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m4a" ContentType="audi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5" r:id="rId1"/>
  </p:sldMasterIdLst>
  <p:notesMasterIdLst>
    <p:notesMasterId r:id="rId136"/>
  </p:notesMasterIdLst>
  <p:sldIdLst>
    <p:sldId id="262" r:id="rId2"/>
    <p:sldId id="314" r:id="rId3"/>
    <p:sldId id="552" r:id="rId4"/>
    <p:sldId id="553" r:id="rId5"/>
    <p:sldId id="326" r:id="rId6"/>
    <p:sldId id="554" r:id="rId7"/>
    <p:sldId id="270" r:id="rId8"/>
    <p:sldId id="376" r:id="rId9"/>
    <p:sldId id="563" r:id="rId10"/>
    <p:sldId id="560" r:id="rId11"/>
    <p:sldId id="561" r:id="rId12"/>
    <p:sldId id="579" r:id="rId13"/>
    <p:sldId id="551" r:id="rId14"/>
    <p:sldId id="562" r:id="rId15"/>
    <p:sldId id="377" r:id="rId16"/>
    <p:sldId id="378" r:id="rId17"/>
    <p:sldId id="379" r:id="rId18"/>
    <p:sldId id="380" r:id="rId19"/>
    <p:sldId id="265" r:id="rId20"/>
    <p:sldId id="266" r:id="rId21"/>
    <p:sldId id="267" r:id="rId22"/>
    <p:sldId id="269" r:id="rId23"/>
    <p:sldId id="273" r:id="rId24"/>
    <p:sldId id="534" r:id="rId25"/>
    <p:sldId id="274" r:id="rId26"/>
    <p:sldId id="275" r:id="rId27"/>
    <p:sldId id="276" r:id="rId28"/>
    <p:sldId id="277" r:id="rId29"/>
    <p:sldId id="278" r:id="rId30"/>
    <p:sldId id="555" r:id="rId31"/>
    <p:sldId id="280" r:id="rId32"/>
    <p:sldId id="281" r:id="rId33"/>
    <p:sldId id="283" r:id="rId34"/>
    <p:sldId id="384" r:id="rId35"/>
    <p:sldId id="288" r:id="rId36"/>
    <p:sldId id="289" r:id="rId37"/>
    <p:sldId id="383" r:id="rId38"/>
    <p:sldId id="319" r:id="rId39"/>
    <p:sldId id="320" r:id="rId40"/>
    <p:sldId id="300" r:id="rId41"/>
    <p:sldId id="328" r:id="rId42"/>
    <p:sldId id="329" r:id="rId43"/>
    <p:sldId id="330" r:id="rId44"/>
    <p:sldId id="331" r:id="rId45"/>
    <p:sldId id="332" r:id="rId46"/>
    <p:sldId id="333" r:id="rId47"/>
    <p:sldId id="334" r:id="rId48"/>
    <p:sldId id="335" r:id="rId49"/>
    <p:sldId id="338" r:id="rId50"/>
    <p:sldId id="545" r:id="rId51"/>
    <p:sldId id="339" r:id="rId52"/>
    <p:sldId id="343" r:id="rId53"/>
    <p:sldId id="344" r:id="rId54"/>
    <p:sldId id="345" r:id="rId55"/>
    <p:sldId id="346" r:id="rId56"/>
    <p:sldId id="347" r:id="rId57"/>
    <p:sldId id="348" r:id="rId58"/>
    <p:sldId id="547" r:id="rId59"/>
    <p:sldId id="349" r:id="rId60"/>
    <p:sldId id="352" r:id="rId61"/>
    <p:sldId id="353" r:id="rId62"/>
    <p:sldId id="361" r:id="rId63"/>
    <p:sldId id="386" r:id="rId64"/>
    <p:sldId id="387" r:id="rId65"/>
    <p:sldId id="531" r:id="rId66"/>
    <p:sldId id="549" r:id="rId67"/>
    <p:sldId id="542" r:id="rId68"/>
    <p:sldId id="539" r:id="rId69"/>
    <p:sldId id="540" r:id="rId70"/>
    <p:sldId id="541" r:id="rId71"/>
    <p:sldId id="426" r:id="rId72"/>
    <p:sldId id="427" r:id="rId73"/>
    <p:sldId id="428" r:id="rId74"/>
    <p:sldId id="429" r:id="rId75"/>
    <p:sldId id="431" r:id="rId76"/>
    <p:sldId id="439" r:id="rId77"/>
    <p:sldId id="440" r:id="rId78"/>
    <p:sldId id="443" r:id="rId79"/>
    <p:sldId id="444" r:id="rId80"/>
    <p:sldId id="445" r:id="rId81"/>
    <p:sldId id="446" r:id="rId82"/>
    <p:sldId id="447" r:id="rId83"/>
    <p:sldId id="448" r:id="rId84"/>
    <p:sldId id="449" r:id="rId85"/>
    <p:sldId id="450" r:id="rId86"/>
    <p:sldId id="451" r:id="rId87"/>
    <p:sldId id="452" r:id="rId88"/>
    <p:sldId id="453" r:id="rId89"/>
    <p:sldId id="454" r:id="rId90"/>
    <p:sldId id="455" r:id="rId91"/>
    <p:sldId id="456" r:id="rId92"/>
    <p:sldId id="457" r:id="rId93"/>
    <p:sldId id="458" r:id="rId94"/>
    <p:sldId id="459" r:id="rId95"/>
    <p:sldId id="460" r:id="rId96"/>
    <p:sldId id="461" r:id="rId97"/>
    <p:sldId id="462" r:id="rId98"/>
    <p:sldId id="464" r:id="rId99"/>
    <p:sldId id="465" r:id="rId100"/>
    <p:sldId id="466" r:id="rId101"/>
    <p:sldId id="467" r:id="rId102"/>
    <p:sldId id="468" r:id="rId103"/>
    <p:sldId id="469" r:id="rId104"/>
    <p:sldId id="470" r:id="rId105"/>
    <p:sldId id="471" r:id="rId106"/>
    <p:sldId id="472" r:id="rId107"/>
    <p:sldId id="473" r:id="rId108"/>
    <p:sldId id="474" r:id="rId109"/>
    <p:sldId id="475" r:id="rId110"/>
    <p:sldId id="483" r:id="rId111"/>
    <p:sldId id="477" r:id="rId112"/>
    <p:sldId id="478" r:id="rId113"/>
    <p:sldId id="479" r:id="rId114"/>
    <p:sldId id="480" r:id="rId115"/>
    <p:sldId id="481" r:id="rId116"/>
    <p:sldId id="482" r:id="rId117"/>
    <p:sldId id="484" r:id="rId118"/>
    <p:sldId id="485" r:id="rId119"/>
    <p:sldId id="486" r:id="rId120"/>
    <p:sldId id="487" r:id="rId121"/>
    <p:sldId id="488" r:id="rId122"/>
    <p:sldId id="489" r:id="rId123"/>
    <p:sldId id="490" r:id="rId124"/>
    <p:sldId id="491" r:id="rId125"/>
    <p:sldId id="492" r:id="rId126"/>
    <p:sldId id="493" r:id="rId127"/>
    <p:sldId id="494" r:id="rId128"/>
    <p:sldId id="523" r:id="rId129"/>
    <p:sldId id="524" r:id="rId130"/>
    <p:sldId id="525" r:id="rId131"/>
    <p:sldId id="526" r:id="rId132"/>
    <p:sldId id="529" r:id="rId133"/>
    <p:sldId id="527" r:id="rId134"/>
    <p:sldId id="528" r:id="rId135"/>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00FF"/>
    <a:srgbClr val="0033CC"/>
    <a:srgbClr val="C092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866" autoAdjust="0"/>
    <p:restoredTop sz="93195" autoAdjust="0"/>
  </p:normalViewPr>
  <p:slideViewPr>
    <p:cSldViewPr>
      <p:cViewPr varScale="1">
        <p:scale>
          <a:sx n="103" d="100"/>
          <a:sy n="103" d="100"/>
        </p:scale>
        <p:origin x="576" y="102"/>
      </p:cViewPr>
      <p:guideLst>
        <p:guide orient="horz" pos="2160"/>
        <p:guide pos="3840"/>
      </p:guideLst>
    </p:cSldViewPr>
  </p:slideViewPr>
  <p:notesTextViewPr>
    <p:cViewPr>
      <p:scale>
        <a:sx n="1" d="1"/>
        <a:sy n="1" d="1"/>
      </p:scale>
      <p:origin x="0" y="0"/>
    </p:cViewPr>
  </p:notesTextViewPr>
  <p:sorterViewPr>
    <p:cViewPr>
      <p:scale>
        <a:sx n="100" d="100"/>
        <a:sy n="100" d="100"/>
      </p:scale>
      <p:origin x="0" y="10416"/>
    </p:cViewPr>
  </p:sorterViewPr>
  <p:notesViewPr>
    <p:cSldViewPr>
      <p:cViewPr varScale="1">
        <p:scale>
          <a:sx n="88" d="100"/>
          <a:sy n="88" d="100"/>
        </p:scale>
        <p:origin x="-3822"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viewProps" Target="view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theme" Target="theme/theme1.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notesMaster" Target="notesMasters/notes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993D65D-0213-431B-B5BE-9EC41AFCE271}" type="datetimeFigureOut">
              <a:rPr kumimoji="1" lang="ja-JP" altLang="en-US" smtClean="0"/>
              <a:t>2024/2/15</a:t>
            </a:fld>
            <a:endParaRPr kumimoji="1" lang="ja-JP" altLang="en-US"/>
          </a:p>
        </p:txBody>
      </p:sp>
      <p:sp>
        <p:nvSpPr>
          <p:cNvPr id="4" name="スライド イメージ プレースホルダー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361A741-6366-427C-BBFC-79A6A67DCBD5}" type="slidenum">
              <a:rPr kumimoji="1" lang="ja-JP" altLang="en-US" smtClean="0"/>
              <a:t>‹#›</a:t>
            </a:fld>
            <a:endParaRPr kumimoji="1" lang="ja-JP" altLang="en-US"/>
          </a:p>
        </p:txBody>
      </p:sp>
    </p:spTree>
    <p:extLst>
      <p:ext uri="{BB962C8B-B14F-4D97-AF65-F5344CB8AC3E}">
        <p14:creationId xmlns:p14="http://schemas.microsoft.com/office/powerpoint/2010/main" val="2844759440"/>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1361A741-6366-427C-BBFC-79A6A67DCBD5}" type="slidenum">
              <a:rPr kumimoji="1" lang="ja-JP" altLang="en-US" smtClean="0"/>
              <a:t>1</a:t>
            </a:fld>
            <a:endParaRPr kumimoji="1" lang="ja-JP" altLang="en-US"/>
          </a:p>
        </p:txBody>
      </p:sp>
    </p:spTree>
    <p:extLst>
      <p:ext uri="{BB962C8B-B14F-4D97-AF65-F5344CB8AC3E}">
        <p14:creationId xmlns:p14="http://schemas.microsoft.com/office/powerpoint/2010/main" val="16349458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p:spPr>
        <p:txBody>
          <a:bodyPr/>
          <a:lstStyle/>
          <a:p>
            <a:fld id="{6C9C102D-93CC-40C6-9D6F-D7AEA049D66C}" type="slidenum">
              <a:rPr lang="en-US" altLang="ja-JP">
                <a:latin typeface="Arial" charset="0"/>
                <a:ea typeface="ＭＳ Ｐゴシック" charset="-128"/>
              </a:rPr>
              <a:pPr/>
              <a:t>2</a:t>
            </a:fld>
            <a:endParaRPr lang="en-US" altLang="ja-JP">
              <a:latin typeface="Arial" charset="0"/>
              <a:ea typeface="ＭＳ Ｐゴシック" charset="-128"/>
            </a:endParaRPr>
          </a:p>
        </p:txBody>
      </p:sp>
      <p:sp>
        <p:nvSpPr>
          <p:cNvPr id="126979" name="Rectangle 2"/>
          <p:cNvSpPr>
            <a:spLocks noGrp="1" noRot="1" noChangeAspect="1" noChangeArrowheads="1" noTextEdit="1"/>
          </p:cNvSpPr>
          <p:nvPr>
            <p:ph type="sldImg"/>
          </p:nvPr>
        </p:nvSpPr>
        <p:spPr>
          <a:ln/>
        </p:spPr>
      </p:sp>
      <p:sp>
        <p:nvSpPr>
          <p:cNvPr id="126980" name="Rectangle 3"/>
          <p:cNvSpPr>
            <a:spLocks noGrp="1" noChangeArrowheads="1"/>
          </p:cNvSpPr>
          <p:nvPr>
            <p:ph type="body" idx="1"/>
          </p:nvPr>
        </p:nvSpPr>
        <p:spPr>
          <a:noFill/>
          <a:ln/>
        </p:spPr>
        <p:txBody>
          <a:bodyPr/>
          <a:lstStyle/>
          <a:p>
            <a:pPr eaLnBrk="1" hangingPunct="1"/>
            <a:endParaRPr lang="ja-JP" altLang="ja-JP">
              <a:latin typeface="Arial" charset="0"/>
              <a:ea typeface="ＭＳ Ｐ明朝" charset="-128"/>
            </a:endParaRPr>
          </a:p>
        </p:txBody>
      </p:sp>
    </p:spTree>
    <p:extLst>
      <p:ext uri="{BB962C8B-B14F-4D97-AF65-F5344CB8AC3E}">
        <p14:creationId xmlns:p14="http://schemas.microsoft.com/office/powerpoint/2010/main" val="6273056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a:noFill/>
        </p:spPr>
        <p:txBody>
          <a:bodyPr/>
          <a:lstStyle/>
          <a:p>
            <a:fld id="{184A793F-FA2C-4D38-B00E-A667D98E0CEF}" type="slidenum">
              <a:rPr lang="en-US" altLang="ja-JP">
                <a:latin typeface="Arial" charset="0"/>
                <a:ea typeface="ＭＳ Ｐゴシック" charset="-128"/>
              </a:rPr>
              <a:pPr/>
              <a:t>3</a:t>
            </a:fld>
            <a:endParaRPr lang="en-US" altLang="ja-JP">
              <a:latin typeface="Arial" charset="0"/>
              <a:ea typeface="ＭＳ Ｐゴシック" charset="-128"/>
            </a:endParaRPr>
          </a:p>
        </p:txBody>
      </p:sp>
      <p:sp>
        <p:nvSpPr>
          <p:cNvPr id="128003" name="Rectangle 2"/>
          <p:cNvSpPr>
            <a:spLocks noGrp="1" noRot="1" noChangeAspect="1" noChangeArrowheads="1" noTextEdit="1"/>
          </p:cNvSpPr>
          <p:nvPr>
            <p:ph type="sldImg"/>
          </p:nvPr>
        </p:nvSpPr>
        <p:spPr>
          <a:ln/>
        </p:spPr>
      </p:sp>
      <p:sp>
        <p:nvSpPr>
          <p:cNvPr id="128004" name="Rectangle 3"/>
          <p:cNvSpPr>
            <a:spLocks noGrp="1" noChangeArrowheads="1"/>
          </p:cNvSpPr>
          <p:nvPr>
            <p:ph type="body" idx="1"/>
          </p:nvPr>
        </p:nvSpPr>
        <p:spPr>
          <a:noFill/>
          <a:ln/>
        </p:spPr>
        <p:txBody>
          <a:bodyPr/>
          <a:lstStyle/>
          <a:p>
            <a:pPr eaLnBrk="1" hangingPunct="1"/>
            <a:endParaRPr lang="ja-JP" altLang="ja-JP">
              <a:latin typeface="Arial" charset="0"/>
              <a:ea typeface="ＭＳ Ｐ明朝" charset="-128"/>
            </a:endParaRPr>
          </a:p>
        </p:txBody>
      </p:sp>
    </p:spTree>
    <p:extLst>
      <p:ext uri="{BB962C8B-B14F-4D97-AF65-F5344CB8AC3E}">
        <p14:creationId xmlns:p14="http://schemas.microsoft.com/office/powerpoint/2010/main" val="19597830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p:spPr>
        <p:txBody>
          <a:bodyPr/>
          <a:lstStyle/>
          <a:p>
            <a:fld id="{936A0532-7157-4886-8AF3-BDC0255448D9}" type="slidenum">
              <a:rPr lang="en-US" altLang="ja-JP">
                <a:latin typeface="Arial" charset="0"/>
                <a:ea typeface="ＭＳ Ｐゴシック" charset="-128"/>
              </a:rPr>
              <a:pPr/>
              <a:t>4</a:t>
            </a:fld>
            <a:endParaRPr lang="en-US" altLang="ja-JP">
              <a:latin typeface="Arial" charset="0"/>
              <a:ea typeface="ＭＳ Ｐゴシック" charset="-128"/>
            </a:endParaRPr>
          </a:p>
        </p:txBody>
      </p:sp>
      <p:sp>
        <p:nvSpPr>
          <p:cNvPr id="129027" name="Rectangle 2"/>
          <p:cNvSpPr>
            <a:spLocks noGrp="1" noRot="1" noChangeAspect="1" noChangeArrowheads="1" noTextEdit="1"/>
          </p:cNvSpPr>
          <p:nvPr>
            <p:ph type="sldImg"/>
          </p:nvPr>
        </p:nvSpPr>
        <p:spPr>
          <a:ln/>
        </p:spPr>
      </p:sp>
      <p:sp>
        <p:nvSpPr>
          <p:cNvPr id="129028" name="Rectangle 3"/>
          <p:cNvSpPr>
            <a:spLocks noGrp="1" noChangeArrowheads="1"/>
          </p:cNvSpPr>
          <p:nvPr>
            <p:ph type="body" idx="1"/>
          </p:nvPr>
        </p:nvSpPr>
        <p:spPr>
          <a:noFill/>
          <a:ln/>
        </p:spPr>
        <p:txBody>
          <a:bodyPr/>
          <a:lstStyle/>
          <a:p>
            <a:pPr eaLnBrk="1" hangingPunct="1"/>
            <a:endParaRPr lang="ja-JP" altLang="ja-JP">
              <a:latin typeface="Arial" charset="0"/>
              <a:ea typeface="ＭＳ Ｐ明朝" charset="-128"/>
            </a:endParaRPr>
          </a:p>
        </p:txBody>
      </p:sp>
    </p:spTree>
    <p:extLst>
      <p:ext uri="{BB962C8B-B14F-4D97-AF65-F5344CB8AC3E}">
        <p14:creationId xmlns:p14="http://schemas.microsoft.com/office/powerpoint/2010/main" val="9633293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p:spPr>
        <p:txBody>
          <a:bodyPr/>
          <a:lstStyle/>
          <a:p>
            <a:fld id="{12B9EA96-EEDB-4AAE-A2FE-CD3EA6AEFCA9}" type="slidenum">
              <a:rPr lang="en-US" altLang="ja-JP">
                <a:latin typeface="Arial" charset="0"/>
                <a:ea typeface="ＭＳ Ｐゴシック" charset="-128"/>
              </a:rPr>
              <a:pPr/>
              <a:t>5</a:t>
            </a:fld>
            <a:endParaRPr lang="en-US" altLang="ja-JP">
              <a:latin typeface="Arial" charset="0"/>
              <a:ea typeface="ＭＳ Ｐゴシック" charset="-128"/>
            </a:endParaRPr>
          </a:p>
        </p:txBody>
      </p:sp>
      <p:sp>
        <p:nvSpPr>
          <p:cNvPr id="130051" name="Rectangle 2"/>
          <p:cNvSpPr>
            <a:spLocks noGrp="1" noRot="1" noChangeAspect="1" noChangeArrowheads="1" noTextEdit="1"/>
          </p:cNvSpPr>
          <p:nvPr>
            <p:ph type="sldImg"/>
          </p:nvPr>
        </p:nvSpPr>
        <p:spPr>
          <a:ln/>
        </p:spPr>
      </p:sp>
      <p:sp>
        <p:nvSpPr>
          <p:cNvPr id="130052" name="Rectangle 3"/>
          <p:cNvSpPr>
            <a:spLocks noGrp="1" noChangeArrowheads="1"/>
          </p:cNvSpPr>
          <p:nvPr>
            <p:ph type="body" idx="1"/>
          </p:nvPr>
        </p:nvSpPr>
        <p:spPr>
          <a:noFill/>
          <a:ln/>
        </p:spPr>
        <p:txBody>
          <a:bodyPr/>
          <a:lstStyle/>
          <a:p>
            <a:pPr eaLnBrk="1" hangingPunct="1"/>
            <a:endParaRPr lang="ja-JP" altLang="ja-JP">
              <a:latin typeface="Arial" charset="0"/>
              <a:ea typeface="ＭＳ Ｐ明朝" charset="-128"/>
            </a:endParaRPr>
          </a:p>
        </p:txBody>
      </p:sp>
    </p:spTree>
    <p:extLst>
      <p:ext uri="{BB962C8B-B14F-4D97-AF65-F5344CB8AC3E}">
        <p14:creationId xmlns:p14="http://schemas.microsoft.com/office/powerpoint/2010/main" val="33742531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p:spPr>
        <p:txBody>
          <a:bodyPr/>
          <a:lstStyle/>
          <a:p>
            <a:fld id="{91269654-8752-4820-8776-8AB3D00C7AE4}" type="slidenum">
              <a:rPr lang="en-US" altLang="ja-JP">
                <a:latin typeface="Arial" charset="0"/>
                <a:ea typeface="ＭＳ Ｐゴシック" charset="-128"/>
              </a:rPr>
              <a:pPr/>
              <a:t>6</a:t>
            </a:fld>
            <a:endParaRPr lang="en-US" altLang="ja-JP">
              <a:latin typeface="Arial" charset="0"/>
              <a:ea typeface="ＭＳ Ｐゴシック" charset="-128"/>
            </a:endParaRPr>
          </a:p>
        </p:txBody>
      </p:sp>
      <p:sp>
        <p:nvSpPr>
          <p:cNvPr id="131075" name="Rectangle 2"/>
          <p:cNvSpPr>
            <a:spLocks noGrp="1" noRot="1" noChangeAspect="1" noChangeArrowheads="1" noTextEdit="1"/>
          </p:cNvSpPr>
          <p:nvPr>
            <p:ph type="sldImg"/>
          </p:nvPr>
        </p:nvSpPr>
        <p:spPr>
          <a:ln/>
        </p:spPr>
      </p:sp>
      <p:sp>
        <p:nvSpPr>
          <p:cNvPr id="131076" name="Rectangle 3"/>
          <p:cNvSpPr>
            <a:spLocks noGrp="1" noChangeArrowheads="1"/>
          </p:cNvSpPr>
          <p:nvPr>
            <p:ph type="body" idx="1"/>
          </p:nvPr>
        </p:nvSpPr>
        <p:spPr>
          <a:noFill/>
          <a:ln/>
        </p:spPr>
        <p:txBody>
          <a:bodyPr/>
          <a:lstStyle/>
          <a:p>
            <a:pPr eaLnBrk="1" hangingPunct="1"/>
            <a:endParaRPr lang="ja-JP" altLang="ja-JP">
              <a:latin typeface="Arial" charset="0"/>
              <a:ea typeface="ＭＳ Ｐ明朝" charset="-128"/>
            </a:endParaRPr>
          </a:p>
        </p:txBody>
      </p:sp>
    </p:spTree>
    <p:extLst>
      <p:ext uri="{BB962C8B-B14F-4D97-AF65-F5344CB8AC3E}">
        <p14:creationId xmlns:p14="http://schemas.microsoft.com/office/powerpoint/2010/main" val="11974115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p:spPr>
        <p:txBody>
          <a:bodyPr/>
          <a:lstStyle/>
          <a:p>
            <a:fld id="{001AC099-2945-4583-BFB5-30C5E1655DEB}" type="slidenum">
              <a:rPr lang="en-US" altLang="ja-JP">
                <a:latin typeface="Arial" charset="0"/>
                <a:ea typeface="ＭＳ Ｐゴシック" charset="-128"/>
              </a:rPr>
              <a:pPr/>
              <a:t>7</a:t>
            </a:fld>
            <a:endParaRPr lang="en-US" altLang="ja-JP">
              <a:latin typeface="Arial" charset="0"/>
              <a:ea typeface="ＭＳ Ｐゴシック" charset="-128"/>
            </a:endParaRPr>
          </a:p>
        </p:txBody>
      </p:sp>
      <p:sp>
        <p:nvSpPr>
          <p:cNvPr id="132099" name="Rectangle 2"/>
          <p:cNvSpPr>
            <a:spLocks noGrp="1" noRot="1" noChangeAspect="1" noChangeArrowheads="1" noTextEdit="1"/>
          </p:cNvSpPr>
          <p:nvPr>
            <p:ph type="sldImg"/>
          </p:nvPr>
        </p:nvSpPr>
        <p:spPr>
          <a:ln/>
        </p:spPr>
      </p:sp>
      <p:sp>
        <p:nvSpPr>
          <p:cNvPr id="132100" name="Rectangle 3"/>
          <p:cNvSpPr>
            <a:spLocks noGrp="1" noChangeArrowheads="1"/>
          </p:cNvSpPr>
          <p:nvPr>
            <p:ph type="body" idx="1"/>
          </p:nvPr>
        </p:nvSpPr>
        <p:spPr>
          <a:noFill/>
          <a:ln/>
        </p:spPr>
        <p:txBody>
          <a:bodyPr/>
          <a:lstStyle/>
          <a:p>
            <a:pPr eaLnBrk="1" hangingPunct="1"/>
            <a:endParaRPr lang="ja-JP" altLang="ja-JP">
              <a:latin typeface="Arial" charset="0"/>
              <a:ea typeface="ＭＳ Ｐ明朝" charset="-128"/>
            </a:endParaRPr>
          </a:p>
        </p:txBody>
      </p:sp>
    </p:spTree>
    <p:extLst>
      <p:ext uri="{BB962C8B-B14F-4D97-AF65-F5344CB8AC3E}">
        <p14:creationId xmlns:p14="http://schemas.microsoft.com/office/powerpoint/2010/main" val="15967727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914400" y="2130426"/>
            <a:ext cx="10363200" cy="1470025"/>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9AE44AB1-D9BD-4AF9-808B-EF3033822251}" type="datetimeFigureOut">
              <a:rPr kumimoji="1" lang="ja-JP" altLang="en-US" smtClean="0"/>
              <a:t>2024/2/15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3B7D5F09-1AF0-454F-96D0-861558CC8A32}" type="slidenum">
              <a:rPr kumimoji="1" lang="ja-JP" altLang="en-US" smtClean="0"/>
              <a:t>‹#›</a:t>
            </a:fld>
            <a:endParaRPr kumimoji="1" lang="ja-JP" altLang="en-US"/>
          </a:p>
        </p:txBody>
      </p:sp>
    </p:spTree>
    <p:extLst>
      <p:ext uri="{BB962C8B-B14F-4D97-AF65-F5344CB8AC3E}">
        <p14:creationId xmlns:p14="http://schemas.microsoft.com/office/powerpoint/2010/main" val="26512977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9AE44AB1-D9BD-4AF9-808B-EF3033822251}" type="datetimeFigureOut">
              <a:rPr kumimoji="1" lang="ja-JP" altLang="en-US" smtClean="0"/>
              <a:t>2024/2/15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3B7D5F09-1AF0-454F-96D0-861558CC8A32}" type="slidenum">
              <a:rPr kumimoji="1" lang="ja-JP" altLang="en-US" smtClean="0"/>
              <a:t>‹#›</a:t>
            </a:fld>
            <a:endParaRPr kumimoji="1" lang="ja-JP" altLang="en-US"/>
          </a:p>
        </p:txBody>
      </p:sp>
    </p:spTree>
    <p:extLst>
      <p:ext uri="{BB962C8B-B14F-4D97-AF65-F5344CB8AC3E}">
        <p14:creationId xmlns:p14="http://schemas.microsoft.com/office/powerpoint/2010/main" val="8696807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839200" y="274639"/>
            <a:ext cx="27432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609600" y="274639"/>
            <a:ext cx="80264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9AE44AB1-D9BD-4AF9-808B-EF3033822251}" type="datetimeFigureOut">
              <a:rPr kumimoji="1" lang="ja-JP" altLang="en-US" smtClean="0"/>
              <a:t>2024/2/15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3B7D5F09-1AF0-454F-96D0-861558CC8A32}" type="slidenum">
              <a:rPr kumimoji="1" lang="ja-JP" altLang="en-US" smtClean="0"/>
              <a:t>‹#›</a:t>
            </a:fld>
            <a:endParaRPr kumimoji="1" lang="ja-JP" altLang="en-US"/>
          </a:p>
        </p:txBody>
      </p:sp>
    </p:spTree>
    <p:extLst>
      <p:ext uri="{BB962C8B-B14F-4D97-AF65-F5344CB8AC3E}">
        <p14:creationId xmlns:p14="http://schemas.microsoft.com/office/powerpoint/2010/main" val="16282821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タイトル、テキスト、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914400" y="301625"/>
            <a:ext cx="10363200" cy="1462088"/>
          </a:xfrm>
        </p:spPr>
        <p:txBody>
          <a:bodyPr/>
          <a:lstStyle/>
          <a:p>
            <a:r>
              <a:rPr lang="ja-JP" altLang="en-US"/>
              <a:t>マスタ タイトルの書式設定</a:t>
            </a:r>
          </a:p>
        </p:txBody>
      </p:sp>
      <p:sp>
        <p:nvSpPr>
          <p:cNvPr id="3" name="テキスト プレースホルダ 2"/>
          <p:cNvSpPr>
            <a:spLocks noGrp="1"/>
          </p:cNvSpPr>
          <p:nvPr>
            <p:ph type="body" sz="half" idx="1"/>
          </p:nvPr>
        </p:nvSpPr>
        <p:spPr>
          <a:xfrm>
            <a:off x="914400" y="1981200"/>
            <a:ext cx="5080000" cy="4114800"/>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6197600" y="1981200"/>
            <a:ext cx="5080000" cy="4114800"/>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日付プレースホルダー 3"/>
          <p:cNvSpPr>
            <a:spLocks noGrp="1"/>
          </p:cNvSpPr>
          <p:nvPr>
            <p:ph type="dt" sz="half" idx="10"/>
          </p:nvPr>
        </p:nvSpPr>
        <p:spPr/>
        <p:txBody>
          <a:bodyPr/>
          <a:lstStyle>
            <a:lvl1pPr>
              <a:defRPr/>
            </a:lvl1pPr>
          </a:lstStyle>
          <a:p>
            <a:pPr>
              <a:defRPr/>
            </a:pPr>
            <a:endParaRPr lang="en-US" altLang="ja-JP"/>
          </a:p>
        </p:txBody>
      </p:sp>
      <p:sp>
        <p:nvSpPr>
          <p:cNvPr id="6"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7" name="スライド番号プレースホルダー 5"/>
          <p:cNvSpPr>
            <a:spLocks noGrp="1"/>
          </p:cNvSpPr>
          <p:nvPr>
            <p:ph type="sldNum" sz="quarter" idx="12"/>
          </p:nvPr>
        </p:nvSpPr>
        <p:spPr/>
        <p:txBody>
          <a:bodyPr/>
          <a:lstStyle>
            <a:lvl1pPr>
              <a:defRPr/>
            </a:lvl1pPr>
          </a:lstStyle>
          <a:p>
            <a:pPr>
              <a:defRPr/>
            </a:pPr>
            <a:fld id="{4BF7BA11-5E80-43F5-9768-CBEAFDAA7410}" type="slidenum">
              <a:rPr lang="en-US" altLang="ja-JP"/>
              <a:pPr>
                <a:defRPr/>
              </a:pPr>
              <a:t>‹#›</a:t>
            </a:fld>
            <a:endParaRPr lang="en-US" altLang="ja-JP"/>
          </a:p>
        </p:txBody>
      </p:sp>
    </p:spTree>
    <p:extLst>
      <p:ext uri="{BB962C8B-B14F-4D97-AF65-F5344CB8AC3E}">
        <p14:creationId xmlns:p14="http://schemas.microsoft.com/office/powerpoint/2010/main" val="26664658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cSld name="タイトルと表">
    <p:spTree>
      <p:nvGrpSpPr>
        <p:cNvPr id="1" name=""/>
        <p:cNvGrpSpPr/>
        <p:nvPr/>
      </p:nvGrpSpPr>
      <p:grpSpPr>
        <a:xfrm>
          <a:off x="0" y="0"/>
          <a:ext cx="0" cy="0"/>
          <a:chOff x="0" y="0"/>
          <a:chExt cx="0" cy="0"/>
        </a:xfrm>
      </p:grpSpPr>
      <p:sp>
        <p:nvSpPr>
          <p:cNvPr id="2" name="タイトル 1"/>
          <p:cNvSpPr>
            <a:spLocks noGrp="1"/>
          </p:cNvSpPr>
          <p:nvPr>
            <p:ph type="title"/>
          </p:nvPr>
        </p:nvSpPr>
        <p:spPr>
          <a:xfrm>
            <a:off x="914400" y="301625"/>
            <a:ext cx="10363200" cy="1462088"/>
          </a:xfrm>
        </p:spPr>
        <p:txBody>
          <a:bodyPr/>
          <a:lstStyle/>
          <a:p>
            <a:r>
              <a:rPr lang="ja-JP" altLang="en-US"/>
              <a:t>マスタ タイトルの書式設定</a:t>
            </a:r>
          </a:p>
        </p:txBody>
      </p:sp>
      <p:sp>
        <p:nvSpPr>
          <p:cNvPr id="3" name="表プレースホルダ 2"/>
          <p:cNvSpPr>
            <a:spLocks noGrp="1"/>
          </p:cNvSpPr>
          <p:nvPr>
            <p:ph type="tbl" idx="1"/>
          </p:nvPr>
        </p:nvSpPr>
        <p:spPr>
          <a:xfrm>
            <a:off x="914400" y="1981200"/>
            <a:ext cx="10363200" cy="4114800"/>
          </a:xfrm>
        </p:spPr>
        <p:txBody>
          <a:bodyPr rtlCol="0">
            <a:normAutofit/>
          </a:bodyPr>
          <a:lstStyle/>
          <a:p>
            <a:pPr lvl="0"/>
            <a:endParaRPr lang="ja-JP" altLang="en-US" noProof="0"/>
          </a:p>
        </p:txBody>
      </p:sp>
      <p:sp>
        <p:nvSpPr>
          <p:cNvPr id="4" name="日付プレースホルダー 3"/>
          <p:cNvSpPr>
            <a:spLocks noGrp="1"/>
          </p:cNvSpPr>
          <p:nvPr>
            <p:ph type="dt" sz="half" idx="10"/>
          </p:nvPr>
        </p:nvSpPr>
        <p:spPr/>
        <p:txBody>
          <a:bodyPr/>
          <a:lstStyle>
            <a:lvl1pPr>
              <a:defRPr/>
            </a:lvl1pPr>
          </a:lstStyle>
          <a:p>
            <a:pPr>
              <a:defRPr/>
            </a:pPr>
            <a:endParaRPr lang="en-US" altLang="ja-JP"/>
          </a:p>
        </p:txBody>
      </p:sp>
      <p:sp>
        <p:nvSpPr>
          <p:cNvPr id="5"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6" name="スライド番号プレースホルダー 5"/>
          <p:cNvSpPr>
            <a:spLocks noGrp="1"/>
          </p:cNvSpPr>
          <p:nvPr>
            <p:ph type="sldNum" sz="quarter" idx="12"/>
          </p:nvPr>
        </p:nvSpPr>
        <p:spPr/>
        <p:txBody>
          <a:bodyPr/>
          <a:lstStyle>
            <a:lvl1pPr>
              <a:defRPr/>
            </a:lvl1pPr>
          </a:lstStyle>
          <a:p>
            <a:pPr>
              <a:defRPr/>
            </a:pPr>
            <a:fld id="{6074CD81-A84E-4EE7-A079-CE66E376E745}" type="slidenum">
              <a:rPr lang="en-US" altLang="ja-JP"/>
              <a:pPr>
                <a:defRPr/>
              </a:pPr>
              <a:t>‹#›</a:t>
            </a:fld>
            <a:endParaRPr lang="en-US" altLang="ja-JP"/>
          </a:p>
        </p:txBody>
      </p:sp>
    </p:spTree>
    <p:extLst>
      <p:ext uri="{BB962C8B-B14F-4D97-AF65-F5344CB8AC3E}">
        <p14:creationId xmlns:p14="http://schemas.microsoft.com/office/powerpoint/2010/main" val="1295697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woObj">
  <p:cSld name="タイトル、コンテンツ、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914400" y="301625"/>
            <a:ext cx="10363200" cy="1462088"/>
          </a:xfrm>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914400" y="1981200"/>
            <a:ext cx="5080000" cy="4114800"/>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quarter" idx="2"/>
          </p:nvPr>
        </p:nvSpPr>
        <p:spPr>
          <a:xfrm>
            <a:off x="6197600" y="1981200"/>
            <a:ext cx="5080000" cy="1981200"/>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コンテンツ プレースホルダ 4"/>
          <p:cNvSpPr>
            <a:spLocks noGrp="1"/>
          </p:cNvSpPr>
          <p:nvPr>
            <p:ph sz="quarter" idx="3"/>
          </p:nvPr>
        </p:nvSpPr>
        <p:spPr>
          <a:xfrm>
            <a:off x="6197600" y="4114800"/>
            <a:ext cx="5080000" cy="1981200"/>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日付プレースホルダー 3"/>
          <p:cNvSpPr>
            <a:spLocks noGrp="1"/>
          </p:cNvSpPr>
          <p:nvPr>
            <p:ph type="dt" sz="half" idx="10"/>
          </p:nvPr>
        </p:nvSpPr>
        <p:spPr/>
        <p:txBody>
          <a:bodyPr/>
          <a:lstStyle>
            <a:lvl1pPr>
              <a:defRPr/>
            </a:lvl1pPr>
          </a:lstStyle>
          <a:p>
            <a:pPr>
              <a:defRPr/>
            </a:pPr>
            <a:endParaRPr lang="en-US" altLang="ja-JP"/>
          </a:p>
        </p:txBody>
      </p:sp>
      <p:sp>
        <p:nvSpPr>
          <p:cNvPr id="7"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8" name="スライド番号プレースホルダー 5"/>
          <p:cNvSpPr>
            <a:spLocks noGrp="1"/>
          </p:cNvSpPr>
          <p:nvPr>
            <p:ph type="sldNum" sz="quarter" idx="12"/>
          </p:nvPr>
        </p:nvSpPr>
        <p:spPr/>
        <p:txBody>
          <a:bodyPr/>
          <a:lstStyle>
            <a:lvl1pPr>
              <a:defRPr/>
            </a:lvl1pPr>
          </a:lstStyle>
          <a:p>
            <a:pPr>
              <a:defRPr/>
            </a:pPr>
            <a:fld id="{0AF87FF4-CE97-429F-85E9-A2A7586B51A1}" type="slidenum">
              <a:rPr lang="en-US" altLang="ja-JP"/>
              <a:pPr>
                <a:defRPr/>
              </a:pPr>
              <a:t>‹#›</a:t>
            </a:fld>
            <a:endParaRPr lang="en-US" altLang="ja-JP"/>
          </a:p>
        </p:txBody>
      </p:sp>
    </p:spTree>
    <p:extLst>
      <p:ext uri="{BB962C8B-B14F-4D97-AF65-F5344CB8AC3E}">
        <p14:creationId xmlns:p14="http://schemas.microsoft.com/office/powerpoint/2010/main" val="10019043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9AE44AB1-D9BD-4AF9-808B-EF3033822251}" type="datetimeFigureOut">
              <a:rPr kumimoji="1" lang="ja-JP" altLang="en-US" smtClean="0"/>
              <a:t>2024/2/15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3B7D5F09-1AF0-454F-96D0-861558CC8A32}" type="slidenum">
              <a:rPr kumimoji="1" lang="ja-JP" altLang="en-US" smtClean="0"/>
              <a:t>‹#›</a:t>
            </a:fld>
            <a:endParaRPr kumimoji="1" lang="ja-JP" altLang="en-US"/>
          </a:p>
        </p:txBody>
      </p:sp>
    </p:spTree>
    <p:extLst>
      <p:ext uri="{BB962C8B-B14F-4D97-AF65-F5344CB8AC3E}">
        <p14:creationId xmlns:p14="http://schemas.microsoft.com/office/powerpoint/2010/main" val="15149974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963084" y="4406901"/>
            <a:ext cx="103632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9AE44AB1-D9BD-4AF9-808B-EF3033822251}" type="datetimeFigureOut">
              <a:rPr kumimoji="1" lang="ja-JP" altLang="en-US" smtClean="0"/>
              <a:t>2024/2/15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3B7D5F09-1AF0-454F-96D0-861558CC8A32}" type="slidenum">
              <a:rPr kumimoji="1" lang="ja-JP" altLang="en-US" smtClean="0"/>
              <a:t>‹#›</a:t>
            </a:fld>
            <a:endParaRPr kumimoji="1" lang="ja-JP" altLang="en-US"/>
          </a:p>
        </p:txBody>
      </p:sp>
    </p:spTree>
    <p:extLst>
      <p:ext uri="{BB962C8B-B14F-4D97-AF65-F5344CB8AC3E}">
        <p14:creationId xmlns:p14="http://schemas.microsoft.com/office/powerpoint/2010/main" val="20997318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9AE44AB1-D9BD-4AF9-808B-EF3033822251}" type="datetimeFigureOut">
              <a:rPr kumimoji="1" lang="ja-JP" altLang="en-US" smtClean="0"/>
              <a:t>2024/2/15</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3B7D5F09-1AF0-454F-96D0-861558CC8A32}" type="slidenum">
              <a:rPr kumimoji="1" lang="ja-JP" altLang="en-US" smtClean="0"/>
              <a:t>‹#›</a:t>
            </a:fld>
            <a:endParaRPr kumimoji="1" lang="ja-JP" altLang="en-US"/>
          </a:p>
        </p:txBody>
      </p:sp>
    </p:spTree>
    <p:extLst>
      <p:ext uri="{BB962C8B-B14F-4D97-AF65-F5344CB8AC3E}">
        <p14:creationId xmlns:p14="http://schemas.microsoft.com/office/powerpoint/2010/main" val="22936761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9AE44AB1-D9BD-4AF9-808B-EF3033822251}" type="datetimeFigureOut">
              <a:rPr kumimoji="1" lang="ja-JP" altLang="en-US" smtClean="0"/>
              <a:t>2024/2/15</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3B7D5F09-1AF0-454F-96D0-861558CC8A32}" type="slidenum">
              <a:rPr kumimoji="1" lang="ja-JP" altLang="en-US" smtClean="0"/>
              <a:t>‹#›</a:t>
            </a:fld>
            <a:endParaRPr kumimoji="1" lang="ja-JP" altLang="en-US"/>
          </a:p>
        </p:txBody>
      </p:sp>
    </p:spTree>
    <p:extLst>
      <p:ext uri="{BB962C8B-B14F-4D97-AF65-F5344CB8AC3E}">
        <p14:creationId xmlns:p14="http://schemas.microsoft.com/office/powerpoint/2010/main" val="31461790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9AE44AB1-D9BD-4AF9-808B-EF3033822251}" type="datetimeFigureOut">
              <a:rPr kumimoji="1" lang="ja-JP" altLang="en-US" smtClean="0"/>
              <a:t>2024/2/15</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3B7D5F09-1AF0-454F-96D0-861558CC8A32}" type="slidenum">
              <a:rPr kumimoji="1" lang="ja-JP" altLang="en-US" smtClean="0"/>
              <a:t>‹#›</a:t>
            </a:fld>
            <a:endParaRPr kumimoji="1" lang="ja-JP" altLang="en-US"/>
          </a:p>
        </p:txBody>
      </p:sp>
    </p:spTree>
    <p:extLst>
      <p:ext uri="{BB962C8B-B14F-4D97-AF65-F5344CB8AC3E}">
        <p14:creationId xmlns:p14="http://schemas.microsoft.com/office/powerpoint/2010/main" val="41983272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9AE44AB1-D9BD-4AF9-808B-EF3033822251}" type="datetimeFigureOut">
              <a:rPr kumimoji="1" lang="ja-JP" altLang="en-US" smtClean="0"/>
              <a:t>2024/2/15</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3B7D5F09-1AF0-454F-96D0-861558CC8A32}" type="slidenum">
              <a:rPr kumimoji="1" lang="ja-JP" altLang="en-US" smtClean="0"/>
              <a:t>‹#›</a:t>
            </a:fld>
            <a:endParaRPr kumimoji="1" lang="ja-JP" altLang="en-US"/>
          </a:p>
        </p:txBody>
      </p:sp>
    </p:spTree>
    <p:extLst>
      <p:ext uri="{BB962C8B-B14F-4D97-AF65-F5344CB8AC3E}">
        <p14:creationId xmlns:p14="http://schemas.microsoft.com/office/powerpoint/2010/main" val="35948876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1" y="273050"/>
            <a:ext cx="4011084"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9AE44AB1-D9BD-4AF9-808B-EF3033822251}" type="datetimeFigureOut">
              <a:rPr kumimoji="1" lang="ja-JP" altLang="en-US" smtClean="0"/>
              <a:t>2024/2/15</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3B7D5F09-1AF0-454F-96D0-861558CC8A32}" type="slidenum">
              <a:rPr kumimoji="1" lang="ja-JP" altLang="en-US" smtClean="0"/>
              <a:t>‹#›</a:t>
            </a:fld>
            <a:endParaRPr kumimoji="1" lang="ja-JP" altLang="en-US"/>
          </a:p>
        </p:txBody>
      </p:sp>
    </p:spTree>
    <p:extLst>
      <p:ext uri="{BB962C8B-B14F-4D97-AF65-F5344CB8AC3E}">
        <p14:creationId xmlns:p14="http://schemas.microsoft.com/office/powerpoint/2010/main" val="15242479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389717" y="4800600"/>
            <a:ext cx="73152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9AE44AB1-D9BD-4AF9-808B-EF3033822251}" type="datetimeFigureOut">
              <a:rPr kumimoji="1" lang="ja-JP" altLang="en-US" smtClean="0"/>
              <a:t>2024/2/15</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3B7D5F09-1AF0-454F-96D0-861558CC8A32}" type="slidenum">
              <a:rPr kumimoji="1" lang="ja-JP" altLang="en-US" smtClean="0"/>
              <a:t>‹#›</a:t>
            </a:fld>
            <a:endParaRPr kumimoji="1" lang="ja-JP" altLang="en-US"/>
          </a:p>
        </p:txBody>
      </p:sp>
    </p:spTree>
    <p:extLst>
      <p:ext uri="{BB962C8B-B14F-4D97-AF65-F5344CB8AC3E}">
        <p14:creationId xmlns:p14="http://schemas.microsoft.com/office/powerpoint/2010/main" val="22201054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E44AB1-D9BD-4AF9-808B-EF3033822251}" type="datetimeFigureOut">
              <a:rPr kumimoji="1" lang="ja-JP" altLang="en-US" smtClean="0"/>
              <a:t>2024/2/15</a:t>
            </a:fld>
            <a:endParaRPr kumimoji="1" lang="ja-JP" altLang="en-US"/>
          </a:p>
        </p:txBody>
      </p:sp>
      <p:sp>
        <p:nvSpPr>
          <p:cNvPr id="5" name="フッター プレースホルダー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7D5F09-1AF0-454F-96D0-861558CC8A32}" type="slidenum">
              <a:rPr kumimoji="1" lang="ja-JP" altLang="en-US" smtClean="0"/>
              <a:t>‹#›</a:t>
            </a:fld>
            <a:endParaRPr kumimoji="1" lang="ja-JP" altLang="en-US"/>
          </a:p>
        </p:txBody>
      </p:sp>
    </p:spTree>
    <p:extLst>
      <p:ext uri="{BB962C8B-B14F-4D97-AF65-F5344CB8AC3E}">
        <p14:creationId xmlns:p14="http://schemas.microsoft.com/office/powerpoint/2010/main" val="104438949"/>
      </p:ext>
    </p:extLst>
  </p:cSld>
  <p:clrMap bg1="lt1" tx1="dk1" bg2="lt2" tx2="dk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 id="2147483805" r:id="rId10"/>
    <p:sldLayoutId id="2147483806" r:id="rId11"/>
    <p:sldLayoutId id="2147483807" r:id="rId12"/>
    <p:sldLayoutId id="2147483808" r:id="rId13"/>
    <p:sldLayoutId id="2147483809" r:id="rId14"/>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151.jpe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152.jpe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153.jpe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154.jpe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155.jpe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156.jpe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png"/><Relationship Id="rId4" Type="http://schemas.openxmlformats.org/officeDocument/2006/relationships/image" Target="../media/image158.jpe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image" Target="../media/image159.jpe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160.jpe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161.jpe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162.jpe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163.jpe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164.emf"/><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image" Target="../media/image165.jpe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166.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167.jpe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image" Target="../media/image169.jpe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171.jpe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hyperlink" Target="https://www.youtube.com/watch?v=dW5plLrebUg&amp;feature=youtu.be" TargetMode="External"/><Relationship Id="rId2" Type="http://schemas.openxmlformats.org/officeDocument/2006/relationships/slideLayout" Target="../slideLayouts/slideLayout2.xml"/><Relationship Id="rId1" Type="http://schemas.openxmlformats.org/officeDocument/2006/relationships/video" Target="https://www.youtube.com/embed/dW5plLrebUg?feature=oembed" TargetMode="External"/><Relationship Id="rId4" Type="http://schemas.openxmlformats.org/officeDocument/2006/relationships/image" Target="../media/image172.jpeg"/></Relationships>
</file>

<file path=ppt/slides/_rels/slide124.xml.rels><?xml version="1.0" encoding="UTF-8" standalone="yes"?>
<Relationships xmlns="http://schemas.openxmlformats.org/package/2006/relationships"><Relationship Id="rId2" Type="http://schemas.openxmlformats.org/officeDocument/2006/relationships/image" Target="../media/image173.jpe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174.jpe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169.jpe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175.emf"/><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2" Type="http://schemas.openxmlformats.org/officeDocument/2006/relationships/image" Target="../media/image176.jpe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hyperlink" Target="https://seaworld.com/orlando/" TargetMode="Externa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178.jpeg"/><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image" Target="../media/image179.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hyperlink" Target="https://www.youtube.com/watch?v=R_V9tn2Lxlo" TargetMode="External"/><Relationship Id="rId2" Type="http://schemas.openxmlformats.org/officeDocument/2006/relationships/image" Target="../media/image18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hyperlink" Target="http://ja.wikipedia.org/wiki/9%E6%9C%8811%E6%97%A5" TargetMode="External"/><Relationship Id="rId13" Type="http://schemas.openxmlformats.org/officeDocument/2006/relationships/hyperlink" Target="http://ja.wikipedia.org/wiki/%E6%AF%94%E8%BC%83%E7%94%9F%E7%94%A3%E8%B2%BB%E8%AA%AC" TargetMode="External"/><Relationship Id="rId18" Type="http://schemas.openxmlformats.org/officeDocument/2006/relationships/image" Target="../media/image2.jpeg"/><Relationship Id="rId3" Type="http://schemas.openxmlformats.org/officeDocument/2006/relationships/slideLayout" Target="../slideLayouts/slideLayout2.xml"/><Relationship Id="rId7" Type="http://schemas.openxmlformats.org/officeDocument/2006/relationships/hyperlink" Target="http://ja.wikipedia.org/wiki/1823%E5%B9%B4" TargetMode="External"/><Relationship Id="rId12" Type="http://schemas.openxmlformats.org/officeDocument/2006/relationships/hyperlink" Target="http://ja.wikipedia.org/wiki/%E6%AF%94%E8%BC%83%E5%84%AA%E4%BD%8D" TargetMode="External"/><Relationship Id="rId17" Type="http://schemas.openxmlformats.org/officeDocument/2006/relationships/hyperlink" Target="http://upload.wikimedia.org/wikipedia/commons/8/8d/David_ricardo.jpg" TargetMode="External"/><Relationship Id="rId2" Type="http://schemas.openxmlformats.org/officeDocument/2006/relationships/audio" Target="../media/media2.m4a"/><Relationship Id="rId16" Type="http://schemas.openxmlformats.org/officeDocument/2006/relationships/hyperlink" Target="http://ja.wikipedia.org/wiki/%E5%8F%A4%E5%85%B8%E6%B4%BE%E7%B5%8C%E6%B8%88%E5%AD%A6" TargetMode="External"/><Relationship Id="rId1" Type="http://schemas.microsoft.com/office/2007/relationships/media" Target="../media/media2.m4a"/><Relationship Id="rId6" Type="http://schemas.openxmlformats.org/officeDocument/2006/relationships/hyperlink" Target="http://ja.wikipedia.org/wiki/4%E6%9C%8819%E6%97%A5" TargetMode="External"/><Relationship Id="rId11" Type="http://schemas.openxmlformats.org/officeDocument/2006/relationships/hyperlink" Target="http://ja.wikipedia.org/wiki/%E7%B5%8C%E6%B8%88%E5%AD%A6%E8%80%85" TargetMode="External"/><Relationship Id="rId5" Type="http://schemas.openxmlformats.org/officeDocument/2006/relationships/hyperlink" Target="http://ja.wikipedia.org/wiki/1772%E5%B9%B4" TargetMode="External"/><Relationship Id="rId15" Type="http://schemas.openxmlformats.org/officeDocument/2006/relationships/hyperlink" Target="http://ja.wikipedia.org/wiki/%E7%B5%8C%E6%B8%88%E5%AD%A6" TargetMode="External"/><Relationship Id="rId10" Type="http://schemas.openxmlformats.org/officeDocument/2006/relationships/hyperlink" Target="http://ja.wikipedia.org/wiki/%E3%82%A4%E3%82%AE%E3%83%AA%E3%82%B9" TargetMode="External"/><Relationship Id="rId19" Type="http://schemas.openxmlformats.org/officeDocument/2006/relationships/image" Target="../media/image1.png"/><Relationship Id="rId4" Type="http://schemas.openxmlformats.org/officeDocument/2006/relationships/notesSlide" Target="../notesSlides/notesSlide2.xml"/><Relationship Id="rId9" Type="http://schemas.openxmlformats.org/officeDocument/2006/relationships/hyperlink" Target="http://ja.wikipedia.org/wiki/%E8%87%AA%E7%94%B1%E8%B2%BF%E6%98%93" TargetMode="External"/><Relationship Id="rId14" Type="http://schemas.openxmlformats.org/officeDocument/2006/relationships/hyperlink" Target="http://ja.wikipedia.org/wiki/%E5%8A%B4%E5%83%8D%E4%BE%A1%E5%80%A4%E8%AA%AC"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1.jpeg"/><Relationship Id="rId7" Type="http://schemas.openxmlformats.org/officeDocument/2006/relationships/image" Target="../media/image25.jpeg"/><Relationship Id="rId12" Type="http://schemas.openxmlformats.org/officeDocument/2006/relationships/image" Target="../media/image30.jpeg"/><Relationship Id="rId2" Type="http://schemas.openxmlformats.org/officeDocument/2006/relationships/image" Target="../media/image20.jpeg"/><Relationship Id="rId1" Type="http://schemas.openxmlformats.org/officeDocument/2006/relationships/slideLayout" Target="../slideLayouts/slideLayout2.xml"/><Relationship Id="rId6" Type="http://schemas.openxmlformats.org/officeDocument/2006/relationships/image" Target="../media/image24.jpeg"/><Relationship Id="rId11" Type="http://schemas.openxmlformats.org/officeDocument/2006/relationships/image" Target="../media/image29.jpeg"/><Relationship Id="rId5" Type="http://schemas.openxmlformats.org/officeDocument/2006/relationships/image" Target="../media/image23.jpeg"/><Relationship Id="rId10" Type="http://schemas.openxmlformats.org/officeDocument/2006/relationships/image" Target="../media/image28.jpeg"/><Relationship Id="rId4" Type="http://schemas.openxmlformats.org/officeDocument/2006/relationships/image" Target="../media/image22.jpeg"/><Relationship Id="rId9" Type="http://schemas.openxmlformats.org/officeDocument/2006/relationships/image" Target="../media/image27.jpeg"/></Relationships>
</file>

<file path=ppt/slides/_rels/slide2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s://www.youtube.com/watch?v=cVH1IpELIo0" TargetMode="External"/><Relationship Id="rId2" Type="http://schemas.openxmlformats.org/officeDocument/2006/relationships/slideLayout" Target="../slideLayouts/slideLayout2.xml"/><Relationship Id="rId1" Type="http://schemas.openxmlformats.org/officeDocument/2006/relationships/video" Target="https://www.youtube.com/embed/cVH1IpELIo0?feature=oembed" TargetMode="External"/><Relationship Id="rId4" Type="http://schemas.openxmlformats.org/officeDocument/2006/relationships/image" Target="../media/image35.jpeg"/></Relationships>
</file>

<file path=ppt/slides/_rels/slide3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png"/><Relationship Id="rId4" Type="http://schemas.openxmlformats.org/officeDocument/2006/relationships/image" Target="../media/image40.jpeg"/></Relationships>
</file>

<file path=ppt/slides/_rels/slide36.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2.xml"/><Relationship Id="rId7" Type="http://schemas.microsoft.com/office/2007/relationships/hdphoto" Target="../media/hdphoto3.wdp"/><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43.png"/><Relationship Id="rId5" Type="http://schemas.openxmlformats.org/officeDocument/2006/relationships/image" Target="../media/image42.jpeg"/><Relationship Id="rId4" Type="http://schemas.openxmlformats.org/officeDocument/2006/relationships/image" Target="../media/image41.jpeg"/></Relationships>
</file>

<file path=ppt/slides/_rels/slide3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3" Type="http://schemas.openxmlformats.org/officeDocument/2006/relationships/image" Target="../media/image58.jpeg"/><Relationship Id="rId18" Type="http://schemas.openxmlformats.org/officeDocument/2006/relationships/image" Target="../media/image63.jpeg"/><Relationship Id="rId26" Type="http://schemas.openxmlformats.org/officeDocument/2006/relationships/image" Target="../media/image71.jpeg"/><Relationship Id="rId39" Type="http://schemas.openxmlformats.org/officeDocument/2006/relationships/image" Target="../media/image84.jpeg"/><Relationship Id="rId21" Type="http://schemas.openxmlformats.org/officeDocument/2006/relationships/image" Target="../media/image66.jpeg"/><Relationship Id="rId34" Type="http://schemas.openxmlformats.org/officeDocument/2006/relationships/image" Target="../media/image79.jpeg"/><Relationship Id="rId42" Type="http://schemas.openxmlformats.org/officeDocument/2006/relationships/image" Target="../media/image87.jpeg"/><Relationship Id="rId47" Type="http://schemas.openxmlformats.org/officeDocument/2006/relationships/image" Target="../media/image92.jpeg"/><Relationship Id="rId50" Type="http://schemas.openxmlformats.org/officeDocument/2006/relationships/image" Target="../media/image95.jpeg"/><Relationship Id="rId7" Type="http://schemas.openxmlformats.org/officeDocument/2006/relationships/image" Target="../media/image52.jpeg"/><Relationship Id="rId2" Type="http://schemas.openxmlformats.org/officeDocument/2006/relationships/image" Target="../media/image47.jpeg"/><Relationship Id="rId16" Type="http://schemas.openxmlformats.org/officeDocument/2006/relationships/image" Target="../media/image61.jpeg"/><Relationship Id="rId29" Type="http://schemas.openxmlformats.org/officeDocument/2006/relationships/image" Target="../media/image74.jpeg"/><Relationship Id="rId11" Type="http://schemas.openxmlformats.org/officeDocument/2006/relationships/image" Target="../media/image56.jpeg"/><Relationship Id="rId24" Type="http://schemas.openxmlformats.org/officeDocument/2006/relationships/image" Target="../media/image69.jpeg"/><Relationship Id="rId32" Type="http://schemas.openxmlformats.org/officeDocument/2006/relationships/image" Target="../media/image77.jpeg"/><Relationship Id="rId37" Type="http://schemas.openxmlformats.org/officeDocument/2006/relationships/image" Target="../media/image82.jpeg"/><Relationship Id="rId40" Type="http://schemas.openxmlformats.org/officeDocument/2006/relationships/image" Target="../media/image85.jpeg"/><Relationship Id="rId45" Type="http://schemas.openxmlformats.org/officeDocument/2006/relationships/image" Target="../media/image90.jpeg"/><Relationship Id="rId5" Type="http://schemas.openxmlformats.org/officeDocument/2006/relationships/image" Target="../media/image50.jpeg"/><Relationship Id="rId15" Type="http://schemas.openxmlformats.org/officeDocument/2006/relationships/image" Target="../media/image60.jpeg"/><Relationship Id="rId23" Type="http://schemas.openxmlformats.org/officeDocument/2006/relationships/image" Target="../media/image68.jpeg"/><Relationship Id="rId28" Type="http://schemas.openxmlformats.org/officeDocument/2006/relationships/image" Target="../media/image73.jpeg"/><Relationship Id="rId36" Type="http://schemas.openxmlformats.org/officeDocument/2006/relationships/image" Target="../media/image81.jpeg"/><Relationship Id="rId49" Type="http://schemas.openxmlformats.org/officeDocument/2006/relationships/image" Target="../media/image94.jpeg"/><Relationship Id="rId10" Type="http://schemas.openxmlformats.org/officeDocument/2006/relationships/image" Target="../media/image55.jpeg"/><Relationship Id="rId19" Type="http://schemas.openxmlformats.org/officeDocument/2006/relationships/image" Target="../media/image64.jpeg"/><Relationship Id="rId31" Type="http://schemas.openxmlformats.org/officeDocument/2006/relationships/image" Target="../media/image76.jpeg"/><Relationship Id="rId44" Type="http://schemas.openxmlformats.org/officeDocument/2006/relationships/image" Target="../media/image89.jpeg"/><Relationship Id="rId4" Type="http://schemas.openxmlformats.org/officeDocument/2006/relationships/image" Target="../media/image49.jpeg"/><Relationship Id="rId9" Type="http://schemas.openxmlformats.org/officeDocument/2006/relationships/image" Target="../media/image54.jpeg"/><Relationship Id="rId14" Type="http://schemas.openxmlformats.org/officeDocument/2006/relationships/image" Target="../media/image59.jpeg"/><Relationship Id="rId22" Type="http://schemas.openxmlformats.org/officeDocument/2006/relationships/image" Target="../media/image67.jpeg"/><Relationship Id="rId27" Type="http://schemas.openxmlformats.org/officeDocument/2006/relationships/image" Target="../media/image72.jpeg"/><Relationship Id="rId30" Type="http://schemas.openxmlformats.org/officeDocument/2006/relationships/image" Target="../media/image75.jpeg"/><Relationship Id="rId35" Type="http://schemas.openxmlformats.org/officeDocument/2006/relationships/image" Target="../media/image80.jpeg"/><Relationship Id="rId43" Type="http://schemas.openxmlformats.org/officeDocument/2006/relationships/image" Target="../media/image88.jpeg"/><Relationship Id="rId48" Type="http://schemas.openxmlformats.org/officeDocument/2006/relationships/image" Target="../media/image93.jpeg"/><Relationship Id="rId8" Type="http://schemas.openxmlformats.org/officeDocument/2006/relationships/image" Target="../media/image53.jpeg"/><Relationship Id="rId51" Type="http://schemas.openxmlformats.org/officeDocument/2006/relationships/image" Target="../media/image96.jpeg"/><Relationship Id="rId3" Type="http://schemas.openxmlformats.org/officeDocument/2006/relationships/image" Target="../media/image48.jpeg"/><Relationship Id="rId12" Type="http://schemas.openxmlformats.org/officeDocument/2006/relationships/image" Target="../media/image57.jpeg"/><Relationship Id="rId17" Type="http://schemas.openxmlformats.org/officeDocument/2006/relationships/image" Target="../media/image62.jpeg"/><Relationship Id="rId25" Type="http://schemas.openxmlformats.org/officeDocument/2006/relationships/image" Target="../media/image70.jpeg"/><Relationship Id="rId33" Type="http://schemas.openxmlformats.org/officeDocument/2006/relationships/image" Target="../media/image78.jpeg"/><Relationship Id="rId38" Type="http://schemas.openxmlformats.org/officeDocument/2006/relationships/image" Target="../media/image83.jpeg"/><Relationship Id="rId46" Type="http://schemas.openxmlformats.org/officeDocument/2006/relationships/image" Target="../media/image91.jpeg"/><Relationship Id="rId20" Type="http://schemas.openxmlformats.org/officeDocument/2006/relationships/image" Target="../media/image65.jpeg"/><Relationship Id="rId41" Type="http://schemas.openxmlformats.org/officeDocument/2006/relationships/image" Target="../media/image86.jpeg"/><Relationship Id="rId1" Type="http://schemas.openxmlformats.org/officeDocument/2006/relationships/slideLayout" Target="../slideLayouts/slideLayout2.xml"/><Relationship Id="rId6" Type="http://schemas.openxmlformats.org/officeDocument/2006/relationships/image" Target="../media/image51.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2" Type="http://schemas.openxmlformats.org/officeDocument/2006/relationships/image" Target="../media/image98.em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image" Target="../media/image102.jpe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hyperlink" Target="http://www.disneylandparis.com/uk/introduction.htm" TargetMode="Externa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oleObject" Target="../embeddings/oleObject2.bin"/><Relationship Id="rId1" Type="http://schemas.openxmlformats.org/officeDocument/2006/relationships/slideLayout" Target="../slideLayouts/slideLayout14.xml"/><Relationship Id="rId4" Type="http://schemas.openxmlformats.org/officeDocument/2006/relationships/image" Target="../media/image107.jpeg"/></Relationships>
</file>

<file path=ppt/slides/_rels/slide56.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hyperlink" Target="http://www.disneylandparis.com/en/attractions/walt-disney-studios-park/ratatouille-the-adventure/?country=JP" TargetMode="External"/><Relationship Id="rId2" Type="http://schemas.openxmlformats.org/officeDocument/2006/relationships/image" Target="../media/image115.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image" Target="../media/image121.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emf"/><Relationship Id="rId1" Type="http://schemas.openxmlformats.org/officeDocument/2006/relationships/slideLayout" Target="../slideLayouts/slideLayout2.xml"/><Relationship Id="rId4" Type="http://schemas.openxmlformats.org/officeDocument/2006/relationships/image" Target="../media/image125.png"/></Relationships>
</file>

<file path=ppt/slides/_rels/slide75.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127.em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image" Target="../media/image130.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135.emf"/><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jpeg"/><Relationship Id="rId1" Type="http://schemas.openxmlformats.org/officeDocument/2006/relationships/slideLayout" Target="../slideLayouts/slideLayout2.xml"/><Relationship Id="rId5" Type="http://schemas.openxmlformats.org/officeDocument/2006/relationships/image" Target="../media/image142.png"/><Relationship Id="rId4" Type="http://schemas.openxmlformats.org/officeDocument/2006/relationships/image" Target="../media/image141.png"/></Relationships>
</file>

<file path=ppt/slides/_rels/slide9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43.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hyperlink" Target="http://cr-program.com/program/work2.html" TargetMode="Externa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jpeg"/><Relationship Id="rId1" Type="http://schemas.openxmlformats.org/officeDocument/2006/relationships/slideLayout" Target="../slideLayouts/slideLayout2.xml"/><Relationship Id="rId4" Type="http://schemas.openxmlformats.org/officeDocument/2006/relationships/image" Target="../media/image149.jpeg"/></Relationships>
</file>

<file path=ppt/slides/_rels/slide99.xml.rels><?xml version="1.0" encoding="UTF-8" standalone="yes"?>
<Relationships xmlns="http://schemas.openxmlformats.org/package/2006/relationships"><Relationship Id="rId2" Type="http://schemas.openxmlformats.org/officeDocument/2006/relationships/image" Target="../media/image15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kumimoji="1" lang="ja-JP" altLang="en-US" dirty="0"/>
              <a:t>世界のディズニーランド</a:t>
            </a:r>
            <a:br>
              <a:rPr kumimoji="1" lang="en-US" altLang="ja-JP" dirty="0"/>
            </a:br>
            <a:r>
              <a:rPr kumimoji="1" lang="ja-JP" altLang="en-US" dirty="0"/>
              <a:t>（教科書第</a:t>
            </a:r>
            <a:r>
              <a:rPr kumimoji="1" lang="en-US" altLang="ja-JP" dirty="0"/>
              <a:t>9</a:t>
            </a:r>
            <a:r>
              <a:rPr kumimoji="1" lang="ja-JP" altLang="en-US" dirty="0"/>
              <a:t>章）</a:t>
            </a:r>
          </a:p>
        </p:txBody>
      </p:sp>
      <p:sp>
        <p:nvSpPr>
          <p:cNvPr id="3" name="サブタイトル 2"/>
          <p:cNvSpPr>
            <a:spLocks noGrp="1"/>
          </p:cNvSpPr>
          <p:nvPr>
            <p:ph type="subTitle" idx="1"/>
          </p:nvPr>
        </p:nvSpPr>
        <p:spPr/>
        <p:txBody>
          <a:bodyPr/>
          <a:lstStyle/>
          <a:p>
            <a:r>
              <a:rPr lang="ja-JP" altLang="en-US" dirty="0"/>
              <a:t>山澤成康</a:t>
            </a:r>
            <a:endParaRPr kumimoji="1" lang="ja-JP" altLang="en-US" dirty="0"/>
          </a:p>
        </p:txBody>
      </p:sp>
      <p:pic>
        <p:nvPicPr>
          <p:cNvPr id="5" name="オーディオ 4">
            <a:hlinkClick r:id="" action="ppaction://media"/>
            <a:extLst>
              <a:ext uri="{FF2B5EF4-FFF2-40B4-BE49-F238E27FC236}">
                <a16:creationId xmlns:a16="http://schemas.microsoft.com/office/drawing/2014/main" id="{D7BC30B8-5592-572B-FD64-DFBE2EA1C60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72900" y="6438900"/>
            <a:ext cx="203200" cy="203200"/>
          </a:xfrm>
          <a:prstGeom prst="rect">
            <a:avLst/>
          </a:prstGeom>
        </p:spPr>
      </p:pic>
    </p:spTree>
    <p:extLst>
      <p:ext uri="{BB962C8B-B14F-4D97-AF65-F5344CB8AC3E}">
        <p14:creationId xmlns:p14="http://schemas.microsoft.com/office/powerpoint/2010/main" val="1770680198"/>
      </p:ext>
    </p:extLst>
  </p:cSld>
  <p:clrMapOvr>
    <a:masterClrMapping/>
  </p:clrMapOvr>
  <mc:AlternateContent xmlns:mc="http://schemas.openxmlformats.org/markup-compatibility/2006" xmlns:p14="http://schemas.microsoft.com/office/powerpoint/2010/main">
    <mc:Choice Requires="p14">
      <p:transition spd="slow" p14:dur="2000" advTm="5118"/>
    </mc:Choice>
    <mc:Fallback xmlns="">
      <p:transition spd="slow" advTm="51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購買力平価とは</a:t>
            </a:r>
          </a:p>
        </p:txBody>
      </p:sp>
      <mc:AlternateContent xmlns:mc="http://schemas.openxmlformats.org/markup-compatibility/2006" xmlns:a14="http://schemas.microsoft.com/office/drawing/2010/main">
        <mc:Choice Requires="a14">
          <p:sp>
            <p:nvSpPr>
              <p:cNvPr id="3" name="コンテンツ プレースホルダー 2"/>
              <p:cNvSpPr>
                <a:spLocks noGrp="1"/>
              </p:cNvSpPr>
              <p:nvPr>
                <p:ph idx="1"/>
              </p:nvPr>
            </p:nvSpPr>
            <p:spPr>
              <a:xfrm>
                <a:off x="1919536" y="2636912"/>
                <a:ext cx="8229600" cy="3946450"/>
              </a:xfrm>
            </p:spPr>
            <p:txBody>
              <a:bodyPr>
                <a:normAutofit/>
              </a:bodyPr>
              <a:lstStyle/>
              <a:p>
                <a:r>
                  <a:rPr kumimoji="1" lang="ja-JP" altLang="en-US" dirty="0"/>
                  <a:t>購買力</a:t>
                </a:r>
                <a14:m>
                  <m:oMath xmlns:m="http://schemas.openxmlformats.org/officeDocument/2006/math">
                    <m:r>
                      <a:rPr lang="ja-JP" altLang="en-US" b="0" i="1" dirty="0">
                        <a:latin typeface="Cambria Math"/>
                      </a:rPr>
                      <m:t>平価</m:t>
                    </m:r>
                    <m:r>
                      <a:rPr kumimoji="1" lang="ja-JP" altLang="en-US" b="0" i="0" smtClean="0">
                        <a:latin typeface="Cambria Math"/>
                      </a:rPr>
                      <m:t>＝</m:t>
                    </m:r>
                    <m:f>
                      <m:fPr>
                        <m:ctrlPr>
                          <a:rPr kumimoji="1" lang="en-US" altLang="ja-JP" i="1" smtClean="0">
                            <a:latin typeface="Cambria Math" panose="02040503050406030204" pitchFamily="18" charset="0"/>
                          </a:rPr>
                        </m:ctrlPr>
                      </m:fPr>
                      <m:num>
                        <m:r>
                          <a:rPr lang="ja-JP" altLang="en-US" i="1">
                            <a:latin typeface="Cambria Math"/>
                          </a:rPr>
                          <m:t>日本</m:t>
                        </m:r>
                        <m:r>
                          <a:rPr lang="ja-JP" altLang="en-US" b="0" i="1" smtClean="0">
                            <a:latin typeface="Cambria Math"/>
                          </a:rPr>
                          <m:t>の</m:t>
                        </m:r>
                        <m:r>
                          <a:rPr lang="ja-JP" altLang="en-US" i="1">
                            <a:latin typeface="Cambria Math"/>
                          </a:rPr>
                          <m:t>物価</m:t>
                        </m:r>
                      </m:num>
                      <m:den>
                        <m:r>
                          <a:rPr lang="ja-JP" altLang="en-US" i="1">
                            <a:latin typeface="Cambria Math"/>
                          </a:rPr>
                          <m:t>アメリカの</m:t>
                        </m:r>
                        <m:r>
                          <a:rPr lang="ja-JP" altLang="en-US" i="1" smtClean="0">
                            <a:latin typeface="Cambria Math"/>
                          </a:rPr>
                          <m:t>物価</m:t>
                        </m:r>
                      </m:den>
                    </m:f>
                    <m:r>
                      <a:rPr lang="ja-JP" altLang="en-US" i="1">
                        <a:latin typeface="Cambria Math" panose="02040503050406030204" pitchFamily="18" charset="0"/>
                      </a:rPr>
                      <m:t>　</m:t>
                    </m:r>
                  </m:oMath>
                </a14:m>
                <a:endParaRPr kumimoji="1" lang="en-US" altLang="ja-JP" dirty="0"/>
              </a:p>
              <a:p>
                <a:pPr marL="0" indent="0">
                  <a:buNone/>
                </a:pPr>
                <a:endParaRPr kumimoji="1" lang="en-US" altLang="ja-JP" dirty="0"/>
              </a:p>
              <a:p>
                <a:r>
                  <a:rPr lang="ja-JP" altLang="en-US" dirty="0"/>
                  <a:t>ビッグマック平価</a:t>
                </a:r>
                <a:r>
                  <a:rPr kumimoji="1" lang="ja-JP" altLang="en-US" dirty="0"/>
                  <a:t>＝</a:t>
                </a:r>
                <a14:m>
                  <m:oMath xmlns:m="http://schemas.openxmlformats.org/officeDocument/2006/math">
                    <m:f>
                      <m:fPr>
                        <m:ctrlPr>
                          <a:rPr kumimoji="1" lang="en-US" altLang="ja-JP" i="1" smtClean="0">
                            <a:latin typeface="Cambria Math" panose="02040503050406030204" pitchFamily="18" charset="0"/>
                          </a:rPr>
                        </m:ctrlPr>
                      </m:fPr>
                      <m:num>
                        <m:r>
                          <a:rPr lang="ja-JP" altLang="en-US" i="1">
                            <a:latin typeface="Cambria Math" panose="02040503050406030204" pitchFamily="18" charset="0"/>
                          </a:rPr>
                          <m:t>ビッグ</m:t>
                        </m:r>
                        <m:r>
                          <a:rPr lang="ja-JP" altLang="en-US" i="1" smtClean="0">
                            <a:latin typeface="Cambria Math" panose="02040503050406030204" pitchFamily="18" charset="0"/>
                          </a:rPr>
                          <m:t>マック</m:t>
                        </m:r>
                        <m:r>
                          <a:rPr lang="ja-JP" altLang="en-US" i="1">
                            <a:latin typeface="Cambria Math" panose="02040503050406030204" pitchFamily="18" charset="0"/>
                          </a:rPr>
                          <m:t>（</m:t>
                        </m:r>
                        <m:r>
                          <a:rPr lang="ja-JP" altLang="en-US" i="1" smtClean="0">
                            <a:latin typeface="Cambria Math" panose="02040503050406030204" pitchFamily="18" charset="0"/>
                          </a:rPr>
                          <m:t>４００</m:t>
                        </m:r>
                        <m:r>
                          <a:rPr lang="ja-JP" altLang="en-US" i="1">
                            <a:latin typeface="Cambria Math" panose="02040503050406030204" pitchFamily="18" charset="0"/>
                          </a:rPr>
                          <m:t>円</m:t>
                        </m:r>
                        <m:r>
                          <a:rPr lang="ja-JP" altLang="en-US" b="0" i="1" smtClean="0">
                            <a:latin typeface="Cambria Math"/>
                          </a:rPr>
                          <m:t>）</m:t>
                        </m:r>
                      </m:num>
                      <m:den>
                        <m:r>
                          <a:rPr lang="ja-JP" altLang="en-US" i="1">
                            <a:latin typeface="Cambria Math" panose="02040503050406030204" pitchFamily="18" charset="0"/>
                          </a:rPr>
                          <m:t>ビッグ</m:t>
                        </m:r>
                        <m:r>
                          <a:rPr lang="ja-JP" altLang="en-US" i="1" smtClean="0">
                            <a:latin typeface="Cambria Math" panose="02040503050406030204" pitchFamily="18" charset="0"/>
                          </a:rPr>
                          <m:t>マック</m:t>
                        </m:r>
                        <m:r>
                          <a:rPr lang="ja-JP" altLang="en-US" i="1">
                            <a:latin typeface="Cambria Math" panose="02040503050406030204" pitchFamily="18" charset="0"/>
                          </a:rPr>
                          <m:t>（</m:t>
                        </m:r>
                        <m:r>
                          <a:rPr lang="ja-JP" altLang="en-US" i="1" smtClean="0">
                            <a:latin typeface="Cambria Math" panose="02040503050406030204" pitchFamily="18" charset="0"/>
                          </a:rPr>
                          <m:t>５</m:t>
                        </m:r>
                        <m:r>
                          <a:rPr lang="ja-JP" altLang="en-US" i="1">
                            <a:latin typeface="Cambria Math" panose="02040503050406030204" pitchFamily="18" charset="0"/>
                          </a:rPr>
                          <m:t>ドル</m:t>
                        </m:r>
                        <m:r>
                          <a:rPr lang="ja-JP" altLang="en-US" i="1" smtClean="0">
                            <a:latin typeface="Cambria Math" panose="02040503050406030204" pitchFamily="18" charset="0"/>
                          </a:rPr>
                          <m:t>）</m:t>
                        </m:r>
                      </m:den>
                    </m:f>
                  </m:oMath>
                </a14:m>
                <a:endParaRPr lang="en-US" altLang="ja-JP" i="1" dirty="0">
                  <a:latin typeface="Cambria Math"/>
                </a:endParaRPr>
              </a:p>
              <a:p>
                <a:pPr marL="0" indent="0">
                  <a:buNone/>
                </a:pPr>
                <a:endParaRPr lang="en-US" altLang="ja-JP" i="1" dirty="0">
                  <a:latin typeface="Cambria Math"/>
                </a:endParaRPr>
              </a:p>
              <a:p>
                <a:pPr marL="0" indent="0">
                  <a:buNone/>
                </a:pPr>
                <a:r>
                  <a:rPr kumimoji="1" lang="en-US" altLang="ja-JP" b="0" dirty="0"/>
                  <a:t>			</a:t>
                </a:r>
                <a14:m>
                  <m:oMath xmlns:m="http://schemas.openxmlformats.org/officeDocument/2006/math">
                    <m:r>
                      <a:rPr kumimoji="1" lang="ja-JP" altLang="en-US" b="0" i="1" smtClean="0">
                        <a:latin typeface="Cambria Math"/>
                      </a:rPr>
                      <m:t>＝</m:t>
                    </m:r>
                    <m:r>
                      <a:rPr lang="en-US" altLang="ja-JP" i="1">
                        <a:latin typeface="Cambria Math" panose="02040503050406030204" pitchFamily="18" charset="0"/>
                      </a:rPr>
                      <m:t>80</m:t>
                    </m:r>
                    <m:r>
                      <a:rPr lang="ja-JP" altLang="en-US" i="1">
                        <a:latin typeface="Cambria Math"/>
                      </a:rPr>
                      <m:t>円</m:t>
                    </m:r>
                    <m:r>
                      <a:rPr lang="ja-JP" altLang="en-US" i="1">
                        <a:latin typeface="Cambria Math" panose="02040503050406030204" pitchFamily="18" charset="0"/>
                      </a:rPr>
                      <m:t>／</m:t>
                    </m:r>
                  </m:oMath>
                </a14:m>
                <a:r>
                  <a:rPr kumimoji="1" lang="ja-JP" altLang="en-US" dirty="0">
                    <a:latin typeface="+mn-ea"/>
                  </a:rPr>
                  <a:t>ドル</a:t>
                </a:r>
              </a:p>
            </p:txBody>
          </p:sp>
        </mc:Choice>
        <mc:Fallback xmlns="">
          <p:sp>
            <p:nvSpPr>
              <p:cNvPr id="3" name="コンテンツ プレースホルダー 2"/>
              <p:cNvSpPr>
                <a:spLocks noGrp="1" noRot="1" noChangeAspect="1" noMove="1" noResize="1" noEditPoints="1" noAdjustHandles="1" noChangeArrowheads="1" noChangeShapeType="1" noTextEdit="1"/>
              </p:cNvSpPr>
              <p:nvPr>
                <p:ph idx="1"/>
              </p:nvPr>
            </p:nvSpPr>
            <p:spPr>
              <a:xfrm>
                <a:off x="1919536" y="2636912"/>
                <a:ext cx="8229600" cy="3946450"/>
              </a:xfrm>
              <a:blipFill>
                <a:blip r:embed="rId2"/>
                <a:stretch>
                  <a:fillRect l="-1704" b="-3091"/>
                </a:stretch>
              </a:blipFill>
            </p:spPr>
            <p:txBody>
              <a:bodyPr/>
              <a:lstStyle/>
              <a:p>
                <a:r>
                  <a:rPr lang="ja-JP" altLang="en-US">
                    <a:noFill/>
                  </a:rPr>
                  <a:t> </a:t>
                </a:r>
              </a:p>
            </p:txBody>
          </p:sp>
        </mc:Fallback>
      </mc:AlternateContent>
      <p:sp>
        <p:nvSpPr>
          <p:cNvPr id="5" name="テキスト ボックス 4">
            <a:extLst>
              <a:ext uri="{FF2B5EF4-FFF2-40B4-BE49-F238E27FC236}">
                <a16:creationId xmlns:a16="http://schemas.microsoft.com/office/drawing/2014/main" id="{AE28BFC8-68A5-AD8E-884D-99D6A225AF15}"/>
              </a:ext>
            </a:extLst>
          </p:cNvPr>
          <p:cNvSpPr txBox="1"/>
          <p:nvPr/>
        </p:nvSpPr>
        <p:spPr>
          <a:xfrm>
            <a:off x="911424" y="1417638"/>
            <a:ext cx="10801200" cy="1077218"/>
          </a:xfrm>
          <a:prstGeom prst="rect">
            <a:avLst/>
          </a:prstGeom>
          <a:noFill/>
        </p:spPr>
        <p:txBody>
          <a:bodyPr wrap="square" rtlCol="0">
            <a:spAutoFit/>
          </a:bodyPr>
          <a:lstStyle/>
          <a:p>
            <a:r>
              <a:rPr kumimoji="1" lang="ja-JP" altLang="en-US" sz="3200" dirty="0"/>
              <a:t>為替レートの一種で、日本の物価と米国の物価を比べたもの。ビッグマックで比べたビッグマック平価が有名。</a:t>
            </a:r>
          </a:p>
        </p:txBody>
      </p:sp>
    </p:spTree>
    <p:extLst>
      <p:ext uri="{BB962C8B-B14F-4D97-AF65-F5344CB8AC3E}">
        <p14:creationId xmlns:p14="http://schemas.microsoft.com/office/powerpoint/2010/main" val="14430523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pic>
        <p:nvPicPr>
          <p:cNvPr id="4" name="コンテンツ プレースホルダー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2072922" y="1600201"/>
            <a:ext cx="8046156" cy="4525963"/>
          </a:xfrm>
        </p:spPr>
      </p:pic>
    </p:spTree>
    <p:extLst>
      <p:ext uri="{BB962C8B-B14F-4D97-AF65-F5344CB8AC3E}">
        <p14:creationId xmlns:p14="http://schemas.microsoft.com/office/powerpoint/2010/main" val="186079368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ピカチュウ</a:t>
            </a:r>
          </a:p>
        </p:txBody>
      </p:sp>
      <p:pic>
        <p:nvPicPr>
          <p:cNvPr id="4" name="コンテンツ プレースホルダー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2072922" y="1600201"/>
            <a:ext cx="8046156" cy="4525963"/>
          </a:xfrm>
        </p:spPr>
      </p:pic>
    </p:spTree>
    <p:extLst>
      <p:ext uri="{BB962C8B-B14F-4D97-AF65-F5344CB8AC3E}">
        <p14:creationId xmlns:p14="http://schemas.microsoft.com/office/powerpoint/2010/main" val="326262351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お菓子</a:t>
            </a:r>
            <a:endParaRPr kumimoji="1" lang="ja-JP" altLang="en-US" dirty="0"/>
          </a:p>
        </p:txBody>
      </p:sp>
      <p:pic>
        <p:nvPicPr>
          <p:cNvPr id="4" name="コンテンツ プレースホルダー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2072922" y="1600201"/>
            <a:ext cx="8046156" cy="4525963"/>
          </a:xfrm>
        </p:spPr>
      </p:pic>
    </p:spTree>
    <p:extLst>
      <p:ext uri="{BB962C8B-B14F-4D97-AF65-F5344CB8AC3E}">
        <p14:creationId xmlns:p14="http://schemas.microsoft.com/office/powerpoint/2010/main" val="275299660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日本酒</a:t>
            </a:r>
          </a:p>
        </p:txBody>
      </p:sp>
      <p:pic>
        <p:nvPicPr>
          <p:cNvPr id="7170" name="Picture 2"/>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2063552" y="1628801"/>
            <a:ext cx="8046156"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3340889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pic>
        <p:nvPicPr>
          <p:cNvPr id="4" name="コンテンツ プレースホルダー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2072922" y="1600201"/>
            <a:ext cx="8046156" cy="4525963"/>
          </a:xfrm>
        </p:spPr>
      </p:pic>
    </p:spTree>
    <p:extLst>
      <p:ext uri="{BB962C8B-B14F-4D97-AF65-F5344CB8AC3E}">
        <p14:creationId xmlns:p14="http://schemas.microsoft.com/office/powerpoint/2010/main" val="308857603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かき氷など</a:t>
            </a:r>
          </a:p>
        </p:txBody>
      </p:sp>
      <p:pic>
        <p:nvPicPr>
          <p:cNvPr id="4" name="コンテンツ プレースホルダー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2072922" y="1600201"/>
            <a:ext cx="8046156" cy="4525963"/>
          </a:xfrm>
        </p:spPr>
      </p:pic>
    </p:spTree>
    <p:extLst>
      <p:ext uri="{BB962C8B-B14F-4D97-AF65-F5344CB8AC3E}">
        <p14:creationId xmlns:p14="http://schemas.microsoft.com/office/powerpoint/2010/main" val="223208273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bwMode="auto">
          <a:xfrm>
            <a:off x="325071" y="964034"/>
            <a:ext cx="11541857" cy="47525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9627912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dirty="0"/>
              <a:t>ＣＲカルチュアルレプレゼンタティブ</a:t>
            </a:r>
          </a:p>
        </p:txBody>
      </p:sp>
      <p:sp>
        <p:nvSpPr>
          <p:cNvPr id="3" name="コンテンツ プレースホルダー 2"/>
          <p:cNvSpPr>
            <a:spLocks noGrp="1"/>
          </p:cNvSpPr>
          <p:nvPr>
            <p:ph idx="1"/>
          </p:nvPr>
        </p:nvSpPr>
        <p:spPr>
          <a:xfrm>
            <a:off x="609600" y="1600201"/>
            <a:ext cx="10972800" cy="3556991"/>
          </a:xfrm>
        </p:spPr>
        <p:txBody>
          <a:bodyPr/>
          <a:lstStyle/>
          <a:p>
            <a:r>
              <a:rPr kumimoji="1" lang="ja-JP" altLang="en-US" dirty="0"/>
              <a:t>エプコット日本館で</a:t>
            </a:r>
            <a:r>
              <a:rPr kumimoji="1" lang="en-US" altLang="ja-JP" dirty="0"/>
              <a:t>1</a:t>
            </a:r>
            <a:r>
              <a:rPr kumimoji="1" lang="ja-JP" altLang="en-US" dirty="0"/>
              <a:t>年間働く</a:t>
            </a:r>
            <a:endParaRPr kumimoji="1" lang="en-US" altLang="ja-JP" dirty="0"/>
          </a:p>
          <a:p>
            <a:r>
              <a:rPr lang="ja-JP" altLang="en-US" dirty="0"/>
              <a:t>三越で働きつつ、日本文化を紹介。</a:t>
            </a:r>
            <a:endParaRPr lang="en-US" altLang="ja-JP" dirty="0"/>
          </a:p>
          <a:p>
            <a:r>
              <a:rPr lang="ja-JP" altLang="en-US" dirty="0"/>
              <a:t>人気がある。倍率</a:t>
            </a:r>
            <a:r>
              <a:rPr lang="en-US" altLang="ja-JP" dirty="0"/>
              <a:t>30</a:t>
            </a:r>
            <a:r>
              <a:rPr lang="ja-JP" altLang="en-US" dirty="0"/>
              <a:t>倍。</a:t>
            </a:r>
            <a:endParaRPr lang="en-US" altLang="ja-JP" dirty="0"/>
          </a:p>
          <a:p>
            <a:r>
              <a:rPr kumimoji="1" lang="ja-JP" altLang="en-US" dirty="0"/>
              <a:t>英語のチェック。</a:t>
            </a:r>
            <a:endParaRPr kumimoji="1" lang="en-US" altLang="ja-JP" dirty="0"/>
          </a:p>
          <a:p>
            <a:endParaRPr kumimoji="1" lang="ja-JP" altLang="en-US" dirty="0"/>
          </a:p>
        </p:txBody>
      </p:sp>
    </p:spTree>
    <p:extLst>
      <p:ext uri="{BB962C8B-B14F-4D97-AF65-F5344CB8AC3E}">
        <p14:creationId xmlns:p14="http://schemas.microsoft.com/office/powerpoint/2010/main" val="31603112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エプコットの責任者</a:t>
            </a:r>
          </a:p>
        </p:txBody>
      </p:sp>
      <p:pic>
        <p:nvPicPr>
          <p:cNvPr id="4" name="コンテンツ プレースホルダー 3"/>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3078692" y="1600201"/>
            <a:ext cx="6034617" cy="4525963"/>
          </a:xfrm>
        </p:spPr>
      </p:pic>
      <p:pic>
        <p:nvPicPr>
          <p:cNvPr id="3" name="オーディオ 2">
            <a:hlinkClick r:id="" action="ppaction://media"/>
            <a:extLst>
              <a:ext uri="{FF2B5EF4-FFF2-40B4-BE49-F238E27FC236}">
                <a16:creationId xmlns:a16="http://schemas.microsoft.com/office/drawing/2014/main" id="{3EF7FA0C-D32D-425D-807F-C5096432BFA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964738" y="6154738"/>
            <a:ext cx="487362" cy="487362"/>
          </a:xfrm>
          <a:prstGeom prst="rect">
            <a:avLst/>
          </a:prstGeom>
        </p:spPr>
      </p:pic>
    </p:spTree>
    <p:extLst>
      <p:ext uri="{BB962C8B-B14F-4D97-AF65-F5344CB8AC3E}">
        <p14:creationId xmlns:p14="http://schemas.microsoft.com/office/powerpoint/2010/main" val="3389674839"/>
      </p:ext>
    </p:extLst>
  </p:cSld>
  <p:clrMapOvr>
    <a:masterClrMapping/>
  </p:clrMapOvr>
  <mc:AlternateContent xmlns:mc="http://schemas.openxmlformats.org/markup-compatibility/2006" xmlns:p14="http://schemas.microsoft.com/office/powerpoint/2010/main">
    <mc:Choice Requires="p14">
      <p:transition spd="slow" p14:dur="2000" advTm="3661"/>
    </mc:Choice>
    <mc:Fallback xmlns="">
      <p:transition spd="slow" advTm="36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フェスティバル</a:t>
            </a:r>
          </a:p>
        </p:txBody>
      </p:sp>
      <p:sp>
        <p:nvSpPr>
          <p:cNvPr id="3" name="コンテンツ プレースホルダー 2"/>
          <p:cNvSpPr>
            <a:spLocks noGrp="1"/>
          </p:cNvSpPr>
          <p:nvPr>
            <p:ph idx="1"/>
          </p:nvPr>
        </p:nvSpPr>
        <p:spPr/>
        <p:txBody>
          <a:bodyPr/>
          <a:lstStyle/>
          <a:p>
            <a:r>
              <a:rPr lang="ja-JP" altLang="en-US" dirty="0">
                <a:solidFill>
                  <a:srgbClr val="0033CC"/>
                </a:solidFill>
              </a:rPr>
              <a:t>フードアンドワイン（</a:t>
            </a:r>
            <a:r>
              <a:rPr lang="en-US" altLang="ja-JP" dirty="0">
                <a:solidFill>
                  <a:srgbClr val="0033CC"/>
                </a:solidFill>
              </a:rPr>
              <a:t>9</a:t>
            </a:r>
            <a:r>
              <a:rPr lang="ja-JP" altLang="en-US" dirty="0">
                <a:solidFill>
                  <a:srgbClr val="0033CC"/>
                </a:solidFill>
              </a:rPr>
              <a:t>月～</a:t>
            </a:r>
            <a:r>
              <a:rPr lang="en-US" altLang="ja-JP" dirty="0">
                <a:solidFill>
                  <a:srgbClr val="0033CC"/>
                </a:solidFill>
              </a:rPr>
              <a:t>11</a:t>
            </a:r>
            <a:r>
              <a:rPr lang="ja-JP" altLang="en-US" dirty="0">
                <a:solidFill>
                  <a:srgbClr val="0033CC"/>
                </a:solidFill>
              </a:rPr>
              <a:t>月）</a:t>
            </a:r>
            <a:endParaRPr lang="en-US" altLang="ja-JP" dirty="0">
              <a:solidFill>
                <a:srgbClr val="0033CC"/>
              </a:solidFill>
            </a:endParaRPr>
          </a:p>
          <a:p>
            <a:r>
              <a:rPr lang="ja-JP" altLang="en-US" dirty="0"/>
              <a:t>ホリデー（</a:t>
            </a:r>
            <a:r>
              <a:rPr lang="en-US" altLang="ja-JP" dirty="0"/>
              <a:t>12</a:t>
            </a:r>
            <a:r>
              <a:rPr lang="ja-JP" altLang="en-US" dirty="0"/>
              <a:t>月から</a:t>
            </a:r>
            <a:r>
              <a:rPr lang="en-US" altLang="ja-JP" dirty="0"/>
              <a:t>1</a:t>
            </a:r>
            <a:r>
              <a:rPr lang="ja-JP" altLang="en-US" dirty="0"/>
              <a:t>月）</a:t>
            </a:r>
            <a:endParaRPr lang="en-US" altLang="ja-JP" dirty="0"/>
          </a:p>
          <a:p>
            <a:r>
              <a:rPr lang="ja-JP" altLang="en-US" dirty="0">
                <a:solidFill>
                  <a:srgbClr val="0033CC"/>
                </a:solidFill>
              </a:rPr>
              <a:t>アート</a:t>
            </a:r>
            <a:r>
              <a:rPr lang="en-US" altLang="ja-JP" dirty="0">
                <a:solidFill>
                  <a:srgbClr val="0033CC"/>
                </a:solidFill>
              </a:rPr>
              <a:t>(1</a:t>
            </a:r>
            <a:r>
              <a:rPr lang="ja-JP" altLang="en-US" dirty="0">
                <a:solidFill>
                  <a:srgbClr val="0033CC"/>
                </a:solidFill>
              </a:rPr>
              <a:t>月～</a:t>
            </a:r>
            <a:r>
              <a:rPr lang="en-US" altLang="ja-JP" dirty="0">
                <a:solidFill>
                  <a:srgbClr val="0033CC"/>
                </a:solidFill>
              </a:rPr>
              <a:t>2</a:t>
            </a:r>
            <a:r>
              <a:rPr lang="ja-JP" altLang="en-US" dirty="0">
                <a:solidFill>
                  <a:srgbClr val="0033CC"/>
                </a:solidFill>
              </a:rPr>
              <a:t>月）</a:t>
            </a:r>
            <a:endParaRPr lang="en-US" altLang="ja-JP" dirty="0">
              <a:solidFill>
                <a:srgbClr val="0033CC"/>
              </a:solidFill>
            </a:endParaRPr>
          </a:p>
          <a:p>
            <a:r>
              <a:rPr lang="ja-JP" altLang="en-US" dirty="0">
                <a:solidFill>
                  <a:srgbClr val="0033CC"/>
                </a:solidFill>
              </a:rPr>
              <a:t>フラワーアンドガーデン（</a:t>
            </a:r>
            <a:r>
              <a:rPr lang="en-US" altLang="ja-JP" dirty="0">
                <a:solidFill>
                  <a:srgbClr val="0033CC"/>
                </a:solidFill>
              </a:rPr>
              <a:t>3</a:t>
            </a:r>
            <a:r>
              <a:rPr lang="ja-JP" altLang="en-US" dirty="0">
                <a:solidFill>
                  <a:srgbClr val="0033CC"/>
                </a:solidFill>
              </a:rPr>
              <a:t>月～</a:t>
            </a:r>
            <a:r>
              <a:rPr lang="en-US" altLang="ja-JP" dirty="0">
                <a:solidFill>
                  <a:srgbClr val="0033CC"/>
                </a:solidFill>
              </a:rPr>
              <a:t>5</a:t>
            </a:r>
            <a:r>
              <a:rPr lang="ja-JP" altLang="en-US" dirty="0">
                <a:solidFill>
                  <a:srgbClr val="0033CC"/>
                </a:solidFill>
              </a:rPr>
              <a:t>月）</a:t>
            </a:r>
            <a:endParaRPr lang="en-US" altLang="ja-JP" dirty="0">
              <a:solidFill>
                <a:srgbClr val="0033CC"/>
              </a:solidFill>
            </a:endParaRPr>
          </a:p>
          <a:p>
            <a:r>
              <a:rPr kumimoji="1" lang="en-US" altLang="ja-JP" dirty="0"/>
              <a:t>6</a:t>
            </a:r>
            <a:r>
              <a:rPr kumimoji="1" lang="ja-JP" altLang="en-US" dirty="0"/>
              <a:t>月、</a:t>
            </a:r>
            <a:r>
              <a:rPr kumimoji="1" lang="en-US" altLang="ja-JP" dirty="0"/>
              <a:t>7</a:t>
            </a:r>
            <a:r>
              <a:rPr kumimoji="1" lang="ja-JP" altLang="en-US" dirty="0"/>
              <a:t>月は暑いのでやらない</a:t>
            </a:r>
            <a:endParaRPr kumimoji="1" lang="en-US" altLang="ja-JP" dirty="0"/>
          </a:p>
          <a:p>
            <a:r>
              <a:rPr lang="en-US" altLang="ja-JP" dirty="0">
                <a:solidFill>
                  <a:srgbClr val="FF0000"/>
                </a:solidFill>
              </a:rPr>
              <a:t>70</a:t>
            </a:r>
            <a:r>
              <a:rPr lang="ja-JP" altLang="en-US" dirty="0">
                <a:solidFill>
                  <a:srgbClr val="FF0000"/>
                </a:solidFill>
              </a:rPr>
              <a:t>度（摂氏</a:t>
            </a:r>
            <a:r>
              <a:rPr lang="en-US" altLang="ja-JP" dirty="0">
                <a:solidFill>
                  <a:srgbClr val="FF0000"/>
                </a:solidFill>
              </a:rPr>
              <a:t>21</a:t>
            </a:r>
            <a:r>
              <a:rPr lang="ja-JP" altLang="en-US" dirty="0">
                <a:solidFill>
                  <a:srgbClr val="FF0000"/>
                </a:solidFill>
              </a:rPr>
              <a:t>度）</a:t>
            </a:r>
            <a:r>
              <a:rPr lang="ja-JP" altLang="en-US" dirty="0"/>
              <a:t>以下はサンドイッチなどが売れる、</a:t>
            </a:r>
            <a:r>
              <a:rPr lang="en-US" altLang="ja-JP" dirty="0">
                <a:solidFill>
                  <a:srgbClr val="FF0000"/>
                </a:solidFill>
              </a:rPr>
              <a:t>80</a:t>
            </a:r>
            <a:r>
              <a:rPr lang="ja-JP" altLang="en-US" dirty="0">
                <a:solidFill>
                  <a:srgbClr val="FF0000"/>
                </a:solidFill>
              </a:rPr>
              <a:t>度（摂氏</a:t>
            </a:r>
            <a:r>
              <a:rPr lang="en-US" altLang="ja-JP" dirty="0">
                <a:solidFill>
                  <a:srgbClr val="FF0000"/>
                </a:solidFill>
              </a:rPr>
              <a:t>27</a:t>
            </a:r>
            <a:r>
              <a:rPr lang="ja-JP" altLang="en-US" dirty="0">
                <a:solidFill>
                  <a:srgbClr val="FF0000"/>
                </a:solidFill>
              </a:rPr>
              <a:t>度）</a:t>
            </a:r>
            <a:r>
              <a:rPr lang="ja-JP" altLang="en-US" dirty="0"/>
              <a:t>以上はビールなど売れる。その間は両方売れる。天候が重要。</a:t>
            </a:r>
            <a:endParaRPr kumimoji="1" lang="ja-JP" altLang="en-US" dirty="0"/>
          </a:p>
        </p:txBody>
      </p:sp>
    </p:spTree>
    <p:extLst>
      <p:ext uri="{BB962C8B-B14F-4D97-AF65-F5344CB8AC3E}">
        <p14:creationId xmlns:p14="http://schemas.microsoft.com/office/powerpoint/2010/main" val="33206426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67E0D426-2029-037F-5E46-80E33B3F127C}"/>
              </a:ext>
            </a:extLst>
          </p:cNvPr>
          <p:cNvPicPr>
            <a:picLocks noChangeAspect="1"/>
          </p:cNvPicPr>
          <p:nvPr/>
        </p:nvPicPr>
        <p:blipFill>
          <a:blip r:embed="rId2"/>
          <a:stretch>
            <a:fillRect/>
          </a:stretch>
        </p:blipFill>
        <p:spPr>
          <a:xfrm>
            <a:off x="1127448" y="188640"/>
            <a:ext cx="9433048" cy="6357054"/>
          </a:xfrm>
          <a:prstGeom prst="rect">
            <a:avLst/>
          </a:prstGeom>
        </p:spPr>
      </p:pic>
    </p:spTree>
    <p:extLst>
      <p:ext uri="{BB962C8B-B14F-4D97-AF65-F5344CB8AC3E}">
        <p14:creationId xmlns:p14="http://schemas.microsoft.com/office/powerpoint/2010/main" val="2018653549"/>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 1"/>
          <p:cNvGraphicFramePr>
            <a:graphicFrameLocks noGrp="1"/>
          </p:cNvGraphicFramePr>
          <p:nvPr>
            <p:extLst>
              <p:ext uri="{D42A27DB-BD31-4B8C-83A1-F6EECF244321}">
                <p14:modId xmlns:p14="http://schemas.microsoft.com/office/powerpoint/2010/main" val="354900977"/>
              </p:ext>
            </p:extLst>
          </p:nvPr>
        </p:nvGraphicFramePr>
        <p:xfrm>
          <a:off x="2135560" y="692696"/>
          <a:ext cx="7992890" cy="4183434"/>
        </p:xfrm>
        <a:graphic>
          <a:graphicData uri="http://schemas.openxmlformats.org/drawingml/2006/table">
            <a:tbl>
              <a:tblPr firstRow="1" bandRow="1">
                <a:tableStyleId>{5C22544A-7EE6-4342-B048-85BDC9FD1C3A}</a:tableStyleId>
              </a:tblPr>
              <a:tblGrid>
                <a:gridCol w="1598578">
                  <a:extLst>
                    <a:ext uri="{9D8B030D-6E8A-4147-A177-3AD203B41FA5}">
                      <a16:colId xmlns:a16="http://schemas.microsoft.com/office/drawing/2014/main" val="20000"/>
                    </a:ext>
                  </a:extLst>
                </a:gridCol>
                <a:gridCol w="1598578">
                  <a:extLst>
                    <a:ext uri="{9D8B030D-6E8A-4147-A177-3AD203B41FA5}">
                      <a16:colId xmlns:a16="http://schemas.microsoft.com/office/drawing/2014/main" val="20001"/>
                    </a:ext>
                  </a:extLst>
                </a:gridCol>
                <a:gridCol w="1598578">
                  <a:extLst>
                    <a:ext uri="{9D8B030D-6E8A-4147-A177-3AD203B41FA5}">
                      <a16:colId xmlns:a16="http://schemas.microsoft.com/office/drawing/2014/main" val="20002"/>
                    </a:ext>
                  </a:extLst>
                </a:gridCol>
                <a:gridCol w="1598578">
                  <a:extLst>
                    <a:ext uri="{9D8B030D-6E8A-4147-A177-3AD203B41FA5}">
                      <a16:colId xmlns:a16="http://schemas.microsoft.com/office/drawing/2014/main" val="20003"/>
                    </a:ext>
                  </a:extLst>
                </a:gridCol>
                <a:gridCol w="1598578">
                  <a:extLst>
                    <a:ext uri="{9D8B030D-6E8A-4147-A177-3AD203B41FA5}">
                      <a16:colId xmlns:a16="http://schemas.microsoft.com/office/drawing/2014/main" val="20004"/>
                    </a:ext>
                  </a:extLst>
                </a:gridCol>
              </a:tblGrid>
              <a:tr h="1057590">
                <a:tc>
                  <a:txBody>
                    <a:bodyPr/>
                    <a:lstStyle/>
                    <a:p>
                      <a:endParaRPr kumimoji="1" lang="ja-JP" altLang="en-US" sz="2400" dirty="0"/>
                    </a:p>
                  </a:txBody>
                  <a:tcPr/>
                </a:tc>
                <a:tc>
                  <a:txBody>
                    <a:bodyPr/>
                    <a:lstStyle/>
                    <a:p>
                      <a:r>
                        <a:rPr kumimoji="1" lang="ja-JP" altLang="en-US" sz="2400" dirty="0"/>
                        <a:t>フード＆ワイン</a:t>
                      </a:r>
                    </a:p>
                  </a:txBody>
                  <a:tcPr/>
                </a:tc>
                <a:tc>
                  <a:txBody>
                    <a:bodyPr/>
                    <a:lstStyle/>
                    <a:p>
                      <a:r>
                        <a:rPr kumimoji="1" lang="ja-JP" altLang="en-US" sz="2400" dirty="0"/>
                        <a:t>ホリデー</a:t>
                      </a:r>
                    </a:p>
                  </a:txBody>
                  <a:tcPr/>
                </a:tc>
                <a:tc>
                  <a:txBody>
                    <a:bodyPr/>
                    <a:lstStyle/>
                    <a:p>
                      <a:r>
                        <a:rPr kumimoji="1" lang="ja-JP" altLang="en-US" sz="2400" dirty="0"/>
                        <a:t>アート</a:t>
                      </a:r>
                    </a:p>
                  </a:txBody>
                  <a:tcPr/>
                </a:tc>
                <a:tc>
                  <a:txBody>
                    <a:bodyPr/>
                    <a:lstStyle/>
                    <a:p>
                      <a:r>
                        <a:rPr kumimoji="1" lang="ja-JP" altLang="en-US" sz="2400" dirty="0"/>
                        <a:t>フラワー</a:t>
                      </a:r>
                    </a:p>
                  </a:txBody>
                  <a:tcPr/>
                </a:tc>
                <a:extLst>
                  <a:ext uri="{0D108BD9-81ED-4DB2-BD59-A6C34878D82A}">
                    <a16:rowId xmlns:a16="http://schemas.microsoft.com/office/drawing/2014/main" val="10000"/>
                  </a:ext>
                </a:extLst>
              </a:tr>
              <a:tr h="958634">
                <a:tc>
                  <a:txBody>
                    <a:bodyPr/>
                    <a:lstStyle/>
                    <a:p>
                      <a:r>
                        <a:rPr kumimoji="1" lang="ja-JP" altLang="en-US" sz="2400" dirty="0"/>
                        <a:t>時期</a:t>
                      </a:r>
                    </a:p>
                  </a:txBody>
                  <a:tcPr/>
                </a:tc>
                <a:tc>
                  <a:txBody>
                    <a:bodyPr/>
                    <a:lstStyle/>
                    <a:p>
                      <a:r>
                        <a:rPr kumimoji="1" lang="en-US" altLang="ja-JP" sz="2400" dirty="0"/>
                        <a:t>9</a:t>
                      </a:r>
                      <a:r>
                        <a:rPr kumimoji="1" lang="ja-JP" altLang="en-US" sz="2400" dirty="0"/>
                        <a:t>月から</a:t>
                      </a:r>
                      <a:r>
                        <a:rPr kumimoji="1" lang="en-US" altLang="ja-JP" sz="2400" dirty="0"/>
                        <a:t>11</a:t>
                      </a:r>
                      <a:r>
                        <a:rPr kumimoji="1" lang="ja-JP" altLang="en-US" sz="2400" dirty="0"/>
                        <a:t>月</a:t>
                      </a:r>
                    </a:p>
                  </a:txBody>
                  <a:tcPr/>
                </a:tc>
                <a:tc>
                  <a:txBody>
                    <a:bodyPr/>
                    <a:lstStyle/>
                    <a:p>
                      <a:r>
                        <a:rPr kumimoji="1" lang="en-US" altLang="ja-JP" sz="2400" dirty="0"/>
                        <a:t>12</a:t>
                      </a:r>
                      <a:r>
                        <a:rPr kumimoji="1" lang="ja-JP" altLang="en-US" sz="2400" dirty="0"/>
                        <a:t>月から</a:t>
                      </a:r>
                      <a:r>
                        <a:rPr kumimoji="1" lang="en-US" altLang="ja-JP" sz="2400" dirty="0"/>
                        <a:t>1</a:t>
                      </a:r>
                      <a:r>
                        <a:rPr kumimoji="1" lang="ja-JP" altLang="en-US" sz="2400" dirty="0"/>
                        <a:t>月</a:t>
                      </a:r>
                    </a:p>
                  </a:txBody>
                  <a:tcPr/>
                </a:tc>
                <a:tc>
                  <a:txBody>
                    <a:bodyPr/>
                    <a:lstStyle/>
                    <a:p>
                      <a:r>
                        <a:rPr kumimoji="1" lang="en-US" altLang="ja-JP" sz="2400" dirty="0"/>
                        <a:t>1</a:t>
                      </a:r>
                      <a:r>
                        <a:rPr kumimoji="1" lang="ja-JP" altLang="en-US" sz="2400" dirty="0"/>
                        <a:t>月から</a:t>
                      </a:r>
                      <a:r>
                        <a:rPr kumimoji="1" lang="en-US" altLang="ja-JP" sz="2400" dirty="0"/>
                        <a:t>2</a:t>
                      </a:r>
                      <a:r>
                        <a:rPr kumimoji="1" lang="ja-JP" altLang="en-US" sz="2400" dirty="0"/>
                        <a:t>月</a:t>
                      </a:r>
                    </a:p>
                  </a:txBody>
                  <a:tcPr/>
                </a:tc>
                <a:tc>
                  <a:txBody>
                    <a:bodyPr/>
                    <a:lstStyle/>
                    <a:p>
                      <a:r>
                        <a:rPr kumimoji="1" lang="en-US" altLang="ja-JP" sz="2400" dirty="0"/>
                        <a:t>3</a:t>
                      </a:r>
                      <a:r>
                        <a:rPr kumimoji="1" lang="ja-JP" altLang="en-US" sz="2400" dirty="0"/>
                        <a:t>月から</a:t>
                      </a:r>
                      <a:r>
                        <a:rPr kumimoji="1" lang="en-US" altLang="ja-JP" sz="2400" dirty="0"/>
                        <a:t>5</a:t>
                      </a:r>
                      <a:r>
                        <a:rPr kumimoji="1" lang="ja-JP" altLang="en-US" sz="2400" dirty="0"/>
                        <a:t>月</a:t>
                      </a:r>
                    </a:p>
                  </a:txBody>
                  <a:tcPr/>
                </a:tc>
                <a:extLst>
                  <a:ext uri="{0D108BD9-81ED-4DB2-BD59-A6C34878D82A}">
                    <a16:rowId xmlns:a16="http://schemas.microsoft.com/office/drawing/2014/main" val="10001"/>
                  </a:ext>
                </a:extLst>
              </a:tr>
              <a:tr h="938754">
                <a:tc>
                  <a:txBody>
                    <a:bodyPr/>
                    <a:lstStyle/>
                    <a:p>
                      <a:r>
                        <a:rPr kumimoji="1" lang="ja-JP" altLang="en-US" sz="2400" dirty="0"/>
                        <a:t>テーマ</a:t>
                      </a:r>
                    </a:p>
                  </a:txBody>
                  <a:tcPr/>
                </a:tc>
                <a:tc>
                  <a:txBody>
                    <a:bodyPr/>
                    <a:lstStyle/>
                    <a:p>
                      <a:r>
                        <a:rPr kumimoji="1" lang="ja-JP" altLang="en-US" sz="2400" dirty="0"/>
                        <a:t>食事とお酒</a:t>
                      </a:r>
                    </a:p>
                  </a:txBody>
                  <a:tcPr/>
                </a:tc>
                <a:tc>
                  <a:txBody>
                    <a:bodyPr/>
                    <a:lstStyle/>
                    <a:p>
                      <a:r>
                        <a:rPr kumimoji="1" lang="en-US" altLang="ja-JP" sz="2400" dirty="0"/>
                        <a:t>12</a:t>
                      </a:r>
                      <a:r>
                        <a:rPr kumimoji="1" lang="ja-JP" altLang="en-US" sz="2400" dirty="0"/>
                        <a:t>月から</a:t>
                      </a:r>
                      <a:r>
                        <a:rPr kumimoji="1" lang="en-US" altLang="ja-JP" sz="2400" dirty="0"/>
                        <a:t>1</a:t>
                      </a:r>
                      <a:r>
                        <a:rPr kumimoji="1" lang="ja-JP" altLang="en-US" sz="2400" dirty="0"/>
                        <a:t>月にかけての各国の行事</a:t>
                      </a:r>
                    </a:p>
                  </a:txBody>
                  <a:tcPr/>
                </a:tc>
                <a:tc>
                  <a:txBody>
                    <a:bodyPr/>
                    <a:lstStyle/>
                    <a:p>
                      <a:r>
                        <a:rPr kumimoji="1" lang="ja-JP" altLang="en-US" sz="2400" dirty="0"/>
                        <a:t>コロニアルアートなどの展示販売</a:t>
                      </a:r>
                    </a:p>
                  </a:txBody>
                  <a:tcPr/>
                </a:tc>
                <a:tc>
                  <a:txBody>
                    <a:bodyPr/>
                    <a:lstStyle/>
                    <a:p>
                      <a:r>
                        <a:rPr kumimoji="1" lang="ja-JP" altLang="en-US" sz="2400" dirty="0"/>
                        <a:t>花を飾り付け、食べ物も販売</a:t>
                      </a:r>
                    </a:p>
                  </a:txBody>
                  <a:tcPr/>
                </a:tc>
                <a:extLst>
                  <a:ext uri="{0D108BD9-81ED-4DB2-BD59-A6C34878D82A}">
                    <a16:rowId xmlns:a16="http://schemas.microsoft.com/office/drawing/2014/main" val="10002"/>
                  </a:ext>
                </a:extLst>
              </a:tr>
              <a:tr h="612730">
                <a:tc>
                  <a:txBody>
                    <a:bodyPr/>
                    <a:lstStyle/>
                    <a:p>
                      <a:r>
                        <a:rPr kumimoji="1" lang="ja-JP" altLang="en-US" sz="2400" dirty="0"/>
                        <a:t>収益源</a:t>
                      </a:r>
                    </a:p>
                  </a:txBody>
                  <a:tcPr/>
                </a:tc>
                <a:tc>
                  <a:txBody>
                    <a:bodyPr/>
                    <a:lstStyle/>
                    <a:p>
                      <a:r>
                        <a:rPr kumimoji="1" lang="ja-JP" altLang="en-US" sz="2400" dirty="0"/>
                        <a:t>食事</a:t>
                      </a:r>
                    </a:p>
                  </a:txBody>
                  <a:tcPr/>
                </a:tc>
                <a:tc>
                  <a:txBody>
                    <a:bodyPr/>
                    <a:lstStyle/>
                    <a:p>
                      <a:r>
                        <a:rPr kumimoji="1" lang="ja-JP" altLang="en-US" sz="2400" dirty="0"/>
                        <a:t>食事</a:t>
                      </a:r>
                    </a:p>
                  </a:txBody>
                  <a:tcPr/>
                </a:tc>
                <a:tc>
                  <a:txBody>
                    <a:bodyPr/>
                    <a:lstStyle/>
                    <a:p>
                      <a:r>
                        <a:rPr kumimoji="1" lang="ja-JP" altLang="en-US" sz="2400" dirty="0"/>
                        <a:t>入場料</a:t>
                      </a:r>
                    </a:p>
                  </a:txBody>
                  <a:tcPr/>
                </a:tc>
                <a:tc>
                  <a:txBody>
                    <a:bodyPr/>
                    <a:lstStyle/>
                    <a:p>
                      <a:r>
                        <a:rPr kumimoji="1" lang="ja-JP" altLang="en-US" sz="2400" dirty="0"/>
                        <a:t>食事</a:t>
                      </a:r>
                    </a:p>
                  </a:txBody>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86065736"/>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4439816" y="188640"/>
            <a:ext cx="3528392" cy="62726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450866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フードアンドワインフェスティバル</a:t>
            </a:r>
          </a:p>
        </p:txBody>
      </p:sp>
      <p:sp>
        <p:nvSpPr>
          <p:cNvPr id="3" name="コンテンツ プレースホルダー 2"/>
          <p:cNvSpPr>
            <a:spLocks noGrp="1"/>
          </p:cNvSpPr>
          <p:nvPr>
            <p:ph idx="1"/>
          </p:nvPr>
        </p:nvSpPr>
        <p:spPr>
          <a:xfrm>
            <a:off x="1919536" y="2132856"/>
            <a:ext cx="8229600" cy="4133056"/>
          </a:xfrm>
        </p:spPr>
        <p:txBody>
          <a:bodyPr>
            <a:normAutofit fontScale="55000" lnSpcReduction="20000"/>
          </a:bodyPr>
          <a:lstStyle/>
          <a:p>
            <a:pPr marL="0" indent="0">
              <a:buNone/>
            </a:pPr>
            <a:r>
              <a:rPr lang="ja-JP" altLang="en-US" dirty="0"/>
              <a:t>・</a:t>
            </a:r>
            <a:r>
              <a:rPr lang="en-US" altLang="ja-JP" sz="4600" dirty="0"/>
              <a:t>11</a:t>
            </a:r>
            <a:r>
              <a:rPr lang="ja-JP" altLang="en-US" sz="4600" dirty="0"/>
              <a:t>ヵ国以外の国も含め、</a:t>
            </a:r>
            <a:r>
              <a:rPr lang="ja-JP" altLang="en-US" sz="4600" dirty="0">
                <a:solidFill>
                  <a:srgbClr val="FF0000"/>
                </a:solidFill>
              </a:rPr>
              <a:t>食事とアルコール</a:t>
            </a:r>
            <a:r>
              <a:rPr lang="ja-JP" altLang="en-US" sz="4600" dirty="0"/>
              <a:t>を提供</a:t>
            </a:r>
            <a:endParaRPr lang="en-US" altLang="ja-JP" sz="4600" dirty="0"/>
          </a:p>
          <a:p>
            <a:pPr marL="0" indent="0">
              <a:buNone/>
            </a:pPr>
            <a:r>
              <a:rPr lang="ja-JP" altLang="en-US" sz="4600" dirty="0"/>
              <a:t>・各国料理は</a:t>
            </a:r>
            <a:r>
              <a:rPr lang="ja-JP" altLang="en-US" sz="4600" dirty="0">
                <a:solidFill>
                  <a:srgbClr val="FF0000"/>
                </a:solidFill>
              </a:rPr>
              <a:t>３個以内</a:t>
            </a:r>
            <a:r>
              <a:rPr lang="ja-JP" altLang="en-US" sz="4600" dirty="0"/>
              <a:t>に絞り、量も少なめ→食事を早く提供することと、多くの国の食事を味わってもらうため。</a:t>
            </a:r>
            <a:endParaRPr lang="en-US" altLang="ja-JP" sz="4600" dirty="0"/>
          </a:p>
          <a:p>
            <a:pPr marL="0" indent="0">
              <a:buNone/>
            </a:pPr>
            <a:r>
              <a:rPr lang="ja-JP" altLang="en-US" sz="4600" dirty="0"/>
              <a:t>・結果として、</a:t>
            </a:r>
            <a:r>
              <a:rPr lang="en-US" altLang="ja-JP" sz="4600" dirty="0"/>
              <a:t>1</a:t>
            </a:r>
            <a:r>
              <a:rPr lang="ja-JP" altLang="en-US" sz="4600" dirty="0"/>
              <a:t>ヵ所でディナーを食べるより、</a:t>
            </a:r>
            <a:r>
              <a:rPr lang="ja-JP" altLang="en-US" sz="4600" dirty="0">
                <a:solidFill>
                  <a:srgbClr val="FF0000"/>
                </a:solidFill>
              </a:rPr>
              <a:t>単価が高くなる。</a:t>
            </a:r>
            <a:endParaRPr lang="en-US" altLang="ja-JP" sz="4600" dirty="0">
              <a:solidFill>
                <a:srgbClr val="FF0000"/>
              </a:solidFill>
            </a:endParaRPr>
          </a:p>
          <a:p>
            <a:pPr marL="0" indent="0">
              <a:buNone/>
            </a:pPr>
            <a:r>
              <a:rPr lang="ja-JP" altLang="en-US" sz="4600" dirty="0"/>
              <a:t>・２６年目。</a:t>
            </a:r>
            <a:r>
              <a:rPr lang="en-US" altLang="ja-JP" sz="4600" dirty="0"/>
              <a:t>9</a:t>
            </a:r>
            <a:r>
              <a:rPr lang="ja-JP" altLang="en-US" sz="4600" dirty="0"/>
              <a:t>年目から利益がでる。その後は安定。</a:t>
            </a:r>
            <a:endParaRPr lang="en-US" altLang="ja-JP" sz="4600" dirty="0"/>
          </a:p>
          <a:p>
            <a:pPr marL="0" indent="0">
              <a:buNone/>
            </a:pPr>
            <a:r>
              <a:rPr lang="ja-JP" altLang="en-US" sz="4600" dirty="0"/>
              <a:t>・徐々に期間を増やす（固定費用が減る）</a:t>
            </a:r>
            <a:endParaRPr lang="en-US" altLang="ja-JP" sz="4600" dirty="0"/>
          </a:p>
          <a:p>
            <a:pPr marL="0" indent="0">
              <a:buNone/>
            </a:pPr>
            <a:r>
              <a:rPr lang="ja-JP" altLang="en-US" sz="4600" dirty="0"/>
              <a:t>・建物、電気、食事の用意など初日に多くの費用がかかる。</a:t>
            </a:r>
            <a:endParaRPr lang="en-US" altLang="ja-JP" sz="4600" dirty="0"/>
          </a:p>
          <a:p>
            <a:pPr marL="0" indent="0">
              <a:buNone/>
            </a:pPr>
            <a:r>
              <a:rPr lang="ja-JP" altLang="en-US" sz="4600" dirty="0"/>
              <a:t>・収益は食事から。</a:t>
            </a:r>
            <a:endParaRPr lang="en-US" altLang="ja-JP" sz="4600" dirty="0"/>
          </a:p>
          <a:p>
            <a:pPr marL="0" indent="0">
              <a:buNone/>
            </a:pPr>
            <a:r>
              <a:rPr lang="ja-JP" altLang="en-US" sz="4600" dirty="0"/>
              <a:t>・今年からメニューの写真をすべての国におく。</a:t>
            </a:r>
            <a:endParaRPr lang="en-US" altLang="ja-JP" sz="4600" dirty="0"/>
          </a:p>
          <a:p>
            <a:pPr marL="0" indent="0">
              <a:buNone/>
            </a:pPr>
            <a:r>
              <a:rPr lang="ja-JP" altLang="en-US" sz="4600" dirty="0"/>
              <a:t>・一番売れるのはカナダ。</a:t>
            </a:r>
          </a:p>
        </p:txBody>
      </p:sp>
    </p:spTree>
    <p:extLst>
      <p:ext uri="{BB962C8B-B14F-4D97-AF65-F5344CB8AC3E}">
        <p14:creationId xmlns:p14="http://schemas.microsoft.com/office/powerpoint/2010/main" val="524931445"/>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エプコットの入り口</a:t>
            </a:r>
          </a:p>
        </p:txBody>
      </p:sp>
      <p:pic>
        <p:nvPicPr>
          <p:cNvPr id="4" name="コンテンツ プレースホルダー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3071665" y="1628801"/>
            <a:ext cx="6034617" cy="4525963"/>
          </a:xfrm>
        </p:spPr>
      </p:pic>
    </p:spTree>
    <p:extLst>
      <p:ext uri="{BB962C8B-B14F-4D97-AF65-F5344CB8AC3E}">
        <p14:creationId xmlns:p14="http://schemas.microsoft.com/office/powerpoint/2010/main" val="1224150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日本館の食べ物</a:t>
            </a:r>
          </a:p>
        </p:txBody>
      </p:sp>
      <p:pic>
        <p:nvPicPr>
          <p:cNvPr id="4" name="コンテンツ プレースホルダー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2063553" y="1628801"/>
            <a:ext cx="3897957" cy="4227141"/>
          </a:xfrm>
        </p:spPr>
      </p:pic>
      <p:sp>
        <p:nvSpPr>
          <p:cNvPr id="3" name="テキスト ボックス 2"/>
          <p:cNvSpPr txBox="1"/>
          <p:nvPr/>
        </p:nvSpPr>
        <p:spPr>
          <a:xfrm>
            <a:off x="6168008" y="2780928"/>
            <a:ext cx="4248472" cy="3970318"/>
          </a:xfrm>
          <a:prstGeom prst="rect">
            <a:avLst/>
          </a:prstGeom>
          <a:noFill/>
        </p:spPr>
        <p:txBody>
          <a:bodyPr wrap="square" rtlCol="0">
            <a:spAutoFit/>
          </a:bodyPr>
          <a:lstStyle/>
          <a:p>
            <a:r>
              <a:rPr lang="ja-JP" altLang="en-US" sz="3600" dirty="0">
                <a:solidFill>
                  <a:srgbClr val="C09200"/>
                </a:solidFill>
              </a:rPr>
              <a:t>・照り焼きチキンマン</a:t>
            </a:r>
            <a:endParaRPr lang="en-US" altLang="ja-JP" sz="3600" dirty="0">
              <a:solidFill>
                <a:srgbClr val="C09200"/>
              </a:solidFill>
            </a:endParaRPr>
          </a:p>
          <a:p>
            <a:r>
              <a:rPr lang="ja-JP" altLang="en-US" sz="3600" dirty="0">
                <a:solidFill>
                  <a:srgbClr val="C09200"/>
                </a:solidFill>
              </a:rPr>
              <a:t>・ビーフ握り</a:t>
            </a:r>
            <a:endParaRPr lang="en-US" altLang="ja-JP" sz="3600" dirty="0">
              <a:solidFill>
                <a:srgbClr val="C09200"/>
              </a:solidFill>
            </a:endParaRPr>
          </a:p>
          <a:p>
            <a:r>
              <a:rPr lang="ja-JP" altLang="en-US" sz="3600" dirty="0">
                <a:solidFill>
                  <a:srgbClr val="C09200"/>
                </a:solidFill>
              </a:rPr>
              <a:t>・スパイシーロール</a:t>
            </a:r>
            <a:endParaRPr lang="en-US" altLang="ja-JP" sz="3600" dirty="0">
              <a:solidFill>
                <a:srgbClr val="C09200"/>
              </a:solidFill>
            </a:endParaRPr>
          </a:p>
          <a:p>
            <a:endParaRPr lang="en-US" altLang="ja-JP" sz="3600" dirty="0">
              <a:solidFill>
                <a:srgbClr val="C09200"/>
              </a:solidFill>
            </a:endParaRPr>
          </a:p>
          <a:p>
            <a:r>
              <a:rPr lang="ja-JP" altLang="en-US" sz="3600" dirty="0">
                <a:solidFill>
                  <a:srgbClr val="C09200"/>
                </a:solidFill>
              </a:rPr>
              <a:t>・</a:t>
            </a:r>
            <a:r>
              <a:rPr lang="en-US" altLang="ja-JP" sz="3600" dirty="0">
                <a:solidFill>
                  <a:srgbClr val="C09200"/>
                </a:solidFill>
              </a:rPr>
              <a:t>KIRIN</a:t>
            </a:r>
            <a:r>
              <a:rPr lang="ja-JP" altLang="en-US" sz="3600" dirty="0">
                <a:solidFill>
                  <a:srgbClr val="C09200"/>
                </a:solidFill>
              </a:rPr>
              <a:t>　</a:t>
            </a:r>
            <a:r>
              <a:rPr lang="en-US" altLang="ja-JP" sz="3600" dirty="0">
                <a:solidFill>
                  <a:srgbClr val="C09200"/>
                </a:solidFill>
              </a:rPr>
              <a:t>ICHIBAN</a:t>
            </a:r>
          </a:p>
          <a:p>
            <a:r>
              <a:rPr lang="ja-JP" altLang="en-US" sz="3600" dirty="0">
                <a:solidFill>
                  <a:srgbClr val="C09200"/>
                </a:solidFill>
              </a:rPr>
              <a:t>・</a:t>
            </a:r>
            <a:r>
              <a:rPr lang="en-US" altLang="ja-JP" sz="3600" dirty="0">
                <a:solidFill>
                  <a:srgbClr val="C09200"/>
                </a:solidFill>
              </a:rPr>
              <a:t>OZEKI</a:t>
            </a:r>
            <a:r>
              <a:rPr lang="ja-JP" altLang="en-US" sz="3600" dirty="0">
                <a:solidFill>
                  <a:srgbClr val="C09200"/>
                </a:solidFill>
              </a:rPr>
              <a:t>　</a:t>
            </a:r>
            <a:r>
              <a:rPr lang="en-US" altLang="ja-JP" sz="3600" dirty="0">
                <a:solidFill>
                  <a:srgbClr val="C09200"/>
                </a:solidFill>
              </a:rPr>
              <a:t>RAI</a:t>
            </a:r>
            <a:r>
              <a:rPr lang="ja-JP" altLang="en-US" sz="3600" dirty="0">
                <a:solidFill>
                  <a:srgbClr val="C09200"/>
                </a:solidFill>
              </a:rPr>
              <a:t>　</a:t>
            </a:r>
            <a:r>
              <a:rPr lang="en-US" altLang="ja-JP" sz="3600" dirty="0">
                <a:solidFill>
                  <a:srgbClr val="C09200"/>
                </a:solidFill>
              </a:rPr>
              <a:t>SAKE</a:t>
            </a:r>
          </a:p>
          <a:p>
            <a:endParaRPr lang="en-US" altLang="ja-JP" sz="3600" dirty="0">
              <a:solidFill>
                <a:srgbClr val="C09200"/>
              </a:solidFill>
            </a:endParaRPr>
          </a:p>
        </p:txBody>
      </p:sp>
    </p:spTree>
    <p:extLst>
      <p:ext uri="{BB962C8B-B14F-4D97-AF65-F5344CB8AC3E}">
        <p14:creationId xmlns:p14="http://schemas.microsoft.com/office/powerpoint/2010/main" val="1971549261"/>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アメリカ館の食べ物</a:t>
            </a:r>
          </a:p>
        </p:txBody>
      </p:sp>
      <p:pic>
        <p:nvPicPr>
          <p:cNvPr id="4" name="コンテンツ プレースホルダー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767409" y="1412777"/>
            <a:ext cx="6034617" cy="4525963"/>
          </a:xfrm>
        </p:spPr>
      </p:pic>
      <p:sp>
        <p:nvSpPr>
          <p:cNvPr id="3" name="テキスト ボックス 2"/>
          <p:cNvSpPr txBox="1"/>
          <p:nvPr/>
        </p:nvSpPr>
        <p:spPr>
          <a:xfrm>
            <a:off x="5997506" y="2348880"/>
            <a:ext cx="4130942" cy="2677656"/>
          </a:xfrm>
          <a:prstGeom prst="rect">
            <a:avLst/>
          </a:prstGeom>
          <a:solidFill>
            <a:schemeClr val="accent6">
              <a:lumMod val="20000"/>
              <a:lumOff val="80000"/>
            </a:schemeClr>
          </a:solidFill>
        </p:spPr>
        <p:txBody>
          <a:bodyPr wrap="square" rtlCol="0">
            <a:spAutoFit/>
          </a:bodyPr>
          <a:lstStyle/>
          <a:p>
            <a:r>
              <a:rPr lang="ja-JP" altLang="en-US" sz="2800" dirty="0"/>
              <a:t>・ニューイングランド・ロブスター・ロール</a:t>
            </a:r>
            <a:endParaRPr lang="en-US" altLang="ja-JP" sz="2800" dirty="0"/>
          </a:p>
          <a:p>
            <a:r>
              <a:rPr lang="ja-JP" altLang="en-US" sz="2800" dirty="0"/>
              <a:t>・ブランズウィック・スライダー（ハンバーガーのミニチュア版）</a:t>
            </a:r>
            <a:endParaRPr lang="en-US" altLang="ja-JP" sz="2800" dirty="0"/>
          </a:p>
          <a:p>
            <a:r>
              <a:rPr lang="ja-JP" altLang="en-US" sz="2800" dirty="0"/>
              <a:t>・キャロット・ケーキ</a:t>
            </a:r>
          </a:p>
        </p:txBody>
      </p:sp>
    </p:spTree>
    <p:extLst>
      <p:ext uri="{BB962C8B-B14F-4D97-AF65-F5344CB8AC3E}">
        <p14:creationId xmlns:p14="http://schemas.microsoft.com/office/powerpoint/2010/main" val="2589224200"/>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インド</a:t>
            </a:r>
          </a:p>
        </p:txBody>
      </p:sp>
      <p:pic>
        <p:nvPicPr>
          <p:cNvPr id="4" name="コンテンツ プレースホルダー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204141" y="1438119"/>
            <a:ext cx="9783718" cy="5503342"/>
          </a:xfrm>
        </p:spPr>
      </p:pic>
    </p:spTree>
    <p:extLst>
      <p:ext uri="{BB962C8B-B14F-4D97-AF65-F5344CB8AC3E}">
        <p14:creationId xmlns:p14="http://schemas.microsoft.com/office/powerpoint/2010/main" val="772965931"/>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154538" y="404665"/>
            <a:ext cx="6385321" cy="62503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テキスト ボックス 1"/>
          <p:cNvSpPr txBox="1"/>
          <p:nvPr/>
        </p:nvSpPr>
        <p:spPr>
          <a:xfrm>
            <a:off x="1822462" y="476673"/>
            <a:ext cx="8738033" cy="830997"/>
          </a:xfrm>
          <a:prstGeom prst="rect">
            <a:avLst/>
          </a:prstGeom>
          <a:solidFill>
            <a:schemeClr val="bg1"/>
          </a:solidFill>
        </p:spPr>
        <p:txBody>
          <a:bodyPr wrap="square" rtlCol="0">
            <a:spAutoFit/>
          </a:bodyPr>
          <a:lstStyle/>
          <a:p>
            <a:r>
              <a:rPr lang="ja-JP" altLang="en-US" sz="4800" dirty="0"/>
              <a:t>ディズニー・アニマル・キングダム</a:t>
            </a:r>
            <a:endParaRPr lang="en-US" altLang="ja-JP" sz="4800" dirty="0"/>
          </a:p>
        </p:txBody>
      </p:sp>
    </p:spTree>
    <p:extLst>
      <p:ext uri="{BB962C8B-B14F-4D97-AF65-F5344CB8AC3E}">
        <p14:creationId xmlns:p14="http://schemas.microsoft.com/office/powerpoint/2010/main" val="2304228723"/>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パンドラ</a:t>
            </a:r>
          </a:p>
        </p:txBody>
      </p:sp>
      <p:pic>
        <p:nvPicPr>
          <p:cNvPr id="4" name="コンテンツ プレースホルダー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3078692" y="1600201"/>
            <a:ext cx="6034617" cy="4525963"/>
          </a:xfrm>
        </p:spPr>
      </p:pic>
    </p:spTree>
    <p:extLst>
      <p:ext uri="{BB962C8B-B14F-4D97-AF65-F5344CB8AC3E}">
        <p14:creationId xmlns:p14="http://schemas.microsoft.com/office/powerpoint/2010/main" val="925955981"/>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pic>
        <p:nvPicPr>
          <p:cNvPr id="6" name="コンテンツ プレースホルダー 5"/>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rot="5400000">
            <a:off x="3109426" y="1086984"/>
            <a:ext cx="6034617" cy="4525963"/>
          </a:xfrm>
        </p:spPr>
      </p:pic>
    </p:spTree>
    <p:extLst>
      <p:ext uri="{BB962C8B-B14F-4D97-AF65-F5344CB8AC3E}">
        <p14:creationId xmlns:p14="http://schemas.microsoft.com/office/powerpoint/2010/main" val="39445254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2E40DED-2431-29A5-8162-8AC5F4E83C2E}"/>
              </a:ext>
            </a:extLst>
          </p:cNvPr>
          <p:cNvSpPr>
            <a:spLocks noGrp="1"/>
          </p:cNvSpPr>
          <p:nvPr>
            <p:ph type="title"/>
          </p:nvPr>
        </p:nvSpPr>
        <p:spPr/>
        <p:txBody>
          <a:bodyPr/>
          <a:lstStyle/>
          <a:p>
            <a:r>
              <a:rPr kumimoji="1" lang="ja-JP" altLang="en-US" dirty="0"/>
              <a:t>ディズニーランド平価（</a:t>
            </a:r>
            <a:r>
              <a:rPr lang="en-US" altLang="ja-JP" dirty="0"/>
              <a:t>2024</a:t>
            </a:r>
            <a:r>
              <a:rPr lang="ja-JP" altLang="en-US" dirty="0"/>
              <a:t>年</a:t>
            </a:r>
            <a:r>
              <a:rPr lang="en-US" altLang="ja-JP" dirty="0"/>
              <a:t>2</a:t>
            </a:r>
            <a:r>
              <a:rPr lang="ja-JP" altLang="en-US" dirty="0"/>
              <a:t>月</a:t>
            </a:r>
            <a:r>
              <a:rPr lang="en-US" altLang="ja-JP" dirty="0"/>
              <a:t>10</a:t>
            </a:r>
            <a:r>
              <a:rPr lang="ja-JP" altLang="en-US" dirty="0"/>
              <a:t>日</a:t>
            </a:r>
            <a:r>
              <a:rPr kumimoji="1" lang="ja-JP" altLang="en-US" dirty="0"/>
              <a:t>）</a:t>
            </a:r>
          </a:p>
        </p:txBody>
      </p:sp>
      <mc:AlternateContent xmlns:mc="http://schemas.openxmlformats.org/markup-compatibility/2006">
        <mc:Choice xmlns:a14="http://schemas.microsoft.com/office/drawing/2010/main" Requires="a14">
          <p:sp>
            <p:nvSpPr>
              <p:cNvPr id="3" name="コンテンツ プレースホルダー 2">
                <a:extLst>
                  <a:ext uri="{FF2B5EF4-FFF2-40B4-BE49-F238E27FC236}">
                    <a16:creationId xmlns:a16="http://schemas.microsoft.com/office/drawing/2014/main" id="{6670EE75-C8E9-296D-A26B-CACBD3CD8D95}"/>
                  </a:ext>
                </a:extLst>
              </p:cNvPr>
              <p:cNvSpPr>
                <a:spLocks noGrp="1"/>
              </p:cNvSpPr>
              <p:nvPr>
                <p:ph idx="1"/>
              </p:nvPr>
            </p:nvSpPr>
            <p:spPr>
              <a:xfrm>
                <a:off x="609600" y="1892294"/>
                <a:ext cx="10972800" cy="3624938"/>
              </a:xfrm>
            </p:spPr>
            <p:txBody>
              <a:bodyPr>
                <a:normAutofit fontScale="92500" lnSpcReduction="20000"/>
              </a:bodyPr>
              <a:lstStyle/>
              <a:p>
                <a:r>
                  <a:rPr lang="ja-JP" altLang="en-US" dirty="0"/>
                  <a:t>ディズニーランド</a:t>
                </a:r>
                <a14:m>
                  <m:oMath xmlns:m="http://schemas.openxmlformats.org/officeDocument/2006/math">
                    <m:r>
                      <a:rPr lang="ja-JP" altLang="en-US" i="1">
                        <a:latin typeface="Cambria Math" panose="02040503050406030204" pitchFamily="18" charset="0"/>
                      </a:rPr>
                      <m:t>平価</m:t>
                    </m:r>
                    <m:r>
                      <a:rPr lang="ja-JP" altLang="en-US" i="1" smtClean="0">
                        <a:latin typeface="Cambria Math" panose="02040503050406030204" pitchFamily="18" charset="0"/>
                      </a:rPr>
                      <m:t>＝</m:t>
                    </m:r>
                    <m:f>
                      <m:fPr>
                        <m:ctrlPr>
                          <a:rPr lang="en-US" altLang="ja-JP" i="1" smtClean="0">
                            <a:latin typeface="Cambria Math" panose="02040503050406030204" pitchFamily="18" charset="0"/>
                          </a:rPr>
                        </m:ctrlPr>
                      </m:fPr>
                      <m:num>
                        <m:r>
                          <a:rPr lang="ja-JP" altLang="en-US" i="1">
                            <a:latin typeface="Cambria Math" panose="02040503050406030204" pitchFamily="18" charset="0"/>
                          </a:rPr>
                          <m:t>日本</m:t>
                        </m:r>
                        <m:r>
                          <a:rPr lang="ja-JP" altLang="en-US" i="1" smtClean="0">
                            <a:latin typeface="Cambria Math" panose="02040503050406030204" pitchFamily="18" charset="0"/>
                          </a:rPr>
                          <m:t>の</m:t>
                        </m:r>
                        <m:r>
                          <a:rPr lang="ja-JP" altLang="en-US" i="1">
                            <a:latin typeface="Cambria Math" panose="02040503050406030204" pitchFamily="18" charset="0"/>
                          </a:rPr>
                          <m:t>ディズニーランド</m:t>
                        </m:r>
                        <m:r>
                          <a:rPr lang="ja-JP" altLang="en-US" i="1" smtClean="0">
                            <a:latin typeface="Cambria Math" panose="02040503050406030204" pitchFamily="18" charset="0"/>
                          </a:rPr>
                          <m:t>入園</m:t>
                        </m:r>
                        <m:r>
                          <a:rPr lang="ja-JP" altLang="en-US" i="1">
                            <a:latin typeface="Cambria Math" panose="02040503050406030204" pitchFamily="18" charset="0"/>
                          </a:rPr>
                          <m:t>料</m:t>
                        </m:r>
                      </m:num>
                      <m:den>
                        <m:r>
                          <a:rPr lang="ja-JP" altLang="en-US" i="1">
                            <a:latin typeface="Cambria Math" panose="02040503050406030204" pitchFamily="18" charset="0"/>
                          </a:rPr>
                          <m:t>米国</m:t>
                        </m:r>
                        <m:r>
                          <a:rPr lang="ja-JP" altLang="en-US" i="1" smtClean="0">
                            <a:latin typeface="Cambria Math" panose="02040503050406030204" pitchFamily="18" charset="0"/>
                          </a:rPr>
                          <m:t>の</m:t>
                        </m:r>
                        <m:r>
                          <a:rPr lang="ja-JP" altLang="en-US" i="1">
                            <a:latin typeface="Cambria Math" panose="02040503050406030204" pitchFamily="18" charset="0"/>
                          </a:rPr>
                          <m:t>ディズニーランド</m:t>
                        </m:r>
                        <m:r>
                          <a:rPr lang="ja-JP" altLang="en-US" i="1" smtClean="0">
                            <a:latin typeface="Cambria Math" panose="02040503050406030204" pitchFamily="18" charset="0"/>
                          </a:rPr>
                          <m:t>入園料</m:t>
                        </m:r>
                      </m:den>
                    </m:f>
                  </m:oMath>
                </a14:m>
                <a:endParaRPr kumimoji="1" lang="en-US" altLang="ja-JP" dirty="0"/>
              </a:p>
              <a:p>
                <a14:m>
                  <m:oMath xmlns:m="http://schemas.openxmlformats.org/officeDocument/2006/math">
                    <m:f>
                      <m:fPr>
                        <m:ctrlPr>
                          <a:rPr lang="en-US" altLang="ja-JP" i="1" smtClean="0">
                            <a:latin typeface="Cambria Math" panose="02040503050406030204" pitchFamily="18" charset="0"/>
                          </a:rPr>
                        </m:ctrlPr>
                      </m:fPr>
                      <m:num>
                        <m:r>
                          <a:rPr lang="en-US" altLang="ja-JP" i="1">
                            <a:latin typeface="Cambria Math" panose="02040503050406030204" pitchFamily="18" charset="0"/>
                          </a:rPr>
                          <m:t>10900</m:t>
                        </m:r>
                        <m:r>
                          <a:rPr lang="ja-JP" altLang="en-US" i="1" smtClean="0">
                            <a:latin typeface="Cambria Math" panose="02040503050406030204" pitchFamily="18" charset="0"/>
                          </a:rPr>
                          <m:t>円</m:t>
                        </m:r>
                      </m:num>
                      <m:den>
                        <m:r>
                          <a:rPr lang="en-US" altLang="ja-JP" b="0" i="1" smtClean="0">
                            <a:latin typeface="Cambria Math" panose="02040503050406030204" pitchFamily="18" charset="0"/>
                          </a:rPr>
                          <m:t>174</m:t>
                        </m:r>
                        <m:r>
                          <a:rPr lang="ja-JP" altLang="en-US" i="1">
                            <a:latin typeface="Cambria Math" panose="02040503050406030204" pitchFamily="18" charset="0"/>
                          </a:rPr>
                          <m:t>ドル</m:t>
                        </m:r>
                      </m:den>
                    </m:f>
                  </m:oMath>
                </a14:m>
                <a:r>
                  <a:rPr kumimoji="1" lang="ja-JP" altLang="en-US" dirty="0"/>
                  <a:t>＝</a:t>
                </a:r>
                <a:r>
                  <a:rPr lang="en-US" altLang="ja-JP" dirty="0"/>
                  <a:t>62.6</a:t>
                </a:r>
                <a:r>
                  <a:rPr lang="ja-JP" altLang="en-US" dirty="0"/>
                  <a:t>円／ドル</a:t>
                </a:r>
                <a:endParaRPr lang="en-US" altLang="ja-JP" dirty="0"/>
              </a:p>
              <a:p>
                <a:r>
                  <a:rPr lang="ja-JP" altLang="en-US" dirty="0"/>
                  <a:t>米国のディズニーランド入園料を円換算すると、</a:t>
                </a:r>
                <a:endParaRPr lang="en-US" altLang="ja-JP" dirty="0"/>
              </a:p>
              <a:p>
                <a:pPr marL="0" indent="0">
                  <a:buNone/>
                </a:pPr>
                <a:r>
                  <a:rPr lang="en-US" altLang="ja-JP" dirty="0"/>
                  <a:t>		174</a:t>
                </a:r>
                <a:r>
                  <a:rPr lang="ja-JP" altLang="en-US" dirty="0"/>
                  <a:t>ドル</a:t>
                </a:r>
                <a:r>
                  <a:rPr lang="en-US" altLang="ja-JP" dirty="0"/>
                  <a:t>×148</a:t>
                </a:r>
                <a:r>
                  <a:rPr lang="ja-JP" altLang="en-US" dirty="0"/>
                  <a:t>円／ドル＝</a:t>
                </a:r>
                <a:r>
                  <a:rPr lang="en-US" altLang="ja-JP" dirty="0">
                    <a:solidFill>
                      <a:srgbClr val="FF0000"/>
                    </a:solidFill>
                  </a:rPr>
                  <a:t>25752</a:t>
                </a:r>
                <a:r>
                  <a:rPr lang="ja-JP" altLang="en-US" dirty="0">
                    <a:solidFill>
                      <a:srgbClr val="FF0000"/>
                    </a:solidFill>
                  </a:rPr>
                  <a:t>円</a:t>
                </a:r>
                <a:endParaRPr lang="en-US" altLang="ja-JP" dirty="0">
                  <a:solidFill>
                    <a:srgbClr val="FF0000"/>
                  </a:solidFill>
                </a:endParaRPr>
              </a:p>
              <a:p>
                <a:r>
                  <a:rPr lang="en-US" altLang="ja-JP" dirty="0"/>
                  <a:t>10900</a:t>
                </a:r>
                <a:r>
                  <a:rPr lang="ja-JP" altLang="en-US" dirty="0"/>
                  <a:t>円／</a:t>
                </a:r>
                <a:r>
                  <a:rPr lang="en-US" altLang="ja-JP" dirty="0"/>
                  <a:t>25752</a:t>
                </a:r>
                <a:r>
                  <a:rPr lang="ja-JP" altLang="en-US" dirty="0"/>
                  <a:t>円＝</a:t>
                </a:r>
                <a:r>
                  <a:rPr lang="en-US" altLang="ja-JP" dirty="0">
                    <a:solidFill>
                      <a:srgbClr val="FF0000"/>
                    </a:solidFill>
                  </a:rPr>
                  <a:t>42</a:t>
                </a:r>
                <a:r>
                  <a:rPr lang="ja-JP" altLang="en-US" dirty="0">
                    <a:solidFill>
                      <a:srgbClr val="FF0000"/>
                    </a:solidFill>
                  </a:rPr>
                  <a:t>％</a:t>
                </a:r>
                <a:r>
                  <a:rPr lang="ja-JP" altLang="en-US" dirty="0"/>
                  <a:t>。アメリカ人が日本に来たら</a:t>
                </a:r>
                <a:r>
                  <a:rPr lang="en-US" altLang="ja-JP" dirty="0"/>
                  <a:t>4</a:t>
                </a:r>
                <a:r>
                  <a:rPr lang="ja-JP" altLang="en-US" dirty="0"/>
                  <a:t>割の値段でディズニーランドに行ける！</a:t>
                </a:r>
                <a:endParaRPr lang="en-US" altLang="ja-JP" dirty="0"/>
              </a:p>
              <a:p>
                <a:endParaRPr kumimoji="1" lang="ja-JP" altLang="en-US" dirty="0"/>
              </a:p>
            </p:txBody>
          </p:sp>
        </mc:Choice>
        <mc:Fallback>
          <p:sp>
            <p:nvSpPr>
              <p:cNvPr id="3" name="コンテンツ プレースホルダー 2">
                <a:extLst>
                  <a:ext uri="{FF2B5EF4-FFF2-40B4-BE49-F238E27FC236}">
                    <a16:creationId xmlns:a16="http://schemas.microsoft.com/office/drawing/2014/main" id="{6670EE75-C8E9-296D-A26B-CACBD3CD8D95}"/>
                  </a:ext>
                </a:extLst>
              </p:cNvPr>
              <p:cNvSpPr>
                <a:spLocks noGrp="1" noRot="1" noChangeAspect="1" noMove="1" noResize="1" noEditPoints="1" noAdjustHandles="1" noChangeArrowheads="1" noChangeShapeType="1" noTextEdit="1"/>
              </p:cNvSpPr>
              <p:nvPr>
                <p:ph idx="1"/>
              </p:nvPr>
            </p:nvSpPr>
            <p:spPr>
              <a:xfrm>
                <a:off x="609600" y="1892294"/>
                <a:ext cx="10972800" cy="3624938"/>
              </a:xfrm>
              <a:blipFill>
                <a:blip r:embed="rId2"/>
                <a:stretch>
                  <a:fillRect l="-1111" t="-1008" r="-444"/>
                </a:stretch>
              </a:blipFill>
            </p:spPr>
            <p:txBody>
              <a:bodyPr/>
              <a:lstStyle/>
              <a:p>
                <a:r>
                  <a:rPr lang="ja-JP" altLang="en-US">
                    <a:noFill/>
                  </a:rPr>
                  <a:t> </a:t>
                </a:r>
              </a:p>
            </p:txBody>
          </p:sp>
        </mc:Fallback>
      </mc:AlternateContent>
      <p:sp>
        <p:nvSpPr>
          <p:cNvPr id="5" name="テキスト ボックス 4">
            <a:extLst>
              <a:ext uri="{FF2B5EF4-FFF2-40B4-BE49-F238E27FC236}">
                <a16:creationId xmlns:a16="http://schemas.microsoft.com/office/drawing/2014/main" id="{45A52AD1-1E75-CFF4-53C6-C59F14C97F5B}"/>
              </a:ext>
            </a:extLst>
          </p:cNvPr>
          <p:cNvSpPr txBox="1"/>
          <p:nvPr/>
        </p:nvSpPr>
        <p:spPr>
          <a:xfrm>
            <a:off x="1702829" y="5582481"/>
            <a:ext cx="7344816" cy="923330"/>
          </a:xfrm>
          <a:prstGeom prst="rect">
            <a:avLst/>
          </a:prstGeom>
          <a:noFill/>
        </p:spPr>
        <p:txBody>
          <a:bodyPr wrap="square">
            <a:spAutoFit/>
          </a:bodyPr>
          <a:lstStyle/>
          <a:p>
            <a:r>
              <a:rPr lang="ja-JP" altLang="en-US" dirty="0"/>
              <a:t>①東京ディズニーランドパスポート（円）</a:t>
            </a:r>
            <a:endParaRPr lang="en-US" altLang="ja-JP" dirty="0"/>
          </a:p>
          <a:p>
            <a:r>
              <a:rPr lang="ja-JP" altLang="en-US" dirty="0"/>
              <a:t>②ディズニー・ワールド・マジックキングダム・パスポート（ドル）</a:t>
            </a:r>
            <a:endParaRPr lang="en-US" altLang="ja-JP" dirty="0"/>
          </a:p>
          <a:p>
            <a:r>
              <a:rPr lang="ja-JP" altLang="en-US" dirty="0"/>
              <a:t>いずれも、</a:t>
            </a:r>
            <a:r>
              <a:rPr lang="en-US" altLang="ja-JP" dirty="0">
                <a:solidFill>
                  <a:srgbClr val="FF00FF"/>
                </a:solidFill>
              </a:rPr>
              <a:t>2024</a:t>
            </a:r>
            <a:r>
              <a:rPr lang="ja-JP" altLang="en-US" dirty="0">
                <a:solidFill>
                  <a:srgbClr val="FF00FF"/>
                </a:solidFill>
              </a:rPr>
              <a:t>年</a:t>
            </a:r>
            <a:r>
              <a:rPr lang="en-US" altLang="ja-JP" dirty="0">
                <a:solidFill>
                  <a:srgbClr val="FF00FF"/>
                </a:solidFill>
              </a:rPr>
              <a:t>2</a:t>
            </a:r>
            <a:r>
              <a:rPr lang="ja-JP" altLang="en-US" dirty="0">
                <a:solidFill>
                  <a:srgbClr val="FF00FF"/>
                </a:solidFill>
              </a:rPr>
              <a:t>月</a:t>
            </a:r>
            <a:r>
              <a:rPr lang="en-US" altLang="ja-JP" dirty="0">
                <a:solidFill>
                  <a:srgbClr val="FF00FF"/>
                </a:solidFill>
              </a:rPr>
              <a:t>10</a:t>
            </a:r>
            <a:r>
              <a:rPr lang="ja-JP" altLang="en-US" dirty="0">
                <a:solidFill>
                  <a:srgbClr val="FF00FF"/>
                </a:solidFill>
              </a:rPr>
              <a:t>日（土）</a:t>
            </a:r>
            <a:r>
              <a:rPr lang="ja-JP" altLang="en-US" dirty="0"/>
              <a:t>の値段。</a:t>
            </a:r>
          </a:p>
        </p:txBody>
      </p:sp>
    </p:spTree>
    <p:extLst>
      <p:ext uri="{BB962C8B-B14F-4D97-AF65-F5344CB8AC3E}">
        <p14:creationId xmlns:p14="http://schemas.microsoft.com/office/powerpoint/2010/main" val="3361298550"/>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dirty="0"/>
              <a:t>アバター・フライト・オブ・パッセージ</a:t>
            </a:r>
          </a:p>
        </p:txBody>
      </p:sp>
      <p:pic>
        <p:nvPicPr>
          <p:cNvPr id="1026" name="Picture 2"/>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1991544" y="1628801"/>
            <a:ext cx="8046156"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248128" y="4293096"/>
            <a:ext cx="3048000"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41120673"/>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アジアエリア</a:t>
            </a:r>
          </a:p>
        </p:txBody>
      </p:sp>
      <p:pic>
        <p:nvPicPr>
          <p:cNvPr id="4" name="コンテンツ プレースホルダー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2072922" y="1600201"/>
            <a:ext cx="8046156" cy="4525963"/>
          </a:xfrm>
        </p:spPr>
      </p:pic>
      <p:pic>
        <p:nvPicPr>
          <p:cNvPr id="5" name="図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351584" y="1484785"/>
            <a:ext cx="8178384" cy="4600341"/>
          </a:xfrm>
          <a:prstGeom prst="rect">
            <a:avLst/>
          </a:prstGeom>
        </p:spPr>
      </p:pic>
    </p:spTree>
    <p:extLst>
      <p:ext uri="{BB962C8B-B14F-4D97-AF65-F5344CB8AC3E}">
        <p14:creationId xmlns:p14="http://schemas.microsoft.com/office/powerpoint/2010/main" val="4275463057"/>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エクスペディション・エベレスト</a:t>
            </a:r>
          </a:p>
        </p:txBody>
      </p:sp>
      <p:pic>
        <p:nvPicPr>
          <p:cNvPr id="4" name="コンテンツ プレースホルダー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2072922" y="1600201"/>
            <a:ext cx="8046156" cy="4525963"/>
          </a:xfrm>
        </p:spPr>
      </p:pic>
    </p:spTree>
    <p:extLst>
      <p:ext uri="{BB962C8B-B14F-4D97-AF65-F5344CB8AC3E}">
        <p14:creationId xmlns:p14="http://schemas.microsoft.com/office/powerpoint/2010/main" val="3473033075"/>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dirty="0"/>
          </a:p>
        </p:txBody>
      </p:sp>
      <p:sp>
        <p:nvSpPr>
          <p:cNvPr id="3" name="正方形/長方形 2">
            <a:extLst>
              <a:ext uri="{FF2B5EF4-FFF2-40B4-BE49-F238E27FC236}">
                <a16:creationId xmlns:a16="http://schemas.microsoft.com/office/drawing/2014/main" id="{DD82DAB9-1AD5-4FCD-ACEA-AD33A57F9D31}"/>
              </a:ext>
            </a:extLst>
          </p:cNvPr>
          <p:cNvSpPr/>
          <p:nvPr/>
        </p:nvSpPr>
        <p:spPr>
          <a:xfrm>
            <a:off x="2530245" y="6183953"/>
            <a:ext cx="7704856" cy="369332"/>
          </a:xfrm>
          <a:prstGeom prst="rect">
            <a:avLst/>
          </a:prstGeom>
        </p:spPr>
        <p:txBody>
          <a:bodyPr wrap="square">
            <a:spAutoFit/>
          </a:bodyPr>
          <a:lstStyle/>
          <a:p>
            <a:r>
              <a:rPr lang="en-US" altLang="ja-JP" dirty="0">
                <a:hlinkClick r:id="rId3"/>
              </a:rPr>
              <a:t>https://www.youtube.com/watch?v=dW5plLrebUg&amp;feature=youtu.be</a:t>
            </a:r>
            <a:endParaRPr lang="ja-JP" altLang="en-US" dirty="0"/>
          </a:p>
        </p:txBody>
      </p:sp>
      <p:pic>
        <p:nvPicPr>
          <p:cNvPr id="5" name="オンライン メディア 4" title="Expedition Everest front seat on-ride HD POV Disney's Animal Kingdom">
            <a:hlinkClick r:id="" action="ppaction://media"/>
            <a:extLst>
              <a:ext uri="{FF2B5EF4-FFF2-40B4-BE49-F238E27FC236}">
                <a16:creationId xmlns:a16="http://schemas.microsoft.com/office/drawing/2014/main" id="{86558F25-81B8-482E-9DF1-2269698FA89F}"/>
              </a:ext>
            </a:extLst>
          </p:cNvPr>
          <p:cNvPicPr>
            <a:picLocks noRot="1" noChangeAspect="1"/>
          </p:cNvPicPr>
          <p:nvPr>
            <a:videoFile r:link="rId1"/>
          </p:nvPr>
        </p:nvPicPr>
        <p:blipFill>
          <a:blip r:embed="rId4"/>
          <a:stretch>
            <a:fillRect/>
          </a:stretch>
        </p:blipFill>
        <p:spPr>
          <a:xfrm>
            <a:off x="1743516" y="836712"/>
            <a:ext cx="8832982" cy="4968552"/>
          </a:xfrm>
          <a:prstGeom prst="rect">
            <a:avLst/>
          </a:prstGeom>
        </p:spPr>
      </p:pic>
    </p:spTree>
    <p:extLst>
      <p:ext uri="{BB962C8B-B14F-4D97-AF65-F5344CB8AC3E}">
        <p14:creationId xmlns:p14="http://schemas.microsoft.com/office/powerpoint/2010/main" val="1126779815"/>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キリマンジャロ・サファリ</a:t>
            </a:r>
          </a:p>
        </p:txBody>
      </p:sp>
      <p:pic>
        <p:nvPicPr>
          <p:cNvPr id="4" name="コンテンツ プレースホルダー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3078692" y="1600201"/>
            <a:ext cx="6034617" cy="4525963"/>
          </a:xfrm>
        </p:spPr>
      </p:pic>
    </p:spTree>
    <p:extLst>
      <p:ext uri="{BB962C8B-B14F-4D97-AF65-F5344CB8AC3E}">
        <p14:creationId xmlns:p14="http://schemas.microsoft.com/office/powerpoint/2010/main" val="3380310890"/>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pic>
        <p:nvPicPr>
          <p:cNvPr id="4" name="コンテンツ プレースホルダー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3078692" y="1600201"/>
            <a:ext cx="6034617" cy="4525963"/>
          </a:xfrm>
        </p:spPr>
      </p:pic>
    </p:spTree>
    <p:extLst>
      <p:ext uri="{BB962C8B-B14F-4D97-AF65-F5344CB8AC3E}">
        <p14:creationId xmlns:p14="http://schemas.microsoft.com/office/powerpoint/2010/main" val="1786831517"/>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pic>
        <p:nvPicPr>
          <p:cNvPr id="4" name="コンテンツ プレースホルダー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2072922" y="1600201"/>
            <a:ext cx="8046156" cy="4525963"/>
          </a:xfrm>
        </p:spPr>
      </p:pic>
    </p:spTree>
    <p:extLst>
      <p:ext uri="{BB962C8B-B14F-4D97-AF65-F5344CB8AC3E}">
        <p14:creationId xmlns:p14="http://schemas.microsoft.com/office/powerpoint/2010/main" val="2883297440"/>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631504" y="576262"/>
            <a:ext cx="5781675" cy="570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テキスト ボックス 1">
            <a:extLst>
              <a:ext uri="{FF2B5EF4-FFF2-40B4-BE49-F238E27FC236}">
                <a16:creationId xmlns:a16="http://schemas.microsoft.com/office/drawing/2014/main" id="{B5B243D7-60DA-41F3-8E33-90A398929951}"/>
              </a:ext>
            </a:extLst>
          </p:cNvPr>
          <p:cNvSpPr txBox="1"/>
          <p:nvPr/>
        </p:nvSpPr>
        <p:spPr>
          <a:xfrm>
            <a:off x="7413178" y="600263"/>
            <a:ext cx="3435349" cy="923330"/>
          </a:xfrm>
          <a:prstGeom prst="rect">
            <a:avLst/>
          </a:prstGeom>
          <a:noFill/>
        </p:spPr>
        <p:txBody>
          <a:bodyPr wrap="square" rtlCol="0">
            <a:spAutoFit/>
          </a:bodyPr>
          <a:lstStyle/>
          <a:p>
            <a:r>
              <a:rPr kumimoji="1" lang="ja-JP" altLang="en-US" sz="5400" dirty="0">
                <a:solidFill>
                  <a:srgbClr val="FF00FF"/>
                </a:solidFill>
              </a:rPr>
              <a:t>・スタジオ</a:t>
            </a:r>
          </a:p>
        </p:txBody>
      </p:sp>
    </p:spTree>
    <p:extLst>
      <p:ext uri="{BB962C8B-B14F-4D97-AF65-F5344CB8AC3E}">
        <p14:creationId xmlns:p14="http://schemas.microsoft.com/office/powerpoint/2010/main" val="3618321487"/>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dirty="0"/>
              <a:t>ユニバーサル</a:t>
            </a:r>
            <a:r>
              <a:rPr lang="ja-JP" altLang="en-US" dirty="0"/>
              <a:t>・</a:t>
            </a:r>
            <a:r>
              <a:rPr kumimoji="1" lang="ja-JP" altLang="en-US" dirty="0"/>
              <a:t>オーランド・リゾート</a:t>
            </a:r>
          </a:p>
        </p:txBody>
      </p:sp>
      <p:pic>
        <p:nvPicPr>
          <p:cNvPr id="3074" name="Picture 2"/>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2279576" y="1484784"/>
            <a:ext cx="7953122" cy="53285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09300745"/>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コンテンツ プレースホルダー 3"/>
          <p:cNvGraphicFramePr>
            <a:graphicFrameLocks noGrp="1"/>
          </p:cNvGraphicFramePr>
          <p:nvPr>
            <p:ph idx="1"/>
            <p:extLst>
              <p:ext uri="{D42A27DB-BD31-4B8C-83A1-F6EECF244321}">
                <p14:modId xmlns:p14="http://schemas.microsoft.com/office/powerpoint/2010/main" val="3978187144"/>
              </p:ext>
            </p:extLst>
          </p:nvPr>
        </p:nvGraphicFramePr>
        <p:xfrm>
          <a:off x="623392" y="548680"/>
          <a:ext cx="10369151" cy="5760640"/>
        </p:xfrm>
        <a:graphic>
          <a:graphicData uri="http://schemas.openxmlformats.org/drawingml/2006/table">
            <a:tbl>
              <a:tblPr firstRow="1" bandRow="1">
                <a:tableStyleId>{5C22544A-7EE6-4342-B048-85BDC9FD1C3A}</a:tableStyleId>
              </a:tblPr>
              <a:tblGrid>
                <a:gridCol w="4730932">
                  <a:extLst>
                    <a:ext uri="{9D8B030D-6E8A-4147-A177-3AD203B41FA5}">
                      <a16:colId xmlns:a16="http://schemas.microsoft.com/office/drawing/2014/main" val="20000"/>
                    </a:ext>
                  </a:extLst>
                </a:gridCol>
                <a:gridCol w="3084779">
                  <a:extLst>
                    <a:ext uri="{9D8B030D-6E8A-4147-A177-3AD203B41FA5}">
                      <a16:colId xmlns:a16="http://schemas.microsoft.com/office/drawing/2014/main" val="20001"/>
                    </a:ext>
                  </a:extLst>
                </a:gridCol>
                <a:gridCol w="2553440">
                  <a:extLst>
                    <a:ext uri="{9D8B030D-6E8A-4147-A177-3AD203B41FA5}">
                      <a16:colId xmlns:a16="http://schemas.microsoft.com/office/drawing/2014/main" val="20002"/>
                    </a:ext>
                  </a:extLst>
                </a:gridCol>
              </a:tblGrid>
              <a:tr h="835260">
                <a:tc>
                  <a:txBody>
                    <a:bodyPr/>
                    <a:lstStyle/>
                    <a:p>
                      <a:endParaRPr kumimoji="1" lang="ja-JP" altLang="en-US" dirty="0"/>
                    </a:p>
                  </a:txBody>
                  <a:tcPr/>
                </a:tc>
                <a:tc>
                  <a:txBody>
                    <a:bodyPr/>
                    <a:lstStyle/>
                    <a:p>
                      <a:r>
                        <a:rPr kumimoji="1" lang="ja-JP" altLang="en-US" dirty="0"/>
                        <a:t>ユニバーサル・スタジオ・フロリダ</a:t>
                      </a:r>
                    </a:p>
                  </a:txBody>
                  <a:tcPr/>
                </a:tc>
                <a:tc>
                  <a:txBody>
                    <a:bodyPr/>
                    <a:lstStyle/>
                    <a:p>
                      <a:r>
                        <a:rPr kumimoji="1" lang="ja-JP" altLang="en-US" dirty="0"/>
                        <a:t>アイランズ・オブ・アドベンチャー</a:t>
                      </a:r>
                    </a:p>
                  </a:txBody>
                  <a:tcPr/>
                </a:tc>
                <a:extLst>
                  <a:ext uri="{0D108BD9-81ED-4DB2-BD59-A6C34878D82A}">
                    <a16:rowId xmlns:a16="http://schemas.microsoft.com/office/drawing/2014/main" val="10000"/>
                  </a:ext>
                </a:extLst>
              </a:tr>
              <a:tr h="483920">
                <a:tc>
                  <a:txBody>
                    <a:bodyPr/>
                    <a:lstStyle/>
                    <a:p>
                      <a:r>
                        <a:rPr kumimoji="1" lang="ja-JP" altLang="en-US" dirty="0"/>
                        <a:t>インクレディブル・ハルクコースター</a:t>
                      </a:r>
                    </a:p>
                  </a:txBody>
                  <a:tcPr/>
                </a:tc>
                <a:tc>
                  <a:txBody>
                    <a:bodyPr/>
                    <a:lstStyle/>
                    <a:p>
                      <a:pPr algn="ctr"/>
                      <a:endParaRPr kumimoji="1" lang="ja-JP" altLang="en-US" dirty="0"/>
                    </a:p>
                  </a:txBody>
                  <a:tcPr/>
                </a:tc>
                <a:tc>
                  <a:txBody>
                    <a:bodyPr/>
                    <a:lstStyle/>
                    <a:p>
                      <a:pPr algn="ctr"/>
                      <a:r>
                        <a:rPr kumimoji="1" lang="ja-JP" altLang="en-US" dirty="0"/>
                        <a:t>〇</a:t>
                      </a:r>
                    </a:p>
                  </a:txBody>
                  <a:tcPr/>
                </a:tc>
                <a:extLst>
                  <a:ext uri="{0D108BD9-81ED-4DB2-BD59-A6C34878D82A}">
                    <a16:rowId xmlns:a16="http://schemas.microsoft.com/office/drawing/2014/main" val="10001"/>
                  </a:ext>
                </a:extLst>
              </a:tr>
              <a:tr h="483920">
                <a:tc>
                  <a:txBody>
                    <a:bodyPr/>
                    <a:lstStyle/>
                    <a:p>
                      <a:r>
                        <a:rPr kumimoji="1" lang="ja-JP" altLang="en-US" dirty="0"/>
                        <a:t>ジュラシック・パーク</a:t>
                      </a:r>
                    </a:p>
                  </a:txBody>
                  <a:tcPr/>
                </a:tc>
                <a:tc>
                  <a:txBody>
                    <a:bodyPr/>
                    <a:lstStyle/>
                    <a:p>
                      <a:pPr algn="ctr"/>
                      <a:endParaRPr kumimoji="1" lang="ja-JP" altLang="en-US" dirty="0"/>
                    </a:p>
                  </a:txBody>
                  <a:tcPr/>
                </a:tc>
                <a:tc>
                  <a:txBody>
                    <a:bodyPr/>
                    <a:lstStyle/>
                    <a:p>
                      <a:pPr algn="ctr"/>
                      <a:r>
                        <a:rPr kumimoji="1" lang="ja-JP" altLang="en-US" dirty="0"/>
                        <a:t>〇</a:t>
                      </a:r>
                    </a:p>
                  </a:txBody>
                  <a:tcPr/>
                </a:tc>
                <a:extLst>
                  <a:ext uri="{0D108BD9-81ED-4DB2-BD59-A6C34878D82A}">
                    <a16:rowId xmlns:a16="http://schemas.microsoft.com/office/drawing/2014/main" val="10002"/>
                  </a:ext>
                </a:extLst>
              </a:tr>
              <a:tr h="835260">
                <a:tc>
                  <a:txBody>
                    <a:bodyPr/>
                    <a:lstStyle/>
                    <a:p>
                      <a:r>
                        <a:rPr kumimoji="1" lang="ja-JP" altLang="en-US" dirty="0"/>
                        <a:t>アメイジング・アドベンチャー・オブ・スパイダーマン</a:t>
                      </a:r>
                    </a:p>
                  </a:txBody>
                  <a:tcPr/>
                </a:tc>
                <a:tc>
                  <a:txBody>
                    <a:bodyPr/>
                    <a:lstStyle/>
                    <a:p>
                      <a:pPr algn="ctr"/>
                      <a:endParaRPr kumimoji="1" lang="ja-JP" altLang="en-US" dirty="0"/>
                    </a:p>
                  </a:txBody>
                  <a:tcPr/>
                </a:tc>
                <a:tc>
                  <a:txBody>
                    <a:bodyPr/>
                    <a:lstStyle/>
                    <a:p>
                      <a:pPr algn="ctr"/>
                      <a:r>
                        <a:rPr kumimoji="1" lang="ja-JP" altLang="en-US" dirty="0"/>
                        <a:t>〇</a:t>
                      </a:r>
                    </a:p>
                  </a:txBody>
                  <a:tcPr/>
                </a:tc>
                <a:extLst>
                  <a:ext uri="{0D108BD9-81ED-4DB2-BD59-A6C34878D82A}">
                    <a16:rowId xmlns:a16="http://schemas.microsoft.com/office/drawing/2014/main" val="10003"/>
                  </a:ext>
                </a:extLst>
              </a:tr>
              <a:tr h="835260">
                <a:tc>
                  <a:txBody>
                    <a:bodyPr/>
                    <a:lstStyle/>
                    <a:p>
                      <a:r>
                        <a:rPr kumimoji="1" lang="ja-JP" altLang="en-US" dirty="0"/>
                        <a:t>ウィザーディング・オブ・ハリーポッター</a:t>
                      </a:r>
                      <a:r>
                        <a:rPr kumimoji="1" lang="en-US" altLang="ja-JP" dirty="0"/>
                        <a:t>―</a:t>
                      </a:r>
                      <a:r>
                        <a:rPr kumimoji="1" lang="ja-JP" altLang="en-US" dirty="0">
                          <a:solidFill>
                            <a:srgbClr val="FF0000"/>
                          </a:solidFill>
                        </a:rPr>
                        <a:t>ホグズミード</a:t>
                      </a:r>
                    </a:p>
                  </a:txBody>
                  <a:tcPr/>
                </a:tc>
                <a:tc>
                  <a:txBody>
                    <a:bodyPr/>
                    <a:lstStyle/>
                    <a:p>
                      <a:pPr algn="ctr"/>
                      <a:endParaRPr kumimoji="1" lang="ja-JP" altLang="en-US" dirty="0"/>
                    </a:p>
                  </a:txBody>
                  <a:tcPr/>
                </a:tc>
                <a:tc>
                  <a:txBody>
                    <a:bodyPr/>
                    <a:lstStyle/>
                    <a:p>
                      <a:pPr algn="ctr"/>
                      <a:r>
                        <a:rPr kumimoji="1" lang="ja-JP" altLang="en-US" dirty="0"/>
                        <a:t>〇</a:t>
                      </a:r>
                    </a:p>
                  </a:txBody>
                  <a:tcPr/>
                </a:tc>
                <a:extLst>
                  <a:ext uri="{0D108BD9-81ED-4DB2-BD59-A6C34878D82A}">
                    <a16:rowId xmlns:a16="http://schemas.microsoft.com/office/drawing/2014/main" val="10004"/>
                  </a:ext>
                </a:extLst>
              </a:tr>
              <a:tr h="835260">
                <a:tc>
                  <a:txBody>
                    <a:bodyPr/>
                    <a:lstStyle/>
                    <a:p>
                      <a:r>
                        <a:rPr kumimoji="1" lang="ja-JP" altLang="en-US" dirty="0"/>
                        <a:t>ウィザーディング・オブ・ハリーポッター</a:t>
                      </a:r>
                      <a:r>
                        <a:rPr kumimoji="1" lang="en-US" altLang="ja-JP" dirty="0"/>
                        <a:t>―</a:t>
                      </a:r>
                      <a:r>
                        <a:rPr kumimoji="1" lang="ja-JP" altLang="en-US" dirty="0">
                          <a:solidFill>
                            <a:srgbClr val="FF0000"/>
                          </a:solidFill>
                        </a:rPr>
                        <a:t>ダイアゴン横丁</a:t>
                      </a:r>
                    </a:p>
                  </a:txBody>
                  <a:tcPr/>
                </a:tc>
                <a:tc>
                  <a:txBody>
                    <a:bodyPr/>
                    <a:lstStyle/>
                    <a:p>
                      <a:pPr algn="ctr"/>
                      <a:r>
                        <a:rPr kumimoji="1" lang="ja-JP" altLang="en-US" dirty="0"/>
                        <a:t>〇</a:t>
                      </a:r>
                    </a:p>
                  </a:txBody>
                  <a:tcPr/>
                </a:tc>
                <a:tc>
                  <a:txBody>
                    <a:bodyPr/>
                    <a:lstStyle/>
                    <a:p>
                      <a:pPr algn="ctr"/>
                      <a:endParaRPr kumimoji="1" lang="ja-JP" altLang="en-US" dirty="0"/>
                    </a:p>
                  </a:txBody>
                  <a:tcPr/>
                </a:tc>
                <a:extLst>
                  <a:ext uri="{0D108BD9-81ED-4DB2-BD59-A6C34878D82A}">
                    <a16:rowId xmlns:a16="http://schemas.microsoft.com/office/drawing/2014/main" val="10005"/>
                  </a:ext>
                </a:extLst>
              </a:tr>
              <a:tr h="483920">
                <a:tc>
                  <a:txBody>
                    <a:bodyPr/>
                    <a:lstStyle/>
                    <a:p>
                      <a:r>
                        <a:rPr kumimoji="1" lang="ja-JP" altLang="en-US" dirty="0"/>
                        <a:t>シュレック４Ｄ</a:t>
                      </a:r>
                    </a:p>
                  </a:txBody>
                  <a:tcPr/>
                </a:tc>
                <a:tc>
                  <a:txBody>
                    <a:bodyPr/>
                    <a:lstStyle/>
                    <a:p>
                      <a:pPr algn="ctr"/>
                      <a:r>
                        <a:rPr kumimoji="1" lang="ja-JP" altLang="en-US" dirty="0"/>
                        <a:t>〇</a:t>
                      </a:r>
                    </a:p>
                  </a:txBody>
                  <a:tcPr/>
                </a:tc>
                <a:tc>
                  <a:txBody>
                    <a:bodyPr/>
                    <a:lstStyle/>
                    <a:p>
                      <a:pPr algn="ctr"/>
                      <a:endParaRPr kumimoji="1" lang="ja-JP" altLang="en-US" dirty="0"/>
                    </a:p>
                  </a:txBody>
                  <a:tcPr/>
                </a:tc>
                <a:extLst>
                  <a:ext uri="{0D108BD9-81ED-4DB2-BD59-A6C34878D82A}">
                    <a16:rowId xmlns:a16="http://schemas.microsoft.com/office/drawing/2014/main" val="10006"/>
                  </a:ext>
                </a:extLst>
              </a:tr>
              <a:tr h="483920">
                <a:tc>
                  <a:txBody>
                    <a:bodyPr/>
                    <a:lstStyle/>
                    <a:p>
                      <a:r>
                        <a:rPr kumimoji="1" lang="ja-JP" altLang="en-US" dirty="0"/>
                        <a:t>ターミネーター２：３Ｄ</a:t>
                      </a:r>
                    </a:p>
                  </a:txBody>
                  <a:tcPr/>
                </a:tc>
                <a:tc>
                  <a:txBody>
                    <a:bodyPr/>
                    <a:lstStyle/>
                    <a:p>
                      <a:pPr algn="ctr"/>
                      <a:r>
                        <a:rPr kumimoji="1" lang="ja-JP" altLang="en-US" dirty="0"/>
                        <a:t>〇</a:t>
                      </a:r>
                    </a:p>
                  </a:txBody>
                  <a:tcPr/>
                </a:tc>
                <a:tc>
                  <a:txBody>
                    <a:bodyPr/>
                    <a:lstStyle/>
                    <a:p>
                      <a:pPr algn="ctr"/>
                      <a:endParaRPr kumimoji="1" lang="ja-JP" altLang="en-US" dirty="0"/>
                    </a:p>
                  </a:txBody>
                  <a:tcPr/>
                </a:tc>
                <a:extLst>
                  <a:ext uri="{0D108BD9-81ED-4DB2-BD59-A6C34878D82A}">
                    <a16:rowId xmlns:a16="http://schemas.microsoft.com/office/drawing/2014/main" val="10007"/>
                  </a:ext>
                </a:extLst>
              </a:tr>
              <a:tr h="483920">
                <a:tc>
                  <a:txBody>
                    <a:bodyPr/>
                    <a:lstStyle/>
                    <a:p>
                      <a:r>
                        <a:rPr kumimoji="1" lang="ja-JP" altLang="en-US" dirty="0"/>
                        <a:t>ＥＴアドベンチャー</a:t>
                      </a:r>
                    </a:p>
                  </a:txBody>
                  <a:tcPr/>
                </a:tc>
                <a:tc>
                  <a:txBody>
                    <a:bodyPr/>
                    <a:lstStyle/>
                    <a:p>
                      <a:pPr algn="ctr"/>
                      <a:r>
                        <a:rPr kumimoji="1" lang="ja-JP" altLang="en-US" dirty="0"/>
                        <a:t>〇</a:t>
                      </a:r>
                    </a:p>
                  </a:txBody>
                  <a:tcPr/>
                </a:tc>
                <a:tc>
                  <a:txBody>
                    <a:bodyPr/>
                    <a:lstStyle/>
                    <a:p>
                      <a:pPr algn="ctr"/>
                      <a:endParaRPr kumimoji="1" lang="ja-JP" altLang="en-US" dirty="0"/>
                    </a:p>
                  </a:txBody>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17832423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C569743-B5D2-4D3E-A246-46ABC3AD992D}"/>
              </a:ext>
            </a:extLst>
          </p:cNvPr>
          <p:cNvSpPr>
            <a:spLocks noGrp="1"/>
          </p:cNvSpPr>
          <p:nvPr>
            <p:ph type="title"/>
          </p:nvPr>
        </p:nvSpPr>
        <p:spPr/>
        <p:txBody>
          <a:bodyPr/>
          <a:lstStyle/>
          <a:p>
            <a:r>
              <a:rPr kumimoji="1" lang="ja-JP" altLang="en-US" dirty="0"/>
              <a:t>東京ディズニーランドは「安い」</a:t>
            </a:r>
          </a:p>
        </p:txBody>
      </p:sp>
      <p:pic>
        <p:nvPicPr>
          <p:cNvPr id="4" name="コンテンツ プレースホルダー 3">
            <a:extLst>
              <a:ext uri="{FF2B5EF4-FFF2-40B4-BE49-F238E27FC236}">
                <a16:creationId xmlns:a16="http://schemas.microsoft.com/office/drawing/2014/main" id="{FE12BEDB-61F0-4146-8243-1D6F878F93CC}"/>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7320137" y="1556793"/>
            <a:ext cx="2830159" cy="4525963"/>
          </a:xfrm>
          <a:prstGeom prst="rect">
            <a:avLst/>
          </a:prstGeom>
        </p:spPr>
      </p:pic>
      <p:pic>
        <p:nvPicPr>
          <p:cNvPr id="5" name="図 4">
            <a:extLst>
              <a:ext uri="{FF2B5EF4-FFF2-40B4-BE49-F238E27FC236}">
                <a16:creationId xmlns:a16="http://schemas.microsoft.com/office/drawing/2014/main" id="{86682DE0-6668-4CB7-A984-BD11777A9783}"/>
              </a:ext>
            </a:extLst>
          </p:cNvPr>
          <p:cNvPicPr>
            <a:picLocks noChangeAspect="1"/>
          </p:cNvPicPr>
          <p:nvPr/>
        </p:nvPicPr>
        <p:blipFill>
          <a:blip r:embed="rId3"/>
          <a:stretch>
            <a:fillRect/>
          </a:stretch>
        </p:blipFill>
        <p:spPr>
          <a:xfrm>
            <a:off x="2567609" y="1828800"/>
            <a:ext cx="3705225" cy="3200400"/>
          </a:xfrm>
          <a:prstGeom prst="rect">
            <a:avLst/>
          </a:prstGeom>
        </p:spPr>
      </p:pic>
      <p:sp>
        <p:nvSpPr>
          <p:cNvPr id="6" name="テキスト ボックス 5">
            <a:extLst>
              <a:ext uri="{FF2B5EF4-FFF2-40B4-BE49-F238E27FC236}">
                <a16:creationId xmlns:a16="http://schemas.microsoft.com/office/drawing/2014/main" id="{A738E28C-983A-4493-81CD-67D4728326C8}"/>
              </a:ext>
            </a:extLst>
          </p:cNvPr>
          <p:cNvSpPr txBox="1"/>
          <p:nvPr/>
        </p:nvSpPr>
        <p:spPr>
          <a:xfrm>
            <a:off x="2423592" y="6021288"/>
            <a:ext cx="4464496" cy="369332"/>
          </a:xfrm>
          <a:prstGeom prst="rect">
            <a:avLst/>
          </a:prstGeom>
          <a:noFill/>
        </p:spPr>
        <p:txBody>
          <a:bodyPr wrap="square" rtlCol="0">
            <a:spAutoFit/>
          </a:bodyPr>
          <a:lstStyle/>
          <a:p>
            <a:r>
              <a:rPr lang="en-US" altLang="ja-JP" dirty="0"/>
              <a:t>2019</a:t>
            </a:r>
            <a:r>
              <a:rPr lang="ja-JP" altLang="en-US" dirty="0"/>
              <a:t>年</a:t>
            </a:r>
            <a:r>
              <a:rPr lang="en-US" altLang="ja-JP" dirty="0"/>
              <a:t>12</a:t>
            </a:r>
            <a:r>
              <a:rPr lang="ja-JP" altLang="en-US" dirty="0"/>
              <a:t>月</a:t>
            </a:r>
            <a:r>
              <a:rPr lang="en-US" altLang="ja-JP" dirty="0"/>
              <a:t>10</a:t>
            </a:r>
            <a:r>
              <a:rPr lang="ja-JP" altLang="en-US" dirty="0"/>
              <a:t>日（火）付け日経新聞朝刊</a:t>
            </a:r>
          </a:p>
        </p:txBody>
      </p:sp>
    </p:spTree>
    <p:extLst>
      <p:ext uri="{BB962C8B-B14F-4D97-AF65-F5344CB8AC3E}">
        <p14:creationId xmlns:p14="http://schemas.microsoft.com/office/powerpoint/2010/main" val="65885235"/>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dirty="0"/>
              <a:t>ユニバーサル・ボルケーノベイ（ウォーターパーク）</a:t>
            </a:r>
            <a:endParaRPr kumimoji="1" lang="ja-JP" altLang="en-US" dirty="0"/>
          </a:p>
        </p:txBody>
      </p:sp>
      <p:pic>
        <p:nvPicPr>
          <p:cNvPr id="7171"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271464" y="1415776"/>
            <a:ext cx="7729920" cy="48245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テキスト ボックス 2">
            <a:extLst>
              <a:ext uri="{FF2B5EF4-FFF2-40B4-BE49-F238E27FC236}">
                <a16:creationId xmlns:a16="http://schemas.microsoft.com/office/drawing/2014/main" id="{58DA16E6-91D4-C2D2-E4CC-9DA5BDB964D0}"/>
              </a:ext>
            </a:extLst>
          </p:cNvPr>
          <p:cNvSpPr txBox="1"/>
          <p:nvPr/>
        </p:nvSpPr>
        <p:spPr>
          <a:xfrm>
            <a:off x="9278144" y="1700808"/>
            <a:ext cx="2304256" cy="369332"/>
          </a:xfrm>
          <a:prstGeom prst="rect">
            <a:avLst/>
          </a:prstGeom>
          <a:noFill/>
        </p:spPr>
        <p:txBody>
          <a:bodyPr wrap="square" rtlCol="0">
            <a:spAutoFit/>
          </a:bodyPr>
          <a:lstStyle/>
          <a:p>
            <a:r>
              <a:rPr kumimoji="1" lang="ja-JP" altLang="en-US" dirty="0"/>
              <a:t>テーマパークとは別</a:t>
            </a:r>
          </a:p>
        </p:txBody>
      </p:sp>
    </p:spTree>
    <p:extLst>
      <p:ext uri="{BB962C8B-B14F-4D97-AF65-F5344CB8AC3E}">
        <p14:creationId xmlns:p14="http://schemas.microsoft.com/office/powerpoint/2010/main" val="2127193257"/>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シーワールド・オーランド</a:t>
            </a:r>
          </a:p>
        </p:txBody>
      </p:sp>
      <p:sp>
        <p:nvSpPr>
          <p:cNvPr id="3" name="コンテンツ プレースホルダー 2"/>
          <p:cNvSpPr>
            <a:spLocks noGrp="1"/>
          </p:cNvSpPr>
          <p:nvPr>
            <p:ph idx="1"/>
          </p:nvPr>
        </p:nvSpPr>
        <p:spPr/>
        <p:txBody>
          <a:bodyPr/>
          <a:lstStyle/>
          <a:p>
            <a:r>
              <a:rPr lang="ja-JP" altLang="en-US" dirty="0"/>
              <a:t>世界最大級のマリンパーク</a:t>
            </a:r>
            <a:r>
              <a:rPr lang="en-US" altLang="ja-JP" dirty="0"/>
              <a:t>『</a:t>
            </a:r>
            <a:r>
              <a:rPr lang="ja-JP" altLang="en-US" dirty="0"/>
              <a:t>シーワールド</a:t>
            </a:r>
            <a:r>
              <a:rPr lang="en-US" altLang="ja-JP" dirty="0"/>
              <a:t>』</a:t>
            </a:r>
          </a:p>
          <a:p>
            <a:r>
              <a:rPr lang="ja-JP" altLang="en-US" dirty="0"/>
              <a:t>高級リゾートパーク</a:t>
            </a:r>
            <a:r>
              <a:rPr lang="en-US" altLang="ja-JP" dirty="0"/>
              <a:t>『</a:t>
            </a:r>
            <a:r>
              <a:rPr lang="ja-JP" altLang="en-US" dirty="0"/>
              <a:t>ディスカバリーコーブ</a:t>
            </a:r>
            <a:r>
              <a:rPr lang="en-US" altLang="ja-JP" dirty="0"/>
              <a:t>』</a:t>
            </a:r>
          </a:p>
          <a:p>
            <a:r>
              <a:rPr lang="ja-JP" altLang="en-US" dirty="0"/>
              <a:t>ウォーターパークの</a:t>
            </a:r>
            <a:r>
              <a:rPr lang="en-US" altLang="ja-JP" dirty="0"/>
              <a:t>『</a:t>
            </a:r>
            <a:r>
              <a:rPr lang="ja-JP" altLang="en-US" dirty="0"/>
              <a:t>アクアティカ</a:t>
            </a:r>
            <a:r>
              <a:rPr lang="en-US" altLang="ja-JP" dirty="0"/>
              <a:t>』</a:t>
            </a:r>
          </a:p>
          <a:p>
            <a:endParaRPr kumimoji="1" lang="en-US" altLang="ja-JP" dirty="0"/>
          </a:p>
          <a:p>
            <a:r>
              <a:rPr lang="en-US" altLang="ja-JP" dirty="0">
                <a:hlinkClick r:id="rId2"/>
              </a:rPr>
              <a:t>https://seaworld.com/orlando/</a:t>
            </a:r>
            <a:endParaRPr kumimoji="1" lang="ja-JP" altLang="en-US" dirty="0"/>
          </a:p>
        </p:txBody>
      </p:sp>
    </p:spTree>
    <p:extLst>
      <p:ext uri="{BB962C8B-B14F-4D97-AF65-F5344CB8AC3E}">
        <p14:creationId xmlns:p14="http://schemas.microsoft.com/office/powerpoint/2010/main" val="404170572"/>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127448" y="155586"/>
            <a:ext cx="10323512" cy="65468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82619623"/>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a:t>Discovery Cove</a:t>
            </a:r>
            <a:endParaRPr kumimoji="1" lang="ja-JP" altLang="en-US" dirty="0"/>
          </a:p>
        </p:txBody>
      </p:sp>
      <p:sp>
        <p:nvSpPr>
          <p:cNvPr id="3" name="コンテンツ プレースホルダー 2"/>
          <p:cNvSpPr>
            <a:spLocks noGrp="1"/>
          </p:cNvSpPr>
          <p:nvPr>
            <p:ph idx="1"/>
          </p:nvPr>
        </p:nvSpPr>
        <p:spPr/>
        <p:txBody>
          <a:bodyPr/>
          <a:lstStyle/>
          <a:p>
            <a:r>
              <a:rPr lang="ja-JP" altLang="en-US" dirty="0"/>
              <a:t>高級リゾート（完全予約制）</a:t>
            </a:r>
            <a:endParaRPr lang="en-US" altLang="ja-JP" dirty="0"/>
          </a:p>
          <a:p>
            <a:r>
              <a:rPr lang="ja-JP" altLang="en-US" dirty="0"/>
              <a:t>人工の海でイルカや熱帯魚と泳げる</a:t>
            </a:r>
            <a:endParaRPr lang="en-US" altLang="ja-JP" dirty="0"/>
          </a:p>
          <a:p>
            <a:r>
              <a:rPr lang="ja-JP" altLang="en-US" dirty="0"/>
              <a:t>オールインクルーシブ（食べ物、飲み物無料）</a:t>
            </a:r>
            <a:endParaRPr lang="en-US" altLang="ja-JP"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888088" y="3549134"/>
            <a:ext cx="3888432" cy="29275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55440" y="3549134"/>
            <a:ext cx="4460598" cy="29042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31603442"/>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351584" y="1700808"/>
            <a:ext cx="7817346" cy="44012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テキスト ボックス 1"/>
          <p:cNvSpPr txBox="1"/>
          <p:nvPr/>
        </p:nvSpPr>
        <p:spPr>
          <a:xfrm>
            <a:off x="3863752" y="461487"/>
            <a:ext cx="3744416" cy="769441"/>
          </a:xfrm>
          <a:prstGeom prst="rect">
            <a:avLst/>
          </a:prstGeom>
          <a:noFill/>
        </p:spPr>
        <p:txBody>
          <a:bodyPr wrap="square" rtlCol="0">
            <a:spAutoFit/>
          </a:bodyPr>
          <a:lstStyle/>
          <a:p>
            <a:pPr algn="ctr"/>
            <a:r>
              <a:rPr lang="en-US" altLang="ja-JP" sz="4400" dirty="0">
                <a:hlinkClick r:id="rId3"/>
              </a:rPr>
              <a:t>Discovery</a:t>
            </a:r>
            <a:r>
              <a:rPr lang="en-US" altLang="ja-JP" sz="4400" dirty="0"/>
              <a:t> Cove</a:t>
            </a:r>
            <a:endParaRPr lang="ja-JP" altLang="en-US" sz="4400" dirty="0"/>
          </a:p>
        </p:txBody>
      </p:sp>
    </p:spTree>
    <p:extLst>
      <p:ext uri="{BB962C8B-B14F-4D97-AF65-F5344CB8AC3E}">
        <p14:creationId xmlns:p14="http://schemas.microsoft.com/office/powerpoint/2010/main" val="8269998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0F959EFD-8DE8-AE2B-1E98-B783134B6E0E}"/>
              </a:ext>
            </a:extLst>
          </p:cNvPr>
          <p:cNvPicPr>
            <a:picLocks noChangeAspect="1"/>
          </p:cNvPicPr>
          <p:nvPr/>
        </p:nvPicPr>
        <p:blipFill>
          <a:blip r:embed="rId2"/>
          <a:stretch>
            <a:fillRect/>
          </a:stretch>
        </p:blipFill>
        <p:spPr>
          <a:xfrm>
            <a:off x="481402" y="1196752"/>
            <a:ext cx="7415767" cy="5256584"/>
          </a:xfrm>
          <a:prstGeom prst="rect">
            <a:avLst/>
          </a:prstGeom>
        </p:spPr>
      </p:pic>
      <p:pic>
        <p:nvPicPr>
          <p:cNvPr id="5" name="図 4">
            <a:extLst>
              <a:ext uri="{FF2B5EF4-FFF2-40B4-BE49-F238E27FC236}">
                <a16:creationId xmlns:a16="http://schemas.microsoft.com/office/drawing/2014/main" id="{51F27E78-D6EC-665C-B46D-925AE4F006FC}"/>
              </a:ext>
            </a:extLst>
          </p:cNvPr>
          <p:cNvPicPr>
            <a:picLocks noChangeAspect="1"/>
          </p:cNvPicPr>
          <p:nvPr/>
        </p:nvPicPr>
        <p:blipFill>
          <a:blip r:embed="rId3"/>
          <a:stretch>
            <a:fillRect/>
          </a:stretch>
        </p:blipFill>
        <p:spPr>
          <a:xfrm>
            <a:off x="9408368" y="2636912"/>
            <a:ext cx="2302230" cy="3284984"/>
          </a:xfrm>
          <a:prstGeom prst="rect">
            <a:avLst/>
          </a:prstGeom>
        </p:spPr>
      </p:pic>
      <p:sp>
        <p:nvSpPr>
          <p:cNvPr id="6" name="タイトル 5">
            <a:extLst>
              <a:ext uri="{FF2B5EF4-FFF2-40B4-BE49-F238E27FC236}">
                <a16:creationId xmlns:a16="http://schemas.microsoft.com/office/drawing/2014/main" id="{D9B9A0E4-C5C7-1863-46D8-F0CE61CCA744}"/>
              </a:ext>
            </a:extLst>
          </p:cNvPr>
          <p:cNvSpPr>
            <a:spLocks noGrp="1"/>
          </p:cNvSpPr>
          <p:nvPr>
            <p:ph type="title"/>
          </p:nvPr>
        </p:nvSpPr>
        <p:spPr/>
        <p:txBody>
          <a:bodyPr/>
          <a:lstStyle/>
          <a:p>
            <a:r>
              <a:rPr lang="ja-JP" altLang="en-US" dirty="0"/>
              <a:t>東京ディズニーランドは「安い」</a:t>
            </a:r>
          </a:p>
        </p:txBody>
      </p:sp>
    </p:spTree>
    <p:extLst>
      <p:ext uri="{BB962C8B-B14F-4D97-AF65-F5344CB8AC3E}">
        <p14:creationId xmlns:p14="http://schemas.microsoft.com/office/powerpoint/2010/main" val="34889631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旅行収支</a:t>
            </a:r>
          </a:p>
        </p:txBody>
      </p:sp>
      <p:pic>
        <p:nvPicPr>
          <p:cNvPr id="3" name="図 2">
            <a:extLst>
              <a:ext uri="{FF2B5EF4-FFF2-40B4-BE49-F238E27FC236}">
                <a16:creationId xmlns:a16="http://schemas.microsoft.com/office/drawing/2014/main" id="{AAF41C50-ED58-8FCD-10CC-DC4226DC2F81}"/>
              </a:ext>
            </a:extLst>
          </p:cNvPr>
          <p:cNvPicPr>
            <a:picLocks noChangeAspect="1"/>
          </p:cNvPicPr>
          <p:nvPr/>
        </p:nvPicPr>
        <p:blipFill>
          <a:blip r:embed="rId2"/>
          <a:stretch>
            <a:fillRect/>
          </a:stretch>
        </p:blipFill>
        <p:spPr>
          <a:xfrm>
            <a:off x="1775519" y="1628800"/>
            <a:ext cx="9973189" cy="4608512"/>
          </a:xfrm>
          <a:prstGeom prst="rect">
            <a:avLst/>
          </a:prstGeom>
        </p:spPr>
      </p:pic>
    </p:spTree>
    <p:extLst>
      <p:ext uri="{BB962C8B-B14F-4D97-AF65-F5344CB8AC3E}">
        <p14:creationId xmlns:p14="http://schemas.microsoft.com/office/powerpoint/2010/main" val="7818806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知的所有権等収支</a:t>
            </a:r>
          </a:p>
        </p:txBody>
      </p:sp>
      <p:pic>
        <p:nvPicPr>
          <p:cNvPr id="3" name="図 2">
            <a:extLst>
              <a:ext uri="{FF2B5EF4-FFF2-40B4-BE49-F238E27FC236}">
                <a16:creationId xmlns:a16="http://schemas.microsoft.com/office/drawing/2014/main" id="{680F0D47-8F8A-1E2E-0AA6-2D5A901B86A1}"/>
              </a:ext>
            </a:extLst>
          </p:cNvPr>
          <p:cNvPicPr>
            <a:picLocks noChangeAspect="1"/>
          </p:cNvPicPr>
          <p:nvPr/>
        </p:nvPicPr>
        <p:blipFill>
          <a:blip r:embed="rId2"/>
          <a:stretch>
            <a:fillRect/>
          </a:stretch>
        </p:blipFill>
        <p:spPr>
          <a:xfrm>
            <a:off x="1271464" y="1700808"/>
            <a:ext cx="9194034" cy="4248472"/>
          </a:xfrm>
          <a:prstGeom prst="rect">
            <a:avLst/>
          </a:prstGeom>
        </p:spPr>
      </p:pic>
    </p:spTree>
    <p:extLst>
      <p:ext uri="{BB962C8B-B14F-4D97-AF65-F5344CB8AC3E}">
        <p14:creationId xmlns:p14="http://schemas.microsoft.com/office/powerpoint/2010/main" val="26828378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訪日外国人の推移</a:t>
            </a:r>
          </a:p>
        </p:txBody>
      </p:sp>
      <p:pic>
        <p:nvPicPr>
          <p:cNvPr id="3" name="図 2">
            <a:extLst>
              <a:ext uri="{FF2B5EF4-FFF2-40B4-BE49-F238E27FC236}">
                <a16:creationId xmlns:a16="http://schemas.microsoft.com/office/drawing/2014/main" id="{4F03A818-94F6-3A04-042A-9C176540FBD1}"/>
              </a:ext>
            </a:extLst>
          </p:cNvPr>
          <p:cNvPicPr>
            <a:picLocks noChangeAspect="1"/>
          </p:cNvPicPr>
          <p:nvPr/>
        </p:nvPicPr>
        <p:blipFill>
          <a:blip r:embed="rId2"/>
          <a:stretch>
            <a:fillRect/>
          </a:stretch>
        </p:blipFill>
        <p:spPr>
          <a:xfrm>
            <a:off x="2423592" y="1556792"/>
            <a:ext cx="7885308" cy="4891682"/>
          </a:xfrm>
          <a:prstGeom prst="rect">
            <a:avLst/>
          </a:prstGeom>
        </p:spPr>
      </p:pic>
    </p:spTree>
    <p:extLst>
      <p:ext uri="{BB962C8B-B14F-4D97-AF65-F5344CB8AC3E}">
        <p14:creationId xmlns:p14="http://schemas.microsoft.com/office/powerpoint/2010/main" val="15827772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graphicFrame>
        <p:nvGraphicFramePr>
          <p:cNvPr id="4" name="コンテンツ プレースホルダー 3"/>
          <p:cNvGraphicFramePr>
            <a:graphicFrameLocks noGrp="1"/>
          </p:cNvGraphicFramePr>
          <p:nvPr>
            <p:ph idx="1"/>
            <p:extLst>
              <p:ext uri="{D42A27DB-BD31-4B8C-83A1-F6EECF244321}">
                <p14:modId xmlns:p14="http://schemas.microsoft.com/office/powerpoint/2010/main" val="1820478799"/>
              </p:ext>
            </p:extLst>
          </p:nvPr>
        </p:nvGraphicFramePr>
        <p:xfrm>
          <a:off x="983432" y="404665"/>
          <a:ext cx="10369156" cy="5750072"/>
        </p:xfrm>
        <a:graphic>
          <a:graphicData uri="http://schemas.openxmlformats.org/drawingml/2006/table">
            <a:tbl>
              <a:tblPr>
                <a:tableStyleId>{5C22544A-7EE6-4342-B048-85BDC9FD1C3A}</a:tableStyleId>
              </a:tblPr>
              <a:tblGrid>
                <a:gridCol w="1481308">
                  <a:extLst>
                    <a:ext uri="{9D8B030D-6E8A-4147-A177-3AD203B41FA5}">
                      <a16:colId xmlns:a16="http://schemas.microsoft.com/office/drawing/2014/main" val="20000"/>
                    </a:ext>
                  </a:extLst>
                </a:gridCol>
                <a:gridCol w="1481308">
                  <a:extLst>
                    <a:ext uri="{9D8B030D-6E8A-4147-A177-3AD203B41FA5}">
                      <a16:colId xmlns:a16="http://schemas.microsoft.com/office/drawing/2014/main" val="20001"/>
                    </a:ext>
                  </a:extLst>
                </a:gridCol>
                <a:gridCol w="1481308">
                  <a:extLst>
                    <a:ext uri="{9D8B030D-6E8A-4147-A177-3AD203B41FA5}">
                      <a16:colId xmlns:a16="http://schemas.microsoft.com/office/drawing/2014/main" val="20002"/>
                    </a:ext>
                  </a:extLst>
                </a:gridCol>
                <a:gridCol w="1481308">
                  <a:extLst>
                    <a:ext uri="{9D8B030D-6E8A-4147-A177-3AD203B41FA5}">
                      <a16:colId xmlns:a16="http://schemas.microsoft.com/office/drawing/2014/main" val="20003"/>
                    </a:ext>
                  </a:extLst>
                </a:gridCol>
                <a:gridCol w="1481308">
                  <a:extLst>
                    <a:ext uri="{9D8B030D-6E8A-4147-A177-3AD203B41FA5}">
                      <a16:colId xmlns:a16="http://schemas.microsoft.com/office/drawing/2014/main" val="20004"/>
                    </a:ext>
                  </a:extLst>
                </a:gridCol>
                <a:gridCol w="1481308">
                  <a:extLst>
                    <a:ext uri="{9D8B030D-6E8A-4147-A177-3AD203B41FA5}">
                      <a16:colId xmlns:a16="http://schemas.microsoft.com/office/drawing/2014/main" val="20005"/>
                    </a:ext>
                  </a:extLst>
                </a:gridCol>
                <a:gridCol w="1481308">
                  <a:extLst>
                    <a:ext uri="{9D8B030D-6E8A-4147-A177-3AD203B41FA5}">
                      <a16:colId xmlns:a16="http://schemas.microsoft.com/office/drawing/2014/main" val="20006"/>
                    </a:ext>
                  </a:extLst>
                </a:gridCol>
              </a:tblGrid>
              <a:tr h="1347874">
                <a:tc>
                  <a:txBody>
                    <a:bodyPr/>
                    <a:lstStyle/>
                    <a:p>
                      <a:pPr algn="just" fontAlgn="ctr"/>
                      <a:r>
                        <a:rPr lang="ja-JP" altLang="en-US" sz="1800" u="none" strike="noStrike" dirty="0">
                          <a:solidFill>
                            <a:schemeClr val="bg1"/>
                          </a:solidFill>
                          <a:effectLst/>
                        </a:rPr>
                        <a:t>　</a:t>
                      </a:r>
                      <a:endParaRPr lang="ja-JP" altLang="en-US" sz="1800" b="0" i="0" u="none" strike="noStrike" dirty="0">
                        <a:solidFill>
                          <a:schemeClr val="bg1"/>
                        </a:solidFill>
                        <a:effectLst/>
                        <a:latin typeface="Century"/>
                      </a:endParaRPr>
                    </a:p>
                  </a:txBody>
                  <a:tcPr marL="8126" marR="8126" marT="8126" marB="0" anchor="ctr">
                    <a:solidFill>
                      <a:schemeClr val="tx2">
                        <a:lumMod val="50000"/>
                      </a:schemeClr>
                    </a:solidFill>
                  </a:tcPr>
                </a:tc>
                <a:tc>
                  <a:txBody>
                    <a:bodyPr/>
                    <a:lstStyle/>
                    <a:p>
                      <a:pPr algn="just" fontAlgn="ctr"/>
                      <a:r>
                        <a:rPr lang="ja-JP" altLang="en-US" sz="1800" u="none" strike="noStrike" dirty="0">
                          <a:solidFill>
                            <a:schemeClr val="bg1"/>
                          </a:solidFill>
                          <a:effectLst/>
                        </a:rPr>
                        <a:t>ディズニーランド・リゾート</a:t>
                      </a:r>
                      <a:endParaRPr lang="ja-JP" altLang="en-US" sz="1800" b="0" i="0" u="none" strike="noStrike" dirty="0">
                        <a:solidFill>
                          <a:schemeClr val="bg1"/>
                        </a:solidFill>
                        <a:effectLst/>
                        <a:latin typeface="ＭＳ 明朝"/>
                      </a:endParaRPr>
                    </a:p>
                  </a:txBody>
                  <a:tcPr marL="8126" marR="8126" marT="8126" marB="0" anchor="ctr">
                    <a:solidFill>
                      <a:schemeClr val="tx2">
                        <a:lumMod val="50000"/>
                      </a:schemeClr>
                    </a:solidFill>
                  </a:tcPr>
                </a:tc>
                <a:tc>
                  <a:txBody>
                    <a:bodyPr/>
                    <a:lstStyle/>
                    <a:p>
                      <a:pPr algn="just" fontAlgn="ctr"/>
                      <a:r>
                        <a:rPr lang="ja-JP" altLang="en-US" sz="1800" u="none" strike="noStrike" dirty="0">
                          <a:solidFill>
                            <a:schemeClr val="bg1"/>
                          </a:solidFill>
                          <a:effectLst/>
                        </a:rPr>
                        <a:t>ウォルト・ディズニー・ワールド・リゾート</a:t>
                      </a:r>
                      <a:endParaRPr lang="ja-JP" altLang="en-US" sz="1800" b="0" i="0" u="none" strike="noStrike" dirty="0">
                        <a:solidFill>
                          <a:schemeClr val="bg1"/>
                        </a:solidFill>
                        <a:effectLst/>
                        <a:latin typeface="ＭＳ 明朝"/>
                      </a:endParaRPr>
                    </a:p>
                  </a:txBody>
                  <a:tcPr marL="8126" marR="8126" marT="8126" marB="0" anchor="ctr">
                    <a:solidFill>
                      <a:schemeClr val="tx2">
                        <a:lumMod val="50000"/>
                      </a:schemeClr>
                    </a:solidFill>
                  </a:tcPr>
                </a:tc>
                <a:tc>
                  <a:txBody>
                    <a:bodyPr/>
                    <a:lstStyle/>
                    <a:p>
                      <a:pPr algn="just" fontAlgn="ctr"/>
                      <a:r>
                        <a:rPr lang="ja-JP" altLang="en-US" sz="1800" u="none" strike="noStrike" dirty="0">
                          <a:solidFill>
                            <a:schemeClr val="bg1"/>
                          </a:solidFill>
                          <a:effectLst/>
                        </a:rPr>
                        <a:t>東京ディズニーリゾート</a:t>
                      </a:r>
                      <a:endParaRPr lang="ja-JP" altLang="en-US" sz="1800" b="0" i="0" u="none" strike="noStrike" dirty="0">
                        <a:solidFill>
                          <a:schemeClr val="bg1"/>
                        </a:solidFill>
                        <a:effectLst/>
                        <a:latin typeface="ＭＳ 明朝"/>
                      </a:endParaRPr>
                    </a:p>
                  </a:txBody>
                  <a:tcPr marL="8126" marR="8126" marT="8126" marB="0" anchor="ctr">
                    <a:solidFill>
                      <a:schemeClr val="tx2">
                        <a:lumMod val="50000"/>
                      </a:schemeClr>
                    </a:solidFill>
                  </a:tcPr>
                </a:tc>
                <a:tc>
                  <a:txBody>
                    <a:bodyPr/>
                    <a:lstStyle/>
                    <a:p>
                      <a:pPr algn="just" fontAlgn="ctr"/>
                      <a:r>
                        <a:rPr lang="ja-JP" altLang="en-US" sz="1800" u="none" strike="noStrike" dirty="0">
                          <a:solidFill>
                            <a:schemeClr val="bg1"/>
                          </a:solidFill>
                          <a:effectLst/>
                        </a:rPr>
                        <a:t>ディズニーランド・リゾート・パリ</a:t>
                      </a:r>
                      <a:endParaRPr lang="ja-JP" altLang="en-US" sz="1800" b="0" i="0" u="none" strike="noStrike" dirty="0">
                        <a:solidFill>
                          <a:schemeClr val="bg1"/>
                        </a:solidFill>
                        <a:effectLst/>
                        <a:latin typeface="ＭＳ 明朝"/>
                      </a:endParaRPr>
                    </a:p>
                  </a:txBody>
                  <a:tcPr marL="8126" marR="8126" marT="8126" marB="0" anchor="ctr">
                    <a:solidFill>
                      <a:schemeClr val="tx2">
                        <a:lumMod val="50000"/>
                      </a:schemeClr>
                    </a:solidFill>
                  </a:tcPr>
                </a:tc>
                <a:tc>
                  <a:txBody>
                    <a:bodyPr/>
                    <a:lstStyle/>
                    <a:p>
                      <a:pPr algn="just" fontAlgn="ctr"/>
                      <a:r>
                        <a:rPr lang="ja-JP" altLang="en-US" sz="1800" u="none" strike="noStrike" dirty="0">
                          <a:solidFill>
                            <a:schemeClr val="bg1"/>
                          </a:solidFill>
                          <a:effectLst/>
                        </a:rPr>
                        <a:t>香港ディズニーリゾート</a:t>
                      </a:r>
                      <a:endParaRPr lang="ja-JP" altLang="en-US" sz="1800" b="0" i="0" u="none" strike="noStrike" dirty="0">
                        <a:solidFill>
                          <a:schemeClr val="bg1"/>
                        </a:solidFill>
                        <a:effectLst/>
                        <a:latin typeface="ＭＳ 明朝"/>
                      </a:endParaRPr>
                    </a:p>
                  </a:txBody>
                  <a:tcPr marL="8126" marR="8126" marT="8126" marB="0" anchor="ctr">
                    <a:solidFill>
                      <a:schemeClr val="tx2">
                        <a:lumMod val="50000"/>
                      </a:schemeClr>
                    </a:solidFill>
                  </a:tcPr>
                </a:tc>
                <a:tc>
                  <a:txBody>
                    <a:bodyPr/>
                    <a:lstStyle/>
                    <a:p>
                      <a:pPr algn="just" fontAlgn="ctr"/>
                      <a:r>
                        <a:rPr lang="ja-JP" altLang="en-US" sz="1800" u="none" strike="noStrike" dirty="0">
                          <a:solidFill>
                            <a:schemeClr val="bg1"/>
                          </a:solidFill>
                          <a:effectLst/>
                        </a:rPr>
                        <a:t>上海ディズニーリゾート</a:t>
                      </a:r>
                      <a:endParaRPr lang="ja-JP" altLang="en-US" sz="1800" b="0" i="0" u="none" strike="noStrike" dirty="0">
                        <a:solidFill>
                          <a:schemeClr val="bg1"/>
                        </a:solidFill>
                        <a:effectLst/>
                        <a:latin typeface="ＭＳ 明朝"/>
                      </a:endParaRPr>
                    </a:p>
                  </a:txBody>
                  <a:tcPr marL="8126" marR="8126" marT="8126" marB="0" anchor="ctr">
                    <a:solidFill>
                      <a:schemeClr val="tx2">
                        <a:lumMod val="50000"/>
                      </a:schemeClr>
                    </a:solidFill>
                  </a:tcPr>
                </a:tc>
                <a:extLst>
                  <a:ext uri="{0D108BD9-81ED-4DB2-BD59-A6C34878D82A}">
                    <a16:rowId xmlns:a16="http://schemas.microsoft.com/office/drawing/2014/main" val="10000"/>
                  </a:ext>
                </a:extLst>
              </a:tr>
              <a:tr h="348669">
                <a:tc>
                  <a:txBody>
                    <a:bodyPr/>
                    <a:lstStyle/>
                    <a:p>
                      <a:pPr algn="just" fontAlgn="ctr"/>
                      <a:r>
                        <a:rPr lang="ja-JP" altLang="en-US" sz="1800" u="none" strike="noStrike">
                          <a:effectLst/>
                        </a:rPr>
                        <a:t>開園</a:t>
                      </a:r>
                      <a:endParaRPr lang="ja-JP" altLang="en-US" sz="1800" b="0" i="0" u="none" strike="noStrike">
                        <a:solidFill>
                          <a:srgbClr val="000000"/>
                        </a:solidFill>
                        <a:effectLst/>
                        <a:latin typeface="ＭＳ 明朝"/>
                      </a:endParaRPr>
                    </a:p>
                  </a:txBody>
                  <a:tcPr marL="8126" marR="8126" marT="8126" marB="0" anchor="ctr"/>
                </a:tc>
                <a:tc>
                  <a:txBody>
                    <a:bodyPr/>
                    <a:lstStyle/>
                    <a:p>
                      <a:pPr algn="just" fontAlgn="ctr"/>
                      <a:r>
                        <a:rPr lang="en-US" altLang="ja-JP" sz="1800" u="none" strike="noStrike">
                          <a:effectLst/>
                        </a:rPr>
                        <a:t>1955</a:t>
                      </a:r>
                      <a:endParaRPr lang="en-US" altLang="ja-JP" sz="1800" b="0" i="0" u="none" strike="noStrike">
                        <a:solidFill>
                          <a:srgbClr val="000000"/>
                        </a:solidFill>
                        <a:effectLst/>
                        <a:latin typeface="Century"/>
                      </a:endParaRPr>
                    </a:p>
                  </a:txBody>
                  <a:tcPr marL="8126" marR="8126" marT="8126" marB="0" anchor="ctr"/>
                </a:tc>
                <a:tc>
                  <a:txBody>
                    <a:bodyPr/>
                    <a:lstStyle/>
                    <a:p>
                      <a:pPr algn="just" fontAlgn="ctr"/>
                      <a:r>
                        <a:rPr lang="en-US" altLang="ja-JP" sz="1800" u="none" strike="noStrike" dirty="0">
                          <a:effectLst/>
                        </a:rPr>
                        <a:t>1971</a:t>
                      </a:r>
                      <a:endParaRPr lang="en-US" altLang="ja-JP" sz="1800" b="0" i="0" u="none" strike="noStrike" dirty="0">
                        <a:solidFill>
                          <a:srgbClr val="000000"/>
                        </a:solidFill>
                        <a:effectLst/>
                        <a:latin typeface="Century"/>
                      </a:endParaRPr>
                    </a:p>
                  </a:txBody>
                  <a:tcPr marL="8126" marR="8126" marT="8126" marB="0" anchor="ctr"/>
                </a:tc>
                <a:tc>
                  <a:txBody>
                    <a:bodyPr/>
                    <a:lstStyle/>
                    <a:p>
                      <a:pPr algn="just" fontAlgn="ctr"/>
                      <a:r>
                        <a:rPr lang="en-US" altLang="ja-JP" sz="1800" u="none" strike="noStrike" dirty="0">
                          <a:effectLst/>
                        </a:rPr>
                        <a:t>1983</a:t>
                      </a:r>
                      <a:endParaRPr lang="en-US" altLang="ja-JP" sz="1800" b="0" i="0" u="none" strike="noStrike" dirty="0">
                        <a:solidFill>
                          <a:srgbClr val="000000"/>
                        </a:solidFill>
                        <a:effectLst/>
                        <a:latin typeface="Century"/>
                      </a:endParaRPr>
                    </a:p>
                  </a:txBody>
                  <a:tcPr marL="8126" marR="8126" marT="8126" marB="0" anchor="ctr"/>
                </a:tc>
                <a:tc>
                  <a:txBody>
                    <a:bodyPr/>
                    <a:lstStyle/>
                    <a:p>
                      <a:pPr algn="just" fontAlgn="ctr"/>
                      <a:r>
                        <a:rPr lang="en-US" altLang="ja-JP" sz="1800" u="none" strike="noStrike">
                          <a:effectLst/>
                        </a:rPr>
                        <a:t>1992</a:t>
                      </a:r>
                      <a:endParaRPr lang="en-US" altLang="ja-JP" sz="1800" b="0" i="0" u="none" strike="noStrike">
                        <a:solidFill>
                          <a:srgbClr val="000000"/>
                        </a:solidFill>
                        <a:effectLst/>
                        <a:latin typeface="Century"/>
                      </a:endParaRPr>
                    </a:p>
                  </a:txBody>
                  <a:tcPr marL="8126" marR="8126" marT="8126" marB="0" anchor="ctr"/>
                </a:tc>
                <a:tc>
                  <a:txBody>
                    <a:bodyPr/>
                    <a:lstStyle/>
                    <a:p>
                      <a:pPr algn="just" fontAlgn="ctr"/>
                      <a:r>
                        <a:rPr lang="en-US" altLang="ja-JP" sz="1800" u="none" strike="noStrike">
                          <a:effectLst/>
                        </a:rPr>
                        <a:t>2005</a:t>
                      </a:r>
                      <a:endParaRPr lang="en-US" altLang="ja-JP" sz="1800" b="0" i="0" u="none" strike="noStrike">
                        <a:solidFill>
                          <a:srgbClr val="000000"/>
                        </a:solidFill>
                        <a:effectLst/>
                        <a:latin typeface="Century"/>
                      </a:endParaRPr>
                    </a:p>
                  </a:txBody>
                  <a:tcPr marL="8126" marR="8126" marT="8126" marB="0" anchor="ctr"/>
                </a:tc>
                <a:tc>
                  <a:txBody>
                    <a:bodyPr/>
                    <a:lstStyle/>
                    <a:p>
                      <a:pPr algn="just" fontAlgn="ctr"/>
                      <a:r>
                        <a:rPr lang="en-US" altLang="ja-JP" sz="1800" u="none" strike="noStrike">
                          <a:effectLst/>
                        </a:rPr>
                        <a:t>2016</a:t>
                      </a:r>
                      <a:endParaRPr lang="en-US" altLang="ja-JP" sz="1800" b="0" i="0" u="none" strike="noStrike">
                        <a:solidFill>
                          <a:srgbClr val="000000"/>
                        </a:solidFill>
                        <a:effectLst/>
                        <a:latin typeface="Century"/>
                      </a:endParaRPr>
                    </a:p>
                  </a:txBody>
                  <a:tcPr marL="8126" marR="8126" marT="8126" marB="0" anchor="ctr"/>
                </a:tc>
                <a:extLst>
                  <a:ext uri="{0D108BD9-81ED-4DB2-BD59-A6C34878D82A}">
                    <a16:rowId xmlns:a16="http://schemas.microsoft.com/office/drawing/2014/main" val="10001"/>
                  </a:ext>
                </a:extLst>
              </a:tr>
              <a:tr h="344400">
                <a:tc>
                  <a:txBody>
                    <a:bodyPr/>
                    <a:lstStyle/>
                    <a:p>
                      <a:pPr algn="just" fontAlgn="ctr"/>
                      <a:r>
                        <a:rPr lang="ja-JP" altLang="en-US" sz="1800" u="none" strike="noStrike">
                          <a:effectLst/>
                        </a:rPr>
                        <a:t>国</a:t>
                      </a:r>
                      <a:endParaRPr lang="ja-JP" altLang="en-US" sz="1800" b="0" i="0" u="none" strike="noStrike">
                        <a:solidFill>
                          <a:srgbClr val="000000"/>
                        </a:solidFill>
                        <a:effectLst/>
                        <a:latin typeface="ＭＳ 明朝"/>
                      </a:endParaRPr>
                    </a:p>
                  </a:txBody>
                  <a:tcPr marL="8126" marR="8126" marT="8126" marB="0" anchor="ctr"/>
                </a:tc>
                <a:tc>
                  <a:txBody>
                    <a:bodyPr/>
                    <a:lstStyle/>
                    <a:p>
                      <a:pPr algn="just" fontAlgn="ctr"/>
                      <a:r>
                        <a:rPr lang="ja-JP" altLang="en-US" sz="1800" u="none" strike="noStrike" dirty="0">
                          <a:effectLst/>
                        </a:rPr>
                        <a:t>米国</a:t>
                      </a:r>
                      <a:endParaRPr lang="ja-JP" altLang="en-US" sz="1800" b="0" i="0" u="none" strike="noStrike" dirty="0">
                        <a:solidFill>
                          <a:srgbClr val="000000"/>
                        </a:solidFill>
                        <a:effectLst/>
                        <a:latin typeface="ＭＳ 明朝"/>
                      </a:endParaRPr>
                    </a:p>
                  </a:txBody>
                  <a:tcPr marL="8126" marR="8126" marT="8126" marB="0" anchor="ctr"/>
                </a:tc>
                <a:tc>
                  <a:txBody>
                    <a:bodyPr/>
                    <a:lstStyle/>
                    <a:p>
                      <a:pPr algn="just" fontAlgn="ctr"/>
                      <a:r>
                        <a:rPr lang="ja-JP" altLang="en-US" sz="1800" u="none" strike="noStrike">
                          <a:effectLst/>
                        </a:rPr>
                        <a:t>米国</a:t>
                      </a:r>
                      <a:endParaRPr lang="ja-JP" altLang="en-US" sz="1800" b="0" i="0" u="none" strike="noStrike">
                        <a:solidFill>
                          <a:srgbClr val="000000"/>
                        </a:solidFill>
                        <a:effectLst/>
                        <a:latin typeface="ＭＳ 明朝"/>
                      </a:endParaRPr>
                    </a:p>
                  </a:txBody>
                  <a:tcPr marL="8126" marR="8126" marT="8126" marB="0" anchor="ctr"/>
                </a:tc>
                <a:tc>
                  <a:txBody>
                    <a:bodyPr/>
                    <a:lstStyle/>
                    <a:p>
                      <a:pPr algn="just" fontAlgn="ctr"/>
                      <a:r>
                        <a:rPr lang="ja-JP" altLang="en-US" sz="1800" u="none" strike="noStrike">
                          <a:effectLst/>
                        </a:rPr>
                        <a:t>日本</a:t>
                      </a:r>
                      <a:endParaRPr lang="ja-JP" altLang="en-US" sz="1800" b="0" i="0" u="none" strike="noStrike">
                        <a:solidFill>
                          <a:srgbClr val="000000"/>
                        </a:solidFill>
                        <a:effectLst/>
                        <a:latin typeface="ＭＳ 明朝"/>
                      </a:endParaRPr>
                    </a:p>
                  </a:txBody>
                  <a:tcPr marL="8126" marR="8126" marT="8126" marB="0" anchor="ctr"/>
                </a:tc>
                <a:tc>
                  <a:txBody>
                    <a:bodyPr/>
                    <a:lstStyle/>
                    <a:p>
                      <a:pPr algn="just" fontAlgn="ctr"/>
                      <a:r>
                        <a:rPr lang="ja-JP" altLang="en-US" sz="1800" u="none" strike="noStrike">
                          <a:effectLst/>
                        </a:rPr>
                        <a:t>フランス</a:t>
                      </a:r>
                      <a:endParaRPr lang="ja-JP" altLang="en-US" sz="1800" b="0" i="0" u="none" strike="noStrike">
                        <a:solidFill>
                          <a:srgbClr val="000000"/>
                        </a:solidFill>
                        <a:effectLst/>
                        <a:latin typeface="ＭＳ 明朝"/>
                      </a:endParaRPr>
                    </a:p>
                  </a:txBody>
                  <a:tcPr marL="8126" marR="8126" marT="8126" marB="0" anchor="ctr"/>
                </a:tc>
                <a:tc>
                  <a:txBody>
                    <a:bodyPr/>
                    <a:lstStyle/>
                    <a:p>
                      <a:pPr algn="just" fontAlgn="ctr"/>
                      <a:r>
                        <a:rPr lang="ja-JP" altLang="en-US" sz="1800" u="none" strike="noStrike">
                          <a:effectLst/>
                        </a:rPr>
                        <a:t>中国</a:t>
                      </a:r>
                      <a:endParaRPr lang="ja-JP" altLang="en-US" sz="1800" b="0" i="0" u="none" strike="noStrike">
                        <a:solidFill>
                          <a:srgbClr val="000000"/>
                        </a:solidFill>
                        <a:effectLst/>
                        <a:latin typeface="ＭＳ 明朝"/>
                      </a:endParaRPr>
                    </a:p>
                  </a:txBody>
                  <a:tcPr marL="8126" marR="8126" marT="8126" marB="0" anchor="ctr"/>
                </a:tc>
                <a:tc>
                  <a:txBody>
                    <a:bodyPr/>
                    <a:lstStyle/>
                    <a:p>
                      <a:pPr algn="just" fontAlgn="ctr"/>
                      <a:r>
                        <a:rPr lang="ja-JP" altLang="en-US" sz="1800" u="none" strike="noStrike">
                          <a:effectLst/>
                        </a:rPr>
                        <a:t>中国</a:t>
                      </a:r>
                      <a:endParaRPr lang="ja-JP" altLang="en-US" sz="1800" b="0" i="0" u="none" strike="noStrike">
                        <a:solidFill>
                          <a:srgbClr val="000000"/>
                        </a:solidFill>
                        <a:effectLst/>
                        <a:latin typeface="ＭＳ 明朝"/>
                      </a:endParaRPr>
                    </a:p>
                  </a:txBody>
                  <a:tcPr marL="8126" marR="8126" marT="8126" marB="0" anchor="ctr"/>
                </a:tc>
                <a:extLst>
                  <a:ext uri="{0D108BD9-81ED-4DB2-BD59-A6C34878D82A}">
                    <a16:rowId xmlns:a16="http://schemas.microsoft.com/office/drawing/2014/main" val="10002"/>
                  </a:ext>
                </a:extLst>
              </a:tr>
              <a:tr h="1013382">
                <a:tc>
                  <a:txBody>
                    <a:bodyPr/>
                    <a:lstStyle/>
                    <a:p>
                      <a:pPr algn="just" fontAlgn="ctr"/>
                      <a:r>
                        <a:rPr lang="ja-JP" altLang="en-US" sz="1800" u="none" strike="noStrike">
                          <a:effectLst/>
                        </a:rPr>
                        <a:t>場所</a:t>
                      </a:r>
                      <a:endParaRPr lang="ja-JP" altLang="en-US" sz="1800" b="0" i="0" u="none" strike="noStrike">
                        <a:solidFill>
                          <a:srgbClr val="000000"/>
                        </a:solidFill>
                        <a:effectLst/>
                        <a:latin typeface="ＭＳ 明朝"/>
                      </a:endParaRPr>
                    </a:p>
                  </a:txBody>
                  <a:tcPr marL="8126" marR="8126" marT="8126" marB="0" anchor="ctr"/>
                </a:tc>
                <a:tc>
                  <a:txBody>
                    <a:bodyPr/>
                    <a:lstStyle/>
                    <a:p>
                      <a:pPr algn="just" fontAlgn="ctr"/>
                      <a:r>
                        <a:rPr lang="ja-JP" altLang="en-US" sz="1800" u="none" strike="noStrike" dirty="0">
                          <a:effectLst/>
                        </a:rPr>
                        <a:t>カリフォルニア州アナハイム</a:t>
                      </a:r>
                      <a:endParaRPr lang="ja-JP" altLang="en-US" sz="1800" b="0" i="0" u="none" strike="noStrike" dirty="0">
                        <a:solidFill>
                          <a:srgbClr val="000000"/>
                        </a:solidFill>
                        <a:effectLst/>
                        <a:latin typeface="ＭＳ 明朝"/>
                      </a:endParaRPr>
                    </a:p>
                  </a:txBody>
                  <a:tcPr marL="8126" marR="8126" marT="8126" marB="0" anchor="ctr"/>
                </a:tc>
                <a:tc>
                  <a:txBody>
                    <a:bodyPr/>
                    <a:lstStyle/>
                    <a:p>
                      <a:pPr algn="just" fontAlgn="ctr"/>
                      <a:r>
                        <a:rPr lang="ja-JP" altLang="en-US" sz="1800" u="none" strike="noStrike">
                          <a:effectLst/>
                        </a:rPr>
                        <a:t>フロリダ州オーランド</a:t>
                      </a:r>
                      <a:endParaRPr lang="ja-JP" altLang="en-US" sz="1800" b="0" i="0" u="none" strike="noStrike">
                        <a:solidFill>
                          <a:srgbClr val="000000"/>
                        </a:solidFill>
                        <a:effectLst/>
                        <a:latin typeface="ＭＳ 明朝"/>
                      </a:endParaRPr>
                    </a:p>
                  </a:txBody>
                  <a:tcPr marL="8126" marR="8126" marT="8126" marB="0" anchor="ctr"/>
                </a:tc>
                <a:tc>
                  <a:txBody>
                    <a:bodyPr/>
                    <a:lstStyle/>
                    <a:p>
                      <a:pPr algn="just" fontAlgn="ctr"/>
                      <a:r>
                        <a:rPr lang="zh-TW" altLang="en-US" sz="1800" u="none" strike="noStrike" dirty="0">
                          <a:effectLst/>
                        </a:rPr>
                        <a:t>千葉県浦安市</a:t>
                      </a:r>
                      <a:endParaRPr lang="zh-TW" altLang="en-US" sz="1800" b="0" i="0" u="none" strike="noStrike" dirty="0">
                        <a:solidFill>
                          <a:srgbClr val="000000"/>
                        </a:solidFill>
                        <a:effectLst/>
                        <a:latin typeface="ＭＳ 明朝"/>
                      </a:endParaRPr>
                    </a:p>
                  </a:txBody>
                  <a:tcPr marL="8126" marR="8126" marT="8126" marB="0" anchor="ctr"/>
                </a:tc>
                <a:tc>
                  <a:txBody>
                    <a:bodyPr/>
                    <a:lstStyle/>
                    <a:p>
                      <a:pPr algn="just" fontAlgn="ctr"/>
                      <a:r>
                        <a:rPr lang="ja-JP" altLang="en-US" sz="1800" u="none" strike="noStrike" dirty="0">
                          <a:effectLst/>
                        </a:rPr>
                        <a:t>マルヌ・ラ・ヴァレ</a:t>
                      </a:r>
                      <a:endParaRPr lang="ja-JP" altLang="en-US" sz="1800" b="0" i="0" u="none" strike="noStrike" dirty="0">
                        <a:solidFill>
                          <a:srgbClr val="000000"/>
                        </a:solidFill>
                        <a:effectLst/>
                        <a:latin typeface="ＭＳ 明朝"/>
                      </a:endParaRPr>
                    </a:p>
                  </a:txBody>
                  <a:tcPr marL="8126" marR="8126" marT="8126" marB="0" anchor="ctr"/>
                </a:tc>
                <a:tc>
                  <a:txBody>
                    <a:bodyPr/>
                    <a:lstStyle/>
                    <a:p>
                      <a:pPr algn="just" fontAlgn="ctr"/>
                      <a:r>
                        <a:rPr lang="ja-JP" altLang="en-US" sz="1800" u="none" strike="noStrike">
                          <a:effectLst/>
                        </a:rPr>
                        <a:t>香港ランタオ島</a:t>
                      </a:r>
                      <a:endParaRPr lang="ja-JP" altLang="en-US" sz="1800" b="0" i="0" u="none" strike="noStrike">
                        <a:solidFill>
                          <a:srgbClr val="000000"/>
                        </a:solidFill>
                        <a:effectLst/>
                        <a:latin typeface="ＭＳ 明朝"/>
                      </a:endParaRPr>
                    </a:p>
                  </a:txBody>
                  <a:tcPr marL="8126" marR="8126" marT="8126" marB="0" anchor="ctr"/>
                </a:tc>
                <a:tc>
                  <a:txBody>
                    <a:bodyPr/>
                    <a:lstStyle/>
                    <a:p>
                      <a:pPr algn="just" fontAlgn="ctr"/>
                      <a:r>
                        <a:rPr lang="ja-JP" altLang="en-US" sz="1800" u="none" strike="noStrike">
                          <a:effectLst/>
                        </a:rPr>
                        <a:t>上海市浦東新区</a:t>
                      </a:r>
                      <a:endParaRPr lang="ja-JP" altLang="en-US" sz="1800" b="0" i="0" u="none" strike="noStrike">
                        <a:solidFill>
                          <a:srgbClr val="000000"/>
                        </a:solidFill>
                        <a:effectLst/>
                        <a:latin typeface="ＭＳ 明朝"/>
                      </a:endParaRPr>
                    </a:p>
                  </a:txBody>
                  <a:tcPr marL="8126" marR="8126" marT="8126" marB="0" anchor="ctr"/>
                </a:tc>
                <a:extLst>
                  <a:ext uri="{0D108BD9-81ED-4DB2-BD59-A6C34878D82A}">
                    <a16:rowId xmlns:a16="http://schemas.microsoft.com/office/drawing/2014/main" val="10003"/>
                  </a:ext>
                </a:extLst>
              </a:tr>
              <a:tr h="2016856">
                <a:tc>
                  <a:txBody>
                    <a:bodyPr/>
                    <a:lstStyle/>
                    <a:p>
                      <a:pPr algn="just" fontAlgn="ctr"/>
                      <a:r>
                        <a:rPr lang="ja-JP" altLang="en-US" sz="1800" u="none" strike="noStrike">
                          <a:effectLst/>
                        </a:rPr>
                        <a:t>所有</a:t>
                      </a:r>
                      <a:endParaRPr lang="ja-JP" altLang="en-US" sz="1800" b="0" i="0" u="none" strike="noStrike">
                        <a:solidFill>
                          <a:srgbClr val="000000"/>
                        </a:solidFill>
                        <a:effectLst/>
                        <a:latin typeface="ＭＳ 明朝"/>
                      </a:endParaRPr>
                    </a:p>
                  </a:txBody>
                  <a:tcPr marL="8126" marR="8126" marT="8126" marB="0" anchor="ctr"/>
                </a:tc>
                <a:tc>
                  <a:txBody>
                    <a:bodyPr/>
                    <a:lstStyle/>
                    <a:p>
                      <a:pPr algn="just" fontAlgn="ctr"/>
                      <a:r>
                        <a:rPr lang="ja-JP" altLang="en-US" sz="1800" u="none" strike="noStrike" dirty="0">
                          <a:effectLst/>
                        </a:rPr>
                        <a:t>ウオルト・ディズニー・カンパニー（ＷＤＣ）</a:t>
                      </a:r>
                      <a:endParaRPr lang="ja-JP" altLang="en-US" sz="1800" b="0" i="0" u="none" strike="noStrike" dirty="0">
                        <a:solidFill>
                          <a:srgbClr val="000000"/>
                        </a:solidFill>
                        <a:effectLst/>
                        <a:latin typeface="ＭＳ 明朝"/>
                      </a:endParaRPr>
                    </a:p>
                  </a:txBody>
                  <a:tcPr marL="8126" marR="8126" marT="8126" marB="0" anchor="ctr"/>
                </a:tc>
                <a:tc>
                  <a:txBody>
                    <a:bodyPr/>
                    <a:lstStyle/>
                    <a:p>
                      <a:pPr algn="just" fontAlgn="ctr"/>
                      <a:r>
                        <a:rPr lang="en-US" sz="1800" u="none" strike="noStrike">
                          <a:effectLst/>
                        </a:rPr>
                        <a:t>ＷＤＣ</a:t>
                      </a:r>
                      <a:endParaRPr lang="en-US" sz="1800" b="0" i="0" u="none" strike="noStrike">
                        <a:solidFill>
                          <a:srgbClr val="000000"/>
                        </a:solidFill>
                        <a:effectLst/>
                        <a:latin typeface="ＭＳ 明朝"/>
                      </a:endParaRPr>
                    </a:p>
                  </a:txBody>
                  <a:tcPr marL="8126" marR="8126" marT="8126" marB="0" anchor="ctr"/>
                </a:tc>
                <a:tc>
                  <a:txBody>
                    <a:bodyPr/>
                    <a:lstStyle/>
                    <a:p>
                      <a:pPr algn="just" fontAlgn="ctr"/>
                      <a:r>
                        <a:rPr lang="ja-JP" altLang="en-US" sz="1800" u="none" strike="noStrike">
                          <a:effectLst/>
                        </a:rPr>
                        <a:t>オリエンタルランド</a:t>
                      </a:r>
                      <a:endParaRPr lang="ja-JP" altLang="en-US" sz="1800" b="0" i="0" u="none" strike="noStrike">
                        <a:solidFill>
                          <a:srgbClr val="000000"/>
                        </a:solidFill>
                        <a:effectLst/>
                        <a:latin typeface="ＭＳ 明朝"/>
                      </a:endParaRPr>
                    </a:p>
                  </a:txBody>
                  <a:tcPr marL="8126" marR="8126" marT="8126" marB="0" anchor="ctr"/>
                </a:tc>
                <a:tc>
                  <a:txBody>
                    <a:bodyPr/>
                    <a:lstStyle/>
                    <a:p>
                      <a:pPr algn="just" fontAlgn="ctr"/>
                      <a:r>
                        <a:rPr lang="ja-JP" altLang="en-US" sz="1800" u="none" strike="noStrike" dirty="0">
                          <a:effectLst/>
                        </a:rPr>
                        <a:t>フランス政府、ＷＤＣ、サウジアラビアのアル・ワリード王子</a:t>
                      </a:r>
                      <a:endParaRPr lang="ja-JP" altLang="en-US" sz="1800" b="0" i="0" u="none" strike="noStrike" dirty="0">
                        <a:solidFill>
                          <a:srgbClr val="000000"/>
                        </a:solidFill>
                        <a:effectLst/>
                        <a:latin typeface="ＭＳ 明朝"/>
                      </a:endParaRPr>
                    </a:p>
                  </a:txBody>
                  <a:tcPr marL="8126" marR="8126" marT="8126" marB="0" anchor="ctr"/>
                </a:tc>
                <a:tc>
                  <a:txBody>
                    <a:bodyPr/>
                    <a:lstStyle/>
                    <a:p>
                      <a:pPr algn="just" fontAlgn="ctr"/>
                      <a:r>
                        <a:rPr lang="ja-JP" altLang="en-US" sz="1800" u="none" strike="noStrike">
                          <a:effectLst/>
                        </a:rPr>
                        <a:t>香港特別行政区政府とＷＤＣ</a:t>
                      </a:r>
                      <a:endParaRPr lang="ja-JP" altLang="en-US" sz="1800" b="0" i="0" u="none" strike="noStrike">
                        <a:solidFill>
                          <a:srgbClr val="000000"/>
                        </a:solidFill>
                        <a:effectLst/>
                        <a:latin typeface="ＭＳ 明朝"/>
                      </a:endParaRPr>
                    </a:p>
                  </a:txBody>
                  <a:tcPr marL="8126" marR="8126" marT="8126" marB="0" anchor="ctr"/>
                </a:tc>
                <a:tc>
                  <a:txBody>
                    <a:bodyPr/>
                    <a:lstStyle/>
                    <a:p>
                      <a:pPr algn="just" fontAlgn="ctr"/>
                      <a:r>
                        <a:rPr lang="ja-JP" altLang="en-US" sz="1800" u="none" strike="noStrike">
                          <a:effectLst/>
                        </a:rPr>
                        <a:t>　</a:t>
                      </a:r>
                      <a:endParaRPr lang="ja-JP" altLang="en-US" sz="1800" b="0" i="0" u="none" strike="noStrike">
                        <a:solidFill>
                          <a:srgbClr val="000000"/>
                        </a:solidFill>
                        <a:effectLst/>
                        <a:latin typeface="Century"/>
                      </a:endParaRPr>
                    </a:p>
                  </a:txBody>
                  <a:tcPr marL="8126" marR="8126" marT="8126" marB="0" anchor="ctr"/>
                </a:tc>
                <a:extLst>
                  <a:ext uri="{0D108BD9-81ED-4DB2-BD59-A6C34878D82A}">
                    <a16:rowId xmlns:a16="http://schemas.microsoft.com/office/drawing/2014/main" val="10004"/>
                  </a:ext>
                </a:extLst>
              </a:tr>
              <a:tr h="678891">
                <a:tc>
                  <a:txBody>
                    <a:bodyPr/>
                    <a:lstStyle/>
                    <a:p>
                      <a:pPr algn="just" fontAlgn="ctr"/>
                      <a:r>
                        <a:rPr lang="ja-JP" altLang="en-US" sz="1800" u="none" strike="noStrike">
                          <a:effectLst/>
                        </a:rPr>
                        <a:t>運営主体</a:t>
                      </a:r>
                      <a:endParaRPr lang="ja-JP" altLang="en-US" sz="1800" b="0" i="0" u="none" strike="noStrike">
                        <a:solidFill>
                          <a:srgbClr val="000000"/>
                        </a:solidFill>
                        <a:effectLst/>
                        <a:latin typeface="ＭＳ 明朝"/>
                      </a:endParaRPr>
                    </a:p>
                  </a:txBody>
                  <a:tcPr marL="8126" marR="8126" marT="8126" marB="0" anchor="ctr"/>
                </a:tc>
                <a:tc>
                  <a:txBody>
                    <a:bodyPr/>
                    <a:lstStyle/>
                    <a:p>
                      <a:pPr algn="just" fontAlgn="ctr"/>
                      <a:r>
                        <a:rPr lang="en-US" sz="1800" u="none" strike="noStrike" dirty="0">
                          <a:effectLst/>
                        </a:rPr>
                        <a:t>ＷＤＣ</a:t>
                      </a:r>
                      <a:endParaRPr lang="en-US" sz="1800" b="0" i="0" u="none" strike="noStrike" dirty="0">
                        <a:solidFill>
                          <a:srgbClr val="000000"/>
                        </a:solidFill>
                        <a:effectLst/>
                        <a:latin typeface="ＭＳ 明朝"/>
                      </a:endParaRPr>
                    </a:p>
                  </a:txBody>
                  <a:tcPr marL="8126" marR="8126" marT="8126" marB="0" anchor="ctr"/>
                </a:tc>
                <a:tc>
                  <a:txBody>
                    <a:bodyPr/>
                    <a:lstStyle/>
                    <a:p>
                      <a:pPr algn="just" fontAlgn="ctr"/>
                      <a:r>
                        <a:rPr lang="en-US" sz="1800" u="none" strike="noStrike">
                          <a:effectLst/>
                        </a:rPr>
                        <a:t>ＷＤＣ</a:t>
                      </a:r>
                      <a:endParaRPr lang="en-US" sz="1800" b="0" i="0" u="none" strike="noStrike">
                        <a:solidFill>
                          <a:srgbClr val="000000"/>
                        </a:solidFill>
                        <a:effectLst/>
                        <a:latin typeface="ＭＳ 明朝"/>
                      </a:endParaRPr>
                    </a:p>
                  </a:txBody>
                  <a:tcPr marL="8126" marR="8126" marT="8126" marB="0" anchor="ctr"/>
                </a:tc>
                <a:tc>
                  <a:txBody>
                    <a:bodyPr/>
                    <a:lstStyle/>
                    <a:p>
                      <a:pPr algn="just" fontAlgn="ctr"/>
                      <a:r>
                        <a:rPr lang="ja-JP" altLang="en-US" sz="1800" u="none" strike="noStrike">
                          <a:effectLst/>
                        </a:rPr>
                        <a:t>オリエンタルランド</a:t>
                      </a:r>
                      <a:endParaRPr lang="ja-JP" altLang="en-US" sz="1800" b="0" i="0" u="none" strike="noStrike">
                        <a:solidFill>
                          <a:srgbClr val="000000"/>
                        </a:solidFill>
                        <a:effectLst/>
                        <a:latin typeface="ＭＳ 明朝"/>
                      </a:endParaRPr>
                    </a:p>
                  </a:txBody>
                  <a:tcPr marL="8126" marR="8126" marT="8126" marB="0" anchor="ctr"/>
                </a:tc>
                <a:tc>
                  <a:txBody>
                    <a:bodyPr/>
                    <a:lstStyle/>
                    <a:p>
                      <a:pPr algn="just" fontAlgn="ctr"/>
                      <a:r>
                        <a:rPr lang="en-US" sz="1800" u="none" strike="noStrike" dirty="0">
                          <a:effectLst/>
                        </a:rPr>
                        <a:t>ＷＤＣ</a:t>
                      </a:r>
                      <a:endParaRPr lang="en-US" sz="1800" b="0" i="0" u="none" strike="noStrike" dirty="0">
                        <a:solidFill>
                          <a:srgbClr val="000000"/>
                        </a:solidFill>
                        <a:effectLst/>
                        <a:latin typeface="ＭＳ 明朝"/>
                      </a:endParaRPr>
                    </a:p>
                  </a:txBody>
                  <a:tcPr marL="8126" marR="8126" marT="8126" marB="0" anchor="ctr"/>
                </a:tc>
                <a:tc>
                  <a:txBody>
                    <a:bodyPr/>
                    <a:lstStyle/>
                    <a:p>
                      <a:pPr algn="just" fontAlgn="ctr"/>
                      <a:r>
                        <a:rPr lang="en-US" sz="1800" u="none" strike="noStrike" dirty="0">
                          <a:effectLst/>
                        </a:rPr>
                        <a:t>ＷＤＣ</a:t>
                      </a:r>
                      <a:endParaRPr lang="en-US" sz="1800" b="0" i="0" u="none" strike="noStrike" dirty="0">
                        <a:solidFill>
                          <a:srgbClr val="000000"/>
                        </a:solidFill>
                        <a:effectLst/>
                        <a:latin typeface="ＭＳ 明朝"/>
                      </a:endParaRPr>
                    </a:p>
                  </a:txBody>
                  <a:tcPr marL="8126" marR="8126" marT="8126" marB="0" anchor="ctr"/>
                </a:tc>
                <a:tc>
                  <a:txBody>
                    <a:bodyPr/>
                    <a:lstStyle/>
                    <a:p>
                      <a:pPr algn="just" fontAlgn="ctr"/>
                      <a:r>
                        <a:rPr lang="ja-JP" altLang="en-US" sz="1800" u="none" strike="noStrike" dirty="0">
                          <a:effectLst/>
                        </a:rPr>
                        <a:t>　</a:t>
                      </a:r>
                      <a:endParaRPr lang="ja-JP" altLang="en-US" sz="1800" b="0" i="0" u="none" strike="noStrike" dirty="0">
                        <a:solidFill>
                          <a:srgbClr val="000000"/>
                        </a:solidFill>
                        <a:effectLst/>
                        <a:latin typeface="Century"/>
                      </a:endParaRPr>
                    </a:p>
                  </a:txBody>
                  <a:tcPr marL="8126" marR="8126" marT="8126" marB="0" anchor="ct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4519819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kumimoji="1" lang="ja-JP" altLang="en-US" dirty="0"/>
              <a:t>香港ディズニーランド</a:t>
            </a:r>
          </a:p>
        </p:txBody>
      </p:sp>
      <p:sp>
        <p:nvSpPr>
          <p:cNvPr id="3" name="サブタイトル 2"/>
          <p:cNvSpPr>
            <a:spLocks noGrp="1"/>
          </p:cNvSpPr>
          <p:nvPr>
            <p:ph type="subTitle" idx="1"/>
          </p:nvPr>
        </p:nvSpPr>
        <p:spPr>
          <a:xfrm>
            <a:off x="2895600" y="3886200"/>
            <a:ext cx="7088832" cy="1752600"/>
          </a:xfrm>
        </p:spPr>
        <p:txBody>
          <a:bodyPr/>
          <a:lstStyle/>
          <a:p>
            <a:r>
              <a:rPr lang="en-US" altLang="ja-JP" dirty="0"/>
              <a:t>2012</a:t>
            </a:r>
            <a:r>
              <a:rPr kumimoji="1" lang="ja-JP" altLang="en-US" dirty="0"/>
              <a:t>年、</a:t>
            </a:r>
            <a:r>
              <a:rPr kumimoji="1" lang="en-US" altLang="ja-JP" dirty="0"/>
              <a:t>2017</a:t>
            </a:r>
            <a:r>
              <a:rPr lang="ja-JP" altLang="en-US" dirty="0"/>
              <a:t>年</a:t>
            </a:r>
            <a:endParaRPr kumimoji="1" lang="ja-JP" altLang="en-US" dirty="0"/>
          </a:p>
        </p:txBody>
      </p:sp>
    </p:spTree>
    <p:extLst>
      <p:ext uri="{BB962C8B-B14F-4D97-AF65-F5344CB8AC3E}">
        <p14:creationId xmlns:p14="http://schemas.microsoft.com/office/powerpoint/2010/main" val="935530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Rot="1" noChangeArrowheads="1"/>
          </p:cNvSpPr>
          <p:nvPr>
            <p:ph type="title"/>
          </p:nvPr>
        </p:nvSpPr>
        <p:spPr/>
        <p:txBody>
          <a:bodyPr/>
          <a:lstStyle/>
          <a:p>
            <a:r>
              <a:rPr lang="ja-JP" altLang="en-US" dirty="0"/>
              <a:t>リカード</a:t>
            </a:r>
          </a:p>
        </p:txBody>
      </p:sp>
      <p:sp>
        <p:nvSpPr>
          <p:cNvPr id="28675" name="Rectangle 3"/>
          <p:cNvSpPr>
            <a:spLocks noGrp="1" noChangeArrowheads="1"/>
          </p:cNvSpPr>
          <p:nvPr>
            <p:ph idx="1"/>
          </p:nvPr>
        </p:nvSpPr>
        <p:spPr>
          <a:xfrm>
            <a:off x="5735638" y="1268414"/>
            <a:ext cx="4691062" cy="5329237"/>
          </a:xfrm>
        </p:spPr>
        <p:txBody>
          <a:bodyPr/>
          <a:lstStyle/>
          <a:p>
            <a:pPr>
              <a:lnSpc>
                <a:spcPct val="90000"/>
              </a:lnSpc>
            </a:pPr>
            <a:r>
              <a:rPr lang="ja-JP" altLang="en-US" sz="2400" b="1"/>
              <a:t>デヴィッド・リカード</a:t>
            </a:r>
            <a:r>
              <a:rPr lang="en-US" altLang="ja-JP" sz="2400"/>
              <a:t>(</a:t>
            </a:r>
            <a:r>
              <a:rPr lang="en-US" altLang="ja-JP" sz="2400" b="1"/>
              <a:t>David Ricardo</a:t>
            </a:r>
            <a:r>
              <a:rPr lang="en-US" altLang="ja-JP" sz="2400"/>
              <a:t>, </a:t>
            </a:r>
            <a:r>
              <a:rPr lang="en-US" altLang="ja-JP" sz="2400">
                <a:hlinkClick r:id="rId5" tooltip="1772年"/>
              </a:rPr>
              <a:t>1772</a:t>
            </a:r>
            <a:r>
              <a:rPr lang="ja-JP" altLang="en-US" sz="2400">
                <a:hlinkClick r:id="rId5" tooltip="1772年"/>
              </a:rPr>
              <a:t>年</a:t>
            </a:r>
            <a:r>
              <a:rPr lang="en-US" altLang="ja-JP" sz="2400">
                <a:hlinkClick r:id="rId6" tooltip="4月19日"/>
              </a:rPr>
              <a:t>4</a:t>
            </a:r>
            <a:r>
              <a:rPr lang="ja-JP" altLang="en-US" sz="2400">
                <a:hlinkClick r:id="rId6" tooltip="4月19日"/>
              </a:rPr>
              <a:t>月</a:t>
            </a:r>
            <a:r>
              <a:rPr lang="en-US" altLang="ja-JP" sz="2400">
                <a:hlinkClick r:id="rId6" tooltip="4月19日"/>
              </a:rPr>
              <a:t>19</a:t>
            </a:r>
            <a:r>
              <a:rPr lang="ja-JP" altLang="en-US" sz="2400">
                <a:hlinkClick r:id="rId6" tooltip="4月19日"/>
              </a:rPr>
              <a:t>日</a:t>
            </a:r>
            <a:r>
              <a:rPr lang="ja-JP" altLang="en-US" sz="2400"/>
              <a:t> </a:t>
            </a:r>
            <a:r>
              <a:rPr lang="en-US" altLang="ja-JP" sz="2400"/>
              <a:t>- </a:t>
            </a:r>
            <a:r>
              <a:rPr lang="en-US" altLang="ja-JP" sz="2400">
                <a:hlinkClick r:id="rId7" tooltip="1823年"/>
              </a:rPr>
              <a:t>1823</a:t>
            </a:r>
            <a:r>
              <a:rPr lang="ja-JP" altLang="en-US" sz="2400">
                <a:hlinkClick r:id="rId7" tooltip="1823年"/>
              </a:rPr>
              <a:t>年</a:t>
            </a:r>
            <a:r>
              <a:rPr lang="en-US" altLang="ja-JP" sz="2400">
                <a:hlinkClick r:id="rId8" tooltip="9月11日"/>
              </a:rPr>
              <a:t>9</a:t>
            </a:r>
            <a:r>
              <a:rPr lang="ja-JP" altLang="en-US" sz="2400">
                <a:hlinkClick r:id="rId8" tooltip="9月11日"/>
              </a:rPr>
              <a:t>月</a:t>
            </a:r>
            <a:r>
              <a:rPr lang="en-US" altLang="ja-JP" sz="2400">
                <a:hlinkClick r:id="rId8" tooltip="9月11日"/>
              </a:rPr>
              <a:t>11</a:t>
            </a:r>
            <a:r>
              <a:rPr lang="ja-JP" altLang="en-US" sz="2400">
                <a:hlinkClick r:id="rId8" tooltip="9月11日"/>
              </a:rPr>
              <a:t>日</a:t>
            </a:r>
            <a:r>
              <a:rPr lang="en-US" altLang="ja-JP" sz="2400"/>
              <a:t>)</a:t>
            </a:r>
            <a:r>
              <a:rPr lang="ja-JP" altLang="en-US" sz="2400"/>
              <a:t>は</a:t>
            </a:r>
            <a:r>
              <a:rPr lang="ja-JP" altLang="en-US" sz="2400">
                <a:hlinkClick r:id="rId9" tooltip="自由貿易"/>
              </a:rPr>
              <a:t>自由貿易</a:t>
            </a:r>
            <a:r>
              <a:rPr lang="ja-JP" altLang="en-US" sz="2400"/>
              <a:t>を擁護する理論を唱えた</a:t>
            </a:r>
            <a:r>
              <a:rPr lang="ja-JP" altLang="en-US" sz="2400">
                <a:hlinkClick r:id="rId10" tooltip="イギリス"/>
              </a:rPr>
              <a:t>イギリス</a:t>
            </a:r>
            <a:r>
              <a:rPr lang="ja-JP" altLang="en-US" sz="2400"/>
              <a:t>の</a:t>
            </a:r>
            <a:r>
              <a:rPr lang="ja-JP" altLang="en-US" sz="2400">
                <a:hlinkClick r:id="rId11" tooltip="経済学者"/>
              </a:rPr>
              <a:t>経済学者</a:t>
            </a:r>
            <a:r>
              <a:rPr lang="ja-JP" altLang="en-US" sz="2400"/>
              <a:t>。各国が</a:t>
            </a:r>
            <a:r>
              <a:rPr lang="ja-JP" altLang="en-US" sz="2400">
                <a:hlinkClick r:id="rId12" tooltip="比較優位"/>
              </a:rPr>
              <a:t>比較優位</a:t>
            </a:r>
            <a:r>
              <a:rPr lang="ja-JP" altLang="en-US" sz="2400"/>
              <a:t>に立つ産品を重点的に輸出する事で経済厚生は高まる、とする「</a:t>
            </a:r>
            <a:r>
              <a:rPr lang="ja-JP" altLang="en-US" sz="2400">
                <a:hlinkClick r:id="rId13" tooltip="比較生産費説"/>
              </a:rPr>
              <a:t>比較生産費説</a:t>
            </a:r>
            <a:r>
              <a:rPr lang="ja-JP" altLang="en-US" sz="2400"/>
              <a:t>」を主張した。</a:t>
            </a:r>
            <a:r>
              <a:rPr lang="ja-JP" altLang="en-US" sz="2400">
                <a:hlinkClick r:id="rId14" tooltip="労働価値説"/>
              </a:rPr>
              <a:t>労働価値説</a:t>
            </a:r>
            <a:r>
              <a:rPr lang="ja-JP" altLang="en-US" sz="2400"/>
              <a:t>の立場に立った。 </a:t>
            </a:r>
            <a:r>
              <a:rPr lang="ja-JP" altLang="en-US" sz="2400">
                <a:hlinkClick r:id="rId15" tooltip="経済学"/>
              </a:rPr>
              <a:t>経済学</a:t>
            </a:r>
            <a:r>
              <a:rPr lang="ja-JP" altLang="en-US" sz="2400"/>
              <a:t>を体系化することに貢献し、</a:t>
            </a:r>
            <a:r>
              <a:rPr lang="ja-JP" altLang="en-US" sz="2400">
                <a:hlinkClick r:id="rId16" tooltip="古典派経済学"/>
              </a:rPr>
              <a:t>古典派経済学</a:t>
            </a:r>
            <a:r>
              <a:rPr lang="ja-JP" altLang="en-US" sz="2400"/>
              <a:t>の経済学者の中で最も影響力のあった一人であり、経済学のなかではスミスと並んで評される。彼は実業家としても成功し、多くの財を築いた。</a:t>
            </a:r>
          </a:p>
        </p:txBody>
      </p:sp>
      <p:sp>
        <p:nvSpPr>
          <p:cNvPr id="28676" name="Rectangle 4"/>
          <p:cNvSpPr>
            <a:spLocks noChangeArrowheads="1"/>
          </p:cNvSpPr>
          <p:nvPr/>
        </p:nvSpPr>
        <p:spPr bwMode="auto">
          <a:xfrm>
            <a:off x="2135188" y="5661025"/>
            <a:ext cx="3313112" cy="915988"/>
          </a:xfrm>
          <a:prstGeom prst="rect">
            <a:avLst/>
          </a:prstGeom>
          <a:noFill/>
          <a:ln w="9525">
            <a:noFill/>
            <a:miter lim="800000"/>
            <a:headEnd/>
            <a:tailEnd/>
          </a:ln>
        </p:spPr>
        <p:txBody>
          <a:bodyPr anchor="ctr">
            <a:spAutoFit/>
          </a:bodyPr>
          <a:lstStyle/>
          <a:p>
            <a:r>
              <a:rPr lang="ja-JP" altLang="en-US" b="1" dirty="0"/>
              <a:t>出典</a:t>
            </a:r>
            <a:r>
              <a:rPr lang="en-US" altLang="ja-JP" b="1" dirty="0"/>
              <a:t>: </a:t>
            </a:r>
            <a:r>
              <a:rPr lang="ja-JP" altLang="en-US" b="1" dirty="0"/>
              <a:t>フリー百科事典</a:t>
            </a:r>
            <a:r>
              <a:rPr lang="en-US" altLang="ja-JP" b="1" dirty="0"/>
              <a:t>『</a:t>
            </a:r>
            <a:r>
              <a:rPr lang="ja-JP" altLang="en-US" b="1" dirty="0"/>
              <a:t>ウィキペディア（</a:t>
            </a:r>
            <a:r>
              <a:rPr lang="en-US" altLang="ja-JP" b="1" dirty="0"/>
              <a:t>Wikipedia</a:t>
            </a:r>
            <a:r>
              <a:rPr lang="ja-JP" altLang="en-US" b="1" dirty="0"/>
              <a:t>）</a:t>
            </a:r>
            <a:r>
              <a:rPr lang="en-US" altLang="ja-JP" b="1" dirty="0"/>
              <a:t>』</a:t>
            </a:r>
          </a:p>
          <a:p>
            <a:pPr eaLnBrk="0" hangingPunct="0"/>
            <a:endParaRPr lang="en-US" altLang="ja-JP" dirty="0">
              <a:latin typeface="Arial" charset="0"/>
            </a:endParaRPr>
          </a:p>
        </p:txBody>
      </p:sp>
      <p:pic>
        <p:nvPicPr>
          <p:cNvPr id="28677" name="Picture 6" descr="画像:David ricardo.jpg">
            <a:hlinkClick r:id="rId17"/>
          </p:cNvPr>
          <p:cNvPicPr>
            <a:picLocks noChangeAspect="1" noChangeArrowheads="1"/>
          </p:cNvPicPr>
          <p:nvPr/>
        </p:nvPicPr>
        <p:blipFill>
          <a:blip r:embed="rId18" cstate="print"/>
          <a:srcRect/>
          <a:stretch>
            <a:fillRect/>
          </a:stretch>
        </p:blipFill>
        <p:spPr bwMode="auto">
          <a:xfrm>
            <a:off x="2135189" y="1700213"/>
            <a:ext cx="3076575" cy="3543300"/>
          </a:xfrm>
          <a:prstGeom prst="rect">
            <a:avLst/>
          </a:prstGeom>
          <a:noFill/>
          <a:ln w="9525">
            <a:noFill/>
            <a:miter lim="800000"/>
            <a:headEnd/>
            <a:tailEnd/>
          </a:ln>
        </p:spPr>
      </p:pic>
      <p:pic>
        <p:nvPicPr>
          <p:cNvPr id="5" name="オーディオ 4">
            <a:hlinkClick r:id="" action="ppaction://media"/>
            <a:extLst>
              <a:ext uri="{FF2B5EF4-FFF2-40B4-BE49-F238E27FC236}">
                <a16:creationId xmlns:a16="http://schemas.microsoft.com/office/drawing/2014/main" id="{CB2F48E2-2DFB-F9C8-D15E-4B5AAFCA5073}"/>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1772900" y="6438900"/>
            <a:ext cx="203200" cy="2032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6704"/>
    </mc:Choice>
    <mc:Fallback xmlns="">
      <p:transition spd="slow" advTm="167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香港</a:t>
            </a:r>
          </a:p>
        </p:txBody>
      </p:sp>
      <p:sp>
        <p:nvSpPr>
          <p:cNvPr id="3" name="コンテンツ プレースホルダ 2"/>
          <p:cNvSpPr>
            <a:spLocks noGrp="1"/>
          </p:cNvSpPr>
          <p:nvPr>
            <p:ph idx="1"/>
          </p:nvPr>
        </p:nvSpPr>
        <p:spPr/>
        <p:txBody>
          <a:bodyPr>
            <a:normAutofit/>
          </a:bodyPr>
          <a:lstStyle/>
          <a:p>
            <a:r>
              <a:rPr lang="en-US" altLang="ja-JP" b="1" dirty="0"/>
              <a:t>1.</a:t>
            </a:r>
            <a:r>
              <a:rPr lang="ja-JP" altLang="en-US" b="1" dirty="0"/>
              <a:t>面積　</a:t>
            </a:r>
            <a:r>
              <a:rPr lang="en-US" altLang="ja-JP" dirty="0"/>
              <a:t>1,103</a:t>
            </a:r>
            <a:r>
              <a:rPr lang="ja-JP" altLang="en-US" dirty="0"/>
              <a:t>平方キロメートル（東京都の約半分）</a:t>
            </a:r>
          </a:p>
          <a:p>
            <a:r>
              <a:rPr lang="en-US" altLang="ja-JP" b="1" dirty="0"/>
              <a:t>2.</a:t>
            </a:r>
            <a:r>
              <a:rPr lang="ja-JP" altLang="en-US" b="1" dirty="0"/>
              <a:t>人口　</a:t>
            </a:r>
            <a:r>
              <a:rPr lang="ja-JP" altLang="en-US" dirty="0"/>
              <a:t>約</a:t>
            </a:r>
            <a:r>
              <a:rPr lang="en-US" altLang="ja-JP" dirty="0"/>
              <a:t>700</a:t>
            </a:r>
            <a:r>
              <a:rPr lang="ja-JP" altLang="en-US" dirty="0"/>
              <a:t>万人（</a:t>
            </a:r>
            <a:r>
              <a:rPr lang="en-US" altLang="ja-JP" dirty="0"/>
              <a:t>2009</a:t>
            </a:r>
            <a:r>
              <a:rPr lang="ja-JP" altLang="en-US" dirty="0"/>
              <a:t>年末暫定値）</a:t>
            </a:r>
          </a:p>
          <a:p>
            <a:r>
              <a:rPr lang="en-US" altLang="ja-JP" b="1" dirty="0"/>
              <a:t>3.</a:t>
            </a:r>
            <a:r>
              <a:rPr lang="ja-JP" altLang="en-US" b="1" dirty="0"/>
              <a:t>首都</a:t>
            </a:r>
            <a:endParaRPr lang="ja-JP" altLang="en-US" dirty="0"/>
          </a:p>
          <a:p>
            <a:r>
              <a:rPr lang="en-US" altLang="ja-JP" b="1" dirty="0"/>
              <a:t>4.</a:t>
            </a:r>
            <a:r>
              <a:rPr lang="ja-JP" altLang="en-US" b="1" dirty="0"/>
              <a:t>民族　</a:t>
            </a:r>
            <a:r>
              <a:rPr lang="ja-JP" altLang="en-US" dirty="0"/>
              <a:t>漢民族（約</a:t>
            </a:r>
            <a:r>
              <a:rPr lang="en-US" altLang="ja-JP" dirty="0"/>
              <a:t>95</a:t>
            </a:r>
            <a:r>
              <a:rPr lang="ja-JP" altLang="en-US" dirty="0"/>
              <a:t>％）</a:t>
            </a:r>
          </a:p>
          <a:p>
            <a:r>
              <a:rPr lang="en-US" altLang="ja-JP" b="1" dirty="0"/>
              <a:t>5.</a:t>
            </a:r>
            <a:r>
              <a:rPr lang="ja-JP" altLang="en-US" b="1" dirty="0"/>
              <a:t>言語　</a:t>
            </a:r>
            <a:r>
              <a:rPr lang="ja-JP" altLang="en-US" dirty="0"/>
              <a:t>広東語、英語、中国語（北京語）ほか</a:t>
            </a:r>
          </a:p>
          <a:p>
            <a:r>
              <a:rPr lang="en-US" altLang="ja-JP" b="1" dirty="0"/>
              <a:t>6.</a:t>
            </a:r>
            <a:r>
              <a:rPr lang="ja-JP" altLang="en-US" b="1" dirty="0"/>
              <a:t>宗教　</a:t>
            </a:r>
            <a:r>
              <a:rPr lang="ja-JP" altLang="en-US" dirty="0"/>
              <a:t>仏教、道教、カトリック、プロテスタント、回教、ヒンドゥー教、シーク教、ユダヤ教</a:t>
            </a:r>
          </a:p>
        </p:txBody>
      </p:sp>
    </p:spTree>
    <p:extLst>
      <p:ext uri="{BB962C8B-B14F-4D97-AF65-F5344CB8AC3E}">
        <p14:creationId xmlns:p14="http://schemas.microsoft.com/office/powerpoint/2010/main" val="39925210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１</a:t>
            </a:r>
            <a:r>
              <a:rPr kumimoji="1" lang="ja-JP" altLang="en-US" dirty="0"/>
              <a:t>人当たりＧＤＰは日本より上</a:t>
            </a:r>
          </a:p>
        </p:txBody>
      </p:sp>
      <p:pic>
        <p:nvPicPr>
          <p:cNvPr id="4" name="図 3">
            <a:extLst>
              <a:ext uri="{FF2B5EF4-FFF2-40B4-BE49-F238E27FC236}">
                <a16:creationId xmlns:a16="http://schemas.microsoft.com/office/drawing/2014/main" id="{AED85069-3C0A-62B3-A29A-B40F8A4AD66E}"/>
              </a:ext>
            </a:extLst>
          </p:cNvPr>
          <p:cNvPicPr>
            <a:picLocks noChangeAspect="1"/>
          </p:cNvPicPr>
          <p:nvPr/>
        </p:nvPicPr>
        <p:blipFill>
          <a:blip r:embed="rId2"/>
          <a:stretch>
            <a:fillRect/>
          </a:stretch>
        </p:blipFill>
        <p:spPr>
          <a:xfrm>
            <a:off x="1922926" y="1556792"/>
            <a:ext cx="8876141" cy="4752528"/>
          </a:xfrm>
          <a:prstGeom prst="rect">
            <a:avLst/>
          </a:prstGeom>
        </p:spPr>
      </p:pic>
    </p:spTree>
    <p:extLst>
      <p:ext uri="{BB962C8B-B14F-4D97-AF65-F5344CB8AC3E}">
        <p14:creationId xmlns:p14="http://schemas.microsoft.com/office/powerpoint/2010/main" val="8959132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pic>
        <p:nvPicPr>
          <p:cNvPr id="1026" name="Picture 2"/>
          <p:cNvPicPr>
            <a:picLocks noGrp="1" noChangeAspect="1" noChangeArrowheads="1"/>
          </p:cNvPicPr>
          <p:nvPr>
            <p:ph idx="1"/>
          </p:nvPr>
        </p:nvPicPr>
        <p:blipFill>
          <a:blip r:embed="rId2" cstate="email">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a:ext>
            </a:extLst>
          </a:blip>
          <a:srcRect/>
          <a:stretch>
            <a:fillRect/>
          </a:stretch>
        </p:blipFill>
        <p:spPr bwMode="auto">
          <a:xfrm>
            <a:off x="2927649" y="1772816"/>
            <a:ext cx="5988307"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012709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dirty="0"/>
              <a:t>料金 </a:t>
            </a:r>
            <a:r>
              <a:rPr kumimoji="1" lang="en-US" altLang="ja-JP" dirty="0"/>
              <a:t>1-DAY</a:t>
            </a:r>
            <a:r>
              <a:rPr kumimoji="1" lang="ja-JP" altLang="en-US" dirty="0"/>
              <a:t>チケットで</a:t>
            </a:r>
            <a:r>
              <a:rPr kumimoji="1" lang="en-US" altLang="ja-JP" dirty="0"/>
              <a:t>4000</a:t>
            </a:r>
            <a:r>
              <a:rPr kumimoji="1" lang="ja-JP" altLang="en-US" dirty="0"/>
              <a:t>円（</a:t>
            </a:r>
            <a:r>
              <a:rPr kumimoji="1" lang="en-US" altLang="ja-JP" dirty="0"/>
              <a:t>2012</a:t>
            </a:r>
            <a:r>
              <a:rPr kumimoji="1" lang="ja-JP" altLang="en-US" dirty="0"/>
              <a:t>年）</a:t>
            </a:r>
          </a:p>
        </p:txBody>
      </p:sp>
      <p:pic>
        <p:nvPicPr>
          <p:cNvPr id="4" name="コンテンツ プレースホルダー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3287688" y="1628800"/>
            <a:ext cx="5994400" cy="4495800"/>
          </a:xfrm>
        </p:spPr>
      </p:pic>
    </p:spTree>
    <p:extLst>
      <p:ext uri="{BB962C8B-B14F-4D97-AF65-F5344CB8AC3E}">
        <p14:creationId xmlns:p14="http://schemas.microsoft.com/office/powerpoint/2010/main" val="15720709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香港ディズニーランドの値段</a:t>
            </a:r>
          </a:p>
        </p:txBody>
      </p:sp>
      <p:pic>
        <p:nvPicPr>
          <p:cNvPr id="3" name="図 2">
            <a:extLst>
              <a:ext uri="{FF2B5EF4-FFF2-40B4-BE49-F238E27FC236}">
                <a16:creationId xmlns:a16="http://schemas.microsoft.com/office/drawing/2014/main" id="{1030C264-CF8F-481B-9F22-5864FE0ADB5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279576" y="1404462"/>
            <a:ext cx="8125194" cy="5090317"/>
          </a:xfrm>
          <a:prstGeom prst="rect">
            <a:avLst/>
          </a:prstGeom>
        </p:spPr>
      </p:pic>
    </p:spTree>
    <p:extLst>
      <p:ext uri="{BB962C8B-B14F-4D97-AF65-F5344CB8AC3E}">
        <p14:creationId xmlns:p14="http://schemas.microsoft.com/office/powerpoint/2010/main" val="9969870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入口</a:t>
            </a:r>
          </a:p>
        </p:txBody>
      </p:sp>
      <p:pic>
        <p:nvPicPr>
          <p:cNvPr id="4" name="コンテンツ プレースホルダー 3"/>
          <p:cNvPicPr>
            <a:picLocks noGrp="1" noChangeAspect="1"/>
          </p:cNvPicPr>
          <p:nvPr>
            <p:ph idx="1"/>
          </p:nvPr>
        </p:nvPicPr>
        <p:blipFill>
          <a:blip r:embed="rId2" cstate="email">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a:ext>
            </a:extLst>
          </a:blip>
          <a:stretch>
            <a:fillRect/>
          </a:stretch>
        </p:blipFill>
        <p:spPr>
          <a:xfrm>
            <a:off x="2423592" y="1484784"/>
            <a:ext cx="6984776" cy="5238582"/>
          </a:xfrm>
        </p:spPr>
      </p:pic>
    </p:spTree>
    <p:extLst>
      <p:ext uri="{BB962C8B-B14F-4D97-AF65-F5344CB8AC3E}">
        <p14:creationId xmlns:p14="http://schemas.microsoft.com/office/powerpoint/2010/main" val="22060953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地図</a:t>
            </a:r>
            <a:endParaRPr kumimoji="1" lang="ja-JP" altLang="en-US" dirty="0"/>
          </a:p>
        </p:txBody>
      </p:sp>
      <p:pic>
        <p:nvPicPr>
          <p:cNvPr id="1026" name="Picture 2"/>
          <p:cNvPicPr>
            <a:picLocks noGrp="1" noChangeAspect="1" noChangeArrowheads="1"/>
          </p:cNvPicPr>
          <p:nvPr>
            <p:ph idx="1"/>
          </p:nvPr>
        </p:nvPicPr>
        <p:blipFill>
          <a:blip r:embed="rId2" cstate="email">
            <a:lum contrast="10000"/>
            <a:extLst>
              <a:ext uri="{28A0092B-C50C-407E-A947-70E740481C1C}">
                <a14:useLocalDpi xmlns:a14="http://schemas.microsoft.com/office/drawing/2010/main"/>
              </a:ext>
            </a:extLst>
          </a:blip>
          <a:stretch>
            <a:fillRect/>
          </a:stretch>
        </p:blipFill>
        <p:spPr bwMode="auto">
          <a:xfrm>
            <a:off x="3079668" y="1600201"/>
            <a:ext cx="6032665" cy="4525963"/>
          </a:xfrm>
          <a:prstGeom prst="rect">
            <a:avLst/>
          </a:prstGeom>
          <a:noFill/>
          <a:ln w="9525">
            <a:noFill/>
            <a:miter lim="800000"/>
            <a:headEnd/>
            <a:tailEnd/>
          </a:ln>
          <a:effectLst/>
        </p:spPr>
      </p:pic>
    </p:spTree>
    <p:extLst>
      <p:ext uri="{BB962C8B-B14F-4D97-AF65-F5344CB8AC3E}">
        <p14:creationId xmlns:p14="http://schemas.microsoft.com/office/powerpoint/2010/main" val="5762413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演藝人員</a:t>
            </a:r>
          </a:p>
        </p:txBody>
      </p:sp>
      <p:pic>
        <p:nvPicPr>
          <p:cNvPr id="6156" name="Picture 12" descr="K:\2012出張中\写真\2012ベトナム、香港出張\P1020950.JPG"/>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tretch>
            <a:fillRect/>
          </a:stretch>
        </p:blipFill>
        <p:spPr bwMode="auto">
          <a:xfrm>
            <a:off x="3078064" y="1600201"/>
            <a:ext cx="6035872" cy="4525963"/>
          </a:xfrm>
          <a:prstGeom prst="rect">
            <a:avLst/>
          </a:prstGeom>
          <a:noFill/>
        </p:spPr>
      </p:pic>
      <p:pic>
        <p:nvPicPr>
          <p:cNvPr id="6146" name="Picture 2" descr="K:\2012出張中\写真\2012ベトナム、香港出張\P1020794.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88000" y="-4191000"/>
            <a:ext cx="4064000" cy="3048000"/>
          </a:xfrm>
          <a:prstGeom prst="rect">
            <a:avLst/>
          </a:prstGeom>
          <a:noFill/>
        </p:spPr>
      </p:pic>
      <p:pic>
        <p:nvPicPr>
          <p:cNvPr id="6147" name="Picture 3" descr="K:\2012出張中\写真\2012ベトナム、香港出張\P1020795.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588000" y="-4191000"/>
            <a:ext cx="4064000" cy="3048000"/>
          </a:xfrm>
          <a:prstGeom prst="rect">
            <a:avLst/>
          </a:prstGeom>
          <a:noFill/>
        </p:spPr>
      </p:pic>
      <p:pic>
        <p:nvPicPr>
          <p:cNvPr id="6148" name="Picture 4" descr="K:\2012出張中\写真\2012ベトナム、香港出張\P1020797.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588000" y="-4191000"/>
            <a:ext cx="4064000" cy="3048000"/>
          </a:xfrm>
          <a:prstGeom prst="rect">
            <a:avLst/>
          </a:prstGeom>
          <a:noFill/>
        </p:spPr>
      </p:pic>
      <p:pic>
        <p:nvPicPr>
          <p:cNvPr id="6149" name="Picture 5" descr="K:\2012出張中\写真\2012ベトナム、香港出張\P1020799.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588000" y="-4191000"/>
            <a:ext cx="4064000" cy="3048000"/>
          </a:xfrm>
          <a:prstGeom prst="rect">
            <a:avLst/>
          </a:prstGeom>
          <a:noFill/>
        </p:spPr>
      </p:pic>
      <p:pic>
        <p:nvPicPr>
          <p:cNvPr id="6150" name="Picture 6" descr="K:\2012出張中\写真\2012ベトナム、香港出張\P1020800.JP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5588000" y="-4191000"/>
            <a:ext cx="4064000" cy="3048000"/>
          </a:xfrm>
          <a:prstGeom prst="rect">
            <a:avLst/>
          </a:prstGeom>
          <a:noFill/>
        </p:spPr>
      </p:pic>
      <p:pic>
        <p:nvPicPr>
          <p:cNvPr id="6151" name="Picture 7" descr="K:\2012出張中\写真\2012ベトナム、香港出張\P1020801.JPG"/>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5588000" y="-4191000"/>
            <a:ext cx="4064000" cy="3048000"/>
          </a:xfrm>
          <a:prstGeom prst="rect">
            <a:avLst/>
          </a:prstGeom>
          <a:noFill/>
        </p:spPr>
      </p:pic>
      <p:pic>
        <p:nvPicPr>
          <p:cNvPr id="6152" name="Picture 8" descr="K:\2012出張中\写真\2012ベトナム、香港出張\P1020802.JPG"/>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5588000" y="-4191000"/>
            <a:ext cx="4064000" cy="3048000"/>
          </a:xfrm>
          <a:prstGeom prst="rect">
            <a:avLst/>
          </a:prstGeom>
          <a:noFill/>
        </p:spPr>
      </p:pic>
      <p:pic>
        <p:nvPicPr>
          <p:cNvPr id="6153" name="Picture 9" descr="K:\2012出張中\写真\2012ベトナム、香港出張\P1020805.JPG"/>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5588000" y="-4191000"/>
            <a:ext cx="4064000" cy="3048000"/>
          </a:xfrm>
          <a:prstGeom prst="rect">
            <a:avLst/>
          </a:prstGeom>
          <a:noFill/>
        </p:spPr>
      </p:pic>
      <p:pic>
        <p:nvPicPr>
          <p:cNvPr id="6154" name="Picture 10" descr="K:\2012出張中\写真\2012ベトナム、香港出張\P1020806.JPG"/>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5588000" y="-4191000"/>
            <a:ext cx="4064000" cy="3048000"/>
          </a:xfrm>
          <a:prstGeom prst="rect">
            <a:avLst/>
          </a:prstGeom>
          <a:noFill/>
        </p:spPr>
      </p:pic>
      <p:pic>
        <p:nvPicPr>
          <p:cNvPr id="6155" name="Picture 11" descr="K:\2012出張中\写真\2012ベトナム、香港出張\P1020807.JPG"/>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5588000" y="-4191000"/>
            <a:ext cx="4064000" cy="3048000"/>
          </a:xfrm>
          <a:prstGeom prst="rect">
            <a:avLst/>
          </a:prstGeom>
          <a:noFill/>
        </p:spPr>
      </p:pic>
    </p:spTree>
    <p:extLst>
      <p:ext uri="{BB962C8B-B14F-4D97-AF65-F5344CB8AC3E}">
        <p14:creationId xmlns:p14="http://schemas.microsoft.com/office/powerpoint/2010/main" val="887040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メインストリートＵＳＡ</a:t>
            </a:r>
          </a:p>
        </p:txBody>
      </p:sp>
      <p:pic>
        <p:nvPicPr>
          <p:cNvPr id="4" name="コンテンツ プレースホルダー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2999656" y="1628800"/>
            <a:ext cx="5994400" cy="4495800"/>
          </a:xfrm>
        </p:spPr>
      </p:pic>
    </p:spTree>
    <p:extLst>
      <p:ext uri="{BB962C8B-B14F-4D97-AF65-F5344CB8AC3E}">
        <p14:creationId xmlns:p14="http://schemas.microsoft.com/office/powerpoint/2010/main" val="4677719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小さいお城、後ろに山</a:t>
            </a:r>
            <a:endParaRPr kumimoji="1" lang="ja-JP" altLang="en-US" dirty="0"/>
          </a:p>
        </p:txBody>
      </p:sp>
      <p:pic>
        <p:nvPicPr>
          <p:cNvPr id="4" name="コンテンツ プレースホルダー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927648" y="1417638"/>
            <a:ext cx="6618253" cy="4963690"/>
          </a:xfrm>
          <a:prstGeom prst="rect">
            <a:avLst/>
          </a:prstGeom>
        </p:spPr>
      </p:pic>
    </p:spTree>
    <p:extLst>
      <p:ext uri="{BB962C8B-B14F-4D97-AF65-F5344CB8AC3E}">
        <p14:creationId xmlns:p14="http://schemas.microsoft.com/office/powerpoint/2010/main" val="24983123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Rot="1" noChangeArrowheads="1"/>
          </p:cNvSpPr>
          <p:nvPr>
            <p:ph type="title"/>
          </p:nvPr>
        </p:nvSpPr>
        <p:spPr>
          <a:xfrm>
            <a:off x="609600" y="332656"/>
            <a:ext cx="10972800" cy="1143000"/>
          </a:xfrm>
        </p:spPr>
        <p:txBody>
          <a:bodyPr>
            <a:normAutofit fontScale="90000"/>
          </a:bodyPr>
          <a:lstStyle/>
          <a:p>
            <a:r>
              <a:rPr lang="ja-JP" altLang="en-US" dirty="0"/>
              <a:t>絶対優位</a:t>
            </a:r>
            <a:br>
              <a:rPr lang="en-US" altLang="ja-JP" dirty="0"/>
            </a:br>
            <a:r>
              <a:rPr lang="ja-JP" altLang="en-US" sz="2700" dirty="0"/>
              <a:t>ある国がどの産業についても強い場合</a:t>
            </a:r>
          </a:p>
        </p:txBody>
      </p:sp>
      <p:sp>
        <p:nvSpPr>
          <p:cNvPr id="18435" name="Rectangle 3"/>
          <p:cNvSpPr>
            <a:spLocks noGrp="1" noChangeArrowheads="1"/>
          </p:cNvSpPr>
          <p:nvPr>
            <p:ph idx="1"/>
          </p:nvPr>
        </p:nvSpPr>
        <p:spPr>
          <a:xfrm>
            <a:off x="609600" y="1916832"/>
            <a:ext cx="10972800" cy="4209332"/>
          </a:xfrm>
        </p:spPr>
        <p:txBody>
          <a:bodyPr>
            <a:normAutofit lnSpcReduction="10000"/>
          </a:bodyPr>
          <a:lstStyle/>
          <a:p>
            <a:r>
              <a:rPr lang="ja-JP" altLang="en-US" dirty="0"/>
              <a:t>英国とポルトガルではどちらがワインを少ない労力で生産できるか？</a:t>
            </a:r>
          </a:p>
          <a:p>
            <a:pPr>
              <a:buFont typeface="Wingdings" pitchFamily="2" charset="2"/>
              <a:buNone/>
            </a:pPr>
            <a:r>
              <a:rPr lang="ja-JP" altLang="en-US" dirty="0"/>
              <a:t>　　　</a:t>
            </a:r>
            <a:r>
              <a:rPr lang="ja-JP" altLang="en-US" dirty="0">
                <a:solidFill>
                  <a:srgbClr val="FF0000"/>
                </a:solidFill>
              </a:rPr>
              <a:t>ポルトガル</a:t>
            </a:r>
          </a:p>
          <a:p>
            <a:r>
              <a:rPr lang="ja-JP" altLang="en-US" dirty="0"/>
              <a:t>英国とポルトガルではどちらが布地を少ない労力で生産できるか？</a:t>
            </a:r>
          </a:p>
          <a:p>
            <a:pPr>
              <a:buFont typeface="Wingdings" pitchFamily="2" charset="2"/>
              <a:buNone/>
            </a:pPr>
            <a:r>
              <a:rPr lang="ja-JP" altLang="en-US" dirty="0"/>
              <a:t>　　　</a:t>
            </a:r>
            <a:r>
              <a:rPr lang="ja-JP" altLang="en-US" dirty="0">
                <a:solidFill>
                  <a:srgbClr val="FF0000"/>
                </a:solidFill>
              </a:rPr>
              <a:t>ポルトガル</a:t>
            </a:r>
            <a:endParaRPr lang="en-US" altLang="ja-JP" dirty="0">
              <a:solidFill>
                <a:srgbClr val="FF0000"/>
              </a:solidFill>
            </a:endParaRPr>
          </a:p>
          <a:p>
            <a:pPr>
              <a:buFont typeface="Wingdings" pitchFamily="2" charset="2"/>
              <a:buNone/>
            </a:pPr>
            <a:endParaRPr lang="en-US" altLang="ja-JP" dirty="0">
              <a:solidFill>
                <a:srgbClr val="FF0000"/>
              </a:solidFill>
            </a:endParaRPr>
          </a:p>
          <a:p>
            <a:r>
              <a:rPr lang="ja-JP" altLang="en-US" dirty="0"/>
              <a:t>この場合、</a:t>
            </a:r>
            <a:r>
              <a:rPr lang="ja-JP" altLang="en-US" dirty="0">
                <a:solidFill>
                  <a:srgbClr val="FF0000"/>
                </a:solidFill>
              </a:rPr>
              <a:t>ポルトガル</a:t>
            </a:r>
            <a:r>
              <a:rPr lang="ja-JP" altLang="en-US" dirty="0"/>
              <a:t>が</a:t>
            </a:r>
            <a:r>
              <a:rPr lang="ja-JP" altLang="en-US" dirty="0">
                <a:solidFill>
                  <a:srgbClr val="FF0000"/>
                </a:solidFill>
              </a:rPr>
              <a:t>絶対優位</a:t>
            </a:r>
            <a:r>
              <a:rPr lang="ja-JP" altLang="en-US" dirty="0"/>
              <a:t>にある。</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18435">
                                            <p:txEl>
                                              <p:pRg st="1" end="1"/>
                                            </p:txEl>
                                          </p:spTgt>
                                        </p:tgtEl>
                                        <p:attrNameLst>
                                          <p:attrName>style.visibility</p:attrName>
                                        </p:attrNameLst>
                                      </p:cBhvr>
                                      <p:to>
                                        <p:strVal val="visible"/>
                                      </p:to>
                                    </p:set>
                                    <p:animEffect transition="in" filter="fade">
                                      <p:cBhvr>
                                        <p:cTn id="7" dur="800" decel="100000"/>
                                        <p:tgtEl>
                                          <p:spTgt spid="18435">
                                            <p:txEl>
                                              <p:pRg st="1" end="1"/>
                                            </p:txEl>
                                          </p:spTgt>
                                        </p:tgtEl>
                                      </p:cBhvr>
                                    </p:animEffect>
                                    <p:anim calcmode="lin" valueType="num">
                                      <p:cBhvr>
                                        <p:cTn id="8" dur="800" decel="100000" fill="hold"/>
                                        <p:tgtEl>
                                          <p:spTgt spid="18435">
                                            <p:txEl>
                                              <p:pRg st="1" end="1"/>
                                            </p:txEl>
                                          </p:spTgt>
                                        </p:tgtEl>
                                        <p:attrNameLst>
                                          <p:attrName>style.rotation</p:attrName>
                                        </p:attrNameLst>
                                      </p:cBhvr>
                                      <p:tavLst>
                                        <p:tav tm="0">
                                          <p:val>
                                            <p:fltVal val="-90"/>
                                          </p:val>
                                        </p:tav>
                                        <p:tav tm="100000">
                                          <p:val>
                                            <p:fltVal val="0"/>
                                          </p:val>
                                        </p:tav>
                                      </p:tavLst>
                                    </p:anim>
                                    <p:anim calcmode="lin" valueType="num">
                                      <p:cBhvr>
                                        <p:cTn id="9" dur="800" decel="100000" fill="hold"/>
                                        <p:tgtEl>
                                          <p:spTgt spid="18435">
                                            <p:txEl>
                                              <p:pRg st="1" end="1"/>
                                            </p:txEl>
                                          </p:spTgt>
                                        </p:tgtEl>
                                        <p:attrNameLst>
                                          <p:attrName>ppt_x</p:attrName>
                                        </p:attrNameLst>
                                      </p:cBhvr>
                                      <p:tavLst>
                                        <p:tav tm="0">
                                          <p:val>
                                            <p:strVal val="#ppt_x+0.4"/>
                                          </p:val>
                                        </p:tav>
                                        <p:tav tm="100000">
                                          <p:val>
                                            <p:strVal val="#ppt_x-0.05"/>
                                          </p:val>
                                        </p:tav>
                                      </p:tavLst>
                                    </p:anim>
                                    <p:anim calcmode="lin" valueType="num">
                                      <p:cBhvr>
                                        <p:cTn id="10" dur="800" decel="100000" fill="hold"/>
                                        <p:tgtEl>
                                          <p:spTgt spid="18435">
                                            <p:txEl>
                                              <p:pRg st="1" end="1"/>
                                            </p:txEl>
                                          </p:spTgt>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8435">
                                            <p:txEl>
                                              <p:pRg st="1" end="1"/>
                                            </p:txEl>
                                          </p:spTgt>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8435">
                                            <p:txEl>
                                              <p:pRg st="1" end="1"/>
                                            </p:txEl>
                                          </p:spTgt>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8" presetClass="entr" presetSubtype="0" accel="50000" fill="hold" nodeType="clickEffect">
                                  <p:stCondLst>
                                    <p:cond delay="0"/>
                                  </p:stCondLst>
                                  <p:childTnLst>
                                    <p:set>
                                      <p:cBhvr>
                                        <p:cTn id="16" dur="1" fill="hold">
                                          <p:stCondLst>
                                            <p:cond delay="0"/>
                                          </p:stCondLst>
                                        </p:cTn>
                                        <p:tgtEl>
                                          <p:spTgt spid="18435">
                                            <p:txEl>
                                              <p:pRg st="3" end="3"/>
                                            </p:txEl>
                                          </p:spTgt>
                                        </p:tgtEl>
                                        <p:attrNameLst>
                                          <p:attrName>style.visibility</p:attrName>
                                        </p:attrNameLst>
                                      </p:cBhvr>
                                      <p:to>
                                        <p:strVal val="visible"/>
                                      </p:to>
                                    </p:set>
                                    <p:anim calcmode="lin" valueType="num">
                                      <p:cBhvr>
                                        <p:cTn id="17" dur="1000" fill="hold"/>
                                        <p:tgtEl>
                                          <p:spTgt spid="18435">
                                            <p:txEl>
                                              <p:pRg st="3" end="3"/>
                                            </p:txEl>
                                          </p:spTgt>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18" dur="1000" fill="hold"/>
                                        <p:tgtEl>
                                          <p:spTgt spid="18435">
                                            <p:txEl>
                                              <p:pRg st="3" end="3"/>
                                            </p:txEl>
                                          </p:spTgt>
                                        </p:tgtEl>
                                        <p:attrNameLst>
                                          <p:attrName>ppt_x</p:attrName>
                                        </p:attrNameLst>
                                      </p:cBhvr>
                                      <p:tavLst>
                                        <p:tav tm="0">
                                          <p:val>
                                            <p:fltVal val="-1"/>
                                          </p:val>
                                        </p:tav>
                                        <p:tav tm="50000">
                                          <p:val>
                                            <p:fltVal val="0.95"/>
                                          </p:val>
                                        </p:tav>
                                        <p:tav tm="100000">
                                          <p:val>
                                            <p:strVal val="#ppt_x"/>
                                          </p:val>
                                        </p:tav>
                                      </p:tavLst>
                                    </p:anim>
                                    <p:anim calcmode="lin" valueType="num">
                                      <p:cBhvr>
                                        <p:cTn id="19" dur="1000" fill="hold"/>
                                        <p:tgtEl>
                                          <p:spTgt spid="18435">
                                            <p:txEl>
                                              <p:pRg st="3" end="3"/>
                                            </p:txEl>
                                          </p:spTgt>
                                        </p:tgtEl>
                                        <p:attrNameLst>
                                          <p:attrName>ppt_y</p:attrName>
                                        </p:attrNameLst>
                                      </p:cBhvr>
                                      <p:tavLst>
                                        <p:tav tm="0">
                                          <p:val>
                                            <p:strVal val="#ppt_y"/>
                                          </p:val>
                                        </p:tav>
                                        <p:tav tm="100000">
                                          <p:val>
                                            <p:strVal val="#ppt_y"/>
                                          </p:val>
                                        </p:tav>
                                      </p:tavLst>
                                    </p:anim>
                                    <p:animEffect transition="in" filter="fade">
                                      <p:cBhvr>
                                        <p:cTn id="20" dur="1000"/>
                                        <p:tgtEl>
                                          <p:spTgt spid="18435">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48" presetClass="entr" presetSubtype="0" accel="50000" fill="hold" nodeType="clickEffect">
                                  <p:stCondLst>
                                    <p:cond delay="0"/>
                                  </p:stCondLst>
                                  <p:childTnLst>
                                    <p:set>
                                      <p:cBhvr>
                                        <p:cTn id="24" dur="1" fill="hold">
                                          <p:stCondLst>
                                            <p:cond delay="0"/>
                                          </p:stCondLst>
                                        </p:cTn>
                                        <p:tgtEl>
                                          <p:spTgt spid="18435">
                                            <p:txEl>
                                              <p:pRg st="5" end="5"/>
                                            </p:txEl>
                                          </p:spTgt>
                                        </p:tgtEl>
                                        <p:attrNameLst>
                                          <p:attrName>style.visibility</p:attrName>
                                        </p:attrNameLst>
                                      </p:cBhvr>
                                      <p:to>
                                        <p:strVal val="visible"/>
                                      </p:to>
                                    </p:set>
                                    <p:anim calcmode="lin" valueType="num">
                                      <p:cBhvr>
                                        <p:cTn id="25" dur="1000" fill="hold"/>
                                        <p:tgtEl>
                                          <p:spTgt spid="18435">
                                            <p:txEl>
                                              <p:pRg st="5" end="5"/>
                                            </p:txEl>
                                          </p:spTgt>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26" dur="1000" fill="hold"/>
                                        <p:tgtEl>
                                          <p:spTgt spid="18435">
                                            <p:txEl>
                                              <p:pRg st="5" end="5"/>
                                            </p:txEl>
                                          </p:spTgt>
                                        </p:tgtEl>
                                        <p:attrNameLst>
                                          <p:attrName>ppt_x</p:attrName>
                                        </p:attrNameLst>
                                      </p:cBhvr>
                                      <p:tavLst>
                                        <p:tav tm="0">
                                          <p:val>
                                            <p:fltVal val="-1"/>
                                          </p:val>
                                        </p:tav>
                                        <p:tav tm="50000">
                                          <p:val>
                                            <p:fltVal val="0.95"/>
                                          </p:val>
                                        </p:tav>
                                        <p:tav tm="100000">
                                          <p:val>
                                            <p:strVal val="#ppt_x"/>
                                          </p:val>
                                        </p:tav>
                                      </p:tavLst>
                                    </p:anim>
                                    <p:anim calcmode="lin" valueType="num">
                                      <p:cBhvr>
                                        <p:cTn id="27" dur="1000" fill="hold"/>
                                        <p:tgtEl>
                                          <p:spTgt spid="18435">
                                            <p:txEl>
                                              <p:pRg st="5" end="5"/>
                                            </p:txEl>
                                          </p:spTgt>
                                        </p:tgtEl>
                                        <p:attrNameLst>
                                          <p:attrName>ppt_y</p:attrName>
                                        </p:attrNameLst>
                                      </p:cBhvr>
                                      <p:tavLst>
                                        <p:tav tm="0">
                                          <p:val>
                                            <p:strVal val="#ppt_y"/>
                                          </p:val>
                                        </p:tav>
                                        <p:tav tm="100000">
                                          <p:val>
                                            <p:strVal val="#ppt_y"/>
                                          </p:val>
                                        </p:tav>
                                      </p:tavLst>
                                    </p:anim>
                                    <p:animEffect transition="in" filter="fade">
                                      <p:cBhvr>
                                        <p:cTn id="28" dur="1000"/>
                                        <p:tgtEl>
                                          <p:spTgt spid="1843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27CE194-E3DE-4C5C-8B91-90B9BD8F3520}"/>
              </a:ext>
            </a:extLst>
          </p:cNvPr>
          <p:cNvSpPr>
            <a:spLocks noGrp="1"/>
          </p:cNvSpPr>
          <p:nvPr>
            <p:ph type="title"/>
          </p:nvPr>
        </p:nvSpPr>
        <p:spPr/>
        <p:txBody>
          <a:bodyPr/>
          <a:lstStyle/>
          <a:p>
            <a:r>
              <a:rPr kumimoji="1" lang="ja-JP" altLang="en-US" dirty="0"/>
              <a:t>お城のリニューアル（</a:t>
            </a:r>
            <a:r>
              <a:rPr kumimoji="1" lang="en-US" altLang="ja-JP" dirty="0"/>
              <a:t>2020</a:t>
            </a:r>
            <a:r>
              <a:rPr kumimoji="1" lang="ja-JP" altLang="en-US" dirty="0"/>
              <a:t>年）</a:t>
            </a:r>
          </a:p>
        </p:txBody>
      </p:sp>
      <p:pic>
        <p:nvPicPr>
          <p:cNvPr id="5" name="図 4">
            <a:extLst>
              <a:ext uri="{FF2B5EF4-FFF2-40B4-BE49-F238E27FC236}">
                <a16:creationId xmlns:a16="http://schemas.microsoft.com/office/drawing/2014/main" id="{2511A329-6ECC-4B47-B4B7-6C98CE221A0F}"/>
              </a:ext>
            </a:extLst>
          </p:cNvPr>
          <p:cNvPicPr>
            <a:picLocks noChangeAspect="1"/>
          </p:cNvPicPr>
          <p:nvPr/>
        </p:nvPicPr>
        <p:blipFill>
          <a:blip r:embed="rId2"/>
          <a:stretch>
            <a:fillRect/>
          </a:stretch>
        </p:blipFill>
        <p:spPr>
          <a:xfrm>
            <a:off x="2135560" y="1556792"/>
            <a:ext cx="7143750" cy="4762500"/>
          </a:xfrm>
          <a:prstGeom prst="rect">
            <a:avLst/>
          </a:prstGeom>
        </p:spPr>
      </p:pic>
    </p:spTree>
    <p:extLst>
      <p:ext uri="{BB962C8B-B14F-4D97-AF65-F5344CB8AC3E}">
        <p14:creationId xmlns:p14="http://schemas.microsoft.com/office/powerpoint/2010/main" val="35878941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ビッググリズリーマウンテン</a:t>
            </a:r>
          </a:p>
        </p:txBody>
      </p:sp>
      <p:pic>
        <p:nvPicPr>
          <p:cNvPr id="6" name="Picture 2"/>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2136775" y="2013585"/>
            <a:ext cx="8153400" cy="3669030"/>
          </a:xfrm>
          <a:prstGeom prst="rect">
            <a:avLst/>
          </a:prstGeom>
          <a:noFill/>
          <a:ln w="9525">
            <a:noFill/>
            <a:miter lim="800000"/>
            <a:headEnd/>
            <a:tailEnd/>
          </a:ln>
          <a:effectLst/>
        </p:spPr>
      </p:pic>
    </p:spTree>
    <p:extLst>
      <p:ext uri="{BB962C8B-B14F-4D97-AF65-F5344CB8AC3E}">
        <p14:creationId xmlns:p14="http://schemas.microsoft.com/office/powerpoint/2010/main" val="13037088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2423592" y="5589240"/>
            <a:ext cx="6984776" cy="369332"/>
          </a:xfrm>
          <a:prstGeom prst="rect">
            <a:avLst/>
          </a:prstGeom>
        </p:spPr>
        <p:txBody>
          <a:bodyPr wrap="square">
            <a:spAutoFit/>
          </a:bodyPr>
          <a:lstStyle/>
          <a:p>
            <a:r>
              <a:rPr lang="en-US" altLang="ja-JP" dirty="0">
                <a:hlinkClick r:id="rId3"/>
              </a:rPr>
              <a:t>https://www.youtube.com/watch?v=cVH1IpELIo0</a:t>
            </a:r>
            <a:endParaRPr lang="ja-JP" altLang="en-US" dirty="0"/>
          </a:p>
        </p:txBody>
      </p:sp>
      <p:sp>
        <p:nvSpPr>
          <p:cNvPr id="5" name="テキスト ボックス 4"/>
          <p:cNvSpPr txBox="1"/>
          <p:nvPr/>
        </p:nvSpPr>
        <p:spPr>
          <a:xfrm>
            <a:off x="2639616" y="6214030"/>
            <a:ext cx="4680520" cy="369332"/>
          </a:xfrm>
          <a:prstGeom prst="rect">
            <a:avLst/>
          </a:prstGeom>
          <a:noFill/>
        </p:spPr>
        <p:txBody>
          <a:bodyPr wrap="square" rtlCol="0">
            <a:spAutoFit/>
          </a:bodyPr>
          <a:lstStyle/>
          <a:p>
            <a:r>
              <a:rPr lang="ja-JP" altLang="en-US" dirty="0"/>
              <a:t>「ビッググリズリーマウンテン」　動画　で検索</a:t>
            </a:r>
          </a:p>
        </p:txBody>
      </p:sp>
      <p:pic>
        <p:nvPicPr>
          <p:cNvPr id="6" name="オンライン メディア 5" title="￣ﾃﾓ￣ﾃﾃ￣ﾂﾰ￣ﾃﾻ￣ﾂﾰ￣ﾃﾪ￣ﾂﾺ￣ﾃﾪ￣ﾃﾼ￣ﾃﾻ￣ﾃﾞ￣ﾂﾦ￣ﾃﾳ￣ﾃﾆ￣ﾃﾳ￣ﾃﾻ￣ﾃﾩ￣ﾃﾊ￣ﾂﾦ￣ﾂﾧ￣ﾂﾤ￣ﾃﾻ￣ﾃﾞ￣ﾂﾤ￣ﾃﾳ￣ﾃﾻ￣ﾂﾫ￣ﾃﾼ">
            <a:hlinkClick r:id="" action="ppaction://media"/>
            <a:extLst>
              <a:ext uri="{FF2B5EF4-FFF2-40B4-BE49-F238E27FC236}">
                <a16:creationId xmlns:a16="http://schemas.microsoft.com/office/drawing/2014/main" id="{28993D85-9114-4AE4-BB74-DB242DC2C6F8}"/>
              </a:ext>
            </a:extLst>
          </p:cNvPr>
          <p:cNvPicPr>
            <a:picLocks noRot="1" noChangeAspect="1"/>
          </p:cNvPicPr>
          <p:nvPr>
            <a:videoFile r:link="rId1"/>
          </p:nvPr>
        </p:nvPicPr>
        <p:blipFill>
          <a:blip r:embed="rId4"/>
          <a:stretch>
            <a:fillRect/>
          </a:stretch>
        </p:blipFill>
        <p:spPr>
          <a:xfrm>
            <a:off x="1630988" y="899428"/>
            <a:ext cx="8994033" cy="5059144"/>
          </a:xfrm>
          <a:prstGeom prst="rect">
            <a:avLst/>
          </a:prstGeom>
        </p:spPr>
      </p:pic>
      <p:sp>
        <p:nvSpPr>
          <p:cNvPr id="8" name="タイトル 7">
            <a:extLst>
              <a:ext uri="{FF2B5EF4-FFF2-40B4-BE49-F238E27FC236}">
                <a16:creationId xmlns:a16="http://schemas.microsoft.com/office/drawing/2014/main" id="{B0281232-6E6B-4A67-8828-80BF412D39EB}"/>
              </a:ext>
            </a:extLst>
          </p:cNvPr>
          <p:cNvSpPr>
            <a:spLocks noGrp="1"/>
          </p:cNvSpPr>
          <p:nvPr>
            <p:ph type="title"/>
          </p:nvPr>
        </p:nvSpPr>
        <p:spPr/>
        <p:txBody>
          <a:bodyPr/>
          <a:lstStyle/>
          <a:p>
            <a:endParaRPr kumimoji="1" lang="ja-JP" altLang="en-US"/>
          </a:p>
        </p:txBody>
      </p:sp>
    </p:spTree>
    <p:extLst>
      <p:ext uri="{BB962C8B-B14F-4D97-AF65-F5344CB8AC3E}">
        <p14:creationId xmlns:p14="http://schemas.microsoft.com/office/powerpoint/2010/main" val="3422756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トイストーリーランド</a:t>
            </a:r>
            <a:endParaRPr kumimoji="1" lang="ja-JP" altLang="en-US" dirty="0"/>
          </a:p>
        </p:txBody>
      </p:sp>
      <p:pic>
        <p:nvPicPr>
          <p:cNvPr id="4" name="コンテンツ プレースホルダー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2639616" y="1484784"/>
            <a:ext cx="6522243" cy="4891682"/>
          </a:xfrm>
          <a:prstGeom prst="rect">
            <a:avLst/>
          </a:prstGeom>
        </p:spPr>
      </p:pic>
    </p:spTree>
    <p:extLst>
      <p:ext uri="{BB962C8B-B14F-4D97-AF65-F5344CB8AC3E}">
        <p14:creationId xmlns:p14="http://schemas.microsoft.com/office/powerpoint/2010/main" val="14930008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dirty="0"/>
              <a:t>ミスティックマナー</a:t>
            </a:r>
            <a:br>
              <a:rPr lang="en-US" altLang="ja-JP" dirty="0"/>
            </a:br>
            <a:r>
              <a:rPr lang="ja-JP" altLang="en-US" dirty="0"/>
              <a:t>（香港オリジナル）</a:t>
            </a:r>
            <a:endParaRPr kumimoji="1" lang="ja-JP" altLang="en-US" dirty="0"/>
          </a:p>
        </p:txBody>
      </p:sp>
      <p:pic>
        <p:nvPicPr>
          <p:cNvPr id="4098" name="Picture 2"/>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2135560" y="1772816"/>
            <a:ext cx="2569786" cy="45685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447928" y="1916833"/>
            <a:ext cx="3316276" cy="22453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447928" y="4293096"/>
            <a:ext cx="3865693" cy="21602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39457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プーさんの冒険</a:t>
            </a:r>
          </a:p>
        </p:txBody>
      </p:sp>
      <p:pic>
        <p:nvPicPr>
          <p:cNvPr id="4" name="コンテンツ プレースホルダー 3"/>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3216275" y="1600200"/>
            <a:ext cx="5994400" cy="4495800"/>
          </a:xfrm>
          <a:prstGeom prst="rect">
            <a:avLst/>
          </a:prstGeom>
        </p:spPr>
      </p:pic>
      <p:pic>
        <p:nvPicPr>
          <p:cNvPr id="3" name="オーディオ 2">
            <a:hlinkClick r:id="" action="ppaction://media"/>
            <a:extLst>
              <a:ext uri="{FF2B5EF4-FFF2-40B4-BE49-F238E27FC236}">
                <a16:creationId xmlns:a16="http://schemas.microsoft.com/office/drawing/2014/main" id="{CCD7D333-B11E-40C2-894B-4BDAE0ACC1E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964738" y="6154738"/>
            <a:ext cx="487362" cy="487362"/>
          </a:xfrm>
          <a:prstGeom prst="rect">
            <a:avLst/>
          </a:prstGeom>
        </p:spPr>
      </p:pic>
    </p:spTree>
    <p:extLst>
      <p:ext uri="{BB962C8B-B14F-4D97-AF65-F5344CB8AC3E}">
        <p14:creationId xmlns:p14="http://schemas.microsoft.com/office/powerpoint/2010/main" val="1450325293"/>
      </p:ext>
    </p:extLst>
  </p:cSld>
  <p:clrMapOvr>
    <a:masterClrMapping/>
  </p:clrMapOvr>
  <mc:AlternateContent xmlns:mc="http://schemas.openxmlformats.org/markup-compatibility/2006" xmlns:p14="http://schemas.microsoft.com/office/powerpoint/2010/main">
    <mc:Choice Requires="p14">
      <p:transition spd="slow" p14:dur="2000" advTm="4388"/>
    </mc:Choice>
    <mc:Fallback xmlns="">
      <p:transition spd="slow" advTm="43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dirty="0"/>
          </a:p>
        </p:txBody>
      </p:sp>
      <p:pic>
        <p:nvPicPr>
          <p:cNvPr id="3076" name="Picture 4" descr="K:\2012出張中\写真\2012ベトナム、香港出張\P1020911.JPG"/>
          <p:cNvPicPr>
            <a:picLocks noGrp="1" noChangeAspect="1" noChangeArrowheads="1"/>
          </p:cNvPicPr>
          <p:nvPr>
            <p:ph idx="1"/>
          </p:nvPr>
        </p:nvPicPr>
        <p:blipFill>
          <a:blip r:embed="rId4" cstate="print"/>
          <a:srcRect/>
          <a:stretch>
            <a:fillRect/>
          </a:stretch>
        </p:blipFill>
        <p:spPr bwMode="auto">
          <a:xfrm>
            <a:off x="263352" y="2374318"/>
            <a:ext cx="5328592" cy="3996444"/>
          </a:xfrm>
          <a:prstGeom prst="rect">
            <a:avLst/>
          </a:prstGeom>
          <a:noFill/>
        </p:spPr>
      </p:pic>
      <p:pic>
        <p:nvPicPr>
          <p:cNvPr id="3075" name="Picture 3" descr="K:\2012出張中\写真\2012ベトナム、香港出張\P1020911.JPG"/>
          <p:cNvPicPr>
            <a:picLocks noChangeAspect="1" noChangeArrowheads="1"/>
          </p:cNvPicPr>
          <p:nvPr/>
        </p:nvPicPr>
        <p:blipFill>
          <a:blip r:embed="rId5" cstate="print"/>
          <a:srcRect/>
          <a:stretch>
            <a:fillRect/>
          </a:stretch>
        </p:blipFill>
        <p:spPr bwMode="auto">
          <a:xfrm>
            <a:off x="-5588000" y="-4191000"/>
            <a:ext cx="4064000" cy="3048000"/>
          </a:xfrm>
          <a:prstGeom prst="rect">
            <a:avLst/>
          </a:prstGeom>
          <a:noFill/>
        </p:spPr>
      </p:pic>
      <p:pic>
        <p:nvPicPr>
          <p:cNvPr id="3077" name="Picture 5"/>
          <p:cNvPicPr>
            <a:picLocks noChangeAspect="1" noChangeArrowheads="1"/>
          </p:cNvPicPr>
          <p:nvPr/>
        </p:nvPicPr>
        <p:blipFill>
          <a:blip r:embed="rId6" cstate="print">
            <a:extLst>
              <a:ext uri="{BEBA8EAE-BF5A-486C-A8C5-ECC9F3942E4B}">
                <a14:imgProps xmlns:a14="http://schemas.microsoft.com/office/drawing/2010/main">
                  <a14:imgLayer r:embed="rId7">
                    <a14:imgEffect>
                      <a14:brightnessContrast bright="40000" contrast="-20000"/>
                    </a14:imgEffect>
                  </a14:imgLayer>
                </a14:imgProps>
              </a:ext>
            </a:extLst>
          </a:blip>
          <a:srcRect/>
          <a:stretch>
            <a:fillRect/>
          </a:stretch>
        </p:blipFill>
        <p:spPr bwMode="auto">
          <a:xfrm>
            <a:off x="5879976" y="332656"/>
            <a:ext cx="5897107" cy="4422830"/>
          </a:xfrm>
          <a:prstGeom prst="rect">
            <a:avLst/>
          </a:prstGeom>
          <a:noFill/>
          <a:ln w="9525">
            <a:noFill/>
            <a:miter lim="800000"/>
            <a:headEnd/>
            <a:tailEnd/>
          </a:ln>
          <a:effectLst/>
        </p:spPr>
      </p:pic>
      <p:pic>
        <p:nvPicPr>
          <p:cNvPr id="3" name="オーディオ 2">
            <a:hlinkClick r:id="" action="ppaction://media"/>
            <a:extLst>
              <a:ext uri="{FF2B5EF4-FFF2-40B4-BE49-F238E27FC236}">
                <a16:creationId xmlns:a16="http://schemas.microsoft.com/office/drawing/2014/main" id="{52775F3C-BDBF-4192-B5D6-2ECE65DC6A7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964738" y="6154738"/>
            <a:ext cx="487362" cy="487362"/>
          </a:xfrm>
          <a:prstGeom prst="rect">
            <a:avLst/>
          </a:prstGeom>
        </p:spPr>
      </p:pic>
    </p:spTree>
    <p:extLst>
      <p:ext uri="{BB962C8B-B14F-4D97-AF65-F5344CB8AC3E}">
        <p14:creationId xmlns:p14="http://schemas.microsoft.com/office/powerpoint/2010/main" val="483197277"/>
      </p:ext>
    </p:extLst>
  </p:cSld>
  <p:clrMapOvr>
    <a:masterClrMapping/>
  </p:clrMapOvr>
  <mc:AlternateContent xmlns:mc="http://schemas.openxmlformats.org/markup-compatibility/2006" xmlns:p14="http://schemas.microsoft.com/office/powerpoint/2010/main">
    <mc:Choice Requires="p14">
      <p:transition spd="slow" p14:dur="2000" advTm="11548"/>
    </mc:Choice>
    <mc:Fallback xmlns="">
      <p:transition spd="slow" advTm="115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プーさんのハニーハント（</a:t>
            </a:r>
            <a:r>
              <a:rPr kumimoji="1" lang="en-US" altLang="ja-JP" dirty="0"/>
              <a:t>TDL</a:t>
            </a:r>
            <a:r>
              <a:rPr kumimoji="1" lang="ja-JP" altLang="en-US" dirty="0"/>
              <a:t>）</a:t>
            </a:r>
          </a:p>
        </p:txBody>
      </p:sp>
      <p:pic>
        <p:nvPicPr>
          <p:cNvPr id="3074" name="Picture 2"/>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2855640" y="1700809"/>
            <a:ext cx="6759382" cy="38021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9507912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136648" y="228600"/>
            <a:ext cx="8351840" cy="990600"/>
          </a:xfrm>
        </p:spPr>
        <p:txBody>
          <a:bodyPr>
            <a:normAutofit fontScale="90000"/>
          </a:bodyPr>
          <a:lstStyle/>
          <a:p>
            <a:r>
              <a:rPr kumimoji="1" lang="ja-JP" altLang="en-US" dirty="0"/>
              <a:t>バズライトイヤーのアストロブラスター</a:t>
            </a:r>
          </a:p>
        </p:txBody>
      </p:sp>
      <p:pic>
        <p:nvPicPr>
          <p:cNvPr id="4" name="コンテンツ プレースホルダー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3216275" y="1600200"/>
            <a:ext cx="5994400" cy="4495800"/>
          </a:xfrm>
          <a:prstGeom prst="rect">
            <a:avLst/>
          </a:prstGeom>
        </p:spPr>
      </p:pic>
    </p:spTree>
    <p:extLst>
      <p:ext uri="{BB962C8B-B14F-4D97-AF65-F5344CB8AC3E}">
        <p14:creationId xmlns:p14="http://schemas.microsoft.com/office/powerpoint/2010/main" val="16565383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すいている</a:t>
            </a:r>
          </a:p>
        </p:txBody>
      </p:sp>
      <p:pic>
        <p:nvPicPr>
          <p:cNvPr id="2050" name="Picture 2" descr="K:\2012出張中\写真\2012ベトナム、香港出張\P1020937.JPG"/>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2783632" y="1700808"/>
            <a:ext cx="5994400" cy="4495800"/>
          </a:xfrm>
          <a:prstGeom prst="rect">
            <a:avLst/>
          </a:prstGeom>
          <a:noFill/>
        </p:spPr>
      </p:pic>
    </p:spTree>
    <p:extLst>
      <p:ext uri="{BB962C8B-B14F-4D97-AF65-F5344CB8AC3E}">
        <p14:creationId xmlns:p14="http://schemas.microsoft.com/office/powerpoint/2010/main" val="18805442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Rot="1" noChangeArrowheads="1"/>
          </p:cNvSpPr>
          <p:nvPr>
            <p:ph type="title"/>
          </p:nvPr>
        </p:nvSpPr>
        <p:spPr/>
        <p:txBody>
          <a:bodyPr>
            <a:normAutofit fontScale="90000"/>
          </a:bodyPr>
          <a:lstStyle/>
          <a:p>
            <a:r>
              <a:rPr lang="ja-JP" altLang="en-US" dirty="0"/>
              <a:t>比較優位</a:t>
            </a:r>
            <a:br>
              <a:rPr lang="en-US" altLang="ja-JP" dirty="0"/>
            </a:br>
            <a:r>
              <a:rPr lang="ja-JP" altLang="en-US" sz="2700" dirty="0"/>
              <a:t>ある国のなかで相対的に強い産業</a:t>
            </a:r>
          </a:p>
        </p:txBody>
      </p:sp>
      <p:sp>
        <p:nvSpPr>
          <p:cNvPr id="19459" name="Rectangle 3"/>
          <p:cNvSpPr>
            <a:spLocks noGrp="1" noChangeArrowheads="1"/>
          </p:cNvSpPr>
          <p:nvPr>
            <p:ph idx="1"/>
          </p:nvPr>
        </p:nvSpPr>
        <p:spPr>
          <a:xfrm>
            <a:off x="609600" y="2348880"/>
            <a:ext cx="10972800" cy="3633268"/>
          </a:xfrm>
        </p:spPr>
        <p:txBody>
          <a:bodyPr/>
          <a:lstStyle/>
          <a:p>
            <a:r>
              <a:rPr lang="ja-JP" altLang="en-US" dirty="0"/>
              <a:t>英国は、ワインと布地のどちらを生産するのに労力がかからないか。</a:t>
            </a:r>
          </a:p>
          <a:p>
            <a:pPr>
              <a:buFont typeface="Wingdings" pitchFamily="2" charset="2"/>
              <a:buNone/>
            </a:pPr>
            <a:r>
              <a:rPr lang="ja-JP" altLang="en-US" dirty="0"/>
              <a:t>　　</a:t>
            </a:r>
            <a:r>
              <a:rPr lang="ja-JP" altLang="en-US" dirty="0">
                <a:solidFill>
                  <a:srgbClr val="FF0000"/>
                </a:solidFill>
              </a:rPr>
              <a:t>布地</a:t>
            </a:r>
          </a:p>
          <a:p>
            <a:r>
              <a:rPr lang="ja-JP" altLang="en-US" dirty="0"/>
              <a:t>ポルトガルは、ワインと布地の生産のうち、どちらが労力がかからないか。</a:t>
            </a:r>
          </a:p>
          <a:p>
            <a:pPr>
              <a:buFont typeface="Wingdings" pitchFamily="2" charset="2"/>
              <a:buNone/>
            </a:pPr>
            <a:r>
              <a:rPr lang="ja-JP" altLang="en-US" dirty="0"/>
              <a:t>　　</a:t>
            </a:r>
            <a:r>
              <a:rPr lang="ja-JP" altLang="en-US" dirty="0">
                <a:solidFill>
                  <a:srgbClr val="FF0000"/>
                </a:solidFill>
              </a:rPr>
              <a:t>ワイン</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iterate type="lt">
                                    <p:tmPct val="5000"/>
                                  </p:iterate>
                                  <p:childTnLst>
                                    <p:set>
                                      <p:cBhvr>
                                        <p:cTn id="6" dur="1" fill="hold">
                                          <p:stCondLst>
                                            <p:cond delay="0"/>
                                          </p:stCondLst>
                                        </p:cTn>
                                        <p:tgtEl>
                                          <p:spTgt spid="19459">
                                            <p:txEl>
                                              <p:pRg st="1" end="1"/>
                                            </p:txEl>
                                          </p:spTgt>
                                        </p:tgtEl>
                                        <p:attrNameLst>
                                          <p:attrName>style.visibility</p:attrName>
                                        </p:attrNameLst>
                                      </p:cBhvr>
                                      <p:to>
                                        <p:strVal val="visible"/>
                                      </p:to>
                                    </p:set>
                                    <p:anim calcmode="lin" valueType="num">
                                      <p:cBhvr>
                                        <p:cTn id="7" dur="1000" fill="hold"/>
                                        <p:tgtEl>
                                          <p:spTgt spid="19459">
                                            <p:txEl>
                                              <p:pRg st="1" end="1"/>
                                            </p:txEl>
                                          </p:spTgt>
                                        </p:tgtEl>
                                        <p:attrNameLst>
                                          <p:attrName>ppt_w</p:attrName>
                                        </p:attrNameLst>
                                      </p:cBhvr>
                                      <p:tavLst>
                                        <p:tav tm="0">
                                          <p:val>
                                            <p:fltVal val="0"/>
                                          </p:val>
                                        </p:tav>
                                        <p:tav tm="100000">
                                          <p:val>
                                            <p:strVal val="#ppt_w"/>
                                          </p:val>
                                        </p:tav>
                                      </p:tavLst>
                                    </p:anim>
                                    <p:anim calcmode="lin" valueType="num">
                                      <p:cBhvr>
                                        <p:cTn id="8" dur="1000" fill="hold"/>
                                        <p:tgtEl>
                                          <p:spTgt spid="19459">
                                            <p:txEl>
                                              <p:pRg st="1" end="1"/>
                                            </p:txEl>
                                          </p:spTgt>
                                        </p:tgtEl>
                                        <p:attrNameLst>
                                          <p:attrName>ppt_h</p:attrName>
                                        </p:attrNameLst>
                                      </p:cBhvr>
                                      <p:tavLst>
                                        <p:tav tm="0">
                                          <p:val>
                                            <p:fltVal val="0"/>
                                          </p:val>
                                        </p:tav>
                                        <p:tav tm="100000">
                                          <p:val>
                                            <p:strVal val="#ppt_h"/>
                                          </p:val>
                                        </p:tav>
                                      </p:tavLst>
                                    </p:anim>
                                    <p:anim calcmode="lin" valueType="num">
                                      <p:cBhvr>
                                        <p:cTn id="9" dur="1000" fill="hold"/>
                                        <p:tgtEl>
                                          <p:spTgt spid="19459">
                                            <p:txEl>
                                              <p:pRg st="1" end="1"/>
                                            </p:txEl>
                                          </p:spTgt>
                                        </p:tgtEl>
                                        <p:attrNameLst>
                                          <p:attrName>style.rotation</p:attrName>
                                        </p:attrNameLst>
                                      </p:cBhvr>
                                      <p:tavLst>
                                        <p:tav tm="0">
                                          <p:val>
                                            <p:fltVal val="90"/>
                                          </p:val>
                                        </p:tav>
                                        <p:tav tm="100000">
                                          <p:val>
                                            <p:fltVal val="0"/>
                                          </p:val>
                                        </p:tav>
                                      </p:tavLst>
                                    </p:anim>
                                    <p:animEffect transition="in" filter="fade">
                                      <p:cBhvr>
                                        <p:cTn id="10" dur="1000"/>
                                        <p:tgtEl>
                                          <p:spTgt spid="19459">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iterate type="lt">
                                    <p:tmPct val="5000"/>
                                  </p:iterate>
                                  <p:childTnLst>
                                    <p:set>
                                      <p:cBhvr>
                                        <p:cTn id="14" dur="1" fill="hold">
                                          <p:stCondLst>
                                            <p:cond delay="0"/>
                                          </p:stCondLst>
                                        </p:cTn>
                                        <p:tgtEl>
                                          <p:spTgt spid="19459">
                                            <p:txEl>
                                              <p:pRg st="3" end="3"/>
                                            </p:txEl>
                                          </p:spTgt>
                                        </p:tgtEl>
                                        <p:attrNameLst>
                                          <p:attrName>style.visibility</p:attrName>
                                        </p:attrNameLst>
                                      </p:cBhvr>
                                      <p:to>
                                        <p:strVal val="visible"/>
                                      </p:to>
                                    </p:set>
                                    <p:anim calcmode="lin" valueType="num">
                                      <p:cBhvr>
                                        <p:cTn id="15" dur="1000" fill="hold"/>
                                        <p:tgtEl>
                                          <p:spTgt spid="19459">
                                            <p:txEl>
                                              <p:pRg st="3" end="3"/>
                                            </p:txEl>
                                          </p:spTgt>
                                        </p:tgtEl>
                                        <p:attrNameLst>
                                          <p:attrName>ppt_w</p:attrName>
                                        </p:attrNameLst>
                                      </p:cBhvr>
                                      <p:tavLst>
                                        <p:tav tm="0">
                                          <p:val>
                                            <p:fltVal val="0"/>
                                          </p:val>
                                        </p:tav>
                                        <p:tav tm="100000">
                                          <p:val>
                                            <p:strVal val="#ppt_w"/>
                                          </p:val>
                                        </p:tav>
                                      </p:tavLst>
                                    </p:anim>
                                    <p:anim calcmode="lin" valueType="num">
                                      <p:cBhvr>
                                        <p:cTn id="16" dur="1000" fill="hold"/>
                                        <p:tgtEl>
                                          <p:spTgt spid="19459">
                                            <p:txEl>
                                              <p:pRg st="3" end="3"/>
                                            </p:txEl>
                                          </p:spTgt>
                                        </p:tgtEl>
                                        <p:attrNameLst>
                                          <p:attrName>ppt_h</p:attrName>
                                        </p:attrNameLst>
                                      </p:cBhvr>
                                      <p:tavLst>
                                        <p:tav tm="0">
                                          <p:val>
                                            <p:fltVal val="0"/>
                                          </p:val>
                                        </p:tav>
                                        <p:tav tm="100000">
                                          <p:val>
                                            <p:strVal val="#ppt_h"/>
                                          </p:val>
                                        </p:tav>
                                      </p:tavLst>
                                    </p:anim>
                                    <p:anim calcmode="lin" valueType="num">
                                      <p:cBhvr>
                                        <p:cTn id="17" dur="1000" fill="hold"/>
                                        <p:tgtEl>
                                          <p:spTgt spid="19459">
                                            <p:txEl>
                                              <p:pRg st="3" end="3"/>
                                            </p:txEl>
                                          </p:spTgt>
                                        </p:tgtEl>
                                        <p:attrNameLst>
                                          <p:attrName>style.rotation</p:attrName>
                                        </p:attrNameLst>
                                      </p:cBhvr>
                                      <p:tavLst>
                                        <p:tav tm="0">
                                          <p:val>
                                            <p:fltVal val="90"/>
                                          </p:val>
                                        </p:tav>
                                        <p:tav tm="100000">
                                          <p:val>
                                            <p:fltVal val="0"/>
                                          </p:val>
                                        </p:tav>
                                      </p:tavLst>
                                    </p:anim>
                                    <p:animEffect transition="in" filter="fade">
                                      <p:cBhvr>
                                        <p:cTn id="18" dur="1000"/>
                                        <p:tgtEl>
                                          <p:spTgt spid="1945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スペースマウンテン</a:t>
            </a:r>
          </a:p>
        </p:txBody>
      </p:sp>
      <p:pic>
        <p:nvPicPr>
          <p:cNvPr id="42" name="図 4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861414" y="1916832"/>
            <a:ext cx="6390586" cy="4792939"/>
          </a:xfrm>
          <a:prstGeom prst="rect">
            <a:avLst/>
          </a:prstGeom>
        </p:spPr>
      </p:pic>
      <p:pic>
        <p:nvPicPr>
          <p:cNvPr id="53" name="図 5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052000" y="7083508"/>
            <a:ext cx="9144000" cy="6858000"/>
          </a:xfrm>
          <a:prstGeom prst="rect">
            <a:avLst/>
          </a:prstGeom>
        </p:spPr>
      </p:pic>
      <p:pic>
        <p:nvPicPr>
          <p:cNvPr id="54" name="図 5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202000" y="7233508"/>
            <a:ext cx="9144000" cy="6858000"/>
          </a:xfrm>
          <a:prstGeom prst="rect">
            <a:avLst/>
          </a:prstGeom>
        </p:spPr>
      </p:pic>
      <p:pic>
        <p:nvPicPr>
          <p:cNvPr id="55" name="図 5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352000" y="7383508"/>
            <a:ext cx="9144000" cy="6858000"/>
          </a:xfrm>
          <a:prstGeom prst="rect">
            <a:avLst/>
          </a:prstGeom>
        </p:spPr>
      </p:pic>
      <p:pic>
        <p:nvPicPr>
          <p:cNvPr id="56" name="図 55"/>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502000" y="7533508"/>
            <a:ext cx="9144000" cy="6858000"/>
          </a:xfrm>
          <a:prstGeom prst="rect">
            <a:avLst/>
          </a:prstGeom>
        </p:spPr>
      </p:pic>
      <p:pic>
        <p:nvPicPr>
          <p:cNvPr id="57" name="図 56"/>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652000" y="7683508"/>
            <a:ext cx="9144000" cy="6858000"/>
          </a:xfrm>
          <a:prstGeom prst="rect">
            <a:avLst/>
          </a:prstGeom>
        </p:spPr>
      </p:pic>
      <p:pic>
        <p:nvPicPr>
          <p:cNvPr id="58" name="図 57"/>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802000" y="7833508"/>
            <a:ext cx="9144000" cy="6858000"/>
          </a:xfrm>
          <a:prstGeom prst="rect">
            <a:avLst/>
          </a:prstGeom>
        </p:spPr>
      </p:pic>
      <p:pic>
        <p:nvPicPr>
          <p:cNvPr id="59" name="図 58"/>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8952000" y="7983508"/>
            <a:ext cx="9144000" cy="6858000"/>
          </a:xfrm>
          <a:prstGeom prst="rect">
            <a:avLst/>
          </a:prstGeom>
        </p:spPr>
      </p:pic>
      <p:pic>
        <p:nvPicPr>
          <p:cNvPr id="60" name="図 59"/>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9102000" y="8133508"/>
            <a:ext cx="9144000" cy="6858000"/>
          </a:xfrm>
          <a:prstGeom prst="rect">
            <a:avLst/>
          </a:prstGeom>
        </p:spPr>
      </p:pic>
      <p:pic>
        <p:nvPicPr>
          <p:cNvPr id="61" name="図 60"/>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9252000" y="8283508"/>
            <a:ext cx="9144000" cy="6858000"/>
          </a:xfrm>
          <a:prstGeom prst="rect">
            <a:avLst/>
          </a:prstGeom>
        </p:spPr>
      </p:pic>
      <p:pic>
        <p:nvPicPr>
          <p:cNvPr id="62" name="図 61"/>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9402000" y="8433508"/>
            <a:ext cx="9144000" cy="6858000"/>
          </a:xfrm>
          <a:prstGeom prst="rect">
            <a:avLst/>
          </a:prstGeom>
        </p:spPr>
      </p:pic>
      <p:pic>
        <p:nvPicPr>
          <p:cNvPr id="63" name="図 62"/>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9552000" y="8583508"/>
            <a:ext cx="9144000" cy="6858000"/>
          </a:xfrm>
          <a:prstGeom prst="rect">
            <a:avLst/>
          </a:prstGeom>
        </p:spPr>
      </p:pic>
      <p:pic>
        <p:nvPicPr>
          <p:cNvPr id="64" name="図 63"/>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13824438" y="8904508"/>
            <a:ext cx="9144000" cy="6858000"/>
          </a:xfrm>
          <a:prstGeom prst="rect">
            <a:avLst/>
          </a:prstGeom>
        </p:spPr>
      </p:pic>
      <p:pic>
        <p:nvPicPr>
          <p:cNvPr id="65" name="図 64"/>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9852000" y="8883508"/>
            <a:ext cx="9144000" cy="6858000"/>
          </a:xfrm>
          <a:prstGeom prst="rect">
            <a:avLst/>
          </a:prstGeom>
        </p:spPr>
      </p:pic>
      <p:pic>
        <p:nvPicPr>
          <p:cNvPr id="66" name="図 65"/>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10002000" y="9033508"/>
            <a:ext cx="9144000" cy="6858000"/>
          </a:xfrm>
          <a:prstGeom prst="rect">
            <a:avLst/>
          </a:prstGeom>
        </p:spPr>
      </p:pic>
      <p:pic>
        <p:nvPicPr>
          <p:cNvPr id="67" name="図 66"/>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10152000" y="9183508"/>
            <a:ext cx="9144000" cy="6858000"/>
          </a:xfrm>
          <a:prstGeom prst="rect">
            <a:avLst/>
          </a:prstGeom>
        </p:spPr>
      </p:pic>
      <p:pic>
        <p:nvPicPr>
          <p:cNvPr id="68" name="図 67"/>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10302000" y="9333508"/>
            <a:ext cx="9144000" cy="6858000"/>
          </a:xfrm>
          <a:prstGeom prst="rect">
            <a:avLst/>
          </a:prstGeom>
        </p:spPr>
      </p:pic>
      <p:pic>
        <p:nvPicPr>
          <p:cNvPr id="69" name="図 68"/>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10452000" y="9483508"/>
            <a:ext cx="9144000" cy="6858000"/>
          </a:xfrm>
          <a:prstGeom prst="rect">
            <a:avLst/>
          </a:prstGeom>
        </p:spPr>
      </p:pic>
      <p:pic>
        <p:nvPicPr>
          <p:cNvPr id="70" name="図 69"/>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a:off x="10602000" y="9633508"/>
            <a:ext cx="9144000" cy="6858000"/>
          </a:xfrm>
          <a:prstGeom prst="rect">
            <a:avLst/>
          </a:prstGeom>
        </p:spPr>
      </p:pic>
      <p:pic>
        <p:nvPicPr>
          <p:cNvPr id="71" name="図 70"/>
          <p:cNvPicPr>
            <a:picLocks noChangeAspect="1"/>
          </p:cNvPicPr>
          <p:nvPr/>
        </p:nvPicPr>
        <p:blipFill>
          <a:blip r:embed="rId21" cstate="email">
            <a:extLst>
              <a:ext uri="{28A0092B-C50C-407E-A947-70E740481C1C}">
                <a14:useLocalDpi xmlns:a14="http://schemas.microsoft.com/office/drawing/2010/main"/>
              </a:ext>
            </a:extLst>
          </a:blip>
          <a:stretch>
            <a:fillRect/>
          </a:stretch>
        </p:blipFill>
        <p:spPr>
          <a:xfrm>
            <a:off x="12276000" y="9783508"/>
            <a:ext cx="9144000" cy="6858000"/>
          </a:xfrm>
          <a:prstGeom prst="rect">
            <a:avLst/>
          </a:prstGeom>
        </p:spPr>
      </p:pic>
      <p:pic>
        <p:nvPicPr>
          <p:cNvPr id="72" name="図 71"/>
          <p:cNvPicPr>
            <a:picLocks noChangeAspect="1"/>
          </p:cNvPicPr>
          <p:nvPr/>
        </p:nvPicPr>
        <p:blipFill>
          <a:blip r:embed="rId22" cstate="email">
            <a:extLst>
              <a:ext uri="{28A0092B-C50C-407E-A947-70E740481C1C}">
                <a14:useLocalDpi xmlns:a14="http://schemas.microsoft.com/office/drawing/2010/main"/>
              </a:ext>
            </a:extLst>
          </a:blip>
          <a:stretch>
            <a:fillRect/>
          </a:stretch>
        </p:blipFill>
        <p:spPr>
          <a:xfrm>
            <a:off x="12426000" y="9933508"/>
            <a:ext cx="9144000" cy="6858000"/>
          </a:xfrm>
          <a:prstGeom prst="rect">
            <a:avLst/>
          </a:prstGeom>
        </p:spPr>
      </p:pic>
      <p:pic>
        <p:nvPicPr>
          <p:cNvPr id="73" name="図 72"/>
          <p:cNvPicPr>
            <a:picLocks noChangeAspect="1"/>
          </p:cNvPicPr>
          <p:nvPr/>
        </p:nvPicPr>
        <p:blipFill>
          <a:blip r:embed="rId23" cstate="email">
            <a:extLst>
              <a:ext uri="{28A0092B-C50C-407E-A947-70E740481C1C}">
                <a14:useLocalDpi xmlns:a14="http://schemas.microsoft.com/office/drawing/2010/main"/>
              </a:ext>
            </a:extLst>
          </a:blip>
          <a:stretch>
            <a:fillRect/>
          </a:stretch>
        </p:blipFill>
        <p:spPr>
          <a:xfrm>
            <a:off x="12576000" y="10083508"/>
            <a:ext cx="9144000" cy="6858000"/>
          </a:xfrm>
          <a:prstGeom prst="rect">
            <a:avLst/>
          </a:prstGeom>
        </p:spPr>
      </p:pic>
      <p:pic>
        <p:nvPicPr>
          <p:cNvPr id="74" name="図 73"/>
          <p:cNvPicPr>
            <a:picLocks noChangeAspect="1"/>
          </p:cNvPicPr>
          <p:nvPr/>
        </p:nvPicPr>
        <p:blipFill>
          <a:blip r:embed="rId24" cstate="email">
            <a:extLst>
              <a:ext uri="{28A0092B-C50C-407E-A947-70E740481C1C}">
                <a14:useLocalDpi xmlns:a14="http://schemas.microsoft.com/office/drawing/2010/main"/>
              </a:ext>
            </a:extLst>
          </a:blip>
          <a:stretch>
            <a:fillRect/>
          </a:stretch>
        </p:blipFill>
        <p:spPr>
          <a:xfrm>
            <a:off x="12726000" y="10233508"/>
            <a:ext cx="9144000" cy="6858000"/>
          </a:xfrm>
          <a:prstGeom prst="rect">
            <a:avLst/>
          </a:prstGeom>
        </p:spPr>
      </p:pic>
      <p:pic>
        <p:nvPicPr>
          <p:cNvPr id="75" name="図 74"/>
          <p:cNvPicPr>
            <a:picLocks noChangeAspect="1"/>
          </p:cNvPicPr>
          <p:nvPr/>
        </p:nvPicPr>
        <p:blipFill>
          <a:blip r:embed="rId25" cstate="email">
            <a:extLst>
              <a:ext uri="{28A0092B-C50C-407E-A947-70E740481C1C}">
                <a14:useLocalDpi xmlns:a14="http://schemas.microsoft.com/office/drawing/2010/main"/>
              </a:ext>
            </a:extLst>
          </a:blip>
          <a:stretch>
            <a:fillRect/>
          </a:stretch>
        </p:blipFill>
        <p:spPr>
          <a:xfrm>
            <a:off x="12876000" y="10383508"/>
            <a:ext cx="9144000" cy="6858000"/>
          </a:xfrm>
          <a:prstGeom prst="rect">
            <a:avLst/>
          </a:prstGeom>
        </p:spPr>
      </p:pic>
      <p:pic>
        <p:nvPicPr>
          <p:cNvPr id="76" name="図 75"/>
          <p:cNvPicPr>
            <a:picLocks noChangeAspect="1"/>
          </p:cNvPicPr>
          <p:nvPr/>
        </p:nvPicPr>
        <p:blipFill>
          <a:blip r:embed="rId26" cstate="email">
            <a:extLst>
              <a:ext uri="{28A0092B-C50C-407E-A947-70E740481C1C}">
                <a14:useLocalDpi xmlns:a14="http://schemas.microsoft.com/office/drawing/2010/main"/>
              </a:ext>
            </a:extLst>
          </a:blip>
          <a:stretch>
            <a:fillRect/>
          </a:stretch>
        </p:blipFill>
        <p:spPr>
          <a:xfrm>
            <a:off x="13026000" y="10533508"/>
            <a:ext cx="9144000" cy="6858000"/>
          </a:xfrm>
          <a:prstGeom prst="rect">
            <a:avLst/>
          </a:prstGeom>
        </p:spPr>
      </p:pic>
      <p:pic>
        <p:nvPicPr>
          <p:cNvPr id="77" name="図 76"/>
          <p:cNvPicPr>
            <a:picLocks noChangeAspect="1"/>
          </p:cNvPicPr>
          <p:nvPr/>
        </p:nvPicPr>
        <p:blipFill>
          <a:blip r:embed="rId27" cstate="email">
            <a:extLst>
              <a:ext uri="{28A0092B-C50C-407E-A947-70E740481C1C}">
                <a14:useLocalDpi xmlns:a14="http://schemas.microsoft.com/office/drawing/2010/main"/>
              </a:ext>
            </a:extLst>
          </a:blip>
          <a:stretch>
            <a:fillRect/>
          </a:stretch>
        </p:blipFill>
        <p:spPr>
          <a:xfrm>
            <a:off x="13176000" y="10683508"/>
            <a:ext cx="9144000" cy="6858000"/>
          </a:xfrm>
          <a:prstGeom prst="rect">
            <a:avLst/>
          </a:prstGeom>
        </p:spPr>
      </p:pic>
      <p:pic>
        <p:nvPicPr>
          <p:cNvPr id="78" name="図 77"/>
          <p:cNvPicPr>
            <a:picLocks noChangeAspect="1"/>
          </p:cNvPicPr>
          <p:nvPr/>
        </p:nvPicPr>
        <p:blipFill>
          <a:blip r:embed="rId28" cstate="email">
            <a:extLst>
              <a:ext uri="{28A0092B-C50C-407E-A947-70E740481C1C}">
                <a14:useLocalDpi xmlns:a14="http://schemas.microsoft.com/office/drawing/2010/main"/>
              </a:ext>
            </a:extLst>
          </a:blip>
          <a:stretch>
            <a:fillRect/>
          </a:stretch>
        </p:blipFill>
        <p:spPr>
          <a:xfrm>
            <a:off x="13326000" y="10833508"/>
            <a:ext cx="9144000" cy="6858000"/>
          </a:xfrm>
          <a:prstGeom prst="rect">
            <a:avLst/>
          </a:prstGeom>
        </p:spPr>
      </p:pic>
      <p:pic>
        <p:nvPicPr>
          <p:cNvPr id="79" name="図 78"/>
          <p:cNvPicPr>
            <a:picLocks noChangeAspect="1"/>
          </p:cNvPicPr>
          <p:nvPr/>
        </p:nvPicPr>
        <p:blipFill>
          <a:blip r:embed="rId29" cstate="email">
            <a:extLst>
              <a:ext uri="{28A0092B-C50C-407E-A947-70E740481C1C}">
                <a14:useLocalDpi xmlns:a14="http://schemas.microsoft.com/office/drawing/2010/main"/>
              </a:ext>
            </a:extLst>
          </a:blip>
          <a:stretch>
            <a:fillRect/>
          </a:stretch>
        </p:blipFill>
        <p:spPr>
          <a:xfrm>
            <a:off x="13476000" y="10983508"/>
            <a:ext cx="9144000" cy="6858000"/>
          </a:xfrm>
          <a:prstGeom prst="rect">
            <a:avLst/>
          </a:prstGeom>
        </p:spPr>
      </p:pic>
      <p:pic>
        <p:nvPicPr>
          <p:cNvPr id="80" name="図 79"/>
          <p:cNvPicPr>
            <a:picLocks noChangeAspect="1"/>
          </p:cNvPicPr>
          <p:nvPr/>
        </p:nvPicPr>
        <p:blipFill>
          <a:blip r:embed="rId30" cstate="email">
            <a:extLst>
              <a:ext uri="{28A0092B-C50C-407E-A947-70E740481C1C}">
                <a14:useLocalDpi xmlns:a14="http://schemas.microsoft.com/office/drawing/2010/main"/>
              </a:ext>
            </a:extLst>
          </a:blip>
          <a:stretch>
            <a:fillRect/>
          </a:stretch>
        </p:blipFill>
        <p:spPr>
          <a:xfrm>
            <a:off x="13626000" y="11133508"/>
            <a:ext cx="9144000" cy="6858000"/>
          </a:xfrm>
          <a:prstGeom prst="rect">
            <a:avLst/>
          </a:prstGeom>
        </p:spPr>
      </p:pic>
      <p:pic>
        <p:nvPicPr>
          <p:cNvPr id="81" name="図 80"/>
          <p:cNvPicPr>
            <a:picLocks noChangeAspect="1"/>
          </p:cNvPicPr>
          <p:nvPr/>
        </p:nvPicPr>
        <p:blipFill>
          <a:blip r:embed="rId31" cstate="email">
            <a:extLst>
              <a:ext uri="{28A0092B-C50C-407E-A947-70E740481C1C}">
                <a14:useLocalDpi xmlns:a14="http://schemas.microsoft.com/office/drawing/2010/main"/>
              </a:ext>
            </a:extLst>
          </a:blip>
          <a:stretch>
            <a:fillRect/>
          </a:stretch>
        </p:blipFill>
        <p:spPr>
          <a:xfrm>
            <a:off x="13776000" y="11283508"/>
            <a:ext cx="9144000" cy="6858000"/>
          </a:xfrm>
          <a:prstGeom prst="rect">
            <a:avLst/>
          </a:prstGeom>
        </p:spPr>
      </p:pic>
      <p:pic>
        <p:nvPicPr>
          <p:cNvPr id="82" name="図 81"/>
          <p:cNvPicPr>
            <a:picLocks noChangeAspect="1"/>
          </p:cNvPicPr>
          <p:nvPr/>
        </p:nvPicPr>
        <p:blipFill>
          <a:blip r:embed="rId32" cstate="email">
            <a:extLst>
              <a:ext uri="{28A0092B-C50C-407E-A947-70E740481C1C}">
                <a14:useLocalDpi xmlns:a14="http://schemas.microsoft.com/office/drawing/2010/main"/>
              </a:ext>
            </a:extLst>
          </a:blip>
          <a:stretch>
            <a:fillRect/>
          </a:stretch>
        </p:blipFill>
        <p:spPr>
          <a:xfrm>
            <a:off x="13926000" y="11433508"/>
            <a:ext cx="9144000" cy="6858000"/>
          </a:xfrm>
          <a:prstGeom prst="rect">
            <a:avLst/>
          </a:prstGeom>
        </p:spPr>
      </p:pic>
      <p:pic>
        <p:nvPicPr>
          <p:cNvPr id="83" name="図 82"/>
          <p:cNvPicPr>
            <a:picLocks noChangeAspect="1"/>
          </p:cNvPicPr>
          <p:nvPr/>
        </p:nvPicPr>
        <p:blipFill>
          <a:blip r:embed="rId33" cstate="email">
            <a:extLst>
              <a:ext uri="{28A0092B-C50C-407E-A947-70E740481C1C}">
                <a14:useLocalDpi xmlns:a14="http://schemas.microsoft.com/office/drawing/2010/main"/>
              </a:ext>
            </a:extLst>
          </a:blip>
          <a:stretch>
            <a:fillRect/>
          </a:stretch>
        </p:blipFill>
        <p:spPr>
          <a:xfrm>
            <a:off x="14076000" y="11583508"/>
            <a:ext cx="9144000" cy="6858000"/>
          </a:xfrm>
          <a:prstGeom prst="rect">
            <a:avLst/>
          </a:prstGeom>
        </p:spPr>
      </p:pic>
      <p:pic>
        <p:nvPicPr>
          <p:cNvPr id="84" name="図 83"/>
          <p:cNvPicPr>
            <a:picLocks noChangeAspect="1"/>
          </p:cNvPicPr>
          <p:nvPr/>
        </p:nvPicPr>
        <p:blipFill>
          <a:blip r:embed="rId34" cstate="email">
            <a:extLst>
              <a:ext uri="{28A0092B-C50C-407E-A947-70E740481C1C}">
                <a14:useLocalDpi xmlns:a14="http://schemas.microsoft.com/office/drawing/2010/main"/>
              </a:ext>
            </a:extLst>
          </a:blip>
          <a:stretch>
            <a:fillRect/>
          </a:stretch>
        </p:blipFill>
        <p:spPr>
          <a:xfrm>
            <a:off x="14226000" y="11733508"/>
            <a:ext cx="9144000" cy="6858000"/>
          </a:xfrm>
          <a:prstGeom prst="rect">
            <a:avLst/>
          </a:prstGeom>
        </p:spPr>
      </p:pic>
      <p:pic>
        <p:nvPicPr>
          <p:cNvPr id="85" name="図 84"/>
          <p:cNvPicPr>
            <a:picLocks noChangeAspect="1"/>
          </p:cNvPicPr>
          <p:nvPr/>
        </p:nvPicPr>
        <p:blipFill>
          <a:blip r:embed="rId35" cstate="email">
            <a:extLst>
              <a:ext uri="{28A0092B-C50C-407E-A947-70E740481C1C}">
                <a14:useLocalDpi xmlns:a14="http://schemas.microsoft.com/office/drawing/2010/main"/>
              </a:ext>
            </a:extLst>
          </a:blip>
          <a:stretch>
            <a:fillRect/>
          </a:stretch>
        </p:blipFill>
        <p:spPr>
          <a:xfrm>
            <a:off x="14376000" y="11883508"/>
            <a:ext cx="9144000" cy="6858000"/>
          </a:xfrm>
          <a:prstGeom prst="rect">
            <a:avLst/>
          </a:prstGeom>
        </p:spPr>
      </p:pic>
      <p:pic>
        <p:nvPicPr>
          <p:cNvPr id="86" name="図 85"/>
          <p:cNvPicPr>
            <a:picLocks noChangeAspect="1"/>
          </p:cNvPicPr>
          <p:nvPr/>
        </p:nvPicPr>
        <p:blipFill>
          <a:blip r:embed="rId36" cstate="email">
            <a:extLst>
              <a:ext uri="{28A0092B-C50C-407E-A947-70E740481C1C}">
                <a14:useLocalDpi xmlns:a14="http://schemas.microsoft.com/office/drawing/2010/main"/>
              </a:ext>
            </a:extLst>
          </a:blip>
          <a:stretch>
            <a:fillRect/>
          </a:stretch>
        </p:blipFill>
        <p:spPr>
          <a:xfrm>
            <a:off x="14526000" y="12033508"/>
            <a:ext cx="9144000" cy="6858000"/>
          </a:xfrm>
          <a:prstGeom prst="rect">
            <a:avLst/>
          </a:prstGeom>
        </p:spPr>
      </p:pic>
      <p:pic>
        <p:nvPicPr>
          <p:cNvPr id="87" name="図 86"/>
          <p:cNvPicPr>
            <a:picLocks noChangeAspect="1"/>
          </p:cNvPicPr>
          <p:nvPr/>
        </p:nvPicPr>
        <p:blipFill>
          <a:blip r:embed="rId37" cstate="email">
            <a:extLst>
              <a:ext uri="{28A0092B-C50C-407E-A947-70E740481C1C}">
                <a14:useLocalDpi xmlns:a14="http://schemas.microsoft.com/office/drawing/2010/main"/>
              </a:ext>
            </a:extLst>
          </a:blip>
          <a:stretch>
            <a:fillRect/>
          </a:stretch>
        </p:blipFill>
        <p:spPr>
          <a:xfrm>
            <a:off x="14676000" y="12183508"/>
            <a:ext cx="9144000" cy="6858000"/>
          </a:xfrm>
          <a:prstGeom prst="rect">
            <a:avLst/>
          </a:prstGeom>
        </p:spPr>
      </p:pic>
      <p:pic>
        <p:nvPicPr>
          <p:cNvPr id="88" name="図 87"/>
          <p:cNvPicPr>
            <a:picLocks noChangeAspect="1"/>
          </p:cNvPicPr>
          <p:nvPr/>
        </p:nvPicPr>
        <p:blipFill>
          <a:blip r:embed="rId38" cstate="email">
            <a:extLst>
              <a:ext uri="{28A0092B-C50C-407E-A947-70E740481C1C}">
                <a14:useLocalDpi xmlns:a14="http://schemas.microsoft.com/office/drawing/2010/main"/>
              </a:ext>
            </a:extLst>
          </a:blip>
          <a:stretch>
            <a:fillRect/>
          </a:stretch>
        </p:blipFill>
        <p:spPr>
          <a:xfrm>
            <a:off x="14826000" y="12333508"/>
            <a:ext cx="9144000" cy="6858000"/>
          </a:xfrm>
          <a:prstGeom prst="rect">
            <a:avLst/>
          </a:prstGeom>
        </p:spPr>
      </p:pic>
      <p:pic>
        <p:nvPicPr>
          <p:cNvPr id="89" name="図 88"/>
          <p:cNvPicPr>
            <a:picLocks noChangeAspect="1"/>
          </p:cNvPicPr>
          <p:nvPr/>
        </p:nvPicPr>
        <p:blipFill>
          <a:blip r:embed="rId39" cstate="email">
            <a:extLst>
              <a:ext uri="{28A0092B-C50C-407E-A947-70E740481C1C}">
                <a14:useLocalDpi xmlns:a14="http://schemas.microsoft.com/office/drawing/2010/main"/>
              </a:ext>
            </a:extLst>
          </a:blip>
          <a:stretch>
            <a:fillRect/>
          </a:stretch>
        </p:blipFill>
        <p:spPr>
          <a:xfrm>
            <a:off x="14976000" y="12483508"/>
            <a:ext cx="9144000" cy="6858000"/>
          </a:xfrm>
          <a:prstGeom prst="rect">
            <a:avLst/>
          </a:prstGeom>
        </p:spPr>
      </p:pic>
      <p:pic>
        <p:nvPicPr>
          <p:cNvPr id="90" name="図 89"/>
          <p:cNvPicPr>
            <a:picLocks noChangeAspect="1"/>
          </p:cNvPicPr>
          <p:nvPr/>
        </p:nvPicPr>
        <p:blipFill>
          <a:blip r:embed="rId40" cstate="email">
            <a:extLst>
              <a:ext uri="{28A0092B-C50C-407E-A947-70E740481C1C}">
                <a14:useLocalDpi xmlns:a14="http://schemas.microsoft.com/office/drawing/2010/main"/>
              </a:ext>
            </a:extLst>
          </a:blip>
          <a:stretch>
            <a:fillRect/>
          </a:stretch>
        </p:blipFill>
        <p:spPr>
          <a:xfrm>
            <a:off x="15126000" y="12633508"/>
            <a:ext cx="9144000" cy="6858000"/>
          </a:xfrm>
          <a:prstGeom prst="rect">
            <a:avLst/>
          </a:prstGeom>
        </p:spPr>
      </p:pic>
      <p:pic>
        <p:nvPicPr>
          <p:cNvPr id="91" name="図 90"/>
          <p:cNvPicPr>
            <a:picLocks noChangeAspect="1"/>
          </p:cNvPicPr>
          <p:nvPr/>
        </p:nvPicPr>
        <p:blipFill>
          <a:blip r:embed="rId41" cstate="email">
            <a:extLst>
              <a:ext uri="{28A0092B-C50C-407E-A947-70E740481C1C}">
                <a14:useLocalDpi xmlns:a14="http://schemas.microsoft.com/office/drawing/2010/main"/>
              </a:ext>
            </a:extLst>
          </a:blip>
          <a:stretch>
            <a:fillRect/>
          </a:stretch>
        </p:blipFill>
        <p:spPr>
          <a:xfrm>
            <a:off x="15276000" y="12783508"/>
            <a:ext cx="9144000" cy="6858000"/>
          </a:xfrm>
          <a:prstGeom prst="rect">
            <a:avLst/>
          </a:prstGeom>
        </p:spPr>
      </p:pic>
      <p:pic>
        <p:nvPicPr>
          <p:cNvPr id="92" name="図 91"/>
          <p:cNvPicPr>
            <a:picLocks noChangeAspect="1"/>
          </p:cNvPicPr>
          <p:nvPr/>
        </p:nvPicPr>
        <p:blipFill>
          <a:blip r:embed="rId42" cstate="email">
            <a:extLst>
              <a:ext uri="{28A0092B-C50C-407E-A947-70E740481C1C}">
                <a14:useLocalDpi xmlns:a14="http://schemas.microsoft.com/office/drawing/2010/main"/>
              </a:ext>
            </a:extLst>
          </a:blip>
          <a:stretch>
            <a:fillRect/>
          </a:stretch>
        </p:blipFill>
        <p:spPr>
          <a:xfrm>
            <a:off x="15426000" y="12933508"/>
            <a:ext cx="9144000" cy="6858000"/>
          </a:xfrm>
          <a:prstGeom prst="rect">
            <a:avLst/>
          </a:prstGeom>
        </p:spPr>
      </p:pic>
      <p:pic>
        <p:nvPicPr>
          <p:cNvPr id="93" name="図 92"/>
          <p:cNvPicPr>
            <a:picLocks noChangeAspect="1"/>
          </p:cNvPicPr>
          <p:nvPr/>
        </p:nvPicPr>
        <p:blipFill>
          <a:blip r:embed="rId43" cstate="email">
            <a:extLst>
              <a:ext uri="{28A0092B-C50C-407E-A947-70E740481C1C}">
                <a14:useLocalDpi xmlns:a14="http://schemas.microsoft.com/office/drawing/2010/main"/>
              </a:ext>
            </a:extLst>
          </a:blip>
          <a:stretch>
            <a:fillRect/>
          </a:stretch>
        </p:blipFill>
        <p:spPr>
          <a:xfrm>
            <a:off x="15576000" y="13083508"/>
            <a:ext cx="9144000" cy="6858000"/>
          </a:xfrm>
          <a:prstGeom prst="rect">
            <a:avLst/>
          </a:prstGeom>
        </p:spPr>
      </p:pic>
      <p:pic>
        <p:nvPicPr>
          <p:cNvPr id="94" name="図 93"/>
          <p:cNvPicPr>
            <a:picLocks noChangeAspect="1"/>
          </p:cNvPicPr>
          <p:nvPr/>
        </p:nvPicPr>
        <p:blipFill>
          <a:blip r:embed="rId44" cstate="email">
            <a:extLst>
              <a:ext uri="{28A0092B-C50C-407E-A947-70E740481C1C}">
                <a14:useLocalDpi xmlns:a14="http://schemas.microsoft.com/office/drawing/2010/main"/>
              </a:ext>
            </a:extLst>
          </a:blip>
          <a:stretch>
            <a:fillRect/>
          </a:stretch>
        </p:blipFill>
        <p:spPr>
          <a:xfrm>
            <a:off x="15726000" y="13233508"/>
            <a:ext cx="9144000" cy="6858000"/>
          </a:xfrm>
          <a:prstGeom prst="rect">
            <a:avLst/>
          </a:prstGeom>
        </p:spPr>
      </p:pic>
      <p:pic>
        <p:nvPicPr>
          <p:cNvPr id="95" name="図 94"/>
          <p:cNvPicPr>
            <a:picLocks noChangeAspect="1"/>
          </p:cNvPicPr>
          <p:nvPr/>
        </p:nvPicPr>
        <p:blipFill>
          <a:blip r:embed="rId45" cstate="email">
            <a:extLst>
              <a:ext uri="{28A0092B-C50C-407E-A947-70E740481C1C}">
                <a14:useLocalDpi xmlns:a14="http://schemas.microsoft.com/office/drawing/2010/main"/>
              </a:ext>
            </a:extLst>
          </a:blip>
          <a:stretch>
            <a:fillRect/>
          </a:stretch>
        </p:blipFill>
        <p:spPr>
          <a:xfrm>
            <a:off x="15876000" y="13383508"/>
            <a:ext cx="9144000" cy="6858000"/>
          </a:xfrm>
          <a:prstGeom prst="rect">
            <a:avLst/>
          </a:prstGeom>
        </p:spPr>
      </p:pic>
      <p:pic>
        <p:nvPicPr>
          <p:cNvPr id="96" name="図 95"/>
          <p:cNvPicPr>
            <a:picLocks noChangeAspect="1"/>
          </p:cNvPicPr>
          <p:nvPr/>
        </p:nvPicPr>
        <p:blipFill>
          <a:blip r:embed="rId46" cstate="email">
            <a:extLst>
              <a:ext uri="{28A0092B-C50C-407E-A947-70E740481C1C}">
                <a14:useLocalDpi xmlns:a14="http://schemas.microsoft.com/office/drawing/2010/main"/>
              </a:ext>
            </a:extLst>
          </a:blip>
          <a:stretch>
            <a:fillRect/>
          </a:stretch>
        </p:blipFill>
        <p:spPr>
          <a:xfrm>
            <a:off x="16026000" y="13533508"/>
            <a:ext cx="9144000" cy="6858000"/>
          </a:xfrm>
          <a:prstGeom prst="rect">
            <a:avLst/>
          </a:prstGeom>
        </p:spPr>
      </p:pic>
      <p:pic>
        <p:nvPicPr>
          <p:cNvPr id="97" name="図 96"/>
          <p:cNvPicPr>
            <a:picLocks noChangeAspect="1"/>
          </p:cNvPicPr>
          <p:nvPr/>
        </p:nvPicPr>
        <p:blipFill>
          <a:blip r:embed="rId47" cstate="email">
            <a:extLst>
              <a:ext uri="{28A0092B-C50C-407E-A947-70E740481C1C}">
                <a14:useLocalDpi xmlns:a14="http://schemas.microsoft.com/office/drawing/2010/main"/>
              </a:ext>
            </a:extLst>
          </a:blip>
          <a:stretch>
            <a:fillRect/>
          </a:stretch>
        </p:blipFill>
        <p:spPr>
          <a:xfrm>
            <a:off x="16176000" y="13683508"/>
            <a:ext cx="9144000" cy="6858000"/>
          </a:xfrm>
          <a:prstGeom prst="rect">
            <a:avLst/>
          </a:prstGeom>
        </p:spPr>
      </p:pic>
      <p:pic>
        <p:nvPicPr>
          <p:cNvPr id="98" name="図 97"/>
          <p:cNvPicPr>
            <a:picLocks noChangeAspect="1"/>
          </p:cNvPicPr>
          <p:nvPr/>
        </p:nvPicPr>
        <p:blipFill>
          <a:blip r:embed="rId48" cstate="email">
            <a:extLst>
              <a:ext uri="{28A0092B-C50C-407E-A947-70E740481C1C}">
                <a14:useLocalDpi xmlns:a14="http://schemas.microsoft.com/office/drawing/2010/main"/>
              </a:ext>
            </a:extLst>
          </a:blip>
          <a:stretch>
            <a:fillRect/>
          </a:stretch>
        </p:blipFill>
        <p:spPr>
          <a:xfrm>
            <a:off x="16326000" y="13833508"/>
            <a:ext cx="9144000" cy="6858000"/>
          </a:xfrm>
          <a:prstGeom prst="rect">
            <a:avLst/>
          </a:prstGeom>
        </p:spPr>
      </p:pic>
      <p:pic>
        <p:nvPicPr>
          <p:cNvPr id="99" name="図 98"/>
          <p:cNvPicPr>
            <a:picLocks noChangeAspect="1"/>
          </p:cNvPicPr>
          <p:nvPr/>
        </p:nvPicPr>
        <p:blipFill>
          <a:blip r:embed="rId49" cstate="email">
            <a:extLst>
              <a:ext uri="{28A0092B-C50C-407E-A947-70E740481C1C}">
                <a14:useLocalDpi xmlns:a14="http://schemas.microsoft.com/office/drawing/2010/main"/>
              </a:ext>
            </a:extLst>
          </a:blip>
          <a:stretch>
            <a:fillRect/>
          </a:stretch>
        </p:blipFill>
        <p:spPr>
          <a:xfrm>
            <a:off x="16476000" y="13983508"/>
            <a:ext cx="9144000" cy="6858000"/>
          </a:xfrm>
          <a:prstGeom prst="rect">
            <a:avLst/>
          </a:prstGeom>
        </p:spPr>
      </p:pic>
      <p:pic>
        <p:nvPicPr>
          <p:cNvPr id="100" name="図 99"/>
          <p:cNvPicPr>
            <a:picLocks noChangeAspect="1"/>
          </p:cNvPicPr>
          <p:nvPr/>
        </p:nvPicPr>
        <p:blipFill>
          <a:blip r:embed="rId50" cstate="email">
            <a:extLst>
              <a:ext uri="{28A0092B-C50C-407E-A947-70E740481C1C}">
                <a14:useLocalDpi xmlns:a14="http://schemas.microsoft.com/office/drawing/2010/main"/>
              </a:ext>
            </a:extLst>
          </a:blip>
          <a:stretch>
            <a:fillRect/>
          </a:stretch>
        </p:blipFill>
        <p:spPr>
          <a:xfrm>
            <a:off x="16626000" y="14133508"/>
            <a:ext cx="9144000" cy="6858000"/>
          </a:xfrm>
          <a:prstGeom prst="rect">
            <a:avLst/>
          </a:prstGeom>
        </p:spPr>
      </p:pic>
      <p:pic>
        <p:nvPicPr>
          <p:cNvPr id="101" name="図 100"/>
          <p:cNvPicPr>
            <a:picLocks noChangeAspect="1"/>
          </p:cNvPicPr>
          <p:nvPr/>
        </p:nvPicPr>
        <p:blipFill>
          <a:blip r:embed="rId51" cstate="email">
            <a:extLst>
              <a:ext uri="{28A0092B-C50C-407E-A947-70E740481C1C}">
                <a14:useLocalDpi xmlns:a14="http://schemas.microsoft.com/office/drawing/2010/main"/>
              </a:ext>
            </a:extLst>
          </a:blip>
          <a:stretch>
            <a:fillRect/>
          </a:stretch>
        </p:blipFill>
        <p:spPr>
          <a:xfrm>
            <a:off x="16776000" y="14283508"/>
            <a:ext cx="9144000" cy="6858000"/>
          </a:xfrm>
          <a:prstGeom prst="rect">
            <a:avLst/>
          </a:prstGeom>
        </p:spPr>
      </p:pic>
    </p:spTree>
    <p:extLst>
      <p:ext uri="{BB962C8B-B14F-4D97-AF65-F5344CB8AC3E}">
        <p14:creationId xmlns:p14="http://schemas.microsoft.com/office/powerpoint/2010/main" val="86891851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p:txBody>
          <a:bodyPr/>
          <a:lstStyle/>
          <a:p>
            <a:pPr eaLnBrk="1" hangingPunct="1"/>
            <a:r>
              <a:rPr lang="ja-JP" altLang="en-US" dirty="0"/>
              <a:t>ディズニーランドパリ</a:t>
            </a:r>
          </a:p>
        </p:txBody>
      </p:sp>
      <p:sp>
        <p:nvSpPr>
          <p:cNvPr id="3075" name="Rectangle 3"/>
          <p:cNvSpPr>
            <a:spLocks noGrp="1" noChangeArrowheads="1"/>
          </p:cNvSpPr>
          <p:nvPr>
            <p:ph type="subTitle" idx="1"/>
          </p:nvPr>
        </p:nvSpPr>
        <p:spPr/>
        <p:txBody>
          <a:bodyPr rtlCol="0">
            <a:normAutofit/>
          </a:bodyPr>
          <a:lstStyle/>
          <a:p>
            <a:pPr>
              <a:defRPr/>
            </a:pPr>
            <a:r>
              <a:rPr lang="en-US" altLang="ja-JP" dirty="0"/>
              <a:t>2003</a:t>
            </a:r>
            <a:r>
              <a:rPr lang="ja-JP" altLang="en-US" dirty="0"/>
              <a:t>年、</a:t>
            </a:r>
            <a:r>
              <a:rPr lang="en-US" altLang="ja-JP" dirty="0"/>
              <a:t>2014</a:t>
            </a:r>
            <a:r>
              <a:rPr lang="ja-JP" altLang="en-US" dirty="0"/>
              <a:t>年</a:t>
            </a:r>
            <a:endParaRPr lang="en-US" altLang="ja-JP" dirty="0"/>
          </a:p>
          <a:p>
            <a:pPr>
              <a:defRPr/>
            </a:pPr>
            <a:r>
              <a:rPr lang="ja-JP" altLang="en-US" dirty="0"/>
              <a:t>山澤成康</a:t>
            </a:r>
          </a:p>
        </p:txBody>
      </p:sp>
    </p:spTree>
    <p:extLst>
      <p:ext uri="{BB962C8B-B14F-4D97-AF65-F5344CB8AC3E}">
        <p14:creationId xmlns:p14="http://schemas.microsoft.com/office/powerpoint/2010/main" val="323098998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eaLnBrk="1" hangingPunct="1"/>
            <a:r>
              <a:rPr lang="ja-JP" altLang="en-US"/>
              <a:t>ユーロディズニーランド</a:t>
            </a:r>
          </a:p>
        </p:txBody>
      </p:sp>
      <p:sp>
        <p:nvSpPr>
          <p:cNvPr id="4099" name="Rectangle 3"/>
          <p:cNvSpPr>
            <a:spLocks noGrp="1" noChangeArrowheads="1"/>
          </p:cNvSpPr>
          <p:nvPr>
            <p:ph type="body" sz="half" idx="1"/>
          </p:nvPr>
        </p:nvSpPr>
        <p:spPr>
          <a:xfrm>
            <a:off x="2209801" y="1981200"/>
            <a:ext cx="3954463" cy="4114800"/>
          </a:xfrm>
        </p:spPr>
        <p:txBody>
          <a:bodyPr rtlCol="0">
            <a:normAutofit/>
          </a:bodyPr>
          <a:lstStyle/>
          <a:p>
            <a:pPr>
              <a:defRPr/>
            </a:pPr>
            <a:r>
              <a:rPr lang="ja-JP" altLang="en-US" sz="2800" dirty="0"/>
              <a:t>パリ　マルヌ・ラ・ヴァレ</a:t>
            </a:r>
          </a:p>
          <a:p>
            <a:pPr>
              <a:buNone/>
              <a:defRPr/>
            </a:pPr>
            <a:r>
              <a:rPr lang="ja-JP" altLang="en-US" sz="2800" dirty="0"/>
              <a:t>	（</a:t>
            </a:r>
            <a:r>
              <a:rPr lang="en-US" altLang="ja-JP" sz="2800" dirty="0"/>
              <a:t>Marne-la-Vallee)</a:t>
            </a:r>
          </a:p>
          <a:p>
            <a:pPr>
              <a:buNone/>
              <a:defRPr/>
            </a:pPr>
            <a:endParaRPr lang="en-US" altLang="ja-JP" sz="2800" dirty="0"/>
          </a:p>
          <a:p>
            <a:pPr>
              <a:defRPr/>
            </a:pPr>
            <a:r>
              <a:rPr lang="ja-JP" altLang="en-US" sz="2800" dirty="0"/>
              <a:t>パリ中心部から電車で</a:t>
            </a:r>
            <a:r>
              <a:rPr lang="en-US" altLang="ja-JP" sz="2800" dirty="0">
                <a:solidFill>
                  <a:srgbClr val="FF0000"/>
                </a:solidFill>
              </a:rPr>
              <a:t>50</a:t>
            </a:r>
            <a:r>
              <a:rPr lang="ja-JP" altLang="en-US" sz="2800" dirty="0">
                <a:solidFill>
                  <a:srgbClr val="FF0000"/>
                </a:solidFill>
              </a:rPr>
              <a:t>分</a:t>
            </a:r>
          </a:p>
          <a:p>
            <a:pPr>
              <a:buNone/>
              <a:defRPr/>
            </a:pPr>
            <a:endParaRPr lang="ja-JP" altLang="en-US" sz="2800" dirty="0"/>
          </a:p>
          <a:p>
            <a:pPr>
              <a:defRPr/>
            </a:pPr>
            <a:r>
              <a:rPr lang="ja-JP" altLang="en-US" sz="2800" dirty="0"/>
              <a:t>１９９２年　オープン</a:t>
            </a:r>
          </a:p>
          <a:p>
            <a:pPr>
              <a:defRPr/>
            </a:pPr>
            <a:endParaRPr lang="en-US" altLang="ja-JP" sz="2800" dirty="0"/>
          </a:p>
        </p:txBody>
      </p:sp>
      <p:pic>
        <p:nvPicPr>
          <p:cNvPr id="6148" name="Picture 4" descr="DSC00834"/>
          <p:cNvPicPr>
            <a:picLocks noGrp="1" noChangeAspect="1" noChangeArrowheads="1"/>
          </p:cNvPicPr>
          <p:nvPr>
            <p:ph sz="half" idx="2"/>
          </p:nvPr>
        </p:nvPicPr>
        <p:blipFill>
          <a:blip r:embed="rId2" cstate="email">
            <a:extLst>
              <a:ext uri="{28A0092B-C50C-407E-A947-70E740481C1C}">
                <a14:useLocalDpi xmlns:a14="http://schemas.microsoft.com/office/drawing/2010/main"/>
              </a:ext>
            </a:extLst>
          </a:blip>
          <a:srcRect/>
          <a:stretch>
            <a:fillRect/>
          </a:stretch>
        </p:blipFill>
        <p:spPr>
          <a:xfrm>
            <a:off x="6311900" y="1844675"/>
            <a:ext cx="4038600" cy="3028950"/>
          </a:xfrm>
          <a:noFill/>
        </p:spPr>
      </p:pic>
    </p:spTree>
    <p:extLst>
      <p:ext uri="{BB962C8B-B14F-4D97-AF65-F5344CB8AC3E}">
        <p14:creationId xmlns:p14="http://schemas.microsoft.com/office/powerpoint/2010/main" val="393106467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2"/>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a:xfrm>
            <a:off x="335359" y="908720"/>
            <a:ext cx="11552971" cy="5112568"/>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72" name="テキスト ボックス 3"/>
          <p:cNvSpPr txBox="1">
            <a:spLocks noChangeArrowheads="1"/>
          </p:cNvSpPr>
          <p:nvPr/>
        </p:nvSpPr>
        <p:spPr bwMode="auto">
          <a:xfrm>
            <a:off x="4079776" y="3465004"/>
            <a:ext cx="648072" cy="369887"/>
          </a:xfrm>
          <a:prstGeom prst="rect">
            <a:avLst/>
          </a:prstGeom>
          <a:solidFill>
            <a:schemeClr val="accent6">
              <a:lumMod val="60000"/>
              <a:lumOff val="40000"/>
            </a:schemeClr>
          </a:solidFill>
          <a:ln>
            <a:noFill/>
          </a:ln>
        </p:spPr>
        <p:txBody>
          <a:bodyPr wrap="square">
            <a:spAutoFit/>
          </a:bodyPr>
          <a:lstStyle>
            <a:lvl1pPr eaLnBrk="0" hangingPunct="0">
              <a:spcBef>
                <a:spcPct val="20000"/>
              </a:spcBef>
              <a:buFont typeface="Arial" charset="0"/>
              <a:buChar char="•"/>
              <a:defRPr kumimoji="1" sz="3200">
                <a:solidFill>
                  <a:schemeClr val="tx1"/>
                </a:solidFill>
                <a:latin typeface="メイリオ" pitchFamily="50" charset="-128"/>
                <a:ea typeface="メイリオ" pitchFamily="50" charset="-128"/>
              </a:defRPr>
            </a:lvl1pPr>
            <a:lvl2pPr marL="742950" indent="-285750" eaLnBrk="0" hangingPunct="0">
              <a:spcBef>
                <a:spcPct val="20000"/>
              </a:spcBef>
              <a:buFont typeface="Arial" charset="0"/>
              <a:buChar char="–"/>
              <a:defRPr kumimoji="1" sz="2800">
                <a:solidFill>
                  <a:schemeClr val="tx1"/>
                </a:solidFill>
                <a:latin typeface="メイリオ" pitchFamily="50" charset="-128"/>
                <a:ea typeface="メイリオ" pitchFamily="50" charset="-128"/>
              </a:defRPr>
            </a:lvl2pPr>
            <a:lvl3pPr marL="1143000" indent="-228600" eaLnBrk="0" hangingPunct="0">
              <a:spcBef>
                <a:spcPct val="20000"/>
              </a:spcBef>
              <a:buFont typeface="Arial" charset="0"/>
              <a:buChar char="•"/>
              <a:defRPr kumimoji="1" sz="2400">
                <a:solidFill>
                  <a:schemeClr val="tx1"/>
                </a:solidFill>
                <a:latin typeface="メイリオ" pitchFamily="50" charset="-128"/>
                <a:ea typeface="メイリオ" pitchFamily="50" charset="-128"/>
              </a:defRPr>
            </a:lvl3pPr>
            <a:lvl4pPr marL="1600200" indent="-228600" eaLnBrk="0" hangingPunct="0">
              <a:spcBef>
                <a:spcPct val="20000"/>
              </a:spcBef>
              <a:buFont typeface="Arial" charset="0"/>
              <a:buChar char="–"/>
              <a:defRPr kumimoji="1" sz="2000">
                <a:solidFill>
                  <a:schemeClr val="tx1"/>
                </a:solidFill>
                <a:latin typeface="メイリオ" pitchFamily="50" charset="-128"/>
                <a:ea typeface="メイリオ" pitchFamily="50" charset="-128"/>
              </a:defRPr>
            </a:lvl4pPr>
            <a:lvl5pPr marL="2057400" indent="-228600" eaLnBrk="0" hangingPunct="0">
              <a:spcBef>
                <a:spcPct val="20000"/>
              </a:spcBef>
              <a:buFont typeface="Arial" charset="0"/>
              <a:buChar char="»"/>
              <a:defRPr kumimoji="1" sz="2000">
                <a:solidFill>
                  <a:schemeClr val="tx1"/>
                </a:solidFill>
                <a:latin typeface="メイリオ" pitchFamily="50" charset="-128"/>
                <a:ea typeface="メイリオ" pitchFamily="50"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メイリオ" pitchFamily="50" charset="-128"/>
                <a:ea typeface="メイリオ" pitchFamily="50"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メイリオ" pitchFamily="50" charset="-128"/>
                <a:ea typeface="メイリオ" pitchFamily="50"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メイリオ" pitchFamily="50" charset="-128"/>
                <a:ea typeface="メイリオ" pitchFamily="50"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メイリオ" pitchFamily="50" charset="-128"/>
                <a:ea typeface="メイリオ" pitchFamily="50" charset="-128"/>
              </a:defRPr>
            </a:lvl9pPr>
          </a:lstStyle>
          <a:p>
            <a:pPr eaLnBrk="1" hangingPunct="1">
              <a:spcBef>
                <a:spcPct val="0"/>
              </a:spcBef>
              <a:buFontTx/>
              <a:buNone/>
            </a:pPr>
            <a:r>
              <a:rPr lang="ja-JP" altLang="en-US" sz="1800" dirty="0">
                <a:latin typeface="Arial Black" pitchFamily="34" charset="0"/>
                <a:ea typeface="ＭＳ Ｐゴシック" charset="-128"/>
              </a:rPr>
              <a:t>パリ</a:t>
            </a:r>
          </a:p>
        </p:txBody>
      </p:sp>
    </p:spTree>
    <p:extLst>
      <p:ext uri="{BB962C8B-B14F-4D97-AF65-F5344CB8AC3E}">
        <p14:creationId xmlns:p14="http://schemas.microsoft.com/office/powerpoint/2010/main" val="66478602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eaLnBrk="1" hangingPunct="1"/>
            <a:endParaRPr lang="ja-JP" altLang="ja-JP"/>
          </a:p>
        </p:txBody>
      </p:sp>
      <p:pic>
        <p:nvPicPr>
          <p:cNvPr id="8195" name="Picture 3" descr="DSC01085"/>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1524000" y="0"/>
            <a:ext cx="9144000" cy="6858000"/>
          </a:xfrm>
          <a:noFill/>
        </p:spPr>
      </p:pic>
    </p:spTree>
    <p:extLst>
      <p:ext uri="{BB962C8B-B14F-4D97-AF65-F5344CB8AC3E}">
        <p14:creationId xmlns:p14="http://schemas.microsoft.com/office/powerpoint/2010/main" val="266012466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5"/>
          <p:cNvSpPr>
            <a:spLocks noGrp="1" noChangeArrowheads="1"/>
          </p:cNvSpPr>
          <p:nvPr>
            <p:ph type="title"/>
          </p:nvPr>
        </p:nvSpPr>
        <p:spPr/>
        <p:txBody>
          <a:bodyPr/>
          <a:lstStyle/>
          <a:p>
            <a:pPr eaLnBrk="1" hangingPunct="1"/>
            <a:endParaRPr lang="ja-JP" altLang="ja-JP"/>
          </a:p>
        </p:txBody>
      </p:sp>
      <p:pic>
        <p:nvPicPr>
          <p:cNvPr id="9219" name="Picture 4" descr="DSC01006"/>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1524000" y="0"/>
            <a:ext cx="9144000" cy="6858000"/>
          </a:xfrm>
          <a:noFill/>
        </p:spPr>
      </p:pic>
    </p:spTree>
    <p:extLst>
      <p:ext uri="{BB962C8B-B14F-4D97-AF65-F5344CB8AC3E}">
        <p14:creationId xmlns:p14="http://schemas.microsoft.com/office/powerpoint/2010/main" val="238634719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5"/>
          <p:cNvSpPr>
            <a:spLocks noGrp="1" noChangeArrowheads="1"/>
          </p:cNvSpPr>
          <p:nvPr>
            <p:ph type="title"/>
          </p:nvPr>
        </p:nvSpPr>
        <p:spPr/>
        <p:txBody>
          <a:bodyPr/>
          <a:lstStyle/>
          <a:p>
            <a:pPr eaLnBrk="1" hangingPunct="1"/>
            <a:endParaRPr lang="ja-JP" altLang="ja-JP"/>
          </a:p>
        </p:txBody>
      </p:sp>
      <p:pic>
        <p:nvPicPr>
          <p:cNvPr id="10243" name="Picture 4" descr="DSC00835"/>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1524000" y="0"/>
            <a:ext cx="9144000" cy="6859588"/>
          </a:xfrm>
          <a:noFill/>
        </p:spPr>
      </p:pic>
    </p:spTree>
    <p:extLst>
      <p:ext uri="{BB962C8B-B14F-4D97-AF65-F5344CB8AC3E}">
        <p14:creationId xmlns:p14="http://schemas.microsoft.com/office/powerpoint/2010/main" val="201267559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title"/>
          </p:nvPr>
        </p:nvSpPr>
        <p:spPr/>
        <p:txBody>
          <a:bodyPr/>
          <a:lstStyle/>
          <a:p>
            <a:pPr eaLnBrk="1" hangingPunct="1"/>
            <a:endParaRPr lang="ja-JP" altLang="ja-JP"/>
          </a:p>
        </p:txBody>
      </p:sp>
      <p:pic>
        <p:nvPicPr>
          <p:cNvPr id="11267" name="Picture 10" descr="DSC00839"/>
          <p:cNvPicPr>
            <a:picLocks noGrp="1" noChangeAspect="1" noChangeArrowheads="1"/>
          </p:cNvPicPr>
          <p:nvPr>
            <p:ph sz="half" idx="1"/>
          </p:nvPr>
        </p:nvPicPr>
        <p:blipFill>
          <a:blip r:embed="rId2" cstate="email">
            <a:extLst>
              <a:ext uri="{28A0092B-C50C-407E-A947-70E740481C1C}">
                <a14:useLocalDpi xmlns:a14="http://schemas.microsoft.com/office/drawing/2010/main"/>
              </a:ext>
            </a:extLst>
          </a:blip>
          <a:srcRect/>
          <a:stretch>
            <a:fillRect/>
          </a:stretch>
        </p:blipFill>
        <p:spPr>
          <a:xfrm>
            <a:off x="1524000" y="0"/>
            <a:ext cx="9144000" cy="6859588"/>
          </a:xfrm>
          <a:noFill/>
        </p:spPr>
      </p:pic>
      <p:graphicFrame>
        <p:nvGraphicFramePr>
          <p:cNvPr id="11268" name="Rectangle 6"/>
          <p:cNvGraphicFramePr>
            <a:graphicFrameLocks noGrp="1"/>
          </p:cNvGraphicFramePr>
          <p:nvPr>
            <p:ph sz="half" idx="2"/>
          </p:nvPr>
        </p:nvGraphicFramePr>
        <p:xfrm>
          <a:off x="7667625" y="3338513"/>
          <a:ext cx="1047750" cy="1047750"/>
        </p:xfrm>
        <a:graphic>
          <a:graphicData uri="http://schemas.openxmlformats.org/presentationml/2006/ole">
            <mc:AlternateContent xmlns:mc="http://schemas.openxmlformats.org/markup-compatibility/2006">
              <mc:Choice xmlns:v="urn:schemas-microsoft-com:vml" Requires="v">
                <p:oleObj name="画像ファイル" r:id="rId3" imgW="0" imgH="0" progId="JascPaintShopPhotoAlbum 画像">
                  <p:embed/>
                </p:oleObj>
              </mc:Choice>
              <mc:Fallback>
                <p:oleObj name="画像ファイル" r:id="rId3" imgW="0" imgH="0" progId="JascPaintShopPhotoAlbum 画像">
                  <p:embed/>
                  <p:pic>
                    <p:nvPicPr>
                      <p:cNvPr id="0" name=""/>
                      <p:cNvPicPr>
                        <a:picLocks noGrp="1" noChangeArrowheads="1"/>
                      </p:cNvPicPr>
                      <p:nvPr/>
                    </p:nvPicPr>
                    <p:blipFill>
                      <a:blip>
                        <a:extLst>
                          <a:ext uri="{28A0092B-C50C-407E-A947-70E740481C1C}">
                            <a14:useLocalDpi xmlns:a14="http://schemas.microsoft.com/office/drawing/2010/main" val="0"/>
                          </a:ext>
                        </a:extLst>
                      </a:blip>
                      <a:srcRect/>
                      <a:stretch>
                        <a:fillRect/>
                      </a:stretch>
                    </p:blipFill>
                    <p:spPr bwMode="auto">
                      <a:xfrm>
                        <a:off x="7667625" y="3338513"/>
                        <a:ext cx="1047750" cy="1047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211032618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eaLnBrk="1" hangingPunct="1"/>
            <a:r>
              <a:rPr lang="en-US" altLang="ja-JP"/>
              <a:t>2</a:t>
            </a:r>
            <a:r>
              <a:rPr lang="ja-JP" altLang="en-US"/>
              <a:t>つのテーマパーク</a:t>
            </a:r>
          </a:p>
        </p:txBody>
      </p:sp>
      <p:sp>
        <p:nvSpPr>
          <p:cNvPr id="12291" name="Rectangle 3"/>
          <p:cNvSpPr>
            <a:spLocks noGrp="1" noChangeArrowheads="1"/>
          </p:cNvSpPr>
          <p:nvPr>
            <p:ph idx="1"/>
          </p:nvPr>
        </p:nvSpPr>
        <p:spPr/>
        <p:txBody>
          <a:bodyPr/>
          <a:lstStyle/>
          <a:p>
            <a:pPr eaLnBrk="1" hangingPunct="1"/>
            <a:r>
              <a:rPr lang="ja-JP" altLang="en-US"/>
              <a:t>ディズニーランド・パーク</a:t>
            </a:r>
          </a:p>
          <a:p>
            <a:pPr eaLnBrk="1" hangingPunct="1">
              <a:buFontTx/>
              <a:buNone/>
            </a:pPr>
            <a:r>
              <a:rPr lang="ja-JP" altLang="en-US"/>
              <a:t>　　日本のディズニーランドに近い</a:t>
            </a:r>
          </a:p>
          <a:p>
            <a:pPr eaLnBrk="1" hangingPunct="1">
              <a:buFontTx/>
              <a:buNone/>
            </a:pPr>
            <a:endParaRPr lang="ja-JP" altLang="en-US"/>
          </a:p>
          <a:p>
            <a:pPr eaLnBrk="1" hangingPunct="1"/>
            <a:r>
              <a:rPr lang="ja-JP" altLang="en-US"/>
              <a:t>ウォルト・ディズニー・スタジオ</a:t>
            </a:r>
          </a:p>
          <a:p>
            <a:pPr eaLnBrk="1" hangingPunct="1">
              <a:buFontTx/>
              <a:buNone/>
            </a:pPr>
            <a:r>
              <a:rPr lang="ja-JP" altLang="en-US"/>
              <a:t>　　映画の世界を体験</a:t>
            </a:r>
          </a:p>
          <a:p>
            <a:pPr eaLnBrk="1" hangingPunct="1">
              <a:buFontTx/>
              <a:buNone/>
            </a:pPr>
            <a:endParaRPr lang="ja-JP" altLang="en-US"/>
          </a:p>
          <a:p>
            <a:pPr eaLnBrk="1" hangingPunct="1">
              <a:buFontTx/>
              <a:buNone/>
            </a:pPr>
            <a:r>
              <a:rPr lang="ja-JP" altLang="en-US">
                <a:hlinkClick r:id="rId2"/>
              </a:rPr>
              <a:t>レイアウト</a:t>
            </a:r>
            <a:endParaRPr lang="ja-JP" altLang="en-US"/>
          </a:p>
          <a:p>
            <a:pPr eaLnBrk="1" hangingPunct="1">
              <a:buFontTx/>
              <a:buNone/>
            </a:pPr>
            <a:endParaRPr lang="en-US" altLang="ja-JP"/>
          </a:p>
        </p:txBody>
      </p:sp>
    </p:spTree>
    <p:extLst>
      <p:ext uri="{BB962C8B-B14F-4D97-AF65-F5344CB8AC3E}">
        <p14:creationId xmlns:p14="http://schemas.microsoft.com/office/powerpoint/2010/main" val="134484316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5"/>
          <p:cNvSpPr>
            <a:spLocks noGrp="1" noChangeArrowheads="1"/>
          </p:cNvSpPr>
          <p:nvPr>
            <p:ph type="title"/>
          </p:nvPr>
        </p:nvSpPr>
        <p:spPr/>
        <p:txBody>
          <a:bodyPr/>
          <a:lstStyle/>
          <a:p>
            <a:pPr eaLnBrk="1" hangingPunct="1"/>
            <a:r>
              <a:rPr lang="ja-JP" altLang="en-US" dirty="0"/>
              <a:t>入場料　</a:t>
            </a:r>
          </a:p>
        </p:txBody>
      </p:sp>
      <p:sp>
        <p:nvSpPr>
          <p:cNvPr id="15363" name="コンテンツ プレースホルダー 1"/>
          <p:cNvSpPr>
            <a:spLocks noGrp="1"/>
          </p:cNvSpPr>
          <p:nvPr>
            <p:ph idx="1"/>
          </p:nvPr>
        </p:nvSpPr>
        <p:spPr>
          <a:xfrm>
            <a:off x="1992313" y="1268413"/>
            <a:ext cx="8229600" cy="4525962"/>
          </a:xfrm>
        </p:spPr>
        <p:txBody>
          <a:bodyPr/>
          <a:lstStyle/>
          <a:p>
            <a:pPr eaLnBrk="1" hangingPunct="1"/>
            <a:r>
              <a:rPr lang="en-US" altLang="ja-JP" dirty="0"/>
              <a:t>29</a:t>
            </a:r>
            <a:r>
              <a:rPr lang="ja-JP" altLang="en-US" dirty="0"/>
              <a:t>ユーロ（</a:t>
            </a:r>
            <a:r>
              <a:rPr lang="en-US" altLang="ja-JP" dirty="0"/>
              <a:t>3944</a:t>
            </a:r>
            <a:r>
              <a:rPr lang="ja-JP" altLang="en-US" dirty="0"/>
              <a:t>円）</a:t>
            </a:r>
            <a:r>
              <a:rPr lang="en-US" altLang="ja-JP" dirty="0"/>
              <a:t>2003</a:t>
            </a:r>
            <a:r>
              <a:rPr lang="ja-JP" altLang="en-US" dirty="0"/>
              <a:t>年　</a:t>
            </a:r>
            <a:r>
              <a:rPr lang="en-US" altLang="ja-JP" dirty="0">
                <a:solidFill>
                  <a:srgbClr val="FF0000"/>
                </a:solidFill>
              </a:rPr>
              <a:t>1</a:t>
            </a:r>
            <a:r>
              <a:rPr lang="ja-JP" altLang="en-US" dirty="0">
                <a:solidFill>
                  <a:srgbClr val="FF0000"/>
                </a:solidFill>
              </a:rPr>
              <a:t>ユーロ＝</a:t>
            </a:r>
            <a:r>
              <a:rPr lang="en-US" altLang="ja-JP" dirty="0">
                <a:solidFill>
                  <a:srgbClr val="FF0000"/>
                </a:solidFill>
              </a:rPr>
              <a:t>136</a:t>
            </a:r>
            <a:r>
              <a:rPr lang="ja-JP" altLang="en-US" dirty="0">
                <a:solidFill>
                  <a:srgbClr val="FF0000"/>
                </a:solidFill>
              </a:rPr>
              <a:t>円</a:t>
            </a:r>
            <a:endParaRPr lang="en-US" altLang="ja-JP" dirty="0">
              <a:solidFill>
                <a:srgbClr val="FF0000"/>
              </a:solidFill>
            </a:endParaRPr>
          </a:p>
          <a:p>
            <a:pPr eaLnBrk="1" hangingPunct="1"/>
            <a:r>
              <a:rPr lang="en-US" altLang="ja-JP" dirty="0"/>
              <a:t>73</a:t>
            </a:r>
            <a:r>
              <a:rPr lang="ja-JP" altLang="en-US" dirty="0"/>
              <a:t>ユーロ（</a:t>
            </a:r>
            <a:r>
              <a:rPr lang="en-US" altLang="ja-JP" dirty="0"/>
              <a:t>10220</a:t>
            </a:r>
            <a:r>
              <a:rPr lang="ja-JP" altLang="en-US" dirty="0"/>
              <a:t>円）</a:t>
            </a:r>
            <a:r>
              <a:rPr lang="en-US" altLang="ja-JP" dirty="0"/>
              <a:t>2014</a:t>
            </a:r>
            <a:r>
              <a:rPr lang="ja-JP" altLang="en-US" dirty="0"/>
              <a:t>年　</a:t>
            </a:r>
            <a:r>
              <a:rPr lang="en-US" altLang="ja-JP" dirty="0"/>
              <a:t>1</a:t>
            </a:r>
            <a:r>
              <a:rPr lang="ja-JP" altLang="en-US" dirty="0"/>
              <a:t>ユーロ＝</a:t>
            </a:r>
            <a:r>
              <a:rPr lang="en-US" altLang="ja-JP" dirty="0"/>
              <a:t>140</a:t>
            </a:r>
            <a:r>
              <a:rPr lang="ja-JP" altLang="en-US" dirty="0"/>
              <a:t>円</a:t>
            </a:r>
            <a:endParaRPr lang="en-US" altLang="ja-JP" dirty="0"/>
          </a:p>
          <a:p>
            <a:r>
              <a:rPr lang="en-US" altLang="ja-JP" dirty="0"/>
              <a:t>78</a:t>
            </a:r>
            <a:r>
              <a:rPr lang="ja-JP" altLang="en-US" dirty="0"/>
              <a:t>ユーロ（</a:t>
            </a:r>
            <a:r>
              <a:rPr lang="en-US" altLang="ja-JP" dirty="0"/>
              <a:t>10623</a:t>
            </a:r>
            <a:r>
              <a:rPr lang="ja-JP" altLang="en-US" dirty="0"/>
              <a:t>円）</a:t>
            </a:r>
            <a:r>
              <a:rPr lang="en-US" altLang="ja-JP" dirty="0"/>
              <a:t>2019</a:t>
            </a:r>
            <a:r>
              <a:rPr lang="ja-JP" altLang="en-US" dirty="0"/>
              <a:t>年　</a:t>
            </a:r>
            <a:r>
              <a:rPr lang="en-US" altLang="ja-JP" dirty="0"/>
              <a:t>1</a:t>
            </a:r>
            <a:r>
              <a:rPr lang="ja-JP" altLang="en-US" dirty="0"/>
              <a:t>ユーロ＝</a:t>
            </a:r>
            <a:r>
              <a:rPr lang="en-US" altLang="ja-JP" dirty="0"/>
              <a:t>122</a:t>
            </a:r>
            <a:r>
              <a:rPr lang="ja-JP" altLang="en-US" dirty="0"/>
              <a:t>円</a:t>
            </a:r>
            <a:endParaRPr lang="en-US" altLang="ja-JP" dirty="0"/>
          </a:p>
          <a:p>
            <a:endParaRPr lang="ja-JP" altLang="en-US" dirty="0"/>
          </a:p>
        </p:txBody>
      </p:sp>
      <p:pic>
        <p:nvPicPr>
          <p:cNvPr id="15364"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999656" y="3291961"/>
            <a:ext cx="5905500" cy="3313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テキスト ボックス 1">
            <a:extLst>
              <a:ext uri="{FF2B5EF4-FFF2-40B4-BE49-F238E27FC236}">
                <a16:creationId xmlns:a16="http://schemas.microsoft.com/office/drawing/2014/main" id="{20C3946A-EBEC-0A0B-3BC2-B4E85D4E5B89}"/>
              </a:ext>
            </a:extLst>
          </p:cNvPr>
          <p:cNvSpPr txBox="1"/>
          <p:nvPr/>
        </p:nvSpPr>
        <p:spPr>
          <a:xfrm>
            <a:off x="407753" y="3645024"/>
            <a:ext cx="2088232" cy="646331"/>
          </a:xfrm>
          <a:prstGeom prst="rect">
            <a:avLst/>
          </a:prstGeom>
          <a:noFill/>
        </p:spPr>
        <p:txBody>
          <a:bodyPr wrap="square" rtlCol="0">
            <a:spAutoFit/>
          </a:bodyPr>
          <a:lstStyle/>
          <a:p>
            <a:r>
              <a:rPr kumimoji="1" lang="en-US" altLang="ja-JP" dirty="0"/>
              <a:t>56</a:t>
            </a:r>
            <a:r>
              <a:rPr kumimoji="1" lang="ja-JP" altLang="en-US" dirty="0"/>
              <a:t>ユーロ</a:t>
            </a:r>
            <a:endParaRPr kumimoji="1" lang="en-US" altLang="ja-JP" dirty="0"/>
          </a:p>
          <a:p>
            <a:r>
              <a:rPr lang="en-US" altLang="ja-JP" dirty="0"/>
              <a:t>1</a:t>
            </a:r>
            <a:r>
              <a:rPr lang="ja-JP" altLang="en-US" dirty="0"/>
              <a:t>ユーロ　</a:t>
            </a:r>
            <a:r>
              <a:rPr lang="en-US" altLang="ja-JP" dirty="0"/>
              <a:t>137</a:t>
            </a:r>
            <a:r>
              <a:rPr lang="ja-JP" altLang="en-US" dirty="0"/>
              <a:t>．</a:t>
            </a:r>
            <a:r>
              <a:rPr lang="en-US" altLang="ja-JP" dirty="0"/>
              <a:t>4</a:t>
            </a:r>
            <a:r>
              <a:rPr lang="ja-JP" altLang="en-US"/>
              <a:t>円</a:t>
            </a:r>
            <a:endParaRPr kumimoji="1" lang="ja-JP" altLang="en-US" dirty="0"/>
          </a:p>
        </p:txBody>
      </p:sp>
    </p:spTree>
    <p:extLst>
      <p:ext uri="{BB962C8B-B14F-4D97-AF65-F5344CB8AC3E}">
        <p14:creationId xmlns:p14="http://schemas.microsoft.com/office/powerpoint/2010/main" val="1024435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Rot="1" noChangeArrowheads="1"/>
          </p:cNvSpPr>
          <p:nvPr>
            <p:ph type="title"/>
          </p:nvPr>
        </p:nvSpPr>
        <p:spPr/>
        <p:txBody>
          <a:bodyPr/>
          <a:lstStyle/>
          <a:p>
            <a:r>
              <a:rPr lang="ja-JP" altLang="en-US"/>
              <a:t>比較優位とは</a:t>
            </a:r>
          </a:p>
        </p:txBody>
      </p:sp>
      <p:sp>
        <p:nvSpPr>
          <p:cNvPr id="31747" name="Rectangle 3"/>
          <p:cNvSpPr>
            <a:spLocks noGrp="1" noChangeArrowheads="1"/>
          </p:cNvSpPr>
          <p:nvPr>
            <p:ph idx="1"/>
          </p:nvPr>
        </p:nvSpPr>
        <p:spPr/>
        <p:txBody>
          <a:bodyPr>
            <a:normAutofit fontScale="92500" lnSpcReduction="10000"/>
          </a:bodyPr>
          <a:lstStyle/>
          <a:p>
            <a:r>
              <a:rPr lang="ja-JP" altLang="en-US" dirty="0"/>
              <a:t>Ａ子さんは料理もピアノもＢ子さんより上手　</a:t>
            </a:r>
            <a:r>
              <a:rPr lang="ja-JP" altLang="en-US" dirty="0">
                <a:solidFill>
                  <a:schemeClr val="bg1">
                    <a:lumMod val="50000"/>
                  </a:schemeClr>
                </a:solidFill>
              </a:rPr>
              <a:t>（絶対優位）</a:t>
            </a:r>
            <a:endParaRPr lang="en-US" altLang="ja-JP" dirty="0">
              <a:solidFill>
                <a:schemeClr val="bg1">
                  <a:lumMod val="50000"/>
                </a:schemeClr>
              </a:solidFill>
            </a:endParaRPr>
          </a:p>
          <a:p>
            <a:endParaRPr lang="en-US" altLang="ja-JP" dirty="0"/>
          </a:p>
          <a:p>
            <a:r>
              <a:rPr lang="ja-JP" altLang="en-US" dirty="0"/>
              <a:t>Ａ子さんはピアノよりも</a:t>
            </a:r>
            <a:r>
              <a:rPr lang="ja-JP" altLang="en-US" dirty="0">
                <a:solidFill>
                  <a:srgbClr val="FF00FF"/>
                </a:solidFill>
              </a:rPr>
              <a:t>料理</a:t>
            </a:r>
            <a:r>
              <a:rPr lang="ja-JP" altLang="en-US" dirty="0"/>
              <a:t>の方が上手　　</a:t>
            </a:r>
            <a:endParaRPr lang="en-US" altLang="ja-JP" dirty="0"/>
          </a:p>
          <a:p>
            <a:pPr marL="0" indent="0">
              <a:buNone/>
            </a:pPr>
            <a:r>
              <a:rPr lang="ja-JP" altLang="en-US" dirty="0"/>
              <a:t>　　　　　　　　料理＞ピアノ　　</a:t>
            </a:r>
            <a:r>
              <a:rPr lang="ja-JP" altLang="en-US" dirty="0">
                <a:solidFill>
                  <a:schemeClr val="bg1">
                    <a:lumMod val="50000"/>
                  </a:schemeClr>
                </a:solidFill>
              </a:rPr>
              <a:t>（比較優位）</a:t>
            </a:r>
          </a:p>
          <a:p>
            <a:r>
              <a:rPr lang="ja-JP" altLang="en-US" dirty="0"/>
              <a:t>Ｂ子さんは料理よりも</a:t>
            </a:r>
            <a:r>
              <a:rPr lang="ja-JP" altLang="en-US" dirty="0">
                <a:solidFill>
                  <a:srgbClr val="FF00FF"/>
                </a:solidFill>
              </a:rPr>
              <a:t>ピアノ</a:t>
            </a:r>
            <a:r>
              <a:rPr lang="ja-JP" altLang="en-US" dirty="0"/>
              <a:t>の方が上手</a:t>
            </a:r>
          </a:p>
          <a:p>
            <a:pPr>
              <a:buFont typeface="Wingdings" pitchFamily="2" charset="2"/>
              <a:buNone/>
            </a:pPr>
            <a:r>
              <a:rPr lang="ja-JP" altLang="en-US" dirty="0"/>
              <a:t>　　　　　　　　料理＜ピアノ　　</a:t>
            </a:r>
            <a:r>
              <a:rPr lang="ja-JP" altLang="en-US" dirty="0">
                <a:solidFill>
                  <a:schemeClr val="bg1">
                    <a:lumMod val="50000"/>
                  </a:schemeClr>
                </a:solidFill>
              </a:rPr>
              <a:t>（比較優位）</a:t>
            </a:r>
            <a:endParaRPr lang="en-US" altLang="ja-JP" dirty="0">
              <a:solidFill>
                <a:schemeClr val="bg1">
                  <a:lumMod val="50000"/>
                </a:schemeClr>
              </a:solidFill>
            </a:endParaRPr>
          </a:p>
          <a:p>
            <a:pPr>
              <a:buFont typeface="Wingdings" pitchFamily="2" charset="2"/>
              <a:buNone/>
            </a:pPr>
            <a:endParaRPr lang="en-US" altLang="ja-JP" dirty="0">
              <a:solidFill>
                <a:schemeClr val="bg1">
                  <a:lumMod val="50000"/>
                </a:schemeClr>
              </a:solidFill>
            </a:endParaRPr>
          </a:p>
          <a:p>
            <a:r>
              <a:rPr lang="ja-JP" altLang="en-US" dirty="0">
                <a:solidFill>
                  <a:schemeClr val="accent6">
                    <a:lumMod val="75000"/>
                  </a:schemeClr>
                </a:solidFill>
              </a:rPr>
              <a:t>比較優位の分野に特化する方が</a:t>
            </a:r>
            <a:r>
              <a:rPr lang="en-US" altLang="ja-JP" dirty="0">
                <a:solidFill>
                  <a:schemeClr val="accent6">
                    <a:lumMod val="75000"/>
                  </a:schemeClr>
                </a:solidFill>
              </a:rPr>
              <a:t>2</a:t>
            </a:r>
            <a:r>
              <a:rPr lang="ja-JP" altLang="en-US" dirty="0">
                <a:solidFill>
                  <a:schemeClr val="accent6">
                    <a:lumMod val="75000"/>
                  </a:schemeClr>
                </a:solidFill>
              </a:rPr>
              <a:t>人のためだけでなく、社会のためにも望ましい。</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7E15C70-8FA5-43AD-A71F-89B8F13BCF49}"/>
              </a:ext>
            </a:extLst>
          </p:cNvPr>
          <p:cNvSpPr>
            <a:spLocks noGrp="1"/>
          </p:cNvSpPr>
          <p:nvPr>
            <p:ph type="title"/>
          </p:nvPr>
        </p:nvSpPr>
        <p:spPr>
          <a:xfrm>
            <a:off x="1981200" y="260336"/>
            <a:ext cx="8229600" cy="1143000"/>
          </a:xfrm>
        </p:spPr>
        <p:txBody>
          <a:bodyPr/>
          <a:lstStyle/>
          <a:p>
            <a:r>
              <a:rPr lang="ja-JP" altLang="en-US" dirty="0"/>
              <a:t>ファストパス（</a:t>
            </a:r>
            <a:r>
              <a:rPr lang="en-US" altLang="ja-JP" dirty="0"/>
              <a:t>2019</a:t>
            </a:r>
            <a:r>
              <a:rPr lang="ja-JP" altLang="en-US" dirty="0"/>
              <a:t>年</a:t>
            </a:r>
            <a:r>
              <a:rPr lang="en-US" altLang="ja-JP" dirty="0"/>
              <a:t>6</a:t>
            </a:r>
            <a:r>
              <a:rPr lang="ja-JP" altLang="en-US" dirty="0"/>
              <a:t>月）</a:t>
            </a:r>
            <a:endParaRPr kumimoji="1" lang="ja-JP" altLang="en-US" dirty="0"/>
          </a:p>
        </p:txBody>
      </p:sp>
      <p:graphicFrame>
        <p:nvGraphicFramePr>
          <p:cNvPr id="4" name="表 3">
            <a:extLst>
              <a:ext uri="{FF2B5EF4-FFF2-40B4-BE49-F238E27FC236}">
                <a16:creationId xmlns:a16="http://schemas.microsoft.com/office/drawing/2014/main" id="{D2B9D339-4FFB-45A1-B959-399CF83DE4FB}"/>
              </a:ext>
            </a:extLst>
          </p:cNvPr>
          <p:cNvGraphicFramePr>
            <a:graphicFrameLocks noGrp="1"/>
          </p:cNvGraphicFramePr>
          <p:nvPr>
            <p:extLst>
              <p:ext uri="{D42A27DB-BD31-4B8C-83A1-F6EECF244321}">
                <p14:modId xmlns:p14="http://schemas.microsoft.com/office/powerpoint/2010/main" val="2471585209"/>
              </p:ext>
            </p:extLst>
          </p:nvPr>
        </p:nvGraphicFramePr>
        <p:xfrm>
          <a:off x="1739900" y="1340768"/>
          <a:ext cx="8568953" cy="5256896"/>
        </p:xfrm>
        <a:graphic>
          <a:graphicData uri="http://schemas.openxmlformats.org/drawingml/2006/table">
            <a:tbl>
              <a:tblPr>
                <a:tableStyleId>{5C22544A-7EE6-4342-B048-85BDC9FD1C3A}</a:tableStyleId>
              </a:tblPr>
              <a:tblGrid>
                <a:gridCol w="4444205">
                  <a:extLst>
                    <a:ext uri="{9D8B030D-6E8A-4147-A177-3AD203B41FA5}">
                      <a16:colId xmlns:a16="http://schemas.microsoft.com/office/drawing/2014/main" val="746315689"/>
                    </a:ext>
                  </a:extLst>
                </a:gridCol>
                <a:gridCol w="1031187">
                  <a:extLst>
                    <a:ext uri="{9D8B030D-6E8A-4147-A177-3AD203B41FA5}">
                      <a16:colId xmlns:a16="http://schemas.microsoft.com/office/drawing/2014/main" val="3672664078"/>
                    </a:ext>
                  </a:extLst>
                </a:gridCol>
                <a:gridCol w="1031187">
                  <a:extLst>
                    <a:ext uri="{9D8B030D-6E8A-4147-A177-3AD203B41FA5}">
                      <a16:colId xmlns:a16="http://schemas.microsoft.com/office/drawing/2014/main" val="3003643585"/>
                    </a:ext>
                  </a:extLst>
                </a:gridCol>
                <a:gridCol w="1031187">
                  <a:extLst>
                    <a:ext uri="{9D8B030D-6E8A-4147-A177-3AD203B41FA5}">
                      <a16:colId xmlns:a16="http://schemas.microsoft.com/office/drawing/2014/main" val="105409046"/>
                    </a:ext>
                  </a:extLst>
                </a:gridCol>
                <a:gridCol w="1031187">
                  <a:extLst>
                    <a:ext uri="{9D8B030D-6E8A-4147-A177-3AD203B41FA5}">
                      <a16:colId xmlns:a16="http://schemas.microsoft.com/office/drawing/2014/main" val="3394573855"/>
                    </a:ext>
                  </a:extLst>
                </a:gridCol>
              </a:tblGrid>
              <a:tr h="403276">
                <a:tc>
                  <a:txBody>
                    <a:bodyPr/>
                    <a:lstStyle/>
                    <a:p>
                      <a:pPr algn="l" fontAlgn="ctr"/>
                      <a:r>
                        <a:rPr lang="ja-JP" altLang="en-US" sz="2000" u="none" strike="noStrike" dirty="0">
                          <a:effectLst/>
                        </a:rPr>
                        <a:t>　</a:t>
                      </a:r>
                      <a:endParaRPr lang="ja-JP" altLang="en-US" sz="2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solidFill>
                      <a:schemeClr val="accent6">
                        <a:lumMod val="20000"/>
                        <a:lumOff val="80000"/>
                      </a:schemeClr>
                    </a:solidFill>
                  </a:tcPr>
                </a:tc>
                <a:tc>
                  <a:txBody>
                    <a:bodyPr/>
                    <a:lstStyle/>
                    <a:p>
                      <a:pPr algn="ctr" fontAlgn="ctr"/>
                      <a:r>
                        <a:rPr lang="ja-JP" altLang="en-US" sz="2000" u="none" strike="noStrike" dirty="0">
                          <a:effectLst/>
                        </a:rPr>
                        <a:t>ファミリー</a:t>
                      </a:r>
                      <a:endParaRPr lang="ja-JP" altLang="en-US" sz="2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solidFill>
                      <a:schemeClr val="accent6">
                        <a:lumMod val="20000"/>
                        <a:lumOff val="80000"/>
                      </a:schemeClr>
                    </a:solidFill>
                  </a:tcPr>
                </a:tc>
                <a:tc>
                  <a:txBody>
                    <a:bodyPr/>
                    <a:lstStyle/>
                    <a:p>
                      <a:pPr algn="ctr" fontAlgn="ctr"/>
                      <a:r>
                        <a:rPr lang="ja-JP" altLang="en-US" sz="2000" u="none" strike="noStrike">
                          <a:effectLst/>
                        </a:rPr>
                        <a:t>スリル</a:t>
                      </a:r>
                      <a:endParaRPr lang="ja-JP" altLang="en-US"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solidFill>
                      <a:schemeClr val="accent6">
                        <a:lumMod val="20000"/>
                        <a:lumOff val="80000"/>
                      </a:schemeClr>
                    </a:solidFill>
                  </a:tcPr>
                </a:tc>
                <a:tc>
                  <a:txBody>
                    <a:bodyPr/>
                    <a:lstStyle/>
                    <a:p>
                      <a:pPr algn="ctr" fontAlgn="ctr"/>
                      <a:r>
                        <a:rPr lang="ja-JP" altLang="en-US" sz="2000" u="none" strike="noStrike">
                          <a:effectLst/>
                        </a:rPr>
                        <a:t>すべて</a:t>
                      </a:r>
                      <a:endParaRPr lang="ja-JP" altLang="en-US"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solidFill>
                      <a:schemeClr val="accent6">
                        <a:lumMod val="20000"/>
                        <a:lumOff val="80000"/>
                      </a:schemeClr>
                    </a:solidFill>
                  </a:tcPr>
                </a:tc>
                <a:tc>
                  <a:txBody>
                    <a:bodyPr/>
                    <a:lstStyle/>
                    <a:p>
                      <a:pPr algn="ctr" fontAlgn="ctr"/>
                      <a:r>
                        <a:rPr lang="ja-JP" altLang="en-US" sz="2000" u="none" strike="noStrike">
                          <a:effectLst/>
                        </a:rPr>
                        <a:t>すべて</a:t>
                      </a:r>
                      <a:endParaRPr lang="ja-JP" altLang="en-US"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solidFill>
                      <a:schemeClr val="accent6">
                        <a:lumMod val="20000"/>
                        <a:lumOff val="80000"/>
                      </a:schemeClr>
                    </a:solidFill>
                  </a:tcPr>
                </a:tc>
                <a:extLst>
                  <a:ext uri="{0D108BD9-81ED-4DB2-BD59-A6C34878D82A}">
                    <a16:rowId xmlns:a16="http://schemas.microsoft.com/office/drawing/2014/main" val="3736758691"/>
                  </a:ext>
                </a:extLst>
              </a:tr>
              <a:tr h="403276">
                <a:tc>
                  <a:txBody>
                    <a:bodyPr/>
                    <a:lstStyle/>
                    <a:p>
                      <a:pPr algn="l" fontAlgn="ctr"/>
                      <a:r>
                        <a:rPr lang="ja-JP" altLang="en-US" sz="2000" u="none" strike="noStrike">
                          <a:effectLst/>
                        </a:rPr>
                        <a:t>　</a:t>
                      </a:r>
                      <a:endParaRPr lang="ja-JP" altLang="en-US"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solidFill>
                      <a:schemeClr val="accent6">
                        <a:lumMod val="20000"/>
                        <a:lumOff val="80000"/>
                      </a:schemeClr>
                    </a:solidFill>
                  </a:tcPr>
                </a:tc>
                <a:tc>
                  <a:txBody>
                    <a:bodyPr/>
                    <a:lstStyle/>
                    <a:p>
                      <a:pPr algn="ctr" fontAlgn="ctr"/>
                      <a:r>
                        <a:rPr lang="en-US" altLang="ja-JP" sz="2000" u="none" strike="noStrike">
                          <a:effectLst/>
                        </a:rPr>
                        <a:t>1</a:t>
                      </a:r>
                      <a:r>
                        <a:rPr lang="ja-JP" altLang="en-US" sz="2000" u="none" strike="noStrike">
                          <a:effectLst/>
                        </a:rPr>
                        <a:t>回</a:t>
                      </a:r>
                      <a:endParaRPr lang="ja-JP" altLang="en-US"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solidFill>
                      <a:schemeClr val="accent6">
                        <a:lumMod val="20000"/>
                        <a:lumOff val="80000"/>
                      </a:schemeClr>
                    </a:solidFill>
                  </a:tcPr>
                </a:tc>
                <a:tc>
                  <a:txBody>
                    <a:bodyPr/>
                    <a:lstStyle/>
                    <a:p>
                      <a:pPr algn="ctr" fontAlgn="ctr"/>
                      <a:r>
                        <a:rPr lang="en-US" altLang="ja-JP" sz="2000" u="none" strike="noStrike">
                          <a:effectLst/>
                        </a:rPr>
                        <a:t>1</a:t>
                      </a:r>
                      <a:r>
                        <a:rPr lang="ja-JP" altLang="en-US" sz="2000" u="none" strike="noStrike">
                          <a:effectLst/>
                        </a:rPr>
                        <a:t>回</a:t>
                      </a:r>
                      <a:endParaRPr lang="ja-JP" altLang="en-US"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solidFill>
                      <a:schemeClr val="accent6">
                        <a:lumMod val="20000"/>
                        <a:lumOff val="80000"/>
                      </a:schemeClr>
                    </a:solidFill>
                  </a:tcPr>
                </a:tc>
                <a:tc>
                  <a:txBody>
                    <a:bodyPr/>
                    <a:lstStyle/>
                    <a:p>
                      <a:pPr algn="ctr" fontAlgn="ctr"/>
                      <a:r>
                        <a:rPr lang="en-US" altLang="ja-JP" sz="2000" u="none" strike="noStrike">
                          <a:effectLst/>
                        </a:rPr>
                        <a:t>1</a:t>
                      </a:r>
                      <a:r>
                        <a:rPr lang="ja-JP" altLang="en-US" sz="2000" u="none" strike="noStrike">
                          <a:effectLst/>
                        </a:rPr>
                        <a:t>回</a:t>
                      </a:r>
                      <a:endParaRPr lang="ja-JP" altLang="en-US"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solidFill>
                      <a:schemeClr val="accent6">
                        <a:lumMod val="20000"/>
                        <a:lumOff val="80000"/>
                      </a:schemeClr>
                    </a:solidFill>
                  </a:tcPr>
                </a:tc>
                <a:tc>
                  <a:txBody>
                    <a:bodyPr/>
                    <a:lstStyle/>
                    <a:p>
                      <a:pPr algn="ctr" fontAlgn="ctr"/>
                      <a:r>
                        <a:rPr lang="ja-JP" altLang="en-US" sz="2000" u="none" strike="noStrike" dirty="0">
                          <a:effectLst/>
                        </a:rPr>
                        <a:t>何回でも</a:t>
                      </a:r>
                      <a:endParaRPr lang="ja-JP" altLang="en-US" sz="2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solidFill>
                      <a:schemeClr val="accent6">
                        <a:lumMod val="20000"/>
                        <a:lumOff val="80000"/>
                      </a:schemeClr>
                    </a:solidFill>
                  </a:tcPr>
                </a:tc>
                <a:extLst>
                  <a:ext uri="{0D108BD9-81ED-4DB2-BD59-A6C34878D82A}">
                    <a16:rowId xmlns:a16="http://schemas.microsoft.com/office/drawing/2014/main" val="1183719682"/>
                  </a:ext>
                </a:extLst>
              </a:tr>
              <a:tr h="417584">
                <a:tc>
                  <a:txBody>
                    <a:bodyPr/>
                    <a:lstStyle/>
                    <a:p>
                      <a:pPr algn="l" fontAlgn="ctr"/>
                      <a:r>
                        <a:rPr lang="ja-JP" altLang="en-US" sz="2000" u="none" strike="noStrike">
                          <a:effectLst/>
                        </a:rPr>
                        <a:t>レミーのおいしいレストラン</a:t>
                      </a:r>
                      <a:endParaRPr lang="ja-JP" altLang="en-US"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tc>
                  <a:txBody>
                    <a:bodyPr/>
                    <a:lstStyle/>
                    <a:p>
                      <a:pPr algn="ctr" fontAlgn="ctr"/>
                      <a:r>
                        <a:rPr lang="ja-JP" altLang="en-US" sz="2000" u="none" strike="noStrike">
                          <a:effectLst/>
                        </a:rPr>
                        <a:t>〇</a:t>
                      </a:r>
                      <a:endParaRPr lang="ja-JP" altLang="en-US"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tc>
                  <a:txBody>
                    <a:bodyPr/>
                    <a:lstStyle/>
                    <a:p>
                      <a:pPr algn="ctr" fontAlgn="ctr"/>
                      <a:r>
                        <a:rPr lang="ja-JP" altLang="en-US" sz="2000" u="none" strike="noStrike">
                          <a:effectLst/>
                        </a:rPr>
                        <a:t>　</a:t>
                      </a:r>
                      <a:endParaRPr lang="ja-JP" altLang="en-US"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tc>
                  <a:txBody>
                    <a:bodyPr/>
                    <a:lstStyle/>
                    <a:p>
                      <a:pPr algn="ctr" fontAlgn="ctr"/>
                      <a:r>
                        <a:rPr lang="ja-JP" altLang="en-US" sz="2000" u="none" strike="noStrike">
                          <a:effectLst/>
                        </a:rPr>
                        <a:t>〇</a:t>
                      </a:r>
                      <a:endParaRPr lang="ja-JP" altLang="en-US"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tc>
                  <a:txBody>
                    <a:bodyPr/>
                    <a:lstStyle/>
                    <a:p>
                      <a:pPr algn="ctr" fontAlgn="ctr"/>
                      <a:r>
                        <a:rPr lang="ja-JP" altLang="en-US" sz="2000" u="none" strike="noStrike">
                          <a:effectLst/>
                        </a:rPr>
                        <a:t>〇</a:t>
                      </a:r>
                      <a:endParaRPr lang="ja-JP" altLang="en-US"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extLst>
                  <a:ext uri="{0D108BD9-81ED-4DB2-BD59-A6C34878D82A}">
                    <a16:rowId xmlns:a16="http://schemas.microsoft.com/office/drawing/2014/main" val="2602904472"/>
                  </a:ext>
                </a:extLst>
              </a:tr>
              <a:tr h="403276">
                <a:tc>
                  <a:txBody>
                    <a:bodyPr/>
                    <a:lstStyle/>
                    <a:p>
                      <a:pPr algn="l" fontAlgn="ctr"/>
                      <a:r>
                        <a:rPr lang="ja-JP" altLang="en-US" sz="2000" u="none" strike="noStrike">
                          <a:effectLst/>
                        </a:rPr>
                        <a:t>ピーターパン</a:t>
                      </a:r>
                      <a:endParaRPr lang="ja-JP" altLang="en-US"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tc>
                  <a:txBody>
                    <a:bodyPr/>
                    <a:lstStyle/>
                    <a:p>
                      <a:pPr algn="ctr" fontAlgn="ctr"/>
                      <a:r>
                        <a:rPr lang="ja-JP" altLang="en-US" sz="2000" u="none" strike="noStrike">
                          <a:effectLst/>
                        </a:rPr>
                        <a:t>〇</a:t>
                      </a:r>
                      <a:endParaRPr lang="ja-JP" altLang="en-US"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tc>
                  <a:txBody>
                    <a:bodyPr/>
                    <a:lstStyle/>
                    <a:p>
                      <a:pPr algn="ctr" fontAlgn="ctr"/>
                      <a:r>
                        <a:rPr lang="ja-JP" altLang="en-US" sz="2000" u="none" strike="noStrike">
                          <a:effectLst/>
                        </a:rPr>
                        <a:t>　</a:t>
                      </a:r>
                      <a:endParaRPr lang="ja-JP" altLang="en-US"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tc>
                  <a:txBody>
                    <a:bodyPr/>
                    <a:lstStyle/>
                    <a:p>
                      <a:pPr algn="ctr" fontAlgn="ctr"/>
                      <a:r>
                        <a:rPr lang="ja-JP" altLang="en-US" sz="2000" u="none" strike="noStrike">
                          <a:effectLst/>
                        </a:rPr>
                        <a:t>〇</a:t>
                      </a:r>
                      <a:endParaRPr lang="ja-JP" altLang="en-US"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tc>
                  <a:txBody>
                    <a:bodyPr/>
                    <a:lstStyle/>
                    <a:p>
                      <a:pPr algn="ctr" fontAlgn="ctr"/>
                      <a:r>
                        <a:rPr lang="ja-JP" altLang="en-US" sz="2000" u="none" strike="noStrike">
                          <a:effectLst/>
                        </a:rPr>
                        <a:t>〇</a:t>
                      </a:r>
                      <a:endParaRPr lang="ja-JP" altLang="en-US"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extLst>
                  <a:ext uri="{0D108BD9-81ED-4DB2-BD59-A6C34878D82A}">
                    <a16:rowId xmlns:a16="http://schemas.microsoft.com/office/drawing/2014/main" val="1527171348"/>
                  </a:ext>
                </a:extLst>
              </a:tr>
              <a:tr h="403276">
                <a:tc>
                  <a:txBody>
                    <a:bodyPr/>
                    <a:lstStyle/>
                    <a:p>
                      <a:pPr algn="l" fontAlgn="ctr"/>
                      <a:r>
                        <a:rPr lang="ja-JP" altLang="en-US" sz="2000" u="none" strike="noStrike">
                          <a:effectLst/>
                        </a:rPr>
                        <a:t>バズライトイヤー</a:t>
                      </a:r>
                      <a:endParaRPr lang="ja-JP" altLang="en-US"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tc>
                  <a:txBody>
                    <a:bodyPr/>
                    <a:lstStyle/>
                    <a:p>
                      <a:pPr algn="ctr" fontAlgn="ctr"/>
                      <a:r>
                        <a:rPr lang="ja-JP" altLang="en-US" sz="2000" u="none" strike="noStrike">
                          <a:effectLst/>
                        </a:rPr>
                        <a:t>〇</a:t>
                      </a:r>
                      <a:endParaRPr lang="ja-JP" altLang="en-US"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tc>
                  <a:txBody>
                    <a:bodyPr/>
                    <a:lstStyle/>
                    <a:p>
                      <a:pPr algn="ctr" fontAlgn="ctr"/>
                      <a:r>
                        <a:rPr lang="ja-JP" altLang="en-US" sz="2000" u="none" strike="noStrike">
                          <a:effectLst/>
                        </a:rPr>
                        <a:t>　</a:t>
                      </a:r>
                      <a:endParaRPr lang="ja-JP" altLang="en-US"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tc>
                  <a:txBody>
                    <a:bodyPr/>
                    <a:lstStyle/>
                    <a:p>
                      <a:pPr algn="ctr" fontAlgn="ctr"/>
                      <a:r>
                        <a:rPr lang="ja-JP" altLang="en-US" sz="2000" u="none" strike="noStrike">
                          <a:effectLst/>
                        </a:rPr>
                        <a:t>〇</a:t>
                      </a:r>
                      <a:endParaRPr lang="ja-JP" altLang="en-US"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tc>
                  <a:txBody>
                    <a:bodyPr/>
                    <a:lstStyle/>
                    <a:p>
                      <a:pPr algn="ctr" fontAlgn="ctr"/>
                      <a:r>
                        <a:rPr lang="ja-JP" altLang="en-US" sz="2000" u="none" strike="noStrike">
                          <a:effectLst/>
                        </a:rPr>
                        <a:t>〇</a:t>
                      </a:r>
                      <a:endParaRPr lang="ja-JP" altLang="en-US"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extLst>
                  <a:ext uri="{0D108BD9-81ED-4DB2-BD59-A6C34878D82A}">
                    <a16:rowId xmlns:a16="http://schemas.microsoft.com/office/drawing/2014/main" val="2175119294"/>
                  </a:ext>
                </a:extLst>
              </a:tr>
              <a:tr h="403276">
                <a:tc>
                  <a:txBody>
                    <a:bodyPr/>
                    <a:lstStyle/>
                    <a:p>
                      <a:pPr algn="l" fontAlgn="ctr"/>
                      <a:r>
                        <a:rPr lang="ja-JP" altLang="en-US" sz="2000" u="none" strike="noStrike" dirty="0">
                          <a:effectLst/>
                        </a:rPr>
                        <a:t>スターウオーズ</a:t>
                      </a:r>
                      <a:endParaRPr lang="ja-JP" altLang="en-US" sz="2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tc>
                  <a:txBody>
                    <a:bodyPr/>
                    <a:lstStyle/>
                    <a:p>
                      <a:pPr algn="ctr" fontAlgn="ctr"/>
                      <a:r>
                        <a:rPr lang="ja-JP" altLang="en-US" sz="2000" u="none" strike="noStrike">
                          <a:effectLst/>
                        </a:rPr>
                        <a:t>　</a:t>
                      </a:r>
                      <a:endParaRPr lang="ja-JP" altLang="en-US"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tc>
                  <a:txBody>
                    <a:bodyPr/>
                    <a:lstStyle/>
                    <a:p>
                      <a:pPr algn="ctr" fontAlgn="ctr"/>
                      <a:r>
                        <a:rPr lang="ja-JP" altLang="en-US" sz="2000" u="none" strike="noStrike">
                          <a:effectLst/>
                        </a:rPr>
                        <a:t>〇</a:t>
                      </a:r>
                      <a:endParaRPr lang="ja-JP" altLang="en-US"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tc>
                  <a:txBody>
                    <a:bodyPr/>
                    <a:lstStyle/>
                    <a:p>
                      <a:pPr algn="ctr" fontAlgn="ctr"/>
                      <a:r>
                        <a:rPr lang="ja-JP" altLang="en-US" sz="2000" u="none" strike="noStrike" dirty="0">
                          <a:effectLst/>
                        </a:rPr>
                        <a:t>〇</a:t>
                      </a:r>
                      <a:endParaRPr lang="ja-JP" altLang="en-US" sz="2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tc>
                  <a:txBody>
                    <a:bodyPr/>
                    <a:lstStyle/>
                    <a:p>
                      <a:pPr algn="ctr" fontAlgn="ctr"/>
                      <a:r>
                        <a:rPr lang="ja-JP" altLang="en-US" sz="2000" u="none" strike="noStrike">
                          <a:effectLst/>
                        </a:rPr>
                        <a:t>〇</a:t>
                      </a:r>
                      <a:endParaRPr lang="ja-JP" altLang="en-US"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extLst>
                  <a:ext uri="{0D108BD9-81ED-4DB2-BD59-A6C34878D82A}">
                    <a16:rowId xmlns:a16="http://schemas.microsoft.com/office/drawing/2014/main" val="2107209016"/>
                  </a:ext>
                </a:extLst>
              </a:tr>
              <a:tr h="403276">
                <a:tc>
                  <a:txBody>
                    <a:bodyPr/>
                    <a:lstStyle/>
                    <a:p>
                      <a:pPr algn="l" fontAlgn="ctr"/>
                      <a:r>
                        <a:rPr lang="ja-JP" altLang="en-US" sz="2000" u="none" strike="noStrike">
                          <a:effectLst/>
                        </a:rPr>
                        <a:t>ロックンロールコースター</a:t>
                      </a:r>
                      <a:endParaRPr lang="ja-JP" altLang="en-US"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tc>
                  <a:txBody>
                    <a:bodyPr/>
                    <a:lstStyle/>
                    <a:p>
                      <a:pPr algn="ctr" fontAlgn="ctr"/>
                      <a:r>
                        <a:rPr lang="ja-JP" altLang="en-US" sz="2000" u="none" strike="noStrike">
                          <a:effectLst/>
                        </a:rPr>
                        <a:t>　</a:t>
                      </a:r>
                      <a:endParaRPr lang="ja-JP" altLang="en-US"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tc>
                  <a:txBody>
                    <a:bodyPr/>
                    <a:lstStyle/>
                    <a:p>
                      <a:pPr algn="ctr" fontAlgn="ctr"/>
                      <a:r>
                        <a:rPr lang="ja-JP" altLang="en-US" sz="2000" u="none" strike="noStrike">
                          <a:effectLst/>
                        </a:rPr>
                        <a:t>〇</a:t>
                      </a:r>
                      <a:endParaRPr lang="ja-JP" altLang="en-US"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tc>
                  <a:txBody>
                    <a:bodyPr/>
                    <a:lstStyle/>
                    <a:p>
                      <a:pPr algn="ctr" fontAlgn="ctr"/>
                      <a:r>
                        <a:rPr lang="ja-JP" altLang="en-US" sz="2000" u="none" strike="noStrike">
                          <a:effectLst/>
                        </a:rPr>
                        <a:t>〇</a:t>
                      </a:r>
                      <a:endParaRPr lang="ja-JP" altLang="en-US"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tc>
                  <a:txBody>
                    <a:bodyPr/>
                    <a:lstStyle/>
                    <a:p>
                      <a:pPr algn="ctr" fontAlgn="ctr"/>
                      <a:r>
                        <a:rPr lang="ja-JP" altLang="en-US" sz="2000" u="none" strike="noStrike">
                          <a:effectLst/>
                        </a:rPr>
                        <a:t>〇</a:t>
                      </a:r>
                      <a:endParaRPr lang="ja-JP" altLang="en-US"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extLst>
                  <a:ext uri="{0D108BD9-81ED-4DB2-BD59-A6C34878D82A}">
                    <a16:rowId xmlns:a16="http://schemas.microsoft.com/office/drawing/2014/main" val="1960034325"/>
                  </a:ext>
                </a:extLst>
              </a:tr>
              <a:tr h="403276">
                <a:tc>
                  <a:txBody>
                    <a:bodyPr/>
                    <a:lstStyle/>
                    <a:p>
                      <a:pPr algn="l" fontAlgn="ctr"/>
                      <a:r>
                        <a:rPr lang="ja-JP" altLang="en-US" sz="2000" u="none" strike="noStrike">
                          <a:effectLst/>
                        </a:rPr>
                        <a:t>タワーオブテラー</a:t>
                      </a:r>
                      <a:endParaRPr lang="ja-JP" altLang="en-US"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tc>
                  <a:txBody>
                    <a:bodyPr/>
                    <a:lstStyle/>
                    <a:p>
                      <a:pPr algn="ctr" fontAlgn="ctr"/>
                      <a:r>
                        <a:rPr lang="ja-JP" altLang="en-US" sz="2000" u="none" strike="noStrike">
                          <a:effectLst/>
                        </a:rPr>
                        <a:t>　</a:t>
                      </a:r>
                      <a:endParaRPr lang="ja-JP" altLang="en-US"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tc>
                  <a:txBody>
                    <a:bodyPr/>
                    <a:lstStyle/>
                    <a:p>
                      <a:pPr algn="ctr" fontAlgn="ctr"/>
                      <a:r>
                        <a:rPr lang="ja-JP" altLang="en-US" sz="2000" u="none" strike="noStrike" dirty="0">
                          <a:effectLst/>
                        </a:rPr>
                        <a:t>〇</a:t>
                      </a:r>
                      <a:endParaRPr lang="ja-JP" altLang="en-US" sz="2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tc>
                  <a:txBody>
                    <a:bodyPr/>
                    <a:lstStyle/>
                    <a:p>
                      <a:pPr algn="ctr" fontAlgn="ctr"/>
                      <a:r>
                        <a:rPr lang="ja-JP" altLang="en-US" sz="2000" u="none" strike="noStrike">
                          <a:effectLst/>
                        </a:rPr>
                        <a:t>〇</a:t>
                      </a:r>
                      <a:endParaRPr lang="ja-JP" altLang="en-US"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tc>
                  <a:txBody>
                    <a:bodyPr/>
                    <a:lstStyle/>
                    <a:p>
                      <a:pPr algn="ctr" fontAlgn="ctr"/>
                      <a:r>
                        <a:rPr lang="ja-JP" altLang="en-US" sz="2000" u="none" strike="noStrike">
                          <a:effectLst/>
                        </a:rPr>
                        <a:t>〇</a:t>
                      </a:r>
                      <a:endParaRPr lang="ja-JP" altLang="en-US"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extLst>
                  <a:ext uri="{0D108BD9-81ED-4DB2-BD59-A6C34878D82A}">
                    <a16:rowId xmlns:a16="http://schemas.microsoft.com/office/drawing/2014/main" val="2771285759"/>
                  </a:ext>
                </a:extLst>
              </a:tr>
              <a:tr h="403276">
                <a:tc>
                  <a:txBody>
                    <a:bodyPr/>
                    <a:lstStyle/>
                    <a:p>
                      <a:pPr algn="l" fontAlgn="ctr"/>
                      <a:r>
                        <a:rPr lang="ja-JP" altLang="en-US" sz="2000" u="none" strike="noStrike">
                          <a:effectLst/>
                        </a:rPr>
                        <a:t>ビッグサンダーマウンテン</a:t>
                      </a:r>
                      <a:endParaRPr lang="ja-JP" altLang="en-US"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tc>
                  <a:txBody>
                    <a:bodyPr/>
                    <a:lstStyle/>
                    <a:p>
                      <a:pPr algn="ctr" fontAlgn="ctr"/>
                      <a:r>
                        <a:rPr lang="ja-JP" altLang="en-US" sz="2000" u="none" strike="noStrike">
                          <a:effectLst/>
                        </a:rPr>
                        <a:t>　</a:t>
                      </a:r>
                      <a:endParaRPr lang="ja-JP" altLang="en-US"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tc>
                  <a:txBody>
                    <a:bodyPr/>
                    <a:lstStyle/>
                    <a:p>
                      <a:pPr algn="ctr" fontAlgn="ctr"/>
                      <a:r>
                        <a:rPr lang="ja-JP" altLang="en-US" sz="2000" u="none" strike="noStrike">
                          <a:effectLst/>
                        </a:rPr>
                        <a:t>　</a:t>
                      </a:r>
                      <a:endParaRPr lang="ja-JP" altLang="en-US"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tc>
                  <a:txBody>
                    <a:bodyPr/>
                    <a:lstStyle/>
                    <a:p>
                      <a:pPr algn="ctr" fontAlgn="ctr"/>
                      <a:r>
                        <a:rPr lang="ja-JP" altLang="en-US" sz="2000" u="none" strike="noStrike">
                          <a:effectLst/>
                        </a:rPr>
                        <a:t>〇</a:t>
                      </a:r>
                      <a:endParaRPr lang="ja-JP" altLang="en-US"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tc>
                  <a:txBody>
                    <a:bodyPr/>
                    <a:lstStyle/>
                    <a:p>
                      <a:pPr algn="ctr" fontAlgn="ctr"/>
                      <a:r>
                        <a:rPr lang="ja-JP" altLang="en-US" sz="2000" u="none" strike="noStrike">
                          <a:effectLst/>
                        </a:rPr>
                        <a:t>〇</a:t>
                      </a:r>
                      <a:endParaRPr lang="ja-JP" altLang="en-US"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extLst>
                  <a:ext uri="{0D108BD9-81ED-4DB2-BD59-A6C34878D82A}">
                    <a16:rowId xmlns:a16="http://schemas.microsoft.com/office/drawing/2014/main" val="4014455049"/>
                  </a:ext>
                </a:extLst>
              </a:tr>
              <a:tr h="403276">
                <a:tc>
                  <a:txBody>
                    <a:bodyPr/>
                    <a:lstStyle/>
                    <a:p>
                      <a:pPr algn="l" fontAlgn="ctr"/>
                      <a:r>
                        <a:rPr lang="ja-JP" altLang="en-US" sz="2000" u="none" strike="noStrike">
                          <a:effectLst/>
                        </a:rPr>
                        <a:t>スターツアーズ</a:t>
                      </a:r>
                      <a:endParaRPr lang="ja-JP" altLang="en-US"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tc>
                  <a:txBody>
                    <a:bodyPr/>
                    <a:lstStyle/>
                    <a:p>
                      <a:pPr algn="ctr" fontAlgn="ctr"/>
                      <a:r>
                        <a:rPr lang="ja-JP" altLang="en-US" sz="2000" u="none" strike="noStrike">
                          <a:effectLst/>
                        </a:rPr>
                        <a:t>　</a:t>
                      </a:r>
                      <a:endParaRPr lang="ja-JP" altLang="en-US"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tc>
                  <a:txBody>
                    <a:bodyPr/>
                    <a:lstStyle/>
                    <a:p>
                      <a:pPr algn="ctr" fontAlgn="ctr"/>
                      <a:r>
                        <a:rPr lang="ja-JP" altLang="en-US" sz="2000" u="none" strike="noStrike">
                          <a:effectLst/>
                        </a:rPr>
                        <a:t>　</a:t>
                      </a:r>
                      <a:endParaRPr lang="ja-JP" altLang="en-US"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tc>
                  <a:txBody>
                    <a:bodyPr/>
                    <a:lstStyle/>
                    <a:p>
                      <a:pPr algn="ctr" fontAlgn="ctr"/>
                      <a:r>
                        <a:rPr lang="ja-JP" altLang="en-US" sz="2000" u="none" strike="noStrike">
                          <a:effectLst/>
                        </a:rPr>
                        <a:t>〇</a:t>
                      </a:r>
                      <a:endParaRPr lang="ja-JP" altLang="en-US"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tc>
                  <a:txBody>
                    <a:bodyPr/>
                    <a:lstStyle/>
                    <a:p>
                      <a:pPr algn="ctr" fontAlgn="ctr"/>
                      <a:r>
                        <a:rPr lang="ja-JP" altLang="en-US" sz="2000" u="none" strike="noStrike">
                          <a:effectLst/>
                        </a:rPr>
                        <a:t>〇</a:t>
                      </a:r>
                      <a:endParaRPr lang="ja-JP" altLang="en-US"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extLst>
                  <a:ext uri="{0D108BD9-81ED-4DB2-BD59-A6C34878D82A}">
                    <a16:rowId xmlns:a16="http://schemas.microsoft.com/office/drawing/2014/main" val="3136996252"/>
                  </a:ext>
                </a:extLst>
              </a:tr>
              <a:tr h="403276">
                <a:tc>
                  <a:txBody>
                    <a:bodyPr/>
                    <a:lstStyle/>
                    <a:p>
                      <a:pPr algn="l" fontAlgn="ctr"/>
                      <a:r>
                        <a:rPr lang="ja-JP" altLang="en-US" sz="2000" u="none" strike="noStrike">
                          <a:effectLst/>
                        </a:rPr>
                        <a:t>インディージョーンズ</a:t>
                      </a:r>
                      <a:endParaRPr lang="ja-JP" altLang="en-US"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tc>
                  <a:txBody>
                    <a:bodyPr/>
                    <a:lstStyle/>
                    <a:p>
                      <a:pPr algn="ctr" fontAlgn="ctr"/>
                      <a:r>
                        <a:rPr lang="ja-JP" altLang="en-US" sz="2000" u="none" strike="noStrike">
                          <a:effectLst/>
                        </a:rPr>
                        <a:t>　</a:t>
                      </a:r>
                      <a:endParaRPr lang="ja-JP" altLang="en-US"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tc>
                  <a:txBody>
                    <a:bodyPr/>
                    <a:lstStyle/>
                    <a:p>
                      <a:pPr algn="ctr" fontAlgn="ctr"/>
                      <a:r>
                        <a:rPr lang="ja-JP" altLang="en-US" sz="2000" u="none" strike="noStrike">
                          <a:effectLst/>
                        </a:rPr>
                        <a:t>　</a:t>
                      </a:r>
                      <a:endParaRPr lang="ja-JP" altLang="en-US"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tc>
                  <a:txBody>
                    <a:bodyPr/>
                    <a:lstStyle/>
                    <a:p>
                      <a:pPr algn="ctr" fontAlgn="ctr"/>
                      <a:r>
                        <a:rPr lang="ja-JP" altLang="en-US" sz="2000" u="none" strike="noStrike">
                          <a:effectLst/>
                        </a:rPr>
                        <a:t>〇</a:t>
                      </a:r>
                      <a:endParaRPr lang="ja-JP" altLang="en-US"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tc>
                  <a:txBody>
                    <a:bodyPr/>
                    <a:lstStyle/>
                    <a:p>
                      <a:pPr algn="ctr" fontAlgn="ctr"/>
                      <a:r>
                        <a:rPr lang="ja-JP" altLang="en-US" sz="2000" u="none" strike="noStrike" dirty="0">
                          <a:effectLst/>
                        </a:rPr>
                        <a:t>〇</a:t>
                      </a:r>
                      <a:endParaRPr lang="ja-JP" altLang="en-US" sz="2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extLst>
                  <a:ext uri="{0D108BD9-81ED-4DB2-BD59-A6C34878D82A}">
                    <a16:rowId xmlns:a16="http://schemas.microsoft.com/office/drawing/2014/main" val="3914145376"/>
                  </a:ext>
                </a:extLst>
              </a:tr>
              <a:tr h="403276">
                <a:tc>
                  <a:txBody>
                    <a:bodyPr/>
                    <a:lstStyle/>
                    <a:p>
                      <a:pPr algn="l" fontAlgn="ctr"/>
                      <a:r>
                        <a:rPr lang="ja-JP" altLang="en-US" sz="2000" u="none" strike="noStrike" dirty="0">
                          <a:effectLst/>
                        </a:rPr>
                        <a:t>料金（ユーロ）</a:t>
                      </a:r>
                      <a:endParaRPr lang="ja-JP" altLang="en-US" sz="2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solidFill>
                      <a:schemeClr val="accent5">
                        <a:lumMod val="20000"/>
                        <a:lumOff val="80000"/>
                      </a:schemeClr>
                    </a:solidFill>
                  </a:tcPr>
                </a:tc>
                <a:tc>
                  <a:txBody>
                    <a:bodyPr/>
                    <a:lstStyle/>
                    <a:p>
                      <a:pPr algn="ctr" fontAlgn="ctr"/>
                      <a:r>
                        <a:rPr lang="en-US" altLang="ja-JP" sz="2000" u="none" strike="noStrike">
                          <a:effectLst/>
                        </a:rPr>
                        <a:t>45</a:t>
                      </a:r>
                      <a:endParaRPr lang="en-US" altLang="ja-JP"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solidFill>
                      <a:schemeClr val="accent5">
                        <a:lumMod val="20000"/>
                        <a:lumOff val="80000"/>
                      </a:schemeClr>
                    </a:solidFill>
                  </a:tcPr>
                </a:tc>
                <a:tc>
                  <a:txBody>
                    <a:bodyPr/>
                    <a:lstStyle/>
                    <a:p>
                      <a:pPr algn="ctr" fontAlgn="ctr"/>
                      <a:r>
                        <a:rPr lang="en-US" altLang="ja-JP" sz="2000" u="none" strike="noStrike">
                          <a:effectLst/>
                        </a:rPr>
                        <a:t>45</a:t>
                      </a:r>
                      <a:endParaRPr lang="en-US" altLang="ja-JP"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solidFill>
                      <a:schemeClr val="accent5">
                        <a:lumMod val="20000"/>
                        <a:lumOff val="80000"/>
                      </a:schemeClr>
                    </a:solidFill>
                  </a:tcPr>
                </a:tc>
                <a:tc>
                  <a:txBody>
                    <a:bodyPr/>
                    <a:lstStyle/>
                    <a:p>
                      <a:pPr algn="ctr" fontAlgn="ctr"/>
                      <a:r>
                        <a:rPr lang="en-US" altLang="ja-JP" sz="2000" u="none" strike="noStrike">
                          <a:effectLst/>
                        </a:rPr>
                        <a:t>90</a:t>
                      </a:r>
                      <a:endParaRPr lang="en-US" altLang="ja-JP"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solidFill>
                      <a:schemeClr val="accent5">
                        <a:lumMod val="20000"/>
                        <a:lumOff val="80000"/>
                      </a:schemeClr>
                    </a:solidFill>
                  </a:tcPr>
                </a:tc>
                <a:tc>
                  <a:txBody>
                    <a:bodyPr/>
                    <a:lstStyle/>
                    <a:p>
                      <a:pPr algn="ctr" fontAlgn="ctr"/>
                      <a:r>
                        <a:rPr lang="en-US" altLang="ja-JP" sz="2000" u="none" strike="noStrike" dirty="0">
                          <a:effectLst/>
                        </a:rPr>
                        <a:t>150</a:t>
                      </a:r>
                      <a:endParaRPr lang="en-US" altLang="ja-JP" sz="2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solidFill>
                      <a:schemeClr val="accent5">
                        <a:lumMod val="20000"/>
                        <a:lumOff val="80000"/>
                      </a:schemeClr>
                    </a:solidFill>
                  </a:tcPr>
                </a:tc>
                <a:extLst>
                  <a:ext uri="{0D108BD9-81ED-4DB2-BD59-A6C34878D82A}">
                    <a16:rowId xmlns:a16="http://schemas.microsoft.com/office/drawing/2014/main" val="4060141384"/>
                  </a:ext>
                </a:extLst>
              </a:tr>
              <a:tr h="403276">
                <a:tc>
                  <a:txBody>
                    <a:bodyPr/>
                    <a:lstStyle/>
                    <a:p>
                      <a:pPr algn="l" fontAlgn="ctr"/>
                      <a:r>
                        <a:rPr lang="en-US" altLang="ja-JP" sz="2000" u="none" strike="noStrike">
                          <a:effectLst/>
                        </a:rPr>
                        <a:t>1</a:t>
                      </a:r>
                      <a:r>
                        <a:rPr lang="ja-JP" altLang="en-US" sz="2000" u="none" strike="noStrike">
                          <a:effectLst/>
                        </a:rPr>
                        <a:t>ユーロ＝</a:t>
                      </a:r>
                      <a:r>
                        <a:rPr lang="en-US" altLang="ja-JP" sz="2000" u="none" strike="noStrike">
                          <a:effectLst/>
                        </a:rPr>
                        <a:t>122</a:t>
                      </a:r>
                      <a:r>
                        <a:rPr lang="ja-JP" altLang="en-US" sz="2000" u="none" strike="noStrike">
                          <a:effectLst/>
                        </a:rPr>
                        <a:t>円</a:t>
                      </a:r>
                      <a:endParaRPr lang="ja-JP" altLang="en-US"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solidFill>
                      <a:schemeClr val="accent5">
                        <a:lumMod val="20000"/>
                        <a:lumOff val="80000"/>
                      </a:schemeClr>
                    </a:solidFill>
                  </a:tcPr>
                </a:tc>
                <a:tc>
                  <a:txBody>
                    <a:bodyPr/>
                    <a:lstStyle/>
                    <a:p>
                      <a:pPr algn="ctr" fontAlgn="ctr"/>
                      <a:r>
                        <a:rPr lang="en-US" altLang="ja-JP" sz="2000" u="none" strike="noStrike" dirty="0">
                          <a:effectLst/>
                        </a:rPr>
                        <a:t>5490</a:t>
                      </a:r>
                      <a:endParaRPr lang="en-US" altLang="ja-JP" sz="2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solidFill>
                      <a:schemeClr val="accent5">
                        <a:lumMod val="20000"/>
                        <a:lumOff val="80000"/>
                      </a:schemeClr>
                    </a:solidFill>
                  </a:tcPr>
                </a:tc>
                <a:tc>
                  <a:txBody>
                    <a:bodyPr/>
                    <a:lstStyle/>
                    <a:p>
                      <a:pPr algn="ctr" fontAlgn="ctr"/>
                      <a:r>
                        <a:rPr lang="en-US" altLang="ja-JP" sz="2000" u="none" strike="noStrike" dirty="0">
                          <a:effectLst/>
                        </a:rPr>
                        <a:t>5490</a:t>
                      </a:r>
                      <a:endParaRPr lang="en-US" altLang="ja-JP" sz="2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solidFill>
                      <a:schemeClr val="accent5">
                        <a:lumMod val="20000"/>
                        <a:lumOff val="80000"/>
                      </a:schemeClr>
                    </a:solidFill>
                  </a:tcPr>
                </a:tc>
                <a:tc>
                  <a:txBody>
                    <a:bodyPr/>
                    <a:lstStyle/>
                    <a:p>
                      <a:pPr algn="ctr" fontAlgn="ctr"/>
                      <a:r>
                        <a:rPr lang="en-US" altLang="ja-JP" sz="2000" u="none" strike="noStrike" dirty="0">
                          <a:effectLst/>
                        </a:rPr>
                        <a:t>10980</a:t>
                      </a:r>
                      <a:endParaRPr lang="en-US" altLang="ja-JP" sz="2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solidFill>
                      <a:schemeClr val="accent5">
                        <a:lumMod val="20000"/>
                        <a:lumOff val="80000"/>
                      </a:schemeClr>
                    </a:solidFill>
                  </a:tcPr>
                </a:tc>
                <a:tc>
                  <a:txBody>
                    <a:bodyPr/>
                    <a:lstStyle/>
                    <a:p>
                      <a:pPr algn="ctr" fontAlgn="ctr"/>
                      <a:r>
                        <a:rPr lang="en-US" altLang="ja-JP" sz="2000" u="none" strike="noStrike" dirty="0">
                          <a:effectLst/>
                        </a:rPr>
                        <a:t>18300</a:t>
                      </a:r>
                      <a:endParaRPr lang="en-US" altLang="ja-JP" sz="2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solidFill>
                      <a:schemeClr val="accent5">
                        <a:lumMod val="20000"/>
                        <a:lumOff val="80000"/>
                      </a:schemeClr>
                    </a:solidFill>
                  </a:tcPr>
                </a:tc>
                <a:extLst>
                  <a:ext uri="{0D108BD9-81ED-4DB2-BD59-A6C34878D82A}">
                    <a16:rowId xmlns:a16="http://schemas.microsoft.com/office/drawing/2014/main" val="295557479"/>
                  </a:ext>
                </a:extLst>
              </a:tr>
            </a:tbl>
          </a:graphicData>
        </a:graphic>
      </p:graphicFrame>
    </p:spTree>
    <p:extLst>
      <p:ext uri="{BB962C8B-B14F-4D97-AF65-F5344CB8AC3E}">
        <p14:creationId xmlns:p14="http://schemas.microsoft.com/office/powerpoint/2010/main" val="60544586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5"/>
          <p:cNvSpPr>
            <a:spLocks noGrp="1" noChangeArrowheads="1"/>
          </p:cNvSpPr>
          <p:nvPr>
            <p:ph type="title"/>
          </p:nvPr>
        </p:nvSpPr>
        <p:spPr/>
        <p:txBody>
          <a:bodyPr/>
          <a:lstStyle/>
          <a:p>
            <a:pPr eaLnBrk="1" hangingPunct="1"/>
            <a:r>
              <a:rPr lang="ja-JP" altLang="en-US"/>
              <a:t>メインストリートＵＳＡ</a:t>
            </a:r>
          </a:p>
        </p:txBody>
      </p:sp>
      <p:pic>
        <p:nvPicPr>
          <p:cNvPr id="16387" name="Picture 4" descr="DSC00847"/>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tretch>
            <a:fillRect/>
          </a:stretch>
        </p:blipFill>
        <p:spPr>
          <a:xfrm>
            <a:off x="2855640" y="1268760"/>
            <a:ext cx="6977748" cy="5233311"/>
          </a:xfrm>
          <a:noFill/>
        </p:spPr>
      </p:pic>
    </p:spTree>
    <p:extLst>
      <p:ext uri="{BB962C8B-B14F-4D97-AF65-F5344CB8AC3E}">
        <p14:creationId xmlns:p14="http://schemas.microsoft.com/office/powerpoint/2010/main" val="106536941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5"/>
          <p:cNvSpPr>
            <a:spLocks noGrp="1" noChangeArrowheads="1"/>
          </p:cNvSpPr>
          <p:nvPr>
            <p:ph type="title"/>
          </p:nvPr>
        </p:nvSpPr>
        <p:spPr/>
        <p:txBody>
          <a:bodyPr/>
          <a:lstStyle/>
          <a:p>
            <a:pPr eaLnBrk="1" hangingPunct="1"/>
            <a:r>
              <a:rPr lang="ja-JP" altLang="en-US"/>
              <a:t>眠れる森の美女の城</a:t>
            </a:r>
          </a:p>
        </p:txBody>
      </p:sp>
      <p:pic>
        <p:nvPicPr>
          <p:cNvPr id="20483" name="Picture 4" descr="DSC00945"/>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3503613" y="1773238"/>
            <a:ext cx="5181600" cy="4114800"/>
          </a:xfrm>
          <a:noFill/>
        </p:spPr>
      </p:pic>
    </p:spTree>
    <p:extLst>
      <p:ext uri="{BB962C8B-B14F-4D97-AF65-F5344CB8AC3E}">
        <p14:creationId xmlns:p14="http://schemas.microsoft.com/office/powerpoint/2010/main" val="207200004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eaLnBrk="1" hangingPunct="1"/>
            <a:r>
              <a:rPr lang="ja-JP" altLang="en-US"/>
              <a:t>東京ディズニーランドとの違い</a:t>
            </a:r>
          </a:p>
        </p:txBody>
      </p:sp>
      <p:graphicFrame>
        <p:nvGraphicFramePr>
          <p:cNvPr id="7217" name="Group 49"/>
          <p:cNvGraphicFramePr>
            <a:graphicFrameLocks noGrp="1"/>
          </p:cNvGraphicFramePr>
          <p:nvPr>
            <p:ph type="tbl" idx="1"/>
          </p:nvPr>
        </p:nvGraphicFramePr>
        <p:xfrm>
          <a:off x="2220914" y="1992313"/>
          <a:ext cx="6391275" cy="4114800"/>
        </p:xfrm>
        <a:graphic>
          <a:graphicData uri="http://schemas.openxmlformats.org/drawingml/2006/table">
            <a:tbl>
              <a:tblPr/>
              <a:tblGrid>
                <a:gridCol w="1554162">
                  <a:extLst>
                    <a:ext uri="{9D8B030D-6E8A-4147-A177-3AD203B41FA5}">
                      <a16:colId xmlns:a16="http://schemas.microsoft.com/office/drawing/2014/main" val="20000"/>
                    </a:ext>
                  </a:extLst>
                </a:gridCol>
                <a:gridCol w="2457450">
                  <a:extLst>
                    <a:ext uri="{9D8B030D-6E8A-4147-A177-3AD203B41FA5}">
                      <a16:colId xmlns:a16="http://schemas.microsoft.com/office/drawing/2014/main" val="20001"/>
                    </a:ext>
                  </a:extLst>
                </a:gridCol>
                <a:gridCol w="2379663">
                  <a:extLst>
                    <a:ext uri="{9D8B030D-6E8A-4147-A177-3AD203B41FA5}">
                      <a16:colId xmlns:a16="http://schemas.microsoft.com/office/drawing/2014/main" val="20002"/>
                    </a:ext>
                  </a:extLst>
                </a:gridCol>
              </a:tblGrid>
              <a:tr h="1028700">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endParaRPr kumimoji="1" lang="ja-JP" altLang="ja-JP" sz="2800" b="0" i="0" u="none" strike="noStrike" cap="none" normalizeH="0" baseline="0">
                        <a:ln>
                          <a:noFill/>
                        </a:ln>
                        <a:solidFill>
                          <a:schemeClr val="tx1"/>
                        </a:solidFill>
                        <a:effectLst/>
                        <a:latin typeface="Arial Black" pitchFamily="34" charset="0"/>
                        <a:ea typeface="ＭＳ Ｐゴシック"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1" lang="ja-JP" altLang="en-US" sz="2800" b="0" i="0" u="none" strike="noStrike" cap="none" normalizeH="0" baseline="0">
                          <a:ln>
                            <a:noFill/>
                          </a:ln>
                          <a:solidFill>
                            <a:schemeClr val="tx1"/>
                          </a:solidFill>
                          <a:effectLst/>
                          <a:latin typeface="Arial Black" pitchFamily="34" charset="0"/>
                          <a:ea typeface="ＭＳ Ｐゴシック" charset="-128"/>
                        </a:rPr>
                        <a:t>パリ</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1" lang="ja-JP" altLang="en-US" sz="2800" b="0" i="0" u="none" strike="noStrike" cap="none" normalizeH="0" baseline="0">
                          <a:ln>
                            <a:noFill/>
                          </a:ln>
                          <a:solidFill>
                            <a:schemeClr val="tx1"/>
                          </a:solidFill>
                          <a:effectLst/>
                          <a:latin typeface="Arial Black" pitchFamily="34" charset="0"/>
                          <a:ea typeface="ＭＳ Ｐゴシック" charset="-128"/>
                        </a:rPr>
                        <a:t>東京</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028700">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1" lang="ja-JP" altLang="en-US" sz="2800" b="0" i="0" u="none" strike="noStrike" cap="none" normalizeH="0" baseline="0">
                          <a:ln>
                            <a:noFill/>
                          </a:ln>
                          <a:solidFill>
                            <a:schemeClr val="tx1"/>
                          </a:solidFill>
                          <a:effectLst/>
                          <a:latin typeface="Arial Black" pitchFamily="34" charset="0"/>
                          <a:ea typeface="ＭＳ Ｐゴシック" charset="-128"/>
                        </a:rPr>
                        <a:t>お城</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1" lang="ja-JP" altLang="en-US" sz="2800" b="0" i="0" u="none" strike="noStrike" cap="none" normalizeH="0" baseline="0" dirty="0">
                          <a:ln>
                            <a:noFill/>
                          </a:ln>
                          <a:solidFill>
                            <a:schemeClr val="tx1"/>
                          </a:solidFill>
                          <a:effectLst/>
                          <a:latin typeface="Arial Black" pitchFamily="34" charset="0"/>
                          <a:ea typeface="ＭＳ Ｐゴシック" charset="-128"/>
                        </a:rPr>
                        <a:t>眠りの森の美女の城</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1" lang="ja-JP" altLang="en-US" sz="2800" b="0" i="0" u="none" strike="noStrike" cap="none" normalizeH="0" baseline="0">
                          <a:ln>
                            <a:noFill/>
                          </a:ln>
                          <a:solidFill>
                            <a:schemeClr val="tx1"/>
                          </a:solidFill>
                          <a:effectLst/>
                          <a:latin typeface="Arial Black" pitchFamily="34" charset="0"/>
                          <a:ea typeface="ＭＳ Ｐゴシック" charset="-128"/>
                        </a:rPr>
                        <a:t>シンデレラ城</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028700">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1" lang="ja-JP" altLang="en-US" sz="2800" b="0" i="0" u="none" strike="noStrike" cap="none" normalizeH="0" baseline="0">
                          <a:ln>
                            <a:noFill/>
                          </a:ln>
                          <a:solidFill>
                            <a:schemeClr val="tx1"/>
                          </a:solidFill>
                          <a:effectLst/>
                          <a:latin typeface="Arial Black" pitchFamily="34" charset="0"/>
                          <a:ea typeface="ＭＳ Ｐゴシック" charset="-128"/>
                        </a:rPr>
                        <a:t>色</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1" lang="ja-JP" altLang="en-US" sz="2800" b="0" i="0" u="none" strike="noStrike" cap="none" normalizeH="0" baseline="0">
                          <a:ln>
                            <a:noFill/>
                          </a:ln>
                          <a:solidFill>
                            <a:schemeClr val="tx1"/>
                          </a:solidFill>
                          <a:effectLst/>
                          <a:latin typeface="Arial Black" pitchFamily="34" charset="0"/>
                          <a:ea typeface="ＭＳ Ｐゴシック" charset="-128"/>
                        </a:rPr>
                        <a:t>ピンク</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1" lang="ja-JP" altLang="en-US" sz="2800" b="0" i="0" u="none" strike="noStrike" cap="none" normalizeH="0" baseline="0">
                          <a:ln>
                            <a:noFill/>
                          </a:ln>
                          <a:solidFill>
                            <a:schemeClr val="tx1"/>
                          </a:solidFill>
                          <a:effectLst/>
                          <a:latin typeface="Arial Black" pitchFamily="34" charset="0"/>
                          <a:ea typeface="ＭＳ Ｐゴシック" charset="-128"/>
                        </a:rPr>
                        <a:t>白</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028700">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endParaRPr kumimoji="1" lang="ja-JP" altLang="ja-JP" sz="2800" b="0" i="0" u="none" strike="noStrike" cap="none" normalizeH="0" baseline="0">
                        <a:ln>
                          <a:noFill/>
                        </a:ln>
                        <a:solidFill>
                          <a:schemeClr val="tx1"/>
                        </a:solidFill>
                        <a:effectLst/>
                        <a:latin typeface="Arial Black" pitchFamily="34" charset="0"/>
                        <a:ea typeface="ＭＳ Ｐゴシック"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1" lang="ja-JP" altLang="en-US" sz="2800" b="0" i="0" u="none" strike="noStrike" cap="none" normalizeH="0" baseline="0">
                          <a:ln>
                            <a:noFill/>
                          </a:ln>
                          <a:solidFill>
                            <a:schemeClr val="tx1"/>
                          </a:solidFill>
                          <a:effectLst/>
                          <a:latin typeface="Arial Black" pitchFamily="34" charset="0"/>
                          <a:ea typeface="ＭＳ Ｐゴシック" charset="-128"/>
                        </a:rPr>
                        <a:t>お城の周りは普通の土地</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1" lang="ja-JP" altLang="en-US" sz="2800" b="0" i="0" u="none" strike="noStrike" cap="none" normalizeH="0" baseline="0" dirty="0">
                          <a:ln>
                            <a:noFill/>
                          </a:ln>
                          <a:solidFill>
                            <a:schemeClr val="tx1"/>
                          </a:solidFill>
                          <a:effectLst/>
                          <a:latin typeface="Arial Black" pitchFamily="34" charset="0"/>
                          <a:ea typeface="ＭＳ Ｐゴシック" charset="-128"/>
                        </a:rPr>
                        <a:t>お城の周りの土地が低い</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88752687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title"/>
          </p:nvPr>
        </p:nvSpPr>
        <p:spPr/>
        <p:txBody>
          <a:bodyPr/>
          <a:lstStyle/>
          <a:p>
            <a:pPr eaLnBrk="1" hangingPunct="1"/>
            <a:r>
              <a:rPr lang="ja-JP" altLang="en-US"/>
              <a:t>（参考）シンデレラ城</a:t>
            </a:r>
          </a:p>
        </p:txBody>
      </p:sp>
      <p:pic>
        <p:nvPicPr>
          <p:cNvPr id="22531" name="Picture 6" descr="DSC00543 (2)"/>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a:xfrm>
            <a:off x="2865439" y="1600201"/>
            <a:ext cx="6461125" cy="4525963"/>
          </a:xfrm>
          <a:noFill/>
        </p:spPr>
      </p:pic>
    </p:spTree>
    <p:extLst>
      <p:ext uri="{BB962C8B-B14F-4D97-AF65-F5344CB8AC3E}">
        <p14:creationId xmlns:p14="http://schemas.microsoft.com/office/powerpoint/2010/main" val="199725665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15"/>
          <p:cNvSpPr>
            <a:spLocks noGrp="1" noChangeArrowheads="1"/>
          </p:cNvSpPr>
          <p:nvPr>
            <p:ph type="title"/>
          </p:nvPr>
        </p:nvSpPr>
        <p:spPr/>
        <p:txBody>
          <a:bodyPr/>
          <a:lstStyle/>
          <a:p>
            <a:pPr eaLnBrk="1" hangingPunct="1"/>
            <a:r>
              <a:rPr lang="ja-JP" altLang="en-US"/>
              <a:t>不思議の国のアリス（巨大迷路）</a:t>
            </a:r>
          </a:p>
        </p:txBody>
      </p:sp>
      <p:graphicFrame>
        <p:nvGraphicFramePr>
          <p:cNvPr id="23555" name="Rectangle 11"/>
          <p:cNvGraphicFramePr>
            <a:graphicFrameLocks noGrp="1"/>
          </p:cNvGraphicFramePr>
          <p:nvPr>
            <p:ph sz="half" idx="1"/>
          </p:nvPr>
        </p:nvGraphicFramePr>
        <p:xfrm>
          <a:off x="3590925" y="3514725"/>
          <a:ext cx="1047750" cy="1047750"/>
        </p:xfrm>
        <a:graphic>
          <a:graphicData uri="http://schemas.openxmlformats.org/presentationml/2006/ole">
            <mc:AlternateContent xmlns:mc="http://schemas.openxmlformats.org/markup-compatibility/2006">
              <mc:Choice xmlns:v="urn:schemas-microsoft-com:vml" Requires="v">
                <p:oleObj name="画像ファイル" r:id="rId2" imgW="0" imgH="0" progId="JascPaintShopPhotoAlbum 画像">
                  <p:embed/>
                </p:oleObj>
              </mc:Choice>
              <mc:Fallback>
                <p:oleObj name="画像ファイル" r:id="rId2" imgW="0" imgH="0" progId="JascPaintShopPhotoAlbum 画像">
                  <p:embed/>
                  <p:pic>
                    <p:nvPicPr>
                      <p:cNvPr id="0" name=""/>
                      <p:cNvPicPr>
                        <a:picLocks noGrp="1" noChangeArrowheads="1"/>
                      </p:cNvPicPr>
                      <p:nvPr/>
                    </p:nvPicPr>
                    <p:blipFill>
                      <a:blip>
                        <a:extLst>
                          <a:ext uri="{28A0092B-C50C-407E-A947-70E740481C1C}">
                            <a14:useLocalDpi xmlns:a14="http://schemas.microsoft.com/office/drawing/2010/main" val="0"/>
                          </a:ext>
                        </a:extLst>
                      </a:blip>
                      <a:srcRect/>
                      <a:stretch>
                        <a:fillRect/>
                      </a:stretch>
                    </p:blipFill>
                    <p:spPr bwMode="auto">
                      <a:xfrm>
                        <a:off x="3590925" y="3514725"/>
                        <a:ext cx="1047750" cy="1047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3556" name="Rectangle 7"/>
          <p:cNvGraphicFramePr>
            <a:graphicFrameLocks noGrp="1"/>
          </p:cNvGraphicFramePr>
          <p:nvPr>
            <p:ph sz="quarter" idx="2"/>
          </p:nvPr>
        </p:nvGraphicFramePr>
        <p:xfrm>
          <a:off x="7085013" y="1981200"/>
          <a:ext cx="1981200" cy="1981200"/>
        </p:xfrm>
        <a:graphic>
          <a:graphicData uri="http://schemas.openxmlformats.org/presentationml/2006/ole">
            <mc:AlternateContent xmlns:mc="http://schemas.openxmlformats.org/markup-compatibility/2006">
              <mc:Choice xmlns:v="urn:schemas-microsoft-com:vml" Requires="v">
                <p:oleObj name="画像ファイル" r:id="rId3" imgW="0" imgH="0" progId="JascPaintShopPhotoAlbum 画像">
                  <p:embed/>
                </p:oleObj>
              </mc:Choice>
              <mc:Fallback>
                <p:oleObj name="画像ファイル" r:id="rId3" imgW="0" imgH="0" progId="JascPaintShopPhotoAlbum 画像">
                  <p:embed/>
                  <p:pic>
                    <p:nvPicPr>
                      <p:cNvPr id="0" name=""/>
                      <p:cNvPicPr>
                        <a:picLocks noGrp="1" noChangeArrowheads="1"/>
                      </p:cNvPicPr>
                      <p:nvPr/>
                    </p:nvPicPr>
                    <p:blipFill>
                      <a:blip>
                        <a:extLst>
                          <a:ext uri="{28A0092B-C50C-407E-A947-70E740481C1C}">
                            <a14:useLocalDpi xmlns:a14="http://schemas.microsoft.com/office/drawing/2010/main" val="0"/>
                          </a:ext>
                        </a:extLst>
                      </a:blip>
                      <a:srcRect/>
                      <a:stretch>
                        <a:fillRect/>
                      </a:stretch>
                    </p:blipFill>
                    <p:spPr bwMode="auto">
                      <a:xfrm>
                        <a:off x="7085013" y="1981200"/>
                        <a:ext cx="1981200"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23557" name="Picture 14" descr="DSC00872"/>
          <p:cNvPicPr>
            <a:picLocks noGrp="1" noChangeAspect="1" noChangeArrowheads="1"/>
          </p:cNvPicPr>
          <p:nvPr>
            <p:ph sz="quarter" idx="3"/>
          </p:nvPr>
        </p:nvPicPr>
        <p:blipFill>
          <a:blip r:embed="rId4" cstate="email">
            <a:extLst>
              <a:ext uri="{28A0092B-C50C-407E-A947-70E740481C1C}">
                <a14:useLocalDpi xmlns:a14="http://schemas.microsoft.com/office/drawing/2010/main"/>
              </a:ext>
            </a:extLst>
          </a:blip>
          <a:srcRect/>
          <a:stretch>
            <a:fillRect/>
          </a:stretch>
        </p:blipFill>
        <p:spPr>
          <a:xfrm>
            <a:off x="3306763" y="2073275"/>
            <a:ext cx="5402262" cy="3925888"/>
          </a:xfrm>
          <a:noFill/>
        </p:spPr>
      </p:pic>
    </p:spTree>
    <p:extLst>
      <p:ext uri="{BB962C8B-B14F-4D97-AF65-F5344CB8AC3E}">
        <p14:creationId xmlns:p14="http://schemas.microsoft.com/office/powerpoint/2010/main" val="55194131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5"/>
          <p:cNvSpPr>
            <a:spLocks noGrp="1" noChangeArrowheads="1"/>
          </p:cNvSpPr>
          <p:nvPr>
            <p:ph type="title"/>
          </p:nvPr>
        </p:nvSpPr>
        <p:spPr/>
        <p:txBody>
          <a:bodyPr/>
          <a:lstStyle/>
          <a:p>
            <a:pPr eaLnBrk="1" hangingPunct="1"/>
            <a:endParaRPr lang="ja-JP" altLang="ja-JP"/>
          </a:p>
        </p:txBody>
      </p:sp>
      <p:pic>
        <p:nvPicPr>
          <p:cNvPr id="24579" name="Picture 4" descr="DSC00883"/>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1524000" y="0"/>
            <a:ext cx="9144000" cy="6858000"/>
          </a:xfrm>
          <a:noFill/>
        </p:spPr>
      </p:pic>
    </p:spTree>
    <p:extLst>
      <p:ext uri="{BB962C8B-B14F-4D97-AF65-F5344CB8AC3E}">
        <p14:creationId xmlns:p14="http://schemas.microsoft.com/office/powerpoint/2010/main" val="266906902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5"/>
          <p:cNvSpPr>
            <a:spLocks noGrp="1" noChangeArrowheads="1"/>
          </p:cNvSpPr>
          <p:nvPr>
            <p:ph type="title"/>
          </p:nvPr>
        </p:nvSpPr>
        <p:spPr/>
        <p:txBody>
          <a:bodyPr/>
          <a:lstStyle/>
          <a:p>
            <a:pPr eaLnBrk="1" hangingPunct="1"/>
            <a:r>
              <a:rPr lang="ja-JP" altLang="en-US"/>
              <a:t>スペース・マウンテン（色が違う）</a:t>
            </a:r>
          </a:p>
        </p:txBody>
      </p:sp>
      <p:pic>
        <p:nvPicPr>
          <p:cNvPr id="25603" name="Picture 4" descr="DSC00894"/>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3078164" y="1600201"/>
            <a:ext cx="6035675" cy="4525963"/>
          </a:xfrm>
          <a:noFill/>
        </p:spPr>
      </p:pic>
    </p:spTree>
    <p:extLst>
      <p:ext uri="{BB962C8B-B14F-4D97-AF65-F5344CB8AC3E}">
        <p14:creationId xmlns:p14="http://schemas.microsoft.com/office/powerpoint/2010/main" val="381190909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a:extLst>
              <a:ext uri="{FF2B5EF4-FFF2-40B4-BE49-F238E27FC236}">
                <a16:creationId xmlns:a16="http://schemas.microsoft.com/office/drawing/2014/main" id="{86A3EB80-6DFF-4DF9-BE9B-CA3CB8908CCB}"/>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2351584" y="512676"/>
            <a:ext cx="7776864" cy="5832648"/>
          </a:xfrm>
          <a:prstGeom prst="rect">
            <a:avLst/>
          </a:prstGeom>
        </p:spPr>
      </p:pic>
    </p:spTree>
    <p:extLst>
      <p:ext uri="{BB962C8B-B14F-4D97-AF65-F5344CB8AC3E}">
        <p14:creationId xmlns:p14="http://schemas.microsoft.com/office/powerpoint/2010/main" val="385704737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7" name="Picture 3" descr="DSC00896"/>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2135560" y="260648"/>
            <a:ext cx="8220619" cy="6166892"/>
          </a:xfrm>
          <a:noFill/>
        </p:spPr>
      </p:pic>
    </p:spTree>
    <p:extLst>
      <p:ext uri="{BB962C8B-B14F-4D97-AF65-F5344CB8AC3E}">
        <p14:creationId xmlns:p14="http://schemas.microsoft.com/office/powerpoint/2010/main" val="7616251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179"/>
          <p:cNvSpPr>
            <a:spLocks noGrp="1" noRot="1" noChangeArrowheads="1"/>
          </p:cNvSpPr>
          <p:nvPr>
            <p:ph type="title"/>
          </p:nvPr>
        </p:nvSpPr>
        <p:spPr/>
        <p:txBody>
          <a:bodyPr/>
          <a:lstStyle/>
          <a:p>
            <a:r>
              <a:rPr lang="ja-JP" altLang="en-US"/>
              <a:t>比較優位</a:t>
            </a:r>
          </a:p>
        </p:txBody>
      </p:sp>
      <p:graphicFrame>
        <p:nvGraphicFramePr>
          <p:cNvPr id="117979" name="Group 219"/>
          <p:cNvGraphicFramePr>
            <a:graphicFrameLocks noGrp="1"/>
          </p:cNvGraphicFramePr>
          <p:nvPr>
            <p:ph type="tbl" idx="1"/>
          </p:nvPr>
        </p:nvGraphicFramePr>
        <p:xfrm>
          <a:off x="3143251" y="1844676"/>
          <a:ext cx="6418263" cy="3848735"/>
        </p:xfrm>
        <a:graphic>
          <a:graphicData uri="http://schemas.openxmlformats.org/drawingml/2006/table">
            <a:tbl>
              <a:tblPr/>
              <a:tblGrid>
                <a:gridCol w="1584325">
                  <a:extLst>
                    <a:ext uri="{9D8B030D-6E8A-4147-A177-3AD203B41FA5}">
                      <a16:colId xmlns:a16="http://schemas.microsoft.com/office/drawing/2014/main" val="20000"/>
                    </a:ext>
                  </a:extLst>
                </a:gridCol>
                <a:gridCol w="927100">
                  <a:extLst>
                    <a:ext uri="{9D8B030D-6E8A-4147-A177-3AD203B41FA5}">
                      <a16:colId xmlns:a16="http://schemas.microsoft.com/office/drawing/2014/main" val="20001"/>
                    </a:ext>
                  </a:extLst>
                </a:gridCol>
                <a:gridCol w="1954213">
                  <a:extLst>
                    <a:ext uri="{9D8B030D-6E8A-4147-A177-3AD203B41FA5}">
                      <a16:colId xmlns:a16="http://schemas.microsoft.com/office/drawing/2014/main" val="20002"/>
                    </a:ext>
                  </a:extLst>
                </a:gridCol>
                <a:gridCol w="1952625">
                  <a:extLst>
                    <a:ext uri="{9D8B030D-6E8A-4147-A177-3AD203B41FA5}">
                      <a16:colId xmlns:a16="http://schemas.microsoft.com/office/drawing/2014/main" val="20003"/>
                    </a:ext>
                  </a:extLst>
                </a:gridCol>
              </a:tblGrid>
              <a:tr h="1441450">
                <a:tc rowSpan="2" gridSpan="2">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1" lang="ja-JP" altLang="en-US" sz="2400" b="0" i="0" u="none" strike="noStrike" cap="none" normalizeH="0" baseline="0">
                          <a:ln>
                            <a:noFill/>
                          </a:ln>
                          <a:solidFill>
                            <a:schemeClr val="tx1"/>
                          </a:solidFill>
                          <a:effectLst/>
                          <a:latin typeface="ＭＳ ゴシック" pitchFamily="49" charset="-128"/>
                          <a:ea typeface="ＭＳ ゴシック" pitchFamily="49" charset="-128"/>
                          <a:cs typeface="Times New Roman" pitchFamily="18" charset="0"/>
                        </a:rPr>
                        <a:t>生産物</a:t>
                      </a:r>
                      <a:r>
                        <a:rPr kumimoji="1" lang="en-US" altLang="ja-JP" sz="2400" b="0" i="0" u="none" strike="noStrike" cap="none" normalizeH="0" baseline="0">
                          <a:ln>
                            <a:noFill/>
                          </a:ln>
                          <a:solidFill>
                            <a:schemeClr val="tx1"/>
                          </a:solidFill>
                          <a:effectLst/>
                          <a:latin typeface="ＭＳ ゴシック" pitchFamily="49" charset="-128"/>
                          <a:ea typeface="ＭＳ ゴシック" pitchFamily="49" charset="-128"/>
                          <a:cs typeface="Times New Roman" pitchFamily="18" charset="0"/>
                        </a:rPr>
                        <a:t>1</a:t>
                      </a:r>
                      <a:r>
                        <a:rPr kumimoji="1" lang="ja-JP" altLang="en-US" sz="2400" b="0" i="0" u="none" strike="noStrike" cap="none" normalizeH="0" baseline="0">
                          <a:ln>
                            <a:noFill/>
                          </a:ln>
                          <a:solidFill>
                            <a:schemeClr val="tx1"/>
                          </a:solidFill>
                          <a:effectLst/>
                          <a:latin typeface="ＭＳ ゴシック" pitchFamily="49" charset="-128"/>
                          <a:ea typeface="ＭＳ ゴシック" pitchFamily="49" charset="-128"/>
                          <a:cs typeface="Times New Roman" pitchFamily="18" charset="0"/>
                        </a:rPr>
                        <a:t>単位を作るのに必要な労働</a:t>
                      </a:r>
                      <a:endParaRPr kumimoji="1" lang="ja-JP" altLang="en-US" sz="2400" b="0" i="0" u="none" strike="noStrike" cap="none" normalizeH="0" baseline="0">
                        <a:ln>
                          <a:noFill/>
                        </a:ln>
                        <a:solidFill>
                          <a:schemeClr val="tx1"/>
                        </a:solidFill>
                        <a:effectLst/>
                        <a:latin typeface="Arial" pitchFamily="34" charset="0"/>
                        <a:ea typeface="ＭＳ ゴシック" pitchFamily="49" charset="-128"/>
                        <a:cs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hMerge="1">
                  <a:txBody>
                    <a:bodyPr/>
                    <a:lstStyle/>
                    <a:p>
                      <a:endParaRPr kumimoji="1" lang="ja-JP" altLang="en-US"/>
                    </a:p>
                  </a:txBody>
                  <a:tcPr/>
                </a:tc>
                <a:tc gridSpan="2">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ja-JP" altLang="en-US" sz="2400" b="0" i="0" u="none" strike="noStrike" cap="none" normalizeH="0" baseline="0">
                          <a:ln>
                            <a:noFill/>
                          </a:ln>
                          <a:solidFill>
                            <a:schemeClr val="tx1"/>
                          </a:solidFill>
                          <a:effectLst/>
                          <a:latin typeface="ＭＳ ゴシック" pitchFamily="49" charset="-128"/>
                          <a:ea typeface="ＭＳ ゴシック" pitchFamily="49" charset="-128"/>
                          <a:cs typeface="Times New Roman" pitchFamily="18" charset="0"/>
                        </a:rPr>
                        <a:t>国</a:t>
                      </a:r>
                      <a:endParaRPr kumimoji="1" lang="ja-JP" altLang="en-US" sz="2400" b="0" i="0" u="none" strike="noStrike" cap="none" normalizeH="0" baseline="0">
                        <a:ln>
                          <a:noFill/>
                        </a:ln>
                        <a:solidFill>
                          <a:schemeClr val="tx1"/>
                        </a:solidFill>
                        <a:effectLst/>
                        <a:latin typeface="Arial" pitchFamily="34" charset="0"/>
                        <a:ea typeface="ＭＳ ゴシック" pitchFamily="49" charset="-128"/>
                        <a:cs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kumimoji="1" lang="ja-JP" altLang="en-US"/>
                    </a:p>
                  </a:txBody>
                  <a:tcPr/>
                </a:tc>
                <a:extLst>
                  <a:ext uri="{0D108BD9-81ED-4DB2-BD59-A6C34878D82A}">
                    <a16:rowId xmlns:a16="http://schemas.microsoft.com/office/drawing/2014/main" val="10000"/>
                  </a:ext>
                </a:extLst>
              </a:tr>
              <a:tr h="631825">
                <a:tc gridSpan="2" vMerge="1">
                  <a:txBody>
                    <a:bodyPr/>
                    <a:lstStyle/>
                    <a:p>
                      <a:endParaRPr kumimoji="1" lang="ja-JP" altLang="en-US"/>
                    </a:p>
                  </a:txBody>
                  <a:tcPr/>
                </a:tc>
                <a:tc hMerge="1" vMerge="1">
                  <a:txBody>
                    <a:bodyPr/>
                    <a:lstStyle/>
                    <a:p>
                      <a:endParaRPr kumimoji="1" lang="ja-JP" alt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ja-JP" altLang="en-US" sz="2400" b="0" i="0" u="none" strike="noStrike" cap="none" normalizeH="0" baseline="0">
                          <a:ln>
                            <a:noFill/>
                          </a:ln>
                          <a:solidFill>
                            <a:schemeClr val="tx1"/>
                          </a:solidFill>
                          <a:effectLst/>
                          <a:latin typeface="ＭＳ ゴシック" pitchFamily="49" charset="-128"/>
                          <a:ea typeface="ＭＳ ゴシック" pitchFamily="49" charset="-128"/>
                          <a:cs typeface="Times New Roman" pitchFamily="18" charset="0"/>
                        </a:rPr>
                        <a:t>英国</a:t>
                      </a:r>
                      <a:endParaRPr kumimoji="1" lang="ja-JP" altLang="en-US" sz="2400" b="0" i="0" u="none" strike="noStrike" cap="none" normalizeH="0" baseline="0">
                        <a:ln>
                          <a:noFill/>
                        </a:ln>
                        <a:solidFill>
                          <a:schemeClr val="tx1"/>
                        </a:solidFill>
                        <a:effectLst/>
                        <a:latin typeface="Arial" pitchFamily="34" charset="0"/>
                        <a:ea typeface="ＭＳ ゴシック" pitchFamily="49" charset="-128"/>
                        <a:cs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1" lang="ja-JP" altLang="en-US" sz="2400" b="0" i="0" u="none" strike="noStrike" cap="none" normalizeH="0" baseline="0">
                          <a:ln>
                            <a:noFill/>
                          </a:ln>
                          <a:solidFill>
                            <a:schemeClr val="tx1"/>
                          </a:solidFill>
                          <a:effectLst/>
                          <a:latin typeface="ＭＳ ゴシック" pitchFamily="49" charset="-128"/>
                          <a:ea typeface="ＭＳ ゴシック" pitchFamily="49" charset="-128"/>
                          <a:cs typeface="Times New Roman" pitchFamily="18" charset="0"/>
                        </a:rPr>
                        <a:t>ポルトガル</a:t>
                      </a:r>
                      <a:endParaRPr kumimoji="1" lang="ja-JP" altLang="en-US" sz="2400" b="0" i="0" u="none" strike="noStrike" cap="none" normalizeH="0" baseline="0">
                        <a:ln>
                          <a:noFill/>
                        </a:ln>
                        <a:solidFill>
                          <a:schemeClr val="tx1"/>
                        </a:solidFill>
                        <a:effectLst/>
                        <a:latin typeface="Arial" pitchFamily="34" charset="0"/>
                        <a:ea typeface="ＭＳ ゴシック" pitchFamily="49" charset="-128"/>
                        <a:cs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952500">
                <a:tc rowSpan="2">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ja-JP" altLang="en-US" sz="2400" b="0" i="0" u="none" strike="noStrike" cap="none" normalizeH="0" baseline="0">
                          <a:ln>
                            <a:noFill/>
                          </a:ln>
                          <a:solidFill>
                            <a:schemeClr val="tx1"/>
                          </a:solidFill>
                          <a:effectLst/>
                          <a:latin typeface="Arial" pitchFamily="34" charset="0"/>
                          <a:ea typeface="ＭＳ Ｐゴシック" pitchFamily="50" charset="-128"/>
                        </a:rPr>
                        <a:t>生産物</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ja-JP" altLang="en-US" sz="2400" b="0" i="0" u="none" strike="noStrike" cap="none" normalizeH="0" baseline="0">
                          <a:ln>
                            <a:noFill/>
                          </a:ln>
                          <a:solidFill>
                            <a:schemeClr val="tx1"/>
                          </a:solidFill>
                          <a:effectLst/>
                          <a:latin typeface="ＭＳ ゴシック" pitchFamily="49" charset="-128"/>
                          <a:ea typeface="ＭＳ ゴシック" pitchFamily="49" charset="-128"/>
                          <a:cs typeface="Times New Roman" pitchFamily="18" charset="0"/>
                        </a:rPr>
                        <a:t>布地</a:t>
                      </a:r>
                      <a:endParaRPr kumimoji="1" lang="ja-JP" altLang="en-US" sz="2400" b="0" i="0" u="none" strike="noStrike" cap="none" normalizeH="0" baseline="0">
                        <a:ln>
                          <a:noFill/>
                        </a:ln>
                        <a:solidFill>
                          <a:schemeClr val="tx1"/>
                        </a:solidFill>
                        <a:effectLst/>
                        <a:latin typeface="Arial" pitchFamily="34" charset="0"/>
                        <a:ea typeface="ＭＳ ゴシック" pitchFamily="49" charset="-128"/>
                        <a:cs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2400" b="0" i="0" u="none" strike="noStrike" cap="none" normalizeH="0" baseline="0">
                          <a:ln>
                            <a:noFill/>
                          </a:ln>
                          <a:solidFill>
                            <a:schemeClr val="tx1"/>
                          </a:solidFill>
                          <a:effectLst/>
                          <a:latin typeface="ＭＳ ゴシック" pitchFamily="49" charset="-128"/>
                          <a:ea typeface="ＭＳ ゴシック" pitchFamily="49" charset="-128"/>
                          <a:cs typeface="Times New Roman" pitchFamily="18" charset="0"/>
                        </a:rPr>
                        <a:t>100</a:t>
                      </a:r>
                      <a:r>
                        <a:rPr kumimoji="1" lang="ja-JP" altLang="en-US" sz="2400" b="0" i="0" u="none" strike="noStrike" cap="none" normalizeH="0" baseline="0">
                          <a:ln>
                            <a:noFill/>
                          </a:ln>
                          <a:solidFill>
                            <a:schemeClr val="tx1"/>
                          </a:solidFill>
                          <a:effectLst/>
                          <a:latin typeface="ＭＳ ゴシック" pitchFamily="49" charset="-128"/>
                          <a:ea typeface="ＭＳ ゴシック" pitchFamily="49" charset="-128"/>
                          <a:cs typeface="Times New Roman" pitchFamily="18" charset="0"/>
                        </a:rPr>
                        <a:t>人</a:t>
                      </a:r>
                      <a:endParaRPr kumimoji="1" lang="ja-JP" altLang="en-US" sz="2400" b="0" i="0" u="none" strike="noStrike" cap="none" normalizeH="0" baseline="0">
                        <a:ln>
                          <a:noFill/>
                        </a:ln>
                        <a:solidFill>
                          <a:schemeClr val="tx1"/>
                        </a:solidFill>
                        <a:effectLst/>
                        <a:latin typeface="Arial" pitchFamily="34" charset="0"/>
                        <a:ea typeface="ＭＳ ゴシック" pitchFamily="49" charset="-128"/>
                        <a:cs typeface="Times New Roman" pitchFamily="18"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2400" b="0" i="0" u="none" strike="noStrike" cap="none" normalizeH="0" baseline="0">
                          <a:ln>
                            <a:noFill/>
                          </a:ln>
                          <a:solidFill>
                            <a:schemeClr val="tx1"/>
                          </a:solidFill>
                          <a:effectLst/>
                          <a:latin typeface="ＭＳ ゴシック" pitchFamily="49" charset="-128"/>
                          <a:ea typeface="ＭＳ ゴシック" pitchFamily="49" charset="-128"/>
                          <a:cs typeface="Times New Roman" pitchFamily="18" charset="0"/>
                        </a:rPr>
                        <a:t>90</a:t>
                      </a:r>
                      <a:r>
                        <a:rPr kumimoji="1" lang="ja-JP" altLang="en-US" sz="2400" b="0" i="0" u="none" strike="noStrike" cap="none" normalizeH="0" baseline="0">
                          <a:ln>
                            <a:noFill/>
                          </a:ln>
                          <a:solidFill>
                            <a:schemeClr val="tx1"/>
                          </a:solidFill>
                          <a:effectLst/>
                          <a:latin typeface="ＭＳ ゴシック" pitchFamily="49" charset="-128"/>
                          <a:ea typeface="ＭＳ ゴシック" pitchFamily="49" charset="-128"/>
                          <a:cs typeface="Times New Roman" pitchFamily="18" charset="0"/>
                        </a:rPr>
                        <a:t>人</a:t>
                      </a:r>
                      <a:endParaRPr kumimoji="1" lang="ja-JP" altLang="en-US" sz="2400" b="0" i="0" u="none" strike="noStrike" cap="none" normalizeH="0" baseline="0">
                        <a:ln>
                          <a:noFill/>
                        </a:ln>
                        <a:solidFill>
                          <a:schemeClr val="tx1"/>
                        </a:solidFill>
                        <a:effectLst/>
                        <a:latin typeface="Arial" pitchFamily="34" charset="0"/>
                        <a:ea typeface="ＭＳ ゴシック" pitchFamily="49" charset="-128"/>
                        <a:cs typeface="Times New Roman" pitchFamily="18"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719138">
                <a:tc vMerge="1">
                  <a:txBody>
                    <a:bodyPr/>
                    <a:lstStyle/>
                    <a:p>
                      <a:endParaRPr kumimoji="1" lang="ja-JP" alt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ja-JP" altLang="en-US" sz="2400" b="0" i="0" u="none" strike="noStrike" cap="none" normalizeH="0" baseline="0">
                          <a:ln>
                            <a:noFill/>
                          </a:ln>
                          <a:solidFill>
                            <a:schemeClr val="tx1"/>
                          </a:solidFill>
                          <a:effectLst/>
                          <a:latin typeface="ＭＳ ゴシック" pitchFamily="49" charset="-128"/>
                          <a:ea typeface="ＭＳ ゴシック" pitchFamily="49" charset="-128"/>
                          <a:cs typeface="Times New Roman" pitchFamily="18" charset="0"/>
                        </a:rPr>
                        <a:t>ワイン</a:t>
                      </a:r>
                      <a:endParaRPr kumimoji="1" lang="ja-JP" altLang="en-US" sz="2400" b="0" i="0" u="none" strike="noStrike" cap="none" normalizeH="0" baseline="0">
                        <a:ln>
                          <a:noFill/>
                        </a:ln>
                        <a:solidFill>
                          <a:schemeClr val="tx1"/>
                        </a:solidFill>
                        <a:effectLst/>
                        <a:latin typeface="Arial" pitchFamily="34" charset="0"/>
                        <a:ea typeface="ＭＳ ゴシック" pitchFamily="49" charset="-128"/>
                        <a:cs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2400" b="0" i="0" u="none" strike="noStrike" cap="none" normalizeH="0" baseline="0">
                          <a:ln>
                            <a:noFill/>
                          </a:ln>
                          <a:solidFill>
                            <a:schemeClr val="tx1"/>
                          </a:solidFill>
                          <a:effectLst/>
                          <a:latin typeface="ＭＳ ゴシック" pitchFamily="49" charset="-128"/>
                          <a:ea typeface="ＭＳ ゴシック" pitchFamily="49" charset="-128"/>
                          <a:cs typeface="Times New Roman" pitchFamily="18" charset="0"/>
                        </a:rPr>
                        <a:t>120</a:t>
                      </a:r>
                      <a:r>
                        <a:rPr kumimoji="1" lang="ja-JP" altLang="en-US" sz="2400" b="0" i="0" u="none" strike="noStrike" cap="none" normalizeH="0" baseline="0">
                          <a:ln>
                            <a:noFill/>
                          </a:ln>
                          <a:solidFill>
                            <a:schemeClr val="tx1"/>
                          </a:solidFill>
                          <a:effectLst/>
                          <a:latin typeface="ＭＳ ゴシック" pitchFamily="49" charset="-128"/>
                          <a:ea typeface="ＭＳ ゴシック" pitchFamily="49" charset="-128"/>
                          <a:cs typeface="Times New Roman" pitchFamily="18" charset="0"/>
                        </a:rPr>
                        <a:t>人</a:t>
                      </a:r>
                      <a:endParaRPr kumimoji="1" lang="ja-JP" altLang="en-US" sz="2400" b="0" i="0" u="none" strike="noStrike" cap="none" normalizeH="0" baseline="0">
                        <a:ln>
                          <a:noFill/>
                        </a:ln>
                        <a:solidFill>
                          <a:schemeClr val="tx1"/>
                        </a:solidFill>
                        <a:effectLst/>
                        <a:latin typeface="Arial" pitchFamily="34" charset="0"/>
                        <a:ea typeface="ＭＳ ゴシック" pitchFamily="49" charset="-128"/>
                        <a:cs typeface="Times New Roman" pitchFamily="18"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2400" b="0" i="0" u="none" strike="noStrike" cap="none" normalizeH="0" baseline="0">
                          <a:ln>
                            <a:noFill/>
                          </a:ln>
                          <a:solidFill>
                            <a:schemeClr val="tx1"/>
                          </a:solidFill>
                          <a:effectLst/>
                          <a:latin typeface="ＭＳ ゴシック" pitchFamily="49" charset="-128"/>
                          <a:ea typeface="ＭＳ ゴシック" pitchFamily="49" charset="-128"/>
                          <a:cs typeface="Times New Roman" pitchFamily="18" charset="0"/>
                        </a:rPr>
                        <a:t>80</a:t>
                      </a:r>
                      <a:r>
                        <a:rPr kumimoji="1" lang="ja-JP" altLang="en-US" sz="2400" b="0" i="0" u="none" strike="noStrike" cap="none" normalizeH="0" baseline="0">
                          <a:ln>
                            <a:noFill/>
                          </a:ln>
                          <a:solidFill>
                            <a:schemeClr val="tx1"/>
                          </a:solidFill>
                          <a:effectLst/>
                          <a:latin typeface="ＭＳ ゴシック" pitchFamily="49" charset="-128"/>
                          <a:ea typeface="ＭＳ ゴシック" pitchFamily="49" charset="-128"/>
                          <a:cs typeface="Times New Roman" pitchFamily="18" charset="0"/>
                        </a:rPr>
                        <a:t>人</a:t>
                      </a:r>
                      <a:endParaRPr kumimoji="1" lang="ja-JP" altLang="en-US" sz="2400" b="0" i="0" u="none" strike="noStrike" cap="none" normalizeH="0" baseline="0">
                        <a:ln>
                          <a:noFill/>
                        </a:ln>
                        <a:solidFill>
                          <a:schemeClr val="tx1"/>
                        </a:solidFill>
                        <a:effectLst/>
                        <a:latin typeface="Arial" pitchFamily="34" charset="0"/>
                        <a:ea typeface="ＭＳ ゴシック" pitchFamily="49" charset="-128"/>
                        <a:cs typeface="Times New Roman" pitchFamily="18"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
        <p:nvSpPr>
          <p:cNvPr id="32793" name="Rectangle 220"/>
          <p:cNvSpPr>
            <a:spLocks noChangeArrowheads="1"/>
          </p:cNvSpPr>
          <p:nvPr/>
        </p:nvSpPr>
        <p:spPr bwMode="auto">
          <a:xfrm>
            <a:off x="4727576" y="6021388"/>
            <a:ext cx="2843213" cy="366712"/>
          </a:xfrm>
          <a:prstGeom prst="rect">
            <a:avLst/>
          </a:prstGeom>
          <a:noFill/>
          <a:ln w="9525">
            <a:noFill/>
            <a:miter lim="800000"/>
            <a:headEnd/>
            <a:tailEnd/>
          </a:ln>
        </p:spPr>
        <p:txBody>
          <a:bodyPr wrap="none" anchor="ctr">
            <a:spAutoFit/>
          </a:bodyPr>
          <a:lstStyle/>
          <a:p>
            <a:pPr algn="ctr"/>
            <a:r>
              <a:rPr lang="ja-JP" altLang="en-US"/>
              <a:t>布地の価値＝ワインの価値</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5"/>
          <p:cNvSpPr>
            <a:spLocks noGrp="1" noChangeArrowheads="1"/>
          </p:cNvSpPr>
          <p:nvPr>
            <p:ph type="title"/>
          </p:nvPr>
        </p:nvSpPr>
        <p:spPr>
          <a:xfrm>
            <a:off x="2209800" y="301626"/>
            <a:ext cx="7772400" cy="1255713"/>
          </a:xfrm>
        </p:spPr>
        <p:txBody>
          <a:bodyPr/>
          <a:lstStyle/>
          <a:p>
            <a:pPr eaLnBrk="1" hangingPunct="1"/>
            <a:r>
              <a:rPr lang="ja-JP" altLang="en-US"/>
              <a:t>カストーディアル</a:t>
            </a:r>
          </a:p>
        </p:txBody>
      </p:sp>
      <p:pic>
        <p:nvPicPr>
          <p:cNvPr id="29699" name="Picture 4" descr="DSC00856"/>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tretch>
            <a:fillRect/>
          </a:stretch>
        </p:blipFill>
        <p:spPr>
          <a:xfrm>
            <a:off x="3143672" y="1772816"/>
            <a:ext cx="6034617" cy="4525963"/>
          </a:xfrm>
          <a:noFill/>
        </p:spPr>
      </p:pic>
    </p:spTree>
    <p:extLst>
      <p:ext uri="{BB962C8B-B14F-4D97-AF65-F5344CB8AC3E}">
        <p14:creationId xmlns:p14="http://schemas.microsoft.com/office/powerpoint/2010/main" val="271839679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pPr eaLnBrk="1" hangingPunct="1"/>
            <a:r>
              <a:rPr lang="ja-JP" altLang="en-US"/>
              <a:t>東京ディズニーランドとの違い</a:t>
            </a:r>
          </a:p>
        </p:txBody>
      </p:sp>
      <p:graphicFrame>
        <p:nvGraphicFramePr>
          <p:cNvPr id="95260" name="Group 28"/>
          <p:cNvGraphicFramePr>
            <a:graphicFrameLocks noGrp="1"/>
          </p:cNvGraphicFramePr>
          <p:nvPr>
            <p:ph type="tbl" idx="1"/>
            <p:extLst>
              <p:ext uri="{D42A27DB-BD31-4B8C-83A1-F6EECF244321}">
                <p14:modId xmlns:p14="http://schemas.microsoft.com/office/powerpoint/2010/main" val="120129451"/>
              </p:ext>
            </p:extLst>
          </p:nvPr>
        </p:nvGraphicFramePr>
        <p:xfrm>
          <a:off x="2639616" y="1992737"/>
          <a:ext cx="6391275" cy="3086100"/>
        </p:xfrm>
        <a:graphic>
          <a:graphicData uri="http://schemas.openxmlformats.org/drawingml/2006/table">
            <a:tbl>
              <a:tblPr/>
              <a:tblGrid>
                <a:gridCol w="1554162">
                  <a:extLst>
                    <a:ext uri="{9D8B030D-6E8A-4147-A177-3AD203B41FA5}">
                      <a16:colId xmlns:a16="http://schemas.microsoft.com/office/drawing/2014/main" val="20000"/>
                    </a:ext>
                  </a:extLst>
                </a:gridCol>
                <a:gridCol w="2457450">
                  <a:extLst>
                    <a:ext uri="{9D8B030D-6E8A-4147-A177-3AD203B41FA5}">
                      <a16:colId xmlns:a16="http://schemas.microsoft.com/office/drawing/2014/main" val="20001"/>
                    </a:ext>
                  </a:extLst>
                </a:gridCol>
                <a:gridCol w="2379663">
                  <a:extLst>
                    <a:ext uri="{9D8B030D-6E8A-4147-A177-3AD203B41FA5}">
                      <a16:colId xmlns:a16="http://schemas.microsoft.com/office/drawing/2014/main" val="20002"/>
                    </a:ext>
                  </a:extLst>
                </a:gridCol>
              </a:tblGrid>
              <a:tr h="1028700">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endParaRPr kumimoji="1" lang="ja-JP" altLang="ja-JP" sz="2800" b="0" i="0" u="none" strike="noStrike" cap="none" normalizeH="0" baseline="0">
                        <a:ln>
                          <a:noFill/>
                        </a:ln>
                        <a:solidFill>
                          <a:schemeClr val="tx1"/>
                        </a:solidFill>
                        <a:effectLst/>
                        <a:latin typeface="Arial Black" pitchFamily="34" charset="0"/>
                        <a:ea typeface="ＭＳ Ｐゴシック"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1" lang="ja-JP" altLang="en-US" sz="2800" b="0" i="0" u="none" strike="noStrike" cap="none" normalizeH="0" baseline="0">
                          <a:ln>
                            <a:noFill/>
                          </a:ln>
                          <a:solidFill>
                            <a:schemeClr val="tx1"/>
                          </a:solidFill>
                          <a:effectLst/>
                          <a:latin typeface="Arial Black" pitchFamily="34" charset="0"/>
                          <a:ea typeface="ＭＳ Ｐゴシック" charset="-128"/>
                        </a:rPr>
                        <a:t>パリ</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1" lang="ja-JP" altLang="en-US" sz="2800" b="0" i="0" u="none" strike="noStrike" cap="none" normalizeH="0" baseline="0">
                          <a:ln>
                            <a:noFill/>
                          </a:ln>
                          <a:solidFill>
                            <a:schemeClr val="tx1"/>
                          </a:solidFill>
                          <a:effectLst/>
                          <a:latin typeface="Arial Black" pitchFamily="34" charset="0"/>
                          <a:ea typeface="ＭＳ Ｐゴシック" charset="-128"/>
                        </a:rPr>
                        <a:t>東京</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028700">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1" lang="ja-JP" altLang="en-US" sz="2800" b="0" i="0" u="none" strike="noStrike" cap="none" normalizeH="0" baseline="0">
                          <a:ln>
                            <a:noFill/>
                          </a:ln>
                          <a:solidFill>
                            <a:schemeClr val="tx1"/>
                          </a:solidFill>
                          <a:effectLst/>
                          <a:latin typeface="Arial Black" pitchFamily="34" charset="0"/>
                          <a:ea typeface="ＭＳ Ｐゴシック" charset="-128"/>
                        </a:rPr>
                        <a:t>服装</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1" lang="ja-JP" altLang="en-US" sz="2800" b="0" i="0" u="none" strike="noStrike" cap="none" normalizeH="0" baseline="0" dirty="0">
                          <a:ln>
                            <a:noFill/>
                          </a:ln>
                          <a:solidFill>
                            <a:schemeClr val="tx1"/>
                          </a:solidFill>
                          <a:effectLst/>
                          <a:latin typeface="Arial Black" pitchFamily="34" charset="0"/>
                          <a:ea typeface="ＭＳ Ｐゴシック" charset="-128"/>
                        </a:rPr>
                        <a:t>ワイン色のマント（冬だから？）</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1" lang="ja-JP" altLang="en-US" sz="2800" b="0" i="0" u="none" strike="noStrike" cap="none" normalizeH="0" baseline="0">
                          <a:ln>
                            <a:noFill/>
                          </a:ln>
                          <a:solidFill>
                            <a:schemeClr val="tx1"/>
                          </a:solidFill>
                          <a:effectLst/>
                          <a:latin typeface="Arial Black" pitchFamily="34" charset="0"/>
                          <a:ea typeface="ＭＳ Ｐゴシック" charset="-128"/>
                        </a:rPr>
                        <a:t>白</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028700">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endParaRPr kumimoji="1" lang="ja-JP" altLang="ja-JP" sz="2800" b="0" i="0" u="none" strike="noStrike" cap="none" normalizeH="0" baseline="0">
                        <a:ln>
                          <a:noFill/>
                        </a:ln>
                        <a:solidFill>
                          <a:schemeClr val="tx1"/>
                        </a:solidFill>
                        <a:effectLst/>
                        <a:latin typeface="Arial Black" pitchFamily="34" charset="0"/>
                        <a:ea typeface="ＭＳ Ｐゴシック"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1" lang="ja-JP" altLang="en-US" sz="2800" b="0" i="0" u="none" strike="noStrike" cap="none" normalizeH="0" baseline="0">
                          <a:ln>
                            <a:noFill/>
                          </a:ln>
                          <a:solidFill>
                            <a:schemeClr val="tx1"/>
                          </a:solidFill>
                          <a:effectLst/>
                          <a:latin typeface="Arial Black" pitchFamily="34" charset="0"/>
                          <a:ea typeface="ＭＳ Ｐゴシック" charset="-128"/>
                        </a:rPr>
                        <a:t>アジア系か黒人</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1" lang="ja-JP" altLang="en-US" sz="2800" b="0" i="0" u="none" strike="noStrike" cap="none" normalizeH="0" baseline="0" dirty="0">
                          <a:ln>
                            <a:noFill/>
                          </a:ln>
                          <a:solidFill>
                            <a:schemeClr val="tx1"/>
                          </a:solidFill>
                          <a:effectLst/>
                          <a:latin typeface="Arial Black" pitchFamily="34" charset="0"/>
                          <a:ea typeface="ＭＳ Ｐゴシック" charset="-128"/>
                        </a:rPr>
                        <a:t>日本人</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310634280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5"/>
          <p:cNvSpPr>
            <a:spLocks noGrp="1" noChangeArrowheads="1"/>
          </p:cNvSpPr>
          <p:nvPr>
            <p:ph type="title"/>
          </p:nvPr>
        </p:nvSpPr>
        <p:spPr/>
        <p:txBody>
          <a:bodyPr/>
          <a:lstStyle/>
          <a:p>
            <a:pPr eaLnBrk="1" hangingPunct="1"/>
            <a:r>
              <a:rPr lang="ja-JP" altLang="en-US" dirty="0"/>
              <a:t>ウォルト・ディズニー・スタジオ</a:t>
            </a:r>
          </a:p>
        </p:txBody>
      </p:sp>
      <p:pic>
        <p:nvPicPr>
          <p:cNvPr id="38915" name="Picture 4" descr="DSC00972"/>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3078164" y="1600201"/>
            <a:ext cx="6035675" cy="4525963"/>
          </a:xfrm>
          <a:noFill/>
        </p:spPr>
      </p:pic>
    </p:spTree>
    <p:extLst>
      <p:ext uri="{BB962C8B-B14F-4D97-AF65-F5344CB8AC3E}">
        <p14:creationId xmlns:p14="http://schemas.microsoft.com/office/powerpoint/2010/main" val="46010509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タワーオブテラー</a:t>
            </a:r>
          </a:p>
        </p:txBody>
      </p:sp>
      <p:pic>
        <p:nvPicPr>
          <p:cNvPr id="6146" name="Picture 2"/>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2692476" y="1600201"/>
            <a:ext cx="6807048"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1067683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レミーのおいしいレストラン</a:t>
            </a:r>
          </a:p>
        </p:txBody>
      </p:sp>
      <p:pic>
        <p:nvPicPr>
          <p:cNvPr id="7170" name="Picture 2"/>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1847528" y="1556792"/>
            <a:ext cx="4959182" cy="27895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正方形/長方形 4"/>
          <p:cNvSpPr/>
          <p:nvPr/>
        </p:nvSpPr>
        <p:spPr>
          <a:xfrm>
            <a:off x="2063552" y="5733257"/>
            <a:ext cx="7200800" cy="646331"/>
          </a:xfrm>
          <a:prstGeom prst="rect">
            <a:avLst/>
          </a:prstGeom>
        </p:spPr>
        <p:txBody>
          <a:bodyPr wrap="square">
            <a:spAutoFit/>
          </a:bodyPr>
          <a:lstStyle/>
          <a:p>
            <a:r>
              <a:rPr lang="en-US" altLang="ja-JP" dirty="0">
                <a:hlinkClick r:id="rId3"/>
              </a:rPr>
              <a:t>http://www.disneylandparis.com/en/attractions/walt-disney-studios-park/ratatouille-the-adventure/?country=JP</a:t>
            </a:r>
            <a:endParaRPr lang="ja-JP" altLang="en-US" dirty="0"/>
          </a:p>
        </p:txBody>
      </p:sp>
      <p:sp>
        <p:nvSpPr>
          <p:cNvPr id="6" name="テキスト ボックス 5"/>
          <p:cNvSpPr txBox="1"/>
          <p:nvPr/>
        </p:nvSpPr>
        <p:spPr>
          <a:xfrm>
            <a:off x="1991544" y="5157192"/>
            <a:ext cx="2016224" cy="369332"/>
          </a:xfrm>
          <a:prstGeom prst="rect">
            <a:avLst/>
          </a:prstGeom>
          <a:noFill/>
        </p:spPr>
        <p:txBody>
          <a:bodyPr wrap="square" rtlCol="0">
            <a:spAutoFit/>
          </a:bodyPr>
          <a:lstStyle/>
          <a:p>
            <a:r>
              <a:rPr lang="ja-JP" altLang="en-US" dirty="0"/>
              <a:t>動画へのリンク</a:t>
            </a:r>
          </a:p>
        </p:txBody>
      </p:sp>
    </p:spTree>
    <p:extLst>
      <p:ext uri="{BB962C8B-B14F-4D97-AF65-F5344CB8AC3E}">
        <p14:creationId xmlns:p14="http://schemas.microsoft.com/office/powerpoint/2010/main" val="164138130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677694" y="1412776"/>
            <a:ext cx="6658666" cy="499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テキスト ボックス 1"/>
          <p:cNvSpPr txBox="1"/>
          <p:nvPr/>
        </p:nvSpPr>
        <p:spPr>
          <a:xfrm>
            <a:off x="2207568" y="404910"/>
            <a:ext cx="8280920" cy="769441"/>
          </a:xfrm>
          <a:prstGeom prst="rect">
            <a:avLst/>
          </a:prstGeom>
          <a:noFill/>
        </p:spPr>
        <p:txBody>
          <a:bodyPr wrap="square" rtlCol="0">
            <a:spAutoFit/>
          </a:bodyPr>
          <a:lstStyle/>
          <a:p>
            <a:pPr algn="ctr"/>
            <a:r>
              <a:rPr lang="ja-JP" altLang="en-US" sz="4400" dirty="0"/>
              <a:t>ＲＡＴＡＴＯＵＩＬＬＥ（ラタトゥイユ）</a:t>
            </a:r>
          </a:p>
        </p:txBody>
      </p:sp>
    </p:spTree>
    <p:extLst>
      <p:ext uri="{BB962C8B-B14F-4D97-AF65-F5344CB8AC3E}">
        <p14:creationId xmlns:p14="http://schemas.microsoft.com/office/powerpoint/2010/main" val="425726921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a:extLst>
              <a:ext uri="{FF2B5EF4-FFF2-40B4-BE49-F238E27FC236}">
                <a16:creationId xmlns:a16="http://schemas.microsoft.com/office/drawing/2014/main" id="{95F2C7C6-D647-4E2E-BF66-598C3DEBEB53}"/>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2351584" y="620688"/>
            <a:ext cx="7776864" cy="5832648"/>
          </a:xfrm>
          <a:prstGeom prst="rect">
            <a:avLst/>
          </a:prstGeom>
        </p:spPr>
      </p:pic>
    </p:spTree>
    <p:extLst>
      <p:ext uri="{BB962C8B-B14F-4D97-AF65-F5344CB8AC3E}">
        <p14:creationId xmlns:p14="http://schemas.microsoft.com/office/powerpoint/2010/main" val="88716457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952625" y="428625"/>
            <a:ext cx="8229600" cy="1143000"/>
          </a:xfrm>
        </p:spPr>
        <p:txBody>
          <a:bodyPr/>
          <a:lstStyle/>
          <a:p>
            <a:pPr>
              <a:defRPr/>
            </a:pPr>
            <a:endParaRPr lang="ja-JP" altLang="en-US"/>
          </a:p>
        </p:txBody>
      </p:sp>
      <p:sp>
        <p:nvSpPr>
          <p:cNvPr id="24579" name="コンテンツ プレースホルダ 2"/>
          <p:cNvSpPr>
            <a:spLocks noGrp="1"/>
          </p:cNvSpPr>
          <p:nvPr>
            <p:ph idx="1"/>
          </p:nvPr>
        </p:nvSpPr>
        <p:spPr>
          <a:xfrm>
            <a:off x="1952625" y="1614489"/>
            <a:ext cx="8229600" cy="4687887"/>
          </a:xfrm>
        </p:spPr>
        <p:txBody>
          <a:bodyPr/>
          <a:lstStyle/>
          <a:p>
            <a:pPr eaLnBrk="1" hangingPunct="1"/>
            <a:endParaRPr lang="ja-JP" altLang="en-US"/>
          </a:p>
        </p:txBody>
      </p:sp>
      <p:pic>
        <p:nvPicPr>
          <p:cNvPr id="24580"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009775" y="261143"/>
            <a:ext cx="7918450" cy="6335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2702398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pPr>
              <a:defRPr/>
            </a:pPr>
            <a:r>
              <a:rPr lang="ja-JP" altLang="en-US" kern="100" dirty="0">
                <a:latin typeface="ＭＳ ゴシック"/>
              </a:rPr>
              <a:t>カリフォルニア・ディズニーランドへの不満</a:t>
            </a:r>
            <a:br>
              <a:rPr lang="ja-JP" altLang="en-US" kern="100" dirty="0">
                <a:latin typeface="ＭＳ ゴシック"/>
              </a:rPr>
            </a:br>
            <a:endParaRPr lang="ja-JP" altLang="en-US" dirty="0"/>
          </a:p>
        </p:txBody>
      </p:sp>
      <p:sp>
        <p:nvSpPr>
          <p:cNvPr id="3" name="コンテンツ プレースホルダ 2"/>
          <p:cNvSpPr>
            <a:spLocks noGrp="1"/>
          </p:cNvSpPr>
          <p:nvPr>
            <p:ph idx="1"/>
          </p:nvPr>
        </p:nvSpPr>
        <p:spPr>
          <a:xfrm>
            <a:off x="1952625" y="1614489"/>
            <a:ext cx="8229600" cy="4687887"/>
          </a:xfrm>
        </p:spPr>
        <p:txBody>
          <a:bodyPr rtlCol="0">
            <a:normAutofit lnSpcReduction="10000"/>
          </a:bodyPr>
          <a:lstStyle/>
          <a:p>
            <a:pPr>
              <a:buFont typeface="Wingdings"/>
              <a:buChar char="l"/>
              <a:defRPr/>
            </a:pPr>
            <a:r>
              <a:rPr lang="ja-JP" altLang="en-US" kern="100" dirty="0">
                <a:latin typeface="ＭＳ 明朝"/>
                <a:ea typeface="ＭＳ 明朝"/>
              </a:rPr>
              <a:t>周辺の土地利用に関する権限を自分が一切もたないこと</a:t>
            </a:r>
            <a:endParaRPr lang="en-US" altLang="ja-JP" kern="100" dirty="0">
              <a:latin typeface="ＭＳ 明朝"/>
              <a:ea typeface="ＭＳ 明朝"/>
            </a:endParaRPr>
          </a:p>
          <a:p>
            <a:pPr>
              <a:buFont typeface="Wingdings"/>
              <a:buChar char="l"/>
              <a:defRPr/>
            </a:pPr>
            <a:endParaRPr lang="ja-JP" altLang="en-US" kern="100" dirty="0">
              <a:latin typeface="ＭＳ 明朝"/>
              <a:ea typeface="ＭＳ 明朝"/>
            </a:endParaRPr>
          </a:p>
          <a:p>
            <a:pPr>
              <a:buFont typeface="Wingdings"/>
              <a:buChar char="l"/>
              <a:defRPr/>
            </a:pPr>
            <a:r>
              <a:rPr lang="ja-JP" altLang="en-US" kern="100" dirty="0">
                <a:latin typeface="ＭＳ 明朝"/>
                <a:ea typeface="ＭＳ 明朝"/>
              </a:rPr>
              <a:t>ディズニーランド開園当時　ホテル</a:t>
            </a:r>
            <a:r>
              <a:rPr lang="en-US" altLang="ja-JP" kern="100" dirty="0">
                <a:latin typeface="ＭＳ 明朝"/>
                <a:ea typeface="ＭＳ 明朝"/>
              </a:rPr>
              <a:t>5</a:t>
            </a:r>
            <a:r>
              <a:rPr lang="ja-JP" altLang="en-US" kern="100" dirty="0">
                <a:latin typeface="ＭＳ 明朝"/>
                <a:ea typeface="ＭＳ 明朝"/>
              </a:rPr>
              <a:t>軒、モーテルが</a:t>
            </a:r>
            <a:r>
              <a:rPr lang="en-US" altLang="ja-JP" kern="100" dirty="0">
                <a:latin typeface="ＭＳ 明朝"/>
                <a:ea typeface="ＭＳ 明朝"/>
              </a:rPr>
              <a:t>2</a:t>
            </a:r>
            <a:r>
              <a:rPr lang="ja-JP" altLang="en-US" kern="100" dirty="0">
                <a:latin typeface="ＭＳ 明朝"/>
                <a:ea typeface="ＭＳ 明朝"/>
              </a:rPr>
              <a:t>軒</a:t>
            </a:r>
            <a:endParaRPr lang="en-US" altLang="ja-JP" kern="100" dirty="0">
              <a:latin typeface="ＭＳ 明朝"/>
              <a:ea typeface="ＭＳ 明朝"/>
            </a:endParaRPr>
          </a:p>
          <a:p>
            <a:pPr>
              <a:buFont typeface="Wingdings"/>
              <a:buChar char="l"/>
              <a:defRPr/>
            </a:pPr>
            <a:endParaRPr lang="ja-JP" altLang="en-US" kern="100" dirty="0">
              <a:latin typeface="ＭＳ 明朝"/>
              <a:ea typeface="ＭＳ 明朝"/>
            </a:endParaRPr>
          </a:p>
          <a:p>
            <a:pPr>
              <a:buFont typeface="Wingdings"/>
              <a:buChar char="l"/>
              <a:defRPr/>
            </a:pPr>
            <a:r>
              <a:rPr lang="en-US" altLang="ja-JP" kern="100" dirty="0">
                <a:latin typeface="ＭＳ 明朝"/>
                <a:ea typeface="ＭＳ 明朝"/>
              </a:rPr>
              <a:t>10</a:t>
            </a:r>
            <a:r>
              <a:rPr lang="zh-CN" altLang="en-US" kern="100" dirty="0">
                <a:latin typeface="ＭＳ 明朝"/>
                <a:ea typeface="ＭＳ 明朝"/>
              </a:rPr>
              <a:t>年後　客室数</a:t>
            </a:r>
            <a:r>
              <a:rPr lang="en-US" altLang="ja-JP" kern="100" dirty="0">
                <a:latin typeface="ＭＳ 明朝"/>
                <a:ea typeface="ＭＳ 明朝"/>
              </a:rPr>
              <a:t>100</a:t>
            </a:r>
            <a:r>
              <a:rPr lang="ja-JP" altLang="en-US" kern="100" dirty="0">
                <a:latin typeface="ＭＳ 明朝"/>
                <a:ea typeface="ＭＳ 明朝"/>
              </a:rPr>
              <a:t>から</a:t>
            </a:r>
            <a:r>
              <a:rPr lang="en-US" altLang="ja-JP" kern="100" dirty="0">
                <a:latin typeface="ＭＳ 明朝"/>
                <a:ea typeface="ＭＳ 明朝"/>
              </a:rPr>
              <a:t>4300</a:t>
            </a:r>
            <a:r>
              <a:rPr lang="ja-JP" altLang="en-US" kern="100" dirty="0">
                <a:latin typeface="ＭＳ 明朝"/>
                <a:ea typeface="ＭＳ 明朝"/>
              </a:rPr>
              <a:t>に急増、周辺には</a:t>
            </a:r>
            <a:r>
              <a:rPr lang="en-US" altLang="ja-JP" kern="100" dirty="0">
                <a:latin typeface="ＭＳ 明朝"/>
                <a:ea typeface="ＭＳ 明朝"/>
              </a:rPr>
              <a:t>250</a:t>
            </a:r>
            <a:r>
              <a:rPr lang="ja-JP" altLang="en-US" kern="100" dirty="0">
                <a:latin typeface="ＭＳ 明朝"/>
                <a:ea typeface="ＭＳ 明朝"/>
              </a:rPr>
              <a:t>ものレストラン、スポーツ施設、コンベンション・ホール</a:t>
            </a:r>
          </a:p>
          <a:p>
            <a:pPr>
              <a:buFont typeface="Wingdings"/>
              <a:buChar char="l"/>
              <a:defRPr/>
            </a:pPr>
            <a:endParaRPr lang="ja-JP" altLang="en-US" kern="100" dirty="0">
              <a:latin typeface="ＭＳ ゴシック"/>
            </a:endParaRPr>
          </a:p>
          <a:p>
            <a:pPr>
              <a:buFont typeface="Wingdings"/>
              <a:buChar char="l"/>
              <a:defRPr/>
            </a:pPr>
            <a:endParaRPr lang="ja-JP" altLang="en-US" kern="100" dirty="0">
              <a:latin typeface="ＭＳ ゴシック"/>
            </a:endParaRPr>
          </a:p>
          <a:p>
            <a:pPr>
              <a:buFont typeface="Wingdings"/>
              <a:buChar char="l"/>
              <a:defRPr/>
            </a:pPr>
            <a:endParaRPr lang="ja-JP" altLang="en-US" dirty="0"/>
          </a:p>
        </p:txBody>
      </p:sp>
    </p:spTree>
    <p:extLst>
      <p:ext uri="{BB962C8B-B14F-4D97-AF65-F5344CB8AC3E}">
        <p14:creationId xmlns:p14="http://schemas.microsoft.com/office/powerpoint/2010/main" val="392993938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a:defRPr/>
            </a:pPr>
            <a:r>
              <a:rPr lang="ja-JP" altLang="en-US" dirty="0"/>
              <a:t>ウォルトディズニーの言葉</a:t>
            </a:r>
          </a:p>
        </p:txBody>
      </p:sp>
      <p:sp>
        <p:nvSpPr>
          <p:cNvPr id="3" name="コンテンツ プレースホルダ 2"/>
          <p:cNvSpPr>
            <a:spLocks noGrp="1"/>
          </p:cNvSpPr>
          <p:nvPr>
            <p:ph idx="1"/>
          </p:nvPr>
        </p:nvSpPr>
        <p:spPr>
          <a:xfrm>
            <a:off x="1952625" y="1614489"/>
            <a:ext cx="8229600" cy="4687887"/>
          </a:xfrm>
        </p:spPr>
        <p:txBody>
          <a:bodyPr rtlCol="0">
            <a:normAutofit fontScale="85000" lnSpcReduction="10000"/>
          </a:bodyPr>
          <a:lstStyle/>
          <a:p>
            <a:pPr>
              <a:buSzPts val="1700"/>
              <a:buFont typeface="Wingdings"/>
              <a:buChar char="l"/>
              <a:defRPr/>
            </a:pPr>
            <a:r>
              <a:rPr lang="ja-JP" altLang="en-US" kern="100" dirty="0">
                <a:solidFill>
                  <a:srgbClr val="975C1E"/>
                </a:solidFill>
                <a:latin typeface="ＭＳ 明朝"/>
                <a:ea typeface="ＭＳ 明朝"/>
              </a:rPr>
              <a:t>「ディズニーランドから我々が学んだ最大の教訓は、</a:t>
            </a:r>
            <a:r>
              <a:rPr lang="ja-JP" altLang="en-US" u="sng" kern="100" dirty="0">
                <a:solidFill>
                  <a:srgbClr val="975C1E"/>
                </a:solidFill>
                <a:latin typeface="ＭＳ 明朝"/>
                <a:ea typeface="ＭＳ 明朝"/>
              </a:rPr>
              <a:t>環境をコントロールするということだ。</a:t>
            </a:r>
            <a:r>
              <a:rPr lang="ja-JP" altLang="en-US" kern="100" dirty="0">
                <a:solidFill>
                  <a:srgbClr val="975C1E"/>
                </a:solidFill>
                <a:latin typeface="ＭＳ 明朝"/>
                <a:ea typeface="ＭＳ 明朝"/>
              </a:rPr>
              <a:t>それをしなければ、我々は自分たちに関係のないものについてまで、悪口を言われることになる。何百マイルという距離をはるばる運転してここにお客さんがやってくるのは、我々が長年かけてつくりあげた質の高いイメージのためだ。</a:t>
            </a:r>
            <a:r>
              <a:rPr lang="ja-JP" altLang="en-US" u="sng" kern="100" dirty="0">
                <a:solidFill>
                  <a:srgbClr val="975C1E"/>
                </a:solidFill>
                <a:latin typeface="ＭＳ 明朝"/>
                <a:ea typeface="ＭＳ 明朝"/>
              </a:rPr>
              <a:t>ところが、その道筋の安ホテルは料金を必ず３倍にハネ上げる。</a:t>
            </a:r>
            <a:r>
              <a:rPr lang="ja-JP" altLang="en-US" kern="100" dirty="0">
                <a:solidFill>
                  <a:srgbClr val="975C1E"/>
                </a:solidFill>
                <a:latin typeface="ＭＳ 明朝"/>
                <a:ea typeface="ＭＳ 明朝"/>
              </a:rPr>
              <a:t>そういう光景を私はこの目でみてきたし、それは私にとって耐えがたいことだ。我々のイメージに泥を塗られるからだ。」（ウォルト・ディズニー）</a:t>
            </a:r>
          </a:p>
          <a:p>
            <a:pPr>
              <a:buFont typeface="Wingdings"/>
              <a:buChar char="l"/>
              <a:defRPr/>
            </a:pPr>
            <a:endParaRPr lang="ja-JP" altLang="en-US" dirty="0"/>
          </a:p>
        </p:txBody>
      </p:sp>
    </p:spTree>
    <p:extLst>
      <p:ext uri="{BB962C8B-B14F-4D97-AF65-F5344CB8AC3E}">
        <p14:creationId xmlns:p14="http://schemas.microsoft.com/office/powerpoint/2010/main" val="5880907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3"/>
          <p:cNvSpPr>
            <a:spLocks noGrp="1" noChangeArrowheads="1"/>
          </p:cNvSpPr>
          <p:nvPr>
            <p:ph idx="1"/>
          </p:nvPr>
        </p:nvSpPr>
        <p:spPr>
          <a:xfrm>
            <a:off x="1981200" y="549275"/>
            <a:ext cx="8229600" cy="5576888"/>
          </a:xfrm>
        </p:spPr>
        <p:txBody>
          <a:bodyPr/>
          <a:lstStyle/>
          <a:p>
            <a:r>
              <a:rPr lang="ja-JP" altLang="en-US" dirty="0"/>
              <a:t>英国とポルトガルがそれぞれワインと布地を</a:t>
            </a:r>
            <a:r>
              <a:rPr lang="en-US" altLang="ja-JP" dirty="0"/>
              <a:t>1</a:t>
            </a:r>
            <a:r>
              <a:rPr lang="ja-JP" altLang="en-US" dirty="0"/>
              <a:t>単位ずつ作ると何人かかるか。</a:t>
            </a:r>
          </a:p>
          <a:p>
            <a:pPr>
              <a:buFont typeface="Wingdings" pitchFamily="2" charset="2"/>
              <a:buNone/>
            </a:pPr>
            <a:r>
              <a:rPr lang="ja-JP" altLang="en-US" dirty="0"/>
              <a:t>　</a:t>
            </a:r>
            <a:r>
              <a:rPr lang="en-US" altLang="ja-JP" dirty="0"/>
              <a:t>(100+120)+(90+80)=</a:t>
            </a:r>
          </a:p>
          <a:p>
            <a:pPr>
              <a:buFont typeface="Wingdings" pitchFamily="2" charset="2"/>
              <a:buNone/>
            </a:pPr>
            <a:r>
              <a:rPr lang="ja-JP" altLang="en-US" dirty="0">
                <a:solidFill>
                  <a:srgbClr val="FFFF00"/>
                </a:solidFill>
              </a:rPr>
              <a:t>　　　</a:t>
            </a:r>
            <a:r>
              <a:rPr lang="ja-JP" altLang="en-US" sz="2000" dirty="0">
                <a:solidFill>
                  <a:srgbClr val="FF0000"/>
                </a:solidFill>
              </a:rPr>
              <a:t>英国</a:t>
            </a:r>
            <a:r>
              <a:rPr lang="ja-JP" altLang="en-US" dirty="0">
                <a:solidFill>
                  <a:srgbClr val="FF0000"/>
                </a:solidFill>
              </a:rPr>
              <a:t>　　</a:t>
            </a:r>
            <a:r>
              <a:rPr lang="ja-JP" altLang="en-US" dirty="0">
                <a:solidFill>
                  <a:srgbClr val="FFFF00"/>
                </a:solidFill>
              </a:rPr>
              <a:t>　　</a:t>
            </a:r>
            <a:r>
              <a:rPr lang="ja-JP" altLang="en-US" sz="2000" dirty="0">
                <a:solidFill>
                  <a:srgbClr val="FF0000"/>
                </a:solidFill>
              </a:rPr>
              <a:t>ポルトガル</a:t>
            </a:r>
          </a:p>
          <a:p>
            <a:r>
              <a:rPr lang="ja-JP" altLang="en-US" dirty="0"/>
              <a:t>英国が布地を</a:t>
            </a:r>
            <a:r>
              <a:rPr lang="en-US" altLang="ja-JP" dirty="0"/>
              <a:t>2</a:t>
            </a:r>
            <a:r>
              <a:rPr lang="ja-JP" altLang="en-US" dirty="0"/>
              <a:t>単位、ポルトガルがワインと</a:t>
            </a:r>
            <a:r>
              <a:rPr lang="en-US" altLang="ja-JP" dirty="0"/>
              <a:t>2</a:t>
            </a:r>
            <a:r>
              <a:rPr lang="ja-JP" altLang="en-US" dirty="0"/>
              <a:t>単位作って、</a:t>
            </a:r>
            <a:r>
              <a:rPr lang="en-US" altLang="ja-JP" dirty="0"/>
              <a:t>1</a:t>
            </a:r>
            <a:r>
              <a:rPr lang="ja-JP" altLang="en-US" dirty="0"/>
              <a:t>単位を交換すると、何人かかるか。</a:t>
            </a:r>
          </a:p>
          <a:p>
            <a:pPr>
              <a:buFont typeface="Wingdings" pitchFamily="2" charset="2"/>
              <a:buNone/>
            </a:pPr>
            <a:r>
              <a:rPr lang="ja-JP" altLang="en-US" dirty="0"/>
              <a:t>　</a:t>
            </a:r>
            <a:r>
              <a:rPr lang="en-US" altLang="ja-JP" dirty="0"/>
              <a:t>100×</a:t>
            </a:r>
            <a:r>
              <a:rPr lang="ja-JP" altLang="en-US" dirty="0"/>
              <a:t>２</a:t>
            </a:r>
            <a:r>
              <a:rPr lang="en-US" altLang="ja-JP" dirty="0"/>
              <a:t>+80×</a:t>
            </a:r>
            <a:r>
              <a:rPr lang="ja-JP" altLang="en-US" dirty="0"/>
              <a:t>２＝</a:t>
            </a:r>
          </a:p>
          <a:p>
            <a:pPr>
              <a:buFont typeface="Wingdings" pitchFamily="2" charset="2"/>
              <a:buNone/>
            </a:pPr>
            <a:r>
              <a:rPr lang="ja-JP" altLang="en-US" dirty="0"/>
              <a:t>　　</a:t>
            </a:r>
            <a:r>
              <a:rPr lang="ja-JP" altLang="en-US" sz="2000" dirty="0">
                <a:solidFill>
                  <a:srgbClr val="FF0000"/>
                </a:solidFill>
              </a:rPr>
              <a:t>英国</a:t>
            </a:r>
            <a:r>
              <a:rPr lang="ja-JP" altLang="en-US" dirty="0">
                <a:solidFill>
                  <a:srgbClr val="FF0000"/>
                </a:solidFill>
              </a:rPr>
              <a:t>　　　</a:t>
            </a:r>
            <a:r>
              <a:rPr lang="ja-JP" altLang="en-US" sz="2000" dirty="0">
                <a:solidFill>
                  <a:srgbClr val="FF0000"/>
                </a:solidFill>
              </a:rPr>
              <a:t>ポルトガル</a:t>
            </a:r>
          </a:p>
        </p:txBody>
      </p:sp>
      <p:sp>
        <p:nvSpPr>
          <p:cNvPr id="20484" name="Rectangle 4"/>
          <p:cNvSpPr>
            <a:spLocks noChangeArrowheads="1"/>
          </p:cNvSpPr>
          <p:nvPr/>
        </p:nvSpPr>
        <p:spPr bwMode="auto">
          <a:xfrm>
            <a:off x="7176119" y="1628800"/>
            <a:ext cx="1439862" cy="647700"/>
          </a:xfrm>
          <a:prstGeom prst="rect">
            <a:avLst/>
          </a:prstGeom>
          <a:solidFill>
            <a:srgbClr val="FFFF00"/>
          </a:solidFill>
          <a:ln w="9525">
            <a:solidFill>
              <a:schemeClr val="tx1"/>
            </a:solidFill>
            <a:miter lim="800000"/>
            <a:headEnd/>
            <a:tailEnd/>
          </a:ln>
        </p:spPr>
        <p:txBody>
          <a:bodyPr wrap="none" anchor="ctr"/>
          <a:lstStyle/>
          <a:p>
            <a:pPr algn="ctr"/>
            <a:r>
              <a:rPr lang="en-US" altLang="ja-JP" sz="3600" dirty="0"/>
              <a:t>390</a:t>
            </a:r>
          </a:p>
        </p:txBody>
      </p:sp>
      <p:sp>
        <p:nvSpPr>
          <p:cNvPr id="20485" name="Rectangle 5"/>
          <p:cNvSpPr>
            <a:spLocks noChangeArrowheads="1"/>
          </p:cNvSpPr>
          <p:nvPr/>
        </p:nvSpPr>
        <p:spPr bwMode="auto">
          <a:xfrm>
            <a:off x="6383958" y="4221089"/>
            <a:ext cx="1584325" cy="649287"/>
          </a:xfrm>
          <a:prstGeom prst="rect">
            <a:avLst/>
          </a:prstGeom>
          <a:solidFill>
            <a:srgbClr val="FFFF00"/>
          </a:solidFill>
          <a:ln w="9525">
            <a:solidFill>
              <a:schemeClr val="tx1"/>
            </a:solidFill>
            <a:miter lim="800000"/>
            <a:headEnd/>
            <a:tailEnd/>
          </a:ln>
        </p:spPr>
        <p:txBody>
          <a:bodyPr wrap="none" anchor="ctr"/>
          <a:lstStyle/>
          <a:p>
            <a:pPr algn="ctr"/>
            <a:r>
              <a:rPr lang="en-US" altLang="ja-JP" sz="3600" dirty="0"/>
              <a:t>360</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20483">
                                            <p:txEl>
                                              <p:pRg st="1" end="1"/>
                                            </p:txEl>
                                          </p:spTgt>
                                        </p:tgtEl>
                                        <p:attrNameLst>
                                          <p:attrName>style.visibility</p:attrName>
                                        </p:attrNameLst>
                                      </p:cBhvr>
                                      <p:to>
                                        <p:strVal val="visible"/>
                                      </p:to>
                                    </p:set>
                                    <p:animScale>
                                      <p:cBhvr>
                                        <p:cTn id="7" dur="1000" decel="50000" fill="hold">
                                          <p:stCondLst>
                                            <p:cond delay="0"/>
                                          </p:stCondLst>
                                        </p:cTn>
                                        <p:tgtEl>
                                          <p:spTgt spid="20483">
                                            <p:txEl>
                                              <p:pRg st="1" end="1"/>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0483">
                                            <p:txEl>
                                              <p:pRg st="1" end="1"/>
                                            </p:txEl>
                                          </p:spTgt>
                                        </p:tgtEl>
                                        <p:attrNameLst>
                                          <p:attrName>ppt_x</p:attrName>
                                          <p:attrName>ppt_y</p:attrName>
                                        </p:attrNameLst>
                                      </p:cBhvr>
                                    </p:animMotion>
                                    <p:animEffect transition="in" filter="fade">
                                      <p:cBhvr>
                                        <p:cTn id="9" dur="1000"/>
                                        <p:tgtEl>
                                          <p:spTgt spid="20483">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19" presetClass="entr" presetSubtype="10" fill="hold" grpId="0" nodeType="clickEffect">
                                  <p:stCondLst>
                                    <p:cond delay="0"/>
                                  </p:stCondLst>
                                  <p:iterate type="lt">
                                    <p:tmPct val="0"/>
                                  </p:iterate>
                                  <p:childTnLst>
                                    <p:set>
                                      <p:cBhvr>
                                        <p:cTn id="13" dur="1" fill="hold">
                                          <p:stCondLst>
                                            <p:cond delay="0"/>
                                          </p:stCondLst>
                                        </p:cTn>
                                        <p:tgtEl>
                                          <p:spTgt spid="20484"/>
                                        </p:tgtEl>
                                        <p:attrNameLst>
                                          <p:attrName>style.visibility</p:attrName>
                                        </p:attrNameLst>
                                      </p:cBhvr>
                                      <p:to>
                                        <p:strVal val="visible"/>
                                      </p:to>
                                    </p:set>
                                    <p:anim calcmode="lin" valueType="num">
                                      <p:cBhvr>
                                        <p:cTn id="14" dur="5000" fill="hold"/>
                                        <p:tgtEl>
                                          <p:spTgt spid="20484"/>
                                        </p:tgtEl>
                                        <p:attrNameLst>
                                          <p:attrName>ppt_w</p:attrName>
                                        </p:attrNameLst>
                                      </p:cBhvr>
                                      <p:tavLst>
                                        <p:tav tm="0" fmla="#ppt_w*sin(2.5*pi*$)">
                                          <p:val>
                                            <p:fltVal val="0"/>
                                          </p:val>
                                        </p:tav>
                                        <p:tav tm="100000">
                                          <p:val>
                                            <p:fltVal val="1"/>
                                          </p:val>
                                        </p:tav>
                                      </p:tavLst>
                                    </p:anim>
                                    <p:anim calcmode="lin" valueType="num">
                                      <p:cBhvr>
                                        <p:cTn id="15" dur="5000" fill="hold"/>
                                        <p:tgtEl>
                                          <p:spTgt spid="20484"/>
                                        </p:tgtEl>
                                        <p:attrNameLst>
                                          <p:attrName>ppt_h</p:attrName>
                                        </p:attrNameLst>
                                      </p:cBhvr>
                                      <p:tavLst>
                                        <p:tav tm="0">
                                          <p:val>
                                            <p:strVal val="#ppt_h"/>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39" presetClass="entr" presetSubtype="0" accel="100000" fill="hold" nodeType="clickEffect">
                                  <p:stCondLst>
                                    <p:cond delay="0"/>
                                  </p:stCondLst>
                                  <p:childTnLst>
                                    <p:set>
                                      <p:cBhvr>
                                        <p:cTn id="19" dur="1" fill="hold">
                                          <p:stCondLst>
                                            <p:cond delay="0"/>
                                          </p:stCondLst>
                                        </p:cTn>
                                        <p:tgtEl>
                                          <p:spTgt spid="20483">
                                            <p:txEl>
                                              <p:pRg st="4" end="4"/>
                                            </p:txEl>
                                          </p:spTgt>
                                        </p:tgtEl>
                                        <p:attrNameLst>
                                          <p:attrName>style.visibility</p:attrName>
                                        </p:attrNameLst>
                                      </p:cBhvr>
                                      <p:to>
                                        <p:strVal val="visible"/>
                                      </p:to>
                                    </p:set>
                                    <p:anim calcmode="lin" valueType="num">
                                      <p:cBhvr>
                                        <p:cTn id="20" dur="500" fill="hold"/>
                                        <p:tgtEl>
                                          <p:spTgt spid="20483">
                                            <p:txEl>
                                              <p:pRg st="4" end="4"/>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1" dur="500" fill="hold"/>
                                        <p:tgtEl>
                                          <p:spTgt spid="20483">
                                            <p:txEl>
                                              <p:pRg st="4" end="4"/>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2" dur="500" fill="hold"/>
                                        <p:tgtEl>
                                          <p:spTgt spid="20483">
                                            <p:txEl>
                                              <p:pRg st="4" end="4"/>
                                            </p:txEl>
                                          </p:spTgt>
                                        </p:tgtEl>
                                        <p:attrNameLst>
                                          <p:attrName>ppt_x</p:attrName>
                                        </p:attrNameLst>
                                      </p:cBhvr>
                                      <p:tavLst>
                                        <p:tav tm="0">
                                          <p:val>
                                            <p:strVal val="#ppt_x-.3"/>
                                          </p:val>
                                        </p:tav>
                                        <p:tav tm="50000">
                                          <p:val>
                                            <p:strVal val="#ppt_x"/>
                                          </p:val>
                                        </p:tav>
                                        <p:tav tm="100000">
                                          <p:val>
                                            <p:strVal val="#ppt_x"/>
                                          </p:val>
                                        </p:tav>
                                      </p:tavLst>
                                    </p:anim>
                                    <p:anim calcmode="lin" valueType="num">
                                      <p:cBhvr>
                                        <p:cTn id="23" dur="500" fill="hold"/>
                                        <p:tgtEl>
                                          <p:spTgt spid="2048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1" presetClass="entr" presetSubtype="0" fill="hold" grpId="0" nodeType="clickEffect">
                                  <p:stCondLst>
                                    <p:cond delay="0"/>
                                  </p:stCondLst>
                                  <p:iterate type="lt">
                                    <p:tmPct val="10000"/>
                                  </p:iterate>
                                  <p:childTnLst>
                                    <p:set>
                                      <p:cBhvr>
                                        <p:cTn id="27" dur="1" fill="hold">
                                          <p:stCondLst>
                                            <p:cond delay="0"/>
                                          </p:stCondLst>
                                        </p:cTn>
                                        <p:tgtEl>
                                          <p:spTgt spid="20485"/>
                                        </p:tgtEl>
                                        <p:attrNameLst>
                                          <p:attrName>style.visibility</p:attrName>
                                        </p:attrNameLst>
                                      </p:cBhvr>
                                      <p:to>
                                        <p:strVal val="visible"/>
                                      </p:to>
                                    </p:set>
                                    <p:anim calcmode="lin" valueType="num">
                                      <p:cBhvr>
                                        <p:cTn id="28" dur="500" fill="hold"/>
                                        <p:tgtEl>
                                          <p:spTgt spid="20485"/>
                                        </p:tgtEl>
                                        <p:attrNameLst>
                                          <p:attrName>ppt_x</p:attrName>
                                        </p:attrNameLst>
                                      </p:cBhvr>
                                      <p:tavLst>
                                        <p:tav tm="0">
                                          <p:val>
                                            <p:strVal val="#ppt_x"/>
                                          </p:val>
                                        </p:tav>
                                        <p:tav tm="50000">
                                          <p:val>
                                            <p:strVal val="#ppt_x+.1"/>
                                          </p:val>
                                        </p:tav>
                                        <p:tav tm="100000">
                                          <p:val>
                                            <p:strVal val="#ppt_x"/>
                                          </p:val>
                                        </p:tav>
                                      </p:tavLst>
                                    </p:anim>
                                    <p:anim calcmode="lin" valueType="num">
                                      <p:cBhvr>
                                        <p:cTn id="29" dur="500" fill="hold"/>
                                        <p:tgtEl>
                                          <p:spTgt spid="20485"/>
                                        </p:tgtEl>
                                        <p:attrNameLst>
                                          <p:attrName>ppt_y</p:attrName>
                                        </p:attrNameLst>
                                      </p:cBhvr>
                                      <p:tavLst>
                                        <p:tav tm="0">
                                          <p:val>
                                            <p:strVal val="#ppt_y"/>
                                          </p:val>
                                        </p:tav>
                                        <p:tav tm="100000">
                                          <p:val>
                                            <p:strVal val="#ppt_y"/>
                                          </p:val>
                                        </p:tav>
                                      </p:tavLst>
                                    </p:anim>
                                    <p:anim calcmode="lin" valueType="num">
                                      <p:cBhvr>
                                        <p:cTn id="30" dur="500" fill="hold"/>
                                        <p:tgtEl>
                                          <p:spTgt spid="20485"/>
                                        </p:tgtEl>
                                        <p:attrNameLst>
                                          <p:attrName>ppt_h</p:attrName>
                                        </p:attrNameLst>
                                      </p:cBhvr>
                                      <p:tavLst>
                                        <p:tav tm="0">
                                          <p:val>
                                            <p:strVal val="#ppt_h/10"/>
                                          </p:val>
                                        </p:tav>
                                        <p:tav tm="50000">
                                          <p:val>
                                            <p:strVal val="#ppt_h+.01"/>
                                          </p:val>
                                        </p:tav>
                                        <p:tav tm="100000">
                                          <p:val>
                                            <p:strVal val="#ppt_h"/>
                                          </p:val>
                                        </p:tav>
                                      </p:tavLst>
                                    </p:anim>
                                    <p:anim calcmode="lin" valueType="num">
                                      <p:cBhvr>
                                        <p:cTn id="31" dur="500" fill="hold"/>
                                        <p:tgtEl>
                                          <p:spTgt spid="20485"/>
                                        </p:tgtEl>
                                        <p:attrNameLst>
                                          <p:attrName>ppt_w</p:attrName>
                                        </p:attrNameLst>
                                      </p:cBhvr>
                                      <p:tavLst>
                                        <p:tav tm="0">
                                          <p:val>
                                            <p:strVal val="#ppt_w/10"/>
                                          </p:val>
                                        </p:tav>
                                        <p:tav tm="50000">
                                          <p:val>
                                            <p:strVal val="#ppt_w+.01"/>
                                          </p:val>
                                        </p:tav>
                                        <p:tav tm="100000">
                                          <p:val>
                                            <p:strVal val="#ppt_w"/>
                                          </p:val>
                                        </p:tav>
                                      </p:tavLst>
                                    </p:anim>
                                    <p:animEffect transition="in" filter="fade">
                                      <p:cBhvr>
                                        <p:cTn id="32" dur="500" tmFilter="0,0; .5, 1; 1, 1"/>
                                        <p:tgtEl>
                                          <p:spTgt spid="204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4" grpId="0" animBg="1"/>
      <p:bldP spid="20485"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pPr>
              <a:defRPr/>
            </a:pPr>
            <a:r>
              <a:rPr lang="ja-JP" altLang="en-US" dirty="0"/>
              <a:t>ウォルト・ディズニー・ワールド</a:t>
            </a:r>
          </a:p>
        </p:txBody>
      </p:sp>
      <p:sp>
        <p:nvSpPr>
          <p:cNvPr id="3" name="コンテンツ プレースホルダ 2"/>
          <p:cNvSpPr>
            <a:spLocks noGrp="1"/>
          </p:cNvSpPr>
          <p:nvPr>
            <p:ph idx="1"/>
          </p:nvPr>
        </p:nvSpPr>
        <p:spPr>
          <a:xfrm>
            <a:off x="1952625" y="1614489"/>
            <a:ext cx="8229600" cy="4687887"/>
          </a:xfrm>
        </p:spPr>
        <p:txBody>
          <a:bodyPr rtlCol="0">
            <a:normAutofit lnSpcReduction="10000"/>
          </a:bodyPr>
          <a:lstStyle/>
          <a:p>
            <a:pPr>
              <a:buSzPts val="1200"/>
              <a:buFont typeface="Wingdings"/>
              <a:buChar char="l"/>
              <a:defRPr/>
            </a:pPr>
            <a:r>
              <a:rPr lang="ja-JP" altLang="en-US" kern="100" dirty="0">
                <a:solidFill>
                  <a:srgbClr val="975C1E"/>
                </a:solidFill>
                <a:latin typeface="ＭＳ 明朝"/>
                <a:ea typeface="ＭＳ 明朝"/>
              </a:rPr>
              <a:t>フロリダの原野に魔法の人工都市が誕生する前、ディズニー社は州政府から電力、ガス、上下水道、消防、建築基準、道路建設など、本来であれば公共の事業であるものを独自に運営するという異例の特権を手に入れた。</a:t>
            </a:r>
            <a:r>
              <a:rPr lang="ja-JP" altLang="en-US" u="sng" kern="100" dirty="0">
                <a:solidFill>
                  <a:srgbClr val="975C1E"/>
                </a:solidFill>
                <a:latin typeface="ＭＳ 明朝"/>
                <a:ea typeface="ＭＳ 明朝"/>
              </a:rPr>
              <a:t>警察権、司法権については、地元オレンジ郡の管轄下</a:t>
            </a:r>
            <a:r>
              <a:rPr lang="ja-JP" altLang="en-US" kern="100" dirty="0">
                <a:solidFill>
                  <a:srgbClr val="975C1E"/>
                </a:solidFill>
                <a:latin typeface="ＭＳ 明朝"/>
                <a:ea typeface="ＭＳ 明朝"/>
              </a:rPr>
              <a:t>に置かれているが、ウォルト・ディズニー・ワールドはそれ以外の諸権利に関しては「主権」を有しているのである。</a:t>
            </a:r>
          </a:p>
          <a:p>
            <a:pPr>
              <a:buFont typeface="Wingdings"/>
              <a:buChar char="l"/>
              <a:defRPr/>
            </a:pPr>
            <a:endParaRPr lang="ja-JP" altLang="en-US" dirty="0"/>
          </a:p>
        </p:txBody>
      </p:sp>
    </p:spTree>
    <p:extLst>
      <p:ext uri="{BB962C8B-B14F-4D97-AF65-F5344CB8AC3E}">
        <p14:creationId xmlns:p14="http://schemas.microsoft.com/office/powerpoint/2010/main" val="373973446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kumimoji="1" lang="ja-JP" altLang="en-US" dirty="0"/>
              <a:t>オーランドについて</a:t>
            </a:r>
            <a:br>
              <a:rPr kumimoji="1" lang="en-US" altLang="ja-JP" dirty="0"/>
            </a:br>
            <a:r>
              <a:rPr kumimoji="1" lang="ja-JP" altLang="en-US" dirty="0"/>
              <a:t>ウォルト・ディズニー・ワールド</a:t>
            </a:r>
          </a:p>
        </p:txBody>
      </p:sp>
      <p:sp>
        <p:nvSpPr>
          <p:cNvPr id="3" name="サブタイトル 2"/>
          <p:cNvSpPr>
            <a:spLocks noGrp="1"/>
          </p:cNvSpPr>
          <p:nvPr>
            <p:ph type="subTitle" idx="1"/>
          </p:nvPr>
        </p:nvSpPr>
        <p:spPr/>
        <p:txBody>
          <a:bodyPr/>
          <a:lstStyle/>
          <a:p>
            <a:r>
              <a:rPr kumimoji="1" lang="en-US" altLang="ja-JP" dirty="0"/>
              <a:t>2018</a:t>
            </a:r>
            <a:r>
              <a:rPr kumimoji="1" lang="ja-JP" altLang="en-US" dirty="0"/>
              <a:t>年</a:t>
            </a:r>
            <a:r>
              <a:rPr kumimoji="1" lang="en-US" altLang="ja-JP" dirty="0"/>
              <a:t>11</a:t>
            </a:r>
            <a:r>
              <a:rPr kumimoji="1" lang="ja-JP" altLang="en-US" dirty="0"/>
              <a:t>月</a:t>
            </a:r>
            <a:endParaRPr kumimoji="1" lang="en-US" altLang="ja-JP" dirty="0"/>
          </a:p>
          <a:p>
            <a:r>
              <a:rPr kumimoji="1" lang="ja-JP" altLang="en-US" dirty="0"/>
              <a:t>跡見学園女子大学</a:t>
            </a:r>
            <a:endParaRPr kumimoji="1" lang="en-US" altLang="ja-JP" dirty="0"/>
          </a:p>
          <a:p>
            <a:r>
              <a:rPr lang="ja-JP" altLang="en-US" dirty="0"/>
              <a:t>山澤成康</a:t>
            </a:r>
            <a:endParaRPr kumimoji="1" lang="ja-JP" altLang="en-US" dirty="0"/>
          </a:p>
        </p:txBody>
      </p:sp>
    </p:spTree>
    <p:extLst>
      <p:ext uri="{BB962C8B-B14F-4D97-AF65-F5344CB8AC3E}">
        <p14:creationId xmlns:p14="http://schemas.microsoft.com/office/powerpoint/2010/main" val="208772515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オーランド</a:t>
            </a:r>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bwMode="auto">
          <a:xfrm>
            <a:off x="6456040" y="2924944"/>
            <a:ext cx="2857500" cy="2724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78104" y="1700809"/>
            <a:ext cx="3541833" cy="21883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テキスト ボックス 3"/>
          <p:cNvSpPr txBox="1"/>
          <p:nvPr/>
        </p:nvSpPr>
        <p:spPr>
          <a:xfrm>
            <a:off x="3639553" y="4039193"/>
            <a:ext cx="1872208" cy="369332"/>
          </a:xfrm>
          <a:prstGeom prst="rect">
            <a:avLst/>
          </a:prstGeom>
          <a:noFill/>
        </p:spPr>
        <p:txBody>
          <a:bodyPr wrap="square" rtlCol="0">
            <a:spAutoFit/>
          </a:bodyPr>
          <a:lstStyle/>
          <a:p>
            <a:r>
              <a:rPr lang="en-US" altLang="ja-JP" dirty="0"/>
              <a:t>Wikipedia</a:t>
            </a:r>
            <a:r>
              <a:rPr lang="ja-JP" altLang="en-US" dirty="0"/>
              <a:t>より</a:t>
            </a:r>
          </a:p>
        </p:txBody>
      </p:sp>
      <p:sp>
        <p:nvSpPr>
          <p:cNvPr id="5" name="正方形/長方形 4"/>
          <p:cNvSpPr/>
          <p:nvPr/>
        </p:nvSpPr>
        <p:spPr>
          <a:xfrm>
            <a:off x="5162530" y="6165304"/>
            <a:ext cx="5264583" cy="369332"/>
          </a:xfrm>
          <a:prstGeom prst="rect">
            <a:avLst/>
          </a:prstGeom>
        </p:spPr>
        <p:txBody>
          <a:bodyPr wrap="none">
            <a:spAutoFit/>
          </a:bodyPr>
          <a:lstStyle/>
          <a:p>
            <a:r>
              <a:rPr lang="ja-JP" altLang="en-US" dirty="0"/>
              <a:t>公益社団法人「浦安青年会議所（ＪＣ）」ホームページ</a:t>
            </a:r>
          </a:p>
        </p:txBody>
      </p:sp>
    </p:spTree>
    <p:extLst>
      <p:ext uri="{BB962C8B-B14F-4D97-AF65-F5344CB8AC3E}">
        <p14:creationId xmlns:p14="http://schemas.microsoft.com/office/powerpoint/2010/main" val="39149015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279576" y="692696"/>
            <a:ext cx="3542556" cy="26642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9" name="Picture 5"/>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879976" y="3645024"/>
            <a:ext cx="4108469" cy="2736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テキスト ボックス 1"/>
          <p:cNvSpPr txBox="1"/>
          <p:nvPr/>
        </p:nvSpPr>
        <p:spPr>
          <a:xfrm>
            <a:off x="6023992" y="692695"/>
            <a:ext cx="3744416" cy="523220"/>
          </a:xfrm>
          <a:prstGeom prst="rect">
            <a:avLst/>
          </a:prstGeom>
          <a:noFill/>
        </p:spPr>
        <p:txBody>
          <a:bodyPr wrap="square" rtlCol="0">
            <a:spAutoFit/>
          </a:bodyPr>
          <a:lstStyle/>
          <a:p>
            <a:r>
              <a:rPr lang="ja-JP" altLang="en-US" sz="2800" dirty="0"/>
              <a:t>ケネディ宇宙センター</a:t>
            </a:r>
          </a:p>
        </p:txBody>
      </p:sp>
    </p:spTree>
    <p:extLst>
      <p:ext uri="{BB962C8B-B14F-4D97-AF65-F5344CB8AC3E}">
        <p14:creationId xmlns:p14="http://schemas.microsoft.com/office/powerpoint/2010/main" val="224022039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オーランドにあるテーマパーク</a:t>
            </a:r>
          </a:p>
        </p:txBody>
      </p:sp>
      <p:pic>
        <p:nvPicPr>
          <p:cNvPr id="2050" name="Picture 2"/>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1991544" y="2132857"/>
            <a:ext cx="8229600" cy="41942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円/楕円 2"/>
          <p:cNvSpPr/>
          <p:nvPr/>
        </p:nvSpPr>
        <p:spPr>
          <a:xfrm>
            <a:off x="5087888" y="2564904"/>
            <a:ext cx="1440160" cy="1224136"/>
          </a:xfrm>
          <a:prstGeom prst="ellipse">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ja-JP" altLang="en-US" dirty="0"/>
          </a:p>
        </p:txBody>
      </p:sp>
      <p:pic>
        <p:nvPicPr>
          <p:cNvPr id="4099"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982109" y="3971110"/>
            <a:ext cx="1338027" cy="9320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359697" y="4437112"/>
            <a:ext cx="2088232" cy="1728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テキスト ボックス 3"/>
          <p:cNvSpPr txBox="1"/>
          <p:nvPr/>
        </p:nvSpPr>
        <p:spPr>
          <a:xfrm>
            <a:off x="2207568" y="2348880"/>
            <a:ext cx="2592288" cy="400110"/>
          </a:xfrm>
          <a:prstGeom prst="rect">
            <a:avLst/>
          </a:prstGeom>
          <a:noFill/>
        </p:spPr>
        <p:txBody>
          <a:bodyPr wrap="square" rtlCol="0">
            <a:spAutoFit/>
          </a:bodyPr>
          <a:lstStyle/>
          <a:p>
            <a:r>
              <a:rPr lang="ja-JP" altLang="en-US" sz="2000" dirty="0"/>
              <a:t>ユニバーサルスタジオ</a:t>
            </a:r>
          </a:p>
        </p:txBody>
      </p:sp>
      <p:sp>
        <p:nvSpPr>
          <p:cNvPr id="5" name="正方形/長方形 4"/>
          <p:cNvSpPr/>
          <p:nvPr/>
        </p:nvSpPr>
        <p:spPr>
          <a:xfrm>
            <a:off x="7608168" y="4094038"/>
            <a:ext cx="1446230" cy="369332"/>
          </a:xfrm>
          <a:prstGeom prst="rect">
            <a:avLst/>
          </a:prstGeom>
        </p:spPr>
        <p:txBody>
          <a:bodyPr wrap="none">
            <a:spAutoFit/>
          </a:bodyPr>
          <a:lstStyle/>
          <a:p>
            <a:r>
              <a:rPr lang="ja-JP" altLang="en-US" dirty="0"/>
              <a:t>シーワールド</a:t>
            </a:r>
          </a:p>
        </p:txBody>
      </p:sp>
      <p:sp>
        <p:nvSpPr>
          <p:cNvPr id="6" name="正方形/長方形 5"/>
          <p:cNvSpPr/>
          <p:nvPr/>
        </p:nvSpPr>
        <p:spPr>
          <a:xfrm>
            <a:off x="5483174" y="5517232"/>
            <a:ext cx="2044149" cy="369332"/>
          </a:xfrm>
          <a:prstGeom prst="rect">
            <a:avLst/>
          </a:prstGeom>
        </p:spPr>
        <p:txBody>
          <a:bodyPr wrap="none">
            <a:spAutoFit/>
          </a:bodyPr>
          <a:lstStyle/>
          <a:p>
            <a:r>
              <a:rPr lang="ja-JP" altLang="en-US" dirty="0"/>
              <a:t>ディズニーワールド</a:t>
            </a:r>
          </a:p>
        </p:txBody>
      </p:sp>
    </p:spTree>
    <p:extLst>
      <p:ext uri="{BB962C8B-B14F-4D97-AF65-F5344CB8AC3E}">
        <p14:creationId xmlns:p14="http://schemas.microsoft.com/office/powerpoint/2010/main" val="39300276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pic>
        <p:nvPicPr>
          <p:cNvPr id="4" name="コンテンツ プレースホルダー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775520" y="260648"/>
            <a:ext cx="8640960" cy="6480720"/>
          </a:xfrm>
        </p:spPr>
      </p:pic>
    </p:spTree>
    <p:extLst>
      <p:ext uri="{BB962C8B-B14F-4D97-AF65-F5344CB8AC3E}">
        <p14:creationId xmlns:p14="http://schemas.microsoft.com/office/powerpoint/2010/main" val="200108536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ディズニーワールドの歴史</a:t>
            </a:r>
            <a:endParaRPr kumimoji="1" lang="ja-JP" altLang="en-US" dirty="0"/>
          </a:p>
        </p:txBody>
      </p:sp>
      <p:sp>
        <p:nvSpPr>
          <p:cNvPr id="3" name="コンテンツ プレースホルダー 2"/>
          <p:cNvSpPr>
            <a:spLocks noGrp="1"/>
          </p:cNvSpPr>
          <p:nvPr>
            <p:ph idx="1"/>
          </p:nvPr>
        </p:nvSpPr>
        <p:spPr/>
        <p:txBody>
          <a:bodyPr/>
          <a:lstStyle/>
          <a:p>
            <a:r>
              <a:rPr kumimoji="1" lang="en-US" altLang="ja-JP" dirty="0"/>
              <a:t>1964</a:t>
            </a:r>
            <a:r>
              <a:rPr kumimoji="1" lang="ja-JP" altLang="en-US" dirty="0"/>
              <a:t>／</a:t>
            </a:r>
            <a:r>
              <a:rPr kumimoji="1" lang="en-US" altLang="ja-JP" dirty="0"/>
              <a:t>1965</a:t>
            </a:r>
            <a:r>
              <a:rPr kumimoji="1" lang="ja-JP" altLang="en-US" dirty="0"/>
              <a:t>年　ニューヨーク世界博覧会</a:t>
            </a:r>
            <a:endParaRPr kumimoji="1" lang="en-US" altLang="ja-JP" dirty="0"/>
          </a:p>
          <a:p>
            <a:r>
              <a:rPr lang="en-US" altLang="ja-JP" dirty="0">
                <a:solidFill>
                  <a:srgbClr val="FF0000"/>
                </a:solidFill>
              </a:rPr>
              <a:t>1971</a:t>
            </a:r>
            <a:r>
              <a:rPr lang="ja-JP" altLang="en-US" dirty="0">
                <a:solidFill>
                  <a:srgbClr val="FF0000"/>
                </a:solidFill>
              </a:rPr>
              <a:t>年</a:t>
            </a:r>
            <a:r>
              <a:rPr lang="en-US" altLang="ja-JP" dirty="0">
                <a:solidFill>
                  <a:srgbClr val="FF0000"/>
                </a:solidFill>
              </a:rPr>
              <a:t>10</a:t>
            </a:r>
            <a:r>
              <a:rPr lang="ja-JP" altLang="en-US" dirty="0">
                <a:solidFill>
                  <a:srgbClr val="FF0000"/>
                </a:solidFill>
              </a:rPr>
              <a:t>月マジックキングダム開園</a:t>
            </a:r>
            <a:endParaRPr lang="en-US" altLang="ja-JP" dirty="0">
              <a:solidFill>
                <a:srgbClr val="FF0000"/>
              </a:solidFill>
            </a:endParaRPr>
          </a:p>
          <a:p>
            <a:r>
              <a:rPr kumimoji="1" lang="en-US" altLang="ja-JP" dirty="0"/>
              <a:t>1982</a:t>
            </a:r>
            <a:r>
              <a:rPr kumimoji="1" lang="ja-JP" altLang="en-US" dirty="0"/>
              <a:t>年　エプコット開園</a:t>
            </a:r>
            <a:endParaRPr kumimoji="1" lang="en-US" altLang="ja-JP" dirty="0"/>
          </a:p>
          <a:p>
            <a:r>
              <a:rPr kumimoji="1" lang="en-US" altLang="ja-JP" dirty="0"/>
              <a:t>1989</a:t>
            </a:r>
            <a:r>
              <a:rPr kumimoji="1" lang="ja-JP" altLang="en-US" dirty="0"/>
              <a:t>年　ＭＧＭスタジオ開園</a:t>
            </a:r>
            <a:endParaRPr kumimoji="1" lang="en-US" altLang="ja-JP" dirty="0"/>
          </a:p>
          <a:p>
            <a:r>
              <a:rPr kumimoji="1" lang="en-US" altLang="ja-JP" dirty="0"/>
              <a:t>1998</a:t>
            </a:r>
            <a:r>
              <a:rPr kumimoji="1" lang="ja-JP" altLang="en-US" dirty="0"/>
              <a:t>年　アニマルキングダム開園</a:t>
            </a:r>
            <a:endParaRPr kumimoji="1" lang="en-US" altLang="ja-JP" dirty="0"/>
          </a:p>
          <a:p>
            <a:r>
              <a:rPr lang="en-US" altLang="ja-JP" dirty="0"/>
              <a:t>2021</a:t>
            </a:r>
            <a:r>
              <a:rPr lang="ja-JP" altLang="en-US" dirty="0"/>
              <a:t>年　ディズニーワールド</a:t>
            </a:r>
            <a:r>
              <a:rPr lang="en-US" altLang="ja-JP" dirty="0"/>
              <a:t>50</a:t>
            </a:r>
            <a:r>
              <a:rPr lang="ja-JP" altLang="en-US" dirty="0"/>
              <a:t>周年</a:t>
            </a:r>
            <a:endParaRPr kumimoji="1" lang="ja-JP" altLang="en-US" dirty="0"/>
          </a:p>
        </p:txBody>
      </p:sp>
    </p:spTree>
    <p:extLst>
      <p:ext uri="{BB962C8B-B14F-4D97-AF65-F5344CB8AC3E}">
        <p14:creationId xmlns:p14="http://schemas.microsoft.com/office/powerpoint/2010/main" val="324552247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拡大が続く</a:t>
            </a:r>
            <a:endParaRPr kumimoji="1" lang="ja-JP" altLang="en-US" dirty="0"/>
          </a:p>
        </p:txBody>
      </p:sp>
      <p:sp>
        <p:nvSpPr>
          <p:cNvPr id="3" name="コンテンツ プレースホルダー 2"/>
          <p:cNvSpPr>
            <a:spLocks noGrp="1"/>
          </p:cNvSpPr>
          <p:nvPr>
            <p:ph idx="1"/>
          </p:nvPr>
        </p:nvSpPr>
        <p:spPr/>
        <p:txBody>
          <a:bodyPr/>
          <a:lstStyle/>
          <a:p>
            <a:r>
              <a:rPr lang="ja-JP" altLang="en-US" dirty="0"/>
              <a:t>広大な土地、山手線内の面積の</a:t>
            </a:r>
            <a:r>
              <a:rPr lang="en-US" altLang="ja-JP" dirty="0"/>
              <a:t>1.5</a:t>
            </a:r>
            <a:r>
              <a:rPr lang="ja-JP" altLang="en-US" dirty="0"/>
              <a:t>倍</a:t>
            </a:r>
            <a:endParaRPr lang="en-US" altLang="ja-JP" dirty="0"/>
          </a:p>
          <a:p>
            <a:r>
              <a:rPr kumimoji="1" lang="ja-JP" altLang="en-US" dirty="0"/>
              <a:t>マジックキングダムからエプコットまで</a:t>
            </a:r>
            <a:r>
              <a:rPr kumimoji="1" lang="en-US" altLang="ja-JP" dirty="0"/>
              <a:t>30</a:t>
            </a:r>
            <a:r>
              <a:rPr kumimoji="1" lang="ja-JP" altLang="en-US" dirty="0"/>
              <a:t>分。</a:t>
            </a:r>
            <a:endParaRPr kumimoji="1" lang="en-US" altLang="ja-JP" dirty="0"/>
          </a:p>
          <a:p>
            <a:r>
              <a:rPr lang="en-US" altLang="ja-JP" dirty="0">
                <a:solidFill>
                  <a:schemeClr val="accent2">
                    <a:lumMod val="75000"/>
                  </a:schemeClr>
                </a:solidFill>
              </a:rPr>
              <a:t>2021</a:t>
            </a:r>
            <a:r>
              <a:rPr lang="ja-JP" altLang="en-US" dirty="0">
                <a:solidFill>
                  <a:schemeClr val="accent2">
                    <a:lumMod val="75000"/>
                  </a:schemeClr>
                </a:solidFill>
              </a:rPr>
              <a:t>年</a:t>
            </a:r>
            <a:r>
              <a:rPr lang="ja-JP" altLang="en-US" dirty="0"/>
              <a:t>の</a:t>
            </a:r>
            <a:r>
              <a:rPr lang="en-US" altLang="ja-JP" dirty="0">
                <a:solidFill>
                  <a:srgbClr val="FF0000"/>
                </a:solidFill>
              </a:rPr>
              <a:t>50</a:t>
            </a:r>
            <a:r>
              <a:rPr lang="ja-JP" altLang="en-US" dirty="0">
                <a:solidFill>
                  <a:srgbClr val="FF0000"/>
                </a:solidFill>
              </a:rPr>
              <a:t>周年</a:t>
            </a:r>
            <a:r>
              <a:rPr lang="ja-JP" altLang="en-US" dirty="0"/>
              <a:t>までにさらに拡大</a:t>
            </a:r>
            <a:endParaRPr lang="en-US" altLang="ja-JP" dirty="0"/>
          </a:p>
          <a:p>
            <a:r>
              <a:rPr kumimoji="1" lang="ja-JP" altLang="en-US" dirty="0"/>
              <a:t>モノレールやホテルの建設が進む。</a:t>
            </a:r>
            <a:endParaRPr kumimoji="1" lang="en-US" altLang="ja-JP" dirty="0"/>
          </a:p>
          <a:p>
            <a:endParaRPr kumimoji="1" lang="ja-JP" altLang="en-US" dirty="0"/>
          </a:p>
        </p:txBody>
      </p:sp>
    </p:spTree>
    <p:extLst>
      <p:ext uri="{BB962C8B-B14F-4D97-AF65-F5344CB8AC3E}">
        <p14:creationId xmlns:p14="http://schemas.microsoft.com/office/powerpoint/2010/main" val="416841486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コンテンツ プレースホルダー 3"/>
          <p:cNvGraphicFramePr>
            <a:graphicFrameLocks noGrp="1"/>
          </p:cNvGraphicFramePr>
          <p:nvPr>
            <p:ph idx="1"/>
          </p:nvPr>
        </p:nvGraphicFramePr>
        <p:xfrm>
          <a:off x="2063552" y="1357674"/>
          <a:ext cx="8229600" cy="4464496"/>
        </p:xfrm>
        <a:graphic>
          <a:graphicData uri="http://schemas.openxmlformats.org/drawingml/2006/table">
            <a:tbl>
              <a:tblPr firstRow="1" bandRow="1">
                <a:tableStyleId>{5C22544A-7EE6-4342-B048-85BDC9FD1C3A}</a:tableStyleId>
              </a:tblPr>
              <a:tblGrid>
                <a:gridCol w="2890664">
                  <a:extLst>
                    <a:ext uri="{9D8B030D-6E8A-4147-A177-3AD203B41FA5}">
                      <a16:colId xmlns:a16="http://schemas.microsoft.com/office/drawing/2014/main" val="20000"/>
                    </a:ext>
                  </a:extLst>
                </a:gridCol>
                <a:gridCol w="1368152">
                  <a:extLst>
                    <a:ext uri="{9D8B030D-6E8A-4147-A177-3AD203B41FA5}">
                      <a16:colId xmlns:a16="http://schemas.microsoft.com/office/drawing/2014/main" val="20001"/>
                    </a:ext>
                  </a:extLst>
                </a:gridCol>
                <a:gridCol w="1296144">
                  <a:extLst>
                    <a:ext uri="{9D8B030D-6E8A-4147-A177-3AD203B41FA5}">
                      <a16:colId xmlns:a16="http://schemas.microsoft.com/office/drawing/2014/main" val="20002"/>
                    </a:ext>
                  </a:extLst>
                </a:gridCol>
                <a:gridCol w="1656184">
                  <a:extLst>
                    <a:ext uri="{9D8B030D-6E8A-4147-A177-3AD203B41FA5}">
                      <a16:colId xmlns:a16="http://schemas.microsoft.com/office/drawing/2014/main" val="20003"/>
                    </a:ext>
                  </a:extLst>
                </a:gridCol>
                <a:gridCol w="1018456">
                  <a:extLst>
                    <a:ext uri="{9D8B030D-6E8A-4147-A177-3AD203B41FA5}">
                      <a16:colId xmlns:a16="http://schemas.microsoft.com/office/drawing/2014/main" val="20004"/>
                    </a:ext>
                  </a:extLst>
                </a:gridCol>
              </a:tblGrid>
              <a:tr h="648072">
                <a:tc>
                  <a:txBody>
                    <a:bodyPr/>
                    <a:lstStyle/>
                    <a:p>
                      <a:endParaRPr kumimoji="1" lang="ja-JP" altLang="en-US" dirty="0"/>
                    </a:p>
                  </a:txBody>
                  <a:tcPr/>
                </a:tc>
                <a:tc>
                  <a:txBody>
                    <a:bodyPr/>
                    <a:lstStyle/>
                    <a:p>
                      <a:r>
                        <a:rPr kumimoji="1" lang="ja-JP" altLang="en-US" dirty="0"/>
                        <a:t>ディズニーアニマルキングダム</a:t>
                      </a:r>
                    </a:p>
                  </a:txBody>
                  <a:tcPr/>
                </a:tc>
                <a:tc>
                  <a:txBody>
                    <a:bodyPr/>
                    <a:lstStyle/>
                    <a:p>
                      <a:r>
                        <a:rPr kumimoji="1" lang="ja-JP" altLang="en-US" dirty="0"/>
                        <a:t>マジックキングダム・パーク</a:t>
                      </a:r>
                    </a:p>
                  </a:txBody>
                  <a:tcPr/>
                </a:tc>
                <a:tc>
                  <a:txBody>
                    <a:bodyPr/>
                    <a:lstStyle/>
                    <a:p>
                      <a:r>
                        <a:rPr kumimoji="1" lang="ja-JP" altLang="en-US" dirty="0"/>
                        <a:t>ディズニー・ハリウッド・スタジオ</a:t>
                      </a:r>
                    </a:p>
                  </a:txBody>
                  <a:tcPr/>
                </a:tc>
                <a:tc>
                  <a:txBody>
                    <a:bodyPr/>
                    <a:lstStyle/>
                    <a:p>
                      <a:r>
                        <a:rPr kumimoji="1" lang="ja-JP" altLang="en-US" dirty="0"/>
                        <a:t>エプコット</a:t>
                      </a:r>
                    </a:p>
                  </a:txBody>
                  <a:tcPr/>
                </a:tc>
                <a:extLst>
                  <a:ext uri="{0D108BD9-81ED-4DB2-BD59-A6C34878D82A}">
                    <a16:rowId xmlns:a16="http://schemas.microsoft.com/office/drawing/2014/main" val="10000"/>
                  </a:ext>
                </a:extLst>
              </a:tr>
              <a:tr h="473515">
                <a:tc>
                  <a:txBody>
                    <a:bodyPr/>
                    <a:lstStyle/>
                    <a:p>
                      <a:pPr algn="ctr"/>
                      <a:r>
                        <a:rPr kumimoji="1" lang="ja-JP" altLang="en-US" dirty="0"/>
                        <a:t>ソアリン</a:t>
                      </a:r>
                    </a:p>
                  </a:txBody>
                  <a:tcPr/>
                </a:tc>
                <a:tc>
                  <a:txBody>
                    <a:bodyPr/>
                    <a:lstStyle/>
                    <a:p>
                      <a:pPr algn="ctr"/>
                      <a:endParaRPr kumimoji="1" lang="ja-JP" altLang="en-US" dirty="0"/>
                    </a:p>
                  </a:txBody>
                  <a:tcPr/>
                </a:tc>
                <a:tc>
                  <a:txBody>
                    <a:bodyPr/>
                    <a:lstStyle/>
                    <a:p>
                      <a:pPr algn="ctr"/>
                      <a:endParaRPr kumimoji="1" lang="ja-JP" altLang="en-US" dirty="0"/>
                    </a:p>
                  </a:txBody>
                  <a:tcPr/>
                </a:tc>
                <a:tc>
                  <a:txBody>
                    <a:bodyPr/>
                    <a:lstStyle/>
                    <a:p>
                      <a:pPr algn="ctr"/>
                      <a:endParaRPr kumimoji="1" lang="ja-JP" altLang="en-US" dirty="0"/>
                    </a:p>
                  </a:txBody>
                  <a:tcPr/>
                </a:tc>
                <a:tc>
                  <a:txBody>
                    <a:bodyPr/>
                    <a:lstStyle/>
                    <a:p>
                      <a:pPr algn="ctr"/>
                      <a:r>
                        <a:rPr kumimoji="1" lang="ja-JP" altLang="en-US" dirty="0"/>
                        <a:t>〇</a:t>
                      </a:r>
                    </a:p>
                  </a:txBody>
                  <a:tcPr/>
                </a:tc>
                <a:extLst>
                  <a:ext uri="{0D108BD9-81ED-4DB2-BD59-A6C34878D82A}">
                    <a16:rowId xmlns:a16="http://schemas.microsoft.com/office/drawing/2014/main" val="10001"/>
                  </a:ext>
                </a:extLst>
              </a:tr>
              <a:tr h="473515">
                <a:tc>
                  <a:txBody>
                    <a:bodyPr/>
                    <a:lstStyle/>
                    <a:p>
                      <a:pPr algn="ctr"/>
                      <a:r>
                        <a:rPr kumimoji="1" lang="ja-JP" altLang="en-US" dirty="0"/>
                        <a:t>タワーオブテラー</a:t>
                      </a:r>
                    </a:p>
                  </a:txBody>
                  <a:tcPr/>
                </a:tc>
                <a:tc>
                  <a:txBody>
                    <a:bodyPr/>
                    <a:lstStyle/>
                    <a:p>
                      <a:pPr algn="ctr"/>
                      <a:endParaRPr kumimoji="1" lang="ja-JP" altLang="en-US" dirty="0"/>
                    </a:p>
                  </a:txBody>
                  <a:tcPr/>
                </a:tc>
                <a:tc>
                  <a:txBody>
                    <a:bodyPr/>
                    <a:lstStyle/>
                    <a:p>
                      <a:pPr algn="ctr"/>
                      <a:endParaRPr kumimoji="1" lang="ja-JP" altLang="en-US" dirty="0"/>
                    </a:p>
                  </a:txBody>
                  <a:tcPr/>
                </a:tc>
                <a:tc>
                  <a:txBody>
                    <a:bodyPr/>
                    <a:lstStyle/>
                    <a:p>
                      <a:pPr algn="ctr"/>
                      <a:r>
                        <a:rPr kumimoji="1" lang="ja-JP" altLang="en-US" dirty="0"/>
                        <a:t>〇</a:t>
                      </a:r>
                    </a:p>
                  </a:txBody>
                  <a:tcPr/>
                </a:tc>
                <a:tc>
                  <a:txBody>
                    <a:bodyPr/>
                    <a:lstStyle/>
                    <a:p>
                      <a:pPr algn="ctr"/>
                      <a:endParaRPr kumimoji="1" lang="ja-JP" altLang="en-US" dirty="0"/>
                    </a:p>
                  </a:txBody>
                  <a:tcPr/>
                </a:tc>
                <a:extLst>
                  <a:ext uri="{0D108BD9-81ED-4DB2-BD59-A6C34878D82A}">
                    <a16:rowId xmlns:a16="http://schemas.microsoft.com/office/drawing/2014/main" val="10002"/>
                  </a:ext>
                </a:extLst>
              </a:tr>
              <a:tr h="473515">
                <a:tc>
                  <a:txBody>
                    <a:bodyPr/>
                    <a:lstStyle/>
                    <a:p>
                      <a:pPr algn="ctr"/>
                      <a:r>
                        <a:rPr kumimoji="1" lang="ja-JP" altLang="en-US" dirty="0"/>
                        <a:t>トイストリーマニア</a:t>
                      </a:r>
                    </a:p>
                  </a:txBody>
                  <a:tcPr/>
                </a:tc>
                <a:tc>
                  <a:txBody>
                    <a:bodyPr/>
                    <a:lstStyle/>
                    <a:p>
                      <a:pPr algn="ctr"/>
                      <a:endParaRPr kumimoji="1" lang="ja-JP" altLang="en-US" dirty="0"/>
                    </a:p>
                  </a:txBody>
                  <a:tcPr/>
                </a:tc>
                <a:tc>
                  <a:txBody>
                    <a:bodyPr/>
                    <a:lstStyle/>
                    <a:p>
                      <a:pPr algn="ctr"/>
                      <a:endParaRPr kumimoji="1" lang="ja-JP" altLang="en-US" dirty="0"/>
                    </a:p>
                  </a:txBody>
                  <a:tcPr/>
                </a:tc>
                <a:tc>
                  <a:txBody>
                    <a:bodyPr/>
                    <a:lstStyle/>
                    <a:p>
                      <a:pPr algn="ctr"/>
                      <a:r>
                        <a:rPr kumimoji="1" lang="ja-JP" altLang="en-US" dirty="0"/>
                        <a:t>〇</a:t>
                      </a:r>
                    </a:p>
                  </a:txBody>
                  <a:tcPr/>
                </a:tc>
                <a:tc>
                  <a:txBody>
                    <a:bodyPr/>
                    <a:lstStyle/>
                    <a:p>
                      <a:pPr algn="ctr"/>
                      <a:endParaRPr kumimoji="1" lang="ja-JP" altLang="en-US" dirty="0"/>
                    </a:p>
                  </a:txBody>
                  <a:tcPr/>
                </a:tc>
                <a:extLst>
                  <a:ext uri="{0D108BD9-81ED-4DB2-BD59-A6C34878D82A}">
                    <a16:rowId xmlns:a16="http://schemas.microsoft.com/office/drawing/2014/main" val="10003"/>
                  </a:ext>
                </a:extLst>
              </a:tr>
              <a:tr h="473515">
                <a:tc>
                  <a:txBody>
                    <a:bodyPr/>
                    <a:lstStyle/>
                    <a:p>
                      <a:pPr algn="ctr"/>
                      <a:r>
                        <a:rPr kumimoji="1" lang="ja-JP" altLang="en-US" dirty="0"/>
                        <a:t>スターツアーズ</a:t>
                      </a:r>
                    </a:p>
                  </a:txBody>
                  <a:tcPr/>
                </a:tc>
                <a:tc>
                  <a:txBody>
                    <a:bodyPr/>
                    <a:lstStyle/>
                    <a:p>
                      <a:pPr algn="ctr"/>
                      <a:endParaRPr kumimoji="1" lang="ja-JP" altLang="en-US" dirty="0"/>
                    </a:p>
                  </a:txBody>
                  <a:tcPr/>
                </a:tc>
                <a:tc>
                  <a:txBody>
                    <a:bodyPr/>
                    <a:lstStyle/>
                    <a:p>
                      <a:pPr algn="ctr"/>
                      <a:endParaRPr kumimoji="1" lang="ja-JP" altLang="en-US" dirty="0"/>
                    </a:p>
                  </a:txBody>
                  <a:tcPr/>
                </a:tc>
                <a:tc>
                  <a:txBody>
                    <a:bodyPr/>
                    <a:lstStyle/>
                    <a:p>
                      <a:pPr algn="ctr"/>
                      <a:r>
                        <a:rPr kumimoji="1" lang="ja-JP" altLang="en-US" dirty="0">
                          <a:solidFill>
                            <a:srgbClr val="FF0000"/>
                          </a:solidFill>
                        </a:rPr>
                        <a:t>〇</a:t>
                      </a:r>
                    </a:p>
                  </a:txBody>
                  <a:tcPr/>
                </a:tc>
                <a:tc>
                  <a:txBody>
                    <a:bodyPr/>
                    <a:lstStyle/>
                    <a:p>
                      <a:pPr algn="ctr"/>
                      <a:endParaRPr kumimoji="1" lang="ja-JP" altLang="en-US" dirty="0"/>
                    </a:p>
                  </a:txBody>
                  <a:tcPr/>
                </a:tc>
                <a:extLst>
                  <a:ext uri="{0D108BD9-81ED-4DB2-BD59-A6C34878D82A}">
                    <a16:rowId xmlns:a16="http://schemas.microsoft.com/office/drawing/2014/main" val="10004"/>
                  </a:ext>
                </a:extLst>
              </a:tr>
              <a:tr h="127038">
                <a:tc>
                  <a:txBody>
                    <a:bodyPr/>
                    <a:lstStyle/>
                    <a:p>
                      <a:pPr algn="ctr"/>
                      <a:r>
                        <a:rPr kumimoji="1" lang="ja-JP" altLang="en-US" dirty="0"/>
                        <a:t>スプラッシュマウン</a:t>
                      </a:r>
                    </a:p>
                  </a:txBody>
                  <a:tcPr/>
                </a:tc>
                <a:tc>
                  <a:txBody>
                    <a:bodyPr/>
                    <a:lstStyle/>
                    <a:p>
                      <a:pPr algn="ctr"/>
                      <a:endParaRPr kumimoji="1" lang="ja-JP" altLang="en-US" dirty="0"/>
                    </a:p>
                  </a:txBody>
                  <a:tcPr/>
                </a:tc>
                <a:tc>
                  <a:txBody>
                    <a:bodyPr/>
                    <a:lstStyle/>
                    <a:p>
                      <a:pPr algn="ctr"/>
                      <a:r>
                        <a:rPr kumimoji="1" lang="ja-JP" altLang="en-US" dirty="0">
                          <a:solidFill>
                            <a:srgbClr val="FF0000"/>
                          </a:solidFill>
                        </a:rPr>
                        <a:t>〇</a:t>
                      </a:r>
                    </a:p>
                  </a:txBody>
                  <a:tcPr/>
                </a:tc>
                <a:tc>
                  <a:txBody>
                    <a:bodyPr/>
                    <a:lstStyle/>
                    <a:p>
                      <a:pPr algn="ctr"/>
                      <a:endParaRPr kumimoji="1" lang="ja-JP" altLang="en-US" dirty="0"/>
                    </a:p>
                  </a:txBody>
                  <a:tcPr/>
                </a:tc>
                <a:tc>
                  <a:txBody>
                    <a:bodyPr/>
                    <a:lstStyle/>
                    <a:p>
                      <a:pPr algn="ctr"/>
                      <a:endParaRPr kumimoji="1" lang="ja-JP" altLang="en-US" dirty="0"/>
                    </a:p>
                  </a:txBody>
                  <a:tcPr/>
                </a:tc>
                <a:extLst>
                  <a:ext uri="{0D108BD9-81ED-4DB2-BD59-A6C34878D82A}">
                    <a16:rowId xmlns:a16="http://schemas.microsoft.com/office/drawing/2014/main" val="10005"/>
                  </a:ext>
                </a:extLst>
              </a:tr>
              <a:tr h="301927">
                <a:tc>
                  <a:txBody>
                    <a:bodyPr/>
                    <a:lstStyle/>
                    <a:p>
                      <a:pPr algn="ctr"/>
                      <a:r>
                        <a:rPr kumimoji="1" lang="ja-JP" altLang="en-US" dirty="0"/>
                        <a:t>ビッグサンダーマウンテン</a:t>
                      </a:r>
                    </a:p>
                  </a:txBody>
                  <a:tcPr/>
                </a:tc>
                <a:tc>
                  <a:txBody>
                    <a:bodyPr/>
                    <a:lstStyle/>
                    <a:p>
                      <a:pPr algn="ctr"/>
                      <a:endParaRPr kumimoji="1" lang="ja-JP" altLang="en-US" dirty="0"/>
                    </a:p>
                  </a:txBody>
                  <a:tcPr/>
                </a:tc>
                <a:tc>
                  <a:txBody>
                    <a:bodyPr/>
                    <a:lstStyle/>
                    <a:p>
                      <a:pPr algn="ctr"/>
                      <a:r>
                        <a:rPr kumimoji="1" lang="ja-JP" altLang="en-US" dirty="0">
                          <a:solidFill>
                            <a:srgbClr val="FF0000"/>
                          </a:solidFill>
                        </a:rPr>
                        <a:t>〇</a:t>
                      </a:r>
                    </a:p>
                  </a:txBody>
                  <a:tcPr/>
                </a:tc>
                <a:tc>
                  <a:txBody>
                    <a:bodyPr/>
                    <a:lstStyle/>
                    <a:p>
                      <a:pPr algn="ctr"/>
                      <a:endParaRPr kumimoji="1" lang="ja-JP" altLang="en-US" dirty="0"/>
                    </a:p>
                  </a:txBody>
                  <a:tcPr/>
                </a:tc>
                <a:tc>
                  <a:txBody>
                    <a:bodyPr/>
                    <a:lstStyle/>
                    <a:p>
                      <a:pPr algn="ctr"/>
                      <a:endParaRPr kumimoji="1" lang="ja-JP" altLang="en-US" dirty="0"/>
                    </a:p>
                  </a:txBody>
                  <a:tcPr/>
                </a:tc>
                <a:extLst>
                  <a:ext uri="{0D108BD9-81ED-4DB2-BD59-A6C34878D82A}">
                    <a16:rowId xmlns:a16="http://schemas.microsoft.com/office/drawing/2014/main" val="10006"/>
                  </a:ext>
                </a:extLst>
              </a:tr>
              <a:tr h="296207">
                <a:tc>
                  <a:txBody>
                    <a:bodyPr/>
                    <a:lstStyle/>
                    <a:p>
                      <a:pPr algn="ctr"/>
                      <a:r>
                        <a:rPr kumimoji="1" lang="ja-JP" altLang="en-US" dirty="0"/>
                        <a:t>スペースマウンテン</a:t>
                      </a:r>
                    </a:p>
                  </a:txBody>
                  <a:tcPr/>
                </a:tc>
                <a:tc>
                  <a:txBody>
                    <a:bodyPr/>
                    <a:lstStyle/>
                    <a:p>
                      <a:pPr algn="ctr"/>
                      <a:endParaRPr kumimoji="1" lang="ja-JP" altLang="en-US" dirty="0"/>
                    </a:p>
                  </a:txBody>
                  <a:tcPr/>
                </a:tc>
                <a:tc>
                  <a:txBody>
                    <a:bodyPr/>
                    <a:lstStyle/>
                    <a:p>
                      <a:pPr algn="ctr"/>
                      <a:r>
                        <a:rPr kumimoji="1" lang="ja-JP" altLang="en-US" dirty="0">
                          <a:solidFill>
                            <a:srgbClr val="FF0000"/>
                          </a:solidFill>
                        </a:rPr>
                        <a:t>〇</a:t>
                      </a:r>
                    </a:p>
                  </a:txBody>
                  <a:tcPr/>
                </a:tc>
                <a:tc>
                  <a:txBody>
                    <a:bodyPr/>
                    <a:lstStyle/>
                    <a:p>
                      <a:pPr algn="ctr"/>
                      <a:endParaRPr kumimoji="1" lang="ja-JP" altLang="en-US" dirty="0"/>
                    </a:p>
                  </a:txBody>
                  <a:tcPr/>
                </a:tc>
                <a:tc>
                  <a:txBody>
                    <a:bodyPr/>
                    <a:lstStyle/>
                    <a:p>
                      <a:pPr algn="ctr"/>
                      <a:endParaRPr kumimoji="1" lang="ja-JP" altLang="en-US" dirty="0"/>
                    </a:p>
                  </a:txBody>
                  <a:tcPr/>
                </a:tc>
                <a:extLst>
                  <a:ext uri="{0D108BD9-81ED-4DB2-BD59-A6C34878D82A}">
                    <a16:rowId xmlns:a16="http://schemas.microsoft.com/office/drawing/2014/main" val="10007"/>
                  </a:ext>
                </a:extLst>
              </a:tr>
              <a:tr h="558756">
                <a:tc>
                  <a:txBody>
                    <a:bodyPr/>
                    <a:lstStyle/>
                    <a:p>
                      <a:pPr algn="ctr"/>
                      <a:endParaRPr kumimoji="1" lang="ja-JP" altLang="en-US" dirty="0"/>
                    </a:p>
                  </a:txBody>
                  <a:tcPr/>
                </a:tc>
                <a:tc>
                  <a:txBody>
                    <a:bodyPr/>
                    <a:lstStyle/>
                    <a:p>
                      <a:pPr algn="ctr"/>
                      <a:r>
                        <a:rPr kumimoji="1" lang="ja-JP" altLang="en-US" dirty="0"/>
                        <a:t>アバター</a:t>
                      </a:r>
                    </a:p>
                  </a:txBody>
                  <a:tcPr/>
                </a:tc>
                <a:tc>
                  <a:txBody>
                    <a:bodyPr/>
                    <a:lstStyle/>
                    <a:p>
                      <a:pPr algn="ctr"/>
                      <a:endParaRPr kumimoji="1" lang="ja-JP" altLang="en-US" dirty="0"/>
                    </a:p>
                  </a:txBody>
                  <a:tcPr/>
                </a:tc>
                <a:tc>
                  <a:txBody>
                    <a:bodyPr/>
                    <a:lstStyle/>
                    <a:p>
                      <a:pPr algn="ctr"/>
                      <a:endParaRPr kumimoji="1" lang="ja-JP" altLang="en-US" dirty="0"/>
                    </a:p>
                  </a:txBody>
                  <a:tcPr/>
                </a:tc>
                <a:tc>
                  <a:txBody>
                    <a:bodyPr/>
                    <a:lstStyle/>
                    <a:p>
                      <a:pPr algn="ctr"/>
                      <a:endParaRPr kumimoji="1" lang="ja-JP" altLang="en-US" dirty="0"/>
                    </a:p>
                  </a:txBody>
                  <a:tcPr/>
                </a:tc>
                <a:extLst>
                  <a:ext uri="{0D108BD9-81ED-4DB2-BD59-A6C34878D82A}">
                    <a16:rowId xmlns:a16="http://schemas.microsoft.com/office/drawing/2014/main" val="10008"/>
                  </a:ext>
                </a:extLst>
              </a:tr>
            </a:tbl>
          </a:graphicData>
        </a:graphic>
      </p:graphicFrame>
      <p:sp>
        <p:nvSpPr>
          <p:cNvPr id="2" name="テキスト ボックス 1"/>
          <p:cNvSpPr txBox="1"/>
          <p:nvPr/>
        </p:nvSpPr>
        <p:spPr>
          <a:xfrm>
            <a:off x="2351584" y="260648"/>
            <a:ext cx="7416824" cy="1077218"/>
          </a:xfrm>
          <a:prstGeom prst="rect">
            <a:avLst/>
          </a:prstGeom>
          <a:noFill/>
        </p:spPr>
        <p:txBody>
          <a:bodyPr wrap="square" rtlCol="0">
            <a:spAutoFit/>
          </a:bodyPr>
          <a:lstStyle/>
          <a:p>
            <a:r>
              <a:rPr lang="en-US" altLang="ja-JP" sz="3200" dirty="0"/>
              <a:t>TDR</a:t>
            </a:r>
            <a:r>
              <a:rPr lang="ja-JP" altLang="en-US" sz="3200" dirty="0"/>
              <a:t>のアトラクションとディズニーワールドのテーマパークの対応</a:t>
            </a:r>
          </a:p>
        </p:txBody>
      </p:sp>
      <p:sp>
        <p:nvSpPr>
          <p:cNvPr id="3" name="テキスト ボックス 2"/>
          <p:cNvSpPr txBox="1"/>
          <p:nvPr/>
        </p:nvSpPr>
        <p:spPr>
          <a:xfrm>
            <a:off x="1955540" y="6021289"/>
            <a:ext cx="8208912" cy="646331"/>
          </a:xfrm>
          <a:prstGeom prst="rect">
            <a:avLst/>
          </a:prstGeom>
          <a:noFill/>
        </p:spPr>
        <p:txBody>
          <a:bodyPr wrap="square" rtlCol="0">
            <a:spAutoFit/>
          </a:bodyPr>
          <a:lstStyle/>
          <a:p>
            <a:r>
              <a:rPr lang="en-US" altLang="ja-JP" dirty="0"/>
              <a:t>TDS</a:t>
            </a:r>
            <a:r>
              <a:rPr lang="ja-JP" altLang="en-US" dirty="0"/>
              <a:t>にあるものはディズニーハリウッド・スタジオやエプコットにある場合が多い。</a:t>
            </a:r>
            <a:endParaRPr lang="en-US" altLang="ja-JP" dirty="0"/>
          </a:p>
          <a:p>
            <a:r>
              <a:rPr lang="ja-JP" altLang="en-US" dirty="0"/>
              <a:t>スターツアーズは</a:t>
            </a:r>
            <a:r>
              <a:rPr lang="en-US" altLang="ja-JP" dirty="0"/>
              <a:t>TDL</a:t>
            </a:r>
            <a:r>
              <a:rPr lang="ja-JP" altLang="en-US" dirty="0"/>
              <a:t>にあるが、ハリウッド・スタジオにある。</a:t>
            </a:r>
          </a:p>
        </p:txBody>
      </p:sp>
    </p:spTree>
    <p:extLst>
      <p:ext uri="{BB962C8B-B14F-4D97-AF65-F5344CB8AC3E}">
        <p14:creationId xmlns:p14="http://schemas.microsoft.com/office/powerpoint/2010/main" val="253456459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128964" y="490539"/>
            <a:ext cx="5934075" cy="5876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97484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１人当たり</a:t>
            </a:r>
            <a:r>
              <a:rPr lang="en-US" altLang="ja-JP" dirty="0"/>
              <a:t>GDP</a:t>
            </a:r>
            <a:r>
              <a:rPr lang="ja-JP" altLang="en-US" dirty="0"/>
              <a:t>（</a:t>
            </a:r>
            <a:r>
              <a:rPr lang="en-US" altLang="ja-JP" dirty="0"/>
              <a:t>2021</a:t>
            </a:r>
            <a:r>
              <a:rPr lang="ja-JP" altLang="en-US" dirty="0"/>
              <a:t>年）</a:t>
            </a:r>
            <a:endParaRPr kumimoji="1" lang="ja-JP" altLang="en-US" dirty="0"/>
          </a:p>
        </p:txBody>
      </p:sp>
      <p:sp>
        <p:nvSpPr>
          <p:cNvPr id="3" name="テキスト ボックス 2">
            <a:extLst>
              <a:ext uri="{FF2B5EF4-FFF2-40B4-BE49-F238E27FC236}">
                <a16:creationId xmlns:a16="http://schemas.microsoft.com/office/drawing/2014/main" id="{03A1FA95-FBF0-4EED-8BDC-5973E85A6CE1}"/>
              </a:ext>
            </a:extLst>
          </p:cNvPr>
          <p:cNvSpPr txBox="1"/>
          <p:nvPr/>
        </p:nvSpPr>
        <p:spPr>
          <a:xfrm>
            <a:off x="8688288" y="1916832"/>
            <a:ext cx="3096344" cy="3046988"/>
          </a:xfrm>
          <a:prstGeom prst="rect">
            <a:avLst/>
          </a:prstGeom>
          <a:noFill/>
          <a:ln>
            <a:solidFill>
              <a:srgbClr val="FF0000"/>
            </a:solidFill>
          </a:ln>
        </p:spPr>
        <p:txBody>
          <a:bodyPr wrap="square" rtlCol="0">
            <a:spAutoFit/>
          </a:bodyPr>
          <a:lstStyle/>
          <a:p>
            <a:r>
              <a:rPr kumimoji="1" lang="ja-JP" altLang="en-US" sz="2400" dirty="0"/>
              <a:t>購買力平価換算の１人当たり</a:t>
            </a:r>
            <a:r>
              <a:rPr kumimoji="1" lang="en-US" altLang="ja-JP" sz="2400" dirty="0"/>
              <a:t>GDP</a:t>
            </a:r>
            <a:r>
              <a:rPr kumimoji="1" lang="ja-JP" altLang="en-US" sz="2400" dirty="0"/>
              <a:t>は、その国でどのくらい物が買えるかを基準にした指標。</a:t>
            </a:r>
            <a:endParaRPr kumimoji="1" lang="en-US" altLang="ja-JP" sz="2400" dirty="0"/>
          </a:p>
          <a:p>
            <a:endParaRPr lang="en-US" altLang="ja-JP" sz="2400" dirty="0"/>
          </a:p>
          <a:p>
            <a:r>
              <a:rPr kumimoji="1" lang="ja-JP" altLang="en-US" sz="2400" dirty="0"/>
              <a:t>教科書の表と比べてみよう。</a:t>
            </a:r>
          </a:p>
        </p:txBody>
      </p:sp>
      <p:pic>
        <p:nvPicPr>
          <p:cNvPr id="4" name="図 3">
            <a:extLst>
              <a:ext uri="{FF2B5EF4-FFF2-40B4-BE49-F238E27FC236}">
                <a16:creationId xmlns:a16="http://schemas.microsoft.com/office/drawing/2014/main" id="{CE9CF1A2-E5BA-0678-D423-280701051F67}"/>
              </a:ext>
            </a:extLst>
          </p:cNvPr>
          <p:cNvPicPr>
            <a:picLocks noChangeAspect="1"/>
          </p:cNvPicPr>
          <p:nvPr/>
        </p:nvPicPr>
        <p:blipFill>
          <a:blip r:embed="rId2"/>
          <a:stretch>
            <a:fillRect/>
          </a:stretch>
        </p:blipFill>
        <p:spPr>
          <a:xfrm>
            <a:off x="1487488" y="1772816"/>
            <a:ext cx="6120680" cy="4340866"/>
          </a:xfrm>
          <a:prstGeom prst="rect">
            <a:avLst/>
          </a:prstGeom>
        </p:spPr>
      </p:pic>
    </p:spTree>
    <p:extLst>
      <p:ext uri="{BB962C8B-B14F-4D97-AF65-F5344CB8AC3E}">
        <p14:creationId xmlns:p14="http://schemas.microsoft.com/office/powerpoint/2010/main" val="125317853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シンデレラ城</a:t>
            </a:r>
          </a:p>
        </p:txBody>
      </p:sp>
      <p:pic>
        <p:nvPicPr>
          <p:cNvPr id="4" name="コンテンツ プレースホルダー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2072922" y="1600201"/>
            <a:ext cx="8046156" cy="4525963"/>
          </a:xfrm>
        </p:spPr>
      </p:pic>
    </p:spTree>
    <p:extLst>
      <p:ext uri="{BB962C8B-B14F-4D97-AF65-F5344CB8AC3E}">
        <p14:creationId xmlns:p14="http://schemas.microsoft.com/office/powerpoint/2010/main" val="183607497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メインストリート</a:t>
            </a:r>
            <a:r>
              <a:rPr kumimoji="1" lang="en-US" altLang="ja-JP" dirty="0"/>
              <a:t>USA</a:t>
            </a:r>
            <a:endParaRPr kumimoji="1" lang="ja-JP" altLang="en-US" dirty="0"/>
          </a:p>
        </p:txBody>
      </p:sp>
      <p:pic>
        <p:nvPicPr>
          <p:cNvPr id="1026" name="Picture 2"/>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2069343" y="1600201"/>
            <a:ext cx="8053315"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2004969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シンデレラ城</a:t>
            </a:r>
          </a:p>
        </p:txBody>
      </p:sp>
      <p:pic>
        <p:nvPicPr>
          <p:cNvPr id="4" name="コンテンツ プレースホルダー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2279576" y="1837702"/>
            <a:ext cx="2545854" cy="4525963"/>
          </a:xfrm>
        </p:spPr>
      </p:pic>
      <p:pic>
        <p:nvPicPr>
          <p:cNvPr id="3" name="図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604075" y="1844825"/>
            <a:ext cx="4427984" cy="2490741"/>
          </a:xfrm>
          <a:prstGeom prst="rect">
            <a:avLst/>
          </a:prstGeom>
        </p:spPr>
      </p:pic>
    </p:spTree>
    <p:extLst>
      <p:ext uri="{BB962C8B-B14F-4D97-AF65-F5344CB8AC3E}">
        <p14:creationId xmlns:p14="http://schemas.microsoft.com/office/powerpoint/2010/main" val="312536237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ホール・オブ・プレジデンツ</a:t>
            </a:r>
          </a:p>
        </p:txBody>
      </p:sp>
      <p:pic>
        <p:nvPicPr>
          <p:cNvPr id="4" name="コンテンツ プレースホルダー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2072922" y="1600201"/>
            <a:ext cx="8046156" cy="4525963"/>
          </a:xfrm>
        </p:spPr>
      </p:pic>
    </p:spTree>
    <p:extLst>
      <p:ext uri="{BB962C8B-B14F-4D97-AF65-F5344CB8AC3E}">
        <p14:creationId xmlns:p14="http://schemas.microsoft.com/office/powerpoint/2010/main" val="292565822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263352" y="116632"/>
            <a:ext cx="11905322" cy="6696744"/>
          </a:xfrm>
        </p:spPr>
      </p:pic>
    </p:spTree>
    <p:extLst>
      <p:ext uri="{BB962C8B-B14F-4D97-AF65-F5344CB8AC3E}">
        <p14:creationId xmlns:p14="http://schemas.microsoft.com/office/powerpoint/2010/main" val="26494528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407367" y="246453"/>
            <a:ext cx="11546515" cy="64949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5333197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エプコット</a:t>
            </a:r>
          </a:p>
        </p:txBody>
      </p:sp>
      <p:sp>
        <p:nvSpPr>
          <p:cNvPr id="3" name="コンテンツ プレースホルダー 2"/>
          <p:cNvSpPr>
            <a:spLocks noGrp="1"/>
          </p:cNvSpPr>
          <p:nvPr>
            <p:ph idx="1"/>
          </p:nvPr>
        </p:nvSpPr>
        <p:spPr/>
        <p:txBody>
          <a:bodyPr/>
          <a:lstStyle/>
          <a:p>
            <a:r>
              <a:rPr lang="en-US" altLang="ja-JP" dirty="0"/>
              <a:t>1982</a:t>
            </a:r>
            <a:r>
              <a:rPr lang="ja-JP" altLang="en-US" dirty="0"/>
              <a:t>年開園「常設の万博」</a:t>
            </a:r>
            <a:endParaRPr lang="en-US" altLang="ja-JP" dirty="0"/>
          </a:p>
          <a:p>
            <a:r>
              <a:rPr lang="ja-JP" altLang="en-US" dirty="0"/>
              <a:t>「実験的未来都市」</a:t>
            </a:r>
            <a:endParaRPr lang="en-US" altLang="ja-JP" dirty="0"/>
          </a:p>
          <a:p>
            <a:r>
              <a:rPr lang="en-US" altLang="ja-JP" dirty="0"/>
              <a:t>"Experimental Prototype Community of Tomorrow"</a:t>
            </a:r>
            <a:endParaRPr kumimoji="1" lang="ja-JP" altLang="en-US" dirty="0"/>
          </a:p>
        </p:txBody>
      </p:sp>
    </p:spTree>
    <p:extLst>
      <p:ext uri="{BB962C8B-B14F-4D97-AF65-F5344CB8AC3E}">
        <p14:creationId xmlns:p14="http://schemas.microsoft.com/office/powerpoint/2010/main" val="161939984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567608" y="188641"/>
            <a:ext cx="7128792" cy="6352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450089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ワールドショーケース</a:t>
            </a:r>
          </a:p>
        </p:txBody>
      </p:sp>
      <p:graphicFrame>
        <p:nvGraphicFramePr>
          <p:cNvPr id="4" name="コンテンツ プレースホルダー 3"/>
          <p:cNvGraphicFramePr>
            <a:graphicFrameLocks noGrp="1"/>
          </p:cNvGraphicFramePr>
          <p:nvPr>
            <p:ph idx="1"/>
            <p:extLst>
              <p:ext uri="{D42A27DB-BD31-4B8C-83A1-F6EECF244321}">
                <p14:modId xmlns:p14="http://schemas.microsoft.com/office/powerpoint/2010/main" val="1156268567"/>
              </p:ext>
            </p:extLst>
          </p:nvPr>
        </p:nvGraphicFramePr>
        <p:xfrm>
          <a:off x="1991545" y="1340768"/>
          <a:ext cx="8229601" cy="4988560"/>
        </p:xfrm>
        <a:graphic>
          <a:graphicData uri="http://schemas.openxmlformats.org/drawingml/2006/table">
            <a:tbl>
              <a:tblPr firstRow="1" bandRow="1">
                <a:tableStyleId>{5C22544A-7EE6-4342-B048-85BDC9FD1C3A}</a:tableStyleId>
              </a:tblPr>
              <a:tblGrid>
                <a:gridCol w="1138147">
                  <a:extLst>
                    <a:ext uri="{9D8B030D-6E8A-4147-A177-3AD203B41FA5}">
                      <a16:colId xmlns:a16="http://schemas.microsoft.com/office/drawing/2014/main" val="20000"/>
                    </a:ext>
                  </a:extLst>
                </a:gridCol>
                <a:gridCol w="4992877">
                  <a:extLst>
                    <a:ext uri="{9D8B030D-6E8A-4147-A177-3AD203B41FA5}">
                      <a16:colId xmlns:a16="http://schemas.microsoft.com/office/drawing/2014/main" val="20001"/>
                    </a:ext>
                  </a:extLst>
                </a:gridCol>
                <a:gridCol w="1080120">
                  <a:extLst>
                    <a:ext uri="{9D8B030D-6E8A-4147-A177-3AD203B41FA5}">
                      <a16:colId xmlns:a16="http://schemas.microsoft.com/office/drawing/2014/main" val="20002"/>
                    </a:ext>
                  </a:extLst>
                </a:gridCol>
                <a:gridCol w="1018457">
                  <a:extLst>
                    <a:ext uri="{9D8B030D-6E8A-4147-A177-3AD203B41FA5}">
                      <a16:colId xmlns:a16="http://schemas.microsoft.com/office/drawing/2014/main" val="20003"/>
                    </a:ext>
                  </a:extLst>
                </a:gridCol>
              </a:tblGrid>
              <a:tr h="370840">
                <a:tc>
                  <a:txBody>
                    <a:bodyPr/>
                    <a:lstStyle/>
                    <a:p>
                      <a:r>
                        <a:rPr kumimoji="1" lang="ja-JP" altLang="en-US" dirty="0"/>
                        <a:t>国名</a:t>
                      </a:r>
                    </a:p>
                  </a:txBody>
                  <a:tcPr/>
                </a:tc>
                <a:tc>
                  <a:txBody>
                    <a:bodyPr/>
                    <a:lstStyle/>
                    <a:p>
                      <a:endParaRPr kumimoji="1" lang="ja-JP" altLang="en-US" dirty="0"/>
                    </a:p>
                  </a:txBody>
                  <a:tcPr/>
                </a:tc>
                <a:tc>
                  <a:txBody>
                    <a:bodyPr/>
                    <a:lstStyle/>
                    <a:p>
                      <a:pPr algn="ctr"/>
                      <a:r>
                        <a:rPr kumimoji="1" lang="ja-JP" altLang="en-US" dirty="0"/>
                        <a:t>Ｇ７</a:t>
                      </a:r>
                    </a:p>
                  </a:txBody>
                  <a:tcPr/>
                </a:tc>
                <a:tc>
                  <a:txBody>
                    <a:bodyPr/>
                    <a:lstStyle/>
                    <a:p>
                      <a:pPr algn="ctr"/>
                      <a:r>
                        <a:rPr kumimoji="1" lang="ja-JP" altLang="en-US" dirty="0"/>
                        <a:t>ＮＡＦＴＡ</a:t>
                      </a:r>
                    </a:p>
                  </a:txBody>
                  <a:tcPr/>
                </a:tc>
                <a:extLst>
                  <a:ext uri="{0D108BD9-81ED-4DB2-BD59-A6C34878D82A}">
                    <a16:rowId xmlns:a16="http://schemas.microsoft.com/office/drawing/2014/main" val="10000"/>
                  </a:ext>
                </a:extLst>
              </a:tr>
              <a:tr h="370840">
                <a:tc>
                  <a:txBody>
                    <a:bodyPr/>
                    <a:lstStyle/>
                    <a:p>
                      <a:r>
                        <a:rPr kumimoji="1" lang="ja-JP" altLang="en-US" dirty="0"/>
                        <a:t>カナダ</a:t>
                      </a:r>
                    </a:p>
                  </a:txBody>
                  <a:tcPr/>
                </a:tc>
                <a:tc>
                  <a:txBody>
                    <a:bodyPr/>
                    <a:lstStyle/>
                    <a:p>
                      <a:r>
                        <a:rPr kumimoji="1" lang="ja-JP" altLang="en-US" dirty="0"/>
                        <a:t>水資源</a:t>
                      </a:r>
                    </a:p>
                  </a:txBody>
                  <a:tcPr/>
                </a:tc>
                <a:tc>
                  <a:txBody>
                    <a:bodyPr/>
                    <a:lstStyle/>
                    <a:p>
                      <a:pPr algn="ctr"/>
                      <a:r>
                        <a:rPr kumimoji="1" lang="ja-JP" altLang="en-US" dirty="0"/>
                        <a:t>〇</a:t>
                      </a:r>
                    </a:p>
                  </a:txBody>
                  <a:tcPr/>
                </a:tc>
                <a:tc>
                  <a:txBody>
                    <a:bodyPr/>
                    <a:lstStyle/>
                    <a:p>
                      <a:pPr algn="ctr"/>
                      <a:r>
                        <a:rPr kumimoji="1" lang="ja-JP" altLang="en-US" dirty="0"/>
                        <a:t>〇</a:t>
                      </a:r>
                    </a:p>
                  </a:txBody>
                  <a:tcPr/>
                </a:tc>
                <a:extLst>
                  <a:ext uri="{0D108BD9-81ED-4DB2-BD59-A6C34878D82A}">
                    <a16:rowId xmlns:a16="http://schemas.microsoft.com/office/drawing/2014/main" val="10001"/>
                  </a:ext>
                </a:extLst>
              </a:tr>
              <a:tr h="370840">
                <a:tc>
                  <a:txBody>
                    <a:bodyPr/>
                    <a:lstStyle/>
                    <a:p>
                      <a:r>
                        <a:rPr kumimoji="1" lang="ja-JP" altLang="en-US" dirty="0"/>
                        <a:t>イギリス</a:t>
                      </a:r>
                    </a:p>
                  </a:txBody>
                  <a:tcPr/>
                </a:tc>
                <a:tc>
                  <a:txBody>
                    <a:bodyPr/>
                    <a:lstStyle/>
                    <a:p>
                      <a:r>
                        <a:rPr kumimoji="1" lang="ja-JP" altLang="en-US" dirty="0"/>
                        <a:t>スコットランドやアイルランドの建築と融合、イングリッシュガーデン</a:t>
                      </a:r>
                    </a:p>
                  </a:txBody>
                  <a:tcPr/>
                </a:tc>
                <a:tc>
                  <a:txBody>
                    <a:bodyPr/>
                    <a:lstStyle/>
                    <a:p>
                      <a:pPr algn="ctr"/>
                      <a:r>
                        <a:rPr kumimoji="1" lang="ja-JP" altLang="en-US" dirty="0"/>
                        <a:t>〇</a:t>
                      </a:r>
                    </a:p>
                  </a:txBody>
                  <a:tcPr/>
                </a:tc>
                <a:tc>
                  <a:txBody>
                    <a:bodyPr/>
                    <a:lstStyle/>
                    <a:p>
                      <a:pPr algn="ctr"/>
                      <a:endParaRPr kumimoji="1" lang="ja-JP" altLang="en-US" dirty="0"/>
                    </a:p>
                  </a:txBody>
                  <a:tcPr/>
                </a:tc>
                <a:extLst>
                  <a:ext uri="{0D108BD9-81ED-4DB2-BD59-A6C34878D82A}">
                    <a16:rowId xmlns:a16="http://schemas.microsoft.com/office/drawing/2014/main" val="10002"/>
                  </a:ext>
                </a:extLst>
              </a:tr>
              <a:tr h="370840">
                <a:tc>
                  <a:txBody>
                    <a:bodyPr/>
                    <a:lstStyle/>
                    <a:p>
                      <a:r>
                        <a:rPr kumimoji="1" lang="ja-JP" altLang="en-US" dirty="0"/>
                        <a:t>フランス</a:t>
                      </a:r>
                    </a:p>
                  </a:txBody>
                  <a:tcPr/>
                </a:tc>
                <a:tc>
                  <a:txBody>
                    <a:bodyPr/>
                    <a:lstStyle/>
                    <a:p>
                      <a:r>
                        <a:rPr kumimoji="1" lang="ja-JP" altLang="en-US" dirty="0"/>
                        <a:t>エッフェル塔</a:t>
                      </a:r>
                    </a:p>
                  </a:txBody>
                  <a:tcPr/>
                </a:tc>
                <a:tc>
                  <a:txBody>
                    <a:bodyPr/>
                    <a:lstStyle/>
                    <a:p>
                      <a:pPr algn="ctr"/>
                      <a:r>
                        <a:rPr kumimoji="1" lang="ja-JP" altLang="en-US" dirty="0"/>
                        <a:t>〇</a:t>
                      </a:r>
                    </a:p>
                  </a:txBody>
                  <a:tcPr/>
                </a:tc>
                <a:tc>
                  <a:txBody>
                    <a:bodyPr/>
                    <a:lstStyle/>
                    <a:p>
                      <a:pPr algn="ctr"/>
                      <a:endParaRPr kumimoji="1" lang="ja-JP" altLang="en-US" dirty="0"/>
                    </a:p>
                  </a:txBody>
                  <a:tcPr/>
                </a:tc>
                <a:extLst>
                  <a:ext uri="{0D108BD9-81ED-4DB2-BD59-A6C34878D82A}">
                    <a16:rowId xmlns:a16="http://schemas.microsoft.com/office/drawing/2014/main" val="10003"/>
                  </a:ext>
                </a:extLst>
              </a:tr>
              <a:tr h="370840">
                <a:tc>
                  <a:txBody>
                    <a:bodyPr/>
                    <a:lstStyle/>
                    <a:p>
                      <a:r>
                        <a:rPr kumimoji="1" lang="ja-JP" altLang="en-US" dirty="0"/>
                        <a:t>モロッコ</a:t>
                      </a:r>
                    </a:p>
                  </a:txBody>
                  <a:tcPr/>
                </a:tc>
                <a:tc>
                  <a:txBody>
                    <a:bodyPr/>
                    <a:lstStyle/>
                    <a:p>
                      <a:r>
                        <a:rPr kumimoji="1" lang="ja-JP" altLang="en-US" dirty="0"/>
                        <a:t>ベリーダンス</a:t>
                      </a:r>
                    </a:p>
                  </a:txBody>
                  <a:tcPr/>
                </a:tc>
                <a:tc>
                  <a:txBody>
                    <a:bodyPr/>
                    <a:lstStyle/>
                    <a:p>
                      <a:pPr algn="ctr"/>
                      <a:endParaRPr kumimoji="1" lang="ja-JP" altLang="en-US" dirty="0"/>
                    </a:p>
                  </a:txBody>
                  <a:tcPr/>
                </a:tc>
                <a:tc>
                  <a:txBody>
                    <a:bodyPr/>
                    <a:lstStyle/>
                    <a:p>
                      <a:pPr algn="ctr"/>
                      <a:endParaRPr kumimoji="1" lang="ja-JP" altLang="en-US" dirty="0"/>
                    </a:p>
                  </a:txBody>
                  <a:tcPr/>
                </a:tc>
                <a:extLst>
                  <a:ext uri="{0D108BD9-81ED-4DB2-BD59-A6C34878D82A}">
                    <a16:rowId xmlns:a16="http://schemas.microsoft.com/office/drawing/2014/main" val="10004"/>
                  </a:ext>
                </a:extLst>
              </a:tr>
              <a:tr h="370840">
                <a:tc>
                  <a:txBody>
                    <a:bodyPr/>
                    <a:lstStyle/>
                    <a:p>
                      <a:r>
                        <a:rPr kumimoji="1" lang="ja-JP" altLang="en-US" dirty="0"/>
                        <a:t>日本</a:t>
                      </a:r>
                    </a:p>
                  </a:txBody>
                  <a:tcPr/>
                </a:tc>
                <a:tc>
                  <a:txBody>
                    <a:bodyPr/>
                    <a:lstStyle/>
                    <a:p>
                      <a:r>
                        <a:rPr kumimoji="1" lang="ja-JP" altLang="en-US" dirty="0"/>
                        <a:t>五重塔や鳥居</a:t>
                      </a:r>
                    </a:p>
                  </a:txBody>
                  <a:tcPr/>
                </a:tc>
                <a:tc>
                  <a:txBody>
                    <a:bodyPr/>
                    <a:lstStyle/>
                    <a:p>
                      <a:pPr algn="ctr"/>
                      <a:r>
                        <a:rPr kumimoji="1" lang="ja-JP" altLang="en-US" dirty="0"/>
                        <a:t>〇</a:t>
                      </a:r>
                    </a:p>
                  </a:txBody>
                  <a:tcPr/>
                </a:tc>
                <a:tc>
                  <a:txBody>
                    <a:bodyPr/>
                    <a:lstStyle/>
                    <a:p>
                      <a:pPr algn="ctr"/>
                      <a:endParaRPr kumimoji="1" lang="ja-JP" altLang="en-US" dirty="0"/>
                    </a:p>
                  </a:txBody>
                  <a:tcPr/>
                </a:tc>
                <a:extLst>
                  <a:ext uri="{0D108BD9-81ED-4DB2-BD59-A6C34878D82A}">
                    <a16:rowId xmlns:a16="http://schemas.microsoft.com/office/drawing/2014/main" val="10005"/>
                  </a:ext>
                </a:extLst>
              </a:tr>
              <a:tr h="370840">
                <a:tc>
                  <a:txBody>
                    <a:bodyPr/>
                    <a:lstStyle/>
                    <a:p>
                      <a:r>
                        <a:rPr kumimoji="1" lang="ja-JP" altLang="en-US" dirty="0"/>
                        <a:t>アメリカ</a:t>
                      </a:r>
                    </a:p>
                  </a:txBody>
                  <a:tcPr/>
                </a:tc>
                <a:tc>
                  <a:txBody>
                    <a:bodyPr/>
                    <a:lstStyle/>
                    <a:p>
                      <a:r>
                        <a:rPr kumimoji="1" lang="ja-JP" altLang="en-US" dirty="0"/>
                        <a:t>独立戦争</a:t>
                      </a:r>
                    </a:p>
                  </a:txBody>
                  <a:tcPr/>
                </a:tc>
                <a:tc>
                  <a:txBody>
                    <a:bodyPr/>
                    <a:lstStyle/>
                    <a:p>
                      <a:pPr algn="ctr"/>
                      <a:r>
                        <a:rPr kumimoji="1" lang="ja-JP" altLang="en-US" dirty="0"/>
                        <a:t>〇</a:t>
                      </a:r>
                    </a:p>
                  </a:txBody>
                  <a:tcPr/>
                </a:tc>
                <a:tc>
                  <a:txBody>
                    <a:bodyPr/>
                    <a:lstStyle/>
                    <a:p>
                      <a:pPr algn="ctr"/>
                      <a:r>
                        <a:rPr kumimoji="1" lang="ja-JP" altLang="en-US" dirty="0"/>
                        <a:t>〇</a:t>
                      </a:r>
                    </a:p>
                  </a:txBody>
                  <a:tcPr/>
                </a:tc>
                <a:extLst>
                  <a:ext uri="{0D108BD9-81ED-4DB2-BD59-A6C34878D82A}">
                    <a16:rowId xmlns:a16="http://schemas.microsoft.com/office/drawing/2014/main" val="10006"/>
                  </a:ext>
                </a:extLst>
              </a:tr>
              <a:tr h="370840">
                <a:tc>
                  <a:txBody>
                    <a:bodyPr/>
                    <a:lstStyle/>
                    <a:p>
                      <a:r>
                        <a:rPr kumimoji="1" lang="ja-JP" altLang="en-US" dirty="0"/>
                        <a:t>イタリア</a:t>
                      </a:r>
                    </a:p>
                  </a:txBody>
                  <a:tcPr/>
                </a:tc>
                <a:tc>
                  <a:txBody>
                    <a:bodyPr/>
                    <a:lstStyle/>
                    <a:p>
                      <a:r>
                        <a:rPr kumimoji="1" lang="ja-JP" altLang="en-US" dirty="0"/>
                        <a:t>ヴェネチア・サンマルコ広場</a:t>
                      </a:r>
                    </a:p>
                  </a:txBody>
                  <a:tcPr/>
                </a:tc>
                <a:tc>
                  <a:txBody>
                    <a:bodyPr/>
                    <a:lstStyle/>
                    <a:p>
                      <a:pPr algn="ctr"/>
                      <a:r>
                        <a:rPr kumimoji="1" lang="ja-JP" altLang="en-US" dirty="0"/>
                        <a:t>〇</a:t>
                      </a:r>
                    </a:p>
                  </a:txBody>
                  <a:tcPr/>
                </a:tc>
                <a:tc>
                  <a:txBody>
                    <a:bodyPr/>
                    <a:lstStyle/>
                    <a:p>
                      <a:pPr algn="ctr"/>
                      <a:endParaRPr kumimoji="1" lang="ja-JP" altLang="en-US" dirty="0"/>
                    </a:p>
                  </a:txBody>
                  <a:tcPr/>
                </a:tc>
                <a:extLst>
                  <a:ext uri="{0D108BD9-81ED-4DB2-BD59-A6C34878D82A}">
                    <a16:rowId xmlns:a16="http://schemas.microsoft.com/office/drawing/2014/main" val="10007"/>
                  </a:ext>
                </a:extLst>
              </a:tr>
              <a:tr h="370840">
                <a:tc>
                  <a:txBody>
                    <a:bodyPr/>
                    <a:lstStyle/>
                    <a:p>
                      <a:r>
                        <a:rPr kumimoji="1" lang="ja-JP" altLang="en-US" dirty="0"/>
                        <a:t>ドイツ</a:t>
                      </a:r>
                    </a:p>
                  </a:txBody>
                  <a:tcPr/>
                </a:tc>
                <a:tc>
                  <a:txBody>
                    <a:bodyPr/>
                    <a:lstStyle/>
                    <a:p>
                      <a:r>
                        <a:rPr kumimoji="1" lang="ja-JP" altLang="en-US" dirty="0"/>
                        <a:t>白雪姫</a:t>
                      </a:r>
                    </a:p>
                  </a:txBody>
                  <a:tcPr/>
                </a:tc>
                <a:tc>
                  <a:txBody>
                    <a:bodyPr/>
                    <a:lstStyle/>
                    <a:p>
                      <a:pPr algn="ctr"/>
                      <a:r>
                        <a:rPr kumimoji="1" lang="ja-JP" altLang="en-US" dirty="0"/>
                        <a:t>〇</a:t>
                      </a:r>
                    </a:p>
                  </a:txBody>
                  <a:tcPr/>
                </a:tc>
                <a:tc>
                  <a:txBody>
                    <a:bodyPr/>
                    <a:lstStyle/>
                    <a:p>
                      <a:pPr algn="ctr"/>
                      <a:endParaRPr kumimoji="1" lang="ja-JP" altLang="en-US" dirty="0"/>
                    </a:p>
                  </a:txBody>
                  <a:tcPr/>
                </a:tc>
                <a:extLst>
                  <a:ext uri="{0D108BD9-81ED-4DB2-BD59-A6C34878D82A}">
                    <a16:rowId xmlns:a16="http://schemas.microsoft.com/office/drawing/2014/main" val="10008"/>
                  </a:ext>
                </a:extLst>
              </a:tr>
              <a:tr h="370840">
                <a:tc>
                  <a:txBody>
                    <a:bodyPr/>
                    <a:lstStyle/>
                    <a:p>
                      <a:r>
                        <a:rPr kumimoji="1" lang="ja-JP" altLang="en-US" dirty="0"/>
                        <a:t>中国</a:t>
                      </a:r>
                    </a:p>
                  </a:txBody>
                  <a:tcPr/>
                </a:tc>
                <a:tc>
                  <a:txBody>
                    <a:bodyPr/>
                    <a:lstStyle/>
                    <a:p>
                      <a:r>
                        <a:rPr kumimoji="1" lang="ja-JP" altLang="en-US" dirty="0"/>
                        <a:t>上海ディズニー、中華料理</a:t>
                      </a:r>
                    </a:p>
                  </a:txBody>
                  <a:tcPr/>
                </a:tc>
                <a:tc>
                  <a:txBody>
                    <a:bodyPr/>
                    <a:lstStyle/>
                    <a:p>
                      <a:pPr algn="ctr"/>
                      <a:endParaRPr kumimoji="1" lang="ja-JP" altLang="en-US" dirty="0"/>
                    </a:p>
                  </a:txBody>
                  <a:tcPr/>
                </a:tc>
                <a:tc>
                  <a:txBody>
                    <a:bodyPr/>
                    <a:lstStyle/>
                    <a:p>
                      <a:pPr algn="ctr"/>
                      <a:endParaRPr kumimoji="1" lang="ja-JP" altLang="en-US" dirty="0"/>
                    </a:p>
                  </a:txBody>
                  <a:tcPr/>
                </a:tc>
                <a:extLst>
                  <a:ext uri="{0D108BD9-81ED-4DB2-BD59-A6C34878D82A}">
                    <a16:rowId xmlns:a16="http://schemas.microsoft.com/office/drawing/2014/main" val="10009"/>
                  </a:ext>
                </a:extLst>
              </a:tr>
              <a:tr h="370840">
                <a:tc>
                  <a:txBody>
                    <a:bodyPr/>
                    <a:lstStyle/>
                    <a:p>
                      <a:r>
                        <a:rPr kumimoji="1" lang="ja-JP" altLang="en-US" dirty="0"/>
                        <a:t>ノルウエー</a:t>
                      </a:r>
                    </a:p>
                  </a:txBody>
                  <a:tcPr/>
                </a:tc>
                <a:tc>
                  <a:txBody>
                    <a:bodyPr/>
                    <a:lstStyle/>
                    <a:p>
                      <a:r>
                        <a:rPr kumimoji="1" lang="ja-JP" altLang="en-US" dirty="0"/>
                        <a:t>バイキングとアナ雪</a:t>
                      </a:r>
                    </a:p>
                  </a:txBody>
                  <a:tcPr/>
                </a:tc>
                <a:tc>
                  <a:txBody>
                    <a:bodyPr/>
                    <a:lstStyle/>
                    <a:p>
                      <a:pPr algn="ctr"/>
                      <a:endParaRPr kumimoji="1" lang="ja-JP" altLang="en-US" dirty="0"/>
                    </a:p>
                  </a:txBody>
                  <a:tcPr/>
                </a:tc>
                <a:tc>
                  <a:txBody>
                    <a:bodyPr/>
                    <a:lstStyle/>
                    <a:p>
                      <a:pPr algn="ctr"/>
                      <a:endParaRPr kumimoji="1" lang="ja-JP" altLang="en-US" dirty="0"/>
                    </a:p>
                  </a:txBody>
                  <a:tcPr/>
                </a:tc>
                <a:extLst>
                  <a:ext uri="{0D108BD9-81ED-4DB2-BD59-A6C34878D82A}">
                    <a16:rowId xmlns:a16="http://schemas.microsoft.com/office/drawing/2014/main" val="10010"/>
                  </a:ext>
                </a:extLst>
              </a:tr>
              <a:tr h="370840">
                <a:tc>
                  <a:txBody>
                    <a:bodyPr/>
                    <a:lstStyle/>
                    <a:p>
                      <a:r>
                        <a:rPr kumimoji="1" lang="ja-JP" altLang="en-US" dirty="0"/>
                        <a:t>メキシコ</a:t>
                      </a:r>
                    </a:p>
                  </a:txBody>
                  <a:tcPr/>
                </a:tc>
                <a:tc>
                  <a:txBody>
                    <a:bodyPr/>
                    <a:lstStyle/>
                    <a:p>
                      <a:r>
                        <a:rPr kumimoji="1" lang="ja-JP" altLang="en-US" dirty="0"/>
                        <a:t>タコス</a:t>
                      </a:r>
                    </a:p>
                  </a:txBody>
                  <a:tcPr/>
                </a:tc>
                <a:tc>
                  <a:txBody>
                    <a:bodyPr/>
                    <a:lstStyle/>
                    <a:p>
                      <a:pPr algn="ctr"/>
                      <a:endParaRPr kumimoji="1" lang="ja-JP" altLang="en-US" dirty="0"/>
                    </a:p>
                  </a:txBody>
                  <a:tcPr/>
                </a:tc>
                <a:tc>
                  <a:txBody>
                    <a:bodyPr/>
                    <a:lstStyle/>
                    <a:p>
                      <a:pPr algn="ctr"/>
                      <a:r>
                        <a:rPr kumimoji="1" lang="ja-JP" altLang="en-US" dirty="0"/>
                        <a:t>〇</a:t>
                      </a:r>
                    </a:p>
                  </a:txBody>
                  <a:tcPr/>
                </a:tc>
                <a:extLst>
                  <a:ext uri="{0D108BD9-81ED-4DB2-BD59-A6C34878D82A}">
                    <a16:rowId xmlns:a16="http://schemas.microsoft.com/office/drawing/2014/main" val="10011"/>
                  </a:ext>
                </a:extLst>
              </a:tr>
            </a:tbl>
          </a:graphicData>
        </a:graphic>
      </p:graphicFrame>
    </p:spTree>
    <p:extLst>
      <p:ext uri="{BB962C8B-B14F-4D97-AF65-F5344CB8AC3E}">
        <p14:creationId xmlns:p14="http://schemas.microsoft.com/office/powerpoint/2010/main" val="53030483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イタリア</a:t>
            </a:r>
          </a:p>
        </p:txBody>
      </p:sp>
      <p:pic>
        <p:nvPicPr>
          <p:cNvPr id="4" name="コンテンツ プレースホルダー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2072922" y="1600201"/>
            <a:ext cx="8046156" cy="4525963"/>
          </a:xfrm>
        </p:spPr>
      </p:pic>
    </p:spTree>
    <p:extLst>
      <p:ext uri="{BB962C8B-B14F-4D97-AF65-F5344CB8AC3E}">
        <p14:creationId xmlns:p14="http://schemas.microsoft.com/office/powerpoint/2010/main" val="9303454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3A0D9AB-4448-1859-E62D-1EFDEF9FF32B}"/>
              </a:ext>
            </a:extLst>
          </p:cNvPr>
          <p:cNvSpPr>
            <a:spLocks noGrp="1"/>
          </p:cNvSpPr>
          <p:nvPr>
            <p:ph type="title"/>
          </p:nvPr>
        </p:nvSpPr>
        <p:spPr/>
        <p:txBody>
          <a:bodyPr/>
          <a:lstStyle/>
          <a:p>
            <a:r>
              <a:rPr kumimoji="1" lang="ja-JP" altLang="en-US" dirty="0"/>
              <a:t>円をドルに変換するのが為替レート</a:t>
            </a:r>
          </a:p>
        </p:txBody>
      </p:sp>
      <p:pic>
        <p:nvPicPr>
          <p:cNvPr id="4" name="コンテンツ プレースホルダー 3">
            <a:extLst>
              <a:ext uri="{FF2B5EF4-FFF2-40B4-BE49-F238E27FC236}">
                <a16:creationId xmlns:a16="http://schemas.microsoft.com/office/drawing/2014/main" id="{C743A6E5-860B-AAAE-C258-08A2C9582695}"/>
              </a:ext>
            </a:extLst>
          </p:cNvPr>
          <p:cNvPicPr>
            <a:picLocks noGrp="1" noChangeAspect="1"/>
          </p:cNvPicPr>
          <p:nvPr>
            <p:ph idx="1"/>
          </p:nvPr>
        </p:nvPicPr>
        <p:blipFill>
          <a:blip r:embed="rId2"/>
          <a:stretch>
            <a:fillRect/>
          </a:stretch>
        </p:blipFill>
        <p:spPr>
          <a:xfrm>
            <a:off x="695400" y="1700808"/>
            <a:ext cx="8136904" cy="4392488"/>
          </a:xfrm>
          <a:prstGeom prst="rect">
            <a:avLst/>
          </a:prstGeom>
        </p:spPr>
      </p:pic>
      <p:sp>
        <p:nvSpPr>
          <p:cNvPr id="5" name="テキスト ボックス 4">
            <a:extLst>
              <a:ext uri="{FF2B5EF4-FFF2-40B4-BE49-F238E27FC236}">
                <a16:creationId xmlns:a16="http://schemas.microsoft.com/office/drawing/2014/main" id="{4DCD0FB7-6C76-E7AA-2BDA-AC285A9C93EA}"/>
              </a:ext>
            </a:extLst>
          </p:cNvPr>
          <p:cNvSpPr txBox="1"/>
          <p:nvPr/>
        </p:nvSpPr>
        <p:spPr>
          <a:xfrm>
            <a:off x="9264352" y="1844824"/>
            <a:ext cx="2664296" cy="2246769"/>
          </a:xfrm>
          <a:prstGeom prst="rect">
            <a:avLst/>
          </a:prstGeom>
          <a:noFill/>
        </p:spPr>
        <p:txBody>
          <a:bodyPr wrap="square" rtlCol="0">
            <a:spAutoFit/>
          </a:bodyPr>
          <a:lstStyle/>
          <a:p>
            <a:r>
              <a:rPr kumimoji="1" lang="en-US" altLang="ja-JP" sz="2000" dirty="0"/>
              <a:t>1</a:t>
            </a:r>
            <a:r>
              <a:rPr lang="ja-JP" altLang="en-US" sz="2000" dirty="0"/>
              <a:t>ドル＝</a:t>
            </a:r>
            <a:r>
              <a:rPr lang="en-US" altLang="ja-JP" sz="2000" dirty="0"/>
              <a:t>100</a:t>
            </a:r>
            <a:r>
              <a:rPr lang="ja-JP" altLang="en-US" sz="2000" dirty="0"/>
              <a:t>円の時</a:t>
            </a:r>
            <a:endParaRPr lang="en-US" altLang="ja-JP" sz="2000" dirty="0"/>
          </a:p>
          <a:p>
            <a:endParaRPr kumimoji="1" lang="en-US" altLang="ja-JP" sz="2000" dirty="0"/>
          </a:p>
          <a:p>
            <a:r>
              <a:rPr lang="en-US" altLang="ja-JP" sz="2000" dirty="0"/>
              <a:t>100</a:t>
            </a:r>
            <a:r>
              <a:rPr lang="ja-JP" altLang="en-US" sz="2000" dirty="0"/>
              <a:t>円＝</a:t>
            </a:r>
            <a:r>
              <a:rPr lang="en-US" altLang="ja-JP" sz="2000" dirty="0"/>
              <a:t>1</a:t>
            </a:r>
            <a:r>
              <a:rPr lang="ja-JP" altLang="en-US" sz="2000" dirty="0"/>
              <a:t>ドル</a:t>
            </a:r>
            <a:endParaRPr lang="en-US" altLang="ja-JP" sz="2000" dirty="0"/>
          </a:p>
          <a:p>
            <a:endParaRPr kumimoji="1" lang="en-US" altLang="ja-JP" sz="2000" dirty="0"/>
          </a:p>
          <a:p>
            <a:r>
              <a:rPr lang="en-US" altLang="ja-JP" sz="2000" dirty="0"/>
              <a:t>1</a:t>
            </a:r>
            <a:r>
              <a:rPr lang="ja-JP" altLang="en-US" sz="2000" dirty="0"/>
              <a:t>ドル＝</a:t>
            </a:r>
            <a:r>
              <a:rPr lang="en-US" altLang="ja-JP" sz="2000" dirty="0"/>
              <a:t>150</a:t>
            </a:r>
            <a:r>
              <a:rPr lang="ja-JP" altLang="en-US" sz="2000" dirty="0"/>
              <a:t>円の時</a:t>
            </a:r>
            <a:endParaRPr lang="en-US" altLang="ja-JP" sz="2000" dirty="0"/>
          </a:p>
          <a:p>
            <a:endParaRPr kumimoji="1" lang="en-US" altLang="ja-JP" sz="2000" dirty="0"/>
          </a:p>
          <a:p>
            <a:r>
              <a:rPr lang="en-US" altLang="ja-JP" sz="2000" dirty="0"/>
              <a:t>100</a:t>
            </a:r>
            <a:r>
              <a:rPr lang="ja-JP" altLang="en-US" sz="2000" dirty="0"/>
              <a:t>円＝</a:t>
            </a:r>
            <a:r>
              <a:rPr lang="en-US" altLang="ja-JP" sz="2000" dirty="0"/>
              <a:t>2/3</a:t>
            </a:r>
            <a:r>
              <a:rPr lang="ja-JP" altLang="en-US" sz="2000" dirty="0"/>
              <a:t>ドル</a:t>
            </a:r>
            <a:endParaRPr kumimoji="1" lang="ja-JP" altLang="en-US" sz="2000" dirty="0"/>
          </a:p>
        </p:txBody>
      </p:sp>
      <p:sp>
        <p:nvSpPr>
          <p:cNvPr id="6" name="正方形/長方形 5">
            <a:extLst>
              <a:ext uri="{FF2B5EF4-FFF2-40B4-BE49-F238E27FC236}">
                <a16:creationId xmlns:a16="http://schemas.microsoft.com/office/drawing/2014/main" id="{6C085DA6-2F80-4DEA-3273-3B21951DC47F}"/>
              </a:ext>
            </a:extLst>
          </p:cNvPr>
          <p:cNvSpPr/>
          <p:nvPr/>
        </p:nvSpPr>
        <p:spPr>
          <a:xfrm>
            <a:off x="9264352" y="4653136"/>
            <a:ext cx="2088232" cy="158417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dirty="0"/>
              <a:t>買えるものが</a:t>
            </a:r>
            <a:r>
              <a:rPr lang="en-US" altLang="ja-JP" dirty="0"/>
              <a:t>3</a:t>
            </a:r>
            <a:r>
              <a:rPr lang="ja-JP" altLang="en-US" dirty="0"/>
              <a:t>分の２に！</a:t>
            </a:r>
            <a:endParaRPr kumimoji="1" lang="ja-JP" altLang="en-US" dirty="0"/>
          </a:p>
        </p:txBody>
      </p:sp>
    </p:spTree>
    <p:extLst>
      <p:ext uri="{BB962C8B-B14F-4D97-AF65-F5344CB8AC3E}">
        <p14:creationId xmlns:p14="http://schemas.microsoft.com/office/powerpoint/2010/main" val="341844513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ノルウエー</a:t>
            </a:r>
          </a:p>
        </p:txBody>
      </p:sp>
      <p:pic>
        <p:nvPicPr>
          <p:cNvPr id="4" name="コンテンツ プレースホルダー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2063552" y="1412777"/>
            <a:ext cx="8046156" cy="4525963"/>
          </a:xfrm>
        </p:spPr>
      </p:pic>
      <p:sp>
        <p:nvSpPr>
          <p:cNvPr id="5" name="テキスト ボックス 4"/>
          <p:cNvSpPr txBox="1"/>
          <p:nvPr/>
        </p:nvSpPr>
        <p:spPr>
          <a:xfrm>
            <a:off x="3071664" y="6237312"/>
            <a:ext cx="5400600" cy="369332"/>
          </a:xfrm>
          <a:prstGeom prst="rect">
            <a:avLst/>
          </a:prstGeom>
          <a:noFill/>
        </p:spPr>
        <p:txBody>
          <a:bodyPr wrap="square" rtlCol="0">
            <a:spAutoFit/>
          </a:bodyPr>
          <a:lstStyle/>
          <a:p>
            <a:r>
              <a:rPr lang="ja-JP" altLang="en-US" dirty="0"/>
              <a:t>フローズン・エバー・アフター　待ち時間</a:t>
            </a:r>
            <a:r>
              <a:rPr lang="en-US" altLang="ja-JP" dirty="0"/>
              <a:t>75</a:t>
            </a:r>
            <a:r>
              <a:rPr lang="ja-JP" altLang="en-US" dirty="0"/>
              <a:t>分</a:t>
            </a:r>
          </a:p>
        </p:txBody>
      </p:sp>
    </p:spTree>
    <p:extLst>
      <p:ext uri="{BB962C8B-B14F-4D97-AF65-F5344CB8AC3E}">
        <p14:creationId xmlns:p14="http://schemas.microsoft.com/office/powerpoint/2010/main" val="303622938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pic>
        <p:nvPicPr>
          <p:cNvPr id="4" name="コンテンツ プレースホルダー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2072922" y="1600201"/>
            <a:ext cx="8046156" cy="4525963"/>
          </a:xfrm>
        </p:spPr>
      </p:pic>
    </p:spTree>
    <p:extLst>
      <p:ext uri="{BB962C8B-B14F-4D97-AF65-F5344CB8AC3E}">
        <p14:creationId xmlns:p14="http://schemas.microsoft.com/office/powerpoint/2010/main" val="281639226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pic>
        <p:nvPicPr>
          <p:cNvPr id="4" name="コンテンツ プレースホルダー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5519937" y="3578588"/>
            <a:ext cx="4814067" cy="2707913"/>
          </a:xfrm>
        </p:spPr>
      </p:pic>
      <p:pic>
        <p:nvPicPr>
          <p:cNvPr id="3" name="図 2">
            <a:extLst>
              <a:ext uri="{FF2B5EF4-FFF2-40B4-BE49-F238E27FC236}">
                <a16:creationId xmlns:a16="http://schemas.microsoft.com/office/drawing/2014/main" id="{8AD3090E-70EE-48BC-A42B-DD70EE4C0E8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446412" y="525938"/>
            <a:ext cx="2739870" cy="2739870"/>
          </a:xfrm>
          <a:prstGeom prst="rect">
            <a:avLst/>
          </a:prstGeom>
        </p:spPr>
      </p:pic>
      <p:pic>
        <p:nvPicPr>
          <p:cNvPr id="5" name="図 4">
            <a:extLst>
              <a:ext uri="{FF2B5EF4-FFF2-40B4-BE49-F238E27FC236}">
                <a16:creationId xmlns:a16="http://schemas.microsoft.com/office/drawing/2014/main" id="{4A24F5BA-0352-4314-9474-CCC195D8B59B}"/>
              </a:ext>
            </a:extLst>
          </p:cNvPr>
          <p:cNvPicPr>
            <a:picLocks noChangeAspect="1"/>
          </p:cNvPicPr>
          <p:nvPr/>
        </p:nvPicPr>
        <p:blipFill>
          <a:blip r:embed="rId4"/>
          <a:stretch>
            <a:fillRect/>
          </a:stretch>
        </p:blipFill>
        <p:spPr>
          <a:xfrm>
            <a:off x="6888088" y="571500"/>
            <a:ext cx="2857500" cy="2857500"/>
          </a:xfrm>
          <a:prstGeom prst="rect">
            <a:avLst/>
          </a:prstGeom>
        </p:spPr>
      </p:pic>
      <p:pic>
        <p:nvPicPr>
          <p:cNvPr id="6" name="図 5">
            <a:extLst>
              <a:ext uri="{FF2B5EF4-FFF2-40B4-BE49-F238E27FC236}">
                <a16:creationId xmlns:a16="http://schemas.microsoft.com/office/drawing/2014/main" id="{64BEC522-8D2F-4FC1-9D30-7DE189C246F5}"/>
              </a:ext>
            </a:extLst>
          </p:cNvPr>
          <p:cNvPicPr>
            <a:picLocks noChangeAspect="1"/>
          </p:cNvPicPr>
          <p:nvPr/>
        </p:nvPicPr>
        <p:blipFill>
          <a:blip r:embed="rId5"/>
          <a:stretch>
            <a:fillRect/>
          </a:stretch>
        </p:blipFill>
        <p:spPr>
          <a:xfrm>
            <a:off x="2446412" y="3586248"/>
            <a:ext cx="2857500" cy="2857500"/>
          </a:xfrm>
          <a:prstGeom prst="rect">
            <a:avLst/>
          </a:prstGeom>
        </p:spPr>
      </p:pic>
    </p:spTree>
    <p:extLst>
      <p:ext uri="{BB962C8B-B14F-4D97-AF65-F5344CB8AC3E}">
        <p14:creationId xmlns:p14="http://schemas.microsoft.com/office/powerpoint/2010/main" val="77192381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pic>
        <p:nvPicPr>
          <p:cNvPr id="4" name="コンテンツ プレースホルダー 3"/>
          <p:cNvPicPr>
            <a:picLocks noGrp="1" noChangeAspect="1"/>
          </p:cNvPicPr>
          <p:nvPr>
            <p:ph idx="1"/>
          </p:nvPr>
        </p:nvPicPr>
        <p:blipFill>
          <a:blip r:embed="rId2" cstate="email">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2072922" y="1600201"/>
            <a:ext cx="8046156" cy="4525963"/>
          </a:xfrm>
        </p:spPr>
      </p:pic>
    </p:spTree>
    <p:extLst>
      <p:ext uri="{BB962C8B-B14F-4D97-AF65-F5344CB8AC3E}">
        <p14:creationId xmlns:p14="http://schemas.microsoft.com/office/powerpoint/2010/main" val="395832322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メキシコ</a:t>
            </a:r>
          </a:p>
        </p:txBody>
      </p:sp>
      <p:pic>
        <p:nvPicPr>
          <p:cNvPr id="4" name="コンテンツ プレースホルダー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2063552" y="1412777"/>
            <a:ext cx="8046156" cy="4525963"/>
          </a:xfrm>
        </p:spPr>
      </p:pic>
    </p:spTree>
    <p:extLst>
      <p:ext uri="{BB962C8B-B14F-4D97-AF65-F5344CB8AC3E}">
        <p14:creationId xmlns:p14="http://schemas.microsoft.com/office/powerpoint/2010/main" val="16369708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ソアリン（エプコットにある）</a:t>
            </a:r>
          </a:p>
        </p:txBody>
      </p:sp>
      <p:pic>
        <p:nvPicPr>
          <p:cNvPr id="4" name="コンテンツ プレースホルダー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3078692" y="1600201"/>
            <a:ext cx="6034617" cy="4525963"/>
          </a:xfrm>
        </p:spPr>
      </p:pic>
    </p:spTree>
    <p:extLst>
      <p:ext uri="{BB962C8B-B14F-4D97-AF65-F5344CB8AC3E}">
        <p14:creationId xmlns:p14="http://schemas.microsoft.com/office/powerpoint/2010/main" val="32622556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pic>
        <p:nvPicPr>
          <p:cNvPr id="4" name="コンテンツ プレースホルダー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3078691" y="1556792"/>
            <a:ext cx="6034617" cy="4525963"/>
          </a:xfrm>
        </p:spPr>
      </p:pic>
    </p:spTree>
    <p:extLst>
      <p:ext uri="{BB962C8B-B14F-4D97-AF65-F5344CB8AC3E}">
        <p14:creationId xmlns:p14="http://schemas.microsoft.com/office/powerpoint/2010/main" val="46050158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日本館</a:t>
            </a:r>
          </a:p>
        </p:txBody>
      </p:sp>
      <p:sp>
        <p:nvSpPr>
          <p:cNvPr id="3" name="コンテンツ プレースホルダー 2"/>
          <p:cNvSpPr>
            <a:spLocks noGrp="1"/>
          </p:cNvSpPr>
          <p:nvPr>
            <p:ph idx="1"/>
          </p:nvPr>
        </p:nvSpPr>
        <p:spPr/>
        <p:txBody>
          <a:bodyPr/>
          <a:lstStyle/>
          <a:p>
            <a:r>
              <a:rPr lang="ja-JP" altLang="en-US" dirty="0"/>
              <a:t>三越が運営</a:t>
            </a:r>
            <a:endParaRPr lang="en-US" altLang="ja-JP" dirty="0"/>
          </a:p>
          <a:p>
            <a:r>
              <a:rPr lang="en-US" altLang="ja-JP" dirty="0"/>
              <a:t>1</a:t>
            </a:r>
            <a:r>
              <a:rPr lang="ja-JP" altLang="en-US" dirty="0"/>
              <a:t>年の研修（カルチュアルレプレゼンタティブ）</a:t>
            </a:r>
            <a:endParaRPr lang="en-US" altLang="ja-JP" dirty="0"/>
          </a:p>
          <a:p>
            <a:r>
              <a:rPr lang="ja-JP" altLang="en-US" dirty="0"/>
              <a:t>シグネチャーダイニング、カナダ、フランスに続き</a:t>
            </a:r>
            <a:r>
              <a:rPr lang="en-US" altLang="ja-JP" dirty="0"/>
              <a:t>3</a:t>
            </a:r>
            <a:r>
              <a:rPr lang="ja-JP" altLang="en-US" dirty="0"/>
              <a:t>店目を来週オープン</a:t>
            </a:r>
            <a:endParaRPr lang="en-US" altLang="ja-JP" dirty="0"/>
          </a:p>
          <a:p>
            <a:r>
              <a:rPr lang="ja-JP" altLang="en-US" dirty="0"/>
              <a:t>鉄板焼きの回転率、うどんなど、らー</a:t>
            </a:r>
            <a:r>
              <a:rPr lang="ja-JP" altLang="en-US" dirty="0" err="1"/>
              <a:t>めん</a:t>
            </a:r>
            <a:r>
              <a:rPr lang="ja-JP" altLang="en-US" dirty="0"/>
              <a:t>など</a:t>
            </a:r>
            <a:endParaRPr lang="en-US" altLang="ja-JP" dirty="0"/>
          </a:p>
          <a:p>
            <a:r>
              <a:rPr lang="en-US" altLang="ja-JP" dirty="0">
                <a:hlinkClick r:id="rId2"/>
              </a:rPr>
              <a:t>http://cr-program.com/program/work2.html</a:t>
            </a:r>
            <a:endParaRPr lang="en-US" altLang="ja-JP" dirty="0"/>
          </a:p>
          <a:p>
            <a:endParaRPr kumimoji="1" lang="ja-JP" altLang="en-US" dirty="0"/>
          </a:p>
        </p:txBody>
      </p:sp>
    </p:spTree>
    <p:extLst>
      <p:ext uri="{BB962C8B-B14F-4D97-AF65-F5344CB8AC3E}">
        <p14:creationId xmlns:p14="http://schemas.microsoft.com/office/powerpoint/2010/main" val="387477937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991544" y="332656"/>
            <a:ext cx="8229600" cy="1143000"/>
          </a:xfrm>
        </p:spPr>
        <p:txBody>
          <a:bodyPr/>
          <a:lstStyle/>
          <a:p>
            <a:endParaRPr kumimoji="1" lang="ja-JP" altLang="en-US"/>
          </a:p>
        </p:txBody>
      </p:sp>
      <p:pic>
        <p:nvPicPr>
          <p:cNvPr id="5122" name="Picture 2"/>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1847529" y="733177"/>
            <a:ext cx="4664562" cy="26238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248129" y="1258091"/>
            <a:ext cx="2547937" cy="452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図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991544" y="3763299"/>
            <a:ext cx="4480498" cy="2520280"/>
          </a:xfrm>
          <a:prstGeom prst="rect">
            <a:avLst/>
          </a:prstGeom>
        </p:spPr>
      </p:pic>
    </p:spTree>
    <p:extLst>
      <p:ext uri="{BB962C8B-B14F-4D97-AF65-F5344CB8AC3E}">
        <p14:creationId xmlns:p14="http://schemas.microsoft.com/office/powerpoint/2010/main" val="171720601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pic>
        <p:nvPicPr>
          <p:cNvPr id="4" name="コンテンツ プレースホルダー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2072922" y="1600201"/>
            <a:ext cx="8046156" cy="4525963"/>
          </a:xfrm>
        </p:spPr>
      </p:pic>
    </p:spTree>
    <p:extLst>
      <p:ext uri="{BB962C8B-B14F-4D97-AF65-F5344CB8AC3E}">
        <p14:creationId xmlns:p14="http://schemas.microsoft.com/office/powerpoint/2010/main" val="1664237640"/>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2706</TotalTime>
  <Words>2406</Words>
  <Application>Microsoft Office PowerPoint</Application>
  <PresentationFormat>ワイド画面</PresentationFormat>
  <Paragraphs>492</Paragraphs>
  <Slides>134</Slides>
  <Notes>7</Notes>
  <HiddenSlides>0</HiddenSlides>
  <MMClips>7</MMClips>
  <ScaleCrop>false</ScaleCrop>
  <HeadingPairs>
    <vt:vector size="8" baseType="variant">
      <vt:variant>
        <vt:lpstr>使用されているフォント</vt:lpstr>
      </vt:variant>
      <vt:variant>
        <vt:i4>9</vt:i4>
      </vt:variant>
      <vt:variant>
        <vt:lpstr>テーマ</vt:lpstr>
      </vt:variant>
      <vt:variant>
        <vt:i4>1</vt:i4>
      </vt:variant>
      <vt:variant>
        <vt:lpstr>埋め込まれた OLE サーバー</vt:lpstr>
      </vt:variant>
      <vt:variant>
        <vt:i4>1</vt:i4>
      </vt:variant>
      <vt:variant>
        <vt:lpstr>スライド タイトル</vt:lpstr>
      </vt:variant>
      <vt:variant>
        <vt:i4>134</vt:i4>
      </vt:variant>
    </vt:vector>
  </HeadingPairs>
  <TitlesOfParts>
    <vt:vector size="145" baseType="lpstr">
      <vt:lpstr>ＭＳ ゴシック</vt:lpstr>
      <vt:lpstr>ＭＳ 明朝</vt:lpstr>
      <vt:lpstr>游ゴシック</vt:lpstr>
      <vt:lpstr>Arial</vt:lpstr>
      <vt:lpstr>Arial Black</vt:lpstr>
      <vt:lpstr>Calibri</vt:lpstr>
      <vt:lpstr>Cambria Math</vt:lpstr>
      <vt:lpstr>Century</vt:lpstr>
      <vt:lpstr>Wingdings</vt:lpstr>
      <vt:lpstr>Office ​​テーマ</vt:lpstr>
      <vt:lpstr>画像ファイル</vt:lpstr>
      <vt:lpstr>世界のディズニーランド （教科書第9章）</vt:lpstr>
      <vt:lpstr>リカード</vt:lpstr>
      <vt:lpstr>絶対優位 ある国がどの産業についても強い場合</vt:lpstr>
      <vt:lpstr>比較優位 ある国のなかで相対的に強い産業</vt:lpstr>
      <vt:lpstr>比較優位とは</vt:lpstr>
      <vt:lpstr>比較優位</vt:lpstr>
      <vt:lpstr>PowerPoint プレゼンテーション</vt:lpstr>
      <vt:lpstr>１人当たりGDP（2021年）</vt:lpstr>
      <vt:lpstr>円をドルに変換するのが為替レート</vt:lpstr>
      <vt:lpstr>購買力平価とは</vt:lpstr>
      <vt:lpstr>PowerPoint プレゼンテーション</vt:lpstr>
      <vt:lpstr>ディズニーランド平価（2024年2月10日）</vt:lpstr>
      <vt:lpstr>東京ディズニーランドは「安い」</vt:lpstr>
      <vt:lpstr>東京ディズニーランドは「安い」</vt:lpstr>
      <vt:lpstr>旅行収支</vt:lpstr>
      <vt:lpstr>知的所有権等収支</vt:lpstr>
      <vt:lpstr>訪日外国人の推移</vt:lpstr>
      <vt:lpstr>PowerPoint プレゼンテーション</vt:lpstr>
      <vt:lpstr>香港ディズニーランド</vt:lpstr>
      <vt:lpstr>香港</vt:lpstr>
      <vt:lpstr>１人当たりＧＤＰは日本より上</vt:lpstr>
      <vt:lpstr>PowerPoint プレゼンテーション</vt:lpstr>
      <vt:lpstr>料金 1-DAYチケットで4000円（2012年）</vt:lpstr>
      <vt:lpstr>香港ディズニーランドの値段</vt:lpstr>
      <vt:lpstr>入口</vt:lpstr>
      <vt:lpstr>地図</vt:lpstr>
      <vt:lpstr>演藝人員</vt:lpstr>
      <vt:lpstr>メインストリートＵＳＡ</vt:lpstr>
      <vt:lpstr>小さいお城、後ろに山</vt:lpstr>
      <vt:lpstr>お城のリニューアル（2020年）</vt:lpstr>
      <vt:lpstr>ビッググリズリーマウンテン</vt:lpstr>
      <vt:lpstr>PowerPoint プレゼンテーション</vt:lpstr>
      <vt:lpstr>トイストーリーランド</vt:lpstr>
      <vt:lpstr>ミスティックマナー （香港オリジナル）</vt:lpstr>
      <vt:lpstr>プーさんの冒険</vt:lpstr>
      <vt:lpstr>PowerPoint プレゼンテーション</vt:lpstr>
      <vt:lpstr>プーさんのハニーハント（TDL）</vt:lpstr>
      <vt:lpstr>バズライトイヤーのアストロブラスター</vt:lpstr>
      <vt:lpstr>すいている</vt:lpstr>
      <vt:lpstr>スペースマウンテン</vt:lpstr>
      <vt:lpstr>ディズニーランドパリ</vt:lpstr>
      <vt:lpstr>ユーロディズニーランド</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2つのテーマパーク</vt:lpstr>
      <vt:lpstr>入場料　</vt:lpstr>
      <vt:lpstr>ファストパス（2019年6月）</vt:lpstr>
      <vt:lpstr>メインストリートＵＳＡ</vt:lpstr>
      <vt:lpstr>眠れる森の美女の城</vt:lpstr>
      <vt:lpstr>東京ディズニーランドとの違い</vt:lpstr>
      <vt:lpstr>（参考）シンデレラ城</vt:lpstr>
      <vt:lpstr>不思議の国のアリス（巨大迷路）</vt:lpstr>
      <vt:lpstr>PowerPoint プレゼンテーション</vt:lpstr>
      <vt:lpstr>スペース・マウンテン（色が違う）</vt:lpstr>
      <vt:lpstr>PowerPoint プレゼンテーション</vt:lpstr>
      <vt:lpstr>PowerPoint プレゼンテーション</vt:lpstr>
      <vt:lpstr>カストーディアル</vt:lpstr>
      <vt:lpstr>東京ディズニーランドとの違い</vt:lpstr>
      <vt:lpstr>ウォルト・ディズニー・スタジオ</vt:lpstr>
      <vt:lpstr>タワーオブテラー</vt:lpstr>
      <vt:lpstr>レミーのおいしいレストラン</vt:lpstr>
      <vt:lpstr>PowerPoint プレゼンテーション</vt:lpstr>
      <vt:lpstr>PowerPoint プレゼンテーション</vt:lpstr>
      <vt:lpstr>PowerPoint プレゼンテーション</vt:lpstr>
      <vt:lpstr>カリフォルニア・ディズニーランドへの不満 </vt:lpstr>
      <vt:lpstr>ウォルトディズニーの言葉</vt:lpstr>
      <vt:lpstr>ウォルト・ディズニー・ワールド</vt:lpstr>
      <vt:lpstr>オーランドについて ウォルト・ディズニー・ワールド</vt:lpstr>
      <vt:lpstr>オーランド</vt:lpstr>
      <vt:lpstr>PowerPoint プレゼンテーション</vt:lpstr>
      <vt:lpstr>オーランドにあるテーマパーク</vt:lpstr>
      <vt:lpstr>PowerPoint プレゼンテーション</vt:lpstr>
      <vt:lpstr>ディズニーワールドの歴史</vt:lpstr>
      <vt:lpstr>拡大が続く</vt:lpstr>
      <vt:lpstr>PowerPoint プレゼンテーション</vt:lpstr>
      <vt:lpstr>PowerPoint プレゼンテーション</vt:lpstr>
      <vt:lpstr>シンデレラ城</vt:lpstr>
      <vt:lpstr>メインストリートUSA</vt:lpstr>
      <vt:lpstr>シンデレラ城</vt:lpstr>
      <vt:lpstr>ホール・オブ・プレジデンツ</vt:lpstr>
      <vt:lpstr>PowerPoint プレゼンテーション</vt:lpstr>
      <vt:lpstr>PowerPoint プレゼンテーション</vt:lpstr>
      <vt:lpstr>エプコット</vt:lpstr>
      <vt:lpstr>PowerPoint プレゼンテーション</vt:lpstr>
      <vt:lpstr>ワールドショーケース</vt:lpstr>
      <vt:lpstr>イタリア</vt:lpstr>
      <vt:lpstr>ノルウエー</vt:lpstr>
      <vt:lpstr>PowerPoint プレゼンテーション</vt:lpstr>
      <vt:lpstr>PowerPoint プレゼンテーション</vt:lpstr>
      <vt:lpstr>PowerPoint プレゼンテーション</vt:lpstr>
      <vt:lpstr>メキシコ</vt:lpstr>
      <vt:lpstr>ソアリン（エプコットにある）</vt:lpstr>
      <vt:lpstr>PowerPoint プレゼンテーション</vt:lpstr>
      <vt:lpstr>日本館</vt:lpstr>
      <vt:lpstr>PowerPoint プレゼンテーション</vt:lpstr>
      <vt:lpstr>PowerPoint プレゼンテーション</vt:lpstr>
      <vt:lpstr>PowerPoint プレゼンテーション</vt:lpstr>
      <vt:lpstr>ピカチュウ</vt:lpstr>
      <vt:lpstr>お菓子</vt:lpstr>
      <vt:lpstr>日本酒</vt:lpstr>
      <vt:lpstr>PowerPoint プレゼンテーション</vt:lpstr>
      <vt:lpstr>かき氷など</vt:lpstr>
      <vt:lpstr>PowerPoint プレゼンテーション</vt:lpstr>
      <vt:lpstr>ＣＲカルチュアルレプレゼンタティブ</vt:lpstr>
      <vt:lpstr>エプコットの責任者</vt:lpstr>
      <vt:lpstr>フェスティバル</vt:lpstr>
      <vt:lpstr>PowerPoint プレゼンテーション</vt:lpstr>
      <vt:lpstr>PowerPoint プレゼンテーション</vt:lpstr>
      <vt:lpstr>フードアンドワインフェスティバル</vt:lpstr>
      <vt:lpstr>エプコットの入り口</vt:lpstr>
      <vt:lpstr>日本館の食べ物</vt:lpstr>
      <vt:lpstr>アメリカ館の食べ物</vt:lpstr>
      <vt:lpstr>インド</vt:lpstr>
      <vt:lpstr>PowerPoint プレゼンテーション</vt:lpstr>
      <vt:lpstr>パンドラ</vt:lpstr>
      <vt:lpstr>PowerPoint プレゼンテーション</vt:lpstr>
      <vt:lpstr>アバター・フライト・オブ・パッセージ</vt:lpstr>
      <vt:lpstr>アジアエリア</vt:lpstr>
      <vt:lpstr>エクスペディション・エベレスト</vt:lpstr>
      <vt:lpstr>PowerPoint プレゼンテーション</vt:lpstr>
      <vt:lpstr>キリマンジャロ・サファリ</vt:lpstr>
      <vt:lpstr>PowerPoint プレゼンテーション</vt:lpstr>
      <vt:lpstr>PowerPoint プレゼンテーション</vt:lpstr>
      <vt:lpstr>PowerPoint プレゼンテーション</vt:lpstr>
      <vt:lpstr>ユニバーサル・オーランド・リゾート</vt:lpstr>
      <vt:lpstr>PowerPoint プレゼンテーション</vt:lpstr>
      <vt:lpstr>ユニバーサル・ボルケーノベイ（ウォーターパーク）</vt:lpstr>
      <vt:lpstr>シーワールド・オーランド</vt:lpstr>
      <vt:lpstr>PowerPoint プレゼンテーション</vt:lpstr>
      <vt:lpstr>Discovery Cove</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ディズニーワールド </dc:title>
  <dc:creator>yamasawa</dc:creator>
  <cp:lastModifiedBy>山澤 成康</cp:lastModifiedBy>
  <cp:revision>93</cp:revision>
  <dcterms:created xsi:type="dcterms:W3CDTF">2012-08-01T10:22:57Z</dcterms:created>
  <dcterms:modified xsi:type="dcterms:W3CDTF">2024-02-14T22:00:48Z</dcterms:modified>
</cp:coreProperties>
</file>