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9" r:id="rId3"/>
    <p:sldId id="270" r:id="rId4"/>
    <p:sldId id="271" r:id="rId5"/>
    <p:sldId id="311" r:id="rId6"/>
    <p:sldId id="299" r:id="rId7"/>
    <p:sldId id="286" r:id="rId8"/>
    <p:sldId id="285" r:id="rId9"/>
    <p:sldId id="260" r:id="rId10"/>
    <p:sldId id="261" r:id="rId11"/>
    <p:sldId id="262" r:id="rId12"/>
    <p:sldId id="298" r:id="rId13"/>
    <p:sldId id="281" r:id="rId14"/>
    <p:sldId id="278" r:id="rId15"/>
    <p:sldId id="296" r:id="rId16"/>
    <p:sldId id="297" r:id="rId17"/>
    <p:sldId id="309" r:id="rId18"/>
    <p:sldId id="283" r:id="rId19"/>
    <p:sldId id="284" r:id="rId20"/>
    <p:sldId id="303" r:id="rId21"/>
    <p:sldId id="301" r:id="rId22"/>
    <p:sldId id="307" r:id="rId23"/>
    <p:sldId id="293" r:id="rId24"/>
    <p:sldId id="308" r:id="rId25"/>
    <p:sldId id="294" r:id="rId26"/>
    <p:sldId id="310" r:id="rId27"/>
    <p:sldId id="287" r:id="rId28"/>
    <p:sldId id="288" r:id="rId29"/>
    <p:sldId id="289" r:id="rId30"/>
    <p:sldId id="302" r:id="rId3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CC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0" autoAdjust="0"/>
    <p:restoredTop sz="94660"/>
  </p:normalViewPr>
  <p:slideViewPr>
    <p:cSldViewPr>
      <p:cViewPr varScale="1">
        <p:scale>
          <a:sx n="110" d="100"/>
          <a:sy n="110" d="100"/>
        </p:scale>
        <p:origin x="63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7FD90-381A-42AA-B286-142712522D4F}" type="datetimeFigureOut">
              <a:rPr kumimoji="1" lang="ja-JP" altLang="en-US" smtClean="0"/>
              <a:t>2024/4/11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5A406-F001-4356-85EA-DB9D5CF583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4475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95090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3526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87173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2024/4/11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5411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2024/4/11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1523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2024/4/11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1984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2024/4/11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8308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2024/4/11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3729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2024/4/11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143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2024/4/11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6834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2024/4/11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843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2024/4/11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0630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2024/4/11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4306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2024/4/11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746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A17F9-5104-41F1-B732-97ABF6F7E5C0}" type="datetimeFigureOut">
              <a:rPr kumimoji="1" lang="ja-JP" altLang="en-US" smtClean="0"/>
              <a:t>2024/4/11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4224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officekaisuiyoku.com/pythonindifference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-margarine.com/kiso/what.htm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ja/%E3%82%B3%E3%83%BC%E3%83%92%E3%83%BC-%E3%82%AB%E3%83%83%E3%83%97-%E9%A3%9F%E5%93%81-%E3%83%89%E3%83%AA%E3%83%B3%E3%82%AF-%E3%83%9E%E3%82%B0%E3%82%AB%E3%83%83%E3%83%97-%E3%82%AB%E3%83%95%E3%82%A7%E3%82%A4%E3%83%B3-%E6%9C%9D%E9%A3%9F-471691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agahitoyuki.com/2020/04/coffee-and-tea-green-tea-oolong-tea-and-black-tea-that-suppress-the-absorption-of-excess-fat-are-essential-for-health.html" TargetMode="Externa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happiness.report/ed/2023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消費者行動の分析</a:t>
            </a:r>
            <a:br>
              <a:rPr lang="en-US" altLang="ja-JP" dirty="0"/>
            </a:br>
            <a:r>
              <a:rPr lang="ja-JP" altLang="en-US"/>
              <a:t>（教科書　第</a:t>
            </a:r>
            <a:r>
              <a:rPr lang="en-US" altLang="ja-JP" dirty="0"/>
              <a:t>6</a:t>
            </a:r>
            <a:r>
              <a:rPr lang="ja-JP" altLang="en-US" dirty="0"/>
              <a:t>章）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/>
              <a:t>山澤</a:t>
            </a:r>
            <a:r>
              <a:rPr lang="ja-JP" altLang="en-US" dirty="0"/>
              <a:t>成康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7117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限界効用は逓減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1556792"/>
            <a:ext cx="7488832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0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年間パスと総効用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3432" y="1700808"/>
            <a:ext cx="7316403" cy="446449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0C9CDA3-1B25-51CF-C60B-3566EAB3C6E1}"/>
              </a:ext>
            </a:extLst>
          </p:cNvPr>
          <p:cNvSpPr txBox="1"/>
          <p:nvPr/>
        </p:nvSpPr>
        <p:spPr>
          <a:xfrm>
            <a:off x="8256240" y="1774825"/>
            <a:ext cx="35283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2400" dirty="0"/>
              <a:t>TDL</a:t>
            </a:r>
            <a:r>
              <a:rPr lang="ja-JP" altLang="en-US" sz="2400" dirty="0"/>
              <a:t>の限界効用は</a:t>
            </a:r>
            <a:r>
              <a:rPr lang="en-US" altLang="ja-JP" sz="2400" dirty="0"/>
              <a:t>8</a:t>
            </a:r>
            <a:r>
              <a:rPr lang="ja-JP" altLang="en-US" sz="2400" dirty="0"/>
              <a:t>回でゼロになるはず。</a:t>
            </a:r>
            <a:endParaRPr lang="en-US" altLang="ja-JP" sz="2400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ja-JP" altLang="en-US" sz="2400" dirty="0"/>
              <a:t>８回で限界効用がゼロでなければ、オリエンタルランドはもっと高い値段で年間パスを売るはず。</a:t>
            </a:r>
            <a:endParaRPr lang="en-US" altLang="ja-JP" sz="2400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ja-JP" altLang="en-US" sz="2400" dirty="0"/>
              <a:t>８回よりも少ない回数で限界効用がゼロなら、誰も年間パスポートを買わない。</a:t>
            </a:r>
          </a:p>
        </p:txBody>
      </p:sp>
    </p:spTree>
    <p:extLst>
      <p:ext uri="{BB962C8B-B14F-4D97-AF65-F5344CB8AC3E}">
        <p14:creationId xmlns:p14="http://schemas.microsoft.com/office/powerpoint/2010/main" val="3604943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年間パスポートは何回分か</a:t>
            </a: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954402"/>
              </p:ext>
            </p:extLst>
          </p:nvPr>
        </p:nvGraphicFramePr>
        <p:xfrm>
          <a:off x="1775519" y="1196752"/>
          <a:ext cx="8640961" cy="3761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4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44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44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44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44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44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24136"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東京ディズニーランド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東京ディズニーシー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2</a:t>
                      </a:r>
                      <a:r>
                        <a:rPr kumimoji="1" lang="ja-JP" altLang="en-US" sz="2000" dirty="0"/>
                        <a:t>パーク年間パス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ユニバサル年間パス・ライト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ユニバーサル年間パス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ユニバーサル年間パス　ＶＩＰ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①年間パスポート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/>
                        <a:t>61000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/>
                        <a:t>61000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/>
                        <a:t>89000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/>
                        <a:t>18334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/>
                        <a:t>23889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/>
                        <a:t>34075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1088"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②</a:t>
                      </a:r>
                      <a:r>
                        <a:rPr kumimoji="1" lang="en-US" altLang="ja-JP" sz="2000" dirty="0"/>
                        <a:t>1</a:t>
                      </a:r>
                      <a:r>
                        <a:rPr kumimoji="1" lang="ja-JP" altLang="en-US" sz="2000" dirty="0"/>
                        <a:t>デーパスポート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/>
                        <a:t>7400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/>
                        <a:t>7400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/>
                        <a:t>7400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/>
                        <a:t>7400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/>
                        <a:t>7400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/>
                        <a:t>7400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702"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①</a:t>
                      </a:r>
                      <a:r>
                        <a:rPr kumimoji="1" lang="en-US" altLang="ja-JP" sz="2000" dirty="0"/>
                        <a:t>÷</a:t>
                      </a:r>
                      <a:r>
                        <a:rPr kumimoji="1" lang="ja-JP" altLang="en-US" sz="2000" dirty="0"/>
                        <a:t>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8.2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8.2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12.0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4.6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1919536" y="5301209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/>
              <a:t>（注）</a:t>
            </a:r>
            <a:r>
              <a:rPr lang="en-US" altLang="ja-JP" sz="2000" dirty="0"/>
              <a:t>2019</a:t>
            </a:r>
            <a:r>
              <a:rPr lang="ja-JP" altLang="en-US" sz="2000" dirty="0"/>
              <a:t>年</a:t>
            </a:r>
            <a:r>
              <a:rPr lang="en-US" altLang="ja-JP" sz="2000" dirty="0"/>
              <a:t>5</a:t>
            </a:r>
            <a:r>
              <a:rPr lang="ja-JP" altLang="en-US" sz="2000" dirty="0"/>
              <a:t>月現在。ユニバーサル年間パス・ライトは除外日約</a:t>
            </a:r>
            <a:r>
              <a:rPr lang="en-US" altLang="ja-JP" sz="2000" dirty="0"/>
              <a:t>70</a:t>
            </a:r>
            <a:r>
              <a:rPr lang="ja-JP" altLang="en-US" sz="2000" dirty="0"/>
              <a:t>日、ユニバーサル年間パスは除外日</a:t>
            </a:r>
            <a:r>
              <a:rPr lang="en-US" altLang="ja-JP" sz="2000" dirty="0"/>
              <a:t>20</a:t>
            </a:r>
            <a:r>
              <a:rPr lang="ja-JP" altLang="en-US" sz="2000" dirty="0"/>
              <a:t>日、ユニバーサル年間パスＶＩＰは除外日なし。</a:t>
            </a:r>
            <a:r>
              <a:rPr lang="ja-JP" altLang="en-US" sz="2000" dirty="0">
                <a:solidFill>
                  <a:srgbClr val="FF0000"/>
                </a:solidFill>
              </a:rPr>
              <a:t>ＵＳＪは最も安いＡ価格帯の場合。</a:t>
            </a:r>
          </a:p>
        </p:txBody>
      </p:sp>
    </p:spTree>
    <p:extLst>
      <p:ext uri="{BB962C8B-B14F-4D97-AF65-F5344CB8AC3E}">
        <p14:creationId xmlns:p14="http://schemas.microsoft.com/office/powerpoint/2010/main" val="1632145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127448" y="431084"/>
            <a:ext cx="10225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無差別曲線　同じ効用が得られる</a:t>
            </a:r>
            <a:r>
              <a:rPr lang="en-US" altLang="ja-JP" sz="2800" dirty="0"/>
              <a:t>TDL,TDS</a:t>
            </a:r>
            <a:r>
              <a:rPr lang="ja-JP" altLang="en-US" sz="2800" dirty="0"/>
              <a:t>に行く回数（例）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0174"/>
              </p:ext>
            </p:extLst>
          </p:nvPr>
        </p:nvGraphicFramePr>
        <p:xfrm>
          <a:off x="1127448" y="1412776"/>
          <a:ext cx="7200798" cy="46709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00266">
                  <a:extLst>
                    <a:ext uri="{9D8B030D-6E8A-4147-A177-3AD203B41FA5}">
                      <a16:colId xmlns:a16="http://schemas.microsoft.com/office/drawing/2014/main" val="2685923723"/>
                    </a:ext>
                  </a:extLst>
                </a:gridCol>
                <a:gridCol w="2400266">
                  <a:extLst>
                    <a:ext uri="{9D8B030D-6E8A-4147-A177-3AD203B41FA5}">
                      <a16:colId xmlns:a16="http://schemas.microsoft.com/office/drawing/2014/main" val="2333055639"/>
                    </a:ext>
                  </a:extLst>
                </a:gridCol>
                <a:gridCol w="2400266">
                  <a:extLst>
                    <a:ext uri="{9D8B030D-6E8A-4147-A177-3AD203B41FA5}">
                      <a16:colId xmlns:a16="http://schemas.microsoft.com/office/drawing/2014/main" val="2802703577"/>
                    </a:ext>
                  </a:extLst>
                </a:gridCol>
              </a:tblGrid>
              <a:tr h="185836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3200" u="none" strike="noStrike" dirty="0">
                          <a:effectLst/>
                        </a:rPr>
                        <a:t>東京ディズニーランド（回）</a:t>
                      </a:r>
                      <a:endParaRPr lang="ja-JP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3200" u="none" strike="noStrike" dirty="0">
                          <a:effectLst/>
                        </a:rPr>
                        <a:t>東京ディズニーシー（回）</a:t>
                      </a:r>
                      <a:endParaRPr lang="ja-JP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3200" u="none" strike="noStrike" dirty="0">
                          <a:effectLst/>
                        </a:rPr>
                        <a:t>合計（回）</a:t>
                      </a:r>
                      <a:endParaRPr lang="ja-JP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06872"/>
                  </a:ext>
                </a:extLst>
              </a:tr>
              <a:tr h="578834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u="none" strike="noStrike" dirty="0"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en-US" altLang="ja-JP" sz="3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u="none" strike="noStrike" dirty="0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ja-JP" sz="3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u="none" strike="noStrike" dirty="0"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en-US" altLang="ja-JP" sz="3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6101413"/>
                  </a:ext>
                </a:extLst>
              </a:tr>
              <a:tr h="443126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ja-JP" sz="32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u="none" strike="noStrike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ja-JP" sz="3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u="none" strike="noStrike" dirty="0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ja-JP" sz="3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330318"/>
                  </a:ext>
                </a:extLst>
              </a:tr>
              <a:tr h="578834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u="none" strike="noStrike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en-US" altLang="ja-JP" sz="3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u="none" strike="noStrike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en-US" altLang="ja-JP" sz="3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u="none" strike="noStrike" dirty="0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ja-JP" sz="3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09293"/>
                  </a:ext>
                </a:extLst>
              </a:tr>
              <a:tr h="578834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ja-JP" sz="32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u="none" strike="noStrike" dirty="0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ja-JP" sz="3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u="none" strike="noStrike" dirty="0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ja-JP" sz="3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4230287"/>
                  </a:ext>
                </a:extLst>
              </a:tr>
              <a:tr h="578834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ja-JP" sz="32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478733"/>
                  </a:ext>
                </a:extLst>
              </a:tr>
            </a:tbl>
          </a:graphicData>
        </a:graphic>
      </p:graphicFrame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9DBDF3E-CB95-41D3-22FF-0048A7399D0F}"/>
              </a:ext>
            </a:extLst>
          </p:cNvPr>
          <p:cNvSpPr txBox="1"/>
          <p:nvPr/>
        </p:nvSpPr>
        <p:spPr>
          <a:xfrm>
            <a:off x="8544272" y="1484784"/>
            <a:ext cx="35283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（１）</a:t>
            </a:r>
            <a:r>
              <a:rPr kumimoji="1" lang="en-US" altLang="ja-JP" sz="2000" dirty="0"/>
              <a:t>TDL6</a:t>
            </a:r>
            <a:r>
              <a:rPr kumimoji="1" lang="ja-JP" altLang="en-US" sz="2000" dirty="0"/>
              <a:t>回</a:t>
            </a:r>
            <a:endParaRPr kumimoji="1" lang="en-US" altLang="ja-JP" sz="2000" dirty="0"/>
          </a:p>
          <a:p>
            <a:r>
              <a:rPr lang="ja-JP" altLang="en-US" sz="2000" dirty="0"/>
              <a:t>（２）</a:t>
            </a:r>
            <a:r>
              <a:rPr lang="en-US" altLang="ja-JP" sz="2000" dirty="0"/>
              <a:t>TDL5</a:t>
            </a:r>
            <a:r>
              <a:rPr lang="ja-JP" altLang="en-US" sz="2000" dirty="0"/>
              <a:t>回と</a:t>
            </a:r>
            <a:r>
              <a:rPr lang="en-US" altLang="ja-JP" sz="2000" dirty="0"/>
              <a:t>TDS1</a:t>
            </a:r>
            <a:r>
              <a:rPr lang="ja-JP" altLang="en-US" sz="2000" dirty="0"/>
              <a:t>回</a:t>
            </a:r>
            <a:endParaRPr lang="en-US" altLang="ja-JP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 dirty="0"/>
              <a:t>なら、両方行ける（２）の方が効用が高いはず。</a:t>
            </a:r>
            <a:endParaRPr lang="en-US" altLang="ja-JP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000" dirty="0"/>
              <a:t>（１）と同じ効用になるとしたら、</a:t>
            </a:r>
            <a:r>
              <a:rPr lang="en-US" altLang="ja-JP" sz="2000" dirty="0"/>
              <a:t>TDS4</a:t>
            </a:r>
            <a:r>
              <a:rPr lang="ja-JP" altLang="en-US" sz="2000" dirty="0"/>
              <a:t>回と</a:t>
            </a:r>
            <a:r>
              <a:rPr lang="en-US" altLang="ja-JP" sz="2000" dirty="0"/>
              <a:t>TDS1</a:t>
            </a:r>
            <a:r>
              <a:rPr lang="ja-JP" altLang="en-US" sz="2000" dirty="0"/>
              <a:t>回など、</a:t>
            </a:r>
            <a:r>
              <a:rPr lang="en-US" altLang="ja-JP" sz="2000" dirty="0"/>
              <a:t>TDS</a:t>
            </a:r>
            <a:r>
              <a:rPr lang="ja-JP" altLang="en-US" sz="2000" dirty="0"/>
              <a:t>の回数が</a:t>
            </a:r>
            <a:r>
              <a:rPr lang="en-US" altLang="ja-JP" sz="2000" dirty="0"/>
              <a:t>5</a:t>
            </a:r>
            <a:r>
              <a:rPr lang="ja-JP" altLang="en-US" sz="2000" dirty="0"/>
              <a:t>回より少なくなる組み合わせになる。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515308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2800" dirty="0"/>
              <a:t>無差別曲線</a:t>
            </a:r>
            <a:br>
              <a:rPr lang="en-US" altLang="ja-JP" sz="2800" dirty="0"/>
            </a:br>
            <a:r>
              <a:rPr lang="ja-JP" altLang="en-US" sz="2800" dirty="0"/>
              <a:t>＝効用が同じ組み合わせを結んだ物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295800" y="1772816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ディズニーシー</a:t>
            </a:r>
            <a:r>
              <a:rPr lang="en-US" altLang="ja-JP" dirty="0"/>
              <a:t>8</a:t>
            </a:r>
            <a:r>
              <a:rPr lang="ja-JP" altLang="en-US" dirty="0"/>
              <a:t>回だけ</a:t>
            </a:r>
            <a:endParaRPr lang="en-US" altLang="ja-JP" dirty="0"/>
          </a:p>
          <a:p>
            <a:r>
              <a:rPr lang="ja-JP" altLang="en-US" dirty="0"/>
              <a:t>＝ディズニーシー３回、</a:t>
            </a:r>
            <a:endParaRPr lang="en-US" altLang="ja-JP" dirty="0"/>
          </a:p>
          <a:p>
            <a:r>
              <a:rPr lang="ja-JP" altLang="en-US" dirty="0"/>
              <a:t>　ディズニーランド２回</a:t>
            </a:r>
          </a:p>
        </p:txBody>
      </p:sp>
      <p:cxnSp>
        <p:nvCxnSpPr>
          <p:cNvPr id="7" name="直線コネクタ 6"/>
          <p:cNvCxnSpPr/>
          <p:nvPr/>
        </p:nvCxnSpPr>
        <p:spPr>
          <a:xfrm>
            <a:off x="4295800" y="3429000"/>
            <a:ext cx="2016224" cy="194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円/楕円 7"/>
          <p:cNvSpPr/>
          <p:nvPr/>
        </p:nvSpPr>
        <p:spPr>
          <a:xfrm>
            <a:off x="5447928" y="456236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BAB8A9E-AF93-620A-D798-3631ED328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6" y="1518356"/>
            <a:ext cx="5400600" cy="484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30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82979"/>
            <a:ext cx="8064896" cy="691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6600056" y="40802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クルーグマン「ミクロ経済学」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222952" y="2061987"/>
            <a:ext cx="2664296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/>
              <a:t>無差別曲線は本当は</a:t>
            </a:r>
            <a:r>
              <a:rPr lang="en-US" altLang="ja-JP" dirty="0"/>
              <a:t>3</a:t>
            </a:r>
            <a:r>
              <a:rPr lang="ja-JP" altLang="en-US" dirty="0"/>
              <a:t>次元で理解するもの。このグラフも、本当は</a:t>
            </a:r>
            <a:r>
              <a:rPr lang="en-US" altLang="ja-JP" dirty="0"/>
              <a:t>3</a:t>
            </a:r>
            <a:r>
              <a:rPr lang="ja-JP" altLang="en-US" dirty="0"/>
              <a:t>次元で表さないと理解しにくい。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579089" y="1166690"/>
            <a:ext cx="5328592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srgbClr val="FF0000"/>
                </a:solidFill>
              </a:rPr>
              <a:t>イングリッドが住宅（</a:t>
            </a:r>
            <a:r>
              <a:rPr lang="en-US" altLang="ja-JP" dirty="0">
                <a:solidFill>
                  <a:srgbClr val="FF0000"/>
                </a:solidFill>
              </a:rPr>
              <a:t>1</a:t>
            </a:r>
            <a:r>
              <a:rPr lang="ja-JP" altLang="en-US" dirty="0">
                <a:solidFill>
                  <a:srgbClr val="FF0000"/>
                </a:solidFill>
              </a:rPr>
              <a:t>月</a:t>
            </a:r>
            <a:r>
              <a:rPr lang="en-US" altLang="ja-JP" dirty="0">
                <a:solidFill>
                  <a:srgbClr val="FF0000"/>
                </a:solidFill>
              </a:rPr>
              <a:t>150</a:t>
            </a:r>
            <a:r>
              <a:rPr lang="ja-JP" altLang="en-US" dirty="0">
                <a:solidFill>
                  <a:srgbClr val="FF0000"/>
                </a:solidFill>
              </a:rPr>
              <a:t>ドル）とレストラン（</a:t>
            </a:r>
            <a:r>
              <a:rPr lang="en-US" altLang="ja-JP" dirty="0">
                <a:solidFill>
                  <a:srgbClr val="FF0000"/>
                </a:solidFill>
              </a:rPr>
              <a:t>1</a:t>
            </a:r>
            <a:r>
              <a:rPr lang="ja-JP" altLang="en-US" dirty="0">
                <a:solidFill>
                  <a:srgbClr val="FF0000"/>
                </a:solidFill>
              </a:rPr>
              <a:t>回</a:t>
            </a:r>
            <a:r>
              <a:rPr lang="en-US" altLang="ja-JP" dirty="0">
                <a:solidFill>
                  <a:srgbClr val="FF0000"/>
                </a:solidFill>
              </a:rPr>
              <a:t>30</a:t>
            </a:r>
            <a:r>
              <a:rPr lang="ja-JP" altLang="en-US" dirty="0">
                <a:solidFill>
                  <a:srgbClr val="FF0000"/>
                </a:solidFill>
              </a:rPr>
              <a:t>ドル）を選ぶ場合の無差別曲線</a:t>
            </a:r>
          </a:p>
        </p:txBody>
      </p:sp>
    </p:spTree>
    <p:extLst>
      <p:ext uri="{BB962C8B-B14F-4D97-AF65-F5344CB8AC3E}">
        <p14:creationId xmlns:p14="http://schemas.microsoft.com/office/powerpoint/2010/main" val="2667557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971" y="526387"/>
            <a:ext cx="8568952" cy="5712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775520" y="609329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クルーグマン</a:t>
            </a:r>
          </a:p>
        </p:txBody>
      </p:sp>
    </p:spTree>
    <p:extLst>
      <p:ext uri="{BB962C8B-B14F-4D97-AF65-F5344CB8AC3E}">
        <p14:creationId xmlns:p14="http://schemas.microsoft.com/office/powerpoint/2010/main" val="3784130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203609-04CD-8789-5BC2-34CC8716B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無差別曲線の動画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E203BCE-F798-677D-C119-527960039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6206480" cy="1468759"/>
          </a:xfrm>
        </p:spPr>
        <p:txBody>
          <a:bodyPr>
            <a:normAutofit fontScale="92500"/>
          </a:bodyPr>
          <a:lstStyle/>
          <a:p>
            <a:r>
              <a:rPr kumimoji="1" lang="ja-JP" altLang="en-US" dirty="0"/>
              <a:t>山澤成康「経済統計の見方」</a:t>
            </a:r>
            <a:endParaRPr kumimoji="1" lang="en-US" altLang="ja-JP" dirty="0"/>
          </a:p>
          <a:p>
            <a:r>
              <a:rPr lang="ja-JP" altLang="en-US" dirty="0">
                <a:hlinkClick r:id="rId2"/>
              </a:rPr>
              <a:t>無差別曲線を立体グラフで描く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CC59A78-9507-4D7F-160C-C39BA510E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04" y="1581733"/>
            <a:ext cx="4248472" cy="369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39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予算線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351584" y="5589240"/>
            <a:ext cx="8748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TDL,TDS</a:t>
            </a:r>
            <a:r>
              <a:rPr lang="ja-JP" altLang="en-US" sz="2800" dirty="0"/>
              <a:t>の入園料</a:t>
            </a:r>
            <a:r>
              <a:rPr lang="en-US" altLang="ja-JP" sz="2800" dirty="0"/>
              <a:t>7000</a:t>
            </a:r>
            <a:r>
              <a:rPr lang="ja-JP" altLang="en-US" sz="2800" dirty="0"/>
              <a:t>円、予算</a:t>
            </a:r>
            <a:r>
              <a:rPr lang="en-US" altLang="ja-JP" sz="2800" dirty="0"/>
              <a:t>2</a:t>
            </a:r>
            <a:r>
              <a:rPr lang="ja-JP" altLang="en-US" sz="2800" dirty="0"/>
              <a:t>万</a:t>
            </a:r>
            <a:r>
              <a:rPr lang="en-US" altLang="ja-JP" sz="2800" dirty="0"/>
              <a:t>8000</a:t>
            </a:r>
            <a:r>
              <a:rPr lang="ja-JP" altLang="en-US" sz="2800" dirty="0"/>
              <a:t>円の場合。</a:t>
            </a:r>
            <a:endParaRPr lang="en-US" altLang="ja-JP" sz="2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912" y="1478111"/>
            <a:ext cx="4432176" cy="390177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775" y="1408001"/>
            <a:ext cx="4828450" cy="40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12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147248" cy="1498178"/>
          </a:xfrm>
        </p:spPr>
        <p:txBody>
          <a:bodyPr>
            <a:normAutofit/>
          </a:bodyPr>
          <a:lstStyle/>
          <a:p>
            <a:r>
              <a:rPr lang="ja-JP" altLang="en-US" sz="3600" dirty="0"/>
              <a:t>無差別曲線と予算線が接したところで消費が行われる。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35560" y="5949280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TDL</a:t>
            </a:r>
            <a:r>
              <a:rPr lang="ja-JP" altLang="en-US" sz="2800" dirty="0"/>
              <a:t>２回、</a:t>
            </a:r>
            <a:r>
              <a:rPr lang="en-US" altLang="ja-JP" sz="2800" dirty="0"/>
              <a:t>TDS</a:t>
            </a:r>
            <a:r>
              <a:rPr lang="ja-JP" altLang="en-US" sz="2800" dirty="0"/>
              <a:t>２回のところ。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3" y="1988840"/>
            <a:ext cx="4054284" cy="339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22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81201" y="244475"/>
            <a:ext cx="8385175" cy="952500"/>
          </a:xfrm>
        </p:spPr>
        <p:txBody>
          <a:bodyPr/>
          <a:lstStyle/>
          <a:p>
            <a:pPr eaLnBrk="1" hangingPunct="1"/>
            <a:r>
              <a:rPr lang="ja-JP" altLang="en-US"/>
              <a:t>経済学とは</a:t>
            </a:r>
          </a:p>
        </p:txBody>
      </p:sp>
      <p:sp>
        <p:nvSpPr>
          <p:cNvPr id="13315" name="Rectangle 3"/>
          <p:cNvSpPr>
            <a:spLocks noGrp="1" noRot="1" noChangeArrowheads="1"/>
          </p:cNvSpPr>
          <p:nvPr>
            <p:ph sz="quarter" idx="1"/>
          </p:nvPr>
        </p:nvSpPr>
        <p:spPr>
          <a:xfrm>
            <a:off x="479376" y="1268414"/>
            <a:ext cx="11161240" cy="5113337"/>
          </a:xfrm>
        </p:spPr>
        <p:txBody>
          <a:bodyPr>
            <a:normAutofit/>
          </a:bodyPr>
          <a:lstStyle/>
          <a:p>
            <a:pPr eaLnBrk="1" hangingPunct="1"/>
            <a:r>
              <a:rPr lang="ja-JP" altLang="en-US" dirty="0"/>
              <a:t>どうすれば人は幸福になれるかを追求する。</a:t>
            </a:r>
          </a:p>
          <a:p>
            <a:pPr eaLnBrk="1" hangingPunct="1"/>
            <a:r>
              <a:rPr lang="ja-JP" altLang="en-US" dirty="0"/>
              <a:t>「幸福」＝「所得」の増加として考えられてきた。</a:t>
            </a:r>
            <a:endParaRPr lang="en-US" altLang="ja-JP" dirty="0"/>
          </a:p>
          <a:p>
            <a:pPr eaLnBrk="1" hangingPunct="1">
              <a:buFont typeface="Wingdings 2" pitchFamily="18" charset="2"/>
              <a:buNone/>
            </a:pPr>
            <a:endParaRPr lang="ja-JP" altLang="en-US" dirty="0"/>
          </a:p>
          <a:p>
            <a:pPr eaLnBrk="1" hangingPunct="1">
              <a:buFont typeface="Wingdings 2" pitchFamily="18" charset="2"/>
              <a:buNone/>
            </a:pPr>
            <a:r>
              <a:rPr lang="ja-JP" altLang="en-US" dirty="0">
                <a:solidFill>
                  <a:srgbClr val="FF00FF"/>
                </a:solidFill>
              </a:rPr>
              <a:t>幸福のパラドックス</a:t>
            </a:r>
          </a:p>
          <a:p>
            <a:pPr eaLnBrk="1" hangingPunct="1"/>
            <a:r>
              <a:rPr lang="ja-JP" altLang="en-US" dirty="0"/>
              <a:t>「多くの国で戦後の数十年間に国内総生産が増え、生活水準が大幅に改善したのに、その間の国民の主観的幸福感の平均値は、あまり変化していないという事実」　</a:t>
            </a:r>
          </a:p>
        </p:txBody>
      </p:sp>
    </p:spTree>
    <p:extLst>
      <p:ext uri="{BB962C8B-B14F-4D97-AF65-F5344CB8AC3E}">
        <p14:creationId xmlns:p14="http://schemas.microsoft.com/office/powerpoint/2010/main" val="3066042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97C1E10B-EA0C-46DD-A3C7-2599896CF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728" t="14951" r="12412" b="8681"/>
          <a:stretch/>
        </p:blipFill>
        <p:spPr>
          <a:xfrm>
            <a:off x="29325" y="116632"/>
            <a:ext cx="12007331" cy="6624736"/>
          </a:xfr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F1E11F1-9A6B-41BD-B927-D86DA023DD3F}"/>
              </a:ext>
            </a:extLst>
          </p:cNvPr>
          <p:cNvSpPr txBox="1"/>
          <p:nvPr/>
        </p:nvSpPr>
        <p:spPr>
          <a:xfrm>
            <a:off x="7680176" y="5931592"/>
            <a:ext cx="3696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クルーグマン「ミクロ経済学」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4C9CFEE-0CD9-402B-B4C5-304A12B37C6B}"/>
              </a:ext>
            </a:extLst>
          </p:cNvPr>
          <p:cNvSpPr txBox="1"/>
          <p:nvPr/>
        </p:nvSpPr>
        <p:spPr>
          <a:xfrm>
            <a:off x="7680176" y="4653136"/>
            <a:ext cx="3888432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無差別曲線は無限にひける。</a:t>
            </a:r>
            <a:endParaRPr kumimoji="1" lang="en-US" altLang="ja-JP" dirty="0"/>
          </a:p>
          <a:p>
            <a:r>
              <a:rPr lang="en-US" altLang="ja-JP" dirty="0"/>
              <a:t>I</a:t>
            </a:r>
            <a:r>
              <a:rPr lang="ja-JP" altLang="en-US" baseline="-25000" dirty="0"/>
              <a:t>３</a:t>
            </a:r>
            <a:r>
              <a:rPr lang="ja-JP" altLang="en-US" dirty="0"/>
              <a:t>の効用は</a:t>
            </a:r>
            <a:r>
              <a:rPr lang="en-US" altLang="ja-JP" dirty="0"/>
              <a:t>I</a:t>
            </a:r>
            <a:r>
              <a:rPr lang="en-US" altLang="ja-JP" baseline="-25000" dirty="0"/>
              <a:t>2</a:t>
            </a:r>
            <a:r>
              <a:rPr lang="ja-JP" altLang="en-US" dirty="0"/>
              <a:t>より高く、</a:t>
            </a:r>
            <a:r>
              <a:rPr lang="en-US" altLang="ja-JP" dirty="0"/>
              <a:t>I</a:t>
            </a:r>
            <a:r>
              <a:rPr lang="en-US" altLang="ja-JP" baseline="-25000" dirty="0"/>
              <a:t>2</a:t>
            </a:r>
            <a:r>
              <a:rPr lang="ja-JP" altLang="en-US" dirty="0"/>
              <a:t>の効用は</a:t>
            </a:r>
            <a:r>
              <a:rPr lang="en-US" altLang="ja-JP" dirty="0"/>
              <a:t>I</a:t>
            </a:r>
            <a:r>
              <a:rPr lang="ja-JP" altLang="en-US" baseline="-25000" dirty="0"/>
              <a:t>１</a:t>
            </a:r>
            <a:r>
              <a:rPr lang="ja-JP" altLang="en-US" dirty="0"/>
              <a:t>より高い。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48372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財の分類法</a:t>
            </a: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3265359"/>
              </p:ext>
            </p:extLst>
          </p:nvPr>
        </p:nvGraphicFramePr>
        <p:xfrm>
          <a:off x="1271464" y="1139349"/>
          <a:ext cx="9649072" cy="50523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4678">
                  <a:extLst>
                    <a:ext uri="{9D8B030D-6E8A-4147-A177-3AD203B41FA5}">
                      <a16:colId xmlns:a16="http://schemas.microsoft.com/office/drawing/2014/main" val="598246396"/>
                    </a:ext>
                  </a:extLst>
                </a:gridCol>
                <a:gridCol w="1910812">
                  <a:extLst>
                    <a:ext uri="{9D8B030D-6E8A-4147-A177-3AD203B41FA5}">
                      <a16:colId xmlns:a16="http://schemas.microsoft.com/office/drawing/2014/main" val="3655061324"/>
                    </a:ext>
                  </a:extLst>
                </a:gridCol>
                <a:gridCol w="4913582">
                  <a:extLst>
                    <a:ext uri="{9D8B030D-6E8A-4147-A177-3AD203B41FA5}">
                      <a16:colId xmlns:a16="http://schemas.microsoft.com/office/drawing/2014/main" val="3810350322"/>
                    </a:ext>
                  </a:extLst>
                </a:gridCol>
              </a:tblGrid>
              <a:tr h="383110"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財の分け方など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変化するもの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例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935672"/>
                  </a:ext>
                </a:extLst>
              </a:tr>
              <a:tr h="1567864"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代替財と補完財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関連する財に対する需要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ある財の価格が上昇して需要が減った時、反対に需要が増える財が</a:t>
                      </a:r>
                      <a:r>
                        <a:rPr lang="ja-JP" alt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代替財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で、減る財が</a:t>
                      </a:r>
                      <a:r>
                        <a:rPr lang="ja-JP" alt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補完財</a:t>
                      </a:r>
                      <a:endParaRPr lang="en-US" altLang="ja-JP" sz="2000" b="0" i="0" u="none" strike="noStrike" dirty="0">
                        <a:solidFill>
                          <a:srgbClr val="FF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l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コーヒーの代替財は紅茶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l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コーヒーの補完財は砂糖やクリープ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0066459"/>
                  </a:ext>
                </a:extLst>
              </a:tr>
              <a:tr h="1435108"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上級財と下級財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所得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所得が上がった時、需要が増えるのが</a:t>
                      </a:r>
                      <a:r>
                        <a:rPr lang="ja-JP" alt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上級財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、減るのが</a:t>
                      </a:r>
                      <a:r>
                        <a:rPr lang="ja-JP" alt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下級財</a:t>
                      </a:r>
                      <a:endParaRPr lang="en-US" altLang="ja-JP" sz="2000" b="0" i="0" u="none" strike="noStrike" dirty="0">
                        <a:solidFill>
                          <a:srgbClr val="FF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just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高級ラーメン：上級財　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just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カップヌードル：下級財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just" fontAlgn="ctr"/>
                      <a:r>
                        <a:rPr lang="ja-JP" altLang="en-US" sz="20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バターとマーガリンは？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2629173"/>
                  </a:ext>
                </a:extLst>
              </a:tr>
              <a:tr h="1567864"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>
                          <a:effectLst/>
                        </a:rPr>
                        <a:t>代替効果と所得効果</a:t>
                      </a:r>
                      <a:endParaRPr lang="ja-JP" altLang="en-US" sz="2000" b="0" i="0" u="none" strike="noStrike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価格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価格が上がった時、需要が減る効果が</a:t>
                      </a:r>
                      <a:r>
                        <a:rPr lang="ja-JP" alt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代替効果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、所得が減ることによる効果が</a:t>
                      </a:r>
                      <a:r>
                        <a:rPr lang="ja-JP" alt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所得効果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。所得効果は上級財か下級財かで需要の増減が変わる。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468881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93C3514-9CAC-450F-9CBF-416FED49BCF0}"/>
              </a:ext>
            </a:extLst>
          </p:cNvPr>
          <p:cNvSpPr txBox="1"/>
          <p:nvPr/>
        </p:nvSpPr>
        <p:spPr>
          <a:xfrm>
            <a:off x="609600" y="6309320"/>
            <a:ext cx="10670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（注</a:t>
            </a:r>
            <a:r>
              <a:rPr lang="ja-JP" altLang="en-US" dirty="0"/>
              <a:t>）</a:t>
            </a:r>
            <a:r>
              <a:rPr lang="ja-JP" altLang="en-US" dirty="0">
                <a:hlinkClick r:id="rId2"/>
              </a:rPr>
              <a:t>マーガリン</a:t>
            </a:r>
            <a:r>
              <a:rPr lang="ja-JP" altLang="en-US" dirty="0"/>
              <a:t>は、バターの代用品として開発されました。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62493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AC7503-7204-47E6-A091-F5C645EF1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バターとマーガリン</a:t>
            </a:r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13BD400A-96C6-4FED-A158-31017B7841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352" y="2298471"/>
            <a:ext cx="5564290" cy="417321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BBEDE22-9934-4E1C-9FC6-88A1B1DF1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98471"/>
            <a:ext cx="5929317" cy="444698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EA5F6EB-93E9-42B8-850E-25E78276C04F}"/>
              </a:ext>
            </a:extLst>
          </p:cNvPr>
          <p:cNvSpPr txBox="1"/>
          <p:nvPr/>
        </p:nvSpPr>
        <p:spPr>
          <a:xfrm>
            <a:off x="3935760" y="162880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代替財</a:t>
            </a:r>
            <a:r>
              <a:rPr lang="ja-JP" altLang="en-US" dirty="0">
                <a:solidFill>
                  <a:srgbClr val="FF0000"/>
                </a:solidFill>
              </a:rPr>
              <a:t>でもあるが、</a:t>
            </a:r>
            <a:r>
              <a:rPr kumimoji="1" lang="ja-JP" altLang="en-US" dirty="0">
                <a:solidFill>
                  <a:srgbClr val="FF0000"/>
                </a:solidFill>
              </a:rPr>
              <a:t>上級財の性格が強い。</a:t>
            </a:r>
          </a:p>
        </p:txBody>
      </p:sp>
    </p:spTree>
    <p:extLst>
      <p:ext uri="{BB962C8B-B14F-4D97-AF65-F5344CB8AC3E}">
        <p14:creationId xmlns:p14="http://schemas.microsoft.com/office/powerpoint/2010/main" val="3576344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財の分類法（ディズニー版）</a:t>
            </a: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3113343"/>
              </p:ext>
            </p:extLst>
          </p:nvPr>
        </p:nvGraphicFramePr>
        <p:xfrm>
          <a:off x="479376" y="1916832"/>
          <a:ext cx="11233250" cy="43656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78588">
                  <a:extLst>
                    <a:ext uri="{9D8B030D-6E8A-4147-A177-3AD203B41FA5}">
                      <a16:colId xmlns:a16="http://schemas.microsoft.com/office/drawing/2014/main" val="598246396"/>
                    </a:ext>
                  </a:extLst>
                </a:gridCol>
                <a:gridCol w="2487369">
                  <a:extLst>
                    <a:ext uri="{9D8B030D-6E8A-4147-A177-3AD203B41FA5}">
                      <a16:colId xmlns:a16="http://schemas.microsoft.com/office/drawing/2014/main" val="3655061324"/>
                    </a:ext>
                  </a:extLst>
                </a:gridCol>
                <a:gridCol w="5167293">
                  <a:extLst>
                    <a:ext uri="{9D8B030D-6E8A-4147-A177-3AD203B41FA5}">
                      <a16:colId xmlns:a16="http://schemas.microsoft.com/office/drawing/2014/main" val="3810350322"/>
                    </a:ext>
                  </a:extLst>
                </a:gridCol>
              </a:tblGrid>
              <a:tr h="374719"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財の分け方など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変化するもの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ディズニーランドの例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935672"/>
                  </a:ext>
                </a:extLst>
              </a:tr>
              <a:tr h="1101445"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代替財と補完財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関連する財に対する需要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u="none" strike="noStrike" dirty="0">
                          <a:effectLst/>
                        </a:rPr>
                        <a:t>東京ディズニーシーの価格が上がって入園者数が</a:t>
                      </a:r>
                      <a:r>
                        <a:rPr lang="ja-JP" alt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減った</a:t>
                      </a:r>
                      <a:r>
                        <a:rPr lang="ja-JP" altLang="en-US" sz="2000" u="none" strike="noStrike" dirty="0">
                          <a:effectLst/>
                        </a:rPr>
                        <a:t>時、東京ディズニーランドに行く人は増えるか？</a:t>
                      </a:r>
                      <a:endParaRPr lang="en-US" altLang="ja-JP" sz="2000" u="none" strike="noStrike" dirty="0">
                        <a:effectLst/>
                      </a:endParaRPr>
                    </a:p>
                    <a:p>
                      <a:pPr algn="l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増えたととしたら、</a:t>
                      </a:r>
                      <a:r>
                        <a:rPr lang="ja-JP" alt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代替財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。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l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減ったとしたら、</a:t>
                      </a:r>
                      <a:r>
                        <a:rPr lang="ja-JP" alt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補完財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0066459"/>
                  </a:ext>
                </a:extLst>
              </a:tr>
              <a:tr h="738082"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上級財と下級財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所得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所得が増えた時、東京ディズニーランドに行く人は増えるか？</a:t>
                      </a:r>
                      <a:endParaRPr lang="en-US" altLang="ja-JP" sz="2000" u="none" strike="noStrike" dirty="0">
                        <a:effectLst/>
                      </a:endParaRPr>
                    </a:p>
                    <a:p>
                      <a:pPr algn="just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増えたとしたら</a:t>
                      </a:r>
                      <a:r>
                        <a:rPr lang="ja-JP" alt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上級財</a:t>
                      </a:r>
                      <a:endParaRPr lang="en-US" altLang="ja-JP" sz="2000" b="0" i="0" u="none" strike="noStrike" dirty="0">
                        <a:solidFill>
                          <a:srgbClr val="FF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just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減ったとしたら</a:t>
                      </a:r>
                      <a:r>
                        <a:rPr lang="ja-JP" alt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下級財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2629173"/>
                  </a:ext>
                </a:extLst>
              </a:tr>
              <a:tr h="738082"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代替効果と所得効果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価格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東京ディズニーランドのチケットが値上がりした時、入園者数はどうなるか？</a:t>
                      </a:r>
                      <a:endParaRPr lang="en-US" altLang="ja-JP" sz="2000" u="none" strike="noStrike" dirty="0">
                        <a:effectLst/>
                      </a:endParaRPr>
                    </a:p>
                    <a:p>
                      <a:pPr algn="just" fontAlgn="ctr"/>
                      <a:r>
                        <a:rPr lang="ja-JP" altLang="en-US" sz="2000" u="none" strike="noStrike" dirty="0">
                          <a:solidFill>
                            <a:srgbClr val="FF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増える場合もあるし、減る場合もある。</a:t>
                      </a:r>
                      <a:endParaRPr lang="en-US" altLang="ja-JP" sz="2000" u="none" strike="noStrike" dirty="0">
                        <a:solidFill>
                          <a:srgbClr val="FF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just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代替効果と所得効果の関係できまる。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468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6347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72D72A-66EC-45EB-AE04-96B52B590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値上げの効果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19ECAD-277A-419D-9A71-512CB257A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ja-JP" altLang="en-US" dirty="0"/>
              <a:t>代替効果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/>
              <a:t>	</a:t>
            </a:r>
            <a:r>
              <a:rPr kumimoji="1" lang="ja-JP" altLang="en-US" dirty="0"/>
              <a:t>相対価格の変化に注目する。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		</a:t>
            </a:r>
            <a:r>
              <a:rPr lang="ja-JP" altLang="en-US" dirty="0"/>
              <a:t>紅茶の値段は変わらず、コーヒーの値段だけ上が</a:t>
            </a:r>
            <a:r>
              <a:rPr lang="en-US" altLang="ja-JP" dirty="0"/>
              <a:t>		</a:t>
            </a:r>
            <a:r>
              <a:rPr lang="ja-JP" altLang="en-US" dirty="0"/>
              <a:t>れば、</a:t>
            </a:r>
            <a:r>
              <a:rPr lang="ja-JP" altLang="en-US" dirty="0">
                <a:highlight>
                  <a:srgbClr val="FFFF00"/>
                </a:highlight>
              </a:rPr>
              <a:t>必ずコーヒーの需要は減る</a:t>
            </a:r>
            <a:r>
              <a:rPr lang="ja-JP" altLang="en-US" dirty="0"/>
              <a:t>。</a:t>
            </a:r>
            <a:endParaRPr lang="en-US" altLang="ja-JP" dirty="0"/>
          </a:p>
          <a:p>
            <a:r>
              <a:rPr kumimoji="1" lang="ja-JP" altLang="en-US" dirty="0"/>
              <a:t>所得効果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	</a:t>
            </a:r>
            <a:r>
              <a:rPr kumimoji="1" lang="ja-JP" altLang="en-US" dirty="0"/>
              <a:t>実質的な所得の減少に注目する。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		</a:t>
            </a:r>
            <a:r>
              <a:rPr lang="ja-JP" altLang="en-US" dirty="0"/>
              <a:t>価格が上上がれば、実質所得は減少する。所得が減</a:t>
            </a:r>
            <a:r>
              <a:rPr lang="en-US" altLang="ja-JP" dirty="0"/>
              <a:t>		</a:t>
            </a:r>
            <a:r>
              <a:rPr lang="ja-JP" altLang="en-US" dirty="0"/>
              <a:t>少したとき、</a:t>
            </a:r>
            <a:r>
              <a:rPr lang="ja-JP" altLang="en-US" dirty="0">
                <a:highlight>
                  <a:srgbClr val="FFFF00"/>
                </a:highlight>
              </a:rPr>
              <a:t>上級財であれば需要は減り</a:t>
            </a:r>
            <a:r>
              <a:rPr lang="ja-JP" altLang="en-US" dirty="0"/>
              <a:t>、</a:t>
            </a:r>
            <a:r>
              <a:rPr lang="ja-JP" altLang="en-US" dirty="0">
                <a:highlight>
                  <a:srgbClr val="FFFF00"/>
                </a:highlight>
              </a:rPr>
              <a:t>下級財な</a:t>
            </a:r>
            <a:r>
              <a:rPr lang="en-US" altLang="ja-JP" dirty="0"/>
              <a:t>		</a:t>
            </a:r>
            <a:r>
              <a:rPr lang="ja-JP" altLang="en-US" dirty="0">
                <a:highlight>
                  <a:srgbClr val="FFFF00"/>
                </a:highlight>
              </a:rPr>
              <a:t>ら需要は増える</a:t>
            </a:r>
            <a:r>
              <a:rPr lang="ja-JP" altLang="en-US" dirty="0"/>
              <a:t>。</a:t>
            </a:r>
            <a:endParaRPr kumimoji="1" lang="en-US" altLang="ja-JP" dirty="0"/>
          </a:p>
        </p:txBody>
      </p:sp>
      <p:pic>
        <p:nvPicPr>
          <p:cNvPr id="5" name="図 4" descr="テーブルの上に置かれたコーヒーカップ&#10;&#10;中程度の精度で自動的に生成された説明">
            <a:extLst>
              <a:ext uri="{FF2B5EF4-FFF2-40B4-BE49-F238E27FC236}">
                <a16:creationId xmlns:a16="http://schemas.microsoft.com/office/drawing/2014/main" id="{DA2E5087-CEC0-4F78-BADB-E119278239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31504" y="274638"/>
            <a:ext cx="1350632" cy="1012974"/>
          </a:xfrm>
          <a:prstGeom prst="rect">
            <a:avLst/>
          </a:prstGeom>
        </p:spPr>
      </p:pic>
      <p:pic>
        <p:nvPicPr>
          <p:cNvPr id="7" name="図 6" descr="皿の上にあるコーヒー&#10;&#10;中程度の精度で自動的に生成された説明">
            <a:extLst>
              <a:ext uri="{FF2B5EF4-FFF2-40B4-BE49-F238E27FC236}">
                <a16:creationId xmlns:a16="http://schemas.microsoft.com/office/drawing/2014/main" id="{497AFBBD-B296-4A13-AA4D-0A2F831F15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832304" y="405353"/>
            <a:ext cx="1592724" cy="106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982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値上げの効果</a:t>
            </a: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1151404"/>
              </p:ext>
            </p:extLst>
          </p:nvPr>
        </p:nvGraphicFramePr>
        <p:xfrm>
          <a:off x="609600" y="1417639"/>
          <a:ext cx="11103024" cy="50356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2121">
                  <a:extLst>
                    <a:ext uri="{9D8B030D-6E8A-4147-A177-3AD203B41FA5}">
                      <a16:colId xmlns:a16="http://schemas.microsoft.com/office/drawing/2014/main" val="3837393038"/>
                    </a:ext>
                  </a:extLst>
                </a:gridCol>
                <a:gridCol w="2434406">
                  <a:extLst>
                    <a:ext uri="{9D8B030D-6E8A-4147-A177-3AD203B41FA5}">
                      <a16:colId xmlns:a16="http://schemas.microsoft.com/office/drawing/2014/main" val="590932304"/>
                    </a:ext>
                  </a:extLst>
                </a:gridCol>
                <a:gridCol w="2524569">
                  <a:extLst>
                    <a:ext uri="{9D8B030D-6E8A-4147-A177-3AD203B41FA5}">
                      <a16:colId xmlns:a16="http://schemas.microsoft.com/office/drawing/2014/main" val="947918246"/>
                    </a:ext>
                  </a:extLst>
                </a:gridCol>
                <a:gridCol w="2988337">
                  <a:extLst>
                    <a:ext uri="{9D8B030D-6E8A-4147-A177-3AD203B41FA5}">
                      <a16:colId xmlns:a16="http://schemas.microsoft.com/office/drawing/2014/main" val="3733440457"/>
                    </a:ext>
                  </a:extLst>
                </a:gridCol>
                <a:gridCol w="1983591">
                  <a:extLst>
                    <a:ext uri="{9D8B030D-6E8A-4147-A177-3AD203B41FA5}">
                      <a16:colId xmlns:a16="http://schemas.microsoft.com/office/drawing/2014/main" val="4144189545"/>
                    </a:ext>
                  </a:extLst>
                </a:gridCol>
              </a:tblGrid>
              <a:tr h="511317">
                <a:tc rowSpan="2"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ケース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代替効果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所得効果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代替効果と所得効果の大きさの比較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最終的な効果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836375"/>
                  </a:ext>
                </a:extLst>
              </a:tr>
              <a:tr h="100713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（相対価格が上昇）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（実質所得が減少）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129634"/>
                  </a:ext>
                </a:extLst>
              </a:tr>
              <a:tr h="150296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</a:rPr>
                        <a:t>1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</a:rPr>
                        <a:t>代替効果：</a:t>
                      </a:r>
                      <a:r>
                        <a:rPr lang="zh-TW" alt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入園者数減</a:t>
                      </a:r>
                      <a:endParaRPr lang="zh-TW" alt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zh-TW" altLang="en-US" sz="2000" u="none" strike="noStrike" dirty="0">
                          <a:effectLst/>
                        </a:rPr>
                        <a:t>上級財：</a:t>
                      </a:r>
                      <a:r>
                        <a:rPr lang="zh-TW" alt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入園者数減　</a:t>
                      </a:r>
                      <a:endParaRPr lang="zh-TW" alt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両効果の大きさは結果に影響しない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入園者数減</a:t>
                      </a:r>
                      <a:endParaRPr lang="ja-JP" alt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404887"/>
                  </a:ext>
                </a:extLst>
              </a:tr>
              <a:tr h="100713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</a:rPr>
                        <a:t>2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 fontAlgn="ctr"/>
                      <a:r>
                        <a:rPr lang="zh-TW" altLang="en-US" sz="2000" u="none" strike="noStrike" dirty="0">
                          <a:effectLst/>
                        </a:rPr>
                        <a:t>下級財</a:t>
                      </a:r>
                      <a:r>
                        <a:rPr lang="en-US" altLang="zh-TW" sz="2000" u="none" strike="noStrike" dirty="0">
                          <a:effectLst/>
                        </a:rPr>
                        <a:t>:</a:t>
                      </a:r>
                      <a:r>
                        <a:rPr lang="zh-TW" altLang="en-US" sz="2000" u="none" strike="noStrike" dirty="0">
                          <a:effectLst/>
                        </a:rPr>
                        <a:t>入園者数増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代替効果＞所得効果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入園者数減</a:t>
                      </a:r>
                      <a:endParaRPr lang="ja-JP" alt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251878"/>
                  </a:ext>
                </a:extLst>
              </a:tr>
              <a:tr h="100713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</a:rPr>
                        <a:t>3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代替効果＜所得効果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入園者数増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515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0806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7496A9-F054-481F-84FE-EE39B5499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CA33FC0-5CCE-6128-3792-38949F187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ご清聴ありがとうございました。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2611538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需要の価格弾力性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87488" y="2132856"/>
            <a:ext cx="7886700" cy="4351338"/>
          </a:xfrm>
        </p:spPr>
        <p:txBody>
          <a:bodyPr>
            <a:normAutofit/>
          </a:bodyPr>
          <a:lstStyle/>
          <a:p>
            <a:r>
              <a:rPr lang="ja-JP" altLang="en-US" sz="2800" dirty="0"/>
              <a:t>価格が１％上昇したとき、需要が何％減る（増える）か。</a:t>
            </a:r>
          </a:p>
          <a:p>
            <a:r>
              <a:rPr lang="ja-JP" altLang="en-US" sz="2800" dirty="0"/>
              <a:t>必需品：価格弾力性小、奢侈品：価格弾力性大</a:t>
            </a:r>
          </a:p>
          <a:p>
            <a:r>
              <a:rPr lang="ja-JP" altLang="en-US" sz="2800" dirty="0"/>
              <a:t>価格が上がると需要が増えるという財も。（高級ブランド品）</a:t>
            </a:r>
          </a:p>
        </p:txBody>
      </p:sp>
    </p:spTree>
    <p:extLst>
      <p:ext uri="{BB962C8B-B14F-4D97-AF65-F5344CB8AC3E}">
        <p14:creationId xmlns:p14="http://schemas.microsoft.com/office/powerpoint/2010/main" val="36566330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価格弾力性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800" dirty="0"/>
              <a:t>１％値上げした時に、何％需要が減るか。</a:t>
            </a:r>
            <a:endParaRPr lang="en-US" altLang="ja-JP" sz="2800" dirty="0"/>
          </a:p>
          <a:p>
            <a:endParaRPr lang="en-US" altLang="ja-JP" sz="2800" dirty="0"/>
          </a:p>
          <a:p>
            <a:r>
              <a:rPr lang="ja-JP" altLang="en-US" sz="2800" dirty="0"/>
              <a:t>価格弾力性が１以上なら弾力性が大きい</a:t>
            </a:r>
            <a:endParaRPr lang="en-US" altLang="ja-JP" sz="2800" dirty="0"/>
          </a:p>
          <a:p>
            <a:r>
              <a:rPr lang="ja-JP" altLang="en-US" sz="2800" dirty="0"/>
              <a:t>価格弾力性が</a:t>
            </a:r>
            <a:r>
              <a:rPr lang="en-US" altLang="ja-JP" sz="2800" dirty="0"/>
              <a:t>1</a:t>
            </a:r>
            <a:r>
              <a:rPr lang="ja-JP" altLang="en-US" sz="2800" dirty="0"/>
              <a:t>未満なら弾力性が小さい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4246759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価格弾力性による分類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800" dirty="0"/>
              <a:t>必需品　価格弾力性が小さい。</a:t>
            </a:r>
            <a:endParaRPr lang="en-US" altLang="ja-JP" sz="2800" dirty="0"/>
          </a:p>
          <a:p>
            <a:r>
              <a:rPr lang="ja-JP" altLang="en-US" sz="2800" dirty="0"/>
              <a:t>奢侈品　価格弾力性が大きい。</a:t>
            </a:r>
            <a:endParaRPr lang="en-US" altLang="ja-JP" sz="2800" dirty="0"/>
          </a:p>
          <a:p>
            <a:endParaRPr lang="en-US" altLang="ja-JP" sz="2800" dirty="0"/>
          </a:p>
          <a:p>
            <a:r>
              <a:rPr lang="ja-JP" altLang="en-US" sz="2800" dirty="0"/>
              <a:t>高級ブランド品　価格弾力性がマイナス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800" dirty="0"/>
              <a:t>　　→　値段を上げると、需要が増えるという現象</a:t>
            </a:r>
          </a:p>
        </p:txBody>
      </p:sp>
    </p:spTree>
    <p:extLst>
      <p:ext uri="{BB962C8B-B14F-4D97-AF65-F5344CB8AC3E}">
        <p14:creationId xmlns:p14="http://schemas.microsoft.com/office/powerpoint/2010/main" val="339498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経済学とは（続き）</a:t>
            </a:r>
          </a:p>
        </p:txBody>
      </p:sp>
      <p:sp>
        <p:nvSpPr>
          <p:cNvPr id="4099" name="Rectangle 3"/>
          <p:cNvSpPr>
            <a:spLocks noGrp="1" noRot="1" noChangeArrowheads="1"/>
          </p:cNvSpPr>
          <p:nvPr>
            <p:ph sz="quarter" idx="1"/>
          </p:nvPr>
        </p:nvSpPr>
        <p:spPr>
          <a:xfrm>
            <a:off x="609600" y="1600201"/>
            <a:ext cx="10972800" cy="3340967"/>
          </a:xfrm>
        </p:spPr>
        <p:txBody>
          <a:bodyPr>
            <a:normAutofit/>
          </a:bodyPr>
          <a:lstStyle/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r>
              <a:rPr lang="ja-JP" altLang="en-US" dirty="0">
                <a:cs typeface="+mn-cs"/>
              </a:rPr>
              <a:t>世帯所得が１５００万円までは高所得階層ほど幸福度が高いが、それ以上の所得階層では所得が増えても幸福度は上がらない。</a:t>
            </a:r>
            <a:endParaRPr lang="en-US" altLang="ja-JP" dirty="0">
              <a:cs typeface="+mn-cs"/>
            </a:endParaRPr>
          </a:p>
          <a:p>
            <a:pPr marL="0" indent="0">
              <a:spcBef>
                <a:spcPts val="580"/>
              </a:spcBef>
              <a:buNone/>
              <a:defRPr/>
            </a:pPr>
            <a:endParaRPr lang="ja-JP" altLang="en-US" dirty="0">
              <a:cs typeface="+mn-cs"/>
            </a:endParaRPr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r>
              <a:rPr lang="ja-JP" altLang="en-US" dirty="0">
                <a:solidFill>
                  <a:srgbClr val="FF00FF"/>
                </a:solidFill>
                <a:cs typeface="+mn-cs"/>
              </a:rPr>
              <a:t>精神的な豊かさ、芸術、人とのつながり</a:t>
            </a:r>
            <a:r>
              <a:rPr lang="ja-JP" altLang="en-US" dirty="0">
                <a:cs typeface="+mn-cs"/>
              </a:rPr>
              <a:t>が幸福感には重要。→これらを経済学に取り入れるのが課題。</a:t>
            </a:r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ja-JP" altLang="en-US" dirty="0"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D9693B-81BF-479E-A9B5-23A184BA2EDE}"/>
              </a:ext>
            </a:extLst>
          </p:cNvPr>
          <p:cNvSpPr txBox="1"/>
          <p:nvPr/>
        </p:nvSpPr>
        <p:spPr>
          <a:xfrm>
            <a:off x="609600" y="5805264"/>
            <a:ext cx="11175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筒井義郎・大竹文雄・池田新介（</a:t>
            </a:r>
            <a:r>
              <a:rPr kumimoji="1" lang="en-US" altLang="ja-JP" dirty="0"/>
              <a:t>2009</a:t>
            </a:r>
            <a:r>
              <a:rPr kumimoji="1" lang="ja-JP" altLang="en-US" dirty="0"/>
              <a:t>）「なぜあたなたは不幸なのか」</a:t>
            </a:r>
            <a:r>
              <a:rPr kumimoji="1" lang="en-US" altLang="ja-JP" dirty="0"/>
              <a:t>『</a:t>
            </a:r>
            <a:r>
              <a:rPr kumimoji="1" lang="ja-JP" altLang="en-US" dirty="0"/>
              <a:t>大阪大学経済学 </a:t>
            </a:r>
            <a:r>
              <a:rPr lang="en-US" altLang="ja-JP" dirty="0"/>
              <a:t>Vol.58 No,4</a:t>
            </a:r>
            <a:r>
              <a:rPr kumimoji="1" lang="en-US" altLang="ja-JP" dirty="0"/>
              <a:t>』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34074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791B04-4E95-4863-8014-883DF05B6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３つの幸福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CEC29CF-0FB2-48C7-A528-37B78FA14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556792"/>
            <a:ext cx="6566520" cy="4525963"/>
          </a:xfrm>
        </p:spPr>
        <p:txBody>
          <a:bodyPr>
            <a:normAutofit lnSpcReduction="10000"/>
          </a:bodyPr>
          <a:lstStyle/>
          <a:p>
            <a:r>
              <a:rPr kumimoji="1" lang="ja-JP" altLang="en-US" dirty="0"/>
              <a:t>幸せを感じるときに分泌される「脳内物質」</a:t>
            </a:r>
            <a:endParaRPr kumimoji="1" lang="en-US" altLang="ja-JP" dirty="0"/>
          </a:p>
          <a:p>
            <a:r>
              <a:rPr lang="ja-JP" altLang="en-US" dirty="0">
                <a:solidFill>
                  <a:srgbClr val="CC00CC"/>
                </a:solidFill>
              </a:rPr>
              <a:t>セロトニン</a:t>
            </a:r>
            <a:endParaRPr lang="en-US" altLang="ja-JP" dirty="0">
              <a:solidFill>
                <a:srgbClr val="CC00CC"/>
              </a:solidFill>
            </a:endParaRPr>
          </a:p>
          <a:p>
            <a:pPr marL="0" indent="0">
              <a:buNone/>
            </a:pPr>
            <a:r>
              <a:rPr lang="ja-JP" altLang="en-US" dirty="0"/>
              <a:t>　清々しい、さわやか、自然</a:t>
            </a:r>
            <a:endParaRPr lang="en-US" altLang="ja-JP" dirty="0"/>
          </a:p>
          <a:p>
            <a:r>
              <a:rPr lang="ja-JP" altLang="en-US" dirty="0">
                <a:solidFill>
                  <a:srgbClr val="CC00CC"/>
                </a:solidFill>
              </a:rPr>
              <a:t>オキシトシン</a:t>
            </a:r>
            <a:endParaRPr lang="en-US" altLang="ja-JP" dirty="0">
              <a:solidFill>
                <a:srgbClr val="CC00CC"/>
              </a:solidFill>
            </a:endParaRPr>
          </a:p>
          <a:p>
            <a:pPr marL="0" indent="0">
              <a:buNone/>
            </a:pPr>
            <a:r>
              <a:rPr lang="ja-JP" altLang="en-US" dirty="0"/>
              <a:t>　つながりや愛</a:t>
            </a:r>
            <a:endParaRPr lang="en-US" altLang="ja-JP" dirty="0"/>
          </a:p>
          <a:p>
            <a:r>
              <a:rPr lang="ja-JP" altLang="en-US" dirty="0">
                <a:solidFill>
                  <a:srgbClr val="CC00CC"/>
                </a:solidFill>
              </a:rPr>
              <a:t>ドーパミン</a:t>
            </a:r>
            <a:endParaRPr lang="en-US" altLang="ja-JP" dirty="0">
              <a:solidFill>
                <a:srgbClr val="CC00CC"/>
              </a:solidFill>
            </a:endParaRPr>
          </a:p>
          <a:p>
            <a:pPr marL="0" indent="0">
              <a:buNone/>
            </a:pPr>
            <a:r>
              <a:rPr kumimoji="1" lang="ja-JP" altLang="en-US" dirty="0"/>
              <a:t>　お金、達成、成功</a:t>
            </a:r>
            <a:endParaRPr kumimoji="1" lang="en-US" altLang="ja-JP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1EAA592-1070-4167-AEDF-79C369843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8612" y="846138"/>
            <a:ext cx="3627859" cy="56082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78ACB95-ECC4-4D33-2DEB-85A6CC90F642}"/>
              </a:ext>
            </a:extLst>
          </p:cNvPr>
          <p:cNvSpPr txBox="1"/>
          <p:nvPr/>
        </p:nvSpPr>
        <p:spPr>
          <a:xfrm>
            <a:off x="1415480" y="6085091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セロトニンの優先順位が高い。ドーパミンは最後。</a:t>
            </a:r>
          </a:p>
        </p:txBody>
      </p:sp>
    </p:spTree>
    <p:extLst>
      <p:ext uri="{BB962C8B-B14F-4D97-AF65-F5344CB8AC3E}">
        <p14:creationId xmlns:p14="http://schemas.microsoft.com/office/powerpoint/2010/main" val="3325390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ja-JP" altLang="en-US" dirty="0"/>
              <a:t>政府の「幸福度調査」</a:t>
            </a:r>
            <a:br>
              <a:rPr lang="en-US" altLang="ja-JP" dirty="0"/>
            </a:br>
            <a:r>
              <a:rPr lang="en-US" altLang="ja-JP" dirty="0"/>
              <a:t>2013</a:t>
            </a:r>
            <a:r>
              <a:rPr lang="ja-JP" altLang="en-US" dirty="0"/>
              <a:t>年度が最新</a:t>
            </a:r>
          </a:p>
        </p:txBody>
      </p:sp>
      <p:sp>
        <p:nvSpPr>
          <p:cNvPr id="15363" name="Rectangle 3"/>
          <p:cNvSpPr>
            <a:spLocks noGrp="1" noRot="1" noChangeArrowheads="1"/>
          </p:cNvSpPr>
          <p:nvPr>
            <p:ph sz="quarter" idx="1"/>
          </p:nvPr>
        </p:nvSpPr>
        <p:spPr>
          <a:xfrm>
            <a:off x="436476" y="2020986"/>
            <a:ext cx="11319048" cy="3661867"/>
          </a:xfrm>
        </p:spPr>
        <p:txBody>
          <a:bodyPr/>
          <a:lstStyle/>
          <a:p>
            <a:pPr eaLnBrk="1" hangingPunct="1"/>
            <a:r>
              <a:rPr lang="ja-JP" altLang="en-US" dirty="0"/>
              <a:t>生活の質に関する調査（</a:t>
            </a:r>
            <a:r>
              <a:rPr lang="en-US" altLang="ja-JP" dirty="0"/>
              <a:t>2013</a:t>
            </a:r>
            <a:r>
              <a:rPr lang="ja-JP" altLang="en-US" dirty="0"/>
              <a:t>年</a:t>
            </a:r>
            <a:r>
              <a:rPr lang="en-US" altLang="ja-JP" dirty="0"/>
              <a:t>2</a:t>
            </a:r>
            <a:r>
              <a:rPr lang="ja-JP" altLang="en-US" dirty="0"/>
              <a:t>月</a:t>
            </a:r>
            <a:r>
              <a:rPr lang="en-US" altLang="ja-JP" dirty="0"/>
              <a:t>〜3</a:t>
            </a:r>
            <a:r>
              <a:rPr lang="ja-JP" altLang="en-US" dirty="0"/>
              <a:t>月）</a:t>
            </a:r>
          </a:p>
          <a:p>
            <a:pPr eaLnBrk="1" hangingPunct="1"/>
            <a:r>
              <a:rPr lang="ja-JP" altLang="en-US" dirty="0"/>
              <a:t>ゼロ（とても不幸）から</a:t>
            </a:r>
            <a:r>
              <a:rPr lang="en-US" altLang="ja-JP" dirty="0"/>
              <a:t>10</a:t>
            </a:r>
            <a:r>
              <a:rPr lang="ja-JP" altLang="en-US" dirty="0"/>
              <a:t>（とても幸せ）までで評価する。</a:t>
            </a:r>
          </a:p>
          <a:p>
            <a:pPr eaLnBrk="1" hangingPunct="1"/>
            <a:r>
              <a:rPr lang="ja-JP" altLang="en-US" dirty="0"/>
              <a:t>平均　</a:t>
            </a:r>
            <a:r>
              <a:rPr lang="en-US" altLang="ja-JP" dirty="0"/>
              <a:t>6.7</a:t>
            </a:r>
          </a:p>
          <a:p>
            <a:pPr eaLnBrk="1" hangingPunct="1"/>
            <a:r>
              <a:rPr lang="ja-JP" altLang="en-US" dirty="0"/>
              <a:t>年代別では　</a:t>
            </a:r>
            <a:r>
              <a:rPr lang="en-US" altLang="ja-JP" dirty="0"/>
              <a:t>15-19</a:t>
            </a:r>
            <a:r>
              <a:rPr lang="ja-JP" altLang="en-US" dirty="0"/>
              <a:t>歳代最も高い。</a:t>
            </a:r>
          </a:p>
          <a:p>
            <a:pPr eaLnBrk="1" hangingPunct="1"/>
            <a:r>
              <a:rPr lang="ja-JP" altLang="en-US" dirty="0"/>
              <a:t>男女別では、女性の方が幸福度が高い。</a:t>
            </a:r>
          </a:p>
          <a:p>
            <a:pPr eaLnBrk="1" hangingPunct="1"/>
            <a:r>
              <a:rPr lang="ja-JP" altLang="en-US" dirty="0"/>
              <a:t>幸福感への影響→</a:t>
            </a:r>
            <a:r>
              <a:rPr lang="en-US" altLang="ja-JP" dirty="0"/>
              <a:t>①</a:t>
            </a:r>
            <a:r>
              <a:rPr lang="ja-JP" altLang="en-US" dirty="0"/>
              <a:t>健康　②家族　③所得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C81AC57-DC4F-4E93-98BB-ED8762D2C707}"/>
              </a:ext>
            </a:extLst>
          </p:cNvPr>
          <p:cNvSpPr txBox="1"/>
          <p:nvPr/>
        </p:nvSpPr>
        <p:spPr>
          <a:xfrm>
            <a:off x="875420" y="5963035"/>
            <a:ext cx="10441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内閣府（</a:t>
            </a:r>
            <a:r>
              <a:rPr lang="en-US" altLang="ja-JP" dirty="0"/>
              <a:t>2020</a:t>
            </a:r>
            <a:r>
              <a:rPr lang="ja-JP" altLang="en-US" dirty="0"/>
              <a:t>）「満足度・生活の質に関する調査に関する第４次報告書～生活満足度・暮らしのレポート～」は別の観点から調査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4568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B75313-CCF6-92FA-F43D-CF22B54A9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47</a:t>
            </a:r>
            <a:r>
              <a:rPr kumimoji="1" lang="ja-JP" altLang="en-US" dirty="0"/>
              <a:t>歳以降幸福度は上がる</a:t>
            </a:r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9890CB5F-BC3D-55AE-8C99-77442D103C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408" y="1417638"/>
            <a:ext cx="6236043" cy="3921787"/>
          </a:xfr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DD31FEF-9FAC-E055-58BB-1C3CF26EACD6}"/>
              </a:ext>
            </a:extLst>
          </p:cNvPr>
          <p:cNvSpPr txBox="1"/>
          <p:nvPr/>
        </p:nvSpPr>
        <p:spPr>
          <a:xfrm>
            <a:off x="1127448" y="5649693"/>
            <a:ext cx="10513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David G. Blanchflower(2020)“IS HAPPINESS U-SHAPED EVERYWHERE? AGE AND SUBJECTIVE WELL-BEING IN 132 COUNTRIES”NEBR WORKING PAPER 26641</a:t>
            </a:r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EB91A95-FDDB-8B96-C8D2-FD91F0687094}"/>
              </a:ext>
            </a:extLst>
          </p:cNvPr>
          <p:cNvSpPr txBox="1"/>
          <p:nvPr/>
        </p:nvSpPr>
        <p:spPr>
          <a:xfrm>
            <a:off x="7248128" y="1844824"/>
            <a:ext cx="46805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000" dirty="0"/>
              <a:t>オレンジ色が様々な要因を考慮したうえでの幸福度</a:t>
            </a:r>
            <a:endParaRPr kumimoji="1" lang="en-US" altLang="ja-JP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/>
              <a:t>47</a:t>
            </a:r>
            <a:r>
              <a:rPr lang="ja-JP" altLang="en-US" sz="2000" dirty="0"/>
              <a:t>歳がが最低で、その後上昇する</a:t>
            </a:r>
            <a:endParaRPr lang="en-US" altLang="ja-JP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 dirty="0"/>
              <a:t>幸福度が最高なのは</a:t>
            </a:r>
            <a:r>
              <a:rPr lang="en-US" altLang="ja-JP" sz="2000" dirty="0"/>
              <a:t>82</a:t>
            </a:r>
            <a:r>
              <a:rPr lang="ja-JP" altLang="en-US" sz="2000" dirty="0"/>
              <a:t>歳以上</a:t>
            </a:r>
            <a:endParaRPr lang="en-US" altLang="ja-JP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000" dirty="0"/>
              <a:t>日本でも同じ傾向</a:t>
            </a:r>
            <a:endParaRPr kumimoji="1" lang="en-US" altLang="ja-JP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 dirty="0"/>
              <a:t>年をとると、</a:t>
            </a:r>
            <a:r>
              <a:rPr kumimoji="1" lang="ja-JP" altLang="en-US" sz="2000" dirty="0"/>
              <a:t>満足感を得ることがらが変化し、世の中を肯定的に受け入れられるようになる。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3015455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世界幸福度調査</a:t>
            </a:r>
            <a:r>
              <a:rPr kumimoji="1" lang="en-US" altLang="ja-JP" dirty="0"/>
              <a:t>(2024</a:t>
            </a:r>
            <a:r>
              <a:rPr kumimoji="1" lang="ja-JP" altLang="en-US" dirty="0"/>
              <a:t>）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27448" y="1228397"/>
            <a:ext cx="345638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1</a:t>
            </a:r>
            <a:r>
              <a:rPr lang="ja-JP" altLang="en-US" sz="2000" dirty="0"/>
              <a:t>位　フィンランド</a:t>
            </a:r>
            <a:endParaRPr lang="en-US" altLang="ja-JP" sz="2000" dirty="0"/>
          </a:p>
          <a:p>
            <a:r>
              <a:rPr lang="en-US" altLang="ja-JP" sz="2000" dirty="0"/>
              <a:t>2</a:t>
            </a:r>
            <a:r>
              <a:rPr lang="ja-JP" altLang="en-US" sz="2000" dirty="0"/>
              <a:t>位　デンマーク</a:t>
            </a:r>
            <a:endParaRPr lang="en-US" altLang="ja-JP" sz="2000" dirty="0"/>
          </a:p>
          <a:p>
            <a:r>
              <a:rPr lang="en-US" altLang="ja-JP" sz="2000" dirty="0"/>
              <a:t>3</a:t>
            </a:r>
            <a:r>
              <a:rPr lang="ja-JP" altLang="en-US" sz="2000" dirty="0"/>
              <a:t>位　アイスランド</a:t>
            </a:r>
            <a:endParaRPr lang="en-US" altLang="ja-JP" sz="2000" dirty="0"/>
          </a:p>
          <a:p>
            <a:r>
              <a:rPr lang="en-US" altLang="ja-JP" sz="2000" dirty="0"/>
              <a:t>4</a:t>
            </a:r>
            <a:r>
              <a:rPr lang="ja-JP" altLang="en-US" sz="2000" dirty="0"/>
              <a:t>位　スウェーデン</a:t>
            </a:r>
            <a:endParaRPr lang="en-US" altLang="ja-JP" sz="2000" dirty="0"/>
          </a:p>
          <a:p>
            <a:r>
              <a:rPr lang="en-US" altLang="ja-JP" sz="2000" dirty="0"/>
              <a:t>5</a:t>
            </a:r>
            <a:r>
              <a:rPr lang="ja-JP" altLang="en-US" sz="2000" dirty="0"/>
              <a:t>位　イスラエル</a:t>
            </a:r>
            <a:endParaRPr lang="en-US" altLang="ja-JP" sz="2000" dirty="0"/>
          </a:p>
          <a:p>
            <a:endParaRPr lang="en-US" altLang="ja-JP" sz="2000" dirty="0"/>
          </a:p>
          <a:p>
            <a:r>
              <a:rPr lang="en-US" altLang="ja-JP" sz="2000" dirty="0"/>
              <a:t>51</a:t>
            </a:r>
            <a:r>
              <a:rPr lang="ja-JP" altLang="en-US" sz="2000" dirty="0"/>
              <a:t>位　日本</a:t>
            </a:r>
            <a:endParaRPr lang="en-US" altLang="ja-JP" sz="2000" dirty="0"/>
          </a:p>
          <a:p>
            <a:endParaRPr lang="en-US" altLang="ja-JP" sz="2000" dirty="0"/>
          </a:p>
          <a:p>
            <a:r>
              <a:rPr lang="en-US" altLang="ja-JP" sz="2000" dirty="0"/>
              <a:t>52</a:t>
            </a:r>
            <a:r>
              <a:rPr lang="ja-JP" altLang="en-US" sz="2000" dirty="0"/>
              <a:t>位　韓国</a:t>
            </a:r>
            <a:endParaRPr lang="en-US" altLang="ja-JP" sz="2000" dirty="0"/>
          </a:p>
          <a:p>
            <a:endParaRPr lang="en-US" altLang="ja-JP" sz="2000" dirty="0"/>
          </a:p>
          <a:p>
            <a:r>
              <a:rPr lang="en-US" altLang="ja-JP" sz="2000" dirty="0"/>
              <a:t>105</a:t>
            </a:r>
            <a:r>
              <a:rPr lang="ja-JP" altLang="en-US" sz="2000" dirty="0"/>
              <a:t>位　ウクライナ</a:t>
            </a:r>
            <a:endParaRPr lang="en-US" altLang="ja-JP" sz="2000" dirty="0"/>
          </a:p>
          <a:p>
            <a:endParaRPr lang="en-US" altLang="ja-JP" sz="2000" dirty="0"/>
          </a:p>
          <a:p>
            <a:r>
              <a:rPr lang="en-US" altLang="ja-JP" sz="2000" dirty="0"/>
              <a:t>142</a:t>
            </a:r>
            <a:r>
              <a:rPr lang="ja-JP" altLang="en-US" sz="2000" dirty="0"/>
              <a:t>位　コンゴ</a:t>
            </a:r>
            <a:endParaRPr lang="en-US" altLang="ja-JP" sz="2000" dirty="0"/>
          </a:p>
          <a:p>
            <a:r>
              <a:rPr lang="en-US" altLang="ja-JP" sz="2000" dirty="0"/>
              <a:t>140</a:t>
            </a:r>
            <a:r>
              <a:rPr lang="ja-JP" altLang="en-US" sz="2000" dirty="0"/>
              <a:t>位　シエラレオネ</a:t>
            </a:r>
            <a:endParaRPr lang="en-US" altLang="ja-JP" sz="2000" dirty="0"/>
          </a:p>
          <a:p>
            <a:r>
              <a:rPr lang="en-US" altLang="ja-JP" sz="2000" dirty="0"/>
              <a:t>141</a:t>
            </a:r>
            <a:r>
              <a:rPr lang="ja-JP" altLang="en-US" sz="2000" dirty="0"/>
              <a:t>位　レソト</a:t>
            </a:r>
            <a:endParaRPr lang="en-US" altLang="ja-JP" sz="2000" dirty="0"/>
          </a:p>
          <a:p>
            <a:r>
              <a:rPr lang="en-US" altLang="ja-JP" sz="2000" dirty="0"/>
              <a:t>142</a:t>
            </a:r>
            <a:r>
              <a:rPr lang="ja-JP" altLang="en-US" sz="2000" dirty="0"/>
              <a:t>位　レバノン</a:t>
            </a:r>
            <a:endParaRPr lang="en-US" altLang="ja-JP" sz="2000" dirty="0"/>
          </a:p>
          <a:p>
            <a:r>
              <a:rPr lang="en-US" altLang="ja-JP" sz="2000" dirty="0"/>
              <a:t>143</a:t>
            </a:r>
            <a:r>
              <a:rPr lang="ja-JP" altLang="en-US" sz="2000" dirty="0"/>
              <a:t>位　アフガニスタン</a:t>
            </a:r>
            <a:endParaRPr lang="en-US" altLang="ja-JP" sz="2000" dirty="0"/>
          </a:p>
        </p:txBody>
      </p:sp>
      <p:pic>
        <p:nvPicPr>
          <p:cNvPr id="6" name="図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8649" y="504164"/>
            <a:ext cx="1669941" cy="683947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511824" y="5851027"/>
            <a:ext cx="6037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（出所）</a:t>
            </a:r>
            <a:r>
              <a:rPr lang="en-US" altLang="ja-JP" dirty="0"/>
              <a:t>”</a:t>
            </a:r>
            <a:r>
              <a:rPr lang="en-US" altLang="ja-JP" dirty="0">
                <a:hlinkClick r:id="rId3"/>
              </a:rPr>
              <a:t>World Happiness Report </a:t>
            </a:r>
            <a:r>
              <a:rPr lang="en-US" altLang="ja-JP" dirty="0"/>
              <a:t>“</a:t>
            </a:r>
            <a:r>
              <a:rPr lang="ja-JP" altLang="en-US" dirty="0"/>
              <a:t>持続可能な開発ソリューションネットワーク（国際連合の関連機関）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5B832CD-956E-4299-97FD-423427859BCC}"/>
              </a:ext>
            </a:extLst>
          </p:cNvPr>
          <p:cNvSpPr txBox="1"/>
          <p:nvPr/>
        </p:nvSpPr>
        <p:spPr>
          <a:xfrm>
            <a:off x="10214248" y="531255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2024</a:t>
            </a:r>
            <a:r>
              <a:rPr kumimoji="1" lang="ja-JP" altLang="en-US" dirty="0"/>
              <a:t>年</a:t>
            </a:r>
            <a:r>
              <a:rPr lang="ja-JP" altLang="en-US" dirty="0"/>
              <a:t>３</a:t>
            </a:r>
            <a:r>
              <a:rPr kumimoji="1" lang="ja-JP" altLang="en-US" dirty="0"/>
              <a:t>月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9807482-3687-4B5D-A9B2-4D32E6298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984" y="1805550"/>
            <a:ext cx="4597274" cy="3390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5550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限界分析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49203" y="2564904"/>
            <a:ext cx="11103024" cy="2908920"/>
          </a:xfrm>
        </p:spPr>
        <p:txBody>
          <a:bodyPr/>
          <a:lstStyle/>
          <a:p>
            <a:r>
              <a:rPr kumimoji="1" lang="ja-JP" altLang="en-US" dirty="0"/>
              <a:t>限界とは</a:t>
            </a:r>
            <a:r>
              <a:rPr lang="ja-JP" altLang="en-US" dirty="0">
                <a:solidFill>
                  <a:srgbClr val="CC00CC"/>
                </a:solidFill>
              </a:rPr>
              <a:t>「端（</a:t>
            </a:r>
            <a:r>
              <a:rPr lang="en-US" altLang="ja-JP" dirty="0">
                <a:solidFill>
                  <a:srgbClr val="CC00CC"/>
                </a:solidFill>
              </a:rPr>
              <a:t>margin)</a:t>
            </a:r>
            <a:r>
              <a:rPr lang="ja-JP" altLang="en-US" dirty="0">
                <a:solidFill>
                  <a:srgbClr val="CC00CC"/>
                </a:solidFill>
              </a:rPr>
              <a:t>」</a:t>
            </a:r>
            <a:r>
              <a:rPr lang="ja-JP" altLang="en-US" dirty="0"/>
              <a:t>で、「</a:t>
            </a:r>
            <a:r>
              <a:rPr lang="en-US" altLang="ja-JP" dirty="0"/>
              <a:t>limit</a:t>
            </a:r>
            <a:r>
              <a:rPr lang="ja-JP" altLang="en-US" dirty="0"/>
              <a:t>」ではない。</a:t>
            </a:r>
            <a:endParaRPr lang="en-US" altLang="ja-JP" dirty="0"/>
          </a:p>
          <a:p>
            <a:r>
              <a:rPr kumimoji="1" lang="en-US" altLang="ja-JP" dirty="0"/>
              <a:t>1</a:t>
            </a:r>
            <a:r>
              <a:rPr kumimoji="1" lang="ja-JP" altLang="en-US" dirty="0"/>
              <a:t>単位生産が増えた時、ほかのものがどれだけ増えるか（限界費用、限界効用）。</a:t>
            </a:r>
            <a:endParaRPr kumimoji="1" lang="en-US" altLang="ja-JP" dirty="0"/>
          </a:p>
          <a:p>
            <a:r>
              <a:rPr kumimoji="1" lang="ja-JP" altLang="en-US" dirty="0"/>
              <a:t>最大値や最小値は限界値をみればわかる。</a:t>
            </a:r>
          </a:p>
        </p:txBody>
      </p:sp>
    </p:spTree>
    <p:extLst>
      <p:ext uri="{BB962C8B-B14F-4D97-AF65-F5344CB8AC3E}">
        <p14:creationId xmlns:p14="http://schemas.microsoft.com/office/powerpoint/2010/main" val="4057674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/>
              <a:t>ディズニーランドに行く回数と効用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16E59E8-BC7E-E7F9-8BAB-3C1A15323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1700808"/>
            <a:ext cx="7605684" cy="381642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8B4822A-198C-6FDE-BA26-B7E43B53714F}"/>
              </a:ext>
            </a:extLst>
          </p:cNvPr>
          <p:cNvSpPr txBox="1"/>
          <p:nvPr/>
        </p:nvSpPr>
        <p:spPr>
          <a:xfrm>
            <a:off x="8822432" y="1700808"/>
            <a:ext cx="275996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総効用は、それまでディズニーランドに行って得たすべての効用。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dirty="0"/>
              <a:t>限界効用は、追加的に</a:t>
            </a:r>
            <a:r>
              <a:rPr kumimoji="1" lang="en-US" altLang="ja-JP" dirty="0"/>
              <a:t>1</a:t>
            </a:r>
            <a:r>
              <a:rPr kumimoji="1" lang="ja-JP" altLang="en-US" dirty="0"/>
              <a:t>回行ったときに得た効用。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費用は、ディズニーランドに行くのにかかったすべての費用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dirty="0"/>
              <a:t>限界効用は追加的に</a:t>
            </a:r>
            <a:r>
              <a:rPr kumimoji="1" lang="en-US" altLang="ja-JP" dirty="0"/>
              <a:t>1</a:t>
            </a:r>
            <a:r>
              <a:rPr kumimoji="1" lang="ja-JP" altLang="en-US" dirty="0"/>
              <a:t>回行ったときにかかる費用</a:t>
            </a:r>
          </a:p>
        </p:txBody>
      </p:sp>
    </p:spTree>
    <p:extLst>
      <p:ext uri="{BB962C8B-B14F-4D97-AF65-F5344CB8AC3E}">
        <p14:creationId xmlns:p14="http://schemas.microsoft.com/office/powerpoint/2010/main" val="559337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ja-JP" dirty="0"/>
              <a:t>限界効用逓減の法則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604" y="1556792"/>
            <a:ext cx="7128792" cy="45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778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4|0.2|0.2|0.2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メイリオ">
      <a:majorFont>
        <a:latin typeface="Segoe UI"/>
        <a:ea typeface="メイリオ"/>
        <a:cs typeface=""/>
      </a:majorFont>
      <a:minorFont>
        <a:latin typeface="Segoe UI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1625</Words>
  <Application>Microsoft Office PowerPoint</Application>
  <PresentationFormat>ワイド画面</PresentationFormat>
  <Paragraphs>225</Paragraphs>
  <Slides>30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9" baseType="lpstr">
      <vt:lpstr>ＭＳ Ｐゴシック</vt:lpstr>
      <vt:lpstr>ＭＳ 明朝</vt:lpstr>
      <vt:lpstr>メイリオ</vt:lpstr>
      <vt:lpstr>Arial</vt:lpstr>
      <vt:lpstr>Calibri</vt:lpstr>
      <vt:lpstr>Segoe UI</vt:lpstr>
      <vt:lpstr>Wingdings</vt:lpstr>
      <vt:lpstr>Wingdings 2</vt:lpstr>
      <vt:lpstr>Office ​​テーマ</vt:lpstr>
      <vt:lpstr>消費者行動の分析 （教科書　第6章）</vt:lpstr>
      <vt:lpstr>経済学とは</vt:lpstr>
      <vt:lpstr>経済学とは（続き）</vt:lpstr>
      <vt:lpstr>政府の「幸福度調査」 2013年度が最新</vt:lpstr>
      <vt:lpstr>47歳以降幸福度は上がる</vt:lpstr>
      <vt:lpstr>世界幸福度調査(2024）</vt:lpstr>
      <vt:lpstr>限界分析</vt:lpstr>
      <vt:lpstr>ディズニーランドに行く回数と効用</vt:lpstr>
      <vt:lpstr>限界効用逓減の法則</vt:lpstr>
      <vt:lpstr>限界効用は逓減</vt:lpstr>
      <vt:lpstr>年間パスと総効用</vt:lpstr>
      <vt:lpstr>年間パスポートは何回分か</vt:lpstr>
      <vt:lpstr>PowerPoint プレゼンテーション</vt:lpstr>
      <vt:lpstr>無差別曲線 ＝効用が同じ組み合わせを結んだ物</vt:lpstr>
      <vt:lpstr>PowerPoint プレゼンテーション</vt:lpstr>
      <vt:lpstr>PowerPoint プレゼンテーション</vt:lpstr>
      <vt:lpstr>無差別曲線の動画</vt:lpstr>
      <vt:lpstr>予算線</vt:lpstr>
      <vt:lpstr>無差別曲線と予算線が接したところで消費が行われる。</vt:lpstr>
      <vt:lpstr>PowerPoint プレゼンテーション</vt:lpstr>
      <vt:lpstr>財の分類法</vt:lpstr>
      <vt:lpstr>バターとマーガリン</vt:lpstr>
      <vt:lpstr>財の分類法（ディズニー版）</vt:lpstr>
      <vt:lpstr>値上げの効果</vt:lpstr>
      <vt:lpstr>値上げの効果</vt:lpstr>
      <vt:lpstr>PowerPoint プレゼンテーション</vt:lpstr>
      <vt:lpstr>需要の価格弾力性</vt:lpstr>
      <vt:lpstr>価格弾力性</vt:lpstr>
      <vt:lpstr>価格弾力性による分類</vt:lpstr>
      <vt:lpstr>３つの幸福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Nariyasu Yamasawa</dc:creator>
  <cp:lastModifiedBy>Nariyasu Yamasawa</cp:lastModifiedBy>
  <cp:revision>68</cp:revision>
  <dcterms:created xsi:type="dcterms:W3CDTF">2015-04-08T22:08:55Z</dcterms:created>
  <dcterms:modified xsi:type="dcterms:W3CDTF">2024-04-11T02:33:35Z</dcterms:modified>
</cp:coreProperties>
</file>