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1" r:id="rId4"/>
  </p:sldMasterIdLst>
  <p:notesMasterIdLst>
    <p:notesMasterId r:id="rId37"/>
  </p:notesMasterIdLst>
  <p:handoutMasterIdLst>
    <p:handoutMasterId r:id="rId38"/>
  </p:handoutMasterIdLst>
  <p:sldIdLst>
    <p:sldId id="293" r:id="rId5"/>
    <p:sldId id="349" r:id="rId6"/>
    <p:sldId id="385" r:id="rId7"/>
    <p:sldId id="386" r:id="rId8"/>
    <p:sldId id="387" r:id="rId9"/>
    <p:sldId id="388" r:id="rId10"/>
    <p:sldId id="350" r:id="rId11"/>
    <p:sldId id="351" r:id="rId12"/>
    <p:sldId id="352" r:id="rId13"/>
    <p:sldId id="639" r:id="rId14"/>
    <p:sldId id="622" r:id="rId15"/>
    <p:sldId id="261" r:id="rId16"/>
    <p:sldId id="262" r:id="rId17"/>
    <p:sldId id="398" r:id="rId18"/>
    <p:sldId id="409" r:id="rId19"/>
    <p:sldId id="384" r:id="rId20"/>
    <p:sldId id="353" r:id="rId21"/>
    <p:sldId id="354" r:id="rId22"/>
    <p:sldId id="396" r:id="rId23"/>
    <p:sldId id="406" r:id="rId24"/>
    <p:sldId id="356" r:id="rId25"/>
    <p:sldId id="405" r:id="rId26"/>
    <p:sldId id="359" r:id="rId27"/>
    <p:sldId id="415" r:id="rId28"/>
    <p:sldId id="400" r:id="rId29"/>
    <p:sldId id="411" r:id="rId30"/>
    <p:sldId id="638" r:id="rId31"/>
    <p:sldId id="336" r:id="rId32"/>
    <p:sldId id="402" r:id="rId33"/>
    <p:sldId id="407" r:id="rId34"/>
    <p:sldId id="401" r:id="rId35"/>
    <p:sldId id="39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FF"/>
    <a:srgbClr val="3333FF"/>
    <a:srgbClr val="FF9900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4D1FA-936A-4D5A-8148-C4A8AA5E8537}" v="9" dt="2020-05-29T03:29:04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0216C1-6C04-4C88-B4BE-B9ACE1FD3CCA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F2A2CF-BF9E-4EB8-8864-CF7ED938F4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5174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88C84C-F8FB-4553-B78A-BC1C45CB1D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5907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F1817-0613-4566-9D1E-559ECBFC3728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061B0-F299-4282-BDD2-A2B4F89344DC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9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6D7A1-5E78-4F63-B6CA-3692C20D64D3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0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153AC-C698-4E16-BF02-09320A87A3B8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1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3F74563A-FA0E-40CD-B5BE-C7F30D3612A6}" type="slidenum">
              <a:rPr lang="en-US" altLang="ja-JP" smtClean="0"/>
              <a:pPr eaLnBrk="1" hangingPunct="1"/>
              <a:t>28</a:t>
            </a:fld>
            <a:endParaRPr lang="en-US" altLang="ja-JP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5663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10388-1829-4365-B173-760EA46DC9C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637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90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89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BEBC7-840E-4470-A602-432E138F259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477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62271-F0F3-4AB3-9D47-B98339A8A2E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427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B888A-933C-48EC-A5ED-06A35559A56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570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D6FB5-C6B5-4D1A-81EB-74B6264255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245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7F130-9D10-4DCA-9177-958FD7162CD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257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194C2-9204-4A8D-AFDE-E57376FA8F0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032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408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5F9F2-B267-4E8A-BC07-785B445EEC1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513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73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31504" y="908720"/>
            <a:ext cx="8568952" cy="2387600"/>
          </a:xfrm>
        </p:spPr>
        <p:txBody>
          <a:bodyPr/>
          <a:lstStyle/>
          <a:p>
            <a:r>
              <a:rPr lang="ja-JP" altLang="en-US" sz="4000" dirty="0"/>
              <a:t>ディズニーランドの価格戦略</a:t>
            </a:r>
            <a:br>
              <a:rPr lang="en-US" altLang="ja-JP" sz="4000" dirty="0"/>
            </a:br>
            <a:r>
              <a:rPr lang="ja-JP" altLang="en-US" sz="4000" dirty="0"/>
              <a:t>（教科書　第</a:t>
            </a:r>
            <a:r>
              <a:rPr lang="en-US" altLang="ja-JP" sz="4000" dirty="0"/>
              <a:t>5</a:t>
            </a:r>
            <a:r>
              <a:rPr lang="ja-JP" altLang="en-US" sz="4000"/>
              <a:t>章）</a:t>
            </a:r>
            <a:endParaRPr kumimoji="1" lang="ja-JP" altLang="en-US" dirty="0">
              <a:solidFill>
                <a:srgbClr val="FF99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509120"/>
            <a:ext cx="9144000" cy="748680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山澤成康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E337C-C5D2-F439-DF13-4C5E3B93F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D6F24-8167-0311-08DE-BF34E921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8864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ディズニープレミアアクセス（</a:t>
            </a:r>
            <a:r>
              <a:rPr kumimoji="1" lang="en-US" altLang="ja-JP" dirty="0"/>
              <a:t>TDL</a:t>
            </a:r>
            <a:r>
              <a:rPr kumimoji="1" lang="ja-JP" altLang="en-US" dirty="0"/>
              <a:t>）</a:t>
            </a:r>
            <a:br>
              <a:rPr lang="ja-JP" altLang="ja-JP" dirty="0">
                <a:latin typeface="Arial" panose="020B0604020202020204" pitchFamily="34" charset="0"/>
              </a:rPr>
            </a:br>
            <a:endParaRPr kumimoji="1" lang="ja-JP" altLang="en-US" dirty="0"/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3314AC83-10BA-5EAB-B713-F9BB47386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411904"/>
              </p:ext>
            </p:extLst>
          </p:nvPr>
        </p:nvGraphicFramePr>
        <p:xfrm>
          <a:off x="623392" y="1206682"/>
          <a:ext cx="10515600" cy="4754880"/>
        </p:xfrm>
        <a:graphic>
          <a:graphicData uri="http://schemas.openxmlformats.org/drawingml/2006/table">
            <a:tbl>
              <a:tblPr/>
              <a:tblGrid>
                <a:gridCol w="2304256">
                  <a:extLst>
                    <a:ext uri="{9D8B030D-6E8A-4147-A177-3AD203B41FA5}">
                      <a16:colId xmlns:a16="http://schemas.microsoft.com/office/drawing/2014/main" val="828652363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573593685"/>
                    </a:ext>
                  </a:extLst>
                </a:gridCol>
                <a:gridCol w="2450704">
                  <a:extLst>
                    <a:ext uri="{9D8B030D-6E8A-4147-A177-3AD203B41FA5}">
                      <a16:colId xmlns:a16="http://schemas.microsoft.com/office/drawing/2014/main" val="1725762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施設名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価格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42924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ja-JP" altLang="en-US" sz="2400" dirty="0"/>
                        <a:t>パレード</a:t>
                      </a:r>
                      <a:r>
                        <a:rPr lang="en-US" altLang="ja-JP" sz="2400" dirty="0"/>
                        <a:t>/</a:t>
                      </a:r>
                      <a:r>
                        <a:rPr lang="ja-JP" altLang="en-US" sz="2400" dirty="0"/>
                        <a:t>ショー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ディズニー・ハーモニー・イン・カラー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8308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effectLst/>
                        </a:rPr>
                        <a:t>東京ディズニーランド・エレクトリカルパレード・ドリームライツ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0991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effectLst/>
                        </a:rPr>
                        <a:t>クワッキーセレブレーション★ドナルド・ザ・レジェンド！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1837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effectLst/>
                        </a:rPr>
                        <a:t>東京ディズニーランドの新キャッスルプロジェクション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48458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ja-JP" altLang="en-US" sz="2400" dirty="0">
                          <a:effectLst/>
                        </a:rPr>
                        <a:t>アトラクション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美女と野獣“魔法のものがたり”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2,000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3981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>
                          <a:effectLst/>
                        </a:rPr>
                        <a:t>ベイマックスのハッピーライド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1,500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3954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>
                          <a:effectLst/>
                        </a:rPr>
                        <a:t>スプラッシュ・マウンテン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1,500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819894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849776-3936-C8BF-F031-AA73772EE6D3}"/>
              </a:ext>
            </a:extLst>
          </p:cNvPr>
          <p:cNvSpPr txBox="1"/>
          <p:nvPr/>
        </p:nvSpPr>
        <p:spPr>
          <a:xfrm>
            <a:off x="8978752" y="61653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11</a:t>
            </a:r>
            <a:r>
              <a:rPr kumimoji="1" lang="ja-JP" altLang="en-US" dirty="0"/>
              <a:t>日現在</a:t>
            </a:r>
          </a:p>
        </p:txBody>
      </p:sp>
    </p:spTree>
    <p:extLst>
      <p:ext uri="{BB962C8B-B14F-4D97-AF65-F5344CB8AC3E}">
        <p14:creationId xmlns:p14="http://schemas.microsoft.com/office/powerpoint/2010/main" val="246190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C85FD-C83E-9652-F845-F81114852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D7B27A-7B76-8023-9961-3CB88328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ディズニープレミアアクセス（</a:t>
            </a:r>
            <a:r>
              <a:rPr kumimoji="1" lang="en-US" altLang="ja-JP" dirty="0"/>
              <a:t>TDS)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DE157CB2-62BE-2761-11D6-894830316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53465"/>
              </p:ext>
            </p:extLst>
          </p:nvPr>
        </p:nvGraphicFramePr>
        <p:xfrm>
          <a:off x="623392" y="1556792"/>
          <a:ext cx="10515600" cy="4846320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1530796864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3612786275"/>
                    </a:ext>
                  </a:extLst>
                </a:gridCol>
                <a:gridCol w="2450704">
                  <a:extLst>
                    <a:ext uri="{9D8B030D-6E8A-4147-A177-3AD203B41FA5}">
                      <a16:colId xmlns:a16="http://schemas.microsoft.com/office/drawing/2014/main" val="1577104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施設名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/>
                        <a:t>価格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596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ja-JP" altLang="en-US" sz="2400"/>
                        <a:t>パレード</a:t>
                      </a:r>
                      <a:r>
                        <a:rPr lang="en-US" altLang="ja-JP" sz="2400"/>
                        <a:t>/</a:t>
                      </a:r>
                      <a:r>
                        <a:rPr lang="ja-JP" altLang="en-US" sz="2400"/>
                        <a:t>ショー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ビリーヴ！～シー・オブ・ドリームス～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513450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r>
                        <a:rPr lang="ja-JP" altLang="en-US" sz="2400" dirty="0">
                          <a:effectLst/>
                        </a:rPr>
                        <a:t>アトラクション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アナとエルサのフローズンジャーニー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2,000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577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ja-JP" altLang="en-US" sz="24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ラプンツェルのランタンフェスティバル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2,000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645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ja-JP" altLang="en-US" sz="24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ピーターパンのネバーランドアドベンチャー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2,000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9783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/>
                        <a:t>ソアリン：ファンタスティック・フライト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2,000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0203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effectLst/>
                        </a:rPr>
                        <a:t>トイ・ストーリー・マニア！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2,000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0157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effectLst/>
                        </a:rPr>
                        <a:t>タワー・オブ・テラー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1,500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1092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2400">
                          <a:effectLst/>
                        </a:rPr>
                        <a:t>センター・オブ・ジ・アース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dirty="0">
                          <a:effectLst/>
                        </a:rPr>
                        <a:t>1,500</a:t>
                      </a:r>
                      <a:r>
                        <a:rPr lang="ja-JP" altLang="en-US" sz="2400" dirty="0">
                          <a:effectLst/>
                        </a:rPr>
                        <a:t>円</a:t>
                      </a:r>
                      <a:r>
                        <a:rPr lang="en-US" altLang="ja-JP" sz="2400" dirty="0">
                          <a:effectLst/>
                        </a:rPr>
                        <a:t>/</a:t>
                      </a:r>
                      <a:r>
                        <a:rPr lang="ja-JP" altLang="en-US" sz="2400" dirty="0">
                          <a:effectLst/>
                        </a:rPr>
                        <a:t>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74730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0AF771-5FB7-D08B-A3D7-6E84B978549B}"/>
              </a:ext>
            </a:extLst>
          </p:cNvPr>
          <p:cNvSpPr txBox="1"/>
          <p:nvPr/>
        </p:nvSpPr>
        <p:spPr>
          <a:xfrm>
            <a:off x="9264352" y="6381328"/>
            <a:ext cx="2472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11</a:t>
            </a:r>
            <a:r>
              <a:rPr kumimoji="1" lang="ja-JP" altLang="en-US" dirty="0"/>
              <a:t>日現在</a:t>
            </a:r>
          </a:p>
        </p:txBody>
      </p:sp>
    </p:spTree>
    <p:extLst>
      <p:ext uri="{BB962C8B-B14F-4D97-AF65-F5344CB8AC3E}">
        <p14:creationId xmlns:p14="http://schemas.microsoft.com/office/powerpoint/2010/main" val="378238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86F77-4B2E-803C-EAA2-42B6030FC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F5133-E810-4E76-A3C6-3DDC5F5B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プレミアアクセスのメリット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6C30F8-43E0-E99C-88D8-10C1EEDE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2276872"/>
            <a:ext cx="8983489" cy="35544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かなりの短時間でアトラクションを体験できる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ことで、効率的に時間を使える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→あまり来ない人や地方の人には便利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長時間並ぶことが困難な子供連れや高齢者や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>
                <a:solidFill>
                  <a:schemeClr val="tx1"/>
                </a:solidFill>
              </a:rPr>
              <a:t>夏の炎天下での活用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良い座席で乗れることもある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2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5CA15-29CD-3BF2-1BCB-CBE336337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ADBFFB-AFE6-614B-9EF2-53F71E73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プレミアアクセスのデメリット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E5100C-DE17-74AC-5794-8FBA021A1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入園してからの購入→事前に計画が立てにくい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数には限りがある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システム調整になってしまったとき</a:t>
            </a:r>
            <a:r>
              <a:rPr lang="ja-JP" altLang="en-US" dirty="0"/>
              <a:t>入れない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並べば見られる展示物などをゆっくり見ることはできない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複数人分となるとかなりの大金になる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/>
          <a:lstStyle/>
          <a:p>
            <a:r>
              <a:rPr kumimoji="1" lang="ja-JP" altLang="en-US" dirty="0"/>
              <a:t>バージョニング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00256" y="2505670"/>
            <a:ext cx="295354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ディズニーランドに行きたい気持ちが強い人はプレミアアクセスを買うはず。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3B73142-5662-A259-68B6-0FF2F25DD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772816"/>
            <a:ext cx="6133537" cy="44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8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ユニバーサルエクスプレスパス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808756"/>
              </p:ext>
            </p:extLst>
          </p:nvPr>
        </p:nvGraphicFramePr>
        <p:xfrm>
          <a:off x="1559496" y="1628800"/>
          <a:ext cx="856895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種類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価格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r>
                        <a:rPr kumimoji="1" lang="ja-JP" altLang="en-US" sz="2800" dirty="0"/>
                        <a:t>アトラクション当たり価格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ユニバーサル・エクスプレスパス　</a:t>
                      </a:r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</a:rPr>
                        <a:t>プレミアム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18300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75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ユニバーサル・エクスプレスパス</a:t>
                      </a:r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</a:rPr>
                        <a:t>７</a:t>
                      </a:r>
                      <a:r>
                        <a:rPr kumimoji="1" lang="ja-JP" altLang="en-US" sz="2800" dirty="0"/>
                        <a:t>・スタンダード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10800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1543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ユニバーサル・エクスプレスパス</a:t>
                      </a:r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</a:rPr>
                        <a:t>４</a:t>
                      </a:r>
                      <a:r>
                        <a:rPr kumimoji="1" lang="ja-JP" altLang="en-US" sz="2800" dirty="0"/>
                        <a:t>・スタンダード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7800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1950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9245966" y="619902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6</a:t>
            </a:r>
            <a:r>
              <a:rPr kumimoji="1" lang="ja-JP" altLang="en-US" dirty="0"/>
              <a:t>日現在</a:t>
            </a:r>
          </a:p>
        </p:txBody>
      </p:sp>
    </p:spTree>
    <p:extLst>
      <p:ext uri="{BB962C8B-B14F-4D97-AF65-F5344CB8AC3E}">
        <p14:creationId xmlns:p14="http://schemas.microsoft.com/office/powerpoint/2010/main" val="174668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バンドリング（抱き合わせ販売）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88813" y="2319585"/>
            <a:ext cx="7886700" cy="3259559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Microsoft365</a:t>
            </a:r>
          </a:p>
          <a:p>
            <a:r>
              <a:rPr lang="ja-JP" altLang="ja-JP" sz="4000" dirty="0"/>
              <a:t>新聞</a:t>
            </a:r>
            <a:endParaRPr lang="en-US" altLang="ja-JP" sz="4000" dirty="0"/>
          </a:p>
          <a:p>
            <a:r>
              <a:rPr lang="ja-JP" altLang="ja-JP" sz="4000" dirty="0"/>
              <a:t>ＣＤ</a:t>
            </a:r>
            <a:endParaRPr lang="en-US" altLang="ja-JP" sz="4000" dirty="0"/>
          </a:p>
          <a:p>
            <a:r>
              <a:rPr lang="ja-JP" altLang="ja-JP" sz="4000" dirty="0"/>
              <a:t>入場料＋アトラクション</a:t>
            </a:r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4784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バンドリング（抱き合わせ販売）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886" y="1772816"/>
            <a:ext cx="10486495" cy="43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5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648" y="80028"/>
            <a:ext cx="5616624" cy="67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2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5486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ホームタウンパスポート</a:t>
            </a:r>
            <a:br>
              <a:rPr lang="en-US" altLang="ja-JP" dirty="0"/>
            </a:br>
            <a:r>
              <a:rPr lang="ja-JP" altLang="en-US" dirty="0"/>
              <a:t>首都圏ウィークデースペシャルパスポート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/>
              <a:t>2011</a:t>
            </a:r>
            <a:r>
              <a:rPr lang="ja-JP" altLang="en-US" dirty="0"/>
              <a:t>年）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707" y="2348880"/>
            <a:ext cx="8066585" cy="36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需要と供給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998" y="1310282"/>
            <a:ext cx="5256011" cy="341486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127573" y="4809054"/>
            <a:ext cx="7936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需要＝人間の欲求から発する　おいしいワイン、楽しい食事、優れた音楽</a:t>
            </a:r>
          </a:p>
          <a:p>
            <a:r>
              <a:rPr lang="ja-JP" altLang="en-US" dirty="0"/>
              <a:t>供給＝その欲求を満たすための努力</a:t>
            </a:r>
          </a:p>
          <a:p>
            <a:r>
              <a:rPr lang="ja-JP" altLang="en-US" dirty="0"/>
              <a:t>市場＝需要する人と供給する人がモノを交換する場所</a:t>
            </a:r>
          </a:p>
          <a:p>
            <a:r>
              <a:rPr lang="ja-JP" altLang="en-US" dirty="0"/>
              <a:t>価格＝需給の状況を教えてくれるシグナル</a:t>
            </a:r>
          </a:p>
          <a:p>
            <a:r>
              <a:rPr lang="ja-JP" altLang="en-US" dirty="0"/>
              <a:t>均衡＝みんなが満足する点</a:t>
            </a:r>
          </a:p>
        </p:txBody>
      </p:sp>
    </p:spTree>
    <p:extLst>
      <p:ext uri="{BB962C8B-B14F-4D97-AF65-F5344CB8AC3E}">
        <p14:creationId xmlns:p14="http://schemas.microsoft.com/office/powerpoint/2010/main" val="134695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/>
              <a:t>首都圏・静岡ウイークデーパスポート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633372"/>
            <a:ext cx="6697014" cy="48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2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85" y="1459982"/>
            <a:ext cx="8405312" cy="34932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夏５パスポート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91544" y="5373217"/>
            <a:ext cx="3816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2019</a:t>
            </a:r>
            <a:r>
              <a:rPr lang="ja-JP" altLang="en-US" sz="1600" dirty="0"/>
              <a:t>年は</a:t>
            </a:r>
            <a:r>
              <a:rPr lang="en-US" altLang="ja-JP" sz="1600" dirty="0"/>
              <a:t>6</a:t>
            </a:r>
            <a:r>
              <a:rPr lang="ja-JP" altLang="en-US" sz="1600" dirty="0"/>
              <a:t>月</a:t>
            </a:r>
            <a:r>
              <a:rPr lang="en-US" altLang="ja-JP" sz="1600" dirty="0"/>
              <a:t>16</a:t>
            </a:r>
            <a:r>
              <a:rPr lang="ja-JP" altLang="en-US" sz="1600" dirty="0"/>
              <a:t>日（日）～</a:t>
            </a:r>
            <a:r>
              <a:rPr lang="en-US" altLang="ja-JP" sz="1600" dirty="0"/>
              <a:t>9</a:t>
            </a:r>
            <a:r>
              <a:rPr lang="ja-JP" altLang="en-US" sz="1600" dirty="0"/>
              <a:t>月</a:t>
            </a:r>
            <a:r>
              <a:rPr lang="en-US" altLang="ja-JP" sz="1600" dirty="0"/>
              <a:t>6</a:t>
            </a:r>
            <a:r>
              <a:rPr lang="ja-JP" altLang="en-US" sz="1600" dirty="0"/>
              <a:t>（金）</a:t>
            </a:r>
            <a:endParaRPr lang="en-US" altLang="ja-JP" sz="1600" dirty="0"/>
          </a:p>
          <a:p>
            <a:r>
              <a:rPr kumimoji="1" lang="en-US" altLang="ja-JP" dirty="0"/>
              <a:t>2018</a:t>
            </a:r>
            <a:r>
              <a:rPr kumimoji="1" lang="ja-JP" altLang="en-US" dirty="0"/>
              <a:t>年度はなし、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年度は復活。</a:t>
            </a:r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6212595" y="3051525"/>
            <a:ext cx="792088" cy="50405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12595" y="4077072"/>
            <a:ext cx="792088" cy="504056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49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448" y="404664"/>
            <a:ext cx="9649072" cy="608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開園時間の調整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価格ではなく、サービス量で調整。</a:t>
            </a:r>
          </a:p>
          <a:p>
            <a:r>
              <a:rPr lang="ja-JP" altLang="en-US" sz="2800" dirty="0"/>
              <a:t>同じ料金でも開園時間が違う。</a:t>
            </a:r>
          </a:p>
          <a:p>
            <a:r>
              <a:rPr lang="en-US" altLang="ja-JP" sz="2800" dirty="0"/>
              <a:t>8</a:t>
            </a:r>
            <a:r>
              <a:rPr lang="ja-JP" altLang="en-US" sz="2800" dirty="0"/>
              <a:t>時～</a:t>
            </a:r>
            <a:r>
              <a:rPr lang="en-US" altLang="ja-JP" sz="2800" dirty="0"/>
              <a:t>22</a:t>
            </a:r>
            <a:r>
              <a:rPr lang="ja-JP" altLang="en-US" sz="2800" dirty="0"/>
              <a:t>時が最も長く、９時～</a:t>
            </a:r>
            <a:r>
              <a:rPr lang="en-US" altLang="ja-JP" sz="2800" dirty="0"/>
              <a:t>19</a:t>
            </a:r>
            <a:r>
              <a:rPr lang="ja-JP" altLang="en-US" sz="2800" dirty="0"/>
              <a:t>時が最も短い営業時間。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3</a:t>
            </a:r>
            <a:r>
              <a:rPr lang="ja-JP" altLang="en-US" sz="2800" dirty="0">
                <a:solidFill>
                  <a:srgbClr val="FF0000"/>
                </a:solidFill>
              </a:rPr>
              <a:t>月がもっとも混雑する。</a:t>
            </a:r>
            <a:r>
              <a:rPr lang="en-US" altLang="ja-JP" sz="2800" dirty="0"/>
              <a:t>4</a:t>
            </a:r>
            <a:r>
              <a:rPr lang="ja-JP" altLang="en-US" sz="2800" dirty="0"/>
              <a:t>－</a:t>
            </a:r>
            <a:r>
              <a:rPr lang="en-US" altLang="ja-JP" sz="2800" dirty="0"/>
              <a:t>7</a:t>
            </a:r>
            <a:r>
              <a:rPr lang="ja-JP" altLang="en-US" sz="2800" dirty="0"/>
              <a:t>月はゴールデンウイークを除けば比較的空いている。</a:t>
            </a:r>
          </a:p>
          <a:p>
            <a:r>
              <a:rPr lang="ja-JP" altLang="en-US" sz="2800" dirty="0"/>
              <a:t>１，２月は最も空いている。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堀井憲一郎</a:t>
            </a:r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</a:rPr>
              <a:t>『</a:t>
            </a: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東京ディズニーリゾート便利帖</a:t>
            </a:r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</a:rPr>
              <a:t>』</a:t>
            </a: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新潮社</a:t>
            </a:r>
          </a:p>
          <a:p>
            <a:endParaRPr lang="ja-JP" altLang="en-US" sz="2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8391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DC3A4C-174E-2A63-253E-AC149E33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バレンタインデーは変わらない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9B3DB4B-686A-8C7A-F126-295F5672C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496" y="1484784"/>
            <a:ext cx="4536504" cy="5308823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CF04D3-B8C2-2462-9B0F-7029C9BF9454}"/>
              </a:ext>
            </a:extLst>
          </p:cNvPr>
          <p:cNvSpPr txBox="1"/>
          <p:nvPr/>
        </p:nvSpPr>
        <p:spPr>
          <a:xfrm>
            <a:off x="7392144" y="2348880"/>
            <a:ext cx="3961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ディズニーランドにとってはバレンタインデーは強力なコンテンツにはならない。</a:t>
            </a:r>
            <a:endParaRPr kumimoji="1" lang="en-US" altLang="ja-JP" sz="2000" dirty="0"/>
          </a:p>
          <a:p>
            <a:r>
              <a:rPr kumimoji="1" lang="ja-JP" altLang="en-US" sz="2000" dirty="0"/>
              <a:t>ハロウインやクリスマスは１ヵ月以上前から盛り上がるが、バレンタインデータは当日が中心のため。</a:t>
            </a:r>
          </a:p>
        </p:txBody>
      </p:sp>
    </p:spTree>
    <p:extLst>
      <p:ext uri="{BB962C8B-B14F-4D97-AF65-F5344CB8AC3E}">
        <p14:creationId xmlns:p14="http://schemas.microsoft.com/office/powerpoint/2010/main" val="379051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ミッキーマウスルームの価値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652" y="1844824"/>
            <a:ext cx="7612695" cy="31683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11475" y="5517232"/>
            <a:ext cx="8496944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貨幣の機能　①交換機能②保蔵機能③尺度機能</a:t>
            </a:r>
          </a:p>
        </p:txBody>
      </p:sp>
    </p:spTree>
    <p:extLst>
      <p:ext uri="{BB962C8B-B14F-4D97-AF65-F5344CB8AC3E}">
        <p14:creationId xmlns:p14="http://schemas.microsoft.com/office/powerpoint/2010/main" val="220394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FF32E-AC82-47A4-9B2A-C9B52DC7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ダイナミックプライシングの導入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041399-ACF2-4E2F-8A4F-3EA62D01D3CB}"/>
              </a:ext>
            </a:extLst>
          </p:cNvPr>
          <p:cNvSpPr txBox="1"/>
          <p:nvPr/>
        </p:nvSpPr>
        <p:spPr>
          <a:xfrm>
            <a:off x="8718972" y="2351303"/>
            <a:ext cx="32571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混雑するときは価格を上げ、空いているときには価格を下げる。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ディズニーリゾートは</a:t>
            </a:r>
            <a:r>
              <a:rPr kumimoji="1" lang="en-US" altLang="ja-JP" sz="2800" dirty="0"/>
              <a:t>2021</a:t>
            </a:r>
            <a:r>
              <a:rPr kumimoji="1" lang="ja-JP" altLang="en-US" sz="2800" dirty="0"/>
              <a:t>年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月から導入</a:t>
            </a:r>
            <a:endParaRPr kumimoji="1" lang="en-US" altLang="ja-JP" sz="2800" dirty="0"/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C123E9CF-CECA-49DD-B4DC-BD903E8A69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38CF519-A05E-1108-9523-9B1FD250E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1690688"/>
            <a:ext cx="7942164" cy="49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69"/>
    </mc:Choice>
    <mc:Fallback xmlns="">
      <p:transition spd="slow" advTm="7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D6D2C6-4659-C02E-BE91-B2A68BE2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824"/>
            <a:ext cx="10972800" cy="1143000"/>
          </a:xfrm>
        </p:spPr>
        <p:txBody>
          <a:bodyPr/>
          <a:lstStyle/>
          <a:p>
            <a:r>
              <a:rPr kumimoji="1" lang="ja-JP" altLang="en-US" dirty="0"/>
              <a:t>需要曲線のシフトで価格が変わる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9BD41061-E62D-5BAD-A076-56C52C4FD5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4213" y="1928558"/>
            <a:ext cx="22071" cy="31686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58BCEE2-4AB1-05DB-E899-F8E471A39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0728" y="5083295"/>
            <a:ext cx="4740138" cy="692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9B96168-DD69-54B4-BF25-CB42B0D0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1170" y="6067503"/>
            <a:ext cx="136815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入園者数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D519B12-E42D-809B-3424-97AA45BC4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93" y="1307271"/>
            <a:ext cx="46166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B3512780-CF19-B420-BB15-78B964E994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8449" y="2306001"/>
            <a:ext cx="2521747" cy="2194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1DE0650A-FC3F-13B6-42FB-3472FA01A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408" y="2345017"/>
            <a:ext cx="2644756" cy="2149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2067C51F-A453-83AA-3E0D-75BB0E31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650" y="5477835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１万人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26F8378F-30D8-7F00-C435-BB6D980C9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ED449A3A-5333-2F89-5B36-B66657C34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2105" y="5480454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２万人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86F07610-DED7-EDA5-32C2-5DEEAEEA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874" y="5546766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３万人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0BB2FAEF-41C6-1551-1700-8A5242EFE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2" y="3268357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9000</a:t>
            </a:r>
            <a:r>
              <a:rPr lang="ja-JP" altLang="en-US" dirty="0"/>
              <a:t>円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E8D19687-0183-192A-1679-4E5F2FD6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79" y="3882116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8000</a:t>
            </a:r>
            <a:r>
              <a:rPr lang="ja-JP" altLang="en-US" dirty="0"/>
              <a:t>円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D55BA23B-31B5-E124-B0C1-C254D62CF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773" y="264041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1000</a:t>
            </a:r>
            <a:r>
              <a:rPr lang="ja-JP" altLang="en-US" dirty="0"/>
              <a:t>円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F5EA51CA-89A3-653D-72A3-287983EF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041" y="1650740"/>
            <a:ext cx="142995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供給曲線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163C2233-9B61-52BC-8F1B-87AD16E3F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035" y="1745202"/>
            <a:ext cx="146251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需要曲線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153EFC41-62DF-0E13-A79B-91F67442B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823" y="6008964"/>
            <a:ext cx="1236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入園者数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77C8ED42-C425-FDE2-93C0-684799CF8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993" y="1351416"/>
            <a:ext cx="461665" cy="6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77E70555-0CF0-CC48-3C8C-871643A4B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1366" y="2234847"/>
            <a:ext cx="2835351" cy="2484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4C37975E-1E20-3CEA-5B96-530E42B18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5538" y="2681771"/>
            <a:ext cx="2644756" cy="2149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2DA5E370-6D4F-A442-C104-9365B740E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342" y="5492054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１万人</a:t>
            </a: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CE408E8A-B76D-63DE-4BEC-F15C68B7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047" y="5517392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２万人</a:t>
            </a: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90F849E6-4B25-EA6D-1CB5-60E9402D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2435" y="5477835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3</a:t>
            </a:r>
            <a:r>
              <a:rPr lang="ja-JP" altLang="en-US" dirty="0"/>
              <a:t>万人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764A3B8F-2BB9-F88D-61F5-841367B9E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44" y="3324039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9000</a:t>
            </a:r>
            <a:r>
              <a:rPr lang="ja-JP" altLang="en-US" dirty="0"/>
              <a:t>円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0E41259C-C775-DBFF-8D4B-19FCEB26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394" y="3965664"/>
            <a:ext cx="100065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8000</a:t>
            </a:r>
            <a:r>
              <a:rPr lang="ja-JP" altLang="en-US" dirty="0"/>
              <a:t>円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3654759C-C558-4425-419F-46F6A5CA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8" y="2625248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10000</a:t>
            </a:r>
            <a:r>
              <a:rPr lang="ja-JP" altLang="en-US" dirty="0"/>
              <a:t>円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4FAA2740-E4E2-8C61-7718-1DC769A18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6095" y="1622154"/>
            <a:ext cx="142995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供給曲線</a:t>
            </a: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6F48AD80-211B-8D5C-1A7A-9865D9B03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487" y="1517050"/>
            <a:ext cx="146251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需要曲線</a:t>
            </a:r>
          </a:p>
        </p:txBody>
      </p:sp>
      <p:sp>
        <p:nvSpPr>
          <p:cNvPr id="33" name="Line 5">
            <a:extLst>
              <a:ext uri="{FF2B5EF4-FFF2-40B4-BE49-F238E27FC236}">
                <a16:creationId xmlns:a16="http://schemas.microsoft.com/office/drawing/2014/main" id="{45593054-0B43-EEE4-4EA7-BC1C38DA0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2033" y="5236117"/>
            <a:ext cx="4740138" cy="692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" name="Line 4">
            <a:extLst>
              <a:ext uri="{FF2B5EF4-FFF2-40B4-BE49-F238E27FC236}">
                <a16:creationId xmlns:a16="http://schemas.microsoft.com/office/drawing/2014/main" id="{C885FEBA-4EB8-BA16-031E-C853E8E3C2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9096" y="2050745"/>
            <a:ext cx="22071" cy="31686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B128137C-2C9C-D1D0-5816-CAA515E77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1497" y="2032693"/>
            <a:ext cx="2644756" cy="2149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58E9B84-9197-A06A-5B42-258BF14A3D99}"/>
              </a:ext>
            </a:extLst>
          </p:cNvPr>
          <p:cNvSpPr txBox="1"/>
          <p:nvPr/>
        </p:nvSpPr>
        <p:spPr>
          <a:xfrm>
            <a:off x="3130998" y="6100764"/>
            <a:ext cx="102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平日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DD3B557-E1B0-4842-ED1E-0C203A76C8BB}"/>
              </a:ext>
            </a:extLst>
          </p:cNvPr>
          <p:cNvSpPr txBox="1"/>
          <p:nvPr/>
        </p:nvSpPr>
        <p:spPr>
          <a:xfrm>
            <a:off x="8813768" y="611150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休日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095C3447-F648-DDE2-BC67-BBD907E6C63B}"/>
              </a:ext>
            </a:extLst>
          </p:cNvPr>
          <p:cNvCxnSpPr/>
          <p:nvPr/>
        </p:nvCxnSpPr>
        <p:spPr>
          <a:xfrm>
            <a:off x="9353518" y="3635069"/>
            <a:ext cx="1158917" cy="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97F44E0-7786-8CF1-0FF4-98CDAF70AE05}"/>
              </a:ext>
            </a:extLst>
          </p:cNvPr>
          <p:cNvSpPr txBox="1"/>
          <p:nvPr/>
        </p:nvSpPr>
        <p:spPr>
          <a:xfrm>
            <a:off x="10285859" y="144826"/>
            <a:ext cx="1567956" cy="147732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9000</a:t>
            </a:r>
            <a:r>
              <a:rPr kumimoji="1" lang="ja-JP" altLang="en-US" dirty="0"/>
              <a:t>円出してもいいと思う人が</a:t>
            </a:r>
            <a:r>
              <a:rPr kumimoji="1" lang="en-US" altLang="ja-JP" dirty="0"/>
              <a:t>2</a:t>
            </a:r>
            <a:r>
              <a:rPr kumimoji="1" lang="ja-JP" altLang="en-US" dirty="0"/>
              <a:t>万円から</a:t>
            </a:r>
            <a:r>
              <a:rPr kumimoji="1" lang="en-US" altLang="ja-JP" dirty="0"/>
              <a:t>3</a:t>
            </a:r>
            <a:r>
              <a:rPr kumimoji="1" lang="ja-JP" altLang="en-US" dirty="0"/>
              <a:t>万円に増えたら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E5848A12-4D75-0022-46CB-70B1FC8B196E}"/>
              </a:ext>
            </a:extLst>
          </p:cNvPr>
          <p:cNvCxnSpPr/>
          <p:nvPr/>
        </p:nvCxnSpPr>
        <p:spPr>
          <a:xfrm flipH="1">
            <a:off x="7042033" y="2996952"/>
            <a:ext cx="279838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944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ご清聴ありがとうございました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10778" y="188641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生ビールの値段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78" y="1340768"/>
            <a:ext cx="7595742" cy="511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5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4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27" name="Line 5"/>
          <p:cNvSpPr>
            <a:spLocks noChangeShapeType="1"/>
          </p:cNvSpPr>
          <p:nvPr/>
        </p:nvSpPr>
        <p:spPr bwMode="auto">
          <a:xfrm>
            <a:off x="3359151" y="5445125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個数</a:t>
            </a:r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2010074" y="709614"/>
            <a:ext cx="46166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52230" name="Line 8"/>
          <p:cNvSpPr>
            <a:spLocks noChangeShapeType="1"/>
          </p:cNvSpPr>
          <p:nvPr/>
        </p:nvSpPr>
        <p:spPr bwMode="auto">
          <a:xfrm flipV="1">
            <a:off x="4224339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>
            <a:off x="4079875" y="1412876"/>
            <a:ext cx="4319588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32" name="Text Box 16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2233" name="Text Box 17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2234" name="Text Box 18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2235" name="Text Box 19"/>
          <p:cNvSpPr txBox="1">
            <a:spLocks noChangeArrowheads="1"/>
          </p:cNvSpPr>
          <p:nvPr/>
        </p:nvSpPr>
        <p:spPr bwMode="auto">
          <a:xfrm>
            <a:off x="7319964" y="5734051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2236" name="Text Box 20"/>
          <p:cNvSpPr txBox="1">
            <a:spLocks noChangeArrowheads="1"/>
          </p:cNvSpPr>
          <p:nvPr/>
        </p:nvSpPr>
        <p:spPr bwMode="auto">
          <a:xfrm>
            <a:off x="1992314" y="285273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100</a:t>
            </a:r>
            <a:r>
              <a:rPr lang="ja-JP" altLang="en-US"/>
              <a:t>円</a:t>
            </a:r>
          </a:p>
        </p:txBody>
      </p:sp>
      <p:sp>
        <p:nvSpPr>
          <p:cNvPr id="52237" name="Text Box 21"/>
          <p:cNvSpPr txBox="1">
            <a:spLocks noChangeArrowheads="1"/>
          </p:cNvSpPr>
          <p:nvPr/>
        </p:nvSpPr>
        <p:spPr bwMode="auto">
          <a:xfrm>
            <a:off x="1992312" y="3789363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50</a:t>
            </a:r>
            <a:r>
              <a:rPr lang="ja-JP" altLang="en-US" dirty="0"/>
              <a:t>円</a:t>
            </a:r>
          </a:p>
        </p:txBody>
      </p:sp>
      <p:sp>
        <p:nvSpPr>
          <p:cNvPr id="52238" name="Text Box 23"/>
          <p:cNvSpPr txBox="1">
            <a:spLocks noChangeArrowheads="1"/>
          </p:cNvSpPr>
          <p:nvPr/>
        </p:nvSpPr>
        <p:spPr bwMode="auto">
          <a:xfrm>
            <a:off x="1992313" y="162877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150</a:t>
            </a:r>
            <a:r>
              <a:rPr lang="ja-JP" altLang="en-US"/>
              <a:t>円</a:t>
            </a:r>
          </a:p>
        </p:txBody>
      </p:sp>
      <p:sp>
        <p:nvSpPr>
          <p:cNvPr id="52239" name="Text Box 24"/>
          <p:cNvSpPr txBox="1">
            <a:spLocks noChangeArrowheads="1"/>
          </p:cNvSpPr>
          <p:nvPr/>
        </p:nvSpPr>
        <p:spPr bwMode="auto">
          <a:xfrm>
            <a:off x="7896226" y="885826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供給曲線</a:t>
            </a:r>
          </a:p>
        </p:txBody>
      </p:sp>
      <p:sp>
        <p:nvSpPr>
          <p:cNvPr id="52240" name="Text Box 25"/>
          <p:cNvSpPr txBox="1">
            <a:spLocks noChangeArrowheads="1"/>
          </p:cNvSpPr>
          <p:nvPr/>
        </p:nvSpPr>
        <p:spPr bwMode="auto">
          <a:xfrm>
            <a:off x="3683000" y="885826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需要曲線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727650" y="228026"/>
            <a:ext cx="29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sz="3200" dirty="0"/>
              <a:t>需要と供給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19645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消費税による価格改定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1384" y="17008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表１１－２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76120" y="1290225"/>
            <a:ext cx="3168352" cy="28623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2014</a:t>
            </a:r>
            <a:r>
              <a:rPr kumimoji="1" lang="ja-JP" altLang="en-US" dirty="0"/>
              <a:t>年に消費税率が５％から８％に上昇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TDR</a:t>
            </a:r>
          </a:p>
          <a:p>
            <a:r>
              <a:rPr kumimoji="1" lang="en-US" altLang="ja-JP" dirty="0"/>
              <a:t>6200</a:t>
            </a:r>
            <a:r>
              <a:rPr kumimoji="1" lang="ja-JP" altLang="en-US" dirty="0"/>
              <a:t>／</a:t>
            </a:r>
            <a:r>
              <a:rPr kumimoji="1" lang="en-US" altLang="ja-JP" dirty="0"/>
              <a:t>1.05×1.08</a:t>
            </a:r>
            <a:r>
              <a:rPr kumimoji="1" lang="ja-JP" altLang="en-US" dirty="0"/>
              <a:t>＝６３７７</a:t>
            </a:r>
            <a:endParaRPr kumimoji="1"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6400</a:t>
            </a:r>
            <a:r>
              <a:rPr lang="ja-JP" altLang="en-US" dirty="0">
                <a:solidFill>
                  <a:srgbClr val="FF0000"/>
                </a:solidFill>
              </a:rPr>
              <a:t>円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USJ</a:t>
            </a:r>
            <a:endParaRPr kumimoji="1" lang="en-US" altLang="ja-JP" dirty="0"/>
          </a:p>
          <a:p>
            <a:r>
              <a:rPr kumimoji="1" lang="en-US" altLang="ja-JP" dirty="0"/>
              <a:t>6790</a:t>
            </a:r>
            <a:r>
              <a:rPr kumimoji="1" lang="ja-JP" altLang="en-US" dirty="0"/>
              <a:t>／</a:t>
            </a:r>
            <a:r>
              <a:rPr kumimoji="1" lang="en-US" altLang="ja-JP" dirty="0"/>
              <a:t>1.05×1.08</a:t>
            </a:r>
            <a:r>
              <a:rPr kumimoji="1" lang="ja-JP" altLang="en-US" dirty="0"/>
              <a:t>＝６９８４</a:t>
            </a:r>
            <a:endParaRPr kumimoji="1" lang="en-US" altLang="ja-JP" dirty="0"/>
          </a:p>
          <a:p>
            <a:r>
              <a:rPr kumimoji="1" lang="en-US" altLang="ja-JP" dirty="0">
                <a:solidFill>
                  <a:srgbClr val="FF0000"/>
                </a:solidFill>
              </a:rPr>
              <a:t>6980</a:t>
            </a:r>
            <a:r>
              <a:rPr kumimoji="1" lang="ja-JP" altLang="en-US" dirty="0">
                <a:solidFill>
                  <a:srgbClr val="FF0000"/>
                </a:solidFill>
              </a:rPr>
              <a:t>円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290225"/>
            <a:ext cx="4069319" cy="487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176120" y="4941169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10</a:t>
            </a:r>
            <a:r>
              <a:rPr kumimoji="1" lang="ja-JP" altLang="en-US" dirty="0"/>
              <a:t>月（８％→</a:t>
            </a:r>
            <a:r>
              <a:rPr kumimoji="1" lang="en-US" altLang="ja-JP" dirty="0"/>
              <a:t>10</a:t>
            </a:r>
            <a:r>
              <a:rPr kumimoji="1" lang="ja-JP" altLang="en-US" dirty="0"/>
              <a:t>％）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7400</a:t>
            </a:r>
            <a:r>
              <a:rPr kumimoji="1" lang="ja-JP" altLang="en-US" dirty="0"/>
              <a:t>／</a:t>
            </a:r>
            <a:r>
              <a:rPr kumimoji="1" lang="en-US" altLang="ja-JP" dirty="0"/>
              <a:t>1.08×1.10</a:t>
            </a:r>
            <a:r>
              <a:rPr lang="ja-JP" altLang="en-US" dirty="0"/>
              <a:t>＝</a:t>
            </a:r>
            <a:r>
              <a:rPr lang="en-US" altLang="ja-JP" dirty="0"/>
              <a:t>7537.0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kumimoji="1" lang="en-US" altLang="ja-JP" dirty="0">
                <a:solidFill>
                  <a:srgbClr val="FF0000"/>
                </a:solidFill>
              </a:rPr>
              <a:t>7500</a:t>
            </a:r>
            <a:r>
              <a:rPr lang="ja-JP" altLang="en-US" dirty="0">
                <a:solidFill>
                  <a:srgbClr val="FF0000"/>
                </a:solidFill>
              </a:rPr>
              <a:t>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29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複数パーク入園の価値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616" y="2276873"/>
            <a:ext cx="6696744" cy="23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01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首都圏ウイークデーパスポート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132856"/>
            <a:ext cx="726005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4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3287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個数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992610" y="692151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367213" y="1268413"/>
            <a:ext cx="403225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3287713" y="29972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>
            <a:off x="6240463" y="2997201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216275" y="4005263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016500" y="18446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287713" y="184467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319963" y="40052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7104064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1992314" y="2852739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100</a:t>
            </a:r>
            <a:r>
              <a:rPr lang="ja-JP" altLang="en-US" sz="2000"/>
              <a:t>円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992313" y="3933826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50</a:t>
            </a:r>
            <a:r>
              <a:rPr lang="ja-JP" altLang="en-US" sz="2000"/>
              <a:t>円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992313" y="1628776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150</a:t>
            </a:r>
            <a:r>
              <a:rPr lang="ja-JP" altLang="en-US" sz="2000"/>
              <a:t>円</a:t>
            </a: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867275" y="627063"/>
            <a:ext cx="281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/>
              <a:t>需要曲線</a:t>
            </a:r>
          </a:p>
        </p:txBody>
      </p:sp>
      <p:sp>
        <p:nvSpPr>
          <p:cNvPr id="53269" name="Oval 22"/>
          <p:cNvSpPr>
            <a:spLocks noChangeArrowheads="1"/>
          </p:cNvSpPr>
          <p:nvPr/>
        </p:nvSpPr>
        <p:spPr bwMode="auto">
          <a:xfrm>
            <a:off x="6096000" y="29241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7248525" y="39338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4872038" y="17732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23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50" grpId="0" animBg="1"/>
      <p:bldP spid="10251" grpId="0" animBg="1"/>
      <p:bldP spid="10252" grpId="0" animBg="1"/>
      <p:bldP spid="10253" grpId="0" animBg="1"/>
      <p:bldP spid="10259" grpId="0"/>
      <p:bldP spid="10260" grpId="0"/>
      <p:bldP spid="10263" grpId="0" animBg="1"/>
      <p:bldP spid="102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3287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個数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064049" y="709614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4224339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>
            <a:off x="3287713" y="29972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>
            <a:off x="6240463" y="2997201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216275" y="40052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4943475" y="4076701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287714" y="2060575"/>
            <a:ext cx="41036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7391400" y="20605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4286" name="Text Box 15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4287" name="Text Box 16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4288" name="Text Box 17"/>
          <p:cNvSpPr txBox="1">
            <a:spLocks noChangeArrowheads="1"/>
          </p:cNvSpPr>
          <p:nvPr/>
        </p:nvSpPr>
        <p:spPr bwMode="auto">
          <a:xfrm>
            <a:off x="7319964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1992314" y="2852739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100</a:t>
            </a:r>
            <a:r>
              <a:rPr lang="ja-JP" altLang="en-US" sz="2000"/>
              <a:t>円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063751" y="3860801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50</a:t>
            </a:r>
            <a:r>
              <a:rPr lang="ja-JP" altLang="en-US" sz="2000"/>
              <a:t>円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992313" y="1628776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150</a:t>
            </a:r>
            <a:r>
              <a:rPr lang="ja-JP" altLang="en-US" sz="2000"/>
              <a:t>円</a:t>
            </a:r>
          </a:p>
        </p:txBody>
      </p:sp>
      <p:sp>
        <p:nvSpPr>
          <p:cNvPr id="54292" name="Rectangle 21"/>
          <p:cNvSpPr>
            <a:spLocks noChangeArrowheads="1"/>
          </p:cNvSpPr>
          <p:nvPr/>
        </p:nvSpPr>
        <p:spPr bwMode="auto">
          <a:xfrm>
            <a:off x="4800600" y="549275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/>
              <a:t>供給曲線</a:t>
            </a:r>
          </a:p>
        </p:txBody>
      </p:sp>
      <p:sp>
        <p:nvSpPr>
          <p:cNvPr id="54293" name="Oval 22"/>
          <p:cNvSpPr>
            <a:spLocks noChangeArrowheads="1"/>
          </p:cNvSpPr>
          <p:nvPr/>
        </p:nvSpPr>
        <p:spPr bwMode="auto">
          <a:xfrm>
            <a:off x="6096000" y="29241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4800600" y="39338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7248525" y="1989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6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4" grpId="0" animBg="1"/>
      <p:bldP spid="11275" grpId="0" animBg="1"/>
      <p:bldP spid="11276" grpId="0" animBg="1"/>
      <p:bldP spid="11277" grpId="0" animBg="1"/>
      <p:bldP spid="11283" grpId="0"/>
      <p:bldP spid="11284" grpId="0"/>
      <p:bldP spid="11287" grpId="0" animBg="1"/>
      <p:bldP spid="112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3287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個数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687811" y="1017588"/>
            <a:ext cx="46166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4224339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079875" y="1412876"/>
            <a:ext cx="4319588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359150" y="3068638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305" name="Text Box 14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5306" name="Text Box 15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5307" name="Text Box 16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5308" name="Text Box 17"/>
          <p:cNvSpPr txBox="1">
            <a:spLocks noChangeArrowheads="1"/>
          </p:cNvSpPr>
          <p:nvPr/>
        </p:nvSpPr>
        <p:spPr bwMode="auto">
          <a:xfrm>
            <a:off x="7319964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5309" name="Text Box 18"/>
          <p:cNvSpPr txBox="1">
            <a:spLocks noChangeArrowheads="1"/>
          </p:cNvSpPr>
          <p:nvPr/>
        </p:nvSpPr>
        <p:spPr bwMode="auto">
          <a:xfrm>
            <a:off x="1992314" y="285273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100</a:t>
            </a:r>
            <a:r>
              <a:rPr lang="ja-JP" altLang="en-US"/>
              <a:t>円</a:t>
            </a:r>
          </a:p>
        </p:txBody>
      </p:sp>
      <p:sp>
        <p:nvSpPr>
          <p:cNvPr id="55310" name="Text Box 19"/>
          <p:cNvSpPr txBox="1">
            <a:spLocks noChangeArrowheads="1"/>
          </p:cNvSpPr>
          <p:nvPr/>
        </p:nvSpPr>
        <p:spPr bwMode="auto">
          <a:xfrm>
            <a:off x="2070100" y="3789363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50</a:t>
            </a:r>
            <a:r>
              <a:rPr lang="ja-JP" altLang="en-US"/>
              <a:t>円</a:t>
            </a:r>
          </a:p>
        </p:txBody>
      </p:sp>
      <p:sp>
        <p:nvSpPr>
          <p:cNvPr id="55311" name="Text Box 20"/>
          <p:cNvSpPr txBox="1">
            <a:spLocks noChangeArrowheads="1"/>
          </p:cNvSpPr>
          <p:nvPr/>
        </p:nvSpPr>
        <p:spPr bwMode="auto">
          <a:xfrm>
            <a:off x="1992313" y="162877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150</a:t>
            </a:r>
            <a:r>
              <a:rPr lang="ja-JP" altLang="en-US"/>
              <a:t>円</a:t>
            </a:r>
          </a:p>
        </p:txBody>
      </p:sp>
      <p:sp>
        <p:nvSpPr>
          <p:cNvPr id="55312" name="Rectangle 21"/>
          <p:cNvSpPr>
            <a:spLocks noChangeArrowheads="1"/>
          </p:cNvSpPr>
          <p:nvPr/>
        </p:nvSpPr>
        <p:spPr bwMode="auto">
          <a:xfrm>
            <a:off x="1774826" y="333375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/>
              <a:t>需要曲線と供給曲線で価格と数量が決まる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8688388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供給曲線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583114" y="134143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需要曲線</a:t>
            </a:r>
          </a:p>
        </p:txBody>
      </p:sp>
      <p:sp>
        <p:nvSpPr>
          <p:cNvPr id="55315" name="Text Box 34"/>
          <p:cNvSpPr txBox="1">
            <a:spLocks noChangeArrowheads="1"/>
          </p:cNvSpPr>
          <p:nvPr/>
        </p:nvSpPr>
        <p:spPr bwMode="auto">
          <a:xfrm>
            <a:off x="7032626" y="1628776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6167438" y="314166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6024563" y="2997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8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8" grpId="0" animBg="1"/>
      <p:bldP spid="12311" grpId="0"/>
      <p:bldP spid="12324" grpId="0" animBg="1"/>
      <p:bldP spid="123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81736" cy="1325563"/>
          </a:xfrm>
        </p:spPr>
        <p:txBody>
          <a:bodyPr/>
          <a:lstStyle/>
          <a:p>
            <a:r>
              <a:rPr kumimoji="1" lang="ja-JP" altLang="en-US" dirty="0"/>
              <a:t>消費者余剰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907B6B-9454-4A41-A186-FFBBA74E9C52}"/>
              </a:ext>
            </a:extLst>
          </p:cNvPr>
          <p:cNvSpPr txBox="1"/>
          <p:nvPr/>
        </p:nvSpPr>
        <p:spPr>
          <a:xfrm>
            <a:off x="4439816" y="56624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C00FF"/>
                </a:solidFill>
              </a:rPr>
              <a:t>ディズニーランドが好きな気持ちは人によって違う。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3A026DE-19F5-B6E8-71B9-238F70A3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628800"/>
            <a:ext cx="627494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2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260649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価格差別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616280" y="1293245"/>
            <a:ext cx="1907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学生割引</a:t>
            </a: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シニア割引</a:t>
            </a: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レディース割引タイムサービス団体割引</a:t>
            </a: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グループの属性が明らかに異なること</a:t>
            </a: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グループの属性を明確に区別する手段があること　</a:t>
            </a:r>
            <a:endParaRPr lang="ja-JP" alt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F20923A-6C40-F3CC-1916-4AB823BA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99" y="1597644"/>
            <a:ext cx="6249827" cy="45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2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9575"/>
            <a:ext cx="10515600" cy="1153201"/>
          </a:xfrm>
        </p:spPr>
        <p:txBody>
          <a:bodyPr/>
          <a:lstStyle/>
          <a:p>
            <a:r>
              <a:rPr lang="ja-JP" altLang="en-US" dirty="0"/>
              <a:t>バージョニング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22241"/>
              </p:ext>
            </p:extLst>
          </p:nvPr>
        </p:nvGraphicFramePr>
        <p:xfrm>
          <a:off x="476944" y="1196752"/>
          <a:ext cx="11379696" cy="556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初めに提供するもの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追加で提供するもの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856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ハードカバー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文庫本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映画の劇場公開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ストリーミング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856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バージョン高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バージョン低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59929"/>
                  </a:ext>
                </a:extLst>
              </a:tr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ガソリンのプレミアム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ガソリンのレギュラー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981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マイクロシフトオフィス・ホームアンドビジネス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dirty="0"/>
                        <a:t>マイクロソフトオフィス・パーソナル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パスポート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プレミアアクセス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776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1|8.2|5.5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5|8.5|4.6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2.4|2.6|27.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053668D1DEBF942AB5AC9A556AE0468" ma:contentTypeVersion="12" ma:contentTypeDescription="新しいドキュメントを作成します。" ma:contentTypeScope="" ma:versionID="7ebf755cc07f96bcc7510871dc00f600">
  <xsd:schema xmlns:xsd="http://www.w3.org/2001/XMLSchema" xmlns:xs="http://www.w3.org/2001/XMLSchema" xmlns:p="http://schemas.microsoft.com/office/2006/metadata/properties" xmlns:ns3="6b3cb503-8157-44a0-a58b-168501faa044" xmlns:ns4="a7ff7db7-1e05-4107-9943-f784e878653b" targetNamespace="http://schemas.microsoft.com/office/2006/metadata/properties" ma:root="true" ma:fieldsID="9a7525cb04d5892c14209b15010561d2" ns3:_="" ns4:_="">
    <xsd:import namespace="6b3cb503-8157-44a0-a58b-168501faa044"/>
    <xsd:import namespace="a7ff7db7-1e05-4107-9943-f784e87865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cb503-8157-44a0-a58b-168501faa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f7db7-1e05-4107-9943-f784e8786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F8F692-6892-4ED3-9906-CF36ECBB0B06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6b3cb503-8157-44a0-a58b-168501faa044"/>
    <ds:schemaRef ds:uri="http://purl.org/dc/elements/1.1/"/>
    <ds:schemaRef ds:uri="http://schemas.openxmlformats.org/package/2006/metadata/core-properties"/>
    <ds:schemaRef ds:uri="a7ff7db7-1e05-4107-9943-f784e878653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0556E7-5041-40F1-8D36-7D2F417913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D73E3F-47CB-42BF-8B6D-B00D7E27E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cb503-8157-44a0-a58b-168501faa044"/>
    <ds:schemaRef ds:uri="a7ff7db7-1e05-4107-9943-f784e87865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1456</TotalTime>
  <Words>907</Words>
  <Application>Microsoft Office PowerPoint</Application>
  <PresentationFormat>ワイド画面</PresentationFormat>
  <Paragraphs>220</Paragraphs>
  <Slides>32</Slides>
  <Notes>5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Century</vt:lpstr>
      <vt:lpstr>Wingdings</vt:lpstr>
      <vt:lpstr>Office テーマ</vt:lpstr>
      <vt:lpstr>ディズニーランドの価格戦略 （教科書　第5章）</vt:lpstr>
      <vt:lpstr>需要と供給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消費者余剰</vt:lpstr>
      <vt:lpstr>価格差別</vt:lpstr>
      <vt:lpstr>バージョニング</vt:lpstr>
      <vt:lpstr>ディズニープレミアアクセス（TDL） </vt:lpstr>
      <vt:lpstr>ディズニープレミアアクセス（TDS)</vt:lpstr>
      <vt:lpstr>プレミアアクセスのメリット</vt:lpstr>
      <vt:lpstr>プレミアアクセスのデメリット</vt:lpstr>
      <vt:lpstr>バージョニング</vt:lpstr>
      <vt:lpstr>ユニバーサルエクスプレスパス</vt:lpstr>
      <vt:lpstr>バンドリング（抱き合わせ販売）</vt:lpstr>
      <vt:lpstr>バンドリング（抱き合わせ販売）</vt:lpstr>
      <vt:lpstr>PowerPoint プレゼンテーション</vt:lpstr>
      <vt:lpstr>ホームタウンパスポート 首都圏ウィークデースペシャルパスポート （2011年）</vt:lpstr>
      <vt:lpstr>首都圏・静岡ウイークデーパスポート （2019年）</vt:lpstr>
      <vt:lpstr>夏５パスポート</vt:lpstr>
      <vt:lpstr>PowerPoint プレゼンテーション</vt:lpstr>
      <vt:lpstr>開園時間の調整</vt:lpstr>
      <vt:lpstr>バレンタインデーは変わらない</vt:lpstr>
      <vt:lpstr>ミッキーマウスルームの価値</vt:lpstr>
      <vt:lpstr>ダイナミックプライシングの導入</vt:lpstr>
      <vt:lpstr>需要曲線のシフトで価格が変わる</vt:lpstr>
      <vt:lpstr>ご清聴ありがとうございました</vt:lpstr>
      <vt:lpstr>生ビールの値段</vt:lpstr>
      <vt:lpstr>消費税による価格改定</vt:lpstr>
      <vt:lpstr>複数パーク入園の価値</vt:lpstr>
      <vt:lpstr>首都圏ウイークデーパスポート （2018年）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IT547_132</dc:creator>
  <cp:lastModifiedBy>Nariyasu Yamasawa</cp:lastModifiedBy>
  <cp:revision>136</cp:revision>
  <dcterms:created xsi:type="dcterms:W3CDTF">2010-03-19T02:18:48Z</dcterms:created>
  <dcterms:modified xsi:type="dcterms:W3CDTF">2024-04-11T02:43:23Z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0x010100A053668D1DEBF942AB5AC9A556AE0468</vt:lpwstr>
  </property>
</Properties>
</file>