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98" r:id="rId3"/>
    <p:sldId id="312" r:id="rId4"/>
    <p:sldId id="299" r:id="rId5"/>
    <p:sldId id="287" r:id="rId6"/>
    <p:sldId id="302" r:id="rId7"/>
    <p:sldId id="296" r:id="rId8"/>
    <p:sldId id="301" r:id="rId9"/>
    <p:sldId id="294" r:id="rId10"/>
    <p:sldId id="278" r:id="rId11"/>
    <p:sldId id="290" r:id="rId12"/>
    <p:sldId id="279" r:id="rId13"/>
    <p:sldId id="283" r:id="rId14"/>
    <p:sldId id="285" r:id="rId15"/>
    <p:sldId id="282" r:id="rId16"/>
    <p:sldId id="308" r:id="rId17"/>
    <p:sldId id="305" r:id="rId18"/>
    <p:sldId id="306" r:id="rId19"/>
    <p:sldId id="307" r:id="rId20"/>
    <p:sldId id="313" r:id="rId21"/>
    <p:sldId id="295" r:id="rId22"/>
    <p:sldId id="291" r:id="rId23"/>
    <p:sldId id="284" r:id="rId24"/>
    <p:sldId id="292" r:id="rId25"/>
    <p:sldId id="281" r:id="rId26"/>
    <p:sldId id="311" r:id="rId27"/>
    <p:sldId id="304" r:id="rId28"/>
    <p:sldId id="272" r:id="rId29"/>
    <p:sldId id="300" r:id="rId30"/>
    <p:sldId id="293" r:id="rId31"/>
    <p:sldId id="257" r:id="rId32"/>
    <p:sldId id="303" r:id="rId33"/>
    <p:sldId id="273" r:id="rId34"/>
    <p:sldId id="274" r:id="rId35"/>
  </p:sldIdLst>
  <p:sldSz cx="12192000" cy="6858000"/>
  <p:notesSz cx="6858000" cy="9144000"/>
  <p:defaultTextStyle>
    <a:defPPr>
      <a:defRPr lang="en-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2323"/>
    <a:srgbClr val="16468C"/>
    <a:srgbClr val="404040"/>
    <a:srgbClr val="6B0F16"/>
    <a:srgbClr val="DAE3F3"/>
    <a:srgbClr val="D9DBFB"/>
    <a:srgbClr val="E7EAF9"/>
    <a:srgbClr val="E2EA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77"/>
    <p:restoredTop sz="94694"/>
  </p:normalViewPr>
  <p:slideViewPr>
    <p:cSldViewPr snapToGrid="0">
      <p:cViewPr varScale="1">
        <p:scale>
          <a:sx n="66" d="100"/>
          <a:sy n="66" d="100"/>
        </p:scale>
        <p:origin x="910"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97986916198503"/>
          <c:y val="0.16512982793356587"/>
          <c:w val="0.81195033792348947"/>
          <c:h val="0.51630499365586824"/>
        </c:manualLayout>
      </c:layout>
      <c:lineChart>
        <c:grouping val="standard"/>
        <c:varyColors val="0"/>
        <c:ser>
          <c:idx val="0"/>
          <c:order val="0"/>
          <c:tx>
            <c:strRef>
              <c:f>第3次産業活動指数!$B$294</c:f>
              <c:strCache>
                <c:ptCount val="1"/>
                <c:pt idx="0">
                  <c:v>TIAall</c:v>
                </c:pt>
              </c:strCache>
            </c:strRef>
          </c:tx>
          <c:spPr>
            <a:ln w="28575" cap="rnd">
              <a:solidFill>
                <a:schemeClr val="accent1"/>
              </a:solidFill>
              <a:round/>
            </a:ln>
            <a:effectLst/>
          </c:spPr>
          <c:marker>
            <c:symbol val="none"/>
          </c:marker>
          <c:cat>
            <c:numRef>
              <c:f>第3次産業活動指数!$A$295:$A$316</c:f>
              <c:numCache>
                <c:formatCode>0_);[Red]\(0\)</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cat>
          <c:val>
            <c:numRef>
              <c:f>第3次産業活動指数!$B$295:$B$316</c:f>
              <c:numCache>
                <c:formatCode>0.0000</c:formatCode>
                <c:ptCount val="22"/>
                <c:pt idx="0">
                  <c:v>95.327132352941291</c:v>
                </c:pt>
                <c:pt idx="1">
                  <c:v>95.559779411764779</c:v>
                </c:pt>
                <c:pt idx="2">
                  <c:v>96.548529411764761</c:v>
                </c:pt>
                <c:pt idx="3">
                  <c:v>98.301691176470626</c:v>
                </c:pt>
                <c:pt idx="4">
                  <c:v>100.4204411764706</c:v>
                </c:pt>
                <c:pt idx="5">
                  <c:v>101.80801470588239</c:v>
                </c:pt>
                <c:pt idx="6">
                  <c:v>102.78093137254903</c:v>
                </c:pt>
                <c:pt idx="7">
                  <c:v>99.666666666666671</c:v>
                </c:pt>
                <c:pt idx="8">
                  <c:v>96.524999999999991</c:v>
                </c:pt>
                <c:pt idx="9">
                  <c:v>97.424999999999997</c:v>
                </c:pt>
                <c:pt idx="10">
                  <c:v>98.041666666666671</c:v>
                </c:pt>
                <c:pt idx="11">
                  <c:v>99.416666666666643</c:v>
                </c:pt>
                <c:pt idx="12">
                  <c:v>100.70833333333333</c:v>
                </c:pt>
                <c:pt idx="13">
                  <c:v>99.199999999999989</c:v>
                </c:pt>
                <c:pt idx="14">
                  <c:v>100.18333333333334</c:v>
                </c:pt>
                <c:pt idx="15">
                  <c:v>100.55</c:v>
                </c:pt>
                <c:pt idx="16">
                  <c:v>101.85000000000001</c:v>
                </c:pt>
                <c:pt idx="17">
                  <c:v>103.07499999999999</c:v>
                </c:pt>
                <c:pt idx="18">
                  <c:v>102.325</c:v>
                </c:pt>
                <c:pt idx="19">
                  <c:v>95.175000000000011</c:v>
                </c:pt>
                <c:pt idx="20">
                  <c:v>97.641666666666666</c:v>
                </c:pt>
                <c:pt idx="21">
                  <c:v>99.716666666666654</c:v>
                </c:pt>
              </c:numCache>
            </c:numRef>
          </c:val>
          <c:smooth val="0"/>
          <c:extLst>
            <c:ext xmlns:c16="http://schemas.microsoft.com/office/drawing/2014/chart" uri="{C3380CC4-5D6E-409C-BE32-E72D297353CC}">
              <c16:uniqueId val="{00000000-626E-4219-A38D-4E0E7CBB56EE}"/>
            </c:ext>
          </c:extLst>
        </c:ser>
        <c:ser>
          <c:idx val="1"/>
          <c:order val="1"/>
          <c:tx>
            <c:strRef>
              <c:f>第3次産業活動指数!$C$294</c:f>
              <c:strCache>
                <c:ptCount val="1"/>
                <c:pt idx="0">
                  <c:v>TIAELE</c:v>
                </c:pt>
              </c:strCache>
            </c:strRef>
          </c:tx>
          <c:spPr>
            <a:ln w="28575" cap="rnd">
              <a:solidFill>
                <a:schemeClr val="accent2"/>
              </a:solidFill>
              <a:round/>
            </a:ln>
            <a:effectLst/>
          </c:spPr>
          <c:marker>
            <c:symbol val="none"/>
          </c:marker>
          <c:cat>
            <c:numRef>
              <c:f>第3次産業活動指数!$A$295:$A$316</c:f>
              <c:numCache>
                <c:formatCode>0_);[Red]\(0\)</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cat>
          <c:val>
            <c:numRef>
              <c:f>第3次産業活動指数!$C$295:$C$316</c:f>
              <c:numCache>
                <c:formatCode>0.0000</c:formatCode>
                <c:ptCount val="22"/>
                <c:pt idx="0">
                  <c:v>97.949999999999989</c:v>
                </c:pt>
                <c:pt idx="1">
                  <c:v>99.524999999999991</c:v>
                </c:pt>
                <c:pt idx="2">
                  <c:v>98.491666666666674</c:v>
                </c:pt>
                <c:pt idx="3">
                  <c:v>102.05833333333335</c:v>
                </c:pt>
                <c:pt idx="4">
                  <c:v>103.90833333333335</c:v>
                </c:pt>
                <c:pt idx="5">
                  <c:v>104.95000000000003</c:v>
                </c:pt>
                <c:pt idx="6">
                  <c:v>107.94166666666665</c:v>
                </c:pt>
                <c:pt idx="7">
                  <c:v>106.78333333333335</c:v>
                </c:pt>
                <c:pt idx="8">
                  <c:v>104.53333333333335</c:v>
                </c:pt>
                <c:pt idx="9">
                  <c:v>108.24999999999999</c:v>
                </c:pt>
                <c:pt idx="10">
                  <c:v>104.65833333333335</c:v>
                </c:pt>
                <c:pt idx="11">
                  <c:v>103.77499999999998</c:v>
                </c:pt>
                <c:pt idx="12">
                  <c:v>104.325</c:v>
                </c:pt>
                <c:pt idx="13">
                  <c:v>102.03333333333335</c:v>
                </c:pt>
                <c:pt idx="14">
                  <c:v>100.29166666666667</c:v>
                </c:pt>
                <c:pt idx="15">
                  <c:v>99.991666666666674</c:v>
                </c:pt>
                <c:pt idx="16">
                  <c:v>100.94166666666666</c:v>
                </c:pt>
                <c:pt idx="17">
                  <c:v>100.75</c:v>
                </c:pt>
                <c:pt idx="18">
                  <c:v>99.199999999999989</c:v>
                </c:pt>
                <c:pt idx="19">
                  <c:v>97.758333333333326</c:v>
                </c:pt>
                <c:pt idx="20">
                  <c:v>99.333333333333329</c:v>
                </c:pt>
                <c:pt idx="21">
                  <c:v>98.516666666666666</c:v>
                </c:pt>
              </c:numCache>
            </c:numRef>
          </c:val>
          <c:smooth val="0"/>
          <c:extLst>
            <c:ext xmlns:c16="http://schemas.microsoft.com/office/drawing/2014/chart" uri="{C3380CC4-5D6E-409C-BE32-E72D297353CC}">
              <c16:uniqueId val="{00000001-626E-4219-A38D-4E0E7CBB56EE}"/>
            </c:ext>
          </c:extLst>
        </c:ser>
        <c:ser>
          <c:idx val="2"/>
          <c:order val="2"/>
          <c:tx>
            <c:strRef>
              <c:f>第3次産業活動指数!$D$294</c:f>
              <c:strCache>
                <c:ptCount val="1"/>
                <c:pt idx="0">
                  <c:v>TIACOM</c:v>
                </c:pt>
              </c:strCache>
            </c:strRef>
          </c:tx>
          <c:spPr>
            <a:ln w="28575" cap="rnd">
              <a:solidFill>
                <a:schemeClr val="accent3"/>
              </a:solidFill>
              <a:round/>
            </a:ln>
            <a:effectLst/>
          </c:spPr>
          <c:marker>
            <c:symbol val="none"/>
          </c:marker>
          <c:cat>
            <c:numRef>
              <c:f>第3次産業活動指数!$A$295:$A$316</c:f>
              <c:numCache>
                <c:formatCode>0_);[Red]\(0\)</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cat>
          <c:val>
            <c:numRef>
              <c:f>第3次産業活動指数!$D$295:$D$316</c:f>
              <c:numCache>
                <c:formatCode>0.0000</c:formatCode>
                <c:ptCount val="22"/>
                <c:pt idx="0">
                  <c:v>87.675000000000011</c:v>
                </c:pt>
                <c:pt idx="1">
                  <c:v>89.941666666666663</c:v>
                </c:pt>
                <c:pt idx="2">
                  <c:v>91.108333333333334</c:v>
                </c:pt>
                <c:pt idx="3">
                  <c:v>91.733333333333334</c:v>
                </c:pt>
                <c:pt idx="4">
                  <c:v>92.666666666666671</c:v>
                </c:pt>
                <c:pt idx="5">
                  <c:v>94.616666666666674</c:v>
                </c:pt>
                <c:pt idx="6">
                  <c:v>96.675000000000011</c:v>
                </c:pt>
                <c:pt idx="7">
                  <c:v>95.8</c:v>
                </c:pt>
                <c:pt idx="8">
                  <c:v>94.991666666666674</c:v>
                </c:pt>
                <c:pt idx="9">
                  <c:v>95.25</c:v>
                </c:pt>
                <c:pt idx="10">
                  <c:v>96.125</c:v>
                </c:pt>
                <c:pt idx="11">
                  <c:v>97.658333333333317</c:v>
                </c:pt>
                <c:pt idx="12">
                  <c:v>100.05000000000001</c:v>
                </c:pt>
                <c:pt idx="13">
                  <c:v>99.375</c:v>
                </c:pt>
                <c:pt idx="14">
                  <c:v>100.10000000000001</c:v>
                </c:pt>
                <c:pt idx="15">
                  <c:v>101.80833333333332</c:v>
                </c:pt>
                <c:pt idx="16">
                  <c:v>102.91666666666667</c:v>
                </c:pt>
                <c:pt idx="17">
                  <c:v>105.27499999999998</c:v>
                </c:pt>
                <c:pt idx="18">
                  <c:v>105.25000000000001</c:v>
                </c:pt>
                <c:pt idx="19">
                  <c:v>102.58333333333333</c:v>
                </c:pt>
                <c:pt idx="20">
                  <c:v>104.49166666666666</c:v>
                </c:pt>
                <c:pt idx="21">
                  <c:v>105.60000000000001</c:v>
                </c:pt>
              </c:numCache>
            </c:numRef>
          </c:val>
          <c:smooth val="0"/>
          <c:extLst>
            <c:ext xmlns:c16="http://schemas.microsoft.com/office/drawing/2014/chart" uri="{C3380CC4-5D6E-409C-BE32-E72D297353CC}">
              <c16:uniqueId val="{00000002-626E-4219-A38D-4E0E7CBB56EE}"/>
            </c:ext>
          </c:extLst>
        </c:ser>
        <c:ser>
          <c:idx val="3"/>
          <c:order val="3"/>
          <c:tx>
            <c:strRef>
              <c:f>第3次産業活動指数!$E$294</c:f>
              <c:strCache>
                <c:ptCount val="1"/>
                <c:pt idx="0">
                  <c:v>TIATRS</c:v>
                </c:pt>
              </c:strCache>
            </c:strRef>
          </c:tx>
          <c:spPr>
            <a:ln w="28575" cap="rnd">
              <a:solidFill>
                <a:schemeClr val="accent4"/>
              </a:solidFill>
              <a:round/>
            </a:ln>
            <a:effectLst/>
          </c:spPr>
          <c:marker>
            <c:symbol val="none"/>
          </c:marker>
          <c:cat>
            <c:numRef>
              <c:f>第3次産業活動指数!$A$295:$A$316</c:f>
              <c:numCache>
                <c:formatCode>0_);[Red]\(0\)</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cat>
          <c:val>
            <c:numRef>
              <c:f>第3次産業活動指数!$E$295:$E$316</c:f>
              <c:numCache>
                <c:formatCode>0.0000</c:formatCode>
                <c:ptCount val="22"/>
                <c:pt idx="0">
                  <c:v>95.959924649050365</c:v>
                </c:pt>
                <c:pt idx="1">
                  <c:v>95.048326968070455</c:v>
                </c:pt>
                <c:pt idx="2">
                  <c:v>95.175000000000011</c:v>
                </c:pt>
                <c:pt idx="3">
                  <c:v>96.016666666666694</c:v>
                </c:pt>
                <c:pt idx="4">
                  <c:v>97.466666666666654</c:v>
                </c:pt>
                <c:pt idx="5">
                  <c:v>98.608333333333348</c:v>
                </c:pt>
                <c:pt idx="6">
                  <c:v>99.583333333333329</c:v>
                </c:pt>
                <c:pt idx="7">
                  <c:v>97.116666666666674</c:v>
                </c:pt>
                <c:pt idx="8">
                  <c:v>93.833333333333329</c:v>
                </c:pt>
                <c:pt idx="9">
                  <c:v>95.233333333333334</c:v>
                </c:pt>
                <c:pt idx="10">
                  <c:v>95.899999999999991</c:v>
                </c:pt>
                <c:pt idx="11">
                  <c:v>97.516666666666666</c:v>
                </c:pt>
                <c:pt idx="12">
                  <c:v>100.22500000000001</c:v>
                </c:pt>
                <c:pt idx="13">
                  <c:v>99.533333333333346</c:v>
                </c:pt>
                <c:pt idx="14">
                  <c:v>100.06666666666666</c:v>
                </c:pt>
                <c:pt idx="15">
                  <c:v>100.78333333333335</c:v>
                </c:pt>
                <c:pt idx="16">
                  <c:v>102.97500000000001</c:v>
                </c:pt>
                <c:pt idx="17">
                  <c:v>104.00833333333333</c:v>
                </c:pt>
                <c:pt idx="18">
                  <c:v>102.85833333333333</c:v>
                </c:pt>
                <c:pt idx="19">
                  <c:v>88.408333333333317</c:v>
                </c:pt>
                <c:pt idx="20">
                  <c:v>92.241666666666674</c:v>
                </c:pt>
                <c:pt idx="21">
                  <c:v>97.041666666666671</c:v>
                </c:pt>
              </c:numCache>
            </c:numRef>
          </c:val>
          <c:smooth val="0"/>
          <c:extLst>
            <c:ext xmlns:c16="http://schemas.microsoft.com/office/drawing/2014/chart" uri="{C3380CC4-5D6E-409C-BE32-E72D297353CC}">
              <c16:uniqueId val="{00000003-626E-4219-A38D-4E0E7CBB56EE}"/>
            </c:ext>
          </c:extLst>
        </c:ser>
        <c:ser>
          <c:idx val="4"/>
          <c:order val="4"/>
          <c:tx>
            <c:strRef>
              <c:f>第3次産業活動指数!$F$294</c:f>
              <c:strCache>
                <c:ptCount val="1"/>
                <c:pt idx="0">
                  <c:v>TIAWS</c:v>
                </c:pt>
              </c:strCache>
            </c:strRef>
          </c:tx>
          <c:spPr>
            <a:ln w="28575" cap="rnd">
              <a:solidFill>
                <a:schemeClr val="accent5"/>
              </a:solidFill>
              <a:round/>
            </a:ln>
            <a:effectLst/>
          </c:spPr>
          <c:marker>
            <c:symbol val="none"/>
          </c:marker>
          <c:cat>
            <c:numRef>
              <c:f>第3次産業活動指数!$A$295:$A$316</c:f>
              <c:numCache>
                <c:formatCode>0_);[Red]\(0\)</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cat>
          <c:val>
            <c:numRef>
              <c:f>第3次産業活動指数!$F$295:$F$316</c:f>
              <c:numCache>
                <c:formatCode>0.0000</c:formatCode>
                <c:ptCount val="22"/>
                <c:pt idx="0">
                  <c:v>127.25833333333333</c:v>
                </c:pt>
                <c:pt idx="1">
                  <c:v>125.05000000000001</c:v>
                </c:pt>
                <c:pt idx="2">
                  <c:v>126.37499999999999</c:v>
                </c:pt>
                <c:pt idx="3">
                  <c:v>129.24166666666667</c:v>
                </c:pt>
                <c:pt idx="4">
                  <c:v>130.07500000000002</c:v>
                </c:pt>
                <c:pt idx="5">
                  <c:v>133.26666666666668</c:v>
                </c:pt>
                <c:pt idx="6">
                  <c:v>135.85833333333332</c:v>
                </c:pt>
                <c:pt idx="7">
                  <c:v>124.175</c:v>
                </c:pt>
                <c:pt idx="8">
                  <c:v>107.05000000000001</c:v>
                </c:pt>
                <c:pt idx="9">
                  <c:v>110.05833333333334</c:v>
                </c:pt>
                <c:pt idx="10">
                  <c:v>108.40833333333335</c:v>
                </c:pt>
                <c:pt idx="11">
                  <c:v>106.85833333333335</c:v>
                </c:pt>
                <c:pt idx="12">
                  <c:v>105.63333333333333</c:v>
                </c:pt>
                <c:pt idx="13">
                  <c:v>100.51666666666667</c:v>
                </c:pt>
                <c:pt idx="14">
                  <c:v>99.766666666666652</c:v>
                </c:pt>
                <c:pt idx="15">
                  <c:v>99.891666666666652</c:v>
                </c:pt>
                <c:pt idx="16">
                  <c:v>101.28333333333335</c:v>
                </c:pt>
                <c:pt idx="17">
                  <c:v>101.89999999999999</c:v>
                </c:pt>
                <c:pt idx="18">
                  <c:v>99.74166666666666</c:v>
                </c:pt>
                <c:pt idx="19">
                  <c:v>90.658333333333317</c:v>
                </c:pt>
                <c:pt idx="20">
                  <c:v>90.975000000000009</c:v>
                </c:pt>
                <c:pt idx="21">
                  <c:v>85.691666666666663</c:v>
                </c:pt>
              </c:numCache>
            </c:numRef>
          </c:val>
          <c:smooth val="0"/>
          <c:extLst>
            <c:ext xmlns:c16="http://schemas.microsoft.com/office/drawing/2014/chart" uri="{C3380CC4-5D6E-409C-BE32-E72D297353CC}">
              <c16:uniqueId val="{00000004-626E-4219-A38D-4E0E7CBB56EE}"/>
            </c:ext>
          </c:extLst>
        </c:ser>
        <c:ser>
          <c:idx val="5"/>
          <c:order val="5"/>
          <c:tx>
            <c:strRef>
              <c:f>第3次産業活動指数!$G$294</c:f>
              <c:strCache>
                <c:ptCount val="1"/>
                <c:pt idx="0">
                  <c:v>TIAFN</c:v>
                </c:pt>
              </c:strCache>
            </c:strRef>
          </c:tx>
          <c:spPr>
            <a:ln w="28575" cap="rnd">
              <a:solidFill>
                <a:schemeClr val="accent6"/>
              </a:solidFill>
              <a:round/>
            </a:ln>
            <a:effectLst/>
          </c:spPr>
          <c:marker>
            <c:symbol val="none"/>
          </c:marker>
          <c:cat>
            <c:numRef>
              <c:f>第3次産業活動指数!$A$295:$A$316</c:f>
              <c:numCache>
                <c:formatCode>0_);[Red]\(0\)</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cat>
          <c:val>
            <c:numRef>
              <c:f>第3次産業活動指数!$G$295:$G$316</c:f>
              <c:numCache>
                <c:formatCode>0.0000</c:formatCode>
                <c:ptCount val="22"/>
                <c:pt idx="0">
                  <c:v>84.221209174855531</c:v>
                </c:pt>
                <c:pt idx="1">
                  <c:v>84.328477236238257</c:v>
                </c:pt>
                <c:pt idx="2">
                  <c:v>85.958333333333329</c:v>
                </c:pt>
                <c:pt idx="3">
                  <c:v>88.166666666666671</c:v>
                </c:pt>
                <c:pt idx="4">
                  <c:v>92.149999999999991</c:v>
                </c:pt>
                <c:pt idx="5">
                  <c:v>91.966666666666654</c:v>
                </c:pt>
                <c:pt idx="6">
                  <c:v>91.424999999999997</c:v>
                </c:pt>
                <c:pt idx="7">
                  <c:v>87.458333333333329</c:v>
                </c:pt>
                <c:pt idx="8">
                  <c:v>87.566666666666677</c:v>
                </c:pt>
                <c:pt idx="9">
                  <c:v>88.883333333333326</c:v>
                </c:pt>
                <c:pt idx="10">
                  <c:v>91.241666666666674</c:v>
                </c:pt>
                <c:pt idx="11">
                  <c:v>94.483333333333348</c:v>
                </c:pt>
                <c:pt idx="12">
                  <c:v>96.658333333333317</c:v>
                </c:pt>
                <c:pt idx="13">
                  <c:v>97.616666666666674</c:v>
                </c:pt>
                <c:pt idx="14">
                  <c:v>100.09166666666668</c:v>
                </c:pt>
                <c:pt idx="15">
                  <c:v>97.25</c:v>
                </c:pt>
                <c:pt idx="16">
                  <c:v>98.708333333333329</c:v>
                </c:pt>
                <c:pt idx="17">
                  <c:v>101.19166666666665</c:v>
                </c:pt>
                <c:pt idx="18">
                  <c:v>100.23333333333333</c:v>
                </c:pt>
                <c:pt idx="19">
                  <c:v>101.65833333333332</c:v>
                </c:pt>
                <c:pt idx="20">
                  <c:v>106.06666666666666</c:v>
                </c:pt>
                <c:pt idx="21">
                  <c:v>112.23333333333333</c:v>
                </c:pt>
              </c:numCache>
            </c:numRef>
          </c:val>
          <c:smooth val="0"/>
          <c:extLst>
            <c:ext xmlns:c16="http://schemas.microsoft.com/office/drawing/2014/chart" uri="{C3380CC4-5D6E-409C-BE32-E72D297353CC}">
              <c16:uniqueId val="{00000005-626E-4219-A38D-4E0E7CBB56EE}"/>
            </c:ext>
          </c:extLst>
        </c:ser>
        <c:ser>
          <c:idx val="6"/>
          <c:order val="6"/>
          <c:tx>
            <c:strRef>
              <c:f>第3次産業活動指数!$H$294</c:f>
              <c:strCache>
                <c:ptCount val="1"/>
                <c:pt idx="0">
                  <c:v>TIARENT</c:v>
                </c:pt>
              </c:strCache>
            </c:strRef>
          </c:tx>
          <c:spPr>
            <a:ln w="28575" cap="rnd">
              <a:solidFill>
                <a:schemeClr val="accent1">
                  <a:lumMod val="60000"/>
                </a:schemeClr>
              </a:solidFill>
              <a:round/>
            </a:ln>
            <a:effectLst/>
          </c:spPr>
          <c:marker>
            <c:symbol val="none"/>
          </c:marker>
          <c:cat>
            <c:numRef>
              <c:f>第3次産業活動指数!$A$295:$A$316</c:f>
              <c:numCache>
                <c:formatCode>0_);[Red]\(0\)</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cat>
          <c:val>
            <c:numRef>
              <c:f>第3次産業活動指数!$H$295:$H$316</c:f>
              <c:numCache>
                <c:formatCode>0.0000</c:formatCode>
                <c:ptCount val="22"/>
                <c:pt idx="0">
                  <c:v>73.409433962264146</c:v>
                </c:pt>
                <c:pt idx="1">
                  <c:v>76.63080422855613</c:v>
                </c:pt>
                <c:pt idx="2">
                  <c:v>82.691666666666677</c:v>
                </c:pt>
                <c:pt idx="3">
                  <c:v>89.716666666666654</c:v>
                </c:pt>
                <c:pt idx="4">
                  <c:v>96.75833333333334</c:v>
                </c:pt>
                <c:pt idx="5">
                  <c:v>99.866666666666674</c:v>
                </c:pt>
                <c:pt idx="6">
                  <c:v>103.61666666666666</c:v>
                </c:pt>
                <c:pt idx="7">
                  <c:v>104.06666666666668</c:v>
                </c:pt>
                <c:pt idx="8">
                  <c:v>102.41666666666667</c:v>
                </c:pt>
                <c:pt idx="9">
                  <c:v>100.95</c:v>
                </c:pt>
                <c:pt idx="10">
                  <c:v>99.158333333333317</c:v>
                </c:pt>
                <c:pt idx="11">
                  <c:v>97.49166666666666</c:v>
                </c:pt>
                <c:pt idx="12">
                  <c:v>97.475000000000009</c:v>
                </c:pt>
                <c:pt idx="13">
                  <c:v>98</c:v>
                </c:pt>
                <c:pt idx="14">
                  <c:v>100.44166666666666</c:v>
                </c:pt>
                <c:pt idx="15">
                  <c:v>103.32499999999999</c:v>
                </c:pt>
                <c:pt idx="16">
                  <c:v>104.99166666666666</c:v>
                </c:pt>
                <c:pt idx="17">
                  <c:v>106.60833333333331</c:v>
                </c:pt>
                <c:pt idx="18">
                  <c:v>107.66666666666664</c:v>
                </c:pt>
                <c:pt idx="19">
                  <c:v>104.65833333333332</c:v>
                </c:pt>
                <c:pt idx="20">
                  <c:v>103.875</c:v>
                </c:pt>
                <c:pt idx="21">
                  <c:v>102.26666666666665</c:v>
                </c:pt>
              </c:numCache>
            </c:numRef>
          </c:val>
          <c:smooth val="0"/>
          <c:extLst>
            <c:ext xmlns:c16="http://schemas.microsoft.com/office/drawing/2014/chart" uri="{C3380CC4-5D6E-409C-BE32-E72D297353CC}">
              <c16:uniqueId val="{00000006-626E-4219-A38D-4E0E7CBB56EE}"/>
            </c:ext>
          </c:extLst>
        </c:ser>
        <c:ser>
          <c:idx val="7"/>
          <c:order val="7"/>
          <c:tx>
            <c:strRef>
              <c:f>第3次産業活動指数!$I$294</c:f>
              <c:strCache>
                <c:ptCount val="1"/>
                <c:pt idx="0">
                  <c:v>TIACS</c:v>
                </c:pt>
              </c:strCache>
            </c:strRef>
          </c:tx>
          <c:spPr>
            <a:ln w="28575" cap="rnd">
              <a:solidFill>
                <a:schemeClr val="accent2">
                  <a:lumMod val="60000"/>
                </a:schemeClr>
              </a:solidFill>
              <a:round/>
            </a:ln>
            <a:effectLst/>
          </c:spPr>
          <c:marker>
            <c:symbol val="none"/>
          </c:marker>
          <c:cat>
            <c:numRef>
              <c:f>第3次産業活動指数!$A$295:$A$316</c:f>
              <c:numCache>
                <c:formatCode>0_);[Red]\(0\)</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cat>
          <c:val>
            <c:numRef>
              <c:f>第3次産業活動指数!$I$295:$I$316</c:f>
              <c:numCache>
                <c:formatCode>0.0000</c:formatCode>
                <c:ptCount val="22"/>
                <c:pt idx="0">
                  <c:v>118.99271869982134</c:v>
                </c:pt>
                <c:pt idx="1">
                  <c:v>114.68958848086147</c:v>
                </c:pt>
                <c:pt idx="2">
                  <c:v>110.10746994695188</c:v>
                </c:pt>
                <c:pt idx="3">
                  <c:v>110.8469593293994</c:v>
                </c:pt>
                <c:pt idx="4">
                  <c:v>111.83331179677072</c:v>
                </c:pt>
                <c:pt idx="5">
                  <c:v>114.0309317358646</c:v>
                </c:pt>
                <c:pt idx="6">
                  <c:v>115.73172497951593</c:v>
                </c:pt>
                <c:pt idx="7">
                  <c:v>110.99166666666666</c:v>
                </c:pt>
                <c:pt idx="8">
                  <c:v>102.59166666666665</c:v>
                </c:pt>
                <c:pt idx="9">
                  <c:v>98.833333333333357</c:v>
                </c:pt>
                <c:pt idx="10">
                  <c:v>99.774999999999991</c:v>
                </c:pt>
                <c:pt idx="11">
                  <c:v>100.22500000000001</c:v>
                </c:pt>
                <c:pt idx="12">
                  <c:v>99.825000000000003</c:v>
                </c:pt>
                <c:pt idx="13">
                  <c:v>97.758333333333326</c:v>
                </c:pt>
                <c:pt idx="14">
                  <c:v>101.04166666666669</c:v>
                </c:pt>
                <c:pt idx="15">
                  <c:v>104.00833333333334</c:v>
                </c:pt>
                <c:pt idx="16">
                  <c:v>105.54166666666664</c:v>
                </c:pt>
                <c:pt idx="17">
                  <c:v>107.075</c:v>
                </c:pt>
                <c:pt idx="18">
                  <c:v>107.39999999999999</c:v>
                </c:pt>
                <c:pt idx="19">
                  <c:v>101.52500000000002</c:v>
                </c:pt>
                <c:pt idx="20">
                  <c:v>103.88333333333334</c:v>
                </c:pt>
                <c:pt idx="21">
                  <c:v>105.46666666666668</c:v>
                </c:pt>
              </c:numCache>
            </c:numRef>
          </c:val>
          <c:smooth val="0"/>
          <c:extLst>
            <c:ext xmlns:c16="http://schemas.microsoft.com/office/drawing/2014/chart" uri="{C3380CC4-5D6E-409C-BE32-E72D297353CC}">
              <c16:uniqueId val="{00000007-626E-4219-A38D-4E0E7CBB56EE}"/>
            </c:ext>
          </c:extLst>
        </c:ser>
        <c:ser>
          <c:idx val="8"/>
          <c:order val="8"/>
          <c:tx>
            <c:strRef>
              <c:f>第3次産業活動指数!$J$294</c:f>
              <c:strCache>
                <c:ptCount val="1"/>
                <c:pt idx="0">
                  <c:v>TIART</c:v>
                </c:pt>
              </c:strCache>
            </c:strRef>
          </c:tx>
          <c:spPr>
            <a:ln w="28575" cap="rnd">
              <a:solidFill>
                <a:schemeClr val="accent3">
                  <a:lumMod val="60000"/>
                </a:schemeClr>
              </a:solidFill>
              <a:round/>
            </a:ln>
            <a:effectLst/>
          </c:spPr>
          <c:marker>
            <c:symbol val="none"/>
          </c:marker>
          <c:cat>
            <c:numRef>
              <c:f>第3次産業活動指数!$A$295:$A$316</c:f>
              <c:numCache>
                <c:formatCode>0_);[Red]\(0\)</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cat>
          <c:val>
            <c:numRef>
              <c:f>第3次産業活動指数!$J$295:$J$316</c:f>
              <c:numCache>
                <c:formatCode>0.0000</c:formatCode>
                <c:ptCount val="22"/>
                <c:pt idx="0">
                  <c:v>93.508333333333326</c:v>
                </c:pt>
                <c:pt idx="1">
                  <c:v>91.7</c:v>
                </c:pt>
                <c:pt idx="2">
                  <c:v>93.058333333333337</c:v>
                </c:pt>
                <c:pt idx="3">
                  <c:v>93.333333333333329</c:v>
                </c:pt>
                <c:pt idx="4">
                  <c:v>94.674999999999997</c:v>
                </c:pt>
                <c:pt idx="5">
                  <c:v>94.308333333333323</c:v>
                </c:pt>
                <c:pt idx="6">
                  <c:v>94.558333333333351</c:v>
                </c:pt>
                <c:pt idx="7">
                  <c:v>93.774999999999991</c:v>
                </c:pt>
                <c:pt idx="8">
                  <c:v>96.016666666666666</c:v>
                </c:pt>
                <c:pt idx="9">
                  <c:v>98.108333333333334</c:v>
                </c:pt>
                <c:pt idx="10">
                  <c:v>99.533333333333317</c:v>
                </c:pt>
                <c:pt idx="11">
                  <c:v>101.04166666666669</c:v>
                </c:pt>
                <c:pt idx="12">
                  <c:v>103.68333333333334</c:v>
                </c:pt>
                <c:pt idx="13">
                  <c:v>98.891666666666652</c:v>
                </c:pt>
                <c:pt idx="14">
                  <c:v>100.14999999999999</c:v>
                </c:pt>
                <c:pt idx="15">
                  <c:v>99.916666666666671</c:v>
                </c:pt>
                <c:pt idx="16">
                  <c:v>101.075</c:v>
                </c:pt>
                <c:pt idx="17">
                  <c:v>102.02499999999999</c:v>
                </c:pt>
                <c:pt idx="18">
                  <c:v>100.79166666666669</c:v>
                </c:pt>
                <c:pt idx="19">
                  <c:v>97.574999999999989</c:v>
                </c:pt>
                <c:pt idx="20">
                  <c:v>97.375</c:v>
                </c:pt>
                <c:pt idx="21">
                  <c:v>97.750000000000014</c:v>
                </c:pt>
              </c:numCache>
            </c:numRef>
          </c:val>
          <c:smooth val="0"/>
          <c:extLst>
            <c:ext xmlns:c16="http://schemas.microsoft.com/office/drawing/2014/chart" uri="{C3380CC4-5D6E-409C-BE32-E72D297353CC}">
              <c16:uniqueId val="{00000008-626E-4219-A38D-4E0E7CBB56EE}"/>
            </c:ext>
          </c:extLst>
        </c:ser>
        <c:ser>
          <c:idx val="9"/>
          <c:order val="9"/>
          <c:tx>
            <c:strRef>
              <c:f>第3次産業活動指数!$K$294</c:f>
              <c:strCache>
                <c:ptCount val="1"/>
                <c:pt idx="0">
                  <c:v>TIARE</c:v>
                </c:pt>
              </c:strCache>
            </c:strRef>
          </c:tx>
          <c:spPr>
            <a:ln w="28575" cap="rnd">
              <a:solidFill>
                <a:schemeClr val="accent4">
                  <a:lumMod val="60000"/>
                </a:schemeClr>
              </a:solidFill>
              <a:round/>
            </a:ln>
            <a:effectLst/>
          </c:spPr>
          <c:marker>
            <c:symbol val="none"/>
          </c:marker>
          <c:cat>
            <c:numRef>
              <c:f>第3次産業活動指数!$A$295:$A$316</c:f>
              <c:numCache>
                <c:formatCode>0_);[Red]\(0\)</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cat>
          <c:val>
            <c:numRef>
              <c:f>第3次産業活動指数!$K$295:$K$316</c:f>
              <c:numCache>
                <c:formatCode>0.0000</c:formatCode>
                <c:ptCount val="22"/>
                <c:pt idx="0">
                  <c:v>96.308333333333323</c:v>
                </c:pt>
                <c:pt idx="1">
                  <c:v>96.858333333333334</c:v>
                </c:pt>
                <c:pt idx="2">
                  <c:v>97.591666666666654</c:v>
                </c:pt>
                <c:pt idx="3">
                  <c:v>97.916666666666671</c:v>
                </c:pt>
                <c:pt idx="4">
                  <c:v>98.674999999999997</c:v>
                </c:pt>
                <c:pt idx="5">
                  <c:v>98.350000000000009</c:v>
                </c:pt>
                <c:pt idx="6">
                  <c:v>97.38333333333334</c:v>
                </c:pt>
                <c:pt idx="7">
                  <c:v>96.199999999999989</c:v>
                </c:pt>
                <c:pt idx="8">
                  <c:v>95.391666666666666</c:v>
                </c:pt>
                <c:pt idx="9">
                  <c:v>96.033333333333346</c:v>
                </c:pt>
                <c:pt idx="10">
                  <c:v>96.366666666666688</c:v>
                </c:pt>
                <c:pt idx="11">
                  <c:v>98.433333333333351</c:v>
                </c:pt>
                <c:pt idx="12">
                  <c:v>99.625000000000014</c:v>
                </c:pt>
                <c:pt idx="13">
                  <c:v>98.908333333333317</c:v>
                </c:pt>
                <c:pt idx="14">
                  <c:v>100.25833333333333</c:v>
                </c:pt>
                <c:pt idx="15">
                  <c:v>101.09999999999998</c:v>
                </c:pt>
                <c:pt idx="16">
                  <c:v>101.45833333333336</c:v>
                </c:pt>
                <c:pt idx="17">
                  <c:v>102.2</c:v>
                </c:pt>
                <c:pt idx="18">
                  <c:v>101.91666666666667</c:v>
                </c:pt>
                <c:pt idx="19">
                  <c:v>101.45833333333333</c:v>
                </c:pt>
                <c:pt idx="20">
                  <c:v>100.47500000000001</c:v>
                </c:pt>
                <c:pt idx="21">
                  <c:v>98.833333333333357</c:v>
                </c:pt>
              </c:numCache>
            </c:numRef>
          </c:val>
          <c:smooth val="0"/>
          <c:extLst>
            <c:ext xmlns:c16="http://schemas.microsoft.com/office/drawing/2014/chart" uri="{C3380CC4-5D6E-409C-BE32-E72D297353CC}">
              <c16:uniqueId val="{00000009-626E-4219-A38D-4E0E7CBB56EE}"/>
            </c:ext>
          </c:extLst>
        </c:ser>
        <c:ser>
          <c:idx val="10"/>
          <c:order val="10"/>
          <c:tx>
            <c:strRef>
              <c:f>第3次産業活動指数!$L$294</c:f>
              <c:strCache>
                <c:ptCount val="1"/>
                <c:pt idx="0">
                  <c:v>TIAMED</c:v>
                </c:pt>
              </c:strCache>
            </c:strRef>
          </c:tx>
          <c:spPr>
            <a:ln w="28575" cap="rnd">
              <a:solidFill>
                <a:schemeClr val="accent5">
                  <a:lumMod val="60000"/>
                </a:schemeClr>
              </a:solidFill>
              <a:round/>
            </a:ln>
            <a:effectLst/>
          </c:spPr>
          <c:marker>
            <c:symbol val="none"/>
          </c:marker>
          <c:cat>
            <c:numRef>
              <c:f>第3次産業活動指数!$A$295:$A$316</c:f>
              <c:numCache>
                <c:formatCode>0_);[Red]\(0\)</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cat>
          <c:val>
            <c:numRef>
              <c:f>第3次産業活動指数!$L$295:$L$316</c:f>
              <c:numCache>
                <c:formatCode>0.0000</c:formatCode>
                <c:ptCount val="22"/>
                <c:pt idx="0">
                  <c:v>74.670810475272248</c:v>
                </c:pt>
                <c:pt idx="1">
                  <c:v>73.051215505111017</c:v>
                </c:pt>
                <c:pt idx="2">
                  <c:v>75.658333333333346</c:v>
                </c:pt>
                <c:pt idx="3">
                  <c:v>77.558333333333337</c:v>
                </c:pt>
                <c:pt idx="4">
                  <c:v>79.899999999999991</c:v>
                </c:pt>
                <c:pt idx="5">
                  <c:v>79.75833333333334</c:v>
                </c:pt>
                <c:pt idx="6">
                  <c:v>81.50833333333334</c:v>
                </c:pt>
                <c:pt idx="7">
                  <c:v>83.191666666666663</c:v>
                </c:pt>
                <c:pt idx="8">
                  <c:v>85.808333333333337</c:v>
                </c:pt>
                <c:pt idx="9">
                  <c:v>89.308333333333337</c:v>
                </c:pt>
                <c:pt idx="10">
                  <c:v>91.591666666666654</c:v>
                </c:pt>
                <c:pt idx="11">
                  <c:v>94.266666666666666</c:v>
                </c:pt>
                <c:pt idx="12">
                  <c:v>96.516666666666666</c:v>
                </c:pt>
                <c:pt idx="13">
                  <c:v>98.358333333333348</c:v>
                </c:pt>
                <c:pt idx="14">
                  <c:v>100.875</c:v>
                </c:pt>
                <c:pt idx="15">
                  <c:v>102.16666666666667</c:v>
                </c:pt>
                <c:pt idx="16">
                  <c:v>104.71666666666668</c:v>
                </c:pt>
                <c:pt idx="17">
                  <c:v>106.35833333333333</c:v>
                </c:pt>
                <c:pt idx="18">
                  <c:v>107.77500000000002</c:v>
                </c:pt>
                <c:pt idx="19">
                  <c:v>104.68333333333335</c:v>
                </c:pt>
                <c:pt idx="20">
                  <c:v>110.00833333333333</c:v>
                </c:pt>
                <c:pt idx="21">
                  <c:v>114.05833333333332</c:v>
                </c:pt>
              </c:numCache>
            </c:numRef>
          </c:val>
          <c:smooth val="0"/>
          <c:extLst>
            <c:ext xmlns:c16="http://schemas.microsoft.com/office/drawing/2014/chart" uri="{C3380CC4-5D6E-409C-BE32-E72D297353CC}">
              <c16:uniqueId val="{0000000A-626E-4219-A38D-4E0E7CBB56EE}"/>
            </c:ext>
          </c:extLst>
        </c:ser>
        <c:ser>
          <c:idx val="11"/>
          <c:order val="11"/>
          <c:tx>
            <c:strRef>
              <c:f>第3次産業活動指数!$M$294</c:f>
              <c:strCache>
                <c:ptCount val="1"/>
                <c:pt idx="0">
                  <c:v>TIAREC</c:v>
                </c:pt>
              </c:strCache>
            </c:strRef>
          </c:tx>
          <c:spPr>
            <a:ln w="28575" cap="rnd">
              <a:solidFill>
                <a:schemeClr val="accent6">
                  <a:lumMod val="60000"/>
                </a:schemeClr>
              </a:solidFill>
              <a:round/>
            </a:ln>
            <a:effectLst/>
          </c:spPr>
          <c:marker>
            <c:symbol val="none"/>
          </c:marker>
          <c:cat>
            <c:numRef>
              <c:f>第3次産業活動指数!$A$295:$A$316</c:f>
              <c:numCache>
                <c:formatCode>0_);[Red]\(0\)</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cat>
          <c:val>
            <c:numRef>
              <c:f>第3次産業活動指数!$M$295:$M$316</c:f>
              <c:numCache>
                <c:formatCode>0.0000</c:formatCode>
                <c:ptCount val="22"/>
                <c:pt idx="0">
                  <c:v>107.23644185103804</c:v>
                </c:pt>
                <c:pt idx="1">
                  <c:v>109.38655299154239</c:v>
                </c:pt>
                <c:pt idx="2">
                  <c:v>109.01181768987003</c:v>
                </c:pt>
                <c:pt idx="3">
                  <c:v>110.97875619479311</c:v>
                </c:pt>
                <c:pt idx="4">
                  <c:v>110.51438371556632</c:v>
                </c:pt>
                <c:pt idx="5">
                  <c:v>111.06388416732307</c:v>
                </c:pt>
                <c:pt idx="6">
                  <c:v>107.20006094713405</c:v>
                </c:pt>
                <c:pt idx="7">
                  <c:v>103.07499999999999</c:v>
                </c:pt>
                <c:pt idx="8">
                  <c:v>101.02499999999999</c:v>
                </c:pt>
                <c:pt idx="9">
                  <c:v>98.350000000000009</c:v>
                </c:pt>
                <c:pt idx="10">
                  <c:v>98.883333333333326</c:v>
                </c:pt>
                <c:pt idx="11">
                  <c:v>101.10000000000001</c:v>
                </c:pt>
                <c:pt idx="12">
                  <c:v>101.39166666666665</c:v>
                </c:pt>
                <c:pt idx="13">
                  <c:v>100.44166666666668</c:v>
                </c:pt>
                <c:pt idx="14">
                  <c:v>99.441666666666663</c:v>
                </c:pt>
                <c:pt idx="15">
                  <c:v>97.925000000000011</c:v>
                </c:pt>
                <c:pt idx="16">
                  <c:v>97.733333333333306</c:v>
                </c:pt>
                <c:pt idx="17">
                  <c:v>98.11666666666666</c:v>
                </c:pt>
                <c:pt idx="18">
                  <c:v>96.008333333333326</c:v>
                </c:pt>
                <c:pt idx="19">
                  <c:v>69.483333333333334</c:v>
                </c:pt>
                <c:pt idx="20">
                  <c:v>75.591666666666669</c:v>
                </c:pt>
                <c:pt idx="21">
                  <c:v>86.149999999999991</c:v>
                </c:pt>
              </c:numCache>
            </c:numRef>
          </c:val>
          <c:smooth val="0"/>
          <c:extLst>
            <c:ext xmlns:c16="http://schemas.microsoft.com/office/drawing/2014/chart" uri="{C3380CC4-5D6E-409C-BE32-E72D297353CC}">
              <c16:uniqueId val="{0000000B-626E-4219-A38D-4E0E7CBB56EE}"/>
            </c:ext>
          </c:extLst>
        </c:ser>
        <c:dLbls>
          <c:showLegendKey val="0"/>
          <c:showVal val="0"/>
          <c:showCatName val="0"/>
          <c:showSerName val="0"/>
          <c:showPercent val="0"/>
          <c:showBubbleSize val="0"/>
        </c:dLbls>
        <c:smooth val="0"/>
        <c:axId val="304993375"/>
        <c:axId val="304994335"/>
      </c:lineChart>
      <c:catAx>
        <c:axId val="304993375"/>
        <c:scaling>
          <c:orientation val="minMax"/>
        </c:scaling>
        <c:delete val="0"/>
        <c:axPos val="b"/>
        <c:numFmt formatCode="0_);[Red]\(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04994335"/>
        <c:crosses val="autoZero"/>
        <c:auto val="1"/>
        <c:lblAlgn val="ctr"/>
        <c:lblOffset val="100"/>
        <c:noMultiLvlLbl val="0"/>
      </c:catAx>
      <c:valAx>
        <c:axId val="304994335"/>
        <c:scaling>
          <c:orientation val="minMax"/>
        </c:scaling>
        <c:delete val="0"/>
        <c:axPos val="l"/>
        <c:majorGridlines>
          <c:spPr>
            <a:ln w="9525" cap="flat" cmpd="sng" algn="ctr">
              <a:solidFill>
                <a:schemeClr val="tx1">
                  <a:lumMod val="15000"/>
                  <a:lumOff val="85000"/>
                </a:schemeClr>
              </a:solidFill>
              <a:round/>
            </a:ln>
            <a:effectLst/>
          </c:spPr>
        </c:majorGridlines>
        <c:numFmt formatCode="0.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04993375"/>
        <c:crosses val="autoZero"/>
        <c:crossBetween val="between"/>
      </c:valAx>
      <c:spPr>
        <a:noFill/>
        <a:ln>
          <a:noFill/>
        </a:ln>
        <a:effectLst/>
      </c:spPr>
    </c:plotArea>
    <c:legend>
      <c:legendPos val="b"/>
      <c:layout>
        <c:manualLayout>
          <c:xMode val="edge"/>
          <c:yMode val="edge"/>
          <c:x val="5.6535655878120185E-2"/>
          <c:y val="0.8497365187568392"/>
          <c:w val="0.92756867090403372"/>
          <c:h val="0.1277943740540196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AB3B41-BE5B-8B49-8ADB-48B91D6E6E37}" type="datetimeFigureOut">
              <a:rPr lang="en-CL" smtClean="0"/>
              <a:t>07/13/2023</a:t>
            </a:fld>
            <a:endParaRPr lang="en-C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AFB1A9-8410-AB43-A6CE-06E72930E6CA}" type="slidenum">
              <a:rPr lang="en-CL" smtClean="0"/>
              <a:t>‹#›</a:t>
            </a:fld>
            <a:endParaRPr lang="en-CL"/>
          </a:p>
        </p:txBody>
      </p:sp>
    </p:spTree>
    <p:extLst>
      <p:ext uri="{BB962C8B-B14F-4D97-AF65-F5344CB8AC3E}">
        <p14:creationId xmlns:p14="http://schemas.microsoft.com/office/powerpoint/2010/main" val="3062335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L" dirty="0"/>
          </a:p>
        </p:txBody>
      </p:sp>
      <p:sp>
        <p:nvSpPr>
          <p:cNvPr id="4" name="Slide Number Placeholder 3"/>
          <p:cNvSpPr>
            <a:spLocks noGrp="1"/>
          </p:cNvSpPr>
          <p:nvPr>
            <p:ph type="sldNum" sz="quarter" idx="5"/>
          </p:nvPr>
        </p:nvSpPr>
        <p:spPr/>
        <p:txBody>
          <a:bodyPr/>
          <a:lstStyle/>
          <a:p>
            <a:fld id="{4AAFB1A9-8410-AB43-A6CE-06E72930E6CA}" type="slidenum">
              <a:rPr lang="en-CL" smtClean="0"/>
              <a:t>1</a:t>
            </a:fld>
            <a:endParaRPr lang="en-CL"/>
          </a:p>
        </p:txBody>
      </p:sp>
    </p:spTree>
    <p:extLst>
      <p:ext uri="{BB962C8B-B14F-4D97-AF65-F5344CB8AC3E}">
        <p14:creationId xmlns:p14="http://schemas.microsoft.com/office/powerpoint/2010/main" val="2819308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AAFB1A9-8410-AB43-A6CE-06E72930E6CA}" type="slidenum">
              <a:rPr lang="en-CL" smtClean="0"/>
              <a:t>9</a:t>
            </a:fld>
            <a:endParaRPr lang="en-CL"/>
          </a:p>
        </p:txBody>
      </p:sp>
    </p:spTree>
    <p:extLst>
      <p:ext uri="{BB962C8B-B14F-4D97-AF65-F5344CB8AC3E}">
        <p14:creationId xmlns:p14="http://schemas.microsoft.com/office/powerpoint/2010/main" val="1077366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AAFB1A9-8410-AB43-A6CE-06E72930E6CA}" type="slidenum">
              <a:rPr lang="en-CL" smtClean="0"/>
              <a:t>22</a:t>
            </a:fld>
            <a:endParaRPr lang="en-CL"/>
          </a:p>
        </p:txBody>
      </p:sp>
    </p:spTree>
    <p:extLst>
      <p:ext uri="{BB962C8B-B14F-4D97-AF65-F5344CB8AC3E}">
        <p14:creationId xmlns:p14="http://schemas.microsoft.com/office/powerpoint/2010/main" val="79007031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city with a mountain in the background&#10;&#10;Description automatically generated with low confidence">
            <a:extLst>
              <a:ext uri="{FF2B5EF4-FFF2-40B4-BE49-F238E27FC236}">
                <a16:creationId xmlns:a16="http://schemas.microsoft.com/office/drawing/2014/main" id="{BF5052D5-CE1B-3FAA-70BC-11FFC6B06F73}"/>
              </a:ext>
            </a:extLst>
          </p:cNvPr>
          <p:cNvPicPr>
            <a:picLocks noChangeAspect="1"/>
          </p:cNvPicPr>
          <p:nvPr userDrawn="1"/>
        </p:nvPicPr>
        <p:blipFill rotWithShape="1">
          <a:blip r:embed="rId2"/>
          <a:srcRect l="8656" r="79313" b="-90"/>
          <a:stretch/>
        </p:blipFill>
        <p:spPr>
          <a:xfrm>
            <a:off x="9699172" y="759371"/>
            <a:ext cx="2514599" cy="6121280"/>
          </a:xfrm>
          <a:prstGeom prst="rect">
            <a:avLst/>
          </a:prstGeom>
        </p:spPr>
      </p:pic>
      <p:sp>
        <p:nvSpPr>
          <p:cNvPr id="6" name="Rectangle 5">
            <a:extLst>
              <a:ext uri="{FF2B5EF4-FFF2-40B4-BE49-F238E27FC236}">
                <a16:creationId xmlns:a16="http://schemas.microsoft.com/office/drawing/2014/main" id="{ED087907-64BA-685C-8A52-830575BD67B2}"/>
              </a:ext>
            </a:extLst>
          </p:cNvPr>
          <p:cNvSpPr/>
          <p:nvPr userDrawn="1"/>
        </p:nvSpPr>
        <p:spPr>
          <a:xfrm>
            <a:off x="-43092" y="-7968"/>
            <a:ext cx="12265572" cy="783020"/>
          </a:xfrm>
          <a:prstGeom prst="rect">
            <a:avLst/>
          </a:prstGeom>
          <a:solidFill>
            <a:srgbClr val="99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7" name="Subtitle 2">
            <a:extLst>
              <a:ext uri="{FF2B5EF4-FFF2-40B4-BE49-F238E27FC236}">
                <a16:creationId xmlns:a16="http://schemas.microsoft.com/office/drawing/2014/main" id="{FD52B232-87C4-326E-BA08-366D6018E654}"/>
              </a:ext>
            </a:extLst>
          </p:cNvPr>
          <p:cNvSpPr txBox="1">
            <a:spLocks/>
          </p:cNvSpPr>
          <p:nvPr userDrawn="1"/>
        </p:nvSpPr>
        <p:spPr>
          <a:xfrm>
            <a:off x="2645973" y="217013"/>
            <a:ext cx="6870024" cy="30169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solidFill>
                  <a:schemeClr val="bg1"/>
                </a:solidFill>
                <a:latin typeface="Helvetica Light" panose="020B0403020202020204" pitchFamily="34" charset="0"/>
              </a:rPr>
              <a:t>ADVANCED ANALYTICS FOR A BETTER WORLD</a:t>
            </a:r>
            <a:endParaRPr lang="en-CL" sz="1600" dirty="0">
              <a:solidFill>
                <a:schemeClr val="bg1"/>
              </a:solidFill>
              <a:latin typeface="Helvetica Light" panose="020B0403020202020204" pitchFamily="34" charset="0"/>
            </a:endParaRPr>
          </a:p>
        </p:txBody>
      </p:sp>
      <p:grpSp>
        <p:nvGrpSpPr>
          <p:cNvPr id="8" name="Group 7">
            <a:extLst>
              <a:ext uri="{FF2B5EF4-FFF2-40B4-BE49-F238E27FC236}">
                <a16:creationId xmlns:a16="http://schemas.microsoft.com/office/drawing/2014/main" id="{A6247573-1EC5-A7D2-8A52-7896DC6D9EBD}"/>
              </a:ext>
            </a:extLst>
          </p:cNvPr>
          <p:cNvGrpSpPr/>
          <p:nvPr userDrawn="1"/>
        </p:nvGrpSpPr>
        <p:grpSpPr>
          <a:xfrm>
            <a:off x="2941983" y="5973419"/>
            <a:ext cx="6384634" cy="624852"/>
            <a:chOff x="683108" y="5937869"/>
            <a:chExt cx="7143786" cy="675056"/>
          </a:xfrm>
        </p:grpSpPr>
        <p:pic>
          <p:nvPicPr>
            <p:cNvPr id="9" name="Picture 8">
              <a:extLst>
                <a:ext uri="{FF2B5EF4-FFF2-40B4-BE49-F238E27FC236}">
                  <a16:creationId xmlns:a16="http://schemas.microsoft.com/office/drawing/2014/main" id="{B62C0458-A88B-5CF0-2911-1AA15DDA1D67}"/>
                </a:ext>
              </a:extLst>
            </p:cNvPr>
            <p:cNvPicPr>
              <a:picLocks noChangeAspect="1"/>
            </p:cNvPicPr>
            <p:nvPr/>
          </p:nvPicPr>
          <p:blipFill>
            <a:blip r:embed="rId3"/>
            <a:stretch>
              <a:fillRect/>
            </a:stretch>
          </p:blipFill>
          <p:spPr>
            <a:xfrm>
              <a:off x="2225392" y="6104925"/>
              <a:ext cx="1062182" cy="381000"/>
            </a:xfrm>
            <a:prstGeom prst="rect">
              <a:avLst/>
            </a:prstGeom>
          </p:spPr>
        </p:pic>
        <p:pic>
          <p:nvPicPr>
            <p:cNvPr id="10" name="Picture 9">
              <a:extLst>
                <a:ext uri="{FF2B5EF4-FFF2-40B4-BE49-F238E27FC236}">
                  <a16:creationId xmlns:a16="http://schemas.microsoft.com/office/drawing/2014/main" id="{D1256C3F-8788-46FE-E1E3-DFEF5DC8F903}"/>
                </a:ext>
              </a:extLst>
            </p:cNvPr>
            <p:cNvPicPr>
              <a:picLocks noChangeAspect="1"/>
            </p:cNvPicPr>
            <p:nvPr/>
          </p:nvPicPr>
          <p:blipFill>
            <a:blip r:embed="rId4"/>
            <a:stretch>
              <a:fillRect/>
            </a:stretch>
          </p:blipFill>
          <p:spPr>
            <a:xfrm>
              <a:off x="683108" y="5979435"/>
              <a:ext cx="1246909" cy="531091"/>
            </a:xfrm>
            <a:prstGeom prst="rect">
              <a:avLst/>
            </a:prstGeom>
          </p:spPr>
        </p:pic>
        <p:pic>
          <p:nvPicPr>
            <p:cNvPr id="11" name="Picture 10">
              <a:extLst>
                <a:ext uri="{FF2B5EF4-FFF2-40B4-BE49-F238E27FC236}">
                  <a16:creationId xmlns:a16="http://schemas.microsoft.com/office/drawing/2014/main" id="{1C40A719-42DE-8D91-9B76-B9CB4EA0272B}"/>
                </a:ext>
              </a:extLst>
            </p:cNvPr>
            <p:cNvPicPr>
              <a:picLocks noChangeAspect="1"/>
            </p:cNvPicPr>
            <p:nvPr/>
          </p:nvPicPr>
          <p:blipFill>
            <a:blip r:embed="rId5"/>
            <a:stretch>
              <a:fillRect/>
            </a:stretch>
          </p:blipFill>
          <p:spPr>
            <a:xfrm>
              <a:off x="4991256" y="5977925"/>
              <a:ext cx="1050636" cy="635000"/>
            </a:xfrm>
            <a:prstGeom prst="rect">
              <a:avLst/>
            </a:prstGeom>
          </p:spPr>
        </p:pic>
        <p:pic>
          <p:nvPicPr>
            <p:cNvPr id="12" name="Picture 11">
              <a:extLst>
                <a:ext uri="{FF2B5EF4-FFF2-40B4-BE49-F238E27FC236}">
                  <a16:creationId xmlns:a16="http://schemas.microsoft.com/office/drawing/2014/main" id="{DA6FEB97-CB70-26BF-8139-7A150B6B9386}"/>
                </a:ext>
              </a:extLst>
            </p:cNvPr>
            <p:cNvPicPr>
              <a:picLocks noChangeAspect="1"/>
            </p:cNvPicPr>
            <p:nvPr/>
          </p:nvPicPr>
          <p:blipFill>
            <a:blip r:embed="rId6"/>
            <a:stretch>
              <a:fillRect/>
            </a:stretch>
          </p:blipFill>
          <p:spPr>
            <a:xfrm>
              <a:off x="3758140" y="5937869"/>
              <a:ext cx="831273" cy="669636"/>
            </a:xfrm>
            <a:prstGeom prst="rect">
              <a:avLst/>
            </a:prstGeom>
          </p:spPr>
        </p:pic>
        <p:pic>
          <p:nvPicPr>
            <p:cNvPr id="13" name="Picture 12" descr="Text&#10;&#10;Description automatically generated with low confidence">
              <a:extLst>
                <a:ext uri="{FF2B5EF4-FFF2-40B4-BE49-F238E27FC236}">
                  <a16:creationId xmlns:a16="http://schemas.microsoft.com/office/drawing/2014/main" id="{6546F1FD-EE79-4272-0ECB-8A3F3D46504B}"/>
                </a:ext>
              </a:extLst>
            </p:cNvPr>
            <p:cNvPicPr>
              <a:picLocks noChangeAspect="1"/>
            </p:cNvPicPr>
            <p:nvPr/>
          </p:nvPicPr>
          <p:blipFill>
            <a:blip r:embed="rId7"/>
            <a:stretch>
              <a:fillRect/>
            </a:stretch>
          </p:blipFill>
          <p:spPr>
            <a:xfrm>
              <a:off x="6343137" y="6071534"/>
              <a:ext cx="1483757" cy="530797"/>
            </a:xfrm>
            <a:prstGeom prst="rect">
              <a:avLst/>
            </a:prstGeom>
          </p:spPr>
        </p:pic>
      </p:grpSp>
      <p:pic>
        <p:nvPicPr>
          <p:cNvPr id="14" name="Picture 13" descr="A picture containing text, font, screenshot, businesscard&#10;&#10;Description automatically generated">
            <a:extLst>
              <a:ext uri="{FF2B5EF4-FFF2-40B4-BE49-F238E27FC236}">
                <a16:creationId xmlns:a16="http://schemas.microsoft.com/office/drawing/2014/main" id="{5466E39B-1FF8-FAB2-7D82-DD05A58DD6DF}"/>
              </a:ext>
            </a:extLst>
          </p:cNvPr>
          <p:cNvPicPr>
            <a:picLocks noChangeAspect="1"/>
          </p:cNvPicPr>
          <p:nvPr userDrawn="1"/>
        </p:nvPicPr>
        <p:blipFill>
          <a:blip r:embed="rId8"/>
          <a:stretch>
            <a:fillRect/>
          </a:stretch>
        </p:blipFill>
        <p:spPr>
          <a:xfrm>
            <a:off x="728173" y="5228398"/>
            <a:ext cx="1791928" cy="1029293"/>
          </a:xfrm>
          <a:prstGeom prst="rect">
            <a:avLst/>
          </a:prstGeom>
        </p:spPr>
      </p:pic>
      <p:pic>
        <p:nvPicPr>
          <p:cNvPr id="2" name="Picture 2">
            <a:extLst>
              <a:ext uri="{FF2B5EF4-FFF2-40B4-BE49-F238E27FC236}">
                <a16:creationId xmlns:a16="http://schemas.microsoft.com/office/drawing/2014/main" id="{41DF28BD-5634-3145-7AAE-FC93A7F65F0D}"/>
              </a:ext>
            </a:extLst>
          </p:cNvPr>
          <p:cNvPicPr>
            <a:picLocks noChangeAspect="1"/>
          </p:cNvPicPr>
          <p:nvPr userDrawn="1"/>
        </p:nvPicPr>
        <p:blipFill>
          <a:blip r:embed="rId9"/>
          <a:stretch>
            <a:fillRect/>
          </a:stretch>
        </p:blipFill>
        <p:spPr>
          <a:xfrm>
            <a:off x="544833" y="6352515"/>
            <a:ext cx="2158609" cy="381441"/>
          </a:xfrm>
          <a:prstGeom prst="rect">
            <a:avLst/>
          </a:prstGeom>
        </p:spPr>
      </p:pic>
    </p:spTree>
    <p:extLst>
      <p:ext uri="{BB962C8B-B14F-4D97-AF65-F5344CB8AC3E}">
        <p14:creationId xmlns:p14="http://schemas.microsoft.com/office/powerpoint/2010/main" val="1129899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35695-252A-3A6E-42E0-129E250C56E9}"/>
              </a:ext>
            </a:extLst>
          </p:cNvPr>
          <p:cNvSpPr>
            <a:spLocks noGrp="1"/>
          </p:cNvSpPr>
          <p:nvPr>
            <p:ph type="title"/>
          </p:nvPr>
        </p:nvSpPr>
        <p:spPr/>
        <p:txBody>
          <a:bodyPr/>
          <a:lstStyle/>
          <a:p>
            <a:r>
              <a:rPr lang="en-US"/>
              <a:t>Click to edit Master title style</a:t>
            </a:r>
            <a:endParaRPr lang="en-CL"/>
          </a:p>
        </p:txBody>
      </p:sp>
      <p:sp>
        <p:nvSpPr>
          <p:cNvPr id="3" name="Date Placeholder 2">
            <a:extLst>
              <a:ext uri="{FF2B5EF4-FFF2-40B4-BE49-F238E27FC236}">
                <a16:creationId xmlns:a16="http://schemas.microsoft.com/office/drawing/2014/main" id="{5F9A3627-F673-2A7E-4958-B074149F4C78}"/>
              </a:ext>
            </a:extLst>
          </p:cNvPr>
          <p:cNvSpPr>
            <a:spLocks noGrp="1"/>
          </p:cNvSpPr>
          <p:nvPr>
            <p:ph type="dt" sz="half" idx="10"/>
          </p:nvPr>
        </p:nvSpPr>
        <p:spPr/>
        <p:txBody>
          <a:bodyPr/>
          <a:lstStyle/>
          <a:p>
            <a:fld id="{275BDD6C-8C38-8443-B6D0-E344A510EE10}" type="datetimeFigureOut">
              <a:rPr lang="en-CL" smtClean="0"/>
              <a:t>07/13/2023</a:t>
            </a:fld>
            <a:endParaRPr lang="en-CL"/>
          </a:p>
        </p:txBody>
      </p:sp>
      <p:sp>
        <p:nvSpPr>
          <p:cNvPr id="4" name="Footer Placeholder 3">
            <a:extLst>
              <a:ext uri="{FF2B5EF4-FFF2-40B4-BE49-F238E27FC236}">
                <a16:creationId xmlns:a16="http://schemas.microsoft.com/office/drawing/2014/main" id="{0EE0C4A1-87C6-DB69-AF53-C04ADF15E299}"/>
              </a:ext>
            </a:extLst>
          </p:cNvPr>
          <p:cNvSpPr>
            <a:spLocks noGrp="1"/>
          </p:cNvSpPr>
          <p:nvPr>
            <p:ph type="ftr" sz="quarter" idx="11"/>
          </p:nvPr>
        </p:nvSpPr>
        <p:spPr/>
        <p:txBody>
          <a:bodyPr/>
          <a:lstStyle/>
          <a:p>
            <a:endParaRPr lang="en-CL"/>
          </a:p>
        </p:txBody>
      </p:sp>
      <p:sp>
        <p:nvSpPr>
          <p:cNvPr id="5" name="Slide Number Placeholder 4">
            <a:extLst>
              <a:ext uri="{FF2B5EF4-FFF2-40B4-BE49-F238E27FC236}">
                <a16:creationId xmlns:a16="http://schemas.microsoft.com/office/drawing/2014/main" id="{16F94A7B-BE84-A32D-AC1C-58D0E10EAE3A}"/>
              </a:ext>
            </a:extLst>
          </p:cNvPr>
          <p:cNvSpPr>
            <a:spLocks noGrp="1"/>
          </p:cNvSpPr>
          <p:nvPr>
            <p:ph type="sldNum" sz="quarter" idx="12"/>
          </p:nvPr>
        </p:nvSpPr>
        <p:spPr/>
        <p:txBody>
          <a:bodyPr/>
          <a:lstStyle/>
          <a:p>
            <a:fld id="{D8800819-71CF-374F-995F-E09781435561}" type="slidenum">
              <a:rPr lang="en-CL" smtClean="0"/>
              <a:t>‹#›</a:t>
            </a:fld>
            <a:endParaRPr lang="en-CL"/>
          </a:p>
        </p:txBody>
      </p:sp>
    </p:spTree>
    <p:extLst>
      <p:ext uri="{BB962C8B-B14F-4D97-AF65-F5344CB8AC3E}">
        <p14:creationId xmlns:p14="http://schemas.microsoft.com/office/powerpoint/2010/main" val="3352748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5F56F-01BA-C62B-DFDD-A69592FC85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L"/>
          </a:p>
        </p:txBody>
      </p:sp>
      <p:sp>
        <p:nvSpPr>
          <p:cNvPr id="3" name="Content Placeholder 2">
            <a:extLst>
              <a:ext uri="{FF2B5EF4-FFF2-40B4-BE49-F238E27FC236}">
                <a16:creationId xmlns:a16="http://schemas.microsoft.com/office/drawing/2014/main" id="{C9FF057B-2CA6-15B8-4350-6985512126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Text Placeholder 3">
            <a:extLst>
              <a:ext uri="{FF2B5EF4-FFF2-40B4-BE49-F238E27FC236}">
                <a16:creationId xmlns:a16="http://schemas.microsoft.com/office/drawing/2014/main" id="{4449619F-4BEF-200C-A013-D357E8EEB2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C6797A-BDC6-E53B-4893-E3A56979D5D7}"/>
              </a:ext>
            </a:extLst>
          </p:cNvPr>
          <p:cNvSpPr>
            <a:spLocks noGrp="1"/>
          </p:cNvSpPr>
          <p:nvPr>
            <p:ph type="dt" sz="half" idx="10"/>
          </p:nvPr>
        </p:nvSpPr>
        <p:spPr/>
        <p:txBody>
          <a:bodyPr/>
          <a:lstStyle/>
          <a:p>
            <a:fld id="{275BDD6C-8C38-8443-B6D0-E344A510EE10}" type="datetimeFigureOut">
              <a:rPr lang="en-CL" smtClean="0"/>
              <a:t>07/13/2023</a:t>
            </a:fld>
            <a:endParaRPr lang="en-CL"/>
          </a:p>
        </p:txBody>
      </p:sp>
      <p:sp>
        <p:nvSpPr>
          <p:cNvPr id="6" name="Footer Placeholder 5">
            <a:extLst>
              <a:ext uri="{FF2B5EF4-FFF2-40B4-BE49-F238E27FC236}">
                <a16:creationId xmlns:a16="http://schemas.microsoft.com/office/drawing/2014/main" id="{42F7979D-D8B6-7817-B59E-396A9544A032}"/>
              </a:ext>
            </a:extLst>
          </p:cNvPr>
          <p:cNvSpPr>
            <a:spLocks noGrp="1"/>
          </p:cNvSpPr>
          <p:nvPr>
            <p:ph type="ftr" sz="quarter" idx="11"/>
          </p:nvPr>
        </p:nvSpPr>
        <p:spPr/>
        <p:txBody>
          <a:bodyPr/>
          <a:lstStyle/>
          <a:p>
            <a:endParaRPr lang="en-CL"/>
          </a:p>
        </p:txBody>
      </p:sp>
      <p:sp>
        <p:nvSpPr>
          <p:cNvPr id="7" name="Slide Number Placeholder 6">
            <a:extLst>
              <a:ext uri="{FF2B5EF4-FFF2-40B4-BE49-F238E27FC236}">
                <a16:creationId xmlns:a16="http://schemas.microsoft.com/office/drawing/2014/main" id="{7F9DA683-7FDB-DEA6-1694-F70786DA8492}"/>
              </a:ext>
            </a:extLst>
          </p:cNvPr>
          <p:cNvSpPr>
            <a:spLocks noGrp="1"/>
          </p:cNvSpPr>
          <p:nvPr>
            <p:ph type="sldNum" sz="quarter" idx="12"/>
          </p:nvPr>
        </p:nvSpPr>
        <p:spPr/>
        <p:txBody>
          <a:bodyPr/>
          <a:lstStyle/>
          <a:p>
            <a:fld id="{D8800819-71CF-374F-995F-E09781435561}" type="slidenum">
              <a:rPr lang="en-CL" smtClean="0"/>
              <a:t>‹#›</a:t>
            </a:fld>
            <a:endParaRPr lang="en-CL"/>
          </a:p>
        </p:txBody>
      </p:sp>
    </p:spTree>
    <p:extLst>
      <p:ext uri="{BB962C8B-B14F-4D97-AF65-F5344CB8AC3E}">
        <p14:creationId xmlns:p14="http://schemas.microsoft.com/office/powerpoint/2010/main" val="1507891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D9F90-255A-8444-A941-8E7ED1A2E8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L"/>
          </a:p>
        </p:txBody>
      </p:sp>
      <p:sp>
        <p:nvSpPr>
          <p:cNvPr id="3" name="Picture Placeholder 2">
            <a:extLst>
              <a:ext uri="{FF2B5EF4-FFF2-40B4-BE49-F238E27FC236}">
                <a16:creationId xmlns:a16="http://schemas.microsoft.com/office/drawing/2014/main" id="{F60971AA-CEFC-93E5-235A-B9F3F336F0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L"/>
          </a:p>
        </p:txBody>
      </p:sp>
      <p:sp>
        <p:nvSpPr>
          <p:cNvPr id="4" name="Text Placeholder 3">
            <a:extLst>
              <a:ext uri="{FF2B5EF4-FFF2-40B4-BE49-F238E27FC236}">
                <a16:creationId xmlns:a16="http://schemas.microsoft.com/office/drawing/2014/main" id="{6A26FCDB-AB7D-0EF6-8843-F86704ABCA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DA135-E2F2-20A3-CF03-358B1B0BA7B8}"/>
              </a:ext>
            </a:extLst>
          </p:cNvPr>
          <p:cNvSpPr>
            <a:spLocks noGrp="1"/>
          </p:cNvSpPr>
          <p:nvPr>
            <p:ph type="dt" sz="half" idx="10"/>
          </p:nvPr>
        </p:nvSpPr>
        <p:spPr/>
        <p:txBody>
          <a:bodyPr/>
          <a:lstStyle/>
          <a:p>
            <a:fld id="{275BDD6C-8C38-8443-B6D0-E344A510EE10}" type="datetimeFigureOut">
              <a:rPr lang="en-CL" smtClean="0"/>
              <a:t>07/13/2023</a:t>
            </a:fld>
            <a:endParaRPr lang="en-CL"/>
          </a:p>
        </p:txBody>
      </p:sp>
      <p:sp>
        <p:nvSpPr>
          <p:cNvPr id="6" name="Footer Placeholder 5">
            <a:extLst>
              <a:ext uri="{FF2B5EF4-FFF2-40B4-BE49-F238E27FC236}">
                <a16:creationId xmlns:a16="http://schemas.microsoft.com/office/drawing/2014/main" id="{BCAE208D-FDD3-25E0-B3F8-E0D3A2039721}"/>
              </a:ext>
            </a:extLst>
          </p:cNvPr>
          <p:cNvSpPr>
            <a:spLocks noGrp="1"/>
          </p:cNvSpPr>
          <p:nvPr>
            <p:ph type="ftr" sz="quarter" idx="11"/>
          </p:nvPr>
        </p:nvSpPr>
        <p:spPr/>
        <p:txBody>
          <a:bodyPr/>
          <a:lstStyle/>
          <a:p>
            <a:endParaRPr lang="en-CL"/>
          </a:p>
        </p:txBody>
      </p:sp>
      <p:sp>
        <p:nvSpPr>
          <p:cNvPr id="7" name="Slide Number Placeholder 6">
            <a:extLst>
              <a:ext uri="{FF2B5EF4-FFF2-40B4-BE49-F238E27FC236}">
                <a16:creationId xmlns:a16="http://schemas.microsoft.com/office/drawing/2014/main" id="{37FEF00E-3E95-8468-F7AA-0B94268D4727}"/>
              </a:ext>
            </a:extLst>
          </p:cNvPr>
          <p:cNvSpPr>
            <a:spLocks noGrp="1"/>
          </p:cNvSpPr>
          <p:nvPr>
            <p:ph type="sldNum" sz="quarter" idx="12"/>
          </p:nvPr>
        </p:nvSpPr>
        <p:spPr/>
        <p:txBody>
          <a:bodyPr/>
          <a:lstStyle/>
          <a:p>
            <a:fld id="{D8800819-71CF-374F-995F-E09781435561}" type="slidenum">
              <a:rPr lang="en-CL" smtClean="0"/>
              <a:t>‹#›</a:t>
            </a:fld>
            <a:endParaRPr lang="en-CL"/>
          </a:p>
        </p:txBody>
      </p:sp>
    </p:spTree>
    <p:extLst>
      <p:ext uri="{BB962C8B-B14F-4D97-AF65-F5344CB8AC3E}">
        <p14:creationId xmlns:p14="http://schemas.microsoft.com/office/powerpoint/2010/main" val="1324151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59FE5-5506-270A-AB5F-46F9AD4F9611}"/>
              </a:ext>
            </a:extLst>
          </p:cNvPr>
          <p:cNvSpPr>
            <a:spLocks noGrp="1"/>
          </p:cNvSpPr>
          <p:nvPr>
            <p:ph type="title"/>
          </p:nvPr>
        </p:nvSpPr>
        <p:spPr/>
        <p:txBody>
          <a:bodyPr/>
          <a:lstStyle/>
          <a:p>
            <a:r>
              <a:rPr lang="en-US"/>
              <a:t>Click to edit Master title style</a:t>
            </a:r>
            <a:endParaRPr lang="en-CL"/>
          </a:p>
        </p:txBody>
      </p:sp>
      <p:sp>
        <p:nvSpPr>
          <p:cNvPr id="3" name="Vertical Text Placeholder 2">
            <a:extLst>
              <a:ext uri="{FF2B5EF4-FFF2-40B4-BE49-F238E27FC236}">
                <a16:creationId xmlns:a16="http://schemas.microsoft.com/office/drawing/2014/main" id="{B836C99E-256D-69DD-1A06-BD5DE84B79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Date Placeholder 3">
            <a:extLst>
              <a:ext uri="{FF2B5EF4-FFF2-40B4-BE49-F238E27FC236}">
                <a16:creationId xmlns:a16="http://schemas.microsoft.com/office/drawing/2014/main" id="{BFA3CF0B-3EA2-B701-8AC9-E5329F96FE74}"/>
              </a:ext>
            </a:extLst>
          </p:cNvPr>
          <p:cNvSpPr>
            <a:spLocks noGrp="1"/>
          </p:cNvSpPr>
          <p:nvPr>
            <p:ph type="dt" sz="half" idx="10"/>
          </p:nvPr>
        </p:nvSpPr>
        <p:spPr/>
        <p:txBody>
          <a:bodyPr/>
          <a:lstStyle/>
          <a:p>
            <a:fld id="{275BDD6C-8C38-8443-B6D0-E344A510EE10}" type="datetimeFigureOut">
              <a:rPr lang="en-CL" smtClean="0"/>
              <a:t>07/13/2023</a:t>
            </a:fld>
            <a:endParaRPr lang="en-CL"/>
          </a:p>
        </p:txBody>
      </p:sp>
      <p:sp>
        <p:nvSpPr>
          <p:cNvPr id="5" name="Footer Placeholder 4">
            <a:extLst>
              <a:ext uri="{FF2B5EF4-FFF2-40B4-BE49-F238E27FC236}">
                <a16:creationId xmlns:a16="http://schemas.microsoft.com/office/drawing/2014/main" id="{A2598BEC-FA41-1935-DB7F-5865CFE79BB6}"/>
              </a:ext>
            </a:extLst>
          </p:cNvPr>
          <p:cNvSpPr>
            <a:spLocks noGrp="1"/>
          </p:cNvSpPr>
          <p:nvPr>
            <p:ph type="ftr" sz="quarter" idx="11"/>
          </p:nvPr>
        </p:nvSpPr>
        <p:spPr/>
        <p:txBody>
          <a:bodyPr/>
          <a:lstStyle/>
          <a:p>
            <a:endParaRPr lang="en-CL"/>
          </a:p>
        </p:txBody>
      </p:sp>
      <p:sp>
        <p:nvSpPr>
          <p:cNvPr id="6" name="Slide Number Placeholder 5">
            <a:extLst>
              <a:ext uri="{FF2B5EF4-FFF2-40B4-BE49-F238E27FC236}">
                <a16:creationId xmlns:a16="http://schemas.microsoft.com/office/drawing/2014/main" id="{D6D0F266-8451-54FA-4D67-4EAA831F3038}"/>
              </a:ext>
            </a:extLst>
          </p:cNvPr>
          <p:cNvSpPr>
            <a:spLocks noGrp="1"/>
          </p:cNvSpPr>
          <p:nvPr>
            <p:ph type="sldNum" sz="quarter" idx="12"/>
          </p:nvPr>
        </p:nvSpPr>
        <p:spPr/>
        <p:txBody>
          <a:bodyPr/>
          <a:lstStyle/>
          <a:p>
            <a:fld id="{D8800819-71CF-374F-995F-E09781435561}" type="slidenum">
              <a:rPr lang="en-CL" smtClean="0"/>
              <a:t>‹#›</a:t>
            </a:fld>
            <a:endParaRPr lang="en-CL"/>
          </a:p>
        </p:txBody>
      </p:sp>
    </p:spTree>
    <p:extLst>
      <p:ext uri="{BB962C8B-B14F-4D97-AF65-F5344CB8AC3E}">
        <p14:creationId xmlns:p14="http://schemas.microsoft.com/office/powerpoint/2010/main" val="3672516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080B63-5321-9089-3D59-60735BC3E79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L"/>
          </a:p>
        </p:txBody>
      </p:sp>
      <p:sp>
        <p:nvSpPr>
          <p:cNvPr id="3" name="Vertical Text Placeholder 2">
            <a:extLst>
              <a:ext uri="{FF2B5EF4-FFF2-40B4-BE49-F238E27FC236}">
                <a16:creationId xmlns:a16="http://schemas.microsoft.com/office/drawing/2014/main" id="{A7CF75DC-48F1-07A9-3EA3-928666CE5A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Date Placeholder 3">
            <a:extLst>
              <a:ext uri="{FF2B5EF4-FFF2-40B4-BE49-F238E27FC236}">
                <a16:creationId xmlns:a16="http://schemas.microsoft.com/office/drawing/2014/main" id="{F82BAC53-314B-EAE3-D683-C2F2EB78689D}"/>
              </a:ext>
            </a:extLst>
          </p:cNvPr>
          <p:cNvSpPr>
            <a:spLocks noGrp="1"/>
          </p:cNvSpPr>
          <p:nvPr>
            <p:ph type="dt" sz="half" idx="10"/>
          </p:nvPr>
        </p:nvSpPr>
        <p:spPr/>
        <p:txBody>
          <a:bodyPr/>
          <a:lstStyle/>
          <a:p>
            <a:fld id="{275BDD6C-8C38-8443-B6D0-E344A510EE10}" type="datetimeFigureOut">
              <a:rPr lang="en-CL" smtClean="0"/>
              <a:t>07/13/2023</a:t>
            </a:fld>
            <a:endParaRPr lang="en-CL"/>
          </a:p>
        </p:txBody>
      </p:sp>
      <p:sp>
        <p:nvSpPr>
          <p:cNvPr id="5" name="Footer Placeholder 4">
            <a:extLst>
              <a:ext uri="{FF2B5EF4-FFF2-40B4-BE49-F238E27FC236}">
                <a16:creationId xmlns:a16="http://schemas.microsoft.com/office/drawing/2014/main" id="{C775D0BA-6CFE-1993-2E47-74A3148BAB39}"/>
              </a:ext>
            </a:extLst>
          </p:cNvPr>
          <p:cNvSpPr>
            <a:spLocks noGrp="1"/>
          </p:cNvSpPr>
          <p:nvPr>
            <p:ph type="ftr" sz="quarter" idx="11"/>
          </p:nvPr>
        </p:nvSpPr>
        <p:spPr/>
        <p:txBody>
          <a:bodyPr/>
          <a:lstStyle/>
          <a:p>
            <a:endParaRPr lang="en-CL"/>
          </a:p>
        </p:txBody>
      </p:sp>
      <p:sp>
        <p:nvSpPr>
          <p:cNvPr id="6" name="Slide Number Placeholder 5">
            <a:extLst>
              <a:ext uri="{FF2B5EF4-FFF2-40B4-BE49-F238E27FC236}">
                <a16:creationId xmlns:a16="http://schemas.microsoft.com/office/drawing/2014/main" id="{7D02B61E-07D0-5C39-E562-C483CC8D82EA}"/>
              </a:ext>
            </a:extLst>
          </p:cNvPr>
          <p:cNvSpPr>
            <a:spLocks noGrp="1"/>
          </p:cNvSpPr>
          <p:nvPr>
            <p:ph type="sldNum" sz="quarter" idx="12"/>
          </p:nvPr>
        </p:nvSpPr>
        <p:spPr/>
        <p:txBody>
          <a:bodyPr/>
          <a:lstStyle/>
          <a:p>
            <a:fld id="{D8800819-71CF-374F-995F-E09781435561}" type="slidenum">
              <a:rPr lang="en-CL" smtClean="0"/>
              <a:t>‹#›</a:t>
            </a:fld>
            <a:endParaRPr lang="en-CL"/>
          </a:p>
        </p:txBody>
      </p:sp>
    </p:spTree>
    <p:extLst>
      <p:ext uri="{BB962C8B-B14F-4D97-AF65-F5344CB8AC3E}">
        <p14:creationId xmlns:p14="http://schemas.microsoft.com/office/powerpoint/2010/main" val="3593838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84493323-7F65-412D-9A6E-5FC85E29FF75}" type="datetimeFigureOut">
              <a:rPr lang="es-CL" smtClean="0"/>
              <a:t>13-07-2023</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C07DE28E-12CE-43BB-8AF6-7E91BA530D2B}" type="slidenum">
              <a:rPr lang="es-CL" smtClean="0"/>
              <a:t>‹#›</a:t>
            </a:fld>
            <a:endParaRPr lang="es-CL"/>
          </a:p>
        </p:txBody>
      </p:sp>
    </p:spTree>
    <p:extLst>
      <p:ext uri="{BB962C8B-B14F-4D97-AF65-F5344CB8AC3E}">
        <p14:creationId xmlns:p14="http://schemas.microsoft.com/office/powerpoint/2010/main" val="1055344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A picture containing text, font, screenshot, businesscard&#10;&#10;Description automatically generated">
            <a:extLst>
              <a:ext uri="{FF2B5EF4-FFF2-40B4-BE49-F238E27FC236}">
                <a16:creationId xmlns:a16="http://schemas.microsoft.com/office/drawing/2014/main" id="{A8D87DC2-8545-77C2-4C45-2E17A1D4F26A}"/>
              </a:ext>
            </a:extLst>
          </p:cNvPr>
          <p:cNvPicPr>
            <a:picLocks noChangeAspect="1"/>
          </p:cNvPicPr>
          <p:nvPr userDrawn="1"/>
        </p:nvPicPr>
        <p:blipFill>
          <a:blip r:embed="rId2"/>
          <a:stretch>
            <a:fillRect/>
          </a:stretch>
        </p:blipFill>
        <p:spPr>
          <a:xfrm>
            <a:off x="10102636" y="5605670"/>
            <a:ext cx="1714607" cy="984878"/>
          </a:xfrm>
          <a:prstGeom prst="rect">
            <a:avLst/>
          </a:prstGeom>
        </p:spPr>
      </p:pic>
    </p:spTree>
    <p:extLst>
      <p:ext uri="{BB962C8B-B14F-4D97-AF65-F5344CB8AC3E}">
        <p14:creationId xmlns:p14="http://schemas.microsoft.com/office/powerpoint/2010/main" val="1801397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0C0C2AA1-D03B-84AD-667F-B48A6123660A}"/>
              </a:ext>
            </a:extLst>
          </p:cNvPr>
          <p:cNvSpPr>
            <a:spLocks noGrp="1"/>
          </p:cNvSpPr>
          <p:nvPr>
            <p:ph type="pic" idx="1" hasCustomPrompt="1"/>
          </p:nvPr>
        </p:nvSpPr>
        <p:spPr>
          <a:xfrm>
            <a:off x="6619953" y="1663700"/>
            <a:ext cx="4848708" cy="3996898"/>
          </a:xfrm>
          <a:prstGeom prst="rect">
            <a:avLst/>
          </a:prstGeom>
        </p:spPr>
        <p:txBody>
          <a:bodyPr>
            <a:normAutofit/>
          </a:bodyPr>
          <a:lstStyle>
            <a:lvl1pPr marL="0" indent="0">
              <a:buNone/>
              <a:defRPr sz="2400" baseline="0">
                <a:latin typeface="Helvetica" pitchFamily="2" charset="0"/>
              </a:defRPr>
            </a:lvl1pPr>
            <a:lvl2pPr marL="2088170" indent="0">
              <a:buNone/>
              <a:defRPr sz="12800"/>
            </a:lvl2pPr>
            <a:lvl3pPr marL="4176339" indent="0">
              <a:buNone/>
              <a:defRPr sz="11000"/>
            </a:lvl3pPr>
            <a:lvl4pPr marL="6264509" indent="0">
              <a:buNone/>
              <a:defRPr sz="9100"/>
            </a:lvl4pPr>
            <a:lvl5pPr marL="8352678" indent="0">
              <a:buNone/>
              <a:defRPr sz="9100"/>
            </a:lvl5pPr>
            <a:lvl6pPr marL="10440848" indent="0">
              <a:buNone/>
              <a:defRPr sz="9100"/>
            </a:lvl6pPr>
            <a:lvl7pPr marL="12529017" indent="0">
              <a:buNone/>
              <a:defRPr sz="9100"/>
            </a:lvl7pPr>
            <a:lvl8pPr marL="14617187" indent="0">
              <a:buNone/>
              <a:defRPr sz="9100"/>
            </a:lvl8pPr>
            <a:lvl9pPr marL="16705356" indent="0">
              <a:buNone/>
              <a:defRPr sz="9100"/>
            </a:lvl9pPr>
          </a:lstStyle>
          <a:p>
            <a:r>
              <a:rPr lang="en-US" dirty="0"/>
              <a:t>Place Image</a:t>
            </a:r>
          </a:p>
        </p:txBody>
      </p:sp>
      <p:pic>
        <p:nvPicPr>
          <p:cNvPr id="2" name="Picture 1" descr="A picture containing text, font, screenshot, businesscard&#10;&#10;Description automatically generated">
            <a:extLst>
              <a:ext uri="{FF2B5EF4-FFF2-40B4-BE49-F238E27FC236}">
                <a16:creationId xmlns:a16="http://schemas.microsoft.com/office/drawing/2014/main" id="{B5B74A9A-BEA6-F81F-0EB8-07278FC575BE}"/>
              </a:ext>
            </a:extLst>
          </p:cNvPr>
          <p:cNvPicPr>
            <a:picLocks noChangeAspect="1"/>
          </p:cNvPicPr>
          <p:nvPr userDrawn="1"/>
        </p:nvPicPr>
        <p:blipFill>
          <a:blip r:embed="rId2"/>
          <a:stretch>
            <a:fillRect/>
          </a:stretch>
        </p:blipFill>
        <p:spPr>
          <a:xfrm>
            <a:off x="10157791" y="5637350"/>
            <a:ext cx="1659452" cy="953197"/>
          </a:xfrm>
          <a:prstGeom prst="rect">
            <a:avLst/>
          </a:prstGeom>
        </p:spPr>
      </p:pic>
    </p:spTree>
    <p:extLst>
      <p:ext uri="{BB962C8B-B14F-4D97-AF65-F5344CB8AC3E}">
        <p14:creationId xmlns:p14="http://schemas.microsoft.com/office/powerpoint/2010/main" val="2714782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DCA1D81-89F9-EB7A-F32D-9C356A70DE7B}"/>
              </a:ext>
            </a:extLst>
          </p:cNvPr>
          <p:cNvSpPr>
            <a:spLocks noGrp="1"/>
          </p:cNvSpPr>
          <p:nvPr>
            <p:ph type="pic" idx="1" hasCustomPrompt="1"/>
          </p:nvPr>
        </p:nvSpPr>
        <p:spPr>
          <a:xfrm>
            <a:off x="892253" y="1663700"/>
            <a:ext cx="4848708" cy="3996898"/>
          </a:xfrm>
          <a:prstGeom prst="rect">
            <a:avLst/>
          </a:prstGeom>
        </p:spPr>
        <p:txBody>
          <a:bodyPr>
            <a:normAutofit/>
          </a:bodyPr>
          <a:lstStyle>
            <a:lvl1pPr marL="0" indent="0">
              <a:buNone/>
              <a:defRPr sz="2400" baseline="0">
                <a:latin typeface="Helvetica" pitchFamily="2" charset="0"/>
              </a:defRPr>
            </a:lvl1pPr>
            <a:lvl2pPr marL="2088170" indent="0">
              <a:buNone/>
              <a:defRPr sz="12800"/>
            </a:lvl2pPr>
            <a:lvl3pPr marL="4176339" indent="0">
              <a:buNone/>
              <a:defRPr sz="11000"/>
            </a:lvl3pPr>
            <a:lvl4pPr marL="6264509" indent="0">
              <a:buNone/>
              <a:defRPr sz="9100"/>
            </a:lvl4pPr>
            <a:lvl5pPr marL="8352678" indent="0">
              <a:buNone/>
              <a:defRPr sz="9100"/>
            </a:lvl5pPr>
            <a:lvl6pPr marL="10440848" indent="0">
              <a:buNone/>
              <a:defRPr sz="9100"/>
            </a:lvl6pPr>
            <a:lvl7pPr marL="12529017" indent="0">
              <a:buNone/>
              <a:defRPr sz="9100"/>
            </a:lvl7pPr>
            <a:lvl8pPr marL="14617187" indent="0">
              <a:buNone/>
              <a:defRPr sz="9100"/>
            </a:lvl8pPr>
            <a:lvl9pPr marL="16705356" indent="0">
              <a:buNone/>
              <a:defRPr sz="9100"/>
            </a:lvl9pPr>
          </a:lstStyle>
          <a:p>
            <a:r>
              <a:rPr lang="en-US" dirty="0"/>
              <a:t>Place Image</a:t>
            </a:r>
          </a:p>
        </p:txBody>
      </p:sp>
      <p:pic>
        <p:nvPicPr>
          <p:cNvPr id="2" name="Picture 1" descr="A picture containing text, font, screenshot, businesscard&#10;&#10;Description automatically generated">
            <a:extLst>
              <a:ext uri="{FF2B5EF4-FFF2-40B4-BE49-F238E27FC236}">
                <a16:creationId xmlns:a16="http://schemas.microsoft.com/office/drawing/2014/main" id="{31EFC354-293A-1F43-B5FB-7390D24489E2}"/>
              </a:ext>
            </a:extLst>
          </p:cNvPr>
          <p:cNvPicPr>
            <a:picLocks noChangeAspect="1"/>
          </p:cNvPicPr>
          <p:nvPr userDrawn="1"/>
        </p:nvPicPr>
        <p:blipFill>
          <a:blip r:embed="rId2"/>
          <a:stretch>
            <a:fillRect/>
          </a:stretch>
        </p:blipFill>
        <p:spPr>
          <a:xfrm>
            <a:off x="10137914" y="5625933"/>
            <a:ext cx="1679330" cy="964615"/>
          </a:xfrm>
          <a:prstGeom prst="rect">
            <a:avLst/>
          </a:prstGeom>
        </p:spPr>
      </p:pic>
    </p:spTree>
    <p:extLst>
      <p:ext uri="{BB962C8B-B14F-4D97-AF65-F5344CB8AC3E}">
        <p14:creationId xmlns:p14="http://schemas.microsoft.com/office/powerpoint/2010/main" val="1048888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Picture Placeholder 26">
            <a:extLst>
              <a:ext uri="{FF2B5EF4-FFF2-40B4-BE49-F238E27FC236}">
                <a16:creationId xmlns:a16="http://schemas.microsoft.com/office/drawing/2014/main" id="{C911BE88-A579-747B-193E-6BB7AA69F439}"/>
              </a:ext>
            </a:extLst>
          </p:cNvPr>
          <p:cNvSpPr>
            <a:spLocks noGrp="1"/>
          </p:cNvSpPr>
          <p:nvPr>
            <p:ph type="pic" idx="1"/>
          </p:nvPr>
        </p:nvSpPr>
        <p:spPr>
          <a:xfrm>
            <a:off x="1274993" y="1969735"/>
            <a:ext cx="1699442" cy="1400888"/>
          </a:xfrm>
        </p:spPr>
      </p:sp>
      <p:sp>
        <p:nvSpPr>
          <p:cNvPr id="12" name="Picture Placeholder 27">
            <a:extLst>
              <a:ext uri="{FF2B5EF4-FFF2-40B4-BE49-F238E27FC236}">
                <a16:creationId xmlns:a16="http://schemas.microsoft.com/office/drawing/2014/main" id="{2ED24DB5-F787-E429-22FD-A198021D48EC}"/>
              </a:ext>
            </a:extLst>
          </p:cNvPr>
          <p:cNvSpPr>
            <a:spLocks noGrp="1"/>
          </p:cNvSpPr>
          <p:nvPr>
            <p:ph type="pic" idx="10"/>
          </p:nvPr>
        </p:nvSpPr>
        <p:spPr>
          <a:xfrm>
            <a:off x="4994186" y="1969735"/>
            <a:ext cx="1699442" cy="1400888"/>
          </a:xfrm>
        </p:spPr>
      </p:sp>
      <p:sp>
        <p:nvSpPr>
          <p:cNvPr id="13" name="Picture Placeholder 28">
            <a:extLst>
              <a:ext uri="{FF2B5EF4-FFF2-40B4-BE49-F238E27FC236}">
                <a16:creationId xmlns:a16="http://schemas.microsoft.com/office/drawing/2014/main" id="{976C327F-435D-B0D3-1E7B-C4510DF4E1FE}"/>
              </a:ext>
            </a:extLst>
          </p:cNvPr>
          <p:cNvSpPr>
            <a:spLocks noGrp="1"/>
          </p:cNvSpPr>
          <p:nvPr>
            <p:ph type="pic" idx="11"/>
          </p:nvPr>
        </p:nvSpPr>
        <p:spPr>
          <a:xfrm>
            <a:off x="8664486" y="1969735"/>
            <a:ext cx="1699442" cy="1400888"/>
          </a:xfrm>
        </p:spPr>
      </p:sp>
      <p:pic>
        <p:nvPicPr>
          <p:cNvPr id="2" name="Picture 1" descr="A picture containing text, font, screenshot, businesscard&#10;&#10;Description automatically generated">
            <a:extLst>
              <a:ext uri="{FF2B5EF4-FFF2-40B4-BE49-F238E27FC236}">
                <a16:creationId xmlns:a16="http://schemas.microsoft.com/office/drawing/2014/main" id="{CA7F3543-84F5-C690-D601-342A1CFC1212}"/>
              </a:ext>
            </a:extLst>
          </p:cNvPr>
          <p:cNvPicPr>
            <a:picLocks noChangeAspect="1"/>
          </p:cNvPicPr>
          <p:nvPr userDrawn="1"/>
        </p:nvPicPr>
        <p:blipFill>
          <a:blip r:embed="rId2"/>
          <a:stretch>
            <a:fillRect/>
          </a:stretch>
        </p:blipFill>
        <p:spPr>
          <a:xfrm>
            <a:off x="10060667" y="5605670"/>
            <a:ext cx="1766516" cy="1014695"/>
          </a:xfrm>
          <a:prstGeom prst="rect">
            <a:avLst/>
          </a:prstGeom>
        </p:spPr>
      </p:pic>
    </p:spTree>
    <p:extLst>
      <p:ext uri="{BB962C8B-B14F-4D97-AF65-F5344CB8AC3E}">
        <p14:creationId xmlns:p14="http://schemas.microsoft.com/office/powerpoint/2010/main" val="353197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AE43CB-9A0A-E054-C0EE-52C0986E588F}"/>
              </a:ext>
            </a:extLst>
          </p:cNvPr>
          <p:cNvSpPr/>
          <p:nvPr userDrawn="1"/>
        </p:nvSpPr>
        <p:spPr>
          <a:xfrm>
            <a:off x="-81643" y="-97971"/>
            <a:ext cx="12360729" cy="710292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pic>
        <p:nvPicPr>
          <p:cNvPr id="9" name="Picture 8">
            <a:extLst>
              <a:ext uri="{FF2B5EF4-FFF2-40B4-BE49-F238E27FC236}">
                <a16:creationId xmlns:a16="http://schemas.microsoft.com/office/drawing/2014/main" id="{AA4A66C9-13E2-4C21-568B-4F802F067867}"/>
              </a:ext>
            </a:extLst>
          </p:cNvPr>
          <p:cNvPicPr>
            <a:picLocks noChangeAspect="1"/>
          </p:cNvPicPr>
          <p:nvPr userDrawn="1"/>
        </p:nvPicPr>
        <p:blipFill>
          <a:blip r:embed="rId2"/>
          <a:stretch>
            <a:fillRect/>
          </a:stretch>
        </p:blipFill>
        <p:spPr>
          <a:xfrm>
            <a:off x="10157791" y="5785319"/>
            <a:ext cx="1690208" cy="858958"/>
          </a:xfrm>
          <a:prstGeom prst="rect">
            <a:avLst/>
          </a:prstGeom>
        </p:spPr>
      </p:pic>
    </p:spTree>
    <p:extLst>
      <p:ext uri="{BB962C8B-B14F-4D97-AF65-F5344CB8AC3E}">
        <p14:creationId xmlns:p14="http://schemas.microsoft.com/office/powerpoint/2010/main" val="342536930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AE43CB-9A0A-E054-C0EE-52C0986E588F}"/>
              </a:ext>
            </a:extLst>
          </p:cNvPr>
          <p:cNvSpPr/>
          <p:nvPr userDrawn="1"/>
        </p:nvSpPr>
        <p:spPr>
          <a:xfrm>
            <a:off x="-84365" y="-122464"/>
            <a:ext cx="12360729" cy="7102928"/>
          </a:xfrm>
          <a:prstGeom prst="rect">
            <a:avLst/>
          </a:prstGeom>
          <a:solidFill>
            <a:srgbClr val="164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pic>
        <p:nvPicPr>
          <p:cNvPr id="9" name="Picture 8">
            <a:extLst>
              <a:ext uri="{FF2B5EF4-FFF2-40B4-BE49-F238E27FC236}">
                <a16:creationId xmlns:a16="http://schemas.microsoft.com/office/drawing/2014/main" id="{AA4A66C9-13E2-4C21-568B-4F802F067867}"/>
              </a:ext>
            </a:extLst>
          </p:cNvPr>
          <p:cNvPicPr>
            <a:picLocks noChangeAspect="1"/>
          </p:cNvPicPr>
          <p:nvPr userDrawn="1"/>
        </p:nvPicPr>
        <p:blipFill>
          <a:blip r:embed="rId2"/>
          <a:stretch>
            <a:fillRect/>
          </a:stretch>
        </p:blipFill>
        <p:spPr>
          <a:xfrm>
            <a:off x="10118034" y="5740511"/>
            <a:ext cx="1700147" cy="864009"/>
          </a:xfrm>
          <a:prstGeom prst="rect">
            <a:avLst/>
          </a:prstGeom>
        </p:spPr>
      </p:pic>
    </p:spTree>
    <p:extLst>
      <p:ext uri="{BB962C8B-B14F-4D97-AF65-F5344CB8AC3E}">
        <p14:creationId xmlns:p14="http://schemas.microsoft.com/office/powerpoint/2010/main" val="504234000"/>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7" name="Picture 16" descr="A city with a mountain in the background&#10;&#10;Description automatically generated with low confidence">
            <a:extLst>
              <a:ext uri="{FF2B5EF4-FFF2-40B4-BE49-F238E27FC236}">
                <a16:creationId xmlns:a16="http://schemas.microsoft.com/office/drawing/2014/main" id="{CB0EE6AE-65C8-1BB9-C4A5-6F9BBF92BA62}"/>
              </a:ext>
            </a:extLst>
          </p:cNvPr>
          <p:cNvPicPr>
            <a:picLocks noChangeAspect="1"/>
          </p:cNvPicPr>
          <p:nvPr userDrawn="1"/>
        </p:nvPicPr>
        <p:blipFill rotWithShape="1">
          <a:blip r:embed="rId2"/>
          <a:srcRect l="2518" t="3073" r="2518" b="21119"/>
          <a:stretch/>
        </p:blipFill>
        <p:spPr>
          <a:xfrm>
            <a:off x="-36786" y="707233"/>
            <a:ext cx="12228786" cy="3020693"/>
          </a:xfrm>
          <a:prstGeom prst="rect">
            <a:avLst/>
          </a:prstGeom>
        </p:spPr>
      </p:pic>
      <p:sp>
        <p:nvSpPr>
          <p:cNvPr id="8" name="Rectangle 7">
            <a:extLst>
              <a:ext uri="{FF2B5EF4-FFF2-40B4-BE49-F238E27FC236}">
                <a16:creationId xmlns:a16="http://schemas.microsoft.com/office/drawing/2014/main" id="{C5EC9B9E-0481-67E4-8D4E-BCA4C31E9CD7}"/>
              </a:ext>
            </a:extLst>
          </p:cNvPr>
          <p:cNvSpPr/>
          <p:nvPr userDrawn="1"/>
        </p:nvSpPr>
        <p:spPr>
          <a:xfrm>
            <a:off x="-63412" y="-23649"/>
            <a:ext cx="12265572" cy="783020"/>
          </a:xfrm>
          <a:prstGeom prst="rect">
            <a:avLst/>
          </a:prstGeom>
          <a:solidFill>
            <a:srgbClr val="99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9" name="Subtitle 2">
            <a:extLst>
              <a:ext uri="{FF2B5EF4-FFF2-40B4-BE49-F238E27FC236}">
                <a16:creationId xmlns:a16="http://schemas.microsoft.com/office/drawing/2014/main" id="{92EBE3CF-2AD4-937E-C4D2-338B084A5075}"/>
              </a:ext>
            </a:extLst>
          </p:cNvPr>
          <p:cNvSpPr txBox="1">
            <a:spLocks/>
          </p:cNvSpPr>
          <p:nvPr userDrawn="1"/>
        </p:nvSpPr>
        <p:spPr>
          <a:xfrm>
            <a:off x="2634362" y="217013"/>
            <a:ext cx="6870024" cy="30169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solidFill>
                  <a:schemeClr val="bg1"/>
                </a:solidFill>
                <a:latin typeface="Helvetica Light" panose="020B0403020202020204" pitchFamily="34" charset="0"/>
              </a:rPr>
              <a:t>ADVANCED ANALYTICS FOR A BETTER WORLD</a:t>
            </a:r>
            <a:endParaRPr lang="en-CL" sz="1600" dirty="0">
              <a:solidFill>
                <a:schemeClr val="bg1"/>
              </a:solidFill>
              <a:latin typeface="Helvetica Light" panose="020B0403020202020204" pitchFamily="34" charset="0"/>
            </a:endParaRPr>
          </a:p>
        </p:txBody>
      </p:sp>
      <p:grpSp>
        <p:nvGrpSpPr>
          <p:cNvPr id="10" name="Group 9">
            <a:extLst>
              <a:ext uri="{FF2B5EF4-FFF2-40B4-BE49-F238E27FC236}">
                <a16:creationId xmlns:a16="http://schemas.microsoft.com/office/drawing/2014/main" id="{A41FB31E-6321-02A8-C2DF-F296862AE8E4}"/>
              </a:ext>
            </a:extLst>
          </p:cNvPr>
          <p:cNvGrpSpPr/>
          <p:nvPr userDrawn="1"/>
        </p:nvGrpSpPr>
        <p:grpSpPr>
          <a:xfrm>
            <a:off x="3286918" y="5823490"/>
            <a:ext cx="5564912" cy="525861"/>
            <a:chOff x="683108" y="5937869"/>
            <a:chExt cx="7143786" cy="675056"/>
          </a:xfrm>
        </p:grpSpPr>
        <p:pic>
          <p:nvPicPr>
            <p:cNvPr id="11" name="Picture 10">
              <a:extLst>
                <a:ext uri="{FF2B5EF4-FFF2-40B4-BE49-F238E27FC236}">
                  <a16:creationId xmlns:a16="http://schemas.microsoft.com/office/drawing/2014/main" id="{321EDD29-96FA-B79F-DD95-63DDB90A9FCA}"/>
                </a:ext>
              </a:extLst>
            </p:cNvPr>
            <p:cNvPicPr>
              <a:picLocks noChangeAspect="1"/>
            </p:cNvPicPr>
            <p:nvPr/>
          </p:nvPicPr>
          <p:blipFill>
            <a:blip r:embed="rId3"/>
            <a:stretch>
              <a:fillRect/>
            </a:stretch>
          </p:blipFill>
          <p:spPr>
            <a:xfrm>
              <a:off x="2225392" y="6104925"/>
              <a:ext cx="1062182" cy="381000"/>
            </a:xfrm>
            <a:prstGeom prst="rect">
              <a:avLst/>
            </a:prstGeom>
          </p:spPr>
        </p:pic>
        <p:pic>
          <p:nvPicPr>
            <p:cNvPr id="12" name="Picture 11">
              <a:extLst>
                <a:ext uri="{FF2B5EF4-FFF2-40B4-BE49-F238E27FC236}">
                  <a16:creationId xmlns:a16="http://schemas.microsoft.com/office/drawing/2014/main" id="{096B03E3-D66C-EC1C-45F5-D0AE9A6EF967}"/>
                </a:ext>
              </a:extLst>
            </p:cNvPr>
            <p:cNvPicPr>
              <a:picLocks noChangeAspect="1"/>
            </p:cNvPicPr>
            <p:nvPr/>
          </p:nvPicPr>
          <p:blipFill>
            <a:blip r:embed="rId4"/>
            <a:stretch>
              <a:fillRect/>
            </a:stretch>
          </p:blipFill>
          <p:spPr>
            <a:xfrm>
              <a:off x="683108" y="5979435"/>
              <a:ext cx="1246909" cy="531091"/>
            </a:xfrm>
            <a:prstGeom prst="rect">
              <a:avLst/>
            </a:prstGeom>
          </p:spPr>
        </p:pic>
        <p:pic>
          <p:nvPicPr>
            <p:cNvPr id="13" name="Picture 12">
              <a:extLst>
                <a:ext uri="{FF2B5EF4-FFF2-40B4-BE49-F238E27FC236}">
                  <a16:creationId xmlns:a16="http://schemas.microsoft.com/office/drawing/2014/main" id="{EA809CD8-C6D9-1AC4-A2B4-EA363CED6C82}"/>
                </a:ext>
              </a:extLst>
            </p:cNvPr>
            <p:cNvPicPr>
              <a:picLocks noChangeAspect="1"/>
            </p:cNvPicPr>
            <p:nvPr/>
          </p:nvPicPr>
          <p:blipFill>
            <a:blip r:embed="rId5"/>
            <a:stretch>
              <a:fillRect/>
            </a:stretch>
          </p:blipFill>
          <p:spPr>
            <a:xfrm>
              <a:off x="4991256" y="5977925"/>
              <a:ext cx="1050636" cy="635000"/>
            </a:xfrm>
            <a:prstGeom prst="rect">
              <a:avLst/>
            </a:prstGeom>
          </p:spPr>
        </p:pic>
        <p:pic>
          <p:nvPicPr>
            <p:cNvPr id="14" name="Picture 13">
              <a:extLst>
                <a:ext uri="{FF2B5EF4-FFF2-40B4-BE49-F238E27FC236}">
                  <a16:creationId xmlns:a16="http://schemas.microsoft.com/office/drawing/2014/main" id="{5E3583AD-3E25-0197-1A78-5F4150BCC408}"/>
                </a:ext>
              </a:extLst>
            </p:cNvPr>
            <p:cNvPicPr>
              <a:picLocks noChangeAspect="1"/>
            </p:cNvPicPr>
            <p:nvPr/>
          </p:nvPicPr>
          <p:blipFill>
            <a:blip r:embed="rId6"/>
            <a:stretch>
              <a:fillRect/>
            </a:stretch>
          </p:blipFill>
          <p:spPr>
            <a:xfrm>
              <a:off x="3758140" y="5937869"/>
              <a:ext cx="831273" cy="669636"/>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5ED387F8-EE4C-2A96-79BC-FBF7D1E0E8E0}"/>
                </a:ext>
              </a:extLst>
            </p:cNvPr>
            <p:cNvPicPr>
              <a:picLocks noChangeAspect="1"/>
            </p:cNvPicPr>
            <p:nvPr/>
          </p:nvPicPr>
          <p:blipFill>
            <a:blip r:embed="rId7"/>
            <a:stretch>
              <a:fillRect/>
            </a:stretch>
          </p:blipFill>
          <p:spPr>
            <a:xfrm>
              <a:off x="6343137" y="6071534"/>
              <a:ext cx="1483757" cy="530797"/>
            </a:xfrm>
            <a:prstGeom prst="rect">
              <a:avLst/>
            </a:prstGeom>
          </p:spPr>
        </p:pic>
      </p:grpSp>
      <p:pic>
        <p:nvPicPr>
          <p:cNvPr id="16" name="Picture 15" descr="A picture containing text, font, screenshot, businesscard&#10;&#10;Description automatically generated">
            <a:extLst>
              <a:ext uri="{FF2B5EF4-FFF2-40B4-BE49-F238E27FC236}">
                <a16:creationId xmlns:a16="http://schemas.microsoft.com/office/drawing/2014/main" id="{31BBD3C8-DDCA-76DA-836A-9BF2A7075510}"/>
              </a:ext>
            </a:extLst>
          </p:cNvPr>
          <p:cNvPicPr>
            <a:picLocks noChangeAspect="1"/>
          </p:cNvPicPr>
          <p:nvPr userDrawn="1"/>
        </p:nvPicPr>
        <p:blipFill>
          <a:blip r:embed="rId8"/>
          <a:stretch>
            <a:fillRect/>
          </a:stretch>
        </p:blipFill>
        <p:spPr>
          <a:xfrm>
            <a:off x="5074034" y="4274523"/>
            <a:ext cx="1990680" cy="1143457"/>
          </a:xfrm>
          <a:prstGeom prst="rect">
            <a:avLst/>
          </a:prstGeom>
        </p:spPr>
      </p:pic>
    </p:spTree>
    <p:extLst>
      <p:ext uri="{BB962C8B-B14F-4D97-AF65-F5344CB8AC3E}">
        <p14:creationId xmlns:p14="http://schemas.microsoft.com/office/powerpoint/2010/main" val="1154053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F0C25-9EB4-2313-3218-D59ED3A438C1}"/>
              </a:ext>
            </a:extLst>
          </p:cNvPr>
          <p:cNvSpPr>
            <a:spLocks noGrp="1"/>
          </p:cNvSpPr>
          <p:nvPr>
            <p:ph type="title"/>
          </p:nvPr>
        </p:nvSpPr>
        <p:spPr>
          <a:xfrm>
            <a:off x="839788" y="365125"/>
            <a:ext cx="10515600" cy="1325563"/>
          </a:xfrm>
        </p:spPr>
        <p:txBody>
          <a:bodyPr/>
          <a:lstStyle/>
          <a:p>
            <a:r>
              <a:rPr lang="en-US"/>
              <a:t>Click to edit Master title style</a:t>
            </a:r>
            <a:endParaRPr lang="en-CL"/>
          </a:p>
        </p:txBody>
      </p:sp>
      <p:sp>
        <p:nvSpPr>
          <p:cNvPr id="3" name="Text Placeholder 2">
            <a:extLst>
              <a:ext uri="{FF2B5EF4-FFF2-40B4-BE49-F238E27FC236}">
                <a16:creationId xmlns:a16="http://schemas.microsoft.com/office/drawing/2014/main" id="{7635CA2A-F759-DA7D-4698-1B511526B6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9A6B58-C176-AD27-95C3-7334B6BA85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5" name="Text Placeholder 4">
            <a:extLst>
              <a:ext uri="{FF2B5EF4-FFF2-40B4-BE49-F238E27FC236}">
                <a16:creationId xmlns:a16="http://schemas.microsoft.com/office/drawing/2014/main" id="{A6567453-5AF8-4AAC-1A2E-4BD0494B89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8C3C17-53BB-C562-39E8-AD04D6D1CE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7" name="Date Placeholder 6">
            <a:extLst>
              <a:ext uri="{FF2B5EF4-FFF2-40B4-BE49-F238E27FC236}">
                <a16:creationId xmlns:a16="http://schemas.microsoft.com/office/drawing/2014/main" id="{402D31DC-7F07-44EE-4B62-4FAB3B59490B}"/>
              </a:ext>
            </a:extLst>
          </p:cNvPr>
          <p:cNvSpPr>
            <a:spLocks noGrp="1"/>
          </p:cNvSpPr>
          <p:nvPr>
            <p:ph type="dt" sz="half" idx="10"/>
          </p:nvPr>
        </p:nvSpPr>
        <p:spPr/>
        <p:txBody>
          <a:bodyPr/>
          <a:lstStyle/>
          <a:p>
            <a:fld id="{275BDD6C-8C38-8443-B6D0-E344A510EE10}" type="datetimeFigureOut">
              <a:rPr lang="en-CL" smtClean="0"/>
              <a:t>07/13/2023</a:t>
            </a:fld>
            <a:endParaRPr lang="en-CL"/>
          </a:p>
        </p:txBody>
      </p:sp>
      <p:sp>
        <p:nvSpPr>
          <p:cNvPr id="8" name="Footer Placeholder 7">
            <a:extLst>
              <a:ext uri="{FF2B5EF4-FFF2-40B4-BE49-F238E27FC236}">
                <a16:creationId xmlns:a16="http://schemas.microsoft.com/office/drawing/2014/main" id="{F0E6B262-EC64-CC9D-5487-DD225AFADD28}"/>
              </a:ext>
            </a:extLst>
          </p:cNvPr>
          <p:cNvSpPr>
            <a:spLocks noGrp="1"/>
          </p:cNvSpPr>
          <p:nvPr>
            <p:ph type="ftr" sz="quarter" idx="11"/>
          </p:nvPr>
        </p:nvSpPr>
        <p:spPr/>
        <p:txBody>
          <a:bodyPr/>
          <a:lstStyle/>
          <a:p>
            <a:endParaRPr lang="en-CL"/>
          </a:p>
        </p:txBody>
      </p:sp>
      <p:sp>
        <p:nvSpPr>
          <p:cNvPr id="9" name="Slide Number Placeholder 8">
            <a:extLst>
              <a:ext uri="{FF2B5EF4-FFF2-40B4-BE49-F238E27FC236}">
                <a16:creationId xmlns:a16="http://schemas.microsoft.com/office/drawing/2014/main" id="{107FEF63-4714-3906-A314-1B16DF82FE51}"/>
              </a:ext>
            </a:extLst>
          </p:cNvPr>
          <p:cNvSpPr>
            <a:spLocks noGrp="1"/>
          </p:cNvSpPr>
          <p:nvPr>
            <p:ph type="sldNum" sz="quarter" idx="12"/>
          </p:nvPr>
        </p:nvSpPr>
        <p:spPr/>
        <p:txBody>
          <a:bodyPr/>
          <a:lstStyle/>
          <a:p>
            <a:fld id="{D8800819-71CF-374F-995F-E09781435561}" type="slidenum">
              <a:rPr lang="en-CL" smtClean="0"/>
              <a:t>‹#›</a:t>
            </a:fld>
            <a:endParaRPr lang="en-CL"/>
          </a:p>
        </p:txBody>
      </p:sp>
    </p:spTree>
    <p:extLst>
      <p:ext uri="{BB962C8B-B14F-4D97-AF65-F5344CB8AC3E}">
        <p14:creationId xmlns:p14="http://schemas.microsoft.com/office/powerpoint/2010/main" val="889121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275289-90C2-88B7-9442-176FC004F6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L"/>
          </a:p>
        </p:txBody>
      </p:sp>
      <p:sp>
        <p:nvSpPr>
          <p:cNvPr id="3" name="Text Placeholder 2">
            <a:extLst>
              <a:ext uri="{FF2B5EF4-FFF2-40B4-BE49-F238E27FC236}">
                <a16:creationId xmlns:a16="http://schemas.microsoft.com/office/drawing/2014/main" id="{FAA19B2D-DF47-0E7F-732A-574F6EFBB8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Date Placeholder 3">
            <a:extLst>
              <a:ext uri="{FF2B5EF4-FFF2-40B4-BE49-F238E27FC236}">
                <a16:creationId xmlns:a16="http://schemas.microsoft.com/office/drawing/2014/main" id="{44F021B1-EA25-7258-327A-360E559D86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5BDD6C-8C38-8443-B6D0-E344A510EE10}" type="datetimeFigureOut">
              <a:rPr lang="en-CL" smtClean="0"/>
              <a:t>07/13/2023</a:t>
            </a:fld>
            <a:endParaRPr lang="en-CL"/>
          </a:p>
        </p:txBody>
      </p:sp>
      <p:sp>
        <p:nvSpPr>
          <p:cNvPr id="5" name="Footer Placeholder 4">
            <a:extLst>
              <a:ext uri="{FF2B5EF4-FFF2-40B4-BE49-F238E27FC236}">
                <a16:creationId xmlns:a16="http://schemas.microsoft.com/office/drawing/2014/main" id="{578AA873-90E5-21F4-8634-82A489A31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L"/>
          </a:p>
        </p:txBody>
      </p:sp>
      <p:sp>
        <p:nvSpPr>
          <p:cNvPr id="6" name="Slide Number Placeholder 5">
            <a:extLst>
              <a:ext uri="{FF2B5EF4-FFF2-40B4-BE49-F238E27FC236}">
                <a16:creationId xmlns:a16="http://schemas.microsoft.com/office/drawing/2014/main" id="{28D2B637-F07E-ACC7-1DBE-661A9B498B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00819-71CF-374F-995F-E09781435561}" type="slidenum">
              <a:rPr lang="en-CL" smtClean="0"/>
              <a:t>‹#›</a:t>
            </a:fld>
            <a:endParaRPr lang="en-CL"/>
          </a:p>
        </p:txBody>
      </p:sp>
    </p:spTree>
    <p:extLst>
      <p:ext uri="{BB962C8B-B14F-4D97-AF65-F5344CB8AC3E}">
        <p14:creationId xmlns:p14="http://schemas.microsoft.com/office/powerpoint/2010/main" val="2320280216"/>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1" r:id="rId3"/>
    <p:sldLayoutId id="2147483662" r:id="rId4"/>
    <p:sldLayoutId id="2147483663" r:id="rId5"/>
    <p:sldLayoutId id="2147483651" r:id="rId6"/>
    <p:sldLayoutId id="2147483664" r:id="rId7"/>
    <p:sldLayoutId id="2147483652" r:id="rId8"/>
    <p:sldLayoutId id="2147483653" r:id="rId9"/>
    <p:sldLayoutId id="2147483654" r:id="rId10"/>
    <p:sldLayoutId id="2147483656" r:id="rId11"/>
    <p:sldLayoutId id="2147483657" r:id="rId12"/>
    <p:sldLayoutId id="2147483658" r:id="rId13"/>
    <p:sldLayoutId id="2147483659" r:id="rId14"/>
    <p:sldLayoutId id="214748366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0.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0.png"/><Relationship Id="rId1" Type="http://schemas.openxmlformats.org/officeDocument/2006/relationships/slideLayout" Target="../slideLayouts/slideLayout10.xml"/><Relationship Id="rId4" Type="http://schemas.openxmlformats.org/officeDocument/2006/relationships/image" Target="../media/image1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901591E2-BCE4-5B30-02E2-B2ABA450C57C}"/>
              </a:ext>
            </a:extLst>
          </p:cNvPr>
          <p:cNvSpPr txBox="1">
            <a:spLocks/>
          </p:cNvSpPr>
          <p:nvPr/>
        </p:nvSpPr>
        <p:spPr>
          <a:xfrm>
            <a:off x="636038" y="3746954"/>
            <a:ext cx="3921241" cy="10002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0"/>
              </a:spcBef>
              <a:buFont typeface="Arial" panose="020B0604020202020204" pitchFamily="34" charset="0"/>
              <a:buNone/>
            </a:pPr>
            <a:r>
              <a:rPr lang="en-US" sz="1200" dirty="0">
                <a:solidFill>
                  <a:schemeClr val="tx1">
                    <a:lumMod val="85000"/>
                    <a:lumOff val="15000"/>
                  </a:schemeClr>
                </a:solidFill>
                <a:latin typeface="Helvetica Light" panose="020B0403020202020204" pitchFamily="34" charset="0"/>
              </a:rPr>
              <a:t>Nariyasu Yamasawa</a:t>
            </a:r>
            <a:br>
              <a:rPr lang="en-US" sz="1200" dirty="0">
                <a:solidFill>
                  <a:schemeClr val="tx1">
                    <a:lumMod val="85000"/>
                    <a:lumOff val="15000"/>
                  </a:schemeClr>
                </a:solidFill>
                <a:latin typeface="Helvetica Light" panose="020B0403020202020204" pitchFamily="34" charset="0"/>
              </a:rPr>
            </a:br>
            <a:r>
              <a:rPr lang="en-US" sz="1200" dirty="0">
                <a:solidFill>
                  <a:schemeClr val="tx1">
                    <a:lumMod val="85000"/>
                    <a:lumOff val="15000"/>
                  </a:schemeClr>
                </a:solidFill>
                <a:latin typeface="Helvetica Light" panose="020B0403020202020204" pitchFamily="34" charset="0"/>
              </a:rPr>
              <a:t>ATOMI UNIVERSITY</a:t>
            </a:r>
            <a:br>
              <a:rPr lang="en-US" sz="1200" dirty="0">
                <a:solidFill>
                  <a:schemeClr val="tx1">
                    <a:lumMod val="85000"/>
                    <a:lumOff val="15000"/>
                  </a:schemeClr>
                </a:solidFill>
                <a:latin typeface="Helvetica Light" panose="020B0403020202020204" pitchFamily="34" charset="0"/>
              </a:rPr>
            </a:br>
            <a:r>
              <a:rPr lang="en-US" sz="1200" dirty="0">
                <a:solidFill>
                  <a:schemeClr val="tx1">
                    <a:lumMod val="85000"/>
                    <a:lumOff val="15000"/>
                  </a:schemeClr>
                </a:solidFill>
                <a:latin typeface="Helvetica Light" panose="020B0403020202020204" pitchFamily="34" charset="0"/>
              </a:rPr>
              <a:t>13  JULY 2023</a:t>
            </a:r>
            <a:endParaRPr lang="en-CL" sz="1200" dirty="0">
              <a:solidFill>
                <a:schemeClr val="tx1">
                  <a:lumMod val="85000"/>
                  <a:lumOff val="15000"/>
                </a:schemeClr>
              </a:solidFill>
              <a:latin typeface="Helvetica Light" panose="020B0403020202020204" pitchFamily="34" charset="0"/>
            </a:endParaRPr>
          </a:p>
        </p:txBody>
      </p:sp>
      <p:cxnSp>
        <p:nvCxnSpPr>
          <p:cNvPr id="19" name="Straight Connector 18">
            <a:extLst>
              <a:ext uri="{FF2B5EF4-FFF2-40B4-BE49-F238E27FC236}">
                <a16:creationId xmlns:a16="http://schemas.microsoft.com/office/drawing/2014/main" id="{955CA6AF-B6F1-6A1B-E80F-25967799FB6F}"/>
              </a:ext>
            </a:extLst>
          </p:cNvPr>
          <p:cNvCxnSpPr>
            <a:cxnSpLocks/>
          </p:cNvCxnSpPr>
          <p:nvPr/>
        </p:nvCxnSpPr>
        <p:spPr>
          <a:xfrm>
            <a:off x="764028" y="3549271"/>
            <a:ext cx="3369823" cy="0"/>
          </a:xfrm>
          <a:prstGeom prst="line">
            <a:avLst/>
          </a:prstGeom>
          <a:ln>
            <a:solidFill>
              <a:srgbClr val="404040"/>
            </a:solidFill>
          </a:ln>
        </p:spPr>
        <p:style>
          <a:lnRef idx="1">
            <a:schemeClr val="dk1"/>
          </a:lnRef>
          <a:fillRef idx="0">
            <a:schemeClr val="dk1"/>
          </a:fillRef>
          <a:effectRef idx="0">
            <a:schemeClr val="dk1"/>
          </a:effectRef>
          <a:fontRef idx="minor">
            <a:schemeClr val="tx1"/>
          </a:fontRef>
        </p:style>
      </p:cxnSp>
      <p:sp>
        <p:nvSpPr>
          <p:cNvPr id="22" name="Text Placeholder 7">
            <a:extLst>
              <a:ext uri="{FF2B5EF4-FFF2-40B4-BE49-F238E27FC236}">
                <a16:creationId xmlns:a16="http://schemas.microsoft.com/office/drawing/2014/main" id="{5C9957C8-FCA2-B4E6-EAF3-194DB9E67946}"/>
              </a:ext>
            </a:extLst>
          </p:cNvPr>
          <p:cNvSpPr txBox="1">
            <a:spLocks noChangeArrowheads="1"/>
          </p:cNvSpPr>
          <p:nvPr/>
        </p:nvSpPr>
        <p:spPr bwMode="auto">
          <a:xfrm>
            <a:off x="636038" y="1287841"/>
            <a:ext cx="8766580" cy="131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US" altLang="en-CL" sz="4200" b="1" spc="100" dirty="0">
                <a:solidFill>
                  <a:schemeClr val="tx1">
                    <a:lumMod val="85000"/>
                    <a:lumOff val="15000"/>
                  </a:schemeClr>
                </a:solidFill>
                <a:latin typeface="Helvetica" pitchFamily="2" charset="0"/>
                <a:cs typeface="Roboto Black" panose="02000000000000000000" pitchFamily="2" charset="0"/>
              </a:rPr>
              <a:t>Nowcasting GDP by prefecture using monthly data in Japan</a:t>
            </a:r>
          </a:p>
        </p:txBody>
      </p:sp>
      <p:sp>
        <p:nvSpPr>
          <p:cNvPr id="13" name="Text Placeholder 7">
            <a:extLst>
              <a:ext uri="{FF2B5EF4-FFF2-40B4-BE49-F238E27FC236}">
                <a16:creationId xmlns:a16="http://schemas.microsoft.com/office/drawing/2014/main" id="{B3064762-0118-018E-2A38-703679F6F830}"/>
              </a:ext>
            </a:extLst>
          </p:cNvPr>
          <p:cNvSpPr txBox="1">
            <a:spLocks noChangeArrowheads="1"/>
          </p:cNvSpPr>
          <p:nvPr/>
        </p:nvSpPr>
        <p:spPr bwMode="auto">
          <a:xfrm>
            <a:off x="636038" y="2738885"/>
            <a:ext cx="6015133" cy="6664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endParaRPr lang="en-GB" altLang="en-CL" sz="2600" spc="100" dirty="0">
              <a:solidFill>
                <a:schemeClr val="tx1">
                  <a:lumMod val="85000"/>
                  <a:lumOff val="15000"/>
                </a:schemeClr>
              </a:solidFill>
              <a:latin typeface="Helvetica" pitchFamily="2" charset="0"/>
              <a:cs typeface="Roboto Black" panose="02000000000000000000" pitchFamily="2" charset="0"/>
            </a:endParaRPr>
          </a:p>
        </p:txBody>
      </p:sp>
    </p:spTree>
    <p:extLst>
      <p:ext uri="{BB962C8B-B14F-4D97-AF65-F5344CB8AC3E}">
        <p14:creationId xmlns:p14="http://schemas.microsoft.com/office/powerpoint/2010/main" val="446172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2E9944-1834-C750-B0B5-A998BE80592A}"/>
              </a:ext>
            </a:extLst>
          </p:cNvPr>
          <p:cNvSpPr>
            <a:spLocks noGrp="1"/>
          </p:cNvSpPr>
          <p:nvPr>
            <p:ph type="title"/>
          </p:nvPr>
        </p:nvSpPr>
        <p:spPr/>
        <p:txBody>
          <a:bodyPr/>
          <a:lstStyle/>
          <a:p>
            <a:r>
              <a:rPr kumimoji="1" lang="en-US" altLang="ja-JP" dirty="0"/>
              <a:t>3. Methodology(secondary industry)</a:t>
            </a:r>
            <a:endParaRPr kumimoji="1" lang="ja-JP" altLang="en-US" dirty="0"/>
          </a:p>
        </p:txBody>
      </p:sp>
      <p:sp>
        <p:nvSpPr>
          <p:cNvPr id="6" name="テキスト ボックス 5">
            <a:extLst>
              <a:ext uri="{FF2B5EF4-FFF2-40B4-BE49-F238E27FC236}">
                <a16:creationId xmlns:a16="http://schemas.microsoft.com/office/drawing/2014/main" id="{53D207B0-1424-411D-09DA-6176BD2CD931}"/>
              </a:ext>
            </a:extLst>
          </p:cNvPr>
          <p:cNvSpPr txBox="1"/>
          <p:nvPr/>
        </p:nvSpPr>
        <p:spPr>
          <a:xfrm>
            <a:off x="608920" y="1770881"/>
            <a:ext cx="4256651" cy="461665"/>
          </a:xfrm>
          <a:prstGeom prst="rect">
            <a:avLst/>
          </a:prstGeom>
          <a:noFill/>
        </p:spPr>
        <p:txBody>
          <a:bodyPr wrap="square" rtlCol="0">
            <a:spAutoFit/>
          </a:bodyPr>
          <a:lstStyle/>
          <a:p>
            <a:r>
              <a:rPr kumimoji="1" lang="en-US" altLang="ja-JP" sz="2400" dirty="0"/>
              <a:t>Bridge Equation, panel data</a:t>
            </a:r>
            <a:endParaRPr kumimoji="1" lang="ja-JP" altLang="en-US" sz="2400" dirty="0"/>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3587FB03-54B8-5960-187A-8191D1DB91D5}"/>
                  </a:ext>
                </a:extLst>
              </p:cNvPr>
              <p:cNvSpPr txBox="1"/>
              <p:nvPr/>
            </p:nvSpPr>
            <p:spPr>
              <a:xfrm>
                <a:off x="1991590" y="2687450"/>
                <a:ext cx="7992918" cy="7415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4000" i="1" smtClean="0">
                              <a:latin typeface="Cambria Math" panose="02040503050406030204" pitchFamily="18" charset="0"/>
                            </a:rPr>
                          </m:ctrlPr>
                        </m:sSubPr>
                        <m:e>
                          <m:r>
                            <a:rPr lang="en-US" altLang="ja-JP" sz="4000" b="0" i="1" smtClean="0">
                              <a:latin typeface="Cambria Math" panose="02040503050406030204" pitchFamily="18" charset="0"/>
                            </a:rPr>
                            <m:t>𝑦</m:t>
                          </m:r>
                        </m:e>
                        <m:sub>
                          <m:r>
                            <a:rPr lang="en-US" altLang="ja-JP" sz="4000" b="0" i="1" smtClean="0">
                              <a:latin typeface="Cambria Math" panose="02040503050406030204" pitchFamily="18" charset="0"/>
                            </a:rPr>
                            <m:t>21</m:t>
                          </m:r>
                          <m:r>
                            <a:rPr lang="en-US" altLang="ja-JP" sz="4000" b="0" i="1" smtClean="0">
                              <a:latin typeface="Cambria Math" panose="02040503050406030204" pitchFamily="18" charset="0"/>
                            </a:rPr>
                            <m:t>𝑖𝑡</m:t>
                          </m:r>
                        </m:sub>
                      </m:sSub>
                      <m:r>
                        <a:rPr lang="ja-JP" altLang="en-US" sz="4000" i="0">
                          <a:latin typeface="Cambria Math" panose="02040503050406030204" pitchFamily="18" charset="0"/>
                        </a:rPr>
                        <m:t>=</m:t>
                      </m:r>
                      <m:r>
                        <a:rPr lang="ja-JP" altLang="en-US" sz="4000" i="1">
                          <a:latin typeface="Cambria Math" panose="02040503050406030204" pitchFamily="18" charset="0"/>
                        </a:rPr>
                        <m:t>𝛼</m:t>
                      </m:r>
                      <m:r>
                        <a:rPr lang="ja-JP" altLang="en-US" sz="4000" i="0">
                          <a:latin typeface="Cambria Math" panose="02040503050406030204" pitchFamily="18" charset="0"/>
                        </a:rPr>
                        <m:t>+</m:t>
                      </m:r>
                      <m:r>
                        <a:rPr lang="ja-JP" altLang="en-US" sz="4000" i="1" smtClean="0">
                          <a:latin typeface="Cambria Math" panose="02040503050406030204" pitchFamily="18" charset="0"/>
                        </a:rPr>
                        <m:t>𝛽</m:t>
                      </m:r>
                      <m:sSubSup>
                        <m:sSubSupPr>
                          <m:ctrlPr>
                            <a:rPr lang="en-US" altLang="ja-JP" sz="4000" i="1" smtClean="0">
                              <a:latin typeface="Cambria Math" panose="02040503050406030204" pitchFamily="18" charset="0"/>
                            </a:rPr>
                          </m:ctrlPr>
                        </m:sSubSupPr>
                        <m:e>
                          <m:r>
                            <a:rPr lang="en-US" altLang="ja-JP" sz="4000" b="0" i="1" smtClean="0">
                              <a:latin typeface="Cambria Math" panose="02040503050406030204" pitchFamily="18" charset="0"/>
                            </a:rPr>
                            <m:t>𝑥</m:t>
                          </m:r>
                        </m:e>
                        <m:sub>
                          <m:r>
                            <a:rPr lang="en-US" altLang="ja-JP" sz="4000" b="0" i="1" smtClean="0">
                              <a:latin typeface="Cambria Math" panose="02040503050406030204" pitchFamily="18" charset="0"/>
                            </a:rPr>
                            <m:t>21</m:t>
                          </m:r>
                          <m:r>
                            <a:rPr lang="en-US" altLang="ja-JP" sz="4000" b="0" i="1" smtClean="0">
                              <a:latin typeface="Cambria Math" panose="02040503050406030204" pitchFamily="18" charset="0"/>
                            </a:rPr>
                            <m:t>𝑖𝑡</m:t>
                          </m:r>
                        </m:sub>
                        <m:sup>
                          <m:r>
                            <a:rPr lang="en-US" altLang="ja-JP" sz="4000" b="0" i="1" smtClean="0">
                              <a:latin typeface="Cambria Math" panose="02040503050406030204" pitchFamily="18" charset="0"/>
                            </a:rPr>
                            <m:t>𝑀</m:t>
                          </m:r>
                        </m:sup>
                      </m:sSubSup>
                      <m:r>
                        <a:rPr lang="ja-JP" altLang="en-US" sz="4000" i="0">
                          <a:latin typeface="Cambria Math" panose="02040503050406030204" pitchFamily="18" charset="0"/>
                        </a:rPr>
                        <m:t>+</m:t>
                      </m:r>
                      <m:sSub>
                        <m:sSubPr>
                          <m:ctrlPr>
                            <a:rPr lang="ja-JP" altLang="en-US" sz="4000" i="1">
                              <a:solidFill>
                                <a:srgbClr val="836967"/>
                              </a:solidFill>
                              <a:latin typeface="Cambria Math" panose="02040503050406030204" pitchFamily="18" charset="0"/>
                            </a:rPr>
                          </m:ctrlPr>
                        </m:sSubPr>
                        <m:e>
                          <m:r>
                            <a:rPr lang="ja-JP" altLang="en-US" sz="4000" i="1">
                              <a:latin typeface="Cambria Math" panose="02040503050406030204" pitchFamily="18" charset="0"/>
                            </a:rPr>
                            <m:t>𝛾</m:t>
                          </m:r>
                        </m:e>
                        <m:sub>
                          <m:r>
                            <a:rPr lang="en-US" altLang="ja-JP" sz="4000" b="0" i="1" smtClean="0">
                              <a:latin typeface="Cambria Math" panose="02040503050406030204" pitchFamily="18" charset="0"/>
                            </a:rPr>
                            <m:t>21</m:t>
                          </m:r>
                          <m:r>
                            <a:rPr lang="ja-JP" altLang="en-US" sz="4000" i="1">
                              <a:latin typeface="Cambria Math" panose="02040503050406030204" pitchFamily="18" charset="0"/>
                            </a:rPr>
                            <m:t>𝑖</m:t>
                          </m:r>
                        </m:sub>
                      </m:sSub>
                      <m:r>
                        <a:rPr lang="ja-JP" altLang="en-US" sz="4000" i="0">
                          <a:latin typeface="Cambria Math" panose="02040503050406030204" pitchFamily="18" charset="0"/>
                        </a:rPr>
                        <m:t>+</m:t>
                      </m:r>
                      <m:sSub>
                        <m:sSubPr>
                          <m:ctrlPr>
                            <a:rPr lang="ja-JP" altLang="en-US" sz="4000" i="1">
                              <a:solidFill>
                                <a:srgbClr val="836967"/>
                              </a:solidFill>
                              <a:latin typeface="Cambria Math" panose="02040503050406030204" pitchFamily="18" charset="0"/>
                            </a:rPr>
                          </m:ctrlPr>
                        </m:sSubPr>
                        <m:e>
                          <m:r>
                            <a:rPr lang="ja-JP" altLang="en-US" sz="4000" i="1">
                              <a:latin typeface="Cambria Math" panose="02040503050406030204" pitchFamily="18" charset="0"/>
                            </a:rPr>
                            <m:t>𝑢</m:t>
                          </m:r>
                        </m:e>
                        <m:sub>
                          <m:r>
                            <a:rPr lang="en-US" altLang="ja-JP" sz="4000" b="0" i="1" smtClean="0">
                              <a:latin typeface="Cambria Math" panose="02040503050406030204" pitchFamily="18" charset="0"/>
                            </a:rPr>
                            <m:t>21</m:t>
                          </m:r>
                          <m:r>
                            <a:rPr lang="ja-JP" altLang="en-US" sz="4000" i="1">
                              <a:latin typeface="Cambria Math" panose="02040503050406030204" pitchFamily="18" charset="0"/>
                            </a:rPr>
                            <m:t>𝑖𝑡</m:t>
                          </m:r>
                        </m:sub>
                      </m:sSub>
                    </m:oMath>
                  </m:oMathPara>
                </a14:m>
                <a:endParaRPr lang="ja-JP" altLang="en-US" sz="4000" dirty="0"/>
              </a:p>
            </p:txBody>
          </p:sp>
        </mc:Choice>
        <mc:Fallback xmlns="">
          <p:sp>
            <p:nvSpPr>
              <p:cNvPr id="7" name="テキスト ボックス 6">
                <a:extLst>
                  <a:ext uri="{FF2B5EF4-FFF2-40B4-BE49-F238E27FC236}">
                    <a16:creationId xmlns:a16="http://schemas.microsoft.com/office/drawing/2014/main" id="{3587FB03-54B8-5960-187A-8191D1DB91D5}"/>
                  </a:ext>
                </a:extLst>
              </p:cNvPr>
              <p:cNvSpPr txBox="1">
                <a:spLocks noRot="1" noChangeAspect="1" noMove="1" noResize="1" noEditPoints="1" noAdjustHandles="1" noChangeArrowheads="1" noChangeShapeType="1" noTextEdit="1"/>
              </p:cNvSpPr>
              <p:nvPr/>
            </p:nvSpPr>
            <p:spPr>
              <a:xfrm>
                <a:off x="1991590" y="2687450"/>
                <a:ext cx="7992918" cy="741550"/>
              </a:xfrm>
              <a:prstGeom prst="rect">
                <a:avLst/>
              </a:prstGeom>
              <a:blipFill>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30B1F549-5272-BF29-0226-ABB74E60B923}"/>
                  </a:ext>
                </a:extLst>
              </p:cNvPr>
              <p:cNvSpPr txBox="1"/>
              <p:nvPr/>
            </p:nvSpPr>
            <p:spPr>
              <a:xfrm>
                <a:off x="1797526" y="4002557"/>
                <a:ext cx="8275782" cy="7415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altLang="ja-JP" sz="4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ja-JP" sz="4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𝑦</m:t>
                          </m:r>
                        </m:e>
                        <m:sub>
                          <m:r>
                            <a:rPr kumimoji="0" lang="en-US" altLang="ja-JP" sz="4000" b="0" i="1" u="none" strike="noStrike" kern="1200" cap="none" spc="0" normalizeH="0" baseline="0" noProof="0" smtClean="0">
                              <a:ln>
                                <a:noFill/>
                              </a:ln>
                              <a:solidFill>
                                <a:prstClr val="black"/>
                              </a:solidFill>
                              <a:effectLst/>
                              <a:uLnTx/>
                              <a:uFillTx/>
                              <a:latin typeface="Cambria Math" panose="02040503050406030204" pitchFamily="18" charset="0"/>
                              <a:cs typeface="+mn-cs"/>
                            </a:rPr>
                            <m:t>22</m:t>
                          </m:r>
                          <m:r>
                            <a:rPr kumimoji="0" lang="en-US" altLang="ja-JP" sz="4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𝑖𝑡</m:t>
                          </m:r>
                        </m:sub>
                      </m:sSub>
                      <m:r>
                        <a:rPr kumimoji="0" lang="ja-JP" altLang="en-US" sz="4000" b="0"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ja-JP" altLang="en-US" sz="4000" b="0" i="1" u="none" strike="noStrike" kern="1200" cap="none" spc="0" normalizeH="0" baseline="0" noProof="0">
                          <a:ln>
                            <a:noFill/>
                          </a:ln>
                          <a:solidFill>
                            <a:prstClr val="black"/>
                          </a:solidFill>
                          <a:effectLst/>
                          <a:uLnTx/>
                          <a:uFillTx/>
                          <a:latin typeface="Cambria Math" panose="02040503050406030204" pitchFamily="18" charset="0"/>
                          <a:cs typeface="+mn-cs"/>
                        </a:rPr>
                        <m:t>𝛼</m:t>
                      </m:r>
                      <m:r>
                        <a:rPr kumimoji="0" lang="ja-JP" altLang="en-US" sz="4000" b="0"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ja-JP" altLang="en-US" sz="4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𝛽</m:t>
                      </m:r>
                      <m:sSubSup>
                        <m:sSubSupPr>
                          <m:ctrlPr>
                            <a:rPr kumimoji="0" lang="en-US" altLang="ja-JP" sz="4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ja-JP" sz="4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e>
                        <m:sub>
                          <m:r>
                            <a:rPr kumimoji="0" lang="en-US" altLang="ja-JP" sz="4000" b="0" i="1" u="none" strike="noStrike" kern="1200" cap="none" spc="0" normalizeH="0" baseline="0" noProof="0" smtClean="0">
                              <a:ln>
                                <a:noFill/>
                              </a:ln>
                              <a:solidFill>
                                <a:prstClr val="black"/>
                              </a:solidFill>
                              <a:effectLst/>
                              <a:uLnTx/>
                              <a:uFillTx/>
                              <a:latin typeface="Cambria Math" panose="02040503050406030204" pitchFamily="18" charset="0"/>
                              <a:cs typeface="+mn-cs"/>
                            </a:rPr>
                            <m:t>22</m:t>
                          </m:r>
                          <m:r>
                            <a:rPr kumimoji="0" lang="en-US" altLang="ja-JP" sz="4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𝑖𝑡</m:t>
                          </m:r>
                        </m:sub>
                        <m:sup>
                          <m:r>
                            <a:rPr kumimoji="0" lang="en-US" altLang="ja-JP" sz="4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𝑀</m:t>
                          </m:r>
                        </m:sup>
                      </m:sSubSup>
                      <m:r>
                        <a:rPr kumimoji="0" lang="ja-JP" altLang="en-US" sz="4000" b="0" i="0"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0" lang="ja-JP" altLang="en-US" sz="4000" b="0" i="1" u="none" strike="noStrike" kern="1200" cap="none" spc="0" normalizeH="0" baseline="0" noProof="0">
                              <a:ln>
                                <a:noFill/>
                              </a:ln>
                              <a:solidFill>
                                <a:srgbClr val="836967"/>
                              </a:solidFill>
                              <a:effectLst/>
                              <a:uLnTx/>
                              <a:uFillTx/>
                              <a:latin typeface="Cambria Math" panose="02040503050406030204" pitchFamily="18" charset="0"/>
                              <a:cs typeface="+mn-cs"/>
                            </a:rPr>
                          </m:ctrlPr>
                        </m:sSubPr>
                        <m:e>
                          <m:r>
                            <a:rPr kumimoji="0" lang="ja-JP" altLang="en-US" sz="4000" b="0" i="1" u="none" strike="noStrike" kern="1200" cap="none" spc="0" normalizeH="0" baseline="0" noProof="0">
                              <a:ln>
                                <a:noFill/>
                              </a:ln>
                              <a:solidFill>
                                <a:prstClr val="black"/>
                              </a:solidFill>
                              <a:effectLst/>
                              <a:uLnTx/>
                              <a:uFillTx/>
                              <a:latin typeface="Cambria Math" panose="02040503050406030204" pitchFamily="18" charset="0"/>
                              <a:cs typeface="+mn-cs"/>
                            </a:rPr>
                            <m:t>𝛾</m:t>
                          </m:r>
                        </m:e>
                        <m:sub>
                          <m:r>
                            <a:rPr kumimoji="0" lang="en-US" altLang="ja-JP" sz="4000" b="0" i="1" u="none" strike="noStrike" kern="1200" cap="none" spc="0" normalizeH="0" baseline="0" noProof="0" smtClean="0">
                              <a:ln>
                                <a:noFill/>
                              </a:ln>
                              <a:solidFill>
                                <a:prstClr val="black"/>
                              </a:solidFill>
                              <a:effectLst/>
                              <a:uLnTx/>
                              <a:uFillTx/>
                              <a:latin typeface="Cambria Math" panose="02040503050406030204" pitchFamily="18" charset="0"/>
                              <a:cs typeface="+mn-cs"/>
                            </a:rPr>
                            <m:t>22</m:t>
                          </m:r>
                          <m:r>
                            <a:rPr kumimoji="0" lang="ja-JP" altLang="en-US" sz="4000" b="0" i="1" u="none" strike="noStrike" kern="1200" cap="none" spc="0" normalizeH="0" baseline="0" noProof="0">
                              <a:ln>
                                <a:noFill/>
                              </a:ln>
                              <a:solidFill>
                                <a:prstClr val="black"/>
                              </a:solidFill>
                              <a:effectLst/>
                              <a:uLnTx/>
                              <a:uFillTx/>
                              <a:latin typeface="Cambria Math" panose="02040503050406030204" pitchFamily="18" charset="0"/>
                              <a:cs typeface="+mn-cs"/>
                            </a:rPr>
                            <m:t>𝑖</m:t>
                          </m:r>
                        </m:sub>
                      </m:sSub>
                      <m:r>
                        <a:rPr kumimoji="0" lang="ja-JP" altLang="en-US" sz="4000" b="0" i="0"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0" lang="ja-JP" altLang="en-US" sz="4000" b="0" i="1" u="none" strike="noStrike" kern="1200" cap="none" spc="0" normalizeH="0" baseline="0" noProof="0">
                              <a:ln>
                                <a:noFill/>
                              </a:ln>
                              <a:solidFill>
                                <a:srgbClr val="836967"/>
                              </a:solidFill>
                              <a:effectLst/>
                              <a:uLnTx/>
                              <a:uFillTx/>
                              <a:latin typeface="Cambria Math" panose="02040503050406030204" pitchFamily="18" charset="0"/>
                              <a:cs typeface="+mn-cs"/>
                            </a:rPr>
                          </m:ctrlPr>
                        </m:sSubPr>
                        <m:e>
                          <m:r>
                            <a:rPr kumimoji="0" lang="ja-JP" altLang="en-US" sz="4000" b="0" i="1" u="none" strike="noStrike" kern="1200" cap="none" spc="0" normalizeH="0" baseline="0" noProof="0">
                              <a:ln>
                                <a:noFill/>
                              </a:ln>
                              <a:solidFill>
                                <a:prstClr val="black"/>
                              </a:solidFill>
                              <a:effectLst/>
                              <a:uLnTx/>
                              <a:uFillTx/>
                              <a:latin typeface="Cambria Math" panose="02040503050406030204" pitchFamily="18" charset="0"/>
                              <a:cs typeface="+mn-cs"/>
                            </a:rPr>
                            <m:t>𝑢</m:t>
                          </m:r>
                        </m:e>
                        <m:sub>
                          <m:r>
                            <a:rPr kumimoji="0" lang="en-US" altLang="ja-JP" sz="4000" b="0" i="1" u="none" strike="noStrike" kern="1200" cap="none" spc="0" normalizeH="0" baseline="0" noProof="0" smtClean="0">
                              <a:ln>
                                <a:noFill/>
                              </a:ln>
                              <a:solidFill>
                                <a:prstClr val="black"/>
                              </a:solidFill>
                              <a:effectLst/>
                              <a:uLnTx/>
                              <a:uFillTx/>
                              <a:latin typeface="Cambria Math" panose="02040503050406030204" pitchFamily="18" charset="0"/>
                              <a:cs typeface="+mn-cs"/>
                            </a:rPr>
                            <m:t>22</m:t>
                          </m:r>
                          <m:r>
                            <a:rPr kumimoji="0" lang="ja-JP" altLang="en-US" sz="4000" b="0" i="1" u="none" strike="noStrike" kern="1200" cap="none" spc="0" normalizeH="0" baseline="0" noProof="0">
                              <a:ln>
                                <a:noFill/>
                              </a:ln>
                              <a:solidFill>
                                <a:prstClr val="black"/>
                              </a:solidFill>
                              <a:effectLst/>
                              <a:uLnTx/>
                              <a:uFillTx/>
                              <a:latin typeface="Cambria Math" panose="02040503050406030204" pitchFamily="18" charset="0"/>
                              <a:cs typeface="+mn-cs"/>
                            </a:rPr>
                            <m:t>𝑖𝑡</m:t>
                          </m:r>
                        </m:sub>
                      </m:sSub>
                    </m:oMath>
                  </m:oMathPara>
                </a14:m>
                <a:endParaRPr lang="ja-JP" altLang="en-US" dirty="0"/>
              </a:p>
            </p:txBody>
          </p:sp>
        </mc:Choice>
        <mc:Fallback xmlns="">
          <p:sp>
            <p:nvSpPr>
              <p:cNvPr id="5" name="テキスト ボックス 4">
                <a:extLst>
                  <a:ext uri="{FF2B5EF4-FFF2-40B4-BE49-F238E27FC236}">
                    <a16:creationId xmlns:a16="http://schemas.microsoft.com/office/drawing/2014/main" id="{30B1F549-5272-BF29-0226-ABB74E60B923}"/>
                  </a:ext>
                </a:extLst>
              </p:cNvPr>
              <p:cNvSpPr txBox="1">
                <a:spLocks noRot="1" noChangeAspect="1" noMove="1" noResize="1" noEditPoints="1" noAdjustHandles="1" noChangeArrowheads="1" noChangeShapeType="1" noTextEdit="1"/>
              </p:cNvSpPr>
              <p:nvPr/>
            </p:nvSpPr>
            <p:spPr>
              <a:xfrm>
                <a:off x="1797526" y="4002557"/>
                <a:ext cx="8275782" cy="741550"/>
              </a:xfrm>
              <a:prstGeom prst="rect">
                <a:avLst/>
              </a:prstGeom>
              <a:blipFill>
                <a:blip r:embed="rId3"/>
                <a:stretch>
                  <a:fillRect/>
                </a:stretch>
              </a:blipFill>
            </p:spPr>
            <p:txBody>
              <a:bodyPr/>
              <a:lstStyle/>
              <a:p>
                <a:r>
                  <a:rPr lang="ja-JP" altLang="en-US">
                    <a:noFill/>
                  </a:rPr>
                  <a:t> </a:t>
                </a:r>
              </a:p>
            </p:txBody>
          </p:sp>
        </mc:Fallback>
      </mc:AlternateContent>
      <p:sp>
        <p:nvSpPr>
          <p:cNvPr id="3" name="テキスト ボックス 2">
            <a:extLst>
              <a:ext uri="{FF2B5EF4-FFF2-40B4-BE49-F238E27FC236}">
                <a16:creationId xmlns:a16="http://schemas.microsoft.com/office/drawing/2014/main" id="{31546387-6E6A-378E-D2F8-D222C1C7C951}"/>
              </a:ext>
            </a:extLst>
          </p:cNvPr>
          <p:cNvSpPr txBox="1"/>
          <p:nvPr/>
        </p:nvSpPr>
        <p:spPr>
          <a:xfrm>
            <a:off x="289337" y="3044642"/>
            <a:ext cx="1685688" cy="369332"/>
          </a:xfrm>
          <a:prstGeom prst="rect">
            <a:avLst/>
          </a:prstGeom>
          <a:noFill/>
        </p:spPr>
        <p:txBody>
          <a:bodyPr wrap="square" rtlCol="0">
            <a:spAutoFit/>
          </a:bodyPr>
          <a:lstStyle/>
          <a:p>
            <a:r>
              <a:rPr kumimoji="1" lang="en-US" altLang="ja-JP" dirty="0">
                <a:highlight>
                  <a:srgbClr val="FFFF00"/>
                </a:highlight>
              </a:rPr>
              <a:t>Manufacturing</a:t>
            </a:r>
            <a:endParaRPr kumimoji="1" lang="ja-JP" altLang="en-US" dirty="0">
              <a:highlight>
                <a:srgbClr val="FFFF00"/>
              </a:highlight>
            </a:endParaRPr>
          </a:p>
        </p:txBody>
      </p:sp>
      <p:sp>
        <p:nvSpPr>
          <p:cNvPr id="8" name="テキスト ボックス 7">
            <a:extLst>
              <a:ext uri="{FF2B5EF4-FFF2-40B4-BE49-F238E27FC236}">
                <a16:creationId xmlns:a16="http://schemas.microsoft.com/office/drawing/2014/main" id="{BBA09418-F5F7-D541-DD8A-B0FD4818FD84}"/>
              </a:ext>
            </a:extLst>
          </p:cNvPr>
          <p:cNvSpPr txBox="1"/>
          <p:nvPr/>
        </p:nvSpPr>
        <p:spPr>
          <a:xfrm>
            <a:off x="326535" y="4207133"/>
            <a:ext cx="1470991" cy="369332"/>
          </a:xfrm>
          <a:prstGeom prst="rect">
            <a:avLst/>
          </a:prstGeom>
          <a:noFill/>
        </p:spPr>
        <p:txBody>
          <a:bodyPr wrap="square" rtlCol="0">
            <a:spAutoFit/>
          </a:bodyPr>
          <a:lstStyle/>
          <a:p>
            <a:r>
              <a:rPr kumimoji="1" lang="en-US" altLang="ja-JP" dirty="0">
                <a:highlight>
                  <a:srgbClr val="FFFF00"/>
                </a:highlight>
              </a:rPr>
              <a:t>Construction</a:t>
            </a:r>
            <a:endParaRPr kumimoji="1" lang="ja-JP" altLang="en-US" dirty="0">
              <a:highlight>
                <a:srgbClr val="FFFF00"/>
              </a:highlight>
            </a:endParaRPr>
          </a:p>
        </p:txBody>
      </p:sp>
      <p:sp>
        <p:nvSpPr>
          <p:cNvPr id="9" name="テキスト ボックス 8">
            <a:extLst>
              <a:ext uri="{FF2B5EF4-FFF2-40B4-BE49-F238E27FC236}">
                <a16:creationId xmlns:a16="http://schemas.microsoft.com/office/drawing/2014/main" id="{A46EC7C4-639C-67B1-EA98-B48CBD7C94D4}"/>
              </a:ext>
            </a:extLst>
          </p:cNvPr>
          <p:cNvSpPr txBox="1"/>
          <p:nvPr/>
        </p:nvSpPr>
        <p:spPr>
          <a:xfrm>
            <a:off x="4342197" y="3522240"/>
            <a:ext cx="2852687" cy="369332"/>
          </a:xfrm>
          <a:prstGeom prst="rect">
            <a:avLst/>
          </a:prstGeom>
          <a:noFill/>
        </p:spPr>
        <p:txBody>
          <a:bodyPr wrap="square">
            <a:spAutoFit/>
          </a:bodyPr>
          <a:lstStyle/>
          <a:p>
            <a:r>
              <a:rPr lang="en-US" altLang="ja-JP" dirty="0"/>
              <a:t>Industrial Production Index </a:t>
            </a:r>
            <a:endParaRPr lang="ja-JP" altLang="en-US" dirty="0"/>
          </a:p>
        </p:txBody>
      </p:sp>
      <p:sp>
        <p:nvSpPr>
          <p:cNvPr id="11" name="テキスト ボックス 10">
            <a:extLst>
              <a:ext uri="{FF2B5EF4-FFF2-40B4-BE49-F238E27FC236}">
                <a16:creationId xmlns:a16="http://schemas.microsoft.com/office/drawing/2014/main" id="{9DDFDB27-F20D-FD47-158C-76E4D7F3447E}"/>
              </a:ext>
            </a:extLst>
          </p:cNvPr>
          <p:cNvSpPr txBox="1"/>
          <p:nvPr/>
        </p:nvSpPr>
        <p:spPr>
          <a:xfrm>
            <a:off x="4297010" y="5014345"/>
            <a:ext cx="3382077" cy="369332"/>
          </a:xfrm>
          <a:prstGeom prst="rect">
            <a:avLst/>
          </a:prstGeom>
          <a:noFill/>
        </p:spPr>
        <p:txBody>
          <a:bodyPr wrap="square">
            <a:spAutoFit/>
          </a:bodyPr>
          <a:lstStyle/>
          <a:p>
            <a:pPr algn="l"/>
            <a:r>
              <a:rPr lang="ja-JP" altLang="ja-JP" sz="1800" kern="0" dirty="0">
                <a:effectLst/>
              </a:rPr>
              <a:t>Construction work volume</a:t>
            </a:r>
            <a:endParaRPr lang="ja-JP" altLang="ja-JP" sz="1800" kern="100" dirty="0">
              <a:effectLst/>
              <a:latin typeface="游明朝" panose="02020400000000000000" pitchFamily="18" charset="-128"/>
              <a:ea typeface="游明朝" panose="02020400000000000000" pitchFamily="18" charset="-128"/>
              <a:cs typeface="Mangal" panose="02040503050203030202" pitchFamily="18" charset="0"/>
            </a:endParaRPr>
          </a:p>
        </p:txBody>
      </p:sp>
      <p:sp>
        <p:nvSpPr>
          <p:cNvPr id="12" name="テキスト ボックス 11">
            <a:extLst>
              <a:ext uri="{FF2B5EF4-FFF2-40B4-BE49-F238E27FC236}">
                <a16:creationId xmlns:a16="http://schemas.microsoft.com/office/drawing/2014/main" id="{06ED4BBA-53D1-88D5-0A24-6ED3B878BE33}"/>
              </a:ext>
            </a:extLst>
          </p:cNvPr>
          <p:cNvSpPr txBox="1"/>
          <p:nvPr/>
        </p:nvSpPr>
        <p:spPr>
          <a:xfrm flipH="1">
            <a:off x="536607" y="5977289"/>
            <a:ext cx="11206213" cy="646331"/>
          </a:xfrm>
          <a:prstGeom prst="rect">
            <a:avLst/>
          </a:prstGeom>
          <a:noFill/>
        </p:spPr>
        <p:txBody>
          <a:bodyPr wrap="square" rtlCol="0">
            <a:spAutoFit/>
          </a:bodyPr>
          <a:lstStyle/>
          <a:p>
            <a:r>
              <a:rPr kumimoji="1" lang="en-US" altLang="ja-JP" dirty="0"/>
              <a:t>Regional GDP of manufacturing is estimated by  industrial Production Index converted to an annual basis.</a:t>
            </a:r>
          </a:p>
          <a:p>
            <a:r>
              <a:rPr kumimoji="1" lang="en-US" altLang="ja-JP" dirty="0"/>
              <a:t>The regression analysis was conducted on an annual basis, while the forecasting was done on a monthly basis.</a:t>
            </a:r>
          </a:p>
        </p:txBody>
      </p:sp>
    </p:spTree>
    <p:extLst>
      <p:ext uri="{BB962C8B-B14F-4D97-AF65-F5344CB8AC3E}">
        <p14:creationId xmlns:p14="http://schemas.microsoft.com/office/powerpoint/2010/main" val="2963499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2E9944-1834-C750-B0B5-A998BE80592A}"/>
              </a:ext>
            </a:extLst>
          </p:cNvPr>
          <p:cNvSpPr>
            <a:spLocks noGrp="1"/>
          </p:cNvSpPr>
          <p:nvPr>
            <p:ph type="title"/>
          </p:nvPr>
        </p:nvSpPr>
        <p:spPr/>
        <p:txBody>
          <a:bodyPr/>
          <a:lstStyle/>
          <a:p>
            <a:r>
              <a:rPr kumimoji="1" lang="en-US" altLang="ja-JP" dirty="0"/>
              <a:t>3. Methodology(tertiary industry)</a:t>
            </a:r>
            <a:endParaRPr kumimoji="1" lang="ja-JP" altLang="en-US" dirty="0"/>
          </a:p>
        </p:txBody>
      </p:sp>
      <p:sp>
        <p:nvSpPr>
          <p:cNvPr id="6" name="テキスト ボックス 5">
            <a:extLst>
              <a:ext uri="{FF2B5EF4-FFF2-40B4-BE49-F238E27FC236}">
                <a16:creationId xmlns:a16="http://schemas.microsoft.com/office/drawing/2014/main" id="{53D207B0-1424-411D-09DA-6176BD2CD931}"/>
              </a:ext>
            </a:extLst>
          </p:cNvPr>
          <p:cNvSpPr txBox="1"/>
          <p:nvPr/>
        </p:nvSpPr>
        <p:spPr>
          <a:xfrm>
            <a:off x="670458" y="1906397"/>
            <a:ext cx="2377210" cy="461665"/>
          </a:xfrm>
          <a:prstGeom prst="rect">
            <a:avLst/>
          </a:prstGeom>
          <a:noFill/>
        </p:spPr>
        <p:txBody>
          <a:bodyPr wrap="square" rtlCol="0">
            <a:spAutoFit/>
          </a:bodyPr>
          <a:lstStyle/>
          <a:p>
            <a:r>
              <a:rPr kumimoji="1" lang="en-US" altLang="ja-JP" sz="2400" dirty="0"/>
              <a:t>Bridge Equation</a:t>
            </a:r>
            <a:endParaRPr kumimoji="1" lang="ja-JP" altLang="en-US" sz="2400" dirty="0"/>
          </a:p>
        </p:txBody>
      </p:sp>
      <mc:AlternateContent xmlns:mc="http://schemas.openxmlformats.org/markup-compatibility/2006">
        <mc:Choice xmlns:a14="http://schemas.microsoft.com/office/drawing/2010/main" Requires="a14">
          <p:sp>
            <p:nvSpPr>
              <p:cNvPr id="7" name="テキスト ボックス 6">
                <a:extLst>
                  <a:ext uri="{FF2B5EF4-FFF2-40B4-BE49-F238E27FC236}">
                    <a16:creationId xmlns:a16="http://schemas.microsoft.com/office/drawing/2014/main" id="{3587FB03-54B8-5960-187A-8191D1DB91D5}"/>
                  </a:ext>
                </a:extLst>
              </p:cNvPr>
              <p:cNvSpPr txBox="1"/>
              <p:nvPr/>
            </p:nvSpPr>
            <p:spPr>
              <a:xfrm>
                <a:off x="1286819" y="2690828"/>
                <a:ext cx="9702800" cy="71981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4000" i="1" smtClean="0">
                              <a:latin typeface="Cambria Math" panose="02040503050406030204" pitchFamily="18" charset="0"/>
                            </a:rPr>
                          </m:ctrlPr>
                        </m:sSubPr>
                        <m:e>
                          <m:r>
                            <a:rPr lang="en-US" altLang="ja-JP" sz="4000" b="0" i="1" smtClean="0">
                              <a:latin typeface="Cambria Math" panose="02040503050406030204" pitchFamily="18" charset="0"/>
                            </a:rPr>
                            <m:t>𝑦</m:t>
                          </m:r>
                        </m:e>
                        <m:sub>
                          <m:r>
                            <a:rPr lang="en-US" altLang="ja-JP" sz="4000" b="0" i="1" smtClean="0">
                              <a:latin typeface="Cambria Math" panose="02040503050406030204" pitchFamily="18" charset="0"/>
                            </a:rPr>
                            <m:t>3</m:t>
                          </m:r>
                          <m:r>
                            <a:rPr lang="en-US" altLang="ja-JP" sz="4000" b="0" i="1" smtClean="0">
                              <a:latin typeface="Cambria Math" panose="02040503050406030204" pitchFamily="18" charset="0"/>
                            </a:rPr>
                            <m:t>𝑖𝑡</m:t>
                          </m:r>
                        </m:sub>
                      </m:sSub>
                      <m:r>
                        <a:rPr lang="ja-JP" altLang="en-US" sz="4000" i="0">
                          <a:latin typeface="Cambria Math" panose="02040503050406030204" pitchFamily="18" charset="0"/>
                        </a:rPr>
                        <m:t>=</m:t>
                      </m:r>
                      <m:sSub>
                        <m:sSubPr>
                          <m:ctrlPr>
                            <a:rPr lang="en-US" altLang="ja-JP" sz="4000" i="1" smtClean="0">
                              <a:latin typeface="Cambria Math" panose="02040503050406030204" pitchFamily="18" charset="0"/>
                            </a:rPr>
                          </m:ctrlPr>
                        </m:sSubPr>
                        <m:e>
                          <m:r>
                            <a:rPr lang="ja-JP" altLang="en-US" sz="4000" i="1" smtClean="0">
                              <a:latin typeface="Cambria Math" panose="02040503050406030204" pitchFamily="18" charset="0"/>
                            </a:rPr>
                            <m:t>𝛼</m:t>
                          </m:r>
                        </m:e>
                        <m:sub>
                          <m:r>
                            <a:rPr lang="en-US" altLang="ja-JP" sz="4000" b="0" i="1" smtClean="0">
                              <a:latin typeface="Cambria Math" panose="02040503050406030204" pitchFamily="18" charset="0"/>
                            </a:rPr>
                            <m:t>𝑖</m:t>
                          </m:r>
                        </m:sub>
                      </m:sSub>
                      <m:r>
                        <a:rPr lang="ja-JP" altLang="en-US" sz="4000" i="0">
                          <a:latin typeface="Cambria Math" panose="02040503050406030204" pitchFamily="18" charset="0"/>
                        </a:rPr>
                        <m:t>+</m:t>
                      </m:r>
                      <m:sSub>
                        <m:sSubPr>
                          <m:ctrlPr>
                            <a:rPr lang="en-US" altLang="ja-JP" sz="4000" i="1" smtClean="0">
                              <a:latin typeface="Cambria Math" panose="02040503050406030204" pitchFamily="18" charset="0"/>
                            </a:rPr>
                          </m:ctrlPr>
                        </m:sSubPr>
                        <m:e>
                          <m:r>
                            <a:rPr lang="ja-JP" altLang="en-US" sz="4000" i="1" smtClean="0">
                              <a:latin typeface="Cambria Math" panose="02040503050406030204" pitchFamily="18" charset="0"/>
                            </a:rPr>
                            <m:t>𝛽</m:t>
                          </m:r>
                        </m:e>
                        <m:sub>
                          <m:r>
                            <a:rPr lang="en-US" altLang="ja-JP" sz="4000" b="0" i="1" smtClean="0">
                              <a:latin typeface="Cambria Math" panose="02040503050406030204" pitchFamily="18" charset="0"/>
                            </a:rPr>
                            <m:t>1</m:t>
                          </m:r>
                          <m:r>
                            <a:rPr lang="en-US" altLang="ja-JP" sz="4000" b="0" i="1" smtClean="0">
                              <a:latin typeface="Cambria Math" panose="02040503050406030204" pitchFamily="18" charset="0"/>
                            </a:rPr>
                            <m:t>𝑖</m:t>
                          </m:r>
                        </m:sub>
                      </m:sSub>
                      <m:sSubSup>
                        <m:sSubSupPr>
                          <m:ctrlPr>
                            <a:rPr lang="en-US" altLang="ja-JP" sz="4000" i="1" smtClean="0">
                              <a:latin typeface="Cambria Math" panose="02040503050406030204" pitchFamily="18" charset="0"/>
                            </a:rPr>
                          </m:ctrlPr>
                        </m:sSubSupPr>
                        <m:e>
                          <m:r>
                            <a:rPr lang="en-US" altLang="ja-JP" sz="4000" b="0" i="1" smtClean="0">
                              <a:latin typeface="Cambria Math" panose="02040503050406030204" pitchFamily="18" charset="0"/>
                            </a:rPr>
                            <m:t>𝑥</m:t>
                          </m:r>
                        </m:e>
                        <m:sub>
                          <m:r>
                            <a:rPr lang="en-US" altLang="ja-JP" sz="4000" b="0" i="1" smtClean="0">
                              <a:latin typeface="Cambria Math" panose="02040503050406030204" pitchFamily="18" charset="0"/>
                            </a:rPr>
                            <m:t>1</m:t>
                          </m:r>
                          <m:r>
                            <a:rPr lang="en-US" altLang="ja-JP" sz="4000" b="0" i="1" smtClean="0">
                              <a:latin typeface="Cambria Math" panose="02040503050406030204" pitchFamily="18" charset="0"/>
                            </a:rPr>
                            <m:t>𝑡</m:t>
                          </m:r>
                        </m:sub>
                        <m:sup>
                          <m:r>
                            <a:rPr lang="en-US" altLang="ja-JP" sz="4000" b="0" i="1" smtClean="0">
                              <a:latin typeface="Cambria Math" panose="02040503050406030204" pitchFamily="18" charset="0"/>
                            </a:rPr>
                            <m:t>𝑀</m:t>
                          </m:r>
                        </m:sup>
                      </m:sSubSup>
                      <m:r>
                        <a:rPr lang="en-US" altLang="ja-JP" sz="4000" b="0" i="0" smtClean="0">
                          <a:latin typeface="Cambria Math" panose="02040503050406030204" pitchFamily="18" charset="0"/>
                        </a:rPr>
                        <m:t>+</m:t>
                      </m:r>
                      <m:sSubSup>
                        <m:sSubSupPr>
                          <m:ctrlPr>
                            <a:rPr lang="en-US" altLang="ja-JP" sz="4000" i="1">
                              <a:latin typeface="Cambria Math" panose="02040503050406030204" pitchFamily="18" charset="0"/>
                            </a:rPr>
                          </m:ctrlPr>
                        </m:sSubSupPr>
                        <m:e>
                          <m:sSub>
                            <m:sSubPr>
                              <m:ctrlPr>
                                <a:rPr lang="en-US" altLang="ja-JP" sz="4000" i="1" smtClean="0">
                                  <a:latin typeface="Cambria Math" panose="02040503050406030204" pitchFamily="18" charset="0"/>
                                </a:rPr>
                              </m:ctrlPr>
                            </m:sSubPr>
                            <m:e>
                              <m:r>
                                <a:rPr lang="ja-JP" altLang="en-US" sz="4000" i="1" smtClean="0">
                                  <a:latin typeface="Cambria Math" panose="02040503050406030204" pitchFamily="18" charset="0"/>
                                </a:rPr>
                                <m:t>𝛽</m:t>
                              </m:r>
                            </m:e>
                            <m:sub>
                              <m:r>
                                <a:rPr lang="en-US" altLang="ja-JP" sz="4000" b="0" i="1" smtClean="0">
                                  <a:latin typeface="Cambria Math" panose="02040503050406030204" pitchFamily="18" charset="0"/>
                                </a:rPr>
                                <m:t>2</m:t>
                              </m:r>
                              <m:r>
                                <a:rPr lang="en-US" altLang="ja-JP" sz="4000" b="0" i="1" smtClean="0">
                                  <a:latin typeface="Cambria Math" panose="02040503050406030204" pitchFamily="18" charset="0"/>
                                </a:rPr>
                                <m:t>𝑖</m:t>
                              </m:r>
                            </m:sub>
                          </m:sSub>
                          <m:r>
                            <a:rPr lang="en-US" altLang="ja-JP" sz="4000" i="1">
                              <a:latin typeface="Cambria Math" panose="02040503050406030204" pitchFamily="18" charset="0"/>
                            </a:rPr>
                            <m:t>𝑥</m:t>
                          </m:r>
                        </m:e>
                        <m:sub>
                          <m:r>
                            <a:rPr lang="en-US" altLang="ja-JP" sz="4000" b="0" i="1" smtClean="0">
                              <a:latin typeface="Cambria Math" panose="02040503050406030204" pitchFamily="18" charset="0"/>
                            </a:rPr>
                            <m:t>2</m:t>
                          </m:r>
                          <m:r>
                            <a:rPr lang="en-US" altLang="ja-JP" sz="4000" i="1">
                              <a:latin typeface="Cambria Math" panose="02040503050406030204" pitchFamily="18" charset="0"/>
                            </a:rPr>
                            <m:t>𝑡</m:t>
                          </m:r>
                        </m:sub>
                        <m:sup>
                          <m:r>
                            <a:rPr lang="en-US" altLang="ja-JP" sz="4000" i="1">
                              <a:latin typeface="Cambria Math" panose="02040503050406030204" pitchFamily="18" charset="0"/>
                            </a:rPr>
                            <m:t>𝑀</m:t>
                          </m:r>
                        </m:sup>
                      </m:sSubSup>
                      <m:r>
                        <a:rPr lang="ja-JP" altLang="en-US" sz="4000" i="0">
                          <a:latin typeface="Cambria Math" panose="02040503050406030204" pitchFamily="18" charset="0"/>
                        </a:rPr>
                        <m:t>+</m:t>
                      </m:r>
                      <m:sSub>
                        <m:sSubPr>
                          <m:ctrlPr>
                            <a:rPr lang="ja-JP" altLang="en-US" sz="4000" i="1">
                              <a:solidFill>
                                <a:srgbClr val="836967"/>
                              </a:solidFill>
                              <a:latin typeface="Cambria Math" panose="02040503050406030204" pitchFamily="18" charset="0"/>
                            </a:rPr>
                          </m:ctrlPr>
                        </m:sSubPr>
                        <m:e>
                          <m:r>
                            <a:rPr lang="ja-JP" altLang="en-US" sz="4000" i="1">
                              <a:latin typeface="Cambria Math" panose="02040503050406030204" pitchFamily="18" charset="0"/>
                            </a:rPr>
                            <m:t>𝑢</m:t>
                          </m:r>
                        </m:e>
                        <m:sub>
                          <m:r>
                            <a:rPr lang="ja-JP" altLang="en-US" sz="4000" i="1">
                              <a:latin typeface="Cambria Math" panose="02040503050406030204" pitchFamily="18" charset="0"/>
                            </a:rPr>
                            <m:t>𝑖𝑡</m:t>
                          </m:r>
                        </m:sub>
                      </m:sSub>
                    </m:oMath>
                  </m:oMathPara>
                </a14:m>
                <a:endParaRPr lang="ja-JP" altLang="en-US" sz="4000" dirty="0"/>
              </a:p>
            </p:txBody>
          </p:sp>
        </mc:Choice>
        <mc:Fallback>
          <p:sp>
            <p:nvSpPr>
              <p:cNvPr id="7" name="テキスト ボックス 6">
                <a:extLst>
                  <a:ext uri="{FF2B5EF4-FFF2-40B4-BE49-F238E27FC236}">
                    <a16:creationId xmlns:a16="http://schemas.microsoft.com/office/drawing/2014/main" id="{3587FB03-54B8-5960-187A-8191D1DB91D5}"/>
                  </a:ext>
                </a:extLst>
              </p:cNvPr>
              <p:cNvSpPr txBox="1">
                <a:spLocks noRot="1" noChangeAspect="1" noMove="1" noResize="1" noEditPoints="1" noAdjustHandles="1" noChangeArrowheads="1" noChangeShapeType="1" noTextEdit="1"/>
              </p:cNvSpPr>
              <p:nvPr/>
            </p:nvSpPr>
            <p:spPr>
              <a:xfrm>
                <a:off x="1286819" y="2690828"/>
                <a:ext cx="9702800" cy="719812"/>
              </a:xfrm>
              <a:prstGeom prst="rect">
                <a:avLst/>
              </a:prstGeom>
              <a:blipFill>
                <a:blip r:embed="rId2"/>
                <a:stretch>
                  <a:fillRect/>
                </a:stretch>
              </a:blipFill>
            </p:spPr>
            <p:txBody>
              <a:bodyPr/>
              <a:lstStyle/>
              <a:p>
                <a:r>
                  <a:rPr lang="ja-JP" altLang="en-US">
                    <a:noFill/>
                  </a:rPr>
                  <a:t> </a:t>
                </a:r>
              </a:p>
            </p:txBody>
          </p:sp>
        </mc:Fallback>
      </mc:AlternateContent>
      <p:sp>
        <p:nvSpPr>
          <p:cNvPr id="12" name="テキスト ボックス 11">
            <a:extLst>
              <a:ext uri="{FF2B5EF4-FFF2-40B4-BE49-F238E27FC236}">
                <a16:creationId xmlns:a16="http://schemas.microsoft.com/office/drawing/2014/main" id="{DEB337A6-5000-BE80-0E69-EB762AD89E58}"/>
              </a:ext>
            </a:extLst>
          </p:cNvPr>
          <p:cNvSpPr txBox="1"/>
          <p:nvPr/>
        </p:nvSpPr>
        <p:spPr>
          <a:xfrm>
            <a:off x="786305" y="5271751"/>
            <a:ext cx="9988826" cy="707886"/>
          </a:xfrm>
          <a:prstGeom prst="rect">
            <a:avLst/>
          </a:prstGeom>
          <a:noFill/>
        </p:spPr>
        <p:txBody>
          <a:bodyPr wrap="square">
            <a:spAutoFit/>
          </a:bodyPr>
          <a:lstStyle/>
          <a:p>
            <a:r>
              <a:rPr lang="en-US" altLang="ja-JP" sz="2000" dirty="0"/>
              <a:t>Reginal GDP of tertiary industry is estimated by </a:t>
            </a:r>
            <a:r>
              <a:rPr lang="en-US" altLang="ja-JP" sz="2000" dirty="0">
                <a:highlight>
                  <a:srgbClr val="FFFF00"/>
                </a:highlight>
              </a:rPr>
              <a:t>Tertiary industry activity index</a:t>
            </a:r>
            <a:r>
              <a:rPr lang="en-US" altLang="ja-JP" sz="2000" dirty="0"/>
              <a:t>. </a:t>
            </a:r>
          </a:p>
          <a:p>
            <a:r>
              <a:rPr lang="en-US" altLang="ja-JP" sz="2000" dirty="0"/>
              <a:t>We classify 11 industries into two clusters, and use them as explanatory variables.</a:t>
            </a:r>
            <a:endParaRPr lang="ja-JP" altLang="en-US" sz="2000" dirty="0"/>
          </a:p>
        </p:txBody>
      </p:sp>
      <p:sp>
        <p:nvSpPr>
          <p:cNvPr id="3" name="テキスト ボックス 2">
            <a:extLst>
              <a:ext uri="{FF2B5EF4-FFF2-40B4-BE49-F238E27FC236}">
                <a16:creationId xmlns:a16="http://schemas.microsoft.com/office/drawing/2014/main" id="{B62A80A3-A124-83FA-58D1-559954BAAE16}"/>
              </a:ext>
            </a:extLst>
          </p:cNvPr>
          <p:cNvSpPr txBox="1"/>
          <p:nvPr/>
        </p:nvSpPr>
        <p:spPr>
          <a:xfrm>
            <a:off x="4499811" y="4568080"/>
            <a:ext cx="5828096" cy="369332"/>
          </a:xfrm>
          <a:prstGeom prst="rect">
            <a:avLst/>
          </a:prstGeom>
          <a:noFill/>
        </p:spPr>
        <p:txBody>
          <a:bodyPr wrap="square" rtlCol="0">
            <a:spAutoFit/>
          </a:bodyPr>
          <a:lstStyle/>
          <a:p>
            <a:r>
              <a:rPr kumimoji="1" lang="en-US" altLang="ja-JP" dirty="0"/>
              <a:t>Tertiary Industry Activity index(national value,11 industries)</a:t>
            </a:r>
            <a:endParaRPr kumimoji="1" lang="ja-JP" altLang="en-US" dirty="0"/>
          </a:p>
        </p:txBody>
      </p:sp>
      <p:sp>
        <p:nvSpPr>
          <p:cNvPr id="4" name="テキスト ボックス 3">
            <a:extLst>
              <a:ext uri="{FF2B5EF4-FFF2-40B4-BE49-F238E27FC236}">
                <a16:creationId xmlns:a16="http://schemas.microsoft.com/office/drawing/2014/main" id="{B42EED56-4765-C459-1984-5D904B361DF2}"/>
              </a:ext>
            </a:extLst>
          </p:cNvPr>
          <p:cNvSpPr txBox="1"/>
          <p:nvPr/>
        </p:nvSpPr>
        <p:spPr>
          <a:xfrm>
            <a:off x="5188017" y="3652787"/>
            <a:ext cx="1102092" cy="369332"/>
          </a:xfrm>
          <a:prstGeom prst="rect">
            <a:avLst/>
          </a:prstGeom>
          <a:noFill/>
        </p:spPr>
        <p:txBody>
          <a:bodyPr wrap="square" rtlCol="0">
            <a:spAutoFit/>
          </a:bodyPr>
          <a:lstStyle/>
          <a:p>
            <a:r>
              <a:rPr kumimoji="1" lang="en-US" altLang="ja-JP" dirty="0"/>
              <a:t>cluster1</a:t>
            </a:r>
            <a:endParaRPr kumimoji="1" lang="ja-JP" altLang="en-US" dirty="0"/>
          </a:p>
        </p:txBody>
      </p:sp>
      <p:sp>
        <p:nvSpPr>
          <p:cNvPr id="5" name="テキスト ボックス 4">
            <a:extLst>
              <a:ext uri="{FF2B5EF4-FFF2-40B4-BE49-F238E27FC236}">
                <a16:creationId xmlns:a16="http://schemas.microsoft.com/office/drawing/2014/main" id="{3FC8CC8F-4796-A243-5376-0EFB3FF3F830}"/>
              </a:ext>
            </a:extLst>
          </p:cNvPr>
          <p:cNvSpPr txBox="1"/>
          <p:nvPr/>
        </p:nvSpPr>
        <p:spPr>
          <a:xfrm>
            <a:off x="7541394" y="3652787"/>
            <a:ext cx="1174282" cy="369332"/>
          </a:xfrm>
          <a:prstGeom prst="rect">
            <a:avLst/>
          </a:prstGeom>
          <a:noFill/>
        </p:spPr>
        <p:txBody>
          <a:bodyPr wrap="square" rtlCol="0">
            <a:spAutoFit/>
          </a:bodyPr>
          <a:lstStyle/>
          <a:p>
            <a:r>
              <a:rPr kumimoji="1" lang="en-US" altLang="ja-JP" dirty="0"/>
              <a:t>cluster2</a:t>
            </a:r>
            <a:endParaRPr kumimoji="1" lang="ja-JP" altLang="en-US" dirty="0"/>
          </a:p>
        </p:txBody>
      </p:sp>
      <p:sp>
        <p:nvSpPr>
          <p:cNvPr id="8" name="左中かっこ 7">
            <a:extLst>
              <a:ext uri="{FF2B5EF4-FFF2-40B4-BE49-F238E27FC236}">
                <a16:creationId xmlns:a16="http://schemas.microsoft.com/office/drawing/2014/main" id="{4E8AFED5-7F91-4A0A-2086-45289F84A826}"/>
              </a:ext>
            </a:extLst>
          </p:cNvPr>
          <p:cNvSpPr/>
          <p:nvPr/>
        </p:nvSpPr>
        <p:spPr>
          <a:xfrm rot="16200000">
            <a:off x="6753138" y="3066112"/>
            <a:ext cx="317651" cy="2519772"/>
          </a:xfrm>
          <a:prstGeom prst="lef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554CF193-D009-F152-6EA9-7BA57098043C}"/>
              </a:ext>
            </a:extLst>
          </p:cNvPr>
          <p:cNvSpPr txBox="1"/>
          <p:nvPr/>
        </p:nvSpPr>
        <p:spPr>
          <a:xfrm>
            <a:off x="838200" y="6094852"/>
            <a:ext cx="10255940" cy="646331"/>
          </a:xfrm>
          <a:prstGeom prst="rect">
            <a:avLst/>
          </a:prstGeom>
          <a:noFill/>
        </p:spPr>
        <p:txBody>
          <a:bodyPr wrap="square">
            <a:spAutoFit/>
          </a:bodyPr>
          <a:lstStyle/>
          <a:p>
            <a:r>
              <a:rPr lang="en-US" altLang="ja-JP" dirty="0"/>
              <a:t>When the number of clusters is more than three, the sign of the coefficient often becomes negative, making it difficult to make accurate estimates.</a:t>
            </a:r>
            <a:endParaRPr lang="ja-JP" altLang="en-US" dirty="0"/>
          </a:p>
        </p:txBody>
      </p:sp>
      <p:sp>
        <p:nvSpPr>
          <p:cNvPr id="11" name="テキスト ボックス 10">
            <a:extLst>
              <a:ext uri="{FF2B5EF4-FFF2-40B4-BE49-F238E27FC236}">
                <a16:creationId xmlns:a16="http://schemas.microsoft.com/office/drawing/2014/main" id="{B2F9C650-37B4-EF12-D76B-288D1E1608E7}"/>
              </a:ext>
            </a:extLst>
          </p:cNvPr>
          <p:cNvSpPr txBox="1"/>
          <p:nvPr/>
        </p:nvSpPr>
        <p:spPr>
          <a:xfrm>
            <a:off x="567890" y="2907106"/>
            <a:ext cx="1703671" cy="369332"/>
          </a:xfrm>
          <a:prstGeom prst="rect">
            <a:avLst/>
          </a:prstGeom>
          <a:noFill/>
        </p:spPr>
        <p:txBody>
          <a:bodyPr wrap="square">
            <a:spAutoFit/>
          </a:bodyPr>
          <a:lstStyle/>
          <a:p>
            <a:r>
              <a:rPr lang="en-US" altLang="ja-JP" dirty="0">
                <a:highlight>
                  <a:srgbClr val="FFFF00"/>
                </a:highlight>
              </a:rPr>
              <a:t>tertiary industry</a:t>
            </a:r>
            <a:endParaRPr lang="ja-JP" altLang="en-US" dirty="0">
              <a:highlight>
                <a:srgbClr val="FFFF00"/>
              </a:highlight>
            </a:endParaRPr>
          </a:p>
        </p:txBody>
      </p:sp>
    </p:spTree>
    <p:extLst>
      <p:ext uri="{BB962C8B-B14F-4D97-AF65-F5344CB8AC3E}">
        <p14:creationId xmlns:p14="http://schemas.microsoft.com/office/powerpoint/2010/main" val="1163176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AEC838-E7DA-81E5-0BBA-A22B9ED22B16}"/>
              </a:ext>
            </a:extLst>
          </p:cNvPr>
          <p:cNvSpPr>
            <a:spLocks noGrp="1"/>
          </p:cNvSpPr>
          <p:nvPr>
            <p:ph type="title"/>
          </p:nvPr>
        </p:nvSpPr>
        <p:spPr/>
        <p:txBody>
          <a:bodyPr/>
          <a:lstStyle/>
          <a:p>
            <a:r>
              <a:rPr kumimoji="1" lang="en-US" altLang="ja-JP" dirty="0"/>
              <a:t>4.Data</a:t>
            </a:r>
            <a:endParaRPr kumimoji="1" lang="ja-JP" altLang="en-US" dirty="0"/>
          </a:p>
        </p:txBody>
      </p:sp>
      <p:graphicFrame>
        <p:nvGraphicFramePr>
          <p:cNvPr id="6" name="表 5">
            <a:extLst>
              <a:ext uri="{FF2B5EF4-FFF2-40B4-BE49-F238E27FC236}">
                <a16:creationId xmlns:a16="http://schemas.microsoft.com/office/drawing/2014/main" id="{E667E97C-E7BC-FA62-ACB9-AEA13387A5ED}"/>
              </a:ext>
            </a:extLst>
          </p:cNvPr>
          <p:cNvGraphicFramePr>
            <a:graphicFrameLocks noGrp="1"/>
          </p:cNvGraphicFramePr>
          <p:nvPr>
            <p:extLst>
              <p:ext uri="{D42A27DB-BD31-4B8C-83A1-F6EECF244321}">
                <p14:modId xmlns:p14="http://schemas.microsoft.com/office/powerpoint/2010/main" val="1484812281"/>
              </p:ext>
            </p:extLst>
          </p:nvPr>
        </p:nvGraphicFramePr>
        <p:xfrm>
          <a:off x="907083" y="1847914"/>
          <a:ext cx="10999367" cy="4134186"/>
        </p:xfrm>
        <a:graphic>
          <a:graphicData uri="http://schemas.openxmlformats.org/drawingml/2006/table">
            <a:tbl>
              <a:tblPr firstRow="1" firstCol="1" bandRow="1">
                <a:tableStyleId>{5C22544A-7EE6-4342-B048-85BDC9FD1C3A}</a:tableStyleId>
              </a:tblPr>
              <a:tblGrid>
                <a:gridCol w="4476343">
                  <a:extLst>
                    <a:ext uri="{9D8B030D-6E8A-4147-A177-3AD203B41FA5}">
                      <a16:colId xmlns:a16="http://schemas.microsoft.com/office/drawing/2014/main" val="2650308442"/>
                    </a:ext>
                  </a:extLst>
                </a:gridCol>
                <a:gridCol w="6523024">
                  <a:extLst>
                    <a:ext uri="{9D8B030D-6E8A-4147-A177-3AD203B41FA5}">
                      <a16:colId xmlns:a16="http://schemas.microsoft.com/office/drawing/2014/main" val="359806858"/>
                    </a:ext>
                  </a:extLst>
                </a:gridCol>
              </a:tblGrid>
              <a:tr h="684860">
                <a:tc>
                  <a:txBody>
                    <a:bodyPr/>
                    <a:lstStyle/>
                    <a:p>
                      <a:pPr algn="l"/>
                      <a:r>
                        <a:rPr lang="en-US" sz="2400" kern="0" dirty="0">
                          <a:effectLst/>
                        </a:rPr>
                        <a:t>Explanatory variables</a:t>
                      </a:r>
                      <a:endParaRPr lang="ja-JP" sz="2400" kern="100" dirty="0">
                        <a:effectLst/>
                        <a:latin typeface="游明朝" panose="02020400000000000000" pitchFamily="18" charset="-128"/>
                        <a:ea typeface="游明朝" panose="02020400000000000000" pitchFamily="18" charset="-128"/>
                        <a:cs typeface="Mangal" panose="02040503050203030202" pitchFamily="18" charset="0"/>
                      </a:endParaRPr>
                    </a:p>
                  </a:txBody>
                  <a:tcPr marL="62865" marR="62865" marT="0" marB="0" anchor="ctr"/>
                </a:tc>
                <a:tc>
                  <a:txBody>
                    <a:bodyPr/>
                    <a:lstStyle/>
                    <a:p>
                      <a:pPr algn="l"/>
                      <a:r>
                        <a:rPr lang="en-US" sz="2400" kern="0" dirty="0">
                          <a:effectLst/>
                        </a:rPr>
                        <a:t>Explanatory variables</a:t>
                      </a:r>
                      <a:endParaRPr lang="ja-JP" sz="2400" kern="100" dirty="0">
                        <a:effectLst/>
                        <a:latin typeface="游明朝" panose="02020400000000000000" pitchFamily="18" charset="-128"/>
                        <a:ea typeface="游明朝" panose="02020400000000000000" pitchFamily="18" charset="-128"/>
                        <a:cs typeface="Mangal" panose="02040503050203030202" pitchFamily="18" charset="0"/>
                      </a:endParaRPr>
                    </a:p>
                  </a:txBody>
                  <a:tcPr marL="62865" marR="62865" marT="0" marB="0" anchor="ctr"/>
                </a:tc>
                <a:extLst>
                  <a:ext uri="{0D108BD9-81ED-4DB2-BD59-A6C34878D82A}">
                    <a16:rowId xmlns:a16="http://schemas.microsoft.com/office/drawing/2014/main" val="611945305"/>
                  </a:ext>
                </a:extLst>
              </a:tr>
              <a:tr h="925530">
                <a:tc>
                  <a:txBody>
                    <a:bodyPr/>
                    <a:lstStyle/>
                    <a:p>
                      <a:pPr algn="l"/>
                      <a:r>
                        <a:rPr lang="ja-JP" sz="2400" kern="0" dirty="0">
                          <a:effectLst/>
                        </a:rPr>
                        <a:t>Primary industry</a:t>
                      </a:r>
                      <a:endParaRPr lang="ja-JP" sz="2400" kern="100" dirty="0">
                        <a:effectLst/>
                        <a:latin typeface="游明朝" panose="02020400000000000000" pitchFamily="18" charset="-128"/>
                        <a:ea typeface="游明朝" panose="02020400000000000000" pitchFamily="18" charset="-128"/>
                        <a:cs typeface="Mangal" panose="02040503050203030202" pitchFamily="18" charset="0"/>
                      </a:endParaRPr>
                    </a:p>
                  </a:txBody>
                  <a:tcPr marL="62865" marR="62865" marT="0" marB="0" anchor="ctr"/>
                </a:tc>
                <a:tc>
                  <a:txBody>
                    <a:bodyPr/>
                    <a:lstStyle/>
                    <a:p>
                      <a:pPr algn="ctr"/>
                      <a:r>
                        <a:rPr lang="en-US" altLang="ja-JP" sz="2400" kern="0" dirty="0">
                          <a:effectLst/>
                          <a:latin typeface="+mn-ea"/>
                          <a:ea typeface="+mn-ea"/>
                          <a:cs typeface="Mangal" panose="02040503050203030202" pitchFamily="18" charset="0"/>
                        </a:rPr>
                        <a:t>Not available</a:t>
                      </a:r>
                      <a:endParaRPr lang="ja-JP" sz="2400" kern="100" dirty="0">
                        <a:effectLst/>
                        <a:latin typeface="+mn-ea"/>
                        <a:ea typeface="+mn-ea"/>
                        <a:cs typeface="Mangal" panose="02040503050203030202" pitchFamily="18" charset="0"/>
                      </a:endParaRPr>
                    </a:p>
                  </a:txBody>
                  <a:tcPr marL="62865" marR="62865" marT="0" marB="0" anchor="ctr"/>
                </a:tc>
                <a:extLst>
                  <a:ext uri="{0D108BD9-81ED-4DB2-BD59-A6C34878D82A}">
                    <a16:rowId xmlns:a16="http://schemas.microsoft.com/office/drawing/2014/main" val="1319351569"/>
                  </a:ext>
                </a:extLst>
              </a:tr>
              <a:tr h="739952">
                <a:tc>
                  <a:txBody>
                    <a:bodyPr/>
                    <a:lstStyle/>
                    <a:p>
                      <a:pPr algn="l"/>
                      <a:r>
                        <a:rPr lang="ja-JP" sz="2400" kern="0" dirty="0">
                          <a:effectLst/>
                        </a:rPr>
                        <a:t>Secondary industry (manufacturing)</a:t>
                      </a:r>
                      <a:endParaRPr lang="ja-JP" sz="2400" kern="100" dirty="0">
                        <a:effectLst/>
                        <a:latin typeface="游明朝" panose="02020400000000000000" pitchFamily="18" charset="-128"/>
                        <a:ea typeface="游明朝" panose="02020400000000000000" pitchFamily="18" charset="-128"/>
                        <a:cs typeface="Mangal" panose="02040503050203030202" pitchFamily="18" charset="0"/>
                      </a:endParaRPr>
                    </a:p>
                  </a:txBody>
                  <a:tcPr marL="62865" marR="62865" marT="0" marB="0" anchor="ctr"/>
                </a:tc>
                <a:tc>
                  <a:txBody>
                    <a:bodyPr/>
                    <a:lstStyle/>
                    <a:p>
                      <a:pPr algn="l"/>
                      <a:r>
                        <a:rPr lang="ja-JP" sz="2400" kern="0" dirty="0">
                          <a:effectLst/>
                        </a:rPr>
                        <a:t>Industrial Production Index by Prefecture</a:t>
                      </a:r>
                      <a:endParaRPr lang="ja-JP" sz="2400" kern="100" dirty="0">
                        <a:effectLst/>
                        <a:latin typeface="游明朝" panose="02020400000000000000" pitchFamily="18" charset="-128"/>
                        <a:ea typeface="游明朝" panose="02020400000000000000" pitchFamily="18" charset="-128"/>
                        <a:cs typeface="Mangal" panose="02040503050203030202" pitchFamily="18" charset="0"/>
                      </a:endParaRPr>
                    </a:p>
                  </a:txBody>
                  <a:tcPr marL="62865" marR="62865" marT="0" marB="0" anchor="ctr"/>
                </a:tc>
                <a:extLst>
                  <a:ext uri="{0D108BD9-81ED-4DB2-BD59-A6C34878D82A}">
                    <a16:rowId xmlns:a16="http://schemas.microsoft.com/office/drawing/2014/main" val="4053136685"/>
                  </a:ext>
                </a:extLst>
              </a:tr>
              <a:tr h="1043421">
                <a:tc>
                  <a:txBody>
                    <a:bodyPr/>
                    <a:lstStyle/>
                    <a:p>
                      <a:pPr algn="l"/>
                      <a:r>
                        <a:rPr lang="ja-JP" sz="2400" kern="0" dirty="0">
                          <a:effectLst/>
                        </a:rPr>
                        <a:t>Secondary industry (construction)</a:t>
                      </a:r>
                      <a:endParaRPr lang="ja-JP" sz="2400" kern="100" dirty="0">
                        <a:effectLst/>
                        <a:latin typeface="游明朝" panose="02020400000000000000" pitchFamily="18" charset="-128"/>
                        <a:ea typeface="游明朝" panose="02020400000000000000" pitchFamily="18" charset="-128"/>
                        <a:cs typeface="Mangal" panose="02040503050203030202" pitchFamily="18" charset="0"/>
                      </a:endParaRPr>
                    </a:p>
                  </a:txBody>
                  <a:tcPr marL="62865" marR="62865" marT="0" marB="0" anchor="ctr"/>
                </a:tc>
                <a:tc>
                  <a:txBody>
                    <a:bodyPr/>
                    <a:lstStyle/>
                    <a:p>
                      <a:pPr algn="l"/>
                      <a:r>
                        <a:rPr lang="ja-JP" sz="2400" kern="0" dirty="0">
                          <a:effectLst/>
                        </a:rPr>
                        <a:t>Construction work volume by prefecture</a:t>
                      </a:r>
                      <a:endParaRPr lang="ja-JP" sz="2400" kern="100" dirty="0">
                        <a:effectLst/>
                        <a:latin typeface="游明朝" panose="02020400000000000000" pitchFamily="18" charset="-128"/>
                        <a:ea typeface="游明朝" panose="02020400000000000000" pitchFamily="18" charset="-128"/>
                        <a:cs typeface="Mangal" panose="02040503050203030202" pitchFamily="18" charset="0"/>
                      </a:endParaRPr>
                    </a:p>
                  </a:txBody>
                  <a:tcPr marL="62865" marR="62865" marT="0" marB="0" anchor="ctr"/>
                </a:tc>
                <a:extLst>
                  <a:ext uri="{0D108BD9-81ED-4DB2-BD59-A6C34878D82A}">
                    <a16:rowId xmlns:a16="http://schemas.microsoft.com/office/drawing/2014/main" val="2085322346"/>
                  </a:ext>
                </a:extLst>
              </a:tr>
              <a:tr h="740423">
                <a:tc>
                  <a:txBody>
                    <a:bodyPr/>
                    <a:lstStyle/>
                    <a:p>
                      <a:pPr algn="l"/>
                      <a:r>
                        <a:rPr lang="ja-JP" sz="2400" kern="0" dirty="0">
                          <a:effectLst/>
                        </a:rPr>
                        <a:t>Tertiary </a:t>
                      </a:r>
                      <a:r>
                        <a:rPr lang="en-US" altLang="ja-JP" sz="2400" kern="0" dirty="0">
                          <a:effectLst/>
                        </a:rPr>
                        <a:t>industry</a:t>
                      </a:r>
                      <a:endParaRPr lang="ja-JP" sz="2400" kern="100" dirty="0">
                        <a:effectLst/>
                        <a:latin typeface="游明朝" panose="02020400000000000000" pitchFamily="18" charset="-128"/>
                        <a:ea typeface="游明朝" panose="02020400000000000000" pitchFamily="18" charset="-128"/>
                        <a:cs typeface="Mangal" panose="02040503050203030202" pitchFamily="18" charset="0"/>
                      </a:endParaRPr>
                    </a:p>
                  </a:txBody>
                  <a:tcPr marL="62865" marR="62865" marT="0" marB="0" anchor="ctr"/>
                </a:tc>
                <a:tc>
                  <a:txBody>
                    <a:bodyPr/>
                    <a:lstStyle/>
                    <a:p>
                      <a:pPr algn="l"/>
                      <a:r>
                        <a:rPr lang="ja-JP" sz="2400" kern="0" dirty="0">
                          <a:solidFill>
                            <a:srgbClr val="FF0000"/>
                          </a:solidFill>
                          <a:effectLst/>
                        </a:rPr>
                        <a:t>Tertiary Industry Activity Index </a:t>
                      </a:r>
                      <a:r>
                        <a:rPr lang="en-US" altLang="ja-JP" sz="2400" kern="0" dirty="0">
                          <a:solidFill>
                            <a:srgbClr val="FF0000"/>
                          </a:solidFill>
                          <a:effectLst/>
                        </a:rPr>
                        <a:t>(nation’s total)</a:t>
                      </a:r>
                      <a:endParaRPr lang="ja-JP" sz="2400" kern="100" dirty="0">
                        <a:solidFill>
                          <a:srgbClr val="FF0000"/>
                        </a:solidFill>
                        <a:effectLst/>
                        <a:latin typeface="游明朝" panose="02020400000000000000" pitchFamily="18" charset="-128"/>
                        <a:ea typeface="游明朝" panose="02020400000000000000" pitchFamily="18" charset="-128"/>
                        <a:cs typeface="Mangal" panose="02040503050203030202" pitchFamily="18" charset="0"/>
                      </a:endParaRPr>
                    </a:p>
                  </a:txBody>
                  <a:tcPr marL="62865" marR="62865" marT="0" marB="0" anchor="ctr"/>
                </a:tc>
                <a:extLst>
                  <a:ext uri="{0D108BD9-81ED-4DB2-BD59-A6C34878D82A}">
                    <a16:rowId xmlns:a16="http://schemas.microsoft.com/office/drawing/2014/main" val="541240112"/>
                  </a:ext>
                </a:extLst>
              </a:tr>
            </a:tbl>
          </a:graphicData>
        </a:graphic>
      </p:graphicFrame>
      <p:sp>
        <p:nvSpPr>
          <p:cNvPr id="3" name="テキスト ボックス 2">
            <a:extLst>
              <a:ext uri="{FF2B5EF4-FFF2-40B4-BE49-F238E27FC236}">
                <a16:creationId xmlns:a16="http://schemas.microsoft.com/office/drawing/2014/main" id="{77DB411B-72C5-FF2F-3B27-577DC098A358}"/>
              </a:ext>
            </a:extLst>
          </p:cNvPr>
          <p:cNvSpPr txBox="1"/>
          <p:nvPr/>
        </p:nvSpPr>
        <p:spPr>
          <a:xfrm>
            <a:off x="6096000" y="797073"/>
            <a:ext cx="5505651" cy="461665"/>
          </a:xfrm>
          <a:prstGeom prst="rect">
            <a:avLst/>
          </a:prstGeom>
          <a:noFill/>
        </p:spPr>
        <p:txBody>
          <a:bodyPr wrap="square" rtlCol="0">
            <a:spAutoFit/>
          </a:bodyPr>
          <a:lstStyle/>
          <a:p>
            <a:r>
              <a:rPr kumimoji="1" lang="en-US" altLang="ja-JP" sz="2400" dirty="0"/>
              <a:t>Monthly data as an explanatory variables</a:t>
            </a:r>
            <a:endParaRPr kumimoji="1" lang="ja-JP" altLang="en-US" sz="2400" dirty="0"/>
          </a:p>
        </p:txBody>
      </p:sp>
      <p:sp>
        <p:nvSpPr>
          <p:cNvPr id="5" name="テキスト ボックス 4">
            <a:extLst>
              <a:ext uri="{FF2B5EF4-FFF2-40B4-BE49-F238E27FC236}">
                <a16:creationId xmlns:a16="http://schemas.microsoft.com/office/drawing/2014/main" id="{7659C948-DC6C-4DB9-D61F-0D6F9AEAFF94}"/>
              </a:ext>
            </a:extLst>
          </p:cNvPr>
          <p:cNvSpPr txBox="1"/>
          <p:nvPr/>
        </p:nvSpPr>
        <p:spPr>
          <a:xfrm>
            <a:off x="1396867" y="6308209"/>
            <a:ext cx="6095198" cy="369332"/>
          </a:xfrm>
          <a:prstGeom prst="rect">
            <a:avLst/>
          </a:prstGeom>
          <a:noFill/>
        </p:spPr>
        <p:txBody>
          <a:bodyPr wrap="square">
            <a:spAutoFit/>
          </a:bodyPr>
          <a:lstStyle/>
          <a:p>
            <a:r>
              <a:rPr lang="en-US" altLang="ja-JP" dirty="0"/>
              <a:t>'The problem lies with the tertiary industry.</a:t>
            </a:r>
            <a:endParaRPr lang="ja-JP" altLang="en-US" dirty="0"/>
          </a:p>
        </p:txBody>
      </p:sp>
    </p:spTree>
    <p:extLst>
      <p:ext uri="{BB962C8B-B14F-4D97-AF65-F5344CB8AC3E}">
        <p14:creationId xmlns:p14="http://schemas.microsoft.com/office/powerpoint/2010/main" val="2033763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a:extLst>
              <a:ext uri="{FF2B5EF4-FFF2-40B4-BE49-F238E27FC236}">
                <a16:creationId xmlns:a16="http://schemas.microsoft.com/office/drawing/2014/main" id="{DB058C4E-63A7-1A28-EEEE-5E5F4DB1919F}"/>
              </a:ext>
            </a:extLst>
          </p:cNvPr>
          <p:cNvGraphicFramePr>
            <a:graphicFrameLocks/>
          </p:cNvGraphicFramePr>
          <p:nvPr>
            <p:extLst>
              <p:ext uri="{D42A27DB-BD31-4B8C-83A1-F6EECF244321}">
                <p14:modId xmlns:p14="http://schemas.microsoft.com/office/powerpoint/2010/main" val="2591938162"/>
              </p:ext>
            </p:extLst>
          </p:nvPr>
        </p:nvGraphicFramePr>
        <p:xfrm>
          <a:off x="668957" y="1849633"/>
          <a:ext cx="4687502" cy="3391323"/>
        </p:xfrm>
        <a:graphic>
          <a:graphicData uri="http://schemas.openxmlformats.org/drawingml/2006/chart">
            <c:chart xmlns:c="http://schemas.openxmlformats.org/drawingml/2006/chart" xmlns:r="http://schemas.openxmlformats.org/officeDocument/2006/relationships" r:id="rId2"/>
          </a:graphicData>
        </a:graphic>
      </p:graphicFrame>
      <p:pic>
        <p:nvPicPr>
          <p:cNvPr id="3" name="図 2">
            <a:extLst>
              <a:ext uri="{FF2B5EF4-FFF2-40B4-BE49-F238E27FC236}">
                <a16:creationId xmlns:a16="http://schemas.microsoft.com/office/drawing/2014/main" id="{671B5FF6-1CEF-3CB7-A68E-49033B466F3E}"/>
              </a:ext>
            </a:extLst>
          </p:cNvPr>
          <p:cNvPicPr>
            <a:picLocks noChangeAspect="1"/>
          </p:cNvPicPr>
          <p:nvPr/>
        </p:nvPicPr>
        <p:blipFill>
          <a:blip r:embed="rId3"/>
          <a:stretch>
            <a:fillRect/>
          </a:stretch>
        </p:blipFill>
        <p:spPr>
          <a:xfrm>
            <a:off x="6612556" y="1738743"/>
            <a:ext cx="4873672" cy="3306045"/>
          </a:xfrm>
          <a:prstGeom prst="rect">
            <a:avLst/>
          </a:prstGeom>
        </p:spPr>
      </p:pic>
      <p:sp>
        <p:nvSpPr>
          <p:cNvPr id="5" name="タイトル 4">
            <a:extLst>
              <a:ext uri="{FF2B5EF4-FFF2-40B4-BE49-F238E27FC236}">
                <a16:creationId xmlns:a16="http://schemas.microsoft.com/office/drawing/2014/main" id="{060742A9-01F8-6904-497A-EB8E71DFC66C}"/>
              </a:ext>
            </a:extLst>
          </p:cNvPr>
          <p:cNvSpPr>
            <a:spLocks noGrp="1"/>
          </p:cNvSpPr>
          <p:nvPr>
            <p:ph type="title"/>
          </p:nvPr>
        </p:nvSpPr>
        <p:spPr/>
        <p:txBody>
          <a:bodyPr/>
          <a:lstStyle/>
          <a:p>
            <a:r>
              <a:rPr lang="en-US" altLang="ja-JP" dirty="0"/>
              <a:t>Tertiary industry activity index</a:t>
            </a:r>
            <a:br>
              <a:rPr lang="en-US" altLang="ja-JP" dirty="0"/>
            </a:br>
            <a:r>
              <a:rPr lang="en-US" altLang="ja-JP" dirty="0"/>
              <a:t>                      -11 industries into 2 clusters</a:t>
            </a:r>
            <a:endParaRPr lang="ja-JP" altLang="en-US" dirty="0"/>
          </a:p>
        </p:txBody>
      </p:sp>
      <p:sp>
        <p:nvSpPr>
          <p:cNvPr id="6" name="テキスト ボックス 5">
            <a:extLst>
              <a:ext uri="{FF2B5EF4-FFF2-40B4-BE49-F238E27FC236}">
                <a16:creationId xmlns:a16="http://schemas.microsoft.com/office/drawing/2014/main" id="{CA1F2191-6B8A-FBE1-B5E3-C8A12E7422B7}"/>
              </a:ext>
            </a:extLst>
          </p:cNvPr>
          <p:cNvSpPr txBox="1"/>
          <p:nvPr/>
        </p:nvSpPr>
        <p:spPr>
          <a:xfrm>
            <a:off x="1713297" y="5606518"/>
            <a:ext cx="9072611" cy="923330"/>
          </a:xfrm>
          <a:prstGeom prst="rect">
            <a:avLst/>
          </a:prstGeom>
          <a:noFill/>
        </p:spPr>
        <p:txBody>
          <a:bodyPr wrap="square">
            <a:spAutoFit/>
          </a:bodyPr>
          <a:lstStyle/>
          <a:p>
            <a:pPr marL="285750" indent="-285750">
              <a:buFont typeface="Arial" panose="020B0604020202020204" pitchFamily="34" charset="0"/>
              <a:buChar char="•"/>
            </a:pPr>
            <a:r>
              <a:rPr lang="en-US" altLang="ja-JP" dirty="0"/>
              <a:t>We</a:t>
            </a:r>
            <a:r>
              <a:rPr lang="en-US" altLang="ja-JP" sz="1800" dirty="0"/>
              <a:t> </a:t>
            </a:r>
            <a:r>
              <a:rPr lang="en-US" altLang="ja-JP" dirty="0"/>
              <a:t>combine</a:t>
            </a:r>
            <a:r>
              <a:rPr lang="en-US" altLang="ja-JP" sz="1800" dirty="0"/>
              <a:t> the 11 industries into two clusters</a:t>
            </a:r>
            <a:r>
              <a:rPr lang="en-US" altLang="ja-JP" dirty="0"/>
              <a:t>.</a:t>
            </a:r>
          </a:p>
          <a:p>
            <a:pPr marL="285750" indent="-285750">
              <a:buFont typeface="Arial" panose="020B0604020202020204" pitchFamily="34" charset="0"/>
              <a:buChar char="•"/>
            </a:pPr>
            <a:r>
              <a:rPr lang="en-US" altLang="ja-JP" dirty="0"/>
              <a:t>Two clusters are used as explanatory variable.</a:t>
            </a:r>
          </a:p>
          <a:p>
            <a:pPr marL="285750" indent="-285750">
              <a:buFont typeface="Arial" panose="020B0604020202020204" pitchFamily="34" charset="0"/>
              <a:buChar char="•"/>
            </a:pPr>
            <a:r>
              <a:rPr lang="en-US" altLang="ja-JP" sz="1800" dirty="0"/>
              <a:t>We estima</a:t>
            </a:r>
            <a:r>
              <a:rPr lang="en-US" altLang="ja-JP" dirty="0"/>
              <a:t>te each prefecture.</a:t>
            </a:r>
            <a:endParaRPr lang="en-US" altLang="ja-JP" sz="1800" dirty="0"/>
          </a:p>
        </p:txBody>
      </p:sp>
      <p:sp>
        <p:nvSpPr>
          <p:cNvPr id="4" name="矢印: 右 3">
            <a:extLst>
              <a:ext uri="{FF2B5EF4-FFF2-40B4-BE49-F238E27FC236}">
                <a16:creationId xmlns:a16="http://schemas.microsoft.com/office/drawing/2014/main" id="{A2FBE09E-33DC-E524-DF05-7F8F4BB9A763}"/>
              </a:ext>
            </a:extLst>
          </p:cNvPr>
          <p:cNvSpPr/>
          <p:nvPr/>
        </p:nvSpPr>
        <p:spPr>
          <a:xfrm>
            <a:off x="5948570" y="3105978"/>
            <a:ext cx="447260" cy="8796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73237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058AA19-9FAE-21F6-0164-9903C284F09C}"/>
              </a:ext>
            </a:extLst>
          </p:cNvPr>
          <p:cNvPicPr>
            <a:picLocks noChangeAspect="1"/>
          </p:cNvPicPr>
          <p:nvPr/>
        </p:nvPicPr>
        <p:blipFill>
          <a:blip r:embed="rId2"/>
          <a:stretch>
            <a:fillRect/>
          </a:stretch>
        </p:blipFill>
        <p:spPr>
          <a:xfrm>
            <a:off x="323847" y="875679"/>
            <a:ext cx="6664402" cy="4643232"/>
          </a:xfrm>
          <a:prstGeom prst="rect">
            <a:avLst/>
          </a:prstGeom>
        </p:spPr>
      </p:pic>
      <p:graphicFrame>
        <p:nvGraphicFramePr>
          <p:cNvPr id="4" name="表 3">
            <a:extLst>
              <a:ext uri="{FF2B5EF4-FFF2-40B4-BE49-F238E27FC236}">
                <a16:creationId xmlns:a16="http://schemas.microsoft.com/office/drawing/2014/main" id="{B5129AC5-B147-3765-419D-0997C68D365E}"/>
              </a:ext>
            </a:extLst>
          </p:cNvPr>
          <p:cNvGraphicFramePr>
            <a:graphicFrameLocks noGrp="1"/>
          </p:cNvGraphicFramePr>
          <p:nvPr>
            <p:extLst>
              <p:ext uri="{D42A27DB-BD31-4B8C-83A1-F6EECF244321}">
                <p14:modId xmlns:p14="http://schemas.microsoft.com/office/powerpoint/2010/main" val="2245059321"/>
              </p:ext>
            </p:extLst>
          </p:nvPr>
        </p:nvGraphicFramePr>
        <p:xfrm>
          <a:off x="6703944" y="308112"/>
          <a:ext cx="5319091" cy="6148574"/>
        </p:xfrm>
        <a:graphic>
          <a:graphicData uri="http://schemas.openxmlformats.org/drawingml/2006/table">
            <a:tbl>
              <a:tblPr>
                <a:tableStyleId>{5C22544A-7EE6-4342-B048-85BDC9FD1C3A}</a:tableStyleId>
              </a:tblPr>
              <a:tblGrid>
                <a:gridCol w="3770726">
                  <a:extLst>
                    <a:ext uri="{9D8B030D-6E8A-4147-A177-3AD203B41FA5}">
                      <a16:colId xmlns:a16="http://schemas.microsoft.com/office/drawing/2014/main" val="3608353034"/>
                    </a:ext>
                  </a:extLst>
                </a:gridCol>
                <a:gridCol w="1548365">
                  <a:extLst>
                    <a:ext uri="{9D8B030D-6E8A-4147-A177-3AD203B41FA5}">
                      <a16:colId xmlns:a16="http://schemas.microsoft.com/office/drawing/2014/main" val="889115168"/>
                    </a:ext>
                  </a:extLst>
                </a:gridCol>
              </a:tblGrid>
              <a:tr h="402141">
                <a:tc>
                  <a:txBody>
                    <a:bodyPr/>
                    <a:lstStyle/>
                    <a:p>
                      <a:pPr algn="l" fontAlgn="ctr"/>
                      <a:r>
                        <a:rPr lang="en-US" sz="2400" u="none" strike="noStrike" dirty="0">
                          <a:effectLst/>
                        </a:rPr>
                        <a:t>Electricity, Gas, Heat Supply, and Waterworks Industry</a:t>
                      </a:r>
                      <a:endParaRPr lang="en-US" sz="2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153" marR="3153" marT="3153" marB="0" anchor="ctr"/>
                </a:tc>
                <a:tc>
                  <a:txBody>
                    <a:bodyPr/>
                    <a:lstStyle/>
                    <a:p>
                      <a:pPr algn="l" fontAlgn="ctr"/>
                      <a:r>
                        <a:rPr lang="en-US" sz="2400" u="none" strike="noStrike" dirty="0">
                          <a:effectLst/>
                        </a:rPr>
                        <a:t>ELE</a:t>
                      </a:r>
                      <a:endParaRPr lang="en-US" sz="24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3153" marR="3153" marT="3153" marB="0" anchor="ctr"/>
                </a:tc>
                <a:extLst>
                  <a:ext uri="{0D108BD9-81ED-4DB2-BD59-A6C34878D82A}">
                    <a16:rowId xmlns:a16="http://schemas.microsoft.com/office/drawing/2014/main" val="1381821047"/>
                  </a:ext>
                </a:extLst>
              </a:tr>
              <a:tr h="435134">
                <a:tc>
                  <a:txBody>
                    <a:bodyPr/>
                    <a:lstStyle/>
                    <a:p>
                      <a:pPr algn="l" fontAlgn="ctr"/>
                      <a:r>
                        <a:rPr lang="en-US" sz="2400" u="none" strike="noStrike" dirty="0">
                          <a:effectLst/>
                        </a:rPr>
                        <a:t>Information and Communications Industry</a:t>
                      </a:r>
                      <a:endParaRPr lang="en-US" sz="2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153" marR="3153" marT="3153" marB="0" anchor="ctr"/>
                </a:tc>
                <a:tc>
                  <a:txBody>
                    <a:bodyPr/>
                    <a:lstStyle/>
                    <a:p>
                      <a:pPr algn="l" fontAlgn="ctr"/>
                      <a:r>
                        <a:rPr lang="en-US" sz="2400" u="none" strike="noStrike" dirty="0">
                          <a:effectLst/>
                        </a:rPr>
                        <a:t>COM</a:t>
                      </a:r>
                      <a:endParaRPr lang="en-US" sz="24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3153" marR="3153" marT="3153" marB="0" anchor="ctr"/>
                </a:tc>
                <a:extLst>
                  <a:ext uri="{0D108BD9-81ED-4DB2-BD59-A6C34878D82A}">
                    <a16:rowId xmlns:a16="http://schemas.microsoft.com/office/drawing/2014/main" val="2874402965"/>
                  </a:ext>
                </a:extLst>
              </a:tr>
              <a:tr h="435134">
                <a:tc>
                  <a:txBody>
                    <a:bodyPr/>
                    <a:lstStyle/>
                    <a:p>
                      <a:pPr algn="l" fontAlgn="ctr"/>
                      <a:r>
                        <a:rPr lang="en-US" sz="2400" u="none" strike="noStrike" dirty="0">
                          <a:effectLst/>
                        </a:rPr>
                        <a:t>Transportation and Postal Industry</a:t>
                      </a:r>
                      <a:endParaRPr lang="en-US" sz="2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153" marR="3153" marT="3153" marB="0" anchor="ctr"/>
                </a:tc>
                <a:tc>
                  <a:txBody>
                    <a:bodyPr/>
                    <a:lstStyle/>
                    <a:p>
                      <a:pPr algn="l" fontAlgn="ctr"/>
                      <a:r>
                        <a:rPr lang="en-US" sz="2400" u="none" strike="noStrike" dirty="0">
                          <a:effectLst/>
                        </a:rPr>
                        <a:t>TRS</a:t>
                      </a:r>
                      <a:endParaRPr lang="en-US" sz="24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3153" marR="3153" marT="3153" marB="0" anchor="ctr"/>
                </a:tc>
                <a:extLst>
                  <a:ext uri="{0D108BD9-81ED-4DB2-BD59-A6C34878D82A}">
                    <a16:rowId xmlns:a16="http://schemas.microsoft.com/office/drawing/2014/main" val="2965575308"/>
                  </a:ext>
                </a:extLst>
              </a:tr>
              <a:tr h="435134">
                <a:tc>
                  <a:txBody>
                    <a:bodyPr/>
                    <a:lstStyle/>
                    <a:p>
                      <a:pPr algn="l" fontAlgn="ctr"/>
                      <a:r>
                        <a:rPr lang="en-US" sz="2400" u="none" strike="noStrike" dirty="0">
                          <a:solidFill>
                            <a:srgbClr val="FF0000"/>
                          </a:solidFill>
                          <a:effectLst/>
                        </a:rPr>
                        <a:t>Wholesale Trade Industry</a:t>
                      </a:r>
                      <a:endParaRPr lang="en-US" sz="2400" b="0"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3153" marR="3153" marT="3153" marB="0" anchor="ctr"/>
                </a:tc>
                <a:tc>
                  <a:txBody>
                    <a:bodyPr/>
                    <a:lstStyle/>
                    <a:p>
                      <a:pPr algn="l" fontAlgn="ctr"/>
                      <a:r>
                        <a:rPr lang="en-US" sz="2400" u="none" strike="noStrike" dirty="0">
                          <a:solidFill>
                            <a:srgbClr val="FF0000"/>
                          </a:solidFill>
                          <a:effectLst/>
                        </a:rPr>
                        <a:t>WS</a:t>
                      </a:r>
                      <a:endParaRPr lang="en-US" sz="2400" b="0" i="0" u="none" strike="noStrike" dirty="0">
                        <a:solidFill>
                          <a:srgbClr val="FF0000"/>
                        </a:solidFill>
                        <a:effectLst/>
                        <a:latin typeface="ＭＳ Ｐ明朝" panose="02020600040205080304" pitchFamily="18" charset="-128"/>
                        <a:ea typeface="ＭＳ Ｐ明朝" panose="02020600040205080304" pitchFamily="18" charset="-128"/>
                      </a:endParaRPr>
                    </a:p>
                  </a:txBody>
                  <a:tcPr marL="3153" marR="3153" marT="3153" marB="0" anchor="ctr"/>
                </a:tc>
                <a:extLst>
                  <a:ext uri="{0D108BD9-81ED-4DB2-BD59-A6C34878D82A}">
                    <a16:rowId xmlns:a16="http://schemas.microsoft.com/office/drawing/2014/main" val="4240105165"/>
                  </a:ext>
                </a:extLst>
              </a:tr>
              <a:tr h="435134">
                <a:tc>
                  <a:txBody>
                    <a:bodyPr/>
                    <a:lstStyle/>
                    <a:p>
                      <a:pPr algn="l" fontAlgn="ctr"/>
                      <a:r>
                        <a:rPr lang="en-US" sz="2400" u="none" strike="noStrike" dirty="0">
                          <a:effectLst/>
                        </a:rPr>
                        <a:t>Finance and Insurance Industry</a:t>
                      </a:r>
                      <a:endParaRPr lang="en-US" sz="2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153" marR="3153" marT="3153" marB="0" anchor="ctr"/>
                </a:tc>
                <a:tc>
                  <a:txBody>
                    <a:bodyPr/>
                    <a:lstStyle/>
                    <a:p>
                      <a:pPr algn="l" fontAlgn="ctr"/>
                      <a:r>
                        <a:rPr lang="en-US" sz="2400" u="none" strike="noStrike" dirty="0">
                          <a:effectLst/>
                        </a:rPr>
                        <a:t>FN</a:t>
                      </a:r>
                      <a:endParaRPr lang="en-US" sz="24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3153" marR="3153" marT="3153" marB="0" anchor="ctr"/>
                </a:tc>
                <a:extLst>
                  <a:ext uri="{0D108BD9-81ED-4DB2-BD59-A6C34878D82A}">
                    <a16:rowId xmlns:a16="http://schemas.microsoft.com/office/drawing/2014/main" val="889265823"/>
                  </a:ext>
                </a:extLst>
              </a:tr>
              <a:tr h="435134">
                <a:tc>
                  <a:txBody>
                    <a:bodyPr/>
                    <a:lstStyle/>
                    <a:p>
                      <a:pPr algn="l" fontAlgn="ctr"/>
                      <a:r>
                        <a:rPr lang="en-US" sz="2400" u="none" strike="noStrike" dirty="0">
                          <a:solidFill>
                            <a:srgbClr val="FF0000"/>
                          </a:solidFill>
                          <a:effectLst/>
                        </a:rPr>
                        <a:t>Business-related Services</a:t>
                      </a:r>
                      <a:endParaRPr lang="en-US" sz="2400" b="0"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3153" marR="3153" marT="3153" marB="0" anchor="ctr"/>
                </a:tc>
                <a:tc>
                  <a:txBody>
                    <a:bodyPr/>
                    <a:lstStyle/>
                    <a:p>
                      <a:pPr algn="l" fontAlgn="ctr"/>
                      <a:r>
                        <a:rPr lang="en-US" sz="2400" u="none" strike="noStrike" dirty="0">
                          <a:solidFill>
                            <a:srgbClr val="FF0000"/>
                          </a:solidFill>
                          <a:effectLst/>
                        </a:rPr>
                        <a:t>CS</a:t>
                      </a:r>
                      <a:endParaRPr lang="en-US" sz="2400" b="0" i="0" u="none" strike="noStrike" dirty="0">
                        <a:solidFill>
                          <a:srgbClr val="FF0000"/>
                        </a:solidFill>
                        <a:effectLst/>
                        <a:latin typeface="ＭＳ Ｐ明朝" panose="02020600040205080304" pitchFamily="18" charset="-128"/>
                        <a:ea typeface="ＭＳ Ｐ明朝" panose="02020600040205080304" pitchFamily="18" charset="-128"/>
                      </a:endParaRPr>
                    </a:p>
                  </a:txBody>
                  <a:tcPr marL="3153" marR="3153" marT="3153" marB="0" anchor="ctr"/>
                </a:tc>
                <a:extLst>
                  <a:ext uri="{0D108BD9-81ED-4DB2-BD59-A6C34878D82A}">
                    <a16:rowId xmlns:a16="http://schemas.microsoft.com/office/drawing/2014/main" val="3848449113"/>
                  </a:ext>
                </a:extLst>
              </a:tr>
              <a:tr h="435134">
                <a:tc>
                  <a:txBody>
                    <a:bodyPr/>
                    <a:lstStyle/>
                    <a:p>
                      <a:pPr algn="l" fontAlgn="ctr"/>
                      <a:r>
                        <a:rPr lang="en-US" sz="2400" u="none" strike="noStrike" dirty="0">
                          <a:effectLst/>
                        </a:rPr>
                        <a:t>Retail Trade Industry</a:t>
                      </a:r>
                      <a:endParaRPr lang="en-US" sz="2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153" marR="3153" marT="3153" marB="0" anchor="ctr"/>
                </a:tc>
                <a:tc>
                  <a:txBody>
                    <a:bodyPr/>
                    <a:lstStyle/>
                    <a:p>
                      <a:pPr algn="l" fontAlgn="ctr"/>
                      <a:r>
                        <a:rPr lang="en-US" sz="2400" u="none" strike="noStrike" dirty="0">
                          <a:effectLst/>
                        </a:rPr>
                        <a:t>RT</a:t>
                      </a:r>
                      <a:endParaRPr lang="en-US" sz="24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3153" marR="3153" marT="3153" marB="0" anchor="ctr"/>
                </a:tc>
                <a:extLst>
                  <a:ext uri="{0D108BD9-81ED-4DB2-BD59-A6C34878D82A}">
                    <a16:rowId xmlns:a16="http://schemas.microsoft.com/office/drawing/2014/main" val="416706793"/>
                  </a:ext>
                </a:extLst>
              </a:tr>
              <a:tr h="435134">
                <a:tc>
                  <a:txBody>
                    <a:bodyPr/>
                    <a:lstStyle/>
                    <a:p>
                      <a:pPr algn="l" fontAlgn="ctr"/>
                      <a:r>
                        <a:rPr lang="en-US" sz="2400" u="none" strike="noStrike" dirty="0">
                          <a:effectLst/>
                        </a:rPr>
                        <a:t>Real Estate Industry</a:t>
                      </a:r>
                      <a:endParaRPr lang="en-US" sz="2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153" marR="3153" marT="3153" marB="0" anchor="ctr"/>
                </a:tc>
                <a:tc>
                  <a:txBody>
                    <a:bodyPr/>
                    <a:lstStyle/>
                    <a:p>
                      <a:pPr algn="l" fontAlgn="ctr"/>
                      <a:r>
                        <a:rPr lang="en-US" sz="2400" u="none" strike="noStrike" dirty="0">
                          <a:effectLst/>
                        </a:rPr>
                        <a:t>RE</a:t>
                      </a:r>
                      <a:endParaRPr lang="en-US" sz="24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3153" marR="3153" marT="3153" marB="0" anchor="ctr"/>
                </a:tc>
                <a:extLst>
                  <a:ext uri="{0D108BD9-81ED-4DB2-BD59-A6C34878D82A}">
                    <a16:rowId xmlns:a16="http://schemas.microsoft.com/office/drawing/2014/main" val="2951640133"/>
                  </a:ext>
                </a:extLst>
              </a:tr>
              <a:tr h="435134">
                <a:tc>
                  <a:txBody>
                    <a:bodyPr/>
                    <a:lstStyle/>
                    <a:p>
                      <a:pPr algn="l" fontAlgn="ctr"/>
                      <a:r>
                        <a:rPr lang="en-US" sz="2400" u="none" strike="noStrike" dirty="0">
                          <a:effectLst/>
                        </a:rPr>
                        <a:t>Healthcare and Welfare Services</a:t>
                      </a:r>
                      <a:endParaRPr lang="en-US" sz="2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153" marR="3153" marT="3153" marB="0" anchor="ctr"/>
                </a:tc>
                <a:tc>
                  <a:txBody>
                    <a:bodyPr/>
                    <a:lstStyle/>
                    <a:p>
                      <a:pPr algn="l" fontAlgn="ctr"/>
                      <a:r>
                        <a:rPr lang="en-US" sz="2400" u="none" strike="noStrike" dirty="0">
                          <a:effectLst/>
                        </a:rPr>
                        <a:t>MED</a:t>
                      </a:r>
                      <a:endParaRPr lang="en-US" sz="24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3153" marR="3153" marT="3153" marB="0" anchor="ctr"/>
                </a:tc>
                <a:extLst>
                  <a:ext uri="{0D108BD9-81ED-4DB2-BD59-A6C34878D82A}">
                    <a16:rowId xmlns:a16="http://schemas.microsoft.com/office/drawing/2014/main" val="1229436106"/>
                  </a:ext>
                </a:extLst>
              </a:tr>
              <a:tr h="435134">
                <a:tc>
                  <a:txBody>
                    <a:bodyPr/>
                    <a:lstStyle/>
                    <a:p>
                      <a:pPr algn="l" fontAlgn="ctr"/>
                      <a:r>
                        <a:rPr lang="en-US" sz="2400" u="none" strike="noStrike" dirty="0">
                          <a:solidFill>
                            <a:srgbClr val="FF0000"/>
                          </a:solidFill>
                          <a:effectLst/>
                        </a:rPr>
                        <a:t>Lifestyle and Entertainment Related Services</a:t>
                      </a:r>
                      <a:endParaRPr lang="en-US" sz="2400" b="0"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3153" marR="3153" marT="3153" marB="0" anchor="ctr"/>
                </a:tc>
                <a:tc>
                  <a:txBody>
                    <a:bodyPr/>
                    <a:lstStyle/>
                    <a:p>
                      <a:pPr algn="l" fontAlgn="ctr"/>
                      <a:r>
                        <a:rPr lang="en-US" sz="2400" u="none" strike="noStrike" dirty="0">
                          <a:solidFill>
                            <a:srgbClr val="FF0000"/>
                          </a:solidFill>
                          <a:effectLst/>
                        </a:rPr>
                        <a:t>REC</a:t>
                      </a:r>
                      <a:endParaRPr lang="en-US" sz="2400" b="0" i="0" u="none" strike="noStrike" dirty="0">
                        <a:solidFill>
                          <a:srgbClr val="FF0000"/>
                        </a:solidFill>
                        <a:effectLst/>
                        <a:latin typeface="ＭＳ Ｐ明朝" panose="02020600040205080304" pitchFamily="18" charset="-128"/>
                        <a:ea typeface="ＭＳ Ｐ明朝" panose="02020600040205080304" pitchFamily="18" charset="-128"/>
                      </a:endParaRPr>
                    </a:p>
                  </a:txBody>
                  <a:tcPr marL="3153" marR="3153" marT="3153" marB="0" anchor="ctr"/>
                </a:tc>
                <a:extLst>
                  <a:ext uri="{0D108BD9-81ED-4DB2-BD59-A6C34878D82A}">
                    <a16:rowId xmlns:a16="http://schemas.microsoft.com/office/drawing/2014/main" val="1527704673"/>
                  </a:ext>
                </a:extLst>
              </a:tr>
            </a:tbl>
          </a:graphicData>
        </a:graphic>
      </p:graphicFrame>
      <p:sp>
        <p:nvSpPr>
          <p:cNvPr id="2" name="テキスト ボックス 1">
            <a:extLst>
              <a:ext uri="{FF2B5EF4-FFF2-40B4-BE49-F238E27FC236}">
                <a16:creationId xmlns:a16="http://schemas.microsoft.com/office/drawing/2014/main" id="{FCFC6B23-EAF0-10DE-8EB0-493BED038303}"/>
              </a:ext>
            </a:extLst>
          </p:cNvPr>
          <p:cNvSpPr txBox="1"/>
          <p:nvPr/>
        </p:nvSpPr>
        <p:spPr>
          <a:xfrm>
            <a:off x="595172" y="308112"/>
            <a:ext cx="5177992" cy="769441"/>
          </a:xfrm>
          <a:prstGeom prst="rect">
            <a:avLst/>
          </a:prstGeom>
          <a:noFill/>
        </p:spPr>
        <p:txBody>
          <a:bodyPr wrap="square" rtlCol="0">
            <a:spAutoFit/>
          </a:bodyPr>
          <a:lstStyle/>
          <a:p>
            <a:r>
              <a:rPr kumimoji="1" lang="en-US" altLang="ja-JP" sz="4400" dirty="0"/>
              <a:t>Cluster Analysis</a:t>
            </a:r>
            <a:endParaRPr kumimoji="1" lang="ja-JP" altLang="en-US" sz="4400" dirty="0"/>
          </a:p>
        </p:txBody>
      </p:sp>
      <p:sp>
        <p:nvSpPr>
          <p:cNvPr id="6" name="テキスト ボックス 5">
            <a:extLst>
              <a:ext uri="{FF2B5EF4-FFF2-40B4-BE49-F238E27FC236}">
                <a16:creationId xmlns:a16="http://schemas.microsoft.com/office/drawing/2014/main" id="{B91E4310-0530-D7ED-1695-A67223867B79}"/>
              </a:ext>
            </a:extLst>
          </p:cNvPr>
          <p:cNvSpPr txBox="1"/>
          <p:nvPr/>
        </p:nvSpPr>
        <p:spPr>
          <a:xfrm>
            <a:off x="535406" y="6140293"/>
            <a:ext cx="6095198" cy="369332"/>
          </a:xfrm>
          <a:prstGeom prst="rect">
            <a:avLst/>
          </a:prstGeom>
          <a:noFill/>
        </p:spPr>
        <p:txBody>
          <a:bodyPr wrap="square">
            <a:spAutoFit/>
          </a:bodyPr>
          <a:lstStyle/>
          <a:p>
            <a:r>
              <a:rPr lang="en-US" altLang="ja-JP" dirty="0"/>
              <a:t>The second cluster consists of the remaining industries</a:t>
            </a:r>
            <a:endParaRPr lang="ja-JP" altLang="en-US" dirty="0"/>
          </a:p>
        </p:txBody>
      </p:sp>
    </p:spTree>
    <p:extLst>
      <p:ext uri="{BB962C8B-B14F-4D97-AF65-F5344CB8AC3E}">
        <p14:creationId xmlns:p14="http://schemas.microsoft.com/office/powerpoint/2010/main" val="2661458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73914910-D7FD-8BBD-144C-B857FEAC806B}"/>
              </a:ext>
            </a:extLst>
          </p:cNvPr>
          <p:cNvSpPr txBox="1"/>
          <p:nvPr/>
        </p:nvSpPr>
        <p:spPr>
          <a:xfrm>
            <a:off x="827773" y="5978244"/>
            <a:ext cx="11006487" cy="707886"/>
          </a:xfrm>
          <a:prstGeom prst="rect">
            <a:avLst/>
          </a:prstGeom>
          <a:noFill/>
        </p:spPr>
        <p:txBody>
          <a:bodyPr wrap="square">
            <a:spAutoFit/>
          </a:bodyPr>
          <a:lstStyle/>
          <a:p>
            <a:r>
              <a:rPr lang="en-US" altLang="ja-JP" sz="2000" dirty="0"/>
              <a:t>Even if the method of measuring distance is changed, the classification into two clusters remains largely the same</a:t>
            </a:r>
            <a:endParaRPr lang="ja-JP" altLang="en-US" sz="2000" dirty="0"/>
          </a:p>
        </p:txBody>
      </p:sp>
      <p:pic>
        <p:nvPicPr>
          <p:cNvPr id="6" name="図 5">
            <a:extLst>
              <a:ext uri="{FF2B5EF4-FFF2-40B4-BE49-F238E27FC236}">
                <a16:creationId xmlns:a16="http://schemas.microsoft.com/office/drawing/2014/main" id="{5CF50F53-73DA-10E9-2B43-9AD1AD657938}"/>
              </a:ext>
            </a:extLst>
          </p:cNvPr>
          <p:cNvPicPr>
            <a:picLocks noChangeAspect="1"/>
          </p:cNvPicPr>
          <p:nvPr/>
        </p:nvPicPr>
        <p:blipFill>
          <a:blip r:embed="rId2"/>
          <a:stretch>
            <a:fillRect/>
          </a:stretch>
        </p:blipFill>
        <p:spPr>
          <a:xfrm>
            <a:off x="3133192" y="1475084"/>
            <a:ext cx="6075260" cy="4251947"/>
          </a:xfrm>
          <a:prstGeom prst="rect">
            <a:avLst/>
          </a:prstGeom>
        </p:spPr>
      </p:pic>
      <p:sp>
        <p:nvSpPr>
          <p:cNvPr id="3" name="テキスト ボックス 2">
            <a:extLst>
              <a:ext uri="{FF2B5EF4-FFF2-40B4-BE49-F238E27FC236}">
                <a16:creationId xmlns:a16="http://schemas.microsoft.com/office/drawing/2014/main" id="{107D4BD3-9D65-33F1-184A-259823839BA6}"/>
              </a:ext>
            </a:extLst>
          </p:cNvPr>
          <p:cNvSpPr txBox="1"/>
          <p:nvPr/>
        </p:nvSpPr>
        <p:spPr>
          <a:xfrm>
            <a:off x="1101085" y="1475084"/>
            <a:ext cx="1491916" cy="923330"/>
          </a:xfrm>
          <a:prstGeom prst="rect">
            <a:avLst/>
          </a:prstGeom>
          <a:noFill/>
        </p:spPr>
        <p:txBody>
          <a:bodyPr wrap="square" rtlCol="0">
            <a:spAutoFit/>
          </a:bodyPr>
          <a:lstStyle/>
          <a:p>
            <a:r>
              <a:rPr kumimoji="1" lang="en-US" altLang="ja-JP" dirty="0"/>
              <a:t>Method of measuring distance</a:t>
            </a:r>
            <a:endParaRPr kumimoji="1" lang="ja-JP" altLang="en-US" dirty="0"/>
          </a:p>
        </p:txBody>
      </p:sp>
      <p:sp>
        <p:nvSpPr>
          <p:cNvPr id="4" name="テキスト ボックス 3">
            <a:extLst>
              <a:ext uri="{FF2B5EF4-FFF2-40B4-BE49-F238E27FC236}">
                <a16:creationId xmlns:a16="http://schemas.microsoft.com/office/drawing/2014/main" id="{6B18D54F-C852-1A5C-7AE4-D33446C283D0}"/>
              </a:ext>
            </a:extLst>
          </p:cNvPr>
          <p:cNvSpPr txBox="1"/>
          <p:nvPr/>
        </p:nvSpPr>
        <p:spPr>
          <a:xfrm>
            <a:off x="918795" y="3566161"/>
            <a:ext cx="1405288" cy="646331"/>
          </a:xfrm>
          <a:prstGeom prst="rect">
            <a:avLst/>
          </a:prstGeom>
          <a:noFill/>
        </p:spPr>
        <p:txBody>
          <a:bodyPr wrap="square" rtlCol="0">
            <a:spAutoFit/>
          </a:bodyPr>
          <a:lstStyle/>
          <a:p>
            <a:r>
              <a:rPr kumimoji="1" lang="en-US" altLang="ja-JP" dirty="0"/>
              <a:t>Result of classification</a:t>
            </a:r>
            <a:endParaRPr kumimoji="1" lang="ja-JP" altLang="en-US" dirty="0"/>
          </a:p>
        </p:txBody>
      </p:sp>
      <p:sp>
        <p:nvSpPr>
          <p:cNvPr id="9" name="タイトル 8">
            <a:extLst>
              <a:ext uri="{FF2B5EF4-FFF2-40B4-BE49-F238E27FC236}">
                <a16:creationId xmlns:a16="http://schemas.microsoft.com/office/drawing/2014/main" id="{8BFCB9CD-125D-A9D5-BC01-C934CF0147BE}"/>
              </a:ext>
            </a:extLst>
          </p:cNvPr>
          <p:cNvSpPr>
            <a:spLocks noGrp="1"/>
          </p:cNvSpPr>
          <p:nvPr>
            <p:ph type="title"/>
          </p:nvPr>
        </p:nvSpPr>
        <p:spPr>
          <a:xfrm>
            <a:off x="734955" y="278912"/>
            <a:ext cx="10964552" cy="1325563"/>
          </a:xfrm>
        </p:spPr>
        <p:txBody>
          <a:bodyPr>
            <a:normAutofit/>
          </a:bodyPr>
          <a:lstStyle/>
          <a:p>
            <a:r>
              <a:rPr lang="en-US" altLang="ja-JP" sz="3200" dirty="0"/>
              <a:t>the results when the method of measuring distance is changed</a:t>
            </a:r>
            <a:endParaRPr lang="ja-JP" altLang="en-US" sz="3200" dirty="0"/>
          </a:p>
        </p:txBody>
      </p:sp>
      <p:sp>
        <p:nvSpPr>
          <p:cNvPr id="2" name="正方形/長方形 1">
            <a:extLst>
              <a:ext uri="{FF2B5EF4-FFF2-40B4-BE49-F238E27FC236}">
                <a16:creationId xmlns:a16="http://schemas.microsoft.com/office/drawing/2014/main" id="{4FDC0F37-B204-E7C3-320D-56954F33A3F3}"/>
              </a:ext>
            </a:extLst>
          </p:cNvPr>
          <p:cNvSpPr/>
          <p:nvPr/>
        </p:nvSpPr>
        <p:spPr>
          <a:xfrm>
            <a:off x="8239225" y="1475084"/>
            <a:ext cx="904775" cy="7820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36120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183FD8-AD6D-8E27-9ABE-15F5BD1D11E8}"/>
              </a:ext>
            </a:extLst>
          </p:cNvPr>
          <p:cNvSpPr>
            <a:spLocks noGrp="1"/>
          </p:cNvSpPr>
          <p:nvPr>
            <p:ph type="title"/>
          </p:nvPr>
        </p:nvSpPr>
        <p:spPr/>
        <p:txBody>
          <a:bodyPr/>
          <a:lstStyle/>
          <a:p>
            <a:r>
              <a:rPr kumimoji="1" lang="en-US" altLang="ja-JP" dirty="0"/>
              <a:t>5.Result</a:t>
            </a:r>
            <a:endParaRPr kumimoji="1" lang="ja-JP" altLang="en-US" dirty="0"/>
          </a:p>
        </p:txBody>
      </p:sp>
      <p:sp>
        <p:nvSpPr>
          <p:cNvPr id="3" name="コンテンツ プレースホルダー 2">
            <a:extLst>
              <a:ext uri="{FF2B5EF4-FFF2-40B4-BE49-F238E27FC236}">
                <a16:creationId xmlns:a16="http://schemas.microsoft.com/office/drawing/2014/main" id="{FDFC74E0-739F-0CAB-A514-A6A65F1FEFC2}"/>
              </a:ext>
            </a:extLst>
          </p:cNvPr>
          <p:cNvSpPr>
            <a:spLocks noGrp="1"/>
          </p:cNvSpPr>
          <p:nvPr>
            <p:ph idx="1"/>
          </p:nvPr>
        </p:nvSpPr>
        <p:spPr/>
        <p:txBody>
          <a:bodyPr/>
          <a:lstStyle/>
          <a:p>
            <a:endParaRPr kumimoji="1" lang="ja-JP" altLang="en-US" dirty="0"/>
          </a:p>
        </p:txBody>
      </p:sp>
    </p:spTree>
    <p:extLst>
      <p:ext uri="{BB962C8B-B14F-4D97-AF65-F5344CB8AC3E}">
        <p14:creationId xmlns:p14="http://schemas.microsoft.com/office/powerpoint/2010/main" val="1907902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15547D-4922-92AF-59DE-9656F47F76E3}"/>
              </a:ext>
            </a:extLst>
          </p:cNvPr>
          <p:cNvSpPr>
            <a:spLocks noGrp="1"/>
          </p:cNvSpPr>
          <p:nvPr>
            <p:ph type="title"/>
          </p:nvPr>
        </p:nvSpPr>
        <p:spPr/>
        <p:txBody>
          <a:bodyPr/>
          <a:lstStyle/>
          <a:p>
            <a:r>
              <a:rPr kumimoji="1" lang="en-US" altLang="ja-JP" dirty="0"/>
              <a:t>Manufacturing</a:t>
            </a:r>
            <a:endParaRPr kumimoji="1" lang="ja-JP" altLang="en-US" dirty="0"/>
          </a:p>
        </p:txBody>
      </p:sp>
      <p:pic>
        <p:nvPicPr>
          <p:cNvPr id="4" name="コンテンツ プレースホルダー 3">
            <a:extLst>
              <a:ext uri="{FF2B5EF4-FFF2-40B4-BE49-F238E27FC236}">
                <a16:creationId xmlns:a16="http://schemas.microsoft.com/office/drawing/2014/main" id="{78D8D737-12B7-0E50-06E2-F4720E4EB98B}"/>
              </a:ext>
            </a:extLst>
          </p:cNvPr>
          <p:cNvPicPr>
            <a:picLocks noGrp="1" noChangeAspect="1"/>
          </p:cNvPicPr>
          <p:nvPr>
            <p:ph idx="1"/>
          </p:nvPr>
        </p:nvPicPr>
        <p:blipFill>
          <a:blip r:embed="rId2"/>
          <a:stretch>
            <a:fillRect/>
          </a:stretch>
        </p:blipFill>
        <p:spPr>
          <a:xfrm>
            <a:off x="1729283" y="2306145"/>
            <a:ext cx="9549599" cy="3439966"/>
          </a:xfrm>
          <a:prstGeom prst="rect">
            <a:avLst/>
          </a:prstGeom>
        </p:spPr>
      </p:pic>
      <p:sp>
        <p:nvSpPr>
          <p:cNvPr id="5" name="テキスト ボックス 4">
            <a:extLst>
              <a:ext uri="{FF2B5EF4-FFF2-40B4-BE49-F238E27FC236}">
                <a16:creationId xmlns:a16="http://schemas.microsoft.com/office/drawing/2014/main" id="{E99AAFD1-FCA2-4FB7-6C35-EF490214D26C}"/>
              </a:ext>
            </a:extLst>
          </p:cNvPr>
          <p:cNvSpPr txBox="1"/>
          <p:nvPr/>
        </p:nvSpPr>
        <p:spPr>
          <a:xfrm>
            <a:off x="1478680" y="5869960"/>
            <a:ext cx="8502717" cy="369332"/>
          </a:xfrm>
          <a:prstGeom prst="rect">
            <a:avLst/>
          </a:prstGeom>
          <a:noFill/>
        </p:spPr>
        <p:txBody>
          <a:bodyPr wrap="square">
            <a:spAutoFit/>
          </a:bodyPr>
          <a:lstStyle/>
          <a:p>
            <a:r>
              <a:rPr lang="en-US" altLang="ja-JP" dirty="0"/>
              <a:t>Note: Fixed effect model and dummy variables for each prefecture are omitted.</a:t>
            </a:r>
            <a:endParaRPr lang="ja-JP" altLang="en-US" dirty="0"/>
          </a:p>
        </p:txBody>
      </p:sp>
      <p:sp>
        <p:nvSpPr>
          <p:cNvPr id="6" name="テキスト ボックス 5">
            <a:extLst>
              <a:ext uri="{FF2B5EF4-FFF2-40B4-BE49-F238E27FC236}">
                <a16:creationId xmlns:a16="http://schemas.microsoft.com/office/drawing/2014/main" id="{845BE37A-40E9-28AB-52C0-7D6F134CC35D}"/>
              </a:ext>
            </a:extLst>
          </p:cNvPr>
          <p:cNvSpPr txBox="1"/>
          <p:nvPr/>
        </p:nvSpPr>
        <p:spPr>
          <a:xfrm>
            <a:off x="7946858" y="843240"/>
            <a:ext cx="3521643" cy="369332"/>
          </a:xfrm>
          <a:prstGeom prst="rect">
            <a:avLst/>
          </a:prstGeom>
          <a:noFill/>
        </p:spPr>
        <p:txBody>
          <a:bodyPr wrap="square">
            <a:spAutoFit/>
          </a:bodyPr>
          <a:lstStyle/>
          <a:p>
            <a:r>
              <a:rPr lang="en-US" altLang="ja-JP" dirty="0"/>
              <a:t>We estimated it as panel data.</a:t>
            </a:r>
            <a:endParaRPr lang="ja-JP" altLang="en-US" dirty="0"/>
          </a:p>
        </p:txBody>
      </p:sp>
    </p:spTree>
    <p:extLst>
      <p:ext uri="{BB962C8B-B14F-4D97-AF65-F5344CB8AC3E}">
        <p14:creationId xmlns:p14="http://schemas.microsoft.com/office/powerpoint/2010/main" val="4146025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420AE1-91A4-5760-8416-89147A7F9525}"/>
              </a:ext>
            </a:extLst>
          </p:cNvPr>
          <p:cNvSpPr>
            <a:spLocks noGrp="1"/>
          </p:cNvSpPr>
          <p:nvPr>
            <p:ph type="title"/>
          </p:nvPr>
        </p:nvSpPr>
        <p:spPr/>
        <p:txBody>
          <a:bodyPr/>
          <a:lstStyle/>
          <a:p>
            <a:r>
              <a:rPr kumimoji="1" lang="en-US" altLang="ja-JP" dirty="0"/>
              <a:t>Construction</a:t>
            </a:r>
            <a:endParaRPr kumimoji="1" lang="ja-JP" altLang="en-US" dirty="0"/>
          </a:p>
        </p:txBody>
      </p:sp>
      <p:pic>
        <p:nvPicPr>
          <p:cNvPr id="4" name="コンテンツ プレースホルダー 3">
            <a:extLst>
              <a:ext uri="{FF2B5EF4-FFF2-40B4-BE49-F238E27FC236}">
                <a16:creationId xmlns:a16="http://schemas.microsoft.com/office/drawing/2014/main" id="{9BC99DC0-F0B3-003D-F00E-90EF20122CE5}"/>
              </a:ext>
            </a:extLst>
          </p:cNvPr>
          <p:cNvPicPr>
            <a:picLocks noGrp="1" noChangeAspect="1"/>
          </p:cNvPicPr>
          <p:nvPr>
            <p:ph idx="1"/>
          </p:nvPr>
        </p:nvPicPr>
        <p:blipFill>
          <a:blip r:embed="rId2"/>
          <a:stretch>
            <a:fillRect/>
          </a:stretch>
        </p:blipFill>
        <p:spPr>
          <a:xfrm>
            <a:off x="1451556" y="2122181"/>
            <a:ext cx="9957651" cy="3688857"/>
          </a:xfrm>
          <a:prstGeom prst="rect">
            <a:avLst/>
          </a:prstGeom>
        </p:spPr>
      </p:pic>
      <p:sp>
        <p:nvSpPr>
          <p:cNvPr id="5" name="テキスト ボックス 4">
            <a:extLst>
              <a:ext uri="{FF2B5EF4-FFF2-40B4-BE49-F238E27FC236}">
                <a16:creationId xmlns:a16="http://schemas.microsoft.com/office/drawing/2014/main" id="{86E26772-9BE4-1527-1C81-B9A13D7D18D0}"/>
              </a:ext>
            </a:extLst>
          </p:cNvPr>
          <p:cNvSpPr txBox="1"/>
          <p:nvPr/>
        </p:nvSpPr>
        <p:spPr>
          <a:xfrm>
            <a:off x="1417867" y="6057865"/>
            <a:ext cx="8707909" cy="369332"/>
          </a:xfrm>
          <a:prstGeom prst="rect">
            <a:avLst/>
          </a:prstGeom>
          <a:noFill/>
        </p:spPr>
        <p:txBody>
          <a:bodyPr wrap="square">
            <a:spAutoFit/>
          </a:bodyPr>
          <a:lstStyle/>
          <a:p>
            <a:pPr algn="just"/>
            <a:r>
              <a:rPr lang="ja-JP" altLang="ja-JP" sz="1800" kern="100" dirty="0">
                <a:effectLst/>
                <a:latin typeface="游明朝" panose="02020400000000000000" pitchFamily="18" charset="-128"/>
                <a:ea typeface="游明朝" panose="02020400000000000000" pitchFamily="18" charset="-128"/>
                <a:cs typeface="Mangal" panose="02040503050203030202" pitchFamily="18" charset="0"/>
              </a:rPr>
              <a:t>Note: Fixed effect model and dummy variables for each prefecture are omitted.</a:t>
            </a:r>
          </a:p>
        </p:txBody>
      </p:sp>
      <p:sp>
        <p:nvSpPr>
          <p:cNvPr id="6" name="テキスト ボックス 5">
            <a:extLst>
              <a:ext uri="{FF2B5EF4-FFF2-40B4-BE49-F238E27FC236}">
                <a16:creationId xmlns:a16="http://schemas.microsoft.com/office/drawing/2014/main" id="{937B8CD9-07AF-B99E-C5D8-C6BBFDED1783}"/>
              </a:ext>
            </a:extLst>
          </p:cNvPr>
          <p:cNvSpPr txBox="1"/>
          <p:nvPr/>
        </p:nvSpPr>
        <p:spPr>
          <a:xfrm>
            <a:off x="8688004" y="809142"/>
            <a:ext cx="3048401" cy="369332"/>
          </a:xfrm>
          <a:prstGeom prst="rect">
            <a:avLst/>
          </a:prstGeom>
          <a:noFill/>
        </p:spPr>
        <p:txBody>
          <a:bodyPr wrap="square">
            <a:spAutoFit/>
          </a:bodyPr>
          <a:lstStyle/>
          <a:p>
            <a:r>
              <a:rPr lang="en-US" altLang="ja-JP" dirty="0"/>
              <a:t>We estimated it as panel data.</a:t>
            </a:r>
            <a:endParaRPr lang="ja-JP" altLang="en-US" dirty="0"/>
          </a:p>
        </p:txBody>
      </p:sp>
    </p:spTree>
    <p:extLst>
      <p:ext uri="{BB962C8B-B14F-4D97-AF65-F5344CB8AC3E}">
        <p14:creationId xmlns:p14="http://schemas.microsoft.com/office/powerpoint/2010/main" val="228565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95CC95-C757-5504-9FE6-37751C43EC24}"/>
              </a:ext>
            </a:extLst>
          </p:cNvPr>
          <p:cNvSpPr>
            <a:spLocks noGrp="1"/>
          </p:cNvSpPr>
          <p:nvPr>
            <p:ph type="title"/>
          </p:nvPr>
        </p:nvSpPr>
        <p:spPr/>
        <p:txBody>
          <a:bodyPr/>
          <a:lstStyle/>
          <a:p>
            <a:r>
              <a:rPr kumimoji="1" lang="en-US" altLang="ja-JP" dirty="0"/>
              <a:t>Tertiary Industry</a:t>
            </a:r>
            <a:endParaRPr kumimoji="1" lang="ja-JP" altLang="en-US" dirty="0"/>
          </a:p>
        </p:txBody>
      </p:sp>
      <p:pic>
        <p:nvPicPr>
          <p:cNvPr id="4" name="コンテンツ プレースホルダー 3">
            <a:extLst>
              <a:ext uri="{FF2B5EF4-FFF2-40B4-BE49-F238E27FC236}">
                <a16:creationId xmlns:a16="http://schemas.microsoft.com/office/drawing/2014/main" id="{EF35D3A8-9DBF-68D5-FEB6-200CC8713A00}"/>
              </a:ext>
            </a:extLst>
          </p:cNvPr>
          <p:cNvPicPr>
            <a:picLocks noGrp="1" noChangeAspect="1"/>
          </p:cNvPicPr>
          <p:nvPr>
            <p:ph idx="1"/>
          </p:nvPr>
        </p:nvPicPr>
        <p:blipFill>
          <a:blip r:embed="rId2"/>
          <a:stretch>
            <a:fillRect/>
          </a:stretch>
        </p:blipFill>
        <p:spPr>
          <a:xfrm>
            <a:off x="986688" y="1740771"/>
            <a:ext cx="10449630" cy="6863495"/>
          </a:xfrm>
          <a:prstGeom prst="rect">
            <a:avLst/>
          </a:prstGeom>
        </p:spPr>
      </p:pic>
      <p:sp>
        <p:nvSpPr>
          <p:cNvPr id="5" name="テキスト ボックス 4">
            <a:extLst>
              <a:ext uri="{FF2B5EF4-FFF2-40B4-BE49-F238E27FC236}">
                <a16:creationId xmlns:a16="http://schemas.microsoft.com/office/drawing/2014/main" id="{C69DD3F1-AA83-968C-77BF-2C830A8FAB2F}"/>
              </a:ext>
            </a:extLst>
          </p:cNvPr>
          <p:cNvSpPr txBox="1"/>
          <p:nvPr/>
        </p:nvSpPr>
        <p:spPr>
          <a:xfrm>
            <a:off x="6647448" y="739358"/>
            <a:ext cx="4460106" cy="369332"/>
          </a:xfrm>
          <a:prstGeom prst="rect">
            <a:avLst/>
          </a:prstGeom>
          <a:noFill/>
        </p:spPr>
        <p:txBody>
          <a:bodyPr wrap="square">
            <a:spAutoFit/>
          </a:bodyPr>
          <a:lstStyle/>
          <a:p>
            <a:r>
              <a:rPr lang="en-US" altLang="ja-JP" dirty="0"/>
              <a:t>The estimation is done for each prefecture.</a:t>
            </a:r>
            <a:endParaRPr lang="ja-JP" altLang="en-US" dirty="0"/>
          </a:p>
        </p:txBody>
      </p:sp>
    </p:spTree>
    <p:extLst>
      <p:ext uri="{BB962C8B-B14F-4D97-AF65-F5344CB8AC3E}">
        <p14:creationId xmlns:p14="http://schemas.microsoft.com/office/powerpoint/2010/main" val="691636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D03F969-6EDA-8C72-D9F2-65A6C4E96FCF}"/>
              </a:ext>
            </a:extLst>
          </p:cNvPr>
          <p:cNvSpPr>
            <a:spLocks noGrp="1"/>
          </p:cNvSpPr>
          <p:nvPr>
            <p:ph idx="1"/>
          </p:nvPr>
        </p:nvSpPr>
        <p:spPr>
          <a:xfrm>
            <a:off x="838200" y="861461"/>
            <a:ext cx="10515600" cy="5315502"/>
          </a:xfrm>
        </p:spPr>
        <p:txBody>
          <a:bodyPr>
            <a:normAutofit/>
          </a:bodyPr>
          <a:lstStyle/>
          <a:p>
            <a:pPr marL="0" indent="0">
              <a:buNone/>
            </a:pPr>
            <a:r>
              <a:rPr lang="en-US" altLang="ja-JP" dirty="0"/>
              <a:t>1. Introduction</a:t>
            </a:r>
          </a:p>
          <a:p>
            <a:pPr marL="0" indent="0">
              <a:buNone/>
            </a:pPr>
            <a:r>
              <a:rPr lang="en-US" altLang="ja-JP" sz="2800" dirty="0"/>
              <a:t>2. Literature Review</a:t>
            </a:r>
            <a:r>
              <a:rPr lang="en-US" altLang="ja-JP" dirty="0"/>
              <a:t> </a:t>
            </a:r>
            <a:r>
              <a:rPr lang="en-US" altLang="ja-JP" sz="2800" dirty="0"/>
              <a:t> </a:t>
            </a:r>
          </a:p>
          <a:p>
            <a:pPr marL="0" indent="0">
              <a:buNone/>
            </a:pPr>
            <a:r>
              <a:rPr lang="en-US" altLang="ja-JP" sz="2800" dirty="0"/>
              <a:t>3. Methodology</a:t>
            </a:r>
          </a:p>
          <a:p>
            <a:pPr marL="0" indent="0">
              <a:buNone/>
            </a:pPr>
            <a:r>
              <a:rPr lang="en-US" altLang="ja-JP" sz="2800" dirty="0"/>
              <a:t>	we estimate regional GDP by industry, bridge equation</a:t>
            </a:r>
          </a:p>
          <a:p>
            <a:pPr marL="0" indent="0">
              <a:buNone/>
            </a:pPr>
            <a:r>
              <a:rPr lang="en-US" altLang="ja-JP" dirty="0"/>
              <a:t>4</a:t>
            </a:r>
            <a:r>
              <a:rPr lang="en-US" altLang="ja-JP" sz="2800" dirty="0"/>
              <a:t>. Data</a:t>
            </a:r>
          </a:p>
          <a:p>
            <a:pPr marL="0" indent="0">
              <a:buNone/>
            </a:pPr>
            <a:r>
              <a:rPr lang="en-US" altLang="ja-JP" sz="2800" dirty="0"/>
              <a:t>	</a:t>
            </a:r>
            <a:r>
              <a:rPr lang="en-US" altLang="ja-JP" sz="2800" dirty="0">
                <a:highlight>
                  <a:srgbClr val="FFFF00"/>
                </a:highlight>
              </a:rPr>
              <a:t>tertiary industry activity index </a:t>
            </a:r>
            <a:r>
              <a:rPr lang="en-US" altLang="ja-JP" sz="2800" dirty="0"/>
              <a:t> only has national values</a:t>
            </a:r>
          </a:p>
          <a:p>
            <a:pPr marL="0" indent="0">
              <a:buNone/>
            </a:pPr>
            <a:r>
              <a:rPr lang="en-US" altLang="ja-JP" sz="2800" dirty="0"/>
              <a:t>5. Result</a:t>
            </a:r>
          </a:p>
          <a:p>
            <a:pPr marL="0" indent="0">
              <a:buNone/>
            </a:pPr>
            <a:r>
              <a:rPr lang="en-US" altLang="ja-JP" sz="2800" dirty="0"/>
              <a:t>6. Discussion</a:t>
            </a:r>
          </a:p>
          <a:p>
            <a:pPr marL="0" indent="0">
              <a:buNone/>
            </a:pPr>
            <a:r>
              <a:rPr lang="en-US" altLang="ja-JP" sz="2800" dirty="0"/>
              <a:t>	</a:t>
            </a:r>
            <a:r>
              <a:rPr lang="en-US" altLang="ja-JP" dirty="0"/>
              <a:t>usefulness of the estimated data</a:t>
            </a:r>
            <a:endParaRPr lang="en-US" altLang="ja-JP" sz="2800" dirty="0"/>
          </a:p>
          <a:p>
            <a:pPr marL="0" indent="0">
              <a:buNone/>
            </a:pPr>
            <a:r>
              <a:rPr lang="en-US" altLang="ja-JP" sz="2800" dirty="0"/>
              <a:t>7. Conclusion</a:t>
            </a:r>
            <a:endParaRPr kumimoji="1" lang="ja-JP" altLang="en-US" dirty="0"/>
          </a:p>
        </p:txBody>
      </p:sp>
    </p:spTree>
    <p:extLst>
      <p:ext uri="{BB962C8B-B14F-4D97-AF65-F5344CB8AC3E}">
        <p14:creationId xmlns:p14="http://schemas.microsoft.com/office/powerpoint/2010/main" val="526917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2E9944-1834-C750-B0B5-A998BE80592A}"/>
              </a:ext>
            </a:extLst>
          </p:cNvPr>
          <p:cNvSpPr>
            <a:spLocks noGrp="1"/>
          </p:cNvSpPr>
          <p:nvPr>
            <p:ph type="title"/>
          </p:nvPr>
        </p:nvSpPr>
        <p:spPr/>
        <p:txBody>
          <a:bodyPr/>
          <a:lstStyle/>
          <a:p>
            <a:r>
              <a:rPr kumimoji="1" lang="en-US" altLang="ja-JP" dirty="0"/>
              <a:t>Alternative method for tertiary industry</a:t>
            </a:r>
            <a:endParaRPr kumimoji="1" lang="ja-JP" altLang="en-US" dirty="0"/>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4C9978DB-2541-6FBF-BA32-4A337A14C0F3}"/>
                  </a:ext>
                </a:extLst>
              </p:cNvPr>
              <p:cNvSpPr txBox="1"/>
              <p:nvPr/>
            </p:nvSpPr>
            <p:spPr>
              <a:xfrm>
                <a:off x="906451" y="2396373"/>
                <a:ext cx="7886700" cy="71981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4000" i="1" smtClean="0">
                              <a:latin typeface="Cambria Math" panose="02040503050406030204" pitchFamily="18" charset="0"/>
                            </a:rPr>
                          </m:ctrlPr>
                        </m:sSubPr>
                        <m:e>
                          <m:r>
                            <a:rPr lang="en-US" altLang="ja-JP" sz="4000" b="0" i="1" smtClean="0">
                              <a:latin typeface="Cambria Math" panose="02040503050406030204" pitchFamily="18" charset="0"/>
                            </a:rPr>
                            <m:t>𝑦</m:t>
                          </m:r>
                        </m:e>
                        <m:sub>
                          <m:r>
                            <a:rPr lang="en-US" altLang="ja-JP" sz="4000" b="0" i="1" smtClean="0">
                              <a:latin typeface="Cambria Math" panose="02040503050406030204" pitchFamily="18" charset="0"/>
                            </a:rPr>
                            <m:t>3</m:t>
                          </m:r>
                          <m:r>
                            <a:rPr lang="en-US" altLang="ja-JP" sz="4000" b="0" i="1" smtClean="0">
                              <a:latin typeface="Cambria Math" panose="02040503050406030204" pitchFamily="18" charset="0"/>
                            </a:rPr>
                            <m:t>𝑖𝑡</m:t>
                          </m:r>
                        </m:sub>
                      </m:sSub>
                      <m:r>
                        <a:rPr lang="ja-JP" altLang="en-US" sz="4000" i="0">
                          <a:latin typeface="Cambria Math" panose="02040503050406030204" pitchFamily="18" charset="0"/>
                        </a:rPr>
                        <m:t>=</m:t>
                      </m:r>
                      <m:sSub>
                        <m:sSubPr>
                          <m:ctrlPr>
                            <a:rPr lang="en-US" altLang="ja-JP" sz="4000" i="1" smtClean="0">
                              <a:latin typeface="Cambria Math" panose="02040503050406030204" pitchFamily="18" charset="0"/>
                            </a:rPr>
                          </m:ctrlPr>
                        </m:sSubPr>
                        <m:e>
                          <m:r>
                            <a:rPr lang="ja-JP" altLang="en-US" sz="4000" i="1" smtClean="0">
                              <a:latin typeface="Cambria Math" panose="02040503050406030204" pitchFamily="18" charset="0"/>
                            </a:rPr>
                            <m:t>𝛼</m:t>
                          </m:r>
                        </m:e>
                        <m:sub>
                          <m:r>
                            <a:rPr lang="en-US" altLang="ja-JP" sz="4000" b="0" i="1" smtClean="0">
                              <a:latin typeface="Cambria Math" panose="02040503050406030204" pitchFamily="18" charset="0"/>
                            </a:rPr>
                            <m:t>𝑖</m:t>
                          </m:r>
                        </m:sub>
                      </m:sSub>
                      <m:r>
                        <a:rPr lang="ja-JP" altLang="en-US" sz="4000" i="0">
                          <a:latin typeface="Cambria Math" panose="02040503050406030204" pitchFamily="18" charset="0"/>
                        </a:rPr>
                        <m:t>+</m:t>
                      </m:r>
                      <m:sSub>
                        <m:sSubPr>
                          <m:ctrlPr>
                            <a:rPr lang="en-US" altLang="ja-JP" sz="4000" i="1" smtClean="0">
                              <a:latin typeface="Cambria Math" panose="02040503050406030204" pitchFamily="18" charset="0"/>
                            </a:rPr>
                          </m:ctrlPr>
                        </m:sSubPr>
                        <m:e>
                          <m:r>
                            <a:rPr lang="ja-JP" altLang="en-US" sz="4000" i="1" smtClean="0">
                              <a:latin typeface="Cambria Math" panose="02040503050406030204" pitchFamily="18" charset="0"/>
                            </a:rPr>
                            <m:t>𝛽</m:t>
                          </m:r>
                        </m:e>
                        <m:sub>
                          <m:r>
                            <a:rPr lang="en-US" altLang="ja-JP" sz="4000" b="0" i="1" smtClean="0">
                              <a:latin typeface="Cambria Math" panose="02040503050406030204" pitchFamily="18" charset="0"/>
                            </a:rPr>
                            <m:t>𝑖</m:t>
                          </m:r>
                        </m:sub>
                      </m:sSub>
                      <m:sSubSup>
                        <m:sSubSupPr>
                          <m:ctrlPr>
                            <a:rPr lang="en-US" altLang="ja-JP" sz="4000" i="1" smtClean="0">
                              <a:latin typeface="Cambria Math" panose="02040503050406030204" pitchFamily="18" charset="0"/>
                            </a:rPr>
                          </m:ctrlPr>
                        </m:sSubSupPr>
                        <m:e>
                          <m:r>
                            <a:rPr lang="en-US" altLang="ja-JP" sz="4000" b="0" i="1" smtClean="0">
                              <a:latin typeface="Cambria Math" panose="02040503050406030204" pitchFamily="18" charset="0"/>
                            </a:rPr>
                            <m:t>𝑥</m:t>
                          </m:r>
                        </m:e>
                        <m:sub>
                          <m:r>
                            <a:rPr lang="en-US" altLang="ja-JP" sz="4000" b="0" i="1" smtClean="0">
                              <a:latin typeface="Cambria Math" panose="02040503050406030204" pitchFamily="18" charset="0"/>
                            </a:rPr>
                            <m:t>𝑡</m:t>
                          </m:r>
                        </m:sub>
                        <m:sup>
                          <m:r>
                            <a:rPr lang="en-US" altLang="ja-JP" sz="4000" b="0" i="1" smtClean="0">
                              <a:latin typeface="Cambria Math" panose="02040503050406030204" pitchFamily="18" charset="0"/>
                            </a:rPr>
                            <m:t>𝑀</m:t>
                          </m:r>
                        </m:sup>
                      </m:sSubSup>
                      <m:r>
                        <a:rPr lang="ja-JP" altLang="en-US" sz="4000" i="0">
                          <a:latin typeface="Cambria Math" panose="02040503050406030204" pitchFamily="18" charset="0"/>
                        </a:rPr>
                        <m:t>+</m:t>
                      </m:r>
                      <m:sSub>
                        <m:sSubPr>
                          <m:ctrlPr>
                            <a:rPr lang="ja-JP" altLang="en-US" sz="4000" i="1">
                              <a:solidFill>
                                <a:srgbClr val="836967"/>
                              </a:solidFill>
                              <a:latin typeface="Cambria Math" panose="02040503050406030204" pitchFamily="18" charset="0"/>
                            </a:rPr>
                          </m:ctrlPr>
                        </m:sSubPr>
                        <m:e>
                          <m:r>
                            <a:rPr lang="ja-JP" altLang="en-US" sz="4000" i="1">
                              <a:latin typeface="Cambria Math" panose="02040503050406030204" pitchFamily="18" charset="0"/>
                            </a:rPr>
                            <m:t>𝑢</m:t>
                          </m:r>
                        </m:e>
                        <m:sub>
                          <m:r>
                            <a:rPr lang="ja-JP" altLang="en-US" sz="4000" i="1">
                              <a:latin typeface="Cambria Math" panose="02040503050406030204" pitchFamily="18" charset="0"/>
                            </a:rPr>
                            <m:t>𝑖𝑡</m:t>
                          </m:r>
                        </m:sub>
                      </m:sSub>
                    </m:oMath>
                  </m:oMathPara>
                </a14:m>
                <a:endParaRPr lang="ja-JP" altLang="en-US" sz="4000" dirty="0"/>
              </a:p>
            </p:txBody>
          </p:sp>
        </mc:Choice>
        <mc:Fallback xmlns="">
          <p:sp>
            <p:nvSpPr>
              <p:cNvPr id="5" name="テキスト ボックス 4">
                <a:extLst>
                  <a:ext uri="{FF2B5EF4-FFF2-40B4-BE49-F238E27FC236}">
                    <a16:creationId xmlns:a16="http://schemas.microsoft.com/office/drawing/2014/main" id="{4C9978DB-2541-6FBF-BA32-4A337A14C0F3}"/>
                  </a:ext>
                </a:extLst>
              </p:cNvPr>
              <p:cNvSpPr txBox="1">
                <a:spLocks noRot="1" noChangeAspect="1" noMove="1" noResize="1" noEditPoints="1" noAdjustHandles="1" noChangeArrowheads="1" noChangeShapeType="1" noTextEdit="1"/>
              </p:cNvSpPr>
              <p:nvPr/>
            </p:nvSpPr>
            <p:spPr>
              <a:xfrm>
                <a:off x="906451" y="2396373"/>
                <a:ext cx="7886700" cy="719812"/>
              </a:xfrm>
              <a:prstGeom prst="rect">
                <a:avLst/>
              </a:prstGeom>
              <a:blipFill>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01FB5BCA-A1A1-15D0-DFCF-77346F20DAA4}"/>
                  </a:ext>
                </a:extLst>
              </p:cNvPr>
              <p:cNvSpPr txBox="1"/>
              <p:nvPr/>
            </p:nvSpPr>
            <p:spPr>
              <a:xfrm>
                <a:off x="-376538" y="4600131"/>
                <a:ext cx="9169689" cy="188801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4000" i="1" smtClean="0">
                              <a:latin typeface="Cambria Math" panose="02040503050406030204" pitchFamily="18" charset="0"/>
                            </a:rPr>
                          </m:ctrlPr>
                        </m:sSubPr>
                        <m:e>
                          <m:r>
                            <a:rPr lang="en-US" altLang="ja-JP" sz="4000" b="0" i="1" smtClean="0">
                              <a:latin typeface="Cambria Math" panose="02040503050406030204" pitchFamily="18" charset="0"/>
                            </a:rPr>
                            <m:t>𝑦</m:t>
                          </m:r>
                        </m:e>
                        <m:sub>
                          <m:r>
                            <a:rPr lang="en-US" altLang="ja-JP" sz="4000" b="0" i="1" smtClean="0">
                              <a:latin typeface="Cambria Math" panose="02040503050406030204" pitchFamily="18" charset="0"/>
                            </a:rPr>
                            <m:t>3</m:t>
                          </m:r>
                          <m:r>
                            <a:rPr lang="en-US" altLang="ja-JP" sz="4000" b="0" i="1" smtClean="0">
                              <a:latin typeface="Cambria Math" panose="02040503050406030204" pitchFamily="18" charset="0"/>
                            </a:rPr>
                            <m:t>𝑖𝑡</m:t>
                          </m:r>
                        </m:sub>
                      </m:sSub>
                      <m:r>
                        <a:rPr lang="ja-JP" altLang="en-US" sz="4000" i="0" smtClean="0">
                          <a:latin typeface="Cambria Math" panose="02040503050406030204" pitchFamily="18" charset="0"/>
                        </a:rPr>
                        <m:t>=</m:t>
                      </m:r>
                      <m:sSub>
                        <m:sSubPr>
                          <m:ctrlPr>
                            <a:rPr lang="en-US" altLang="ja-JP" sz="4000" i="1">
                              <a:latin typeface="Cambria Math" panose="02040503050406030204" pitchFamily="18" charset="0"/>
                            </a:rPr>
                          </m:ctrlPr>
                        </m:sSubPr>
                        <m:e>
                          <m:r>
                            <a:rPr lang="ja-JP" altLang="en-US" sz="4000" i="1">
                              <a:latin typeface="Cambria Math" panose="02040503050406030204" pitchFamily="18" charset="0"/>
                            </a:rPr>
                            <m:t>𝛼</m:t>
                          </m:r>
                        </m:e>
                        <m:sub>
                          <m:r>
                            <a:rPr lang="en-US" altLang="ja-JP" sz="4000" i="1">
                              <a:latin typeface="Cambria Math" panose="02040503050406030204" pitchFamily="18" charset="0"/>
                            </a:rPr>
                            <m:t>𝑖</m:t>
                          </m:r>
                        </m:sub>
                      </m:sSub>
                      <m:r>
                        <a:rPr lang="en-US" altLang="ja-JP" sz="4000" b="0" i="1" smtClean="0">
                          <a:latin typeface="Cambria Math" panose="02040503050406030204" pitchFamily="18" charset="0"/>
                        </a:rPr>
                        <m:t>+</m:t>
                      </m:r>
                      <m:r>
                        <a:rPr lang="ja-JP" altLang="en-US" sz="4000" b="0" i="1" smtClean="0">
                          <a:latin typeface="Cambria Math" panose="02040503050406030204" pitchFamily="18" charset="0"/>
                        </a:rPr>
                        <m:t>𝛽</m:t>
                      </m:r>
                      <m:nary>
                        <m:naryPr>
                          <m:chr m:val="∑"/>
                          <m:ctrlPr>
                            <a:rPr lang="ja-JP" altLang="en-US" sz="4000" i="1" smtClean="0">
                              <a:latin typeface="Cambria Math" panose="02040503050406030204" pitchFamily="18" charset="0"/>
                            </a:rPr>
                          </m:ctrlPr>
                        </m:naryPr>
                        <m:sub>
                          <m:r>
                            <m:rPr>
                              <m:brk m:alnAt="23"/>
                            </m:rPr>
                            <a:rPr lang="en-US" altLang="ja-JP" sz="4000" b="0" i="1" smtClean="0">
                              <a:latin typeface="Cambria Math" panose="02040503050406030204" pitchFamily="18" charset="0"/>
                            </a:rPr>
                            <m:t>𝑘</m:t>
                          </m:r>
                          <m:r>
                            <a:rPr lang="en-US" altLang="ja-JP" sz="4000" b="0" i="1" smtClean="0">
                              <a:latin typeface="Cambria Math" panose="02040503050406030204" pitchFamily="18" charset="0"/>
                            </a:rPr>
                            <m:t>=1</m:t>
                          </m:r>
                        </m:sub>
                        <m:sup>
                          <m:r>
                            <a:rPr lang="en-US" altLang="ja-JP" sz="4000" b="0" i="1" smtClean="0">
                              <a:latin typeface="Cambria Math" panose="02040503050406030204" pitchFamily="18" charset="0"/>
                            </a:rPr>
                            <m:t>11</m:t>
                          </m:r>
                        </m:sup>
                        <m:e>
                          <m:d>
                            <m:dPr>
                              <m:ctrlPr>
                                <a:rPr lang="en-US" altLang="ja-JP" sz="4000" b="0" i="1" smtClean="0">
                                  <a:latin typeface="Cambria Math" panose="02040503050406030204" pitchFamily="18" charset="0"/>
                                </a:rPr>
                              </m:ctrlPr>
                            </m:dPr>
                            <m:e>
                              <m:sSub>
                                <m:sSubPr>
                                  <m:ctrlPr>
                                    <a:rPr lang="en-US" altLang="ja-JP" sz="4000" i="1">
                                      <a:latin typeface="Cambria Math" panose="02040503050406030204" pitchFamily="18" charset="0"/>
                                    </a:rPr>
                                  </m:ctrlPr>
                                </m:sSubPr>
                                <m:e>
                                  <m:r>
                                    <a:rPr lang="en-US" altLang="ja-JP" sz="4000" i="1">
                                      <a:latin typeface="Cambria Math" panose="02040503050406030204" pitchFamily="18" charset="0"/>
                                    </a:rPr>
                                    <m:t>𝑤</m:t>
                                  </m:r>
                                </m:e>
                                <m:sub>
                                  <m:r>
                                    <a:rPr lang="en-US" altLang="ja-JP" sz="4000" i="1">
                                      <a:latin typeface="Cambria Math" panose="02040503050406030204" pitchFamily="18" charset="0"/>
                                    </a:rPr>
                                    <m:t>𝑖𝑘</m:t>
                                  </m:r>
                                  <m:r>
                                    <a:rPr lang="en-US" altLang="ja-JP" sz="4000" i="1">
                                      <a:latin typeface="Cambria Math" panose="02040503050406030204" pitchFamily="18" charset="0"/>
                                    </a:rPr>
                                    <m:t> </m:t>
                                  </m:r>
                                </m:sub>
                              </m:sSub>
                              <m:sSub>
                                <m:sSubPr>
                                  <m:ctrlPr>
                                    <a:rPr lang="en-US" altLang="ja-JP" sz="4000" i="1">
                                      <a:latin typeface="Cambria Math" panose="02040503050406030204" pitchFamily="18" charset="0"/>
                                    </a:rPr>
                                  </m:ctrlPr>
                                </m:sSubPr>
                                <m:e>
                                  <m:r>
                                    <a:rPr lang="en-US" altLang="ja-JP" sz="4000" i="1">
                                      <a:latin typeface="Cambria Math" panose="02040503050406030204" pitchFamily="18" charset="0"/>
                                    </a:rPr>
                                    <m:t>𝑥</m:t>
                                  </m:r>
                                </m:e>
                                <m:sub>
                                  <m:r>
                                    <a:rPr lang="en-US" altLang="ja-JP" sz="4000" i="1">
                                      <a:latin typeface="Cambria Math" panose="02040503050406030204" pitchFamily="18" charset="0"/>
                                    </a:rPr>
                                    <m:t>𝑘𝑡</m:t>
                                  </m:r>
                                </m:sub>
                              </m:sSub>
                            </m:e>
                          </m:d>
                          <m:r>
                            <a:rPr lang="en-US" altLang="ja-JP" sz="4000" b="0" i="1" smtClean="0">
                              <a:latin typeface="Cambria Math" panose="02040503050406030204" pitchFamily="18" charset="0"/>
                            </a:rPr>
                            <m:t>+</m:t>
                          </m:r>
                          <m:sSub>
                            <m:sSubPr>
                              <m:ctrlPr>
                                <a:rPr lang="ja-JP" altLang="en-US" sz="4000" i="1">
                                  <a:solidFill>
                                    <a:srgbClr val="836967"/>
                                  </a:solidFill>
                                  <a:latin typeface="Cambria Math" panose="02040503050406030204" pitchFamily="18" charset="0"/>
                                </a:rPr>
                              </m:ctrlPr>
                            </m:sSubPr>
                            <m:e>
                              <m:r>
                                <a:rPr lang="ja-JP" altLang="en-US" sz="4000" i="1">
                                  <a:latin typeface="Cambria Math" panose="02040503050406030204" pitchFamily="18" charset="0"/>
                                </a:rPr>
                                <m:t>𝑢</m:t>
                              </m:r>
                            </m:e>
                            <m:sub>
                              <m:r>
                                <a:rPr lang="ja-JP" altLang="en-US" sz="4000" i="1">
                                  <a:latin typeface="Cambria Math" panose="02040503050406030204" pitchFamily="18" charset="0"/>
                                </a:rPr>
                                <m:t>𝑖𝑡</m:t>
                              </m:r>
                            </m:sub>
                          </m:sSub>
                        </m:e>
                      </m:nary>
                    </m:oMath>
                  </m:oMathPara>
                </a14:m>
                <a:endParaRPr lang="ja-JP" altLang="en-US" sz="4000" dirty="0"/>
              </a:p>
            </p:txBody>
          </p:sp>
        </mc:Choice>
        <mc:Fallback xmlns="">
          <p:sp>
            <p:nvSpPr>
              <p:cNvPr id="8" name="テキスト ボックス 7">
                <a:extLst>
                  <a:ext uri="{FF2B5EF4-FFF2-40B4-BE49-F238E27FC236}">
                    <a16:creationId xmlns:a16="http://schemas.microsoft.com/office/drawing/2014/main" id="{01FB5BCA-A1A1-15D0-DFCF-77346F20DAA4}"/>
                  </a:ext>
                </a:extLst>
              </p:cNvPr>
              <p:cNvSpPr txBox="1">
                <a:spLocks noRot="1" noChangeAspect="1" noMove="1" noResize="1" noEditPoints="1" noAdjustHandles="1" noChangeArrowheads="1" noChangeShapeType="1" noTextEdit="1"/>
              </p:cNvSpPr>
              <p:nvPr/>
            </p:nvSpPr>
            <p:spPr>
              <a:xfrm>
                <a:off x="-376538" y="4600131"/>
                <a:ext cx="9169689" cy="1888017"/>
              </a:xfrm>
              <a:prstGeom prst="rect">
                <a:avLst/>
              </a:prstGeom>
              <a:blipFill>
                <a:blip r:embed="rId3"/>
                <a:stretch>
                  <a:fillRect/>
                </a:stretch>
              </a:blipFill>
            </p:spPr>
            <p:txBody>
              <a:bodyPr/>
              <a:lstStyle/>
              <a:p>
                <a:r>
                  <a:rPr lang="ja-JP" altLang="en-US">
                    <a:noFill/>
                  </a:rPr>
                  <a:t> </a:t>
                </a:r>
              </a:p>
            </p:txBody>
          </p:sp>
        </mc:Fallback>
      </mc:AlternateContent>
      <p:sp>
        <p:nvSpPr>
          <p:cNvPr id="14" name="テキスト ボックス 13">
            <a:extLst>
              <a:ext uri="{FF2B5EF4-FFF2-40B4-BE49-F238E27FC236}">
                <a16:creationId xmlns:a16="http://schemas.microsoft.com/office/drawing/2014/main" id="{F69C0285-98BD-9433-E3D4-6E2B7F75C391}"/>
              </a:ext>
            </a:extLst>
          </p:cNvPr>
          <p:cNvSpPr txBox="1"/>
          <p:nvPr/>
        </p:nvSpPr>
        <p:spPr>
          <a:xfrm>
            <a:off x="8007792" y="2508860"/>
            <a:ext cx="3778961" cy="646331"/>
          </a:xfrm>
          <a:prstGeom prst="rect">
            <a:avLst/>
          </a:prstGeom>
          <a:noFill/>
        </p:spPr>
        <p:txBody>
          <a:bodyPr wrap="square">
            <a:spAutoFit/>
          </a:bodyPr>
          <a:lstStyle/>
          <a:p>
            <a:r>
              <a:rPr lang="en-US" altLang="ja-JP" dirty="0"/>
              <a:t>In the case of using only all industries Index.</a:t>
            </a:r>
            <a:endParaRPr lang="ja-JP" altLang="en-US" dirty="0"/>
          </a:p>
        </p:txBody>
      </p:sp>
      <p:sp>
        <p:nvSpPr>
          <p:cNvPr id="16" name="テキスト ボックス 15">
            <a:extLst>
              <a:ext uri="{FF2B5EF4-FFF2-40B4-BE49-F238E27FC236}">
                <a16:creationId xmlns:a16="http://schemas.microsoft.com/office/drawing/2014/main" id="{4F6A7729-948C-72F4-BA4E-580F4DA1144B}"/>
              </a:ext>
            </a:extLst>
          </p:cNvPr>
          <p:cNvSpPr txBox="1"/>
          <p:nvPr/>
        </p:nvSpPr>
        <p:spPr>
          <a:xfrm>
            <a:off x="7879639" y="5243377"/>
            <a:ext cx="4035269" cy="923330"/>
          </a:xfrm>
          <a:prstGeom prst="rect">
            <a:avLst/>
          </a:prstGeom>
          <a:noFill/>
        </p:spPr>
        <p:txBody>
          <a:bodyPr wrap="square">
            <a:spAutoFit/>
          </a:bodyPr>
          <a:lstStyle/>
          <a:p>
            <a:r>
              <a:rPr lang="en-US" altLang="ja-JP" dirty="0"/>
              <a:t>In the case of weighting the 11 industries based on the industry-specific ratios of each region as of 2015</a:t>
            </a:r>
            <a:endParaRPr lang="ja-JP" altLang="en-US" dirty="0"/>
          </a:p>
        </p:txBody>
      </p:sp>
    </p:spTree>
    <p:extLst>
      <p:ext uri="{BB962C8B-B14F-4D97-AF65-F5344CB8AC3E}">
        <p14:creationId xmlns:p14="http://schemas.microsoft.com/office/powerpoint/2010/main" val="467081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39627520-769E-A14E-C550-2FDBD8AA1DC0}"/>
              </a:ext>
            </a:extLst>
          </p:cNvPr>
          <p:cNvPicPr>
            <a:picLocks noChangeAspect="1"/>
          </p:cNvPicPr>
          <p:nvPr/>
        </p:nvPicPr>
        <p:blipFill>
          <a:blip r:embed="rId2"/>
          <a:stretch>
            <a:fillRect/>
          </a:stretch>
        </p:blipFill>
        <p:spPr>
          <a:xfrm>
            <a:off x="1381437" y="2211727"/>
            <a:ext cx="9830057" cy="2967077"/>
          </a:xfrm>
          <a:prstGeom prst="rect">
            <a:avLst/>
          </a:prstGeom>
        </p:spPr>
      </p:pic>
      <p:sp>
        <p:nvSpPr>
          <p:cNvPr id="2" name="タイトル 1">
            <a:extLst>
              <a:ext uri="{FF2B5EF4-FFF2-40B4-BE49-F238E27FC236}">
                <a16:creationId xmlns:a16="http://schemas.microsoft.com/office/drawing/2014/main" id="{2FE2419D-6FE9-A747-6DC6-62B9B4CC23FD}"/>
              </a:ext>
            </a:extLst>
          </p:cNvPr>
          <p:cNvSpPr>
            <a:spLocks noGrp="1"/>
          </p:cNvSpPr>
          <p:nvPr>
            <p:ph type="title"/>
          </p:nvPr>
        </p:nvSpPr>
        <p:spPr/>
        <p:txBody>
          <a:bodyPr/>
          <a:lstStyle/>
          <a:p>
            <a:r>
              <a:rPr kumimoji="1" lang="en-US" altLang="ja-JP" dirty="0"/>
              <a:t>Tertiary industry estimation result</a:t>
            </a:r>
            <a:endParaRPr kumimoji="1" lang="ja-JP" altLang="en-US" dirty="0"/>
          </a:p>
        </p:txBody>
      </p:sp>
      <p:sp>
        <p:nvSpPr>
          <p:cNvPr id="3" name="正方形/長方形 2">
            <a:extLst>
              <a:ext uri="{FF2B5EF4-FFF2-40B4-BE49-F238E27FC236}">
                <a16:creationId xmlns:a16="http://schemas.microsoft.com/office/drawing/2014/main" id="{2A7E4816-9244-2C5A-5FB4-3818D702C6B2}"/>
              </a:ext>
            </a:extLst>
          </p:cNvPr>
          <p:cNvSpPr/>
          <p:nvPr/>
        </p:nvSpPr>
        <p:spPr>
          <a:xfrm>
            <a:off x="3056021" y="3643162"/>
            <a:ext cx="1386038" cy="97215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2C36BCF1-30A3-9CA2-EAA2-7F5F72D4D37D}"/>
              </a:ext>
            </a:extLst>
          </p:cNvPr>
          <p:cNvSpPr/>
          <p:nvPr/>
        </p:nvSpPr>
        <p:spPr>
          <a:xfrm>
            <a:off x="7186212" y="3643162"/>
            <a:ext cx="1281129" cy="97215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AF41C90-7851-3C7F-1226-FE7EF25FD7F6}"/>
              </a:ext>
            </a:extLst>
          </p:cNvPr>
          <p:cNvSpPr txBox="1"/>
          <p:nvPr/>
        </p:nvSpPr>
        <p:spPr>
          <a:xfrm>
            <a:off x="1172140" y="5699843"/>
            <a:ext cx="9989820" cy="707886"/>
          </a:xfrm>
          <a:prstGeom prst="rect">
            <a:avLst/>
          </a:prstGeom>
          <a:noFill/>
        </p:spPr>
        <p:txBody>
          <a:bodyPr wrap="square">
            <a:spAutoFit/>
          </a:bodyPr>
          <a:lstStyle/>
          <a:p>
            <a:r>
              <a:rPr lang="en-US" altLang="ja-JP" sz="2000" dirty="0"/>
              <a:t>Among the three methods, the one that yielded the best fit most often was the one using two clusters, when counted by prefecture</a:t>
            </a:r>
            <a:endParaRPr lang="ja-JP" altLang="en-US" sz="2000" dirty="0"/>
          </a:p>
        </p:txBody>
      </p:sp>
    </p:spTree>
    <p:extLst>
      <p:ext uri="{BB962C8B-B14F-4D97-AF65-F5344CB8AC3E}">
        <p14:creationId xmlns:p14="http://schemas.microsoft.com/office/powerpoint/2010/main" val="1199137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7F5E18-F340-0503-47F4-C2490B56C645}"/>
              </a:ext>
            </a:extLst>
          </p:cNvPr>
          <p:cNvSpPr>
            <a:spLocks noGrp="1"/>
          </p:cNvSpPr>
          <p:nvPr>
            <p:ph type="title"/>
          </p:nvPr>
        </p:nvSpPr>
        <p:spPr/>
        <p:txBody>
          <a:bodyPr/>
          <a:lstStyle/>
          <a:p>
            <a:r>
              <a:rPr kumimoji="1" lang="en-US" altLang="ja-JP" dirty="0"/>
              <a:t>Forecast Performance</a:t>
            </a:r>
            <a:endParaRPr kumimoji="1" lang="ja-JP" altLang="en-US" dirty="0"/>
          </a:p>
        </p:txBody>
      </p:sp>
      <p:sp>
        <p:nvSpPr>
          <p:cNvPr id="3" name="テキスト ボックス 2">
            <a:extLst>
              <a:ext uri="{FF2B5EF4-FFF2-40B4-BE49-F238E27FC236}">
                <a16:creationId xmlns:a16="http://schemas.microsoft.com/office/drawing/2014/main" id="{5802BC75-718B-4F48-26AF-274EF52168A2}"/>
              </a:ext>
            </a:extLst>
          </p:cNvPr>
          <p:cNvSpPr txBox="1"/>
          <p:nvPr/>
        </p:nvSpPr>
        <p:spPr>
          <a:xfrm>
            <a:off x="881513" y="1459855"/>
            <a:ext cx="7632032" cy="400110"/>
          </a:xfrm>
          <a:prstGeom prst="rect">
            <a:avLst/>
          </a:prstGeom>
          <a:noFill/>
        </p:spPr>
        <p:txBody>
          <a:bodyPr wrap="square" rtlCol="0">
            <a:spAutoFit/>
          </a:bodyPr>
          <a:lstStyle/>
          <a:p>
            <a:r>
              <a:rPr kumimoji="1" lang="en-US" altLang="ja-JP" sz="2000" dirty="0"/>
              <a:t>Growth rate of reginal GDP in 2019,47 prefectures and total </a:t>
            </a:r>
            <a:endParaRPr kumimoji="1" lang="ja-JP" altLang="en-US" sz="2000" dirty="0"/>
          </a:p>
        </p:txBody>
      </p:sp>
      <p:pic>
        <p:nvPicPr>
          <p:cNvPr id="4" name="図 3">
            <a:extLst>
              <a:ext uri="{FF2B5EF4-FFF2-40B4-BE49-F238E27FC236}">
                <a16:creationId xmlns:a16="http://schemas.microsoft.com/office/drawing/2014/main" id="{4ACBC457-8692-CE23-05FA-0C588EF3B8DF}"/>
              </a:ext>
            </a:extLst>
          </p:cNvPr>
          <p:cNvPicPr>
            <a:picLocks noChangeAspect="1"/>
          </p:cNvPicPr>
          <p:nvPr/>
        </p:nvPicPr>
        <p:blipFill>
          <a:blip r:embed="rId3"/>
          <a:stretch>
            <a:fillRect/>
          </a:stretch>
        </p:blipFill>
        <p:spPr>
          <a:xfrm>
            <a:off x="2871828" y="2067464"/>
            <a:ext cx="6522930" cy="4040450"/>
          </a:xfrm>
          <a:prstGeom prst="rect">
            <a:avLst/>
          </a:prstGeom>
        </p:spPr>
      </p:pic>
      <p:sp>
        <p:nvSpPr>
          <p:cNvPr id="5" name="テキスト ボックス 4">
            <a:extLst>
              <a:ext uri="{FF2B5EF4-FFF2-40B4-BE49-F238E27FC236}">
                <a16:creationId xmlns:a16="http://schemas.microsoft.com/office/drawing/2014/main" id="{010C6A1D-DD10-F952-CB22-F2A9D7D89403}"/>
              </a:ext>
            </a:extLst>
          </p:cNvPr>
          <p:cNvSpPr txBox="1"/>
          <p:nvPr/>
        </p:nvSpPr>
        <p:spPr>
          <a:xfrm>
            <a:off x="630455" y="6107914"/>
            <a:ext cx="10515600" cy="646331"/>
          </a:xfrm>
          <a:prstGeom prst="rect">
            <a:avLst/>
          </a:prstGeom>
          <a:noFill/>
        </p:spPr>
        <p:txBody>
          <a:bodyPr wrap="square" rtlCol="0">
            <a:spAutoFit/>
          </a:bodyPr>
          <a:lstStyle/>
          <a:p>
            <a:r>
              <a:rPr kumimoji="1" lang="en-US" altLang="ja-JP" dirty="0"/>
              <a:t>The horizontal axis is forecast value of 2019 forecasted in November 2022, and the vertical axis is the actual value released in June  2023. Nation’s total nowcast is accurate, but some prefectures are off the forecast.</a:t>
            </a:r>
            <a:endParaRPr kumimoji="1" lang="ja-JP" altLang="en-US" dirty="0"/>
          </a:p>
        </p:txBody>
      </p:sp>
      <p:sp>
        <p:nvSpPr>
          <p:cNvPr id="7" name="テキスト ボックス 6">
            <a:extLst>
              <a:ext uri="{FF2B5EF4-FFF2-40B4-BE49-F238E27FC236}">
                <a16:creationId xmlns:a16="http://schemas.microsoft.com/office/drawing/2014/main" id="{33001DFB-8125-A2E6-00BE-E2BEE625EE1B}"/>
              </a:ext>
            </a:extLst>
          </p:cNvPr>
          <p:cNvSpPr txBox="1"/>
          <p:nvPr/>
        </p:nvSpPr>
        <p:spPr>
          <a:xfrm>
            <a:off x="9683015" y="635887"/>
            <a:ext cx="2040556" cy="646331"/>
          </a:xfrm>
          <a:prstGeom prst="rect">
            <a:avLst/>
          </a:prstGeom>
          <a:noFill/>
        </p:spPr>
        <p:txBody>
          <a:bodyPr wrap="square">
            <a:spAutoFit/>
          </a:bodyPr>
          <a:lstStyle/>
          <a:p>
            <a:r>
              <a:rPr lang="en-US" altLang="ja-JP" dirty="0"/>
              <a:t>The cause lies in the tertiary industry.</a:t>
            </a:r>
            <a:endParaRPr lang="ja-JP" altLang="en-US" dirty="0"/>
          </a:p>
        </p:txBody>
      </p:sp>
      <p:sp>
        <p:nvSpPr>
          <p:cNvPr id="8" name="テキスト ボックス 7">
            <a:extLst>
              <a:ext uri="{FF2B5EF4-FFF2-40B4-BE49-F238E27FC236}">
                <a16:creationId xmlns:a16="http://schemas.microsoft.com/office/drawing/2014/main" id="{17D60959-23A1-BF96-D61C-D1629858806E}"/>
              </a:ext>
            </a:extLst>
          </p:cNvPr>
          <p:cNvSpPr txBox="1"/>
          <p:nvPr/>
        </p:nvSpPr>
        <p:spPr>
          <a:xfrm>
            <a:off x="7729086" y="3922295"/>
            <a:ext cx="3147461" cy="369332"/>
          </a:xfrm>
          <a:prstGeom prst="rect">
            <a:avLst/>
          </a:prstGeom>
          <a:noFill/>
        </p:spPr>
        <p:txBody>
          <a:bodyPr wrap="square" rtlCol="0">
            <a:spAutoFit/>
          </a:bodyPr>
          <a:lstStyle/>
          <a:p>
            <a:r>
              <a:rPr kumimoji="1" lang="en-US" altLang="ja-JP" dirty="0"/>
              <a:t>47 prefectures total(-1.3,-1.4)</a:t>
            </a:r>
            <a:endParaRPr kumimoji="1" lang="ja-JP" altLang="en-US" dirty="0"/>
          </a:p>
        </p:txBody>
      </p:sp>
      <p:cxnSp>
        <p:nvCxnSpPr>
          <p:cNvPr id="10" name="直線矢印コネクタ 9">
            <a:extLst>
              <a:ext uri="{FF2B5EF4-FFF2-40B4-BE49-F238E27FC236}">
                <a16:creationId xmlns:a16="http://schemas.microsoft.com/office/drawing/2014/main" id="{B3128CDD-DD61-A9C7-A5C0-DE8342051863}"/>
              </a:ext>
            </a:extLst>
          </p:cNvPr>
          <p:cNvCxnSpPr/>
          <p:nvPr/>
        </p:nvCxnSpPr>
        <p:spPr>
          <a:xfrm flipH="1" flipV="1">
            <a:off x="6785811" y="3840480"/>
            <a:ext cx="721894" cy="1973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7409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7F5E18-F340-0503-47F4-C2490B56C645}"/>
              </a:ext>
            </a:extLst>
          </p:cNvPr>
          <p:cNvSpPr>
            <a:spLocks noGrp="1"/>
          </p:cNvSpPr>
          <p:nvPr>
            <p:ph type="title"/>
          </p:nvPr>
        </p:nvSpPr>
        <p:spPr/>
        <p:txBody>
          <a:bodyPr/>
          <a:lstStyle/>
          <a:p>
            <a:r>
              <a:rPr kumimoji="1" lang="en-US" altLang="ja-JP" dirty="0"/>
              <a:t>Forecast Performance</a:t>
            </a:r>
            <a:endParaRPr kumimoji="1" lang="ja-JP" altLang="en-US" dirty="0"/>
          </a:p>
        </p:txBody>
      </p:sp>
      <p:sp>
        <p:nvSpPr>
          <p:cNvPr id="3" name="テキスト ボックス 2">
            <a:extLst>
              <a:ext uri="{FF2B5EF4-FFF2-40B4-BE49-F238E27FC236}">
                <a16:creationId xmlns:a16="http://schemas.microsoft.com/office/drawing/2014/main" id="{5802BC75-718B-4F48-26AF-274EF52168A2}"/>
              </a:ext>
            </a:extLst>
          </p:cNvPr>
          <p:cNvSpPr txBox="1"/>
          <p:nvPr/>
        </p:nvSpPr>
        <p:spPr>
          <a:xfrm>
            <a:off x="1008380" y="1537190"/>
            <a:ext cx="9347200" cy="369332"/>
          </a:xfrm>
          <a:prstGeom prst="rect">
            <a:avLst/>
          </a:prstGeom>
          <a:noFill/>
        </p:spPr>
        <p:txBody>
          <a:bodyPr wrap="square" rtlCol="0">
            <a:spAutoFit/>
          </a:bodyPr>
          <a:lstStyle/>
          <a:p>
            <a:r>
              <a:rPr kumimoji="1" lang="en-US" altLang="ja-JP" dirty="0"/>
              <a:t>Compared with Quarterly  GDP growth rate</a:t>
            </a:r>
            <a:endParaRPr kumimoji="1" lang="ja-JP" altLang="en-US" dirty="0"/>
          </a:p>
        </p:txBody>
      </p:sp>
      <p:pic>
        <p:nvPicPr>
          <p:cNvPr id="5" name="図 4">
            <a:extLst>
              <a:ext uri="{FF2B5EF4-FFF2-40B4-BE49-F238E27FC236}">
                <a16:creationId xmlns:a16="http://schemas.microsoft.com/office/drawing/2014/main" id="{259B190B-D7B8-C74D-111A-249A0270E927}"/>
              </a:ext>
            </a:extLst>
          </p:cNvPr>
          <p:cNvPicPr>
            <a:picLocks noChangeAspect="1"/>
          </p:cNvPicPr>
          <p:nvPr/>
        </p:nvPicPr>
        <p:blipFill>
          <a:blip r:embed="rId2"/>
          <a:stretch>
            <a:fillRect/>
          </a:stretch>
        </p:blipFill>
        <p:spPr>
          <a:xfrm>
            <a:off x="390417" y="2213669"/>
            <a:ext cx="11692990" cy="3173262"/>
          </a:xfrm>
          <a:prstGeom prst="rect">
            <a:avLst/>
          </a:prstGeom>
        </p:spPr>
      </p:pic>
      <p:sp>
        <p:nvSpPr>
          <p:cNvPr id="6" name="テキスト ボックス 5">
            <a:extLst>
              <a:ext uri="{FF2B5EF4-FFF2-40B4-BE49-F238E27FC236}">
                <a16:creationId xmlns:a16="http://schemas.microsoft.com/office/drawing/2014/main" id="{4EC91CD0-6ED3-85D1-3922-B0CB45C4454B}"/>
              </a:ext>
            </a:extLst>
          </p:cNvPr>
          <p:cNvSpPr txBox="1"/>
          <p:nvPr/>
        </p:nvSpPr>
        <p:spPr>
          <a:xfrm>
            <a:off x="794084" y="5635592"/>
            <a:ext cx="10188341" cy="923330"/>
          </a:xfrm>
          <a:prstGeom prst="rect">
            <a:avLst/>
          </a:prstGeom>
          <a:noFill/>
        </p:spPr>
        <p:txBody>
          <a:bodyPr wrap="square" rtlCol="0">
            <a:spAutoFit/>
          </a:bodyPr>
          <a:lstStyle/>
          <a:p>
            <a:r>
              <a:rPr kumimoji="1" lang="en-US" altLang="ja-JP" dirty="0"/>
              <a:t>This is the forecast performance of quarterly data.</a:t>
            </a:r>
          </a:p>
          <a:p>
            <a:r>
              <a:rPr kumimoji="1" lang="en-US" altLang="ja-JP" dirty="0"/>
              <a:t>When comparing 47 total regional GDP to nation’s GDP, Error is relatively small.</a:t>
            </a:r>
          </a:p>
          <a:p>
            <a:r>
              <a:rPr kumimoji="1" lang="en-US" altLang="ja-JP" dirty="0"/>
              <a:t>When comparing reginal GDP to  regional GDP announced by local government, error is relatively big. </a:t>
            </a:r>
          </a:p>
        </p:txBody>
      </p:sp>
    </p:spTree>
    <p:extLst>
      <p:ext uri="{BB962C8B-B14F-4D97-AF65-F5344CB8AC3E}">
        <p14:creationId xmlns:p14="http://schemas.microsoft.com/office/powerpoint/2010/main" val="2889480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7F5E18-F340-0503-47F4-C2490B56C645}"/>
              </a:ext>
            </a:extLst>
          </p:cNvPr>
          <p:cNvSpPr>
            <a:spLocks noGrp="1"/>
          </p:cNvSpPr>
          <p:nvPr>
            <p:ph type="title"/>
          </p:nvPr>
        </p:nvSpPr>
        <p:spPr/>
        <p:txBody>
          <a:bodyPr/>
          <a:lstStyle/>
          <a:p>
            <a:r>
              <a:rPr kumimoji="1" lang="en-US" altLang="ja-JP" dirty="0"/>
              <a:t>Forecast Performance</a:t>
            </a:r>
            <a:endParaRPr kumimoji="1" lang="ja-JP" altLang="en-US" dirty="0"/>
          </a:p>
        </p:txBody>
      </p:sp>
      <p:sp>
        <p:nvSpPr>
          <p:cNvPr id="3" name="テキスト ボックス 2">
            <a:extLst>
              <a:ext uri="{FF2B5EF4-FFF2-40B4-BE49-F238E27FC236}">
                <a16:creationId xmlns:a16="http://schemas.microsoft.com/office/drawing/2014/main" id="{5802BC75-718B-4F48-26AF-274EF52168A2}"/>
              </a:ext>
            </a:extLst>
          </p:cNvPr>
          <p:cNvSpPr txBox="1"/>
          <p:nvPr/>
        </p:nvSpPr>
        <p:spPr>
          <a:xfrm>
            <a:off x="1088737" y="1321356"/>
            <a:ext cx="9347200" cy="369332"/>
          </a:xfrm>
          <a:prstGeom prst="rect">
            <a:avLst/>
          </a:prstGeom>
          <a:noFill/>
        </p:spPr>
        <p:txBody>
          <a:bodyPr wrap="square" rtlCol="0">
            <a:spAutoFit/>
          </a:bodyPr>
          <a:lstStyle/>
          <a:p>
            <a:r>
              <a:rPr kumimoji="1" lang="en-US" altLang="ja-JP" dirty="0"/>
              <a:t>Compared with Quarterly  GDP</a:t>
            </a:r>
            <a:endParaRPr kumimoji="1" lang="ja-JP" altLang="en-US" dirty="0"/>
          </a:p>
        </p:txBody>
      </p:sp>
      <p:pic>
        <p:nvPicPr>
          <p:cNvPr id="5" name="図 4">
            <a:extLst>
              <a:ext uri="{FF2B5EF4-FFF2-40B4-BE49-F238E27FC236}">
                <a16:creationId xmlns:a16="http://schemas.microsoft.com/office/drawing/2014/main" id="{2FD77C46-5384-0167-8D86-C422D7589143}"/>
              </a:ext>
            </a:extLst>
          </p:cNvPr>
          <p:cNvPicPr>
            <a:picLocks noChangeAspect="1"/>
          </p:cNvPicPr>
          <p:nvPr/>
        </p:nvPicPr>
        <p:blipFill>
          <a:blip r:embed="rId2"/>
          <a:stretch>
            <a:fillRect/>
          </a:stretch>
        </p:blipFill>
        <p:spPr>
          <a:xfrm>
            <a:off x="1485184" y="1778654"/>
            <a:ext cx="8950753" cy="5079346"/>
          </a:xfrm>
          <a:prstGeom prst="rect">
            <a:avLst/>
          </a:prstGeom>
        </p:spPr>
      </p:pic>
      <p:sp>
        <p:nvSpPr>
          <p:cNvPr id="4" name="テキスト ボックス 3">
            <a:extLst>
              <a:ext uri="{FF2B5EF4-FFF2-40B4-BE49-F238E27FC236}">
                <a16:creationId xmlns:a16="http://schemas.microsoft.com/office/drawing/2014/main" id="{7BAF1DB6-F730-C9B5-21B9-12E30286ACD6}"/>
              </a:ext>
            </a:extLst>
          </p:cNvPr>
          <p:cNvSpPr txBox="1"/>
          <p:nvPr/>
        </p:nvSpPr>
        <p:spPr>
          <a:xfrm>
            <a:off x="6857071" y="954208"/>
            <a:ext cx="4037798" cy="646331"/>
          </a:xfrm>
          <a:prstGeom prst="rect">
            <a:avLst/>
          </a:prstGeom>
          <a:noFill/>
        </p:spPr>
        <p:txBody>
          <a:bodyPr wrap="square" rtlCol="0">
            <a:spAutoFit/>
          </a:bodyPr>
          <a:lstStyle/>
          <a:p>
            <a:r>
              <a:rPr kumimoji="1" lang="en-US" altLang="ja-JP" dirty="0"/>
              <a:t>When viewed in a graph, one can track the direction of the economy.</a:t>
            </a:r>
            <a:endParaRPr kumimoji="1" lang="ja-JP" altLang="en-US" dirty="0"/>
          </a:p>
        </p:txBody>
      </p:sp>
      <p:sp>
        <p:nvSpPr>
          <p:cNvPr id="6" name="テキスト ボックス 5">
            <a:extLst>
              <a:ext uri="{FF2B5EF4-FFF2-40B4-BE49-F238E27FC236}">
                <a16:creationId xmlns:a16="http://schemas.microsoft.com/office/drawing/2014/main" id="{255EB763-BD8B-B9F1-4731-BE4A98F574D4}"/>
              </a:ext>
            </a:extLst>
          </p:cNvPr>
          <p:cNvSpPr txBox="1"/>
          <p:nvPr/>
        </p:nvSpPr>
        <p:spPr>
          <a:xfrm>
            <a:off x="6944627" y="365125"/>
            <a:ext cx="3777916" cy="369332"/>
          </a:xfrm>
          <a:prstGeom prst="rect">
            <a:avLst/>
          </a:prstGeom>
          <a:noFill/>
        </p:spPr>
        <p:txBody>
          <a:bodyPr wrap="square" rtlCol="0">
            <a:spAutoFit/>
          </a:bodyPr>
          <a:lstStyle/>
          <a:p>
            <a:r>
              <a:rPr kumimoji="1" lang="en-US" altLang="ja-JP" dirty="0"/>
              <a:t>Red line is actual data.</a:t>
            </a:r>
            <a:endParaRPr kumimoji="1" lang="ja-JP" altLang="en-US" dirty="0"/>
          </a:p>
        </p:txBody>
      </p:sp>
    </p:spTree>
    <p:extLst>
      <p:ext uri="{BB962C8B-B14F-4D97-AF65-F5344CB8AC3E}">
        <p14:creationId xmlns:p14="http://schemas.microsoft.com/office/powerpoint/2010/main" val="4185621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2D0243-AF91-8875-CF6F-27C595E4455B}"/>
              </a:ext>
            </a:extLst>
          </p:cNvPr>
          <p:cNvSpPr>
            <a:spLocks noGrp="1"/>
          </p:cNvSpPr>
          <p:nvPr>
            <p:ph type="title"/>
          </p:nvPr>
        </p:nvSpPr>
        <p:spPr/>
        <p:txBody>
          <a:bodyPr/>
          <a:lstStyle/>
          <a:p>
            <a:r>
              <a:rPr lang="en-US" altLang="ja-JP" dirty="0"/>
              <a:t>6.Discussion</a:t>
            </a:r>
            <a:endParaRPr kumimoji="1" lang="ja-JP" altLang="en-US" dirty="0"/>
          </a:p>
        </p:txBody>
      </p:sp>
      <p:sp>
        <p:nvSpPr>
          <p:cNvPr id="3" name="コンテンツ プレースホルダー 2">
            <a:extLst>
              <a:ext uri="{FF2B5EF4-FFF2-40B4-BE49-F238E27FC236}">
                <a16:creationId xmlns:a16="http://schemas.microsoft.com/office/drawing/2014/main" id="{FBF6B7A3-D04B-6AB5-B4BC-C33BDD64E778}"/>
              </a:ext>
            </a:extLst>
          </p:cNvPr>
          <p:cNvSpPr>
            <a:spLocks noGrp="1"/>
          </p:cNvSpPr>
          <p:nvPr>
            <p:ph idx="1"/>
          </p:nvPr>
        </p:nvSpPr>
        <p:spPr/>
        <p:txBody>
          <a:bodyPr/>
          <a:lstStyle/>
          <a:p>
            <a:r>
              <a:rPr lang="en-US" altLang="ja-JP" dirty="0"/>
              <a:t>We highlight the usefulness of monthly regional GDP, particularly during the pandemic period.</a:t>
            </a:r>
          </a:p>
          <a:p>
            <a:endParaRPr lang="en-US" altLang="ja-JP" dirty="0"/>
          </a:p>
          <a:p>
            <a:r>
              <a:rPr lang="en-US" altLang="ja-JP" dirty="0"/>
              <a:t>The tertiary industry is key sector to improve forecast accuracy</a:t>
            </a:r>
          </a:p>
          <a:p>
            <a:pPr marL="0" indent="0">
              <a:buNone/>
            </a:pPr>
            <a:r>
              <a:rPr lang="en-US" altLang="ja-JP" dirty="0"/>
              <a:t>     </a:t>
            </a:r>
            <a:r>
              <a:rPr lang="ja-JP" altLang="en-US" dirty="0"/>
              <a:t>→</a:t>
            </a:r>
            <a:r>
              <a:rPr lang="en-US" altLang="ja-JP" dirty="0"/>
              <a:t> This is my future work</a:t>
            </a:r>
          </a:p>
          <a:p>
            <a:pPr marL="0" indent="0">
              <a:buNone/>
            </a:pPr>
            <a:endParaRPr lang="en-US" altLang="ja-JP" dirty="0"/>
          </a:p>
          <a:p>
            <a:endParaRPr lang="en-US" altLang="ja-JP" dirty="0"/>
          </a:p>
          <a:p>
            <a:pPr marL="0" indent="0">
              <a:buNone/>
            </a:pPr>
            <a:endParaRPr lang="en-US" altLang="ja-JP" dirty="0"/>
          </a:p>
          <a:p>
            <a:endParaRPr lang="ja-JP" altLang="en-US" dirty="0"/>
          </a:p>
        </p:txBody>
      </p:sp>
    </p:spTree>
    <p:extLst>
      <p:ext uri="{BB962C8B-B14F-4D97-AF65-F5344CB8AC3E}">
        <p14:creationId xmlns:p14="http://schemas.microsoft.com/office/powerpoint/2010/main" val="172989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70B787-6127-72E0-BEB6-6249CF6CBB06}"/>
              </a:ext>
            </a:extLst>
          </p:cNvPr>
          <p:cNvSpPr>
            <a:spLocks noGrp="1"/>
          </p:cNvSpPr>
          <p:nvPr>
            <p:ph type="title"/>
          </p:nvPr>
        </p:nvSpPr>
        <p:spPr/>
        <p:txBody>
          <a:bodyPr/>
          <a:lstStyle/>
          <a:p>
            <a:r>
              <a:rPr kumimoji="1" lang="en-US" altLang="ja-JP" dirty="0"/>
              <a:t>The period of pandemic Covid19</a:t>
            </a:r>
            <a:endParaRPr kumimoji="1" lang="ja-JP" altLang="en-US" dirty="0"/>
          </a:p>
        </p:txBody>
      </p:sp>
      <p:pic>
        <p:nvPicPr>
          <p:cNvPr id="4" name="コンテンツ プレースホルダー 3">
            <a:extLst>
              <a:ext uri="{FF2B5EF4-FFF2-40B4-BE49-F238E27FC236}">
                <a16:creationId xmlns:a16="http://schemas.microsoft.com/office/drawing/2014/main" id="{FCE35213-6F2E-3819-5CC0-A91960174E50}"/>
              </a:ext>
            </a:extLst>
          </p:cNvPr>
          <p:cNvPicPr>
            <a:picLocks noGrp="1" noChangeAspect="1"/>
          </p:cNvPicPr>
          <p:nvPr>
            <p:ph idx="1"/>
          </p:nvPr>
        </p:nvPicPr>
        <p:blipFill>
          <a:blip r:embed="rId2"/>
          <a:stretch>
            <a:fillRect/>
          </a:stretch>
        </p:blipFill>
        <p:spPr>
          <a:xfrm>
            <a:off x="2387325" y="1294215"/>
            <a:ext cx="7334189" cy="4455101"/>
          </a:xfrm>
          <a:prstGeom prst="rect">
            <a:avLst/>
          </a:prstGeom>
        </p:spPr>
      </p:pic>
      <p:sp>
        <p:nvSpPr>
          <p:cNvPr id="5" name="テキスト ボックス 4">
            <a:extLst>
              <a:ext uri="{FF2B5EF4-FFF2-40B4-BE49-F238E27FC236}">
                <a16:creationId xmlns:a16="http://schemas.microsoft.com/office/drawing/2014/main" id="{58D10CF6-3FDD-FA9B-43BB-496BD671B61B}"/>
              </a:ext>
            </a:extLst>
          </p:cNvPr>
          <p:cNvSpPr txBox="1"/>
          <p:nvPr/>
        </p:nvSpPr>
        <p:spPr>
          <a:xfrm>
            <a:off x="919213" y="5846544"/>
            <a:ext cx="9606012" cy="646331"/>
          </a:xfrm>
          <a:prstGeom prst="rect">
            <a:avLst/>
          </a:prstGeom>
          <a:noFill/>
        </p:spPr>
        <p:txBody>
          <a:bodyPr wrap="square" rtlCol="0">
            <a:spAutoFit/>
          </a:bodyPr>
          <a:lstStyle/>
          <a:p>
            <a:r>
              <a:rPr kumimoji="1" lang="en-US" altLang="ja-JP" dirty="0"/>
              <a:t>In the period of pandemic Covid 19, monthly regional GDP is useful  for observing the most recent economic trends. Mie prefecture show strong recovery, in contrast  Saga prefecture remain low level.</a:t>
            </a:r>
            <a:endParaRPr kumimoji="1" lang="ja-JP" altLang="en-US" dirty="0"/>
          </a:p>
        </p:txBody>
      </p:sp>
    </p:spTree>
    <p:extLst>
      <p:ext uri="{BB962C8B-B14F-4D97-AF65-F5344CB8AC3E}">
        <p14:creationId xmlns:p14="http://schemas.microsoft.com/office/powerpoint/2010/main" val="2942664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0675BA-CED5-1A11-0214-991304220B25}"/>
              </a:ext>
            </a:extLst>
          </p:cNvPr>
          <p:cNvSpPr>
            <a:spLocks noGrp="1"/>
          </p:cNvSpPr>
          <p:nvPr>
            <p:ph type="title"/>
          </p:nvPr>
        </p:nvSpPr>
        <p:spPr/>
        <p:txBody>
          <a:bodyPr/>
          <a:lstStyle/>
          <a:p>
            <a:r>
              <a:rPr kumimoji="1" lang="en-US" altLang="ja-JP" dirty="0"/>
              <a:t>7.Conclusion</a:t>
            </a:r>
            <a:endParaRPr kumimoji="1" lang="ja-JP" altLang="en-US" dirty="0"/>
          </a:p>
        </p:txBody>
      </p:sp>
      <p:sp>
        <p:nvSpPr>
          <p:cNvPr id="3" name="コンテンツ プレースホルダー 2">
            <a:extLst>
              <a:ext uri="{FF2B5EF4-FFF2-40B4-BE49-F238E27FC236}">
                <a16:creationId xmlns:a16="http://schemas.microsoft.com/office/drawing/2014/main" id="{1696F2C5-20A2-3126-09E0-26B8827A8BA9}"/>
              </a:ext>
            </a:extLst>
          </p:cNvPr>
          <p:cNvSpPr>
            <a:spLocks noGrp="1"/>
          </p:cNvSpPr>
          <p:nvPr>
            <p:ph idx="1"/>
          </p:nvPr>
        </p:nvSpPr>
        <p:spPr/>
        <p:txBody>
          <a:bodyPr>
            <a:normAutofit/>
          </a:bodyPr>
          <a:lstStyle/>
          <a:p>
            <a:pPr>
              <a:buFont typeface="+mj-lt"/>
              <a:buAutoNum type="arabicPeriod"/>
            </a:pPr>
            <a:r>
              <a:rPr lang="en-US" altLang="ja-JP" dirty="0"/>
              <a:t>We provide  nowcasts for regional GDP.</a:t>
            </a:r>
          </a:p>
          <a:p>
            <a:pPr>
              <a:buFont typeface="+mj-lt"/>
              <a:buAutoNum type="arabicPeriod"/>
            </a:pPr>
            <a:r>
              <a:rPr lang="en-US" altLang="ja-JP" dirty="0"/>
              <a:t>Regional GDP is estimated on an industry-by-industry basis.</a:t>
            </a:r>
          </a:p>
          <a:p>
            <a:pPr>
              <a:buFont typeface="+mj-lt"/>
              <a:buAutoNum type="arabicPeriod"/>
            </a:pPr>
            <a:r>
              <a:rPr lang="en-US" altLang="ja-JP" dirty="0"/>
              <a:t>Estimating the tertiary sector presents significant challenges.</a:t>
            </a:r>
          </a:p>
          <a:p>
            <a:pPr>
              <a:buFont typeface="+mj-lt"/>
              <a:buAutoNum type="arabicPeriod"/>
            </a:pPr>
            <a:r>
              <a:rPr lang="en-US" altLang="ja-JP" dirty="0"/>
              <a:t>We employ cluster analysis to enhance our results.</a:t>
            </a:r>
          </a:p>
          <a:p>
            <a:pPr>
              <a:buFont typeface="+mj-lt"/>
              <a:buAutoNum type="arabicPeriod"/>
            </a:pPr>
            <a:r>
              <a:rPr lang="en-US" altLang="ja-JP" dirty="0"/>
              <a:t>Our forecast accuracy is reasonably good, but there is still room for improvement.</a:t>
            </a:r>
          </a:p>
        </p:txBody>
      </p:sp>
      <p:sp>
        <p:nvSpPr>
          <p:cNvPr id="4" name="テキスト ボックス 3">
            <a:extLst>
              <a:ext uri="{FF2B5EF4-FFF2-40B4-BE49-F238E27FC236}">
                <a16:creationId xmlns:a16="http://schemas.microsoft.com/office/drawing/2014/main" id="{8D6D1FC0-E86C-5A8D-AC0E-C00C2BAD9A80}"/>
              </a:ext>
            </a:extLst>
          </p:cNvPr>
          <p:cNvSpPr txBox="1"/>
          <p:nvPr/>
        </p:nvSpPr>
        <p:spPr>
          <a:xfrm>
            <a:off x="7796463" y="5847347"/>
            <a:ext cx="4437245" cy="369332"/>
          </a:xfrm>
          <a:prstGeom prst="rect">
            <a:avLst/>
          </a:prstGeom>
          <a:noFill/>
        </p:spPr>
        <p:txBody>
          <a:bodyPr wrap="square" rtlCol="0">
            <a:spAutoFit/>
          </a:bodyPr>
          <a:lstStyle/>
          <a:p>
            <a:r>
              <a:rPr kumimoji="1" lang="en-US" altLang="ja-JP" dirty="0"/>
              <a:t>Let me summarize what we’ve done.</a:t>
            </a:r>
            <a:endParaRPr kumimoji="1" lang="ja-JP" altLang="en-US" dirty="0"/>
          </a:p>
        </p:txBody>
      </p:sp>
    </p:spTree>
    <p:extLst>
      <p:ext uri="{BB962C8B-B14F-4D97-AF65-F5344CB8AC3E}">
        <p14:creationId xmlns:p14="http://schemas.microsoft.com/office/powerpoint/2010/main" val="113675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54D14A4-425D-303C-17EE-FE448CB354E3}"/>
              </a:ext>
            </a:extLst>
          </p:cNvPr>
          <p:cNvSpPr txBox="1"/>
          <p:nvPr/>
        </p:nvSpPr>
        <p:spPr>
          <a:xfrm>
            <a:off x="3479534" y="1785486"/>
            <a:ext cx="5390146" cy="584775"/>
          </a:xfrm>
          <a:prstGeom prst="rect">
            <a:avLst/>
          </a:prstGeom>
          <a:noFill/>
        </p:spPr>
        <p:txBody>
          <a:bodyPr wrap="square" rtlCol="0">
            <a:spAutoFit/>
          </a:bodyPr>
          <a:lstStyle/>
          <a:p>
            <a:r>
              <a:rPr kumimoji="1" lang="en-US" altLang="ja-JP" sz="3200" dirty="0">
                <a:solidFill>
                  <a:schemeClr val="bg1"/>
                </a:solidFill>
              </a:rPr>
              <a:t>Thank you for your attention </a:t>
            </a:r>
            <a:endParaRPr kumimoji="1" lang="ja-JP" altLang="en-US" sz="3200" dirty="0">
              <a:solidFill>
                <a:schemeClr val="bg1"/>
              </a:solidFill>
            </a:endParaRPr>
          </a:p>
        </p:txBody>
      </p:sp>
    </p:spTree>
    <p:extLst>
      <p:ext uri="{BB962C8B-B14F-4D97-AF65-F5344CB8AC3E}">
        <p14:creationId xmlns:p14="http://schemas.microsoft.com/office/powerpoint/2010/main" val="383278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FA576E-1CF6-6557-C3B1-E652A9B0105B}"/>
              </a:ext>
            </a:extLst>
          </p:cNvPr>
          <p:cNvSpPr>
            <a:spLocks noGrp="1"/>
          </p:cNvSpPr>
          <p:nvPr>
            <p:ph type="title"/>
          </p:nvPr>
        </p:nvSpPr>
        <p:spPr/>
        <p:txBody>
          <a:bodyPr/>
          <a:lstStyle/>
          <a:p>
            <a:r>
              <a:rPr kumimoji="1" lang="en-US" altLang="ja-JP" dirty="0"/>
              <a:t>2. Literature Review</a:t>
            </a:r>
            <a:endParaRPr kumimoji="1" lang="ja-JP" altLang="en-US" dirty="0"/>
          </a:p>
        </p:txBody>
      </p:sp>
      <p:sp>
        <p:nvSpPr>
          <p:cNvPr id="4" name="コンテンツ プレースホルダー 3">
            <a:extLst>
              <a:ext uri="{FF2B5EF4-FFF2-40B4-BE49-F238E27FC236}">
                <a16:creationId xmlns:a16="http://schemas.microsoft.com/office/drawing/2014/main" id="{CC234579-04A5-B1B3-27CB-50CA42874672}"/>
              </a:ext>
            </a:extLst>
          </p:cNvPr>
          <p:cNvSpPr>
            <a:spLocks noGrp="1"/>
          </p:cNvSpPr>
          <p:nvPr>
            <p:ph idx="1"/>
          </p:nvPr>
        </p:nvSpPr>
        <p:spPr/>
        <p:txBody>
          <a:bodyPr>
            <a:normAutofit lnSpcReduction="10000"/>
          </a:bodyPr>
          <a:lstStyle/>
          <a:p>
            <a:r>
              <a:rPr lang="en-US" altLang="ja-JP" dirty="0">
                <a:highlight>
                  <a:srgbClr val="FFFF00"/>
                </a:highlight>
              </a:rPr>
              <a:t>Bridge Equation</a:t>
            </a:r>
          </a:p>
          <a:p>
            <a:pPr marL="0" indent="0">
              <a:buNone/>
            </a:pPr>
            <a:r>
              <a:rPr lang="en-US" altLang="ja-JP" dirty="0"/>
              <a:t>	Klein and Sojo(1989) GDP by expenditure side</a:t>
            </a:r>
          </a:p>
          <a:p>
            <a:pPr marL="0" indent="0">
              <a:buNone/>
            </a:pPr>
            <a:r>
              <a:rPr lang="en-US" altLang="ja-JP" dirty="0"/>
              <a:t>	regress quarterly GDP </a:t>
            </a:r>
          </a:p>
          <a:p>
            <a:pPr marL="0" indent="0">
              <a:buNone/>
            </a:pPr>
            <a:r>
              <a:rPr lang="en-US" altLang="ja-JP" dirty="0"/>
              <a:t>	and monthly data  converted to a quarterly  basis</a:t>
            </a:r>
          </a:p>
          <a:p>
            <a:r>
              <a:rPr lang="en-US" altLang="ja-JP" dirty="0">
                <a:highlight>
                  <a:srgbClr val="FFFF00"/>
                </a:highlight>
              </a:rPr>
              <a:t>Dynamic Factor model</a:t>
            </a:r>
          </a:p>
          <a:p>
            <a:pPr marL="0" indent="0">
              <a:buNone/>
            </a:pPr>
            <a:r>
              <a:rPr lang="en-US" altLang="ja-JP" dirty="0"/>
              <a:t>	Stock and Watson(2002)  </a:t>
            </a:r>
          </a:p>
          <a:p>
            <a:pPr marL="0" indent="0">
              <a:buNone/>
            </a:pPr>
            <a:r>
              <a:rPr lang="en-US" altLang="ja-JP" dirty="0"/>
              <a:t>	a few dynamic factors drive the movement of  GDP</a:t>
            </a:r>
          </a:p>
          <a:p>
            <a:r>
              <a:rPr lang="en-US" altLang="ja-JP" dirty="0">
                <a:highlight>
                  <a:srgbClr val="FFFF00"/>
                </a:highlight>
              </a:rPr>
              <a:t>MIDAS(MIxed DAta Sampling)  model</a:t>
            </a:r>
          </a:p>
          <a:p>
            <a:pPr marL="0" indent="0">
              <a:buNone/>
            </a:pPr>
            <a:r>
              <a:rPr lang="en-US" altLang="ja-JP" dirty="0"/>
              <a:t>	Ghysels et. al (2004) The MIDAS Touch</a:t>
            </a:r>
            <a:endParaRPr lang="ja-JP" altLang="en-US" dirty="0"/>
          </a:p>
        </p:txBody>
      </p:sp>
      <p:sp>
        <p:nvSpPr>
          <p:cNvPr id="3" name="テキスト ボックス 2">
            <a:extLst>
              <a:ext uri="{FF2B5EF4-FFF2-40B4-BE49-F238E27FC236}">
                <a16:creationId xmlns:a16="http://schemas.microsoft.com/office/drawing/2014/main" id="{711D3FE6-2E8C-CE51-4226-758FB27AA7D9}"/>
              </a:ext>
            </a:extLst>
          </p:cNvPr>
          <p:cNvSpPr txBox="1"/>
          <p:nvPr/>
        </p:nvSpPr>
        <p:spPr>
          <a:xfrm>
            <a:off x="6328610" y="430186"/>
            <a:ext cx="5419024" cy="1384995"/>
          </a:xfrm>
          <a:prstGeom prst="rect">
            <a:avLst/>
          </a:prstGeom>
          <a:noFill/>
          <a:ln>
            <a:solidFill>
              <a:schemeClr val="accent1"/>
            </a:solidFill>
          </a:ln>
        </p:spPr>
        <p:txBody>
          <a:bodyPr wrap="square" rtlCol="0">
            <a:spAutoFit/>
          </a:bodyPr>
          <a:lstStyle/>
          <a:p>
            <a:r>
              <a:rPr kumimoji="1" lang="en-US" altLang="ja-JP" sz="2800" dirty="0"/>
              <a:t>3 popular methodologies to nowcast annual or quarterly GDP by monthly data. </a:t>
            </a:r>
            <a:endParaRPr kumimoji="1" lang="ja-JP" altLang="en-US" sz="2800" dirty="0"/>
          </a:p>
        </p:txBody>
      </p:sp>
    </p:spTree>
    <p:extLst>
      <p:ext uri="{BB962C8B-B14F-4D97-AF65-F5344CB8AC3E}">
        <p14:creationId xmlns:p14="http://schemas.microsoft.com/office/powerpoint/2010/main" val="1015152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78B668-E1CE-03BF-19C4-F981B1FD5F4D}"/>
              </a:ext>
            </a:extLst>
          </p:cNvPr>
          <p:cNvSpPr>
            <a:spLocks noGrp="1"/>
          </p:cNvSpPr>
          <p:nvPr>
            <p:ph type="title"/>
          </p:nvPr>
        </p:nvSpPr>
        <p:spPr/>
        <p:txBody>
          <a:bodyPr/>
          <a:lstStyle/>
          <a:p>
            <a:r>
              <a:rPr kumimoji="1" lang="en-US" altLang="ja-JP" dirty="0"/>
              <a:t>1.Introduction</a:t>
            </a:r>
            <a:endParaRPr kumimoji="1" lang="ja-JP" altLang="en-US" dirty="0"/>
          </a:p>
        </p:txBody>
      </p:sp>
      <p:sp>
        <p:nvSpPr>
          <p:cNvPr id="3" name="コンテンツ プレースホルダー 2">
            <a:extLst>
              <a:ext uri="{FF2B5EF4-FFF2-40B4-BE49-F238E27FC236}">
                <a16:creationId xmlns:a16="http://schemas.microsoft.com/office/drawing/2014/main" id="{0C605EB1-55D6-83D4-3B3B-F7A3123100D0}"/>
              </a:ext>
            </a:extLst>
          </p:cNvPr>
          <p:cNvSpPr>
            <a:spLocks noGrp="1"/>
          </p:cNvSpPr>
          <p:nvPr>
            <p:ph idx="1"/>
          </p:nvPr>
        </p:nvSpPr>
        <p:spPr>
          <a:xfrm>
            <a:off x="813736" y="2008505"/>
            <a:ext cx="10515600" cy="4351338"/>
          </a:xfrm>
        </p:spPr>
        <p:txBody>
          <a:bodyPr/>
          <a:lstStyle/>
          <a:p>
            <a:pPr>
              <a:buSzPct val="104000"/>
            </a:pPr>
            <a:r>
              <a:rPr kumimoji="1" lang="en-US" altLang="ja-JP" sz="3600" dirty="0"/>
              <a:t>Nowcasting</a:t>
            </a:r>
          </a:p>
          <a:p>
            <a:pPr lvl="1"/>
            <a:r>
              <a:rPr kumimoji="1" lang="en-US" altLang="ja-JP" dirty="0"/>
              <a:t> forecast the present situation</a:t>
            </a:r>
          </a:p>
          <a:p>
            <a:pPr lvl="1"/>
            <a:r>
              <a:rPr kumimoji="1" lang="en-US" altLang="ja-JP" dirty="0"/>
              <a:t>Nowcasting is the prediction of </a:t>
            </a:r>
            <a:r>
              <a:rPr kumimoji="1" lang="en-US" altLang="ja-JP" dirty="0">
                <a:highlight>
                  <a:srgbClr val="FFFF00"/>
                </a:highlight>
              </a:rPr>
              <a:t>GDP</a:t>
            </a:r>
            <a:r>
              <a:rPr kumimoji="1" lang="en-US" altLang="ja-JP" dirty="0"/>
              <a:t> with the goal of providing governments. </a:t>
            </a:r>
          </a:p>
          <a:p>
            <a:r>
              <a:rPr kumimoji="1" lang="en-US" altLang="ja-JP" sz="3600" dirty="0"/>
              <a:t>GDP by prefectures</a:t>
            </a:r>
          </a:p>
          <a:p>
            <a:pPr lvl="1"/>
            <a:r>
              <a:rPr kumimoji="1" lang="en-US" altLang="ja-JP" dirty="0"/>
              <a:t>GDP is Gross Domestic Product</a:t>
            </a:r>
          </a:p>
          <a:p>
            <a:pPr lvl="1"/>
            <a:r>
              <a:rPr kumimoji="1" lang="en-US" altLang="ja-JP" dirty="0"/>
              <a:t>GDP by prefecture  means regional GDP.   There are 47 regional GDP in Japan.</a:t>
            </a:r>
          </a:p>
          <a:p>
            <a:r>
              <a:rPr kumimoji="1" lang="en-US" altLang="ja-JP" sz="3600" dirty="0"/>
              <a:t>Monthly data</a:t>
            </a:r>
          </a:p>
          <a:p>
            <a:pPr lvl="1"/>
            <a:r>
              <a:rPr kumimoji="1" lang="en-US" altLang="ja-JP" dirty="0"/>
              <a:t>Statistics released monthly</a:t>
            </a:r>
          </a:p>
          <a:p>
            <a:pPr lvl="1"/>
            <a:r>
              <a:rPr kumimoji="1" lang="en-US" altLang="ja-JP" dirty="0"/>
              <a:t>Production index , Consumer Price Index</a:t>
            </a:r>
          </a:p>
          <a:p>
            <a:pPr lvl="1"/>
            <a:endParaRPr kumimoji="1" lang="en-US" altLang="ja-JP" dirty="0"/>
          </a:p>
          <a:p>
            <a:pPr lvl="1"/>
            <a:endParaRPr kumimoji="1" lang="en-US" altLang="ja-JP" dirty="0"/>
          </a:p>
          <a:p>
            <a:pPr lvl="1"/>
            <a:endParaRPr kumimoji="1" lang="en-US" altLang="ja-JP" dirty="0"/>
          </a:p>
          <a:p>
            <a:endParaRPr kumimoji="1" lang="en-US" altLang="ja-JP" dirty="0"/>
          </a:p>
        </p:txBody>
      </p:sp>
      <p:sp>
        <p:nvSpPr>
          <p:cNvPr id="5" name="テキスト ボックス 4">
            <a:extLst>
              <a:ext uri="{FF2B5EF4-FFF2-40B4-BE49-F238E27FC236}">
                <a16:creationId xmlns:a16="http://schemas.microsoft.com/office/drawing/2014/main" id="{DFD3F830-3952-F3CE-C087-516307E4600F}"/>
              </a:ext>
            </a:extLst>
          </p:cNvPr>
          <p:cNvSpPr txBox="1"/>
          <p:nvPr/>
        </p:nvSpPr>
        <p:spPr>
          <a:xfrm>
            <a:off x="838200" y="1456293"/>
            <a:ext cx="4633361" cy="369332"/>
          </a:xfrm>
          <a:prstGeom prst="rect">
            <a:avLst/>
          </a:prstGeom>
          <a:noFill/>
        </p:spPr>
        <p:txBody>
          <a:bodyPr wrap="square">
            <a:spAutoFit/>
          </a:bodyPr>
          <a:lstStyle/>
          <a:p>
            <a:r>
              <a:rPr lang="en-US" altLang="ja-JP" dirty="0"/>
              <a:t>First, let's start with the explanation of terms.</a:t>
            </a:r>
            <a:endParaRPr lang="ja-JP" altLang="en-US" dirty="0"/>
          </a:p>
        </p:txBody>
      </p:sp>
    </p:spTree>
    <p:extLst>
      <p:ext uri="{BB962C8B-B14F-4D97-AF65-F5344CB8AC3E}">
        <p14:creationId xmlns:p14="http://schemas.microsoft.com/office/powerpoint/2010/main" val="493458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2CBA6E-5221-63F0-3FA9-ED4F02D7A781}"/>
              </a:ext>
            </a:extLst>
          </p:cNvPr>
          <p:cNvSpPr>
            <a:spLocks noGrp="1"/>
          </p:cNvSpPr>
          <p:nvPr>
            <p:ph type="title"/>
          </p:nvPr>
        </p:nvSpPr>
        <p:spPr/>
        <p:txBody>
          <a:bodyPr/>
          <a:lstStyle/>
          <a:p>
            <a:r>
              <a:rPr kumimoji="1" lang="en-US" altLang="ja-JP" dirty="0"/>
              <a:t>GDP and GRP</a:t>
            </a:r>
            <a:endParaRPr kumimoji="1" lang="ja-JP" altLang="en-US" dirty="0"/>
          </a:p>
        </p:txBody>
      </p: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2D59CC97-0CA1-658E-D11A-39F48B810006}"/>
                  </a:ext>
                </a:extLst>
              </p:cNvPr>
              <p:cNvSpPr txBox="1"/>
              <p:nvPr/>
            </p:nvSpPr>
            <p:spPr>
              <a:xfrm>
                <a:off x="-653515" y="1606584"/>
                <a:ext cx="8305800" cy="18201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4000" i="1" smtClean="0">
                              <a:latin typeface="Cambria Math" panose="02040503050406030204" pitchFamily="18" charset="0"/>
                            </a:rPr>
                          </m:ctrlPr>
                        </m:sSubPr>
                        <m:e>
                          <m:r>
                            <a:rPr lang="en-US" altLang="ja-JP" sz="4000" b="0" i="1" smtClean="0">
                              <a:latin typeface="Cambria Math" panose="02040503050406030204" pitchFamily="18" charset="0"/>
                            </a:rPr>
                            <m:t>𝑌</m:t>
                          </m:r>
                        </m:e>
                        <m:sub>
                          <m:r>
                            <a:rPr lang="en-US" altLang="ja-JP" sz="4000" b="0" i="1" smtClean="0">
                              <a:latin typeface="Cambria Math" panose="02040503050406030204" pitchFamily="18" charset="0"/>
                            </a:rPr>
                            <m:t>𝑡</m:t>
                          </m:r>
                        </m:sub>
                      </m:sSub>
                      <m:r>
                        <a:rPr lang="ja-JP" altLang="en-US" sz="4000" i="0">
                          <a:latin typeface="Cambria Math" panose="02040503050406030204" pitchFamily="18" charset="0"/>
                        </a:rPr>
                        <m:t>=</m:t>
                      </m:r>
                      <m:nary>
                        <m:naryPr>
                          <m:chr m:val="∑"/>
                          <m:ctrlPr>
                            <a:rPr lang="ja-JP" altLang="en-US" sz="4000" i="1" smtClean="0">
                              <a:latin typeface="Cambria Math" panose="02040503050406030204" pitchFamily="18" charset="0"/>
                            </a:rPr>
                          </m:ctrlPr>
                        </m:naryPr>
                        <m:sub>
                          <m:r>
                            <m:rPr>
                              <m:brk m:alnAt="23"/>
                            </m:rPr>
                            <a:rPr lang="en-US" altLang="ja-JP" sz="4000" b="0" i="1" smtClean="0">
                              <a:latin typeface="Cambria Math" panose="02040503050406030204" pitchFamily="18" charset="0"/>
                            </a:rPr>
                            <m:t>𝑖</m:t>
                          </m:r>
                          <m:r>
                            <a:rPr lang="en-US" altLang="ja-JP" sz="4000" b="0" i="1" smtClean="0">
                              <a:latin typeface="Cambria Math" panose="02040503050406030204" pitchFamily="18" charset="0"/>
                            </a:rPr>
                            <m:t>=1</m:t>
                          </m:r>
                        </m:sub>
                        <m:sup>
                          <m:r>
                            <a:rPr lang="en-US" altLang="ja-JP" sz="4000" b="0" i="1" smtClean="0">
                              <a:latin typeface="Cambria Math" panose="02040503050406030204" pitchFamily="18" charset="0"/>
                            </a:rPr>
                            <m:t>47</m:t>
                          </m:r>
                        </m:sup>
                        <m:e>
                          <m:d>
                            <m:dPr>
                              <m:ctrlPr>
                                <a:rPr lang="en-US" altLang="ja-JP" sz="4000" b="0" i="1" smtClean="0">
                                  <a:latin typeface="Cambria Math" panose="02040503050406030204" pitchFamily="18" charset="0"/>
                                </a:rPr>
                              </m:ctrlPr>
                            </m:dPr>
                            <m:e>
                              <m:sSub>
                                <m:sSubPr>
                                  <m:ctrlPr>
                                    <a:rPr lang="en-US" altLang="ja-JP" sz="4000" i="1">
                                      <a:latin typeface="Cambria Math" panose="02040503050406030204" pitchFamily="18" charset="0"/>
                                    </a:rPr>
                                  </m:ctrlPr>
                                </m:sSubPr>
                                <m:e>
                                  <m:r>
                                    <a:rPr lang="en-US" altLang="ja-JP" sz="4000" i="1">
                                      <a:latin typeface="Cambria Math" panose="02040503050406030204" pitchFamily="18" charset="0"/>
                                    </a:rPr>
                                    <m:t>𝑌</m:t>
                                  </m:r>
                                </m:e>
                                <m:sub>
                                  <m:r>
                                    <a:rPr lang="en-US" altLang="ja-JP" sz="4000" i="1">
                                      <a:latin typeface="Cambria Math" panose="02040503050406030204" pitchFamily="18" charset="0"/>
                                    </a:rPr>
                                    <m:t>𝑖𝑡</m:t>
                                  </m:r>
                                </m:sub>
                              </m:sSub>
                              <m:r>
                                <a:rPr lang="en-US" altLang="ja-JP" sz="4000" i="1">
                                  <a:latin typeface="Cambria Math" panose="02040503050406030204" pitchFamily="18" charset="0"/>
                                </a:rPr>
                                <m:t>+</m:t>
                              </m:r>
                              <m:sSub>
                                <m:sSubPr>
                                  <m:ctrlPr>
                                    <a:rPr lang="en-US" altLang="ja-JP" sz="4000" i="1">
                                      <a:latin typeface="Cambria Math" panose="02040503050406030204" pitchFamily="18" charset="0"/>
                                    </a:rPr>
                                  </m:ctrlPr>
                                </m:sSubPr>
                                <m:e>
                                  <m:sSub>
                                    <m:sSubPr>
                                      <m:ctrlPr>
                                        <a:rPr lang="en-US" altLang="ja-JP" sz="4000" i="1">
                                          <a:latin typeface="Cambria Math" panose="02040503050406030204" pitchFamily="18" charset="0"/>
                                        </a:rPr>
                                      </m:ctrlPr>
                                    </m:sSubPr>
                                    <m:e>
                                      <m:r>
                                        <a:rPr lang="en-US" altLang="ja-JP" sz="4000" i="1">
                                          <a:latin typeface="Cambria Math" panose="02040503050406030204" pitchFamily="18" charset="0"/>
                                        </a:rPr>
                                        <m:t>𝑤</m:t>
                                      </m:r>
                                    </m:e>
                                    <m:sub>
                                      <m:r>
                                        <a:rPr lang="en-US" altLang="ja-JP" sz="4000" i="1">
                                          <a:latin typeface="Cambria Math" panose="02040503050406030204" pitchFamily="18" charset="0"/>
                                        </a:rPr>
                                        <m:t>𝑖𝑡</m:t>
                                      </m:r>
                                    </m:sub>
                                  </m:sSub>
                                  <m:r>
                                    <a:rPr lang="en-US" altLang="ja-JP" sz="4000" i="1">
                                      <a:latin typeface="Cambria Math" panose="02040503050406030204" pitchFamily="18" charset="0"/>
                                    </a:rPr>
                                    <m:t>𝐷</m:t>
                                  </m:r>
                                </m:e>
                                <m:sub>
                                  <m:r>
                                    <a:rPr lang="en-US" altLang="ja-JP" sz="4000" i="1">
                                      <a:latin typeface="Cambria Math" panose="02040503050406030204" pitchFamily="18" charset="0"/>
                                    </a:rPr>
                                    <m:t>𝑡</m:t>
                                  </m:r>
                                </m:sub>
                              </m:sSub>
                            </m:e>
                          </m:d>
                        </m:e>
                      </m:nary>
                    </m:oMath>
                  </m:oMathPara>
                </a14:m>
                <a:endParaRPr lang="ja-JP" altLang="en-US" sz="4000" dirty="0"/>
              </a:p>
            </p:txBody>
          </p:sp>
        </mc:Choice>
        <mc:Fallback xmlns="">
          <p:sp>
            <p:nvSpPr>
              <p:cNvPr id="4" name="テキスト ボックス 3">
                <a:extLst>
                  <a:ext uri="{FF2B5EF4-FFF2-40B4-BE49-F238E27FC236}">
                    <a16:creationId xmlns:a16="http://schemas.microsoft.com/office/drawing/2014/main" id="{2D59CC97-0CA1-658E-D11A-39F48B810006}"/>
                  </a:ext>
                </a:extLst>
              </p:cNvPr>
              <p:cNvSpPr txBox="1">
                <a:spLocks noRot="1" noChangeAspect="1" noMove="1" noResize="1" noEditPoints="1" noAdjustHandles="1" noChangeArrowheads="1" noChangeShapeType="1" noTextEdit="1"/>
              </p:cNvSpPr>
              <p:nvPr/>
            </p:nvSpPr>
            <p:spPr>
              <a:xfrm>
                <a:off x="-653515" y="1606584"/>
                <a:ext cx="8305800" cy="1820178"/>
              </a:xfrm>
              <a:prstGeom prst="rect">
                <a:avLst/>
              </a:prstGeom>
              <a:blipFill>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3DF71EA4-E6A0-0792-9B40-65217A03F208}"/>
                  </a:ext>
                </a:extLst>
              </p:cNvPr>
              <p:cNvSpPr txBox="1"/>
              <p:nvPr/>
            </p:nvSpPr>
            <p:spPr>
              <a:xfrm>
                <a:off x="658517" y="3904149"/>
                <a:ext cx="3755079" cy="112909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2400" i="1" smtClean="0">
                              <a:latin typeface="Cambria Math" panose="02040503050406030204" pitchFamily="18" charset="0"/>
                            </a:rPr>
                          </m:ctrlPr>
                        </m:sSubPr>
                        <m:e>
                          <m:r>
                            <a:rPr lang="en-US" altLang="ja-JP" sz="2400" b="0" i="1" smtClean="0">
                              <a:latin typeface="Cambria Math" panose="02040503050406030204" pitchFamily="18" charset="0"/>
                            </a:rPr>
                            <m:t>𝐷</m:t>
                          </m:r>
                        </m:e>
                        <m:sub>
                          <m:r>
                            <a:rPr lang="en-US" altLang="ja-JP" sz="2400" b="0" i="1" smtClean="0">
                              <a:latin typeface="Cambria Math" panose="02040503050406030204" pitchFamily="18" charset="0"/>
                            </a:rPr>
                            <m:t>𝑡</m:t>
                          </m:r>
                        </m:sub>
                      </m:sSub>
                      <m:r>
                        <a:rPr lang="ja-JP" altLang="en-US" sz="2400" i="0">
                          <a:latin typeface="Cambria Math" panose="02040503050406030204" pitchFamily="18" charset="0"/>
                        </a:rPr>
                        <m:t>=</m:t>
                      </m:r>
                      <m:sSub>
                        <m:sSubPr>
                          <m:ctrlPr>
                            <a:rPr lang="en-US" altLang="ja-JP" sz="2400" i="1" smtClean="0">
                              <a:latin typeface="Cambria Math" panose="02040503050406030204" pitchFamily="18" charset="0"/>
                            </a:rPr>
                          </m:ctrlPr>
                        </m:sSubPr>
                        <m:e>
                          <m:r>
                            <a:rPr lang="en-US" altLang="ja-JP" sz="2400" b="0" i="1" smtClean="0">
                              <a:latin typeface="Cambria Math" panose="02040503050406030204" pitchFamily="18" charset="0"/>
                            </a:rPr>
                            <m:t>𝑌</m:t>
                          </m:r>
                        </m:e>
                        <m:sub>
                          <m:r>
                            <a:rPr lang="en-US" altLang="ja-JP" sz="2400" b="0" i="1" smtClean="0">
                              <a:latin typeface="Cambria Math" panose="02040503050406030204" pitchFamily="18" charset="0"/>
                            </a:rPr>
                            <m:t>𝑡</m:t>
                          </m:r>
                        </m:sub>
                      </m:sSub>
                      <m:r>
                        <a:rPr lang="en-US" altLang="ja-JP" sz="2400" b="0" i="0" smtClean="0">
                          <a:latin typeface="Cambria Math" panose="02040503050406030204" pitchFamily="18" charset="0"/>
                        </a:rPr>
                        <m:t>−</m:t>
                      </m:r>
                      <m:nary>
                        <m:naryPr>
                          <m:chr m:val="∑"/>
                          <m:ctrlPr>
                            <a:rPr lang="en-US" altLang="ja-JP" sz="2400" b="0" i="1" smtClean="0">
                              <a:latin typeface="Cambria Math" panose="02040503050406030204" pitchFamily="18" charset="0"/>
                            </a:rPr>
                          </m:ctrlPr>
                        </m:naryPr>
                        <m:sub>
                          <m:r>
                            <m:rPr>
                              <m:brk m:alnAt="23"/>
                            </m:rPr>
                            <a:rPr lang="en-US" altLang="ja-JP" sz="2400" b="0" i="1" smtClean="0">
                              <a:latin typeface="Cambria Math" panose="02040503050406030204" pitchFamily="18" charset="0"/>
                            </a:rPr>
                            <m:t>𝑖</m:t>
                          </m:r>
                          <m:r>
                            <a:rPr lang="en-US" altLang="ja-JP" sz="2400" b="0" i="1" smtClean="0">
                              <a:latin typeface="Cambria Math" panose="02040503050406030204" pitchFamily="18" charset="0"/>
                            </a:rPr>
                            <m:t>=1</m:t>
                          </m:r>
                        </m:sub>
                        <m:sup>
                          <m:r>
                            <a:rPr lang="en-US" altLang="ja-JP" sz="2400" b="0" i="1" smtClean="0">
                              <a:latin typeface="Cambria Math" panose="02040503050406030204" pitchFamily="18" charset="0"/>
                            </a:rPr>
                            <m:t>47</m:t>
                          </m:r>
                        </m:sup>
                        <m:e>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𝑌</m:t>
                              </m:r>
                            </m:e>
                            <m:sub>
                              <m:r>
                                <a:rPr lang="en-US" altLang="ja-JP" sz="2400" b="0" i="1" smtClean="0">
                                  <a:latin typeface="Cambria Math" panose="02040503050406030204" pitchFamily="18" charset="0"/>
                                </a:rPr>
                                <m:t>𝑖𝑡</m:t>
                              </m:r>
                            </m:sub>
                          </m:sSub>
                        </m:e>
                      </m:nary>
                    </m:oMath>
                  </m:oMathPara>
                </a14:m>
                <a:endParaRPr lang="ja-JP" altLang="en-US" sz="2400" dirty="0"/>
              </a:p>
            </p:txBody>
          </p:sp>
        </mc:Choice>
        <mc:Fallback xmlns="">
          <p:sp>
            <p:nvSpPr>
              <p:cNvPr id="5" name="テキスト ボックス 4">
                <a:extLst>
                  <a:ext uri="{FF2B5EF4-FFF2-40B4-BE49-F238E27FC236}">
                    <a16:creationId xmlns:a16="http://schemas.microsoft.com/office/drawing/2014/main" id="{3DF71EA4-E6A0-0792-9B40-65217A03F208}"/>
                  </a:ext>
                </a:extLst>
              </p:cNvPr>
              <p:cNvSpPr txBox="1">
                <a:spLocks noRot="1" noChangeAspect="1" noMove="1" noResize="1" noEditPoints="1" noAdjustHandles="1" noChangeArrowheads="1" noChangeShapeType="1" noTextEdit="1"/>
              </p:cNvSpPr>
              <p:nvPr/>
            </p:nvSpPr>
            <p:spPr>
              <a:xfrm>
                <a:off x="658517" y="3904149"/>
                <a:ext cx="3755079" cy="1129092"/>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5057D428-BE83-F93C-C044-F806C9029C19}"/>
                  </a:ext>
                </a:extLst>
              </p:cNvPr>
              <p:cNvSpPr txBox="1"/>
              <p:nvPr/>
            </p:nvSpPr>
            <p:spPr>
              <a:xfrm>
                <a:off x="1634964" y="5510628"/>
                <a:ext cx="1864421" cy="7879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smtClean="0">
                              <a:latin typeface="Cambria Math" panose="02040503050406030204" pitchFamily="18" charset="0"/>
                            </a:rPr>
                          </m:ctrlPr>
                        </m:sSubPr>
                        <m:e>
                          <m:r>
                            <a:rPr kumimoji="1" lang="en-US" altLang="ja-JP" sz="2400" b="0" i="1" smtClean="0">
                              <a:latin typeface="Cambria Math" panose="02040503050406030204" pitchFamily="18" charset="0"/>
                            </a:rPr>
                            <m:t>𝑤</m:t>
                          </m:r>
                        </m:e>
                        <m:sub>
                          <m:r>
                            <a:rPr kumimoji="1" lang="en-US" altLang="ja-JP" sz="2400" b="0" i="1" smtClean="0">
                              <a:latin typeface="Cambria Math" panose="02040503050406030204" pitchFamily="18" charset="0"/>
                            </a:rPr>
                            <m:t>𝑖𝑡</m:t>
                          </m:r>
                        </m:sub>
                      </m:sSub>
                      <m:r>
                        <a:rPr kumimoji="1" lang="en-US" altLang="ja-JP" sz="2400" i="1" smtClean="0">
                          <a:latin typeface="Cambria Math" panose="02040503050406030204" pitchFamily="18" charset="0"/>
                        </a:rPr>
                        <m:t>=</m:t>
                      </m:r>
                      <m:f>
                        <m:fPr>
                          <m:ctrlPr>
                            <a:rPr kumimoji="1" lang="en-US" altLang="ja-JP" sz="2400" i="1" smtClean="0">
                              <a:latin typeface="Cambria Math" panose="02040503050406030204" pitchFamily="18" charset="0"/>
                            </a:rPr>
                          </m:ctrlPr>
                        </m:fPr>
                        <m:num>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𝑌</m:t>
                              </m:r>
                            </m:e>
                            <m:sub>
                              <m:r>
                                <a:rPr kumimoji="1" lang="en-US" altLang="ja-JP" sz="2400" b="0" i="1" smtClean="0">
                                  <a:latin typeface="Cambria Math" panose="02040503050406030204" pitchFamily="18" charset="0"/>
                                </a:rPr>
                                <m:t>𝑖𝑡</m:t>
                              </m:r>
                            </m:sub>
                          </m:sSub>
                        </m:num>
                        <m:den>
                          <m:nary>
                            <m:naryPr>
                              <m:chr m:val="∑"/>
                              <m:ctrlPr>
                                <a:rPr kumimoji="1" lang="en-US" altLang="ja-JP" sz="2400" i="1" smtClean="0">
                                  <a:latin typeface="Cambria Math" panose="02040503050406030204" pitchFamily="18" charset="0"/>
                                </a:rPr>
                              </m:ctrlPr>
                            </m:naryPr>
                            <m:sub>
                              <m:r>
                                <m:rPr>
                                  <m:brk m:alnAt="23"/>
                                </m:rPr>
                                <a:rPr kumimoji="1" lang="en-US" altLang="ja-JP" sz="2400" b="0" i="1" smtClean="0">
                                  <a:latin typeface="Cambria Math" panose="02040503050406030204" pitchFamily="18" charset="0"/>
                                </a:rPr>
                                <m:t>𝑖</m:t>
                              </m:r>
                              <m:r>
                                <a:rPr kumimoji="1" lang="en-US" altLang="ja-JP" sz="2400" b="0" i="1" smtClean="0">
                                  <a:latin typeface="Cambria Math" panose="02040503050406030204" pitchFamily="18" charset="0"/>
                                </a:rPr>
                                <m:t>=1</m:t>
                              </m:r>
                            </m:sub>
                            <m:sup>
                              <m:r>
                                <a:rPr kumimoji="1" lang="en-US" altLang="ja-JP" sz="2400" b="0" i="1" smtClean="0">
                                  <a:latin typeface="Cambria Math" panose="02040503050406030204" pitchFamily="18" charset="0"/>
                                </a:rPr>
                                <m:t>47</m:t>
                              </m:r>
                            </m:sup>
                            <m:e>
                              <m:sSub>
                                <m:sSubPr>
                                  <m:ctrlPr>
                                    <a:rPr kumimoji="1" lang="en-US" altLang="ja-JP" sz="2400" i="1" smtClean="0">
                                      <a:latin typeface="Cambria Math" panose="02040503050406030204" pitchFamily="18" charset="0"/>
                                    </a:rPr>
                                  </m:ctrlPr>
                                </m:sSubPr>
                                <m:e>
                                  <m:r>
                                    <a:rPr kumimoji="1" lang="en-US" altLang="ja-JP" sz="2400" b="0" i="1" smtClean="0">
                                      <a:latin typeface="Cambria Math" panose="02040503050406030204" pitchFamily="18" charset="0"/>
                                    </a:rPr>
                                    <m:t>𝑌</m:t>
                                  </m:r>
                                </m:e>
                                <m:sub>
                                  <m:r>
                                    <a:rPr kumimoji="1" lang="en-US" altLang="ja-JP" sz="2400" b="0" i="1" smtClean="0">
                                      <a:latin typeface="Cambria Math" panose="02040503050406030204" pitchFamily="18" charset="0"/>
                                    </a:rPr>
                                    <m:t>𝑖𝑡</m:t>
                                  </m:r>
                                </m:sub>
                              </m:sSub>
                            </m:e>
                          </m:nary>
                        </m:den>
                      </m:f>
                    </m:oMath>
                  </m:oMathPara>
                </a14:m>
                <a:endParaRPr kumimoji="1" lang="ja-JP" altLang="en-US" sz="2400" dirty="0"/>
              </a:p>
            </p:txBody>
          </p:sp>
        </mc:Choice>
        <mc:Fallback xmlns="">
          <p:sp>
            <p:nvSpPr>
              <p:cNvPr id="6" name="テキスト ボックス 5">
                <a:extLst>
                  <a:ext uri="{FF2B5EF4-FFF2-40B4-BE49-F238E27FC236}">
                    <a16:creationId xmlns:a16="http://schemas.microsoft.com/office/drawing/2014/main" id="{5057D428-BE83-F93C-C044-F806C9029C19}"/>
                  </a:ext>
                </a:extLst>
              </p:cNvPr>
              <p:cNvSpPr txBox="1">
                <a:spLocks noRot="1" noChangeAspect="1" noMove="1" noResize="1" noEditPoints="1" noAdjustHandles="1" noChangeArrowheads="1" noChangeShapeType="1" noTextEdit="1"/>
              </p:cNvSpPr>
              <p:nvPr/>
            </p:nvSpPr>
            <p:spPr>
              <a:xfrm>
                <a:off x="1634964" y="5510628"/>
                <a:ext cx="1864421" cy="787973"/>
              </a:xfrm>
              <a:prstGeom prst="rect">
                <a:avLst/>
              </a:prstGeom>
              <a:blipFill>
                <a:blip r:embed="rId4"/>
                <a:stretch>
                  <a:fillRect/>
                </a:stretch>
              </a:blipFill>
            </p:spPr>
            <p:txBody>
              <a:bodyPr/>
              <a:lstStyle/>
              <a:p>
                <a:r>
                  <a:rPr lang="ja-JP" altLang="en-US">
                    <a:noFill/>
                  </a:rPr>
                  <a:t> </a:t>
                </a:r>
              </a:p>
            </p:txBody>
          </p:sp>
        </mc:Fallback>
      </mc:AlternateContent>
      <p:sp>
        <p:nvSpPr>
          <p:cNvPr id="7" name="テキスト ボックス 6">
            <a:extLst>
              <a:ext uri="{FF2B5EF4-FFF2-40B4-BE49-F238E27FC236}">
                <a16:creationId xmlns:a16="http://schemas.microsoft.com/office/drawing/2014/main" id="{0EAC046B-21C4-4850-2FFC-467B257BEADF}"/>
              </a:ext>
            </a:extLst>
          </p:cNvPr>
          <p:cNvSpPr txBox="1"/>
          <p:nvPr/>
        </p:nvSpPr>
        <p:spPr>
          <a:xfrm>
            <a:off x="5038250" y="3206734"/>
            <a:ext cx="6993067" cy="3416320"/>
          </a:xfrm>
          <a:prstGeom prst="rect">
            <a:avLst/>
          </a:prstGeom>
          <a:noFill/>
        </p:spPr>
        <p:txBody>
          <a:bodyPr wrap="square">
            <a:spAutoFit/>
          </a:bodyPr>
          <a:lstStyle/>
          <a:p>
            <a:pPr marL="285750" indent="-285750">
              <a:buFont typeface="Arial" panose="020B0604020202020204" pitchFamily="34" charset="0"/>
              <a:buChar char="•"/>
            </a:pPr>
            <a:r>
              <a:rPr lang="en-US" altLang="ja-JP" sz="2400" dirty="0"/>
              <a:t>For each quarter, there is a </a:t>
            </a:r>
            <a:r>
              <a:rPr lang="en-US" altLang="ja-JP" sz="2400" dirty="0">
                <a:solidFill>
                  <a:schemeClr val="accent2">
                    <a:lumMod val="75000"/>
                  </a:schemeClr>
                </a:solidFill>
              </a:rPr>
              <a:t>GDP </a:t>
            </a:r>
            <a:r>
              <a:rPr lang="en-US" altLang="ja-JP" sz="2400" dirty="0"/>
              <a:t>announced by the central government. </a:t>
            </a:r>
          </a:p>
          <a:p>
            <a:pPr marL="285750" indent="-285750">
              <a:buFont typeface="Arial" panose="020B0604020202020204" pitchFamily="34" charset="0"/>
              <a:buChar char="•"/>
            </a:pPr>
            <a:r>
              <a:rPr lang="en-US" altLang="ja-JP" sz="2400" dirty="0"/>
              <a:t>There is a discrepancy between the quarterly total of the monthly </a:t>
            </a:r>
            <a:r>
              <a:rPr lang="en-US" altLang="ja-JP" sz="2400" dirty="0">
                <a:highlight>
                  <a:srgbClr val="FFFF00"/>
                </a:highlight>
              </a:rPr>
              <a:t>regional GDP </a:t>
            </a:r>
            <a:r>
              <a:rPr lang="en-US" altLang="ja-JP" sz="2400" dirty="0"/>
              <a:t>and the </a:t>
            </a:r>
            <a:r>
              <a:rPr lang="en-US" altLang="ja-JP" sz="2400" dirty="0">
                <a:solidFill>
                  <a:schemeClr val="accent2">
                    <a:lumMod val="75000"/>
                  </a:schemeClr>
                </a:solidFill>
              </a:rPr>
              <a:t>GDP</a:t>
            </a:r>
            <a:r>
              <a:rPr lang="en-US" altLang="ja-JP" sz="2400" dirty="0"/>
              <a:t> announced by the central government. </a:t>
            </a:r>
          </a:p>
          <a:p>
            <a:pPr marL="285750" indent="-285750">
              <a:buFont typeface="Arial" panose="020B0604020202020204" pitchFamily="34" charset="0"/>
              <a:buChar char="•"/>
            </a:pPr>
            <a:r>
              <a:rPr lang="en-US" altLang="ja-JP" sz="2400" dirty="0"/>
              <a:t>We allocated the discrepancy based on the size of the </a:t>
            </a:r>
            <a:r>
              <a:rPr lang="en-US" altLang="ja-JP" sz="2400" dirty="0">
                <a:highlight>
                  <a:srgbClr val="FFFF00"/>
                </a:highlight>
              </a:rPr>
              <a:t>regional GDP</a:t>
            </a:r>
            <a:r>
              <a:rPr lang="en-US" altLang="ja-JP" sz="2400" dirty="0"/>
              <a:t>. After adjustment, the total of the monthly </a:t>
            </a:r>
            <a:r>
              <a:rPr lang="en-US" altLang="ja-JP" sz="2400" dirty="0">
                <a:highlight>
                  <a:srgbClr val="FFFF00"/>
                </a:highlight>
              </a:rPr>
              <a:t>regional GDP </a:t>
            </a:r>
            <a:r>
              <a:rPr lang="en-US" altLang="ja-JP" sz="2400" dirty="0"/>
              <a:t>matches the </a:t>
            </a:r>
            <a:r>
              <a:rPr lang="en-US" altLang="ja-JP" sz="2400" dirty="0">
                <a:solidFill>
                  <a:schemeClr val="accent2">
                    <a:lumMod val="75000"/>
                  </a:schemeClr>
                </a:solidFill>
              </a:rPr>
              <a:t>GDP</a:t>
            </a:r>
            <a:r>
              <a:rPr lang="en-US" altLang="ja-JP" sz="2400" dirty="0"/>
              <a:t> announced by the central government</a:t>
            </a:r>
            <a:endParaRPr lang="ja-JP" altLang="en-US" sz="2400" dirty="0"/>
          </a:p>
        </p:txBody>
      </p:sp>
    </p:spTree>
    <p:extLst>
      <p:ext uri="{BB962C8B-B14F-4D97-AF65-F5344CB8AC3E}">
        <p14:creationId xmlns:p14="http://schemas.microsoft.com/office/powerpoint/2010/main" val="2834953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BDF80-0602-F575-FF76-D8CCAAC61492}"/>
              </a:ext>
            </a:extLst>
          </p:cNvPr>
          <p:cNvSpPr txBox="1">
            <a:spLocks/>
          </p:cNvSpPr>
          <p:nvPr/>
        </p:nvSpPr>
        <p:spPr>
          <a:xfrm>
            <a:off x="688775" y="629093"/>
            <a:ext cx="2948666" cy="41674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320"/>
              </a:lnSpc>
            </a:pPr>
            <a:r>
              <a:rPr lang="en-US" sz="1500" dirty="0">
                <a:solidFill>
                  <a:srgbClr val="992323"/>
                </a:solidFill>
                <a:latin typeface="Helvetica Light" panose="020B0403020202020204" pitchFamily="34" charset="0"/>
              </a:rPr>
              <a:t>CONTENT TITLE</a:t>
            </a:r>
            <a:endParaRPr lang="en-CL" sz="1500" dirty="0">
              <a:solidFill>
                <a:srgbClr val="992323"/>
              </a:solidFill>
              <a:latin typeface="Helvetica Light" panose="020B0403020202020204" pitchFamily="34" charset="0"/>
            </a:endParaRPr>
          </a:p>
        </p:txBody>
      </p:sp>
      <p:sp>
        <p:nvSpPr>
          <p:cNvPr id="4" name="テキスト ボックス 3">
            <a:extLst>
              <a:ext uri="{FF2B5EF4-FFF2-40B4-BE49-F238E27FC236}">
                <a16:creationId xmlns:a16="http://schemas.microsoft.com/office/drawing/2014/main" id="{7C931C27-0D0D-31B6-AB4C-8715CE83D7E5}"/>
              </a:ext>
            </a:extLst>
          </p:cNvPr>
          <p:cNvSpPr txBox="1"/>
          <p:nvPr/>
        </p:nvSpPr>
        <p:spPr>
          <a:xfrm>
            <a:off x="2027721" y="1309784"/>
            <a:ext cx="8709259" cy="3970318"/>
          </a:xfrm>
          <a:prstGeom prst="rect">
            <a:avLst/>
          </a:prstGeom>
          <a:noFill/>
        </p:spPr>
        <p:txBody>
          <a:bodyPr wrap="square">
            <a:spAutoFit/>
          </a:bodyPr>
          <a:lstStyle/>
          <a:p>
            <a:r>
              <a:rPr lang="en-US" altLang="ja-JP" dirty="0"/>
              <a:t>Nowcasting GDP by prefecture using monthly data</a:t>
            </a:r>
          </a:p>
          <a:p>
            <a:endParaRPr lang="en-US" altLang="ja-JP" dirty="0"/>
          </a:p>
          <a:p>
            <a:endParaRPr lang="en-US" altLang="ja-JP" dirty="0"/>
          </a:p>
          <a:p>
            <a:r>
              <a:rPr lang="en-US" altLang="ja-JP" dirty="0"/>
              <a:t>Nowcasting GDP is important for policy maker and business person, especially under the pandemic situation. We estimated monthly GDP in Japan by 47 prefectures by monthly data. For manufacturing and construction industry, official monthly data are available by prefectures. But, for service industry, we have only country level data. To make prefecture data, we conduct Cluster Analysis and estimate each prefecture data by regression. For latest month, we estimated monthly GDP in Japan by the official survey data. By this estimation, we can provide useful information about the present economic situation by region.</a:t>
            </a:r>
          </a:p>
          <a:p>
            <a:endParaRPr lang="en-US" altLang="ja-JP" dirty="0"/>
          </a:p>
          <a:p>
            <a:endParaRPr lang="en-US" altLang="ja-JP" dirty="0"/>
          </a:p>
          <a:p>
            <a:endParaRPr lang="en-US" altLang="ja-JP" dirty="0"/>
          </a:p>
        </p:txBody>
      </p:sp>
    </p:spTree>
    <p:extLst>
      <p:ext uri="{BB962C8B-B14F-4D97-AF65-F5344CB8AC3E}">
        <p14:creationId xmlns:p14="http://schemas.microsoft.com/office/powerpoint/2010/main" val="125265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B94F13-AA76-666B-3B50-4125A4571D9C}"/>
              </a:ext>
            </a:extLst>
          </p:cNvPr>
          <p:cNvSpPr>
            <a:spLocks noGrp="1"/>
          </p:cNvSpPr>
          <p:nvPr>
            <p:ph type="title"/>
          </p:nvPr>
        </p:nvSpPr>
        <p:spPr/>
        <p:txBody>
          <a:bodyPr/>
          <a:lstStyle/>
          <a:p>
            <a:r>
              <a:rPr kumimoji="1" lang="en-US" altLang="ja-JP" dirty="0"/>
              <a:t>Japan</a:t>
            </a:r>
            <a:endParaRPr kumimoji="1" lang="ja-JP" altLang="en-US" dirty="0"/>
          </a:p>
        </p:txBody>
      </p:sp>
      <p:sp>
        <p:nvSpPr>
          <p:cNvPr id="3" name="コンテンツ プレースホルダー 2">
            <a:extLst>
              <a:ext uri="{FF2B5EF4-FFF2-40B4-BE49-F238E27FC236}">
                <a16:creationId xmlns:a16="http://schemas.microsoft.com/office/drawing/2014/main" id="{9C5C3D81-C485-0B91-7713-BE365BAD7572}"/>
              </a:ext>
            </a:extLst>
          </p:cNvPr>
          <p:cNvSpPr>
            <a:spLocks noGrp="1"/>
          </p:cNvSpPr>
          <p:nvPr>
            <p:ph idx="1"/>
          </p:nvPr>
        </p:nvSpPr>
        <p:spPr/>
        <p:txBody>
          <a:bodyPr/>
          <a:lstStyle/>
          <a:p>
            <a:r>
              <a:rPr kumimoji="1" lang="en-US" altLang="ja-JP" dirty="0"/>
              <a:t>Yamasaawa (2015) created a monthly real GDP by prefecture for Japan, based on expenditure data and the Cabinet Office's RDEI.</a:t>
            </a:r>
          </a:p>
          <a:p>
            <a:r>
              <a:rPr kumimoji="1" lang="en-US" altLang="ja-JP" dirty="0"/>
              <a:t>Fujii and Nakata (2021) estimated Japan's monthly real GDP by prefecture using both production and expenditure data.</a:t>
            </a:r>
          </a:p>
          <a:p>
            <a:r>
              <a:rPr kumimoji="1" lang="en-US" altLang="ja-JP" dirty="0"/>
              <a:t>The current study differs from Fujii and Nakata's (2021) by using cluster analysis in calculating the tertiary industry activity index by prefecture.</a:t>
            </a:r>
          </a:p>
          <a:p>
            <a:r>
              <a:rPr kumimoji="1" lang="en-US" altLang="ja-JP" dirty="0"/>
              <a:t>This study's quarterly national figures align with the country's real GDP, another divergence from Fujii and Nakata's (2021) work.</a:t>
            </a:r>
          </a:p>
          <a:p>
            <a:endParaRPr kumimoji="1" lang="ja-JP" altLang="en-US" dirty="0"/>
          </a:p>
        </p:txBody>
      </p:sp>
    </p:spTree>
    <p:extLst>
      <p:ext uri="{BB962C8B-B14F-4D97-AF65-F5344CB8AC3E}">
        <p14:creationId xmlns:p14="http://schemas.microsoft.com/office/powerpoint/2010/main" val="2503762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F8A38CB-98DC-AFCF-4585-DA666A88715A}"/>
              </a:ext>
            </a:extLst>
          </p:cNvPr>
          <p:cNvSpPr txBox="1">
            <a:spLocks/>
          </p:cNvSpPr>
          <p:nvPr/>
        </p:nvSpPr>
        <p:spPr>
          <a:xfrm>
            <a:off x="688775" y="629093"/>
            <a:ext cx="2948666" cy="41674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320"/>
              </a:lnSpc>
            </a:pPr>
            <a:r>
              <a:rPr lang="en-US" sz="1500" dirty="0">
                <a:solidFill>
                  <a:schemeClr val="bg1"/>
                </a:solidFill>
                <a:latin typeface="Helvetica Light" panose="020B0403020202020204" pitchFamily="34" charset="0"/>
              </a:rPr>
              <a:t>CONTENT TITLE</a:t>
            </a:r>
            <a:endParaRPr lang="en-CL" sz="1500" dirty="0">
              <a:solidFill>
                <a:schemeClr val="bg1"/>
              </a:solidFill>
              <a:latin typeface="Helvetica Light" panose="020B0403020202020204" pitchFamily="34" charset="0"/>
            </a:endParaRPr>
          </a:p>
        </p:txBody>
      </p:sp>
    </p:spTree>
    <p:extLst>
      <p:ext uri="{BB962C8B-B14F-4D97-AF65-F5344CB8AC3E}">
        <p14:creationId xmlns:p14="http://schemas.microsoft.com/office/powerpoint/2010/main" val="240385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24A55A9-6A1E-9B89-B167-27233B710E02}"/>
              </a:ext>
            </a:extLst>
          </p:cNvPr>
          <p:cNvSpPr txBox="1">
            <a:spLocks/>
          </p:cNvSpPr>
          <p:nvPr/>
        </p:nvSpPr>
        <p:spPr>
          <a:xfrm>
            <a:off x="688775" y="629093"/>
            <a:ext cx="2948666" cy="41674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320"/>
              </a:lnSpc>
            </a:pPr>
            <a:r>
              <a:rPr lang="en-US" sz="1500" dirty="0">
                <a:solidFill>
                  <a:schemeClr val="bg1"/>
                </a:solidFill>
                <a:latin typeface="Helvetica Light" panose="020B0403020202020204" pitchFamily="34" charset="0"/>
              </a:rPr>
              <a:t>CONTENT TITLE</a:t>
            </a:r>
            <a:endParaRPr lang="en-CL" sz="1500" dirty="0">
              <a:solidFill>
                <a:schemeClr val="bg1"/>
              </a:solidFill>
              <a:latin typeface="Helvetica Light" panose="020B0403020202020204" pitchFamily="34" charset="0"/>
            </a:endParaRPr>
          </a:p>
        </p:txBody>
      </p:sp>
    </p:spTree>
    <p:extLst>
      <p:ext uri="{BB962C8B-B14F-4D97-AF65-F5344CB8AC3E}">
        <p14:creationId xmlns:p14="http://schemas.microsoft.com/office/powerpoint/2010/main" val="4244045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DC2E41-323C-FF30-6F95-FA1CDDA624DA}"/>
              </a:ext>
            </a:extLst>
          </p:cNvPr>
          <p:cNvSpPr>
            <a:spLocks noGrp="1"/>
          </p:cNvSpPr>
          <p:nvPr>
            <p:ph type="title"/>
          </p:nvPr>
        </p:nvSpPr>
        <p:spPr/>
        <p:txBody>
          <a:bodyPr/>
          <a:lstStyle/>
          <a:p>
            <a:r>
              <a:rPr kumimoji="1" lang="en-US" altLang="ja-JP" dirty="0"/>
              <a:t>Motivation</a:t>
            </a:r>
            <a:endParaRPr kumimoji="1" lang="ja-JP" altLang="en-US" dirty="0"/>
          </a:p>
        </p:txBody>
      </p:sp>
      <p:sp>
        <p:nvSpPr>
          <p:cNvPr id="3" name="コンテンツ プレースホルダー 2">
            <a:extLst>
              <a:ext uri="{FF2B5EF4-FFF2-40B4-BE49-F238E27FC236}">
                <a16:creationId xmlns:a16="http://schemas.microsoft.com/office/drawing/2014/main" id="{1F5142C5-4743-38A6-66B7-2EE7D3BA2077}"/>
              </a:ext>
            </a:extLst>
          </p:cNvPr>
          <p:cNvSpPr>
            <a:spLocks noGrp="1"/>
          </p:cNvSpPr>
          <p:nvPr>
            <p:ph idx="1"/>
          </p:nvPr>
        </p:nvSpPr>
        <p:spPr>
          <a:xfrm>
            <a:off x="838200" y="1825625"/>
            <a:ext cx="10515600" cy="4084287"/>
          </a:xfrm>
        </p:spPr>
        <p:txBody>
          <a:bodyPr>
            <a:normAutofit/>
          </a:bodyPr>
          <a:lstStyle/>
          <a:p>
            <a:pPr marL="285750" indent="-285750">
              <a:buFont typeface="Arial" panose="020B0604020202020204" pitchFamily="34" charset="0"/>
              <a:buChar char="•"/>
            </a:pPr>
            <a:r>
              <a:rPr lang="en-US" altLang="ja-JP" sz="2800" dirty="0"/>
              <a:t>Regional GDP(Gross Domestic Product)  is important, but they publishe</a:t>
            </a:r>
            <a:r>
              <a:rPr lang="en-US" altLang="ja-JP" dirty="0"/>
              <a:t>d at the </a:t>
            </a:r>
            <a:r>
              <a:rPr lang="en-US" altLang="ja-JP" dirty="0">
                <a:highlight>
                  <a:srgbClr val="FFFF00"/>
                </a:highlight>
              </a:rPr>
              <a:t>annual</a:t>
            </a:r>
            <a:r>
              <a:rPr lang="en-US" altLang="ja-JP" dirty="0"/>
              <a:t> frequency and release with a </a:t>
            </a:r>
            <a:r>
              <a:rPr lang="en-US" altLang="ja-JP" dirty="0">
                <a:highlight>
                  <a:srgbClr val="FFFF00"/>
                </a:highlight>
              </a:rPr>
              <a:t>long delay</a:t>
            </a:r>
            <a:r>
              <a:rPr lang="en-US" altLang="ja-JP" dirty="0"/>
              <a:t>. (2.5years)</a:t>
            </a:r>
            <a:endParaRPr lang="en-US" altLang="ja-JP" sz="2800" dirty="0"/>
          </a:p>
          <a:p>
            <a:pPr marL="285750" indent="-285750">
              <a:buFont typeface="Arial" panose="020B0604020202020204" pitchFamily="34" charset="0"/>
              <a:buChar char="•"/>
            </a:pPr>
            <a:r>
              <a:rPr lang="en-US" altLang="ja-JP" sz="2800" dirty="0"/>
              <a:t>We estimate </a:t>
            </a:r>
            <a:r>
              <a:rPr lang="en-US" altLang="ja-JP" sz="2800" dirty="0">
                <a:highlight>
                  <a:srgbClr val="FFFF00"/>
                </a:highlight>
              </a:rPr>
              <a:t>monthly regional GDP</a:t>
            </a:r>
            <a:r>
              <a:rPr lang="en-US" altLang="ja-JP" sz="2800" dirty="0"/>
              <a:t> by industry. </a:t>
            </a:r>
          </a:p>
          <a:p>
            <a:pPr marL="285750" indent="-285750">
              <a:buFont typeface="Arial" panose="020B0604020202020204" pitchFamily="34" charset="0"/>
              <a:buChar char="•"/>
            </a:pPr>
            <a:r>
              <a:rPr lang="en-US" altLang="ja-JP" sz="2800" dirty="0"/>
              <a:t>Using monthly data , we're able to project the </a:t>
            </a:r>
            <a:r>
              <a:rPr lang="en-US" altLang="ja-JP" sz="2800" dirty="0">
                <a:highlight>
                  <a:srgbClr val="FFFF00"/>
                </a:highlight>
              </a:rPr>
              <a:t>monthly regional GDP </a:t>
            </a:r>
            <a:r>
              <a:rPr lang="en-US" altLang="ja-JP" sz="2800" dirty="0"/>
              <a:t>up to  the point where monthly data is available</a:t>
            </a:r>
            <a:r>
              <a:rPr lang="en-US" altLang="ja-JP" dirty="0"/>
              <a:t>. </a:t>
            </a:r>
            <a:endParaRPr lang="en-US" altLang="ja-JP" sz="2800" dirty="0"/>
          </a:p>
          <a:p>
            <a:endParaRPr kumimoji="1" lang="ja-JP" altLang="en-US" dirty="0"/>
          </a:p>
        </p:txBody>
      </p:sp>
    </p:spTree>
    <p:extLst>
      <p:ext uri="{BB962C8B-B14F-4D97-AF65-F5344CB8AC3E}">
        <p14:creationId xmlns:p14="http://schemas.microsoft.com/office/powerpoint/2010/main" val="3124698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ABFDED-3871-7FFD-9D46-5D53334F4254}"/>
              </a:ext>
            </a:extLst>
          </p:cNvPr>
          <p:cNvSpPr>
            <a:spLocks noGrp="1"/>
          </p:cNvSpPr>
          <p:nvPr>
            <p:ph type="title"/>
          </p:nvPr>
        </p:nvSpPr>
        <p:spPr/>
        <p:txBody>
          <a:bodyPr/>
          <a:lstStyle/>
          <a:p>
            <a:r>
              <a:rPr kumimoji="1" lang="en-US" altLang="ja-JP" dirty="0"/>
              <a:t>GDP and Reginal GDP in Japan</a:t>
            </a:r>
            <a:endParaRPr kumimoji="1" lang="ja-JP" altLang="en-US" dirty="0"/>
          </a:p>
        </p:txBody>
      </p:sp>
      <p:graphicFrame>
        <p:nvGraphicFramePr>
          <p:cNvPr id="7" name="表 7">
            <a:extLst>
              <a:ext uri="{FF2B5EF4-FFF2-40B4-BE49-F238E27FC236}">
                <a16:creationId xmlns:a16="http://schemas.microsoft.com/office/drawing/2014/main" id="{AD463769-4FD3-6561-A4EC-A64D7BD99B6E}"/>
              </a:ext>
            </a:extLst>
          </p:cNvPr>
          <p:cNvGraphicFramePr>
            <a:graphicFrameLocks noGrp="1"/>
          </p:cNvGraphicFramePr>
          <p:nvPr>
            <p:extLst>
              <p:ext uri="{D42A27DB-BD31-4B8C-83A1-F6EECF244321}">
                <p14:modId xmlns:p14="http://schemas.microsoft.com/office/powerpoint/2010/main" val="379016050"/>
              </p:ext>
            </p:extLst>
          </p:nvPr>
        </p:nvGraphicFramePr>
        <p:xfrm>
          <a:off x="1342324" y="1431856"/>
          <a:ext cx="9842500" cy="3870960"/>
        </p:xfrm>
        <a:graphic>
          <a:graphicData uri="http://schemas.openxmlformats.org/drawingml/2006/table">
            <a:tbl>
              <a:tblPr firstRow="1" bandRow="1">
                <a:tableStyleId>{5C22544A-7EE6-4342-B048-85BDC9FD1C3A}</a:tableStyleId>
              </a:tblPr>
              <a:tblGrid>
                <a:gridCol w="2460625">
                  <a:extLst>
                    <a:ext uri="{9D8B030D-6E8A-4147-A177-3AD203B41FA5}">
                      <a16:colId xmlns:a16="http://schemas.microsoft.com/office/drawing/2014/main" val="2084834046"/>
                    </a:ext>
                  </a:extLst>
                </a:gridCol>
                <a:gridCol w="2460625">
                  <a:extLst>
                    <a:ext uri="{9D8B030D-6E8A-4147-A177-3AD203B41FA5}">
                      <a16:colId xmlns:a16="http://schemas.microsoft.com/office/drawing/2014/main" val="846723451"/>
                    </a:ext>
                  </a:extLst>
                </a:gridCol>
                <a:gridCol w="2460625">
                  <a:extLst>
                    <a:ext uri="{9D8B030D-6E8A-4147-A177-3AD203B41FA5}">
                      <a16:colId xmlns:a16="http://schemas.microsoft.com/office/drawing/2014/main" val="1855278002"/>
                    </a:ext>
                  </a:extLst>
                </a:gridCol>
                <a:gridCol w="2460625">
                  <a:extLst>
                    <a:ext uri="{9D8B030D-6E8A-4147-A177-3AD203B41FA5}">
                      <a16:colId xmlns:a16="http://schemas.microsoft.com/office/drawing/2014/main" val="4263067068"/>
                    </a:ext>
                  </a:extLst>
                </a:gridCol>
              </a:tblGrid>
              <a:tr h="260437">
                <a:tc>
                  <a:txBody>
                    <a:bodyPr/>
                    <a:lstStyle/>
                    <a:p>
                      <a:endParaRPr kumimoji="1" lang="ja-JP" altLang="en-US" sz="3200" dirty="0"/>
                    </a:p>
                  </a:txBody>
                  <a:tcPr/>
                </a:tc>
                <a:tc>
                  <a:txBody>
                    <a:bodyPr/>
                    <a:lstStyle/>
                    <a:p>
                      <a:r>
                        <a:rPr kumimoji="1" lang="en-US" altLang="ja-JP" sz="3200" dirty="0"/>
                        <a:t>Annual</a:t>
                      </a:r>
                      <a:endParaRPr kumimoji="1" lang="ja-JP" altLang="en-US" sz="3200" dirty="0"/>
                    </a:p>
                  </a:txBody>
                  <a:tcPr/>
                </a:tc>
                <a:tc>
                  <a:txBody>
                    <a:bodyPr/>
                    <a:lstStyle/>
                    <a:p>
                      <a:r>
                        <a:rPr kumimoji="1" lang="en-US" altLang="ja-JP" sz="3200" dirty="0"/>
                        <a:t>Quarterly</a:t>
                      </a:r>
                      <a:endParaRPr kumimoji="1" lang="ja-JP" altLang="en-US" sz="3200" dirty="0"/>
                    </a:p>
                  </a:txBody>
                  <a:tcPr/>
                </a:tc>
                <a:tc>
                  <a:txBody>
                    <a:bodyPr/>
                    <a:lstStyle/>
                    <a:p>
                      <a:r>
                        <a:rPr kumimoji="1" lang="en-US" altLang="ja-JP" sz="3200" dirty="0"/>
                        <a:t>Monthly</a:t>
                      </a:r>
                      <a:endParaRPr kumimoji="1" lang="ja-JP" altLang="en-US" sz="3200" dirty="0"/>
                    </a:p>
                  </a:txBody>
                  <a:tcPr/>
                </a:tc>
                <a:extLst>
                  <a:ext uri="{0D108BD9-81ED-4DB2-BD59-A6C34878D82A}">
                    <a16:rowId xmlns:a16="http://schemas.microsoft.com/office/drawing/2014/main" val="1232438958"/>
                  </a:ext>
                </a:extLst>
              </a:tr>
              <a:tr h="370840">
                <a:tc>
                  <a:txBody>
                    <a:bodyPr/>
                    <a:lstStyle/>
                    <a:p>
                      <a:r>
                        <a:rPr kumimoji="1" lang="en-US" altLang="ja-JP" sz="3200" dirty="0"/>
                        <a:t>Central Government</a:t>
                      </a:r>
                      <a:endParaRPr kumimoji="1" lang="ja-JP" altLang="en-US" sz="3200" dirty="0"/>
                    </a:p>
                  </a:txBody>
                  <a:tcPr/>
                </a:tc>
                <a:tc>
                  <a:txBody>
                    <a:bodyPr/>
                    <a:lstStyle/>
                    <a:p>
                      <a:r>
                        <a:rPr kumimoji="1" lang="en-US" altLang="ja-JP" sz="3200" dirty="0"/>
                        <a:t>GDP(country)</a:t>
                      </a:r>
                      <a:endParaRPr kumimoji="1" lang="ja-JP" altLang="en-US" sz="3200" dirty="0"/>
                    </a:p>
                  </a:txBody>
                  <a:tcPr/>
                </a:tc>
                <a:tc>
                  <a:txBody>
                    <a:bodyPr/>
                    <a:lstStyle/>
                    <a:p>
                      <a:r>
                        <a:rPr kumimoji="1" lang="en-US" altLang="ja-JP" sz="3200" dirty="0"/>
                        <a:t>GDP(country)</a:t>
                      </a:r>
                    </a:p>
                  </a:txBody>
                  <a:tcPr/>
                </a:tc>
                <a:tc>
                  <a:txBody>
                    <a:bodyPr/>
                    <a:lstStyle/>
                    <a:p>
                      <a:endParaRPr kumimoji="1" lang="ja-JP" altLang="en-US" sz="3200" dirty="0"/>
                    </a:p>
                  </a:txBody>
                  <a:tcPr/>
                </a:tc>
                <a:extLst>
                  <a:ext uri="{0D108BD9-81ED-4DB2-BD59-A6C34878D82A}">
                    <a16:rowId xmlns:a16="http://schemas.microsoft.com/office/drawing/2014/main" val="530591518"/>
                  </a:ext>
                </a:extLst>
              </a:tr>
              <a:tr h="370840">
                <a:tc rowSpan="2">
                  <a:txBody>
                    <a:bodyPr/>
                    <a:lstStyle/>
                    <a:p>
                      <a:r>
                        <a:rPr kumimoji="1" lang="en-US" altLang="ja-JP" sz="3200" dirty="0"/>
                        <a:t>Local Government</a:t>
                      </a:r>
                      <a:endParaRPr kumimoji="1" lang="ja-JP" altLang="en-US" sz="3200" dirty="0"/>
                    </a:p>
                  </a:txBody>
                  <a:tcPr/>
                </a:tc>
                <a:tc>
                  <a:txBody>
                    <a:bodyPr/>
                    <a:lstStyle/>
                    <a:p>
                      <a:r>
                        <a:rPr kumimoji="1" lang="en-US" altLang="ja-JP" sz="3200" dirty="0">
                          <a:solidFill>
                            <a:srgbClr val="00B0F0"/>
                          </a:solidFill>
                        </a:rPr>
                        <a:t>RGDP</a:t>
                      </a:r>
                      <a:endParaRPr kumimoji="1" lang="ja-JP" altLang="en-US" sz="3200" dirty="0">
                        <a:solidFill>
                          <a:srgbClr val="00B0F0"/>
                        </a:solidFill>
                      </a:endParaRPr>
                    </a:p>
                  </a:txBody>
                  <a:tcPr/>
                </a:tc>
                <a:tc>
                  <a:txBody>
                    <a:bodyPr/>
                    <a:lstStyle/>
                    <a:p>
                      <a:endParaRPr kumimoji="1" lang="ja-JP" altLang="en-US" sz="3200" dirty="0"/>
                    </a:p>
                  </a:txBody>
                  <a:tcPr/>
                </a:tc>
                <a:tc>
                  <a:txBody>
                    <a:bodyPr/>
                    <a:lstStyle/>
                    <a:p>
                      <a:endParaRPr kumimoji="1" lang="ja-JP" altLang="en-US" sz="3200" dirty="0"/>
                    </a:p>
                  </a:txBody>
                  <a:tcPr/>
                </a:tc>
                <a:extLst>
                  <a:ext uri="{0D108BD9-81ED-4DB2-BD59-A6C34878D82A}">
                    <a16:rowId xmlns:a16="http://schemas.microsoft.com/office/drawing/2014/main" val="1076724043"/>
                  </a:ext>
                </a:extLst>
              </a:tr>
              <a:tr h="370840">
                <a:tc vMerge="1">
                  <a:txBody>
                    <a:bodyPr/>
                    <a:lstStyle/>
                    <a:p>
                      <a:endParaRPr kumimoji="1" lang="ja-JP" altLang="en-US" sz="3200" dirty="0"/>
                    </a:p>
                  </a:txBody>
                  <a:tcPr/>
                </a:tc>
                <a:tc>
                  <a:txBody>
                    <a:bodyPr/>
                    <a:lstStyle/>
                    <a:p>
                      <a:endParaRPr kumimoji="1" lang="ja-JP" altLang="en-US" sz="3200" dirty="0"/>
                    </a:p>
                  </a:txBody>
                  <a:tcPr/>
                </a:tc>
                <a:tc>
                  <a:txBody>
                    <a:bodyPr/>
                    <a:lstStyle/>
                    <a:p>
                      <a:r>
                        <a:rPr kumimoji="1" lang="en-US" altLang="ja-JP" sz="3200" dirty="0"/>
                        <a:t>RGDP(3prefectures only)</a:t>
                      </a:r>
                      <a:endParaRPr kumimoji="1" lang="ja-JP" altLang="en-US" sz="3200" dirty="0"/>
                    </a:p>
                  </a:txBody>
                  <a:tcPr/>
                </a:tc>
                <a:tc>
                  <a:txBody>
                    <a:bodyPr/>
                    <a:lstStyle/>
                    <a:p>
                      <a:endParaRPr kumimoji="1" lang="ja-JP" altLang="en-US" sz="3200" dirty="0"/>
                    </a:p>
                  </a:txBody>
                  <a:tcPr/>
                </a:tc>
                <a:extLst>
                  <a:ext uri="{0D108BD9-81ED-4DB2-BD59-A6C34878D82A}">
                    <a16:rowId xmlns:a16="http://schemas.microsoft.com/office/drawing/2014/main" val="3303843241"/>
                  </a:ext>
                </a:extLst>
              </a:tr>
              <a:tr h="370840">
                <a:tc>
                  <a:txBody>
                    <a:bodyPr/>
                    <a:lstStyle/>
                    <a:p>
                      <a:r>
                        <a:rPr kumimoji="1" lang="en-US" altLang="ja-JP" sz="3200" dirty="0"/>
                        <a:t>This research</a:t>
                      </a:r>
                      <a:endParaRPr kumimoji="1" lang="ja-JP" altLang="en-US" sz="3200" dirty="0"/>
                    </a:p>
                  </a:txBody>
                  <a:tcPr/>
                </a:tc>
                <a:tc>
                  <a:txBody>
                    <a:bodyPr/>
                    <a:lstStyle/>
                    <a:p>
                      <a:endParaRPr kumimoji="1" lang="ja-JP" altLang="en-US" sz="3200" dirty="0"/>
                    </a:p>
                  </a:txBody>
                  <a:tcPr/>
                </a:tc>
                <a:tc>
                  <a:txBody>
                    <a:bodyPr/>
                    <a:lstStyle/>
                    <a:p>
                      <a:endParaRPr kumimoji="1" lang="ja-JP" altLang="en-US" sz="3200" dirty="0"/>
                    </a:p>
                  </a:txBody>
                  <a:tcPr/>
                </a:tc>
                <a:tc>
                  <a:txBody>
                    <a:bodyPr/>
                    <a:lstStyle/>
                    <a:p>
                      <a:r>
                        <a:rPr kumimoji="1" lang="en-US" altLang="ja-JP" sz="3200" dirty="0">
                          <a:solidFill>
                            <a:srgbClr val="FF0000"/>
                          </a:solidFill>
                        </a:rPr>
                        <a:t>RGDP</a:t>
                      </a:r>
                      <a:endParaRPr kumimoji="1" lang="ja-JP" altLang="en-US" sz="3200" dirty="0">
                        <a:solidFill>
                          <a:srgbClr val="FF0000"/>
                        </a:solidFill>
                      </a:endParaRPr>
                    </a:p>
                  </a:txBody>
                  <a:tcPr/>
                </a:tc>
                <a:extLst>
                  <a:ext uri="{0D108BD9-81ED-4DB2-BD59-A6C34878D82A}">
                    <a16:rowId xmlns:a16="http://schemas.microsoft.com/office/drawing/2014/main" val="2633832129"/>
                  </a:ext>
                </a:extLst>
              </a:tr>
            </a:tbl>
          </a:graphicData>
        </a:graphic>
      </p:graphicFrame>
      <p:sp>
        <p:nvSpPr>
          <p:cNvPr id="4" name="テキスト ボックス 3">
            <a:extLst>
              <a:ext uri="{FF2B5EF4-FFF2-40B4-BE49-F238E27FC236}">
                <a16:creationId xmlns:a16="http://schemas.microsoft.com/office/drawing/2014/main" id="{2D39A7AC-9D4F-6629-D3E9-643195B3E5F3}"/>
              </a:ext>
            </a:extLst>
          </p:cNvPr>
          <p:cNvSpPr txBox="1"/>
          <p:nvPr/>
        </p:nvSpPr>
        <p:spPr>
          <a:xfrm>
            <a:off x="838200" y="5728719"/>
            <a:ext cx="10515600" cy="830997"/>
          </a:xfrm>
          <a:prstGeom prst="rect">
            <a:avLst/>
          </a:prstGeom>
          <a:noFill/>
        </p:spPr>
        <p:txBody>
          <a:bodyPr wrap="square">
            <a:spAutoFit/>
          </a:bodyPr>
          <a:lstStyle/>
          <a:p>
            <a:r>
              <a:rPr lang="en-US" altLang="ja-JP" sz="2400" dirty="0"/>
              <a:t>This study estimated monthly RGDP (Regional Gross Domestic Product) in order to nowcast the annual RGDP</a:t>
            </a:r>
            <a:endParaRPr lang="ja-JP" altLang="en-US" sz="2400" dirty="0"/>
          </a:p>
        </p:txBody>
      </p:sp>
    </p:spTree>
    <p:extLst>
      <p:ext uri="{BB962C8B-B14F-4D97-AF65-F5344CB8AC3E}">
        <p14:creationId xmlns:p14="http://schemas.microsoft.com/office/powerpoint/2010/main" val="4165789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605168-5A0B-38C3-E51E-6A646D424663}"/>
              </a:ext>
            </a:extLst>
          </p:cNvPr>
          <p:cNvSpPr>
            <a:spLocks noGrp="1"/>
          </p:cNvSpPr>
          <p:nvPr>
            <p:ph type="title"/>
          </p:nvPr>
        </p:nvSpPr>
        <p:spPr>
          <a:xfrm>
            <a:off x="766010" y="99785"/>
            <a:ext cx="8488681" cy="1325563"/>
          </a:xfrm>
        </p:spPr>
        <p:txBody>
          <a:bodyPr/>
          <a:lstStyle/>
          <a:p>
            <a:r>
              <a:rPr kumimoji="1" lang="en-US" altLang="ja-JP" dirty="0"/>
              <a:t>In the case of Tokyo</a:t>
            </a:r>
            <a:endParaRPr kumimoji="1" lang="ja-JP" altLang="en-US" dirty="0"/>
          </a:p>
        </p:txBody>
      </p:sp>
      <p:pic>
        <p:nvPicPr>
          <p:cNvPr id="4" name="コンテンツ プレースホルダー 3">
            <a:extLst>
              <a:ext uri="{FF2B5EF4-FFF2-40B4-BE49-F238E27FC236}">
                <a16:creationId xmlns:a16="http://schemas.microsoft.com/office/drawing/2014/main" id="{09C35B38-3427-9DA2-31B2-07454B89EDA1}"/>
              </a:ext>
            </a:extLst>
          </p:cNvPr>
          <p:cNvPicPr>
            <a:picLocks noGrp="1" noChangeAspect="1"/>
          </p:cNvPicPr>
          <p:nvPr>
            <p:ph idx="1"/>
          </p:nvPr>
        </p:nvPicPr>
        <p:blipFill>
          <a:blip r:embed="rId2"/>
          <a:stretch>
            <a:fillRect/>
          </a:stretch>
        </p:blipFill>
        <p:spPr>
          <a:xfrm>
            <a:off x="350822" y="1600659"/>
            <a:ext cx="11490356" cy="4511384"/>
          </a:xfrm>
          <a:prstGeom prst="rect">
            <a:avLst/>
          </a:prstGeom>
        </p:spPr>
      </p:pic>
      <p:sp>
        <p:nvSpPr>
          <p:cNvPr id="5" name="左中かっこ 4">
            <a:extLst>
              <a:ext uri="{FF2B5EF4-FFF2-40B4-BE49-F238E27FC236}">
                <a16:creationId xmlns:a16="http://schemas.microsoft.com/office/drawing/2014/main" id="{DEF728ED-DB98-77E3-D069-72F486F44C12}"/>
              </a:ext>
            </a:extLst>
          </p:cNvPr>
          <p:cNvSpPr/>
          <p:nvPr/>
        </p:nvSpPr>
        <p:spPr>
          <a:xfrm rot="5400000">
            <a:off x="10178737" y="1060106"/>
            <a:ext cx="436169" cy="1081104"/>
          </a:xfrm>
          <a:prstGeom prst="leftBrace">
            <a:avLst>
              <a:gd name="adj1" fmla="val 8333"/>
              <a:gd name="adj2" fmla="val 46175"/>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8224237-C070-E884-A6E7-42FF91CF14C8}"/>
              </a:ext>
            </a:extLst>
          </p:cNvPr>
          <p:cNvSpPr txBox="1"/>
          <p:nvPr/>
        </p:nvSpPr>
        <p:spPr>
          <a:xfrm>
            <a:off x="1852864" y="1425348"/>
            <a:ext cx="3267777" cy="369332"/>
          </a:xfrm>
          <a:prstGeom prst="rect">
            <a:avLst/>
          </a:prstGeom>
          <a:noFill/>
        </p:spPr>
        <p:txBody>
          <a:bodyPr wrap="square" rtlCol="0">
            <a:spAutoFit/>
          </a:bodyPr>
          <a:lstStyle/>
          <a:p>
            <a:r>
              <a:rPr kumimoji="1" lang="en-US" altLang="ja-JP" dirty="0"/>
              <a:t>Official Data by local government</a:t>
            </a:r>
            <a:endParaRPr kumimoji="1" lang="ja-JP" altLang="en-US" dirty="0"/>
          </a:p>
        </p:txBody>
      </p:sp>
      <p:sp>
        <p:nvSpPr>
          <p:cNvPr id="7" name="テキスト ボックス 6">
            <a:extLst>
              <a:ext uri="{FF2B5EF4-FFF2-40B4-BE49-F238E27FC236}">
                <a16:creationId xmlns:a16="http://schemas.microsoft.com/office/drawing/2014/main" id="{532A8D25-BE41-BCB4-31A5-F48AF3CBBD89}"/>
              </a:ext>
            </a:extLst>
          </p:cNvPr>
          <p:cNvSpPr txBox="1"/>
          <p:nvPr/>
        </p:nvSpPr>
        <p:spPr>
          <a:xfrm>
            <a:off x="7386872" y="1415992"/>
            <a:ext cx="1867819" cy="369332"/>
          </a:xfrm>
          <a:prstGeom prst="rect">
            <a:avLst/>
          </a:prstGeom>
          <a:noFill/>
        </p:spPr>
        <p:txBody>
          <a:bodyPr wrap="square" rtlCol="0">
            <a:spAutoFit/>
          </a:bodyPr>
          <a:lstStyle/>
          <a:p>
            <a:r>
              <a:rPr kumimoji="1" lang="en-US" altLang="ja-JP" dirty="0"/>
              <a:t>Estimated Data</a:t>
            </a:r>
            <a:endParaRPr kumimoji="1" lang="ja-JP" altLang="en-US" dirty="0"/>
          </a:p>
        </p:txBody>
      </p:sp>
      <p:sp>
        <p:nvSpPr>
          <p:cNvPr id="10" name="テキスト ボックス 9">
            <a:extLst>
              <a:ext uri="{FF2B5EF4-FFF2-40B4-BE49-F238E27FC236}">
                <a16:creationId xmlns:a16="http://schemas.microsoft.com/office/drawing/2014/main" id="{3B1E3A4D-5653-CF0B-E7E0-EDC366AD76E5}"/>
              </a:ext>
            </a:extLst>
          </p:cNvPr>
          <p:cNvSpPr txBox="1"/>
          <p:nvPr/>
        </p:nvSpPr>
        <p:spPr>
          <a:xfrm>
            <a:off x="9295546" y="601065"/>
            <a:ext cx="2301943" cy="707886"/>
          </a:xfrm>
          <a:prstGeom prst="rect">
            <a:avLst/>
          </a:prstGeom>
          <a:noFill/>
        </p:spPr>
        <p:txBody>
          <a:bodyPr wrap="square">
            <a:spAutoFit/>
          </a:bodyPr>
          <a:lstStyle/>
          <a:p>
            <a:r>
              <a:rPr lang="en-US" altLang="ja-JP" sz="2000" dirty="0"/>
              <a:t>COVID-19 pandemic period</a:t>
            </a:r>
            <a:endParaRPr lang="ja-JP" altLang="en-US" sz="2000" dirty="0"/>
          </a:p>
        </p:txBody>
      </p:sp>
      <p:sp>
        <p:nvSpPr>
          <p:cNvPr id="11" name="テキスト ボックス 10">
            <a:extLst>
              <a:ext uri="{FF2B5EF4-FFF2-40B4-BE49-F238E27FC236}">
                <a16:creationId xmlns:a16="http://schemas.microsoft.com/office/drawing/2014/main" id="{AD4DE39D-A216-702E-14FA-A60B5ADED838}"/>
              </a:ext>
            </a:extLst>
          </p:cNvPr>
          <p:cNvSpPr txBox="1"/>
          <p:nvPr/>
        </p:nvSpPr>
        <p:spPr>
          <a:xfrm>
            <a:off x="922319" y="5976186"/>
            <a:ext cx="9524198" cy="707886"/>
          </a:xfrm>
          <a:prstGeom prst="rect">
            <a:avLst/>
          </a:prstGeom>
          <a:noFill/>
        </p:spPr>
        <p:txBody>
          <a:bodyPr wrap="square" rtlCol="0">
            <a:spAutoFit/>
          </a:bodyPr>
          <a:lstStyle/>
          <a:p>
            <a:r>
              <a:rPr kumimoji="1" lang="en-US" altLang="ja-JP" sz="2000" dirty="0"/>
              <a:t>Although official data from local governments is only available up to 2019,</a:t>
            </a:r>
          </a:p>
          <a:p>
            <a:r>
              <a:rPr kumimoji="1" lang="en-US" altLang="ja-JP" sz="2000" dirty="0"/>
              <a:t> monthly regional GDP can be used to analyze the period of the COVID-19 outbreak</a:t>
            </a:r>
            <a:endParaRPr kumimoji="1" lang="ja-JP" altLang="en-US" sz="2000" dirty="0"/>
          </a:p>
        </p:txBody>
      </p:sp>
      <p:sp>
        <p:nvSpPr>
          <p:cNvPr id="8" name="テキスト ボックス 7">
            <a:extLst>
              <a:ext uri="{FF2B5EF4-FFF2-40B4-BE49-F238E27FC236}">
                <a16:creationId xmlns:a16="http://schemas.microsoft.com/office/drawing/2014/main" id="{FE497FAE-7F32-16CA-0956-E2D879BF01D0}"/>
              </a:ext>
            </a:extLst>
          </p:cNvPr>
          <p:cNvSpPr txBox="1"/>
          <p:nvPr/>
        </p:nvSpPr>
        <p:spPr>
          <a:xfrm>
            <a:off x="5805237" y="601065"/>
            <a:ext cx="1947913" cy="369332"/>
          </a:xfrm>
          <a:prstGeom prst="rect">
            <a:avLst/>
          </a:prstGeom>
          <a:noFill/>
        </p:spPr>
        <p:txBody>
          <a:bodyPr wrap="square">
            <a:spAutoFit/>
          </a:bodyPr>
          <a:lstStyle/>
          <a:p>
            <a:r>
              <a:rPr lang="en-US" altLang="ja-JP" dirty="0"/>
              <a:t>To illustrate this… </a:t>
            </a:r>
            <a:endParaRPr lang="ja-JP" altLang="en-US" dirty="0"/>
          </a:p>
        </p:txBody>
      </p:sp>
    </p:spTree>
    <p:extLst>
      <p:ext uri="{BB962C8B-B14F-4D97-AF65-F5344CB8AC3E}">
        <p14:creationId xmlns:p14="http://schemas.microsoft.com/office/powerpoint/2010/main" val="1625364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DFB209-4A7B-267C-FA14-F385E5B68DB7}"/>
              </a:ext>
            </a:extLst>
          </p:cNvPr>
          <p:cNvSpPr>
            <a:spLocks noGrp="1"/>
          </p:cNvSpPr>
          <p:nvPr>
            <p:ph type="title"/>
          </p:nvPr>
        </p:nvSpPr>
        <p:spPr/>
        <p:txBody>
          <a:bodyPr/>
          <a:lstStyle/>
          <a:p>
            <a:r>
              <a:rPr kumimoji="1" lang="en-US" altLang="ja-JP" dirty="0"/>
              <a:t>47 regional GDP growth rate 2021/2019</a:t>
            </a:r>
            <a:endParaRPr kumimoji="1" lang="ja-JP" altLang="en-US" dirty="0"/>
          </a:p>
        </p:txBody>
      </p:sp>
      <p:pic>
        <p:nvPicPr>
          <p:cNvPr id="3" name="図 2">
            <a:extLst>
              <a:ext uri="{FF2B5EF4-FFF2-40B4-BE49-F238E27FC236}">
                <a16:creationId xmlns:a16="http://schemas.microsoft.com/office/drawing/2014/main" id="{B892721A-2BEA-E4E1-BD6F-AC3D78EB9ECB}"/>
              </a:ext>
            </a:extLst>
          </p:cNvPr>
          <p:cNvPicPr>
            <a:picLocks noChangeAspect="1"/>
          </p:cNvPicPr>
          <p:nvPr/>
        </p:nvPicPr>
        <p:blipFill>
          <a:blip r:embed="rId2"/>
          <a:stretch>
            <a:fillRect/>
          </a:stretch>
        </p:blipFill>
        <p:spPr>
          <a:xfrm>
            <a:off x="2488131" y="1462531"/>
            <a:ext cx="6020689" cy="4277109"/>
          </a:xfrm>
          <a:prstGeom prst="rect">
            <a:avLst/>
          </a:prstGeom>
        </p:spPr>
      </p:pic>
      <p:sp>
        <p:nvSpPr>
          <p:cNvPr id="5" name="テキスト ボックス 4">
            <a:extLst>
              <a:ext uri="{FF2B5EF4-FFF2-40B4-BE49-F238E27FC236}">
                <a16:creationId xmlns:a16="http://schemas.microsoft.com/office/drawing/2014/main" id="{399CDB83-672A-3709-9A2E-16586CFD5E28}"/>
              </a:ext>
            </a:extLst>
          </p:cNvPr>
          <p:cNvSpPr txBox="1"/>
          <p:nvPr/>
        </p:nvSpPr>
        <p:spPr>
          <a:xfrm>
            <a:off x="280336" y="5801975"/>
            <a:ext cx="11746430" cy="1015663"/>
          </a:xfrm>
          <a:prstGeom prst="rect">
            <a:avLst/>
          </a:prstGeom>
          <a:noFill/>
        </p:spPr>
        <p:txBody>
          <a:bodyPr wrap="square">
            <a:spAutoFit/>
          </a:bodyPr>
          <a:lstStyle/>
          <a:p>
            <a:r>
              <a:rPr lang="en-US" altLang="ja-JP" sz="2000" dirty="0"/>
              <a:t>This is the growth rate  of 47 prefectures. The darker areas represent higher growth.</a:t>
            </a:r>
          </a:p>
          <a:p>
            <a:r>
              <a:rPr lang="en-US" altLang="ja-JP" sz="2000" dirty="0"/>
              <a:t>By comparing the data from 2019, before the pandemic, with that of 2021, we can observe the degree of recovery in each region.</a:t>
            </a:r>
            <a:endParaRPr lang="ja-JP" altLang="en-US" sz="2000" dirty="0"/>
          </a:p>
        </p:txBody>
      </p:sp>
    </p:spTree>
    <p:extLst>
      <p:ext uri="{BB962C8B-B14F-4D97-AF65-F5344CB8AC3E}">
        <p14:creationId xmlns:p14="http://schemas.microsoft.com/office/powerpoint/2010/main" val="3664425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B3150C-6F27-D6E2-ACAF-FF9595935F04}"/>
              </a:ext>
            </a:extLst>
          </p:cNvPr>
          <p:cNvSpPr>
            <a:spLocks noGrp="1"/>
          </p:cNvSpPr>
          <p:nvPr>
            <p:ph type="title"/>
          </p:nvPr>
        </p:nvSpPr>
        <p:spPr/>
        <p:txBody>
          <a:bodyPr/>
          <a:lstStyle/>
          <a:p>
            <a:r>
              <a:rPr kumimoji="1" lang="en-US" altLang="ja-JP" dirty="0"/>
              <a:t>2. Literature Review</a:t>
            </a:r>
            <a:endParaRPr kumimoji="1" lang="ja-JP" altLang="en-US" dirty="0"/>
          </a:p>
        </p:txBody>
      </p:sp>
      <p:sp>
        <p:nvSpPr>
          <p:cNvPr id="3" name="コンテンツ プレースホルダー 2">
            <a:extLst>
              <a:ext uri="{FF2B5EF4-FFF2-40B4-BE49-F238E27FC236}">
                <a16:creationId xmlns:a16="http://schemas.microsoft.com/office/drawing/2014/main" id="{9393DD22-B23B-08EE-4683-9EB0A7C69BB8}"/>
              </a:ext>
            </a:extLst>
          </p:cNvPr>
          <p:cNvSpPr>
            <a:spLocks noGrp="1"/>
          </p:cNvSpPr>
          <p:nvPr>
            <p:ph idx="1"/>
          </p:nvPr>
        </p:nvSpPr>
        <p:spPr/>
        <p:txBody>
          <a:bodyPr/>
          <a:lstStyle/>
          <a:p>
            <a:r>
              <a:rPr kumimoji="1" lang="en-US" altLang="ja-JP" dirty="0"/>
              <a:t> </a:t>
            </a:r>
            <a:r>
              <a:rPr kumimoji="1" lang="en-US" altLang="ja-JP" dirty="0">
                <a:solidFill>
                  <a:schemeClr val="accent2">
                    <a:lumMod val="75000"/>
                  </a:schemeClr>
                </a:solidFill>
              </a:rPr>
              <a:t>Nation’s GDP</a:t>
            </a:r>
          </a:p>
          <a:p>
            <a:pPr marL="0" indent="0">
              <a:buNone/>
            </a:pPr>
            <a:r>
              <a:rPr kumimoji="1" lang="en-US" altLang="ja-JP" dirty="0"/>
              <a:t>    Giannone et al.(2008) </a:t>
            </a:r>
            <a:r>
              <a:rPr kumimoji="1" lang="en-US" altLang="ja-JP" dirty="0">
                <a:highlight>
                  <a:srgbClr val="FFFF00"/>
                </a:highlight>
              </a:rPr>
              <a:t>Nowcasting</a:t>
            </a:r>
          </a:p>
          <a:p>
            <a:r>
              <a:rPr kumimoji="1" lang="en-US" altLang="ja-JP" dirty="0">
                <a:solidFill>
                  <a:schemeClr val="accent2">
                    <a:lumMod val="75000"/>
                  </a:schemeClr>
                </a:solidFill>
              </a:rPr>
              <a:t>Regional GDP</a:t>
            </a:r>
          </a:p>
          <a:p>
            <a:pPr marL="285750" indent="-285750">
              <a:buFont typeface="Arial" panose="020B0604020202020204" pitchFamily="34" charset="0"/>
              <a:buChar char="•"/>
            </a:pPr>
            <a:r>
              <a:rPr lang="en-US" altLang="ja-JP" sz="2800" dirty="0"/>
              <a:t>Koop et al. (2018) used an MF-VAR model to estimate </a:t>
            </a:r>
            <a:r>
              <a:rPr lang="en-US" altLang="ja-JP" sz="2800" dirty="0">
                <a:highlight>
                  <a:srgbClr val="FFFF00"/>
                </a:highlight>
              </a:rPr>
              <a:t>UK's </a:t>
            </a:r>
            <a:r>
              <a:rPr lang="en-US" altLang="ja-JP" sz="2800" dirty="0"/>
              <a:t>regional, quarterly GDP.</a:t>
            </a:r>
          </a:p>
          <a:p>
            <a:pPr marL="285750" indent="-285750">
              <a:buFont typeface="Arial" panose="020B0604020202020204" pitchFamily="34" charset="0"/>
              <a:buChar char="•"/>
            </a:pPr>
            <a:r>
              <a:rPr lang="en-US" altLang="ja-JP" sz="2800" dirty="0"/>
              <a:t> Henzel et al. (2016) used multiple datasets to estimate </a:t>
            </a:r>
            <a:r>
              <a:rPr lang="en-US" altLang="ja-JP" sz="2800" dirty="0">
                <a:highlight>
                  <a:srgbClr val="FFFF00"/>
                </a:highlight>
              </a:rPr>
              <a:t>Germany's</a:t>
            </a:r>
            <a:r>
              <a:rPr lang="en-US" altLang="ja-JP" sz="2800" dirty="0"/>
              <a:t> regional GDP.</a:t>
            </a:r>
          </a:p>
          <a:p>
            <a:pPr marL="285750" indent="-285750">
              <a:buFont typeface="Arial" panose="020B0604020202020204" pitchFamily="34" charset="0"/>
              <a:buChar char="•"/>
            </a:pPr>
            <a:r>
              <a:rPr lang="en-US" altLang="ja-JP" dirty="0"/>
              <a:t>Gil(2019)  used dynamic factor models to nowcast regional GDP in </a:t>
            </a:r>
            <a:r>
              <a:rPr lang="en-US" altLang="ja-JP" dirty="0">
                <a:highlight>
                  <a:srgbClr val="FFFF00"/>
                </a:highlight>
              </a:rPr>
              <a:t>Spain</a:t>
            </a:r>
            <a:endParaRPr lang="en-US" altLang="ja-JP" sz="2800" dirty="0">
              <a:highlight>
                <a:srgbClr val="FFFF00"/>
              </a:highlight>
            </a:endParaRPr>
          </a:p>
          <a:p>
            <a:endParaRPr kumimoji="1" lang="en-US" altLang="ja-JP" dirty="0"/>
          </a:p>
          <a:p>
            <a:endParaRPr kumimoji="1" lang="en-US" altLang="ja-JP" dirty="0"/>
          </a:p>
        </p:txBody>
      </p:sp>
    </p:spTree>
    <p:extLst>
      <p:ext uri="{BB962C8B-B14F-4D97-AF65-F5344CB8AC3E}">
        <p14:creationId xmlns:p14="http://schemas.microsoft.com/office/powerpoint/2010/main" val="374094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39921F-1563-27FC-A995-B01602BE4260}"/>
              </a:ext>
            </a:extLst>
          </p:cNvPr>
          <p:cNvSpPr>
            <a:spLocks noGrp="1"/>
          </p:cNvSpPr>
          <p:nvPr>
            <p:ph type="title"/>
          </p:nvPr>
        </p:nvSpPr>
        <p:spPr/>
        <p:txBody>
          <a:bodyPr/>
          <a:lstStyle/>
          <a:p>
            <a:r>
              <a:rPr kumimoji="1" lang="en-US" altLang="ja-JP" dirty="0"/>
              <a:t>3.Methodrogy</a:t>
            </a:r>
            <a:endParaRPr kumimoji="1" lang="ja-JP" altLang="en-US" dirty="0"/>
          </a:p>
        </p:txBody>
      </p:sp>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ECE3D8C4-9A9B-9AF8-E5D9-AA7A4F65778E}"/>
                  </a:ext>
                </a:extLst>
              </p:cNvPr>
              <p:cNvSpPr txBox="1"/>
              <p:nvPr/>
            </p:nvSpPr>
            <p:spPr>
              <a:xfrm>
                <a:off x="1718947" y="2261722"/>
                <a:ext cx="8305800" cy="7078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4000" i="1" smtClean="0">
                              <a:latin typeface="Cambria Math" panose="02040503050406030204" pitchFamily="18" charset="0"/>
                            </a:rPr>
                          </m:ctrlPr>
                        </m:sSubPr>
                        <m:e>
                          <m:r>
                            <a:rPr lang="en-US" altLang="ja-JP" sz="4000" b="0" i="1" smtClean="0">
                              <a:latin typeface="Cambria Math" panose="02040503050406030204" pitchFamily="18" charset="0"/>
                            </a:rPr>
                            <m:t>𝑌</m:t>
                          </m:r>
                        </m:e>
                        <m:sub>
                          <m:r>
                            <a:rPr lang="en-US" altLang="ja-JP" sz="4000" b="0" i="1" smtClean="0">
                              <a:latin typeface="Cambria Math" panose="02040503050406030204" pitchFamily="18" charset="0"/>
                            </a:rPr>
                            <m:t>𝑖𝑡</m:t>
                          </m:r>
                        </m:sub>
                      </m:sSub>
                      <m:r>
                        <a:rPr lang="ja-JP" altLang="en-US" sz="4000" i="0">
                          <a:latin typeface="Cambria Math" panose="02040503050406030204" pitchFamily="18" charset="0"/>
                        </a:rPr>
                        <m:t>=</m:t>
                      </m:r>
                      <m:sSub>
                        <m:sSubPr>
                          <m:ctrlPr>
                            <a:rPr lang="en-US" altLang="ja-JP" sz="4000" i="1" smtClean="0">
                              <a:latin typeface="Cambria Math" panose="02040503050406030204" pitchFamily="18" charset="0"/>
                            </a:rPr>
                          </m:ctrlPr>
                        </m:sSubPr>
                        <m:e>
                          <m:r>
                            <a:rPr lang="en-US" altLang="ja-JP" sz="4000" b="0" i="1" smtClean="0">
                              <a:latin typeface="Cambria Math" panose="02040503050406030204" pitchFamily="18" charset="0"/>
                            </a:rPr>
                            <m:t>𝑌</m:t>
                          </m:r>
                        </m:e>
                        <m:sub>
                          <m:r>
                            <a:rPr lang="en-US" altLang="ja-JP" sz="4000" b="0" i="1" smtClean="0">
                              <a:latin typeface="Cambria Math" panose="02040503050406030204" pitchFamily="18" charset="0"/>
                            </a:rPr>
                            <m:t>1</m:t>
                          </m:r>
                          <m:r>
                            <a:rPr lang="en-US" altLang="ja-JP" sz="4000" b="0" i="1" smtClean="0">
                              <a:latin typeface="Cambria Math" panose="02040503050406030204" pitchFamily="18" charset="0"/>
                            </a:rPr>
                            <m:t>𝑖𝑡</m:t>
                          </m:r>
                        </m:sub>
                      </m:sSub>
                      <m:r>
                        <a:rPr lang="en-US" altLang="ja-JP" sz="4000" b="0" i="1" smtClean="0">
                          <a:latin typeface="Cambria Math" panose="02040503050406030204" pitchFamily="18" charset="0"/>
                        </a:rPr>
                        <m:t>+</m:t>
                      </m:r>
                      <m:sSub>
                        <m:sSubPr>
                          <m:ctrlPr>
                            <a:rPr lang="en-US" altLang="ja-JP" sz="4000" b="0" i="1" smtClean="0">
                              <a:latin typeface="Cambria Math" panose="02040503050406030204" pitchFamily="18" charset="0"/>
                            </a:rPr>
                          </m:ctrlPr>
                        </m:sSubPr>
                        <m:e>
                          <m:r>
                            <a:rPr lang="en-US" altLang="ja-JP" sz="4000" b="0" i="1" smtClean="0">
                              <a:latin typeface="Cambria Math" panose="02040503050406030204" pitchFamily="18" charset="0"/>
                            </a:rPr>
                            <m:t>𝑌</m:t>
                          </m:r>
                        </m:e>
                        <m:sub>
                          <m:r>
                            <a:rPr lang="en-US" altLang="ja-JP" sz="4000" b="0" i="1" smtClean="0">
                              <a:latin typeface="Cambria Math" panose="02040503050406030204" pitchFamily="18" charset="0"/>
                            </a:rPr>
                            <m:t>21</m:t>
                          </m:r>
                          <m:r>
                            <a:rPr lang="en-US" altLang="ja-JP" sz="4000" b="0" i="1" smtClean="0">
                              <a:latin typeface="Cambria Math" panose="02040503050406030204" pitchFamily="18" charset="0"/>
                            </a:rPr>
                            <m:t>𝑖𝑡</m:t>
                          </m:r>
                        </m:sub>
                      </m:sSub>
                      <m:r>
                        <a:rPr lang="en-US" altLang="ja-JP" sz="4000" b="0" i="1" smtClean="0">
                          <a:latin typeface="Cambria Math" panose="02040503050406030204" pitchFamily="18" charset="0"/>
                        </a:rPr>
                        <m:t>+</m:t>
                      </m:r>
                      <m:sSub>
                        <m:sSubPr>
                          <m:ctrlPr>
                            <a:rPr lang="en-US" altLang="ja-JP" sz="4000" b="0" i="1" smtClean="0">
                              <a:latin typeface="Cambria Math" panose="02040503050406030204" pitchFamily="18" charset="0"/>
                            </a:rPr>
                          </m:ctrlPr>
                        </m:sSubPr>
                        <m:e>
                          <m:r>
                            <a:rPr lang="en-US" altLang="ja-JP" sz="4000" b="0" i="1" smtClean="0">
                              <a:latin typeface="Cambria Math" panose="02040503050406030204" pitchFamily="18" charset="0"/>
                            </a:rPr>
                            <m:t>𝑌</m:t>
                          </m:r>
                        </m:e>
                        <m:sub>
                          <m:r>
                            <a:rPr lang="en-US" altLang="ja-JP" sz="4000" b="0" i="1" smtClean="0">
                              <a:latin typeface="Cambria Math" panose="02040503050406030204" pitchFamily="18" charset="0"/>
                            </a:rPr>
                            <m:t>22</m:t>
                          </m:r>
                          <m:r>
                            <a:rPr lang="en-US" altLang="ja-JP" sz="4000" b="0" i="1" smtClean="0">
                              <a:latin typeface="Cambria Math" panose="02040503050406030204" pitchFamily="18" charset="0"/>
                            </a:rPr>
                            <m:t>𝑖𝑡</m:t>
                          </m:r>
                        </m:sub>
                      </m:sSub>
                      <m:r>
                        <a:rPr lang="en-US" altLang="ja-JP" sz="4000" b="0" i="1" smtClean="0">
                          <a:latin typeface="Cambria Math" panose="02040503050406030204" pitchFamily="18" charset="0"/>
                        </a:rPr>
                        <m:t>+</m:t>
                      </m:r>
                      <m:sSub>
                        <m:sSubPr>
                          <m:ctrlPr>
                            <a:rPr lang="en-US" altLang="ja-JP" sz="4000" b="0" i="1" smtClean="0">
                              <a:latin typeface="Cambria Math" panose="02040503050406030204" pitchFamily="18" charset="0"/>
                            </a:rPr>
                          </m:ctrlPr>
                        </m:sSubPr>
                        <m:e>
                          <m:r>
                            <a:rPr lang="en-US" altLang="ja-JP" sz="4000" b="0" i="1" smtClean="0">
                              <a:latin typeface="Cambria Math" panose="02040503050406030204" pitchFamily="18" charset="0"/>
                            </a:rPr>
                            <m:t>𝑌</m:t>
                          </m:r>
                        </m:e>
                        <m:sub>
                          <m:r>
                            <a:rPr lang="en-US" altLang="ja-JP" sz="4000" b="0" i="1" smtClean="0">
                              <a:latin typeface="Cambria Math" panose="02040503050406030204" pitchFamily="18" charset="0"/>
                            </a:rPr>
                            <m:t>3</m:t>
                          </m:r>
                          <m:r>
                            <a:rPr lang="en-US" altLang="ja-JP" sz="4000" b="0" i="1" smtClean="0">
                              <a:latin typeface="Cambria Math" panose="02040503050406030204" pitchFamily="18" charset="0"/>
                            </a:rPr>
                            <m:t>𝑖𝑡</m:t>
                          </m:r>
                        </m:sub>
                      </m:sSub>
                    </m:oMath>
                  </m:oMathPara>
                </a14:m>
                <a:endParaRPr lang="ja-JP" altLang="en-US" sz="4000" dirty="0"/>
              </a:p>
            </p:txBody>
          </p:sp>
        </mc:Choice>
        <mc:Fallback xmlns="">
          <p:sp>
            <p:nvSpPr>
              <p:cNvPr id="3" name="テキスト ボックス 2">
                <a:extLst>
                  <a:ext uri="{FF2B5EF4-FFF2-40B4-BE49-F238E27FC236}">
                    <a16:creationId xmlns:a16="http://schemas.microsoft.com/office/drawing/2014/main" id="{ECE3D8C4-9A9B-9AF8-E5D9-AA7A4F65778E}"/>
                  </a:ext>
                </a:extLst>
              </p:cNvPr>
              <p:cNvSpPr txBox="1">
                <a:spLocks noRot="1" noChangeAspect="1" noMove="1" noResize="1" noEditPoints="1" noAdjustHandles="1" noChangeArrowheads="1" noChangeShapeType="1" noTextEdit="1"/>
              </p:cNvSpPr>
              <p:nvPr/>
            </p:nvSpPr>
            <p:spPr>
              <a:xfrm>
                <a:off x="1718947" y="2261722"/>
                <a:ext cx="8305800" cy="707886"/>
              </a:xfrm>
              <a:prstGeom prst="rect">
                <a:avLst/>
              </a:prstGeom>
              <a:blipFill>
                <a:blip r:embed="rId3"/>
                <a:stretch>
                  <a:fillRect/>
                </a:stretch>
              </a:blipFill>
            </p:spPr>
            <p:txBody>
              <a:bodyPr/>
              <a:lstStyle/>
              <a:p>
                <a:r>
                  <a:rPr lang="ja-JP" altLang="en-US">
                    <a:noFill/>
                  </a:rPr>
                  <a:t> </a:t>
                </a:r>
              </a:p>
            </p:txBody>
          </p:sp>
        </mc:Fallback>
      </mc:AlternateContent>
      <p:sp>
        <p:nvSpPr>
          <p:cNvPr id="5" name="テキスト ボックス 4">
            <a:extLst>
              <a:ext uri="{FF2B5EF4-FFF2-40B4-BE49-F238E27FC236}">
                <a16:creationId xmlns:a16="http://schemas.microsoft.com/office/drawing/2014/main" id="{DB97D1DB-BC90-A761-7863-DB55D6866E91}"/>
              </a:ext>
            </a:extLst>
          </p:cNvPr>
          <p:cNvSpPr txBox="1"/>
          <p:nvPr/>
        </p:nvSpPr>
        <p:spPr>
          <a:xfrm>
            <a:off x="1295800" y="5373651"/>
            <a:ext cx="9725125" cy="830997"/>
          </a:xfrm>
          <a:prstGeom prst="rect">
            <a:avLst/>
          </a:prstGeom>
          <a:noFill/>
        </p:spPr>
        <p:txBody>
          <a:bodyPr wrap="square">
            <a:spAutoFit/>
          </a:bodyPr>
          <a:lstStyle/>
          <a:p>
            <a:r>
              <a:rPr lang="en-US" altLang="ja-JP" sz="2400" dirty="0"/>
              <a:t>We estimate the Reginal GDP (Gross Domestic Product) by industry on a monthly basis.</a:t>
            </a:r>
            <a:endParaRPr lang="ja-JP" altLang="en-US" sz="2400" dirty="0"/>
          </a:p>
        </p:txBody>
      </p:sp>
      <p:sp>
        <p:nvSpPr>
          <p:cNvPr id="7" name="テキスト ボックス 6">
            <a:extLst>
              <a:ext uri="{FF2B5EF4-FFF2-40B4-BE49-F238E27FC236}">
                <a16:creationId xmlns:a16="http://schemas.microsoft.com/office/drawing/2014/main" id="{8EADDF69-86F1-2F08-0E61-C3333A724E6B}"/>
              </a:ext>
            </a:extLst>
          </p:cNvPr>
          <p:cNvSpPr txBox="1"/>
          <p:nvPr/>
        </p:nvSpPr>
        <p:spPr>
          <a:xfrm>
            <a:off x="2811780" y="3244334"/>
            <a:ext cx="1822784" cy="369332"/>
          </a:xfrm>
          <a:prstGeom prst="rect">
            <a:avLst/>
          </a:prstGeom>
          <a:noFill/>
        </p:spPr>
        <p:txBody>
          <a:bodyPr wrap="square">
            <a:spAutoFit/>
          </a:bodyPr>
          <a:lstStyle/>
          <a:p>
            <a:r>
              <a:rPr lang="en-US" altLang="ja-JP" dirty="0"/>
              <a:t>Primary industry</a:t>
            </a:r>
            <a:endParaRPr lang="ja-JP" altLang="en-US" dirty="0"/>
          </a:p>
        </p:txBody>
      </p:sp>
      <p:sp>
        <p:nvSpPr>
          <p:cNvPr id="9" name="テキスト ボックス 8">
            <a:extLst>
              <a:ext uri="{FF2B5EF4-FFF2-40B4-BE49-F238E27FC236}">
                <a16:creationId xmlns:a16="http://schemas.microsoft.com/office/drawing/2014/main" id="{CD156EAC-59F2-F1A4-CD8B-A995FA4CF90E}"/>
              </a:ext>
            </a:extLst>
          </p:cNvPr>
          <p:cNvSpPr txBox="1"/>
          <p:nvPr/>
        </p:nvSpPr>
        <p:spPr>
          <a:xfrm>
            <a:off x="8302992" y="3211266"/>
            <a:ext cx="1866098" cy="369332"/>
          </a:xfrm>
          <a:prstGeom prst="rect">
            <a:avLst/>
          </a:prstGeom>
          <a:noFill/>
        </p:spPr>
        <p:txBody>
          <a:bodyPr wrap="square">
            <a:spAutoFit/>
          </a:bodyPr>
          <a:lstStyle/>
          <a:p>
            <a:r>
              <a:rPr lang="en-US" altLang="ja-JP" dirty="0"/>
              <a:t>Tertiary industry</a:t>
            </a:r>
            <a:endParaRPr lang="ja-JP" altLang="en-US" dirty="0"/>
          </a:p>
        </p:txBody>
      </p:sp>
      <p:sp>
        <p:nvSpPr>
          <p:cNvPr id="11" name="テキスト ボックス 10">
            <a:extLst>
              <a:ext uri="{FF2B5EF4-FFF2-40B4-BE49-F238E27FC236}">
                <a16:creationId xmlns:a16="http://schemas.microsoft.com/office/drawing/2014/main" id="{FC745FA2-291C-B185-E09B-74B2AC7BDA77}"/>
              </a:ext>
            </a:extLst>
          </p:cNvPr>
          <p:cNvSpPr txBox="1"/>
          <p:nvPr/>
        </p:nvSpPr>
        <p:spPr>
          <a:xfrm>
            <a:off x="4982279" y="1448896"/>
            <a:ext cx="1649530" cy="646331"/>
          </a:xfrm>
          <a:prstGeom prst="rect">
            <a:avLst/>
          </a:prstGeom>
          <a:noFill/>
        </p:spPr>
        <p:txBody>
          <a:bodyPr wrap="square">
            <a:spAutoFit/>
          </a:bodyPr>
          <a:lstStyle/>
          <a:p>
            <a:r>
              <a:rPr lang="en-US" altLang="ja-JP" dirty="0"/>
              <a:t>Manufacturing </a:t>
            </a:r>
          </a:p>
          <a:p>
            <a:r>
              <a:rPr lang="en-US" altLang="ja-JP" dirty="0"/>
              <a:t>industry</a:t>
            </a:r>
            <a:endParaRPr lang="ja-JP" altLang="en-US" dirty="0"/>
          </a:p>
        </p:txBody>
      </p:sp>
      <p:sp>
        <p:nvSpPr>
          <p:cNvPr id="13" name="テキスト ボックス 12">
            <a:extLst>
              <a:ext uri="{FF2B5EF4-FFF2-40B4-BE49-F238E27FC236}">
                <a16:creationId xmlns:a16="http://schemas.microsoft.com/office/drawing/2014/main" id="{1956B47D-12A6-7153-C862-D70BDCF2B5CF}"/>
              </a:ext>
            </a:extLst>
          </p:cNvPr>
          <p:cNvSpPr txBox="1"/>
          <p:nvPr/>
        </p:nvSpPr>
        <p:spPr>
          <a:xfrm>
            <a:off x="6835141" y="1448895"/>
            <a:ext cx="1649529" cy="646331"/>
          </a:xfrm>
          <a:prstGeom prst="rect">
            <a:avLst/>
          </a:prstGeom>
          <a:noFill/>
        </p:spPr>
        <p:txBody>
          <a:bodyPr wrap="square">
            <a:spAutoFit/>
          </a:bodyPr>
          <a:lstStyle/>
          <a:p>
            <a:r>
              <a:rPr lang="en-US" altLang="ja-JP" dirty="0"/>
              <a:t>Construction industry</a:t>
            </a:r>
            <a:endParaRPr lang="ja-JP" altLang="en-US" dirty="0"/>
          </a:p>
        </p:txBody>
      </p:sp>
      <p:sp>
        <p:nvSpPr>
          <p:cNvPr id="14" name="左中かっこ 13">
            <a:extLst>
              <a:ext uri="{FF2B5EF4-FFF2-40B4-BE49-F238E27FC236}">
                <a16:creationId xmlns:a16="http://schemas.microsoft.com/office/drawing/2014/main" id="{2EFB20A5-AF58-C8AA-3131-03BCB42689AA}"/>
              </a:ext>
            </a:extLst>
          </p:cNvPr>
          <p:cNvSpPr/>
          <p:nvPr/>
        </p:nvSpPr>
        <p:spPr>
          <a:xfrm rot="16200000">
            <a:off x="6236869" y="2529234"/>
            <a:ext cx="601579" cy="2039559"/>
          </a:xfrm>
          <a:prstGeom prst="lef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3912F679-512F-2722-3004-4C4CFD777B53}"/>
              </a:ext>
            </a:extLst>
          </p:cNvPr>
          <p:cNvSpPr txBox="1"/>
          <p:nvPr/>
        </p:nvSpPr>
        <p:spPr>
          <a:xfrm>
            <a:off x="5452711" y="3942067"/>
            <a:ext cx="2310367" cy="369332"/>
          </a:xfrm>
          <a:prstGeom prst="rect">
            <a:avLst/>
          </a:prstGeom>
          <a:noFill/>
        </p:spPr>
        <p:txBody>
          <a:bodyPr wrap="square" rtlCol="0">
            <a:spAutoFit/>
          </a:bodyPr>
          <a:lstStyle/>
          <a:p>
            <a:r>
              <a:rPr kumimoji="1" lang="en-US" altLang="ja-JP" dirty="0"/>
              <a:t>Secondary industry</a:t>
            </a:r>
            <a:endParaRPr kumimoji="1" lang="ja-JP" altLang="en-US" dirty="0"/>
          </a:p>
        </p:txBody>
      </p:sp>
      <p:sp>
        <p:nvSpPr>
          <p:cNvPr id="16" name="テキスト ボックス 15">
            <a:extLst>
              <a:ext uri="{FF2B5EF4-FFF2-40B4-BE49-F238E27FC236}">
                <a16:creationId xmlns:a16="http://schemas.microsoft.com/office/drawing/2014/main" id="{797935F1-3503-020B-ECF6-BCB6D3977E02}"/>
              </a:ext>
            </a:extLst>
          </p:cNvPr>
          <p:cNvSpPr txBox="1"/>
          <p:nvPr/>
        </p:nvSpPr>
        <p:spPr>
          <a:xfrm>
            <a:off x="2811780" y="3888392"/>
            <a:ext cx="2268051" cy="923330"/>
          </a:xfrm>
          <a:prstGeom prst="rect">
            <a:avLst/>
          </a:prstGeom>
          <a:noFill/>
        </p:spPr>
        <p:txBody>
          <a:bodyPr wrap="square" rtlCol="0">
            <a:spAutoFit/>
          </a:bodyPr>
          <a:lstStyle/>
          <a:p>
            <a:r>
              <a:rPr kumimoji="1" lang="en-US" altLang="ja-JP" dirty="0">
                <a:highlight>
                  <a:srgbClr val="FFFF00"/>
                </a:highlight>
              </a:rPr>
              <a:t>Very small</a:t>
            </a:r>
          </a:p>
          <a:p>
            <a:r>
              <a:rPr kumimoji="1" lang="en-US" altLang="ja-JP" dirty="0">
                <a:highlight>
                  <a:srgbClr val="FFFF00"/>
                </a:highlight>
              </a:rPr>
              <a:t>estimate as the same as the previous period</a:t>
            </a:r>
            <a:endParaRPr kumimoji="1" lang="ja-JP" altLang="en-US" dirty="0">
              <a:highlight>
                <a:srgbClr val="FFFF00"/>
              </a:highlight>
            </a:endParaRPr>
          </a:p>
        </p:txBody>
      </p:sp>
      <p:sp>
        <p:nvSpPr>
          <p:cNvPr id="4" name="テキスト ボックス 3">
            <a:extLst>
              <a:ext uri="{FF2B5EF4-FFF2-40B4-BE49-F238E27FC236}">
                <a16:creationId xmlns:a16="http://schemas.microsoft.com/office/drawing/2014/main" id="{9B617082-C160-C468-7476-B339D918C9AF}"/>
              </a:ext>
            </a:extLst>
          </p:cNvPr>
          <p:cNvSpPr txBox="1"/>
          <p:nvPr/>
        </p:nvSpPr>
        <p:spPr>
          <a:xfrm>
            <a:off x="279133" y="2358189"/>
            <a:ext cx="1888120" cy="646331"/>
          </a:xfrm>
          <a:prstGeom prst="rect">
            <a:avLst/>
          </a:prstGeom>
          <a:noFill/>
        </p:spPr>
        <p:txBody>
          <a:bodyPr wrap="square" rtlCol="0">
            <a:spAutoFit/>
          </a:bodyPr>
          <a:lstStyle/>
          <a:p>
            <a:r>
              <a:rPr kumimoji="1" lang="en-US" altLang="ja-JP" dirty="0"/>
              <a:t>Monthly Reginal GDP</a:t>
            </a:r>
            <a:endParaRPr kumimoji="1" lang="ja-JP" altLang="en-US" dirty="0"/>
          </a:p>
        </p:txBody>
      </p:sp>
    </p:spTree>
    <p:extLst>
      <p:ext uri="{BB962C8B-B14F-4D97-AF65-F5344CB8AC3E}">
        <p14:creationId xmlns:p14="http://schemas.microsoft.com/office/powerpoint/2010/main" val="31561818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1919</TotalTime>
  <Words>1609</Words>
  <Application>Microsoft Office PowerPoint</Application>
  <PresentationFormat>ワイド画面</PresentationFormat>
  <Paragraphs>215</Paragraphs>
  <Slides>34</Slides>
  <Notes>3</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34</vt:i4>
      </vt:variant>
    </vt:vector>
  </HeadingPairs>
  <TitlesOfParts>
    <vt:vector size="44" baseType="lpstr">
      <vt:lpstr>Helvetica Light</vt:lpstr>
      <vt:lpstr>ＭＳ Ｐ明朝</vt:lpstr>
      <vt:lpstr>游ゴシック</vt:lpstr>
      <vt:lpstr>游明朝</vt:lpstr>
      <vt:lpstr>Arial</vt:lpstr>
      <vt:lpstr>Calibri</vt:lpstr>
      <vt:lpstr>Calibri Light</vt:lpstr>
      <vt:lpstr>Cambria Math</vt:lpstr>
      <vt:lpstr>Helvetica</vt:lpstr>
      <vt:lpstr>Office Theme</vt:lpstr>
      <vt:lpstr>PowerPoint プレゼンテーション</vt:lpstr>
      <vt:lpstr>PowerPoint プレゼンテーション</vt:lpstr>
      <vt:lpstr>1.Introduction</vt:lpstr>
      <vt:lpstr>Motivation</vt:lpstr>
      <vt:lpstr>GDP and Reginal GDP in Japan</vt:lpstr>
      <vt:lpstr>In the case of Tokyo</vt:lpstr>
      <vt:lpstr>47 regional GDP growth rate 2021/2019</vt:lpstr>
      <vt:lpstr>2. Literature Review</vt:lpstr>
      <vt:lpstr>3.Methodrogy</vt:lpstr>
      <vt:lpstr>3. Methodology(secondary industry)</vt:lpstr>
      <vt:lpstr>3. Methodology(tertiary industry)</vt:lpstr>
      <vt:lpstr>4.Data</vt:lpstr>
      <vt:lpstr>Tertiary industry activity index                       -11 industries into 2 clusters</vt:lpstr>
      <vt:lpstr>PowerPoint プレゼンテーション</vt:lpstr>
      <vt:lpstr>the results when the method of measuring distance is changed</vt:lpstr>
      <vt:lpstr>5.Result</vt:lpstr>
      <vt:lpstr>Manufacturing</vt:lpstr>
      <vt:lpstr>Construction</vt:lpstr>
      <vt:lpstr>Tertiary Industry</vt:lpstr>
      <vt:lpstr>Alternative method for tertiary industry</vt:lpstr>
      <vt:lpstr>Tertiary industry estimation result</vt:lpstr>
      <vt:lpstr>Forecast Performance</vt:lpstr>
      <vt:lpstr>Forecast Performance</vt:lpstr>
      <vt:lpstr>Forecast Performance</vt:lpstr>
      <vt:lpstr>6.Discussion</vt:lpstr>
      <vt:lpstr>The period of pandemic Covid19</vt:lpstr>
      <vt:lpstr>7.Conclusion</vt:lpstr>
      <vt:lpstr>PowerPoint プレゼンテーション</vt:lpstr>
      <vt:lpstr>2. Literature Review</vt:lpstr>
      <vt:lpstr>GDP and GRP</vt:lpstr>
      <vt:lpstr>PowerPoint プレゼンテーション</vt:lpstr>
      <vt:lpstr>Japan</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Propuesta de Auspicio</dc:title>
  <dc:creator>Carla Marina Vairetti</dc:creator>
  <cp:lastModifiedBy>山澤 成康</cp:lastModifiedBy>
  <cp:revision>51</cp:revision>
  <dcterms:created xsi:type="dcterms:W3CDTF">2022-11-29T17:29:18Z</dcterms:created>
  <dcterms:modified xsi:type="dcterms:W3CDTF">2023-07-13T14:45:42Z</dcterms:modified>
</cp:coreProperties>
</file>