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11586361422926E-2"/>
          <c:y val="0.18895068402685641"/>
          <c:w val="0.91091894575695576"/>
          <c:h val="0.67292962907810727"/>
        </c:manualLayout>
      </c:layout>
      <c:lineChart>
        <c:grouping val="standard"/>
        <c:varyColors val="0"/>
        <c:ser>
          <c:idx val="1"/>
          <c:order val="0"/>
          <c:tx>
            <c:strRef>
              <c:f>'図２－１ＧＤＰ'!$F$3</c:f>
              <c:strCache>
                <c:ptCount val="1"/>
                <c:pt idx="0">
                  <c:v>実質GDP成長率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'図２－１ＧＤＰ'!$A$11:$A$74</c:f>
              <c:strCache>
                <c:ptCount val="64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  <c:pt idx="60">
                  <c:v>2015</c:v>
                </c:pt>
                <c:pt idx="61">
                  <c:v>2016</c:v>
                </c:pt>
                <c:pt idx="62">
                  <c:v>2017</c:v>
                </c:pt>
                <c:pt idx="63">
                  <c:v>2018</c:v>
                </c:pt>
              </c:strCache>
            </c:strRef>
          </c:cat>
          <c:val>
            <c:numRef>
              <c:f>'図２－１ＧＤＰ'!$F$11:$F$74</c:f>
              <c:numCache>
                <c:formatCode>0.0_ </c:formatCode>
                <c:ptCount val="64"/>
                <c:pt idx="1">
                  <c:v>6.7908792994474112</c:v>
                </c:pt>
                <c:pt idx="2">
                  <c:v>8.1449678482970853</c:v>
                </c:pt>
                <c:pt idx="3">
                  <c:v>6.5847129754391887</c:v>
                </c:pt>
                <c:pt idx="4">
                  <c:v>11.21517974858584</c:v>
                </c:pt>
                <c:pt idx="5">
                  <c:v>12.000615588092359</c:v>
                </c:pt>
                <c:pt idx="6">
                  <c:v>11.728325358721463</c:v>
                </c:pt>
                <c:pt idx="7">
                  <c:v>7.5413181629444779</c:v>
                </c:pt>
                <c:pt idx="8">
                  <c:v>10.399102336777702</c:v>
                </c:pt>
                <c:pt idx="9">
                  <c:v>9.4881669700776854</c:v>
                </c:pt>
                <c:pt idx="10">
                  <c:v>6.190043061739317</c:v>
                </c:pt>
                <c:pt idx="11">
                  <c:v>11.044637611611677</c:v>
                </c:pt>
                <c:pt idx="12">
                  <c:v>11.04024238534123</c:v>
                </c:pt>
                <c:pt idx="13">
                  <c:v>12.361648563205435</c:v>
                </c:pt>
                <c:pt idx="14">
                  <c:v>12.021596979479042</c:v>
                </c:pt>
                <c:pt idx="15">
                  <c:v>8.246049789701047</c:v>
                </c:pt>
                <c:pt idx="16">
                  <c:v>5.0427386778865184</c:v>
                </c:pt>
                <c:pt idx="17">
                  <c:v>9.0789440140283517</c:v>
                </c:pt>
                <c:pt idx="18">
                  <c:v>5.0920997458922415</c:v>
                </c:pt>
                <c:pt idx="19">
                  <c:v>-0.47251469740481866</c:v>
                </c:pt>
                <c:pt idx="20">
                  <c:v>3.9812462704157667</c:v>
                </c:pt>
                <c:pt idx="21">
                  <c:v>3.7637967467171194</c:v>
                </c:pt>
                <c:pt idx="22">
                  <c:v>4.5275744826345488</c:v>
                </c:pt>
                <c:pt idx="23">
                  <c:v>5.4144759486550242</c:v>
                </c:pt>
                <c:pt idx="24">
                  <c:v>5.1487879275900212</c:v>
                </c:pt>
                <c:pt idx="25">
                  <c:v>9.3465068230288466</c:v>
                </c:pt>
                <c:pt idx="26">
                  <c:v>2.8009731143505405</c:v>
                </c:pt>
                <c:pt idx="27">
                  <c:v>3.1756944463931376</c:v>
                </c:pt>
                <c:pt idx="28">
                  <c:v>2.4417065564258991</c:v>
                </c:pt>
                <c:pt idx="29">
                  <c:v>4.1100687066564063</c:v>
                </c:pt>
                <c:pt idx="30">
                  <c:v>4.331575545718394</c:v>
                </c:pt>
                <c:pt idx="31">
                  <c:v>3.1594850682446634</c:v>
                </c:pt>
                <c:pt idx="32">
                  <c:v>5.0235424666081485</c:v>
                </c:pt>
                <c:pt idx="33">
                  <c:v>6.3587792459375976</c:v>
                </c:pt>
                <c:pt idx="34">
                  <c:v>4.8508569881127386</c:v>
                </c:pt>
                <c:pt idx="35">
                  <c:v>5.5501308229709139</c:v>
                </c:pt>
                <c:pt idx="36">
                  <c:v>2.4039157760593213</c:v>
                </c:pt>
                <c:pt idx="37">
                  <c:v>0.45073860072635341</c:v>
                </c:pt>
                <c:pt idx="38">
                  <c:v>0.47113737535262601</c:v>
                </c:pt>
                <c:pt idx="39">
                  <c:v>-2.6890059165671971</c:v>
                </c:pt>
                <c:pt idx="40">
                  <c:v>3.2994752032788028</c:v>
                </c:pt>
                <c:pt idx="41">
                  <c:v>2.8752022227150746</c:v>
                </c:pt>
                <c:pt idx="42">
                  <c:v>3.1191234006783475E-2</c:v>
                </c:pt>
                <c:pt idx="43">
                  <c:v>-0.88326304455804916</c:v>
                </c:pt>
                <c:pt idx="44">
                  <c:v>0.68881584681084007</c:v>
                </c:pt>
                <c:pt idx="45">
                  <c:v>2.4946752439804811</c:v>
                </c:pt>
                <c:pt idx="46">
                  <c:v>-0.52466421619422476</c:v>
                </c:pt>
                <c:pt idx="47">
                  <c:v>0.8876935258080465</c:v>
                </c:pt>
                <c:pt idx="48">
                  <c:v>1.9500860906638451</c:v>
                </c:pt>
                <c:pt idx="49">
                  <c:v>1.6910895383640252</c:v>
                </c:pt>
                <c:pt idx="50">
                  <c:v>1.9803007275934732</c:v>
                </c:pt>
                <c:pt idx="51">
                  <c:v>1.4024231406213801</c:v>
                </c:pt>
                <c:pt idx="52">
                  <c:v>1.2005004070612841</c:v>
                </c:pt>
                <c:pt idx="53">
                  <c:v>-3.4335973136489315</c:v>
                </c:pt>
                <c:pt idx="54">
                  <c:v>-2.1806293176024099</c:v>
                </c:pt>
                <c:pt idx="55">
                  <c:v>3.2670857982588473</c:v>
                </c:pt>
                <c:pt idx="56">
                  <c:v>0.45644309054809185</c:v>
                </c:pt>
                <c:pt idx="57">
                  <c:v>0.8164672879043593</c:v>
                </c:pt>
                <c:pt idx="58">
                  <c:v>2.6457375663371892</c:v>
                </c:pt>
                <c:pt idx="59">
                  <c:v>-0.35718557202079637</c:v>
                </c:pt>
                <c:pt idx="60">
                  <c:v>1.3150083022651131</c:v>
                </c:pt>
                <c:pt idx="61">
                  <c:v>0.8813346532158306</c:v>
                </c:pt>
                <c:pt idx="62">
                  <c:v>1.8979654392888392</c:v>
                </c:pt>
                <c:pt idx="63">
                  <c:v>0.69697134917757353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26-43E3-B7C1-83C3B3356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679232"/>
        <c:axId val="333697408"/>
      </c:lineChart>
      <c:catAx>
        <c:axId val="333679232"/>
        <c:scaling>
          <c:orientation val="minMax"/>
        </c:scaling>
        <c:delete val="0"/>
        <c:axPos val="b"/>
        <c:numFmt formatCode="yy" sourceLinked="0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defRPr>
            </a:pPr>
            <a:endParaRPr lang="ja-JP"/>
          </a:p>
        </c:txPr>
        <c:crossAx val="33369740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333697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_ 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defRPr>
            </a:pPr>
            <a:endParaRPr lang="ja-JP"/>
          </a:p>
        </c:txPr>
        <c:crossAx val="33367923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ＭＳ ゴシック"/>
          <a:ea typeface="ＭＳ ゴシック"/>
          <a:cs typeface="ＭＳ ゴシック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0.0556</cdr:x>
      <cdr:y>0.03246</cdr:y>
    </cdr:from>
    <cdr:to>
      <cdr:x>0.16381</cdr:x>
      <cdr:y>0.14705</cdr:y>
    </cdr:to>
    <cdr:sp macro="" textlink="">
      <cdr:nvSpPr>
        <cdr:cNvPr id="829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847" y="96849"/>
          <a:ext cx="633888" cy="3307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000" b="0" i="0" u="none" strike="noStrike" baseline="0">
              <a:solidFill>
                <a:srgbClr val="000000"/>
              </a:solidFill>
              <a:latin typeface="ＭＳ ゴシック"/>
              <a:ea typeface="ＭＳ ゴシック"/>
            </a:rPr>
            <a:t>（％）</a:t>
          </a:r>
        </a:p>
      </cdr:txBody>
    </cdr:sp>
  </cdr:relSizeAnchor>
  <cdr:relSizeAnchor xmlns:cdr="http://schemas.openxmlformats.org/drawingml/2006/chartDrawing">
    <cdr:from>
      <cdr:x>0.29913</cdr:x>
      <cdr:y>0.04518</cdr:y>
    </cdr:from>
    <cdr:to>
      <cdr:x>0.71105</cdr:x>
      <cdr:y>0.16269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746552" y="129818"/>
          <a:ext cx="2405129" cy="337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ja-JP" altLang="en-US" sz="1100"/>
            <a:t>実質</a:t>
          </a:r>
          <a:r>
            <a:rPr lang="en-US" altLang="ja-JP" sz="1100"/>
            <a:t>GDP</a:t>
          </a:r>
          <a:r>
            <a:rPr lang="ja-JP" altLang="en-US" sz="1100"/>
            <a:t>成長率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72FC7-9C54-4F85-BE3E-995DA5429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29BAE8-C192-4888-B60E-5C33CE2E2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F81528-C89E-4E03-896A-51E4F9A1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53166D-DF2B-4015-ACCF-E8942FD9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76A98-E551-4F7E-8F72-A1495CF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53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7478FB-BC5E-4671-A5F2-F946F94B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8DDB2C-938D-4FF0-A5A4-05B1AE2E0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296629-CC14-45CA-82D1-12A1A0E44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03D045-EF9F-43B6-A34D-5E288803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FDFC6E-4FBB-4A30-8C29-CD1D0122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74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1EF0B5-2103-4539-8742-EDC5B59BF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F84FA4-6643-4D04-8FCB-3B7DA426A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FF3D1-1D41-4462-84BC-87595C1A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F3DCD2-7CB9-4B72-ABF9-51A7881F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611FA1-514B-4F4A-B6EE-5F617CF7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3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D09765-727C-4D20-86B3-B5B4E3F6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80CCD1-B10B-4024-A19F-D18DB3D0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D5FA12-3567-4441-987F-134E7929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AF65D-F4CC-4DA2-8C98-9A6CA255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4EFF8C-3646-4643-B15B-96E931BB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05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4FD33-71DA-437C-B92A-D12E6570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38E70C-222A-47B3-9B89-03D1E6713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424DC0-1476-4C3B-80C2-5BD87D99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577529-EFCF-451D-BDC9-DE0047F0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391FB-329B-45CE-AD89-0C6DB765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67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5ED2C-A58E-45F8-8278-8ECDA37F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50A680-6DCE-47AB-886D-D3490556E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D74B28-C3D4-45C5-8873-7F11719AC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0EED1B-CDD5-4F4B-828C-95CA3161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FFDD33-34BB-487F-88BD-74F91691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7B91EA-29C5-4BA0-8480-820638C4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45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039D9A-FD3C-4568-B913-AE85AE54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C88B3E-C4F1-4F7C-8753-F4272B49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C35C77-801F-473A-B535-E485863E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9D256D-E50F-4B5D-9FD0-5B1F81DE3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F9A366-D37A-49A7-99D2-9EE26BF3A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262F461-9437-45FA-A802-FCBBAC4B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73014A-398D-4087-AF84-E16AB0EA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5B9BBC-024B-44E7-B620-4EC43B95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1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454C6-5805-49BB-ABD1-42781A9A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A3ADD4-A7C2-4537-93F8-C7EBC537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6E2EA1-5EE6-40B6-9AF8-5D1BA77A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BAC87A-BE7C-4731-8462-F7AB7BFE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22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3B08CBC-F8AF-4AA0-A4A3-FABCAF98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D25672-6C98-4401-B7DF-8C4D8D28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0F52B-F133-492B-96A5-AF2537A4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68B36A-E4D3-4581-B3CB-B2E34945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96DE00-0BF4-453E-87BD-C4ADE73C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54CE19-3360-4DF9-A04D-C95F3DE8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CADCDB-3AA2-448D-8326-E65D7C83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A9253B-385C-45B1-9228-1643D5B2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8BD041-10FE-4478-AF0F-7B7A9478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E84EB9-A6D6-4F6F-9AEB-98BCB5B5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6B77788-A176-451A-A41C-90780357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584ACD-ACB3-4297-888B-3E9D054A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64D3EB-F439-441A-A6B7-5B92070C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BCAEE8-EEB6-4A4C-B034-5A6CC9B1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27013B-17DC-4CA7-A4DD-F1764EB5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03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C9EA37-DA8F-40F2-B8F8-3A1D6342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D9AECC-F57D-4E04-A7C0-77AF07CA5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2C62C-E7EC-4C1D-B51D-2D507D129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F243-9824-40F3-81E9-0CB9D26559C0}" type="datetimeFigureOut">
              <a:rPr kumimoji="1" lang="ja-JP" altLang="en-US" smtClean="0"/>
              <a:t>2019/11/8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20C28B-A067-4F5D-A072-246F76E03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3A97D-17FD-4B54-961D-DF170911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23C1-943C-4242-9B6C-58DEF6CE67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8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465E1-1F6D-4756-83FA-F70687B4A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経済データ</a:t>
            </a:r>
            <a:r>
              <a:rPr lang="en-US" altLang="ja-JP" dirty="0"/>
              <a:t>2019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C97911-A568-468F-AFF8-BBA462B88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96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6BAA221-5465-4C56-AB9B-E6D4A131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0" y="341484"/>
            <a:ext cx="11527567" cy="61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192413"/>
              </p:ext>
            </p:extLst>
          </p:nvPr>
        </p:nvGraphicFramePr>
        <p:xfrm>
          <a:off x="76006" y="276005"/>
          <a:ext cx="11514250" cy="653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210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2731428-C1AD-4AE4-BC41-B331A6C0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7" y="671205"/>
            <a:ext cx="10042097" cy="46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3AA8D1-B10C-46D5-9E81-AE8F7C70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5" y="635499"/>
            <a:ext cx="11020378" cy="5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AB713DC-9DB1-46B7-90B8-ED15A573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1" y="197488"/>
            <a:ext cx="11289388" cy="59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1BBC64-2A4D-4BA7-8EDE-6A7C4095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7" y="738603"/>
            <a:ext cx="10992381" cy="51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238F12A-DE83-40AC-8859-3BCFF60C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2" y="520175"/>
            <a:ext cx="11662641" cy="59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9</Words>
  <Application>Microsoft Office PowerPoint</Application>
  <PresentationFormat>ワイド画面</PresentationFormat>
  <Paragraphs>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ゴシック</vt:lpstr>
      <vt:lpstr>游ゴシック</vt:lpstr>
      <vt:lpstr>游ゴシック Light</vt:lpstr>
      <vt:lpstr>Arial</vt:lpstr>
      <vt:lpstr>Office テーマ</vt:lpstr>
      <vt:lpstr>経済データ2019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マクロ経済学追加</dc:title>
  <dc:creator>Yamasawa Nariyasu</dc:creator>
  <cp:lastModifiedBy>Yamasawa Nariyasu</cp:lastModifiedBy>
  <cp:revision>9</cp:revision>
  <dcterms:created xsi:type="dcterms:W3CDTF">2019-10-15T23:07:09Z</dcterms:created>
  <dcterms:modified xsi:type="dcterms:W3CDTF">2019-11-08T01:31:05Z</dcterms:modified>
</cp:coreProperties>
</file>