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72" r:id="rId4"/>
    <p:sldId id="273" r:id="rId5"/>
    <p:sldId id="274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7" r:id="rId14"/>
    <p:sldId id="275" r:id="rId15"/>
    <p:sldId id="291" r:id="rId16"/>
    <p:sldId id="278" r:id="rId17"/>
    <p:sldId id="268" r:id="rId18"/>
    <p:sldId id="280" r:id="rId19"/>
    <p:sldId id="269" r:id="rId20"/>
    <p:sldId id="281" r:id="rId21"/>
    <p:sldId id="284" r:id="rId22"/>
    <p:sldId id="287" r:id="rId23"/>
    <p:sldId id="288" r:id="rId24"/>
    <p:sldId id="289" r:id="rId25"/>
    <p:sldId id="282" r:id="rId26"/>
    <p:sldId id="279" r:id="rId27"/>
    <p:sldId id="270" r:id="rId28"/>
    <p:sldId id="271" r:id="rId2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954" y="102"/>
      </p:cViewPr>
      <p:guideLst>
        <p:guide orient="horz" pos="225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___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517629610483919E-2"/>
          <c:y val="0.15052479184865275"/>
          <c:w val="0.88388327303681635"/>
          <c:h val="0.69570575982113947"/>
        </c:manualLayout>
      </c:layout>
      <c:lineChart>
        <c:grouping val="standard"/>
        <c:varyColors val="0"/>
        <c:ser>
          <c:idx val="0"/>
          <c:order val="0"/>
          <c:tx>
            <c:strRef>
              <c:f>図序ー１入場者数推計!$H$6</c:f>
              <c:strCache>
                <c:ptCount val="1"/>
                <c:pt idx="0">
                  <c:v>入場者数</c:v>
                </c:pt>
              </c:strCache>
            </c:strRef>
          </c:tx>
          <c:marker>
            <c:symbol val="none"/>
          </c:marker>
          <c:dPt>
            <c:idx val="10"/>
            <c:marker>
              <c:symbol val="circle"/>
              <c:size val="5"/>
            </c:marker>
            <c:bubble3D val="0"/>
            <c:extLst>
              <c:ext xmlns:c16="http://schemas.microsoft.com/office/drawing/2014/chart" uri="{C3380CC4-5D6E-409C-BE32-E72D297353CC}">
                <c16:uniqueId val="{00000000-27B4-419C-BD69-552F94E5EB21}"/>
              </c:ext>
            </c:extLst>
          </c:dPt>
          <c:dPt>
            <c:idx val="12"/>
            <c:bubble3D val="0"/>
            <c:extLst>
              <c:ext xmlns:c16="http://schemas.microsoft.com/office/drawing/2014/chart" uri="{C3380CC4-5D6E-409C-BE32-E72D297353CC}">
                <c16:uniqueId val="{00000001-27B4-419C-BD69-552F94E5EB21}"/>
              </c:ext>
            </c:extLst>
          </c:dPt>
          <c:dPt>
            <c:idx val="13"/>
            <c:marker>
              <c:symbol val="circle"/>
              <c:size val="5"/>
            </c:marker>
            <c:bubble3D val="0"/>
            <c:extLst>
              <c:ext xmlns:c16="http://schemas.microsoft.com/office/drawing/2014/chart" uri="{C3380CC4-5D6E-409C-BE32-E72D297353CC}">
                <c16:uniqueId val="{00000002-27B4-419C-BD69-552F94E5EB21}"/>
              </c:ext>
            </c:extLst>
          </c:dPt>
          <c:dPt>
            <c:idx val="15"/>
            <c:bubble3D val="0"/>
            <c:extLst>
              <c:ext xmlns:c16="http://schemas.microsoft.com/office/drawing/2014/chart" uri="{C3380CC4-5D6E-409C-BE32-E72D297353CC}">
                <c16:uniqueId val="{00000003-27B4-419C-BD69-552F94E5EB21}"/>
              </c:ext>
            </c:extLst>
          </c:dPt>
          <c:dPt>
            <c:idx val="17"/>
            <c:marker>
              <c:symbol val="circle"/>
              <c:size val="5"/>
            </c:marker>
            <c:bubble3D val="0"/>
            <c:extLst>
              <c:ext xmlns:c16="http://schemas.microsoft.com/office/drawing/2014/chart" uri="{C3380CC4-5D6E-409C-BE32-E72D297353CC}">
                <c16:uniqueId val="{00000004-27B4-419C-BD69-552F94E5EB21}"/>
              </c:ext>
            </c:extLst>
          </c:dPt>
          <c:dPt>
            <c:idx val="18"/>
            <c:marker>
              <c:symbol val="circle"/>
              <c:size val="5"/>
            </c:marker>
            <c:bubble3D val="0"/>
            <c:extLst>
              <c:ext xmlns:c16="http://schemas.microsoft.com/office/drawing/2014/chart" uri="{C3380CC4-5D6E-409C-BE32-E72D297353CC}">
                <c16:uniqueId val="{00000005-27B4-419C-BD69-552F94E5EB21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006-27B4-419C-BD69-552F94E5EB21}"/>
              </c:ext>
            </c:extLst>
          </c:dPt>
          <c:dPt>
            <c:idx val="23"/>
            <c:marker>
              <c:symbol val="circle"/>
              <c:size val="5"/>
            </c:marker>
            <c:bubble3D val="0"/>
            <c:extLst>
              <c:ext xmlns:c16="http://schemas.microsoft.com/office/drawing/2014/chart" uri="{C3380CC4-5D6E-409C-BE32-E72D297353CC}">
                <c16:uniqueId val="{00000007-27B4-419C-BD69-552F94E5EB21}"/>
              </c:ext>
            </c:extLst>
          </c:dPt>
          <c:dPt>
            <c:idx val="25"/>
            <c:bubble3D val="0"/>
            <c:extLst>
              <c:ext xmlns:c16="http://schemas.microsoft.com/office/drawing/2014/chart" uri="{C3380CC4-5D6E-409C-BE32-E72D297353CC}">
                <c16:uniqueId val="{00000008-27B4-419C-BD69-552F94E5EB21}"/>
              </c:ext>
            </c:extLst>
          </c:dPt>
          <c:dPt>
            <c:idx val="29"/>
            <c:marker>
              <c:symbol val="circle"/>
              <c:size val="5"/>
            </c:marker>
            <c:bubble3D val="0"/>
            <c:extLst>
              <c:ext xmlns:c16="http://schemas.microsoft.com/office/drawing/2014/chart" uri="{C3380CC4-5D6E-409C-BE32-E72D297353CC}">
                <c16:uniqueId val="{00000009-27B4-419C-BD69-552F94E5EB21}"/>
              </c:ext>
            </c:extLst>
          </c:dPt>
          <c:cat>
            <c:numRef>
              <c:f>'図序ー１　図２ー２入場者数推計'!$A$11:$A$45</c:f>
              <c:numCache>
                <c:formatCode>General</c:formatCode>
                <c:ptCount val="35"/>
                <c:pt idx="0">
                  <c:v>1983</c:v>
                </c:pt>
                <c:pt idx="1">
                  <c:v>1984</c:v>
                </c:pt>
                <c:pt idx="2">
                  <c:v>1985</c:v>
                </c:pt>
                <c:pt idx="3">
                  <c:v>1986</c:v>
                </c:pt>
                <c:pt idx="4">
                  <c:v>1987</c:v>
                </c:pt>
                <c:pt idx="5">
                  <c:v>1988</c:v>
                </c:pt>
                <c:pt idx="6">
                  <c:v>1989</c:v>
                </c:pt>
                <c:pt idx="7">
                  <c:v>1990</c:v>
                </c:pt>
                <c:pt idx="8">
                  <c:v>1991</c:v>
                </c:pt>
                <c:pt idx="9">
                  <c:v>1992</c:v>
                </c:pt>
                <c:pt idx="10">
                  <c:v>1993</c:v>
                </c:pt>
                <c:pt idx="11">
                  <c:v>1994</c:v>
                </c:pt>
                <c:pt idx="12">
                  <c:v>1995</c:v>
                </c:pt>
                <c:pt idx="13">
                  <c:v>1996</c:v>
                </c:pt>
                <c:pt idx="14">
                  <c:v>1997</c:v>
                </c:pt>
                <c:pt idx="15">
                  <c:v>1998</c:v>
                </c:pt>
                <c:pt idx="16">
                  <c:v>1999</c:v>
                </c:pt>
                <c:pt idx="17">
                  <c:v>2000</c:v>
                </c:pt>
                <c:pt idx="18">
                  <c:v>2001</c:v>
                </c:pt>
                <c:pt idx="19">
                  <c:v>2002</c:v>
                </c:pt>
                <c:pt idx="20">
                  <c:v>2003</c:v>
                </c:pt>
                <c:pt idx="21">
                  <c:v>2004</c:v>
                </c:pt>
                <c:pt idx="22">
                  <c:v>2005</c:v>
                </c:pt>
                <c:pt idx="23">
                  <c:v>2006</c:v>
                </c:pt>
                <c:pt idx="24">
                  <c:v>2007</c:v>
                </c:pt>
                <c:pt idx="25">
                  <c:v>2008</c:v>
                </c:pt>
                <c:pt idx="26">
                  <c:v>2009</c:v>
                </c:pt>
                <c:pt idx="27">
                  <c:v>2010</c:v>
                </c:pt>
                <c:pt idx="28">
                  <c:v>2011</c:v>
                </c:pt>
                <c:pt idx="29">
                  <c:v>2012</c:v>
                </c:pt>
                <c:pt idx="30">
                  <c:v>2013</c:v>
                </c:pt>
                <c:pt idx="31">
                  <c:v>2014</c:v>
                </c:pt>
                <c:pt idx="32">
                  <c:v>2015</c:v>
                </c:pt>
                <c:pt idx="33">
                  <c:v>2016</c:v>
                </c:pt>
                <c:pt idx="34">
                  <c:v>2017</c:v>
                </c:pt>
              </c:numCache>
            </c:numRef>
          </c:cat>
          <c:val>
            <c:numRef>
              <c:f>図序ー１入場者数推計!$H$11:$H$44</c:f>
              <c:numCache>
                <c:formatCode>General</c:formatCode>
                <c:ptCount val="34"/>
                <c:pt idx="0">
                  <c:v>993.3</c:v>
                </c:pt>
                <c:pt idx="1">
                  <c:v>1001.3</c:v>
                </c:pt>
                <c:pt idx="2">
                  <c:v>1067.5</c:v>
                </c:pt>
                <c:pt idx="3">
                  <c:v>1066.5</c:v>
                </c:pt>
                <c:pt idx="4">
                  <c:v>1197.5</c:v>
                </c:pt>
                <c:pt idx="5">
                  <c:v>1338.2</c:v>
                </c:pt>
                <c:pt idx="6">
                  <c:v>1475.2</c:v>
                </c:pt>
                <c:pt idx="7">
                  <c:v>1587.6</c:v>
                </c:pt>
                <c:pt idx="8">
                  <c:v>1613.9</c:v>
                </c:pt>
                <c:pt idx="9">
                  <c:v>1581.5</c:v>
                </c:pt>
                <c:pt idx="10">
                  <c:v>1603</c:v>
                </c:pt>
                <c:pt idx="11">
                  <c:v>1550.9</c:v>
                </c:pt>
                <c:pt idx="12">
                  <c:v>1698.6</c:v>
                </c:pt>
                <c:pt idx="13">
                  <c:v>1736.8</c:v>
                </c:pt>
                <c:pt idx="14">
                  <c:v>1668.6</c:v>
                </c:pt>
                <c:pt idx="15">
                  <c:v>1745.9</c:v>
                </c:pt>
                <c:pt idx="16">
                  <c:v>1650.7</c:v>
                </c:pt>
                <c:pt idx="17" formatCode="0.00">
                  <c:v>1730</c:v>
                </c:pt>
                <c:pt idx="18">
                  <c:v>2204.6999999999998</c:v>
                </c:pt>
                <c:pt idx="19">
                  <c:v>2482</c:v>
                </c:pt>
                <c:pt idx="20">
                  <c:v>2547.3000000000002</c:v>
                </c:pt>
                <c:pt idx="21">
                  <c:v>2502.1</c:v>
                </c:pt>
                <c:pt idx="22">
                  <c:v>2476.6</c:v>
                </c:pt>
                <c:pt idx="23">
                  <c:v>2581.6</c:v>
                </c:pt>
                <c:pt idx="24">
                  <c:v>2542.4</c:v>
                </c:pt>
                <c:pt idx="25">
                  <c:v>2722.1</c:v>
                </c:pt>
                <c:pt idx="26">
                  <c:v>2581.8000000000002</c:v>
                </c:pt>
                <c:pt idx="27">
                  <c:v>2536.6</c:v>
                </c:pt>
                <c:pt idx="28">
                  <c:v>2534.6999999999998</c:v>
                </c:pt>
                <c:pt idx="29">
                  <c:v>2750.2</c:v>
                </c:pt>
                <c:pt idx="30">
                  <c:v>3129.8</c:v>
                </c:pt>
                <c:pt idx="31">
                  <c:v>3137.7</c:v>
                </c:pt>
                <c:pt idx="32">
                  <c:v>3019.1</c:v>
                </c:pt>
                <c:pt idx="33">
                  <c:v>3000.4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27B4-419C-BD69-552F94E5EB21}"/>
            </c:ext>
          </c:extLst>
        </c:ser>
        <c:ser>
          <c:idx val="1"/>
          <c:order val="1"/>
          <c:tx>
            <c:strRef>
              <c:f>'図序ー１　図２ー２入場者数推計'!$I$6:$I$7</c:f>
              <c:strCache>
                <c:ptCount val="1"/>
                <c:pt idx="0">
                  <c:v>入場者数 TDLTDS</c:v>
                </c:pt>
              </c:strCache>
            </c:strRef>
          </c:tx>
          <c:marker>
            <c:symbol val="none"/>
          </c:marker>
          <c:cat>
            <c:numRef>
              <c:f>'図序ー１　図２ー２入場者数推計'!$A$11:$A$45</c:f>
              <c:numCache>
                <c:formatCode>General</c:formatCode>
                <c:ptCount val="35"/>
                <c:pt idx="0">
                  <c:v>1983</c:v>
                </c:pt>
                <c:pt idx="1">
                  <c:v>1984</c:v>
                </c:pt>
                <c:pt idx="2">
                  <c:v>1985</c:v>
                </c:pt>
                <c:pt idx="3">
                  <c:v>1986</c:v>
                </c:pt>
                <c:pt idx="4">
                  <c:v>1987</c:v>
                </c:pt>
                <c:pt idx="5">
                  <c:v>1988</c:v>
                </c:pt>
                <c:pt idx="6">
                  <c:v>1989</c:v>
                </c:pt>
                <c:pt idx="7">
                  <c:v>1990</c:v>
                </c:pt>
                <c:pt idx="8">
                  <c:v>1991</c:v>
                </c:pt>
                <c:pt idx="9">
                  <c:v>1992</c:v>
                </c:pt>
                <c:pt idx="10">
                  <c:v>1993</c:v>
                </c:pt>
                <c:pt idx="11">
                  <c:v>1994</c:v>
                </c:pt>
                <c:pt idx="12">
                  <c:v>1995</c:v>
                </c:pt>
                <c:pt idx="13">
                  <c:v>1996</c:v>
                </c:pt>
                <c:pt idx="14">
                  <c:v>1997</c:v>
                </c:pt>
                <c:pt idx="15">
                  <c:v>1998</c:v>
                </c:pt>
                <c:pt idx="16">
                  <c:v>1999</c:v>
                </c:pt>
                <c:pt idx="17">
                  <c:v>2000</c:v>
                </c:pt>
                <c:pt idx="18">
                  <c:v>2001</c:v>
                </c:pt>
                <c:pt idx="19">
                  <c:v>2002</c:v>
                </c:pt>
                <c:pt idx="20">
                  <c:v>2003</c:v>
                </c:pt>
                <c:pt idx="21">
                  <c:v>2004</c:v>
                </c:pt>
                <c:pt idx="22">
                  <c:v>2005</c:v>
                </c:pt>
                <c:pt idx="23">
                  <c:v>2006</c:v>
                </c:pt>
                <c:pt idx="24">
                  <c:v>2007</c:v>
                </c:pt>
                <c:pt idx="25">
                  <c:v>2008</c:v>
                </c:pt>
                <c:pt idx="26">
                  <c:v>2009</c:v>
                </c:pt>
                <c:pt idx="27">
                  <c:v>2010</c:v>
                </c:pt>
                <c:pt idx="28">
                  <c:v>2011</c:v>
                </c:pt>
                <c:pt idx="29">
                  <c:v>2012</c:v>
                </c:pt>
                <c:pt idx="30">
                  <c:v>2013</c:v>
                </c:pt>
                <c:pt idx="31">
                  <c:v>2014</c:v>
                </c:pt>
                <c:pt idx="32">
                  <c:v>2015</c:v>
                </c:pt>
                <c:pt idx="33">
                  <c:v>2016</c:v>
                </c:pt>
                <c:pt idx="34">
                  <c:v>2017</c:v>
                </c:pt>
              </c:numCache>
            </c:numRef>
          </c:cat>
          <c:val>
            <c:numRef>
              <c:f>'図序ー１　図２ー２入場者数推計'!$I$11:$I$45</c:f>
              <c:numCache>
                <c:formatCode>General</c:formatCode>
                <c:ptCount val="35"/>
                <c:pt idx="0">
                  <c:v>993.3</c:v>
                </c:pt>
                <c:pt idx="1">
                  <c:v>1001.3</c:v>
                </c:pt>
                <c:pt idx="2">
                  <c:v>1067.5</c:v>
                </c:pt>
                <c:pt idx="3">
                  <c:v>1066.5</c:v>
                </c:pt>
                <c:pt idx="4">
                  <c:v>1197.5</c:v>
                </c:pt>
                <c:pt idx="5">
                  <c:v>1338.2</c:v>
                </c:pt>
                <c:pt idx="6">
                  <c:v>1475.2</c:v>
                </c:pt>
                <c:pt idx="7">
                  <c:v>1587.6</c:v>
                </c:pt>
                <c:pt idx="8">
                  <c:v>1613.9</c:v>
                </c:pt>
                <c:pt idx="9">
                  <c:v>1581.5</c:v>
                </c:pt>
                <c:pt idx="10">
                  <c:v>1603</c:v>
                </c:pt>
                <c:pt idx="11">
                  <c:v>1550.9</c:v>
                </c:pt>
                <c:pt idx="12">
                  <c:v>1698.6</c:v>
                </c:pt>
                <c:pt idx="13">
                  <c:v>1736.8</c:v>
                </c:pt>
                <c:pt idx="14">
                  <c:v>1668.6</c:v>
                </c:pt>
                <c:pt idx="15">
                  <c:v>1745.9</c:v>
                </c:pt>
                <c:pt idx="16">
                  <c:v>1650.7</c:v>
                </c:pt>
                <c:pt idx="17" formatCode="0.00">
                  <c:v>1730</c:v>
                </c:pt>
                <c:pt idx="18">
                  <c:v>2204.6999999999998</c:v>
                </c:pt>
                <c:pt idx="19">
                  <c:v>2482</c:v>
                </c:pt>
                <c:pt idx="20">
                  <c:v>2547.3000000000002</c:v>
                </c:pt>
                <c:pt idx="21">
                  <c:v>2502.1</c:v>
                </c:pt>
                <c:pt idx="22">
                  <c:v>2476.6</c:v>
                </c:pt>
                <c:pt idx="23">
                  <c:v>2581.6</c:v>
                </c:pt>
                <c:pt idx="24">
                  <c:v>2542.4</c:v>
                </c:pt>
                <c:pt idx="25">
                  <c:v>2722.1</c:v>
                </c:pt>
                <c:pt idx="26">
                  <c:v>2581.8000000000002</c:v>
                </c:pt>
                <c:pt idx="27">
                  <c:v>2536.6</c:v>
                </c:pt>
                <c:pt idx="28">
                  <c:v>2534.6999999999998</c:v>
                </c:pt>
                <c:pt idx="29">
                  <c:v>2750.2</c:v>
                </c:pt>
                <c:pt idx="30">
                  <c:v>3129.8</c:v>
                </c:pt>
                <c:pt idx="31">
                  <c:v>3137.7</c:v>
                </c:pt>
                <c:pt idx="32">
                  <c:v>3019.1</c:v>
                </c:pt>
                <c:pt idx="33">
                  <c:v>3000.4</c:v>
                </c:pt>
                <c:pt idx="34" formatCode="0.0">
                  <c:v>3010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7C26-400D-BA20-8B692C949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0492800"/>
        <c:axId val="250494336"/>
      </c:lineChart>
      <c:catAx>
        <c:axId val="250492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50494336"/>
        <c:crosses val="autoZero"/>
        <c:auto val="1"/>
        <c:lblAlgn val="ctr"/>
        <c:lblOffset val="100"/>
        <c:noMultiLvlLbl val="0"/>
      </c:catAx>
      <c:valAx>
        <c:axId val="250494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04928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267121123748421"/>
          <c:y val="0.16265444503191917"/>
          <c:w val="0.61717067304912876"/>
          <c:h val="0.67058253135024759"/>
        </c:manualLayout>
      </c:layout>
      <c:scatterChart>
        <c:scatterStyle val="lineMarker"/>
        <c:varyColors val="0"/>
        <c:ser>
          <c:idx val="1"/>
          <c:order val="0"/>
          <c:marker>
            <c:symbol val="none"/>
          </c:marker>
          <c:xVal>
            <c:numRef>
              <c:f>'図７－８独占企業収益'!$B$33:$B$54</c:f>
              <c:numCache>
                <c:formatCode>General</c:formatCode>
                <c:ptCount val="22"/>
                <c:pt idx="0">
                  <c:v>0</c:v>
                </c:pt>
                <c:pt idx="2">
                  <c:v>1</c:v>
                </c:pt>
                <c:pt idx="4">
                  <c:v>2</c:v>
                </c:pt>
                <c:pt idx="6">
                  <c:v>3</c:v>
                </c:pt>
                <c:pt idx="8">
                  <c:v>4</c:v>
                </c:pt>
                <c:pt idx="10">
                  <c:v>5</c:v>
                </c:pt>
                <c:pt idx="12">
                  <c:v>6</c:v>
                </c:pt>
                <c:pt idx="14">
                  <c:v>7</c:v>
                </c:pt>
                <c:pt idx="16">
                  <c:v>8</c:v>
                </c:pt>
                <c:pt idx="18">
                  <c:v>9</c:v>
                </c:pt>
                <c:pt idx="20">
                  <c:v>10</c:v>
                </c:pt>
              </c:numCache>
            </c:numRef>
          </c:xVal>
          <c:yVal>
            <c:numRef>
              <c:f>'図７－８独占企業収益'!$D$33:$D$54</c:f>
              <c:numCache>
                <c:formatCode>General</c:formatCode>
                <c:ptCount val="22"/>
                <c:pt idx="0">
                  <c:v>10000</c:v>
                </c:pt>
                <c:pt idx="2">
                  <c:v>8000</c:v>
                </c:pt>
                <c:pt idx="4">
                  <c:v>6000</c:v>
                </c:pt>
                <c:pt idx="6">
                  <c:v>4000</c:v>
                </c:pt>
                <c:pt idx="8">
                  <c:v>2000</c:v>
                </c:pt>
                <c:pt idx="1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6E4-426B-B1A3-42E5E3352A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8889728"/>
        <c:axId val="248891264"/>
      </c:scatterChart>
      <c:valAx>
        <c:axId val="248889728"/>
        <c:scaling>
          <c:orientation val="minMax"/>
          <c:max val="10"/>
        </c:scaling>
        <c:delete val="0"/>
        <c:axPos val="b"/>
        <c:numFmt formatCode="General" sourceLinked="1"/>
        <c:majorTickMark val="out"/>
        <c:minorTickMark val="none"/>
        <c:tickLblPos val="nextTo"/>
        <c:crossAx val="248891264"/>
        <c:crosses val="autoZero"/>
        <c:crossBetween val="midCat"/>
      </c:valAx>
      <c:valAx>
        <c:axId val="248891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48889728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0.02534</cdr:x>
      <cdr:y>0.01736</cdr:y>
    </cdr:from>
    <cdr:to>
      <cdr:x>0.15034</cdr:x>
      <cdr:y>0.12153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42875" y="47625"/>
          <a:ext cx="704850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ja-JP" altLang="en-US" sz="1100"/>
            <a:t>（万人）</a:t>
          </a:r>
        </a:p>
      </cdr:txBody>
    </cdr:sp>
  </cdr:relSizeAnchor>
  <cdr:relSizeAnchor xmlns:cdr="http://schemas.openxmlformats.org/drawingml/2006/chartDrawing">
    <cdr:from>
      <cdr:x>0.82125</cdr:x>
      <cdr:y>0.89689</cdr:y>
    </cdr:from>
    <cdr:to>
      <cdr:x>0.94625</cdr:x>
      <cdr:y>0.98948</cdr:y>
    </cdr:to>
    <cdr:sp macro="" textlink="">
      <cdr:nvSpPr>
        <cdr:cNvPr id="3" name="テキスト ボックス 2"/>
        <cdr:cNvSpPr txBox="1"/>
      </cdr:nvSpPr>
      <cdr:spPr>
        <a:xfrm xmlns:a="http://schemas.openxmlformats.org/drawingml/2006/main">
          <a:off x="5624277" y="3115296"/>
          <a:ext cx="856060" cy="3216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0.02534</cdr:x>
      <cdr:y>0.01736</cdr:y>
    </cdr:from>
    <cdr:to>
      <cdr:x>0.15034</cdr:x>
      <cdr:y>0.12153</cdr:y>
    </cdr:to>
    <cdr:sp macro="" textlink="">
      <cdr:nvSpPr>
        <cdr:cNvPr id="4" name="テキスト ボックス 1"/>
        <cdr:cNvSpPr txBox="1"/>
      </cdr:nvSpPr>
      <cdr:spPr>
        <a:xfrm xmlns:a="http://schemas.openxmlformats.org/drawingml/2006/main">
          <a:off x="142875" y="47625"/>
          <a:ext cx="704850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ja-JP" altLang="en-US" sz="1100"/>
            <a:t>（万人）</a:t>
          </a:r>
        </a:p>
      </cdr:txBody>
    </cdr:sp>
  </cdr:relSizeAnchor>
  <cdr:relSizeAnchor xmlns:cdr="http://schemas.openxmlformats.org/drawingml/2006/chartDrawing">
    <cdr:from>
      <cdr:x>0.02534</cdr:x>
      <cdr:y>0.01736</cdr:y>
    </cdr:from>
    <cdr:to>
      <cdr:x>0.15034</cdr:x>
      <cdr:y>0.12153</cdr:y>
    </cdr:to>
    <cdr:sp macro="" textlink="">
      <cdr:nvSpPr>
        <cdr:cNvPr id="6" name="テキスト ボックス 1"/>
        <cdr:cNvSpPr txBox="1"/>
      </cdr:nvSpPr>
      <cdr:spPr>
        <a:xfrm xmlns:a="http://schemas.openxmlformats.org/drawingml/2006/main">
          <a:off x="142875" y="47625"/>
          <a:ext cx="704850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ja-JP" altLang="en-US" sz="1100"/>
            <a:t>（万人）</a:t>
          </a:r>
        </a:p>
      </cdr:txBody>
    </cdr:sp>
  </cdr:relSizeAnchor>
  <cdr:relSizeAnchor xmlns:cdr="http://schemas.openxmlformats.org/drawingml/2006/chartDrawing">
    <cdr:from>
      <cdr:x>0.02534</cdr:x>
      <cdr:y>0.01736</cdr:y>
    </cdr:from>
    <cdr:to>
      <cdr:x>0.15034</cdr:x>
      <cdr:y>0.12153</cdr:y>
    </cdr:to>
    <cdr:sp macro="" textlink="">
      <cdr:nvSpPr>
        <cdr:cNvPr id="8" name="テキスト ボックス 1"/>
        <cdr:cNvSpPr txBox="1"/>
      </cdr:nvSpPr>
      <cdr:spPr>
        <a:xfrm xmlns:a="http://schemas.openxmlformats.org/drawingml/2006/main">
          <a:off x="142875" y="47625"/>
          <a:ext cx="704850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ja-JP" altLang="en-US" sz="1100"/>
            <a:t>（万人）</a:t>
          </a:r>
        </a:p>
      </cdr:txBody>
    </cdr:sp>
  </cdr:relSizeAnchor>
  <cdr:relSizeAnchor xmlns:cdr="http://schemas.openxmlformats.org/drawingml/2006/chartDrawing">
    <cdr:from>
      <cdr:x>0.88042</cdr:x>
      <cdr:y>0.93794</cdr:y>
    </cdr:from>
    <cdr:to>
      <cdr:x>0.99766</cdr:x>
      <cdr:y>1</cdr:y>
    </cdr:to>
    <cdr:sp macro="" textlink="">
      <cdr:nvSpPr>
        <cdr:cNvPr id="9" name="テキスト ボックス 2"/>
        <cdr:cNvSpPr txBox="1"/>
      </cdr:nvSpPr>
      <cdr:spPr>
        <a:xfrm xmlns:a="http://schemas.openxmlformats.org/drawingml/2006/main">
          <a:off x="7153275" y="3838575"/>
          <a:ext cx="9525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ja-JP" altLang="en-US" sz="1100"/>
            <a:t>（年度）</a:t>
          </a:r>
        </a:p>
      </cdr:txBody>
    </cdr:sp>
  </cdr:relSizeAnchor>
  <cdr:relSizeAnchor xmlns:cdr="http://schemas.openxmlformats.org/drawingml/2006/chartDrawing">
    <cdr:from>
      <cdr:x>0.11579</cdr:x>
      <cdr:y>0.69715</cdr:y>
    </cdr:from>
    <cdr:to>
      <cdr:x>0.46811</cdr:x>
      <cdr:y>0.79245</cdr:y>
    </cdr:to>
    <cdr:sp macro="" textlink="">
      <cdr:nvSpPr>
        <cdr:cNvPr id="10" name="四角形吹き出し 9"/>
        <cdr:cNvSpPr/>
      </cdr:nvSpPr>
      <cdr:spPr>
        <a:xfrm xmlns:a="http://schemas.openxmlformats.org/drawingml/2006/main">
          <a:off x="940746" y="2853152"/>
          <a:ext cx="2862539" cy="390023"/>
        </a:xfrm>
        <a:prstGeom xmlns:a="http://schemas.openxmlformats.org/drawingml/2006/main" prst="wedgeRectCallout">
          <a:avLst>
            <a:gd name="adj1" fmla="val 14527"/>
            <a:gd name="adj2" fmla="val -192755"/>
          </a:avLst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n-US" altLang="ja-JP" sz="900"/>
            <a:t>1992</a:t>
          </a:r>
          <a:r>
            <a:rPr lang="ja-JP" altLang="en-US" sz="900"/>
            <a:t>年</a:t>
          </a:r>
          <a:r>
            <a:rPr lang="en-US" altLang="ja-JP" sz="900"/>
            <a:t>10</a:t>
          </a:r>
          <a:r>
            <a:rPr lang="ja-JP" altLang="en-US" sz="900"/>
            <a:t>月スプラッシュ・マウンテン</a:t>
          </a:r>
          <a:endParaRPr lang="ja-JP" sz="900"/>
        </a:p>
      </cdr:txBody>
    </cdr:sp>
  </cdr:relSizeAnchor>
  <cdr:relSizeAnchor xmlns:cdr="http://schemas.openxmlformats.org/drawingml/2006/chartDrawing">
    <cdr:from>
      <cdr:x>0.10091</cdr:x>
      <cdr:y>0.2267</cdr:y>
    </cdr:from>
    <cdr:to>
      <cdr:x>0.38452</cdr:x>
      <cdr:y>0.33253</cdr:y>
    </cdr:to>
    <cdr:sp macro="" textlink="">
      <cdr:nvSpPr>
        <cdr:cNvPr id="11" name="四角形吹き出し 10"/>
        <cdr:cNvSpPr/>
      </cdr:nvSpPr>
      <cdr:spPr>
        <a:xfrm xmlns:a="http://schemas.openxmlformats.org/drawingml/2006/main">
          <a:off x="819900" y="927795"/>
          <a:ext cx="2304282" cy="433118"/>
        </a:xfrm>
        <a:prstGeom xmlns:a="http://schemas.openxmlformats.org/drawingml/2006/main" prst="wedgeRectCallout">
          <a:avLst>
            <a:gd name="adj1" fmla="val 58270"/>
            <a:gd name="adj2" fmla="val 163613"/>
          </a:avLst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n-US" altLang="ja-JP" sz="900"/>
            <a:t>1996</a:t>
          </a:r>
          <a:r>
            <a:rPr lang="ja-JP" altLang="en-US" sz="900"/>
            <a:t>年４月トゥーンタウン</a:t>
          </a:r>
          <a:endParaRPr lang="ja-JP" sz="900"/>
        </a:p>
      </cdr:txBody>
    </cdr:sp>
  </cdr:relSizeAnchor>
  <cdr:relSizeAnchor xmlns:cdr="http://schemas.openxmlformats.org/drawingml/2006/chartDrawing">
    <cdr:from>
      <cdr:x>0.49293</cdr:x>
      <cdr:y>0.64182</cdr:y>
    </cdr:from>
    <cdr:to>
      <cdr:x>0.81981</cdr:x>
      <cdr:y>0.7413</cdr:y>
    </cdr:to>
    <cdr:sp macro="" textlink="">
      <cdr:nvSpPr>
        <cdr:cNvPr id="12" name="四角形吹き出し 11"/>
        <cdr:cNvSpPr/>
      </cdr:nvSpPr>
      <cdr:spPr>
        <a:xfrm xmlns:a="http://schemas.openxmlformats.org/drawingml/2006/main">
          <a:off x="4004986" y="2626715"/>
          <a:ext cx="2655843" cy="407130"/>
        </a:xfrm>
        <a:prstGeom xmlns:a="http://schemas.openxmlformats.org/drawingml/2006/main" prst="wedgeRectCallout">
          <a:avLst>
            <a:gd name="adj1" fmla="val -38908"/>
            <a:gd name="adj2" fmla="val -161070"/>
          </a:avLst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n-US" altLang="ja-JP" sz="900"/>
            <a:t>2001</a:t>
          </a:r>
          <a:r>
            <a:rPr lang="ja-JP" altLang="en-US" sz="900"/>
            <a:t>年</a:t>
          </a:r>
          <a:r>
            <a:rPr lang="en-US" altLang="ja-JP" sz="900"/>
            <a:t>9</a:t>
          </a:r>
          <a:r>
            <a:rPr lang="ja-JP" altLang="en-US" sz="900"/>
            <a:t>月　東京ディズニーシー</a:t>
          </a:r>
          <a:endParaRPr lang="ja-JP" sz="900"/>
        </a:p>
      </cdr:txBody>
    </cdr:sp>
  </cdr:relSizeAnchor>
  <cdr:relSizeAnchor xmlns:cdr="http://schemas.openxmlformats.org/drawingml/2006/chartDrawing">
    <cdr:from>
      <cdr:x>0.28605</cdr:x>
      <cdr:y>0.04576</cdr:y>
    </cdr:from>
    <cdr:to>
      <cdr:x>0.6172</cdr:x>
      <cdr:y>0.15178</cdr:y>
    </cdr:to>
    <cdr:sp macro="" textlink="">
      <cdr:nvSpPr>
        <cdr:cNvPr id="13" name="四角形吹き出し 12"/>
        <cdr:cNvSpPr/>
      </cdr:nvSpPr>
      <cdr:spPr>
        <a:xfrm xmlns:a="http://schemas.openxmlformats.org/drawingml/2006/main">
          <a:off x="2324122" y="187287"/>
          <a:ext cx="2690536" cy="433895"/>
        </a:xfrm>
        <a:prstGeom xmlns:a="http://schemas.openxmlformats.org/drawingml/2006/main" prst="wedgeRectCallout">
          <a:avLst>
            <a:gd name="adj1" fmla="val 25120"/>
            <a:gd name="adj2" fmla="val 271358"/>
          </a:avLst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n-US" altLang="ja-JP" sz="900"/>
            <a:t>2000</a:t>
          </a:r>
          <a:r>
            <a:rPr lang="ja-JP" altLang="en-US" sz="900"/>
            <a:t>年９月プーさんのハニーハント</a:t>
          </a:r>
          <a:endParaRPr lang="ja-JP" sz="900"/>
        </a:p>
      </cdr:txBody>
    </cdr:sp>
  </cdr:relSizeAnchor>
  <cdr:relSizeAnchor xmlns:cdr="http://schemas.openxmlformats.org/drawingml/2006/chartDrawing">
    <cdr:from>
      <cdr:x>0.61058</cdr:x>
      <cdr:y>0.45338</cdr:y>
    </cdr:from>
    <cdr:to>
      <cdr:x>0.93746</cdr:x>
      <cdr:y>0.53851</cdr:y>
    </cdr:to>
    <cdr:sp macro="" textlink="">
      <cdr:nvSpPr>
        <cdr:cNvPr id="14" name="四角形吹き出し 13"/>
        <cdr:cNvSpPr/>
      </cdr:nvSpPr>
      <cdr:spPr>
        <a:xfrm xmlns:a="http://schemas.openxmlformats.org/drawingml/2006/main">
          <a:off x="4960869" y="1855484"/>
          <a:ext cx="2655843" cy="348401"/>
        </a:xfrm>
        <a:prstGeom xmlns:a="http://schemas.openxmlformats.org/drawingml/2006/main" prst="wedgeRectCallout">
          <a:avLst>
            <a:gd name="adj1" fmla="val -30399"/>
            <a:gd name="adj2" fmla="val -160500"/>
          </a:avLst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900">
              <a:solidFill>
                <a:schemeClr val="tx1"/>
              </a:solidFill>
            </a:rPr>
            <a:t>2006</a:t>
          </a:r>
          <a:r>
            <a:rPr lang="ja-JP" altLang="en-US" sz="900">
              <a:solidFill>
                <a:schemeClr val="tx1"/>
              </a:solidFill>
            </a:rPr>
            <a:t>年９月　タワー・オブ・テラー</a:t>
          </a:r>
          <a:endParaRPr lang="ja-JP" sz="90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0.65729</cdr:x>
      <cdr:y>0.059</cdr:y>
    </cdr:from>
    <cdr:to>
      <cdr:x>0.98417</cdr:x>
      <cdr:y>0.15848</cdr:y>
    </cdr:to>
    <cdr:sp macro="" textlink="">
      <cdr:nvSpPr>
        <cdr:cNvPr id="15" name="四角形吹き出し 14"/>
        <cdr:cNvSpPr/>
      </cdr:nvSpPr>
      <cdr:spPr>
        <a:xfrm xmlns:a="http://schemas.openxmlformats.org/drawingml/2006/main">
          <a:off x="5340377" y="241471"/>
          <a:ext cx="2655843" cy="407129"/>
        </a:xfrm>
        <a:prstGeom xmlns:a="http://schemas.openxmlformats.org/drawingml/2006/main" prst="wedgeRectCallout">
          <a:avLst>
            <a:gd name="adj1" fmla="val -4796"/>
            <a:gd name="adj2" fmla="val 147325"/>
          </a:avLst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900"/>
            <a:t>2012</a:t>
          </a:r>
          <a:r>
            <a:rPr lang="ja-JP" altLang="en-US" sz="900"/>
            <a:t>年</a:t>
          </a:r>
          <a:r>
            <a:rPr lang="ja-JP" altLang="en-US" sz="900">
              <a:solidFill>
                <a:schemeClr val="tx1"/>
              </a:solidFill>
            </a:rPr>
            <a:t>７月　トイ・ストーリー・マニア</a:t>
          </a:r>
          <a:endParaRPr lang="ja-JP" sz="90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0.04233</cdr:x>
      <cdr:y>0.03299</cdr:y>
    </cdr:from>
    <cdr:to>
      <cdr:x>0.21693</cdr:x>
      <cdr:y>0.12674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52400" y="90488"/>
          <a:ext cx="628650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0.03175</cdr:x>
      <cdr:y>0.22049</cdr:y>
    </cdr:from>
    <cdr:to>
      <cdr:x>0.11376</cdr:x>
      <cdr:y>0.73785</cdr:y>
    </cdr:to>
    <cdr:sp macro="" textlink="">
      <cdr:nvSpPr>
        <cdr:cNvPr id="3" name="テキスト ボックス 2"/>
        <cdr:cNvSpPr txBox="1"/>
      </cdr:nvSpPr>
      <cdr:spPr>
        <a:xfrm xmlns:a="http://schemas.openxmlformats.org/drawingml/2006/main">
          <a:off x="114300" y="604838"/>
          <a:ext cx="295275" cy="1419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square" rtlCol="0" anchor="ctr"/>
        <a:lstStyle xmlns:a="http://schemas.openxmlformats.org/drawingml/2006/main"/>
        <a:p xmlns:a="http://schemas.openxmlformats.org/drawingml/2006/main">
          <a:pPr algn="ctr"/>
          <a:r>
            <a:rPr lang="ja-JP" altLang="en-US" sz="2000" dirty="0"/>
            <a:t>入場料</a:t>
          </a:r>
        </a:p>
      </cdr:txBody>
    </cdr:sp>
  </cdr:relSizeAnchor>
  <cdr:relSizeAnchor xmlns:cdr="http://schemas.openxmlformats.org/drawingml/2006/chartDrawing">
    <cdr:from>
      <cdr:x>0.3452</cdr:x>
      <cdr:y>0.90687</cdr:y>
    </cdr:from>
    <cdr:to>
      <cdr:x>0.79229</cdr:x>
      <cdr:y>0.98673</cdr:y>
    </cdr:to>
    <cdr:sp macro="" textlink="">
      <cdr:nvSpPr>
        <cdr:cNvPr id="4" name="テキスト ボックス 3"/>
        <cdr:cNvSpPr txBox="1"/>
      </cdr:nvSpPr>
      <cdr:spPr>
        <a:xfrm xmlns:a="http://schemas.openxmlformats.org/drawingml/2006/main">
          <a:off x="2840834" y="4104456"/>
          <a:ext cx="3679372" cy="3614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ja-JP" altLang="en-US" sz="2000" dirty="0"/>
            <a:t>入場者数</a:t>
          </a:r>
        </a:p>
      </cdr:txBody>
    </cdr:sp>
  </cdr:relSizeAnchor>
  <cdr:relSizeAnchor xmlns:cdr="http://schemas.openxmlformats.org/drawingml/2006/chartDrawing">
    <cdr:from>
      <cdr:x>0.3506</cdr:x>
      <cdr:y>0.1818</cdr:y>
    </cdr:from>
    <cdr:to>
      <cdr:x>0.55124</cdr:x>
      <cdr:y>0.27555</cdr:y>
    </cdr:to>
    <cdr:sp macro="" textlink="">
      <cdr:nvSpPr>
        <cdr:cNvPr id="5" name="テキスト ボックス 4"/>
        <cdr:cNvSpPr txBox="1"/>
      </cdr:nvSpPr>
      <cdr:spPr>
        <a:xfrm xmlns:a="http://schemas.openxmlformats.org/drawingml/2006/main">
          <a:off x="2885317" y="822822"/>
          <a:ext cx="1651187" cy="4243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ja-JP" altLang="en-US" sz="2000" dirty="0"/>
            <a:t>需要曲線</a:t>
          </a:r>
        </a:p>
      </cdr:txBody>
    </cdr:sp>
  </cdr:relSizeAnchor>
  <cdr:relSizeAnchor xmlns:cdr="http://schemas.openxmlformats.org/drawingml/2006/chartDrawing">
    <cdr:from>
      <cdr:x>0.76455</cdr:x>
      <cdr:y>0.89063</cdr:y>
    </cdr:from>
    <cdr:to>
      <cdr:x>0.98413</cdr:x>
      <cdr:y>0.99479</cdr:y>
    </cdr:to>
    <cdr:sp macro="" textlink="">
      <cdr:nvSpPr>
        <cdr:cNvPr id="6" name="テキスト ボックス 5"/>
        <cdr:cNvSpPr txBox="1"/>
      </cdr:nvSpPr>
      <cdr:spPr>
        <a:xfrm xmlns:a="http://schemas.openxmlformats.org/drawingml/2006/main">
          <a:off x="2752725" y="2443163"/>
          <a:ext cx="790575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ja-JP" altLang="en-US" sz="2000" dirty="0"/>
            <a:t>（万人）</a:t>
          </a:r>
        </a:p>
      </cdr:txBody>
    </cdr:sp>
  </cdr:relSizeAnchor>
  <cdr:relSizeAnchor xmlns:cdr="http://schemas.openxmlformats.org/drawingml/2006/chartDrawing">
    <cdr:from>
      <cdr:x>0.06878</cdr:x>
      <cdr:y>0.02604</cdr:y>
    </cdr:from>
    <cdr:to>
      <cdr:x>0.22222</cdr:x>
      <cdr:y>0.16146</cdr:y>
    </cdr:to>
    <cdr:sp macro="" textlink="">
      <cdr:nvSpPr>
        <cdr:cNvPr id="7" name="テキスト ボックス 6"/>
        <cdr:cNvSpPr txBox="1"/>
      </cdr:nvSpPr>
      <cdr:spPr>
        <a:xfrm xmlns:a="http://schemas.openxmlformats.org/drawingml/2006/main">
          <a:off x="247650" y="71438"/>
          <a:ext cx="552450" cy="37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ja-JP" altLang="en-US" sz="2000" dirty="0"/>
            <a:t>（円）</a:t>
          </a:r>
        </a:p>
      </cdr:txBody>
    </cdr:sp>
  </cdr:relSizeAnchor>
  <cdr:relSizeAnchor xmlns:cdr="http://schemas.openxmlformats.org/drawingml/2006/chartDrawing">
    <cdr:from>
      <cdr:x>0.67403</cdr:x>
      <cdr:y>0.14803</cdr:y>
    </cdr:from>
    <cdr:to>
      <cdr:x>0.98416</cdr:x>
      <cdr:y>0.23055</cdr:y>
    </cdr:to>
    <cdr:sp macro="" textlink="">
      <cdr:nvSpPr>
        <cdr:cNvPr id="11" name="テキスト ボックス 10"/>
        <cdr:cNvSpPr txBox="1"/>
      </cdr:nvSpPr>
      <cdr:spPr>
        <a:xfrm xmlns:a="http://schemas.openxmlformats.org/drawingml/2006/main">
          <a:off x="2899323" y="505778"/>
          <a:ext cx="1334030" cy="2819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ja-JP" altLang="en-US" sz="2000" dirty="0"/>
            <a:t>限界費用＝供給曲線</a:t>
          </a:r>
        </a:p>
      </cdr:txBody>
    </cdr:sp>
  </cdr:relSizeAnchor>
  <cdr:relSizeAnchor xmlns:cdr="http://schemas.openxmlformats.org/drawingml/2006/chartDrawing">
    <cdr:from>
      <cdr:x>0.31751</cdr:x>
      <cdr:y>0.27635</cdr:y>
    </cdr:from>
    <cdr:to>
      <cdr:x>0.76038</cdr:x>
      <cdr:y>0.7737</cdr:y>
    </cdr:to>
    <cdr:sp macro="" textlink="">
      <cdr:nvSpPr>
        <cdr:cNvPr id="20" name="フリーフォーム 19"/>
        <cdr:cNvSpPr/>
      </cdr:nvSpPr>
      <cdr:spPr>
        <a:xfrm xmlns:a="http://schemas.openxmlformats.org/drawingml/2006/main">
          <a:off x="2612976" y="1250770"/>
          <a:ext cx="3644643" cy="2250988"/>
        </a:xfrm>
        <a:custGeom xmlns:a="http://schemas.openxmlformats.org/drawingml/2006/main">
          <a:avLst/>
          <a:gdLst>
            <a:gd name="connsiteX0" fmla="*/ 0 w 1905000"/>
            <a:gd name="connsiteY0" fmla="*/ 1699260 h 1699260"/>
            <a:gd name="connsiteX1" fmla="*/ 335280 w 1905000"/>
            <a:gd name="connsiteY1" fmla="*/ 1691640 h 1699260"/>
            <a:gd name="connsiteX2" fmla="*/ 502920 w 1905000"/>
            <a:gd name="connsiteY2" fmla="*/ 1676400 h 1699260"/>
            <a:gd name="connsiteX3" fmla="*/ 579120 w 1905000"/>
            <a:gd name="connsiteY3" fmla="*/ 1653540 h 1699260"/>
            <a:gd name="connsiteX4" fmla="*/ 670560 w 1905000"/>
            <a:gd name="connsiteY4" fmla="*/ 1623060 h 1699260"/>
            <a:gd name="connsiteX5" fmla="*/ 701040 w 1905000"/>
            <a:gd name="connsiteY5" fmla="*/ 1607820 h 1699260"/>
            <a:gd name="connsiteX6" fmla="*/ 731520 w 1905000"/>
            <a:gd name="connsiteY6" fmla="*/ 1600200 h 1699260"/>
            <a:gd name="connsiteX7" fmla="*/ 754380 w 1905000"/>
            <a:gd name="connsiteY7" fmla="*/ 1592580 h 1699260"/>
            <a:gd name="connsiteX8" fmla="*/ 830580 w 1905000"/>
            <a:gd name="connsiteY8" fmla="*/ 1554480 h 1699260"/>
            <a:gd name="connsiteX9" fmla="*/ 876300 w 1905000"/>
            <a:gd name="connsiteY9" fmla="*/ 1524000 h 1699260"/>
            <a:gd name="connsiteX10" fmla="*/ 937260 w 1905000"/>
            <a:gd name="connsiteY10" fmla="*/ 1501140 h 1699260"/>
            <a:gd name="connsiteX11" fmla="*/ 982980 w 1905000"/>
            <a:gd name="connsiteY11" fmla="*/ 1470660 h 1699260"/>
            <a:gd name="connsiteX12" fmla="*/ 1013460 w 1905000"/>
            <a:gd name="connsiteY12" fmla="*/ 1455420 h 1699260"/>
            <a:gd name="connsiteX13" fmla="*/ 1059180 w 1905000"/>
            <a:gd name="connsiteY13" fmla="*/ 1417320 h 1699260"/>
            <a:gd name="connsiteX14" fmla="*/ 1120140 w 1905000"/>
            <a:gd name="connsiteY14" fmla="*/ 1379220 h 1699260"/>
            <a:gd name="connsiteX15" fmla="*/ 1181100 w 1905000"/>
            <a:gd name="connsiteY15" fmla="*/ 1318260 h 1699260"/>
            <a:gd name="connsiteX16" fmla="*/ 1234440 w 1905000"/>
            <a:gd name="connsiteY16" fmla="*/ 1249680 h 1699260"/>
            <a:gd name="connsiteX17" fmla="*/ 1295400 w 1905000"/>
            <a:gd name="connsiteY17" fmla="*/ 1173480 h 1699260"/>
            <a:gd name="connsiteX18" fmla="*/ 1325880 w 1905000"/>
            <a:gd name="connsiteY18" fmla="*/ 1112520 h 1699260"/>
            <a:gd name="connsiteX19" fmla="*/ 1356360 w 1905000"/>
            <a:gd name="connsiteY19" fmla="*/ 1066800 h 1699260"/>
            <a:gd name="connsiteX20" fmla="*/ 1402080 w 1905000"/>
            <a:gd name="connsiteY20" fmla="*/ 1021080 h 1699260"/>
            <a:gd name="connsiteX21" fmla="*/ 1440180 w 1905000"/>
            <a:gd name="connsiteY21" fmla="*/ 952500 h 1699260"/>
            <a:gd name="connsiteX22" fmla="*/ 1463040 w 1905000"/>
            <a:gd name="connsiteY22" fmla="*/ 929640 h 1699260"/>
            <a:gd name="connsiteX23" fmla="*/ 1478280 w 1905000"/>
            <a:gd name="connsiteY23" fmla="*/ 906780 h 1699260"/>
            <a:gd name="connsiteX24" fmla="*/ 1508760 w 1905000"/>
            <a:gd name="connsiteY24" fmla="*/ 876300 h 1699260"/>
            <a:gd name="connsiteX25" fmla="*/ 1539240 w 1905000"/>
            <a:gd name="connsiteY25" fmla="*/ 822960 h 1699260"/>
            <a:gd name="connsiteX26" fmla="*/ 1562100 w 1905000"/>
            <a:gd name="connsiteY26" fmla="*/ 784860 h 1699260"/>
            <a:gd name="connsiteX27" fmla="*/ 1577340 w 1905000"/>
            <a:gd name="connsiteY27" fmla="*/ 762000 h 1699260"/>
            <a:gd name="connsiteX28" fmla="*/ 1600200 w 1905000"/>
            <a:gd name="connsiteY28" fmla="*/ 746760 h 1699260"/>
            <a:gd name="connsiteX29" fmla="*/ 1630680 w 1905000"/>
            <a:gd name="connsiteY29" fmla="*/ 701040 h 1699260"/>
            <a:gd name="connsiteX30" fmla="*/ 1638300 w 1905000"/>
            <a:gd name="connsiteY30" fmla="*/ 678180 h 1699260"/>
            <a:gd name="connsiteX31" fmla="*/ 1668780 w 1905000"/>
            <a:gd name="connsiteY31" fmla="*/ 632460 h 1699260"/>
            <a:gd name="connsiteX32" fmla="*/ 1676400 w 1905000"/>
            <a:gd name="connsiteY32" fmla="*/ 609600 h 1699260"/>
            <a:gd name="connsiteX33" fmla="*/ 1706880 w 1905000"/>
            <a:gd name="connsiteY33" fmla="*/ 548640 h 1699260"/>
            <a:gd name="connsiteX34" fmla="*/ 1714500 w 1905000"/>
            <a:gd name="connsiteY34" fmla="*/ 525780 h 1699260"/>
            <a:gd name="connsiteX35" fmla="*/ 1744980 w 1905000"/>
            <a:gd name="connsiteY35" fmla="*/ 472440 h 1699260"/>
            <a:gd name="connsiteX36" fmla="*/ 1752600 w 1905000"/>
            <a:gd name="connsiteY36" fmla="*/ 449580 h 1699260"/>
            <a:gd name="connsiteX37" fmla="*/ 1767840 w 1905000"/>
            <a:gd name="connsiteY37" fmla="*/ 426720 h 1699260"/>
            <a:gd name="connsiteX38" fmla="*/ 1783080 w 1905000"/>
            <a:gd name="connsiteY38" fmla="*/ 381000 h 1699260"/>
            <a:gd name="connsiteX39" fmla="*/ 1798320 w 1905000"/>
            <a:gd name="connsiteY39" fmla="*/ 327660 h 1699260"/>
            <a:gd name="connsiteX40" fmla="*/ 1828800 w 1905000"/>
            <a:gd name="connsiteY40" fmla="*/ 274320 h 1699260"/>
            <a:gd name="connsiteX41" fmla="*/ 1851660 w 1905000"/>
            <a:gd name="connsiteY41" fmla="*/ 175260 h 1699260"/>
            <a:gd name="connsiteX42" fmla="*/ 1859280 w 1905000"/>
            <a:gd name="connsiteY42" fmla="*/ 137160 h 1699260"/>
            <a:gd name="connsiteX43" fmla="*/ 1866900 w 1905000"/>
            <a:gd name="connsiteY43" fmla="*/ 114300 h 1699260"/>
            <a:gd name="connsiteX44" fmla="*/ 1874520 w 1905000"/>
            <a:gd name="connsiteY44" fmla="*/ 83820 h 1699260"/>
            <a:gd name="connsiteX45" fmla="*/ 1889760 w 1905000"/>
            <a:gd name="connsiteY45" fmla="*/ 38100 h 1699260"/>
            <a:gd name="connsiteX46" fmla="*/ 1905000 w 1905000"/>
            <a:gd name="connsiteY46" fmla="*/ 0 h 169926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  <a:cxn ang="0">
              <a:pos x="connsiteX16" y="connsiteY16"/>
            </a:cxn>
            <a:cxn ang="0">
              <a:pos x="connsiteX17" y="connsiteY17"/>
            </a:cxn>
            <a:cxn ang="0">
              <a:pos x="connsiteX18" y="connsiteY18"/>
            </a:cxn>
            <a:cxn ang="0">
              <a:pos x="connsiteX19" y="connsiteY19"/>
            </a:cxn>
            <a:cxn ang="0">
              <a:pos x="connsiteX20" y="connsiteY20"/>
            </a:cxn>
            <a:cxn ang="0">
              <a:pos x="connsiteX21" y="connsiteY21"/>
            </a:cxn>
            <a:cxn ang="0">
              <a:pos x="connsiteX22" y="connsiteY22"/>
            </a:cxn>
            <a:cxn ang="0">
              <a:pos x="connsiteX23" y="connsiteY23"/>
            </a:cxn>
            <a:cxn ang="0">
              <a:pos x="connsiteX24" y="connsiteY24"/>
            </a:cxn>
            <a:cxn ang="0">
              <a:pos x="connsiteX25" y="connsiteY25"/>
            </a:cxn>
            <a:cxn ang="0">
              <a:pos x="connsiteX26" y="connsiteY26"/>
            </a:cxn>
            <a:cxn ang="0">
              <a:pos x="connsiteX27" y="connsiteY27"/>
            </a:cxn>
            <a:cxn ang="0">
              <a:pos x="connsiteX28" y="connsiteY28"/>
            </a:cxn>
            <a:cxn ang="0">
              <a:pos x="connsiteX29" y="connsiteY29"/>
            </a:cxn>
            <a:cxn ang="0">
              <a:pos x="connsiteX30" y="connsiteY30"/>
            </a:cxn>
            <a:cxn ang="0">
              <a:pos x="connsiteX31" y="connsiteY31"/>
            </a:cxn>
            <a:cxn ang="0">
              <a:pos x="connsiteX32" y="connsiteY32"/>
            </a:cxn>
            <a:cxn ang="0">
              <a:pos x="connsiteX33" y="connsiteY33"/>
            </a:cxn>
            <a:cxn ang="0">
              <a:pos x="connsiteX34" y="connsiteY34"/>
            </a:cxn>
            <a:cxn ang="0">
              <a:pos x="connsiteX35" y="connsiteY35"/>
            </a:cxn>
            <a:cxn ang="0">
              <a:pos x="connsiteX36" y="connsiteY36"/>
            </a:cxn>
            <a:cxn ang="0">
              <a:pos x="connsiteX37" y="connsiteY37"/>
            </a:cxn>
            <a:cxn ang="0">
              <a:pos x="connsiteX38" y="connsiteY38"/>
            </a:cxn>
            <a:cxn ang="0">
              <a:pos x="connsiteX39" y="connsiteY39"/>
            </a:cxn>
            <a:cxn ang="0">
              <a:pos x="connsiteX40" y="connsiteY40"/>
            </a:cxn>
            <a:cxn ang="0">
              <a:pos x="connsiteX41" y="connsiteY41"/>
            </a:cxn>
            <a:cxn ang="0">
              <a:pos x="connsiteX42" y="connsiteY42"/>
            </a:cxn>
            <a:cxn ang="0">
              <a:pos x="connsiteX43" y="connsiteY43"/>
            </a:cxn>
            <a:cxn ang="0">
              <a:pos x="connsiteX44" y="connsiteY44"/>
            </a:cxn>
            <a:cxn ang="0">
              <a:pos x="connsiteX45" y="connsiteY45"/>
            </a:cxn>
            <a:cxn ang="0">
              <a:pos x="connsiteX46" y="connsiteY46"/>
            </a:cxn>
          </a:cxnLst>
          <a:rect l="l" t="t" r="r" b="b"/>
          <a:pathLst>
            <a:path w="1905000" h="1699260">
              <a:moveTo>
                <a:pt x="0" y="1699260"/>
              </a:moveTo>
              <a:lnTo>
                <a:pt x="335280" y="1691640"/>
              </a:lnTo>
              <a:cubicBezTo>
                <a:pt x="387173" y="1689881"/>
                <a:pt x="449562" y="1686101"/>
                <a:pt x="502920" y="1676400"/>
              </a:cubicBezTo>
              <a:cubicBezTo>
                <a:pt x="528256" y="1671794"/>
                <a:pt x="555262" y="1661493"/>
                <a:pt x="579120" y="1653540"/>
              </a:cubicBezTo>
              <a:lnTo>
                <a:pt x="670560" y="1623060"/>
              </a:lnTo>
              <a:cubicBezTo>
                <a:pt x="681336" y="1619468"/>
                <a:pt x="690404" y="1611808"/>
                <a:pt x="701040" y="1607820"/>
              </a:cubicBezTo>
              <a:cubicBezTo>
                <a:pt x="710846" y="1604143"/>
                <a:pt x="721450" y="1603077"/>
                <a:pt x="731520" y="1600200"/>
              </a:cubicBezTo>
              <a:cubicBezTo>
                <a:pt x="739243" y="1597993"/>
                <a:pt x="746760" y="1595120"/>
                <a:pt x="754380" y="1592580"/>
              </a:cubicBezTo>
              <a:cubicBezTo>
                <a:pt x="808814" y="1556291"/>
                <a:pt x="782331" y="1566542"/>
                <a:pt x="830580" y="1554480"/>
              </a:cubicBezTo>
              <a:cubicBezTo>
                <a:pt x="845820" y="1544320"/>
                <a:pt x="858531" y="1528442"/>
                <a:pt x="876300" y="1524000"/>
              </a:cubicBezTo>
              <a:cubicBezTo>
                <a:pt x="907304" y="1516249"/>
                <a:pt x="908798" y="1518217"/>
                <a:pt x="937260" y="1501140"/>
              </a:cubicBezTo>
              <a:cubicBezTo>
                <a:pt x="952966" y="1491716"/>
                <a:pt x="966597" y="1478851"/>
                <a:pt x="982980" y="1470660"/>
              </a:cubicBezTo>
              <a:cubicBezTo>
                <a:pt x="993140" y="1465580"/>
                <a:pt x="1004217" y="1462022"/>
                <a:pt x="1013460" y="1455420"/>
              </a:cubicBezTo>
              <a:cubicBezTo>
                <a:pt x="1076501" y="1410391"/>
                <a:pt x="998710" y="1451874"/>
                <a:pt x="1059180" y="1417320"/>
              </a:cubicBezTo>
              <a:cubicBezTo>
                <a:pt x="1092591" y="1398228"/>
                <a:pt x="1089996" y="1406852"/>
                <a:pt x="1120140" y="1379220"/>
              </a:cubicBezTo>
              <a:cubicBezTo>
                <a:pt x="1141323" y="1359802"/>
                <a:pt x="1165160" y="1342170"/>
                <a:pt x="1181100" y="1318260"/>
              </a:cubicBezTo>
              <a:cubicBezTo>
                <a:pt x="1217558" y="1263574"/>
                <a:pt x="1198628" y="1285492"/>
                <a:pt x="1234440" y="1249680"/>
              </a:cubicBezTo>
              <a:cubicBezTo>
                <a:pt x="1250011" y="1202966"/>
                <a:pt x="1236380" y="1232500"/>
                <a:pt x="1295400" y="1173480"/>
              </a:cubicBezTo>
              <a:cubicBezTo>
                <a:pt x="1311464" y="1157416"/>
                <a:pt x="1315720" y="1132840"/>
                <a:pt x="1325880" y="1112520"/>
              </a:cubicBezTo>
              <a:cubicBezTo>
                <a:pt x="1334071" y="1096137"/>
                <a:pt x="1346200" y="1082040"/>
                <a:pt x="1356360" y="1066800"/>
              </a:cubicBezTo>
              <a:cubicBezTo>
                <a:pt x="1368315" y="1048867"/>
                <a:pt x="1386840" y="1036320"/>
                <a:pt x="1402080" y="1021080"/>
              </a:cubicBezTo>
              <a:cubicBezTo>
                <a:pt x="1493833" y="929327"/>
                <a:pt x="1401852" y="1009992"/>
                <a:pt x="1440180" y="952500"/>
              </a:cubicBezTo>
              <a:cubicBezTo>
                <a:pt x="1446158" y="943534"/>
                <a:pt x="1456141" y="937919"/>
                <a:pt x="1463040" y="929640"/>
              </a:cubicBezTo>
              <a:cubicBezTo>
                <a:pt x="1468903" y="922605"/>
                <a:pt x="1472320" y="913733"/>
                <a:pt x="1478280" y="906780"/>
              </a:cubicBezTo>
              <a:cubicBezTo>
                <a:pt x="1487631" y="895871"/>
                <a:pt x="1499409" y="887209"/>
                <a:pt x="1508760" y="876300"/>
              </a:cubicBezTo>
              <a:cubicBezTo>
                <a:pt x="1523886" y="858653"/>
                <a:pt x="1527861" y="843443"/>
                <a:pt x="1539240" y="822960"/>
              </a:cubicBezTo>
              <a:cubicBezTo>
                <a:pt x="1546433" y="810013"/>
                <a:pt x="1554250" y="797419"/>
                <a:pt x="1562100" y="784860"/>
              </a:cubicBezTo>
              <a:cubicBezTo>
                <a:pt x="1566954" y="777094"/>
                <a:pt x="1570864" y="768476"/>
                <a:pt x="1577340" y="762000"/>
              </a:cubicBezTo>
              <a:cubicBezTo>
                <a:pt x="1583816" y="755524"/>
                <a:pt x="1592580" y="751840"/>
                <a:pt x="1600200" y="746760"/>
              </a:cubicBezTo>
              <a:cubicBezTo>
                <a:pt x="1610360" y="731520"/>
                <a:pt x="1624888" y="718416"/>
                <a:pt x="1630680" y="701040"/>
              </a:cubicBezTo>
              <a:cubicBezTo>
                <a:pt x="1633220" y="693420"/>
                <a:pt x="1634399" y="685201"/>
                <a:pt x="1638300" y="678180"/>
              </a:cubicBezTo>
              <a:cubicBezTo>
                <a:pt x="1647195" y="662169"/>
                <a:pt x="1662988" y="649836"/>
                <a:pt x="1668780" y="632460"/>
              </a:cubicBezTo>
              <a:cubicBezTo>
                <a:pt x="1671320" y="624840"/>
                <a:pt x="1673076" y="616912"/>
                <a:pt x="1676400" y="609600"/>
              </a:cubicBezTo>
              <a:cubicBezTo>
                <a:pt x="1685801" y="588918"/>
                <a:pt x="1699696" y="570193"/>
                <a:pt x="1706880" y="548640"/>
              </a:cubicBezTo>
              <a:cubicBezTo>
                <a:pt x="1709420" y="541020"/>
                <a:pt x="1711336" y="533163"/>
                <a:pt x="1714500" y="525780"/>
              </a:cubicBezTo>
              <a:cubicBezTo>
                <a:pt x="1754577" y="432266"/>
                <a:pt x="1706716" y="548967"/>
                <a:pt x="1744980" y="472440"/>
              </a:cubicBezTo>
              <a:cubicBezTo>
                <a:pt x="1748572" y="465256"/>
                <a:pt x="1749008" y="456764"/>
                <a:pt x="1752600" y="449580"/>
              </a:cubicBezTo>
              <a:cubicBezTo>
                <a:pt x="1756696" y="441389"/>
                <a:pt x="1764121" y="435089"/>
                <a:pt x="1767840" y="426720"/>
              </a:cubicBezTo>
              <a:cubicBezTo>
                <a:pt x="1774364" y="412040"/>
                <a:pt x="1778000" y="396240"/>
                <a:pt x="1783080" y="381000"/>
              </a:cubicBezTo>
              <a:cubicBezTo>
                <a:pt x="1792747" y="351999"/>
                <a:pt x="1787312" y="353344"/>
                <a:pt x="1798320" y="327660"/>
              </a:cubicBezTo>
              <a:cubicBezTo>
                <a:pt x="1809921" y="300590"/>
                <a:pt x="1813495" y="297278"/>
                <a:pt x="1828800" y="274320"/>
              </a:cubicBezTo>
              <a:cubicBezTo>
                <a:pt x="1840528" y="215681"/>
                <a:pt x="1833279" y="248785"/>
                <a:pt x="1851660" y="175260"/>
              </a:cubicBezTo>
              <a:cubicBezTo>
                <a:pt x="1854801" y="162695"/>
                <a:pt x="1856139" y="149725"/>
                <a:pt x="1859280" y="137160"/>
              </a:cubicBezTo>
              <a:cubicBezTo>
                <a:pt x="1861228" y="129368"/>
                <a:pt x="1864693" y="122023"/>
                <a:pt x="1866900" y="114300"/>
              </a:cubicBezTo>
              <a:cubicBezTo>
                <a:pt x="1869777" y="104230"/>
                <a:pt x="1871511" y="93851"/>
                <a:pt x="1874520" y="83820"/>
              </a:cubicBezTo>
              <a:cubicBezTo>
                <a:pt x="1879136" y="68433"/>
                <a:pt x="1884680" y="53340"/>
                <a:pt x="1889760" y="38100"/>
              </a:cubicBezTo>
              <a:cubicBezTo>
                <a:pt x="1899176" y="9852"/>
                <a:pt x="1893788" y="22424"/>
                <a:pt x="1905000" y="0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ja-JP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279A5-064D-493C-B788-261EE4F49BEF}" type="datetimeFigureOut">
              <a:rPr kumimoji="1" lang="ja-JP" altLang="en-US" smtClean="0"/>
              <a:t>2019/5/17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3A4B3-A523-4995-B27B-C4321FB7AA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441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45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877" indent="-285722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2888" indent="-228578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043" indent="-228578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199" indent="-228578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4954E73B-E223-4BF4-882C-2269E2C2D764}" type="slidenum">
              <a:rPr lang="en-US" altLang="ja-JP" smtClean="0"/>
              <a:pPr eaLnBrk="1" hangingPunct="1"/>
              <a:t>28</a:t>
            </a:fld>
            <a:endParaRPr lang="en-US" altLang="ja-JP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2552294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2019/5/17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541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2019/5/17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523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2019/5/17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198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2019/5/17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830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2019/5/17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372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2019/5/17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143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2019/5/17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6834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2019/5/17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843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2019/5/17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0630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2019/5/17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4306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2019/5/17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746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A17F9-5104-41F1-B732-97ABF6F7E5C0}" type="datetimeFigureOut">
              <a:rPr kumimoji="1" lang="ja-JP" altLang="en-US" smtClean="0"/>
              <a:t>2019/5/17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422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企業行動の分析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 smtClean="0"/>
              <a:t>跡見学園女子大学</a:t>
            </a:r>
            <a:endParaRPr kumimoji="1" lang="en-US" altLang="ja-JP" dirty="0" smtClean="0"/>
          </a:p>
          <a:p>
            <a:r>
              <a:rPr lang="ja-JP" altLang="en-US" dirty="0" smtClean="0"/>
              <a:t>山澤</a:t>
            </a:r>
            <a:r>
              <a:rPr lang="ja-JP" altLang="en-US" dirty="0"/>
              <a:t>成康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711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268760"/>
            <a:ext cx="6192688" cy="4786632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76878" y="1223522"/>
            <a:ext cx="5310125" cy="4104457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 flipV="1">
            <a:off x="1713406" y="1247034"/>
            <a:ext cx="5256584" cy="42919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470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限界費用</a:t>
            </a:r>
            <a:r>
              <a:rPr lang="ja-JP" altLang="en-US" dirty="0" smtClean="0"/>
              <a:t>は逓増する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628800"/>
            <a:ext cx="6336704" cy="506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3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利益の最大化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393958"/>
            <a:ext cx="7344816" cy="546404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588224" y="620688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限界収入と限界費用が等しいとき、利益が最大になる。</a:t>
            </a:r>
            <a:endParaRPr kumimoji="1" lang="ja-JP" altLang="en-US" dirty="0"/>
          </a:p>
        </p:txBody>
      </p:sp>
      <p:sp>
        <p:nvSpPr>
          <p:cNvPr id="5" name="直角三角形 4"/>
          <p:cNvSpPr/>
          <p:nvPr/>
        </p:nvSpPr>
        <p:spPr>
          <a:xfrm flipH="1">
            <a:off x="5292080" y="4832523"/>
            <a:ext cx="648072" cy="432048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10818" y="5373216"/>
            <a:ext cx="137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生産</a:t>
            </a:r>
            <a:r>
              <a:rPr kumimoji="1" lang="en-US" altLang="ja-JP" dirty="0" smtClean="0"/>
              <a:t>1</a:t>
            </a:r>
            <a:r>
              <a:rPr lang="ja-JP" altLang="en-US" dirty="0"/>
              <a:t>単位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84168" y="490060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限界費用</a:t>
            </a:r>
            <a:endParaRPr kumimoji="1" lang="ja-JP" altLang="en-US" dirty="0"/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4211960" y="4232310"/>
            <a:ext cx="1080120" cy="7827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 flipV="1">
            <a:off x="4752020" y="4832524"/>
            <a:ext cx="540060" cy="2703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22104"/>
            <a:ext cx="669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2267744" y="24208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限界収入＝価格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267744" y="3617951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生産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単位</a:t>
            </a:r>
            <a:endParaRPr kumimoji="1" lang="ja-JP" altLang="en-US" dirty="0"/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3239852" y="3479304"/>
            <a:ext cx="1044116" cy="3817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07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平均費用＝総費用</a:t>
            </a:r>
            <a:r>
              <a:rPr lang="en-US" altLang="ja-JP" dirty="0" smtClean="0"/>
              <a:t>÷</a:t>
            </a:r>
            <a:r>
              <a:rPr lang="ja-JP" altLang="en-US" dirty="0" smtClean="0"/>
              <a:t>生産量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820" y="1700808"/>
            <a:ext cx="6858326" cy="4896544"/>
          </a:xfrm>
          <a:prstGeom prst="rect">
            <a:avLst/>
          </a:prstGeom>
        </p:spPr>
      </p:pic>
      <p:sp>
        <p:nvSpPr>
          <p:cNvPr id="3" name="左中かっこ 2"/>
          <p:cNvSpPr/>
          <p:nvPr/>
        </p:nvSpPr>
        <p:spPr>
          <a:xfrm>
            <a:off x="1187624" y="4941168"/>
            <a:ext cx="288032" cy="10081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5229200"/>
            <a:ext cx="133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固定費用</a:t>
            </a:r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4788024" y="4077072"/>
            <a:ext cx="0" cy="1944216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2348136" y="3356992"/>
            <a:ext cx="0" cy="26642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1619672" y="3372928"/>
            <a:ext cx="7284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1619672" y="4941168"/>
            <a:ext cx="7284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1677010" y="4077072"/>
            <a:ext cx="3111014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1619672" y="4766145"/>
            <a:ext cx="31683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2197176" y="6099854"/>
            <a:ext cx="71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Ｑ１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499992" y="609985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Ｑ２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99592" y="479715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Ｃ１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99592" y="3892406"/>
            <a:ext cx="66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Ｃ２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483768" y="2817802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CC00FF"/>
                </a:solidFill>
              </a:rPr>
              <a:t>平均費用＝</a:t>
            </a:r>
            <a:r>
              <a:rPr kumimoji="1" lang="en-US" altLang="ja-JP" dirty="0" smtClean="0">
                <a:solidFill>
                  <a:srgbClr val="CC00FF"/>
                </a:solidFill>
              </a:rPr>
              <a:t>C1/Q1</a:t>
            </a:r>
            <a:endParaRPr kumimoji="1" lang="ja-JP" altLang="en-US" dirty="0">
              <a:solidFill>
                <a:srgbClr val="CC00FF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148064" y="4077361"/>
            <a:ext cx="1271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CC00FF"/>
                </a:solidFill>
              </a:rPr>
              <a:t>平均費用＝</a:t>
            </a:r>
            <a:r>
              <a:rPr kumimoji="1" lang="en-US" altLang="ja-JP" dirty="0" smtClean="0">
                <a:solidFill>
                  <a:srgbClr val="CC00FF"/>
                </a:solidFill>
              </a:rPr>
              <a:t>C2/Q2</a:t>
            </a:r>
            <a:endParaRPr kumimoji="1" lang="ja-JP" altLang="en-US" dirty="0">
              <a:solidFill>
                <a:srgbClr val="CC00FF"/>
              </a:solidFill>
            </a:endParaRPr>
          </a:p>
        </p:txBody>
      </p:sp>
      <p:sp>
        <p:nvSpPr>
          <p:cNvPr id="2048" name="円/楕円 2047"/>
          <p:cNvSpPr/>
          <p:nvPr/>
        </p:nvSpPr>
        <p:spPr>
          <a:xfrm>
            <a:off x="2197176" y="3284984"/>
            <a:ext cx="196679" cy="179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4610396"/>
            <a:ext cx="2254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41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平均費用と限界費用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484784"/>
            <a:ext cx="7643192" cy="523664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23528" y="6237312"/>
            <a:ext cx="464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利潤＝価格</a:t>
            </a:r>
            <a:r>
              <a:rPr kumimoji="1" lang="en-US" altLang="ja-JP" dirty="0" smtClean="0"/>
              <a:t>×</a:t>
            </a:r>
            <a:r>
              <a:rPr kumimoji="1" lang="ja-JP" altLang="en-US" dirty="0" smtClean="0"/>
              <a:t>生産量－平均費用</a:t>
            </a:r>
            <a:r>
              <a:rPr kumimoji="1" lang="en-US" altLang="ja-JP" dirty="0" smtClean="0"/>
              <a:t>×</a:t>
            </a:r>
            <a:r>
              <a:rPr kumimoji="1" lang="ja-JP" altLang="en-US" dirty="0" smtClean="0"/>
              <a:t>生産量</a:t>
            </a:r>
            <a:endParaRPr kumimoji="1"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755576" y="4365104"/>
            <a:ext cx="1224136" cy="1872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3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新規参入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484784"/>
            <a:ext cx="7643192" cy="523664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23528" y="6237312"/>
            <a:ext cx="464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利潤＝価格</a:t>
            </a:r>
            <a:r>
              <a:rPr kumimoji="1" lang="en-US" altLang="ja-JP" dirty="0" smtClean="0"/>
              <a:t>×</a:t>
            </a:r>
            <a:r>
              <a:rPr kumimoji="1" lang="ja-JP" altLang="en-US" dirty="0" smtClean="0"/>
              <a:t>生産量－平均費用</a:t>
            </a:r>
            <a:r>
              <a:rPr kumimoji="1" lang="en-US" altLang="ja-JP" dirty="0" smtClean="0"/>
              <a:t>×</a:t>
            </a:r>
            <a:r>
              <a:rPr kumimoji="1" lang="ja-JP" altLang="en-US" dirty="0" smtClean="0"/>
              <a:t>生産量</a:t>
            </a:r>
            <a:endParaRPr kumimoji="1"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755576" y="4365104"/>
            <a:ext cx="1224136" cy="1872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457200" y="1268760"/>
            <a:ext cx="822960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緑の利潤がある限り、利潤を求めて新たな企業が参入してくる。企業の数が増えると供給量が増え、価格は下がる。価格の低下は緑の部分がなくなるまで続く。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9089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オリエンタルランドの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平均費用と限界費用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72770"/>
            <a:ext cx="4038600" cy="397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72770"/>
            <a:ext cx="4038600" cy="398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076056" y="5985559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限界費用は、生産量（入園者数）が増えると増加する。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340777" y="6093296"/>
            <a:ext cx="4137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平均費用</a:t>
            </a:r>
            <a:r>
              <a:rPr lang="ja-JP" altLang="en-US" dirty="0"/>
              <a:t>は、生産量（入園者数）が増える</a:t>
            </a:r>
            <a:r>
              <a:rPr lang="ja-JP" altLang="en-US" dirty="0" smtClean="0"/>
              <a:t>と減少する。固定費用が大きいため。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5890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損益分岐点売上高は</a:t>
            </a:r>
            <a:r>
              <a:rPr kumimoji="1" lang="en-US" altLang="ja-JP" dirty="0" smtClean="0"/>
              <a:t>750</a:t>
            </a:r>
            <a:r>
              <a:rPr kumimoji="1" lang="ja-JP" altLang="en-US" dirty="0" smtClean="0"/>
              <a:t>億円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04248" y="3212976"/>
            <a:ext cx="20162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＜年間＞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75</a:t>
            </a:r>
            <a:r>
              <a:rPr kumimoji="1" lang="ja-JP" altLang="en-US" sz="2000" dirty="0" smtClean="0"/>
              <a:t>４億円</a:t>
            </a:r>
            <a:r>
              <a:rPr kumimoji="1" lang="en-US" altLang="ja-JP" sz="2000" dirty="0" smtClean="0"/>
              <a:t>×</a:t>
            </a:r>
            <a:r>
              <a:rPr kumimoji="1" lang="ja-JP" altLang="en-US" sz="2000" dirty="0" smtClean="0"/>
              <a:t>４＝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3016</a:t>
            </a:r>
            <a:r>
              <a:rPr kumimoji="1" lang="ja-JP" altLang="en-US" sz="2000" dirty="0" smtClean="0"/>
              <a:t>億円</a:t>
            </a:r>
            <a:endParaRPr kumimoji="1" lang="en-US" altLang="ja-JP" sz="2000" dirty="0" smtClean="0"/>
          </a:p>
          <a:p>
            <a:endParaRPr kumimoji="1" lang="en-US" altLang="ja-JP" sz="2000" dirty="0" smtClean="0"/>
          </a:p>
          <a:p>
            <a:r>
              <a:rPr lang="en-US" altLang="ja-JP" sz="2000" dirty="0" smtClean="0"/>
              <a:t>2337</a:t>
            </a:r>
            <a:r>
              <a:rPr lang="ja-JP" altLang="en-US" sz="2000" dirty="0" smtClean="0"/>
              <a:t>万人</a:t>
            </a:r>
            <a:endParaRPr kumimoji="1" lang="ja-JP" altLang="en-US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1412776"/>
            <a:ext cx="611478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5416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売上高と入場者数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20" y="1556792"/>
            <a:ext cx="6459343" cy="469379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236296" y="1772816"/>
            <a:ext cx="1450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このグラフから、売上高が</a:t>
            </a:r>
            <a:r>
              <a:rPr kumimoji="1" lang="en-US" altLang="ja-JP" dirty="0" smtClean="0"/>
              <a:t>3016</a:t>
            </a:r>
            <a:r>
              <a:rPr kumimoji="1" lang="ja-JP" altLang="en-US" dirty="0" smtClean="0"/>
              <a:t>億円の時の入場者数が計算できる。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299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資本、設備投資</a:t>
            </a:r>
          </a:p>
          <a:p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107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kumimoji="1" lang="ja-JP" altLang="ja-JP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２　装置産業、ディズニーランド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企業は利益を最大化する。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879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長期</a:t>
            </a:r>
            <a:r>
              <a:rPr lang="ja-JP" altLang="en-US" dirty="0" smtClean="0"/>
              <a:t>費用曲線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839640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65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1"/>
          <p:cNvSpPr>
            <a:spLocks/>
          </p:cNvSpPr>
          <p:nvPr/>
        </p:nvSpPr>
        <p:spPr bwMode="auto">
          <a:xfrm rot="20269303" flipV="1">
            <a:off x="2220593" y="3726077"/>
            <a:ext cx="2962275" cy="1571625"/>
          </a:xfrm>
          <a:custGeom>
            <a:avLst/>
            <a:gdLst>
              <a:gd name="T0" fmla="*/ 501045 w 21343"/>
              <a:gd name="T1" fmla="*/ 0 h 21296"/>
              <a:gd name="T2" fmla="*/ 2962275 w 21343"/>
              <a:gd name="T3" fmla="*/ 1326391 h 21296"/>
              <a:gd name="T4" fmla="*/ 0 w 21343"/>
              <a:gd name="T5" fmla="*/ 1571625 h 21296"/>
              <a:gd name="T6" fmla="*/ 0 60000 65536"/>
              <a:gd name="T7" fmla="*/ 0 60000 65536"/>
              <a:gd name="T8" fmla="*/ 0 60000 65536"/>
              <a:gd name="T9" fmla="*/ 0 w 21343"/>
              <a:gd name="T10" fmla="*/ 0 h 21296"/>
              <a:gd name="T11" fmla="*/ 21343 w 21343"/>
              <a:gd name="T12" fmla="*/ 21296 h 2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3" h="21296" fill="none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</a:path>
              <a:path w="21343" h="21296" stroke="0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  <a:lnTo>
                  <a:pt x="0" y="21296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4" name="Arc 4"/>
          <p:cNvSpPr>
            <a:spLocks/>
          </p:cNvSpPr>
          <p:nvPr/>
        </p:nvSpPr>
        <p:spPr bwMode="auto">
          <a:xfrm rot="5400000">
            <a:off x="3196744" y="710803"/>
            <a:ext cx="2555528" cy="5040560"/>
          </a:xfrm>
          <a:custGeom>
            <a:avLst/>
            <a:gdLst>
              <a:gd name="T0" fmla="*/ 0 w 21600"/>
              <a:gd name="T1" fmla="*/ 0 h 43160"/>
              <a:gd name="T2" fmla="*/ 79866 w 21600"/>
              <a:gd name="T3" fmla="*/ 3181350 h 43160"/>
              <a:gd name="T4" fmla="*/ 0 w 21600"/>
              <a:gd name="T5" fmla="*/ 1592149 h 43160"/>
              <a:gd name="T6" fmla="*/ 0 60000 65536"/>
              <a:gd name="T7" fmla="*/ 0 60000 65536"/>
              <a:gd name="T8" fmla="*/ 0 60000 65536"/>
              <a:gd name="T9" fmla="*/ 0 w 21600"/>
              <a:gd name="T10" fmla="*/ 0 h 43160"/>
              <a:gd name="T11" fmla="*/ 21600 w 21600"/>
              <a:gd name="T12" fmla="*/ 43160 h 43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16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015"/>
                  <a:pt x="12716" y="42460"/>
                  <a:pt x="1321" y="43159"/>
                </a:cubicBezTo>
              </a:path>
              <a:path w="21600" h="4316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015"/>
                  <a:pt x="12716" y="42460"/>
                  <a:pt x="1321" y="43159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" name="円弧 4"/>
          <p:cNvSpPr/>
          <p:nvPr/>
        </p:nvSpPr>
        <p:spPr>
          <a:xfrm rot="5400000">
            <a:off x="1871976" y="1526158"/>
            <a:ext cx="1476375" cy="1203325"/>
          </a:xfrm>
          <a:prstGeom prst="arc">
            <a:avLst>
              <a:gd name="adj1" fmla="val 16200000"/>
              <a:gd name="adj2" fmla="val 46860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sp>
        <p:nvSpPr>
          <p:cNvPr id="6" name="円弧 5"/>
          <p:cNvSpPr/>
          <p:nvPr/>
        </p:nvSpPr>
        <p:spPr>
          <a:xfrm rot="5400000">
            <a:off x="2513682" y="2713867"/>
            <a:ext cx="1482725" cy="1203325"/>
          </a:xfrm>
          <a:prstGeom prst="arc">
            <a:avLst>
              <a:gd name="adj1" fmla="val 16200000"/>
              <a:gd name="adj2" fmla="val 46860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sp>
        <p:nvSpPr>
          <p:cNvPr id="7" name="円弧 6"/>
          <p:cNvSpPr/>
          <p:nvPr/>
        </p:nvSpPr>
        <p:spPr>
          <a:xfrm rot="5400000">
            <a:off x="4660057" y="2969078"/>
            <a:ext cx="1482725" cy="1203325"/>
          </a:xfrm>
          <a:prstGeom prst="arc">
            <a:avLst>
              <a:gd name="adj1" fmla="val 16200000"/>
              <a:gd name="adj2" fmla="val 46860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sp>
        <p:nvSpPr>
          <p:cNvPr id="8" name="円弧 7"/>
          <p:cNvSpPr/>
          <p:nvPr/>
        </p:nvSpPr>
        <p:spPr>
          <a:xfrm rot="5400000">
            <a:off x="5589586" y="1892831"/>
            <a:ext cx="1476375" cy="1203325"/>
          </a:xfrm>
          <a:prstGeom prst="arc">
            <a:avLst>
              <a:gd name="adj1" fmla="val 16200000"/>
              <a:gd name="adj2" fmla="val 46860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sp>
        <p:nvSpPr>
          <p:cNvPr id="9" name="Arc 1"/>
          <p:cNvSpPr>
            <a:spLocks/>
          </p:cNvSpPr>
          <p:nvPr/>
        </p:nvSpPr>
        <p:spPr bwMode="auto">
          <a:xfrm rot="20409172" flipV="1">
            <a:off x="1386878" y="2395653"/>
            <a:ext cx="1644650" cy="865187"/>
          </a:xfrm>
          <a:custGeom>
            <a:avLst/>
            <a:gdLst>
              <a:gd name="T0" fmla="*/ 501045 w 21343"/>
              <a:gd name="T1" fmla="*/ 0 h 21296"/>
              <a:gd name="T2" fmla="*/ 2962275 w 21343"/>
              <a:gd name="T3" fmla="*/ 1326391 h 21296"/>
              <a:gd name="T4" fmla="*/ 0 w 21343"/>
              <a:gd name="T5" fmla="*/ 1571625 h 21296"/>
              <a:gd name="T6" fmla="*/ 0 60000 65536"/>
              <a:gd name="T7" fmla="*/ 0 60000 65536"/>
              <a:gd name="T8" fmla="*/ 0 60000 65536"/>
              <a:gd name="T9" fmla="*/ 0 w 21343"/>
              <a:gd name="T10" fmla="*/ 0 h 21296"/>
              <a:gd name="T11" fmla="*/ 21343 w 21343"/>
              <a:gd name="T12" fmla="*/ 21296 h 2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3" h="21296" fill="none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</a:path>
              <a:path w="21343" h="21296" stroke="0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  <a:lnTo>
                  <a:pt x="0" y="21296"/>
                </a:lnTo>
                <a:close/>
              </a:path>
            </a:pathLst>
          </a:custGeom>
          <a:noFill/>
          <a:ln w="12700">
            <a:prstDash val="sys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0" name="Arc 1"/>
          <p:cNvSpPr>
            <a:spLocks/>
          </p:cNvSpPr>
          <p:nvPr/>
        </p:nvSpPr>
        <p:spPr bwMode="auto">
          <a:xfrm rot="19971980" flipV="1">
            <a:off x="2009783" y="3624299"/>
            <a:ext cx="1587500" cy="865187"/>
          </a:xfrm>
          <a:custGeom>
            <a:avLst/>
            <a:gdLst>
              <a:gd name="T0" fmla="*/ 501045 w 21343"/>
              <a:gd name="T1" fmla="*/ 0 h 21296"/>
              <a:gd name="T2" fmla="*/ 2962275 w 21343"/>
              <a:gd name="T3" fmla="*/ 1326391 h 21296"/>
              <a:gd name="T4" fmla="*/ 0 w 21343"/>
              <a:gd name="T5" fmla="*/ 1571625 h 21296"/>
              <a:gd name="T6" fmla="*/ 0 60000 65536"/>
              <a:gd name="T7" fmla="*/ 0 60000 65536"/>
              <a:gd name="T8" fmla="*/ 0 60000 65536"/>
              <a:gd name="T9" fmla="*/ 0 w 21343"/>
              <a:gd name="T10" fmla="*/ 0 h 21296"/>
              <a:gd name="T11" fmla="*/ 21343 w 21343"/>
              <a:gd name="T12" fmla="*/ 21296 h 2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3" h="21296" fill="none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</a:path>
              <a:path w="21343" h="21296" stroke="0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  <a:lnTo>
                  <a:pt x="0" y="21296"/>
                </a:lnTo>
                <a:close/>
              </a:path>
            </a:pathLst>
          </a:custGeom>
          <a:noFill/>
          <a:ln w="12700">
            <a:prstDash val="sys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1" name="Arc 1"/>
          <p:cNvSpPr>
            <a:spLocks/>
          </p:cNvSpPr>
          <p:nvPr/>
        </p:nvSpPr>
        <p:spPr bwMode="auto">
          <a:xfrm rot="20232660" flipV="1">
            <a:off x="4220687" y="3787900"/>
            <a:ext cx="1587500" cy="865187"/>
          </a:xfrm>
          <a:custGeom>
            <a:avLst/>
            <a:gdLst>
              <a:gd name="T0" fmla="*/ 501045 w 21343"/>
              <a:gd name="T1" fmla="*/ 0 h 21296"/>
              <a:gd name="T2" fmla="*/ 2962275 w 21343"/>
              <a:gd name="T3" fmla="*/ 1326391 h 21296"/>
              <a:gd name="T4" fmla="*/ 0 w 21343"/>
              <a:gd name="T5" fmla="*/ 1571625 h 21296"/>
              <a:gd name="T6" fmla="*/ 0 60000 65536"/>
              <a:gd name="T7" fmla="*/ 0 60000 65536"/>
              <a:gd name="T8" fmla="*/ 0 60000 65536"/>
              <a:gd name="T9" fmla="*/ 0 w 21343"/>
              <a:gd name="T10" fmla="*/ 0 h 21296"/>
              <a:gd name="T11" fmla="*/ 21343 w 21343"/>
              <a:gd name="T12" fmla="*/ 21296 h 2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3" h="21296" fill="none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</a:path>
              <a:path w="21343" h="21296" stroke="0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  <a:lnTo>
                  <a:pt x="0" y="21296"/>
                </a:lnTo>
                <a:close/>
              </a:path>
            </a:pathLst>
          </a:custGeom>
          <a:noFill/>
          <a:ln w="12700">
            <a:prstDash val="sys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2" name="Arc 1"/>
          <p:cNvSpPr>
            <a:spLocks/>
          </p:cNvSpPr>
          <p:nvPr/>
        </p:nvSpPr>
        <p:spPr bwMode="auto">
          <a:xfrm rot="19950687" flipV="1">
            <a:off x="5077237" y="2877311"/>
            <a:ext cx="1644650" cy="865187"/>
          </a:xfrm>
          <a:custGeom>
            <a:avLst/>
            <a:gdLst>
              <a:gd name="T0" fmla="*/ 501045 w 21343"/>
              <a:gd name="T1" fmla="*/ 0 h 21296"/>
              <a:gd name="T2" fmla="*/ 2962275 w 21343"/>
              <a:gd name="T3" fmla="*/ 1326391 h 21296"/>
              <a:gd name="T4" fmla="*/ 0 w 21343"/>
              <a:gd name="T5" fmla="*/ 1571625 h 21296"/>
              <a:gd name="T6" fmla="*/ 0 60000 65536"/>
              <a:gd name="T7" fmla="*/ 0 60000 65536"/>
              <a:gd name="T8" fmla="*/ 0 60000 65536"/>
              <a:gd name="T9" fmla="*/ 0 w 21343"/>
              <a:gd name="T10" fmla="*/ 0 h 21296"/>
              <a:gd name="T11" fmla="*/ 21343 w 21343"/>
              <a:gd name="T12" fmla="*/ 21296 h 2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3" h="21296" fill="none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</a:path>
              <a:path w="21343" h="21296" stroke="0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  <a:lnTo>
                  <a:pt x="0" y="21296"/>
                </a:lnTo>
                <a:close/>
              </a:path>
            </a:pathLst>
          </a:custGeom>
          <a:noFill/>
          <a:ln w="12700">
            <a:prstDash val="sys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5536" y="4073222"/>
            <a:ext cx="2257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設備が増えると生産が容易になり、短期費用曲線は下にシフトする。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28184" y="4312103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生産量がある程度以上になると、設備に対しても限界費用逓増の法則が働き、費用が上昇する。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779560" y="1484784"/>
            <a:ext cx="167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短期費用曲線</a:t>
            </a:r>
            <a:endParaRPr kumimoji="1" lang="ja-JP" altLang="en-US" dirty="0"/>
          </a:p>
        </p:txBody>
      </p:sp>
      <p:cxnSp>
        <p:nvCxnSpPr>
          <p:cNvPr id="17" name="直線コネクタ 16"/>
          <p:cNvCxnSpPr/>
          <p:nvPr/>
        </p:nvCxnSpPr>
        <p:spPr>
          <a:xfrm>
            <a:off x="827584" y="1669450"/>
            <a:ext cx="0" cy="19755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827584" y="3645024"/>
            <a:ext cx="29523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179512" y="110760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費用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899847" y="3789040"/>
            <a:ext cx="1311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生産量</a:t>
            </a:r>
            <a:endParaRPr kumimoji="1" lang="ja-JP" altLang="en-US" dirty="0"/>
          </a:p>
        </p:txBody>
      </p:sp>
      <p:cxnSp>
        <p:nvCxnSpPr>
          <p:cNvPr id="24" name="直線矢印コネクタ 23"/>
          <p:cNvCxnSpPr/>
          <p:nvPr/>
        </p:nvCxnSpPr>
        <p:spPr>
          <a:xfrm flipV="1">
            <a:off x="372465" y="692696"/>
            <a:ext cx="0" cy="48899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2303748" y="6237312"/>
            <a:ext cx="435648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196577" y="19612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費用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452320" y="63093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生産量</a:t>
            </a:r>
            <a:endParaRPr kumimoji="1" lang="ja-JP" altLang="en-US" dirty="0"/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1524459" y="2866008"/>
            <a:ext cx="1255101" cy="110769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628625" y="3315530"/>
            <a:ext cx="140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設備の増強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5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5" grpId="1"/>
      <p:bldP spid="21" grpId="0" build="allAtOnce"/>
      <p:bldP spid="22" grpId="0"/>
      <p:bldP spid="22" grpId="1"/>
      <p:bldP spid="27" grpId="0"/>
      <p:bldP spid="28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完全競争市場での供給曲線</a:t>
            </a:r>
            <a:endParaRPr kumimoji="1" lang="ja-JP" altLang="en-US" dirty="0"/>
          </a:p>
        </p:txBody>
      </p:sp>
      <p:pic>
        <p:nvPicPr>
          <p:cNvPr id="4711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716012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6012160" y="234328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→　</a:t>
            </a:r>
            <a:r>
              <a:rPr kumimoji="1" lang="ja-JP" altLang="en-US" dirty="0" smtClean="0">
                <a:solidFill>
                  <a:srgbClr val="FF0000"/>
                </a:solidFill>
              </a:rPr>
              <a:t>供給曲線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3568" y="594928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企業は、価格が与えられる場合、利益最大化する点は限界収入（価格）と限界費用が等しい点で生産する。このため、</a:t>
            </a:r>
            <a:r>
              <a:rPr lang="ja-JP" altLang="en-US" dirty="0" smtClean="0">
                <a:solidFill>
                  <a:srgbClr val="CC00FF"/>
                </a:solidFill>
              </a:rPr>
              <a:t>限界費用曲線と供給曲線は一致する。</a:t>
            </a:r>
            <a:endParaRPr kumimoji="1" lang="ja-JP" altLang="en-US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7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独占市場の場合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価格は企業が決められる。</a:t>
            </a:r>
            <a:endParaRPr lang="en-US" altLang="ja-JP" dirty="0" smtClean="0"/>
          </a:p>
          <a:p>
            <a:r>
              <a:rPr lang="ja-JP" altLang="en-US" dirty="0" smtClean="0"/>
              <a:t>価格が高いと需要が減り、低いと需要が増える</a:t>
            </a:r>
            <a:endParaRPr lang="en-US" altLang="ja-JP" dirty="0" smtClean="0"/>
          </a:p>
          <a:p>
            <a:r>
              <a:rPr kumimoji="1" lang="ja-JP" altLang="en-US" dirty="0" smtClean="0"/>
              <a:t>総収入＝価格</a:t>
            </a:r>
            <a:r>
              <a:rPr kumimoji="1" lang="ja-JP" altLang="en-US" dirty="0" smtClean="0">
                <a:solidFill>
                  <a:srgbClr val="FF0000"/>
                </a:solidFill>
              </a:rPr>
              <a:t>↑</a:t>
            </a:r>
            <a:r>
              <a:rPr kumimoji="1" lang="en-US" altLang="ja-JP" dirty="0" smtClean="0"/>
              <a:t>×</a:t>
            </a:r>
            <a:r>
              <a:rPr kumimoji="1" lang="ja-JP" altLang="en-US" dirty="0" smtClean="0"/>
              <a:t>生産量</a:t>
            </a:r>
            <a:r>
              <a:rPr kumimoji="1" lang="ja-JP" altLang="en-US" dirty="0" smtClean="0">
                <a:solidFill>
                  <a:srgbClr val="FF0000"/>
                </a:solidFill>
              </a:rPr>
              <a:t>↓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94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限界収入は減っていく</a:t>
            </a:r>
            <a:endParaRPr kumimoji="1" lang="ja-JP" altLang="en-US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6840760" cy="452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224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独占市場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695639"/>
              </p:ext>
            </p:extLst>
          </p:nvPr>
        </p:nvGraphicFramePr>
        <p:xfrm>
          <a:off x="374848" y="148478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直線コネクタ 5"/>
          <p:cNvCxnSpPr/>
          <p:nvPr/>
        </p:nvCxnSpPr>
        <p:spPr>
          <a:xfrm>
            <a:off x="2555776" y="2774388"/>
            <a:ext cx="2504118" cy="249826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2555776" y="2774389"/>
            <a:ext cx="5008236" cy="24982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4572000" y="3789040"/>
            <a:ext cx="0" cy="1528017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2555776" y="3761454"/>
            <a:ext cx="2016224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5544108" y="4192532"/>
            <a:ext cx="36004" cy="108012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467544" y="4855392"/>
            <a:ext cx="1800200" cy="92333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独占市場の時</a:t>
            </a:r>
            <a:endParaRPr kumimoji="1" lang="en-US" altLang="ja-JP" dirty="0" smtClean="0"/>
          </a:p>
          <a:p>
            <a:r>
              <a:rPr lang="ja-JP" altLang="en-US" dirty="0" smtClean="0"/>
              <a:t>価格</a:t>
            </a:r>
            <a:r>
              <a:rPr lang="en-US" altLang="ja-JP" dirty="0" smtClean="0"/>
              <a:t>6000</a:t>
            </a:r>
            <a:r>
              <a:rPr lang="ja-JP" altLang="en-US" dirty="0" smtClean="0"/>
              <a:t>円</a:t>
            </a:r>
            <a:endParaRPr lang="en-US" altLang="ja-JP" dirty="0" smtClean="0"/>
          </a:p>
          <a:p>
            <a:r>
              <a:rPr kumimoji="1" lang="ja-JP" altLang="en-US" dirty="0" smtClean="0"/>
              <a:t>入場者数</a:t>
            </a:r>
            <a:r>
              <a:rPr kumimoji="1" lang="en-US" altLang="ja-JP" dirty="0" smtClean="0"/>
              <a:t>4</a:t>
            </a:r>
            <a:r>
              <a:rPr kumimoji="1" lang="ja-JP" altLang="en-US" dirty="0" smtClean="0"/>
              <a:t>万人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580112" y="1340768"/>
            <a:ext cx="3024336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完全競争市場の時</a:t>
            </a:r>
            <a:endParaRPr kumimoji="1" lang="en-US" altLang="ja-JP" dirty="0" smtClean="0"/>
          </a:p>
          <a:p>
            <a:r>
              <a:rPr lang="ja-JP" altLang="en-US" dirty="0" smtClean="0"/>
              <a:t>価格</a:t>
            </a:r>
            <a:r>
              <a:rPr lang="en-US" altLang="ja-JP" dirty="0" smtClean="0"/>
              <a:t>4000</a:t>
            </a:r>
            <a:r>
              <a:rPr lang="ja-JP" altLang="en-US" dirty="0" smtClean="0"/>
              <a:t>円、入場者数</a:t>
            </a:r>
            <a:r>
              <a:rPr lang="en-US" altLang="ja-JP" dirty="0" smtClean="0"/>
              <a:t>6</a:t>
            </a:r>
            <a:r>
              <a:rPr lang="ja-JP" altLang="en-US" dirty="0"/>
              <a:t>万人</a:t>
            </a:r>
            <a:endParaRPr kumimoji="1" lang="ja-JP" altLang="en-US" dirty="0"/>
          </a:p>
        </p:txBody>
      </p:sp>
      <p:cxnSp>
        <p:nvCxnSpPr>
          <p:cNvPr id="26" name="直線矢印コネクタ 25"/>
          <p:cNvCxnSpPr/>
          <p:nvPr/>
        </p:nvCxnSpPr>
        <p:spPr>
          <a:xfrm flipH="1">
            <a:off x="3726869" y="2793353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2555776" y="4236937"/>
            <a:ext cx="2926769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3131840" y="393305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限界収入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9552" y="6021288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限界収入＝限界費用の点で入場者が決まり、入場者が決まると価格が決まる。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2172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Graphic spid="4" grpId="2">
        <p:bldAsOne/>
      </p:bldGraphic>
      <p:bldP spid="23" grpId="0" animBg="1"/>
      <p:bldP spid="24" grpId="0" animBg="1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227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>
          <a:extLst/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 smtClean="0">
                <a:cs typeface="+mj-cs"/>
              </a:rPr>
              <a:t>映画「山猫」（イタリア　</a:t>
            </a:r>
            <a:r>
              <a:rPr lang="en-US" altLang="ja-JP" dirty="0" smtClean="0">
                <a:cs typeface="+mj-cs"/>
              </a:rPr>
              <a:t>1963</a:t>
            </a:r>
            <a:r>
              <a:rPr lang="ja-JP" altLang="en-US" dirty="0" smtClean="0">
                <a:cs typeface="+mj-cs"/>
              </a:rPr>
              <a:t>）</a:t>
            </a:r>
            <a:br>
              <a:rPr lang="ja-JP" altLang="en-US" dirty="0" smtClean="0">
                <a:cs typeface="+mj-cs"/>
              </a:rPr>
            </a:br>
            <a:r>
              <a:rPr lang="ja-JP" altLang="en-US" dirty="0" smtClean="0">
                <a:cs typeface="+mj-cs"/>
              </a:rPr>
              <a:t>ルキノ・ビスコンティ</a:t>
            </a:r>
          </a:p>
        </p:txBody>
      </p:sp>
      <p:sp>
        <p:nvSpPr>
          <p:cNvPr id="8294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838200" y="1905000"/>
            <a:ext cx="3733800" cy="4187825"/>
          </a:xfrm>
        </p:spPr>
        <p:txBody>
          <a:bodyPr/>
          <a:lstStyle/>
          <a:p>
            <a:pPr eaLnBrk="1" hangingPunct="1"/>
            <a:r>
              <a:rPr lang="ja-JP" altLang="en-US" smtClean="0"/>
              <a:t>変わらずに生き残るためには、自ら変わらなければならない。</a:t>
            </a:r>
          </a:p>
        </p:txBody>
      </p:sp>
      <p:pic>
        <p:nvPicPr>
          <p:cNvPr id="82948" name="Picture 12" descr="e0022344_235526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44675"/>
            <a:ext cx="3128963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76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382" y="1390148"/>
            <a:ext cx="8037235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563" name="Rectangle 2"/>
          <p:cNvSpPr>
            <a:spLocks noChangeArrowheads="1"/>
          </p:cNvSpPr>
          <p:nvPr/>
        </p:nvSpPr>
        <p:spPr bwMode="auto">
          <a:xfrm>
            <a:off x="0" y="18764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ja-JP" altLang="en-US"/>
          </a:p>
        </p:txBody>
      </p:sp>
      <p:sp>
        <p:nvSpPr>
          <p:cNvPr id="302086" name="AutoShape 6"/>
          <p:cNvSpPr>
            <a:spLocks noChangeArrowheads="1"/>
          </p:cNvSpPr>
          <p:nvPr/>
        </p:nvSpPr>
        <p:spPr bwMode="auto">
          <a:xfrm>
            <a:off x="755576" y="4437112"/>
            <a:ext cx="2879725" cy="503237"/>
          </a:xfrm>
          <a:prstGeom prst="wedgeEllipseCallout">
            <a:avLst>
              <a:gd name="adj1" fmla="val 39023"/>
              <a:gd name="adj2" fmla="val -168565"/>
            </a:avLst>
          </a:prstGeom>
          <a:solidFill>
            <a:schemeClr val="tx1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altLang="ja-JP" b="1" dirty="0"/>
              <a:t>10</a:t>
            </a:r>
            <a:r>
              <a:rPr lang="ja-JP" altLang="en-US" b="1" dirty="0"/>
              <a:t>周年</a:t>
            </a:r>
          </a:p>
        </p:txBody>
      </p:sp>
      <p:sp>
        <p:nvSpPr>
          <p:cNvPr id="302087" name="AutoShape 7"/>
          <p:cNvSpPr>
            <a:spLocks noChangeArrowheads="1"/>
          </p:cNvSpPr>
          <p:nvPr/>
        </p:nvSpPr>
        <p:spPr bwMode="auto">
          <a:xfrm>
            <a:off x="34901" y="2127282"/>
            <a:ext cx="3600400" cy="575245"/>
          </a:xfrm>
          <a:prstGeom prst="wedgeEllipseCallout">
            <a:avLst>
              <a:gd name="adj1" fmla="val 60472"/>
              <a:gd name="adj2" fmla="val 199213"/>
            </a:avLst>
          </a:prstGeom>
          <a:solidFill>
            <a:schemeClr val="tx1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ja-JP" altLang="en-US" b="1" dirty="0"/>
              <a:t>ファンテリュージョン</a:t>
            </a:r>
          </a:p>
        </p:txBody>
      </p:sp>
      <p:sp>
        <p:nvSpPr>
          <p:cNvPr id="302088" name="AutoShape 8"/>
          <p:cNvSpPr>
            <a:spLocks noChangeArrowheads="1"/>
          </p:cNvSpPr>
          <p:nvPr/>
        </p:nvSpPr>
        <p:spPr bwMode="auto">
          <a:xfrm>
            <a:off x="3707904" y="2132856"/>
            <a:ext cx="2592388" cy="503238"/>
          </a:xfrm>
          <a:prstGeom prst="wedgeEllipseCallout">
            <a:avLst>
              <a:gd name="adj1" fmla="val -9708"/>
              <a:gd name="adj2" fmla="val 186593"/>
            </a:avLst>
          </a:prstGeom>
          <a:solidFill>
            <a:schemeClr val="tx1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altLang="ja-JP" b="1" dirty="0"/>
              <a:t>15</a:t>
            </a:r>
            <a:r>
              <a:rPr lang="ja-JP" altLang="en-US" b="1" dirty="0"/>
              <a:t>周年</a:t>
            </a:r>
          </a:p>
        </p:txBody>
      </p:sp>
      <p:sp>
        <p:nvSpPr>
          <p:cNvPr id="66567" name="Text Box 9"/>
          <p:cNvSpPr txBox="1">
            <a:spLocks noChangeArrowheads="1"/>
          </p:cNvSpPr>
          <p:nvPr/>
        </p:nvSpPr>
        <p:spPr bwMode="auto">
          <a:xfrm>
            <a:off x="1476375" y="476250"/>
            <a:ext cx="5976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ja-JP" altLang="en-US"/>
          </a:p>
        </p:txBody>
      </p:sp>
      <p:sp>
        <p:nvSpPr>
          <p:cNvPr id="66568" name="Text Box 10"/>
          <p:cNvSpPr txBox="1">
            <a:spLocks noChangeArrowheads="1"/>
          </p:cNvSpPr>
          <p:nvPr/>
        </p:nvSpPr>
        <p:spPr bwMode="auto">
          <a:xfrm>
            <a:off x="1526306" y="260350"/>
            <a:ext cx="6842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3600" dirty="0"/>
              <a:t>ディズニーリゾート入場者数</a:t>
            </a:r>
          </a:p>
        </p:txBody>
      </p:sp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3491880" y="4941168"/>
            <a:ext cx="4320480" cy="503237"/>
          </a:xfrm>
          <a:prstGeom prst="wedgeEllipseCallout">
            <a:avLst>
              <a:gd name="adj1" fmla="val -9561"/>
              <a:gd name="adj2" fmla="val -278367"/>
            </a:avLst>
          </a:prstGeom>
          <a:solidFill>
            <a:schemeClr val="tx1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ja-JP" altLang="en-US" sz="1600" b="1" dirty="0"/>
              <a:t>プーさんの</a:t>
            </a:r>
            <a:r>
              <a:rPr lang="ja-JP" altLang="en-US" sz="1600" b="1" dirty="0" smtClean="0"/>
              <a:t>ハニーハントなど</a:t>
            </a:r>
            <a:endParaRPr lang="ja-JP" altLang="en-US" sz="1600" b="1" dirty="0"/>
          </a:p>
        </p:txBody>
      </p:sp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5652120" y="4365104"/>
            <a:ext cx="2879725" cy="503238"/>
          </a:xfrm>
          <a:prstGeom prst="wedgeEllipseCallout">
            <a:avLst>
              <a:gd name="adj1" fmla="val -50222"/>
              <a:gd name="adj2" fmla="val -266718"/>
            </a:avLst>
          </a:prstGeom>
          <a:solidFill>
            <a:schemeClr val="tx1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ja-JP" altLang="en-US" sz="1600" b="1" dirty="0" smtClean="0"/>
              <a:t>東京ディズニー</a:t>
            </a:r>
            <a:r>
              <a:rPr lang="ja-JP" altLang="en-US" sz="1600" b="1" dirty="0"/>
              <a:t>シー</a:t>
            </a: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4860032" y="1340768"/>
            <a:ext cx="2592388" cy="503238"/>
          </a:xfrm>
          <a:prstGeom prst="wedgeEllipseCallout">
            <a:avLst>
              <a:gd name="adj1" fmla="val -9708"/>
              <a:gd name="adj2" fmla="val 186593"/>
            </a:avLst>
          </a:prstGeom>
          <a:solidFill>
            <a:schemeClr val="tx1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altLang="ja-JP" b="1" dirty="0" smtClean="0"/>
              <a:t>20</a:t>
            </a:r>
            <a:r>
              <a:rPr lang="ja-JP" altLang="en-US" b="1" dirty="0" smtClean="0"/>
              <a:t>周年</a:t>
            </a:r>
            <a:endParaRPr lang="ja-JP" altLang="en-US" b="1" dirty="0"/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5940152" y="1268760"/>
            <a:ext cx="2376487" cy="720725"/>
          </a:xfrm>
          <a:prstGeom prst="wedgeEllipseCallout">
            <a:avLst>
              <a:gd name="adj1" fmla="val -25644"/>
              <a:gd name="adj2" fmla="val 122653"/>
            </a:avLst>
          </a:prstGeom>
          <a:solidFill>
            <a:schemeClr val="tx1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ja-JP" altLang="en-US" sz="1600" b="1" dirty="0"/>
              <a:t>タワーオブテラー</a:t>
            </a: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5652120" y="3284984"/>
            <a:ext cx="2592387" cy="503237"/>
          </a:xfrm>
          <a:prstGeom prst="wedgeEllipseCallout">
            <a:avLst>
              <a:gd name="adj1" fmla="val 6088"/>
              <a:gd name="adj2" fmla="val -138847"/>
            </a:avLst>
          </a:prstGeom>
          <a:solidFill>
            <a:schemeClr val="tx1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altLang="ja-JP" b="1" dirty="0"/>
              <a:t>25</a:t>
            </a:r>
            <a:r>
              <a:rPr lang="ja-JP" altLang="en-US" b="1" dirty="0"/>
              <a:t>周年</a:t>
            </a: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1259632" y="5517232"/>
            <a:ext cx="2879725" cy="503237"/>
          </a:xfrm>
          <a:prstGeom prst="wedgeEllipseCallout">
            <a:avLst>
              <a:gd name="adj1" fmla="val 53713"/>
              <a:gd name="adj2" fmla="val -393657"/>
            </a:avLst>
          </a:prstGeom>
          <a:solidFill>
            <a:schemeClr val="tx1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ja-JP" altLang="en-US" b="1" dirty="0"/>
              <a:t>トゥーンタウン</a:t>
            </a: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6660232" y="1340768"/>
            <a:ext cx="2592387" cy="503237"/>
          </a:xfrm>
          <a:prstGeom prst="wedgeEllipseCallout">
            <a:avLst>
              <a:gd name="adj1" fmla="val 5396"/>
              <a:gd name="adj2" fmla="val 146178"/>
            </a:avLst>
          </a:prstGeom>
          <a:solidFill>
            <a:schemeClr val="tx1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altLang="ja-JP" b="1" dirty="0" smtClean="0"/>
              <a:t>30</a:t>
            </a:r>
            <a:r>
              <a:rPr lang="ja-JP" altLang="en-US" b="1" dirty="0" smtClean="0"/>
              <a:t>周年</a:t>
            </a:r>
            <a:endParaRPr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06810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2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6" grpId="0" animBg="1"/>
      <p:bldP spid="302087" grpId="0" animBg="1"/>
      <p:bldP spid="302088" grpId="0" animBg="1"/>
      <p:bldP spid="2" grpId="0" animBg="1"/>
      <p:bldP spid="3" grpId="0" animBg="1"/>
      <p:bldP spid="15" grpId="0" animBg="1"/>
      <p:bldP spid="4" grpId="0" animBg="1"/>
      <p:bldP spid="13" grpId="0" animBg="1"/>
      <p:bldP spid="14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固定費用と可変費用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お化け屋敷</a:t>
            </a:r>
            <a:r>
              <a:rPr kumimoji="1" lang="ja-JP" altLang="en-US" dirty="0" smtClean="0"/>
              <a:t>（入場料</a:t>
            </a:r>
            <a:r>
              <a:rPr kumimoji="1" lang="en-US" altLang="ja-JP" dirty="0" smtClean="0"/>
              <a:t>300</a:t>
            </a:r>
            <a:r>
              <a:rPr kumimoji="1" lang="ja-JP" altLang="en-US" dirty="0" smtClean="0"/>
              <a:t>円）</a:t>
            </a:r>
            <a:endParaRPr kumimoji="1" lang="en-US" altLang="ja-JP" dirty="0" smtClean="0"/>
          </a:p>
          <a:p>
            <a:r>
              <a:rPr lang="ja-JP" altLang="en-US" dirty="0" smtClean="0"/>
              <a:t>装置を作るのに、</a:t>
            </a:r>
            <a:r>
              <a:rPr lang="en-US" altLang="ja-JP" dirty="0" smtClean="0"/>
              <a:t>5000</a:t>
            </a:r>
            <a:r>
              <a:rPr lang="ja-JP" altLang="en-US" dirty="0" smtClean="0"/>
              <a:t>円かかるが、それ以上の費用はいらない。（限界費用</a:t>
            </a:r>
            <a:r>
              <a:rPr lang="en-US" altLang="ja-JP" dirty="0" smtClean="0"/>
              <a:t>0</a:t>
            </a:r>
            <a:r>
              <a:rPr lang="ja-JP" altLang="en-US" dirty="0" smtClean="0"/>
              <a:t>円）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ja-JP" altLang="en-US" dirty="0" smtClean="0">
                <a:solidFill>
                  <a:srgbClr val="FF0000"/>
                </a:solidFill>
              </a:rPr>
              <a:t>焼きそば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1</a:t>
            </a:r>
            <a:r>
              <a:rPr lang="ja-JP" altLang="en-US" dirty="0" smtClean="0"/>
              <a:t>食</a:t>
            </a:r>
            <a:r>
              <a:rPr lang="en-US" altLang="ja-JP" dirty="0" smtClean="0"/>
              <a:t>300</a:t>
            </a:r>
            <a:r>
              <a:rPr lang="ja-JP" altLang="en-US" dirty="0" smtClean="0"/>
              <a:t>円）</a:t>
            </a:r>
            <a:endParaRPr kumimoji="1" lang="en-US" altLang="ja-JP" dirty="0" smtClean="0"/>
          </a:p>
          <a:p>
            <a:r>
              <a:rPr lang="ja-JP" altLang="en-US" dirty="0" smtClean="0"/>
              <a:t>装置を作るのにお金はかからないが、毎食</a:t>
            </a:r>
            <a:r>
              <a:rPr lang="en-US" altLang="ja-JP" dirty="0" smtClean="0"/>
              <a:t>200</a:t>
            </a:r>
            <a:r>
              <a:rPr lang="ja-JP" altLang="en-US" dirty="0" smtClean="0"/>
              <a:t>円かかる。（限界費用</a:t>
            </a:r>
            <a:r>
              <a:rPr lang="en-US" altLang="ja-JP" dirty="0" smtClean="0"/>
              <a:t>200</a:t>
            </a:r>
            <a:r>
              <a:rPr lang="ja-JP" altLang="en-US" dirty="0" smtClean="0"/>
              <a:t>円）</a:t>
            </a:r>
            <a:endParaRPr lang="en-US" altLang="ja-JP" dirty="0" smtClean="0"/>
          </a:p>
          <a:p>
            <a:pPr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321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kumimoji="1" lang="ja-JP" altLang="ja-JP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固定費用と可変費用</a:t>
            </a:r>
            <a:r>
              <a:rPr kumimoji="1" lang="en-US" altLang="ja-JP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/>
          </p:nvPr>
        </p:nvGraphicFramePr>
        <p:xfrm>
          <a:off x="467543" y="1916827"/>
          <a:ext cx="8280919" cy="4320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9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　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2400" u="none" strike="noStrike" dirty="0">
                          <a:effectLst/>
                        </a:rPr>
                        <a:t>お化け屋敷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2400" u="none" strike="noStrike" dirty="0">
                          <a:effectLst/>
                        </a:rPr>
                        <a:t>焼きそば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　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収入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費用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利益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収入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費用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利益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u="none" strike="noStrike" dirty="0">
                          <a:effectLst/>
                        </a:rPr>
                        <a:t>10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3000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-2000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3000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2000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1000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u="none" strike="noStrike" dirty="0">
                          <a:effectLst/>
                        </a:rPr>
                        <a:t>20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6000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1000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6000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4000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2000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u="none" strike="noStrike" dirty="0">
                          <a:effectLst/>
                        </a:rPr>
                        <a:t>30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>
                          <a:effectLst/>
                        </a:rPr>
                        <a:t>9000</a:t>
                      </a:r>
                      <a:endParaRPr lang="en-US" altLang="ja-JP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4000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9000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6000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3000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u="none" strike="noStrike" dirty="0">
                          <a:effectLst/>
                        </a:rPr>
                        <a:t>40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>
                          <a:effectLst/>
                        </a:rPr>
                        <a:t>12000</a:t>
                      </a:r>
                      <a:endParaRPr lang="en-US" altLang="ja-JP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7000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12000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8000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4000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u="none" strike="noStrike" dirty="0">
                          <a:effectLst/>
                        </a:rPr>
                        <a:t>50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>
                          <a:effectLst/>
                        </a:rPr>
                        <a:t>15000</a:t>
                      </a:r>
                      <a:endParaRPr lang="en-US" altLang="ja-JP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10000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>
                          <a:effectLst/>
                        </a:rPr>
                        <a:t>15000</a:t>
                      </a:r>
                      <a:endParaRPr lang="en-US" altLang="ja-JP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10000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624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kumimoji="1" lang="ja-JP" altLang="ja-JP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装置産業</a:t>
            </a:r>
            <a:endParaRPr lang="ja-JP" altLang="ja-JP" dirty="0" smtClean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67544" y="2564904"/>
            <a:ext cx="8229600" cy="2620888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固定費用が大きい。</a:t>
            </a:r>
            <a:endParaRPr kumimoji="1" lang="en-US" altLang="ja-JP" dirty="0" smtClean="0"/>
          </a:p>
          <a:p>
            <a:r>
              <a:rPr lang="ja-JP" altLang="en-US" dirty="0" smtClean="0"/>
              <a:t>限界費用は小さい。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入園者が少なくても維持する費用がかかる。</a:t>
            </a:r>
            <a:endParaRPr kumimoji="1" lang="en-US" altLang="ja-JP" dirty="0" smtClean="0"/>
          </a:p>
          <a:p>
            <a:r>
              <a:rPr lang="ja-JP" altLang="en-US" dirty="0" smtClean="0"/>
              <a:t>損益分岐点を超えると、利益が急増。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38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kumimoji="1" lang="ja-JP" altLang="ja-JP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利益の最大化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1972816"/>
          </a:xfrm>
        </p:spPr>
        <p:txBody>
          <a:bodyPr/>
          <a:lstStyle/>
          <a:p>
            <a:r>
              <a:rPr kumimoji="1" lang="ja-JP" altLang="en-US" dirty="0" smtClean="0"/>
              <a:t>利益＝総収入</a:t>
            </a:r>
            <a:r>
              <a:rPr lang="ja-JP" altLang="en-US" dirty="0" smtClean="0"/>
              <a:t>－</a:t>
            </a:r>
            <a:r>
              <a:rPr kumimoji="1" lang="ja-JP" altLang="en-US" dirty="0" smtClean="0"/>
              <a:t>総費用</a:t>
            </a:r>
            <a:endParaRPr kumimoji="1" lang="en-US" altLang="ja-JP" dirty="0" smtClean="0"/>
          </a:p>
          <a:p>
            <a:r>
              <a:rPr kumimoji="1" lang="ja-JP" altLang="en-US" dirty="0" smtClean="0"/>
              <a:t>総収入＝売上数量</a:t>
            </a:r>
            <a:r>
              <a:rPr kumimoji="1" lang="en-US" altLang="ja-JP" dirty="0" smtClean="0"/>
              <a:t>×</a:t>
            </a:r>
            <a:r>
              <a:rPr kumimoji="1" lang="ja-JP" altLang="en-US" dirty="0" smtClean="0"/>
              <a:t>価格</a:t>
            </a:r>
            <a:endParaRPr kumimoji="1" lang="en-US" altLang="ja-JP" dirty="0" smtClean="0"/>
          </a:p>
          <a:p>
            <a:r>
              <a:rPr lang="ja-JP" altLang="en-US" dirty="0" smtClean="0"/>
              <a:t>総費用＝固定費用＋可変費用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96248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限界分析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2908920"/>
          </a:xfrm>
        </p:spPr>
        <p:txBody>
          <a:bodyPr/>
          <a:lstStyle/>
          <a:p>
            <a:r>
              <a:rPr kumimoji="1" lang="ja-JP" altLang="en-US" dirty="0" smtClean="0"/>
              <a:t>限界とは</a:t>
            </a:r>
            <a:r>
              <a:rPr lang="ja-JP" altLang="en-US" dirty="0" smtClean="0"/>
              <a:t>「端（</a:t>
            </a:r>
            <a:r>
              <a:rPr lang="en-US" altLang="ja-JP" dirty="0" smtClean="0"/>
              <a:t>margin)</a:t>
            </a:r>
            <a:r>
              <a:rPr lang="ja-JP" altLang="en-US" dirty="0" smtClean="0"/>
              <a:t>」で、「</a:t>
            </a:r>
            <a:r>
              <a:rPr lang="en-US" altLang="ja-JP" dirty="0" smtClean="0"/>
              <a:t>limit</a:t>
            </a:r>
            <a:r>
              <a:rPr lang="ja-JP" altLang="en-US" dirty="0" smtClean="0"/>
              <a:t>」ではない。</a:t>
            </a:r>
            <a:endParaRPr lang="en-US" altLang="ja-JP" dirty="0" smtClean="0"/>
          </a:p>
          <a:p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単位生産が増えた時、ほかのものがどれだけ増えるか（限界費用、限界効用）。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最大値や最小値は限界値をみればわかる。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180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限界生産力は逓減する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6264696" cy="493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3366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縦軸と横軸を反対にすると</a:t>
            </a:r>
            <a:r>
              <a:rPr kumimoji="1" lang="en-US" altLang="ja-JP" dirty="0" smtClean="0"/>
              <a:t>…</a:t>
            </a:r>
            <a:endParaRPr kumimoji="1" lang="ja-JP" alt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73003"/>
            <a:ext cx="4038600" cy="318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28800"/>
            <a:ext cx="371005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6828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747</Words>
  <Application>Microsoft Office PowerPoint</Application>
  <PresentationFormat>画面に合わせる (4:3)</PresentationFormat>
  <Paragraphs>163</Paragraphs>
  <Slides>28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2" baseType="lpstr">
      <vt:lpstr>ＭＳ Ｐゴシック</vt:lpstr>
      <vt:lpstr>Arial</vt:lpstr>
      <vt:lpstr>Calibri</vt:lpstr>
      <vt:lpstr>Office ​​テーマ</vt:lpstr>
      <vt:lpstr>企業行動の分析</vt:lpstr>
      <vt:lpstr>２　装置産業、ディズニーランド</vt:lpstr>
      <vt:lpstr>固定費用と可変費用</vt:lpstr>
      <vt:lpstr>固定費用と可変費用 </vt:lpstr>
      <vt:lpstr>装置産業</vt:lpstr>
      <vt:lpstr>利益の最大化</vt:lpstr>
      <vt:lpstr>限界分析</vt:lpstr>
      <vt:lpstr>限界生産力は逓減する</vt:lpstr>
      <vt:lpstr>縦軸と横軸を反対にすると…</vt:lpstr>
      <vt:lpstr>PowerPoint プレゼンテーション</vt:lpstr>
      <vt:lpstr>限界費用は逓増する</vt:lpstr>
      <vt:lpstr>利益の最大化</vt:lpstr>
      <vt:lpstr>平均費用＝総費用÷生産量</vt:lpstr>
      <vt:lpstr>平均費用と限界費用</vt:lpstr>
      <vt:lpstr>新規参入</vt:lpstr>
      <vt:lpstr>オリエンタルランドの 平均費用と限界費用</vt:lpstr>
      <vt:lpstr>損益分岐点売上高は750億円</vt:lpstr>
      <vt:lpstr>売上高と入場者数</vt:lpstr>
      <vt:lpstr>資本、設備投資 </vt:lpstr>
      <vt:lpstr>長期費用曲線</vt:lpstr>
      <vt:lpstr>PowerPoint プレゼンテーション</vt:lpstr>
      <vt:lpstr>完全競争市場での供給曲線</vt:lpstr>
      <vt:lpstr>独占市場の場合</vt:lpstr>
      <vt:lpstr>限界収入は減っていく</vt:lpstr>
      <vt:lpstr>独占市場</vt:lpstr>
      <vt:lpstr>PowerPoint プレゼンテーション</vt:lpstr>
      <vt:lpstr>映画「山猫」（イタリア　1963） ルキノ・ビスコンティ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Nariyasu Yamasawa</dc:creator>
  <cp:lastModifiedBy>山澤 成康</cp:lastModifiedBy>
  <cp:revision>26</cp:revision>
  <dcterms:created xsi:type="dcterms:W3CDTF">2015-04-08T22:08:55Z</dcterms:created>
  <dcterms:modified xsi:type="dcterms:W3CDTF">2019-05-17T00:59:41Z</dcterms:modified>
</cp:coreProperties>
</file>