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6" r:id="rId5"/>
    <p:sldId id="277" r:id="rId6"/>
    <p:sldId id="258" r:id="rId7"/>
    <p:sldId id="259" r:id="rId8"/>
    <p:sldId id="278" r:id="rId9"/>
    <p:sldId id="297" r:id="rId10"/>
    <p:sldId id="306" r:id="rId11"/>
    <p:sldId id="270" r:id="rId12"/>
    <p:sldId id="280" r:id="rId13"/>
    <p:sldId id="260" r:id="rId14"/>
    <p:sldId id="268" r:id="rId15"/>
    <p:sldId id="263" r:id="rId16"/>
    <p:sldId id="264" r:id="rId17"/>
    <p:sldId id="262" r:id="rId18"/>
    <p:sldId id="269" r:id="rId19"/>
    <p:sldId id="265" r:id="rId20"/>
    <p:sldId id="266" r:id="rId21"/>
    <p:sldId id="294" r:id="rId22"/>
    <p:sldId id="275" r:id="rId23"/>
    <p:sldId id="302" r:id="rId24"/>
    <p:sldId id="298" r:id="rId25"/>
    <p:sldId id="303" r:id="rId26"/>
    <p:sldId id="299" r:id="rId27"/>
    <p:sldId id="300" r:id="rId28"/>
    <p:sldId id="291" r:id="rId29"/>
    <p:sldId id="305" r:id="rId30"/>
    <p:sldId id="293" r:id="rId31"/>
    <p:sldId id="292" r:id="rId32"/>
    <p:sldId id="301" r:id="rId33"/>
    <p:sldId id="295" r:id="rId34"/>
    <p:sldId id="304" r:id="rId35"/>
    <p:sldId id="296" r:id="rId36"/>
    <p:sldId id="272" r:id="rId37"/>
    <p:sldId id="273" r:id="rId38"/>
    <p:sldId id="274" r:id="rId3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53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21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70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584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04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84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09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943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21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54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85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55A0E-64FF-4660-A3B2-89DA8B2BB745}" type="datetimeFigureOut">
              <a:rPr kumimoji="1" lang="ja-JP" altLang="en-US" smtClean="0"/>
              <a:t>2019/7/17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5050A-1536-4DE0-B1C6-3000A1C579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034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alal.or.jp/halal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中近東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山澤成康</a:t>
            </a:r>
          </a:p>
        </p:txBody>
      </p:sp>
    </p:spTree>
    <p:extLst>
      <p:ext uri="{BB962C8B-B14F-4D97-AF65-F5344CB8AC3E}">
        <p14:creationId xmlns:p14="http://schemas.microsoft.com/office/powerpoint/2010/main" val="3346018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34904F3-496B-4D0D-A6C6-EEF5AAB6C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203"/>
            <a:ext cx="9144000" cy="447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8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中東諸国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5449965"/>
              </p:ext>
            </p:extLst>
          </p:nvPr>
        </p:nvGraphicFramePr>
        <p:xfrm>
          <a:off x="683568" y="1268760"/>
          <a:ext cx="8229600" cy="496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宗教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首都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イスラエル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ユダヤ教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エルサレム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ユダヤ人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死海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パレスチナ自治区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イスラム教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アラブ人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ヨルダン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イスラム教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アンマン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アラブ人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アラビアのロレンス</a:t>
                      </a:r>
                    </a:p>
                    <a:p>
                      <a:r>
                        <a:rPr kumimoji="1" lang="ja-JP" altLang="en-US" dirty="0"/>
                        <a:t>ハーシム家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ペトラ遺跡、死海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シリア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イスラム教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ダマスカス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アラブ人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仏の植民地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レバノン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キリスト教、イスラム教など</a:t>
                      </a:r>
                      <a:r>
                        <a:rPr kumimoji="1" lang="en-US" altLang="ja-JP" dirty="0"/>
                        <a:t>18</a:t>
                      </a:r>
                      <a:r>
                        <a:rPr kumimoji="1" lang="ja-JP" altLang="en-US" dirty="0"/>
                        <a:t>宗派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ベイルート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アラブ人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仏の植民地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エジプト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イスラム教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サウジアラビア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イスラム教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アラブ人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057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ハラル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ハラル（許されている）食品の例</a:t>
            </a:r>
          </a:p>
          <a:p>
            <a:endParaRPr lang="ja-JP" altLang="en-US" dirty="0"/>
          </a:p>
          <a:p>
            <a:r>
              <a:rPr lang="ja-JP" altLang="en-US" dirty="0"/>
              <a:t>野菜、果物、魚、卵、牛乳</a:t>
            </a:r>
          </a:p>
          <a:p>
            <a:r>
              <a:rPr lang="ja-JP" altLang="en-US" dirty="0"/>
              <a:t>イスラムの方式にしたがって”と畜”された動物の食肉、あるいはその派生物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>
                <a:hlinkClick r:id="rId2"/>
              </a:rPr>
              <a:t>http://www.halal.or.jp/halal/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6045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ユダヤ人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カナーン（パレスチナ地方の古名）ユダヤ人にとっての「約束の地」</a:t>
            </a:r>
            <a:endParaRPr lang="en-US" altLang="ja-JP" dirty="0"/>
          </a:p>
          <a:p>
            <a:r>
              <a:rPr kumimoji="1" lang="ja-JP" altLang="en-US" dirty="0"/>
              <a:t>ベニスの商人（高利貸し）</a:t>
            </a:r>
            <a:endParaRPr kumimoji="1" lang="en-US" altLang="ja-JP" dirty="0"/>
          </a:p>
          <a:p>
            <a:r>
              <a:rPr lang="ja-JP" altLang="en-US" dirty="0"/>
              <a:t>ホロコースト（ナチスがユダヤ人に行った大量虐殺のこと）</a:t>
            </a:r>
            <a:endParaRPr lang="en-US" altLang="ja-JP" dirty="0"/>
          </a:p>
          <a:p>
            <a:r>
              <a:rPr kumimoji="1" lang="ja-JP" altLang="en-US" dirty="0"/>
              <a:t>アンネの日記</a:t>
            </a:r>
            <a:endParaRPr kumimoji="1" lang="en-US" altLang="ja-JP" dirty="0"/>
          </a:p>
          <a:p>
            <a:r>
              <a:rPr lang="ja-JP" altLang="en-US" dirty="0"/>
              <a:t>イスラエル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46473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両方に言い分がある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ユダヤ人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ja-JP" altLang="en-US" dirty="0"/>
              <a:t>バルフォア宣言で建国を認める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パレスチナ人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kumimoji="1" lang="ja-JP" altLang="en-US" dirty="0"/>
              <a:t>フサイン・マクマホン協定で独立を認める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39752" y="3861048"/>
            <a:ext cx="4104456" cy="1938992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0000FF"/>
                </a:solidFill>
              </a:rPr>
              <a:t>（秘密協定）</a:t>
            </a:r>
            <a:endParaRPr kumimoji="1" lang="en-US" altLang="ja-JP" sz="2400" dirty="0">
              <a:solidFill>
                <a:srgbClr val="0000FF"/>
              </a:solidFill>
            </a:endParaRPr>
          </a:p>
          <a:p>
            <a:endParaRPr lang="en-US" altLang="ja-JP" sz="2400" dirty="0"/>
          </a:p>
          <a:p>
            <a:r>
              <a:rPr kumimoji="1" lang="ja-JP" altLang="en-US" sz="2400" dirty="0"/>
              <a:t>サイクス・ピコ協定</a:t>
            </a:r>
            <a:endParaRPr kumimoji="1" lang="en-US" altLang="ja-JP" sz="2400" dirty="0"/>
          </a:p>
          <a:p>
            <a:r>
              <a:rPr lang="ja-JP" altLang="en-US" sz="2400" dirty="0"/>
              <a:t>・イギリス、フランス、ロシアで中東を分割</a:t>
            </a:r>
            <a:endParaRPr kumimoji="1" lang="ja-JP" altLang="en-US" sz="2400" dirty="0"/>
          </a:p>
        </p:txBody>
      </p:sp>
      <p:sp>
        <p:nvSpPr>
          <p:cNvPr id="8" name="左右矢印 7"/>
          <p:cNvSpPr/>
          <p:nvPr/>
        </p:nvSpPr>
        <p:spPr>
          <a:xfrm>
            <a:off x="2777885" y="1795878"/>
            <a:ext cx="1399199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443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三枚舌外交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ja-JP" altLang="en-US" dirty="0"/>
          </a:p>
          <a:p>
            <a:r>
              <a:rPr lang="en-US" altLang="ja-JP" dirty="0"/>
              <a:t>1915</a:t>
            </a:r>
            <a:r>
              <a:rPr lang="ja-JP" altLang="en-US" dirty="0"/>
              <a:t>年</a:t>
            </a:r>
            <a:r>
              <a:rPr lang="en-US" altLang="ja-JP" dirty="0"/>
              <a:t>10</a:t>
            </a:r>
            <a:r>
              <a:rPr lang="ja-JP" altLang="en-US" dirty="0"/>
              <a:t>月 </a:t>
            </a:r>
            <a:r>
              <a:rPr lang="en-US" altLang="ja-JP" dirty="0"/>
              <a:t>- </a:t>
            </a:r>
            <a:r>
              <a:rPr lang="ja-JP" altLang="en-US" dirty="0">
                <a:solidFill>
                  <a:srgbClr val="FF0000"/>
                </a:solidFill>
              </a:rPr>
              <a:t>フサイン＝マクマホン協定</a:t>
            </a:r>
            <a:r>
              <a:rPr lang="ja-JP" altLang="en-US" dirty="0"/>
              <a:t>（中東の</a:t>
            </a:r>
            <a:r>
              <a:rPr lang="ja-JP" altLang="en-US" dirty="0">
                <a:solidFill>
                  <a:srgbClr val="0000FF"/>
                </a:solidFill>
              </a:rPr>
              <a:t>アラブ独立</a:t>
            </a:r>
            <a:r>
              <a:rPr lang="ja-JP" altLang="en-US" dirty="0"/>
              <a:t>・公開）</a:t>
            </a:r>
          </a:p>
          <a:p>
            <a:r>
              <a:rPr lang="en-US" altLang="ja-JP" dirty="0"/>
              <a:t>1916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 </a:t>
            </a:r>
            <a:r>
              <a:rPr lang="en-US" altLang="ja-JP" dirty="0"/>
              <a:t>- </a:t>
            </a:r>
            <a:r>
              <a:rPr lang="ja-JP" altLang="en-US" dirty="0">
                <a:solidFill>
                  <a:srgbClr val="FF0000"/>
                </a:solidFill>
              </a:rPr>
              <a:t>サイクス・ピコ協定</a:t>
            </a:r>
            <a:r>
              <a:rPr lang="ja-JP" altLang="en-US" dirty="0"/>
              <a:t>（英仏露による</a:t>
            </a:r>
            <a:r>
              <a:rPr lang="ja-JP" altLang="en-US" dirty="0">
                <a:solidFill>
                  <a:srgbClr val="0000FF"/>
                </a:solidFill>
              </a:rPr>
              <a:t>中東分割</a:t>
            </a:r>
            <a:r>
              <a:rPr lang="ja-JP" altLang="en-US" dirty="0"/>
              <a:t>・秘密協定）</a:t>
            </a:r>
          </a:p>
          <a:p>
            <a:r>
              <a:rPr lang="en-US" altLang="ja-JP" dirty="0"/>
              <a:t>1917</a:t>
            </a:r>
            <a:r>
              <a:rPr lang="ja-JP" altLang="en-US" dirty="0"/>
              <a:t>年</a:t>
            </a:r>
            <a:r>
              <a:rPr lang="en-US" altLang="ja-JP" dirty="0"/>
              <a:t>11</a:t>
            </a:r>
            <a:r>
              <a:rPr lang="ja-JP" altLang="en-US" dirty="0"/>
              <a:t>月 </a:t>
            </a:r>
            <a:r>
              <a:rPr lang="en-US" altLang="ja-JP" dirty="0"/>
              <a:t>- </a:t>
            </a:r>
            <a:r>
              <a:rPr lang="ja-JP" altLang="en-US" dirty="0">
                <a:solidFill>
                  <a:srgbClr val="FF0000"/>
                </a:solidFill>
              </a:rPr>
              <a:t>バルフォア宣言</a:t>
            </a:r>
            <a:r>
              <a:rPr lang="ja-JP" altLang="en-US" dirty="0"/>
              <a:t>（パレスチナにおける</a:t>
            </a:r>
            <a:r>
              <a:rPr lang="ja-JP" altLang="en-US" dirty="0">
                <a:solidFill>
                  <a:srgbClr val="0000FF"/>
                </a:solidFill>
              </a:rPr>
              <a:t>ユダヤ民族居住地建設</a:t>
            </a:r>
            <a:r>
              <a:rPr lang="ja-JP" altLang="en-US" dirty="0"/>
              <a:t>・公開）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8552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フサイン・マクマホン協定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1915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10</a:t>
            </a:r>
            <a:r>
              <a:rPr lang="ja-JP" altLang="en-US" dirty="0"/>
              <a:t>月</a:t>
            </a:r>
            <a:r>
              <a:rPr lang="en-US" altLang="ja-JP" dirty="0"/>
              <a:t>24</a:t>
            </a:r>
            <a:r>
              <a:rPr lang="ja-JP" altLang="en-US" dirty="0"/>
              <a:t>日</a:t>
            </a:r>
            <a:endParaRPr kumimoji="1" lang="en-US" altLang="ja-JP" dirty="0"/>
          </a:p>
          <a:p>
            <a:r>
              <a:rPr kumimoji="1" lang="ja-JP" altLang="en-US" dirty="0"/>
              <a:t>フサイン（メッカの太守）</a:t>
            </a:r>
            <a:endParaRPr kumimoji="1" lang="en-US" altLang="ja-JP" dirty="0"/>
          </a:p>
          <a:p>
            <a:r>
              <a:rPr lang="ja-JP" altLang="en-US" dirty="0"/>
              <a:t>マクマホン（イギリスの駐エジプト高等弁務官）</a:t>
            </a:r>
            <a:endParaRPr lang="en-US" altLang="ja-JP" dirty="0"/>
          </a:p>
          <a:p>
            <a:r>
              <a:rPr kumimoji="1" lang="ja-JP" altLang="en-US" dirty="0"/>
              <a:t>アラブ人地域の独立支持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908724"/>
            <a:ext cx="3224808" cy="24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72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サイクス・ピコ協定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1916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</a:t>
            </a:r>
            <a:r>
              <a:rPr lang="en-US" altLang="ja-JP" dirty="0"/>
              <a:t>16</a:t>
            </a:r>
            <a:r>
              <a:rPr lang="ja-JP" altLang="en-US" dirty="0"/>
              <a:t>日</a:t>
            </a:r>
            <a:endParaRPr kumimoji="1" lang="en-US" altLang="ja-JP" dirty="0"/>
          </a:p>
          <a:p>
            <a:r>
              <a:rPr kumimoji="1" lang="ja-JP" altLang="en-US" dirty="0"/>
              <a:t>サイクス（イギリスの中東専門家）</a:t>
            </a:r>
            <a:endParaRPr kumimoji="1" lang="en-US" altLang="ja-JP" dirty="0"/>
          </a:p>
          <a:p>
            <a:r>
              <a:rPr lang="ja-JP" altLang="en-US" dirty="0"/>
              <a:t>ピコ（フランスの外交官）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フランス、イギリス、ロシアの支配地域を決定、アラブ人の独立は認めない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1728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サイクス・ピコ協定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55977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381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バルフォア宣言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1917</a:t>
            </a:r>
            <a:r>
              <a:rPr lang="ja-JP" altLang="en-US" dirty="0"/>
              <a:t>年</a:t>
            </a:r>
            <a:r>
              <a:rPr lang="en-US" altLang="ja-JP" dirty="0"/>
              <a:t>11</a:t>
            </a:r>
            <a:r>
              <a:rPr lang="ja-JP" altLang="en-US" dirty="0"/>
              <a:t>月　イギリス外交官バルフォアの宣言</a:t>
            </a:r>
            <a:endParaRPr lang="en-US" altLang="ja-JP" dirty="0"/>
          </a:p>
          <a:p>
            <a:r>
              <a:rPr lang="ja-JP" altLang="en-US" dirty="0"/>
              <a:t>イギリス政府の公式方針として、パレスチナにおけるユダヤ人の居住地（ナショナルホーム）の建設に賛意を示す。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101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38292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987099"/>
              </p:ext>
            </p:extLst>
          </p:nvPr>
        </p:nvGraphicFramePr>
        <p:xfrm>
          <a:off x="5076056" y="1844824"/>
          <a:ext cx="3552056" cy="272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1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国名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27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サウジアラビア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29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アフガニスタン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33</a:t>
                      </a:r>
                      <a:endParaRPr kumimoji="1" lang="ja-JP" altLang="en-US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イラク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イラン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トルコ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エジプト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884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中東戦争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イスラエル</a:t>
            </a:r>
            <a:r>
              <a:rPr lang="en-US" altLang="ja-JP" dirty="0"/>
              <a:t>VS</a:t>
            </a:r>
            <a:r>
              <a:rPr lang="ja-JP" altLang="en-US" dirty="0"/>
              <a:t>アラブ諸国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408866"/>
              </p:ext>
            </p:extLst>
          </p:nvPr>
        </p:nvGraphicFramePr>
        <p:xfrm>
          <a:off x="457200" y="1600200"/>
          <a:ext cx="8229600" cy="3247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85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結果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イスラエル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アラブ諸国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第一次中東戦争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1948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イスラエルの勝ち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領土を拡大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エルサレムは確保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第二次中東戦争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1956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エジプトの勝ち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エジプト、スエズ運河国有化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856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第三次中東戦争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1967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イスラエル圧勝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領土拡大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東エルサレムを奪われる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第四次中東戦争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1973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痛み分け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無敗伝説崩れる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アメリカとオランダへの石油禁輸→</a:t>
                      </a:r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オイルショック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089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26573C-DED9-403D-AC2B-1E5F48032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池上彰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260FD9-BFAA-4F31-803E-11AE1CB13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池上彰の現代史講義　中東戦争とその後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https://www.youtube.com/watch?v=5WExt1tUwP0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3463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dirty="0"/>
              <a:t>ラジオコバニ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ja-JP" altLang="en-US" dirty="0">
                <a:solidFill>
                  <a:srgbClr val="FF00FF"/>
                </a:solidFill>
              </a:rPr>
              <a:t>＜ストーリー＞ </a:t>
            </a:r>
          </a:p>
          <a:p>
            <a:r>
              <a:rPr lang="ja-JP" altLang="en-US" dirty="0"/>
              <a:t>トルコとの国境に近いシリア北部のクルド人街コバニは、</a:t>
            </a:r>
            <a:r>
              <a:rPr lang="en-US" altLang="ja-JP" dirty="0"/>
              <a:t>2014</a:t>
            </a:r>
            <a:r>
              <a:rPr lang="ja-JP" altLang="en-US" dirty="0"/>
              <a:t>年</a:t>
            </a:r>
            <a:r>
              <a:rPr lang="en-US" altLang="ja-JP" dirty="0"/>
              <a:t>9</a:t>
            </a:r>
            <a:r>
              <a:rPr lang="ja-JP" altLang="en-US" dirty="0"/>
              <a:t>月から過激派組織「イスラム国」（</a:t>
            </a:r>
            <a:r>
              <a:rPr lang="en-US" altLang="ja-JP" dirty="0"/>
              <a:t>IS</a:t>
            </a:r>
            <a:r>
              <a:rPr lang="ja-JP" altLang="en-US" dirty="0"/>
              <a:t>）の占領下となるも、クルド人民防衛隊（</a:t>
            </a:r>
            <a:r>
              <a:rPr lang="en-US" altLang="ja-JP" dirty="0"/>
              <a:t>YPG</a:t>
            </a:r>
            <a:r>
              <a:rPr lang="ja-JP" altLang="en-US" dirty="0"/>
              <a:t>）による激しい迎撃と連合軍の空爆支援により、</a:t>
            </a:r>
            <a:r>
              <a:rPr lang="en-US" altLang="ja-JP" dirty="0"/>
              <a:t>2015</a:t>
            </a:r>
            <a:r>
              <a:rPr lang="ja-JP" altLang="en-US" dirty="0"/>
              <a:t>年</a:t>
            </a:r>
            <a:r>
              <a:rPr lang="en-US" altLang="ja-JP" dirty="0"/>
              <a:t>1</a:t>
            </a:r>
            <a:r>
              <a:rPr lang="ja-JP" altLang="en-US" dirty="0"/>
              <a:t>月に解放された。人々はコバニに戻って来たが、数カ月にわたる戦闘で街の大半が瓦礫と化してしまった。</a:t>
            </a:r>
          </a:p>
          <a:p>
            <a:r>
              <a:rPr lang="ja-JP" altLang="en-US" dirty="0"/>
              <a:t>そんな中、</a:t>
            </a:r>
            <a:r>
              <a:rPr lang="en-US" altLang="ja-JP" dirty="0"/>
              <a:t>20</a:t>
            </a:r>
            <a:r>
              <a:rPr lang="ja-JP" altLang="en-US" dirty="0"/>
              <a:t>歳の大学生ディロバンは、友人とラジオ局を立ち上げ、ラジオ番組「おはよう コバニ」の放送をはじめる。生き残った人々や、戦士、詩人などの声を届ける彼女の番組は、街を再建して未来を築こうとする人々に希望と連帯感をもたらす。</a:t>
            </a:r>
          </a:p>
          <a:p>
            <a:r>
              <a:rPr lang="ja-JP" altLang="en-US" dirty="0"/>
              <a:t>監督は、自身もクルド人のラベー・ドスキー。地雷や戦車を越えコバニに赴き戦地での撮影を敢行、クルド人兵士による</a:t>
            </a:r>
            <a:r>
              <a:rPr lang="en-US" altLang="ja-JP" dirty="0"/>
              <a:t>IS</a:t>
            </a:r>
            <a:r>
              <a:rPr lang="ja-JP" altLang="en-US" dirty="0"/>
              <a:t>兵士の尋問にも立ち会った。本作を、戦死したクルド人兵士の姉に捧げている。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27003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97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アラブ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アラビア語を話す人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アラブ連盟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91976" y="1196752"/>
            <a:ext cx="4328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原加盟国</a:t>
            </a:r>
          </a:p>
          <a:p>
            <a:r>
              <a:rPr lang="ja-JP" altLang="en-US" sz="2400" dirty="0"/>
              <a:t>エジプト、シリア、</a:t>
            </a:r>
            <a:r>
              <a:rPr lang="ja-JP" altLang="en-US" sz="2400" dirty="0">
                <a:solidFill>
                  <a:srgbClr val="0000FF"/>
                </a:solidFill>
              </a:rPr>
              <a:t>イラク</a:t>
            </a:r>
            <a:r>
              <a:rPr lang="ja-JP" altLang="en-US" sz="2400" dirty="0"/>
              <a:t>、ヨルダン、レバノン、サウジアラビア、イエメン</a:t>
            </a:r>
          </a:p>
          <a:p>
            <a:endParaRPr lang="ja-JP" altLang="en-US" sz="2400" dirty="0"/>
          </a:p>
          <a:p>
            <a:r>
              <a:rPr lang="ja-JP" altLang="en-US" sz="2400" dirty="0">
                <a:solidFill>
                  <a:srgbClr val="FF0000"/>
                </a:solidFill>
              </a:rPr>
              <a:t>追加加盟国・機構</a:t>
            </a:r>
          </a:p>
          <a:p>
            <a:r>
              <a:rPr lang="ja-JP" altLang="en-US" sz="2400" dirty="0"/>
              <a:t>リビア、スーダン、モロッコ、チュニジア、クウェート、アルジェリア、アラブ首長国連邦、バーレーン、カタール、 オマーン、モーリタニア、ソマリア、パレスチナ、ジブチ、コモロ</a:t>
            </a:r>
            <a:endParaRPr kumimoji="1" lang="ja-JP" alt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2779787" cy="27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449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アラビアンコースト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71965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261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アラビア語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56285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588224" y="64575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放送大学ノート</a:t>
            </a:r>
          </a:p>
        </p:txBody>
      </p:sp>
    </p:spTree>
    <p:extLst>
      <p:ext uri="{BB962C8B-B14F-4D97-AF65-F5344CB8AC3E}">
        <p14:creationId xmlns:p14="http://schemas.microsoft.com/office/powerpoint/2010/main" val="3899454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アラビアンコースト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482952" cy="292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941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アトラクションなど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アグラバーマーケットプレイス</a:t>
            </a:r>
            <a:endParaRPr kumimoji="1" lang="en-US" altLang="ja-JP" dirty="0"/>
          </a:p>
          <a:p>
            <a:r>
              <a:rPr kumimoji="1" lang="ja-JP" altLang="en-US" dirty="0"/>
              <a:t>サルタンズオアシス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スルタン、サルタン⇒王様</a:t>
            </a:r>
            <a:endParaRPr lang="en-US" altLang="ja-JP" dirty="0"/>
          </a:p>
          <a:p>
            <a:r>
              <a:rPr lang="ja-JP" altLang="en-US" dirty="0"/>
              <a:t>オープンセサミとは？</a:t>
            </a:r>
            <a:endParaRPr lang="en-US" altLang="ja-JP" dirty="0"/>
          </a:p>
          <a:p>
            <a:r>
              <a:rPr lang="ja-JP" altLang="en-US" dirty="0"/>
              <a:t>カスバ⇒城塞、砦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184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千夜一夜物語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ja-JP" altLang="en-US" dirty="0"/>
              <a:t>千夜一夜物語→</a:t>
            </a:r>
            <a:r>
              <a:rPr lang="fr-FR" altLang="ja-JP" dirty="0"/>
              <a:t>Les Mille et Une Nuits</a:t>
            </a:r>
            <a:r>
              <a:rPr lang="ja-JP" altLang="en-US" dirty="0"/>
              <a:t>（</a:t>
            </a:r>
            <a:r>
              <a:rPr lang="en-US" altLang="ja-JP" dirty="0"/>
              <a:t>1704</a:t>
            </a:r>
            <a:r>
              <a:rPr lang="ja-JP" altLang="en-US" dirty="0"/>
              <a:t>年）</a:t>
            </a:r>
            <a:endParaRPr kumimoji="1" lang="en-US" altLang="ja-JP" dirty="0"/>
          </a:p>
          <a:p>
            <a:r>
              <a:rPr kumimoji="1" lang="ja-JP" altLang="en-US" dirty="0"/>
              <a:t>アラビアンナイト→</a:t>
            </a:r>
            <a:r>
              <a:rPr lang="en-US" altLang="ja-JP" dirty="0"/>
              <a:t>The Arabian Nights‘ Entertainment</a:t>
            </a:r>
            <a:r>
              <a:rPr lang="ja-JP" altLang="en-US" dirty="0"/>
              <a:t>（</a:t>
            </a:r>
            <a:r>
              <a:rPr lang="en-US" altLang="ja-JP" dirty="0"/>
              <a:t>1706</a:t>
            </a:r>
            <a:r>
              <a:rPr lang="ja-JP" altLang="en-US" dirty="0"/>
              <a:t>年）</a:t>
            </a:r>
            <a:endParaRPr kumimoji="1" lang="en-US" altLang="ja-JP" dirty="0"/>
          </a:p>
          <a:p>
            <a:r>
              <a:rPr lang="ja-JP" altLang="en-US" dirty="0">
                <a:solidFill>
                  <a:srgbClr val="0000FF"/>
                </a:solidFill>
              </a:rPr>
              <a:t>アラジンと魔法のランプ</a:t>
            </a:r>
            <a:endParaRPr lang="en-US" altLang="ja-JP" dirty="0">
              <a:solidFill>
                <a:srgbClr val="0000FF"/>
              </a:solidFill>
            </a:endParaRPr>
          </a:p>
          <a:p>
            <a:r>
              <a:rPr kumimoji="1" lang="ja-JP" altLang="en-US" dirty="0">
                <a:solidFill>
                  <a:srgbClr val="0000FF"/>
                </a:solidFill>
              </a:rPr>
              <a:t>空飛ぶ絨毯</a:t>
            </a:r>
            <a:endParaRPr kumimoji="1" lang="en-US" altLang="ja-JP" dirty="0">
              <a:solidFill>
                <a:srgbClr val="0000FF"/>
              </a:solidFill>
            </a:endParaRPr>
          </a:p>
          <a:p>
            <a:r>
              <a:rPr lang="ja-JP" altLang="en-US" dirty="0">
                <a:solidFill>
                  <a:srgbClr val="0000FF"/>
                </a:solidFill>
              </a:rPr>
              <a:t>アリババと</a:t>
            </a:r>
            <a:r>
              <a:rPr lang="en-US" altLang="ja-JP" dirty="0">
                <a:solidFill>
                  <a:srgbClr val="0000FF"/>
                </a:solidFill>
              </a:rPr>
              <a:t>40</a:t>
            </a:r>
            <a:r>
              <a:rPr lang="ja-JP" altLang="en-US" dirty="0">
                <a:solidFill>
                  <a:srgbClr val="0000FF"/>
                </a:solidFill>
              </a:rPr>
              <a:t>人の盗賊</a:t>
            </a:r>
            <a:endParaRPr lang="en-US" altLang="ja-JP" dirty="0">
              <a:solidFill>
                <a:srgbClr val="0000FF"/>
              </a:solidFill>
            </a:endParaRPr>
          </a:p>
          <a:p>
            <a:r>
              <a:rPr kumimoji="1" lang="ja-JP" altLang="en-US" dirty="0">
                <a:solidFill>
                  <a:srgbClr val="0000FF"/>
                </a:solidFill>
              </a:rPr>
              <a:t>シンドバットの冒険</a:t>
            </a:r>
            <a:endParaRPr kumimoji="1" lang="en-US" altLang="ja-JP" dirty="0">
              <a:solidFill>
                <a:srgbClr val="0000FF"/>
              </a:solidFill>
            </a:endParaRPr>
          </a:p>
          <a:p>
            <a:r>
              <a:rPr lang="en-US" altLang="ja-JP" dirty="0"/>
              <a:t>9</a:t>
            </a:r>
            <a:r>
              <a:rPr lang="ja-JP" altLang="en-US" dirty="0"/>
              <a:t>世紀に原型</a:t>
            </a:r>
            <a:endParaRPr lang="en-US" altLang="ja-JP" dirty="0"/>
          </a:p>
          <a:p>
            <a:r>
              <a:rPr kumimoji="1" lang="ja-JP" altLang="en-US" dirty="0"/>
              <a:t>ササン朝ペルシア（</a:t>
            </a:r>
            <a:r>
              <a:rPr kumimoji="1" lang="en-US" altLang="ja-JP" dirty="0"/>
              <a:t>226</a:t>
            </a:r>
            <a:r>
              <a:rPr kumimoji="1" lang="ja-JP" altLang="en-US" dirty="0"/>
              <a:t>－</a:t>
            </a:r>
            <a:r>
              <a:rPr kumimoji="1" lang="en-US" altLang="ja-JP" dirty="0"/>
              <a:t>651</a:t>
            </a:r>
            <a:r>
              <a:rPr kumimoji="1" lang="ja-JP" altLang="en-US" dirty="0"/>
              <a:t>）などの説話</a:t>
            </a:r>
            <a:endParaRPr kumimoji="1" lang="en-US" altLang="ja-JP" dirty="0"/>
          </a:p>
          <a:p>
            <a:r>
              <a:rPr lang="ja-JP" altLang="en-US" dirty="0"/>
              <a:t>アッバース朝（</a:t>
            </a:r>
            <a:r>
              <a:rPr lang="en-US" altLang="ja-JP" dirty="0"/>
              <a:t>750</a:t>
            </a:r>
            <a:r>
              <a:rPr lang="ja-JP" altLang="en-US" dirty="0"/>
              <a:t>－</a:t>
            </a:r>
            <a:r>
              <a:rPr lang="en-US" altLang="ja-JP" dirty="0"/>
              <a:t>1517</a:t>
            </a:r>
            <a:r>
              <a:rPr lang="ja-JP" altLang="en-US" dirty="0"/>
              <a:t>）のハルンアルラシッド（カリフ）（</a:t>
            </a:r>
            <a:r>
              <a:rPr lang="en-US" altLang="ja-JP" dirty="0"/>
              <a:t>786</a:t>
            </a:r>
            <a:r>
              <a:rPr lang="ja-JP" altLang="en-US" dirty="0"/>
              <a:t>－</a:t>
            </a:r>
            <a:r>
              <a:rPr lang="en-US" altLang="ja-JP" dirty="0"/>
              <a:t>809</a:t>
            </a:r>
            <a:r>
              <a:rPr lang="ja-JP" altLang="en-US" dirty="0"/>
              <a:t>）も登場する。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263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0E0F76-E2C0-4D2D-ABC7-59EA349D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アラジン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C2B017-52A8-418B-BAA6-4661EF394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空飛ぶ絨毯で巡る国</a:t>
            </a:r>
            <a:endParaRPr kumimoji="1" lang="en-US" altLang="ja-JP" dirty="0"/>
          </a:p>
          <a:p>
            <a:r>
              <a:rPr lang="ja-JP" altLang="en-US" dirty="0"/>
              <a:t>エジプト</a:t>
            </a:r>
            <a:endParaRPr lang="en-US" altLang="ja-JP" dirty="0"/>
          </a:p>
          <a:p>
            <a:r>
              <a:rPr kumimoji="1" lang="ja-JP" altLang="en-US" dirty="0"/>
              <a:t>ギリシャ</a:t>
            </a:r>
            <a:endParaRPr kumimoji="1" lang="en-US" altLang="ja-JP" dirty="0"/>
          </a:p>
          <a:p>
            <a:r>
              <a:rPr lang="ja-JP" altLang="en-US" dirty="0"/>
              <a:t>中国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570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世界の宗教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300863"/>
              </p:ext>
            </p:extLst>
          </p:nvPr>
        </p:nvGraphicFramePr>
        <p:xfrm>
          <a:off x="467544" y="1052736"/>
          <a:ext cx="7859218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2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仏教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ユダヤ教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キリスト教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イスラム教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紀元前７～前</a:t>
                      </a:r>
                      <a:r>
                        <a:rPr kumimoji="1" lang="en-US" altLang="ja-JP" sz="2400" dirty="0"/>
                        <a:t>5</a:t>
                      </a:r>
                      <a:r>
                        <a:rPr kumimoji="1" lang="ja-JP" altLang="en-US" sz="2400" dirty="0"/>
                        <a:t>世紀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紀元前</a:t>
                      </a:r>
                      <a:r>
                        <a:rPr kumimoji="1" lang="en-US" altLang="ja-JP" sz="2400" dirty="0"/>
                        <a:t>1280</a:t>
                      </a:r>
                      <a:r>
                        <a:rPr kumimoji="1" lang="ja-JP" altLang="en-US" sz="2400" dirty="0"/>
                        <a:t>年頃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紀元ゼロ年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610</a:t>
                      </a:r>
                      <a:r>
                        <a:rPr kumimoji="1" lang="ja-JP" altLang="en-US" sz="2400" dirty="0"/>
                        <a:t>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教祖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ブッダ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モーセ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イエス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ムハンマド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ヤハウエ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キリスト（救世主）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アッラー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教典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仏典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旧約聖書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旧約聖書・新約聖書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コーラン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教派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大乗仏教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小乗仏教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密教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カトリック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プロテスタント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正教会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東方諸教会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スンニ派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シーア派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97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シャフリヤールとシェヘラザード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302516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505896" y="162880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シェラザードともいう。</a:t>
            </a:r>
          </a:p>
        </p:txBody>
      </p:sp>
    </p:spTree>
    <p:extLst>
      <p:ext uri="{BB962C8B-B14F-4D97-AF65-F5344CB8AC3E}">
        <p14:creationId xmlns:p14="http://schemas.microsoft.com/office/powerpoint/2010/main" val="1157475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ハールン＝アッラシッド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81" y="2019296"/>
            <a:ext cx="2512106" cy="133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115616" y="1377642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763〜809</a:t>
            </a:r>
            <a:r>
              <a:rPr lang="ja-JP" altLang="en-US" dirty="0"/>
              <a:t>。 </a:t>
            </a:r>
            <a:r>
              <a:rPr lang="ja-JP" altLang="en-US" dirty="0">
                <a:solidFill>
                  <a:srgbClr val="FF0000"/>
                </a:solidFill>
              </a:rPr>
              <a:t>アッバース朝</a:t>
            </a:r>
            <a:r>
              <a:rPr lang="ja-JP" altLang="en-US" dirty="0"/>
              <a:t>第</a:t>
            </a:r>
            <a:r>
              <a:rPr lang="en-US" altLang="ja-JP" dirty="0"/>
              <a:t>5</a:t>
            </a:r>
            <a:r>
              <a:rPr lang="ja-JP" altLang="en-US" dirty="0"/>
              <a:t>代カリフ（在位</a:t>
            </a:r>
            <a:r>
              <a:rPr lang="en-US" altLang="ja-JP" dirty="0"/>
              <a:t>786</a:t>
            </a:r>
            <a:r>
              <a:rPr lang="ja-JP" altLang="en-US" dirty="0"/>
              <a:t>年</a:t>
            </a:r>
            <a:r>
              <a:rPr lang="en-US" altLang="ja-JP" dirty="0"/>
              <a:t>〜809</a:t>
            </a:r>
            <a:r>
              <a:rPr lang="ja-JP" altLang="en-US" dirty="0"/>
              <a:t>年）。</a:t>
            </a:r>
            <a:endParaRPr lang="en-US" altLang="ja-JP" dirty="0"/>
          </a:p>
          <a:p>
            <a:r>
              <a:rPr lang="ja-JP" altLang="en-US" dirty="0"/>
              <a:t>日本は奈良時代から平安時代。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6" y="2420888"/>
            <a:ext cx="5256584" cy="351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066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アグラバーの王宮（アラジン）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844824"/>
            <a:ext cx="6984777" cy="3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002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アヤソフィア（イスタンブール）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lang="en-US" altLang="ja-JP" dirty="0"/>
              <a:t>1453</a:t>
            </a:r>
            <a:r>
              <a:rPr lang="ja-JP" altLang="en-US" dirty="0"/>
              <a:t>年から改修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78" y="1600200"/>
            <a:ext cx="67836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732240" y="645333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ウイキペディア</a:t>
            </a:r>
          </a:p>
        </p:txBody>
      </p:sp>
    </p:spTree>
    <p:extLst>
      <p:ext uri="{BB962C8B-B14F-4D97-AF65-F5344CB8AC3E}">
        <p14:creationId xmlns:p14="http://schemas.microsoft.com/office/powerpoint/2010/main" val="1112418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ハギアソフィア内部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12271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576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タージマハル</a:t>
            </a:r>
            <a:r>
              <a:rPr kumimoji="1" lang="ja-JP" altLang="en-US"/>
              <a:t>（アグラ・インド）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lang="en-US" altLang="ja-JP" dirty="0"/>
              <a:t>1653</a:t>
            </a:r>
            <a:r>
              <a:rPr lang="ja-JP" altLang="en-US" dirty="0"/>
              <a:t>年竣工・イスラム建築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631305" cy="457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774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シリア　アサド政権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64441"/>
            <a:ext cx="1905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67544" y="17728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シリア大統領</a:t>
            </a:r>
          </a:p>
        </p:txBody>
      </p:sp>
    </p:spTree>
    <p:extLst>
      <p:ext uri="{BB962C8B-B14F-4D97-AF65-F5344CB8AC3E}">
        <p14:creationId xmlns:p14="http://schemas.microsoft.com/office/powerpoint/2010/main" val="4004937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ja-JP" altLang="ja-JP" sz="2800" b="1" dirty="0">
                <a:solidFill>
                  <a:srgbClr val="A5171C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バッシャール・アル・アサド</a:t>
            </a:r>
            <a:r>
              <a:rPr lang="en-US" altLang="ja-JP" sz="2800" b="1" dirty="0">
                <a:solidFill>
                  <a:srgbClr val="A5171C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/>
            </a:r>
            <a:br>
              <a:rPr lang="en-US" altLang="ja-JP" sz="2800" b="1" dirty="0">
                <a:solidFill>
                  <a:srgbClr val="A5171C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</a:br>
            <a:r>
              <a:rPr lang="ja-JP" altLang="ja-JP" sz="2800" b="1" dirty="0">
                <a:solidFill>
                  <a:srgbClr val="A5171C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大領略歴</a:t>
            </a:r>
            <a:endParaRPr kumimoji="1" lang="ja-JP" altLang="en-US" sz="28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1721589"/>
            <a:ext cx="8229600" cy="42831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平成22年2月現在</a:t>
            </a:r>
            <a:endParaRPr kumimoji="1" lang="ja-JP" altLang="ja-JP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1.氏名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バッシャール・アル・アサド</a:t>
            </a:r>
            <a:endParaRPr kumimoji="1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（故ハーフェズ・アル・アサド大統領の次男として誕生）</a:t>
            </a:r>
            <a:endParaRPr kumimoji="1" lang="ja-JP" altLang="ja-JP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2.生年月日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1965年9月11日生</a:t>
            </a:r>
            <a:endParaRPr kumimoji="1" lang="ja-JP" altLang="ja-JP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3.経歴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4.家族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2001年元旦、英国生まれのシリア女性アスマ・アッハラス嬢（スンニ派）と結婚。故ハーフェズ・アル・アサド大統領の次男（兄：バーセル＝事故死、姉：ブシュラー、弟：マーヘル、マジド＝病死）</a:t>
            </a:r>
            <a:endParaRPr kumimoji="1" lang="ja-JP" altLang="ja-JP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メイリオ" pitchFamily="50" charset="-128"/>
              <a:ea typeface="メイリオ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5.その他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　父ハーフェズ・アル・アサド大統領が死去するまで、大統領特命事項（レバノン、汚職追放）を担当してきた。また、シリア情報協会会長として、シリアにおける情報化の旗振りを行ってきた</a:t>
            </a:r>
            <a:endParaRPr kumimoji="1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5829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48072"/>
          </a:xfrm>
        </p:spPr>
        <p:txBody>
          <a:bodyPr>
            <a:normAutofit fontScale="90000"/>
          </a:bodyPr>
          <a:lstStyle/>
          <a:p>
            <a:pPr lvl="0"/>
            <a:r>
              <a:rPr lang="ja-JP" altLang="ja-JP" sz="2000" b="1" dirty="0">
                <a:solidFill>
                  <a:srgbClr val="A5171C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  <a:t>バッシャール・アル・アサド大統領略歴</a:t>
            </a:r>
            <a:br>
              <a:rPr lang="ja-JP" altLang="ja-JP" sz="2000" b="1" dirty="0">
                <a:solidFill>
                  <a:srgbClr val="A5171C"/>
                </a:solidFill>
                <a:latin typeface="メイリオ" pitchFamily="50" charset="-128"/>
                <a:ea typeface="メイリオ" pitchFamily="50" charset="-128"/>
                <a:cs typeface="ＭＳ Ｐゴシック" pitchFamily="50" charset="-128"/>
              </a:rPr>
            </a:br>
            <a:endParaRPr kumimoji="1" lang="ja-JP" altLang="en-US" sz="20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</p:nvPr>
        </p:nvGraphicFramePr>
        <p:xfrm>
          <a:off x="395536" y="613048"/>
          <a:ext cx="8568952" cy="5955540"/>
        </p:xfrm>
        <a:graphic>
          <a:graphicData uri="http://schemas.openxmlformats.org/drawingml/2006/table">
            <a:tbl>
              <a:tblPr/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339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dirty="0">
                          <a:effectLst/>
                        </a:rPr>
                        <a:t>年月</a:t>
                      </a:r>
                    </a:p>
                  </a:txBody>
                  <a:tcPr marL="4691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dirty="0">
                          <a:effectLst/>
                        </a:rPr>
                        <a:t>職歴等</a:t>
                      </a:r>
                    </a:p>
                  </a:txBody>
                  <a:tcPr marL="4691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956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>
                          <a:effectLst/>
                        </a:rPr>
                        <a:t>1988</a:t>
                      </a:r>
                      <a:r>
                        <a:rPr lang="ja-JP" altLang="en-US" sz="1800" dirty="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>
                          <a:effectLst/>
                        </a:rPr>
                        <a:t>ダマスカス大学医学部卒業（</a:t>
                      </a:r>
                      <a:r>
                        <a:rPr lang="en-US" altLang="ja-JP" sz="1800">
                          <a:effectLst/>
                        </a:rPr>
                        <a:t>23</a:t>
                      </a:r>
                      <a:r>
                        <a:rPr lang="ja-JP" altLang="en-US" sz="1800">
                          <a:effectLst/>
                        </a:rPr>
                        <a:t>歳）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725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>
                          <a:effectLst/>
                        </a:rPr>
                        <a:t>1989</a:t>
                      </a:r>
                      <a:r>
                        <a:rPr lang="ja-JP" altLang="en-US" sz="1800" dirty="0">
                          <a:effectLst/>
                        </a:rPr>
                        <a:t>年～</a:t>
                      </a:r>
                      <a:r>
                        <a:rPr lang="en-US" altLang="ja-JP" sz="1800" dirty="0">
                          <a:effectLst/>
                        </a:rPr>
                        <a:t>1992</a:t>
                      </a:r>
                      <a:r>
                        <a:rPr lang="ja-JP" altLang="en-US" sz="1800" dirty="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兵役の一環として軍事病院に中尉として従事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ja-JP" altLang="en-US" sz="1800" dirty="0">
                          <a:effectLst/>
                        </a:rPr>
                        <a:t>ダマスカス・ティシュリーン病院にて眼科を専攻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ja-JP" altLang="en-US" sz="1800" dirty="0">
                          <a:effectLst/>
                        </a:rPr>
                        <a:t>眼科の学業継続のため、ロンドン大学に留学（</a:t>
                      </a:r>
                      <a:r>
                        <a:rPr lang="en-US" altLang="ja-JP" sz="1800" dirty="0">
                          <a:effectLst/>
                        </a:rPr>
                        <a:t>27</a:t>
                      </a:r>
                      <a:r>
                        <a:rPr lang="ja-JP" altLang="en-US" sz="1800" dirty="0">
                          <a:effectLst/>
                        </a:rPr>
                        <a:t>歳）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918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1994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  <a:r>
                        <a:rPr lang="en-US" altLang="ja-JP" sz="1800">
                          <a:effectLst/>
                        </a:rPr>
                        <a:t>1</a:t>
                      </a:r>
                      <a:r>
                        <a:rPr lang="ja-JP" altLang="en-US" sz="1800">
                          <a:effectLst/>
                        </a:rPr>
                        <a:t>月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兄（バーセル）が事故死したため、ロンドン大学における留学を中断し、帰国（</a:t>
                      </a:r>
                      <a:r>
                        <a:rPr lang="en-US" altLang="ja-JP" sz="1800" dirty="0">
                          <a:effectLst/>
                        </a:rPr>
                        <a:t>29</a:t>
                      </a:r>
                      <a:r>
                        <a:rPr lang="ja-JP" altLang="en-US" sz="1800" dirty="0">
                          <a:effectLst/>
                        </a:rPr>
                        <a:t>歳）大尉に昇進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ja-JP" altLang="en-US" sz="1800" dirty="0">
                          <a:effectLst/>
                        </a:rPr>
                        <a:t>ホムス士官学校装甲車科の士官訓練コースに</a:t>
                      </a:r>
                      <a:r>
                        <a:rPr lang="en-US" altLang="ja-JP" sz="1800" dirty="0">
                          <a:effectLst/>
                        </a:rPr>
                        <a:t>11</a:t>
                      </a:r>
                      <a:r>
                        <a:rPr lang="ja-JP" altLang="en-US" sz="1800" dirty="0">
                          <a:effectLst/>
                        </a:rPr>
                        <a:t>月まで従事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725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1995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>
                          <a:effectLst/>
                        </a:rPr>
                        <a:t>1</a:t>
                      </a:r>
                      <a:r>
                        <a:rPr lang="ja-JP" altLang="en-US" sz="1800" dirty="0">
                          <a:effectLst/>
                        </a:rPr>
                        <a:t>月、少佐に昇進（</a:t>
                      </a:r>
                      <a:r>
                        <a:rPr lang="en-US" altLang="ja-JP" sz="1800" dirty="0">
                          <a:effectLst/>
                        </a:rPr>
                        <a:t>30</a:t>
                      </a:r>
                      <a:r>
                        <a:rPr lang="ja-JP" altLang="en-US" sz="1800" dirty="0">
                          <a:effectLst/>
                        </a:rPr>
                        <a:t>歳）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ja-JP" altLang="en-US" sz="1800" dirty="0">
                          <a:effectLst/>
                        </a:rPr>
                        <a:t>ダマスカス高等軍事アカデミー幕僚司令部訓練コースに</a:t>
                      </a:r>
                      <a:r>
                        <a:rPr lang="en-US" altLang="ja-JP" sz="1800" dirty="0">
                          <a:effectLst/>
                        </a:rPr>
                        <a:t>6</a:t>
                      </a:r>
                      <a:r>
                        <a:rPr lang="ja-JP" altLang="en-US" sz="1800" dirty="0">
                          <a:effectLst/>
                        </a:rPr>
                        <a:t>ヶ月間従事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532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1997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>
                          <a:effectLst/>
                        </a:rPr>
                        <a:t>4</a:t>
                      </a:r>
                      <a:r>
                        <a:rPr lang="ja-JP" altLang="en-US" sz="1800" dirty="0">
                          <a:effectLst/>
                        </a:rPr>
                        <a:t>月、上記訓練コース終了（</a:t>
                      </a:r>
                      <a:r>
                        <a:rPr lang="en-US" altLang="ja-JP" sz="1800" dirty="0">
                          <a:effectLst/>
                        </a:rPr>
                        <a:t>32</a:t>
                      </a:r>
                      <a:r>
                        <a:rPr lang="ja-JP" altLang="en-US" sz="1800" dirty="0">
                          <a:effectLst/>
                        </a:rPr>
                        <a:t>歳）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en-US" altLang="ja-JP" sz="1800" dirty="0">
                          <a:effectLst/>
                        </a:rPr>
                        <a:t>7</a:t>
                      </a:r>
                      <a:r>
                        <a:rPr lang="ja-JP" altLang="en-US" sz="1800" dirty="0">
                          <a:effectLst/>
                        </a:rPr>
                        <a:t>月、中佐に昇進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725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1999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>
                          <a:effectLst/>
                        </a:rPr>
                        <a:t>1</a:t>
                      </a:r>
                      <a:r>
                        <a:rPr lang="ja-JP" altLang="en-US" sz="1800" dirty="0">
                          <a:effectLst/>
                        </a:rPr>
                        <a:t>月、大佐に昇進（</a:t>
                      </a:r>
                      <a:r>
                        <a:rPr lang="en-US" altLang="ja-JP" sz="1800" dirty="0">
                          <a:effectLst/>
                        </a:rPr>
                        <a:t>34</a:t>
                      </a:r>
                      <a:r>
                        <a:rPr lang="ja-JP" altLang="en-US" sz="1800" dirty="0">
                          <a:effectLst/>
                        </a:rPr>
                        <a:t>歳）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en-US" altLang="ja-JP" sz="1800" dirty="0">
                          <a:effectLst/>
                        </a:rPr>
                        <a:t>3</a:t>
                      </a:r>
                      <a:r>
                        <a:rPr lang="ja-JP" altLang="en-US" sz="1800" dirty="0">
                          <a:effectLst/>
                        </a:rPr>
                        <a:t>月から各国訪問（</a:t>
                      </a:r>
                      <a:r>
                        <a:rPr lang="en-US" altLang="ja-JP" sz="1800" dirty="0">
                          <a:effectLst/>
                        </a:rPr>
                        <a:t>3</a:t>
                      </a:r>
                      <a:r>
                        <a:rPr lang="ja-JP" altLang="en-US" sz="1800" dirty="0">
                          <a:effectLst/>
                        </a:rPr>
                        <a:t>月ジョルダン、</a:t>
                      </a:r>
                      <a:r>
                        <a:rPr lang="en-US" altLang="ja-JP" sz="1800" dirty="0">
                          <a:effectLst/>
                        </a:rPr>
                        <a:t>7</a:t>
                      </a:r>
                      <a:r>
                        <a:rPr lang="ja-JP" altLang="en-US" sz="1800" dirty="0">
                          <a:effectLst/>
                        </a:rPr>
                        <a:t>月サウディ、</a:t>
                      </a:r>
                      <a:r>
                        <a:rPr lang="en-US" altLang="ja-JP" sz="1800" dirty="0">
                          <a:effectLst/>
                        </a:rPr>
                        <a:t>8</a:t>
                      </a:r>
                      <a:r>
                        <a:rPr lang="ja-JP" altLang="en-US" sz="1800" dirty="0">
                          <a:effectLst/>
                        </a:rPr>
                        <a:t>月クウェイト、</a:t>
                      </a:r>
                      <a:r>
                        <a:rPr lang="en-US" altLang="ja-JP" sz="1800" dirty="0">
                          <a:effectLst/>
                        </a:rPr>
                        <a:t>10</a:t>
                      </a:r>
                      <a:r>
                        <a:rPr lang="ja-JP" altLang="en-US" sz="1800" dirty="0">
                          <a:effectLst/>
                        </a:rPr>
                        <a:t>月オマーン、</a:t>
                      </a:r>
                      <a:r>
                        <a:rPr lang="en-US" altLang="ja-JP" sz="1800" dirty="0">
                          <a:effectLst/>
                        </a:rPr>
                        <a:t>11</a:t>
                      </a:r>
                      <a:r>
                        <a:rPr lang="ja-JP" altLang="en-US" sz="1800" dirty="0">
                          <a:effectLst/>
                        </a:rPr>
                        <a:t>月仏・</a:t>
                      </a:r>
                      <a:r>
                        <a:rPr lang="en-US" altLang="ja-JP" sz="1800" dirty="0">
                          <a:effectLst/>
                        </a:rPr>
                        <a:t>UAE</a:t>
                      </a:r>
                      <a:r>
                        <a:rPr lang="ja-JP" altLang="en-US" sz="1800" dirty="0">
                          <a:effectLst/>
                        </a:rPr>
                        <a:t>）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725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2000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  <a:r>
                        <a:rPr lang="en-US" altLang="ja-JP" sz="1800">
                          <a:effectLst/>
                        </a:rPr>
                        <a:t>6</a:t>
                      </a:r>
                      <a:r>
                        <a:rPr lang="ja-JP" altLang="en-US" sz="1800">
                          <a:effectLst/>
                        </a:rPr>
                        <a:t>月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>
                          <a:effectLst/>
                        </a:rPr>
                        <a:t>6</a:t>
                      </a:r>
                      <a:r>
                        <a:rPr lang="ja-JP" altLang="en-US" sz="1800" dirty="0">
                          <a:effectLst/>
                        </a:rPr>
                        <a:t>月、父ハーフェズ・アル・アサド大統領の死去（</a:t>
                      </a:r>
                      <a:r>
                        <a:rPr lang="en-US" altLang="ja-JP" sz="1800" dirty="0">
                          <a:effectLst/>
                        </a:rPr>
                        <a:t>10</a:t>
                      </a:r>
                      <a:r>
                        <a:rPr lang="ja-JP" altLang="en-US" sz="1800" dirty="0">
                          <a:effectLst/>
                        </a:rPr>
                        <a:t>日）に伴い、陸軍大将に昇進。軍総司令官に任命される（</a:t>
                      </a:r>
                      <a:r>
                        <a:rPr lang="en-US" altLang="ja-JP" sz="1800" dirty="0">
                          <a:effectLst/>
                        </a:rPr>
                        <a:t>6</a:t>
                      </a:r>
                      <a:r>
                        <a:rPr lang="ja-JP" altLang="en-US" sz="1800" dirty="0">
                          <a:effectLst/>
                        </a:rPr>
                        <a:t>月</a:t>
                      </a:r>
                      <a:r>
                        <a:rPr lang="en-US" altLang="ja-JP" sz="1800" dirty="0">
                          <a:effectLst/>
                        </a:rPr>
                        <a:t>11</a:t>
                      </a:r>
                      <a:r>
                        <a:rPr lang="ja-JP" altLang="en-US" sz="1800" dirty="0">
                          <a:effectLst/>
                        </a:rPr>
                        <a:t>日）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en-US" altLang="ja-JP" sz="1800" dirty="0">
                          <a:effectLst/>
                        </a:rPr>
                        <a:t>7</a:t>
                      </a:r>
                      <a:r>
                        <a:rPr lang="ja-JP" altLang="en-US" sz="1800" dirty="0">
                          <a:effectLst/>
                        </a:rPr>
                        <a:t>月、信任投票（</a:t>
                      </a:r>
                      <a:r>
                        <a:rPr lang="en-US" altLang="ja-JP" sz="1800" dirty="0">
                          <a:effectLst/>
                        </a:rPr>
                        <a:t>10</a:t>
                      </a:r>
                      <a:r>
                        <a:rPr lang="ja-JP" altLang="en-US" sz="1800" dirty="0">
                          <a:effectLst/>
                        </a:rPr>
                        <a:t>日）、宣誓式（</a:t>
                      </a:r>
                      <a:r>
                        <a:rPr lang="en-US" altLang="ja-JP" sz="1800" dirty="0">
                          <a:effectLst/>
                        </a:rPr>
                        <a:t>17</a:t>
                      </a:r>
                      <a:r>
                        <a:rPr lang="ja-JP" altLang="en-US" sz="1800" dirty="0">
                          <a:effectLst/>
                        </a:rPr>
                        <a:t>日）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5339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2001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  <a:r>
                        <a:rPr lang="en-US" altLang="ja-JP" sz="1800">
                          <a:effectLst/>
                        </a:rPr>
                        <a:t>1</a:t>
                      </a:r>
                      <a:r>
                        <a:rPr lang="ja-JP" altLang="en-US" sz="1800">
                          <a:effectLst/>
                        </a:rPr>
                        <a:t>月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結婚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2007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  <a:r>
                        <a:rPr lang="en-US" altLang="ja-JP" sz="1800">
                          <a:effectLst/>
                        </a:rPr>
                        <a:t>5</a:t>
                      </a:r>
                      <a:r>
                        <a:rPr lang="ja-JP" altLang="en-US" sz="1800">
                          <a:effectLst/>
                        </a:rPr>
                        <a:t>月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国民投票によって再任される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5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スンニ派とシーア派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746981"/>
              </p:ext>
            </p:extLst>
          </p:nvPr>
        </p:nvGraphicFramePr>
        <p:xfrm>
          <a:off x="457200" y="1600200"/>
          <a:ext cx="8291265" cy="4452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3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237"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スンニ派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シーア派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237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優勢な国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サウジアラビアなど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イラン、イラク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237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全体の人口比率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９割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１割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237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１日の礼拝の数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５回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３回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237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ムハマンドの後継者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世襲ではない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アリー、年に１度礼拝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237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指導者の肖像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指導者の聖人化はしない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肖像画が多い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903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メッカの場所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07" y="1600200"/>
            <a:ext cx="46153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80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エルサレム</a:t>
            </a:r>
            <a:endParaRPr kumimoji="1" lang="ja-JP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81" y="1340768"/>
            <a:ext cx="7992888" cy="521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220072" y="4869160"/>
            <a:ext cx="720080" cy="2880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7740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エルサレム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6085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852736" y="6021288"/>
            <a:ext cx="829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中東戦争は、イスラエル対その他の国の戦い</a:t>
            </a:r>
          </a:p>
        </p:txBody>
      </p:sp>
    </p:spTree>
    <p:extLst>
      <p:ext uri="{BB962C8B-B14F-4D97-AF65-F5344CB8AC3E}">
        <p14:creationId xmlns:p14="http://schemas.microsoft.com/office/powerpoint/2010/main" val="842182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エルサレムはそれぞれの宗教の聖地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嘆きの壁（ユダヤ教）</a:t>
            </a:r>
            <a:endParaRPr lang="en-US" altLang="ja-JP" dirty="0"/>
          </a:p>
          <a:p>
            <a:r>
              <a:rPr lang="ja-JP" altLang="en-US" dirty="0"/>
              <a:t>ゴルゴダの丘（キリスト教）</a:t>
            </a:r>
            <a:endParaRPr lang="en-US" altLang="ja-JP" dirty="0"/>
          </a:p>
          <a:p>
            <a:r>
              <a:rPr kumimoji="1" lang="ja-JP" altLang="en-US" dirty="0"/>
              <a:t>岩のドーム（イスラム教）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74841"/>
            <a:ext cx="2130270" cy="28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21" y="4581128"/>
            <a:ext cx="2369840" cy="199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28575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7020272" y="5565971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ゴルゴダの丘の跡に建てられた聖墳墓教会</a:t>
            </a:r>
          </a:p>
        </p:txBody>
      </p:sp>
    </p:spTree>
    <p:extLst>
      <p:ext uri="{BB962C8B-B14F-4D97-AF65-F5344CB8AC3E}">
        <p14:creationId xmlns:p14="http://schemas.microsoft.com/office/powerpoint/2010/main" val="1320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イスラム教の多様性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イベリア半島</a:t>
            </a:r>
            <a:endParaRPr lang="en-US" altLang="ja-JP" dirty="0"/>
          </a:p>
          <a:p>
            <a:r>
              <a:rPr lang="ja-JP" altLang="en-US" dirty="0"/>
              <a:t>アフリカ北部</a:t>
            </a:r>
            <a:endParaRPr lang="en-US" altLang="ja-JP" dirty="0"/>
          </a:p>
          <a:p>
            <a:r>
              <a:rPr lang="ja-JP" altLang="en-US" dirty="0"/>
              <a:t>中東</a:t>
            </a:r>
            <a:endParaRPr lang="en-US" altLang="ja-JP" dirty="0"/>
          </a:p>
          <a:p>
            <a:r>
              <a:rPr kumimoji="1" lang="ja-JP" altLang="en-US" dirty="0"/>
              <a:t>アジア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74360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1148</Words>
  <Application>Microsoft Office PowerPoint</Application>
  <PresentationFormat>画面に合わせる (4:3)</PresentationFormat>
  <Paragraphs>267</Paragraphs>
  <Slides>38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3" baseType="lpstr">
      <vt:lpstr>ＭＳ Ｐゴシック</vt:lpstr>
      <vt:lpstr>メイリオ</vt:lpstr>
      <vt:lpstr>Arial</vt:lpstr>
      <vt:lpstr>Calibri</vt:lpstr>
      <vt:lpstr>Office ​​テーマ</vt:lpstr>
      <vt:lpstr>中近東</vt:lpstr>
      <vt:lpstr>PowerPoint プレゼンテーション</vt:lpstr>
      <vt:lpstr>世界の宗教</vt:lpstr>
      <vt:lpstr>スンニ派とシーア派</vt:lpstr>
      <vt:lpstr>メッカの場所</vt:lpstr>
      <vt:lpstr>エルサレム</vt:lpstr>
      <vt:lpstr>エルサレム</vt:lpstr>
      <vt:lpstr>エルサレムはそれぞれの宗教の聖地</vt:lpstr>
      <vt:lpstr>イスラム教の多様性</vt:lpstr>
      <vt:lpstr>PowerPoint プレゼンテーション</vt:lpstr>
      <vt:lpstr>中東諸国</vt:lpstr>
      <vt:lpstr>ハラル</vt:lpstr>
      <vt:lpstr>ユダヤ人</vt:lpstr>
      <vt:lpstr>両方に言い分がある</vt:lpstr>
      <vt:lpstr>三枚舌外交</vt:lpstr>
      <vt:lpstr>フサイン・マクマホン協定</vt:lpstr>
      <vt:lpstr>サイクス・ピコ協定</vt:lpstr>
      <vt:lpstr>サイクス・ピコ協定</vt:lpstr>
      <vt:lpstr>バルフォア宣言</vt:lpstr>
      <vt:lpstr>中東戦争 イスラエルVSアラブ諸国</vt:lpstr>
      <vt:lpstr>池上彰</vt:lpstr>
      <vt:lpstr>ラジオコバニ</vt:lpstr>
      <vt:lpstr>アラブ</vt:lpstr>
      <vt:lpstr>アラビアンコースト</vt:lpstr>
      <vt:lpstr>アラビア語</vt:lpstr>
      <vt:lpstr>アラビアンコースト</vt:lpstr>
      <vt:lpstr>アトラクションなど</vt:lpstr>
      <vt:lpstr>千夜一夜物語</vt:lpstr>
      <vt:lpstr>アラジン</vt:lpstr>
      <vt:lpstr>シャフリヤールとシェヘラザード</vt:lpstr>
      <vt:lpstr>ハールン＝アッラシッド</vt:lpstr>
      <vt:lpstr>アグラバーの王宮（アラジン）</vt:lpstr>
      <vt:lpstr>アヤソフィア（イスタンブール） 1453年から改修</vt:lpstr>
      <vt:lpstr>ハギアソフィア内部</vt:lpstr>
      <vt:lpstr>タージマハル（アグラ・インド） 1653年竣工・イスラム建築</vt:lpstr>
      <vt:lpstr>シリア　アサド政権</vt:lpstr>
      <vt:lpstr>バッシャール・アル・アサド 大領略歴</vt:lpstr>
      <vt:lpstr>バッシャール・アル・アサド大統領略歴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中東問題</dc:title>
  <dc:creator>Nariyasu Yamasawa</dc:creator>
  <cp:lastModifiedBy>山澤 成康</cp:lastModifiedBy>
  <cp:revision>49</cp:revision>
  <dcterms:created xsi:type="dcterms:W3CDTF">2018-02-22T11:10:12Z</dcterms:created>
  <dcterms:modified xsi:type="dcterms:W3CDTF">2019-07-17T07:18:55Z</dcterms:modified>
</cp:coreProperties>
</file>