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36" r:id="rId1"/>
  </p:sldMasterIdLst>
  <p:notesMasterIdLst>
    <p:notesMasterId r:id="rId106"/>
  </p:notesMasterIdLst>
  <p:handoutMasterIdLst>
    <p:handoutMasterId r:id="rId107"/>
  </p:handoutMasterIdLst>
  <p:sldIdLst>
    <p:sldId id="256" r:id="rId2"/>
    <p:sldId id="498" r:id="rId3"/>
    <p:sldId id="499" r:id="rId4"/>
    <p:sldId id="500" r:id="rId5"/>
    <p:sldId id="501" r:id="rId6"/>
    <p:sldId id="502" r:id="rId7"/>
    <p:sldId id="503" r:id="rId8"/>
    <p:sldId id="505" r:id="rId9"/>
    <p:sldId id="649" r:id="rId10"/>
    <p:sldId id="650" r:id="rId11"/>
    <p:sldId id="548" r:id="rId12"/>
    <p:sldId id="583" r:id="rId13"/>
    <p:sldId id="506" r:id="rId14"/>
    <p:sldId id="598" r:id="rId15"/>
    <p:sldId id="507" r:id="rId16"/>
    <p:sldId id="584" r:id="rId17"/>
    <p:sldId id="585" r:id="rId18"/>
    <p:sldId id="648" r:id="rId19"/>
    <p:sldId id="586" r:id="rId20"/>
    <p:sldId id="589" r:id="rId21"/>
    <p:sldId id="533" r:id="rId22"/>
    <p:sldId id="534" r:id="rId23"/>
    <p:sldId id="535" r:id="rId24"/>
    <p:sldId id="536" r:id="rId25"/>
    <p:sldId id="537" r:id="rId26"/>
    <p:sldId id="538" r:id="rId27"/>
    <p:sldId id="539" r:id="rId28"/>
    <p:sldId id="540" r:id="rId29"/>
    <p:sldId id="541" r:id="rId30"/>
    <p:sldId id="542" r:id="rId31"/>
    <p:sldId id="543" r:id="rId32"/>
    <p:sldId id="544" r:id="rId33"/>
    <p:sldId id="565" r:id="rId34"/>
    <p:sldId id="545" r:id="rId35"/>
    <p:sldId id="566" r:id="rId36"/>
    <p:sldId id="547" r:id="rId37"/>
    <p:sldId id="546" r:id="rId38"/>
    <p:sldId id="554" r:id="rId39"/>
    <p:sldId id="568" r:id="rId40"/>
    <p:sldId id="564" r:id="rId41"/>
    <p:sldId id="556" r:id="rId42"/>
    <p:sldId id="569" r:id="rId43"/>
    <p:sldId id="557" r:id="rId44"/>
    <p:sldId id="577" r:id="rId45"/>
    <p:sldId id="558" r:id="rId46"/>
    <p:sldId id="581" r:id="rId47"/>
    <p:sldId id="559" r:id="rId48"/>
    <p:sldId id="590" r:id="rId49"/>
    <p:sldId id="591" r:id="rId50"/>
    <p:sldId id="592" r:id="rId51"/>
    <p:sldId id="593" r:id="rId52"/>
    <p:sldId id="594" r:id="rId53"/>
    <p:sldId id="595" r:id="rId54"/>
    <p:sldId id="596" r:id="rId55"/>
    <p:sldId id="597" r:id="rId56"/>
    <p:sldId id="599" r:id="rId57"/>
    <p:sldId id="600" r:id="rId58"/>
    <p:sldId id="647" r:id="rId59"/>
    <p:sldId id="601" r:id="rId60"/>
    <p:sldId id="602" r:id="rId61"/>
    <p:sldId id="603" r:id="rId62"/>
    <p:sldId id="604" r:id="rId63"/>
    <p:sldId id="605" r:id="rId64"/>
    <p:sldId id="606" r:id="rId65"/>
    <p:sldId id="607" r:id="rId66"/>
    <p:sldId id="608" r:id="rId67"/>
    <p:sldId id="609" r:id="rId68"/>
    <p:sldId id="610" r:id="rId69"/>
    <p:sldId id="611" r:id="rId70"/>
    <p:sldId id="612" r:id="rId71"/>
    <p:sldId id="613" r:id="rId72"/>
    <p:sldId id="614" r:id="rId73"/>
    <p:sldId id="615" r:id="rId74"/>
    <p:sldId id="616" r:id="rId75"/>
    <p:sldId id="617" r:id="rId76"/>
    <p:sldId id="618" r:id="rId77"/>
    <p:sldId id="619" r:id="rId78"/>
    <p:sldId id="620" r:id="rId79"/>
    <p:sldId id="621" r:id="rId80"/>
    <p:sldId id="622" r:id="rId81"/>
    <p:sldId id="623" r:id="rId82"/>
    <p:sldId id="624" r:id="rId83"/>
    <p:sldId id="625" r:id="rId84"/>
    <p:sldId id="626" r:id="rId85"/>
    <p:sldId id="627" r:id="rId86"/>
    <p:sldId id="628" r:id="rId87"/>
    <p:sldId id="629" r:id="rId88"/>
    <p:sldId id="630" r:id="rId89"/>
    <p:sldId id="631" r:id="rId90"/>
    <p:sldId id="632" r:id="rId91"/>
    <p:sldId id="633" r:id="rId92"/>
    <p:sldId id="634" r:id="rId93"/>
    <p:sldId id="635" r:id="rId94"/>
    <p:sldId id="636" r:id="rId95"/>
    <p:sldId id="637" r:id="rId96"/>
    <p:sldId id="638" r:id="rId97"/>
    <p:sldId id="639" r:id="rId98"/>
    <p:sldId id="640" r:id="rId99"/>
    <p:sldId id="641" r:id="rId100"/>
    <p:sldId id="642" r:id="rId101"/>
    <p:sldId id="643" r:id="rId102"/>
    <p:sldId id="644" r:id="rId103"/>
    <p:sldId id="645" r:id="rId104"/>
    <p:sldId id="646" r:id="rId105"/>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00CC"/>
    <a:srgbClr val="FF00FF"/>
    <a:srgbClr val="CCFF33"/>
    <a:srgbClr val="CC0000"/>
    <a:srgbClr val="99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91" autoAdjust="0"/>
    <p:restoredTop sz="94660"/>
  </p:normalViewPr>
  <p:slideViewPr>
    <p:cSldViewPr>
      <p:cViewPr varScale="1">
        <p:scale>
          <a:sx n="73" d="100"/>
          <a:sy n="73" d="100"/>
        </p:scale>
        <p:origin x="95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4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4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cs typeface="+mn-cs"/>
              </a:defRPr>
            </a:lvl1pPr>
          </a:lstStyle>
          <a:p>
            <a:pPr>
              <a:defRPr/>
            </a:pPr>
            <a:endParaRPr lang="en-US" altLang="ja-JP"/>
          </a:p>
        </p:txBody>
      </p:sp>
      <p:sp>
        <p:nvSpPr>
          <p:cNvPr id="324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4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E010916-6983-477F-9FE0-3B38B18052F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3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cs typeface="+mn-cs"/>
              </a:defRPr>
            </a:lvl1pPr>
          </a:lstStyle>
          <a:p>
            <a:pPr>
              <a:defRPr/>
            </a:pPr>
            <a:endParaRPr lang="en-US" altLang="ja-JP"/>
          </a:p>
        </p:txBody>
      </p:sp>
      <p:sp>
        <p:nvSpPr>
          <p:cNvPr id="2052"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23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3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2E1EEFF-46A0-464D-8CE5-DDB03D3058A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5EB1712-3227-4B12-A50D-9CAD2BA0BE8E}" type="slidenum">
              <a:rPr lang="en-US" altLang="ja-JP">
                <a:ea typeface="ＭＳ Ｐゴシック" panose="020B0600070205080204" pitchFamily="50" charset="-128"/>
              </a:rPr>
              <a:pPr>
                <a:spcBef>
                  <a:spcPct val="0"/>
                </a:spcBef>
              </a:pPr>
              <a:t>1</a:t>
            </a:fld>
            <a:endParaRPr lang="en-US" altLang="ja-JP">
              <a:ea typeface="ＭＳ Ｐゴシック" panose="020B0600070205080204" pitchFamily="50" charset="-128"/>
            </a:endParaRPr>
          </a:p>
        </p:txBody>
      </p:sp>
      <p:sp>
        <p:nvSpPr>
          <p:cNvPr id="5123" name="Rectangle 2"/>
          <p:cNvSpPr>
            <a:spLocks noGrp="1" noRo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a:ln/>
        </p:spPr>
      </p:sp>
      <p:sp>
        <p:nvSpPr>
          <p:cNvPr id="2560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smtClean="0">
                <a:latin typeface="Arial" panose="020B0604020202020204" pitchFamily="34" charset="0"/>
              </a:rPr>
              <a:t>誕生ストーリー</a:t>
            </a:r>
            <a:endParaRPr lang="en-US" altLang="ja-JP" smtClean="0">
              <a:latin typeface="Arial" panose="020B0604020202020204" pitchFamily="34" charset="0"/>
            </a:endParaRPr>
          </a:p>
          <a:p>
            <a:pPr eaLnBrk="1" hangingPunct="1">
              <a:spcBef>
                <a:spcPct val="0"/>
              </a:spcBef>
            </a:pP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人気の秘密</a:t>
            </a:r>
          </a:p>
        </p:txBody>
      </p:sp>
      <p:sp>
        <p:nvSpPr>
          <p:cNvPr id="2560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EE32476-01CA-4B05-A1D4-66E7105A4221}" type="slidenum">
              <a:rPr lang="ja-JP" altLang="en-US">
                <a:ea typeface="ＭＳ Ｐゴシック" panose="020B0600070205080204" pitchFamily="50" charset="-128"/>
              </a:rPr>
              <a:pPr>
                <a:spcBef>
                  <a:spcPct val="0"/>
                </a:spcBef>
              </a:pPr>
              <a:t>21</a:t>
            </a:fld>
            <a:endParaRPr lang="ja-JP" altLang="en-US">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a:ln/>
        </p:spPr>
      </p:sp>
      <p:sp>
        <p:nvSpPr>
          <p:cNvPr id="286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smtClean="0">
                <a:latin typeface="Arial" panose="020B0604020202020204" pitchFamily="34" charset="0"/>
              </a:rPr>
              <a:t>1927</a:t>
            </a:r>
            <a:r>
              <a:rPr lang="ja-JP" altLang="en-US" smtClean="0">
                <a:latin typeface="Arial" panose="020B0604020202020204" pitchFamily="34" charset="0"/>
              </a:rPr>
              <a:t>年にデビュー作となるトロリー・トラブルズ</a:t>
            </a:r>
            <a:r>
              <a:rPr lang="en-US" altLang="ja-JP" smtClean="0">
                <a:latin typeface="Arial" panose="020B0604020202020204" pitchFamily="34" charset="0"/>
              </a:rPr>
              <a:t>【Trolley troubles】</a:t>
            </a:r>
            <a:r>
              <a:rPr lang="ja-JP" altLang="en-US" smtClean="0">
                <a:latin typeface="Arial" panose="020B0604020202020204" pitchFamily="34" charset="0"/>
              </a:rPr>
              <a:t>を発表。</a:t>
            </a:r>
            <a:br>
              <a:rPr lang="ja-JP" altLang="en-US" smtClean="0">
                <a:latin typeface="Arial" panose="020B0604020202020204" pitchFamily="34" charset="0"/>
              </a:rPr>
            </a:br>
            <a:r>
              <a:rPr lang="ja-JP" altLang="en-US" smtClean="0">
                <a:latin typeface="Arial" panose="020B0604020202020204" pitchFamily="34" charset="0"/>
              </a:rPr>
              <a:t>ただしこれは</a:t>
            </a:r>
            <a:r>
              <a:rPr lang="en-US" altLang="ja-JP" smtClean="0">
                <a:latin typeface="Arial" panose="020B0604020202020204" pitchFamily="34" charset="0"/>
              </a:rPr>
              <a:t>2</a:t>
            </a:r>
            <a:r>
              <a:rPr lang="ja-JP" altLang="en-US" smtClean="0">
                <a:latin typeface="Arial" panose="020B0604020202020204" pitchFamily="34" charset="0"/>
              </a:rPr>
              <a:t>作目で、</a:t>
            </a:r>
            <a:r>
              <a:rPr lang="en-US" altLang="ja-JP" smtClean="0">
                <a:latin typeface="Arial" panose="020B0604020202020204" pitchFamily="34" charset="0"/>
              </a:rPr>
              <a:t>1</a:t>
            </a:r>
            <a:r>
              <a:rPr lang="ja-JP" altLang="en-US" smtClean="0">
                <a:latin typeface="Arial" panose="020B0604020202020204" pitchFamily="34" charset="0"/>
              </a:rPr>
              <a:t>作目のかわいそうなパパ</a:t>
            </a:r>
            <a:r>
              <a:rPr lang="en-US" altLang="ja-JP" smtClean="0">
                <a:latin typeface="Arial" panose="020B0604020202020204" pitchFamily="34" charset="0"/>
              </a:rPr>
              <a:t>【poor papa】</a:t>
            </a:r>
            <a:r>
              <a:rPr lang="ja-JP" altLang="en-US" smtClean="0">
                <a:latin typeface="Arial" panose="020B0604020202020204" pitchFamily="34" charset="0"/>
              </a:rPr>
              <a:t>は放映されていない。</a:t>
            </a:r>
            <a:br>
              <a:rPr lang="ja-JP" altLang="en-US" smtClean="0">
                <a:latin typeface="Arial" panose="020B0604020202020204" pitchFamily="34" charset="0"/>
              </a:rPr>
            </a:br>
            <a:r>
              <a:rPr lang="ja-JP" altLang="en-US" smtClean="0">
                <a:latin typeface="Arial" panose="020B0604020202020204" pitchFamily="34" charset="0"/>
              </a:rPr>
              <a:t>ディズニーの巧みな演出とアイワークスの親しみやすい作画により、オズワルドはデビューから大きな人気を博した。</a:t>
            </a:r>
          </a:p>
          <a:p>
            <a:pPr eaLnBrk="1" hangingPunct="1">
              <a:spcBef>
                <a:spcPct val="0"/>
              </a:spcBef>
            </a:pPr>
            <a:r>
              <a:rPr lang="ja-JP" altLang="en-US" smtClean="0">
                <a:latin typeface="Arial" panose="020B0604020202020204" pitchFamily="34" charset="0"/>
              </a:rPr>
              <a:t>その後オズワルドは、ウォルト達の手によって合計</a:t>
            </a:r>
            <a:r>
              <a:rPr lang="en-US" altLang="ja-JP" smtClean="0">
                <a:latin typeface="Arial" panose="020B0604020202020204" pitchFamily="34" charset="0"/>
              </a:rPr>
              <a:t>26</a:t>
            </a:r>
            <a:r>
              <a:rPr lang="ja-JP" altLang="en-US" smtClean="0">
                <a:latin typeface="Arial" panose="020B0604020202020204" pitchFamily="34" charset="0"/>
              </a:rPr>
              <a:t>作品が制作された。</a:t>
            </a:r>
            <a:br>
              <a:rPr lang="ja-JP" altLang="en-US" smtClean="0">
                <a:latin typeface="Arial" panose="020B0604020202020204" pitchFamily="34" charset="0"/>
              </a:rPr>
            </a:br>
            <a:r>
              <a:rPr lang="ja-JP" altLang="en-US" smtClean="0">
                <a:latin typeface="Arial" panose="020B0604020202020204" pitchFamily="34" charset="0"/>
              </a:rPr>
              <a:t>しかし、その間ユニバース・ピクチャーズと取引金額や所有権について対立することになる。</a:t>
            </a:r>
            <a:br>
              <a:rPr lang="ja-JP" altLang="en-US" smtClean="0">
                <a:latin typeface="Arial" panose="020B0604020202020204" pitchFamily="34" charset="0"/>
              </a:rPr>
            </a:br>
            <a:r>
              <a:rPr lang="ja-JP" altLang="en-US" smtClean="0">
                <a:latin typeface="Arial" panose="020B0604020202020204" pitchFamily="34" charset="0"/>
              </a:rPr>
              <a:t>そこでユニバース・ピクチャーズは秘密裏にディズニーの会社からスタッフの引き抜きを画策。</a:t>
            </a:r>
            <a:br>
              <a:rPr lang="ja-JP" altLang="en-US" smtClean="0">
                <a:latin typeface="Arial" panose="020B0604020202020204" pitchFamily="34" charset="0"/>
              </a:rPr>
            </a:br>
            <a:r>
              <a:rPr lang="ja-JP" altLang="en-US" smtClean="0">
                <a:latin typeface="Arial" panose="020B0604020202020204" pitchFamily="34" charset="0"/>
              </a:rPr>
              <a:t>しかもウォルト達にとっては不幸なことに、その引き抜きに多くのスタッフが乗ってしまったのである。</a:t>
            </a:r>
            <a:br>
              <a:rPr lang="ja-JP" altLang="en-US" smtClean="0">
                <a:latin typeface="Arial" panose="020B0604020202020204" pitchFamily="34" charset="0"/>
              </a:rPr>
            </a:br>
            <a:r>
              <a:rPr lang="ja-JP" altLang="en-US" smtClean="0">
                <a:latin typeface="Arial" panose="020B0604020202020204" pitchFamily="34" charset="0"/>
              </a:rPr>
              <a:t>そのあげく、残ったのは生涯の友人であるアイワークスと、わずかなスタッフだけだった。</a:t>
            </a:r>
          </a:p>
          <a:p>
            <a:pPr eaLnBrk="1" hangingPunct="1">
              <a:spcBef>
                <a:spcPct val="0"/>
              </a:spcBef>
            </a:pPr>
            <a:r>
              <a:rPr lang="ja-JP" altLang="en-US" smtClean="0">
                <a:latin typeface="Arial" panose="020B0604020202020204" pitchFamily="34" charset="0"/>
              </a:rPr>
              <a:t>自社キャラであるオズワルドと多くのスタッフを失った（ウォルトからすれば奪われた）会社はあわや倒産の危機に陥る。</a:t>
            </a:r>
            <a:br>
              <a:rPr lang="ja-JP" altLang="en-US" smtClean="0">
                <a:latin typeface="Arial" panose="020B0604020202020204" pitchFamily="34" charset="0"/>
              </a:rPr>
            </a:br>
            <a:r>
              <a:rPr lang="ja-JP" altLang="en-US" smtClean="0">
                <a:latin typeface="Arial" panose="020B0604020202020204" pitchFamily="34" charset="0"/>
              </a:rPr>
              <a:t>おまけにウォルトは、当時残ったスタッフと契約上制作しなくてはいけなかった残る</a:t>
            </a:r>
            <a:r>
              <a:rPr lang="en-US" altLang="ja-JP" smtClean="0">
                <a:latin typeface="Arial" panose="020B0604020202020204" pitchFamily="34" charset="0"/>
              </a:rPr>
              <a:t>4</a:t>
            </a:r>
            <a:r>
              <a:rPr lang="ja-JP" altLang="en-US" smtClean="0">
                <a:latin typeface="Arial" panose="020B0604020202020204" pitchFamily="34" charset="0"/>
              </a:rPr>
              <a:t>作品を手がけないといけなかった。</a:t>
            </a:r>
            <a:br>
              <a:rPr lang="ja-JP" altLang="en-US" smtClean="0">
                <a:latin typeface="Arial" panose="020B0604020202020204" pitchFamily="34" charset="0"/>
              </a:rPr>
            </a:br>
            <a:r>
              <a:rPr lang="ja-JP" altLang="en-US" smtClean="0">
                <a:latin typeface="Arial" panose="020B0604020202020204" pitchFamily="34" charset="0"/>
              </a:rPr>
              <a:t>版権を奪われておきながら新作を作らなくてはならなかったスタジオスタッフの心境は、察するに余りあるだろう。</a:t>
            </a:r>
          </a:p>
          <a:p>
            <a:pPr eaLnBrk="1" hangingPunct="1">
              <a:spcBef>
                <a:spcPct val="0"/>
              </a:spcBef>
            </a:pPr>
            <a:r>
              <a:rPr lang="ja-JP" altLang="en-US" smtClean="0">
                <a:latin typeface="Arial" panose="020B0604020202020204" pitchFamily="34" charset="0"/>
              </a:rPr>
              <a:t>そんな苦心の合間、ウォルトは夜中にこっそりと自社キャラクターの考案する作業にとりかかるようになる。</a:t>
            </a:r>
            <a:br>
              <a:rPr lang="ja-JP" altLang="en-US" smtClean="0">
                <a:latin typeface="Arial" panose="020B0604020202020204" pitchFamily="34" charset="0"/>
              </a:rPr>
            </a:br>
            <a:r>
              <a:rPr lang="ja-JP" altLang="en-US" smtClean="0">
                <a:latin typeface="Arial" panose="020B0604020202020204" pitchFamily="34" charset="0"/>
              </a:rPr>
              <a:t>この時誕生したのが、かの有名なミッキーマウスである。</a:t>
            </a:r>
          </a:p>
          <a:p>
            <a:pPr eaLnBrk="1" hangingPunct="1">
              <a:spcBef>
                <a:spcPct val="0"/>
              </a:spcBef>
            </a:pPr>
            <a:endParaRPr lang="ja-JP" altLang="en-US" smtClean="0">
              <a:latin typeface="Arial" panose="020B0604020202020204" pitchFamily="34" charset="0"/>
            </a:endParaRPr>
          </a:p>
        </p:txBody>
      </p:sp>
      <p:sp>
        <p:nvSpPr>
          <p:cNvPr id="286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78A87BB-4C7D-402E-9150-76CAE006DA3F}" type="slidenum">
              <a:rPr lang="ja-JP" altLang="en-US">
                <a:ea typeface="ＭＳ Ｐゴシック" panose="020B0600070205080204" pitchFamily="50" charset="-128"/>
              </a:rPr>
              <a:pPr>
                <a:spcBef>
                  <a:spcPct val="0"/>
                </a:spcBef>
              </a:pPr>
              <a:t>23</a:t>
            </a:fld>
            <a:endParaRPr lang="ja-JP" altLang="en-US">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a:ln/>
        </p:spPr>
      </p:sp>
      <p:sp>
        <p:nvSpPr>
          <p:cNvPr id="3072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smtClean="0">
              <a:latin typeface="Arial" panose="020B0604020202020204" pitchFamily="34" charset="0"/>
            </a:endParaRPr>
          </a:p>
        </p:txBody>
      </p:sp>
      <p:sp>
        <p:nvSpPr>
          <p:cNvPr id="307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ABF5045-5F72-4F19-8F36-EE2525ED0176}" type="slidenum">
              <a:rPr lang="ja-JP" altLang="en-US">
                <a:ea typeface="ＭＳ Ｐゴシック" panose="020B0600070205080204" pitchFamily="50" charset="-128"/>
              </a:rPr>
              <a:pPr>
                <a:spcBef>
                  <a:spcPct val="0"/>
                </a:spcBef>
              </a:pPr>
              <a:t>24</a:t>
            </a:fld>
            <a:endParaRPr lang="ja-JP" altLang="en-US">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a:ln/>
        </p:spPr>
      </p:sp>
      <p:sp>
        <p:nvSpPr>
          <p:cNvPr id="337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smtClean="0">
              <a:latin typeface="Arial" panose="020B0604020202020204" pitchFamily="34" charset="0"/>
            </a:endParaRPr>
          </a:p>
        </p:txBody>
      </p:sp>
      <p:sp>
        <p:nvSpPr>
          <p:cNvPr id="337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9BFD864-5151-4758-B149-AD343517B0E5}" type="slidenum">
              <a:rPr lang="ja-JP" altLang="en-US">
                <a:ea typeface="ＭＳ Ｐゴシック" panose="020B0600070205080204" pitchFamily="50" charset="-128"/>
              </a:rPr>
              <a:pPr>
                <a:spcBef>
                  <a:spcPct val="0"/>
                </a:spcBef>
              </a:pPr>
              <a:t>26</a:t>
            </a:fld>
            <a:endParaRPr lang="ja-JP" altLang="en-US">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 1"/>
          <p:cNvSpPr>
            <a:spLocks noGrp="1" noRot="1" noChangeAspect="1" noTextEdit="1"/>
          </p:cNvSpPr>
          <p:nvPr>
            <p:ph type="sldImg"/>
          </p:nvPr>
        </p:nvSpPr>
        <p:spPr>
          <a:ln/>
        </p:spPr>
      </p:sp>
      <p:sp>
        <p:nvSpPr>
          <p:cNvPr id="4301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smtClean="0">
                <a:latin typeface="Arial" panose="020B0604020202020204" pitchFamily="34" charset="0"/>
              </a:rPr>
              <a:t>１作目プレーンクレイジー</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２作目ギャロッピン・ガウチョ←★</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３作目蒸気船ウィリー</a:t>
            </a:r>
          </a:p>
        </p:txBody>
      </p:sp>
      <p:sp>
        <p:nvSpPr>
          <p:cNvPr id="430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41DBB57-27C7-4BA0-A248-31771B841960}" type="slidenum">
              <a:rPr lang="ja-JP" altLang="en-US">
                <a:ea typeface="ＭＳ Ｐゴシック" panose="020B0600070205080204" pitchFamily="50" charset="-128"/>
              </a:rPr>
              <a:pPr>
                <a:spcBef>
                  <a:spcPct val="0"/>
                </a:spcBef>
              </a:pPr>
              <a:t>34</a:t>
            </a:fld>
            <a:endParaRPr lang="ja-JP" altLang="en-US">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a:ln/>
        </p:spPr>
      </p:sp>
      <p:sp>
        <p:nvSpPr>
          <p:cNvPr id="460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b="1" smtClean="0">
                <a:solidFill>
                  <a:srgbClr val="FF0000"/>
                </a:solidFill>
                <a:latin typeface="Arial" panose="020B0604020202020204" pitchFamily="34" charset="0"/>
              </a:rPr>
              <a:t>ミッキーが大人気になったため、子供が真似するので変なことはさせないでくれと親から苦情がたくさん増えていました。</a:t>
            </a:r>
          </a:p>
          <a:p>
            <a:pPr eaLnBrk="1" hangingPunct="1">
              <a:spcBef>
                <a:spcPct val="0"/>
              </a:spcBef>
            </a:pPr>
            <a:endParaRPr lang="en-US" altLang="ja-JP" smtClean="0">
              <a:latin typeface="Arial" panose="020B0604020202020204" pitchFamily="34" charset="0"/>
            </a:endParaRPr>
          </a:p>
          <a:p>
            <a:pPr eaLnBrk="1" hangingPunct="1">
              <a:spcBef>
                <a:spcPct val="0"/>
              </a:spcBef>
            </a:pPr>
            <a:r>
              <a:rPr lang="ja-JP" altLang="en-US" u="sng" smtClean="0">
                <a:latin typeface="Arial" panose="020B0604020202020204" pitchFamily="34" charset="0"/>
              </a:rPr>
              <a:t>その結果ウォルトの指示によって、酒もタバコも禁止になってしまいました。</a:t>
            </a:r>
            <a:endParaRPr lang="en-US" altLang="ja-JP" u="sng" smtClean="0">
              <a:latin typeface="Arial" panose="020B0604020202020204" pitchFamily="34" charset="0"/>
            </a:endParaRPr>
          </a:p>
          <a:p>
            <a:pPr eaLnBrk="1" hangingPunct="1">
              <a:spcBef>
                <a:spcPct val="0"/>
              </a:spcBef>
            </a:pPr>
            <a:r>
              <a:rPr lang="ja-JP" altLang="en-US" u="sng" smtClean="0">
                <a:latin typeface="Arial" panose="020B0604020202020204" pitchFamily="34" charset="0"/>
              </a:rPr>
              <a:t>ミッキーは優等生で礼儀正しく正義感の強いキャラクターとして描かれるようになります。</a:t>
            </a:r>
            <a:endParaRPr lang="en-US" altLang="ja-JP" u="sng" smtClean="0">
              <a:latin typeface="Arial" panose="020B0604020202020204" pitchFamily="34" charset="0"/>
            </a:endParaRPr>
          </a:p>
          <a:p>
            <a:pPr eaLnBrk="1" hangingPunct="1">
              <a:spcBef>
                <a:spcPct val="0"/>
              </a:spcBef>
            </a:pPr>
            <a:endParaRPr lang="ja-JP" altLang="en-US" smtClean="0">
              <a:latin typeface="Arial" panose="020B0604020202020204" pitchFamily="34" charset="0"/>
            </a:endParaRPr>
          </a:p>
        </p:txBody>
      </p:sp>
      <p:sp>
        <p:nvSpPr>
          <p:cNvPr id="460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224091D-DE64-473B-896D-7FFD451B0DF9}" type="slidenum">
              <a:rPr lang="ja-JP" altLang="en-US">
                <a:ea typeface="ＭＳ Ｐゴシック" panose="020B0600070205080204" pitchFamily="50" charset="-128"/>
              </a:rPr>
              <a:pPr>
                <a:spcBef>
                  <a:spcPct val="0"/>
                </a:spcBef>
              </a:pPr>
              <a:t>36</a:t>
            </a:fld>
            <a:endParaRPr lang="ja-JP" altLang="en-US">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a:ln/>
        </p:spPr>
      </p:sp>
      <p:sp>
        <p:nvSpPr>
          <p:cNvPr id="4813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smtClean="0">
                <a:latin typeface="Arial" panose="020B0604020202020204" pitchFamily="34" charset="0"/>
              </a:rPr>
              <a:t>11</a:t>
            </a:r>
            <a:r>
              <a:rPr lang="ja-JP" altLang="en-US" smtClean="0">
                <a:latin typeface="Arial" panose="020B0604020202020204" pitchFamily="34" charset="0"/>
              </a:rPr>
              <a:t>月</a:t>
            </a:r>
            <a:r>
              <a:rPr lang="en-US" altLang="ja-JP" smtClean="0">
                <a:latin typeface="Arial" panose="020B0604020202020204" pitchFamily="34" charset="0"/>
              </a:rPr>
              <a:t>18</a:t>
            </a:r>
            <a:r>
              <a:rPr lang="ja-JP" altLang="en-US" smtClean="0">
                <a:latin typeface="Arial" panose="020B0604020202020204" pitchFamily="34" charset="0"/>
              </a:rPr>
              <a:t>日ニューヨーク・コロニー劇場にてミッキーの３作目「蒸気船ウィリー」が上映されました。またしても多くの配給会社が相手にしなかったのですが、ニューヨークのコロンビアピクチャーだけがウォルトと契約を結びました。このコロンビアの社長は「相手の胃に胃潰瘍を作る」ことを自慢にしているくらい恐ろしい人物だったのですが、ウォルトはそんなことはお構い無しに堂々と交渉しました。</a:t>
            </a:r>
          </a:p>
          <a:p>
            <a:pPr eaLnBrk="1" hangingPunct="1">
              <a:spcBef>
                <a:spcPct val="0"/>
              </a:spcBef>
            </a:pP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これはバスターキートンの映画「海底王キートン」を下敷きに作られたアニメでした。トーキーという声を入れる技術をアニメに応用し、ウォルトディズニー自身がミッキーの声を吹き込みました。そしてこの映画でミッキーマウスは大人気を得てしまいました！多くの配給会社が慌てて契約を取り付けに戻ってきたということです。</a:t>
            </a:r>
            <a:br>
              <a:rPr lang="ja-JP" altLang="en-US" smtClean="0">
                <a:latin typeface="Arial" panose="020B0604020202020204" pitchFamily="34" charset="0"/>
              </a:rPr>
            </a:br>
            <a:endParaRPr lang="en-US" altLang="ja-JP" smtClean="0">
              <a:latin typeface="Arial" panose="020B0604020202020204" pitchFamily="34" charset="0"/>
            </a:endParaRPr>
          </a:p>
          <a:p>
            <a:pPr eaLnBrk="1" hangingPunct="1">
              <a:spcBef>
                <a:spcPct val="0"/>
              </a:spcBef>
            </a:pPr>
            <a:endParaRPr lang="en-US" altLang="ja-JP" smtClean="0">
              <a:latin typeface="Arial" panose="020B0604020202020204" pitchFamily="34" charset="0"/>
            </a:endParaRPr>
          </a:p>
          <a:p>
            <a:pPr eaLnBrk="1" hangingPunct="1">
              <a:spcBef>
                <a:spcPct val="0"/>
              </a:spcBef>
            </a:pPr>
            <a:endParaRPr lang="en-US" altLang="ja-JP" smtClean="0">
              <a:latin typeface="Arial" panose="020B0604020202020204" pitchFamily="34" charset="0"/>
            </a:endParaRPr>
          </a:p>
        </p:txBody>
      </p:sp>
      <p:sp>
        <p:nvSpPr>
          <p:cNvPr id="4813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40B9FA3-9605-4DA1-9738-A368F0C622E2}" type="slidenum">
              <a:rPr lang="ja-JP" altLang="en-US">
                <a:ea typeface="ＭＳ Ｐゴシック" panose="020B0600070205080204" pitchFamily="50" charset="-128"/>
              </a:rPr>
              <a:pPr>
                <a:spcBef>
                  <a:spcPct val="0"/>
                </a:spcBef>
              </a:pPr>
              <a:t>37</a:t>
            </a:fld>
            <a:endParaRPr lang="ja-JP" altLang="en-US">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a:ln/>
        </p:spPr>
      </p:sp>
      <p:sp>
        <p:nvSpPr>
          <p:cNvPr id="593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smtClean="0">
                <a:latin typeface="Arial" panose="020B0604020202020204" pitchFamily="34" charset="0"/>
              </a:rPr>
              <a:t>ミッキー人気の理由はその「大人から子供まで広く愛される礼儀正しい性格」となにより「世界で初めて喋ったアニメキャラクターである」ことだと言える。</a:t>
            </a:r>
          </a:p>
        </p:txBody>
      </p:sp>
      <p:sp>
        <p:nvSpPr>
          <p:cNvPr id="593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509E5B2-D0D1-4EA5-AA63-A5E1EF986C30}" type="slidenum">
              <a:rPr lang="ja-JP" altLang="en-US">
                <a:ea typeface="ＭＳ Ｐゴシック" panose="020B0600070205080204" pitchFamily="50" charset="-128"/>
              </a:rPr>
              <a:pPr>
                <a:spcBef>
                  <a:spcPct val="0"/>
                </a:spcBef>
              </a:pPr>
              <a:t>47</a:t>
            </a:fld>
            <a:endParaRPr lang="ja-JP" altLang="en-US">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C8CDBD51-2146-4EA0-8BF5-C8AC77F26783}" type="slidenum">
              <a:rPr lang="en-US" altLang="ja-JP"/>
              <a:pPr>
                <a:defRPr/>
              </a:pPr>
              <a:t>‹#›</a:t>
            </a:fld>
            <a:endParaRPr lang="en-US" altLang="ja-JP"/>
          </a:p>
        </p:txBody>
      </p:sp>
    </p:spTree>
    <p:extLst>
      <p:ext uri="{BB962C8B-B14F-4D97-AF65-F5344CB8AC3E}">
        <p14:creationId xmlns:p14="http://schemas.microsoft.com/office/powerpoint/2010/main" val="1825147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2724885E-7DD0-4D16-8B92-458CD506F930}" type="slidenum">
              <a:rPr lang="en-US" altLang="ja-JP"/>
              <a:pPr>
                <a:defRPr/>
              </a:pPr>
              <a:t>‹#›</a:t>
            </a:fld>
            <a:endParaRPr lang="en-US" altLang="ja-JP"/>
          </a:p>
        </p:txBody>
      </p:sp>
    </p:spTree>
    <p:extLst>
      <p:ext uri="{BB962C8B-B14F-4D97-AF65-F5344CB8AC3E}">
        <p14:creationId xmlns:p14="http://schemas.microsoft.com/office/powerpoint/2010/main" val="276424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8BCEDE9-8989-4AFE-87B0-EDC1385F04EA}" type="slidenum">
              <a:rPr lang="en-US" altLang="ja-JP"/>
              <a:pPr>
                <a:defRPr/>
              </a:pPr>
              <a:t>‹#›</a:t>
            </a:fld>
            <a:endParaRPr lang="en-US" altLang="ja-JP"/>
          </a:p>
        </p:txBody>
      </p:sp>
    </p:spTree>
    <p:extLst>
      <p:ext uri="{BB962C8B-B14F-4D97-AF65-F5344CB8AC3E}">
        <p14:creationId xmlns:p14="http://schemas.microsoft.com/office/powerpoint/2010/main" val="2006469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BAEB1294-B6F8-4B26-B301-C362230CA84A}" type="slidenum">
              <a:rPr lang="en-US" altLang="ja-JP"/>
              <a:pPr>
                <a:defRPr/>
              </a:pPr>
              <a:t>‹#›</a:t>
            </a:fld>
            <a:endParaRPr lang="en-US" altLang="ja-JP"/>
          </a:p>
        </p:txBody>
      </p:sp>
    </p:spTree>
    <p:extLst>
      <p:ext uri="{BB962C8B-B14F-4D97-AF65-F5344CB8AC3E}">
        <p14:creationId xmlns:p14="http://schemas.microsoft.com/office/powerpoint/2010/main" val="3994683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8522109-1BCF-4CF1-BE15-CF86F52B366F}" type="slidenum">
              <a:rPr lang="en-US" altLang="ja-JP"/>
              <a:pPr>
                <a:defRPr/>
              </a:pPr>
              <a:t>‹#›</a:t>
            </a:fld>
            <a:endParaRPr lang="en-US" altLang="ja-JP"/>
          </a:p>
        </p:txBody>
      </p:sp>
    </p:spTree>
    <p:extLst>
      <p:ext uri="{BB962C8B-B14F-4D97-AF65-F5344CB8AC3E}">
        <p14:creationId xmlns:p14="http://schemas.microsoft.com/office/powerpoint/2010/main" val="9230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C5FE98B3-0088-4186-8F93-592BB1A665DF}" type="slidenum">
              <a:rPr lang="en-US" altLang="ja-JP"/>
              <a:pPr>
                <a:defRPr/>
              </a:pPr>
              <a:t>‹#›</a:t>
            </a:fld>
            <a:endParaRPr lang="en-US" altLang="ja-JP"/>
          </a:p>
        </p:txBody>
      </p:sp>
    </p:spTree>
    <p:extLst>
      <p:ext uri="{BB962C8B-B14F-4D97-AF65-F5344CB8AC3E}">
        <p14:creationId xmlns:p14="http://schemas.microsoft.com/office/powerpoint/2010/main" val="3720489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028AB424-364B-430A-8CC0-9257D2F4BF0D}" type="slidenum">
              <a:rPr lang="en-US" altLang="ja-JP"/>
              <a:pPr>
                <a:defRPr/>
              </a:pPr>
              <a:t>‹#›</a:t>
            </a:fld>
            <a:endParaRPr lang="en-US" altLang="ja-JP"/>
          </a:p>
        </p:txBody>
      </p:sp>
    </p:spTree>
    <p:extLst>
      <p:ext uri="{BB962C8B-B14F-4D97-AF65-F5344CB8AC3E}">
        <p14:creationId xmlns:p14="http://schemas.microsoft.com/office/powerpoint/2010/main" val="2305903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E00ACAC4-C0E6-4F44-8FCB-A49E48D81294}" type="slidenum">
              <a:rPr lang="en-US" altLang="ja-JP"/>
              <a:pPr>
                <a:defRPr/>
              </a:pPr>
              <a:t>‹#›</a:t>
            </a:fld>
            <a:endParaRPr lang="en-US" altLang="ja-JP"/>
          </a:p>
        </p:txBody>
      </p:sp>
    </p:spTree>
    <p:extLst>
      <p:ext uri="{BB962C8B-B14F-4D97-AF65-F5344CB8AC3E}">
        <p14:creationId xmlns:p14="http://schemas.microsoft.com/office/powerpoint/2010/main" val="822523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3F533DF3-87E1-43D2-B5EE-591A140B5195}" type="slidenum">
              <a:rPr lang="en-US" altLang="ja-JP"/>
              <a:pPr>
                <a:defRPr/>
              </a:pPr>
              <a:t>‹#›</a:t>
            </a:fld>
            <a:endParaRPr lang="en-US" altLang="ja-JP"/>
          </a:p>
        </p:txBody>
      </p:sp>
    </p:spTree>
    <p:extLst>
      <p:ext uri="{BB962C8B-B14F-4D97-AF65-F5344CB8AC3E}">
        <p14:creationId xmlns:p14="http://schemas.microsoft.com/office/powerpoint/2010/main" val="4053348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E524EFA1-CBF7-47BB-A230-3E77636AECBA}" type="slidenum">
              <a:rPr lang="en-US" altLang="ja-JP"/>
              <a:pPr>
                <a:defRPr/>
              </a:pPr>
              <a:t>‹#›</a:t>
            </a:fld>
            <a:endParaRPr lang="en-US" altLang="ja-JP"/>
          </a:p>
        </p:txBody>
      </p:sp>
    </p:spTree>
    <p:extLst>
      <p:ext uri="{BB962C8B-B14F-4D97-AF65-F5344CB8AC3E}">
        <p14:creationId xmlns:p14="http://schemas.microsoft.com/office/powerpoint/2010/main" val="1137498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9EAC1036-38F9-4BB0-B7FF-D2ACDD59A0BA}" type="slidenum">
              <a:rPr lang="en-US" altLang="ja-JP"/>
              <a:pPr>
                <a:defRPr/>
              </a:pPr>
              <a:t>‹#›</a:t>
            </a:fld>
            <a:endParaRPr lang="en-US" altLang="ja-JP"/>
          </a:p>
        </p:txBody>
      </p:sp>
    </p:spTree>
    <p:extLst>
      <p:ext uri="{BB962C8B-B14F-4D97-AF65-F5344CB8AC3E}">
        <p14:creationId xmlns:p14="http://schemas.microsoft.com/office/powerpoint/2010/main" val="3612791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EB6344C1-128B-472C-83DC-0C8B3B60410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V68HiXdwwv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images3.wikia.nocookie.net/__cb20110417173355/disney/images/8/83/Julius2.gif"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f.hatena.ne.jp/ima-inat/20101001024121"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rd.yahoo.co.jp/MMSIMG/Q=%A5%DF%A5%C3%A5%AD%A1%BC%A5%DE%A5%A6%A5%B9/U=http%3A%2F%2Fwww.suikoudou.co.jp%2Fmikimausu.JPG/O=33470c6e861d13f0/P=218/C=enm6k0905fj7l&amp;b=2/F=f/I=yahoojp/T=1150176211/SIG=11d7hgoqb/*-http%3A/www.suikoudou.co.jp/mikimausu.JPG"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pooh-country.co.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gillslap.freeserve.co.uk/"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ja-JP" altLang="en-US" smtClean="0"/>
              <a:t>ディズニーランドとマネジメント</a:t>
            </a:r>
            <a:r>
              <a:rPr lang="en-US" altLang="ja-JP" smtClean="0"/>
              <a:t/>
            </a:r>
            <a:br>
              <a:rPr lang="en-US" altLang="ja-JP" smtClean="0"/>
            </a:br>
            <a:r>
              <a:rPr lang="ja-JP" altLang="en-US" smtClean="0"/>
              <a:t>キャラクターの秘密</a:t>
            </a:r>
          </a:p>
        </p:txBody>
      </p:sp>
      <p:sp>
        <p:nvSpPr>
          <p:cNvPr id="2051" name="Rectangle 3"/>
          <p:cNvSpPr>
            <a:spLocks noGrp="1" noChangeArrowheads="1"/>
          </p:cNvSpPr>
          <p:nvPr>
            <p:ph type="subTitle" idx="1"/>
          </p:nvPr>
        </p:nvSpPr>
        <p:spPr/>
        <p:txBody>
          <a:bodyPr rtlCol="0">
            <a:normAutofit/>
          </a:bodyPr>
          <a:lstStyle/>
          <a:p>
            <a:pPr eaLnBrk="1" fontAlgn="auto" hangingPunct="1">
              <a:spcAft>
                <a:spcPts val="0"/>
              </a:spcAft>
              <a:defRPr/>
            </a:pPr>
            <a:r>
              <a:rPr lang="ja-JP" altLang="en-US" smtClean="0"/>
              <a:t>跡見学園女子大学マネジメント学部教授</a:t>
            </a:r>
          </a:p>
          <a:p>
            <a:pPr eaLnBrk="1" fontAlgn="auto" hangingPunct="1">
              <a:spcAft>
                <a:spcPts val="0"/>
              </a:spcAft>
              <a:defRPr/>
            </a:pPr>
            <a:r>
              <a:rPr lang="ja-JP" altLang="en-US" smtClean="0"/>
              <a:t>山澤成康</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ppt_x</p:attrName>
                                        </p:attrNameLst>
                                      </p:cBhvr>
                                      <p:tavLst>
                                        <p:tav tm="0">
                                          <p:val>
                                            <p:strVal val="#ppt_x-.2"/>
                                          </p:val>
                                        </p:tav>
                                        <p:tav tm="100000">
                                          <p:val>
                                            <p:strVal val="#ppt_x"/>
                                          </p:val>
                                        </p:tav>
                                      </p:tavLst>
                                    </p:anim>
                                    <p:anim calcmode="lin" valueType="num">
                                      <p:cBhvr>
                                        <p:cTn id="8"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0"/>
                                        </p:tgtEl>
                                      </p:cBhvr>
                                    </p:animEffect>
                                  </p:childTnLst>
                                </p:cTn>
                              </p:par>
                            </p:childTnLst>
                          </p:cTn>
                        </p:par>
                        <p:par>
                          <p:cTn id="10" fill="hold" nodeType="afterGroup">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Effect transition="in" filter="fade">
                                      <p:cBhvr>
                                        <p:cTn id="13" dur="500"/>
                                        <p:tgtEl>
                                          <p:spTgt spid="2051">
                                            <p:txEl>
                                              <p:pRg st="0" end="0"/>
                                            </p:txEl>
                                          </p:spTgt>
                                        </p:tgtEl>
                                      </p:cBhvr>
                                    </p:animEffect>
                                    <p:anim calcmode="lin" valueType="num">
                                      <p:cBhvr>
                                        <p:cTn id="14"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051">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2051">
                                            <p:txEl>
                                              <p:pRg st="1" end="1"/>
                                            </p:txEl>
                                          </p:spTgt>
                                        </p:tgtEl>
                                        <p:attrNameLst>
                                          <p:attrName>style.visibility</p:attrName>
                                        </p:attrNameLst>
                                      </p:cBhvr>
                                      <p:to>
                                        <p:strVal val="visible"/>
                                      </p:to>
                                    </p:set>
                                    <p:animEffect transition="in" filter="fade">
                                      <p:cBhvr>
                                        <p:cTn id="19" dur="500"/>
                                        <p:tgtEl>
                                          <p:spTgt spid="2051">
                                            <p:txEl>
                                              <p:pRg st="1" end="1"/>
                                            </p:txEl>
                                          </p:spTgt>
                                        </p:tgtEl>
                                      </p:cBhvr>
                                    </p:animEffect>
                                    <p:anim calcmode="lin" valueType="num">
                                      <p:cBhvr>
                                        <p:cTn id="20"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051">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r>
              <a:rPr lang="ja-JP" altLang="en-US" dirty="0"/>
              <a:t>（営利を目的としない上演等</a:t>
            </a:r>
            <a:r>
              <a:rPr lang="ja-JP" altLang="en-US" dirty="0" smtClean="0"/>
              <a:t>）</a:t>
            </a:r>
            <a:endParaRPr lang="ja-JP" altLang="en-US" dirty="0"/>
          </a:p>
          <a:p>
            <a:r>
              <a:rPr lang="ja-JP" altLang="en-US" dirty="0"/>
              <a:t>第三十八条　公表された著作物は、</a:t>
            </a:r>
            <a:r>
              <a:rPr lang="ja-JP" altLang="en-US" dirty="0">
                <a:solidFill>
                  <a:srgbClr val="FF0000"/>
                </a:solidFill>
              </a:rPr>
              <a:t>営利を目的とせず、かつ、聴衆又は観衆から</a:t>
            </a:r>
            <a:r>
              <a:rPr lang="ja-JP" altLang="en-US" dirty="0" smtClean="0">
                <a:solidFill>
                  <a:srgbClr val="FF0000"/>
                </a:solidFill>
              </a:rPr>
              <a:t>料金を</a:t>
            </a:r>
            <a:r>
              <a:rPr lang="ja-JP" altLang="en-US" dirty="0">
                <a:solidFill>
                  <a:srgbClr val="FF0000"/>
                </a:solidFill>
              </a:rPr>
              <a:t>受けない場合</a:t>
            </a:r>
            <a:r>
              <a:rPr lang="ja-JP" altLang="en-US" dirty="0"/>
              <a:t>には、公に上演し、演奏し、上映し、又は口述することができる</a:t>
            </a:r>
            <a:r>
              <a:rPr lang="ja-JP" altLang="en-US" dirty="0" smtClean="0"/>
              <a:t>。</a:t>
            </a:r>
            <a:endParaRPr kumimoji="1" lang="ja-JP" altLang="en-US" dirty="0"/>
          </a:p>
        </p:txBody>
      </p:sp>
    </p:spTree>
    <p:extLst>
      <p:ext uri="{BB962C8B-B14F-4D97-AF65-F5344CB8AC3E}">
        <p14:creationId xmlns:p14="http://schemas.microsoft.com/office/powerpoint/2010/main" val="21997384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Rot="1" noChangeArrowheads="1"/>
          </p:cNvSpPr>
          <p:nvPr>
            <p:ph type="title"/>
          </p:nvPr>
        </p:nvSpPr>
        <p:spPr/>
        <p:txBody>
          <a:bodyPr/>
          <a:lstStyle/>
          <a:p>
            <a:pPr eaLnBrk="1" hangingPunct="1"/>
            <a:endParaRPr lang="ja-JP" altLang="ja-JP" smtClean="0"/>
          </a:p>
        </p:txBody>
      </p:sp>
      <p:pic>
        <p:nvPicPr>
          <p:cNvPr id="113667" name="Picture 4" descr="P10106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88913"/>
            <a:ext cx="9144000" cy="6858000"/>
          </a:xfr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5"/>
          <p:cNvSpPr>
            <a:spLocks noGrp="1" noRot="1" noChangeArrowheads="1"/>
          </p:cNvSpPr>
          <p:nvPr>
            <p:ph type="title"/>
          </p:nvPr>
        </p:nvSpPr>
        <p:spPr/>
        <p:txBody>
          <a:bodyPr/>
          <a:lstStyle/>
          <a:p>
            <a:pPr eaLnBrk="1" hangingPunct="1"/>
            <a:endParaRPr lang="ja-JP" altLang="ja-JP" smtClean="0"/>
          </a:p>
        </p:txBody>
      </p:sp>
      <p:pic>
        <p:nvPicPr>
          <p:cNvPr id="114691" name="Picture 4" descr="P101066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noRot="1" noChangeArrowheads="1"/>
          </p:cNvSpPr>
          <p:nvPr>
            <p:ph type="title"/>
          </p:nvPr>
        </p:nvSpPr>
        <p:spPr/>
        <p:txBody>
          <a:bodyPr/>
          <a:lstStyle/>
          <a:p>
            <a:pPr eaLnBrk="1" hangingPunct="1"/>
            <a:endParaRPr lang="ja-JP" altLang="ja-JP" smtClean="0"/>
          </a:p>
        </p:txBody>
      </p:sp>
      <p:pic>
        <p:nvPicPr>
          <p:cNvPr id="115715" name="Picture 4" descr="P101066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Rot="1" noChangeArrowheads="1"/>
          </p:cNvSpPr>
          <p:nvPr>
            <p:ph type="title"/>
          </p:nvPr>
        </p:nvSpPr>
        <p:spPr/>
        <p:txBody>
          <a:bodyPr/>
          <a:lstStyle/>
          <a:p>
            <a:pPr eaLnBrk="1" hangingPunct="1"/>
            <a:endParaRPr lang="ja-JP" altLang="ja-JP" smtClean="0"/>
          </a:p>
        </p:txBody>
      </p:sp>
      <p:pic>
        <p:nvPicPr>
          <p:cNvPr id="116739" name="Picture 4" descr="P101066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p:txBody>
          <a:bodyPr/>
          <a:lstStyle/>
          <a:p>
            <a:pPr eaLnBrk="1" hangingPunct="1"/>
            <a:r>
              <a:rPr lang="ja-JP" altLang="en-US" smtClean="0"/>
              <a:t>参考文献</a:t>
            </a:r>
          </a:p>
        </p:txBody>
      </p:sp>
      <p:sp>
        <p:nvSpPr>
          <p:cNvPr id="117763" name="Rectangle 3"/>
          <p:cNvSpPr>
            <a:spLocks noGrp="1" noRot="1" noChangeArrowheads="1"/>
          </p:cNvSpPr>
          <p:nvPr>
            <p:ph idx="1"/>
          </p:nvPr>
        </p:nvSpPr>
        <p:spPr/>
        <p:txBody>
          <a:bodyPr/>
          <a:lstStyle/>
          <a:p>
            <a:pPr eaLnBrk="1" hangingPunct="1"/>
            <a:r>
              <a:rPr lang="ja-JP" altLang="en-US" smtClean="0"/>
              <a:t>安達まみ「くまのプーさん英国文学の想像力」光文社新書</a:t>
            </a:r>
          </a:p>
          <a:p>
            <a:pPr eaLnBrk="1" hangingPunct="1"/>
            <a:r>
              <a:rPr lang="ja-JP" altLang="en-US" smtClean="0"/>
              <a:t>「くまのプーさん」シリーズ　岩波書店</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a:lstStyle/>
          <a:p>
            <a:pPr eaLnBrk="1" hangingPunct="1"/>
            <a:r>
              <a:rPr lang="ja-JP" altLang="en-US" smtClean="0"/>
              <a:t>ミッキーマウス保護法</a:t>
            </a:r>
          </a:p>
        </p:txBody>
      </p:sp>
      <p:sp>
        <p:nvSpPr>
          <p:cNvPr id="14339" name="Rectangle 3"/>
          <p:cNvSpPr>
            <a:spLocks noGrp="1" noRot="1" noChangeArrowheads="1"/>
          </p:cNvSpPr>
          <p:nvPr>
            <p:ph idx="1"/>
          </p:nvPr>
        </p:nvSpPr>
        <p:spPr/>
        <p:txBody>
          <a:bodyPr/>
          <a:lstStyle/>
          <a:p>
            <a:pPr eaLnBrk="1" hangingPunct="1"/>
            <a:r>
              <a:rPr lang="ja-JP" altLang="en-US" smtClean="0"/>
              <a:t>米国では著作権は　</a:t>
            </a:r>
            <a:r>
              <a:rPr lang="en-US" altLang="ja-JP" smtClean="0"/>
              <a:t>75</a:t>
            </a:r>
            <a:r>
              <a:rPr lang="ja-JP" altLang="en-US" smtClean="0"/>
              <a:t>年まで</a:t>
            </a:r>
          </a:p>
          <a:p>
            <a:pPr eaLnBrk="1" hangingPunct="1"/>
            <a:r>
              <a:rPr lang="ja-JP" altLang="en-US" smtClean="0"/>
              <a:t>ミッキーマウスの誕生は</a:t>
            </a:r>
            <a:r>
              <a:rPr lang="en-US" altLang="ja-JP" smtClean="0"/>
              <a:t>1928</a:t>
            </a:r>
            <a:r>
              <a:rPr lang="ja-JP" altLang="en-US" smtClean="0"/>
              <a:t>年なので、</a:t>
            </a:r>
          </a:p>
          <a:p>
            <a:pPr eaLnBrk="1" hangingPunct="1"/>
            <a:r>
              <a:rPr lang="ja-JP" altLang="en-US" smtClean="0"/>
              <a:t>本来</a:t>
            </a:r>
            <a:r>
              <a:rPr lang="en-US" altLang="ja-JP" smtClean="0"/>
              <a:t>2003</a:t>
            </a:r>
            <a:r>
              <a:rPr lang="ja-JP" altLang="en-US" smtClean="0"/>
              <a:t>年で著作権は切れる</a:t>
            </a:r>
          </a:p>
          <a:p>
            <a:pPr eaLnBrk="1" hangingPunct="1"/>
            <a:r>
              <a:rPr lang="en-US" altLang="ja-JP" smtClean="0"/>
              <a:t>1998</a:t>
            </a:r>
            <a:r>
              <a:rPr lang="ja-JP" altLang="en-US" smtClean="0"/>
              <a:t>年に</a:t>
            </a:r>
            <a:r>
              <a:rPr lang="en-US" altLang="ja-JP" smtClean="0"/>
              <a:t>75</a:t>
            </a:r>
            <a:r>
              <a:rPr lang="ja-JP" altLang="en-US" smtClean="0"/>
              <a:t>年から</a:t>
            </a:r>
            <a:r>
              <a:rPr lang="en-US" altLang="ja-JP" smtClean="0">
                <a:solidFill>
                  <a:srgbClr val="FF0000"/>
                </a:solidFill>
              </a:rPr>
              <a:t>95</a:t>
            </a:r>
            <a:r>
              <a:rPr lang="ja-JP" altLang="en-US" smtClean="0">
                <a:solidFill>
                  <a:srgbClr val="FF0000"/>
                </a:solidFill>
              </a:rPr>
              <a:t>年</a:t>
            </a:r>
            <a:r>
              <a:rPr lang="ja-JP" altLang="en-US" smtClean="0"/>
              <a:t>に延長する法案</a:t>
            </a:r>
            <a:r>
              <a:rPr lang="en-US" altLang="ja-JP" smtClean="0"/>
              <a:t>(</a:t>
            </a:r>
            <a:r>
              <a:rPr lang="ja-JP" altLang="en-US" smtClean="0"/>
              <a:t>ソニー・ボノ法）成立</a:t>
            </a:r>
            <a:endParaRPr lang="en-US" altLang="ja-JP" smtClean="0"/>
          </a:p>
          <a:p>
            <a:pPr eaLnBrk="1" hangingPunct="1"/>
            <a:r>
              <a:rPr lang="ja-JP" altLang="en-US" smtClean="0"/>
              <a:t>２０２３年までに延長</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r>
              <a:rPr lang="ja-JP" altLang="en-US" smtClean="0"/>
              <a:t>著作権延長</a:t>
            </a:r>
          </a:p>
        </p:txBody>
      </p:sp>
      <p:sp>
        <p:nvSpPr>
          <p:cNvPr id="15363" name="テキスト プレースホルダー 2"/>
          <p:cNvSpPr>
            <a:spLocks noGrp="1"/>
          </p:cNvSpPr>
          <p:nvPr>
            <p:ph type="body" idx="1"/>
          </p:nvPr>
        </p:nvSpPr>
        <p:spPr/>
        <p:txBody>
          <a:bodyPr/>
          <a:lstStyle/>
          <a:p>
            <a:r>
              <a:rPr lang="ja-JP" altLang="en-US" smtClean="0"/>
              <a:t>賛成</a:t>
            </a:r>
          </a:p>
        </p:txBody>
      </p:sp>
      <p:sp>
        <p:nvSpPr>
          <p:cNvPr id="15364" name="コンテンツ プレースホルダー 3"/>
          <p:cNvSpPr>
            <a:spLocks noGrp="1"/>
          </p:cNvSpPr>
          <p:nvPr>
            <p:ph sz="half" idx="2"/>
          </p:nvPr>
        </p:nvSpPr>
        <p:spPr/>
        <p:txBody>
          <a:bodyPr/>
          <a:lstStyle/>
          <a:p>
            <a:r>
              <a:rPr lang="ja-JP" altLang="en-US" smtClean="0"/>
              <a:t>遺族に著作権料が入り、創作意欲が増す</a:t>
            </a:r>
            <a:endParaRPr lang="en-US" altLang="ja-JP" smtClean="0"/>
          </a:p>
          <a:p>
            <a:r>
              <a:rPr lang="ja-JP" altLang="en-US" smtClean="0"/>
              <a:t>保護をやめると継続的な投資がなくなり創作がストップする</a:t>
            </a:r>
            <a:endParaRPr lang="en-US" altLang="ja-JP" smtClean="0"/>
          </a:p>
          <a:p>
            <a:r>
              <a:rPr lang="ja-JP" altLang="en-US" smtClean="0"/>
              <a:t>無数の利用者が表れ価値が減ってしまう</a:t>
            </a:r>
          </a:p>
        </p:txBody>
      </p:sp>
      <p:sp>
        <p:nvSpPr>
          <p:cNvPr id="15365" name="テキスト プレースホルダー 4"/>
          <p:cNvSpPr>
            <a:spLocks noGrp="1"/>
          </p:cNvSpPr>
          <p:nvPr>
            <p:ph type="body" sz="quarter" idx="3"/>
          </p:nvPr>
        </p:nvSpPr>
        <p:spPr/>
        <p:txBody>
          <a:bodyPr/>
          <a:lstStyle/>
          <a:p>
            <a:r>
              <a:rPr lang="ja-JP" altLang="en-US" smtClean="0"/>
              <a:t>反対</a:t>
            </a:r>
          </a:p>
        </p:txBody>
      </p:sp>
      <p:sp>
        <p:nvSpPr>
          <p:cNvPr id="15366" name="コンテンツ プレースホルダー 5"/>
          <p:cNvSpPr>
            <a:spLocks noGrp="1"/>
          </p:cNvSpPr>
          <p:nvPr>
            <p:ph sz="quarter" idx="4"/>
          </p:nvPr>
        </p:nvSpPr>
        <p:spPr/>
        <p:txBody>
          <a:bodyPr/>
          <a:lstStyle/>
          <a:p>
            <a:r>
              <a:rPr lang="ja-JP" altLang="en-US" smtClean="0"/>
              <a:t>利用者が増える</a:t>
            </a:r>
            <a:endParaRPr lang="en-US" altLang="ja-JP" smtClean="0"/>
          </a:p>
          <a:p>
            <a:r>
              <a:rPr lang="ja-JP" altLang="en-US" smtClean="0"/>
              <a:t>利用方法が増える</a:t>
            </a:r>
            <a:endParaRPr lang="en-US" altLang="ja-JP" smtClean="0"/>
          </a:p>
          <a:p>
            <a:r>
              <a:rPr lang="ja-JP" altLang="en-US" smtClean="0"/>
              <a:t>作品を使った別の作品が増える</a:t>
            </a:r>
            <a:endParaRPr lang="en-US" altLang="ja-JP" smtClean="0"/>
          </a:p>
          <a:p>
            <a:r>
              <a:rPr lang="ja-JP" altLang="en-US" smtClean="0"/>
              <a:t>権利者を探す必要が無くなる</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hangingPunct="1"/>
            <a:r>
              <a:rPr lang="ja-JP" altLang="en-US" smtClean="0"/>
              <a:t>大津市プール事件</a:t>
            </a:r>
          </a:p>
        </p:txBody>
      </p:sp>
      <p:sp>
        <p:nvSpPr>
          <p:cNvPr id="16387" name="コンテンツ プレースホルダ 2"/>
          <p:cNvSpPr>
            <a:spLocks noGrp="1"/>
          </p:cNvSpPr>
          <p:nvPr>
            <p:ph idx="1"/>
          </p:nvPr>
        </p:nvSpPr>
        <p:spPr/>
        <p:txBody>
          <a:bodyPr/>
          <a:lstStyle/>
          <a:p>
            <a:pPr eaLnBrk="1" hangingPunct="1"/>
            <a:r>
              <a:rPr lang="ja-JP" altLang="ja-JP" smtClean="0"/>
              <a:t>「</a:t>
            </a:r>
            <a:r>
              <a:rPr lang="en-US" altLang="ja-JP" smtClean="0"/>
              <a:t>1987</a:t>
            </a:r>
            <a:r>
              <a:rPr lang="ja-JP" altLang="ja-JP" smtClean="0"/>
              <a:t>年　小学生が卒業制作でプールの底に描いたミッキーマウスをディズニー社が抗議して消させた」</a:t>
            </a:r>
          </a:p>
          <a:p>
            <a:pPr eaLnBrk="1" hangingPunct="1"/>
            <a:r>
              <a:rPr lang="en-US" altLang="ja-JP" smtClean="0"/>
              <a:t> </a:t>
            </a:r>
            <a:endParaRPr lang="ja-JP" altLang="ja-JP" smtClean="0"/>
          </a:p>
          <a:p>
            <a:pPr eaLnBrk="1" hangingPunct="1"/>
            <a:endParaRPr lang="ja-JP" alt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69875"/>
            <a:ext cx="3786188" cy="631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正方形/長方形 1"/>
          <p:cNvSpPr>
            <a:spLocks noChangeArrowheads="1"/>
          </p:cNvSpPr>
          <p:nvPr/>
        </p:nvSpPr>
        <p:spPr bwMode="auto">
          <a:xfrm>
            <a:off x="5940425" y="5949950"/>
            <a:ext cx="2903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zh-TW" altLang="en-US" sz="1800">
                <a:latin typeface="Arial" panose="020B0604020202020204" pitchFamily="34" charset="0"/>
              </a:rPr>
              <a:t>産経新聞昭和</a:t>
            </a:r>
            <a:r>
              <a:rPr lang="en-US" altLang="zh-TW" sz="1800">
                <a:latin typeface="Arial" panose="020B0604020202020204" pitchFamily="34" charset="0"/>
              </a:rPr>
              <a:t>62</a:t>
            </a:r>
            <a:r>
              <a:rPr lang="zh-TW" altLang="en-US" sz="1800">
                <a:latin typeface="Arial" panose="020B0604020202020204" pitchFamily="34" charset="0"/>
              </a:rPr>
              <a:t>年</a:t>
            </a:r>
            <a:r>
              <a:rPr lang="en-US" altLang="zh-TW" sz="1800">
                <a:latin typeface="Arial" panose="020B0604020202020204" pitchFamily="34" charset="0"/>
              </a:rPr>
              <a:t>7</a:t>
            </a:r>
            <a:r>
              <a:rPr lang="zh-TW" altLang="en-US" sz="1800">
                <a:latin typeface="Arial" panose="020B0604020202020204" pitchFamily="34" charset="0"/>
              </a:rPr>
              <a:t>月</a:t>
            </a:r>
            <a:r>
              <a:rPr lang="en-US" altLang="zh-TW" sz="1800">
                <a:latin typeface="Arial" panose="020B0604020202020204" pitchFamily="34" charset="0"/>
              </a:rPr>
              <a:t>10</a:t>
            </a:r>
            <a:r>
              <a:rPr lang="zh-TW" altLang="en-US" sz="1800">
                <a:latin typeface="Arial" panose="020B0604020202020204" pitchFamily="34" charset="0"/>
              </a:rPr>
              <a:t>日</a:t>
            </a:r>
            <a:endParaRPr lang="ja-JP" altLang="en-US" sz="180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正方形/長方形 1"/>
          <p:cNvSpPr>
            <a:spLocks noChangeArrowheads="1"/>
          </p:cNvSpPr>
          <p:nvPr/>
        </p:nvSpPr>
        <p:spPr bwMode="auto">
          <a:xfrm>
            <a:off x="395288" y="474663"/>
            <a:ext cx="82804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400">
                <a:solidFill>
                  <a:srgbClr val="FF0000"/>
                </a:solidFill>
                <a:latin typeface="Arial" panose="020B0604020202020204" pitchFamily="34" charset="0"/>
              </a:rPr>
              <a:t>＜確認できる資料＞</a:t>
            </a:r>
          </a:p>
          <a:p>
            <a:pPr>
              <a:spcBef>
                <a:spcPct val="0"/>
              </a:spcBef>
              <a:buFontTx/>
              <a:buNone/>
            </a:pPr>
            <a:r>
              <a:rPr lang="ja-JP" altLang="ja-JP" sz="2400">
                <a:latin typeface="Arial" panose="020B0604020202020204" pitchFamily="34" charset="0"/>
              </a:rPr>
              <a:t>・プールにミッキーマウスの絵／</a:t>
            </a:r>
            <a:r>
              <a:rPr lang="en-US" altLang="ja-JP" sz="2400">
                <a:latin typeface="Arial" panose="020B0604020202020204" pitchFamily="34" charset="0"/>
              </a:rPr>
              <a:t>6</a:t>
            </a:r>
            <a:r>
              <a:rPr lang="ja-JP" altLang="ja-JP" sz="2400">
                <a:latin typeface="Arial" panose="020B0604020202020204" pitchFamily="34" charset="0"/>
              </a:rPr>
              <a:t>年生が卒業制作　『読売新聞』滋賀県版</a:t>
            </a:r>
            <a:r>
              <a:rPr lang="en-US" altLang="ja-JP" sz="2400">
                <a:latin typeface="Arial" panose="020B0604020202020204" pitchFamily="34" charset="0"/>
              </a:rPr>
              <a:t>1987</a:t>
            </a:r>
            <a:r>
              <a:rPr lang="ja-JP" altLang="ja-JP" sz="2400">
                <a:latin typeface="Arial" panose="020B0604020202020204" pitchFamily="34" charset="0"/>
              </a:rPr>
              <a:t>年</a:t>
            </a:r>
            <a:r>
              <a:rPr lang="en-US" altLang="ja-JP" sz="2400">
                <a:latin typeface="Arial" panose="020B0604020202020204" pitchFamily="34" charset="0"/>
              </a:rPr>
              <a:t>3</a:t>
            </a:r>
            <a:r>
              <a:rPr lang="ja-JP" altLang="ja-JP" sz="2400">
                <a:latin typeface="Arial" panose="020B0604020202020204" pitchFamily="34" charset="0"/>
              </a:rPr>
              <a:t>月</a:t>
            </a:r>
            <a:r>
              <a:rPr lang="en-US" altLang="ja-JP" sz="2400">
                <a:latin typeface="Arial" panose="020B0604020202020204" pitchFamily="34" charset="0"/>
              </a:rPr>
              <a:t>13</a:t>
            </a:r>
            <a:r>
              <a:rPr lang="ja-JP" altLang="ja-JP" sz="2400">
                <a:latin typeface="Arial" panose="020B0604020202020204" pitchFamily="34" charset="0"/>
              </a:rPr>
              <a:t>日朝刊</a:t>
            </a:r>
          </a:p>
          <a:p>
            <a:pPr>
              <a:spcBef>
                <a:spcPct val="0"/>
              </a:spcBef>
              <a:buFontTx/>
              <a:buNone/>
            </a:pPr>
            <a:r>
              <a:rPr lang="ja-JP" altLang="ja-JP" sz="2400">
                <a:latin typeface="Arial" panose="020B0604020202020204" pitchFamily="34" charset="0"/>
              </a:rPr>
              <a:t>・プールの絵　著作権違反／ディズニー力作を塗りつぶさせる　『サンケイ新聞』東京版</a:t>
            </a:r>
            <a:r>
              <a:rPr lang="en-US" altLang="ja-JP" sz="2400">
                <a:latin typeface="Arial" panose="020B0604020202020204" pitchFamily="34" charset="0"/>
              </a:rPr>
              <a:t>1987</a:t>
            </a:r>
            <a:r>
              <a:rPr lang="ja-JP" altLang="ja-JP" sz="2400">
                <a:latin typeface="Arial" panose="020B0604020202020204" pitchFamily="34" charset="0"/>
              </a:rPr>
              <a:t>年</a:t>
            </a:r>
            <a:r>
              <a:rPr lang="en-US" altLang="ja-JP" sz="2400">
                <a:latin typeface="Arial" panose="020B0604020202020204" pitchFamily="34" charset="0"/>
              </a:rPr>
              <a:t>7</a:t>
            </a:r>
            <a:r>
              <a:rPr lang="ja-JP" altLang="ja-JP" sz="2400">
                <a:latin typeface="Arial" panose="020B0604020202020204" pitchFamily="34" charset="0"/>
              </a:rPr>
              <a:t>月</a:t>
            </a:r>
            <a:r>
              <a:rPr lang="en-US" altLang="ja-JP" sz="2400">
                <a:latin typeface="Arial" panose="020B0604020202020204" pitchFamily="34" charset="0"/>
              </a:rPr>
              <a:t>10</a:t>
            </a:r>
            <a:r>
              <a:rPr lang="ja-JP" altLang="ja-JP" sz="2400">
                <a:latin typeface="Arial" panose="020B0604020202020204" pitchFamily="34" charset="0"/>
              </a:rPr>
              <a:t>日朝刊</a:t>
            </a:r>
          </a:p>
          <a:p>
            <a:pPr>
              <a:spcBef>
                <a:spcPct val="0"/>
              </a:spcBef>
              <a:buFontTx/>
              <a:buNone/>
            </a:pPr>
            <a:r>
              <a:rPr lang="ja-JP" altLang="ja-JP" sz="2400">
                <a:solidFill>
                  <a:srgbClr val="FF0000"/>
                </a:solidFill>
                <a:latin typeface="Arial" panose="020B0604020202020204" pitchFamily="34" charset="0"/>
              </a:rPr>
              <a:t>＜不明な点＞</a:t>
            </a:r>
          </a:p>
          <a:p>
            <a:pPr>
              <a:spcBef>
                <a:spcPct val="0"/>
              </a:spcBef>
              <a:buFontTx/>
              <a:buNone/>
            </a:pPr>
            <a:r>
              <a:rPr lang="ja-JP" altLang="ja-JP" sz="2400">
                <a:latin typeface="Arial" panose="020B0604020202020204" pitchFamily="34" charset="0"/>
              </a:rPr>
              <a:t>・「絵を描いた男子児童全員を東京ディズニーランドに招待したら『やっぱりディズニーランドはすばらしい』と言った」　　『週刊金曜日』</a:t>
            </a:r>
            <a:r>
              <a:rPr lang="en-US" altLang="ja-JP" sz="2400">
                <a:latin typeface="Arial" panose="020B0604020202020204" pitchFamily="34" charset="0"/>
              </a:rPr>
              <a:t>2000</a:t>
            </a:r>
            <a:r>
              <a:rPr lang="ja-JP" altLang="ja-JP" sz="2400">
                <a:latin typeface="Arial" panose="020B0604020202020204" pitchFamily="34" charset="0"/>
              </a:rPr>
              <a:t>年</a:t>
            </a:r>
            <a:r>
              <a:rPr lang="en-US" altLang="ja-JP" sz="2400">
                <a:latin typeface="Arial" panose="020B0604020202020204" pitchFamily="34" charset="0"/>
              </a:rPr>
              <a:t>11</a:t>
            </a:r>
            <a:r>
              <a:rPr lang="ja-JP" altLang="ja-JP" sz="2400">
                <a:latin typeface="Arial" panose="020B0604020202020204" pitchFamily="34" charset="0"/>
              </a:rPr>
              <a:t>月</a:t>
            </a:r>
            <a:r>
              <a:rPr lang="en-US" altLang="ja-JP" sz="2400">
                <a:latin typeface="Arial" panose="020B0604020202020204" pitchFamily="34" charset="0"/>
              </a:rPr>
              <a:t>3</a:t>
            </a:r>
            <a:r>
              <a:rPr lang="ja-JP" altLang="ja-JP" sz="2400">
                <a:latin typeface="Arial" panose="020B0604020202020204" pitchFamily="34" charset="0"/>
              </a:rPr>
              <a:t>日号</a:t>
            </a:r>
          </a:p>
          <a:p>
            <a:pPr>
              <a:spcBef>
                <a:spcPct val="0"/>
              </a:spcBef>
              <a:buFontTx/>
              <a:buNone/>
            </a:pPr>
            <a:r>
              <a:rPr lang="ja-JP" altLang="ja-JP" sz="2400">
                <a:latin typeface="Arial" panose="020B0604020202020204" pitchFamily="34" charset="0"/>
              </a:rPr>
              <a:t>・ディズニーが子供たちを東京ディズニーランドに招待したという事実はない。日本ウォルト・ディズニー・プロダクションの社長夫妻がお詫びに訪れて、絵本のディズニー全集を寄贈していった　　兜木励悟『ディズニー批判序説』データハウス</a:t>
            </a:r>
          </a:p>
          <a:p>
            <a:pPr>
              <a:spcBef>
                <a:spcPct val="0"/>
              </a:spcBef>
              <a:buFontTx/>
              <a:buNone/>
            </a:pPr>
            <a:r>
              <a:rPr lang="en-US" altLang="ja-JP" sz="2400">
                <a:latin typeface="Arial" panose="020B0604020202020204" pitchFamily="34" charset="0"/>
              </a:rPr>
              <a:t> </a:t>
            </a:r>
            <a:endParaRPr lang="ja-JP" altLang="ja-JP" sz="2400">
              <a:latin typeface="Arial" panose="020B0604020202020204" pitchFamily="34" charset="0"/>
            </a:endParaRPr>
          </a:p>
          <a:p>
            <a:pPr>
              <a:spcBef>
                <a:spcPct val="0"/>
              </a:spcBef>
              <a:buFontTx/>
              <a:buNone/>
            </a:pPr>
            <a:r>
              <a:rPr lang="en-US" altLang="ja-JP" sz="2400">
                <a:latin typeface="Arial" panose="020B0604020202020204" pitchFamily="34" charset="0"/>
              </a:rPr>
              <a:t>(</a:t>
            </a:r>
            <a:r>
              <a:rPr lang="ja-JP" altLang="ja-JP" sz="2400">
                <a:latin typeface="Arial" panose="020B0604020202020204" pitchFamily="34" charset="0"/>
              </a:rPr>
              <a:t>参考文献</a:t>
            </a:r>
            <a:r>
              <a:rPr lang="en-US" altLang="ja-JP" sz="2400">
                <a:latin typeface="Arial" panose="020B0604020202020204" pitchFamily="34" charset="0"/>
              </a:rPr>
              <a:t>)</a:t>
            </a:r>
            <a:r>
              <a:rPr lang="ja-JP" altLang="ja-JP" sz="2400">
                <a:latin typeface="Arial" panose="020B0604020202020204" pitchFamily="34" charset="0"/>
              </a:rPr>
              <a:t>安藤健二（</a:t>
            </a:r>
            <a:r>
              <a:rPr lang="en-US" altLang="ja-JP" sz="2400">
                <a:latin typeface="Arial" panose="020B0604020202020204" pitchFamily="34" charset="0"/>
              </a:rPr>
              <a:t>2008</a:t>
            </a:r>
            <a:r>
              <a:rPr lang="ja-JP" altLang="ja-JP" sz="2400">
                <a:latin typeface="Arial" panose="020B0604020202020204" pitchFamily="34" charset="0"/>
              </a:rPr>
              <a:t>）『封印されたミッキーマウス』洋泉社</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r>
              <a:rPr lang="ja-JP" altLang="en-US" smtClean="0"/>
              <a:t>ライオンキングとジャングル大帝</a:t>
            </a:r>
          </a:p>
        </p:txBody>
      </p:sp>
      <p:pic>
        <p:nvPicPr>
          <p:cNvPr id="19459" name="コンテンツ プレースホルダー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76375" y="1773238"/>
            <a:ext cx="6408738" cy="452437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3644900"/>
            <a:ext cx="4186237"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タイトル 1"/>
          <p:cNvSpPr>
            <a:spLocks noGrp="1"/>
          </p:cNvSpPr>
          <p:nvPr>
            <p:ph type="title"/>
          </p:nvPr>
        </p:nvSpPr>
        <p:spPr/>
        <p:txBody>
          <a:bodyPr/>
          <a:lstStyle/>
          <a:p>
            <a:endParaRPr lang="ja-JP" altLang="en-US" smtClean="0"/>
          </a:p>
        </p:txBody>
      </p:sp>
      <p:pic>
        <p:nvPicPr>
          <p:cNvPr id="2048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908050"/>
            <a:ext cx="4433888" cy="259238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r>
              <a:rPr lang="ja-JP" altLang="en-US" smtClean="0"/>
              <a:t>類似点</a:t>
            </a:r>
          </a:p>
        </p:txBody>
      </p:sp>
      <p:graphicFrame>
        <p:nvGraphicFramePr>
          <p:cNvPr id="4" name="コンテンツ プレースホルダー 3"/>
          <p:cNvGraphicFramePr>
            <a:graphicFrameLocks noGrp="1"/>
          </p:cNvGraphicFramePr>
          <p:nvPr>
            <p:ph idx="1"/>
          </p:nvPr>
        </p:nvGraphicFramePr>
        <p:xfrm>
          <a:off x="457200" y="1600200"/>
          <a:ext cx="8291513" cy="2967038"/>
        </p:xfrm>
        <a:graphic>
          <a:graphicData uri="http://schemas.openxmlformats.org/drawingml/2006/table">
            <a:tbl>
              <a:tblPr firstRow="1" bandRow="1">
                <a:tableStyleId>{5C22544A-7EE6-4342-B048-85BDC9FD1C3A}</a:tableStyleId>
              </a:tblPr>
              <a:tblGrid>
                <a:gridCol w="2763838">
                  <a:extLst>
                    <a:ext uri="{9D8B030D-6E8A-4147-A177-3AD203B41FA5}">
                      <a16:colId xmlns:a16="http://schemas.microsoft.com/office/drawing/2014/main" val="20000"/>
                    </a:ext>
                  </a:extLst>
                </a:gridCol>
                <a:gridCol w="2763838">
                  <a:extLst>
                    <a:ext uri="{9D8B030D-6E8A-4147-A177-3AD203B41FA5}">
                      <a16:colId xmlns:a16="http://schemas.microsoft.com/office/drawing/2014/main" val="20001"/>
                    </a:ext>
                  </a:extLst>
                </a:gridCol>
                <a:gridCol w="2763838">
                  <a:extLst>
                    <a:ext uri="{9D8B030D-6E8A-4147-A177-3AD203B41FA5}">
                      <a16:colId xmlns:a16="http://schemas.microsoft.com/office/drawing/2014/main" val="20002"/>
                    </a:ext>
                  </a:extLst>
                </a:gridCol>
              </a:tblGrid>
              <a:tr h="370880">
                <a:tc>
                  <a:txBody>
                    <a:bodyPr/>
                    <a:lstStyle/>
                    <a:p>
                      <a:endParaRPr kumimoji="1" lang="ja-JP" altLang="en-US" sz="1800" dirty="0"/>
                    </a:p>
                  </a:txBody>
                  <a:tcPr marL="91443" marR="91443" marT="45725" marB="45725"/>
                </a:tc>
                <a:tc>
                  <a:txBody>
                    <a:bodyPr/>
                    <a:lstStyle/>
                    <a:p>
                      <a:r>
                        <a:rPr kumimoji="1" lang="ja-JP" altLang="en-US" sz="1800" dirty="0" smtClean="0"/>
                        <a:t>ライオンキング</a:t>
                      </a:r>
                      <a:endParaRPr kumimoji="1" lang="ja-JP" altLang="en-US" sz="1800" dirty="0"/>
                    </a:p>
                  </a:txBody>
                  <a:tcPr marL="91443" marR="91443" marT="45725" marB="45725"/>
                </a:tc>
                <a:tc>
                  <a:txBody>
                    <a:bodyPr/>
                    <a:lstStyle/>
                    <a:p>
                      <a:r>
                        <a:rPr kumimoji="1" lang="ja-JP" altLang="en-US" sz="1800" dirty="0" smtClean="0"/>
                        <a:t>ジャングル大帝</a:t>
                      </a:r>
                      <a:endParaRPr kumimoji="1" lang="ja-JP" altLang="en-US" sz="1800" dirty="0"/>
                    </a:p>
                  </a:txBody>
                  <a:tcPr marL="91443" marR="91443" marT="45725" marB="45725"/>
                </a:tc>
                <a:extLst>
                  <a:ext uri="{0D108BD9-81ED-4DB2-BD59-A6C34878D82A}">
                    <a16:rowId xmlns:a16="http://schemas.microsoft.com/office/drawing/2014/main" val="10000"/>
                  </a:ext>
                </a:extLst>
              </a:tr>
              <a:tr h="370880">
                <a:tc>
                  <a:txBody>
                    <a:bodyPr/>
                    <a:lstStyle/>
                    <a:p>
                      <a:r>
                        <a:rPr kumimoji="1" lang="ja-JP" altLang="en-US" sz="1800" dirty="0" smtClean="0"/>
                        <a:t>制作者</a:t>
                      </a:r>
                      <a:endParaRPr kumimoji="1" lang="ja-JP" altLang="en-US" sz="1800" dirty="0"/>
                    </a:p>
                  </a:txBody>
                  <a:tcPr marL="91443" marR="91443" marT="45725" marB="45725"/>
                </a:tc>
                <a:tc>
                  <a:txBody>
                    <a:bodyPr/>
                    <a:lstStyle/>
                    <a:p>
                      <a:r>
                        <a:rPr kumimoji="1" lang="ja-JP" altLang="en-US" sz="1800" dirty="0" smtClean="0"/>
                        <a:t>ディズニー映画</a:t>
                      </a:r>
                      <a:endParaRPr kumimoji="1" lang="ja-JP" altLang="en-US" sz="1800" dirty="0"/>
                    </a:p>
                  </a:txBody>
                  <a:tcPr marL="91443" marR="91443" marT="45725" marB="45725"/>
                </a:tc>
                <a:tc>
                  <a:txBody>
                    <a:bodyPr/>
                    <a:lstStyle/>
                    <a:p>
                      <a:r>
                        <a:rPr kumimoji="1" lang="ja-JP" altLang="en-US" sz="1800" dirty="0" smtClean="0"/>
                        <a:t>手塚治虫</a:t>
                      </a:r>
                      <a:endParaRPr kumimoji="1" lang="ja-JP" altLang="en-US" sz="1800" dirty="0"/>
                    </a:p>
                  </a:txBody>
                  <a:tcPr marL="91443" marR="91443" marT="45725" marB="45725"/>
                </a:tc>
                <a:extLst>
                  <a:ext uri="{0D108BD9-81ED-4DB2-BD59-A6C34878D82A}">
                    <a16:rowId xmlns:a16="http://schemas.microsoft.com/office/drawing/2014/main" val="10001"/>
                  </a:ext>
                </a:extLst>
              </a:tr>
              <a:tr h="370880">
                <a:tc>
                  <a:txBody>
                    <a:bodyPr/>
                    <a:lstStyle/>
                    <a:p>
                      <a:r>
                        <a:rPr kumimoji="1" lang="ja-JP" altLang="en-US" sz="1800" dirty="0" smtClean="0"/>
                        <a:t>原題</a:t>
                      </a:r>
                      <a:endParaRPr kumimoji="1" lang="ja-JP" altLang="en-US" sz="1800" dirty="0"/>
                    </a:p>
                  </a:txBody>
                  <a:tcPr marL="91443" marR="91443" marT="45725" marB="45725"/>
                </a:tc>
                <a:tc>
                  <a:txBody>
                    <a:bodyPr/>
                    <a:lstStyle/>
                    <a:p>
                      <a:r>
                        <a:rPr kumimoji="1" lang="en-US" altLang="ja-JP" sz="1800" dirty="0" smtClean="0"/>
                        <a:t>The</a:t>
                      </a:r>
                      <a:r>
                        <a:rPr kumimoji="1" lang="en-US" altLang="ja-JP" sz="1800" baseline="0" dirty="0" smtClean="0"/>
                        <a:t> king of Jungle</a:t>
                      </a:r>
                      <a:endParaRPr kumimoji="1" lang="ja-JP" altLang="en-US" sz="1800" dirty="0"/>
                    </a:p>
                  </a:txBody>
                  <a:tcPr marL="91443" marR="91443" marT="45725" marB="45725"/>
                </a:tc>
                <a:tc>
                  <a:txBody>
                    <a:bodyPr/>
                    <a:lstStyle/>
                    <a:p>
                      <a:endParaRPr kumimoji="1" lang="ja-JP" altLang="en-US" sz="1800"/>
                    </a:p>
                  </a:txBody>
                  <a:tcPr marL="91443" marR="91443" marT="45725" marB="45725"/>
                </a:tc>
                <a:extLst>
                  <a:ext uri="{0D108BD9-81ED-4DB2-BD59-A6C34878D82A}">
                    <a16:rowId xmlns:a16="http://schemas.microsoft.com/office/drawing/2014/main" val="10002"/>
                  </a:ext>
                </a:extLst>
              </a:tr>
              <a:tr h="370880">
                <a:tc>
                  <a:txBody>
                    <a:bodyPr/>
                    <a:lstStyle/>
                    <a:p>
                      <a:r>
                        <a:rPr kumimoji="1" lang="ja-JP" altLang="en-US" sz="1800" dirty="0" smtClean="0"/>
                        <a:t>主人公</a:t>
                      </a:r>
                      <a:endParaRPr kumimoji="1" lang="ja-JP" altLang="en-US" sz="1800" dirty="0"/>
                    </a:p>
                  </a:txBody>
                  <a:tcPr marL="91443" marR="91443" marT="45725" marB="45725"/>
                </a:tc>
                <a:tc>
                  <a:txBody>
                    <a:bodyPr/>
                    <a:lstStyle/>
                    <a:p>
                      <a:r>
                        <a:rPr kumimoji="1" lang="ja-JP" altLang="en-US" sz="1800" dirty="0" smtClean="0"/>
                        <a:t>王様ライオンの子供</a:t>
                      </a:r>
                      <a:endParaRPr kumimoji="1" lang="ja-JP" altLang="en-US" sz="1800" dirty="0"/>
                    </a:p>
                  </a:txBody>
                  <a:tcPr marL="91443" marR="91443" marT="45725" marB="45725"/>
                </a:tc>
                <a:tc>
                  <a:txBody>
                    <a:bodyPr/>
                    <a:lstStyle/>
                    <a:p>
                      <a:r>
                        <a:rPr kumimoji="1" lang="ja-JP" altLang="en-US" sz="1800" dirty="0" smtClean="0"/>
                        <a:t>王様ライオンの子供</a:t>
                      </a:r>
                      <a:endParaRPr kumimoji="1" lang="ja-JP" altLang="en-US" sz="1800" dirty="0"/>
                    </a:p>
                  </a:txBody>
                  <a:tcPr marL="91443" marR="91443" marT="45725" marB="45725"/>
                </a:tc>
                <a:extLst>
                  <a:ext uri="{0D108BD9-81ED-4DB2-BD59-A6C34878D82A}">
                    <a16:rowId xmlns:a16="http://schemas.microsoft.com/office/drawing/2014/main" val="10003"/>
                  </a:ext>
                </a:extLst>
              </a:tr>
              <a:tr h="370880">
                <a:tc>
                  <a:txBody>
                    <a:bodyPr/>
                    <a:lstStyle/>
                    <a:p>
                      <a:r>
                        <a:rPr kumimoji="1" lang="ja-JP" altLang="en-US" sz="1800" dirty="0" smtClean="0"/>
                        <a:t>幼なじみ</a:t>
                      </a:r>
                      <a:endParaRPr kumimoji="1" lang="ja-JP" altLang="en-US" sz="1800" dirty="0"/>
                    </a:p>
                  </a:txBody>
                  <a:tcPr marL="91443" marR="91443" marT="45725" marB="45725"/>
                </a:tc>
                <a:tc>
                  <a:txBody>
                    <a:bodyPr/>
                    <a:lstStyle/>
                    <a:p>
                      <a:endParaRPr kumimoji="1" lang="ja-JP" altLang="en-US" sz="1800" dirty="0"/>
                    </a:p>
                  </a:txBody>
                  <a:tcPr marL="91443" marR="91443" marT="45725" marB="45725"/>
                </a:tc>
                <a:tc>
                  <a:txBody>
                    <a:bodyPr/>
                    <a:lstStyle/>
                    <a:p>
                      <a:endParaRPr kumimoji="1" lang="ja-JP" altLang="en-US" sz="1800"/>
                    </a:p>
                  </a:txBody>
                  <a:tcPr marL="91443" marR="91443" marT="45725" marB="45725"/>
                </a:tc>
                <a:extLst>
                  <a:ext uri="{0D108BD9-81ED-4DB2-BD59-A6C34878D82A}">
                    <a16:rowId xmlns:a16="http://schemas.microsoft.com/office/drawing/2014/main" val="10004"/>
                  </a:ext>
                </a:extLst>
              </a:tr>
              <a:tr h="370880">
                <a:tc>
                  <a:txBody>
                    <a:bodyPr/>
                    <a:lstStyle/>
                    <a:p>
                      <a:r>
                        <a:rPr kumimoji="1" lang="ja-JP" altLang="en-US" sz="1800" dirty="0" smtClean="0"/>
                        <a:t>面倒見役</a:t>
                      </a:r>
                      <a:endParaRPr kumimoji="1" lang="ja-JP" altLang="en-US" sz="1800" dirty="0"/>
                    </a:p>
                  </a:txBody>
                  <a:tcPr marL="91443" marR="91443" marT="45725" marB="45725"/>
                </a:tc>
                <a:tc>
                  <a:txBody>
                    <a:bodyPr/>
                    <a:lstStyle/>
                    <a:p>
                      <a:r>
                        <a:rPr kumimoji="1" lang="ja-JP" altLang="en-US" sz="1800" dirty="0" smtClean="0"/>
                        <a:t>ラフィキ</a:t>
                      </a:r>
                      <a:endParaRPr kumimoji="1" lang="ja-JP" altLang="en-US" sz="1800" dirty="0"/>
                    </a:p>
                  </a:txBody>
                  <a:tcPr marL="91443" marR="91443" marT="45725" marB="45725"/>
                </a:tc>
                <a:tc>
                  <a:txBody>
                    <a:bodyPr/>
                    <a:lstStyle/>
                    <a:p>
                      <a:r>
                        <a:rPr kumimoji="1" lang="ja-JP" altLang="en-US" sz="1800" dirty="0" smtClean="0"/>
                        <a:t>マンドリルじいさん</a:t>
                      </a:r>
                      <a:endParaRPr kumimoji="1" lang="ja-JP" altLang="en-US" sz="1800" dirty="0"/>
                    </a:p>
                  </a:txBody>
                  <a:tcPr marL="91443" marR="91443" marT="45725" marB="45725"/>
                </a:tc>
                <a:extLst>
                  <a:ext uri="{0D108BD9-81ED-4DB2-BD59-A6C34878D82A}">
                    <a16:rowId xmlns:a16="http://schemas.microsoft.com/office/drawing/2014/main" val="10005"/>
                  </a:ext>
                </a:extLst>
              </a:tr>
              <a:tr h="370880">
                <a:tc>
                  <a:txBody>
                    <a:bodyPr/>
                    <a:lstStyle/>
                    <a:p>
                      <a:r>
                        <a:rPr kumimoji="1" lang="ja-JP" altLang="en-US" sz="1800" dirty="0" smtClean="0"/>
                        <a:t>サブキャラクター</a:t>
                      </a:r>
                      <a:endParaRPr kumimoji="1" lang="ja-JP" altLang="en-US" sz="1800" dirty="0"/>
                    </a:p>
                  </a:txBody>
                  <a:tcPr marL="91443" marR="91443" marT="45725" marB="45725"/>
                </a:tc>
                <a:tc>
                  <a:txBody>
                    <a:bodyPr/>
                    <a:lstStyle/>
                    <a:p>
                      <a:r>
                        <a:rPr kumimoji="1" lang="ja-JP" altLang="en-US" sz="1800" dirty="0" smtClean="0"/>
                        <a:t>ティモン、プンバ</a:t>
                      </a:r>
                      <a:endParaRPr kumimoji="1" lang="ja-JP" altLang="en-US" sz="1800" dirty="0"/>
                    </a:p>
                  </a:txBody>
                  <a:tcPr marL="91443" marR="91443" marT="45725" marB="45725"/>
                </a:tc>
                <a:tc>
                  <a:txBody>
                    <a:bodyPr/>
                    <a:lstStyle/>
                    <a:p>
                      <a:r>
                        <a:rPr kumimoji="1" lang="ja-JP" altLang="en-US" sz="1800" dirty="0" smtClean="0"/>
                        <a:t>ココ、トニー</a:t>
                      </a:r>
                      <a:endParaRPr kumimoji="1" lang="ja-JP" altLang="en-US" sz="1800" dirty="0"/>
                    </a:p>
                  </a:txBody>
                  <a:tcPr marL="91443" marR="91443" marT="45725" marB="45725"/>
                </a:tc>
                <a:extLst>
                  <a:ext uri="{0D108BD9-81ED-4DB2-BD59-A6C34878D82A}">
                    <a16:rowId xmlns:a16="http://schemas.microsoft.com/office/drawing/2014/main" val="10006"/>
                  </a:ext>
                </a:extLst>
              </a:tr>
              <a:tr h="370880">
                <a:tc>
                  <a:txBody>
                    <a:bodyPr/>
                    <a:lstStyle/>
                    <a:p>
                      <a:r>
                        <a:rPr kumimoji="1" lang="ja-JP" altLang="en-US" sz="1800" dirty="0" smtClean="0"/>
                        <a:t>悪役</a:t>
                      </a:r>
                      <a:endParaRPr kumimoji="1" lang="ja-JP" altLang="en-US" sz="1800" dirty="0"/>
                    </a:p>
                  </a:txBody>
                  <a:tcPr marL="91443" marR="91443" marT="45725" marB="45725"/>
                </a:tc>
                <a:tc>
                  <a:txBody>
                    <a:bodyPr/>
                    <a:lstStyle/>
                    <a:p>
                      <a:r>
                        <a:rPr kumimoji="1" lang="ja-JP" altLang="en-US" sz="1800" dirty="0" smtClean="0"/>
                        <a:t>スカー</a:t>
                      </a:r>
                      <a:endParaRPr kumimoji="1" lang="ja-JP" altLang="en-US" sz="1800" dirty="0"/>
                    </a:p>
                  </a:txBody>
                  <a:tcPr marL="91443" marR="91443" marT="45725" marB="45725"/>
                </a:tc>
                <a:tc>
                  <a:txBody>
                    <a:bodyPr/>
                    <a:lstStyle/>
                    <a:p>
                      <a:r>
                        <a:rPr kumimoji="1" lang="ja-JP" altLang="en-US" sz="1800" dirty="0" smtClean="0"/>
                        <a:t>ブブ</a:t>
                      </a:r>
                      <a:endParaRPr kumimoji="1" lang="ja-JP" altLang="en-US" sz="1800" dirty="0"/>
                    </a:p>
                  </a:txBody>
                  <a:tcPr marL="91443" marR="91443" marT="45725" marB="45725"/>
                </a:tc>
                <a:extLst>
                  <a:ext uri="{0D108BD9-81ED-4DB2-BD59-A6C34878D82A}">
                    <a16:rowId xmlns:a16="http://schemas.microsoft.com/office/drawing/2014/main" val="10007"/>
                  </a:ext>
                </a:extLst>
              </a:tr>
            </a:tbl>
          </a:graphicData>
        </a:graphic>
      </p:graphicFrame>
      <p:sp>
        <p:nvSpPr>
          <p:cNvPr id="21545" name="テキスト ボックス 4"/>
          <p:cNvSpPr txBox="1">
            <a:spLocks noChangeArrowheads="1"/>
          </p:cNvSpPr>
          <p:nvPr/>
        </p:nvSpPr>
        <p:spPr bwMode="auto">
          <a:xfrm>
            <a:off x="468313" y="5692775"/>
            <a:ext cx="7704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ライオンはサバンナ（草原）に住んでいるので、ジャングルに住むという設定はまれ。ディズニー製作者</a:t>
            </a:r>
            <a:r>
              <a:rPr lang="en-US" altLang="ja-JP" sz="1800">
                <a:latin typeface="Arial" panose="020B0604020202020204" pitchFamily="34" charset="0"/>
              </a:rPr>
              <a:t>8</a:t>
            </a:r>
            <a:r>
              <a:rPr lang="ja-JP" altLang="en-US" sz="1800">
                <a:latin typeface="Arial" panose="020B0604020202020204" pitchFamily="34" charset="0"/>
              </a:rPr>
              <a:t>人のうち</a:t>
            </a:r>
            <a:r>
              <a:rPr lang="en-US" altLang="ja-JP" sz="1800">
                <a:latin typeface="Arial" panose="020B0604020202020204" pitchFamily="34" charset="0"/>
              </a:rPr>
              <a:t>3</a:t>
            </a:r>
            <a:r>
              <a:rPr lang="ja-JP" altLang="en-US" sz="1800">
                <a:latin typeface="Arial" panose="020B0604020202020204" pitchFamily="34" charset="0"/>
              </a:rPr>
              <a:t>人はジャングル大帝を知っていた。</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r>
              <a:rPr lang="ja-JP" altLang="en-US" smtClean="0"/>
              <a:t>石景山遊楽園</a:t>
            </a:r>
          </a:p>
        </p:txBody>
      </p:sp>
      <p:sp>
        <p:nvSpPr>
          <p:cNvPr id="22531" name="コンテンツ プレースホルダー 2"/>
          <p:cNvSpPr>
            <a:spLocks noGrp="1"/>
          </p:cNvSpPr>
          <p:nvPr>
            <p:ph idx="1"/>
          </p:nvPr>
        </p:nvSpPr>
        <p:spPr/>
        <p:txBody>
          <a:bodyPr/>
          <a:lstStyle/>
          <a:p>
            <a:r>
              <a:rPr lang="en-US" altLang="ja-JP" smtClean="0">
                <a:hlinkClick r:id="rId2"/>
              </a:rPr>
              <a:t>https://www.youtube.com/watch?v=V68HiXdwwvs</a:t>
            </a:r>
            <a:endParaRPr lang="ja-JP" altLang="en-US" smtClean="0"/>
          </a:p>
        </p:txBody>
      </p:sp>
      <p:pic>
        <p:nvPicPr>
          <p:cNvPr id="22532"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97200"/>
            <a:ext cx="3736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716338"/>
            <a:ext cx="34798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r>
              <a:rPr lang="ja-JP" altLang="en-US" smtClean="0"/>
              <a:t>著作権について</a:t>
            </a:r>
          </a:p>
        </p:txBody>
      </p:sp>
      <p:sp>
        <p:nvSpPr>
          <p:cNvPr id="2051" name="Rectangle 3"/>
          <p:cNvSpPr>
            <a:spLocks noGrp="1" noChangeArrowheads="1"/>
          </p:cNvSpPr>
          <p:nvPr>
            <p:ph type="subTitle" idx="1"/>
          </p:nvPr>
        </p:nvSpPr>
        <p:spPr/>
        <p:txBody>
          <a:bodyPr rtlCol="0">
            <a:normAutofit/>
          </a:bodyPr>
          <a:lstStyle/>
          <a:p>
            <a:pPr eaLnBrk="1" fontAlgn="auto" hangingPunct="1">
              <a:spcAft>
                <a:spcPts val="0"/>
              </a:spcAft>
              <a:defRPr/>
            </a:pPr>
            <a:endParaRPr lang="ja-JP" altLang="ja-JP"/>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r>
              <a:rPr lang="ja-JP" altLang="en-US" smtClean="0"/>
              <a:t>奈良ドリームランド</a:t>
            </a:r>
          </a:p>
        </p:txBody>
      </p:sp>
      <p:pic>
        <p:nvPicPr>
          <p:cNvPr id="235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557338"/>
            <a:ext cx="7177087" cy="4786312"/>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ctrTitle"/>
          </p:nvPr>
        </p:nvSpPr>
        <p:spPr>
          <a:xfrm>
            <a:off x="1873250" y="620713"/>
            <a:ext cx="5397500" cy="806450"/>
          </a:xfrm>
        </p:spPr>
        <p:txBody>
          <a:bodyPr/>
          <a:lstStyle/>
          <a:p>
            <a:pPr eaLnBrk="1" hangingPunct="1"/>
            <a:r>
              <a:rPr lang="en-US" altLang="ja-JP" b="1" smtClean="0">
                <a:latin typeface="HG丸ｺﾞｼｯｸM-PRO" panose="020F0600000000000000" pitchFamily="50" charset="-128"/>
                <a:ea typeface="HG丸ｺﾞｼｯｸM-PRO" panose="020F0600000000000000" pitchFamily="50" charset="-128"/>
              </a:rPr>
              <a:t>Mickey Mouse</a:t>
            </a:r>
            <a:endParaRPr lang="ja-JP" altLang="en-US" b="1" smtClean="0">
              <a:latin typeface="HG丸ｺﾞｼｯｸM-PRO" panose="020F0600000000000000" pitchFamily="50" charset="-128"/>
              <a:ea typeface="HG丸ｺﾞｼｯｸM-PRO" panose="020F0600000000000000" pitchFamily="50" charset="-128"/>
            </a:endParaRPr>
          </a:p>
        </p:txBody>
      </p:sp>
      <p:pic>
        <p:nvPicPr>
          <p:cNvPr id="24579" name="Picture 2" descr="http://family.go.com/images/cms/entertainment/mickey-mouse-stencil-240x2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221163"/>
            <a:ext cx="460851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正方形/長方形 3"/>
          <p:cNvSpPr>
            <a:spLocks noChangeArrowheads="1"/>
          </p:cNvSpPr>
          <p:nvPr/>
        </p:nvSpPr>
        <p:spPr bwMode="auto">
          <a:xfrm>
            <a:off x="2700338" y="2492375"/>
            <a:ext cx="37433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400">
                <a:latin typeface="Arial" panose="020B0604020202020204" pitchFamily="34" charset="0"/>
              </a:rPr>
              <a:t>誕生ストーリー</a:t>
            </a:r>
            <a:endParaRPr lang="en-US" altLang="ja-JP" sz="4400">
              <a:latin typeface="Arial" panose="020B0604020202020204" pitchFamily="34" charset="0"/>
            </a:endParaRPr>
          </a:p>
          <a:p>
            <a:pPr eaLnBrk="1" hangingPunct="1">
              <a:spcBef>
                <a:spcPct val="0"/>
              </a:spcBef>
              <a:buFontTx/>
              <a:buNone/>
            </a:pPr>
            <a:endParaRPr lang="en-US" altLang="ja-JP" sz="4400">
              <a:latin typeface="Arial" panose="020B0604020202020204" pitchFamily="34" charset="0"/>
            </a:endParaRPr>
          </a:p>
          <a:p>
            <a:pPr eaLnBrk="1" hangingPunct="1">
              <a:spcBef>
                <a:spcPct val="0"/>
              </a:spcBef>
              <a:buFontTx/>
              <a:buNone/>
            </a:pPr>
            <a:r>
              <a:rPr lang="ja-JP" altLang="en-US" sz="4400">
                <a:latin typeface="Arial" panose="020B0604020202020204" pitchFamily="34" charset="0"/>
              </a:rPr>
              <a:t>人気の秘密</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500438"/>
            <a:ext cx="404018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タイトル 1"/>
          <p:cNvSpPr>
            <a:spLocks noGrp="1"/>
          </p:cNvSpPr>
          <p:nvPr>
            <p:ph type="title"/>
          </p:nvPr>
        </p:nvSpPr>
        <p:spPr/>
        <p:txBody>
          <a:bodyPr/>
          <a:lstStyle/>
          <a:p>
            <a:pPr eaLnBrk="1" hangingPunct="1"/>
            <a:r>
              <a:rPr lang="en-US" altLang="ja-JP" smtClean="0"/>
              <a:t>『</a:t>
            </a:r>
            <a:r>
              <a:rPr lang="ja-JP" altLang="en-US" smtClean="0"/>
              <a:t>アリスコメディー</a:t>
            </a:r>
            <a:r>
              <a:rPr lang="en-US" altLang="ja-JP" smtClean="0"/>
              <a:t>』</a:t>
            </a:r>
            <a:endParaRPr lang="ja-JP" altLang="en-US" smtClean="0"/>
          </a:p>
        </p:txBody>
      </p:sp>
      <p:sp>
        <p:nvSpPr>
          <p:cNvPr id="26628" name="コンテンツ プレースホルダ 2"/>
          <p:cNvSpPr>
            <a:spLocks noGrp="1"/>
          </p:cNvSpPr>
          <p:nvPr>
            <p:ph idx="1"/>
          </p:nvPr>
        </p:nvSpPr>
        <p:spPr>
          <a:xfrm>
            <a:off x="468313" y="1341438"/>
            <a:ext cx="8229600" cy="4525962"/>
          </a:xfrm>
        </p:spPr>
        <p:txBody>
          <a:bodyPr/>
          <a:lstStyle/>
          <a:p>
            <a:pPr eaLnBrk="1" hangingPunct="1"/>
            <a:r>
              <a:rPr lang="en-US" altLang="ja-JP" smtClean="0"/>
              <a:t>1923</a:t>
            </a:r>
            <a:r>
              <a:rPr lang="ja-JP" altLang="en-US" smtClean="0"/>
              <a:t>年、ディズニー・ブラザーズ・スタジオの最初のシリーズ「アリス・コメディー」が始まった。これは子役の女優が演じるアリスをアニメーションの世界においた作品である。</a:t>
            </a:r>
            <a:r>
              <a:rPr lang="en-US" altLang="ja-JP" smtClean="0"/>
              <a:t>7</a:t>
            </a:r>
            <a:r>
              <a:rPr lang="ja-JP" altLang="en-US" smtClean="0"/>
              <a:t>年間で</a:t>
            </a:r>
            <a:r>
              <a:rPr lang="en-US" altLang="ja-JP" smtClean="0"/>
              <a:t>56</a:t>
            </a:r>
            <a:r>
              <a:rPr lang="ja-JP" altLang="en-US" smtClean="0"/>
              <a:t>作品も作られた。</a:t>
            </a:r>
          </a:p>
          <a:p>
            <a:pPr eaLnBrk="1" hangingPunct="1"/>
            <a:endParaRPr lang="ja-JP" alt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pPr eaLnBrk="1" hangingPunct="1"/>
            <a:r>
              <a:rPr lang="ja-JP" altLang="en-US" smtClean="0"/>
              <a:t>ジュリアス・ザ・キャットの失敗</a:t>
            </a:r>
          </a:p>
        </p:txBody>
      </p:sp>
      <p:sp>
        <p:nvSpPr>
          <p:cNvPr id="27651" name="コンテンツ プレースホルダ 2"/>
          <p:cNvSpPr>
            <a:spLocks noGrp="1"/>
          </p:cNvSpPr>
          <p:nvPr>
            <p:ph idx="1"/>
          </p:nvPr>
        </p:nvSpPr>
        <p:spPr/>
        <p:txBody>
          <a:bodyPr/>
          <a:lstStyle/>
          <a:p>
            <a:pPr eaLnBrk="1" hangingPunct="1"/>
            <a:r>
              <a:rPr lang="ja-JP" altLang="en-US" smtClean="0"/>
              <a:t>アリスコメディーのなかで、フィリックス・ザ・キャットを模倣したキャラクターである</a:t>
            </a:r>
            <a:r>
              <a:rPr lang="ja-JP" altLang="en-US" smtClean="0">
                <a:solidFill>
                  <a:srgbClr val="FF0000"/>
                </a:solidFill>
              </a:rPr>
              <a:t>「ジュリアス・ザ・キャット」</a:t>
            </a:r>
            <a:r>
              <a:rPr lang="ja-JP" altLang="en-US" smtClean="0"/>
              <a:t>を用いていた。</a:t>
            </a:r>
            <a:endParaRPr lang="en-US" altLang="ja-JP" smtClean="0"/>
          </a:p>
          <a:p>
            <a:pPr eaLnBrk="1" hangingPunct="1"/>
            <a:r>
              <a:rPr lang="ja-JP" altLang="en-US" smtClean="0"/>
              <a:t>フィリックス・ザ・キャットの作者パット・サリバンから抗議を受け、自社オリジナルのキャラを求められることになる。</a:t>
            </a:r>
            <a:endParaRPr lang="en-US" altLang="ja-JP" smtClean="0"/>
          </a:p>
          <a:p>
            <a:pPr eaLnBrk="1" hangingPunct="1"/>
            <a:r>
              <a:rPr lang="ja-JP" altLang="en-US" smtClean="0"/>
              <a:t>　こうして新たな自社独自のキャラクターとして生み出したのがこのオズワルドである。</a:t>
            </a:r>
          </a:p>
          <a:p>
            <a:pPr eaLnBrk="1" hangingPunct="1">
              <a:buFont typeface="Arial" panose="020B0604020202020204" pitchFamily="34" charset="0"/>
              <a:buNone/>
            </a:pPr>
            <a:endParaRPr lang="ja-JP" alt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7"/>
          <p:cNvSpPr>
            <a:spLocks noGrp="1"/>
          </p:cNvSpPr>
          <p:nvPr>
            <p:ph type="title"/>
          </p:nvPr>
        </p:nvSpPr>
        <p:spPr/>
        <p:txBody>
          <a:bodyPr/>
          <a:lstStyle/>
          <a:p>
            <a:pPr eaLnBrk="1" hangingPunct="1"/>
            <a:r>
              <a:rPr lang="ja-JP" altLang="en-US" smtClean="0"/>
              <a:t>フィリックス・ザ・キャット</a:t>
            </a:r>
          </a:p>
        </p:txBody>
      </p:sp>
      <p:pic>
        <p:nvPicPr>
          <p:cNvPr id="29699" name="Picture 6" descr="http://images.keizai.biz/akasaka_keizai/headline/1239069420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2205038"/>
            <a:ext cx="4391025"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正方形/長方形 10"/>
          <p:cNvSpPr>
            <a:spLocks noChangeArrowheads="1"/>
          </p:cNvSpPr>
          <p:nvPr/>
        </p:nvSpPr>
        <p:spPr bwMode="auto">
          <a:xfrm>
            <a:off x="2627313" y="1268413"/>
            <a:ext cx="3600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ja-JP" b="1" i="1">
                <a:latin typeface="Arial" panose="020B0604020202020204" pitchFamily="34" charset="0"/>
              </a:rPr>
              <a:t>Felix the Cat</a:t>
            </a:r>
            <a:r>
              <a:rPr lang="ja-JP" altLang="en-US" b="1" i="1">
                <a:latin typeface="Arial" panose="020B0604020202020204" pitchFamily="34" charset="0"/>
              </a:rPr>
              <a:t>（</a:t>
            </a:r>
            <a:r>
              <a:rPr lang="en-US" altLang="ja-JP" b="1" i="1">
                <a:latin typeface="Arial" panose="020B0604020202020204" pitchFamily="34" charset="0"/>
              </a:rPr>
              <a:t>1919</a:t>
            </a:r>
            <a:r>
              <a:rPr lang="ja-JP" altLang="en-US" b="1" i="1">
                <a:latin typeface="Arial" panose="020B0604020202020204" pitchFamily="34" charset="0"/>
              </a:rPr>
              <a:t>）</a:t>
            </a:r>
            <a:endParaRPr lang="ja-JP" altLang="en-US">
              <a:latin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pPr eaLnBrk="1" hangingPunct="1"/>
            <a:r>
              <a:rPr lang="ja-JP" altLang="en-US" smtClean="0"/>
              <a:t>ジュリアス・ザ・キャット</a:t>
            </a:r>
          </a:p>
        </p:txBody>
      </p:sp>
      <p:pic>
        <p:nvPicPr>
          <p:cNvPr id="31747" name="Picture 2" descr="Julius2.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773238"/>
            <a:ext cx="3960812"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正方形/長方形 3"/>
          <p:cNvSpPr>
            <a:spLocks noChangeArrowheads="1"/>
          </p:cNvSpPr>
          <p:nvPr/>
        </p:nvSpPr>
        <p:spPr bwMode="auto">
          <a:xfrm>
            <a:off x="3276600" y="1125538"/>
            <a:ext cx="2447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b="1" i="1">
                <a:latin typeface="Arial" panose="020B0604020202020204" pitchFamily="34" charset="0"/>
              </a:rPr>
              <a:t>Julius the Cat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pPr eaLnBrk="1" hangingPunct="1"/>
            <a:r>
              <a:rPr lang="ja-JP" altLang="en-US" smtClean="0"/>
              <a:t>幸せウサギのオズワルド</a:t>
            </a:r>
          </a:p>
        </p:txBody>
      </p:sp>
      <p:pic>
        <p:nvPicPr>
          <p:cNvPr id="32771" name="Picture 2" descr="http://pds2.exblog.jp/pds/1/201201/22/85/e0165185_10121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133600"/>
            <a:ext cx="52879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正方形/長方形 4"/>
          <p:cNvSpPr>
            <a:spLocks noChangeArrowheads="1"/>
          </p:cNvSpPr>
          <p:nvPr/>
        </p:nvSpPr>
        <p:spPr bwMode="auto">
          <a:xfrm>
            <a:off x="1979613" y="1268413"/>
            <a:ext cx="56880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ja-JP" b="1" i="1">
                <a:latin typeface="Arial" panose="020B0604020202020204" pitchFamily="34" charset="0"/>
              </a:rPr>
              <a:t>Oswald the Lucky Rabbit</a:t>
            </a:r>
            <a:r>
              <a:rPr lang="ja-JP" altLang="en-US" b="1" i="1">
                <a:latin typeface="Arial" panose="020B0604020202020204" pitchFamily="34" charset="0"/>
              </a:rPr>
              <a:t>（</a:t>
            </a:r>
            <a:r>
              <a:rPr lang="en-US" altLang="ja-JP" b="1" i="1">
                <a:latin typeface="Arial" panose="020B0604020202020204" pitchFamily="34" charset="0"/>
              </a:rPr>
              <a:t>1927</a:t>
            </a:r>
            <a:r>
              <a:rPr lang="ja-JP" altLang="en-US" b="1" i="1">
                <a:latin typeface="Arial" panose="020B0604020202020204" pitchFamily="34" charset="0"/>
              </a:rPr>
              <a:t>）</a:t>
            </a:r>
          </a:p>
        </p:txBody>
      </p:sp>
      <p:sp>
        <p:nvSpPr>
          <p:cNvPr id="8" name="正方形/長方形 7"/>
          <p:cNvSpPr/>
          <p:nvPr/>
        </p:nvSpPr>
        <p:spPr>
          <a:xfrm>
            <a:off x="1547813" y="2060575"/>
            <a:ext cx="576262" cy="453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bg1"/>
              </a:solidFill>
            </a:endParaRPr>
          </a:p>
        </p:txBody>
      </p:sp>
      <p:sp>
        <p:nvSpPr>
          <p:cNvPr id="9" name="正方形/長方形 8"/>
          <p:cNvSpPr/>
          <p:nvPr/>
        </p:nvSpPr>
        <p:spPr>
          <a:xfrm rot="5400000">
            <a:off x="4533107" y="3847306"/>
            <a:ext cx="457200" cy="5237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p:txBody>
          <a:bodyPr/>
          <a:lstStyle/>
          <a:p>
            <a:pPr eaLnBrk="1" hangingPunct="1"/>
            <a:r>
              <a:rPr lang="en-US" altLang="ja-JP" smtClean="0"/>
              <a:t>『</a:t>
            </a:r>
            <a:r>
              <a:rPr lang="ja-JP" altLang="en-US" smtClean="0"/>
              <a:t>しあわせウサギのオズワルド</a:t>
            </a:r>
            <a:r>
              <a:rPr lang="en-US" altLang="ja-JP" smtClean="0"/>
              <a:t>』</a:t>
            </a:r>
            <a:endParaRPr lang="ja-JP" altLang="en-US" smtClean="0"/>
          </a:p>
        </p:txBody>
      </p:sp>
      <p:sp>
        <p:nvSpPr>
          <p:cNvPr id="34819" name="コンテンツ プレースホルダ 2"/>
          <p:cNvSpPr>
            <a:spLocks noGrp="1"/>
          </p:cNvSpPr>
          <p:nvPr>
            <p:ph idx="1"/>
          </p:nvPr>
        </p:nvSpPr>
        <p:spPr/>
        <p:txBody>
          <a:bodyPr/>
          <a:lstStyle/>
          <a:p>
            <a:pPr eaLnBrk="1" hangingPunct="1"/>
            <a:r>
              <a:rPr lang="en-US" altLang="ja-JP" smtClean="0"/>
              <a:t>1927</a:t>
            </a:r>
            <a:r>
              <a:rPr lang="ja-JP" altLang="en-US" smtClean="0"/>
              <a:t>年、完全なアニメーションの「しあわせウサギのオズワルド」が作られた。これは</a:t>
            </a:r>
            <a:r>
              <a:rPr lang="en-US" altLang="ja-JP" smtClean="0"/>
              <a:t>28</a:t>
            </a:r>
            <a:r>
              <a:rPr lang="ja-JP" altLang="en-US" smtClean="0"/>
              <a:t>年間で</a:t>
            </a:r>
            <a:r>
              <a:rPr lang="en-US" altLang="ja-JP" smtClean="0"/>
              <a:t>26</a:t>
            </a:r>
            <a:r>
              <a:rPr lang="ja-JP" altLang="en-US" smtClean="0"/>
              <a:t>本製作された。オズワルドは大変人気があったが、契約上所有権はユニバーサルピクチャーズにあった。その後、スタッフの大半を引き抜かれる。</a:t>
            </a:r>
          </a:p>
          <a:p>
            <a:pPr eaLnBrk="1" hangingPunct="1"/>
            <a:endParaRPr lang="ja-JP" altLang="en-US" smtClean="0"/>
          </a:p>
          <a:p>
            <a:pPr eaLnBrk="1" hangingPunct="1"/>
            <a:endParaRPr lang="ja-JP" alt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476250"/>
            <a:ext cx="8229600" cy="1143000"/>
          </a:xfrm>
        </p:spPr>
        <p:txBody>
          <a:bodyPr rtlCol="0">
            <a:normAutofit fontScale="90000"/>
          </a:bodyPr>
          <a:lstStyle/>
          <a:p>
            <a:pPr eaLnBrk="1" fontAlgn="auto" hangingPunct="1">
              <a:spcAft>
                <a:spcPts val="0"/>
              </a:spcAft>
              <a:defRPr/>
            </a:pPr>
            <a:r>
              <a:rPr lang="ja-JP" altLang="en-US" dirty="0" smtClean="0"/>
              <a:t>ミッキー・マウス</a:t>
            </a:r>
            <a:r>
              <a:rPr lang="en-US" altLang="ja-JP" dirty="0" smtClean="0"/>
              <a:t/>
            </a:r>
            <a:br>
              <a:rPr lang="en-US" altLang="ja-JP" dirty="0" smtClean="0"/>
            </a:br>
            <a:endParaRPr lang="ja-JP" altLang="en-US" dirty="0"/>
          </a:p>
        </p:txBody>
      </p:sp>
      <p:sp>
        <p:nvSpPr>
          <p:cNvPr id="5" name="テキスト ボックス 4"/>
          <p:cNvSpPr txBox="1"/>
          <p:nvPr/>
        </p:nvSpPr>
        <p:spPr>
          <a:xfrm>
            <a:off x="3203575" y="1052513"/>
            <a:ext cx="2536825" cy="585787"/>
          </a:xfrm>
          <a:prstGeom prst="rect">
            <a:avLst/>
          </a:prstGeom>
          <a:noFill/>
        </p:spPr>
        <p:txBody>
          <a:bodyPr wrap="none">
            <a:spAutoFit/>
          </a:bodyPr>
          <a:lstStyle/>
          <a:p>
            <a:pPr algn="ctr">
              <a:defRPr/>
            </a:pPr>
            <a:r>
              <a:rPr lang="en-US" altLang="ja-JP" sz="3200" b="1" i="1" dirty="0">
                <a:latin typeface="+mn-ea"/>
                <a:ea typeface="ＭＳ Ｐゴシック" charset="-128"/>
              </a:rPr>
              <a:t>Mickey</a:t>
            </a:r>
            <a:r>
              <a:rPr lang="en-US" altLang="ja-JP" b="1" i="1" dirty="0">
                <a:latin typeface="Arial" charset="0"/>
                <a:ea typeface="ＭＳ Ｐゴシック" charset="-128"/>
              </a:rPr>
              <a:t> </a:t>
            </a:r>
            <a:r>
              <a:rPr lang="en-US" altLang="ja-JP" sz="3200" b="1" i="1" dirty="0">
                <a:latin typeface="+mn-ea"/>
                <a:ea typeface="ＭＳ Ｐゴシック" charset="-128"/>
              </a:rPr>
              <a:t>Mouse</a:t>
            </a:r>
            <a:endParaRPr lang="ja-JP" altLang="en-US" b="1" i="1" dirty="0">
              <a:latin typeface="+mn-ea"/>
              <a:ea typeface="ＭＳ Ｐゴシック" charset="-128"/>
            </a:endParaRPr>
          </a:p>
        </p:txBody>
      </p:sp>
      <p:pic>
        <p:nvPicPr>
          <p:cNvPr id="35844" name="Picture 2" descr="http://allaweb.org/wp-content/uploads/2012/04/Mickey-Mouse-was-born-in-192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060575"/>
            <a:ext cx="36004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pPr eaLnBrk="1" hangingPunct="1"/>
            <a:r>
              <a:rPr lang="ja-JP" altLang="en-US" smtClean="0"/>
              <a:t>ミッキーマウスの誕生</a:t>
            </a:r>
          </a:p>
        </p:txBody>
      </p:sp>
      <p:sp>
        <p:nvSpPr>
          <p:cNvPr id="36867" name="Rectangle 3"/>
          <p:cNvSpPr>
            <a:spLocks noGrp="1" noRot="1" noChangeArrowheads="1"/>
          </p:cNvSpPr>
          <p:nvPr>
            <p:ph idx="1"/>
          </p:nvPr>
        </p:nvSpPr>
        <p:spPr/>
        <p:txBody>
          <a:bodyPr/>
          <a:lstStyle/>
          <a:p>
            <a:pPr eaLnBrk="1" hangingPunct="1"/>
            <a:r>
              <a:rPr lang="en-US" altLang="ja-JP" smtClean="0"/>
              <a:t>『</a:t>
            </a:r>
            <a:r>
              <a:rPr lang="ja-JP" altLang="en-US" smtClean="0"/>
              <a:t>蒸気船ウイリー</a:t>
            </a:r>
            <a:r>
              <a:rPr lang="en-US" altLang="ja-JP" smtClean="0"/>
              <a:t>』</a:t>
            </a:r>
            <a:r>
              <a:rPr lang="ja-JP" altLang="en-US" smtClean="0"/>
              <a:t>（</a:t>
            </a:r>
            <a:r>
              <a:rPr lang="en-US" altLang="ja-JP" smtClean="0"/>
              <a:t>Steamboat Willie,1928)</a:t>
            </a:r>
          </a:p>
          <a:p>
            <a:pPr eaLnBrk="1" hangingPunct="1"/>
            <a:r>
              <a:rPr lang="en-US" altLang="ja-JP" smtClean="0"/>
              <a:t>11</a:t>
            </a:r>
            <a:r>
              <a:rPr lang="ja-JP" altLang="en-US" smtClean="0"/>
              <a:t>月</a:t>
            </a:r>
            <a:r>
              <a:rPr lang="en-US" altLang="ja-JP" smtClean="0"/>
              <a:t>18</a:t>
            </a:r>
            <a:r>
              <a:rPr lang="ja-JP" altLang="en-US" smtClean="0"/>
              <a:t>日（ニューヨークブロードウエイ劇場）</a:t>
            </a:r>
            <a:endParaRPr lang="en-US" altLang="ja-JP" smtClean="0"/>
          </a:p>
          <a:p>
            <a:pPr eaLnBrk="1" hangingPunct="1"/>
            <a:endParaRPr lang="en-US" altLang="ja-JP" smtClean="0"/>
          </a:p>
          <a:p>
            <a:pPr eaLnBrk="1" hangingPunct="1">
              <a:spcBef>
                <a:spcPct val="0"/>
              </a:spcBef>
            </a:pPr>
            <a:r>
              <a:rPr lang="ja-JP" altLang="en-US" smtClean="0"/>
              <a:t>制作順としては、 </a:t>
            </a:r>
            <a:endParaRPr lang="en-US" altLang="ja-JP" smtClean="0"/>
          </a:p>
          <a:p>
            <a:pPr eaLnBrk="1" hangingPunct="1">
              <a:spcBef>
                <a:spcPct val="0"/>
              </a:spcBef>
            </a:pPr>
            <a:r>
              <a:rPr lang="ja-JP" altLang="en-US" smtClean="0"/>
              <a:t>１作目プレーンクレイジー</a:t>
            </a:r>
            <a:endParaRPr lang="en-US" altLang="ja-JP" smtClean="0"/>
          </a:p>
          <a:p>
            <a:pPr eaLnBrk="1" hangingPunct="1">
              <a:spcBef>
                <a:spcPct val="0"/>
              </a:spcBef>
            </a:pPr>
            <a:r>
              <a:rPr lang="ja-JP" altLang="en-US" smtClean="0"/>
              <a:t>２作目ギャロッピン・ガウチョ</a:t>
            </a:r>
            <a:endParaRPr lang="en-US" altLang="ja-JP" smtClean="0"/>
          </a:p>
          <a:p>
            <a:pPr eaLnBrk="1" hangingPunct="1">
              <a:spcBef>
                <a:spcPct val="0"/>
              </a:spcBef>
            </a:pPr>
            <a:r>
              <a:rPr lang="ja-JP" altLang="en-US" smtClean="0"/>
              <a:t>３作目蒸気船ウィリー</a:t>
            </a:r>
          </a:p>
          <a:p>
            <a:pPr eaLnBrk="1" hangingPunct="1"/>
            <a:endParaRPr lang="ja-JP" altLang="en-US" smtClean="0"/>
          </a:p>
          <a:p>
            <a:pPr eaLnBrk="1" hangingPunct="1">
              <a:buFont typeface="Wingdings" panose="05000000000000000000" pitchFamily="2" charset="2"/>
              <a:buNone/>
            </a:pPr>
            <a:endParaRPr lang="ja-JP" altLang="en-US" smtClean="0"/>
          </a:p>
          <a:p>
            <a:pPr eaLnBrk="1" hangingPunct="1"/>
            <a:endParaRPr lang="ja-JP" altLang="en-US" smtClean="0"/>
          </a:p>
          <a:p>
            <a:pPr eaLnBrk="1" hangingPunct="1"/>
            <a:endParaRPr lang="en-US" altLang="ja-JP"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ja-JP" altLang="en-US" smtClean="0"/>
              <a:t>知的所有権</a:t>
            </a:r>
          </a:p>
        </p:txBody>
      </p:sp>
      <p:sp>
        <p:nvSpPr>
          <p:cNvPr id="7171" name="Rectangle 3"/>
          <p:cNvSpPr>
            <a:spLocks noGrp="1" noChangeArrowheads="1"/>
          </p:cNvSpPr>
          <p:nvPr>
            <p:ph idx="1"/>
          </p:nvPr>
        </p:nvSpPr>
        <p:spPr/>
        <p:txBody>
          <a:bodyPr/>
          <a:lstStyle/>
          <a:p>
            <a:pPr eaLnBrk="1" hangingPunct="1"/>
            <a:r>
              <a:rPr lang="ja-JP" altLang="en-US" smtClean="0"/>
              <a:t>著作権（小説、映画、美術）</a:t>
            </a:r>
          </a:p>
          <a:p>
            <a:pPr eaLnBrk="1" hangingPunct="1"/>
            <a:r>
              <a:rPr lang="ja-JP" altLang="en-US" smtClean="0"/>
              <a:t>特許権（発明）</a:t>
            </a:r>
          </a:p>
          <a:p>
            <a:pPr eaLnBrk="1" hangingPunct="1"/>
            <a:r>
              <a:rPr lang="ja-JP" altLang="en-US" smtClean="0"/>
              <a:t>意匠権（デザイン）</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573463"/>
            <a:ext cx="21526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0"/>
            <a:ext cx="8229600" cy="1143000"/>
          </a:xfrm>
        </p:spPr>
        <p:txBody>
          <a:bodyPr rtlCol="0">
            <a:normAutofit/>
          </a:bodyPr>
          <a:lstStyle/>
          <a:p>
            <a:pPr eaLnBrk="1" fontAlgn="auto" hangingPunct="1">
              <a:spcAft>
                <a:spcPts val="0"/>
              </a:spcAft>
              <a:defRPr/>
            </a:pPr>
            <a:r>
              <a:rPr lang="ja-JP" altLang="en-US" b="1" dirty="0" smtClean="0"/>
              <a:t>サイレントから</a:t>
            </a:r>
            <a:r>
              <a:rPr lang="ja-JP" altLang="en-US" b="1" dirty="0" smtClean="0">
                <a:latin typeface="+mj-ea"/>
              </a:rPr>
              <a:t>トーキー（</a:t>
            </a:r>
            <a:r>
              <a:rPr lang="en-US" altLang="ja-JP" b="1" dirty="0" smtClean="0">
                <a:latin typeface="+mj-ea"/>
              </a:rPr>
              <a:t>talkie</a:t>
            </a:r>
            <a:r>
              <a:rPr lang="ja-JP" altLang="en-US" b="1" dirty="0" smtClean="0">
                <a:latin typeface="+mj-ea"/>
              </a:rPr>
              <a:t>）へ</a:t>
            </a:r>
            <a:endParaRPr lang="ja-JP" altLang="en-US" b="1" dirty="0">
              <a:latin typeface="+mj-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3"/>
          <p:cNvSpPr>
            <a:spLocks noGrp="1"/>
          </p:cNvSpPr>
          <p:nvPr>
            <p:ph type="ctrTitle"/>
          </p:nvPr>
        </p:nvSpPr>
        <p:spPr>
          <a:xfrm>
            <a:off x="685800" y="2693988"/>
            <a:ext cx="7772400" cy="1470025"/>
          </a:xfrm>
        </p:spPr>
        <p:txBody>
          <a:bodyPr/>
          <a:lstStyle/>
          <a:p>
            <a:pPr eaLnBrk="1" hangingPunct="1"/>
            <a:r>
              <a:rPr lang="en-US" altLang="ja-JP" sz="8000" b="1" smtClean="0"/>
              <a:t>Plane Crazy</a:t>
            </a:r>
            <a:endParaRPr lang="ja-JP" altLang="en-US" sz="8000" b="1"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d:ima-inat:20101001024121j: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628775"/>
            <a:ext cx="604837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457200" y="2857500"/>
            <a:ext cx="8229600" cy="1143000"/>
          </a:xfrm>
        </p:spPr>
        <p:txBody>
          <a:bodyPr/>
          <a:lstStyle/>
          <a:p>
            <a:pPr eaLnBrk="1" hangingPunct="1"/>
            <a:r>
              <a:rPr lang="en-US" altLang="ja-JP" sz="6600" b="1" smtClean="0"/>
              <a:t>The Gallopin' Gaucho</a:t>
            </a:r>
            <a:endParaRPr lang="ja-JP" altLang="en-US" sz="800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89789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p:txBody>
          <a:bodyPr/>
          <a:lstStyle/>
          <a:p>
            <a:pPr eaLnBrk="1" hangingPunct="1"/>
            <a:endParaRPr lang="ja-JP" altLang="en-US" smtClean="0"/>
          </a:p>
        </p:txBody>
      </p:sp>
      <p:sp>
        <p:nvSpPr>
          <p:cNvPr id="45059" name="コンテンツ プレースホルダ 2"/>
          <p:cNvSpPr>
            <a:spLocks noGrp="1"/>
          </p:cNvSpPr>
          <p:nvPr>
            <p:ph idx="1"/>
          </p:nvPr>
        </p:nvSpPr>
        <p:spPr/>
        <p:txBody>
          <a:bodyPr/>
          <a:lstStyle/>
          <a:p>
            <a:pPr eaLnBrk="1" hangingPunct="1"/>
            <a:endParaRPr lang="ja-JP" altLang="en-US" smtClean="0"/>
          </a:p>
        </p:txBody>
      </p:sp>
      <p:pic>
        <p:nvPicPr>
          <p:cNvPr id="45060" name="Picture 2" descr="http://www.dvdizzy.com/images/w-z/mmbw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750" y="404813"/>
            <a:ext cx="8229600" cy="1143000"/>
          </a:xfrm>
        </p:spPr>
        <p:txBody>
          <a:bodyPr rtlCol="0">
            <a:normAutofit fontScale="90000"/>
          </a:bodyPr>
          <a:lstStyle/>
          <a:p>
            <a:pPr eaLnBrk="1" fontAlgn="auto" hangingPunct="1">
              <a:spcAft>
                <a:spcPts val="0"/>
              </a:spcAft>
              <a:defRPr/>
            </a:pPr>
            <a:r>
              <a:rPr lang="ja-JP" altLang="en-US" dirty="0" smtClean="0"/>
              <a:t>蒸気船ウィリー</a:t>
            </a:r>
            <a:r>
              <a:rPr lang="en-US" altLang="ja-JP" dirty="0" smtClean="0"/>
              <a:t/>
            </a:r>
            <a:br>
              <a:rPr lang="en-US" altLang="ja-JP" dirty="0" smtClean="0"/>
            </a:br>
            <a:r>
              <a:rPr lang="ja-JP" altLang="en-US" b="1" dirty="0" smtClean="0"/>
              <a:t> </a:t>
            </a:r>
            <a:r>
              <a:rPr lang="en-US" altLang="ja-JP" sz="3600" b="1" i="1" dirty="0" smtClean="0">
                <a:latin typeface="+mn-lt"/>
                <a:ea typeface="+mn-ea"/>
                <a:cs typeface="+mn-cs"/>
              </a:rPr>
              <a:t>Steamboat Willie </a:t>
            </a:r>
            <a:r>
              <a:rPr lang="ja-JP" altLang="en-US" sz="3600" b="1" i="1" dirty="0" smtClean="0">
                <a:latin typeface="+mn-lt"/>
                <a:ea typeface="+mn-ea"/>
                <a:cs typeface="+mn-cs"/>
              </a:rPr>
              <a:t>（</a:t>
            </a:r>
            <a:r>
              <a:rPr lang="en-US" altLang="ja-JP" sz="3600" b="1" i="1" dirty="0" smtClean="0">
                <a:latin typeface="+mn-lt"/>
                <a:ea typeface="+mn-ea"/>
                <a:cs typeface="+mn-cs"/>
              </a:rPr>
              <a:t>1928</a:t>
            </a:r>
            <a:r>
              <a:rPr lang="ja-JP" altLang="en-US" sz="3600" b="1" i="1" dirty="0" smtClean="0">
                <a:latin typeface="+mn-lt"/>
                <a:ea typeface="+mn-ea"/>
                <a:cs typeface="+mn-cs"/>
              </a:rPr>
              <a:t>年）</a:t>
            </a:r>
            <a:br>
              <a:rPr lang="ja-JP" altLang="en-US" sz="3600" b="1" i="1" dirty="0" smtClean="0">
                <a:latin typeface="+mn-lt"/>
                <a:ea typeface="+mn-ea"/>
                <a:cs typeface="+mn-cs"/>
              </a:rPr>
            </a:br>
            <a:endParaRPr lang="ja-JP" altLang="en-US" sz="3600" b="1" i="1" dirty="0" smtClean="0">
              <a:latin typeface="+mn-lt"/>
              <a:ea typeface="+mn-ea"/>
              <a:cs typeface="+mn-cs"/>
            </a:endParaRPr>
          </a:p>
        </p:txBody>
      </p:sp>
      <p:pic>
        <p:nvPicPr>
          <p:cNvPr id="47107" name="コンテンツ プレースホルダ 3" descr="126745907309016413848.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24100" y="2144713"/>
            <a:ext cx="4495800" cy="3438525"/>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pPr eaLnBrk="1" hangingPunct="1"/>
            <a:r>
              <a:rPr lang="ja-JP" altLang="en-US" smtClean="0"/>
              <a:t>白い手袋をつける</a:t>
            </a:r>
          </a:p>
        </p:txBody>
      </p:sp>
      <p:sp>
        <p:nvSpPr>
          <p:cNvPr id="49155" name="Rectangle 3"/>
          <p:cNvSpPr>
            <a:spLocks noGrp="1" noRot="1" noChangeArrowheads="1"/>
          </p:cNvSpPr>
          <p:nvPr>
            <p:ph idx="1"/>
          </p:nvPr>
        </p:nvSpPr>
        <p:spPr/>
        <p:txBody>
          <a:bodyPr/>
          <a:lstStyle/>
          <a:p>
            <a:pPr eaLnBrk="1" hangingPunct="1"/>
            <a:r>
              <a:rPr lang="en-US" altLang="ja-JP" smtClean="0"/>
              <a:t>『</a:t>
            </a:r>
            <a:r>
              <a:rPr lang="ja-JP" altLang="en-US" smtClean="0"/>
              <a:t>猫の居ぬ間のタップダンス</a:t>
            </a:r>
            <a:r>
              <a:rPr lang="en-US" altLang="ja-JP" smtClean="0"/>
              <a:t>』</a:t>
            </a:r>
            <a:r>
              <a:rPr lang="ja-JP" altLang="en-US" smtClean="0"/>
              <a:t>（</a:t>
            </a:r>
            <a:r>
              <a:rPr lang="en-US" altLang="ja-JP" smtClean="0"/>
              <a:t>1929</a:t>
            </a:r>
            <a:r>
              <a:rPr lang="ja-JP" altLang="en-US" smtClean="0"/>
              <a:t>）</a:t>
            </a:r>
          </a:p>
        </p:txBody>
      </p:sp>
      <p:pic>
        <p:nvPicPr>
          <p:cNvPr id="49156" name="Picture 6" descr="ミッキーマウスのミッキーのフォーリー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998913"/>
            <a:ext cx="35274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590800"/>
            <a:ext cx="4103687"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p:txBody>
          <a:bodyPr/>
          <a:lstStyle/>
          <a:p>
            <a:r>
              <a:rPr lang="ja-JP" altLang="en-US" smtClean="0"/>
              <a:t>白黒最後の作品</a:t>
            </a:r>
            <a:r>
              <a:rPr lang="en-US" altLang="ja-JP" smtClean="0"/>
              <a:t/>
            </a:r>
            <a:br>
              <a:rPr lang="en-US" altLang="ja-JP" smtClean="0"/>
            </a:br>
            <a:r>
              <a:rPr lang="ja-JP" altLang="en-US" smtClean="0"/>
              <a:t>ミッキーとカンガルー</a:t>
            </a:r>
          </a:p>
        </p:txBody>
      </p:sp>
      <p:pic>
        <p:nvPicPr>
          <p:cNvPr id="50179"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2922588"/>
            <a:ext cx="15113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7088188"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ja-JP" altLang="en-US"/>
              <a:t>他人の論文をそのまま使うと犯罪になる</a:t>
            </a:r>
          </a:p>
        </p:txBody>
      </p:sp>
      <p:sp>
        <p:nvSpPr>
          <p:cNvPr id="8195" name="Rectangle 3"/>
          <p:cNvSpPr>
            <a:spLocks noGrp="1" noChangeArrowheads="1"/>
          </p:cNvSpPr>
          <p:nvPr>
            <p:ph idx="1"/>
          </p:nvPr>
        </p:nvSpPr>
        <p:spPr/>
        <p:txBody>
          <a:bodyPr/>
          <a:lstStyle/>
          <a:p>
            <a:pPr eaLnBrk="1" hangingPunct="1"/>
            <a:r>
              <a:rPr lang="ja-JP" altLang="en-US" smtClean="0"/>
              <a:t>盗用　学生退学例</a:t>
            </a:r>
          </a:p>
          <a:p>
            <a:pPr eaLnBrk="1" hangingPunct="1"/>
            <a:r>
              <a:rPr lang="ja-JP" altLang="en-US" smtClean="0"/>
              <a:t>データの捏造</a:t>
            </a:r>
          </a:p>
          <a:p>
            <a:pPr eaLnBrk="1" hangingPunct="1"/>
            <a:endParaRPr lang="ja-JP" altLang="en-US" smtClean="0"/>
          </a:p>
          <a:p>
            <a:pPr eaLnBrk="1" hangingPunct="1">
              <a:buFont typeface="Wingdings" panose="05000000000000000000" pitchFamily="2" charset="2"/>
              <a:buNone/>
            </a:pPr>
            <a:endParaRPr lang="en-US" altLang="ja-JP"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p:txBody>
          <a:bodyPr/>
          <a:lstStyle/>
          <a:p>
            <a:r>
              <a:rPr lang="ja-JP" altLang="en-US" smtClean="0"/>
              <a:t>アニメーターの交代</a:t>
            </a:r>
          </a:p>
        </p:txBody>
      </p:sp>
      <p:sp>
        <p:nvSpPr>
          <p:cNvPr id="51203" name="コンテンツ プレースホルダー 2"/>
          <p:cNvSpPr>
            <a:spLocks noGrp="1"/>
          </p:cNvSpPr>
          <p:nvPr>
            <p:ph idx="1"/>
          </p:nvPr>
        </p:nvSpPr>
        <p:spPr/>
        <p:txBody>
          <a:bodyPr/>
          <a:lstStyle/>
          <a:p>
            <a:r>
              <a:rPr lang="en-US" altLang="ja-JP" smtClean="0"/>
              <a:t>1930</a:t>
            </a:r>
            <a:r>
              <a:rPr lang="ja-JP" altLang="en-US" smtClean="0"/>
              <a:t>年～</a:t>
            </a:r>
          </a:p>
          <a:p>
            <a:r>
              <a:rPr lang="ja-JP" altLang="en-US" smtClean="0"/>
              <a:t>アニメーターがアブ・アイワークスからフレッド・ムーアに</a:t>
            </a:r>
          </a:p>
          <a:p>
            <a:r>
              <a:rPr lang="ja-JP" altLang="en-US" smtClean="0"/>
              <a:t>なで肩になり、顔も丸みを帯びる</a:t>
            </a:r>
          </a:p>
          <a:p>
            <a:endParaRPr lang="ja-JP" alt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Rot="1" noChangeArrowheads="1"/>
          </p:cNvSpPr>
          <p:nvPr>
            <p:ph idx="1"/>
          </p:nvPr>
        </p:nvSpPr>
        <p:spPr>
          <a:xfrm>
            <a:off x="395288" y="476250"/>
            <a:ext cx="8007350" cy="1439863"/>
          </a:xfrm>
        </p:spPr>
        <p:txBody>
          <a:bodyPr/>
          <a:lstStyle/>
          <a:p>
            <a:pPr eaLnBrk="1" hangingPunct="1"/>
            <a:r>
              <a:rPr lang="en-US" altLang="ja-JP" smtClean="0"/>
              <a:t>『</a:t>
            </a:r>
            <a:r>
              <a:rPr lang="ja-JP" altLang="en-US" smtClean="0">
                <a:solidFill>
                  <a:srgbClr val="FF0066"/>
                </a:solidFill>
              </a:rPr>
              <a:t>ミッキーの大演奏会</a:t>
            </a:r>
            <a:r>
              <a:rPr lang="en-US" altLang="ja-JP" smtClean="0"/>
              <a:t>』</a:t>
            </a:r>
            <a:r>
              <a:rPr lang="ja-JP" altLang="en-US" smtClean="0"/>
              <a:t>（</a:t>
            </a:r>
            <a:r>
              <a:rPr lang="en-US" altLang="ja-JP" smtClean="0"/>
              <a:t>1935</a:t>
            </a:r>
            <a:r>
              <a:rPr lang="ja-JP" altLang="en-US" smtClean="0"/>
              <a:t>）</a:t>
            </a:r>
          </a:p>
          <a:p>
            <a:pPr eaLnBrk="1" hangingPunct="1"/>
            <a:r>
              <a:rPr lang="ja-JP" altLang="en-US" smtClean="0">
                <a:solidFill>
                  <a:srgbClr val="FF0066"/>
                </a:solidFill>
              </a:rPr>
              <a:t>カラー作品に</a:t>
            </a:r>
          </a:p>
        </p:txBody>
      </p:sp>
      <p:pic>
        <p:nvPicPr>
          <p:cNvPr id="52227" name="Picture 5" descr="ミッキーの大演奏会"/>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060575"/>
            <a:ext cx="597535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p:txBody>
          <a:bodyPr/>
          <a:lstStyle/>
          <a:p>
            <a:r>
              <a:rPr lang="en-US" altLang="ja-JP" smtClean="0"/>
              <a:t>『</a:t>
            </a:r>
            <a:r>
              <a:rPr lang="ja-JP" altLang="en-US" smtClean="0"/>
              <a:t>ミッキーの狩は楽し</a:t>
            </a:r>
            <a:r>
              <a:rPr lang="en-US" altLang="ja-JP" smtClean="0"/>
              <a:t>』</a:t>
            </a:r>
            <a:r>
              <a:rPr lang="ja-JP" altLang="en-US" smtClean="0"/>
              <a:t>（</a:t>
            </a:r>
            <a:r>
              <a:rPr lang="en-US" altLang="ja-JP" smtClean="0"/>
              <a:t>1939</a:t>
            </a:r>
            <a:r>
              <a:rPr lang="ja-JP" altLang="en-US" smtClean="0"/>
              <a:t>）</a:t>
            </a:r>
            <a:br>
              <a:rPr lang="ja-JP" altLang="en-US" smtClean="0"/>
            </a:br>
            <a:r>
              <a:rPr lang="ja-JP" altLang="en-US" smtClean="0"/>
              <a:t>ミッキーの目が白目ができる</a:t>
            </a:r>
            <a:br>
              <a:rPr lang="ja-JP" altLang="en-US" smtClean="0"/>
            </a:br>
            <a:endParaRPr lang="ja-JP" altLang="en-US" smtClean="0"/>
          </a:p>
        </p:txBody>
      </p:sp>
      <p:pic>
        <p:nvPicPr>
          <p:cNvPr id="53251"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84663" y="3789363"/>
            <a:ext cx="4402137" cy="2952750"/>
          </a:xfrm>
        </p:spPr>
      </p:pic>
      <p:pic>
        <p:nvPicPr>
          <p:cNvPr id="53252"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3925887"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rtlCol="0">
            <a:normAutofit fontScale="90000"/>
          </a:bodyPr>
          <a:lstStyle/>
          <a:p>
            <a:pPr eaLnBrk="1" fontAlgn="auto" hangingPunct="1">
              <a:spcAft>
                <a:spcPts val="0"/>
              </a:spcAft>
              <a:defRPr/>
            </a:pPr>
            <a:r>
              <a:rPr lang="ja-JP" altLang="en-US" dirty="0" smtClean="0"/>
              <a:t>耳が立体的</a:t>
            </a:r>
            <a:br>
              <a:rPr lang="ja-JP" altLang="en-US" dirty="0" smtClean="0"/>
            </a:br>
            <a:endParaRPr lang="ja-JP" altLang="en-US" dirty="0" smtClean="0"/>
          </a:p>
        </p:txBody>
      </p:sp>
      <p:sp>
        <p:nvSpPr>
          <p:cNvPr id="54275" name="Rectangle 3"/>
          <p:cNvSpPr>
            <a:spLocks noGrp="1" noRot="1" noChangeArrowheads="1"/>
          </p:cNvSpPr>
          <p:nvPr>
            <p:ph idx="1"/>
          </p:nvPr>
        </p:nvSpPr>
        <p:spPr>
          <a:xfrm>
            <a:off x="107950" y="908050"/>
            <a:ext cx="8007350" cy="1800225"/>
          </a:xfrm>
        </p:spPr>
        <p:txBody>
          <a:bodyPr/>
          <a:lstStyle/>
          <a:p>
            <a:pPr eaLnBrk="1" hangingPunct="1"/>
            <a:endParaRPr lang="en-US" altLang="ja-JP" smtClean="0"/>
          </a:p>
          <a:p>
            <a:pPr eaLnBrk="1" hangingPunct="1"/>
            <a:r>
              <a:rPr lang="en-US" altLang="ja-JP" smtClean="0"/>
              <a:t>『</a:t>
            </a:r>
            <a:r>
              <a:rPr lang="ja-JP" altLang="en-US" smtClean="0">
                <a:solidFill>
                  <a:srgbClr val="FF0066"/>
                </a:solidFill>
              </a:rPr>
              <a:t>ミッキーのオーケストラ</a:t>
            </a:r>
            <a:r>
              <a:rPr lang="en-US" altLang="ja-JP" smtClean="0"/>
              <a:t>』</a:t>
            </a:r>
            <a:r>
              <a:rPr lang="ja-JP" altLang="en-US" smtClean="0"/>
              <a:t>（</a:t>
            </a:r>
            <a:r>
              <a:rPr lang="en-US" altLang="ja-JP" smtClean="0"/>
              <a:t>1942</a:t>
            </a:r>
            <a:r>
              <a:rPr lang="ja-JP" altLang="en-US" smtClean="0"/>
              <a:t>）</a:t>
            </a:r>
          </a:p>
          <a:p>
            <a:pPr eaLnBrk="1" hangingPunct="1"/>
            <a:r>
              <a:rPr lang="ja-JP" altLang="en-US" smtClean="0"/>
              <a:t>ミッキーの耳が立体的に</a:t>
            </a:r>
          </a:p>
        </p:txBody>
      </p:sp>
      <p:pic>
        <p:nvPicPr>
          <p:cNvPr id="54276" name="Picture 7" descr="http://yaplog.jp/cv/zhimei7/img/3487/8968_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924175"/>
            <a:ext cx="273685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p:txBody>
          <a:bodyPr/>
          <a:lstStyle/>
          <a:p>
            <a:r>
              <a:rPr lang="ja-JP" altLang="en-US" smtClean="0"/>
              <a:t>一時なくなったしっぽが出てくる</a:t>
            </a:r>
            <a:r>
              <a:rPr lang="en-US" altLang="ja-JP" smtClean="0"/>
              <a:t/>
            </a:r>
            <a:br>
              <a:rPr lang="en-US" altLang="ja-JP" smtClean="0"/>
            </a:br>
            <a:r>
              <a:rPr lang="ja-JP" altLang="en-US" smtClean="0"/>
              <a:t>ミッキーのダンスパーティー</a:t>
            </a:r>
          </a:p>
        </p:txBody>
      </p:sp>
      <p:pic>
        <p:nvPicPr>
          <p:cNvPr id="55299"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2276475"/>
            <a:ext cx="5838825" cy="3744913"/>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pPr eaLnBrk="1" hangingPunct="1"/>
            <a:r>
              <a:rPr lang="ja-JP" altLang="en-US" smtClean="0"/>
              <a:t>眉毛</a:t>
            </a:r>
          </a:p>
        </p:txBody>
      </p:sp>
      <p:sp>
        <p:nvSpPr>
          <p:cNvPr id="56323" name="Rectangle 3"/>
          <p:cNvSpPr>
            <a:spLocks noGrp="1" noRot="1" noChangeArrowheads="1"/>
          </p:cNvSpPr>
          <p:nvPr>
            <p:ph idx="1"/>
          </p:nvPr>
        </p:nvSpPr>
        <p:spPr>
          <a:xfrm>
            <a:off x="457200" y="1557338"/>
            <a:ext cx="8229600" cy="4525962"/>
          </a:xfrm>
        </p:spPr>
        <p:txBody>
          <a:bodyPr/>
          <a:lstStyle/>
          <a:p>
            <a:pPr eaLnBrk="1" hangingPunct="1"/>
            <a:r>
              <a:rPr lang="en-US" altLang="ja-JP" smtClean="0"/>
              <a:t>『</a:t>
            </a:r>
            <a:r>
              <a:rPr lang="ja-JP" altLang="en-US" smtClean="0"/>
              <a:t>ミッキーの魚釣り</a:t>
            </a:r>
            <a:r>
              <a:rPr lang="en-US" altLang="ja-JP" smtClean="0"/>
              <a:t>』</a:t>
            </a:r>
            <a:r>
              <a:rPr lang="ja-JP" altLang="en-US" smtClean="0"/>
              <a:t>（</a:t>
            </a:r>
            <a:r>
              <a:rPr lang="en-US" altLang="ja-JP" smtClean="0"/>
              <a:t>1953</a:t>
            </a:r>
            <a:r>
              <a:rPr lang="ja-JP" altLang="en-US" smtClean="0"/>
              <a:t>）</a:t>
            </a:r>
          </a:p>
          <a:p>
            <a:pPr eaLnBrk="1" hangingPunct="1"/>
            <a:r>
              <a:rPr lang="ja-JP" altLang="en-US" smtClean="0"/>
              <a:t>眉毛が生える</a:t>
            </a:r>
          </a:p>
          <a:p>
            <a:pPr eaLnBrk="1" hangingPunct="1"/>
            <a:endParaRPr lang="ja-JP" altLang="en-US" smtClean="0"/>
          </a:p>
          <a:p>
            <a:pPr eaLnBrk="1" hangingPunct="1"/>
            <a:endParaRPr lang="ja-JP" altLang="en-US" smtClean="0"/>
          </a:p>
          <a:p>
            <a:pPr eaLnBrk="1" hangingPunct="1"/>
            <a:endParaRPr lang="ja-JP" altLang="en-US" smtClean="0"/>
          </a:p>
        </p:txBody>
      </p:sp>
      <p:pic>
        <p:nvPicPr>
          <p:cNvPr id="56324" name="Picture 5" descr="mikimausu.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650" y="620713"/>
            <a:ext cx="26114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913" y="2852738"/>
            <a:ext cx="5602287"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pPr eaLnBrk="1" hangingPunct="1"/>
            <a:endParaRPr lang="ja-JP" altLang="en-US" smtClean="0"/>
          </a:p>
        </p:txBody>
      </p:sp>
      <p:sp>
        <p:nvSpPr>
          <p:cNvPr id="50179" name="Rectangle 3"/>
          <p:cNvSpPr>
            <a:spLocks noGrp="1" noRot="1" noChangeArrowheads="1"/>
          </p:cNvSpPr>
          <p:nvPr>
            <p:ph idx="1"/>
          </p:nvPr>
        </p:nvSpPr>
        <p:spPr/>
        <p:txBody>
          <a:bodyPr/>
          <a:lstStyle/>
          <a:p>
            <a:pPr marL="0" indent="0" eaLnBrk="1" hangingPunct="1">
              <a:buFont typeface="Arial" panose="020B0604020202020204" pitchFamily="34" charset="0"/>
              <a:buNone/>
              <a:defRPr/>
            </a:pPr>
            <a:endParaRPr lang="ja-JP" altLang="en-US" dirty="0" smtClean="0"/>
          </a:p>
          <a:p>
            <a:pPr eaLnBrk="1" hangingPunct="1">
              <a:defRPr/>
            </a:pPr>
            <a:r>
              <a:rPr lang="en-US" altLang="ja-JP" dirty="0" smtClean="0"/>
              <a:t>『</a:t>
            </a:r>
            <a:r>
              <a:rPr lang="ja-JP" altLang="en-US" dirty="0" smtClean="0"/>
              <a:t>ミッキーのクリスマスキャロル</a:t>
            </a:r>
            <a:r>
              <a:rPr lang="en-US" altLang="ja-JP" dirty="0" smtClean="0"/>
              <a:t>』</a:t>
            </a:r>
            <a:r>
              <a:rPr lang="ja-JP" altLang="en-US" dirty="0" smtClean="0"/>
              <a:t>（</a:t>
            </a:r>
            <a:r>
              <a:rPr lang="en-US" altLang="ja-JP" dirty="0" smtClean="0"/>
              <a:t>1983</a:t>
            </a:r>
            <a:r>
              <a:rPr lang="ja-JP" altLang="en-US" dirty="0" smtClean="0"/>
              <a:t>）</a:t>
            </a:r>
          </a:p>
          <a:p>
            <a:pPr eaLnBrk="1" hangingPunct="1">
              <a:defRPr/>
            </a:pPr>
            <a:r>
              <a:rPr lang="ja-JP" altLang="en-US" dirty="0" smtClean="0"/>
              <a:t>眉毛が消える</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コンテンツ プレースホルダ 2"/>
          <p:cNvSpPr>
            <a:spLocks noGrp="1"/>
          </p:cNvSpPr>
          <p:nvPr>
            <p:ph idx="1"/>
          </p:nvPr>
        </p:nvSpPr>
        <p:spPr>
          <a:xfrm>
            <a:off x="0" y="1844675"/>
            <a:ext cx="8964613" cy="4464050"/>
          </a:xfrm>
        </p:spPr>
        <p:txBody>
          <a:bodyPr/>
          <a:lstStyle/>
          <a:p>
            <a:pPr algn="r" eaLnBrk="1" hangingPunct="1">
              <a:buFont typeface="Arial" panose="020B0604020202020204" pitchFamily="34" charset="0"/>
              <a:buNone/>
            </a:pPr>
            <a:endParaRPr lang="en-US" altLang="ja-JP" sz="6000" smtClean="0">
              <a:latin typeface="Bernard MT Condensed" panose="02050806060905020404" pitchFamily="18" charset="0"/>
            </a:endParaRPr>
          </a:p>
          <a:p>
            <a:pPr algn="r" eaLnBrk="1" hangingPunct="1">
              <a:buFont typeface="Arial" panose="020B0604020202020204" pitchFamily="34" charset="0"/>
              <a:buNone/>
            </a:pPr>
            <a:endParaRPr lang="en-US" altLang="ja-JP" sz="6000" smtClean="0">
              <a:latin typeface="Bernard MT Condensed" panose="02050806060905020404" pitchFamily="18" charset="0"/>
            </a:endParaRPr>
          </a:p>
          <a:p>
            <a:pPr algn="r" eaLnBrk="1" hangingPunct="1">
              <a:buFont typeface="Arial" panose="020B0604020202020204" pitchFamily="34" charset="0"/>
              <a:buNone/>
            </a:pPr>
            <a:endParaRPr lang="en-US" altLang="ja-JP" sz="6000" smtClean="0">
              <a:latin typeface="Bernard MT Condensed" panose="02050806060905020404" pitchFamily="18" charset="0"/>
            </a:endParaRPr>
          </a:p>
          <a:p>
            <a:pPr algn="r" eaLnBrk="1" hangingPunct="1">
              <a:buFont typeface="Arial" panose="020B0604020202020204" pitchFamily="34" charset="0"/>
              <a:buNone/>
            </a:pPr>
            <a:r>
              <a:rPr lang="en-US" altLang="ja-JP" sz="6000" smtClean="0">
                <a:latin typeface="Bernard MT Condensed" panose="02050806060905020404" pitchFamily="18" charset="0"/>
              </a:rPr>
              <a:t>The</a:t>
            </a:r>
            <a:r>
              <a:rPr lang="ja-JP" altLang="en-US" sz="6000" smtClean="0">
                <a:latin typeface="Bernard MT Condensed" panose="02050806060905020404" pitchFamily="18" charset="0"/>
              </a:rPr>
              <a:t>　</a:t>
            </a:r>
            <a:r>
              <a:rPr lang="en-US" altLang="ja-JP" sz="6000" smtClean="0">
                <a:latin typeface="Bernard MT Condensed" panose="02050806060905020404" pitchFamily="18" charset="0"/>
              </a:rPr>
              <a:t>end.</a:t>
            </a:r>
            <a:endParaRPr lang="ja-JP" altLang="en-US" sz="6000" smtClean="0">
              <a:latin typeface="Bernard MT Condensed" panose="02050806060905020404" pitchFamily="18" charset="0"/>
            </a:endParaRPr>
          </a:p>
        </p:txBody>
      </p:sp>
      <p:pic>
        <p:nvPicPr>
          <p:cNvPr id="58371" name="コンテンツ プレースホルダ 5" descr="1003688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0862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p:txBody>
          <a:bodyPr/>
          <a:lstStyle/>
          <a:p>
            <a:pPr eaLnBrk="1" hangingPunct="1"/>
            <a:r>
              <a:rPr lang="ja-JP" altLang="en-US" smtClean="0"/>
              <a:t>ダッフィーについて（</a:t>
            </a:r>
            <a:r>
              <a:rPr lang="ja-JP" altLang="ja-JP" smtClean="0"/>
              <a:t>物語の消費</a:t>
            </a:r>
            <a:r>
              <a:rPr lang="ja-JP" altLang="en-US" smtClean="0"/>
              <a:t>）</a:t>
            </a:r>
          </a:p>
        </p:txBody>
      </p:sp>
      <p:sp>
        <p:nvSpPr>
          <p:cNvPr id="60419" name="コンテンツ プレースホルダ 2"/>
          <p:cNvSpPr>
            <a:spLocks noGrp="1"/>
          </p:cNvSpPr>
          <p:nvPr>
            <p:ph idx="1"/>
          </p:nvPr>
        </p:nvSpPr>
        <p:spPr>
          <a:xfrm>
            <a:off x="914400" y="1844675"/>
            <a:ext cx="8229600" cy="4876800"/>
          </a:xfrm>
        </p:spPr>
        <p:txBody>
          <a:bodyPr/>
          <a:lstStyle/>
          <a:p>
            <a:pPr eaLnBrk="1" hangingPunct="1"/>
            <a:r>
              <a:rPr lang="ja-JP" altLang="en-US" smtClean="0"/>
              <a:t>商品の背後に物語があり、その価値で商品が売れていくこと。</a:t>
            </a:r>
            <a:endParaRPr lang="en-US" altLang="ja-JP" smtClean="0"/>
          </a:p>
          <a:p>
            <a:pPr eaLnBrk="1" hangingPunct="1"/>
            <a:r>
              <a:rPr lang="ja-JP" altLang="en-US" smtClean="0"/>
              <a:t>大塚英志（</a:t>
            </a:r>
            <a:r>
              <a:rPr lang="en-US" altLang="ja-JP" smtClean="0"/>
              <a:t>1989</a:t>
            </a:r>
            <a:r>
              <a:rPr lang="ja-JP" altLang="en-US" smtClean="0"/>
              <a:t>）</a:t>
            </a:r>
            <a:r>
              <a:rPr lang="en-US" altLang="ja-JP" smtClean="0"/>
              <a:t>『</a:t>
            </a:r>
            <a:r>
              <a:rPr lang="ja-JP" altLang="en-US" smtClean="0"/>
              <a:t>物語消費論</a:t>
            </a:r>
            <a:r>
              <a:rPr lang="en-US" altLang="ja-JP" smtClean="0"/>
              <a:t>』</a:t>
            </a:r>
            <a:r>
              <a:rPr lang="ja-JP" altLang="en-US" smtClean="0"/>
              <a:t>新曜社</a:t>
            </a:r>
          </a:p>
        </p:txBody>
      </p:sp>
      <p:pic>
        <p:nvPicPr>
          <p:cNvPr id="60420" name="Picture 2" descr="http://upload.wikimedia.org/wikipedia/commons/thumb/1/1e/HKDL_Duffy_Greeting.jpg/220px-HKDL_Duffy_Gree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8" y="3933825"/>
            <a:ext cx="1763712"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33375"/>
            <a:ext cx="6335713"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ja-JP" altLang="en-US" smtClean="0"/>
              <a:t>なぜ知的所有権があるのか</a:t>
            </a:r>
          </a:p>
        </p:txBody>
      </p:sp>
      <p:sp>
        <p:nvSpPr>
          <p:cNvPr id="9219" name="Rectangle 3"/>
          <p:cNvSpPr>
            <a:spLocks noGrp="1" noChangeArrowheads="1"/>
          </p:cNvSpPr>
          <p:nvPr>
            <p:ph idx="1"/>
          </p:nvPr>
        </p:nvSpPr>
        <p:spPr/>
        <p:txBody>
          <a:bodyPr/>
          <a:lstStyle/>
          <a:p>
            <a:pPr eaLnBrk="1" hangingPunct="1"/>
            <a:r>
              <a:rPr lang="ja-JP" altLang="en-US" smtClean="0"/>
              <a:t>人間の知的創作物のうち、経済的価値のあるものは保護される。</a:t>
            </a:r>
          </a:p>
          <a:p>
            <a:pPr eaLnBrk="1" hangingPunct="1"/>
            <a:r>
              <a:rPr lang="ja-JP" altLang="en-US" smtClean="0"/>
              <a:t>保護しないと、他人の創作物を使用したほうが得なので、だれも最初に創作活動をしなくなってしまう。</a:t>
            </a:r>
          </a:p>
          <a:p>
            <a:pPr eaLnBrk="1" hangingPunct="1"/>
            <a:r>
              <a:rPr lang="ja-JP" altLang="en-US" smtClean="0"/>
              <a:t>その結果、文化の発展が停滞してしまうので保護する必要がある。</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476250"/>
            <a:ext cx="504031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テキスト ボックス 2"/>
          <p:cNvSpPr txBox="1">
            <a:spLocks noChangeArrowheads="1"/>
          </p:cNvSpPr>
          <p:nvPr/>
        </p:nvSpPr>
        <p:spPr bwMode="auto">
          <a:xfrm>
            <a:off x="611188" y="3489325"/>
            <a:ext cx="39608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「ありがとうミニー！」</a:t>
            </a:r>
            <a:endParaRPr lang="en-US" altLang="ja-JP" sz="2400">
              <a:latin typeface="Arial" panose="020B0604020202020204" pitchFamily="34" charset="0"/>
            </a:endParaRPr>
          </a:p>
          <a:p>
            <a:pPr eaLnBrk="1" hangingPunct="1">
              <a:spcBef>
                <a:spcPct val="0"/>
              </a:spcBef>
              <a:buFontTx/>
              <a:buNone/>
            </a:pPr>
            <a:r>
              <a:rPr lang="ja-JP" altLang="en-US" sz="2400">
                <a:latin typeface="Arial" panose="020B0604020202020204" pitchFamily="34" charset="0"/>
              </a:rPr>
              <a:t>ミッキーはミニーが</a:t>
            </a:r>
            <a:endParaRPr lang="en-US" altLang="ja-JP" sz="2400">
              <a:latin typeface="Arial" panose="020B0604020202020204" pitchFamily="34" charset="0"/>
            </a:endParaRPr>
          </a:p>
          <a:p>
            <a:pPr eaLnBrk="1" hangingPunct="1">
              <a:spcBef>
                <a:spcPct val="0"/>
              </a:spcBef>
              <a:buFontTx/>
              <a:buNone/>
            </a:pPr>
            <a:r>
              <a:rPr lang="ja-JP" altLang="en-US" sz="2400">
                <a:latin typeface="Arial" panose="020B0604020202020204" pitchFamily="34" charset="0"/>
              </a:rPr>
              <a:t>心を込めて作った</a:t>
            </a:r>
            <a:endParaRPr lang="en-US" altLang="ja-JP" sz="2400">
              <a:latin typeface="Arial" panose="020B0604020202020204" pitchFamily="34" charset="0"/>
            </a:endParaRPr>
          </a:p>
          <a:p>
            <a:pPr eaLnBrk="1" hangingPunct="1">
              <a:spcBef>
                <a:spcPct val="0"/>
              </a:spcBef>
              <a:buFontTx/>
              <a:buNone/>
            </a:pPr>
            <a:r>
              <a:rPr lang="ja-JP" altLang="en-US" sz="2400">
                <a:latin typeface="Arial" panose="020B0604020202020204" pitchFamily="34" charset="0"/>
              </a:rPr>
              <a:t>プレゼントをとても</a:t>
            </a:r>
            <a:endParaRPr lang="en-US" altLang="ja-JP" sz="2400">
              <a:latin typeface="Arial" panose="020B0604020202020204" pitchFamily="34" charset="0"/>
            </a:endParaRPr>
          </a:p>
          <a:p>
            <a:pPr eaLnBrk="1" hangingPunct="1">
              <a:spcBef>
                <a:spcPct val="0"/>
              </a:spcBef>
              <a:buFontTx/>
              <a:buNone/>
            </a:pPr>
            <a:r>
              <a:rPr lang="ja-JP" altLang="en-US" sz="2400">
                <a:latin typeface="Arial" panose="020B0604020202020204" pitchFamily="34" charset="0"/>
              </a:rPr>
              <a:t>よろこびました。</a:t>
            </a:r>
          </a:p>
        </p:txBody>
      </p:sp>
      <p:sp>
        <p:nvSpPr>
          <p:cNvPr id="62468" name="テキスト ボックス 3"/>
          <p:cNvSpPr txBox="1">
            <a:spLocks noChangeArrowheads="1"/>
          </p:cNvSpPr>
          <p:nvPr/>
        </p:nvSpPr>
        <p:spPr bwMode="auto">
          <a:xfrm>
            <a:off x="5076825" y="3463925"/>
            <a:ext cx="33115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r>
              <a:rPr lang="ja-JP" altLang="en-US" sz="2400">
                <a:latin typeface="Arial" panose="020B0604020202020204" pitchFamily="34" charset="0"/>
              </a:rPr>
              <a:t>ミッキーは</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ダッフルバックに</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入れられていた</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このテディベアを</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「ダッフィー」と</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よぶことに</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しました。</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60350"/>
            <a:ext cx="6408738"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ディズニーベア時代（</a:t>
            </a:r>
            <a:r>
              <a:rPr lang="en-US" altLang="ja-JP" dirty="0" smtClean="0"/>
              <a:t>2004</a:t>
            </a:r>
            <a:r>
              <a:rPr lang="ja-JP" altLang="en-US" dirty="0" smtClean="0"/>
              <a:t>年～</a:t>
            </a:r>
            <a:r>
              <a:rPr lang="en-US" altLang="ja-JP" dirty="0" smtClean="0"/>
              <a:t>2005</a:t>
            </a:r>
            <a:r>
              <a:rPr lang="ja-JP" altLang="en-US" dirty="0" smtClean="0"/>
              <a:t>年）</a:t>
            </a:r>
            <a:endParaRPr lang="ja-JP" altLang="en-US" dirty="0"/>
          </a:p>
        </p:txBody>
      </p:sp>
      <p:pic>
        <p:nvPicPr>
          <p:cNvPr id="645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3459163"/>
            <a:ext cx="2466975" cy="1847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628775"/>
            <a:ext cx="1905000" cy="189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7" name="Picture 7" descr="https://encrypted-tbn0.gstatic.com/images?q=tbn:ANd9GcSjViSBjPkSehOV_0RcqSGXZ6xwkb1Jox4I8lNQtrz6OjejfdOrT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1336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p:txBody>
          <a:bodyPr/>
          <a:lstStyle/>
          <a:p>
            <a:pPr eaLnBrk="1" hangingPunct="1"/>
            <a:r>
              <a:rPr lang="ja-JP" altLang="en-US" smtClean="0"/>
              <a:t>ディズニーベア</a:t>
            </a:r>
          </a:p>
        </p:txBody>
      </p:sp>
      <p:pic>
        <p:nvPicPr>
          <p:cNvPr id="655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476250"/>
            <a:ext cx="9036050" cy="6777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テキスト ボックス 3"/>
          <p:cNvSpPr txBox="1">
            <a:spLocks noChangeArrowheads="1"/>
          </p:cNvSpPr>
          <p:nvPr/>
        </p:nvSpPr>
        <p:spPr bwMode="auto">
          <a:xfrm>
            <a:off x="1403350" y="981075"/>
            <a:ext cx="6985000" cy="48926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「ある日</a:t>
            </a:r>
            <a:r>
              <a:rPr lang="ja-JP" altLang="en-US" sz="2400">
                <a:solidFill>
                  <a:srgbClr val="FF00FF"/>
                </a:solidFill>
                <a:latin typeface="Arial" panose="020B0604020202020204" pitchFamily="34" charset="0"/>
              </a:rPr>
              <a:t>ミッキー</a:t>
            </a:r>
            <a:r>
              <a:rPr lang="ja-JP" altLang="en-US" sz="2400">
                <a:latin typeface="Arial" panose="020B0604020202020204" pitchFamily="34" charset="0"/>
              </a:rPr>
              <a:t>はふと思いました。</a:t>
            </a:r>
          </a:p>
          <a:p>
            <a:pPr eaLnBrk="1" hangingPunct="1">
              <a:spcBef>
                <a:spcPct val="0"/>
              </a:spcBef>
              <a:buFontTx/>
              <a:buNone/>
            </a:pPr>
            <a:r>
              <a:rPr lang="ja-JP" altLang="en-US" sz="2400">
                <a:latin typeface="Arial" panose="020B0604020202020204" pitchFamily="34" charset="0"/>
              </a:rPr>
              <a:t>もしもこのテディベアと一緒に歩けたらどんなにたのしいだろう、と。</a:t>
            </a:r>
          </a:p>
          <a:p>
            <a:pPr eaLnBrk="1" hangingPunct="1">
              <a:spcBef>
                <a:spcPct val="0"/>
              </a:spcBef>
              <a:buFontTx/>
              <a:buNone/>
            </a:pPr>
            <a:r>
              <a:rPr lang="ja-JP" altLang="en-US" sz="2400">
                <a:latin typeface="Arial" panose="020B0604020202020204" pitchFamily="34" charset="0"/>
              </a:rPr>
              <a:t>そこに</a:t>
            </a:r>
            <a:r>
              <a:rPr lang="ja-JP" altLang="en-US" sz="2400">
                <a:solidFill>
                  <a:srgbClr val="FF00FF"/>
                </a:solidFill>
                <a:latin typeface="Arial" panose="020B0604020202020204" pitchFamily="34" charset="0"/>
              </a:rPr>
              <a:t>ティンカーベル</a:t>
            </a:r>
            <a:r>
              <a:rPr lang="ja-JP" altLang="en-US" sz="2400">
                <a:latin typeface="Arial" panose="020B0604020202020204" pitchFamily="34" charset="0"/>
              </a:rPr>
              <a:t>が舞い降りてきました。</a:t>
            </a:r>
          </a:p>
          <a:p>
            <a:pPr eaLnBrk="1" hangingPunct="1">
              <a:spcBef>
                <a:spcPct val="0"/>
              </a:spcBef>
              <a:buFontTx/>
              <a:buNone/>
            </a:pPr>
            <a:r>
              <a:rPr lang="ja-JP" altLang="en-US" sz="2400">
                <a:latin typeface="Arial" panose="020B0604020202020204" pitchFamily="34" charset="0"/>
              </a:rPr>
              <a:t>ミッキーの願いを聞いたティンカーベルが魔法の粉を</a:t>
            </a:r>
          </a:p>
          <a:p>
            <a:pPr eaLnBrk="1" hangingPunct="1">
              <a:spcBef>
                <a:spcPct val="0"/>
              </a:spcBef>
              <a:buFontTx/>
              <a:buNone/>
            </a:pPr>
            <a:r>
              <a:rPr lang="ja-JP" altLang="en-US" sz="2400">
                <a:latin typeface="Arial" panose="020B0604020202020204" pitchFamily="34" charset="0"/>
              </a:rPr>
              <a:t>ふりかけるとあたり一面が光りきらめきテディベアを</a:t>
            </a:r>
          </a:p>
          <a:p>
            <a:pPr eaLnBrk="1" hangingPunct="1">
              <a:spcBef>
                <a:spcPct val="0"/>
              </a:spcBef>
              <a:buFontTx/>
              <a:buNone/>
            </a:pPr>
            <a:r>
              <a:rPr lang="ja-JP" altLang="en-US" sz="2400">
                <a:latin typeface="Arial" panose="020B0604020202020204" pitchFamily="34" charset="0"/>
              </a:rPr>
              <a:t>つつみこみました。</a:t>
            </a:r>
          </a:p>
          <a:p>
            <a:pPr eaLnBrk="1" hangingPunct="1">
              <a:spcBef>
                <a:spcPct val="0"/>
              </a:spcBef>
              <a:buFontTx/>
              <a:buNone/>
            </a:pPr>
            <a:r>
              <a:rPr lang="ja-JP" altLang="en-US" sz="2400">
                <a:latin typeface="Arial" panose="020B0604020202020204" pitchFamily="34" charset="0"/>
              </a:rPr>
              <a:t>するとなんと不思議なことでしょう。テディベアは目を</a:t>
            </a:r>
          </a:p>
          <a:p>
            <a:pPr eaLnBrk="1" hangingPunct="1">
              <a:spcBef>
                <a:spcPct val="0"/>
              </a:spcBef>
              <a:buFontTx/>
              <a:buNone/>
            </a:pPr>
            <a:r>
              <a:rPr lang="ja-JP" altLang="en-US" sz="2400">
                <a:latin typeface="Arial" panose="020B0604020202020204" pitchFamily="34" charset="0"/>
              </a:rPr>
              <a:t>ぱちくりさせてにっこりとほほえんだのです。</a:t>
            </a:r>
          </a:p>
          <a:p>
            <a:pPr eaLnBrk="1" hangingPunct="1">
              <a:spcBef>
                <a:spcPct val="0"/>
              </a:spcBef>
              <a:buFontTx/>
              <a:buNone/>
            </a:pPr>
            <a:r>
              <a:rPr lang="ja-JP" altLang="en-US" sz="2400">
                <a:latin typeface="Arial" panose="020B0604020202020204" pitchFamily="34" charset="0"/>
              </a:rPr>
              <a:t>ミッキーは嬉しさのあまりテディベアを抱きしめると</a:t>
            </a:r>
          </a:p>
          <a:p>
            <a:pPr eaLnBrk="1" hangingPunct="1">
              <a:spcBef>
                <a:spcPct val="0"/>
              </a:spcBef>
              <a:buFontTx/>
              <a:buNone/>
            </a:pPr>
            <a:r>
              <a:rPr lang="ja-JP" altLang="en-US" sz="2400">
                <a:latin typeface="Arial" panose="020B0604020202020204" pitchFamily="34" charset="0"/>
              </a:rPr>
              <a:t>テディベアの顔はミッキーのかたちになりました。</a:t>
            </a:r>
          </a:p>
          <a:p>
            <a:pPr eaLnBrk="1" hangingPunct="1">
              <a:spcBef>
                <a:spcPct val="0"/>
              </a:spcBef>
              <a:buFontTx/>
              <a:buNone/>
            </a:pPr>
            <a:r>
              <a:rPr lang="ja-JP" altLang="en-US" sz="2400">
                <a:latin typeface="Arial" panose="020B0604020202020204" pitchFamily="34" charset="0"/>
              </a:rPr>
              <a:t>東京ディズニーリゾートの新しい仲間は</a:t>
            </a:r>
            <a:r>
              <a:rPr lang="ja-JP" altLang="en-US" sz="2400">
                <a:solidFill>
                  <a:srgbClr val="FF00FF"/>
                </a:solidFill>
                <a:latin typeface="Arial" panose="020B0604020202020204" pitchFamily="34" charset="0"/>
              </a:rPr>
              <a:t>ディズニーベア</a:t>
            </a:r>
            <a:r>
              <a:rPr lang="ja-JP" altLang="en-US" sz="2400">
                <a:latin typeface="Arial" panose="020B0604020202020204" pitchFamily="34" charset="0"/>
              </a:rPr>
              <a:t>とよばれてとても親しまれています。」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p:txBody>
          <a:bodyPr/>
          <a:lstStyle/>
          <a:p>
            <a:pPr eaLnBrk="1" hangingPunct="1"/>
            <a:r>
              <a:rPr lang="ja-JP" altLang="en-US" smtClean="0"/>
              <a:t>ダッフィーが売れた理由</a:t>
            </a:r>
          </a:p>
        </p:txBody>
      </p:sp>
      <p:sp>
        <p:nvSpPr>
          <p:cNvPr id="66563" name="コンテンツ プレースホルダー 2"/>
          <p:cNvSpPr>
            <a:spLocks noGrp="1"/>
          </p:cNvSpPr>
          <p:nvPr>
            <p:ph idx="1"/>
          </p:nvPr>
        </p:nvSpPr>
        <p:spPr/>
        <p:txBody>
          <a:bodyPr/>
          <a:lstStyle/>
          <a:p>
            <a:pPr eaLnBrk="1" hangingPunct="1"/>
            <a:r>
              <a:rPr lang="ja-JP" altLang="en-US" sz="4800" smtClean="0"/>
              <a:t>物語</a:t>
            </a:r>
            <a:endParaRPr lang="en-US" altLang="ja-JP" sz="4800" smtClean="0"/>
          </a:p>
          <a:p>
            <a:pPr eaLnBrk="1" hangingPunct="1"/>
            <a:r>
              <a:rPr lang="ja-JP" altLang="en-US" sz="4800" smtClean="0"/>
              <a:t>品質</a:t>
            </a:r>
            <a:endParaRPr lang="en-US" altLang="ja-JP" sz="4800" smtClean="0"/>
          </a:p>
          <a:p>
            <a:pPr eaLnBrk="1" hangingPunct="1"/>
            <a:r>
              <a:rPr lang="ja-JP" altLang="en-US" sz="4800" smtClean="0"/>
              <a:t>限定販売</a:t>
            </a:r>
            <a:endParaRPr lang="en-US" altLang="ja-JP" sz="4800" smtClean="0"/>
          </a:p>
          <a:p>
            <a:pPr eaLnBrk="1" hangingPunct="1"/>
            <a:r>
              <a:rPr lang="ja-JP" altLang="en-US" sz="4800" smtClean="0"/>
              <a:t>企画（着せ替え、写真）</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1513" y="1484313"/>
            <a:ext cx="7729537" cy="39608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68313" y="620713"/>
            <a:ext cx="8229600" cy="990600"/>
          </a:xfrm>
        </p:spPr>
        <p:txBody>
          <a:bodyPr rtlCol="0">
            <a:normAutofit fontScale="90000"/>
          </a:bodyPr>
          <a:lstStyle/>
          <a:p>
            <a:pPr eaLnBrk="1" fontAlgn="auto" hangingPunct="1">
              <a:spcAft>
                <a:spcPts val="0"/>
              </a:spcAft>
              <a:defRPr/>
            </a:pPr>
            <a:r>
              <a:rPr lang="ja-JP" altLang="en-US" dirty="0" smtClean="0"/>
              <a:t>ディズニーランドの</a:t>
            </a:r>
            <a:r>
              <a:rPr lang="en-US" altLang="ja-JP" dirty="0" smtClean="0"/>
              <a:t>1</a:t>
            </a:r>
            <a:r>
              <a:rPr lang="ja-JP" altLang="en-US" dirty="0" smtClean="0"/>
              <a:t>人当たり売上高</a:t>
            </a:r>
            <a:endParaRPr lang="ja-JP" altLang="en-US" dirty="0"/>
          </a:p>
        </p:txBody>
      </p:sp>
      <p:sp>
        <p:nvSpPr>
          <p:cNvPr id="4" name="正方形/長方形 3"/>
          <p:cNvSpPr/>
          <p:nvPr/>
        </p:nvSpPr>
        <p:spPr>
          <a:xfrm>
            <a:off x="3040063" y="3265488"/>
            <a:ext cx="720725" cy="1152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7589" name="テキスト ボックス 2"/>
          <p:cNvSpPr txBox="1">
            <a:spLocks noChangeArrowheads="1"/>
          </p:cNvSpPr>
          <p:nvPr/>
        </p:nvSpPr>
        <p:spPr bwMode="auto">
          <a:xfrm>
            <a:off x="323850" y="5661025"/>
            <a:ext cx="8569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（注）ダッフィーは</a:t>
            </a:r>
            <a:r>
              <a:rPr lang="en-US" altLang="ja-JP" sz="1800">
                <a:latin typeface="Arial" panose="020B0604020202020204" pitchFamily="34" charset="0"/>
              </a:rPr>
              <a:t>2008</a:t>
            </a:r>
            <a:r>
              <a:rPr lang="ja-JP" altLang="en-US" sz="1800">
                <a:latin typeface="Arial" panose="020B0604020202020204" pitchFamily="34" charset="0"/>
              </a:rPr>
              <a:t>年</a:t>
            </a:r>
            <a:r>
              <a:rPr lang="en-US" altLang="ja-JP" sz="1800">
                <a:latin typeface="Arial" panose="020B0604020202020204" pitchFamily="34" charset="0"/>
              </a:rPr>
              <a:t>11</a:t>
            </a:r>
            <a:r>
              <a:rPr lang="ja-JP" altLang="en-US" sz="1800">
                <a:latin typeface="Arial" panose="020B0604020202020204" pitchFamily="34" charset="0"/>
              </a:rPr>
              <a:t>月頃から売れ始める。</a:t>
            </a:r>
            <a:r>
              <a:rPr lang="en-US" altLang="ja-JP" sz="1800">
                <a:latin typeface="Arial" panose="020B0604020202020204" pitchFamily="34" charset="0"/>
              </a:rPr>
              <a:t>2008</a:t>
            </a:r>
            <a:r>
              <a:rPr lang="ja-JP" altLang="en-US" sz="1800">
                <a:latin typeface="Arial" panose="020B0604020202020204" pitchFamily="34" charset="0"/>
              </a:rPr>
              <a:t>年</a:t>
            </a:r>
            <a:r>
              <a:rPr lang="en-US" altLang="ja-JP" sz="1800">
                <a:latin typeface="Arial" panose="020B0604020202020204" pitchFamily="34" charset="0"/>
              </a:rPr>
              <a:t>3</a:t>
            </a:r>
            <a:r>
              <a:rPr lang="ja-JP" altLang="en-US" sz="1800">
                <a:latin typeface="Arial" panose="020B0604020202020204" pitchFamily="34" charset="0"/>
              </a:rPr>
              <a:t>月期の関連商品売り上げは前期比約</a:t>
            </a:r>
            <a:r>
              <a:rPr lang="en-US" altLang="ja-JP" sz="1800">
                <a:latin typeface="Arial" panose="020B0604020202020204" pitchFamily="34" charset="0"/>
              </a:rPr>
              <a:t>3</a:t>
            </a:r>
            <a:r>
              <a:rPr lang="ja-JP" altLang="en-US" sz="1800">
                <a:latin typeface="Arial" panose="020B0604020202020204" pitchFamily="34" charset="0"/>
              </a:rPr>
              <a:t>倍（東洋経済ＯＮＬＩＮＥ</a:t>
            </a:r>
            <a:r>
              <a:rPr lang="en-US" altLang="ja-JP" sz="1800">
                <a:latin typeface="Arial" panose="020B0604020202020204" pitchFamily="34" charset="0"/>
              </a:rPr>
              <a:t>2009</a:t>
            </a:r>
            <a:r>
              <a:rPr lang="ja-JP" altLang="en-US" sz="1800">
                <a:latin typeface="Arial" panose="020B0604020202020204" pitchFamily="34" charset="0"/>
              </a:rPr>
              <a:t>年</a:t>
            </a:r>
            <a:r>
              <a:rPr lang="en-US" altLang="ja-JP" sz="1800">
                <a:latin typeface="Arial" panose="020B0604020202020204" pitchFamily="34" charset="0"/>
              </a:rPr>
              <a:t>4</a:t>
            </a:r>
            <a:r>
              <a:rPr lang="ja-JP" altLang="en-US" sz="1800">
                <a:latin typeface="Arial" panose="020B0604020202020204" pitchFamily="34" charset="0"/>
              </a:rPr>
              <a:t>月</a:t>
            </a:r>
            <a:r>
              <a:rPr lang="en-US" altLang="ja-JP" sz="1800">
                <a:latin typeface="Arial" panose="020B0604020202020204" pitchFamily="34" charset="0"/>
              </a:rPr>
              <a:t>4</a:t>
            </a:r>
            <a:r>
              <a:rPr lang="ja-JP" altLang="en-US" sz="1800">
                <a:latin typeface="Arial" panose="020B0604020202020204" pitchFamily="34" charset="0"/>
              </a:rPr>
              <a:t>日　</a:t>
            </a:r>
            <a:r>
              <a:rPr lang="ja-JP" altLang="en-US" sz="1800">
                <a:solidFill>
                  <a:srgbClr val="CC0099"/>
                </a:solidFill>
                <a:latin typeface="Arial" panose="020B0604020202020204" pitchFamily="34" charset="0"/>
              </a:rPr>
              <a:t>「ダッフィー」突然ブレイクの謎、ディズニーシーで持ち歩きが急増</a:t>
            </a:r>
            <a:r>
              <a:rPr lang="ja-JP" altLang="en-US" sz="1800">
                <a:latin typeface="Arial" panose="020B0604020202020204" pitchFamily="34" charset="0"/>
              </a:rPr>
              <a:t>　より）。</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lstStyle/>
          <a:p>
            <a:pPr eaLnBrk="1" hangingPunct="1"/>
            <a:r>
              <a:rPr lang="ja-JP" altLang="en-US" smtClean="0"/>
              <a:t>くまのプーさん</a:t>
            </a:r>
          </a:p>
        </p:txBody>
      </p:sp>
      <p:sp>
        <p:nvSpPr>
          <p:cNvPr id="68611" name="Rectangle 3"/>
          <p:cNvSpPr>
            <a:spLocks noGrp="1" noRot="1" noChangeArrowheads="1"/>
          </p:cNvSpPr>
          <p:nvPr>
            <p:ph idx="1"/>
          </p:nvPr>
        </p:nvSpPr>
        <p:spPr>
          <a:xfrm>
            <a:off x="457200" y="1600200"/>
            <a:ext cx="4475163" cy="4525963"/>
          </a:xfrm>
        </p:spPr>
        <p:txBody>
          <a:bodyPr/>
          <a:lstStyle/>
          <a:p>
            <a:pPr eaLnBrk="1" hangingPunct="1"/>
            <a:r>
              <a:rPr lang="ja-JP" altLang="en-US" smtClean="0"/>
              <a:t>原作はイギリス人Ａ．Ａ．ミルン</a:t>
            </a:r>
          </a:p>
          <a:p>
            <a:pPr eaLnBrk="1" hangingPunct="1"/>
            <a:r>
              <a:rPr lang="en-US" altLang="ja-JP" smtClean="0"/>
              <a:t>1961</a:t>
            </a:r>
            <a:r>
              <a:rPr lang="ja-JP" altLang="en-US" smtClean="0"/>
              <a:t>年に原作者から著作権を買い取る</a:t>
            </a:r>
          </a:p>
        </p:txBody>
      </p:sp>
      <p:pic>
        <p:nvPicPr>
          <p:cNvPr id="6861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73238"/>
            <a:ext cx="299085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p:txBody>
          <a:bodyPr/>
          <a:lstStyle/>
          <a:p>
            <a:r>
              <a:rPr lang="ja-JP" altLang="en-US" smtClean="0"/>
              <a:t>原作の著作権は切れた</a:t>
            </a:r>
          </a:p>
        </p:txBody>
      </p:sp>
      <p:pic>
        <p:nvPicPr>
          <p:cNvPr id="6963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76300" y="1604963"/>
            <a:ext cx="3200400" cy="4514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6"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48263" y="1484313"/>
            <a:ext cx="3051175"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7" name="テキスト ボックス 1"/>
          <p:cNvSpPr txBox="1">
            <a:spLocks noChangeArrowheads="1"/>
          </p:cNvSpPr>
          <p:nvPr/>
        </p:nvSpPr>
        <p:spPr bwMode="auto">
          <a:xfrm>
            <a:off x="4356100" y="6021388"/>
            <a:ext cx="4392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1956</a:t>
            </a:r>
            <a:r>
              <a:rPr lang="ja-JP" altLang="en-US" sz="1800">
                <a:latin typeface="Arial" panose="020B0604020202020204" pitchFamily="34" charset="0"/>
              </a:rPr>
              <a:t>年死亡。</a:t>
            </a:r>
            <a:r>
              <a:rPr lang="en-US" altLang="ja-JP" sz="1800">
                <a:latin typeface="Arial" panose="020B0604020202020204" pitchFamily="34" charset="0"/>
              </a:rPr>
              <a:t>50</a:t>
            </a:r>
            <a:r>
              <a:rPr lang="ja-JP" altLang="en-US" sz="1800">
                <a:latin typeface="Arial" panose="020B0604020202020204" pitchFamily="34" charset="0"/>
              </a:rPr>
              <a:t>年＋</a:t>
            </a:r>
            <a:r>
              <a:rPr lang="en-US" altLang="ja-JP" sz="1800">
                <a:latin typeface="Arial" panose="020B0604020202020204" pitchFamily="34" charset="0"/>
              </a:rPr>
              <a:t>10</a:t>
            </a:r>
            <a:r>
              <a:rPr lang="ja-JP" altLang="en-US" sz="1800">
                <a:latin typeface="Arial" panose="020B0604020202020204" pitchFamily="34" charset="0"/>
              </a:rPr>
              <a:t>年</a:t>
            </a:r>
            <a:r>
              <a:rPr lang="en-US" altLang="ja-JP" sz="1800">
                <a:latin typeface="Arial" panose="020B0604020202020204" pitchFamily="34" charset="0"/>
              </a:rPr>
              <a:t>5</a:t>
            </a:r>
            <a:r>
              <a:rPr lang="ja-JP" altLang="en-US" sz="1800">
                <a:latin typeface="Arial" panose="020B0604020202020204" pitchFamily="34" charset="0"/>
              </a:rPr>
              <a:t>ヵ月（戦時加算）</a:t>
            </a:r>
            <a:endParaRPr lang="en-US" altLang="ja-JP" sz="1800">
              <a:latin typeface="Arial" panose="020B0604020202020204" pitchFamily="34" charset="0"/>
            </a:endParaRPr>
          </a:p>
          <a:p>
            <a:pPr>
              <a:spcBef>
                <a:spcPct val="0"/>
              </a:spcBef>
              <a:buFontTx/>
              <a:buNone/>
            </a:pPr>
            <a:r>
              <a:rPr lang="en-US" altLang="ja-JP" sz="1800">
                <a:latin typeface="Arial" panose="020B0604020202020204" pitchFamily="34" charset="0"/>
              </a:rPr>
              <a:t>2017</a:t>
            </a:r>
            <a:r>
              <a:rPr lang="ja-JP" altLang="en-US" sz="1800">
                <a:latin typeface="Arial" panose="020B0604020202020204" pitchFamily="34" charset="0"/>
              </a:rPr>
              <a:t>年</a:t>
            </a:r>
            <a:r>
              <a:rPr lang="en-US" altLang="ja-JP" sz="1800">
                <a:latin typeface="Arial" panose="020B0604020202020204" pitchFamily="34" charset="0"/>
              </a:rPr>
              <a:t>5</a:t>
            </a:r>
            <a:r>
              <a:rPr lang="ja-JP" altLang="en-US" sz="1800">
                <a:latin typeface="Arial" panose="020B0604020202020204" pitchFamily="34" charset="0"/>
              </a:rPr>
              <a:t>月</a:t>
            </a:r>
            <a:r>
              <a:rPr lang="en-US" altLang="ja-JP" sz="1800">
                <a:latin typeface="Arial" panose="020B0604020202020204" pitchFamily="34" charset="0"/>
              </a:rPr>
              <a:t>21</a:t>
            </a:r>
            <a:r>
              <a:rPr lang="ja-JP" altLang="en-US" sz="1800">
                <a:latin typeface="Arial" panose="020B0604020202020204" pitchFamily="34" charset="0"/>
              </a:rPr>
              <a:t>日解禁。</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p:txBody>
          <a:bodyPr/>
          <a:lstStyle/>
          <a:p>
            <a:r>
              <a:rPr lang="ja-JP" altLang="en-US" smtClean="0"/>
              <a:t>ちなみに</a:t>
            </a:r>
            <a:r>
              <a:rPr lang="en-US" altLang="ja-JP" smtClean="0"/>
              <a:t>…</a:t>
            </a:r>
            <a:endParaRPr lang="ja-JP" altLang="en-US" smtClean="0"/>
          </a:p>
        </p:txBody>
      </p:sp>
      <p:sp>
        <p:nvSpPr>
          <p:cNvPr id="70659" name="コンテンツ プレースホルダー 2"/>
          <p:cNvSpPr>
            <a:spLocks noGrp="1"/>
          </p:cNvSpPr>
          <p:nvPr>
            <p:ph idx="1"/>
          </p:nvPr>
        </p:nvSpPr>
        <p:spPr/>
        <p:txBody>
          <a:bodyPr/>
          <a:lstStyle/>
          <a:p>
            <a:r>
              <a:rPr lang="ja-JP" altLang="en-US" smtClean="0"/>
              <a:t>日本の初版本は</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p:txBody>
          <a:bodyPr/>
          <a:lstStyle/>
          <a:p>
            <a:pPr eaLnBrk="1" hangingPunct="1"/>
            <a:r>
              <a:rPr lang="ja-JP" altLang="en-US" smtClean="0"/>
              <a:t>くまのプーさんの舞台</a:t>
            </a:r>
          </a:p>
        </p:txBody>
      </p:sp>
      <p:sp>
        <p:nvSpPr>
          <p:cNvPr id="71683" name="Rectangle 3"/>
          <p:cNvSpPr>
            <a:spLocks noGrp="1" noRot="1" noChangeArrowheads="1"/>
          </p:cNvSpPr>
          <p:nvPr>
            <p:ph idx="1"/>
          </p:nvPr>
        </p:nvSpPr>
        <p:spPr/>
        <p:txBody>
          <a:bodyPr/>
          <a:lstStyle/>
          <a:p>
            <a:pPr eaLnBrk="1" hangingPunct="1"/>
            <a:r>
              <a:rPr lang="ja-JP" altLang="en-US" smtClean="0"/>
              <a:t>ロンドンの南</a:t>
            </a:r>
            <a:r>
              <a:rPr lang="en-US" altLang="ja-JP" smtClean="0"/>
              <a:t>East Sussex</a:t>
            </a:r>
            <a:r>
              <a:rPr lang="ja-JP" altLang="en-US" smtClean="0"/>
              <a:t>州の</a:t>
            </a:r>
            <a:r>
              <a:rPr lang="en-US" altLang="ja-JP" smtClean="0"/>
              <a:t>Hartfield/</a:t>
            </a:r>
            <a:r>
              <a:rPr lang="ja-JP" altLang="en-US" smtClean="0"/>
              <a:t>ハートフィールド。</a:t>
            </a:r>
          </a:p>
          <a:p>
            <a:pPr eaLnBrk="1" hangingPunct="1"/>
            <a:endParaRPr lang="ja-JP" altLang="en-US" smtClean="0"/>
          </a:p>
          <a:p>
            <a:pPr eaLnBrk="1" hangingPunct="1"/>
            <a:r>
              <a:rPr lang="ja-JP" altLang="en-US" smtClean="0"/>
              <a:t> </a:t>
            </a:r>
            <a:r>
              <a:rPr lang="en-US" altLang="ja-JP" smtClean="0"/>
              <a:t>Pooh Bridge</a:t>
            </a:r>
          </a:p>
          <a:p>
            <a:pPr eaLnBrk="1" hangingPunct="1"/>
            <a:r>
              <a:rPr lang="en-US" altLang="ja-JP" smtClean="0"/>
              <a:t> Pooh Corner</a:t>
            </a:r>
            <a:r>
              <a:rPr lang="ja-JP" altLang="en-US" smtClean="0"/>
              <a:t>　</a:t>
            </a:r>
          </a:p>
          <a:p>
            <a:pPr eaLnBrk="1" hangingPunct="1"/>
            <a:r>
              <a:rPr lang="ja-JP" altLang="en-US" smtClean="0"/>
              <a:t>Ｇｉｌｌｓ　Ｌａｐ</a:t>
            </a:r>
          </a:p>
          <a:p>
            <a:pPr eaLnBrk="1" hangingPunct="1"/>
            <a:r>
              <a:rPr lang="en-US" altLang="ja-JP" smtClean="0">
                <a:hlinkClick r:id="rId2"/>
              </a:rPr>
              <a:t>http://www.pooh-country.co.uk/</a:t>
            </a:r>
            <a:endParaRPr lang="en-US" altLang="ja-JP"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ja-JP" altLang="en-US" smtClean="0"/>
              <a:t>なぜ引用はいいのか</a:t>
            </a:r>
          </a:p>
        </p:txBody>
      </p:sp>
      <p:sp>
        <p:nvSpPr>
          <p:cNvPr id="10243" name="Rectangle 3"/>
          <p:cNvSpPr>
            <a:spLocks noGrp="1" noChangeArrowheads="1"/>
          </p:cNvSpPr>
          <p:nvPr>
            <p:ph idx="1"/>
          </p:nvPr>
        </p:nvSpPr>
        <p:spPr/>
        <p:txBody>
          <a:bodyPr/>
          <a:lstStyle/>
          <a:p>
            <a:pPr eaLnBrk="1" hangingPunct="1"/>
            <a:r>
              <a:rPr lang="ja-JP" altLang="en-US" smtClean="0"/>
              <a:t>先人の創作物を利用できないと、すべてを自分で作り出さなければならないが、それは不可能</a:t>
            </a:r>
          </a:p>
          <a:p>
            <a:pPr eaLnBrk="1" hangingPunct="1"/>
            <a:r>
              <a:rPr lang="ja-JP" altLang="en-US" smtClean="0"/>
              <a:t>新しい創作物も先人の文化的遺産に負うところが多いため、引用は認められる。</a:t>
            </a:r>
          </a:p>
          <a:p>
            <a:pPr eaLnBrk="1" hangingPunct="1"/>
            <a:r>
              <a:rPr lang="ja-JP" altLang="en-US" smtClean="0"/>
              <a:t>引用は、知的所有権に例外的に認められているものなので、引用の条件は厳しい。</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p:txBody>
          <a:bodyPr/>
          <a:lstStyle/>
          <a:p>
            <a:pPr eaLnBrk="1" hangingPunct="1"/>
            <a:r>
              <a:rPr lang="en-US" altLang="ja-JP" smtClean="0"/>
              <a:t>Alan Alexander Milne</a:t>
            </a:r>
          </a:p>
        </p:txBody>
      </p:sp>
      <p:sp>
        <p:nvSpPr>
          <p:cNvPr id="72707" name="Rectangle 3"/>
          <p:cNvSpPr>
            <a:spLocks noGrp="1" noRot="1" noChangeArrowheads="1"/>
          </p:cNvSpPr>
          <p:nvPr>
            <p:ph idx="1"/>
          </p:nvPr>
        </p:nvSpPr>
        <p:spPr/>
        <p:txBody>
          <a:bodyPr/>
          <a:lstStyle/>
          <a:p>
            <a:pPr eaLnBrk="1" hangingPunct="1">
              <a:lnSpc>
                <a:spcPct val="90000"/>
              </a:lnSpc>
            </a:pPr>
            <a:r>
              <a:rPr lang="en-US" altLang="ja-JP" smtClean="0"/>
              <a:t>1882</a:t>
            </a:r>
            <a:r>
              <a:rPr lang="ja-JP" altLang="en-US" smtClean="0"/>
              <a:t>年　</a:t>
            </a:r>
            <a:r>
              <a:rPr lang="en-US" altLang="ja-JP" smtClean="0"/>
              <a:t>24</a:t>
            </a:r>
            <a:r>
              <a:rPr lang="ja-JP" altLang="en-US" smtClean="0"/>
              <a:t>歳で諷刺雑誌「パンチ」副編集長</a:t>
            </a:r>
          </a:p>
          <a:p>
            <a:pPr eaLnBrk="1" hangingPunct="1">
              <a:lnSpc>
                <a:spcPct val="90000"/>
              </a:lnSpc>
            </a:pPr>
            <a:r>
              <a:rPr lang="en-US" altLang="ja-JP" smtClean="0"/>
              <a:t>192</a:t>
            </a:r>
            <a:r>
              <a:rPr lang="ja-JP" altLang="en-US" smtClean="0"/>
              <a:t>０年　クリストファーロビン誕生</a:t>
            </a:r>
          </a:p>
          <a:p>
            <a:pPr eaLnBrk="1" hangingPunct="1">
              <a:lnSpc>
                <a:spcPct val="90000"/>
              </a:lnSpc>
            </a:pPr>
            <a:r>
              <a:rPr lang="en-US" altLang="ja-JP" smtClean="0"/>
              <a:t>1925</a:t>
            </a:r>
            <a:r>
              <a:rPr lang="ja-JP" altLang="en-US" smtClean="0"/>
              <a:t>年ハートフィールドに別荘</a:t>
            </a:r>
          </a:p>
          <a:p>
            <a:pPr eaLnBrk="1" hangingPunct="1">
              <a:lnSpc>
                <a:spcPct val="90000"/>
              </a:lnSpc>
            </a:pPr>
            <a:r>
              <a:rPr lang="en-US" altLang="ja-JP" smtClean="0"/>
              <a:t>1925</a:t>
            </a:r>
            <a:r>
              <a:rPr lang="ja-JP" altLang="en-US" smtClean="0"/>
              <a:t>年クリスマスイブ</a:t>
            </a:r>
          </a:p>
          <a:p>
            <a:pPr eaLnBrk="1" hangingPunct="1">
              <a:lnSpc>
                <a:spcPct val="90000"/>
              </a:lnSpc>
              <a:buFont typeface="Wingdings" panose="05000000000000000000" pitchFamily="2" charset="2"/>
              <a:buNone/>
            </a:pPr>
            <a:r>
              <a:rPr lang="ja-JP" altLang="en-US" smtClean="0"/>
              <a:t>　　　　　夕刊紙「イヴニングニュース」に</a:t>
            </a:r>
          </a:p>
          <a:p>
            <a:pPr eaLnBrk="1" hangingPunct="1">
              <a:lnSpc>
                <a:spcPct val="90000"/>
              </a:lnSpc>
              <a:buFont typeface="Wingdings" panose="05000000000000000000" pitchFamily="2" charset="2"/>
              <a:buNone/>
            </a:pPr>
            <a:r>
              <a:rPr lang="ja-JP" altLang="en-US" smtClean="0"/>
              <a:t>　　　　　　　　　くまのプーさん第一話</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p:txBody>
          <a:bodyPr/>
          <a:lstStyle/>
          <a:p>
            <a:pPr eaLnBrk="1" hangingPunct="1"/>
            <a:r>
              <a:rPr lang="ja-JP" altLang="en-US" smtClean="0"/>
              <a:t>アッシュダウンフォレスト</a:t>
            </a:r>
          </a:p>
        </p:txBody>
      </p:sp>
      <p:pic>
        <p:nvPicPr>
          <p:cNvPr id="73731" name="Picture 4" descr="P101054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484313"/>
            <a:ext cx="6667500" cy="5000625"/>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Rot="1" noChangeArrowheads="1"/>
          </p:cNvSpPr>
          <p:nvPr>
            <p:ph type="title"/>
          </p:nvPr>
        </p:nvSpPr>
        <p:spPr/>
        <p:txBody>
          <a:bodyPr/>
          <a:lstStyle/>
          <a:p>
            <a:pPr eaLnBrk="1" hangingPunct="1"/>
            <a:r>
              <a:rPr lang="ja-JP" altLang="en-US" smtClean="0"/>
              <a:t>駐車場</a:t>
            </a:r>
          </a:p>
        </p:txBody>
      </p:sp>
      <p:pic>
        <p:nvPicPr>
          <p:cNvPr id="74755" name="Picture 4" descr="P101054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557338"/>
            <a:ext cx="6408737" cy="4806950"/>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Rot="1" noChangeArrowheads="1"/>
          </p:cNvSpPr>
          <p:nvPr>
            <p:ph type="title"/>
          </p:nvPr>
        </p:nvSpPr>
        <p:spPr/>
        <p:txBody>
          <a:bodyPr/>
          <a:lstStyle/>
          <a:p>
            <a:pPr eaLnBrk="1" hangingPunct="1"/>
            <a:r>
              <a:rPr lang="ja-JP" altLang="en-US" smtClean="0"/>
              <a:t>駐車上への標識</a:t>
            </a:r>
          </a:p>
        </p:txBody>
      </p:sp>
      <p:pic>
        <p:nvPicPr>
          <p:cNvPr id="75779" name="Picture 4" descr="P101054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Rot="1" noChangeArrowheads="1"/>
          </p:cNvSpPr>
          <p:nvPr>
            <p:ph type="title"/>
          </p:nvPr>
        </p:nvSpPr>
        <p:spPr/>
        <p:txBody>
          <a:bodyPr/>
          <a:lstStyle/>
          <a:p>
            <a:pPr eaLnBrk="1" hangingPunct="1"/>
            <a:r>
              <a:rPr lang="ja-JP" altLang="en-US" smtClean="0"/>
              <a:t>駐車場</a:t>
            </a:r>
          </a:p>
        </p:txBody>
      </p:sp>
      <p:pic>
        <p:nvPicPr>
          <p:cNvPr id="76803" name="Picture 4" descr="P101055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Rot="1" noChangeArrowheads="1"/>
          </p:cNvSpPr>
          <p:nvPr>
            <p:ph type="title"/>
          </p:nvPr>
        </p:nvSpPr>
        <p:spPr/>
        <p:txBody>
          <a:bodyPr/>
          <a:lstStyle/>
          <a:p>
            <a:pPr eaLnBrk="1" hangingPunct="1"/>
            <a:r>
              <a:rPr lang="ja-JP" altLang="en-US" smtClean="0"/>
              <a:t>プーブリッジへの道</a:t>
            </a:r>
          </a:p>
        </p:txBody>
      </p:sp>
      <p:pic>
        <p:nvPicPr>
          <p:cNvPr id="77827" name="Picture 4" descr="P101055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1420813"/>
            <a:ext cx="6553200" cy="4916487"/>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Rot="1" noChangeArrowheads="1"/>
          </p:cNvSpPr>
          <p:nvPr>
            <p:ph type="title"/>
          </p:nvPr>
        </p:nvSpPr>
        <p:spPr>
          <a:xfrm>
            <a:off x="457200" y="244475"/>
            <a:ext cx="8385175" cy="1023938"/>
          </a:xfrm>
        </p:spPr>
        <p:txBody>
          <a:bodyPr/>
          <a:lstStyle/>
          <a:p>
            <a:pPr eaLnBrk="1" hangingPunct="1"/>
            <a:r>
              <a:rPr lang="ja-JP" altLang="en-US" smtClean="0"/>
              <a:t>牧場</a:t>
            </a:r>
          </a:p>
        </p:txBody>
      </p:sp>
      <p:pic>
        <p:nvPicPr>
          <p:cNvPr id="78851" name="Picture 4" descr="P101055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341438"/>
            <a:ext cx="6840538" cy="5130800"/>
          </a:xfr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Rot="1" noChangeArrowheads="1"/>
          </p:cNvSpPr>
          <p:nvPr>
            <p:ph type="title"/>
          </p:nvPr>
        </p:nvSpPr>
        <p:spPr/>
        <p:txBody>
          <a:bodyPr/>
          <a:lstStyle/>
          <a:p>
            <a:pPr eaLnBrk="1" hangingPunct="1"/>
            <a:endParaRPr lang="ja-JP" altLang="ja-JP" smtClean="0"/>
          </a:p>
        </p:txBody>
      </p:sp>
      <p:pic>
        <p:nvPicPr>
          <p:cNvPr id="79875" name="Picture 4" descr="P101055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412875"/>
            <a:ext cx="7200900" cy="5400675"/>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Grp="1" noRot="1" noChangeArrowheads="1"/>
          </p:cNvSpPr>
          <p:nvPr>
            <p:ph type="title"/>
          </p:nvPr>
        </p:nvSpPr>
        <p:spPr/>
        <p:txBody>
          <a:bodyPr/>
          <a:lstStyle/>
          <a:p>
            <a:pPr eaLnBrk="1" hangingPunct="1"/>
            <a:r>
              <a:rPr lang="ja-JP" altLang="en-US" smtClean="0"/>
              <a:t>標識</a:t>
            </a:r>
          </a:p>
        </p:txBody>
      </p:sp>
      <p:pic>
        <p:nvPicPr>
          <p:cNvPr id="80899" name="Picture 4" descr="P101055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484313"/>
            <a:ext cx="6985000" cy="5238750"/>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Rot="1" noChangeArrowheads="1"/>
          </p:cNvSpPr>
          <p:nvPr>
            <p:ph type="title"/>
          </p:nvPr>
        </p:nvSpPr>
        <p:spPr/>
        <p:txBody>
          <a:bodyPr/>
          <a:lstStyle/>
          <a:p>
            <a:pPr eaLnBrk="1" hangingPunct="1"/>
            <a:endParaRPr lang="ja-JP" altLang="ja-JP" smtClean="0"/>
          </a:p>
        </p:txBody>
      </p:sp>
      <p:pic>
        <p:nvPicPr>
          <p:cNvPr id="81923" name="Picture 4" descr="P101056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ja-JP" altLang="en-US" smtClean="0"/>
              <a:t>正しい引用のしかた</a:t>
            </a:r>
          </a:p>
        </p:txBody>
      </p:sp>
      <p:sp>
        <p:nvSpPr>
          <p:cNvPr id="11267" name="Rectangle 3"/>
          <p:cNvSpPr>
            <a:spLocks noGrp="1" noChangeArrowheads="1"/>
          </p:cNvSpPr>
          <p:nvPr>
            <p:ph idx="1"/>
          </p:nvPr>
        </p:nvSpPr>
        <p:spPr/>
        <p:txBody>
          <a:bodyPr/>
          <a:lstStyle/>
          <a:p>
            <a:pPr eaLnBrk="1" hangingPunct="1"/>
            <a:r>
              <a:rPr lang="ja-JP" altLang="en-US" smtClean="0"/>
              <a:t>著作権法第</a:t>
            </a:r>
            <a:r>
              <a:rPr lang="en-US" altLang="ja-JP" smtClean="0"/>
              <a:t>32</a:t>
            </a:r>
            <a:r>
              <a:rPr lang="ja-JP" altLang="en-US" smtClean="0"/>
              <a:t>法</a:t>
            </a:r>
          </a:p>
          <a:p>
            <a:pPr eaLnBrk="1" hangingPunct="1"/>
            <a:r>
              <a:rPr lang="ja-JP" altLang="en-US" smtClean="0"/>
              <a:t>「</a:t>
            </a:r>
            <a:r>
              <a:rPr lang="en-US" altLang="ja-JP" smtClean="0"/>
              <a:t>…</a:t>
            </a:r>
            <a:r>
              <a:rPr lang="ja-JP" altLang="en-US" smtClean="0"/>
              <a:t>引用は、公正な慣習に合致するものであり、かつ報道、批評、研究その他の引用の目的上正当な範囲で行わなければならない」</a:t>
            </a:r>
          </a:p>
          <a:p>
            <a:pPr eaLnBrk="1" hangingPunct="1"/>
            <a:r>
              <a:rPr lang="ja-JP" altLang="en-US" smtClean="0"/>
              <a:t>引用する必然性</a:t>
            </a:r>
          </a:p>
          <a:p>
            <a:pPr eaLnBrk="1" hangingPunct="1"/>
            <a:r>
              <a:rPr lang="ja-JP" altLang="en-US" smtClean="0"/>
              <a:t>引用自体が論文の中心になっていないこと</a:t>
            </a:r>
          </a:p>
          <a:p>
            <a:pPr eaLnBrk="1" hangingPunct="1"/>
            <a:r>
              <a:rPr lang="ja-JP" altLang="en-US" smtClean="0"/>
              <a:t>引用されていることが明確であること</a:t>
            </a:r>
          </a:p>
          <a:p>
            <a:pPr eaLnBrk="1" hangingPunct="1"/>
            <a:r>
              <a:rPr lang="ja-JP" altLang="en-US" smtClean="0"/>
              <a:t>出所が明示されていること</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p:cNvSpPr>
            <a:spLocks noGrp="1" noRot="1" noChangeArrowheads="1"/>
          </p:cNvSpPr>
          <p:nvPr>
            <p:ph type="title"/>
          </p:nvPr>
        </p:nvSpPr>
        <p:spPr/>
        <p:txBody>
          <a:bodyPr/>
          <a:lstStyle/>
          <a:p>
            <a:pPr eaLnBrk="1" hangingPunct="1"/>
            <a:r>
              <a:rPr lang="ja-JP" altLang="en-US" smtClean="0"/>
              <a:t>プーブリッジ</a:t>
            </a:r>
          </a:p>
        </p:txBody>
      </p:sp>
      <p:pic>
        <p:nvPicPr>
          <p:cNvPr id="82947" name="Picture 4" descr="P101056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476375"/>
            <a:ext cx="6159500" cy="4619625"/>
          </a:xfr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Rot="1" noChangeArrowheads="1"/>
          </p:cNvSpPr>
          <p:nvPr>
            <p:ph type="title"/>
          </p:nvPr>
        </p:nvSpPr>
        <p:spPr/>
        <p:txBody>
          <a:bodyPr/>
          <a:lstStyle/>
          <a:p>
            <a:pPr eaLnBrk="1" hangingPunct="1"/>
            <a:endParaRPr lang="ja-JP" altLang="ja-JP" smtClean="0"/>
          </a:p>
        </p:txBody>
      </p:sp>
      <p:pic>
        <p:nvPicPr>
          <p:cNvPr id="83971" name="Picture 4" descr="P101057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65938"/>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Rot="1" noChangeArrowheads="1"/>
          </p:cNvSpPr>
          <p:nvPr>
            <p:ph type="title"/>
          </p:nvPr>
        </p:nvSpPr>
        <p:spPr/>
        <p:txBody>
          <a:bodyPr/>
          <a:lstStyle/>
          <a:p>
            <a:pPr eaLnBrk="1" hangingPunct="1"/>
            <a:endParaRPr lang="ja-JP" altLang="ja-JP" smtClean="0"/>
          </a:p>
        </p:txBody>
      </p:sp>
      <p:graphicFrame>
        <p:nvGraphicFramePr>
          <p:cNvPr id="84995" name="Object 4"/>
          <p:cNvGraphicFramePr>
            <a:graphicFrameLocks noChangeAspect="1"/>
          </p:cNvGraphicFramePr>
          <p:nvPr>
            <p:ph idx="1"/>
          </p:nvPr>
        </p:nvGraphicFramePr>
        <p:xfrm>
          <a:off x="179388" y="549275"/>
          <a:ext cx="9144000" cy="5884863"/>
        </p:xfrm>
        <a:graphic>
          <a:graphicData uri="http://schemas.openxmlformats.org/presentationml/2006/ole">
            <mc:AlternateContent xmlns:mc="http://schemas.openxmlformats.org/markup-compatibility/2006">
              <mc:Choice xmlns:v="urn:schemas-microsoft-com:vml" Requires="v">
                <p:oleObj spid="_x0000_s84997" name="Photo Editor 写真" r:id="rId3" imgW="7725853" imgH="4971429" progId="MSPhotoEd.3">
                  <p:embed/>
                </p:oleObj>
              </mc:Choice>
              <mc:Fallback>
                <p:oleObj name="Photo Editor 写真" r:id="rId3" imgW="7725853" imgH="4971429"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49275"/>
                        <a:ext cx="9144000" cy="5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pPr eaLnBrk="1" hangingPunct="1"/>
            <a:endParaRPr lang="ja-JP" altLang="ja-JP" smtClean="0"/>
          </a:p>
        </p:txBody>
      </p:sp>
      <p:sp>
        <p:nvSpPr>
          <p:cNvPr id="86019" name="Rectangle 3"/>
          <p:cNvSpPr>
            <a:spLocks noGrp="1" noRot="1" noChangeArrowheads="1"/>
          </p:cNvSpPr>
          <p:nvPr>
            <p:ph idx="1"/>
          </p:nvPr>
        </p:nvSpPr>
        <p:spPr/>
        <p:txBody>
          <a:bodyPr/>
          <a:lstStyle/>
          <a:p>
            <a:pPr eaLnBrk="1" hangingPunct="1"/>
            <a:endParaRPr lang="ja-JP" altLang="ja-JP" smtClean="0"/>
          </a:p>
        </p:txBody>
      </p:sp>
      <p:pic>
        <p:nvPicPr>
          <p:cNvPr id="860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pPr eaLnBrk="1" hangingPunct="1"/>
            <a:endParaRPr lang="ja-JP" altLang="ja-JP" smtClean="0"/>
          </a:p>
        </p:txBody>
      </p:sp>
      <p:sp>
        <p:nvSpPr>
          <p:cNvPr id="87043" name="Rectangle 3"/>
          <p:cNvSpPr>
            <a:spLocks noGrp="1" noRot="1" noChangeArrowheads="1"/>
          </p:cNvSpPr>
          <p:nvPr>
            <p:ph idx="1"/>
          </p:nvPr>
        </p:nvSpPr>
        <p:spPr/>
        <p:txBody>
          <a:bodyPr/>
          <a:lstStyle/>
          <a:p>
            <a:pPr eaLnBrk="1" hangingPunct="1"/>
            <a:endParaRPr lang="ja-JP" altLang="ja-JP" smtClean="0"/>
          </a:p>
        </p:txBody>
      </p:sp>
      <p:pic>
        <p:nvPicPr>
          <p:cNvPr id="87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p:txBody>
          <a:bodyPr/>
          <a:lstStyle/>
          <a:p>
            <a:pPr eaLnBrk="1" hangingPunct="1"/>
            <a:endParaRPr lang="ja-JP" altLang="ja-JP" smtClean="0"/>
          </a:p>
        </p:txBody>
      </p:sp>
      <p:sp>
        <p:nvSpPr>
          <p:cNvPr id="88067" name="Rectangle 3"/>
          <p:cNvSpPr>
            <a:spLocks noGrp="1" noRot="1" noChangeArrowheads="1"/>
          </p:cNvSpPr>
          <p:nvPr>
            <p:ph idx="1"/>
          </p:nvPr>
        </p:nvSpPr>
        <p:spPr/>
        <p:txBody>
          <a:bodyPr/>
          <a:lstStyle/>
          <a:p>
            <a:pPr eaLnBrk="1" hangingPunct="1"/>
            <a:endParaRPr lang="ja-JP" altLang="ja-JP" smtClean="0"/>
          </a:p>
        </p:txBody>
      </p:sp>
      <p:pic>
        <p:nvPicPr>
          <p:cNvPr id="880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1440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Rot="1" noChangeArrowheads="1"/>
          </p:cNvSpPr>
          <p:nvPr>
            <p:ph type="title"/>
          </p:nvPr>
        </p:nvSpPr>
        <p:spPr/>
        <p:txBody>
          <a:bodyPr/>
          <a:lstStyle/>
          <a:p>
            <a:pPr eaLnBrk="1" hangingPunct="1"/>
            <a:r>
              <a:rPr lang="ja-JP" altLang="en-US" smtClean="0"/>
              <a:t>川上から木を投げて、橋の下を出たとき、早いほうが勝ち</a:t>
            </a:r>
          </a:p>
        </p:txBody>
      </p:sp>
      <p:pic>
        <p:nvPicPr>
          <p:cNvPr id="89091" name="Picture 4" descr="P101057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Rot="1" noChangeArrowheads="1"/>
          </p:cNvSpPr>
          <p:nvPr>
            <p:ph type="title"/>
          </p:nvPr>
        </p:nvSpPr>
        <p:spPr/>
        <p:txBody>
          <a:bodyPr/>
          <a:lstStyle/>
          <a:p>
            <a:pPr eaLnBrk="1" hangingPunct="1"/>
            <a:r>
              <a:rPr lang="ja-JP" altLang="en-US" smtClean="0"/>
              <a:t>投げる</a:t>
            </a:r>
          </a:p>
        </p:txBody>
      </p:sp>
      <p:pic>
        <p:nvPicPr>
          <p:cNvPr id="90115" name="Picture 4" descr="P101058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557338"/>
            <a:ext cx="6769100" cy="5076825"/>
          </a:xfr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Rot="1" noChangeArrowheads="1"/>
          </p:cNvSpPr>
          <p:nvPr>
            <p:ph type="title"/>
          </p:nvPr>
        </p:nvSpPr>
        <p:spPr/>
        <p:txBody>
          <a:bodyPr/>
          <a:lstStyle/>
          <a:p>
            <a:pPr eaLnBrk="1" hangingPunct="1"/>
            <a:r>
              <a:rPr lang="ja-JP" altLang="en-US" smtClean="0"/>
              <a:t>追いかける</a:t>
            </a:r>
          </a:p>
        </p:txBody>
      </p:sp>
      <p:pic>
        <p:nvPicPr>
          <p:cNvPr id="91139" name="Picture 4" descr="P101058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1557338"/>
            <a:ext cx="6696075" cy="5022850"/>
          </a:xfr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Rot="1" noChangeArrowheads="1"/>
          </p:cNvSpPr>
          <p:nvPr>
            <p:ph type="title"/>
          </p:nvPr>
        </p:nvSpPr>
        <p:spPr/>
        <p:txBody>
          <a:bodyPr/>
          <a:lstStyle/>
          <a:p>
            <a:pPr eaLnBrk="1" hangingPunct="1"/>
            <a:endParaRPr lang="ja-JP" altLang="ja-JP" smtClean="0"/>
          </a:p>
        </p:txBody>
      </p:sp>
      <p:pic>
        <p:nvPicPr>
          <p:cNvPr id="92163" name="Picture 4" descr="P101058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ja-JP" altLang="en-US" smtClean="0"/>
              <a:t>注意</a:t>
            </a:r>
          </a:p>
        </p:txBody>
      </p:sp>
      <p:sp>
        <p:nvSpPr>
          <p:cNvPr id="12291" name="Rectangle 3"/>
          <p:cNvSpPr>
            <a:spLocks noGrp="1" noChangeArrowheads="1"/>
          </p:cNvSpPr>
          <p:nvPr>
            <p:ph idx="1"/>
          </p:nvPr>
        </p:nvSpPr>
        <p:spPr/>
        <p:txBody>
          <a:bodyPr/>
          <a:lstStyle/>
          <a:p>
            <a:pPr eaLnBrk="1" hangingPunct="1"/>
            <a:r>
              <a:rPr lang="ja-JP" altLang="en-US" smtClean="0"/>
              <a:t>著作権侵害があった場合はレポートとして認めない。単位もとれない。</a:t>
            </a:r>
          </a:p>
          <a:p>
            <a:pPr eaLnBrk="1" hangingPunct="1"/>
            <a:r>
              <a:rPr lang="ja-JP" altLang="en-US" smtClean="0"/>
              <a:t>インターネットからそのままコピーして使用すると、盗作になる。</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Rot="1" noChangeArrowheads="1"/>
          </p:cNvSpPr>
          <p:nvPr>
            <p:ph type="title"/>
          </p:nvPr>
        </p:nvSpPr>
        <p:spPr/>
        <p:txBody>
          <a:bodyPr/>
          <a:lstStyle/>
          <a:p>
            <a:pPr eaLnBrk="1" hangingPunct="1"/>
            <a:r>
              <a:rPr lang="ja-JP" altLang="en-US" smtClean="0"/>
              <a:t>投げた木が溜まる</a:t>
            </a:r>
          </a:p>
        </p:txBody>
      </p:sp>
      <p:pic>
        <p:nvPicPr>
          <p:cNvPr id="93187" name="Picture 4" descr="P101057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457325"/>
            <a:ext cx="7200900" cy="5400675"/>
          </a:xfr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Rot="1" noChangeArrowheads="1"/>
          </p:cNvSpPr>
          <p:nvPr>
            <p:ph type="title"/>
          </p:nvPr>
        </p:nvSpPr>
        <p:spPr/>
        <p:txBody>
          <a:bodyPr/>
          <a:lstStyle/>
          <a:p>
            <a:pPr eaLnBrk="1" hangingPunct="1"/>
            <a:r>
              <a:rPr lang="ja-JP" altLang="en-US" smtClean="0"/>
              <a:t>ときどき馬も通る</a:t>
            </a:r>
          </a:p>
        </p:txBody>
      </p:sp>
      <p:pic>
        <p:nvPicPr>
          <p:cNvPr id="94211" name="Picture 4" descr="P101059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p:cNvSpPr>
            <a:spLocks noGrp="1" noRot="1" noChangeArrowheads="1"/>
          </p:cNvSpPr>
          <p:nvPr>
            <p:ph type="title"/>
          </p:nvPr>
        </p:nvSpPr>
        <p:spPr/>
        <p:txBody>
          <a:bodyPr/>
          <a:lstStyle/>
          <a:p>
            <a:pPr eaLnBrk="1" hangingPunct="1"/>
            <a:r>
              <a:rPr lang="ja-JP" altLang="en-US" smtClean="0"/>
              <a:t>ギルズラップ</a:t>
            </a:r>
          </a:p>
        </p:txBody>
      </p:sp>
      <p:pic>
        <p:nvPicPr>
          <p:cNvPr id="95235" name="Picture 4" descr="P10106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557338"/>
            <a:ext cx="6697662" cy="5022850"/>
          </a:xfr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p:txBody>
          <a:bodyPr/>
          <a:lstStyle/>
          <a:p>
            <a:pPr eaLnBrk="1" hangingPunct="1"/>
            <a:endParaRPr lang="ja-JP" altLang="ja-JP" smtClean="0"/>
          </a:p>
        </p:txBody>
      </p:sp>
      <p:pic>
        <p:nvPicPr>
          <p:cNvPr id="9625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0"/>
            <a:ext cx="11304588"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Rot="1" noChangeArrowheads="1"/>
          </p:cNvSpPr>
          <p:nvPr>
            <p:ph type="title"/>
          </p:nvPr>
        </p:nvSpPr>
        <p:spPr/>
        <p:txBody>
          <a:bodyPr/>
          <a:lstStyle/>
          <a:p>
            <a:pPr eaLnBrk="1" hangingPunct="1"/>
            <a:r>
              <a:rPr lang="ja-JP" altLang="en-US" smtClean="0"/>
              <a:t>駐車場</a:t>
            </a:r>
          </a:p>
        </p:txBody>
      </p:sp>
      <p:pic>
        <p:nvPicPr>
          <p:cNvPr id="97283" name="Picture 4" descr="P10106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341438"/>
            <a:ext cx="6913562" cy="5184775"/>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Rot="1" noChangeArrowheads="1"/>
          </p:cNvSpPr>
          <p:nvPr>
            <p:ph type="title"/>
          </p:nvPr>
        </p:nvSpPr>
        <p:spPr/>
        <p:txBody>
          <a:bodyPr/>
          <a:lstStyle/>
          <a:p>
            <a:pPr eaLnBrk="1" hangingPunct="1"/>
            <a:endParaRPr lang="ja-JP" altLang="ja-JP" smtClean="0"/>
          </a:p>
        </p:txBody>
      </p:sp>
      <p:pic>
        <p:nvPicPr>
          <p:cNvPr id="98307" name="Picture 4" descr="P101060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Rot="1" noChangeArrowheads="1"/>
          </p:cNvSpPr>
          <p:nvPr>
            <p:ph type="title"/>
          </p:nvPr>
        </p:nvSpPr>
        <p:spPr/>
        <p:txBody>
          <a:bodyPr/>
          <a:lstStyle/>
          <a:p>
            <a:pPr eaLnBrk="1" hangingPunct="1"/>
            <a:r>
              <a:rPr lang="ja-JP" altLang="en-US" smtClean="0"/>
              <a:t>ギルズラップの案内</a:t>
            </a:r>
          </a:p>
        </p:txBody>
      </p:sp>
      <p:pic>
        <p:nvPicPr>
          <p:cNvPr id="99331" name="Picture 4" descr="P101060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1628775"/>
            <a:ext cx="6519862" cy="4889500"/>
          </a:xfr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Rot="1" noChangeArrowheads="1"/>
          </p:cNvSpPr>
          <p:nvPr>
            <p:ph type="title"/>
          </p:nvPr>
        </p:nvSpPr>
        <p:spPr/>
        <p:txBody>
          <a:bodyPr/>
          <a:lstStyle/>
          <a:p>
            <a:pPr eaLnBrk="1" hangingPunct="1"/>
            <a:r>
              <a:rPr lang="en-US" altLang="ja-JP" smtClean="0">
                <a:hlinkClick r:id="rId2"/>
              </a:rPr>
              <a:t>http://www.gillslap.freeserve.co.uk</a:t>
            </a:r>
            <a:r>
              <a:rPr lang="en-US" altLang="ja-JP" smtClean="0"/>
              <a:t>/</a:t>
            </a:r>
          </a:p>
        </p:txBody>
      </p:sp>
      <p:pic>
        <p:nvPicPr>
          <p:cNvPr id="100355" name="Picture 4" descr="P101060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Grp="1" noRot="1" noChangeArrowheads="1"/>
          </p:cNvSpPr>
          <p:nvPr>
            <p:ph type="title"/>
          </p:nvPr>
        </p:nvSpPr>
        <p:spPr/>
        <p:txBody>
          <a:bodyPr/>
          <a:lstStyle/>
          <a:p>
            <a:pPr eaLnBrk="1" hangingPunct="1"/>
            <a:endParaRPr lang="ja-JP" altLang="ja-JP" smtClean="0"/>
          </a:p>
        </p:txBody>
      </p:sp>
      <p:pic>
        <p:nvPicPr>
          <p:cNvPr id="101379" name="Picture 4" descr="P10106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Rot="1" noChangeArrowheads="1"/>
          </p:cNvSpPr>
          <p:nvPr>
            <p:ph type="title"/>
          </p:nvPr>
        </p:nvSpPr>
        <p:spPr/>
        <p:txBody>
          <a:bodyPr/>
          <a:lstStyle/>
          <a:p>
            <a:pPr eaLnBrk="1" hangingPunct="1"/>
            <a:endParaRPr lang="ja-JP" altLang="ja-JP" smtClean="0"/>
          </a:p>
        </p:txBody>
      </p:sp>
      <p:pic>
        <p:nvPicPr>
          <p:cNvPr id="102403" name="Picture 4" descr="P101061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r>
              <a:rPr lang="ja-JP" altLang="en-US" dirty="0" smtClean="0"/>
              <a:t>教育機関の例外</a:t>
            </a:r>
            <a:endParaRPr lang="ja-JP" altLang="en-US" dirty="0" smtClean="0"/>
          </a:p>
        </p:txBody>
      </p:sp>
      <p:sp>
        <p:nvSpPr>
          <p:cNvPr id="13315" name="コンテンツ プレースホルダー 2"/>
          <p:cNvSpPr>
            <a:spLocks noGrp="1"/>
          </p:cNvSpPr>
          <p:nvPr>
            <p:ph idx="1"/>
          </p:nvPr>
        </p:nvSpPr>
        <p:spPr/>
        <p:txBody>
          <a:bodyPr/>
          <a:lstStyle/>
          <a:p>
            <a:pPr marL="0" indent="0">
              <a:buNone/>
            </a:pPr>
            <a:r>
              <a:rPr lang="ja-JP" altLang="en-US" dirty="0" smtClean="0"/>
              <a:t>（</a:t>
            </a:r>
            <a:r>
              <a:rPr lang="ja-JP" altLang="en-US" dirty="0" smtClean="0"/>
              <a:t>学校その他の教育機関における複製等）</a:t>
            </a:r>
          </a:p>
          <a:p>
            <a:r>
              <a:rPr lang="ja-JP" altLang="en-US" dirty="0" smtClean="0"/>
              <a:t>第三十五条　学校その他の教育</a:t>
            </a:r>
            <a:r>
              <a:rPr lang="ja-JP" altLang="en-US" dirty="0" smtClean="0"/>
              <a:t>機関に</a:t>
            </a:r>
            <a:r>
              <a:rPr lang="ja-JP" altLang="en-US" dirty="0" smtClean="0"/>
              <a:t>おいて教育を担任する者及び授業を受ける者は、その授業の過程における使用に供することを目的とする場合には、必要と認められる限度において、</a:t>
            </a:r>
            <a:r>
              <a:rPr lang="ja-JP" altLang="en-US" dirty="0" smtClean="0">
                <a:solidFill>
                  <a:srgbClr val="FF0000"/>
                </a:solidFill>
              </a:rPr>
              <a:t>公表された著作物を複製することができる</a:t>
            </a:r>
            <a:r>
              <a:rPr lang="ja-JP" altLang="en-US" dirty="0" smtClean="0"/>
              <a:t>。</a:t>
            </a:r>
            <a:endParaRPr lang="ja-JP" altLang="en-US" dirty="0" smtClean="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p:cNvSpPr>
            <a:spLocks noGrp="1" noRot="1" noChangeArrowheads="1"/>
          </p:cNvSpPr>
          <p:nvPr>
            <p:ph type="title"/>
          </p:nvPr>
        </p:nvSpPr>
        <p:spPr/>
        <p:txBody>
          <a:bodyPr/>
          <a:lstStyle/>
          <a:p>
            <a:pPr eaLnBrk="1" hangingPunct="1"/>
            <a:endParaRPr lang="ja-JP" altLang="ja-JP" smtClean="0"/>
          </a:p>
        </p:txBody>
      </p:sp>
      <p:pic>
        <p:nvPicPr>
          <p:cNvPr id="103427" name="Picture 4" descr="P10106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Rot="1" noChangeArrowheads="1"/>
          </p:cNvSpPr>
          <p:nvPr>
            <p:ph type="title"/>
          </p:nvPr>
        </p:nvSpPr>
        <p:spPr/>
        <p:txBody>
          <a:bodyPr/>
          <a:lstStyle/>
          <a:p>
            <a:pPr eaLnBrk="1" hangingPunct="1"/>
            <a:endParaRPr lang="ja-JP" altLang="ja-JP" smtClean="0"/>
          </a:p>
        </p:txBody>
      </p:sp>
      <p:pic>
        <p:nvPicPr>
          <p:cNvPr id="104451" name="Picture 4" descr="P10106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5"/>
          <p:cNvSpPr>
            <a:spLocks noGrp="1" noRot="1" noChangeArrowheads="1"/>
          </p:cNvSpPr>
          <p:nvPr>
            <p:ph type="title"/>
          </p:nvPr>
        </p:nvSpPr>
        <p:spPr/>
        <p:txBody>
          <a:bodyPr/>
          <a:lstStyle/>
          <a:p>
            <a:pPr eaLnBrk="1" hangingPunct="1"/>
            <a:endParaRPr lang="ja-JP" altLang="ja-JP" smtClean="0"/>
          </a:p>
        </p:txBody>
      </p:sp>
      <p:pic>
        <p:nvPicPr>
          <p:cNvPr id="105475" name="Picture 4" descr="P101062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Rot="1" noChangeArrowheads="1"/>
          </p:cNvSpPr>
          <p:nvPr>
            <p:ph type="title"/>
          </p:nvPr>
        </p:nvSpPr>
        <p:spPr/>
        <p:txBody>
          <a:bodyPr/>
          <a:lstStyle/>
          <a:p>
            <a:pPr eaLnBrk="1" hangingPunct="1"/>
            <a:r>
              <a:rPr lang="ja-JP" altLang="en-US" smtClean="0"/>
              <a:t>ミルンとシェパードのメモリアルプレート</a:t>
            </a:r>
          </a:p>
        </p:txBody>
      </p:sp>
      <p:pic>
        <p:nvPicPr>
          <p:cNvPr id="106499" name="Picture 4" descr="P101063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773238"/>
            <a:ext cx="6159500" cy="4619625"/>
          </a:xfr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Grp="1" noRot="1" noChangeArrowheads="1"/>
          </p:cNvSpPr>
          <p:nvPr>
            <p:ph type="title"/>
          </p:nvPr>
        </p:nvSpPr>
        <p:spPr/>
        <p:txBody>
          <a:bodyPr/>
          <a:lstStyle/>
          <a:p>
            <a:pPr eaLnBrk="1" hangingPunct="1"/>
            <a:endParaRPr lang="ja-JP" altLang="ja-JP" smtClean="0"/>
          </a:p>
        </p:txBody>
      </p:sp>
      <p:pic>
        <p:nvPicPr>
          <p:cNvPr id="107523" name="Picture 4" descr="P101063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Rot="1" noChangeArrowheads="1"/>
          </p:cNvSpPr>
          <p:nvPr>
            <p:ph type="title"/>
          </p:nvPr>
        </p:nvSpPr>
        <p:spPr/>
        <p:txBody>
          <a:bodyPr/>
          <a:lstStyle/>
          <a:p>
            <a:pPr eaLnBrk="1" hangingPunct="1"/>
            <a:endParaRPr lang="ja-JP" altLang="ja-JP" smtClean="0"/>
          </a:p>
        </p:txBody>
      </p:sp>
      <p:pic>
        <p:nvPicPr>
          <p:cNvPr id="108547" name="Picture 4" descr="P101063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Rot="1" noChangeArrowheads="1"/>
          </p:cNvSpPr>
          <p:nvPr>
            <p:ph type="title"/>
          </p:nvPr>
        </p:nvSpPr>
        <p:spPr/>
        <p:txBody>
          <a:bodyPr/>
          <a:lstStyle/>
          <a:p>
            <a:pPr eaLnBrk="1" hangingPunct="1"/>
            <a:endParaRPr lang="ja-JP" altLang="ja-JP" smtClean="0"/>
          </a:p>
        </p:txBody>
      </p:sp>
      <p:pic>
        <p:nvPicPr>
          <p:cNvPr id="109571" name="Picture 4" descr="P101064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Grp="1" noRot="1" noChangeArrowheads="1"/>
          </p:cNvSpPr>
          <p:nvPr>
            <p:ph type="title"/>
          </p:nvPr>
        </p:nvSpPr>
        <p:spPr/>
        <p:txBody>
          <a:bodyPr/>
          <a:lstStyle/>
          <a:p>
            <a:pPr eaLnBrk="1" hangingPunct="1"/>
            <a:endParaRPr lang="ja-JP" altLang="ja-JP" smtClean="0"/>
          </a:p>
        </p:txBody>
      </p:sp>
      <p:pic>
        <p:nvPicPr>
          <p:cNvPr id="110595" name="Picture 4" descr="P101065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p:cNvSpPr>
            <a:spLocks noGrp="1" noRot="1" noChangeArrowheads="1"/>
          </p:cNvSpPr>
          <p:nvPr>
            <p:ph type="title"/>
          </p:nvPr>
        </p:nvSpPr>
        <p:spPr/>
        <p:txBody>
          <a:bodyPr/>
          <a:lstStyle/>
          <a:p>
            <a:pPr eaLnBrk="1" hangingPunct="1"/>
            <a:r>
              <a:rPr lang="ja-JP" altLang="en-US" smtClean="0"/>
              <a:t>プーコーナー</a:t>
            </a:r>
          </a:p>
        </p:txBody>
      </p:sp>
      <p:pic>
        <p:nvPicPr>
          <p:cNvPr id="111619" name="Picture 4" descr="P101065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Rot="1" noChangeArrowheads="1"/>
          </p:cNvSpPr>
          <p:nvPr>
            <p:ph type="title"/>
          </p:nvPr>
        </p:nvSpPr>
        <p:spPr/>
        <p:txBody>
          <a:bodyPr/>
          <a:lstStyle/>
          <a:p>
            <a:pPr eaLnBrk="1" hangingPunct="1"/>
            <a:endParaRPr lang="ja-JP" altLang="ja-JP" smtClean="0"/>
          </a:p>
        </p:txBody>
      </p:sp>
      <p:pic>
        <p:nvPicPr>
          <p:cNvPr id="112643" name="Picture 4" descr="P101065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Glass Layers</Template>
  <TotalTime>1262</TotalTime>
  <Words>1548</Words>
  <Application>Microsoft Office PowerPoint</Application>
  <PresentationFormat>画面に合わせる (4:3)</PresentationFormat>
  <Paragraphs>254</Paragraphs>
  <Slides>104</Slides>
  <Notes>9</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104</vt:i4>
      </vt:variant>
    </vt:vector>
  </HeadingPairs>
  <TitlesOfParts>
    <vt:vector size="113" baseType="lpstr">
      <vt:lpstr>Arial</vt:lpstr>
      <vt:lpstr>ＭＳ Ｐゴシック</vt:lpstr>
      <vt:lpstr>Calibri</vt:lpstr>
      <vt:lpstr>ＭＳ Ｐ明朝</vt:lpstr>
      <vt:lpstr>Wingdings</vt:lpstr>
      <vt:lpstr>HG丸ｺﾞｼｯｸM-PRO</vt:lpstr>
      <vt:lpstr>Bernard MT Condensed</vt:lpstr>
      <vt:lpstr>Office ​​テーマ</vt:lpstr>
      <vt:lpstr>Microsoft Photo Editor 3.0 イメージ</vt:lpstr>
      <vt:lpstr>ディズニーランドとマネジメント キャラクターの秘密</vt:lpstr>
      <vt:lpstr>著作権について</vt:lpstr>
      <vt:lpstr>知的所有権</vt:lpstr>
      <vt:lpstr>他人の論文をそのまま使うと犯罪になる</vt:lpstr>
      <vt:lpstr>なぜ知的所有権があるのか</vt:lpstr>
      <vt:lpstr>なぜ引用はいいのか</vt:lpstr>
      <vt:lpstr>正しい引用のしかた</vt:lpstr>
      <vt:lpstr>注意</vt:lpstr>
      <vt:lpstr>教育機関の例外</vt:lpstr>
      <vt:lpstr>PowerPoint プレゼンテーション</vt:lpstr>
      <vt:lpstr>ミッキーマウス保護法</vt:lpstr>
      <vt:lpstr>著作権延長</vt:lpstr>
      <vt:lpstr>大津市プール事件</vt:lpstr>
      <vt:lpstr>PowerPoint プレゼンテーション</vt:lpstr>
      <vt:lpstr>PowerPoint プレゼンテーション</vt:lpstr>
      <vt:lpstr>ライオンキングとジャングル大帝</vt:lpstr>
      <vt:lpstr>PowerPoint プレゼンテーション</vt:lpstr>
      <vt:lpstr>類似点</vt:lpstr>
      <vt:lpstr>石景山遊楽園</vt:lpstr>
      <vt:lpstr>奈良ドリームランド</vt:lpstr>
      <vt:lpstr>Mickey Mouse</vt:lpstr>
      <vt:lpstr>『アリスコメディー』</vt:lpstr>
      <vt:lpstr>ジュリアス・ザ・キャットの失敗</vt:lpstr>
      <vt:lpstr>フィリックス・ザ・キャット</vt:lpstr>
      <vt:lpstr>ジュリアス・ザ・キャット</vt:lpstr>
      <vt:lpstr>幸せウサギのオズワルド</vt:lpstr>
      <vt:lpstr>『しあわせウサギのオズワルド』</vt:lpstr>
      <vt:lpstr>ミッキー・マウス </vt:lpstr>
      <vt:lpstr>ミッキーマウスの誕生</vt:lpstr>
      <vt:lpstr>サイレントからトーキー（talkie）へ</vt:lpstr>
      <vt:lpstr>Plane Crazy</vt:lpstr>
      <vt:lpstr>PowerPoint プレゼンテーション</vt:lpstr>
      <vt:lpstr>PowerPoint プレゼンテーション</vt:lpstr>
      <vt:lpstr>The Gallopin' Gaucho</vt:lpstr>
      <vt:lpstr>PowerPoint プレゼンテーション</vt:lpstr>
      <vt:lpstr>PowerPoint プレゼンテーション</vt:lpstr>
      <vt:lpstr>蒸気船ウィリー  Steamboat Willie （1928年） </vt:lpstr>
      <vt:lpstr>白い手袋をつける</vt:lpstr>
      <vt:lpstr>白黒最後の作品 ミッキーとカンガルー</vt:lpstr>
      <vt:lpstr>アニメーターの交代</vt:lpstr>
      <vt:lpstr>PowerPoint プレゼンテーション</vt:lpstr>
      <vt:lpstr>『ミッキーの狩は楽し』（1939） ミッキーの目が白目ができる </vt:lpstr>
      <vt:lpstr>耳が立体的 </vt:lpstr>
      <vt:lpstr>一時なくなったしっぽが出てくる ミッキーのダンスパーティー</vt:lpstr>
      <vt:lpstr>眉毛</vt:lpstr>
      <vt:lpstr>PowerPoint プレゼンテーション</vt:lpstr>
      <vt:lpstr>PowerPoint プレゼンテーション</vt:lpstr>
      <vt:lpstr>ダッフィーについて（物語の消費）</vt:lpstr>
      <vt:lpstr>PowerPoint プレゼンテーション</vt:lpstr>
      <vt:lpstr>PowerPoint プレゼンテーション</vt:lpstr>
      <vt:lpstr>PowerPoint プレゼンテーション</vt:lpstr>
      <vt:lpstr>ディズニーベア時代（2004年～2005年）</vt:lpstr>
      <vt:lpstr>ディズニーベア</vt:lpstr>
      <vt:lpstr>ダッフィーが売れた理由</vt:lpstr>
      <vt:lpstr>ディズニーランドの1人当たり売上高</vt:lpstr>
      <vt:lpstr>くまのプーさん</vt:lpstr>
      <vt:lpstr>原作の著作権は切れた</vt:lpstr>
      <vt:lpstr>ちなみに…</vt:lpstr>
      <vt:lpstr>くまのプーさんの舞台</vt:lpstr>
      <vt:lpstr>Alan Alexander Milne</vt:lpstr>
      <vt:lpstr>アッシュダウンフォレスト</vt:lpstr>
      <vt:lpstr>駐車場</vt:lpstr>
      <vt:lpstr>駐車上への標識</vt:lpstr>
      <vt:lpstr>駐車場</vt:lpstr>
      <vt:lpstr>プーブリッジへの道</vt:lpstr>
      <vt:lpstr>牧場</vt:lpstr>
      <vt:lpstr>PowerPoint プレゼンテーション</vt:lpstr>
      <vt:lpstr>標識</vt:lpstr>
      <vt:lpstr>PowerPoint プレゼンテーション</vt:lpstr>
      <vt:lpstr>プーブリッジ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川上から木を投げて、橋の下を出たとき、早いほうが勝ち</vt:lpstr>
      <vt:lpstr>投げる</vt:lpstr>
      <vt:lpstr>追いかける</vt:lpstr>
      <vt:lpstr>PowerPoint プレゼンテーション</vt:lpstr>
      <vt:lpstr>投げた木が溜まる</vt:lpstr>
      <vt:lpstr>ときどき馬も通る</vt:lpstr>
      <vt:lpstr>ギルズラップ</vt:lpstr>
      <vt:lpstr>PowerPoint プレゼンテーション</vt:lpstr>
      <vt:lpstr>駐車場</vt:lpstr>
      <vt:lpstr>PowerPoint プレゼンテーション</vt:lpstr>
      <vt:lpstr>ギルズラップの案内</vt:lpstr>
      <vt:lpstr>http://www.gillslap.freeserve.co.uk/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ミルンとシェパードのメモリアルプレート</vt:lpstr>
      <vt:lpstr>PowerPoint プレゼンテーション</vt:lpstr>
      <vt:lpstr>PowerPoint プレゼンテーション</vt:lpstr>
      <vt:lpstr>PowerPoint プレゼンテーション</vt:lpstr>
      <vt:lpstr>PowerPoint プレゼンテーション</vt:lpstr>
      <vt:lpstr>プーコーナー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参考文献</vt:lpstr>
    </vt:vector>
  </TitlesOfParts>
  <Company>跡見学園女子大学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ディズニーランドの経済学</dc:title>
  <dc:creator>山澤成康</dc:creator>
  <cp:lastModifiedBy>山澤 成康</cp:lastModifiedBy>
  <cp:revision>151</cp:revision>
  <dcterms:created xsi:type="dcterms:W3CDTF">2004-09-08T01:12:28Z</dcterms:created>
  <dcterms:modified xsi:type="dcterms:W3CDTF">2019-07-21T06:54:02Z</dcterms:modified>
</cp:coreProperties>
</file>