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7"/>
  </p:notesMasterIdLst>
  <p:sldIdLst>
    <p:sldId id="256" r:id="rId2"/>
    <p:sldId id="257" r:id="rId3"/>
    <p:sldId id="258" r:id="rId4"/>
    <p:sldId id="336" r:id="rId5"/>
    <p:sldId id="260" r:id="rId6"/>
    <p:sldId id="267" r:id="rId7"/>
    <p:sldId id="259" r:id="rId8"/>
    <p:sldId id="261" r:id="rId9"/>
    <p:sldId id="327" r:id="rId10"/>
    <p:sldId id="328" r:id="rId11"/>
    <p:sldId id="330" r:id="rId12"/>
    <p:sldId id="329" r:id="rId13"/>
    <p:sldId id="272" r:id="rId14"/>
    <p:sldId id="326" r:id="rId15"/>
    <p:sldId id="262" r:id="rId16"/>
    <p:sldId id="289" r:id="rId17"/>
    <p:sldId id="273" r:id="rId18"/>
    <p:sldId id="263" r:id="rId19"/>
    <p:sldId id="271" r:id="rId20"/>
    <p:sldId id="264" r:id="rId21"/>
    <p:sldId id="265" r:id="rId22"/>
    <p:sldId id="266" r:id="rId23"/>
    <p:sldId id="337" r:id="rId24"/>
    <p:sldId id="274" r:id="rId25"/>
    <p:sldId id="268" r:id="rId26"/>
    <p:sldId id="291" r:id="rId27"/>
    <p:sldId id="292" r:id="rId28"/>
    <p:sldId id="318" r:id="rId29"/>
    <p:sldId id="296" r:id="rId30"/>
    <p:sldId id="294" r:id="rId31"/>
    <p:sldId id="295" r:id="rId32"/>
    <p:sldId id="321" r:id="rId33"/>
    <p:sldId id="323" r:id="rId34"/>
    <p:sldId id="299" r:id="rId35"/>
    <p:sldId id="298" r:id="rId36"/>
    <p:sldId id="301" r:id="rId37"/>
    <p:sldId id="302" r:id="rId38"/>
    <p:sldId id="269" r:id="rId39"/>
    <p:sldId id="270" r:id="rId40"/>
    <p:sldId id="335" r:id="rId41"/>
    <p:sldId id="314" r:id="rId42"/>
    <p:sldId id="331" r:id="rId43"/>
    <p:sldId id="332" r:id="rId44"/>
    <p:sldId id="333" r:id="rId45"/>
    <p:sldId id="334" r:id="rId4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Garamond"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Dropbox\USER_DRV\00&#12487;&#12451;&#12474;&#12491;&#12540;\&#32113;&#21512;&#29256;\&#26144;&#30011;&#12289;&#12461;&#12515;&#12521;&#12463;&#12479;&#1254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5.2891027510450113E-2"/>
          <c:y val="0.11803432772207817"/>
          <c:w val="0.87509435708711591"/>
          <c:h val="0.56166907261592391"/>
        </c:manualLayout>
      </c:layout>
      <c:barChart>
        <c:barDir val="col"/>
        <c:grouping val="clustered"/>
        <c:varyColors val="0"/>
        <c:ser>
          <c:idx val="0"/>
          <c:order val="0"/>
          <c:tx>
            <c:strRef>
              <c:f>前作との間隔!$H$3</c:f>
              <c:strCache>
                <c:ptCount val="1"/>
                <c:pt idx="0">
                  <c:v>前作との間隔（年）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前作との間隔!$B$4:$B$16</c:f>
              <c:strCache>
                <c:ptCount val="13"/>
                <c:pt idx="0">
                  <c:v>白雪姫　</c:v>
                </c:pt>
                <c:pt idx="1">
                  <c:v>シンデレラ　</c:v>
                </c:pt>
                <c:pt idx="2">
                  <c:v>眠れる森の美女</c:v>
                </c:pt>
                <c:pt idx="3">
                  <c:v>リトル・マーメイド　</c:v>
                </c:pt>
                <c:pt idx="4">
                  <c:v>美女と野獣　</c:v>
                </c:pt>
                <c:pt idx="5">
                  <c:v>アラジン　</c:v>
                </c:pt>
                <c:pt idx="6">
                  <c:v>ポカホンタス　</c:v>
                </c:pt>
                <c:pt idx="7">
                  <c:v>ムーラン　</c:v>
                </c:pt>
                <c:pt idx="8">
                  <c:v>魔法にかけられて</c:v>
                </c:pt>
                <c:pt idx="9">
                  <c:v>プリンセスと魔法のキス</c:v>
                </c:pt>
                <c:pt idx="10">
                  <c:v>塔の上のラプンツェル</c:v>
                </c:pt>
                <c:pt idx="11">
                  <c:v>メリダとおそろしの森</c:v>
                </c:pt>
                <c:pt idx="12">
                  <c:v>アナと雪の女王</c:v>
                </c:pt>
              </c:strCache>
            </c:strRef>
          </c:cat>
          <c:val>
            <c:numRef>
              <c:f>前作との間隔!$H$4:$H$16</c:f>
              <c:numCache>
                <c:formatCode>General</c:formatCode>
                <c:ptCount val="13"/>
                <c:pt idx="1">
                  <c:v>13</c:v>
                </c:pt>
                <c:pt idx="2">
                  <c:v>9</c:v>
                </c:pt>
                <c:pt idx="3">
                  <c:v>30</c:v>
                </c:pt>
                <c:pt idx="4">
                  <c:v>2</c:v>
                </c:pt>
                <c:pt idx="5">
                  <c:v>1</c:v>
                </c:pt>
                <c:pt idx="6">
                  <c:v>3</c:v>
                </c:pt>
                <c:pt idx="7">
                  <c:v>3</c:v>
                </c:pt>
                <c:pt idx="8">
                  <c:v>9</c:v>
                </c:pt>
                <c:pt idx="9">
                  <c:v>2</c:v>
                </c:pt>
                <c:pt idx="10">
                  <c:v>1</c:v>
                </c:pt>
                <c:pt idx="11">
                  <c:v>2</c:v>
                </c:pt>
                <c:pt idx="12">
                  <c:v>2</c:v>
                </c:pt>
              </c:numCache>
            </c:numRef>
          </c:val>
          <c:extLst>
            <c:ext xmlns:c16="http://schemas.microsoft.com/office/drawing/2014/chart" uri="{C3380CC4-5D6E-409C-BE32-E72D297353CC}">
              <c16:uniqueId val="{00000000-3C69-49F5-A422-9053FBE9CC00}"/>
            </c:ext>
          </c:extLst>
        </c:ser>
        <c:dLbls>
          <c:showLegendKey val="0"/>
          <c:showVal val="0"/>
          <c:showCatName val="0"/>
          <c:showSerName val="0"/>
          <c:showPercent val="0"/>
          <c:showBubbleSize val="0"/>
        </c:dLbls>
        <c:gapWidth val="150"/>
        <c:axId val="152968576"/>
        <c:axId val="152970368"/>
      </c:barChart>
      <c:catAx>
        <c:axId val="152968576"/>
        <c:scaling>
          <c:orientation val="minMax"/>
        </c:scaling>
        <c:delete val="0"/>
        <c:axPos val="b"/>
        <c:numFmt formatCode="General" sourceLinked="0"/>
        <c:majorTickMark val="out"/>
        <c:minorTickMark val="none"/>
        <c:tickLblPos val="nextTo"/>
        <c:txPr>
          <a:bodyPr rot="0" vert="eaVert"/>
          <a:lstStyle/>
          <a:p>
            <a:pPr>
              <a:defRPr/>
            </a:pPr>
            <a:endParaRPr lang="ja-JP"/>
          </a:p>
        </c:txPr>
        <c:crossAx val="152970368"/>
        <c:crosses val="autoZero"/>
        <c:auto val="1"/>
        <c:lblAlgn val="ctr"/>
        <c:lblOffset val="100"/>
        <c:noMultiLvlLbl val="0"/>
      </c:catAx>
      <c:valAx>
        <c:axId val="152970368"/>
        <c:scaling>
          <c:orientation val="minMax"/>
        </c:scaling>
        <c:delete val="0"/>
        <c:axPos val="l"/>
        <c:majorGridlines/>
        <c:numFmt formatCode="General" sourceLinked="1"/>
        <c:majorTickMark val="out"/>
        <c:minorTickMark val="none"/>
        <c:tickLblPos val="nextTo"/>
        <c:crossAx val="152968576"/>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0.0152</cdr:x>
      <cdr:y>0.025</cdr:y>
    </cdr:from>
    <cdr:to>
      <cdr:x>0.12812</cdr:x>
      <cdr:y>0.10208</cdr:y>
    </cdr:to>
    <cdr:sp macro="" textlink="">
      <cdr:nvSpPr>
        <cdr:cNvPr id="2" name="テキスト ボックス 1"/>
        <cdr:cNvSpPr txBox="1"/>
      </cdr:nvSpPr>
      <cdr:spPr>
        <a:xfrm xmlns:a="http://schemas.openxmlformats.org/drawingml/2006/main">
          <a:off x="133351" y="114300"/>
          <a:ext cx="99060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DAEA2F-104B-4252-BB48-8ABA23885282}" type="datetimeFigureOut">
              <a:rPr lang="ja-JP" altLang="en-US"/>
              <a:pPr>
                <a:defRPr/>
              </a:pPr>
              <a:t>2019/10/4</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735E097-5FA5-49A3-B06D-B0AEDE26C713}" type="slidenum">
              <a:rPr lang="ja-JP" altLang="en-US"/>
              <a:pPr>
                <a:defRPr/>
              </a:pPr>
              <a:t>‹#›</a:t>
            </a:fld>
            <a:endParaRPr lang="ja-JP" altLang="en-US"/>
          </a:p>
        </p:txBody>
      </p:sp>
    </p:spTree>
    <p:extLst>
      <p:ext uri="{BB962C8B-B14F-4D97-AF65-F5344CB8AC3E}">
        <p14:creationId xmlns:p14="http://schemas.microsoft.com/office/powerpoint/2010/main" val="3421225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60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2950" indent="-285750" eaLnBrk="0" hangingPunct="0">
              <a:spcBef>
                <a:spcPct val="30000"/>
              </a:spcBef>
              <a:defRPr kumimoji="1" sz="1200">
                <a:solidFill>
                  <a:schemeClr val="tx1"/>
                </a:solidFill>
                <a:latin typeface="Calibri" pitchFamily="34" charset="0"/>
                <a:ea typeface="ＭＳ Ｐゴシック" pitchFamily="50" charset="-128"/>
              </a:defRPr>
            </a:lvl2pPr>
            <a:lvl3pPr marL="1143000" indent="-228600" eaLnBrk="0" hangingPunct="0">
              <a:spcBef>
                <a:spcPct val="30000"/>
              </a:spcBef>
              <a:defRPr kumimoji="1" sz="1200">
                <a:solidFill>
                  <a:schemeClr val="tx1"/>
                </a:solidFill>
                <a:latin typeface="Calibri" pitchFamily="34" charset="0"/>
                <a:ea typeface="ＭＳ Ｐゴシック" pitchFamily="50" charset="-128"/>
              </a:defRPr>
            </a:lvl3pPr>
            <a:lvl4pPr marL="1600200" indent="-228600" eaLnBrk="0" hangingPunct="0">
              <a:spcBef>
                <a:spcPct val="30000"/>
              </a:spcBef>
              <a:defRPr kumimoji="1" sz="1200">
                <a:solidFill>
                  <a:schemeClr val="tx1"/>
                </a:solidFill>
                <a:latin typeface="Calibri" pitchFamily="34" charset="0"/>
                <a:ea typeface="ＭＳ Ｐゴシック" pitchFamily="50" charset="-128"/>
              </a:defRPr>
            </a:lvl4pPr>
            <a:lvl5pPr marL="2057400" indent="-228600" eaLnBrk="0" hangingPunct="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6B13D7AE-695B-4ADA-8EDD-BBE70786864D}" type="slidenum">
              <a:rPr lang="ja-JP" altLang="en-US" smtClean="0">
                <a:latin typeface="Garamond" pitchFamily="18" charset="0"/>
              </a:rPr>
              <a:pPr eaLnBrk="1" hangingPunct="1">
                <a:spcBef>
                  <a:spcPct val="0"/>
                </a:spcBef>
              </a:pPr>
              <a:t>44</a:t>
            </a:fld>
            <a:endParaRPr lang="ja-JP" altLang="en-US">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B5D5F77-94D9-444E-AF57-85E5E72F97E6}" type="slidenum">
              <a:rPr lang="en-US" altLang="ja-JP"/>
              <a:pPr>
                <a:defRPr/>
              </a:pPr>
              <a:t>‹#›</a:t>
            </a:fld>
            <a:endParaRPr lang="en-US" altLang="ja-JP"/>
          </a:p>
        </p:txBody>
      </p:sp>
    </p:spTree>
    <p:extLst>
      <p:ext uri="{BB962C8B-B14F-4D97-AF65-F5344CB8AC3E}">
        <p14:creationId xmlns:p14="http://schemas.microsoft.com/office/powerpoint/2010/main" val="231627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247362D-6D30-4B91-8F58-AEA8426FDE92}" type="slidenum">
              <a:rPr lang="en-US" altLang="ja-JP"/>
              <a:pPr>
                <a:defRPr/>
              </a:pPr>
              <a:t>‹#›</a:t>
            </a:fld>
            <a:endParaRPr lang="en-US" altLang="ja-JP"/>
          </a:p>
        </p:txBody>
      </p:sp>
    </p:spTree>
    <p:extLst>
      <p:ext uri="{BB962C8B-B14F-4D97-AF65-F5344CB8AC3E}">
        <p14:creationId xmlns:p14="http://schemas.microsoft.com/office/powerpoint/2010/main" val="373576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0C42F8A7-C433-4A19-A881-E17CC08AC6C9}" type="slidenum">
              <a:rPr lang="en-US" altLang="ja-JP"/>
              <a:pPr>
                <a:defRPr/>
              </a:pPr>
              <a:t>‹#›</a:t>
            </a:fld>
            <a:endParaRPr lang="en-US" altLang="ja-JP"/>
          </a:p>
        </p:txBody>
      </p:sp>
    </p:spTree>
    <p:extLst>
      <p:ext uri="{BB962C8B-B14F-4D97-AF65-F5344CB8AC3E}">
        <p14:creationId xmlns:p14="http://schemas.microsoft.com/office/powerpoint/2010/main" val="333912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6F814C5-39CB-421F-8060-E090FDB46820}" type="slidenum">
              <a:rPr lang="en-US" altLang="ja-JP"/>
              <a:pPr>
                <a:defRPr/>
              </a:pPr>
              <a:t>‹#›</a:t>
            </a:fld>
            <a:endParaRPr lang="en-US" altLang="ja-JP"/>
          </a:p>
        </p:txBody>
      </p:sp>
    </p:spTree>
    <p:extLst>
      <p:ext uri="{BB962C8B-B14F-4D97-AF65-F5344CB8AC3E}">
        <p14:creationId xmlns:p14="http://schemas.microsoft.com/office/powerpoint/2010/main" val="251919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76ECA633-DA77-43D5-8900-02C278477260}" type="slidenum">
              <a:rPr lang="en-US" altLang="ja-JP"/>
              <a:pPr>
                <a:defRPr/>
              </a:pPr>
              <a:t>‹#›</a:t>
            </a:fld>
            <a:endParaRPr lang="en-US" altLang="ja-JP"/>
          </a:p>
        </p:txBody>
      </p:sp>
    </p:spTree>
    <p:extLst>
      <p:ext uri="{BB962C8B-B14F-4D97-AF65-F5344CB8AC3E}">
        <p14:creationId xmlns:p14="http://schemas.microsoft.com/office/powerpoint/2010/main" val="130217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11F97B4-2562-4221-8408-6A41B3B84FB8}" type="slidenum">
              <a:rPr lang="en-US" altLang="ja-JP"/>
              <a:pPr>
                <a:defRPr/>
              </a:pPr>
              <a:t>‹#›</a:t>
            </a:fld>
            <a:endParaRPr lang="en-US" altLang="ja-JP"/>
          </a:p>
        </p:txBody>
      </p:sp>
    </p:spTree>
    <p:extLst>
      <p:ext uri="{BB962C8B-B14F-4D97-AF65-F5344CB8AC3E}">
        <p14:creationId xmlns:p14="http://schemas.microsoft.com/office/powerpoint/2010/main" val="289171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24287AA2-604A-4A6B-AD8A-D6E00B1D0E69}" type="slidenum">
              <a:rPr lang="en-US" altLang="ja-JP"/>
              <a:pPr>
                <a:defRPr/>
              </a:pPr>
              <a:t>‹#›</a:t>
            </a:fld>
            <a:endParaRPr lang="en-US" altLang="ja-JP"/>
          </a:p>
        </p:txBody>
      </p:sp>
    </p:spTree>
    <p:extLst>
      <p:ext uri="{BB962C8B-B14F-4D97-AF65-F5344CB8AC3E}">
        <p14:creationId xmlns:p14="http://schemas.microsoft.com/office/powerpoint/2010/main" val="24241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E8074A5D-F07D-469A-93B1-3E113C371494}" type="slidenum">
              <a:rPr lang="en-US" altLang="ja-JP"/>
              <a:pPr>
                <a:defRPr/>
              </a:pPr>
              <a:t>‹#›</a:t>
            </a:fld>
            <a:endParaRPr lang="en-US" altLang="ja-JP"/>
          </a:p>
        </p:txBody>
      </p:sp>
    </p:spTree>
    <p:extLst>
      <p:ext uri="{BB962C8B-B14F-4D97-AF65-F5344CB8AC3E}">
        <p14:creationId xmlns:p14="http://schemas.microsoft.com/office/powerpoint/2010/main" val="211118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0CDDB2E9-E87F-462B-8DB6-760ECDE3AFFF}" type="slidenum">
              <a:rPr lang="en-US" altLang="ja-JP"/>
              <a:pPr>
                <a:defRPr/>
              </a:pPr>
              <a:t>‹#›</a:t>
            </a:fld>
            <a:endParaRPr lang="en-US" altLang="ja-JP"/>
          </a:p>
        </p:txBody>
      </p:sp>
    </p:spTree>
    <p:extLst>
      <p:ext uri="{BB962C8B-B14F-4D97-AF65-F5344CB8AC3E}">
        <p14:creationId xmlns:p14="http://schemas.microsoft.com/office/powerpoint/2010/main" val="331255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3C92527F-8D82-4A67-88B1-DD6B66940021}" type="slidenum">
              <a:rPr lang="en-US" altLang="ja-JP"/>
              <a:pPr>
                <a:defRPr/>
              </a:pPr>
              <a:t>‹#›</a:t>
            </a:fld>
            <a:endParaRPr lang="en-US" altLang="ja-JP"/>
          </a:p>
        </p:txBody>
      </p:sp>
    </p:spTree>
    <p:extLst>
      <p:ext uri="{BB962C8B-B14F-4D97-AF65-F5344CB8AC3E}">
        <p14:creationId xmlns:p14="http://schemas.microsoft.com/office/powerpoint/2010/main" val="21373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176D0A3-44AD-4A9B-A085-B8FAB7E3DABA}" type="slidenum">
              <a:rPr lang="en-US" altLang="ja-JP"/>
              <a:pPr>
                <a:defRPr/>
              </a:pPr>
              <a:t>‹#›</a:t>
            </a:fld>
            <a:endParaRPr lang="en-US" altLang="ja-JP"/>
          </a:p>
        </p:txBody>
      </p:sp>
    </p:spTree>
    <p:extLst>
      <p:ext uri="{BB962C8B-B14F-4D97-AF65-F5344CB8AC3E}">
        <p14:creationId xmlns:p14="http://schemas.microsoft.com/office/powerpoint/2010/main" val="218704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C61ED02-59D5-44FC-8319-4764F4837CB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yumenavi.info/lecture.aspx?GNKCD=g001937&amp;OraSeq=64&amp;ProId=WNA002&amp;SerKbn=8&amp;SearchMod=2&amp;Page=1&amp;KeyWord=%E3%83%97%E3%83%AA%E3%83%B3" TargetMode="External"/><Relationship Id="rId2" Type="http://schemas.openxmlformats.org/officeDocument/2006/relationships/hyperlink" Target="http://blog.livedoor.jp/mamehijiki-mamehijiki/archives/37631054.html" TargetMode="External"/><Relationship Id="rId1" Type="http://schemas.openxmlformats.org/officeDocument/2006/relationships/slideLayout" Target="../slideLayouts/slideLayout2.xml"/><Relationship Id="rId5" Type="http://schemas.openxmlformats.org/officeDocument/2006/relationships/hyperlink" Target="http://matome.naver.jp/odai/2140759900741321901?page=2" TargetMode="External"/><Relationship Id="rId4" Type="http://schemas.openxmlformats.org/officeDocument/2006/relationships/hyperlink" Target="http://ure.pia.co.jp/articles/-/24391"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a:t>「お姫様」と女性の社会進出</a:t>
            </a:r>
          </a:p>
        </p:txBody>
      </p:sp>
      <p:sp>
        <p:nvSpPr>
          <p:cNvPr id="8195"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ja-JP" altLang="en-US"/>
              <a:t>山澤成康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a:t>ＬＧＢＴは人権の問題</a:t>
            </a:r>
          </a:p>
        </p:txBody>
      </p:sp>
      <p:sp>
        <p:nvSpPr>
          <p:cNvPr id="10243" name="コンテンツ プレースホルダー 2"/>
          <p:cNvSpPr>
            <a:spLocks noGrp="1"/>
          </p:cNvSpPr>
          <p:nvPr>
            <p:ph idx="1"/>
          </p:nvPr>
        </p:nvSpPr>
        <p:spPr/>
        <p:txBody>
          <a:bodyPr/>
          <a:lstStyle/>
          <a:p>
            <a:r>
              <a:rPr lang="ja-JP" altLang="en-US"/>
              <a:t>ＬＧＢＴは性的マイノリティを区別する言葉</a:t>
            </a:r>
            <a:endParaRPr lang="en-US" altLang="ja-JP"/>
          </a:p>
          <a:p>
            <a:r>
              <a:rPr lang="ja-JP" altLang="en-US">
                <a:solidFill>
                  <a:srgbClr val="FF0000"/>
                </a:solidFill>
              </a:rPr>
              <a:t>ＳＯＧＩ（ソジ）</a:t>
            </a:r>
            <a:r>
              <a:rPr lang="ja-JP" altLang="en-US"/>
              <a:t>：性的指向（</a:t>
            </a:r>
            <a:r>
              <a:rPr lang="en-US" altLang="ja-JP"/>
              <a:t>Sexual Orientation</a:t>
            </a:r>
            <a:r>
              <a:rPr lang="ja-JP" altLang="en-US"/>
              <a:t>）と性自認（</a:t>
            </a:r>
            <a:r>
              <a:rPr lang="en-US" altLang="ja-JP"/>
              <a:t>Gender Identity</a:t>
            </a:r>
            <a:r>
              <a:rPr lang="ja-JP" altLang="en-US"/>
              <a:t>）の頭文字をとった総称。すべての人の課題。</a:t>
            </a:r>
          </a:p>
          <a:p>
            <a:r>
              <a:rPr lang="en-US" altLang="ja-JP"/>
              <a:t>SOGI</a:t>
            </a:r>
            <a:r>
              <a:rPr lang="ja-JP" altLang="en-US"/>
              <a:t>は、</a:t>
            </a:r>
            <a:r>
              <a:rPr lang="en-US" altLang="ja-JP"/>
              <a:t>2006(</a:t>
            </a:r>
            <a:r>
              <a:rPr lang="ja-JP" altLang="en-US"/>
              <a:t>平成</a:t>
            </a:r>
            <a:r>
              <a:rPr lang="en-US" altLang="ja-JP"/>
              <a:t>18)</a:t>
            </a:r>
            <a:r>
              <a:rPr lang="ja-JP" altLang="en-US"/>
              <a:t>年のジョグジャカルタ宣言以降、国連の諸機関で広く用いられており、全ての人に関わる、</a:t>
            </a:r>
            <a:r>
              <a:rPr lang="en-US" altLang="ja-JP"/>
              <a:t>LGBT</a:t>
            </a:r>
            <a:r>
              <a:rPr lang="ja-JP" altLang="en-US"/>
              <a:t>よりも広い概念。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a:t>最近の動き</a:t>
            </a:r>
          </a:p>
        </p:txBody>
      </p:sp>
      <p:sp>
        <p:nvSpPr>
          <p:cNvPr id="11267" name="コンテンツ プレースホルダー 2"/>
          <p:cNvSpPr>
            <a:spLocks noGrp="1"/>
          </p:cNvSpPr>
          <p:nvPr>
            <p:ph idx="1"/>
          </p:nvPr>
        </p:nvSpPr>
        <p:spPr/>
        <p:txBody>
          <a:bodyPr/>
          <a:lstStyle/>
          <a:p>
            <a:r>
              <a:rPr lang="ja-JP" altLang="en-US"/>
              <a:t>オリンピック憲章に、性的指向による差別禁止が明記（</a:t>
            </a:r>
            <a:r>
              <a:rPr lang="en-US" altLang="ja-JP"/>
              <a:t>2014</a:t>
            </a:r>
            <a:r>
              <a:rPr lang="ja-JP" altLang="en-US"/>
              <a:t>年</a:t>
            </a:r>
            <a:r>
              <a:rPr lang="en-US" altLang="ja-JP"/>
              <a:t>12</a:t>
            </a:r>
            <a:r>
              <a:rPr lang="ja-JP" altLang="en-US"/>
              <a:t>月）</a:t>
            </a:r>
            <a:endParaRPr lang="en-US" altLang="ja-JP"/>
          </a:p>
          <a:p>
            <a:endParaRPr lang="en-US" altLang="ja-JP"/>
          </a:p>
          <a:p>
            <a:r>
              <a:rPr lang="ja-JP" altLang="en-US"/>
              <a:t>渋谷区・世田谷区など</a:t>
            </a:r>
            <a:r>
              <a:rPr lang="en-US" altLang="ja-JP"/>
              <a:t>7</a:t>
            </a:r>
            <a:r>
              <a:rPr lang="ja-JP" altLang="en-US"/>
              <a:t>市区町村が、同性パートナーを認める公的書類の発行を行う（</a:t>
            </a:r>
            <a:r>
              <a:rPr lang="en-US" altLang="ja-JP"/>
              <a:t>140</a:t>
            </a:r>
            <a:r>
              <a:rPr lang="ja-JP" altLang="en-US"/>
              <a:t>組、</a:t>
            </a:r>
            <a:r>
              <a:rPr lang="en-US" altLang="ja-JP"/>
              <a:t>2018</a:t>
            </a:r>
            <a:r>
              <a:rPr lang="ja-JP" altLang="en-US"/>
              <a:t>年</a:t>
            </a:r>
            <a:r>
              <a:rPr lang="en-US" altLang="ja-JP"/>
              <a:t>6</a:t>
            </a:r>
            <a:r>
              <a:rPr lang="ja-JP" altLang="en-US"/>
              <a:t>月</a:t>
            </a:r>
            <a:r>
              <a:rPr lang="en-US" altLang="ja-JP"/>
              <a:t>7</a:t>
            </a:r>
            <a:r>
              <a:rPr lang="ja-JP" altLang="en-US"/>
              <a:t>日時点）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a:t>最近の動き</a:t>
            </a:r>
          </a:p>
        </p:txBody>
      </p:sp>
      <p:sp>
        <p:nvSpPr>
          <p:cNvPr id="12291" name="コンテンツ プレースホルダー 2"/>
          <p:cNvSpPr>
            <a:spLocks noGrp="1"/>
          </p:cNvSpPr>
          <p:nvPr>
            <p:ph idx="1"/>
          </p:nvPr>
        </p:nvSpPr>
        <p:spPr>
          <a:xfrm>
            <a:off x="468313" y="1557338"/>
            <a:ext cx="8229600" cy="4525962"/>
          </a:xfrm>
        </p:spPr>
        <p:txBody>
          <a:bodyPr/>
          <a:lstStyle/>
          <a:p>
            <a:r>
              <a:rPr lang="ja-JP" altLang="en-US" dirty="0"/>
              <a:t>日本学術会議の提言「性的マイノリテイの権利保障を目指して一婚姻・教育・労働を中心に」（</a:t>
            </a:r>
            <a:r>
              <a:rPr lang="en-US" altLang="ja-JP" dirty="0"/>
              <a:t>2017</a:t>
            </a:r>
            <a:r>
              <a:rPr lang="ja-JP" altLang="en-US" dirty="0"/>
              <a:t>年</a:t>
            </a:r>
            <a:r>
              <a:rPr lang="en-US" altLang="ja-JP" dirty="0"/>
              <a:t>9</a:t>
            </a:r>
            <a:r>
              <a:rPr lang="ja-JP" altLang="en-US" dirty="0"/>
              <a:t>月</a:t>
            </a:r>
            <a:r>
              <a:rPr lang="en-US" altLang="ja-JP" dirty="0"/>
              <a:t>29</a:t>
            </a:r>
            <a:r>
              <a:rPr lang="ja-JP" altLang="en-US" dirty="0"/>
              <a:t>日）</a:t>
            </a:r>
            <a:endParaRPr lang="en-US" altLang="ja-JP" dirty="0"/>
          </a:p>
          <a:p>
            <a:r>
              <a:rPr lang="ja-JP" altLang="en-US" dirty="0"/>
              <a:t>お茶の水女子大学、</a:t>
            </a:r>
            <a:r>
              <a:rPr lang="en-US" altLang="ja-JP" dirty="0"/>
              <a:t>2020</a:t>
            </a:r>
            <a:r>
              <a:rPr lang="ja-JP" altLang="en-US" dirty="0"/>
              <a:t>年よりトランスジエンダー学生を受け入れると発表（</a:t>
            </a:r>
            <a:r>
              <a:rPr lang="en-US" altLang="ja-JP" dirty="0"/>
              <a:t>2018</a:t>
            </a:r>
            <a:r>
              <a:rPr lang="ja-JP" altLang="en-US" dirty="0"/>
              <a:t>年</a:t>
            </a:r>
            <a:r>
              <a:rPr lang="en-US" altLang="ja-JP" dirty="0"/>
              <a:t>7</a:t>
            </a:r>
            <a:r>
              <a:rPr lang="ja-JP" altLang="en-US" dirty="0"/>
              <a:t>月</a:t>
            </a:r>
            <a:r>
              <a:rPr lang="en-US" altLang="ja-JP" dirty="0"/>
              <a:t>2</a:t>
            </a:r>
            <a:r>
              <a:rPr lang="ja-JP" altLang="en-US" dirty="0"/>
              <a:t>日）</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300" y="4652963"/>
            <a:ext cx="3184525"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endParaRPr lang="ja-JP" altLang="ja-JP"/>
          </a:p>
        </p:txBody>
      </p:sp>
      <p:sp>
        <p:nvSpPr>
          <p:cNvPr id="13315" name="Rectangle 3"/>
          <p:cNvSpPr>
            <a:spLocks noGrp="1" noChangeArrowheads="1"/>
          </p:cNvSpPr>
          <p:nvPr>
            <p:ph idx="1"/>
          </p:nvPr>
        </p:nvSpPr>
        <p:spPr/>
        <p:txBody>
          <a:bodyPr/>
          <a:lstStyle/>
          <a:p>
            <a:pPr eaLnBrk="1" hangingPunct="1"/>
            <a:endParaRPr lang="ja-JP" altLang="ja-JP"/>
          </a:p>
        </p:txBody>
      </p:sp>
      <p:pic>
        <p:nvPicPr>
          <p:cNvPr id="13316" name="Picture 4" descr="princes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49471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a:t>ディズニープリンセスの変遷</a:t>
            </a:r>
          </a:p>
        </p:txBody>
      </p:sp>
      <p:graphicFrame>
        <p:nvGraphicFramePr>
          <p:cNvPr id="5" name="表 4"/>
          <p:cNvGraphicFramePr>
            <a:graphicFrameLocks noGrp="1"/>
          </p:cNvGraphicFramePr>
          <p:nvPr/>
        </p:nvGraphicFramePr>
        <p:xfrm>
          <a:off x="323850" y="1773238"/>
          <a:ext cx="8532813" cy="4576762"/>
        </p:xfrm>
        <a:graphic>
          <a:graphicData uri="http://schemas.openxmlformats.org/drawingml/2006/table">
            <a:tbl>
              <a:tblPr/>
              <a:tblGrid>
                <a:gridCol w="2329537">
                  <a:extLst>
                    <a:ext uri="{9D8B030D-6E8A-4147-A177-3AD203B41FA5}">
                      <a16:colId xmlns:a16="http://schemas.microsoft.com/office/drawing/2014/main" val="20000"/>
                    </a:ext>
                  </a:extLst>
                </a:gridCol>
                <a:gridCol w="3359005">
                  <a:extLst>
                    <a:ext uri="{9D8B030D-6E8A-4147-A177-3AD203B41FA5}">
                      <a16:colId xmlns:a16="http://schemas.microsoft.com/office/drawing/2014/main" val="20001"/>
                    </a:ext>
                  </a:extLst>
                </a:gridCol>
                <a:gridCol w="2844271">
                  <a:extLst>
                    <a:ext uri="{9D8B030D-6E8A-4147-A177-3AD203B41FA5}">
                      <a16:colId xmlns:a16="http://schemas.microsoft.com/office/drawing/2014/main" val="20002"/>
                    </a:ext>
                  </a:extLst>
                </a:gridCol>
              </a:tblGrid>
              <a:tr h="365806">
                <a:tc>
                  <a:txBody>
                    <a:bodyPr/>
                    <a:lstStyle/>
                    <a:p>
                      <a:pPr algn="just">
                        <a:spcAft>
                          <a:spcPts val="0"/>
                        </a:spcAft>
                      </a:pPr>
                      <a:endParaRPr lang="en-US" sz="2400" kern="0" dirty="0">
                        <a:latin typeface="ＭＳ ゴシック"/>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solidFill>
                            <a:schemeClr val="bg1"/>
                          </a:solidFill>
                          <a:latin typeface="Century"/>
                          <a:ea typeface="ＭＳ ゴシック"/>
                          <a:cs typeface="Times New Roman"/>
                        </a:rPr>
                        <a:t>代表例</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solidFill>
                            <a:schemeClr val="bg1"/>
                          </a:solidFill>
                          <a:latin typeface="Century"/>
                          <a:ea typeface="ＭＳ ゴシック"/>
                          <a:cs typeface="Times New Roman"/>
                        </a:rPr>
                        <a:t>特徴</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31613">
                <a:tc>
                  <a:txBody>
                    <a:bodyPr/>
                    <a:lstStyle/>
                    <a:p>
                      <a:pPr algn="just">
                        <a:spcAft>
                          <a:spcPts val="0"/>
                        </a:spcAft>
                      </a:pPr>
                      <a:r>
                        <a:rPr lang="ja-JP" sz="2400" kern="0" dirty="0">
                          <a:solidFill>
                            <a:schemeClr val="bg1"/>
                          </a:solidFill>
                          <a:latin typeface="Century"/>
                          <a:ea typeface="ＭＳ ゴシック"/>
                          <a:cs typeface="Times New Roman"/>
                        </a:rPr>
                        <a:t>古典的プリンセス</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白雪姫、シンデレラ</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家庭的、受動的</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0399">
                <a:tc>
                  <a:txBody>
                    <a:bodyPr/>
                    <a:lstStyle/>
                    <a:p>
                      <a:pPr algn="just">
                        <a:spcAft>
                          <a:spcPts val="0"/>
                        </a:spcAft>
                      </a:pPr>
                      <a:r>
                        <a:rPr lang="ja-JP" sz="2400" kern="0" dirty="0">
                          <a:solidFill>
                            <a:schemeClr val="bg1"/>
                          </a:solidFill>
                          <a:latin typeface="Century"/>
                          <a:ea typeface="ＭＳ ゴシック"/>
                          <a:cs typeface="Times New Roman"/>
                        </a:rPr>
                        <a:t>積極的なプリンセス</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アリエル、ベル</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外交的、積極的</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0399">
                <a:tc>
                  <a:txBody>
                    <a:bodyPr/>
                    <a:lstStyle/>
                    <a:p>
                      <a:pPr algn="just">
                        <a:spcAft>
                          <a:spcPts val="0"/>
                        </a:spcAft>
                      </a:pPr>
                      <a:r>
                        <a:rPr lang="ja-JP" sz="2400" kern="0" dirty="0">
                          <a:solidFill>
                            <a:schemeClr val="bg1"/>
                          </a:solidFill>
                          <a:latin typeface="Century"/>
                          <a:ea typeface="ＭＳ ゴシック"/>
                          <a:cs typeface="Times New Roman"/>
                        </a:rPr>
                        <a:t>プリンセスの国際化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ジャスミン、ポカホンタス</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白人以外のプリンセス</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613">
                <a:tc>
                  <a:txBody>
                    <a:bodyPr/>
                    <a:lstStyle/>
                    <a:p>
                      <a:pPr algn="just">
                        <a:spcAft>
                          <a:spcPts val="0"/>
                        </a:spcAft>
                      </a:pPr>
                      <a:r>
                        <a:rPr lang="ja-JP" sz="2400" kern="0" dirty="0">
                          <a:solidFill>
                            <a:schemeClr val="bg1"/>
                          </a:solidFill>
                          <a:latin typeface="Century"/>
                          <a:ea typeface="ＭＳ ゴシック"/>
                          <a:cs typeface="Times New Roman"/>
                        </a:rPr>
                        <a:t>王子像の変化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ラプンツェル、メリダ</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王子依存からの脱却</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6932">
                <a:tc>
                  <a:txBody>
                    <a:bodyPr/>
                    <a:lstStyle/>
                    <a:p>
                      <a:pPr algn="just">
                        <a:spcAft>
                          <a:spcPts val="0"/>
                        </a:spcAft>
                      </a:pPr>
                      <a:r>
                        <a:rPr lang="ja-JP" sz="2400" kern="0" dirty="0">
                          <a:solidFill>
                            <a:schemeClr val="bg1"/>
                          </a:solidFill>
                          <a:latin typeface="Century"/>
                          <a:ea typeface="ＭＳ ゴシック"/>
                          <a:cs typeface="Times New Roman"/>
                        </a:rPr>
                        <a:t>愛の多様化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a:latin typeface="Century"/>
                          <a:ea typeface="ＭＳ ゴシック"/>
                          <a:cs typeface="Times New Roman"/>
                        </a:rPr>
                        <a:t>アナ、エルサ</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家族愛の描写</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ja-JP" altLang="en-US" sz="4000"/>
              <a:t>プリンセス、２つのタイプ</a:t>
            </a:r>
            <a:br>
              <a:rPr lang="ja-JP" altLang="en-US" sz="4000"/>
            </a:br>
            <a:r>
              <a:rPr lang="ja-JP" altLang="en-US" sz="2400"/>
              <a:t>以下有馬哲夫（</a:t>
            </a:r>
            <a:r>
              <a:rPr lang="en-US" altLang="ja-JP" sz="2400"/>
              <a:t>2001</a:t>
            </a:r>
            <a:r>
              <a:rPr lang="ja-JP" altLang="en-US" sz="2400"/>
              <a:t>）より</a:t>
            </a:r>
          </a:p>
        </p:txBody>
      </p:sp>
      <p:sp>
        <p:nvSpPr>
          <p:cNvPr id="15363" name="Rectangle 3"/>
          <p:cNvSpPr>
            <a:spLocks noGrp="1" noChangeArrowheads="1"/>
          </p:cNvSpPr>
          <p:nvPr>
            <p:ph idx="1"/>
          </p:nvPr>
        </p:nvSpPr>
        <p:spPr/>
        <p:txBody>
          <a:bodyPr/>
          <a:lstStyle/>
          <a:p>
            <a:pPr eaLnBrk="1" hangingPunct="1"/>
            <a:r>
              <a:rPr lang="ja-JP" altLang="en-US"/>
              <a:t>白雪姫、シンデレラ、眠れる森の美女</a:t>
            </a:r>
          </a:p>
          <a:p>
            <a:pPr eaLnBrk="1" hangingPunct="1"/>
            <a:endParaRPr lang="ja-JP" altLang="en-US"/>
          </a:p>
          <a:p>
            <a:pPr eaLnBrk="1" hangingPunct="1"/>
            <a:endParaRPr lang="ja-JP" altLang="en-US"/>
          </a:p>
          <a:p>
            <a:pPr eaLnBrk="1" hangingPunct="1"/>
            <a:r>
              <a:rPr lang="ja-JP" altLang="en-US"/>
              <a:t>リトルマーメイド、ポカホンタス、美女と野獣</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08000" y="1376363"/>
            <a:ext cx="6446838" cy="3881437"/>
          </a:xfrm>
        </p:spPr>
        <p:txBody>
          <a:bodyPr>
            <a:normAutofit fontScale="92500"/>
          </a:bodyPr>
          <a:lstStyle/>
          <a:p>
            <a:pPr>
              <a:buFont typeface="Wingdings" panose="05000000000000000000" pitchFamily="2" charset="2"/>
              <a:buChar char="l"/>
              <a:defRPr/>
            </a:pPr>
            <a:r>
              <a:rPr lang="ja-JP" altLang="ja-JP" sz="2800" dirty="0"/>
              <a:t>映画の中で基本的に何もし</a:t>
            </a:r>
            <a:r>
              <a:rPr lang="ja-JP" altLang="en-US" sz="2800" dirty="0"/>
              <a:t>ない</a:t>
            </a:r>
            <a:endParaRPr lang="en-US" altLang="ja-JP" sz="2800" dirty="0"/>
          </a:p>
          <a:p>
            <a:pPr>
              <a:defRPr/>
            </a:pPr>
            <a:endParaRPr lang="en-US" altLang="ja-JP" sz="2800" dirty="0"/>
          </a:p>
          <a:p>
            <a:pPr>
              <a:buFont typeface="Wingdings" panose="05000000000000000000" pitchFamily="2" charset="2"/>
              <a:buChar char="l"/>
              <a:defRPr/>
            </a:pPr>
            <a:r>
              <a:rPr lang="ja-JP" altLang="ja-JP" sz="2800" dirty="0"/>
              <a:t>もともとプリンセスとしての資格を持ち、</a:t>
            </a:r>
            <a:endParaRPr lang="en-US" altLang="ja-JP" sz="2800" dirty="0"/>
          </a:p>
          <a:p>
            <a:pPr marL="0" indent="0">
              <a:buFont typeface="Arial" charset="0"/>
              <a:buNone/>
              <a:defRPr/>
            </a:pPr>
            <a:r>
              <a:rPr lang="ja-JP" altLang="en-US" sz="2800" dirty="0"/>
              <a:t>　</a:t>
            </a:r>
            <a:r>
              <a:rPr lang="ja-JP" altLang="ja-JP" sz="2800" dirty="0"/>
              <a:t>あとは選ばれるのをじっと待っている</a:t>
            </a:r>
            <a:r>
              <a:rPr lang="ja-JP" altLang="en-US" sz="2800" dirty="0"/>
              <a:t>だけ</a:t>
            </a:r>
            <a:endParaRPr lang="ja-JP" altLang="ja-JP" sz="2800" dirty="0"/>
          </a:p>
          <a:p>
            <a:pPr>
              <a:defRPr/>
            </a:pPr>
            <a:endParaRPr lang="en-US" altLang="ja-JP" sz="2800" dirty="0"/>
          </a:p>
          <a:p>
            <a:pPr>
              <a:buFont typeface="Wingdings" panose="05000000000000000000" pitchFamily="2" charset="2"/>
              <a:buChar char="l"/>
              <a:defRPr/>
            </a:pPr>
            <a:r>
              <a:rPr lang="ja-JP" altLang="ja-JP" sz="2800" dirty="0"/>
              <a:t>「美しくておしとやかで気だてがよく、</a:t>
            </a:r>
            <a:endParaRPr lang="en-US" altLang="ja-JP" sz="2800" dirty="0"/>
          </a:p>
          <a:p>
            <a:pPr marL="0" indent="0">
              <a:buFont typeface="Arial" charset="0"/>
              <a:buNone/>
              <a:defRPr/>
            </a:pPr>
            <a:r>
              <a:rPr lang="ja-JP" altLang="en-US" sz="2800" dirty="0"/>
              <a:t>　</a:t>
            </a:r>
            <a:r>
              <a:rPr lang="ja-JP" altLang="ja-JP" sz="2800" dirty="0"/>
              <a:t>苦難に耐え、じっと王子様を待つ」女性像</a:t>
            </a:r>
          </a:p>
          <a:p>
            <a:pPr>
              <a:defRPr/>
            </a:pPr>
            <a:endParaRPr lang="ja-JP"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endParaRPr lang="ja-JP" altLang="ja-JP"/>
          </a:p>
        </p:txBody>
      </p:sp>
      <p:sp>
        <p:nvSpPr>
          <p:cNvPr id="17411" name="Rectangle 3"/>
          <p:cNvSpPr>
            <a:spLocks noGrp="1" noChangeArrowheads="1"/>
          </p:cNvSpPr>
          <p:nvPr>
            <p:ph idx="1"/>
          </p:nvPr>
        </p:nvSpPr>
        <p:spPr/>
        <p:txBody>
          <a:bodyPr/>
          <a:lstStyle/>
          <a:p>
            <a:pPr eaLnBrk="1" hangingPunct="1"/>
            <a:endParaRPr lang="ja-JP" altLang="ja-JP"/>
          </a:p>
        </p:txBody>
      </p:sp>
      <p:pic>
        <p:nvPicPr>
          <p:cNvPr id="17412" name="Picture 5" descr="snowwhit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ja-JP" altLang="en-US"/>
              <a:t>　フェミニストの白雪姫への批判</a:t>
            </a:r>
          </a:p>
        </p:txBody>
      </p:sp>
      <p:sp>
        <p:nvSpPr>
          <p:cNvPr id="18435" name="Rectangle 3"/>
          <p:cNvSpPr>
            <a:spLocks noGrp="1" noChangeArrowheads="1"/>
          </p:cNvSpPr>
          <p:nvPr>
            <p:ph idx="1"/>
          </p:nvPr>
        </p:nvSpPr>
        <p:spPr/>
        <p:txBody>
          <a:bodyPr/>
          <a:lstStyle/>
          <a:p>
            <a:pPr eaLnBrk="1" hangingPunct="1"/>
            <a:r>
              <a:rPr lang="ja-JP" altLang="en-US"/>
              <a:t>グリム童話では白雪姫は家事などしない。ディズニーでは進んで家事をする。</a:t>
            </a:r>
          </a:p>
          <a:p>
            <a:pPr eaLnBrk="1" hangingPunct="1"/>
            <a:endParaRPr lang="ja-JP" altLang="en-US"/>
          </a:p>
          <a:p>
            <a:pPr eaLnBrk="1" hangingPunct="1"/>
            <a:r>
              <a:rPr lang="ja-JP" altLang="en-US"/>
              <a:t>グリム童話では、継母を赤く熱した鉄の靴をはかせて苦しめて殺す。（白雪姫はそれを見て楽しむ）</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endParaRPr lang="ja-JP" altLang="ja-JP"/>
          </a:p>
        </p:txBody>
      </p:sp>
      <p:sp>
        <p:nvSpPr>
          <p:cNvPr id="19459" name="Rectangle 3"/>
          <p:cNvSpPr>
            <a:spLocks noGrp="1" noChangeArrowheads="1"/>
          </p:cNvSpPr>
          <p:nvPr>
            <p:ph idx="1"/>
          </p:nvPr>
        </p:nvSpPr>
        <p:spPr/>
        <p:txBody>
          <a:bodyPr/>
          <a:lstStyle/>
          <a:p>
            <a:pPr eaLnBrk="1" hangingPunct="1"/>
            <a:endParaRPr lang="ja-JP" altLang="ja-JP"/>
          </a:p>
        </p:txBody>
      </p:sp>
      <p:pic>
        <p:nvPicPr>
          <p:cNvPr id="19460" name="Picture 4" descr="princes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350250"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endParaRPr lang="ja-JP" altLang="ja-JP"/>
          </a:p>
        </p:txBody>
      </p:sp>
      <p:sp>
        <p:nvSpPr>
          <p:cNvPr id="3075" name="Rectangle 3"/>
          <p:cNvSpPr>
            <a:spLocks noGrp="1" noChangeArrowheads="1"/>
          </p:cNvSpPr>
          <p:nvPr>
            <p:ph idx="1"/>
          </p:nvPr>
        </p:nvSpPr>
        <p:spPr/>
        <p:txBody>
          <a:bodyPr/>
          <a:lstStyle/>
          <a:p>
            <a:pPr eaLnBrk="1" hangingPunct="1"/>
            <a:r>
              <a:rPr lang="ja-JP" altLang="en-US"/>
              <a:t>若桑みどり（</a:t>
            </a:r>
            <a:r>
              <a:rPr lang="en-US" altLang="ja-JP"/>
              <a:t>2002</a:t>
            </a:r>
            <a:r>
              <a:rPr lang="ja-JP" altLang="en-US"/>
              <a:t>）</a:t>
            </a:r>
            <a:r>
              <a:rPr lang="en-US" altLang="ja-JP"/>
              <a:t>『</a:t>
            </a:r>
            <a:r>
              <a:rPr lang="ja-JP" altLang="en-US"/>
              <a:t>お姫様とジェンダーアニメで学ぶ男と女のジェンダー学入門</a:t>
            </a:r>
            <a:r>
              <a:rPr lang="en-US" altLang="ja-JP"/>
              <a:t>』</a:t>
            </a:r>
            <a:r>
              <a:rPr lang="ja-JP" altLang="en-US"/>
              <a:t>ちくま新書</a:t>
            </a:r>
          </a:p>
          <a:p>
            <a:pPr eaLnBrk="1" hangingPunct="1"/>
            <a:endParaRPr lang="ja-JP" altLang="en-US"/>
          </a:p>
          <a:p>
            <a:pPr eaLnBrk="1" hangingPunct="1"/>
            <a:r>
              <a:rPr lang="ja-JP" altLang="en-US"/>
              <a:t>有馬哲夫（</a:t>
            </a:r>
            <a:r>
              <a:rPr lang="en-US" altLang="ja-JP"/>
              <a:t>2001</a:t>
            </a:r>
            <a:r>
              <a:rPr lang="ja-JP" altLang="en-US"/>
              <a:t>）</a:t>
            </a:r>
            <a:r>
              <a:rPr lang="en-US" altLang="ja-JP"/>
              <a:t>『</a:t>
            </a:r>
            <a:r>
              <a:rPr lang="ja-JP" altLang="en-US"/>
              <a:t>ディズニーとは何か</a:t>
            </a:r>
            <a:r>
              <a:rPr lang="en-US" altLang="ja-JP"/>
              <a:t>』</a:t>
            </a:r>
            <a:r>
              <a:rPr lang="ja-JP" altLang="en-US"/>
              <a:t>ＮＴＴ出版</a:t>
            </a:r>
          </a:p>
          <a:p>
            <a:pPr eaLnBrk="1" hangingPunct="1"/>
            <a:endParaRPr lang="en-US" altLang="ja-JP"/>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ja-JP" altLang="en-US"/>
              <a:t>シンデレラの上昇志向</a:t>
            </a:r>
          </a:p>
        </p:txBody>
      </p:sp>
      <p:sp>
        <p:nvSpPr>
          <p:cNvPr id="20483" name="Rectangle 3"/>
          <p:cNvSpPr>
            <a:spLocks noGrp="1" noChangeArrowheads="1"/>
          </p:cNvSpPr>
          <p:nvPr>
            <p:ph idx="1"/>
          </p:nvPr>
        </p:nvSpPr>
        <p:spPr/>
        <p:txBody>
          <a:bodyPr/>
          <a:lstStyle/>
          <a:p>
            <a:pPr eaLnBrk="1" hangingPunct="1">
              <a:buFont typeface="Wingdings" pitchFamily="2" charset="2"/>
              <a:buNone/>
            </a:pPr>
            <a:r>
              <a:rPr lang="ja-JP" altLang="en-US" dirty="0"/>
              <a:t>腹違いの姉妹</a:t>
            </a:r>
          </a:p>
          <a:p>
            <a:pPr eaLnBrk="1" hangingPunct="1"/>
            <a:r>
              <a:rPr lang="ja-JP" altLang="en-US" dirty="0"/>
              <a:t>原作（ペロー版）では、それまでの所行を許されて、宮殿に住む</a:t>
            </a:r>
          </a:p>
          <a:p>
            <a:pPr eaLnBrk="1" hangingPunct="1"/>
            <a:r>
              <a:rPr lang="ja-JP" altLang="en-US" dirty="0"/>
              <a:t>グリムでは、小鳥に目をつつかれて失明する。</a:t>
            </a:r>
          </a:p>
          <a:p>
            <a:pPr eaLnBrk="1" hangingPunct="1"/>
            <a:r>
              <a:rPr lang="ja-JP" altLang="en-US" dirty="0"/>
              <a:t>ディズニーでは、品が悪い女としてだけ描かれる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ja-JP" altLang="en-US"/>
              <a:t>シンデレラ	</a:t>
            </a:r>
          </a:p>
        </p:txBody>
      </p:sp>
      <p:sp>
        <p:nvSpPr>
          <p:cNvPr id="21507" name="Rectangle 3"/>
          <p:cNvSpPr>
            <a:spLocks noGrp="1" noChangeArrowheads="1"/>
          </p:cNvSpPr>
          <p:nvPr>
            <p:ph idx="1"/>
          </p:nvPr>
        </p:nvSpPr>
        <p:spPr/>
        <p:txBody>
          <a:bodyPr/>
          <a:lstStyle/>
          <a:p>
            <a:pPr eaLnBrk="1" hangingPunct="1"/>
            <a:r>
              <a:rPr lang="ja-JP" altLang="en-US" dirty="0"/>
              <a:t>原作では「心優しい娘」が強調される</a:t>
            </a:r>
          </a:p>
          <a:p>
            <a:pPr eaLnBrk="1" hangingPunct="1"/>
            <a:r>
              <a:rPr lang="ja-JP" altLang="en-US" dirty="0"/>
              <a:t>グリムでも控えめな乙女</a:t>
            </a:r>
          </a:p>
          <a:p>
            <a:pPr eaLnBrk="1" hangingPunct="1"/>
            <a:r>
              <a:rPr lang="ja-JP" altLang="en-US" dirty="0"/>
              <a:t>ディズニーでは、継母や義理の姉妹には自己主張し、反抗する。積極的に幸せをつかみとろうとしている。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ja-JP" altLang="en-US"/>
              <a:t>眠れる森の美女</a:t>
            </a:r>
          </a:p>
        </p:txBody>
      </p:sp>
      <p:sp>
        <p:nvSpPr>
          <p:cNvPr id="22531" name="Rectangle 3"/>
          <p:cNvSpPr>
            <a:spLocks noGrp="1" noChangeArrowheads="1"/>
          </p:cNvSpPr>
          <p:nvPr>
            <p:ph idx="1"/>
          </p:nvPr>
        </p:nvSpPr>
        <p:spPr/>
        <p:txBody>
          <a:bodyPr/>
          <a:lstStyle/>
          <a:p>
            <a:pPr eaLnBrk="1" hangingPunct="1"/>
            <a:r>
              <a:rPr lang="ja-JP" altLang="en-US" dirty="0"/>
              <a:t>原作では</a:t>
            </a:r>
            <a:r>
              <a:rPr lang="en-US" altLang="ja-JP" dirty="0"/>
              <a:t>100</a:t>
            </a:r>
            <a:r>
              <a:rPr lang="ja-JP" altLang="en-US" dirty="0"/>
              <a:t>年眠りについていて、王子は</a:t>
            </a:r>
            <a:r>
              <a:rPr lang="en-US" altLang="ja-JP" dirty="0"/>
              <a:t>100</a:t>
            </a:r>
            <a:r>
              <a:rPr lang="ja-JP" altLang="en-US" dirty="0"/>
              <a:t>年後の世界の青年。</a:t>
            </a:r>
          </a:p>
          <a:p>
            <a:pPr eaLnBrk="1" hangingPunct="1"/>
            <a:r>
              <a:rPr lang="ja-JP" altLang="en-US" dirty="0"/>
              <a:t>原作では、結婚後の物語もある。</a:t>
            </a:r>
          </a:p>
          <a:p>
            <a:pPr eaLnBrk="1" hangingPunct="1"/>
            <a:r>
              <a:rPr lang="ja-JP" altLang="en-US" dirty="0"/>
              <a:t>原作では王子の戦う相手は</a:t>
            </a:r>
            <a:r>
              <a:rPr lang="ja-JP" altLang="en-US" dirty="0">
                <a:solidFill>
                  <a:srgbClr val="FF0000"/>
                </a:solidFill>
              </a:rPr>
              <a:t>マレフィセント</a:t>
            </a:r>
            <a:r>
              <a:rPr lang="ja-JP" altLang="en-US" dirty="0"/>
              <a:t>ではなく、彼女と子供たちを食べようとする母。</a:t>
            </a:r>
            <a:endParaRPr lang="en-US" altLang="ja-JP" dirty="0"/>
          </a:p>
          <a:p>
            <a:pPr eaLnBrk="1" hangingPunct="1"/>
            <a:endParaRPr lang="en-US" altLang="ja-JP" dirty="0"/>
          </a:p>
          <a:p>
            <a:pPr marL="0" indent="0" eaLnBrk="1" hangingPunct="1">
              <a:buNone/>
            </a:pPr>
            <a:r>
              <a:rPr lang="ja-JP" altLang="en-US" sz="2400" dirty="0"/>
              <a:t>（出典）シャルル・ペロー</a:t>
            </a:r>
            <a:r>
              <a:rPr lang="en-US" altLang="ja-JP" sz="2400" dirty="0"/>
              <a:t>/</a:t>
            </a:r>
            <a:r>
              <a:rPr lang="ja-JP" altLang="en-US" sz="2400" dirty="0"/>
              <a:t>今野一雄訳</a:t>
            </a:r>
            <a:r>
              <a:rPr lang="en-US" altLang="ja-JP" sz="2400" dirty="0"/>
              <a:t>(2007)『</a:t>
            </a:r>
            <a:r>
              <a:rPr lang="ja-JP" altLang="en-US" sz="2400" dirty="0"/>
              <a:t>ペローの音ばなし</a:t>
            </a:r>
            <a:r>
              <a:rPr lang="en-US" altLang="ja-JP" sz="2400" dirty="0"/>
              <a:t>』(</a:t>
            </a:r>
            <a:r>
              <a:rPr lang="ja-JP" altLang="en-US" sz="2400" dirty="0"/>
              <a:t>白水</a:t>
            </a:r>
            <a:r>
              <a:rPr lang="en-US" altLang="ja-JP" sz="2400" dirty="0"/>
              <a:t>U</a:t>
            </a:r>
            <a:r>
              <a:rPr lang="ja-JP" altLang="en-US" sz="2400" dirty="0"/>
              <a:t>ブックス</a:t>
            </a:r>
            <a:r>
              <a:rPr lang="en-US" altLang="ja-JP" sz="2400" dirty="0"/>
              <a:t>)</a:t>
            </a:r>
            <a:r>
              <a:rPr lang="ja-JP" altLang="en-US" sz="2400" dirty="0"/>
              <a:t>白水社</a:t>
            </a:r>
          </a:p>
          <a:p>
            <a:pPr marL="0" indent="0" eaLnBrk="1" hangingPunct="1">
              <a:buNone/>
            </a:pPr>
            <a:endParaRPr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92B4F-2391-4E39-A8CD-05E37DF1EEE0}"/>
              </a:ext>
            </a:extLst>
          </p:cNvPr>
          <p:cNvSpPr>
            <a:spLocks noGrp="1"/>
          </p:cNvSpPr>
          <p:nvPr>
            <p:ph type="title"/>
          </p:nvPr>
        </p:nvSpPr>
        <p:spPr/>
        <p:txBody>
          <a:bodyPr/>
          <a:lstStyle/>
          <a:p>
            <a:r>
              <a:rPr kumimoji="1" lang="ja-JP" altLang="en-US" dirty="0"/>
              <a:t>眠りの森の美女</a:t>
            </a:r>
          </a:p>
        </p:txBody>
      </p:sp>
      <p:graphicFrame>
        <p:nvGraphicFramePr>
          <p:cNvPr id="4" name="表 4">
            <a:extLst>
              <a:ext uri="{FF2B5EF4-FFF2-40B4-BE49-F238E27FC236}">
                <a16:creationId xmlns:a16="http://schemas.microsoft.com/office/drawing/2014/main" id="{F142EB9A-61C8-4CF5-8A6F-82C4D2CBC34B}"/>
              </a:ext>
            </a:extLst>
          </p:cNvPr>
          <p:cNvGraphicFramePr>
            <a:graphicFrameLocks noGrp="1"/>
          </p:cNvGraphicFramePr>
          <p:nvPr>
            <p:ph idx="1"/>
            <p:extLst>
              <p:ext uri="{D42A27DB-BD31-4B8C-83A1-F6EECF244321}">
                <p14:modId xmlns:p14="http://schemas.microsoft.com/office/powerpoint/2010/main" val="1449706887"/>
              </p:ext>
            </p:extLst>
          </p:nvPr>
        </p:nvGraphicFramePr>
        <p:xfrm>
          <a:off x="457200" y="1412777"/>
          <a:ext cx="8229600" cy="5294352"/>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529136013"/>
                    </a:ext>
                  </a:extLst>
                </a:gridCol>
                <a:gridCol w="3024336">
                  <a:extLst>
                    <a:ext uri="{9D8B030D-6E8A-4147-A177-3AD203B41FA5}">
                      <a16:colId xmlns:a16="http://schemas.microsoft.com/office/drawing/2014/main" val="27940011"/>
                    </a:ext>
                  </a:extLst>
                </a:gridCol>
                <a:gridCol w="3034680">
                  <a:extLst>
                    <a:ext uri="{9D8B030D-6E8A-4147-A177-3AD203B41FA5}">
                      <a16:colId xmlns:a16="http://schemas.microsoft.com/office/drawing/2014/main" val="4134682547"/>
                    </a:ext>
                  </a:extLst>
                </a:gridCol>
              </a:tblGrid>
              <a:tr h="339930">
                <a:tc>
                  <a:txBody>
                    <a:bodyPr/>
                    <a:lstStyle/>
                    <a:p>
                      <a:endParaRPr kumimoji="1" lang="ja-JP" altLang="en-US" sz="1800" dirty="0"/>
                    </a:p>
                  </a:txBody>
                  <a:tcPr/>
                </a:tc>
                <a:tc>
                  <a:txBody>
                    <a:bodyPr/>
                    <a:lstStyle/>
                    <a:p>
                      <a:r>
                        <a:rPr kumimoji="1" lang="ja-JP" altLang="en-US" sz="1800" dirty="0"/>
                        <a:t>ペロー版</a:t>
                      </a:r>
                    </a:p>
                  </a:txBody>
                  <a:tcPr/>
                </a:tc>
                <a:tc>
                  <a:txBody>
                    <a:bodyPr/>
                    <a:lstStyle/>
                    <a:p>
                      <a:r>
                        <a:rPr kumimoji="1" lang="ja-JP" altLang="en-US" sz="1800" dirty="0"/>
                        <a:t>ディズニー</a:t>
                      </a:r>
                    </a:p>
                  </a:txBody>
                  <a:tcPr/>
                </a:tc>
                <a:extLst>
                  <a:ext uri="{0D108BD9-81ED-4DB2-BD59-A6C34878D82A}">
                    <a16:rowId xmlns:a16="http://schemas.microsoft.com/office/drawing/2014/main" val="1086254901"/>
                  </a:ext>
                </a:extLst>
              </a:tr>
              <a:tr h="418728">
                <a:tc>
                  <a:txBody>
                    <a:bodyPr/>
                    <a:lstStyle/>
                    <a:p>
                      <a:r>
                        <a:rPr kumimoji="1" lang="ja-JP" altLang="en-US" sz="1800" dirty="0"/>
                        <a:t>仙女（妖精）の数</a:t>
                      </a:r>
                    </a:p>
                  </a:txBody>
                  <a:tcPr/>
                </a:tc>
                <a:tc>
                  <a:txBody>
                    <a:bodyPr/>
                    <a:lstStyle/>
                    <a:p>
                      <a:r>
                        <a:rPr kumimoji="1" lang="en-US" altLang="ja-JP" sz="1800" dirty="0"/>
                        <a:t>7</a:t>
                      </a:r>
                      <a:r>
                        <a:rPr kumimoji="1" lang="ja-JP" altLang="en-US" sz="1800" dirty="0"/>
                        <a:t>人</a:t>
                      </a:r>
                    </a:p>
                  </a:txBody>
                  <a:tcPr/>
                </a:tc>
                <a:tc>
                  <a:txBody>
                    <a:bodyPr/>
                    <a:lstStyle/>
                    <a:p>
                      <a:r>
                        <a:rPr kumimoji="1" lang="en-US" altLang="ja-JP" sz="1800" dirty="0"/>
                        <a:t>3</a:t>
                      </a:r>
                      <a:r>
                        <a:rPr kumimoji="1" lang="ja-JP" altLang="en-US" sz="1800" dirty="0"/>
                        <a:t>人</a:t>
                      </a:r>
                    </a:p>
                  </a:txBody>
                  <a:tcPr/>
                </a:tc>
                <a:extLst>
                  <a:ext uri="{0D108BD9-81ED-4DB2-BD59-A6C34878D82A}">
                    <a16:rowId xmlns:a16="http://schemas.microsoft.com/office/drawing/2014/main" val="465729743"/>
                  </a:ext>
                </a:extLst>
              </a:tr>
              <a:tr h="418728">
                <a:tc>
                  <a:txBody>
                    <a:bodyPr/>
                    <a:lstStyle/>
                    <a:p>
                      <a:r>
                        <a:rPr kumimoji="1" lang="ja-JP" altLang="en-US" sz="1800" dirty="0"/>
                        <a:t>呪いをかける魔女</a:t>
                      </a:r>
                    </a:p>
                  </a:txBody>
                  <a:tcPr/>
                </a:tc>
                <a:tc>
                  <a:txBody>
                    <a:bodyPr/>
                    <a:lstStyle/>
                    <a:p>
                      <a:r>
                        <a:rPr kumimoji="1" lang="en-US" altLang="ja-JP" sz="1800" dirty="0"/>
                        <a:t>8</a:t>
                      </a:r>
                      <a:r>
                        <a:rPr kumimoji="1" lang="ja-JP" altLang="en-US" sz="1800" dirty="0"/>
                        <a:t>人目の仙女</a:t>
                      </a:r>
                    </a:p>
                  </a:txBody>
                  <a:tcPr/>
                </a:tc>
                <a:tc>
                  <a:txBody>
                    <a:bodyPr/>
                    <a:lstStyle/>
                    <a:p>
                      <a:r>
                        <a:rPr kumimoji="1" lang="ja-JP" altLang="en-US" sz="1800" dirty="0">
                          <a:solidFill>
                            <a:srgbClr val="FF0000"/>
                          </a:solidFill>
                        </a:rPr>
                        <a:t>マレフィセント</a:t>
                      </a:r>
                    </a:p>
                  </a:txBody>
                  <a:tcPr/>
                </a:tc>
                <a:extLst>
                  <a:ext uri="{0D108BD9-81ED-4DB2-BD59-A6C34878D82A}">
                    <a16:rowId xmlns:a16="http://schemas.microsoft.com/office/drawing/2014/main" val="1306366899"/>
                  </a:ext>
                </a:extLst>
              </a:tr>
              <a:tr h="418728">
                <a:tc>
                  <a:txBody>
                    <a:bodyPr/>
                    <a:lstStyle/>
                    <a:p>
                      <a:r>
                        <a:rPr kumimoji="1" lang="ja-JP" altLang="en-US" sz="1800" dirty="0"/>
                        <a:t>眠った期間</a:t>
                      </a:r>
                    </a:p>
                  </a:txBody>
                  <a:tcPr/>
                </a:tc>
                <a:tc>
                  <a:txBody>
                    <a:bodyPr/>
                    <a:lstStyle/>
                    <a:p>
                      <a:r>
                        <a:rPr kumimoji="1" lang="en-US" altLang="ja-JP" sz="1800" dirty="0"/>
                        <a:t>100</a:t>
                      </a:r>
                      <a:r>
                        <a:rPr kumimoji="1" lang="ja-JP" altLang="en-US" sz="1800" dirty="0"/>
                        <a:t>年</a:t>
                      </a:r>
                    </a:p>
                  </a:txBody>
                  <a:tcPr/>
                </a:tc>
                <a:tc>
                  <a:txBody>
                    <a:bodyPr/>
                    <a:lstStyle/>
                    <a:p>
                      <a:r>
                        <a:rPr kumimoji="1" lang="ja-JP" altLang="en-US" sz="1800" dirty="0"/>
                        <a:t>日暮れから２，３時間？</a:t>
                      </a:r>
                    </a:p>
                  </a:txBody>
                  <a:tcPr/>
                </a:tc>
                <a:extLst>
                  <a:ext uri="{0D108BD9-81ED-4DB2-BD59-A6C34878D82A}">
                    <a16:rowId xmlns:a16="http://schemas.microsoft.com/office/drawing/2014/main" val="3883209717"/>
                  </a:ext>
                </a:extLst>
              </a:tr>
              <a:tr h="1104772">
                <a:tc>
                  <a:txBody>
                    <a:bodyPr/>
                    <a:lstStyle/>
                    <a:p>
                      <a:r>
                        <a:rPr kumimoji="1" lang="ja-JP" altLang="en-US" sz="1800" dirty="0"/>
                        <a:t>王子</a:t>
                      </a:r>
                    </a:p>
                  </a:txBody>
                  <a:tcPr/>
                </a:tc>
                <a:tc>
                  <a:txBody>
                    <a:bodyPr/>
                    <a:lstStyle/>
                    <a:p>
                      <a:r>
                        <a:rPr kumimoji="1" lang="ja-JP" altLang="en-US" sz="1800" dirty="0"/>
                        <a:t>結婚後、</a:t>
                      </a:r>
                      <a:r>
                        <a:rPr kumimoji="1" lang="en-US" altLang="ja-JP" sz="1800" dirty="0"/>
                        <a:t>2</a:t>
                      </a:r>
                      <a:r>
                        <a:rPr kumimoji="1" lang="ja-JP" altLang="en-US" sz="1800" dirty="0"/>
                        <a:t>人の子供を授かる。</a:t>
                      </a:r>
                    </a:p>
                  </a:txBody>
                  <a:tcPr/>
                </a:tc>
                <a:tc>
                  <a:txBody>
                    <a:bodyPr/>
                    <a:lstStyle/>
                    <a:p>
                      <a:r>
                        <a:rPr kumimoji="1" lang="ja-JP" altLang="en-US" sz="1800" dirty="0"/>
                        <a:t>オーロラ姫とは赤ちゃんのころからのいいなづけ。森の中で、</a:t>
                      </a:r>
                      <a:r>
                        <a:rPr kumimoji="1" lang="en-US" altLang="ja-JP" sz="1800" dirty="0"/>
                        <a:t>16</a:t>
                      </a:r>
                      <a:r>
                        <a:rPr kumimoji="1" lang="ja-JP" altLang="en-US" sz="1800" dirty="0"/>
                        <a:t>歳直前のオーロラ姫に、彼女とは知らず好意をいだく。</a:t>
                      </a:r>
                    </a:p>
                  </a:txBody>
                  <a:tcPr/>
                </a:tc>
                <a:extLst>
                  <a:ext uri="{0D108BD9-81ED-4DB2-BD59-A6C34878D82A}">
                    <a16:rowId xmlns:a16="http://schemas.microsoft.com/office/drawing/2014/main" val="707982991"/>
                  </a:ext>
                </a:extLst>
              </a:tr>
              <a:tr h="418728">
                <a:tc>
                  <a:txBody>
                    <a:bodyPr/>
                    <a:lstStyle/>
                    <a:p>
                      <a:r>
                        <a:rPr kumimoji="1" lang="ja-JP" altLang="en-US" sz="1800" dirty="0"/>
                        <a:t>王子の母</a:t>
                      </a:r>
                    </a:p>
                  </a:txBody>
                  <a:tcPr/>
                </a:tc>
                <a:tc>
                  <a:txBody>
                    <a:bodyPr/>
                    <a:lstStyle/>
                    <a:p>
                      <a:r>
                        <a:rPr kumimoji="1" lang="ja-JP" altLang="en-US" sz="1800" dirty="0"/>
                        <a:t>人食いの血すじ</a:t>
                      </a:r>
                    </a:p>
                  </a:txBody>
                  <a:tcPr/>
                </a:tc>
                <a:tc>
                  <a:txBody>
                    <a:bodyPr/>
                    <a:lstStyle/>
                    <a:p>
                      <a:endParaRPr kumimoji="1" lang="ja-JP" altLang="en-US" sz="1800" dirty="0"/>
                    </a:p>
                  </a:txBody>
                  <a:tcPr/>
                </a:tc>
                <a:extLst>
                  <a:ext uri="{0D108BD9-81ED-4DB2-BD59-A6C34878D82A}">
                    <a16:rowId xmlns:a16="http://schemas.microsoft.com/office/drawing/2014/main" val="2546353998"/>
                  </a:ext>
                </a:extLst>
              </a:tr>
              <a:tr h="722736">
                <a:tc>
                  <a:txBody>
                    <a:bodyPr/>
                    <a:lstStyle/>
                    <a:p>
                      <a:r>
                        <a:rPr kumimoji="1" lang="ja-JP" altLang="en-US" sz="1800" dirty="0"/>
                        <a:t>王子が結婚後の話</a:t>
                      </a:r>
                    </a:p>
                  </a:txBody>
                  <a:tcPr/>
                </a:tc>
                <a:tc>
                  <a:txBody>
                    <a:bodyPr/>
                    <a:lstStyle/>
                    <a:p>
                      <a:r>
                        <a:rPr kumimoji="1" lang="ja-JP" altLang="en-US" sz="1800" dirty="0"/>
                        <a:t>人食いの義母に、子供二人、妃が狙われる。</a:t>
                      </a:r>
                    </a:p>
                  </a:txBody>
                  <a:tcPr/>
                </a:tc>
                <a:tc>
                  <a:txBody>
                    <a:bodyPr/>
                    <a:lstStyle/>
                    <a:p>
                      <a:endParaRPr kumimoji="1" lang="ja-JP" altLang="en-US" sz="1800" dirty="0"/>
                    </a:p>
                  </a:txBody>
                  <a:tcPr/>
                </a:tc>
                <a:extLst>
                  <a:ext uri="{0D108BD9-81ED-4DB2-BD59-A6C34878D82A}">
                    <a16:rowId xmlns:a16="http://schemas.microsoft.com/office/drawing/2014/main" val="2059877833"/>
                  </a:ext>
                </a:extLst>
              </a:tr>
              <a:tr h="1342224">
                <a:tc>
                  <a:txBody>
                    <a:bodyPr/>
                    <a:lstStyle/>
                    <a:p>
                      <a:r>
                        <a:rPr kumimoji="1" lang="ja-JP" altLang="en-US" sz="1800" dirty="0"/>
                        <a:t>終わり</a:t>
                      </a:r>
                    </a:p>
                  </a:txBody>
                  <a:tcPr/>
                </a:tc>
                <a:tc>
                  <a:txBody>
                    <a:bodyPr/>
                    <a:lstStyle/>
                    <a:p>
                      <a:r>
                        <a:rPr kumimoji="1" lang="ja-JP" altLang="en-US" sz="1800" dirty="0"/>
                        <a:t>人食いの義母が、</a:t>
                      </a:r>
                      <a:r>
                        <a:rPr kumimoji="1" lang="en-US" altLang="ja-JP" sz="1800" dirty="0"/>
                        <a:t>3</a:t>
                      </a:r>
                      <a:r>
                        <a:rPr kumimoji="1" lang="ja-JP" altLang="en-US" sz="1800" dirty="0"/>
                        <a:t>人をカエルや蛇が入った桶に入れて殺そうとしたが、反対に自分が入って死ぬ。</a:t>
                      </a:r>
                    </a:p>
                  </a:txBody>
                  <a:tcPr/>
                </a:tc>
                <a:tc>
                  <a:txBody>
                    <a:bodyPr/>
                    <a:lstStyle/>
                    <a:p>
                      <a:endParaRPr kumimoji="1" lang="ja-JP" altLang="en-US" sz="1800" dirty="0"/>
                    </a:p>
                  </a:txBody>
                  <a:tcPr/>
                </a:tc>
                <a:extLst>
                  <a:ext uri="{0D108BD9-81ED-4DB2-BD59-A6C34878D82A}">
                    <a16:rowId xmlns:a16="http://schemas.microsoft.com/office/drawing/2014/main" val="1040531308"/>
                  </a:ext>
                </a:extLst>
              </a:tr>
            </a:tbl>
          </a:graphicData>
        </a:graphic>
      </p:graphicFrame>
    </p:spTree>
    <p:extLst>
      <p:ext uri="{BB962C8B-B14F-4D97-AF65-F5344CB8AC3E}">
        <p14:creationId xmlns:p14="http://schemas.microsoft.com/office/powerpoint/2010/main" val="72544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endParaRPr lang="ja-JP" altLang="ja-JP"/>
          </a:p>
        </p:txBody>
      </p:sp>
      <p:sp>
        <p:nvSpPr>
          <p:cNvPr id="23555" name="Rectangle 3"/>
          <p:cNvSpPr>
            <a:spLocks noGrp="1" noChangeArrowheads="1"/>
          </p:cNvSpPr>
          <p:nvPr>
            <p:ph idx="1"/>
          </p:nvPr>
        </p:nvSpPr>
        <p:spPr/>
        <p:txBody>
          <a:bodyPr/>
          <a:lstStyle/>
          <a:p>
            <a:pPr eaLnBrk="1" hangingPunct="1"/>
            <a:endParaRPr lang="ja-JP" altLang="ja-JP"/>
          </a:p>
        </p:txBody>
      </p:sp>
      <p:pic>
        <p:nvPicPr>
          <p:cNvPr id="23556" name="Picture 5" descr="princes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ja-JP" altLang="en-US"/>
              <a:t>ディズニーフェミニズム	</a:t>
            </a:r>
          </a:p>
        </p:txBody>
      </p:sp>
      <p:sp>
        <p:nvSpPr>
          <p:cNvPr id="18435" name="Rectangle 3"/>
          <p:cNvSpPr>
            <a:spLocks noGrp="1" noChangeArrowheads="1"/>
          </p:cNvSpPr>
          <p:nvPr>
            <p:ph idx="1"/>
          </p:nvPr>
        </p:nvSpPr>
        <p:spPr>
          <a:xfrm>
            <a:off x="395288" y="1628775"/>
            <a:ext cx="8229600" cy="4525963"/>
          </a:xfrm>
        </p:spPr>
        <p:txBody>
          <a:bodyPr/>
          <a:lstStyle/>
          <a:p>
            <a:pPr eaLnBrk="1" hangingPunct="1">
              <a:defRPr/>
            </a:pPr>
            <a:r>
              <a:rPr lang="ja-JP" altLang="en-US" dirty="0"/>
              <a:t>スタッフに女性が加わる</a:t>
            </a:r>
            <a:endParaRPr lang="en-US" altLang="ja-JP" dirty="0"/>
          </a:p>
          <a:p>
            <a:pPr eaLnBrk="1" hangingPunct="1">
              <a:defRPr/>
            </a:pPr>
            <a:endParaRPr lang="en-US" altLang="ja-JP" dirty="0"/>
          </a:p>
          <a:p>
            <a:pPr eaLnBrk="1" hangingPunct="1">
              <a:defRPr/>
            </a:pPr>
            <a:r>
              <a:rPr lang="ja-JP" altLang="en-US" dirty="0"/>
              <a:t>社会に対応した女性像を主人公に</a:t>
            </a:r>
          </a:p>
          <a:p>
            <a:pPr marL="0" indent="0" eaLnBrk="1" hangingPunct="1">
              <a:buFont typeface="Arial" charset="0"/>
              <a:buNone/>
              <a:defRPr/>
            </a:pPr>
            <a:endParaRPr lang="en-US" altLang="ja-JP" dirty="0"/>
          </a:p>
          <a:p>
            <a:pPr eaLnBrk="1" hangingPunct="1">
              <a:defRPr/>
            </a:pPr>
            <a:endParaRPr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520700" y="333375"/>
            <a:ext cx="8204200" cy="1320800"/>
          </a:xfrm>
        </p:spPr>
        <p:txBody>
          <a:bodyPr/>
          <a:lstStyle/>
          <a:p>
            <a:r>
              <a:rPr lang="ja-JP" altLang="en-US" sz="4000"/>
              <a:t>積極的に行動する、好奇心が旺盛</a:t>
            </a:r>
          </a:p>
        </p:txBody>
      </p:sp>
      <p:sp>
        <p:nvSpPr>
          <p:cNvPr id="25603" name="コンテンツ プレースホルダー 2"/>
          <p:cNvSpPr>
            <a:spLocks noGrp="1"/>
          </p:cNvSpPr>
          <p:nvPr>
            <p:ph idx="1"/>
          </p:nvPr>
        </p:nvSpPr>
        <p:spPr>
          <a:xfrm>
            <a:off x="6530975" y="1577975"/>
            <a:ext cx="4114800" cy="1250950"/>
          </a:xfrm>
        </p:spPr>
        <p:txBody>
          <a:bodyPr/>
          <a:lstStyle/>
          <a:p>
            <a:pPr marL="0" indent="0">
              <a:buFont typeface="Arial" charset="0"/>
              <a:buNone/>
            </a:pPr>
            <a:endParaRPr lang="en-US" altLang="ja-JP" sz="2400"/>
          </a:p>
          <a:p>
            <a:pPr marL="0" indent="0">
              <a:buFont typeface="Arial" charset="0"/>
              <a:buNone/>
            </a:pPr>
            <a:endParaRPr lang="en-US" altLang="ja-JP" sz="2400"/>
          </a:p>
          <a:p>
            <a:pPr marL="0" indent="0">
              <a:buFont typeface="Arial" charset="0"/>
              <a:buNone/>
            </a:pPr>
            <a:endParaRPr lang="en-US" altLang="ja-JP" sz="2400"/>
          </a:p>
          <a:p>
            <a:pPr marL="0" indent="0">
              <a:buFont typeface="Arial" charset="0"/>
              <a:buNone/>
            </a:pPr>
            <a:endParaRPr lang="en-US" altLang="ja-JP" sz="240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528763"/>
            <a:ext cx="2957513"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正方形/長方形 3"/>
          <p:cNvSpPr>
            <a:spLocks noChangeArrowheads="1"/>
          </p:cNvSpPr>
          <p:nvPr/>
        </p:nvSpPr>
        <p:spPr bwMode="auto">
          <a:xfrm>
            <a:off x="3635375" y="1916113"/>
            <a:ext cx="55086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
                <a:srgbClr val="90C226"/>
              </a:buClr>
              <a:buFontTx/>
              <a:buNone/>
            </a:pPr>
            <a:endParaRPr lang="en-US" altLang="ja-JP" u="sng">
              <a:solidFill>
                <a:srgbClr val="595959"/>
              </a:solidFill>
              <a:latin typeface="Garamond" pitchFamily="18" charset="0"/>
            </a:endParaRPr>
          </a:p>
          <a:p>
            <a:pPr eaLnBrk="1" hangingPunct="1">
              <a:spcBef>
                <a:spcPct val="0"/>
              </a:spcBef>
              <a:buClr>
                <a:srgbClr val="90C226"/>
              </a:buClr>
              <a:buFont typeface="Wingdings" pitchFamily="2" charset="2"/>
              <a:buChar char="l"/>
            </a:pPr>
            <a:r>
              <a:rPr lang="ja-JP" altLang="en-US" sz="2400">
                <a:solidFill>
                  <a:srgbClr val="404040"/>
                </a:solidFill>
                <a:latin typeface="Garamond" pitchFamily="18" charset="0"/>
              </a:rPr>
              <a:t>人間の世界にあこがれ</a:t>
            </a:r>
            <a:r>
              <a:rPr lang="ja-JP" altLang="ja-JP" sz="2400">
                <a:solidFill>
                  <a:srgbClr val="404040"/>
                </a:solidFill>
                <a:latin typeface="Garamond" pitchFamily="18" charset="0"/>
              </a:rPr>
              <a:t>、自らの足で、</a:t>
            </a:r>
            <a:endParaRPr lang="en-US" altLang="ja-JP" sz="2400">
              <a:solidFill>
                <a:srgbClr val="404040"/>
              </a:solidFill>
              <a:latin typeface="Garamond" pitchFamily="18" charset="0"/>
            </a:endParaRPr>
          </a:p>
          <a:p>
            <a:pPr eaLnBrk="1" hangingPunct="1">
              <a:spcBef>
                <a:spcPct val="0"/>
              </a:spcBef>
              <a:buClr>
                <a:srgbClr val="90C226"/>
              </a:buClr>
              <a:buFontTx/>
              <a:buNone/>
            </a:pPr>
            <a:r>
              <a:rPr lang="ja-JP" altLang="en-US" sz="2400">
                <a:solidFill>
                  <a:srgbClr val="404040"/>
                </a:solidFill>
                <a:latin typeface="Garamond" pitchFamily="18" charset="0"/>
              </a:rPr>
              <a:t>　外の世界</a:t>
            </a:r>
            <a:r>
              <a:rPr lang="ja-JP" altLang="ja-JP" sz="2400">
                <a:solidFill>
                  <a:srgbClr val="404040"/>
                </a:solidFill>
                <a:latin typeface="Garamond" pitchFamily="18" charset="0"/>
              </a:rPr>
              <a:t>を夢見て冒険</a:t>
            </a:r>
            <a:endParaRPr lang="en-US" altLang="ja-JP" sz="2400">
              <a:solidFill>
                <a:srgbClr val="404040"/>
              </a:solidFill>
              <a:latin typeface="Garamond" pitchFamily="18" charset="0"/>
            </a:endParaRPr>
          </a:p>
          <a:p>
            <a:pPr eaLnBrk="1" hangingPunct="1">
              <a:spcBef>
                <a:spcPct val="0"/>
              </a:spcBef>
              <a:buClr>
                <a:srgbClr val="90C226"/>
              </a:buClr>
              <a:buFontTx/>
              <a:buNone/>
            </a:pPr>
            <a:endParaRPr lang="en-US" altLang="ja-JP" sz="2400">
              <a:solidFill>
                <a:srgbClr val="404040"/>
              </a:solidFill>
              <a:latin typeface="Garamond" pitchFamily="18" charset="0"/>
            </a:endParaRPr>
          </a:p>
          <a:p>
            <a:pPr eaLnBrk="1" hangingPunct="1">
              <a:spcBef>
                <a:spcPct val="0"/>
              </a:spcBef>
              <a:buClr>
                <a:srgbClr val="90C226"/>
              </a:buClr>
              <a:buFont typeface="Wingdings" pitchFamily="2" charset="2"/>
              <a:buChar char="l"/>
            </a:pPr>
            <a:r>
              <a:rPr lang="ja-JP" altLang="ja-JP" sz="2400">
                <a:solidFill>
                  <a:srgbClr val="404040"/>
                </a:solidFill>
                <a:latin typeface="Garamond" pitchFamily="18" charset="0"/>
              </a:rPr>
              <a:t>アリエルはエリック王子と結ばれて幸せに</a:t>
            </a:r>
            <a:r>
              <a:rPr lang="ja-JP" altLang="en-US" sz="2400">
                <a:solidFill>
                  <a:srgbClr val="404040"/>
                </a:solidFill>
                <a:latin typeface="Garamond" pitchFamily="18" charset="0"/>
              </a:rPr>
              <a:t>なる</a:t>
            </a:r>
            <a:r>
              <a:rPr lang="ja-JP" altLang="ja-JP" sz="2400">
                <a:solidFill>
                  <a:srgbClr val="404040"/>
                </a:solidFill>
                <a:latin typeface="Garamond" pitchFamily="18" charset="0"/>
              </a:rPr>
              <a:t>が…</a:t>
            </a:r>
            <a:endParaRPr lang="en-US" altLang="ja-JP" sz="2400">
              <a:solidFill>
                <a:srgbClr val="404040"/>
              </a:solidFill>
              <a:latin typeface="Garamond" pitchFamily="18" charset="0"/>
            </a:endParaRPr>
          </a:p>
        </p:txBody>
      </p:sp>
      <p:grpSp>
        <p:nvGrpSpPr>
          <p:cNvPr id="2" name="グループ化 8"/>
          <p:cNvGrpSpPr>
            <a:grpSpLocks/>
          </p:cNvGrpSpPr>
          <p:nvPr/>
        </p:nvGrpSpPr>
        <p:grpSpPr bwMode="auto">
          <a:xfrm>
            <a:off x="4054475" y="4460875"/>
            <a:ext cx="4670425" cy="1920875"/>
            <a:chOff x="769258" y="2612571"/>
            <a:chExt cx="9361714" cy="972457"/>
          </a:xfrm>
        </p:grpSpPr>
        <p:sp>
          <p:nvSpPr>
            <p:cNvPr id="10" name="角丸四角形 9"/>
            <p:cNvSpPr/>
            <p:nvPr/>
          </p:nvSpPr>
          <p:spPr>
            <a:xfrm>
              <a:off x="769258" y="2612571"/>
              <a:ext cx="9361714" cy="97245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5609" name="テキスト ボックス 10"/>
            <p:cNvSpPr txBox="1">
              <a:spLocks noChangeArrowheads="1"/>
            </p:cNvSpPr>
            <p:nvPr/>
          </p:nvSpPr>
          <p:spPr bwMode="auto">
            <a:xfrm>
              <a:off x="1806620" y="2782814"/>
              <a:ext cx="7332251" cy="6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a:latin typeface="Garamond" pitchFamily="18" charset="0"/>
                </a:rPr>
                <a:t>相手は王子様、結婚してハッピーエンドという枠組みは変わらない。</a:t>
              </a:r>
            </a:p>
          </p:txBody>
        </p:sp>
      </p:grpSp>
      <p:sp>
        <p:nvSpPr>
          <p:cNvPr id="11" name="テキスト ボックス 10"/>
          <p:cNvSpPr txBox="1"/>
          <p:nvPr/>
        </p:nvSpPr>
        <p:spPr>
          <a:xfrm>
            <a:off x="539750" y="4941888"/>
            <a:ext cx="1511300" cy="830262"/>
          </a:xfrm>
          <a:prstGeom prst="rect">
            <a:avLst/>
          </a:prstGeom>
          <a:noFill/>
        </p:spPr>
        <p:txBody>
          <a:bodyPr>
            <a:spAutoFit/>
          </a:bodyPr>
          <a:lstStyle/>
          <a:p>
            <a:pPr>
              <a:defRPr/>
            </a:pPr>
            <a:r>
              <a:rPr lang="ja-JP" altLang="en-US" sz="2400" dirty="0">
                <a:solidFill>
                  <a:schemeClr val="tx1">
                    <a:lumMod val="50000"/>
                    <a:lumOff val="50000"/>
                  </a:schemeClr>
                </a:solidFill>
              </a:rPr>
              <a:t>アリエル（</a:t>
            </a:r>
            <a:r>
              <a:rPr lang="en-US" altLang="ja-JP" sz="2400" dirty="0">
                <a:solidFill>
                  <a:schemeClr val="tx1">
                    <a:lumMod val="50000"/>
                    <a:lumOff val="50000"/>
                  </a:schemeClr>
                </a:solidFill>
              </a:rPr>
              <a:t>1989</a:t>
            </a:r>
            <a:r>
              <a:rPr lang="ja-JP" altLang="en-US" sz="2400" dirty="0">
                <a:solidFill>
                  <a:schemeClr val="tx1">
                    <a:lumMod val="50000"/>
                    <a:lumOff val="50000"/>
                  </a:schemeClr>
                </a:solidFill>
              </a:rPr>
              <a:t>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67138" y="1497013"/>
            <a:ext cx="4810125" cy="1831975"/>
          </a:xfrm>
        </p:spPr>
        <p:txBody>
          <a:bodyPr>
            <a:normAutofit/>
          </a:bodyPr>
          <a:lstStyle/>
          <a:p>
            <a:pPr marL="0" indent="0">
              <a:buClr>
                <a:srgbClr val="90C226"/>
              </a:buClr>
              <a:buFont typeface="Arial" charset="0"/>
              <a:buNone/>
              <a:defRPr/>
            </a:pPr>
            <a:r>
              <a:rPr lang="ja-JP" altLang="ja-JP" u="sng" dirty="0">
                <a:solidFill>
                  <a:prstClr val="black">
                    <a:lumMod val="65000"/>
                    <a:lumOff val="35000"/>
                  </a:prstClr>
                </a:solidFill>
              </a:rPr>
              <a:t>知的</a:t>
            </a:r>
            <a:r>
              <a:rPr lang="ja-JP" altLang="en-US" u="sng" dirty="0">
                <a:solidFill>
                  <a:prstClr val="black">
                    <a:lumMod val="65000"/>
                    <a:lumOff val="35000"/>
                  </a:prstClr>
                </a:solidFill>
              </a:rPr>
              <a:t>で</a:t>
            </a:r>
            <a:r>
              <a:rPr lang="ja-JP" altLang="ja-JP" u="sng" dirty="0">
                <a:solidFill>
                  <a:prstClr val="black">
                    <a:lumMod val="65000"/>
                    <a:lumOff val="35000"/>
                  </a:prstClr>
                </a:solidFill>
              </a:rPr>
              <a:t>、聡明</a:t>
            </a:r>
            <a:r>
              <a:rPr lang="ja-JP" altLang="en-US" u="sng" dirty="0">
                <a:solidFill>
                  <a:prstClr val="black">
                    <a:lumMod val="65000"/>
                    <a:lumOff val="35000"/>
                  </a:prstClr>
                </a:solidFill>
              </a:rPr>
              <a:t>な</a:t>
            </a:r>
            <a:r>
              <a:rPr lang="ja-JP" altLang="ja-JP" u="sng" dirty="0">
                <a:solidFill>
                  <a:prstClr val="black">
                    <a:lumMod val="65000"/>
                    <a:lumOff val="35000"/>
                  </a:prstClr>
                </a:solidFill>
              </a:rPr>
              <a:t>女性</a:t>
            </a:r>
            <a:r>
              <a:rPr lang="ja-JP" altLang="en-US" u="sng" dirty="0">
                <a:solidFill>
                  <a:prstClr val="black">
                    <a:lumMod val="65000"/>
                    <a:lumOff val="35000"/>
                  </a:prstClr>
                </a:solidFill>
              </a:rPr>
              <a:t>ベル</a:t>
            </a:r>
            <a:endParaRPr lang="en-US" altLang="ja-JP" u="sng" dirty="0">
              <a:solidFill>
                <a:prstClr val="black">
                  <a:lumMod val="65000"/>
                  <a:lumOff val="3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読書に夢中、恋愛に興味がない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男性らしいガストンに見向きもしない。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endParaRPr lang="ja-JP" altLang="ja-JP" sz="2400" dirty="0">
              <a:solidFill>
                <a:prstClr val="black">
                  <a:lumMod val="75000"/>
                  <a:lumOff val="25000"/>
                </a:prstClr>
              </a:solidFill>
            </a:endParaRPr>
          </a:p>
          <a:p>
            <a:pPr>
              <a:defRPr/>
            </a:pPr>
            <a:endParaRPr lang="ja-JP" altLang="en-US" dirty="0"/>
          </a:p>
        </p:txBody>
      </p:sp>
      <p:grpSp>
        <p:nvGrpSpPr>
          <p:cNvPr id="2" name="グループ化 11"/>
          <p:cNvGrpSpPr>
            <a:grpSpLocks/>
          </p:cNvGrpSpPr>
          <p:nvPr/>
        </p:nvGrpSpPr>
        <p:grpSpPr bwMode="auto">
          <a:xfrm>
            <a:off x="3924300" y="4365625"/>
            <a:ext cx="4256088" cy="1712913"/>
            <a:chOff x="1248230" y="6560457"/>
            <a:chExt cx="9180286" cy="617526"/>
          </a:xfrm>
        </p:grpSpPr>
        <p:sp>
          <p:nvSpPr>
            <p:cNvPr id="10" name="角丸四角形 9"/>
            <p:cNvSpPr/>
            <p:nvPr/>
          </p:nvSpPr>
          <p:spPr>
            <a:xfrm>
              <a:off x="1248230" y="6560457"/>
              <a:ext cx="9180286" cy="5780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6631" name="テキスト ボックス 10"/>
            <p:cNvSpPr txBox="1">
              <a:spLocks noChangeArrowheads="1"/>
            </p:cNvSpPr>
            <p:nvPr/>
          </p:nvSpPr>
          <p:spPr bwMode="auto">
            <a:xfrm>
              <a:off x="1403550" y="6612353"/>
              <a:ext cx="8907187" cy="56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a:latin typeface="Garamond" pitchFamily="18" charset="0"/>
                </a:rPr>
                <a:t>相手は王子様、結婚でハッピーエンドというパターンは変わらない。献身的な所も問題？</a:t>
              </a:r>
            </a:p>
          </p:txBody>
        </p:sp>
      </p:gr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987425"/>
            <a:ext cx="2957512"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755650" y="5084763"/>
            <a:ext cx="2592388" cy="461962"/>
          </a:xfrm>
          <a:prstGeom prst="rect">
            <a:avLst/>
          </a:prstGeom>
          <a:noFill/>
        </p:spPr>
        <p:txBody>
          <a:bodyPr>
            <a:spAutoFit/>
          </a:bodyPr>
          <a:lstStyle/>
          <a:p>
            <a:pPr>
              <a:defRPr/>
            </a:pPr>
            <a:r>
              <a:rPr lang="ja-JP" altLang="en-US" sz="2400" dirty="0">
                <a:solidFill>
                  <a:schemeClr val="tx1">
                    <a:lumMod val="50000"/>
                    <a:lumOff val="50000"/>
                  </a:schemeClr>
                </a:solidFill>
              </a:rPr>
              <a:t>ベル（</a:t>
            </a:r>
            <a:r>
              <a:rPr lang="en-US" altLang="ja-JP" sz="2400" dirty="0">
                <a:solidFill>
                  <a:schemeClr val="tx1">
                    <a:lumMod val="50000"/>
                    <a:lumOff val="50000"/>
                  </a:schemeClr>
                </a:solidFill>
              </a:rPr>
              <a:t>1991</a:t>
            </a:r>
            <a:r>
              <a:rPr lang="ja-JP" altLang="en-US" sz="2400" dirty="0">
                <a:solidFill>
                  <a:schemeClr val="tx1">
                    <a:lumMod val="50000"/>
                    <a:lumOff val="50000"/>
                  </a:schemeClr>
                </a:solidFill>
              </a:rPr>
              <a:t>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95288" y="765175"/>
          <a:ext cx="8496300" cy="5826125"/>
        </p:xfrm>
        <a:graphic>
          <a:graphicData uri="http://schemas.openxmlformats.org/drawingml/2006/table">
            <a:tbl>
              <a:tblPr/>
              <a:tblGrid>
                <a:gridCol w="647700">
                  <a:extLst>
                    <a:ext uri="{9D8B030D-6E8A-4147-A177-3AD203B41FA5}">
                      <a16:colId xmlns:a16="http://schemas.microsoft.com/office/drawing/2014/main" val="20000"/>
                    </a:ext>
                  </a:extLst>
                </a:gridCol>
                <a:gridCol w="2520950">
                  <a:extLst>
                    <a:ext uri="{9D8B030D-6E8A-4147-A177-3AD203B41FA5}">
                      <a16:colId xmlns:a16="http://schemas.microsoft.com/office/drawing/2014/main" val="20001"/>
                    </a:ext>
                  </a:extLst>
                </a:gridCol>
                <a:gridCol w="360362">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503238">
                  <a:extLst>
                    <a:ext uri="{9D8B030D-6E8A-4147-A177-3AD203B41FA5}">
                      <a16:colId xmlns:a16="http://schemas.microsoft.com/office/drawing/2014/main" val="20004"/>
                    </a:ext>
                  </a:extLst>
                </a:gridCol>
                <a:gridCol w="4746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720725">
                  <a:extLst>
                    <a:ext uri="{9D8B030D-6E8A-4147-A177-3AD203B41FA5}">
                      <a16:colId xmlns:a16="http://schemas.microsoft.com/office/drawing/2014/main" val="20008"/>
                    </a:ext>
                  </a:extLst>
                </a:gridCol>
                <a:gridCol w="608013">
                  <a:extLst>
                    <a:ext uri="{9D8B030D-6E8A-4147-A177-3AD203B41FA5}">
                      <a16:colId xmlns:a16="http://schemas.microsoft.com/office/drawing/2014/main" val="20009"/>
                    </a:ext>
                  </a:extLst>
                </a:gridCol>
                <a:gridCol w="758825">
                  <a:extLst>
                    <a:ext uri="{9D8B030D-6E8A-4147-A177-3AD203B41FA5}">
                      <a16:colId xmlns:a16="http://schemas.microsoft.com/office/drawing/2014/main" val="20010"/>
                    </a:ext>
                  </a:extLst>
                </a:gridCol>
              </a:tblGrid>
              <a:tr h="1616075">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王女</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相手は王子</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王子と結婚</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白人</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舞台</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前作との間隔（年）</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日本</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ビビティバディブティック</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1937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白雪姫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〇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〇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1"/>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シンデレラ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2"/>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1959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眠れる森の美女</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3"/>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1989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リトル・マーメイド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4"/>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美女と野獣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5"/>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アラジン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中東</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6"/>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ポカホンタス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7"/>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ムーラン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中国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8"/>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2007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魔法にかけられて</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9"/>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2009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プリンセスと魔法のキス</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0"/>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塔の上のラプンツェル</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1"/>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メリダとおそろしの森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2"/>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アナと雪の女王</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3"/>
                  </a:ext>
                </a:extLst>
              </a:tr>
            </a:tbl>
          </a:graphicData>
        </a:graphic>
      </p:graphicFrame>
      <p:sp>
        <p:nvSpPr>
          <p:cNvPr id="27832" name="テキスト ボックス 3"/>
          <p:cNvSpPr txBox="1">
            <a:spLocks noChangeArrowheads="1"/>
          </p:cNvSpPr>
          <p:nvPr/>
        </p:nvSpPr>
        <p:spPr bwMode="auto">
          <a:xfrm>
            <a:off x="971550" y="260350"/>
            <a:ext cx="748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ディズニープリンセスはこう変わった。</a:t>
            </a:r>
          </a:p>
        </p:txBody>
      </p:sp>
      <p:sp>
        <p:nvSpPr>
          <p:cNvPr id="5" name="正方形/長方形 4"/>
          <p:cNvSpPr/>
          <p:nvPr/>
        </p:nvSpPr>
        <p:spPr>
          <a:xfrm>
            <a:off x="323850" y="2349500"/>
            <a:ext cx="8640763" cy="100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323850" y="3357563"/>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323850" y="4005263"/>
            <a:ext cx="8640763"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323850" y="5589588"/>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323850" y="6237288"/>
            <a:ext cx="8640763"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8313" y="1557338"/>
            <a:ext cx="8351837" cy="4967287"/>
          </a:xfrm>
        </p:spPr>
        <p:txBody>
          <a:bodyPr>
            <a:noAutofit/>
          </a:bodyPr>
          <a:lstStyle/>
          <a:p>
            <a:pPr>
              <a:buFont typeface="Wingdings" panose="05000000000000000000" pitchFamily="2" charset="2"/>
              <a:buChar char="l"/>
              <a:defRPr/>
            </a:pPr>
            <a:r>
              <a:rPr lang="ja-JP" altLang="ja-JP" sz="2800" dirty="0"/>
              <a:t>アラジンが公開された</a:t>
            </a:r>
            <a:r>
              <a:rPr lang="en-US" altLang="ja-JP" sz="2800" dirty="0"/>
              <a:t>1990</a:t>
            </a:r>
            <a:r>
              <a:rPr lang="ja-JP" altLang="ja-JP" sz="2800" dirty="0"/>
              <a:t>年代に大きく進んだ</a:t>
            </a:r>
            <a:endParaRPr lang="en-US" altLang="ja-JP" sz="2800" dirty="0"/>
          </a:p>
          <a:p>
            <a:pPr marL="0" indent="0">
              <a:buFont typeface="Arial" charset="0"/>
              <a:buNone/>
              <a:defRPr/>
            </a:pPr>
            <a:r>
              <a:rPr lang="ja-JP" altLang="en-US" sz="2800" dirty="0"/>
              <a:t>　</a:t>
            </a:r>
            <a:r>
              <a:rPr lang="ja-JP" altLang="ja-JP" sz="2800" dirty="0"/>
              <a:t>「多文化主義」と「国際化」</a:t>
            </a:r>
            <a:r>
              <a:rPr lang="ja-JP" altLang="en-US" sz="2800" dirty="0"/>
              <a:t>の</a:t>
            </a:r>
            <a:r>
              <a:rPr lang="ja-JP" altLang="ja-JP" sz="2800" dirty="0"/>
              <a:t>象徴</a:t>
            </a:r>
            <a:endParaRPr lang="en-US" altLang="ja-JP" sz="2800" dirty="0"/>
          </a:p>
          <a:p>
            <a:pPr>
              <a:defRPr/>
            </a:pPr>
            <a:endParaRPr lang="en-US" altLang="ja-JP" sz="2800" dirty="0"/>
          </a:p>
          <a:p>
            <a:pPr>
              <a:buFont typeface="Wingdings" panose="05000000000000000000" pitchFamily="2" charset="2"/>
              <a:buChar char="l"/>
              <a:defRPr/>
            </a:pPr>
            <a:r>
              <a:rPr lang="ja-JP" altLang="en-US" sz="2800" dirty="0"/>
              <a:t>非白人を主人公にし、戦う女性を前面に押し出す</a:t>
            </a:r>
            <a:endParaRPr lang="en-US" altLang="ja-JP" sz="2800" dirty="0"/>
          </a:p>
          <a:p>
            <a:pPr>
              <a:defRPr/>
            </a:pPr>
            <a:endParaRPr lang="ja-JP" altLang="ja-JP" sz="2800" dirty="0"/>
          </a:p>
          <a:p>
            <a:pPr>
              <a:buFont typeface="Wingdings" panose="05000000000000000000" pitchFamily="2" charset="2"/>
              <a:buChar char="l"/>
              <a:defRPr/>
            </a:pPr>
            <a:r>
              <a:rPr lang="ja-JP" altLang="ja-JP" sz="2800" dirty="0"/>
              <a:t>ジャスミン</a:t>
            </a:r>
            <a:r>
              <a:rPr lang="ja-JP" altLang="en-US" sz="2800" dirty="0"/>
              <a:t>ー</a:t>
            </a:r>
            <a:r>
              <a:rPr lang="ja-JP" altLang="ja-JP" sz="2800" dirty="0"/>
              <a:t>アラブ人</a:t>
            </a:r>
            <a:endParaRPr lang="en-US" altLang="ja-JP" sz="2800" dirty="0"/>
          </a:p>
          <a:p>
            <a:pPr marL="0" indent="0">
              <a:buFont typeface="Arial" charset="0"/>
              <a:buNone/>
              <a:defRPr/>
            </a:pPr>
            <a:r>
              <a:rPr lang="ja-JP" altLang="en-US" sz="2800" dirty="0"/>
              <a:t>　</a:t>
            </a:r>
            <a:r>
              <a:rPr lang="ja-JP" altLang="ja-JP" sz="2800" dirty="0"/>
              <a:t>ポカホンタス</a:t>
            </a:r>
            <a:r>
              <a:rPr lang="ja-JP" altLang="en-US" sz="2800" dirty="0"/>
              <a:t>ーネイティブアメリカン</a:t>
            </a:r>
            <a:endParaRPr lang="en-US" altLang="ja-JP" sz="2800" dirty="0"/>
          </a:p>
          <a:p>
            <a:pPr marL="0" indent="0">
              <a:buFont typeface="Arial" charset="0"/>
              <a:buNone/>
              <a:defRPr/>
            </a:pPr>
            <a:r>
              <a:rPr lang="ja-JP" altLang="en-US" sz="2800" dirty="0"/>
              <a:t>　</a:t>
            </a:r>
            <a:r>
              <a:rPr lang="ja-JP" altLang="ja-JP" sz="2800" dirty="0"/>
              <a:t>ムーラン</a:t>
            </a:r>
            <a:r>
              <a:rPr lang="ja-JP" altLang="en-US" sz="2800" dirty="0"/>
              <a:t>ー中国人</a:t>
            </a:r>
            <a:endParaRPr lang="en-US" altLang="ja-JP" sz="2800" dirty="0"/>
          </a:p>
          <a:p>
            <a:pPr marL="0" indent="0">
              <a:buFont typeface="Arial" charset="0"/>
              <a:buNone/>
              <a:defRPr/>
            </a:pPr>
            <a:r>
              <a:rPr lang="ja-JP" altLang="en-US" sz="2800" dirty="0"/>
              <a:t>　ティアナー</a:t>
            </a:r>
            <a:r>
              <a:rPr lang="ja-JP" altLang="ja-JP" sz="2800" dirty="0"/>
              <a:t>黒人少女</a:t>
            </a:r>
          </a:p>
          <a:p>
            <a:pPr>
              <a:defRPr/>
            </a:pPr>
            <a:endParaRPr lang="ja-JP" altLang="en-US" sz="2800" dirty="0"/>
          </a:p>
        </p:txBody>
      </p:sp>
      <p:sp>
        <p:nvSpPr>
          <p:cNvPr id="28675" name="テキスト ボックス 3"/>
          <p:cNvSpPr txBox="1">
            <a:spLocks noChangeArrowheads="1"/>
          </p:cNvSpPr>
          <p:nvPr/>
        </p:nvSpPr>
        <p:spPr bwMode="auto">
          <a:xfrm>
            <a:off x="611188" y="404813"/>
            <a:ext cx="7848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Garamond" pitchFamily="18" charset="0"/>
              </a:rPr>
              <a:t>多文化、多人種化したプリンセス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r>
              <a:rPr lang="ja-JP" altLang="en-US"/>
              <a:t>ジェンダーとは</a:t>
            </a:r>
          </a:p>
        </p:txBody>
      </p:sp>
      <p:sp>
        <p:nvSpPr>
          <p:cNvPr id="4099" name="Rectangle 3"/>
          <p:cNvSpPr>
            <a:spLocks noGrp="1" noChangeArrowheads="1"/>
          </p:cNvSpPr>
          <p:nvPr>
            <p:ph idx="1"/>
          </p:nvPr>
        </p:nvSpPr>
        <p:spPr/>
        <p:txBody>
          <a:bodyPr/>
          <a:lstStyle/>
          <a:p>
            <a:pPr eaLnBrk="1" hangingPunct="1">
              <a:lnSpc>
                <a:spcPct val="90000"/>
              </a:lnSpc>
            </a:pPr>
            <a:r>
              <a:rPr lang="ja-JP" altLang="en-US">
                <a:solidFill>
                  <a:schemeClr val="hlink"/>
                </a:solidFill>
              </a:rPr>
              <a:t>生物学的性差ではなく、文化的、社会的、政治的かつ心理学的な性差のこと</a:t>
            </a:r>
          </a:p>
          <a:p>
            <a:pPr eaLnBrk="1" hangingPunct="1">
              <a:lnSpc>
                <a:spcPct val="90000"/>
              </a:lnSpc>
            </a:pPr>
            <a:r>
              <a:rPr lang="ja-JP" altLang="en-US"/>
              <a:t>「女は子供を生み育てるために存在している」</a:t>
            </a:r>
          </a:p>
          <a:p>
            <a:pPr eaLnBrk="1" hangingPunct="1">
              <a:lnSpc>
                <a:spcPct val="90000"/>
              </a:lnSpc>
            </a:pPr>
            <a:r>
              <a:rPr lang="ja-JP" altLang="en-US"/>
              <a:t>「育児をするのだから家庭にいるのが女の義務だ」</a:t>
            </a:r>
          </a:p>
          <a:p>
            <a:pPr eaLnBrk="1" hangingPunct="1">
              <a:lnSpc>
                <a:spcPct val="90000"/>
              </a:lnSpc>
            </a:pPr>
            <a:r>
              <a:rPr lang="ja-JP" altLang="en-US"/>
              <a:t>「母性愛は女性の存在理由であり、本能である」</a:t>
            </a:r>
          </a:p>
          <a:p>
            <a:pPr eaLnBrk="1" hangingPunct="1">
              <a:lnSpc>
                <a:spcPct val="90000"/>
              </a:lnSpc>
            </a:pPr>
            <a:r>
              <a:rPr lang="ja-JP" altLang="en-US"/>
              <a:t>「子供を産み終わった女性は生きている価値がない」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7338"/>
            <a:ext cx="30670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30670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テキスト ボックス 6"/>
          <p:cNvSpPr txBox="1">
            <a:spLocks noChangeArrowheads="1"/>
          </p:cNvSpPr>
          <p:nvPr/>
        </p:nvSpPr>
        <p:spPr bwMode="auto">
          <a:xfrm>
            <a:off x="611188" y="5300663"/>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ジャスミン（</a:t>
            </a:r>
            <a:r>
              <a:rPr lang="en-US" altLang="ja-JP" sz="2400">
                <a:latin typeface="Garamond" pitchFamily="18" charset="0"/>
              </a:rPr>
              <a:t>1992</a:t>
            </a:r>
            <a:r>
              <a:rPr lang="ja-JP" altLang="en-US" sz="2400">
                <a:latin typeface="Garamond" pitchFamily="18" charset="0"/>
              </a:rPr>
              <a:t>年）</a:t>
            </a:r>
          </a:p>
        </p:txBody>
      </p:sp>
      <p:sp>
        <p:nvSpPr>
          <p:cNvPr id="29701" name="テキスト ボックス 7"/>
          <p:cNvSpPr txBox="1">
            <a:spLocks noChangeArrowheads="1"/>
          </p:cNvSpPr>
          <p:nvPr/>
        </p:nvSpPr>
        <p:spPr bwMode="auto">
          <a:xfrm>
            <a:off x="4140200" y="5300663"/>
            <a:ext cx="316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ポカホンタス（</a:t>
            </a:r>
            <a:r>
              <a:rPr lang="en-US" altLang="ja-JP" sz="2400">
                <a:latin typeface="Garamond" pitchFamily="18" charset="0"/>
              </a:rPr>
              <a:t>1995</a:t>
            </a:r>
            <a:r>
              <a:rPr lang="ja-JP" altLang="en-US" sz="2400">
                <a:latin typeface="Garamond" pitchFamily="18" charset="0"/>
              </a:rPr>
              <a:t>）</a:t>
            </a:r>
          </a:p>
        </p:txBody>
      </p:sp>
      <p:sp>
        <p:nvSpPr>
          <p:cNvPr id="29702" name="タイトル 8"/>
          <p:cNvSpPr>
            <a:spLocks noGrp="1"/>
          </p:cNvSpPr>
          <p:nvPr>
            <p:ph type="title"/>
          </p:nvPr>
        </p:nvSpPr>
        <p:spPr/>
        <p:txBody>
          <a:bodyPr/>
          <a:lstStyle/>
          <a:p>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8138" y="-117475"/>
            <a:ext cx="3827462" cy="5357813"/>
          </a:xfrm>
        </p:spPr>
        <p:txBody>
          <a:bodyPr>
            <a:normAutofit/>
          </a:bodyPr>
          <a:lstStyle/>
          <a:p>
            <a:pPr>
              <a:defRPr/>
            </a:pPr>
            <a:endParaRPr lang="en-US" altLang="ja-JP" sz="2400" dirty="0"/>
          </a:p>
          <a:p>
            <a:pPr marL="0" indent="0">
              <a:buFont typeface="Arial" charset="0"/>
              <a:buNone/>
              <a:defRPr/>
            </a:pPr>
            <a:endParaRPr lang="en-US" altLang="ja-JP" sz="2400" dirty="0"/>
          </a:p>
          <a:p>
            <a:pPr marL="0" indent="0">
              <a:buFont typeface="Arial" charset="0"/>
              <a:buNone/>
              <a:defRPr/>
            </a:pPr>
            <a:endParaRPr lang="en-US" altLang="ja-JP" sz="2400" dirty="0"/>
          </a:p>
          <a:p>
            <a:pPr marL="0" indent="0">
              <a:buFont typeface="Arial" charset="0"/>
              <a:buNone/>
              <a:defRPr/>
            </a:pPr>
            <a:endParaRPr lang="en-US" altLang="ja-JP" sz="2400" dirty="0"/>
          </a:p>
          <a:p>
            <a:pPr>
              <a:defRPr/>
            </a:pPr>
            <a:endParaRPr lang="ja-JP" altLang="en-US" sz="2400" dirty="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765175"/>
            <a:ext cx="30289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765175"/>
            <a:ext cx="30289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テキスト ボックス 6"/>
          <p:cNvSpPr txBox="1">
            <a:spLocks noChangeArrowheads="1"/>
          </p:cNvSpPr>
          <p:nvPr/>
        </p:nvSpPr>
        <p:spPr bwMode="auto">
          <a:xfrm>
            <a:off x="971550" y="4724400"/>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ムーラン（</a:t>
            </a:r>
            <a:r>
              <a:rPr lang="en-US" altLang="ja-JP" sz="2400">
                <a:latin typeface="Garamond" pitchFamily="18" charset="0"/>
              </a:rPr>
              <a:t>1998</a:t>
            </a:r>
            <a:r>
              <a:rPr lang="ja-JP" altLang="en-US" sz="2400">
                <a:latin typeface="Garamond" pitchFamily="18" charset="0"/>
              </a:rPr>
              <a:t>年）</a:t>
            </a:r>
          </a:p>
        </p:txBody>
      </p:sp>
      <p:sp>
        <p:nvSpPr>
          <p:cNvPr id="30726" name="テキスト ボックス 7"/>
          <p:cNvSpPr txBox="1">
            <a:spLocks noChangeArrowheads="1"/>
          </p:cNvSpPr>
          <p:nvPr/>
        </p:nvSpPr>
        <p:spPr bwMode="auto">
          <a:xfrm>
            <a:off x="5076825" y="4868863"/>
            <a:ext cx="266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ティアナ（</a:t>
            </a:r>
            <a:r>
              <a:rPr lang="en-US" altLang="ja-JP" sz="2400">
                <a:latin typeface="Garamond" pitchFamily="18" charset="0"/>
              </a:rPr>
              <a:t>2009</a:t>
            </a:r>
            <a:r>
              <a:rPr lang="ja-JP" altLang="en-US" sz="2400">
                <a:latin typeface="Garamond" pitchFamily="18" charset="0"/>
              </a:rPr>
              <a:t>年）</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ja-JP" altLang="en-US"/>
              <a:t>前作との間隔</a:t>
            </a:r>
          </a:p>
        </p:txBody>
      </p:sp>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a:t>魔法にかけられて（</a:t>
            </a:r>
            <a:r>
              <a:rPr lang="en-US" altLang="ja-JP"/>
              <a:t>2009</a:t>
            </a:r>
            <a:r>
              <a:rPr lang="ja-JP" altLang="en-US"/>
              <a:t>）</a:t>
            </a:r>
          </a:p>
        </p:txBody>
      </p:sp>
      <p:sp>
        <p:nvSpPr>
          <p:cNvPr id="32771" name="コンテンツ プレースホルダ 2"/>
          <p:cNvSpPr>
            <a:spLocks noGrp="1"/>
          </p:cNvSpPr>
          <p:nvPr>
            <p:ph idx="1"/>
          </p:nvPr>
        </p:nvSpPr>
        <p:spPr>
          <a:xfrm>
            <a:off x="4859338" y="1600200"/>
            <a:ext cx="3827462" cy="4525963"/>
          </a:xfrm>
        </p:spPr>
        <p:txBody>
          <a:bodyPr/>
          <a:lstStyle/>
          <a:p>
            <a:r>
              <a:rPr lang="ja-JP" altLang="en-US"/>
              <a:t>実写とアニメ</a:t>
            </a:r>
            <a:endParaRPr lang="en-US" altLang="ja-JP"/>
          </a:p>
          <a:p>
            <a:r>
              <a:rPr lang="ja-JP" altLang="en-US"/>
              <a:t>舞台はおとぎの国とニューヨーク</a:t>
            </a:r>
            <a:endParaRPr lang="en-US" altLang="ja-JP"/>
          </a:p>
          <a:p>
            <a:r>
              <a:rPr lang="ja-JP" altLang="en-US"/>
              <a:t>王子様は出てくるが道化役</a:t>
            </a:r>
            <a:endParaRPr lang="en-US" altLang="ja-JP"/>
          </a:p>
          <a:p>
            <a:r>
              <a:rPr lang="ja-JP" altLang="en-US"/>
              <a:t>プリンセスストーリーをパロディ化</a:t>
            </a:r>
          </a:p>
        </p:txBody>
      </p:sp>
      <p:pic>
        <p:nvPicPr>
          <p:cNvPr id="32772" name="Picture 2" descr="魔法にかけられて [DV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00213"/>
            <a:ext cx="2768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p:cNvSpPr>
            <a:spLocks noGrp="1"/>
          </p:cNvSpPr>
          <p:nvPr>
            <p:ph idx="1"/>
          </p:nvPr>
        </p:nvSpPr>
        <p:spPr>
          <a:xfrm>
            <a:off x="179388" y="1557338"/>
            <a:ext cx="8664575" cy="4103687"/>
          </a:xfrm>
        </p:spPr>
        <p:txBody>
          <a:bodyPr/>
          <a:lstStyle/>
          <a:p>
            <a:pPr>
              <a:buFont typeface="Wingdings" pitchFamily="2" charset="2"/>
              <a:buChar char="l"/>
            </a:pPr>
            <a:r>
              <a:rPr lang="ja-JP" altLang="ja-JP"/>
              <a:t>現代社会の女性像</a:t>
            </a:r>
            <a:endParaRPr lang="en-US" altLang="ja-JP"/>
          </a:p>
          <a:p>
            <a:pPr>
              <a:buFont typeface="Wingdings" pitchFamily="2" charset="2"/>
              <a:buChar char="l"/>
            </a:pPr>
            <a:r>
              <a:rPr lang="ja-JP" altLang="ja-JP"/>
              <a:t>エネルギッシュで型破りなプリンセス</a:t>
            </a:r>
            <a:endParaRPr lang="en-US" altLang="ja-JP"/>
          </a:p>
          <a:p>
            <a:pPr>
              <a:buFont typeface="Wingdings" pitchFamily="2" charset="2"/>
              <a:buChar char="l"/>
            </a:pPr>
            <a:r>
              <a:rPr lang="ja-JP" altLang="ja-JP"/>
              <a:t>「プリンセスなのにも関わらず髪はボサボサ、ドレスも着ない」</a:t>
            </a:r>
            <a:endParaRPr lang="en-US" altLang="ja-JP"/>
          </a:p>
          <a:p>
            <a:pPr>
              <a:buFont typeface="Wingdings" pitchFamily="2" charset="2"/>
              <a:buChar char="l"/>
            </a:pPr>
            <a:r>
              <a:rPr lang="ja-JP" altLang="ja-JP"/>
              <a:t>「自分の意思で生きているしっかりとした女性」</a:t>
            </a:r>
            <a:endParaRPr lang="en-US" altLang="ja-JP"/>
          </a:p>
          <a:p>
            <a:pPr>
              <a:buFont typeface="Wingdings" pitchFamily="2" charset="2"/>
              <a:buChar char="l"/>
            </a:pPr>
            <a:r>
              <a:rPr lang="ja-JP" altLang="ja-JP"/>
              <a:t>「王子様に頼らない」</a:t>
            </a:r>
          </a:p>
          <a:p>
            <a:endParaRPr lang="ja-JP" altLang="en-US"/>
          </a:p>
        </p:txBody>
      </p:sp>
      <p:sp>
        <p:nvSpPr>
          <p:cNvPr id="33795" name="テキスト ボックス 2"/>
          <p:cNvSpPr txBox="1">
            <a:spLocks noChangeArrowheads="1"/>
          </p:cNvSpPr>
          <p:nvPr/>
        </p:nvSpPr>
        <p:spPr bwMode="auto">
          <a:xfrm>
            <a:off x="611188" y="404813"/>
            <a:ext cx="75612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Garamond" pitchFamily="18" charset="0"/>
              </a:rPr>
              <a:t>お姫様の復活</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179388" y="233363"/>
            <a:ext cx="8569325" cy="1320800"/>
          </a:xfrm>
        </p:spPr>
        <p:txBody>
          <a:bodyPr/>
          <a:lstStyle/>
          <a:p>
            <a:r>
              <a:rPr lang="ja-JP" altLang="en-US"/>
              <a:t>お姫様の復活</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557338"/>
            <a:ext cx="30892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3089275"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テキスト ボックス 6"/>
          <p:cNvSpPr txBox="1">
            <a:spLocks noChangeArrowheads="1"/>
          </p:cNvSpPr>
          <p:nvPr/>
        </p:nvSpPr>
        <p:spPr bwMode="auto">
          <a:xfrm>
            <a:off x="4572000" y="4941888"/>
            <a:ext cx="4103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pPr>
            <a:r>
              <a:rPr lang="ja-JP" altLang="en-US" sz="2400">
                <a:latin typeface="Garamond" pitchFamily="18" charset="0"/>
              </a:rPr>
              <a:t>メリダ（</a:t>
            </a:r>
            <a:r>
              <a:rPr lang="en-US" altLang="ja-JP" sz="2400">
                <a:latin typeface="Garamond" pitchFamily="18" charset="0"/>
              </a:rPr>
              <a:t>2012</a:t>
            </a:r>
            <a:r>
              <a:rPr lang="ja-JP" altLang="en-US" sz="2400">
                <a:latin typeface="Garamond" pitchFamily="18" charset="0"/>
              </a:rPr>
              <a:t>年）</a:t>
            </a:r>
            <a:endParaRPr lang="en-US" altLang="ja-JP" sz="2400">
              <a:latin typeface="Garamond" pitchFamily="18" charset="0"/>
            </a:endParaRPr>
          </a:p>
          <a:p>
            <a:pPr eaLnBrk="1" hangingPunct="1">
              <a:spcBef>
                <a:spcPct val="0"/>
              </a:spcBef>
            </a:pPr>
            <a:r>
              <a:rPr lang="ja-JP" altLang="en-US" sz="2400">
                <a:latin typeface="Garamond" pitchFamily="18" charset="0"/>
              </a:rPr>
              <a:t>王女</a:t>
            </a:r>
            <a:endParaRPr lang="en-US" altLang="ja-JP" sz="2400">
              <a:latin typeface="Garamond" pitchFamily="18" charset="0"/>
            </a:endParaRPr>
          </a:p>
          <a:p>
            <a:pPr eaLnBrk="1" hangingPunct="1">
              <a:spcBef>
                <a:spcPct val="0"/>
              </a:spcBef>
            </a:pPr>
            <a:r>
              <a:rPr lang="ja-JP" altLang="en-US" sz="2400">
                <a:latin typeface="Garamond" pitchFamily="18" charset="0"/>
              </a:rPr>
              <a:t>王子は</a:t>
            </a:r>
            <a:r>
              <a:rPr lang="en-US" altLang="ja-JP" sz="2400">
                <a:latin typeface="Garamond" pitchFamily="18" charset="0"/>
              </a:rPr>
              <a:t>3</a:t>
            </a:r>
            <a:r>
              <a:rPr lang="ja-JP" altLang="en-US" sz="2400">
                <a:latin typeface="Garamond" pitchFamily="18" charset="0"/>
              </a:rPr>
              <a:t>人出てくるが、頼りない。</a:t>
            </a:r>
          </a:p>
        </p:txBody>
      </p:sp>
      <p:sp>
        <p:nvSpPr>
          <p:cNvPr id="34822" name="テキスト ボックス 7"/>
          <p:cNvSpPr txBox="1">
            <a:spLocks noChangeArrowheads="1"/>
          </p:cNvSpPr>
          <p:nvPr/>
        </p:nvSpPr>
        <p:spPr bwMode="auto">
          <a:xfrm>
            <a:off x="468313" y="4868863"/>
            <a:ext cx="3382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pPr>
            <a:r>
              <a:rPr lang="ja-JP" altLang="en-US" sz="2400">
                <a:latin typeface="Garamond" pitchFamily="18" charset="0"/>
              </a:rPr>
              <a:t>ラプンツェル（</a:t>
            </a:r>
            <a:r>
              <a:rPr lang="en-US" altLang="ja-JP" sz="2400">
                <a:latin typeface="Garamond" pitchFamily="18" charset="0"/>
              </a:rPr>
              <a:t>2010</a:t>
            </a:r>
            <a:r>
              <a:rPr lang="ja-JP" altLang="en-US" sz="2400">
                <a:latin typeface="Garamond" pitchFamily="18" charset="0"/>
              </a:rPr>
              <a:t>年）</a:t>
            </a:r>
            <a:endParaRPr lang="en-US" altLang="ja-JP" sz="2400">
              <a:latin typeface="Garamond" pitchFamily="18" charset="0"/>
            </a:endParaRPr>
          </a:p>
          <a:p>
            <a:pPr eaLnBrk="1" hangingPunct="1">
              <a:spcBef>
                <a:spcPct val="0"/>
              </a:spcBef>
            </a:pPr>
            <a:r>
              <a:rPr lang="ja-JP" altLang="en-US" sz="2400">
                <a:latin typeface="Garamond" pitchFamily="18" charset="0"/>
              </a:rPr>
              <a:t>王女</a:t>
            </a:r>
            <a:endParaRPr lang="en-US" altLang="ja-JP" sz="2400">
              <a:latin typeface="Garamond" pitchFamily="18" charset="0"/>
            </a:endParaRPr>
          </a:p>
          <a:p>
            <a:pPr eaLnBrk="1" hangingPunct="1">
              <a:spcBef>
                <a:spcPct val="0"/>
              </a:spcBef>
            </a:pPr>
            <a:r>
              <a:rPr lang="ja-JP" altLang="en-US" sz="2400">
                <a:latin typeface="Garamond" pitchFamily="18" charset="0"/>
              </a:rPr>
              <a:t>相手は泥棒</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522288" y="492125"/>
            <a:ext cx="8229600" cy="1143000"/>
          </a:xfrm>
        </p:spPr>
        <p:txBody>
          <a:bodyPr/>
          <a:lstStyle/>
          <a:p>
            <a:r>
              <a:rPr lang="ja-JP" altLang="en-US"/>
              <a:t>「愛」の多様化</a:t>
            </a:r>
          </a:p>
        </p:txBody>
      </p:sp>
      <p:sp>
        <p:nvSpPr>
          <p:cNvPr id="3" name="コンテンツ プレースホルダー 2"/>
          <p:cNvSpPr>
            <a:spLocks noGrp="1"/>
          </p:cNvSpPr>
          <p:nvPr>
            <p:ph idx="1"/>
          </p:nvPr>
        </p:nvSpPr>
        <p:spPr>
          <a:xfrm>
            <a:off x="4233863" y="2019300"/>
            <a:ext cx="4344987" cy="3103563"/>
          </a:xfrm>
        </p:spPr>
        <p:txBody>
          <a:bodyPr>
            <a:normAutofit/>
          </a:bodyPr>
          <a:lstStyle/>
          <a:p>
            <a:pPr>
              <a:defRPr/>
            </a:pPr>
            <a:r>
              <a:rPr lang="ja-JP" altLang="en-US" sz="2800" dirty="0"/>
              <a:t>エルサとアナ（</a:t>
            </a:r>
            <a:r>
              <a:rPr lang="en-US" altLang="ja-JP" sz="2800" dirty="0"/>
              <a:t>2013</a:t>
            </a:r>
            <a:r>
              <a:rPr lang="ja-JP" altLang="en-US" sz="2800" dirty="0"/>
              <a:t>年）</a:t>
            </a:r>
            <a:endParaRPr lang="en-US" altLang="ja-JP" sz="2800" dirty="0"/>
          </a:p>
          <a:p>
            <a:pPr lvl="1">
              <a:defRPr/>
            </a:pPr>
            <a:r>
              <a:rPr lang="ja-JP" altLang="en-US" sz="2000" dirty="0"/>
              <a:t>アナ</a:t>
            </a:r>
            <a:endParaRPr lang="en-US" altLang="ja-JP" sz="2000" dirty="0"/>
          </a:p>
          <a:p>
            <a:pPr marL="457200" lvl="1" indent="0">
              <a:buFont typeface="Arial" charset="0"/>
              <a:buNone/>
              <a:defRPr/>
            </a:pPr>
            <a:r>
              <a:rPr lang="ja-JP" altLang="en-US" sz="2000" dirty="0"/>
              <a:t>　王女。相手はクリストフ（山男）</a:t>
            </a:r>
            <a:endParaRPr lang="en-US" altLang="ja-JP" sz="2000" dirty="0"/>
          </a:p>
          <a:p>
            <a:pPr lvl="1">
              <a:defRPr/>
            </a:pPr>
            <a:r>
              <a:rPr lang="ja-JP" altLang="en-US" sz="2000" dirty="0"/>
              <a:t>エルサ</a:t>
            </a:r>
            <a:endParaRPr lang="en-US" altLang="ja-JP" sz="2000" dirty="0"/>
          </a:p>
          <a:p>
            <a:pPr marL="457200" lvl="1" indent="0">
              <a:buFont typeface="Arial" charset="0"/>
              <a:buNone/>
              <a:defRPr/>
            </a:pPr>
            <a:r>
              <a:rPr lang="ja-JP" altLang="en-US" sz="2000" dirty="0"/>
              <a:t>　生まれは王女（後に女王）</a:t>
            </a:r>
            <a:endParaRPr lang="en-US" altLang="ja-JP" sz="2000" dirty="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2019300"/>
            <a:ext cx="372268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1"/>
          </p:nvPr>
        </p:nvSpPr>
        <p:spPr>
          <a:xfrm>
            <a:off x="239713" y="850900"/>
            <a:ext cx="8229600" cy="5289550"/>
          </a:xfrm>
        </p:spPr>
        <p:txBody>
          <a:bodyPr/>
          <a:lstStyle/>
          <a:p>
            <a:pPr>
              <a:buFont typeface="Wingdings" pitchFamily="2" charset="2"/>
              <a:buChar char="l"/>
            </a:pPr>
            <a:r>
              <a:rPr lang="ja-JP" altLang="ja-JP" sz="2800" dirty="0"/>
              <a:t>エルサ</a:t>
            </a:r>
            <a:r>
              <a:rPr lang="ja-JP" altLang="en-US" sz="2800" dirty="0"/>
              <a:t>は、</a:t>
            </a:r>
            <a:r>
              <a:rPr lang="ja-JP" altLang="ja-JP" sz="2800" dirty="0"/>
              <a:t>王子様（男性）からのプロポーズを求めていない</a:t>
            </a:r>
            <a:endParaRPr lang="en-US" altLang="ja-JP" sz="2800" dirty="0"/>
          </a:p>
          <a:p>
            <a:pPr>
              <a:buFont typeface="Wingdings" pitchFamily="2" charset="2"/>
              <a:buChar char="l"/>
            </a:pPr>
            <a:r>
              <a:rPr lang="ja-JP" altLang="ja-JP" sz="2800" dirty="0"/>
              <a:t>物語上でも男女の愛に限らない</a:t>
            </a:r>
            <a:endParaRPr lang="en-US" altLang="ja-JP" sz="2800" dirty="0"/>
          </a:p>
          <a:p>
            <a:pPr>
              <a:buFont typeface="Wingdings" pitchFamily="2" charset="2"/>
              <a:buChar char="l"/>
            </a:pPr>
            <a:r>
              <a:rPr lang="ja-JP" altLang="ja-JP" sz="2800" dirty="0"/>
              <a:t>多様な愛の形を認めるメッセージが込められている</a:t>
            </a:r>
            <a:endParaRPr lang="en-US" altLang="ja-JP" sz="2800" dirty="0"/>
          </a:p>
          <a:p>
            <a:pPr>
              <a:buFont typeface="Wingdings" pitchFamily="2" charset="2"/>
              <a:buChar char="l"/>
            </a:pPr>
            <a:r>
              <a:rPr lang="ja-JP" altLang="ja-JP" sz="2800" dirty="0"/>
              <a:t>「最もプログレッシブ</a:t>
            </a:r>
            <a:r>
              <a:rPr lang="ja-JP" altLang="en-US" sz="2800" dirty="0"/>
              <a:t>（先進的）</a:t>
            </a:r>
            <a:r>
              <a:rPr lang="ja-JP" altLang="ja-JP" sz="2800" dirty="0"/>
              <a:t>なディズニー映画」との評価</a:t>
            </a:r>
            <a:endParaRPr lang="en-US" altLang="ja-JP" sz="2800" dirty="0"/>
          </a:p>
          <a:p>
            <a:pPr>
              <a:buFont typeface="Wingdings" pitchFamily="2" charset="2"/>
              <a:buChar char="l"/>
            </a:pPr>
            <a:r>
              <a:rPr lang="ja-JP" altLang="en-US" sz="2800" dirty="0"/>
              <a:t>従来は女王は悪者だったが、悪者にならなかった。</a:t>
            </a:r>
            <a:endParaRPr lang="ja-JP" altLang="ja-JP" sz="2800" dirty="0"/>
          </a:p>
          <a:p>
            <a:endParaRPr lang="ja-JP"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altLang="ja-JP"/>
              <a:t>DVD</a:t>
            </a:r>
            <a:r>
              <a:rPr lang="ja-JP" altLang="en-US"/>
              <a:t>で比較</a:t>
            </a:r>
          </a:p>
        </p:txBody>
      </p:sp>
      <p:sp>
        <p:nvSpPr>
          <p:cNvPr id="37891" name="Rectangle 3"/>
          <p:cNvSpPr>
            <a:spLocks noGrp="1" noChangeArrowheads="1"/>
          </p:cNvSpPr>
          <p:nvPr>
            <p:ph idx="1"/>
          </p:nvPr>
        </p:nvSpPr>
        <p:spPr/>
        <p:txBody>
          <a:bodyPr/>
          <a:lstStyle/>
          <a:p>
            <a:pPr eaLnBrk="1" hangingPunct="1">
              <a:buFont typeface="Arial" charset="0"/>
              <a:buNone/>
            </a:pPr>
            <a:r>
              <a:rPr lang="ja-JP" altLang="en-US">
                <a:solidFill>
                  <a:srgbClr val="FF0000"/>
                </a:solidFill>
              </a:rPr>
              <a:t>「白雪姫」</a:t>
            </a:r>
          </a:p>
          <a:p>
            <a:pPr eaLnBrk="1" hangingPunct="1"/>
            <a:r>
              <a:rPr lang="ja-JP" altLang="en-US"/>
              <a:t>出会いの場面（</a:t>
            </a:r>
            <a:r>
              <a:rPr lang="en-US" altLang="ja-JP"/>
              <a:t>4</a:t>
            </a:r>
            <a:r>
              <a:rPr lang="ja-JP" altLang="en-US"/>
              <a:t>）</a:t>
            </a:r>
          </a:p>
          <a:p>
            <a:pPr eaLnBrk="1" hangingPunct="1"/>
            <a:r>
              <a:rPr lang="ja-JP" altLang="en-US"/>
              <a:t>小人の部屋へ入ってからの行動（</a:t>
            </a:r>
            <a:r>
              <a:rPr lang="en-US" altLang="ja-JP"/>
              <a:t>9</a:t>
            </a:r>
            <a:r>
              <a:rPr lang="ja-JP" altLang="en-US"/>
              <a:t>）</a:t>
            </a:r>
          </a:p>
          <a:p>
            <a:pPr eaLnBrk="1" hangingPunct="1"/>
            <a:r>
              <a:rPr lang="ja-JP" altLang="en-US"/>
              <a:t>王子様の力で生き返る（</a:t>
            </a:r>
            <a:r>
              <a:rPr lang="en-US" altLang="ja-JP"/>
              <a:t>26</a:t>
            </a:r>
            <a:r>
              <a:rPr lang="ja-JP" altLang="en-US"/>
              <a:t>）</a:t>
            </a:r>
            <a:endParaRPr lang="en-US" altLang="ja-JP"/>
          </a:p>
          <a:p>
            <a:pPr eaLnBrk="1" hangingPunct="1">
              <a:buFont typeface="Arial" charset="0"/>
              <a:buNone/>
            </a:pPr>
            <a:r>
              <a:rPr lang="ja-JP" altLang="en-US">
                <a:solidFill>
                  <a:srgbClr val="FF0000"/>
                </a:solidFill>
              </a:rPr>
              <a:t>「美女と野獣」</a:t>
            </a:r>
          </a:p>
          <a:p>
            <a:pPr eaLnBrk="1" hangingPunct="1"/>
            <a:r>
              <a:rPr lang="ja-JP" altLang="en-US"/>
              <a:t>ベルの性格（３）</a:t>
            </a:r>
          </a:p>
          <a:p>
            <a:pPr eaLnBrk="1" hangingPunct="1"/>
            <a:r>
              <a:rPr lang="ja-JP" altLang="en-US"/>
              <a:t>野獣との会話（１１）</a:t>
            </a:r>
          </a:p>
          <a:p>
            <a:pPr eaLnBrk="1" hangingPunct="1"/>
            <a:r>
              <a:rPr lang="ja-JP" altLang="en-US"/>
              <a:t>ベルの力で野獣が王子様に（２０）</a:t>
            </a:r>
          </a:p>
          <a:p>
            <a:pPr eaLnBrk="1" hangingPunct="1"/>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r>
              <a:rPr lang="ja-JP" altLang="en-US"/>
              <a:t>メリダとおそろしの森</a:t>
            </a:r>
            <a:endParaRPr lang="ja-JP" altLang="ja-JP"/>
          </a:p>
        </p:txBody>
      </p:sp>
      <p:sp>
        <p:nvSpPr>
          <p:cNvPr id="38915" name="Rectangle 3"/>
          <p:cNvSpPr>
            <a:spLocks noGrp="1" noChangeArrowheads="1"/>
          </p:cNvSpPr>
          <p:nvPr>
            <p:ph idx="1"/>
          </p:nvPr>
        </p:nvSpPr>
        <p:spPr/>
        <p:txBody>
          <a:bodyPr/>
          <a:lstStyle/>
          <a:p>
            <a:pPr eaLnBrk="1" hangingPunct="1"/>
            <a:r>
              <a:rPr lang="ja-JP" altLang="en-US"/>
              <a:t>メリダの性格（２）</a:t>
            </a:r>
            <a:endParaRPr lang="en-US" altLang="ja-JP"/>
          </a:p>
          <a:p>
            <a:pPr eaLnBrk="1" hangingPunct="1"/>
            <a:r>
              <a:rPr lang="ja-JP" altLang="en-US"/>
              <a:t>メリダの家族（３）</a:t>
            </a:r>
            <a:endParaRPr lang="en-US" altLang="ja-JP"/>
          </a:p>
          <a:p>
            <a:pPr eaLnBrk="1" hangingPunct="1"/>
            <a:r>
              <a:rPr lang="ja-JP" altLang="en-US"/>
              <a:t>王子様のキャラクター（７）</a:t>
            </a:r>
            <a:endParaRPr lang="en-US" altLang="ja-JP"/>
          </a:p>
          <a:p>
            <a:pPr eaLnBrk="1" hangingPunct="1"/>
            <a:r>
              <a:rPr lang="ja-JP" altLang="en-US"/>
              <a:t>最終場面（３６）</a:t>
            </a:r>
            <a:endParaRPr lang="en-US" altLang="ja-JP"/>
          </a:p>
          <a:p>
            <a:pPr eaLnBrk="1" hangingPunct="1"/>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ジェンダーギャップ指数（</a:t>
            </a:r>
            <a:r>
              <a:rPr kumimoji="1" lang="en-US" altLang="ja-JP" dirty="0"/>
              <a:t>2019</a:t>
            </a:r>
            <a:r>
              <a:rPr kumimoji="1" lang="ja-JP" altLang="en-US" dirty="0"/>
              <a:t>）</a:t>
            </a:r>
          </a:p>
        </p:txBody>
      </p:sp>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72200" y="1462690"/>
            <a:ext cx="2409056" cy="490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152129" y="5661248"/>
            <a:ext cx="5976664" cy="707886"/>
          </a:xfrm>
          <a:prstGeom prst="rect">
            <a:avLst/>
          </a:prstGeom>
        </p:spPr>
        <p:txBody>
          <a:bodyPr wrap="square">
            <a:spAutoFit/>
          </a:bodyPr>
          <a:lstStyle/>
          <a:p>
            <a:r>
              <a:rPr lang="ja-JP" altLang="en-US" sz="2000" dirty="0"/>
              <a:t>（出所）世界経済フォーラム（</a:t>
            </a:r>
            <a:r>
              <a:rPr lang="en-US" altLang="ja-JP" sz="2000" dirty="0"/>
              <a:t>World Economic Forum</a:t>
            </a:r>
            <a:r>
              <a:rPr lang="ja-JP" altLang="en-US" sz="2000" dirty="0"/>
              <a:t>）「</a:t>
            </a:r>
            <a:r>
              <a:rPr lang="en-US" altLang="ja-JP" sz="2000" dirty="0"/>
              <a:t>The Global Gender Gap Report 2018</a:t>
            </a:r>
            <a:r>
              <a:rPr lang="ja-JP" altLang="en-US" sz="2000" dirty="0"/>
              <a:t>」、</a:t>
            </a:r>
            <a:r>
              <a:rPr lang="en-US" altLang="ja-JP" sz="2000" dirty="0"/>
              <a:t>2018</a:t>
            </a:r>
            <a:r>
              <a:rPr lang="ja-JP" altLang="en-US" sz="2000" dirty="0"/>
              <a:t>年</a:t>
            </a:r>
            <a:r>
              <a:rPr lang="en-US" altLang="ja-JP" sz="2000" dirty="0"/>
              <a:t>12</a:t>
            </a:r>
            <a:r>
              <a:rPr lang="ja-JP" altLang="en-US" sz="2000" dirty="0"/>
              <a:t>月</a:t>
            </a:r>
          </a:p>
        </p:txBody>
      </p:sp>
      <p:sp>
        <p:nvSpPr>
          <p:cNvPr id="5" name="正方形/長方形 4"/>
          <p:cNvSpPr/>
          <p:nvPr/>
        </p:nvSpPr>
        <p:spPr>
          <a:xfrm>
            <a:off x="179512" y="1408676"/>
            <a:ext cx="5616624" cy="646331"/>
          </a:xfrm>
          <a:prstGeom prst="rect">
            <a:avLst/>
          </a:prstGeom>
        </p:spPr>
        <p:txBody>
          <a:bodyPr wrap="square">
            <a:spAutoFit/>
          </a:bodyPr>
          <a:lstStyle/>
          <a:p>
            <a:r>
              <a:rPr lang="ja-JP" altLang="en-US" dirty="0"/>
              <a:t>ジェンダー・ギャップ指数（</a:t>
            </a:r>
            <a:r>
              <a:rPr lang="en-US" altLang="ja-JP" dirty="0"/>
              <a:t>Gender Gap Index</a:t>
            </a:r>
            <a:r>
              <a:rPr lang="ja-JP" altLang="en-US" dirty="0"/>
              <a:t>：</a:t>
            </a:r>
            <a:r>
              <a:rPr lang="en-US" altLang="ja-JP" dirty="0"/>
              <a:t>GGI</a:t>
            </a:r>
            <a:r>
              <a:rPr lang="ja-JP" altLang="en-US" dirty="0"/>
              <a:t>）：各国の男女格差を測るもの。経済、教育、健康、政治の</a:t>
            </a:r>
            <a:r>
              <a:rPr lang="en-US" altLang="ja-JP" dirty="0"/>
              <a:t>4</a:t>
            </a:r>
            <a:r>
              <a:rPr lang="ja-JP" altLang="en-US" dirty="0"/>
              <a:t>分野</a:t>
            </a:r>
          </a:p>
        </p:txBody>
      </p:sp>
      <p:sp>
        <p:nvSpPr>
          <p:cNvPr id="6" name="テキスト ボックス 5"/>
          <p:cNvSpPr txBox="1"/>
          <p:nvPr/>
        </p:nvSpPr>
        <p:spPr>
          <a:xfrm>
            <a:off x="572412" y="2420888"/>
            <a:ext cx="4355976" cy="2677656"/>
          </a:xfrm>
          <a:prstGeom prst="rect">
            <a:avLst/>
          </a:prstGeom>
          <a:noFill/>
        </p:spPr>
        <p:txBody>
          <a:bodyPr wrap="square" rtlCol="0">
            <a:spAutoFit/>
          </a:bodyPr>
          <a:lstStyle/>
          <a:p>
            <a:r>
              <a:rPr kumimoji="1" lang="ja-JP" altLang="en-US" sz="2400" dirty="0"/>
              <a:t>１位　アイスランド</a:t>
            </a:r>
            <a:endParaRPr kumimoji="1" lang="en-US" altLang="ja-JP" sz="2400" dirty="0"/>
          </a:p>
          <a:p>
            <a:r>
              <a:rPr lang="en-US" altLang="ja-JP" sz="2400" dirty="0"/>
              <a:t>2</a:t>
            </a:r>
            <a:r>
              <a:rPr lang="ja-JP" altLang="en-US" sz="2400" dirty="0"/>
              <a:t>位　ノルウエー</a:t>
            </a:r>
            <a:endParaRPr lang="en-US" altLang="ja-JP" sz="2400" dirty="0"/>
          </a:p>
          <a:p>
            <a:r>
              <a:rPr kumimoji="1" lang="en-US" altLang="ja-JP" sz="2400" dirty="0"/>
              <a:t>3</a:t>
            </a:r>
            <a:r>
              <a:rPr kumimoji="1" lang="ja-JP" altLang="en-US" sz="2400" dirty="0"/>
              <a:t>位　スウェーデン</a:t>
            </a:r>
            <a:endParaRPr kumimoji="1" lang="en-US" altLang="ja-JP" sz="2400" dirty="0"/>
          </a:p>
          <a:p>
            <a:r>
              <a:rPr lang="en-US" altLang="ja-JP" sz="2400" dirty="0"/>
              <a:t>4</a:t>
            </a:r>
            <a:r>
              <a:rPr lang="ja-JP" altLang="en-US" sz="2400" dirty="0"/>
              <a:t>位　フィンランド</a:t>
            </a:r>
            <a:endParaRPr lang="en-US" altLang="ja-JP" sz="2400" dirty="0"/>
          </a:p>
          <a:p>
            <a:r>
              <a:rPr kumimoji="1" lang="en-US" altLang="ja-JP" sz="2400" dirty="0"/>
              <a:t>5</a:t>
            </a:r>
            <a:r>
              <a:rPr kumimoji="1" lang="ja-JP" altLang="en-US" sz="2400" dirty="0"/>
              <a:t>位　ニカラグア</a:t>
            </a:r>
            <a:endParaRPr kumimoji="1" lang="en-US" altLang="ja-JP" sz="2400" dirty="0"/>
          </a:p>
          <a:p>
            <a:endParaRPr lang="en-US" altLang="ja-JP" sz="2400" dirty="0"/>
          </a:p>
          <a:p>
            <a:r>
              <a:rPr kumimoji="1" lang="en-US" altLang="ja-JP" sz="2400" dirty="0"/>
              <a:t>110</a:t>
            </a:r>
            <a:r>
              <a:rPr lang="ja-JP" altLang="en-US" sz="2400" dirty="0"/>
              <a:t>位　日本</a:t>
            </a:r>
            <a:endParaRPr kumimoji="1" lang="ja-JP" altLang="en-US" sz="2400" dirty="0"/>
          </a:p>
        </p:txBody>
      </p:sp>
    </p:spTree>
    <p:extLst>
      <p:ext uri="{BB962C8B-B14F-4D97-AF65-F5344CB8AC3E}">
        <p14:creationId xmlns:p14="http://schemas.microsoft.com/office/powerpoint/2010/main" val="351473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r>
              <a:rPr lang="ja-JP" altLang="en-US"/>
              <a:t>参考文献</a:t>
            </a:r>
          </a:p>
        </p:txBody>
      </p:sp>
      <p:sp>
        <p:nvSpPr>
          <p:cNvPr id="39939" name="コンテンツ プレースホルダー 2"/>
          <p:cNvSpPr>
            <a:spLocks noGrp="1"/>
          </p:cNvSpPr>
          <p:nvPr>
            <p:ph idx="1"/>
          </p:nvPr>
        </p:nvSpPr>
        <p:spPr/>
        <p:txBody>
          <a:bodyPr/>
          <a:lstStyle/>
          <a:p>
            <a:r>
              <a:rPr lang="en-US" altLang="ja-JP" sz="1800">
                <a:solidFill>
                  <a:schemeClr val="accent1"/>
                </a:solidFill>
                <a:hlinkClick r:id="rId2"/>
              </a:rPr>
              <a:t>http://blog.livedoor.jp/mamehijiki-mamehijiki/archives/37631054.html</a:t>
            </a:r>
            <a:r>
              <a:rPr lang="ja-JP" altLang="en-US" sz="1800" dirty="0">
                <a:solidFill>
                  <a:schemeClr val="accent1"/>
                </a:solidFill>
              </a:rPr>
              <a:t>（プリンセスの特徴）</a:t>
            </a:r>
            <a:endParaRPr lang="en-US" altLang="ja-JP" sz="1800" dirty="0">
              <a:solidFill>
                <a:schemeClr val="accent1"/>
              </a:solidFill>
            </a:endParaRPr>
          </a:p>
          <a:p>
            <a:endParaRPr lang="en-US" altLang="ja-JP" sz="1800" dirty="0">
              <a:solidFill>
                <a:schemeClr val="accent1"/>
              </a:solidFill>
            </a:endParaRPr>
          </a:p>
          <a:p>
            <a:r>
              <a:rPr lang="en-US" altLang="ja-JP" sz="1800" dirty="0">
                <a:solidFill>
                  <a:schemeClr val="accent1"/>
                </a:solidFill>
                <a:hlinkClick r:id="rId3"/>
              </a:rPr>
              <a:t>http://yumenavi.info/lecture.aspx?GNKCD=g001937&amp;OraSeq=64&amp;ProId=WNA002&amp;SerKbn=8&amp;SearchMod=2&amp;Page=1&amp;KeyWord=%E3%83%97%E3%83%AA%E3%83%B3</a:t>
            </a:r>
            <a:r>
              <a:rPr lang="ja-JP" altLang="en-US" sz="1800" dirty="0">
                <a:solidFill>
                  <a:schemeClr val="accent1"/>
                </a:solidFill>
              </a:rPr>
              <a:t>（プリンセスの特徴）</a:t>
            </a:r>
            <a:endParaRPr lang="en-US" altLang="ja-JP" sz="1800" dirty="0">
              <a:solidFill>
                <a:schemeClr val="accent1"/>
              </a:solidFill>
            </a:endParaRPr>
          </a:p>
          <a:p>
            <a:endParaRPr lang="en-US" altLang="ja-JP" sz="1800" dirty="0">
              <a:solidFill>
                <a:schemeClr val="accent1"/>
              </a:solidFill>
            </a:endParaRPr>
          </a:p>
          <a:p>
            <a:r>
              <a:rPr lang="en-US" altLang="ja-JP" sz="1800" dirty="0">
                <a:solidFill>
                  <a:schemeClr val="accent1"/>
                </a:solidFill>
                <a:hlinkClick r:id="rId4"/>
              </a:rPr>
              <a:t>http://ure.pia.co.jp/articles/-/24391</a:t>
            </a:r>
            <a:r>
              <a:rPr lang="ja-JP" altLang="en-US" sz="1800" dirty="0">
                <a:solidFill>
                  <a:schemeClr val="accent1"/>
                </a:solidFill>
              </a:rPr>
              <a:t>（プリンスの特徴）</a:t>
            </a:r>
          </a:p>
          <a:p>
            <a:endParaRPr lang="en-US" altLang="ja-JP" sz="1800" dirty="0">
              <a:solidFill>
                <a:schemeClr val="accent1"/>
              </a:solidFill>
            </a:endParaRPr>
          </a:p>
          <a:p>
            <a:r>
              <a:rPr lang="en-US" altLang="ja-JP" sz="1800" dirty="0">
                <a:solidFill>
                  <a:schemeClr val="accent1"/>
                </a:solidFill>
                <a:hlinkClick r:id="rId5"/>
              </a:rPr>
              <a:t>http://matome.naver.jp/odai/2140759900741321901?page=2</a:t>
            </a:r>
            <a:r>
              <a:rPr lang="ja-JP" altLang="en-US" sz="1800" dirty="0">
                <a:solidFill>
                  <a:schemeClr val="accent1"/>
                </a:solidFill>
              </a:rPr>
              <a:t>（プリンセスの特徴）</a:t>
            </a:r>
            <a:endParaRPr lang="en-US" altLang="ja-JP" sz="1800" dirty="0">
              <a:solidFill>
                <a:schemeClr val="accent1"/>
              </a:solidFill>
            </a:endParaRPr>
          </a:p>
          <a:p>
            <a:endParaRPr lang="en-US" altLang="ja-JP" sz="1800" dirty="0">
              <a:solidFill>
                <a:schemeClr val="accent1"/>
              </a:solidFill>
            </a:endParaRPr>
          </a:p>
          <a:p>
            <a:endParaRPr lang="en-US" altLang="ja-JP" sz="1800" dirty="0">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ja-JP" altLang="en-US"/>
              <a:t>ディズニーヴィランズ</a:t>
            </a:r>
          </a:p>
        </p:txBody>
      </p:sp>
      <p:sp>
        <p:nvSpPr>
          <p:cNvPr id="40963" name="コンテンツ プレースホルダ 2"/>
          <p:cNvSpPr>
            <a:spLocks noGrp="1"/>
          </p:cNvSpPr>
          <p:nvPr>
            <p:ph idx="1"/>
          </p:nvPr>
        </p:nvSpPr>
        <p:spPr/>
        <p:txBody>
          <a:bodyPr/>
          <a:lstStyle/>
          <a:p>
            <a:endParaRPr lang="ja-JP" altLang="en-US"/>
          </a:p>
        </p:txBody>
      </p:sp>
      <p:pic>
        <p:nvPicPr>
          <p:cNvPr id="40964" name="Picture 2" descr="http://www.tokyodisneyresort.jp/special/halloween2015/villains/images/index/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90487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lstStyle/>
          <a:p>
            <a:r>
              <a:rPr lang="ja-JP" altLang="en-US"/>
              <a:t>悪者でない女王</a:t>
            </a:r>
          </a:p>
        </p:txBody>
      </p:sp>
      <p:sp>
        <p:nvSpPr>
          <p:cNvPr id="41987" name="AutoShape 2" descr="data:image/jpeg;base64,/9j/4AAQSkZJRgABAQAAAQABAAD/2wCEAAkGBxQTEhQUEhQUFRQUFBYVFxUVFxcVFBcUFBUXFxQUFRQYHCggGBolHBQUITEhJSkrLi4uFx8zODMsNygtLiwBCgoKDg0OGxAQGiweICQsLCwsLCwsLSwsLCwsLCwsLCwsLCwsLCwsLCwsLCwsLCwsLCwsLCwsLCwsLCwsLCwsLP/AABEIAQMAwgMBIgACEQEDEQH/xAAcAAABBQEBAQAAAAAAAAAAAAAAAQMEBQYCBwj/xABEEAABAgMEBwUFBQYFBQEAAAABAAIDBBEFEiExBkFRYXGBkQcTIqGxIzJSwdEzQnKy8BQVYoKS8UNTk8LhFkRjotII/8QAGgEAAgMBAQAAAAAAAAAAAAAAAAMBAgQFBv/EAC4RAAICAQQBAwIFBAMAAAAAAAABAhEDBBIhMUEFIlETMmFxgZGhI0Lh8RQzUv/aAAwDAQACEQMRAD8A8ylZParODDaNQ5qvgRXubhdFMzr6KbAkwcXlzuGASm/klIsP20NGbRzCjxZ8fE3qE4IUMZQxzxTbw34G9FHBNMjvm2/E3qocaODvUiNCHwhV8aAK5KyolIHmupdMkKrmFLnUSFKEyWZgEnI5eSq38ARIsw6H4M/VdWVZMeaeWS8N0RzWl5DaYNGdaqHNPq+pzOtavswmnw52rHOaDCfep94NANDzVsk1ixufwrJxw3yUfkxhFHUNQQaUOBB1g1yUyG2ra4UU3SyyTLzThiWvPeMcdbXknPaCCCiyJZ0RwY0EufgBv/QVlmi8SyLoXkxNT2PsqJoYp2T1LmdhkOIObSQRvBoR1BTknmnp3yLa4LCM3wpuzWVJU6ak3CEHkUaTQb+AUayXUdXZjxohSTVxE1S5IU371Fb2JCBDydTKjiqq0HgvJApUqwsskA01hUnGcsbXTGXGLTIEbXxUWF744qVNMoTvUaAPGOKFeynwTGr4LmGwOqFDDC00OpT4ATdoDxjgEhMaxpqdY1NtCeY1S2SLVC7oEKgEKQbjzV3LtVNIDFXsBuCrNjYoHNTL2qa5qZiNUJk0V8dQHlWEw1VsUJkSGh+XCW0h4WHfREou7WPhbxVf7grgrDAd9oBVrC2u6pwJ3alv5GyBBn+9hj2UeA+I0D7rnBpczzWJlJ8wYgdg5jmlkRhycw5g9F6tJsHdQ+78TbjQK53aDI7aYclzvU804KvDTX7/AOTo6DHCSvymVemdjftEDwj2kOr2b6Cr2cxjxVX2f2ddb+0Y1NWwyRqr4nj06rZOC5htoMgBlRuAA3Dn5rkw1k44Hh+Ta9PB5VkfaPL9OZaHCm3ktddje1F0gULveFCNTq9VI0e0bLoZmSaQmkENeKOc2oDnUFaADGq2tr2DCmXw3RQT3RcQ2mDw6hAcdgIOG9WkSXDmFmQewsNMKBwu4bKYdFtfqn9GGOPfTMv/AAE5yk/0MTpq8FkK5Qi7UEZU3LM2aKV4Jzv3G/BifawS5pGV8A4kDaPRc2W3E8OZK72ixLFiq7ODqOZPghTLcVY2c3AqJPQrr7pzHrsVhZw8JWtSTVoTNOitnxiVElB7QcVOnxiVCk2+0Crk6G4i8lwmZke0PJS5ZuKanYXtOIB+Sxp8j6G2NTgahjU6AobJo4ubj5oTtN6FFkECzmYrQwGYKis3PmtJAbkqZXyPxq0KYaYiMVgWeijxWKiZeiomGKomQryaaqWZWiAqSOpROWp7reJTcvuRaR8LeJR5IfRVzGBFdi9C0KtZolKRXw2CG4taXva3w55E110XnkbMLd6DdnzJ+WjRIhc0gXYJBoL9C5xcNY90dUrWYYZce2brkbps0sUrSs0bbdlj/wBzL/6g+ieh2jCcfDGgu4RWH5qu0Q7HmlgiWg5145QWGlB/E8a9wWnmOymzHCggvYfibFiV/wDYkFcmXp+G6U3+yNy10/8Az/JDa79CjvSqcJwx+i86057PZiz6xoD3xJevvNJD4ey+Bq3hZGX0gmme7Hij+Yn1Uv0fcrhP+CV6jFfdFntc7Z8KLTvGMfvcKP3UiNofVMaP9mt5/fQ4t2ESbrXtvPqDQ4igIrWi8zkNPJpmDyyKNj2iv9TaFfQfZ/aYmJCDFApevVGdCHGorrTtLpM+CTU5XFoTqcuHLC4Lm/1M3F7IIERxdEmY9Sa0YIbR5tJU2D2VybRQRJjm5n/wt2ELpxbiqRzXBPs84muxyUdlMTLf9J3qxVEfsULXXoM3epqiMp5tK9fSFW3y+QUEujw6f0DnYAr3XfAY1hG8f6TisrNh9+kRhYRhdcC0jkV9NKBa1iwJlpZHhteNpHiG8OzCqTyfObQnKLV6ZaFvkjfYb8BxoHH3mE5Nf9VmLqrLhllyN3AlXdOCFFkkGywSdWa0suxZ2yfmtPLNwVMz5HYlwP3EzEYpYCZihKiMaKWdaqKZC0M61UM0MVrxiJjUErm0HYDjyXcJJPDwjip8lX0VkU5L2nQK12QLOly01IJMVtTleo4gbQBXfQrzCwtGJmefdloRcB7zz4YbfxP27hivUNFuzd8vDe2NFq8kEd25wazDYah3MKufa4FsTqVG6n59zQ3uoTozn5XaBgG17z7o61Ve18dxrFmGQx/lwGXqbnRX1ryaFOn5V5g92wkYBpLaBxaM7uoFZ6Fo9GYL0OKXvrlEhmH4djnA0PTUscYprl0OTRphCERj4cWj2ubdNaUc1w2L5a0msgys1GgH/DeWg7W5sPQhfUlnMcxgD6Xv4cQNwK8C7Z7v70iU/wAuHX8VP7J2lbTaF5Y+TCNX1T2c2aYFmyrHCjjDD3DYYniI818/9nGj5nJ+DCIJhtPeRDsYzHHiaDmvqVooKAYDAbty0zfNCukKEqRLVVKgEpXLjQVwprK8r0w7Tb0Qy8gQQAQ+PqwwpC28eiKA3GkelUCTae8cXP1Q2Yu3V2BeY212gTUwSGO7iH8LD4/5n59KKpkxUkuJJOZOJPEqHOSlx5GNDiOBS998DUqO/wBsiuBDosRzXZhz3OaaZVBKbuoYnwFVsBiiE9RCiworLIb6rTyrVnrGHqtTLNVM0uR+JcD4bgmYsNTWNTUZuCVGRZmfnmrOzma09oNWanW4rdiM+QZgDFdWi3wcwiE3Fd2k3wcwp/uK+CVohpBGlpmDciuEMxWl7AfA4Hwmo16l9GRyA4k5OA/XmvlN77pB59CvqB8ZzpaHEhkXjCaW3q3auYKVpvVM64LYuaRMhxAa01U4Y79aVxWLltKpkvaHQWUyLG1vk6y0nDktfCjX2h1CKjJwIcOIOSxfmbM2mnha3efjk4e7FfOPadT96TVD98dbrcF9DWhONgw4kV5oyG0uJ3Aal8tWrPujxokZ/vRHued1TWnLLktenXbEZaqj2D/89yADJqPrLmQgdwF4+q9hC827BmUs952zDvINC9JV32zNLsVI5wFSaAAVJ1U3pV5zpvpQXvdLwj7NopFd8Tqe4Nwwqpd1wrK3XZm+03T10Yul5ZxbAGD3jAxDrAPweq88snCLyTtpDEpizIga+p1BaWv6fQuMrkagTYYP4jkPmdyYMQvNXEk/rBV8B5can+25WENqwNUak7O2BPNahjU7RVskYpvQu0IItlfYvzWrlwstYzcVrJfUl5+x+Lomwx6JqM3BSYQTMxklQfJLKC0W5rNzrcVprQOBWbnXYrdjEzI8IYp60PszXd6ptsS6cQSTk1oLnHfQasc0T0d12joEYA41wr0Cbsk3aQu0UsbGg3fNfTOhMXvbNlHbZdgPENA9QvmWNNMBwY/DU8hvkAvYOxzTOCYBlY72Q3Q3Ew7xoHMdU0BdrB1IyrgiK4PRzNw24PcxrhqcQ08RXUqi19NpGXB7yYhkj7rDfceQXj3a9agj2lEaHVZDgtht2BwF89TgvPCUmOmvlsu8pvu0HtFfPDuYLTClw6tCfHEplfpkNywgXAKcYK5CpyA3nJalBRVIXucnZ6p2Cd86biXXOEBkE3243C9xFzDK9nyC95Cy/Z1o2ySkobGj2kQCJFdrL3CtOAFAFn+0rtLhybHQJVzXzRwJHibCBzJIwLtgSPulwTLk2lrztA4A0DQS87gK08sV4tKxu8ESJ8Ti7qaj5LNSPaNOshvhveIsN7XNIiCrgHAglrxShx3qxsO2oDmXA4tecmuwJ3BwwKfii4t2J1C3RW0qLWPjPFQINa/rUrC1j4jRQ5dvi5J2R1EXiLWRarOG1QZMKwhhc2fZsiPQ04AuWhOhJbLnNDsQlSIsKKyyM+a1kssjZL8abytdJoz9jsf2llCTE0cFJYFGnMlnh2SzO2m9ZqaiUJJGABPQV+QWhtHWsvaZoyJ+A+ZDfmuli6M8zU2TBDYIIHic0OedZJA16huyUe02+EEajTqFIs99YUM6jDb6BJNsqxw3VHLH6r1WGCjjVfgY5SuRQzkqIrS11K08LtbTqx1jcVlns8Bwo6G667zoeIIp0Wvoq20JEmIHNaSIw7t4aKkRMLrqb8OhWPX4ElvS48kwt8DmlsLv4MCeZiHsEGNT7seEKY/ibdKyVF6/o3o6JeXfBjOviNQvhmlyoypXG9vCh2zodJs9qWRBDZi9kI+Jw3XsivNQ9Swqf0+fwZ0J6DLW481kZJ8V4ZCY573ZNaKnoFtYEtAskd5Huxp+lYcEG9DgHU6Kci7coc1poIcMwbOgCVYcHRAb0w8fxRKYcllYzHZvOJxN4+I1261upy74RjtRNNN9pVovg9yZghuNSxrWvIJrdvgVpisk95OeZxJ2naVyhXSS6Ktt9i1XTXUXISoBGghTBiQmudi4EtceGXkklj4lEsd+D2bW3xxZn5EqZLDxHh80S6shcSLqT1KyYq6SVixc+ZpXQ8wJwrhgTrkpl0MpUhQpIsrLGWtkjkspZTMlqpNRn7H4ui5gjBRp8YYKTACjz4WaD5JZl7R1rKW19nE/l/OFrrRCyFu/Zv3lvquphM2QvNFpi/LMGtpLDyOHkVaEVz11HUUWS0ImqOiQ6+8A8cW1B8iOi11F6fST34V+HBjmvcUkMUBJFdQG/arTRaAHRiT91teZNFXzoAeRqafM4k+adsWf7mJV3ukUO7YUj1GGTLo5xx9tfx/o06SUI54uXRoIz8Hl3vVII111Bc29GLJO6cXva1lMqnMjopUW05fB5cwkY5eLospbVpmO8GlGtwaNu0leL0Wiy6nLGG1pJ22z02t10FiM9Bsp+fggjdWJE5Y4dQp0nJQ4fuNq743Uc6vMUCfYF1Ve7xaPFDxbPIOTYzPy4jNuvpXU/CrTqx1hY2PDLSWnAgkHiCtq9ZrSNlIxPxNDjxyPos2vwqKU1wCZWJVyulzC5Js2NdiNJyrQ8DgfVXMFtHuB1YdCVn4IxG/DqtFAdeo74mgniMD5jzVJPgslbRcSRVhDKrpNWEMrDPsciS1dlNtXYKSMRykSoQG0rbLdiFqZRZKyzktXJlTnXI3H0XcApi0DgnpfJMz4WSP3EyMxaJzWTt0+xedfeMHk4/Jay0NayGkTvZ02vDugI+q6uEzTKayZswozH6gRX8JwPkV6Te/4K8pK9B0YnO9gN1uZ4DtOHhPT0Xb9PyVJx+TNNWJPn2juI9AorlJn/tHcvyhRXBdaL4FnFEqRBKnoB1iQpGlK5QSBWc0kPtBuYPUrQ54cllbXi3orzqrQcG4fKvNYdfL2JAiElSJVyC4rDiOK0FnOqIjfgfeH4H59KA81ngrizotIw/8AIwDnTw+YCpLomJpJXUp8MKvlDgFYQisM+x6HwV2E00rslKZdBf4dUJLyEBZU2Uclq5MrI2Tq4rVyJU5+xuPovZVNTuS6lnLmcKxxXuLyM1aKxekL6lzfhaw83OJ+YW3tALAWo+sSY2AtH9JDV1sBlmUxV5ojP93Guk0bE8Ndjvun5c1SuSMNCCMwahbIScWmhFcno1qQP8QayA7jqO7JVzgrKyJ0RoLX4VpdeP4hnXjnzTM3J0xbi3WNY/4XexTTimvJSSIFEhKUoaU1sgGLvNcVQ4qACaeGMc+8DdaTQVzybjxIWLcdqvtIpmjWwxmTedwGDR6lUBXH1k92SvgkRKkSlYyQCl36d0/WP9rv7KIFKI9i07HuH9TWkehQCNlCIrxx64qYwqqsuJehsdnVtObTQ+ismFYJqmaESmFdUTLSlvJTRcWiRN30IKlfZTlqZErJWU/JamRKnP2PxPgvoBXE0cF1KnBcTZwKxQ+4tIoZ92a83ES8IztoB6xB9VutIY9yDEdsaacXeEeteS8/l/cifhH52rr4F7bMs3ycQ4d6u0CvTPyTNU5DiFpBGYxCem2D32e67V8LtbTu2LSKZN0ZtPuYlHHwPwduOp361LdOdReXErYaL2nfZ3Tj4mDw72/ULoaHNteyXTKS56LCcla1czDa0eo+igBXgKiTclXxMxOsDXvpqK6Le0qiuJS+QGJOwAVJ6VXL81CtmPdh3R70Q0/lGfWoHVUy5NsHIkpJuN3kRztRPRoy8lFKlRmFoufezdu1hv13qKVwrsBEIShBIimQPsYg2Ohu/MPmoZUqTODxtaD0cCoIL3RiLWG5vwvqODgK/lV6xyymjcWkUt+JpHNuPoCtQ1yx517h8HaJAckc9NArlzkgYdVKVNX0KxBX2W5amQesbZz8lp5GJkpzIZjZp5aLgFzMvwUWXiYImX4LGo+4azJabzFIQb8Th0bisdA92J+EfnarvTeYrGa3U1lebj9AFRy5wf8Ag/3NXYxKoIxN2xkp6XjXTji04OG0fXemCgFMF2PzUClC3FhyPyOwhcSsw6G8PaaFpqF3LzF2ocKtObfmNhRMS9AHNxacj8iNRUp0RXk3kjNtisD25HMbCMwnqrFWDafdPofccaHccg5bMVNKY1pSmuuX63rt6fULJD3eCGvgV+OYB3FZq35dzIwwqS0d205tzq5w3Fe06MaNNgtESMA6KQDiKhldVDr2lYrtR/Y4zYkWBEaI8O62JTKI0ki6DtGeHNcfP6hHNk+nji2l5G/TcVbZ5hHiAAtBqa1c7adg3eqipSkVBQIQhAAn5Q4ne13pX5JhOypo4cQORwKAJEvE7uM12xwPI5+q2FdixU1mPwt60ofRaqRi3obHbWivEYfJZ864TGQZPBTT3JA9NRHrKkMb4FvITN9CvRBXSLslopKJkszJuV3KxKIycl4s08q9LMRVWwJjeknJyjXGuQJ6BIjH3DXLgwlvx78eId9BywUWXOD/AMB9QU099SScySeqclvvfgcuqlSow3yNJEIUkChSYUQs2FrhiNRGzioqegx7tQRVpzB9RsKgk7jQR7zcW+bdx+q3XZVaMMzLIUd2Ir3RORfqaT1p0WHhjGsM12tOdNYprCUtxDmVBBrd1tO0blErcXFOrVFoSp2eudoOlZLnS0B1AMIrwcSdbAR5rMaKSbI8w2BF9yM18M7QSDdI3ggea9AlLClbQk4EQsDIj4TCYjMHX7tHXvixCycrYEaTn5YPFWmK25EHuuGzcc8FGl1GBaeWGPtkk+/LNEoS3q+medW3Zb5aPEgRPehuplSo+64biKHmq9ezdtNgNfBE4wUfDLYcT+JjjRp4gmnNeMquDL9SCkZpx2yoEIQmlAXTTjzC4SoAkTWrcSPOo/Mrmwo3syPhcehx9VSxTUcweoUyxIlHEbR5j/iqpkVxLx7NDfTT3psPXLoixIazq9xQmbwQrFbIss5hydTcVay4OpzTzUeFZcN2weScOjw+64jmrScPkurLRkF9Ki7/AFBV1tPc2E+t3EUwIOeCb/6eiannqqu2pB0EAOcTe9Br81GNRcuyJXRUJyCc/wAJTa7ha+B9FtM6OEiUpEACEIQAoKfZMbeRGfXXzUdKgk9n7IrSiOgvhkAwmuJa7WHYEtLedea2z47Xhhe2vjFK43XA0BXgmiGlUWRL7gD2vpea6tKjIjYV65Ftq5LNjxGGG2gfcJrEc8mrWimFSVw9ZhnHLa89HTwzjKH5DPaVHrZcxU5vYBw71tPReDlev9p1oBsg2GfejPaabA3xu815AVv0CrF+rMeq/wCwEiELaZwSpEIAfccP5QupCJdiNO+nVNjIcCPn8wmwUMnyaW8kc5R2xagHaEF6x7Rljl5ImbyEURZHZOubtT372dtKuaMOcPo76piJKQXHW3iKqd8fKLtPwVwtl20qFaE4YhBJOA1q4n7OgwiA5wJONAMVRTZF43ctSbj2vlIXJvpjC6auV0xOKHKEIQAIQhAAhCEAPS0W65rqVoQabaGtFcWnpNFjxmRIhq2G8PbDqbgII+maoV0CquMW7aLxm0qRdaWW0ZqNfqboADQdWt3n6KjXRKRTGKiqRWTcnbEQhCkgEIQgDtpy3FclKEFAEyFOFrQNlQujPlNyBFSDTbipD4bNgSpJX0W5Gf25C67puwJEe34Dk0ENEVq4gRa4ruO5ZR5U2u8mISc8PRVDnVJVja7/AGr930CrFsxqoiJdglakShXKiIQhAAhCEACEIQAJUiEAKkSpEACEIQAIQhAChCAhACsdQpS4rkK+lZKE9jXZE54YV1qs5KPZJRXkq0H7phfE3zQqfViFM7YfVOxckIWYcUls/av4qvQhbI/ahL7BKEIViBEIQgAQhCABCEIAEpQhAAkQhAAhCEACEIQAoQkQgBVf2BjDdud8kiFTJ9paJYXAkQhYix//2Q=="/>
          <p:cNvSpPr>
            <a:spLocks noChangeAspect="1" noChangeArrowheads="1"/>
          </p:cNvSpPr>
          <p:nvPr/>
        </p:nvSpPr>
        <p:spPr bwMode="auto">
          <a:xfrm>
            <a:off x="149225" y="-1516063"/>
            <a:ext cx="2381250" cy="317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Garamond" pitchFamily="18" charset="0"/>
            </a:endParaRPr>
          </a:p>
        </p:txBody>
      </p:sp>
      <p:pic>
        <p:nvPicPr>
          <p:cNvPr id="41988" name="Picture 4" descr="250px-Queen_Grimhil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2381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埋め込み画像への固定リン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84313"/>
            <a:ext cx="31400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BlgmExACQAAA0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4149725"/>
            <a:ext cx="36083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テキスト ボックス 8"/>
          <p:cNvSpPr txBox="1">
            <a:spLocks noChangeArrowheads="1"/>
          </p:cNvSpPr>
          <p:nvPr/>
        </p:nvSpPr>
        <p:spPr bwMode="auto">
          <a:xfrm>
            <a:off x="179388" y="4797425"/>
            <a:ext cx="3097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latin typeface="Garamond" pitchFamily="18" charset="0"/>
              </a:rPr>
              <a:t>ウィックド・クイーン</a:t>
            </a:r>
          </a:p>
        </p:txBody>
      </p:sp>
      <p:sp>
        <p:nvSpPr>
          <p:cNvPr id="41992" name="テキスト ボックス 9"/>
          <p:cNvSpPr txBox="1">
            <a:spLocks noChangeArrowheads="1"/>
          </p:cNvSpPr>
          <p:nvPr/>
        </p:nvSpPr>
        <p:spPr bwMode="auto">
          <a:xfrm>
            <a:off x="3708400" y="371633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マレフィセント</a:t>
            </a:r>
          </a:p>
        </p:txBody>
      </p:sp>
      <p:sp>
        <p:nvSpPr>
          <p:cNvPr id="41993" name="テキスト ボックス 10"/>
          <p:cNvSpPr txBox="1">
            <a:spLocks noChangeArrowheads="1"/>
          </p:cNvSpPr>
          <p:nvPr/>
        </p:nvSpPr>
        <p:spPr bwMode="auto">
          <a:xfrm>
            <a:off x="5435600" y="6308725"/>
            <a:ext cx="2449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latin typeface="Garamond" pitchFamily="18" charset="0"/>
              </a:rPr>
              <a:t>エルサ</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l="14545" r="20308"/>
          <a:stretch>
            <a:fillRect/>
          </a:stretch>
        </p:blipFill>
        <p:spPr bwMode="auto">
          <a:xfrm>
            <a:off x="1042988" y="1700213"/>
            <a:ext cx="27622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l="12080" r="18150"/>
          <a:stretch>
            <a:fillRect/>
          </a:stretch>
        </p:blipFill>
        <p:spPr bwMode="auto">
          <a:xfrm>
            <a:off x="5292725" y="1700213"/>
            <a:ext cx="28511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テキスト ボックス 1"/>
          <p:cNvSpPr txBox="1">
            <a:spLocks noChangeArrowheads="1"/>
          </p:cNvSpPr>
          <p:nvPr/>
        </p:nvSpPr>
        <p:spPr bwMode="auto">
          <a:xfrm>
            <a:off x="401638" y="5121275"/>
            <a:ext cx="431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a:latin typeface="Garamond" pitchFamily="18" charset="0"/>
              </a:rPr>
              <a:t>男女における真実の愛</a:t>
            </a:r>
          </a:p>
        </p:txBody>
      </p:sp>
      <p:sp>
        <p:nvSpPr>
          <p:cNvPr id="43013" name="テキスト ボックス 2"/>
          <p:cNvSpPr txBox="1">
            <a:spLocks noChangeArrowheads="1"/>
          </p:cNvSpPr>
          <p:nvPr/>
        </p:nvSpPr>
        <p:spPr bwMode="auto">
          <a:xfrm>
            <a:off x="5724525" y="5013325"/>
            <a:ext cx="2106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a:latin typeface="Garamond" pitchFamily="18" charset="0"/>
              </a:rPr>
              <a:t>姉妹愛</a:t>
            </a:r>
          </a:p>
        </p:txBody>
      </p:sp>
      <p:sp>
        <p:nvSpPr>
          <p:cNvPr id="4" name="乗算記号 3"/>
          <p:cNvSpPr/>
          <p:nvPr/>
        </p:nvSpPr>
        <p:spPr>
          <a:xfrm>
            <a:off x="2195513" y="404813"/>
            <a:ext cx="871537" cy="1136650"/>
          </a:xfrm>
          <a:prstGeom prst="mathMultiply">
            <a:avLst>
              <a:gd name="adj1" fmla="val 9234"/>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ドーナツ 4"/>
          <p:cNvSpPr/>
          <p:nvPr/>
        </p:nvSpPr>
        <p:spPr>
          <a:xfrm>
            <a:off x="6300788" y="620713"/>
            <a:ext cx="514350" cy="652462"/>
          </a:xfrm>
          <a:prstGeom prst="donut">
            <a:avLst>
              <a:gd name="adj" fmla="val 12500"/>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lstStyle/>
          <a:p>
            <a:r>
              <a:rPr lang="ja-JP" altLang="en-US"/>
              <a:t>まとめ：ディズニープリンセスの女性像</a:t>
            </a:r>
          </a:p>
        </p:txBody>
      </p:sp>
      <p:grpSp>
        <p:nvGrpSpPr>
          <p:cNvPr id="2" name="グループ化 10"/>
          <p:cNvGrpSpPr>
            <a:grpSpLocks/>
          </p:cNvGrpSpPr>
          <p:nvPr/>
        </p:nvGrpSpPr>
        <p:grpSpPr bwMode="auto">
          <a:xfrm>
            <a:off x="1703388" y="1566863"/>
            <a:ext cx="4765675" cy="1946275"/>
            <a:chOff x="3309257" y="1698171"/>
            <a:chExt cx="6353626" cy="1944915"/>
          </a:xfrm>
        </p:grpSpPr>
        <p:sp>
          <p:nvSpPr>
            <p:cNvPr id="5" name="円/楕円 4"/>
            <p:cNvSpPr/>
            <p:nvPr/>
          </p:nvSpPr>
          <p:spPr>
            <a:xfrm>
              <a:off x="3309257" y="1698171"/>
              <a:ext cx="6283782" cy="194491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6" name="テキスト ボックス 5"/>
            <p:cNvSpPr txBox="1"/>
            <p:nvPr/>
          </p:nvSpPr>
          <p:spPr>
            <a:xfrm>
              <a:off x="4416167" y="1931370"/>
              <a:ext cx="5246716" cy="12008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dirty="0"/>
                <a:t>・経済力がない</a:t>
              </a:r>
              <a:endParaRPr lang="en-US" altLang="ja-JP" dirty="0"/>
            </a:p>
            <a:p>
              <a:pPr>
                <a:defRPr/>
              </a:pPr>
              <a:r>
                <a:rPr lang="ja-JP" altLang="en-US" dirty="0"/>
                <a:t>・男性に支えてもらう</a:t>
              </a:r>
              <a:endParaRPr lang="en-US" altLang="ja-JP" dirty="0"/>
            </a:p>
            <a:p>
              <a:pPr>
                <a:defRPr/>
              </a:pPr>
              <a:r>
                <a:rPr lang="ja-JP" altLang="en-US" dirty="0"/>
                <a:t>・受動的で、じっと王子様を待っている</a:t>
              </a:r>
              <a:endParaRPr lang="en-US" altLang="ja-JP" dirty="0"/>
            </a:p>
            <a:p>
              <a:pPr>
                <a:defRPr/>
              </a:pPr>
              <a:r>
                <a:rPr lang="ja-JP" altLang="en-US" dirty="0"/>
                <a:t>・男女の恋愛で幸せになる</a:t>
              </a:r>
            </a:p>
          </p:txBody>
        </p:sp>
      </p:grpSp>
      <p:sp>
        <p:nvSpPr>
          <p:cNvPr id="8" name="下矢印 7"/>
          <p:cNvSpPr/>
          <p:nvPr/>
        </p:nvSpPr>
        <p:spPr>
          <a:xfrm>
            <a:off x="4059238" y="3686175"/>
            <a:ext cx="566737" cy="711200"/>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grpSp>
        <p:nvGrpSpPr>
          <p:cNvPr id="3" name="グループ化 11"/>
          <p:cNvGrpSpPr>
            <a:grpSpLocks/>
          </p:cNvGrpSpPr>
          <p:nvPr/>
        </p:nvGrpSpPr>
        <p:grpSpPr bwMode="auto">
          <a:xfrm>
            <a:off x="1835150" y="4403725"/>
            <a:ext cx="4713288" cy="1987550"/>
            <a:chOff x="3415823" y="4446675"/>
            <a:chExt cx="6284685" cy="1988458"/>
          </a:xfrm>
        </p:grpSpPr>
        <p:sp>
          <p:nvSpPr>
            <p:cNvPr id="9" name="円/楕円 8"/>
            <p:cNvSpPr/>
            <p:nvPr/>
          </p:nvSpPr>
          <p:spPr>
            <a:xfrm>
              <a:off x="3415823" y="4446675"/>
              <a:ext cx="6284685" cy="198845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0" name="テキスト ボックス 9"/>
            <p:cNvSpPr txBox="1"/>
            <p:nvPr/>
          </p:nvSpPr>
          <p:spPr>
            <a:xfrm>
              <a:off x="4459390" y="4966025"/>
              <a:ext cx="4813531" cy="12006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dirty="0"/>
                <a:t>・経済力がある</a:t>
              </a:r>
              <a:endParaRPr lang="en-US" altLang="ja-JP" dirty="0"/>
            </a:p>
            <a:p>
              <a:pPr>
                <a:defRPr/>
              </a:pPr>
              <a:r>
                <a:rPr lang="ja-JP" altLang="en-US" dirty="0"/>
                <a:t>・男性に支えてもらう必要がない</a:t>
              </a:r>
              <a:endParaRPr lang="en-US" altLang="ja-JP" dirty="0"/>
            </a:p>
            <a:p>
              <a:pPr>
                <a:defRPr/>
              </a:pPr>
              <a:r>
                <a:rPr lang="ja-JP" altLang="en-US" dirty="0"/>
                <a:t>・主体的で、自ら行動</a:t>
              </a:r>
              <a:endParaRPr lang="en-US" altLang="ja-JP" dirty="0"/>
            </a:p>
            <a:p>
              <a:pPr>
                <a:defRPr/>
              </a:pPr>
              <a:r>
                <a:rPr lang="ja-JP" altLang="en-US" dirty="0"/>
                <a:t>・恋愛以外にやりたいことがある</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ja-JP" altLang="en-US" sz="4000"/>
              <a:t>プリンセスストーリー</a:t>
            </a:r>
            <a:br>
              <a:rPr lang="ja-JP" altLang="en-US" sz="4000"/>
            </a:br>
            <a:r>
              <a:rPr lang="ja-JP" altLang="en-US" sz="2400"/>
              <a:t>以下若桑（</a:t>
            </a:r>
            <a:r>
              <a:rPr lang="en-US" altLang="ja-JP" sz="2400"/>
              <a:t>2002</a:t>
            </a:r>
            <a:r>
              <a:rPr lang="ja-JP" altLang="en-US" sz="2400"/>
              <a:t>）より</a:t>
            </a:r>
          </a:p>
        </p:txBody>
      </p:sp>
      <p:sp>
        <p:nvSpPr>
          <p:cNvPr id="5123" name="Rectangle 3"/>
          <p:cNvSpPr>
            <a:spLocks noGrp="1" noChangeArrowheads="1"/>
          </p:cNvSpPr>
          <p:nvPr>
            <p:ph idx="1"/>
          </p:nvPr>
        </p:nvSpPr>
        <p:spPr/>
        <p:txBody>
          <a:bodyPr/>
          <a:lstStyle/>
          <a:p>
            <a:pPr eaLnBrk="1" hangingPunct="1"/>
            <a:r>
              <a:rPr lang="ja-JP" altLang="en-US"/>
              <a:t>困難を自力で克服して幸福を実現するのは男の子</a:t>
            </a:r>
          </a:p>
          <a:p>
            <a:pPr eaLnBrk="1" hangingPunct="1"/>
            <a:endParaRPr lang="ja-JP" altLang="en-US"/>
          </a:p>
          <a:p>
            <a:pPr eaLnBrk="1" hangingPunct="1"/>
            <a:r>
              <a:rPr lang="ja-JP" altLang="en-US"/>
              <a:t>女の子は、王子様と会えるよう、美しくなければならない。</a:t>
            </a:r>
          </a:p>
          <a:p>
            <a:pPr eaLnBrk="1" hangingPunct="1"/>
            <a:endParaRPr lang="ja-JP" altLang="en-US"/>
          </a:p>
          <a:p>
            <a:pPr eaLnBrk="1" hangingPunct="1"/>
            <a:r>
              <a:rPr lang="ja-JP" altLang="en-US"/>
              <a:t>終わりは「幸せな結婚」</a:t>
            </a:r>
          </a:p>
          <a:p>
            <a:pPr eaLnBrk="1" hangingPunct="1">
              <a:buFont typeface="Wingdings" pitchFamily="2" charset="2"/>
              <a:buNone/>
            </a:pPr>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ja-JP" altLang="en-US"/>
              <a:t>プリンセスストーリー</a:t>
            </a:r>
          </a:p>
        </p:txBody>
      </p:sp>
      <p:sp>
        <p:nvSpPr>
          <p:cNvPr id="6147" name="Rectangle 3"/>
          <p:cNvSpPr>
            <a:spLocks noGrp="1" noChangeArrowheads="1"/>
          </p:cNvSpPr>
          <p:nvPr>
            <p:ph idx="1"/>
          </p:nvPr>
        </p:nvSpPr>
        <p:spPr/>
        <p:txBody>
          <a:bodyPr/>
          <a:lstStyle/>
          <a:p>
            <a:pPr eaLnBrk="1" hangingPunct="1">
              <a:lnSpc>
                <a:spcPct val="90000"/>
              </a:lnSpc>
            </a:pPr>
            <a:r>
              <a:rPr lang="ja-JP" altLang="en-US"/>
              <a:t>男の関心と愛情を得るために他の女と競争し、男に選んでもらうことによって自分の価値を決めてもらおうとする枠組み。</a:t>
            </a:r>
          </a:p>
          <a:p>
            <a:pPr eaLnBrk="1" hangingPunct="1">
              <a:lnSpc>
                <a:spcPct val="90000"/>
              </a:lnSpc>
            </a:pPr>
            <a:endParaRPr lang="ja-JP" altLang="en-US"/>
          </a:p>
          <a:p>
            <a:pPr eaLnBrk="1" hangingPunct="1">
              <a:lnSpc>
                <a:spcPct val="90000"/>
              </a:lnSpc>
            </a:pPr>
            <a:r>
              <a:rPr lang="ja-JP" altLang="en-US"/>
              <a:t>プリンセスにとって、結婚とは現状から抜け出して高い地位と富を得ること。</a:t>
            </a:r>
          </a:p>
          <a:p>
            <a:pPr eaLnBrk="1" hangingPunct="1">
              <a:lnSpc>
                <a:spcPct val="90000"/>
              </a:lnSpc>
            </a:pPr>
            <a:endParaRPr lang="ja-JP" altLang="en-US"/>
          </a:p>
          <a:p>
            <a:pPr eaLnBrk="1" hangingPunct="1">
              <a:lnSpc>
                <a:spcPct val="90000"/>
              </a:lnSpc>
            </a:pPr>
            <a:r>
              <a:rPr lang="ja-JP" altLang="en-US"/>
              <a:t>人柄や才能ではなく、美しさと身のこなしの優雅さで選ばれる。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ja-JP" altLang="en-US"/>
              <a:t>プリンセスストーリー</a:t>
            </a:r>
          </a:p>
        </p:txBody>
      </p:sp>
      <p:sp>
        <p:nvSpPr>
          <p:cNvPr id="7171" name="Rectangle 3"/>
          <p:cNvSpPr>
            <a:spLocks noGrp="1" noChangeArrowheads="1"/>
          </p:cNvSpPr>
          <p:nvPr>
            <p:ph idx="1"/>
          </p:nvPr>
        </p:nvSpPr>
        <p:spPr/>
        <p:txBody>
          <a:bodyPr/>
          <a:lstStyle/>
          <a:p>
            <a:pPr eaLnBrk="1" hangingPunct="1"/>
            <a:r>
              <a:rPr lang="ja-JP" altLang="en-US"/>
              <a:t>世界でどれほどの女の子が、自分がプリンセスに生まれなかったことを悔しく思っただろう。</a:t>
            </a:r>
          </a:p>
          <a:p>
            <a:pPr eaLnBrk="1" hangingPunct="1"/>
            <a:endParaRPr lang="ja-JP" altLang="en-US"/>
          </a:p>
          <a:p>
            <a:pPr eaLnBrk="1" hangingPunct="1"/>
            <a:r>
              <a:rPr lang="ja-JP" altLang="en-US"/>
              <a:t>プリンセスではないと悟ったとき、可能な方法は王子様を見つけること</a:t>
            </a:r>
          </a:p>
          <a:p>
            <a:pPr eaLnBrk="1" hangingPunct="1"/>
            <a:endParaRPr lang="ja-JP" altLang="en-US"/>
          </a:p>
          <a:p>
            <a:pPr eaLnBrk="1" hangingPunct="1"/>
            <a:r>
              <a:rPr lang="ja-JP" altLang="en-US"/>
              <a:t>王子様と結婚できないとさとったときどうするのだろう？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ja-JP" altLang="en-US"/>
              <a:t>幻滅の人生</a:t>
            </a:r>
          </a:p>
        </p:txBody>
      </p:sp>
      <p:sp>
        <p:nvSpPr>
          <p:cNvPr id="8195" name="Rectangle 3"/>
          <p:cNvSpPr>
            <a:spLocks noGrp="1" noChangeArrowheads="1"/>
          </p:cNvSpPr>
          <p:nvPr>
            <p:ph idx="1"/>
          </p:nvPr>
        </p:nvSpPr>
        <p:spPr/>
        <p:txBody>
          <a:bodyPr/>
          <a:lstStyle/>
          <a:p>
            <a:pPr eaLnBrk="1" hangingPunct="1"/>
            <a:r>
              <a:rPr lang="ja-JP" altLang="en-US"/>
              <a:t>もし王子様がこなかったり、王子様に「愛されない」場合には彼女の人生は失敗である。</a:t>
            </a:r>
          </a:p>
          <a:p>
            <a:pPr eaLnBrk="1" hangingPunct="1"/>
            <a:endParaRPr lang="ja-JP" altLang="en-US"/>
          </a:p>
          <a:p>
            <a:pPr eaLnBrk="1" hangingPunct="1"/>
            <a:r>
              <a:rPr lang="ja-JP" altLang="en-US"/>
              <a:t>こんなふうに他人に幸福にしてもらうことを教えられた女の子が、これからの世界に生きて、社会に貢献していけるだろうか。</a:t>
            </a:r>
          </a:p>
          <a:p>
            <a:pPr eaLnBrk="1" hangingPunct="1"/>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dirty="0"/>
              <a:t>LGBT</a:t>
            </a:r>
            <a:endParaRPr lang="ja-JP" altLang="en-US" dirty="0"/>
          </a:p>
        </p:txBody>
      </p:sp>
      <p:graphicFrame>
        <p:nvGraphicFramePr>
          <p:cNvPr id="4" name="表 3"/>
          <p:cNvGraphicFramePr>
            <a:graphicFrameLocks noGrp="1"/>
          </p:cNvGraphicFramePr>
          <p:nvPr/>
        </p:nvGraphicFramePr>
        <p:xfrm>
          <a:off x="755650" y="1397000"/>
          <a:ext cx="8208963" cy="3870760"/>
        </p:xfrm>
        <a:graphic>
          <a:graphicData uri="http://schemas.openxmlformats.org/drawingml/2006/table">
            <a:tbl>
              <a:tblPr firstRow="1" bandRow="1">
                <a:tableStyleId>{5C22544A-7EE6-4342-B048-85BDC9FD1C3A}</a:tableStyleId>
              </a:tblPr>
              <a:tblGrid>
                <a:gridCol w="1195471">
                  <a:extLst>
                    <a:ext uri="{9D8B030D-6E8A-4147-A177-3AD203B41FA5}">
                      <a16:colId xmlns:a16="http://schemas.microsoft.com/office/drawing/2014/main" val="20000"/>
                    </a:ext>
                  </a:extLst>
                </a:gridCol>
                <a:gridCol w="2618110">
                  <a:extLst>
                    <a:ext uri="{9D8B030D-6E8A-4147-A177-3AD203B41FA5}">
                      <a16:colId xmlns:a16="http://schemas.microsoft.com/office/drawing/2014/main" val="20001"/>
                    </a:ext>
                  </a:extLst>
                </a:gridCol>
                <a:gridCol w="4395382">
                  <a:extLst>
                    <a:ext uri="{9D8B030D-6E8A-4147-A177-3AD203B41FA5}">
                      <a16:colId xmlns:a16="http://schemas.microsoft.com/office/drawing/2014/main" val="20002"/>
                    </a:ext>
                  </a:extLst>
                </a:gridCol>
              </a:tblGrid>
              <a:tr h="944731">
                <a:tc>
                  <a:txBody>
                    <a:bodyPr/>
                    <a:lstStyle/>
                    <a:p>
                      <a:r>
                        <a:rPr kumimoji="1" lang="ja-JP" altLang="en-US" sz="2800" dirty="0"/>
                        <a:t>頭文字</a:t>
                      </a:r>
                    </a:p>
                  </a:txBody>
                  <a:tcPr marL="91441" marR="91441" marT="45700" marB="45700"/>
                </a:tc>
                <a:tc>
                  <a:txBody>
                    <a:bodyPr/>
                    <a:lstStyle/>
                    <a:p>
                      <a:endParaRPr kumimoji="1" lang="ja-JP" altLang="en-US" sz="2800" dirty="0"/>
                    </a:p>
                  </a:txBody>
                  <a:tcPr marL="91441" marR="91441" marT="45700" marB="45700"/>
                </a:tc>
                <a:tc>
                  <a:txBody>
                    <a:bodyPr/>
                    <a:lstStyle/>
                    <a:p>
                      <a:r>
                        <a:rPr kumimoji="1" lang="ja-JP" altLang="en-US" sz="2800" dirty="0"/>
                        <a:t>意味</a:t>
                      </a:r>
                    </a:p>
                  </a:txBody>
                  <a:tcPr marL="91441" marR="91441" marT="45700" marB="45700"/>
                </a:tc>
                <a:extLst>
                  <a:ext uri="{0D108BD9-81ED-4DB2-BD59-A6C34878D82A}">
                    <a16:rowId xmlns:a16="http://schemas.microsoft.com/office/drawing/2014/main" val="10000"/>
                  </a:ext>
                </a:extLst>
              </a:tr>
              <a:tr h="518066">
                <a:tc>
                  <a:txBody>
                    <a:bodyPr/>
                    <a:lstStyle/>
                    <a:p>
                      <a:r>
                        <a:rPr kumimoji="1" lang="en-US" altLang="ja-JP" sz="2800" dirty="0"/>
                        <a:t>L</a:t>
                      </a:r>
                      <a:endParaRPr kumimoji="1" lang="ja-JP" altLang="en-US" sz="2800" dirty="0"/>
                    </a:p>
                  </a:txBody>
                  <a:tcPr marL="91441" marR="91441" marT="45700" marB="45700"/>
                </a:tc>
                <a:tc>
                  <a:txBody>
                    <a:bodyPr/>
                    <a:lstStyle/>
                    <a:p>
                      <a:r>
                        <a:rPr kumimoji="1" lang="ja-JP" altLang="en-US" sz="2800" dirty="0"/>
                        <a:t>レズビアン</a:t>
                      </a:r>
                    </a:p>
                  </a:txBody>
                  <a:tcPr marL="91441" marR="91441" marT="45700" marB="45700"/>
                </a:tc>
                <a:tc>
                  <a:txBody>
                    <a:bodyPr/>
                    <a:lstStyle/>
                    <a:p>
                      <a:r>
                        <a:rPr kumimoji="1" lang="ja-JP" altLang="en-US" sz="2800" dirty="0"/>
                        <a:t>女性が好きになる女性</a:t>
                      </a:r>
                    </a:p>
                  </a:txBody>
                  <a:tcPr marL="91441" marR="91441" marT="45700" marB="45700"/>
                </a:tc>
                <a:extLst>
                  <a:ext uri="{0D108BD9-81ED-4DB2-BD59-A6C34878D82A}">
                    <a16:rowId xmlns:a16="http://schemas.microsoft.com/office/drawing/2014/main" val="10001"/>
                  </a:ext>
                </a:extLst>
              </a:tr>
              <a:tr h="518066">
                <a:tc>
                  <a:txBody>
                    <a:bodyPr/>
                    <a:lstStyle/>
                    <a:p>
                      <a:r>
                        <a:rPr kumimoji="1" lang="en-US" altLang="ja-JP" sz="2800" dirty="0"/>
                        <a:t>G</a:t>
                      </a:r>
                      <a:endParaRPr kumimoji="1" lang="ja-JP" altLang="en-US" sz="2800" dirty="0"/>
                    </a:p>
                  </a:txBody>
                  <a:tcPr marL="91441" marR="91441" marT="45700" marB="45700"/>
                </a:tc>
                <a:tc>
                  <a:txBody>
                    <a:bodyPr/>
                    <a:lstStyle/>
                    <a:p>
                      <a:r>
                        <a:rPr kumimoji="1" lang="ja-JP" altLang="en-US" sz="2800" dirty="0"/>
                        <a:t>ゲイ</a:t>
                      </a:r>
                    </a:p>
                  </a:txBody>
                  <a:tcPr marL="91441" marR="91441" marT="45700" marB="45700"/>
                </a:tc>
                <a:tc>
                  <a:txBody>
                    <a:bodyPr/>
                    <a:lstStyle/>
                    <a:p>
                      <a:r>
                        <a:rPr kumimoji="1" lang="ja-JP" altLang="en-US" sz="2800" dirty="0"/>
                        <a:t>男性が好きになる男性</a:t>
                      </a:r>
                    </a:p>
                  </a:txBody>
                  <a:tcPr marL="91441" marR="91441" marT="45700" marB="45700"/>
                </a:tc>
                <a:extLst>
                  <a:ext uri="{0D108BD9-81ED-4DB2-BD59-A6C34878D82A}">
                    <a16:rowId xmlns:a16="http://schemas.microsoft.com/office/drawing/2014/main" val="10002"/>
                  </a:ext>
                </a:extLst>
              </a:tr>
              <a:tr h="944731">
                <a:tc>
                  <a:txBody>
                    <a:bodyPr/>
                    <a:lstStyle/>
                    <a:p>
                      <a:r>
                        <a:rPr kumimoji="1" lang="en-US" altLang="ja-JP" sz="2800" dirty="0"/>
                        <a:t>B</a:t>
                      </a:r>
                      <a:endParaRPr kumimoji="1" lang="ja-JP" altLang="en-US" sz="2800" dirty="0"/>
                    </a:p>
                  </a:txBody>
                  <a:tcPr marL="91441" marR="91441" marT="45700" marB="45700"/>
                </a:tc>
                <a:tc>
                  <a:txBody>
                    <a:bodyPr/>
                    <a:lstStyle/>
                    <a:p>
                      <a:r>
                        <a:rPr kumimoji="1" lang="ja-JP" altLang="en-US" sz="2800" dirty="0"/>
                        <a:t>バイセクシュアル</a:t>
                      </a:r>
                    </a:p>
                  </a:txBody>
                  <a:tcPr marL="91441" marR="91441" marT="45700" marB="45700"/>
                </a:tc>
                <a:tc>
                  <a:txBody>
                    <a:bodyPr/>
                    <a:lstStyle/>
                    <a:p>
                      <a:r>
                        <a:rPr kumimoji="1" lang="ja-JP" altLang="en-US" sz="2800" dirty="0"/>
                        <a:t>女性も男性も好きになる人</a:t>
                      </a:r>
                    </a:p>
                  </a:txBody>
                  <a:tcPr marL="91441" marR="91441" marT="45700" marB="45700"/>
                </a:tc>
                <a:extLst>
                  <a:ext uri="{0D108BD9-81ED-4DB2-BD59-A6C34878D82A}">
                    <a16:rowId xmlns:a16="http://schemas.microsoft.com/office/drawing/2014/main" val="10003"/>
                  </a:ext>
                </a:extLst>
              </a:tr>
              <a:tr h="944731">
                <a:tc>
                  <a:txBody>
                    <a:bodyPr/>
                    <a:lstStyle/>
                    <a:p>
                      <a:r>
                        <a:rPr kumimoji="1" lang="en-US" altLang="ja-JP" sz="2800" dirty="0"/>
                        <a:t>T</a:t>
                      </a:r>
                      <a:endParaRPr kumimoji="1" lang="ja-JP" altLang="en-US" sz="2800" dirty="0"/>
                    </a:p>
                  </a:txBody>
                  <a:tcPr marL="91441" marR="91441" marT="45700" marB="45700"/>
                </a:tc>
                <a:tc>
                  <a:txBody>
                    <a:bodyPr/>
                    <a:lstStyle/>
                    <a:p>
                      <a:r>
                        <a:rPr kumimoji="1" lang="ja-JP" altLang="en-US" sz="2800" dirty="0"/>
                        <a:t>トランスジェンダー</a:t>
                      </a:r>
                    </a:p>
                  </a:txBody>
                  <a:tcPr marL="91441" marR="91441" marT="45700" marB="45700"/>
                </a:tc>
                <a:tc>
                  <a:txBody>
                    <a:bodyPr/>
                    <a:lstStyle/>
                    <a:p>
                      <a:r>
                        <a:rPr kumimoji="1" lang="ja-JP" altLang="en-US" sz="2800" dirty="0"/>
                        <a:t>体の性と自認する性が異なる人</a:t>
                      </a:r>
                    </a:p>
                  </a:txBody>
                  <a:tcPr marL="91441" marR="91441" marT="45700" marB="45700"/>
                </a:tc>
                <a:extLst>
                  <a:ext uri="{0D108BD9-81ED-4DB2-BD59-A6C34878D82A}">
                    <a16:rowId xmlns:a16="http://schemas.microsoft.com/office/drawing/2014/main" val="10004"/>
                  </a:ext>
                </a:extLst>
              </a:tr>
            </a:tbl>
          </a:graphicData>
        </a:graphic>
      </p:graphicFrame>
      <p:sp>
        <p:nvSpPr>
          <p:cNvPr id="9245" name="テキスト ボックス 5"/>
          <p:cNvSpPr txBox="1">
            <a:spLocks noChangeArrowheads="1"/>
          </p:cNvSpPr>
          <p:nvPr/>
        </p:nvSpPr>
        <p:spPr bwMode="auto">
          <a:xfrm>
            <a:off x="1476375" y="5583238"/>
            <a:ext cx="669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latin typeface="Garamond" pitchFamily="18" charset="0"/>
              </a:rPr>
              <a:t>ホモ・おかま・レズはＬＧＢＴを揶揄する言葉なので使わない。</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644</TotalTime>
  <Words>1756</Words>
  <Application>Microsoft Office PowerPoint</Application>
  <PresentationFormat>画面に合わせる (4:3)</PresentationFormat>
  <Paragraphs>402</Paragraphs>
  <Slides>45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45</vt:i4>
      </vt:variant>
    </vt:vector>
  </HeadingPairs>
  <TitlesOfParts>
    <vt:vector size="55" baseType="lpstr">
      <vt:lpstr>ＭＳ Ｐゴシック</vt:lpstr>
      <vt:lpstr>ＭＳ ゴシック</vt:lpstr>
      <vt:lpstr>ＭＳ 明朝</vt:lpstr>
      <vt:lpstr>Arial</vt:lpstr>
      <vt:lpstr>Calibri</vt:lpstr>
      <vt:lpstr>Century</vt:lpstr>
      <vt:lpstr>Garamond</vt:lpstr>
      <vt:lpstr>Times New Roman</vt:lpstr>
      <vt:lpstr>Wingdings</vt:lpstr>
      <vt:lpstr>Office テーマ</vt:lpstr>
      <vt:lpstr>「お姫様」と女性の社会進出</vt:lpstr>
      <vt:lpstr>PowerPoint プレゼンテーション</vt:lpstr>
      <vt:lpstr>ジェンダーとは</vt:lpstr>
      <vt:lpstr>ジェンダーギャップ指数（2019）</vt:lpstr>
      <vt:lpstr>プリンセスストーリー 以下若桑（2002）より</vt:lpstr>
      <vt:lpstr>プリンセスストーリー</vt:lpstr>
      <vt:lpstr>プリンセスストーリー</vt:lpstr>
      <vt:lpstr>幻滅の人生</vt:lpstr>
      <vt:lpstr>LGBT</vt:lpstr>
      <vt:lpstr>ＬＧＢＴは人権の問題</vt:lpstr>
      <vt:lpstr>最近の動き</vt:lpstr>
      <vt:lpstr>最近の動き</vt:lpstr>
      <vt:lpstr>PowerPoint プレゼンテーション</vt:lpstr>
      <vt:lpstr>ディズニープリンセスの変遷</vt:lpstr>
      <vt:lpstr>プリンセス、２つのタイプ 以下有馬哲夫（2001）より</vt:lpstr>
      <vt:lpstr>PowerPoint プレゼンテーション</vt:lpstr>
      <vt:lpstr>PowerPoint プレゼンテーション</vt:lpstr>
      <vt:lpstr>　フェミニストの白雪姫への批判</vt:lpstr>
      <vt:lpstr>PowerPoint プレゼンテーション</vt:lpstr>
      <vt:lpstr>シンデレラの上昇志向</vt:lpstr>
      <vt:lpstr>シンデレラ </vt:lpstr>
      <vt:lpstr>眠れる森の美女</vt:lpstr>
      <vt:lpstr>眠りの森の美女</vt:lpstr>
      <vt:lpstr>PowerPoint プレゼンテーション</vt:lpstr>
      <vt:lpstr>ディズニーフェミニズム </vt:lpstr>
      <vt:lpstr>積極的に行動する、好奇心が旺盛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前作との間隔</vt:lpstr>
      <vt:lpstr>魔法にかけられて（2009）</vt:lpstr>
      <vt:lpstr>PowerPoint プレゼンテーション</vt:lpstr>
      <vt:lpstr>お姫様の復活</vt:lpstr>
      <vt:lpstr>「愛」の多様化</vt:lpstr>
      <vt:lpstr>PowerPoint プレゼンテーション</vt:lpstr>
      <vt:lpstr>DVDで比較</vt:lpstr>
      <vt:lpstr>メリダとおそろしの森</vt:lpstr>
      <vt:lpstr>PowerPoint プレゼンテーション</vt:lpstr>
      <vt:lpstr>参考文献</vt:lpstr>
      <vt:lpstr>ディズニーヴィランズ</vt:lpstr>
      <vt:lpstr>悪者でない女王</vt:lpstr>
      <vt:lpstr>PowerPoint プレゼンテーション</vt:lpstr>
      <vt:lpstr>まとめ：ディズニープリンセスの女性像</vt:lpstr>
    </vt:vector>
  </TitlesOfParts>
  <Company>跡見学園女子大学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『お姫様とジェンダー』について</dc:title>
  <dc:creator>山澤成康</dc:creator>
  <cp:lastModifiedBy>山澤 成康</cp:lastModifiedBy>
  <cp:revision>35</cp:revision>
  <dcterms:created xsi:type="dcterms:W3CDTF">2005-11-15T06:14:33Z</dcterms:created>
  <dcterms:modified xsi:type="dcterms:W3CDTF">2019-10-04T03:01:39Z</dcterms:modified>
</cp:coreProperties>
</file>