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313" r:id="rId4"/>
    <p:sldId id="288" r:id="rId5"/>
    <p:sldId id="330" r:id="rId6"/>
    <p:sldId id="259" r:id="rId7"/>
    <p:sldId id="263" r:id="rId8"/>
    <p:sldId id="289" r:id="rId9"/>
    <p:sldId id="260" r:id="rId10"/>
    <p:sldId id="377" r:id="rId11"/>
    <p:sldId id="378" r:id="rId12"/>
    <p:sldId id="487" r:id="rId13"/>
    <p:sldId id="279" r:id="rId14"/>
    <p:sldId id="348" r:id="rId15"/>
    <p:sldId id="258" r:id="rId16"/>
    <p:sldId id="379" r:id="rId17"/>
    <p:sldId id="380" r:id="rId18"/>
    <p:sldId id="485" r:id="rId19"/>
    <p:sldId id="297" r:id="rId20"/>
    <p:sldId id="355" r:id="rId21"/>
    <p:sldId id="349" r:id="rId22"/>
    <p:sldId id="281" r:id="rId23"/>
    <p:sldId id="293" r:id="rId24"/>
    <p:sldId id="276" r:id="rId25"/>
    <p:sldId id="325" r:id="rId26"/>
    <p:sldId id="323" r:id="rId27"/>
    <p:sldId id="322" r:id="rId28"/>
    <p:sldId id="488" r:id="rId29"/>
    <p:sldId id="490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9" r:id="rId3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CCFF33"/>
    <a:srgbClr val="CC0099"/>
    <a:srgbClr val="CC0000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DB7B01-2E8C-4E27-AF50-76198E9ECE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26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BF956A1-01D7-4FFF-9F13-81BBAC07F5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293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FED86-AE32-4418-8C76-748A069E6A7C}" type="slidenum">
              <a:rPr lang="en-US" altLang="ja-JP" smtClean="0">
                <a:latin typeface="Arial" charset="0"/>
                <a:ea typeface="ＭＳ Ｐゴシック" charset="-128"/>
              </a:rPr>
              <a:pPr/>
              <a:t>1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EE147-7C67-461E-911A-C6E86568501F}" type="slidenum">
              <a:rPr lang="en-US" altLang="ja-JP" smtClean="0">
                <a:latin typeface="Arial" charset="0"/>
                <a:ea typeface="ＭＳ Ｐゴシック" charset="-128"/>
              </a:rPr>
              <a:pPr/>
              <a:t>13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98127-ADC4-4B8C-A766-88EB33FDE410}" type="slidenum">
              <a:rPr lang="en-US" altLang="ja-JP" smtClean="0">
                <a:latin typeface="Arial" charset="0"/>
                <a:ea typeface="ＭＳ Ｐゴシック" charset="-128"/>
              </a:rPr>
              <a:pPr/>
              <a:t>15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705D-D1D9-4121-BFF8-8A738F9A973A}" type="slidenum">
              <a:rPr lang="en-US" altLang="ja-JP" smtClean="0">
                <a:latin typeface="Arial" charset="0"/>
                <a:ea typeface="ＭＳ Ｐゴシック" charset="-128"/>
              </a:rPr>
              <a:pPr/>
              <a:t>19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9367B-2960-4BA6-8F03-8D16755D0564}" type="slidenum">
              <a:rPr lang="en-US" altLang="ja-JP" smtClean="0">
                <a:latin typeface="Arial" charset="0"/>
                <a:ea typeface="ＭＳ Ｐゴシック" charset="-128"/>
              </a:rPr>
              <a:pPr/>
              <a:t>20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E0684-779D-48F9-AE16-41396A7D40F3}" type="slidenum">
              <a:rPr lang="en-US" altLang="ja-JP" smtClean="0">
                <a:latin typeface="Arial" charset="0"/>
                <a:ea typeface="ＭＳ Ｐゴシック" charset="-128"/>
              </a:rPr>
              <a:pPr/>
              <a:t>22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8A61A-FDA4-4343-A2C5-9F9B977496FA}" type="slidenum">
              <a:rPr lang="en-US" altLang="ja-JP" smtClean="0">
                <a:latin typeface="Arial" charset="0"/>
                <a:ea typeface="ＭＳ Ｐゴシック" charset="-128"/>
              </a:rPr>
              <a:pPr/>
              <a:t>23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1A65E-FD1F-4F9F-BBEE-E1F4162A513E}" type="slidenum">
              <a:rPr lang="en-US" altLang="ja-JP" smtClean="0">
                <a:latin typeface="Arial" charset="0"/>
                <a:ea typeface="ＭＳ Ｐゴシック" charset="-128"/>
              </a:rPr>
              <a:pPr/>
              <a:t>24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CEF4B-6F09-4B59-B889-695EDA02C19A}" type="slidenum">
              <a:rPr lang="en-US" altLang="ja-JP" smtClean="0">
                <a:latin typeface="Arial" charset="0"/>
                <a:ea typeface="ＭＳ Ｐゴシック" charset="-128"/>
              </a:rPr>
              <a:pPr/>
              <a:t>25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94B13-FEAC-42FC-8964-50913475D536}" type="slidenum">
              <a:rPr lang="en-US" altLang="ja-JP" smtClean="0">
                <a:latin typeface="Arial" charset="0"/>
                <a:ea typeface="ＭＳ Ｐゴシック" charset="-128"/>
              </a:rPr>
              <a:pPr/>
              <a:t>26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FE5A7-2A48-4A69-ACE4-96C11EB0113D}" type="slidenum">
              <a:rPr lang="en-US" altLang="ja-JP" smtClean="0">
                <a:latin typeface="Arial" charset="0"/>
                <a:ea typeface="ＭＳ Ｐゴシック" charset="-128"/>
              </a:rPr>
              <a:pPr/>
              <a:t>27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69C0-368D-42E8-B72D-DF635B82AFD2}" type="slidenum">
              <a:rPr lang="en-US" altLang="ja-JP" smtClean="0">
                <a:latin typeface="Arial" charset="0"/>
                <a:ea typeface="ＭＳ Ｐゴシック" charset="-128"/>
              </a:rPr>
              <a:pPr/>
              <a:t>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6C3EF-012E-4A55-ADBA-E3900C3DCF36}" type="slidenum">
              <a:rPr lang="en-US" altLang="ja-JP" smtClean="0">
                <a:latin typeface="Arial" charset="0"/>
                <a:ea typeface="ＭＳ Ｐゴシック" charset="-128"/>
              </a:rPr>
              <a:pPr/>
              <a:t>32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E8D1D-AC2E-4C88-8377-B7B80E1E4853}" type="slidenum">
              <a:rPr lang="en-US" altLang="ja-JP" smtClean="0">
                <a:latin typeface="Arial" charset="0"/>
                <a:ea typeface="ＭＳ Ｐゴシック" charset="-128"/>
              </a:rPr>
              <a:pPr/>
              <a:t>33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B674-7474-497C-B4E4-34E91016BF26}" type="slidenum">
              <a:rPr lang="en-US" altLang="ja-JP" smtClean="0">
                <a:latin typeface="Arial" charset="0"/>
                <a:ea typeface="ＭＳ Ｐゴシック" charset="-128"/>
              </a:rPr>
              <a:pPr/>
              <a:t>34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22D67-F7EB-468B-BA2C-0CDD7CFD1E2D}" type="slidenum">
              <a:rPr lang="en-US" altLang="ja-JP" smtClean="0">
                <a:latin typeface="Arial" charset="0"/>
                <a:ea typeface="ＭＳ Ｐゴシック" charset="-128"/>
              </a:rPr>
              <a:pPr/>
              <a:t>35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0499C-2A48-43CD-890A-FEB4BCFF4260}" type="slidenum">
              <a:rPr lang="en-US" altLang="ja-JP" smtClean="0">
                <a:latin typeface="Arial" charset="0"/>
                <a:ea typeface="ＭＳ Ｐゴシック" charset="-128"/>
              </a:rPr>
              <a:pPr/>
              <a:t>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D814-F54D-4D4B-81FE-859961241331}" type="slidenum">
              <a:rPr lang="en-US" altLang="ja-JP" smtClean="0">
                <a:latin typeface="Arial" charset="0"/>
                <a:ea typeface="ＭＳ Ｐゴシック" charset="-128"/>
              </a:rPr>
              <a:pPr/>
              <a:t>4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798BC-3284-407C-BE8D-A91FD676BA27}" type="slidenum">
              <a:rPr lang="en-US" altLang="ja-JP" smtClean="0">
                <a:latin typeface="Arial" charset="0"/>
                <a:ea typeface="ＭＳ Ｐゴシック" charset="-128"/>
              </a:rPr>
              <a:pPr/>
              <a:t>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5BFFD-653D-436B-9C46-EECA019FE257}" type="slidenum">
              <a:rPr lang="en-US" altLang="ja-JP" smtClean="0">
                <a:latin typeface="Arial" charset="0"/>
                <a:ea typeface="ＭＳ Ｐゴシック" charset="-128"/>
              </a:rPr>
              <a:pPr/>
              <a:t>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0C364-A8B0-4444-A91A-50CEADBEF5E9}" type="slidenum">
              <a:rPr lang="en-US" altLang="ja-JP" smtClean="0">
                <a:latin typeface="Arial" charset="0"/>
                <a:ea typeface="ＭＳ Ｐゴシック" charset="-128"/>
              </a:rPr>
              <a:pPr/>
              <a:t>8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BE018-AD11-4852-B1B7-77F209CC4461}" type="slidenum">
              <a:rPr lang="en-US" altLang="ja-JP" smtClean="0">
                <a:latin typeface="Arial" charset="0"/>
                <a:ea typeface="ＭＳ Ｐゴシック" charset="-128"/>
              </a:rPr>
              <a:pPr/>
              <a:t>9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E3EF-F4BC-487D-AD6D-D25B88FE28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81B0-9744-4C08-896F-6C723F7FD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733-605B-4D39-8F8A-83D98CBA07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CE4B-32F7-4866-A766-16D0A89645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0A68-143B-4612-8091-ED08543BAB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C020-352C-4172-B282-C91C445486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C550-E72C-4DEA-9C99-744209148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4E16-2C4C-47F0-8065-13B3873A0D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F972-3988-4850-8F50-EC2FC47C9C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C39-E974-48F5-8068-60BFA91620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F3C3-6AA5-4790-AE17-D2EEF698DD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A80016-B19C-4913-9190-4E9C423AD5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ryoanji.jp/smph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yoanji-sekitei.j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farm8.staticflickr.com/7164/6647126823_afa8a97720_b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meblo.jp/paint-itabashi/image-10914930635-11273970824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ameblo.jp/paint-itabashi/image-10914930635-1127396784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第１章　レイアウトの工夫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跡見学園女子大学</a:t>
            </a:r>
            <a:endParaRPr lang="en-US" altLang="ja-JP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mtClean="0"/>
              <a:t>マネジメント学部教授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山澤成康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852487"/>
          </a:xfrm>
        </p:spPr>
        <p:txBody>
          <a:bodyPr/>
          <a:lstStyle/>
          <a:p>
            <a:pPr eaLnBrk="1" hangingPunct="1"/>
            <a:r>
              <a:rPr lang="ja-JP" altLang="en-US" smtClean="0"/>
              <a:t>ディズニーランドの建物は小さい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1412875"/>
            <a:ext cx="6624638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450850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シンデレラ城の石垣</a:t>
            </a:r>
          </a:p>
        </p:txBody>
      </p:sp>
      <p:pic>
        <p:nvPicPr>
          <p:cNvPr id="25603" name="コンテンツ プレースホルダ 3" descr="お城の石垣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0" y="1628775"/>
            <a:ext cx="3744913" cy="49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hlinkClick r:id="rId2"/>
              </a:rPr>
              <a:t>龍安寺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59" y="1196753"/>
            <a:ext cx="51786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87624" y="623731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hlinkClick r:id="rId4"/>
              </a:rPr>
              <a:t>謎</a:t>
            </a:r>
            <a:r>
              <a:rPr lang="ja-JP" altLang="en-US" dirty="0" smtClean="0">
                <a:hlinkClick r:id="rId4"/>
              </a:rPr>
              <a:t>深き庭龍安寺石庭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55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/>
              <a:t>エイジング</a:t>
            </a:r>
            <a:br>
              <a:rPr lang="ja-JP" altLang="en-US" sz="3200"/>
            </a:br>
            <a:r>
              <a:rPr lang="ja-JP" altLang="en-US" sz="3200"/>
              <a:t>（新しく出来た建物を古く見せる技法）</a:t>
            </a:r>
            <a:br>
              <a:rPr lang="ja-JP" altLang="en-US" sz="3200"/>
            </a:br>
            <a:r>
              <a:rPr lang="ja-JP" altLang="en-US" sz="3200"/>
              <a:t>↑これも映画の技術</a:t>
            </a:r>
          </a:p>
        </p:txBody>
      </p:sp>
      <p:pic>
        <p:nvPicPr>
          <p:cNvPr id="26627" name="Picture 10" descr="IMGP04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060575"/>
            <a:ext cx="4430713" cy="3327400"/>
          </a:xfrm>
        </p:spPr>
      </p:pic>
      <p:pic>
        <p:nvPicPr>
          <p:cNvPr id="26628" name="Picture 5" descr="http://farm8.staticflickr.com/7164/6647126823_afa8a97720_z.jpg">
            <a:hlinkClick r:id="rId4" tooltip="怒りの古代遺跡（ロストリバーデルタ）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214563"/>
            <a:ext cx="29019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エイジング　（ディズニーシー）</a:t>
            </a:r>
          </a:p>
        </p:txBody>
      </p:sp>
      <p:pic>
        <p:nvPicPr>
          <p:cNvPr id="27651" name="Picture 4" descr="ディズニーシーのエイジング塗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789363"/>
            <a:ext cx="38766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ディズニーシーのエイジング塗装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7338"/>
            <a:ext cx="428466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色彩の心理学</a:t>
            </a:r>
          </a:p>
        </p:txBody>
      </p:sp>
      <p:pic>
        <p:nvPicPr>
          <p:cNvPr id="28675" name="Picture 4" descr="IMGP038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（参考）ディズニーランド・パリ</a:t>
            </a:r>
          </a:p>
        </p:txBody>
      </p:sp>
      <p:pic>
        <p:nvPicPr>
          <p:cNvPr id="29699" name="Picture 4" descr="DSC009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060575"/>
            <a:ext cx="5503862" cy="412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（参考）香港ディズニーランド</a:t>
            </a:r>
          </a:p>
        </p:txBody>
      </p:sp>
      <p:pic>
        <p:nvPicPr>
          <p:cNvPr id="30723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614488"/>
            <a:ext cx="5997575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ユッセ城（フランス）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2" y="1600200"/>
            <a:ext cx="7016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58" y="764703"/>
            <a:ext cx="2035399" cy="158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5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コンセプトの勝利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「現在」はない</a:t>
            </a:r>
            <a:br>
              <a:rPr lang="ja-JP" altLang="en-US" smtClean="0"/>
            </a:br>
            <a:r>
              <a:rPr lang="ja-JP" altLang="en-US" smtClean="0"/>
              <a:t>→過去か未来か空想</a:t>
            </a:r>
          </a:p>
          <a:p>
            <a:pPr eaLnBrk="1" hangingPunct="1"/>
            <a:r>
              <a:rPr lang="ja-JP" altLang="en-US" smtClean="0"/>
              <a:t>完璧主義</a:t>
            </a:r>
          </a:p>
          <a:p>
            <a:pPr eaLnBrk="1" hangingPunct="1"/>
            <a:r>
              <a:rPr lang="ja-JP" altLang="en-US" smtClean="0"/>
              <a:t>待ち時間の工夫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レイアウトから見るディズニーランド</a:t>
            </a:r>
          </a:p>
        </p:txBody>
      </p:sp>
      <p:sp>
        <p:nvSpPr>
          <p:cNvPr id="277510" name="Rectangle 6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映画の技術を取り入れる</a:t>
            </a:r>
          </a:p>
          <a:p>
            <a:pPr eaLnBrk="1" hangingPunct="1"/>
            <a:r>
              <a:rPr lang="ja-JP" altLang="en-US" smtClean="0"/>
              <a:t>色彩の心理学</a:t>
            </a:r>
          </a:p>
          <a:p>
            <a:pPr eaLnBrk="1" hangingPunct="1"/>
            <a:r>
              <a:rPr lang="ja-JP" altLang="en-US" smtClean="0"/>
              <a:t>音の心理学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/>
      <p:bldP spid="2775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7643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「過去」（ウエスタンランド）</a:t>
            </a:r>
          </a:p>
        </p:txBody>
      </p:sp>
      <p:pic>
        <p:nvPicPr>
          <p:cNvPr id="34819" name="Picture 4" descr="IMGP04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「未来」（トゥモローランド）</a:t>
            </a:r>
          </a:p>
        </p:txBody>
      </p:sp>
      <p:pic>
        <p:nvPicPr>
          <p:cNvPr id="35843" name="Picture 4" descr="IMGP04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完璧主義</a:t>
            </a:r>
          </a:p>
        </p:txBody>
      </p:sp>
      <p:pic>
        <p:nvPicPr>
          <p:cNvPr id="36867" name="Picture 4" descr="IMGP04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出店も工夫</a:t>
            </a:r>
          </a:p>
        </p:txBody>
      </p:sp>
      <p:pic>
        <p:nvPicPr>
          <p:cNvPr id="37891" name="Picture 3" descr="IMGP04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/>
              <a:t>レストラン（クイーン・オブ・ハートのバンケット・ホール）</a:t>
            </a:r>
          </a:p>
        </p:txBody>
      </p:sp>
      <p:pic>
        <p:nvPicPr>
          <p:cNvPr id="38915" name="Picture 3" descr="IMGP04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09538" y="260350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  <p:pic>
        <p:nvPicPr>
          <p:cNvPr id="315410" name="Picture 18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4927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179388" y="260350"/>
            <a:ext cx="8964612" cy="6121400"/>
          </a:xfrm>
          <a:prstGeom prst="ellips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6372225" y="549275"/>
            <a:ext cx="0" cy="554355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 flipV="1">
            <a:off x="5795963" y="3284538"/>
            <a:ext cx="3348037" cy="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235825" y="3716338"/>
            <a:ext cx="14398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>
                <a:solidFill>
                  <a:srgbClr val="0000CC"/>
                </a:solidFill>
              </a:rPr>
              <a:t>地下道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4572000" y="620713"/>
            <a:ext cx="13684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solidFill>
                  <a:srgbClr val="0000CC"/>
                </a:solidFill>
              </a:rPr>
              <a:t>周囲は道路</a:t>
            </a:r>
          </a:p>
        </p:txBody>
      </p:sp>
      <p:pic>
        <p:nvPicPr>
          <p:cNvPr id="315411" name="Picture 19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85273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2" grpId="0" animBg="1"/>
      <p:bldP spid="315413" grpId="0" animBg="1"/>
      <p:bldP spid="315414" grpId="0" animBg="1"/>
      <p:bldP spid="315415" grpId="0" animBg="1"/>
      <p:bldP spid="3154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スイスファミリーツリーハウス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58181"/>
            <a:ext cx="8191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44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スイスファミリーツリーハウスからの眺め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72816"/>
            <a:ext cx="614185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6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外界からの遮断</a:t>
            </a:r>
          </a:p>
        </p:txBody>
      </p:sp>
      <p:sp>
        <p:nvSpPr>
          <p:cNvPr id="4" name="円弧 3"/>
          <p:cNvSpPr/>
          <p:nvPr/>
        </p:nvSpPr>
        <p:spPr>
          <a:xfrm rot="10800000">
            <a:off x="1312863" y="3924300"/>
            <a:ext cx="719137" cy="2052638"/>
          </a:xfrm>
          <a:prstGeom prst="arc">
            <a:avLst>
              <a:gd name="adj1" fmla="val 21548840"/>
              <a:gd name="adj2" fmla="val 1104842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円弧 4"/>
          <p:cNvSpPr/>
          <p:nvPr/>
        </p:nvSpPr>
        <p:spPr>
          <a:xfrm rot="10800000">
            <a:off x="7524750" y="3906838"/>
            <a:ext cx="719138" cy="2052637"/>
          </a:xfrm>
          <a:prstGeom prst="arc">
            <a:avLst>
              <a:gd name="adj1" fmla="val 20387482"/>
              <a:gd name="adj2" fmla="val 117872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032000" y="5005388"/>
            <a:ext cx="5492750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テキスト ボックス 8"/>
          <p:cNvSpPr txBox="1">
            <a:spLocks noChangeArrowheads="1"/>
          </p:cNvSpPr>
          <p:nvPr/>
        </p:nvSpPr>
        <p:spPr bwMode="auto">
          <a:xfrm>
            <a:off x="936625" y="54356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バーム</a:t>
            </a:r>
          </a:p>
        </p:txBody>
      </p:sp>
      <p:sp>
        <p:nvSpPr>
          <p:cNvPr id="123911" name="Tree"/>
          <p:cNvSpPr>
            <a:spLocks noEditPoints="1" noChangeArrowheads="1"/>
          </p:cNvSpPr>
          <p:nvPr/>
        </p:nvSpPr>
        <p:spPr bwMode="auto">
          <a:xfrm>
            <a:off x="7432675" y="2717800"/>
            <a:ext cx="904875" cy="1192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23912" name="Tree"/>
          <p:cNvSpPr>
            <a:spLocks noEditPoints="1" noChangeArrowheads="1"/>
          </p:cNvSpPr>
          <p:nvPr/>
        </p:nvSpPr>
        <p:spPr bwMode="auto">
          <a:xfrm>
            <a:off x="1219200" y="2733675"/>
            <a:ext cx="904875" cy="1192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4198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-531813"/>
            <a:ext cx="8929687" cy="7858126"/>
          </a:xfrm>
        </p:spPr>
      </p:pic>
      <p:sp>
        <p:nvSpPr>
          <p:cNvPr id="41988" name="テキスト ボックス 1"/>
          <p:cNvSpPr txBox="1">
            <a:spLocks noChangeArrowheads="1"/>
          </p:cNvSpPr>
          <p:nvPr/>
        </p:nvSpPr>
        <p:spPr bwMode="auto">
          <a:xfrm>
            <a:off x="4140200" y="115888"/>
            <a:ext cx="431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ＵＳＪ（ユニバーサルスタジオジャパン）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高速道路が見える（ＵＳＪ）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76438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76438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ホテルが見える（ＵＳＪ）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84313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水道管が見える（ＵＳＪ）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764381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ジャングルクルーズ（ディズニーランド）</a:t>
            </a:r>
            <a:endParaRPr lang="ja-JP" altLang="en-US" dirty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16113"/>
            <a:ext cx="706278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593725"/>
            <a:ext cx="9358313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割れ窓理論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634088" cy="365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/>
              <a:t>入り口はひとつ</a:t>
            </a:r>
            <a:br>
              <a:rPr lang="ja-JP" altLang="en-US" sz="2800"/>
            </a:br>
            <a:r>
              <a:rPr lang="ja-JP" altLang="en-US" sz="2800"/>
              <a:t>（ゲストは皆、同じところから入って同じところから出る）</a:t>
            </a:r>
          </a:p>
        </p:txBody>
      </p:sp>
      <p:pic>
        <p:nvPicPr>
          <p:cNvPr id="18435" name="Picture 4" descr="IMGP03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遠近法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2205038"/>
            <a:ext cx="2881313" cy="28813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435600" y="2133600"/>
            <a:ext cx="3097213" cy="29527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116013" y="14128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上から見ると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道のうえから見ると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835150" y="2205038"/>
            <a:ext cx="649288" cy="28797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435600" y="2133600"/>
            <a:ext cx="3097213" cy="7921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 rot="10800000">
            <a:off x="6300788" y="2924175"/>
            <a:ext cx="1368425" cy="216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28 w 21600"/>
              <a:gd name="T13" fmla="*/ 5428 h 21600"/>
              <a:gd name="T14" fmla="*/ 16172 w 21600"/>
              <a:gd name="T15" fmla="*/ 161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56" y="21600"/>
                </a:lnTo>
                <a:lnTo>
                  <a:pt x="1434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4140200" y="32131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強化遠近法</a:t>
            </a:r>
            <a:br>
              <a:rPr lang="ja-JP" altLang="en-US" dirty="0"/>
            </a:br>
            <a:r>
              <a:rPr lang="ja-JP" altLang="en-US" sz="4000" dirty="0"/>
              <a:t>（遠くに行くほど道幅が狭くなっている）</a:t>
            </a:r>
          </a:p>
        </p:txBody>
      </p:sp>
      <p:pic>
        <p:nvPicPr>
          <p:cNvPr id="20483" name="Picture 4" descr="IMGP03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反対側から</a:t>
            </a:r>
          </a:p>
        </p:txBody>
      </p:sp>
      <p:pic>
        <p:nvPicPr>
          <p:cNvPr id="21507" name="Picture 4" descr="IMGP039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ワールドバザールの街並み</a:t>
            </a:r>
          </a:p>
        </p:txBody>
      </p:sp>
      <p:pic>
        <p:nvPicPr>
          <p:cNvPr id="22531" name="Picture 4" descr="IMGP03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smtClean="0"/>
              <a:t>縮尺（</a:t>
            </a:r>
            <a:r>
              <a:rPr lang="en-US" altLang="ja-JP" sz="3600" smtClean="0"/>
              <a:t>1</a:t>
            </a:r>
            <a:r>
              <a:rPr lang="ja-JP" altLang="en-US" sz="3600" smtClean="0"/>
              <a:t>階</a:t>
            </a:r>
            <a:r>
              <a:rPr lang="en-US" altLang="ja-JP" sz="3600" smtClean="0"/>
              <a:t>7/8</a:t>
            </a:r>
            <a:r>
              <a:rPr lang="ja-JP" altLang="en-US" sz="3600" smtClean="0"/>
              <a:t>、</a:t>
            </a:r>
            <a:r>
              <a:rPr lang="en-US" altLang="ja-JP" sz="3600" smtClean="0"/>
              <a:t>2</a:t>
            </a:r>
            <a:r>
              <a:rPr lang="ja-JP" altLang="en-US" sz="3600" smtClean="0"/>
              <a:t>階</a:t>
            </a:r>
            <a:r>
              <a:rPr lang="en-US" altLang="ja-JP" sz="3600" smtClean="0"/>
              <a:t>5/8</a:t>
            </a:r>
            <a:r>
              <a:rPr lang="ja-JP" altLang="en-US" sz="3600" smtClean="0"/>
              <a:t>、</a:t>
            </a:r>
            <a:r>
              <a:rPr lang="en-US" altLang="ja-JP" sz="3600" smtClean="0"/>
              <a:t>3</a:t>
            </a:r>
            <a:r>
              <a:rPr lang="ja-JP" altLang="en-US" sz="3600" smtClean="0"/>
              <a:t>階</a:t>
            </a:r>
            <a:r>
              <a:rPr lang="en-US" altLang="ja-JP" sz="3600" smtClean="0"/>
              <a:t>4/8</a:t>
            </a:r>
            <a:r>
              <a:rPr lang="ja-JP" altLang="en-US" sz="3600" smtClean="0"/>
              <a:t>）</a:t>
            </a:r>
            <a:br>
              <a:rPr lang="ja-JP" altLang="en-US" sz="3600" smtClean="0"/>
            </a:br>
            <a:r>
              <a:rPr lang="ja-JP" altLang="en-US" sz="3600" smtClean="0"/>
              <a:t>⇒自分が大きく見える </a:t>
            </a:r>
          </a:p>
        </p:txBody>
      </p:sp>
      <p:pic>
        <p:nvPicPr>
          <p:cNvPr id="23555" name="Picture 4" descr="IMGP03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3913" y="1766888"/>
            <a:ext cx="3305175" cy="4191000"/>
          </a:xfrm>
        </p:spPr>
      </p:pic>
      <p:pic>
        <p:nvPicPr>
          <p:cNvPr id="23556" name="Picture 9" descr="IMGP03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4913" y="1766888"/>
            <a:ext cx="3305175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1043</TotalTime>
  <Words>239</Words>
  <Application>Microsoft Office PowerPoint</Application>
  <PresentationFormat>画面に合わせる (4:3)</PresentationFormat>
  <Paragraphs>103</Paragraphs>
  <Slides>38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ＭＳ Ｐゴシック</vt:lpstr>
      <vt:lpstr>ＭＳ Ｐ明朝</vt:lpstr>
      <vt:lpstr>ＭＳ ゴシック</vt:lpstr>
      <vt:lpstr>Arial</vt:lpstr>
      <vt:lpstr>Calibri</vt:lpstr>
      <vt:lpstr>Century</vt:lpstr>
      <vt:lpstr>Wingdings</vt:lpstr>
      <vt:lpstr>Office ​​テーマ</vt:lpstr>
      <vt:lpstr>第１章　レイアウトの工夫</vt:lpstr>
      <vt:lpstr>レイアウトから見るディズニーランド</vt:lpstr>
      <vt:lpstr>PowerPoint プレゼンテーション</vt:lpstr>
      <vt:lpstr>入り口はひとつ （ゲストは皆、同じところから入って同じところから出る）</vt:lpstr>
      <vt:lpstr>遠近法</vt:lpstr>
      <vt:lpstr>強化遠近法 （遠くに行くほど道幅が狭くなっている）</vt:lpstr>
      <vt:lpstr>反対側から</vt:lpstr>
      <vt:lpstr>ワールドバザールの街並み</vt:lpstr>
      <vt:lpstr>縮尺（1階7/8、2階5/8、3階4/8） ⇒自分が大きく見える </vt:lpstr>
      <vt:lpstr>ディズニーランドの建物は小さい</vt:lpstr>
      <vt:lpstr>シンデレラ城の石垣</vt:lpstr>
      <vt:lpstr>龍安寺</vt:lpstr>
      <vt:lpstr>エイジング （新しく出来た建物を古く見せる技法） ↑これも映画の技術</vt:lpstr>
      <vt:lpstr>エイジング　（ディズニーシー）</vt:lpstr>
      <vt:lpstr>色彩の心理学</vt:lpstr>
      <vt:lpstr>（参考）ディズニーランド・パリ</vt:lpstr>
      <vt:lpstr>（参考）香港ディズニーランド</vt:lpstr>
      <vt:lpstr>ユッセ城（フランス）</vt:lpstr>
      <vt:lpstr>コンセプトの勝利</vt:lpstr>
      <vt:lpstr>PowerPoint プレゼンテーション</vt:lpstr>
      <vt:lpstr>PowerPoint プレゼンテーション</vt:lpstr>
      <vt:lpstr>「過去」（ウエスタンランド）</vt:lpstr>
      <vt:lpstr>「未来」（トゥモローランド）</vt:lpstr>
      <vt:lpstr>完璧主義</vt:lpstr>
      <vt:lpstr>出店も工夫</vt:lpstr>
      <vt:lpstr>レストラン（クイーン・オブ・ハートのバンケット・ホール）</vt:lpstr>
      <vt:lpstr>PowerPoint プレゼンテーション</vt:lpstr>
      <vt:lpstr>スイスファミリーツリーハウス</vt:lpstr>
      <vt:lpstr>スイスファミリーツリーハウスからの眺め</vt:lpstr>
      <vt:lpstr>外界からの遮断</vt:lpstr>
      <vt:lpstr>PowerPoint プレゼンテーション</vt:lpstr>
      <vt:lpstr>高速道路が見える（ＵＳＪ）</vt:lpstr>
      <vt:lpstr>PowerPoint プレゼンテーション</vt:lpstr>
      <vt:lpstr>ホテルが見える（ＵＳＪ）</vt:lpstr>
      <vt:lpstr>水道管が見える（ＵＳＪ）</vt:lpstr>
      <vt:lpstr>ジャングルクルーズ（ディズニーランド）</vt:lpstr>
      <vt:lpstr>PowerPoint プレゼンテーション</vt:lpstr>
      <vt:lpstr>割れ窓理論</vt:lpstr>
    </vt:vector>
  </TitlesOfParts>
  <Company>跡見学園女子大学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ディズニーランドの経済学</dc:title>
  <dc:creator>山澤成康</dc:creator>
  <cp:lastModifiedBy>山澤 成康</cp:lastModifiedBy>
  <cp:revision>123</cp:revision>
  <dcterms:created xsi:type="dcterms:W3CDTF">2004-09-08T01:12:28Z</dcterms:created>
  <dcterms:modified xsi:type="dcterms:W3CDTF">2018-04-13T01:31:46Z</dcterms:modified>
</cp:coreProperties>
</file>