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6" r:id="rId1"/>
  </p:sldMasterIdLst>
  <p:notesMasterIdLst>
    <p:notesMasterId r:id="rId59"/>
  </p:notesMasterIdLst>
  <p:handoutMasterIdLst>
    <p:handoutMasterId r:id="rId60"/>
  </p:handoutMasterIdLst>
  <p:sldIdLst>
    <p:sldId id="256" r:id="rId2"/>
    <p:sldId id="498" r:id="rId3"/>
    <p:sldId id="499" r:id="rId4"/>
    <p:sldId id="500" r:id="rId5"/>
    <p:sldId id="501" r:id="rId6"/>
    <p:sldId id="502" r:id="rId7"/>
    <p:sldId id="503" r:id="rId8"/>
    <p:sldId id="560" r:id="rId9"/>
    <p:sldId id="505" r:id="rId10"/>
    <p:sldId id="506" r:id="rId11"/>
    <p:sldId id="507" r:id="rId12"/>
    <p:sldId id="412" r:id="rId13"/>
    <p:sldId id="413" r:id="rId14"/>
    <p:sldId id="414" r:id="rId15"/>
    <p:sldId id="415" r:id="rId16"/>
    <p:sldId id="472" r:id="rId17"/>
    <p:sldId id="470" r:id="rId18"/>
    <p:sldId id="473" r:id="rId19"/>
    <p:sldId id="474" r:id="rId20"/>
    <p:sldId id="533" r:id="rId21"/>
    <p:sldId id="548" r:id="rId22"/>
    <p:sldId id="534" r:id="rId23"/>
    <p:sldId id="535" r:id="rId24"/>
    <p:sldId id="536" r:id="rId25"/>
    <p:sldId id="537" r:id="rId26"/>
    <p:sldId id="538" r:id="rId27"/>
    <p:sldId id="539" r:id="rId28"/>
    <p:sldId id="540" r:id="rId29"/>
    <p:sldId id="541" r:id="rId30"/>
    <p:sldId id="542" r:id="rId31"/>
    <p:sldId id="543" r:id="rId32"/>
    <p:sldId id="544" r:id="rId33"/>
    <p:sldId id="565" r:id="rId34"/>
    <p:sldId id="545" r:id="rId35"/>
    <p:sldId id="566" r:id="rId36"/>
    <p:sldId id="547" r:id="rId37"/>
    <p:sldId id="546" r:id="rId38"/>
    <p:sldId id="554" r:id="rId39"/>
    <p:sldId id="568" r:id="rId40"/>
    <p:sldId id="564" r:id="rId41"/>
    <p:sldId id="556" r:id="rId42"/>
    <p:sldId id="569" r:id="rId43"/>
    <p:sldId id="557" r:id="rId44"/>
    <p:sldId id="577" r:id="rId45"/>
    <p:sldId id="558" r:id="rId46"/>
    <p:sldId id="581" r:id="rId47"/>
    <p:sldId id="559" r:id="rId48"/>
    <p:sldId id="555" r:id="rId49"/>
    <p:sldId id="570" r:id="rId50"/>
    <p:sldId id="571" r:id="rId51"/>
    <p:sldId id="572" r:id="rId52"/>
    <p:sldId id="573" r:id="rId53"/>
    <p:sldId id="574" r:id="rId54"/>
    <p:sldId id="575" r:id="rId55"/>
    <p:sldId id="576" r:id="rId56"/>
    <p:sldId id="579" r:id="rId57"/>
    <p:sldId id="580" r:id="rId58"/>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a:srgbClr val="CCFF33"/>
    <a:srgbClr val="CC0099"/>
    <a:srgbClr val="CC0000"/>
    <a:srgbClr val="99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4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cs typeface="+mn-cs"/>
              </a:defRPr>
            </a:lvl1pPr>
          </a:lstStyle>
          <a:p>
            <a:pPr>
              <a:defRPr/>
            </a:pPr>
            <a:endParaRPr lang="en-US" altLang="ja-JP"/>
          </a:p>
        </p:txBody>
      </p:sp>
      <p:sp>
        <p:nvSpPr>
          <p:cNvPr id="324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cs typeface="+mn-cs"/>
              </a:defRPr>
            </a:lvl1pPr>
          </a:lstStyle>
          <a:p>
            <a:pPr>
              <a:defRPr/>
            </a:pPr>
            <a:endParaRPr lang="en-US" altLang="ja-JP"/>
          </a:p>
        </p:txBody>
      </p:sp>
      <p:sp>
        <p:nvSpPr>
          <p:cNvPr id="324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cs typeface="+mn-cs"/>
              </a:defRPr>
            </a:lvl1pPr>
          </a:lstStyle>
          <a:p>
            <a:pPr>
              <a:defRPr/>
            </a:pPr>
            <a:endParaRPr lang="en-US" altLang="ja-JP"/>
          </a:p>
        </p:txBody>
      </p:sp>
      <p:sp>
        <p:nvSpPr>
          <p:cNvPr id="324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33B4CAC-C127-4B46-8FD7-36486E37434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3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cs typeface="+mn-cs"/>
              </a:defRPr>
            </a:lvl1pPr>
          </a:lstStyle>
          <a:p>
            <a:pPr>
              <a:defRPr/>
            </a:pPr>
            <a:endParaRPr lang="en-US" altLang="ja-JP"/>
          </a:p>
        </p:txBody>
      </p:sp>
      <p:sp>
        <p:nvSpPr>
          <p:cNvPr id="323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cs typeface="+mn-cs"/>
              </a:defRPr>
            </a:lvl1pPr>
          </a:lstStyle>
          <a:p>
            <a:pPr>
              <a:defRPr/>
            </a:pPr>
            <a:endParaRPr lang="en-US" altLang="ja-JP"/>
          </a:p>
        </p:txBody>
      </p:sp>
      <p:sp>
        <p:nvSpPr>
          <p:cNvPr id="2052"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23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cs typeface="+mn-cs"/>
              </a:defRPr>
            </a:lvl1pPr>
          </a:lstStyle>
          <a:p>
            <a:pPr>
              <a:defRPr/>
            </a:pPr>
            <a:endParaRPr lang="en-US" altLang="ja-JP"/>
          </a:p>
        </p:txBody>
      </p:sp>
      <p:sp>
        <p:nvSpPr>
          <p:cNvPr id="323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8C5CA80-8399-4DB6-8F8E-C74F19CB33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DF81916-1227-4394-8C24-CC2BDDC92F6E}" type="slidenum">
              <a:rPr lang="en-US" altLang="ja-JP">
                <a:ea typeface="ＭＳ Ｐゴシック" panose="020B0600070205080204" pitchFamily="50" charset="-128"/>
              </a:rPr>
              <a:pPr>
                <a:spcBef>
                  <a:spcPct val="0"/>
                </a:spcBef>
              </a:pPr>
              <a:t>1</a:t>
            </a:fld>
            <a:endParaRPr lang="en-US" altLang="ja-JP">
              <a:ea typeface="ＭＳ Ｐゴシック" panose="020B0600070205080204" pitchFamily="50" charset="-128"/>
            </a:endParaRPr>
          </a:p>
        </p:txBody>
      </p:sp>
      <p:sp>
        <p:nvSpPr>
          <p:cNvPr id="5123" name="Rectangle 2"/>
          <p:cNvSpPr>
            <a:spLocks noGrp="1" noRo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mtClean="0">
                <a:latin typeface="Arial" panose="020B0604020202020204" pitchFamily="34" charset="0"/>
              </a:rPr>
              <a:t>誕生ストーリー</a:t>
            </a:r>
            <a:endParaRPr lang="en-US" altLang="ja-JP" smtClean="0">
              <a:latin typeface="Arial" panose="020B0604020202020204" pitchFamily="34" charset="0"/>
            </a:endParaRPr>
          </a:p>
          <a:p>
            <a:pPr eaLnBrk="1" hangingPunct="1">
              <a:spcBef>
                <a:spcPct val="0"/>
              </a:spcBef>
            </a:pPr>
            <a:endParaRPr lang="en-US" altLang="ja-JP" smtClean="0">
              <a:latin typeface="Arial" panose="020B0604020202020204" pitchFamily="34" charset="0"/>
            </a:endParaRPr>
          </a:p>
          <a:p>
            <a:pPr eaLnBrk="1" hangingPunct="1">
              <a:spcBef>
                <a:spcPct val="0"/>
              </a:spcBef>
            </a:pPr>
            <a:r>
              <a:rPr lang="ja-JP" altLang="en-US" smtClean="0">
                <a:latin typeface="Arial" panose="020B0604020202020204" pitchFamily="34" charset="0"/>
              </a:rPr>
              <a:t>人気の秘密</a:t>
            </a:r>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5FE67E5-D62E-4FF5-8C60-42FD8E90736D}" type="slidenum">
              <a:rPr lang="ja-JP" altLang="en-US">
                <a:ea typeface="ＭＳ Ｐゴシック" panose="020B0600070205080204" pitchFamily="50" charset="-128"/>
              </a:rPr>
              <a:pPr>
                <a:spcBef>
                  <a:spcPct val="0"/>
                </a:spcBef>
              </a:pPr>
              <a:t>20</a:t>
            </a:fld>
            <a:endParaRPr lang="ja-JP" altLang="en-US">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mtClean="0">
                <a:latin typeface="Arial" panose="020B0604020202020204" pitchFamily="34" charset="0"/>
              </a:rPr>
              <a:t>1927</a:t>
            </a:r>
            <a:r>
              <a:rPr lang="ja-JP" altLang="en-US" smtClean="0">
                <a:latin typeface="Arial" panose="020B0604020202020204" pitchFamily="34" charset="0"/>
              </a:rPr>
              <a:t>年にデビュー作となるトロリー・トラブルズ</a:t>
            </a:r>
            <a:r>
              <a:rPr lang="en-US" altLang="ja-JP" smtClean="0">
                <a:latin typeface="Arial" panose="020B0604020202020204" pitchFamily="34" charset="0"/>
              </a:rPr>
              <a:t>【Trolley troubles】</a:t>
            </a:r>
            <a:r>
              <a:rPr lang="ja-JP" altLang="en-US" smtClean="0">
                <a:latin typeface="Arial" panose="020B0604020202020204" pitchFamily="34" charset="0"/>
              </a:rPr>
              <a:t>を発表。</a:t>
            </a:r>
            <a:br>
              <a:rPr lang="ja-JP" altLang="en-US" smtClean="0">
                <a:latin typeface="Arial" panose="020B0604020202020204" pitchFamily="34" charset="0"/>
              </a:rPr>
            </a:br>
            <a:r>
              <a:rPr lang="ja-JP" altLang="en-US" smtClean="0">
                <a:latin typeface="Arial" panose="020B0604020202020204" pitchFamily="34" charset="0"/>
              </a:rPr>
              <a:t>ただしこれは</a:t>
            </a:r>
            <a:r>
              <a:rPr lang="en-US" altLang="ja-JP" smtClean="0">
                <a:latin typeface="Arial" panose="020B0604020202020204" pitchFamily="34" charset="0"/>
              </a:rPr>
              <a:t>2</a:t>
            </a:r>
            <a:r>
              <a:rPr lang="ja-JP" altLang="en-US" smtClean="0">
                <a:latin typeface="Arial" panose="020B0604020202020204" pitchFamily="34" charset="0"/>
              </a:rPr>
              <a:t>作目で、</a:t>
            </a:r>
            <a:r>
              <a:rPr lang="en-US" altLang="ja-JP" smtClean="0">
                <a:latin typeface="Arial" panose="020B0604020202020204" pitchFamily="34" charset="0"/>
              </a:rPr>
              <a:t>1</a:t>
            </a:r>
            <a:r>
              <a:rPr lang="ja-JP" altLang="en-US" smtClean="0">
                <a:latin typeface="Arial" panose="020B0604020202020204" pitchFamily="34" charset="0"/>
              </a:rPr>
              <a:t>作目のかわいそうなパパ</a:t>
            </a:r>
            <a:r>
              <a:rPr lang="en-US" altLang="ja-JP" smtClean="0">
                <a:latin typeface="Arial" panose="020B0604020202020204" pitchFamily="34" charset="0"/>
              </a:rPr>
              <a:t>【poor papa】</a:t>
            </a:r>
            <a:r>
              <a:rPr lang="ja-JP" altLang="en-US" smtClean="0">
                <a:latin typeface="Arial" panose="020B0604020202020204" pitchFamily="34" charset="0"/>
              </a:rPr>
              <a:t>は放映されていない。</a:t>
            </a:r>
            <a:br>
              <a:rPr lang="ja-JP" altLang="en-US" smtClean="0">
                <a:latin typeface="Arial" panose="020B0604020202020204" pitchFamily="34" charset="0"/>
              </a:rPr>
            </a:br>
            <a:r>
              <a:rPr lang="ja-JP" altLang="en-US" smtClean="0">
                <a:latin typeface="Arial" panose="020B0604020202020204" pitchFamily="34" charset="0"/>
              </a:rPr>
              <a:t>ディズニーの巧みな演出とアイワークスの親しみやすい作画により、オズワルドはデビューから大きな人気を博した。</a:t>
            </a:r>
          </a:p>
          <a:p>
            <a:pPr eaLnBrk="1" hangingPunct="1">
              <a:spcBef>
                <a:spcPct val="0"/>
              </a:spcBef>
            </a:pPr>
            <a:r>
              <a:rPr lang="ja-JP" altLang="en-US" smtClean="0">
                <a:latin typeface="Arial" panose="020B0604020202020204" pitchFamily="34" charset="0"/>
              </a:rPr>
              <a:t>その後オズワルドは、ウォルト達の手によって合計</a:t>
            </a:r>
            <a:r>
              <a:rPr lang="en-US" altLang="ja-JP" smtClean="0">
                <a:latin typeface="Arial" panose="020B0604020202020204" pitchFamily="34" charset="0"/>
              </a:rPr>
              <a:t>26</a:t>
            </a:r>
            <a:r>
              <a:rPr lang="ja-JP" altLang="en-US" smtClean="0">
                <a:latin typeface="Arial" panose="020B0604020202020204" pitchFamily="34" charset="0"/>
              </a:rPr>
              <a:t>作品が制作された。</a:t>
            </a:r>
            <a:br>
              <a:rPr lang="ja-JP" altLang="en-US" smtClean="0">
                <a:latin typeface="Arial" panose="020B0604020202020204" pitchFamily="34" charset="0"/>
              </a:rPr>
            </a:br>
            <a:r>
              <a:rPr lang="ja-JP" altLang="en-US" smtClean="0">
                <a:latin typeface="Arial" panose="020B0604020202020204" pitchFamily="34" charset="0"/>
              </a:rPr>
              <a:t>しかし、その間ユニバース・ピクチャーズと取引金額や所有権について対立することになる。</a:t>
            </a:r>
            <a:br>
              <a:rPr lang="ja-JP" altLang="en-US" smtClean="0">
                <a:latin typeface="Arial" panose="020B0604020202020204" pitchFamily="34" charset="0"/>
              </a:rPr>
            </a:br>
            <a:r>
              <a:rPr lang="ja-JP" altLang="en-US" smtClean="0">
                <a:latin typeface="Arial" panose="020B0604020202020204" pitchFamily="34" charset="0"/>
              </a:rPr>
              <a:t>そこでユニバース・ピクチャーズは秘密裏にディズニーの会社からスタッフの引き抜きを画策。</a:t>
            </a:r>
            <a:br>
              <a:rPr lang="ja-JP" altLang="en-US" smtClean="0">
                <a:latin typeface="Arial" panose="020B0604020202020204" pitchFamily="34" charset="0"/>
              </a:rPr>
            </a:br>
            <a:r>
              <a:rPr lang="ja-JP" altLang="en-US" smtClean="0">
                <a:latin typeface="Arial" panose="020B0604020202020204" pitchFamily="34" charset="0"/>
              </a:rPr>
              <a:t>しかもウォルト達にとっては不幸なことに、その引き抜きに多くのスタッフが乗ってしまったのである。</a:t>
            </a:r>
            <a:br>
              <a:rPr lang="ja-JP" altLang="en-US" smtClean="0">
                <a:latin typeface="Arial" panose="020B0604020202020204" pitchFamily="34" charset="0"/>
              </a:rPr>
            </a:br>
            <a:r>
              <a:rPr lang="ja-JP" altLang="en-US" smtClean="0">
                <a:latin typeface="Arial" panose="020B0604020202020204" pitchFamily="34" charset="0"/>
              </a:rPr>
              <a:t>そのあげく、残ったのは生涯の友人であるアイワークスと、わずかなスタッフだけだった。</a:t>
            </a:r>
          </a:p>
          <a:p>
            <a:pPr eaLnBrk="1" hangingPunct="1">
              <a:spcBef>
                <a:spcPct val="0"/>
              </a:spcBef>
            </a:pPr>
            <a:r>
              <a:rPr lang="ja-JP" altLang="en-US" smtClean="0">
                <a:latin typeface="Arial" panose="020B0604020202020204" pitchFamily="34" charset="0"/>
              </a:rPr>
              <a:t>自社キャラであるオズワルドと多くのスタッフを失った（ウォルトからすれば奪われた）会社はあわや倒産の危機に陥る。</a:t>
            </a:r>
            <a:br>
              <a:rPr lang="ja-JP" altLang="en-US" smtClean="0">
                <a:latin typeface="Arial" panose="020B0604020202020204" pitchFamily="34" charset="0"/>
              </a:rPr>
            </a:br>
            <a:r>
              <a:rPr lang="ja-JP" altLang="en-US" smtClean="0">
                <a:latin typeface="Arial" panose="020B0604020202020204" pitchFamily="34" charset="0"/>
              </a:rPr>
              <a:t>おまけにウォルトは、当時残ったスタッフと契約上制作しなくてはいけなかった残る</a:t>
            </a:r>
            <a:r>
              <a:rPr lang="en-US" altLang="ja-JP" smtClean="0">
                <a:latin typeface="Arial" panose="020B0604020202020204" pitchFamily="34" charset="0"/>
              </a:rPr>
              <a:t>4</a:t>
            </a:r>
            <a:r>
              <a:rPr lang="ja-JP" altLang="en-US" smtClean="0">
                <a:latin typeface="Arial" panose="020B0604020202020204" pitchFamily="34" charset="0"/>
              </a:rPr>
              <a:t>作品を手がけないといけなかった。</a:t>
            </a:r>
            <a:br>
              <a:rPr lang="ja-JP" altLang="en-US" smtClean="0">
                <a:latin typeface="Arial" panose="020B0604020202020204" pitchFamily="34" charset="0"/>
              </a:rPr>
            </a:br>
            <a:r>
              <a:rPr lang="ja-JP" altLang="en-US" smtClean="0">
                <a:latin typeface="Arial" panose="020B0604020202020204" pitchFamily="34" charset="0"/>
              </a:rPr>
              <a:t>版権を奪われておきながら新作を作らなくてはならなかったスタジオスタッフの心境は、察するに余りあるだろう。</a:t>
            </a:r>
          </a:p>
          <a:p>
            <a:pPr eaLnBrk="1" hangingPunct="1">
              <a:spcBef>
                <a:spcPct val="0"/>
              </a:spcBef>
            </a:pPr>
            <a:r>
              <a:rPr lang="ja-JP" altLang="en-US" smtClean="0">
                <a:latin typeface="Arial" panose="020B0604020202020204" pitchFamily="34" charset="0"/>
              </a:rPr>
              <a:t>そんな苦心の合間、ウォルトは夜中にこっそりと自社キャラクターの考案する作業にとりかかるようになる。</a:t>
            </a:r>
            <a:br>
              <a:rPr lang="ja-JP" altLang="en-US" smtClean="0">
                <a:latin typeface="Arial" panose="020B0604020202020204" pitchFamily="34" charset="0"/>
              </a:rPr>
            </a:br>
            <a:r>
              <a:rPr lang="ja-JP" altLang="en-US" smtClean="0">
                <a:latin typeface="Arial" panose="020B0604020202020204" pitchFamily="34" charset="0"/>
              </a:rPr>
              <a:t>この時誕生したのが、かの有名なミッキーマウスである。</a:t>
            </a:r>
          </a:p>
          <a:p>
            <a:pPr eaLnBrk="1" hangingPunct="1">
              <a:spcBef>
                <a:spcPct val="0"/>
              </a:spcBef>
            </a:pPr>
            <a:endParaRPr lang="ja-JP" altLang="en-US" smtClean="0">
              <a:latin typeface="Arial" panose="020B0604020202020204" pitchFamily="34" charset="0"/>
            </a:endParaRPr>
          </a:p>
        </p:txBody>
      </p:sp>
      <p:sp>
        <p:nvSpPr>
          <p:cNvPr id="297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9158A44-A441-4BF7-8006-BB266ED35369}" type="slidenum">
              <a:rPr lang="ja-JP" altLang="en-US">
                <a:ea typeface="ＭＳ Ｐゴシック" panose="020B0600070205080204" pitchFamily="50" charset="-128"/>
              </a:rPr>
              <a:pPr>
                <a:spcBef>
                  <a:spcPct val="0"/>
                </a:spcBef>
              </a:pPr>
              <a:t>23</a:t>
            </a:fld>
            <a:endParaRPr lang="ja-JP" altLang="en-US">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a:ln/>
        </p:spPr>
      </p:sp>
      <p:sp>
        <p:nvSpPr>
          <p:cNvPr id="3174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latin typeface="Arial" panose="020B0604020202020204" pitchFamily="34" charset="0"/>
            </a:endParaRPr>
          </a:p>
        </p:txBody>
      </p:sp>
      <p:sp>
        <p:nvSpPr>
          <p:cNvPr id="3174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3ACB18B-21D5-458F-A4D2-82A0661B2BF0}" type="slidenum">
              <a:rPr lang="ja-JP" altLang="en-US">
                <a:ea typeface="ＭＳ Ｐゴシック" panose="020B0600070205080204" pitchFamily="50" charset="-128"/>
              </a:rPr>
              <a:pPr>
                <a:spcBef>
                  <a:spcPct val="0"/>
                </a:spcBef>
              </a:pPr>
              <a:t>24</a:t>
            </a:fld>
            <a:endParaRPr lang="ja-JP" altLang="en-US">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latin typeface="Arial" panose="020B0604020202020204" pitchFamily="34" charset="0"/>
            </a:endParaRPr>
          </a:p>
        </p:txBody>
      </p:sp>
      <p:sp>
        <p:nvSpPr>
          <p:cNvPr id="348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DA5F116-CF5D-4B3D-AF9E-34CC82064ED6}" type="slidenum">
              <a:rPr lang="ja-JP" altLang="en-US">
                <a:ea typeface="ＭＳ Ｐゴシック" panose="020B0600070205080204" pitchFamily="50" charset="-128"/>
              </a:rPr>
              <a:pPr>
                <a:spcBef>
                  <a:spcPct val="0"/>
                </a:spcBef>
              </a:pPr>
              <a:t>26</a:t>
            </a:fld>
            <a:endParaRPr lang="ja-JP" altLang="en-US">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a:ln/>
        </p:spPr>
      </p:sp>
      <p:sp>
        <p:nvSpPr>
          <p:cNvPr id="440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mtClean="0">
                <a:latin typeface="Arial" panose="020B0604020202020204" pitchFamily="34" charset="0"/>
              </a:rPr>
              <a:t>１作目プレーンクレイジー</a:t>
            </a:r>
            <a:endParaRPr lang="en-US" altLang="ja-JP" smtClean="0">
              <a:latin typeface="Arial" panose="020B0604020202020204" pitchFamily="34" charset="0"/>
            </a:endParaRPr>
          </a:p>
          <a:p>
            <a:pPr eaLnBrk="1" hangingPunct="1">
              <a:spcBef>
                <a:spcPct val="0"/>
              </a:spcBef>
            </a:pPr>
            <a:r>
              <a:rPr lang="ja-JP" altLang="en-US" smtClean="0">
                <a:latin typeface="Arial" panose="020B0604020202020204" pitchFamily="34" charset="0"/>
              </a:rPr>
              <a:t>２作目ギャロッピン・ガウチョ←★</a:t>
            </a:r>
            <a:endParaRPr lang="en-US" altLang="ja-JP" smtClean="0">
              <a:latin typeface="Arial" panose="020B0604020202020204" pitchFamily="34" charset="0"/>
            </a:endParaRPr>
          </a:p>
          <a:p>
            <a:pPr eaLnBrk="1" hangingPunct="1">
              <a:spcBef>
                <a:spcPct val="0"/>
              </a:spcBef>
            </a:pPr>
            <a:r>
              <a:rPr lang="ja-JP" altLang="en-US" smtClean="0">
                <a:latin typeface="Arial" panose="020B0604020202020204" pitchFamily="34" charset="0"/>
              </a:rPr>
              <a:t>３作目蒸気船ウィリー</a:t>
            </a:r>
          </a:p>
        </p:txBody>
      </p:sp>
      <p:sp>
        <p:nvSpPr>
          <p:cNvPr id="440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6CA06E6-DC70-40D4-BE27-9A42EFFBCCE3}" type="slidenum">
              <a:rPr lang="ja-JP" altLang="en-US">
                <a:ea typeface="ＭＳ Ｐゴシック" panose="020B0600070205080204" pitchFamily="50" charset="-128"/>
              </a:rPr>
              <a:pPr>
                <a:spcBef>
                  <a:spcPct val="0"/>
                </a:spcBef>
              </a:pPr>
              <a:t>34</a:t>
            </a:fld>
            <a:endParaRPr lang="ja-JP" altLang="en-US">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ln/>
        </p:spPr>
      </p:sp>
      <p:sp>
        <p:nvSpPr>
          <p:cNvPr id="471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b="1" smtClean="0">
                <a:solidFill>
                  <a:srgbClr val="FF0000"/>
                </a:solidFill>
                <a:latin typeface="Arial" panose="020B0604020202020204" pitchFamily="34" charset="0"/>
              </a:rPr>
              <a:t>ミッキーが大人気になったため、子供が真似するので変なことはさせないでくれと親から苦情がたくさん増えていました。</a:t>
            </a:r>
          </a:p>
          <a:p>
            <a:pPr eaLnBrk="1" hangingPunct="1">
              <a:spcBef>
                <a:spcPct val="0"/>
              </a:spcBef>
            </a:pPr>
            <a:endParaRPr lang="en-US" altLang="ja-JP" smtClean="0">
              <a:latin typeface="Arial" panose="020B0604020202020204" pitchFamily="34" charset="0"/>
            </a:endParaRPr>
          </a:p>
          <a:p>
            <a:pPr eaLnBrk="1" hangingPunct="1">
              <a:spcBef>
                <a:spcPct val="0"/>
              </a:spcBef>
            </a:pPr>
            <a:r>
              <a:rPr lang="ja-JP" altLang="en-US" u="sng" smtClean="0">
                <a:latin typeface="Arial" panose="020B0604020202020204" pitchFamily="34" charset="0"/>
              </a:rPr>
              <a:t>その結果ウォルトの指示によって、酒もタバコも禁止になってしまいました。</a:t>
            </a:r>
            <a:endParaRPr lang="en-US" altLang="ja-JP" u="sng" smtClean="0">
              <a:latin typeface="Arial" panose="020B0604020202020204" pitchFamily="34" charset="0"/>
            </a:endParaRPr>
          </a:p>
          <a:p>
            <a:pPr eaLnBrk="1" hangingPunct="1">
              <a:spcBef>
                <a:spcPct val="0"/>
              </a:spcBef>
            </a:pPr>
            <a:r>
              <a:rPr lang="ja-JP" altLang="en-US" u="sng" smtClean="0">
                <a:latin typeface="Arial" panose="020B0604020202020204" pitchFamily="34" charset="0"/>
              </a:rPr>
              <a:t>ミッキーは優等生で礼儀正しく正義感の強いキャラクターとして描かれるようになります。</a:t>
            </a:r>
            <a:endParaRPr lang="en-US" altLang="ja-JP" u="sng" smtClean="0">
              <a:latin typeface="Arial" panose="020B0604020202020204" pitchFamily="34" charset="0"/>
            </a:endParaRPr>
          </a:p>
          <a:p>
            <a:pPr eaLnBrk="1" hangingPunct="1">
              <a:spcBef>
                <a:spcPct val="0"/>
              </a:spcBef>
            </a:pPr>
            <a:endParaRPr lang="ja-JP" altLang="en-US" smtClean="0">
              <a:latin typeface="Arial" panose="020B0604020202020204" pitchFamily="34" charset="0"/>
            </a:endParaRPr>
          </a:p>
        </p:txBody>
      </p:sp>
      <p:sp>
        <p:nvSpPr>
          <p:cNvPr id="471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B1B6A83-1ABD-435F-9B50-16832255D1F2}" type="slidenum">
              <a:rPr lang="ja-JP" altLang="en-US">
                <a:ea typeface="ＭＳ Ｐゴシック" panose="020B0600070205080204" pitchFamily="50" charset="-128"/>
              </a:rPr>
              <a:pPr>
                <a:spcBef>
                  <a:spcPct val="0"/>
                </a:spcBef>
              </a:pPr>
              <a:t>36</a:t>
            </a:fld>
            <a:endParaRPr lang="ja-JP" altLang="en-US">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ln/>
        </p:spPr>
      </p:sp>
      <p:sp>
        <p:nvSpPr>
          <p:cNvPr id="491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mtClean="0">
                <a:latin typeface="Arial" panose="020B0604020202020204" pitchFamily="34" charset="0"/>
              </a:rPr>
              <a:t>11</a:t>
            </a:r>
            <a:r>
              <a:rPr lang="ja-JP" altLang="en-US" smtClean="0">
                <a:latin typeface="Arial" panose="020B0604020202020204" pitchFamily="34" charset="0"/>
              </a:rPr>
              <a:t>月</a:t>
            </a:r>
            <a:r>
              <a:rPr lang="en-US" altLang="ja-JP" smtClean="0">
                <a:latin typeface="Arial" panose="020B0604020202020204" pitchFamily="34" charset="0"/>
              </a:rPr>
              <a:t>18</a:t>
            </a:r>
            <a:r>
              <a:rPr lang="ja-JP" altLang="en-US" smtClean="0">
                <a:latin typeface="Arial" panose="020B0604020202020204" pitchFamily="34" charset="0"/>
              </a:rPr>
              <a:t>日ニューヨーク・コロニー劇場にてミッキーの３作目「蒸気船ウィリー」が上映されました。またしても多くの配給会社が相手にしなかったのですが、ニューヨークのコロンビアピクチャーだけがウォルトと契約を結びました。このコロンビアの社長は「相手の胃に胃潰瘍を作る」ことを自慢にしているくらい恐ろしい人物だったのですが、ウォルトはそんなことはお構い無しに堂々と交渉しました。</a:t>
            </a:r>
          </a:p>
          <a:p>
            <a:pPr eaLnBrk="1" hangingPunct="1">
              <a:spcBef>
                <a:spcPct val="0"/>
              </a:spcBef>
            </a:pPr>
            <a:endParaRPr lang="en-US" altLang="ja-JP" smtClean="0">
              <a:latin typeface="Arial" panose="020B0604020202020204" pitchFamily="34" charset="0"/>
            </a:endParaRPr>
          </a:p>
          <a:p>
            <a:pPr eaLnBrk="1" hangingPunct="1">
              <a:spcBef>
                <a:spcPct val="0"/>
              </a:spcBef>
            </a:pPr>
            <a:r>
              <a:rPr lang="ja-JP" altLang="en-US" smtClean="0">
                <a:latin typeface="Arial" panose="020B0604020202020204" pitchFamily="34" charset="0"/>
              </a:rPr>
              <a:t>これはバスターキートンの映画「海底王キートン」を下敷きに作られたアニメでした。トーキーという声を入れる技術をアニメに応用し、ウォルトディズニー自身がミッキーの声を吹き込みました。そしてこの映画でミッキーマウスは大人気を得てしまいました！多くの配給会社が慌てて契約を取り付けに戻ってきたということです。</a:t>
            </a:r>
            <a:br>
              <a:rPr lang="ja-JP" altLang="en-US" smtClean="0">
                <a:latin typeface="Arial" panose="020B0604020202020204" pitchFamily="34" charset="0"/>
              </a:rPr>
            </a:br>
            <a:endParaRPr lang="en-US" altLang="ja-JP" smtClean="0">
              <a:latin typeface="Arial" panose="020B0604020202020204" pitchFamily="34" charset="0"/>
            </a:endParaRPr>
          </a:p>
          <a:p>
            <a:pPr eaLnBrk="1" hangingPunct="1">
              <a:spcBef>
                <a:spcPct val="0"/>
              </a:spcBef>
            </a:pPr>
            <a:endParaRPr lang="en-US" altLang="ja-JP" smtClean="0">
              <a:latin typeface="Arial" panose="020B0604020202020204" pitchFamily="34" charset="0"/>
            </a:endParaRPr>
          </a:p>
          <a:p>
            <a:pPr eaLnBrk="1" hangingPunct="1">
              <a:spcBef>
                <a:spcPct val="0"/>
              </a:spcBef>
            </a:pPr>
            <a:endParaRPr lang="en-US" altLang="ja-JP" smtClean="0">
              <a:latin typeface="Arial" panose="020B0604020202020204" pitchFamily="34" charset="0"/>
            </a:endParaRPr>
          </a:p>
        </p:txBody>
      </p:sp>
      <p:sp>
        <p:nvSpPr>
          <p:cNvPr id="491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43CAEF0-5F37-4C14-9758-319C85155A47}" type="slidenum">
              <a:rPr lang="ja-JP" altLang="en-US">
                <a:ea typeface="ＭＳ Ｐゴシック" panose="020B0600070205080204" pitchFamily="50" charset="-128"/>
              </a:rPr>
              <a:pPr>
                <a:spcBef>
                  <a:spcPct val="0"/>
                </a:spcBef>
              </a:pPr>
              <a:t>37</a:t>
            </a:fld>
            <a:endParaRPr lang="ja-JP" altLang="en-US">
              <a:ea typeface="ＭＳ Ｐゴシック" panose="020B0600070205080204"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a:ln/>
        </p:spPr>
      </p:sp>
      <p:sp>
        <p:nvSpPr>
          <p:cNvPr id="604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mtClean="0">
                <a:latin typeface="Arial" panose="020B0604020202020204" pitchFamily="34" charset="0"/>
              </a:rPr>
              <a:t>ミッキー人気の理由はその「大人から子供まで広く愛される礼儀正しい性格」となにより「世界で初めて喋ったアニメキャラクターである」ことだと言える。</a:t>
            </a:r>
          </a:p>
        </p:txBody>
      </p:sp>
      <p:sp>
        <p:nvSpPr>
          <p:cNvPr id="604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3956BAD-AAF8-4126-AC4C-555D58B9A214}" type="slidenum">
              <a:rPr lang="ja-JP" altLang="en-US">
                <a:ea typeface="ＭＳ Ｐゴシック" panose="020B0600070205080204" pitchFamily="50" charset="-128"/>
              </a:rPr>
              <a:pPr>
                <a:spcBef>
                  <a:spcPct val="0"/>
                </a:spcBef>
              </a:pPr>
              <a:t>47</a:t>
            </a:fld>
            <a:endParaRPr lang="ja-JP" altLang="en-US">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405DB4C8-6ED4-4BC5-87B4-490A06C924FD}" type="slidenum">
              <a:rPr lang="en-US" altLang="ja-JP"/>
              <a:pPr>
                <a:defRPr/>
              </a:pPr>
              <a:t>‹#›</a:t>
            </a:fld>
            <a:endParaRPr lang="en-US" altLang="ja-JP"/>
          </a:p>
        </p:txBody>
      </p:sp>
    </p:spTree>
    <p:extLst>
      <p:ext uri="{BB962C8B-B14F-4D97-AF65-F5344CB8AC3E}">
        <p14:creationId xmlns:p14="http://schemas.microsoft.com/office/powerpoint/2010/main" val="29994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8E0F05AF-8580-46E0-9F00-97A9EFC65B20}" type="slidenum">
              <a:rPr lang="en-US" altLang="ja-JP"/>
              <a:pPr>
                <a:defRPr/>
              </a:pPr>
              <a:t>‹#›</a:t>
            </a:fld>
            <a:endParaRPr lang="en-US" altLang="ja-JP"/>
          </a:p>
        </p:txBody>
      </p:sp>
    </p:spTree>
    <p:extLst>
      <p:ext uri="{BB962C8B-B14F-4D97-AF65-F5344CB8AC3E}">
        <p14:creationId xmlns:p14="http://schemas.microsoft.com/office/powerpoint/2010/main" val="299659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CE10327A-1A24-49FD-A441-65B68B3A1B62}" type="slidenum">
              <a:rPr lang="en-US" altLang="ja-JP"/>
              <a:pPr>
                <a:defRPr/>
              </a:pPr>
              <a:t>‹#›</a:t>
            </a:fld>
            <a:endParaRPr lang="en-US" altLang="ja-JP"/>
          </a:p>
        </p:txBody>
      </p:sp>
    </p:spTree>
    <p:extLst>
      <p:ext uri="{BB962C8B-B14F-4D97-AF65-F5344CB8AC3E}">
        <p14:creationId xmlns:p14="http://schemas.microsoft.com/office/powerpoint/2010/main" val="214444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26F22C6C-E3E9-4DF0-A47B-BBCE10ACD55A}" type="slidenum">
              <a:rPr lang="en-US" altLang="ja-JP"/>
              <a:pPr>
                <a:defRPr/>
              </a:pPr>
              <a:t>‹#›</a:t>
            </a:fld>
            <a:endParaRPr lang="en-US" altLang="ja-JP"/>
          </a:p>
        </p:txBody>
      </p:sp>
    </p:spTree>
    <p:extLst>
      <p:ext uri="{BB962C8B-B14F-4D97-AF65-F5344CB8AC3E}">
        <p14:creationId xmlns:p14="http://schemas.microsoft.com/office/powerpoint/2010/main" val="176625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A8980C19-D14D-4A13-AC21-DCE9F17DF19E}" type="slidenum">
              <a:rPr lang="en-US" altLang="ja-JP"/>
              <a:pPr>
                <a:defRPr/>
              </a:pPr>
              <a:t>‹#›</a:t>
            </a:fld>
            <a:endParaRPr lang="en-US" altLang="ja-JP"/>
          </a:p>
        </p:txBody>
      </p:sp>
    </p:spTree>
    <p:extLst>
      <p:ext uri="{BB962C8B-B14F-4D97-AF65-F5344CB8AC3E}">
        <p14:creationId xmlns:p14="http://schemas.microsoft.com/office/powerpoint/2010/main" val="29871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CAA77662-584F-4560-9C51-01B9CD503715}" type="slidenum">
              <a:rPr lang="en-US" altLang="ja-JP"/>
              <a:pPr>
                <a:defRPr/>
              </a:pPr>
              <a:t>‹#›</a:t>
            </a:fld>
            <a:endParaRPr lang="en-US" altLang="ja-JP"/>
          </a:p>
        </p:txBody>
      </p:sp>
    </p:spTree>
    <p:extLst>
      <p:ext uri="{BB962C8B-B14F-4D97-AF65-F5344CB8AC3E}">
        <p14:creationId xmlns:p14="http://schemas.microsoft.com/office/powerpoint/2010/main" val="362949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p:cNvSpPr>
            <a:spLocks noGrp="1"/>
          </p:cNvSpPr>
          <p:nvPr>
            <p:ph type="sldNum" sz="quarter" idx="12"/>
          </p:nvPr>
        </p:nvSpPr>
        <p:spPr/>
        <p:txBody>
          <a:bodyPr/>
          <a:lstStyle>
            <a:lvl1pPr>
              <a:defRPr/>
            </a:lvl1pPr>
          </a:lstStyle>
          <a:p>
            <a:pPr>
              <a:defRPr/>
            </a:pPr>
            <a:fld id="{53D7E86F-E4EB-4182-8D8B-A760CC28B7D3}" type="slidenum">
              <a:rPr lang="en-US" altLang="ja-JP"/>
              <a:pPr>
                <a:defRPr/>
              </a:pPr>
              <a:t>‹#›</a:t>
            </a:fld>
            <a:endParaRPr lang="en-US" altLang="ja-JP"/>
          </a:p>
        </p:txBody>
      </p:sp>
    </p:spTree>
    <p:extLst>
      <p:ext uri="{BB962C8B-B14F-4D97-AF65-F5344CB8AC3E}">
        <p14:creationId xmlns:p14="http://schemas.microsoft.com/office/powerpoint/2010/main" val="118525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46635A43-2A99-4236-874B-C6803ADEC8D3}" type="slidenum">
              <a:rPr lang="en-US" altLang="ja-JP"/>
              <a:pPr>
                <a:defRPr/>
              </a:pPr>
              <a:t>‹#›</a:t>
            </a:fld>
            <a:endParaRPr lang="en-US" altLang="ja-JP"/>
          </a:p>
        </p:txBody>
      </p:sp>
    </p:spTree>
    <p:extLst>
      <p:ext uri="{BB962C8B-B14F-4D97-AF65-F5344CB8AC3E}">
        <p14:creationId xmlns:p14="http://schemas.microsoft.com/office/powerpoint/2010/main" val="404759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lvl1pPr>
          </a:lstStyle>
          <a:p>
            <a:pPr>
              <a:defRPr/>
            </a:pPr>
            <a:fld id="{A02CE707-DCDE-4B6F-8465-D8079C3B32C2}" type="slidenum">
              <a:rPr lang="en-US" altLang="ja-JP"/>
              <a:pPr>
                <a:defRPr/>
              </a:pPr>
              <a:t>‹#›</a:t>
            </a:fld>
            <a:endParaRPr lang="en-US" altLang="ja-JP"/>
          </a:p>
        </p:txBody>
      </p:sp>
    </p:spTree>
    <p:extLst>
      <p:ext uri="{BB962C8B-B14F-4D97-AF65-F5344CB8AC3E}">
        <p14:creationId xmlns:p14="http://schemas.microsoft.com/office/powerpoint/2010/main" val="195148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B806AAD6-B254-4513-981A-EC371FB2F4BD}" type="slidenum">
              <a:rPr lang="en-US" altLang="ja-JP"/>
              <a:pPr>
                <a:defRPr/>
              </a:pPr>
              <a:t>‹#›</a:t>
            </a:fld>
            <a:endParaRPr lang="en-US" altLang="ja-JP"/>
          </a:p>
        </p:txBody>
      </p:sp>
    </p:spTree>
    <p:extLst>
      <p:ext uri="{BB962C8B-B14F-4D97-AF65-F5344CB8AC3E}">
        <p14:creationId xmlns:p14="http://schemas.microsoft.com/office/powerpoint/2010/main" val="1050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DF8903A6-5EF6-40B9-8E9A-F37861D6994C}" type="slidenum">
              <a:rPr lang="en-US" altLang="ja-JP"/>
              <a:pPr>
                <a:defRPr/>
              </a:pPr>
              <a:t>‹#›</a:t>
            </a:fld>
            <a:endParaRPr lang="en-US" altLang="ja-JP"/>
          </a:p>
        </p:txBody>
      </p:sp>
    </p:spTree>
    <p:extLst>
      <p:ext uri="{BB962C8B-B14F-4D97-AF65-F5344CB8AC3E}">
        <p14:creationId xmlns:p14="http://schemas.microsoft.com/office/powerpoint/2010/main" val="51442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D9B9134B-B1C6-40BE-83DF-1A9FC5D4E0F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images3.wikia.nocookie.net/__cb20110417173355/disney/images/8/83/Julius2.gif"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f.hatena.ne.jp/ima-inat/2010100102412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rd.yahoo.co.jp/MMSIMG/Q=%A5%DF%A5%C3%A5%AD%A1%BC%A5%DE%A5%A6%A5%B9/U=http%3A%2F%2Fwww.suikoudou.co.jp%2Fmikimausu.JPG/O=33470c6e861d13f0/P=218/C=enm6k0905fj7l&amp;b=2/F=f/I=yahoojp/T=1150176211/SIG=11d7hgoqb/*-http%3A/www.suikoudou.co.jp/mikimausu.JPG"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co.jp/imgres?imgurl=http://image.rakuten.co.jp/citron-g/cabinet/idea_2/25-0346_2.jpg&amp;imgrefurl=http://item.rakuten.co.jp/citron-g/25-0346/&amp;usg=__fABRxIOEADtpigbd0F9IaywLHXI=&amp;h=227&amp;w=228&amp;sz=13&amp;hl=ja&amp;start=21&amp;zoom=1&amp;tbnid=0uZhT7iEIz8pEM:&amp;tbnh=108&amp;tbnw=108&amp;ei=bGriT4mQJ_CKmQXR78neAw&amp;prev=/images%3Fq%3D%25E3%2583%259F%25E3%2583%2583%25E3%2582%25AD%25E3%2583%25BC%25E3%2583%259E%25E3%2582%25A6%25E3%2582%25B9%25E3%2580%2580%25E3%2583%2591%25E3%2582%25A4%25E3%2582%25AB%25E3%2583%2583%25E3%2583%2588%26hl%3Dja%26sa%3DN%26gbv%3D2%26tbm%3Disch&amp;itbs=1"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5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smtClean="0"/>
              <a:t>ディズニーランドとマネジメント</a:t>
            </a:r>
            <a:r>
              <a:rPr lang="en-US" altLang="ja-JP" smtClean="0"/>
              <a:t/>
            </a:r>
            <a:br>
              <a:rPr lang="en-US" altLang="ja-JP" smtClean="0"/>
            </a:br>
            <a:r>
              <a:rPr lang="ja-JP" altLang="en-US" smtClean="0"/>
              <a:t>キャラクターの秘密</a:t>
            </a:r>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defRPr/>
            </a:pPr>
            <a:r>
              <a:rPr lang="ja-JP" altLang="en-US" smtClean="0"/>
              <a:t>跡見学園女子大学マネジメント学部教授</a:t>
            </a:r>
          </a:p>
          <a:p>
            <a:pPr eaLnBrk="1" fontAlgn="auto" hangingPunct="1">
              <a:spcAft>
                <a:spcPts val="0"/>
              </a:spcAft>
              <a:defRPr/>
            </a:pPr>
            <a:r>
              <a:rPr lang="ja-JP" altLang="en-US" smtClean="0"/>
              <a:t>山澤成康</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fade">
                                      <p:cBhvr>
                                        <p:cTn id="13" dur="500"/>
                                        <p:tgtEl>
                                          <p:spTgt spid="2051">
                                            <p:txEl>
                                              <p:pRg st="0" end="0"/>
                                            </p:txEl>
                                          </p:spTgt>
                                        </p:tgtEl>
                                      </p:cBhvr>
                                    </p:animEffect>
                                    <p:anim calcmode="lin" valueType="num">
                                      <p:cBhvr>
                                        <p:cTn id="14"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051">
                                            <p:txEl>
                                              <p:pRg st="0" end="0"/>
                                            </p:txEl>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500"/>
                            </p:stCondLst>
                            <p:childTnLst>
                              <p:par>
                                <p:cTn id="17" presetID="44" presetClass="entr" presetSubtype="0" fill="hold" grpId="0" nodeType="afterEffect">
                                  <p:stCondLst>
                                    <p:cond delay="0"/>
                                  </p:stCondLst>
                                  <p:childTnLst>
                                    <p:set>
                                      <p:cBhvr>
                                        <p:cTn id="18" dur="1" fill="hold">
                                          <p:stCondLst>
                                            <p:cond delay="0"/>
                                          </p:stCondLst>
                                        </p:cTn>
                                        <p:tgtEl>
                                          <p:spTgt spid="2051">
                                            <p:txEl>
                                              <p:pRg st="1" end="1"/>
                                            </p:txEl>
                                          </p:spTgt>
                                        </p:tgtEl>
                                        <p:attrNameLst>
                                          <p:attrName>style.visibility</p:attrName>
                                        </p:attrNameLst>
                                      </p:cBhvr>
                                      <p:to>
                                        <p:strVal val="visible"/>
                                      </p:to>
                                    </p:set>
                                    <p:animEffect transition="in" filter="fade">
                                      <p:cBhvr>
                                        <p:cTn id="19" dur="500"/>
                                        <p:tgtEl>
                                          <p:spTgt spid="2051">
                                            <p:txEl>
                                              <p:pRg st="1" end="1"/>
                                            </p:txEl>
                                          </p:spTgt>
                                        </p:tgtEl>
                                      </p:cBhvr>
                                    </p:animEffect>
                                    <p:anim calcmode="lin" valueType="num">
                                      <p:cBhvr>
                                        <p:cTn id="20"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05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pPr eaLnBrk="1" hangingPunct="1"/>
            <a:r>
              <a:rPr lang="ja-JP" altLang="en-US" smtClean="0"/>
              <a:t>大津市プール事件</a:t>
            </a:r>
          </a:p>
        </p:txBody>
      </p:sp>
      <p:sp>
        <p:nvSpPr>
          <p:cNvPr id="14339" name="コンテンツ プレースホルダ 2"/>
          <p:cNvSpPr>
            <a:spLocks noGrp="1"/>
          </p:cNvSpPr>
          <p:nvPr>
            <p:ph idx="1"/>
          </p:nvPr>
        </p:nvSpPr>
        <p:spPr/>
        <p:txBody>
          <a:bodyPr/>
          <a:lstStyle/>
          <a:p>
            <a:pPr eaLnBrk="1" hangingPunct="1"/>
            <a:r>
              <a:rPr lang="ja-JP" altLang="ja-JP" smtClean="0"/>
              <a:t>「</a:t>
            </a:r>
            <a:r>
              <a:rPr lang="en-US" altLang="ja-JP" smtClean="0"/>
              <a:t>1987</a:t>
            </a:r>
            <a:r>
              <a:rPr lang="ja-JP" altLang="ja-JP" smtClean="0"/>
              <a:t>年　小学生が卒業制作でプールの底に描いたミッキーマウスをディズニー社が抗議して消させた」</a:t>
            </a:r>
          </a:p>
          <a:p>
            <a:pPr eaLnBrk="1" hangingPunct="1"/>
            <a:r>
              <a:rPr lang="en-US" altLang="ja-JP" smtClean="0"/>
              <a:t> </a:t>
            </a:r>
            <a:endParaRPr lang="ja-JP"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正方形/長方形 1"/>
          <p:cNvSpPr>
            <a:spLocks noChangeArrowheads="1"/>
          </p:cNvSpPr>
          <p:nvPr/>
        </p:nvSpPr>
        <p:spPr bwMode="auto">
          <a:xfrm>
            <a:off x="395288" y="474663"/>
            <a:ext cx="82804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ja-JP" sz="2400">
                <a:solidFill>
                  <a:srgbClr val="FF0000"/>
                </a:solidFill>
                <a:latin typeface="Arial" panose="020B0604020202020204" pitchFamily="34" charset="0"/>
              </a:rPr>
              <a:t>＜確認できる資料＞</a:t>
            </a:r>
          </a:p>
          <a:p>
            <a:pPr>
              <a:spcBef>
                <a:spcPct val="0"/>
              </a:spcBef>
              <a:buFontTx/>
              <a:buNone/>
            </a:pPr>
            <a:r>
              <a:rPr lang="ja-JP" altLang="ja-JP" sz="2400">
                <a:latin typeface="Arial" panose="020B0604020202020204" pitchFamily="34" charset="0"/>
              </a:rPr>
              <a:t>・プールにミッキーマウスの絵／</a:t>
            </a:r>
            <a:r>
              <a:rPr lang="en-US" altLang="ja-JP" sz="2400">
                <a:latin typeface="Arial" panose="020B0604020202020204" pitchFamily="34" charset="0"/>
              </a:rPr>
              <a:t>6</a:t>
            </a:r>
            <a:r>
              <a:rPr lang="ja-JP" altLang="ja-JP" sz="2400">
                <a:latin typeface="Arial" panose="020B0604020202020204" pitchFamily="34" charset="0"/>
              </a:rPr>
              <a:t>年生が卒業制作　『読売新聞』滋賀県版</a:t>
            </a:r>
            <a:r>
              <a:rPr lang="en-US" altLang="ja-JP" sz="2400">
                <a:latin typeface="Arial" panose="020B0604020202020204" pitchFamily="34" charset="0"/>
              </a:rPr>
              <a:t>1987</a:t>
            </a:r>
            <a:r>
              <a:rPr lang="ja-JP" altLang="ja-JP" sz="2400">
                <a:latin typeface="Arial" panose="020B0604020202020204" pitchFamily="34" charset="0"/>
              </a:rPr>
              <a:t>年</a:t>
            </a:r>
            <a:r>
              <a:rPr lang="en-US" altLang="ja-JP" sz="2400">
                <a:latin typeface="Arial" panose="020B0604020202020204" pitchFamily="34" charset="0"/>
              </a:rPr>
              <a:t>3</a:t>
            </a:r>
            <a:r>
              <a:rPr lang="ja-JP" altLang="ja-JP" sz="2400">
                <a:latin typeface="Arial" panose="020B0604020202020204" pitchFamily="34" charset="0"/>
              </a:rPr>
              <a:t>月</a:t>
            </a:r>
            <a:r>
              <a:rPr lang="en-US" altLang="ja-JP" sz="2400">
                <a:latin typeface="Arial" panose="020B0604020202020204" pitchFamily="34" charset="0"/>
              </a:rPr>
              <a:t>13</a:t>
            </a:r>
            <a:r>
              <a:rPr lang="ja-JP" altLang="ja-JP" sz="2400">
                <a:latin typeface="Arial" panose="020B0604020202020204" pitchFamily="34" charset="0"/>
              </a:rPr>
              <a:t>日朝刊</a:t>
            </a:r>
          </a:p>
          <a:p>
            <a:pPr>
              <a:spcBef>
                <a:spcPct val="0"/>
              </a:spcBef>
              <a:buFontTx/>
              <a:buNone/>
            </a:pPr>
            <a:r>
              <a:rPr lang="ja-JP" altLang="ja-JP" sz="2400">
                <a:latin typeface="Arial" panose="020B0604020202020204" pitchFamily="34" charset="0"/>
              </a:rPr>
              <a:t>・プールの絵　著作権違反／ディズニー力作を塗りつぶさせる　『サンケイ新聞』東京版</a:t>
            </a:r>
            <a:r>
              <a:rPr lang="en-US" altLang="ja-JP" sz="2400">
                <a:latin typeface="Arial" panose="020B0604020202020204" pitchFamily="34" charset="0"/>
              </a:rPr>
              <a:t>1987</a:t>
            </a:r>
            <a:r>
              <a:rPr lang="ja-JP" altLang="ja-JP" sz="2400">
                <a:latin typeface="Arial" panose="020B0604020202020204" pitchFamily="34" charset="0"/>
              </a:rPr>
              <a:t>年</a:t>
            </a:r>
            <a:r>
              <a:rPr lang="en-US" altLang="ja-JP" sz="2400">
                <a:latin typeface="Arial" panose="020B0604020202020204" pitchFamily="34" charset="0"/>
              </a:rPr>
              <a:t>7</a:t>
            </a:r>
            <a:r>
              <a:rPr lang="ja-JP" altLang="ja-JP" sz="2400">
                <a:latin typeface="Arial" panose="020B0604020202020204" pitchFamily="34" charset="0"/>
              </a:rPr>
              <a:t>月</a:t>
            </a:r>
            <a:r>
              <a:rPr lang="en-US" altLang="ja-JP" sz="2400">
                <a:latin typeface="Arial" panose="020B0604020202020204" pitchFamily="34" charset="0"/>
              </a:rPr>
              <a:t>10</a:t>
            </a:r>
            <a:r>
              <a:rPr lang="ja-JP" altLang="ja-JP" sz="2400">
                <a:latin typeface="Arial" panose="020B0604020202020204" pitchFamily="34" charset="0"/>
              </a:rPr>
              <a:t>日朝刊</a:t>
            </a:r>
          </a:p>
          <a:p>
            <a:pPr>
              <a:spcBef>
                <a:spcPct val="0"/>
              </a:spcBef>
              <a:buFontTx/>
              <a:buNone/>
            </a:pPr>
            <a:r>
              <a:rPr lang="ja-JP" altLang="ja-JP" sz="2400">
                <a:solidFill>
                  <a:srgbClr val="FF0000"/>
                </a:solidFill>
                <a:latin typeface="Arial" panose="020B0604020202020204" pitchFamily="34" charset="0"/>
              </a:rPr>
              <a:t>＜不明な点＞</a:t>
            </a:r>
          </a:p>
          <a:p>
            <a:pPr>
              <a:spcBef>
                <a:spcPct val="0"/>
              </a:spcBef>
              <a:buFontTx/>
              <a:buNone/>
            </a:pPr>
            <a:r>
              <a:rPr lang="ja-JP" altLang="ja-JP" sz="2400">
                <a:latin typeface="Arial" panose="020B0604020202020204" pitchFamily="34" charset="0"/>
              </a:rPr>
              <a:t>・「絵を描いた男子児童全員を東京ディズニーランドに招待したら『やっぱりディズニーランドはすばらしい』と言った」　　『週刊金曜日』</a:t>
            </a:r>
            <a:r>
              <a:rPr lang="en-US" altLang="ja-JP" sz="2400">
                <a:latin typeface="Arial" panose="020B0604020202020204" pitchFamily="34" charset="0"/>
              </a:rPr>
              <a:t>2000</a:t>
            </a:r>
            <a:r>
              <a:rPr lang="ja-JP" altLang="ja-JP" sz="2400">
                <a:latin typeface="Arial" panose="020B0604020202020204" pitchFamily="34" charset="0"/>
              </a:rPr>
              <a:t>年</a:t>
            </a:r>
            <a:r>
              <a:rPr lang="en-US" altLang="ja-JP" sz="2400">
                <a:latin typeface="Arial" panose="020B0604020202020204" pitchFamily="34" charset="0"/>
              </a:rPr>
              <a:t>11</a:t>
            </a:r>
            <a:r>
              <a:rPr lang="ja-JP" altLang="ja-JP" sz="2400">
                <a:latin typeface="Arial" panose="020B0604020202020204" pitchFamily="34" charset="0"/>
              </a:rPr>
              <a:t>月</a:t>
            </a:r>
            <a:r>
              <a:rPr lang="en-US" altLang="ja-JP" sz="2400">
                <a:latin typeface="Arial" panose="020B0604020202020204" pitchFamily="34" charset="0"/>
              </a:rPr>
              <a:t>3</a:t>
            </a:r>
            <a:r>
              <a:rPr lang="ja-JP" altLang="ja-JP" sz="2400">
                <a:latin typeface="Arial" panose="020B0604020202020204" pitchFamily="34" charset="0"/>
              </a:rPr>
              <a:t>日号</a:t>
            </a:r>
          </a:p>
          <a:p>
            <a:pPr>
              <a:spcBef>
                <a:spcPct val="0"/>
              </a:spcBef>
              <a:buFontTx/>
              <a:buNone/>
            </a:pPr>
            <a:r>
              <a:rPr lang="ja-JP" altLang="ja-JP" sz="2400">
                <a:latin typeface="Arial" panose="020B0604020202020204" pitchFamily="34" charset="0"/>
              </a:rPr>
              <a:t>・ディズニーが子供たちを東京ディズニーランドに招待したという事実はない。日本ウォルト・ディズニー・プロダクションの社長夫妻がお詫びに訪れて、絵本のディズニー全集を寄贈していった　　兜木励悟『ディズニー批判序説』データハウス</a:t>
            </a:r>
          </a:p>
          <a:p>
            <a:pPr>
              <a:spcBef>
                <a:spcPct val="0"/>
              </a:spcBef>
              <a:buFontTx/>
              <a:buNone/>
            </a:pPr>
            <a:r>
              <a:rPr lang="en-US" altLang="ja-JP" sz="2400">
                <a:latin typeface="Arial" panose="020B0604020202020204" pitchFamily="34" charset="0"/>
              </a:rPr>
              <a:t> </a:t>
            </a:r>
            <a:endParaRPr lang="ja-JP" altLang="ja-JP" sz="2400">
              <a:latin typeface="Arial" panose="020B0604020202020204" pitchFamily="34" charset="0"/>
            </a:endParaRPr>
          </a:p>
          <a:p>
            <a:pPr>
              <a:spcBef>
                <a:spcPct val="0"/>
              </a:spcBef>
              <a:buFontTx/>
              <a:buNone/>
            </a:pPr>
            <a:r>
              <a:rPr lang="en-US" altLang="ja-JP" sz="2400">
                <a:latin typeface="Arial" panose="020B0604020202020204" pitchFamily="34" charset="0"/>
              </a:rPr>
              <a:t>(</a:t>
            </a:r>
            <a:r>
              <a:rPr lang="ja-JP" altLang="ja-JP" sz="2400">
                <a:latin typeface="Arial" panose="020B0604020202020204" pitchFamily="34" charset="0"/>
              </a:rPr>
              <a:t>参考文献</a:t>
            </a:r>
            <a:r>
              <a:rPr lang="en-US" altLang="ja-JP" sz="2400">
                <a:latin typeface="Arial" panose="020B0604020202020204" pitchFamily="34" charset="0"/>
              </a:rPr>
              <a:t>)</a:t>
            </a:r>
            <a:r>
              <a:rPr lang="ja-JP" altLang="ja-JP" sz="2400">
                <a:latin typeface="Arial" panose="020B0604020202020204" pitchFamily="34" charset="0"/>
              </a:rPr>
              <a:t>安藤健二（</a:t>
            </a:r>
            <a:r>
              <a:rPr lang="en-US" altLang="ja-JP" sz="2400">
                <a:latin typeface="Arial" panose="020B0604020202020204" pitchFamily="34" charset="0"/>
              </a:rPr>
              <a:t>2008</a:t>
            </a:r>
            <a:r>
              <a:rPr lang="ja-JP" altLang="ja-JP" sz="2400">
                <a:latin typeface="Arial" panose="020B0604020202020204" pitchFamily="34" charset="0"/>
              </a:rPr>
              <a:t>）『封印されたミッキーマウス』洋泉社</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eaLnBrk="1" hangingPunct="1"/>
            <a:r>
              <a:rPr lang="ja-JP" altLang="en-US" dirty="0" smtClean="0"/>
              <a:t>ダッフィーについて（</a:t>
            </a:r>
            <a:r>
              <a:rPr lang="ja-JP" altLang="ja-JP" dirty="0" smtClean="0"/>
              <a:t>物語</a:t>
            </a:r>
            <a:r>
              <a:rPr lang="ja-JP" altLang="ja-JP" dirty="0" smtClean="0"/>
              <a:t>の</a:t>
            </a:r>
            <a:r>
              <a:rPr lang="ja-JP" altLang="ja-JP" dirty="0" smtClean="0"/>
              <a:t>消費</a:t>
            </a:r>
            <a:r>
              <a:rPr lang="ja-JP" altLang="en-US" dirty="0" smtClean="0"/>
              <a:t>）</a:t>
            </a:r>
            <a:endParaRPr lang="ja-JP" altLang="en-US" dirty="0" smtClean="0"/>
          </a:p>
        </p:txBody>
      </p:sp>
      <p:sp>
        <p:nvSpPr>
          <p:cNvPr id="16387" name="コンテンツ プレースホルダ 2"/>
          <p:cNvSpPr>
            <a:spLocks noGrp="1"/>
          </p:cNvSpPr>
          <p:nvPr>
            <p:ph idx="1"/>
          </p:nvPr>
        </p:nvSpPr>
        <p:spPr>
          <a:xfrm>
            <a:off x="914400" y="1844675"/>
            <a:ext cx="8229600" cy="4876800"/>
          </a:xfrm>
        </p:spPr>
        <p:txBody>
          <a:bodyPr/>
          <a:lstStyle/>
          <a:p>
            <a:pPr eaLnBrk="1" hangingPunct="1"/>
            <a:r>
              <a:rPr lang="ja-JP" altLang="en-US" smtClean="0"/>
              <a:t>商品の背後に物語があり、その価値で商品が売れていくこと。</a:t>
            </a:r>
            <a:endParaRPr lang="en-US" altLang="ja-JP" smtClean="0"/>
          </a:p>
          <a:p>
            <a:pPr eaLnBrk="1" hangingPunct="1"/>
            <a:r>
              <a:rPr lang="ja-JP" altLang="en-US" smtClean="0"/>
              <a:t>大塚英志（</a:t>
            </a:r>
            <a:r>
              <a:rPr lang="en-US" altLang="ja-JP" smtClean="0"/>
              <a:t>1989</a:t>
            </a:r>
            <a:r>
              <a:rPr lang="ja-JP" altLang="en-US" smtClean="0"/>
              <a:t>）</a:t>
            </a:r>
            <a:r>
              <a:rPr lang="en-US" altLang="ja-JP" smtClean="0"/>
              <a:t>『</a:t>
            </a:r>
            <a:r>
              <a:rPr lang="ja-JP" altLang="en-US" smtClean="0"/>
              <a:t>物語消費論</a:t>
            </a:r>
            <a:r>
              <a:rPr lang="en-US" altLang="ja-JP" smtClean="0"/>
              <a:t>』</a:t>
            </a:r>
            <a:r>
              <a:rPr lang="ja-JP" altLang="en-US" smtClean="0"/>
              <a:t>新曜社</a:t>
            </a:r>
          </a:p>
        </p:txBody>
      </p:sp>
      <p:pic>
        <p:nvPicPr>
          <p:cNvPr id="16388" name="Picture 2" descr="http://upload.wikimedia.org/wikipedia/commons/thumb/1/1e/HKDL_Duffy_Greeting.jpg/220px-HKDL_Duffy_Gree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442" y="3933056"/>
            <a:ext cx="1763430" cy="264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33375"/>
            <a:ext cx="6335713" cy="628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76250"/>
            <a:ext cx="504031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テキスト ボックス 2"/>
          <p:cNvSpPr txBox="1">
            <a:spLocks noChangeArrowheads="1"/>
          </p:cNvSpPr>
          <p:nvPr/>
        </p:nvSpPr>
        <p:spPr bwMode="auto">
          <a:xfrm>
            <a:off x="611188" y="3489325"/>
            <a:ext cx="39608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rPr>
              <a:t>「ありがとうミニー！」</a:t>
            </a:r>
            <a:endParaRPr lang="en-US" altLang="ja-JP" sz="24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ミッキーはミニーが</a:t>
            </a:r>
            <a:endParaRPr lang="en-US" altLang="ja-JP" sz="24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心を込めて作った</a:t>
            </a:r>
            <a:endParaRPr lang="en-US" altLang="ja-JP" sz="24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プレゼントをとても</a:t>
            </a:r>
            <a:endParaRPr lang="en-US" altLang="ja-JP" sz="2400">
              <a:latin typeface="Arial" panose="020B0604020202020204" pitchFamily="34" charset="0"/>
            </a:endParaRPr>
          </a:p>
          <a:p>
            <a:pPr eaLnBrk="1" hangingPunct="1">
              <a:spcBef>
                <a:spcPct val="0"/>
              </a:spcBef>
              <a:buFontTx/>
              <a:buNone/>
            </a:pPr>
            <a:r>
              <a:rPr lang="ja-JP" altLang="en-US" sz="2400">
                <a:latin typeface="Arial" panose="020B0604020202020204" pitchFamily="34" charset="0"/>
              </a:rPr>
              <a:t>よろこびました。</a:t>
            </a:r>
          </a:p>
        </p:txBody>
      </p:sp>
      <p:sp>
        <p:nvSpPr>
          <p:cNvPr id="18436" name="テキスト ボックス 3"/>
          <p:cNvSpPr txBox="1">
            <a:spLocks noChangeArrowheads="1"/>
          </p:cNvSpPr>
          <p:nvPr/>
        </p:nvSpPr>
        <p:spPr bwMode="auto">
          <a:xfrm>
            <a:off x="5076825" y="3463925"/>
            <a:ext cx="33115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2400">
                <a:latin typeface="Arial" panose="020B0604020202020204" pitchFamily="34" charset="0"/>
              </a:rPr>
              <a:t>ミッキーは</a:t>
            </a:r>
            <a:endParaRPr lang="en-US" altLang="ja-JP" sz="2400">
              <a:latin typeface="Arial" panose="020B0604020202020204" pitchFamily="34" charset="0"/>
            </a:endParaRPr>
          </a:p>
          <a:p>
            <a:pPr algn="r" eaLnBrk="1" hangingPunct="1">
              <a:spcBef>
                <a:spcPct val="0"/>
              </a:spcBef>
              <a:buFontTx/>
              <a:buNone/>
            </a:pPr>
            <a:r>
              <a:rPr lang="ja-JP" altLang="en-US" sz="2400">
                <a:latin typeface="Arial" panose="020B0604020202020204" pitchFamily="34" charset="0"/>
              </a:rPr>
              <a:t>ダッフルバックに</a:t>
            </a:r>
            <a:endParaRPr lang="en-US" altLang="ja-JP" sz="2400">
              <a:latin typeface="Arial" panose="020B0604020202020204" pitchFamily="34" charset="0"/>
            </a:endParaRPr>
          </a:p>
          <a:p>
            <a:pPr algn="r" eaLnBrk="1" hangingPunct="1">
              <a:spcBef>
                <a:spcPct val="0"/>
              </a:spcBef>
              <a:buFontTx/>
              <a:buNone/>
            </a:pPr>
            <a:r>
              <a:rPr lang="ja-JP" altLang="en-US" sz="2400">
                <a:latin typeface="Arial" panose="020B0604020202020204" pitchFamily="34" charset="0"/>
              </a:rPr>
              <a:t>入れられていた</a:t>
            </a:r>
            <a:endParaRPr lang="en-US" altLang="ja-JP" sz="2400">
              <a:latin typeface="Arial" panose="020B0604020202020204" pitchFamily="34" charset="0"/>
            </a:endParaRPr>
          </a:p>
          <a:p>
            <a:pPr algn="r" eaLnBrk="1" hangingPunct="1">
              <a:spcBef>
                <a:spcPct val="0"/>
              </a:spcBef>
              <a:buFontTx/>
              <a:buNone/>
            </a:pPr>
            <a:r>
              <a:rPr lang="ja-JP" altLang="en-US" sz="2400">
                <a:latin typeface="Arial" panose="020B0604020202020204" pitchFamily="34" charset="0"/>
              </a:rPr>
              <a:t>このテディベアを</a:t>
            </a:r>
            <a:endParaRPr lang="en-US" altLang="ja-JP" sz="2400">
              <a:latin typeface="Arial" panose="020B0604020202020204" pitchFamily="34" charset="0"/>
            </a:endParaRPr>
          </a:p>
          <a:p>
            <a:pPr algn="r" eaLnBrk="1" hangingPunct="1">
              <a:spcBef>
                <a:spcPct val="0"/>
              </a:spcBef>
              <a:buFontTx/>
              <a:buNone/>
            </a:pPr>
            <a:r>
              <a:rPr lang="ja-JP" altLang="en-US" sz="2400">
                <a:latin typeface="Arial" panose="020B0604020202020204" pitchFamily="34" charset="0"/>
              </a:rPr>
              <a:t>「ダッフィー」と</a:t>
            </a:r>
            <a:endParaRPr lang="en-US" altLang="ja-JP" sz="2400">
              <a:latin typeface="Arial" panose="020B0604020202020204" pitchFamily="34" charset="0"/>
            </a:endParaRPr>
          </a:p>
          <a:p>
            <a:pPr algn="r" eaLnBrk="1" hangingPunct="1">
              <a:spcBef>
                <a:spcPct val="0"/>
              </a:spcBef>
              <a:buFontTx/>
              <a:buNone/>
            </a:pPr>
            <a:r>
              <a:rPr lang="ja-JP" altLang="en-US" sz="2400">
                <a:latin typeface="Arial" panose="020B0604020202020204" pitchFamily="34" charset="0"/>
              </a:rPr>
              <a:t>よぶことに</a:t>
            </a:r>
            <a:endParaRPr lang="en-US" altLang="ja-JP" sz="2400">
              <a:latin typeface="Arial" panose="020B0604020202020204" pitchFamily="34" charset="0"/>
            </a:endParaRPr>
          </a:p>
          <a:p>
            <a:pPr algn="r" eaLnBrk="1" hangingPunct="1">
              <a:spcBef>
                <a:spcPct val="0"/>
              </a:spcBef>
              <a:buFontTx/>
              <a:buNone/>
            </a:pPr>
            <a:r>
              <a:rPr lang="ja-JP" altLang="en-US" sz="2400">
                <a:latin typeface="Arial" panose="020B0604020202020204" pitchFamily="34" charset="0"/>
              </a:rPr>
              <a:t>しました。</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60350"/>
            <a:ext cx="6408738" cy="6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ディズニーベア時代（</a:t>
            </a:r>
            <a:r>
              <a:rPr lang="en-US" altLang="ja-JP" dirty="0" smtClean="0"/>
              <a:t>2004</a:t>
            </a:r>
            <a:r>
              <a:rPr lang="ja-JP" altLang="en-US" dirty="0" smtClean="0"/>
              <a:t>年～</a:t>
            </a:r>
            <a:r>
              <a:rPr lang="en-US" altLang="ja-JP" dirty="0" smtClean="0"/>
              <a:t>2005</a:t>
            </a:r>
            <a:r>
              <a:rPr lang="ja-JP" altLang="en-US" dirty="0" smtClean="0"/>
              <a:t>年）</a:t>
            </a:r>
            <a:endParaRPr lang="ja-JP" altLang="en-US" dirty="0"/>
          </a:p>
        </p:txBody>
      </p:sp>
      <p:pic>
        <p:nvPicPr>
          <p:cNvPr id="204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76600" y="3459163"/>
            <a:ext cx="2466975" cy="1847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628775"/>
            <a:ext cx="1905000" cy="189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7" descr="https://encrypted-tbn0.gstatic.com/images?q=tbn:ANd9GcSjViSBjPkSehOV_0RcqSGXZ6xwkb1Jox4I8lNQtrz6OjejfdOrT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1336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pPr eaLnBrk="1" hangingPunct="1"/>
            <a:r>
              <a:rPr lang="ja-JP" altLang="en-US" smtClean="0"/>
              <a:t>ディズニーベア</a:t>
            </a:r>
          </a:p>
        </p:txBody>
      </p:sp>
      <p:pic>
        <p:nvPicPr>
          <p:cNvPr id="215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476250"/>
            <a:ext cx="9036050" cy="67770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8" name="テキスト ボックス 3"/>
          <p:cNvSpPr txBox="1">
            <a:spLocks noChangeArrowheads="1"/>
          </p:cNvSpPr>
          <p:nvPr/>
        </p:nvSpPr>
        <p:spPr bwMode="auto">
          <a:xfrm>
            <a:off x="1403350" y="981075"/>
            <a:ext cx="6985000" cy="48926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rPr>
              <a:t>「ある日</a:t>
            </a:r>
            <a:r>
              <a:rPr lang="ja-JP" altLang="en-US" sz="2400">
                <a:solidFill>
                  <a:srgbClr val="FF00FF"/>
                </a:solidFill>
                <a:latin typeface="Arial" panose="020B0604020202020204" pitchFamily="34" charset="0"/>
              </a:rPr>
              <a:t>ミッキー</a:t>
            </a:r>
            <a:r>
              <a:rPr lang="ja-JP" altLang="en-US" sz="2400">
                <a:latin typeface="Arial" panose="020B0604020202020204" pitchFamily="34" charset="0"/>
              </a:rPr>
              <a:t>はふと思いました。</a:t>
            </a:r>
          </a:p>
          <a:p>
            <a:pPr eaLnBrk="1" hangingPunct="1">
              <a:spcBef>
                <a:spcPct val="0"/>
              </a:spcBef>
              <a:buFontTx/>
              <a:buNone/>
            </a:pPr>
            <a:r>
              <a:rPr lang="ja-JP" altLang="en-US" sz="2400">
                <a:latin typeface="Arial" panose="020B0604020202020204" pitchFamily="34" charset="0"/>
              </a:rPr>
              <a:t>もしもこのテディベアと一緒に歩けたらどんなにたのしいだろう、と。</a:t>
            </a:r>
          </a:p>
          <a:p>
            <a:pPr eaLnBrk="1" hangingPunct="1">
              <a:spcBef>
                <a:spcPct val="0"/>
              </a:spcBef>
              <a:buFontTx/>
              <a:buNone/>
            </a:pPr>
            <a:r>
              <a:rPr lang="ja-JP" altLang="en-US" sz="2400">
                <a:latin typeface="Arial" panose="020B0604020202020204" pitchFamily="34" charset="0"/>
              </a:rPr>
              <a:t>そこに</a:t>
            </a:r>
            <a:r>
              <a:rPr lang="ja-JP" altLang="en-US" sz="2400">
                <a:solidFill>
                  <a:srgbClr val="FF00FF"/>
                </a:solidFill>
                <a:latin typeface="Arial" panose="020B0604020202020204" pitchFamily="34" charset="0"/>
              </a:rPr>
              <a:t>ティンカーベル</a:t>
            </a:r>
            <a:r>
              <a:rPr lang="ja-JP" altLang="en-US" sz="2400">
                <a:latin typeface="Arial" panose="020B0604020202020204" pitchFamily="34" charset="0"/>
              </a:rPr>
              <a:t>が舞い降りてきました。</a:t>
            </a:r>
          </a:p>
          <a:p>
            <a:pPr eaLnBrk="1" hangingPunct="1">
              <a:spcBef>
                <a:spcPct val="0"/>
              </a:spcBef>
              <a:buFontTx/>
              <a:buNone/>
            </a:pPr>
            <a:r>
              <a:rPr lang="ja-JP" altLang="en-US" sz="2400">
                <a:latin typeface="Arial" panose="020B0604020202020204" pitchFamily="34" charset="0"/>
              </a:rPr>
              <a:t>ミッキーの願いを聞いたティンカーベルが魔法の粉を</a:t>
            </a:r>
          </a:p>
          <a:p>
            <a:pPr eaLnBrk="1" hangingPunct="1">
              <a:spcBef>
                <a:spcPct val="0"/>
              </a:spcBef>
              <a:buFontTx/>
              <a:buNone/>
            </a:pPr>
            <a:r>
              <a:rPr lang="ja-JP" altLang="en-US" sz="2400">
                <a:latin typeface="Arial" panose="020B0604020202020204" pitchFamily="34" charset="0"/>
              </a:rPr>
              <a:t>ふりかけるとあたり一面が光りきらめきテディベアを</a:t>
            </a:r>
          </a:p>
          <a:p>
            <a:pPr eaLnBrk="1" hangingPunct="1">
              <a:spcBef>
                <a:spcPct val="0"/>
              </a:spcBef>
              <a:buFontTx/>
              <a:buNone/>
            </a:pPr>
            <a:r>
              <a:rPr lang="ja-JP" altLang="en-US" sz="2400">
                <a:latin typeface="Arial" panose="020B0604020202020204" pitchFamily="34" charset="0"/>
              </a:rPr>
              <a:t>つつみこみました。</a:t>
            </a:r>
          </a:p>
          <a:p>
            <a:pPr eaLnBrk="1" hangingPunct="1">
              <a:spcBef>
                <a:spcPct val="0"/>
              </a:spcBef>
              <a:buFontTx/>
              <a:buNone/>
            </a:pPr>
            <a:r>
              <a:rPr lang="ja-JP" altLang="en-US" sz="2400">
                <a:latin typeface="Arial" panose="020B0604020202020204" pitchFamily="34" charset="0"/>
              </a:rPr>
              <a:t>するとなんと不思議なことでしょう。テディベアは目を</a:t>
            </a:r>
          </a:p>
          <a:p>
            <a:pPr eaLnBrk="1" hangingPunct="1">
              <a:spcBef>
                <a:spcPct val="0"/>
              </a:spcBef>
              <a:buFontTx/>
              <a:buNone/>
            </a:pPr>
            <a:r>
              <a:rPr lang="ja-JP" altLang="en-US" sz="2400">
                <a:latin typeface="Arial" panose="020B0604020202020204" pitchFamily="34" charset="0"/>
              </a:rPr>
              <a:t>ぱちくりさせてにっこりとほほえんだのです。</a:t>
            </a:r>
          </a:p>
          <a:p>
            <a:pPr eaLnBrk="1" hangingPunct="1">
              <a:spcBef>
                <a:spcPct val="0"/>
              </a:spcBef>
              <a:buFontTx/>
              <a:buNone/>
            </a:pPr>
            <a:r>
              <a:rPr lang="ja-JP" altLang="en-US" sz="2400">
                <a:latin typeface="Arial" panose="020B0604020202020204" pitchFamily="34" charset="0"/>
              </a:rPr>
              <a:t>ミッキーは嬉しさのあまりテディベアを抱きしめると</a:t>
            </a:r>
          </a:p>
          <a:p>
            <a:pPr eaLnBrk="1" hangingPunct="1">
              <a:spcBef>
                <a:spcPct val="0"/>
              </a:spcBef>
              <a:buFontTx/>
              <a:buNone/>
            </a:pPr>
            <a:r>
              <a:rPr lang="ja-JP" altLang="en-US" sz="2400">
                <a:latin typeface="Arial" panose="020B0604020202020204" pitchFamily="34" charset="0"/>
              </a:rPr>
              <a:t>テディベアの顔はミッキーのかたちになりました。</a:t>
            </a:r>
          </a:p>
          <a:p>
            <a:pPr eaLnBrk="1" hangingPunct="1">
              <a:spcBef>
                <a:spcPct val="0"/>
              </a:spcBef>
              <a:buFontTx/>
              <a:buNone/>
            </a:pPr>
            <a:r>
              <a:rPr lang="ja-JP" altLang="en-US" sz="2400">
                <a:latin typeface="Arial" panose="020B0604020202020204" pitchFamily="34" charset="0"/>
              </a:rPr>
              <a:t>東京ディズニーリゾートの新しい仲間は</a:t>
            </a:r>
            <a:r>
              <a:rPr lang="ja-JP" altLang="en-US" sz="2400">
                <a:solidFill>
                  <a:srgbClr val="FF00FF"/>
                </a:solidFill>
                <a:latin typeface="Arial" panose="020B0604020202020204" pitchFamily="34" charset="0"/>
              </a:rPr>
              <a:t>ディズニーベア</a:t>
            </a:r>
            <a:r>
              <a:rPr lang="ja-JP" altLang="en-US" sz="2400">
                <a:latin typeface="Arial" panose="020B0604020202020204" pitchFamily="34" charset="0"/>
              </a:rPr>
              <a:t>とよばれてとても親しまれています。」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p:txBody>
          <a:bodyPr/>
          <a:lstStyle/>
          <a:p>
            <a:pPr eaLnBrk="1" hangingPunct="1"/>
            <a:r>
              <a:rPr lang="ja-JP" altLang="en-US" smtClean="0"/>
              <a:t>ダッフィーが売れた理由</a:t>
            </a:r>
          </a:p>
        </p:txBody>
      </p:sp>
      <p:sp>
        <p:nvSpPr>
          <p:cNvPr id="22531" name="コンテンツ プレースホルダー 2"/>
          <p:cNvSpPr>
            <a:spLocks noGrp="1"/>
          </p:cNvSpPr>
          <p:nvPr>
            <p:ph idx="1"/>
          </p:nvPr>
        </p:nvSpPr>
        <p:spPr/>
        <p:txBody>
          <a:bodyPr/>
          <a:lstStyle/>
          <a:p>
            <a:pPr eaLnBrk="1" hangingPunct="1"/>
            <a:r>
              <a:rPr lang="ja-JP" altLang="en-US" sz="4800" smtClean="0"/>
              <a:t>物語</a:t>
            </a:r>
            <a:endParaRPr lang="en-US" altLang="ja-JP" sz="4800" smtClean="0"/>
          </a:p>
          <a:p>
            <a:pPr eaLnBrk="1" hangingPunct="1"/>
            <a:r>
              <a:rPr lang="ja-JP" altLang="en-US" sz="4800" smtClean="0"/>
              <a:t>品質</a:t>
            </a:r>
            <a:endParaRPr lang="en-US" altLang="ja-JP" sz="4800" smtClean="0"/>
          </a:p>
          <a:p>
            <a:pPr eaLnBrk="1" hangingPunct="1"/>
            <a:r>
              <a:rPr lang="ja-JP" altLang="en-US" sz="4800" smtClean="0"/>
              <a:t>限定販売</a:t>
            </a:r>
            <a:endParaRPr lang="en-US" altLang="ja-JP" sz="4800" smtClean="0"/>
          </a:p>
          <a:p>
            <a:pPr eaLnBrk="1" hangingPunct="1"/>
            <a:r>
              <a:rPr lang="ja-JP" altLang="en-US" sz="4800" smtClean="0"/>
              <a:t>企画（着せ替え、写真）</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620713"/>
            <a:ext cx="8229600" cy="990600"/>
          </a:xfrm>
        </p:spPr>
        <p:txBody>
          <a:bodyPr rtlCol="0">
            <a:normAutofit fontScale="90000"/>
          </a:bodyPr>
          <a:lstStyle/>
          <a:p>
            <a:pPr eaLnBrk="1" fontAlgn="auto" hangingPunct="1">
              <a:spcAft>
                <a:spcPts val="0"/>
              </a:spcAft>
              <a:defRPr/>
            </a:pPr>
            <a:r>
              <a:rPr lang="ja-JP" altLang="en-US" dirty="0" smtClean="0"/>
              <a:t>ディズニーランドの</a:t>
            </a:r>
            <a:r>
              <a:rPr lang="en-US" altLang="ja-JP" dirty="0" smtClean="0"/>
              <a:t>1</a:t>
            </a:r>
            <a:r>
              <a:rPr lang="ja-JP" altLang="en-US" dirty="0" smtClean="0"/>
              <a:t>人当たり売上高</a:t>
            </a:r>
            <a:endParaRPr lang="ja-JP" altLang="en-US" dirty="0"/>
          </a:p>
        </p:txBody>
      </p:sp>
      <p:pic>
        <p:nvPicPr>
          <p:cNvPr id="235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2276475"/>
            <a:ext cx="7729537" cy="39608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3059113" y="3573463"/>
            <a:ext cx="936625" cy="2016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ja-JP" altLang="en-US" smtClean="0"/>
              <a:t>著作権について</a:t>
            </a:r>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defRPr/>
            </a:pPr>
            <a:endParaRPr lang="ja-JP"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ctrTitle"/>
          </p:nvPr>
        </p:nvSpPr>
        <p:spPr>
          <a:xfrm>
            <a:off x="1873250" y="620713"/>
            <a:ext cx="5397500" cy="806450"/>
          </a:xfrm>
        </p:spPr>
        <p:txBody>
          <a:bodyPr/>
          <a:lstStyle/>
          <a:p>
            <a:pPr eaLnBrk="1" hangingPunct="1"/>
            <a:r>
              <a:rPr lang="en-US" altLang="ja-JP" b="1" smtClean="0">
                <a:latin typeface="HG丸ｺﾞｼｯｸM-PRO" panose="020F0600000000000000" pitchFamily="50" charset="-128"/>
                <a:ea typeface="HG丸ｺﾞｼｯｸM-PRO" panose="020F0600000000000000" pitchFamily="50" charset="-128"/>
              </a:rPr>
              <a:t>Mickey Mouse</a:t>
            </a:r>
            <a:endParaRPr lang="ja-JP" altLang="en-US" b="1" smtClean="0">
              <a:latin typeface="HG丸ｺﾞｼｯｸM-PRO" panose="020F0600000000000000" pitchFamily="50" charset="-128"/>
              <a:ea typeface="HG丸ｺﾞｼｯｸM-PRO" panose="020F0600000000000000" pitchFamily="50" charset="-128"/>
            </a:endParaRPr>
          </a:p>
        </p:txBody>
      </p:sp>
      <p:pic>
        <p:nvPicPr>
          <p:cNvPr id="24579" name="Picture 2" descr="http://family.go.com/images/cms/entertainment/mickey-mouse-stencil-24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221163"/>
            <a:ext cx="46085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正方形/長方形 3"/>
          <p:cNvSpPr>
            <a:spLocks noChangeArrowheads="1"/>
          </p:cNvSpPr>
          <p:nvPr/>
        </p:nvSpPr>
        <p:spPr bwMode="auto">
          <a:xfrm>
            <a:off x="2700338" y="2492375"/>
            <a:ext cx="37433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400">
                <a:latin typeface="Arial" panose="020B0604020202020204" pitchFamily="34" charset="0"/>
              </a:rPr>
              <a:t>誕生ストーリー</a:t>
            </a:r>
            <a:endParaRPr lang="en-US" altLang="ja-JP" sz="4400">
              <a:latin typeface="Arial" panose="020B0604020202020204" pitchFamily="34" charset="0"/>
            </a:endParaRPr>
          </a:p>
          <a:p>
            <a:pPr eaLnBrk="1" hangingPunct="1">
              <a:spcBef>
                <a:spcPct val="0"/>
              </a:spcBef>
              <a:buFontTx/>
              <a:buNone/>
            </a:pPr>
            <a:endParaRPr lang="en-US" altLang="ja-JP" sz="4400">
              <a:latin typeface="Arial" panose="020B0604020202020204" pitchFamily="34" charset="0"/>
            </a:endParaRPr>
          </a:p>
          <a:p>
            <a:pPr eaLnBrk="1" hangingPunct="1">
              <a:spcBef>
                <a:spcPct val="0"/>
              </a:spcBef>
              <a:buFontTx/>
              <a:buNone/>
            </a:pPr>
            <a:r>
              <a:rPr lang="ja-JP" altLang="en-US" sz="4400">
                <a:latin typeface="Arial" panose="020B0604020202020204" pitchFamily="34" charset="0"/>
              </a:rPr>
              <a:t>人気の秘密</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r>
              <a:rPr lang="ja-JP" altLang="en-US" smtClean="0"/>
              <a:t>著作権問題</a:t>
            </a:r>
          </a:p>
        </p:txBody>
      </p:sp>
      <p:sp>
        <p:nvSpPr>
          <p:cNvPr id="26627" name="Rectangle 3"/>
          <p:cNvSpPr>
            <a:spLocks noGrp="1" noRot="1" noChangeArrowheads="1"/>
          </p:cNvSpPr>
          <p:nvPr>
            <p:ph idx="1"/>
          </p:nvPr>
        </p:nvSpPr>
        <p:spPr/>
        <p:txBody>
          <a:bodyPr/>
          <a:lstStyle/>
          <a:p>
            <a:pPr eaLnBrk="1" hangingPunct="1"/>
            <a:r>
              <a:rPr lang="ja-JP" altLang="en-US" smtClean="0"/>
              <a:t>米国では著作権は　</a:t>
            </a:r>
            <a:r>
              <a:rPr lang="en-US" altLang="ja-JP" smtClean="0"/>
              <a:t>75</a:t>
            </a:r>
            <a:r>
              <a:rPr lang="ja-JP" altLang="en-US" smtClean="0"/>
              <a:t>年まで</a:t>
            </a:r>
          </a:p>
          <a:p>
            <a:pPr eaLnBrk="1" hangingPunct="1"/>
            <a:r>
              <a:rPr lang="ja-JP" altLang="en-US" smtClean="0"/>
              <a:t>ミッキーマウスの誕生は</a:t>
            </a:r>
            <a:r>
              <a:rPr lang="en-US" altLang="ja-JP" smtClean="0"/>
              <a:t>1928</a:t>
            </a:r>
            <a:r>
              <a:rPr lang="ja-JP" altLang="en-US" smtClean="0"/>
              <a:t>年なので、</a:t>
            </a:r>
          </a:p>
          <a:p>
            <a:pPr eaLnBrk="1" hangingPunct="1"/>
            <a:r>
              <a:rPr lang="ja-JP" altLang="en-US" smtClean="0"/>
              <a:t>本来</a:t>
            </a:r>
            <a:r>
              <a:rPr lang="en-US" altLang="ja-JP" smtClean="0"/>
              <a:t>2003</a:t>
            </a:r>
            <a:r>
              <a:rPr lang="ja-JP" altLang="en-US" smtClean="0"/>
              <a:t>年で著作権は切れる</a:t>
            </a:r>
          </a:p>
          <a:p>
            <a:pPr eaLnBrk="1" hangingPunct="1"/>
            <a:r>
              <a:rPr lang="en-US" altLang="ja-JP" smtClean="0"/>
              <a:t>1998</a:t>
            </a:r>
            <a:r>
              <a:rPr lang="ja-JP" altLang="en-US" smtClean="0"/>
              <a:t>年に</a:t>
            </a:r>
            <a:r>
              <a:rPr lang="en-US" altLang="ja-JP" smtClean="0"/>
              <a:t>75</a:t>
            </a:r>
            <a:r>
              <a:rPr lang="ja-JP" altLang="en-US" smtClean="0"/>
              <a:t>年から</a:t>
            </a:r>
            <a:r>
              <a:rPr lang="en-US" altLang="ja-JP" smtClean="0"/>
              <a:t>90</a:t>
            </a:r>
            <a:r>
              <a:rPr lang="ja-JP" altLang="en-US" smtClean="0"/>
              <a:t>年に延長する法案</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3500438"/>
            <a:ext cx="40401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タイトル 1"/>
          <p:cNvSpPr>
            <a:spLocks noGrp="1"/>
          </p:cNvSpPr>
          <p:nvPr>
            <p:ph type="title"/>
          </p:nvPr>
        </p:nvSpPr>
        <p:spPr/>
        <p:txBody>
          <a:bodyPr/>
          <a:lstStyle/>
          <a:p>
            <a:pPr eaLnBrk="1" hangingPunct="1"/>
            <a:r>
              <a:rPr lang="en-US" altLang="ja-JP" smtClean="0"/>
              <a:t>『</a:t>
            </a:r>
            <a:r>
              <a:rPr lang="ja-JP" altLang="en-US" smtClean="0"/>
              <a:t>アリスコメディー</a:t>
            </a:r>
            <a:r>
              <a:rPr lang="en-US" altLang="ja-JP" smtClean="0"/>
              <a:t>』</a:t>
            </a:r>
            <a:endParaRPr lang="ja-JP" altLang="en-US" smtClean="0"/>
          </a:p>
        </p:txBody>
      </p:sp>
      <p:sp>
        <p:nvSpPr>
          <p:cNvPr id="27652" name="コンテンツ プレースホルダ 2"/>
          <p:cNvSpPr>
            <a:spLocks noGrp="1"/>
          </p:cNvSpPr>
          <p:nvPr>
            <p:ph idx="1"/>
          </p:nvPr>
        </p:nvSpPr>
        <p:spPr>
          <a:xfrm>
            <a:off x="468313" y="1341438"/>
            <a:ext cx="8229600" cy="4525962"/>
          </a:xfrm>
        </p:spPr>
        <p:txBody>
          <a:bodyPr/>
          <a:lstStyle/>
          <a:p>
            <a:pPr eaLnBrk="1" hangingPunct="1"/>
            <a:r>
              <a:rPr lang="en-US" altLang="ja-JP" smtClean="0"/>
              <a:t>1923</a:t>
            </a:r>
            <a:r>
              <a:rPr lang="ja-JP" altLang="en-US" smtClean="0"/>
              <a:t>年、ディズニー・ブラザーズ・スタジオの最初のシリーズ「アリス・コメディー」が始まった。これは子役の女優が演じるアリスをアニメーションの世界においた作品である。</a:t>
            </a:r>
            <a:r>
              <a:rPr lang="en-US" altLang="ja-JP" smtClean="0"/>
              <a:t>7</a:t>
            </a:r>
            <a:r>
              <a:rPr lang="ja-JP" altLang="en-US" smtClean="0"/>
              <a:t>年間で</a:t>
            </a:r>
            <a:r>
              <a:rPr lang="en-US" altLang="ja-JP" smtClean="0"/>
              <a:t>56</a:t>
            </a:r>
            <a:r>
              <a:rPr lang="ja-JP" altLang="en-US" smtClean="0"/>
              <a:t>作品も作られた。</a:t>
            </a:r>
          </a:p>
          <a:p>
            <a:pPr eaLnBrk="1" hangingPunct="1"/>
            <a:endParaRPr lang="ja-JP" alt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pPr eaLnBrk="1" hangingPunct="1"/>
            <a:r>
              <a:rPr lang="ja-JP" altLang="en-US" smtClean="0"/>
              <a:t>ジュリアス・ザ・キャットの失敗</a:t>
            </a:r>
          </a:p>
        </p:txBody>
      </p:sp>
      <p:sp>
        <p:nvSpPr>
          <p:cNvPr id="28675" name="コンテンツ プレースホルダ 2"/>
          <p:cNvSpPr>
            <a:spLocks noGrp="1"/>
          </p:cNvSpPr>
          <p:nvPr>
            <p:ph idx="1"/>
          </p:nvPr>
        </p:nvSpPr>
        <p:spPr/>
        <p:txBody>
          <a:bodyPr/>
          <a:lstStyle/>
          <a:p>
            <a:pPr eaLnBrk="1" hangingPunct="1"/>
            <a:r>
              <a:rPr lang="ja-JP" altLang="en-US" smtClean="0"/>
              <a:t>アリスコメディーのなかで、フィリックス・ザ・キャットを模倣したキャラクターである</a:t>
            </a:r>
            <a:r>
              <a:rPr lang="ja-JP" altLang="en-US" smtClean="0">
                <a:solidFill>
                  <a:srgbClr val="FF0000"/>
                </a:solidFill>
              </a:rPr>
              <a:t>「ジュリアス・ザ・キャット」</a:t>
            </a:r>
            <a:r>
              <a:rPr lang="ja-JP" altLang="en-US" smtClean="0"/>
              <a:t>を用いていた。</a:t>
            </a:r>
            <a:endParaRPr lang="en-US" altLang="ja-JP" smtClean="0"/>
          </a:p>
          <a:p>
            <a:pPr eaLnBrk="1" hangingPunct="1"/>
            <a:r>
              <a:rPr lang="ja-JP" altLang="en-US" smtClean="0"/>
              <a:t>フィリックス・ザ・キャットの作者パット・サリバンから抗議を受け、自社オリジナルのキャラを求められることになる。</a:t>
            </a:r>
            <a:endParaRPr lang="en-US" altLang="ja-JP" smtClean="0"/>
          </a:p>
          <a:p>
            <a:pPr eaLnBrk="1" hangingPunct="1"/>
            <a:r>
              <a:rPr lang="ja-JP" altLang="en-US" smtClean="0"/>
              <a:t>　こうして新たな自社独自のキャラクターとして生み出したのがこのオズワルドである。</a:t>
            </a:r>
          </a:p>
          <a:p>
            <a:pPr eaLnBrk="1" hangingPunct="1">
              <a:buFont typeface="Arial" panose="020B0604020202020204" pitchFamily="34" charset="0"/>
              <a:buNone/>
            </a:pPr>
            <a:endParaRPr lang="ja-JP" alt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7"/>
          <p:cNvSpPr>
            <a:spLocks noGrp="1"/>
          </p:cNvSpPr>
          <p:nvPr>
            <p:ph type="title"/>
          </p:nvPr>
        </p:nvSpPr>
        <p:spPr/>
        <p:txBody>
          <a:bodyPr/>
          <a:lstStyle/>
          <a:p>
            <a:pPr eaLnBrk="1" hangingPunct="1"/>
            <a:r>
              <a:rPr lang="ja-JP" altLang="en-US" smtClean="0"/>
              <a:t>フィリックス・ザ・キャット</a:t>
            </a:r>
          </a:p>
        </p:txBody>
      </p:sp>
      <p:pic>
        <p:nvPicPr>
          <p:cNvPr id="30723" name="Picture 6" descr="http://images.keizai.biz/akasaka_keizai/headline/1239069420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488" y="2205038"/>
            <a:ext cx="4391025"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正方形/長方形 10"/>
          <p:cNvSpPr>
            <a:spLocks noChangeArrowheads="1"/>
          </p:cNvSpPr>
          <p:nvPr/>
        </p:nvSpPr>
        <p:spPr bwMode="auto">
          <a:xfrm>
            <a:off x="2627313" y="1268413"/>
            <a:ext cx="36004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ja-JP" b="1" i="1">
                <a:latin typeface="Arial" panose="020B0604020202020204" pitchFamily="34" charset="0"/>
              </a:rPr>
              <a:t>Felix the Cat</a:t>
            </a:r>
            <a:r>
              <a:rPr lang="ja-JP" altLang="en-US" b="1" i="1">
                <a:latin typeface="Arial" panose="020B0604020202020204" pitchFamily="34" charset="0"/>
              </a:rPr>
              <a:t>（</a:t>
            </a:r>
            <a:r>
              <a:rPr lang="en-US" altLang="ja-JP" b="1" i="1">
                <a:latin typeface="Arial" panose="020B0604020202020204" pitchFamily="34" charset="0"/>
              </a:rPr>
              <a:t>1919</a:t>
            </a:r>
            <a:r>
              <a:rPr lang="ja-JP" altLang="en-US" b="1" i="1">
                <a:latin typeface="Arial" panose="020B0604020202020204" pitchFamily="34" charset="0"/>
              </a:rPr>
              <a:t>）</a:t>
            </a:r>
            <a:endParaRPr lang="ja-JP"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smtClean="0"/>
              <a:t>ジュリアス・ザ・キャット</a:t>
            </a:r>
          </a:p>
        </p:txBody>
      </p:sp>
      <p:pic>
        <p:nvPicPr>
          <p:cNvPr id="32771" name="Picture 2" descr="Julius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773238"/>
            <a:ext cx="3960812"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正方形/長方形 3"/>
          <p:cNvSpPr>
            <a:spLocks noChangeArrowheads="1"/>
          </p:cNvSpPr>
          <p:nvPr/>
        </p:nvSpPr>
        <p:spPr bwMode="auto">
          <a:xfrm>
            <a:off x="3276600" y="1125538"/>
            <a:ext cx="2447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b="1" i="1">
                <a:latin typeface="Arial" panose="020B0604020202020204" pitchFamily="34" charset="0"/>
              </a:rPr>
              <a:t>Julius the Cat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p:txBody>
          <a:bodyPr/>
          <a:lstStyle/>
          <a:p>
            <a:pPr eaLnBrk="1" hangingPunct="1"/>
            <a:r>
              <a:rPr lang="ja-JP" altLang="en-US" smtClean="0"/>
              <a:t>幸せウサギのオズワルド</a:t>
            </a:r>
          </a:p>
        </p:txBody>
      </p:sp>
      <p:pic>
        <p:nvPicPr>
          <p:cNvPr id="33795" name="Picture 2" descr="http://pds2.exblog.jp/pds/1/201201/22/85/e0165185_101213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133600"/>
            <a:ext cx="528796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正方形/長方形 4"/>
          <p:cNvSpPr>
            <a:spLocks noChangeArrowheads="1"/>
          </p:cNvSpPr>
          <p:nvPr/>
        </p:nvSpPr>
        <p:spPr bwMode="auto">
          <a:xfrm>
            <a:off x="1979613" y="1268413"/>
            <a:ext cx="56880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ja-JP" b="1" i="1">
                <a:latin typeface="Arial" panose="020B0604020202020204" pitchFamily="34" charset="0"/>
              </a:rPr>
              <a:t>Oswald the Lucky Rabbit</a:t>
            </a:r>
            <a:r>
              <a:rPr lang="ja-JP" altLang="en-US" b="1" i="1">
                <a:latin typeface="Arial" panose="020B0604020202020204" pitchFamily="34" charset="0"/>
              </a:rPr>
              <a:t>（</a:t>
            </a:r>
            <a:r>
              <a:rPr lang="en-US" altLang="ja-JP" b="1" i="1">
                <a:latin typeface="Arial" panose="020B0604020202020204" pitchFamily="34" charset="0"/>
              </a:rPr>
              <a:t>1927</a:t>
            </a:r>
            <a:r>
              <a:rPr lang="ja-JP" altLang="en-US" b="1" i="1">
                <a:latin typeface="Arial" panose="020B0604020202020204" pitchFamily="34" charset="0"/>
              </a:rPr>
              <a:t>）</a:t>
            </a:r>
          </a:p>
        </p:txBody>
      </p:sp>
      <p:sp>
        <p:nvSpPr>
          <p:cNvPr id="8" name="正方形/長方形 7"/>
          <p:cNvSpPr/>
          <p:nvPr/>
        </p:nvSpPr>
        <p:spPr>
          <a:xfrm>
            <a:off x="1547813" y="2060575"/>
            <a:ext cx="576262" cy="4535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9" name="正方形/長方形 8"/>
          <p:cNvSpPr/>
          <p:nvPr/>
        </p:nvSpPr>
        <p:spPr>
          <a:xfrm rot="5400000">
            <a:off x="4533107" y="3847306"/>
            <a:ext cx="457200" cy="5237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p:txBody>
          <a:bodyPr/>
          <a:lstStyle/>
          <a:p>
            <a:pPr eaLnBrk="1" hangingPunct="1"/>
            <a:r>
              <a:rPr lang="en-US" altLang="ja-JP" smtClean="0"/>
              <a:t>『</a:t>
            </a:r>
            <a:r>
              <a:rPr lang="ja-JP" altLang="en-US" smtClean="0"/>
              <a:t>しあわせウサギのオズワルド</a:t>
            </a:r>
            <a:r>
              <a:rPr lang="en-US" altLang="ja-JP" smtClean="0"/>
              <a:t>』</a:t>
            </a:r>
            <a:endParaRPr lang="ja-JP" altLang="en-US" smtClean="0"/>
          </a:p>
        </p:txBody>
      </p:sp>
      <p:sp>
        <p:nvSpPr>
          <p:cNvPr id="35843" name="コンテンツ プレースホルダ 2"/>
          <p:cNvSpPr>
            <a:spLocks noGrp="1"/>
          </p:cNvSpPr>
          <p:nvPr>
            <p:ph idx="1"/>
          </p:nvPr>
        </p:nvSpPr>
        <p:spPr/>
        <p:txBody>
          <a:bodyPr/>
          <a:lstStyle/>
          <a:p>
            <a:pPr eaLnBrk="1" hangingPunct="1"/>
            <a:r>
              <a:rPr lang="en-US" altLang="ja-JP" smtClean="0"/>
              <a:t>1927</a:t>
            </a:r>
            <a:r>
              <a:rPr lang="ja-JP" altLang="en-US" smtClean="0"/>
              <a:t>年、完全なアニメーションの「しあわせウサギのオズワルド」が作られた。これは</a:t>
            </a:r>
            <a:r>
              <a:rPr lang="en-US" altLang="ja-JP" smtClean="0"/>
              <a:t>28</a:t>
            </a:r>
            <a:r>
              <a:rPr lang="ja-JP" altLang="en-US" smtClean="0"/>
              <a:t>年間で</a:t>
            </a:r>
            <a:r>
              <a:rPr lang="en-US" altLang="ja-JP" smtClean="0"/>
              <a:t>26</a:t>
            </a:r>
            <a:r>
              <a:rPr lang="ja-JP" altLang="en-US" smtClean="0"/>
              <a:t>本製作された。オズワルドは大変人気があったが、契約上所有権はユニバーサルピクチャーズにあった。その後、スタッフの大半を引き抜かれる。</a:t>
            </a:r>
          </a:p>
          <a:p>
            <a:pPr eaLnBrk="1" hangingPunct="1"/>
            <a:endParaRPr lang="ja-JP" altLang="en-US" smtClean="0"/>
          </a:p>
          <a:p>
            <a:pPr eaLnBrk="1" hangingPunct="1"/>
            <a:endParaRPr lang="ja-JP" alt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476250"/>
            <a:ext cx="8229600" cy="1143000"/>
          </a:xfrm>
        </p:spPr>
        <p:txBody>
          <a:bodyPr rtlCol="0">
            <a:normAutofit fontScale="90000"/>
          </a:bodyPr>
          <a:lstStyle/>
          <a:p>
            <a:pPr eaLnBrk="1" fontAlgn="auto" hangingPunct="1">
              <a:spcAft>
                <a:spcPts val="0"/>
              </a:spcAft>
              <a:defRPr/>
            </a:pPr>
            <a:r>
              <a:rPr lang="ja-JP" altLang="en-US" dirty="0" smtClean="0"/>
              <a:t>ミッキー・マウス</a:t>
            </a:r>
            <a:r>
              <a:rPr lang="en-US" altLang="ja-JP" dirty="0" smtClean="0"/>
              <a:t/>
            </a:r>
            <a:br>
              <a:rPr lang="en-US" altLang="ja-JP" dirty="0" smtClean="0"/>
            </a:br>
            <a:endParaRPr lang="ja-JP" altLang="en-US" dirty="0"/>
          </a:p>
        </p:txBody>
      </p:sp>
      <p:sp>
        <p:nvSpPr>
          <p:cNvPr id="5" name="テキスト ボックス 4"/>
          <p:cNvSpPr txBox="1"/>
          <p:nvPr/>
        </p:nvSpPr>
        <p:spPr>
          <a:xfrm>
            <a:off x="3203575" y="1052513"/>
            <a:ext cx="2536825" cy="585787"/>
          </a:xfrm>
          <a:prstGeom prst="rect">
            <a:avLst/>
          </a:prstGeom>
          <a:noFill/>
        </p:spPr>
        <p:txBody>
          <a:bodyPr wrap="none">
            <a:spAutoFit/>
          </a:bodyPr>
          <a:lstStyle/>
          <a:p>
            <a:pPr algn="ctr">
              <a:defRPr/>
            </a:pPr>
            <a:r>
              <a:rPr lang="en-US" altLang="ja-JP" sz="3200" b="1" i="1" dirty="0">
                <a:latin typeface="+mn-ea"/>
                <a:ea typeface="ＭＳ Ｐゴシック" charset="-128"/>
              </a:rPr>
              <a:t>Mickey</a:t>
            </a:r>
            <a:r>
              <a:rPr lang="en-US" altLang="ja-JP" b="1" i="1" dirty="0">
                <a:latin typeface="Arial" charset="0"/>
                <a:ea typeface="ＭＳ Ｐゴシック" charset="-128"/>
              </a:rPr>
              <a:t> </a:t>
            </a:r>
            <a:r>
              <a:rPr lang="en-US" altLang="ja-JP" sz="3200" b="1" i="1" dirty="0">
                <a:latin typeface="+mn-ea"/>
                <a:ea typeface="ＭＳ Ｐゴシック" charset="-128"/>
              </a:rPr>
              <a:t>Mouse</a:t>
            </a:r>
            <a:endParaRPr lang="ja-JP" altLang="en-US" b="1" i="1" dirty="0">
              <a:latin typeface="+mn-ea"/>
              <a:ea typeface="ＭＳ Ｐゴシック" charset="-128"/>
            </a:endParaRPr>
          </a:p>
        </p:txBody>
      </p:sp>
      <p:pic>
        <p:nvPicPr>
          <p:cNvPr id="36868" name="Picture 2" descr="http://allaweb.org/wp-content/uploads/2012/04/Mickey-Mouse-was-born-in-19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060575"/>
            <a:ext cx="36004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ja-JP" altLang="en-US" smtClean="0"/>
              <a:t>ミッキーマウスの誕生</a:t>
            </a:r>
          </a:p>
        </p:txBody>
      </p:sp>
      <p:sp>
        <p:nvSpPr>
          <p:cNvPr id="37891" name="Rectangle 3"/>
          <p:cNvSpPr>
            <a:spLocks noGrp="1" noRot="1" noChangeArrowheads="1"/>
          </p:cNvSpPr>
          <p:nvPr>
            <p:ph idx="1"/>
          </p:nvPr>
        </p:nvSpPr>
        <p:spPr/>
        <p:txBody>
          <a:bodyPr/>
          <a:lstStyle/>
          <a:p>
            <a:pPr eaLnBrk="1" hangingPunct="1"/>
            <a:r>
              <a:rPr lang="en-US" altLang="ja-JP" smtClean="0"/>
              <a:t>『</a:t>
            </a:r>
            <a:r>
              <a:rPr lang="ja-JP" altLang="en-US" smtClean="0"/>
              <a:t>蒸気船ウイリー</a:t>
            </a:r>
            <a:r>
              <a:rPr lang="en-US" altLang="ja-JP" smtClean="0"/>
              <a:t>』</a:t>
            </a:r>
            <a:r>
              <a:rPr lang="ja-JP" altLang="en-US" smtClean="0"/>
              <a:t>（</a:t>
            </a:r>
            <a:r>
              <a:rPr lang="en-US" altLang="ja-JP" smtClean="0"/>
              <a:t>Steamboat Willie,1928)</a:t>
            </a:r>
          </a:p>
          <a:p>
            <a:pPr eaLnBrk="1" hangingPunct="1"/>
            <a:r>
              <a:rPr lang="en-US" altLang="ja-JP" smtClean="0"/>
              <a:t>11</a:t>
            </a:r>
            <a:r>
              <a:rPr lang="ja-JP" altLang="en-US" smtClean="0"/>
              <a:t>月</a:t>
            </a:r>
            <a:r>
              <a:rPr lang="en-US" altLang="ja-JP" smtClean="0"/>
              <a:t>18</a:t>
            </a:r>
            <a:r>
              <a:rPr lang="ja-JP" altLang="en-US" smtClean="0"/>
              <a:t>日（ニューヨークブロードウエイ劇場）</a:t>
            </a:r>
            <a:endParaRPr lang="en-US" altLang="ja-JP" smtClean="0"/>
          </a:p>
          <a:p>
            <a:pPr eaLnBrk="1" hangingPunct="1"/>
            <a:endParaRPr lang="en-US" altLang="ja-JP" smtClean="0"/>
          </a:p>
          <a:p>
            <a:pPr eaLnBrk="1" hangingPunct="1">
              <a:spcBef>
                <a:spcPct val="0"/>
              </a:spcBef>
            </a:pPr>
            <a:r>
              <a:rPr lang="ja-JP" altLang="en-US" smtClean="0"/>
              <a:t>制作順としては、 </a:t>
            </a:r>
            <a:endParaRPr lang="en-US" altLang="ja-JP" smtClean="0"/>
          </a:p>
          <a:p>
            <a:pPr eaLnBrk="1" hangingPunct="1">
              <a:spcBef>
                <a:spcPct val="0"/>
              </a:spcBef>
            </a:pPr>
            <a:r>
              <a:rPr lang="ja-JP" altLang="en-US" smtClean="0"/>
              <a:t>１作目プレーンクレイジー</a:t>
            </a:r>
            <a:endParaRPr lang="en-US" altLang="ja-JP" smtClean="0"/>
          </a:p>
          <a:p>
            <a:pPr eaLnBrk="1" hangingPunct="1">
              <a:spcBef>
                <a:spcPct val="0"/>
              </a:spcBef>
            </a:pPr>
            <a:r>
              <a:rPr lang="ja-JP" altLang="en-US" smtClean="0"/>
              <a:t>２作目ギャロッピン・ガウチョ</a:t>
            </a:r>
            <a:endParaRPr lang="en-US" altLang="ja-JP" smtClean="0"/>
          </a:p>
          <a:p>
            <a:pPr eaLnBrk="1" hangingPunct="1">
              <a:spcBef>
                <a:spcPct val="0"/>
              </a:spcBef>
            </a:pPr>
            <a:r>
              <a:rPr lang="ja-JP" altLang="en-US" smtClean="0"/>
              <a:t>３作目蒸気船ウィリー</a:t>
            </a:r>
          </a:p>
          <a:p>
            <a:pPr eaLnBrk="1" hangingPunct="1"/>
            <a:endParaRPr lang="ja-JP" altLang="en-US" smtClean="0"/>
          </a:p>
          <a:p>
            <a:pPr eaLnBrk="1" hangingPunct="1">
              <a:buFont typeface="Wingdings" panose="05000000000000000000" pitchFamily="2" charset="2"/>
              <a:buNone/>
            </a:pPr>
            <a:endParaRPr lang="ja-JP" altLang="en-US" smtClean="0"/>
          </a:p>
          <a:p>
            <a:pPr eaLnBrk="1" hangingPunct="1"/>
            <a:endParaRPr lang="ja-JP" altLang="en-US" smtClean="0"/>
          </a:p>
          <a:p>
            <a:pPr eaLnBrk="1" hangingPunct="1"/>
            <a:endParaRPr lang="en-US" altLang="ja-JP"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mtClean="0"/>
              <a:t>知的所有権</a:t>
            </a:r>
          </a:p>
        </p:txBody>
      </p:sp>
      <p:sp>
        <p:nvSpPr>
          <p:cNvPr id="7171" name="Rectangle 3"/>
          <p:cNvSpPr>
            <a:spLocks noGrp="1" noChangeArrowheads="1"/>
          </p:cNvSpPr>
          <p:nvPr>
            <p:ph idx="1"/>
          </p:nvPr>
        </p:nvSpPr>
        <p:spPr/>
        <p:txBody>
          <a:bodyPr/>
          <a:lstStyle/>
          <a:p>
            <a:pPr eaLnBrk="1" hangingPunct="1"/>
            <a:r>
              <a:rPr lang="ja-JP" altLang="en-US" smtClean="0"/>
              <a:t>著作権</a:t>
            </a:r>
          </a:p>
          <a:p>
            <a:pPr eaLnBrk="1" hangingPunct="1"/>
            <a:r>
              <a:rPr lang="ja-JP" altLang="en-US" smtClean="0"/>
              <a:t>特許権</a:t>
            </a:r>
          </a:p>
          <a:p>
            <a:pPr eaLnBrk="1" hangingPunct="1"/>
            <a:r>
              <a:rPr lang="ja-JP" altLang="en-US" smtClean="0"/>
              <a:t>意匠権</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500"/>
            <a:ext cx="8229600" cy="1143000"/>
          </a:xfrm>
        </p:spPr>
        <p:txBody>
          <a:bodyPr rtlCol="0">
            <a:normAutofit/>
          </a:bodyPr>
          <a:lstStyle/>
          <a:p>
            <a:pPr eaLnBrk="1" fontAlgn="auto" hangingPunct="1">
              <a:spcAft>
                <a:spcPts val="0"/>
              </a:spcAft>
              <a:defRPr/>
            </a:pPr>
            <a:r>
              <a:rPr lang="ja-JP" altLang="en-US" b="1" dirty="0" smtClean="0"/>
              <a:t>サイレントから</a:t>
            </a:r>
            <a:r>
              <a:rPr lang="ja-JP" altLang="en-US" b="1" dirty="0" smtClean="0">
                <a:latin typeface="+mj-ea"/>
              </a:rPr>
              <a:t>トーキー（</a:t>
            </a:r>
            <a:r>
              <a:rPr lang="en-US" altLang="ja-JP" b="1" dirty="0" smtClean="0">
                <a:latin typeface="+mj-ea"/>
              </a:rPr>
              <a:t>talkie</a:t>
            </a:r>
            <a:r>
              <a:rPr lang="ja-JP" altLang="en-US" b="1" dirty="0" smtClean="0">
                <a:latin typeface="+mj-ea"/>
              </a:rPr>
              <a:t>）へ</a:t>
            </a:r>
            <a:endParaRPr lang="ja-JP" altLang="en-US" b="1" dirty="0">
              <a:latin typeface="+mj-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3"/>
          <p:cNvSpPr>
            <a:spLocks noGrp="1"/>
          </p:cNvSpPr>
          <p:nvPr>
            <p:ph type="ctrTitle"/>
          </p:nvPr>
        </p:nvSpPr>
        <p:spPr>
          <a:xfrm>
            <a:off x="685800" y="2693988"/>
            <a:ext cx="7772400" cy="1470025"/>
          </a:xfrm>
        </p:spPr>
        <p:txBody>
          <a:bodyPr/>
          <a:lstStyle/>
          <a:p>
            <a:pPr eaLnBrk="1" hangingPunct="1"/>
            <a:r>
              <a:rPr lang="en-US" altLang="ja-JP" sz="8000" b="1" smtClean="0"/>
              <a:t>Plane Crazy</a:t>
            </a:r>
            <a:endParaRPr lang="ja-JP" altLang="en-US" sz="8000" b="1"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d:ima-inat:20101001024121j: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628775"/>
            <a:ext cx="6048375"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457200" y="2857500"/>
            <a:ext cx="8229600" cy="1143000"/>
          </a:xfrm>
        </p:spPr>
        <p:txBody>
          <a:bodyPr/>
          <a:lstStyle/>
          <a:p>
            <a:pPr eaLnBrk="1" hangingPunct="1"/>
            <a:r>
              <a:rPr lang="en-US" altLang="ja-JP" sz="6600" b="1" smtClean="0"/>
              <a:t>The Gallopin' Gaucho</a:t>
            </a:r>
            <a:endParaRPr lang="ja-JP" altLang="en-US" sz="80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89789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p:txBody>
          <a:bodyPr/>
          <a:lstStyle/>
          <a:p>
            <a:pPr eaLnBrk="1" hangingPunct="1"/>
            <a:endParaRPr lang="ja-JP" altLang="en-US" smtClean="0"/>
          </a:p>
        </p:txBody>
      </p:sp>
      <p:sp>
        <p:nvSpPr>
          <p:cNvPr id="46083" name="コンテンツ プレースホルダ 2"/>
          <p:cNvSpPr>
            <a:spLocks noGrp="1"/>
          </p:cNvSpPr>
          <p:nvPr>
            <p:ph idx="1"/>
          </p:nvPr>
        </p:nvSpPr>
        <p:spPr/>
        <p:txBody>
          <a:bodyPr/>
          <a:lstStyle/>
          <a:p>
            <a:pPr eaLnBrk="1" hangingPunct="1"/>
            <a:endParaRPr lang="ja-JP" altLang="en-US" smtClean="0"/>
          </a:p>
        </p:txBody>
      </p:sp>
      <p:pic>
        <p:nvPicPr>
          <p:cNvPr id="46084" name="Picture 2" descr="http://www.dvdizzy.com/images/w-z/mmbw1-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04813"/>
            <a:ext cx="8229600" cy="1143000"/>
          </a:xfrm>
        </p:spPr>
        <p:txBody>
          <a:bodyPr rtlCol="0">
            <a:normAutofit fontScale="90000"/>
          </a:bodyPr>
          <a:lstStyle/>
          <a:p>
            <a:pPr eaLnBrk="1" fontAlgn="auto" hangingPunct="1">
              <a:spcAft>
                <a:spcPts val="0"/>
              </a:spcAft>
              <a:defRPr/>
            </a:pPr>
            <a:r>
              <a:rPr lang="ja-JP" altLang="en-US" dirty="0" smtClean="0"/>
              <a:t>蒸気船ウィリー</a:t>
            </a:r>
            <a:r>
              <a:rPr lang="en-US" altLang="ja-JP" dirty="0" smtClean="0"/>
              <a:t/>
            </a:r>
            <a:br>
              <a:rPr lang="en-US" altLang="ja-JP" dirty="0" smtClean="0"/>
            </a:br>
            <a:r>
              <a:rPr lang="ja-JP" altLang="en-US" b="1" dirty="0" smtClean="0"/>
              <a:t> </a:t>
            </a:r>
            <a:r>
              <a:rPr lang="en-US" altLang="ja-JP" sz="3600" b="1" i="1" dirty="0" smtClean="0">
                <a:latin typeface="+mn-lt"/>
                <a:ea typeface="+mn-ea"/>
                <a:cs typeface="+mn-cs"/>
              </a:rPr>
              <a:t>Steamboat Willie </a:t>
            </a:r>
            <a:r>
              <a:rPr lang="ja-JP" altLang="en-US" sz="3600" b="1" i="1" dirty="0" smtClean="0">
                <a:latin typeface="+mn-lt"/>
                <a:ea typeface="+mn-ea"/>
                <a:cs typeface="+mn-cs"/>
              </a:rPr>
              <a:t>（</a:t>
            </a:r>
            <a:r>
              <a:rPr lang="en-US" altLang="ja-JP" sz="3600" b="1" i="1" dirty="0" smtClean="0">
                <a:latin typeface="+mn-lt"/>
                <a:ea typeface="+mn-ea"/>
                <a:cs typeface="+mn-cs"/>
              </a:rPr>
              <a:t>1928</a:t>
            </a:r>
            <a:r>
              <a:rPr lang="ja-JP" altLang="en-US" sz="3600" b="1" i="1" dirty="0" smtClean="0">
                <a:latin typeface="+mn-lt"/>
                <a:ea typeface="+mn-ea"/>
                <a:cs typeface="+mn-cs"/>
              </a:rPr>
              <a:t>年）</a:t>
            </a:r>
            <a:br>
              <a:rPr lang="ja-JP" altLang="en-US" sz="3600" b="1" i="1" dirty="0" smtClean="0">
                <a:latin typeface="+mn-lt"/>
                <a:ea typeface="+mn-ea"/>
                <a:cs typeface="+mn-cs"/>
              </a:rPr>
            </a:br>
            <a:endParaRPr lang="ja-JP" altLang="en-US" sz="3600" b="1" i="1" dirty="0" smtClean="0">
              <a:latin typeface="+mn-lt"/>
              <a:ea typeface="+mn-ea"/>
              <a:cs typeface="+mn-cs"/>
            </a:endParaRPr>
          </a:p>
        </p:txBody>
      </p:sp>
      <p:pic>
        <p:nvPicPr>
          <p:cNvPr id="48131" name="コンテンツ プレースホルダ 3" descr="126745907309016413848.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24100" y="2144713"/>
            <a:ext cx="4495800" cy="343852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r>
              <a:rPr lang="ja-JP" altLang="en-US" smtClean="0"/>
              <a:t>白い手袋をつける</a:t>
            </a:r>
          </a:p>
        </p:txBody>
      </p:sp>
      <p:sp>
        <p:nvSpPr>
          <p:cNvPr id="50179" name="Rectangle 3"/>
          <p:cNvSpPr>
            <a:spLocks noGrp="1" noRot="1" noChangeArrowheads="1"/>
          </p:cNvSpPr>
          <p:nvPr>
            <p:ph idx="1"/>
          </p:nvPr>
        </p:nvSpPr>
        <p:spPr/>
        <p:txBody>
          <a:bodyPr/>
          <a:lstStyle/>
          <a:p>
            <a:pPr eaLnBrk="1" hangingPunct="1"/>
            <a:r>
              <a:rPr lang="en-US" altLang="ja-JP" smtClean="0"/>
              <a:t>『</a:t>
            </a:r>
            <a:r>
              <a:rPr lang="ja-JP" altLang="en-US" smtClean="0"/>
              <a:t>猫の居ぬ間のタップダンス</a:t>
            </a:r>
            <a:r>
              <a:rPr lang="en-US" altLang="ja-JP" smtClean="0"/>
              <a:t>』</a:t>
            </a:r>
            <a:r>
              <a:rPr lang="ja-JP" altLang="en-US" smtClean="0"/>
              <a:t>（</a:t>
            </a:r>
            <a:r>
              <a:rPr lang="en-US" altLang="ja-JP" smtClean="0"/>
              <a:t>1929</a:t>
            </a:r>
            <a:r>
              <a:rPr lang="ja-JP" altLang="en-US" smtClean="0"/>
              <a:t>）</a:t>
            </a:r>
          </a:p>
        </p:txBody>
      </p:sp>
      <p:pic>
        <p:nvPicPr>
          <p:cNvPr id="50180" name="Picture 6" descr="ミッキーマウスのミッキーのフォーリー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3998913"/>
            <a:ext cx="35274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590800"/>
            <a:ext cx="4103687" cy="28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p:txBody>
          <a:bodyPr/>
          <a:lstStyle/>
          <a:p>
            <a:r>
              <a:rPr lang="ja-JP" altLang="en-US" smtClean="0"/>
              <a:t>白黒最後の作品</a:t>
            </a:r>
            <a:r>
              <a:rPr lang="en-US" altLang="ja-JP" smtClean="0"/>
              <a:t/>
            </a:r>
            <a:br>
              <a:rPr lang="en-US" altLang="ja-JP" smtClean="0"/>
            </a:br>
            <a:r>
              <a:rPr lang="ja-JP" altLang="en-US" smtClean="0"/>
              <a:t>ミッキーとカンガルー</a:t>
            </a:r>
          </a:p>
        </p:txBody>
      </p:sp>
      <p:pic>
        <p:nvPicPr>
          <p:cNvPr id="51203"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6350" y="2922588"/>
            <a:ext cx="15113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8775"/>
            <a:ext cx="7088188"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ja-JP" altLang="en-US"/>
              <a:t>他人の論文をそのまま使うと犯罪になる</a:t>
            </a:r>
          </a:p>
        </p:txBody>
      </p:sp>
      <p:sp>
        <p:nvSpPr>
          <p:cNvPr id="8195" name="Rectangle 3"/>
          <p:cNvSpPr>
            <a:spLocks noGrp="1" noChangeArrowheads="1"/>
          </p:cNvSpPr>
          <p:nvPr>
            <p:ph idx="1"/>
          </p:nvPr>
        </p:nvSpPr>
        <p:spPr/>
        <p:txBody>
          <a:bodyPr/>
          <a:lstStyle/>
          <a:p>
            <a:pPr eaLnBrk="1" hangingPunct="1"/>
            <a:r>
              <a:rPr lang="ja-JP" altLang="en-US" smtClean="0"/>
              <a:t>盗用　学生退学例</a:t>
            </a:r>
          </a:p>
          <a:p>
            <a:pPr eaLnBrk="1" hangingPunct="1"/>
            <a:r>
              <a:rPr lang="ja-JP" altLang="en-US" smtClean="0"/>
              <a:t>データの捏造</a:t>
            </a:r>
          </a:p>
          <a:p>
            <a:pPr eaLnBrk="1" hangingPunct="1"/>
            <a:endParaRPr lang="ja-JP" altLang="en-US" smtClean="0"/>
          </a:p>
          <a:p>
            <a:pPr eaLnBrk="1" hangingPunct="1">
              <a:buFont typeface="Wingdings" panose="05000000000000000000" pitchFamily="2" charset="2"/>
              <a:buNone/>
            </a:pPr>
            <a:endParaRPr lang="en-US" altLang="ja-JP"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p:txBody>
          <a:bodyPr/>
          <a:lstStyle/>
          <a:p>
            <a:r>
              <a:rPr lang="ja-JP" altLang="en-US" smtClean="0"/>
              <a:t>アニメーターの交代</a:t>
            </a:r>
          </a:p>
        </p:txBody>
      </p:sp>
      <p:sp>
        <p:nvSpPr>
          <p:cNvPr id="52227" name="コンテンツ プレースホルダー 2"/>
          <p:cNvSpPr>
            <a:spLocks noGrp="1"/>
          </p:cNvSpPr>
          <p:nvPr>
            <p:ph idx="1"/>
          </p:nvPr>
        </p:nvSpPr>
        <p:spPr/>
        <p:txBody>
          <a:bodyPr/>
          <a:lstStyle/>
          <a:p>
            <a:r>
              <a:rPr lang="en-US" altLang="ja-JP" smtClean="0"/>
              <a:t>1930</a:t>
            </a:r>
            <a:r>
              <a:rPr lang="ja-JP" altLang="en-US" smtClean="0"/>
              <a:t>年～</a:t>
            </a:r>
          </a:p>
          <a:p>
            <a:r>
              <a:rPr lang="ja-JP" altLang="en-US" smtClean="0"/>
              <a:t>アニメーターがアブ・アイワークスからフレッド・ムーアに</a:t>
            </a:r>
          </a:p>
          <a:p>
            <a:r>
              <a:rPr lang="ja-JP" altLang="en-US" smtClean="0"/>
              <a:t>なで肩になり、顔も丸みを帯びる</a:t>
            </a:r>
          </a:p>
          <a:p>
            <a:endParaRPr lang="ja-JP" alt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Rot="1" noChangeArrowheads="1"/>
          </p:cNvSpPr>
          <p:nvPr>
            <p:ph idx="1"/>
          </p:nvPr>
        </p:nvSpPr>
        <p:spPr>
          <a:xfrm>
            <a:off x="395288" y="476250"/>
            <a:ext cx="8007350" cy="1439863"/>
          </a:xfrm>
        </p:spPr>
        <p:txBody>
          <a:bodyPr/>
          <a:lstStyle/>
          <a:p>
            <a:pPr eaLnBrk="1" hangingPunct="1"/>
            <a:r>
              <a:rPr lang="en-US" altLang="ja-JP" smtClean="0"/>
              <a:t>『</a:t>
            </a:r>
            <a:r>
              <a:rPr lang="ja-JP" altLang="en-US" smtClean="0">
                <a:solidFill>
                  <a:srgbClr val="FF0066"/>
                </a:solidFill>
              </a:rPr>
              <a:t>ミッキーの大演奏会</a:t>
            </a:r>
            <a:r>
              <a:rPr lang="en-US" altLang="ja-JP" smtClean="0"/>
              <a:t>』</a:t>
            </a:r>
            <a:r>
              <a:rPr lang="ja-JP" altLang="en-US" smtClean="0"/>
              <a:t>（</a:t>
            </a:r>
            <a:r>
              <a:rPr lang="en-US" altLang="ja-JP" smtClean="0"/>
              <a:t>1935</a:t>
            </a:r>
            <a:r>
              <a:rPr lang="ja-JP" altLang="en-US" smtClean="0"/>
              <a:t>）</a:t>
            </a:r>
          </a:p>
          <a:p>
            <a:pPr eaLnBrk="1" hangingPunct="1"/>
            <a:r>
              <a:rPr lang="ja-JP" altLang="en-US" smtClean="0">
                <a:solidFill>
                  <a:srgbClr val="FF0066"/>
                </a:solidFill>
              </a:rPr>
              <a:t>カラー作品に</a:t>
            </a:r>
          </a:p>
        </p:txBody>
      </p:sp>
      <p:pic>
        <p:nvPicPr>
          <p:cNvPr id="53251" name="Picture 5" descr="ミッキーの大演奏会"/>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060575"/>
            <a:ext cx="597535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p:txBody>
          <a:bodyPr/>
          <a:lstStyle/>
          <a:p>
            <a:r>
              <a:rPr lang="en-US" altLang="ja-JP" smtClean="0"/>
              <a:t>『</a:t>
            </a:r>
            <a:r>
              <a:rPr lang="ja-JP" altLang="en-US" smtClean="0"/>
              <a:t>ミッキーの狩は楽し</a:t>
            </a:r>
            <a:r>
              <a:rPr lang="en-US" altLang="ja-JP" smtClean="0"/>
              <a:t>』</a:t>
            </a:r>
            <a:r>
              <a:rPr lang="ja-JP" altLang="en-US" smtClean="0"/>
              <a:t>（</a:t>
            </a:r>
            <a:r>
              <a:rPr lang="en-US" altLang="ja-JP" smtClean="0"/>
              <a:t>1939</a:t>
            </a:r>
            <a:r>
              <a:rPr lang="ja-JP" altLang="en-US" smtClean="0"/>
              <a:t>）</a:t>
            </a:r>
            <a:br>
              <a:rPr lang="ja-JP" altLang="en-US" smtClean="0"/>
            </a:br>
            <a:r>
              <a:rPr lang="ja-JP" altLang="en-US" smtClean="0"/>
              <a:t>ミッキーの目が白目ができる</a:t>
            </a:r>
            <a:br>
              <a:rPr lang="ja-JP" altLang="en-US" smtClean="0"/>
            </a:br>
            <a:endParaRPr lang="ja-JP" altLang="en-US" smtClean="0"/>
          </a:p>
        </p:txBody>
      </p:sp>
      <p:pic>
        <p:nvPicPr>
          <p:cNvPr id="5427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84663" y="3789363"/>
            <a:ext cx="4402137" cy="2952750"/>
          </a:xfrm>
        </p:spPr>
      </p:pic>
      <p:pic>
        <p:nvPicPr>
          <p:cNvPr id="54276"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57338"/>
            <a:ext cx="3925887"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rtlCol="0">
            <a:normAutofit fontScale="90000"/>
          </a:bodyPr>
          <a:lstStyle/>
          <a:p>
            <a:pPr eaLnBrk="1" fontAlgn="auto" hangingPunct="1">
              <a:spcAft>
                <a:spcPts val="0"/>
              </a:spcAft>
              <a:defRPr/>
            </a:pPr>
            <a:r>
              <a:rPr lang="ja-JP" altLang="en-US" dirty="0" smtClean="0"/>
              <a:t>耳が立体的</a:t>
            </a:r>
            <a:br>
              <a:rPr lang="ja-JP" altLang="en-US" dirty="0" smtClean="0"/>
            </a:br>
            <a:endParaRPr lang="ja-JP" altLang="en-US" dirty="0" smtClean="0"/>
          </a:p>
        </p:txBody>
      </p:sp>
      <p:sp>
        <p:nvSpPr>
          <p:cNvPr id="55299" name="Rectangle 3"/>
          <p:cNvSpPr>
            <a:spLocks noGrp="1" noRot="1" noChangeArrowheads="1"/>
          </p:cNvSpPr>
          <p:nvPr>
            <p:ph idx="1"/>
          </p:nvPr>
        </p:nvSpPr>
        <p:spPr>
          <a:xfrm>
            <a:off x="107950" y="908050"/>
            <a:ext cx="8007350" cy="1800225"/>
          </a:xfrm>
        </p:spPr>
        <p:txBody>
          <a:bodyPr/>
          <a:lstStyle/>
          <a:p>
            <a:pPr eaLnBrk="1" hangingPunct="1"/>
            <a:endParaRPr lang="en-US" altLang="ja-JP" smtClean="0"/>
          </a:p>
          <a:p>
            <a:pPr eaLnBrk="1" hangingPunct="1"/>
            <a:r>
              <a:rPr lang="en-US" altLang="ja-JP" smtClean="0"/>
              <a:t>『</a:t>
            </a:r>
            <a:r>
              <a:rPr lang="ja-JP" altLang="en-US" smtClean="0">
                <a:solidFill>
                  <a:srgbClr val="FF0066"/>
                </a:solidFill>
              </a:rPr>
              <a:t>ミッキーのオーケストラ</a:t>
            </a:r>
            <a:r>
              <a:rPr lang="en-US" altLang="ja-JP" smtClean="0"/>
              <a:t>』</a:t>
            </a:r>
            <a:r>
              <a:rPr lang="ja-JP" altLang="en-US" smtClean="0"/>
              <a:t>（</a:t>
            </a:r>
            <a:r>
              <a:rPr lang="en-US" altLang="ja-JP" smtClean="0"/>
              <a:t>1942</a:t>
            </a:r>
            <a:r>
              <a:rPr lang="ja-JP" altLang="en-US" smtClean="0"/>
              <a:t>）</a:t>
            </a:r>
          </a:p>
          <a:p>
            <a:pPr eaLnBrk="1" hangingPunct="1"/>
            <a:r>
              <a:rPr lang="ja-JP" altLang="en-US" smtClean="0"/>
              <a:t>ミッキーの耳が立体的に</a:t>
            </a:r>
          </a:p>
        </p:txBody>
      </p:sp>
      <p:pic>
        <p:nvPicPr>
          <p:cNvPr id="55300" name="Picture 7" descr="http://yaplog.jp/cv/zhimei7/img/3487/8968_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924175"/>
            <a:ext cx="273685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p:txBody>
          <a:bodyPr/>
          <a:lstStyle/>
          <a:p>
            <a:r>
              <a:rPr lang="ja-JP" altLang="en-US" smtClean="0"/>
              <a:t>一時なくなったしっぽが出てくる</a:t>
            </a:r>
            <a:r>
              <a:rPr lang="en-US" altLang="ja-JP" smtClean="0"/>
              <a:t/>
            </a:r>
            <a:br>
              <a:rPr lang="en-US" altLang="ja-JP" smtClean="0"/>
            </a:br>
            <a:r>
              <a:rPr lang="ja-JP" altLang="en-US" smtClean="0"/>
              <a:t>ミッキーのダンスパーティー</a:t>
            </a:r>
          </a:p>
        </p:txBody>
      </p:sp>
      <p:pic>
        <p:nvPicPr>
          <p:cNvPr id="5632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2276475"/>
            <a:ext cx="5838825" cy="3744913"/>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r>
              <a:rPr lang="ja-JP" altLang="en-US" smtClean="0"/>
              <a:t>眉毛</a:t>
            </a:r>
          </a:p>
        </p:txBody>
      </p:sp>
      <p:sp>
        <p:nvSpPr>
          <p:cNvPr id="57347" name="Rectangle 3"/>
          <p:cNvSpPr>
            <a:spLocks noGrp="1" noRot="1" noChangeArrowheads="1"/>
          </p:cNvSpPr>
          <p:nvPr>
            <p:ph idx="1"/>
          </p:nvPr>
        </p:nvSpPr>
        <p:spPr>
          <a:xfrm>
            <a:off x="457200" y="1557338"/>
            <a:ext cx="8229600" cy="4525962"/>
          </a:xfrm>
        </p:spPr>
        <p:txBody>
          <a:bodyPr/>
          <a:lstStyle/>
          <a:p>
            <a:pPr eaLnBrk="1" hangingPunct="1"/>
            <a:r>
              <a:rPr lang="en-US" altLang="ja-JP" smtClean="0"/>
              <a:t>『</a:t>
            </a:r>
            <a:r>
              <a:rPr lang="ja-JP" altLang="en-US" smtClean="0"/>
              <a:t>ミッキーの魚釣り</a:t>
            </a:r>
            <a:r>
              <a:rPr lang="en-US" altLang="ja-JP" smtClean="0"/>
              <a:t>』</a:t>
            </a:r>
            <a:r>
              <a:rPr lang="ja-JP" altLang="en-US" smtClean="0"/>
              <a:t>（</a:t>
            </a:r>
            <a:r>
              <a:rPr lang="en-US" altLang="ja-JP" smtClean="0"/>
              <a:t>1953</a:t>
            </a:r>
            <a:r>
              <a:rPr lang="ja-JP" altLang="en-US" smtClean="0"/>
              <a:t>）</a:t>
            </a:r>
          </a:p>
          <a:p>
            <a:pPr eaLnBrk="1" hangingPunct="1"/>
            <a:r>
              <a:rPr lang="ja-JP" altLang="en-US" smtClean="0"/>
              <a:t>眉毛が生える</a:t>
            </a:r>
          </a:p>
          <a:p>
            <a:pPr eaLnBrk="1" hangingPunct="1"/>
            <a:endParaRPr lang="ja-JP" altLang="en-US" smtClean="0"/>
          </a:p>
          <a:p>
            <a:pPr eaLnBrk="1" hangingPunct="1"/>
            <a:endParaRPr lang="ja-JP" altLang="en-US" smtClean="0"/>
          </a:p>
          <a:p>
            <a:pPr eaLnBrk="1" hangingPunct="1"/>
            <a:endParaRPr lang="ja-JP" altLang="en-US" smtClean="0"/>
          </a:p>
        </p:txBody>
      </p:sp>
      <p:pic>
        <p:nvPicPr>
          <p:cNvPr id="57348" name="Picture 5" descr="mikimausu.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650" y="620713"/>
            <a:ext cx="26114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852738"/>
            <a:ext cx="5602287"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eaLnBrk="1" hangingPunct="1"/>
            <a:endParaRPr lang="ja-JP" altLang="en-US" smtClean="0"/>
          </a:p>
        </p:txBody>
      </p:sp>
      <p:sp>
        <p:nvSpPr>
          <p:cNvPr id="50179" name="Rectangle 3"/>
          <p:cNvSpPr>
            <a:spLocks noGrp="1" noRot="1" noChangeArrowheads="1"/>
          </p:cNvSpPr>
          <p:nvPr>
            <p:ph idx="1"/>
          </p:nvPr>
        </p:nvSpPr>
        <p:spPr/>
        <p:txBody>
          <a:bodyPr/>
          <a:lstStyle/>
          <a:p>
            <a:pPr marL="0" indent="0" eaLnBrk="1" hangingPunct="1">
              <a:buFont typeface="Arial" panose="020B0604020202020204" pitchFamily="34" charset="0"/>
              <a:buNone/>
              <a:defRPr/>
            </a:pPr>
            <a:endParaRPr lang="ja-JP" altLang="en-US" dirty="0" smtClean="0"/>
          </a:p>
          <a:p>
            <a:pPr eaLnBrk="1" hangingPunct="1">
              <a:defRPr/>
            </a:pPr>
            <a:r>
              <a:rPr lang="en-US" altLang="ja-JP" dirty="0" smtClean="0"/>
              <a:t>『</a:t>
            </a:r>
            <a:r>
              <a:rPr lang="ja-JP" altLang="en-US" dirty="0" smtClean="0"/>
              <a:t>ミッキーのクリスマスキャロル</a:t>
            </a:r>
            <a:r>
              <a:rPr lang="en-US" altLang="ja-JP" dirty="0" smtClean="0"/>
              <a:t>』</a:t>
            </a:r>
            <a:r>
              <a:rPr lang="ja-JP" altLang="en-US" dirty="0" smtClean="0"/>
              <a:t>（</a:t>
            </a:r>
            <a:r>
              <a:rPr lang="en-US" altLang="ja-JP" dirty="0" smtClean="0"/>
              <a:t>1983</a:t>
            </a:r>
            <a:r>
              <a:rPr lang="ja-JP" altLang="en-US" dirty="0" smtClean="0"/>
              <a:t>）</a:t>
            </a:r>
          </a:p>
          <a:p>
            <a:pPr eaLnBrk="1" hangingPunct="1">
              <a:defRPr/>
            </a:pPr>
            <a:r>
              <a:rPr lang="ja-JP" altLang="en-US" dirty="0" smtClean="0"/>
              <a:t>眉毛が消える</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コンテンツ プレースホルダ 2"/>
          <p:cNvSpPr>
            <a:spLocks noGrp="1"/>
          </p:cNvSpPr>
          <p:nvPr>
            <p:ph idx="1"/>
          </p:nvPr>
        </p:nvSpPr>
        <p:spPr>
          <a:xfrm>
            <a:off x="0" y="1844675"/>
            <a:ext cx="8964613" cy="4464050"/>
          </a:xfrm>
        </p:spPr>
        <p:txBody>
          <a:bodyPr/>
          <a:lstStyle/>
          <a:p>
            <a:pPr algn="r" eaLnBrk="1" hangingPunct="1">
              <a:buFont typeface="Arial" panose="020B0604020202020204" pitchFamily="34" charset="0"/>
              <a:buNone/>
            </a:pPr>
            <a:endParaRPr lang="en-US" altLang="ja-JP" sz="6000" smtClean="0">
              <a:latin typeface="Bernard MT Condensed" panose="02050806060905020404" pitchFamily="18" charset="0"/>
            </a:endParaRPr>
          </a:p>
          <a:p>
            <a:pPr algn="r" eaLnBrk="1" hangingPunct="1">
              <a:buFont typeface="Arial" panose="020B0604020202020204" pitchFamily="34" charset="0"/>
              <a:buNone/>
            </a:pPr>
            <a:endParaRPr lang="en-US" altLang="ja-JP" sz="6000" smtClean="0">
              <a:latin typeface="Bernard MT Condensed" panose="02050806060905020404" pitchFamily="18" charset="0"/>
            </a:endParaRPr>
          </a:p>
          <a:p>
            <a:pPr algn="r" eaLnBrk="1" hangingPunct="1">
              <a:buFont typeface="Arial" panose="020B0604020202020204" pitchFamily="34" charset="0"/>
              <a:buNone/>
            </a:pPr>
            <a:endParaRPr lang="en-US" altLang="ja-JP" sz="6000" smtClean="0">
              <a:latin typeface="Bernard MT Condensed" panose="02050806060905020404" pitchFamily="18" charset="0"/>
            </a:endParaRPr>
          </a:p>
          <a:p>
            <a:pPr algn="r" eaLnBrk="1" hangingPunct="1">
              <a:buFont typeface="Arial" panose="020B0604020202020204" pitchFamily="34" charset="0"/>
              <a:buNone/>
            </a:pPr>
            <a:r>
              <a:rPr lang="en-US" altLang="ja-JP" sz="6000" smtClean="0">
                <a:latin typeface="Bernard MT Condensed" panose="02050806060905020404" pitchFamily="18" charset="0"/>
              </a:rPr>
              <a:t>The</a:t>
            </a:r>
            <a:r>
              <a:rPr lang="ja-JP" altLang="en-US" sz="6000" smtClean="0">
                <a:latin typeface="Bernard MT Condensed" panose="02050806060905020404" pitchFamily="18" charset="0"/>
              </a:rPr>
              <a:t>　</a:t>
            </a:r>
            <a:r>
              <a:rPr lang="en-US" altLang="ja-JP" sz="6000" smtClean="0">
                <a:latin typeface="Bernard MT Condensed" panose="02050806060905020404" pitchFamily="18" charset="0"/>
              </a:rPr>
              <a:t>end.</a:t>
            </a:r>
            <a:endParaRPr lang="ja-JP" altLang="en-US" sz="6000" smtClean="0">
              <a:latin typeface="Bernard MT Condensed" panose="02050806060905020404" pitchFamily="18" charset="0"/>
            </a:endParaRPr>
          </a:p>
        </p:txBody>
      </p:sp>
      <p:pic>
        <p:nvPicPr>
          <p:cNvPr id="59395" name="コンテンツ プレースホルダ 5" descr="1003688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0862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pPr eaLnBrk="1" hangingPunct="1"/>
            <a:r>
              <a:rPr lang="en-US" altLang="ja-JP" smtClean="0"/>
              <a:t>④</a:t>
            </a:r>
            <a:r>
              <a:rPr lang="ja-JP" altLang="en-US" smtClean="0"/>
              <a:t>パイカットの目</a:t>
            </a:r>
          </a:p>
        </p:txBody>
      </p:sp>
      <p:sp>
        <p:nvSpPr>
          <p:cNvPr id="61443" name="Rectangle 3"/>
          <p:cNvSpPr>
            <a:spLocks noGrp="1" noRot="1" noChangeArrowheads="1"/>
          </p:cNvSpPr>
          <p:nvPr>
            <p:ph idx="1"/>
          </p:nvPr>
        </p:nvSpPr>
        <p:spPr>
          <a:xfrm>
            <a:off x="838200" y="1905000"/>
            <a:ext cx="4805363" cy="4191000"/>
          </a:xfrm>
        </p:spPr>
        <p:txBody>
          <a:bodyPr/>
          <a:lstStyle/>
          <a:p>
            <a:pPr eaLnBrk="1" hangingPunct="1"/>
            <a:endParaRPr lang="ja-JP" altLang="en-US" smtClean="0"/>
          </a:p>
          <a:p>
            <a:pPr eaLnBrk="1" hangingPunct="1"/>
            <a:r>
              <a:rPr lang="ja-JP" altLang="en-US" smtClean="0"/>
              <a:t>新聞の連載漫画用にパイカットの目</a:t>
            </a:r>
          </a:p>
        </p:txBody>
      </p:sp>
      <p:pic>
        <p:nvPicPr>
          <p:cNvPr id="61444" name="Picture 5" descr="イメージ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088" y="4292600"/>
            <a:ext cx="2239962"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7" descr="http://t1.gstatic.com/images?q=tbn:ANd9GcQkbGqvVUUWldzlNHWjK5-qQhKeaytX35linwcqxp-CppW3yx0To4zG9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963" y="1700213"/>
            <a:ext cx="2166937"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eaLnBrk="1" hangingPunct="1"/>
            <a:r>
              <a:rPr lang="en-US" altLang="ja-JP" smtClean="0"/>
              <a:t>①</a:t>
            </a:r>
            <a:r>
              <a:rPr lang="ja-JP" altLang="en-US" smtClean="0"/>
              <a:t>ズボンのみ、歯むき出し</a:t>
            </a:r>
          </a:p>
        </p:txBody>
      </p:sp>
      <p:sp>
        <p:nvSpPr>
          <p:cNvPr id="82947" name="Rectangle 3"/>
          <p:cNvSpPr>
            <a:spLocks noGrp="1" noRot="1" noChangeArrowheads="1"/>
          </p:cNvSpPr>
          <p:nvPr>
            <p:ph idx="1"/>
          </p:nvPr>
        </p:nvSpPr>
        <p:spPr>
          <a:xfrm>
            <a:off x="838200" y="1905000"/>
            <a:ext cx="8007350" cy="738188"/>
          </a:xfrm>
        </p:spPr>
        <p:txBody>
          <a:bodyPr/>
          <a:lstStyle/>
          <a:p>
            <a:pPr eaLnBrk="1" hangingPunct="1"/>
            <a:r>
              <a:rPr lang="en-US" altLang="ja-JP" smtClean="0"/>
              <a:t>『</a:t>
            </a:r>
            <a:r>
              <a:rPr lang="ja-JP" altLang="en-US" smtClean="0"/>
              <a:t>プレーンクレイジー</a:t>
            </a:r>
            <a:r>
              <a:rPr lang="en-US" altLang="ja-JP" smtClean="0"/>
              <a:t>』</a:t>
            </a:r>
            <a:r>
              <a:rPr lang="ja-JP" altLang="en-US" smtClean="0"/>
              <a:t>（</a:t>
            </a:r>
            <a:r>
              <a:rPr lang="en-US" altLang="ja-JP" smtClean="0"/>
              <a:t>1928</a:t>
            </a:r>
            <a:r>
              <a:rPr lang="ja-JP" altLang="en-US" smtClean="0"/>
              <a:t>）</a:t>
            </a:r>
          </a:p>
          <a:p>
            <a:pPr eaLnBrk="1" hangingPunct="1">
              <a:buFont typeface="Wingdings" panose="05000000000000000000" pitchFamily="2" charset="2"/>
              <a:buNone/>
            </a:pPr>
            <a:endParaRPr lang="en-US" altLang="ja-JP" smtClean="0"/>
          </a:p>
        </p:txBody>
      </p:sp>
      <p:pic>
        <p:nvPicPr>
          <p:cNvPr id="82948" name="Picture 12" descr="プレｰンクレイジｰIphoneケｰス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2786063"/>
            <a:ext cx="37147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mtClean="0"/>
              <a:t>なぜ知的所有権があるのか</a:t>
            </a:r>
          </a:p>
        </p:txBody>
      </p:sp>
      <p:sp>
        <p:nvSpPr>
          <p:cNvPr id="9219" name="Rectangle 3"/>
          <p:cNvSpPr>
            <a:spLocks noGrp="1" noChangeArrowheads="1"/>
          </p:cNvSpPr>
          <p:nvPr>
            <p:ph idx="1"/>
          </p:nvPr>
        </p:nvSpPr>
        <p:spPr/>
        <p:txBody>
          <a:bodyPr/>
          <a:lstStyle/>
          <a:p>
            <a:pPr eaLnBrk="1" hangingPunct="1"/>
            <a:r>
              <a:rPr lang="ja-JP" altLang="en-US" smtClean="0"/>
              <a:t>人間の知的創作物のうち、経済的価値のあるものは保護される。</a:t>
            </a:r>
          </a:p>
          <a:p>
            <a:pPr eaLnBrk="1" hangingPunct="1"/>
            <a:r>
              <a:rPr lang="ja-JP" altLang="en-US" smtClean="0"/>
              <a:t>保護しないと、他人の創作物を使用したほうが得なので、だれも最初に創作活動をしなくなってしまう。</a:t>
            </a:r>
          </a:p>
          <a:p>
            <a:pPr eaLnBrk="1" hangingPunct="1"/>
            <a:r>
              <a:rPr lang="ja-JP" altLang="en-US" smtClean="0"/>
              <a:t>その結果、文化の発展が停滞してしまうので保護する必要がある。</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r>
              <a:rPr lang="ja-JP" altLang="en-US" smtClean="0"/>
              <a:t>ミッキーマウスの変化</a:t>
            </a:r>
            <a:br>
              <a:rPr lang="ja-JP" altLang="en-US" smtClean="0"/>
            </a:br>
            <a:r>
              <a:rPr lang="en-US" altLang="ja-JP" sz="2400" smtClean="0"/>
              <a:t>『</a:t>
            </a:r>
            <a:r>
              <a:rPr lang="ja-JP" altLang="en-US" sz="2400" smtClean="0"/>
              <a:t>ディズニーランド</a:t>
            </a:r>
            <a:r>
              <a:rPr lang="en-US" altLang="ja-JP" sz="2400" smtClean="0"/>
              <a:t>101</a:t>
            </a:r>
            <a:r>
              <a:rPr lang="ja-JP" altLang="en-US" sz="2400" smtClean="0"/>
              <a:t>の謎</a:t>
            </a:r>
            <a:r>
              <a:rPr lang="en-US" altLang="ja-JP" sz="2400" smtClean="0"/>
              <a:t>』</a:t>
            </a:r>
            <a:r>
              <a:rPr lang="ja-JP" altLang="en-US" sz="2400" smtClean="0"/>
              <a:t>新潮ＯＨ！文庫より</a:t>
            </a:r>
          </a:p>
        </p:txBody>
      </p:sp>
      <p:pic>
        <p:nvPicPr>
          <p:cNvPr id="83971" name="Picture 5" descr="巡回「ミッキーマウス展」が最終展－テーマは未来のミッキ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636838"/>
            <a:ext cx="300513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タイトル 1"/>
          <p:cNvSpPr>
            <a:spLocks noGrp="1"/>
          </p:cNvSpPr>
          <p:nvPr>
            <p:ph type="title"/>
          </p:nvPr>
        </p:nvSpPr>
        <p:spPr/>
        <p:txBody>
          <a:bodyPr/>
          <a:lstStyle/>
          <a:p>
            <a:pPr eaLnBrk="1" hangingPunct="1"/>
            <a:endParaRPr lang="ja-JP" altLang="en-US" smtClean="0"/>
          </a:p>
        </p:txBody>
      </p:sp>
      <p:pic>
        <p:nvPicPr>
          <p:cNvPr id="84995" name="Picture 2" descr="H:\DCIM\100PENTX\IMGP02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0"/>
            <a:ext cx="8605838" cy="6453188"/>
          </a:xfrm>
          <a:noFill/>
        </p:spPr>
      </p:pic>
      <p:sp>
        <p:nvSpPr>
          <p:cNvPr id="84996" name="テキスト ボックス 4"/>
          <p:cNvSpPr txBox="1">
            <a:spLocks noChangeArrowheads="1"/>
          </p:cNvSpPr>
          <p:nvPr/>
        </p:nvSpPr>
        <p:spPr bwMode="auto">
          <a:xfrm>
            <a:off x="755650" y="5661025"/>
            <a:ext cx="7704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a:latin typeface="Arial" panose="020B0604020202020204" pitchFamily="34" charset="0"/>
              </a:rPr>
              <a:t>1928,1929,1938,1940,1941,Today</a:t>
            </a:r>
            <a:endParaRPr lang="ja-JP"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タイトル 1"/>
          <p:cNvSpPr>
            <a:spLocks noGrp="1"/>
          </p:cNvSpPr>
          <p:nvPr>
            <p:ph type="title"/>
          </p:nvPr>
        </p:nvSpPr>
        <p:spPr/>
        <p:txBody>
          <a:bodyPr/>
          <a:lstStyle/>
          <a:p>
            <a:pPr eaLnBrk="1" hangingPunct="1"/>
            <a:endParaRPr lang="ja-JP" altLang="en-US" smtClean="0"/>
          </a:p>
        </p:txBody>
      </p:sp>
      <p:sp>
        <p:nvSpPr>
          <p:cNvPr id="86019" name="コンテンツ プレースホルダ 2"/>
          <p:cNvSpPr>
            <a:spLocks noGrp="1"/>
          </p:cNvSpPr>
          <p:nvPr>
            <p:ph idx="1"/>
          </p:nvPr>
        </p:nvSpPr>
        <p:spPr/>
        <p:txBody>
          <a:bodyPr/>
          <a:lstStyle/>
          <a:p>
            <a:pPr eaLnBrk="1" hangingPunct="1"/>
            <a:endParaRPr lang="ja-JP" altLang="en-US" smtClean="0"/>
          </a:p>
        </p:txBody>
      </p:sp>
      <p:pic>
        <p:nvPicPr>
          <p:cNvPr id="860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175"/>
            <a:ext cx="5040312" cy="67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テキスト ボックス 4"/>
          <p:cNvSpPr txBox="1">
            <a:spLocks noChangeArrowheads="1"/>
          </p:cNvSpPr>
          <p:nvPr/>
        </p:nvSpPr>
        <p:spPr bwMode="auto">
          <a:xfrm>
            <a:off x="1116013" y="5949950"/>
            <a:ext cx="6551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a:latin typeface="Arial" panose="020B0604020202020204" pitchFamily="34" charset="0"/>
              </a:rPr>
              <a:t>1928,1938,1940,1995</a:t>
            </a:r>
            <a:endParaRPr lang="ja-JP"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0" y="1700213"/>
            <a:ext cx="5040313"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タイトル 1"/>
          <p:cNvSpPr>
            <a:spLocks noGrp="1"/>
          </p:cNvSpPr>
          <p:nvPr>
            <p:ph type="title"/>
          </p:nvPr>
        </p:nvSpPr>
        <p:spPr/>
        <p:txBody>
          <a:bodyPr/>
          <a:lstStyle/>
          <a:p>
            <a:r>
              <a:rPr lang="ja-JP" altLang="en-US" smtClean="0"/>
              <a:t>ギャロッピングガウチョ</a:t>
            </a:r>
          </a:p>
        </p:txBody>
      </p:sp>
      <p:pic>
        <p:nvPicPr>
          <p:cNvPr id="880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11413" y="2349500"/>
            <a:ext cx="4443412" cy="2519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pPr eaLnBrk="1" hangingPunct="1"/>
            <a:r>
              <a:rPr lang="en-US" altLang="ja-JP" smtClean="0"/>
              <a:t>②</a:t>
            </a:r>
            <a:r>
              <a:rPr lang="ja-JP" altLang="en-US" smtClean="0"/>
              <a:t>ズボンと靴着用</a:t>
            </a:r>
          </a:p>
        </p:txBody>
      </p:sp>
      <p:sp>
        <p:nvSpPr>
          <p:cNvPr id="89091" name="Rectangle 5"/>
          <p:cNvSpPr>
            <a:spLocks noGrp="1" noChangeArrowheads="1"/>
          </p:cNvSpPr>
          <p:nvPr>
            <p:ph idx="1"/>
          </p:nvPr>
        </p:nvSpPr>
        <p:spPr/>
        <p:txBody>
          <a:bodyPr/>
          <a:lstStyle/>
          <a:p>
            <a:pPr eaLnBrk="1" hangingPunct="1"/>
            <a:r>
              <a:rPr lang="en-US" altLang="ja-JP" smtClean="0"/>
              <a:t>『</a:t>
            </a:r>
            <a:r>
              <a:rPr lang="ja-JP" altLang="en-US" smtClean="0"/>
              <a:t>蒸気船ウィリー</a:t>
            </a:r>
            <a:r>
              <a:rPr lang="en-US" altLang="ja-JP" smtClean="0"/>
              <a:t>』</a:t>
            </a:r>
            <a:r>
              <a:rPr lang="ja-JP" altLang="en-US" smtClean="0"/>
              <a:t>（</a:t>
            </a:r>
            <a:r>
              <a:rPr lang="en-US" altLang="ja-JP" smtClean="0"/>
              <a:t>1928</a:t>
            </a:r>
            <a:r>
              <a:rPr lang="ja-JP" altLang="en-US" smtClean="0"/>
              <a:t>）</a:t>
            </a:r>
          </a:p>
        </p:txBody>
      </p:sp>
      <p:pic>
        <p:nvPicPr>
          <p:cNvPr id="89092" name="Picture 10" descr="http://ord.yahoo.co.jp/o/image/SIG=129htb74s/EXP=1340323780;_ylc=X3IDMgRmc3QDMARpZHgDMARvaWQDQU5kOUdjVC1hOFNLOTVvSDV2am9sdHdyc1pvQWpVZTFlN2g1Z2JBbzE1OVFFemdXZHYwUHVFMDdLajNXZlEEcAM2Sks0NXJDWDZJaTU0NEttNDRLazQ0T3E0NE84BHBvcwM1BHNlYwNzaHcEc2xrA3Jp/*-http%3A/campingcar.blog.hobidas.com/image/micky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2928938"/>
            <a:ext cx="38100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図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3493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図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477963"/>
            <a:ext cx="1409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図 7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975" y="2149475"/>
            <a:ext cx="15621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図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3311525"/>
            <a:ext cx="151606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図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0325" y="4427538"/>
            <a:ext cx="16081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図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013" y="5532438"/>
            <a:ext cx="15319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図 7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97013" y="5768975"/>
            <a:ext cx="143986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図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7377113"/>
            <a:ext cx="1616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2"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90123" name="Rectangle 10"/>
          <p:cNvSpPr>
            <a:spLocks noChangeArrowheads="1"/>
          </p:cNvSpPr>
          <p:nvPr/>
        </p:nvSpPr>
        <p:spPr bwMode="auto">
          <a:xfrm>
            <a:off x="0" y="134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latin typeface="Century" panose="02040604050505020304" pitchFamily="18" charset="0"/>
                <a:ea typeface="ＭＳ 明朝" panose="02020609040205080304" pitchFamily="17" charset="-128"/>
              </a:rPr>
              <a:t>プレーンクレイジー</a:t>
            </a:r>
            <a:endParaRPr lang="ja-JP" altLang="ja-JP" sz="600"/>
          </a:p>
          <a:p>
            <a:endParaRPr lang="ja-JP" altLang="ja-JP"/>
          </a:p>
        </p:txBody>
      </p:sp>
      <p:sp>
        <p:nvSpPr>
          <p:cNvPr id="90124" name="Rectangle 11"/>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latin typeface="Century" panose="02040604050505020304" pitchFamily="18" charset="0"/>
                <a:ea typeface="ＭＳ 明朝" panose="02020609040205080304" pitchFamily="17" charset="-128"/>
              </a:rPr>
              <a:t>ギャロッピングガウチョ</a:t>
            </a:r>
            <a:endParaRPr lang="ja-JP" altLang="ja-JP" sz="600"/>
          </a:p>
          <a:p>
            <a:endParaRPr lang="ja-JP" altLang="ja-JP"/>
          </a:p>
        </p:txBody>
      </p:sp>
      <p:sp>
        <p:nvSpPr>
          <p:cNvPr id="90125" name="Rectangle 12"/>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latin typeface="Century" panose="02040604050505020304" pitchFamily="18" charset="0"/>
                <a:ea typeface="ＭＳ 明朝" panose="02020609040205080304" pitchFamily="17" charset="-128"/>
              </a:rPr>
              <a:t>蒸気船ウイリー</a:t>
            </a:r>
            <a:endParaRPr lang="ja-JP" altLang="ja-JP" sz="600"/>
          </a:p>
          <a:p>
            <a:endParaRPr lang="ja-JP" altLang="ja-JP"/>
          </a:p>
        </p:txBody>
      </p:sp>
      <p:sp>
        <p:nvSpPr>
          <p:cNvPr id="90126" name="Rectangle 13"/>
          <p:cNvSpPr>
            <a:spLocks noChangeArrowheads="1"/>
          </p:cNvSpPr>
          <p:nvPr/>
        </p:nvSpPr>
        <p:spPr bwMode="auto">
          <a:xfrm>
            <a:off x="0" y="4313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solidFill>
                  <a:srgbClr val="0000FF"/>
                </a:solidFill>
                <a:latin typeface="Century" panose="02040604050505020304" pitchFamily="18" charset="0"/>
                <a:ea typeface="ＭＳ 明朝" panose="02020609040205080304" pitchFamily="17" charset="-128"/>
              </a:rPr>
              <a:t>猫の居ぬ間にタップダンス</a:t>
            </a:r>
            <a:endParaRPr lang="ja-JP" altLang="ja-JP" sz="600"/>
          </a:p>
          <a:p>
            <a:endParaRPr lang="ja-JP" altLang="ja-JP"/>
          </a:p>
        </p:txBody>
      </p:sp>
      <p:sp>
        <p:nvSpPr>
          <p:cNvPr id="90127" name="Rectangle 14"/>
          <p:cNvSpPr>
            <a:spLocks noChangeArrowheads="1"/>
          </p:cNvSpPr>
          <p:nvPr/>
        </p:nvSpPr>
        <p:spPr bwMode="auto">
          <a:xfrm>
            <a:off x="0" y="5418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solidFill>
                  <a:srgbClr val="0000FF"/>
                </a:solidFill>
                <a:latin typeface="Century" panose="02040604050505020304" pitchFamily="18" charset="0"/>
                <a:ea typeface="ＭＳ 明朝" panose="02020609040205080304" pitchFamily="17" charset="-128"/>
              </a:rPr>
              <a:t>ミッキーとカンガルー</a:t>
            </a:r>
            <a:endParaRPr lang="ja-JP" altLang="ja-JP" sz="600"/>
          </a:p>
          <a:p>
            <a:endParaRPr lang="ja-JP" altLang="ja-JP"/>
          </a:p>
        </p:txBody>
      </p:sp>
      <p:sp>
        <p:nvSpPr>
          <p:cNvPr id="90128" name="Rectangle 15"/>
          <p:cNvSpPr>
            <a:spLocks noChangeArrowheads="1"/>
          </p:cNvSpPr>
          <p:nvPr/>
        </p:nvSpPr>
        <p:spPr bwMode="auto">
          <a:xfrm>
            <a:off x="0" y="644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solidFill>
                  <a:srgbClr val="0000FF"/>
                </a:solidFill>
                <a:latin typeface="Century" panose="02040604050505020304" pitchFamily="18" charset="0"/>
                <a:ea typeface="ＭＳ 明朝" panose="02020609040205080304" pitchFamily="17" charset="-128"/>
              </a:rPr>
              <a:t>ミッキーの狩りは楽し</a:t>
            </a:r>
            <a:endParaRPr lang="ja-JP" altLang="ja-JP" sz="600"/>
          </a:p>
          <a:p>
            <a:endParaRPr lang="ja-JP" altLang="ja-JP"/>
          </a:p>
        </p:txBody>
      </p:sp>
      <p:sp>
        <p:nvSpPr>
          <p:cNvPr id="90129" name="Rectangle 16"/>
          <p:cNvSpPr>
            <a:spLocks noChangeArrowheads="1"/>
          </p:cNvSpPr>
          <p:nvPr/>
        </p:nvSpPr>
        <p:spPr bwMode="auto">
          <a:xfrm>
            <a:off x="0" y="7377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solidFill>
                  <a:srgbClr val="0000FF"/>
                </a:solidFill>
                <a:latin typeface="Century" panose="02040604050505020304" pitchFamily="18" charset="0"/>
                <a:ea typeface="ＭＳ 明朝" panose="02020609040205080304" pitchFamily="17" charset="-128"/>
              </a:rPr>
              <a:t>ミッキーのダンスパーティー</a:t>
            </a:r>
            <a:endParaRPr lang="ja-JP" altLang="ja-JP" sz="600"/>
          </a:p>
          <a:p>
            <a:endParaRPr lang="ja-JP" altLang="ja-JP"/>
          </a:p>
        </p:txBody>
      </p:sp>
      <p:sp>
        <p:nvSpPr>
          <p:cNvPr id="90130" name="Rectangle 17"/>
          <p:cNvSpPr>
            <a:spLocks noChangeArrowheads="1"/>
          </p:cNvSpPr>
          <p:nvPr/>
        </p:nvSpPr>
        <p:spPr bwMode="auto">
          <a:xfrm>
            <a:off x="0" y="8405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solidFill>
                  <a:srgbClr val="0000FF"/>
                </a:solidFill>
                <a:latin typeface="Century" panose="02040604050505020304" pitchFamily="18" charset="0"/>
                <a:ea typeface="ＭＳ 明朝" panose="02020609040205080304" pitchFamily="17" charset="-128"/>
              </a:rPr>
              <a:t>ミッキーの魚釣り</a:t>
            </a:r>
            <a:endParaRPr lang="ja-JP" altLang="ja-JP" sz="600"/>
          </a:p>
          <a:p>
            <a:endParaRPr lang="ja-JP" altLang="ja-JP"/>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図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3493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図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9375"/>
            <a:ext cx="1409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図 7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149475"/>
            <a:ext cx="15621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図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6600"/>
            <a:ext cx="151606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図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313238"/>
            <a:ext cx="16081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図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418138"/>
            <a:ext cx="15319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図 7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446838"/>
            <a:ext cx="143986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5" name="図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7377113"/>
            <a:ext cx="1616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6"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91147" name="Rectangle 10"/>
          <p:cNvSpPr>
            <a:spLocks noChangeArrowheads="1"/>
          </p:cNvSpPr>
          <p:nvPr/>
        </p:nvSpPr>
        <p:spPr bwMode="auto">
          <a:xfrm>
            <a:off x="0" y="134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latin typeface="Century" panose="02040604050505020304" pitchFamily="18" charset="0"/>
                <a:ea typeface="ＭＳ 明朝" panose="02020609040205080304" pitchFamily="17" charset="-128"/>
              </a:rPr>
              <a:t>プレーンクレイジー</a:t>
            </a:r>
            <a:endParaRPr lang="ja-JP" altLang="ja-JP" sz="600"/>
          </a:p>
          <a:p>
            <a:endParaRPr lang="ja-JP" altLang="ja-JP"/>
          </a:p>
        </p:txBody>
      </p:sp>
      <p:sp>
        <p:nvSpPr>
          <p:cNvPr id="91148" name="Rectangle 11"/>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latin typeface="Century" panose="02040604050505020304" pitchFamily="18" charset="0"/>
                <a:ea typeface="ＭＳ 明朝" panose="02020609040205080304" pitchFamily="17" charset="-128"/>
              </a:rPr>
              <a:t>ギャロッピングガウチョ</a:t>
            </a:r>
            <a:endParaRPr lang="ja-JP" altLang="ja-JP" sz="600"/>
          </a:p>
          <a:p>
            <a:endParaRPr lang="ja-JP" altLang="ja-JP"/>
          </a:p>
        </p:txBody>
      </p:sp>
      <p:sp>
        <p:nvSpPr>
          <p:cNvPr id="91149" name="Rectangle 12"/>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latin typeface="Century" panose="02040604050505020304" pitchFamily="18" charset="0"/>
                <a:ea typeface="ＭＳ 明朝" panose="02020609040205080304" pitchFamily="17" charset="-128"/>
              </a:rPr>
              <a:t>蒸気船ウイリー</a:t>
            </a:r>
            <a:endParaRPr lang="ja-JP" altLang="ja-JP" sz="600"/>
          </a:p>
          <a:p>
            <a:endParaRPr lang="ja-JP" altLang="ja-JP"/>
          </a:p>
        </p:txBody>
      </p:sp>
      <p:sp>
        <p:nvSpPr>
          <p:cNvPr id="91150" name="Rectangle 13"/>
          <p:cNvSpPr>
            <a:spLocks noChangeArrowheads="1"/>
          </p:cNvSpPr>
          <p:nvPr/>
        </p:nvSpPr>
        <p:spPr bwMode="auto">
          <a:xfrm>
            <a:off x="0" y="4313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solidFill>
                  <a:srgbClr val="0000FF"/>
                </a:solidFill>
                <a:latin typeface="Century" panose="02040604050505020304" pitchFamily="18" charset="0"/>
                <a:ea typeface="ＭＳ 明朝" panose="02020609040205080304" pitchFamily="17" charset="-128"/>
              </a:rPr>
              <a:t>猫の居ぬ間にタップダンス</a:t>
            </a:r>
            <a:endParaRPr lang="ja-JP" altLang="ja-JP" sz="600"/>
          </a:p>
          <a:p>
            <a:endParaRPr lang="ja-JP" altLang="ja-JP"/>
          </a:p>
        </p:txBody>
      </p:sp>
      <p:sp>
        <p:nvSpPr>
          <p:cNvPr id="91151" name="Rectangle 14"/>
          <p:cNvSpPr>
            <a:spLocks noChangeArrowheads="1"/>
          </p:cNvSpPr>
          <p:nvPr/>
        </p:nvSpPr>
        <p:spPr bwMode="auto">
          <a:xfrm>
            <a:off x="0" y="5418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solidFill>
                  <a:srgbClr val="0000FF"/>
                </a:solidFill>
                <a:latin typeface="Century" panose="02040604050505020304" pitchFamily="18" charset="0"/>
                <a:ea typeface="ＭＳ 明朝" panose="02020609040205080304" pitchFamily="17" charset="-128"/>
              </a:rPr>
              <a:t>ミッキーとカンガルー</a:t>
            </a:r>
            <a:endParaRPr lang="ja-JP" altLang="ja-JP" sz="600"/>
          </a:p>
          <a:p>
            <a:endParaRPr lang="ja-JP" altLang="ja-JP"/>
          </a:p>
        </p:txBody>
      </p:sp>
      <p:sp>
        <p:nvSpPr>
          <p:cNvPr id="91152" name="Rectangle 15"/>
          <p:cNvSpPr>
            <a:spLocks noChangeArrowheads="1"/>
          </p:cNvSpPr>
          <p:nvPr/>
        </p:nvSpPr>
        <p:spPr bwMode="auto">
          <a:xfrm>
            <a:off x="0" y="644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solidFill>
                  <a:srgbClr val="0000FF"/>
                </a:solidFill>
                <a:latin typeface="Century" panose="02040604050505020304" pitchFamily="18" charset="0"/>
                <a:ea typeface="ＭＳ 明朝" panose="02020609040205080304" pitchFamily="17" charset="-128"/>
              </a:rPr>
              <a:t>ミッキーの狩りは楽し</a:t>
            </a:r>
            <a:endParaRPr lang="ja-JP" altLang="ja-JP" sz="600"/>
          </a:p>
          <a:p>
            <a:endParaRPr lang="ja-JP" altLang="ja-JP"/>
          </a:p>
        </p:txBody>
      </p:sp>
      <p:sp>
        <p:nvSpPr>
          <p:cNvPr id="91153" name="Rectangle 16"/>
          <p:cNvSpPr>
            <a:spLocks noChangeArrowheads="1"/>
          </p:cNvSpPr>
          <p:nvPr/>
        </p:nvSpPr>
        <p:spPr bwMode="auto">
          <a:xfrm>
            <a:off x="0" y="7377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solidFill>
                  <a:srgbClr val="0000FF"/>
                </a:solidFill>
                <a:latin typeface="Century" panose="02040604050505020304" pitchFamily="18" charset="0"/>
                <a:ea typeface="ＭＳ 明朝" panose="02020609040205080304" pitchFamily="17" charset="-128"/>
              </a:rPr>
              <a:t>ミッキーのダンスパーティー</a:t>
            </a:r>
            <a:endParaRPr lang="ja-JP" altLang="ja-JP" sz="600"/>
          </a:p>
          <a:p>
            <a:endParaRPr lang="ja-JP" altLang="ja-JP"/>
          </a:p>
        </p:txBody>
      </p:sp>
      <p:sp>
        <p:nvSpPr>
          <p:cNvPr id="91154" name="Rectangle 17"/>
          <p:cNvSpPr>
            <a:spLocks noChangeArrowheads="1"/>
          </p:cNvSpPr>
          <p:nvPr/>
        </p:nvSpPr>
        <p:spPr bwMode="auto">
          <a:xfrm>
            <a:off x="0" y="8405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1000">
                <a:solidFill>
                  <a:srgbClr val="0000FF"/>
                </a:solidFill>
                <a:latin typeface="Century" panose="02040604050505020304" pitchFamily="18" charset="0"/>
                <a:ea typeface="ＭＳ 明朝" panose="02020609040205080304" pitchFamily="17" charset="-128"/>
              </a:rPr>
              <a:t>ミッキーの魚釣り</a:t>
            </a:r>
            <a:endParaRPr lang="ja-JP" altLang="ja-JP" sz="600"/>
          </a:p>
          <a:p>
            <a:endParaRPr lang="ja-JP" altLang="ja-JP"/>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mtClean="0"/>
              <a:t>なぜ引用はいいのか</a:t>
            </a:r>
          </a:p>
        </p:txBody>
      </p:sp>
      <p:sp>
        <p:nvSpPr>
          <p:cNvPr id="10243" name="Rectangle 3"/>
          <p:cNvSpPr>
            <a:spLocks noGrp="1" noChangeArrowheads="1"/>
          </p:cNvSpPr>
          <p:nvPr>
            <p:ph idx="1"/>
          </p:nvPr>
        </p:nvSpPr>
        <p:spPr/>
        <p:txBody>
          <a:bodyPr/>
          <a:lstStyle/>
          <a:p>
            <a:pPr eaLnBrk="1" hangingPunct="1"/>
            <a:r>
              <a:rPr lang="ja-JP" altLang="en-US" smtClean="0"/>
              <a:t>先人の創作物を利用できないと、すべてを自分で作り出さなければならないが、それは不可能</a:t>
            </a:r>
          </a:p>
          <a:p>
            <a:pPr eaLnBrk="1" hangingPunct="1"/>
            <a:r>
              <a:rPr lang="ja-JP" altLang="en-US" smtClean="0"/>
              <a:t>新しい創作物も先人の文化的遺産に追うところが多いため、引用は認められる。</a:t>
            </a:r>
          </a:p>
          <a:p>
            <a:pPr eaLnBrk="1" hangingPunct="1"/>
            <a:r>
              <a:rPr lang="ja-JP" altLang="en-US" smtClean="0"/>
              <a:t>引用は、知的所有権に例外的に認められているものなので、引用の条件は厳しい。</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ja-JP" altLang="en-US" smtClean="0"/>
              <a:t>正しい引用のしかた</a:t>
            </a:r>
          </a:p>
        </p:txBody>
      </p:sp>
      <p:sp>
        <p:nvSpPr>
          <p:cNvPr id="11267" name="Rectangle 3"/>
          <p:cNvSpPr>
            <a:spLocks noGrp="1" noChangeArrowheads="1"/>
          </p:cNvSpPr>
          <p:nvPr>
            <p:ph idx="1"/>
          </p:nvPr>
        </p:nvSpPr>
        <p:spPr/>
        <p:txBody>
          <a:bodyPr/>
          <a:lstStyle/>
          <a:p>
            <a:pPr eaLnBrk="1" hangingPunct="1"/>
            <a:r>
              <a:rPr lang="ja-JP" altLang="en-US" smtClean="0"/>
              <a:t>著作権法第</a:t>
            </a:r>
            <a:r>
              <a:rPr lang="en-US" altLang="ja-JP" smtClean="0"/>
              <a:t>32</a:t>
            </a:r>
            <a:r>
              <a:rPr lang="ja-JP" altLang="en-US" smtClean="0"/>
              <a:t>法</a:t>
            </a:r>
          </a:p>
          <a:p>
            <a:pPr eaLnBrk="1" hangingPunct="1"/>
            <a:r>
              <a:rPr lang="ja-JP" altLang="en-US" smtClean="0"/>
              <a:t>「</a:t>
            </a:r>
            <a:r>
              <a:rPr lang="en-US" altLang="ja-JP" smtClean="0"/>
              <a:t>…</a:t>
            </a:r>
            <a:r>
              <a:rPr lang="ja-JP" altLang="en-US" smtClean="0"/>
              <a:t>引用は、公正な慣習に合致するものであり、かつ報道、批評、研究その他の引用の目的上正当な範囲で行わなければならない」</a:t>
            </a:r>
          </a:p>
          <a:p>
            <a:pPr eaLnBrk="1" hangingPunct="1"/>
            <a:r>
              <a:rPr lang="ja-JP" altLang="en-US" smtClean="0"/>
              <a:t>引用する必然性</a:t>
            </a:r>
          </a:p>
          <a:p>
            <a:pPr eaLnBrk="1" hangingPunct="1"/>
            <a:r>
              <a:rPr lang="ja-JP" altLang="en-US" smtClean="0"/>
              <a:t>引用自体が論文の中心になっていないこと</a:t>
            </a:r>
          </a:p>
          <a:p>
            <a:pPr eaLnBrk="1" hangingPunct="1"/>
            <a:r>
              <a:rPr lang="ja-JP" altLang="en-US" smtClean="0"/>
              <a:t>引用されていることが明確であること</a:t>
            </a:r>
          </a:p>
          <a:p>
            <a:pPr eaLnBrk="1" hangingPunct="1"/>
            <a:r>
              <a:rPr lang="ja-JP" altLang="en-US" smtClean="0"/>
              <a:t>出所が明示されていること</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ja-JP" altLang="en-US" smtClean="0"/>
              <a:t>著作権問題</a:t>
            </a:r>
          </a:p>
        </p:txBody>
      </p:sp>
      <p:sp>
        <p:nvSpPr>
          <p:cNvPr id="12291" name="Rectangle 3"/>
          <p:cNvSpPr>
            <a:spLocks noGrp="1" noRot="1" noChangeArrowheads="1"/>
          </p:cNvSpPr>
          <p:nvPr>
            <p:ph idx="1"/>
          </p:nvPr>
        </p:nvSpPr>
        <p:spPr/>
        <p:txBody>
          <a:bodyPr/>
          <a:lstStyle/>
          <a:p>
            <a:pPr eaLnBrk="1" hangingPunct="1"/>
            <a:r>
              <a:rPr lang="ja-JP" altLang="en-US" smtClean="0"/>
              <a:t>米国では著作権は　</a:t>
            </a:r>
            <a:r>
              <a:rPr lang="en-US" altLang="ja-JP" smtClean="0"/>
              <a:t>75</a:t>
            </a:r>
            <a:r>
              <a:rPr lang="ja-JP" altLang="en-US" smtClean="0"/>
              <a:t>年まで</a:t>
            </a:r>
          </a:p>
          <a:p>
            <a:pPr eaLnBrk="1" hangingPunct="1"/>
            <a:r>
              <a:rPr lang="ja-JP" altLang="en-US" smtClean="0"/>
              <a:t>ミッキーマウスの誕生は</a:t>
            </a:r>
            <a:r>
              <a:rPr lang="en-US" altLang="ja-JP" smtClean="0"/>
              <a:t>1928</a:t>
            </a:r>
            <a:r>
              <a:rPr lang="ja-JP" altLang="en-US" smtClean="0"/>
              <a:t>年なので、</a:t>
            </a:r>
          </a:p>
          <a:p>
            <a:pPr eaLnBrk="1" hangingPunct="1"/>
            <a:r>
              <a:rPr lang="ja-JP" altLang="en-US" smtClean="0"/>
              <a:t>本来</a:t>
            </a:r>
            <a:r>
              <a:rPr lang="en-US" altLang="ja-JP" smtClean="0"/>
              <a:t>2003</a:t>
            </a:r>
            <a:r>
              <a:rPr lang="ja-JP" altLang="en-US" smtClean="0"/>
              <a:t>年で著作権は切れる</a:t>
            </a:r>
          </a:p>
          <a:p>
            <a:pPr eaLnBrk="1" hangingPunct="1"/>
            <a:r>
              <a:rPr lang="en-US" altLang="ja-JP" smtClean="0"/>
              <a:t>1998</a:t>
            </a:r>
            <a:r>
              <a:rPr lang="ja-JP" altLang="en-US" smtClean="0"/>
              <a:t>年に</a:t>
            </a:r>
            <a:r>
              <a:rPr lang="en-US" altLang="ja-JP" smtClean="0"/>
              <a:t>75</a:t>
            </a:r>
            <a:r>
              <a:rPr lang="ja-JP" altLang="en-US" smtClean="0"/>
              <a:t>年から</a:t>
            </a:r>
            <a:r>
              <a:rPr lang="en-US" altLang="ja-JP" smtClean="0"/>
              <a:t>90</a:t>
            </a:r>
            <a:r>
              <a:rPr lang="ja-JP" altLang="en-US" smtClean="0"/>
              <a:t>年に延長する法案</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smtClean="0"/>
              <a:t>注意</a:t>
            </a:r>
          </a:p>
        </p:txBody>
      </p:sp>
      <p:sp>
        <p:nvSpPr>
          <p:cNvPr id="13315" name="Rectangle 3"/>
          <p:cNvSpPr>
            <a:spLocks noGrp="1" noChangeArrowheads="1"/>
          </p:cNvSpPr>
          <p:nvPr>
            <p:ph idx="1"/>
          </p:nvPr>
        </p:nvSpPr>
        <p:spPr/>
        <p:txBody>
          <a:bodyPr/>
          <a:lstStyle/>
          <a:p>
            <a:pPr eaLnBrk="1" hangingPunct="1"/>
            <a:r>
              <a:rPr lang="ja-JP" altLang="en-US" smtClean="0"/>
              <a:t>著作権侵害があった場合はレポートとして認めない。単位もとれない。</a:t>
            </a:r>
          </a:p>
          <a:p>
            <a:pPr eaLnBrk="1" hangingPunct="1"/>
            <a:r>
              <a:rPr lang="ja-JP" altLang="en-US" smtClean="0"/>
              <a:t>インターネットからそのままコピーして使用すると、盗作になる。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1178</TotalTime>
  <Words>1258</Words>
  <Application>Microsoft Office PowerPoint</Application>
  <PresentationFormat>画面に合わせる (4:3)</PresentationFormat>
  <Paragraphs>198</Paragraphs>
  <Slides>57</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57</vt:i4>
      </vt:variant>
    </vt:vector>
  </HeadingPairs>
  <TitlesOfParts>
    <vt:vector size="68" baseType="lpstr">
      <vt:lpstr>Arial</vt:lpstr>
      <vt:lpstr>ＭＳ Ｐゴシック</vt:lpstr>
      <vt:lpstr>Calibri</vt:lpstr>
      <vt:lpstr>ＭＳ Ｐ明朝</vt:lpstr>
      <vt:lpstr>Wingdings</vt:lpstr>
      <vt:lpstr>HG丸ｺﾞｼｯｸM-PRO</vt:lpstr>
      <vt:lpstr>Bernard MT Condensed</vt:lpstr>
      <vt:lpstr>ＭＳ ゴシック</vt:lpstr>
      <vt:lpstr>Century</vt:lpstr>
      <vt:lpstr>ＭＳ 明朝</vt:lpstr>
      <vt:lpstr>Office ​​テーマ</vt:lpstr>
      <vt:lpstr>ディズニーランドとマネジメント キャラクターの秘密</vt:lpstr>
      <vt:lpstr>著作権について</vt:lpstr>
      <vt:lpstr>知的所有権</vt:lpstr>
      <vt:lpstr>他人の論文をそのまま使うと犯罪になる</vt:lpstr>
      <vt:lpstr>なぜ知的所有権があるのか</vt:lpstr>
      <vt:lpstr>なぜ引用はいいのか</vt:lpstr>
      <vt:lpstr>正しい引用のしかた</vt:lpstr>
      <vt:lpstr>著作権問題</vt:lpstr>
      <vt:lpstr>注意</vt:lpstr>
      <vt:lpstr>大津市プール事件</vt:lpstr>
      <vt:lpstr>PowerPoint プレゼンテーション</vt:lpstr>
      <vt:lpstr>ダッフィーについて（物語の消費）</vt:lpstr>
      <vt:lpstr>PowerPoint プレゼンテーション</vt:lpstr>
      <vt:lpstr>PowerPoint プレゼンテーション</vt:lpstr>
      <vt:lpstr>PowerPoint プレゼンテーション</vt:lpstr>
      <vt:lpstr>ディズニーベア時代（2004年～2005年）</vt:lpstr>
      <vt:lpstr>ディズニーベア</vt:lpstr>
      <vt:lpstr>ダッフィーが売れた理由</vt:lpstr>
      <vt:lpstr>ディズニーランドの1人当たり売上高</vt:lpstr>
      <vt:lpstr>Mickey Mouse</vt:lpstr>
      <vt:lpstr>著作権問題</vt:lpstr>
      <vt:lpstr>『アリスコメディー』</vt:lpstr>
      <vt:lpstr>ジュリアス・ザ・キャットの失敗</vt:lpstr>
      <vt:lpstr>フィリックス・ザ・キャット</vt:lpstr>
      <vt:lpstr>ジュリアス・ザ・キャット</vt:lpstr>
      <vt:lpstr>幸せウサギのオズワルド</vt:lpstr>
      <vt:lpstr>『しあわせウサギのオズワルド』</vt:lpstr>
      <vt:lpstr>ミッキー・マウス </vt:lpstr>
      <vt:lpstr>ミッキーマウスの誕生</vt:lpstr>
      <vt:lpstr>サイレントからトーキー（talkie）へ</vt:lpstr>
      <vt:lpstr>Plane Crazy</vt:lpstr>
      <vt:lpstr>PowerPoint プレゼンテーション</vt:lpstr>
      <vt:lpstr>PowerPoint プレゼンテーション</vt:lpstr>
      <vt:lpstr>The Gallopin' Gaucho</vt:lpstr>
      <vt:lpstr>PowerPoint プレゼンテーション</vt:lpstr>
      <vt:lpstr>PowerPoint プレゼンテーション</vt:lpstr>
      <vt:lpstr>蒸気船ウィリー  Steamboat Willie （1928年） </vt:lpstr>
      <vt:lpstr>白い手袋をつける</vt:lpstr>
      <vt:lpstr>白黒最後の作品 ミッキーとカンガルー</vt:lpstr>
      <vt:lpstr>アニメーターの交代</vt:lpstr>
      <vt:lpstr>PowerPoint プレゼンテーション</vt:lpstr>
      <vt:lpstr>『ミッキーの狩は楽し』（1939） ミッキーの目が白目ができる </vt:lpstr>
      <vt:lpstr>耳が立体的 </vt:lpstr>
      <vt:lpstr>一時なくなったしっぽが出てくる ミッキーのダンスパーティー</vt:lpstr>
      <vt:lpstr>眉毛</vt:lpstr>
      <vt:lpstr>PowerPoint プレゼンテーション</vt:lpstr>
      <vt:lpstr>PowerPoint プレゼンテーション</vt:lpstr>
      <vt:lpstr>④パイカットの目</vt:lpstr>
      <vt:lpstr>①ズボンのみ、歯むき出し</vt:lpstr>
      <vt:lpstr>ミッキーマウスの変化 『ディズニーランド101の謎』新潮ＯＨ！文庫より</vt:lpstr>
      <vt:lpstr>PowerPoint プレゼンテーション</vt:lpstr>
      <vt:lpstr>PowerPoint プレゼンテーション</vt:lpstr>
      <vt:lpstr>PowerPoint プレゼンテーション</vt:lpstr>
      <vt:lpstr>ギャロッピングガウチョ</vt:lpstr>
      <vt:lpstr>②ズボンと靴着用</vt:lpstr>
      <vt:lpstr>PowerPoint プレゼンテーション</vt:lpstr>
      <vt:lpstr>PowerPoint プレゼンテーション</vt:lpstr>
    </vt:vector>
  </TitlesOfParts>
  <Company>跡見学園女子大学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ディズニーランドの経済学</dc:title>
  <dc:creator>山澤成康</dc:creator>
  <cp:lastModifiedBy>山澤 成康</cp:lastModifiedBy>
  <cp:revision>134</cp:revision>
  <dcterms:created xsi:type="dcterms:W3CDTF">2004-09-08T01:12:28Z</dcterms:created>
  <dcterms:modified xsi:type="dcterms:W3CDTF">2018-06-29T00:24:38Z</dcterms:modified>
</cp:coreProperties>
</file>