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70" r:id="rId5"/>
    <p:sldId id="271" r:id="rId6"/>
    <p:sldId id="286" r:id="rId7"/>
    <p:sldId id="285" r:id="rId8"/>
    <p:sldId id="260" r:id="rId9"/>
    <p:sldId id="261" r:id="rId10"/>
    <p:sldId id="262" r:id="rId11"/>
    <p:sldId id="281" r:id="rId12"/>
    <p:sldId id="278" r:id="rId13"/>
    <p:sldId id="283" r:id="rId14"/>
    <p:sldId id="284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7FD90-381A-42AA-B286-142712522D4F}" type="datetimeFigureOut">
              <a:rPr kumimoji="1" lang="ja-JP" altLang="en-US" smtClean="0"/>
              <a:t>2015/4/9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5A406-F001-4356-85EA-DB9D5CF58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47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7F9-5104-41F1-B732-97ABF6F7E5C0}" type="datetimeFigureOut">
              <a:rPr kumimoji="1" lang="ja-JP" altLang="en-US" smtClean="0"/>
              <a:t>2015/4/9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B40-7FA3-4387-A5EF-FCB3A3885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41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7F9-5104-41F1-B732-97ABF6F7E5C0}" type="datetimeFigureOut">
              <a:rPr kumimoji="1" lang="ja-JP" altLang="en-US" smtClean="0"/>
              <a:t>2015/4/9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B40-7FA3-4387-A5EF-FCB3A3885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52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7F9-5104-41F1-B732-97ABF6F7E5C0}" type="datetimeFigureOut">
              <a:rPr kumimoji="1" lang="ja-JP" altLang="en-US" smtClean="0"/>
              <a:t>2015/4/9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B40-7FA3-4387-A5EF-FCB3A3885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98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7F9-5104-41F1-B732-97ABF6F7E5C0}" type="datetimeFigureOut">
              <a:rPr kumimoji="1" lang="ja-JP" altLang="en-US" smtClean="0"/>
              <a:t>2015/4/9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B40-7FA3-4387-A5EF-FCB3A3885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308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7F9-5104-41F1-B732-97ABF6F7E5C0}" type="datetimeFigureOut">
              <a:rPr kumimoji="1" lang="ja-JP" altLang="en-US" smtClean="0"/>
              <a:t>2015/4/9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B40-7FA3-4387-A5EF-FCB3A3885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72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7F9-5104-41F1-B732-97ABF6F7E5C0}" type="datetimeFigureOut">
              <a:rPr kumimoji="1" lang="ja-JP" altLang="en-US" smtClean="0"/>
              <a:t>2015/4/9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B40-7FA3-4387-A5EF-FCB3A3885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43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7F9-5104-41F1-B732-97ABF6F7E5C0}" type="datetimeFigureOut">
              <a:rPr kumimoji="1" lang="ja-JP" altLang="en-US" smtClean="0"/>
              <a:t>2015/4/9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B40-7FA3-4387-A5EF-FCB3A3885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83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7F9-5104-41F1-B732-97ABF6F7E5C0}" type="datetimeFigureOut">
              <a:rPr kumimoji="1" lang="ja-JP" altLang="en-US" smtClean="0"/>
              <a:t>2015/4/9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B40-7FA3-4387-A5EF-FCB3A3885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43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7F9-5104-41F1-B732-97ABF6F7E5C0}" type="datetimeFigureOut">
              <a:rPr kumimoji="1" lang="ja-JP" altLang="en-US" smtClean="0"/>
              <a:t>2015/4/9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B40-7FA3-4387-A5EF-FCB3A3885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63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7F9-5104-41F1-B732-97ABF6F7E5C0}" type="datetimeFigureOut">
              <a:rPr kumimoji="1" lang="ja-JP" altLang="en-US" smtClean="0"/>
              <a:t>2015/4/9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B40-7FA3-4387-A5EF-FCB3A3885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30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7F9-5104-41F1-B732-97ABF6F7E5C0}" type="datetimeFigureOut">
              <a:rPr kumimoji="1" lang="ja-JP" altLang="en-US" smtClean="0"/>
              <a:t>2015/4/9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B40-7FA3-4387-A5EF-FCB3A3885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46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17F9-5104-41F1-B732-97ABF6F7E5C0}" type="datetimeFigureOut">
              <a:rPr kumimoji="1" lang="ja-JP" altLang="en-US" smtClean="0"/>
              <a:t>2015/4/9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8BB40-7FA3-4387-A5EF-FCB3A3885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22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幸福の経済学と効用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跡見学園女子大学</a:t>
            </a:r>
            <a:endParaRPr kumimoji="1" lang="en-US" altLang="ja-JP" dirty="0" smtClean="0"/>
          </a:p>
          <a:p>
            <a:r>
              <a:rPr lang="ja-JP" altLang="en-US" dirty="0" smtClean="0"/>
              <a:t>山澤成康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711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年間パスと総効用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798" y="1556792"/>
            <a:ext cx="7316403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94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827131"/>
              </p:ext>
            </p:extLst>
          </p:nvPr>
        </p:nvGraphicFramePr>
        <p:xfrm>
          <a:off x="3995936" y="692696"/>
          <a:ext cx="3854151" cy="5581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2053951"/>
              </a:tblGrid>
              <a:tr h="558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TDL</a:t>
                      </a:r>
                      <a:endParaRPr lang="en-US" sz="3600" b="0" i="0" u="none" strike="noStrike" baseline="0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TDS</a:t>
                      </a:r>
                      <a:endParaRPr lang="en-US" sz="3600" b="0" i="0" u="none" strike="noStrike" baseline="0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</a:rPr>
                        <a:t>16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</a:rPr>
                        <a:t>0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</a:rPr>
                        <a:t>13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</a:rPr>
                        <a:t>1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>
                          <a:effectLst/>
                        </a:rPr>
                        <a:t>10</a:t>
                      </a:r>
                      <a:endParaRPr lang="en-US" altLang="ja-JP" sz="3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</a:rPr>
                        <a:t>2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</a:rPr>
                        <a:t>8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</a:rPr>
                        <a:t>3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>
                          <a:effectLst/>
                        </a:rPr>
                        <a:t>5</a:t>
                      </a:r>
                      <a:endParaRPr lang="en-US" altLang="ja-JP" sz="3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</a:rPr>
                        <a:t>5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</a:rPr>
                        <a:t>3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</a:rPr>
                        <a:t>8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>
                          <a:effectLst/>
                        </a:rPr>
                        <a:t>2</a:t>
                      </a:r>
                      <a:endParaRPr lang="en-US" altLang="ja-JP" sz="3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</a:rPr>
                        <a:t>10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>
                          <a:effectLst/>
                        </a:rPr>
                        <a:t>1</a:t>
                      </a:r>
                      <a:endParaRPr lang="en-US" altLang="ja-JP" sz="3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</a:rPr>
                        <a:t>13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>
                          <a:effectLst/>
                        </a:rPr>
                        <a:t>0</a:t>
                      </a:r>
                      <a:endParaRPr lang="en-US" altLang="ja-JP" sz="3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</a:rPr>
                        <a:t>16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23528" y="836712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同じ効用が得られる</a:t>
            </a:r>
            <a:r>
              <a:rPr kumimoji="1" lang="en-US" altLang="ja-JP" sz="2800" dirty="0" smtClean="0"/>
              <a:t>TDL,TDS</a:t>
            </a:r>
            <a:r>
              <a:rPr lang="ja-JP" altLang="en-US" sz="2800" dirty="0" smtClean="0"/>
              <a:t>に行く回数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1530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無差別曲線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＝効用が同じ組み合わせを結んだ物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71800" y="1772816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ディズニーシー</a:t>
            </a:r>
            <a:r>
              <a:rPr lang="en-US" altLang="ja-JP" dirty="0" smtClean="0"/>
              <a:t>8</a:t>
            </a:r>
            <a:r>
              <a:rPr lang="ja-JP" altLang="en-US" dirty="0" smtClean="0"/>
              <a:t>回だけ</a:t>
            </a:r>
            <a:endParaRPr lang="en-US" altLang="ja-JP" dirty="0" smtClean="0"/>
          </a:p>
          <a:p>
            <a:r>
              <a:rPr kumimoji="1" lang="ja-JP" altLang="en-US" dirty="0" smtClean="0"/>
              <a:t>＝ディズニーシー</a:t>
            </a:r>
            <a:r>
              <a:rPr lang="ja-JP" altLang="en-US" dirty="0"/>
              <a:t>３</a:t>
            </a:r>
            <a:r>
              <a:rPr kumimoji="1" lang="ja-JP" altLang="en-US" dirty="0" smtClean="0"/>
              <a:t>回、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kumimoji="1" lang="ja-JP" altLang="en-US" dirty="0" smtClean="0"/>
              <a:t>ディズニーランド</a:t>
            </a:r>
            <a:r>
              <a:rPr lang="ja-JP" altLang="en-US" dirty="0"/>
              <a:t>２</a:t>
            </a:r>
            <a:r>
              <a:rPr lang="ja-JP" altLang="en-US" dirty="0" smtClean="0"/>
              <a:t>回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771800" y="3429000"/>
            <a:ext cx="201622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3923928" y="456236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20649"/>
            <a:ext cx="6192688" cy="5185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03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予算線</a:t>
            </a:r>
            <a:endParaRPr kumimoji="1" lang="ja-JP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39163"/>
            <a:ext cx="5760640" cy="415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95536" y="5857860"/>
            <a:ext cx="8748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TDL,TDS</a:t>
            </a:r>
            <a:r>
              <a:rPr kumimoji="1" lang="ja-JP" altLang="en-US" sz="3200" dirty="0" smtClean="0"/>
              <a:t>の入園料</a:t>
            </a:r>
            <a:r>
              <a:rPr lang="en-US" altLang="ja-JP" sz="3200" dirty="0" smtClean="0"/>
              <a:t>7</a:t>
            </a:r>
            <a:r>
              <a:rPr kumimoji="1" lang="en-US" altLang="ja-JP" sz="3200" dirty="0" smtClean="0"/>
              <a:t>000</a:t>
            </a:r>
            <a:r>
              <a:rPr kumimoji="1" lang="ja-JP" altLang="en-US" sz="3200" dirty="0" smtClean="0"/>
              <a:t>円、予算</a:t>
            </a:r>
            <a:r>
              <a:rPr kumimoji="1" lang="en-US" altLang="ja-JP" sz="3200" dirty="0" smtClean="0"/>
              <a:t>7</a:t>
            </a:r>
            <a:r>
              <a:rPr kumimoji="1" lang="ja-JP" altLang="en-US" sz="3200" dirty="0" smtClean="0"/>
              <a:t>万円の場合。</a:t>
            </a:r>
            <a:endParaRPr kumimoji="1"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48131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49817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無差別曲線と予算線が接したところで消費が行われる。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44824"/>
            <a:ext cx="4829175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39552" y="593552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TDL5</a:t>
            </a:r>
            <a:r>
              <a:rPr kumimoji="1" lang="ja-JP" altLang="en-US" sz="2800" dirty="0" smtClean="0"/>
              <a:t>回、</a:t>
            </a:r>
            <a:r>
              <a:rPr kumimoji="1" lang="en-US" altLang="ja-JP" sz="2800" dirty="0" smtClean="0"/>
              <a:t>TDS5</a:t>
            </a:r>
            <a:r>
              <a:rPr kumimoji="1" lang="ja-JP" altLang="en-US" sz="2800" dirty="0" smtClean="0"/>
              <a:t>回のところ。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474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9525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幸福と経済学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755650" y="1268413"/>
            <a:ext cx="7993063" cy="5113337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ja-JP" altLang="en-US" dirty="0" smtClean="0"/>
              <a:t>どうすれば人は幸福になれるかを追求する。</a:t>
            </a:r>
          </a:p>
          <a:p>
            <a:pPr eaLnBrk="1" hangingPunct="1"/>
            <a:r>
              <a:rPr lang="ja-JP" altLang="en-US" dirty="0" smtClean="0"/>
              <a:t>「幸福」＝「所得」の増加として考えられてきた。</a:t>
            </a:r>
            <a:endParaRPr lang="en-US" altLang="ja-JP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ja-JP" alt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ja-JP" altLang="en-US" dirty="0" smtClean="0">
                <a:solidFill>
                  <a:srgbClr val="FF00FF"/>
                </a:solidFill>
              </a:rPr>
              <a:t>幸福のパラドックス</a:t>
            </a:r>
          </a:p>
          <a:p>
            <a:pPr eaLnBrk="1" hangingPunct="1"/>
            <a:r>
              <a:rPr lang="ja-JP" altLang="en-US" dirty="0" smtClean="0"/>
              <a:t>「多くの国で戦後の数十年間に国内総生産が増え、生活水準が大幅に改善したのに、その間の国民の主観的幸福感の平均値は、あまり変化していないという事実」　</a:t>
            </a:r>
          </a:p>
        </p:txBody>
      </p:sp>
    </p:spTree>
    <p:extLst>
      <p:ext uri="{BB962C8B-B14F-4D97-AF65-F5344CB8AC3E}">
        <p14:creationId xmlns:p14="http://schemas.microsoft.com/office/powerpoint/2010/main" val="22779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952500"/>
          </a:xfrm>
        </p:spPr>
        <p:txBody>
          <a:bodyPr/>
          <a:lstStyle/>
          <a:p>
            <a:pPr eaLnBrk="1" hangingPunct="1"/>
            <a:r>
              <a:rPr lang="ja-JP" altLang="en-US" smtClean="0"/>
              <a:t>経済学とは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755650" y="1268413"/>
            <a:ext cx="7993063" cy="5113337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ja-JP" altLang="en-US" smtClean="0"/>
              <a:t>どうすれば人は幸福になれるかを追求する。</a:t>
            </a:r>
          </a:p>
          <a:p>
            <a:pPr eaLnBrk="1" hangingPunct="1"/>
            <a:r>
              <a:rPr lang="ja-JP" altLang="en-US" smtClean="0"/>
              <a:t>「幸福」＝「所得」の増加として考えられてきた。</a:t>
            </a:r>
            <a:endParaRPr lang="en-US" altLang="ja-JP" smtClean="0"/>
          </a:p>
          <a:p>
            <a:pPr eaLnBrk="1" hangingPunct="1">
              <a:buFont typeface="Wingdings 2" pitchFamily="18" charset="2"/>
              <a:buNone/>
            </a:pPr>
            <a:endParaRPr lang="ja-JP" alt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ja-JP" altLang="en-US" smtClean="0">
                <a:solidFill>
                  <a:srgbClr val="FF00FF"/>
                </a:solidFill>
              </a:rPr>
              <a:t>幸福のパラドックス</a:t>
            </a:r>
          </a:p>
          <a:p>
            <a:pPr eaLnBrk="1" hangingPunct="1"/>
            <a:r>
              <a:rPr lang="ja-JP" altLang="en-US" smtClean="0"/>
              <a:t>「多くの国で戦後の数十年間に国内総生産が増え、生活水準が大幅に改善したのに、その間の国民の主観的幸福感の平均値は、あまり変化していないという事実」　</a:t>
            </a:r>
          </a:p>
        </p:txBody>
      </p:sp>
    </p:spTree>
    <p:extLst>
      <p:ext uri="{BB962C8B-B14F-4D97-AF65-F5344CB8AC3E}">
        <p14:creationId xmlns:p14="http://schemas.microsoft.com/office/powerpoint/2010/main" val="30660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経済学とは（続き）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sz="quarter" idx="1"/>
          </p:nvPr>
        </p:nvSpPr>
        <p:spPr>
          <a:extLst/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ja-JP" altLang="en-US" dirty="0" smtClean="0">
                <a:cs typeface="+mn-cs"/>
              </a:rPr>
              <a:t>世帯所得が１５００万円までは高所得階層ほど幸福度が高いが、それ以上の所得階層では所得が増えても幸福度は上がらない。</a:t>
            </a:r>
            <a:endParaRPr lang="en-US" altLang="ja-JP" dirty="0" smtClean="0">
              <a:cs typeface="+mn-cs"/>
            </a:endParaRP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ja-JP" altLang="en-US" dirty="0" smtClean="0"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ja-JP" altLang="en-US" dirty="0" smtClean="0">
                <a:solidFill>
                  <a:srgbClr val="FF00FF"/>
                </a:solidFill>
                <a:cs typeface="+mn-cs"/>
              </a:rPr>
              <a:t>精神的な豊かさ、芸術、人とのつながり</a:t>
            </a:r>
            <a:r>
              <a:rPr lang="ja-JP" altLang="en-US" dirty="0" smtClean="0">
                <a:cs typeface="+mn-cs"/>
              </a:rPr>
              <a:t>が幸福感には重要。→これらを経済学に取り入れるのが課題。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ja-JP" alt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0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政府の「幸福度調査」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生活の質に関する調査（</a:t>
            </a:r>
            <a:r>
              <a:rPr lang="en-US" altLang="ja-JP" dirty="0" smtClean="0"/>
              <a:t>2013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〜3</a:t>
            </a:r>
            <a:r>
              <a:rPr lang="ja-JP" altLang="en-US" dirty="0" smtClean="0"/>
              <a:t>月）</a:t>
            </a:r>
          </a:p>
          <a:p>
            <a:pPr eaLnBrk="1" hangingPunct="1"/>
            <a:r>
              <a:rPr lang="ja-JP" altLang="en-US" dirty="0" smtClean="0"/>
              <a:t>ゼロ（とても不幸）から</a:t>
            </a:r>
            <a:r>
              <a:rPr lang="en-US" altLang="ja-JP" dirty="0" smtClean="0"/>
              <a:t>10</a:t>
            </a:r>
            <a:r>
              <a:rPr lang="ja-JP" altLang="en-US" dirty="0" smtClean="0"/>
              <a:t>（とても幸せ）までで評価する。</a:t>
            </a:r>
          </a:p>
          <a:p>
            <a:pPr eaLnBrk="1" hangingPunct="1"/>
            <a:r>
              <a:rPr lang="ja-JP" altLang="en-US" dirty="0" smtClean="0"/>
              <a:t>平均　</a:t>
            </a:r>
            <a:r>
              <a:rPr lang="en-US" altLang="ja-JP" dirty="0" smtClean="0"/>
              <a:t>6.7</a:t>
            </a:r>
          </a:p>
          <a:p>
            <a:pPr eaLnBrk="1" hangingPunct="1"/>
            <a:r>
              <a:rPr lang="ja-JP" altLang="en-US" dirty="0" smtClean="0"/>
              <a:t>年代別では　</a:t>
            </a:r>
            <a:r>
              <a:rPr lang="en-US" altLang="ja-JP" dirty="0" smtClean="0"/>
              <a:t>15-19</a:t>
            </a:r>
            <a:r>
              <a:rPr lang="ja-JP" altLang="en-US" dirty="0" smtClean="0"/>
              <a:t>歳代最も高い。</a:t>
            </a:r>
          </a:p>
          <a:p>
            <a:pPr eaLnBrk="1" hangingPunct="1"/>
            <a:r>
              <a:rPr lang="ja-JP" altLang="en-US" dirty="0" smtClean="0"/>
              <a:t>男女別では、女性の方が幸福度が高い。</a:t>
            </a:r>
          </a:p>
          <a:p>
            <a:pPr eaLnBrk="1" hangingPunct="1"/>
            <a:r>
              <a:rPr lang="ja-JP" altLang="en-US" dirty="0" smtClean="0"/>
              <a:t>幸福感への影響→</a:t>
            </a:r>
            <a:r>
              <a:rPr lang="en-US" altLang="ja-JP" dirty="0" smtClean="0"/>
              <a:t>①</a:t>
            </a:r>
            <a:r>
              <a:rPr lang="ja-JP" altLang="en-US" dirty="0" smtClean="0"/>
              <a:t>健康②家族③所得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2195513" y="2781300"/>
            <a:ext cx="7191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kumimoji="1" sz="26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kumimoji="1" sz="24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80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3276600" y="3284538"/>
            <a:ext cx="7191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kumimoji="1" sz="26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kumimoji="1" sz="24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80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4211638" y="4221163"/>
            <a:ext cx="661987" cy="415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kumimoji="1" sz="26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kumimoji="1" sz="24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80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5292725" y="4292600"/>
            <a:ext cx="611188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kumimoji="1" sz="26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kumimoji="1" sz="24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80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6227763" y="4221163"/>
            <a:ext cx="649287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kumimoji="1" sz="26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kumimoji="1" sz="24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80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3282950" y="3810000"/>
            <a:ext cx="641350" cy="339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kumimoji="1" sz="26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kumimoji="1" sz="24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itchFamily="18" charset="0"/>
                <a:ea typeface="HG創英ﾌﾟﾚｾﾞﾝｽEB" pitchFamily="17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800"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56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nimBg="1"/>
      <p:bldP spid="148485" grpId="0" animBg="1"/>
      <p:bldP spid="148486" grpId="0" animBg="1"/>
      <p:bldP spid="148487" grpId="0" animBg="1"/>
      <p:bldP spid="148488" grpId="0" animBg="1"/>
      <p:bldP spid="1484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限界分析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908920"/>
          </a:xfrm>
        </p:spPr>
        <p:txBody>
          <a:bodyPr/>
          <a:lstStyle/>
          <a:p>
            <a:r>
              <a:rPr kumimoji="1" lang="ja-JP" altLang="en-US" dirty="0" smtClean="0"/>
              <a:t>限界とは</a:t>
            </a:r>
            <a:r>
              <a:rPr lang="ja-JP" altLang="en-US" dirty="0" smtClean="0"/>
              <a:t>「端（</a:t>
            </a:r>
            <a:r>
              <a:rPr lang="en-US" altLang="ja-JP" dirty="0" smtClean="0"/>
              <a:t>margin)</a:t>
            </a:r>
            <a:r>
              <a:rPr lang="ja-JP" altLang="en-US" dirty="0" smtClean="0"/>
              <a:t>」で、「</a:t>
            </a:r>
            <a:r>
              <a:rPr lang="en-US" altLang="ja-JP" dirty="0" smtClean="0"/>
              <a:t>limit</a:t>
            </a:r>
            <a:r>
              <a:rPr lang="ja-JP" altLang="en-US" dirty="0" smtClean="0"/>
              <a:t>」ではない。</a:t>
            </a:r>
            <a:endParaRPr lang="en-US" altLang="ja-JP" dirty="0" smtClean="0"/>
          </a:p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単位生産が増えた時、ほかのものがどれだけ増えるか（限界費用、限界効用）。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最大値や最小値は限界値をみればわかる。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767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 smtClean="0"/>
              <a:t>ディズニーランドに行く回数と効用</a:t>
            </a:r>
            <a:endParaRPr kumimoji="1" lang="ja-JP" altLang="en-US" sz="32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465778"/>
              </p:ext>
            </p:extLst>
          </p:nvPr>
        </p:nvGraphicFramePr>
        <p:xfrm>
          <a:off x="539552" y="1700808"/>
          <a:ext cx="7992888" cy="4455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495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200" u="none" strike="noStrike" dirty="0">
                          <a:effectLst/>
                        </a:rPr>
                        <a:t>　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200" u="none" strike="noStrike" dirty="0">
                          <a:effectLst/>
                        </a:rPr>
                        <a:t>総効用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200" u="none" strike="noStrike" dirty="0">
                          <a:effectLst/>
                        </a:rPr>
                        <a:t>限界効用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200" u="none" strike="noStrike" dirty="0">
                          <a:effectLst/>
                        </a:rPr>
                        <a:t>総費用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200" u="none" strike="noStrike">
                          <a:effectLst/>
                        </a:rPr>
                        <a:t>限界費用</a:t>
                      </a:r>
                      <a:endParaRPr lang="ja-JP" altLang="en-US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u="none" strike="noStrike" dirty="0">
                          <a:effectLst/>
                        </a:rPr>
                        <a:t>総効用－総費用</a:t>
                      </a:r>
                      <a:endParaRPr lang="zh-TW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>
                          <a:effectLst/>
                        </a:rPr>
                        <a:t>0</a:t>
                      </a:r>
                      <a:r>
                        <a:rPr lang="ja-JP" altLang="en-US" sz="3200" u="none" strike="noStrike">
                          <a:effectLst/>
                        </a:rPr>
                        <a:t>回</a:t>
                      </a:r>
                      <a:endParaRPr lang="ja-JP" altLang="en-US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>
                          <a:effectLst/>
                        </a:rPr>
                        <a:t>0</a:t>
                      </a:r>
                      <a:endParaRPr lang="en-US" altLang="ja-JP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>
                          <a:effectLst/>
                        </a:rPr>
                        <a:t>0</a:t>
                      </a:r>
                      <a:endParaRPr lang="en-US" altLang="ja-JP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>
                          <a:effectLst/>
                        </a:rPr>
                        <a:t>1</a:t>
                      </a:r>
                      <a:r>
                        <a:rPr lang="ja-JP" altLang="en-US" sz="3200" u="none" strike="noStrike">
                          <a:effectLst/>
                        </a:rPr>
                        <a:t>回</a:t>
                      </a:r>
                      <a:endParaRPr lang="ja-JP" altLang="en-US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11000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>
                          <a:effectLst/>
                        </a:rPr>
                        <a:t>11000</a:t>
                      </a:r>
                      <a:endParaRPr lang="en-US" altLang="ja-JP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7000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7000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>
                          <a:effectLst/>
                        </a:rPr>
                        <a:t>4000</a:t>
                      </a:r>
                      <a:endParaRPr lang="en-US" altLang="ja-JP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>
                          <a:effectLst/>
                        </a:rPr>
                        <a:t>2</a:t>
                      </a:r>
                      <a:r>
                        <a:rPr lang="ja-JP" altLang="en-US" sz="3200" u="none" strike="noStrike">
                          <a:effectLst/>
                        </a:rPr>
                        <a:t>回</a:t>
                      </a:r>
                      <a:endParaRPr lang="ja-JP" altLang="en-US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20000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>
                          <a:effectLst/>
                        </a:rPr>
                        <a:t>9000</a:t>
                      </a:r>
                      <a:endParaRPr lang="en-US" altLang="ja-JP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14000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7000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>
                          <a:effectLst/>
                        </a:rPr>
                        <a:t>6000</a:t>
                      </a:r>
                      <a:endParaRPr lang="en-US" altLang="ja-JP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>
                          <a:effectLst/>
                        </a:rPr>
                        <a:t>3</a:t>
                      </a:r>
                      <a:r>
                        <a:rPr lang="ja-JP" altLang="en-US" sz="3200" u="none" strike="noStrike">
                          <a:effectLst/>
                        </a:rPr>
                        <a:t>回</a:t>
                      </a:r>
                      <a:endParaRPr lang="ja-JP" altLang="en-US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27000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>
                          <a:effectLst/>
                        </a:rPr>
                        <a:t>7000</a:t>
                      </a:r>
                      <a:endParaRPr lang="en-US" altLang="ja-JP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21000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7000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6000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>
                          <a:effectLst/>
                        </a:rPr>
                        <a:t>4</a:t>
                      </a:r>
                      <a:r>
                        <a:rPr lang="ja-JP" altLang="en-US" sz="3200" u="none" strike="noStrike">
                          <a:effectLst/>
                        </a:rPr>
                        <a:t>回</a:t>
                      </a:r>
                      <a:endParaRPr lang="ja-JP" altLang="en-US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32000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>
                          <a:effectLst/>
                        </a:rPr>
                        <a:t>5000</a:t>
                      </a:r>
                      <a:endParaRPr lang="en-US" altLang="ja-JP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28000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7000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4000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</a:rPr>
                        <a:t>5</a:t>
                      </a:r>
                      <a:r>
                        <a:rPr lang="ja-JP" altLang="en-US" sz="3200" u="none" strike="noStrike" dirty="0">
                          <a:effectLst/>
                        </a:rPr>
                        <a:t>回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35000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>
                          <a:effectLst/>
                        </a:rPr>
                        <a:t>3000</a:t>
                      </a:r>
                      <a:endParaRPr lang="en-US" altLang="ja-JP" sz="3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35000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7000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u="none" strike="noStrike" dirty="0">
                          <a:effectLst/>
                        </a:rPr>
                        <a:t>0</a:t>
                      </a:r>
                      <a:endParaRPr lang="en-US" altLang="ja-JP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33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ja-JP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限界効用逓減の法則</a:t>
            </a:r>
            <a:endParaRPr kumimoji="1" lang="ja-JP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3"/>
            <a:ext cx="7200800" cy="432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90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限界効用は逓減</a:t>
            </a:r>
            <a:endParaRPr kumimoji="1" lang="ja-JP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799"/>
            <a:ext cx="7704856" cy="463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456</Words>
  <Application>Microsoft Office PowerPoint</Application>
  <PresentationFormat>画面に合わせる (4:3)</PresentationFormat>
  <Paragraphs>105</Paragraphs>
  <Slides>14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​​テーマ</vt:lpstr>
      <vt:lpstr>幸福の経済学と効用</vt:lpstr>
      <vt:lpstr>幸福と経済学</vt:lpstr>
      <vt:lpstr>経済学とは</vt:lpstr>
      <vt:lpstr>経済学とは（続き）</vt:lpstr>
      <vt:lpstr>政府の「幸福度調査」</vt:lpstr>
      <vt:lpstr>限界分析</vt:lpstr>
      <vt:lpstr>ディズニーランドに行く回数と効用</vt:lpstr>
      <vt:lpstr>限界効用逓減の法則</vt:lpstr>
      <vt:lpstr>限界効用は逓減</vt:lpstr>
      <vt:lpstr>年間パスと総効用</vt:lpstr>
      <vt:lpstr>PowerPoint プレゼンテーション</vt:lpstr>
      <vt:lpstr>無差別曲線 ＝効用が同じ組み合わせを結んだ物</vt:lpstr>
      <vt:lpstr>予算線</vt:lpstr>
      <vt:lpstr>無差別曲線と予算線が接したところで消費が行われる。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Nariyasu Yamasawa</dc:creator>
  <cp:lastModifiedBy>Nariyasu Yamasawa</cp:lastModifiedBy>
  <cp:revision>9</cp:revision>
  <dcterms:created xsi:type="dcterms:W3CDTF">2015-04-08T22:08:55Z</dcterms:created>
  <dcterms:modified xsi:type="dcterms:W3CDTF">2015-04-09T07:32:45Z</dcterms:modified>
</cp:coreProperties>
</file>