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  <p:sldMasterId id="2147484626" r:id="rId2"/>
  </p:sldMasterIdLst>
  <p:notesMasterIdLst>
    <p:notesMasterId r:id="rId58"/>
  </p:notesMasterIdLst>
  <p:handoutMasterIdLst>
    <p:handoutMasterId r:id="rId59"/>
  </p:handoutMasterIdLst>
  <p:sldIdLst>
    <p:sldId id="256" r:id="rId3"/>
    <p:sldId id="372" r:id="rId4"/>
    <p:sldId id="476" r:id="rId5"/>
    <p:sldId id="399" r:id="rId6"/>
    <p:sldId id="400" r:id="rId7"/>
    <p:sldId id="401" r:id="rId8"/>
    <p:sldId id="356" r:id="rId9"/>
    <p:sldId id="357" r:id="rId10"/>
    <p:sldId id="475" r:id="rId11"/>
    <p:sldId id="296" r:id="rId12"/>
    <p:sldId id="313" r:id="rId13"/>
    <p:sldId id="288" r:id="rId14"/>
    <p:sldId id="330" r:id="rId15"/>
    <p:sldId id="259" r:id="rId16"/>
    <p:sldId id="263" r:id="rId17"/>
    <p:sldId id="289" r:id="rId18"/>
    <p:sldId id="260" r:id="rId19"/>
    <p:sldId id="377" r:id="rId20"/>
    <p:sldId id="378" r:id="rId21"/>
    <p:sldId id="279" r:id="rId22"/>
    <p:sldId id="348" r:id="rId23"/>
    <p:sldId id="258" r:id="rId24"/>
    <p:sldId id="379" r:id="rId25"/>
    <p:sldId id="380" r:id="rId26"/>
    <p:sldId id="297" r:id="rId27"/>
    <p:sldId id="355" r:id="rId28"/>
    <p:sldId id="349" r:id="rId29"/>
    <p:sldId id="281" r:id="rId30"/>
    <p:sldId id="293" r:id="rId31"/>
    <p:sldId id="276" r:id="rId32"/>
    <p:sldId id="325" r:id="rId33"/>
    <p:sldId id="323" r:id="rId34"/>
    <p:sldId id="322" r:id="rId35"/>
    <p:sldId id="477" r:id="rId36"/>
    <p:sldId id="478" r:id="rId37"/>
    <p:sldId id="479" r:id="rId38"/>
    <p:sldId id="480" r:id="rId39"/>
    <p:sldId id="481" r:id="rId40"/>
    <p:sldId id="482" r:id="rId41"/>
    <p:sldId id="483" r:id="rId42"/>
    <p:sldId id="484" r:id="rId43"/>
    <p:sldId id="273" r:id="rId44"/>
    <p:sldId id="272" r:id="rId45"/>
    <p:sldId id="274" r:id="rId46"/>
    <p:sldId id="390" r:id="rId47"/>
    <p:sldId id="391" r:id="rId48"/>
    <p:sldId id="392" r:id="rId49"/>
    <p:sldId id="407" r:id="rId50"/>
    <p:sldId id="473" r:id="rId51"/>
    <p:sldId id="474" r:id="rId52"/>
    <p:sldId id="402" r:id="rId53"/>
    <p:sldId id="403" r:id="rId54"/>
    <p:sldId id="404" r:id="rId55"/>
    <p:sldId id="405" r:id="rId56"/>
    <p:sldId id="459" r:id="rId57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FF"/>
    <a:srgbClr val="CCFF33"/>
    <a:srgbClr val="CC0099"/>
    <a:srgbClr val="CC0000"/>
    <a:srgbClr val="993300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24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24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73DB7B01-2E8C-4E27-AF50-76198E9ECEE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3492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3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23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2BF956A1-01D7-4FFF-9F13-81BBAC07F5B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ＭＳ Ｐ明朝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ＭＳ Ｐ明朝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ＭＳ Ｐ明朝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ＭＳ Ｐ明朝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ＭＳ Ｐ明朝" charset="0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2FED86-AE32-4418-8C76-748A069E6A7C}" type="slidenum">
              <a:rPr lang="en-US" altLang="ja-JP" smtClean="0">
                <a:latin typeface="Arial" charset="0"/>
                <a:ea typeface="ＭＳ Ｐゴシック" charset="-128"/>
              </a:rPr>
              <a:pPr/>
              <a:t>1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6451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BE018-AD11-4852-B1B7-77F209CC4461}" type="slidenum">
              <a:rPr lang="en-US" altLang="ja-JP" smtClean="0">
                <a:latin typeface="Arial" charset="0"/>
                <a:ea typeface="ＭＳ Ｐゴシック" charset="-128"/>
              </a:rPr>
              <a:pPr/>
              <a:t>17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7373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0EE147-7C67-461E-911A-C6E86568501F}" type="slidenum">
              <a:rPr lang="en-US" altLang="ja-JP" smtClean="0">
                <a:latin typeface="Arial" charset="0"/>
                <a:ea typeface="ＭＳ Ｐゴシック" charset="-128"/>
              </a:rPr>
              <a:pPr/>
              <a:t>20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7475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E98127-ADC4-4B8C-A766-88EB33FDE410}" type="slidenum">
              <a:rPr lang="en-US" altLang="ja-JP" smtClean="0">
                <a:latin typeface="Arial" charset="0"/>
                <a:ea typeface="ＭＳ Ｐゴシック" charset="-128"/>
              </a:rPr>
              <a:pPr/>
              <a:t>22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7577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02705D-D1D9-4121-BFF8-8A738F9A973A}" type="slidenum">
              <a:rPr lang="en-US" altLang="ja-JP" smtClean="0">
                <a:latin typeface="Arial" charset="0"/>
                <a:ea typeface="ＭＳ Ｐゴシック" charset="-128"/>
              </a:rPr>
              <a:pPr/>
              <a:t>25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7680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89367B-2960-4BA6-8F03-8D16755D0564}" type="slidenum">
              <a:rPr lang="en-US" altLang="ja-JP" smtClean="0">
                <a:latin typeface="Arial" charset="0"/>
                <a:ea typeface="ＭＳ Ｐゴシック" charset="-128"/>
              </a:rPr>
              <a:pPr/>
              <a:t>26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7782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1E0684-779D-48F9-AE16-41396A7D40F3}" type="slidenum">
              <a:rPr lang="en-US" altLang="ja-JP" smtClean="0">
                <a:latin typeface="Arial" charset="0"/>
                <a:ea typeface="ＭＳ Ｐゴシック" charset="-128"/>
              </a:rPr>
              <a:pPr/>
              <a:t>28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7885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E8A61A-FDA4-4343-A2C5-9F9B977496FA}" type="slidenum">
              <a:rPr lang="en-US" altLang="ja-JP" smtClean="0">
                <a:latin typeface="Arial" charset="0"/>
                <a:ea typeface="ＭＳ Ｐゴシック" charset="-128"/>
              </a:rPr>
              <a:pPr/>
              <a:t>29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7987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01A65E-FD1F-4F9F-BBEE-E1F4162A513E}" type="slidenum">
              <a:rPr lang="en-US" altLang="ja-JP" smtClean="0">
                <a:latin typeface="Arial" charset="0"/>
                <a:ea typeface="ＭＳ Ｐゴシック" charset="-128"/>
              </a:rPr>
              <a:pPr/>
              <a:t>30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8089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BCEF4B-6F09-4B59-B889-695EDA02C19A}" type="slidenum">
              <a:rPr lang="en-US" altLang="ja-JP" smtClean="0">
                <a:latin typeface="Arial" charset="0"/>
                <a:ea typeface="ＭＳ Ｐゴシック" charset="-128"/>
              </a:rPr>
              <a:pPr/>
              <a:t>31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8192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D94B13-FEAC-42FC-8964-50913475D536}" type="slidenum">
              <a:rPr lang="en-US" altLang="ja-JP" smtClean="0">
                <a:latin typeface="Arial" charset="0"/>
                <a:ea typeface="ＭＳ Ｐゴシック" charset="-128"/>
              </a:rPr>
              <a:pPr/>
              <a:t>32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8294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6554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14A352-43B5-41EF-A168-792F4BCFFFD6}" type="slidenum">
              <a:rPr lang="ja-JP" altLang="en-US" smtClean="0">
                <a:latin typeface="Arial" charset="0"/>
                <a:ea typeface="ＭＳ Ｐゴシック" charset="-128"/>
              </a:rPr>
              <a:pPr/>
              <a:t>6</a:t>
            </a:fld>
            <a:endParaRPr lang="ja-JP" altLang="en-US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9FE5A7-2A48-4A69-ACE4-96C11EB0113D}" type="slidenum">
              <a:rPr lang="en-US" altLang="ja-JP" smtClean="0">
                <a:latin typeface="Arial" charset="0"/>
                <a:ea typeface="ＭＳ Ｐゴシック" charset="-128"/>
              </a:rPr>
              <a:pPr/>
              <a:t>33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8397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B6C3EF-012E-4A55-ADBA-E3900C3DCF36}" type="slidenum">
              <a:rPr lang="en-US" altLang="ja-JP" smtClean="0">
                <a:latin typeface="Arial" charset="0"/>
                <a:ea typeface="ＭＳ Ｐゴシック" charset="-128"/>
              </a:rPr>
              <a:pPr/>
              <a:t>36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9E8D1D-AC2E-4C88-8377-B7B80E1E4853}" type="slidenum">
              <a:rPr lang="en-US" altLang="ja-JP" smtClean="0">
                <a:latin typeface="Arial" charset="0"/>
                <a:ea typeface="ＭＳ Ｐゴシック" charset="-128"/>
              </a:rPr>
              <a:pPr/>
              <a:t>37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57B674-7474-497C-B4E4-34E91016BF26}" type="slidenum">
              <a:rPr lang="en-US" altLang="ja-JP" smtClean="0">
                <a:latin typeface="Arial" charset="0"/>
                <a:ea typeface="ＭＳ Ｐゴシック" charset="-128"/>
              </a:rPr>
              <a:pPr/>
              <a:t>38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22D67-F7EB-468B-BA2C-0CDD7CFD1E2D}" type="slidenum">
              <a:rPr lang="en-US" altLang="ja-JP" smtClean="0">
                <a:latin typeface="Arial" charset="0"/>
                <a:ea typeface="ＭＳ Ｐゴシック" charset="-128"/>
              </a:rPr>
              <a:pPr/>
              <a:t>39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0797BC-397C-47E8-8F30-5A8601D84E68}" type="slidenum">
              <a:rPr lang="en-US" altLang="ja-JP" smtClean="0">
                <a:latin typeface="Arial" charset="0"/>
                <a:ea typeface="ＭＳ Ｐゴシック" charset="-128"/>
              </a:rPr>
              <a:pPr/>
              <a:t>42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8909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4834B7-B75D-48A1-9971-88B5091F5900}" type="slidenum">
              <a:rPr lang="en-US" altLang="ja-JP" smtClean="0">
                <a:latin typeface="Arial" charset="0"/>
                <a:ea typeface="ＭＳ Ｐゴシック" charset="-128"/>
              </a:rPr>
              <a:pPr/>
              <a:t>43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9011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6C0074-25FD-4A03-87B5-99101B0317D5}" type="slidenum">
              <a:rPr lang="en-US" altLang="ja-JP" smtClean="0">
                <a:latin typeface="Arial" charset="0"/>
                <a:ea typeface="ＭＳ Ｐゴシック" charset="-128"/>
              </a:rPr>
              <a:pPr/>
              <a:t>44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9113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667428-7E61-4658-8C5E-CA0FB964E36B}" type="slidenum">
              <a:rPr lang="en-US" altLang="ja-JP" smtClean="0">
                <a:latin typeface="Arial" charset="0"/>
                <a:ea typeface="ＭＳ Ｐゴシック" charset="-128"/>
              </a:rPr>
              <a:pPr/>
              <a:t>45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9216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A0326F-7360-4956-A6C8-D2CD2989E808}" type="slidenum">
              <a:rPr lang="en-US" altLang="ja-JP" smtClean="0">
                <a:latin typeface="Arial" charset="0"/>
                <a:ea typeface="ＭＳ Ｐゴシック" charset="-128"/>
              </a:rPr>
              <a:pPr/>
              <a:t>46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9318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B869C0-368D-42E8-B72D-DF635B82AFD2}" type="slidenum">
              <a:rPr lang="en-US" altLang="ja-JP" smtClean="0">
                <a:latin typeface="Arial" charset="0"/>
                <a:ea typeface="ＭＳ Ｐゴシック" charset="-128"/>
              </a:rPr>
              <a:pPr/>
              <a:t>10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6656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FA1F6E-B8B9-48BB-847B-22E7D403BF4F}" type="slidenum">
              <a:rPr lang="en-US" altLang="ja-JP" smtClean="0">
                <a:latin typeface="Arial" charset="0"/>
                <a:ea typeface="ＭＳ Ｐゴシック" charset="-128"/>
              </a:rPr>
              <a:pPr/>
              <a:t>47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9421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F87A45-6594-4343-A6CF-B624F7193D50}" type="slidenum">
              <a:rPr lang="en-US" altLang="ja-JP" smtClean="0">
                <a:latin typeface="Arial" charset="0"/>
                <a:ea typeface="ＭＳ Ｐゴシック" charset="-128"/>
              </a:rPr>
              <a:pPr/>
              <a:t>55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9523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70499C-2A48-43CD-890A-FEB4BCFF4260}" type="slidenum">
              <a:rPr lang="en-US" altLang="ja-JP" smtClean="0">
                <a:latin typeface="Arial" charset="0"/>
                <a:ea typeface="ＭＳ Ｐゴシック" charset="-128"/>
              </a:rPr>
              <a:pPr/>
              <a:t>11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89D814-F54D-4D4B-81FE-859961241331}" type="slidenum">
              <a:rPr lang="en-US" altLang="ja-JP" smtClean="0">
                <a:latin typeface="Arial" charset="0"/>
                <a:ea typeface="ＭＳ Ｐゴシック" charset="-128"/>
              </a:rPr>
              <a:pPr/>
              <a:t>12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6861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9798BC-3284-407C-BE8D-A91FD676BA27}" type="slidenum">
              <a:rPr lang="en-US" altLang="ja-JP" smtClean="0">
                <a:latin typeface="Arial" charset="0"/>
                <a:ea typeface="ＭＳ Ｐゴシック" charset="-128"/>
              </a:rPr>
              <a:pPr/>
              <a:t>14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7065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C5BFFD-653D-436B-9C46-EECA019FE257}" type="slidenum">
              <a:rPr lang="en-US" altLang="ja-JP" smtClean="0">
                <a:latin typeface="Arial" charset="0"/>
                <a:ea typeface="ＭＳ Ｐゴシック" charset="-128"/>
              </a:rPr>
              <a:pPr/>
              <a:t>15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7168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20C364-A8B0-4444-A91A-50CEADBEF5E9}" type="slidenum">
              <a:rPr lang="en-US" altLang="ja-JP" smtClean="0">
                <a:latin typeface="Arial" charset="0"/>
                <a:ea typeface="ＭＳ Ｐゴシック" charset="-128"/>
              </a:rPr>
              <a:pPr/>
              <a:t>16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7270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5" name="角丸四角形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正方形/長方形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1" name="日付プレースホルダー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" name="フッター プレースホルダー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" name="スライド番号プレースホルダー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8AD3-6818-4AE6-9D41-4D726C15B28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B60C5-5758-46AF-A760-D20DC23DC76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B0A99-F5E0-4A63-B938-7709D96D75F1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7E3EF-F4BC-487D-AD6D-D25B88FE28C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BCE4B-32F7-4866-A766-16D0A896451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C0A68-143B-4612-8091-ED08543BAB89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3C020-352C-4172-B282-C91C445486A9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C550-E72C-4DEA-9C99-74420914876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B4E16-2C4C-47F0-8065-13B3873A0D2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EF972-3988-4850-8F50-EC2FC47C9C8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C9C39-E974-48F5-8068-60BFA916201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4E2C3-FE9B-4FBE-BE09-4C3758AE19C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BF3C3-6AA5-4790-AE17-D2EEF698DD6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181B0-9744-4C08-896F-6C723F7FDBA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90733-605B-4D39-8F8A-83D98CBA073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5" name="角丸四角形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正方形/長方形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1B46E-BEFA-4701-B675-09A969F60551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C5A53-D41E-4CF8-A6C1-428CEE4565B4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F8D88-2258-4D93-867B-E208B4E3EC5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69817-B91B-44A1-A0D5-33D21ED49AF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F715E-DE41-4F48-9B00-1F17F9DCD2D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6" name="角丸四角形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E4064-A87B-4493-AAC2-E229DC2AB62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正方形/長方形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8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F56B6-2E63-4315-A6C9-5296735F2E6C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8" name="角丸四角形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028" name="タイトル プレースホルダー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US" altLang="en-US" smtClean="0"/>
          </a:p>
        </p:txBody>
      </p:sp>
      <p:sp>
        <p:nvSpPr>
          <p:cNvPr id="1029" name="テキスト プレースホルダー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altLang="ja-JP" smtClean="0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kumimoji="0" sz="1400">
                <a:solidFill>
                  <a:srgbClr val="FFFFFF"/>
                </a:solidFill>
                <a:latin typeface="Franklin Gothic Book" pitchFamily="34" charset="0"/>
                <a:ea typeface="HGｺﾞｼｯｸM" pitchFamily="49" charset="-128"/>
              </a:defRPr>
            </a:lvl1pPr>
          </a:lstStyle>
          <a:p>
            <a:pPr>
              <a:defRPr/>
            </a:pPr>
            <a:fld id="{C1466674-35B9-451E-8780-1DEF309B6F34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6" r:id="rId1"/>
    <p:sldLayoutId id="2147484668" r:id="rId2"/>
    <p:sldLayoutId id="2147484687" r:id="rId3"/>
    <p:sldLayoutId id="2147484669" r:id="rId4"/>
    <p:sldLayoutId id="2147484670" r:id="rId5"/>
    <p:sldLayoutId id="2147484671" r:id="rId6"/>
    <p:sldLayoutId id="2147484672" r:id="rId7"/>
    <p:sldLayoutId id="2147484688" r:id="rId8"/>
    <p:sldLayoutId id="2147484689" r:id="rId9"/>
    <p:sldLayoutId id="2147484673" r:id="rId10"/>
    <p:sldLayoutId id="21474846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chemeClr val="tx2"/>
          </a:solidFill>
          <a:latin typeface="+mj-lt"/>
          <a:ea typeface="+mj-ea"/>
          <a:cs typeface="HGｺﾞｼｯｸM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Franklin Gothic Book" pitchFamily="34" charset="0"/>
          <a:ea typeface="HGｺﾞｼｯｸM" pitchFamily="49" charset="-128"/>
          <a:cs typeface="HGｺﾞｼｯｸM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Franklin Gothic Book" pitchFamily="34" charset="0"/>
          <a:ea typeface="HGｺﾞｼｯｸM" pitchFamily="49" charset="-128"/>
          <a:cs typeface="HGｺﾞｼｯｸM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Franklin Gothic Book" pitchFamily="34" charset="0"/>
          <a:ea typeface="HGｺﾞｼｯｸM" pitchFamily="49" charset="-128"/>
          <a:cs typeface="HGｺﾞｼｯｸM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Franklin Gothic Book" pitchFamily="34" charset="0"/>
          <a:ea typeface="HGｺﾞｼｯｸM" pitchFamily="49" charset="-128"/>
          <a:cs typeface="HGｺﾞｼｯｸM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Franklin Gothic Book" pitchFamily="34" charset="0"/>
          <a:ea typeface="HGｺﾞｼｯｸM" pitchFamily="49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Franklin Gothic Book" pitchFamily="34" charset="0"/>
          <a:ea typeface="HGｺﾞｼｯｸM" pitchFamily="49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Franklin Gothic Book" pitchFamily="34" charset="0"/>
          <a:ea typeface="HGｺﾞｼｯｸM" pitchFamily="49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Franklin Gothic Book" pitchFamily="34" charset="0"/>
          <a:ea typeface="HGｺﾞｼｯｸM" pitchFamily="49" charset="-128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kumimoji="1" sz="2600" kern="1200">
          <a:solidFill>
            <a:schemeClr val="tx1"/>
          </a:solidFill>
          <a:latin typeface="+mn-lt"/>
          <a:ea typeface="+mn-ea"/>
          <a:cs typeface="HG創英ﾌﾟﾚｾﾞﾝｽEB" charset="0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kumimoji="1" sz="2400" kern="1200">
          <a:solidFill>
            <a:schemeClr val="tx1"/>
          </a:solidFill>
          <a:latin typeface="+mn-lt"/>
          <a:ea typeface="+mn-ea"/>
          <a:cs typeface="HG創英ﾌﾟﾚｾﾞﾝｽEB" charset="0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kumimoji="1" sz="2000" kern="1200">
          <a:solidFill>
            <a:schemeClr val="tx1"/>
          </a:solidFill>
          <a:latin typeface="+mn-lt"/>
          <a:ea typeface="+mn-ea"/>
          <a:cs typeface="HG創英ﾌﾟﾚｾﾞﾝｽEB" charset="0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kumimoji="1" sz="2000" kern="1200">
          <a:solidFill>
            <a:schemeClr val="tx1"/>
          </a:solidFill>
          <a:latin typeface="+mn-lt"/>
          <a:ea typeface="+mn-ea"/>
          <a:cs typeface="HG創英ﾌﾟﾚｾﾞﾝｽEB" charset="0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kumimoji="1" sz="2000" kern="1200">
          <a:solidFill>
            <a:schemeClr val="tx1"/>
          </a:solidFill>
          <a:latin typeface="+mn-lt"/>
          <a:ea typeface="+mn-ea"/>
          <a:cs typeface="HG創英ﾌﾟﾚｾﾞﾝｽEB" charset="0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2051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0A80016-B19C-4913-9190-4E9C423AD55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5" r:id="rId1"/>
    <p:sldLayoutId id="2147484676" r:id="rId2"/>
    <p:sldLayoutId id="2147484677" r:id="rId3"/>
    <p:sldLayoutId id="2147484678" r:id="rId4"/>
    <p:sldLayoutId id="2147484679" r:id="rId5"/>
    <p:sldLayoutId id="2147484680" r:id="rId6"/>
    <p:sldLayoutId id="2147484681" r:id="rId7"/>
    <p:sldLayoutId id="2147484682" r:id="rId8"/>
    <p:sldLayoutId id="2147484683" r:id="rId9"/>
    <p:sldLayoutId id="2147484684" r:id="rId10"/>
    <p:sldLayoutId id="2147484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wmf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hyperlink" Target="http://farm8.staticflickr.com/7164/6647126823_afa8a97720_b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ameblo.jp/paint-itabashi/image-10914930635-11273970824.html" TargetMode="Externa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jpeg"/><Relationship Id="rId4" Type="http://schemas.openxmlformats.org/officeDocument/2006/relationships/hyperlink" Target="http://ameblo.jp/paint-itabashi/image-10914930635-11273967844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javascript:void(0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reast.co.jp/estation/station/info.aspx?StationCD=877" TargetMode="External"/><Relationship Id="rId3" Type="http://schemas.openxmlformats.org/officeDocument/2006/relationships/hyperlink" Target="http://www.jreast.co.jp/estation/station/info.aspx?StationCD=108" TargetMode="External"/><Relationship Id="rId7" Type="http://schemas.openxmlformats.org/officeDocument/2006/relationships/hyperlink" Target="http://www.jreast.co.jp/estation/station/info.aspx?StationCD=788" TargetMode="External"/><Relationship Id="rId2" Type="http://schemas.openxmlformats.org/officeDocument/2006/relationships/hyperlink" Target="http://www.jreast.co.jp/estation/station/info.aspx?StationCD=866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jreast.co.jp/estation/station/info.aspx?StationCD=808" TargetMode="External"/><Relationship Id="rId11" Type="http://schemas.openxmlformats.org/officeDocument/2006/relationships/hyperlink" Target="http://www.jreast.co.jp/estation/station/info.aspx?StationCD=571" TargetMode="External"/><Relationship Id="rId5" Type="http://schemas.openxmlformats.org/officeDocument/2006/relationships/hyperlink" Target="http://www.jreast.co.jp/estation/station/info.aspx?StationCD=1638" TargetMode="External"/><Relationship Id="rId10" Type="http://schemas.openxmlformats.org/officeDocument/2006/relationships/hyperlink" Target="http://www.jreast.co.jp/estation/station/info.aspx?StationCD=41" TargetMode="External"/><Relationship Id="rId4" Type="http://schemas.openxmlformats.org/officeDocument/2006/relationships/hyperlink" Target="http://www.jreast.co.jp/estation/station/info.aspx?StationCD=1039" TargetMode="External"/><Relationship Id="rId9" Type="http://schemas.openxmlformats.org/officeDocument/2006/relationships/hyperlink" Target="http://www.jreast.co.jp/estation/station/info.aspx?StationCD=35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ディズニーランドとマネジメント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mtClean="0"/>
              <a:t>跡見学園女子大学マネジメント学部教授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mtClean="0"/>
              <a:t>山澤成康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9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179388" y="274638"/>
            <a:ext cx="8507412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レイアウトから見るディズニーランド</a:t>
            </a:r>
          </a:p>
        </p:txBody>
      </p:sp>
      <p:sp>
        <p:nvSpPr>
          <p:cNvPr id="277510" name="Rectangle 6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映画の技術を取り入れる</a:t>
            </a:r>
          </a:p>
          <a:p>
            <a:pPr eaLnBrk="1" hangingPunct="1"/>
            <a:r>
              <a:rPr lang="ja-JP" altLang="en-US" smtClean="0"/>
              <a:t>色彩の心理学</a:t>
            </a:r>
          </a:p>
          <a:p>
            <a:pPr eaLnBrk="1" hangingPunct="1"/>
            <a:r>
              <a:rPr lang="ja-JP" altLang="en-US" smtClean="0"/>
              <a:t>音の心理学</a:t>
            </a:r>
          </a:p>
          <a:p>
            <a:pPr eaLnBrk="1" hangingPunct="1">
              <a:buFont typeface="Wingdings" pitchFamily="2" charset="2"/>
              <a:buNone/>
            </a:pPr>
            <a:endParaRPr lang="en-US" altLang="ja-JP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7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7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7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7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7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7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9" grpId="0"/>
      <p:bldP spid="2775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64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411" name="Oval 4"/>
          <p:cNvSpPr>
            <a:spLocks noChangeArrowheads="1"/>
          </p:cNvSpPr>
          <p:nvPr/>
        </p:nvSpPr>
        <p:spPr bwMode="auto">
          <a:xfrm>
            <a:off x="204788" y="244475"/>
            <a:ext cx="9034462" cy="6122988"/>
          </a:xfrm>
          <a:prstGeom prst="ellipse">
            <a:avLst/>
          </a:prstGeom>
          <a:solidFill>
            <a:srgbClr val="CCFF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pPr algn="ctr"/>
            <a:endParaRPr lang="ja-JP" altLang="en-US"/>
          </a:p>
        </p:txBody>
      </p:sp>
      <p:sp>
        <p:nvSpPr>
          <p:cNvPr id="304133" name="Oval 5"/>
          <p:cNvSpPr>
            <a:spLocks noChangeArrowheads="1"/>
          </p:cNvSpPr>
          <p:nvPr/>
        </p:nvSpPr>
        <p:spPr bwMode="auto">
          <a:xfrm>
            <a:off x="3900488" y="2693988"/>
            <a:ext cx="1847850" cy="122555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>
              <a:solidFill>
                <a:schemeClr val="bg2"/>
              </a:solidFill>
              <a:ea typeface="ＭＳ ゴシック" pitchFamily="49" charset="-128"/>
            </a:endParaRPr>
          </a:p>
        </p:txBody>
      </p:sp>
      <p:sp>
        <p:nvSpPr>
          <p:cNvPr id="304134" name="Line 6"/>
          <p:cNvSpPr>
            <a:spLocks noChangeShapeType="1"/>
          </p:cNvSpPr>
          <p:nvPr/>
        </p:nvSpPr>
        <p:spPr bwMode="auto">
          <a:xfrm flipH="1">
            <a:off x="3900488" y="3919538"/>
            <a:ext cx="615950" cy="2447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4135" name="Line 7"/>
          <p:cNvSpPr>
            <a:spLocks noChangeShapeType="1"/>
          </p:cNvSpPr>
          <p:nvPr/>
        </p:nvSpPr>
        <p:spPr bwMode="auto">
          <a:xfrm>
            <a:off x="5132388" y="3919538"/>
            <a:ext cx="615950" cy="2447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4136" name="Text Box 8"/>
          <p:cNvSpPr txBox="1">
            <a:spLocks noChangeArrowheads="1"/>
          </p:cNvSpPr>
          <p:nvPr/>
        </p:nvSpPr>
        <p:spPr bwMode="auto">
          <a:xfrm>
            <a:off x="3694113" y="490538"/>
            <a:ext cx="2670175" cy="1470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ファンタジーランド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  <a:p>
            <a:pPr eaLnBrk="0" hangingPunct="0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（ホーンテッド</a:t>
            </a:r>
          </a:p>
          <a:p>
            <a:pPr eaLnBrk="0" hangingPunct="0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　　　マンション）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</p:txBody>
      </p:sp>
      <p:sp>
        <p:nvSpPr>
          <p:cNvPr id="304137" name="Text Box 9"/>
          <p:cNvSpPr txBox="1">
            <a:spLocks noChangeArrowheads="1"/>
          </p:cNvSpPr>
          <p:nvPr/>
        </p:nvSpPr>
        <p:spPr bwMode="auto">
          <a:xfrm>
            <a:off x="601663" y="735013"/>
            <a:ext cx="2462212" cy="7350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クリッター</a:t>
            </a:r>
          </a:p>
          <a:p>
            <a:pPr algn="ctr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カントリー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</p:txBody>
      </p:sp>
      <p:sp>
        <p:nvSpPr>
          <p:cNvPr id="304138" name="Text Box 10"/>
          <p:cNvSpPr txBox="1">
            <a:spLocks noChangeArrowheads="1"/>
          </p:cNvSpPr>
          <p:nvPr/>
        </p:nvSpPr>
        <p:spPr bwMode="auto">
          <a:xfrm>
            <a:off x="7185025" y="735013"/>
            <a:ext cx="1847850" cy="736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トゥーン</a:t>
            </a:r>
          </a:p>
          <a:p>
            <a:pPr algn="ctr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タウン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</p:txBody>
      </p:sp>
      <p:sp>
        <p:nvSpPr>
          <p:cNvPr id="304139" name="Text Box 11"/>
          <p:cNvSpPr txBox="1">
            <a:spLocks noChangeArrowheads="1"/>
          </p:cNvSpPr>
          <p:nvPr/>
        </p:nvSpPr>
        <p:spPr bwMode="auto">
          <a:xfrm>
            <a:off x="820738" y="1958975"/>
            <a:ext cx="3079750" cy="12271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ウエスタンランド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  <a:p>
            <a:pPr eaLnBrk="0" hangingPunct="0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（ビッグサンダー</a:t>
            </a:r>
          </a:p>
          <a:p>
            <a:pPr eaLnBrk="0" hangingPunct="0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　　　　　マウンテン）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</p:txBody>
      </p:sp>
      <p:sp>
        <p:nvSpPr>
          <p:cNvPr id="304140" name="Text Box 12"/>
          <p:cNvSpPr txBox="1">
            <a:spLocks noChangeArrowheads="1"/>
          </p:cNvSpPr>
          <p:nvPr/>
        </p:nvSpPr>
        <p:spPr bwMode="auto">
          <a:xfrm>
            <a:off x="1436688" y="3919538"/>
            <a:ext cx="2257425" cy="12239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アドベンチャー</a:t>
            </a:r>
          </a:p>
          <a:p>
            <a:pPr algn="ctr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ランド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  <a:p>
            <a:pPr algn="ctr" eaLnBrk="0" hangingPunct="0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（カリブの海賊）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</p:txBody>
      </p:sp>
      <p:sp>
        <p:nvSpPr>
          <p:cNvPr id="304141" name="Text Box 13"/>
          <p:cNvSpPr txBox="1">
            <a:spLocks noChangeArrowheads="1"/>
          </p:cNvSpPr>
          <p:nvPr/>
        </p:nvSpPr>
        <p:spPr bwMode="auto">
          <a:xfrm>
            <a:off x="5748338" y="3673475"/>
            <a:ext cx="2463800" cy="1225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トゥモローランド</a:t>
            </a:r>
            <a:r>
              <a:rPr lang="ja-JP" altLang="en-US" sz="2000">
                <a:solidFill>
                  <a:srgbClr val="0000CC"/>
                </a:solidFill>
                <a:ea typeface="ＭＳ ゴシック" pitchFamily="49" charset="-128"/>
              </a:rPr>
              <a:t>　　　</a:t>
            </a:r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（スペース</a:t>
            </a:r>
          </a:p>
          <a:p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　　　マウンテン）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</p:txBody>
      </p:sp>
      <p:sp>
        <p:nvSpPr>
          <p:cNvPr id="17421" name="Text Box 14"/>
          <p:cNvSpPr txBox="1">
            <a:spLocks noChangeArrowheads="1"/>
          </p:cNvSpPr>
          <p:nvPr/>
        </p:nvSpPr>
        <p:spPr bwMode="auto">
          <a:xfrm>
            <a:off x="4311650" y="6122988"/>
            <a:ext cx="1025525" cy="490537"/>
          </a:xfrm>
          <a:prstGeom prst="rect">
            <a:avLst/>
          </a:prstGeom>
          <a:solidFill>
            <a:srgbClr val="00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/>
            <a:r>
              <a:rPr lang="ja-JP" altLang="en-US" sz="2000">
                <a:solidFill>
                  <a:srgbClr val="000000"/>
                </a:solidFill>
                <a:latin typeface="Century" pitchFamily="18" charset="0"/>
                <a:ea typeface="ＭＳ ゴシック" pitchFamily="49" charset="-128"/>
              </a:rPr>
              <a:t>入り口</a:t>
            </a:r>
            <a:endParaRPr lang="ja-JP" altLang="en-US" sz="2000">
              <a:solidFill>
                <a:srgbClr val="000000"/>
              </a:solidFill>
              <a:ea typeface="ＭＳ ゴシック" pitchFamily="49" charset="-128"/>
            </a:endParaRPr>
          </a:p>
        </p:txBody>
      </p:sp>
      <p:sp>
        <p:nvSpPr>
          <p:cNvPr id="17422" name="Rectangle 15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04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0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04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3" grpId="0" animBg="1"/>
      <p:bldP spid="304134" grpId="0" animBg="1"/>
      <p:bldP spid="304135" grpId="0" animBg="1"/>
      <p:bldP spid="304136" grpId="0" animBg="1"/>
      <p:bldP spid="304137" grpId="0" animBg="1"/>
      <p:bldP spid="304138" grpId="0" animBg="1"/>
      <p:bldP spid="304139" grpId="0" animBg="1"/>
      <p:bldP spid="304140" grpId="0" animBg="1"/>
      <p:bldP spid="3041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2800"/>
              <a:t>入り口はひとつ</a:t>
            </a:r>
            <a:br>
              <a:rPr lang="ja-JP" altLang="en-US" sz="2800"/>
            </a:br>
            <a:r>
              <a:rPr lang="ja-JP" altLang="en-US" sz="2800"/>
              <a:t>（ゲストは皆、同じところから入って同じところから出る）</a:t>
            </a:r>
          </a:p>
        </p:txBody>
      </p:sp>
      <p:pic>
        <p:nvPicPr>
          <p:cNvPr id="18435" name="Picture 4" descr="IMGP039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7825" y="1766888"/>
            <a:ext cx="5848350" cy="4191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遠近法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755650" y="2205038"/>
            <a:ext cx="2881313" cy="2881312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5435600" y="2133600"/>
            <a:ext cx="3097213" cy="295275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1116013" y="1412875"/>
            <a:ext cx="2519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上から見ると</a:t>
            </a: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5508625" y="1196975"/>
            <a:ext cx="3024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道のうえから見ると</a:t>
            </a:r>
          </a:p>
        </p:txBody>
      </p:sp>
      <p:sp>
        <p:nvSpPr>
          <p:cNvPr id="19463" name="Rectangle 8"/>
          <p:cNvSpPr>
            <a:spLocks noChangeArrowheads="1"/>
          </p:cNvSpPr>
          <p:nvPr/>
        </p:nvSpPr>
        <p:spPr bwMode="auto">
          <a:xfrm>
            <a:off x="1835150" y="2205038"/>
            <a:ext cx="649288" cy="2879725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4" name="Rectangle 10"/>
          <p:cNvSpPr>
            <a:spLocks noChangeArrowheads="1"/>
          </p:cNvSpPr>
          <p:nvPr/>
        </p:nvSpPr>
        <p:spPr bwMode="auto">
          <a:xfrm>
            <a:off x="5435600" y="2133600"/>
            <a:ext cx="3097213" cy="79216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5" name="AutoShape 11"/>
          <p:cNvSpPr>
            <a:spLocks noChangeArrowheads="1"/>
          </p:cNvSpPr>
          <p:nvPr/>
        </p:nvSpPr>
        <p:spPr bwMode="auto">
          <a:xfrm rot="10800000">
            <a:off x="6300788" y="2924175"/>
            <a:ext cx="1368425" cy="2160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28 w 21600"/>
              <a:gd name="T13" fmla="*/ 5428 h 21600"/>
              <a:gd name="T14" fmla="*/ 16172 w 21600"/>
              <a:gd name="T15" fmla="*/ 1617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256" y="21600"/>
                </a:lnTo>
                <a:lnTo>
                  <a:pt x="14344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6" name="AutoShape 12"/>
          <p:cNvSpPr>
            <a:spLocks noChangeArrowheads="1"/>
          </p:cNvSpPr>
          <p:nvPr/>
        </p:nvSpPr>
        <p:spPr bwMode="auto">
          <a:xfrm>
            <a:off x="4140200" y="3213100"/>
            <a:ext cx="647700" cy="7921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/>
              <a:t>強化遠近法</a:t>
            </a:r>
            <a:br>
              <a:rPr lang="ja-JP" altLang="en-US" dirty="0"/>
            </a:br>
            <a:r>
              <a:rPr lang="ja-JP" altLang="en-US" sz="4000" dirty="0"/>
              <a:t>（遠くに行くほど道幅が狭くなっている）</a:t>
            </a:r>
          </a:p>
        </p:txBody>
      </p:sp>
      <p:pic>
        <p:nvPicPr>
          <p:cNvPr id="20483" name="Picture 4" descr="IMGP038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7825" y="1766888"/>
            <a:ext cx="5848350" cy="4191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反対側から</a:t>
            </a:r>
          </a:p>
        </p:txBody>
      </p:sp>
      <p:pic>
        <p:nvPicPr>
          <p:cNvPr id="21507" name="Picture 4" descr="IMGP039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7825" y="1766888"/>
            <a:ext cx="5848350" cy="4191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ワールドバザールの街並み</a:t>
            </a:r>
          </a:p>
        </p:txBody>
      </p:sp>
      <p:pic>
        <p:nvPicPr>
          <p:cNvPr id="22531" name="Picture 4" descr="IMGP039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7825" y="1766888"/>
            <a:ext cx="5848350" cy="4191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600" smtClean="0"/>
              <a:t>縮尺（</a:t>
            </a:r>
            <a:r>
              <a:rPr lang="en-US" altLang="ja-JP" sz="3600" smtClean="0"/>
              <a:t>1</a:t>
            </a:r>
            <a:r>
              <a:rPr lang="ja-JP" altLang="en-US" sz="3600" smtClean="0"/>
              <a:t>階</a:t>
            </a:r>
            <a:r>
              <a:rPr lang="en-US" altLang="ja-JP" sz="3600" smtClean="0"/>
              <a:t>7/8</a:t>
            </a:r>
            <a:r>
              <a:rPr lang="ja-JP" altLang="en-US" sz="3600" smtClean="0"/>
              <a:t>、</a:t>
            </a:r>
            <a:r>
              <a:rPr lang="en-US" altLang="ja-JP" sz="3600" smtClean="0"/>
              <a:t>2</a:t>
            </a:r>
            <a:r>
              <a:rPr lang="ja-JP" altLang="en-US" sz="3600" smtClean="0"/>
              <a:t>階</a:t>
            </a:r>
            <a:r>
              <a:rPr lang="en-US" altLang="ja-JP" sz="3600" smtClean="0"/>
              <a:t>5/8</a:t>
            </a:r>
            <a:r>
              <a:rPr lang="ja-JP" altLang="en-US" sz="3600" smtClean="0"/>
              <a:t>、</a:t>
            </a:r>
            <a:r>
              <a:rPr lang="en-US" altLang="ja-JP" sz="3600" smtClean="0"/>
              <a:t>3</a:t>
            </a:r>
            <a:r>
              <a:rPr lang="ja-JP" altLang="en-US" sz="3600" smtClean="0"/>
              <a:t>階</a:t>
            </a:r>
            <a:r>
              <a:rPr lang="en-US" altLang="ja-JP" sz="3600" smtClean="0"/>
              <a:t>4/8</a:t>
            </a:r>
            <a:r>
              <a:rPr lang="ja-JP" altLang="en-US" sz="3600" smtClean="0"/>
              <a:t>）</a:t>
            </a:r>
            <a:br>
              <a:rPr lang="ja-JP" altLang="en-US" sz="3600" smtClean="0"/>
            </a:br>
            <a:r>
              <a:rPr lang="ja-JP" altLang="en-US" sz="3600" smtClean="0"/>
              <a:t>⇒自分が大きく見える </a:t>
            </a:r>
          </a:p>
        </p:txBody>
      </p:sp>
      <p:pic>
        <p:nvPicPr>
          <p:cNvPr id="23555" name="Picture 4" descr="IMGP038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3913" y="1766888"/>
            <a:ext cx="3305175" cy="4191000"/>
          </a:xfrm>
        </p:spPr>
      </p:pic>
      <p:pic>
        <p:nvPicPr>
          <p:cNvPr id="23556" name="Picture 9" descr="IMGP038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14913" y="1766888"/>
            <a:ext cx="3305175" cy="4191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8229600" cy="852487"/>
          </a:xfrm>
        </p:spPr>
        <p:txBody>
          <a:bodyPr/>
          <a:lstStyle/>
          <a:p>
            <a:pPr eaLnBrk="1" hangingPunct="1"/>
            <a:r>
              <a:rPr lang="ja-JP" altLang="en-US" smtClean="0"/>
              <a:t>ディズニーランドの建物は小さい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14450" y="1412875"/>
            <a:ext cx="6624638" cy="5040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1"/>
          <p:cNvSpPr>
            <a:spLocks noGrp="1"/>
          </p:cNvSpPr>
          <p:nvPr>
            <p:ph type="title"/>
          </p:nvPr>
        </p:nvSpPr>
        <p:spPr>
          <a:xfrm>
            <a:off x="450850" y="260350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シンデレラ城の石垣</a:t>
            </a:r>
          </a:p>
        </p:txBody>
      </p:sp>
      <p:pic>
        <p:nvPicPr>
          <p:cNvPr id="25603" name="コンテンツ プレースホルダ 3" descr="お城の石垣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44750" y="1628775"/>
            <a:ext cx="3744913" cy="4992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715963" y="404813"/>
            <a:ext cx="4919662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マネジメントとは</a:t>
            </a:r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582613" y="1773238"/>
            <a:ext cx="37734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>
                <a:solidFill>
                  <a:srgbClr val="FF00FF"/>
                </a:solidFill>
              </a:rPr>
              <a:t>ケーキ屋さんを開業！</a:t>
            </a:r>
          </a:p>
        </p:txBody>
      </p:sp>
      <p:pic>
        <p:nvPicPr>
          <p:cNvPr id="51203" name="Picture 3" descr="C:\Users\yamasawa.ATKYOIN.007\AppData\Local\Microsoft\Windows\Temporary Internet Files\Content.IE5\9R11BH65\MC9002954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9475" y="4724400"/>
            <a:ext cx="1476375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C:\Users\yamasawa.ATKYOIN.007\AppData\Local\Microsoft\Windows\Temporary Internet Files\Content.IE5\EWJ46UCQ\MC90044511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5275" y="3429000"/>
            <a:ext cx="65405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 descr="C:\Users\yamasawa.ATKYOIN.007\AppData\Local\Microsoft\Windows\Temporary Internet Files\Content.IE5\EWJ46UCQ\MC90034749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2075" y="4437063"/>
            <a:ext cx="111601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8" descr="C:\Users\yamasawa.ATKYOIN.007\AppData\Local\Microsoft\Windows\Temporary Internet Files\Content.IE5\EWJ46UCQ\MP90030888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2663" y="2349500"/>
            <a:ext cx="1851025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9" descr="C:\Users\yamasawa.ATKYOIN.007\AppData\Local\Microsoft\Windows\Temporary Internet Files\Content.IE5\EWJ46UCQ\MC900235441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7188" y="2205038"/>
            <a:ext cx="1106487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2" name="Picture 12" descr="C:\Users\yamasawa.ATKYOIN.007\AppData\Local\Microsoft\Windows\Temporary Internet Files\Content.IE5\EJO19N6J\MC900079133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64363" y="2133600"/>
            <a:ext cx="1630362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8" name="Picture 18" descr="C:\Users\yamasawa.ATKYOIN.007\AppData\Local\Microsoft\Windows\Temporary Internet Files\Content.IE5\9G98AYBZ\MC900410617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2275" y="4797425"/>
            <a:ext cx="1241425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テキスト ボックス 24"/>
          <p:cNvSpPr txBox="1">
            <a:spLocks noChangeArrowheads="1"/>
          </p:cNvSpPr>
          <p:nvPr/>
        </p:nvSpPr>
        <p:spPr bwMode="auto">
          <a:xfrm>
            <a:off x="5368925" y="3357563"/>
            <a:ext cx="1462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広告</a:t>
            </a:r>
          </a:p>
        </p:txBody>
      </p:sp>
      <p:sp>
        <p:nvSpPr>
          <p:cNvPr id="26" name="テキスト ボックス 25"/>
          <p:cNvSpPr txBox="1">
            <a:spLocks noChangeArrowheads="1"/>
          </p:cNvSpPr>
          <p:nvPr/>
        </p:nvSpPr>
        <p:spPr bwMode="auto">
          <a:xfrm>
            <a:off x="7362825" y="3716338"/>
            <a:ext cx="11985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お店のレイアウト</a:t>
            </a:r>
          </a:p>
        </p:txBody>
      </p:sp>
      <p:sp>
        <p:nvSpPr>
          <p:cNvPr id="27" name="テキスト ボックス 26"/>
          <p:cNvSpPr txBox="1">
            <a:spLocks noChangeArrowheads="1"/>
          </p:cNvSpPr>
          <p:nvPr/>
        </p:nvSpPr>
        <p:spPr bwMode="auto">
          <a:xfrm>
            <a:off x="982663" y="3789363"/>
            <a:ext cx="16621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/>
              <a:t>会計、税務</a:t>
            </a:r>
          </a:p>
        </p:txBody>
      </p:sp>
      <p:sp>
        <p:nvSpPr>
          <p:cNvPr id="28" name="テキスト ボックス 27"/>
          <p:cNvSpPr txBox="1">
            <a:spLocks noChangeArrowheads="1"/>
          </p:cNvSpPr>
          <p:nvPr/>
        </p:nvSpPr>
        <p:spPr bwMode="auto">
          <a:xfrm>
            <a:off x="1314450" y="6165850"/>
            <a:ext cx="17954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お客さん</a:t>
            </a:r>
          </a:p>
        </p:txBody>
      </p:sp>
      <p:sp>
        <p:nvSpPr>
          <p:cNvPr id="29" name="テキスト ボックス 28"/>
          <p:cNvSpPr txBox="1">
            <a:spLocks noChangeArrowheads="1"/>
          </p:cNvSpPr>
          <p:nvPr/>
        </p:nvSpPr>
        <p:spPr bwMode="auto">
          <a:xfrm>
            <a:off x="5303838" y="6165850"/>
            <a:ext cx="1660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ケーキの材料</a:t>
            </a:r>
          </a:p>
        </p:txBody>
      </p:sp>
      <p:sp>
        <p:nvSpPr>
          <p:cNvPr id="30" name="テキスト ボックス 29"/>
          <p:cNvSpPr txBox="1">
            <a:spLocks noChangeArrowheads="1"/>
          </p:cNvSpPr>
          <p:nvPr/>
        </p:nvSpPr>
        <p:spPr bwMode="auto">
          <a:xfrm>
            <a:off x="7362825" y="6237288"/>
            <a:ext cx="1528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/>
              <a:t>パティシエ</a:t>
            </a:r>
          </a:p>
        </p:txBody>
      </p:sp>
      <p:cxnSp>
        <p:nvCxnSpPr>
          <p:cNvPr id="32" name="直線矢印コネクタ 31"/>
          <p:cNvCxnSpPr/>
          <p:nvPr/>
        </p:nvCxnSpPr>
        <p:spPr>
          <a:xfrm rot="10800000">
            <a:off x="3109913" y="3500438"/>
            <a:ext cx="665162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rot="10800000" flipV="1">
            <a:off x="2711450" y="4797425"/>
            <a:ext cx="995363" cy="360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V="1">
            <a:off x="4772025" y="3141663"/>
            <a:ext cx="398463" cy="287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flipV="1">
            <a:off x="5368925" y="3644900"/>
            <a:ext cx="1530350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5635625" y="4437063"/>
            <a:ext cx="1528763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>
            <a:off x="4970463" y="5229225"/>
            <a:ext cx="398462" cy="287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角丸四角形吹き出し 6"/>
          <p:cNvSpPr/>
          <p:nvPr/>
        </p:nvSpPr>
        <p:spPr>
          <a:xfrm>
            <a:off x="5484813" y="465138"/>
            <a:ext cx="3589337" cy="1223962"/>
          </a:xfrm>
          <a:prstGeom prst="wedgeRoundRectCallout">
            <a:avLst>
              <a:gd name="adj1" fmla="val -63701"/>
              <a:gd name="adj2" fmla="val -252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dirty="0">
                <a:solidFill>
                  <a:srgbClr val="002060"/>
                </a:solidFill>
              </a:rPr>
              <a:t>「うまく取り扱う」</a:t>
            </a:r>
            <a:endParaRPr lang="en-US" altLang="ja-JP" sz="2800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ja-JP" altLang="en-US" sz="2800" dirty="0">
                <a:solidFill>
                  <a:srgbClr val="002060"/>
                </a:solidFill>
              </a:rPr>
              <a:t>「経営者」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  <p:bldP spid="26" grpId="0"/>
      <p:bldP spid="27" grpId="0"/>
      <p:bldP spid="28" grpId="0"/>
      <p:bldP spid="29" grpId="0"/>
      <p:bldP spid="30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/>
              <a:t>エイジング</a:t>
            </a:r>
            <a:br>
              <a:rPr lang="ja-JP" altLang="en-US" sz="3200"/>
            </a:br>
            <a:r>
              <a:rPr lang="ja-JP" altLang="en-US" sz="3200"/>
              <a:t>（新しく出来た建物を古く見せる技法）</a:t>
            </a:r>
            <a:br>
              <a:rPr lang="ja-JP" altLang="en-US" sz="3200"/>
            </a:br>
            <a:r>
              <a:rPr lang="ja-JP" altLang="en-US" sz="3200"/>
              <a:t>↑これも映画の技術</a:t>
            </a:r>
          </a:p>
        </p:txBody>
      </p:sp>
      <p:pic>
        <p:nvPicPr>
          <p:cNvPr id="26627" name="Picture 10" descr="IMGP045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35375" y="2060575"/>
            <a:ext cx="4430713" cy="3327400"/>
          </a:xfrm>
        </p:spPr>
      </p:pic>
      <p:pic>
        <p:nvPicPr>
          <p:cNvPr id="26628" name="Picture 5" descr="http://farm8.staticflickr.com/7164/6647126823_afa8a97720_z.jpg">
            <a:hlinkClick r:id="rId4" tooltip="怒りの古代遺跡（ロストリバーデルタ）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2214563"/>
            <a:ext cx="290195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エイジング　（ディズニーシー）</a:t>
            </a:r>
          </a:p>
        </p:txBody>
      </p:sp>
      <p:pic>
        <p:nvPicPr>
          <p:cNvPr id="27651" name="Picture 4" descr="ディズニーシーのエイジング塗装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8700" y="3789363"/>
            <a:ext cx="3876675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ディズニーシーのエイジング塗装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1557338"/>
            <a:ext cx="4284662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色彩の心理学</a:t>
            </a:r>
          </a:p>
        </p:txBody>
      </p:sp>
      <p:pic>
        <p:nvPicPr>
          <p:cNvPr id="28675" name="Picture 4" descr="IMGP038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7825" y="1766888"/>
            <a:ext cx="5848350" cy="4191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（参考）ディズニーランド・パリ</a:t>
            </a:r>
          </a:p>
        </p:txBody>
      </p:sp>
      <p:pic>
        <p:nvPicPr>
          <p:cNvPr id="29699" name="Picture 4" descr="DSC0094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2060575"/>
            <a:ext cx="5503862" cy="41290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（参考）香港ディズニーランド</a:t>
            </a:r>
          </a:p>
        </p:txBody>
      </p:sp>
      <p:pic>
        <p:nvPicPr>
          <p:cNvPr id="30723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3213" y="1614488"/>
            <a:ext cx="5997575" cy="4497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コンセプトの勝利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「現在」はない</a:t>
            </a:r>
            <a:br>
              <a:rPr lang="ja-JP" altLang="en-US" smtClean="0"/>
            </a:br>
            <a:r>
              <a:rPr lang="ja-JP" altLang="en-US" smtClean="0"/>
              <a:t>→過去か未来か空想</a:t>
            </a:r>
          </a:p>
          <a:p>
            <a:pPr eaLnBrk="1" hangingPunct="1"/>
            <a:r>
              <a:rPr lang="ja-JP" altLang="en-US" smtClean="0"/>
              <a:t>完璧主義</a:t>
            </a:r>
          </a:p>
          <a:p>
            <a:pPr eaLnBrk="1" hangingPunct="1"/>
            <a:r>
              <a:rPr lang="ja-JP" altLang="en-US" smtClean="0"/>
              <a:t>待ち時間の工夫</a:t>
            </a:r>
          </a:p>
          <a:p>
            <a:pPr eaLnBrk="1" hangingPunct="1">
              <a:buFont typeface="Wingdings" pitchFamily="2" charset="2"/>
              <a:buNone/>
            </a:pPr>
            <a:endParaRPr lang="ja-JP" altLang="en-US" smtClean="0"/>
          </a:p>
          <a:p>
            <a:pPr eaLnBrk="1" hangingPunct="1"/>
            <a:endParaRPr lang="ja-JP" altLang="en-US" smtClean="0"/>
          </a:p>
          <a:p>
            <a:pPr eaLnBrk="1" hangingPunct="1"/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64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771" name="Oval 4"/>
          <p:cNvSpPr>
            <a:spLocks noChangeArrowheads="1"/>
          </p:cNvSpPr>
          <p:nvPr/>
        </p:nvSpPr>
        <p:spPr bwMode="auto">
          <a:xfrm>
            <a:off x="204788" y="244475"/>
            <a:ext cx="9034462" cy="6122988"/>
          </a:xfrm>
          <a:prstGeom prst="ellipse">
            <a:avLst/>
          </a:prstGeom>
          <a:solidFill>
            <a:srgbClr val="CCFF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pPr algn="ctr"/>
            <a:endParaRPr lang="ja-JP" altLang="en-US"/>
          </a:p>
        </p:txBody>
      </p:sp>
      <p:sp>
        <p:nvSpPr>
          <p:cNvPr id="304133" name="Oval 5"/>
          <p:cNvSpPr>
            <a:spLocks noChangeArrowheads="1"/>
          </p:cNvSpPr>
          <p:nvPr/>
        </p:nvSpPr>
        <p:spPr bwMode="auto">
          <a:xfrm>
            <a:off x="3900488" y="2693988"/>
            <a:ext cx="1847850" cy="122555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>
              <a:solidFill>
                <a:schemeClr val="bg2"/>
              </a:solidFill>
              <a:ea typeface="ＭＳ ゴシック" pitchFamily="49" charset="-128"/>
            </a:endParaRPr>
          </a:p>
        </p:txBody>
      </p:sp>
      <p:sp>
        <p:nvSpPr>
          <p:cNvPr id="304134" name="Line 6"/>
          <p:cNvSpPr>
            <a:spLocks noChangeShapeType="1"/>
          </p:cNvSpPr>
          <p:nvPr/>
        </p:nvSpPr>
        <p:spPr bwMode="auto">
          <a:xfrm flipH="1">
            <a:off x="3900488" y="3919538"/>
            <a:ext cx="615950" cy="2447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4135" name="Line 7"/>
          <p:cNvSpPr>
            <a:spLocks noChangeShapeType="1"/>
          </p:cNvSpPr>
          <p:nvPr/>
        </p:nvSpPr>
        <p:spPr bwMode="auto">
          <a:xfrm>
            <a:off x="5132388" y="3919538"/>
            <a:ext cx="615950" cy="2447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4136" name="Text Box 8"/>
          <p:cNvSpPr txBox="1">
            <a:spLocks noChangeArrowheads="1"/>
          </p:cNvSpPr>
          <p:nvPr/>
        </p:nvSpPr>
        <p:spPr bwMode="auto">
          <a:xfrm>
            <a:off x="3694113" y="490538"/>
            <a:ext cx="2670175" cy="1470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ファンタジーランド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  <a:p>
            <a:pPr eaLnBrk="0" hangingPunct="0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（ホーンテッド</a:t>
            </a:r>
          </a:p>
          <a:p>
            <a:pPr eaLnBrk="0" hangingPunct="0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　　　マンション）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</p:txBody>
      </p:sp>
      <p:sp>
        <p:nvSpPr>
          <p:cNvPr id="304137" name="Text Box 9"/>
          <p:cNvSpPr txBox="1">
            <a:spLocks noChangeArrowheads="1"/>
          </p:cNvSpPr>
          <p:nvPr/>
        </p:nvSpPr>
        <p:spPr bwMode="auto">
          <a:xfrm>
            <a:off x="601663" y="735013"/>
            <a:ext cx="2462212" cy="7350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クリッター</a:t>
            </a:r>
          </a:p>
          <a:p>
            <a:pPr algn="ctr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カントリー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</p:txBody>
      </p:sp>
      <p:sp>
        <p:nvSpPr>
          <p:cNvPr id="304138" name="Text Box 10"/>
          <p:cNvSpPr txBox="1">
            <a:spLocks noChangeArrowheads="1"/>
          </p:cNvSpPr>
          <p:nvPr/>
        </p:nvSpPr>
        <p:spPr bwMode="auto">
          <a:xfrm>
            <a:off x="7185025" y="735013"/>
            <a:ext cx="1847850" cy="736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トゥーン</a:t>
            </a:r>
          </a:p>
          <a:p>
            <a:pPr algn="ctr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タウン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</p:txBody>
      </p:sp>
      <p:sp>
        <p:nvSpPr>
          <p:cNvPr id="304139" name="Text Box 11"/>
          <p:cNvSpPr txBox="1">
            <a:spLocks noChangeArrowheads="1"/>
          </p:cNvSpPr>
          <p:nvPr/>
        </p:nvSpPr>
        <p:spPr bwMode="auto">
          <a:xfrm>
            <a:off x="820738" y="1958975"/>
            <a:ext cx="3079750" cy="12271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ウエスタンランド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  <a:p>
            <a:pPr eaLnBrk="0" hangingPunct="0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（ビッグサンダー</a:t>
            </a:r>
          </a:p>
          <a:p>
            <a:pPr eaLnBrk="0" hangingPunct="0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　　　　　マウンテン）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</p:txBody>
      </p:sp>
      <p:sp>
        <p:nvSpPr>
          <p:cNvPr id="304140" name="Text Box 12"/>
          <p:cNvSpPr txBox="1">
            <a:spLocks noChangeArrowheads="1"/>
          </p:cNvSpPr>
          <p:nvPr/>
        </p:nvSpPr>
        <p:spPr bwMode="auto">
          <a:xfrm>
            <a:off x="1436688" y="3919538"/>
            <a:ext cx="2257425" cy="12239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アドベンチャー</a:t>
            </a:r>
          </a:p>
          <a:p>
            <a:pPr algn="ctr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ランド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  <a:p>
            <a:pPr algn="ctr" eaLnBrk="0" hangingPunct="0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（カリブの海賊）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</p:txBody>
      </p:sp>
      <p:sp>
        <p:nvSpPr>
          <p:cNvPr id="304141" name="Text Box 13"/>
          <p:cNvSpPr txBox="1">
            <a:spLocks noChangeArrowheads="1"/>
          </p:cNvSpPr>
          <p:nvPr/>
        </p:nvSpPr>
        <p:spPr bwMode="auto">
          <a:xfrm>
            <a:off x="5748338" y="3673475"/>
            <a:ext cx="2463800" cy="1225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トゥモローランド</a:t>
            </a:r>
            <a:r>
              <a:rPr lang="ja-JP" altLang="en-US" sz="2000">
                <a:solidFill>
                  <a:srgbClr val="0000CC"/>
                </a:solidFill>
                <a:ea typeface="ＭＳ ゴシック" pitchFamily="49" charset="-128"/>
              </a:rPr>
              <a:t>　　　</a:t>
            </a:r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（スペース</a:t>
            </a:r>
          </a:p>
          <a:p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　　　マウンテン）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</p:txBody>
      </p:sp>
      <p:sp>
        <p:nvSpPr>
          <p:cNvPr id="32781" name="Text Box 14"/>
          <p:cNvSpPr txBox="1">
            <a:spLocks noChangeArrowheads="1"/>
          </p:cNvSpPr>
          <p:nvPr/>
        </p:nvSpPr>
        <p:spPr bwMode="auto">
          <a:xfrm>
            <a:off x="4311650" y="6122988"/>
            <a:ext cx="1025525" cy="490537"/>
          </a:xfrm>
          <a:prstGeom prst="rect">
            <a:avLst/>
          </a:prstGeom>
          <a:solidFill>
            <a:srgbClr val="00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/>
            <a:r>
              <a:rPr lang="ja-JP" altLang="en-US" sz="2000">
                <a:solidFill>
                  <a:srgbClr val="000000"/>
                </a:solidFill>
                <a:latin typeface="Century" pitchFamily="18" charset="0"/>
                <a:ea typeface="ＭＳ ゴシック" pitchFamily="49" charset="-128"/>
              </a:rPr>
              <a:t>入り口</a:t>
            </a:r>
            <a:endParaRPr lang="ja-JP" altLang="en-US" sz="2000">
              <a:solidFill>
                <a:srgbClr val="000000"/>
              </a:solidFill>
              <a:ea typeface="ＭＳ ゴシック" pitchFamily="49" charset="-128"/>
            </a:endParaRPr>
          </a:p>
        </p:txBody>
      </p:sp>
      <p:sp>
        <p:nvSpPr>
          <p:cNvPr id="32782" name="Rectangle 15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04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0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04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3" grpId="0" animBg="1"/>
      <p:bldP spid="304134" grpId="0" animBg="1"/>
      <p:bldP spid="304135" grpId="0" animBg="1"/>
      <p:bldP spid="304136" grpId="0" animBg="1"/>
      <p:bldP spid="304137" grpId="0" animBg="1"/>
      <p:bldP spid="304138" grpId="0" animBg="1"/>
      <p:bldP spid="304139" grpId="0" animBg="1"/>
      <p:bldP spid="304140" grpId="0" animBg="1"/>
      <p:bldP spid="30414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図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0"/>
            <a:ext cx="7643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「過去」（ウエスタンランド）</a:t>
            </a:r>
          </a:p>
        </p:txBody>
      </p:sp>
      <p:pic>
        <p:nvPicPr>
          <p:cNvPr id="34819" name="Picture 4" descr="IMGP045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7825" y="1766888"/>
            <a:ext cx="5848350" cy="4191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「未来」（トゥモローランド）</a:t>
            </a:r>
          </a:p>
        </p:txBody>
      </p:sp>
      <p:pic>
        <p:nvPicPr>
          <p:cNvPr id="35843" name="Picture 4" descr="IMGP041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7825" y="1766888"/>
            <a:ext cx="5848350" cy="4191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経済学とは</a:t>
            </a:r>
          </a:p>
        </p:txBody>
      </p:sp>
      <p:sp>
        <p:nvSpPr>
          <p:cNvPr id="9219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ja-JP" altLang="en-US" sz="4000" smtClean="0">
                <a:solidFill>
                  <a:srgbClr val="0000CC"/>
                </a:solidFill>
              </a:rPr>
              <a:t>経世済民</a:t>
            </a:r>
            <a:endParaRPr lang="en-US" altLang="ja-JP" sz="4000" smtClean="0">
              <a:solidFill>
                <a:srgbClr val="0000CC"/>
              </a:solidFill>
            </a:endParaRPr>
          </a:p>
          <a:p>
            <a:pPr eaLnBrk="1" hangingPunct="1"/>
            <a:r>
              <a:rPr lang="ja-JP" altLang="en-US" smtClean="0"/>
              <a:t>「世を經（おさ）め、民を濟（すく）う」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隋の時代の王通</a:t>
            </a:r>
            <a:r>
              <a:rPr lang="en-US" altLang="ja-JP" smtClean="0"/>
              <a:t>『</a:t>
            </a:r>
            <a:r>
              <a:rPr lang="ja-JP" altLang="en-US" smtClean="0"/>
              <a:t>文中子中説</a:t>
            </a:r>
            <a:r>
              <a:rPr lang="en-US" altLang="ja-JP" smtClean="0"/>
              <a:t>』</a:t>
            </a:r>
            <a:r>
              <a:rPr lang="ja-JP" altLang="en-US" smtClean="0"/>
              <a:t>礼楽篇</a:t>
            </a:r>
            <a:endParaRPr lang="en-US" altLang="ja-JP" smtClean="0"/>
          </a:p>
          <a:p>
            <a:pPr eaLnBrk="1" hangingPunct="1"/>
            <a:endParaRPr lang="en-US" altLang="ja-JP" smtClean="0"/>
          </a:p>
          <a:p>
            <a:pPr eaLnBrk="1" hangingPunct="1">
              <a:buFont typeface="Arial" charset="0"/>
              <a:buNone/>
            </a:pPr>
            <a:r>
              <a:rPr lang="en-US" altLang="ja-JP" sz="4000" smtClean="0">
                <a:solidFill>
                  <a:srgbClr val="0000CC"/>
                </a:solidFill>
              </a:rPr>
              <a:t>Economy</a:t>
            </a:r>
          </a:p>
          <a:p>
            <a:pPr eaLnBrk="1" hangingPunct="1"/>
            <a:r>
              <a:rPr lang="ja-JP" altLang="en-US" smtClean="0"/>
              <a:t>ギリシャ語の</a:t>
            </a:r>
            <a:r>
              <a:rPr lang="ja-JP" altLang="ja-JP" smtClean="0"/>
              <a:t> </a:t>
            </a:r>
            <a:r>
              <a:rPr lang="en-US" altLang="ja-JP" smtClean="0"/>
              <a:t>oikonomia</a:t>
            </a:r>
            <a:r>
              <a:rPr lang="ja-JP" altLang="en-US" smtClean="0"/>
              <a:t>が語源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家計の管理法という意味である。</a:t>
            </a:r>
            <a:endParaRPr lang="ja-JP" altLang="ja-JP" smtClean="0"/>
          </a:p>
          <a:p>
            <a:pPr eaLnBrk="1" hangingPunct="1"/>
            <a:endParaRPr lang="ja-JP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完璧主義</a:t>
            </a:r>
          </a:p>
        </p:txBody>
      </p:sp>
      <p:pic>
        <p:nvPicPr>
          <p:cNvPr id="36867" name="Picture 4" descr="IMGP044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7825" y="1766888"/>
            <a:ext cx="5848350" cy="4191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出店も工夫</a:t>
            </a:r>
          </a:p>
        </p:txBody>
      </p:sp>
      <p:pic>
        <p:nvPicPr>
          <p:cNvPr id="37891" name="Picture 3" descr="IMGP044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7825" y="1766888"/>
            <a:ext cx="5848350" cy="4191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/>
              <a:t>レストラン（クイーン・オブ・ハートのバンケット・ホール）</a:t>
            </a:r>
          </a:p>
        </p:txBody>
      </p:sp>
      <p:pic>
        <p:nvPicPr>
          <p:cNvPr id="38915" name="Picture 3" descr="IMGP043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7825" y="1766888"/>
            <a:ext cx="5848350" cy="4191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ChangeAspect="1" noChangeArrowheads="1" noTextEdit="1"/>
          </p:cNvSpPr>
          <p:nvPr/>
        </p:nvSpPr>
        <p:spPr bwMode="auto">
          <a:xfrm>
            <a:off x="0" y="0"/>
            <a:ext cx="964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9939" name="Oval 3"/>
          <p:cNvSpPr>
            <a:spLocks noChangeArrowheads="1"/>
          </p:cNvSpPr>
          <p:nvPr/>
        </p:nvSpPr>
        <p:spPr bwMode="auto">
          <a:xfrm>
            <a:off x="109538" y="260350"/>
            <a:ext cx="9034462" cy="6122988"/>
          </a:xfrm>
          <a:prstGeom prst="ellipse">
            <a:avLst/>
          </a:prstGeom>
          <a:solidFill>
            <a:srgbClr val="CCFF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pPr algn="ctr"/>
            <a:endParaRPr lang="ja-JP" altLang="en-US"/>
          </a:p>
        </p:txBody>
      </p:sp>
      <p:sp>
        <p:nvSpPr>
          <p:cNvPr id="39940" name="Oval 4"/>
          <p:cNvSpPr>
            <a:spLocks noChangeArrowheads="1"/>
          </p:cNvSpPr>
          <p:nvPr/>
        </p:nvSpPr>
        <p:spPr bwMode="auto">
          <a:xfrm>
            <a:off x="3900488" y="2693988"/>
            <a:ext cx="1847850" cy="122555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>
              <a:solidFill>
                <a:schemeClr val="bg2"/>
              </a:solidFill>
              <a:ea typeface="ＭＳ ゴシック" pitchFamily="49" charset="-128"/>
            </a:endParaRPr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 flipH="1">
            <a:off x="3900488" y="3919538"/>
            <a:ext cx="615950" cy="2447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5132388" y="3919538"/>
            <a:ext cx="615950" cy="2447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9943" name="Rectangle 14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ja-JP" altLang="en-US"/>
          </a:p>
        </p:txBody>
      </p:sp>
      <p:pic>
        <p:nvPicPr>
          <p:cNvPr id="315410" name="Picture 18" descr="MCj034367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549275"/>
            <a:ext cx="86518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5412" name="Oval 20"/>
          <p:cNvSpPr>
            <a:spLocks noChangeArrowheads="1"/>
          </p:cNvSpPr>
          <p:nvPr/>
        </p:nvSpPr>
        <p:spPr bwMode="auto">
          <a:xfrm>
            <a:off x="179388" y="260350"/>
            <a:ext cx="8964612" cy="6121400"/>
          </a:xfrm>
          <a:prstGeom prst="ellipse">
            <a:avLst/>
          </a:prstGeom>
          <a:noFill/>
          <a:ln w="952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/>
          </a:p>
        </p:txBody>
      </p:sp>
      <p:sp>
        <p:nvSpPr>
          <p:cNvPr id="39946" name="Text Box 13"/>
          <p:cNvSpPr txBox="1">
            <a:spLocks noChangeArrowheads="1"/>
          </p:cNvSpPr>
          <p:nvPr/>
        </p:nvSpPr>
        <p:spPr bwMode="auto">
          <a:xfrm>
            <a:off x="4311650" y="6122988"/>
            <a:ext cx="1025525" cy="490537"/>
          </a:xfrm>
          <a:prstGeom prst="rect">
            <a:avLst/>
          </a:prstGeom>
          <a:solidFill>
            <a:srgbClr val="00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/>
            <a:r>
              <a:rPr lang="ja-JP" altLang="en-US" sz="2000">
                <a:solidFill>
                  <a:srgbClr val="000000"/>
                </a:solidFill>
                <a:latin typeface="Century" pitchFamily="18" charset="0"/>
                <a:ea typeface="ＭＳ ゴシック" pitchFamily="49" charset="-128"/>
              </a:rPr>
              <a:t>入り口</a:t>
            </a:r>
            <a:endParaRPr lang="ja-JP" altLang="en-US" sz="2000">
              <a:solidFill>
                <a:srgbClr val="000000"/>
              </a:solidFill>
              <a:ea typeface="ＭＳ ゴシック" pitchFamily="49" charset="-128"/>
            </a:endParaRPr>
          </a:p>
        </p:txBody>
      </p:sp>
      <p:sp>
        <p:nvSpPr>
          <p:cNvPr id="315413" name="Line 21"/>
          <p:cNvSpPr>
            <a:spLocks noChangeShapeType="1"/>
          </p:cNvSpPr>
          <p:nvPr/>
        </p:nvSpPr>
        <p:spPr bwMode="auto">
          <a:xfrm>
            <a:off x="6372225" y="549275"/>
            <a:ext cx="0" cy="5543550"/>
          </a:xfrm>
          <a:prstGeom prst="line">
            <a:avLst/>
          </a:prstGeom>
          <a:noFill/>
          <a:ln w="984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5414" name="Line 22"/>
          <p:cNvSpPr>
            <a:spLocks noChangeShapeType="1"/>
          </p:cNvSpPr>
          <p:nvPr/>
        </p:nvSpPr>
        <p:spPr bwMode="auto">
          <a:xfrm flipV="1">
            <a:off x="5795963" y="3284538"/>
            <a:ext cx="3348037" cy="0"/>
          </a:xfrm>
          <a:prstGeom prst="line">
            <a:avLst/>
          </a:prstGeom>
          <a:noFill/>
          <a:ln w="984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5415" name="Text Box 23"/>
          <p:cNvSpPr txBox="1">
            <a:spLocks noChangeArrowheads="1"/>
          </p:cNvSpPr>
          <p:nvPr/>
        </p:nvSpPr>
        <p:spPr bwMode="auto">
          <a:xfrm>
            <a:off x="7235825" y="3716338"/>
            <a:ext cx="14398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400">
                <a:solidFill>
                  <a:srgbClr val="0000CC"/>
                </a:solidFill>
              </a:rPr>
              <a:t>地下道</a:t>
            </a:r>
          </a:p>
        </p:txBody>
      </p:sp>
      <p:sp>
        <p:nvSpPr>
          <p:cNvPr id="315416" name="Text Box 24"/>
          <p:cNvSpPr txBox="1">
            <a:spLocks noChangeArrowheads="1"/>
          </p:cNvSpPr>
          <p:nvPr/>
        </p:nvSpPr>
        <p:spPr bwMode="auto">
          <a:xfrm>
            <a:off x="4572000" y="620713"/>
            <a:ext cx="1368425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400" b="1">
                <a:solidFill>
                  <a:srgbClr val="0000CC"/>
                </a:solidFill>
              </a:rPr>
              <a:t>周囲は道路</a:t>
            </a:r>
          </a:p>
        </p:txBody>
      </p:sp>
      <p:pic>
        <p:nvPicPr>
          <p:cNvPr id="315411" name="Picture 19" descr="MCj034367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2852738"/>
            <a:ext cx="865187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1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412" grpId="0" animBg="1"/>
      <p:bldP spid="315413" grpId="0" animBg="1"/>
      <p:bldP spid="315414" grpId="0" animBg="1"/>
      <p:bldP spid="315415" grpId="0" animBg="1"/>
      <p:bldP spid="3154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外界からの遮断</a:t>
            </a:r>
          </a:p>
        </p:txBody>
      </p:sp>
      <p:sp>
        <p:nvSpPr>
          <p:cNvPr id="4" name="円弧 3"/>
          <p:cNvSpPr/>
          <p:nvPr/>
        </p:nvSpPr>
        <p:spPr>
          <a:xfrm rot="10800000">
            <a:off x="1312863" y="3924300"/>
            <a:ext cx="719137" cy="2052638"/>
          </a:xfrm>
          <a:prstGeom prst="arc">
            <a:avLst>
              <a:gd name="adj1" fmla="val 21548840"/>
              <a:gd name="adj2" fmla="val 1104842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" name="円弧 4"/>
          <p:cNvSpPr/>
          <p:nvPr/>
        </p:nvSpPr>
        <p:spPr>
          <a:xfrm rot="10800000">
            <a:off x="7524750" y="3906838"/>
            <a:ext cx="719138" cy="2052637"/>
          </a:xfrm>
          <a:prstGeom prst="arc">
            <a:avLst>
              <a:gd name="adj1" fmla="val 20387482"/>
              <a:gd name="adj2" fmla="val 1178729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 flipV="1">
            <a:off x="2032000" y="5005388"/>
            <a:ext cx="5492750" cy="714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6" name="テキスト ボックス 8"/>
          <p:cNvSpPr txBox="1">
            <a:spLocks noChangeArrowheads="1"/>
          </p:cNvSpPr>
          <p:nvPr/>
        </p:nvSpPr>
        <p:spPr bwMode="auto">
          <a:xfrm>
            <a:off x="936625" y="5435600"/>
            <a:ext cx="2376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/>
              <a:t>バーム</a:t>
            </a:r>
          </a:p>
        </p:txBody>
      </p:sp>
      <p:sp>
        <p:nvSpPr>
          <p:cNvPr id="123911" name="Tree"/>
          <p:cNvSpPr>
            <a:spLocks noEditPoints="1" noChangeArrowheads="1"/>
          </p:cNvSpPr>
          <p:nvPr/>
        </p:nvSpPr>
        <p:spPr bwMode="auto">
          <a:xfrm>
            <a:off x="7432675" y="2717800"/>
            <a:ext cx="904875" cy="11922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123912" name="Tree"/>
          <p:cNvSpPr>
            <a:spLocks noEditPoints="1" noChangeArrowheads="1"/>
          </p:cNvSpPr>
          <p:nvPr/>
        </p:nvSpPr>
        <p:spPr bwMode="auto">
          <a:xfrm>
            <a:off x="1219200" y="2733675"/>
            <a:ext cx="904875" cy="11922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ja-JP" altLang="en-US" smtClean="0"/>
          </a:p>
        </p:txBody>
      </p:sp>
      <p:pic>
        <p:nvPicPr>
          <p:cNvPr id="41987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-531813"/>
            <a:ext cx="8929687" cy="7858126"/>
          </a:xfrm>
        </p:spPr>
      </p:pic>
      <p:sp>
        <p:nvSpPr>
          <p:cNvPr id="41988" name="テキスト ボックス 1"/>
          <p:cNvSpPr txBox="1">
            <a:spLocks noChangeArrowheads="1"/>
          </p:cNvSpPr>
          <p:nvPr/>
        </p:nvSpPr>
        <p:spPr bwMode="auto">
          <a:xfrm>
            <a:off x="4140200" y="115888"/>
            <a:ext cx="4319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ＵＳＪ（ユニバーサルスタジオジャパン）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高速道路が見える（ＵＳＪ）</a:t>
            </a: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ja-JP" altLang="ja-JP" smtClean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341438"/>
            <a:ext cx="7643812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ja-JP" altLang="ja-JP" smtClean="0"/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ja-JP" altLang="ja-JP" smtClean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981075"/>
            <a:ext cx="7643812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ホテルが見える（ＵＳＪ）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ja-JP" altLang="ja-JP" smtClean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484313"/>
            <a:ext cx="650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水道管が見える（ＵＳＪ）</a:t>
            </a:r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ja-JP" altLang="ja-JP" smtClean="0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484313"/>
            <a:ext cx="7643813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経済学とは</a:t>
            </a:r>
          </a:p>
        </p:txBody>
      </p:sp>
      <p:sp>
        <p:nvSpPr>
          <p:cNvPr id="13315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ja-JP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ja-JP" altLang="en-US" dirty="0" smtClean="0"/>
              <a:t>人間が「損得勘定で行動する」と仮定して、社会を分析しようとする学問。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 smtClean="0"/>
              <a:t>ジャングルクルーズ（ディズニーランド）</a:t>
            </a:r>
            <a:endParaRPr lang="ja-JP" altLang="en-US" dirty="0"/>
          </a:p>
        </p:txBody>
      </p:sp>
      <p:pic>
        <p:nvPicPr>
          <p:cNvPr id="471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916113"/>
            <a:ext cx="7062787" cy="46085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ja-JP" altLang="en-US" smtClean="0"/>
          </a:p>
        </p:txBody>
      </p:sp>
      <p:pic>
        <p:nvPicPr>
          <p:cNvPr id="481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9050" y="593725"/>
            <a:ext cx="9358313" cy="6264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待ち時間の工夫</a:t>
            </a:r>
          </a:p>
        </p:txBody>
      </p:sp>
      <p:pic>
        <p:nvPicPr>
          <p:cNvPr id="49155" name="Picture 4" descr="IMGP042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7825" y="1766888"/>
            <a:ext cx="5848350" cy="4191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/>
              <a:t>ファストパス</a:t>
            </a:r>
            <a:br>
              <a:rPr lang="ja-JP" altLang="en-US"/>
            </a:br>
            <a:r>
              <a:rPr lang="ja-JP" altLang="en-US"/>
              <a:t>（あらかじめファストパスを持っていれば待たずにすむ）</a:t>
            </a:r>
          </a:p>
        </p:txBody>
      </p:sp>
      <p:pic>
        <p:nvPicPr>
          <p:cNvPr id="50179" name="Picture 4" descr="IMGP041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7825" y="1766888"/>
            <a:ext cx="5848350" cy="4191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待ち時間表示</a:t>
            </a:r>
          </a:p>
        </p:txBody>
      </p:sp>
      <p:pic>
        <p:nvPicPr>
          <p:cNvPr id="51203" name="Picture 4" descr="IMGP042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7825" y="1766888"/>
            <a:ext cx="5848350" cy="4191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音の心理学</a:t>
            </a:r>
          </a:p>
        </p:txBody>
      </p:sp>
      <p:pic>
        <p:nvPicPr>
          <p:cNvPr id="52227" name="Picture 4" descr="IMGP040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7825" y="1766888"/>
            <a:ext cx="5848350" cy="4191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/>
              <a:t>トゥモローランドとファンタジーランドの境界線</a:t>
            </a:r>
          </a:p>
        </p:txBody>
      </p:sp>
      <p:pic>
        <p:nvPicPr>
          <p:cNvPr id="53251" name="Picture 3" descr="IMGP044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7825" y="1766888"/>
            <a:ext cx="5848350" cy="4191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音を遮るもの</a:t>
            </a:r>
          </a:p>
        </p:txBody>
      </p:sp>
      <p:pic>
        <p:nvPicPr>
          <p:cNvPr id="54275" name="Picture 4" descr="IMGP041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3350" y="1773238"/>
            <a:ext cx="5848350" cy="4191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数字で見るディズニー</a:t>
            </a:r>
          </a:p>
        </p:txBody>
      </p:sp>
      <p:pic>
        <p:nvPicPr>
          <p:cNvPr id="552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412875"/>
            <a:ext cx="6264275" cy="5002213"/>
          </a:xfrm>
          <a:noFill/>
        </p:spPr>
      </p:pic>
      <p:sp>
        <p:nvSpPr>
          <p:cNvPr id="55300" name="テキスト ボックス 3"/>
          <p:cNvSpPr txBox="1">
            <a:spLocks noChangeArrowheads="1"/>
          </p:cNvSpPr>
          <p:nvPr/>
        </p:nvSpPr>
        <p:spPr bwMode="auto">
          <a:xfrm>
            <a:off x="1042988" y="4437063"/>
            <a:ext cx="3959225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4000"/>
              <a:t>10</a:t>
            </a:r>
            <a:r>
              <a:rPr lang="ja-JP" altLang="en-US" sz="4000"/>
              <a:t>年で</a:t>
            </a:r>
            <a:r>
              <a:rPr lang="en-US" altLang="ja-JP" sz="4000"/>
              <a:t>5000</a:t>
            </a:r>
            <a:r>
              <a:rPr lang="ja-JP" altLang="en-US" sz="4000"/>
              <a:t>億円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総工費</a:t>
            </a:r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395288" y="2349500"/>
          <a:ext cx="8208962" cy="3444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616"/>
                <a:gridCol w="2952346"/>
              </a:tblGrid>
              <a:tr h="426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800" kern="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建物等</a:t>
                      </a:r>
                      <a:endParaRPr lang="ja-JP" sz="2800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800" kern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総工費</a:t>
                      </a:r>
                      <a:endParaRPr lang="ja-JP" sz="2800" kern="10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32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800" kern="100" smtClean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ディズニーランド</a:t>
                      </a:r>
                      <a:endParaRPr lang="ja-JP" sz="2800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2800" kern="100" dirty="0" smtClean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1800</a:t>
                      </a:r>
                      <a:r>
                        <a:rPr lang="ja-JP" altLang="en-US" sz="2800" kern="100" dirty="0" smtClean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億円</a:t>
                      </a:r>
                      <a:endParaRPr lang="en-US" altLang="ja-JP" sz="2800" kern="100" dirty="0" smtClean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2800" kern="100" dirty="0" smtClean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(</a:t>
                      </a:r>
                      <a:r>
                        <a:rPr lang="ja-JP" altLang="en-US" sz="2800" kern="100" dirty="0" smtClean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累積</a:t>
                      </a:r>
                      <a:r>
                        <a:rPr lang="en-US" altLang="ja-JP" sz="2800" kern="100" dirty="0" smtClean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3600</a:t>
                      </a:r>
                      <a:r>
                        <a:rPr lang="ja-JP" altLang="en-US" sz="2800" kern="100" dirty="0" smtClean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億円）</a:t>
                      </a:r>
                      <a:endParaRPr lang="ja-JP" sz="2800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6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800" kern="100" dirty="0" smtClean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ディズニーシー</a:t>
                      </a:r>
                      <a:endParaRPr lang="ja-JP" sz="2800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2800" kern="100" dirty="0" smtClean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3380</a:t>
                      </a:r>
                      <a:r>
                        <a:rPr lang="ja-JP" altLang="en-US" sz="2800" kern="100" dirty="0" smtClean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億円</a:t>
                      </a:r>
                      <a:endParaRPr lang="ja-JP" sz="2800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6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800" kern="100" dirty="0" smtClean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ハウステンボス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2800" kern="100" dirty="0" smtClean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2250</a:t>
                      </a:r>
                      <a:r>
                        <a:rPr lang="ja-JP" altLang="en-US" sz="2800" kern="100" dirty="0" smtClean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億円</a:t>
                      </a:r>
                    </a:p>
                  </a:txBody>
                  <a:tcPr marL="68580" marR="68580" marT="0" marB="0"/>
                </a:tc>
              </a:tr>
              <a:tr h="4584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800" kern="100" dirty="0" smtClean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ユニバーサルスタジオジャパン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2800" kern="100" dirty="0" smtClean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1700</a:t>
                      </a:r>
                      <a:r>
                        <a:rPr lang="ja-JP" altLang="en-US" sz="2800" kern="100" dirty="0" smtClean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億円</a:t>
                      </a:r>
                    </a:p>
                  </a:txBody>
                  <a:tcPr marL="68580" marR="68580" marT="0" marB="0"/>
                </a:tc>
              </a:tr>
              <a:tr h="42662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800" kern="0" dirty="0" smtClean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東京</a:t>
                      </a:r>
                      <a:r>
                        <a:rPr lang="ja-JP" altLang="ja-JP" sz="2800" kern="0" dirty="0" smtClean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スカイツリー</a:t>
                      </a:r>
                      <a:r>
                        <a:rPr lang="en-US" altLang="ja-JP" sz="1600" kern="0" dirty="0" smtClean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(</a:t>
                      </a:r>
                      <a:r>
                        <a:rPr lang="ja-JP" altLang="en-US" sz="1600" kern="100" dirty="0" smtClean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タワーのみ）</a:t>
                      </a:r>
                      <a:endParaRPr lang="en-US" altLang="ja-JP" sz="1600" kern="0" dirty="0" smtClean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800" kern="0" dirty="0" smtClean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650</a:t>
                      </a:r>
                      <a:r>
                        <a:rPr lang="ja-JP" altLang="ja-JP" sz="2800" kern="0" dirty="0" smtClean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億円</a:t>
                      </a:r>
                      <a:endParaRPr lang="ja-JP" altLang="ja-JP" sz="2800" kern="100" dirty="0" smtClean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6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800" kern="0" dirty="0" smtClean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葛西臨海公園の観覧車</a:t>
                      </a:r>
                      <a:endParaRPr lang="ja-JP" sz="2800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0" dirty="0" smtClean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36</a:t>
                      </a:r>
                      <a:r>
                        <a:rPr lang="ja-JP" sz="2800" kern="0" dirty="0" smtClean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億円</a:t>
                      </a:r>
                      <a:endParaRPr lang="ja-JP" sz="2800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5724525" y="5373688"/>
            <a:ext cx="719138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730875" y="4979988"/>
            <a:ext cx="857250" cy="433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724525" y="4562475"/>
            <a:ext cx="1079500" cy="433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724525" y="4102100"/>
            <a:ext cx="107950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724525" y="3644900"/>
            <a:ext cx="107950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6596063" y="3213100"/>
            <a:ext cx="1071562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5757863" y="2827338"/>
            <a:ext cx="1046162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260350"/>
            <a:ext cx="4270375" cy="638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60350"/>
            <a:ext cx="2879725" cy="644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3"/>
          <p:cNvSpPr/>
          <p:nvPr/>
        </p:nvSpPr>
        <p:spPr>
          <a:xfrm>
            <a:off x="1331913" y="1700213"/>
            <a:ext cx="936625" cy="22336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269" name="テキスト ボックス 4"/>
          <p:cNvSpPr txBox="1">
            <a:spLocks noChangeArrowheads="1"/>
          </p:cNvSpPr>
          <p:nvPr/>
        </p:nvSpPr>
        <p:spPr bwMode="auto">
          <a:xfrm>
            <a:off x="6372225" y="6165850"/>
            <a:ext cx="2771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随の時代西暦</a:t>
            </a:r>
            <a:r>
              <a:rPr lang="en-US" altLang="ja-JP"/>
              <a:t>600</a:t>
            </a:r>
            <a:r>
              <a:rPr lang="ja-JP" altLang="en-US"/>
              <a:t>年ころ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アトラクションの投資額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250825" y="1989138"/>
          <a:ext cx="8135938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2016224"/>
                <a:gridCol w="1295499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200" dirty="0" smtClean="0"/>
                        <a:t>アトラクション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 smtClean="0"/>
                        <a:t>投資額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200" dirty="0" smtClean="0"/>
                        <a:t>トイストーリーマニア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 smtClean="0"/>
                        <a:t>115</a:t>
                      </a:r>
                      <a:r>
                        <a:rPr kumimoji="1" lang="ja-JP" altLang="en-US" sz="3200" dirty="0" smtClean="0"/>
                        <a:t>億円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 smtClean="0"/>
                        <a:t>2012</a:t>
                      </a:r>
                      <a:endParaRPr kumimoji="1" lang="ja-JP" alt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200" dirty="0" smtClean="0"/>
                        <a:t>タワーオブテラー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 smtClean="0"/>
                        <a:t>210</a:t>
                      </a:r>
                      <a:r>
                        <a:rPr kumimoji="1" lang="ja-JP" altLang="en-US" sz="3200" dirty="0" smtClean="0"/>
                        <a:t>億円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 smtClean="0"/>
                        <a:t>2006</a:t>
                      </a:r>
                      <a:endParaRPr kumimoji="1" lang="ja-JP" alt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200" dirty="0" smtClean="0"/>
                        <a:t>プーさんのハニーハント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 smtClean="0"/>
                        <a:t>110</a:t>
                      </a:r>
                      <a:r>
                        <a:rPr kumimoji="1" lang="ja-JP" altLang="en-US" sz="3200" dirty="0" smtClean="0"/>
                        <a:t>億円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 smtClean="0"/>
                        <a:t>2000</a:t>
                      </a:r>
                      <a:endParaRPr kumimoji="1" lang="ja-JP" alt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200" dirty="0" smtClean="0"/>
                        <a:t>ビッグサンダーマウンテン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 smtClean="0"/>
                        <a:t>80</a:t>
                      </a:r>
                      <a:r>
                        <a:rPr kumimoji="1" lang="ja-JP" altLang="en-US" sz="3200" dirty="0" smtClean="0"/>
                        <a:t>億円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 smtClean="0"/>
                        <a:t>1987</a:t>
                      </a:r>
                      <a:endParaRPr kumimoji="1" lang="ja-JP" altLang="en-US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タワーオブテラー</a:t>
            </a:r>
          </a:p>
        </p:txBody>
      </p:sp>
      <p:pic>
        <p:nvPicPr>
          <p:cNvPr id="583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628775"/>
            <a:ext cx="8191500" cy="3810000"/>
          </a:xfrm>
          <a:noFill/>
        </p:spPr>
      </p:pic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611188" y="5661025"/>
            <a:ext cx="57610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6000"/>
              <a:t>210</a:t>
            </a:r>
            <a:r>
              <a:rPr lang="ja-JP" altLang="en-US" sz="6000"/>
              <a:t>億円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ディズニーランドホテル</a:t>
            </a:r>
          </a:p>
        </p:txBody>
      </p:sp>
      <p:pic>
        <p:nvPicPr>
          <p:cNvPr id="593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70275" y="1484313"/>
            <a:ext cx="4795838" cy="3544887"/>
          </a:xfrm>
          <a:noFill/>
        </p:spPr>
      </p:pic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827088" y="5368925"/>
            <a:ext cx="50403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6000"/>
              <a:t>440</a:t>
            </a:r>
            <a:r>
              <a:rPr lang="ja-JP" altLang="en-US" sz="6000"/>
              <a:t>億円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ワンス・アポン・アタイム</a:t>
            </a:r>
          </a:p>
        </p:txBody>
      </p:sp>
      <p:pic>
        <p:nvPicPr>
          <p:cNvPr id="6041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9900" y="1490663"/>
            <a:ext cx="5715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606425" y="5842000"/>
            <a:ext cx="51133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6000"/>
              <a:t>20</a:t>
            </a:r>
            <a:r>
              <a:rPr lang="ja-JP" altLang="en-US" sz="6000"/>
              <a:t>億円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/>
              <a:t>ウィザーディング・ワールド・オブ</a:t>
            </a:r>
            <a:r>
              <a:rPr lang="ja-JP" altLang="en-US" dirty="0" smtClean="0"/>
              <a:t>・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ハリー</a:t>
            </a:r>
            <a:r>
              <a:rPr lang="ja-JP" altLang="en-US" dirty="0"/>
              <a:t>・</a:t>
            </a:r>
            <a:r>
              <a:rPr lang="ja-JP" altLang="en-US" dirty="0" smtClean="0"/>
              <a:t>ポッター</a:t>
            </a:r>
            <a:endParaRPr lang="ja-JP" altLang="en-US" dirty="0"/>
          </a:p>
        </p:txBody>
      </p:sp>
      <p:pic>
        <p:nvPicPr>
          <p:cNvPr id="6144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71863" y="2824163"/>
            <a:ext cx="2200275" cy="2076450"/>
          </a:xfrm>
          <a:noFill/>
        </p:spPr>
      </p:pic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143125"/>
            <a:ext cx="2949575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965325"/>
            <a:ext cx="3432175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611188" y="4979988"/>
            <a:ext cx="4105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6000"/>
              <a:t>450</a:t>
            </a:r>
            <a:r>
              <a:rPr lang="ja-JP" altLang="en-US" sz="6000"/>
              <a:t>億円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ご清聴ありがとうございました。</a:t>
            </a:r>
          </a:p>
        </p:txBody>
      </p:sp>
      <p:pic>
        <p:nvPicPr>
          <p:cNvPr id="6246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557338"/>
            <a:ext cx="58547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ja-JP" altLang="en-US" smtClean="0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19475" y="1484313"/>
            <a:ext cx="2697163" cy="4525962"/>
          </a:xfrm>
        </p:spPr>
      </p:pic>
      <p:sp>
        <p:nvSpPr>
          <p:cNvPr id="5" name="正方形/長方形 4"/>
          <p:cNvSpPr/>
          <p:nvPr/>
        </p:nvSpPr>
        <p:spPr>
          <a:xfrm>
            <a:off x="4067175" y="2060575"/>
            <a:ext cx="649288" cy="863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293" name="テキスト ボックス 5"/>
          <p:cNvSpPr txBox="1">
            <a:spLocks noChangeArrowheads="1"/>
          </p:cNvSpPr>
          <p:nvPr/>
        </p:nvSpPr>
        <p:spPr bwMode="auto">
          <a:xfrm>
            <a:off x="611188" y="2997200"/>
            <a:ext cx="259238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美しい琴の音で、山中にありながら、御殿にいるようだ。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入場者数ベスト</a:t>
            </a:r>
            <a:r>
              <a:rPr lang="en-US" altLang="ja-JP" smtClean="0"/>
              <a:t>10</a:t>
            </a:r>
            <a:r>
              <a:rPr lang="ja-JP" altLang="en-US" smtClean="0"/>
              <a:t>（</a:t>
            </a:r>
            <a:r>
              <a:rPr lang="en-US" altLang="ja-JP" smtClean="0"/>
              <a:t>2010</a:t>
            </a:r>
            <a:r>
              <a:rPr lang="ja-JP" altLang="en-US" smtClean="0"/>
              <a:t>年度）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628775"/>
            <a:ext cx="6553200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ja-JP" smtClean="0"/>
              <a:t>1</a:t>
            </a:r>
            <a:r>
              <a:rPr lang="ja-JP" altLang="en-US" smtClean="0"/>
              <a:t>日当たり利用者数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1619250" y="1989138"/>
          <a:ext cx="5905500" cy="38163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4668"/>
                <a:gridCol w="2500832"/>
              </a:tblGrid>
              <a:tr h="63605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u="none" strike="noStrike" dirty="0">
                          <a:effectLst/>
                        </a:rPr>
                        <a:t>　</a:t>
                      </a:r>
                      <a:endParaRPr lang="ja-JP" altLang="en-US" sz="2400" b="0" i="0" u="none" strike="noStrike" dirty="0"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u="none" strike="noStrike" dirty="0">
                          <a:effectLst/>
                        </a:rPr>
                        <a:t>1</a:t>
                      </a:r>
                      <a:r>
                        <a:rPr lang="ja-JP" altLang="en-US" sz="2400" u="none" strike="noStrike" dirty="0">
                          <a:effectLst/>
                        </a:rPr>
                        <a:t>日当たり</a:t>
                      </a:r>
                      <a:endParaRPr lang="ja-JP" altLang="en-US" sz="2400" b="0" i="0" u="none" strike="noStrike" dirty="0">
                        <a:effectLst/>
                        <a:latin typeface="ＭＳ Ｐゴシック"/>
                      </a:endParaRPr>
                    </a:p>
                  </a:txBody>
                  <a:tcPr marL="9526" marR="9526" marT="9525" marB="0" anchor="ctr"/>
                </a:tc>
              </a:tr>
              <a:tr h="63605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u="none" strike="noStrike" dirty="0">
                          <a:effectLst/>
                        </a:rPr>
                        <a:t>東京ディズニーリゾート</a:t>
                      </a:r>
                      <a:endParaRPr lang="ja-JP" altLang="en-US" sz="2400" b="0" i="0" u="none" strike="noStrike" dirty="0">
                        <a:effectLst/>
                        <a:latin typeface="ＭＳ Ｐゴシック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u="none" strike="noStrike" dirty="0">
                          <a:effectLst/>
                        </a:rPr>
                        <a:t>６万</a:t>
                      </a:r>
                      <a:r>
                        <a:rPr lang="en-US" altLang="ja-JP" sz="2400" u="none" strike="noStrike" dirty="0">
                          <a:effectLst/>
                        </a:rPr>
                        <a:t>9000</a:t>
                      </a:r>
                      <a:r>
                        <a:rPr lang="ja-JP" altLang="en-US" sz="2400" u="none" strike="noStrike" dirty="0">
                          <a:effectLst/>
                        </a:rPr>
                        <a:t>人</a:t>
                      </a:r>
                      <a:endParaRPr lang="ja-JP" altLang="en-US" sz="2400" b="0" i="0" u="none" strike="noStrike" dirty="0">
                        <a:effectLst/>
                        <a:latin typeface="ＭＳ Ｐゴシック"/>
                      </a:endParaRPr>
                    </a:p>
                  </a:txBody>
                  <a:tcPr marL="9526" marR="9526" marT="9525" marB="0" anchor="ctr"/>
                </a:tc>
              </a:tr>
              <a:tr h="63605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u="none" strike="noStrike" dirty="0">
                          <a:effectLst/>
                        </a:rPr>
                        <a:t>東京ドーム</a:t>
                      </a:r>
                      <a:endParaRPr lang="ja-JP" altLang="en-US" sz="2400" b="0" i="0" u="none" strike="noStrike" dirty="0">
                        <a:effectLst/>
                        <a:latin typeface="ＭＳ Ｐゴシック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u="none" strike="noStrike" dirty="0">
                          <a:effectLst/>
                        </a:rPr>
                        <a:t>4</a:t>
                      </a:r>
                      <a:r>
                        <a:rPr lang="ja-JP" altLang="en-US" sz="2400" u="none" strike="noStrike" dirty="0">
                          <a:effectLst/>
                        </a:rPr>
                        <a:t>万</a:t>
                      </a:r>
                      <a:r>
                        <a:rPr lang="en-US" altLang="ja-JP" sz="2400" u="none" strike="noStrike" dirty="0">
                          <a:effectLst/>
                        </a:rPr>
                        <a:t>5600</a:t>
                      </a:r>
                      <a:r>
                        <a:rPr lang="ja-JP" altLang="en-US" sz="2400" u="none" strike="noStrike" dirty="0">
                          <a:effectLst/>
                        </a:rPr>
                        <a:t>人</a:t>
                      </a:r>
                      <a:endParaRPr lang="ja-JP" altLang="en-US" sz="2400" b="0" i="0" u="none" strike="noStrike" dirty="0">
                        <a:effectLst/>
                        <a:latin typeface="ＭＳ Ｐゴシック"/>
                      </a:endParaRPr>
                    </a:p>
                  </a:txBody>
                  <a:tcPr marL="9526" marR="9526" marT="9525" marB="0" anchor="ctr"/>
                </a:tc>
              </a:tr>
              <a:tr h="63605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u="none" strike="noStrike" dirty="0" smtClean="0">
                          <a:effectLst/>
                        </a:rPr>
                        <a:t>原宿駅</a:t>
                      </a:r>
                      <a:endParaRPr lang="ja-JP" altLang="en-US" sz="2400" b="0" i="0" u="none" strike="noStrike" dirty="0">
                        <a:effectLst/>
                        <a:latin typeface="ＭＳ Ｐゴシック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u="none" strike="noStrike" dirty="0" smtClean="0">
                          <a:effectLst/>
                        </a:rPr>
                        <a:t>6</a:t>
                      </a:r>
                      <a:r>
                        <a:rPr lang="ja-JP" altLang="en-US" sz="2400" u="none" strike="noStrike" dirty="0" smtClean="0">
                          <a:effectLst/>
                        </a:rPr>
                        <a:t>万</a:t>
                      </a:r>
                      <a:r>
                        <a:rPr lang="en-US" altLang="ja-JP" sz="2400" u="none" strike="noStrike" dirty="0" smtClean="0">
                          <a:effectLst/>
                        </a:rPr>
                        <a:t>9000</a:t>
                      </a:r>
                      <a:r>
                        <a:rPr lang="ja-JP" altLang="en-US" sz="2400" u="none" strike="noStrike" dirty="0">
                          <a:effectLst/>
                        </a:rPr>
                        <a:t>人</a:t>
                      </a:r>
                      <a:endParaRPr lang="ja-JP" altLang="en-US" sz="2400" b="0" i="0" u="none" strike="noStrike" dirty="0">
                        <a:effectLst/>
                        <a:latin typeface="ＭＳ Ｐゴシック"/>
                      </a:endParaRPr>
                    </a:p>
                  </a:txBody>
                  <a:tcPr marL="9526" marR="9526" marT="9525" marB="0" anchor="ctr"/>
                </a:tc>
              </a:tr>
              <a:tr h="63605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u="none" strike="noStrike">
                          <a:effectLst/>
                        </a:rPr>
                        <a:t>スカイツリー初日</a:t>
                      </a:r>
                      <a:endParaRPr lang="ja-JP" altLang="en-US" sz="2400" b="0" i="0" u="none" strike="noStrike">
                        <a:effectLst/>
                        <a:latin typeface="ＭＳ Ｐゴシック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u="none" strike="noStrike" dirty="0">
                          <a:effectLst/>
                        </a:rPr>
                        <a:t>21</a:t>
                      </a:r>
                      <a:r>
                        <a:rPr lang="ja-JP" altLang="en-US" sz="2400" u="none" strike="noStrike" dirty="0">
                          <a:effectLst/>
                        </a:rPr>
                        <a:t>万</a:t>
                      </a:r>
                      <a:r>
                        <a:rPr lang="en-US" altLang="ja-JP" sz="2400" u="none" strike="noStrike" dirty="0">
                          <a:effectLst/>
                        </a:rPr>
                        <a:t>9000</a:t>
                      </a:r>
                      <a:r>
                        <a:rPr lang="ja-JP" altLang="en-US" sz="2400" u="none" strike="noStrike" dirty="0">
                          <a:effectLst/>
                        </a:rPr>
                        <a:t>人</a:t>
                      </a:r>
                      <a:endParaRPr lang="ja-JP" altLang="en-US" sz="2400" b="0" i="0" u="none" strike="noStrike" dirty="0">
                        <a:effectLst/>
                        <a:latin typeface="ＭＳ Ｐゴシック"/>
                      </a:endParaRPr>
                    </a:p>
                  </a:txBody>
                  <a:tcPr marL="9526" marR="9526" marT="9525" marB="0" anchor="ctr"/>
                </a:tc>
              </a:tr>
              <a:tr h="63605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u="none" strike="noStrike">
                          <a:effectLst/>
                        </a:rPr>
                        <a:t>スカイツリー年間目標</a:t>
                      </a:r>
                      <a:endParaRPr lang="ja-JP" altLang="en-US" sz="2400" b="0" i="0" u="none" strike="noStrike">
                        <a:effectLst/>
                        <a:latin typeface="ＭＳ Ｐゴシック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u="none" strike="noStrike" dirty="0">
                          <a:effectLst/>
                        </a:rPr>
                        <a:t>8</a:t>
                      </a:r>
                      <a:r>
                        <a:rPr lang="ja-JP" altLang="en-US" sz="2400" u="none" strike="noStrike" dirty="0">
                          <a:effectLst/>
                        </a:rPr>
                        <a:t>万</a:t>
                      </a:r>
                      <a:r>
                        <a:rPr lang="en-US" altLang="ja-JP" sz="2400" u="none" strike="noStrike" dirty="0">
                          <a:effectLst/>
                        </a:rPr>
                        <a:t>8000</a:t>
                      </a:r>
                      <a:r>
                        <a:rPr lang="ja-JP" altLang="en-US" sz="2400" u="none" strike="noStrike" dirty="0">
                          <a:effectLst/>
                        </a:rPr>
                        <a:t>人</a:t>
                      </a:r>
                      <a:endParaRPr lang="ja-JP" altLang="en-US" sz="2400" b="0" i="0" u="none" strike="noStrike" dirty="0">
                        <a:effectLst/>
                        <a:latin typeface="ＭＳ Ｐゴシック"/>
                      </a:endParaRPr>
                    </a:p>
                  </a:txBody>
                  <a:tcPr marL="9526" marR="9526" marT="9525" marB="0" anchor="ctr"/>
                </a:tc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5400675" y="2757488"/>
            <a:ext cx="1692275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435600" y="3429000"/>
            <a:ext cx="1657350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435600" y="4005263"/>
            <a:ext cx="1671638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435600" y="4713288"/>
            <a:ext cx="165735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446713" y="5300663"/>
            <a:ext cx="1646237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14367" name="図 11" descr="入場者が1000万人を超えた東京スカイツリー(22日午後、東京都墨田区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3429000"/>
            <a:ext cx="1450975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ja-JP" smtClean="0"/>
              <a:t>JR1</a:t>
            </a:r>
            <a:r>
              <a:rPr lang="ja-JP" altLang="en-US" smtClean="0"/>
              <a:t>日平均乗降客数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/>
        </p:nvGraphicFramePr>
        <p:xfrm>
          <a:off x="539750" y="1125538"/>
          <a:ext cx="8229600" cy="5486400"/>
        </p:xfrm>
        <a:graphic>
          <a:graphicData uri="http://schemas.openxmlformats.org/drawingml/2006/table">
            <a:tbl>
              <a:tblPr/>
              <a:tblGrid>
                <a:gridCol w="1008063"/>
                <a:gridCol w="1655762"/>
                <a:gridCol w="1728788"/>
                <a:gridCol w="1511300"/>
                <a:gridCol w="2325687"/>
              </a:tblGrid>
              <a:tr h="3968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順位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駅名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</a:t>
                      </a: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日平均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定期外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定期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合計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hlinkClick r:id="rId2"/>
                        </a:rPr>
                        <a:t>新宿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349,980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401,038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751,018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hlinkClick r:id="rId3"/>
                        </a:rPr>
                        <a:t>池袋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228,365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321,985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550,350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hlinkClick r:id="rId4"/>
                        </a:rPr>
                        <a:t>東京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196,897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219,011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415,908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hlinkClick r:id="rId5"/>
                        </a:rPr>
                        <a:t>横浜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156,947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249,646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406,594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hlinkClick r:id="rId6"/>
                        </a:rPr>
                        <a:t>渋谷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175,518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203,020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378,539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hlinkClick r:id="rId7"/>
                        </a:rPr>
                        <a:t>品川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142,078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193,582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335,661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hlinkClick r:id="rId8"/>
                        </a:rPr>
                        <a:t>新橋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97,840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157,105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254,945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hlinkClick r:id="rId9"/>
                        </a:rPr>
                        <a:t>大宮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90,255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155,224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245,479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hlinkClick r:id="rId10"/>
                        </a:rPr>
                        <a:t>秋葉原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130,193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110,133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240,327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hlinkClick r:id="rId11"/>
                        </a:rPr>
                        <a:t>北千住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51,879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151,548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203,428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ジャパネスク">
  <a:themeElements>
    <a:clrScheme name="ジャパネスク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ジャパネスク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ジャパネス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1001</TotalTime>
  <Words>574</Words>
  <Application>Microsoft Office PowerPoint</Application>
  <PresentationFormat>画面に合わせる (4:3)</PresentationFormat>
  <Paragraphs>247</Paragraphs>
  <Slides>55</Slides>
  <Notes>31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55</vt:i4>
      </vt:variant>
    </vt:vector>
  </HeadingPairs>
  <TitlesOfParts>
    <vt:vector size="70" baseType="lpstr">
      <vt:lpstr>Arial</vt:lpstr>
      <vt:lpstr>ＭＳ Ｐゴシック</vt:lpstr>
      <vt:lpstr>Franklin Gothic Book</vt:lpstr>
      <vt:lpstr>HGｺﾞｼｯｸM</vt:lpstr>
      <vt:lpstr>Perpetua</vt:lpstr>
      <vt:lpstr>HG創英ﾌﾟﾚｾﾞﾝｽEB</vt:lpstr>
      <vt:lpstr>Wingdings 2</vt:lpstr>
      <vt:lpstr>ＭＳ Ｐ明朝</vt:lpstr>
      <vt:lpstr>Calibri</vt:lpstr>
      <vt:lpstr>Wingdings</vt:lpstr>
      <vt:lpstr>ＭＳ ゴシック</vt:lpstr>
      <vt:lpstr>Century</vt:lpstr>
      <vt:lpstr>Times New Roman</vt:lpstr>
      <vt:lpstr>ジャパネスク</vt:lpstr>
      <vt:lpstr>Office ​​テーマ</vt:lpstr>
      <vt:lpstr>ディズニーランドとマネジメント</vt:lpstr>
      <vt:lpstr>マネジメントとは</vt:lpstr>
      <vt:lpstr>経済学とは</vt:lpstr>
      <vt:lpstr>経済学とは</vt:lpstr>
      <vt:lpstr>スライド 5</vt:lpstr>
      <vt:lpstr>スライド 6</vt:lpstr>
      <vt:lpstr>入場者数ベスト10（2010年度）</vt:lpstr>
      <vt:lpstr>1日当たり利用者数</vt:lpstr>
      <vt:lpstr>JR1日平均乗降客数</vt:lpstr>
      <vt:lpstr>レイアウトから見るディズニーランド</vt:lpstr>
      <vt:lpstr>スライド 11</vt:lpstr>
      <vt:lpstr>入り口はひとつ （ゲストは皆、同じところから入って同じところから出る）</vt:lpstr>
      <vt:lpstr>遠近法</vt:lpstr>
      <vt:lpstr>強化遠近法 （遠くに行くほど道幅が狭くなっている）</vt:lpstr>
      <vt:lpstr>反対側から</vt:lpstr>
      <vt:lpstr>ワールドバザールの街並み</vt:lpstr>
      <vt:lpstr>縮尺（1階7/8、2階5/8、3階4/8） ⇒自分が大きく見える </vt:lpstr>
      <vt:lpstr>ディズニーランドの建物は小さい</vt:lpstr>
      <vt:lpstr>シンデレラ城の石垣</vt:lpstr>
      <vt:lpstr>エイジング （新しく出来た建物を古く見せる技法） ↑これも映画の技術</vt:lpstr>
      <vt:lpstr>エイジング　（ディズニーシー）</vt:lpstr>
      <vt:lpstr>色彩の心理学</vt:lpstr>
      <vt:lpstr>（参考）ディズニーランド・パリ</vt:lpstr>
      <vt:lpstr>（参考）香港ディズニーランド</vt:lpstr>
      <vt:lpstr>コンセプトの勝利</vt:lpstr>
      <vt:lpstr>スライド 26</vt:lpstr>
      <vt:lpstr>スライド 27</vt:lpstr>
      <vt:lpstr>「過去」（ウエスタンランド）</vt:lpstr>
      <vt:lpstr>「未来」（トゥモローランド）</vt:lpstr>
      <vt:lpstr>完璧主義</vt:lpstr>
      <vt:lpstr>出店も工夫</vt:lpstr>
      <vt:lpstr>レストラン（クイーン・オブ・ハートのバンケット・ホール）</vt:lpstr>
      <vt:lpstr>スライド 33</vt:lpstr>
      <vt:lpstr>外界からの遮断</vt:lpstr>
      <vt:lpstr>スライド 35</vt:lpstr>
      <vt:lpstr>高速道路が見える（ＵＳＪ）</vt:lpstr>
      <vt:lpstr>スライド 37</vt:lpstr>
      <vt:lpstr>ホテルが見える（ＵＳＪ）</vt:lpstr>
      <vt:lpstr>水道管が見える（ＵＳＪ）</vt:lpstr>
      <vt:lpstr>ジャングルクルーズ（ディズニーランド）</vt:lpstr>
      <vt:lpstr>スライド 41</vt:lpstr>
      <vt:lpstr>待ち時間の工夫</vt:lpstr>
      <vt:lpstr>ファストパス （あらかじめファストパスを持っていれば待たずにすむ）</vt:lpstr>
      <vt:lpstr>待ち時間表示</vt:lpstr>
      <vt:lpstr>音の心理学</vt:lpstr>
      <vt:lpstr>トゥモローランドとファンタジーランドの境界線</vt:lpstr>
      <vt:lpstr>音を遮るもの</vt:lpstr>
      <vt:lpstr>数字で見るディズニー</vt:lpstr>
      <vt:lpstr>総工費</vt:lpstr>
      <vt:lpstr>アトラクションの投資額</vt:lpstr>
      <vt:lpstr>タワーオブテラー</vt:lpstr>
      <vt:lpstr>ディズニーランドホテル</vt:lpstr>
      <vt:lpstr>ワンス・アポン・アタイム</vt:lpstr>
      <vt:lpstr>ウィザーディング・ワールド・オブ・ ハリー・ポッター</vt:lpstr>
      <vt:lpstr>ご清聴ありがとうございました。</vt:lpstr>
    </vt:vector>
  </TitlesOfParts>
  <Company>跡見学園女子大学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ディズニーランドの経済学</dc:title>
  <dc:creator>山澤成康</dc:creator>
  <cp:lastModifiedBy>yamasawa</cp:lastModifiedBy>
  <cp:revision>114</cp:revision>
  <dcterms:created xsi:type="dcterms:W3CDTF">2004-09-08T01:12:28Z</dcterms:created>
  <dcterms:modified xsi:type="dcterms:W3CDTF">2015-04-17T01:14:19Z</dcterms:modified>
</cp:coreProperties>
</file>