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4"/>
  </p:notesMasterIdLst>
  <p:sldIdLst>
    <p:sldId id="256" r:id="rId2"/>
    <p:sldId id="289" r:id="rId3"/>
    <p:sldId id="290" r:id="rId4"/>
    <p:sldId id="292" r:id="rId5"/>
    <p:sldId id="291" r:id="rId6"/>
    <p:sldId id="295" r:id="rId7"/>
    <p:sldId id="296" r:id="rId8"/>
    <p:sldId id="293" r:id="rId9"/>
    <p:sldId id="298" r:id="rId10"/>
    <p:sldId id="279" r:id="rId11"/>
    <p:sldId id="268" r:id="rId12"/>
    <p:sldId id="297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1F9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2" autoAdjust="0"/>
    <p:restoredTop sz="86445" autoAdjust="0"/>
  </p:normalViewPr>
  <p:slideViewPr>
    <p:cSldViewPr>
      <p:cViewPr varScale="1">
        <p:scale>
          <a:sx n="97" d="100"/>
          <a:sy n="97" d="100"/>
        </p:scale>
        <p:origin x="-13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2B1E7-3E07-4795-AEE5-5570FFA53F59}" type="datetimeFigureOut">
              <a:rPr kumimoji="1" lang="ja-JP" altLang="en-US" smtClean="0"/>
              <a:pPr/>
              <a:t>2012/4/6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8E4F8-7331-499E-B7D7-030DD53687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F2400-6A0A-48D0-9A53-1B06067F8F61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B5C50F-7725-47E5-B88D-1BCDE994877F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8A0F1-EC93-4556-B66F-0654FF6F7D6E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5B766-5912-4347-8BA5-E8F96E21B0A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B9DC10-73E8-4407-A576-D81BAAFE2F85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E5964-BE92-4E41-BE9C-9675D5157535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0A228-4205-4866-AFEB-AD446E8F7414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DC00A-6F9E-42CB-BD13-FEC7EFCFBE37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6B79FE3-C647-4ECE-B101-360573BFC930}" type="datetimeFigureOut">
              <a:rPr kumimoji="1" lang="ja-JP" altLang="en-US" smtClean="0"/>
              <a:pPr/>
              <a:t>2012/4/6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885D81-C76D-4805-8C57-5DD877C90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9FE3-C647-4ECE-B101-360573BFC930}" type="datetimeFigureOut">
              <a:rPr kumimoji="1" lang="ja-JP" altLang="en-US" smtClean="0"/>
              <a:pPr/>
              <a:t>2012/4/6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5D81-C76D-4805-8C57-5DD877C90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6B79FE3-C647-4ECE-B101-360573BFC930}" type="datetimeFigureOut">
              <a:rPr kumimoji="1" lang="ja-JP" altLang="en-US" smtClean="0"/>
              <a:pPr/>
              <a:t>2012/4/6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B885D81-C76D-4805-8C57-5DD877C90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9FE3-C647-4ECE-B101-360573BFC930}" type="datetimeFigureOut">
              <a:rPr kumimoji="1" lang="ja-JP" altLang="en-US" smtClean="0"/>
              <a:pPr/>
              <a:t>2012/4/6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885D81-C76D-4805-8C57-5DD877C90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9FE3-C647-4ECE-B101-360573BFC930}" type="datetimeFigureOut">
              <a:rPr kumimoji="1" lang="ja-JP" altLang="en-US" smtClean="0"/>
              <a:pPr/>
              <a:t>2012/4/6</a:t>
            </a:fld>
            <a:endParaRPr kumimoji="1"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B885D81-C76D-4805-8C57-5DD877C90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B79FE3-C647-4ECE-B101-360573BFC930}" type="datetimeFigureOut">
              <a:rPr kumimoji="1" lang="ja-JP" altLang="en-US" smtClean="0"/>
              <a:pPr/>
              <a:t>2012/4/6</a:t>
            </a:fld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B885D81-C76D-4805-8C57-5DD877C90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B79FE3-C647-4ECE-B101-360573BFC930}" type="datetimeFigureOut">
              <a:rPr kumimoji="1" lang="ja-JP" altLang="en-US" smtClean="0"/>
              <a:pPr/>
              <a:t>2012/4/6</a:t>
            </a:fld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B885D81-C76D-4805-8C57-5DD877C90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1" lang="ja-JP" altLang="en-US"/>
          </a:p>
        </p:txBody>
      </p:sp>
      <p:sp>
        <p:nvSpPr>
          <p:cNvPr id="16" name="テキスト プレースホル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9FE3-C647-4ECE-B101-360573BFC930}" type="datetimeFigureOut">
              <a:rPr kumimoji="1" lang="ja-JP" altLang="en-US" smtClean="0"/>
              <a:pPr/>
              <a:t>2012/4/6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885D81-C76D-4805-8C57-5DD877C90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9FE3-C647-4ECE-B101-360573BFC930}" type="datetimeFigureOut">
              <a:rPr kumimoji="1" lang="ja-JP" altLang="en-US" smtClean="0"/>
              <a:pPr/>
              <a:t>2012/4/6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885D81-C76D-4805-8C57-5DD877C90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9FE3-C647-4ECE-B101-360573BFC930}" type="datetimeFigureOut">
              <a:rPr kumimoji="1" lang="ja-JP" altLang="en-US" smtClean="0"/>
              <a:pPr/>
              <a:t>2012/4/6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885D81-C76D-4805-8C57-5DD877C90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正方形/長方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6B79FE3-C647-4ECE-B101-360573BFC930}" type="datetimeFigureOut">
              <a:rPr kumimoji="1" lang="ja-JP" altLang="en-US" smtClean="0"/>
              <a:pPr/>
              <a:t>2012/4/6</a:t>
            </a:fld>
            <a:endParaRPr kumimoji="1"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B885D81-C76D-4805-8C57-5DD877C90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B79FE3-C647-4ECE-B101-360573BFC930}" type="datetimeFigureOut">
              <a:rPr kumimoji="1" lang="ja-JP" altLang="en-US" smtClean="0"/>
              <a:pPr/>
              <a:t>2012/4/6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885D81-C76D-4805-8C57-5DD877C90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アトミアカデミア（</a:t>
            </a:r>
            <a:r>
              <a:rPr lang="en-US" altLang="ja-JP" dirty="0" smtClean="0"/>
              <a:t>2012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ja-JP" altLang="en-US" dirty="0" smtClean="0"/>
              <a:t>マネジメント学部</a:t>
            </a:r>
            <a:endParaRPr kumimoji="1" lang="en-US" altLang="ja-JP" dirty="0" smtClean="0"/>
          </a:p>
          <a:p>
            <a:r>
              <a:rPr lang="ja-JP" altLang="en-US" dirty="0" smtClean="0"/>
              <a:t>山澤成康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卒業目指して頑張りましょう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092280" cy="531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新任教員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マネジメント学科　イシカワ　カズ（アートマネジメント）</a:t>
            </a:r>
            <a:endParaRPr kumimoji="1" lang="en-US" altLang="ja-JP" dirty="0" smtClean="0"/>
          </a:p>
          <a:p>
            <a:r>
              <a:rPr lang="ja-JP" altLang="en-US" dirty="0" smtClean="0"/>
              <a:t>マネジメント学科　鳫咲子（行政学）</a:t>
            </a:r>
            <a:endParaRPr lang="en-US" altLang="ja-JP" dirty="0" smtClean="0"/>
          </a:p>
          <a:p>
            <a:r>
              <a:rPr kumimoji="1" lang="ja-JP" altLang="en-US" dirty="0" smtClean="0"/>
              <a:t>マネジメント学科　奥田喜道（憲法）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生活環境マネジメント学科　井口衡（環境経営学）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マネジメント学部の強み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7772400" cy="1008062"/>
          </a:xfrm>
        </p:spPr>
        <p:txBody>
          <a:bodyPr/>
          <a:lstStyle/>
          <a:p>
            <a:pPr eaLnBrk="1" hangingPunct="1"/>
            <a:r>
              <a:rPr lang="ja-JP" altLang="en-US" smtClean="0"/>
              <a:t>教員のモチベーションが高い。</a:t>
            </a: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684213" y="2420938"/>
            <a:ext cx="3887787" cy="1296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dirty="0">
                <a:solidFill>
                  <a:srgbClr val="FFFFFF"/>
                </a:solidFill>
              </a:rPr>
              <a:t>官庁出身者</a:t>
            </a: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611188" y="3933825"/>
            <a:ext cx="4032250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000">
                <a:solidFill>
                  <a:srgbClr val="FFFFFF"/>
                </a:solidFill>
              </a:rPr>
              <a:t>民間企業出身者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4643438" y="2852738"/>
            <a:ext cx="4175125" cy="19446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 dirty="0">
                <a:solidFill>
                  <a:srgbClr val="FFFFFF"/>
                </a:solidFill>
              </a:rPr>
              <a:t>アカデミック</a:t>
            </a:r>
            <a:r>
              <a:rPr lang="en-US" altLang="ja-JP" sz="2800" dirty="0">
                <a:solidFill>
                  <a:srgbClr val="FFFFFF"/>
                </a:solidFill>
              </a:rPr>
              <a:t>(</a:t>
            </a:r>
            <a:r>
              <a:rPr lang="ja-JP" altLang="en-US" sz="2800" dirty="0">
                <a:solidFill>
                  <a:srgbClr val="FFFFFF"/>
                </a:solidFill>
              </a:rPr>
              <a:t>大学）出身者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ディズニーランド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4100" name="Picture 4" descr="dl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628775"/>
            <a:ext cx="63500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smtClean="0"/>
              <a:t>暗黒の日曜日（</a:t>
            </a:r>
            <a:r>
              <a:rPr lang="en-US" altLang="ja-JP" sz="4000" smtClean="0"/>
              <a:t>1955</a:t>
            </a:r>
            <a:r>
              <a:rPr lang="ja-JP" altLang="en-US" sz="4000" smtClean="0"/>
              <a:t>年</a:t>
            </a:r>
            <a:r>
              <a:rPr lang="en-US" altLang="ja-JP" sz="4000" smtClean="0"/>
              <a:t>7</a:t>
            </a:r>
            <a:r>
              <a:rPr lang="ja-JP" altLang="en-US" sz="4000" smtClean="0"/>
              <a:t>月</a:t>
            </a:r>
            <a:r>
              <a:rPr lang="en-US" altLang="ja-JP" sz="4000" smtClean="0"/>
              <a:t>17</a:t>
            </a:r>
            <a:r>
              <a:rPr lang="ja-JP" altLang="en-US" sz="4000" smtClean="0"/>
              <a:t>日）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偽造招待券が出回り</a:t>
            </a:r>
            <a:r>
              <a:rPr lang="en-US" altLang="ja-JP" smtClean="0"/>
              <a:t>3</a:t>
            </a:r>
            <a:r>
              <a:rPr lang="ja-JP" altLang="en-US" smtClean="0"/>
              <a:t>倍以上の入場者　　　</a:t>
            </a:r>
          </a:p>
          <a:p>
            <a:pPr eaLnBrk="1" hangingPunct="1"/>
            <a:r>
              <a:rPr lang="ja-JP" altLang="en-US" smtClean="0"/>
              <a:t>気温が４０度を超える</a:t>
            </a:r>
          </a:p>
          <a:p>
            <a:pPr eaLnBrk="1" hangingPunct="1"/>
            <a:r>
              <a:rPr lang="ja-JP" altLang="en-US" smtClean="0"/>
              <a:t>アスファルトが溶けてハイヒールにくっつく</a:t>
            </a:r>
          </a:p>
          <a:p>
            <a:pPr eaLnBrk="1" hangingPunct="1"/>
            <a:r>
              <a:rPr lang="ja-JP" altLang="en-US" smtClean="0"/>
              <a:t>水飲み場、トイレが足りない</a:t>
            </a:r>
          </a:p>
          <a:p>
            <a:pPr eaLnBrk="1" hangingPunct="1"/>
            <a:r>
              <a:rPr lang="ja-JP" altLang="en-US" smtClean="0"/>
              <a:t>馬が暴れだす</a:t>
            </a:r>
          </a:p>
          <a:p>
            <a:pPr eaLnBrk="1" hangingPunct="1"/>
            <a:r>
              <a:rPr lang="ja-JP" altLang="en-US" smtClean="0"/>
              <a:t>アトラクションは故障や停電が続出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50825" y="836613"/>
            <a:ext cx="8064500" cy="2592387"/>
          </a:xfrm>
          <a:prstGeom prst="wedgeEllipseCallout">
            <a:avLst>
              <a:gd name="adj1" fmla="val 46181"/>
              <a:gd name="adj2" fmla="val -70944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ja-JP" altLang="en-US" sz="4000" dirty="0"/>
              <a:t>ウォルトの夢は悪夢だ 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250825" y="2852738"/>
            <a:ext cx="8424863" cy="3313112"/>
          </a:xfrm>
          <a:prstGeom prst="wedgeEllipseCallout">
            <a:avLst>
              <a:gd name="adj1" fmla="val -40014"/>
              <a:gd name="adj2" fmla="val 5479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ja-JP" altLang="en-US" sz="4400" dirty="0"/>
              <a:t>ディズニーランドの</a:t>
            </a:r>
            <a:r>
              <a:rPr lang="ja-JP" altLang="en-US" sz="4000" dirty="0"/>
              <a:t>オープニングほどの大失態は前例がない 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1187450" y="2133600"/>
            <a:ext cx="6480175" cy="2519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400" dirty="0">
                <a:solidFill>
                  <a:srgbClr val="FFFFFF"/>
                </a:solidFill>
              </a:rPr>
              <a:t>最初はうまくいかない！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  <p:bldP spid="71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目標があれば大丈夫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7772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800" dirty="0" smtClean="0"/>
              <a:t>「僕たちの目標は高いんだ。だからこそ、いろんなことをやり遂げられるんだ」ウォルト・ディズニー）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ja-JP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ja-JP" altLang="en-US" sz="2800" dirty="0" smtClean="0"/>
              <a:t>乗り物が雑然と置いてあるのではなく、パーク全体がひとつのショーになるべき。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ja-JP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ja-JP" altLang="en-US" sz="2800" dirty="0" smtClean="0"/>
              <a:t>清潔さが第一。ディズニーランドは一点の汚れもなく清潔な場にしたい。</a:t>
            </a:r>
          </a:p>
          <a:p>
            <a:pPr eaLnBrk="1" hangingPunct="1">
              <a:lnSpc>
                <a:spcPct val="80000"/>
              </a:lnSpc>
            </a:pPr>
            <a:endParaRPr lang="ja-JP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ja-JP" altLang="en-US" sz="2800" dirty="0" smtClean="0"/>
              <a:t>キャストのサービスは一流であるべき。</a:t>
            </a:r>
          </a:p>
          <a:p>
            <a:pPr eaLnBrk="1" hangingPunct="1">
              <a:lnSpc>
                <a:spcPct val="80000"/>
              </a:lnSpc>
            </a:pP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20113" cy="1143000"/>
          </a:xfrm>
        </p:spPr>
        <p:txBody>
          <a:bodyPr/>
          <a:lstStyle/>
          <a:p>
            <a:pPr eaLnBrk="1" hangingPunct="1"/>
            <a:r>
              <a:rPr lang="ja-JP" altLang="en-US" sz="4000" smtClean="0"/>
              <a:t>本田宗一郎（ホンダの創業者）の言葉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失敗を恐れてはいけない。恐れなくてはいけないのは、失敗を恐れて何もしなくなることだ。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/>
            <a:r>
              <a:rPr lang="ja-JP" altLang="en-US" smtClean="0"/>
              <a:t>失敗が人間を成長させると私は考えている。失敗のない人なんて本当に気の毒に思う。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5436096" y="620688"/>
            <a:ext cx="273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 dirty="0">
                <a:solidFill>
                  <a:srgbClr val="3333FF"/>
                </a:solidFill>
              </a:rPr>
              <a:t>タイ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043608" y="548680"/>
            <a:ext cx="2808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 dirty="0">
                <a:solidFill>
                  <a:srgbClr val="3333FF"/>
                </a:solidFill>
              </a:rPr>
              <a:t>フィリピン</a:t>
            </a:r>
          </a:p>
        </p:txBody>
      </p:sp>
      <p:pic>
        <p:nvPicPr>
          <p:cNvPr id="16392" name="Picture 8" descr="00000236_pho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844675"/>
            <a:ext cx="19494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071212_murase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221163"/>
            <a:ext cx="26654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thaisp03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1844675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 descr="くるくま_トムヤムクンラーメ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4292600"/>
            <a:ext cx="28082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ja-JP" altLang="en-US" sz="4000" smtClean="0"/>
              <a:t>大学生は成長途上</a:t>
            </a:r>
            <a:br>
              <a:rPr lang="ja-JP" altLang="en-US" sz="4000" smtClean="0"/>
            </a:br>
            <a:r>
              <a:rPr lang="ja-JP" altLang="en-US" sz="4000" smtClean="0"/>
              <a:t>（卒業偏差値が重要）</a:t>
            </a:r>
          </a:p>
        </p:txBody>
      </p:sp>
      <p:sp>
        <p:nvSpPr>
          <p:cNvPr id="11267" name="AutoShape 8"/>
          <p:cNvSpPr>
            <a:spLocks noChangeAspect="1" noChangeArrowheads="1" noTextEdit="1"/>
          </p:cNvSpPr>
          <p:nvPr/>
        </p:nvSpPr>
        <p:spPr bwMode="auto">
          <a:xfrm>
            <a:off x="684213" y="1484313"/>
            <a:ext cx="69516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736600" y="1536700"/>
            <a:ext cx="6837363" cy="45434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1285875" y="2024063"/>
            <a:ext cx="6111875" cy="3309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0" name="Line 12"/>
          <p:cNvSpPr>
            <a:spLocks noChangeShapeType="1"/>
          </p:cNvSpPr>
          <p:nvPr/>
        </p:nvSpPr>
        <p:spPr bwMode="auto">
          <a:xfrm>
            <a:off x="1285875" y="4856163"/>
            <a:ext cx="61118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1" name="Line 13"/>
          <p:cNvSpPr>
            <a:spLocks noChangeShapeType="1"/>
          </p:cNvSpPr>
          <p:nvPr/>
        </p:nvSpPr>
        <p:spPr bwMode="auto">
          <a:xfrm>
            <a:off x="1285875" y="4389438"/>
            <a:ext cx="61118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2" name="Line 14"/>
          <p:cNvSpPr>
            <a:spLocks noChangeShapeType="1"/>
          </p:cNvSpPr>
          <p:nvPr/>
        </p:nvSpPr>
        <p:spPr bwMode="auto">
          <a:xfrm>
            <a:off x="1285875" y="3911600"/>
            <a:ext cx="61118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3" name="Line 15"/>
          <p:cNvSpPr>
            <a:spLocks noChangeShapeType="1"/>
          </p:cNvSpPr>
          <p:nvPr/>
        </p:nvSpPr>
        <p:spPr bwMode="auto">
          <a:xfrm>
            <a:off x="1285875" y="3444875"/>
            <a:ext cx="61118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4" name="Line 16"/>
          <p:cNvSpPr>
            <a:spLocks noChangeShapeType="1"/>
          </p:cNvSpPr>
          <p:nvPr/>
        </p:nvSpPr>
        <p:spPr bwMode="auto">
          <a:xfrm>
            <a:off x="1285875" y="2968625"/>
            <a:ext cx="61118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5" name="Line 17"/>
          <p:cNvSpPr>
            <a:spLocks noChangeShapeType="1"/>
          </p:cNvSpPr>
          <p:nvPr/>
        </p:nvSpPr>
        <p:spPr bwMode="auto">
          <a:xfrm>
            <a:off x="1285875" y="2500313"/>
            <a:ext cx="61118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6" name="Line 18"/>
          <p:cNvSpPr>
            <a:spLocks noChangeShapeType="1"/>
          </p:cNvSpPr>
          <p:nvPr/>
        </p:nvSpPr>
        <p:spPr bwMode="auto">
          <a:xfrm>
            <a:off x="1285875" y="2024063"/>
            <a:ext cx="61118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7" name="Line 19"/>
          <p:cNvSpPr>
            <a:spLocks noChangeShapeType="1"/>
          </p:cNvSpPr>
          <p:nvPr/>
        </p:nvSpPr>
        <p:spPr bwMode="auto">
          <a:xfrm>
            <a:off x="2738438" y="2024063"/>
            <a:ext cx="0" cy="330993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8" name="Line 20"/>
          <p:cNvSpPr>
            <a:spLocks noChangeShapeType="1"/>
          </p:cNvSpPr>
          <p:nvPr/>
        </p:nvSpPr>
        <p:spPr bwMode="auto">
          <a:xfrm>
            <a:off x="4191000" y="2024063"/>
            <a:ext cx="0" cy="330993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9" name="Line 21"/>
          <p:cNvSpPr>
            <a:spLocks noChangeShapeType="1"/>
          </p:cNvSpPr>
          <p:nvPr/>
        </p:nvSpPr>
        <p:spPr bwMode="auto">
          <a:xfrm>
            <a:off x="5654675" y="2024063"/>
            <a:ext cx="0" cy="330993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80" name="Line 22"/>
          <p:cNvSpPr>
            <a:spLocks noChangeShapeType="1"/>
          </p:cNvSpPr>
          <p:nvPr/>
        </p:nvSpPr>
        <p:spPr bwMode="auto">
          <a:xfrm>
            <a:off x="7107238" y="2024063"/>
            <a:ext cx="0" cy="330993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81" name="Rectangle 23"/>
          <p:cNvSpPr>
            <a:spLocks noChangeArrowheads="1"/>
          </p:cNvSpPr>
          <p:nvPr/>
        </p:nvSpPr>
        <p:spPr bwMode="auto">
          <a:xfrm>
            <a:off x="1285875" y="2024063"/>
            <a:ext cx="6111875" cy="3309937"/>
          </a:xfrm>
          <a:prstGeom prst="rect">
            <a:avLst/>
          </a:prstGeom>
          <a:noFill/>
          <a:ln w="11113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82" name="Line 24"/>
          <p:cNvSpPr>
            <a:spLocks noChangeShapeType="1"/>
          </p:cNvSpPr>
          <p:nvPr/>
        </p:nvSpPr>
        <p:spPr bwMode="auto">
          <a:xfrm>
            <a:off x="1285875" y="2024063"/>
            <a:ext cx="0" cy="3309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83" name="Line 25"/>
          <p:cNvSpPr>
            <a:spLocks noChangeShapeType="1"/>
          </p:cNvSpPr>
          <p:nvPr/>
        </p:nvSpPr>
        <p:spPr bwMode="auto">
          <a:xfrm>
            <a:off x="1285875" y="5334000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84" name="Line 26"/>
          <p:cNvSpPr>
            <a:spLocks noChangeShapeType="1"/>
          </p:cNvSpPr>
          <p:nvPr/>
        </p:nvSpPr>
        <p:spPr bwMode="auto">
          <a:xfrm>
            <a:off x="1285875" y="4856163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85" name="Line 27"/>
          <p:cNvSpPr>
            <a:spLocks noChangeShapeType="1"/>
          </p:cNvSpPr>
          <p:nvPr/>
        </p:nvSpPr>
        <p:spPr bwMode="auto">
          <a:xfrm>
            <a:off x="1285875" y="4389438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86" name="Line 28"/>
          <p:cNvSpPr>
            <a:spLocks noChangeShapeType="1"/>
          </p:cNvSpPr>
          <p:nvPr/>
        </p:nvSpPr>
        <p:spPr bwMode="auto">
          <a:xfrm>
            <a:off x="1285875" y="3911600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87" name="Line 29"/>
          <p:cNvSpPr>
            <a:spLocks noChangeShapeType="1"/>
          </p:cNvSpPr>
          <p:nvPr/>
        </p:nvSpPr>
        <p:spPr bwMode="auto">
          <a:xfrm>
            <a:off x="1285875" y="3444875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88" name="Line 30"/>
          <p:cNvSpPr>
            <a:spLocks noChangeShapeType="1"/>
          </p:cNvSpPr>
          <p:nvPr/>
        </p:nvSpPr>
        <p:spPr bwMode="auto">
          <a:xfrm>
            <a:off x="1285875" y="2968625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89" name="Line 31"/>
          <p:cNvSpPr>
            <a:spLocks noChangeShapeType="1"/>
          </p:cNvSpPr>
          <p:nvPr/>
        </p:nvSpPr>
        <p:spPr bwMode="auto">
          <a:xfrm>
            <a:off x="1285875" y="2500313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90" name="Line 32"/>
          <p:cNvSpPr>
            <a:spLocks noChangeShapeType="1"/>
          </p:cNvSpPr>
          <p:nvPr/>
        </p:nvSpPr>
        <p:spPr bwMode="auto">
          <a:xfrm>
            <a:off x="1285875" y="2024063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91" name="Line 33"/>
          <p:cNvSpPr>
            <a:spLocks noChangeShapeType="1"/>
          </p:cNvSpPr>
          <p:nvPr/>
        </p:nvSpPr>
        <p:spPr bwMode="auto">
          <a:xfrm>
            <a:off x="1285875" y="5334000"/>
            <a:ext cx="61118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92" name="Line 34"/>
          <p:cNvSpPr>
            <a:spLocks noChangeShapeType="1"/>
          </p:cNvSpPr>
          <p:nvPr/>
        </p:nvSpPr>
        <p:spPr bwMode="auto">
          <a:xfrm flipV="1">
            <a:off x="1285875" y="5281613"/>
            <a:ext cx="0" cy="52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93" name="Line 35"/>
          <p:cNvSpPr>
            <a:spLocks noChangeShapeType="1"/>
          </p:cNvSpPr>
          <p:nvPr/>
        </p:nvSpPr>
        <p:spPr bwMode="auto">
          <a:xfrm flipV="1">
            <a:off x="2738438" y="5281613"/>
            <a:ext cx="0" cy="52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94" name="Line 36"/>
          <p:cNvSpPr>
            <a:spLocks noChangeShapeType="1"/>
          </p:cNvSpPr>
          <p:nvPr/>
        </p:nvSpPr>
        <p:spPr bwMode="auto">
          <a:xfrm flipV="1">
            <a:off x="4191000" y="5281613"/>
            <a:ext cx="0" cy="52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95" name="Line 37"/>
          <p:cNvSpPr>
            <a:spLocks noChangeShapeType="1"/>
          </p:cNvSpPr>
          <p:nvPr/>
        </p:nvSpPr>
        <p:spPr bwMode="auto">
          <a:xfrm flipV="1">
            <a:off x="5654675" y="5281613"/>
            <a:ext cx="0" cy="52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96" name="Line 38"/>
          <p:cNvSpPr>
            <a:spLocks noChangeShapeType="1"/>
          </p:cNvSpPr>
          <p:nvPr/>
        </p:nvSpPr>
        <p:spPr bwMode="auto">
          <a:xfrm flipV="1">
            <a:off x="7107238" y="5281613"/>
            <a:ext cx="0" cy="52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75" name="Freeform 39"/>
          <p:cNvSpPr>
            <a:spLocks/>
          </p:cNvSpPr>
          <p:nvPr/>
        </p:nvSpPr>
        <p:spPr bwMode="auto">
          <a:xfrm>
            <a:off x="1358900" y="4202113"/>
            <a:ext cx="5965825" cy="446087"/>
          </a:xfrm>
          <a:custGeom>
            <a:avLst/>
            <a:gdLst>
              <a:gd name="T0" fmla="*/ 0 w 575"/>
              <a:gd name="T1" fmla="*/ 43 h 43"/>
              <a:gd name="T2" fmla="*/ 14 w 575"/>
              <a:gd name="T3" fmla="*/ 41 h 43"/>
              <a:gd name="T4" fmla="*/ 28 w 575"/>
              <a:gd name="T5" fmla="*/ 40 h 43"/>
              <a:gd name="T6" fmla="*/ 42 w 575"/>
              <a:gd name="T7" fmla="*/ 38 h 43"/>
              <a:gd name="T8" fmla="*/ 56 w 575"/>
              <a:gd name="T9" fmla="*/ 37 h 43"/>
              <a:gd name="T10" fmla="*/ 70 w 575"/>
              <a:gd name="T11" fmla="*/ 36 h 43"/>
              <a:gd name="T12" fmla="*/ 84 w 575"/>
              <a:gd name="T13" fmla="*/ 35 h 43"/>
              <a:gd name="T14" fmla="*/ 98 w 575"/>
              <a:gd name="T15" fmla="*/ 33 h 43"/>
              <a:gd name="T16" fmla="*/ 112 w 575"/>
              <a:gd name="T17" fmla="*/ 32 h 43"/>
              <a:gd name="T18" fmla="*/ 126 w 575"/>
              <a:gd name="T19" fmla="*/ 31 h 43"/>
              <a:gd name="T20" fmla="*/ 140 w 575"/>
              <a:gd name="T21" fmla="*/ 30 h 43"/>
              <a:gd name="T22" fmla="*/ 154 w 575"/>
              <a:gd name="T23" fmla="*/ 28 h 43"/>
              <a:gd name="T24" fmla="*/ 168 w 575"/>
              <a:gd name="T25" fmla="*/ 26 h 43"/>
              <a:gd name="T26" fmla="*/ 182 w 575"/>
              <a:gd name="T27" fmla="*/ 21 h 43"/>
              <a:gd name="T28" fmla="*/ 196 w 575"/>
              <a:gd name="T29" fmla="*/ 20 h 43"/>
              <a:gd name="T30" fmla="*/ 210 w 575"/>
              <a:gd name="T31" fmla="*/ 18 h 43"/>
              <a:gd name="T32" fmla="*/ 224 w 575"/>
              <a:gd name="T33" fmla="*/ 13 h 43"/>
              <a:gd name="T34" fmla="*/ 238 w 575"/>
              <a:gd name="T35" fmla="*/ 10 h 43"/>
              <a:gd name="T36" fmla="*/ 252 w 575"/>
              <a:gd name="T37" fmla="*/ 8 h 43"/>
              <a:gd name="T38" fmla="*/ 266 w 575"/>
              <a:gd name="T39" fmla="*/ 5 h 43"/>
              <a:gd name="T40" fmla="*/ 280 w 575"/>
              <a:gd name="T41" fmla="*/ 2 h 43"/>
              <a:gd name="T42" fmla="*/ 295 w 575"/>
              <a:gd name="T43" fmla="*/ 1 h 43"/>
              <a:gd name="T44" fmla="*/ 309 w 575"/>
              <a:gd name="T45" fmla="*/ 0 h 43"/>
              <a:gd name="T46" fmla="*/ 323 w 575"/>
              <a:gd name="T47" fmla="*/ 1 h 43"/>
              <a:gd name="T48" fmla="*/ 337 w 575"/>
              <a:gd name="T49" fmla="*/ 11 h 43"/>
              <a:gd name="T50" fmla="*/ 351 w 575"/>
              <a:gd name="T51" fmla="*/ 20 h 43"/>
              <a:gd name="T52" fmla="*/ 365 w 575"/>
              <a:gd name="T53" fmla="*/ 19 h 43"/>
              <a:gd name="T54" fmla="*/ 379 w 575"/>
              <a:gd name="T55" fmla="*/ 18 h 43"/>
              <a:gd name="T56" fmla="*/ 393 w 575"/>
              <a:gd name="T57" fmla="*/ 14 h 43"/>
              <a:gd name="T58" fmla="*/ 407 w 575"/>
              <a:gd name="T59" fmla="*/ 10 h 43"/>
              <a:gd name="T60" fmla="*/ 421 w 575"/>
              <a:gd name="T61" fmla="*/ 10 h 43"/>
              <a:gd name="T62" fmla="*/ 435 w 575"/>
              <a:gd name="T63" fmla="*/ 12 h 43"/>
              <a:gd name="T64" fmla="*/ 449 w 575"/>
              <a:gd name="T65" fmla="*/ 14 h 43"/>
              <a:gd name="T66" fmla="*/ 463 w 575"/>
              <a:gd name="T67" fmla="*/ 14 h 43"/>
              <a:gd name="T68" fmla="*/ 477 w 575"/>
              <a:gd name="T69" fmla="*/ 12 h 43"/>
              <a:gd name="T70" fmla="*/ 491 w 575"/>
              <a:gd name="T71" fmla="*/ 10 h 43"/>
              <a:gd name="T72" fmla="*/ 505 w 575"/>
              <a:gd name="T73" fmla="*/ 7 h 43"/>
              <a:gd name="T74" fmla="*/ 519 w 575"/>
              <a:gd name="T75" fmla="*/ 4 h 43"/>
              <a:gd name="T76" fmla="*/ 533 w 575"/>
              <a:gd name="T77" fmla="*/ 7 h 43"/>
              <a:gd name="T78" fmla="*/ 547 w 575"/>
              <a:gd name="T79" fmla="*/ 6 h 43"/>
              <a:gd name="T80" fmla="*/ 561 w 575"/>
              <a:gd name="T81" fmla="*/ 4 h 43"/>
              <a:gd name="T82" fmla="*/ 575 w 575"/>
              <a:gd name="T83" fmla="*/ 3 h 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75"/>
              <a:gd name="T127" fmla="*/ 0 h 43"/>
              <a:gd name="T128" fmla="*/ 575 w 575"/>
              <a:gd name="T129" fmla="*/ 43 h 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75" h="43">
                <a:moveTo>
                  <a:pt x="0" y="43"/>
                </a:moveTo>
                <a:lnTo>
                  <a:pt x="14" y="41"/>
                </a:lnTo>
                <a:lnTo>
                  <a:pt x="28" y="40"/>
                </a:lnTo>
                <a:lnTo>
                  <a:pt x="42" y="38"/>
                </a:lnTo>
                <a:lnTo>
                  <a:pt x="56" y="37"/>
                </a:lnTo>
                <a:lnTo>
                  <a:pt x="70" y="36"/>
                </a:lnTo>
                <a:lnTo>
                  <a:pt x="84" y="35"/>
                </a:lnTo>
                <a:lnTo>
                  <a:pt x="98" y="33"/>
                </a:lnTo>
                <a:lnTo>
                  <a:pt x="112" y="32"/>
                </a:lnTo>
                <a:lnTo>
                  <a:pt x="126" y="31"/>
                </a:lnTo>
                <a:lnTo>
                  <a:pt x="140" y="30"/>
                </a:lnTo>
                <a:lnTo>
                  <a:pt x="154" y="28"/>
                </a:lnTo>
                <a:lnTo>
                  <a:pt x="168" y="26"/>
                </a:lnTo>
                <a:lnTo>
                  <a:pt x="182" y="21"/>
                </a:lnTo>
                <a:lnTo>
                  <a:pt x="196" y="20"/>
                </a:lnTo>
                <a:lnTo>
                  <a:pt x="210" y="18"/>
                </a:lnTo>
                <a:lnTo>
                  <a:pt x="224" y="13"/>
                </a:lnTo>
                <a:lnTo>
                  <a:pt x="238" y="10"/>
                </a:lnTo>
                <a:lnTo>
                  <a:pt x="252" y="8"/>
                </a:lnTo>
                <a:lnTo>
                  <a:pt x="266" y="5"/>
                </a:lnTo>
                <a:lnTo>
                  <a:pt x="280" y="2"/>
                </a:lnTo>
                <a:lnTo>
                  <a:pt x="295" y="1"/>
                </a:lnTo>
                <a:lnTo>
                  <a:pt x="309" y="0"/>
                </a:lnTo>
                <a:lnTo>
                  <a:pt x="323" y="1"/>
                </a:lnTo>
                <a:lnTo>
                  <a:pt x="337" y="11"/>
                </a:lnTo>
                <a:lnTo>
                  <a:pt x="351" y="20"/>
                </a:lnTo>
                <a:lnTo>
                  <a:pt x="365" y="19"/>
                </a:lnTo>
                <a:lnTo>
                  <a:pt x="379" y="18"/>
                </a:lnTo>
                <a:lnTo>
                  <a:pt x="393" y="14"/>
                </a:lnTo>
                <a:lnTo>
                  <a:pt x="407" y="10"/>
                </a:lnTo>
                <a:lnTo>
                  <a:pt x="421" y="10"/>
                </a:lnTo>
                <a:lnTo>
                  <a:pt x="435" y="12"/>
                </a:lnTo>
                <a:lnTo>
                  <a:pt x="449" y="14"/>
                </a:lnTo>
                <a:lnTo>
                  <a:pt x="463" y="14"/>
                </a:lnTo>
                <a:lnTo>
                  <a:pt x="477" y="12"/>
                </a:lnTo>
                <a:lnTo>
                  <a:pt x="491" y="10"/>
                </a:lnTo>
                <a:lnTo>
                  <a:pt x="505" y="7"/>
                </a:lnTo>
                <a:lnTo>
                  <a:pt x="519" y="4"/>
                </a:lnTo>
                <a:lnTo>
                  <a:pt x="533" y="7"/>
                </a:lnTo>
                <a:lnTo>
                  <a:pt x="547" y="6"/>
                </a:lnTo>
                <a:lnTo>
                  <a:pt x="561" y="4"/>
                </a:lnTo>
                <a:lnTo>
                  <a:pt x="575" y="3"/>
                </a:lnTo>
              </a:path>
            </a:pathLst>
          </a:custGeom>
          <a:noFill/>
          <a:ln w="31750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1358900" y="2479675"/>
            <a:ext cx="5965825" cy="2417763"/>
          </a:xfrm>
          <a:custGeom>
            <a:avLst/>
            <a:gdLst>
              <a:gd name="T0" fmla="*/ 0 w 575"/>
              <a:gd name="T1" fmla="*/ 233 h 233"/>
              <a:gd name="T2" fmla="*/ 14 w 575"/>
              <a:gd name="T3" fmla="*/ 232 h 233"/>
              <a:gd name="T4" fmla="*/ 28 w 575"/>
              <a:gd name="T5" fmla="*/ 230 h 233"/>
              <a:gd name="T6" fmla="*/ 42 w 575"/>
              <a:gd name="T7" fmla="*/ 228 h 233"/>
              <a:gd name="T8" fmla="*/ 56 w 575"/>
              <a:gd name="T9" fmla="*/ 226 h 233"/>
              <a:gd name="T10" fmla="*/ 70 w 575"/>
              <a:gd name="T11" fmla="*/ 223 h 233"/>
              <a:gd name="T12" fmla="*/ 84 w 575"/>
              <a:gd name="T13" fmla="*/ 219 h 233"/>
              <a:gd name="T14" fmla="*/ 98 w 575"/>
              <a:gd name="T15" fmla="*/ 216 h 233"/>
              <a:gd name="T16" fmla="*/ 112 w 575"/>
              <a:gd name="T17" fmla="*/ 214 h 233"/>
              <a:gd name="T18" fmla="*/ 126 w 575"/>
              <a:gd name="T19" fmla="*/ 212 h 233"/>
              <a:gd name="T20" fmla="*/ 140 w 575"/>
              <a:gd name="T21" fmla="*/ 206 h 233"/>
              <a:gd name="T22" fmla="*/ 154 w 575"/>
              <a:gd name="T23" fmla="*/ 205 h 233"/>
              <a:gd name="T24" fmla="*/ 168 w 575"/>
              <a:gd name="T25" fmla="*/ 204 h 233"/>
              <a:gd name="T26" fmla="*/ 182 w 575"/>
              <a:gd name="T27" fmla="*/ 200 h 233"/>
              <a:gd name="T28" fmla="*/ 196 w 575"/>
              <a:gd name="T29" fmla="*/ 198 h 233"/>
              <a:gd name="T30" fmla="*/ 210 w 575"/>
              <a:gd name="T31" fmla="*/ 197 h 233"/>
              <a:gd name="T32" fmla="*/ 224 w 575"/>
              <a:gd name="T33" fmla="*/ 192 h 233"/>
              <a:gd name="T34" fmla="*/ 238 w 575"/>
              <a:gd name="T35" fmla="*/ 186 h 233"/>
              <a:gd name="T36" fmla="*/ 252 w 575"/>
              <a:gd name="T37" fmla="*/ 179 h 233"/>
              <a:gd name="T38" fmla="*/ 266 w 575"/>
              <a:gd name="T39" fmla="*/ 176 h 233"/>
              <a:gd name="T40" fmla="*/ 280 w 575"/>
              <a:gd name="T41" fmla="*/ 173 h 233"/>
              <a:gd name="T42" fmla="*/ 295 w 575"/>
              <a:gd name="T43" fmla="*/ 169 h 233"/>
              <a:gd name="T44" fmla="*/ 309 w 575"/>
              <a:gd name="T45" fmla="*/ 166 h 233"/>
              <a:gd name="T46" fmla="*/ 323 w 575"/>
              <a:gd name="T47" fmla="*/ 162 h 233"/>
              <a:gd name="T48" fmla="*/ 337 w 575"/>
              <a:gd name="T49" fmla="*/ 157 h 233"/>
              <a:gd name="T50" fmla="*/ 351 w 575"/>
              <a:gd name="T51" fmla="*/ 154 h 233"/>
              <a:gd name="T52" fmla="*/ 365 w 575"/>
              <a:gd name="T53" fmla="*/ 149 h 233"/>
              <a:gd name="T54" fmla="*/ 379 w 575"/>
              <a:gd name="T55" fmla="*/ 139 h 233"/>
              <a:gd name="T56" fmla="*/ 393 w 575"/>
              <a:gd name="T57" fmla="*/ 124 h 233"/>
              <a:gd name="T58" fmla="*/ 407 w 575"/>
              <a:gd name="T59" fmla="*/ 108 h 233"/>
              <a:gd name="T60" fmla="*/ 421 w 575"/>
              <a:gd name="T61" fmla="*/ 93 h 233"/>
              <a:gd name="T62" fmla="*/ 435 w 575"/>
              <a:gd name="T63" fmla="*/ 80 h 233"/>
              <a:gd name="T64" fmla="*/ 449 w 575"/>
              <a:gd name="T65" fmla="*/ 67 h 233"/>
              <a:gd name="T66" fmla="*/ 463 w 575"/>
              <a:gd name="T67" fmla="*/ 53 h 233"/>
              <a:gd name="T68" fmla="*/ 477 w 575"/>
              <a:gd name="T69" fmla="*/ 35 h 233"/>
              <a:gd name="T70" fmla="*/ 491 w 575"/>
              <a:gd name="T71" fmla="*/ 14 h 233"/>
              <a:gd name="T72" fmla="*/ 505 w 575"/>
              <a:gd name="T73" fmla="*/ 0 h 233"/>
              <a:gd name="T74" fmla="*/ 519 w 575"/>
              <a:gd name="T75" fmla="*/ 6 h 233"/>
              <a:gd name="T76" fmla="*/ 533 w 575"/>
              <a:gd name="T77" fmla="*/ 36 h 233"/>
              <a:gd name="T78" fmla="*/ 547 w 575"/>
              <a:gd name="T79" fmla="*/ 27 h 233"/>
              <a:gd name="T80" fmla="*/ 561 w 575"/>
              <a:gd name="T81" fmla="*/ 18 h 233"/>
              <a:gd name="T82" fmla="*/ 575 w 575"/>
              <a:gd name="T83" fmla="*/ 15 h 2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75"/>
              <a:gd name="T127" fmla="*/ 0 h 233"/>
              <a:gd name="T128" fmla="*/ 575 w 575"/>
              <a:gd name="T129" fmla="*/ 233 h 23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75" h="233">
                <a:moveTo>
                  <a:pt x="0" y="233"/>
                </a:moveTo>
                <a:lnTo>
                  <a:pt x="14" y="232"/>
                </a:lnTo>
                <a:lnTo>
                  <a:pt x="28" y="230"/>
                </a:lnTo>
                <a:lnTo>
                  <a:pt x="42" y="228"/>
                </a:lnTo>
                <a:lnTo>
                  <a:pt x="56" y="226"/>
                </a:lnTo>
                <a:lnTo>
                  <a:pt x="70" y="223"/>
                </a:lnTo>
                <a:lnTo>
                  <a:pt x="84" y="219"/>
                </a:lnTo>
                <a:lnTo>
                  <a:pt x="98" y="216"/>
                </a:lnTo>
                <a:lnTo>
                  <a:pt x="112" y="214"/>
                </a:lnTo>
                <a:lnTo>
                  <a:pt x="126" y="212"/>
                </a:lnTo>
                <a:lnTo>
                  <a:pt x="140" y="206"/>
                </a:lnTo>
                <a:lnTo>
                  <a:pt x="154" y="205"/>
                </a:lnTo>
                <a:lnTo>
                  <a:pt x="168" y="204"/>
                </a:lnTo>
                <a:lnTo>
                  <a:pt x="182" y="200"/>
                </a:lnTo>
                <a:lnTo>
                  <a:pt x="196" y="198"/>
                </a:lnTo>
                <a:lnTo>
                  <a:pt x="210" y="197"/>
                </a:lnTo>
                <a:lnTo>
                  <a:pt x="224" y="192"/>
                </a:lnTo>
                <a:lnTo>
                  <a:pt x="238" y="186"/>
                </a:lnTo>
                <a:lnTo>
                  <a:pt x="252" y="179"/>
                </a:lnTo>
                <a:lnTo>
                  <a:pt x="266" y="176"/>
                </a:lnTo>
                <a:lnTo>
                  <a:pt x="280" y="173"/>
                </a:lnTo>
                <a:lnTo>
                  <a:pt x="295" y="169"/>
                </a:lnTo>
                <a:lnTo>
                  <a:pt x="309" y="166"/>
                </a:lnTo>
                <a:lnTo>
                  <a:pt x="323" y="162"/>
                </a:lnTo>
                <a:lnTo>
                  <a:pt x="337" y="157"/>
                </a:lnTo>
                <a:lnTo>
                  <a:pt x="351" y="154"/>
                </a:lnTo>
                <a:lnTo>
                  <a:pt x="365" y="149"/>
                </a:lnTo>
                <a:lnTo>
                  <a:pt x="379" y="139"/>
                </a:lnTo>
                <a:lnTo>
                  <a:pt x="393" y="124"/>
                </a:lnTo>
                <a:lnTo>
                  <a:pt x="407" y="108"/>
                </a:lnTo>
                <a:lnTo>
                  <a:pt x="421" y="93"/>
                </a:lnTo>
                <a:lnTo>
                  <a:pt x="435" y="80"/>
                </a:lnTo>
                <a:lnTo>
                  <a:pt x="449" y="67"/>
                </a:lnTo>
                <a:lnTo>
                  <a:pt x="463" y="53"/>
                </a:lnTo>
                <a:lnTo>
                  <a:pt x="477" y="35"/>
                </a:lnTo>
                <a:lnTo>
                  <a:pt x="491" y="14"/>
                </a:lnTo>
                <a:lnTo>
                  <a:pt x="505" y="0"/>
                </a:lnTo>
                <a:lnTo>
                  <a:pt x="519" y="6"/>
                </a:lnTo>
                <a:lnTo>
                  <a:pt x="533" y="36"/>
                </a:lnTo>
                <a:lnTo>
                  <a:pt x="547" y="27"/>
                </a:lnTo>
                <a:lnTo>
                  <a:pt x="561" y="18"/>
                </a:lnTo>
                <a:lnTo>
                  <a:pt x="575" y="15"/>
                </a:lnTo>
              </a:path>
            </a:pathLst>
          </a:custGeom>
          <a:noFill/>
          <a:ln w="317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99" name="Freeform 41"/>
          <p:cNvSpPr>
            <a:spLocks/>
          </p:cNvSpPr>
          <p:nvPr/>
        </p:nvSpPr>
        <p:spPr bwMode="auto">
          <a:xfrm>
            <a:off x="1358900" y="4524375"/>
            <a:ext cx="1306513" cy="123825"/>
          </a:xfrm>
          <a:custGeom>
            <a:avLst/>
            <a:gdLst>
              <a:gd name="T0" fmla="*/ 0 w 126"/>
              <a:gd name="T1" fmla="*/ 12 h 12"/>
              <a:gd name="T2" fmla="*/ 14 w 126"/>
              <a:gd name="T3" fmla="*/ 10 h 12"/>
              <a:gd name="T4" fmla="*/ 28 w 126"/>
              <a:gd name="T5" fmla="*/ 9 h 12"/>
              <a:gd name="T6" fmla="*/ 42 w 126"/>
              <a:gd name="T7" fmla="*/ 7 h 12"/>
              <a:gd name="T8" fmla="*/ 56 w 126"/>
              <a:gd name="T9" fmla="*/ 6 h 12"/>
              <a:gd name="T10" fmla="*/ 70 w 126"/>
              <a:gd name="T11" fmla="*/ 5 h 12"/>
              <a:gd name="T12" fmla="*/ 84 w 126"/>
              <a:gd name="T13" fmla="*/ 4 h 12"/>
              <a:gd name="T14" fmla="*/ 98 w 126"/>
              <a:gd name="T15" fmla="*/ 2 h 12"/>
              <a:gd name="T16" fmla="*/ 112 w 126"/>
              <a:gd name="T17" fmla="*/ 1 h 12"/>
              <a:gd name="T18" fmla="*/ 126 w 126"/>
              <a:gd name="T19" fmla="*/ 0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6"/>
              <a:gd name="T31" fmla="*/ 0 h 12"/>
              <a:gd name="T32" fmla="*/ 126 w 126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6" h="12">
                <a:moveTo>
                  <a:pt x="0" y="12"/>
                </a:moveTo>
                <a:lnTo>
                  <a:pt x="14" y="10"/>
                </a:lnTo>
                <a:lnTo>
                  <a:pt x="28" y="9"/>
                </a:lnTo>
                <a:lnTo>
                  <a:pt x="42" y="7"/>
                </a:lnTo>
                <a:lnTo>
                  <a:pt x="56" y="6"/>
                </a:lnTo>
                <a:lnTo>
                  <a:pt x="70" y="5"/>
                </a:lnTo>
                <a:lnTo>
                  <a:pt x="84" y="4"/>
                </a:lnTo>
                <a:lnTo>
                  <a:pt x="98" y="2"/>
                </a:lnTo>
                <a:lnTo>
                  <a:pt x="112" y="1"/>
                </a:lnTo>
                <a:lnTo>
                  <a:pt x="126" y="0"/>
                </a:lnTo>
              </a:path>
            </a:pathLst>
          </a:custGeom>
          <a:noFill/>
          <a:ln w="20638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300" name="Freeform 42"/>
          <p:cNvSpPr>
            <a:spLocks/>
          </p:cNvSpPr>
          <p:nvPr/>
        </p:nvSpPr>
        <p:spPr bwMode="auto">
          <a:xfrm>
            <a:off x="1358900" y="4679950"/>
            <a:ext cx="1306513" cy="217488"/>
          </a:xfrm>
          <a:custGeom>
            <a:avLst/>
            <a:gdLst>
              <a:gd name="T0" fmla="*/ 0 w 126"/>
              <a:gd name="T1" fmla="*/ 21 h 21"/>
              <a:gd name="T2" fmla="*/ 14 w 126"/>
              <a:gd name="T3" fmla="*/ 20 h 21"/>
              <a:gd name="T4" fmla="*/ 28 w 126"/>
              <a:gd name="T5" fmla="*/ 18 h 21"/>
              <a:gd name="T6" fmla="*/ 42 w 126"/>
              <a:gd name="T7" fmla="*/ 16 h 21"/>
              <a:gd name="T8" fmla="*/ 56 w 126"/>
              <a:gd name="T9" fmla="*/ 14 h 21"/>
              <a:gd name="T10" fmla="*/ 70 w 126"/>
              <a:gd name="T11" fmla="*/ 11 h 21"/>
              <a:gd name="T12" fmla="*/ 84 w 126"/>
              <a:gd name="T13" fmla="*/ 7 h 21"/>
              <a:gd name="T14" fmla="*/ 98 w 126"/>
              <a:gd name="T15" fmla="*/ 4 h 21"/>
              <a:gd name="T16" fmla="*/ 112 w 126"/>
              <a:gd name="T17" fmla="*/ 2 h 21"/>
              <a:gd name="T18" fmla="*/ 126 w 126"/>
              <a:gd name="T19" fmla="*/ 0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6"/>
              <a:gd name="T31" fmla="*/ 0 h 21"/>
              <a:gd name="T32" fmla="*/ 126 w 126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6" h="21">
                <a:moveTo>
                  <a:pt x="0" y="21"/>
                </a:moveTo>
                <a:lnTo>
                  <a:pt x="14" y="20"/>
                </a:lnTo>
                <a:lnTo>
                  <a:pt x="28" y="18"/>
                </a:lnTo>
                <a:lnTo>
                  <a:pt x="42" y="16"/>
                </a:lnTo>
                <a:lnTo>
                  <a:pt x="56" y="14"/>
                </a:lnTo>
                <a:lnTo>
                  <a:pt x="70" y="11"/>
                </a:lnTo>
                <a:lnTo>
                  <a:pt x="84" y="7"/>
                </a:lnTo>
                <a:lnTo>
                  <a:pt x="98" y="4"/>
                </a:lnTo>
                <a:lnTo>
                  <a:pt x="112" y="2"/>
                </a:lnTo>
                <a:lnTo>
                  <a:pt x="126" y="0"/>
                </a:lnTo>
              </a:path>
            </a:pathLst>
          </a:custGeom>
          <a:noFill/>
          <a:ln w="20638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301" name="Rectangle 43"/>
          <p:cNvSpPr>
            <a:spLocks noChangeArrowheads="1"/>
          </p:cNvSpPr>
          <p:nvPr/>
        </p:nvSpPr>
        <p:spPr bwMode="auto">
          <a:xfrm>
            <a:off x="1027113" y="5260975"/>
            <a:ext cx="825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300">
                <a:solidFill>
                  <a:srgbClr val="000000"/>
                </a:solidFill>
                <a:latin typeface="ＭＳ Ｐゴシック" pitchFamily="50" charset="-128"/>
              </a:rPr>
              <a:t>0</a:t>
            </a:r>
            <a:endParaRPr lang="en-US" altLang="ja-JP"/>
          </a:p>
        </p:txBody>
      </p:sp>
      <p:sp>
        <p:nvSpPr>
          <p:cNvPr id="11302" name="Rectangle 44"/>
          <p:cNvSpPr>
            <a:spLocks noChangeArrowheads="1"/>
          </p:cNvSpPr>
          <p:nvPr/>
        </p:nvSpPr>
        <p:spPr bwMode="auto">
          <a:xfrm>
            <a:off x="860425" y="4783138"/>
            <a:ext cx="2476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300">
                <a:solidFill>
                  <a:srgbClr val="000000"/>
                </a:solidFill>
                <a:latin typeface="ＭＳ Ｐゴシック" pitchFamily="50" charset="-128"/>
              </a:rPr>
              <a:t>500</a:t>
            </a:r>
            <a:endParaRPr lang="en-US" altLang="ja-JP"/>
          </a:p>
        </p:txBody>
      </p:sp>
      <p:sp>
        <p:nvSpPr>
          <p:cNvPr id="11303" name="Rectangle 45"/>
          <p:cNvSpPr>
            <a:spLocks noChangeArrowheads="1"/>
          </p:cNvSpPr>
          <p:nvPr/>
        </p:nvSpPr>
        <p:spPr bwMode="auto">
          <a:xfrm>
            <a:off x="777875" y="4316413"/>
            <a:ext cx="330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300">
                <a:solidFill>
                  <a:srgbClr val="000000"/>
                </a:solidFill>
                <a:latin typeface="ＭＳ Ｐゴシック" pitchFamily="50" charset="-128"/>
              </a:rPr>
              <a:t>1000</a:t>
            </a:r>
            <a:endParaRPr lang="en-US" altLang="ja-JP"/>
          </a:p>
        </p:txBody>
      </p:sp>
      <p:sp>
        <p:nvSpPr>
          <p:cNvPr id="11304" name="Rectangle 46"/>
          <p:cNvSpPr>
            <a:spLocks noChangeArrowheads="1"/>
          </p:cNvSpPr>
          <p:nvPr/>
        </p:nvSpPr>
        <p:spPr bwMode="auto">
          <a:xfrm>
            <a:off x="777875" y="3840163"/>
            <a:ext cx="330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300">
                <a:solidFill>
                  <a:srgbClr val="000000"/>
                </a:solidFill>
                <a:latin typeface="ＭＳ Ｐゴシック" pitchFamily="50" charset="-128"/>
              </a:rPr>
              <a:t>1500</a:t>
            </a:r>
            <a:endParaRPr lang="en-US" altLang="ja-JP"/>
          </a:p>
        </p:txBody>
      </p: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777875" y="3371850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300">
                <a:solidFill>
                  <a:srgbClr val="000000"/>
                </a:solidFill>
                <a:latin typeface="ＭＳ Ｐゴシック" pitchFamily="50" charset="-128"/>
              </a:rPr>
              <a:t>2000</a:t>
            </a:r>
            <a:endParaRPr lang="en-US" altLang="ja-JP"/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777875" y="2895600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300">
                <a:solidFill>
                  <a:srgbClr val="000000"/>
                </a:solidFill>
                <a:latin typeface="ＭＳ Ｐゴシック" pitchFamily="50" charset="-128"/>
              </a:rPr>
              <a:t>2500</a:t>
            </a:r>
            <a:endParaRPr lang="en-US" altLang="ja-JP"/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777875" y="2428875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300">
                <a:solidFill>
                  <a:srgbClr val="000000"/>
                </a:solidFill>
                <a:latin typeface="ＭＳ Ｐゴシック" pitchFamily="50" charset="-128"/>
              </a:rPr>
              <a:t>3000</a:t>
            </a:r>
            <a:endParaRPr lang="en-US" altLang="ja-JP"/>
          </a:p>
        </p:txBody>
      </p:sp>
      <p:sp>
        <p:nvSpPr>
          <p:cNvPr id="11308" name="Rectangle 50"/>
          <p:cNvSpPr>
            <a:spLocks noChangeArrowheads="1"/>
          </p:cNvSpPr>
          <p:nvPr/>
        </p:nvSpPr>
        <p:spPr bwMode="auto">
          <a:xfrm>
            <a:off x="777875" y="1951038"/>
            <a:ext cx="330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300">
                <a:solidFill>
                  <a:srgbClr val="000000"/>
                </a:solidFill>
                <a:latin typeface="ＭＳ Ｐゴシック" pitchFamily="50" charset="-128"/>
              </a:rPr>
              <a:t>3500</a:t>
            </a:r>
            <a:endParaRPr lang="en-US" altLang="ja-JP"/>
          </a:p>
        </p:txBody>
      </p:sp>
      <p:sp>
        <p:nvSpPr>
          <p:cNvPr id="11309" name="Rectangle 51"/>
          <p:cNvSpPr>
            <a:spLocks noChangeArrowheads="1"/>
          </p:cNvSpPr>
          <p:nvPr/>
        </p:nvSpPr>
        <p:spPr bwMode="auto">
          <a:xfrm>
            <a:off x="1192213" y="5478463"/>
            <a:ext cx="330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300">
                <a:solidFill>
                  <a:srgbClr val="000000"/>
                </a:solidFill>
                <a:latin typeface="ＭＳ Ｐゴシック" pitchFamily="50" charset="-128"/>
              </a:rPr>
              <a:t>1960</a:t>
            </a:r>
            <a:endParaRPr lang="en-US" altLang="ja-JP"/>
          </a:p>
        </p:txBody>
      </p:sp>
      <p:sp>
        <p:nvSpPr>
          <p:cNvPr id="11310" name="Rectangle 52"/>
          <p:cNvSpPr>
            <a:spLocks noChangeArrowheads="1"/>
          </p:cNvSpPr>
          <p:nvPr/>
        </p:nvSpPr>
        <p:spPr bwMode="auto">
          <a:xfrm>
            <a:off x="2644775" y="5478463"/>
            <a:ext cx="330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300">
                <a:solidFill>
                  <a:srgbClr val="000000"/>
                </a:solidFill>
                <a:latin typeface="ＭＳ Ｐゴシック" pitchFamily="50" charset="-128"/>
              </a:rPr>
              <a:t>1970</a:t>
            </a:r>
            <a:endParaRPr lang="en-US" altLang="ja-JP"/>
          </a:p>
        </p:txBody>
      </p:sp>
      <p:sp>
        <p:nvSpPr>
          <p:cNvPr id="11311" name="Rectangle 53"/>
          <p:cNvSpPr>
            <a:spLocks noChangeArrowheads="1"/>
          </p:cNvSpPr>
          <p:nvPr/>
        </p:nvSpPr>
        <p:spPr bwMode="auto">
          <a:xfrm>
            <a:off x="4097338" y="5478463"/>
            <a:ext cx="330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300">
                <a:solidFill>
                  <a:srgbClr val="000000"/>
                </a:solidFill>
                <a:latin typeface="ＭＳ Ｐゴシック" pitchFamily="50" charset="-128"/>
              </a:rPr>
              <a:t>1980</a:t>
            </a:r>
            <a:endParaRPr lang="en-US" altLang="ja-JP"/>
          </a:p>
        </p:txBody>
      </p:sp>
      <p:sp>
        <p:nvSpPr>
          <p:cNvPr id="11312" name="Rectangle 54"/>
          <p:cNvSpPr>
            <a:spLocks noChangeArrowheads="1"/>
          </p:cNvSpPr>
          <p:nvPr/>
        </p:nvSpPr>
        <p:spPr bwMode="auto">
          <a:xfrm>
            <a:off x="5561013" y="5478463"/>
            <a:ext cx="330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300">
                <a:solidFill>
                  <a:srgbClr val="000000"/>
                </a:solidFill>
                <a:latin typeface="ＭＳ Ｐゴシック" pitchFamily="50" charset="-128"/>
              </a:rPr>
              <a:t>1990</a:t>
            </a:r>
            <a:endParaRPr lang="en-US" altLang="ja-JP"/>
          </a:p>
        </p:txBody>
      </p:sp>
      <p:sp>
        <p:nvSpPr>
          <p:cNvPr id="11313" name="Rectangle 55"/>
          <p:cNvSpPr>
            <a:spLocks noChangeArrowheads="1"/>
          </p:cNvSpPr>
          <p:nvPr/>
        </p:nvSpPr>
        <p:spPr bwMode="auto">
          <a:xfrm>
            <a:off x="7013575" y="5478463"/>
            <a:ext cx="330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300">
                <a:solidFill>
                  <a:srgbClr val="000000"/>
                </a:solidFill>
                <a:latin typeface="ＭＳ Ｐゴシック" pitchFamily="50" charset="-128"/>
              </a:rPr>
              <a:t>2000</a:t>
            </a:r>
            <a:endParaRPr lang="en-US" altLang="ja-JP"/>
          </a:p>
        </p:txBody>
      </p:sp>
      <p:sp>
        <p:nvSpPr>
          <p:cNvPr id="11314" name="Rectangle 56"/>
          <p:cNvSpPr>
            <a:spLocks noChangeArrowheads="1"/>
          </p:cNvSpPr>
          <p:nvPr/>
        </p:nvSpPr>
        <p:spPr bwMode="auto">
          <a:xfrm>
            <a:off x="736600" y="1536700"/>
            <a:ext cx="6837363" cy="45434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315" name="Rectangle 57"/>
          <p:cNvSpPr>
            <a:spLocks noChangeArrowheads="1"/>
          </p:cNvSpPr>
          <p:nvPr/>
        </p:nvSpPr>
        <p:spPr bwMode="auto">
          <a:xfrm>
            <a:off x="3475038" y="1651000"/>
            <a:ext cx="15541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300">
                <a:solidFill>
                  <a:srgbClr val="000000"/>
                </a:solidFill>
                <a:latin typeface="ＭＳ Ｐゴシック" pitchFamily="50" charset="-128"/>
              </a:rPr>
              <a:t>1</a:t>
            </a:r>
            <a:r>
              <a:rPr lang="ja-JP" altLang="en-US" sz="1300">
                <a:solidFill>
                  <a:srgbClr val="000000"/>
                </a:solidFill>
                <a:latin typeface="ＭＳ Ｐゴシック" pitchFamily="50" charset="-128"/>
              </a:rPr>
              <a:t>人当たりＧＤＰの推移</a:t>
            </a:r>
            <a:endParaRPr lang="ja-JP" altLang="en-US"/>
          </a:p>
        </p:txBody>
      </p:sp>
      <p:sp>
        <p:nvSpPr>
          <p:cNvPr id="11316" name="Rectangle 58"/>
          <p:cNvSpPr>
            <a:spLocks noChangeArrowheads="1"/>
          </p:cNvSpPr>
          <p:nvPr/>
        </p:nvSpPr>
        <p:spPr bwMode="auto">
          <a:xfrm>
            <a:off x="830263" y="1651000"/>
            <a:ext cx="4159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300">
                <a:solidFill>
                  <a:srgbClr val="000000"/>
                </a:solidFill>
                <a:latin typeface="ＭＳ Ｐゴシック" pitchFamily="50" charset="-128"/>
              </a:rPr>
              <a:t>(</a:t>
            </a:r>
            <a:r>
              <a:rPr lang="ja-JP" altLang="en-US" sz="1300">
                <a:solidFill>
                  <a:srgbClr val="000000"/>
                </a:solidFill>
                <a:latin typeface="ＭＳ Ｐゴシック" pitchFamily="50" charset="-128"/>
              </a:rPr>
              <a:t>ドル）</a:t>
            </a:r>
            <a:endParaRPr lang="ja-JP" altLang="en-US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2047875" y="3824288"/>
            <a:ext cx="1308100" cy="614362"/>
            <a:chOff x="1290" y="2409"/>
            <a:chExt cx="824" cy="387"/>
          </a:xfrm>
        </p:grpSpPr>
        <p:sp>
          <p:nvSpPr>
            <p:cNvPr id="11327" name="Freeform 59"/>
            <p:cNvSpPr>
              <a:spLocks/>
            </p:cNvSpPr>
            <p:nvPr/>
          </p:nvSpPr>
          <p:spPr bwMode="auto">
            <a:xfrm>
              <a:off x="1290" y="2409"/>
              <a:ext cx="824" cy="387"/>
            </a:xfrm>
            <a:custGeom>
              <a:avLst/>
              <a:gdLst>
                <a:gd name="T0" fmla="*/ 336 w 2016"/>
                <a:gd name="T1" fmla="*/ 0 h 949"/>
                <a:gd name="T2" fmla="*/ 0 w 2016"/>
                <a:gd name="T3" fmla="*/ 118 h 949"/>
                <a:gd name="T4" fmla="*/ 0 w 2016"/>
                <a:gd name="T5" fmla="*/ 411 h 949"/>
                <a:gd name="T6" fmla="*/ 0 w 2016"/>
                <a:gd name="T7" fmla="*/ 587 h 949"/>
                <a:gd name="T8" fmla="*/ 336 w 2016"/>
                <a:gd name="T9" fmla="*/ 704 h 949"/>
                <a:gd name="T10" fmla="*/ 240 w 2016"/>
                <a:gd name="T11" fmla="*/ 949 h 949"/>
                <a:gd name="T12" fmla="*/ 840 w 2016"/>
                <a:gd name="T13" fmla="*/ 704 h 949"/>
                <a:gd name="T14" fmla="*/ 1680 w 2016"/>
                <a:gd name="T15" fmla="*/ 704 h 949"/>
                <a:gd name="T16" fmla="*/ 2016 w 2016"/>
                <a:gd name="T17" fmla="*/ 587 h 949"/>
                <a:gd name="T18" fmla="*/ 2016 w 2016"/>
                <a:gd name="T19" fmla="*/ 411 h 949"/>
                <a:gd name="T20" fmla="*/ 2016 w 2016"/>
                <a:gd name="T21" fmla="*/ 118 h 949"/>
                <a:gd name="T22" fmla="*/ 1680 w 2016"/>
                <a:gd name="T23" fmla="*/ 0 h 949"/>
                <a:gd name="T24" fmla="*/ 840 w 2016"/>
                <a:gd name="T25" fmla="*/ 0 h 949"/>
                <a:gd name="T26" fmla="*/ 336 w 2016"/>
                <a:gd name="T27" fmla="*/ 0 h 9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16"/>
                <a:gd name="T43" fmla="*/ 0 h 949"/>
                <a:gd name="T44" fmla="*/ 2016 w 2016"/>
                <a:gd name="T45" fmla="*/ 949 h 9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16" h="949">
                  <a:moveTo>
                    <a:pt x="336" y="0"/>
                  </a:moveTo>
                  <a:cubicBezTo>
                    <a:pt x="151" y="0"/>
                    <a:pt x="0" y="53"/>
                    <a:pt x="0" y="118"/>
                  </a:cubicBezTo>
                  <a:lnTo>
                    <a:pt x="0" y="411"/>
                  </a:lnTo>
                  <a:lnTo>
                    <a:pt x="0" y="587"/>
                  </a:lnTo>
                  <a:cubicBezTo>
                    <a:pt x="0" y="652"/>
                    <a:pt x="151" y="704"/>
                    <a:pt x="336" y="704"/>
                  </a:cubicBezTo>
                  <a:lnTo>
                    <a:pt x="240" y="949"/>
                  </a:lnTo>
                  <a:lnTo>
                    <a:pt x="840" y="704"/>
                  </a:lnTo>
                  <a:lnTo>
                    <a:pt x="1680" y="704"/>
                  </a:lnTo>
                  <a:cubicBezTo>
                    <a:pt x="1866" y="704"/>
                    <a:pt x="2016" y="652"/>
                    <a:pt x="2016" y="587"/>
                  </a:cubicBezTo>
                  <a:lnTo>
                    <a:pt x="2016" y="411"/>
                  </a:lnTo>
                  <a:lnTo>
                    <a:pt x="2016" y="118"/>
                  </a:lnTo>
                  <a:cubicBezTo>
                    <a:pt x="2016" y="53"/>
                    <a:pt x="1866" y="0"/>
                    <a:pt x="1680" y="0"/>
                  </a:cubicBezTo>
                  <a:lnTo>
                    <a:pt x="840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CC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28" name="Freeform 60"/>
            <p:cNvSpPr>
              <a:spLocks/>
            </p:cNvSpPr>
            <p:nvPr/>
          </p:nvSpPr>
          <p:spPr bwMode="auto">
            <a:xfrm>
              <a:off x="1290" y="2409"/>
              <a:ext cx="824" cy="387"/>
            </a:xfrm>
            <a:custGeom>
              <a:avLst/>
              <a:gdLst>
                <a:gd name="T0" fmla="*/ 336 w 2016"/>
                <a:gd name="T1" fmla="*/ 0 h 949"/>
                <a:gd name="T2" fmla="*/ 0 w 2016"/>
                <a:gd name="T3" fmla="*/ 118 h 949"/>
                <a:gd name="T4" fmla="*/ 0 w 2016"/>
                <a:gd name="T5" fmla="*/ 411 h 949"/>
                <a:gd name="T6" fmla="*/ 0 w 2016"/>
                <a:gd name="T7" fmla="*/ 587 h 949"/>
                <a:gd name="T8" fmla="*/ 336 w 2016"/>
                <a:gd name="T9" fmla="*/ 704 h 949"/>
                <a:gd name="T10" fmla="*/ 240 w 2016"/>
                <a:gd name="T11" fmla="*/ 949 h 949"/>
                <a:gd name="T12" fmla="*/ 840 w 2016"/>
                <a:gd name="T13" fmla="*/ 704 h 949"/>
                <a:gd name="T14" fmla="*/ 1680 w 2016"/>
                <a:gd name="T15" fmla="*/ 704 h 949"/>
                <a:gd name="T16" fmla="*/ 2016 w 2016"/>
                <a:gd name="T17" fmla="*/ 587 h 949"/>
                <a:gd name="T18" fmla="*/ 2016 w 2016"/>
                <a:gd name="T19" fmla="*/ 411 h 949"/>
                <a:gd name="T20" fmla="*/ 2016 w 2016"/>
                <a:gd name="T21" fmla="*/ 118 h 949"/>
                <a:gd name="T22" fmla="*/ 1680 w 2016"/>
                <a:gd name="T23" fmla="*/ 0 h 949"/>
                <a:gd name="T24" fmla="*/ 840 w 2016"/>
                <a:gd name="T25" fmla="*/ 0 h 949"/>
                <a:gd name="T26" fmla="*/ 336 w 2016"/>
                <a:gd name="T27" fmla="*/ 0 h 9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16"/>
                <a:gd name="T43" fmla="*/ 0 h 949"/>
                <a:gd name="T44" fmla="*/ 2016 w 2016"/>
                <a:gd name="T45" fmla="*/ 949 h 9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16" h="949">
                  <a:moveTo>
                    <a:pt x="336" y="0"/>
                  </a:moveTo>
                  <a:cubicBezTo>
                    <a:pt x="151" y="0"/>
                    <a:pt x="0" y="53"/>
                    <a:pt x="0" y="118"/>
                  </a:cubicBezTo>
                  <a:lnTo>
                    <a:pt x="0" y="411"/>
                  </a:lnTo>
                  <a:lnTo>
                    <a:pt x="0" y="587"/>
                  </a:lnTo>
                  <a:cubicBezTo>
                    <a:pt x="0" y="652"/>
                    <a:pt x="151" y="704"/>
                    <a:pt x="336" y="704"/>
                  </a:cubicBezTo>
                  <a:lnTo>
                    <a:pt x="240" y="949"/>
                  </a:lnTo>
                  <a:lnTo>
                    <a:pt x="840" y="704"/>
                  </a:lnTo>
                  <a:lnTo>
                    <a:pt x="1680" y="704"/>
                  </a:lnTo>
                  <a:cubicBezTo>
                    <a:pt x="1866" y="704"/>
                    <a:pt x="2016" y="652"/>
                    <a:pt x="2016" y="587"/>
                  </a:cubicBezTo>
                  <a:lnTo>
                    <a:pt x="2016" y="411"/>
                  </a:lnTo>
                  <a:lnTo>
                    <a:pt x="2016" y="118"/>
                  </a:lnTo>
                  <a:cubicBezTo>
                    <a:pt x="2016" y="53"/>
                    <a:pt x="1866" y="0"/>
                    <a:pt x="1680" y="0"/>
                  </a:cubicBezTo>
                  <a:lnTo>
                    <a:pt x="840" y="0"/>
                  </a:lnTo>
                  <a:lnTo>
                    <a:pt x="336" y="0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318" name="Rectangle 62"/>
          <p:cNvSpPr>
            <a:spLocks noChangeArrowheads="1"/>
          </p:cNvSpPr>
          <p:nvPr/>
        </p:nvSpPr>
        <p:spPr bwMode="auto">
          <a:xfrm>
            <a:off x="2282825" y="3963988"/>
            <a:ext cx="8461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ja-JP" altLang="en-US" sz="1700">
                <a:solidFill>
                  <a:srgbClr val="000000"/>
                </a:solidFill>
                <a:latin typeface="ＭＳ Ｐゴシック" pitchFamily="50" charset="-128"/>
              </a:rPr>
              <a:t>フィリピン</a:t>
            </a:r>
            <a:endParaRPr lang="ja-JP" altLang="en-US"/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2362200" y="4821238"/>
            <a:ext cx="1273175" cy="403225"/>
            <a:chOff x="1488" y="3037"/>
            <a:chExt cx="802" cy="254"/>
          </a:xfrm>
        </p:grpSpPr>
        <p:sp>
          <p:nvSpPr>
            <p:cNvPr id="11325" name="Freeform 63"/>
            <p:cNvSpPr>
              <a:spLocks/>
            </p:cNvSpPr>
            <p:nvPr/>
          </p:nvSpPr>
          <p:spPr bwMode="auto">
            <a:xfrm>
              <a:off x="1488" y="3037"/>
              <a:ext cx="802" cy="254"/>
            </a:xfrm>
            <a:custGeom>
              <a:avLst/>
              <a:gdLst>
                <a:gd name="T0" fmla="*/ 604 w 1964"/>
                <a:gd name="T1" fmla="*/ 623 h 623"/>
                <a:gd name="T2" fmla="*/ 332 w 1964"/>
                <a:gd name="T3" fmla="*/ 522 h 623"/>
                <a:gd name="T4" fmla="*/ 332 w 1964"/>
                <a:gd name="T5" fmla="*/ 269 h 623"/>
                <a:gd name="T6" fmla="*/ 0 w 1964"/>
                <a:gd name="T7" fmla="*/ 0 h 623"/>
                <a:gd name="T8" fmla="*/ 332 w 1964"/>
                <a:gd name="T9" fmla="*/ 117 h 623"/>
                <a:gd name="T10" fmla="*/ 604 w 1964"/>
                <a:gd name="T11" fmla="*/ 15 h 623"/>
                <a:gd name="T12" fmla="*/ 1012 w 1964"/>
                <a:gd name="T13" fmla="*/ 15 h 623"/>
                <a:gd name="T14" fmla="*/ 1692 w 1964"/>
                <a:gd name="T15" fmla="*/ 15 h 623"/>
                <a:gd name="T16" fmla="*/ 1964 w 1964"/>
                <a:gd name="T17" fmla="*/ 117 h 623"/>
                <a:gd name="T18" fmla="*/ 1964 w 1964"/>
                <a:gd name="T19" fmla="*/ 269 h 623"/>
                <a:gd name="T20" fmla="*/ 1964 w 1964"/>
                <a:gd name="T21" fmla="*/ 522 h 623"/>
                <a:gd name="T22" fmla="*/ 1692 w 1964"/>
                <a:gd name="T23" fmla="*/ 623 h 623"/>
                <a:gd name="T24" fmla="*/ 1012 w 1964"/>
                <a:gd name="T25" fmla="*/ 623 h 623"/>
                <a:gd name="T26" fmla="*/ 604 w 1964"/>
                <a:gd name="T27" fmla="*/ 623 h 6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64"/>
                <a:gd name="T43" fmla="*/ 0 h 623"/>
                <a:gd name="T44" fmla="*/ 1964 w 1964"/>
                <a:gd name="T45" fmla="*/ 623 h 6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64" h="623">
                  <a:moveTo>
                    <a:pt x="604" y="623"/>
                  </a:moveTo>
                  <a:cubicBezTo>
                    <a:pt x="454" y="623"/>
                    <a:pt x="332" y="578"/>
                    <a:pt x="332" y="522"/>
                  </a:cubicBezTo>
                  <a:lnTo>
                    <a:pt x="332" y="269"/>
                  </a:lnTo>
                  <a:lnTo>
                    <a:pt x="0" y="0"/>
                  </a:lnTo>
                  <a:lnTo>
                    <a:pt x="332" y="117"/>
                  </a:lnTo>
                  <a:cubicBezTo>
                    <a:pt x="332" y="61"/>
                    <a:pt x="454" y="15"/>
                    <a:pt x="604" y="15"/>
                  </a:cubicBezTo>
                  <a:lnTo>
                    <a:pt x="1012" y="15"/>
                  </a:lnTo>
                  <a:lnTo>
                    <a:pt x="1692" y="15"/>
                  </a:lnTo>
                  <a:cubicBezTo>
                    <a:pt x="1843" y="15"/>
                    <a:pt x="1964" y="61"/>
                    <a:pt x="1964" y="117"/>
                  </a:cubicBezTo>
                  <a:lnTo>
                    <a:pt x="1964" y="269"/>
                  </a:lnTo>
                  <a:lnTo>
                    <a:pt x="1964" y="522"/>
                  </a:lnTo>
                  <a:cubicBezTo>
                    <a:pt x="1964" y="578"/>
                    <a:pt x="1843" y="623"/>
                    <a:pt x="1692" y="623"/>
                  </a:cubicBezTo>
                  <a:lnTo>
                    <a:pt x="1012" y="623"/>
                  </a:lnTo>
                  <a:lnTo>
                    <a:pt x="604" y="623"/>
                  </a:lnTo>
                  <a:close/>
                </a:path>
              </a:pathLst>
            </a:custGeom>
            <a:solidFill>
              <a:srgbClr val="CC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26" name="Freeform 64"/>
            <p:cNvSpPr>
              <a:spLocks/>
            </p:cNvSpPr>
            <p:nvPr/>
          </p:nvSpPr>
          <p:spPr bwMode="auto">
            <a:xfrm>
              <a:off x="1488" y="3037"/>
              <a:ext cx="802" cy="254"/>
            </a:xfrm>
            <a:custGeom>
              <a:avLst/>
              <a:gdLst>
                <a:gd name="T0" fmla="*/ 604 w 1964"/>
                <a:gd name="T1" fmla="*/ 623 h 623"/>
                <a:gd name="T2" fmla="*/ 332 w 1964"/>
                <a:gd name="T3" fmla="*/ 522 h 623"/>
                <a:gd name="T4" fmla="*/ 332 w 1964"/>
                <a:gd name="T5" fmla="*/ 269 h 623"/>
                <a:gd name="T6" fmla="*/ 0 w 1964"/>
                <a:gd name="T7" fmla="*/ 0 h 623"/>
                <a:gd name="T8" fmla="*/ 332 w 1964"/>
                <a:gd name="T9" fmla="*/ 117 h 623"/>
                <a:gd name="T10" fmla="*/ 604 w 1964"/>
                <a:gd name="T11" fmla="*/ 15 h 623"/>
                <a:gd name="T12" fmla="*/ 1012 w 1964"/>
                <a:gd name="T13" fmla="*/ 15 h 623"/>
                <a:gd name="T14" fmla="*/ 1692 w 1964"/>
                <a:gd name="T15" fmla="*/ 15 h 623"/>
                <a:gd name="T16" fmla="*/ 1964 w 1964"/>
                <a:gd name="T17" fmla="*/ 117 h 623"/>
                <a:gd name="T18" fmla="*/ 1964 w 1964"/>
                <a:gd name="T19" fmla="*/ 269 h 623"/>
                <a:gd name="T20" fmla="*/ 1964 w 1964"/>
                <a:gd name="T21" fmla="*/ 522 h 623"/>
                <a:gd name="T22" fmla="*/ 1692 w 1964"/>
                <a:gd name="T23" fmla="*/ 623 h 623"/>
                <a:gd name="T24" fmla="*/ 1012 w 1964"/>
                <a:gd name="T25" fmla="*/ 623 h 623"/>
                <a:gd name="T26" fmla="*/ 604 w 1964"/>
                <a:gd name="T27" fmla="*/ 623 h 6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64"/>
                <a:gd name="T43" fmla="*/ 0 h 623"/>
                <a:gd name="T44" fmla="*/ 1964 w 1964"/>
                <a:gd name="T45" fmla="*/ 623 h 6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64" h="623">
                  <a:moveTo>
                    <a:pt x="604" y="623"/>
                  </a:moveTo>
                  <a:cubicBezTo>
                    <a:pt x="454" y="623"/>
                    <a:pt x="332" y="578"/>
                    <a:pt x="332" y="522"/>
                  </a:cubicBezTo>
                  <a:lnTo>
                    <a:pt x="332" y="269"/>
                  </a:lnTo>
                  <a:lnTo>
                    <a:pt x="0" y="0"/>
                  </a:lnTo>
                  <a:lnTo>
                    <a:pt x="332" y="117"/>
                  </a:lnTo>
                  <a:cubicBezTo>
                    <a:pt x="332" y="61"/>
                    <a:pt x="454" y="15"/>
                    <a:pt x="604" y="15"/>
                  </a:cubicBezTo>
                  <a:lnTo>
                    <a:pt x="1012" y="15"/>
                  </a:lnTo>
                  <a:lnTo>
                    <a:pt x="1692" y="15"/>
                  </a:lnTo>
                  <a:cubicBezTo>
                    <a:pt x="1843" y="15"/>
                    <a:pt x="1964" y="61"/>
                    <a:pt x="1964" y="117"/>
                  </a:cubicBezTo>
                  <a:lnTo>
                    <a:pt x="1964" y="269"/>
                  </a:lnTo>
                  <a:lnTo>
                    <a:pt x="1964" y="522"/>
                  </a:lnTo>
                  <a:cubicBezTo>
                    <a:pt x="1964" y="578"/>
                    <a:pt x="1843" y="623"/>
                    <a:pt x="1692" y="623"/>
                  </a:cubicBezTo>
                  <a:lnTo>
                    <a:pt x="1012" y="623"/>
                  </a:lnTo>
                  <a:lnTo>
                    <a:pt x="604" y="623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320" name="Rectangle 66"/>
          <p:cNvSpPr>
            <a:spLocks noChangeArrowheads="1"/>
          </p:cNvSpPr>
          <p:nvPr/>
        </p:nvSpPr>
        <p:spPr bwMode="auto">
          <a:xfrm>
            <a:off x="2955925" y="4918075"/>
            <a:ext cx="3429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ja-JP" altLang="en-US" sz="1700">
                <a:solidFill>
                  <a:srgbClr val="000000"/>
                </a:solidFill>
                <a:latin typeface="ＭＳ Ｐゴシック" pitchFamily="50" charset="-128"/>
              </a:rPr>
              <a:t>タイ</a:t>
            </a:r>
            <a:endParaRPr lang="ja-JP" altLang="en-US"/>
          </a:p>
        </p:txBody>
      </p:sp>
      <p:sp>
        <p:nvSpPr>
          <p:cNvPr id="14403" name="Rectangle 67"/>
          <p:cNvSpPr>
            <a:spLocks noChangeArrowheads="1"/>
          </p:cNvSpPr>
          <p:nvPr/>
        </p:nvSpPr>
        <p:spPr bwMode="auto">
          <a:xfrm>
            <a:off x="1187450" y="5445125"/>
            <a:ext cx="151288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 b="1">
                <a:solidFill>
                  <a:srgbClr val="FFFF66"/>
                </a:solidFill>
              </a:rPr>
              <a:t>１年生</a:t>
            </a:r>
          </a:p>
        </p:txBody>
      </p:sp>
      <p:sp>
        <p:nvSpPr>
          <p:cNvPr id="14404" name="Rectangle 68"/>
          <p:cNvSpPr>
            <a:spLocks noChangeArrowheads="1"/>
          </p:cNvSpPr>
          <p:nvPr/>
        </p:nvSpPr>
        <p:spPr bwMode="auto">
          <a:xfrm>
            <a:off x="2700338" y="5445125"/>
            <a:ext cx="14398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>
                <a:solidFill>
                  <a:srgbClr val="FFFF66"/>
                </a:solidFill>
              </a:rPr>
              <a:t>２年生</a:t>
            </a:r>
          </a:p>
        </p:txBody>
      </p:sp>
      <p:sp>
        <p:nvSpPr>
          <p:cNvPr id="14405" name="Rectangle 69"/>
          <p:cNvSpPr>
            <a:spLocks noChangeArrowheads="1"/>
          </p:cNvSpPr>
          <p:nvPr/>
        </p:nvSpPr>
        <p:spPr bwMode="auto">
          <a:xfrm>
            <a:off x="4140200" y="5445125"/>
            <a:ext cx="15113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>
                <a:solidFill>
                  <a:srgbClr val="FFFF66"/>
                </a:solidFill>
              </a:rPr>
              <a:t>３年生</a:t>
            </a:r>
          </a:p>
        </p:txBody>
      </p:sp>
      <p:sp>
        <p:nvSpPr>
          <p:cNvPr id="14406" name="Rectangle 70"/>
          <p:cNvSpPr>
            <a:spLocks noChangeArrowheads="1"/>
          </p:cNvSpPr>
          <p:nvPr/>
        </p:nvSpPr>
        <p:spPr bwMode="auto">
          <a:xfrm>
            <a:off x="5651500" y="5445125"/>
            <a:ext cx="172878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>
                <a:solidFill>
                  <a:srgbClr val="FFFF66"/>
                </a:solidFill>
              </a:rPr>
              <a:t>４年生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5" grpId="0" animBg="1"/>
      <p:bldP spid="14376" grpId="0" animBg="1"/>
      <p:bldP spid="14403" grpId="0" animBg="1"/>
      <p:bldP spid="14404" grpId="0" animBg="1"/>
      <p:bldP spid="14405" grpId="0" animBg="1"/>
      <p:bldP spid="144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64575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ja-JP" altLang="en-US" sz="4000" dirty="0" smtClean="0"/>
              <a:t>マネジメント学部の求める人材</a:t>
            </a:r>
            <a:br>
              <a:rPr lang="ja-JP" altLang="en-US" sz="4000" dirty="0" smtClean="0"/>
            </a:br>
            <a:r>
              <a:rPr lang="en-US" altLang="ja-JP" sz="3200" dirty="0" smtClean="0"/>
              <a:t>2</a:t>
            </a:r>
            <a:r>
              <a:rPr lang="ja-JP" altLang="en-US" sz="3200" dirty="0" err="1" smtClean="0"/>
              <a:t>つの</a:t>
            </a:r>
            <a:r>
              <a:rPr lang="ja-JP" altLang="en-US" sz="3200" dirty="0" smtClean="0"/>
              <a:t>能力のバランスよく兼ね備えた人材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3887787" cy="4897437"/>
          </a:xfrm>
          <a:noFill/>
          <a:ln>
            <a:solidFill>
              <a:srgbClr val="3366FF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ja-JP" sz="2800" smtClean="0">
                <a:solidFill>
                  <a:srgbClr val="3333FF"/>
                </a:solidFill>
              </a:rPr>
              <a:t>1</a:t>
            </a:r>
            <a:r>
              <a:rPr lang="ja-JP" altLang="en-US" sz="2800" smtClean="0">
                <a:solidFill>
                  <a:srgbClr val="3333FF"/>
                </a:solidFill>
              </a:rPr>
              <a:t>人で身につける能力</a:t>
            </a:r>
          </a:p>
          <a:p>
            <a:pPr eaLnBrk="1" hangingPunct="1">
              <a:buFontTx/>
              <a:buNone/>
            </a:pPr>
            <a:r>
              <a:rPr lang="ja-JP" altLang="en-US" sz="2800" smtClean="0"/>
              <a:t>パソコンが使いこなせる、英語が話せる、会計知識がある</a:t>
            </a:r>
          </a:p>
          <a:p>
            <a:pPr eaLnBrk="1" hangingPunct="1">
              <a:buFontTx/>
              <a:buNone/>
            </a:pPr>
            <a:endParaRPr lang="ja-JP" altLang="en-US" sz="2800" smtClean="0"/>
          </a:p>
          <a:p>
            <a:pPr eaLnBrk="1" hangingPunct="1">
              <a:buFontTx/>
              <a:buNone/>
            </a:pPr>
            <a:endParaRPr lang="ja-JP" altLang="en-US" sz="2800" smtClean="0"/>
          </a:p>
          <a:p>
            <a:pPr eaLnBrk="1" hangingPunct="1">
              <a:buFontTx/>
              <a:buChar char="•"/>
            </a:pPr>
            <a:r>
              <a:rPr lang="ja-JP" altLang="en-US" sz="2800" smtClean="0"/>
              <a:t>勉強をして備わる能力</a:t>
            </a:r>
          </a:p>
          <a:p>
            <a:pPr eaLnBrk="1" hangingPunct="1">
              <a:buFontTx/>
              <a:buChar char="•"/>
            </a:pPr>
            <a:r>
              <a:rPr lang="ja-JP" altLang="en-US" sz="2800" smtClean="0"/>
              <a:t>自分ひとりでも発揮できる能力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716463" y="1700213"/>
            <a:ext cx="4032250" cy="496887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ja-JP" altLang="en-US" sz="2800">
                <a:solidFill>
                  <a:srgbClr val="3333FF"/>
                </a:solidFill>
              </a:rPr>
              <a:t>社会的能力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2800"/>
              <a:t>人に迷惑をかけない、人に好感を与える、リーダーシップをとる、人をサポートする</a:t>
            </a:r>
          </a:p>
          <a:p>
            <a:pPr marL="342900" indent="-342900">
              <a:spcBef>
                <a:spcPct val="20000"/>
              </a:spcBef>
            </a:pPr>
            <a:endParaRPr lang="ja-JP" altLang="en-US" sz="2800"/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ja-JP" altLang="en-US" sz="2800"/>
              <a:t>さまざまな経験を通して身に付ける能力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ja-JP" altLang="en-US" sz="2800"/>
              <a:t>他者と関わって発揮する能力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640960" cy="9906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口に二画加えて、漢字を作ってください。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sz="quarter" idx="1"/>
          </p:nvPr>
        </p:nvGraphicFramePr>
        <p:xfrm>
          <a:off x="683568" y="1052736"/>
          <a:ext cx="8153400" cy="537889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1584176">
                <a:tc>
                  <a:txBody>
                    <a:bodyPr/>
                    <a:lstStyle/>
                    <a:p>
                      <a:r>
                        <a:rPr kumimoji="1" lang="ja-JP" altLang="en-US" sz="7200" dirty="0" smtClean="0">
                          <a:solidFill>
                            <a:schemeClr val="bg1"/>
                          </a:solidFill>
                        </a:rPr>
                        <a:t>右</a:t>
                      </a:r>
                      <a:endParaRPr kumimoji="1" lang="ja-JP" altLang="en-US" sz="7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200" dirty="0" smtClean="0">
                          <a:solidFill>
                            <a:schemeClr val="bg1"/>
                          </a:solidFill>
                        </a:rPr>
                        <a:t>田</a:t>
                      </a:r>
                      <a:endParaRPr kumimoji="1" lang="ja-JP" altLang="en-US" sz="7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200" dirty="0" smtClean="0">
                          <a:solidFill>
                            <a:schemeClr val="bg1"/>
                          </a:solidFill>
                        </a:rPr>
                        <a:t>旧</a:t>
                      </a:r>
                      <a:endParaRPr kumimoji="1" lang="ja-JP" altLang="en-US" sz="7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200" dirty="0" smtClean="0">
                          <a:solidFill>
                            <a:schemeClr val="bg1"/>
                          </a:solidFill>
                        </a:rPr>
                        <a:t>古</a:t>
                      </a:r>
                      <a:endParaRPr kumimoji="1" lang="ja-JP" altLang="en-US" sz="7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200" dirty="0" smtClean="0">
                          <a:solidFill>
                            <a:schemeClr val="bg1"/>
                          </a:solidFill>
                        </a:rPr>
                        <a:t>旦</a:t>
                      </a:r>
                      <a:endParaRPr kumimoji="1" lang="ja-JP" altLang="en-US" sz="7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r>
                        <a:rPr kumimoji="1" lang="ja-JP" altLang="en-US" sz="7200" dirty="0" smtClean="0">
                          <a:solidFill>
                            <a:schemeClr val="bg1"/>
                          </a:solidFill>
                        </a:rPr>
                        <a:t>只</a:t>
                      </a:r>
                      <a:endParaRPr kumimoji="1" lang="ja-JP" altLang="en-US" sz="7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200" dirty="0" smtClean="0">
                          <a:solidFill>
                            <a:schemeClr val="bg1"/>
                          </a:solidFill>
                        </a:rPr>
                        <a:t>兄</a:t>
                      </a:r>
                      <a:endParaRPr kumimoji="1" lang="ja-JP" altLang="en-US" sz="7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200" dirty="0" smtClean="0">
                          <a:solidFill>
                            <a:schemeClr val="bg1"/>
                          </a:solidFill>
                        </a:rPr>
                        <a:t>目</a:t>
                      </a:r>
                      <a:endParaRPr kumimoji="1" lang="ja-JP" altLang="en-US" sz="7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200" dirty="0" smtClean="0">
                          <a:solidFill>
                            <a:schemeClr val="bg1"/>
                          </a:solidFill>
                        </a:rPr>
                        <a:t>由</a:t>
                      </a:r>
                      <a:endParaRPr kumimoji="1" lang="ja-JP" altLang="en-US" sz="7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200" dirty="0" smtClean="0">
                          <a:solidFill>
                            <a:schemeClr val="bg1"/>
                          </a:solidFill>
                        </a:rPr>
                        <a:t>甲</a:t>
                      </a:r>
                      <a:endParaRPr kumimoji="1" lang="ja-JP" altLang="en-US" sz="7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94520">
                <a:tc>
                  <a:txBody>
                    <a:bodyPr/>
                    <a:lstStyle/>
                    <a:p>
                      <a:r>
                        <a:rPr kumimoji="1" lang="ja-JP" altLang="en-US" sz="7200" dirty="0" smtClean="0">
                          <a:solidFill>
                            <a:schemeClr val="bg1"/>
                          </a:solidFill>
                        </a:rPr>
                        <a:t>石</a:t>
                      </a:r>
                      <a:endParaRPr kumimoji="1" lang="ja-JP" altLang="en-US" sz="7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200" dirty="0" smtClean="0">
                          <a:solidFill>
                            <a:schemeClr val="bg1"/>
                          </a:solidFill>
                        </a:rPr>
                        <a:t>四</a:t>
                      </a:r>
                      <a:endParaRPr kumimoji="1" lang="ja-JP" altLang="en-US" sz="7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200" dirty="0" smtClean="0">
                          <a:solidFill>
                            <a:schemeClr val="bg1"/>
                          </a:solidFill>
                        </a:rPr>
                        <a:t>申</a:t>
                      </a:r>
                      <a:endParaRPr kumimoji="1" lang="ja-JP" altLang="en-US" sz="7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200" dirty="0" smtClean="0">
                          <a:solidFill>
                            <a:schemeClr val="bg1"/>
                          </a:solidFill>
                        </a:rPr>
                        <a:t>囚</a:t>
                      </a:r>
                      <a:endParaRPr kumimoji="1" lang="ja-JP" altLang="en-US" sz="7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200" dirty="0" smtClean="0">
                          <a:solidFill>
                            <a:schemeClr val="bg1"/>
                          </a:solidFill>
                        </a:rPr>
                        <a:t>叶</a:t>
                      </a:r>
                      <a:endParaRPr kumimoji="1" lang="ja-JP" altLang="en-US" sz="7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デザート">
  <a:themeElements>
    <a:clrScheme name="デザート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デザート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デザート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359</TotalTime>
  <Words>343</Words>
  <Application>Microsoft Office PowerPoint</Application>
  <PresentationFormat>画面に合わせる (4:3)</PresentationFormat>
  <Paragraphs>97</Paragraphs>
  <Slides>12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デザート</vt:lpstr>
      <vt:lpstr>アトミアカデミア（2012）</vt:lpstr>
      <vt:lpstr>ディズニーランド</vt:lpstr>
      <vt:lpstr>暗黒の日曜日（1955年7月17日）</vt:lpstr>
      <vt:lpstr>目標があれば大丈夫</vt:lpstr>
      <vt:lpstr>本田宗一郎（ホンダの創業者）の言葉</vt:lpstr>
      <vt:lpstr>スライド 6</vt:lpstr>
      <vt:lpstr>大学生は成長途上 （卒業偏差値が重要）</vt:lpstr>
      <vt:lpstr>マネジメント学部の求める人材 2つの能力のバランスよく兼ね備えた人材</vt:lpstr>
      <vt:lpstr>口に二画加えて、漢字を作ってください。</vt:lpstr>
      <vt:lpstr>卒業目指して頑張りましょう</vt:lpstr>
      <vt:lpstr>新任教員</vt:lpstr>
      <vt:lpstr>マネジメント学部の強み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秋学期　ガイダンス</dc:title>
  <dc:creator>yamasawa</dc:creator>
  <cp:lastModifiedBy>yamasawa</cp:lastModifiedBy>
  <cp:revision>43</cp:revision>
  <dcterms:created xsi:type="dcterms:W3CDTF">2011-09-26T23:11:14Z</dcterms:created>
  <dcterms:modified xsi:type="dcterms:W3CDTF">2012-04-05T23:32:49Z</dcterms:modified>
</cp:coreProperties>
</file>