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0"/>
  </p:notesMasterIdLst>
  <p:sldIdLst>
    <p:sldId id="256" r:id="rId2"/>
    <p:sldId id="257" r:id="rId3"/>
    <p:sldId id="316" r:id="rId4"/>
    <p:sldId id="258" r:id="rId5"/>
    <p:sldId id="260" r:id="rId6"/>
    <p:sldId id="267" r:id="rId7"/>
    <p:sldId id="259" r:id="rId8"/>
    <p:sldId id="261" r:id="rId9"/>
    <p:sldId id="272" r:id="rId10"/>
    <p:sldId id="262" r:id="rId11"/>
    <p:sldId id="289" r:id="rId12"/>
    <p:sldId id="273" r:id="rId13"/>
    <p:sldId id="263" r:id="rId14"/>
    <p:sldId id="271" r:id="rId15"/>
    <p:sldId id="264" r:id="rId16"/>
    <p:sldId id="265" r:id="rId17"/>
    <p:sldId id="266" r:id="rId18"/>
    <p:sldId id="274" r:id="rId19"/>
    <p:sldId id="268" r:id="rId20"/>
    <p:sldId id="291" r:id="rId21"/>
    <p:sldId id="292" r:id="rId22"/>
    <p:sldId id="318" r:id="rId23"/>
    <p:sldId id="296" r:id="rId24"/>
    <p:sldId id="294" r:id="rId25"/>
    <p:sldId id="295" r:id="rId26"/>
    <p:sldId id="321" r:id="rId27"/>
    <p:sldId id="323" r:id="rId28"/>
    <p:sldId id="299" r:id="rId29"/>
    <p:sldId id="298" r:id="rId30"/>
    <p:sldId id="301" r:id="rId31"/>
    <p:sldId id="302" r:id="rId32"/>
    <p:sldId id="325" r:id="rId33"/>
    <p:sldId id="324" r:id="rId34"/>
    <p:sldId id="311" r:id="rId35"/>
    <p:sldId id="304" r:id="rId36"/>
    <p:sldId id="269" r:id="rId37"/>
    <p:sldId id="270" r:id="rId38"/>
    <p:sldId id="314" r:id="rId3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Garamond"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Dropbox\USER_DRV\00&#12487;&#12451;&#12474;&#12491;&#12540;\&#32113;&#21512;&#29256;\&#26144;&#30011;&#12289;&#12461;&#12515;&#12521;&#12463;&#12479;&#1254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plotArea>
      <c:layout>
        <c:manualLayout>
          <c:layoutTarget val="inner"/>
          <c:xMode val="edge"/>
          <c:yMode val="edge"/>
          <c:x val="5.2891027510450106E-2"/>
          <c:y val="0.11803432772207816"/>
          <c:w val="0.8750943570871158"/>
          <c:h val="0.5616690726159238"/>
        </c:manualLayout>
      </c:layout>
      <c:barChart>
        <c:barDir val="col"/>
        <c:grouping val="clustered"/>
        <c:ser>
          <c:idx val="0"/>
          <c:order val="0"/>
          <c:tx>
            <c:strRef>
              <c:f>前作との間隔!$H$3</c:f>
              <c:strCache>
                <c:ptCount val="1"/>
                <c:pt idx="0">
                  <c:v>前作との間隔（年）</c:v>
                </c:pt>
              </c:strCache>
            </c:strRef>
          </c:tx>
          <c:dLbls>
            <c:showVal val="1"/>
          </c:dLbls>
          <c:cat>
            <c:strRef>
              <c:f>前作との間隔!$B$4:$B$16</c:f>
              <c:strCache>
                <c:ptCount val="13"/>
                <c:pt idx="0">
                  <c:v>白雪姫　</c:v>
                </c:pt>
                <c:pt idx="1">
                  <c:v>シンデレラ　</c:v>
                </c:pt>
                <c:pt idx="2">
                  <c:v>眠れる森の美女</c:v>
                </c:pt>
                <c:pt idx="3">
                  <c:v>リトル・マーメイド　</c:v>
                </c:pt>
                <c:pt idx="4">
                  <c:v>美女と野獣　</c:v>
                </c:pt>
                <c:pt idx="5">
                  <c:v>アラジン　</c:v>
                </c:pt>
                <c:pt idx="6">
                  <c:v>ポカホンタス　</c:v>
                </c:pt>
                <c:pt idx="7">
                  <c:v>ムーラン　</c:v>
                </c:pt>
                <c:pt idx="8">
                  <c:v>魔法にかけられて</c:v>
                </c:pt>
                <c:pt idx="9">
                  <c:v>プリンセスと魔法のキス</c:v>
                </c:pt>
                <c:pt idx="10">
                  <c:v>塔の上のラプンツェル</c:v>
                </c:pt>
                <c:pt idx="11">
                  <c:v>メリダとおそろしの森</c:v>
                </c:pt>
                <c:pt idx="12">
                  <c:v>アナと雪の女王</c:v>
                </c:pt>
              </c:strCache>
            </c:strRef>
          </c:cat>
          <c:val>
            <c:numRef>
              <c:f>前作との間隔!$H$4:$H$16</c:f>
              <c:numCache>
                <c:formatCode>General</c:formatCode>
                <c:ptCount val="13"/>
                <c:pt idx="1">
                  <c:v>13</c:v>
                </c:pt>
                <c:pt idx="2">
                  <c:v>9</c:v>
                </c:pt>
                <c:pt idx="3">
                  <c:v>30</c:v>
                </c:pt>
                <c:pt idx="4">
                  <c:v>2</c:v>
                </c:pt>
                <c:pt idx="5">
                  <c:v>1</c:v>
                </c:pt>
                <c:pt idx="6">
                  <c:v>3</c:v>
                </c:pt>
                <c:pt idx="7">
                  <c:v>3</c:v>
                </c:pt>
                <c:pt idx="8">
                  <c:v>9</c:v>
                </c:pt>
                <c:pt idx="9">
                  <c:v>2</c:v>
                </c:pt>
                <c:pt idx="10">
                  <c:v>1</c:v>
                </c:pt>
                <c:pt idx="11">
                  <c:v>2</c:v>
                </c:pt>
                <c:pt idx="12">
                  <c:v>2</c:v>
                </c:pt>
              </c:numCache>
            </c:numRef>
          </c:val>
        </c:ser>
        <c:axId val="257972864"/>
        <c:axId val="259735936"/>
      </c:barChart>
      <c:catAx>
        <c:axId val="257972864"/>
        <c:scaling>
          <c:orientation val="minMax"/>
        </c:scaling>
        <c:axPos val="b"/>
        <c:tickLblPos val="nextTo"/>
        <c:txPr>
          <a:bodyPr rot="0" vert="eaVert"/>
          <a:lstStyle/>
          <a:p>
            <a:pPr>
              <a:defRPr/>
            </a:pPr>
            <a:endParaRPr lang="ja-JP"/>
          </a:p>
        </c:txPr>
        <c:crossAx val="259735936"/>
        <c:crosses val="autoZero"/>
        <c:auto val="1"/>
        <c:lblAlgn val="ctr"/>
        <c:lblOffset val="100"/>
      </c:catAx>
      <c:valAx>
        <c:axId val="259735936"/>
        <c:scaling>
          <c:orientation val="minMax"/>
        </c:scaling>
        <c:axPos val="l"/>
        <c:majorGridlines/>
        <c:numFmt formatCode="General" sourceLinked="1"/>
        <c:tickLblPos val="nextTo"/>
        <c:crossAx val="257972864"/>
        <c:crosses val="autoZero"/>
        <c:crossBetween val="between"/>
      </c:valAx>
    </c:plotArea>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0.0152</cdr:x>
      <cdr:y>0.025</cdr:y>
    </cdr:from>
    <cdr:to>
      <cdr:x>0.12812</cdr:x>
      <cdr:y>0.10208</cdr:y>
    </cdr:to>
    <cdr:sp macro="" textlink="">
      <cdr:nvSpPr>
        <cdr:cNvPr id="2" name="テキスト ボックス 1"/>
        <cdr:cNvSpPr txBox="1"/>
      </cdr:nvSpPr>
      <cdr:spPr>
        <a:xfrm xmlns:a="http://schemas.openxmlformats.org/drawingml/2006/main">
          <a:off x="133351" y="114300"/>
          <a:ext cx="9906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640EA1-6FD9-4ABA-8D4E-2E071CAC9ED5}" type="datetimeFigureOut">
              <a:rPr lang="ja-JP" altLang="en-US"/>
              <a:pPr>
                <a:defRPr/>
              </a:pPr>
              <a:t>2015/10/16</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A7E283-9B80-4A8A-9DB5-EECBC19C5FE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A24117-9CF1-4662-A8D3-85A2C2CB2C07}" type="slidenum">
              <a:rPr lang="ja-JP" altLang="en-US" smtClean="0"/>
              <a:pPr/>
              <a:t>34</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40FD9F1-23E7-456D-8DEB-607E0BBCA51D}"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28398C8-7DF5-4DB8-AA18-AFCA7E28195B}"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E154B7BF-888C-48CD-85AD-D74C5187D348}"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225366ED-AC75-4962-9639-244E9A464C84}"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F7C5E444-C30A-4D81-BBA2-A3330336FE61}"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EC437BB2-D056-466B-94CB-12C675E7EF8A}"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5A1A455E-2B98-449E-903E-4A0E6910CAD4}"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6024EEDA-E8FB-4E92-A63D-1F38D78A6D09}"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6435308A-A730-4F02-ABD2-219D4ED77BE4}"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10F54441-5E72-4AE2-A615-35A28E5852FB}"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003487EF-BAAA-4267-958E-390708AA48C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7A2CD4-0A4B-441D-A8ED-A40E55AFF612}"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yumenavi.info/lecture.aspx?GNKCD=g001937&amp;OraSeq=64&amp;ProId=WNA002&amp;SerKbn=8&amp;SearchMod=2&amp;Page=1&amp;KeyWord=%E3%83%97%E3%83%AA%E3%83%B3" TargetMode="External"/><Relationship Id="rId2" Type="http://schemas.openxmlformats.org/officeDocument/2006/relationships/hyperlink" Target="http://blog.livedoor.jp/mamehijiki-mamehijiki/archives/37631054.html" TargetMode="External"/><Relationship Id="rId1" Type="http://schemas.openxmlformats.org/officeDocument/2006/relationships/slideLayout" Target="../slideLayouts/slideLayout2.xml"/><Relationship Id="rId5" Type="http://schemas.openxmlformats.org/officeDocument/2006/relationships/hyperlink" Target="http://matome.naver.jp/odai/2140759900741321901?page=2" TargetMode="External"/><Relationship Id="rId4" Type="http://schemas.openxmlformats.org/officeDocument/2006/relationships/hyperlink" Target="http://ure.pia.co.jp/articles/-/2439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「お姫様」と女性の社会進出</a:t>
            </a:r>
          </a:p>
        </p:txBody>
      </p:sp>
      <p:sp>
        <p:nvSpPr>
          <p:cNvPr id="8195" name="Rectangle 3"/>
          <p:cNvSpPr>
            <a:spLocks noGrp="1" noChangeArrowheads="1"/>
          </p:cNvSpPr>
          <p:nvPr>
            <p:ph type="subTitle" idx="1"/>
          </p:nvPr>
        </p:nvSpPr>
        <p:spPr/>
        <p:txBody>
          <a:bodyPr rtlCol="0">
            <a:normAutofit/>
          </a:bodyPr>
          <a:lstStyle/>
          <a:p>
            <a:pPr eaLnBrk="1" fontAlgn="auto" hangingPunct="1">
              <a:spcAft>
                <a:spcPts val="0"/>
              </a:spcAft>
              <a:defRPr/>
            </a:pPr>
            <a:r>
              <a:rPr lang="ja-JP" altLang="en-US" smtClean="0"/>
              <a:t>山澤成康</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ja-JP" altLang="en-US" sz="4000" smtClean="0"/>
              <a:t>プリンセス、２つのタイプ</a:t>
            </a:r>
            <a:br>
              <a:rPr lang="ja-JP" altLang="en-US" sz="4000" smtClean="0"/>
            </a:br>
            <a:r>
              <a:rPr lang="ja-JP" altLang="en-US" sz="2400" smtClean="0"/>
              <a:t>以下有馬哲夫（</a:t>
            </a:r>
            <a:r>
              <a:rPr lang="en-US" altLang="ja-JP" sz="2400" smtClean="0"/>
              <a:t>2001</a:t>
            </a:r>
            <a:r>
              <a:rPr lang="ja-JP" altLang="en-US" sz="2400" smtClean="0"/>
              <a:t>）より</a:t>
            </a:r>
          </a:p>
        </p:txBody>
      </p:sp>
      <p:sp>
        <p:nvSpPr>
          <p:cNvPr id="11267" name="Rectangle 3"/>
          <p:cNvSpPr>
            <a:spLocks noGrp="1" noChangeArrowheads="1"/>
          </p:cNvSpPr>
          <p:nvPr>
            <p:ph idx="1"/>
          </p:nvPr>
        </p:nvSpPr>
        <p:spPr/>
        <p:txBody>
          <a:bodyPr/>
          <a:lstStyle/>
          <a:p>
            <a:pPr eaLnBrk="1" hangingPunct="1"/>
            <a:r>
              <a:rPr lang="ja-JP" altLang="en-US" smtClean="0"/>
              <a:t>白雪姫、シンデレラ、眠れる森の美女</a:t>
            </a:r>
          </a:p>
          <a:p>
            <a:pPr eaLnBrk="1" hangingPunct="1"/>
            <a:endParaRPr lang="ja-JP" altLang="en-US" smtClean="0"/>
          </a:p>
          <a:p>
            <a:pPr eaLnBrk="1" hangingPunct="1"/>
            <a:endParaRPr lang="ja-JP" altLang="en-US" smtClean="0"/>
          </a:p>
          <a:p>
            <a:pPr eaLnBrk="1" hangingPunct="1"/>
            <a:r>
              <a:rPr lang="ja-JP" altLang="en-US" smtClean="0"/>
              <a:t>リトルマーメイド、ポカホンタス、美女と野獣</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8000" y="1376363"/>
            <a:ext cx="6446838" cy="3881437"/>
          </a:xfrm>
        </p:spPr>
        <p:txBody>
          <a:bodyPr>
            <a:normAutofit fontScale="92500"/>
          </a:bodyPr>
          <a:lstStyle/>
          <a:p>
            <a:pPr>
              <a:buFont typeface="Wingdings" panose="05000000000000000000" pitchFamily="2" charset="2"/>
              <a:buChar char="l"/>
              <a:defRPr/>
            </a:pPr>
            <a:r>
              <a:rPr lang="ja-JP" altLang="ja-JP" sz="2800" dirty="0" smtClean="0"/>
              <a:t>映画</a:t>
            </a:r>
            <a:r>
              <a:rPr lang="ja-JP" altLang="ja-JP" sz="2800" dirty="0"/>
              <a:t>の中で基本的に何</a:t>
            </a:r>
            <a:r>
              <a:rPr lang="ja-JP" altLang="ja-JP" sz="2800" dirty="0" smtClean="0"/>
              <a:t>もし</a:t>
            </a:r>
            <a:r>
              <a:rPr lang="ja-JP" altLang="en-US" sz="2800" dirty="0" smtClean="0"/>
              <a:t>ない</a:t>
            </a:r>
            <a:endParaRPr lang="en-US" altLang="ja-JP" sz="2800" dirty="0" smtClean="0"/>
          </a:p>
          <a:p>
            <a:pPr>
              <a:buFont typeface="Arial" charset="0"/>
              <a:buChar char="•"/>
              <a:defRPr/>
            </a:pPr>
            <a:endParaRPr lang="en-US" altLang="ja-JP" sz="2800" dirty="0" smtClean="0"/>
          </a:p>
          <a:p>
            <a:pPr>
              <a:buFont typeface="Wingdings" panose="05000000000000000000" pitchFamily="2" charset="2"/>
              <a:buChar char="l"/>
              <a:defRPr/>
            </a:pPr>
            <a:r>
              <a:rPr lang="ja-JP" altLang="ja-JP" sz="2800" dirty="0" smtClean="0"/>
              <a:t>もともと</a:t>
            </a:r>
            <a:r>
              <a:rPr lang="ja-JP" altLang="ja-JP" sz="2800" dirty="0"/>
              <a:t>プリンセスとしての資格を持ち</a:t>
            </a:r>
            <a:r>
              <a:rPr lang="ja-JP" altLang="ja-JP" sz="2800" dirty="0" smtClean="0"/>
              <a:t>、</a:t>
            </a:r>
            <a:endParaRPr lang="en-US" altLang="ja-JP" sz="2800" dirty="0" smtClean="0"/>
          </a:p>
          <a:p>
            <a:pPr marL="0" indent="0">
              <a:buFont typeface="Arial" charset="0"/>
              <a:buNone/>
              <a:defRPr/>
            </a:pPr>
            <a:r>
              <a:rPr lang="ja-JP" altLang="en-US" sz="2800" dirty="0"/>
              <a:t>　</a:t>
            </a:r>
            <a:r>
              <a:rPr lang="ja-JP" altLang="ja-JP" sz="2800" dirty="0" smtClean="0"/>
              <a:t>あと</a:t>
            </a:r>
            <a:r>
              <a:rPr lang="ja-JP" altLang="ja-JP" sz="2800" dirty="0"/>
              <a:t>は選ばれるのをじっと待って</a:t>
            </a:r>
            <a:r>
              <a:rPr lang="ja-JP" altLang="ja-JP" sz="2800" dirty="0" smtClean="0"/>
              <a:t>いる</a:t>
            </a:r>
            <a:r>
              <a:rPr lang="ja-JP" altLang="en-US" sz="2800" dirty="0"/>
              <a:t>だけ</a:t>
            </a:r>
            <a:endParaRPr lang="ja-JP" altLang="ja-JP" sz="2800" dirty="0"/>
          </a:p>
          <a:p>
            <a:pPr>
              <a:buFont typeface="Arial" charset="0"/>
              <a:buChar char="•"/>
              <a:defRPr/>
            </a:pPr>
            <a:endParaRPr lang="en-US" altLang="ja-JP" sz="2800" dirty="0" smtClean="0"/>
          </a:p>
          <a:p>
            <a:pPr>
              <a:buFont typeface="Wingdings" panose="05000000000000000000" pitchFamily="2" charset="2"/>
              <a:buChar char="l"/>
              <a:defRPr/>
            </a:pPr>
            <a:r>
              <a:rPr lang="ja-JP" altLang="ja-JP" sz="2800" dirty="0" smtClean="0"/>
              <a:t>「</a:t>
            </a:r>
            <a:r>
              <a:rPr lang="ja-JP" altLang="ja-JP" sz="2800" dirty="0"/>
              <a:t>美しくておしとやかで気だてがよく</a:t>
            </a:r>
            <a:r>
              <a:rPr lang="ja-JP" altLang="ja-JP" sz="2800" dirty="0" smtClean="0"/>
              <a:t>、</a:t>
            </a:r>
            <a:endParaRPr lang="en-US" altLang="ja-JP" sz="2800" dirty="0" smtClean="0"/>
          </a:p>
          <a:p>
            <a:pPr marL="0" indent="0">
              <a:buFont typeface="Arial" charset="0"/>
              <a:buNone/>
              <a:defRPr/>
            </a:pPr>
            <a:r>
              <a:rPr lang="ja-JP" altLang="en-US" sz="2800" dirty="0"/>
              <a:t>　</a:t>
            </a:r>
            <a:r>
              <a:rPr lang="ja-JP" altLang="ja-JP" sz="2800" dirty="0" smtClean="0"/>
              <a:t>苦難</a:t>
            </a:r>
            <a:r>
              <a:rPr lang="ja-JP" altLang="ja-JP" sz="2800" dirty="0"/>
              <a:t>に耐え、じっと王子様を待つ」</a:t>
            </a:r>
            <a:r>
              <a:rPr lang="ja-JP" altLang="ja-JP" sz="2800" dirty="0" smtClean="0"/>
              <a:t>女性像</a:t>
            </a:r>
            <a:endParaRPr lang="ja-JP" altLang="ja-JP" sz="2800" dirty="0"/>
          </a:p>
          <a:p>
            <a:pPr>
              <a:buFont typeface="Arial" charset="0"/>
              <a:buChar char="•"/>
              <a:defRPr/>
            </a:pPr>
            <a:endParaRPr lang="ja-JP"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endParaRPr lang="ja-JP" altLang="ja-JP" smtClean="0"/>
          </a:p>
        </p:txBody>
      </p:sp>
      <p:sp>
        <p:nvSpPr>
          <p:cNvPr id="13315" name="Rectangle 3"/>
          <p:cNvSpPr>
            <a:spLocks noGrp="1" noChangeArrowheads="1"/>
          </p:cNvSpPr>
          <p:nvPr>
            <p:ph idx="1"/>
          </p:nvPr>
        </p:nvSpPr>
        <p:spPr/>
        <p:txBody>
          <a:bodyPr/>
          <a:lstStyle/>
          <a:p>
            <a:pPr eaLnBrk="1" hangingPunct="1"/>
            <a:endParaRPr lang="ja-JP" altLang="ja-JP" smtClean="0"/>
          </a:p>
        </p:txBody>
      </p:sp>
      <p:pic>
        <p:nvPicPr>
          <p:cNvPr id="13316" name="Picture 5" descr="snowwhite01"/>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ja-JP" altLang="en-US" smtClean="0"/>
              <a:t>　フェミニストの白雪姫への批判</a:t>
            </a:r>
          </a:p>
        </p:txBody>
      </p:sp>
      <p:sp>
        <p:nvSpPr>
          <p:cNvPr id="14339" name="Rectangle 3"/>
          <p:cNvSpPr>
            <a:spLocks noGrp="1" noChangeArrowheads="1"/>
          </p:cNvSpPr>
          <p:nvPr>
            <p:ph idx="1"/>
          </p:nvPr>
        </p:nvSpPr>
        <p:spPr/>
        <p:txBody>
          <a:bodyPr/>
          <a:lstStyle/>
          <a:p>
            <a:pPr eaLnBrk="1" hangingPunct="1"/>
            <a:r>
              <a:rPr lang="ja-JP" altLang="en-US" smtClean="0"/>
              <a:t>グリム童話では白雪姫は家事などしない。ディズニーでは進んで家事をする。</a:t>
            </a:r>
          </a:p>
          <a:p>
            <a:pPr eaLnBrk="1" hangingPunct="1"/>
            <a:endParaRPr lang="ja-JP" altLang="en-US" smtClean="0"/>
          </a:p>
          <a:p>
            <a:pPr eaLnBrk="1" hangingPunct="1"/>
            <a:r>
              <a:rPr lang="ja-JP" altLang="en-US" smtClean="0"/>
              <a:t>グリム童話では、継母を赤く熱した鉄の靴をはかせて苦しめて殺す。（白雪姫はそれを見て楽しむ）</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endParaRPr lang="ja-JP" altLang="ja-JP" smtClean="0"/>
          </a:p>
        </p:txBody>
      </p:sp>
      <p:sp>
        <p:nvSpPr>
          <p:cNvPr id="15363" name="Rectangle 3"/>
          <p:cNvSpPr>
            <a:spLocks noGrp="1" noChangeArrowheads="1"/>
          </p:cNvSpPr>
          <p:nvPr>
            <p:ph idx="1"/>
          </p:nvPr>
        </p:nvSpPr>
        <p:spPr/>
        <p:txBody>
          <a:bodyPr/>
          <a:lstStyle/>
          <a:p>
            <a:pPr eaLnBrk="1" hangingPunct="1"/>
            <a:endParaRPr lang="ja-JP" altLang="ja-JP" smtClean="0"/>
          </a:p>
        </p:txBody>
      </p:sp>
      <p:pic>
        <p:nvPicPr>
          <p:cNvPr id="15364" name="Picture 4" descr="princess01"/>
          <p:cNvPicPr>
            <a:picLocks noChangeAspect="1" noChangeArrowheads="1"/>
          </p:cNvPicPr>
          <p:nvPr/>
        </p:nvPicPr>
        <p:blipFill>
          <a:blip r:embed="rId2" cstate="print"/>
          <a:srcRect/>
          <a:stretch>
            <a:fillRect/>
          </a:stretch>
        </p:blipFill>
        <p:spPr bwMode="auto">
          <a:xfrm>
            <a:off x="250825" y="188913"/>
            <a:ext cx="8350250" cy="626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ja-JP" altLang="en-US" smtClean="0"/>
              <a:t>シンデレラの上昇志向</a:t>
            </a:r>
          </a:p>
        </p:txBody>
      </p:sp>
      <p:sp>
        <p:nvSpPr>
          <p:cNvPr id="16387" name="Rectangle 3"/>
          <p:cNvSpPr>
            <a:spLocks noGrp="1" noChangeArrowheads="1"/>
          </p:cNvSpPr>
          <p:nvPr>
            <p:ph idx="1"/>
          </p:nvPr>
        </p:nvSpPr>
        <p:spPr/>
        <p:txBody>
          <a:bodyPr/>
          <a:lstStyle/>
          <a:p>
            <a:pPr eaLnBrk="1" hangingPunct="1">
              <a:buFont typeface="Wingdings" pitchFamily="2" charset="2"/>
              <a:buNone/>
            </a:pPr>
            <a:r>
              <a:rPr lang="ja-JP" altLang="en-US" smtClean="0"/>
              <a:t>腹違いの姉妹</a:t>
            </a:r>
          </a:p>
          <a:p>
            <a:pPr eaLnBrk="1" hangingPunct="1"/>
            <a:r>
              <a:rPr lang="ja-JP" altLang="en-US" smtClean="0"/>
              <a:t>原作では、それまでの所行を許されて、宮殿に住む</a:t>
            </a:r>
          </a:p>
          <a:p>
            <a:pPr eaLnBrk="1" hangingPunct="1"/>
            <a:r>
              <a:rPr lang="ja-JP" altLang="en-US" smtClean="0"/>
              <a:t>グリムでは、小鳥に目をつつかれて失明する。</a:t>
            </a:r>
          </a:p>
          <a:p>
            <a:pPr eaLnBrk="1" hangingPunct="1"/>
            <a:r>
              <a:rPr lang="ja-JP" altLang="en-US" smtClean="0"/>
              <a:t>ディズニーでは、品が悪い女としてだけ描かれる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ja-JP" altLang="en-US" smtClean="0"/>
              <a:t>シンデレラ	</a:t>
            </a:r>
          </a:p>
        </p:txBody>
      </p:sp>
      <p:sp>
        <p:nvSpPr>
          <p:cNvPr id="17411" name="Rectangle 3"/>
          <p:cNvSpPr>
            <a:spLocks noGrp="1" noChangeArrowheads="1"/>
          </p:cNvSpPr>
          <p:nvPr>
            <p:ph idx="1"/>
          </p:nvPr>
        </p:nvSpPr>
        <p:spPr/>
        <p:txBody>
          <a:bodyPr/>
          <a:lstStyle/>
          <a:p>
            <a:pPr eaLnBrk="1" hangingPunct="1"/>
            <a:r>
              <a:rPr lang="ja-JP" altLang="en-US" smtClean="0"/>
              <a:t>原作では「心優しい娘」が強調される</a:t>
            </a:r>
          </a:p>
          <a:p>
            <a:pPr eaLnBrk="1" hangingPunct="1"/>
            <a:r>
              <a:rPr lang="ja-JP" altLang="en-US" smtClean="0"/>
              <a:t>グリムでも控えめな乙女</a:t>
            </a:r>
          </a:p>
          <a:p>
            <a:pPr eaLnBrk="1" hangingPunct="1"/>
            <a:r>
              <a:rPr lang="ja-JP" altLang="en-US" smtClean="0"/>
              <a:t>ディズニーでは、継母や義理の姉妹には自己主張し、反抗する。積極的に幸せをつかみとろうとしている。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ja-JP" altLang="en-US" smtClean="0"/>
              <a:t>眠れる森の美女</a:t>
            </a:r>
          </a:p>
        </p:txBody>
      </p:sp>
      <p:sp>
        <p:nvSpPr>
          <p:cNvPr id="18435" name="Rectangle 3"/>
          <p:cNvSpPr>
            <a:spLocks noGrp="1" noChangeArrowheads="1"/>
          </p:cNvSpPr>
          <p:nvPr>
            <p:ph idx="1"/>
          </p:nvPr>
        </p:nvSpPr>
        <p:spPr/>
        <p:txBody>
          <a:bodyPr/>
          <a:lstStyle/>
          <a:p>
            <a:pPr eaLnBrk="1" hangingPunct="1"/>
            <a:r>
              <a:rPr lang="ja-JP" altLang="en-US" smtClean="0"/>
              <a:t>原作では</a:t>
            </a:r>
            <a:r>
              <a:rPr lang="en-US" altLang="ja-JP" smtClean="0"/>
              <a:t>100</a:t>
            </a:r>
            <a:r>
              <a:rPr lang="ja-JP" altLang="en-US" smtClean="0"/>
              <a:t>年眠りについていて、王子は</a:t>
            </a:r>
            <a:r>
              <a:rPr lang="en-US" altLang="ja-JP" smtClean="0"/>
              <a:t>100</a:t>
            </a:r>
            <a:r>
              <a:rPr lang="ja-JP" altLang="en-US" smtClean="0"/>
              <a:t>年後の世界の青年。</a:t>
            </a:r>
          </a:p>
          <a:p>
            <a:pPr eaLnBrk="1" hangingPunct="1"/>
            <a:r>
              <a:rPr lang="ja-JP" altLang="en-US" smtClean="0"/>
              <a:t>原作では、結婚後の物語もある。</a:t>
            </a:r>
          </a:p>
          <a:p>
            <a:pPr eaLnBrk="1" hangingPunct="1"/>
            <a:r>
              <a:rPr lang="ja-JP" altLang="en-US" smtClean="0"/>
              <a:t>原作では王子の戦う相手は</a:t>
            </a:r>
            <a:r>
              <a:rPr lang="ja-JP" altLang="en-US" smtClean="0">
                <a:solidFill>
                  <a:srgbClr val="FF0000"/>
                </a:solidFill>
              </a:rPr>
              <a:t>マレフィセント</a:t>
            </a:r>
            <a:r>
              <a:rPr lang="ja-JP" altLang="en-US" smtClean="0"/>
              <a:t>ではなく、彼女と子供たちを食べようとする義理の母。</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endParaRPr lang="ja-JP" altLang="ja-JP" smtClean="0"/>
          </a:p>
        </p:txBody>
      </p:sp>
      <p:sp>
        <p:nvSpPr>
          <p:cNvPr id="19459" name="Rectangle 3"/>
          <p:cNvSpPr>
            <a:spLocks noGrp="1" noChangeArrowheads="1"/>
          </p:cNvSpPr>
          <p:nvPr>
            <p:ph idx="1"/>
          </p:nvPr>
        </p:nvSpPr>
        <p:spPr/>
        <p:txBody>
          <a:bodyPr/>
          <a:lstStyle/>
          <a:p>
            <a:pPr eaLnBrk="1" hangingPunct="1"/>
            <a:endParaRPr lang="ja-JP" altLang="ja-JP" smtClean="0"/>
          </a:p>
        </p:txBody>
      </p:sp>
      <p:pic>
        <p:nvPicPr>
          <p:cNvPr id="19460" name="Picture 5" descr="princess0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ja-JP" altLang="en-US" smtClean="0"/>
              <a:t>ディズニーフェミニズム	</a:t>
            </a:r>
          </a:p>
        </p:txBody>
      </p:sp>
      <p:sp>
        <p:nvSpPr>
          <p:cNvPr id="18435" name="Rectangle 3"/>
          <p:cNvSpPr>
            <a:spLocks noGrp="1" noChangeArrowheads="1"/>
          </p:cNvSpPr>
          <p:nvPr>
            <p:ph idx="1"/>
          </p:nvPr>
        </p:nvSpPr>
        <p:spPr>
          <a:xfrm>
            <a:off x="395288" y="1628775"/>
            <a:ext cx="8229600" cy="4525963"/>
          </a:xfrm>
        </p:spPr>
        <p:txBody>
          <a:bodyPr/>
          <a:lstStyle/>
          <a:p>
            <a:pPr eaLnBrk="1" hangingPunct="1">
              <a:buFont typeface="Arial" charset="0"/>
              <a:buChar char="•"/>
              <a:defRPr/>
            </a:pPr>
            <a:r>
              <a:rPr lang="ja-JP" altLang="en-US" dirty="0" smtClean="0"/>
              <a:t>スタッフに女性が加わる</a:t>
            </a:r>
            <a:endParaRPr lang="en-US" altLang="ja-JP" dirty="0" smtClean="0"/>
          </a:p>
          <a:p>
            <a:pPr eaLnBrk="1" hangingPunct="1">
              <a:buFont typeface="Arial" charset="0"/>
              <a:buChar char="•"/>
              <a:defRPr/>
            </a:pPr>
            <a:endParaRPr lang="en-US" altLang="ja-JP" dirty="0" smtClean="0"/>
          </a:p>
          <a:p>
            <a:pPr eaLnBrk="1" hangingPunct="1">
              <a:buFont typeface="Arial" charset="0"/>
              <a:buChar char="•"/>
              <a:defRPr/>
            </a:pPr>
            <a:r>
              <a:rPr lang="ja-JP" altLang="en-US" dirty="0" smtClean="0"/>
              <a:t>社会に対応した女性像を主人公に</a:t>
            </a:r>
          </a:p>
          <a:p>
            <a:pPr marL="0" indent="0" eaLnBrk="1" hangingPunct="1">
              <a:buFont typeface="Arial" charset="0"/>
              <a:buNone/>
              <a:defRPr/>
            </a:pPr>
            <a:endParaRPr lang="en-US" altLang="ja-JP" dirty="0" smtClean="0"/>
          </a:p>
          <a:p>
            <a:pPr eaLnBrk="1" hangingPunct="1">
              <a:buFont typeface="Arial" charset="0"/>
              <a:buChar char="•"/>
              <a:defRPr/>
            </a:pPr>
            <a:endParaRPr lang="en-US" altLang="ja-JP"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endParaRPr lang="ja-JP" altLang="ja-JP" smtClean="0"/>
          </a:p>
        </p:txBody>
      </p:sp>
      <p:sp>
        <p:nvSpPr>
          <p:cNvPr id="3075" name="Rectangle 3"/>
          <p:cNvSpPr>
            <a:spLocks noGrp="1" noChangeArrowheads="1"/>
          </p:cNvSpPr>
          <p:nvPr>
            <p:ph idx="1"/>
          </p:nvPr>
        </p:nvSpPr>
        <p:spPr/>
        <p:txBody>
          <a:bodyPr/>
          <a:lstStyle/>
          <a:p>
            <a:pPr eaLnBrk="1" hangingPunct="1"/>
            <a:r>
              <a:rPr lang="ja-JP" altLang="en-US" smtClean="0"/>
              <a:t>若桑みどり（</a:t>
            </a:r>
            <a:r>
              <a:rPr lang="en-US" altLang="ja-JP" smtClean="0"/>
              <a:t>2002</a:t>
            </a:r>
            <a:r>
              <a:rPr lang="ja-JP" altLang="en-US" smtClean="0"/>
              <a:t>）</a:t>
            </a:r>
            <a:r>
              <a:rPr lang="en-US" altLang="ja-JP" smtClean="0"/>
              <a:t>『</a:t>
            </a:r>
            <a:r>
              <a:rPr lang="ja-JP" altLang="en-US" smtClean="0"/>
              <a:t>お姫様とジェンダーアニメで学ぶ男と女のジェンダー学入門</a:t>
            </a:r>
            <a:r>
              <a:rPr lang="en-US" altLang="ja-JP" smtClean="0"/>
              <a:t>』</a:t>
            </a:r>
            <a:r>
              <a:rPr lang="ja-JP" altLang="en-US" smtClean="0"/>
              <a:t>ちくま新書</a:t>
            </a:r>
          </a:p>
          <a:p>
            <a:pPr eaLnBrk="1" hangingPunct="1"/>
            <a:endParaRPr lang="ja-JP" altLang="en-US" smtClean="0"/>
          </a:p>
          <a:p>
            <a:pPr eaLnBrk="1" hangingPunct="1"/>
            <a:r>
              <a:rPr lang="ja-JP" altLang="en-US" smtClean="0"/>
              <a:t>有馬哲夫（</a:t>
            </a:r>
            <a:r>
              <a:rPr lang="en-US" altLang="ja-JP" smtClean="0"/>
              <a:t>2001</a:t>
            </a:r>
            <a:r>
              <a:rPr lang="ja-JP" altLang="en-US" smtClean="0"/>
              <a:t>）</a:t>
            </a:r>
            <a:r>
              <a:rPr lang="en-US" altLang="ja-JP" smtClean="0"/>
              <a:t>『</a:t>
            </a:r>
            <a:r>
              <a:rPr lang="ja-JP" altLang="en-US" smtClean="0"/>
              <a:t>ディズニーとは何か</a:t>
            </a:r>
            <a:r>
              <a:rPr lang="en-US" altLang="ja-JP" smtClean="0"/>
              <a:t>』</a:t>
            </a:r>
            <a:r>
              <a:rPr lang="ja-JP" altLang="en-US" smtClean="0"/>
              <a:t>ＮＴＴ出版</a:t>
            </a:r>
          </a:p>
          <a:p>
            <a:pPr eaLnBrk="1" hangingPunct="1"/>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520700" y="333375"/>
            <a:ext cx="8204200" cy="1320800"/>
          </a:xfrm>
        </p:spPr>
        <p:txBody>
          <a:bodyPr/>
          <a:lstStyle/>
          <a:p>
            <a:r>
              <a:rPr lang="ja-JP" altLang="en-US" sz="4000" smtClean="0"/>
              <a:t>積極的に行動する、好奇心が旺盛</a:t>
            </a:r>
          </a:p>
        </p:txBody>
      </p:sp>
      <p:sp>
        <p:nvSpPr>
          <p:cNvPr id="21507" name="コンテンツ プレースホルダー 2"/>
          <p:cNvSpPr>
            <a:spLocks noGrp="1"/>
          </p:cNvSpPr>
          <p:nvPr>
            <p:ph idx="1"/>
          </p:nvPr>
        </p:nvSpPr>
        <p:spPr>
          <a:xfrm>
            <a:off x="6530975" y="1577975"/>
            <a:ext cx="4114800" cy="1250950"/>
          </a:xfrm>
        </p:spPr>
        <p:txBody>
          <a:bodyPr/>
          <a:lstStyle/>
          <a:p>
            <a:pPr marL="0" indent="0">
              <a:buFont typeface="Arial" pitchFamily="34" charset="0"/>
              <a:buNone/>
            </a:pPr>
            <a:endParaRPr lang="en-US" altLang="ja-JP" sz="2400" smtClean="0"/>
          </a:p>
          <a:p>
            <a:pPr marL="0" indent="0">
              <a:buFont typeface="Arial" pitchFamily="34" charset="0"/>
              <a:buNone/>
            </a:pPr>
            <a:endParaRPr lang="en-US" altLang="ja-JP" sz="2400" smtClean="0"/>
          </a:p>
          <a:p>
            <a:pPr marL="0" indent="0">
              <a:buFont typeface="Arial" pitchFamily="34" charset="0"/>
              <a:buNone/>
            </a:pPr>
            <a:endParaRPr lang="en-US" altLang="ja-JP" sz="2400" smtClean="0"/>
          </a:p>
          <a:p>
            <a:pPr marL="0" indent="0">
              <a:buFont typeface="Arial" pitchFamily="34" charset="0"/>
              <a:buNone/>
            </a:pPr>
            <a:endParaRPr lang="en-US" altLang="ja-JP" sz="2400" smtClean="0"/>
          </a:p>
        </p:txBody>
      </p:sp>
      <p:pic>
        <p:nvPicPr>
          <p:cNvPr id="21508" name="Picture 4"/>
          <p:cNvPicPr>
            <a:picLocks noChangeAspect="1" noChangeArrowheads="1"/>
          </p:cNvPicPr>
          <p:nvPr/>
        </p:nvPicPr>
        <p:blipFill>
          <a:blip r:embed="rId2" cstate="print"/>
          <a:srcRect/>
          <a:stretch>
            <a:fillRect/>
          </a:stretch>
        </p:blipFill>
        <p:spPr bwMode="auto">
          <a:xfrm>
            <a:off x="438150" y="1528763"/>
            <a:ext cx="2957513" cy="3106737"/>
          </a:xfrm>
          <a:prstGeom prst="rect">
            <a:avLst/>
          </a:prstGeom>
          <a:noFill/>
          <a:ln w="9525">
            <a:noFill/>
            <a:miter lim="800000"/>
            <a:headEnd/>
            <a:tailEnd/>
          </a:ln>
        </p:spPr>
      </p:pic>
      <p:sp>
        <p:nvSpPr>
          <p:cNvPr id="21509" name="正方形/長方形 3"/>
          <p:cNvSpPr>
            <a:spLocks noChangeArrowheads="1"/>
          </p:cNvSpPr>
          <p:nvPr/>
        </p:nvSpPr>
        <p:spPr bwMode="auto">
          <a:xfrm>
            <a:off x="3635375" y="1916113"/>
            <a:ext cx="5508625" cy="2432050"/>
          </a:xfrm>
          <a:prstGeom prst="rect">
            <a:avLst/>
          </a:prstGeom>
          <a:noFill/>
          <a:ln w="9525">
            <a:noFill/>
            <a:miter lim="800000"/>
            <a:headEnd/>
            <a:tailEnd/>
          </a:ln>
        </p:spPr>
        <p:txBody>
          <a:bodyPr>
            <a:spAutoFit/>
          </a:bodyPr>
          <a:lstStyle/>
          <a:p>
            <a:pPr>
              <a:buClr>
                <a:srgbClr val="90C226"/>
              </a:buClr>
            </a:pPr>
            <a:endParaRPr lang="en-US" altLang="ja-JP" sz="3200" u="sng">
              <a:solidFill>
                <a:srgbClr val="595959"/>
              </a:solidFill>
            </a:endParaRPr>
          </a:p>
          <a:p>
            <a:pPr>
              <a:buClr>
                <a:srgbClr val="90C226"/>
              </a:buClr>
              <a:buFont typeface="Wingdings" pitchFamily="2" charset="2"/>
              <a:buChar char="l"/>
            </a:pPr>
            <a:r>
              <a:rPr lang="ja-JP" altLang="en-US" sz="2400">
                <a:solidFill>
                  <a:srgbClr val="404040"/>
                </a:solidFill>
              </a:rPr>
              <a:t>人間の世界にあこがれ</a:t>
            </a:r>
            <a:r>
              <a:rPr lang="ja-JP" altLang="ja-JP" sz="2400">
                <a:solidFill>
                  <a:srgbClr val="404040"/>
                </a:solidFill>
              </a:rPr>
              <a:t>、自らの足で、</a:t>
            </a:r>
            <a:endParaRPr lang="en-US" altLang="ja-JP" sz="2400">
              <a:solidFill>
                <a:srgbClr val="404040"/>
              </a:solidFill>
            </a:endParaRPr>
          </a:p>
          <a:p>
            <a:pPr>
              <a:buClr>
                <a:srgbClr val="90C226"/>
              </a:buClr>
            </a:pPr>
            <a:r>
              <a:rPr lang="ja-JP" altLang="en-US" sz="2400">
                <a:solidFill>
                  <a:srgbClr val="404040"/>
                </a:solidFill>
              </a:rPr>
              <a:t>　外の世界</a:t>
            </a:r>
            <a:r>
              <a:rPr lang="ja-JP" altLang="ja-JP" sz="2400">
                <a:solidFill>
                  <a:srgbClr val="404040"/>
                </a:solidFill>
              </a:rPr>
              <a:t>を夢見て冒険</a:t>
            </a:r>
            <a:endParaRPr lang="en-US" altLang="ja-JP" sz="2400">
              <a:solidFill>
                <a:srgbClr val="404040"/>
              </a:solidFill>
            </a:endParaRPr>
          </a:p>
          <a:p>
            <a:pPr>
              <a:buClr>
                <a:srgbClr val="90C226"/>
              </a:buClr>
            </a:pPr>
            <a:endParaRPr lang="en-US" altLang="ja-JP" sz="2400">
              <a:solidFill>
                <a:srgbClr val="404040"/>
              </a:solidFill>
            </a:endParaRPr>
          </a:p>
          <a:p>
            <a:pPr>
              <a:buClr>
                <a:srgbClr val="90C226"/>
              </a:buClr>
              <a:buFont typeface="Wingdings" pitchFamily="2" charset="2"/>
              <a:buChar char="l"/>
            </a:pPr>
            <a:r>
              <a:rPr lang="ja-JP" altLang="ja-JP" sz="2400">
                <a:solidFill>
                  <a:srgbClr val="404040"/>
                </a:solidFill>
              </a:rPr>
              <a:t>アリエルはエリック王子と結ばれて幸せに</a:t>
            </a:r>
            <a:r>
              <a:rPr lang="ja-JP" altLang="en-US" sz="2400">
                <a:solidFill>
                  <a:srgbClr val="404040"/>
                </a:solidFill>
              </a:rPr>
              <a:t>なる</a:t>
            </a:r>
            <a:r>
              <a:rPr lang="ja-JP" altLang="ja-JP" sz="2400">
                <a:solidFill>
                  <a:srgbClr val="404040"/>
                </a:solidFill>
              </a:rPr>
              <a:t>が…</a:t>
            </a:r>
            <a:endParaRPr lang="en-US" altLang="ja-JP" sz="2400">
              <a:solidFill>
                <a:srgbClr val="404040"/>
              </a:solidFill>
            </a:endParaRPr>
          </a:p>
        </p:txBody>
      </p:sp>
      <p:grpSp>
        <p:nvGrpSpPr>
          <p:cNvPr id="2" name="グループ化 8"/>
          <p:cNvGrpSpPr>
            <a:grpSpLocks/>
          </p:cNvGrpSpPr>
          <p:nvPr/>
        </p:nvGrpSpPr>
        <p:grpSpPr bwMode="auto">
          <a:xfrm>
            <a:off x="4054475" y="4460875"/>
            <a:ext cx="4670425" cy="1920875"/>
            <a:chOff x="769258" y="2612571"/>
            <a:chExt cx="9361714" cy="972457"/>
          </a:xfrm>
        </p:grpSpPr>
        <p:sp>
          <p:nvSpPr>
            <p:cNvPr id="10" name="角丸四角形 9"/>
            <p:cNvSpPr/>
            <p:nvPr/>
          </p:nvSpPr>
          <p:spPr>
            <a:xfrm>
              <a:off x="769258" y="2612571"/>
              <a:ext cx="9361714" cy="97245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1513" name="テキスト ボックス 10"/>
            <p:cNvSpPr txBox="1">
              <a:spLocks noChangeArrowheads="1"/>
            </p:cNvSpPr>
            <p:nvPr/>
          </p:nvSpPr>
          <p:spPr bwMode="auto">
            <a:xfrm>
              <a:off x="1806620" y="2782814"/>
              <a:ext cx="7332251" cy="607675"/>
            </a:xfrm>
            <a:prstGeom prst="rect">
              <a:avLst/>
            </a:prstGeom>
            <a:noFill/>
            <a:ln w="9525">
              <a:noFill/>
              <a:miter lim="800000"/>
              <a:headEnd/>
              <a:tailEnd/>
            </a:ln>
          </p:spPr>
          <p:txBody>
            <a:bodyPr>
              <a:spAutoFit/>
            </a:bodyPr>
            <a:lstStyle/>
            <a:p>
              <a:r>
                <a:rPr lang="ja-JP" altLang="en-US" sz="2400" b="1"/>
                <a:t>相手は王子様、結婚してハッピーエンドという枠組みは変わらない。</a:t>
              </a:r>
            </a:p>
          </p:txBody>
        </p:sp>
      </p:grpSp>
      <p:sp>
        <p:nvSpPr>
          <p:cNvPr id="11" name="テキスト ボックス 10"/>
          <p:cNvSpPr txBox="1"/>
          <p:nvPr/>
        </p:nvSpPr>
        <p:spPr>
          <a:xfrm>
            <a:off x="539750" y="4941888"/>
            <a:ext cx="1511300" cy="830262"/>
          </a:xfrm>
          <a:prstGeom prst="rect">
            <a:avLst/>
          </a:prstGeom>
          <a:noFill/>
        </p:spPr>
        <p:txBody>
          <a:bodyPr>
            <a:spAutoFit/>
          </a:bodyPr>
          <a:lstStyle/>
          <a:p>
            <a:pPr>
              <a:defRPr/>
            </a:pPr>
            <a:r>
              <a:rPr lang="ja-JP" altLang="en-US" sz="2400" dirty="0">
                <a:solidFill>
                  <a:schemeClr val="tx1">
                    <a:lumMod val="50000"/>
                    <a:lumOff val="50000"/>
                  </a:schemeClr>
                </a:solidFill>
              </a:rPr>
              <a:t>アリエル（</a:t>
            </a:r>
            <a:r>
              <a:rPr lang="en-US" altLang="ja-JP" sz="2400" dirty="0">
                <a:solidFill>
                  <a:schemeClr val="tx1">
                    <a:lumMod val="50000"/>
                    <a:lumOff val="50000"/>
                  </a:schemeClr>
                </a:solidFill>
              </a:rPr>
              <a:t>1989</a:t>
            </a:r>
            <a:r>
              <a:rPr lang="ja-JP" altLang="en-US" sz="2400" dirty="0">
                <a:solidFill>
                  <a:schemeClr val="tx1">
                    <a:lumMod val="50000"/>
                    <a:lumOff val="50000"/>
                  </a:schemeClr>
                </a:solidFill>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67138" y="1497013"/>
            <a:ext cx="4810125" cy="1831975"/>
          </a:xfrm>
        </p:spPr>
        <p:txBody>
          <a:bodyPr>
            <a:normAutofit/>
          </a:bodyPr>
          <a:lstStyle/>
          <a:p>
            <a:pPr marL="0" indent="0">
              <a:buClr>
                <a:srgbClr val="90C226"/>
              </a:buClr>
              <a:buFont typeface="Arial" charset="0"/>
              <a:buNone/>
              <a:defRPr/>
            </a:pPr>
            <a:r>
              <a:rPr lang="ja-JP" altLang="ja-JP" u="sng" dirty="0" smtClean="0">
                <a:solidFill>
                  <a:prstClr val="black">
                    <a:lumMod val="65000"/>
                    <a:lumOff val="35000"/>
                  </a:prstClr>
                </a:solidFill>
              </a:rPr>
              <a:t>知的</a:t>
            </a:r>
            <a:r>
              <a:rPr lang="ja-JP" altLang="en-US" u="sng" dirty="0">
                <a:solidFill>
                  <a:prstClr val="black">
                    <a:lumMod val="65000"/>
                    <a:lumOff val="35000"/>
                  </a:prstClr>
                </a:solidFill>
              </a:rPr>
              <a:t>で</a:t>
            </a:r>
            <a:r>
              <a:rPr lang="ja-JP" altLang="ja-JP" u="sng" dirty="0">
                <a:solidFill>
                  <a:prstClr val="black">
                    <a:lumMod val="65000"/>
                    <a:lumOff val="35000"/>
                  </a:prstClr>
                </a:solidFill>
              </a:rPr>
              <a:t>、聡明</a:t>
            </a:r>
            <a:r>
              <a:rPr lang="ja-JP" altLang="en-US" u="sng" dirty="0">
                <a:solidFill>
                  <a:prstClr val="black">
                    <a:lumMod val="65000"/>
                    <a:lumOff val="35000"/>
                  </a:prstClr>
                </a:solidFill>
              </a:rPr>
              <a:t>な</a:t>
            </a:r>
            <a:r>
              <a:rPr lang="ja-JP" altLang="ja-JP" u="sng" dirty="0">
                <a:solidFill>
                  <a:prstClr val="black">
                    <a:lumMod val="65000"/>
                    <a:lumOff val="35000"/>
                  </a:prstClr>
                </a:solidFill>
              </a:rPr>
              <a:t>女性</a:t>
            </a:r>
            <a:r>
              <a:rPr lang="ja-JP" altLang="en-US" u="sng" dirty="0">
                <a:solidFill>
                  <a:prstClr val="black">
                    <a:lumMod val="65000"/>
                    <a:lumOff val="35000"/>
                  </a:prstClr>
                </a:solidFill>
              </a:rPr>
              <a:t>ベル</a:t>
            </a:r>
            <a:endParaRPr lang="en-US" altLang="ja-JP" u="sng" dirty="0">
              <a:solidFill>
                <a:prstClr val="black">
                  <a:lumMod val="65000"/>
                  <a:lumOff val="3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読書に夢中、恋愛に興味が</a:t>
            </a:r>
            <a:r>
              <a:rPr lang="ja-JP" altLang="en-US" sz="2400" dirty="0" smtClean="0">
                <a:solidFill>
                  <a:prstClr val="black">
                    <a:lumMod val="75000"/>
                    <a:lumOff val="25000"/>
                  </a:prstClr>
                </a:solidFill>
              </a:rPr>
              <a:t>ない</a:t>
            </a:r>
            <a:endParaRPr lang="en-US" altLang="ja-JP" sz="2400" dirty="0" smtClean="0">
              <a:solidFill>
                <a:prstClr val="black">
                  <a:lumMod val="75000"/>
                  <a:lumOff val="25000"/>
                </a:prstClr>
              </a:solidFill>
            </a:endParaRPr>
          </a:p>
          <a:p>
            <a:pPr>
              <a:buClr>
                <a:srgbClr val="90C226"/>
              </a:buClr>
              <a:buFont typeface="Wingdings" panose="05000000000000000000" pitchFamily="2" charset="2"/>
              <a:buChar char="l"/>
              <a:defRPr/>
            </a:pPr>
            <a:r>
              <a:rPr lang="ja-JP" altLang="en-US" sz="2400" dirty="0" smtClean="0">
                <a:solidFill>
                  <a:prstClr val="black">
                    <a:lumMod val="75000"/>
                    <a:lumOff val="25000"/>
                  </a:prstClr>
                </a:solidFill>
              </a:rPr>
              <a:t>男性らしいガストンに見向きもしない。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endParaRPr lang="ja-JP" altLang="ja-JP" sz="2400" dirty="0">
              <a:solidFill>
                <a:prstClr val="black">
                  <a:lumMod val="75000"/>
                  <a:lumOff val="25000"/>
                </a:prstClr>
              </a:solidFill>
            </a:endParaRPr>
          </a:p>
          <a:p>
            <a:pPr>
              <a:buFont typeface="Arial" charset="0"/>
              <a:buChar char="•"/>
              <a:defRPr/>
            </a:pPr>
            <a:endParaRPr lang="ja-JP" altLang="en-US" dirty="0"/>
          </a:p>
        </p:txBody>
      </p:sp>
      <p:grpSp>
        <p:nvGrpSpPr>
          <p:cNvPr id="2" name="グループ化 11"/>
          <p:cNvGrpSpPr>
            <a:grpSpLocks/>
          </p:cNvGrpSpPr>
          <p:nvPr/>
        </p:nvGrpSpPr>
        <p:grpSpPr bwMode="auto">
          <a:xfrm>
            <a:off x="3924300" y="4365625"/>
            <a:ext cx="4256088" cy="1712913"/>
            <a:chOff x="1248230" y="6560457"/>
            <a:chExt cx="9180286" cy="617526"/>
          </a:xfrm>
        </p:grpSpPr>
        <p:sp>
          <p:nvSpPr>
            <p:cNvPr id="10" name="角丸四角形 9"/>
            <p:cNvSpPr/>
            <p:nvPr/>
          </p:nvSpPr>
          <p:spPr>
            <a:xfrm>
              <a:off x="1248230" y="6560457"/>
              <a:ext cx="9180286" cy="5780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2535" name="テキスト ボックス 10"/>
            <p:cNvSpPr txBox="1">
              <a:spLocks noChangeArrowheads="1"/>
            </p:cNvSpPr>
            <p:nvPr/>
          </p:nvSpPr>
          <p:spPr bwMode="auto">
            <a:xfrm>
              <a:off x="1403550" y="6612353"/>
              <a:ext cx="8907187" cy="565630"/>
            </a:xfrm>
            <a:prstGeom prst="rect">
              <a:avLst/>
            </a:prstGeom>
            <a:noFill/>
            <a:ln w="9525">
              <a:noFill/>
              <a:miter lim="800000"/>
              <a:headEnd/>
              <a:tailEnd/>
            </a:ln>
          </p:spPr>
          <p:txBody>
            <a:bodyPr>
              <a:spAutoFit/>
            </a:bodyPr>
            <a:lstStyle/>
            <a:p>
              <a:pPr algn="ctr"/>
              <a:r>
                <a:rPr lang="ja-JP" altLang="en-US" sz="2400" b="1"/>
                <a:t>相手は王子様、結婚でハッピーエンドというパターンは変わらない。献身的な所も問題？</a:t>
              </a:r>
            </a:p>
          </p:txBody>
        </p:sp>
      </p:grpSp>
      <p:pic>
        <p:nvPicPr>
          <p:cNvPr id="22532" name="Picture 3"/>
          <p:cNvPicPr>
            <a:picLocks noChangeAspect="1" noChangeArrowheads="1"/>
          </p:cNvPicPr>
          <p:nvPr/>
        </p:nvPicPr>
        <p:blipFill>
          <a:blip r:embed="rId2" cstate="print"/>
          <a:srcRect/>
          <a:stretch>
            <a:fillRect/>
          </a:stretch>
        </p:blipFill>
        <p:spPr bwMode="auto">
          <a:xfrm>
            <a:off x="461963" y="987425"/>
            <a:ext cx="2957512" cy="3532188"/>
          </a:xfrm>
          <a:prstGeom prst="rect">
            <a:avLst/>
          </a:prstGeom>
          <a:noFill/>
          <a:ln w="9525">
            <a:noFill/>
            <a:miter lim="800000"/>
            <a:headEnd/>
            <a:tailEnd/>
          </a:ln>
        </p:spPr>
      </p:pic>
      <p:sp>
        <p:nvSpPr>
          <p:cNvPr id="8" name="テキスト ボックス 7"/>
          <p:cNvSpPr txBox="1"/>
          <p:nvPr/>
        </p:nvSpPr>
        <p:spPr>
          <a:xfrm>
            <a:off x="755650" y="5084763"/>
            <a:ext cx="2592388" cy="461962"/>
          </a:xfrm>
          <a:prstGeom prst="rect">
            <a:avLst/>
          </a:prstGeom>
          <a:noFill/>
        </p:spPr>
        <p:txBody>
          <a:bodyPr>
            <a:spAutoFit/>
          </a:bodyPr>
          <a:lstStyle/>
          <a:p>
            <a:pPr>
              <a:defRPr/>
            </a:pPr>
            <a:r>
              <a:rPr lang="ja-JP" altLang="en-US" sz="2400" dirty="0">
                <a:solidFill>
                  <a:schemeClr val="tx1">
                    <a:lumMod val="50000"/>
                    <a:lumOff val="50000"/>
                  </a:schemeClr>
                </a:solidFill>
              </a:rPr>
              <a:t>ベル（</a:t>
            </a:r>
            <a:r>
              <a:rPr lang="en-US" altLang="ja-JP" sz="2400" dirty="0">
                <a:solidFill>
                  <a:schemeClr val="tx1">
                    <a:lumMod val="50000"/>
                    <a:lumOff val="50000"/>
                  </a:schemeClr>
                </a:solidFill>
              </a:rPr>
              <a:t>1991</a:t>
            </a:r>
            <a:r>
              <a:rPr lang="ja-JP" altLang="en-US" sz="2400" dirty="0">
                <a:solidFill>
                  <a:schemeClr val="tx1">
                    <a:lumMod val="50000"/>
                    <a:lumOff val="50000"/>
                  </a:schemeClr>
                </a:solidFill>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95288" y="765175"/>
          <a:ext cx="8497887" cy="5818188"/>
        </p:xfrm>
        <a:graphic>
          <a:graphicData uri="http://schemas.openxmlformats.org/drawingml/2006/table">
            <a:tbl>
              <a:tblPr/>
              <a:tblGrid>
                <a:gridCol w="648072"/>
                <a:gridCol w="2520280"/>
                <a:gridCol w="360040"/>
                <a:gridCol w="432048"/>
                <a:gridCol w="504056"/>
                <a:gridCol w="474771"/>
                <a:gridCol w="677357"/>
                <a:gridCol w="792088"/>
                <a:gridCol w="720080"/>
                <a:gridCol w="608806"/>
                <a:gridCol w="759346"/>
              </a:tblGrid>
              <a:tr h="1616204">
                <a:tc>
                  <a:txBody>
                    <a:bodyPr/>
                    <a:lstStyle/>
                    <a:p>
                      <a:pPr algn="l" fontAlgn="ctr"/>
                      <a:r>
                        <a:rPr lang="ja-JP" altLang="en-US" sz="1800" b="1" i="0" u="none" strike="noStrike" dirty="0">
                          <a:solidFill>
                            <a:schemeClr val="bg1"/>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ctr"/>
                      <a:r>
                        <a:rPr lang="ja-JP" altLang="en-US" sz="1800" b="0" i="0" u="none" strike="noStrike" dirty="0">
                          <a:solidFill>
                            <a:schemeClr val="bg1"/>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smtClean="0">
                          <a:solidFill>
                            <a:schemeClr val="bg1"/>
                          </a:solidFill>
                          <a:latin typeface="ＭＳ Ｐゴシック"/>
                        </a:rPr>
                        <a:t>王女</a:t>
                      </a:r>
                      <a:endParaRPr lang="ja-JP" altLang="en-US" sz="1800" b="0" i="0" u="none" strike="noStrike" dirty="0">
                        <a:solidFill>
                          <a:schemeClr val="bg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相手は</a:t>
                      </a:r>
                      <a:r>
                        <a:rPr lang="ja-JP" altLang="en-US" sz="1800" b="0" i="0" u="none" strike="noStrike" dirty="0" smtClean="0">
                          <a:solidFill>
                            <a:schemeClr val="bg1"/>
                          </a:solidFill>
                          <a:latin typeface="ＭＳ Ｐゴシック"/>
                        </a:rPr>
                        <a:t>王子</a:t>
                      </a:r>
                      <a:endParaRPr lang="ja-JP" altLang="en-US" sz="1800" b="0" i="0" u="none" strike="noStrike" dirty="0">
                        <a:solidFill>
                          <a:schemeClr val="bg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王子と</a:t>
                      </a:r>
                      <a:r>
                        <a:rPr lang="ja-JP" altLang="en-US" sz="1800" b="0" i="0" u="none" strike="noStrike" dirty="0" smtClean="0">
                          <a:solidFill>
                            <a:schemeClr val="bg1"/>
                          </a:solidFill>
                          <a:latin typeface="ＭＳ Ｐゴシック"/>
                        </a:rPr>
                        <a:t>結婚</a:t>
                      </a:r>
                      <a:endParaRPr lang="ja-JP" altLang="en-US" sz="1800" b="0" i="0" u="none" strike="noStrike" dirty="0">
                        <a:solidFill>
                          <a:schemeClr val="bg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smtClean="0">
                          <a:solidFill>
                            <a:schemeClr val="bg1"/>
                          </a:solidFill>
                          <a:latin typeface="ＭＳ Ｐゴシック"/>
                        </a:rPr>
                        <a:t>白人</a:t>
                      </a:r>
                      <a:endParaRPr lang="ja-JP" altLang="en-US" sz="1800" b="0" i="0" u="none" strike="noStrike" dirty="0">
                        <a:solidFill>
                          <a:schemeClr val="bg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舞台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前作との間隔（年）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smtClean="0">
                          <a:solidFill>
                            <a:schemeClr val="bg1"/>
                          </a:solidFill>
                          <a:latin typeface="ＭＳ Ｐゴシック"/>
                        </a:rPr>
                        <a:t>日本</a:t>
                      </a:r>
                      <a:endParaRPr lang="ja-JP" altLang="en-US" sz="1800" b="0" i="0" u="none" strike="noStrike" dirty="0">
                        <a:solidFill>
                          <a:schemeClr val="bg1"/>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米国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ja-JP" altLang="en-US" sz="1800" b="0" i="0" u="none" strike="noStrike" dirty="0">
                          <a:solidFill>
                            <a:schemeClr val="bg1"/>
                          </a:solidFill>
                          <a:latin typeface="ＭＳ Ｐゴシック"/>
                        </a:rPr>
                        <a:t>ビビティバディブティック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r>
              <a:tr h="323241">
                <a:tc>
                  <a:txBody>
                    <a:bodyPr/>
                    <a:lstStyle/>
                    <a:p>
                      <a:pPr algn="ctr" fontAlgn="b"/>
                      <a:r>
                        <a:rPr lang="en-US" altLang="ja-JP" sz="1800" b="0" i="0" u="none" strike="noStrike" dirty="0">
                          <a:solidFill>
                            <a:srgbClr val="000000"/>
                          </a:solidFill>
                          <a:latin typeface="ＭＳ Ｐゴシック"/>
                        </a:rPr>
                        <a:t>1937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白雪姫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smtClean="0">
                          <a:solidFill>
                            <a:srgbClr val="000000"/>
                          </a:solidFill>
                          <a:latin typeface="ＭＳ ゴシック"/>
                        </a:rPr>
                        <a:t>〇</a:t>
                      </a: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smtClean="0">
                          <a:solidFill>
                            <a:srgbClr val="000000"/>
                          </a:solidFill>
                          <a:latin typeface="ＭＳ ゴシック"/>
                        </a:rPr>
                        <a:t>〇</a:t>
                      </a: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シンデレラ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a:solidFill>
                            <a:srgbClr val="000000"/>
                          </a:solidFill>
                          <a:latin typeface="ＭＳ Ｐゴシック"/>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眠れる森の美女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a:solidFill>
                            <a:srgbClr val="000000"/>
                          </a:solidFill>
                          <a:latin typeface="ＭＳ Ｐゴシック"/>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リトル・マーメイド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dirty="0">
                          <a:solidFill>
                            <a:srgbClr val="000000"/>
                          </a:solidFill>
                          <a:latin typeface="ＭＳ Ｐゴシック"/>
                        </a:rPr>
                        <a:t>1991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美女と野獣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アラジン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中東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a:solidFill>
                            <a:srgbClr val="000000"/>
                          </a:solidFill>
                          <a:latin typeface="ＭＳ ゴシック"/>
                        </a:rPr>
                        <a:t>ポカホンタス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米国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1998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明朝"/>
                        </a:rPr>
                        <a:t>ムーラン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中国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明朝"/>
                        </a:rPr>
                        <a:t>魔法にかけられて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米国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明朝"/>
                        </a:rPr>
                        <a:t>プリンセスと魔法のキス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米国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明朝"/>
                        </a:rPr>
                        <a:t>塔の上のラプンツェル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2012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明朝"/>
                        </a:rPr>
                        <a:t>メリダと</a:t>
                      </a:r>
                      <a:r>
                        <a:rPr lang="ja-JP" altLang="en-US" sz="1800" b="0" i="0" u="none" strike="noStrike" dirty="0" err="1">
                          <a:solidFill>
                            <a:srgbClr val="000000"/>
                          </a:solidFill>
                          <a:latin typeface="ＭＳ 明朝"/>
                        </a:rPr>
                        <a:t>おそろしの</a:t>
                      </a:r>
                      <a:r>
                        <a:rPr lang="ja-JP" altLang="en-US" sz="1800" b="0" i="0" u="none" strike="noStrike" dirty="0">
                          <a:solidFill>
                            <a:srgbClr val="000000"/>
                          </a:solidFill>
                          <a:latin typeface="ＭＳ 明朝"/>
                        </a:rPr>
                        <a:t>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smtClean="0">
                          <a:solidFill>
                            <a:srgbClr val="000000"/>
                          </a:solidFill>
                          <a:latin typeface="ＭＳ 明朝"/>
                        </a:rPr>
                        <a:t>△</a:t>
                      </a:r>
                      <a:r>
                        <a:rPr lang="ja-JP" altLang="en-US" sz="1800" b="0" i="0" u="none" strike="noStrike" dirty="0">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明朝"/>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23241">
                <a:tc>
                  <a:txBody>
                    <a:bodyPr/>
                    <a:lstStyle/>
                    <a:p>
                      <a:pPr algn="ctr" fontAlgn="b"/>
                      <a:r>
                        <a:rPr lang="en-US" altLang="ja-JP" sz="1800" b="0" i="0" u="none" strike="noStrike">
                          <a:solidFill>
                            <a:srgbClr val="000000"/>
                          </a:solidFill>
                          <a:latin typeface="ＭＳ Ｐゴシック"/>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ja-JP" altLang="en-US" sz="1800" b="0" i="0" u="none" strike="noStrike" dirty="0">
                          <a:solidFill>
                            <a:srgbClr val="000000"/>
                          </a:solidFill>
                          <a:latin typeface="ＭＳ ゴシック"/>
                        </a:rPr>
                        <a:t>アナと雪の女王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a:solidFill>
                            <a:srgbClr val="000000"/>
                          </a:solidFill>
                          <a:latin typeface="ＭＳ 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ゴシック"/>
                        </a:rPr>
                        <a:t>欧州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800" b="0" i="0" u="none" strike="noStrike" dirty="0">
                          <a:solidFill>
                            <a:srgbClr val="000000"/>
                          </a:solidFill>
                          <a:latin typeface="ＭＳ Ｐゴシック"/>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23736" name="テキスト ボックス 3"/>
          <p:cNvSpPr txBox="1">
            <a:spLocks noChangeArrowheads="1"/>
          </p:cNvSpPr>
          <p:nvPr/>
        </p:nvSpPr>
        <p:spPr bwMode="auto">
          <a:xfrm>
            <a:off x="971550" y="260350"/>
            <a:ext cx="7488238" cy="461963"/>
          </a:xfrm>
          <a:prstGeom prst="rect">
            <a:avLst/>
          </a:prstGeom>
          <a:noFill/>
          <a:ln w="9525">
            <a:noFill/>
            <a:miter lim="800000"/>
            <a:headEnd/>
            <a:tailEnd/>
          </a:ln>
        </p:spPr>
        <p:txBody>
          <a:bodyPr>
            <a:spAutoFit/>
          </a:bodyPr>
          <a:lstStyle/>
          <a:p>
            <a:r>
              <a:rPr lang="ja-JP" altLang="en-US" sz="2400"/>
              <a:t>ディズニープリンセスはこう変わった。</a:t>
            </a:r>
          </a:p>
        </p:txBody>
      </p:sp>
      <p:sp>
        <p:nvSpPr>
          <p:cNvPr id="5" name="正方形/長方形 4"/>
          <p:cNvSpPr/>
          <p:nvPr/>
        </p:nvSpPr>
        <p:spPr>
          <a:xfrm>
            <a:off x="323850" y="2349500"/>
            <a:ext cx="8640763" cy="100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323850" y="3357563"/>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323850" y="4005263"/>
            <a:ext cx="8640763"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323850" y="5589588"/>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323850" y="6237288"/>
            <a:ext cx="8640763"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8313" y="1557338"/>
            <a:ext cx="8351837" cy="4967287"/>
          </a:xfrm>
        </p:spPr>
        <p:txBody>
          <a:bodyPr>
            <a:noAutofit/>
          </a:bodyPr>
          <a:lstStyle/>
          <a:p>
            <a:pPr>
              <a:buFont typeface="Wingdings" panose="05000000000000000000" pitchFamily="2" charset="2"/>
              <a:buChar char="l"/>
              <a:defRPr/>
            </a:pPr>
            <a:r>
              <a:rPr lang="ja-JP" altLang="ja-JP" sz="2800" dirty="0" smtClean="0"/>
              <a:t>アラジンが</a:t>
            </a:r>
            <a:r>
              <a:rPr lang="ja-JP" altLang="ja-JP" sz="2800" dirty="0"/>
              <a:t>公開された</a:t>
            </a:r>
            <a:r>
              <a:rPr lang="en-US" altLang="ja-JP" sz="2800" dirty="0"/>
              <a:t>1990</a:t>
            </a:r>
            <a:r>
              <a:rPr lang="ja-JP" altLang="ja-JP" sz="2800" dirty="0"/>
              <a:t>年代に大きく</a:t>
            </a:r>
            <a:r>
              <a:rPr lang="ja-JP" altLang="ja-JP" sz="2800" dirty="0" smtClean="0"/>
              <a:t>進んだ</a:t>
            </a:r>
            <a:endParaRPr lang="en-US" altLang="ja-JP" sz="2800" dirty="0" smtClean="0"/>
          </a:p>
          <a:p>
            <a:pPr marL="0" indent="0">
              <a:buFont typeface="Arial" charset="0"/>
              <a:buNone/>
              <a:defRPr/>
            </a:pPr>
            <a:r>
              <a:rPr lang="ja-JP" altLang="en-US" sz="2800" dirty="0" smtClean="0"/>
              <a:t>　</a:t>
            </a:r>
            <a:r>
              <a:rPr lang="ja-JP" altLang="ja-JP" sz="2800" dirty="0" smtClean="0"/>
              <a:t>「</a:t>
            </a:r>
            <a:r>
              <a:rPr lang="ja-JP" altLang="ja-JP" sz="2800" dirty="0"/>
              <a:t>多文化主義」と「国際化</a:t>
            </a:r>
            <a:r>
              <a:rPr lang="ja-JP" altLang="ja-JP" sz="2800" dirty="0" smtClean="0"/>
              <a:t>」</a:t>
            </a:r>
            <a:r>
              <a:rPr lang="ja-JP" altLang="en-US" sz="2800" dirty="0"/>
              <a:t>の</a:t>
            </a:r>
            <a:r>
              <a:rPr lang="ja-JP" altLang="ja-JP" sz="2800" dirty="0" smtClean="0"/>
              <a:t>象徴</a:t>
            </a:r>
            <a:endParaRPr lang="en-US" altLang="ja-JP" sz="2800" dirty="0" smtClean="0"/>
          </a:p>
          <a:p>
            <a:pPr>
              <a:buFont typeface="Arial" charset="0"/>
              <a:buChar char="•"/>
              <a:defRPr/>
            </a:pPr>
            <a:endParaRPr lang="en-US" altLang="ja-JP" sz="2800" dirty="0"/>
          </a:p>
          <a:p>
            <a:pPr>
              <a:buFont typeface="Wingdings" panose="05000000000000000000" pitchFamily="2" charset="2"/>
              <a:buChar char="l"/>
              <a:defRPr/>
            </a:pPr>
            <a:r>
              <a:rPr lang="ja-JP" altLang="en-US" sz="2800" dirty="0" smtClean="0"/>
              <a:t>非白人を主人公にし、戦う女性を前面に押し出す</a:t>
            </a:r>
            <a:endParaRPr lang="en-US" altLang="ja-JP" sz="2800" dirty="0" smtClean="0"/>
          </a:p>
          <a:p>
            <a:pPr>
              <a:buFont typeface="Arial" charset="0"/>
              <a:buChar char="•"/>
              <a:defRPr/>
            </a:pPr>
            <a:endParaRPr lang="ja-JP" altLang="ja-JP" sz="2800" dirty="0"/>
          </a:p>
          <a:p>
            <a:pPr>
              <a:buFont typeface="Wingdings" panose="05000000000000000000" pitchFamily="2" charset="2"/>
              <a:buChar char="l"/>
              <a:defRPr/>
            </a:pPr>
            <a:r>
              <a:rPr lang="ja-JP" altLang="ja-JP" sz="2800" dirty="0" smtClean="0"/>
              <a:t>ジャスミン</a:t>
            </a:r>
            <a:r>
              <a:rPr lang="ja-JP" altLang="en-US" sz="2800" dirty="0" smtClean="0"/>
              <a:t>ー</a:t>
            </a:r>
            <a:r>
              <a:rPr lang="ja-JP" altLang="ja-JP" sz="2800" dirty="0" smtClean="0"/>
              <a:t>アラブ人</a:t>
            </a:r>
            <a:endParaRPr lang="en-US" altLang="ja-JP" sz="2800" dirty="0" smtClean="0"/>
          </a:p>
          <a:p>
            <a:pPr marL="0" indent="0">
              <a:buFont typeface="Arial" charset="0"/>
              <a:buNone/>
              <a:defRPr/>
            </a:pPr>
            <a:r>
              <a:rPr lang="ja-JP" altLang="en-US" sz="2800" dirty="0" smtClean="0"/>
              <a:t>　</a:t>
            </a:r>
            <a:r>
              <a:rPr lang="ja-JP" altLang="ja-JP" sz="2800" dirty="0" smtClean="0"/>
              <a:t>ポカホンタス</a:t>
            </a:r>
            <a:r>
              <a:rPr lang="ja-JP" altLang="en-US" sz="2800" dirty="0" smtClean="0"/>
              <a:t>ーネイティブアメリカン</a:t>
            </a:r>
            <a:endParaRPr lang="en-US" altLang="ja-JP" sz="2800" dirty="0"/>
          </a:p>
          <a:p>
            <a:pPr marL="0" indent="0">
              <a:buFont typeface="Arial" charset="0"/>
              <a:buNone/>
              <a:defRPr/>
            </a:pPr>
            <a:r>
              <a:rPr lang="ja-JP" altLang="en-US" sz="2800" dirty="0" smtClean="0"/>
              <a:t>　</a:t>
            </a:r>
            <a:r>
              <a:rPr lang="ja-JP" altLang="ja-JP" sz="2800" dirty="0" smtClean="0"/>
              <a:t>ムーラン</a:t>
            </a:r>
            <a:r>
              <a:rPr lang="ja-JP" altLang="en-US" sz="2800" dirty="0" smtClean="0"/>
              <a:t>ー中国人</a:t>
            </a:r>
            <a:endParaRPr lang="en-US" altLang="ja-JP" sz="2800" dirty="0" smtClean="0"/>
          </a:p>
          <a:p>
            <a:pPr marL="0" indent="0">
              <a:buFont typeface="Arial" charset="0"/>
              <a:buNone/>
              <a:defRPr/>
            </a:pPr>
            <a:r>
              <a:rPr lang="ja-JP" altLang="en-US" sz="2800" dirty="0" smtClean="0"/>
              <a:t>　ティアナー</a:t>
            </a:r>
            <a:r>
              <a:rPr lang="ja-JP" altLang="ja-JP" sz="2800" dirty="0" smtClean="0"/>
              <a:t>黒人少女</a:t>
            </a:r>
            <a:endParaRPr lang="ja-JP" altLang="ja-JP" sz="2800" dirty="0"/>
          </a:p>
          <a:p>
            <a:pPr>
              <a:buFont typeface="Arial" charset="0"/>
              <a:buChar char="•"/>
              <a:defRPr/>
            </a:pPr>
            <a:endParaRPr lang="ja-JP" altLang="en-US" sz="2800" dirty="0"/>
          </a:p>
        </p:txBody>
      </p:sp>
      <p:sp>
        <p:nvSpPr>
          <p:cNvPr id="24579" name="テキスト ボックス 3"/>
          <p:cNvSpPr txBox="1">
            <a:spLocks noChangeArrowheads="1"/>
          </p:cNvSpPr>
          <p:nvPr/>
        </p:nvSpPr>
        <p:spPr bwMode="auto">
          <a:xfrm>
            <a:off x="611188" y="404813"/>
            <a:ext cx="7848600" cy="769937"/>
          </a:xfrm>
          <a:prstGeom prst="rect">
            <a:avLst/>
          </a:prstGeom>
          <a:noFill/>
          <a:ln w="9525">
            <a:noFill/>
            <a:miter lim="800000"/>
            <a:headEnd/>
            <a:tailEnd/>
          </a:ln>
        </p:spPr>
        <p:txBody>
          <a:bodyPr>
            <a:spAutoFit/>
          </a:bodyPr>
          <a:lstStyle/>
          <a:p>
            <a:r>
              <a:rPr lang="ja-JP" altLang="en-US" sz="4400"/>
              <a:t>多文化、多人種化したプリンセス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572000" y="1557338"/>
            <a:ext cx="3067050" cy="3065462"/>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827088" y="1700213"/>
            <a:ext cx="3067050" cy="3065462"/>
          </a:xfrm>
          <a:prstGeom prst="rect">
            <a:avLst/>
          </a:prstGeom>
          <a:noFill/>
          <a:ln w="9525">
            <a:noFill/>
            <a:miter lim="800000"/>
            <a:headEnd/>
            <a:tailEnd/>
          </a:ln>
        </p:spPr>
      </p:pic>
      <p:sp>
        <p:nvSpPr>
          <p:cNvPr id="25604" name="テキスト ボックス 6"/>
          <p:cNvSpPr txBox="1">
            <a:spLocks noChangeArrowheads="1"/>
          </p:cNvSpPr>
          <p:nvPr/>
        </p:nvSpPr>
        <p:spPr bwMode="auto">
          <a:xfrm>
            <a:off x="611188" y="5300663"/>
            <a:ext cx="3024187" cy="461962"/>
          </a:xfrm>
          <a:prstGeom prst="rect">
            <a:avLst/>
          </a:prstGeom>
          <a:noFill/>
          <a:ln w="9525">
            <a:noFill/>
            <a:miter lim="800000"/>
            <a:headEnd/>
            <a:tailEnd/>
          </a:ln>
        </p:spPr>
        <p:txBody>
          <a:bodyPr>
            <a:spAutoFit/>
          </a:bodyPr>
          <a:lstStyle/>
          <a:p>
            <a:r>
              <a:rPr lang="ja-JP" altLang="en-US" sz="2400"/>
              <a:t>ジャスミン（</a:t>
            </a:r>
            <a:r>
              <a:rPr lang="en-US" altLang="ja-JP" sz="2400"/>
              <a:t>1992</a:t>
            </a:r>
            <a:r>
              <a:rPr lang="ja-JP" altLang="en-US" sz="2400"/>
              <a:t>年）</a:t>
            </a:r>
          </a:p>
        </p:txBody>
      </p:sp>
      <p:sp>
        <p:nvSpPr>
          <p:cNvPr id="25605" name="テキスト ボックス 7"/>
          <p:cNvSpPr txBox="1">
            <a:spLocks noChangeArrowheads="1"/>
          </p:cNvSpPr>
          <p:nvPr/>
        </p:nvSpPr>
        <p:spPr bwMode="auto">
          <a:xfrm>
            <a:off x="4140200" y="5300663"/>
            <a:ext cx="3168650" cy="461962"/>
          </a:xfrm>
          <a:prstGeom prst="rect">
            <a:avLst/>
          </a:prstGeom>
          <a:noFill/>
          <a:ln w="9525">
            <a:noFill/>
            <a:miter lim="800000"/>
            <a:headEnd/>
            <a:tailEnd/>
          </a:ln>
        </p:spPr>
        <p:txBody>
          <a:bodyPr>
            <a:spAutoFit/>
          </a:bodyPr>
          <a:lstStyle/>
          <a:p>
            <a:r>
              <a:rPr lang="ja-JP" altLang="en-US" sz="2400"/>
              <a:t>ポカホンタス（</a:t>
            </a:r>
            <a:r>
              <a:rPr lang="en-US" altLang="ja-JP" sz="2400"/>
              <a:t>1995</a:t>
            </a:r>
            <a:r>
              <a:rPr lang="ja-JP" altLang="en-US" sz="2400"/>
              <a:t>）</a:t>
            </a:r>
          </a:p>
        </p:txBody>
      </p:sp>
      <p:sp>
        <p:nvSpPr>
          <p:cNvPr id="25606" name="タイトル 8"/>
          <p:cNvSpPr>
            <a:spLocks noGrp="1"/>
          </p:cNvSpPr>
          <p:nvPr>
            <p:ph type="title"/>
          </p:nvPr>
        </p:nvSpPr>
        <p:spPr/>
        <p:txBody>
          <a:bodyPr/>
          <a:lstStyle/>
          <a:p>
            <a:endParaRPr lang="ja-JP"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8138" y="-117475"/>
            <a:ext cx="3827462" cy="5357813"/>
          </a:xfrm>
        </p:spPr>
        <p:txBody>
          <a:bodyPr>
            <a:normAutofit/>
          </a:bodyPr>
          <a:lstStyle/>
          <a:p>
            <a:pPr>
              <a:buFont typeface="Arial" charset="0"/>
              <a:buChar char="•"/>
              <a:defRPr/>
            </a:pPr>
            <a:endParaRPr lang="en-US" altLang="ja-JP" sz="2400" dirty="0" smtClean="0"/>
          </a:p>
          <a:p>
            <a:pPr marL="0" indent="0">
              <a:buFont typeface="Arial" charset="0"/>
              <a:buNone/>
              <a:defRPr/>
            </a:pPr>
            <a:endParaRPr lang="en-US" altLang="ja-JP" sz="2400" dirty="0" smtClean="0"/>
          </a:p>
          <a:p>
            <a:pPr marL="0" indent="0">
              <a:buFont typeface="Arial" charset="0"/>
              <a:buNone/>
              <a:defRPr/>
            </a:pPr>
            <a:endParaRPr lang="en-US" altLang="ja-JP" sz="2400" dirty="0"/>
          </a:p>
          <a:p>
            <a:pPr marL="0" indent="0">
              <a:buFont typeface="Arial" charset="0"/>
              <a:buNone/>
              <a:defRPr/>
            </a:pPr>
            <a:endParaRPr lang="en-US" altLang="ja-JP" sz="2400" dirty="0" smtClean="0"/>
          </a:p>
          <a:p>
            <a:pPr>
              <a:buFont typeface="Arial" charset="0"/>
              <a:buChar char="•"/>
              <a:defRPr/>
            </a:pPr>
            <a:endParaRPr lang="ja-JP" altLang="en-US" sz="2400" dirty="0"/>
          </a:p>
        </p:txBody>
      </p:sp>
      <p:pic>
        <p:nvPicPr>
          <p:cNvPr id="26627" name="Picture 2"/>
          <p:cNvPicPr>
            <a:picLocks noChangeAspect="1" noChangeArrowheads="1"/>
          </p:cNvPicPr>
          <p:nvPr/>
        </p:nvPicPr>
        <p:blipFill>
          <a:blip r:embed="rId2" cstate="print"/>
          <a:srcRect/>
          <a:stretch>
            <a:fillRect/>
          </a:stretch>
        </p:blipFill>
        <p:spPr bwMode="auto">
          <a:xfrm>
            <a:off x="1116013" y="765175"/>
            <a:ext cx="3028950" cy="3395663"/>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5076825" y="765175"/>
            <a:ext cx="3028950" cy="3413125"/>
          </a:xfrm>
          <a:prstGeom prst="rect">
            <a:avLst/>
          </a:prstGeom>
          <a:noFill/>
          <a:ln w="9525">
            <a:noFill/>
            <a:miter lim="800000"/>
            <a:headEnd/>
            <a:tailEnd/>
          </a:ln>
        </p:spPr>
      </p:pic>
      <p:sp>
        <p:nvSpPr>
          <p:cNvPr id="26629" name="テキスト ボックス 6"/>
          <p:cNvSpPr txBox="1">
            <a:spLocks noChangeArrowheads="1"/>
          </p:cNvSpPr>
          <p:nvPr/>
        </p:nvSpPr>
        <p:spPr bwMode="auto">
          <a:xfrm>
            <a:off x="971550" y="4724400"/>
            <a:ext cx="2663825" cy="461963"/>
          </a:xfrm>
          <a:prstGeom prst="rect">
            <a:avLst/>
          </a:prstGeom>
          <a:noFill/>
          <a:ln w="9525">
            <a:noFill/>
            <a:miter lim="800000"/>
            <a:headEnd/>
            <a:tailEnd/>
          </a:ln>
        </p:spPr>
        <p:txBody>
          <a:bodyPr>
            <a:spAutoFit/>
          </a:bodyPr>
          <a:lstStyle/>
          <a:p>
            <a:r>
              <a:rPr lang="ja-JP" altLang="en-US" sz="2400"/>
              <a:t>ムーラン（</a:t>
            </a:r>
            <a:r>
              <a:rPr lang="en-US" altLang="ja-JP" sz="2400"/>
              <a:t>1998</a:t>
            </a:r>
            <a:r>
              <a:rPr lang="ja-JP" altLang="en-US" sz="2400"/>
              <a:t>年）</a:t>
            </a:r>
          </a:p>
        </p:txBody>
      </p:sp>
      <p:sp>
        <p:nvSpPr>
          <p:cNvPr id="26630" name="テキスト ボックス 7"/>
          <p:cNvSpPr txBox="1">
            <a:spLocks noChangeArrowheads="1"/>
          </p:cNvSpPr>
          <p:nvPr/>
        </p:nvSpPr>
        <p:spPr bwMode="auto">
          <a:xfrm>
            <a:off x="5076825" y="4868863"/>
            <a:ext cx="2663825" cy="461962"/>
          </a:xfrm>
          <a:prstGeom prst="rect">
            <a:avLst/>
          </a:prstGeom>
          <a:noFill/>
          <a:ln w="9525">
            <a:noFill/>
            <a:miter lim="800000"/>
            <a:headEnd/>
            <a:tailEnd/>
          </a:ln>
        </p:spPr>
        <p:txBody>
          <a:bodyPr>
            <a:spAutoFit/>
          </a:bodyPr>
          <a:lstStyle/>
          <a:p>
            <a:r>
              <a:rPr lang="ja-JP" altLang="en-US" sz="2400"/>
              <a:t>ティアナ（</a:t>
            </a:r>
            <a:r>
              <a:rPr lang="en-US" altLang="ja-JP" sz="2400"/>
              <a:t>2009</a:t>
            </a:r>
            <a:r>
              <a:rPr lang="ja-JP" altLang="en-US" sz="2400"/>
              <a:t>年）</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r>
              <a:rPr lang="ja-JP" altLang="en-US" smtClean="0"/>
              <a:t>前作との間隔</a:t>
            </a:r>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ja-JP" altLang="en-US" smtClean="0"/>
              <a:t>魔法にかけられて（</a:t>
            </a:r>
            <a:r>
              <a:rPr lang="en-US" altLang="ja-JP" smtClean="0"/>
              <a:t>2009</a:t>
            </a:r>
            <a:r>
              <a:rPr lang="ja-JP" altLang="en-US" smtClean="0"/>
              <a:t>）</a:t>
            </a:r>
          </a:p>
        </p:txBody>
      </p:sp>
      <p:sp>
        <p:nvSpPr>
          <p:cNvPr id="28675" name="コンテンツ プレースホルダ 2"/>
          <p:cNvSpPr>
            <a:spLocks noGrp="1"/>
          </p:cNvSpPr>
          <p:nvPr>
            <p:ph idx="1"/>
          </p:nvPr>
        </p:nvSpPr>
        <p:spPr>
          <a:xfrm>
            <a:off x="4859338" y="1600200"/>
            <a:ext cx="3827462" cy="4525963"/>
          </a:xfrm>
        </p:spPr>
        <p:txBody>
          <a:bodyPr/>
          <a:lstStyle/>
          <a:p>
            <a:r>
              <a:rPr lang="ja-JP" altLang="en-US" smtClean="0"/>
              <a:t>実写とアニメ</a:t>
            </a:r>
            <a:endParaRPr lang="en-US" altLang="ja-JP" smtClean="0"/>
          </a:p>
          <a:p>
            <a:r>
              <a:rPr lang="ja-JP" altLang="en-US" smtClean="0"/>
              <a:t>舞台はおとぎの国とニューヨーク</a:t>
            </a:r>
            <a:endParaRPr lang="en-US" altLang="ja-JP" smtClean="0"/>
          </a:p>
          <a:p>
            <a:r>
              <a:rPr lang="ja-JP" altLang="en-US" smtClean="0"/>
              <a:t>王子様は出てくるが道化役</a:t>
            </a:r>
            <a:endParaRPr lang="en-US" altLang="ja-JP" smtClean="0"/>
          </a:p>
          <a:p>
            <a:r>
              <a:rPr lang="ja-JP" altLang="en-US" smtClean="0"/>
              <a:t>プリンセスストーリーをパロディ化</a:t>
            </a:r>
          </a:p>
        </p:txBody>
      </p:sp>
      <p:pic>
        <p:nvPicPr>
          <p:cNvPr id="28676" name="Picture 2" descr="魔法にかけられて [DVD]"/>
          <p:cNvPicPr>
            <a:picLocks noChangeAspect="1" noChangeArrowheads="1"/>
          </p:cNvPicPr>
          <p:nvPr/>
        </p:nvPicPr>
        <p:blipFill>
          <a:blip r:embed="rId2" cstate="print"/>
          <a:srcRect/>
          <a:stretch>
            <a:fillRect/>
          </a:stretch>
        </p:blipFill>
        <p:spPr bwMode="auto">
          <a:xfrm>
            <a:off x="1042988" y="1700213"/>
            <a:ext cx="2768600" cy="3898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コンテンツ プレースホルダー 2"/>
          <p:cNvSpPr>
            <a:spLocks noGrp="1"/>
          </p:cNvSpPr>
          <p:nvPr>
            <p:ph idx="1"/>
          </p:nvPr>
        </p:nvSpPr>
        <p:spPr>
          <a:xfrm>
            <a:off x="179388" y="1557338"/>
            <a:ext cx="8664575" cy="4103687"/>
          </a:xfrm>
        </p:spPr>
        <p:txBody>
          <a:bodyPr/>
          <a:lstStyle/>
          <a:p>
            <a:pPr>
              <a:buFont typeface="Wingdings" pitchFamily="2" charset="2"/>
              <a:buChar char="l"/>
            </a:pPr>
            <a:r>
              <a:rPr lang="ja-JP" altLang="ja-JP" smtClean="0"/>
              <a:t>現代社会の女性像</a:t>
            </a:r>
            <a:endParaRPr lang="en-US" altLang="ja-JP" smtClean="0"/>
          </a:p>
          <a:p>
            <a:pPr>
              <a:buFont typeface="Wingdings" pitchFamily="2" charset="2"/>
              <a:buChar char="l"/>
            </a:pPr>
            <a:r>
              <a:rPr lang="ja-JP" altLang="ja-JP" smtClean="0"/>
              <a:t>エネルギッシュで型破りなプリンセス</a:t>
            </a:r>
            <a:endParaRPr lang="en-US" altLang="ja-JP" smtClean="0"/>
          </a:p>
          <a:p>
            <a:pPr>
              <a:buFont typeface="Wingdings" pitchFamily="2" charset="2"/>
              <a:buChar char="l"/>
            </a:pPr>
            <a:r>
              <a:rPr lang="ja-JP" altLang="ja-JP" smtClean="0"/>
              <a:t>「プリンセスなのにも関わらず髪はボサボサ、ドレスも着ない」</a:t>
            </a:r>
            <a:endParaRPr lang="en-US" altLang="ja-JP" smtClean="0"/>
          </a:p>
          <a:p>
            <a:pPr>
              <a:buFont typeface="Wingdings" pitchFamily="2" charset="2"/>
              <a:buChar char="l"/>
            </a:pPr>
            <a:r>
              <a:rPr lang="ja-JP" altLang="ja-JP" smtClean="0"/>
              <a:t>「自分の意思で生きているしっかりとした女性」</a:t>
            </a:r>
            <a:endParaRPr lang="en-US" altLang="ja-JP" smtClean="0"/>
          </a:p>
          <a:p>
            <a:pPr>
              <a:buFont typeface="Wingdings" pitchFamily="2" charset="2"/>
              <a:buChar char="l"/>
            </a:pPr>
            <a:r>
              <a:rPr lang="ja-JP" altLang="ja-JP" smtClean="0"/>
              <a:t>「王子様に頼らない」</a:t>
            </a:r>
          </a:p>
          <a:p>
            <a:endParaRPr lang="ja-JP" altLang="en-US" smtClean="0"/>
          </a:p>
        </p:txBody>
      </p:sp>
      <p:sp>
        <p:nvSpPr>
          <p:cNvPr id="29699" name="テキスト ボックス 2"/>
          <p:cNvSpPr txBox="1">
            <a:spLocks noChangeArrowheads="1"/>
          </p:cNvSpPr>
          <p:nvPr/>
        </p:nvSpPr>
        <p:spPr bwMode="auto">
          <a:xfrm>
            <a:off x="611188" y="404813"/>
            <a:ext cx="7561262" cy="769937"/>
          </a:xfrm>
          <a:prstGeom prst="rect">
            <a:avLst/>
          </a:prstGeom>
          <a:noFill/>
          <a:ln w="9525">
            <a:noFill/>
            <a:miter lim="800000"/>
            <a:headEnd/>
            <a:tailEnd/>
          </a:ln>
        </p:spPr>
        <p:txBody>
          <a:bodyPr>
            <a:spAutoFit/>
          </a:bodyPr>
          <a:lstStyle/>
          <a:p>
            <a:r>
              <a:rPr lang="ja-JP" altLang="en-US" sz="4400"/>
              <a:t>お姫様の復活</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179388" y="233363"/>
            <a:ext cx="8569325" cy="1320800"/>
          </a:xfrm>
        </p:spPr>
        <p:txBody>
          <a:bodyPr/>
          <a:lstStyle/>
          <a:p>
            <a:r>
              <a:rPr lang="ja-JP" altLang="en-US" smtClean="0"/>
              <a:t>お姫様の復活</a:t>
            </a:r>
          </a:p>
        </p:txBody>
      </p:sp>
      <p:pic>
        <p:nvPicPr>
          <p:cNvPr id="30723" name="Picture 2"/>
          <p:cNvPicPr>
            <a:picLocks noChangeAspect="1" noChangeArrowheads="1"/>
          </p:cNvPicPr>
          <p:nvPr/>
        </p:nvPicPr>
        <p:blipFill>
          <a:blip r:embed="rId2" cstate="print"/>
          <a:srcRect/>
          <a:stretch>
            <a:fillRect/>
          </a:stretch>
        </p:blipFill>
        <p:spPr bwMode="auto">
          <a:xfrm>
            <a:off x="4932363" y="1557338"/>
            <a:ext cx="3089275" cy="2963862"/>
          </a:xfrm>
          <a:prstGeom prst="rect">
            <a:avLst/>
          </a:prstGeom>
          <a:noFill/>
          <a:ln w="9525">
            <a:noFill/>
            <a:miter lim="800000"/>
            <a:headEnd/>
            <a:tailEnd/>
          </a:ln>
        </p:spPr>
      </p:pic>
      <p:pic>
        <p:nvPicPr>
          <p:cNvPr id="30724" name="Picture 3"/>
          <p:cNvPicPr>
            <a:picLocks noChangeAspect="1" noChangeArrowheads="1"/>
          </p:cNvPicPr>
          <p:nvPr/>
        </p:nvPicPr>
        <p:blipFill>
          <a:blip r:embed="rId3" cstate="print"/>
          <a:srcRect/>
          <a:stretch>
            <a:fillRect/>
          </a:stretch>
        </p:blipFill>
        <p:spPr bwMode="auto">
          <a:xfrm>
            <a:off x="971550" y="1557338"/>
            <a:ext cx="3089275" cy="2982912"/>
          </a:xfrm>
          <a:prstGeom prst="rect">
            <a:avLst/>
          </a:prstGeom>
          <a:noFill/>
          <a:ln w="9525">
            <a:noFill/>
            <a:miter lim="800000"/>
            <a:headEnd/>
            <a:tailEnd/>
          </a:ln>
        </p:spPr>
      </p:pic>
      <p:sp>
        <p:nvSpPr>
          <p:cNvPr id="30725" name="テキスト ボックス 6"/>
          <p:cNvSpPr txBox="1">
            <a:spLocks noChangeArrowheads="1"/>
          </p:cNvSpPr>
          <p:nvPr/>
        </p:nvSpPr>
        <p:spPr bwMode="auto">
          <a:xfrm>
            <a:off x="4572000" y="4941888"/>
            <a:ext cx="4103688" cy="1568450"/>
          </a:xfrm>
          <a:prstGeom prst="rect">
            <a:avLst/>
          </a:prstGeom>
          <a:noFill/>
          <a:ln w="9525">
            <a:noFill/>
            <a:miter lim="800000"/>
            <a:headEnd/>
            <a:tailEnd/>
          </a:ln>
        </p:spPr>
        <p:txBody>
          <a:bodyPr>
            <a:spAutoFit/>
          </a:bodyPr>
          <a:lstStyle/>
          <a:p>
            <a:pPr>
              <a:buFont typeface="Arial" pitchFamily="34" charset="0"/>
              <a:buChar char="•"/>
            </a:pPr>
            <a:r>
              <a:rPr lang="ja-JP" altLang="en-US" sz="2400"/>
              <a:t>メリダ（</a:t>
            </a:r>
            <a:r>
              <a:rPr lang="en-US" altLang="ja-JP" sz="2400"/>
              <a:t>2012</a:t>
            </a:r>
            <a:r>
              <a:rPr lang="ja-JP" altLang="en-US" sz="2400"/>
              <a:t>年）</a:t>
            </a:r>
            <a:endParaRPr lang="en-US" altLang="ja-JP" sz="2400"/>
          </a:p>
          <a:p>
            <a:pPr>
              <a:buFont typeface="Arial" pitchFamily="34" charset="0"/>
              <a:buChar char="•"/>
            </a:pPr>
            <a:r>
              <a:rPr lang="ja-JP" altLang="en-US" sz="2400"/>
              <a:t>王女</a:t>
            </a:r>
            <a:endParaRPr lang="en-US" altLang="ja-JP" sz="2400"/>
          </a:p>
          <a:p>
            <a:pPr>
              <a:buFont typeface="Arial" pitchFamily="34" charset="0"/>
              <a:buChar char="•"/>
            </a:pPr>
            <a:r>
              <a:rPr lang="ja-JP" altLang="en-US" sz="2400"/>
              <a:t>王子は</a:t>
            </a:r>
            <a:r>
              <a:rPr lang="en-US" altLang="ja-JP" sz="2400"/>
              <a:t>3</a:t>
            </a:r>
            <a:r>
              <a:rPr lang="ja-JP" altLang="en-US" sz="2400"/>
              <a:t>人出てくるが、頼りない。</a:t>
            </a:r>
          </a:p>
        </p:txBody>
      </p:sp>
      <p:sp>
        <p:nvSpPr>
          <p:cNvPr id="30726" name="テキスト ボックス 7"/>
          <p:cNvSpPr txBox="1">
            <a:spLocks noChangeArrowheads="1"/>
          </p:cNvSpPr>
          <p:nvPr/>
        </p:nvSpPr>
        <p:spPr bwMode="auto">
          <a:xfrm>
            <a:off x="468313" y="4868863"/>
            <a:ext cx="3382962" cy="1200150"/>
          </a:xfrm>
          <a:prstGeom prst="rect">
            <a:avLst/>
          </a:prstGeom>
          <a:noFill/>
          <a:ln w="9525">
            <a:noFill/>
            <a:miter lim="800000"/>
            <a:headEnd/>
            <a:tailEnd/>
          </a:ln>
        </p:spPr>
        <p:txBody>
          <a:bodyPr>
            <a:spAutoFit/>
          </a:bodyPr>
          <a:lstStyle/>
          <a:p>
            <a:pPr>
              <a:buFont typeface="Arial" pitchFamily="34" charset="0"/>
              <a:buChar char="•"/>
            </a:pPr>
            <a:r>
              <a:rPr lang="ja-JP" altLang="en-US" sz="2400"/>
              <a:t>ラプンツェル（</a:t>
            </a:r>
            <a:r>
              <a:rPr lang="en-US" altLang="ja-JP" sz="2400"/>
              <a:t>2010</a:t>
            </a:r>
            <a:r>
              <a:rPr lang="ja-JP" altLang="en-US" sz="2400"/>
              <a:t>年）</a:t>
            </a:r>
            <a:endParaRPr lang="en-US" altLang="ja-JP" sz="2400"/>
          </a:p>
          <a:p>
            <a:pPr>
              <a:buFont typeface="Arial" pitchFamily="34" charset="0"/>
              <a:buChar char="•"/>
            </a:pPr>
            <a:r>
              <a:rPr lang="ja-JP" altLang="en-US" sz="2400"/>
              <a:t>王女</a:t>
            </a:r>
            <a:endParaRPr lang="en-US" altLang="ja-JP" sz="2400"/>
          </a:p>
          <a:p>
            <a:pPr>
              <a:buFont typeface="Arial" pitchFamily="34" charset="0"/>
              <a:buChar char="•"/>
            </a:pPr>
            <a:r>
              <a:rPr lang="ja-JP" altLang="en-US" sz="2400"/>
              <a:t>相手は泥棒</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mtClean="0"/>
              <a:t>ディズニープリンセスの変遷</a:t>
            </a:r>
          </a:p>
        </p:txBody>
      </p:sp>
      <p:graphicFrame>
        <p:nvGraphicFramePr>
          <p:cNvPr id="5" name="表 4"/>
          <p:cNvGraphicFramePr>
            <a:graphicFrameLocks noGrp="1"/>
          </p:cNvGraphicFramePr>
          <p:nvPr/>
        </p:nvGraphicFramePr>
        <p:xfrm>
          <a:off x="323850" y="1773238"/>
          <a:ext cx="8532438" cy="4576181"/>
        </p:xfrm>
        <a:graphic>
          <a:graphicData uri="http://schemas.openxmlformats.org/drawingml/2006/table">
            <a:tbl>
              <a:tblPr/>
              <a:tblGrid>
                <a:gridCol w="2329435"/>
                <a:gridCol w="3358857"/>
                <a:gridCol w="2844146"/>
              </a:tblGrid>
              <a:tr h="343423">
                <a:tc>
                  <a:txBody>
                    <a:bodyPr/>
                    <a:lstStyle/>
                    <a:p>
                      <a:pPr algn="just">
                        <a:spcAft>
                          <a:spcPts val="0"/>
                        </a:spcAft>
                      </a:pPr>
                      <a:endParaRPr lang="en-US" sz="2400" kern="0" dirty="0">
                        <a:latin typeface="ＭＳ ゴシック"/>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solidFill>
                            <a:schemeClr val="bg1"/>
                          </a:solidFill>
                          <a:latin typeface="Century"/>
                          <a:ea typeface="ＭＳ ゴシック"/>
                          <a:cs typeface="Times New Roman"/>
                        </a:rPr>
                        <a:t>代表例</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solidFill>
                            <a:schemeClr val="bg1"/>
                          </a:solidFill>
                          <a:latin typeface="Century"/>
                          <a:ea typeface="ＭＳ ゴシック"/>
                          <a:cs typeface="Times New Roman"/>
                        </a:rPr>
                        <a:t>特徴</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86845">
                <a:tc>
                  <a:txBody>
                    <a:bodyPr/>
                    <a:lstStyle/>
                    <a:p>
                      <a:pPr algn="just">
                        <a:spcAft>
                          <a:spcPts val="0"/>
                        </a:spcAft>
                      </a:pPr>
                      <a:r>
                        <a:rPr lang="ja-JP" sz="2400" kern="0" dirty="0">
                          <a:solidFill>
                            <a:schemeClr val="bg1"/>
                          </a:solidFill>
                          <a:latin typeface="Century"/>
                          <a:ea typeface="ＭＳ ゴシック"/>
                          <a:cs typeface="Times New Roman"/>
                        </a:rPr>
                        <a:t>古典的プリンセス</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白雪姫、シンデレラ</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家庭的、受動的</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268">
                <a:tc>
                  <a:txBody>
                    <a:bodyPr/>
                    <a:lstStyle/>
                    <a:p>
                      <a:pPr algn="just">
                        <a:spcAft>
                          <a:spcPts val="0"/>
                        </a:spcAft>
                      </a:pPr>
                      <a:r>
                        <a:rPr lang="ja-JP" sz="2400" kern="0" dirty="0">
                          <a:solidFill>
                            <a:schemeClr val="bg1"/>
                          </a:solidFill>
                          <a:latin typeface="Century"/>
                          <a:ea typeface="ＭＳ ゴシック"/>
                          <a:cs typeface="Times New Roman"/>
                        </a:rPr>
                        <a:t>積極的なプリンセス</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アリエル、ベル</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外交的、積極的</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268">
                <a:tc>
                  <a:txBody>
                    <a:bodyPr/>
                    <a:lstStyle/>
                    <a:p>
                      <a:pPr algn="just">
                        <a:spcAft>
                          <a:spcPts val="0"/>
                        </a:spcAft>
                      </a:pPr>
                      <a:r>
                        <a:rPr lang="ja-JP" sz="2400" kern="0" dirty="0">
                          <a:solidFill>
                            <a:schemeClr val="bg1"/>
                          </a:solidFill>
                          <a:latin typeface="Century"/>
                          <a:ea typeface="ＭＳ ゴシック"/>
                          <a:cs typeface="Times New Roman"/>
                        </a:rPr>
                        <a:t>プリンセスの国際化</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ジャスミン、ポカホンタス</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白人以外のプリンセス</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45">
                <a:tc>
                  <a:txBody>
                    <a:bodyPr/>
                    <a:lstStyle/>
                    <a:p>
                      <a:pPr algn="just">
                        <a:spcAft>
                          <a:spcPts val="0"/>
                        </a:spcAft>
                      </a:pPr>
                      <a:r>
                        <a:rPr lang="ja-JP" sz="2400" kern="0" dirty="0">
                          <a:solidFill>
                            <a:schemeClr val="bg1"/>
                          </a:solidFill>
                          <a:latin typeface="Century"/>
                          <a:ea typeface="ＭＳ ゴシック"/>
                          <a:cs typeface="Times New Roman"/>
                        </a:rPr>
                        <a:t>王子像の変化</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ラプンツェル、メリダ</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王子依存からの脱却</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45">
                <a:tc>
                  <a:txBody>
                    <a:bodyPr/>
                    <a:lstStyle/>
                    <a:p>
                      <a:pPr algn="just">
                        <a:spcAft>
                          <a:spcPts val="0"/>
                        </a:spcAft>
                      </a:pPr>
                      <a:r>
                        <a:rPr lang="ja-JP" sz="2400" kern="0" dirty="0">
                          <a:solidFill>
                            <a:schemeClr val="bg1"/>
                          </a:solidFill>
                          <a:latin typeface="Century"/>
                          <a:ea typeface="ＭＳ ゴシック"/>
                          <a:cs typeface="Times New Roman"/>
                        </a:rPr>
                        <a:t>愛の多様化</a:t>
                      </a:r>
                      <a:endParaRPr lang="ja-JP" sz="2400" kern="100" dirty="0">
                        <a:solidFill>
                          <a:schemeClr val="bg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a:latin typeface="Century"/>
                          <a:ea typeface="ＭＳ ゴシック"/>
                          <a:cs typeface="Times New Roman"/>
                        </a:rPr>
                        <a:t>アナ、エルサ</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家族愛の描写</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522288" y="492125"/>
            <a:ext cx="8229600" cy="1143000"/>
          </a:xfrm>
        </p:spPr>
        <p:txBody>
          <a:bodyPr/>
          <a:lstStyle/>
          <a:p>
            <a:r>
              <a:rPr lang="ja-JP" altLang="en-US" smtClean="0"/>
              <a:t>「愛」の多様化</a:t>
            </a:r>
          </a:p>
        </p:txBody>
      </p:sp>
      <p:sp>
        <p:nvSpPr>
          <p:cNvPr id="3" name="コンテンツ プレースホルダー 2"/>
          <p:cNvSpPr>
            <a:spLocks noGrp="1"/>
          </p:cNvSpPr>
          <p:nvPr>
            <p:ph idx="1"/>
          </p:nvPr>
        </p:nvSpPr>
        <p:spPr>
          <a:xfrm>
            <a:off x="4233863" y="2019300"/>
            <a:ext cx="4344987" cy="3103563"/>
          </a:xfrm>
        </p:spPr>
        <p:txBody>
          <a:bodyPr>
            <a:normAutofit/>
          </a:bodyPr>
          <a:lstStyle/>
          <a:p>
            <a:pPr>
              <a:buFont typeface="Arial" charset="0"/>
              <a:buChar char="•"/>
              <a:defRPr/>
            </a:pPr>
            <a:r>
              <a:rPr lang="ja-JP" altLang="en-US" sz="2800" dirty="0" smtClean="0"/>
              <a:t>エルサとアナ（</a:t>
            </a:r>
            <a:r>
              <a:rPr lang="en-US" altLang="ja-JP" sz="2800" dirty="0" smtClean="0"/>
              <a:t>2013</a:t>
            </a:r>
            <a:r>
              <a:rPr lang="ja-JP" altLang="en-US" sz="2800" dirty="0" smtClean="0"/>
              <a:t>年）</a:t>
            </a:r>
            <a:endParaRPr lang="en-US" altLang="ja-JP" sz="2800" dirty="0"/>
          </a:p>
          <a:p>
            <a:pPr lvl="1">
              <a:buFont typeface="Arial" charset="0"/>
              <a:buChar char="–"/>
              <a:defRPr/>
            </a:pPr>
            <a:r>
              <a:rPr lang="ja-JP" altLang="en-US" sz="2000" dirty="0" smtClean="0"/>
              <a:t>アナ</a:t>
            </a:r>
            <a:endParaRPr lang="en-US" altLang="ja-JP" sz="2000" dirty="0"/>
          </a:p>
          <a:p>
            <a:pPr marL="457200" lvl="1" indent="0">
              <a:buFont typeface="Arial" charset="0"/>
              <a:buNone/>
              <a:defRPr/>
            </a:pPr>
            <a:r>
              <a:rPr lang="ja-JP" altLang="en-US" sz="2000" dirty="0"/>
              <a:t>　</a:t>
            </a:r>
            <a:r>
              <a:rPr lang="ja-JP" altLang="en-US" sz="2000" dirty="0" smtClean="0"/>
              <a:t>王女。相手はクリストフ（山男）</a:t>
            </a:r>
            <a:endParaRPr lang="en-US" altLang="ja-JP" sz="2000" dirty="0" smtClean="0"/>
          </a:p>
          <a:p>
            <a:pPr lvl="1">
              <a:buFont typeface="Arial" charset="0"/>
              <a:buChar char="–"/>
              <a:defRPr/>
            </a:pPr>
            <a:r>
              <a:rPr lang="ja-JP" altLang="en-US" sz="2000" dirty="0" smtClean="0"/>
              <a:t>エルサ</a:t>
            </a:r>
            <a:endParaRPr lang="en-US" altLang="ja-JP" sz="2000" dirty="0"/>
          </a:p>
          <a:p>
            <a:pPr marL="457200" lvl="1" indent="0">
              <a:buFont typeface="Arial" charset="0"/>
              <a:buNone/>
              <a:defRPr/>
            </a:pPr>
            <a:r>
              <a:rPr lang="ja-JP" altLang="en-US" sz="2000" dirty="0" smtClean="0"/>
              <a:t>　生まれは王女（後に女王）</a:t>
            </a:r>
            <a:endParaRPr lang="en-US" altLang="ja-JP" sz="2000" dirty="0" smtClean="0"/>
          </a:p>
        </p:txBody>
      </p:sp>
      <p:pic>
        <p:nvPicPr>
          <p:cNvPr id="31748" name="Picture 2"/>
          <p:cNvPicPr>
            <a:picLocks noChangeAspect="1" noChangeArrowheads="1"/>
          </p:cNvPicPr>
          <p:nvPr/>
        </p:nvPicPr>
        <p:blipFill>
          <a:blip r:embed="rId2" cstate="print"/>
          <a:srcRect/>
          <a:stretch>
            <a:fillRect/>
          </a:stretch>
        </p:blipFill>
        <p:spPr bwMode="auto">
          <a:xfrm>
            <a:off x="511175" y="2019300"/>
            <a:ext cx="3722688"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コンテンツ プレースホルダー 2"/>
          <p:cNvSpPr>
            <a:spLocks noGrp="1"/>
          </p:cNvSpPr>
          <p:nvPr>
            <p:ph idx="1"/>
          </p:nvPr>
        </p:nvSpPr>
        <p:spPr>
          <a:xfrm>
            <a:off x="239713" y="850900"/>
            <a:ext cx="8229600" cy="5289550"/>
          </a:xfrm>
        </p:spPr>
        <p:txBody>
          <a:bodyPr/>
          <a:lstStyle/>
          <a:p>
            <a:pPr>
              <a:buFont typeface="Wingdings" pitchFamily="2" charset="2"/>
              <a:buChar char="l"/>
            </a:pPr>
            <a:r>
              <a:rPr lang="ja-JP" altLang="ja-JP" sz="2800" smtClean="0"/>
              <a:t>エルサ</a:t>
            </a:r>
            <a:r>
              <a:rPr lang="ja-JP" altLang="en-US" sz="2800" smtClean="0"/>
              <a:t>は、</a:t>
            </a:r>
            <a:r>
              <a:rPr lang="ja-JP" altLang="ja-JP" sz="2800" smtClean="0"/>
              <a:t>王子様（男性）からのプロポーズを求めていない</a:t>
            </a:r>
            <a:endParaRPr lang="en-US" altLang="ja-JP" sz="2800" smtClean="0"/>
          </a:p>
          <a:p>
            <a:pPr>
              <a:buFont typeface="Wingdings" pitchFamily="2" charset="2"/>
              <a:buChar char="l"/>
            </a:pPr>
            <a:r>
              <a:rPr lang="ja-JP" altLang="ja-JP" sz="2800" smtClean="0"/>
              <a:t>物語上でも男女の愛に限らない</a:t>
            </a:r>
            <a:endParaRPr lang="en-US" altLang="ja-JP" sz="2800" smtClean="0"/>
          </a:p>
          <a:p>
            <a:pPr>
              <a:buFont typeface="Wingdings" pitchFamily="2" charset="2"/>
              <a:buChar char="l"/>
            </a:pPr>
            <a:r>
              <a:rPr lang="ja-JP" altLang="ja-JP" sz="2800" smtClean="0"/>
              <a:t>多様な愛の形を認めるメッセージが込められている</a:t>
            </a:r>
            <a:endParaRPr lang="en-US" altLang="ja-JP" sz="2800" smtClean="0"/>
          </a:p>
          <a:p>
            <a:pPr>
              <a:buFont typeface="Wingdings" pitchFamily="2" charset="2"/>
              <a:buChar char="l"/>
            </a:pPr>
            <a:r>
              <a:rPr lang="ja-JP" altLang="ja-JP" sz="2800" smtClean="0"/>
              <a:t>「最もプログレッシブ</a:t>
            </a:r>
            <a:r>
              <a:rPr lang="ja-JP" altLang="en-US" sz="2800" smtClean="0"/>
              <a:t>（先進的）</a:t>
            </a:r>
            <a:r>
              <a:rPr lang="ja-JP" altLang="ja-JP" sz="2800" smtClean="0"/>
              <a:t>なディズニー映画」との評価</a:t>
            </a:r>
            <a:endParaRPr lang="en-US" altLang="ja-JP" sz="2800" smtClean="0"/>
          </a:p>
          <a:p>
            <a:pPr>
              <a:buFont typeface="Wingdings" pitchFamily="2" charset="2"/>
              <a:buChar char="l"/>
            </a:pPr>
            <a:r>
              <a:rPr lang="ja-JP" altLang="ja-JP" sz="2800" smtClean="0"/>
              <a:t>同性愛者の物語だと</a:t>
            </a:r>
            <a:r>
              <a:rPr lang="ja-JP" altLang="en-US" sz="2800" smtClean="0"/>
              <a:t>いう見方もある</a:t>
            </a:r>
            <a:endParaRPr lang="en-US" altLang="ja-JP" sz="2800" smtClean="0"/>
          </a:p>
          <a:p>
            <a:pPr>
              <a:buFont typeface="Wingdings" pitchFamily="2" charset="2"/>
              <a:buChar char="l"/>
            </a:pPr>
            <a:r>
              <a:rPr lang="ja-JP" altLang="en-US" sz="2800" smtClean="0"/>
              <a:t>従来は女王は悪者だったが、悪者にならなかった。</a:t>
            </a:r>
            <a:endParaRPr lang="ja-JP" altLang="ja-JP" sz="2800" smtClean="0"/>
          </a:p>
          <a:p>
            <a:endParaRPr lang="ja-JP" alt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r>
              <a:rPr lang="ja-JP" altLang="en-US" smtClean="0"/>
              <a:t>ディズニーヴィランズ</a:t>
            </a:r>
          </a:p>
        </p:txBody>
      </p:sp>
      <p:sp>
        <p:nvSpPr>
          <p:cNvPr id="33795" name="コンテンツ プレースホルダ 2"/>
          <p:cNvSpPr>
            <a:spLocks noGrp="1"/>
          </p:cNvSpPr>
          <p:nvPr>
            <p:ph idx="1"/>
          </p:nvPr>
        </p:nvSpPr>
        <p:spPr/>
        <p:txBody>
          <a:bodyPr/>
          <a:lstStyle/>
          <a:p>
            <a:endParaRPr lang="ja-JP" altLang="en-US" smtClean="0"/>
          </a:p>
        </p:txBody>
      </p:sp>
      <p:pic>
        <p:nvPicPr>
          <p:cNvPr id="33796" name="Picture 2" descr="http://www.tokyodisneyresort.jp/special/halloween2015/villains/images/index/main.png"/>
          <p:cNvPicPr>
            <a:picLocks noChangeAspect="1" noChangeArrowheads="1"/>
          </p:cNvPicPr>
          <p:nvPr/>
        </p:nvPicPr>
        <p:blipFill>
          <a:blip r:embed="rId2" cstate="print"/>
          <a:srcRect/>
          <a:stretch>
            <a:fillRect/>
          </a:stretch>
        </p:blipFill>
        <p:spPr bwMode="auto">
          <a:xfrm>
            <a:off x="0" y="1989138"/>
            <a:ext cx="9048750" cy="32194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ja-JP" altLang="en-US" smtClean="0"/>
              <a:t>悪者でない女王</a:t>
            </a:r>
          </a:p>
        </p:txBody>
      </p:sp>
      <p:sp>
        <p:nvSpPr>
          <p:cNvPr id="34819" name="AutoShape 2" descr="data:image/jpeg;base64,/9j/4AAQSkZJRgABAQAAAQABAAD/2wCEAAkGBxQTEhQUEhQUFRQUFBYVFxUVFxcVFBcUFBUXFxQUFRQYHCggGBolHBQUITEhJSkrLi4uFx8zODMsNygtLiwBCgoKDg0OGxAQGiweICQsLCwsLCwsLSwsLCwsLCwsLCwsLCwsLCwsLCwsLCwsLCwsLCwsLCwsLCwsLCwsLCwsLP/AABEIAQMAwgMBIgACEQEDEQH/xAAcAAABBQEBAQAAAAAAAAAAAAAAAQMEBQYCBwj/xABEEAABAgMEBwUFBQYFBQEAAAABAAIDBBEFEiExBkFRYXGBkQcTIqGxIzJSwdEzQnKy8BQVYoKS8UNTk8LhFkRjotII/8QAGgEAAgMBAQAAAAAAAAAAAAAAAAMBAgQFBv/EAC4RAAICAQQBAwIFBAMAAAAAAAABAhEDBBIhMUEFIlETMmFxgZGhI0Lh8RQzUv/aAAwDAQACEQMRAD8A8ylZParODDaNQ5qvgRXubhdFMzr6KbAkwcXlzuGASm/klIsP20NGbRzCjxZ8fE3qE4IUMZQxzxTbw34G9FHBNMjvm2/E3qocaODvUiNCHwhV8aAK5KyolIHmupdMkKrmFLnUSFKEyWZgEnI5eSq38ARIsw6H4M/VdWVZMeaeWS8N0RzWl5DaYNGdaqHNPq+pzOtavswmnw52rHOaDCfep94NANDzVsk1ixufwrJxw3yUfkxhFHUNQQaUOBB1g1yUyG2ra4UU3SyyTLzThiWvPeMcdbXknPaCCCiyJZ0RwY0EufgBv/QVlmi8SyLoXkxNT2PsqJoYp2T1LmdhkOIObSQRvBoR1BTknmnp3yLa4LCM3wpuzWVJU6ak3CEHkUaTQb+AUayXUdXZjxohSTVxE1S5IU371Fb2JCBDydTKjiqq0HgvJApUqwsskA01hUnGcsbXTGXGLTIEbXxUWF744qVNMoTvUaAPGOKFeynwTGr4LmGwOqFDDC00OpT4ATdoDxjgEhMaxpqdY1NtCeY1S2SLVC7oEKgEKQbjzV3LtVNIDFXsBuCrNjYoHNTL2qa5qZiNUJk0V8dQHlWEw1VsUJkSGh+XCW0h4WHfREou7WPhbxVf7grgrDAd9oBVrC2u6pwJ3alv5GyBBn+9hj2UeA+I0D7rnBpczzWJlJ8wYgdg5jmlkRhycw5g9F6tJsHdQ+78TbjQK53aDI7aYclzvU804KvDTX7/AOTo6DHCSvymVemdjftEDwj2kOr2b6Cr2cxjxVX2f2ddb+0Y1NWwyRqr4nj06rZOC5htoMgBlRuAA3Dn5rkw1k44Hh+Ta9PB5VkfaPL9OZaHCm3ktddje1F0gULveFCNTq9VI0e0bLoZmSaQmkENeKOc2oDnUFaADGq2tr2DCmXw3RQT3RcQ2mDw6hAcdgIOG9WkSXDmFmQewsNMKBwu4bKYdFtfqn9GGOPfTMv/AAE5yk/0MTpq8FkK5Qi7UEZU3LM2aKV4Jzv3G/BifawS5pGV8A4kDaPRc2W3E8OZK72ixLFiq7ODqOZPghTLcVY2c3AqJPQrr7pzHrsVhZw8JWtSTVoTNOitnxiVElB7QcVOnxiVCk2+0Crk6G4i8lwmZke0PJS5ZuKanYXtOIB+Sxp8j6G2NTgahjU6AobJo4ubj5oTtN6FFkECzmYrQwGYKis3PmtJAbkqZXyPxq0KYaYiMVgWeijxWKiZeiomGKomQryaaqWZWiAqSOpROWp7reJTcvuRaR8LeJR5IfRVzGBFdi9C0KtZolKRXw2CG4taXva3w55E110XnkbMLd6DdnzJ+WjRIhc0gXYJBoL9C5xcNY90dUrWYYZce2brkbps0sUrSs0bbdlj/wBzL/6g+ieh2jCcfDGgu4RWH5qu0Q7HmlgiWg5145QWGlB/E8a9wWnmOymzHCggvYfibFiV/wDYkFcmXp+G6U3+yNy10/8Az/JDa79CjvSqcJwx+i86057PZiz6xoD3xJevvNJD4ey+Bq3hZGX0gmme7Hij+Yn1Uv0fcrhP+CV6jFfdFntc7Z8KLTvGMfvcKP3UiNofVMaP9mt5/fQ4t2ESbrXtvPqDQ4igIrWi8zkNPJpmDyyKNj2iv9TaFfQfZ/aYmJCDFApevVGdCHGorrTtLpM+CTU5XFoTqcuHLC4Lm/1M3F7IIERxdEmY9Sa0YIbR5tJU2D2VybRQRJjm5n/wt2ELpxbiqRzXBPs84muxyUdlMTLf9J3qxVEfsULXXoM3epqiMp5tK9fSFW3y+QUEujw6f0DnYAr3XfAY1hG8f6TisrNh9+kRhYRhdcC0jkV9NKBa1iwJlpZHhteNpHiG8OzCqTyfObQnKLV6ZaFvkjfYb8BxoHH3mE5Nf9VmLqrLhllyN3AlXdOCFFkkGywSdWa0suxZ2yfmtPLNwVMz5HYlwP3EzEYpYCZihKiMaKWdaqKZC0M61UM0MVrxiJjUErm0HYDjyXcJJPDwjip8lX0VkU5L2nQK12QLOly01IJMVtTleo4gbQBXfQrzCwtGJmefdloRcB7zz4YbfxP27hivUNFuzd8vDe2NFq8kEd25wazDYah3MKufa4FsTqVG6n59zQ3uoTozn5XaBgG17z7o61Ve18dxrFmGQx/lwGXqbnRX1ryaFOn5V5g92wkYBpLaBxaM7uoFZ6Fo9GYL0OKXvrlEhmH4djnA0PTUscYprl0OTRphCERj4cWj2ubdNaUc1w2L5a0msgys1GgH/DeWg7W5sPQhfUlnMcxgD6Xv4cQNwK8C7Z7v70iU/wAuHX8VP7J2lbTaF5Y+TCNX1T2c2aYFmyrHCjjDD3DYYniI818/9nGj5nJ+DCIJhtPeRDsYzHHiaDmvqVooKAYDAbty0zfNCukKEqRLVVKgEpXLjQVwprK8r0w7Tb0Qy8gQQAQ+PqwwpC28eiKA3GkelUCTae8cXP1Q2Yu3V2BeY212gTUwSGO7iH8LD4/5n59KKpkxUkuJJOZOJPEqHOSlx5GNDiOBS998DUqO/wBsiuBDosRzXZhz3OaaZVBKbuoYnwFVsBiiE9RCiworLIb6rTyrVnrGHqtTLNVM0uR+JcD4bgmYsNTWNTUZuCVGRZmfnmrOzma09oNWanW4rdiM+QZgDFdWi3wcwiE3Fd2k3wcwp/uK+CVohpBGlpmDciuEMxWl7AfA4Hwmo16l9GRyA4k5OA/XmvlN77pB59CvqB8ZzpaHEhkXjCaW3q3auYKVpvVM64LYuaRMhxAa01U4Y79aVxWLltKpkvaHQWUyLG1vk6y0nDktfCjX2h1CKjJwIcOIOSxfmbM2mnha3efjk4e7FfOPadT96TVD98dbrcF9DWhONgw4kV5oyG0uJ3Aal8tWrPujxokZ/vRHued1TWnLLktenXbEZaqj2D/89yADJqPrLmQgdwF4+q9hC827BmUs952zDvINC9JV32zNLsVI5wFSaAAVJ1U3pV5zpvpQXvdLwj7NopFd8Tqe4Nwwqpd1wrK3XZm+03T10Yul5ZxbAGD3jAxDrAPweq88snCLyTtpDEpizIga+p1BaWv6fQuMrkagTYYP4jkPmdyYMQvNXEk/rBV8B5can+25WENqwNUak7O2BPNahjU7RVskYpvQu0IItlfYvzWrlwstYzcVrJfUl5+x+Lomwx6JqM3BSYQTMxklQfJLKC0W5rNzrcVprQOBWbnXYrdjEzI8IYp60PszXd6ptsS6cQSTk1oLnHfQasc0T0d12joEYA41wr0Cbsk3aQu0UsbGg3fNfTOhMXvbNlHbZdgPENA9QvmWNNMBwY/DU8hvkAvYOxzTOCYBlY72Q3Q3Ew7xoHMdU0BdrB1IyrgiK4PRzNw24PcxrhqcQ08RXUqi19NpGXB7yYhkj7rDfceQXj3a9agj2lEaHVZDgtht2BwF89TgvPCUmOmvlsu8pvu0HtFfPDuYLTClw6tCfHEplfpkNywgXAKcYK5CpyA3nJalBRVIXucnZ6p2Cd86biXXOEBkE3243C9xFzDK9nyC95Cy/Z1o2ySkobGj2kQCJFdrL3CtOAFAFn+0rtLhybHQJVzXzRwJHibCBzJIwLtgSPulwTLk2lrztA4A0DQS87gK08sV4tKxu8ESJ8Ti7qaj5LNSPaNOshvhveIsN7XNIiCrgHAglrxShx3qxsO2oDmXA4tecmuwJ3BwwKfii4t2J1C3RW0qLWPjPFQINa/rUrC1j4jRQ5dvi5J2R1EXiLWRarOG1QZMKwhhc2fZsiPQ04AuWhOhJbLnNDsQlSIsKKyyM+a1kssjZL8abytdJoz9jsf2llCTE0cFJYFGnMlnh2SzO2m9ZqaiUJJGABPQV+QWhtHWsvaZoyJ+A+ZDfmuli6M8zU2TBDYIIHic0OedZJA16huyUe02+EEajTqFIs99YUM6jDb6BJNsqxw3VHLH6r1WGCjjVfgY5SuRQzkqIrS11K08LtbTqx1jcVlns8Bwo6G667zoeIIp0Wvoq20JEmIHNaSIw7t4aKkRMLrqb8OhWPX4ElvS48kwt8DmlsLv4MCeZiHsEGNT7seEKY/ibdKyVF6/o3o6JeXfBjOviNQvhmlyoypXG9vCh2zodJs9qWRBDZi9kI+Jw3XsivNQ9Swqf0+fwZ0J6DLW481kZJ8V4ZCY573ZNaKnoFtYEtAskd5Huxp+lYcEG9DgHU6Kci7coc1poIcMwbOgCVYcHRAb0w8fxRKYcllYzHZvOJxN4+I1261upy74RjtRNNN9pVovg9yZghuNSxrWvIJrdvgVpisk95OeZxJ2naVyhXSS6Ktt9i1XTXUXISoBGghTBiQmudi4EtceGXkklj4lEsd+D2bW3xxZn5EqZLDxHh80S6shcSLqT1KyYq6SVixc+ZpXQ8wJwrhgTrkpl0MpUhQpIsrLGWtkjkspZTMlqpNRn7H4ui5gjBRp8YYKTACjz4WaD5JZl7R1rKW19nE/l/OFrrRCyFu/Zv3lvquphM2QvNFpi/LMGtpLDyOHkVaEVz11HUUWS0ImqOiQ6+8A8cW1B8iOi11F6fST34V+HBjmvcUkMUBJFdQG/arTRaAHRiT91teZNFXzoAeRqafM4k+adsWf7mJV3ukUO7YUj1GGTLo5xx9tfx/o06SUI54uXRoIz8Hl3vVII111Bc29GLJO6cXva1lMqnMjopUW05fB5cwkY5eLospbVpmO8GlGtwaNu0leL0Wiy6nLGG1pJ22z02t10FiM9Bsp+fggjdWJE5Y4dQp0nJQ4fuNq743Uc6vMUCfYF1Ve7xaPFDxbPIOTYzPy4jNuvpXU/CrTqx1hY2PDLSWnAgkHiCtq9ZrSNlIxPxNDjxyPos2vwqKU1wCZWJVyulzC5Js2NdiNJyrQ8DgfVXMFtHuB1YdCVn4IxG/DqtFAdeo74mgniMD5jzVJPgslbRcSRVhDKrpNWEMrDPsciS1dlNtXYKSMRykSoQG0rbLdiFqZRZKyzktXJlTnXI3H0XcApi0DgnpfJMz4WSP3EyMxaJzWTt0+xedfeMHk4/Jay0NayGkTvZ02vDugI+q6uEzTKayZswozH6gRX8JwPkV6Te/4K8pK9B0YnO9gN1uZ4DtOHhPT0Xb9PyVJx+TNNWJPn2juI9AorlJn/tHcvyhRXBdaL4FnFEqRBKnoB1iQpGlK5QSBWc0kPtBuYPUrQ54cllbXi3orzqrQcG4fKvNYdfL2JAiElSJVyC4rDiOK0FnOqIjfgfeH4H59KA81ngrizotIw/8AIwDnTw+YCpLomJpJXUp8MKvlDgFYQisM+x6HwV2E00rslKZdBf4dUJLyEBZU2Uclq5MrI2Tq4rVyJU5+xuPovZVNTuS6lnLmcKxxXuLyM1aKxekL6lzfhaw83OJ+YW3tALAWo+sSY2AtH9JDV1sBlmUxV5ojP93Guk0bE8Ndjvun5c1SuSMNCCMwahbIScWmhFcno1qQP8QayA7jqO7JVzgrKyJ0RoLX4VpdeP4hnXjnzTM3J0xbi3WNY/4XexTTimvJSSIFEhKUoaU1sgGLvNcVQ4qACaeGMc+8DdaTQVzybjxIWLcdqvtIpmjWwxmTedwGDR6lUBXH1k92SvgkRKkSlYyQCl36d0/WP9rv7KIFKI9i07HuH9TWkehQCNlCIrxx64qYwqqsuJehsdnVtObTQ+ismFYJqmaESmFdUTLSlvJTRcWiRN30IKlfZTlqZErJWU/JamRKnP2PxPgvoBXE0cF1KnBcTZwKxQ+4tIoZ92a83ES8IztoB6xB9VutIY9yDEdsaacXeEeteS8/l/cifhH52rr4F7bMs3ycQ4d6u0CvTPyTNU5DiFpBGYxCem2D32e67V8LtbTu2LSKZN0ZtPuYlHHwPwduOp361LdOdReXErYaL2nfZ3Tj4mDw72/ULoaHNteyXTKS56LCcla1czDa0eo+igBXgKiTclXxMxOsDXvpqK6Le0qiuJS+QGJOwAVJ6VXL81CtmPdh3R70Q0/lGfWoHVUy5NsHIkpJuN3kRztRPRoy8lFKlRmFoufezdu1hv13qKVwrsBEIShBIimQPsYg2Ohu/MPmoZUqTODxtaD0cCoIL3RiLWG5vwvqODgK/lV6xyymjcWkUt+JpHNuPoCtQ1yx517h8HaJAckc9NArlzkgYdVKVNX0KxBX2W5amQesbZz8lp5GJkpzIZjZp5aLgFzMvwUWXiYImX4LGo+4azJabzFIQb8Th0bisdA92J+EfnarvTeYrGa3U1lebj9AFRy5wf8Ag/3NXYxKoIxN2xkp6XjXTji04OG0fXemCgFMF2PzUClC3FhyPyOwhcSsw6G8PaaFpqF3LzF2ocKtObfmNhRMS9AHNxacj8iNRUp0RXk3kjNtisD25HMbCMwnqrFWDafdPofccaHccg5bMVNKY1pSmuuX63rt6fULJD3eCGvgV+OYB3FZq35dzIwwqS0d205tzq5w3Fe06MaNNgtESMA6KQDiKhldVDr2lYrtR/Y4zYkWBEaI8O62JTKI0ki6DtGeHNcfP6hHNk+nji2l5G/TcVbZ5hHiAAtBqa1c7adg3eqipSkVBQIQhAAn5Q4ne13pX5JhOypo4cQORwKAJEvE7uM12xwPI5+q2FdixU1mPwt60ofRaqRi3obHbWivEYfJZ864TGQZPBTT3JA9NRHrKkMb4FvITN9CvRBXSLslopKJkszJuV3KxKIycl4s08q9LMRVWwJjeknJyjXGuQJ6BIjH3DXLgwlvx78eId9BywUWXOD/AMB9QU099SScySeqclvvfgcuqlSow3yNJEIUkChSYUQs2FrhiNRGzioqegx7tQRVpzB9RsKgk7jQR7zcW+bdx+q3XZVaMMzLIUd2Ir3RORfqaT1p0WHhjGsM12tOdNYprCUtxDmVBBrd1tO0blErcXFOrVFoSp2eudoOlZLnS0B1AMIrwcSdbAR5rMaKSbI8w2BF9yM18M7QSDdI3ggea9AlLClbQk4EQsDIj4TCYjMHX7tHXvixCycrYEaTn5YPFWmK25EHuuGzcc8FGl1GBaeWGPtkk+/LNEoS3q+medW3Zb5aPEgRPehuplSo+64biKHmq9ezdtNgNfBE4wUfDLYcT+JjjRp4gmnNeMquDL9SCkZpx2yoEIQmlAXTTjzC4SoAkTWrcSPOo/Mrmwo3syPhcehx9VSxTUcweoUyxIlHEbR5j/iqpkVxLx7NDfTT3psPXLoixIazq9xQmbwQrFbIss5hydTcVay4OpzTzUeFZcN2weScOjw+64jmrScPkurLRkF9Ki7/AFBV1tPc2E+t3EUwIOeCb/6eiannqqu2pB0EAOcTe9Br81GNRcuyJXRUJyCc/wAJTa7ha+B9FtM6OEiUpEACEIQAoKfZMbeRGfXXzUdKgk9n7IrSiOgvhkAwmuJa7WHYEtLedea2z47Xhhe2vjFK43XA0BXgmiGlUWRL7gD2vpea6tKjIjYV65Ftq5LNjxGGG2gfcJrEc8mrWimFSVw9ZhnHLa89HTwzjKH5DPaVHrZcxU5vYBw71tPReDlev9p1oBsg2GfejPaabA3xu815AVv0CrF+rMeq/wCwEiELaZwSpEIAfccP5QupCJdiNO+nVNjIcCPn8wmwUMnyaW8kc5R2xagHaEF6x7Rljl5ImbyEURZHZOubtT372dtKuaMOcPo76piJKQXHW3iKqd8fKLtPwVwtl20qFaE4YhBJOA1q4n7OgwiA5wJONAMVRTZF43ctSbj2vlIXJvpjC6auV0xOKHKEIQAIQhAAhCEAPS0W65rqVoQabaGtFcWnpNFjxmRIhq2G8PbDqbgII+maoV0CquMW7aLxm0qRdaWW0ZqNfqboADQdWt3n6KjXRKRTGKiqRWTcnbEQhCkgEIQgDtpy3FclKEFAEyFOFrQNlQujPlNyBFSDTbipD4bNgSpJX0W5Gf25C67puwJEe34Dk0ENEVq4gRa4ruO5ZR5U2u8mISc8PRVDnVJVja7/AGr930CrFsxqoiJdglakShXKiIQhAAhCEACEIQAJUiEAKkSpEACEIQAIQhAChCAhACsdQpS4rkK+lZKE9jXZE54YV1qs5KPZJRXkq0H7phfE3zQqfViFM7YfVOxckIWYcUls/av4qvQhbI/ahL7BKEIViBEIQgAQhCABCEIAEpQhAAkQhAAhCEACEIQAoQkQgBVf2BjDdud8kiFTJ9paJYXAkQhYix//2Q=="/>
          <p:cNvSpPr>
            <a:spLocks noChangeAspect="1" noChangeArrowheads="1"/>
          </p:cNvSpPr>
          <p:nvPr/>
        </p:nvSpPr>
        <p:spPr bwMode="auto">
          <a:xfrm>
            <a:off x="149225" y="-1516063"/>
            <a:ext cx="2381250" cy="3171826"/>
          </a:xfrm>
          <a:prstGeom prst="rect">
            <a:avLst/>
          </a:prstGeom>
          <a:noFill/>
          <a:ln w="9525">
            <a:noFill/>
            <a:miter lim="800000"/>
            <a:headEnd/>
            <a:tailEnd/>
          </a:ln>
        </p:spPr>
        <p:txBody>
          <a:bodyPr/>
          <a:lstStyle/>
          <a:p>
            <a:endParaRPr lang="ja-JP" altLang="en-US"/>
          </a:p>
        </p:txBody>
      </p:sp>
      <p:pic>
        <p:nvPicPr>
          <p:cNvPr id="34820" name="Picture 4" descr="250px-Queen_Grimhilde"/>
          <p:cNvPicPr>
            <a:picLocks noChangeAspect="1" noChangeArrowheads="1"/>
          </p:cNvPicPr>
          <p:nvPr/>
        </p:nvPicPr>
        <p:blipFill>
          <a:blip r:embed="rId2" cstate="print"/>
          <a:srcRect/>
          <a:stretch>
            <a:fillRect/>
          </a:stretch>
        </p:blipFill>
        <p:spPr bwMode="auto">
          <a:xfrm>
            <a:off x="539750" y="1484313"/>
            <a:ext cx="2381250" cy="3171825"/>
          </a:xfrm>
          <a:prstGeom prst="rect">
            <a:avLst/>
          </a:prstGeom>
          <a:noFill/>
          <a:ln w="9525">
            <a:noFill/>
            <a:miter lim="800000"/>
            <a:headEnd/>
            <a:tailEnd/>
          </a:ln>
        </p:spPr>
      </p:pic>
      <p:pic>
        <p:nvPicPr>
          <p:cNvPr id="34821" name="Picture 6" descr="埋め込み画像への固定リンク"/>
          <p:cNvPicPr>
            <a:picLocks noChangeAspect="1" noChangeArrowheads="1"/>
          </p:cNvPicPr>
          <p:nvPr/>
        </p:nvPicPr>
        <p:blipFill>
          <a:blip r:embed="rId3" cstate="print"/>
          <a:srcRect/>
          <a:stretch>
            <a:fillRect/>
          </a:stretch>
        </p:blipFill>
        <p:spPr bwMode="auto">
          <a:xfrm>
            <a:off x="3276600" y="1484313"/>
            <a:ext cx="3140075" cy="2092325"/>
          </a:xfrm>
          <a:prstGeom prst="rect">
            <a:avLst/>
          </a:prstGeom>
          <a:noFill/>
          <a:ln w="9525">
            <a:noFill/>
            <a:miter lim="800000"/>
            <a:headEnd/>
            <a:tailEnd/>
          </a:ln>
        </p:spPr>
      </p:pic>
      <p:pic>
        <p:nvPicPr>
          <p:cNvPr id="34822" name="Picture 8" descr="BlgmExACQAAA0AP"/>
          <p:cNvPicPr>
            <a:picLocks noChangeAspect="1" noChangeArrowheads="1"/>
          </p:cNvPicPr>
          <p:nvPr/>
        </p:nvPicPr>
        <p:blipFill>
          <a:blip r:embed="rId4" cstate="print"/>
          <a:srcRect/>
          <a:stretch>
            <a:fillRect/>
          </a:stretch>
        </p:blipFill>
        <p:spPr bwMode="auto">
          <a:xfrm>
            <a:off x="4787900" y="4149725"/>
            <a:ext cx="3608388" cy="2038350"/>
          </a:xfrm>
          <a:prstGeom prst="rect">
            <a:avLst/>
          </a:prstGeom>
          <a:noFill/>
          <a:ln w="9525">
            <a:noFill/>
            <a:miter lim="800000"/>
            <a:headEnd/>
            <a:tailEnd/>
          </a:ln>
        </p:spPr>
      </p:pic>
      <p:sp>
        <p:nvSpPr>
          <p:cNvPr id="34823" name="テキスト ボックス 8"/>
          <p:cNvSpPr txBox="1">
            <a:spLocks noChangeArrowheads="1"/>
          </p:cNvSpPr>
          <p:nvPr/>
        </p:nvSpPr>
        <p:spPr bwMode="auto">
          <a:xfrm>
            <a:off x="179388" y="4797425"/>
            <a:ext cx="3097212" cy="461963"/>
          </a:xfrm>
          <a:prstGeom prst="rect">
            <a:avLst/>
          </a:prstGeom>
          <a:noFill/>
          <a:ln w="9525">
            <a:noFill/>
            <a:miter lim="800000"/>
            <a:headEnd/>
            <a:tailEnd/>
          </a:ln>
        </p:spPr>
        <p:txBody>
          <a:bodyPr>
            <a:spAutoFit/>
          </a:bodyPr>
          <a:lstStyle/>
          <a:p>
            <a:pPr algn="ctr"/>
            <a:r>
              <a:rPr lang="ja-JP" altLang="en-US" sz="2400"/>
              <a:t>ウィックド・クイーン</a:t>
            </a:r>
          </a:p>
        </p:txBody>
      </p:sp>
      <p:sp>
        <p:nvSpPr>
          <p:cNvPr id="34824" name="テキスト ボックス 9"/>
          <p:cNvSpPr txBox="1">
            <a:spLocks noChangeArrowheads="1"/>
          </p:cNvSpPr>
          <p:nvPr/>
        </p:nvSpPr>
        <p:spPr bwMode="auto">
          <a:xfrm>
            <a:off x="3708400" y="3716338"/>
            <a:ext cx="2592388" cy="461962"/>
          </a:xfrm>
          <a:prstGeom prst="rect">
            <a:avLst/>
          </a:prstGeom>
          <a:noFill/>
          <a:ln w="9525">
            <a:noFill/>
            <a:miter lim="800000"/>
            <a:headEnd/>
            <a:tailEnd/>
          </a:ln>
        </p:spPr>
        <p:txBody>
          <a:bodyPr>
            <a:spAutoFit/>
          </a:bodyPr>
          <a:lstStyle/>
          <a:p>
            <a:r>
              <a:rPr lang="ja-JP" altLang="en-US" sz="2400"/>
              <a:t>マレフィセント</a:t>
            </a:r>
          </a:p>
        </p:txBody>
      </p:sp>
      <p:sp>
        <p:nvSpPr>
          <p:cNvPr id="34825" name="テキスト ボックス 10"/>
          <p:cNvSpPr txBox="1">
            <a:spLocks noChangeArrowheads="1"/>
          </p:cNvSpPr>
          <p:nvPr/>
        </p:nvSpPr>
        <p:spPr bwMode="auto">
          <a:xfrm>
            <a:off x="5435600" y="6308725"/>
            <a:ext cx="2449513" cy="461963"/>
          </a:xfrm>
          <a:prstGeom prst="rect">
            <a:avLst/>
          </a:prstGeom>
          <a:noFill/>
          <a:ln w="9525">
            <a:noFill/>
            <a:miter lim="800000"/>
            <a:headEnd/>
            <a:tailEnd/>
          </a:ln>
        </p:spPr>
        <p:txBody>
          <a:bodyPr>
            <a:spAutoFit/>
          </a:bodyPr>
          <a:lstStyle/>
          <a:p>
            <a:pPr algn="ctr"/>
            <a:r>
              <a:rPr lang="ja-JP" altLang="en-US" sz="2400"/>
              <a:t>エルサ</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l="14545" r="20308"/>
          <a:stretch>
            <a:fillRect/>
          </a:stretch>
        </p:blipFill>
        <p:spPr bwMode="auto">
          <a:xfrm>
            <a:off x="1042988" y="1700213"/>
            <a:ext cx="2762250" cy="3057525"/>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l="12080" r="18150"/>
          <a:stretch>
            <a:fillRect/>
          </a:stretch>
        </p:blipFill>
        <p:spPr bwMode="auto">
          <a:xfrm>
            <a:off x="5292725" y="1700213"/>
            <a:ext cx="2851150" cy="3057525"/>
          </a:xfrm>
          <a:prstGeom prst="rect">
            <a:avLst/>
          </a:prstGeom>
          <a:noFill/>
          <a:ln w="9525">
            <a:noFill/>
            <a:miter lim="800000"/>
            <a:headEnd/>
            <a:tailEnd/>
          </a:ln>
        </p:spPr>
      </p:pic>
      <p:sp>
        <p:nvSpPr>
          <p:cNvPr id="35844" name="テキスト ボックス 1"/>
          <p:cNvSpPr txBox="1">
            <a:spLocks noChangeArrowheads="1"/>
          </p:cNvSpPr>
          <p:nvPr/>
        </p:nvSpPr>
        <p:spPr bwMode="auto">
          <a:xfrm>
            <a:off x="401638" y="5121275"/>
            <a:ext cx="4314825" cy="584200"/>
          </a:xfrm>
          <a:prstGeom prst="rect">
            <a:avLst/>
          </a:prstGeom>
          <a:noFill/>
          <a:ln w="9525">
            <a:noFill/>
            <a:miter lim="800000"/>
            <a:headEnd/>
            <a:tailEnd/>
          </a:ln>
        </p:spPr>
        <p:txBody>
          <a:bodyPr>
            <a:spAutoFit/>
          </a:bodyPr>
          <a:lstStyle/>
          <a:p>
            <a:r>
              <a:rPr lang="ja-JP" altLang="en-US" sz="3200"/>
              <a:t>男女における真実の愛</a:t>
            </a:r>
          </a:p>
        </p:txBody>
      </p:sp>
      <p:sp>
        <p:nvSpPr>
          <p:cNvPr id="35845" name="テキスト ボックス 2"/>
          <p:cNvSpPr txBox="1">
            <a:spLocks noChangeArrowheads="1"/>
          </p:cNvSpPr>
          <p:nvPr/>
        </p:nvSpPr>
        <p:spPr bwMode="auto">
          <a:xfrm>
            <a:off x="5724525" y="5013325"/>
            <a:ext cx="2106613" cy="584200"/>
          </a:xfrm>
          <a:prstGeom prst="rect">
            <a:avLst/>
          </a:prstGeom>
          <a:noFill/>
          <a:ln w="9525">
            <a:noFill/>
            <a:miter lim="800000"/>
            <a:headEnd/>
            <a:tailEnd/>
          </a:ln>
        </p:spPr>
        <p:txBody>
          <a:bodyPr>
            <a:spAutoFit/>
          </a:bodyPr>
          <a:lstStyle/>
          <a:p>
            <a:r>
              <a:rPr lang="ja-JP" altLang="en-US" sz="3200"/>
              <a:t>姉妹愛</a:t>
            </a:r>
          </a:p>
        </p:txBody>
      </p:sp>
      <p:sp>
        <p:nvSpPr>
          <p:cNvPr id="4" name="乗算記号 3"/>
          <p:cNvSpPr/>
          <p:nvPr/>
        </p:nvSpPr>
        <p:spPr>
          <a:xfrm>
            <a:off x="2195513" y="404813"/>
            <a:ext cx="871537" cy="1136650"/>
          </a:xfrm>
          <a:prstGeom prst="mathMultiply">
            <a:avLst>
              <a:gd name="adj1" fmla="val 9234"/>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ドーナツ 4"/>
          <p:cNvSpPr/>
          <p:nvPr/>
        </p:nvSpPr>
        <p:spPr>
          <a:xfrm>
            <a:off x="6300788" y="620713"/>
            <a:ext cx="514350" cy="652462"/>
          </a:xfrm>
          <a:prstGeom prst="donut">
            <a:avLst>
              <a:gd name="adj" fmla="val 12500"/>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r>
              <a:rPr lang="ja-JP" altLang="en-US" smtClean="0"/>
              <a:t>まとめ：ディズニープリンセスの女性像</a:t>
            </a:r>
          </a:p>
        </p:txBody>
      </p:sp>
      <p:grpSp>
        <p:nvGrpSpPr>
          <p:cNvPr id="2" name="グループ化 10"/>
          <p:cNvGrpSpPr>
            <a:grpSpLocks/>
          </p:cNvGrpSpPr>
          <p:nvPr/>
        </p:nvGrpSpPr>
        <p:grpSpPr bwMode="auto">
          <a:xfrm>
            <a:off x="1703388" y="1566863"/>
            <a:ext cx="4765675" cy="1946275"/>
            <a:chOff x="3309257" y="1698171"/>
            <a:chExt cx="6353626" cy="1944915"/>
          </a:xfrm>
        </p:grpSpPr>
        <p:sp>
          <p:nvSpPr>
            <p:cNvPr id="5" name="円/楕円 4"/>
            <p:cNvSpPr/>
            <p:nvPr/>
          </p:nvSpPr>
          <p:spPr>
            <a:xfrm>
              <a:off x="3309257" y="1698171"/>
              <a:ext cx="6283782" cy="194491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6" name="テキスト ボックス 5"/>
            <p:cNvSpPr txBox="1"/>
            <p:nvPr/>
          </p:nvSpPr>
          <p:spPr>
            <a:xfrm>
              <a:off x="4416167" y="1931370"/>
              <a:ext cx="5246716" cy="12008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dirty="0"/>
                <a:t>・経済力がない</a:t>
              </a:r>
              <a:endParaRPr lang="en-US" altLang="ja-JP" dirty="0"/>
            </a:p>
            <a:p>
              <a:pPr>
                <a:defRPr/>
              </a:pPr>
              <a:r>
                <a:rPr lang="ja-JP" altLang="en-US" dirty="0"/>
                <a:t>・男性に支えてもらう</a:t>
              </a:r>
              <a:endParaRPr lang="en-US" altLang="ja-JP" dirty="0"/>
            </a:p>
            <a:p>
              <a:pPr>
                <a:defRPr/>
              </a:pPr>
              <a:r>
                <a:rPr lang="ja-JP" altLang="en-US" dirty="0"/>
                <a:t>・受動的で、じっと王子様を待っている</a:t>
              </a:r>
              <a:endParaRPr lang="en-US" altLang="ja-JP" dirty="0"/>
            </a:p>
            <a:p>
              <a:pPr>
                <a:defRPr/>
              </a:pPr>
              <a:r>
                <a:rPr lang="ja-JP" altLang="en-US" dirty="0"/>
                <a:t>・男女の恋愛で幸せになる</a:t>
              </a:r>
            </a:p>
          </p:txBody>
        </p:sp>
      </p:grpSp>
      <p:sp>
        <p:nvSpPr>
          <p:cNvPr id="8" name="下矢印 7"/>
          <p:cNvSpPr/>
          <p:nvPr/>
        </p:nvSpPr>
        <p:spPr>
          <a:xfrm>
            <a:off x="3776663" y="3686175"/>
            <a:ext cx="566737" cy="7112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grpSp>
        <p:nvGrpSpPr>
          <p:cNvPr id="3" name="グループ化 11"/>
          <p:cNvGrpSpPr>
            <a:grpSpLocks/>
          </p:cNvGrpSpPr>
          <p:nvPr/>
        </p:nvGrpSpPr>
        <p:grpSpPr bwMode="auto">
          <a:xfrm>
            <a:off x="1755775" y="4529138"/>
            <a:ext cx="4713288" cy="1987550"/>
            <a:chOff x="3309257" y="4572000"/>
            <a:chExt cx="6284685" cy="1988458"/>
          </a:xfrm>
        </p:grpSpPr>
        <p:sp>
          <p:nvSpPr>
            <p:cNvPr id="9" name="円/楕円 8"/>
            <p:cNvSpPr/>
            <p:nvPr/>
          </p:nvSpPr>
          <p:spPr>
            <a:xfrm>
              <a:off x="3309257" y="4572000"/>
              <a:ext cx="6284685" cy="198845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0" name="テキスト ボックス 9"/>
            <p:cNvSpPr txBox="1"/>
            <p:nvPr/>
          </p:nvSpPr>
          <p:spPr>
            <a:xfrm>
              <a:off x="4458663" y="4965880"/>
              <a:ext cx="4813531" cy="12006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dirty="0"/>
                <a:t>・経済力がある</a:t>
              </a:r>
              <a:endParaRPr lang="en-US" altLang="ja-JP" dirty="0"/>
            </a:p>
            <a:p>
              <a:pPr>
                <a:defRPr/>
              </a:pPr>
              <a:r>
                <a:rPr lang="ja-JP" altLang="en-US" dirty="0"/>
                <a:t>・男性に支えてもらう必要がない</a:t>
              </a:r>
              <a:endParaRPr lang="en-US" altLang="ja-JP" dirty="0"/>
            </a:p>
            <a:p>
              <a:pPr>
                <a:defRPr/>
              </a:pPr>
              <a:r>
                <a:rPr lang="ja-JP" altLang="en-US" dirty="0"/>
                <a:t>・主体的で、自ら行動</a:t>
              </a:r>
              <a:endParaRPr lang="en-US" altLang="ja-JP" dirty="0"/>
            </a:p>
            <a:p>
              <a:pPr>
                <a:defRPr/>
              </a:pPr>
              <a:r>
                <a:rPr lang="ja-JP" altLang="en-US" dirty="0"/>
                <a:t>・恋愛以外にやりたいことがある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ja-JP" smtClean="0"/>
              <a:t>DVD</a:t>
            </a:r>
            <a:r>
              <a:rPr lang="ja-JP" altLang="en-US" smtClean="0"/>
              <a:t>で比較</a:t>
            </a:r>
          </a:p>
        </p:txBody>
      </p:sp>
      <p:sp>
        <p:nvSpPr>
          <p:cNvPr id="37891" name="Rectangle 3"/>
          <p:cNvSpPr>
            <a:spLocks noGrp="1" noChangeArrowheads="1"/>
          </p:cNvSpPr>
          <p:nvPr>
            <p:ph idx="1"/>
          </p:nvPr>
        </p:nvSpPr>
        <p:spPr/>
        <p:txBody>
          <a:bodyPr/>
          <a:lstStyle/>
          <a:p>
            <a:pPr eaLnBrk="1" hangingPunct="1"/>
            <a:r>
              <a:rPr lang="ja-JP" altLang="en-US" smtClean="0"/>
              <a:t>「白雪姫」</a:t>
            </a:r>
          </a:p>
          <a:p>
            <a:pPr eaLnBrk="1" hangingPunct="1"/>
            <a:endParaRPr lang="ja-JP" altLang="en-US" smtClean="0"/>
          </a:p>
          <a:p>
            <a:pPr eaLnBrk="1" hangingPunct="1"/>
            <a:r>
              <a:rPr lang="ja-JP" altLang="en-US" smtClean="0"/>
              <a:t>出会いの場面（</a:t>
            </a:r>
            <a:r>
              <a:rPr lang="en-US" altLang="ja-JP" smtClean="0"/>
              <a:t>4</a:t>
            </a:r>
            <a:r>
              <a:rPr lang="ja-JP" altLang="en-US" smtClean="0"/>
              <a:t>）</a:t>
            </a:r>
          </a:p>
          <a:p>
            <a:pPr eaLnBrk="1" hangingPunct="1"/>
            <a:r>
              <a:rPr lang="ja-JP" altLang="en-US" smtClean="0"/>
              <a:t>小人の部屋へ入ってからの行動（</a:t>
            </a:r>
            <a:r>
              <a:rPr lang="en-US" altLang="ja-JP" smtClean="0"/>
              <a:t>9</a:t>
            </a:r>
            <a:r>
              <a:rPr lang="ja-JP" altLang="en-US" smtClean="0"/>
              <a:t>）</a:t>
            </a:r>
          </a:p>
          <a:p>
            <a:pPr eaLnBrk="1" hangingPunct="1"/>
            <a:r>
              <a:rPr lang="ja-JP" altLang="en-US" smtClean="0"/>
              <a:t>王子様の力で生き返る（</a:t>
            </a:r>
            <a:r>
              <a:rPr lang="en-US" altLang="ja-JP" smtClean="0"/>
              <a:t>26</a:t>
            </a:r>
            <a:r>
              <a:rPr lang="ja-JP" altLang="en-US"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endParaRPr lang="ja-JP" altLang="ja-JP" smtClean="0"/>
          </a:p>
        </p:txBody>
      </p:sp>
      <p:sp>
        <p:nvSpPr>
          <p:cNvPr id="38915" name="Rectangle 3"/>
          <p:cNvSpPr>
            <a:spLocks noGrp="1" noChangeArrowheads="1"/>
          </p:cNvSpPr>
          <p:nvPr>
            <p:ph idx="1"/>
          </p:nvPr>
        </p:nvSpPr>
        <p:spPr/>
        <p:txBody>
          <a:bodyPr/>
          <a:lstStyle/>
          <a:p>
            <a:pPr eaLnBrk="1" hangingPunct="1"/>
            <a:r>
              <a:rPr lang="ja-JP" altLang="en-US" smtClean="0"/>
              <a:t>「美女と野獣」</a:t>
            </a:r>
          </a:p>
          <a:p>
            <a:pPr eaLnBrk="1" hangingPunct="1"/>
            <a:endParaRPr lang="ja-JP" altLang="en-US" smtClean="0"/>
          </a:p>
          <a:p>
            <a:pPr eaLnBrk="1" hangingPunct="1"/>
            <a:r>
              <a:rPr lang="ja-JP" altLang="en-US" smtClean="0"/>
              <a:t>ベルの性格（３）</a:t>
            </a:r>
          </a:p>
          <a:p>
            <a:pPr eaLnBrk="1" hangingPunct="1"/>
            <a:r>
              <a:rPr lang="ja-JP" altLang="en-US" smtClean="0"/>
              <a:t>野獣との会話（１１）</a:t>
            </a:r>
          </a:p>
          <a:p>
            <a:pPr eaLnBrk="1" hangingPunct="1"/>
            <a:r>
              <a:rPr lang="ja-JP" altLang="en-US" smtClean="0"/>
              <a:t>ベルの力で野獣が王子様に（２０）</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r>
              <a:rPr lang="ja-JP" altLang="en-US" smtClean="0"/>
              <a:t>参考文献</a:t>
            </a:r>
          </a:p>
        </p:txBody>
      </p:sp>
      <p:sp>
        <p:nvSpPr>
          <p:cNvPr id="39939" name="コンテンツ プレースホルダー 2"/>
          <p:cNvSpPr>
            <a:spLocks noGrp="1"/>
          </p:cNvSpPr>
          <p:nvPr>
            <p:ph idx="1"/>
          </p:nvPr>
        </p:nvSpPr>
        <p:spPr/>
        <p:txBody>
          <a:bodyPr/>
          <a:lstStyle/>
          <a:p>
            <a:r>
              <a:rPr lang="en-US" altLang="ja-JP" sz="1800" smtClean="0">
                <a:solidFill>
                  <a:schemeClr val="accent1"/>
                </a:solidFill>
                <a:hlinkClick r:id="rId2"/>
              </a:rPr>
              <a:t>http://blog.livedoor.jp/mamehijiki-mamehijiki/archives/37631054.html</a:t>
            </a:r>
            <a:r>
              <a:rPr lang="ja-JP" altLang="en-US" sz="1800" smtClean="0">
                <a:solidFill>
                  <a:schemeClr val="accent1"/>
                </a:solidFill>
              </a:rPr>
              <a:t>（プリンセスの特徴）</a:t>
            </a:r>
            <a:endParaRPr lang="en-US" altLang="ja-JP" sz="1800" smtClean="0">
              <a:solidFill>
                <a:schemeClr val="accent1"/>
              </a:solidFill>
            </a:endParaRPr>
          </a:p>
          <a:p>
            <a:endParaRPr lang="en-US" altLang="ja-JP" sz="1800" smtClean="0">
              <a:solidFill>
                <a:schemeClr val="accent1"/>
              </a:solidFill>
            </a:endParaRPr>
          </a:p>
          <a:p>
            <a:r>
              <a:rPr lang="en-US" altLang="ja-JP" sz="1800" smtClean="0">
                <a:solidFill>
                  <a:schemeClr val="accent1"/>
                </a:solidFill>
                <a:hlinkClick r:id="rId3"/>
              </a:rPr>
              <a:t>http://yumenavi.info/lecture.aspx?GNKCD=g001937&amp;OraSeq=64&amp;ProId=WNA002&amp;SerKbn=8&amp;SearchMod=2&amp;Page=1&amp;KeyWord=%E3%83%97%E3%83%AA%E3%83%B3</a:t>
            </a:r>
            <a:r>
              <a:rPr lang="ja-JP" altLang="en-US" sz="1800" smtClean="0">
                <a:solidFill>
                  <a:schemeClr val="accent1"/>
                </a:solidFill>
              </a:rPr>
              <a:t>（プリンセスの特徴）</a:t>
            </a:r>
            <a:endParaRPr lang="en-US" altLang="ja-JP" sz="1800" smtClean="0">
              <a:solidFill>
                <a:schemeClr val="accent1"/>
              </a:solidFill>
            </a:endParaRPr>
          </a:p>
          <a:p>
            <a:endParaRPr lang="en-US" altLang="ja-JP" sz="1800" smtClean="0">
              <a:solidFill>
                <a:schemeClr val="accent1"/>
              </a:solidFill>
            </a:endParaRPr>
          </a:p>
          <a:p>
            <a:r>
              <a:rPr lang="en-US" altLang="ja-JP" sz="1800" smtClean="0">
                <a:solidFill>
                  <a:schemeClr val="accent1"/>
                </a:solidFill>
                <a:hlinkClick r:id="rId4"/>
              </a:rPr>
              <a:t>http://ure.pia.co.jp/articles/-/24391</a:t>
            </a:r>
            <a:r>
              <a:rPr lang="ja-JP" altLang="en-US" sz="1800" smtClean="0">
                <a:solidFill>
                  <a:schemeClr val="accent1"/>
                </a:solidFill>
              </a:rPr>
              <a:t>（プリンスの特徴）</a:t>
            </a:r>
          </a:p>
          <a:p>
            <a:endParaRPr lang="en-US" altLang="ja-JP" sz="1800" smtClean="0">
              <a:solidFill>
                <a:schemeClr val="accent1"/>
              </a:solidFill>
            </a:endParaRPr>
          </a:p>
          <a:p>
            <a:r>
              <a:rPr lang="en-US" altLang="ja-JP" sz="1800" smtClean="0">
                <a:solidFill>
                  <a:schemeClr val="accent1"/>
                </a:solidFill>
                <a:hlinkClick r:id="rId5"/>
              </a:rPr>
              <a:t>http://matome.naver.jp/odai/2140759900741321901?page=2</a:t>
            </a:r>
            <a:r>
              <a:rPr lang="ja-JP" altLang="en-US" sz="1800" smtClean="0">
                <a:solidFill>
                  <a:schemeClr val="accent1"/>
                </a:solidFill>
              </a:rPr>
              <a:t>（プリンセスの特徴）</a:t>
            </a:r>
            <a:endParaRPr lang="en-US" altLang="ja-JP" sz="1800" smtClean="0">
              <a:solidFill>
                <a:schemeClr val="accent1"/>
              </a:solidFill>
            </a:endParaRPr>
          </a:p>
          <a:p>
            <a:endParaRPr lang="en-US" altLang="ja-JP" sz="1800" smtClean="0">
              <a:solidFill>
                <a:schemeClr val="accent1"/>
              </a:solidFill>
            </a:endParaRPr>
          </a:p>
          <a:p>
            <a:endParaRPr lang="en-US" altLang="ja-JP" sz="180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ja-JP" altLang="en-US" smtClean="0"/>
              <a:t>ジェンダーとは</a:t>
            </a:r>
          </a:p>
        </p:txBody>
      </p:sp>
      <p:sp>
        <p:nvSpPr>
          <p:cNvPr id="5123" name="Rectangle 3"/>
          <p:cNvSpPr>
            <a:spLocks noGrp="1" noChangeArrowheads="1"/>
          </p:cNvSpPr>
          <p:nvPr>
            <p:ph idx="1"/>
          </p:nvPr>
        </p:nvSpPr>
        <p:spPr/>
        <p:txBody>
          <a:bodyPr/>
          <a:lstStyle/>
          <a:p>
            <a:pPr eaLnBrk="1" hangingPunct="1">
              <a:lnSpc>
                <a:spcPct val="90000"/>
              </a:lnSpc>
            </a:pPr>
            <a:r>
              <a:rPr lang="ja-JP" altLang="en-US" smtClean="0">
                <a:solidFill>
                  <a:schemeClr val="hlink"/>
                </a:solidFill>
              </a:rPr>
              <a:t>生物学的性差ではなく、文化的、社会的、政治的かつ心理学的な性差のこと</a:t>
            </a:r>
          </a:p>
          <a:p>
            <a:pPr eaLnBrk="1" hangingPunct="1">
              <a:lnSpc>
                <a:spcPct val="90000"/>
              </a:lnSpc>
            </a:pPr>
            <a:r>
              <a:rPr lang="ja-JP" altLang="en-US" smtClean="0"/>
              <a:t>「女は子供を生み育てるために存在している」</a:t>
            </a:r>
          </a:p>
          <a:p>
            <a:pPr eaLnBrk="1" hangingPunct="1">
              <a:lnSpc>
                <a:spcPct val="90000"/>
              </a:lnSpc>
            </a:pPr>
            <a:r>
              <a:rPr lang="ja-JP" altLang="en-US" smtClean="0"/>
              <a:t>「育児をするのだから家庭にいるのが女の義務だ」</a:t>
            </a:r>
          </a:p>
          <a:p>
            <a:pPr eaLnBrk="1" hangingPunct="1">
              <a:lnSpc>
                <a:spcPct val="90000"/>
              </a:lnSpc>
            </a:pPr>
            <a:r>
              <a:rPr lang="ja-JP" altLang="en-US" smtClean="0"/>
              <a:t>「母性愛は女性の存在理由であり、本能である」</a:t>
            </a:r>
          </a:p>
          <a:p>
            <a:pPr eaLnBrk="1" hangingPunct="1">
              <a:lnSpc>
                <a:spcPct val="90000"/>
              </a:lnSpc>
            </a:pPr>
            <a:r>
              <a:rPr lang="ja-JP" altLang="en-US" smtClean="0"/>
              <a:t>「子供を産み終わった女性は生きている価値がない」</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ja-JP" altLang="en-US" sz="4000" smtClean="0"/>
              <a:t>プリンセスストーリー</a:t>
            </a:r>
            <a:br>
              <a:rPr lang="ja-JP" altLang="en-US" sz="4000" smtClean="0"/>
            </a:br>
            <a:r>
              <a:rPr lang="ja-JP" altLang="en-US" sz="2400" smtClean="0"/>
              <a:t>以下若桑（</a:t>
            </a:r>
            <a:r>
              <a:rPr lang="en-US" altLang="ja-JP" sz="2400" smtClean="0"/>
              <a:t>2002</a:t>
            </a:r>
            <a:r>
              <a:rPr lang="ja-JP" altLang="en-US" sz="2400" smtClean="0"/>
              <a:t>）より</a:t>
            </a:r>
          </a:p>
        </p:txBody>
      </p:sp>
      <p:sp>
        <p:nvSpPr>
          <p:cNvPr id="6147" name="Rectangle 3"/>
          <p:cNvSpPr>
            <a:spLocks noGrp="1" noChangeArrowheads="1"/>
          </p:cNvSpPr>
          <p:nvPr>
            <p:ph idx="1"/>
          </p:nvPr>
        </p:nvSpPr>
        <p:spPr/>
        <p:txBody>
          <a:bodyPr/>
          <a:lstStyle/>
          <a:p>
            <a:pPr eaLnBrk="1" hangingPunct="1"/>
            <a:r>
              <a:rPr lang="ja-JP" altLang="en-US" smtClean="0"/>
              <a:t>困難を自力で克服して幸福を実現するのは男の子</a:t>
            </a:r>
          </a:p>
          <a:p>
            <a:pPr eaLnBrk="1" hangingPunct="1"/>
            <a:endParaRPr lang="ja-JP" altLang="en-US" smtClean="0"/>
          </a:p>
          <a:p>
            <a:pPr eaLnBrk="1" hangingPunct="1"/>
            <a:r>
              <a:rPr lang="ja-JP" altLang="en-US" smtClean="0"/>
              <a:t>女の子は、王子様と会えるよう、美しくなければならない。</a:t>
            </a:r>
          </a:p>
          <a:p>
            <a:pPr eaLnBrk="1" hangingPunct="1"/>
            <a:endParaRPr lang="ja-JP" altLang="en-US" smtClean="0"/>
          </a:p>
          <a:p>
            <a:pPr eaLnBrk="1" hangingPunct="1"/>
            <a:r>
              <a:rPr lang="ja-JP" altLang="en-US" smtClean="0"/>
              <a:t>終わりは「幸せな結婚」</a:t>
            </a:r>
          </a:p>
          <a:p>
            <a:pPr eaLnBrk="1" hangingPunct="1">
              <a:buFont typeface="Wingdings" pitchFamily="2" charset="2"/>
              <a:buNone/>
            </a:pPr>
            <a:endParaRPr lang="en-US" altLang="ja-JP"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ja-JP" altLang="en-US" smtClean="0"/>
              <a:t>プリンセスストーリー</a:t>
            </a:r>
          </a:p>
        </p:txBody>
      </p:sp>
      <p:sp>
        <p:nvSpPr>
          <p:cNvPr id="7171" name="Rectangle 3"/>
          <p:cNvSpPr>
            <a:spLocks noGrp="1" noChangeArrowheads="1"/>
          </p:cNvSpPr>
          <p:nvPr>
            <p:ph idx="1"/>
          </p:nvPr>
        </p:nvSpPr>
        <p:spPr/>
        <p:txBody>
          <a:bodyPr/>
          <a:lstStyle/>
          <a:p>
            <a:pPr eaLnBrk="1" hangingPunct="1">
              <a:lnSpc>
                <a:spcPct val="90000"/>
              </a:lnSpc>
            </a:pPr>
            <a:r>
              <a:rPr lang="ja-JP" altLang="en-US" smtClean="0"/>
              <a:t>男の関心と愛情を得るために他の女と競争し、男に選んでもらうことによって自分の価値を決めてもらおうとする枠組み。</a:t>
            </a:r>
          </a:p>
          <a:p>
            <a:pPr eaLnBrk="1" hangingPunct="1">
              <a:lnSpc>
                <a:spcPct val="90000"/>
              </a:lnSpc>
            </a:pPr>
            <a:endParaRPr lang="ja-JP" altLang="en-US" smtClean="0"/>
          </a:p>
          <a:p>
            <a:pPr eaLnBrk="1" hangingPunct="1">
              <a:lnSpc>
                <a:spcPct val="90000"/>
              </a:lnSpc>
            </a:pPr>
            <a:r>
              <a:rPr lang="ja-JP" altLang="en-US" smtClean="0"/>
              <a:t>プリンセスにとって、結婚とは現状から抜け出して高い地位と富を得ること。</a:t>
            </a:r>
          </a:p>
          <a:p>
            <a:pPr eaLnBrk="1" hangingPunct="1">
              <a:lnSpc>
                <a:spcPct val="90000"/>
              </a:lnSpc>
            </a:pPr>
            <a:endParaRPr lang="ja-JP" altLang="en-US" smtClean="0"/>
          </a:p>
          <a:p>
            <a:pPr eaLnBrk="1" hangingPunct="1">
              <a:lnSpc>
                <a:spcPct val="90000"/>
              </a:lnSpc>
            </a:pPr>
            <a:r>
              <a:rPr lang="ja-JP" altLang="en-US" smtClean="0"/>
              <a:t>人柄や才能ではなく、美しさと身のこなしの優雅さで選ばれる。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ja-JP" altLang="en-US" smtClean="0"/>
              <a:t>プリンセスストーリー</a:t>
            </a:r>
          </a:p>
        </p:txBody>
      </p:sp>
      <p:sp>
        <p:nvSpPr>
          <p:cNvPr id="8195" name="Rectangle 3"/>
          <p:cNvSpPr>
            <a:spLocks noGrp="1" noChangeArrowheads="1"/>
          </p:cNvSpPr>
          <p:nvPr>
            <p:ph idx="1"/>
          </p:nvPr>
        </p:nvSpPr>
        <p:spPr/>
        <p:txBody>
          <a:bodyPr/>
          <a:lstStyle/>
          <a:p>
            <a:pPr eaLnBrk="1" hangingPunct="1"/>
            <a:r>
              <a:rPr lang="ja-JP" altLang="en-US" smtClean="0"/>
              <a:t>世界でどれほどの女の子が、自分がプリンセスに生まれなかったことを悔しく思っただろう。</a:t>
            </a:r>
          </a:p>
          <a:p>
            <a:pPr eaLnBrk="1" hangingPunct="1"/>
            <a:endParaRPr lang="ja-JP" altLang="en-US" smtClean="0"/>
          </a:p>
          <a:p>
            <a:pPr eaLnBrk="1" hangingPunct="1"/>
            <a:r>
              <a:rPr lang="ja-JP" altLang="en-US" smtClean="0"/>
              <a:t>プリンセスではないと悟ったとき、可能な方法は王子様を見つけること</a:t>
            </a:r>
          </a:p>
          <a:p>
            <a:pPr eaLnBrk="1" hangingPunct="1"/>
            <a:endParaRPr lang="ja-JP" altLang="en-US" smtClean="0"/>
          </a:p>
          <a:p>
            <a:pPr eaLnBrk="1" hangingPunct="1"/>
            <a:r>
              <a:rPr lang="ja-JP" altLang="en-US" smtClean="0"/>
              <a:t>王子様と結婚できないとさとったときどうするのだろう？</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ja-JP" altLang="en-US" smtClean="0"/>
              <a:t>幻滅の人生</a:t>
            </a:r>
          </a:p>
        </p:txBody>
      </p:sp>
      <p:sp>
        <p:nvSpPr>
          <p:cNvPr id="9219" name="Rectangle 3"/>
          <p:cNvSpPr>
            <a:spLocks noGrp="1" noChangeArrowheads="1"/>
          </p:cNvSpPr>
          <p:nvPr>
            <p:ph idx="1"/>
          </p:nvPr>
        </p:nvSpPr>
        <p:spPr/>
        <p:txBody>
          <a:bodyPr/>
          <a:lstStyle/>
          <a:p>
            <a:pPr eaLnBrk="1" hangingPunct="1"/>
            <a:r>
              <a:rPr lang="ja-JP" altLang="en-US" smtClean="0"/>
              <a:t>もし王子様がこなかったり、王子様に「愛されない」場合には彼女の人生は失敗である。</a:t>
            </a:r>
          </a:p>
          <a:p>
            <a:pPr eaLnBrk="1" hangingPunct="1"/>
            <a:endParaRPr lang="ja-JP" altLang="en-US" smtClean="0"/>
          </a:p>
          <a:p>
            <a:pPr eaLnBrk="1" hangingPunct="1"/>
            <a:r>
              <a:rPr lang="ja-JP" altLang="en-US" smtClean="0"/>
              <a:t>こんなふうに他人に幸福にしてもらうことを教えられた女の子が、これからの世界に生きて、社会に貢献していけるだろうか。</a:t>
            </a:r>
          </a:p>
          <a:p>
            <a:pPr eaLnBrk="1" hangingPunct="1"/>
            <a:endParaRPr lang="en-US" altLang="ja-JP"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endParaRPr lang="ja-JP" altLang="ja-JP" smtClean="0"/>
          </a:p>
        </p:txBody>
      </p:sp>
      <p:sp>
        <p:nvSpPr>
          <p:cNvPr id="10243" name="Rectangle 3"/>
          <p:cNvSpPr>
            <a:spLocks noGrp="1" noChangeArrowheads="1"/>
          </p:cNvSpPr>
          <p:nvPr>
            <p:ph idx="1"/>
          </p:nvPr>
        </p:nvSpPr>
        <p:spPr/>
        <p:txBody>
          <a:bodyPr/>
          <a:lstStyle/>
          <a:p>
            <a:pPr eaLnBrk="1" hangingPunct="1"/>
            <a:endParaRPr lang="ja-JP" altLang="ja-JP" smtClean="0"/>
          </a:p>
        </p:txBody>
      </p:sp>
      <p:pic>
        <p:nvPicPr>
          <p:cNvPr id="10244" name="Picture 4" descr="princess01"/>
          <p:cNvPicPr>
            <a:picLocks noChangeAspect="1" noChangeArrowheads="1"/>
          </p:cNvPicPr>
          <p:nvPr/>
        </p:nvPicPr>
        <p:blipFill>
          <a:blip r:embed="rId2" cstate="print"/>
          <a:srcRect/>
          <a:stretch>
            <a:fillRect/>
          </a:stretch>
        </p:blipFill>
        <p:spPr bwMode="auto">
          <a:xfrm>
            <a:off x="323850" y="188913"/>
            <a:ext cx="8494713" cy="637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179</TotalTime>
  <Words>1280</Words>
  <Application>Microsoft Office PowerPoint</Application>
  <PresentationFormat>画面に合わせる (4:3)</PresentationFormat>
  <Paragraphs>340</Paragraphs>
  <Slides>38</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38</vt:i4>
      </vt:variant>
    </vt:vector>
  </HeadingPairs>
  <TitlesOfParts>
    <vt:vector size="48" baseType="lpstr">
      <vt:lpstr>Garamond</vt:lpstr>
      <vt:lpstr>ＭＳ Ｐゴシック</vt:lpstr>
      <vt:lpstr>Arial</vt:lpstr>
      <vt:lpstr>Calibri</vt:lpstr>
      <vt:lpstr>ＭＳ ゴシック</vt:lpstr>
      <vt:lpstr>ＭＳ 明朝</vt:lpstr>
      <vt:lpstr>Times New Roman</vt:lpstr>
      <vt:lpstr>Century</vt:lpstr>
      <vt:lpstr>Wingdings</vt:lpstr>
      <vt:lpstr>Office テーマ</vt:lpstr>
      <vt:lpstr>「お姫様」と女性の社会進出</vt:lpstr>
      <vt:lpstr>スライド 2</vt:lpstr>
      <vt:lpstr>ディズニープリンセスの変遷</vt:lpstr>
      <vt:lpstr>ジェンダーとは</vt:lpstr>
      <vt:lpstr>プリンセスストーリー 以下若桑（2002）より</vt:lpstr>
      <vt:lpstr>プリンセスストーリー</vt:lpstr>
      <vt:lpstr>プリンセスストーリー</vt:lpstr>
      <vt:lpstr>幻滅の人生</vt:lpstr>
      <vt:lpstr>スライド 9</vt:lpstr>
      <vt:lpstr>プリンセス、２つのタイプ 以下有馬哲夫（2001）より</vt:lpstr>
      <vt:lpstr>スライド 11</vt:lpstr>
      <vt:lpstr>スライド 12</vt:lpstr>
      <vt:lpstr>　フェミニストの白雪姫への批判</vt:lpstr>
      <vt:lpstr>スライド 14</vt:lpstr>
      <vt:lpstr>シンデレラの上昇志向</vt:lpstr>
      <vt:lpstr>シンデレラ </vt:lpstr>
      <vt:lpstr>眠れる森の美女</vt:lpstr>
      <vt:lpstr>スライド 18</vt:lpstr>
      <vt:lpstr>ディズニーフェミニズム </vt:lpstr>
      <vt:lpstr>積極的に行動する、好奇心が旺盛</vt:lpstr>
      <vt:lpstr>スライド 21</vt:lpstr>
      <vt:lpstr>スライド 22</vt:lpstr>
      <vt:lpstr>スライド 23</vt:lpstr>
      <vt:lpstr>スライド 24</vt:lpstr>
      <vt:lpstr>スライド 25</vt:lpstr>
      <vt:lpstr>前作との間隔</vt:lpstr>
      <vt:lpstr>魔法にかけられて（2009）</vt:lpstr>
      <vt:lpstr>スライド 28</vt:lpstr>
      <vt:lpstr>お姫様の復活</vt:lpstr>
      <vt:lpstr>「愛」の多様化</vt:lpstr>
      <vt:lpstr>スライド 31</vt:lpstr>
      <vt:lpstr>ディズニーヴィランズ</vt:lpstr>
      <vt:lpstr>悪者でない女王</vt:lpstr>
      <vt:lpstr>スライド 34</vt:lpstr>
      <vt:lpstr>まとめ：ディズニープリンセスの女性像</vt:lpstr>
      <vt:lpstr>DVDで比較</vt:lpstr>
      <vt:lpstr>スライド 37</vt:lpstr>
      <vt:lpstr>参考文献</vt:lpstr>
    </vt:vector>
  </TitlesOfParts>
  <Company>跡見学園女子大学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『お姫様とジェンダー』について</dc:title>
  <dc:creator>山澤成康</dc:creator>
  <cp:lastModifiedBy>yamasawa</cp:lastModifiedBy>
  <cp:revision>19</cp:revision>
  <dcterms:created xsi:type="dcterms:W3CDTF">2005-11-15T06:14:33Z</dcterms:created>
  <dcterms:modified xsi:type="dcterms:W3CDTF">2015-10-16T02:54:12Z</dcterms:modified>
</cp:coreProperties>
</file>