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123"/>
  </p:notesMasterIdLst>
  <p:sldIdLst>
    <p:sldId id="262" r:id="rId2"/>
    <p:sldId id="314" r:id="rId3"/>
    <p:sldId id="552" r:id="rId4"/>
    <p:sldId id="553" r:id="rId5"/>
    <p:sldId id="554" r:id="rId6"/>
    <p:sldId id="270" r:id="rId7"/>
    <p:sldId id="326" r:id="rId8"/>
    <p:sldId id="376" r:id="rId9"/>
    <p:sldId id="563" r:id="rId10"/>
    <p:sldId id="556" r:id="rId11"/>
    <p:sldId id="582" r:id="rId12"/>
    <p:sldId id="551" r:id="rId13"/>
    <p:sldId id="562" r:id="rId14"/>
    <p:sldId id="579" r:id="rId15"/>
    <p:sldId id="379" r:id="rId16"/>
    <p:sldId id="377" r:id="rId17"/>
    <p:sldId id="378" r:id="rId18"/>
    <p:sldId id="566" r:id="rId19"/>
    <p:sldId id="380" r:id="rId20"/>
    <p:sldId id="265" r:id="rId21"/>
    <p:sldId id="266" r:id="rId22"/>
    <p:sldId id="267" r:id="rId23"/>
    <p:sldId id="269" r:id="rId24"/>
    <p:sldId id="273" r:id="rId25"/>
    <p:sldId id="534" r:id="rId26"/>
    <p:sldId id="274" r:id="rId27"/>
    <p:sldId id="275" r:id="rId28"/>
    <p:sldId id="276" r:id="rId29"/>
    <p:sldId id="277" r:id="rId30"/>
    <p:sldId id="278" r:id="rId31"/>
    <p:sldId id="555" r:id="rId32"/>
    <p:sldId id="280" r:id="rId33"/>
    <p:sldId id="281" r:id="rId34"/>
    <p:sldId id="283" r:id="rId35"/>
    <p:sldId id="384" r:id="rId36"/>
    <p:sldId id="319" r:id="rId37"/>
    <p:sldId id="320" r:id="rId38"/>
    <p:sldId id="300" r:id="rId39"/>
    <p:sldId id="328" r:id="rId40"/>
    <p:sldId id="329" r:id="rId41"/>
    <p:sldId id="330" r:id="rId42"/>
    <p:sldId id="331" r:id="rId43"/>
    <p:sldId id="332" r:id="rId44"/>
    <p:sldId id="333" r:id="rId45"/>
    <p:sldId id="334" r:id="rId46"/>
    <p:sldId id="335" r:id="rId47"/>
    <p:sldId id="338" r:id="rId48"/>
    <p:sldId id="545" r:id="rId49"/>
    <p:sldId id="339" r:id="rId50"/>
    <p:sldId id="343" r:id="rId51"/>
    <p:sldId id="344" r:id="rId52"/>
    <p:sldId id="345" r:id="rId53"/>
    <p:sldId id="346" r:id="rId54"/>
    <p:sldId id="347" r:id="rId55"/>
    <p:sldId id="348" r:id="rId56"/>
    <p:sldId id="352" r:id="rId57"/>
    <p:sldId id="361" r:id="rId58"/>
    <p:sldId id="386" r:id="rId59"/>
    <p:sldId id="387" r:id="rId60"/>
    <p:sldId id="542" r:id="rId61"/>
    <p:sldId id="539" r:id="rId62"/>
    <p:sldId id="540" r:id="rId63"/>
    <p:sldId id="541" r:id="rId64"/>
    <p:sldId id="426" r:id="rId65"/>
    <p:sldId id="427" r:id="rId66"/>
    <p:sldId id="428" r:id="rId67"/>
    <p:sldId id="429" r:id="rId68"/>
    <p:sldId id="431" r:id="rId69"/>
    <p:sldId id="439" r:id="rId70"/>
    <p:sldId id="440" r:id="rId71"/>
    <p:sldId id="443" r:id="rId72"/>
    <p:sldId id="444" r:id="rId73"/>
    <p:sldId id="445" r:id="rId74"/>
    <p:sldId id="446" r:id="rId75"/>
    <p:sldId id="447" r:id="rId76"/>
    <p:sldId id="448" r:id="rId77"/>
    <p:sldId id="450" r:id="rId78"/>
    <p:sldId id="451" r:id="rId79"/>
    <p:sldId id="452" r:id="rId80"/>
    <p:sldId id="453" r:id="rId81"/>
    <p:sldId id="454" r:id="rId82"/>
    <p:sldId id="455" r:id="rId83"/>
    <p:sldId id="457" r:id="rId84"/>
    <p:sldId id="459" r:id="rId85"/>
    <p:sldId id="460" r:id="rId86"/>
    <p:sldId id="462" r:id="rId87"/>
    <p:sldId id="473" r:id="rId88"/>
    <p:sldId id="464" r:id="rId89"/>
    <p:sldId id="465" r:id="rId90"/>
    <p:sldId id="469" r:id="rId91"/>
    <p:sldId id="474" r:id="rId92"/>
    <p:sldId id="475" r:id="rId93"/>
    <p:sldId id="483" r:id="rId94"/>
    <p:sldId id="477" r:id="rId95"/>
    <p:sldId id="478" r:id="rId96"/>
    <p:sldId id="479" r:id="rId97"/>
    <p:sldId id="480" r:id="rId98"/>
    <p:sldId id="481" r:id="rId99"/>
    <p:sldId id="482" r:id="rId100"/>
    <p:sldId id="581" r:id="rId101"/>
    <p:sldId id="580" r:id="rId102"/>
    <p:sldId id="484" r:id="rId103"/>
    <p:sldId id="485" r:id="rId104"/>
    <p:sldId id="487" r:id="rId105"/>
    <p:sldId id="488" r:id="rId106"/>
    <p:sldId id="489" r:id="rId107"/>
    <p:sldId id="490" r:id="rId108"/>
    <p:sldId id="491" r:id="rId109"/>
    <p:sldId id="494" r:id="rId110"/>
    <p:sldId id="523" r:id="rId111"/>
    <p:sldId id="524" r:id="rId112"/>
    <p:sldId id="525" r:id="rId113"/>
    <p:sldId id="526" r:id="rId114"/>
    <p:sldId id="529" r:id="rId115"/>
    <p:sldId id="527" r:id="rId116"/>
    <p:sldId id="528" r:id="rId117"/>
    <p:sldId id="587" r:id="rId118"/>
    <p:sldId id="588" r:id="rId119"/>
    <p:sldId id="589" r:id="rId120"/>
    <p:sldId id="590" r:id="rId121"/>
    <p:sldId id="583" r:id="rId12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0033CC"/>
    <a:srgbClr val="C09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66" autoAdjust="0"/>
    <p:restoredTop sz="93195" autoAdjust="0"/>
  </p:normalViewPr>
  <p:slideViewPr>
    <p:cSldViewPr>
      <p:cViewPr varScale="1">
        <p:scale>
          <a:sx n="103" d="100"/>
          <a:sy n="103" d="100"/>
        </p:scale>
        <p:origin x="576" y="102"/>
      </p:cViewPr>
      <p:guideLst>
        <p:guide orient="horz" pos="2160"/>
        <p:guide pos="3840"/>
      </p:guideLst>
    </p:cSldViewPr>
  </p:slideViewPr>
  <p:notesTextViewPr>
    <p:cViewPr>
      <p:scale>
        <a:sx n="1" d="1"/>
        <a:sy n="1" d="1"/>
      </p:scale>
      <p:origin x="0" y="0"/>
    </p:cViewPr>
  </p:notesTextViewPr>
  <p:sorterViewPr>
    <p:cViewPr>
      <p:scale>
        <a:sx n="100" d="100"/>
        <a:sy n="100" d="100"/>
      </p:scale>
      <p:origin x="0" y="10416"/>
    </p:cViewPr>
  </p:sorterViewPr>
  <p:notesViewPr>
    <p:cSldViewPr>
      <p:cViewPr varScale="1">
        <p:scale>
          <a:sx n="88" d="100"/>
          <a:sy n="88" d="100"/>
        </p:scale>
        <p:origin x="-382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93D65D-0213-431B-B5BE-9EC41AFCE271}" type="datetimeFigureOut">
              <a:rPr kumimoji="1" lang="ja-JP" altLang="en-US" smtClean="0"/>
              <a:t>2026/3/21</a:t>
            </a:fld>
            <a:endParaRPr kumimoji="1" lang="ja-JP" altLang="en-US"/>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1A741-6366-427C-BBFC-79A6A67DCBD5}" type="slidenum">
              <a:rPr kumimoji="1" lang="ja-JP" altLang="en-US" smtClean="0"/>
              <a:t>‹#›</a:t>
            </a:fld>
            <a:endParaRPr kumimoji="1" lang="ja-JP" altLang="en-US"/>
          </a:p>
        </p:txBody>
      </p:sp>
    </p:spTree>
    <p:extLst>
      <p:ext uri="{BB962C8B-B14F-4D97-AF65-F5344CB8AC3E}">
        <p14:creationId xmlns:p14="http://schemas.microsoft.com/office/powerpoint/2010/main" val="284475944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361A741-6366-427C-BBFC-79A6A67DCBD5}" type="slidenum">
              <a:rPr kumimoji="1" lang="ja-JP" altLang="en-US" smtClean="0"/>
              <a:t>1</a:t>
            </a:fld>
            <a:endParaRPr kumimoji="1" lang="ja-JP" altLang="en-US"/>
          </a:p>
        </p:txBody>
      </p:sp>
    </p:spTree>
    <p:extLst>
      <p:ext uri="{BB962C8B-B14F-4D97-AF65-F5344CB8AC3E}">
        <p14:creationId xmlns:p14="http://schemas.microsoft.com/office/powerpoint/2010/main" val="1634945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6C9C102D-93CC-40C6-9D6F-D7AEA049D66C}" type="slidenum">
              <a:rPr lang="en-US" altLang="ja-JP">
                <a:latin typeface="Arial" charset="0"/>
                <a:ea typeface="ＭＳ Ｐゴシック" charset="-128"/>
              </a:rPr>
              <a:pPr/>
              <a:t>2</a:t>
            </a:fld>
            <a:endParaRPr lang="en-US" altLang="ja-JP">
              <a:latin typeface="Arial" charset="0"/>
              <a:ea typeface="ＭＳ Ｐゴシック" charset="-128"/>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627305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184A793F-FA2C-4D38-B00E-A667D98E0CEF}" type="slidenum">
              <a:rPr lang="en-US" altLang="ja-JP">
                <a:latin typeface="Arial" charset="0"/>
                <a:ea typeface="ＭＳ Ｐゴシック" charset="-128"/>
              </a:rPr>
              <a:pPr/>
              <a:t>3</a:t>
            </a:fld>
            <a:endParaRPr lang="en-US" altLang="ja-JP">
              <a:latin typeface="Arial" charset="0"/>
              <a:ea typeface="ＭＳ Ｐゴシック" charset="-128"/>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1959783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936A0532-7157-4886-8AF3-BDC0255448D9}" type="slidenum">
              <a:rPr lang="en-US" altLang="ja-JP">
                <a:latin typeface="Arial" charset="0"/>
                <a:ea typeface="ＭＳ Ｐゴシック" charset="-128"/>
              </a:rPr>
              <a:pPr/>
              <a:t>4</a:t>
            </a:fld>
            <a:endParaRPr lang="en-US" altLang="ja-JP">
              <a:latin typeface="Arial" charset="0"/>
              <a:ea typeface="ＭＳ Ｐゴシック" charset="-128"/>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963329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91269654-8752-4820-8776-8AB3D00C7AE4}" type="slidenum">
              <a:rPr lang="en-US" altLang="ja-JP">
                <a:latin typeface="Arial" charset="0"/>
                <a:ea typeface="ＭＳ Ｐゴシック" charset="-128"/>
              </a:rPr>
              <a:pPr/>
              <a:t>5</a:t>
            </a:fld>
            <a:endParaRPr lang="en-US" altLang="ja-JP">
              <a:latin typeface="Arial" charset="0"/>
              <a:ea typeface="ＭＳ Ｐゴシック" charset="-128"/>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1197411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001AC099-2945-4583-BFB5-30C5E1655DEB}" type="slidenum">
              <a:rPr lang="en-US" altLang="ja-JP">
                <a:latin typeface="Arial" charset="0"/>
                <a:ea typeface="ＭＳ Ｐゴシック" charset="-128"/>
              </a:rPr>
              <a:pPr/>
              <a:t>6</a:t>
            </a:fld>
            <a:endParaRPr lang="en-US" altLang="ja-JP">
              <a:latin typeface="Arial" charset="0"/>
              <a:ea typeface="ＭＳ Ｐゴシック" charset="-128"/>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1596772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2B9EA96-EEDB-4AAE-A2FE-CD3EA6AEFCA9}" type="slidenum">
              <a:rPr lang="en-US" altLang="ja-JP">
                <a:latin typeface="Arial" charset="0"/>
                <a:ea typeface="ＭＳ Ｐゴシック" charset="-128"/>
              </a:rPr>
              <a:pPr/>
              <a:t>7</a:t>
            </a:fld>
            <a:endParaRPr lang="en-US" altLang="ja-JP">
              <a:latin typeface="Arial" charset="0"/>
              <a:ea typeface="ＭＳ Ｐゴシック" charset="-128"/>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ja-JP" altLang="ja-JP">
              <a:latin typeface="Arial" charset="0"/>
              <a:ea typeface="ＭＳ Ｐ明朝" charset="-128"/>
            </a:endParaRPr>
          </a:p>
        </p:txBody>
      </p:sp>
    </p:spTree>
    <p:extLst>
      <p:ext uri="{BB962C8B-B14F-4D97-AF65-F5344CB8AC3E}">
        <p14:creationId xmlns:p14="http://schemas.microsoft.com/office/powerpoint/2010/main" val="3374253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C60FD7-3A98-2E16-AC8F-9B6ABBB3B72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08C8F40-6570-9F4B-5B7B-8A4676CB9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3B904E8-1F45-6B68-E8DF-E0BD64FC1420}"/>
              </a:ext>
            </a:extLst>
          </p:cNvPr>
          <p:cNvSpPr>
            <a:spLocks noGrp="1"/>
          </p:cNvSpPr>
          <p:nvPr>
            <p:ph type="dt" sz="half" idx="10"/>
          </p:nvPr>
        </p:nvSpPr>
        <p:spPr/>
        <p:txBody>
          <a:bodyPr/>
          <a:lstStyle/>
          <a:p>
            <a:fld id="{9AE44AB1-D9BD-4AF9-808B-EF3033822251}" type="datetimeFigureOut">
              <a:rPr kumimoji="1" lang="ja-JP" altLang="en-US" smtClean="0"/>
              <a:t>2026/3/21</a:t>
            </a:fld>
            <a:endParaRPr kumimoji="1" lang="ja-JP" altLang="en-US"/>
          </a:p>
        </p:txBody>
      </p:sp>
      <p:sp>
        <p:nvSpPr>
          <p:cNvPr id="5" name="フッター プレースホルダー 4">
            <a:extLst>
              <a:ext uri="{FF2B5EF4-FFF2-40B4-BE49-F238E27FC236}">
                <a16:creationId xmlns:a16="http://schemas.microsoft.com/office/drawing/2014/main" id="{72A941B9-1ED5-8BC5-3EC6-6636699780D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FE35FCE-E0D3-D55F-9411-045B25A41A0C}"/>
              </a:ext>
            </a:extLst>
          </p:cNvPr>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975132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EBF939-CE92-2E71-BDED-242ED380404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1E7D202-9555-8431-0AB8-2429A965095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770AF74-2425-10ED-8F66-6BD9A19D213D}"/>
              </a:ext>
            </a:extLst>
          </p:cNvPr>
          <p:cNvSpPr>
            <a:spLocks noGrp="1"/>
          </p:cNvSpPr>
          <p:nvPr>
            <p:ph type="dt" sz="half" idx="10"/>
          </p:nvPr>
        </p:nvSpPr>
        <p:spPr/>
        <p:txBody>
          <a:bodyPr/>
          <a:lstStyle/>
          <a:p>
            <a:fld id="{9AE44AB1-D9BD-4AF9-808B-EF3033822251}" type="datetimeFigureOut">
              <a:rPr kumimoji="1" lang="ja-JP" altLang="en-US" smtClean="0"/>
              <a:t>2026/3/21</a:t>
            </a:fld>
            <a:endParaRPr kumimoji="1" lang="ja-JP" altLang="en-US"/>
          </a:p>
        </p:txBody>
      </p:sp>
      <p:sp>
        <p:nvSpPr>
          <p:cNvPr id="5" name="フッター プレースホルダー 4">
            <a:extLst>
              <a:ext uri="{FF2B5EF4-FFF2-40B4-BE49-F238E27FC236}">
                <a16:creationId xmlns:a16="http://schemas.microsoft.com/office/drawing/2014/main" id="{78C57E9F-EF94-9040-1224-22A18EB4047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ACA9DFE-7438-FFFC-79B2-9AF632BD2503}"/>
              </a:ext>
            </a:extLst>
          </p:cNvPr>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1187437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FE87949A-2C5E-67BF-F513-ED7E4B19B563}"/>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BC9823F-2048-334B-8E5E-A789E461A808}"/>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395220C-9D25-55C6-9131-2F042D5361BA}"/>
              </a:ext>
            </a:extLst>
          </p:cNvPr>
          <p:cNvSpPr>
            <a:spLocks noGrp="1"/>
          </p:cNvSpPr>
          <p:nvPr>
            <p:ph type="dt" sz="half" idx="10"/>
          </p:nvPr>
        </p:nvSpPr>
        <p:spPr/>
        <p:txBody>
          <a:bodyPr/>
          <a:lstStyle/>
          <a:p>
            <a:fld id="{9AE44AB1-D9BD-4AF9-808B-EF3033822251}" type="datetimeFigureOut">
              <a:rPr kumimoji="1" lang="ja-JP" altLang="en-US" smtClean="0"/>
              <a:t>2026/3/21</a:t>
            </a:fld>
            <a:endParaRPr kumimoji="1" lang="ja-JP" altLang="en-US"/>
          </a:p>
        </p:txBody>
      </p:sp>
      <p:sp>
        <p:nvSpPr>
          <p:cNvPr id="5" name="フッター プレースホルダー 4">
            <a:extLst>
              <a:ext uri="{FF2B5EF4-FFF2-40B4-BE49-F238E27FC236}">
                <a16:creationId xmlns:a16="http://schemas.microsoft.com/office/drawing/2014/main" id="{EF70C0FB-2779-F30B-85A7-3365189E055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2E17F22-63E0-1F81-5EE4-A08B1843C6D9}"/>
              </a:ext>
            </a:extLst>
          </p:cNvPr>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1333911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301625"/>
            <a:ext cx="10363200" cy="1462088"/>
          </a:xfrm>
        </p:spPr>
        <p:txBody>
          <a:bodyPr/>
          <a:lstStyle/>
          <a:p>
            <a:r>
              <a:rPr lang="ja-JP" altLang="en-US"/>
              <a:t>マスタ タイトルの書式設定</a:t>
            </a:r>
          </a:p>
        </p:txBody>
      </p:sp>
      <p:sp>
        <p:nvSpPr>
          <p:cNvPr id="3" name="表プレースホルダ 2"/>
          <p:cNvSpPr>
            <a:spLocks noGrp="1"/>
          </p:cNvSpPr>
          <p:nvPr>
            <p:ph type="tbl" idx="1"/>
          </p:nvPr>
        </p:nvSpPr>
        <p:spPr>
          <a:xfrm>
            <a:off x="914400" y="1981200"/>
            <a:ext cx="10363200" cy="4114800"/>
          </a:xfrm>
        </p:spPr>
        <p:txBody>
          <a:bodyPr rtlCol="0">
            <a:normAutofit/>
          </a:bodyPr>
          <a:lstStyle/>
          <a:p>
            <a:pPr lvl="0"/>
            <a:endParaRPr lang="ja-JP" altLang="en-US" noProof="0"/>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6074CD81-A84E-4EE7-A079-CE66E376E745}" type="slidenum">
              <a:rPr lang="en-US" altLang="ja-JP"/>
              <a:pPr>
                <a:defRPr/>
              </a:pPr>
              <a:t>‹#›</a:t>
            </a:fld>
            <a:endParaRPr lang="en-US" altLang="ja-JP"/>
          </a:p>
        </p:txBody>
      </p:sp>
    </p:spTree>
    <p:extLst>
      <p:ext uri="{BB962C8B-B14F-4D97-AF65-F5344CB8AC3E}">
        <p14:creationId xmlns:p14="http://schemas.microsoft.com/office/powerpoint/2010/main" val="922003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301625"/>
            <a:ext cx="10363200" cy="1462088"/>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914400" y="1981200"/>
            <a:ext cx="5080000" cy="41148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981200"/>
            <a:ext cx="5080000" cy="41148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4BF7BA11-5E80-43F5-9768-CBEAFDAA7410}" type="slidenum">
              <a:rPr lang="en-US" altLang="ja-JP"/>
              <a:pPr>
                <a:defRPr/>
              </a:pPr>
              <a:t>‹#›</a:t>
            </a:fld>
            <a:endParaRPr lang="en-US" altLang="ja-JP"/>
          </a:p>
        </p:txBody>
      </p:sp>
    </p:spTree>
    <p:extLst>
      <p:ext uri="{BB962C8B-B14F-4D97-AF65-F5344CB8AC3E}">
        <p14:creationId xmlns:p14="http://schemas.microsoft.com/office/powerpoint/2010/main" val="1989757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301625"/>
            <a:ext cx="10363200" cy="1462088"/>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914400" y="1981200"/>
            <a:ext cx="5080000" cy="41148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6197600" y="1981200"/>
            <a:ext cx="5080000" cy="1981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6197600" y="4114800"/>
            <a:ext cx="5080000" cy="1981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3"/>
          <p:cNvSpPr>
            <a:spLocks noGrp="1"/>
          </p:cNvSpPr>
          <p:nvPr>
            <p:ph type="dt" sz="half" idx="10"/>
          </p:nvPr>
        </p:nvSpPr>
        <p:spPr/>
        <p:txBody>
          <a:bodyPr/>
          <a:lstStyle>
            <a:lvl1pPr>
              <a:defRPr/>
            </a:lvl1pPr>
          </a:lstStyle>
          <a:p>
            <a:pPr>
              <a:defRPr/>
            </a:pPr>
            <a:endParaRPr lang="en-US" altLang="ja-JP"/>
          </a:p>
        </p:txBody>
      </p:sp>
      <p:sp>
        <p:nvSpPr>
          <p:cNvPr id="7"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8" name="スライド番号プレースホルダー 5"/>
          <p:cNvSpPr>
            <a:spLocks noGrp="1"/>
          </p:cNvSpPr>
          <p:nvPr>
            <p:ph type="sldNum" sz="quarter" idx="12"/>
          </p:nvPr>
        </p:nvSpPr>
        <p:spPr/>
        <p:txBody>
          <a:bodyPr/>
          <a:lstStyle>
            <a:lvl1pPr>
              <a:defRPr/>
            </a:lvl1pPr>
          </a:lstStyle>
          <a:p>
            <a:pPr>
              <a:defRPr/>
            </a:pPr>
            <a:fld id="{0AF87FF4-CE97-429F-85E9-A2A7586B51A1}" type="slidenum">
              <a:rPr lang="en-US" altLang="ja-JP"/>
              <a:pPr>
                <a:defRPr/>
              </a:pPr>
              <a:t>‹#›</a:t>
            </a:fld>
            <a:endParaRPr lang="en-US" altLang="ja-JP"/>
          </a:p>
        </p:txBody>
      </p:sp>
    </p:spTree>
    <p:extLst>
      <p:ext uri="{BB962C8B-B14F-4D97-AF65-F5344CB8AC3E}">
        <p14:creationId xmlns:p14="http://schemas.microsoft.com/office/powerpoint/2010/main" val="3907199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16C786-AE2F-A0B5-E763-E704A6B1835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6DDBC60-2F82-8EB9-95F3-9C87998B04F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5D62EE1-4AB8-7B1B-6992-1CEB73CBA079}"/>
              </a:ext>
            </a:extLst>
          </p:cNvPr>
          <p:cNvSpPr>
            <a:spLocks noGrp="1"/>
          </p:cNvSpPr>
          <p:nvPr>
            <p:ph type="dt" sz="half" idx="10"/>
          </p:nvPr>
        </p:nvSpPr>
        <p:spPr/>
        <p:txBody>
          <a:bodyPr/>
          <a:lstStyle/>
          <a:p>
            <a:fld id="{9AE44AB1-D9BD-4AF9-808B-EF3033822251}" type="datetimeFigureOut">
              <a:rPr kumimoji="1" lang="ja-JP" altLang="en-US" smtClean="0"/>
              <a:t>2026/3/21</a:t>
            </a:fld>
            <a:endParaRPr kumimoji="1" lang="ja-JP" altLang="en-US"/>
          </a:p>
        </p:txBody>
      </p:sp>
      <p:sp>
        <p:nvSpPr>
          <p:cNvPr id="5" name="フッター プレースホルダー 4">
            <a:extLst>
              <a:ext uri="{FF2B5EF4-FFF2-40B4-BE49-F238E27FC236}">
                <a16:creationId xmlns:a16="http://schemas.microsoft.com/office/drawing/2014/main" id="{2D2D2DC0-7F8F-2FBD-303A-97A48833591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48753F1-F888-3778-4552-40AF9C5789B6}"/>
              </a:ext>
            </a:extLst>
          </p:cNvPr>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3888455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4DFE21-8E20-A591-4ABC-78C67CE774F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9017EC6-EE5E-BFB6-3005-33B106D03F4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4EF3473-BF13-E0A7-FFDE-E2D3A1A1C478}"/>
              </a:ext>
            </a:extLst>
          </p:cNvPr>
          <p:cNvSpPr>
            <a:spLocks noGrp="1"/>
          </p:cNvSpPr>
          <p:nvPr>
            <p:ph type="dt" sz="half" idx="10"/>
          </p:nvPr>
        </p:nvSpPr>
        <p:spPr/>
        <p:txBody>
          <a:bodyPr/>
          <a:lstStyle/>
          <a:p>
            <a:fld id="{9AE44AB1-D9BD-4AF9-808B-EF3033822251}" type="datetimeFigureOut">
              <a:rPr kumimoji="1" lang="ja-JP" altLang="en-US" smtClean="0"/>
              <a:t>2026/3/21</a:t>
            </a:fld>
            <a:endParaRPr kumimoji="1" lang="ja-JP" altLang="en-US"/>
          </a:p>
        </p:txBody>
      </p:sp>
      <p:sp>
        <p:nvSpPr>
          <p:cNvPr id="5" name="フッター プレースホルダー 4">
            <a:extLst>
              <a:ext uri="{FF2B5EF4-FFF2-40B4-BE49-F238E27FC236}">
                <a16:creationId xmlns:a16="http://schemas.microsoft.com/office/drawing/2014/main" id="{2A3DABC3-1F25-7F08-2A2F-5B1A878D0B5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2D85923-36BD-C82C-ADDE-BD7ED298DAC6}"/>
              </a:ext>
            </a:extLst>
          </p:cNvPr>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2081109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198AD0-3BF1-1BC0-3456-9F8556ED1B9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242A270-860A-3CFA-2129-129631AC9BA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503EAB9-8552-7035-4932-F52ACE0B955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F1D6832-BF13-4922-E6A1-BEB21C4865F7}"/>
              </a:ext>
            </a:extLst>
          </p:cNvPr>
          <p:cNvSpPr>
            <a:spLocks noGrp="1"/>
          </p:cNvSpPr>
          <p:nvPr>
            <p:ph type="dt" sz="half" idx="10"/>
          </p:nvPr>
        </p:nvSpPr>
        <p:spPr/>
        <p:txBody>
          <a:bodyPr/>
          <a:lstStyle/>
          <a:p>
            <a:fld id="{9AE44AB1-D9BD-4AF9-808B-EF3033822251}" type="datetimeFigureOut">
              <a:rPr kumimoji="1" lang="ja-JP" altLang="en-US" smtClean="0"/>
              <a:t>2026/3/21</a:t>
            </a:fld>
            <a:endParaRPr kumimoji="1" lang="ja-JP" altLang="en-US"/>
          </a:p>
        </p:txBody>
      </p:sp>
      <p:sp>
        <p:nvSpPr>
          <p:cNvPr id="6" name="フッター プレースホルダー 5">
            <a:extLst>
              <a:ext uri="{FF2B5EF4-FFF2-40B4-BE49-F238E27FC236}">
                <a16:creationId xmlns:a16="http://schemas.microsoft.com/office/drawing/2014/main" id="{638A75F8-F05B-C5AA-2DAE-B23C04A16B6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E162F1E-C2F4-FBAC-1EFE-5D202F644889}"/>
              </a:ext>
            </a:extLst>
          </p:cNvPr>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1934281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130C4C-8812-69CC-1F25-BC32EA650AC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DEA6541-C169-004D-3BA1-C1D64065A3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5EDEDA7-540A-C3DE-D56C-5F28BF696D24}"/>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7FC0A8E7-DBB9-2C5B-3CC2-2E8E0D6F8C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AFD701ED-F84A-9CFD-6380-BCDDD2E8438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5ABC46E-BE2E-973B-7B9B-F800631BEAD7}"/>
              </a:ext>
            </a:extLst>
          </p:cNvPr>
          <p:cNvSpPr>
            <a:spLocks noGrp="1"/>
          </p:cNvSpPr>
          <p:nvPr>
            <p:ph type="dt" sz="half" idx="10"/>
          </p:nvPr>
        </p:nvSpPr>
        <p:spPr/>
        <p:txBody>
          <a:bodyPr/>
          <a:lstStyle/>
          <a:p>
            <a:fld id="{9AE44AB1-D9BD-4AF9-808B-EF3033822251}" type="datetimeFigureOut">
              <a:rPr kumimoji="1" lang="ja-JP" altLang="en-US" smtClean="0"/>
              <a:t>2026/3/21</a:t>
            </a:fld>
            <a:endParaRPr kumimoji="1" lang="ja-JP" altLang="en-US"/>
          </a:p>
        </p:txBody>
      </p:sp>
      <p:sp>
        <p:nvSpPr>
          <p:cNvPr id="8" name="フッター プレースホルダー 7">
            <a:extLst>
              <a:ext uri="{FF2B5EF4-FFF2-40B4-BE49-F238E27FC236}">
                <a16:creationId xmlns:a16="http://schemas.microsoft.com/office/drawing/2014/main" id="{FE7B7ED2-FAF2-EC94-F1EA-3DD37FD7566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D064811C-B4CE-A621-F195-CB94E461ED54}"/>
              </a:ext>
            </a:extLst>
          </p:cNvPr>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2138198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D4ED82-1E98-66EE-9E3C-272EE4A0518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4DD07115-CF86-6D8C-1CBC-13D2BE61D019}"/>
              </a:ext>
            </a:extLst>
          </p:cNvPr>
          <p:cNvSpPr>
            <a:spLocks noGrp="1"/>
          </p:cNvSpPr>
          <p:nvPr>
            <p:ph type="dt" sz="half" idx="10"/>
          </p:nvPr>
        </p:nvSpPr>
        <p:spPr/>
        <p:txBody>
          <a:bodyPr/>
          <a:lstStyle/>
          <a:p>
            <a:fld id="{9AE44AB1-D9BD-4AF9-808B-EF3033822251}" type="datetimeFigureOut">
              <a:rPr kumimoji="1" lang="ja-JP" altLang="en-US" smtClean="0"/>
              <a:t>2026/3/21</a:t>
            </a:fld>
            <a:endParaRPr kumimoji="1" lang="ja-JP" altLang="en-US"/>
          </a:p>
        </p:txBody>
      </p:sp>
      <p:sp>
        <p:nvSpPr>
          <p:cNvPr id="4" name="フッター プレースホルダー 3">
            <a:extLst>
              <a:ext uri="{FF2B5EF4-FFF2-40B4-BE49-F238E27FC236}">
                <a16:creationId xmlns:a16="http://schemas.microsoft.com/office/drawing/2014/main" id="{C7EF2334-8EF2-95FA-ADF7-69B090EBB5E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81206C5-169C-9510-3940-5533F55EE7A3}"/>
              </a:ext>
            </a:extLst>
          </p:cNvPr>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3719795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3F02F20-0B7C-06F8-E57E-648373981AA0}"/>
              </a:ext>
            </a:extLst>
          </p:cNvPr>
          <p:cNvSpPr>
            <a:spLocks noGrp="1"/>
          </p:cNvSpPr>
          <p:nvPr>
            <p:ph type="dt" sz="half" idx="10"/>
          </p:nvPr>
        </p:nvSpPr>
        <p:spPr/>
        <p:txBody>
          <a:bodyPr/>
          <a:lstStyle/>
          <a:p>
            <a:fld id="{9AE44AB1-D9BD-4AF9-808B-EF3033822251}" type="datetimeFigureOut">
              <a:rPr kumimoji="1" lang="ja-JP" altLang="en-US" smtClean="0"/>
              <a:t>2026/3/21</a:t>
            </a:fld>
            <a:endParaRPr kumimoji="1" lang="ja-JP" altLang="en-US"/>
          </a:p>
        </p:txBody>
      </p:sp>
      <p:sp>
        <p:nvSpPr>
          <p:cNvPr id="3" name="フッター プレースホルダー 2">
            <a:extLst>
              <a:ext uri="{FF2B5EF4-FFF2-40B4-BE49-F238E27FC236}">
                <a16:creationId xmlns:a16="http://schemas.microsoft.com/office/drawing/2014/main" id="{A0F0BE33-AE52-E428-A25E-39F79E228CD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F7D4BC0-389A-583B-6B85-378D80FDFFE2}"/>
              </a:ext>
            </a:extLst>
          </p:cNvPr>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2483049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A7449A-3209-9C8D-8DD2-23F7D215D11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73B513E-C552-1A0F-12CE-A6475849CE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148AE4C-6A15-FEF0-F59E-91EF75F43C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E6220DA-5510-FCEE-7F4E-F11BAE135C24}"/>
              </a:ext>
            </a:extLst>
          </p:cNvPr>
          <p:cNvSpPr>
            <a:spLocks noGrp="1"/>
          </p:cNvSpPr>
          <p:nvPr>
            <p:ph type="dt" sz="half" idx="10"/>
          </p:nvPr>
        </p:nvSpPr>
        <p:spPr/>
        <p:txBody>
          <a:bodyPr/>
          <a:lstStyle/>
          <a:p>
            <a:fld id="{9AE44AB1-D9BD-4AF9-808B-EF3033822251}" type="datetimeFigureOut">
              <a:rPr kumimoji="1" lang="ja-JP" altLang="en-US" smtClean="0"/>
              <a:t>2026/3/21</a:t>
            </a:fld>
            <a:endParaRPr kumimoji="1" lang="ja-JP" altLang="en-US"/>
          </a:p>
        </p:txBody>
      </p:sp>
      <p:sp>
        <p:nvSpPr>
          <p:cNvPr id="6" name="フッター プレースホルダー 5">
            <a:extLst>
              <a:ext uri="{FF2B5EF4-FFF2-40B4-BE49-F238E27FC236}">
                <a16:creationId xmlns:a16="http://schemas.microsoft.com/office/drawing/2014/main" id="{443DC08C-B9D7-C523-67B6-872E741484C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A459014-89C1-7677-033C-1F2234FE00F3}"/>
              </a:ext>
            </a:extLst>
          </p:cNvPr>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1745160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3824CE-493E-BBD1-A896-CF71C70B1A0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060CBE5-5440-B731-F936-9B7789550A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8C1747F-CBDE-E3AA-3BAB-6ED91585B7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448B6E9-2E3D-5880-E310-8E5B69815173}"/>
              </a:ext>
            </a:extLst>
          </p:cNvPr>
          <p:cNvSpPr>
            <a:spLocks noGrp="1"/>
          </p:cNvSpPr>
          <p:nvPr>
            <p:ph type="dt" sz="half" idx="10"/>
          </p:nvPr>
        </p:nvSpPr>
        <p:spPr/>
        <p:txBody>
          <a:bodyPr/>
          <a:lstStyle/>
          <a:p>
            <a:fld id="{9AE44AB1-D9BD-4AF9-808B-EF3033822251}" type="datetimeFigureOut">
              <a:rPr kumimoji="1" lang="ja-JP" altLang="en-US" smtClean="0"/>
              <a:t>2026/3/21</a:t>
            </a:fld>
            <a:endParaRPr kumimoji="1" lang="ja-JP" altLang="en-US"/>
          </a:p>
        </p:txBody>
      </p:sp>
      <p:sp>
        <p:nvSpPr>
          <p:cNvPr id="6" name="フッター プレースホルダー 5">
            <a:extLst>
              <a:ext uri="{FF2B5EF4-FFF2-40B4-BE49-F238E27FC236}">
                <a16:creationId xmlns:a16="http://schemas.microsoft.com/office/drawing/2014/main" id="{ED4D8D28-89FE-BDD8-5C97-6DD6EE997E2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557C0B8-2246-CBB3-AD0F-ACCF2AD671CA}"/>
              </a:ext>
            </a:extLst>
          </p:cNvPr>
          <p:cNvSpPr>
            <a:spLocks noGrp="1"/>
          </p:cNvSpPr>
          <p:nvPr>
            <p:ph type="sldNum" sz="quarter" idx="12"/>
          </p:nvPr>
        </p:nvSpPr>
        <p:spPr/>
        <p:txBody>
          <a:body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717984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F583C64-1722-59DE-96AC-185F35F5C6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43F06F9-3DD2-A560-387E-7F9D5718A3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FC2267A-C36A-29D1-1323-FD8DFF3B3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E44AB1-D9BD-4AF9-808B-EF3033822251}" type="datetimeFigureOut">
              <a:rPr kumimoji="1" lang="ja-JP" altLang="en-US" smtClean="0"/>
              <a:t>2026/3/21</a:t>
            </a:fld>
            <a:endParaRPr kumimoji="1" lang="ja-JP" altLang="en-US"/>
          </a:p>
        </p:txBody>
      </p:sp>
      <p:sp>
        <p:nvSpPr>
          <p:cNvPr id="5" name="フッター プレースホルダー 4">
            <a:extLst>
              <a:ext uri="{FF2B5EF4-FFF2-40B4-BE49-F238E27FC236}">
                <a16:creationId xmlns:a16="http://schemas.microsoft.com/office/drawing/2014/main" id="{1BF72256-0C8D-21AA-9122-3273970971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1D564BF-D50D-A0EC-1DE3-E840EDFF76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B7D5F09-1AF0-454F-96D0-861558CC8A32}" type="slidenum">
              <a:rPr kumimoji="1" lang="ja-JP" altLang="en-US" smtClean="0"/>
              <a:t>‹#›</a:t>
            </a:fld>
            <a:endParaRPr kumimoji="1" lang="ja-JP" altLang="en-US"/>
          </a:p>
        </p:txBody>
      </p:sp>
    </p:spTree>
    <p:extLst>
      <p:ext uri="{BB962C8B-B14F-4D97-AF65-F5344CB8AC3E}">
        <p14:creationId xmlns:p14="http://schemas.microsoft.com/office/powerpoint/2010/main" val="469368290"/>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ja.m.wikibooks.org/wiki/%E6%96%99%E7%90%86%E6%9C%AC/%E8%82%89%E6%96%99%E7%90%86/%E3%83%8F%E3%83%B3%E3%83%90%E3%83%BC%E3%82%AC%E3%83%BC"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7.xml"/><Relationship Id="rId5" Type="http://schemas.openxmlformats.org/officeDocument/2006/relationships/image" Target="../media/image163.png"/><Relationship Id="rId4" Type="http://schemas.openxmlformats.org/officeDocument/2006/relationships/image" Target="../media/image162.png"/></Relationships>
</file>

<file path=ppt/slides/_rels/slide10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6.xml"/><Relationship Id="rId4" Type="http://schemas.openxmlformats.org/officeDocument/2006/relationships/image" Target="../media/image166.png"/></Relationships>
</file>

<file path=ppt/slides/_rels/slide10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s://www.youtube.com/watch?v=dW5plLrebUg&amp;feature=youtu.be" TargetMode="External"/><Relationship Id="rId2" Type="http://schemas.openxmlformats.org/officeDocument/2006/relationships/slideLayout" Target="../slideLayouts/slideLayout2.xml"/><Relationship Id="rId1" Type="http://schemas.openxmlformats.org/officeDocument/2006/relationships/video" Target="https://www.youtube.com/embed/dW5plLrebUg?feature=oembed" TargetMode="External"/><Relationship Id="rId4" Type="http://schemas.openxmlformats.org/officeDocument/2006/relationships/image" Target="../media/image175.jpeg"/></Relationships>
</file>

<file path=ppt/slides/_rels/slide10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jpeg"/><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109.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hyperlink" Target="https://seaworld.com/orlando/"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s://www.youtube.com/watch?v=R_V9tn2Lxlo" TargetMode="External"/><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ja.wikipedia.org/wiki/9%E6%9C%8811%E6%97%A5" TargetMode="External"/><Relationship Id="rId13" Type="http://schemas.openxmlformats.org/officeDocument/2006/relationships/hyperlink" Target="http://ja.wikipedia.org/wiki/%E6%AF%94%E8%BC%83%E7%94%9F%E7%94%A3%E8%B2%BB%E8%AA%AC" TargetMode="External"/><Relationship Id="rId18" Type="http://schemas.openxmlformats.org/officeDocument/2006/relationships/image" Target="../media/image2.jpeg"/><Relationship Id="rId3" Type="http://schemas.openxmlformats.org/officeDocument/2006/relationships/slideLayout" Target="../slideLayouts/slideLayout2.xml"/><Relationship Id="rId7" Type="http://schemas.openxmlformats.org/officeDocument/2006/relationships/hyperlink" Target="http://ja.wikipedia.org/wiki/1823%E5%B9%B4" TargetMode="External"/><Relationship Id="rId12" Type="http://schemas.openxmlformats.org/officeDocument/2006/relationships/hyperlink" Target="http://ja.wikipedia.org/wiki/%E6%AF%94%E8%BC%83%E5%84%AA%E4%BD%8D" TargetMode="External"/><Relationship Id="rId17" Type="http://schemas.openxmlformats.org/officeDocument/2006/relationships/hyperlink" Target="http://upload.wikimedia.org/wikipedia/commons/8/8d/David_ricardo.jpg" TargetMode="External"/><Relationship Id="rId2" Type="http://schemas.openxmlformats.org/officeDocument/2006/relationships/audio" Target="../media/media2.m4a"/><Relationship Id="rId16" Type="http://schemas.openxmlformats.org/officeDocument/2006/relationships/hyperlink" Target="http://ja.wikipedia.org/wiki/%E5%8F%A4%E5%85%B8%E6%B4%BE%E7%B5%8C%E6%B8%88%E5%AD%A6" TargetMode="External"/><Relationship Id="rId1" Type="http://schemas.microsoft.com/office/2007/relationships/media" Target="../media/media2.m4a"/><Relationship Id="rId6" Type="http://schemas.openxmlformats.org/officeDocument/2006/relationships/hyperlink" Target="http://ja.wikipedia.org/wiki/4%E6%9C%8819%E6%97%A5" TargetMode="External"/><Relationship Id="rId11" Type="http://schemas.openxmlformats.org/officeDocument/2006/relationships/hyperlink" Target="http://ja.wikipedia.org/wiki/%E7%B5%8C%E6%B8%88%E5%AD%A6%E8%80%85" TargetMode="External"/><Relationship Id="rId5" Type="http://schemas.openxmlformats.org/officeDocument/2006/relationships/hyperlink" Target="http://ja.wikipedia.org/wiki/1772%E5%B9%B4" TargetMode="External"/><Relationship Id="rId15" Type="http://schemas.openxmlformats.org/officeDocument/2006/relationships/hyperlink" Target="http://ja.wikipedia.org/wiki/%E7%B5%8C%E6%B8%88%E5%AD%A6" TargetMode="External"/><Relationship Id="rId10" Type="http://schemas.openxmlformats.org/officeDocument/2006/relationships/hyperlink" Target="http://ja.wikipedia.org/wiki/%E3%82%A4%E3%82%AE%E3%83%AA%E3%82%B9" TargetMode="External"/><Relationship Id="rId19" Type="http://schemas.openxmlformats.org/officeDocument/2006/relationships/image" Target="../media/image1.png"/><Relationship Id="rId4" Type="http://schemas.openxmlformats.org/officeDocument/2006/relationships/notesSlide" Target="../notesSlides/notesSlide2.xml"/><Relationship Id="rId9" Type="http://schemas.openxmlformats.org/officeDocument/2006/relationships/hyperlink" Target="http://ja.wikipedia.org/wiki/%E8%87%AA%E7%94%B1%E8%B2%BF%E6%98%93" TargetMode="External"/><Relationship Id="rId14" Type="http://schemas.openxmlformats.org/officeDocument/2006/relationships/hyperlink" Target="http://ja.wikipedia.org/wiki/%E5%8A%B4%E5%83%8D%E4%BE%A1%E5%80%A4%E8%AA%AC"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cVH1IpELIo0" TargetMode="External"/><Relationship Id="rId2" Type="http://schemas.openxmlformats.org/officeDocument/2006/relationships/slideLayout" Target="../slideLayouts/slideLayout2.xml"/><Relationship Id="rId1" Type="http://schemas.openxmlformats.org/officeDocument/2006/relationships/video" Target="https://www.youtube.com/embed/cVH1IpELIo0?feature=oembed" TargetMode="Externa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3" Type="http://schemas.openxmlformats.org/officeDocument/2006/relationships/image" Target="../media/image57.jpeg"/><Relationship Id="rId18" Type="http://schemas.openxmlformats.org/officeDocument/2006/relationships/image" Target="../media/image62.jpeg"/><Relationship Id="rId26" Type="http://schemas.openxmlformats.org/officeDocument/2006/relationships/image" Target="../media/image70.jpeg"/><Relationship Id="rId39" Type="http://schemas.openxmlformats.org/officeDocument/2006/relationships/image" Target="../media/image83.jpeg"/><Relationship Id="rId21" Type="http://schemas.openxmlformats.org/officeDocument/2006/relationships/image" Target="../media/image65.jpeg"/><Relationship Id="rId34" Type="http://schemas.openxmlformats.org/officeDocument/2006/relationships/image" Target="../media/image78.jpeg"/><Relationship Id="rId42" Type="http://schemas.openxmlformats.org/officeDocument/2006/relationships/image" Target="../media/image86.jpeg"/><Relationship Id="rId47" Type="http://schemas.openxmlformats.org/officeDocument/2006/relationships/image" Target="../media/image91.jpeg"/><Relationship Id="rId50" Type="http://schemas.openxmlformats.org/officeDocument/2006/relationships/image" Target="../media/image94.jpeg"/><Relationship Id="rId7" Type="http://schemas.openxmlformats.org/officeDocument/2006/relationships/image" Target="../media/image51.jpeg"/><Relationship Id="rId2" Type="http://schemas.openxmlformats.org/officeDocument/2006/relationships/image" Target="../media/image46.jpeg"/><Relationship Id="rId16" Type="http://schemas.openxmlformats.org/officeDocument/2006/relationships/image" Target="../media/image60.jpeg"/><Relationship Id="rId29" Type="http://schemas.openxmlformats.org/officeDocument/2006/relationships/image" Target="../media/image73.jpeg"/><Relationship Id="rId11" Type="http://schemas.openxmlformats.org/officeDocument/2006/relationships/image" Target="../media/image55.jpeg"/><Relationship Id="rId24" Type="http://schemas.openxmlformats.org/officeDocument/2006/relationships/image" Target="../media/image68.jpeg"/><Relationship Id="rId32" Type="http://schemas.openxmlformats.org/officeDocument/2006/relationships/image" Target="../media/image76.jpeg"/><Relationship Id="rId37" Type="http://schemas.openxmlformats.org/officeDocument/2006/relationships/image" Target="../media/image81.jpeg"/><Relationship Id="rId40" Type="http://schemas.openxmlformats.org/officeDocument/2006/relationships/image" Target="../media/image84.jpeg"/><Relationship Id="rId45" Type="http://schemas.openxmlformats.org/officeDocument/2006/relationships/image" Target="../media/image89.jpeg"/><Relationship Id="rId5" Type="http://schemas.openxmlformats.org/officeDocument/2006/relationships/image" Target="../media/image49.jpeg"/><Relationship Id="rId15" Type="http://schemas.openxmlformats.org/officeDocument/2006/relationships/image" Target="../media/image59.jpeg"/><Relationship Id="rId23" Type="http://schemas.openxmlformats.org/officeDocument/2006/relationships/image" Target="../media/image67.jpeg"/><Relationship Id="rId28" Type="http://schemas.openxmlformats.org/officeDocument/2006/relationships/image" Target="../media/image72.jpeg"/><Relationship Id="rId36" Type="http://schemas.openxmlformats.org/officeDocument/2006/relationships/image" Target="../media/image80.jpeg"/><Relationship Id="rId49" Type="http://schemas.openxmlformats.org/officeDocument/2006/relationships/image" Target="../media/image93.jpeg"/><Relationship Id="rId10" Type="http://schemas.openxmlformats.org/officeDocument/2006/relationships/image" Target="../media/image54.jpeg"/><Relationship Id="rId19" Type="http://schemas.openxmlformats.org/officeDocument/2006/relationships/image" Target="../media/image63.jpeg"/><Relationship Id="rId31" Type="http://schemas.openxmlformats.org/officeDocument/2006/relationships/image" Target="../media/image75.jpeg"/><Relationship Id="rId44" Type="http://schemas.openxmlformats.org/officeDocument/2006/relationships/image" Target="../media/image88.jpeg"/><Relationship Id="rId4" Type="http://schemas.openxmlformats.org/officeDocument/2006/relationships/image" Target="../media/image48.jpeg"/><Relationship Id="rId9" Type="http://schemas.openxmlformats.org/officeDocument/2006/relationships/image" Target="../media/image53.jpeg"/><Relationship Id="rId14" Type="http://schemas.openxmlformats.org/officeDocument/2006/relationships/image" Target="../media/image58.jpeg"/><Relationship Id="rId22" Type="http://schemas.openxmlformats.org/officeDocument/2006/relationships/image" Target="../media/image66.jpeg"/><Relationship Id="rId27" Type="http://schemas.openxmlformats.org/officeDocument/2006/relationships/image" Target="../media/image71.jpeg"/><Relationship Id="rId30" Type="http://schemas.openxmlformats.org/officeDocument/2006/relationships/image" Target="../media/image74.jpeg"/><Relationship Id="rId35" Type="http://schemas.openxmlformats.org/officeDocument/2006/relationships/image" Target="../media/image79.jpeg"/><Relationship Id="rId43" Type="http://schemas.openxmlformats.org/officeDocument/2006/relationships/image" Target="../media/image87.jpeg"/><Relationship Id="rId48" Type="http://schemas.openxmlformats.org/officeDocument/2006/relationships/image" Target="../media/image92.jpeg"/><Relationship Id="rId8" Type="http://schemas.openxmlformats.org/officeDocument/2006/relationships/image" Target="../media/image52.jpeg"/><Relationship Id="rId51" Type="http://schemas.openxmlformats.org/officeDocument/2006/relationships/image" Target="../media/image95.jpeg"/><Relationship Id="rId3" Type="http://schemas.openxmlformats.org/officeDocument/2006/relationships/image" Target="../media/image47.jpeg"/><Relationship Id="rId12" Type="http://schemas.openxmlformats.org/officeDocument/2006/relationships/image" Target="../media/image56.jpeg"/><Relationship Id="rId17" Type="http://schemas.openxmlformats.org/officeDocument/2006/relationships/image" Target="../media/image61.jpeg"/><Relationship Id="rId25" Type="http://schemas.openxmlformats.org/officeDocument/2006/relationships/image" Target="../media/image69.jpeg"/><Relationship Id="rId33" Type="http://schemas.openxmlformats.org/officeDocument/2006/relationships/image" Target="../media/image77.jpeg"/><Relationship Id="rId38" Type="http://schemas.openxmlformats.org/officeDocument/2006/relationships/image" Target="../media/image82.jpeg"/><Relationship Id="rId46" Type="http://schemas.openxmlformats.org/officeDocument/2006/relationships/image" Target="../media/image90.jpeg"/><Relationship Id="rId20" Type="http://schemas.openxmlformats.org/officeDocument/2006/relationships/image" Target="../media/image64.jpeg"/><Relationship Id="rId41"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5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hyperlink" Target="http://www.disneylandparis.com/uk/introduction.htm"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oleObject" Target="../embeddings/oleObject2.bin"/><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5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www.disneylandparis.com/en/attractions/walt-disney-studios-park/ratatouille-the-adventure/?country=JP" TargetMode="External"/><Relationship Id="rId2" Type="http://schemas.openxmlformats.org/officeDocument/2006/relationships/image" Target="../media/image114.jpe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emf"/><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6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8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hyperlink" Target="http://cr-program.com/program/work2.html"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2.xml"/><Relationship Id="rId4" Type="http://schemas.openxmlformats.org/officeDocument/2006/relationships/image" Target="../media/image146.jpeg"/></Relationships>
</file>

<file path=ppt/slides/_rels/slide8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eg"/><Relationship Id="rId1" Type="http://schemas.openxmlformats.org/officeDocument/2006/relationships/slideLayout" Target="../slideLayouts/slideLayout6.xml"/><Relationship Id="rId4" Type="http://schemas.openxmlformats.org/officeDocument/2006/relationships/image" Target="../media/image149.png"/></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eg"/><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153.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ja-JP" altLang="en-US" sz="4400" dirty="0"/>
              <a:t>世界のディズニーランド</a:t>
            </a:r>
            <a:br>
              <a:rPr kumimoji="1" lang="en-US" altLang="ja-JP" sz="4400" dirty="0"/>
            </a:br>
            <a:r>
              <a:rPr kumimoji="1" lang="ja-JP" altLang="en-US" sz="4400" dirty="0"/>
              <a:t>（教科書第</a:t>
            </a:r>
            <a:r>
              <a:rPr kumimoji="1" lang="en-US" altLang="ja-JP" sz="4400" dirty="0"/>
              <a:t>9</a:t>
            </a:r>
            <a:r>
              <a:rPr kumimoji="1" lang="ja-JP" altLang="en-US" sz="4400" dirty="0"/>
              <a:t>章）</a:t>
            </a:r>
          </a:p>
        </p:txBody>
      </p:sp>
      <p:sp>
        <p:nvSpPr>
          <p:cNvPr id="3" name="サブタイトル 2"/>
          <p:cNvSpPr>
            <a:spLocks noGrp="1"/>
          </p:cNvSpPr>
          <p:nvPr>
            <p:ph type="subTitle" idx="1"/>
          </p:nvPr>
        </p:nvSpPr>
        <p:spPr>
          <a:xfrm>
            <a:off x="1559496" y="4783138"/>
            <a:ext cx="9144000" cy="1655762"/>
          </a:xfrm>
        </p:spPr>
        <p:txBody>
          <a:bodyPr/>
          <a:lstStyle/>
          <a:p>
            <a:r>
              <a:rPr lang="ja-JP" altLang="en-US" dirty="0"/>
              <a:t>山澤成康</a:t>
            </a:r>
            <a:endParaRPr kumimoji="1" lang="ja-JP" altLang="en-US" dirty="0"/>
          </a:p>
        </p:txBody>
      </p:sp>
      <p:pic>
        <p:nvPicPr>
          <p:cNvPr id="5" name="オーディオ 4">
            <a:hlinkClick r:id="" action="ppaction://media"/>
            <a:extLst>
              <a:ext uri="{FF2B5EF4-FFF2-40B4-BE49-F238E27FC236}">
                <a16:creationId xmlns:a16="http://schemas.microsoft.com/office/drawing/2014/main" id="{D7BC30B8-5592-572B-FD64-DFBE2EA1C6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1770680198"/>
      </p:ext>
    </p:extLst>
  </p:cSld>
  <p:clrMapOvr>
    <a:masterClrMapping/>
  </p:clrMapOvr>
  <mc:AlternateContent xmlns:mc="http://schemas.openxmlformats.org/markup-compatibility/2006" xmlns:p14="http://schemas.microsoft.com/office/powerpoint/2010/main">
    <mc:Choice Requires="p14">
      <p:transition spd="slow" p14:dur="2000" advTm="5118"/>
    </mc:Choice>
    <mc:Fallback xmlns="">
      <p:transition spd="slow" advTm="5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5C85FD-1387-4ACA-A958-9ABB620B3F4F}"/>
              </a:ext>
            </a:extLst>
          </p:cNvPr>
          <p:cNvSpPr>
            <a:spLocks noGrp="1"/>
          </p:cNvSpPr>
          <p:nvPr>
            <p:ph type="title"/>
          </p:nvPr>
        </p:nvSpPr>
        <p:spPr/>
        <p:txBody>
          <a:bodyPr/>
          <a:lstStyle/>
          <a:p>
            <a:r>
              <a:rPr lang="ja-JP" altLang="en-US" dirty="0"/>
              <a:t>為替レートの決定理論</a:t>
            </a:r>
            <a:endParaRPr kumimoji="1" lang="ja-JP" altLang="en-US" dirty="0"/>
          </a:p>
        </p:txBody>
      </p:sp>
      <p:sp>
        <p:nvSpPr>
          <p:cNvPr id="3" name="コンテンツ プレースホルダー 2">
            <a:extLst>
              <a:ext uri="{FF2B5EF4-FFF2-40B4-BE49-F238E27FC236}">
                <a16:creationId xmlns:a16="http://schemas.microsoft.com/office/drawing/2014/main" id="{C27FD03E-058A-439D-9C5C-02440C03D60C}"/>
              </a:ext>
            </a:extLst>
          </p:cNvPr>
          <p:cNvSpPr>
            <a:spLocks noGrp="1"/>
          </p:cNvSpPr>
          <p:nvPr>
            <p:ph idx="1"/>
          </p:nvPr>
        </p:nvSpPr>
        <p:spPr>
          <a:xfrm>
            <a:off x="609600" y="1600201"/>
            <a:ext cx="6782544" cy="4525963"/>
          </a:xfrm>
        </p:spPr>
        <p:txBody>
          <a:bodyPr/>
          <a:lstStyle/>
          <a:p>
            <a:r>
              <a:rPr kumimoji="1" lang="ja-JP" altLang="en-US" dirty="0"/>
              <a:t>アセットアプローチ（</a:t>
            </a:r>
            <a:r>
              <a:rPr kumimoji="1" lang="ja-JP" altLang="en-US" dirty="0">
                <a:solidFill>
                  <a:srgbClr val="FF00FF"/>
                </a:solidFill>
              </a:rPr>
              <a:t>短期</a:t>
            </a:r>
            <a:r>
              <a:rPr kumimoji="1" lang="ja-JP" altLang="en-US" dirty="0"/>
              <a:t>）</a:t>
            </a:r>
            <a:endParaRPr kumimoji="1" lang="en-US" altLang="ja-JP" dirty="0"/>
          </a:p>
          <a:p>
            <a:pPr marL="0" indent="0">
              <a:buNone/>
            </a:pPr>
            <a:r>
              <a:rPr lang="ja-JP" altLang="en-US" dirty="0"/>
              <a:t>　両国の金利水準によって決定</a:t>
            </a:r>
            <a:endParaRPr lang="en-US" altLang="ja-JP" dirty="0"/>
          </a:p>
          <a:p>
            <a:pPr marL="0" indent="0">
              <a:buNone/>
            </a:pPr>
            <a:endParaRPr kumimoji="1" lang="en-US" altLang="ja-JP" dirty="0"/>
          </a:p>
          <a:p>
            <a:r>
              <a:rPr lang="ja-JP" altLang="en-US" dirty="0"/>
              <a:t>購買力平価（</a:t>
            </a:r>
            <a:r>
              <a:rPr lang="ja-JP" altLang="en-US" dirty="0">
                <a:solidFill>
                  <a:srgbClr val="FF00FF"/>
                </a:solidFill>
              </a:rPr>
              <a:t>長期</a:t>
            </a:r>
            <a:r>
              <a:rPr lang="ja-JP" altLang="en-US" dirty="0"/>
              <a:t>）</a:t>
            </a:r>
            <a:endParaRPr lang="en-US" altLang="ja-JP" dirty="0"/>
          </a:p>
          <a:p>
            <a:pPr marL="0" indent="0">
              <a:buNone/>
            </a:pPr>
            <a:r>
              <a:rPr kumimoji="1" lang="en-US" altLang="ja-JP" dirty="0"/>
              <a:t>	</a:t>
            </a:r>
            <a:r>
              <a:rPr kumimoji="1" lang="ja-JP" altLang="en-US" dirty="0"/>
              <a:t>両国の物価水準によって決定</a:t>
            </a:r>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CEA175E9-3EC9-4136-9174-EC52831593DE}"/>
                  </a:ext>
                </a:extLst>
              </p:cNvPr>
              <p:cNvSpPr txBox="1"/>
              <p:nvPr/>
            </p:nvSpPr>
            <p:spPr>
              <a:xfrm>
                <a:off x="2136168" y="4869160"/>
                <a:ext cx="4824536" cy="613758"/>
              </a:xfrm>
              <a:prstGeom prst="rect">
                <a:avLst/>
              </a:prstGeom>
              <a:noFill/>
            </p:spPr>
            <p:txBody>
              <a:bodyPr wrap="square">
                <a:spAutoFit/>
              </a:bodyPr>
              <a:lstStyle/>
              <a:p>
                <a:r>
                  <a:rPr kumimoji="1" lang="ja-JP" altLang="en-US" dirty="0"/>
                  <a:t>購買力</a:t>
                </a:r>
                <a14:m>
                  <m:oMath xmlns:m="http://schemas.openxmlformats.org/officeDocument/2006/math">
                    <m:r>
                      <a:rPr lang="ja-JP" altLang="en-US" b="0" i="1" dirty="0">
                        <a:latin typeface="Cambria Math"/>
                      </a:rPr>
                      <m:t>平価</m:t>
                    </m:r>
                    <m:r>
                      <a:rPr kumimoji="1" lang="ja-JP" altLang="en-US" b="0" i="0" smtClean="0">
                        <a:latin typeface="Cambria Math"/>
                      </a:rPr>
                      <m:t>＝</m:t>
                    </m:r>
                    <m:f>
                      <m:fPr>
                        <m:ctrlPr>
                          <a:rPr kumimoji="1" lang="en-US" altLang="ja-JP" i="1" smtClean="0">
                            <a:latin typeface="Cambria Math" panose="02040503050406030204" pitchFamily="18" charset="0"/>
                          </a:rPr>
                        </m:ctrlPr>
                      </m:fPr>
                      <m:num>
                        <m:r>
                          <a:rPr lang="ja-JP" altLang="en-US" i="1">
                            <a:latin typeface="Cambria Math"/>
                          </a:rPr>
                          <m:t>日本</m:t>
                        </m:r>
                        <m:r>
                          <a:rPr lang="ja-JP" altLang="en-US" b="0" i="1" smtClean="0">
                            <a:latin typeface="Cambria Math"/>
                          </a:rPr>
                          <m:t>の</m:t>
                        </m:r>
                        <m:r>
                          <a:rPr lang="ja-JP" altLang="en-US" i="1">
                            <a:latin typeface="Cambria Math"/>
                          </a:rPr>
                          <m:t>物価</m:t>
                        </m:r>
                      </m:num>
                      <m:den>
                        <m:r>
                          <a:rPr lang="ja-JP" altLang="en-US" i="1">
                            <a:latin typeface="Cambria Math"/>
                          </a:rPr>
                          <m:t>アメリカの</m:t>
                        </m:r>
                        <m:r>
                          <a:rPr lang="ja-JP" altLang="en-US" i="1" smtClean="0">
                            <a:latin typeface="Cambria Math"/>
                          </a:rPr>
                          <m:t>物価</m:t>
                        </m:r>
                      </m:den>
                    </m:f>
                  </m:oMath>
                </a14:m>
                <a:endParaRPr lang="en-US" altLang="ja-JP" dirty="0"/>
              </a:p>
            </p:txBody>
          </p:sp>
        </mc:Choice>
        <mc:Fallback xmlns="">
          <p:sp>
            <p:nvSpPr>
              <p:cNvPr id="5" name="テキスト ボックス 4">
                <a:extLst>
                  <a:ext uri="{FF2B5EF4-FFF2-40B4-BE49-F238E27FC236}">
                    <a16:creationId xmlns:a16="http://schemas.microsoft.com/office/drawing/2014/main" id="{CEA175E9-3EC9-4136-9174-EC52831593DE}"/>
                  </a:ext>
                </a:extLst>
              </p:cNvPr>
              <p:cNvSpPr txBox="1">
                <a:spLocks noRot="1" noChangeAspect="1" noMove="1" noResize="1" noEditPoints="1" noAdjustHandles="1" noChangeArrowheads="1" noChangeShapeType="1" noTextEdit="1"/>
              </p:cNvSpPr>
              <p:nvPr/>
            </p:nvSpPr>
            <p:spPr>
              <a:xfrm>
                <a:off x="2136168" y="4869160"/>
                <a:ext cx="4824536" cy="613758"/>
              </a:xfrm>
              <a:prstGeom prst="rect">
                <a:avLst/>
              </a:prstGeom>
              <a:blipFill>
                <a:blip r:embed="rId2"/>
                <a:stretch>
                  <a:fillRect l="-1010" b="-1000"/>
                </a:stretch>
              </a:blipFill>
            </p:spPr>
            <p:txBody>
              <a:bodyPr/>
              <a:lstStyle/>
              <a:p>
                <a:r>
                  <a:rPr lang="ja-JP" altLang="en-US">
                    <a:noFill/>
                  </a:rPr>
                  <a:t> </a:t>
                </a:r>
              </a:p>
            </p:txBody>
          </p:sp>
        </mc:Fallback>
      </mc:AlternateContent>
      <p:pic>
        <p:nvPicPr>
          <p:cNvPr id="9" name="図 8" descr="半分に切られたサンドイッチ&#10;&#10;自動的に生成された説明">
            <a:extLst>
              <a:ext uri="{FF2B5EF4-FFF2-40B4-BE49-F238E27FC236}">
                <a16:creationId xmlns:a16="http://schemas.microsoft.com/office/drawing/2014/main" id="{9259D9F2-CB73-46E1-9ED9-CE40A8D46473}"/>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222836" y="2242867"/>
            <a:ext cx="1805186" cy="1205864"/>
          </a:xfrm>
          <a:prstGeom prst="rect">
            <a:avLst/>
          </a:prstGeom>
        </p:spPr>
      </p:pic>
      <p:pic>
        <p:nvPicPr>
          <p:cNvPr id="11" name="図 10" descr="半分に切られたサンドイッチ&#10;&#10;自動的に生成された説明">
            <a:extLst>
              <a:ext uri="{FF2B5EF4-FFF2-40B4-BE49-F238E27FC236}">
                <a16:creationId xmlns:a16="http://schemas.microsoft.com/office/drawing/2014/main" id="{B4C41EDF-BBF9-4095-9498-4664056D7162}"/>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9498202" y="2253696"/>
            <a:ext cx="1805186" cy="1205864"/>
          </a:xfrm>
          <a:prstGeom prst="rect">
            <a:avLst/>
          </a:prstGeom>
        </p:spPr>
      </p:pic>
      <p:sp>
        <p:nvSpPr>
          <p:cNvPr id="13" name="テキスト ボックス 12">
            <a:extLst>
              <a:ext uri="{FF2B5EF4-FFF2-40B4-BE49-F238E27FC236}">
                <a16:creationId xmlns:a16="http://schemas.microsoft.com/office/drawing/2014/main" id="{325AA75B-A1C7-45BB-818F-91D4C16BEDB5}"/>
              </a:ext>
            </a:extLst>
          </p:cNvPr>
          <p:cNvSpPr txBox="1"/>
          <p:nvPr/>
        </p:nvSpPr>
        <p:spPr>
          <a:xfrm>
            <a:off x="7490003" y="3825666"/>
            <a:ext cx="1440160" cy="369332"/>
          </a:xfrm>
          <a:prstGeom prst="rect">
            <a:avLst/>
          </a:prstGeom>
          <a:noFill/>
        </p:spPr>
        <p:txBody>
          <a:bodyPr wrap="square" rtlCol="0">
            <a:spAutoFit/>
          </a:bodyPr>
          <a:lstStyle/>
          <a:p>
            <a:pPr algn="ctr"/>
            <a:r>
              <a:rPr lang="en-US" altLang="ja-JP" dirty="0"/>
              <a:t>480</a:t>
            </a:r>
            <a:r>
              <a:rPr kumimoji="1" lang="ja-JP" altLang="en-US" dirty="0"/>
              <a:t>円</a:t>
            </a:r>
          </a:p>
        </p:txBody>
      </p:sp>
      <p:sp>
        <p:nvSpPr>
          <p:cNvPr id="14" name="テキスト ボックス 13">
            <a:extLst>
              <a:ext uri="{FF2B5EF4-FFF2-40B4-BE49-F238E27FC236}">
                <a16:creationId xmlns:a16="http://schemas.microsoft.com/office/drawing/2014/main" id="{B133E718-0951-4080-99E5-E19FFF0B8E77}"/>
              </a:ext>
            </a:extLst>
          </p:cNvPr>
          <p:cNvSpPr txBox="1"/>
          <p:nvPr/>
        </p:nvSpPr>
        <p:spPr>
          <a:xfrm>
            <a:off x="9917410" y="3825666"/>
            <a:ext cx="1368152" cy="369332"/>
          </a:xfrm>
          <a:prstGeom prst="rect">
            <a:avLst/>
          </a:prstGeom>
          <a:noFill/>
        </p:spPr>
        <p:txBody>
          <a:bodyPr wrap="square" rtlCol="0">
            <a:spAutoFit/>
          </a:bodyPr>
          <a:lstStyle/>
          <a:p>
            <a:r>
              <a:rPr lang="en-US" altLang="ja-JP" dirty="0"/>
              <a:t>5.79</a:t>
            </a:r>
            <a:r>
              <a:rPr kumimoji="1" lang="ja-JP" altLang="en-US" dirty="0"/>
              <a:t>ドル</a:t>
            </a:r>
          </a:p>
        </p:txBody>
      </p:sp>
      <p:sp>
        <p:nvSpPr>
          <p:cNvPr id="15" name="テキスト ボックス 14">
            <a:extLst>
              <a:ext uri="{FF2B5EF4-FFF2-40B4-BE49-F238E27FC236}">
                <a16:creationId xmlns:a16="http://schemas.microsoft.com/office/drawing/2014/main" id="{8B5628A3-47AD-4B7F-886F-B0B714B8B87C}"/>
              </a:ext>
            </a:extLst>
          </p:cNvPr>
          <p:cNvSpPr txBox="1"/>
          <p:nvPr/>
        </p:nvSpPr>
        <p:spPr>
          <a:xfrm>
            <a:off x="8544272" y="4562954"/>
            <a:ext cx="2520280" cy="369332"/>
          </a:xfrm>
          <a:prstGeom prst="rect">
            <a:avLst/>
          </a:prstGeom>
          <a:noFill/>
        </p:spPr>
        <p:txBody>
          <a:bodyPr wrap="square" rtlCol="0">
            <a:spAutoFit/>
          </a:bodyPr>
          <a:lstStyle/>
          <a:p>
            <a:r>
              <a:rPr kumimoji="1" lang="ja-JP" altLang="en-US" dirty="0"/>
              <a:t>１ドル＝</a:t>
            </a:r>
            <a:r>
              <a:rPr lang="en-US" altLang="ja-JP" dirty="0"/>
              <a:t>82.9</a:t>
            </a:r>
            <a:r>
              <a:rPr kumimoji="1" lang="ja-JP" altLang="en-US" dirty="0"/>
              <a:t>円</a:t>
            </a:r>
          </a:p>
        </p:txBody>
      </p:sp>
      <p:sp>
        <p:nvSpPr>
          <p:cNvPr id="16" name="テキスト ボックス 15">
            <a:extLst>
              <a:ext uri="{FF2B5EF4-FFF2-40B4-BE49-F238E27FC236}">
                <a16:creationId xmlns:a16="http://schemas.microsoft.com/office/drawing/2014/main" id="{8CE7CF2D-B178-456C-9A0F-B3B86D48F652}"/>
              </a:ext>
            </a:extLst>
          </p:cNvPr>
          <p:cNvSpPr txBox="1"/>
          <p:nvPr/>
        </p:nvSpPr>
        <p:spPr>
          <a:xfrm>
            <a:off x="7299441" y="5408496"/>
            <a:ext cx="4147063" cy="923330"/>
          </a:xfrm>
          <a:prstGeom prst="rect">
            <a:avLst/>
          </a:prstGeom>
          <a:noFill/>
          <a:ln>
            <a:solidFill>
              <a:srgbClr val="FFC000"/>
            </a:solidFill>
          </a:ln>
        </p:spPr>
        <p:txBody>
          <a:bodyPr wrap="square" rtlCol="0">
            <a:spAutoFit/>
          </a:bodyPr>
          <a:lstStyle/>
          <a:p>
            <a:r>
              <a:rPr kumimoji="1" lang="ja-JP" altLang="en-US" dirty="0"/>
              <a:t>今の為替レート（</a:t>
            </a:r>
            <a:r>
              <a:rPr kumimoji="1" lang="en-US" altLang="ja-JP" dirty="0"/>
              <a:t>1</a:t>
            </a:r>
            <a:r>
              <a:rPr kumimoji="1" lang="ja-JP" altLang="en-US" dirty="0"/>
              <a:t>ドル＝</a:t>
            </a:r>
            <a:r>
              <a:rPr lang="en-US" altLang="ja-JP" dirty="0"/>
              <a:t>140</a:t>
            </a:r>
            <a:r>
              <a:rPr lang="ja-JP" altLang="en-US" dirty="0"/>
              <a:t>円）だと、米国でビッグマックを食べようとすると、</a:t>
            </a:r>
            <a:r>
              <a:rPr lang="en-US" altLang="ja-JP" dirty="0"/>
              <a:t>811 </a:t>
            </a:r>
            <a:r>
              <a:rPr lang="ja-JP" altLang="en-US" dirty="0"/>
              <a:t>円かかる。</a:t>
            </a:r>
            <a:endParaRPr kumimoji="1" lang="ja-JP" altLang="en-US" dirty="0"/>
          </a:p>
        </p:txBody>
      </p:sp>
      <p:sp>
        <p:nvSpPr>
          <p:cNvPr id="7" name="テキスト ボックス 6">
            <a:extLst>
              <a:ext uri="{FF2B5EF4-FFF2-40B4-BE49-F238E27FC236}">
                <a16:creationId xmlns:a16="http://schemas.microsoft.com/office/drawing/2014/main" id="{F6F40D75-2E02-E304-BBF8-460C8CBF4AC7}"/>
              </a:ext>
            </a:extLst>
          </p:cNvPr>
          <p:cNvSpPr txBox="1"/>
          <p:nvPr/>
        </p:nvSpPr>
        <p:spPr>
          <a:xfrm>
            <a:off x="9781740" y="1364624"/>
            <a:ext cx="1800660" cy="369332"/>
          </a:xfrm>
          <a:prstGeom prst="rect">
            <a:avLst/>
          </a:prstGeom>
          <a:noFill/>
        </p:spPr>
        <p:txBody>
          <a:bodyPr wrap="square" rtlCol="0">
            <a:spAutoFit/>
          </a:bodyPr>
          <a:lstStyle/>
          <a:p>
            <a:r>
              <a:rPr kumimoji="1" lang="en-US" altLang="ja-JP" dirty="0"/>
              <a:t>2025</a:t>
            </a:r>
            <a:r>
              <a:rPr kumimoji="1" lang="ja-JP" altLang="en-US" dirty="0"/>
              <a:t>年</a:t>
            </a:r>
            <a:r>
              <a:rPr kumimoji="1" lang="en-US" altLang="ja-JP" dirty="0"/>
              <a:t>1</a:t>
            </a:r>
            <a:r>
              <a:rPr kumimoji="1" lang="ja-JP" altLang="en-US" dirty="0"/>
              <a:t>月版</a:t>
            </a:r>
          </a:p>
        </p:txBody>
      </p:sp>
    </p:spTree>
    <p:extLst>
      <p:ext uri="{BB962C8B-B14F-4D97-AF65-F5344CB8AC3E}">
        <p14:creationId xmlns:p14="http://schemas.microsoft.com/office/powerpoint/2010/main" val="1276038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4E27FA6-9185-C12E-E6EF-25ED8AC0CE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03712" y="1048516"/>
            <a:ext cx="3033226" cy="4043104"/>
          </a:xfrm>
          <a:prstGeom prst="rect">
            <a:avLst/>
          </a:prstGeom>
        </p:spPr>
      </p:pic>
      <p:pic>
        <p:nvPicPr>
          <p:cNvPr id="3" name="図 2">
            <a:extLst>
              <a:ext uri="{FF2B5EF4-FFF2-40B4-BE49-F238E27FC236}">
                <a16:creationId xmlns:a16="http://schemas.microsoft.com/office/drawing/2014/main" id="{A2E321D3-944B-872D-899F-824860B9E6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6778" y="996550"/>
            <a:ext cx="2433398" cy="4331604"/>
          </a:xfrm>
          <a:prstGeom prst="rect">
            <a:avLst/>
          </a:prstGeom>
        </p:spPr>
      </p:pic>
      <p:pic>
        <p:nvPicPr>
          <p:cNvPr id="4" name="図 3">
            <a:extLst>
              <a:ext uri="{FF2B5EF4-FFF2-40B4-BE49-F238E27FC236}">
                <a16:creationId xmlns:a16="http://schemas.microsoft.com/office/drawing/2014/main" id="{B81681B6-7BFD-A395-5995-16707A040B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93967" y="963503"/>
            <a:ext cx="2054697" cy="4213130"/>
          </a:xfrm>
          <a:prstGeom prst="rect">
            <a:avLst/>
          </a:prstGeom>
        </p:spPr>
      </p:pic>
      <p:pic>
        <p:nvPicPr>
          <p:cNvPr id="5" name="図 4">
            <a:extLst>
              <a:ext uri="{FF2B5EF4-FFF2-40B4-BE49-F238E27FC236}">
                <a16:creationId xmlns:a16="http://schemas.microsoft.com/office/drawing/2014/main" id="{3EF4193F-2791-AF99-B719-24D720497EB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05694" y="784303"/>
            <a:ext cx="2659191" cy="4733528"/>
          </a:xfrm>
          <a:prstGeom prst="rect">
            <a:avLst/>
          </a:prstGeom>
        </p:spPr>
      </p:pic>
    </p:spTree>
    <p:extLst>
      <p:ext uri="{BB962C8B-B14F-4D97-AF65-F5344CB8AC3E}">
        <p14:creationId xmlns:p14="http://schemas.microsoft.com/office/powerpoint/2010/main" val="13700535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302424-8E13-A433-84E5-EF82336438A9}"/>
              </a:ext>
            </a:extLst>
          </p:cNvPr>
          <p:cNvSpPr>
            <a:spLocks noGrp="1"/>
          </p:cNvSpPr>
          <p:nvPr>
            <p:ph type="title"/>
          </p:nvPr>
        </p:nvSpPr>
        <p:spPr>
          <a:xfrm>
            <a:off x="838200" y="365125"/>
            <a:ext cx="4465712" cy="1325563"/>
          </a:xfrm>
        </p:spPr>
        <p:txBody>
          <a:bodyPr/>
          <a:lstStyle/>
          <a:p>
            <a:r>
              <a:rPr kumimoji="1" lang="ja-JP" altLang="en-US" dirty="0"/>
              <a:t>日本でも開催</a:t>
            </a:r>
          </a:p>
        </p:txBody>
      </p:sp>
      <p:pic>
        <p:nvPicPr>
          <p:cNvPr id="4" name="図 3">
            <a:extLst>
              <a:ext uri="{FF2B5EF4-FFF2-40B4-BE49-F238E27FC236}">
                <a16:creationId xmlns:a16="http://schemas.microsoft.com/office/drawing/2014/main" id="{0DE35517-16AE-C986-1A4C-7EEF65EDA2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26616" y="351692"/>
            <a:ext cx="3327184" cy="6048672"/>
          </a:xfrm>
          <a:prstGeom prst="rect">
            <a:avLst/>
          </a:prstGeom>
        </p:spPr>
      </p:pic>
      <p:pic>
        <p:nvPicPr>
          <p:cNvPr id="6" name="図 5">
            <a:extLst>
              <a:ext uri="{FF2B5EF4-FFF2-40B4-BE49-F238E27FC236}">
                <a16:creationId xmlns:a16="http://schemas.microsoft.com/office/drawing/2014/main" id="{999D4353-E0E1-1EE6-7047-ABC98C3DC6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5821" y="4005064"/>
            <a:ext cx="2692925" cy="2304256"/>
          </a:xfrm>
          <a:prstGeom prst="rect">
            <a:avLst/>
          </a:prstGeom>
        </p:spPr>
      </p:pic>
      <p:pic>
        <p:nvPicPr>
          <p:cNvPr id="8" name="図 7">
            <a:extLst>
              <a:ext uri="{FF2B5EF4-FFF2-40B4-BE49-F238E27FC236}">
                <a16:creationId xmlns:a16="http://schemas.microsoft.com/office/drawing/2014/main" id="{D2B2A5C6-83A0-E8DE-CCA0-37CA37BD400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3392" y="2051609"/>
            <a:ext cx="3658111" cy="3105583"/>
          </a:xfrm>
          <a:prstGeom prst="rect">
            <a:avLst/>
          </a:prstGeom>
        </p:spPr>
      </p:pic>
    </p:spTree>
    <p:extLst>
      <p:ext uri="{BB962C8B-B14F-4D97-AF65-F5344CB8AC3E}">
        <p14:creationId xmlns:p14="http://schemas.microsoft.com/office/powerpoint/2010/main" val="34828564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623391" y="276506"/>
            <a:ext cx="4392489" cy="2308324"/>
          </a:xfrm>
          <a:prstGeom prst="rect">
            <a:avLst/>
          </a:prstGeom>
          <a:solidFill>
            <a:schemeClr val="bg1"/>
          </a:solidFill>
        </p:spPr>
        <p:txBody>
          <a:bodyPr wrap="square" rtlCol="0">
            <a:spAutoFit/>
          </a:bodyPr>
          <a:lstStyle/>
          <a:p>
            <a:r>
              <a:rPr lang="ja-JP" altLang="en-US" sz="4800" b="1" dirty="0">
                <a:solidFill>
                  <a:srgbClr val="FF00FF"/>
                </a:solidFill>
              </a:rPr>
              <a:t>ディズニー・アニマル・キングダム</a:t>
            </a:r>
            <a:endParaRPr lang="en-US" altLang="ja-JP" sz="4800" b="1" dirty="0">
              <a:solidFill>
                <a:srgbClr val="FF00FF"/>
              </a:solidFill>
            </a:endParaRPr>
          </a:p>
        </p:txBody>
      </p:sp>
      <p:pic>
        <p:nvPicPr>
          <p:cNvPr id="4" name="図 3">
            <a:extLst>
              <a:ext uri="{FF2B5EF4-FFF2-40B4-BE49-F238E27FC236}">
                <a16:creationId xmlns:a16="http://schemas.microsoft.com/office/drawing/2014/main" id="{A4CA561B-B35D-62BD-506F-028A28A965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35960" y="101651"/>
            <a:ext cx="6177713" cy="6654697"/>
          </a:xfrm>
          <a:prstGeom prst="rect">
            <a:avLst/>
          </a:prstGeom>
        </p:spPr>
      </p:pic>
    </p:spTree>
    <p:extLst>
      <p:ext uri="{BB962C8B-B14F-4D97-AF65-F5344CB8AC3E}">
        <p14:creationId xmlns:p14="http://schemas.microsoft.com/office/powerpoint/2010/main" val="23042287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パンドラ</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95400" y="1772816"/>
            <a:ext cx="5798730" cy="4351338"/>
          </a:xfrm>
        </p:spPr>
      </p:pic>
      <p:pic>
        <p:nvPicPr>
          <p:cNvPr id="3" name="図 2">
            <a:extLst>
              <a:ext uri="{FF2B5EF4-FFF2-40B4-BE49-F238E27FC236}">
                <a16:creationId xmlns:a16="http://schemas.microsoft.com/office/drawing/2014/main" id="{B469DA3E-EA91-E806-69A1-447069AB41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04113" y="476672"/>
            <a:ext cx="4282616" cy="5714003"/>
          </a:xfrm>
          <a:prstGeom prst="rect">
            <a:avLst/>
          </a:prstGeom>
        </p:spPr>
      </p:pic>
    </p:spTree>
    <p:extLst>
      <p:ext uri="{BB962C8B-B14F-4D97-AF65-F5344CB8AC3E}">
        <p14:creationId xmlns:p14="http://schemas.microsoft.com/office/powerpoint/2010/main" val="9259559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アバター・フライト・オブ・パッセージ</a:t>
            </a:r>
          </a:p>
        </p:txBody>
      </p:sp>
      <p:pic>
        <p:nvPicPr>
          <p:cNvPr id="102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991544" y="1628801"/>
            <a:ext cx="804615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48128" y="4293096"/>
            <a:ext cx="3048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11206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アジアエリア</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29160" y="1825625"/>
            <a:ext cx="7733680" cy="4351338"/>
          </a:xfrm>
        </p:spPr>
      </p:pic>
      <p:pic>
        <p:nvPicPr>
          <p:cNvPr id="5" name="図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51584" y="1484785"/>
            <a:ext cx="8178384" cy="4600341"/>
          </a:xfrm>
          <a:prstGeom prst="rect">
            <a:avLst/>
          </a:prstGeom>
        </p:spPr>
      </p:pic>
    </p:spTree>
    <p:extLst>
      <p:ext uri="{BB962C8B-B14F-4D97-AF65-F5344CB8AC3E}">
        <p14:creationId xmlns:p14="http://schemas.microsoft.com/office/powerpoint/2010/main" val="42754630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エクスペディション・エベレスト</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29160" y="1825625"/>
            <a:ext cx="7733680" cy="4351338"/>
          </a:xfrm>
        </p:spPr>
      </p:pic>
    </p:spTree>
    <p:extLst>
      <p:ext uri="{BB962C8B-B14F-4D97-AF65-F5344CB8AC3E}">
        <p14:creationId xmlns:p14="http://schemas.microsoft.com/office/powerpoint/2010/main" val="347303307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正方形/長方形 2">
            <a:extLst>
              <a:ext uri="{FF2B5EF4-FFF2-40B4-BE49-F238E27FC236}">
                <a16:creationId xmlns:a16="http://schemas.microsoft.com/office/drawing/2014/main" id="{DD82DAB9-1AD5-4FCD-ACEA-AD33A57F9D31}"/>
              </a:ext>
            </a:extLst>
          </p:cNvPr>
          <p:cNvSpPr/>
          <p:nvPr/>
        </p:nvSpPr>
        <p:spPr>
          <a:xfrm>
            <a:off x="2530245" y="6183953"/>
            <a:ext cx="7704856" cy="369332"/>
          </a:xfrm>
          <a:prstGeom prst="rect">
            <a:avLst/>
          </a:prstGeom>
        </p:spPr>
        <p:txBody>
          <a:bodyPr wrap="square">
            <a:spAutoFit/>
          </a:bodyPr>
          <a:lstStyle/>
          <a:p>
            <a:r>
              <a:rPr lang="en-US" altLang="ja-JP" dirty="0">
                <a:hlinkClick r:id="rId3"/>
              </a:rPr>
              <a:t>https://www.youtube.com/watch?v=dW5plLrebUg&amp;feature=youtu.be</a:t>
            </a:r>
            <a:endParaRPr lang="ja-JP" altLang="en-US" dirty="0"/>
          </a:p>
        </p:txBody>
      </p:sp>
      <p:pic>
        <p:nvPicPr>
          <p:cNvPr id="5" name="オンライン メディア 4" title="Expedition Everest front seat on-ride HD POV Disney's Animal Kingdom">
            <a:hlinkClick r:id="" action="ppaction://media"/>
            <a:extLst>
              <a:ext uri="{FF2B5EF4-FFF2-40B4-BE49-F238E27FC236}">
                <a16:creationId xmlns:a16="http://schemas.microsoft.com/office/drawing/2014/main" id="{86558F25-81B8-482E-9DF1-2269698FA89F}"/>
              </a:ext>
            </a:extLst>
          </p:cNvPr>
          <p:cNvPicPr>
            <a:picLocks noRot="1" noChangeAspect="1"/>
          </p:cNvPicPr>
          <p:nvPr>
            <a:videoFile r:link="rId1"/>
          </p:nvPr>
        </p:nvPicPr>
        <p:blipFill>
          <a:blip r:embed="rId4"/>
          <a:stretch>
            <a:fillRect/>
          </a:stretch>
        </p:blipFill>
        <p:spPr>
          <a:xfrm>
            <a:off x="1743516" y="836712"/>
            <a:ext cx="8832982" cy="4968552"/>
          </a:xfrm>
          <a:prstGeom prst="rect">
            <a:avLst/>
          </a:prstGeom>
        </p:spPr>
      </p:pic>
    </p:spTree>
    <p:extLst>
      <p:ext uri="{BB962C8B-B14F-4D97-AF65-F5344CB8AC3E}">
        <p14:creationId xmlns:p14="http://schemas.microsoft.com/office/powerpoint/2010/main" val="11267798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キリマンジャロ・サファリ</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12989" y="1524323"/>
            <a:ext cx="6621249" cy="4968552"/>
          </a:xfrm>
        </p:spPr>
      </p:pic>
      <p:pic>
        <p:nvPicPr>
          <p:cNvPr id="3" name="図 2">
            <a:extLst>
              <a:ext uri="{FF2B5EF4-FFF2-40B4-BE49-F238E27FC236}">
                <a16:creationId xmlns:a16="http://schemas.microsoft.com/office/drawing/2014/main" id="{3BD2EF1B-4607-D559-C436-1F132DA143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24192" y="416443"/>
            <a:ext cx="3910059" cy="2932544"/>
          </a:xfrm>
          <a:prstGeom prst="rect">
            <a:avLst/>
          </a:prstGeom>
        </p:spPr>
      </p:pic>
      <p:pic>
        <p:nvPicPr>
          <p:cNvPr id="5" name="図 4">
            <a:extLst>
              <a:ext uri="{FF2B5EF4-FFF2-40B4-BE49-F238E27FC236}">
                <a16:creationId xmlns:a16="http://schemas.microsoft.com/office/drawing/2014/main" id="{4E0C3BCE-3000-3752-4386-86F50C9DDB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24192" y="3789039"/>
            <a:ext cx="3982067" cy="2242267"/>
          </a:xfrm>
          <a:prstGeom prst="rect">
            <a:avLst/>
          </a:prstGeom>
        </p:spPr>
      </p:pic>
    </p:spTree>
    <p:extLst>
      <p:ext uri="{BB962C8B-B14F-4D97-AF65-F5344CB8AC3E}">
        <p14:creationId xmlns:p14="http://schemas.microsoft.com/office/powerpoint/2010/main" val="338031089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4F1DECD-CD5E-A563-4C9A-A45D14F993B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40016" y="44624"/>
            <a:ext cx="5544616" cy="6494037"/>
          </a:xfrm>
          <a:prstGeom prst="rect">
            <a:avLst/>
          </a:prstGeom>
        </p:spPr>
      </p:pic>
      <p:sp>
        <p:nvSpPr>
          <p:cNvPr id="5" name="タイトル 4">
            <a:extLst>
              <a:ext uri="{FF2B5EF4-FFF2-40B4-BE49-F238E27FC236}">
                <a16:creationId xmlns:a16="http://schemas.microsoft.com/office/drawing/2014/main" id="{B6EF174E-2A1C-BBFF-8DAA-6C8372F32480}"/>
              </a:ext>
            </a:extLst>
          </p:cNvPr>
          <p:cNvSpPr>
            <a:spLocks noGrp="1"/>
          </p:cNvSpPr>
          <p:nvPr>
            <p:ph type="title"/>
          </p:nvPr>
        </p:nvSpPr>
        <p:spPr>
          <a:xfrm>
            <a:off x="623392" y="476672"/>
            <a:ext cx="4680520" cy="1325563"/>
          </a:xfrm>
        </p:spPr>
        <p:txBody>
          <a:bodyPr/>
          <a:lstStyle/>
          <a:p>
            <a:pPr algn="ctr"/>
            <a:r>
              <a:rPr lang="ja-JP" altLang="en-US" b="1" dirty="0">
                <a:solidFill>
                  <a:srgbClr val="FF00FF"/>
                </a:solidFill>
                <a:latin typeface="ＭＳ ゴシック" panose="020B0609070205080204" pitchFamily="49" charset="-128"/>
                <a:ea typeface="ＭＳ ゴシック" panose="020B0609070205080204" pitchFamily="49" charset="-128"/>
              </a:rPr>
              <a:t>ディズニー・ハリウッド・スタジオ</a:t>
            </a:r>
          </a:p>
        </p:txBody>
      </p:sp>
    </p:spTree>
    <p:extLst>
      <p:ext uri="{BB962C8B-B14F-4D97-AF65-F5344CB8AC3E}">
        <p14:creationId xmlns:p14="http://schemas.microsoft.com/office/powerpoint/2010/main" val="3618321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50922A-D0A3-EE89-4BD8-C7939627E515}"/>
              </a:ext>
            </a:extLst>
          </p:cNvPr>
          <p:cNvSpPr>
            <a:spLocks noGrp="1"/>
          </p:cNvSpPr>
          <p:nvPr>
            <p:ph type="title"/>
          </p:nvPr>
        </p:nvSpPr>
        <p:spPr/>
        <p:txBody>
          <a:bodyPr/>
          <a:lstStyle/>
          <a:p>
            <a:r>
              <a:rPr kumimoji="1" lang="ja-JP" altLang="en-US" dirty="0"/>
              <a:t>日本円はドルに対して割安</a:t>
            </a:r>
          </a:p>
        </p:txBody>
      </p:sp>
      <p:pic>
        <p:nvPicPr>
          <p:cNvPr id="4" name="図 3">
            <a:extLst>
              <a:ext uri="{FF2B5EF4-FFF2-40B4-BE49-F238E27FC236}">
                <a16:creationId xmlns:a16="http://schemas.microsoft.com/office/drawing/2014/main" id="{8FED906E-B11D-2A88-597B-6489CBFA23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301" y="1556792"/>
            <a:ext cx="5716694" cy="4248472"/>
          </a:xfrm>
          <a:prstGeom prst="rect">
            <a:avLst/>
          </a:prstGeom>
        </p:spPr>
      </p:pic>
      <p:pic>
        <p:nvPicPr>
          <p:cNvPr id="6" name="図 5">
            <a:extLst>
              <a:ext uri="{FF2B5EF4-FFF2-40B4-BE49-F238E27FC236}">
                <a16:creationId xmlns:a16="http://schemas.microsoft.com/office/drawing/2014/main" id="{8FCAE7F5-EC7D-70F3-D90F-2F4CACC38B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484784"/>
            <a:ext cx="5820458" cy="4648051"/>
          </a:xfrm>
          <a:prstGeom prst="rect">
            <a:avLst/>
          </a:prstGeom>
        </p:spPr>
      </p:pic>
      <p:sp>
        <p:nvSpPr>
          <p:cNvPr id="7" name="テキスト ボックス 6">
            <a:extLst>
              <a:ext uri="{FF2B5EF4-FFF2-40B4-BE49-F238E27FC236}">
                <a16:creationId xmlns:a16="http://schemas.microsoft.com/office/drawing/2014/main" id="{C91FF248-8C7B-9EB8-23DE-8C9B27942CBD}"/>
              </a:ext>
            </a:extLst>
          </p:cNvPr>
          <p:cNvSpPr txBox="1"/>
          <p:nvPr/>
        </p:nvSpPr>
        <p:spPr>
          <a:xfrm>
            <a:off x="335360" y="5948169"/>
            <a:ext cx="5184576" cy="646331"/>
          </a:xfrm>
          <a:prstGeom prst="rect">
            <a:avLst/>
          </a:prstGeom>
          <a:noFill/>
        </p:spPr>
        <p:txBody>
          <a:bodyPr wrap="square" rtlCol="0">
            <a:spAutoFit/>
          </a:bodyPr>
          <a:lstStyle/>
          <a:p>
            <a:r>
              <a:rPr kumimoji="1" lang="en-US" altLang="ja-JP" dirty="0"/>
              <a:t>2000</a:t>
            </a:r>
            <a:r>
              <a:rPr kumimoji="1" lang="ja-JP" altLang="en-US" dirty="0"/>
              <a:t>年</a:t>
            </a:r>
            <a:r>
              <a:rPr kumimoji="1" lang="en-US" altLang="ja-JP" dirty="0"/>
              <a:t>4</a:t>
            </a:r>
            <a:r>
              <a:rPr kumimoji="1" lang="ja-JP" altLang="en-US" dirty="0"/>
              <a:t>月　ビッグマック平価　</a:t>
            </a:r>
            <a:r>
              <a:rPr kumimoji="1" lang="en-US" altLang="ja-JP" dirty="0"/>
              <a:t>131.25</a:t>
            </a:r>
            <a:r>
              <a:rPr kumimoji="1" lang="ja-JP" altLang="en-US" dirty="0"/>
              <a:t>円／ドル</a:t>
            </a:r>
            <a:endParaRPr kumimoji="1" lang="en-US" altLang="ja-JP" dirty="0"/>
          </a:p>
          <a:p>
            <a:r>
              <a:rPr lang="en-US" altLang="ja-JP" dirty="0"/>
              <a:t>	</a:t>
            </a:r>
            <a:r>
              <a:rPr lang="ja-JP" altLang="en-US" dirty="0"/>
              <a:t>　　対ドル円レート　  </a:t>
            </a:r>
            <a:r>
              <a:rPr lang="en-US" altLang="ja-JP" dirty="0"/>
              <a:t>106.00</a:t>
            </a:r>
            <a:r>
              <a:rPr lang="ja-JP" altLang="en-US" dirty="0"/>
              <a:t>円／ドル</a:t>
            </a:r>
            <a:endParaRPr kumimoji="1" lang="ja-JP" altLang="en-US" dirty="0"/>
          </a:p>
        </p:txBody>
      </p:sp>
      <p:sp>
        <p:nvSpPr>
          <p:cNvPr id="9" name="テキスト ボックス 8">
            <a:extLst>
              <a:ext uri="{FF2B5EF4-FFF2-40B4-BE49-F238E27FC236}">
                <a16:creationId xmlns:a16="http://schemas.microsoft.com/office/drawing/2014/main" id="{18641601-8D0B-EC89-F062-30F945A8B9E0}"/>
              </a:ext>
            </a:extLst>
          </p:cNvPr>
          <p:cNvSpPr txBox="1"/>
          <p:nvPr/>
        </p:nvSpPr>
        <p:spPr>
          <a:xfrm>
            <a:off x="6396522" y="6132835"/>
            <a:ext cx="5519936" cy="646331"/>
          </a:xfrm>
          <a:prstGeom prst="rect">
            <a:avLst/>
          </a:prstGeom>
          <a:noFill/>
        </p:spPr>
        <p:txBody>
          <a:bodyPr wrap="square">
            <a:spAutoFit/>
          </a:bodyPr>
          <a:lstStyle/>
          <a:p>
            <a:r>
              <a:rPr kumimoji="1" lang="en-US" altLang="ja-JP" dirty="0"/>
              <a:t>2024</a:t>
            </a:r>
            <a:r>
              <a:rPr kumimoji="1" lang="ja-JP" altLang="en-US" dirty="0"/>
              <a:t>年</a:t>
            </a:r>
            <a:r>
              <a:rPr lang="ja-JP" altLang="en-US" dirty="0"/>
              <a:t>１</a:t>
            </a:r>
            <a:r>
              <a:rPr kumimoji="1" lang="ja-JP" altLang="en-US" dirty="0"/>
              <a:t>月　ビッグマック平価　</a:t>
            </a:r>
            <a:r>
              <a:rPr lang="en-US" altLang="ja-JP" dirty="0"/>
              <a:t>70</a:t>
            </a:r>
            <a:r>
              <a:rPr kumimoji="1" lang="en-US" altLang="ja-JP" dirty="0"/>
              <a:t>.09</a:t>
            </a:r>
            <a:r>
              <a:rPr kumimoji="1" lang="ja-JP" altLang="en-US" dirty="0"/>
              <a:t>円／ドル</a:t>
            </a:r>
            <a:endParaRPr kumimoji="1" lang="en-US" altLang="ja-JP" dirty="0"/>
          </a:p>
          <a:p>
            <a:r>
              <a:rPr lang="en-US" altLang="ja-JP" dirty="0"/>
              <a:t>	</a:t>
            </a:r>
            <a:r>
              <a:rPr lang="ja-JP" altLang="en-US" dirty="0"/>
              <a:t>　　対ドル円レート　  </a:t>
            </a:r>
            <a:r>
              <a:rPr lang="en-US" altLang="ja-JP" dirty="0"/>
              <a:t>147.86</a:t>
            </a:r>
            <a:r>
              <a:rPr lang="ja-JP" altLang="en-US" dirty="0"/>
              <a:t>円／ドル</a:t>
            </a:r>
          </a:p>
        </p:txBody>
      </p:sp>
    </p:spTree>
    <p:extLst>
      <p:ext uri="{BB962C8B-B14F-4D97-AF65-F5344CB8AC3E}">
        <p14:creationId xmlns:p14="http://schemas.microsoft.com/office/powerpoint/2010/main" val="327656545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ユニバーサル</a:t>
            </a:r>
            <a:r>
              <a:rPr lang="ja-JP" altLang="en-US" dirty="0"/>
              <a:t>・</a:t>
            </a:r>
            <a:r>
              <a:rPr kumimoji="1" lang="ja-JP" altLang="en-US" dirty="0"/>
              <a:t>オーランド・リゾート</a:t>
            </a:r>
          </a:p>
        </p:txBody>
      </p:sp>
      <p:pic>
        <p:nvPicPr>
          <p:cNvPr id="3074"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2847982" y="1825625"/>
            <a:ext cx="6496036" cy="43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93007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978187144"/>
              </p:ext>
            </p:extLst>
          </p:nvPr>
        </p:nvGraphicFramePr>
        <p:xfrm>
          <a:off x="623392" y="548680"/>
          <a:ext cx="10369151" cy="5760640"/>
        </p:xfrm>
        <a:graphic>
          <a:graphicData uri="http://schemas.openxmlformats.org/drawingml/2006/table">
            <a:tbl>
              <a:tblPr firstRow="1" bandRow="1">
                <a:tableStyleId>{5C22544A-7EE6-4342-B048-85BDC9FD1C3A}</a:tableStyleId>
              </a:tblPr>
              <a:tblGrid>
                <a:gridCol w="4730932">
                  <a:extLst>
                    <a:ext uri="{9D8B030D-6E8A-4147-A177-3AD203B41FA5}">
                      <a16:colId xmlns:a16="http://schemas.microsoft.com/office/drawing/2014/main" val="20000"/>
                    </a:ext>
                  </a:extLst>
                </a:gridCol>
                <a:gridCol w="3084779">
                  <a:extLst>
                    <a:ext uri="{9D8B030D-6E8A-4147-A177-3AD203B41FA5}">
                      <a16:colId xmlns:a16="http://schemas.microsoft.com/office/drawing/2014/main" val="20001"/>
                    </a:ext>
                  </a:extLst>
                </a:gridCol>
                <a:gridCol w="2553440">
                  <a:extLst>
                    <a:ext uri="{9D8B030D-6E8A-4147-A177-3AD203B41FA5}">
                      <a16:colId xmlns:a16="http://schemas.microsoft.com/office/drawing/2014/main" val="20002"/>
                    </a:ext>
                  </a:extLst>
                </a:gridCol>
              </a:tblGrid>
              <a:tr h="835260">
                <a:tc>
                  <a:txBody>
                    <a:bodyPr/>
                    <a:lstStyle/>
                    <a:p>
                      <a:endParaRPr kumimoji="1" lang="ja-JP" altLang="en-US" dirty="0"/>
                    </a:p>
                  </a:txBody>
                  <a:tcPr/>
                </a:tc>
                <a:tc>
                  <a:txBody>
                    <a:bodyPr/>
                    <a:lstStyle/>
                    <a:p>
                      <a:r>
                        <a:rPr kumimoji="1" lang="ja-JP" altLang="en-US" dirty="0"/>
                        <a:t>ユニバーサル・スタジオ・フロリダ</a:t>
                      </a:r>
                    </a:p>
                  </a:txBody>
                  <a:tcPr/>
                </a:tc>
                <a:tc>
                  <a:txBody>
                    <a:bodyPr/>
                    <a:lstStyle/>
                    <a:p>
                      <a:r>
                        <a:rPr kumimoji="1" lang="ja-JP" altLang="en-US" dirty="0"/>
                        <a:t>アイランズ・オブ・アドベンチャー</a:t>
                      </a:r>
                    </a:p>
                  </a:txBody>
                  <a:tcPr/>
                </a:tc>
                <a:extLst>
                  <a:ext uri="{0D108BD9-81ED-4DB2-BD59-A6C34878D82A}">
                    <a16:rowId xmlns:a16="http://schemas.microsoft.com/office/drawing/2014/main" val="10000"/>
                  </a:ext>
                </a:extLst>
              </a:tr>
              <a:tr h="483920">
                <a:tc>
                  <a:txBody>
                    <a:bodyPr/>
                    <a:lstStyle/>
                    <a:p>
                      <a:r>
                        <a:rPr kumimoji="1" lang="ja-JP" altLang="en-US" dirty="0"/>
                        <a:t>インクレディブル・ハルクコースター</a:t>
                      </a:r>
                    </a:p>
                  </a:txBody>
                  <a:tcPr/>
                </a:tc>
                <a:tc>
                  <a:txBody>
                    <a:bodyPr/>
                    <a:lstStyle/>
                    <a:p>
                      <a:pPr algn="ctr"/>
                      <a:endParaRPr kumimoji="1" lang="ja-JP" altLang="en-US" dirty="0"/>
                    </a:p>
                  </a:txBody>
                  <a:tcPr/>
                </a:tc>
                <a:tc>
                  <a:txBody>
                    <a:bodyPr/>
                    <a:lstStyle/>
                    <a:p>
                      <a:pPr algn="ctr"/>
                      <a:r>
                        <a:rPr kumimoji="1" lang="ja-JP" altLang="en-US" dirty="0"/>
                        <a:t>〇</a:t>
                      </a:r>
                    </a:p>
                  </a:txBody>
                  <a:tcPr/>
                </a:tc>
                <a:extLst>
                  <a:ext uri="{0D108BD9-81ED-4DB2-BD59-A6C34878D82A}">
                    <a16:rowId xmlns:a16="http://schemas.microsoft.com/office/drawing/2014/main" val="10001"/>
                  </a:ext>
                </a:extLst>
              </a:tr>
              <a:tr h="483920">
                <a:tc>
                  <a:txBody>
                    <a:bodyPr/>
                    <a:lstStyle/>
                    <a:p>
                      <a:r>
                        <a:rPr kumimoji="1" lang="ja-JP" altLang="en-US" dirty="0"/>
                        <a:t>ジュラシック・パーク</a:t>
                      </a:r>
                    </a:p>
                  </a:txBody>
                  <a:tcPr/>
                </a:tc>
                <a:tc>
                  <a:txBody>
                    <a:bodyPr/>
                    <a:lstStyle/>
                    <a:p>
                      <a:pPr algn="ctr"/>
                      <a:endParaRPr kumimoji="1" lang="ja-JP" altLang="en-US" dirty="0"/>
                    </a:p>
                  </a:txBody>
                  <a:tcPr/>
                </a:tc>
                <a:tc>
                  <a:txBody>
                    <a:bodyPr/>
                    <a:lstStyle/>
                    <a:p>
                      <a:pPr algn="ctr"/>
                      <a:r>
                        <a:rPr kumimoji="1" lang="ja-JP" altLang="en-US" dirty="0"/>
                        <a:t>〇</a:t>
                      </a:r>
                    </a:p>
                  </a:txBody>
                  <a:tcPr/>
                </a:tc>
                <a:extLst>
                  <a:ext uri="{0D108BD9-81ED-4DB2-BD59-A6C34878D82A}">
                    <a16:rowId xmlns:a16="http://schemas.microsoft.com/office/drawing/2014/main" val="10002"/>
                  </a:ext>
                </a:extLst>
              </a:tr>
              <a:tr h="835260">
                <a:tc>
                  <a:txBody>
                    <a:bodyPr/>
                    <a:lstStyle/>
                    <a:p>
                      <a:r>
                        <a:rPr kumimoji="1" lang="ja-JP" altLang="en-US" dirty="0"/>
                        <a:t>アメイジング・アドベンチャー・オブ・スパイダーマン</a:t>
                      </a:r>
                    </a:p>
                  </a:txBody>
                  <a:tcPr/>
                </a:tc>
                <a:tc>
                  <a:txBody>
                    <a:bodyPr/>
                    <a:lstStyle/>
                    <a:p>
                      <a:pPr algn="ctr"/>
                      <a:endParaRPr kumimoji="1" lang="ja-JP" altLang="en-US" dirty="0"/>
                    </a:p>
                  </a:txBody>
                  <a:tcPr/>
                </a:tc>
                <a:tc>
                  <a:txBody>
                    <a:bodyPr/>
                    <a:lstStyle/>
                    <a:p>
                      <a:pPr algn="ctr"/>
                      <a:r>
                        <a:rPr kumimoji="1" lang="ja-JP" altLang="en-US" dirty="0"/>
                        <a:t>〇</a:t>
                      </a:r>
                    </a:p>
                  </a:txBody>
                  <a:tcPr/>
                </a:tc>
                <a:extLst>
                  <a:ext uri="{0D108BD9-81ED-4DB2-BD59-A6C34878D82A}">
                    <a16:rowId xmlns:a16="http://schemas.microsoft.com/office/drawing/2014/main" val="10003"/>
                  </a:ext>
                </a:extLst>
              </a:tr>
              <a:tr h="835260">
                <a:tc>
                  <a:txBody>
                    <a:bodyPr/>
                    <a:lstStyle/>
                    <a:p>
                      <a:r>
                        <a:rPr kumimoji="1" lang="ja-JP" altLang="en-US" dirty="0"/>
                        <a:t>ウィザーディング・オブ・ハリーポッター</a:t>
                      </a:r>
                      <a:r>
                        <a:rPr kumimoji="1" lang="en-US" altLang="ja-JP" dirty="0"/>
                        <a:t>―</a:t>
                      </a:r>
                      <a:r>
                        <a:rPr kumimoji="1" lang="ja-JP" altLang="en-US" dirty="0">
                          <a:solidFill>
                            <a:srgbClr val="FF0000"/>
                          </a:solidFill>
                        </a:rPr>
                        <a:t>ホグズミード</a:t>
                      </a:r>
                    </a:p>
                  </a:txBody>
                  <a:tcPr/>
                </a:tc>
                <a:tc>
                  <a:txBody>
                    <a:bodyPr/>
                    <a:lstStyle/>
                    <a:p>
                      <a:pPr algn="ctr"/>
                      <a:endParaRPr kumimoji="1" lang="ja-JP" altLang="en-US" dirty="0"/>
                    </a:p>
                  </a:txBody>
                  <a:tcPr/>
                </a:tc>
                <a:tc>
                  <a:txBody>
                    <a:bodyPr/>
                    <a:lstStyle/>
                    <a:p>
                      <a:pPr algn="ctr"/>
                      <a:r>
                        <a:rPr kumimoji="1" lang="ja-JP" altLang="en-US" dirty="0"/>
                        <a:t>〇</a:t>
                      </a:r>
                    </a:p>
                  </a:txBody>
                  <a:tcPr/>
                </a:tc>
                <a:extLst>
                  <a:ext uri="{0D108BD9-81ED-4DB2-BD59-A6C34878D82A}">
                    <a16:rowId xmlns:a16="http://schemas.microsoft.com/office/drawing/2014/main" val="10004"/>
                  </a:ext>
                </a:extLst>
              </a:tr>
              <a:tr h="835260">
                <a:tc>
                  <a:txBody>
                    <a:bodyPr/>
                    <a:lstStyle/>
                    <a:p>
                      <a:r>
                        <a:rPr kumimoji="1" lang="ja-JP" altLang="en-US" dirty="0"/>
                        <a:t>ウィザーディング・オブ・ハリーポッター</a:t>
                      </a:r>
                      <a:r>
                        <a:rPr kumimoji="1" lang="en-US" altLang="ja-JP" dirty="0"/>
                        <a:t>―</a:t>
                      </a:r>
                      <a:r>
                        <a:rPr kumimoji="1" lang="ja-JP" altLang="en-US" dirty="0">
                          <a:solidFill>
                            <a:srgbClr val="FF0000"/>
                          </a:solidFill>
                        </a:rPr>
                        <a:t>ダイアゴン横丁</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5"/>
                  </a:ext>
                </a:extLst>
              </a:tr>
              <a:tr h="483920">
                <a:tc>
                  <a:txBody>
                    <a:bodyPr/>
                    <a:lstStyle/>
                    <a:p>
                      <a:r>
                        <a:rPr kumimoji="1" lang="ja-JP" altLang="en-US" dirty="0"/>
                        <a:t>シュレック４Ｄ</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6"/>
                  </a:ext>
                </a:extLst>
              </a:tr>
              <a:tr h="483920">
                <a:tc>
                  <a:txBody>
                    <a:bodyPr/>
                    <a:lstStyle/>
                    <a:p>
                      <a:r>
                        <a:rPr kumimoji="1" lang="ja-JP" altLang="en-US" dirty="0"/>
                        <a:t>ターミネーター２：３Ｄ</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7"/>
                  </a:ext>
                </a:extLst>
              </a:tr>
              <a:tr h="483920">
                <a:tc>
                  <a:txBody>
                    <a:bodyPr/>
                    <a:lstStyle/>
                    <a:p>
                      <a:r>
                        <a:rPr kumimoji="1" lang="ja-JP" altLang="en-US" dirty="0"/>
                        <a:t>ＥＴアドベンチャー</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78324239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ユニバーサル・ボルケーノベイ</a:t>
            </a:r>
            <a:br>
              <a:rPr lang="en-US" altLang="ja-JP" dirty="0"/>
            </a:br>
            <a:r>
              <a:rPr lang="ja-JP" altLang="en-US" dirty="0"/>
              <a:t>（ウォーターパーク）</a:t>
            </a:r>
            <a:endParaRPr kumimoji="1" lang="ja-JP" altLang="en-US"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99456" y="1866204"/>
            <a:ext cx="7729920"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a:extLst>
              <a:ext uri="{FF2B5EF4-FFF2-40B4-BE49-F238E27FC236}">
                <a16:creationId xmlns:a16="http://schemas.microsoft.com/office/drawing/2014/main" id="{58DA16E6-91D4-C2D2-E4CC-9DA5BDB964D0}"/>
              </a:ext>
            </a:extLst>
          </p:cNvPr>
          <p:cNvSpPr txBox="1"/>
          <p:nvPr/>
        </p:nvSpPr>
        <p:spPr>
          <a:xfrm>
            <a:off x="9264352" y="1866204"/>
            <a:ext cx="2304256" cy="369332"/>
          </a:xfrm>
          <a:prstGeom prst="rect">
            <a:avLst/>
          </a:prstGeom>
          <a:noFill/>
        </p:spPr>
        <p:txBody>
          <a:bodyPr wrap="square" rtlCol="0">
            <a:spAutoFit/>
          </a:bodyPr>
          <a:lstStyle/>
          <a:p>
            <a:r>
              <a:rPr kumimoji="1" lang="ja-JP" altLang="en-US" dirty="0"/>
              <a:t>テーマパークとは別</a:t>
            </a:r>
          </a:p>
        </p:txBody>
      </p:sp>
    </p:spTree>
    <p:extLst>
      <p:ext uri="{BB962C8B-B14F-4D97-AF65-F5344CB8AC3E}">
        <p14:creationId xmlns:p14="http://schemas.microsoft.com/office/powerpoint/2010/main" val="212719325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シーワールド・オーランド</a:t>
            </a:r>
          </a:p>
        </p:txBody>
      </p:sp>
      <p:sp>
        <p:nvSpPr>
          <p:cNvPr id="3" name="コンテンツ プレースホルダー 2"/>
          <p:cNvSpPr>
            <a:spLocks noGrp="1"/>
          </p:cNvSpPr>
          <p:nvPr>
            <p:ph idx="1"/>
          </p:nvPr>
        </p:nvSpPr>
        <p:spPr/>
        <p:txBody>
          <a:bodyPr/>
          <a:lstStyle/>
          <a:p>
            <a:r>
              <a:rPr lang="ja-JP" altLang="en-US" dirty="0"/>
              <a:t>世界最大級のマリンパーク</a:t>
            </a:r>
            <a:r>
              <a:rPr lang="en-US" altLang="ja-JP" dirty="0"/>
              <a:t>『</a:t>
            </a:r>
            <a:r>
              <a:rPr lang="ja-JP" altLang="en-US" dirty="0"/>
              <a:t>シーワールド</a:t>
            </a:r>
            <a:r>
              <a:rPr lang="en-US" altLang="ja-JP" dirty="0"/>
              <a:t>』</a:t>
            </a:r>
          </a:p>
          <a:p>
            <a:r>
              <a:rPr lang="ja-JP" altLang="en-US" dirty="0"/>
              <a:t>高級リゾートパーク</a:t>
            </a:r>
            <a:r>
              <a:rPr lang="en-US" altLang="ja-JP" dirty="0"/>
              <a:t>『</a:t>
            </a:r>
            <a:r>
              <a:rPr lang="ja-JP" altLang="en-US" dirty="0"/>
              <a:t>ディスカバリーコーブ</a:t>
            </a:r>
            <a:r>
              <a:rPr lang="en-US" altLang="ja-JP" dirty="0"/>
              <a:t>』</a:t>
            </a:r>
          </a:p>
          <a:p>
            <a:r>
              <a:rPr lang="ja-JP" altLang="en-US" dirty="0"/>
              <a:t>ウォーターパークの</a:t>
            </a:r>
            <a:r>
              <a:rPr lang="en-US" altLang="ja-JP" dirty="0"/>
              <a:t>『</a:t>
            </a:r>
            <a:r>
              <a:rPr lang="ja-JP" altLang="en-US" dirty="0"/>
              <a:t>アクアティカ</a:t>
            </a:r>
            <a:r>
              <a:rPr lang="en-US" altLang="ja-JP" dirty="0"/>
              <a:t>』</a:t>
            </a:r>
          </a:p>
          <a:p>
            <a:endParaRPr kumimoji="1" lang="en-US" altLang="ja-JP" dirty="0"/>
          </a:p>
          <a:p>
            <a:r>
              <a:rPr lang="en-US" altLang="ja-JP" dirty="0">
                <a:hlinkClick r:id="rId2"/>
              </a:rPr>
              <a:t>https://seaworld.com/orlando/</a:t>
            </a:r>
            <a:endParaRPr kumimoji="1" lang="ja-JP" altLang="en-US" dirty="0"/>
          </a:p>
        </p:txBody>
      </p:sp>
    </p:spTree>
    <p:extLst>
      <p:ext uri="{BB962C8B-B14F-4D97-AF65-F5344CB8AC3E}">
        <p14:creationId xmlns:p14="http://schemas.microsoft.com/office/powerpoint/2010/main" val="40417057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27448" y="155586"/>
            <a:ext cx="10323512" cy="6546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261962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Discovery Cove</a:t>
            </a:r>
            <a:endParaRPr kumimoji="1" lang="ja-JP" altLang="en-US" dirty="0"/>
          </a:p>
        </p:txBody>
      </p:sp>
      <p:sp>
        <p:nvSpPr>
          <p:cNvPr id="3" name="コンテンツ プレースホルダー 2"/>
          <p:cNvSpPr>
            <a:spLocks noGrp="1"/>
          </p:cNvSpPr>
          <p:nvPr>
            <p:ph idx="1"/>
          </p:nvPr>
        </p:nvSpPr>
        <p:spPr/>
        <p:txBody>
          <a:bodyPr/>
          <a:lstStyle/>
          <a:p>
            <a:r>
              <a:rPr lang="ja-JP" altLang="en-US" dirty="0"/>
              <a:t>高級リゾート（完全予約制）</a:t>
            </a:r>
            <a:endParaRPr lang="en-US" altLang="ja-JP" dirty="0"/>
          </a:p>
          <a:p>
            <a:r>
              <a:rPr lang="ja-JP" altLang="en-US" dirty="0"/>
              <a:t>人工の海でイルカや熱帯魚と泳げる</a:t>
            </a:r>
            <a:endParaRPr lang="en-US" altLang="ja-JP" dirty="0"/>
          </a:p>
          <a:p>
            <a:r>
              <a:rPr lang="ja-JP" altLang="en-US" dirty="0"/>
              <a:t>オールインクルーシブ（食べ物、飲み物無料）</a:t>
            </a:r>
            <a:endParaRPr lang="en-US" altLang="ja-JP"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88088" y="3549134"/>
            <a:ext cx="3888432" cy="292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5440" y="3549134"/>
            <a:ext cx="4460598" cy="2904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160344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51584" y="1700808"/>
            <a:ext cx="7817346" cy="4401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3863752" y="461487"/>
            <a:ext cx="3744416" cy="769441"/>
          </a:xfrm>
          <a:prstGeom prst="rect">
            <a:avLst/>
          </a:prstGeom>
          <a:noFill/>
        </p:spPr>
        <p:txBody>
          <a:bodyPr wrap="square" rtlCol="0">
            <a:spAutoFit/>
          </a:bodyPr>
          <a:lstStyle/>
          <a:p>
            <a:pPr algn="ctr"/>
            <a:r>
              <a:rPr lang="en-US" altLang="ja-JP" sz="4400" dirty="0">
                <a:hlinkClick r:id="rId3"/>
              </a:rPr>
              <a:t>Discovery</a:t>
            </a:r>
            <a:r>
              <a:rPr lang="en-US" altLang="ja-JP" sz="4400" dirty="0"/>
              <a:t> Cove</a:t>
            </a:r>
            <a:endParaRPr lang="ja-JP" altLang="en-US" sz="4400" dirty="0"/>
          </a:p>
        </p:txBody>
      </p:sp>
    </p:spTree>
    <p:extLst>
      <p:ext uri="{BB962C8B-B14F-4D97-AF65-F5344CB8AC3E}">
        <p14:creationId xmlns:p14="http://schemas.microsoft.com/office/powerpoint/2010/main" val="82699988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563A28-F44A-18FE-A1FB-4E73C6028869}"/>
              </a:ext>
            </a:extLst>
          </p:cNvPr>
          <p:cNvSpPr>
            <a:spLocks noGrp="1"/>
          </p:cNvSpPr>
          <p:nvPr>
            <p:ph type="title"/>
          </p:nvPr>
        </p:nvSpPr>
        <p:spPr/>
        <p:txBody>
          <a:bodyPr/>
          <a:lstStyle/>
          <a:p>
            <a:r>
              <a:rPr kumimoji="1" lang="ja-JP" altLang="en-US" dirty="0"/>
              <a:t>アブダビ</a:t>
            </a:r>
          </a:p>
        </p:txBody>
      </p:sp>
      <p:sp>
        <p:nvSpPr>
          <p:cNvPr id="3" name="コンテンツ プレースホルダー 2">
            <a:extLst>
              <a:ext uri="{FF2B5EF4-FFF2-40B4-BE49-F238E27FC236}">
                <a16:creationId xmlns:a16="http://schemas.microsoft.com/office/drawing/2014/main" id="{D4470A34-3B12-B678-71AA-A1B90D54AD36}"/>
              </a:ext>
            </a:extLst>
          </p:cNvPr>
          <p:cNvSpPr>
            <a:spLocks noGrp="1"/>
          </p:cNvSpPr>
          <p:nvPr>
            <p:ph idx="1"/>
          </p:nvPr>
        </p:nvSpPr>
        <p:spPr/>
        <p:txBody>
          <a:bodyPr/>
          <a:lstStyle/>
          <a:p>
            <a:r>
              <a:rPr kumimoji="1" lang="ja-JP" altLang="en-US" dirty="0"/>
              <a:t>ミラルグループ</a:t>
            </a:r>
          </a:p>
        </p:txBody>
      </p:sp>
      <p:sp>
        <p:nvSpPr>
          <p:cNvPr id="5" name="テキスト ボックス 4">
            <a:extLst>
              <a:ext uri="{FF2B5EF4-FFF2-40B4-BE49-F238E27FC236}">
                <a16:creationId xmlns:a16="http://schemas.microsoft.com/office/drawing/2014/main" id="{100568C1-1377-B061-8951-43A7B23A725E}"/>
              </a:ext>
            </a:extLst>
          </p:cNvPr>
          <p:cNvSpPr txBox="1"/>
          <p:nvPr/>
        </p:nvSpPr>
        <p:spPr>
          <a:xfrm>
            <a:off x="1055440" y="2360912"/>
            <a:ext cx="10298360" cy="3785652"/>
          </a:xfrm>
          <a:prstGeom prst="rect">
            <a:avLst/>
          </a:prstGeom>
          <a:noFill/>
        </p:spPr>
        <p:txBody>
          <a:bodyPr wrap="square">
            <a:spAutoFit/>
          </a:bodyPr>
          <a:lstStyle/>
          <a:p>
            <a:r>
              <a:rPr lang="ja-JP" altLang="en-US" sz="2400" dirty="0"/>
              <a:t>・アラブ首長国連邦の首都アブダビに拠点を置く、レジャー・観光・エンターテインメントに特化した開発会社。 </a:t>
            </a:r>
          </a:p>
          <a:p>
            <a:endParaRPr lang="ja-JP" altLang="en-US" sz="2400" dirty="0"/>
          </a:p>
          <a:p>
            <a:r>
              <a:rPr lang="ja-JP" altLang="en-US" sz="2400" dirty="0"/>
              <a:t>・ヤス島での戦略的ディベロッパーとして、さまざまなアトラクションの開発、運営、管理を行う。</a:t>
            </a:r>
            <a:endParaRPr lang="en-US" altLang="ja-JP" sz="2400" dirty="0"/>
          </a:p>
          <a:p>
            <a:endParaRPr lang="ja-JP" altLang="en-US" sz="2400" dirty="0"/>
          </a:p>
          <a:p>
            <a:r>
              <a:rPr lang="ja-JP" altLang="en-US" sz="2400" dirty="0"/>
              <a:t>・代表的な施設：</a:t>
            </a:r>
          </a:p>
          <a:p>
            <a:r>
              <a:rPr lang="ja-JP" altLang="en-US" sz="2400" dirty="0"/>
              <a:t>・フェラーリ・ワールド・アブダビ</a:t>
            </a:r>
          </a:p>
          <a:p>
            <a:r>
              <a:rPr lang="ja-JP" altLang="en-US" sz="2400" dirty="0"/>
              <a:t>・ワーナー・ブラザース・ワールド・アブダビ</a:t>
            </a:r>
            <a:endParaRPr lang="en-US" altLang="ja-JP" sz="2400" dirty="0"/>
          </a:p>
          <a:p>
            <a:r>
              <a:rPr lang="ja-JP" altLang="en-US" sz="2400" dirty="0"/>
              <a:t>・アブダビシ</a:t>
            </a:r>
            <a:r>
              <a:rPr lang="en-US" altLang="ja-JP" sz="2400" dirty="0"/>
              <a:t>―</a:t>
            </a:r>
            <a:r>
              <a:rPr lang="ja-JP" altLang="en-US" sz="2400" dirty="0"/>
              <a:t>ワールド</a:t>
            </a:r>
          </a:p>
        </p:txBody>
      </p:sp>
    </p:spTree>
    <p:extLst>
      <p:ext uri="{BB962C8B-B14F-4D97-AF65-F5344CB8AC3E}">
        <p14:creationId xmlns:p14="http://schemas.microsoft.com/office/powerpoint/2010/main" val="43268138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9FF62B6-A913-5A82-4798-84086E49015B}"/>
              </a:ext>
            </a:extLst>
          </p:cNvPr>
          <p:cNvPicPr>
            <a:picLocks noChangeAspect="1"/>
          </p:cNvPicPr>
          <p:nvPr/>
        </p:nvPicPr>
        <p:blipFill>
          <a:blip r:embed="rId2"/>
          <a:stretch>
            <a:fillRect/>
          </a:stretch>
        </p:blipFill>
        <p:spPr>
          <a:xfrm>
            <a:off x="0" y="469745"/>
            <a:ext cx="12192000" cy="5918509"/>
          </a:xfrm>
          <a:prstGeom prst="rect">
            <a:avLst/>
          </a:prstGeom>
        </p:spPr>
      </p:pic>
      <p:sp>
        <p:nvSpPr>
          <p:cNvPr id="4" name="楕円 3">
            <a:extLst>
              <a:ext uri="{FF2B5EF4-FFF2-40B4-BE49-F238E27FC236}">
                <a16:creationId xmlns:a16="http://schemas.microsoft.com/office/drawing/2014/main" id="{EAEB783F-26F0-30AD-266C-E7E33051AB53}"/>
              </a:ext>
            </a:extLst>
          </p:cNvPr>
          <p:cNvSpPr/>
          <p:nvPr/>
        </p:nvSpPr>
        <p:spPr>
          <a:xfrm>
            <a:off x="6888088" y="3140968"/>
            <a:ext cx="648072" cy="57606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380818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09EF493-EB15-0339-8533-07AD87BBAE34}"/>
              </a:ext>
            </a:extLst>
          </p:cNvPr>
          <p:cNvPicPr>
            <a:picLocks noChangeAspect="1"/>
          </p:cNvPicPr>
          <p:nvPr/>
        </p:nvPicPr>
        <p:blipFill>
          <a:blip r:embed="rId2"/>
          <a:stretch>
            <a:fillRect/>
          </a:stretch>
        </p:blipFill>
        <p:spPr>
          <a:xfrm>
            <a:off x="0" y="267730"/>
            <a:ext cx="12192000" cy="6322540"/>
          </a:xfrm>
          <a:prstGeom prst="rect">
            <a:avLst/>
          </a:prstGeom>
        </p:spPr>
      </p:pic>
    </p:spTree>
    <p:extLst>
      <p:ext uri="{BB962C8B-B14F-4D97-AF65-F5344CB8AC3E}">
        <p14:creationId xmlns:p14="http://schemas.microsoft.com/office/powerpoint/2010/main" val="3204140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C569743-B5D2-4D3E-A246-46ABC3AD992D}"/>
              </a:ext>
            </a:extLst>
          </p:cNvPr>
          <p:cNvSpPr>
            <a:spLocks noGrp="1"/>
          </p:cNvSpPr>
          <p:nvPr>
            <p:ph type="title"/>
          </p:nvPr>
        </p:nvSpPr>
        <p:spPr/>
        <p:txBody>
          <a:bodyPr>
            <a:normAutofit/>
          </a:bodyPr>
          <a:lstStyle/>
          <a:p>
            <a:r>
              <a:rPr kumimoji="1" lang="ja-JP" altLang="en-US" sz="3600" dirty="0"/>
              <a:t>東京ディズニーランドは「安い」（２０１９）</a:t>
            </a:r>
          </a:p>
        </p:txBody>
      </p:sp>
      <p:pic>
        <p:nvPicPr>
          <p:cNvPr id="4" name="コンテンツ プレースホルダー 3">
            <a:extLst>
              <a:ext uri="{FF2B5EF4-FFF2-40B4-BE49-F238E27FC236}">
                <a16:creationId xmlns:a16="http://schemas.microsoft.com/office/drawing/2014/main" id="{FE12BEDB-61F0-4146-8243-1D6F878F93C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320137" y="1556793"/>
            <a:ext cx="2830159" cy="4525963"/>
          </a:xfrm>
          <a:prstGeom prst="rect">
            <a:avLst/>
          </a:prstGeom>
        </p:spPr>
      </p:pic>
      <p:pic>
        <p:nvPicPr>
          <p:cNvPr id="5" name="図 4">
            <a:extLst>
              <a:ext uri="{FF2B5EF4-FFF2-40B4-BE49-F238E27FC236}">
                <a16:creationId xmlns:a16="http://schemas.microsoft.com/office/drawing/2014/main" id="{86682DE0-6668-4CB7-A984-BD11777A978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67609" y="1828800"/>
            <a:ext cx="3705225" cy="3200400"/>
          </a:xfrm>
          <a:prstGeom prst="rect">
            <a:avLst/>
          </a:prstGeom>
        </p:spPr>
      </p:pic>
      <p:sp>
        <p:nvSpPr>
          <p:cNvPr id="6" name="テキスト ボックス 5">
            <a:extLst>
              <a:ext uri="{FF2B5EF4-FFF2-40B4-BE49-F238E27FC236}">
                <a16:creationId xmlns:a16="http://schemas.microsoft.com/office/drawing/2014/main" id="{A738E28C-983A-4493-81CD-67D4728326C8}"/>
              </a:ext>
            </a:extLst>
          </p:cNvPr>
          <p:cNvSpPr txBox="1"/>
          <p:nvPr/>
        </p:nvSpPr>
        <p:spPr>
          <a:xfrm>
            <a:off x="2423592" y="6021288"/>
            <a:ext cx="4464496" cy="369332"/>
          </a:xfrm>
          <a:prstGeom prst="rect">
            <a:avLst/>
          </a:prstGeom>
          <a:noFill/>
        </p:spPr>
        <p:txBody>
          <a:bodyPr wrap="square" rtlCol="0">
            <a:spAutoFit/>
          </a:bodyPr>
          <a:lstStyle/>
          <a:p>
            <a:r>
              <a:rPr lang="en-US" altLang="ja-JP" dirty="0"/>
              <a:t>2019</a:t>
            </a:r>
            <a:r>
              <a:rPr lang="ja-JP" altLang="en-US" dirty="0"/>
              <a:t>年</a:t>
            </a:r>
            <a:r>
              <a:rPr lang="en-US" altLang="ja-JP" dirty="0"/>
              <a:t>12</a:t>
            </a:r>
            <a:r>
              <a:rPr lang="ja-JP" altLang="en-US" dirty="0"/>
              <a:t>月</a:t>
            </a:r>
            <a:r>
              <a:rPr lang="en-US" altLang="ja-JP" dirty="0"/>
              <a:t>10</a:t>
            </a:r>
            <a:r>
              <a:rPr lang="ja-JP" altLang="en-US" dirty="0"/>
              <a:t>日（火）付け日経新聞朝刊</a:t>
            </a:r>
          </a:p>
        </p:txBody>
      </p:sp>
    </p:spTree>
    <p:extLst>
      <p:ext uri="{BB962C8B-B14F-4D97-AF65-F5344CB8AC3E}">
        <p14:creationId xmlns:p14="http://schemas.microsoft.com/office/powerpoint/2010/main" val="658852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DFB8C2-FFAE-51D8-83E4-760FE0318BDA}"/>
              </a:ext>
            </a:extLst>
          </p:cNvPr>
          <p:cNvSpPr>
            <a:spLocks noGrp="1"/>
          </p:cNvSpPr>
          <p:nvPr>
            <p:ph type="title"/>
          </p:nvPr>
        </p:nvSpPr>
        <p:spPr/>
        <p:txBody>
          <a:bodyPr/>
          <a:lstStyle/>
          <a:p>
            <a:endParaRPr kumimoji="1" lang="ja-JP" altLang="en-US"/>
          </a:p>
        </p:txBody>
      </p:sp>
      <p:pic>
        <p:nvPicPr>
          <p:cNvPr id="4" name="図 3">
            <a:extLst>
              <a:ext uri="{FF2B5EF4-FFF2-40B4-BE49-F238E27FC236}">
                <a16:creationId xmlns:a16="http://schemas.microsoft.com/office/drawing/2014/main" id="{7AD7C8DF-165A-4F44-6F24-8F58E312BAB6}"/>
              </a:ext>
            </a:extLst>
          </p:cNvPr>
          <p:cNvPicPr>
            <a:picLocks noChangeAspect="1"/>
          </p:cNvPicPr>
          <p:nvPr/>
        </p:nvPicPr>
        <p:blipFill>
          <a:blip r:embed="rId2"/>
          <a:stretch>
            <a:fillRect/>
          </a:stretch>
        </p:blipFill>
        <p:spPr>
          <a:xfrm>
            <a:off x="767408" y="885949"/>
            <a:ext cx="11327904" cy="5573638"/>
          </a:xfrm>
          <a:prstGeom prst="rect">
            <a:avLst/>
          </a:prstGeom>
        </p:spPr>
      </p:pic>
    </p:spTree>
    <p:extLst>
      <p:ext uri="{BB962C8B-B14F-4D97-AF65-F5344CB8AC3E}">
        <p14:creationId xmlns:p14="http://schemas.microsoft.com/office/powerpoint/2010/main" val="413359664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43EC7A-B721-50F6-FA1B-BD74C76250DD}"/>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88A453E5-558E-CB40-59CD-470AF6B186A4}"/>
              </a:ext>
            </a:extLst>
          </p:cNvPr>
          <p:cNvSpPr>
            <a:spLocks noGrp="1"/>
          </p:cNvSpPr>
          <p:nvPr>
            <p:ph idx="1"/>
          </p:nvPr>
        </p:nvSpPr>
        <p:spPr/>
        <p:txBody>
          <a:bodyPr/>
          <a:lstStyle/>
          <a:p>
            <a:r>
              <a:rPr lang="ja-JP" altLang="en-US" dirty="0"/>
              <a:t>ご清聴ありがとうございました。</a:t>
            </a:r>
            <a:endParaRPr kumimoji="1" lang="ja-JP" altLang="en-US" dirty="0"/>
          </a:p>
        </p:txBody>
      </p:sp>
    </p:spTree>
    <p:extLst>
      <p:ext uri="{BB962C8B-B14F-4D97-AF65-F5344CB8AC3E}">
        <p14:creationId xmlns:p14="http://schemas.microsoft.com/office/powerpoint/2010/main" val="3391864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F959EFD-8DE8-AE2B-1E98-B783134B6E0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1402" y="1196752"/>
            <a:ext cx="7415767" cy="5256584"/>
          </a:xfrm>
          <a:prstGeom prst="rect">
            <a:avLst/>
          </a:prstGeom>
        </p:spPr>
      </p:pic>
      <p:pic>
        <p:nvPicPr>
          <p:cNvPr id="5" name="図 4">
            <a:extLst>
              <a:ext uri="{FF2B5EF4-FFF2-40B4-BE49-F238E27FC236}">
                <a16:creationId xmlns:a16="http://schemas.microsoft.com/office/drawing/2014/main" id="{51F27E78-D6EC-665C-B46D-925AE4F006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88288" y="1916832"/>
            <a:ext cx="2302230" cy="3284984"/>
          </a:xfrm>
          <a:prstGeom prst="rect">
            <a:avLst/>
          </a:prstGeom>
        </p:spPr>
      </p:pic>
      <p:sp>
        <p:nvSpPr>
          <p:cNvPr id="6" name="タイトル 5">
            <a:extLst>
              <a:ext uri="{FF2B5EF4-FFF2-40B4-BE49-F238E27FC236}">
                <a16:creationId xmlns:a16="http://schemas.microsoft.com/office/drawing/2014/main" id="{D9B9A0E4-C5C7-1863-46D8-F0CE61CCA744}"/>
              </a:ext>
            </a:extLst>
          </p:cNvPr>
          <p:cNvSpPr>
            <a:spLocks noGrp="1"/>
          </p:cNvSpPr>
          <p:nvPr>
            <p:ph type="title"/>
          </p:nvPr>
        </p:nvSpPr>
        <p:spPr/>
        <p:txBody>
          <a:bodyPr>
            <a:normAutofit/>
          </a:bodyPr>
          <a:lstStyle/>
          <a:p>
            <a:r>
              <a:rPr lang="ja-JP" altLang="en-US" sz="3600" dirty="0"/>
              <a:t>東京ディズニーランドは「安い」）（２０２１）</a:t>
            </a:r>
          </a:p>
        </p:txBody>
      </p:sp>
    </p:spTree>
    <p:extLst>
      <p:ext uri="{BB962C8B-B14F-4D97-AF65-F5344CB8AC3E}">
        <p14:creationId xmlns:p14="http://schemas.microsoft.com/office/powerpoint/2010/main" val="3488963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E40DED-2431-29A5-8162-8AC5F4E83C2E}"/>
              </a:ext>
            </a:extLst>
          </p:cNvPr>
          <p:cNvSpPr>
            <a:spLocks noGrp="1"/>
          </p:cNvSpPr>
          <p:nvPr>
            <p:ph type="title"/>
          </p:nvPr>
        </p:nvSpPr>
        <p:spPr>
          <a:xfrm>
            <a:off x="838200" y="365125"/>
            <a:ext cx="10972800" cy="1325563"/>
          </a:xfrm>
        </p:spPr>
        <p:txBody>
          <a:bodyPr/>
          <a:lstStyle/>
          <a:p>
            <a:r>
              <a:rPr kumimoji="1" lang="ja-JP" altLang="en-US" dirty="0"/>
              <a:t>ディズニーランド平価（</a:t>
            </a:r>
            <a:r>
              <a:rPr lang="en-US" altLang="ja-JP" dirty="0"/>
              <a:t>2026</a:t>
            </a:r>
            <a:r>
              <a:rPr lang="ja-JP" altLang="en-US" dirty="0"/>
              <a:t>年</a:t>
            </a:r>
            <a:r>
              <a:rPr lang="en-US" altLang="ja-JP" dirty="0"/>
              <a:t>4</a:t>
            </a:r>
            <a:r>
              <a:rPr lang="ja-JP" altLang="en-US" dirty="0"/>
              <a:t>月</a:t>
            </a:r>
            <a:r>
              <a:rPr lang="en-US" altLang="ja-JP" dirty="0"/>
              <a:t>25</a:t>
            </a:r>
            <a:r>
              <a:rPr lang="ja-JP" altLang="en-US" dirty="0"/>
              <a:t>日</a:t>
            </a:r>
            <a:r>
              <a:rPr kumimoji="1" lang="ja-JP" altLang="en-US" dirty="0"/>
              <a:t>）</a:t>
            </a:r>
          </a:p>
        </p:txBody>
      </p:sp>
      <mc:AlternateContent xmlns:mc="http://schemas.openxmlformats.org/markup-compatibility/2006">
        <mc:Choice xmlns:a14="http://schemas.microsoft.com/office/drawing/2010/main" Requires="a14">
          <p:sp>
            <p:nvSpPr>
              <p:cNvPr id="3" name="コンテンツ プレースホルダー 2">
                <a:extLst>
                  <a:ext uri="{FF2B5EF4-FFF2-40B4-BE49-F238E27FC236}">
                    <a16:creationId xmlns:a16="http://schemas.microsoft.com/office/drawing/2014/main" id="{6670EE75-C8E9-296D-A26B-CACBD3CD8D95}"/>
                  </a:ext>
                </a:extLst>
              </p:cNvPr>
              <p:cNvSpPr>
                <a:spLocks noGrp="1"/>
              </p:cNvSpPr>
              <p:nvPr>
                <p:ph idx="1"/>
              </p:nvPr>
            </p:nvSpPr>
            <p:spPr>
              <a:xfrm>
                <a:off x="609600" y="1892294"/>
                <a:ext cx="10972800" cy="3624938"/>
              </a:xfrm>
            </p:spPr>
            <p:txBody>
              <a:bodyPr>
                <a:normAutofit/>
              </a:bodyPr>
              <a:lstStyle/>
              <a:p>
                <a:r>
                  <a:rPr lang="ja-JP" altLang="en-US" dirty="0"/>
                  <a:t>ディズニーランド</a:t>
                </a:r>
                <a14:m>
                  <m:oMath xmlns:m="http://schemas.openxmlformats.org/officeDocument/2006/math">
                    <m:r>
                      <a:rPr lang="ja-JP" altLang="en-US" i="1">
                        <a:latin typeface="Cambria Math" panose="02040503050406030204" pitchFamily="18" charset="0"/>
                      </a:rPr>
                      <m:t>平価</m:t>
                    </m:r>
                    <m:r>
                      <a:rPr lang="ja-JP" altLang="en-US" i="1" smtClean="0">
                        <a:latin typeface="Cambria Math" panose="02040503050406030204" pitchFamily="18" charset="0"/>
                      </a:rPr>
                      <m:t>＝</m:t>
                    </m:r>
                    <m:f>
                      <m:fPr>
                        <m:ctrlPr>
                          <a:rPr lang="en-US" altLang="ja-JP" i="1" smtClean="0">
                            <a:latin typeface="Cambria Math" panose="02040503050406030204" pitchFamily="18" charset="0"/>
                          </a:rPr>
                        </m:ctrlPr>
                      </m:fPr>
                      <m:num>
                        <m:r>
                          <a:rPr lang="ja-JP" altLang="en-US" i="1">
                            <a:latin typeface="Cambria Math" panose="02040503050406030204" pitchFamily="18" charset="0"/>
                          </a:rPr>
                          <m:t>日本</m:t>
                        </m:r>
                        <m:r>
                          <a:rPr lang="ja-JP" altLang="en-US" i="1" smtClean="0">
                            <a:latin typeface="Cambria Math" panose="02040503050406030204" pitchFamily="18" charset="0"/>
                          </a:rPr>
                          <m:t>の</m:t>
                        </m:r>
                        <m:r>
                          <a:rPr lang="ja-JP" altLang="en-US" i="1">
                            <a:latin typeface="Cambria Math" panose="02040503050406030204" pitchFamily="18" charset="0"/>
                          </a:rPr>
                          <m:t>ディズニーランド</m:t>
                        </m:r>
                        <m:r>
                          <a:rPr lang="ja-JP" altLang="en-US" i="1" smtClean="0">
                            <a:latin typeface="Cambria Math" panose="02040503050406030204" pitchFamily="18" charset="0"/>
                          </a:rPr>
                          <m:t>入園</m:t>
                        </m:r>
                        <m:r>
                          <a:rPr lang="ja-JP" altLang="en-US" i="1">
                            <a:latin typeface="Cambria Math" panose="02040503050406030204" pitchFamily="18" charset="0"/>
                          </a:rPr>
                          <m:t>料</m:t>
                        </m:r>
                      </m:num>
                      <m:den>
                        <m:r>
                          <a:rPr lang="ja-JP" altLang="en-US" i="1">
                            <a:latin typeface="Cambria Math" panose="02040503050406030204" pitchFamily="18" charset="0"/>
                          </a:rPr>
                          <m:t>米国</m:t>
                        </m:r>
                        <m:r>
                          <a:rPr lang="ja-JP" altLang="en-US" i="1" smtClean="0">
                            <a:latin typeface="Cambria Math" panose="02040503050406030204" pitchFamily="18" charset="0"/>
                          </a:rPr>
                          <m:t>の</m:t>
                        </m:r>
                        <m:r>
                          <a:rPr lang="ja-JP" altLang="en-US" i="1">
                            <a:latin typeface="Cambria Math" panose="02040503050406030204" pitchFamily="18" charset="0"/>
                          </a:rPr>
                          <m:t>ディズニーランド</m:t>
                        </m:r>
                        <m:r>
                          <a:rPr lang="ja-JP" altLang="en-US" i="1" smtClean="0">
                            <a:latin typeface="Cambria Math" panose="02040503050406030204" pitchFamily="18" charset="0"/>
                          </a:rPr>
                          <m:t>入園料</m:t>
                        </m:r>
                      </m:den>
                    </m:f>
                  </m:oMath>
                </a14:m>
                <a:endParaRPr kumimoji="1" lang="en-US" altLang="ja-JP" dirty="0"/>
              </a:p>
              <a:p>
                <a14:m>
                  <m:oMath xmlns:m="http://schemas.openxmlformats.org/officeDocument/2006/math">
                    <m:f>
                      <m:fPr>
                        <m:ctrlPr>
                          <a:rPr lang="en-US" altLang="ja-JP" i="1" smtClean="0">
                            <a:latin typeface="Cambria Math" panose="02040503050406030204" pitchFamily="18" charset="0"/>
                          </a:rPr>
                        </m:ctrlPr>
                      </m:fPr>
                      <m:num>
                        <m:r>
                          <a:rPr lang="en-US" altLang="ja-JP" b="0" i="1" smtClean="0">
                            <a:latin typeface="Cambria Math" panose="02040503050406030204" pitchFamily="18" charset="0"/>
                          </a:rPr>
                          <m:t>9</m:t>
                        </m:r>
                        <m:r>
                          <a:rPr lang="en-US" altLang="ja-JP" i="1">
                            <a:latin typeface="Cambria Math" panose="02040503050406030204" pitchFamily="18" charset="0"/>
                          </a:rPr>
                          <m:t>900</m:t>
                        </m:r>
                        <m:r>
                          <a:rPr lang="ja-JP" altLang="en-US" i="1" smtClean="0">
                            <a:latin typeface="Cambria Math" panose="02040503050406030204" pitchFamily="18" charset="0"/>
                          </a:rPr>
                          <m:t>円</m:t>
                        </m:r>
                      </m:num>
                      <m:den>
                        <m:r>
                          <a:rPr lang="en-US" altLang="ja-JP" b="0" i="1" smtClean="0">
                            <a:latin typeface="Cambria Math" panose="02040503050406030204" pitchFamily="18" charset="0"/>
                          </a:rPr>
                          <m:t>184</m:t>
                        </m:r>
                        <m:r>
                          <a:rPr lang="ja-JP" altLang="en-US" i="1">
                            <a:latin typeface="Cambria Math" panose="02040503050406030204" pitchFamily="18" charset="0"/>
                          </a:rPr>
                          <m:t>ドル</m:t>
                        </m:r>
                      </m:den>
                    </m:f>
                  </m:oMath>
                </a14:m>
                <a:r>
                  <a:rPr kumimoji="1" lang="ja-JP" altLang="en-US" dirty="0"/>
                  <a:t>＝</a:t>
                </a:r>
                <a:r>
                  <a:rPr lang="en-US" altLang="ja-JP" dirty="0"/>
                  <a:t>53.8</a:t>
                </a:r>
                <a:r>
                  <a:rPr lang="ja-JP" altLang="en-US" dirty="0"/>
                  <a:t>円／ドル</a:t>
                </a:r>
                <a:endParaRPr lang="en-US" altLang="ja-JP" dirty="0"/>
              </a:p>
              <a:p>
                <a:r>
                  <a:rPr lang="ja-JP" altLang="en-US" dirty="0"/>
                  <a:t>米国のディズニーランド入園料を円換算すると、</a:t>
                </a:r>
                <a:endParaRPr lang="en-US" altLang="ja-JP" dirty="0"/>
              </a:p>
              <a:p>
                <a:pPr marL="0" indent="0">
                  <a:buNone/>
                </a:pPr>
                <a:r>
                  <a:rPr lang="en-US" altLang="ja-JP" dirty="0"/>
                  <a:t>		184</a:t>
                </a:r>
                <a:r>
                  <a:rPr lang="ja-JP" altLang="en-US" dirty="0"/>
                  <a:t>ドル</a:t>
                </a:r>
                <a:r>
                  <a:rPr lang="en-US" altLang="ja-JP" dirty="0"/>
                  <a:t>×155</a:t>
                </a:r>
                <a:r>
                  <a:rPr lang="ja-JP" altLang="en-US" dirty="0"/>
                  <a:t>円／ドル＝</a:t>
                </a:r>
                <a:r>
                  <a:rPr lang="en-US" altLang="ja-JP" dirty="0">
                    <a:solidFill>
                      <a:srgbClr val="FF0000"/>
                    </a:solidFill>
                  </a:rPr>
                  <a:t>28520</a:t>
                </a:r>
                <a:r>
                  <a:rPr lang="ja-JP" altLang="en-US" dirty="0">
                    <a:solidFill>
                      <a:srgbClr val="FF0000"/>
                    </a:solidFill>
                  </a:rPr>
                  <a:t>円</a:t>
                </a:r>
                <a:endParaRPr lang="en-US" altLang="ja-JP" dirty="0">
                  <a:solidFill>
                    <a:srgbClr val="FF0000"/>
                  </a:solidFill>
                </a:endParaRPr>
              </a:p>
              <a:p>
                <a:r>
                  <a:rPr lang="en-US" altLang="ja-JP" dirty="0"/>
                  <a:t>9900</a:t>
                </a:r>
                <a:r>
                  <a:rPr lang="ja-JP" altLang="en-US" dirty="0"/>
                  <a:t>円／</a:t>
                </a:r>
                <a:r>
                  <a:rPr lang="en-US" altLang="ja-JP" dirty="0"/>
                  <a:t>28520</a:t>
                </a:r>
                <a:r>
                  <a:rPr lang="ja-JP" altLang="en-US" dirty="0"/>
                  <a:t>円＝</a:t>
                </a:r>
                <a:r>
                  <a:rPr lang="en-US" altLang="ja-JP" dirty="0">
                    <a:solidFill>
                      <a:srgbClr val="FF0000"/>
                    </a:solidFill>
                  </a:rPr>
                  <a:t>34.7</a:t>
                </a:r>
                <a:r>
                  <a:rPr lang="ja-JP" altLang="en-US" dirty="0">
                    <a:solidFill>
                      <a:srgbClr val="FF0000"/>
                    </a:solidFill>
                  </a:rPr>
                  <a:t>％</a:t>
                </a:r>
                <a:r>
                  <a:rPr lang="ja-JP" altLang="en-US" dirty="0"/>
                  <a:t>。アメリカ人が日本に来たら</a:t>
                </a:r>
                <a:r>
                  <a:rPr lang="en-US" altLang="ja-JP" dirty="0"/>
                  <a:t>35</a:t>
                </a:r>
                <a:r>
                  <a:rPr lang="ja-JP" altLang="en-US" dirty="0"/>
                  <a:t>％の値段でディズニーランドに行ける！</a:t>
                </a:r>
                <a:endParaRPr lang="en-US" altLang="ja-JP" dirty="0"/>
              </a:p>
              <a:p>
                <a:endParaRPr kumimoji="1" lang="ja-JP" altLang="en-US" dirty="0"/>
              </a:p>
            </p:txBody>
          </p:sp>
        </mc:Choice>
        <mc:Fallback>
          <p:sp>
            <p:nvSpPr>
              <p:cNvPr id="3" name="コンテンツ プレースホルダー 2">
                <a:extLst>
                  <a:ext uri="{FF2B5EF4-FFF2-40B4-BE49-F238E27FC236}">
                    <a16:creationId xmlns:a16="http://schemas.microsoft.com/office/drawing/2014/main" id="{6670EE75-C8E9-296D-A26B-CACBD3CD8D95}"/>
                  </a:ext>
                </a:extLst>
              </p:cNvPr>
              <p:cNvSpPr>
                <a:spLocks noGrp="1" noRot="1" noChangeAspect="1" noMove="1" noResize="1" noEditPoints="1" noAdjustHandles="1" noChangeArrowheads="1" noChangeShapeType="1" noTextEdit="1"/>
              </p:cNvSpPr>
              <p:nvPr>
                <p:ph idx="1"/>
              </p:nvPr>
            </p:nvSpPr>
            <p:spPr>
              <a:xfrm>
                <a:off x="609600" y="1892294"/>
                <a:ext cx="10972800" cy="3624938"/>
              </a:xfrm>
              <a:blipFill>
                <a:blip r:embed="rId2"/>
                <a:stretch>
                  <a:fillRect l="-1000" b="-3361"/>
                </a:stretch>
              </a:blipFill>
            </p:spPr>
            <p:txBody>
              <a:bodyPr/>
              <a:lstStyle/>
              <a:p>
                <a:r>
                  <a:rPr lang="ja-JP" altLang="en-US">
                    <a:noFill/>
                  </a:rPr>
                  <a:t> </a:t>
                </a:r>
              </a:p>
            </p:txBody>
          </p:sp>
        </mc:Fallback>
      </mc:AlternateContent>
      <p:sp>
        <p:nvSpPr>
          <p:cNvPr id="5" name="テキスト ボックス 4">
            <a:extLst>
              <a:ext uri="{FF2B5EF4-FFF2-40B4-BE49-F238E27FC236}">
                <a16:creationId xmlns:a16="http://schemas.microsoft.com/office/drawing/2014/main" id="{45A52AD1-1E75-CFF4-53C6-C59F14C97F5B}"/>
              </a:ext>
            </a:extLst>
          </p:cNvPr>
          <p:cNvSpPr txBox="1"/>
          <p:nvPr/>
        </p:nvSpPr>
        <p:spPr>
          <a:xfrm>
            <a:off x="1702829" y="5582481"/>
            <a:ext cx="7344816" cy="923330"/>
          </a:xfrm>
          <a:prstGeom prst="rect">
            <a:avLst/>
          </a:prstGeom>
          <a:noFill/>
        </p:spPr>
        <p:txBody>
          <a:bodyPr wrap="square">
            <a:spAutoFit/>
          </a:bodyPr>
          <a:lstStyle/>
          <a:p>
            <a:r>
              <a:rPr lang="ja-JP" altLang="en-US" dirty="0"/>
              <a:t>①東京ディズニーランドパスポート（円）</a:t>
            </a:r>
            <a:endParaRPr lang="en-US" altLang="ja-JP" dirty="0"/>
          </a:p>
          <a:p>
            <a:r>
              <a:rPr lang="ja-JP" altLang="en-US" dirty="0"/>
              <a:t>②ディズニー・ワールド・マジックキングダム・パスポート（ドル）</a:t>
            </a:r>
            <a:endParaRPr lang="en-US" altLang="ja-JP" dirty="0"/>
          </a:p>
          <a:p>
            <a:r>
              <a:rPr lang="ja-JP" altLang="en-US" dirty="0"/>
              <a:t>いずれも、</a:t>
            </a:r>
            <a:r>
              <a:rPr lang="en-US" altLang="ja-JP" dirty="0">
                <a:solidFill>
                  <a:srgbClr val="FF00FF"/>
                </a:solidFill>
              </a:rPr>
              <a:t>2026</a:t>
            </a:r>
            <a:r>
              <a:rPr lang="ja-JP" altLang="en-US" dirty="0">
                <a:solidFill>
                  <a:srgbClr val="FF00FF"/>
                </a:solidFill>
              </a:rPr>
              <a:t>年</a:t>
            </a:r>
            <a:r>
              <a:rPr lang="en-US" altLang="ja-JP" dirty="0">
                <a:solidFill>
                  <a:srgbClr val="FF00FF"/>
                </a:solidFill>
              </a:rPr>
              <a:t>4</a:t>
            </a:r>
            <a:r>
              <a:rPr lang="ja-JP" altLang="en-US" dirty="0">
                <a:solidFill>
                  <a:srgbClr val="FF00FF"/>
                </a:solidFill>
              </a:rPr>
              <a:t>月</a:t>
            </a:r>
            <a:r>
              <a:rPr lang="en-US" altLang="ja-JP" dirty="0">
                <a:solidFill>
                  <a:srgbClr val="FF00FF"/>
                </a:solidFill>
              </a:rPr>
              <a:t>25</a:t>
            </a:r>
            <a:r>
              <a:rPr lang="ja-JP" altLang="en-US" dirty="0">
                <a:solidFill>
                  <a:srgbClr val="FF00FF"/>
                </a:solidFill>
              </a:rPr>
              <a:t>日（土）</a:t>
            </a:r>
            <a:r>
              <a:rPr lang="ja-JP" altLang="en-US" dirty="0"/>
              <a:t>の値段。</a:t>
            </a:r>
          </a:p>
        </p:txBody>
      </p:sp>
    </p:spTree>
    <p:extLst>
      <p:ext uri="{BB962C8B-B14F-4D97-AF65-F5344CB8AC3E}">
        <p14:creationId xmlns:p14="http://schemas.microsoft.com/office/powerpoint/2010/main" val="3361298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訪日外国人の推移</a:t>
            </a:r>
          </a:p>
        </p:txBody>
      </p:sp>
      <p:pic>
        <p:nvPicPr>
          <p:cNvPr id="6" name="図 5">
            <a:extLst>
              <a:ext uri="{FF2B5EF4-FFF2-40B4-BE49-F238E27FC236}">
                <a16:creationId xmlns:a16="http://schemas.microsoft.com/office/drawing/2014/main" id="{5A1E480D-7643-7133-C8EB-61EC7243DB8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7488" y="1916832"/>
            <a:ext cx="9813510" cy="3716417"/>
          </a:xfrm>
          <a:prstGeom prst="rect">
            <a:avLst/>
          </a:prstGeom>
        </p:spPr>
      </p:pic>
    </p:spTree>
    <p:extLst>
      <p:ext uri="{BB962C8B-B14F-4D97-AF65-F5344CB8AC3E}">
        <p14:creationId xmlns:p14="http://schemas.microsoft.com/office/powerpoint/2010/main" val="1582777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旅行収支</a:t>
            </a:r>
          </a:p>
        </p:txBody>
      </p:sp>
      <p:pic>
        <p:nvPicPr>
          <p:cNvPr id="4" name="図 3">
            <a:extLst>
              <a:ext uri="{FF2B5EF4-FFF2-40B4-BE49-F238E27FC236}">
                <a16:creationId xmlns:a16="http://schemas.microsoft.com/office/drawing/2014/main" id="{07A5F0CD-EBCA-BD26-1424-1FF5002707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63552" y="1700808"/>
            <a:ext cx="9194034" cy="4248472"/>
          </a:xfrm>
          <a:prstGeom prst="rect">
            <a:avLst/>
          </a:prstGeom>
        </p:spPr>
      </p:pic>
      <p:sp>
        <p:nvSpPr>
          <p:cNvPr id="5" name="テキスト ボックス 4">
            <a:extLst>
              <a:ext uri="{FF2B5EF4-FFF2-40B4-BE49-F238E27FC236}">
                <a16:creationId xmlns:a16="http://schemas.microsoft.com/office/drawing/2014/main" id="{B678F8B1-907D-5D1C-1574-69404053D8B1}"/>
              </a:ext>
            </a:extLst>
          </p:cNvPr>
          <p:cNvSpPr txBox="1"/>
          <p:nvPr/>
        </p:nvSpPr>
        <p:spPr>
          <a:xfrm>
            <a:off x="7464152" y="522972"/>
            <a:ext cx="4968552" cy="646331"/>
          </a:xfrm>
          <a:prstGeom prst="rect">
            <a:avLst/>
          </a:prstGeom>
          <a:noFill/>
        </p:spPr>
        <p:txBody>
          <a:bodyPr wrap="square" rtlCol="0">
            <a:spAutoFit/>
          </a:bodyPr>
          <a:lstStyle/>
          <a:p>
            <a:r>
              <a:rPr kumimoji="1" lang="ja-JP" altLang="en-US" dirty="0"/>
              <a:t>受取：外国人が日本に旅行して支払った金額</a:t>
            </a:r>
            <a:endParaRPr kumimoji="1" lang="en-US" altLang="ja-JP" dirty="0"/>
          </a:p>
          <a:p>
            <a:r>
              <a:rPr lang="ja-JP" altLang="en-US" dirty="0"/>
              <a:t>支払い：日本人が外国に旅行して支払った金額</a:t>
            </a:r>
            <a:endParaRPr kumimoji="1" lang="ja-JP" altLang="en-US" dirty="0"/>
          </a:p>
        </p:txBody>
      </p:sp>
    </p:spTree>
    <p:extLst>
      <p:ext uri="{BB962C8B-B14F-4D97-AF65-F5344CB8AC3E}">
        <p14:creationId xmlns:p14="http://schemas.microsoft.com/office/powerpoint/2010/main" val="781880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1344" y="332656"/>
            <a:ext cx="8136904" cy="1143000"/>
          </a:xfrm>
        </p:spPr>
        <p:txBody>
          <a:bodyPr/>
          <a:lstStyle/>
          <a:p>
            <a:r>
              <a:rPr kumimoji="1" lang="ja-JP" altLang="en-US" dirty="0"/>
              <a:t>著作権等使用料</a:t>
            </a:r>
          </a:p>
        </p:txBody>
      </p:sp>
      <p:pic>
        <p:nvPicPr>
          <p:cNvPr id="4" name="図 3">
            <a:extLst>
              <a:ext uri="{FF2B5EF4-FFF2-40B4-BE49-F238E27FC236}">
                <a16:creationId xmlns:a16="http://schemas.microsoft.com/office/drawing/2014/main" id="{04499DA4-A321-87EA-C5D0-92EC9A132A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63552" y="1628800"/>
            <a:ext cx="9799362" cy="4608512"/>
          </a:xfrm>
          <a:prstGeom prst="rect">
            <a:avLst/>
          </a:prstGeom>
        </p:spPr>
      </p:pic>
      <p:sp>
        <p:nvSpPr>
          <p:cNvPr id="5" name="テキスト ボックス 4">
            <a:extLst>
              <a:ext uri="{FF2B5EF4-FFF2-40B4-BE49-F238E27FC236}">
                <a16:creationId xmlns:a16="http://schemas.microsoft.com/office/drawing/2014/main" id="{E06ADF93-CD3F-B9E6-A9DF-17FC865EAB65}"/>
              </a:ext>
            </a:extLst>
          </p:cNvPr>
          <p:cNvSpPr txBox="1"/>
          <p:nvPr/>
        </p:nvSpPr>
        <p:spPr>
          <a:xfrm>
            <a:off x="6345155" y="570155"/>
            <a:ext cx="5688632" cy="646331"/>
          </a:xfrm>
          <a:prstGeom prst="rect">
            <a:avLst/>
          </a:prstGeom>
          <a:noFill/>
        </p:spPr>
        <p:txBody>
          <a:bodyPr wrap="square" rtlCol="0">
            <a:spAutoFit/>
          </a:bodyPr>
          <a:lstStyle/>
          <a:p>
            <a:r>
              <a:rPr kumimoji="1" lang="ja-JP" altLang="en-US" dirty="0"/>
              <a:t>受け取り：日本人が外国人から受け取る著作権等使用料</a:t>
            </a:r>
            <a:endParaRPr kumimoji="1" lang="en-US" altLang="ja-JP" dirty="0"/>
          </a:p>
          <a:p>
            <a:r>
              <a:rPr lang="ja-JP" altLang="en-US" dirty="0"/>
              <a:t>支払い：日本人が外国人に支払う著作権等使用料</a:t>
            </a:r>
            <a:endParaRPr kumimoji="1" lang="ja-JP" altLang="en-US" dirty="0"/>
          </a:p>
        </p:txBody>
      </p:sp>
    </p:spTree>
    <p:extLst>
      <p:ext uri="{BB962C8B-B14F-4D97-AF65-F5344CB8AC3E}">
        <p14:creationId xmlns:p14="http://schemas.microsoft.com/office/powerpoint/2010/main" val="2682837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B88DBE7-795D-7A76-AE40-D140A79A8E38}"/>
              </a:ext>
            </a:extLst>
          </p:cNvPr>
          <p:cNvSpPr>
            <a:spLocks noGrp="1"/>
          </p:cNvSpPr>
          <p:nvPr>
            <p:ph type="title"/>
          </p:nvPr>
        </p:nvSpPr>
        <p:spPr/>
        <p:txBody>
          <a:bodyPr/>
          <a:lstStyle/>
          <a:p>
            <a:r>
              <a:rPr lang="ja-JP" altLang="en-US" dirty="0"/>
              <a:t>日本のデジタル赤字</a:t>
            </a:r>
          </a:p>
        </p:txBody>
      </p:sp>
      <p:pic>
        <p:nvPicPr>
          <p:cNvPr id="5" name="コンテンツ プレースホルダー 4">
            <a:extLst>
              <a:ext uri="{FF2B5EF4-FFF2-40B4-BE49-F238E27FC236}">
                <a16:creationId xmlns:a16="http://schemas.microsoft.com/office/drawing/2014/main" id="{54D7B587-16E5-2E40-66A1-35FF0C557D7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904312" y="734373"/>
            <a:ext cx="2755512" cy="4525963"/>
          </a:xfrm>
        </p:spPr>
      </p:pic>
      <p:sp>
        <p:nvSpPr>
          <p:cNvPr id="6" name="テキスト ボックス 5">
            <a:extLst>
              <a:ext uri="{FF2B5EF4-FFF2-40B4-BE49-F238E27FC236}">
                <a16:creationId xmlns:a16="http://schemas.microsoft.com/office/drawing/2014/main" id="{94D08DC7-6667-05F6-38F7-9CF02547FC83}"/>
              </a:ext>
            </a:extLst>
          </p:cNvPr>
          <p:cNvSpPr txBox="1"/>
          <p:nvPr/>
        </p:nvSpPr>
        <p:spPr>
          <a:xfrm>
            <a:off x="6817024" y="6123627"/>
            <a:ext cx="3960440" cy="369332"/>
          </a:xfrm>
          <a:prstGeom prst="rect">
            <a:avLst/>
          </a:prstGeom>
          <a:noFill/>
        </p:spPr>
        <p:txBody>
          <a:bodyPr wrap="square" rtlCol="0">
            <a:spAutoFit/>
          </a:bodyPr>
          <a:lstStyle/>
          <a:p>
            <a:r>
              <a:rPr kumimoji="1" lang="en-US" altLang="ja-JP" dirty="0"/>
              <a:t>2024</a:t>
            </a:r>
            <a:r>
              <a:rPr kumimoji="1" lang="ja-JP" altLang="en-US" dirty="0"/>
              <a:t>年</a:t>
            </a:r>
            <a:r>
              <a:rPr kumimoji="1" lang="en-US" altLang="ja-JP" dirty="0"/>
              <a:t>5</a:t>
            </a:r>
            <a:r>
              <a:rPr kumimoji="1" lang="ja-JP" altLang="en-US" dirty="0"/>
              <a:t>月</a:t>
            </a:r>
            <a:r>
              <a:rPr kumimoji="1" lang="en-US" altLang="ja-JP" dirty="0"/>
              <a:t>10</a:t>
            </a:r>
            <a:r>
              <a:rPr kumimoji="1" lang="ja-JP" altLang="en-US" dirty="0"/>
              <a:t>日付け日本経済新聞朝刊</a:t>
            </a:r>
          </a:p>
        </p:txBody>
      </p:sp>
      <p:sp>
        <p:nvSpPr>
          <p:cNvPr id="7" name="テキスト ボックス 6">
            <a:extLst>
              <a:ext uri="{FF2B5EF4-FFF2-40B4-BE49-F238E27FC236}">
                <a16:creationId xmlns:a16="http://schemas.microsoft.com/office/drawing/2014/main" id="{6D16748F-E78F-4973-E811-A8D2673CD36B}"/>
              </a:ext>
            </a:extLst>
          </p:cNvPr>
          <p:cNvSpPr txBox="1"/>
          <p:nvPr/>
        </p:nvSpPr>
        <p:spPr>
          <a:xfrm>
            <a:off x="1271464" y="2563986"/>
            <a:ext cx="3528392" cy="923330"/>
          </a:xfrm>
          <a:prstGeom prst="rect">
            <a:avLst/>
          </a:prstGeom>
          <a:noFill/>
        </p:spPr>
        <p:txBody>
          <a:bodyPr wrap="square" rtlCol="0">
            <a:spAutoFit/>
          </a:bodyPr>
          <a:lstStyle/>
          <a:p>
            <a:r>
              <a:rPr kumimoji="1" lang="ja-JP" altLang="en-US" dirty="0"/>
              <a:t>サーバー</a:t>
            </a:r>
            <a:endParaRPr kumimoji="1" lang="en-US" altLang="ja-JP" dirty="0"/>
          </a:p>
          <a:p>
            <a:r>
              <a:rPr kumimoji="1" lang="ja-JP" altLang="en-US" dirty="0"/>
              <a:t>ウエッブ関連サービス</a:t>
            </a:r>
            <a:endParaRPr kumimoji="1" lang="en-US" altLang="ja-JP" dirty="0"/>
          </a:p>
          <a:p>
            <a:r>
              <a:rPr lang="ja-JP" altLang="en-US" dirty="0"/>
              <a:t>ソフトウエア開発など</a:t>
            </a:r>
            <a:endParaRPr kumimoji="1" lang="ja-JP" altLang="en-US" dirty="0"/>
          </a:p>
        </p:txBody>
      </p:sp>
      <p:pic>
        <p:nvPicPr>
          <p:cNvPr id="8" name="図 7">
            <a:extLst>
              <a:ext uri="{FF2B5EF4-FFF2-40B4-BE49-F238E27FC236}">
                <a16:creationId xmlns:a16="http://schemas.microsoft.com/office/drawing/2014/main" id="{7ADB5699-1D15-71F3-B99D-10E5D9F459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9279" y="1700808"/>
            <a:ext cx="2989276" cy="3717032"/>
          </a:xfrm>
          <a:prstGeom prst="rect">
            <a:avLst/>
          </a:prstGeom>
        </p:spPr>
      </p:pic>
    </p:spTree>
    <p:extLst>
      <p:ext uri="{BB962C8B-B14F-4D97-AF65-F5344CB8AC3E}">
        <p14:creationId xmlns:p14="http://schemas.microsoft.com/office/powerpoint/2010/main" val="4170369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4063314768"/>
              </p:ext>
            </p:extLst>
          </p:nvPr>
        </p:nvGraphicFramePr>
        <p:xfrm>
          <a:off x="479376" y="476672"/>
          <a:ext cx="10873208" cy="5781924"/>
        </p:xfrm>
        <a:graphic>
          <a:graphicData uri="http://schemas.openxmlformats.org/drawingml/2006/table">
            <a:tbl>
              <a:tblPr>
                <a:tableStyleId>{5C22544A-7EE6-4342-B048-85BDC9FD1C3A}</a:tableStyleId>
              </a:tblPr>
              <a:tblGrid>
                <a:gridCol w="1359151">
                  <a:extLst>
                    <a:ext uri="{9D8B030D-6E8A-4147-A177-3AD203B41FA5}">
                      <a16:colId xmlns:a16="http://schemas.microsoft.com/office/drawing/2014/main" val="20000"/>
                    </a:ext>
                  </a:extLst>
                </a:gridCol>
                <a:gridCol w="1359151">
                  <a:extLst>
                    <a:ext uri="{9D8B030D-6E8A-4147-A177-3AD203B41FA5}">
                      <a16:colId xmlns:a16="http://schemas.microsoft.com/office/drawing/2014/main" val="20001"/>
                    </a:ext>
                  </a:extLst>
                </a:gridCol>
                <a:gridCol w="1359151">
                  <a:extLst>
                    <a:ext uri="{9D8B030D-6E8A-4147-A177-3AD203B41FA5}">
                      <a16:colId xmlns:a16="http://schemas.microsoft.com/office/drawing/2014/main" val="20002"/>
                    </a:ext>
                  </a:extLst>
                </a:gridCol>
                <a:gridCol w="1359151">
                  <a:extLst>
                    <a:ext uri="{9D8B030D-6E8A-4147-A177-3AD203B41FA5}">
                      <a16:colId xmlns:a16="http://schemas.microsoft.com/office/drawing/2014/main" val="20003"/>
                    </a:ext>
                  </a:extLst>
                </a:gridCol>
                <a:gridCol w="1359151">
                  <a:extLst>
                    <a:ext uri="{9D8B030D-6E8A-4147-A177-3AD203B41FA5}">
                      <a16:colId xmlns:a16="http://schemas.microsoft.com/office/drawing/2014/main" val="20004"/>
                    </a:ext>
                  </a:extLst>
                </a:gridCol>
                <a:gridCol w="1359151">
                  <a:extLst>
                    <a:ext uri="{9D8B030D-6E8A-4147-A177-3AD203B41FA5}">
                      <a16:colId xmlns:a16="http://schemas.microsoft.com/office/drawing/2014/main" val="20005"/>
                    </a:ext>
                  </a:extLst>
                </a:gridCol>
                <a:gridCol w="1359151">
                  <a:extLst>
                    <a:ext uri="{9D8B030D-6E8A-4147-A177-3AD203B41FA5}">
                      <a16:colId xmlns:a16="http://schemas.microsoft.com/office/drawing/2014/main" val="20006"/>
                    </a:ext>
                  </a:extLst>
                </a:gridCol>
                <a:gridCol w="1359151">
                  <a:extLst>
                    <a:ext uri="{9D8B030D-6E8A-4147-A177-3AD203B41FA5}">
                      <a16:colId xmlns:a16="http://schemas.microsoft.com/office/drawing/2014/main" val="504170755"/>
                    </a:ext>
                  </a:extLst>
                </a:gridCol>
              </a:tblGrid>
              <a:tr h="1347874">
                <a:tc>
                  <a:txBody>
                    <a:bodyPr/>
                    <a:lstStyle/>
                    <a:p>
                      <a:pPr algn="just" fontAlgn="ctr"/>
                      <a:r>
                        <a:rPr lang="ja-JP" altLang="en-US" sz="1800" u="none" strike="noStrike" dirty="0">
                          <a:solidFill>
                            <a:schemeClr val="bg1"/>
                          </a:solidFill>
                          <a:effectLst/>
                        </a:rPr>
                        <a:t>　</a:t>
                      </a:r>
                      <a:endParaRPr lang="ja-JP" altLang="en-US" sz="1800" b="0" i="0" u="none" strike="noStrike" dirty="0">
                        <a:solidFill>
                          <a:schemeClr val="bg1"/>
                        </a:solidFill>
                        <a:effectLst/>
                        <a:latin typeface="Century"/>
                      </a:endParaRPr>
                    </a:p>
                  </a:txBody>
                  <a:tcPr marL="8126" marR="8126" marT="8126" marB="0" anchor="ctr">
                    <a:solidFill>
                      <a:schemeClr val="tx2">
                        <a:lumMod val="50000"/>
                      </a:schemeClr>
                    </a:solidFill>
                  </a:tcPr>
                </a:tc>
                <a:tc>
                  <a:txBody>
                    <a:bodyPr/>
                    <a:lstStyle/>
                    <a:p>
                      <a:pPr algn="just" fontAlgn="ctr"/>
                      <a:r>
                        <a:rPr lang="ja-JP" altLang="en-US" sz="1800" u="none" strike="noStrike" dirty="0">
                          <a:solidFill>
                            <a:schemeClr val="bg1"/>
                          </a:solidFill>
                          <a:effectLst/>
                        </a:rPr>
                        <a:t>ディズニーランド・リゾート</a:t>
                      </a:r>
                      <a:endParaRPr lang="ja-JP" altLang="en-US" sz="1800" b="0" i="0" u="none" strike="noStrike" dirty="0">
                        <a:solidFill>
                          <a:schemeClr val="bg1"/>
                        </a:solidFill>
                        <a:effectLst/>
                        <a:latin typeface="ＭＳ 明朝"/>
                      </a:endParaRPr>
                    </a:p>
                  </a:txBody>
                  <a:tcPr marL="8126" marR="8126" marT="8126" marB="0" anchor="ctr">
                    <a:solidFill>
                      <a:schemeClr val="tx2">
                        <a:lumMod val="50000"/>
                      </a:schemeClr>
                    </a:solidFill>
                  </a:tcPr>
                </a:tc>
                <a:tc>
                  <a:txBody>
                    <a:bodyPr/>
                    <a:lstStyle/>
                    <a:p>
                      <a:pPr algn="just" fontAlgn="ctr"/>
                      <a:r>
                        <a:rPr lang="ja-JP" altLang="en-US" sz="1800" u="none" strike="noStrike" dirty="0">
                          <a:solidFill>
                            <a:schemeClr val="bg1"/>
                          </a:solidFill>
                          <a:effectLst/>
                        </a:rPr>
                        <a:t>ウォルト・ディズニー・ワールド・リゾート</a:t>
                      </a:r>
                      <a:endParaRPr lang="ja-JP" altLang="en-US" sz="1800" b="0" i="0" u="none" strike="noStrike" dirty="0">
                        <a:solidFill>
                          <a:schemeClr val="bg1"/>
                        </a:solidFill>
                        <a:effectLst/>
                        <a:latin typeface="ＭＳ 明朝"/>
                      </a:endParaRPr>
                    </a:p>
                  </a:txBody>
                  <a:tcPr marL="8126" marR="8126" marT="8126" marB="0" anchor="ctr">
                    <a:solidFill>
                      <a:schemeClr val="tx2">
                        <a:lumMod val="50000"/>
                      </a:schemeClr>
                    </a:solidFill>
                  </a:tcPr>
                </a:tc>
                <a:tc>
                  <a:txBody>
                    <a:bodyPr/>
                    <a:lstStyle/>
                    <a:p>
                      <a:pPr algn="just" fontAlgn="ctr"/>
                      <a:r>
                        <a:rPr lang="ja-JP" altLang="en-US" sz="1800" u="none" strike="noStrike" dirty="0">
                          <a:solidFill>
                            <a:schemeClr val="bg1"/>
                          </a:solidFill>
                          <a:effectLst/>
                        </a:rPr>
                        <a:t>東京ディズニーリゾート</a:t>
                      </a:r>
                      <a:endParaRPr lang="ja-JP" altLang="en-US" sz="1800" b="0" i="0" u="none" strike="noStrike" dirty="0">
                        <a:solidFill>
                          <a:schemeClr val="bg1"/>
                        </a:solidFill>
                        <a:effectLst/>
                        <a:latin typeface="ＭＳ 明朝"/>
                      </a:endParaRPr>
                    </a:p>
                  </a:txBody>
                  <a:tcPr marL="8126" marR="8126" marT="8126" marB="0" anchor="ctr">
                    <a:solidFill>
                      <a:schemeClr val="tx2">
                        <a:lumMod val="50000"/>
                      </a:schemeClr>
                    </a:solidFill>
                  </a:tcPr>
                </a:tc>
                <a:tc>
                  <a:txBody>
                    <a:bodyPr/>
                    <a:lstStyle/>
                    <a:p>
                      <a:pPr algn="just" fontAlgn="ctr"/>
                      <a:r>
                        <a:rPr lang="ja-JP" altLang="en-US" sz="1800" u="none" strike="noStrike" dirty="0">
                          <a:solidFill>
                            <a:schemeClr val="bg1"/>
                          </a:solidFill>
                          <a:effectLst/>
                        </a:rPr>
                        <a:t>ディズニーランド・リゾート・パリ</a:t>
                      </a:r>
                      <a:endParaRPr lang="ja-JP" altLang="en-US" sz="1800" b="0" i="0" u="none" strike="noStrike" dirty="0">
                        <a:solidFill>
                          <a:schemeClr val="bg1"/>
                        </a:solidFill>
                        <a:effectLst/>
                        <a:latin typeface="ＭＳ 明朝"/>
                      </a:endParaRPr>
                    </a:p>
                  </a:txBody>
                  <a:tcPr marL="8126" marR="8126" marT="8126" marB="0" anchor="ctr">
                    <a:solidFill>
                      <a:schemeClr val="tx2">
                        <a:lumMod val="50000"/>
                      </a:schemeClr>
                    </a:solidFill>
                  </a:tcPr>
                </a:tc>
                <a:tc>
                  <a:txBody>
                    <a:bodyPr/>
                    <a:lstStyle/>
                    <a:p>
                      <a:pPr algn="just" fontAlgn="ctr"/>
                      <a:r>
                        <a:rPr lang="ja-JP" altLang="en-US" sz="1800" u="none" strike="noStrike" dirty="0">
                          <a:solidFill>
                            <a:schemeClr val="bg1"/>
                          </a:solidFill>
                          <a:effectLst/>
                        </a:rPr>
                        <a:t>香港ディズニーリゾート</a:t>
                      </a:r>
                      <a:endParaRPr lang="ja-JP" altLang="en-US" sz="1800" b="0" i="0" u="none" strike="noStrike" dirty="0">
                        <a:solidFill>
                          <a:schemeClr val="bg1"/>
                        </a:solidFill>
                        <a:effectLst/>
                        <a:latin typeface="ＭＳ 明朝"/>
                      </a:endParaRPr>
                    </a:p>
                  </a:txBody>
                  <a:tcPr marL="8126" marR="8126" marT="8126" marB="0" anchor="ctr">
                    <a:solidFill>
                      <a:schemeClr val="tx2">
                        <a:lumMod val="50000"/>
                      </a:schemeClr>
                    </a:solidFill>
                  </a:tcPr>
                </a:tc>
                <a:tc>
                  <a:txBody>
                    <a:bodyPr/>
                    <a:lstStyle/>
                    <a:p>
                      <a:pPr algn="just" fontAlgn="ctr"/>
                      <a:r>
                        <a:rPr lang="ja-JP" altLang="en-US" sz="1800" u="none" strike="noStrike" dirty="0">
                          <a:solidFill>
                            <a:schemeClr val="bg1"/>
                          </a:solidFill>
                          <a:effectLst/>
                        </a:rPr>
                        <a:t>上海ディズニーリゾート</a:t>
                      </a:r>
                      <a:endParaRPr lang="ja-JP" altLang="en-US" sz="1800" b="0" i="0" u="none" strike="noStrike" dirty="0">
                        <a:solidFill>
                          <a:schemeClr val="bg1"/>
                        </a:solidFill>
                        <a:effectLst/>
                        <a:latin typeface="ＭＳ 明朝"/>
                      </a:endParaRPr>
                    </a:p>
                  </a:txBody>
                  <a:tcPr marL="8126" marR="8126" marT="8126" marB="0" anchor="ctr">
                    <a:solidFill>
                      <a:schemeClr val="tx2">
                        <a:lumMod val="50000"/>
                      </a:schemeClr>
                    </a:solidFill>
                  </a:tcPr>
                </a:tc>
                <a:tc>
                  <a:txBody>
                    <a:bodyPr/>
                    <a:lstStyle/>
                    <a:p>
                      <a:pPr algn="just" fontAlgn="ctr"/>
                      <a:r>
                        <a:rPr lang="ja-JP" altLang="en-US" sz="1800" b="0" i="0" u="none" strike="noStrike" dirty="0">
                          <a:solidFill>
                            <a:schemeClr val="bg1"/>
                          </a:solidFill>
                          <a:effectLst/>
                          <a:latin typeface="ＭＳ 明朝"/>
                        </a:rPr>
                        <a:t>ディズニーランドアブダビ</a:t>
                      </a:r>
                    </a:p>
                  </a:txBody>
                  <a:tcPr marL="8126" marR="8126" marT="8126" marB="0" anchor="ctr">
                    <a:solidFill>
                      <a:schemeClr val="tx2">
                        <a:lumMod val="50000"/>
                      </a:schemeClr>
                    </a:solidFill>
                  </a:tcPr>
                </a:tc>
                <a:extLst>
                  <a:ext uri="{0D108BD9-81ED-4DB2-BD59-A6C34878D82A}">
                    <a16:rowId xmlns:a16="http://schemas.microsoft.com/office/drawing/2014/main" val="10000"/>
                  </a:ext>
                </a:extLst>
              </a:tr>
              <a:tr h="348669">
                <a:tc>
                  <a:txBody>
                    <a:bodyPr/>
                    <a:lstStyle/>
                    <a:p>
                      <a:pPr algn="just" fontAlgn="ctr"/>
                      <a:r>
                        <a:rPr lang="ja-JP" altLang="en-US" sz="1800" u="none" strike="noStrike">
                          <a:effectLst/>
                        </a:rPr>
                        <a:t>開園</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en-US" altLang="ja-JP" sz="1800" u="none" strike="noStrike" dirty="0">
                          <a:effectLst/>
                        </a:rPr>
                        <a:t>1955</a:t>
                      </a:r>
                      <a:endParaRPr lang="en-US" altLang="ja-JP" sz="1800" b="0" i="0" u="none" strike="noStrike" dirty="0">
                        <a:solidFill>
                          <a:srgbClr val="000000"/>
                        </a:solidFill>
                        <a:effectLst/>
                        <a:latin typeface="Century"/>
                      </a:endParaRPr>
                    </a:p>
                  </a:txBody>
                  <a:tcPr marL="8126" marR="8126" marT="8126" marB="0" anchor="ctr"/>
                </a:tc>
                <a:tc>
                  <a:txBody>
                    <a:bodyPr/>
                    <a:lstStyle/>
                    <a:p>
                      <a:pPr algn="just" fontAlgn="ctr"/>
                      <a:r>
                        <a:rPr lang="en-US" altLang="ja-JP" sz="1800" u="none" strike="noStrike" dirty="0">
                          <a:effectLst/>
                        </a:rPr>
                        <a:t>1971</a:t>
                      </a:r>
                      <a:endParaRPr lang="en-US" altLang="ja-JP" sz="1800" b="0" i="0" u="none" strike="noStrike" dirty="0">
                        <a:solidFill>
                          <a:srgbClr val="000000"/>
                        </a:solidFill>
                        <a:effectLst/>
                        <a:latin typeface="Century"/>
                      </a:endParaRPr>
                    </a:p>
                  </a:txBody>
                  <a:tcPr marL="8126" marR="8126" marT="8126" marB="0" anchor="ctr"/>
                </a:tc>
                <a:tc>
                  <a:txBody>
                    <a:bodyPr/>
                    <a:lstStyle/>
                    <a:p>
                      <a:pPr algn="just" fontAlgn="ctr"/>
                      <a:r>
                        <a:rPr lang="en-US" altLang="ja-JP" sz="1800" u="none" strike="noStrike" dirty="0">
                          <a:effectLst/>
                        </a:rPr>
                        <a:t>1983</a:t>
                      </a:r>
                      <a:endParaRPr lang="en-US" altLang="ja-JP" sz="1800" b="0" i="0" u="none" strike="noStrike" dirty="0">
                        <a:solidFill>
                          <a:srgbClr val="000000"/>
                        </a:solidFill>
                        <a:effectLst/>
                        <a:latin typeface="Century"/>
                      </a:endParaRPr>
                    </a:p>
                  </a:txBody>
                  <a:tcPr marL="8126" marR="8126" marT="8126" marB="0" anchor="ctr"/>
                </a:tc>
                <a:tc>
                  <a:txBody>
                    <a:bodyPr/>
                    <a:lstStyle/>
                    <a:p>
                      <a:pPr algn="just" fontAlgn="ctr"/>
                      <a:r>
                        <a:rPr lang="en-US" altLang="ja-JP" sz="1800" u="none" strike="noStrike">
                          <a:effectLst/>
                        </a:rPr>
                        <a:t>1992</a:t>
                      </a:r>
                      <a:endParaRPr lang="en-US" altLang="ja-JP" sz="1800" b="0" i="0" u="none" strike="noStrike">
                        <a:solidFill>
                          <a:srgbClr val="000000"/>
                        </a:solidFill>
                        <a:effectLst/>
                        <a:latin typeface="Century"/>
                      </a:endParaRPr>
                    </a:p>
                  </a:txBody>
                  <a:tcPr marL="8126" marR="8126" marT="8126" marB="0" anchor="ctr"/>
                </a:tc>
                <a:tc>
                  <a:txBody>
                    <a:bodyPr/>
                    <a:lstStyle/>
                    <a:p>
                      <a:pPr algn="just" fontAlgn="ctr"/>
                      <a:r>
                        <a:rPr lang="en-US" altLang="ja-JP" sz="1800" u="none" strike="noStrike">
                          <a:effectLst/>
                        </a:rPr>
                        <a:t>2005</a:t>
                      </a:r>
                      <a:endParaRPr lang="en-US" altLang="ja-JP" sz="1800" b="0" i="0" u="none" strike="noStrike">
                        <a:solidFill>
                          <a:srgbClr val="000000"/>
                        </a:solidFill>
                        <a:effectLst/>
                        <a:latin typeface="Century"/>
                      </a:endParaRPr>
                    </a:p>
                  </a:txBody>
                  <a:tcPr marL="8126" marR="8126" marT="8126" marB="0" anchor="ctr"/>
                </a:tc>
                <a:tc>
                  <a:txBody>
                    <a:bodyPr/>
                    <a:lstStyle/>
                    <a:p>
                      <a:pPr algn="just" fontAlgn="ctr"/>
                      <a:r>
                        <a:rPr lang="en-US" altLang="ja-JP" sz="1800" u="none" strike="noStrike">
                          <a:effectLst/>
                        </a:rPr>
                        <a:t>2016</a:t>
                      </a:r>
                      <a:endParaRPr lang="en-US" altLang="ja-JP" sz="1800" b="0" i="0" u="none" strike="noStrike">
                        <a:solidFill>
                          <a:srgbClr val="000000"/>
                        </a:solidFill>
                        <a:effectLst/>
                        <a:latin typeface="Century"/>
                      </a:endParaRPr>
                    </a:p>
                  </a:txBody>
                  <a:tcPr marL="8126" marR="8126" marT="8126" marB="0" anchor="ctr"/>
                </a:tc>
                <a:tc>
                  <a:txBody>
                    <a:bodyPr/>
                    <a:lstStyle/>
                    <a:p>
                      <a:pPr algn="just" fontAlgn="ctr"/>
                      <a:r>
                        <a:rPr lang="en-US" altLang="ja-JP" sz="1800" b="0" i="0" u="none" strike="noStrike" dirty="0">
                          <a:solidFill>
                            <a:srgbClr val="000000"/>
                          </a:solidFill>
                          <a:effectLst/>
                          <a:latin typeface="Century"/>
                        </a:rPr>
                        <a:t>2030</a:t>
                      </a:r>
                      <a:r>
                        <a:rPr lang="ja-JP" altLang="en-US" sz="1800" b="0" i="0" u="none" strike="noStrike" dirty="0">
                          <a:solidFill>
                            <a:srgbClr val="000000"/>
                          </a:solidFill>
                          <a:effectLst/>
                          <a:latin typeface="Century"/>
                        </a:rPr>
                        <a:t>？</a:t>
                      </a:r>
                      <a:endParaRPr lang="en-US" altLang="ja-JP" sz="1800" b="0" i="0" u="none" strike="noStrike" dirty="0">
                        <a:solidFill>
                          <a:srgbClr val="000000"/>
                        </a:solidFill>
                        <a:effectLst/>
                        <a:latin typeface="Century"/>
                      </a:endParaRPr>
                    </a:p>
                  </a:txBody>
                  <a:tcPr marL="8126" marR="8126" marT="8126" marB="0" anchor="ctr"/>
                </a:tc>
                <a:extLst>
                  <a:ext uri="{0D108BD9-81ED-4DB2-BD59-A6C34878D82A}">
                    <a16:rowId xmlns:a16="http://schemas.microsoft.com/office/drawing/2014/main" val="10001"/>
                  </a:ext>
                </a:extLst>
              </a:tr>
              <a:tr h="344400">
                <a:tc>
                  <a:txBody>
                    <a:bodyPr/>
                    <a:lstStyle/>
                    <a:p>
                      <a:pPr algn="just" fontAlgn="ctr"/>
                      <a:r>
                        <a:rPr lang="ja-JP" altLang="en-US" sz="1800" u="none" strike="noStrike">
                          <a:effectLst/>
                        </a:rPr>
                        <a:t>国</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dirty="0">
                          <a:effectLst/>
                        </a:rPr>
                        <a:t>米国</a:t>
                      </a:r>
                      <a:endParaRPr lang="ja-JP" altLang="en-US" sz="1800" b="0" i="0" u="none" strike="noStrike" dirty="0">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米国</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日本</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フランス</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中国</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中国</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en-US" altLang="ja-JP" sz="1800" b="0" i="0" u="none" strike="noStrike" dirty="0">
                          <a:solidFill>
                            <a:srgbClr val="000000"/>
                          </a:solidFill>
                          <a:effectLst/>
                          <a:latin typeface="ＭＳ 明朝"/>
                        </a:rPr>
                        <a:t>UAE</a:t>
                      </a:r>
                      <a:endParaRPr lang="ja-JP" altLang="en-US" sz="1800" b="0" i="0" u="none" strike="noStrike" dirty="0">
                        <a:solidFill>
                          <a:srgbClr val="000000"/>
                        </a:solidFill>
                        <a:effectLst/>
                        <a:latin typeface="ＭＳ 明朝"/>
                      </a:endParaRPr>
                    </a:p>
                  </a:txBody>
                  <a:tcPr marL="8126" marR="8126" marT="8126" marB="0" anchor="ctr"/>
                </a:tc>
                <a:extLst>
                  <a:ext uri="{0D108BD9-81ED-4DB2-BD59-A6C34878D82A}">
                    <a16:rowId xmlns:a16="http://schemas.microsoft.com/office/drawing/2014/main" val="10002"/>
                  </a:ext>
                </a:extLst>
              </a:tr>
              <a:tr h="1013382">
                <a:tc>
                  <a:txBody>
                    <a:bodyPr/>
                    <a:lstStyle/>
                    <a:p>
                      <a:pPr algn="just" fontAlgn="ctr"/>
                      <a:r>
                        <a:rPr lang="ja-JP" altLang="en-US" sz="1800" u="none" strike="noStrike">
                          <a:effectLst/>
                        </a:rPr>
                        <a:t>場所</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dirty="0">
                          <a:effectLst/>
                        </a:rPr>
                        <a:t>カリフォルニア州アナハイム</a:t>
                      </a:r>
                      <a:endParaRPr lang="ja-JP" altLang="en-US" sz="1800" b="0" i="0" u="none" strike="noStrike" dirty="0">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フロリダ州オーランド</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zh-TW" altLang="en-US" sz="1800" u="none" strike="noStrike" dirty="0">
                          <a:effectLst/>
                        </a:rPr>
                        <a:t>千葉県浦安市</a:t>
                      </a:r>
                      <a:endParaRPr lang="zh-TW" altLang="en-US" sz="1800" b="0" i="0" u="none" strike="noStrike" dirty="0">
                        <a:solidFill>
                          <a:srgbClr val="000000"/>
                        </a:solidFill>
                        <a:effectLst/>
                        <a:latin typeface="ＭＳ 明朝"/>
                      </a:endParaRPr>
                    </a:p>
                  </a:txBody>
                  <a:tcPr marL="8126" marR="8126" marT="8126" marB="0" anchor="ctr"/>
                </a:tc>
                <a:tc>
                  <a:txBody>
                    <a:bodyPr/>
                    <a:lstStyle/>
                    <a:p>
                      <a:pPr algn="just" fontAlgn="ctr"/>
                      <a:r>
                        <a:rPr lang="ja-JP" altLang="en-US" sz="1800" u="none" strike="noStrike" dirty="0">
                          <a:effectLst/>
                        </a:rPr>
                        <a:t>マルヌ・ラ・ヴァレ</a:t>
                      </a:r>
                      <a:endParaRPr lang="ja-JP" altLang="en-US" sz="1800" b="0" i="0" u="none" strike="noStrike" dirty="0">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香港ランタオ島</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dirty="0">
                          <a:effectLst/>
                        </a:rPr>
                        <a:t>上海市浦東新区</a:t>
                      </a:r>
                      <a:endParaRPr lang="ja-JP" altLang="en-US" sz="1800" b="0" i="0" u="none" strike="noStrike" dirty="0">
                        <a:solidFill>
                          <a:srgbClr val="000000"/>
                        </a:solidFill>
                        <a:effectLst/>
                        <a:latin typeface="ＭＳ 明朝"/>
                      </a:endParaRPr>
                    </a:p>
                  </a:txBody>
                  <a:tcPr marL="8126" marR="8126" marT="8126" marB="0" anchor="ctr"/>
                </a:tc>
                <a:tc>
                  <a:txBody>
                    <a:bodyPr/>
                    <a:lstStyle/>
                    <a:p>
                      <a:pPr algn="just" fontAlgn="ctr"/>
                      <a:r>
                        <a:rPr lang="ja-JP" altLang="en-US" sz="1800" b="0" i="0" u="none" strike="noStrike" dirty="0">
                          <a:solidFill>
                            <a:srgbClr val="000000"/>
                          </a:solidFill>
                          <a:effectLst/>
                          <a:latin typeface="ＭＳ 明朝"/>
                        </a:rPr>
                        <a:t>アブダビ市</a:t>
                      </a:r>
                    </a:p>
                  </a:txBody>
                  <a:tcPr marL="8126" marR="8126" marT="8126" marB="0" anchor="ctr"/>
                </a:tc>
                <a:extLst>
                  <a:ext uri="{0D108BD9-81ED-4DB2-BD59-A6C34878D82A}">
                    <a16:rowId xmlns:a16="http://schemas.microsoft.com/office/drawing/2014/main" val="10003"/>
                  </a:ext>
                </a:extLst>
              </a:tr>
              <a:tr h="2016856">
                <a:tc>
                  <a:txBody>
                    <a:bodyPr/>
                    <a:lstStyle/>
                    <a:p>
                      <a:pPr algn="just" fontAlgn="ctr"/>
                      <a:r>
                        <a:rPr lang="ja-JP" altLang="en-US" sz="1800" u="none" strike="noStrike">
                          <a:effectLst/>
                        </a:rPr>
                        <a:t>所有</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dirty="0">
                          <a:effectLst/>
                        </a:rPr>
                        <a:t>ウオルト・ディズニー・カンパニー（ＷＤＣ）</a:t>
                      </a:r>
                      <a:endParaRPr lang="ja-JP" altLang="en-US" sz="1800" b="0" i="0" u="none" strike="noStrike" dirty="0">
                        <a:solidFill>
                          <a:srgbClr val="000000"/>
                        </a:solidFill>
                        <a:effectLst/>
                        <a:latin typeface="ＭＳ 明朝"/>
                      </a:endParaRPr>
                    </a:p>
                  </a:txBody>
                  <a:tcPr marL="8126" marR="8126" marT="8126" marB="0" anchor="ctr"/>
                </a:tc>
                <a:tc>
                  <a:txBody>
                    <a:bodyPr/>
                    <a:lstStyle/>
                    <a:p>
                      <a:pPr algn="just" fontAlgn="ctr"/>
                      <a:r>
                        <a:rPr lang="en-US" sz="1800" u="none" strike="noStrike">
                          <a:effectLst/>
                        </a:rPr>
                        <a:t>ＷＤＣ</a:t>
                      </a:r>
                      <a:endParaRPr 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オリエンタルランド</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dirty="0">
                          <a:effectLst/>
                        </a:rPr>
                        <a:t>フランス政府、ＷＤＣ、サウジアラビアのアル・ワリード王子</a:t>
                      </a:r>
                      <a:endParaRPr lang="ja-JP" altLang="en-US" sz="1800" b="0" i="0" u="none" strike="noStrike" dirty="0">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香港特別行政区政府とＷＤＣ</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en-US" altLang="ja-JP" sz="1800" u="none" strike="noStrike" dirty="0">
                          <a:effectLst/>
                        </a:rPr>
                        <a:t>WDC</a:t>
                      </a:r>
                      <a:r>
                        <a:rPr lang="ja-JP" altLang="en-US" sz="1800" u="none" strike="noStrike" dirty="0">
                          <a:effectLst/>
                        </a:rPr>
                        <a:t>と中国「上海申迪（シェンディ）」による合弁</a:t>
                      </a:r>
                      <a:endParaRPr lang="ja-JP" altLang="en-US" sz="1800" b="0" i="0" u="none" strike="noStrike" dirty="0">
                        <a:solidFill>
                          <a:srgbClr val="000000"/>
                        </a:solidFill>
                        <a:effectLst/>
                        <a:latin typeface="Century"/>
                      </a:endParaRPr>
                    </a:p>
                  </a:txBody>
                  <a:tcPr marL="8126" marR="8126" marT="8126" marB="0" anchor="ctr"/>
                </a:tc>
                <a:tc>
                  <a:txBody>
                    <a:bodyPr/>
                    <a:lstStyle/>
                    <a:p>
                      <a:pPr algn="just" fontAlgn="ctr"/>
                      <a:r>
                        <a:rPr lang="ja-JP" altLang="en-US" sz="1800" b="0" i="0" u="none" strike="noStrike" dirty="0">
                          <a:solidFill>
                            <a:srgbClr val="000000"/>
                          </a:solidFill>
                          <a:effectLst/>
                          <a:latin typeface="Century"/>
                        </a:rPr>
                        <a:t>ミラルグループ</a:t>
                      </a:r>
                    </a:p>
                  </a:txBody>
                  <a:tcPr marL="8126" marR="8126" marT="8126" marB="0" anchor="ctr"/>
                </a:tc>
                <a:extLst>
                  <a:ext uri="{0D108BD9-81ED-4DB2-BD59-A6C34878D82A}">
                    <a16:rowId xmlns:a16="http://schemas.microsoft.com/office/drawing/2014/main" val="10004"/>
                  </a:ext>
                </a:extLst>
              </a:tr>
              <a:tr h="678891">
                <a:tc>
                  <a:txBody>
                    <a:bodyPr/>
                    <a:lstStyle/>
                    <a:p>
                      <a:pPr algn="just" fontAlgn="ctr"/>
                      <a:r>
                        <a:rPr lang="ja-JP" altLang="en-US" sz="1800" u="none" strike="noStrike">
                          <a:effectLst/>
                        </a:rPr>
                        <a:t>運営主体</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en-US" sz="1800" u="none" strike="noStrike" dirty="0">
                          <a:effectLst/>
                        </a:rPr>
                        <a:t>ＷＤＣ</a:t>
                      </a:r>
                      <a:endParaRPr lang="en-US" sz="1800" b="0" i="0" u="none" strike="noStrike" dirty="0">
                        <a:solidFill>
                          <a:srgbClr val="000000"/>
                        </a:solidFill>
                        <a:effectLst/>
                        <a:latin typeface="ＭＳ 明朝"/>
                      </a:endParaRPr>
                    </a:p>
                  </a:txBody>
                  <a:tcPr marL="8126" marR="8126" marT="8126" marB="0" anchor="ctr"/>
                </a:tc>
                <a:tc>
                  <a:txBody>
                    <a:bodyPr/>
                    <a:lstStyle/>
                    <a:p>
                      <a:pPr algn="just" fontAlgn="ctr"/>
                      <a:r>
                        <a:rPr lang="en-US" sz="1800" u="none" strike="noStrike">
                          <a:effectLst/>
                        </a:rPr>
                        <a:t>ＷＤＣ</a:t>
                      </a:r>
                      <a:endParaRPr lang="en-US" sz="1800" b="0" i="0" u="none" strike="noStrike">
                        <a:solidFill>
                          <a:srgbClr val="000000"/>
                        </a:solidFill>
                        <a:effectLst/>
                        <a:latin typeface="ＭＳ 明朝"/>
                      </a:endParaRPr>
                    </a:p>
                  </a:txBody>
                  <a:tcPr marL="8126" marR="8126" marT="8126" marB="0" anchor="ctr"/>
                </a:tc>
                <a:tc>
                  <a:txBody>
                    <a:bodyPr/>
                    <a:lstStyle/>
                    <a:p>
                      <a:pPr algn="just" fontAlgn="ctr"/>
                      <a:r>
                        <a:rPr lang="ja-JP" altLang="en-US" sz="1800" u="none" strike="noStrike">
                          <a:effectLst/>
                        </a:rPr>
                        <a:t>オリエンタルランド</a:t>
                      </a:r>
                      <a:endParaRPr lang="ja-JP" altLang="en-US" sz="1800" b="0" i="0" u="none" strike="noStrike">
                        <a:solidFill>
                          <a:srgbClr val="000000"/>
                        </a:solidFill>
                        <a:effectLst/>
                        <a:latin typeface="ＭＳ 明朝"/>
                      </a:endParaRPr>
                    </a:p>
                  </a:txBody>
                  <a:tcPr marL="8126" marR="8126" marT="8126" marB="0" anchor="ctr"/>
                </a:tc>
                <a:tc>
                  <a:txBody>
                    <a:bodyPr/>
                    <a:lstStyle/>
                    <a:p>
                      <a:pPr algn="just" fontAlgn="ctr"/>
                      <a:r>
                        <a:rPr lang="en-US" sz="1800" u="none" strike="noStrike" dirty="0">
                          <a:effectLst/>
                        </a:rPr>
                        <a:t>ＷＤＣ</a:t>
                      </a:r>
                      <a:endParaRPr lang="en-US" sz="1800" b="0" i="0" u="none" strike="noStrike" dirty="0">
                        <a:solidFill>
                          <a:srgbClr val="000000"/>
                        </a:solidFill>
                        <a:effectLst/>
                        <a:latin typeface="ＭＳ 明朝"/>
                      </a:endParaRPr>
                    </a:p>
                  </a:txBody>
                  <a:tcPr marL="8126" marR="8126" marT="8126" marB="0" anchor="ctr"/>
                </a:tc>
                <a:tc>
                  <a:txBody>
                    <a:bodyPr/>
                    <a:lstStyle/>
                    <a:p>
                      <a:pPr algn="just" fontAlgn="ctr"/>
                      <a:r>
                        <a:rPr lang="en-US" sz="1800" u="none" strike="noStrike" dirty="0">
                          <a:effectLst/>
                        </a:rPr>
                        <a:t>ＷＤＣ</a:t>
                      </a:r>
                      <a:endParaRPr lang="en-US" sz="1800" b="0" i="0" u="none" strike="noStrike" dirty="0">
                        <a:solidFill>
                          <a:srgbClr val="000000"/>
                        </a:solidFill>
                        <a:effectLst/>
                        <a:latin typeface="ＭＳ 明朝"/>
                      </a:endParaRPr>
                    </a:p>
                  </a:txBody>
                  <a:tcPr marL="8126" marR="8126" marT="8126" marB="0" anchor="ctr"/>
                </a:tc>
                <a:tc>
                  <a:txBody>
                    <a:bodyPr/>
                    <a:lstStyle/>
                    <a:p>
                      <a:pPr algn="just" fontAlgn="ctr"/>
                      <a:r>
                        <a:rPr lang="ja-JP" altLang="en-US" sz="1800" u="none" strike="noStrike" dirty="0">
                          <a:effectLst/>
                        </a:rPr>
                        <a:t>　</a:t>
                      </a:r>
                      <a:r>
                        <a:rPr lang="en-US" altLang="ja-JP" sz="1800" u="none" strike="noStrike" dirty="0">
                          <a:effectLst/>
                        </a:rPr>
                        <a:t>WDC</a:t>
                      </a:r>
                      <a:endParaRPr lang="ja-JP" altLang="en-US" sz="1800" b="0" i="0" u="none" strike="noStrike" dirty="0">
                        <a:solidFill>
                          <a:srgbClr val="000000"/>
                        </a:solidFill>
                        <a:effectLst/>
                        <a:latin typeface="Century"/>
                      </a:endParaRPr>
                    </a:p>
                  </a:txBody>
                  <a:tcPr marL="8126" marR="8126" marT="8126" marB="0" anchor="ctr"/>
                </a:tc>
                <a:tc>
                  <a:txBody>
                    <a:bodyPr/>
                    <a:lstStyle/>
                    <a:p>
                      <a:pPr algn="just" fontAlgn="ctr"/>
                      <a:r>
                        <a:rPr lang="ja-JP" altLang="en-US" sz="1800" b="0" i="0" u="none" strike="noStrike" dirty="0">
                          <a:solidFill>
                            <a:srgbClr val="000000"/>
                          </a:solidFill>
                          <a:effectLst/>
                          <a:latin typeface="Century"/>
                        </a:rPr>
                        <a:t>ミラルグループ</a:t>
                      </a:r>
                    </a:p>
                  </a:txBody>
                  <a:tcPr marL="8126" marR="8126" marT="8126"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51981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rrowheads="1"/>
          </p:cNvSpPr>
          <p:nvPr>
            <p:ph type="title"/>
          </p:nvPr>
        </p:nvSpPr>
        <p:spPr/>
        <p:txBody>
          <a:bodyPr/>
          <a:lstStyle/>
          <a:p>
            <a:r>
              <a:rPr lang="ja-JP" altLang="en-US" dirty="0"/>
              <a:t>リカード</a:t>
            </a:r>
          </a:p>
        </p:txBody>
      </p:sp>
      <p:sp>
        <p:nvSpPr>
          <p:cNvPr id="28675" name="Rectangle 3"/>
          <p:cNvSpPr>
            <a:spLocks noGrp="1" noChangeArrowheads="1"/>
          </p:cNvSpPr>
          <p:nvPr>
            <p:ph idx="1"/>
          </p:nvPr>
        </p:nvSpPr>
        <p:spPr>
          <a:xfrm>
            <a:off x="5735638" y="1268414"/>
            <a:ext cx="4691062" cy="5329237"/>
          </a:xfrm>
        </p:spPr>
        <p:txBody>
          <a:bodyPr>
            <a:normAutofit lnSpcReduction="10000"/>
          </a:bodyPr>
          <a:lstStyle/>
          <a:p>
            <a:pPr>
              <a:lnSpc>
                <a:spcPct val="90000"/>
              </a:lnSpc>
            </a:pPr>
            <a:r>
              <a:rPr lang="ja-JP" altLang="en-US" sz="2400" b="1" dirty="0"/>
              <a:t>デヴィッド・リカード</a:t>
            </a:r>
            <a:r>
              <a:rPr lang="en-US" altLang="ja-JP" sz="2400" dirty="0"/>
              <a:t>(</a:t>
            </a:r>
            <a:r>
              <a:rPr lang="en-US" altLang="ja-JP" sz="2400" b="1" dirty="0"/>
              <a:t>David Ricardo</a:t>
            </a:r>
            <a:r>
              <a:rPr lang="en-US" altLang="ja-JP" sz="2400" dirty="0"/>
              <a:t>, </a:t>
            </a:r>
            <a:r>
              <a:rPr lang="en-US" altLang="ja-JP" sz="2400" dirty="0">
                <a:hlinkClick r:id="rId5" tooltip="1772年"/>
              </a:rPr>
              <a:t>1772</a:t>
            </a:r>
            <a:r>
              <a:rPr lang="ja-JP" altLang="en-US" sz="2400" dirty="0">
                <a:hlinkClick r:id="rId5" tooltip="1772年"/>
              </a:rPr>
              <a:t>年</a:t>
            </a:r>
            <a:r>
              <a:rPr lang="en-US" altLang="ja-JP" sz="2400" dirty="0">
                <a:hlinkClick r:id="rId6" tooltip="4月19日"/>
              </a:rPr>
              <a:t>4</a:t>
            </a:r>
            <a:r>
              <a:rPr lang="ja-JP" altLang="en-US" sz="2400" dirty="0">
                <a:hlinkClick r:id="rId6" tooltip="4月19日"/>
              </a:rPr>
              <a:t>月</a:t>
            </a:r>
            <a:r>
              <a:rPr lang="en-US" altLang="ja-JP" sz="2400" dirty="0">
                <a:hlinkClick r:id="rId6" tooltip="4月19日"/>
              </a:rPr>
              <a:t>19</a:t>
            </a:r>
            <a:r>
              <a:rPr lang="ja-JP" altLang="en-US" sz="2400" dirty="0">
                <a:hlinkClick r:id="rId6" tooltip="4月19日"/>
              </a:rPr>
              <a:t>日</a:t>
            </a:r>
            <a:r>
              <a:rPr lang="ja-JP" altLang="en-US" sz="2400" dirty="0"/>
              <a:t> </a:t>
            </a:r>
            <a:r>
              <a:rPr lang="en-US" altLang="ja-JP" sz="2400" dirty="0"/>
              <a:t>- </a:t>
            </a:r>
            <a:r>
              <a:rPr lang="en-US" altLang="ja-JP" sz="2400" dirty="0">
                <a:hlinkClick r:id="rId7" tooltip="1823年"/>
              </a:rPr>
              <a:t>1823</a:t>
            </a:r>
            <a:r>
              <a:rPr lang="ja-JP" altLang="en-US" sz="2400" dirty="0">
                <a:hlinkClick r:id="rId7" tooltip="1823年"/>
              </a:rPr>
              <a:t>年</a:t>
            </a:r>
            <a:r>
              <a:rPr lang="en-US" altLang="ja-JP" sz="2400" dirty="0">
                <a:hlinkClick r:id="rId8" tooltip="9月11日"/>
              </a:rPr>
              <a:t>9</a:t>
            </a:r>
            <a:r>
              <a:rPr lang="ja-JP" altLang="en-US" sz="2400" dirty="0">
                <a:hlinkClick r:id="rId8" tooltip="9月11日"/>
              </a:rPr>
              <a:t>月</a:t>
            </a:r>
            <a:r>
              <a:rPr lang="en-US" altLang="ja-JP" sz="2400" dirty="0">
                <a:hlinkClick r:id="rId8" tooltip="9月11日"/>
              </a:rPr>
              <a:t>11</a:t>
            </a:r>
            <a:r>
              <a:rPr lang="ja-JP" altLang="en-US" sz="2400" dirty="0">
                <a:hlinkClick r:id="rId8" tooltip="9月11日"/>
              </a:rPr>
              <a:t>日</a:t>
            </a:r>
            <a:r>
              <a:rPr lang="en-US" altLang="ja-JP" sz="2400" dirty="0"/>
              <a:t>)</a:t>
            </a:r>
            <a:r>
              <a:rPr lang="ja-JP" altLang="en-US" sz="2400" dirty="0"/>
              <a:t>は</a:t>
            </a:r>
            <a:r>
              <a:rPr lang="ja-JP" altLang="en-US" sz="2400" dirty="0">
                <a:hlinkClick r:id="rId9" tooltip="自由貿易"/>
              </a:rPr>
              <a:t>自由貿易</a:t>
            </a:r>
            <a:r>
              <a:rPr lang="ja-JP" altLang="en-US" sz="2400" dirty="0"/>
              <a:t>を擁護する理論を唱えた</a:t>
            </a:r>
            <a:r>
              <a:rPr lang="ja-JP" altLang="en-US" sz="2400" dirty="0">
                <a:hlinkClick r:id="rId10" tooltip="イギリス"/>
              </a:rPr>
              <a:t>イギリス</a:t>
            </a:r>
            <a:r>
              <a:rPr lang="ja-JP" altLang="en-US" sz="2400" dirty="0"/>
              <a:t>の</a:t>
            </a:r>
            <a:r>
              <a:rPr lang="ja-JP" altLang="en-US" sz="2400" dirty="0">
                <a:hlinkClick r:id="rId11" tooltip="経済学者"/>
              </a:rPr>
              <a:t>経済学者</a:t>
            </a:r>
            <a:r>
              <a:rPr lang="ja-JP" altLang="en-US" sz="2400" dirty="0"/>
              <a:t>。各国が</a:t>
            </a:r>
            <a:r>
              <a:rPr lang="ja-JP" altLang="en-US" sz="2400" dirty="0">
                <a:hlinkClick r:id="rId12" tooltip="比較優位"/>
              </a:rPr>
              <a:t>比較優位</a:t>
            </a:r>
            <a:r>
              <a:rPr lang="ja-JP" altLang="en-US" sz="2400" dirty="0"/>
              <a:t>に立つ産品を重点的に輸出する事で経済厚生は高まる、とする「</a:t>
            </a:r>
            <a:r>
              <a:rPr lang="ja-JP" altLang="en-US" sz="2400" dirty="0">
                <a:hlinkClick r:id="rId13" tooltip="比較生産費説"/>
              </a:rPr>
              <a:t>比較生産費説</a:t>
            </a:r>
            <a:r>
              <a:rPr lang="ja-JP" altLang="en-US" sz="2400" dirty="0"/>
              <a:t>」を主張した。</a:t>
            </a:r>
            <a:r>
              <a:rPr lang="ja-JP" altLang="en-US" sz="2400" dirty="0">
                <a:hlinkClick r:id="rId14" tooltip="労働価値説"/>
              </a:rPr>
              <a:t>労働価値説</a:t>
            </a:r>
            <a:r>
              <a:rPr lang="ja-JP" altLang="en-US" sz="2400" dirty="0"/>
              <a:t>の立場に立った。 </a:t>
            </a:r>
            <a:r>
              <a:rPr lang="ja-JP" altLang="en-US" sz="2400" dirty="0">
                <a:hlinkClick r:id="rId15" tooltip="経済学"/>
              </a:rPr>
              <a:t>経済学</a:t>
            </a:r>
            <a:r>
              <a:rPr lang="ja-JP" altLang="en-US" sz="2400" dirty="0"/>
              <a:t>を体系化することに貢献し、</a:t>
            </a:r>
            <a:r>
              <a:rPr lang="ja-JP" altLang="en-US" sz="2400" dirty="0">
                <a:hlinkClick r:id="rId16" tooltip="古典派経済学"/>
              </a:rPr>
              <a:t>古典派経済学</a:t>
            </a:r>
            <a:r>
              <a:rPr lang="ja-JP" altLang="en-US" sz="2400" dirty="0"/>
              <a:t>の経済学者の中で最も影響力のあった一人であり、経済学のなかではスミスと並んで評される。彼は実業家としても成功し、多くの財を築いた。</a:t>
            </a:r>
          </a:p>
        </p:txBody>
      </p:sp>
      <p:sp>
        <p:nvSpPr>
          <p:cNvPr id="28676" name="Rectangle 4"/>
          <p:cNvSpPr>
            <a:spLocks noChangeArrowheads="1"/>
          </p:cNvSpPr>
          <p:nvPr/>
        </p:nvSpPr>
        <p:spPr bwMode="auto">
          <a:xfrm>
            <a:off x="1487488" y="5661025"/>
            <a:ext cx="3960812" cy="915988"/>
          </a:xfrm>
          <a:prstGeom prst="rect">
            <a:avLst/>
          </a:prstGeom>
          <a:noFill/>
          <a:ln w="9525">
            <a:noFill/>
            <a:miter lim="800000"/>
            <a:headEnd/>
            <a:tailEnd/>
          </a:ln>
        </p:spPr>
        <p:txBody>
          <a:bodyPr wrap="square" anchor="ctr">
            <a:spAutoFit/>
          </a:bodyPr>
          <a:lstStyle/>
          <a:p>
            <a:r>
              <a:rPr lang="ja-JP" altLang="en-US" b="1" dirty="0"/>
              <a:t>出典</a:t>
            </a:r>
            <a:r>
              <a:rPr lang="en-US" altLang="ja-JP" b="1" dirty="0"/>
              <a:t>: </a:t>
            </a:r>
            <a:r>
              <a:rPr lang="ja-JP" altLang="en-US" b="1" dirty="0"/>
              <a:t>フリー百科事典</a:t>
            </a:r>
            <a:r>
              <a:rPr lang="en-US" altLang="ja-JP" b="1" dirty="0"/>
              <a:t>『</a:t>
            </a:r>
            <a:r>
              <a:rPr lang="ja-JP" altLang="en-US" b="1" dirty="0"/>
              <a:t>ウィキペディア（</a:t>
            </a:r>
            <a:r>
              <a:rPr lang="en-US" altLang="ja-JP" b="1" dirty="0"/>
              <a:t>Wikipedia</a:t>
            </a:r>
            <a:r>
              <a:rPr lang="ja-JP" altLang="en-US" b="1" dirty="0"/>
              <a:t>）</a:t>
            </a:r>
            <a:r>
              <a:rPr lang="en-US" altLang="ja-JP" b="1" dirty="0"/>
              <a:t>』</a:t>
            </a:r>
          </a:p>
          <a:p>
            <a:pPr eaLnBrk="0" hangingPunct="0"/>
            <a:endParaRPr lang="en-US" altLang="ja-JP" dirty="0">
              <a:latin typeface="Arial" charset="0"/>
            </a:endParaRPr>
          </a:p>
        </p:txBody>
      </p:sp>
      <p:pic>
        <p:nvPicPr>
          <p:cNvPr id="28677" name="Picture 6" descr="画像:David ricardo.jpg">
            <a:hlinkClick r:id="rId17"/>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2135189" y="1700213"/>
            <a:ext cx="3076575" cy="3543300"/>
          </a:xfrm>
          <a:prstGeom prst="rect">
            <a:avLst/>
          </a:prstGeom>
          <a:noFill/>
          <a:ln w="9525">
            <a:noFill/>
            <a:miter lim="800000"/>
            <a:headEnd/>
            <a:tailEnd/>
          </a:ln>
        </p:spPr>
      </p:pic>
      <p:pic>
        <p:nvPicPr>
          <p:cNvPr id="5" name="オーディオ 4">
            <a:hlinkClick r:id="" action="ppaction://media"/>
            <a:extLst>
              <a:ext uri="{FF2B5EF4-FFF2-40B4-BE49-F238E27FC236}">
                <a16:creationId xmlns:a16="http://schemas.microsoft.com/office/drawing/2014/main" id="{CB2F48E2-2DFB-F9C8-D15E-4B5AAFCA507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772900" y="6438900"/>
            <a:ext cx="203200" cy="203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704"/>
    </mc:Choice>
    <mc:Fallback xmlns="">
      <p:transition spd="slow" advTm="16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香港ディズニーランド</a:t>
            </a:r>
          </a:p>
        </p:txBody>
      </p:sp>
      <p:sp>
        <p:nvSpPr>
          <p:cNvPr id="3" name="サブタイトル 2"/>
          <p:cNvSpPr>
            <a:spLocks noGrp="1"/>
          </p:cNvSpPr>
          <p:nvPr>
            <p:ph type="subTitle" idx="1"/>
          </p:nvPr>
        </p:nvSpPr>
        <p:spPr>
          <a:xfrm>
            <a:off x="2895600" y="3886200"/>
            <a:ext cx="7088832" cy="1752600"/>
          </a:xfrm>
        </p:spPr>
        <p:txBody>
          <a:bodyPr/>
          <a:lstStyle/>
          <a:p>
            <a:r>
              <a:rPr lang="en-US" altLang="ja-JP" dirty="0"/>
              <a:t>2012</a:t>
            </a:r>
            <a:r>
              <a:rPr kumimoji="1" lang="ja-JP" altLang="en-US" dirty="0"/>
              <a:t>年、</a:t>
            </a:r>
            <a:r>
              <a:rPr kumimoji="1" lang="en-US" altLang="ja-JP" dirty="0"/>
              <a:t>2017</a:t>
            </a:r>
            <a:r>
              <a:rPr lang="ja-JP" altLang="en-US" dirty="0"/>
              <a:t>年</a:t>
            </a:r>
            <a:endParaRPr kumimoji="1" lang="ja-JP" altLang="en-US" dirty="0"/>
          </a:p>
        </p:txBody>
      </p:sp>
    </p:spTree>
    <p:extLst>
      <p:ext uri="{BB962C8B-B14F-4D97-AF65-F5344CB8AC3E}">
        <p14:creationId xmlns:p14="http://schemas.microsoft.com/office/powerpoint/2010/main" val="93553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香港</a:t>
            </a:r>
          </a:p>
        </p:txBody>
      </p:sp>
      <p:sp>
        <p:nvSpPr>
          <p:cNvPr id="3" name="コンテンツ プレースホルダ 2"/>
          <p:cNvSpPr>
            <a:spLocks noGrp="1"/>
          </p:cNvSpPr>
          <p:nvPr>
            <p:ph idx="1"/>
          </p:nvPr>
        </p:nvSpPr>
        <p:spPr/>
        <p:txBody>
          <a:bodyPr>
            <a:normAutofit/>
          </a:bodyPr>
          <a:lstStyle/>
          <a:p>
            <a:r>
              <a:rPr lang="en-US" altLang="ja-JP" b="1" dirty="0"/>
              <a:t>1.</a:t>
            </a:r>
            <a:r>
              <a:rPr lang="ja-JP" altLang="en-US" b="1" dirty="0"/>
              <a:t>面積　</a:t>
            </a:r>
            <a:r>
              <a:rPr lang="en-US" altLang="ja-JP" dirty="0"/>
              <a:t>1,103</a:t>
            </a:r>
            <a:r>
              <a:rPr lang="ja-JP" altLang="en-US" dirty="0"/>
              <a:t>平方キロメートル（東京都の約半分）</a:t>
            </a:r>
          </a:p>
          <a:p>
            <a:r>
              <a:rPr lang="en-US" altLang="ja-JP" b="1" dirty="0"/>
              <a:t>2.</a:t>
            </a:r>
            <a:r>
              <a:rPr lang="ja-JP" altLang="en-US" b="1" dirty="0"/>
              <a:t>人口　</a:t>
            </a:r>
            <a:r>
              <a:rPr lang="ja-JP" altLang="en-US" dirty="0"/>
              <a:t>約</a:t>
            </a:r>
            <a:r>
              <a:rPr lang="en-US" altLang="ja-JP" dirty="0"/>
              <a:t>700</a:t>
            </a:r>
            <a:r>
              <a:rPr lang="ja-JP" altLang="en-US" dirty="0"/>
              <a:t>万人（</a:t>
            </a:r>
            <a:r>
              <a:rPr lang="en-US" altLang="ja-JP" dirty="0"/>
              <a:t>2009</a:t>
            </a:r>
            <a:r>
              <a:rPr lang="ja-JP" altLang="en-US" dirty="0"/>
              <a:t>年末暫定値）</a:t>
            </a:r>
          </a:p>
          <a:p>
            <a:r>
              <a:rPr lang="en-US" altLang="ja-JP" b="1" dirty="0"/>
              <a:t>3.</a:t>
            </a:r>
            <a:r>
              <a:rPr lang="ja-JP" altLang="en-US" b="1" dirty="0"/>
              <a:t>首都</a:t>
            </a:r>
            <a:endParaRPr lang="ja-JP" altLang="en-US" dirty="0"/>
          </a:p>
          <a:p>
            <a:r>
              <a:rPr lang="en-US" altLang="ja-JP" b="1" dirty="0"/>
              <a:t>4.</a:t>
            </a:r>
            <a:r>
              <a:rPr lang="ja-JP" altLang="en-US" b="1" dirty="0"/>
              <a:t>民族　</a:t>
            </a:r>
            <a:r>
              <a:rPr lang="ja-JP" altLang="en-US" dirty="0"/>
              <a:t>漢民族（約</a:t>
            </a:r>
            <a:r>
              <a:rPr lang="en-US" altLang="ja-JP" dirty="0"/>
              <a:t>95</a:t>
            </a:r>
            <a:r>
              <a:rPr lang="ja-JP" altLang="en-US" dirty="0"/>
              <a:t>％）</a:t>
            </a:r>
          </a:p>
          <a:p>
            <a:r>
              <a:rPr lang="en-US" altLang="ja-JP" b="1" dirty="0"/>
              <a:t>5.</a:t>
            </a:r>
            <a:r>
              <a:rPr lang="ja-JP" altLang="en-US" b="1" dirty="0"/>
              <a:t>言語　</a:t>
            </a:r>
            <a:r>
              <a:rPr lang="ja-JP" altLang="en-US" dirty="0"/>
              <a:t>広東語、英語、中国語（北京語）ほか</a:t>
            </a:r>
          </a:p>
          <a:p>
            <a:r>
              <a:rPr lang="en-US" altLang="ja-JP" b="1" dirty="0"/>
              <a:t>6.</a:t>
            </a:r>
            <a:r>
              <a:rPr lang="ja-JP" altLang="en-US" b="1" dirty="0"/>
              <a:t>宗教　</a:t>
            </a:r>
            <a:r>
              <a:rPr lang="ja-JP" altLang="en-US" dirty="0"/>
              <a:t>仏教、道教、カトリック、プロテスタント、回教、ヒンドゥー教、シーク教、ユダヤ教</a:t>
            </a:r>
          </a:p>
        </p:txBody>
      </p:sp>
    </p:spTree>
    <p:extLst>
      <p:ext uri="{BB962C8B-B14F-4D97-AF65-F5344CB8AC3E}">
        <p14:creationId xmlns:p14="http://schemas.microsoft.com/office/powerpoint/2010/main" val="3992521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１</a:t>
            </a:r>
            <a:r>
              <a:rPr kumimoji="1" lang="ja-JP" altLang="en-US" dirty="0"/>
              <a:t>人当たりＧＤＰは日本より上</a:t>
            </a:r>
          </a:p>
        </p:txBody>
      </p:sp>
      <p:pic>
        <p:nvPicPr>
          <p:cNvPr id="4" name="図 3">
            <a:extLst>
              <a:ext uri="{FF2B5EF4-FFF2-40B4-BE49-F238E27FC236}">
                <a16:creationId xmlns:a16="http://schemas.microsoft.com/office/drawing/2014/main" id="{AED85069-3C0A-62B3-A29A-B40F8A4AD6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22926" y="1556792"/>
            <a:ext cx="8876141" cy="4752528"/>
          </a:xfrm>
          <a:prstGeom prst="rect">
            <a:avLst/>
          </a:prstGeom>
        </p:spPr>
      </p:pic>
    </p:spTree>
    <p:extLst>
      <p:ext uri="{BB962C8B-B14F-4D97-AF65-F5344CB8AC3E}">
        <p14:creationId xmlns:p14="http://schemas.microsoft.com/office/powerpoint/2010/main" val="895913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1026" name="Picture 2"/>
          <p:cNvPicPr>
            <a:picLocks noGrp="1" noChangeAspect="1" noChangeArrowheads="1"/>
          </p:cNvPicPr>
          <p:nvPr>
            <p:ph idx="1"/>
          </p:nvPr>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927649" y="1772816"/>
            <a:ext cx="5988307"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1270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料金 </a:t>
            </a:r>
            <a:r>
              <a:rPr kumimoji="1" lang="en-US" altLang="ja-JP" dirty="0"/>
              <a:t>1-DAY</a:t>
            </a:r>
            <a:r>
              <a:rPr kumimoji="1" lang="ja-JP" altLang="en-US" dirty="0"/>
              <a:t>チケットで</a:t>
            </a:r>
            <a:r>
              <a:rPr kumimoji="1" lang="en-US" altLang="ja-JP" dirty="0"/>
              <a:t>4000</a:t>
            </a:r>
            <a:r>
              <a:rPr kumimoji="1" lang="ja-JP" altLang="en-US" dirty="0"/>
              <a:t>円（</a:t>
            </a:r>
            <a:r>
              <a:rPr kumimoji="1" lang="en-US" altLang="ja-JP" dirty="0"/>
              <a:t>2012</a:t>
            </a:r>
            <a:r>
              <a:rPr kumimoji="1" lang="ja-JP" altLang="en-US" dirty="0"/>
              <a:t>年）</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192035" y="1825625"/>
            <a:ext cx="5807929" cy="4351338"/>
          </a:xfrm>
        </p:spPr>
      </p:pic>
    </p:spTree>
    <p:extLst>
      <p:ext uri="{BB962C8B-B14F-4D97-AF65-F5344CB8AC3E}">
        <p14:creationId xmlns:p14="http://schemas.microsoft.com/office/powerpoint/2010/main" val="1572070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香港ディズニーランドの値段</a:t>
            </a:r>
          </a:p>
        </p:txBody>
      </p:sp>
      <p:pic>
        <p:nvPicPr>
          <p:cNvPr id="3" name="図 2">
            <a:extLst>
              <a:ext uri="{FF2B5EF4-FFF2-40B4-BE49-F238E27FC236}">
                <a16:creationId xmlns:a16="http://schemas.microsoft.com/office/drawing/2014/main" id="{1030C264-CF8F-481B-9F22-5864FE0ADB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79576" y="1404462"/>
            <a:ext cx="8125194" cy="5090317"/>
          </a:xfrm>
          <a:prstGeom prst="rect">
            <a:avLst/>
          </a:prstGeom>
        </p:spPr>
      </p:pic>
    </p:spTree>
    <p:extLst>
      <p:ext uri="{BB962C8B-B14F-4D97-AF65-F5344CB8AC3E}">
        <p14:creationId xmlns:p14="http://schemas.microsoft.com/office/powerpoint/2010/main" val="996987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入口</a:t>
            </a:r>
          </a:p>
        </p:txBody>
      </p:sp>
      <p:pic>
        <p:nvPicPr>
          <p:cNvPr id="4" name="コンテンツ プレースホルダー 3"/>
          <p:cNvPicPr>
            <a:picLocks noGrp="1" noChangeAspect="1"/>
          </p:cNvPicPr>
          <p:nvPr>
            <p:ph idx="1"/>
          </p:nvPr>
        </p:nvPicPr>
        <p:blipFill>
          <a:blip r:embed="rId2" cstate="email">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2423592" y="1484784"/>
            <a:ext cx="6984776" cy="5238582"/>
          </a:xfrm>
        </p:spPr>
      </p:pic>
    </p:spTree>
    <p:extLst>
      <p:ext uri="{BB962C8B-B14F-4D97-AF65-F5344CB8AC3E}">
        <p14:creationId xmlns:p14="http://schemas.microsoft.com/office/powerpoint/2010/main" val="22060953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地図</a:t>
            </a:r>
            <a:endParaRPr kumimoji="1" lang="ja-JP" altLang="en-US" dirty="0"/>
          </a:p>
        </p:txBody>
      </p:sp>
      <p:pic>
        <p:nvPicPr>
          <p:cNvPr id="1026" name="Picture 2"/>
          <p:cNvPicPr>
            <a:picLocks noGrp="1" noChangeAspect="1" noChangeArrowheads="1"/>
          </p:cNvPicPr>
          <p:nvPr>
            <p:ph idx="1"/>
          </p:nvPr>
        </p:nvPicPr>
        <p:blipFill>
          <a:blip r:embed="rId2" cstate="email">
            <a:lum contrast="10000"/>
            <a:extLst>
              <a:ext uri="{28A0092B-C50C-407E-A947-70E740481C1C}">
                <a14:useLocalDpi xmlns:a14="http://schemas.microsoft.com/office/drawing/2010/main"/>
              </a:ext>
            </a:extLst>
          </a:blip>
          <a:stretch>
            <a:fillRect/>
          </a:stretch>
        </p:blipFill>
        <p:spPr bwMode="auto">
          <a:xfrm>
            <a:off x="3196635" y="1825625"/>
            <a:ext cx="5798730" cy="4351338"/>
          </a:xfrm>
          <a:prstGeom prst="rect">
            <a:avLst/>
          </a:prstGeom>
          <a:noFill/>
          <a:ln w="9525">
            <a:noFill/>
            <a:miter lim="800000"/>
            <a:headEnd/>
            <a:tailEnd/>
          </a:ln>
          <a:effectLst/>
        </p:spPr>
      </p:pic>
    </p:spTree>
    <p:extLst>
      <p:ext uri="{BB962C8B-B14F-4D97-AF65-F5344CB8AC3E}">
        <p14:creationId xmlns:p14="http://schemas.microsoft.com/office/powerpoint/2010/main" val="576241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演藝人員</a:t>
            </a:r>
          </a:p>
        </p:txBody>
      </p:sp>
      <p:pic>
        <p:nvPicPr>
          <p:cNvPr id="6156" name="Picture 12" descr="K:\2012出張中\写真\2012ベトナム、香港出張\P1020950.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3196635" y="1825625"/>
            <a:ext cx="5798730" cy="4351338"/>
          </a:xfrm>
          <a:prstGeom prst="rect">
            <a:avLst/>
          </a:prstGeom>
          <a:noFill/>
        </p:spPr>
      </p:pic>
      <p:pic>
        <p:nvPicPr>
          <p:cNvPr id="6146" name="Picture 2" descr="K:\2012出張中\写真\2012ベトナム、香港出張\P102079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47" name="Picture 3" descr="K:\2012出張中\写真\2012ベトナム、香港出張\P102079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48" name="Picture 4" descr="K:\2012出張中\写真\2012ベトナム、香港出張\P1020797.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49" name="Picture 5" descr="K:\2012出張中\写真\2012ベトナム、香港出張\P1020799.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50" name="Picture 6" descr="K:\2012出張中\写真\2012ベトナム、香港出張\P1020800.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51" name="Picture 7" descr="K:\2012出張中\写真\2012ベトナム、香港出張\P1020801.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52" name="Picture 8" descr="K:\2012出張中\写真\2012ベトナム、香港出張\P1020802.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53" name="Picture 9" descr="K:\2012出張中\写真\2012ベトナム、香港出張\P1020805.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54" name="Picture 10" descr="K:\2012出張中\写真\2012ベトナム、香港出張\P1020806.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pic>
        <p:nvPicPr>
          <p:cNvPr id="6155" name="Picture 11" descr="K:\2012出張中\写真\2012ベトナム、香港出張\P1020807.JP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588000" y="-4191000"/>
            <a:ext cx="4064000" cy="3048000"/>
          </a:xfrm>
          <a:prstGeom prst="rect">
            <a:avLst/>
          </a:prstGeom>
          <a:noFill/>
        </p:spPr>
      </p:pic>
    </p:spTree>
    <p:extLst>
      <p:ext uri="{BB962C8B-B14F-4D97-AF65-F5344CB8AC3E}">
        <p14:creationId xmlns:p14="http://schemas.microsoft.com/office/powerpoint/2010/main" val="88704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メインストリートＵＳＡ</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999656" y="1628800"/>
            <a:ext cx="5994400" cy="4495800"/>
          </a:xfrm>
        </p:spPr>
      </p:pic>
    </p:spTree>
    <p:extLst>
      <p:ext uri="{BB962C8B-B14F-4D97-AF65-F5344CB8AC3E}">
        <p14:creationId xmlns:p14="http://schemas.microsoft.com/office/powerpoint/2010/main" val="467771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rrowheads="1"/>
          </p:cNvSpPr>
          <p:nvPr>
            <p:ph type="title"/>
          </p:nvPr>
        </p:nvSpPr>
        <p:spPr>
          <a:xfrm>
            <a:off x="609600" y="332656"/>
            <a:ext cx="10972800" cy="1143000"/>
          </a:xfrm>
        </p:spPr>
        <p:txBody>
          <a:bodyPr>
            <a:normAutofit/>
          </a:bodyPr>
          <a:lstStyle/>
          <a:p>
            <a:r>
              <a:rPr lang="ja-JP" altLang="en-US" dirty="0"/>
              <a:t>絶対優位</a:t>
            </a:r>
            <a:br>
              <a:rPr lang="en-US" altLang="ja-JP" dirty="0"/>
            </a:br>
            <a:r>
              <a:rPr lang="ja-JP" altLang="en-US" sz="2700" dirty="0"/>
              <a:t>ある国がどの産業についても強い場合</a:t>
            </a:r>
          </a:p>
        </p:txBody>
      </p:sp>
      <p:sp>
        <p:nvSpPr>
          <p:cNvPr id="18435" name="Rectangle 3"/>
          <p:cNvSpPr>
            <a:spLocks noGrp="1" noChangeArrowheads="1"/>
          </p:cNvSpPr>
          <p:nvPr>
            <p:ph idx="1"/>
          </p:nvPr>
        </p:nvSpPr>
        <p:spPr>
          <a:xfrm>
            <a:off x="609600" y="1916832"/>
            <a:ext cx="11463064" cy="4209332"/>
          </a:xfrm>
        </p:spPr>
        <p:txBody>
          <a:bodyPr>
            <a:normAutofit/>
          </a:bodyPr>
          <a:lstStyle/>
          <a:p>
            <a:r>
              <a:rPr lang="ja-JP" altLang="en-US" dirty="0"/>
              <a:t>英国とポルトガルではどちらがワインを少ない労力で生産できるか？</a:t>
            </a:r>
          </a:p>
          <a:p>
            <a:pPr>
              <a:buFont typeface="Wingdings" pitchFamily="2" charset="2"/>
              <a:buNone/>
            </a:pPr>
            <a:r>
              <a:rPr lang="ja-JP" altLang="en-US" dirty="0"/>
              <a:t>　　　</a:t>
            </a:r>
            <a:r>
              <a:rPr lang="ja-JP" altLang="en-US" dirty="0">
                <a:solidFill>
                  <a:srgbClr val="FF0000"/>
                </a:solidFill>
              </a:rPr>
              <a:t>ポルトガル</a:t>
            </a:r>
          </a:p>
          <a:p>
            <a:r>
              <a:rPr lang="ja-JP" altLang="en-US" dirty="0"/>
              <a:t>英国とポルトガルではどちらが布地を少ない労力で生産できるか？</a:t>
            </a:r>
          </a:p>
          <a:p>
            <a:pPr>
              <a:buFont typeface="Wingdings" pitchFamily="2" charset="2"/>
              <a:buNone/>
            </a:pPr>
            <a:r>
              <a:rPr lang="ja-JP" altLang="en-US" dirty="0"/>
              <a:t>　　　</a:t>
            </a:r>
            <a:r>
              <a:rPr lang="ja-JP" altLang="en-US" dirty="0">
                <a:solidFill>
                  <a:srgbClr val="FF0000"/>
                </a:solidFill>
              </a:rPr>
              <a:t>ポルトガル</a:t>
            </a:r>
            <a:endParaRPr lang="en-US" altLang="ja-JP" dirty="0">
              <a:solidFill>
                <a:srgbClr val="FF0000"/>
              </a:solidFill>
            </a:endParaRPr>
          </a:p>
          <a:p>
            <a:pPr>
              <a:buFont typeface="Wingdings" pitchFamily="2" charset="2"/>
              <a:buNone/>
            </a:pPr>
            <a:endParaRPr lang="en-US" altLang="ja-JP" dirty="0">
              <a:solidFill>
                <a:srgbClr val="FF0000"/>
              </a:solidFill>
            </a:endParaRPr>
          </a:p>
          <a:p>
            <a:r>
              <a:rPr lang="ja-JP" altLang="en-US" dirty="0"/>
              <a:t>この場合、</a:t>
            </a:r>
            <a:r>
              <a:rPr lang="ja-JP" altLang="en-US" dirty="0">
                <a:solidFill>
                  <a:srgbClr val="FF0000"/>
                </a:solidFill>
              </a:rPr>
              <a:t>ポルトガル</a:t>
            </a:r>
            <a:r>
              <a:rPr lang="ja-JP" altLang="en-US" dirty="0"/>
              <a:t>が</a:t>
            </a:r>
            <a:r>
              <a:rPr lang="ja-JP" altLang="en-US" dirty="0">
                <a:solidFill>
                  <a:srgbClr val="FF0000"/>
                </a:solidFill>
              </a:rPr>
              <a:t>絶対優位</a:t>
            </a:r>
            <a:r>
              <a:rPr lang="ja-JP" altLang="en-US" dirty="0"/>
              <a:t>にある。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animEffect transition="in" filter="fade">
                                      <p:cBhvr>
                                        <p:cTn id="7" dur="800" decel="100000"/>
                                        <p:tgtEl>
                                          <p:spTgt spid="18435">
                                            <p:txEl>
                                              <p:pRg st="1" end="1"/>
                                            </p:txEl>
                                          </p:spTgt>
                                        </p:tgtEl>
                                      </p:cBhvr>
                                    </p:animEffect>
                                    <p:anim calcmode="lin" valueType="num">
                                      <p:cBhvr>
                                        <p:cTn id="8" dur="800" decel="100000" fill="hold"/>
                                        <p:tgtEl>
                                          <p:spTgt spid="18435">
                                            <p:txEl>
                                              <p:pRg st="1" end="1"/>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8435">
                                            <p:txEl>
                                              <p:pRg st="1" end="1"/>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8435">
                                            <p:txEl>
                                              <p:pRg st="1" end="1"/>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5">
                                            <p:txEl>
                                              <p:pRg st="1" end="1"/>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5">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8" presetClass="entr" presetSubtype="0" accel="50000" fill="hold" nodeType="clickEffect">
                                  <p:stCondLst>
                                    <p:cond delay="0"/>
                                  </p:stCondLst>
                                  <p:childTnLst>
                                    <p:set>
                                      <p:cBhvr>
                                        <p:cTn id="16" dur="1" fill="hold">
                                          <p:stCondLst>
                                            <p:cond delay="0"/>
                                          </p:stCondLst>
                                        </p:cTn>
                                        <p:tgtEl>
                                          <p:spTgt spid="18435">
                                            <p:txEl>
                                              <p:pRg st="3" end="3"/>
                                            </p:txEl>
                                          </p:spTgt>
                                        </p:tgtEl>
                                        <p:attrNameLst>
                                          <p:attrName>style.visibility</p:attrName>
                                        </p:attrNameLst>
                                      </p:cBhvr>
                                      <p:to>
                                        <p:strVal val="visible"/>
                                      </p:to>
                                    </p:set>
                                    <p:anim calcmode="lin" valueType="num">
                                      <p:cBhvr>
                                        <p:cTn id="17" dur="1000" fill="hold"/>
                                        <p:tgtEl>
                                          <p:spTgt spid="18435">
                                            <p:txEl>
                                              <p:pRg st="3" end="3"/>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8" dur="1000" fill="hold"/>
                                        <p:tgtEl>
                                          <p:spTgt spid="18435">
                                            <p:txEl>
                                              <p:pRg st="3" end="3"/>
                                            </p:txEl>
                                          </p:spTgt>
                                        </p:tgtEl>
                                        <p:attrNameLst>
                                          <p:attrName>ppt_x</p:attrName>
                                        </p:attrNameLst>
                                      </p:cBhvr>
                                      <p:tavLst>
                                        <p:tav tm="0">
                                          <p:val>
                                            <p:fltVal val="-1"/>
                                          </p:val>
                                        </p:tav>
                                        <p:tav tm="50000">
                                          <p:val>
                                            <p:fltVal val="0.95"/>
                                          </p:val>
                                        </p:tav>
                                        <p:tav tm="100000">
                                          <p:val>
                                            <p:strVal val="#ppt_x"/>
                                          </p:val>
                                        </p:tav>
                                      </p:tavLst>
                                    </p:anim>
                                    <p:anim calcmode="lin" valueType="num">
                                      <p:cBhvr>
                                        <p:cTn id="19" dur="1000" fill="hold"/>
                                        <p:tgtEl>
                                          <p:spTgt spid="18435">
                                            <p:txEl>
                                              <p:pRg st="3" end="3"/>
                                            </p:txEl>
                                          </p:spTgt>
                                        </p:tgtEl>
                                        <p:attrNameLst>
                                          <p:attrName>ppt_y</p:attrName>
                                        </p:attrNameLst>
                                      </p:cBhvr>
                                      <p:tavLst>
                                        <p:tav tm="0">
                                          <p:val>
                                            <p:strVal val="#ppt_y"/>
                                          </p:val>
                                        </p:tav>
                                        <p:tav tm="100000">
                                          <p:val>
                                            <p:strVal val="#ppt_y"/>
                                          </p:val>
                                        </p:tav>
                                      </p:tavLst>
                                    </p:anim>
                                    <p:animEffect transition="in" filter="fade">
                                      <p:cBhvr>
                                        <p:cTn id="20" dur="1000"/>
                                        <p:tgtEl>
                                          <p:spTgt spid="1843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8" presetClass="entr" presetSubtype="0" accel="50000" fill="hold" nodeType="clickEffect">
                                  <p:stCondLst>
                                    <p:cond delay="0"/>
                                  </p:stCondLst>
                                  <p:childTnLst>
                                    <p:set>
                                      <p:cBhvr>
                                        <p:cTn id="24" dur="1" fill="hold">
                                          <p:stCondLst>
                                            <p:cond delay="0"/>
                                          </p:stCondLst>
                                        </p:cTn>
                                        <p:tgtEl>
                                          <p:spTgt spid="18435">
                                            <p:txEl>
                                              <p:pRg st="5" end="5"/>
                                            </p:txEl>
                                          </p:spTgt>
                                        </p:tgtEl>
                                        <p:attrNameLst>
                                          <p:attrName>style.visibility</p:attrName>
                                        </p:attrNameLst>
                                      </p:cBhvr>
                                      <p:to>
                                        <p:strVal val="visible"/>
                                      </p:to>
                                    </p:set>
                                    <p:anim calcmode="lin" valueType="num">
                                      <p:cBhvr>
                                        <p:cTn id="25" dur="1000" fill="hold"/>
                                        <p:tgtEl>
                                          <p:spTgt spid="18435">
                                            <p:txEl>
                                              <p:pRg st="5" end="5"/>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6" dur="1000" fill="hold"/>
                                        <p:tgtEl>
                                          <p:spTgt spid="18435">
                                            <p:txEl>
                                              <p:pRg st="5" end="5"/>
                                            </p:txEl>
                                          </p:spTgt>
                                        </p:tgtEl>
                                        <p:attrNameLst>
                                          <p:attrName>ppt_x</p:attrName>
                                        </p:attrNameLst>
                                      </p:cBhvr>
                                      <p:tavLst>
                                        <p:tav tm="0">
                                          <p:val>
                                            <p:fltVal val="-1"/>
                                          </p:val>
                                        </p:tav>
                                        <p:tav tm="50000">
                                          <p:val>
                                            <p:fltVal val="0.95"/>
                                          </p:val>
                                        </p:tav>
                                        <p:tav tm="100000">
                                          <p:val>
                                            <p:strVal val="#ppt_x"/>
                                          </p:val>
                                        </p:tav>
                                      </p:tavLst>
                                    </p:anim>
                                    <p:anim calcmode="lin" valueType="num">
                                      <p:cBhvr>
                                        <p:cTn id="27" dur="1000" fill="hold"/>
                                        <p:tgtEl>
                                          <p:spTgt spid="18435">
                                            <p:txEl>
                                              <p:pRg st="5" end="5"/>
                                            </p:txEl>
                                          </p:spTgt>
                                        </p:tgtEl>
                                        <p:attrNameLst>
                                          <p:attrName>ppt_y</p:attrName>
                                        </p:attrNameLst>
                                      </p:cBhvr>
                                      <p:tavLst>
                                        <p:tav tm="0">
                                          <p:val>
                                            <p:strVal val="#ppt_y"/>
                                          </p:val>
                                        </p:tav>
                                        <p:tav tm="100000">
                                          <p:val>
                                            <p:strVal val="#ppt_y"/>
                                          </p:val>
                                        </p:tav>
                                      </p:tavLst>
                                    </p:anim>
                                    <p:animEffect transition="in" filter="fade">
                                      <p:cBhvr>
                                        <p:cTn id="28" dur="1000"/>
                                        <p:tgtEl>
                                          <p:spTgt spid="184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小さいお城、後ろに山</a:t>
            </a:r>
            <a:endParaRPr kumimoji="1" lang="ja-JP" altLang="en-US" dirty="0"/>
          </a:p>
        </p:txBody>
      </p:sp>
      <p:pic>
        <p:nvPicPr>
          <p:cNvPr id="4" name="コンテンツ プレースホルダー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27648" y="1417638"/>
            <a:ext cx="6618253" cy="4963690"/>
          </a:xfrm>
          <a:prstGeom prst="rect">
            <a:avLst/>
          </a:prstGeom>
        </p:spPr>
      </p:pic>
    </p:spTree>
    <p:extLst>
      <p:ext uri="{BB962C8B-B14F-4D97-AF65-F5344CB8AC3E}">
        <p14:creationId xmlns:p14="http://schemas.microsoft.com/office/powerpoint/2010/main" val="24983123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7CE194-E3DE-4C5C-8B91-90B9BD8F3520}"/>
              </a:ext>
            </a:extLst>
          </p:cNvPr>
          <p:cNvSpPr>
            <a:spLocks noGrp="1"/>
          </p:cNvSpPr>
          <p:nvPr>
            <p:ph type="title"/>
          </p:nvPr>
        </p:nvSpPr>
        <p:spPr/>
        <p:txBody>
          <a:bodyPr/>
          <a:lstStyle/>
          <a:p>
            <a:r>
              <a:rPr kumimoji="1" lang="ja-JP" altLang="en-US" dirty="0"/>
              <a:t>お城のリニューアル（</a:t>
            </a:r>
            <a:r>
              <a:rPr kumimoji="1" lang="en-US" altLang="ja-JP" dirty="0"/>
              <a:t>2020</a:t>
            </a:r>
            <a:r>
              <a:rPr kumimoji="1" lang="ja-JP" altLang="en-US" dirty="0"/>
              <a:t>年）</a:t>
            </a:r>
          </a:p>
        </p:txBody>
      </p:sp>
      <p:pic>
        <p:nvPicPr>
          <p:cNvPr id="5" name="図 4">
            <a:extLst>
              <a:ext uri="{FF2B5EF4-FFF2-40B4-BE49-F238E27FC236}">
                <a16:creationId xmlns:a16="http://schemas.microsoft.com/office/drawing/2014/main" id="{2511A329-6ECC-4B47-B4B7-6C98CE221A0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35560" y="1556792"/>
            <a:ext cx="7143750" cy="4762500"/>
          </a:xfrm>
          <a:prstGeom prst="rect">
            <a:avLst/>
          </a:prstGeom>
        </p:spPr>
      </p:pic>
    </p:spTree>
    <p:extLst>
      <p:ext uri="{BB962C8B-B14F-4D97-AF65-F5344CB8AC3E}">
        <p14:creationId xmlns:p14="http://schemas.microsoft.com/office/powerpoint/2010/main" val="35878941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ビッググリズリーマウンテン</a:t>
            </a:r>
          </a:p>
        </p:txBody>
      </p:sp>
      <p:pic>
        <p:nvPicPr>
          <p:cNvPr id="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136775" y="2013585"/>
            <a:ext cx="8153400" cy="3669030"/>
          </a:xfrm>
          <a:prstGeom prst="rect">
            <a:avLst/>
          </a:prstGeom>
          <a:noFill/>
          <a:ln w="9525">
            <a:noFill/>
            <a:miter lim="800000"/>
            <a:headEnd/>
            <a:tailEnd/>
          </a:ln>
          <a:effectLst/>
        </p:spPr>
      </p:pic>
    </p:spTree>
    <p:extLst>
      <p:ext uri="{BB962C8B-B14F-4D97-AF65-F5344CB8AC3E}">
        <p14:creationId xmlns:p14="http://schemas.microsoft.com/office/powerpoint/2010/main" val="13037088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423592" y="5589240"/>
            <a:ext cx="6984776" cy="369332"/>
          </a:xfrm>
          <a:prstGeom prst="rect">
            <a:avLst/>
          </a:prstGeom>
        </p:spPr>
        <p:txBody>
          <a:bodyPr wrap="square">
            <a:spAutoFit/>
          </a:bodyPr>
          <a:lstStyle/>
          <a:p>
            <a:r>
              <a:rPr lang="en-US" altLang="ja-JP" dirty="0">
                <a:hlinkClick r:id="rId3"/>
              </a:rPr>
              <a:t>https://www.youtube.com/watch?v=cVH1IpELIo0</a:t>
            </a:r>
            <a:endParaRPr lang="ja-JP" altLang="en-US" dirty="0"/>
          </a:p>
        </p:txBody>
      </p:sp>
      <p:sp>
        <p:nvSpPr>
          <p:cNvPr id="5" name="テキスト ボックス 4"/>
          <p:cNvSpPr txBox="1"/>
          <p:nvPr/>
        </p:nvSpPr>
        <p:spPr>
          <a:xfrm>
            <a:off x="2639616" y="6214030"/>
            <a:ext cx="4680520" cy="369332"/>
          </a:xfrm>
          <a:prstGeom prst="rect">
            <a:avLst/>
          </a:prstGeom>
          <a:noFill/>
        </p:spPr>
        <p:txBody>
          <a:bodyPr wrap="square" rtlCol="0">
            <a:spAutoFit/>
          </a:bodyPr>
          <a:lstStyle/>
          <a:p>
            <a:r>
              <a:rPr lang="ja-JP" altLang="en-US" dirty="0"/>
              <a:t>「ビッググリズリーマウンテン」　動画　で検索</a:t>
            </a:r>
          </a:p>
        </p:txBody>
      </p:sp>
      <p:pic>
        <p:nvPicPr>
          <p:cNvPr id="6" name="オンライン メディア 5" title="￣ﾃﾓ￣ﾃﾃ￣ﾂﾰ￣ﾃﾻ￣ﾂﾰ￣ﾃﾪ￣ﾂﾺ￣ﾃﾪ￣ﾃﾼ￣ﾃﾻ￣ﾃﾞ￣ﾂﾦ￣ﾃﾳ￣ﾃﾆ￣ﾃﾳ￣ﾃﾻ￣ﾃﾩ￣ﾃﾊ￣ﾂﾦ￣ﾂﾧ￣ﾂﾤ￣ﾃﾻ￣ﾃﾞ￣ﾂﾤ￣ﾃﾳ￣ﾃﾻ￣ﾂﾫ￣ﾃﾼ">
            <a:hlinkClick r:id="" action="ppaction://media"/>
            <a:extLst>
              <a:ext uri="{FF2B5EF4-FFF2-40B4-BE49-F238E27FC236}">
                <a16:creationId xmlns:a16="http://schemas.microsoft.com/office/drawing/2014/main" id="{28993D85-9114-4AE4-BB74-DB242DC2C6F8}"/>
              </a:ext>
            </a:extLst>
          </p:cNvPr>
          <p:cNvPicPr>
            <a:picLocks noRot="1" noChangeAspect="1"/>
          </p:cNvPicPr>
          <p:nvPr>
            <a:videoFile r:link="rId1"/>
          </p:nvPr>
        </p:nvPicPr>
        <p:blipFill>
          <a:blip r:embed="rId4"/>
          <a:stretch>
            <a:fillRect/>
          </a:stretch>
        </p:blipFill>
        <p:spPr>
          <a:xfrm>
            <a:off x="1630988" y="899428"/>
            <a:ext cx="8994033" cy="5059144"/>
          </a:xfrm>
          <a:prstGeom prst="rect">
            <a:avLst/>
          </a:prstGeom>
        </p:spPr>
      </p:pic>
      <p:sp>
        <p:nvSpPr>
          <p:cNvPr id="8" name="タイトル 7">
            <a:extLst>
              <a:ext uri="{FF2B5EF4-FFF2-40B4-BE49-F238E27FC236}">
                <a16:creationId xmlns:a16="http://schemas.microsoft.com/office/drawing/2014/main" id="{B0281232-6E6B-4A67-8828-80BF412D39EB}"/>
              </a:ext>
            </a:extLst>
          </p:cNvPr>
          <p:cNvSpPr>
            <a:spLocks noGrp="1"/>
          </p:cNvSpPr>
          <p:nvPr>
            <p:ph type="title"/>
          </p:nvPr>
        </p:nvSpPr>
        <p:spPr/>
        <p:txBody>
          <a:bodyPr/>
          <a:lstStyle/>
          <a:p>
            <a:endParaRPr kumimoji="1" lang="ja-JP" altLang="en-US"/>
          </a:p>
        </p:txBody>
      </p:sp>
    </p:spTree>
    <p:extLst>
      <p:ext uri="{BB962C8B-B14F-4D97-AF65-F5344CB8AC3E}">
        <p14:creationId xmlns:p14="http://schemas.microsoft.com/office/powerpoint/2010/main" val="3422756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トイストーリーランド</a:t>
            </a:r>
            <a:endParaRPr kumimoji="1" lang="ja-JP" altLang="en-US" dirty="0"/>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639616" y="1484784"/>
            <a:ext cx="6522243" cy="4891682"/>
          </a:xfrm>
          <a:prstGeom prst="rect">
            <a:avLst/>
          </a:prstGeom>
        </p:spPr>
      </p:pic>
    </p:spTree>
    <p:extLst>
      <p:ext uri="{BB962C8B-B14F-4D97-AF65-F5344CB8AC3E}">
        <p14:creationId xmlns:p14="http://schemas.microsoft.com/office/powerpoint/2010/main" val="14930008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ミスティックマナー</a:t>
            </a:r>
            <a:br>
              <a:rPr lang="en-US" altLang="ja-JP" dirty="0"/>
            </a:br>
            <a:r>
              <a:rPr lang="ja-JP" altLang="en-US" dirty="0"/>
              <a:t>（香港オリジナル）</a:t>
            </a:r>
            <a:endParaRPr kumimoji="1" lang="ja-JP" altLang="en-US" dirty="0"/>
          </a:p>
        </p:txBody>
      </p:sp>
      <p:pic>
        <p:nvPicPr>
          <p:cNvPr id="4098"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037713" y="1884828"/>
            <a:ext cx="2569786" cy="456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51784" y="1969325"/>
            <a:ext cx="3316276" cy="2245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72340" y="4512221"/>
            <a:ext cx="3307089" cy="1848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a:extLst>
              <a:ext uri="{FF2B5EF4-FFF2-40B4-BE49-F238E27FC236}">
                <a16:creationId xmlns:a16="http://schemas.microsoft.com/office/drawing/2014/main" id="{7AC9A62E-61DC-FCEC-6DDD-591136FA69A4}"/>
              </a:ext>
            </a:extLst>
          </p:cNvPr>
          <p:cNvSpPr txBox="1"/>
          <p:nvPr/>
        </p:nvSpPr>
        <p:spPr>
          <a:xfrm>
            <a:off x="7752185" y="1004988"/>
            <a:ext cx="4104456" cy="3416320"/>
          </a:xfrm>
          <a:prstGeom prst="rect">
            <a:avLst/>
          </a:prstGeom>
          <a:noFill/>
          <a:ln>
            <a:solidFill>
              <a:schemeClr val="accent3">
                <a:lumMod val="60000"/>
                <a:lumOff val="40000"/>
              </a:schemeClr>
            </a:solidFill>
          </a:ln>
        </p:spPr>
        <p:txBody>
          <a:bodyPr wrap="square">
            <a:spAutoFit/>
          </a:bodyPr>
          <a:lstStyle/>
          <a:p>
            <a:r>
              <a:rPr lang="ja-JP" altLang="en-US" b="1" dirty="0"/>
              <a:t>ヘンリー・ミスティック卿</a:t>
            </a:r>
            <a:r>
              <a:rPr lang="ja-JP" altLang="en-US" dirty="0"/>
              <a:t>のコレクションを鑑賞できるツアーに参加して</a:t>
            </a:r>
            <a:r>
              <a:rPr lang="en-US" altLang="ja-JP" dirty="0"/>
              <a:t>8</a:t>
            </a:r>
            <a:r>
              <a:rPr lang="ja-JP" altLang="en-US" dirty="0"/>
              <a:t>つのギャラリーを回る。</a:t>
            </a:r>
            <a:endParaRPr lang="en-US" altLang="ja-JP" dirty="0"/>
          </a:p>
          <a:p>
            <a:endParaRPr lang="en-US" altLang="ja-JP" dirty="0"/>
          </a:p>
          <a:p>
            <a:r>
              <a:rPr lang="ja-JP" altLang="en-US" dirty="0"/>
              <a:t>１「楽器のギャラリー」</a:t>
            </a:r>
            <a:endParaRPr lang="en-US" altLang="ja-JP" dirty="0"/>
          </a:p>
          <a:p>
            <a:r>
              <a:rPr lang="ja-JP" altLang="en-US" dirty="0"/>
              <a:t>２「地中海の古美術品ギャラリー」</a:t>
            </a:r>
            <a:endParaRPr lang="en-US" altLang="ja-JP" dirty="0"/>
          </a:p>
          <a:p>
            <a:r>
              <a:rPr lang="ja-JP" altLang="en-US" dirty="0"/>
              <a:t>３「サンルーム」</a:t>
            </a:r>
            <a:endParaRPr lang="en-US" altLang="ja-JP" dirty="0"/>
          </a:p>
          <a:p>
            <a:r>
              <a:rPr lang="ja-JP" altLang="en-US" dirty="0"/>
              <a:t>４「スラヴ・ノルドの回廊」</a:t>
            </a:r>
            <a:endParaRPr lang="en-US" altLang="ja-JP" dirty="0"/>
          </a:p>
          <a:p>
            <a:r>
              <a:rPr lang="ja-JP" altLang="en-US" dirty="0"/>
              <a:t>５「武具と甲冑のギャラリー」</a:t>
            </a:r>
            <a:endParaRPr lang="en-US" altLang="ja-JP" dirty="0"/>
          </a:p>
          <a:p>
            <a:r>
              <a:rPr lang="ja-JP" altLang="en-US" dirty="0"/>
              <a:t>６「エジプトの古美術品ギャラリー」</a:t>
            </a:r>
            <a:endParaRPr lang="en-US" altLang="ja-JP" dirty="0"/>
          </a:p>
          <a:p>
            <a:r>
              <a:rPr lang="ja-JP" altLang="en-US" dirty="0"/>
              <a:t>７「民族芸術のギャラリー」</a:t>
            </a:r>
            <a:endParaRPr lang="en-US" altLang="ja-JP" dirty="0"/>
          </a:p>
          <a:p>
            <a:r>
              <a:rPr lang="ja-JP" altLang="en-US" dirty="0"/>
              <a:t>８「中国芸術サロン」</a:t>
            </a:r>
          </a:p>
        </p:txBody>
      </p:sp>
    </p:spTree>
    <p:extLst>
      <p:ext uri="{BB962C8B-B14F-4D97-AF65-F5344CB8AC3E}">
        <p14:creationId xmlns:p14="http://schemas.microsoft.com/office/powerpoint/2010/main" val="123945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36648" y="228600"/>
            <a:ext cx="8351840" cy="990600"/>
          </a:xfrm>
        </p:spPr>
        <p:txBody>
          <a:bodyPr>
            <a:normAutofit fontScale="90000"/>
          </a:bodyPr>
          <a:lstStyle/>
          <a:p>
            <a:r>
              <a:rPr kumimoji="1" lang="ja-JP" altLang="en-US" dirty="0"/>
              <a:t>バズライトイヤーのアストロブラスター</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216275" y="1600200"/>
            <a:ext cx="5994400" cy="4495800"/>
          </a:xfrm>
          <a:prstGeom prst="rect">
            <a:avLst/>
          </a:prstGeom>
        </p:spPr>
      </p:pic>
    </p:spTree>
    <p:extLst>
      <p:ext uri="{BB962C8B-B14F-4D97-AF65-F5344CB8AC3E}">
        <p14:creationId xmlns:p14="http://schemas.microsoft.com/office/powerpoint/2010/main" val="1656538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すいている</a:t>
            </a:r>
          </a:p>
        </p:txBody>
      </p:sp>
      <p:pic>
        <p:nvPicPr>
          <p:cNvPr id="2050" name="Picture 2" descr="K:\2012出張中\写真\2012ベトナム、香港出張\P1020937.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783632" y="1700808"/>
            <a:ext cx="5994400" cy="4495800"/>
          </a:xfrm>
          <a:prstGeom prst="rect">
            <a:avLst/>
          </a:prstGeom>
          <a:noFill/>
        </p:spPr>
      </p:pic>
    </p:spTree>
    <p:extLst>
      <p:ext uri="{BB962C8B-B14F-4D97-AF65-F5344CB8AC3E}">
        <p14:creationId xmlns:p14="http://schemas.microsoft.com/office/powerpoint/2010/main" val="18805442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スペースマウンテン</a:t>
            </a:r>
          </a:p>
        </p:txBody>
      </p:sp>
      <p:pic>
        <p:nvPicPr>
          <p:cNvPr id="42" name="図 4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61414" y="1916832"/>
            <a:ext cx="6390586" cy="4792939"/>
          </a:xfrm>
          <a:prstGeom prst="rect">
            <a:avLst/>
          </a:prstGeom>
        </p:spPr>
      </p:pic>
      <p:pic>
        <p:nvPicPr>
          <p:cNvPr id="53" name="図 5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52000" y="7083508"/>
            <a:ext cx="9144000" cy="6858000"/>
          </a:xfrm>
          <a:prstGeom prst="rect">
            <a:avLst/>
          </a:prstGeom>
        </p:spPr>
      </p:pic>
      <p:pic>
        <p:nvPicPr>
          <p:cNvPr id="54" name="図 5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2000" y="7233508"/>
            <a:ext cx="9144000" cy="6858000"/>
          </a:xfrm>
          <a:prstGeom prst="rect">
            <a:avLst/>
          </a:prstGeom>
        </p:spPr>
      </p:pic>
      <p:pic>
        <p:nvPicPr>
          <p:cNvPr id="55" name="図 5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52000" y="7383508"/>
            <a:ext cx="9144000" cy="6858000"/>
          </a:xfrm>
          <a:prstGeom prst="rect">
            <a:avLst/>
          </a:prstGeom>
        </p:spPr>
      </p:pic>
      <p:pic>
        <p:nvPicPr>
          <p:cNvPr id="56" name="図 5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02000" y="7533508"/>
            <a:ext cx="9144000" cy="6858000"/>
          </a:xfrm>
          <a:prstGeom prst="rect">
            <a:avLst/>
          </a:prstGeom>
        </p:spPr>
      </p:pic>
      <p:pic>
        <p:nvPicPr>
          <p:cNvPr id="57" name="図 5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52000" y="7683508"/>
            <a:ext cx="9144000" cy="6858000"/>
          </a:xfrm>
          <a:prstGeom prst="rect">
            <a:avLst/>
          </a:prstGeom>
        </p:spPr>
      </p:pic>
      <p:pic>
        <p:nvPicPr>
          <p:cNvPr id="58" name="図 5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02000" y="7833508"/>
            <a:ext cx="9144000" cy="6858000"/>
          </a:xfrm>
          <a:prstGeom prst="rect">
            <a:avLst/>
          </a:prstGeom>
        </p:spPr>
      </p:pic>
      <p:pic>
        <p:nvPicPr>
          <p:cNvPr id="59" name="図 5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952000" y="7983508"/>
            <a:ext cx="9144000" cy="6858000"/>
          </a:xfrm>
          <a:prstGeom prst="rect">
            <a:avLst/>
          </a:prstGeom>
        </p:spPr>
      </p:pic>
      <p:pic>
        <p:nvPicPr>
          <p:cNvPr id="60" name="図 5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102000" y="8133508"/>
            <a:ext cx="9144000" cy="6858000"/>
          </a:xfrm>
          <a:prstGeom prst="rect">
            <a:avLst/>
          </a:prstGeom>
        </p:spPr>
      </p:pic>
      <p:pic>
        <p:nvPicPr>
          <p:cNvPr id="61" name="図 6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252000" y="8283508"/>
            <a:ext cx="9144000" cy="6858000"/>
          </a:xfrm>
          <a:prstGeom prst="rect">
            <a:avLst/>
          </a:prstGeom>
        </p:spPr>
      </p:pic>
      <p:pic>
        <p:nvPicPr>
          <p:cNvPr id="62" name="図 6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402000" y="8433508"/>
            <a:ext cx="9144000" cy="6858000"/>
          </a:xfrm>
          <a:prstGeom prst="rect">
            <a:avLst/>
          </a:prstGeom>
        </p:spPr>
      </p:pic>
      <p:pic>
        <p:nvPicPr>
          <p:cNvPr id="63" name="図 62"/>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552000" y="8583508"/>
            <a:ext cx="9144000" cy="6858000"/>
          </a:xfrm>
          <a:prstGeom prst="rect">
            <a:avLst/>
          </a:prstGeom>
        </p:spPr>
      </p:pic>
      <p:pic>
        <p:nvPicPr>
          <p:cNvPr id="64" name="図 6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824438" y="8904508"/>
            <a:ext cx="9144000" cy="6858000"/>
          </a:xfrm>
          <a:prstGeom prst="rect">
            <a:avLst/>
          </a:prstGeom>
        </p:spPr>
      </p:pic>
      <p:pic>
        <p:nvPicPr>
          <p:cNvPr id="65" name="図 64"/>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852000" y="8883508"/>
            <a:ext cx="9144000" cy="6858000"/>
          </a:xfrm>
          <a:prstGeom prst="rect">
            <a:avLst/>
          </a:prstGeom>
        </p:spPr>
      </p:pic>
      <p:pic>
        <p:nvPicPr>
          <p:cNvPr id="66" name="図 65"/>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002000" y="9033508"/>
            <a:ext cx="9144000" cy="6858000"/>
          </a:xfrm>
          <a:prstGeom prst="rect">
            <a:avLst/>
          </a:prstGeom>
        </p:spPr>
      </p:pic>
      <p:pic>
        <p:nvPicPr>
          <p:cNvPr id="67" name="図 66"/>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0152000" y="9183508"/>
            <a:ext cx="9144000" cy="6858000"/>
          </a:xfrm>
          <a:prstGeom prst="rect">
            <a:avLst/>
          </a:prstGeom>
        </p:spPr>
      </p:pic>
      <p:pic>
        <p:nvPicPr>
          <p:cNvPr id="68" name="図 67"/>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0302000" y="9333508"/>
            <a:ext cx="9144000" cy="6858000"/>
          </a:xfrm>
          <a:prstGeom prst="rect">
            <a:avLst/>
          </a:prstGeom>
        </p:spPr>
      </p:pic>
      <p:pic>
        <p:nvPicPr>
          <p:cNvPr id="69" name="図 68"/>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0452000" y="9483508"/>
            <a:ext cx="9144000" cy="6858000"/>
          </a:xfrm>
          <a:prstGeom prst="rect">
            <a:avLst/>
          </a:prstGeom>
        </p:spPr>
      </p:pic>
      <p:pic>
        <p:nvPicPr>
          <p:cNvPr id="70" name="図 69"/>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0602000" y="9633508"/>
            <a:ext cx="9144000" cy="6858000"/>
          </a:xfrm>
          <a:prstGeom prst="rect">
            <a:avLst/>
          </a:prstGeom>
        </p:spPr>
      </p:pic>
      <p:pic>
        <p:nvPicPr>
          <p:cNvPr id="71" name="図 70"/>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2276000" y="9783508"/>
            <a:ext cx="9144000" cy="6858000"/>
          </a:xfrm>
          <a:prstGeom prst="rect">
            <a:avLst/>
          </a:prstGeom>
        </p:spPr>
      </p:pic>
      <p:pic>
        <p:nvPicPr>
          <p:cNvPr id="72" name="図 71"/>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2426000" y="9933508"/>
            <a:ext cx="9144000" cy="6858000"/>
          </a:xfrm>
          <a:prstGeom prst="rect">
            <a:avLst/>
          </a:prstGeom>
        </p:spPr>
      </p:pic>
      <p:pic>
        <p:nvPicPr>
          <p:cNvPr id="73" name="図 72"/>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2576000" y="10083508"/>
            <a:ext cx="9144000" cy="6858000"/>
          </a:xfrm>
          <a:prstGeom prst="rect">
            <a:avLst/>
          </a:prstGeom>
        </p:spPr>
      </p:pic>
      <p:pic>
        <p:nvPicPr>
          <p:cNvPr id="74" name="図 73"/>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2726000" y="10233508"/>
            <a:ext cx="9144000" cy="6858000"/>
          </a:xfrm>
          <a:prstGeom prst="rect">
            <a:avLst/>
          </a:prstGeom>
        </p:spPr>
      </p:pic>
      <p:pic>
        <p:nvPicPr>
          <p:cNvPr id="75" name="図 74"/>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2876000" y="10383508"/>
            <a:ext cx="9144000" cy="6858000"/>
          </a:xfrm>
          <a:prstGeom prst="rect">
            <a:avLst/>
          </a:prstGeom>
        </p:spPr>
      </p:pic>
      <p:pic>
        <p:nvPicPr>
          <p:cNvPr id="76" name="図 75"/>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3026000" y="10533508"/>
            <a:ext cx="9144000" cy="6858000"/>
          </a:xfrm>
          <a:prstGeom prst="rect">
            <a:avLst/>
          </a:prstGeom>
        </p:spPr>
      </p:pic>
      <p:pic>
        <p:nvPicPr>
          <p:cNvPr id="77" name="図 76"/>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3176000" y="10683508"/>
            <a:ext cx="9144000" cy="6858000"/>
          </a:xfrm>
          <a:prstGeom prst="rect">
            <a:avLst/>
          </a:prstGeom>
        </p:spPr>
      </p:pic>
      <p:pic>
        <p:nvPicPr>
          <p:cNvPr id="78" name="図 77"/>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13326000" y="10833508"/>
            <a:ext cx="9144000" cy="6858000"/>
          </a:xfrm>
          <a:prstGeom prst="rect">
            <a:avLst/>
          </a:prstGeom>
        </p:spPr>
      </p:pic>
      <p:pic>
        <p:nvPicPr>
          <p:cNvPr id="79" name="図 78"/>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13476000" y="10983508"/>
            <a:ext cx="9144000" cy="6858000"/>
          </a:xfrm>
          <a:prstGeom prst="rect">
            <a:avLst/>
          </a:prstGeom>
        </p:spPr>
      </p:pic>
      <p:pic>
        <p:nvPicPr>
          <p:cNvPr id="80" name="図 79"/>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13626000" y="11133508"/>
            <a:ext cx="9144000" cy="6858000"/>
          </a:xfrm>
          <a:prstGeom prst="rect">
            <a:avLst/>
          </a:prstGeom>
        </p:spPr>
      </p:pic>
      <p:pic>
        <p:nvPicPr>
          <p:cNvPr id="81" name="図 80"/>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13776000" y="11283508"/>
            <a:ext cx="9144000" cy="6858000"/>
          </a:xfrm>
          <a:prstGeom prst="rect">
            <a:avLst/>
          </a:prstGeom>
        </p:spPr>
      </p:pic>
      <p:pic>
        <p:nvPicPr>
          <p:cNvPr id="82" name="図 81"/>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13926000" y="11433508"/>
            <a:ext cx="9144000" cy="6858000"/>
          </a:xfrm>
          <a:prstGeom prst="rect">
            <a:avLst/>
          </a:prstGeom>
        </p:spPr>
      </p:pic>
      <p:pic>
        <p:nvPicPr>
          <p:cNvPr id="83" name="図 82"/>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14076000" y="11583508"/>
            <a:ext cx="9144000" cy="6858000"/>
          </a:xfrm>
          <a:prstGeom prst="rect">
            <a:avLst/>
          </a:prstGeom>
        </p:spPr>
      </p:pic>
      <p:pic>
        <p:nvPicPr>
          <p:cNvPr id="84" name="図 83"/>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14226000" y="11733508"/>
            <a:ext cx="9144000" cy="6858000"/>
          </a:xfrm>
          <a:prstGeom prst="rect">
            <a:avLst/>
          </a:prstGeom>
        </p:spPr>
      </p:pic>
      <p:pic>
        <p:nvPicPr>
          <p:cNvPr id="85" name="図 84"/>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14376000" y="11883508"/>
            <a:ext cx="9144000" cy="6858000"/>
          </a:xfrm>
          <a:prstGeom prst="rect">
            <a:avLst/>
          </a:prstGeom>
        </p:spPr>
      </p:pic>
      <p:pic>
        <p:nvPicPr>
          <p:cNvPr id="86" name="図 85"/>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14526000" y="12033508"/>
            <a:ext cx="9144000" cy="6858000"/>
          </a:xfrm>
          <a:prstGeom prst="rect">
            <a:avLst/>
          </a:prstGeom>
        </p:spPr>
      </p:pic>
      <p:pic>
        <p:nvPicPr>
          <p:cNvPr id="87" name="図 86"/>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14676000" y="12183508"/>
            <a:ext cx="9144000" cy="6858000"/>
          </a:xfrm>
          <a:prstGeom prst="rect">
            <a:avLst/>
          </a:prstGeom>
        </p:spPr>
      </p:pic>
      <p:pic>
        <p:nvPicPr>
          <p:cNvPr id="88" name="図 87"/>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14826000" y="12333508"/>
            <a:ext cx="9144000" cy="6858000"/>
          </a:xfrm>
          <a:prstGeom prst="rect">
            <a:avLst/>
          </a:prstGeom>
        </p:spPr>
      </p:pic>
      <p:pic>
        <p:nvPicPr>
          <p:cNvPr id="89" name="図 88"/>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14976000" y="12483508"/>
            <a:ext cx="9144000" cy="6858000"/>
          </a:xfrm>
          <a:prstGeom prst="rect">
            <a:avLst/>
          </a:prstGeom>
        </p:spPr>
      </p:pic>
      <p:pic>
        <p:nvPicPr>
          <p:cNvPr id="90" name="図 89"/>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15126000" y="12633508"/>
            <a:ext cx="9144000" cy="6858000"/>
          </a:xfrm>
          <a:prstGeom prst="rect">
            <a:avLst/>
          </a:prstGeom>
        </p:spPr>
      </p:pic>
      <p:pic>
        <p:nvPicPr>
          <p:cNvPr id="91" name="図 90"/>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15276000" y="12783508"/>
            <a:ext cx="9144000" cy="6858000"/>
          </a:xfrm>
          <a:prstGeom prst="rect">
            <a:avLst/>
          </a:prstGeom>
        </p:spPr>
      </p:pic>
      <p:pic>
        <p:nvPicPr>
          <p:cNvPr id="92" name="図 91"/>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15426000" y="12933508"/>
            <a:ext cx="9144000" cy="6858000"/>
          </a:xfrm>
          <a:prstGeom prst="rect">
            <a:avLst/>
          </a:prstGeom>
        </p:spPr>
      </p:pic>
      <p:pic>
        <p:nvPicPr>
          <p:cNvPr id="93" name="図 92"/>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15576000" y="13083508"/>
            <a:ext cx="9144000" cy="6858000"/>
          </a:xfrm>
          <a:prstGeom prst="rect">
            <a:avLst/>
          </a:prstGeom>
        </p:spPr>
      </p:pic>
      <p:pic>
        <p:nvPicPr>
          <p:cNvPr id="94" name="図 93"/>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15726000" y="13233508"/>
            <a:ext cx="9144000" cy="6858000"/>
          </a:xfrm>
          <a:prstGeom prst="rect">
            <a:avLst/>
          </a:prstGeom>
        </p:spPr>
      </p:pic>
      <p:pic>
        <p:nvPicPr>
          <p:cNvPr id="95" name="図 94"/>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15876000" y="13383508"/>
            <a:ext cx="9144000" cy="6858000"/>
          </a:xfrm>
          <a:prstGeom prst="rect">
            <a:avLst/>
          </a:prstGeom>
        </p:spPr>
      </p:pic>
      <p:pic>
        <p:nvPicPr>
          <p:cNvPr id="96" name="図 95"/>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16026000" y="13533508"/>
            <a:ext cx="9144000" cy="6858000"/>
          </a:xfrm>
          <a:prstGeom prst="rect">
            <a:avLst/>
          </a:prstGeom>
        </p:spPr>
      </p:pic>
      <p:pic>
        <p:nvPicPr>
          <p:cNvPr id="97" name="図 96"/>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16176000" y="13683508"/>
            <a:ext cx="9144000" cy="6858000"/>
          </a:xfrm>
          <a:prstGeom prst="rect">
            <a:avLst/>
          </a:prstGeom>
        </p:spPr>
      </p:pic>
      <p:pic>
        <p:nvPicPr>
          <p:cNvPr id="98" name="図 97"/>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16326000" y="13833508"/>
            <a:ext cx="9144000" cy="6858000"/>
          </a:xfrm>
          <a:prstGeom prst="rect">
            <a:avLst/>
          </a:prstGeom>
        </p:spPr>
      </p:pic>
      <p:pic>
        <p:nvPicPr>
          <p:cNvPr id="99" name="図 98"/>
          <p:cNvPicPr>
            <a:picLocks noChangeAspect="1"/>
          </p:cNvPicPr>
          <p:nvPr/>
        </p:nvPicPr>
        <p:blipFill>
          <a:blip r:embed="rId49" cstate="email">
            <a:extLst>
              <a:ext uri="{28A0092B-C50C-407E-A947-70E740481C1C}">
                <a14:useLocalDpi xmlns:a14="http://schemas.microsoft.com/office/drawing/2010/main"/>
              </a:ext>
            </a:extLst>
          </a:blip>
          <a:stretch>
            <a:fillRect/>
          </a:stretch>
        </p:blipFill>
        <p:spPr>
          <a:xfrm>
            <a:off x="16476000" y="13983508"/>
            <a:ext cx="9144000" cy="6858000"/>
          </a:xfrm>
          <a:prstGeom prst="rect">
            <a:avLst/>
          </a:prstGeom>
        </p:spPr>
      </p:pic>
      <p:pic>
        <p:nvPicPr>
          <p:cNvPr id="100" name="図 99"/>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16626000" y="14133508"/>
            <a:ext cx="9144000" cy="6858000"/>
          </a:xfrm>
          <a:prstGeom prst="rect">
            <a:avLst/>
          </a:prstGeom>
        </p:spPr>
      </p:pic>
      <p:pic>
        <p:nvPicPr>
          <p:cNvPr id="101" name="図 100"/>
          <p:cNvPicPr>
            <a:picLocks noChangeAspect="1"/>
          </p:cNvPicPr>
          <p:nvPr/>
        </p:nvPicPr>
        <p:blipFill>
          <a:blip r:embed="rId51" cstate="email">
            <a:extLst>
              <a:ext uri="{28A0092B-C50C-407E-A947-70E740481C1C}">
                <a14:useLocalDpi xmlns:a14="http://schemas.microsoft.com/office/drawing/2010/main"/>
              </a:ext>
            </a:extLst>
          </a:blip>
          <a:stretch>
            <a:fillRect/>
          </a:stretch>
        </p:blipFill>
        <p:spPr>
          <a:xfrm>
            <a:off x="16776000" y="14283508"/>
            <a:ext cx="9144000" cy="6858000"/>
          </a:xfrm>
          <a:prstGeom prst="rect">
            <a:avLst/>
          </a:prstGeom>
        </p:spPr>
      </p:pic>
    </p:spTree>
    <p:extLst>
      <p:ext uri="{BB962C8B-B14F-4D97-AF65-F5344CB8AC3E}">
        <p14:creationId xmlns:p14="http://schemas.microsoft.com/office/powerpoint/2010/main" val="8689185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p:txBody>
          <a:bodyPr/>
          <a:lstStyle/>
          <a:p>
            <a:pPr eaLnBrk="1" hangingPunct="1"/>
            <a:r>
              <a:rPr lang="ja-JP" altLang="en-US" dirty="0"/>
              <a:t>ディズニーランドパリ</a:t>
            </a:r>
          </a:p>
        </p:txBody>
      </p:sp>
      <p:sp>
        <p:nvSpPr>
          <p:cNvPr id="3075" name="Rectangle 3"/>
          <p:cNvSpPr>
            <a:spLocks noGrp="1" noChangeArrowheads="1"/>
          </p:cNvSpPr>
          <p:nvPr>
            <p:ph type="subTitle" idx="1"/>
          </p:nvPr>
        </p:nvSpPr>
        <p:spPr/>
        <p:txBody>
          <a:bodyPr rtlCol="0">
            <a:normAutofit/>
          </a:bodyPr>
          <a:lstStyle/>
          <a:p>
            <a:pPr>
              <a:defRPr/>
            </a:pPr>
            <a:r>
              <a:rPr lang="en-US" altLang="ja-JP" dirty="0"/>
              <a:t>2003</a:t>
            </a:r>
            <a:r>
              <a:rPr lang="ja-JP" altLang="en-US" dirty="0"/>
              <a:t>年、</a:t>
            </a:r>
            <a:r>
              <a:rPr lang="en-US" altLang="ja-JP" dirty="0"/>
              <a:t>2014</a:t>
            </a:r>
            <a:r>
              <a:rPr lang="ja-JP" altLang="en-US" dirty="0"/>
              <a:t>年</a:t>
            </a:r>
            <a:endParaRPr lang="en-US" altLang="ja-JP" dirty="0"/>
          </a:p>
          <a:p>
            <a:pPr>
              <a:defRPr/>
            </a:pPr>
            <a:r>
              <a:rPr lang="ja-JP" altLang="en-US" dirty="0"/>
              <a:t>山澤成康</a:t>
            </a:r>
          </a:p>
        </p:txBody>
      </p:sp>
    </p:spTree>
    <p:extLst>
      <p:ext uri="{BB962C8B-B14F-4D97-AF65-F5344CB8AC3E}">
        <p14:creationId xmlns:p14="http://schemas.microsoft.com/office/powerpoint/2010/main" val="3230989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p:txBody>
          <a:bodyPr>
            <a:normAutofit/>
          </a:bodyPr>
          <a:lstStyle/>
          <a:p>
            <a:r>
              <a:rPr lang="ja-JP" altLang="en-US" dirty="0"/>
              <a:t>比較優位</a:t>
            </a:r>
            <a:br>
              <a:rPr lang="en-US" altLang="ja-JP" dirty="0"/>
            </a:br>
            <a:r>
              <a:rPr lang="ja-JP" altLang="en-US" sz="2700" dirty="0"/>
              <a:t>ある国のなかで相対的に強い産業</a:t>
            </a:r>
          </a:p>
        </p:txBody>
      </p:sp>
      <p:sp>
        <p:nvSpPr>
          <p:cNvPr id="19459" name="Rectangle 3"/>
          <p:cNvSpPr>
            <a:spLocks noGrp="1" noChangeArrowheads="1"/>
          </p:cNvSpPr>
          <p:nvPr>
            <p:ph idx="1"/>
          </p:nvPr>
        </p:nvSpPr>
        <p:spPr>
          <a:xfrm>
            <a:off x="609600" y="2348880"/>
            <a:ext cx="10972800" cy="3633268"/>
          </a:xfrm>
        </p:spPr>
        <p:txBody>
          <a:bodyPr/>
          <a:lstStyle/>
          <a:p>
            <a:r>
              <a:rPr lang="ja-JP" altLang="en-US" dirty="0"/>
              <a:t>英国は、ワインと布地のどちらを生産するのに労力がかからないか。</a:t>
            </a:r>
          </a:p>
          <a:p>
            <a:pPr>
              <a:buFont typeface="Wingdings" pitchFamily="2" charset="2"/>
              <a:buNone/>
            </a:pPr>
            <a:r>
              <a:rPr lang="ja-JP" altLang="en-US" dirty="0"/>
              <a:t>　　</a:t>
            </a:r>
            <a:r>
              <a:rPr lang="ja-JP" altLang="en-US" dirty="0">
                <a:solidFill>
                  <a:srgbClr val="FF0000"/>
                </a:solidFill>
              </a:rPr>
              <a:t>布地</a:t>
            </a:r>
          </a:p>
          <a:p>
            <a:r>
              <a:rPr lang="ja-JP" altLang="en-US" dirty="0"/>
              <a:t>ポルトガルは、ワインと布地の生産のうち、どちらが労力がかからないか。</a:t>
            </a:r>
          </a:p>
          <a:p>
            <a:pPr>
              <a:buFont typeface="Wingdings" pitchFamily="2" charset="2"/>
              <a:buNone/>
            </a:pPr>
            <a:r>
              <a:rPr lang="ja-JP" altLang="en-US" dirty="0"/>
              <a:t>　　</a:t>
            </a:r>
            <a:r>
              <a:rPr lang="ja-JP" altLang="en-US" dirty="0">
                <a:solidFill>
                  <a:srgbClr val="FF0000"/>
                </a:solidFill>
              </a:rPr>
              <a:t>ワイン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9459">
                                            <p:txEl>
                                              <p:pRg st="1" end="1"/>
                                            </p:txEl>
                                          </p:spTgt>
                                        </p:tgtEl>
                                        <p:attrNameLst>
                                          <p:attrName>style.visibility</p:attrName>
                                        </p:attrNameLst>
                                      </p:cBhvr>
                                      <p:to>
                                        <p:strVal val="visible"/>
                                      </p:to>
                                    </p:set>
                                    <p:anim calcmode="lin" valueType="num">
                                      <p:cBhvr>
                                        <p:cTn id="7" dur="1000" fill="hold"/>
                                        <p:tgtEl>
                                          <p:spTgt spid="19459">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19459">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19459">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1945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9459">
                                            <p:txEl>
                                              <p:pRg st="3" end="3"/>
                                            </p:txEl>
                                          </p:spTgt>
                                        </p:tgtEl>
                                        <p:attrNameLst>
                                          <p:attrName>style.visibility</p:attrName>
                                        </p:attrNameLst>
                                      </p:cBhvr>
                                      <p:to>
                                        <p:strVal val="visible"/>
                                      </p:to>
                                    </p:set>
                                    <p:anim calcmode="lin" valueType="num">
                                      <p:cBhvr>
                                        <p:cTn id="15" dur="1000" fill="hold"/>
                                        <p:tgtEl>
                                          <p:spTgt spid="19459">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19459">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19459">
                                            <p:txEl>
                                              <p:pRg st="3" end="3"/>
                                            </p:txEl>
                                          </p:spTgt>
                                        </p:tgtEl>
                                        <p:attrNameLst>
                                          <p:attrName>style.rotation</p:attrName>
                                        </p:attrNameLst>
                                      </p:cBhvr>
                                      <p:tavLst>
                                        <p:tav tm="0">
                                          <p:val>
                                            <p:fltVal val="90"/>
                                          </p:val>
                                        </p:tav>
                                        <p:tav tm="100000">
                                          <p:val>
                                            <p:fltVal val="0"/>
                                          </p:val>
                                        </p:tav>
                                      </p:tavLst>
                                    </p:anim>
                                    <p:animEffect transition="in" filter="fade">
                                      <p:cBhvr>
                                        <p:cTn id="18" dur="1000"/>
                                        <p:tgtEl>
                                          <p:spTgt spid="194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ja-JP" altLang="en-US"/>
              <a:t>ユーロディズニーランド</a:t>
            </a:r>
          </a:p>
        </p:txBody>
      </p:sp>
      <p:sp>
        <p:nvSpPr>
          <p:cNvPr id="4099" name="Rectangle 3"/>
          <p:cNvSpPr>
            <a:spLocks noGrp="1" noChangeArrowheads="1"/>
          </p:cNvSpPr>
          <p:nvPr>
            <p:ph type="body" sz="half" idx="1"/>
          </p:nvPr>
        </p:nvSpPr>
        <p:spPr>
          <a:xfrm>
            <a:off x="2209801" y="1981200"/>
            <a:ext cx="3954463" cy="4114800"/>
          </a:xfrm>
        </p:spPr>
        <p:txBody>
          <a:bodyPr rtlCol="0">
            <a:normAutofit lnSpcReduction="10000"/>
          </a:bodyPr>
          <a:lstStyle/>
          <a:p>
            <a:pPr>
              <a:defRPr/>
            </a:pPr>
            <a:r>
              <a:rPr lang="ja-JP" altLang="en-US" sz="2800" dirty="0"/>
              <a:t>パリ　マルヌ・ラ・ヴァレ</a:t>
            </a:r>
          </a:p>
          <a:p>
            <a:pPr>
              <a:buNone/>
              <a:defRPr/>
            </a:pPr>
            <a:r>
              <a:rPr lang="ja-JP" altLang="en-US" sz="2800" dirty="0"/>
              <a:t>	（</a:t>
            </a:r>
            <a:r>
              <a:rPr lang="en-US" altLang="ja-JP" sz="2800" dirty="0"/>
              <a:t>Marne-la-Vallee)</a:t>
            </a:r>
          </a:p>
          <a:p>
            <a:pPr>
              <a:buNone/>
              <a:defRPr/>
            </a:pPr>
            <a:endParaRPr lang="en-US" altLang="ja-JP" sz="2800" dirty="0"/>
          </a:p>
          <a:p>
            <a:pPr>
              <a:defRPr/>
            </a:pPr>
            <a:r>
              <a:rPr lang="ja-JP" altLang="en-US" sz="2800" dirty="0"/>
              <a:t>パリ中心部から電車で</a:t>
            </a:r>
            <a:r>
              <a:rPr lang="en-US" altLang="ja-JP" sz="2800" dirty="0">
                <a:solidFill>
                  <a:srgbClr val="FF0000"/>
                </a:solidFill>
              </a:rPr>
              <a:t>50</a:t>
            </a:r>
            <a:r>
              <a:rPr lang="ja-JP" altLang="en-US" sz="2800" dirty="0">
                <a:solidFill>
                  <a:srgbClr val="FF0000"/>
                </a:solidFill>
              </a:rPr>
              <a:t>分</a:t>
            </a:r>
          </a:p>
          <a:p>
            <a:pPr>
              <a:buNone/>
              <a:defRPr/>
            </a:pPr>
            <a:endParaRPr lang="ja-JP" altLang="en-US" sz="2800" dirty="0"/>
          </a:p>
          <a:p>
            <a:pPr>
              <a:defRPr/>
            </a:pPr>
            <a:r>
              <a:rPr lang="ja-JP" altLang="en-US" sz="2800" dirty="0"/>
              <a:t>１９９２年　オープン</a:t>
            </a:r>
          </a:p>
          <a:p>
            <a:pPr>
              <a:defRPr/>
            </a:pPr>
            <a:endParaRPr lang="en-US" altLang="ja-JP" sz="2800" dirty="0"/>
          </a:p>
        </p:txBody>
      </p:sp>
      <p:pic>
        <p:nvPicPr>
          <p:cNvPr id="6148" name="Picture 4" descr="DSC00834"/>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a:xfrm>
            <a:off x="6311900" y="1844675"/>
            <a:ext cx="4038600" cy="3028950"/>
          </a:xfrm>
          <a:noFill/>
        </p:spPr>
      </p:pic>
    </p:spTree>
    <p:extLst>
      <p:ext uri="{BB962C8B-B14F-4D97-AF65-F5344CB8AC3E}">
        <p14:creationId xmlns:p14="http://schemas.microsoft.com/office/powerpoint/2010/main" val="3931064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335359" y="908720"/>
            <a:ext cx="11552971" cy="511256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2" name="テキスト ボックス 3"/>
          <p:cNvSpPr txBox="1">
            <a:spLocks noChangeArrowheads="1"/>
          </p:cNvSpPr>
          <p:nvPr/>
        </p:nvSpPr>
        <p:spPr bwMode="auto">
          <a:xfrm>
            <a:off x="4079776" y="3465004"/>
            <a:ext cx="648072" cy="369887"/>
          </a:xfrm>
          <a:prstGeom prst="rect">
            <a:avLst/>
          </a:prstGeom>
          <a:solidFill>
            <a:schemeClr val="accent6">
              <a:lumMod val="60000"/>
              <a:lumOff val="40000"/>
            </a:schemeClr>
          </a:solidFill>
          <a:ln>
            <a:noFill/>
          </a:ln>
        </p:spPr>
        <p:txBody>
          <a:bodyPr wrap="square">
            <a:spAutoFit/>
          </a:bodyPr>
          <a:lstStyle>
            <a:lvl1pPr eaLnBrk="0" hangingPunct="0">
              <a:spcBef>
                <a:spcPct val="20000"/>
              </a:spcBef>
              <a:buFont typeface="Arial" charset="0"/>
              <a:buChar char="•"/>
              <a:defRPr kumimoji="1" sz="3200">
                <a:solidFill>
                  <a:schemeClr val="tx1"/>
                </a:solidFill>
                <a:latin typeface="メイリオ" pitchFamily="50" charset="-128"/>
                <a:ea typeface="メイリオ" pitchFamily="50" charset="-128"/>
              </a:defRPr>
            </a:lvl1pPr>
            <a:lvl2pPr marL="742950" indent="-285750" eaLnBrk="0" hangingPunct="0">
              <a:spcBef>
                <a:spcPct val="20000"/>
              </a:spcBef>
              <a:buFont typeface="Arial" charset="0"/>
              <a:buChar char="–"/>
              <a:defRPr kumimoji="1" sz="2800">
                <a:solidFill>
                  <a:schemeClr val="tx1"/>
                </a:solidFill>
                <a:latin typeface="メイリオ" pitchFamily="50" charset="-128"/>
                <a:ea typeface="メイリオ" pitchFamily="50" charset="-128"/>
              </a:defRPr>
            </a:lvl2pPr>
            <a:lvl3pPr marL="1143000" indent="-228600" eaLnBrk="0" hangingPunct="0">
              <a:spcBef>
                <a:spcPct val="20000"/>
              </a:spcBef>
              <a:buFont typeface="Arial" charset="0"/>
              <a:buChar char="•"/>
              <a:defRPr kumimoji="1" sz="2400">
                <a:solidFill>
                  <a:schemeClr val="tx1"/>
                </a:solidFill>
                <a:latin typeface="メイリオ" pitchFamily="50" charset="-128"/>
                <a:ea typeface="メイリオ" pitchFamily="50" charset="-128"/>
              </a:defRPr>
            </a:lvl3pPr>
            <a:lvl4pPr marL="1600200" indent="-228600" eaLnBrk="0" hangingPunct="0">
              <a:spcBef>
                <a:spcPct val="20000"/>
              </a:spcBef>
              <a:buFont typeface="Arial" charset="0"/>
              <a:buChar char="–"/>
              <a:defRPr kumimoji="1" sz="2000">
                <a:solidFill>
                  <a:schemeClr val="tx1"/>
                </a:solidFill>
                <a:latin typeface="メイリオ" pitchFamily="50" charset="-128"/>
                <a:ea typeface="メイリオ" pitchFamily="50" charset="-128"/>
              </a:defRPr>
            </a:lvl4pPr>
            <a:lvl5pPr marL="2057400" indent="-228600" eaLnBrk="0" hangingPunct="0">
              <a:spcBef>
                <a:spcPct val="20000"/>
              </a:spcBef>
              <a:buFont typeface="Arial" charset="0"/>
              <a:buChar char="»"/>
              <a:defRPr kumimoji="1" sz="2000">
                <a:solidFill>
                  <a:schemeClr val="tx1"/>
                </a:solidFill>
                <a:latin typeface="メイリオ" pitchFamily="50" charset="-128"/>
                <a:ea typeface="メイリオ"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メイリオ" pitchFamily="50" charset="-128"/>
                <a:ea typeface="メイリオ"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メイリオ" pitchFamily="50" charset="-128"/>
                <a:ea typeface="メイリオ"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メイリオ" pitchFamily="50" charset="-128"/>
                <a:ea typeface="メイリオ"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メイリオ" pitchFamily="50" charset="-128"/>
                <a:ea typeface="メイリオ" pitchFamily="50" charset="-128"/>
              </a:defRPr>
            </a:lvl9pPr>
          </a:lstStyle>
          <a:p>
            <a:pPr eaLnBrk="1" hangingPunct="1">
              <a:spcBef>
                <a:spcPct val="0"/>
              </a:spcBef>
              <a:buFontTx/>
              <a:buNone/>
            </a:pPr>
            <a:r>
              <a:rPr lang="ja-JP" altLang="en-US" sz="1800" dirty="0">
                <a:latin typeface="Arial Black" pitchFamily="34" charset="0"/>
                <a:ea typeface="ＭＳ Ｐゴシック" charset="-128"/>
              </a:rPr>
              <a:t>パリ</a:t>
            </a:r>
          </a:p>
        </p:txBody>
      </p:sp>
    </p:spTree>
    <p:extLst>
      <p:ext uri="{BB962C8B-B14F-4D97-AF65-F5344CB8AC3E}">
        <p14:creationId xmlns:p14="http://schemas.microsoft.com/office/powerpoint/2010/main" val="6647860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endParaRPr lang="ja-JP" altLang="ja-JP"/>
          </a:p>
        </p:txBody>
      </p:sp>
      <p:pic>
        <p:nvPicPr>
          <p:cNvPr id="8195" name="Picture 3" descr="DSC01085"/>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524000" y="0"/>
            <a:ext cx="9144000" cy="6858000"/>
          </a:xfrm>
          <a:noFill/>
        </p:spPr>
      </p:pic>
    </p:spTree>
    <p:extLst>
      <p:ext uri="{BB962C8B-B14F-4D97-AF65-F5344CB8AC3E}">
        <p14:creationId xmlns:p14="http://schemas.microsoft.com/office/powerpoint/2010/main" val="26601246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Grp="1" noChangeArrowheads="1"/>
          </p:cNvSpPr>
          <p:nvPr>
            <p:ph type="title"/>
          </p:nvPr>
        </p:nvSpPr>
        <p:spPr/>
        <p:txBody>
          <a:bodyPr/>
          <a:lstStyle/>
          <a:p>
            <a:pPr eaLnBrk="1" hangingPunct="1"/>
            <a:endParaRPr lang="ja-JP" altLang="ja-JP"/>
          </a:p>
        </p:txBody>
      </p:sp>
      <p:pic>
        <p:nvPicPr>
          <p:cNvPr id="9219" name="Picture 4" descr="DSC01006"/>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524000" y="0"/>
            <a:ext cx="9144000" cy="6858000"/>
          </a:xfrm>
          <a:noFill/>
        </p:spPr>
      </p:pic>
    </p:spTree>
    <p:extLst>
      <p:ext uri="{BB962C8B-B14F-4D97-AF65-F5344CB8AC3E}">
        <p14:creationId xmlns:p14="http://schemas.microsoft.com/office/powerpoint/2010/main" val="23863471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title"/>
          </p:nvPr>
        </p:nvSpPr>
        <p:spPr/>
        <p:txBody>
          <a:bodyPr/>
          <a:lstStyle/>
          <a:p>
            <a:pPr eaLnBrk="1" hangingPunct="1"/>
            <a:endParaRPr lang="ja-JP" altLang="ja-JP"/>
          </a:p>
        </p:txBody>
      </p:sp>
      <p:pic>
        <p:nvPicPr>
          <p:cNvPr id="10243" name="Picture 4" descr="DSC00835"/>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524000" y="0"/>
            <a:ext cx="9144000" cy="6859588"/>
          </a:xfrm>
          <a:noFill/>
        </p:spPr>
      </p:pic>
    </p:spTree>
    <p:extLst>
      <p:ext uri="{BB962C8B-B14F-4D97-AF65-F5344CB8AC3E}">
        <p14:creationId xmlns:p14="http://schemas.microsoft.com/office/powerpoint/2010/main" val="20126755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title"/>
          </p:nvPr>
        </p:nvSpPr>
        <p:spPr/>
        <p:txBody>
          <a:bodyPr/>
          <a:lstStyle/>
          <a:p>
            <a:pPr eaLnBrk="1" hangingPunct="1"/>
            <a:endParaRPr lang="ja-JP" altLang="ja-JP"/>
          </a:p>
        </p:txBody>
      </p:sp>
      <p:pic>
        <p:nvPicPr>
          <p:cNvPr id="11267" name="Picture 10" descr="DSC00839"/>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1524000" y="0"/>
            <a:ext cx="9144000" cy="6859588"/>
          </a:xfrm>
          <a:noFill/>
        </p:spPr>
      </p:pic>
      <p:graphicFrame>
        <p:nvGraphicFramePr>
          <p:cNvPr id="11268" name="Rectangle 6"/>
          <p:cNvGraphicFramePr>
            <a:graphicFrameLocks noGrp="1"/>
          </p:cNvGraphicFramePr>
          <p:nvPr>
            <p:ph sz="half" idx="2"/>
          </p:nvPr>
        </p:nvGraphicFramePr>
        <p:xfrm>
          <a:off x="7667625" y="3338513"/>
          <a:ext cx="1047750" cy="1047750"/>
        </p:xfrm>
        <a:graphic>
          <a:graphicData uri="http://schemas.openxmlformats.org/presentationml/2006/ole">
            <mc:AlternateContent xmlns:mc="http://schemas.openxmlformats.org/markup-compatibility/2006">
              <mc:Choice xmlns:v="urn:schemas-microsoft-com:vml" Requires="v">
                <p:oleObj name="画像ファイル" r:id="rId3" imgW="0" imgH="0" progId="JascPaintShopPhotoAlbum 画像">
                  <p:embed/>
                </p:oleObj>
              </mc:Choice>
              <mc:Fallback>
                <p:oleObj name="画像ファイル" r:id="rId3" imgW="0" imgH="0" progId="JascPaintShopPhotoAlbum 画像">
                  <p:embed/>
                  <p:pic>
                    <p:nvPicPr>
                      <p:cNvPr id="0" name=""/>
                      <p:cNvPicPr>
                        <a:picLocks noGrp="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7667625" y="3338513"/>
                        <a:ext cx="1047750"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1103261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ja-JP"/>
              <a:t>2</a:t>
            </a:r>
            <a:r>
              <a:rPr lang="ja-JP" altLang="en-US"/>
              <a:t>つのテーマパーク</a:t>
            </a:r>
          </a:p>
        </p:txBody>
      </p:sp>
      <p:sp>
        <p:nvSpPr>
          <p:cNvPr id="12291" name="Rectangle 3"/>
          <p:cNvSpPr>
            <a:spLocks noGrp="1" noChangeArrowheads="1"/>
          </p:cNvSpPr>
          <p:nvPr>
            <p:ph idx="1"/>
          </p:nvPr>
        </p:nvSpPr>
        <p:spPr/>
        <p:txBody>
          <a:bodyPr/>
          <a:lstStyle/>
          <a:p>
            <a:pPr eaLnBrk="1" hangingPunct="1"/>
            <a:r>
              <a:rPr lang="ja-JP" altLang="en-US"/>
              <a:t>ディズニーランド・パーク</a:t>
            </a:r>
          </a:p>
          <a:p>
            <a:pPr eaLnBrk="1" hangingPunct="1">
              <a:buFontTx/>
              <a:buNone/>
            </a:pPr>
            <a:r>
              <a:rPr lang="ja-JP" altLang="en-US"/>
              <a:t>　　日本のディズニーランドに近い</a:t>
            </a:r>
          </a:p>
          <a:p>
            <a:pPr eaLnBrk="1" hangingPunct="1">
              <a:buFontTx/>
              <a:buNone/>
            </a:pPr>
            <a:endParaRPr lang="ja-JP" altLang="en-US"/>
          </a:p>
          <a:p>
            <a:pPr eaLnBrk="1" hangingPunct="1"/>
            <a:r>
              <a:rPr lang="ja-JP" altLang="en-US"/>
              <a:t>ウォルト・ディズニー・スタジオ</a:t>
            </a:r>
          </a:p>
          <a:p>
            <a:pPr eaLnBrk="1" hangingPunct="1">
              <a:buFontTx/>
              <a:buNone/>
            </a:pPr>
            <a:r>
              <a:rPr lang="ja-JP" altLang="en-US"/>
              <a:t>　　映画の世界を体験</a:t>
            </a:r>
          </a:p>
          <a:p>
            <a:pPr eaLnBrk="1" hangingPunct="1">
              <a:buFontTx/>
              <a:buNone/>
            </a:pPr>
            <a:endParaRPr lang="ja-JP" altLang="en-US"/>
          </a:p>
          <a:p>
            <a:pPr eaLnBrk="1" hangingPunct="1">
              <a:buFontTx/>
              <a:buNone/>
            </a:pPr>
            <a:r>
              <a:rPr lang="ja-JP" altLang="en-US">
                <a:hlinkClick r:id="rId2"/>
              </a:rPr>
              <a:t>レイアウト</a:t>
            </a:r>
            <a:endParaRPr lang="ja-JP" altLang="en-US"/>
          </a:p>
          <a:p>
            <a:pPr eaLnBrk="1" hangingPunct="1">
              <a:buFontTx/>
              <a:buNone/>
            </a:pPr>
            <a:endParaRPr lang="en-US" altLang="ja-JP"/>
          </a:p>
        </p:txBody>
      </p:sp>
    </p:spTree>
    <p:extLst>
      <p:ext uri="{BB962C8B-B14F-4D97-AF65-F5344CB8AC3E}">
        <p14:creationId xmlns:p14="http://schemas.microsoft.com/office/powerpoint/2010/main" val="13448431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Grp="1" noChangeArrowheads="1"/>
          </p:cNvSpPr>
          <p:nvPr>
            <p:ph type="title"/>
          </p:nvPr>
        </p:nvSpPr>
        <p:spPr/>
        <p:txBody>
          <a:bodyPr/>
          <a:lstStyle/>
          <a:p>
            <a:pPr eaLnBrk="1" hangingPunct="1"/>
            <a:r>
              <a:rPr lang="ja-JP" altLang="en-US" dirty="0"/>
              <a:t>入場料　</a:t>
            </a:r>
          </a:p>
        </p:txBody>
      </p:sp>
      <p:sp>
        <p:nvSpPr>
          <p:cNvPr id="15363" name="コンテンツ プレースホルダー 1"/>
          <p:cNvSpPr>
            <a:spLocks noGrp="1"/>
          </p:cNvSpPr>
          <p:nvPr>
            <p:ph idx="1"/>
          </p:nvPr>
        </p:nvSpPr>
        <p:spPr>
          <a:xfrm>
            <a:off x="1992313" y="1268413"/>
            <a:ext cx="8229600" cy="4525962"/>
          </a:xfrm>
        </p:spPr>
        <p:txBody>
          <a:bodyPr/>
          <a:lstStyle/>
          <a:p>
            <a:pPr eaLnBrk="1" hangingPunct="1"/>
            <a:r>
              <a:rPr lang="en-US" altLang="ja-JP" dirty="0"/>
              <a:t>29</a:t>
            </a:r>
            <a:r>
              <a:rPr lang="ja-JP" altLang="en-US" dirty="0"/>
              <a:t>ユーロ（</a:t>
            </a:r>
            <a:r>
              <a:rPr lang="en-US" altLang="ja-JP" dirty="0"/>
              <a:t>3944</a:t>
            </a:r>
            <a:r>
              <a:rPr lang="ja-JP" altLang="en-US" dirty="0"/>
              <a:t>円）</a:t>
            </a:r>
            <a:r>
              <a:rPr lang="en-US" altLang="ja-JP" dirty="0"/>
              <a:t>2003</a:t>
            </a:r>
            <a:r>
              <a:rPr lang="ja-JP" altLang="en-US" dirty="0"/>
              <a:t>年　</a:t>
            </a:r>
            <a:r>
              <a:rPr lang="en-US" altLang="ja-JP" dirty="0">
                <a:solidFill>
                  <a:srgbClr val="FF0000"/>
                </a:solidFill>
              </a:rPr>
              <a:t>1</a:t>
            </a:r>
            <a:r>
              <a:rPr lang="ja-JP" altLang="en-US" dirty="0">
                <a:solidFill>
                  <a:srgbClr val="FF0000"/>
                </a:solidFill>
              </a:rPr>
              <a:t>ユーロ＝</a:t>
            </a:r>
            <a:r>
              <a:rPr lang="en-US" altLang="ja-JP" dirty="0">
                <a:solidFill>
                  <a:srgbClr val="FF0000"/>
                </a:solidFill>
              </a:rPr>
              <a:t>136</a:t>
            </a:r>
            <a:r>
              <a:rPr lang="ja-JP" altLang="en-US" dirty="0">
                <a:solidFill>
                  <a:srgbClr val="FF0000"/>
                </a:solidFill>
              </a:rPr>
              <a:t>円</a:t>
            </a:r>
            <a:endParaRPr lang="en-US" altLang="ja-JP" dirty="0">
              <a:solidFill>
                <a:srgbClr val="FF0000"/>
              </a:solidFill>
            </a:endParaRPr>
          </a:p>
          <a:p>
            <a:pPr eaLnBrk="1" hangingPunct="1"/>
            <a:r>
              <a:rPr lang="en-US" altLang="ja-JP" dirty="0"/>
              <a:t>73</a:t>
            </a:r>
            <a:r>
              <a:rPr lang="ja-JP" altLang="en-US" dirty="0"/>
              <a:t>ユーロ（</a:t>
            </a:r>
            <a:r>
              <a:rPr lang="en-US" altLang="ja-JP" dirty="0"/>
              <a:t>10220</a:t>
            </a:r>
            <a:r>
              <a:rPr lang="ja-JP" altLang="en-US" dirty="0"/>
              <a:t>円）</a:t>
            </a:r>
            <a:r>
              <a:rPr lang="en-US" altLang="ja-JP" dirty="0"/>
              <a:t>2014</a:t>
            </a:r>
            <a:r>
              <a:rPr lang="ja-JP" altLang="en-US" dirty="0"/>
              <a:t>年　</a:t>
            </a:r>
            <a:r>
              <a:rPr lang="en-US" altLang="ja-JP" dirty="0"/>
              <a:t>1</a:t>
            </a:r>
            <a:r>
              <a:rPr lang="ja-JP" altLang="en-US" dirty="0"/>
              <a:t>ユーロ＝</a:t>
            </a:r>
            <a:r>
              <a:rPr lang="en-US" altLang="ja-JP" dirty="0"/>
              <a:t>140</a:t>
            </a:r>
            <a:r>
              <a:rPr lang="ja-JP" altLang="en-US" dirty="0"/>
              <a:t>円</a:t>
            </a:r>
            <a:endParaRPr lang="en-US" altLang="ja-JP" dirty="0"/>
          </a:p>
          <a:p>
            <a:r>
              <a:rPr lang="en-US" altLang="ja-JP" dirty="0"/>
              <a:t>78</a:t>
            </a:r>
            <a:r>
              <a:rPr lang="ja-JP" altLang="en-US" dirty="0"/>
              <a:t>ユーロ（</a:t>
            </a:r>
            <a:r>
              <a:rPr lang="en-US" altLang="ja-JP" dirty="0"/>
              <a:t>10623</a:t>
            </a:r>
            <a:r>
              <a:rPr lang="ja-JP" altLang="en-US" dirty="0"/>
              <a:t>円）</a:t>
            </a:r>
            <a:r>
              <a:rPr lang="en-US" altLang="ja-JP" dirty="0"/>
              <a:t>2019</a:t>
            </a:r>
            <a:r>
              <a:rPr lang="ja-JP" altLang="en-US" dirty="0"/>
              <a:t>年　</a:t>
            </a:r>
            <a:r>
              <a:rPr lang="en-US" altLang="ja-JP" dirty="0"/>
              <a:t>1</a:t>
            </a:r>
            <a:r>
              <a:rPr lang="ja-JP" altLang="en-US" dirty="0"/>
              <a:t>ユーロ＝</a:t>
            </a:r>
            <a:r>
              <a:rPr lang="en-US" altLang="ja-JP" dirty="0"/>
              <a:t>122</a:t>
            </a:r>
            <a:r>
              <a:rPr lang="ja-JP" altLang="en-US" dirty="0"/>
              <a:t>円</a:t>
            </a:r>
            <a:endParaRPr lang="en-US" altLang="ja-JP" dirty="0"/>
          </a:p>
          <a:p>
            <a:endParaRPr lang="ja-JP" altLang="en-US" dirty="0"/>
          </a:p>
        </p:txBody>
      </p:sp>
      <p:pic>
        <p:nvPicPr>
          <p:cNvPr id="15364"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99656" y="3291961"/>
            <a:ext cx="5905500" cy="331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a:extLst>
              <a:ext uri="{FF2B5EF4-FFF2-40B4-BE49-F238E27FC236}">
                <a16:creationId xmlns:a16="http://schemas.microsoft.com/office/drawing/2014/main" id="{20C3946A-EBEC-0A0B-3BC2-B4E85D4E5B89}"/>
              </a:ext>
            </a:extLst>
          </p:cNvPr>
          <p:cNvSpPr txBox="1"/>
          <p:nvPr/>
        </p:nvSpPr>
        <p:spPr>
          <a:xfrm>
            <a:off x="407753" y="3645024"/>
            <a:ext cx="2088232" cy="646331"/>
          </a:xfrm>
          <a:prstGeom prst="rect">
            <a:avLst/>
          </a:prstGeom>
          <a:noFill/>
        </p:spPr>
        <p:txBody>
          <a:bodyPr wrap="square" rtlCol="0">
            <a:spAutoFit/>
          </a:bodyPr>
          <a:lstStyle/>
          <a:p>
            <a:r>
              <a:rPr kumimoji="1" lang="en-US" altLang="ja-JP" dirty="0"/>
              <a:t>56</a:t>
            </a:r>
            <a:r>
              <a:rPr kumimoji="1" lang="ja-JP" altLang="en-US" dirty="0"/>
              <a:t>ユーロ</a:t>
            </a:r>
            <a:endParaRPr kumimoji="1" lang="en-US" altLang="ja-JP" dirty="0"/>
          </a:p>
          <a:p>
            <a:r>
              <a:rPr lang="en-US" altLang="ja-JP" dirty="0"/>
              <a:t>1</a:t>
            </a:r>
            <a:r>
              <a:rPr lang="ja-JP" altLang="en-US" dirty="0"/>
              <a:t>ユーロ　</a:t>
            </a:r>
            <a:r>
              <a:rPr lang="en-US" altLang="ja-JP" dirty="0"/>
              <a:t>137</a:t>
            </a:r>
            <a:r>
              <a:rPr lang="ja-JP" altLang="en-US" dirty="0"/>
              <a:t>．</a:t>
            </a:r>
            <a:r>
              <a:rPr lang="en-US" altLang="ja-JP" dirty="0"/>
              <a:t>4</a:t>
            </a:r>
            <a:r>
              <a:rPr lang="ja-JP" altLang="en-US"/>
              <a:t>円</a:t>
            </a:r>
            <a:endParaRPr kumimoji="1" lang="ja-JP" altLang="en-US" dirty="0"/>
          </a:p>
        </p:txBody>
      </p:sp>
    </p:spTree>
    <p:extLst>
      <p:ext uri="{BB962C8B-B14F-4D97-AF65-F5344CB8AC3E}">
        <p14:creationId xmlns:p14="http://schemas.microsoft.com/office/powerpoint/2010/main" val="1024435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E15C70-8FA5-43AD-A71F-89B8F13BCF49}"/>
              </a:ext>
            </a:extLst>
          </p:cNvPr>
          <p:cNvSpPr>
            <a:spLocks noGrp="1"/>
          </p:cNvSpPr>
          <p:nvPr>
            <p:ph type="title"/>
          </p:nvPr>
        </p:nvSpPr>
        <p:spPr>
          <a:xfrm>
            <a:off x="1981200" y="260336"/>
            <a:ext cx="8229600" cy="1143000"/>
          </a:xfrm>
        </p:spPr>
        <p:txBody>
          <a:bodyPr/>
          <a:lstStyle/>
          <a:p>
            <a:r>
              <a:rPr lang="ja-JP" altLang="en-US" dirty="0"/>
              <a:t>ファストパス（</a:t>
            </a:r>
            <a:r>
              <a:rPr lang="en-US" altLang="ja-JP" dirty="0"/>
              <a:t>2019</a:t>
            </a:r>
            <a:r>
              <a:rPr lang="ja-JP" altLang="en-US" dirty="0"/>
              <a:t>年</a:t>
            </a:r>
            <a:r>
              <a:rPr lang="en-US" altLang="ja-JP" dirty="0"/>
              <a:t>6</a:t>
            </a:r>
            <a:r>
              <a:rPr lang="ja-JP" altLang="en-US" dirty="0"/>
              <a:t>月）</a:t>
            </a:r>
            <a:endParaRPr kumimoji="1" lang="ja-JP" altLang="en-US" dirty="0"/>
          </a:p>
        </p:txBody>
      </p:sp>
      <p:graphicFrame>
        <p:nvGraphicFramePr>
          <p:cNvPr id="4" name="表 3">
            <a:extLst>
              <a:ext uri="{FF2B5EF4-FFF2-40B4-BE49-F238E27FC236}">
                <a16:creationId xmlns:a16="http://schemas.microsoft.com/office/drawing/2014/main" id="{D2B9D339-4FFB-45A1-B959-399CF83DE4FB}"/>
              </a:ext>
            </a:extLst>
          </p:cNvPr>
          <p:cNvGraphicFramePr>
            <a:graphicFrameLocks noGrp="1"/>
          </p:cNvGraphicFramePr>
          <p:nvPr>
            <p:extLst>
              <p:ext uri="{D42A27DB-BD31-4B8C-83A1-F6EECF244321}">
                <p14:modId xmlns:p14="http://schemas.microsoft.com/office/powerpoint/2010/main" val="2471585209"/>
              </p:ext>
            </p:extLst>
          </p:nvPr>
        </p:nvGraphicFramePr>
        <p:xfrm>
          <a:off x="1739900" y="1340768"/>
          <a:ext cx="8568953" cy="5463220"/>
        </p:xfrm>
        <a:graphic>
          <a:graphicData uri="http://schemas.openxmlformats.org/drawingml/2006/table">
            <a:tbl>
              <a:tblPr>
                <a:tableStyleId>{5C22544A-7EE6-4342-B048-85BDC9FD1C3A}</a:tableStyleId>
              </a:tblPr>
              <a:tblGrid>
                <a:gridCol w="4444205">
                  <a:extLst>
                    <a:ext uri="{9D8B030D-6E8A-4147-A177-3AD203B41FA5}">
                      <a16:colId xmlns:a16="http://schemas.microsoft.com/office/drawing/2014/main" val="746315689"/>
                    </a:ext>
                  </a:extLst>
                </a:gridCol>
                <a:gridCol w="1031187">
                  <a:extLst>
                    <a:ext uri="{9D8B030D-6E8A-4147-A177-3AD203B41FA5}">
                      <a16:colId xmlns:a16="http://schemas.microsoft.com/office/drawing/2014/main" val="3672664078"/>
                    </a:ext>
                  </a:extLst>
                </a:gridCol>
                <a:gridCol w="1031187">
                  <a:extLst>
                    <a:ext uri="{9D8B030D-6E8A-4147-A177-3AD203B41FA5}">
                      <a16:colId xmlns:a16="http://schemas.microsoft.com/office/drawing/2014/main" val="3003643585"/>
                    </a:ext>
                  </a:extLst>
                </a:gridCol>
                <a:gridCol w="1031187">
                  <a:extLst>
                    <a:ext uri="{9D8B030D-6E8A-4147-A177-3AD203B41FA5}">
                      <a16:colId xmlns:a16="http://schemas.microsoft.com/office/drawing/2014/main" val="105409046"/>
                    </a:ext>
                  </a:extLst>
                </a:gridCol>
                <a:gridCol w="1031187">
                  <a:extLst>
                    <a:ext uri="{9D8B030D-6E8A-4147-A177-3AD203B41FA5}">
                      <a16:colId xmlns:a16="http://schemas.microsoft.com/office/drawing/2014/main" val="3394573855"/>
                    </a:ext>
                  </a:extLst>
                </a:gridCol>
              </a:tblGrid>
              <a:tr h="403276">
                <a:tc>
                  <a:txBody>
                    <a:bodyPr/>
                    <a:lstStyle/>
                    <a:p>
                      <a:pPr algn="l" fontAlgn="ctr"/>
                      <a:r>
                        <a:rPr lang="ja-JP" altLang="en-US" sz="2000" u="none" strike="noStrike" dirty="0">
                          <a:effectLst/>
                        </a:rPr>
                        <a:t>　</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ja-JP" altLang="en-US" sz="2000" u="none" strike="noStrike" dirty="0">
                          <a:effectLst/>
                        </a:rPr>
                        <a:t>ファミリー</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ja-JP" altLang="en-US" sz="2000" u="none" strike="noStrike">
                          <a:effectLst/>
                        </a:rPr>
                        <a:t>スリル</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ja-JP" altLang="en-US" sz="2000" u="none" strike="noStrike">
                          <a:effectLst/>
                        </a:rPr>
                        <a:t>すべて</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ja-JP" altLang="en-US" sz="2000" u="none" strike="noStrike">
                          <a:effectLst/>
                        </a:rPr>
                        <a:t>すべて</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extLst>
                  <a:ext uri="{0D108BD9-81ED-4DB2-BD59-A6C34878D82A}">
                    <a16:rowId xmlns:a16="http://schemas.microsoft.com/office/drawing/2014/main" val="3736758691"/>
                  </a:ext>
                </a:extLst>
              </a:tr>
              <a:tr h="403276">
                <a:tc>
                  <a:txBody>
                    <a:bodyPr/>
                    <a:lstStyle/>
                    <a:p>
                      <a:pPr algn="l"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en-US" altLang="ja-JP" sz="2000" u="none" strike="noStrike">
                          <a:effectLst/>
                        </a:rPr>
                        <a:t>1</a:t>
                      </a:r>
                      <a:r>
                        <a:rPr lang="ja-JP" altLang="en-US" sz="2000" u="none" strike="noStrike">
                          <a:effectLst/>
                        </a:rPr>
                        <a:t>回</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en-US" altLang="ja-JP" sz="2000" u="none" strike="noStrike">
                          <a:effectLst/>
                        </a:rPr>
                        <a:t>1</a:t>
                      </a:r>
                      <a:r>
                        <a:rPr lang="ja-JP" altLang="en-US" sz="2000" u="none" strike="noStrike">
                          <a:effectLst/>
                        </a:rPr>
                        <a:t>回</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en-US" altLang="ja-JP" sz="2000" u="none" strike="noStrike">
                          <a:effectLst/>
                        </a:rPr>
                        <a:t>1</a:t>
                      </a:r>
                      <a:r>
                        <a:rPr lang="ja-JP" altLang="en-US" sz="2000" u="none" strike="noStrike">
                          <a:effectLst/>
                        </a:rPr>
                        <a:t>回</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tc>
                  <a:txBody>
                    <a:bodyPr/>
                    <a:lstStyle/>
                    <a:p>
                      <a:pPr algn="ctr" fontAlgn="ctr"/>
                      <a:r>
                        <a:rPr lang="ja-JP" altLang="en-US" sz="2000" u="none" strike="noStrike" dirty="0">
                          <a:effectLst/>
                        </a:rPr>
                        <a:t>何回でも</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6">
                        <a:lumMod val="20000"/>
                        <a:lumOff val="80000"/>
                      </a:schemeClr>
                    </a:solidFill>
                  </a:tcPr>
                </a:tc>
                <a:extLst>
                  <a:ext uri="{0D108BD9-81ED-4DB2-BD59-A6C34878D82A}">
                    <a16:rowId xmlns:a16="http://schemas.microsoft.com/office/drawing/2014/main" val="1183719682"/>
                  </a:ext>
                </a:extLst>
              </a:tr>
              <a:tr h="417584">
                <a:tc>
                  <a:txBody>
                    <a:bodyPr/>
                    <a:lstStyle/>
                    <a:p>
                      <a:pPr algn="l" fontAlgn="ctr"/>
                      <a:r>
                        <a:rPr lang="ja-JP" altLang="en-US" sz="2000" u="none" strike="noStrike">
                          <a:effectLst/>
                        </a:rPr>
                        <a:t>レミーのおいしいレストラン</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2602904472"/>
                  </a:ext>
                </a:extLst>
              </a:tr>
              <a:tr h="403276">
                <a:tc>
                  <a:txBody>
                    <a:bodyPr/>
                    <a:lstStyle/>
                    <a:p>
                      <a:pPr algn="l" fontAlgn="ctr"/>
                      <a:r>
                        <a:rPr lang="ja-JP" altLang="en-US" sz="2000" u="none" strike="noStrike">
                          <a:effectLst/>
                        </a:rPr>
                        <a:t>ピーターパン</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1527171348"/>
                  </a:ext>
                </a:extLst>
              </a:tr>
              <a:tr h="403276">
                <a:tc>
                  <a:txBody>
                    <a:bodyPr/>
                    <a:lstStyle/>
                    <a:p>
                      <a:pPr algn="l" fontAlgn="ctr"/>
                      <a:r>
                        <a:rPr lang="ja-JP" altLang="en-US" sz="2000" u="none" strike="noStrike">
                          <a:effectLst/>
                        </a:rPr>
                        <a:t>バズライトイヤー</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2175119294"/>
                  </a:ext>
                </a:extLst>
              </a:tr>
              <a:tr h="403276">
                <a:tc>
                  <a:txBody>
                    <a:bodyPr/>
                    <a:lstStyle/>
                    <a:p>
                      <a:pPr algn="l" fontAlgn="ctr"/>
                      <a:r>
                        <a:rPr lang="ja-JP" altLang="en-US" sz="2000" u="none" strike="noStrike" dirty="0">
                          <a:effectLst/>
                        </a:rPr>
                        <a:t>スターウオーズ</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dirty="0">
                          <a:effectLst/>
                        </a:rPr>
                        <a:t>〇</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2107209016"/>
                  </a:ext>
                </a:extLst>
              </a:tr>
              <a:tr h="403276">
                <a:tc>
                  <a:txBody>
                    <a:bodyPr/>
                    <a:lstStyle/>
                    <a:p>
                      <a:pPr algn="l" fontAlgn="ctr"/>
                      <a:r>
                        <a:rPr lang="ja-JP" altLang="en-US" sz="2000" u="none" strike="noStrike">
                          <a:effectLst/>
                        </a:rPr>
                        <a:t>ロックンロールコースター</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1960034325"/>
                  </a:ext>
                </a:extLst>
              </a:tr>
              <a:tr h="403276">
                <a:tc>
                  <a:txBody>
                    <a:bodyPr/>
                    <a:lstStyle/>
                    <a:p>
                      <a:pPr algn="l" fontAlgn="ctr"/>
                      <a:r>
                        <a:rPr lang="ja-JP" altLang="en-US" sz="2000" u="none" strike="noStrike">
                          <a:effectLst/>
                        </a:rPr>
                        <a:t>タワーオブテラー</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dirty="0">
                          <a:effectLst/>
                        </a:rPr>
                        <a:t>〇</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2771285759"/>
                  </a:ext>
                </a:extLst>
              </a:tr>
              <a:tr h="403276">
                <a:tc>
                  <a:txBody>
                    <a:bodyPr/>
                    <a:lstStyle/>
                    <a:p>
                      <a:pPr algn="l" fontAlgn="ctr"/>
                      <a:r>
                        <a:rPr lang="ja-JP" altLang="en-US" sz="2000" u="none" strike="noStrike">
                          <a:effectLst/>
                        </a:rPr>
                        <a:t>ビッグサンダーマウンテン</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4014455049"/>
                  </a:ext>
                </a:extLst>
              </a:tr>
              <a:tr h="403276">
                <a:tc>
                  <a:txBody>
                    <a:bodyPr/>
                    <a:lstStyle/>
                    <a:p>
                      <a:pPr algn="l" fontAlgn="ctr"/>
                      <a:r>
                        <a:rPr lang="ja-JP" altLang="en-US" sz="2000" u="none" strike="noStrike">
                          <a:effectLst/>
                        </a:rPr>
                        <a:t>スターツアーズ</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3136996252"/>
                  </a:ext>
                </a:extLst>
              </a:tr>
              <a:tr h="403276">
                <a:tc>
                  <a:txBody>
                    <a:bodyPr/>
                    <a:lstStyle/>
                    <a:p>
                      <a:pPr algn="l" fontAlgn="ctr"/>
                      <a:r>
                        <a:rPr lang="ja-JP" altLang="en-US" sz="2000" u="none" strike="noStrike">
                          <a:effectLst/>
                        </a:rPr>
                        <a:t>インディージョーンズ</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　</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a:effectLst/>
                        </a:rPr>
                        <a:t>〇</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tc>
                  <a:txBody>
                    <a:bodyPr/>
                    <a:lstStyle/>
                    <a:p>
                      <a:pPr algn="ctr" fontAlgn="ctr"/>
                      <a:r>
                        <a:rPr lang="ja-JP" altLang="en-US" sz="2000" u="none" strike="noStrike" dirty="0">
                          <a:effectLst/>
                        </a:rPr>
                        <a:t>〇</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tc>
                <a:extLst>
                  <a:ext uri="{0D108BD9-81ED-4DB2-BD59-A6C34878D82A}">
                    <a16:rowId xmlns:a16="http://schemas.microsoft.com/office/drawing/2014/main" val="3914145376"/>
                  </a:ext>
                </a:extLst>
              </a:tr>
              <a:tr h="403276">
                <a:tc>
                  <a:txBody>
                    <a:bodyPr/>
                    <a:lstStyle/>
                    <a:p>
                      <a:pPr algn="l" fontAlgn="ctr"/>
                      <a:r>
                        <a:rPr lang="ja-JP" altLang="en-US" sz="2000" u="none" strike="noStrike" dirty="0">
                          <a:effectLst/>
                        </a:rPr>
                        <a:t>料金（ユーロ）</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a:effectLst/>
                        </a:rPr>
                        <a:t>45</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a:effectLst/>
                        </a:rPr>
                        <a:t>45</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a:effectLst/>
                        </a:rPr>
                        <a:t>90</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dirty="0">
                          <a:effectLst/>
                        </a:rPr>
                        <a:t>150</a:t>
                      </a:r>
                      <a:endPar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extLst>
                  <a:ext uri="{0D108BD9-81ED-4DB2-BD59-A6C34878D82A}">
                    <a16:rowId xmlns:a16="http://schemas.microsoft.com/office/drawing/2014/main" val="4060141384"/>
                  </a:ext>
                </a:extLst>
              </a:tr>
              <a:tr h="403276">
                <a:tc>
                  <a:txBody>
                    <a:bodyPr/>
                    <a:lstStyle/>
                    <a:p>
                      <a:pPr algn="l" fontAlgn="ctr"/>
                      <a:r>
                        <a:rPr lang="en-US" altLang="ja-JP" sz="2000" u="none" strike="noStrike">
                          <a:effectLst/>
                        </a:rPr>
                        <a:t>1</a:t>
                      </a:r>
                      <a:r>
                        <a:rPr lang="ja-JP" altLang="en-US" sz="2000" u="none" strike="noStrike">
                          <a:effectLst/>
                        </a:rPr>
                        <a:t>ユーロ＝</a:t>
                      </a:r>
                      <a:r>
                        <a:rPr lang="en-US" altLang="ja-JP" sz="2000" u="none" strike="noStrike">
                          <a:effectLst/>
                        </a:rPr>
                        <a:t>122</a:t>
                      </a:r>
                      <a:r>
                        <a:rPr lang="ja-JP" altLang="en-US" sz="2000" u="none" strike="noStrike">
                          <a:effectLst/>
                        </a:rPr>
                        <a:t>円</a:t>
                      </a:r>
                      <a:endParaRPr lang="ja-JP" altLang="en-US"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dirty="0">
                          <a:effectLst/>
                        </a:rPr>
                        <a:t>5490</a:t>
                      </a:r>
                      <a:endPar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dirty="0">
                          <a:effectLst/>
                        </a:rPr>
                        <a:t>5490</a:t>
                      </a:r>
                      <a:endPar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dirty="0">
                          <a:effectLst/>
                        </a:rPr>
                        <a:t>10980</a:t>
                      </a:r>
                      <a:endPar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tc>
                  <a:txBody>
                    <a:bodyPr/>
                    <a:lstStyle/>
                    <a:p>
                      <a:pPr algn="ctr" fontAlgn="ctr"/>
                      <a:r>
                        <a:rPr lang="en-US" altLang="ja-JP" sz="2000" u="none" strike="noStrike" dirty="0">
                          <a:effectLst/>
                        </a:rPr>
                        <a:t>18300</a:t>
                      </a:r>
                      <a:endPar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solidFill>
                      <a:schemeClr val="accent5">
                        <a:lumMod val="20000"/>
                        <a:lumOff val="80000"/>
                      </a:schemeClr>
                    </a:solidFill>
                  </a:tcPr>
                </a:tc>
                <a:extLst>
                  <a:ext uri="{0D108BD9-81ED-4DB2-BD59-A6C34878D82A}">
                    <a16:rowId xmlns:a16="http://schemas.microsoft.com/office/drawing/2014/main" val="295557479"/>
                  </a:ext>
                </a:extLst>
              </a:tr>
            </a:tbl>
          </a:graphicData>
        </a:graphic>
      </p:graphicFrame>
    </p:spTree>
    <p:extLst>
      <p:ext uri="{BB962C8B-B14F-4D97-AF65-F5344CB8AC3E}">
        <p14:creationId xmlns:p14="http://schemas.microsoft.com/office/powerpoint/2010/main" val="6054458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p:txBody>
          <a:bodyPr/>
          <a:lstStyle/>
          <a:p>
            <a:pPr eaLnBrk="1" hangingPunct="1"/>
            <a:r>
              <a:rPr lang="ja-JP" altLang="en-US"/>
              <a:t>メインストリートＵＳＡ</a:t>
            </a:r>
          </a:p>
        </p:txBody>
      </p:sp>
      <p:pic>
        <p:nvPicPr>
          <p:cNvPr id="16387" name="Picture 4" descr="DSC00847"/>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a:xfrm>
            <a:off x="3199071" y="1825625"/>
            <a:ext cx="5793858" cy="4351338"/>
          </a:xfrm>
          <a:noFill/>
        </p:spPr>
      </p:pic>
    </p:spTree>
    <p:extLst>
      <p:ext uri="{BB962C8B-B14F-4D97-AF65-F5344CB8AC3E}">
        <p14:creationId xmlns:p14="http://schemas.microsoft.com/office/powerpoint/2010/main" val="1065369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79"/>
          <p:cNvSpPr>
            <a:spLocks noGrp="1" noRot="1" noChangeArrowheads="1"/>
          </p:cNvSpPr>
          <p:nvPr>
            <p:ph type="title"/>
          </p:nvPr>
        </p:nvSpPr>
        <p:spPr/>
        <p:txBody>
          <a:bodyPr/>
          <a:lstStyle/>
          <a:p>
            <a:r>
              <a:rPr lang="ja-JP" altLang="en-US"/>
              <a:t>比較優位</a:t>
            </a:r>
          </a:p>
        </p:txBody>
      </p:sp>
      <p:graphicFrame>
        <p:nvGraphicFramePr>
          <p:cNvPr id="117979" name="Group 219"/>
          <p:cNvGraphicFramePr>
            <a:graphicFrameLocks noGrp="1"/>
          </p:cNvGraphicFramePr>
          <p:nvPr>
            <p:ph type="tbl" idx="1"/>
          </p:nvPr>
        </p:nvGraphicFramePr>
        <p:xfrm>
          <a:off x="3143251" y="1844676"/>
          <a:ext cx="6418263" cy="3848735"/>
        </p:xfrm>
        <a:graphic>
          <a:graphicData uri="http://schemas.openxmlformats.org/drawingml/2006/table">
            <a:tbl>
              <a:tblPr/>
              <a:tblGrid>
                <a:gridCol w="1584325">
                  <a:extLst>
                    <a:ext uri="{9D8B030D-6E8A-4147-A177-3AD203B41FA5}">
                      <a16:colId xmlns:a16="http://schemas.microsoft.com/office/drawing/2014/main" val="20000"/>
                    </a:ext>
                  </a:extLst>
                </a:gridCol>
                <a:gridCol w="927100">
                  <a:extLst>
                    <a:ext uri="{9D8B030D-6E8A-4147-A177-3AD203B41FA5}">
                      <a16:colId xmlns:a16="http://schemas.microsoft.com/office/drawing/2014/main" val="20001"/>
                    </a:ext>
                  </a:extLst>
                </a:gridCol>
                <a:gridCol w="1954213">
                  <a:extLst>
                    <a:ext uri="{9D8B030D-6E8A-4147-A177-3AD203B41FA5}">
                      <a16:colId xmlns:a16="http://schemas.microsoft.com/office/drawing/2014/main" val="20002"/>
                    </a:ext>
                  </a:extLst>
                </a:gridCol>
                <a:gridCol w="1952625">
                  <a:extLst>
                    <a:ext uri="{9D8B030D-6E8A-4147-A177-3AD203B41FA5}">
                      <a16:colId xmlns:a16="http://schemas.microsoft.com/office/drawing/2014/main" val="20003"/>
                    </a:ext>
                  </a:extLst>
                </a:gridCol>
              </a:tblGrid>
              <a:tr h="1441450">
                <a:tc rowSpan="2" gridSpan="2">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生産物</a:t>
                      </a:r>
                      <a:r>
                        <a:rPr kumimoji="1" lang="en-US" altLang="ja-JP"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1</a:t>
                      </a: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単位を作るのに必要な労働</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hMerge="1">
                  <a:txBody>
                    <a:bodyPr/>
                    <a:lstStyle/>
                    <a:p>
                      <a:endParaRPr kumimoji="1" lang="ja-JP" alt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国</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extLst>
                  <a:ext uri="{0D108BD9-81ED-4DB2-BD59-A6C34878D82A}">
                    <a16:rowId xmlns:a16="http://schemas.microsoft.com/office/drawing/2014/main" val="10000"/>
                  </a:ext>
                </a:extLst>
              </a:tr>
              <a:tr h="631825">
                <a:tc gridSpan="2" vMerge="1">
                  <a:txBody>
                    <a:bodyPr/>
                    <a:lstStyle/>
                    <a:p>
                      <a:endParaRPr kumimoji="1" lang="ja-JP" altLang="en-US"/>
                    </a:p>
                  </a:txBody>
                  <a:tcPr/>
                </a:tc>
                <a:tc hMerge="1" vMerge="1">
                  <a:txBody>
                    <a:bodyPr/>
                    <a:lstStyle/>
                    <a:p>
                      <a:endParaRPr kumimoji="1" lang="ja-JP" alt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英国</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ポルトガル</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52500">
                <a:tc row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tx1"/>
                          </a:solidFill>
                          <a:effectLst/>
                          <a:latin typeface="Arial" pitchFamily="34" charset="0"/>
                          <a:ea typeface="ＭＳ Ｐゴシック" pitchFamily="50" charset="-128"/>
                        </a:rPr>
                        <a:t>生産物</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布地</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100</a:t>
                      </a: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人</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90</a:t>
                      </a: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人</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19138">
                <a:tc vMerge="1">
                  <a:txBody>
                    <a:bodyPr/>
                    <a:lstStyle/>
                    <a:p>
                      <a:endParaRPr kumimoji="1" lang="ja-JP" alt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ワイン</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120</a:t>
                      </a: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人</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80</a:t>
                      </a:r>
                      <a:r>
                        <a:rPr kumimoji="1" lang="ja-JP" altLang="en-US" sz="2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人</a:t>
                      </a:r>
                      <a:endParaRPr kumimoji="1" lang="ja-JP" altLang="en-US" sz="2400" b="0" i="0" u="none" strike="noStrike" cap="none" normalizeH="0" baseline="0">
                        <a:ln>
                          <a:noFill/>
                        </a:ln>
                        <a:solidFill>
                          <a:schemeClr val="tx1"/>
                        </a:solidFill>
                        <a:effectLst/>
                        <a:latin typeface="Arial" pitchFamily="34" charset="0"/>
                        <a:ea typeface="ＭＳ ゴシック" pitchFamily="49" charset="-128"/>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2793" name="Rectangle 220"/>
          <p:cNvSpPr>
            <a:spLocks noChangeArrowheads="1"/>
          </p:cNvSpPr>
          <p:nvPr/>
        </p:nvSpPr>
        <p:spPr bwMode="auto">
          <a:xfrm>
            <a:off x="4727576" y="6021388"/>
            <a:ext cx="2843213" cy="366712"/>
          </a:xfrm>
          <a:prstGeom prst="rect">
            <a:avLst/>
          </a:prstGeom>
          <a:noFill/>
          <a:ln w="9525">
            <a:noFill/>
            <a:miter lim="800000"/>
            <a:headEnd/>
            <a:tailEnd/>
          </a:ln>
        </p:spPr>
        <p:txBody>
          <a:bodyPr wrap="none" anchor="ctr">
            <a:spAutoFit/>
          </a:bodyPr>
          <a:lstStyle/>
          <a:p>
            <a:pPr algn="ctr"/>
            <a:r>
              <a:rPr lang="ja-JP" altLang="en-US"/>
              <a:t>布地の価値＝ワインの価値</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p:cNvSpPr>
            <a:spLocks noGrp="1" noChangeArrowheads="1"/>
          </p:cNvSpPr>
          <p:nvPr>
            <p:ph type="title"/>
          </p:nvPr>
        </p:nvSpPr>
        <p:spPr/>
        <p:txBody>
          <a:bodyPr/>
          <a:lstStyle/>
          <a:p>
            <a:pPr eaLnBrk="1" hangingPunct="1"/>
            <a:r>
              <a:rPr lang="ja-JP" altLang="en-US"/>
              <a:t>眠れる森の美女の城</a:t>
            </a:r>
          </a:p>
        </p:txBody>
      </p:sp>
      <p:pic>
        <p:nvPicPr>
          <p:cNvPr id="20483" name="Picture 4" descr="DSC00945"/>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503613" y="1773238"/>
            <a:ext cx="5181600" cy="4114800"/>
          </a:xfrm>
          <a:noFill/>
        </p:spPr>
      </p:pic>
    </p:spTree>
    <p:extLst>
      <p:ext uri="{BB962C8B-B14F-4D97-AF65-F5344CB8AC3E}">
        <p14:creationId xmlns:p14="http://schemas.microsoft.com/office/powerpoint/2010/main" val="20720000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ja-JP" altLang="en-US"/>
              <a:t>東京ディズニーランドとの違い</a:t>
            </a:r>
          </a:p>
        </p:txBody>
      </p:sp>
      <p:graphicFrame>
        <p:nvGraphicFramePr>
          <p:cNvPr id="7217" name="Group 49"/>
          <p:cNvGraphicFramePr>
            <a:graphicFrameLocks noGrp="1"/>
          </p:cNvGraphicFramePr>
          <p:nvPr>
            <p:ph type="tbl" idx="1"/>
          </p:nvPr>
        </p:nvGraphicFramePr>
        <p:xfrm>
          <a:off x="2220914" y="1992313"/>
          <a:ext cx="6391275" cy="4114800"/>
        </p:xfrm>
        <a:graphic>
          <a:graphicData uri="http://schemas.openxmlformats.org/drawingml/2006/table">
            <a:tbl>
              <a:tblPr/>
              <a:tblGrid>
                <a:gridCol w="1554162">
                  <a:extLst>
                    <a:ext uri="{9D8B030D-6E8A-4147-A177-3AD203B41FA5}">
                      <a16:colId xmlns:a16="http://schemas.microsoft.com/office/drawing/2014/main" val="20000"/>
                    </a:ext>
                  </a:extLst>
                </a:gridCol>
                <a:gridCol w="2457450">
                  <a:extLst>
                    <a:ext uri="{9D8B030D-6E8A-4147-A177-3AD203B41FA5}">
                      <a16:colId xmlns:a16="http://schemas.microsoft.com/office/drawing/2014/main" val="20001"/>
                    </a:ext>
                  </a:extLst>
                </a:gridCol>
                <a:gridCol w="2379663">
                  <a:extLst>
                    <a:ext uri="{9D8B030D-6E8A-4147-A177-3AD203B41FA5}">
                      <a16:colId xmlns:a16="http://schemas.microsoft.com/office/drawing/2014/main" val="20002"/>
                    </a:ext>
                  </a:extLst>
                </a:gridCol>
              </a:tblGrid>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1" lang="ja-JP" altLang="ja-JP" sz="2800" b="0" i="0" u="none" strike="noStrike" cap="none" normalizeH="0" baseline="0">
                        <a:ln>
                          <a:noFill/>
                        </a:ln>
                        <a:solidFill>
                          <a:schemeClr val="tx1"/>
                        </a:solidFill>
                        <a:effectLst/>
                        <a:latin typeface="Arial Black"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パリ</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東京</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お城</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dirty="0">
                          <a:ln>
                            <a:noFill/>
                          </a:ln>
                          <a:solidFill>
                            <a:schemeClr val="tx1"/>
                          </a:solidFill>
                          <a:effectLst/>
                          <a:latin typeface="Arial Black" pitchFamily="34" charset="0"/>
                          <a:ea typeface="ＭＳ Ｐゴシック" charset="-128"/>
                        </a:rPr>
                        <a:t>眠りの森の美女の城</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シンデレラ城</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色</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ピンク</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1" lang="ja-JP" altLang="ja-JP" sz="2800" b="0" i="0" u="none" strike="noStrike" cap="none" normalizeH="0" baseline="0">
                        <a:ln>
                          <a:noFill/>
                        </a:ln>
                        <a:solidFill>
                          <a:schemeClr val="tx1"/>
                        </a:solidFill>
                        <a:effectLst/>
                        <a:latin typeface="Arial Black"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お城の周りは普通の土地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dirty="0">
                          <a:ln>
                            <a:noFill/>
                          </a:ln>
                          <a:solidFill>
                            <a:schemeClr val="tx1"/>
                          </a:solidFill>
                          <a:effectLst/>
                          <a:latin typeface="Arial Black" pitchFamily="34" charset="0"/>
                          <a:ea typeface="ＭＳ Ｐゴシック" charset="-128"/>
                        </a:rPr>
                        <a:t>お城の周りの土地が低い</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875268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title"/>
          </p:nvPr>
        </p:nvSpPr>
        <p:spPr/>
        <p:txBody>
          <a:bodyPr/>
          <a:lstStyle/>
          <a:p>
            <a:pPr eaLnBrk="1" hangingPunct="1"/>
            <a:r>
              <a:rPr lang="ja-JP" altLang="en-US"/>
              <a:t>（参考）シンデレラ城</a:t>
            </a:r>
          </a:p>
        </p:txBody>
      </p:sp>
      <p:pic>
        <p:nvPicPr>
          <p:cNvPr id="22531" name="Picture 6" descr="DSC00543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a:xfrm>
            <a:off x="2990558" y="1825625"/>
            <a:ext cx="6210884" cy="4351338"/>
          </a:xfrm>
          <a:noFill/>
        </p:spPr>
      </p:pic>
    </p:spTree>
    <p:extLst>
      <p:ext uri="{BB962C8B-B14F-4D97-AF65-F5344CB8AC3E}">
        <p14:creationId xmlns:p14="http://schemas.microsoft.com/office/powerpoint/2010/main" val="19972566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5"/>
          <p:cNvSpPr>
            <a:spLocks noGrp="1" noChangeArrowheads="1"/>
          </p:cNvSpPr>
          <p:nvPr>
            <p:ph type="title"/>
          </p:nvPr>
        </p:nvSpPr>
        <p:spPr/>
        <p:txBody>
          <a:bodyPr/>
          <a:lstStyle/>
          <a:p>
            <a:pPr eaLnBrk="1" hangingPunct="1"/>
            <a:r>
              <a:rPr lang="ja-JP" altLang="en-US"/>
              <a:t>不思議の国のアリス（巨大迷路）</a:t>
            </a:r>
          </a:p>
        </p:txBody>
      </p:sp>
      <p:graphicFrame>
        <p:nvGraphicFramePr>
          <p:cNvPr id="23556" name="Rectangle 7"/>
          <p:cNvGraphicFramePr>
            <a:graphicFrameLocks noGrp="1"/>
          </p:cNvGraphicFramePr>
          <p:nvPr>
            <p:ph sz="quarter" idx="2"/>
          </p:nvPr>
        </p:nvGraphicFramePr>
        <p:xfrm>
          <a:off x="7085013" y="1981200"/>
          <a:ext cx="1981200" cy="1981200"/>
        </p:xfrm>
        <a:graphic>
          <a:graphicData uri="http://schemas.openxmlformats.org/presentationml/2006/ole">
            <mc:AlternateContent xmlns:mc="http://schemas.openxmlformats.org/markup-compatibility/2006">
              <mc:Choice xmlns:v="urn:schemas-microsoft-com:vml" Requires="v">
                <p:oleObj name="画像ファイル" r:id="rId2" imgW="0" imgH="0" progId="JascPaintShopPhotoAlbum 画像">
                  <p:embed/>
                </p:oleObj>
              </mc:Choice>
              <mc:Fallback>
                <p:oleObj name="画像ファイル" r:id="rId2" imgW="0" imgH="0" progId="JascPaintShopPhotoAlbum 画像">
                  <p:embed/>
                  <p:pic>
                    <p:nvPicPr>
                      <p:cNvPr id="0" name=""/>
                      <p:cNvPicPr>
                        <a:picLocks noGrp="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7085013" y="1981200"/>
                        <a:ext cx="19812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3557" name="Picture 14" descr="DSC00872"/>
          <p:cNvPicPr>
            <a:picLocks noGrp="1" noChangeAspect="1" noChangeArrowheads="1"/>
          </p:cNvPicPr>
          <p:nvPr>
            <p:ph sz="quarter" idx="3"/>
          </p:nvPr>
        </p:nvPicPr>
        <p:blipFill>
          <a:blip r:embed="rId3" cstate="email">
            <a:extLst>
              <a:ext uri="{28A0092B-C50C-407E-A947-70E740481C1C}">
                <a14:useLocalDpi xmlns:a14="http://schemas.microsoft.com/office/drawing/2010/main"/>
              </a:ext>
            </a:extLst>
          </a:blip>
          <a:srcRect/>
          <a:stretch>
            <a:fillRect/>
          </a:stretch>
        </p:blipFill>
        <p:spPr>
          <a:xfrm>
            <a:off x="3306763" y="2073275"/>
            <a:ext cx="5402262" cy="3925888"/>
          </a:xfrm>
          <a:noFill/>
        </p:spPr>
      </p:pic>
    </p:spTree>
    <p:extLst>
      <p:ext uri="{BB962C8B-B14F-4D97-AF65-F5344CB8AC3E}">
        <p14:creationId xmlns:p14="http://schemas.microsoft.com/office/powerpoint/2010/main" val="5519413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4" descr="DSC00883"/>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991544" y="202332"/>
            <a:ext cx="8676456" cy="6507342"/>
          </a:xfrm>
          <a:noFill/>
        </p:spPr>
      </p:pic>
    </p:spTree>
    <p:extLst>
      <p:ext uri="{BB962C8B-B14F-4D97-AF65-F5344CB8AC3E}">
        <p14:creationId xmlns:p14="http://schemas.microsoft.com/office/powerpoint/2010/main" val="26690690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p:cNvSpPr>
            <a:spLocks noGrp="1" noChangeArrowheads="1"/>
          </p:cNvSpPr>
          <p:nvPr>
            <p:ph type="title"/>
          </p:nvPr>
        </p:nvSpPr>
        <p:spPr/>
        <p:txBody>
          <a:bodyPr/>
          <a:lstStyle/>
          <a:p>
            <a:pPr eaLnBrk="1" hangingPunct="1"/>
            <a:r>
              <a:rPr lang="ja-JP" altLang="en-US"/>
              <a:t>スペース・マウンテン（色が違う）</a:t>
            </a:r>
          </a:p>
        </p:txBody>
      </p:sp>
      <p:pic>
        <p:nvPicPr>
          <p:cNvPr id="25603" name="Picture 4" descr="DSC00894"/>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a:xfrm>
            <a:off x="623392" y="1680952"/>
            <a:ext cx="5798730" cy="4351338"/>
          </a:xfrm>
          <a:noFill/>
        </p:spPr>
      </p:pic>
      <p:pic>
        <p:nvPicPr>
          <p:cNvPr id="2" name="図 1">
            <a:extLst>
              <a:ext uri="{FF2B5EF4-FFF2-40B4-BE49-F238E27FC236}">
                <a16:creationId xmlns:a16="http://schemas.microsoft.com/office/drawing/2014/main" id="{111A6FAB-8FCF-01EA-1A38-70BABCD233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32104" y="1412776"/>
            <a:ext cx="4728376" cy="2659712"/>
          </a:xfrm>
          <a:prstGeom prst="rect">
            <a:avLst/>
          </a:prstGeom>
        </p:spPr>
      </p:pic>
      <p:pic>
        <p:nvPicPr>
          <p:cNvPr id="3" name="図 2">
            <a:extLst>
              <a:ext uri="{FF2B5EF4-FFF2-40B4-BE49-F238E27FC236}">
                <a16:creationId xmlns:a16="http://schemas.microsoft.com/office/drawing/2014/main" id="{841C3E3A-7E80-942F-DFA0-128B270051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68208" y="4149080"/>
            <a:ext cx="3127379" cy="2343795"/>
          </a:xfrm>
          <a:prstGeom prst="rect">
            <a:avLst/>
          </a:prstGeom>
        </p:spPr>
      </p:pic>
    </p:spTree>
    <p:extLst>
      <p:ext uri="{BB962C8B-B14F-4D97-AF65-F5344CB8AC3E}">
        <p14:creationId xmlns:p14="http://schemas.microsoft.com/office/powerpoint/2010/main" val="38119090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p:cNvSpPr>
            <a:spLocks noGrp="1" noChangeArrowheads="1"/>
          </p:cNvSpPr>
          <p:nvPr>
            <p:ph type="title"/>
          </p:nvPr>
        </p:nvSpPr>
        <p:spPr>
          <a:xfrm>
            <a:off x="2209800" y="301626"/>
            <a:ext cx="7772400" cy="1255713"/>
          </a:xfrm>
        </p:spPr>
        <p:txBody>
          <a:bodyPr/>
          <a:lstStyle/>
          <a:p>
            <a:pPr eaLnBrk="1" hangingPunct="1"/>
            <a:r>
              <a:rPr lang="ja-JP" altLang="en-US"/>
              <a:t>カストーディアル</a:t>
            </a:r>
          </a:p>
        </p:txBody>
      </p:sp>
      <p:pic>
        <p:nvPicPr>
          <p:cNvPr id="29699" name="Picture 4" descr="DSC00856"/>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a:xfrm>
            <a:off x="911424" y="1772816"/>
            <a:ext cx="5798730" cy="4351338"/>
          </a:xfrm>
          <a:noFill/>
        </p:spPr>
      </p:pic>
      <p:graphicFrame>
        <p:nvGraphicFramePr>
          <p:cNvPr id="2" name="表 1">
            <a:extLst>
              <a:ext uri="{FF2B5EF4-FFF2-40B4-BE49-F238E27FC236}">
                <a16:creationId xmlns:a16="http://schemas.microsoft.com/office/drawing/2014/main" id="{32B23FEF-9815-4D86-0CC5-558CE1A53447}"/>
              </a:ext>
            </a:extLst>
          </p:cNvPr>
          <p:cNvGraphicFramePr>
            <a:graphicFrameLocks noGrp="1"/>
          </p:cNvGraphicFramePr>
          <p:nvPr>
            <p:extLst>
              <p:ext uri="{D42A27DB-BD31-4B8C-83A1-F6EECF244321}">
                <p14:modId xmlns:p14="http://schemas.microsoft.com/office/powerpoint/2010/main" val="3662263043"/>
              </p:ext>
            </p:extLst>
          </p:nvPr>
        </p:nvGraphicFramePr>
        <p:xfrm>
          <a:off x="7104112" y="1779509"/>
          <a:ext cx="4752528" cy="3855720"/>
        </p:xfrm>
        <a:graphic>
          <a:graphicData uri="http://schemas.openxmlformats.org/drawingml/2006/table">
            <a:tbl>
              <a:tblPr/>
              <a:tblGrid>
                <a:gridCol w="1155669">
                  <a:extLst>
                    <a:ext uri="{9D8B030D-6E8A-4147-A177-3AD203B41FA5}">
                      <a16:colId xmlns:a16="http://schemas.microsoft.com/office/drawing/2014/main" val="3798469142"/>
                    </a:ext>
                  </a:extLst>
                </a:gridCol>
                <a:gridCol w="1827351">
                  <a:extLst>
                    <a:ext uri="{9D8B030D-6E8A-4147-A177-3AD203B41FA5}">
                      <a16:colId xmlns:a16="http://schemas.microsoft.com/office/drawing/2014/main" val="1068040318"/>
                    </a:ext>
                  </a:extLst>
                </a:gridCol>
                <a:gridCol w="1769508">
                  <a:extLst>
                    <a:ext uri="{9D8B030D-6E8A-4147-A177-3AD203B41FA5}">
                      <a16:colId xmlns:a16="http://schemas.microsoft.com/office/drawing/2014/main" val="2688538776"/>
                    </a:ext>
                  </a:extLst>
                </a:gridCol>
              </a:tblGrid>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1" lang="ja-JP" altLang="ja-JP" sz="2800" b="0" i="0" u="none" strike="noStrike" cap="none" normalizeH="0" baseline="0" dirty="0">
                        <a:ln>
                          <a:noFill/>
                        </a:ln>
                        <a:solidFill>
                          <a:schemeClr val="tx1"/>
                        </a:solidFill>
                        <a:effectLst/>
                        <a:latin typeface="Arial Black"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dirty="0">
                          <a:ln>
                            <a:noFill/>
                          </a:ln>
                          <a:solidFill>
                            <a:schemeClr val="tx1"/>
                          </a:solidFill>
                          <a:effectLst/>
                          <a:latin typeface="Arial Black" pitchFamily="34" charset="0"/>
                          <a:ea typeface="ＭＳ Ｐゴシック" charset="-128"/>
                        </a:rPr>
                        <a:t>パリ</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東京</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76011471"/>
                  </a:ext>
                </a:extLst>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dirty="0">
                          <a:ln>
                            <a:noFill/>
                          </a:ln>
                          <a:solidFill>
                            <a:schemeClr val="tx1"/>
                          </a:solidFill>
                          <a:effectLst/>
                          <a:latin typeface="Arial Black" pitchFamily="34" charset="0"/>
                          <a:ea typeface="ＭＳ Ｐゴシック" charset="-128"/>
                        </a:rPr>
                        <a:t>服装</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dirty="0">
                          <a:ln>
                            <a:noFill/>
                          </a:ln>
                          <a:solidFill>
                            <a:schemeClr val="tx1"/>
                          </a:solidFill>
                          <a:effectLst/>
                          <a:latin typeface="Arial Black" pitchFamily="34" charset="0"/>
                          <a:ea typeface="ＭＳ Ｐゴシック" charset="-128"/>
                        </a:rPr>
                        <a:t>ワイン色のマント（冬だから？）</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a:ln>
                            <a:noFill/>
                          </a:ln>
                          <a:solidFill>
                            <a:schemeClr val="tx1"/>
                          </a:solidFill>
                          <a:effectLst/>
                          <a:latin typeface="Arial Black" pitchFamily="34" charset="0"/>
                          <a:ea typeface="ＭＳ Ｐゴシック" charset="-128"/>
                        </a:rPr>
                        <a:t>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26253547"/>
                  </a:ext>
                </a:extLst>
              </a:tr>
              <a:tr h="10287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1" lang="ja-JP" altLang="ja-JP" sz="2800" b="0" i="0" u="none" strike="noStrike" cap="none" normalizeH="0" baseline="0">
                        <a:ln>
                          <a:noFill/>
                        </a:ln>
                        <a:solidFill>
                          <a:schemeClr val="tx1"/>
                        </a:solidFill>
                        <a:effectLst/>
                        <a:latin typeface="Arial Black"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dirty="0">
                          <a:ln>
                            <a:noFill/>
                          </a:ln>
                          <a:solidFill>
                            <a:schemeClr val="tx1"/>
                          </a:solidFill>
                          <a:effectLst/>
                          <a:latin typeface="Arial Black" pitchFamily="34" charset="0"/>
                          <a:ea typeface="ＭＳ Ｐゴシック" charset="-128"/>
                        </a:rPr>
                        <a:t>アジア系か黒人</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1" lang="ja-JP" altLang="en-US" sz="2800" b="0" i="0" u="none" strike="noStrike" cap="none" normalizeH="0" baseline="0" dirty="0">
                          <a:ln>
                            <a:noFill/>
                          </a:ln>
                          <a:solidFill>
                            <a:schemeClr val="tx1"/>
                          </a:solidFill>
                          <a:effectLst/>
                          <a:latin typeface="Arial Black" pitchFamily="34" charset="0"/>
                          <a:ea typeface="ＭＳ Ｐゴシック" charset="-128"/>
                        </a:rPr>
                        <a:t>日本人</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28475925"/>
                  </a:ext>
                </a:extLst>
              </a:tr>
            </a:tbl>
          </a:graphicData>
        </a:graphic>
      </p:graphicFrame>
    </p:spTree>
    <p:extLst>
      <p:ext uri="{BB962C8B-B14F-4D97-AF65-F5344CB8AC3E}">
        <p14:creationId xmlns:p14="http://schemas.microsoft.com/office/powerpoint/2010/main" val="27183967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Grp="1" noChangeArrowheads="1"/>
          </p:cNvSpPr>
          <p:nvPr>
            <p:ph type="title"/>
          </p:nvPr>
        </p:nvSpPr>
        <p:spPr/>
        <p:txBody>
          <a:bodyPr/>
          <a:lstStyle/>
          <a:p>
            <a:pPr eaLnBrk="1" hangingPunct="1"/>
            <a:r>
              <a:rPr lang="ja-JP" altLang="en-US" dirty="0"/>
              <a:t>ウォルト・ディズニー・スタジオ</a:t>
            </a:r>
          </a:p>
        </p:txBody>
      </p:sp>
      <p:pic>
        <p:nvPicPr>
          <p:cNvPr id="38915" name="Picture 4" descr="DSC0097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a:xfrm>
            <a:off x="2855640" y="1844824"/>
            <a:ext cx="5798730" cy="4351338"/>
          </a:xfrm>
          <a:noFill/>
        </p:spPr>
      </p:pic>
    </p:spTree>
    <p:extLst>
      <p:ext uri="{BB962C8B-B14F-4D97-AF65-F5344CB8AC3E}">
        <p14:creationId xmlns:p14="http://schemas.microsoft.com/office/powerpoint/2010/main" val="4601050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タワーオブテラー</a:t>
            </a:r>
          </a:p>
        </p:txBody>
      </p:sp>
      <p:pic>
        <p:nvPicPr>
          <p:cNvPr id="614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2639616" y="1772816"/>
            <a:ext cx="6549908"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06768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レミーのおいしいレストラン</a:t>
            </a:r>
          </a:p>
        </p:txBody>
      </p:sp>
      <p:pic>
        <p:nvPicPr>
          <p:cNvPr id="717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847528" y="1556792"/>
            <a:ext cx="4959182" cy="2789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正方形/長方形 4"/>
          <p:cNvSpPr/>
          <p:nvPr/>
        </p:nvSpPr>
        <p:spPr>
          <a:xfrm>
            <a:off x="2063552" y="5733257"/>
            <a:ext cx="7200800" cy="646331"/>
          </a:xfrm>
          <a:prstGeom prst="rect">
            <a:avLst/>
          </a:prstGeom>
        </p:spPr>
        <p:txBody>
          <a:bodyPr wrap="square">
            <a:spAutoFit/>
          </a:bodyPr>
          <a:lstStyle/>
          <a:p>
            <a:r>
              <a:rPr lang="en-US" altLang="ja-JP" dirty="0">
                <a:hlinkClick r:id="rId3"/>
              </a:rPr>
              <a:t>http://www.disneylandparis.com/en/attractions/walt-disney-studios-park/ratatouille-the-adventure/?country=JP</a:t>
            </a:r>
            <a:endParaRPr lang="ja-JP" altLang="en-US" dirty="0"/>
          </a:p>
        </p:txBody>
      </p:sp>
      <p:sp>
        <p:nvSpPr>
          <p:cNvPr id="6" name="テキスト ボックス 5"/>
          <p:cNvSpPr txBox="1"/>
          <p:nvPr/>
        </p:nvSpPr>
        <p:spPr>
          <a:xfrm>
            <a:off x="1991544" y="5157192"/>
            <a:ext cx="2016224" cy="369332"/>
          </a:xfrm>
          <a:prstGeom prst="rect">
            <a:avLst/>
          </a:prstGeom>
          <a:noFill/>
        </p:spPr>
        <p:txBody>
          <a:bodyPr wrap="square" rtlCol="0">
            <a:spAutoFit/>
          </a:bodyPr>
          <a:lstStyle/>
          <a:p>
            <a:r>
              <a:rPr lang="ja-JP" altLang="en-US" dirty="0"/>
              <a:t>動画へのリンク</a:t>
            </a:r>
          </a:p>
        </p:txBody>
      </p:sp>
      <p:pic>
        <p:nvPicPr>
          <p:cNvPr id="3" name="図 2">
            <a:extLst>
              <a:ext uri="{FF2B5EF4-FFF2-40B4-BE49-F238E27FC236}">
                <a16:creationId xmlns:a16="http://schemas.microsoft.com/office/drawing/2014/main" id="{97474040-E439-B9EB-525D-2435782B4A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80176" y="1240653"/>
            <a:ext cx="3304292" cy="1858664"/>
          </a:xfrm>
          <a:prstGeom prst="rect">
            <a:avLst/>
          </a:prstGeom>
        </p:spPr>
      </p:pic>
      <p:pic>
        <p:nvPicPr>
          <p:cNvPr id="4" name="図 3">
            <a:extLst>
              <a:ext uri="{FF2B5EF4-FFF2-40B4-BE49-F238E27FC236}">
                <a16:creationId xmlns:a16="http://schemas.microsoft.com/office/drawing/2014/main" id="{49FFCDA2-B31F-7B6E-4971-D614B03662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10671" y="3232959"/>
            <a:ext cx="2971713" cy="2226746"/>
          </a:xfrm>
          <a:prstGeom prst="rect">
            <a:avLst/>
          </a:prstGeom>
        </p:spPr>
      </p:pic>
    </p:spTree>
    <p:extLst>
      <p:ext uri="{BB962C8B-B14F-4D97-AF65-F5344CB8AC3E}">
        <p14:creationId xmlns:p14="http://schemas.microsoft.com/office/powerpoint/2010/main" val="1641381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1559496" y="1412776"/>
            <a:ext cx="8229600" cy="4248472"/>
          </a:xfrm>
        </p:spPr>
        <p:txBody>
          <a:bodyPr/>
          <a:lstStyle/>
          <a:p>
            <a:r>
              <a:rPr lang="ja-JP" altLang="en-US" dirty="0"/>
              <a:t>英国とポルトガルがそれぞれワインと布地を</a:t>
            </a:r>
            <a:r>
              <a:rPr lang="en-US" altLang="ja-JP" dirty="0"/>
              <a:t>1</a:t>
            </a:r>
            <a:r>
              <a:rPr lang="ja-JP" altLang="en-US" dirty="0"/>
              <a:t>単位ずつ作ると何人かかるか。</a:t>
            </a:r>
          </a:p>
          <a:p>
            <a:pPr>
              <a:buFont typeface="Wingdings" pitchFamily="2" charset="2"/>
              <a:buNone/>
            </a:pPr>
            <a:r>
              <a:rPr lang="ja-JP" altLang="en-US" dirty="0"/>
              <a:t>　</a:t>
            </a:r>
            <a:r>
              <a:rPr lang="en-US" altLang="ja-JP" dirty="0"/>
              <a:t>(100+120)+(90+80)=</a:t>
            </a:r>
          </a:p>
          <a:p>
            <a:pPr>
              <a:buFont typeface="Wingdings" pitchFamily="2" charset="2"/>
              <a:buNone/>
            </a:pPr>
            <a:r>
              <a:rPr lang="ja-JP" altLang="en-US" dirty="0">
                <a:solidFill>
                  <a:srgbClr val="FFFF00"/>
                </a:solidFill>
              </a:rPr>
              <a:t>　　　</a:t>
            </a:r>
            <a:r>
              <a:rPr lang="ja-JP" altLang="en-US" sz="2000" dirty="0">
                <a:solidFill>
                  <a:srgbClr val="FF0000"/>
                </a:solidFill>
              </a:rPr>
              <a:t>英国</a:t>
            </a:r>
            <a:r>
              <a:rPr lang="ja-JP" altLang="en-US" dirty="0">
                <a:solidFill>
                  <a:srgbClr val="FF0000"/>
                </a:solidFill>
              </a:rPr>
              <a:t>　　</a:t>
            </a:r>
            <a:r>
              <a:rPr lang="ja-JP" altLang="en-US" dirty="0">
                <a:solidFill>
                  <a:srgbClr val="FFFF00"/>
                </a:solidFill>
              </a:rPr>
              <a:t>　</a:t>
            </a:r>
            <a:r>
              <a:rPr lang="ja-JP" altLang="en-US" sz="2000" dirty="0">
                <a:solidFill>
                  <a:srgbClr val="FF0000"/>
                </a:solidFill>
              </a:rPr>
              <a:t>ポルトガル</a:t>
            </a:r>
          </a:p>
          <a:p>
            <a:r>
              <a:rPr lang="ja-JP" altLang="en-US" dirty="0"/>
              <a:t>英国が布地を</a:t>
            </a:r>
            <a:r>
              <a:rPr lang="en-US" altLang="ja-JP" dirty="0"/>
              <a:t>2</a:t>
            </a:r>
            <a:r>
              <a:rPr lang="ja-JP" altLang="en-US" dirty="0"/>
              <a:t>単位、ポルトガルがワインと</a:t>
            </a:r>
            <a:r>
              <a:rPr lang="en-US" altLang="ja-JP" dirty="0"/>
              <a:t>2</a:t>
            </a:r>
            <a:r>
              <a:rPr lang="ja-JP" altLang="en-US" dirty="0"/>
              <a:t>単位作って、</a:t>
            </a:r>
            <a:r>
              <a:rPr lang="en-US" altLang="ja-JP" dirty="0"/>
              <a:t>1</a:t>
            </a:r>
            <a:r>
              <a:rPr lang="ja-JP" altLang="en-US" dirty="0"/>
              <a:t>単位を交換すると、何人かかるか。</a:t>
            </a:r>
          </a:p>
          <a:p>
            <a:pPr>
              <a:buFont typeface="Wingdings" pitchFamily="2" charset="2"/>
              <a:buNone/>
            </a:pPr>
            <a:r>
              <a:rPr lang="ja-JP" altLang="en-US" dirty="0"/>
              <a:t>　</a:t>
            </a:r>
            <a:r>
              <a:rPr lang="en-US" altLang="ja-JP" dirty="0"/>
              <a:t>100×</a:t>
            </a:r>
            <a:r>
              <a:rPr lang="ja-JP" altLang="en-US" dirty="0"/>
              <a:t>２</a:t>
            </a:r>
            <a:r>
              <a:rPr lang="en-US" altLang="ja-JP" dirty="0"/>
              <a:t>+80×</a:t>
            </a:r>
            <a:r>
              <a:rPr lang="ja-JP" altLang="en-US" dirty="0"/>
              <a:t>２＝</a:t>
            </a:r>
          </a:p>
          <a:p>
            <a:pPr>
              <a:buFont typeface="Wingdings" pitchFamily="2" charset="2"/>
              <a:buNone/>
            </a:pPr>
            <a:r>
              <a:rPr lang="ja-JP" altLang="en-US" dirty="0"/>
              <a:t>　　</a:t>
            </a:r>
            <a:r>
              <a:rPr lang="ja-JP" altLang="en-US" sz="2000" dirty="0">
                <a:solidFill>
                  <a:srgbClr val="FF0000"/>
                </a:solidFill>
              </a:rPr>
              <a:t>英国</a:t>
            </a:r>
            <a:r>
              <a:rPr lang="ja-JP" altLang="en-US" dirty="0">
                <a:solidFill>
                  <a:srgbClr val="FF0000"/>
                </a:solidFill>
              </a:rPr>
              <a:t>　　　</a:t>
            </a:r>
            <a:r>
              <a:rPr lang="ja-JP" altLang="en-US" sz="2000" dirty="0">
                <a:solidFill>
                  <a:srgbClr val="FF0000"/>
                </a:solidFill>
              </a:rPr>
              <a:t>ポルトガル</a:t>
            </a:r>
          </a:p>
        </p:txBody>
      </p:sp>
      <p:sp>
        <p:nvSpPr>
          <p:cNvPr id="20484" name="Rectangle 4"/>
          <p:cNvSpPr>
            <a:spLocks noChangeArrowheads="1"/>
          </p:cNvSpPr>
          <p:nvPr/>
        </p:nvSpPr>
        <p:spPr bwMode="auto">
          <a:xfrm>
            <a:off x="6600056" y="2212020"/>
            <a:ext cx="1439862" cy="647700"/>
          </a:xfrm>
          <a:prstGeom prst="rect">
            <a:avLst/>
          </a:prstGeom>
          <a:solidFill>
            <a:srgbClr val="FFFF00"/>
          </a:solidFill>
          <a:ln w="9525">
            <a:solidFill>
              <a:schemeClr val="tx1"/>
            </a:solidFill>
            <a:miter lim="800000"/>
            <a:headEnd/>
            <a:tailEnd/>
          </a:ln>
        </p:spPr>
        <p:txBody>
          <a:bodyPr wrap="none" anchor="ctr"/>
          <a:lstStyle/>
          <a:p>
            <a:pPr algn="ctr"/>
            <a:r>
              <a:rPr lang="en-US" altLang="ja-JP" sz="3600" dirty="0"/>
              <a:t>390</a:t>
            </a:r>
          </a:p>
        </p:txBody>
      </p:sp>
      <p:sp>
        <p:nvSpPr>
          <p:cNvPr id="20485" name="Rectangle 5"/>
          <p:cNvSpPr>
            <a:spLocks noChangeArrowheads="1"/>
          </p:cNvSpPr>
          <p:nvPr/>
        </p:nvSpPr>
        <p:spPr bwMode="auto">
          <a:xfrm>
            <a:off x="6615540" y="4725144"/>
            <a:ext cx="1584325" cy="649287"/>
          </a:xfrm>
          <a:prstGeom prst="rect">
            <a:avLst/>
          </a:prstGeom>
          <a:solidFill>
            <a:srgbClr val="FFFF00"/>
          </a:solidFill>
          <a:ln w="9525">
            <a:solidFill>
              <a:schemeClr val="tx1"/>
            </a:solidFill>
            <a:miter lim="800000"/>
            <a:headEnd/>
            <a:tailEnd/>
          </a:ln>
        </p:spPr>
        <p:txBody>
          <a:bodyPr wrap="none" anchor="ctr"/>
          <a:lstStyle/>
          <a:p>
            <a:pPr algn="ctr"/>
            <a:r>
              <a:rPr lang="en-US" altLang="ja-JP" sz="3600" dirty="0"/>
              <a:t>360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animScale>
                                      <p:cBhvr>
                                        <p:cTn id="7" dur="1000" decel="50000" fill="hold">
                                          <p:stCondLst>
                                            <p:cond delay="0"/>
                                          </p:stCondLst>
                                        </p:cTn>
                                        <p:tgtEl>
                                          <p:spTgt spid="2048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483">
                                            <p:txEl>
                                              <p:pRg st="1" end="1"/>
                                            </p:txEl>
                                          </p:spTgt>
                                        </p:tgtEl>
                                        <p:attrNameLst>
                                          <p:attrName>ppt_x</p:attrName>
                                          <p:attrName>ppt_y</p:attrName>
                                        </p:attrNameLst>
                                      </p:cBhvr>
                                    </p:animMotion>
                                    <p:animEffect transition="in" filter="fade">
                                      <p:cBhvr>
                                        <p:cTn id="9" dur="1000"/>
                                        <p:tgtEl>
                                          <p:spTgt spid="2048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9" presetClass="entr" presetSubtype="10" fill="hold" grpId="0" nodeType="clickEffect">
                                  <p:stCondLst>
                                    <p:cond delay="0"/>
                                  </p:stCondLst>
                                  <p:iterate type="lt">
                                    <p:tmPct val="0"/>
                                  </p:iterate>
                                  <p:childTnLst>
                                    <p:set>
                                      <p:cBhvr>
                                        <p:cTn id="13" dur="1" fill="hold">
                                          <p:stCondLst>
                                            <p:cond delay="0"/>
                                          </p:stCondLst>
                                        </p:cTn>
                                        <p:tgtEl>
                                          <p:spTgt spid="20484"/>
                                        </p:tgtEl>
                                        <p:attrNameLst>
                                          <p:attrName>style.visibility</p:attrName>
                                        </p:attrNameLst>
                                      </p:cBhvr>
                                      <p:to>
                                        <p:strVal val="visible"/>
                                      </p:to>
                                    </p:set>
                                    <p:anim calcmode="lin" valueType="num">
                                      <p:cBhvr>
                                        <p:cTn id="14" dur="5000" fill="hold"/>
                                        <p:tgtEl>
                                          <p:spTgt spid="20484"/>
                                        </p:tgtEl>
                                        <p:attrNameLst>
                                          <p:attrName>ppt_w</p:attrName>
                                        </p:attrNameLst>
                                      </p:cBhvr>
                                      <p:tavLst>
                                        <p:tav tm="0" fmla="#ppt_w*sin(2.5*pi*$)">
                                          <p:val>
                                            <p:fltVal val="0"/>
                                          </p:val>
                                        </p:tav>
                                        <p:tav tm="100000">
                                          <p:val>
                                            <p:fltVal val="1"/>
                                          </p:val>
                                        </p:tav>
                                      </p:tavLst>
                                    </p:anim>
                                    <p:anim calcmode="lin" valueType="num">
                                      <p:cBhvr>
                                        <p:cTn id="15" dur="5000" fill="hold"/>
                                        <p:tgtEl>
                                          <p:spTgt spid="20484"/>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39" presetClass="entr" presetSubtype="0" accel="100000" fill="hold" nodeType="clickEffect">
                                  <p:stCondLst>
                                    <p:cond delay="0"/>
                                  </p:stCondLst>
                                  <p:childTnLst>
                                    <p:set>
                                      <p:cBhvr>
                                        <p:cTn id="19" dur="1" fill="hold">
                                          <p:stCondLst>
                                            <p:cond delay="0"/>
                                          </p:stCondLst>
                                        </p:cTn>
                                        <p:tgtEl>
                                          <p:spTgt spid="20483">
                                            <p:txEl>
                                              <p:pRg st="4" end="4"/>
                                            </p:txEl>
                                          </p:spTgt>
                                        </p:tgtEl>
                                        <p:attrNameLst>
                                          <p:attrName>style.visibility</p:attrName>
                                        </p:attrNameLst>
                                      </p:cBhvr>
                                      <p:to>
                                        <p:strVal val="visible"/>
                                      </p:to>
                                    </p:set>
                                    <p:anim calcmode="lin" valueType="num">
                                      <p:cBhvr>
                                        <p:cTn id="20" dur="500" fill="hold"/>
                                        <p:tgtEl>
                                          <p:spTgt spid="2048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2048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2048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2048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0485"/>
                                        </p:tgtEl>
                                        <p:attrNameLst>
                                          <p:attrName>style.visibility</p:attrName>
                                        </p:attrNameLst>
                                      </p:cBhvr>
                                      <p:to>
                                        <p:strVal val="visible"/>
                                      </p:to>
                                    </p:set>
                                    <p:anim calcmode="lin" valueType="num">
                                      <p:cBhvr>
                                        <p:cTn id="28" dur="500" fill="hold"/>
                                        <p:tgtEl>
                                          <p:spTgt spid="20485"/>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0485"/>
                                        </p:tgtEl>
                                        <p:attrNameLst>
                                          <p:attrName>ppt_y</p:attrName>
                                        </p:attrNameLst>
                                      </p:cBhvr>
                                      <p:tavLst>
                                        <p:tav tm="0">
                                          <p:val>
                                            <p:strVal val="#ppt_y"/>
                                          </p:val>
                                        </p:tav>
                                        <p:tav tm="100000">
                                          <p:val>
                                            <p:strVal val="#ppt_y"/>
                                          </p:val>
                                        </p:tav>
                                      </p:tavLst>
                                    </p:anim>
                                    <p:anim calcmode="lin" valueType="num">
                                      <p:cBhvr>
                                        <p:cTn id="30" dur="500" fill="hold"/>
                                        <p:tgtEl>
                                          <p:spTgt spid="20485"/>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0485"/>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P spid="2048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52625" y="428625"/>
            <a:ext cx="8229600" cy="1143000"/>
          </a:xfrm>
        </p:spPr>
        <p:txBody>
          <a:bodyPr/>
          <a:lstStyle/>
          <a:p>
            <a:pPr>
              <a:defRPr/>
            </a:pPr>
            <a:endParaRPr lang="ja-JP" altLang="en-US"/>
          </a:p>
        </p:txBody>
      </p:sp>
      <p:sp>
        <p:nvSpPr>
          <p:cNvPr id="24579" name="コンテンツ プレースホルダ 2"/>
          <p:cNvSpPr>
            <a:spLocks noGrp="1"/>
          </p:cNvSpPr>
          <p:nvPr>
            <p:ph idx="1"/>
          </p:nvPr>
        </p:nvSpPr>
        <p:spPr>
          <a:xfrm>
            <a:off x="1952625" y="1614489"/>
            <a:ext cx="8229600" cy="4687887"/>
          </a:xfrm>
        </p:spPr>
        <p:txBody>
          <a:bodyPr/>
          <a:lstStyle/>
          <a:p>
            <a:pPr eaLnBrk="1" hangingPunct="1"/>
            <a:endParaRPr lang="ja-JP" altLang="en-US"/>
          </a:p>
        </p:txBody>
      </p:sp>
      <p:pic>
        <p:nvPicPr>
          <p:cNvPr id="2458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7528" y="261143"/>
            <a:ext cx="7918450" cy="633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70239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a:defRPr/>
            </a:pPr>
            <a:r>
              <a:rPr lang="ja-JP" altLang="en-US" kern="100" dirty="0">
                <a:latin typeface="ＭＳ ゴシック"/>
              </a:rPr>
              <a:t>カリフォルニア・ディズニーランドへの不満</a:t>
            </a:r>
            <a:br>
              <a:rPr lang="ja-JP" altLang="en-US" kern="100" dirty="0">
                <a:latin typeface="ＭＳ ゴシック"/>
              </a:rPr>
            </a:br>
            <a:endParaRPr lang="ja-JP" altLang="en-US" dirty="0"/>
          </a:p>
        </p:txBody>
      </p:sp>
      <p:sp>
        <p:nvSpPr>
          <p:cNvPr id="3" name="コンテンツ プレースホルダ 2"/>
          <p:cNvSpPr>
            <a:spLocks noGrp="1"/>
          </p:cNvSpPr>
          <p:nvPr>
            <p:ph idx="1"/>
          </p:nvPr>
        </p:nvSpPr>
        <p:spPr>
          <a:xfrm>
            <a:off x="1952625" y="1614489"/>
            <a:ext cx="8229600" cy="4687887"/>
          </a:xfrm>
        </p:spPr>
        <p:txBody>
          <a:bodyPr rtlCol="0">
            <a:normAutofit/>
          </a:bodyPr>
          <a:lstStyle/>
          <a:p>
            <a:pPr>
              <a:buFont typeface="Wingdings"/>
              <a:buChar char="l"/>
              <a:defRPr/>
            </a:pPr>
            <a:r>
              <a:rPr lang="ja-JP" altLang="en-US" kern="100" dirty="0">
                <a:latin typeface="ＭＳ 明朝"/>
                <a:ea typeface="ＭＳ 明朝"/>
              </a:rPr>
              <a:t>周辺の土地利用に関する権限を自分が一切もたないこと</a:t>
            </a:r>
            <a:endParaRPr lang="en-US" altLang="ja-JP" kern="100" dirty="0">
              <a:latin typeface="ＭＳ 明朝"/>
              <a:ea typeface="ＭＳ 明朝"/>
            </a:endParaRPr>
          </a:p>
          <a:p>
            <a:pPr>
              <a:buFont typeface="Wingdings"/>
              <a:buChar char="l"/>
              <a:defRPr/>
            </a:pPr>
            <a:endParaRPr lang="ja-JP" altLang="en-US" kern="100" dirty="0">
              <a:latin typeface="ＭＳ 明朝"/>
              <a:ea typeface="ＭＳ 明朝"/>
            </a:endParaRPr>
          </a:p>
          <a:p>
            <a:pPr>
              <a:buFont typeface="Wingdings"/>
              <a:buChar char="l"/>
              <a:defRPr/>
            </a:pPr>
            <a:r>
              <a:rPr lang="ja-JP" altLang="en-US" kern="100" dirty="0">
                <a:latin typeface="ＭＳ 明朝"/>
                <a:ea typeface="ＭＳ 明朝"/>
              </a:rPr>
              <a:t>ディズニーランド開園当時　ホテル</a:t>
            </a:r>
            <a:r>
              <a:rPr lang="en-US" altLang="ja-JP" kern="100" dirty="0">
                <a:latin typeface="ＭＳ 明朝"/>
                <a:ea typeface="ＭＳ 明朝"/>
              </a:rPr>
              <a:t>5</a:t>
            </a:r>
            <a:r>
              <a:rPr lang="ja-JP" altLang="en-US" kern="100" dirty="0">
                <a:latin typeface="ＭＳ 明朝"/>
                <a:ea typeface="ＭＳ 明朝"/>
              </a:rPr>
              <a:t>軒、モーテルが</a:t>
            </a:r>
            <a:r>
              <a:rPr lang="en-US" altLang="ja-JP" kern="100" dirty="0">
                <a:latin typeface="ＭＳ 明朝"/>
                <a:ea typeface="ＭＳ 明朝"/>
              </a:rPr>
              <a:t>2</a:t>
            </a:r>
            <a:r>
              <a:rPr lang="ja-JP" altLang="en-US" kern="100" dirty="0">
                <a:latin typeface="ＭＳ 明朝"/>
                <a:ea typeface="ＭＳ 明朝"/>
              </a:rPr>
              <a:t>軒</a:t>
            </a:r>
            <a:endParaRPr lang="en-US" altLang="ja-JP" kern="100" dirty="0">
              <a:latin typeface="ＭＳ 明朝"/>
              <a:ea typeface="ＭＳ 明朝"/>
            </a:endParaRPr>
          </a:p>
          <a:p>
            <a:pPr>
              <a:buFont typeface="Wingdings"/>
              <a:buChar char="l"/>
              <a:defRPr/>
            </a:pPr>
            <a:endParaRPr lang="ja-JP" altLang="en-US" kern="100" dirty="0">
              <a:latin typeface="ＭＳ 明朝"/>
              <a:ea typeface="ＭＳ 明朝"/>
            </a:endParaRPr>
          </a:p>
          <a:p>
            <a:pPr>
              <a:buFont typeface="Wingdings"/>
              <a:buChar char="l"/>
              <a:defRPr/>
            </a:pPr>
            <a:r>
              <a:rPr lang="en-US" altLang="ja-JP" kern="100" dirty="0">
                <a:latin typeface="ＭＳ 明朝"/>
                <a:ea typeface="ＭＳ 明朝"/>
              </a:rPr>
              <a:t>10</a:t>
            </a:r>
            <a:r>
              <a:rPr lang="zh-CN" altLang="en-US" kern="100" dirty="0">
                <a:latin typeface="ＭＳ 明朝"/>
                <a:ea typeface="ＭＳ 明朝"/>
              </a:rPr>
              <a:t>年後　客室数</a:t>
            </a:r>
            <a:r>
              <a:rPr lang="en-US" altLang="ja-JP" kern="100" dirty="0">
                <a:latin typeface="ＭＳ 明朝"/>
                <a:ea typeface="ＭＳ 明朝"/>
              </a:rPr>
              <a:t>100</a:t>
            </a:r>
            <a:r>
              <a:rPr lang="ja-JP" altLang="en-US" kern="100" dirty="0">
                <a:latin typeface="ＭＳ 明朝"/>
                <a:ea typeface="ＭＳ 明朝"/>
              </a:rPr>
              <a:t>から</a:t>
            </a:r>
            <a:r>
              <a:rPr lang="en-US" altLang="ja-JP" kern="100" dirty="0">
                <a:latin typeface="ＭＳ 明朝"/>
                <a:ea typeface="ＭＳ 明朝"/>
              </a:rPr>
              <a:t>4300</a:t>
            </a:r>
            <a:r>
              <a:rPr lang="ja-JP" altLang="en-US" kern="100" dirty="0">
                <a:latin typeface="ＭＳ 明朝"/>
                <a:ea typeface="ＭＳ 明朝"/>
              </a:rPr>
              <a:t>に急増、周辺には</a:t>
            </a:r>
            <a:r>
              <a:rPr lang="en-US" altLang="ja-JP" kern="100" dirty="0">
                <a:latin typeface="ＭＳ 明朝"/>
                <a:ea typeface="ＭＳ 明朝"/>
              </a:rPr>
              <a:t>250</a:t>
            </a:r>
            <a:r>
              <a:rPr lang="ja-JP" altLang="en-US" kern="100" dirty="0">
                <a:latin typeface="ＭＳ 明朝"/>
                <a:ea typeface="ＭＳ 明朝"/>
              </a:rPr>
              <a:t>ものレストラン、スポーツ施設、コンベンション・ホール</a:t>
            </a:r>
          </a:p>
          <a:p>
            <a:pPr>
              <a:buFont typeface="Wingdings"/>
              <a:buChar char="l"/>
              <a:defRPr/>
            </a:pPr>
            <a:endParaRPr lang="ja-JP" altLang="en-US" kern="100" dirty="0">
              <a:latin typeface="ＭＳ ゴシック"/>
            </a:endParaRPr>
          </a:p>
          <a:p>
            <a:pPr>
              <a:buFont typeface="Wingdings"/>
              <a:buChar char="l"/>
              <a:defRPr/>
            </a:pPr>
            <a:endParaRPr lang="ja-JP" altLang="en-US" kern="100" dirty="0">
              <a:latin typeface="ＭＳ ゴシック"/>
            </a:endParaRPr>
          </a:p>
          <a:p>
            <a:pPr>
              <a:buFont typeface="Wingdings"/>
              <a:buChar char="l"/>
              <a:defRPr/>
            </a:pPr>
            <a:endParaRPr lang="ja-JP" altLang="en-US" dirty="0"/>
          </a:p>
        </p:txBody>
      </p:sp>
    </p:spTree>
    <p:extLst>
      <p:ext uri="{BB962C8B-B14F-4D97-AF65-F5344CB8AC3E}">
        <p14:creationId xmlns:p14="http://schemas.microsoft.com/office/powerpoint/2010/main" val="39299393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a:t>ウォルトディズニーの言葉</a:t>
            </a:r>
          </a:p>
        </p:txBody>
      </p:sp>
      <p:sp>
        <p:nvSpPr>
          <p:cNvPr id="3" name="コンテンツ プレースホルダ 2"/>
          <p:cNvSpPr>
            <a:spLocks noGrp="1"/>
          </p:cNvSpPr>
          <p:nvPr>
            <p:ph idx="1"/>
          </p:nvPr>
        </p:nvSpPr>
        <p:spPr>
          <a:xfrm>
            <a:off x="1415480" y="1614489"/>
            <a:ext cx="8766745" cy="4694831"/>
          </a:xfrm>
        </p:spPr>
        <p:txBody>
          <a:bodyPr rtlCol="0">
            <a:normAutofit/>
          </a:bodyPr>
          <a:lstStyle/>
          <a:p>
            <a:pPr>
              <a:buSzPts val="1700"/>
              <a:buFont typeface="Wingdings"/>
              <a:buChar char="l"/>
              <a:defRPr/>
            </a:pPr>
            <a:r>
              <a:rPr lang="ja-JP" altLang="en-US" kern="100" dirty="0">
                <a:solidFill>
                  <a:srgbClr val="975C1E"/>
                </a:solidFill>
                <a:latin typeface="ＭＳ 明朝"/>
                <a:ea typeface="ＭＳ 明朝"/>
              </a:rPr>
              <a:t>「ディズニーランドから我々が学んだ最大の教訓は、</a:t>
            </a:r>
            <a:r>
              <a:rPr lang="ja-JP" altLang="en-US" u="sng" kern="100" dirty="0">
                <a:solidFill>
                  <a:srgbClr val="975C1E"/>
                </a:solidFill>
                <a:latin typeface="ＭＳ 明朝"/>
                <a:ea typeface="ＭＳ 明朝"/>
              </a:rPr>
              <a:t>環境をコントロールするということだ。</a:t>
            </a:r>
            <a:r>
              <a:rPr lang="ja-JP" altLang="en-US" kern="100" dirty="0">
                <a:solidFill>
                  <a:srgbClr val="975C1E"/>
                </a:solidFill>
                <a:latin typeface="ＭＳ 明朝"/>
                <a:ea typeface="ＭＳ 明朝"/>
              </a:rPr>
              <a:t>それをしなければ、我々は自分たちに関係のないものについてまで、悪口を言われることになる。何百マイルという距離をはるばる運転してここにお客さんがやってくるのは、我々が長年かけてつくりあげた質の高いイメージのためだ。</a:t>
            </a:r>
            <a:r>
              <a:rPr lang="ja-JP" altLang="en-US" u="sng" kern="100" dirty="0">
                <a:solidFill>
                  <a:srgbClr val="975C1E"/>
                </a:solidFill>
                <a:latin typeface="ＭＳ 明朝"/>
                <a:ea typeface="ＭＳ 明朝"/>
              </a:rPr>
              <a:t>ところが、その道筋の安ホテルは料金を必ず３倍にハネ上げる。</a:t>
            </a:r>
            <a:r>
              <a:rPr lang="ja-JP" altLang="en-US" kern="100" dirty="0">
                <a:solidFill>
                  <a:srgbClr val="975C1E"/>
                </a:solidFill>
                <a:latin typeface="ＭＳ 明朝"/>
                <a:ea typeface="ＭＳ 明朝"/>
              </a:rPr>
              <a:t>そういう光景を私はこの目でみてきたし、それは私にとって耐えがたいことだ。我々のイメージに泥を塗られるからだ。」（ウォルト・ディズニー）</a:t>
            </a:r>
          </a:p>
          <a:p>
            <a:pPr>
              <a:buFont typeface="Wingdings"/>
              <a:buChar char="l"/>
              <a:defRPr/>
            </a:pPr>
            <a:endParaRPr lang="ja-JP" altLang="en-US" dirty="0"/>
          </a:p>
        </p:txBody>
      </p:sp>
    </p:spTree>
    <p:extLst>
      <p:ext uri="{BB962C8B-B14F-4D97-AF65-F5344CB8AC3E}">
        <p14:creationId xmlns:p14="http://schemas.microsoft.com/office/powerpoint/2010/main" val="5880907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defRPr/>
            </a:pPr>
            <a:r>
              <a:rPr lang="ja-JP" altLang="en-US" dirty="0"/>
              <a:t>ウォルト・ディズニー・ワールド</a:t>
            </a:r>
          </a:p>
        </p:txBody>
      </p:sp>
      <p:sp>
        <p:nvSpPr>
          <p:cNvPr id="3" name="コンテンツ プレースホルダ 2"/>
          <p:cNvSpPr>
            <a:spLocks noGrp="1"/>
          </p:cNvSpPr>
          <p:nvPr>
            <p:ph idx="1"/>
          </p:nvPr>
        </p:nvSpPr>
        <p:spPr>
          <a:xfrm>
            <a:off x="1952625" y="1614489"/>
            <a:ext cx="8229600" cy="4687887"/>
          </a:xfrm>
        </p:spPr>
        <p:txBody>
          <a:bodyPr rtlCol="0">
            <a:normAutofit/>
          </a:bodyPr>
          <a:lstStyle/>
          <a:p>
            <a:pPr>
              <a:buSzPts val="1200"/>
              <a:buFont typeface="Wingdings"/>
              <a:buChar char="l"/>
              <a:defRPr/>
            </a:pPr>
            <a:r>
              <a:rPr lang="ja-JP" altLang="en-US" kern="100" dirty="0">
                <a:solidFill>
                  <a:srgbClr val="975C1E"/>
                </a:solidFill>
                <a:latin typeface="ＭＳ 明朝"/>
                <a:ea typeface="ＭＳ 明朝"/>
              </a:rPr>
              <a:t>フロリダの原野に魔法の人工都市が誕生する前、ディズニー社は州政府から電力、ガス、上下水道、消防、建築基準、道路建設など、本来であれば公共の事業であるものを独自に運営するという異例の特権を手に入れた。</a:t>
            </a:r>
            <a:r>
              <a:rPr lang="ja-JP" altLang="en-US" u="sng" kern="100" dirty="0">
                <a:solidFill>
                  <a:srgbClr val="975C1E"/>
                </a:solidFill>
                <a:latin typeface="ＭＳ 明朝"/>
                <a:ea typeface="ＭＳ 明朝"/>
              </a:rPr>
              <a:t>警察権、司法権については、地元オレンジ郡の管轄下</a:t>
            </a:r>
            <a:r>
              <a:rPr lang="ja-JP" altLang="en-US" kern="100" dirty="0">
                <a:solidFill>
                  <a:srgbClr val="975C1E"/>
                </a:solidFill>
                <a:latin typeface="ＭＳ 明朝"/>
                <a:ea typeface="ＭＳ 明朝"/>
              </a:rPr>
              <a:t>に置かれているが、ウォルト・ディズニー・ワールドはそれ以外の諸権利に関しては「主権」を有しているのである。</a:t>
            </a:r>
          </a:p>
        </p:txBody>
      </p:sp>
    </p:spTree>
    <p:extLst>
      <p:ext uri="{BB962C8B-B14F-4D97-AF65-F5344CB8AC3E}">
        <p14:creationId xmlns:p14="http://schemas.microsoft.com/office/powerpoint/2010/main" val="37397344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07368" y="1214438"/>
            <a:ext cx="10728176" cy="2387600"/>
          </a:xfrm>
        </p:spPr>
        <p:txBody>
          <a:bodyPr>
            <a:normAutofit fontScale="90000"/>
          </a:bodyPr>
          <a:lstStyle/>
          <a:p>
            <a:r>
              <a:rPr kumimoji="1" lang="ja-JP" altLang="en-US" dirty="0"/>
              <a:t>オーランドについて</a:t>
            </a:r>
            <a:br>
              <a:rPr kumimoji="1" lang="en-US" altLang="ja-JP" dirty="0"/>
            </a:br>
            <a:r>
              <a:rPr kumimoji="1" lang="ja-JP" altLang="en-US" dirty="0"/>
              <a:t>ウォルト・ディズニー・ワールド</a:t>
            </a:r>
          </a:p>
        </p:txBody>
      </p:sp>
      <p:sp>
        <p:nvSpPr>
          <p:cNvPr id="3" name="サブタイトル 2"/>
          <p:cNvSpPr>
            <a:spLocks noGrp="1"/>
          </p:cNvSpPr>
          <p:nvPr>
            <p:ph type="subTitle" idx="1"/>
          </p:nvPr>
        </p:nvSpPr>
        <p:spPr>
          <a:xfrm>
            <a:off x="1524000" y="4581128"/>
            <a:ext cx="9144000" cy="1655762"/>
          </a:xfrm>
        </p:spPr>
        <p:txBody>
          <a:bodyPr/>
          <a:lstStyle/>
          <a:p>
            <a:r>
              <a:rPr kumimoji="1" lang="en-US" altLang="ja-JP" dirty="0"/>
              <a:t>2018</a:t>
            </a:r>
            <a:r>
              <a:rPr kumimoji="1" lang="ja-JP" altLang="en-US" dirty="0"/>
              <a:t>年</a:t>
            </a:r>
            <a:r>
              <a:rPr kumimoji="1" lang="en-US" altLang="ja-JP" dirty="0"/>
              <a:t>11</a:t>
            </a:r>
            <a:r>
              <a:rPr kumimoji="1" lang="ja-JP" altLang="en-US" dirty="0"/>
              <a:t>月</a:t>
            </a:r>
            <a:endParaRPr kumimoji="1" lang="en-US" altLang="ja-JP" dirty="0"/>
          </a:p>
          <a:p>
            <a:r>
              <a:rPr kumimoji="1" lang="ja-JP" altLang="en-US" dirty="0"/>
              <a:t>跡見学園女子大学</a:t>
            </a:r>
            <a:endParaRPr kumimoji="1" lang="en-US" altLang="ja-JP" dirty="0"/>
          </a:p>
          <a:p>
            <a:r>
              <a:rPr lang="ja-JP" altLang="en-US" dirty="0"/>
              <a:t>山澤成康</a:t>
            </a:r>
            <a:endParaRPr kumimoji="1" lang="ja-JP" altLang="en-US" dirty="0"/>
          </a:p>
        </p:txBody>
      </p:sp>
    </p:spTree>
    <p:extLst>
      <p:ext uri="{BB962C8B-B14F-4D97-AF65-F5344CB8AC3E}">
        <p14:creationId xmlns:p14="http://schemas.microsoft.com/office/powerpoint/2010/main" val="20877251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オーランド</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tretch>
            <a:fillRect/>
          </a:stretch>
        </p:blipFill>
        <p:spPr bwMode="auto">
          <a:xfrm>
            <a:off x="6108441" y="2604761"/>
            <a:ext cx="28575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8104" y="1700809"/>
            <a:ext cx="3541833" cy="2188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3639553" y="4039193"/>
            <a:ext cx="1872208" cy="369332"/>
          </a:xfrm>
          <a:prstGeom prst="rect">
            <a:avLst/>
          </a:prstGeom>
          <a:noFill/>
        </p:spPr>
        <p:txBody>
          <a:bodyPr wrap="square" rtlCol="0">
            <a:spAutoFit/>
          </a:bodyPr>
          <a:lstStyle/>
          <a:p>
            <a:r>
              <a:rPr lang="en-US" altLang="ja-JP" dirty="0"/>
              <a:t>Wikipedia</a:t>
            </a:r>
            <a:r>
              <a:rPr lang="ja-JP" altLang="en-US" dirty="0"/>
              <a:t>より</a:t>
            </a:r>
          </a:p>
        </p:txBody>
      </p:sp>
      <p:sp>
        <p:nvSpPr>
          <p:cNvPr id="5" name="正方形/長方形 4"/>
          <p:cNvSpPr/>
          <p:nvPr/>
        </p:nvSpPr>
        <p:spPr>
          <a:xfrm>
            <a:off x="5162530" y="6165304"/>
            <a:ext cx="5264583" cy="369332"/>
          </a:xfrm>
          <a:prstGeom prst="rect">
            <a:avLst/>
          </a:prstGeom>
        </p:spPr>
        <p:txBody>
          <a:bodyPr wrap="none">
            <a:spAutoFit/>
          </a:bodyPr>
          <a:lstStyle/>
          <a:p>
            <a:r>
              <a:rPr lang="ja-JP" altLang="en-US" dirty="0"/>
              <a:t>公益社団法人「浦安青年会議所（ＪＣ）」ホームページ</a:t>
            </a:r>
          </a:p>
        </p:txBody>
      </p:sp>
    </p:spTree>
    <p:extLst>
      <p:ext uri="{BB962C8B-B14F-4D97-AF65-F5344CB8AC3E}">
        <p14:creationId xmlns:p14="http://schemas.microsoft.com/office/powerpoint/2010/main" val="3914901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79576" y="692696"/>
            <a:ext cx="3542556" cy="2664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79976" y="3645024"/>
            <a:ext cx="4108469"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6023992" y="692695"/>
            <a:ext cx="3744416" cy="523220"/>
          </a:xfrm>
          <a:prstGeom prst="rect">
            <a:avLst/>
          </a:prstGeom>
          <a:noFill/>
        </p:spPr>
        <p:txBody>
          <a:bodyPr wrap="square" rtlCol="0">
            <a:spAutoFit/>
          </a:bodyPr>
          <a:lstStyle/>
          <a:p>
            <a:r>
              <a:rPr lang="ja-JP" altLang="en-US" sz="2800" dirty="0"/>
              <a:t>ケネディ宇宙センター</a:t>
            </a:r>
          </a:p>
        </p:txBody>
      </p:sp>
    </p:spTree>
    <p:extLst>
      <p:ext uri="{BB962C8B-B14F-4D97-AF65-F5344CB8AC3E}">
        <p14:creationId xmlns:p14="http://schemas.microsoft.com/office/powerpoint/2010/main" val="22402203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オーランドにあるテーマパーク</a:t>
            </a:r>
          </a:p>
        </p:txBody>
      </p:sp>
      <p:pic>
        <p:nvPicPr>
          <p:cNvPr id="205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1823138" y="1825625"/>
            <a:ext cx="8545724"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円/楕円 2"/>
          <p:cNvSpPr/>
          <p:nvPr/>
        </p:nvSpPr>
        <p:spPr>
          <a:xfrm>
            <a:off x="5087888" y="2564904"/>
            <a:ext cx="1440160" cy="1224136"/>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dirty="0"/>
          </a:p>
        </p:txBody>
      </p:sp>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82109" y="3971110"/>
            <a:ext cx="1338027" cy="932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59697" y="4437112"/>
            <a:ext cx="2088232"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2207568" y="2348880"/>
            <a:ext cx="2592288" cy="400110"/>
          </a:xfrm>
          <a:prstGeom prst="rect">
            <a:avLst/>
          </a:prstGeom>
          <a:noFill/>
        </p:spPr>
        <p:txBody>
          <a:bodyPr wrap="square" rtlCol="0">
            <a:spAutoFit/>
          </a:bodyPr>
          <a:lstStyle/>
          <a:p>
            <a:r>
              <a:rPr lang="ja-JP" altLang="en-US" sz="2000" dirty="0"/>
              <a:t>ユニバーサルスタジオ</a:t>
            </a:r>
          </a:p>
        </p:txBody>
      </p:sp>
      <p:sp>
        <p:nvSpPr>
          <p:cNvPr id="5" name="正方形/長方形 4"/>
          <p:cNvSpPr/>
          <p:nvPr/>
        </p:nvSpPr>
        <p:spPr>
          <a:xfrm>
            <a:off x="7608168" y="4094038"/>
            <a:ext cx="1446230" cy="369332"/>
          </a:xfrm>
          <a:prstGeom prst="rect">
            <a:avLst/>
          </a:prstGeom>
        </p:spPr>
        <p:txBody>
          <a:bodyPr wrap="none">
            <a:spAutoFit/>
          </a:bodyPr>
          <a:lstStyle/>
          <a:p>
            <a:r>
              <a:rPr lang="ja-JP" altLang="en-US" dirty="0"/>
              <a:t>シーワールド</a:t>
            </a:r>
          </a:p>
        </p:txBody>
      </p:sp>
      <p:sp>
        <p:nvSpPr>
          <p:cNvPr id="6" name="正方形/長方形 5"/>
          <p:cNvSpPr/>
          <p:nvPr/>
        </p:nvSpPr>
        <p:spPr>
          <a:xfrm>
            <a:off x="5483174" y="5517232"/>
            <a:ext cx="2044149" cy="369332"/>
          </a:xfrm>
          <a:prstGeom prst="rect">
            <a:avLst/>
          </a:prstGeom>
        </p:spPr>
        <p:txBody>
          <a:bodyPr wrap="none">
            <a:spAutoFit/>
          </a:bodyPr>
          <a:lstStyle/>
          <a:p>
            <a:r>
              <a:rPr lang="ja-JP" altLang="en-US" dirty="0"/>
              <a:t>ディズニーワールド</a:t>
            </a:r>
          </a:p>
        </p:txBody>
      </p:sp>
    </p:spTree>
    <p:extLst>
      <p:ext uri="{BB962C8B-B14F-4D97-AF65-F5344CB8AC3E}">
        <p14:creationId xmlns:p14="http://schemas.microsoft.com/office/powerpoint/2010/main" val="3930027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75520" y="260648"/>
            <a:ext cx="8640960" cy="6480720"/>
          </a:xfrm>
        </p:spPr>
      </p:pic>
    </p:spTree>
    <p:extLst>
      <p:ext uri="{BB962C8B-B14F-4D97-AF65-F5344CB8AC3E}">
        <p14:creationId xmlns:p14="http://schemas.microsoft.com/office/powerpoint/2010/main" val="20010853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ディズニーワールドの歴史</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a:t>1964</a:t>
            </a:r>
            <a:r>
              <a:rPr kumimoji="1" lang="ja-JP" altLang="en-US" dirty="0"/>
              <a:t>／</a:t>
            </a:r>
            <a:r>
              <a:rPr kumimoji="1" lang="en-US" altLang="ja-JP" dirty="0"/>
              <a:t>1965</a:t>
            </a:r>
            <a:r>
              <a:rPr kumimoji="1" lang="ja-JP" altLang="en-US" dirty="0"/>
              <a:t>年　ニューヨーク世界博覧会</a:t>
            </a:r>
            <a:endParaRPr kumimoji="1" lang="en-US" altLang="ja-JP" dirty="0"/>
          </a:p>
          <a:p>
            <a:r>
              <a:rPr lang="en-US" altLang="ja-JP" dirty="0">
                <a:solidFill>
                  <a:srgbClr val="FF0000"/>
                </a:solidFill>
              </a:rPr>
              <a:t>1971</a:t>
            </a:r>
            <a:r>
              <a:rPr lang="ja-JP" altLang="en-US" dirty="0">
                <a:solidFill>
                  <a:srgbClr val="FF0000"/>
                </a:solidFill>
              </a:rPr>
              <a:t>年</a:t>
            </a:r>
            <a:r>
              <a:rPr lang="en-US" altLang="ja-JP" dirty="0">
                <a:solidFill>
                  <a:srgbClr val="FF0000"/>
                </a:solidFill>
              </a:rPr>
              <a:t>10</a:t>
            </a:r>
            <a:r>
              <a:rPr lang="ja-JP" altLang="en-US" dirty="0">
                <a:solidFill>
                  <a:srgbClr val="FF0000"/>
                </a:solidFill>
              </a:rPr>
              <a:t>月マジックキングダム開園</a:t>
            </a:r>
            <a:endParaRPr lang="en-US" altLang="ja-JP" dirty="0">
              <a:solidFill>
                <a:srgbClr val="FF0000"/>
              </a:solidFill>
            </a:endParaRPr>
          </a:p>
          <a:p>
            <a:r>
              <a:rPr kumimoji="1" lang="en-US" altLang="ja-JP" dirty="0"/>
              <a:t>1982</a:t>
            </a:r>
            <a:r>
              <a:rPr kumimoji="1" lang="ja-JP" altLang="en-US" dirty="0"/>
              <a:t>年　エプコット開園</a:t>
            </a:r>
            <a:endParaRPr kumimoji="1" lang="en-US" altLang="ja-JP" dirty="0"/>
          </a:p>
          <a:p>
            <a:r>
              <a:rPr kumimoji="1" lang="en-US" altLang="ja-JP" dirty="0"/>
              <a:t>1989</a:t>
            </a:r>
            <a:r>
              <a:rPr kumimoji="1" lang="ja-JP" altLang="en-US" dirty="0"/>
              <a:t>年　ＭＧＭスタジオ開園</a:t>
            </a:r>
            <a:endParaRPr kumimoji="1" lang="en-US" altLang="ja-JP" dirty="0"/>
          </a:p>
          <a:p>
            <a:r>
              <a:rPr kumimoji="1" lang="en-US" altLang="ja-JP" dirty="0"/>
              <a:t>1998</a:t>
            </a:r>
            <a:r>
              <a:rPr kumimoji="1" lang="ja-JP" altLang="en-US" dirty="0"/>
              <a:t>年　アニマルキングダム開園</a:t>
            </a:r>
            <a:endParaRPr kumimoji="1" lang="en-US" altLang="ja-JP" dirty="0"/>
          </a:p>
          <a:p>
            <a:r>
              <a:rPr lang="en-US" altLang="ja-JP" dirty="0"/>
              <a:t>2021</a:t>
            </a:r>
            <a:r>
              <a:rPr lang="ja-JP" altLang="en-US" dirty="0"/>
              <a:t>年　ディズニーワールド</a:t>
            </a:r>
            <a:r>
              <a:rPr lang="en-US" altLang="ja-JP" dirty="0"/>
              <a:t>50</a:t>
            </a:r>
            <a:r>
              <a:rPr lang="ja-JP" altLang="en-US" dirty="0"/>
              <a:t>周年</a:t>
            </a:r>
            <a:endParaRPr kumimoji="1" lang="ja-JP" altLang="en-US" dirty="0"/>
          </a:p>
        </p:txBody>
      </p:sp>
    </p:spTree>
    <p:extLst>
      <p:ext uri="{BB962C8B-B14F-4D97-AF65-F5344CB8AC3E}">
        <p14:creationId xmlns:p14="http://schemas.microsoft.com/office/powerpoint/2010/main" val="3245522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rrowheads="1"/>
          </p:cNvSpPr>
          <p:nvPr>
            <p:ph type="title"/>
          </p:nvPr>
        </p:nvSpPr>
        <p:spPr/>
        <p:txBody>
          <a:bodyPr/>
          <a:lstStyle/>
          <a:p>
            <a:r>
              <a:rPr lang="ja-JP" altLang="en-US"/>
              <a:t>比較優位とは</a:t>
            </a:r>
          </a:p>
        </p:txBody>
      </p:sp>
      <p:sp>
        <p:nvSpPr>
          <p:cNvPr id="31747" name="Rectangle 3"/>
          <p:cNvSpPr>
            <a:spLocks noGrp="1" noChangeArrowheads="1"/>
          </p:cNvSpPr>
          <p:nvPr>
            <p:ph idx="1"/>
          </p:nvPr>
        </p:nvSpPr>
        <p:spPr/>
        <p:txBody>
          <a:bodyPr>
            <a:normAutofit lnSpcReduction="10000"/>
          </a:bodyPr>
          <a:lstStyle/>
          <a:p>
            <a:r>
              <a:rPr lang="ja-JP" altLang="en-US" dirty="0"/>
              <a:t>Ａ子さんは料理もピアノもＢ子さんより上手　</a:t>
            </a:r>
            <a:r>
              <a:rPr lang="ja-JP" altLang="en-US" dirty="0">
                <a:solidFill>
                  <a:schemeClr val="bg1">
                    <a:lumMod val="50000"/>
                  </a:schemeClr>
                </a:solidFill>
              </a:rPr>
              <a:t>（絶対優位）</a:t>
            </a:r>
            <a:endParaRPr lang="en-US" altLang="ja-JP" dirty="0">
              <a:solidFill>
                <a:schemeClr val="bg1">
                  <a:lumMod val="50000"/>
                </a:schemeClr>
              </a:solidFill>
            </a:endParaRPr>
          </a:p>
          <a:p>
            <a:endParaRPr lang="en-US" altLang="ja-JP" dirty="0"/>
          </a:p>
          <a:p>
            <a:r>
              <a:rPr lang="ja-JP" altLang="en-US" dirty="0"/>
              <a:t>Ａ子さんはピアノよりも</a:t>
            </a:r>
            <a:r>
              <a:rPr lang="ja-JP" altLang="en-US" dirty="0">
                <a:solidFill>
                  <a:srgbClr val="FF00FF"/>
                </a:solidFill>
              </a:rPr>
              <a:t>料理</a:t>
            </a:r>
            <a:r>
              <a:rPr lang="ja-JP" altLang="en-US" dirty="0"/>
              <a:t>の方が上手　　</a:t>
            </a:r>
            <a:endParaRPr lang="en-US" altLang="ja-JP" dirty="0"/>
          </a:p>
          <a:p>
            <a:pPr marL="0" indent="0">
              <a:buNone/>
            </a:pPr>
            <a:r>
              <a:rPr lang="ja-JP" altLang="en-US" dirty="0"/>
              <a:t>　　　　　　　　料理＞ピアノ　　</a:t>
            </a:r>
            <a:r>
              <a:rPr lang="ja-JP" altLang="en-US" dirty="0">
                <a:solidFill>
                  <a:schemeClr val="bg1">
                    <a:lumMod val="50000"/>
                  </a:schemeClr>
                </a:solidFill>
              </a:rPr>
              <a:t>（比較優位）</a:t>
            </a:r>
          </a:p>
          <a:p>
            <a:r>
              <a:rPr lang="ja-JP" altLang="en-US" dirty="0"/>
              <a:t>Ｂ子さんは料理よりも</a:t>
            </a:r>
            <a:r>
              <a:rPr lang="ja-JP" altLang="en-US" dirty="0">
                <a:solidFill>
                  <a:srgbClr val="FF00FF"/>
                </a:solidFill>
              </a:rPr>
              <a:t>ピアノ</a:t>
            </a:r>
            <a:r>
              <a:rPr lang="ja-JP" altLang="en-US" dirty="0"/>
              <a:t>の方が上手</a:t>
            </a:r>
          </a:p>
          <a:p>
            <a:pPr>
              <a:buFont typeface="Wingdings" pitchFamily="2" charset="2"/>
              <a:buNone/>
            </a:pPr>
            <a:r>
              <a:rPr lang="ja-JP" altLang="en-US" dirty="0"/>
              <a:t>　　　　　　　　料理＜ピアノ　　</a:t>
            </a:r>
            <a:r>
              <a:rPr lang="ja-JP" altLang="en-US" dirty="0">
                <a:solidFill>
                  <a:schemeClr val="bg1">
                    <a:lumMod val="50000"/>
                  </a:schemeClr>
                </a:solidFill>
              </a:rPr>
              <a:t>（比較優位）</a:t>
            </a:r>
            <a:endParaRPr lang="en-US" altLang="ja-JP" dirty="0">
              <a:solidFill>
                <a:schemeClr val="bg1">
                  <a:lumMod val="50000"/>
                </a:schemeClr>
              </a:solidFill>
            </a:endParaRPr>
          </a:p>
          <a:p>
            <a:pPr>
              <a:buFont typeface="Wingdings" pitchFamily="2" charset="2"/>
              <a:buNone/>
            </a:pPr>
            <a:endParaRPr lang="en-US" altLang="ja-JP" dirty="0">
              <a:solidFill>
                <a:schemeClr val="bg1">
                  <a:lumMod val="50000"/>
                </a:schemeClr>
              </a:solidFill>
            </a:endParaRPr>
          </a:p>
          <a:p>
            <a:r>
              <a:rPr lang="ja-JP" altLang="en-US" dirty="0">
                <a:solidFill>
                  <a:schemeClr val="accent6">
                    <a:lumMod val="75000"/>
                  </a:schemeClr>
                </a:solidFill>
              </a:rPr>
              <a:t>比較優位の分野に特化する方が</a:t>
            </a:r>
            <a:r>
              <a:rPr lang="en-US" altLang="ja-JP" dirty="0">
                <a:solidFill>
                  <a:schemeClr val="accent6">
                    <a:lumMod val="75000"/>
                  </a:schemeClr>
                </a:solidFill>
              </a:rPr>
              <a:t>2</a:t>
            </a:r>
            <a:r>
              <a:rPr lang="ja-JP" altLang="en-US" dirty="0">
                <a:solidFill>
                  <a:schemeClr val="accent6">
                    <a:lumMod val="75000"/>
                  </a:schemeClr>
                </a:solidFill>
              </a:rPr>
              <a:t>人のためだけでなく、社会のためにも望ましい。</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拡大が続く</a:t>
            </a:r>
            <a:endParaRPr kumimoji="1" lang="ja-JP" altLang="en-US" dirty="0"/>
          </a:p>
        </p:txBody>
      </p:sp>
      <p:sp>
        <p:nvSpPr>
          <p:cNvPr id="3" name="コンテンツ プレースホルダー 2"/>
          <p:cNvSpPr>
            <a:spLocks noGrp="1"/>
          </p:cNvSpPr>
          <p:nvPr>
            <p:ph idx="1"/>
          </p:nvPr>
        </p:nvSpPr>
        <p:spPr/>
        <p:txBody>
          <a:bodyPr/>
          <a:lstStyle/>
          <a:p>
            <a:r>
              <a:rPr lang="ja-JP" altLang="en-US" dirty="0"/>
              <a:t>広大な土地、山手線内の面積の</a:t>
            </a:r>
            <a:r>
              <a:rPr lang="en-US" altLang="ja-JP" dirty="0"/>
              <a:t>1.5</a:t>
            </a:r>
            <a:r>
              <a:rPr lang="ja-JP" altLang="en-US" dirty="0"/>
              <a:t>倍</a:t>
            </a:r>
            <a:endParaRPr lang="en-US" altLang="ja-JP" dirty="0"/>
          </a:p>
          <a:p>
            <a:r>
              <a:rPr kumimoji="1" lang="ja-JP" altLang="en-US" dirty="0"/>
              <a:t>マジックキングダムからエプコットまで</a:t>
            </a:r>
            <a:r>
              <a:rPr kumimoji="1" lang="en-US" altLang="ja-JP" dirty="0"/>
              <a:t>30</a:t>
            </a:r>
            <a:r>
              <a:rPr kumimoji="1" lang="ja-JP" altLang="en-US" dirty="0"/>
              <a:t>分。</a:t>
            </a:r>
            <a:endParaRPr kumimoji="1" lang="en-US" altLang="ja-JP" dirty="0"/>
          </a:p>
          <a:p>
            <a:r>
              <a:rPr lang="en-US" altLang="ja-JP" dirty="0">
                <a:solidFill>
                  <a:schemeClr val="accent2">
                    <a:lumMod val="75000"/>
                  </a:schemeClr>
                </a:solidFill>
              </a:rPr>
              <a:t>2021</a:t>
            </a:r>
            <a:r>
              <a:rPr lang="ja-JP" altLang="en-US" dirty="0">
                <a:solidFill>
                  <a:schemeClr val="accent2">
                    <a:lumMod val="75000"/>
                  </a:schemeClr>
                </a:solidFill>
              </a:rPr>
              <a:t>年</a:t>
            </a:r>
            <a:r>
              <a:rPr lang="ja-JP" altLang="en-US" dirty="0"/>
              <a:t>の</a:t>
            </a:r>
            <a:r>
              <a:rPr lang="en-US" altLang="ja-JP" dirty="0">
                <a:solidFill>
                  <a:srgbClr val="FF0000"/>
                </a:solidFill>
              </a:rPr>
              <a:t>50</a:t>
            </a:r>
            <a:r>
              <a:rPr lang="ja-JP" altLang="en-US" dirty="0">
                <a:solidFill>
                  <a:srgbClr val="FF0000"/>
                </a:solidFill>
              </a:rPr>
              <a:t>周年</a:t>
            </a:r>
            <a:r>
              <a:rPr lang="ja-JP" altLang="en-US" dirty="0"/>
              <a:t>までにさらに拡大</a:t>
            </a:r>
            <a:endParaRPr lang="en-US" altLang="ja-JP" dirty="0"/>
          </a:p>
          <a:p>
            <a:r>
              <a:rPr kumimoji="1" lang="ja-JP" altLang="en-US" dirty="0"/>
              <a:t>モノレールやホテルの建設が進む。</a:t>
            </a:r>
            <a:endParaRPr kumimoji="1" lang="en-US" altLang="ja-JP" dirty="0"/>
          </a:p>
          <a:p>
            <a:endParaRPr kumimoji="1" lang="ja-JP" altLang="en-US" dirty="0"/>
          </a:p>
        </p:txBody>
      </p:sp>
    </p:spTree>
    <p:extLst>
      <p:ext uri="{BB962C8B-B14F-4D97-AF65-F5344CB8AC3E}">
        <p14:creationId xmlns:p14="http://schemas.microsoft.com/office/powerpoint/2010/main" val="41684148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23621218"/>
              </p:ext>
            </p:extLst>
          </p:nvPr>
        </p:nvGraphicFramePr>
        <p:xfrm>
          <a:off x="1052847" y="1432059"/>
          <a:ext cx="9741768" cy="4464496"/>
        </p:xfrm>
        <a:graphic>
          <a:graphicData uri="http://schemas.openxmlformats.org/drawingml/2006/table">
            <a:tbl>
              <a:tblPr firstRow="1" bandRow="1">
                <a:tableStyleId>{5C22544A-7EE6-4342-B048-85BDC9FD1C3A}</a:tableStyleId>
              </a:tblPr>
              <a:tblGrid>
                <a:gridCol w="3421816">
                  <a:extLst>
                    <a:ext uri="{9D8B030D-6E8A-4147-A177-3AD203B41FA5}">
                      <a16:colId xmlns:a16="http://schemas.microsoft.com/office/drawing/2014/main" val="20000"/>
                    </a:ext>
                  </a:extLst>
                </a:gridCol>
                <a:gridCol w="1619546">
                  <a:extLst>
                    <a:ext uri="{9D8B030D-6E8A-4147-A177-3AD203B41FA5}">
                      <a16:colId xmlns:a16="http://schemas.microsoft.com/office/drawing/2014/main" val="20001"/>
                    </a:ext>
                  </a:extLst>
                </a:gridCol>
                <a:gridCol w="1534307">
                  <a:extLst>
                    <a:ext uri="{9D8B030D-6E8A-4147-A177-3AD203B41FA5}">
                      <a16:colId xmlns:a16="http://schemas.microsoft.com/office/drawing/2014/main" val="20002"/>
                    </a:ext>
                  </a:extLst>
                </a:gridCol>
                <a:gridCol w="1960504">
                  <a:extLst>
                    <a:ext uri="{9D8B030D-6E8A-4147-A177-3AD203B41FA5}">
                      <a16:colId xmlns:a16="http://schemas.microsoft.com/office/drawing/2014/main" val="20003"/>
                    </a:ext>
                  </a:extLst>
                </a:gridCol>
                <a:gridCol w="1205595">
                  <a:extLst>
                    <a:ext uri="{9D8B030D-6E8A-4147-A177-3AD203B41FA5}">
                      <a16:colId xmlns:a16="http://schemas.microsoft.com/office/drawing/2014/main" val="20004"/>
                    </a:ext>
                  </a:extLst>
                </a:gridCol>
              </a:tblGrid>
              <a:tr h="648072">
                <a:tc>
                  <a:txBody>
                    <a:bodyPr/>
                    <a:lstStyle/>
                    <a:p>
                      <a:endParaRPr kumimoji="1" lang="ja-JP" altLang="en-US" dirty="0"/>
                    </a:p>
                  </a:txBody>
                  <a:tcPr/>
                </a:tc>
                <a:tc>
                  <a:txBody>
                    <a:bodyPr/>
                    <a:lstStyle/>
                    <a:p>
                      <a:r>
                        <a:rPr kumimoji="1" lang="ja-JP" altLang="en-US" dirty="0"/>
                        <a:t>ディズニーアニマルキングダム</a:t>
                      </a:r>
                    </a:p>
                  </a:txBody>
                  <a:tcPr/>
                </a:tc>
                <a:tc>
                  <a:txBody>
                    <a:bodyPr/>
                    <a:lstStyle/>
                    <a:p>
                      <a:r>
                        <a:rPr kumimoji="1" lang="ja-JP" altLang="en-US" dirty="0"/>
                        <a:t>マジックキングダム・パーク</a:t>
                      </a:r>
                    </a:p>
                  </a:txBody>
                  <a:tcPr/>
                </a:tc>
                <a:tc>
                  <a:txBody>
                    <a:bodyPr/>
                    <a:lstStyle/>
                    <a:p>
                      <a:r>
                        <a:rPr kumimoji="1" lang="ja-JP" altLang="en-US" dirty="0"/>
                        <a:t>ディズニー・ハリウッド・スタジオ</a:t>
                      </a:r>
                    </a:p>
                  </a:txBody>
                  <a:tcPr/>
                </a:tc>
                <a:tc>
                  <a:txBody>
                    <a:bodyPr/>
                    <a:lstStyle/>
                    <a:p>
                      <a:r>
                        <a:rPr kumimoji="1" lang="ja-JP" altLang="en-US" dirty="0"/>
                        <a:t>エプコット</a:t>
                      </a:r>
                    </a:p>
                  </a:txBody>
                  <a:tcPr/>
                </a:tc>
                <a:extLst>
                  <a:ext uri="{0D108BD9-81ED-4DB2-BD59-A6C34878D82A}">
                    <a16:rowId xmlns:a16="http://schemas.microsoft.com/office/drawing/2014/main" val="10000"/>
                  </a:ext>
                </a:extLst>
              </a:tr>
              <a:tr h="473515">
                <a:tc>
                  <a:txBody>
                    <a:bodyPr/>
                    <a:lstStyle/>
                    <a:p>
                      <a:pPr algn="ctr"/>
                      <a:r>
                        <a:rPr kumimoji="1" lang="ja-JP" altLang="en-US" dirty="0"/>
                        <a:t>ソアリン</a:t>
                      </a:r>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r>
                        <a:rPr kumimoji="1" lang="ja-JP" altLang="en-US" dirty="0"/>
                        <a:t>〇</a:t>
                      </a:r>
                    </a:p>
                  </a:txBody>
                  <a:tcPr/>
                </a:tc>
                <a:extLst>
                  <a:ext uri="{0D108BD9-81ED-4DB2-BD59-A6C34878D82A}">
                    <a16:rowId xmlns:a16="http://schemas.microsoft.com/office/drawing/2014/main" val="10001"/>
                  </a:ext>
                </a:extLst>
              </a:tr>
              <a:tr h="473515">
                <a:tc>
                  <a:txBody>
                    <a:bodyPr/>
                    <a:lstStyle/>
                    <a:p>
                      <a:pPr algn="ctr"/>
                      <a:r>
                        <a:rPr kumimoji="1" lang="ja-JP" altLang="en-US" dirty="0"/>
                        <a:t>タワーオブテラー</a:t>
                      </a:r>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2"/>
                  </a:ext>
                </a:extLst>
              </a:tr>
              <a:tr h="473515">
                <a:tc>
                  <a:txBody>
                    <a:bodyPr/>
                    <a:lstStyle/>
                    <a:p>
                      <a:pPr algn="ctr"/>
                      <a:r>
                        <a:rPr kumimoji="1" lang="ja-JP" altLang="en-US" dirty="0"/>
                        <a:t>トイストリーマニア</a:t>
                      </a:r>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3"/>
                  </a:ext>
                </a:extLst>
              </a:tr>
              <a:tr h="473515">
                <a:tc>
                  <a:txBody>
                    <a:bodyPr/>
                    <a:lstStyle/>
                    <a:p>
                      <a:pPr algn="ctr"/>
                      <a:r>
                        <a:rPr kumimoji="1" lang="ja-JP" altLang="en-US" dirty="0"/>
                        <a:t>スターツアーズ</a:t>
                      </a:r>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r>
                        <a:rPr kumimoji="1" lang="ja-JP" altLang="en-US" dirty="0">
                          <a:solidFill>
                            <a:srgbClr val="FF0000"/>
                          </a:solidFill>
                        </a:rPr>
                        <a:t>〇</a:t>
                      </a:r>
                    </a:p>
                  </a:txBody>
                  <a:tcPr/>
                </a:tc>
                <a:tc>
                  <a:txBody>
                    <a:bodyPr/>
                    <a:lstStyle/>
                    <a:p>
                      <a:pPr algn="ctr"/>
                      <a:endParaRPr kumimoji="1" lang="ja-JP" altLang="en-US" dirty="0"/>
                    </a:p>
                  </a:txBody>
                  <a:tcPr/>
                </a:tc>
                <a:extLst>
                  <a:ext uri="{0D108BD9-81ED-4DB2-BD59-A6C34878D82A}">
                    <a16:rowId xmlns:a16="http://schemas.microsoft.com/office/drawing/2014/main" val="10004"/>
                  </a:ext>
                </a:extLst>
              </a:tr>
              <a:tr h="127038">
                <a:tc>
                  <a:txBody>
                    <a:bodyPr/>
                    <a:lstStyle/>
                    <a:p>
                      <a:pPr algn="ctr"/>
                      <a:r>
                        <a:rPr kumimoji="1" lang="ja-JP" altLang="en-US" dirty="0"/>
                        <a:t>スプラッシュマウン</a:t>
                      </a:r>
                    </a:p>
                  </a:txBody>
                  <a:tcPr/>
                </a:tc>
                <a:tc>
                  <a:txBody>
                    <a:bodyPr/>
                    <a:lstStyle/>
                    <a:p>
                      <a:pPr algn="ctr"/>
                      <a:endParaRPr kumimoji="1" lang="ja-JP" altLang="en-US" dirty="0"/>
                    </a:p>
                  </a:txBody>
                  <a:tcPr/>
                </a:tc>
                <a:tc>
                  <a:txBody>
                    <a:bodyPr/>
                    <a:lstStyle/>
                    <a:p>
                      <a:pPr algn="ctr"/>
                      <a:r>
                        <a:rPr kumimoji="1" lang="ja-JP" altLang="en-US" dirty="0">
                          <a:solidFill>
                            <a:srgbClr val="FF0000"/>
                          </a:solidFill>
                        </a:rPr>
                        <a:t>〇</a:t>
                      </a:r>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10005"/>
                  </a:ext>
                </a:extLst>
              </a:tr>
              <a:tr h="301927">
                <a:tc>
                  <a:txBody>
                    <a:bodyPr/>
                    <a:lstStyle/>
                    <a:p>
                      <a:pPr algn="ctr"/>
                      <a:r>
                        <a:rPr kumimoji="1" lang="ja-JP" altLang="en-US" dirty="0"/>
                        <a:t>ビッグサンダーマウンテン</a:t>
                      </a:r>
                    </a:p>
                  </a:txBody>
                  <a:tcPr/>
                </a:tc>
                <a:tc>
                  <a:txBody>
                    <a:bodyPr/>
                    <a:lstStyle/>
                    <a:p>
                      <a:pPr algn="ctr"/>
                      <a:endParaRPr kumimoji="1" lang="ja-JP" altLang="en-US" dirty="0"/>
                    </a:p>
                  </a:txBody>
                  <a:tcPr/>
                </a:tc>
                <a:tc>
                  <a:txBody>
                    <a:bodyPr/>
                    <a:lstStyle/>
                    <a:p>
                      <a:pPr algn="ctr"/>
                      <a:r>
                        <a:rPr kumimoji="1" lang="ja-JP" altLang="en-US" dirty="0">
                          <a:solidFill>
                            <a:srgbClr val="FF0000"/>
                          </a:solidFill>
                        </a:rPr>
                        <a:t>〇</a:t>
                      </a:r>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10006"/>
                  </a:ext>
                </a:extLst>
              </a:tr>
              <a:tr h="296207">
                <a:tc>
                  <a:txBody>
                    <a:bodyPr/>
                    <a:lstStyle/>
                    <a:p>
                      <a:pPr algn="ctr"/>
                      <a:r>
                        <a:rPr kumimoji="1" lang="ja-JP" altLang="en-US" dirty="0"/>
                        <a:t>スペースマウンテン</a:t>
                      </a:r>
                    </a:p>
                  </a:txBody>
                  <a:tcPr/>
                </a:tc>
                <a:tc>
                  <a:txBody>
                    <a:bodyPr/>
                    <a:lstStyle/>
                    <a:p>
                      <a:pPr algn="ctr"/>
                      <a:endParaRPr kumimoji="1" lang="ja-JP" altLang="en-US" dirty="0"/>
                    </a:p>
                  </a:txBody>
                  <a:tcPr/>
                </a:tc>
                <a:tc>
                  <a:txBody>
                    <a:bodyPr/>
                    <a:lstStyle/>
                    <a:p>
                      <a:pPr algn="ctr"/>
                      <a:r>
                        <a:rPr kumimoji="1" lang="ja-JP" altLang="en-US" dirty="0">
                          <a:solidFill>
                            <a:srgbClr val="FF0000"/>
                          </a:solidFill>
                        </a:rPr>
                        <a:t>〇</a:t>
                      </a:r>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10007"/>
                  </a:ext>
                </a:extLst>
              </a:tr>
              <a:tr h="558756">
                <a:tc>
                  <a:txBody>
                    <a:bodyPr/>
                    <a:lstStyle/>
                    <a:p>
                      <a:pPr algn="ctr"/>
                      <a:endParaRPr kumimoji="1" lang="ja-JP" altLang="en-US" dirty="0"/>
                    </a:p>
                  </a:txBody>
                  <a:tcPr/>
                </a:tc>
                <a:tc>
                  <a:txBody>
                    <a:bodyPr/>
                    <a:lstStyle/>
                    <a:p>
                      <a:pPr algn="ctr"/>
                      <a:r>
                        <a:rPr kumimoji="1" lang="ja-JP" altLang="en-US" dirty="0"/>
                        <a:t>アバター</a:t>
                      </a:r>
                    </a:p>
                  </a:txBody>
                  <a:tcPr/>
                </a:tc>
                <a:tc>
                  <a:txBody>
                    <a:bodyPr/>
                    <a:lstStyle/>
                    <a:p>
                      <a:pPr algn="ctr"/>
                      <a:endParaRPr kumimoji="1" lang="ja-JP" altLang="en-US" dirty="0"/>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10008"/>
                  </a:ext>
                </a:extLst>
              </a:tr>
            </a:tbl>
          </a:graphicData>
        </a:graphic>
      </p:graphicFrame>
      <p:sp>
        <p:nvSpPr>
          <p:cNvPr id="2" name="テキスト ボックス 1"/>
          <p:cNvSpPr txBox="1"/>
          <p:nvPr/>
        </p:nvSpPr>
        <p:spPr>
          <a:xfrm>
            <a:off x="2351584" y="260648"/>
            <a:ext cx="7416824" cy="1077218"/>
          </a:xfrm>
          <a:prstGeom prst="rect">
            <a:avLst/>
          </a:prstGeom>
          <a:noFill/>
        </p:spPr>
        <p:txBody>
          <a:bodyPr wrap="square" rtlCol="0">
            <a:spAutoFit/>
          </a:bodyPr>
          <a:lstStyle/>
          <a:p>
            <a:r>
              <a:rPr lang="en-US" altLang="ja-JP" sz="3200" dirty="0"/>
              <a:t>TDR</a:t>
            </a:r>
            <a:r>
              <a:rPr lang="ja-JP" altLang="en-US" sz="3200" dirty="0"/>
              <a:t>のアトラクションとディズニーワールドのテーマパークの対応</a:t>
            </a:r>
          </a:p>
        </p:txBody>
      </p:sp>
      <p:sp>
        <p:nvSpPr>
          <p:cNvPr id="3" name="テキスト ボックス 2"/>
          <p:cNvSpPr txBox="1"/>
          <p:nvPr/>
        </p:nvSpPr>
        <p:spPr>
          <a:xfrm>
            <a:off x="1052847" y="6067452"/>
            <a:ext cx="9253028" cy="646331"/>
          </a:xfrm>
          <a:prstGeom prst="rect">
            <a:avLst/>
          </a:prstGeom>
          <a:noFill/>
        </p:spPr>
        <p:txBody>
          <a:bodyPr wrap="square" rtlCol="0">
            <a:spAutoFit/>
          </a:bodyPr>
          <a:lstStyle/>
          <a:p>
            <a:r>
              <a:rPr lang="en-US" altLang="ja-JP" dirty="0"/>
              <a:t>TDS</a:t>
            </a:r>
            <a:r>
              <a:rPr lang="ja-JP" altLang="en-US" dirty="0"/>
              <a:t>にあるものはディズニーハリウッド・スタジオやエプコットにある場合が多い。</a:t>
            </a:r>
            <a:endParaRPr lang="en-US" altLang="ja-JP" dirty="0"/>
          </a:p>
          <a:p>
            <a:r>
              <a:rPr lang="ja-JP" altLang="en-US" dirty="0"/>
              <a:t>スターツアーズは</a:t>
            </a:r>
            <a:r>
              <a:rPr lang="en-US" altLang="ja-JP" dirty="0"/>
              <a:t>TDL</a:t>
            </a:r>
            <a:r>
              <a:rPr lang="ja-JP" altLang="en-US" dirty="0"/>
              <a:t>にあるが、ハリウッド・スタジオにある。</a:t>
            </a:r>
          </a:p>
        </p:txBody>
      </p:sp>
    </p:spTree>
    <p:extLst>
      <p:ext uri="{BB962C8B-B14F-4D97-AF65-F5344CB8AC3E}">
        <p14:creationId xmlns:p14="http://schemas.microsoft.com/office/powerpoint/2010/main" val="25345645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EE66209-DBFD-EE0D-6688-FF7671A1D8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75920" y="188639"/>
            <a:ext cx="6689343" cy="6357517"/>
          </a:xfrm>
          <a:prstGeom prst="rect">
            <a:avLst/>
          </a:prstGeom>
        </p:spPr>
      </p:pic>
      <p:sp>
        <p:nvSpPr>
          <p:cNvPr id="6" name="タイトル 5">
            <a:extLst>
              <a:ext uri="{FF2B5EF4-FFF2-40B4-BE49-F238E27FC236}">
                <a16:creationId xmlns:a16="http://schemas.microsoft.com/office/drawing/2014/main" id="{A7C7B7F9-82D5-077F-5DAE-55873801AEED}"/>
              </a:ext>
            </a:extLst>
          </p:cNvPr>
          <p:cNvSpPr>
            <a:spLocks noGrp="1"/>
          </p:cNvSpPr>
          <p:nvPr>
            <p:ph type="title"/>
          </p:nvPr>
        </p:nvSpPr>
        <p:spPr>
          <a:xfrm>
            <a:off x="695400" y="620688"/>
            <a:ext cx="3745632" cy="1325563"/>
          </a:xfrm>
        </p:spPr>
        <p:txBody>
          <a:bodyPr/>
          <a:lstStyle/>
          <a:p>
            <a:pPr algn="ctr"/>
            <a:r>
              <a:rPr lang="ja-JP" altLang="en-US" b="1" dirty="0">
                <a:solidFill>
                  <a:srgbClr val="FF00FF"/>
                </a:solidFill>
                <a:latin typeface="ＭＳ ゴシック" panose="020B0609070205080204" pitchFamily="49" charset="-128"/>
                <a:ea typeface="ＭＳ ゴシック" panose="020B0609070205080204" pitchFamily="49" charset="-128"/>
              </a:rPr>
              <a:t>マジックキングダム</a:t>
            </a:r>
          </a:p>
        </p:txBody>
      </p:sp>
    </p:spTree>
    <p:extLst>
      <p:ext uri="{BB962C8B-B14F-4D97-AF65-F5344CB8AC3E}">
        <p14:creationId xmlns:p14="http://schemas.microsoft.com/office/powerpoint/2010/main" val="22997484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シンデレラ城</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29160" y="1825625"/>
            <a:ext cx="7733680" cy="4351338"/>
          </a:xfrm>
        </p:spPr>
      </p:pic>
    </p:spTree>
    <p:extLst>
      <p:ext uri="{BB962C8B-B14F-4D97-AF65-F5344CB8AC3E}">
        <p14:creationId xmlns:p14="http://schemas.microsoft.com/office/powerpoint/2010/main" val="18360749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メインストリート</a:t>
            </a:r>
            <a:r>
              <a:rPr kumimoji="1" lang="en-US" altLang="ja-JP" dirty="0"/>
              <a:t>USA</a:t>
            </a:r>
            <a:endParaRPr kumimoji="1" lang="ja-JP" altLang="en-US" dirty="0"/>
          </a:p>
        </p:txBody>
      </p:sp>
      <p:pic>
        <p:nvPicPr>
          <p:cNvPr id="102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2224589" y="1825625"/>
            <a:ext cx="7742821"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00496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シンデレラ城</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79576" y="1837702"/>
            <a:ext cx="2545854" cy="4525963"/>
          </a:xfrm>
        </p:spPr>
      </p:pic>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04075" y="1844825"/>
            <a:ext cx="4427984" cy="2490741"/>
          </a:xfrm>
          <a:prstGeom prst="rect">
            <a:avLst/>
          </a:prstGeom>
        </p:spPr>
      </p:pic>
    </p:spTree>
    <p:extLst>
      <p:ext uri="{BB962C8B-B14F-4D97-AF65-F5344CB8AC3E}">
        <p14:creationId xmlns:p14="http://schemas.microsoft.com/office/powerpoint/2010/main" val="31253623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ホール・オブ・プレジデンツ</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63352" y="1942736"/>
            <a:ext cx="5623696" cy="3164160"/>
          </a:xfrm>
        </p:spPr>
      </p:pic>
      <p:pic>
        <p:nvPicPr>
          <p:cNvPr id="3" name="図 2">
            <a:extLst>
              <a:ext uri="{FF2B5EF4-FFF2-40B4-BE49-F238E27FC236}">
                <a16:creationId xmlns:a16="http://schemas.microsoft.com/office/drawing/2014/main" id="{D2D322D6-FF5F-5426-D4EB-8C121310B3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4032" y="1942306"/>
            <a:ext cx="5623697" cy="3164590"/>
          </a:xfrm>
          <a:prstGeom prst="rect">
            <a:avLst/>
          </a:prstGeom>
        </p:spPr>
      </p:pic>
    </p:spTree>
    <p:extLst>
      <p:ext uri="{BB962C8B-B14F-4D97-AF65-F5344CB8AC3E}">
        <p14:creationId xmlns:p14="http://schemas.microsoft.com/office/powerpoint/2010/main" val="29256582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407367" y="246453"/>
            <a:ext cx="11546515" cy="649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33319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エプコット</a:t>
            </a:r>
          </a:p>
        </p:txBody>
      </p:sp>
      <p:sp>
        <p:nvSpPr>
          <p:cNvPr id="3" name="コンテンツ プレースホルダー 2"/>
          <p:cNvSpPr>
            <a:spLocks noGrp="1"/>
          </p:cNvSpPr>
          <p:nvPr>
            <p:ph idx="1"/>
          </p:nvPr>
        </p:nvSpPr>
        <p:spPr/>
        <p:txBody>
          <a:bodyPr/>
          <a:lstStyle/>
          <a:p>
            <a:r>
              <a:rPr lang="en-US" altLang="ja-JP" dirty="0"/>
              <a:t>1982</a:t>
            </a:r>
            <a:r>
              <a:rPr lang="ja-JP" altLang="en-US" dirty="0"/>
              <a:t>年開園「常設の万博」</a:t>
            </a:r>
            <a:endParaRPr lang="en-US" altLang="ja-JP" dirty="0"/>
          </a:p>
          <a:p>
            <a:r>
              <a:rPr lang="ja-JP" altLang="en-US" dirty="0"/>
              <a:t>「実験的未来都市」</a:t>
            </a:r>
            <a:endParaRPr lang="en-US" altLang="ja-JP" dirty="0"/>
          </a:p>
          <a:p>
            <a:r>
              <a:rPr lang="en-US" altLang="ja-JP" dirty="0"/>
              <a:t>"Experimental Prototype Community of Tomorrow"</a:t>
            </a:r>
            <a:endParaRPr kumimoji="1" lang="ja-JP" altLang="en-US" dirty="0"/>
          </a:p>
        </p:txBody>
      </p:sp>
    </p:spTree>
    <p:extLst>
      <p:ext uri="{BB962C8B-B14F-4D97-AF65-F5344CB8AC3E}">
        <p14:creationId xmlns:p14="http://schemas.microsoft.com/office/powerpoint/2010/main" val="16193998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7557412-86E7-7B41-EDA6-BACB2EA06D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40016" y="116632"/>
            <a:ext cx="5706190" cy="6658512"/>
          </a:xfrm>
          <a:prstGeom prst="rect">
            <a:avLst/>
          </a:prstGeom>
        </p:spPr>
      </p:pic>
      <p:sp>
        <p:nvSpPr>
          <p:cNvPr id="5" name="タイトル 4">
            <a:extLst>
              <a:ext uri="{FF2B5EF4-FFF2-40B4-BE49-F238E27FC236}">
                <a16:creationId xmlns:a16="http://schemas.microsoft.com/office/drawing/2014/main" id="{1A9BCB6A-910A-8E33-9E51-CEF784919616}"/>
              </a:ext>
            </a:extLst>
          </p:cNvPr>
          <p:cNvSpPr>
            <a:spLocks noGrp="1"/>
          </p:cNvSpPr>
          <p:nvPr>
            <p:ph type="title"/>
          </p:nvPr>
        </p:nvSpPr>
        <p:spPr>
          <a:xfrm>
            <a:off x="838200" y="365125"/>
            <a:ext cx="4393704" cy="1325563"/>
          </a:xfrm>
        </p:spPr>
        <p:txBody>
          <a:bodyPr/>
          <a:lstStyle/>
          <a:p>
            <a:pPr algn="ctr"/>
            <a:r>
              <a:rPr lang="ja-JP" altLang="en-US" b="1" dirty="0">
                <a:solidFill>
                  <a:srgbClr val="FF00FF"/>
                </a:solidFill>
                <a:latin typeface="ＭＳ ゴシック" panose="020B0609070205080204" pitchFamily="49" charset="-128"/>
                <a:ea typeface="ＭＳ ゴシック" panose="020B0609070205080204" pitchFamily="49" charset="-128"/>
              </a:rPr>
              <a:t>エプコット</a:t>
            </a:r>
          </a:p>
        </p:txBody>
      </p:sp>
    </p:spTree>
    <p:extLst>
      <p:ext uri="{BB962C8B-B14F-4D97-AF65-F5344CB8AC3E}">
        <p14:creationId xmlns:p14="http://schemas.microsoft.com/office/powerpoint/2010/main" val="54500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１人当たり</a:t>
            </a:r>
            <a:r>
              <a:rPr lang="en-US" altLang="ja-JP" dirty="0"/>
              <a:t>GDP</a:t>
            </a:r>
            <a:r>
              <a:rPr lang="ja-JP" altLang="en-US" dirty="0"/>
              <a:t>（</a:t>
            </a:r>
            <a:r>
              <a:rPr lang="en-US" altLang="ja-JP" dirty="0"/>
              <a:t>2024</a:t>
            </a:r>
            <a:r>
              <a:rPr lang="ja-JP" altLang="en-US" dirty="0"/>
              <a:t>年）</a:t>
            </a:r>
            <a:endParaRPr kumimoji="1" lang="ja-JP" altLang="en-US" dirty="0"/>
          </a:p>
        </p:txBody>
      </p:sp>
      <p:sp>
        <p:nvSpPr>
          <p:cNvPr id="3" name="テキスト ボックス 2">
            <a:extLst>
              <a:ext uri="{FF2B5EF4-FFF2-40B4-BE49-F238E27FC236}">
                <a16:creationId xmlns:a16="http://schemas.microsoft.com/office/drawing/2014/main" id="{03A1FA95-FBF0-4EED-8BDC-5973E85A6CE1}"/>
              </a:ext>
            </a:extLst>
          </p:cNvPr>
          <p:cNvSpPr txBox="1"/>
          <p:nvPr/>
        </p:nvSpPr>
        <p:spPr>
          <a:xfrm>
            <a:off x="8616280" y="2276872"/>
            <a:ext cx="3096344" cy="3046988"/>
          </a:xfrm>
          <a:prstGeom prst="rect">
            <a:avLst/>
          </a:prstGeom>
          <a:noFill/>
          <a:ln>
            <a:solidFill>
              <a:srgbClr val="FF0000"/>
            </a:solidFill>
          </a:ln>
        </p:spPr>
        <p:txBody>
          <a:bodyPr wrap="square" rtlCol="0">
            <a:spAutoFit/>
          </a:bodyPr>
          <a:lstStyle/>
          <a:p>
            <a:r>
              <a:rPr kumimoji="1" lang="ja-JP" altLang="en-US" sz="2400" dirty="0"/>
              <a:t>購買力平価換算の１人当たり</a:t>
            </a:r>
            <a:r>
              <a:rPr kumimoji="1" lang="en-US" altLang="ja-JP" sz="2400" dirty="0"/>
              <a:t>GDP</a:t>
            </a:r>
            <a:r>
              <a:rPr kumimoji="1" lang="ja-JP" altLang="en-US" sz="2400" dirty="0"/>
              <a:t>は、その国でどのくらい物が買えるかを基準にした指標。</a:t>
            </a:r>
            <a:endParaRPr kumimoji="1" lang="en-US" altLang="ja-JP" sz="2400" dirty="0"/>
          </a:p>
          <a:p>
            <a:endParaRPr lang="en-US" altLang="ja-JP" sz="2400" dirty="0"/>
          </a:p>
          <a:p>
            <a:r>
              <a:rPr kumimoji="1" lang="ja-JP" altLang="en-US" sz="2400" dirty="0"/>
              <a:t>教科書の表と比べてみよう。</a:t>
            </a:r>
          </a:p>
        </p:txBody>
      </p:sp>
      <p:sp>
        <p:nvSpPr>
          <p:cNvPr id="7" name="テキスト ボックス 6">
            <a:extLst>
              <a:ext uri="{FF2B5EF4-FFF2-40B4-BE49-F238E27FC236}">
                <a16:creationId xmlns:a16="http://schemas.microsoft.com/office/drawing/2014/main" id="{CDDF8558-3AD1-6A31-36B5-2FEB9A3C2300}"/>
              </a:ext>
            </a:extLst>
          </p:cNvPr>
          <p:cNvSpPr txBox="1"/>
          <p:nvPr/>
        </p:nvSpPr>
        <p:spPr>
          <a:xfrm>
            <a:off x="1199456" y="5949280"/>
            <a:ext cx="6093618" cy="369332"/>
          </a:xfrm>
          <a:prstGeom prst="rect">
            <a:avLst/>
          </a:prstGeom>
          <a:noFill/>
        </p:spPr>
        <p:txBody>
          <a:bodyPr wrap="square">
            <a:spAutoFit/>
          </a:bodyPr>
          <a:lstStyle/>
          <a:p>
            <a:r>
              <a:rPr lang="ja-JP" altLang="en-US" sz="1800" b="0" i="0" u="none" strike="noStrike" dirty="0">
                <a:solidFill>
                  <a:srgbClr val="000000"/>
                </a:solidFill>
                <a:effectLst/>
                <a:latin typeface="ＭＳ 明朝" panose="02020609040205080304" pitchFamily="17" charset="-128"/>
                <a:ea typeface="ＭＳ 明朝" panose="02020609040205080304" pitchFamily="17" charset="-128"/>
              </a:rPr>
              <a:t>（出所）</a:t>
            </a:r>
            <a:r>
              <a:rPr lang="en-US" altLang="ja-JP" sz="1800" b="0" i="0" u="none" strike="noStrike" dirty="0">
                <a:solidFill>
                  <a:srgbClr val="000000"/>
                </a:solidFill>
                <a:effectLst/>
                <a:latin typeface="Century" panose="02040604050505020304" pitchFamily="18" charset="0"/>
                <a:ea typeface="ＭＳ 明朝" panose="02020609040205080304" pitchFamily="17" charset="-128"/>
              </a:rPr>
              <a:t>World Bank</a:t>
            </a:r>
            <a:r>
              <a:rPr lang="ja-JP" altLang="en-US" sz="1800" b="0" i="0" u="none" strike="noStrike" dirty="0">
                <a:solidFill>
                  <a:srgbClr val="000000"/>
                </a:solidFill>
                <a:effectLst/>
                <a:latin typeface="Century" panose="02040604050505020304" pitchFamily="18" charset="0"/>
                <a:ea typeface="ＭＳ 明朝" panose="02020609040205080304" pitchFamily="17" charset="-128"/>
              </a:rPr>
              <a:t>　</a:t>
            </a:r>
            <a:r>
              <a:rPr lang="en-US" altLang="ja-JP" sz="1800" b="0" i="0" u="none" strike="noStrike" dirty="0">
                <a:solidFill>
                  <a:srgbClr val="000000"/>
                </a:solidFill>
                <a:effectLst/>
                <a:latin typeface="Century" panose="02040604050505020304" pitchFamily="18" charset="0"/>
                <a:ea typeface="ＭＳ 明朝" panose="02020609040205080304" pitchFamily="17" charset="-128"/>
              </a:rPr>
              <a:t>World Development Indicator</a:t>
            </a:r>
            <a:r>
              <a:rPr lang="en-US" altLang="ja-JP" sz="1800" b="0" i="0" u="none" strike="noStrike" dirty="0">
                <a:solidFill>
                  <a:srgbClr val="000000"/>
                </a:solidFill>
                <a:effectLst/>
                <a:latin typeface="ＭＳ 明朝" panose="02020609040205080304" pitchFamily="17" charset="-128"/>
                <a:ea typeface="ＭＳ 明朝" panose="02020609040205080304" pitchFamily="17" charset="-128"/>
              </a:rPr>
              <a:t>”</a:t>
            </a:r>
            <a:r>
              <a:rPr lang="en-US" altLang="ja-JP" dirty="0"/>
              <a:t> </a:t>
            </a:r>
            <a:endParaRPr lang="ja-JP" altLang="en-US" dirty="0"/>
          </a:p>
        </p:txBody>
      </p:sp>
      <p:pic>
        <p:nvPicPr>
          <p:cNvPr id="6" name="図 5">
            <a:extLst>
              <a:ext uri="{FF2B5EF4-FFF2-40B4-BE49-F238E27FC236}">
                <a16:creationId xmlns:a16="http://schemas.microsoft.com/office/drawing/2014/main" id="{43B9769C-B649-78CF-C49E-E9A9769ECCE7}"/>
              </a:ext>
            </a:extLst>
          </p:cNvPr>
          <p:cNvPicPr>
            <a:picLocks noChangeAspect="1"/>
          </p:cNvPicPr>
          <p:nvPr/>
        </p:nvPicPr>
        <p:blipFill>
          <a:blip r:embed="rId2"/>
          <a:stretch>
            <a:fillRect/>
          </a:stretch>
        </p:blipFill>
        <p:spPr>
          <a:xfrm>
            <a:off x="838200" y="1916832"/>
            <a:ext cx="7044440" cy="3456384"/>
          </a:xfrm>
          <a:prstGeom prst="rect">
            <a:avLst/>
          </a:prstGeom>
        </p:spPr>
      </p:pic>
    </p:spTree>
    <p:extLst>
      <p:ext uri="{BB962C8B-B14F-4D97-AF65-F5344CB8AC3E}">
        <p14:creationId xmlns:p14="http://schemas.microsoft.com/office/powerpoint/2010/main" val="12531785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ワールドショーケース</a:t>
            </a: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156268567"/>
              </p:ext>
            </p:extLst>
          </p:nvPr>
        </p:nvGraphicFramePr>
        <p:xfrm>
          <a:off x="1991545" y="1340768"/>
          <a:ext cx="8229601" cy="5257800"/>
        </p:xfrm>
        <a:graphic>
          <a:graphicData uri="http://schemas.openxmlformats.org/drawingml/2006/table">
            <a:tbl>
              <a:tblPr firstRow="1" bandRow="1">
                <a:tableStyleId>{5C22544A-7EE6-4342-B048-85BDC9FD1C3A}</a:tableStyleId>
              </a:tblPr>
              <a:tblGrid>
                <a:gridCol w="1138147">
                  <a:extLst>
                    <a:ext uri="{9D8B030D-6E8A-4147-A177-3AD203B41FA5}">
                      <a16:colId xmlns:a16="http://schemas.microsoft.com/office/drawing/2014/main" val="20000"/>
                    </a:ext>
                  </a:extLst>
                </a:gridCol>
                <a:gridCol w="4992877">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1018457">
                  <a:extLst>
                    <a:ext uri="{9D8B030D-6E8A-4147-A177-3AD203B41FA5}">
                      <a16:colId xmlns:a16="http://schemas.microsoft.com/office/drawing/2014/main" val="20003"/>
                    </a:ext>
                  </a:extLst>
                </a:gridCol>
              </a:tblGrid>
              <a:tr h="370840">
                <a:tc>
                  <a:txBody>
                    <a:bodyPr/>
                    <a:lstStyle/>
                    <a:p>
                      <a:r>
                        <a:rPr kumimoji="1" lang="ja-JP" altLang="en-US" dirty="0"/>
                        <a:t>国名</a:t>
                      </a:r>
                    </a:p>
                  </a:txBody>
                  <a:tcPr/>
                </a:tc>
                <a:tc>
                  <a:txBody>
                    <a:bodyPr/>
                    <a:lstStyle/>
                    <a:p>
                      <a:endParaRPr kumimoji="1" lang="ja-JP" altLang="en-US" dirty="0"/>
                    </a:p>
                  </a:txBody>
                  <a:tcPr/>
                </a:tc>
                <a:tc>
                  <a:txBody>
                    <a:bodyPr/>
                    <a:lstStyle/>
                    <a:p>
                      <a:pPr algn="ctr"/>
                      <a:r>
                        <a:rPr kumimoji="1" lang="ja-JP" altLang="en-US" dirty="0"/>
                        <a:t>Ｇ７</a:t>
                      </a:r>
                    </a:p>
                  </a:txBody>
                  <a:tcPr/>
                </a:tc>
                <a:tc>
                  <a:txBody>
                    <a:bodyPr/>
                    <a:lstStyle/>
                    <a:p>
                      <a:pPr algn="ctr"/>
                      <a:r>
                        <a:rPr kumimoji="1" lang="ja-JP" altLang="en-US" dirty="0"/>
                        <a:t>ＮＡＦＴＡ</a:t>
                      </a:r>
                    </a:p>
                  </a:txBody>
                  <a:tcPr/>
                </a:tc>
                <a:extLst>
                  <a:ext uri="{0D108BD9-81ED-4DB2-BD59-A6C34878D82A}">
                    <a16:rowId xmlns:a16="http://schemas.microsoft.com/office/drawing/2014/main" val="10000"/>
                  </a:ext>
                </a:extLst>
              </a:tr>
              <a:tr h="370840">
                <a:tc>
                  <a:txBody>
                    <a:bodyPr/>
                    <a:lstStyle/>
                    <a:p>
                      <a:r>
                        <a:rPr kumimoji="1" lang="ja-JP" altLang="en-US" dirty="0"/>
                        <a:t>カナダ</a:t>
                      </a:r>
                    </a:p>
                  </a:txBody>
                  <a:tcPr/>
                </a:tc>
                <a:tc>
                  <a:txBody>
                    <a:bodyPr/>
                    <a:lstStyle/>
                    <a:p>
                      <a:r>
                        <a:rPr kumimoji="1" lang="ja-JP" altLang="en-US" dirty="0"/>
                        <a:t>水資源</a:t>
                      </a:r>
                    </a:p>
                  </a:txBody>
                  <a:tcPr/>
                </a:tc>
                <a:tc>
                  <a:txBody>
                    <a:bodyPr/>
                    <a:lstStyle/>
                    <a:p>
                      <a:pPr algn="ctr"/>
                      <a:r>
                        <a:rPr kumimoji="1" lang="ja-JP" altLang="en-US" dirty="0"/>
                        <a:t>〇</a:t>
                      </a:r>
                    </a:p>
                  </a:txBody>
                  <a:tcPr/>
                </a:tc>
                <a:tc>
                  <a:txBody>
                    <a:bodyPr/>
                    <a:lstStyle/>
                    <a:p>
                      <a:pPr algn="ctr"/>
                      <a:r>
                        <a:rPr kumimoji="1" lang="ja-JP" altLang="en-US" dirty="0"/>
                        <a:t>〇</a:t>
                      </a:r>
                    </a:p>
                  </a:txBody>
                  <a:tcPr/>
                </a:tc>
                <a:extLst>
                  <a:ext uri="{0D108BD9-81ED-4DB2-BD59-A6C34878D82A}">
                    <a16:rowId xmlns:a16="http://schemas.microsoft.com/office/drawing/2014/main" val="10001"/>
                  </a:ext>
                </a:extLst>
              </a:tr>
              <a:tr h="370840">
                <a:tc>
                  <a:txBody>
                    <a:bodyPr/>
                    <a:lstStyle/>
                    <a:p>
                      <a:r>
                        <a:rPr kumimoji="1" lang="ja-JP" altLang="en-US" dirty="0"/>
                        <a:t>イギリス</a:t>
                      </a:r>
                    </a:p>
                  </a:txBody>
                  <a:tcPr/>
                </a:tc>
                <a:tc>
                  <a:txBody>
                    <a:bodyPr/>
                    <a:lstStyle/>
                    <a:p>
                      <a:r>
                        <a:rPr kumimoji="1" lang="ja-JP" altLang="en-US" dirty="0"/>
                        <a:t>スコットランドやアイルランドの建築と融合、イングリッシュガーデン</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2"/>
                  </a:ext>
                </a:extLst>
              </a:tr>
              <a:tr h="370840">
                <a:tc>
                  <a:txBody>
                    <a:bodyPr/>
                    <a:lstStyle/>
                    <a:p>
                      <a:r>
                        <a:rPr kumimoji="1" lang="ja-JP" altLang="en-US" dirty="0"/>
                        <a:t>フランス</a:t>
                      </a:r>
                    </a:p>
                  </a:txBody>
                  <a:tcPr/>
                </a:tc>
                <a:tc>
                  <a:txBody>
                    <a:bodyPr/>
                    <a:lstStyle/>
                    <a:p>
                      <a:r>
                        <a:rPr kumimoji="1" lang="ja-JP" altLang="en-US" dirty="0"/>
                        <a:t>エッフェル塔</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3"/>
                  </a:ext>
                </a:extLst>
              </a:tr>
              <a:tr h="370840">
                <a:tc>
                  <a:txBody>
                    <a:bodyPr/>
                    <a:lstStyle/>
                    <a:p>
                      <a:r>
                        <a:rPr kumimoji="1" lang="ja-JP" altLang="en-US" dirty="0"/>
                        <a:t>モロッコ</a:t>
                      </a:r>
                    </a:p>
                  </a:txBody>
                  <a:tcPr/>
                </a:tc>
                <a:tc>
                  <a:txBody>
                    <a:bodyPr/>
                    <a:lstStyle/>
                    <a:p>
                      <a:r>
                        <a:rPr kumimoji="1" lang="ja-JP" altLang="en-US" dirty="0"/>
                        <a:t>ベリーダンス</a:t>
                      </a:r>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10004"/>
                  </a:ext>
                </a:extLst>
              </a:tr>
              <a:tr h="370840">
                <a:tc>
                  <a:txBody>
                    <a:bodyPr/>
                    <a:lstStyle/>
                    <a:p>
                      <a:r>
                        <a:rPr kumimoji="1" lang="ja-JP" altLang="en-US" dirty="0"/>
                        <a:t>日本</a:t>
                      </a:r>
                    </a:p>
                  </a:txBody>
                  <a:tcPr/>
                </a:tc>
                <a:tc>
                  <a:txBody>
                    <a:bodyPr/>
                    <a:lstStyle/>
                    <a:p>
                      <a:r>
                        <a:rPr kumimoji="1" lang="ja-JP" altLang="en-US" dirty="0"/>
                        <a:t>五重塔や鳥居</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5"/>
                  </a:ext>
                </a:extLst>
              </a:tr>
              <a:tr h="370840">
                <a:tc>
                  <a:txBody>
                    <a:bodyPr/>
                    <a:lstStyle/>
                    <a:p>
                      <a:r>
                        <a:rPr kumimoji="1" lang="ja-JP" altLang="en-US" dirty="0"/>
                        <a:t>アメリカ</a:t>
                      </a:r>
                    </a:p>
                  </a:txBody>
                  <a:tcPr/>
                </a:tc>
                <a:tc>
                  <a:txBody>
                    <a:bodyPr/>
                    <a:lstStyle/>
                    <a:p>
                      <a:r>
                        <a:rPr kumimoji="1" lang="ja-JP" altLang="en-US" dirty="0"/>
                        <a:t>独立戦争</a:t>
                      </a:r>
                    </a:p>
                  </a:txBody>
                  <a:tcPr/>
                </a:tc>
                <a:tc>
                  <a:txBody>
                    <a:bodyPr/>
                    <a:lstStyle/>
                    <a:p>
                      <a:pPr algn="ctr"/>
                      <a:r>
                        <a:rPr kumimoji="1" lang="ja-JP" altLang="en-US" dirty="0"/>
                        <a:t>〇</a:t>
                      </a:r>
                    </a:p>
                  </a:txBody>
                  <a:tcPr/>
                </a:tc>
                <a:tc>
                  <a:txBody>
                    <a:bodyPr/>
                    <a:lstStyle/>
                    <a:p>
                      <a:pPr algn="ctr"/>
                      <a:r>
                        <a:rPr kumimoji="1" lang="ja-JP" altLang="en-US" dirty="0"/>
                        <a:t>〇</a:t>
                      </a:r>
                    </a:p>
                  </a:txBody>
                  <a:tcPr/>
                </a:tc>
                <a:extLst>
                  <a:ext uri="{0D108BD9-81ED-4DB2-BD59-A6C34878D82A}">
                    <a16:rowId xmlns:a16="http://schemas.microsoft.com/office/drawing/2014/main" val="10006"/>
                  </a:ext>
                </a:extLst>
              </a:tr>
              <a:tr h="370840">
                <a:tc>
                  <a:txBody>
                    <a:bodyPr/>
                    <a:lstStyle/>
                    <a:p>
                      <a:r>
                        <a:rPr kumimoji="1" lang="ja-JP" altLang="en-US" dirty="0"/>
                        <a:t>イタリア</a:t>
                      </a:r>
                    </a:p>
                  </a:txBody>
                  <a:tcPr/>
                </a:tc>
                <a:tc>
                  <a:txBody>
                    <a:bodyPr/>
                    <a:lstStyle/>
                    <a:p>
                      <a:r>
                        <a:rPr kumimoji="1" lang="ja-JP" altLang="en-US" dirty="0"/>
                        <a:t>ヴェネチア・サンマルコ広場</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7"/>
                  </a:ext>
                </a:extLst>
              </a:tr>
              <a:tr h="370840">
                <a:tc>
                  <a:txBody>
                    <a:bodyPr/>
                    <a:lstStyle/>
                    <a:p>
                      <a:r>
                        <a:rPr kumimoji="1" lang="ja-JP" altLang="en-US" dirty="0"/>
                        <a:t>ドイツ</a:t>
                      </a:r>
                    </a:p>
                  </a:txBody>
                  <a:tcPr/>
                </a:tc>
                <a:tc>
                  <a:txBody>
                    <a:bodyPr/>
                    <a:lstStyle/>
                    <a:p>
                      <a:r>
                        <a:rPr kumimoji="1" lang="ja-JP" altLang="en-US" dirty="0"/>
                        <a:t>白雪姫</a:t>
                      </a:r>
                    </a:p>
                  </a:txBody>
                  <a:tcPr/>
                </a:tc>
                <a:tc>
                  <a:txBody>
                    <a:bodyPr/>
                    <a:lstStyle/>
                    <a:p>
                      <a:pPr algn="ctr"/>
                      <a:r>
                        <a:rPr kumimoji="1" lang="ja-JP" altLang="en-US" dirty="0"/>
                        <a:t>〇</a:t>
                      </a:r>
                    </a:p>
                  </a:txBody>
                  <a:tcPr/>
                </a:tc>
                <a:tc>
                  <a:txBody>
                    <a:bodyPr/>
                    <a:lstStyle/>
                    <a:p>
                      <a:pPr algn="ctr"/>
                      <a:endParaRPr kumimoji="1" lang="ja-JP" altLang="en-US" dirty="0"/>
                    </a:p>
                  </a:txBody>
                  <a:tcPr/>
                </a:tc>
                <a:extLst>
                  <a:ext uri="{0D108BD9-81ED-4DB2-BD59-A6C34878D82A}">
                    <a16:rowId xmlns:a16="http://schemas.microsoft.com/office/drawing/2014/main" val="10008"/>
                  </a:ext>
                </a:extLst>
              </a:tr>
              <a:tr h="370840">
                <a:tc>
                  <a:txBody>
                    <a:bodyPr/>
                    <a:lstStyle/>
                    <a:p>
                      <a:r>
                        <a:rPr kumimoji="1" lang="ja-JP" altLang="en-US" dirty="0"/>
                        <a:t>中国</a:t>
                      </a:r>
                    </a:p>
                  </a:txBody>
                  <a:tcPr/>
                </a:tc>
                <a:tc>
                  <a:txBody>
                    <a:bodyPr/>
                    <a:lstStyle/>
                    <a:p>
                      <a:r>
                        <a:rPr kumimoji="1" lang="ja-JP" altLang="en-US" dirty="0"/>
                        <a:t>上海ディズニー、中華料理</a:t>
                      </a:r>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10009"/>
                  </a:ext>
                </a:extLst>
              </a:tr>
              <a:tr h="370840">
                <a:tc>
                  <a:txBody>
                    <a:bodyPr/>
                    <a:lstStyle/>
                    <a:p>
                      <a:r>
                        <a:rPr kumimoji="1" lang="ja-JP" altLang="en-US" dirty="0"/>
                        <a:t>ノルウエー</a:t>
                      </a:r>
                    </a:p>
                  </a:txBody>
                  <a:tcPr/>
                </a:tc>
                <a:tc>
                  <a:txBody>
                    <a:bodyPr/>
                    <a:lstStyle/>
                    <a:p>
                      <a:r>
                        <a:rPr kumimoji="1" lang="ja-JP" altLang="en-US" dirty="0"/>
                        <a:t>バイキングとアナ雪</a:t>
                      </a:r>
                    </a:p>
                  </a:txBody>
                  <a:tcPr/>
                </a:tc>
                <a:tc>
                  <a:txBody>
                    <a:bodyPr/>
                    <a:lstStyle/>
                    <a:p>
                      <a:pPr algn="ctr"/>
                      <a:endParaRPr kumimoji="1" lang="ja-JP" altLang="en-US" dirty="0"/>
                    </a:p>
                  </a:txBody>
                  <a:tcPr/>
                </a:tc>
                <a:tc>
                  <a:txBody>
                    <a:bodyPr/>
                    <a:lstStyle/>
                    <a:p>
                      <a:pPr algn="ctr"/>
                      <a:endParaRPr kumimoji="1" lang="ja-JP" altLang="en-US" dirty="0"/>
                    </a:p>
                  </a:txBody>
                  <a:tcPr/>
                </a:tc>
                <a:extLst>
                  <a:ext uri="{0D108BD9-81ED-4DB2-BD59-A6C34878D82A}">
                    <a16:rowId xmlns:a16="http://schemas.microsoft.com/office/drawing/2014/main" val="10010"/>
                  </a:ext>
                </a:extLst>
              </a:tr>
              <a:tr h="370840">
                <a:tc>
                  <a:txBody>
                    <a:bodyPr/>
                    <a:lstStyle/>
                    <a:p>
                      <a:r>
                        <a:rPr kumimoji="1" lang="ja-JP" altLang="en-US" dirty="0"/>
                        <a:t>メキシコ</a:t>
                      </a:r>
                    </a:p>
                  </a:txBody>
                  <a:tcPr/>
                </a:tc>
                <a:tc>
                  <a:txBody>
                    <a:bodyPr/>
                    <a:lstStyle/>
                    <a:p>
                      <a:r>
                        <a:rPr kumimoji="1" lang="ja-JP" altLang="en-US" dirty="0"/>
                        <a:t>タコス</a:t>
                      </a:r>
                    </a:p>
                  </a:txBody>
                  <a:tcPr/>
                </a:tc>
                <a:tc>
                  <a:txBody>
                    <a:bodyPr/>
                    <a:lstStyle/>
                    <a:p>
                      <a:pPr algn="ctr"/>
                      <a:endParaRPr kumimoji="1" lang="ja-JP" altLang="en-US" dirty="0"/>
                    </a:p>
                  </a:txBody>
                  <a:tcPr/>
                </a:tc>
                <a:tc>
                  <a:txBody>
                    <a:bodyPr/>
                    <a:lstStyle/>
                    <a:p>
                      <a:pPr algn="ctr"/>
                      <a:r>
                        <a:rPr kumimoji="1" lang="ja-JP" altLang="en-US" dirty="0"/>
                        <a:t>〇</a:t>
                      </a:r>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5303048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イタリア</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29160" y="1825625"/>
            <a:ext cx="7733680" cy="4351338"/>
          </a:xfrm>
        </p:spPr>
      </p:pic>
    </p:spTree>
    <p:extLst>
      <p:ext uri="{BB962C8B-B14F-4D97-AF65-F5344CB8AC3E}">
        <p14:creationId xmlns:p14="http://schemas.microsoft.com/office/powerpoint/2010/main" val="9303454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ノルウエー</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63552" y="1412777"/>
            <a:ext cx="8046156" cy="4525963"/>
          </a:xfrm>
        </p:spPr>
      </p:pic>
      <p:sp>
        <p:nvSpPr>
          <p:cNvPr id="5" name="テキスト ボックス 4"/>
          <p:cNvSpPr txBox="1"/>
          <p:nvPr/>
        </p:nvSpPr>
        <p:spPr>
          <a:xfrm>
            <a:off x="3071664" y="6237312"/>
            <a:ext cx="5400600" cy="369332"/>
          </a:xfrm>
          <a:prstGeom prst="rect">
            <a:avLst/>
          </a:prstGeom>
          <a:noFill/>
        </p:spPr>
        <p:txBody>
          <a:bodyPr wrap="square" rtlCol="0">
            <a:spAutoFit/>
          </a:bodyPr>
          <a:lstStyle/>
          <a:p>
            <a:r>
              <a:rPr lang="ja-JP" altLang="en-US" dirty="0"/>
              <a:t>フローズン・エバー・アフター　待ち時間</a:t>
            </a:r>
            <a:r>
              <a:rPr lang="en-US" altLang="ja-JP" dirty="0"/>
              <a:t>75</a:t>
            </a:r>
            <a:r>
              <a:rPr lang="ja-JP" altLang="en-US" dirty="0"/>
              <a:t>分</a:t>
            </a:r>
          </a:p>
        </p:txBody>
      </p:sp>
    </p:spTree>
    <p:extLst>
      <p:ext uri="{BB962C8B-B14F-4D97-AF65-F5344CB8AC3E}">
        <p14:creationId xmlns:p14="http://schemas.microsoft.com/office/powerpoint/2010/main" val="30362293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AD3090E-70EE-48BC-A42B-DD70EE4C0E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15480" y="252621"/>
            <a:ext cx="4772319" cy="4772319"/>
          </a:xfrm>
          <a:prstGeom prst="rect">
            <a:avLst/>
          </a:prstGeom>
        </p:spPr>
      </p:pic>
      <p:pic>
        <p:nvPicPr>
          <p:cNvPr id="5" name="図 4">
            <a:extLst>
              <a:ext uri="{FF2B5EF4-FFF2-40B4-BE49-F238E27FC236}">
                <a16:creationId xmlns:a16="http://schemas.microsoft.com/office/drawing/2014/main" id="{4A24F5BA-0352-4314-9474-CCC195D8B59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09931" y="2153380"/>
            <a:ext cx="4392488" cy="4392488"/>
          </a:xfrm>
          <a:prstGeom prst="rect">
            <a:avLst/>
          </a:prstGeom>
        </p:spPr>
      </p:pic>
      <p:pic>
        <p:nvPicPr>
          <p:cNvPr id="6" name="図 5">
            <a:extLst>
              <a:ext uri="{FF2B5EF4-FFF2-40B4-BE49-F238E27FC236}">
                <a16:creationId xmlns:a16="http://schemas.microsoft.com/office/drawing/2014/main" id="{64BEC522-8D2F-4FC1-9D30-7DE189C246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87488" y="5301208"/>
            <a:ext cx="1423200" cy="1423200"/>
          </a:xfrm>
          <a:prstGeom prst="rect">
            <a:avLst/>
          </a:prstGeom>
        </p:spPr>
      </p:pic>
      <p:pic>
        <p:nvPicPr>
          <p:cNvPr id="7" name="図 6">
            <a:extLst>
              <a:ext uri="{FF2B5EF4-FFF2-40B4-BE49-F238E27FC236}">
                <a16:creationId xmlns:a16="http://schemas.microsoft.com/office/drawing/2014/main" id="{AE4BC9E8-F966-CEA1-C583-F55A914E64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40216" y="116632"/>
            <a:ext cx="3084046" cy="1736600"/>
          </a:xfrm>
          <a:prstGeom prst="rect">
            <a:avLst/>
          </a:prstGeom>
        </p:spPr>
      </p:pic>
    </p:spTree>
    <p:extLst>
      <p:ext uri="{BB962C8B-B14F-4D97-AF65-F5344CB8AC3E}">
        <p14:creationId xmlns:p14="http://schemas.microsoft.com/office/powerpoint/2010/main" val="7719238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メキシコ</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63552" y="1412777"/>
            <a:ext cx="8046156" cy="4525963"/>
          </a:xfrm>
        </p:spPr>
      </p:pic>
    </p:spTree>
    <p:extLst>
      <p:ext uri="{BB962C8B-B14F-4D97-AF65-F5344CB8AC3E}">
        <p14:creationId xmlns:p14="http://schemas.microsoft.com/office/powerpoint/2010/main" val="1636970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ソアリン（エプコットにある）</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79376" y="2017539"/>
            <a:ext cx="5112569" cy="3836446"/>
          </a:xfrm>
        </p:spPr>
      </p:pic>
      <p:pic>
        <p:nvPicPr>
          <p:cNvPr id="3" name="図 2">
            <a:extLst>
              <a:ext uri="{FF2B5EF4-FFF2-40B4-BE49-F238E27FC236}">
                <a16:creationId xmlns:a16="http://schemas.microsoft.com/office/drawing/2014/main" id="{2EB13A3B-1CAA-9E0E-3274-6BFBA9E7EB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01222" y="1996884"/>
            <a:ext cx="4978475" cy="3736371"/>
          </a:xfrm>
          <a:prstGeom prst="rect">
            <a:avLst/>
          </a:prstGeom>
        </p:spPr>
      </p:pic>
    </p:spTree>
    <p:extLst>
      <p:ext uri="{BB962C8B-B14F-4D97-AF65-F5344CB8AC3E}">
        <p14:creationId xmlns:p14="http://schemas.microsoft.com/office/powerpoint/2010/main" val="3262255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日本館</a:t>
            </a:r>
          </a:p>
        </p:txBody>
      </p:sp>
      <p:sp>
        <p:nvSpPr>
          <p:cNvPr id="3" name="コンテンツ プレースホルダー 2"/>
          <p:cNvSpPr>
            <a:spLocks noGrp="1"/>
          </p:cNvSpPr>
          <p:nvPr>
            <p:ph idx="1"/>
          </p:nvPr>
        </p:nvSpPr>
        <p:spPr/>
        <p:txBody>
          <a:bodyPr/>
          <a:lstStyle/>
          <a:p>
            <a:r>
              <a:rPr lang="ja-JP" altLang="en-US" dirty="0"/>
              <a:t>三越が運営</a:t>
            </a:r>
            <a:endParaRPr lang="en-US" altLang="ja-JP" dirty="0"/>
          </a:p>
          <a:p>
            <a:r>
              <a:rPr lang="en-US" altLang="ja-JP" dirty="0"/>
              <a:t>1</a:t>
            </a:r>
            <a:r>
              <a:rPr lang="ja-JP" altLang="en-US" dirty="0"/>
              <a:t>年の研修（カルチュアルレプレゼンタティブ）</a:t>
            </a:r>
            <a:endParaRPr lang="en-US" altLang="ja-JP" dirty="0"/>
          </a:p>
          <a:p>
            <a:r>
              <a:rPr lang="ja-JP" altLang="en-US" dirty="0"/>
              <a:t>シグネチャーダイニング、カナダ、フランスに続き</a:t>
            </a:r>
            <a:r>
              <a:rPr lang="en-US" altLang="ja-JP" dirty="0"/>
              <a:t>3</a:t>
            </a:r>
            <a:r>
              <a:rPr lang="ja-JP" altLang="en-US" dirty="0"/>
              <a:t>店目を来週オープン</a:t>
            </a:r>
            <a:endParaRPr lang="en-US" altLang="ja-JP" dirty="0"/>
          </a:p>
          <a:p>
            <a:r>
              <a:rPr lang="ja-JP" altLang="en-US" dirty="0"/>
              <a:t>鉄板焼きの回転率、うどん、ラーメンなど</a:t>
            </a:r>
            <a:endParaRPr lang="en-US" altLang="ja-JP" dirty="0"/>
          </a:p>
          <a:p>
            <a:r>
              <a:rPr lang="en-US" altLang="ja-JP" dirty="0">
                <a:hlinkClick r:id="rId2"/>
              </a:rPr>
              <a:t>http://cr-program.com/program/work2.html</a:t>
            </a:r>
            <a:endParaRPr lang="en-US" altLang="ja-JP" dirty="0"/>
          </a:p>
          <a:p>
            <a:endParaRPr kumimoji="1" lang="ja-JP" altLang="en-US" dirty="0"/>
          </a:p>
        </p:txBody>
      </p:sp>
    </p:spTree>
    <p:extLst>
      <p:ext uri="{BB962C8B-B14F-4D97-AF65-F5344CB8AC3E}">
        <p14:creationId xmlns:p14="http://schemas.microsoft.com/office/powerpoint/2010/main" val="38747793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ＣＲカルチュアルレプレゼンタティブ</a:t>
            </a:r>
          </a:p>
        </p:txBody>
      </p:sp>
      <p:sp>
        <p:nvSpPr>
          <p:cNvPr id="3" name="コンテンツ プレースホルダー 2"/>
          <p:cNvSpPr>
            <a:spLocks noGrp="1"/>
          </p:cNvSpPr>
          <p:nvPr>
            <p:ph idx="1"/>
          </p:nvPr>
        </p:nvSpPr>
        <p:spPr>
          <a:xfrm>
            <a:off x="609600" y="1600201"/>
            <a:ext cx="10972800" cy="3556991"/>
          </a:xfrm>
        </p:spPr>
        <p:txBody>
          <a:bodyPr/>
          <a:lstStyle/>
          <a:p>
            <a:r>
              <a:rPr kumimoji="1" lang="ja-JP" altLang="en-US" dirty="0"/>
              <a:t>エプコット日本館で</a:t>
            </a:r>
            <a:r>
              <a:rPr kumimoji="1" lang="en-US" altLang="ja-JP" dirty="0"/>
              <a:t>1</a:t>
            </a:r>
            <a:r>
              <a:rPr kumimoji="1" lang="ja-JP" altLang="en-US" dirty="0"/>
              <a:t>年間働く</a:t>
            </a:r>
            <a:endParaRPr kumimoji="1" lang="en-US" altLang="ja-JP" dirty="0"/>
          </a:p>
          <a:p>
            <a:r>
              <a:rPr lang="ja-JP" altLang="en-US" dirty="0"/>
              <a:t>三越で働きつつ、日本文化を紹介。</a:t>
            </a:r>
            <a:endParaRPr lang="en-US" altLang="ja-JP" dirty="0"/>
          </a:p>
          <a:p>
            <a:r>
              <a:rPr lang="ja-JP" altLang="en-US" dirty="0"/>
              <a:t>人気がある。倍率</a:t>
            </a:r>
            <a:r>
              <a:rPr lang="en-US" altLang="ja-JP" dirty="0"/>
              <a:t>30</a:t>
            </a:r>
            <a:r>
              <a:rPr lang="ja-JP" altLang="en-US" dirty="0"/>
              <a:t>倍。</a:t>
            </a:r>
            <a:endParaRPr lang="en-US" altLang="ja-JP" dirty="0"/>
          </a:p>
          <a:p>
            <a:r>
              <a:rPr kumimoji="1" lang="ja-JP" altLang="en-US" dirty="0"/>
              <a:t>英語のチェック。</a:t>
            </a:r>
            <a:endParaRPr kumimoji="1" lang="en-US" altLang="ja-JP" dirty="0"/>
          </a:p>
          <a:p>
            <a:endParaRPr kumimoji="1" lang="ja-JP" altLang="en-US" dirty="0"/>
          </a:p>
        </p:txBody>
      </p:sp>
    </p:spTree>
    <p:extLst>
      <p:ext uri="{BB962C8B-B14F-4D97-AF65-F5344CB8AC3E}">
        <p14:creationId xmlns:p14="http://schemas.microsoft.com/office/powerpoint/2010/main" val="3160311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91544" y="332656"/>
            <a:ext cx="8229600" cy="1143000"/>
          </a:xfrm>
        </p:spPr>
        <p:txBody>
          <a:bodyPr/>
          <a:lstStyle/>
          <a:p>
            <a:endParaRPr kumimoji="1" lang="ja-JP" altLang="en-US"/>
          </a:p>
        </p:txBody>
      </p:sp>
      <p:pic>
        <p:nvPicPr>
          <p:cNvPr id="5122"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847529" y="733177"/>
            <a:ext cx="4664562" cy="2623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48129" y="1258091"/>
            <a:ext cx="2547937"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図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91544" y="3763299"/>
            <a:ext cx="4480498" cy="2520280"/>
          </a:xfrm>
          <a:prstGeom prst="rect">
            <a:avLst/>
          </a:prstGeom>
        </p:spPr>
      </p:pic>
    </p:spTree>
    <p:extLst>
      <p:ext uri="{BB962C8B-B14F-4D97-AF65-F5344CB8AC3E}">
        <p14:creationId xmlns:p14="http://schemas.microsoft.com/office/powerpoint/2010/main" val="17172060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509AD073-86FE-6788-F245-4A7FCADD6EE9}"/>
              </a:ext>
            </a:extLst>
          </p:cNvPr>
          <p:cNvSpPr>
            <a:spLocks noGrp="1"/>
          </p:cNvSpPr>
          <p:nvPr>
            <p:ph type="title"/>
          </p:nvPr>
        </p:nvSpPr>
        <p:spPr/>
        <p:txBody>
          <a:bodyPr/>
          <a:lstStyle/>
          <a:p>
            <a:r>
              <a:rPr lang="ja-JP" altLang="en-US" dirty="0"/>
              <a:t>三越のお土産屋</a:t>
            </a:r>
          </a:p>
        </p:txBody>
      </p:sp>
      <p:pic>
        <p:nvPicPr>
          <p:cNvPr id="4" name="コンテンツ プレースホルダー 3"/>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645898" y="2132856"/>
            <a:ext cx="7109321" cy="4000543"/>
          </a:xfrm>
        </p:spPr>
      </p:pic>
      <p:pic>
        <p:nvPicPr>
          <p:cNvPr id="3" name="図 2">
            <a:extLst>
              <a:ext uri="{FF2B5EF4-FFF2-40B4-BE49-F238E27FC236}">
                <a16:creationId xmlns:a16="http://schemas.microsoft.com/office/drawing/2014/main" id="{74E297CC-F119-1929-A9C4-3F38FB39A6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55496" y="2166259"/>
            <a:ext cx="3577167" cy="2014272"/>
          </a:xfrm>
          <a:prstGeom prst="rect">
            <a:avLst/>
          </a:prstGeom>
        </p:spPr>
      </p:pic>
      <p:pic>
        <p:nvPicPr>
          <p:cNvPr id="5" name="図 4">
            <a:extLst>
              <a:ext uri="{FF2B5EF4-FFF2-40B4-BE49-F238E27FC236}">
                <a16:creationId xmlns:a16="http://schemas.microsoft.com/office/drawing/2014/main" id="{2CCB7DBF-B4E6-0E88-FEF9-69C1E9AEA8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55496" y="4221088"/>
            <a:ext cx="3577167" cy="2014272"/>
          </a:xfrm>
          <a:prstGeom prst="rect">
            <a:avLst/>
          </a:prstGeom>
        </p:spPr>
      </p:pic>
    </p:spTree>
    <p:extLst>
      <p:ext uri="{BB962C8B-B14F-4D97-AF65-F5344CB8AC3E}">
        <p14:creationId xmlns:p14="http://schemas.microsoft.com/office/powerpoint/2010/main" val="1664237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A0D9AB-4448-1859-E62D-1EFDEF9FF32B}"/>
              </a:ext>
            </a:extLst>
          </p:cNvPr>
          <p:cNvSpPr>
            <a:spLocks noGrp="1"/>
          </p:cNvSpPr>
          <p:nvPr>
            <p:ph type="title"/>
          </p:nvPr>
        </p:nvSpPr>
        <p:spPr/>
        <p:txBody>
          <a:bodyPr/>
          <a:lstStyle/>
          <a:p>
            <a:r>
              <a:rPr kumimoji="1" lang="ja-JP" altLang="en-US" dirty="0"/>
              <a:t>円をドルに変換するのが為替レート</a:t>
            </a:r>
          </a:p>
        </p:txBody>
      </p:sp>
      <p:sp>
        <p:nvSpPr>
          <p:cNvPr id="5" name="テキスト ボックス 4">
            <a:extLst>
              <a:ext uri="{FF2B5EF4-FFF2-40B4-BE49-F238E27FC236}">
                <a16:creationId xmlns:a16="http://schemas.microsoft.com/office/drawing/2014/main" id="{4DCD0FB7-6C76-E7AA-2BDA-AC285A9C93EA}"/>
              </a:ext>
            </a:extLst>
          </p:cNvPr>
          <p:cNvSpPr txBox="1"/>
          <p:nvPr/>
        </p:nvSpPr>
        <p:spPr>
          <a:xfrm>
            <a:off x="9264352" y="1844824"/>
            <a:ext cx="2664296" cy="2246769"/>
          </a:xfrm>
          <a:prstGeom prst="rect">
            <a:avLst/>
          </a:prstGeom>
          <a:noFill/>
        </p:spPr>
        <p:txBody>
          <a:bodyPr wrap="square" rtlCol="0">
            <a:spAutoFit/>
          </a:bodyPr>
          <a:lstStyle/>
          <a:p>
            <a:r>
              <a:rPr kumimoji="1" lang="en-US" altLang="ja-JP" sz="2000" dirty="0"/>
              <a:t>1</a:t>
            </a:r>
            <a:r>
              <a:rPr lang="ja-JP" altLang="en-US" sz="2000" dirty="0"/>
              <a:t>ドル＝</a:t>
            </a:r>
            <a:r>
              <a:rPr lang="en-US" altLang="ja-JP" sz="2000" dirty="0"/>
              <a:t>100</a:t>
            </a:r>
            <a:r>
              <a:rPr lang="ja-JP" altLang="en-US" sz="2000" dirty="0"/>
              <a:t>円の時</a:t>
            </a:r>
            <a:endParaRPr lang="en-US" altLang="ja-JP" sz="2000" dirty="0"/>
          </a:p>
          <a:p>
            <a:endParaRPr kumimoji="1" lang="en-US" altLang="ja-JP" sz="2000" dirty="0"/>
          </a:p>
          <a:p>
            <a:r>
              <a:rPr lang="en-US" altLang="ja-JP" sz="2000" dirty="0"/>
              <a:t>100</a:t>
            </a:r>
            <a:r>
              <a:rPr lang="ja-JP" altLang="en-US" sz="2000" dirty="0"/>
              <a:t>円＝</a:t>
            </a:r>
            <a:r>
              <a:rPr lang="en-US" altLang="ja-JP" sz="2000" dirty="0"/>
              <a:t>1</a:t>
            </a:r>
            <a:r>
              <a:rPr lang="ja-JP" altLang="en-US" sz="2000" dirty="0"/>
              <a:t>ドル</a:t>
            </a:r>
            <a:endParaRPr lang="en-US" altLang="ja-JP" sz="2000" dirty="0"/>
          </a:p>
          <a:p>
            <a:endParaRPr kumimoji="1" lang="en-US" altLang="ja-JP" sz="2000" dirty="0"/>
          </a:p>
          <a:p>
            <a:r>
              <a:rPr lang="en-US" altLang="ja-JP" sz="2000" dirty="0"/>
              <a:t>1</a:t>
            </a:r>
            <a:r>
              <a:rPr lang="ja-JP" altLang="en-US" sz="2000" dirty="0"/>
              <a:t>ドル＝</a:t>
            </a:r>
            <a:r>
              <a:rPr lang="en-US" altLang="ja-JP" sz="2000" dirty="0"/>
              <a:t>150</a:t>
            </a:r>
            <a:r>
              <a:rPr lang="ja-JP" altLang="en-US" sz="2000" dirty="0"/>
              <a:t>円の時</a:t>
            </a:r>
            <a:endParaRPr lang="en-US" altLang="ja-JP" sz="2000" dirty="0"/>
          </a:p>
          <a:p>
            <a:endParaRPr kumimoji="1" lang="en-US" altLang="ja-JP" sz="2000" dirty="0"/>
          </a:p>
          <a:p>
            <a:r>
              <a:rPr lang="en-US" altLang="ja-JP" sz="2000" dirty="0"/>
              <a:t>100</a:t>
            </a:r>
            <a:r>
              <a:rPr lang="ja-JP" altLang="en-US" sz="2000" dirty="0"/>
              <a:t>円＝</a:t>
            </a:r>
            <a:r>
              <a:rPr lang="en-US" altLang="ja-JP" sz="2000" dirty="0"/>
              <a:t>2/3</a:t>
            </a:r>
            <a:r>
              <a:rPr lang="ja-JP" altLang="en-US" sz="2000" dirty="0"/>
              <a:t>ドル</a:t>
            </a:r>
            <a:endParaRPr kumimoji="1" lang="ja-JP" altLang="en-US" sz="2000" dirty="0"/>
          </a:p>
        </p:txBody>
      </p:sp>
      <p:sp>
        <p:nvSpPr>
          <p:cNvPr id="6" name="正方形/長方形 5">
            <a:extLst>
              <a:ext uri="{FF2B5EF4-FFF2-40B4-BE49-F238E27FC236}">
                <a16:creationId xmlns:a16="http://schemas.microsoft.com/office/drawing/2014/main" id="{6C085DA6-2F80-4DEA-3273-3B21951DC47F}"/>
              </a:ext>
            </a:extLst>
          </p:cNvPr>
          <p:cNvSpPr/>
          <p:nvPr/>
        </p:nvSpPr>
        <p:spPr>
          <a:xfrm>
            <a:off x="9264352" y="4653136"/>
            <a:ext cx="2232248" cy="15841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t>買えるものが</a:t>
            </a:r>
            <a:r>
              <a:rPr lang="en-US" altLang="ja-JP" dirty="0"/>
              <a:t>3</a:t>
            </a:r>
            <a:r>
              <a:rPr lang="ja-JP" altLang="en-US" dirty="0"/>
              <a:t>分の２に！</a:t>
            </a:r>
            <a:endParaRPr kumimoji="1" lang="ja-JP" altLang="en-US" dirty="0"/>
          </a:p>
        </p:txBody>
      </p:sp>
      <p:pic>
        <p:nvPicPr>
          <p:cNvPr id="4" name="図 3">
            <a:extLst>
              <a:ext uri="{FF2B5EF4-FFF2-40B4-BE49-F238E27FC236}">
                <a16:creationId xmlns:a16="http://schemas.microsoft.com/office/drawing/2014/main" id="{D4195D9C-DAFF-3F8E-AFC1-5CFFF01F46B9}"/>
              </a:ext>
            </a:extLst>
          </p:cNvPr>
          <p:cNvPicPr>
            <a:picLocks noChangeAspect="1"/>
          </p:cNvPicPr>
          <p:nvPr/>
        </p:nvPicPr>
        <p:blipFill>
          <a:blip r:embed="rId2"/>
          <a:stretch>
            <a:fillRect/>
          </a:stretch>
        </p:blipFill>
        <p:spPr>
          <a:xfrm>
            <a:off x="838200" y="1811559"/>
            <a:ext cx="8064290" cy="4290171"/>
          </a:xfrm>
          <a:prstGeom prst="rect">
            <a:avLst/>
          </a:prstGeom>
        </p:spPr>
      </p:pic>
    </p:spTree>
    <p:extLst>
      <p:ext uri="{BB962C8B-B14F-4D97-AF65-F5344CB8AC3E}">
        <p14:creationId xmlns:p14="http://schemas.microsoft.com/office/powerpoint/2010/main" val="34184451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日本酒、かき氷など</a:t>
            </a:r>
          </a:p>
        </p:txBody>
      </p:sp>
      <p:pic>
        <p:nvPicPr>
          <p:cNvPr id="717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85227" y="1797376"/>
            <a:ext cx="7686116" cy="4323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図 2">
            <a:extLst>
              <a:ext uri="{FF2B5EF4-FFF2-40B4-BE49-F238E27FC236}">
                <a16:creationId xmlns:a16="http://schemas.microsoft.com/office/drawing/2014/main" id="{C8EC1EE7-846E-1740-05AE-C5DF54A671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28247" y="4202929"/>
            <a:ext cx="3384742" cy="1905920"/>
          </a:xfrm>
          <a:prstGeom prst="rect">
            <a:avLst/>
          </a:prstGeom>
        </p:spPr>
      </p:pic>
      <p:pic>
        <p:nvPicPr>
          <p:cNvPr id="4" name="図 3">
            <a:extLst>
              <a:ext uri="{FF2B5EF4-FFF2-40B4-BE49-F238E27FC236}">
                <a16:creationId xmlns:a16="http://schemas.microsoft.com/office/drawing/2014/main" id="{B5A228D7-CABC-C94C-ECA8-DE5CA91B83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07863" y="1782771"/>
            <a:ext cx="3225511" cy="1816258"/>
          </a:xfrm>
          <a:prstGeom prst="rect">
            <a:avLst/>
          </a:prstGeom>
        </p:spPr>
      </p:pic>
    </p:spTree>
    <p:extLst>
      <p:ext uri="{BB962C8B-B14F-4D97-AF65-F5344CB8AC3E}">
        <p14:creationId xmlns:p14="http://schemas.microsoft.com/office/powerpoint/2010/main" val="23334088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エプコットの責任者</a:t>
            </a:r>
          </a:p>
        </p:txBody>
      </p:sp>
      <p:pic>
        <p:nvPicPr>
          <p:cNvPr id="4" name="コンテンツ プレースホルダー 3"/>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3194441" y="1825625"/>
            <a:ext cx="5803117" cy="4351338"/>
          </a:xfrm>
        </p:spPr>
      </p:pic>
      <p:pic>
        <p:nvPicPr>
          <p:cNvPr id="3" name="オーディオ 2">
            <a:hlinkClick r:id="" action="ppaction://media"/>
            <a:extLst>
              <a:ext uri="{FF2B5EF4-FFF2-40B4-BE49-F238E27FC236}">
                <a16:creationId xmlns:a16="http://schemas.microsoft.com/office/drawing/2014/main" id="{3EF7FA0C-D32D-425D-807F-C5096432BF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4738" y="6154738"/>
            <a:ext cx="487362" cy="487362"/>
          </a:xfrm>
          <a:prstGeom prst="rect">
            <a:avLst/>
          </a:prstGeom>
        </p:spPr>
      </p:pic>
    </p:spTree>
    <p:extLst>
      <p:ext uri="{BB962C8B-B14F-4D97-AF65-F5344CB8AC3E}">
        <p14:creationId xmlns:p14="http://schemas.microsoft.com/office/powerpoint/2010/main" val="3389674839"/>
      </p:ext>
    </p:extLst>
  </p:cSld>
  <p:clrMapOvr>
    <a:masterClrMapping/>
  </p:clrMapOvr>
  <mc:AlternateContent xmlns:mc="http://schemas.openxmlformats.org/markup-compatibility/2006" xmlns:p14="http://schemas.microsoft.com/office/powerpoint/2010/main">
    <mc:Choice Requires="p14">
      <p:transition spd="slow" p14:dur="2000" advTm="3661"/>
    </mc:Choice>
    <mc:Fallback xmlns="">
      <p:transition spd="slow" advTm="3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フェスティバル</a:t>
            </a:r>
          </a:p>
        </p:txBody>
      </p:sp>
      <p:sp>
        <p:nvSpPr>
          <p:cNvPr id="3" name="コンテンツ プレースホルダー 2"/>
          <p:cNvSpPr>
            <a:spLocks noGrp="1"/>
          </p:cNvSpPr>
          <p:nvPr>
            <p:ph idx="1"/>
          </p:nvPr>
        </p:nvSpPr>
        <p:spPr/>
        <p:txBody>
          <a:bodyPr/>
          <a:lstStyle/>
          <a:p>
            <a:r>
              <a:rPr lang="ja-JP" altLang="en-US" dirty="0">
                <a:solidFill>
                  <a:srgbClr val="0033CC"/>
                </a:solidFill>
              </a:rPr>
              <a:t>フードアンドワイン（</a:t>
            </a:r>
            <a:r>
              <a:rPr lang="en-US" altLang="ja-JP" dirty="0">
                <a:solidFill>
                  <a:srgbClr val="0033CC"/>
                </a:solidFill>
              </a:rPr>
              <a:t>9</a:t>
            </a:r>
            <a:r>
              <a:rPr lang="ja-JP" altLang="en-US" dirty="0">
                <a:solidFill>
                  <a:srgbClr val="0033CC"/>
                </a:solidFill>
              </a:rPr>
              <a:t>月～</a:t>
            </a:r>
            <a:r>
              <a:rPr lang="en-US" altLang="ja-JP" dirty="0">
                <a:solidFill>
                  <a:srgbClr val="0033CC"/>
                </a:solidFill>
              </a:rPr>
              <a:t>11</a:t>
            </a:r>
            <a:r>
              <a:rPr lang="ja-JP" altLang="en-US" dirty="0">
                <a:solidFill>
                  <a:srgbClr val="0033CC"/>
                </a:solidFill>
              </a:rPr>
              <a:t>月）</a:t>
            </a:r>
            <a:endParaRPr lang="en-US" altLang="ja-JP" dirty="0">
              <a:solidFill>
                <a:srgbClr val="0033CC"/>
              </a:solidFill>
            </a:endParaRPr>
          </a:p>
          <a:p>
            <a:r>
              <a:rPr lang="ja-JP" altLang="en-US" dirty="0"/>
              <a:t>ホリデー（</a:t>
            </a:r>
            <a:r>
              <a:rPr lang="en-US" altLang="ja-JP" dirty="0"/>
              <a:t>12</a:t>
            </a:r>
            <a:r>
              <a:rPr lang="ja-JP" altLang="en-US" dirty="0"/>
              <a:t>月から</a:t>
            </a:r>
            <a:r>
              <a:rPr lang="en-US" altLang="ja-JP" dirty="0"/>
              <a:t>1</a:t>
            </a:r>
            <a:r>
              <a:rPr lang="ja-JP" altLang="en-US" dirty="0"/>
              <a:t>月）</a:t>
            </a:r>
            <a:endParaRPr lang="en-US" altLang="ja-JP" dirty="0"/>
          </a:p>
          <a:p>
            <a:r>
              <a:rPr lang="ja-JP" altLang="en-US" dirty="0">
                <a:solidFill>
                  <a:srgbClr val="0033CC"/>
                </a:solidFill>
              </a:rPr>
              <a:t>アート</a:t>
            </a:r>
            <a:r>
              <a:rPr lang="en-US" altLang="ja-JP" dirty="0">
                <a:solidFill>
                  <a:srgbClr val="0033CC"/>
                </a:solidFill>
              </a:rPr>
              <a:t>(1</a:t>
            </a:r>
            <a:r>
              <a:rPr lang="ja-JP" altLang="en-US" dirty="0">
                <a:solidFill>
                  <a:srgbClr val="0033CC"/>
                </a:solidFill>
              </a:rPr>
              <a:t>月～</a:t>
            </a:r>
            <a:r>
              <a:rPr lang="en-US" altLang="ja-JP" dirty="0">
                <a:solidFill>
                  <a:srgbClr val="0033CC"/>
                </a:solidFill>
              </a:rPr>
              <a:t>2</a:t>
            </a:r>
            <a:r>
              <a:rPr lang="ja-JP" altLang="en-US" dirty="0">
                <a:solidFill>
                  <a:srgbClr val="0033CC"/>
                </a:solidFill>
              </a:rPr>
              <a:t>月）</a:t>
            </a:r>
            <a:endParaRPr lang="en-US" altLang="ja-JP" dirty="0">
              <a:solidFill>
                <a:srgbClr val="0033CC"/>
              </a:solidFill>
            </a:endParaRPr>
          </a:p>
          <a:p>
            <a:r>
              <a:rPr lang="ja-JP" altLang="en-US" dirty="0">
                <a:solidFill>
                  <a:srgbClr val="0033CC"/>
                </a:solidFill>
              </a:rPr>
              <a:t>フラワーアンドガーデン（</a:t>
            </a:r>
            <a:r>
              <a:rPr lang="en-US" altLang="ja-JP" dirty="0">
                <a:solidFill>
                  <a:srgbClr val="0033CC"/>
                </a:solidFill>
              </a:rPr>
              <a:t>3</a:t>
            </a:r>
            <a:r>
              <a:rPr lang="ja-JP" altLang="en-US" dirty="0">
                <a:solidFill>
                  <a:srgbClr val="0033CC"/>
                </a:solidFill>
              </a:rPr>
              <a:t>月～</a:t>
            </a:r>
            <a:r>
              <a:rPr lang="en-US" altLang="ja-JP" dirty="0">
                <a:solidFill>
                  <a:srgbClr val="0033CC"/>
                </a:solidFill>
              </a:rPr>
              <a:t>5</a:t>
            </a:r>
            <a:r>
              <a:rPr lang="ja-JP" altLang="en-US" dirty="0">
                <a:solidFill>
                  <a:srgbClr val="0033CC"/>
                </a:solidFill>
              </a:rPr>
              <a:t>月）</a:t>
            </a:r>
            <a:endParaRPr lang="en-US" altLang="ja-JP" dirty="0">
              <a:solidFill>
                <a:srgbClr val="0033CC"/>
              </a:solidFill>
            </a:endParaRPr>
          </a:p>
          <a:p>
            <a:r>
              <a:rPr kumimoji="1" lang="en-US" altLang="ja-JP" dirty="0"/>
              <a:t>6</a:t>
            </a:r>
            <a:r>
              <a:rPr kumimoji="1" lang="ja-JP" altLang="en-US" dirty="0"/>
              <a:t>月、</a:t>
            </a:r>
            <a:r>
              <a:rPr kumimoji="1" lang="en-US" altLang="ja-JP" dirty="0"/>
              <a:t>7</a:t>
            </a:r>
            <a:r>
              <a:rPr kumimoji="1" lang="ja-JP" altLang="en-US" dirty="0"/>
              <a:t>月は暑いのでやらない</a:t>
            </a:r>
            <a:endParaRPr kumimoji="1" lang="en-US" altLang="ja-JP" dirty="0"/>
          </a:p>
          <a:p>
            <a:r>
              <a:rPr lang="en-US" altLang="ja-JP" dirty="0">
                <a:solidFill>
                  <a:srgbClr val="FF0000"/>
                </a:solidFill>
              </a:rPr>
              <a:t>70</a:t>
            </a:r>
            <a:r>
              <a:rPr lang="ja-JP" altLang="en-US" dirty="0">
                <a:solidFill>
                  <a:srgbClr val="FF0000"/>
                </a:solidFill>
              </a:rPr>
              <a:t>度（摂氏</a:t>
            </a:r>
            <a:r>
              <a:rPr lang="en-US" altLang="ja-JP" dirty="0">
                <a:solidFill>
                  <a:srgbClr val="FF0000"/>
                </a:solidFill>
              </a:rPr>
              <a:t>21</a:t>
            </a:r>
            <a:r>
              <a:rPr lang="ja-JP" altLang="en-US" dirty="0">
                <a:solidFill>
                  <a:srgbClr val="FF0000"/>
                </a:solidFill>
              </a:rPr>
              <a:t>度）</a:t>
            </a:r>
            <a:r>
              <a:rPr lang="ja-JP" altLang="en-US" dirty="0"/>
              <a:t>以下はサンドイッチなどが売れる、</a:t>
            </a:r>
            <a:r>
              <a:rPr lang="en-US" altLang="ja-JP" dirty="0">
                <a:solidFill>
                  <a:srgbClr val="FF0000"/>
                </a:solidFill>
              </a:rPr>
              <a:t>80</a:t>
            </a:r>
            <a:r>
              <a:rPr lang="ja-JP" altLang="en-US" dirty="0">
                <a:solidFill>
                  <a:srgbClr val="FF0000"/>
                </a:solidFill>
              </a:rPr>
              <a:t>度（摂氏</a:t>
            </a:r>
            <a:r>
              <a:rPr lang="en-US" altLang="ja-JP" dirty="0">
                <a:solidFill>
                  <a:srgbClr val="FF0000"/>
                </a:solidFill>
              </a:rPr>
              <a:t>27</a:t>
            </a:r>
            <a:r>
              <a:rPr lang="ja-JP" altLang="en-US" dirty="0">
                <a:solidFill>
                  <a:srgbClr val="FF0000"/>
                </a:solidFill>
              </a:rPr>
              <a:t>度）</a:t>
            </a:r>
            <a:r>
              <a:rPr lang="ja-JP" altLang="en-US" dirty="0"/>
              <a:t>以上はビールなど売れる。その間は両方売れる。天候が重要。</a:t>
            </a:r>
            <a:endParaRPr kumimoji="1" lang="ja-JP" altLang="en-US" dirty="0"/>
          </a:p>
        </p:txBody>
      </p:sp>
    </p:spTree>
    <p:extLst>
      <p:ext uri="{BB962C8B-B14F-4D97-AF65-F5344CB8AC3E}">
        <p14:creationId xmlns:p14="http://schemas.microsoft.com/office/powerpoint/2010/main" val="33206426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354900977"/>
              </p:ext>
            </p:extLst>
          </p:nvPr>
        </p:nvGraphicFramePr>
        <p:xfrm>
          <a:off x="2135560" y="692696"/>
          <a:ext cx="7992890" cy="4183434"/>
        </p:xfrm>
        <a:graphic>
          <a:graphicData uri="http://schemas.openxmlformats.org/drawingml/2006/table">
            <a:tbl>
              <a:tblPr firstRow="1" bandRow="1">
                <a:tableStyleId>{5C22544A-7EE6-4342-B048-85BDC9FD1C3A}</a:tableStyleId>
              </a:tblPr>
              <a:tblGrid>
                <a:gridCol w="1598578">
                  <a:extLst>
                    <a:ext uri="{9D8B030D-6E8A-4147-A177-3AD203B41FA5}">
                      <a16:colId xmlns:a16="http://schemas.microsoft.com/office/drawing/2014/main" val="20000"/>
                    </a:ext>
                  </a:extLst>
                </a:gridCol>
                <a:gridCol w="1598578">
                  <a:extLst>
                    <a:ext uri="{9D8B030D-6E8A-4147-A177-3AD203B41FA5}">
                      <a16:colId xmlns:a16="http://schemas.microsoft.com/office/drawing/2014/main" val="20001"/>
                    </a:ext>
                  </a:extLst>
                </a:gridCol>
                <a:gridCol w="1598578">
                  <a:extLst>
                    <a:ext uri="{9D8B030D-6E8A-4147-A177-3AD203B41FA5}">
                      <a16:colId xmlns:a16="http://schemas.microsoft.com/office/drawing/2014/main" val="20002"/>
                    </a:ext>
                  </a:extLst>
                </a:gridCol>
                <a:gridCol w="1598578">
                  <a:extLst>
                    <a:ext uri="{9D8B030D-6E8A-4147-A177-3AD203B41FA5}">
                      <a16:colId xmlns:a16="http://schemas.microsoft.com/office/drawing/2014/main" val="20003"/>
                    </a:ext>
                  </a:extLst>
                </a:gridCol>
                <a:gridCol w="1598578">
                  <a:extLst>
                    <a:ext uri="{9D8B030D-6E8A-4147-A177-3AD203B41FA5}">
                      <a16:colId xmlns:a16="http://schemas.microsoft.com/office/drawing/2014/main" val="20004"/>
                    </a:ext>
                  </a:extLst>
                </a:gridCol>
              </a:tblGrid>
              <a:tr h="1057590">
                <a:tc>
                  <a:txBody>
                    <a:bodyPr/>
                    <a:lstStyle/>
                    <a:p>
                      <a:endParaRPr kumimoji="1" lang="ja-JP" altLang="en-US" sz="2400" dirty="0"/>
                    </a:p>
                  </a:txBody>
                  <a:tcPr/>
                </a:tc>
                <a:tc>
                  <a:txBody>
                    <a:bodyPr/>
                    <a:lstStyle/>
                    <a:p>
                      <a:r>
                        <a:rPr kumimoji="1" lang="ja-JP" altLang="en-US" sz="2400" dirty="0"/>
                        <a:t>フード＆ワイン</a:t>
                      </a:r>
                    </a:p>
                  </a:txBody>
                  <a:tcPr/>
                </a:tc>
                <a:tc>
                  <a:txBody>
                    <a:bodyPr/>
                    <a:lstStyle/>
                    <a:p>
                      <a:r>
                        <a:rPr kumimoji="1" lang="ja-JP" altLang="en-US" sz="2400" dirty="0"/>
                        <a:t>ホリデー</a:t>
                      </a:r>
                    </a:p>
                  </a:txBody>
                  <a:tcPr/>
                </a:tc>
                <a:tc>
                  <a:txBody>
                    <a:bodyPr/>
                    <a:lstStyle/>
                    <a:p>
                      <a:r>
                        <a:rPr kumimoji="1" lang="ja-JP" altLang="en-US" sz="2400" dirty="0"/>
                        <a:t>アート</a:t>
                      </a:r>
                    </a:p>
                  </a:txBody>
                  <a:tcPr/>
                </a:tc>
                <a:tc>
                  <a:txBody>
                    <a:bodyPr/>
                    <a:lstStyle/>
                    <a:p>
                      <a:r>
                        <a:rPr kumimoji="1" lang="ja-JP" altLang="en-US" sz="2400" dirty="0"/>
                        <a:t>フラワー</a:t>
                      </a:r>
                    </a:p>
                  </a:txBody>
                  <a:tcPr/>
                </a:tc>
                <a:extLst>
                  <a:ext uri="{0D108BD9-81ED-4DB2-BD59-A6C34878D82A}">
                    <a16:rowId xmlns:a16="http://schemas.microsoft.com/office/drawing/2014/main" val="10000"/>
                  </a:ext>
                </a:extLst>
              </a:tr>
              <a:tr h="958634">
                <a:tc>
                  <a:txBody>
                    <a:bodyPr/>
                    <a:lstStyle/>
                    <a:p>
                      <a:r>
                        <a:rPr kumimoji="1" lang="ja-JP" altLang="en-US" sz="2400" dirty="0"/>
                        <a:t>時期</a:t>
                      </a:r>
                    </a:p>
                  </a:txBody>
                  <a:tcPr/>
                </a:tc>
                <a:tc>
                  <a:txBody>
                    <a:bodyPr/>
                    <a:lstStyle/>
                    <a:p>
                      <a:r>
                        <a:rPr kumimoji="1" lang="en-US" altLang="ja-JP" sz="2400" dirty="0"/>
                        <a:t>9</a:t>
                      </a:r>
                      <a:r>
                        <a:rPr kumimoji="1" lang="ja-JP" altLang="en-US" sz="2400" dirty="0"/>
                        <a:t>月から</a:t>
                      </a:r>
                      <a:r>
                        <a:rPr kumimoji="1" lang="en-US" altLang="ja-JP" sz="2400" dirty="0"/>
                        <a:t>11</a:t>
                      </a:r>
                      <a:r>
                        <a:rPr kumimoji="1" lang="ja-JP" altLang="en-US" sz="2400" dirty="0"/>
                        <a:t>月</a:t>
                      </a:r>
                    </a:p>
                  </a:txBody>
                  <a:tcPr/>
                </a:tc>
                <a:tc>
                  <a:txBody>
                    <a:bodyPr/>
                    <a:lstStyle/>
                    <a:p>
                      <a:r>
                        <a:rPr kumimoji="1" lang="en-US" altLang="ja-JP" sz="2400" dirty="0"/>
                        <a:t>12</a:t>
                      </a:r>
                      <a:r>
                        <a:rPr kumimoji="1" lang="ja-JP" altLang="en-US" sz="2400" dirty="0"/>
                        <a:t>月から</a:t>
                      </a:r>
                      <a:r>
                        <a:rPr kumimoji="1" lang="en-US" altLang="ja-JP" sz="2400" dirty="0"/>
                        <a:t>1</a:t>
                      </a:r>
                      <a:r>
                        <a:rPr kumimoji="1" lang="ja-JP" altLang="en-US" sz="2400" dirty="0"/>
                        <a:t>月</a:t>
                      </a:r>
                    </a:p>
                  </a:txBody>
                  <a:tcPr/>
                </a:tc>
                <a:tc>
                  <a:txBody>
                    <a:bodyPr/>
                    <a:lstStyle/>
                    <a:p>
                      <a:r>
                        <a:rPr kumimoji="1" lang="en-US" altLang="ja-JP" sz="2400" dirty="0"/>
                        <a:t>1</a:t>
                      </a:r>
                      <a:r>
                        <a:rPr kumimoji="1" lang="ja-JP" altLang="en-US" sz="2400" dirty="0"/>
                        <a:t>月から</a:t>
                      </a:r>
                      <a:r>
                        <a:rPr kumimoji="1" lang="en-US" altLang="ja-JP" sz="2400" dirty="0"/>
                        <a:t>2</a:t>
                      </a:r>
                      <a:r>
                        <a:rPr kumimoji="1" lang="ja-JP" altLang="en-US" sz="2400" dirty="0"/>
                        <a:t>月</a:t>
                      </a:r>
                    </a:p>
                  </a:txBody>
                  <a:tcPr/>
                </a:tc>
                <a:tc>
                  <a:txBody>
                    <a:bodyPr/>
                    <a:lstStyle/>
                    <a:p>
                      <a:r>
                        <a:rPr kumimoji="1" lang="en-US" altLang="ja-JP" sz="2400" dirty="0"/>
                        <a:t>3</a:t>
                      </a:r>
                      <a:r>
                        <a:rPr kumimoji="1" lang="ja-JP" altLang="en-US" sz="2400" dirty="0"/>
                        <a:t>月から</a:t>
                      </a:r>
                      <a:r>
                        <a:rPr kumimoji="1" lang="en-US" altLang="ja-JP" sz="2400" dirty="0"/>
                        <a:t>5</a:t>
                      </a:r>
                      <a:r>
                        <a:rPr kumimoji="1" lang="ja-JP" altLang="en-US" sz="2400" dirty="0"/>
                        <a:t>月</a:t>
                      </a:r>
                    </a:p>
                  </a:txBody>
                  <a:tcPr/>
                </a:tc>
                <a:extLst>
                  <a:ext uri="{0D108BD9-81ED-4DB2-BD59-A6C34878D82A}">
                    <a16:rowId xmlns:a16="http://schemas.microsoft.com/office/drawing/2014/main" val="10001"/>
                  </a:ext>
                </a:extLst>
              </a:tr>
              <a:tr h="938754">
                <a:tc>
                  <a:txBody>
                    <a:bodyPr/>
                    <a:lstStyle/>
                    <a:p>
                      <a:r>
                        <a:rPr kumimoji="1" lang="ja-JP" altLang="en-US" sz="2400" dirty="0"/>
                        <a:t>テーマ</a:t>
                      </a:r>
                    </a:p>
                  </a:txBody>
                  <a:tcPr/>
                </a:tc>
                <a:tc>
                  <a:txBody>
                    <a:bodyPr/>
                    <a:lstStyle/>
                    <a:p>
                      <a:r>
                        <a:rPr kumimoji="1" lang="ja-JP" altLang="en-US" sz="2400" dirty="0"/>
                        <a:t>食事とお酒</a:t>
                      </a:r>
                    </a:p>
                  </a:txBody>
                  <a:tcPr/>
                </a:tc>
                <a:tc>
                  <a:txBody>
                    <a:bodyPr/>
                    <a:lstStyle/>
                    <a:p>
                      <a:r>
                        <a:rPr kumimoji="1" lang="en-US" altLang="ja-JP" sz="2400" dirty="0"/>
                        <a:t>12</a:t>
                      </a:r>
                      <a:r>
                        <a:rPr kumimoji="1" lang="ja-JP" altLang="en-US" sz="2400" dirty="0"/>
                        <a:t>月から</a:t>
                      </a:r>
                      <a:r>
                        <a:rPr kumimoji="1" lang="en-US" altLang="ja-JP" sz="2400" dirty="0"/>
                        <a:t>1</a:t>
                      </a:r>
                      <a:r>
                        <a:rPr kumimoji="1" lang="ja-JP" altLang="en-US" sz="2400" dirty="0"/>
                        <a:t>月にかけての各国の行事</a:t>
                      </a:r>
                    </a:p>
                  </a:txBody>
                  <a:tcPr/>
                </a:tc>
                <a:tc>
                  <a:txBody>
                    <a:bodyPr/>
                    <a:lstStyle/>
                    <a:p>
                      <a:r>
                        <a:rPr kumimoji="1" lang="ja-JP" altLang="en-US" sz="2400" dirty="0"/>
                        <a:t>コロニアルアートなどの展示販売</a:t>
                      </a:r>
                    </a:p>
                  </a:txBody>
                  <a:tcPr/>
                </a:tc>
                <a:tc>
                  <a:txBody>
                    <a:bodyPr/>
                    <a:lstStyle/>
                    <a:p>
                      <a:r>
                        <a:rPr kumimoji="1" lang="ja-JP" altLang="en-US" sz="2400" dirty="0"/>
                        <a:t>花を飾り付け、食べ物も販売</a:t>
                      </a:r>
                    </a:p>
                  </a:txBody>
                  <a:tcPr/>
                </a:tc>
                <a:extLst>
                  <a:ext uri="{0D108BD9-81ED-4DB2-BD59-A6C34878D82A}">
                    <a16:rowId xmlns:a16="http://schemas.microsoft.com/office/drawing/2014/main" val="10002"/>
                  </a:ext>
                </a:extLst>
              </a:tr>
              <a:tr h="612730">
                <a:tc>
                  <a:txBody>
                    <a:bodyPr/>
                    <a:lstStyle/>
                    <a:p>
                      <a:r>
                        <a:rPr kumimoji="1" lang="ja-JP" altLang="en-US" sz="2400" dirty="0"/>
                        <a:t>収益源</a:t>
                      </a:r>
                    </a:p>
                  </a:txBody>
                  <a:tcPr/>
                </a:tc>
                <a:tc>
                  <a:txBody>
                    <a:bodyPr/>
                    <a:lstStyle/>
                    <a:p>
                      <a:r>
                        <a:rPr kumimoji="1" lang="ja-JP" altLang="en-US" sz="2400" dirty="0"/>
                        <a:t>食事</a:t>
                      </a:r>
                    </a:p>
                  </a:txBody>
                  <a:tcPr/>
                </a:tc>
                <a:tc>
                  <a:txBody>
                    <a:bodyPr/>
                    <a:lstStyle/>
                    <a:p>
                      <a:r>
                        <a:rPr kumimoji="1" lang="ja-JP" altLang="en-US" sz="2400" dirty="0"/>
                        <a:t>食事</a:t>
                      </a:r>
                    </a:p>
                  </a:txBody>
                  <a:tcPr/>
                </a:tc>
                <a:tc>
                  <a:txBody>
                    <a:bodyPr/>
                    <a:lstStyle/>
                    <a:p>
                      <a:r>
                        <a:rPr kumimoji="1" lang="ja-JP" altLang="en-US" sz="2400" dirty="0"/>
                        <a:t>入場料</a:t>
                      </a:r>
                    </a:p>
                  </a:txBody>
                  <a:tcPr/>
                </a:tc>
                <a:tc>
                  <a:txBody>
                    <a:bodyPr/>
                    <a:lstStyle/>
                    <a:p>
                      <a:r>
                        <a:rPr kumimoji="1" lang="ja-JP" altLang="en-US" sz="2400" dirty="0"/>
                        <a:t>食事</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60657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4439816" y="188640"/>
            <a:ext cx="3528392" cy="6272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5086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フードアンドワインフェスティバル</a:t>
            </a:r>
          </a:p>
        </p:txBody>
      </p:sp>
      <p:sp>
        <p:nvSpPr>
          <p:cNvPr id="3" name="コンテンツ プレースホルダー 2"/>
          <p:cNvSpPr>
            <a:spLocks noGrp="1"/>
          </p:cNvSpPr>
          <p:nvPr>
            <p:ph idx="1"/>
          </p:nvPr>
        </p:nvSpPr>
        <p:spPr>
          <a:xfrm>
            <a:off x="1415480" y="1916832"/>
            <a:ext cx="8589640" cy="4360019"/>
          </a:xfrm>
        </p:spPr>
        <p:txBody>
          <a:bodyPr>
            <a:normAutofit fontScale="55000" lnSpcReduction="20000"/>
          </a:bodyPr>
          <a:lstStyle/>
          <a:p>
            <a:pPr marL="0" indent="0">
              <a:buNone/>
            </a:pPr>
            <a:r>
              <a:rPr lang="ja-JP" altLang="en-US" dirty="0"/>
              <a:t>・</a:t>
            </a:r>
            <a:r>
              <a:rPr lang="en-US" altLang="ja-JP" sz="4600" dirty="0"/>
              <a:t>11</a:t>
            </a:r>
            <a:r>
              <a:rPr lang="ja-JP" altLang="en-US" sz="4600" dirty="0"/>
              <a:t>ヵ国以外の国も含め、</a:t>
            </a:r>
            <a:r>
              <a:rPr lang="ja-JP" altLang="en-US" sz="4600" dirty="0">
                <a:solidFill>
                  <a:srgbClr val="FF0000"/>
                </a:solidFill>
              </a:rPr>
              <a:t>食事とアルコール</a:t>
            </a:r>
            <a:r>
              <a:rPr lang="ja-JP" altLang="en-US" sz="4600" dirty="0"/>
              <a:t>を提供</a:t>
            </a:r>
            <a:endParaRPr lang="en-US" altLang="ja-JP" sz="4600" dirty="0"/>
          </a:p>
          <a:p>
            <a:pPr marL="0" indent="0">
              <a:buNone/>
            </a:pPr>
            <a:r>
              <a:rPr lang="ja-JP" altLang="en-US" sz="4600" dirty="0"/>
              <a:t>・各国料理は</a:t>
            </a:r>
            <a:r>
              <a:rPr lang="ja-JP" altLang="en-US" sz="4600" dirty="0">
                <a:solidFill>
                  <a:srgbClr val="FF0000"/>
                </a:solidFill>
              </a:rPr>
              <a:t>３個以内</a:t>
            </a:r>
            <a:r>
              <a:rPr lang="ja-JP" altLang="en-US" sz="4600" dirty="0"/>
              <a:t>に絞り、量も少なめ→食事を早く提供することと、多くの国の食事を味わってもらうため。</a:t>
            </a:r>
            <a:endParaRPr lang="en-US" altLang="ja-JP" sz="4600" dirty="0"/>
          </a:p>
          <a:p>
            <a:pPr marL="0" indent="0">
              <a:buNone/>
            </a:pPr>
            <a:r>
              <a:rPr lang="ja-JP" altLang="en-US" sz="4600" dirty="0"/>
              <a:t>・結果として、</a:t>
            </a:r>
            <a:r>
              <a:rPr lang="en-US" altLang="ja-JP" sz="4600" dirty="0"/>
              <a:t>1</a:t>
            </a:r>
            <a:r>
              <a:rPr lang="ja-JP" altLang="en-US" sz="4600" dirty="0"/>
              <a:t>ヵ所でディナーを食べるより、</a:t>
            </a:r>
            <a:r>
              <a:rPr lang="ja-JP" altLang="en-US" sz="4600" dirty="0">
                <a:solidFill>
                  <a:srgbClr val="FF0000"/>
                </a:solidFill>
              </a:rPr>
              <a:t>単価が高くなる。</a:t>
            </a:r>
            <a:endParaRPr lang="en-US" altLang="ja-JP" sz="4600" dirty="0">
              <a:solidFill>
                <a:srgbClr val="FF0000"/>
              </a:solidFill>
            </a:endParaRPr>
          </a:p>
          <a:p>
            <a:pPr marL="0" indent="0">
              <a:buNone/>
            </a:pPr>
            <a:r>
              <a:rPr lang="ja-JP" altLang="en-US" sz="4600" dirty="0"/>
              <a:t>・２６年目。</a:t>
            </a:r>
            <a:r>
              <a:rPr lang="en-US" altLang="ja-JP" sz="4600" dirty="0"/>
              <a:t>9</a:t>
            </a:r>
            <a:r>
              <a:rPr lang="ja-JP" altLang="en-US" sz="4600" dirty="0"/>
              <a:t>年目から利益がでる。その後は安定。</a:t>
            </a:r>
            <a:endParaRPr lang="en-US" altLang="ja-JP" sz="4600" dirty="0"/>
          </a:p>
          <a:p>
            <a:pPr marL="0" indent="0">
              <a:buNone/>
            </a:pPr>
            <a:r>
              <a:rPr lang="ja-JP" altLang="en-US" sz="4600" dirty="0"/>
              <a:t>・徐々に期間を増やす（固定費用が減る）</a:t>
            </a:r>
            <a:endParaRPr lang="en-US" altLang="ja-JP" sz="4600" dirty="0"/>
          </a:p>
          <a:p>
            <a:pPr marL="0" indent="0">
              <a:buNone/>
            </a:pPr>
            <a:r>
              <a:rPr lang="ja-JP" altLang="en-US" sz="4600" dirty="0"/>
              <a:t>・建物、電気、食事の用意など初日に多くの費用がかかる。</a:t>
            </a:r>
            <a:endParaRPr lang="en-US" altLang="ja-JP" sz="4600" dirty="0"/>
          </a:p>
          <a:p>
            <a:pPr marL="0" indent="0">
              <a:buNone/>
            </a:pPr>
            <a:r>
              <a:rPr lang="ja-JP" altLang="en-US" sz="4600" dirty="0"/>
              <a:t>・収益は食事から。</a:t>
            </a:r>
            <a:endParaRPr lang="en-US" altLang="ja-JP" sz="4600" dirty="0"/>
          </a:p>
          <a:p>
            <a:pPr marL="0" indent="0">
              <a:buNone/>
            </a:pPr>
            <a:r>
              <a:rPr lang="ja-JP" altLang="en-US" sz="4600" dirty="0"/>
              <a:t>・今年からメニューの写真をすべての国におく。</a:t>
            </a:r>
            <a:endParaRPr lang="en-US" altLang="ja-JP" sz="4600" dirty="0"/>
          </a:p>
          <a:p>
            <a:pPr marL="0" indent="0">
              <a:buNone/>
            </a:pPr>
            <a:r>
              <a:rPr lang="ja-JP" altLang="en-US" sz="4600" dirty="0"/>
              <a:t>・一番売れるのはカナダ。</a:t>
            </a:r>
          </a:p>
        </p:txBody>
      </p:sp>
    </p:spTree>
    <p:extLst>
      <p:ext uri="{BB962C8B-B14F-4D97-AF65-F5344CB8AC3E}">
        <p14:creationId xmlns:p14="http://schemas.microsoft.com/office/powerpoint/2010/main" val="5249314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エプコットの入り口</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071665" y="1628801"/>
            <a:ext cx="6034617" cy="4525963"/>
          </a:xfrm>
        </p:spPr>
      </p:pic>
    </p:spTree>
    <p:extLst>
      <p:ext uri="{BB962C8B-B14F-4D97-AF65-F5344CB8AC3E}">
        <p14:creationId xmlns:p14="http://schemas.microsoft.com/office/powerpoint/2010/main" val="122415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日本館の食べ物</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63553" y="1628801"/>
            <a:ext cx="3897957" cy="4227141"/>
          </a:xfrm>
        </p:spPr>
      </p:pic>
      <p:sp>
        <p:nvSpPr>
          <p:cNvPr id="3" name="テキスト ボックス 2"/>
          <p:cNvSpPr txBox="1"/>
          <p:nvPr/>
        </p:nvSpPr>
        <p:spPr>
          <a:xfrm>
            <a:off x="6313240" y="1684437"/>
            <a:ext cx="5040560" cy="3970318"/>
          </a:xfrm>
          <a:prstGeom prst="rect">
            <a:avLst/>
          </a:prstGeom>
          <a:noFill/>
        </p:spPr>
        <p:txBody>
          <a:bodyPr wrap="square" rtlCol="0">
            <a:spAutoFit/>
          </a:bodyPr>
          <a:lstStyle/>
          <a:p>
            <a:r>
              <a:rPr lang="ja-JP" altLang="en-US" sz="3600" dirty="0">
                <a:solidFill>
                  <a:srgbClr val="C09200"/>
                </a:solidFill>
              </a:rPr>
              <a:t>・照り焼きチキンマン</a:t>
            </a:r>
            <a:endParaRPr lang="en-US" altLang="ja-JP" sz="3600" dirty="0">
              <a:solidFill>
                <a:srgbClr val="C09200"/>
              </a:solidFill>
            </a:endParaRPr>
          </a:p>
          <a:p>
            <a:r>
              <a:rPr lang="ja-JP" altLang="en-US" sz="3600" dirty="0">
                <a:solidFill>
                  <a:srgbClr val="C09200"/>
                </a:solidFill>
              </a:rPr>
              <a:t>・ビーフ握り</a:t>
            </a:r>
            <a:endParaRPr lang="en-US" altLang="ja-JP" sz="3600" dirty="0">
              <a:solidFill>
                <a:srgbClr val="C09200"/>
              </a:solidFill>
            </a:endParaRPr>
          </a:p>
          <a:p>
            <a:r>
              <a:rPr lang="ja-JP" altLang="en-US" sz="3600" dirty="0">
                <a:solidFill>
                  <a:srgbClr val="C09200"/>
                </a:solidFill>
              </a:rPr>
              <a:t>・スパイシーロール</a:t>
            </a:r>
            <a:endParaRPr lang="en-US" altLang="ja-JP" sz="3600" dirty="0">
              <a:solidFill>
                <a:srgbClr val="C09200"/>
              </a:solidFill>
            </a:endParaRPr>
          </a:p>
          <a:p>
            <a:endParaRPr lang="en-US" altLang="ja-JP" sz="3600" dirty="0">
              <a:solidFill>
                <a:srgbClr val="C09200"/>
              </a:solidFill>
            </a:endParaRPr>
          </a:p>
          <a:p>
            <a:r>
              <a:rPr lang="ja-JP" altLang="en-US" sz="3600" dirty="0">
                <a:solidFill>
                  <a:srgbClr val="C09200"/>
                </a:solidFill>
              </a:rPr>
              <a:t>・</a:t>
            </a:r>
            <a:r>
              <a:rPr lang="en-US" altLang="ja-JP" sz="3600" dirty="0">
                <a:solidFill>
                  <a:srgbClr val="C09200"/>
                </a:solidFill>
              </a:rPr>
              <a:t>KIRIN</a:t>
            </a:r>
            <a:r>
              <a:rPr lang="ja-JP" altLang="en-US" sz="3600" dirty="0">
                <a:solidFill>
                  <a:srgbClr val="C09200"/>
                </a:solidFill>
              </a:rPr>
              <a:t>　</a:t>
            </a:r>
            <a:r>
              <a:rPr lang="en-US" altLang="ja-JP" sz="3600" dirty="0">
                <a:solidFill>
                  <a:srgbClr val="C09200"/>
                </a:solidFill>
              </a:rPr>
              <a:t>ICHIBAN</a:t>
            </a:r>
          </a:p>
          <a:p>
            <a:r>
              <a:rPr lang="ja-JP" altLang="en-US" sz="3600" dirty="0">
                <a:solidFill>
                  <a:srgbClr val="C09200"/>
                </a:solidFill>
              </a:rPr>
              <a:t>・</a:t>
            </a:r>
            <a:r>
              <a:rPr lang="en-US" altLang="ja-JP" sz="3600" dirty="0">
                <a:solidFill>
                  <a:srgbClr val="C09200"/>
                </a:solidFill>
              </a:rPr>
              <a:t>OZEKI</a:t>
            </a:r>
            <a:r>
              <a:rPr lang="ja-JP" altLang="en-US" sz="3600" dirty="0">
                <a:solidFill>
                  <a:srgbClr val="C09200"/>
                </a:solidFill>
              </a:rPr>
              <a:t>　</a:t>
            </a:r>
            <a:r>
              <a:rPr lang="en-US" altLang="ja-JP" sz="3600" dirty="0">
                <a:solidFill>
                  <a:srgbClr val="C09200"/>
                </a:solidFill>
              </a:rPr>
              <a:t>RAI</a:t>
            </a:r>
            <a:r>
              <a:rPr lang="ja-JP" altLang="en-US" sz="3600" dirty="0">
                <a:solidFill>
                  <a:srgbClr val="C09200"/>
                </a:solidFill>
              </a:rPr>
              <a:t>　</a:t>
            </a:r>
            <a:r>
              <a:rPr lang="en-US" altLang="ja-JP" sz="3600" dirty="0">
                <a:solidFill>
                  <a:srgbClr val="C09200"/>
                </a:solidFill>
              </a:rPr>
              <a:t>SAKE</a:t>
            </a:r>
          </a:p>
          <a:p>
            <a:endParaRPr lang="en-US" altLang="ja-JP" sz="3600" dirty="0">
              <a:solidFill>
                <a:srgbClr val="C09200"/>
              </a:solidFill>
            </a:endParaRPr>
          </a:p>
        </p:txBody>
      </p:sp>
    </p:spTree>
    <p:extLst>
      <p:ext uri="{BB962C8B-B14F-4D97-AF65-F5344CB8AC3E}">
        <p14:creationId xmlns:p14="http://schemas.microsoft.com/office/powerpoint/2010/main" val="19715492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アメリカ館の食べ物</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67409" y="1412777"/>
            <a:ext cx="6034617" cy="4525963"/>
          </a:xfrm>
        </p:spPr>
      </p:pic>
      <p:sp>
        <p:nvSpPr>
          <p:cNvPr id="3" name="テキスト ボックス 2"/>
          <p:cNvSpPr txBox="1"/>
          <p:nvPr/>
        </p:nvSpPr>
        <p:spPr>
          <a:xfrm>
            <a:off x="7248128" y="1379594"/>
            <a:ext cx="4536504" cy="3539430"/>
          </a:xfrm>
          <a:prstGeom prst="rect">
            <a:avLst/>
          </a:prstGeom>
          <a:solidFill>
            <a:schemeClr val="accent6">
              <a:lumMod val="20000"/>
              <a:lumOff val="80000"/>
            </a:schemeClr>
          </a:solidFill>
        </p:spPr>
        <p:txBody>
          <a:bodyPr wrap="square" rtlCol="0">
            <a:spAutoFit/>
          </a:bodyPr>
          <a:lstStyle/>
          <a:p>
            <a:r>
              <a:rPr lang="ja-JP" altLang="en-US" sz="2800" dirty="0"/>
              <a:t>・ニューイングランド・ロブスター・ロール</a:t>
            </a:r>
            <a:endParaRPr lang="en-US" altLang="ja-JP" sz="2800" dirty="0"/>
          </a:p>
          <a:p>
            <a:endParaRPr lang="en-US" altLang="ja-JP" sz="2800" dirty="0"/>
          </a:p>
          <a:p>
            <a:r>
              <a:rPr lang="ja-JP" altLang="en-US" sz="2800" dirty="0"/>
              <a:t>・ブランズウィック・スライダー（ハンバーガーのミニチュア版）</a:t>
            </a:r>
            <a:endParaRPr lang="en-US" altLang="ja-JP" sz="2800" dirty="0"/>
          </a:p>
          <a:p>
            <a:endParaRPr lang="en-US" altLang="ja-JP" sz="2800" dirty="0"/>
          </a:p>
          <a:p>
            <a:r>
              <a:rPr lang="ja-JP" altLang="en-US" sz="2800" dirty="0"/>
              <a:t>・キャロット・ケーキ</a:t>
            </a:r>
          </a:p>
        </p:txBody>
      </p:sp>
    </p:spTree>
    <p:extLst>
      <p:ext uri="{BB962C8B-B14F-4D97-AF65-F5344CB8AC3E}">
        <p14:creationId xmlns:p14="http://schemas.microsoft.com/office/powerpoint/2010/main" val="25892242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インド</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12618" y="2060848"/>
            <a:ext cx="6265912" cy="3525502"/>
          </a:xfrm>
        </p:spPr>
      </p:pic>
      <p:pic>
        <p:nvPicPr>
          <p:cNvPr id="3" name="図 2">
            <a:extLst>
              <a:ext uri="{FF2B5EF4-FFF2-40B4-BE49-F238E27FC236}">
                <a16:creationId xmlns:a16="http://schemas.microsoft.com/office/drawing/2014/main" id="{EDC1914D-61DC-24B9-20D1-E6A69E0216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16080" y="1027906"/>
            <a:ext cx="5199900" cy="2924944"/>
          </a:xfrm>
          <a:prstGeom prst="rect">
            <a:avLst/>
          </a:prstGeom>
        </p:spPr>
      </p:pic>
      <p:sp>
        <p:nvSpPr>
          <p:cNvPr id="5" name="テキスト ボックス 4">
            <a:extLst>
              <a:ext uri="{FF2B5EF4-FFF2-40B4-BE49-F238E27FC236}">
                <a16:creationId xmlns:a16="http://schemas.microsoft.com/office/drawing/2014/main" id="{A4F51639-580A-C69E-172F-0A71577D021C}"/>
              </a:ext>
            </a:extLst>
          </p:cNvPr>
          <p:cNvSpPr txBox="1"/>
          <p:nvPr/>
        </p:nvSpPr>
        <p:spPr>
          <a:xfrm>
            <a:off x="7471570" y="4509120"/>
            <a:ext cx="4407812" cy="1446550"/>
          </a:xfrm>
          <a:prstGeom prst="rect">
            <a:avLst/>
          </a:prstGeom>
          <a:noFill/>
        </p:spPr>
        <p:txBody>
          <a:bodyPr wrap="square" rtlCol="0">
            <a:spAutoFit/>
          </a:bodyPr>
          <a:lstStyle/>
          <a:p>
            <a:r>
              <a:rPr kumimoji="1" lang="ja-JP" altLang="en-US" sz="4400" dirty="0">
                <a:latin typeface="+mj-ea"/>
                <a:ea typeface="+mj-ea"/>
              </a:rPr>
              <a:t>カナダ</a:t>
            </a:r>
            <a:endParaRPr kumimoji="1" lang="en-US" altLang="ja-JP" sz="4400" dirty="0">
              <a:latin typeface="+mj-ea"/>
              <a:ea typeface="+mj-ea"/>
            </a:endParaRPr>
          </a:p>
          <a:p>
            <a:r>
              <a:rPr lang="ja-JP" altLang="en-US" sz="4400" dirty="0">
                <a:latin typeface="+mj-ea"/>
                <a:ea typeface="+mj-ea"/>
              </a:rPr>
              <a:t>フィレミニョン</a:t>
            </a:r>
            <a:endParaRPr kumimoji="1" lang="ja-JP" altLang="en-US" sz="4400" dirty="0">
              <a:latin typeface="+mj-ea"/>
              <a:ea typeface="+mj-ea"/>
            </a:endParaRPr>
          </a:p>
        </p:txBody>
      </p:sp>
    </p:spTree>
    <p:extLst>
      <p:ext uri="{BB962C8B-B14F-4D97-AF65-F5344CB8AC3E}">
        <p14:creationId xmlns:p14="http://schemas.microsoft.com/office/powerpoint/2010/main" val="77296593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3005</TotalTime>
  <Words>2712</Words>
  <Application>Microsoft Office PowerPoint</Application>
  <PresentationFormat>ワイド画面</PresentationFormat>
  <Paragraphs>540</Paragraphs>
  <Slides>121</Slides>
  <Notes>7</Notes>
  <HiddenSlides>0</HiddenSlides>
  <MMClips>5</MMClips>
  <ScaleCrop>false</ScaleCrop>
  <HeadingPairs>
    <vt:vector size="8" baseType="variant">
      <vt:variant>
        <vt:lpstr>使用されているフォント</vt:lpstr>
      </vt:variant>
      <vt:variant>
        <vt:i4>10</vt:i4>
      </vt:variant>
      <vt:variant>
        <vt:lpstr>テーマ</vt:lpstr>
      </vt:variant>
      <vt:variant>
        <vt:i4>1</vt:i4>
      </vt:variant>
      <vt:variant>
        <vt:lpstr>埋め込まれた OLE サーバー</vt:lpstr>
      </vt:variant>
      <vt:variant>
        <vt:i4>1</vt:i4>
      </vt:variant>
      <vt:variant>
        <vt:lpstr>スライド タイトル</vt:lpstr>
      </vt:variant>
      <vt:variant>
        <vt:i4>121</vt:i4>
      </vt:variant>
    </vt:vector>
  </HeadingPairs>
  <TitlesOfParts>
    <vt:vector size="133" baseType="lpstr">
      <vt:lpstr>ＭＳ ゴシック</vt:lpstr>
      <vt:lpstr>ＭＳ 明朝</vt:lpstr>
      <vt:lpstr>游ゴシック</vt:lpstr>
      <vt:lpstr>游ゴシック Light</vt:lpstr>
      <vt:lpstr>Arial</vt:lpstr>
      <vt:lpstr>Arial Black</vt:lpstr>
      <vt:lpstr>Calibri</vt:lpstr>
      <vt:lpstr>Cambria Math</vt:lpstr>
      <vt:lpstr>Century</vt:lpstr>
      <vt:lpstr>Wingdings</vt:lpstr>
      <vt:lpstr>Office テーマ</vt:lpstr>
      <vt:lpstr>画像ファイル</vt:lpstr>
      <vt:lpstr>世界のディズニーランド （教科書第9章）</vt:lpstr>
      <vt:lpstr>リカード</vt:lpstr>
      <vt:lpstr>絶対優位 ある国がどの産業についても強い場合</vt:lpstr>
      <vt:lpstr>比較優位 ある国のなかで相対的に強い産業</vt:lpstr>
      <vt:lpstr>比較優位</vt:lpstr>
      <vt:lpstr>PowerPoint プレゼンテーション</vt:lpstr>
      <vt:lpstr>比較優位とは</vt:lpstr>
      <vt:lpstr>１人当たりGDP（2024年）</vt:lpstr>
      <vt:lpstr>円をドルに変換するのが為替レート</vt:lpstr>
      <vt:lpstr>為替レートの決定理論</vt:lpstr>
      <vt:lpstr>日本円はドルに対して割安</vt:lpstr>
      <vt:lpstr>東京ディズニーランドは「安い」（２０１９）</vt:lpstr>
      <vt:lpstr>東京ディズニーランドは「安い」）（２０２１）</vt:lpstr>
      <vt:lpstr>ディズニーランド平価（2026年4月25日）</vt:lpstr>
      <vt:lpstr>訪日外国人の推移</vt:lpstr>
      <vt:lpstr>旅行収支</vt:lpstr>
      <vt:lpstr>著作権等使用料</vt:lpstr>
      <vt:lpstr>日本のデジタル赤字</vt:lpstr>
      <vt:lpstr>PowerPoint プレゼンテーション</vt:lpstr>
      <vt:lpstr>香港ディズニーランド</vt:lpstr>
      <vt:lpstr>香港</vt:lpstr>
      <vt:lpstr>１人当たりＧＤＰは日本より上</vt:lpstr>
      <vt:lpstr>PowerPoint プレゼンテーション</vt:lpstr>
      <vt:lpstr>料金 1-DAYチケットで4000円（2012年）</vt:lpstr>
      <vt:lpstr>香港ディズニーランドの値段</vt:lpstr>
      <vt:lpstr>入口</vt:lpstr>
      <vt:lpstr>地図</vt:lpstr>
      <vt:lpstr>演藝人員</vt:lpstr>
      <vt:lpstr>メインストリートＵＳＡ</vt:lpstr>
      <vt:lpstr>小さいお城、後ろに山</vt:lpstr>
      <vt:lpstr>お城のリニューアル（2020年）</vt:lpstr>
      <vt:lpstr>ビッググリズリーマウンテン</vt:lpstr>
      <vt:lpstr>PowerPoint プレゼンテーション</vt:lpstr>
      <vt:lpstr>トイストーリーランド</vt:lpstr>
      <vt:lpstr>ミスティックマナー （香港オリジナル）</vt:lpstr>
      <vt:lpstr>バズライトイヤーのアストロブラスター</vt:lpstr>
      <vt:lpstr>すいている</vt:lpstr>
      <vt:lpstr>スペースマウンテン</vt:lpstr>
      <vt:lpstr>ディズニーランドパリ</vt:lpstr>
      <vt:lpstr>ユーロディズニーランド</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2つのテーマパーク</vt:lpstr>
      <vt:lpstr>入場料　</vt:lpstr>
      <vt:lpstr>ファストパス（2019年6月）</vt:lpstr>
      <vt:lpstr>メインストリートＵＳＡ</vt:lpstr>
      <vt:lpstr>眠れる森の美女の城</vt:lpstr>
      <vt:lpstr>東京ディズニーランドとの違い</vt:lpstr>
      <vt:lpstr>（参考）シンデレラ城</vt:lpstr>
      <vt:lpstr>不思議の国のアリス（巨大迷路）</vt:lpstr>
      <vt:lpstr>PowerPoint プレゼンテーション</vt:lpstr>
      <vt:lpstr>スペース・マウンテン（色が違う）</vt:lpstr>
      <vt:lpstr>カストーディアル</vt:lpstr>
      <vt:lpstr>ウォルト・ディズニー・スタジオ</vt:lpstr>
      <vt:lpstr>タワーオブテラー</vt:lpstr>
      <vt:lpstr>レミーのおいしいレストラン</vt:lpstr>
      <vt:lpstr>PowerPoint プレゼンテーション</vt:lpstr>
      <vt:lpstr>カリフォルニア・ディズニーランドへの不満 </vt:lpstr>
      <vt:lpstr>ウォルトディズニーの言葉</vt:lpstr>
      <vt:lpstr>ウォルト・ディズニー・ワールド</vt:lpstr>
      <vt:lpstr>オーランドについて ウォルト・ディズニー・ワールド</vt:lpstr>
      <vt:lpstr>オーランド</vt:lpstr>
      <vt:lpstr>PowerPoint プレゼンテーション</vt:lpstr>
      <vt:lpstr>オーランドにあるテーマパーク</vt:lpstr>
      <vt:lpstr>PowerPoint プレゼンテーション</vt:lpstr>
      <vt:lpstr>ディズニーワールドの歴史</vt:lpstr>
      <vt:lpstr>拡大が続く</vt:lpstr>
      <vt:lpstr>PowerPoint プレゼンテーション</vt:lpstr>
      <vt:lpstr>マジックキングダム</vt:lpstr>
      <vt:lpstr>シンデレラ城</vt:lpstr>
      <vt:lpstr>メインストリートUSA</vt:lpstr>
      <vt:lpstr>シンデレラ城</vt:lpstr>
      <vt:lpstr>ホール・オブ・プレジデンツ</vt:lpstr>
      <vt:lpstr>PowerPoint プレゼンテーション</vt:lpstr>
      <vt:lpstr>エプコット</vt:lpstr>
      <vt:lpstr>エプコット</vt:lpstr>
      <vt:lpstr>ワールドショーケース</vt:lpstr>
      <vt:lpstr>イタリア</vt:lpstr>
      <vt:lpstr>ノルウエー</vt:lpstr>
      <vt:lpstr>PowerPoint プレゼンテーション</vt:lpstr>
      <vt:lpstr>メキシコ</vt:lpstr>
      <vt:lpstr>ソアリン（エプコットにある）</vt:lpstr>
      <vt:lpstr>日本館</vt:lpstr>
      <vt:lpstr>ＣＲカルチュアルレプレゼンタティブ</vt:lpstr>
      <vt:lpstr>PowerPoint プレゼンテーション</vt:lpstr>
      <vt:lpstr>三越のお土産屋</vt:lpstr>
      <vt:lpstr>日本酒、かき氷など</vt:lpstr>
      <vt:lpstr>エプコットの責任者</vt:lpstr>
      <vt:lpstr>フェスティバル</vt:lpstr>
      <vt:lpstr>PowerPoint プレゼンテーション</vt:lpstr>
      <vt:lpstr>PowerPoint プレゼンテーション</vt:lpstr>
      <vt:lpstr>フードアンドワインフェスティバル</vt:lpstr>
      <vt:lpstr>エプコットの入り口</vt:lpstr>
      <vt:lpstr>日本館の食べ物</vt:lpstr>
      <vt:lpstr>アメリカ館の食べ物</vt:lpstr>
      <vt:lpstr>インド</vt:lpstr>
      <vt:lpstr>PowerPoint プレゼンテーション</vt:lpstr>
      <vt:lpstr>日本でも開催</vt:lpstr>
      <vt:lpstr>PowerPoint プレゼンテーション</vt:lpstr>
      <vt:lpstr>パンドラ</vt:lpstr>
      <vt:lpstr>アバター・フライト・オブ・パッセージ</vt:lpstr>
      <vt:lpstr>アジアエリア</vt:lpstr>
      <vt:lpstr>エクスペディション・エベレスト</vt:lpstr>
      <vt:lpstr>PowerPoint プレゼンテーション</vt:lpstr>
      <vt:lpstr>キリマンジャロ・サファリ</vt:lpstr>
      <vt:lpstr>ディズニー・ハリウッド・スタジオ</vt:lpstr>
      <vt:lpstr>ユニバーサル・オーランド・リゾート</vt:lpstr>
      <vt:lpstr>PowerPoint プレゼンテーション</vt:lpstr>
      <vt:lpstr>ユニバーサル・ボルケーノベイ （ウォーターパーク）</vt:lpstr>
      <vt:lpstr>シーワールド・オーランド</vt:lpstr>
      <vt:lpstr>PowerPoint プレゼンテーション</vt:lpstr>
      <vt:lpstr>Discovery Cove</vt:lpstr>
      <vt:lpstr>PowerPoint プレゼンテーション</vt:lpstr>
      <vt:lpstr>アブダビ</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ディズニーワールド </dc:title>
  <dc:creator>yamasawa</dc:creator>
  <cp:lastModifiedBy>山澤 成康</cp:lastModifiedBy>
  <cp:revision>116</cp:revision>
  <dcterms:created xsi:type="dcterms:W3CDTF">2012-08-01T10:22:57Z</dcterms:created>
  <dcterms:modified xsi:type="dcterms:W3CDTF">2026-03-21T00:21:51Z</dcterms:modified>
</cp:coreProperties>
</file>