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99" r:id="rId10"/>
    <p:sldId id="300" r:id="rId11"/>
    <p:sldId id="261" r:id="rId12"/>
    <p:sldId id="262" r:id="rId13"/>
    <p:sldId id="263" r:id="rId14"/>
    <p:sldId id="264" r:id="rId15"/>
    <p:sldId id="295" r:id="rId16"/>
    <p:sldId id="292" r:id="rId17"/>
    <p:sldId id="277" r:id="rId18"/>
    <p:sldId id="275" r:id="rId19"/>
    <p:sldId id="291" r:id="rId20"/>
    <p:sldId id="294" r:id="rId21"/>
    <p:sldId id="302" r:id="rId22"/>
    <p:sldId id="303" r:id="rId23"/>
    <p:sldId id="298" r:id="rId24"/>
    <p:sldId id="297" r:id="rId25"/>
    <p:sldId id="279" r:id="rId26"/>
    <p:sldId id="548" r:id="rId27"/>
    <p:sldId id="583" r:id="rId28"/>
    <p:sldId id="653" r:id="rId29"/>
    <p:sldId id="656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79A5-064D-493C-B788-261EE4F49BEF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3A4B3-A523-4995-B27B-C4321FB7A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4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41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52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98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3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72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43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83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43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63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3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6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7F9-5104-41F1-B732-97ABF6F7E5C0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BB40-7FA3-4387-A5EF-FCB3A3885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hyperlink" Target="https://pxhere.com/en/photo/2725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svgsilh.com/image/309934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企業行動の分析</a:t>
            </a:r>
            <a:br>
              <a:rPr kumimoji="1" lang="en-US" altLang="ja-JP" dirty="0"/>
            </a:br>
            <a:r>
              <a:rPr kumimoji="1" lang="ja-JP" altLang="en-US" dirty="0"/>
              <a:t>（教科書　第</a:t>
            </a:r>
            <a:r>
              <a:rPr kumimoji="1" lang="en-US" altLang="ja-JP" dirty="0"/>
              <a:t>7</a:t>
            </a:r>
            <a:r>
              <a:rPr kumimoji="1" lang="ja-JP" altLang="en-US"/>
              <a:t>章）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63552" y="4645819"/>
            <a:ext cx="8534400" cy="1752600"/>
          </a:xfrm>
        </p:spPr>
        <p:txBody>
          <a:bodyPr/>
          <a:lstStyle/>
          <a:p>
            <a:r>
              <a:rPr lang="ja-JP" altLang="en-US" dirty="0"/>
              <a:t>山澤成康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11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46849E73-D4BA-F079-C0ED-EAFA771EE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5100" y="4911367"/>
            <a:ext cx="981627" cy="8367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DFBF62-71DF-F36D-568C-C30BA1D81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505" y="5877647"/>
            <a:ext cx="981541" cy="8413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E2A7C2D-BCDD-05F5-8CF4-B1FB51DF7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880" y="5877272"/>
            <a:ext cx="981541" cy="8413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7BF0DC-2F5B-825C-86AE-3B76D8630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288" y="4079126"/>
            <a:ext cx="981541" cy="8413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979C28-4B91-1E51-5313-F2031AFA9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5743" y="4918767"/>
            <a:ext cx="981541" cy="8413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68C5AFB-70C9-E7DB-CBAA-7C55E1A1E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368" y="4918767"/>
            <a:ext cx="981541" cy="84132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CE9FB7D-97F1-4651-6DC6-54101A8F3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58" y="4916459"/>
            <a:ext cx="981541" cy="8413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C4E980-A696-AA90-1382-309A2A754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229" y="4916459"/>
            <a:ext cx="981541" cy="84132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328DD20-39A4-6399-6A38-72F1FC961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531" y="4916460"/>
            <a:ext cx="981541" cy="8413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1AC7ECE-6686-7B31-B39A-80D2A88B2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70" y="4782068"/>
            <a:ext cx="981541" cy="84132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0BBFFB-6378-9AD7-063B-6D68512AB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622" y="4755777"/>
            <a:ext cx="981541" cy="84132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246D613-4A45-D5B8-AD9F-448BE16B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467" y="3169980"/>
            <a:ext cx="981541" cy="8413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0AD2346-4F9A-1532-EA0F-C0062AD4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458" y="3148445"/>
            <a:ext cx="981541" cy="84132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4E20D30-A77F-E259-2AD4-C12CD474B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4505" y="3981127"/>
            <a:ext cx="981541" cy="841321"/>
          </a:xfrm>
          <a:prstGeom prst="rect">
            <a:avLst/>
          </a:prstGeom>
        </p:spPr>
      </p:pic>
      <p:pic>
        <p:nvPicPr>
          <p:cNvPr id="21" name="図 20" descr="テーブルの上にあるパスタ&#10;&#10;自動的に生成された説明">
            <a:extLst>
              <a:ext uri="{FF2B5EF4-FFF2-40B4-BE49-F238E27FC236}">
                <a16:creationId xmlns:a16="http://schemas.microsoft.com/office/drawing/2014/main" id="{C6089BEA-3910-3B1E-EDE7-7AD75BB5C0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4327" y="3950240"/>
            <a:ext cx="981627" cy="73622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DCD0836-CC92-AC75-FB8A-B03E17BCD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439" y="3293516"/>
            <a:ext cx="981541" cy="73768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89DDA31-1AF2-FD37-2A43-129BEB2E0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779" y="2519768"/>
            <a:ext cx="981541" cy="73768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B62B53B-C0C3-E944-5AF7-569A4795F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416" y="2150928"/>
            <a:ext cx="981541" cy="73768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3875BD3-8AD7-0E7D-F7F4-C485C933D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051" y="4104987"/>
            <a:ext cx="981541" cy="7376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0C9D4E7-DF57-5593-0B8C-A5CE1B8A7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6665" y="623856"/>
            <a:ext cx="981541" cy="7376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95208BF-6167-4F69-FA77-AEDB0A947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661" y="1406130"/>
            <a:ext cx="981541" cy="73768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9F146E96-C1B6-BC3D-F1CD-08D574C4D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499" y="2196191"/>
            <a:ext cx="981541" cy="73768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D5AA766-C106-FA1A-E4E4-20528C2B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498" y="3033127"/>
            <a:ext cx="981541" cy="73768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99C37EF-E3E6-30C0-444F-3EFF91AF0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661" y="3884160"/>
            <a:ext cx="981541" cy="73768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C976A30-C4AF-4C22-DC15-F980BB1DB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13" y="3033454"/>
            <a:ext cx="981541" cy="73768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423579F-AA23-5A64-02EB-2BAC4442B3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2502" y="2073147"/>
            <a:ext cx="981541" cy="73768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093E558-B3E0-79BF-47F5-3E44AD2BE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5742" y="2073147"/>
            <a:ext cx="981541" cy="73768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8B01772-493D-3C6A-8685-4CEC5D80F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8472" y="123078"/>
            <a:ext cx="981541" cy="73768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BF9799F-83C8-D371-BDC6-F5DF2EE4F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229" y="883761"/>
            <a:ext cx="981541" cy="73768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5E40E89-3460-48EB-97F0-02D3F41D2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229" y="1714879"/>
            <a:ext cx="981541" cy="73768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FE0F224A-4C1C-42EC-857F-12C224644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8475" y="206536"/>
            <a:ext cx="981541" cy="73768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BF025A5-1731-E472-3783-4632C24AB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012" y="1108080"/>
            <a:ext cx="981541" cy="73768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D560CA5-346A-80C0-1C94-C6CEAA0389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6511" y="1074633"/>
            <a:ext cx="981541" cy="73768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3D42BCC-9EB7-AB9E-EF6C-9EB8AD9D3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012" y="179970"/>
            <a:ext cx="981541" cy="73768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BC7E55-570E-70C3-8117-AFC1090DFBDF}"/>
              </a:ext>
            </a:extLst>
          </p:cNvPr>
          <p:cNvSpPr txBox="1"/>
          <p:nvPr/>
        </p:nvSpPr>
        <p:spPr>
          <a:xfrm>
            <a:off x="421162" y="329271"/>
            <a:ext cx="2411130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シェフの数が増えると、できるパスタの量は増えることは増えるが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00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縦軸と横軸を反対にすると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273003"/>
            <a:ext cx="4038600" cy="31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7" y="1628801"/>
            <a:ext cx="37100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828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1268760"/>
            <a:ext cx="6192688" cy="478663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00879" y="1223523"/>
            <a:ext cx="5310125" cy="4104457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237406" y="1247034"/>
            <a:ext cx="5256584" cy="42919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7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限界費用</a:t>
            </a:r>
            <a:r>
              <a:rPr lang="ja-JP" altLang="en-US" dirty="0"/>
              <a:t>は逓増する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628801"/>
            <a:ext cx="6336704" cy="50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3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利益の最大化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1624" y="1393958"/>
            <a:ext cx="7344816" cy="546404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112224" y="6206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限界収入と限界費用が等しいとき、利益が最大になる。</a:t>
            </a:r>
          </a:p>
        </p:txBody>
      </p:sp>
      <p:sp>
        <p:nvSpPr>
          <p:cNvPr id="5" name="直角三角形 4"/>
          <p:cNvSpPr/>
          <p:nvPr/>
        </p:nvSpPr>
        <p:spPr>
          <a:xfrm flipH="1">
            <a:off x="6816080" y="4832523"/>
            <a:ext cx="648072" cy="4320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34819" y="5373216"/>
            <a:ext cx="137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生産</a:t>
            </a:r>
            <a:r>
              <a:rPr lang="en-US" altLang="ja-JP" dirty="0"/>
              <a:t>1</a:t>
            </a:r>
            <a:r>
              <a:rPr lang="ja-JP" altLang="en-US" dirty="0"/>
              <a:t>単位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08168" y="49006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限界費用</a:t>
            </a: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5735960" y="4232310"/>
            <a:ext cx="1080120" cy="7827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 flipV="1">
            <a:off x="6276020" y="4832525"/>
            <a:ext cx="540060" cy="270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1" y="3022104"/>
            <a:ext cx="66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791744" y="24208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限界収入＝価格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91744" y="36179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生産</a:t>
            </a:r>
            <a:r>
              <a:rPr lang="en-US" altLang="ja-JP" dirty="0"/>
              <a:t>1</a:t>
            </a:r>
            <a:r>
              <a:rPr lang="ja-JP" altLang="en-US" dirty="0"/>
              <a:t>単位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763852" y="3479304"/>
            <a:ext cx="1044116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7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42E3CDE-B46F-1022-8152-618ABA7E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00808"/>
            <a:ext cx="11412730" cy="4464496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EAB7C884-CC24-D408-91A1-C1BCCD7D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利益最大化の数値例</a:t>
            </a:r>
          </a:p>
        </p:txBody>
      </p:sp>
    </p:spTree>
    <p:extLst>
      <p:ext uri="{BB962C8B-B14F-4D97-AF65-F5344CB8AC3E}">
        <p14:creationId xmlns:p14="http://schemas.microsoft.com/office/powerpoint/2010/main" val="214501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平均費用と限界費用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3359696" y="2132856"/>
            <a:ext cx="0" cy="2952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359696" y="5065613"/>
            <a:ext cx="5256584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519935" y="2869523"/>
            <a:ext cx="1008112" cy="0"/>
          </a:xfrm>
          <a:prstGeom prst="line">
            <a:avLst/>
          </a:prstGeom>
          <a:ln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cxnSpLocks/>
          </p:cNvCxnSpPr>
          <p:nvPr/>
        </p:nvCxnSpPr>
        <p:spPr>
          <a:xfrm flipV="1">
            <a:off x="6525985" y="1738695"/>
            <a:ext cx="0" cy="113082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3359696" y="4005065"/>
            <a:ext cx="486055" cy="10605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cxnSpLocks/>
          </p:cNvCxnSpPr>
          <p:nvPr/>
        </p:nvCxnSpPr>
        <p:spPr>
          <a:xfrm flipV="1">
            <a:off x="3404234" y="3187190"/>
            <a:ext cx="1755662" cy="1878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845750" y="4005065"/>
            <a:ext cx="0" cy="106054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cxnSpLocks/>
          </p:cNvCxnSpPr>
          <p:nvPr/>
        </p:nvCxnSpPr>
        <p:spPr>
          <a:xfrm flipH="1">
            <a:off x="5137234" y="3187189"/>
            <a:ext cx="37819" cy="191442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395700" y="3159391"/>
            <a:ext cx="1764196" cy="71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359696" y="3985493"/>
            <a:ext cx="486055" cy="1957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719736" y="52296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Q1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71863" y="52446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Q2</a:t>
            </a:r>
            <a:endParaRPr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754124" y="3834151"/>
            <a:ext cx="70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C1</a:t>
            </a:r>
            <a:endParaRPr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754124" y="29024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C2</a:t>
            </a:r>
            <a:endParaRPr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631504" y="5733256"/>
            <a:ext cx="712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平均費用：</a:t>
            </a:r>
            <a:r>
              <a:rPr lang="en-US" altLang="ja-JP" sz="2000" dirty="0"/>
              <a:t>C1/Q1  ,  C2/Q2</a:t>
            </a:r>
            <a:r>
              <a:rPr lang="ja-JP" altLang="en-US" sz="2000" dirty="0"/>
              <a:t>　</a:t>
            </a:r>
            <a:r>
              <a:rPr lang="ja-JP" altLang="en-US" sz="2000" dirty="0">
                <a:solidFill>
                  <a:srgbClr val="0000FF"/>
                </a:solidFill>
              </a:rPr>
              <a:t>原点から直線を引いたときの傾き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360772" y="29958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限界費用：</a:t>
            </a:r>
            <a:r>
              <a:rPr lang="en-US" altLang="ja-JP" sz="2000" dirty="0"/>
              <a:t>ΔC/ΔQ</a:t>
            </a:r>
            <a:r>
              <a:rPr lang="ja-JP" altLang="en-US" sz="2000" dirty="0"/>
              <a:t>　</a:t>
            </a:r>
            <a:r>
              <a:rPr lang="ja-JP" altLang="en-US" sz="2000" dirty="0">
                <a:solidFill>
                  <a:srgbClr val="0000FF"/>
                </a:solidFill>
              </a:rPr>
              <a:t>直線の傾き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17287" y="304859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ΔQ</a:t>
            </a:r>
            <a:endParaRPr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72874" y="21514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ΔC</a:t>
            </a:r>
            <a:endParaRPr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F079C5-F5BE-4573-8C9D-70A4A153AE09}"/>
              </a:ext>
            </a:extLst>
          </p:cNvPr>
          <p:cNvSpPr txBox="1"/>
          <p:nvPr/>
        </p:nvSpPr>
        <p:spPr>
          <a:xfrm>
            <a:off x="9542021" y="1784040"/>
            <a:ext cx="2313126" cy="193899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平均費用は、</a:t>
            </a:r>
            <a:r>
              <a:rPr lang="ja-JP" altLang="en-US" sz="2000" dirty="0">
                <a:solidFill>
                  <a:srgbClr val="FF0000"/>
                </a:solidFill>
              </a:rPr>
              <a:t>生産物</a:t>
            </a:r>
            <a:r>
              <a:rPr lang="en-US" altLang="ja-JP" sz="20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</a:rPr>
              <a:t>単位にかかる費用</a:t>
            </a:r>
            <a:r>
              <a:rPr lang="ja-JP" altLang="en-US" sz="2000" dirty="0"/>
              <a:t>。限界費用は、新たに生産物を</a:t>
            </a:r>
            <a:r>
              <a:rPr lang="en-US" altLang="ja-JP" sz="2000" dirty="0"/>
              <a:t>1</a:t>
            </a:r>
            <a:r>
              <a:rPr lang="ja-JP" altLang="en-US" sz="2000" dirty="0"/>
              <a:t>単位作る時に</a:t>
            </a:r>
            <a:r>
              <a:rPr lang="ja-JP" altLang="en-US" sz="2000" dirty="0">
                <a:solidFill>
                  <a:srgbClr val="FF0000"/>
                </a:solidFill>
              </a:rPr>
              <a:t>追加的にかかる費用</a:t>
            </a:r>
            <a:r>
              <a:rPr lang="ja-JP" altLang="en-US" sz="2000" dirty="0"/>
              <a:t>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F3DF98-A68F-42A1-AABC-66FDE5AB7F29}"/>
              </a:ext>
            </a:extLst>
          </p:cNvPr>
          <p:cNvSpPr txBox="1"/>
          <p:nvPr/>
        </p:nvSpPr>
        <p:spPr>
          <a:xfrm>
            <a:off x="8414986" y="5255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生産量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8858DF-E23C-4C85-9A8E-F5391ED921D3}"/>
              </a:ext>
            </a:extLst>
          </p:cNvPr>
          <p:cNvSpPr txBox="1"/>
          <p:nvPr/>
        </p:nvSpPr>
        <p:spPr>
          <a:xfrm>
            <a:off x="2358995" y="2349454"/>
            <a:ext cx="31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費用</a:t>
            </a:r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3B45A670-0AE3-4D75-9873-A090C2ABD342}"/>
              </a:ext>
            </a:extLst>
          </p:cNvPr>
          <p:cNvSpPr/>
          <p:nvPr/>
        </p:nvSpPr>
        <p:spPr>
          <a:xfrm rot="7942648">
            <a:off x="2283696" y="806489"/>
            <a:ext cx="5584229" cy="2079979"/>
          </a:xfrm>
          <a:prstGeom prst="arc">
            <a:avLst>
              <a:gd name="adj1" fmla="val 12562619"/>
              <a:gd name="adj2" fmla="val 2131879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E3E8C5D-6812-4493-B950-28D6B4797977}"/>
              </a:ext>
            </a:extLst>
          </p:cNvPr>
          <p:cNvSpPr txBox="1"/>
          <p:nvPr/>
        </p:nvSpPr>
        <p:spPr>
          <a:xfrm>
            <a:off x="7104112" y="1268760"/>
            <a:ext cx="131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総費用</a:t>
            </a:r>
          </a:p>
        </p:txBody>
      </p:sp>
    </p:spTree>
    <p:extLst>
      <p:ext uri="{BB962C8B-B14F-4D97-AF65-F5344CB8AC3E}">
        <p14:creationId xmlns:p14="http://schemas.microsoft.com/office/powerpoint/2010/main" val="113535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平均費用は</a:t>
            </a:r>
            <a:r>
              <a:rPr lang="en-US" altLang="ja-JP" dirty="0"/>
              <a:t>U</a:t>
            </a:r>
            <a:r>
              <a:rPr lang="ja-JP" altLang="en-US" dirty="0"/>
              <a:t>字型になる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820" y="1700808"/>
            <a:ext cx="6858326" cy="4896544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2711624" y="4941168"/>
            <a:ext cx="288032" cy="1008112"/>
          </a:xfrm>
          <a:prstGeom prst="leftBrace">
            <a:avLst>
              <a:gd name="adj1" fmla="val 3719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9113" y="522672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固定費用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312024" y="4077072"/>
            <a:ext cx="0" cy="194421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872136" y="3356992"/>
            <a:ext cx="0" cy="26642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143672" y="3372928"/>
            <a:ext cx="728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143672" y="4979729"/>
            <a:ext cx="7284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201010" y="4077072"/>
            <a:ext cx="311101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143672" y="4766145"/>
            <a:ext cx="3168352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721176" y="6099854"/>
            <a:ext cx="7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Ｑ１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23992" y="60998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Ｑ２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23592" y="46103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Ｃ１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23592" y="3892406"/>
            <a:ext cx="6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Ｃ２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07768" y="281780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C00FF"/>
                </a:solidFill>
              </a:rPr>
              <a:t>平均費用＝</a:t>
            </a:r>
            <a:r>
              <a:rPr lang="en-US" altLang="ja-JP" dirty="0">
                <a:solidFill>
                  <a:srgbClr val="CC00FF"/>
                </a:solidFill>
              </a:rPr>
              <a:t>C1/Q1</a:t>
            </a:r>
            <a:endParaRPr lang="ja-JP" altLang="en-US" dirty="0">
              <a:solidFill>
                <a:srgbClr val="CC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672064" y="4077362"/>
            <a:ext cx="127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CC00FF"/>
                </a:solidFill>
              </a:rPr>
              <a:t>平均費用＝</a:t>
            </a:r>
            <a:r>
              <a:rPr lang="en-US" altLang="ja-JP" dirty="0">
                <a:solidFill>
                  <a:srgbClr val="CC00FF"/>
                </a:solidFill>
              </a:rPr>
              <a:t>C2/Q2</a:t>
            </a:r>
            <a:endParaRPr lang="ja-JP" altLang="en-US" dirty="0">
              <a:solidFill>
                <a:srgbClr val="CC00FF"/>
              </a:solidFill>
            </a:endParaRPr>
          </a:p>
        </p:txBody>
      </p:sp>
      <p:sp>
        <p:nvSpPr>
          <p:cNvPr id="2048" name="円/楕円 2047"/>
          <p:cNvSpPr/>
          <p:nvPr/>
        </p:nvSpPr>
        <p:spPr>
          <a:xfrm>
            <a:off x="3721177" y="3284985"/>
            <a:ext cx="196679" cy="17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714" y="4610397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962CE1-532A-4AA0-842D-832CCED87A3B}"/>
              </a:ext>
            </a:extLst>
          </p:cNvPr>
          <p:cNvSpPr txBox="1"/>
          <p:nvPr/>
        </p:nvSpPr>
        <p:spPr>
          <a:xfrm>
            <a:off x="8874026" y="1353424"/>
            <a:ext cx="32301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平均費用は、総費用</a:t>
            </a:r>
            <a:r>
              <a:rPr kumimoji="1" lang="en-US" altLang="ja-JP" dirty="0"/>
              <a:t>÷</a:t>
            </a:r>
            <a:r>
              <a:rPr kumimoji="1" lang="ja-JP" altLang="en-US" dirty="0"/>
              <a:t>生産量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・生産量が少ない時は固定費の影響が大きいため、平均費用は大きくなる（</a:t>
            </a:r>
            <a:r>
              <a:rPr kumimoji="1" lang="en-US" altLang="ja-JP" dirty="0"/>
              <a:t>C1</a:t>
            </a:r>
            <a:r>
              <a:rPr kumimoji="1" lang="ja-JP" altLang="en-US" dirty="0"/>
              <a:t>と</a:t>
            </a:r>
            <a:r>
              <a:rPr kumimoji="1" lang="en-US" altLang="ja-JP" dirty="0"/>
              <a:t>Q1</a:t>
            </a:r>
            <a:r>
              <a:rPr kumimoji="1" lang="ja-JP" altLang="en-US" dirty="0"/>
              <a:t>）。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・生産量が増えると固定費の影響が少なくなり、平均費用は小さくなる（</a:t>
            </a:r>
            <a:r>
              <a:rPr kumimoji="1" lang="en-US" altLang="ja-JP" dirty="0"/>
              <a:t>C2</a:t>
            </a:r>
            <a:r>
              <a:rPr kumimoji="1" lang="ja-JP" altLang="en-US" dirty="0"/>
              <a:t>と</a:t>
            </a:r>
            <a:r>
              <a:rPr kumimoji="1" lang="en-US" altLang="ja-JP" dirty="0"/>
              <a:t>Q2</a:t>
            </a:r>
            <a:r>
              <a:rPr kumimoji="1" lang="ja-JP" altLang="en-US" dirty="0"/>
              <a:t>）。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・生産量がさらに増えると、</a:t>
            </a:r>
            <a:r>
              <a:rPr kumimoji="1" lang="ja-JP" altLang="en-US" dirty="0"/>
              <a:t>限界費用が大きくなり、平均費用も増える。</a:t>
            </a:r>
          </a:p>
        </p:txBody>
      </p:sp>
    </p:spTree>
    <p:extLst>
      <p:ext uri="{BB962C8B-B14F-4D97-AF65-F5344CB8AC3E}">
        <p14:creationId xmlns:p14="http://schemas.microsoft.com/office/powerpoint/2010/main" val="407341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C8EA95A7-CB83-44CE-9617-AA7FA17F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201738"/>
            <a:ext cx="5505450" cy="3448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利潤は緑の部分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72064" y="24208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利潤＝収入ー費用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6AC19D-F4FF-41A7-BD0E-BECDBB18CB28}"/>
              </a:ext>
            </a:extLst>
          </p:cNvPr>
          <p:cNvSpPr txBox="1"/>
          <p:nvPr/>
        </p:nvSpPr>
        <p:spPr>
          <a:xfrm>
            <a:off x="5771964" y="593786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/>
              <a:t>利益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8DA240-DFA3-4D81-A1F9-E435BC8D1499}"/>
              </a:ext>
            </a:extLst>
          </p:cNvPr>
          <p:cNvSpPr txBox="1"/>
          <p:nvPr/>
        </p:nvSpPr>
        <p:spPr>
          <a:xfrm>
            <a:off x="7464152" y="3925763"/>
            <a:ext cx="288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収入＝市場価格</a:t>
            </a:r>
            <a:r>
              <a:rPr lang="en-US" altLang="ja-JP" dirty="0"/>
              <a:t>×</a:t>
            </a:r>
            <a:r>
              <a:rPr lang="ja-JP" altLang="en-US" dirty="0"/>
              <a:t>生産量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4C2A21-C6B0-4C7D-AD6B-46BFC97C28CA}"/>
              </a:ext>
            </a:extLst>
          </p:cNvPr>
          <p:cNvSpPr txBox="1"/>
          <p:nvPr/>
        </p:nvSpPr>
        <p:spPr>
          <a:xfrm>
            <a:off x="8040216" y="3261429"/>
            <a:ext cx="288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費用＝平均費用</a:t>
            </a:r>
            <a:r>
              <a:rPr lang="en-US" altLang="ja-JP" dirty="0"/>
              <a:t>×</a:t>
            </a:r>
            <a:r>
              <a:rPr lang="ja-JP" altLang="en-US" dirty="0"/>
              <a:t>生産量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3EEE296-8C7C-4BE1-A799-AC833981D5C3}"/>
              </a:ext>
            </a:extLst>
          </p:cNvPr>
          <p:cNvCxnSpPr/>
          <p:nvPr/>
        </p:nvCxnSpPr>
        <p:spPr>
          <a:xfrm flipV="1">
            <a:off x="7752184" y="2924944"/>
            <a:ext cx="0" cy="100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8D0343E-65E1-49D7-9E4A-649BAFA0963E}"/>
              </a:ext>
            </a:extLst>
          </p:cNvPr>
          <p:cNvCxnSpPr/>
          <p:nvPr/>
        </p:nvCxnSpPr>
        <p:spPr>
          <a:xfrm flipV="1">
            <a:off x="8328248" y="2924944"/>
            <a:ext cx="0" cy="33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11ECBCB-A97A-4569-88D6-992D4C3F5015}"/>
              </a:ext>
            </a:extLst>
          </p:cNvPr>
          <p:cNvSpPr/>
          <p:nvPr/>
        </p:nvSpPr>
        <p:spPr>
          <a:xfrm>
            <a:off x="1127447" y="3789040"/>
            <a:ext cx="2814237" cy="1296144"/>
          </a:xfrm>
          <a:prstGeom prst="rect">
            <a:avLst/>
          </a:prstGeom>
          <a:noFill/>
          <a:ln w="1270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579D74-15A4-46D5-BB9A-F673389893BF}"/>
              </a:ext>
            </a:extLst>
          </p:cNvPr>
          <p:cNvSpPr/>
          <p:nvPr/>
        </p:nvSpPr>
        <p:spPr>
          <a:xfrm>
            <a:off x="1127447" y="4295281"/>
            <a:ext cx="2814237" cy="790089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55EA7E-C5B6-745E-14B0-664CF4ADCD7C}"/>
              </a:ext>
            </a:extLst>
          </p:cNvPr>
          <p:cNvSpPr txBox="1"/>
          <p:nvPr/>
        </p:nvSpPr>
        <p:spPr>
          <a:xfrm>
            <a:off x="7536160" y="5085184"/>
            <a:ext cx="3744416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利潤は、利益に最低限の企業活動をしたいという金額を加えたものです。利潤がゼロでも企業活動はできます。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1213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新規参入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474353"/>
            <a:ext cx="7643192" cy="52366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847528" y="6237312"/>
            <a:ext cx="464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利潤＝価格</a:t>
            </a:r>
            <a:r>
              <a:rPr lang="en-US" altLang="ja-JP" dirty="0"/>
              <a:t>×</a:t>
            </a:r>
            <a:r>
              <a:rPr lang="ja-JP" altLang="en-US" dirty="0"/>
              <a:t>生産量－平均費用</a:t>
            </a:r>
            <a:r>
              <a:rPr lang="en-US" altLang="ja-JP" dirty="0"/>
              <a:t>×</a:t>
            </a:r>
            <a:r>
              <a:rPr lang="ja-JP" altLang="en-US" dirty="0"/>
              <a:t>生産量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2279576" y="4365104"/>
            <a:ext cx="1224136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981200" y="1268761"/>
            <a:ext cx="8229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緑の部分（利潤）がある限り、利潤を求めて新たな企業が参入してくる。企業の数が増えると供給量が増え、価格は下がる。価格の低下は緑の部分がなくなるまで続く。</a:t>
            </a:r>
          </a:p>
        </p:txBody>
      </p:sp>
    </p:spTree>
    <p:extLst>
      <p:ext uri="{BB962C8B-B14F-4D97-AF65-F5344CB8AC3E}">
        <p14:creationId xmlns:p14="http://schemas.microsoft.com/office/powerpoint/2010/main" val="12908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ja-JP" altLang="ja-JP" dirty="0"/>
              <a:t>２　装置産業、ディズニーランド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企業は利益を最大化する。</a:t>
            </a:r>
          </a:p>
        </p:txBody>
      </p:sp>
    </p:spTree>
    <p:extLst>
      <p:ext uri="{BB962C8B-B14F-4D97-AF65-F5344CB8AC3E}">
        <p14:creationId xmlns:p14="http://schemas.microsoft.com/office/powerpoint/2010/main" val="47879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7CDFA-D20A-5BD1-1CAD-D286349A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費用のまとめ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65F40537-8907-8283-9FFA-5D67D7EA1BBF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628800"/>
          <a:ext cx="1108923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11">
                  <a:extLst>
                    <a:ext uri="{9D8B030D-6E8A-4147-A177-3AD203B41FA5}">
                      <a16:colId xmlns:a16="http://schemas.microsoft.com/office/drawing/2014/main" val="2216105991"/>
                    </a:ext>
                  </a:extLst>
                </a:gridCol>
                <a:gridCol w="3696411">
                  <a:extLst>
                    <a:ext uri="{9D8B030D-6E8A-4147-A177-3AD203B41FA5}">
                      <a16:colId xmlns:a16="http://schemas.microsoft.com/office/drawing/2014/main" val="2929761680"/>
                    </a:ext>
                  </a:extLst>
                </a:gridCol>
                <a:gridCol w="3696411">
                  <a:extLst>
                    <a:ext uri="{9D8B030D-6E8A-4147-A177-3AD203B41FA5}">
                      <a16:colId xmlns:a16="http://schemas.microsoft.com/office/drawing/2014/main" val="447834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意味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特徴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9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総費用（費用）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すべての費用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生産が増えるに従って、増え方が急になる。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7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限界費用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１単位生産が増えた時に追加的に増える費用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生産が増えるにしたがって増加する。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0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平均費用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r>
                        <a:rPr kumimoji="1" lang="ja-JP" altLang="en-US" sz="2400" dirty="0"/>
                        <a:t>単位生産するのにかかる費用。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最初は、減少するが、ある時点から増える（</a:t>
                      </a:r>
                      <a:r>
                        <a:rPr kumimoji="1" lang="en-US" altLang="ja-JP" sz="2400" dirty="0"/>
                        <a:t>U</a:t>
                      </a:r>
                      <a:r>
                        <a:rPr kumimoji="1" lang="ja-JP" altLang="en-US" sz="2400" dirty="0"/>
                        <a:t>字型）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56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固定費用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生産量に関係なくかかる費用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生産が少ない時に負担が大きい。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8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可変費用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生産量と比例して増える費用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40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9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オリエンタルランドの</a:t>
            </a:r>
            <a:br>
              <a:rPr kumimoji="1" lang="en-US" altLang="ja-JP" dirty="0"/>
            </a:br>
            <a:r>
              <a:rPr kumimoji="1" lang="ja-JP" altLang="en-US" dirty="0"/>
              <a:t>平均費用と限界費用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F3D29761-A068-4396-AFF3-19BEA117A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4738" y="6154738"/>
            <a:ext cx="487362" cy="48736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579828-1D93-E3BD-26A8-9663A6BE2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417638"/>
            <a:ext cx="116776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3"/>
    </mc:Choice>
    <mc:Fallback xmlns="">
      <p:transition spd="slow" advTm="4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B85DA-08CF-AA71-9025-82AA9D18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損益分岐点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D32D85B8-8201-75A6-B051-6FF4E3BF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976" y="1600200"/>
            <a:ext cx="9678047" cy="45259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23210-2F83-9D2F-FF25-5B5881E5CE13}"/>
              </a:ext>
            </a:extLst>
          </p:cNvPr>
          <p:cNvSpPr txBox="1"/>
          <p:nvPr/>
        </p:nvSpPr>
        <p:spPr>
          <a:xfrm>
            <a:off x="2783632" y="62140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売上高では２６７０億円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C2CB4B-8A6B-EB05-3038-A3020B99EDF4}"/>
              </a:ext>
            </a:extLst>
          </p:cNvPr>
          <p:cNvSpPr txBox="1"/>
          <p:nvPr/>
        </p:nvSpPr>
        <p:spPr>
          <a:xfrm>
            <a:off x="7104112" y="61989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入園者では１９２８万人</a:t>
            </a:r>
          </a:p>
        </p:txBody>
      </p:sp>
    </p:spTree>
    <p:extLst>
      <p:ext uri="{BB962C8B-B14F-4D97-AF65-F5344CB8AC3E}">
        <p14:creationId xmlns:p14="http://schemas.microsoft.com/office/powerpoint/2010/main" val="274335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A0CF87-F8AD-9B6F-EC8C-BA2F88B2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利益最大化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C1A31D-7942-D5B7-41FC-2B29EF70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収入と費用の関係からみると</a:t>
            </a:r>
            <a:r>
              <a:rPr lang="en-US" altLang="ja-JP" dirty="0"/>
              <a:t>…</a:t>
            </a:r>
            <a:r>
              <a:rPr lang="ja-JP" altLang="en-US" dirty="0"/>
              <a:t>（金額ベース）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限界収入＝限界費用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生産力と賃金の関係からみると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（数量ベース）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dirty="0">
                <a:highlight>
                  <a:srgbClr val="FFFF00"/>
                </a:highlight>
              </a:rPr>
              <a:t>限界生産力＝実質賃金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605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EB82779-8D34-DC2D-51DA-3D5BECEB5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"/>
            <a:ext cx="10820400" cy="6019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B3582A-9543-256D-897C-8FDCCC1B97D6}"/>
              </a:ext>
            </a:extLst>
          </p:cNvPr>
          <p:cNvSpPr txBox="1"/>
          <p:nvPr/>
        </p:nvSpPr>
        <p:spPr>
          <a:xfrm>
            <a:off x="4007768" y="4869160"/>
            <a:ext cx="16561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実質賃金</a:t>
            </a:r>
            <a:r>
              <a:rPr kumimoji="1" lang="en-US" altLang="ja-JP" sz="1200" dirty="0"/>
              <a:t>×</a:t>
            </a:r>
            <a:r>
              <a:rPr kumimoji="1" lang="ja-JP" altLang="en-US" sz="1200" dirty="0"/>
              <a:t>労働者数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A1F008-D52C-8D7B-3DBF-2685A56694EF}"/>
              </a:ext>
            </a:extLst>
          </p:cNvPr>
          <p:cNvSpPr txBox="1"/>
          <p:nvPr/>
        </p:nvSpPr>
        <p:spPr>
          <a:xfrm>
            <a:off x="224135" y="908720"/>
            <a:ext cx="461665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家計の効用最大化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4FCA72-1C16-D115-5F79-88C579C4471B}"/>
              </a:ext>
            </a:extLst>
          </p:cNvPr>
          <p:cNvSpPr txBox="1"/>
          <p:nvPr/>
        </p:nvSpPr>
        <p:spPr>
          <a:xfrm>
            <a:off x="224135" y="3573016"/>
            <a:ext cx="461665" cy="27363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企業の利益最大化</a:t>
            </a:r>
          </a:p>
        </p:txBody>
      </p:sp>
    </p:spTree>
    <p:extLst>
      <p:ext uri="{BB962C8B-B14F-4D97-AF65-F5344CB8AC3E}">
        <p14:creationId xmlns:p14="http://schemas.microsoft.com/office/powerpoint/2010/main" val="136565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1882279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ミッキーマウス保護法</a:t>
            </a:r>
          </a:p>
        </p:txBody>
      </p:sp>
      <p:sp>
        <p:nvSpPr>
          <p:cNvPr id="15363" name="Rectangle 3"/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米国では著作権は　</a:t>
            </a:r>
            <a:r>
              <a:rPr lang="en-US" altLang="ja-JP" dirty="0"/>
              <a:t>75</a:t>
            </a:r>
            <a:r>
              <a:rPr lang="ja-JP" altLang="en-US" dirty="0"/>
              <a:t>年まで</a:t>
            </a:r>
          </a:p>
          <a:p>
            <a:pPr eaLnBrk="1" hangingPunct="1"/>
            <a:r>
              <a:rPr lang="ja-JP" altLang="en-US" dirty="0"/>
              <a:t>ミッキーマウスの誕生は</a:t>
            </a:r>
            <a:r>
              <a:rPr lang="en-US" altLang="ja-JP" dirty="0"/>
              <a:t>1928</a:t>
            </a:r>
            <a:r>
              <a:rPr lang="ja-JP" altLang="en-US" dirty="0"/>
              <a:t>年なので、</a:t>
            </a:r>
          </a:p>
          <a:p>
            <a:pPr eaLnBrk="1" hangingPunct="1"/>
            <a:r>
              <a:rPr lang="ja-JP" altLang="en-US" dirty="0"/>
              <a:t>本来</a:t>
            </a:r>
            <a:r>
              <a:rPr lang="en-US" altLang="ja-JP" dirty="0"/>
              <a:t>2003</a:t>
            </a:r>
            <a:r>
              <a:rPr lang="ja-JP" altLang="en-US" dirty="0"/>
              <a:t>年で著作権は切れる</a:t>
            </a:r>
          </a:p>
          <a:p>
            <a:pPr eaLnBrk="1" hangingPunct="1"/>
            <a:r>
              <a:rPr lang="en-US" altLang="ja-JP" dirty="0"/>
              <a:t>1998</a:t>
            </a:r>
            <a:r>
              <a:rPr lang="ja-JP" altLang="en-US" dirty="0"/>
              <a:t>年に</a:t>
            </a:r>
            <a:r>
              <a:rPr lang="en-US" altLang="ja-JP" dirty="0"/>
              <a:t>75</a:t>
            </a:r>
            <a:r>
              <a:rPr lang="ja-JP" altLang="en-US" dirty="0"/>
              <a:t>年から</a:t>
            </a:r>
            <a:r>
              <a:rPr lang="en-US" altLang="ja-JP" dirty="0">
                <a:solidFill>
                  <a:srgbClr val="FF0000"/>
                </a:solidFill>
              </a:rPr>
              <a:t>95</a:t>
            </a:r>
            <a:r>
              <a:rPr lang="ja-JP" altLang="en-US" dirty="0">
                <a:solidFill>
                  <a:srgbClr val="FF0000"/>
                </a:solidFill>
              </a:rPr>
              <a:t>年</a:t>
            </a:r>
            <a:r>
              <a:rPr lang="ja-JP" altLang="en-US" dirty="0"/>
              <a:t>に延長する法案</a:t>
            </a:r>
            <a:r>
              <a:rPr lang="en-US" altLang="ja-JP" dirty="0"/>
              <a:t>(</a:t>
            </a:r>
            <a:r>
              <a:rPr lang="ja-JP" altLang="en-US" dirty="0"/>
              <a:t>ソニー・ボノ法）成立</a:t>
            </a:r>
            <a:endParaRPr lang="en-US" altLang="ja-JP" dirty="0"/>
          </a:p>
          <a:p>
            <a:pPr eaLnBrk="1" hangingPunct="1"/>
            <a:r>
              <a:rPr lang="en-US" altLang="ja-JP" dirty="0">
                <a:solidFill>
                  <a:srgbClr val="FF00FF"/>
                </a:solidFill>
              </a:rPr>
              <a:t>2023</a:t>
            </a:r>
            <a:r>
              <a:rPr lang="ja-JP" altLang="en-US" dirty="0">
                <a:solidFill>
                  <a:srgbClr val="FF00FF"/>
                </a:solidFill>
              </a:rPr>
              <a:t>年</a:t>
            </a:r>
            <a:r>
              <a:rPr lang="ja-JP" altLang="en-US" dirty="0"/>
              <a:t>までに延長</a:t>
            </a:r>
            <a:endParaRPr lang="en-US" altLang="ja-JP" dirty="0"/>
          </a:p>
          <a:p>
            <a:pPr eaLnBrk="1" hangingPunct="1"/>
            <a:r>
              <a:rPr lang="en-US" altLang="ja-JP" dirty="0"/>
              <a:t>2023</a:t>
            </a:r>
            <a:r>
              <a:rPr lang="ja-JP" altLang="en-US" dirty="0"/>
              <a:t>年末で著作権は失効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著作権延長</a:t>
            </a:r>
          </a:p>
        </p:txBody>
      </p:sp>
      <p:sp>
        <p:nvSpPr>
          <p:cNvPr id="16387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賛成</a:t>
            </a:r>
          </a:p>
        </p:txBody>
      </p:sp>
      <p:sp>
        <p:nvSpPr>
          <p:cNvPr id="16388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遺族に著作権料が入り、創作意欲が増す</a:t>
            </a:r>
            <a:endParaRPr lang="en-US" altLang="ja-JP" dirty="0"/>
          </a:p>
          <a:p>
            <a:r>
              <a:rPr lang="ja-JP" altLang="en-US" dirty="0"/>
              <a:t>保護をやめると継続的な投資がなくなり創作がストップする</a:t>
            </a:r>
            <a:endParaRPr lang="en-US" altLang="ja-JP" dirty="0"/>
          </a:p>
          <a:p>
            <a:r>
              <a:rPr lang="ja-JP" altLang="en-US" dirty="0"/>
              <a:t>無数の利用者が表れ価値が減ってしまう</a:t>
            </a:r>
          </a:p>
        </p:txBody>
      </p:sp>
      <p:sp>
        <p:nvSpPr>
          <p:cNvPr id="16389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/>
              <a:t>反対</a:t>
            </a:r>
          </a:p>
        </p:txBody>
      </p:sp>
      <p:sp>
        <p:nvSpPr>
          <p:cNvPr id="16390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ja-JP" altLang="en-US" dirty="0"/>
              <a:t>利用者が増える</a:t>
            </a:r>
            <a:endParaRPr lang="en-US" altLang="ja-JP" dirty="0"/>
          </a:p>
          <a:p>
            <a:r>
              <a:rPr lang="ja-JP" altLang="en-US" dirty="0"/>
              <a:t>利用方法が増える</a:t>
            </a:r>
            <a:endParaRPr lang="en-US" altLang="ja-JP" dirty="0"/>
          </a:p>
          <a:p>
            <a:r>
              <a:rPr lang="ja-JP" altLang="en-US" dirty="0"/>
              <a:t>作品を使った別の作品が増える</a:t>
            </a:r>
            <a:endParaRPr lang="en-US" altLang="ja-JP" dirty="0"/>
          </a:p>
          <a:p>
            <a:r>
              <a:rPr lang="ja-JP" altLang="en-US" dirty="0"/>
              <a:t>権利者を探す必要が無くなる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CFBB63-B529-D238-8C86-C6751F9E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物語は自由に作れる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1B79A4B-5E37-EAFA-4CBC-FD30C202B1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413764"/>
            <a:ext cx="10972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2023</a:t>
            </a:r>
            <a:r>
              <a:rPr lang="ja-JP" altLang="en-US" dirty="0"/>
              <a:t>年末で著作権の保護が失効</a:t>
            </a:r>
            <a:endParaRPr lang="en-US" altLang="ja-JP" dirty="0"/>
          </a:p>
          <a:p>
            <a:r>
              <a:rPr lang="ja-JP" altLang="en-US" dirty="0"/>
              <a:t>保護が失効したのは初代のミッキー</a:t>
            </a:r>
            <a:endParaRPr lang="en-US" altLang="ja-JP" dirty="0"/>
          </a:p>
          <a:p>
            <a:r>
              <a:rPr lang="ja-JP" altLang="en-US" dirty="0"/>
              <a:t>現代版ミッキーは著作権法によって守られている</a:t>
            </a:r>
            <a:endParaRPr lang="en-US" altLang="ja-JP" dirty="0"/>
          </a:p>
          <a:p>
            <a:r>
              <a:rPr lang="ja-JP" altLang="en-US" dirty="0"/>
              <a:t>「ミッキーマウス」の商標も維持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一方で、</a:t>
            </a:r>
            <a:r>
              <a:rPr lang="en-US" altLang="ja-JP" dirty="0"/>
              <a:t>AI</a:t>
            </a:r>
            <a:r>
              <a:rPr lang="ja-JP" altLang="en-US" dirty="0"/>
              <a:t>による</a:t>
            </a:r>
            <a:r>
              <a:rPr lang="en-US" altLang="ja-JP" dirty="0"/>
              <a:t>2</a:t>
            </a:r>
            <a:r>
              <a:rPr lang="ja-JP" altLang="en-US" dirty="0"/>
              <a:t>次創作が活発に </a:t>
            </a:r>
            <a:endParaRPr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695902-18D0-221A-6A7D-2B375157067F}"/>
              </a:ext>
            </a:extLst>
          </p:cNvPr>
          <p:cNvSpPr txBox="1"/>
          <p:nvPr/>
        </p:nvSpPr>
        <p:spPr>
          <a:xfrm>
            <a:off x="4439816" y="5676821"/>
            <a:ext cx="6770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初代ミッキーマウス、⽶国で著作権切れ、⽣成ＡＩで「⼆次創作」活発に（先読みウェブワールド藤村厚夫）、</a:t>
            </a:r>
            <a:r>
              <a:rPr lang="en-US" altLang="ja-JP" sz="1600" dirty="0"/>
              <a:t>2024</a:t>
            </a:r>
            <a:r>
              <a:rPr lang="ja-JP" altLang="en-US" sz="1600" dirty="0"/>
              <a:t>年</a:t>
            </a:r>
            <a:r>
              <a:rPr lang="en-US" altLang="ja-JP" sz="1600" dirty="0"/>
              <a:t>2</a:t>
            </a:r>
            <a:r>
              <a:rPr lang="ja-JP" altLang="en-US" sz="1600" dirty="0"/>
              <a:t>月</a:t>
            </a:r>
            <a:r>
              <a:rPr lang="en-US" altLang="ja-JP" sz="1600" dirty="0"/>
              <a:t>19</a:t>
            </a:r>
            <a:r>
              <a:rPr lang="ja-JP" altLang="en-US" sz="1600" dirty="0"/>
              <a:t>日　日経</a:t>
            </a:r>
            <a:r>
              <a:rPr lang="en-US" altLang="ja-JP" sz="1600" dirty="0"/>
              <a:t>MJ</a:t>
            </a:r>
            <a:r>
              <a:rPr lang="ja-JP" altLang="en-US" sz="1600" dirty="0"/>
              <a:t>（流通新聞）　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10B1D-C3C1-FFBA-D991-90586ECE33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3555013"/>
            <a:ext cx="3146675" cy="17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3A5B2-6A2E-0C58-10FD-67431949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次作品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ACBA2F8-FABD-AEC7-D451-DD4A407E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623342"/>
            <a:ext cx="2448272" cy="38220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F6C400-20D8-6D22-538C-28EA05E5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564156"/>
            <a:ext cx="2702793" cy="38812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2DE7911-B5A7-44D1-4CD8-97AC2E37A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475" y="1586597"/>
            <a:ext cx="2592288" cy="389551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39BA9B-4B20-8F6A-77AE-ED3B8A974343}"/>
              </a:ext>
            </a:extLst>
          </p:cNvPr>
          <p:cNvSpPr txBox="1"/>
          <p:nvPr/>
        </p:nvSpPr>
        <p:spPr>
          <a:xfrm>
            <a:off x="1192560" y="5805264"/>
            <a:ext cx="289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英語題：</a:t>
            </a:r>
            <a:r>
              <a:rPr kumimoji="1" lang="en-US" altLang="ja-JP" dirty="0"/>
              <a:t>Mickey’</a:t>
            </a:r>
            <a:r>
              <a:rPr lang="en-US" altLang="ja-JP" dirty="0"/>
              <a:t>s</a:t>
            </a:r>
            <a:r>
              <a:rPr lang="ja-JP" altLang="en-US" dirty="0"/>
              <a:t> </a:t>
            </a:r>
            <a:r>
              <a:rPr lang="en-US" altLang="ja-JP" dirty="0"/>
              <a:t>Trap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036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固定費用と可変費用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お化け屋敷</a:t>
            </a:r>
            <a:r>
              <a:rPr kumimoji="1" lang="ja-JP" altLang="en-US" dirty="0"/>
              <a:t>（入場料</a:t>
            </a:r>
            <a:r>
              <a:rPr kumimoji="1" lang="en-US" altLang="ja-JP" dirty="0"/>
              <a:t>300</a:t>
            </a:r>
            <a:r>
              <a:rPr kumimoji="1" lang="ja-JP" altLang="en-US" dirty="0"/>
              <a:t>円）</a:t>
            </a:r>
            <a:endParaRPr kumimoji="1" lang="en-US" altLang="ja-JP" dirty="0"/>
          </a:p>
          <a:p>
            <a:r>
              <a:rPr lang="ja-JP" altLang="en-US" dirty="0"/>
              <a:t>装置を作るのに、</a:t>
            </a:r>
            <a:r>
              <a:rPr lang="en-US" altLang="ja-JP" dirty="0"/>
              <a:t>5000</a:t>
            </a:r>
            <a:r>
              <a:rPr lang="ja-JP" altLang="en-US" dirty="0"/>
              <a:t>円かかるが、それ以上の費用はいらない。（限界費用</a:t>
            </a:r>
            <a:r>
              <a:rPr lang="en-US" altLang="ja-JP" dirty="0"/>
              <a:t>0</a:t>
            </a:r>
            <a:r>
              <a:rPr lang="ja-JP" altLang="en-US" dirty="0"/>
              <a:t>円）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焼きそば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</a:t>
            </a:r>
            <a:r>
              <a:rPr lang="ja-JP" altLang="en-US" dirty="0"/>
              <a:t>食</a:t>
            </a:r>
            <a:r>
              <a:rPr lang="en-US" altLang="ja-JP" dirty="0"/>
              <a:t>300</a:t>
            </a:r>
            <a:r>
              <a:rPr lang="ja-JP" altLang="en-US" dirty="0"/>
              <a:t>円）</a:t>
            </a:r>
            <a:endParaRPr kumimoji="1" lang="en-US" altLang="ja-JP" dirty="0"/>
          </a:p>
          <a:p>
            <a:r>
              <a:rPr lang="ja-JP" altLang="en-US" dirty="0"/>
              <a:t>装置を作るのにお金はかからないが、毎食</a:t>
            </a:r>
            <a:r>
              <a:rPr lang="en-US" altLang="ja-JP" dirty="0"/>
              <a:t>200</a:t>
            </a:r>
            <a:r>
              <a:rPr lang="ja-JP" altLang="en-US" dirty="0"/>
              <a:t>円かかる。（限界費用</a:t>
            </a:r>
            <a:r>
              <a:rPr lang="en-US" altLang="ja-JP" dirty="0"/>
              <a:t>200</a:t>
            </a:r>
            <a:r>
              <a:rPr lang="ja-JP" altLang="en-US" dirty="0"/>
              <a:t>円）</a:t>
            </a:r>
            <a:endParaRPr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B57268-E9CB-24F0-C002-E9C8C3F16166}"/>
              </a:ext>
            </a:extLst>
          </p:cNvPr>
          <p:cNvSpPr txBox="1"/>
          <p:nvPr/>
        </p:nvSpPr>
        <p:spPr>
          <a:xfrm>
            <a:off x="1631504" y="6021288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（注）可変費用の限界費用は逓増していくが、ここでは簡単化のため、一定としている。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237D84-C15D-9A85-9E62-D8F42273079C}"/>
              </a:ext>
            </a:extLst>
          </p:cNvPr>
          <p:cNvSpPr txBox="1"/>
          <p:nvPr/>
        </p:nvSpPr>
        <p:spPr>
          <a:xfrm>
            <a:off x="9192344" y="11247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学園祭の話です</a:t>
            </a:r>
          </a:p>
        </p:txBody>
      </p:sp>
    </p:spTree>
    <p:extLst>
      <p:ext uri="{BB962C8B-B14F-4D97-AF65-F5344CB8AC3E}">
        <p14:creationId xmlns:p14="http://schemas.microsoft.com/office/powerpoint/2010/main" val="417321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ja-JP" altLang="ja-JP" dirty="0"/>
              <a:t>固定費用と可変費用</a:t>
            </a:r>
            <a:r>
              <a:rPr lang="en-US" altLang="ja-JP" dirty="0"/>
              <a:t> 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092425"/>
              </p:ext>
            </p:extLst>
          </p:nvPr>
        </p:nvGraphicFramePr>
        <p:xfrm>
          <a:off x="1991544" y="1916827"/>
          <a:ext cx="7318628" cy="4320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お化け屋敷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焼きそば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収入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費用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利益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収入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費用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利益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10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-2000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20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30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9000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6000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3000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40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12000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7000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8000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4000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u="none" strike="noStrike" dirty="0">
                          <a:effectLst/>
                        </a:rPr>
                        <a:t>50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15000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15000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10000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5000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6FBA5C-0EC3-E2B7-F091-2F9DF0A81E7A}"/>
              </a:ext>
            </a:extLst>
          </p:cNvPr>
          <p:cNvSpPr txBox="1"/>
          <p:nvPr/>
        </p:nvSpPr>
        <p:spPr>
          <a:xfrm>
            <a:off x="2495600" y="6381328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可変費用の限界費用は逓増していくが、ここでは簡単化のため、一定としている。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256624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ja-JP" altLang="ja-JP" dirty="0"/>
              <a:t>装置産業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5480" y="2564904"/>
            <a:ext cx="8805664" cy="262088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固定費用が大きい。</a:t>
            </a:r>
            <a:endParaRPr kumimoji="1" lang="en-US" altLang="ja-JP" dirty="0"/>
          </a:p>
          <a:p>
            <a:r>
              <a:rPr lang="ja-JP" altLang="en-US" dirty="0"/>
              <a:t>限界費用は小さい。</a:t>
            </a:r>
            <a:endParaRPr kumimoji="1" lang="en-US" altLang="ja-JP" dirty="0"/>
          </a:p>
          <a:p>
            <a:r>
              <a:rPr kumimoji="1" lang="ja-JP" altLang="en-US" dirty="0"/>
              <a:t>入園者が少なくても維持する費用がかかる。</a:t>
            </a:r>
            <a:endParaRPr kumimoji="1" lang="en-US" altLang="ja-JP" dirty="0"/>
          </a:p>
          <a:p>
            <a:r>
              <a:rPr lang="ja-JP" altLang="en-US" dirty="0"/>
              <a:t>損益分岐点を超えると、利益が急増。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38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ja-JP" altLang="ja-JP" dirty="0"/>
              <a:t>利益の最大化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197281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利益</a:t>
            </a:r>
            <a:r>
              <a:rPr kumimoji="1" lang="ja-JP" altLang="en-US" dirty="0"/>
              <a:t>＝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総収入</a:t>
            </a:r>
            <a:r>
              <a:rPr lang="ja-JP" altLang="en-US" dirty="0"/>
              <a:t>－</a:t>
            </a:r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総費用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総収入</a:t>
            </a:r>
            <a:r>
              <a:rPr kumimoji="1" lang="ja-JP" altLang="en-US" dirty="0"/>
              <a:t>＝</a:t>
            </a:r>
            <a:r>
              <a:rPr lang="ja-JP" altLang="en-US" dirty="0"/>
              <a:t>生産</a:t>
            </a:r>
            <a:r>
              <a:rPr kumimoji="1" lang="ja-JP" altLang="en-US" dirty="0"/>
              <a:t>量</a:t>
            </a:r>
            <a:r>
              <a:rPr kumimoji="1" lang="en-US" altLang="ja-JP" dirty="0"/>
              <a:t>×</a:t>
            </a:r>
            <a:r>
              <a:rPr kumimoji="1" lang="ja-JP" altLang="en-US" dirty="0"/>
              <a:t>価格</a:t>
            </a:r>
            <a:endParaRPr kumimoji="1" lang="en-US" altLang="ja-JP" dirty="0"/>
          </a:p>
          <a:p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総費用</a:t>
            </a:r>
            <a:r>
              <a:rPr lang="ja-JP" altLang="en-US" dirty="0"/>
              <a:t>＝固定費用＋可変費用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248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限界分析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4859" y="1974540"/>
            <a:ext cx="8229600" cy="2908920"/>
          </a:xfrm>
        </p:spPr>
        <p:txBody>
          <a:bodyPr/>
          <a:lstStyle/>
          <a:p>
            <a:r>
              <a:rPr kumimoji="1" lang="ja-JP" altLang="en-US" dirty="0"/>
              <a:t>限界とは</a:t>
            </a:r>
            <a:r>
              <a:rPr lang="ja-JP" altLang="en-US" dirty="0"/>
              <a:t>「端（</a:t>
            </a:r>
            <a:r>
              <a:rPr lang="en-US" altLang="ja-JP" dirty="0"/>
              <a:t>margin)</a:t>
            </a:r>
            <a:r>
              <a:rPr lang="ja-JP" altLang="en-US" dirty="0"/>
              <a:t>」で、「</a:t>
            </a:r>
            <a:r>
              <a:rPr lang="en-US" altLang="ja-JP" dirty="0"/>
              <a:t>limit</a:t>
            </a:r>
            <a:r>
              <a:rPr lang="ja-JP" altLang="en-US" dirty="0"/>
              <a:t>」ではない。</a:t>
            </a:r>
            <a:endParaRPr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単位生産が増えた時、ほかのものがどれだけ増えるか（限界費用、限界効用）。</a:t>
            </a:r>
            <a:endParaRPr kumimoji="1" lang="en-US" altLang="ja-JP" dirty="0"/>
          </a:p>
          <a:p>
            <a:r>
              <a:rPr kumimoji="1" lang="ja-JP" altLang="en-US" dirty="0"/>
              <a:t>最大値や最小値は限界値をみればわかる。</a:t>
            </a:r>
          </a:p>
        </p:txBody>
      </p:sp>
    </p:spTree>
    <p:extLst>
      <p:ext uri="{BB962C8B-B14F-4D97-AF65-F5344CB8AC3E}">
        <p14:creationId xmlns:p14="http://schemas.microsoft.com/office/powerpoint/2010/main" val="323180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限界生産力は逓減する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484785"/>
            <a:ext cx="6264696" cy="493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366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342A16-51B4-2F06-FC4A-9C0647F9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リストランテ・ディ・カナレット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AE311B2-1704-6E82-6B94-FBAE6DCB9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1945686"/>
            <a:ext cx="4455375" cy="29666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6EA657B-2614-A2F7-273A-DC6DC13AA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4423122"/>
            <a:ext cx="4644516" cy="216024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27807F-ADDE-E865-75AE-70520A6700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00" y="1370360"/>
            <a:ext cx="4139952" cy="27599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43F1AF-1967-D186-D714-E505BE85A6DB}"/>
              </a:ext>
            </a:extLst>
          </p:cNvPr>
          <p:cNvSpPr txBox="1"/>
          <p:nvPr/>
        </p:nvSpPr>
        <p:spPr>
          <a:xfrm>
            <a:off x="983432" y="6309320"/>
            <a:ext cx="39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（出所）オリエンタルランドホームページ</a:t>
            </a:r>
          </a:p>
        </p:txBody>
      </p:sp>
    </p:spTree>
    <p:extLst>
      <p:ext uri="{BB962C8B-B14F-4D97-AF65-F5344CB8AC3E}">
        <p14:creationId xmlns:p14="http://schemas.microsoft.com/office/powerpoint/2010/main" val="3683463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1035</Words>
  <Application>Microsoft Office PowerPoint</Application>
  <PresentationFormat>ワイド画面</PresentationFormat>
  <Paragraphs>183</Paragraphs>
  <Slides>29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ＭＳ Ｐゴシック</vt:lpstr>
      <vt:lpstr>Arial</vt:lpstr>
      <vt:lpstr>Calibri</vt:lpstr>
      <vt:lpstr>Office ​​テーマ</vt:lpstr>
      <vt:lpstr>企業行動の分析 （教科書　第7章）</vt:lpstr>
      <vt:lpstr>２　装置産業、ディズニーランド</vt:lpstr>
      <vt:lpstr>固定費用と可変費用</vt:lpstr>
      <vt:lpstr>固定費用と可変費用 </vt:lpstr>
      <vt:lpstr>装置産業</vt:lpstr>
      <vt:lpstr>利益の最大化</vt:lpstr>
      <vt:lpstr>限界分析</vt:lpstr>
      <vt:lpstr>限界生産力は逓減する</vt:lpstr>
      <vt:lpstr>リストランテ・ディ・カナレット</vt:lpstr>
      <vt:lpstr>PowerPoint プレゼンテーション</vt:lpstr>
      <vt:lpstr>縦軸と横軸を反対にすると…</vt:lpstr>
      <vt:lpstr>PowerPoint プレゼンテーション</vt:lpstr>
      <vt:lpstr>限界費用は逓増する</vt:lpstr>
      <vt:lpstr>利益の最大化</vt:lpstr>
      <vt:lpstr>利益最大化の数値例</vt:lpstr>
      <vt:lpstr>平均費用と限界費用</vt:lpstr>
      <vt:lpstr>平均費用はU字型になる</vt:lpstr>
      <vt:lpstr>利潤は緑の部分</vt:lpstr>
      <vt:lpstr>新規参入</vt:lpstr>
      <vt:lpstr>費用のまとめ</vt:lpstr>
      <vt:lpstr>オリエンタルランドの 平均費用と限界費用</vt:lpstr>
      <vt:lpstr>損益分岐点</vt:lpstr>
      <vt:lpstr>利益最大化</vt:lpstr>
      <vt:lpstr>PowerPoint プレゼンテーション</vt:lpstr>
      <vt:lpstr>PowerPoint プレゼンテーション</vt:lpstr>
      <vt:lpstr>ミッキーマウス保護法</vt:lpstr>
      <vt:lpstr>著作権延長</vt:lpstr>
      <vt:lpstr>物語は自由に作れる</vt:lpstr>
      <vt:lpstr>2次作品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Nariyasu Yamasawa</dc:creator>
  <cp:lastModifiedBy>山澤 成康</cp:lastModifiedBy>
  <cp:revision>70</cp:revision>
  <dcterms:created xsi:type="dcterms:W3CDTF">2015-04-08T22:08:55Z</dcterms:created>
  <dcterms:modified xsi:type="dcterms:W3CDTF">2025-10-21T22:37:41Z</dcterms:modified>
</cp:coreProperties>
</file>