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69" r:id="rId3"/>
    <p:sldId id="270" r:id="rId4"/>
    <p:sldId id="271" r:id="rId5"/>
    <p:sldId id="311" r:id="rId6"/>
    <p:sldId id="299" r:id="rId7"/>
    <p:sldId id="286" r:id="rId8"/>
    <p:sldId id="312" r:id="rId9"/>
    <p:sldId id="285" r:id="rId10"/>
    <p:sldId id="260" r:id="rId11"/>
    <p:sldId id="261" r:id="rId12"/>
    <p:sldId id="298" r:id="rId13"/>
    <p:sldId id="262" r:id="rId14"/>
    <p:sldId id="281" r:id="rId15"/>
    <p:sldId id="278" r:id="rId16"/>
    <p:sldId id="296" r:id="rId17"/>
    <p:sldId id="297" r:id="rId18"/>
    <p:sldId id="309" r:id="rId19"/>
    <p:sldId id="283" r:id="rId20"/>
    <p:sldId id="284" r:id="rId21"/>
    <p:sldId id="303" r:id="rId22"/>
    <p:sldId id="321" r:id="rId23"/>
    <p:sldId id="301" r:id="rId24"/>
    <p:sldId id="313" r:id="rId25"/>
    <p:sldId id="307" r:id="rId26"/>
    <p:sldId id="331" r:id="rId27"/>
    <p:sldId id="308" r:id="rId28"/>
    <p:sldId id="294" r:id="rId29"/>
    <p:sldId id="310" r:id="rId30"/>
    <p:sldId id="320" r:id="rId31"/>
    <p:sldId id="287" r:id="rId32"/>
    <p:sldId id="288" r:id="rId33"/>
    <p:sldId id="289" r:id="rId34"/>
    <p:sldId id="30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66" autoAdjust="0"/>
    <p:restoredTop sz="94660"/>
  </p:normalViewPr>
  <p:slideViewPr>
    <p:cSldViewPr>
      <p:cViewPr varScale="1">
        <p:scale>
          <a:sx n="110" d="100"/>
          <a:sy n="110" d="100"/>
        </p:scale>
        <p:origin x="2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FD90-381A-42AA-B286-142712522D4F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5A406-F001-4356-85EA-DB9D5CF58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47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509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52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717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83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8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9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59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2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22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29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29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9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13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7F9-5104-41F1-B732-97ABF6F7E5C0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37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fficekaisuiyoku.com/pythonindifferenc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3%82%B3%E3%83%BC%E3%83%92%E3%83%BC-%E3%82%AB%E3%83%83%E3%83%97-%E9%A3%9F%E5%93%81-%E3%83%89%E3%83%AA%E3%83%B3%E3%82%AF-%E3%83%9E%E3%82%B0%E3%82%AB%E3%83%83%E3%83%97-%E3%82%AB%E3%83%95%E3%82%A7%E3%82%A4%E3%83%B3-%E6%9C%9D%E9%A3%9F-471691/" TargetMode="External"/><Relationship Id="rId7" Type="http://schemas.openxmlformats.org/officeDocument/2006/relationships/hyperlink" Target="https://gahag.net/008890-sugar-cub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s://www.flickr.com/photos/tracygao/845618948" TargetMode="Externa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-margarine.com/kiso/what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3%82%B3%E3%83%BC%E3%83%92%E3%83%BC-%E3%82%AB%E3%83%83%E3%83%97-%E9%A3%9F%E5%93%81-%E3%83%89%E3%83%AA%E3%83%B3%E3%82%AF-%E3%83%9E%E3%82%B0%E3%82%AB%E3%83%83%E3%83%97-%E3%82%AB%E3%83%95%E3%82%A7%E3%82%A4%E3%83%B3-%E6%9C%9D%E9%A3%9F-471691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gahitoyuki.com/2020/04/coffee-and-tea-green-tea-oolong-tea-and-black-tea-that-suppress-the-absorption-of-excess-fat-are-essential-for-health.html" TargetMode="Externa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happiness.report/ed/2023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消費者行動の分析</a:t>
            </a:r>
            <a:br>
              <a:rPr lang="en-US" altLang="ja-JP" dirty="0"/>
            </a:br>
            <a:r>
              <a:rPr lang="ja-JP" altLang="en-US"/>
              <a:t>（教科書　第</a:t>
            </a:r>
            <a:r>
              <a:rPr lang="en-US" altLang="ja-JP" dirty="0"/>
              <a:t>6</a:t>
            </a:r>
            <a:r>
              <a:rPr lang="ja-JP" altLang="en-US" dirty="0"/>
              <a:t>章）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山澤</a:t>
            </a:r>
            <a:r>
              <a:rPr lang="ja-JP" altLang="en-US" dirty="0"/>
              <a:t>成康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11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限界効用逓減の法則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5AC4D6-3E30-A7C9-A617-135DA8819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988840"/>
            <a:ext cx="87849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限界効用は逓減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FCF486-2952-B706-12E6-A0A1BB637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484784"/>
            <a:ext cx="784124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376" y="233352"/>
            <a:ext cx="10515600" cy="1325563"/>
          </a:xfrm>
        </p:spPr>
        <p:txBody>
          <a:bodyPr/>
          <a:lstStyle/>
          <a:p>
            <a:r>
              <a:rPr lang="ja-JP" altLang="en-US" dirty="0"/>
              <a:t>年間パスポートは何回分か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48775"/>
              </p:ext>
            </p:extLst>
          </p:nvPr>
        </p:nvGraphicFramePr>
        <p:xfrm>
          <a:off x="1775519" y="1412776"/>
          <a:ext cx="8640961" cy="376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東京ディズニーランド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東京ディズニーシー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2</a:t>
                      </a:r>
                      <a:r>
                        <a:rPr kumimoji="1" lang="ja-JP" altLang="en-US" sz="2000" dirty="0"/>
                        <a:t>パーク年間パス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ユニバサル年間パス・ライト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ユニバーサル年間パス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ユニバーサル年間パス　ＶＩＰ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①年間パスポート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61000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61000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89000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18334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23889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34075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088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②</a:t>
                      </a:r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デーパスポート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7400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702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①</a:t>
                      </a:r>
                      <a:r>
                        <a:rPr kumimoji="1" lang="en-US" altLang="ja-JP" sz="2000" dirty="0"/>
                        <a:t>÷</a:t>
                      </a:r>
                      <a:r>
                        <a:rPr kumimoji="1" lang="ja-JP" altLang="en-US" sz="2000" dirty="0"/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919536" y="537321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（注）</a:t>
            </a:r>
            <a:r>
              <a:rPr lang="en-US" altLang="ja-JP" sz="2000" dirty="0"/>
              <a:t>2019</a:t>
            </a:r>
            <a:r>
              <a:rPr lang="ja-JP" altLang="en-US" sz="2000" dirty="0"/>
              <a:t>年</a:t>
            </a:r>
            <a:r>
              <a:rPr lang="en-US" altLang="ja-JP" sz="2000" dirty="0"/>
              <a:t>5</a:t>
            </a:r>
            <a:r>
              <a:rPr lang="ja-JP" altLang="en-US" sz="2000" dirty="0"/>
              <a:t>月現在。ユニバーサル年間パス・ライトは除外日約</a:t>
            </a:r>
            <a:r>
              <a:rPr lang="en-US" altLang="ja-JP" sz="2000" dirty="0"/>
              <a:t>70</a:t>
            </a:r>
            <a:r>
              <a:rPr lang="ja-JP" altLang="en-US" sz="2000" dirty="0"/>
              <a:t>日、ユニバーサル年間パスは除外日</a:t>
            </a:r>
            <a:r>
              <a:rPr lang="en-US" altLang="ja-JP" sz="2000" dirty="0">
                <a:highlight>
                  <a:srgbClr val="FFFF00"/>
                </a:highlight>
              </a:rPr>
              <a:t>20</a:t>
            </a:r>
            <a:r>
              <a:rPr lang="ja-JP" altLang="en-US" sz="2000" dirty="0">
                <a:highlight>
                  <a:srgbClr val="FFFF00"/>
                </a:highlight>
              </a:rPr>
              <a:t>日</a:t>
            </a:r>
            <a:r>
              <a:rPr lang="ja-JP" altLang="en-US" sz="2000" dirty="0"/>
              <a:t>、ユニバーサル年間パスＶＩＰは除外日なし。</a:t>
            </a:r>
            <a:r>
              <a:rPr lang="ja-JP" altLang="en-US" sz="2000" dirty="0">
                <a:solidFill>
                  <a:srgbClr val="FF0000"/>
                </a:solidFill>
              </a:rPr>
              <a:t>ＵＳＪは最も安いＡ価格帯の場合。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東京ディズニーリゾートの除外日は、</a:t>
            </a:r>
            <a:r>
              <a:rPr lang="en-US" altLang="ja-JP" sz="2000" dirty="0"/>
              <a:t>2018</a:t>
            </a:r>
            <a:r>
              <a:rPr lang="ja-JP" altLang="en-US" sz="2000" dirty="0"/>
              <a:t>年～</a:t>
            </a:r>
            <a:r>
              <a:rPr lang="en-US" altLang="ja-JP" sz="2000" dirty="0"/>
              <a:t>2019</a:t>
            </a:r>
            <a:r>
              <a:rPr lang="ja-JP" altLang="en-US" sz="2000" dirty="0"/>
              <a:t>年で</a:t>
            </a:r>
            <a:r>
              <a:rPr lang="en-US" altLang="ja-JP" sz="2000" dirty="0">
                <a:highlight>
                  <a:srgbClr val="FFFF00"/>
                </a:highlight>
              </a:rPr>
              <a:t>16</a:t>
            </a:r>
            <a:r>
              <a:rPr lang="ja-JP" altLang="en-US" sz="2000" dirty="0">
                <a:highlight>
                  <a:srgbClr val="FFFF00"/>
                </a:highlight>
              </a:rPr>
              <a:t>日</a:t>
            </a:r>
            <a:r>
              <a:rPr lang="ja-JP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3214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年間パスと総効用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C9CDA3-1B25-51CF-C60B-3566EAB3C6E1}"/>
              </a:ext>
            </a:extLst>
          </p:cNvPr>
          <p:cNvSpPr txBox="1"/>
          <p:nvPr/>
        </p:nvSpPr>
        <p:spPr>
          <a:xfrm>
            <a:off x="8276171" y="1351508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/>
              <a:t>TDL</a:t>
            </a:r>
            <a:r>
              <a:rPr lang="ja-JP" altLang="en-US" sz="2400" dirty="0"/>
              <a:t>の限界効用は</a:t>
            </a:r>
            <a:r>
              <a:rPr lang="en-US" altLang="ja-JP" sz="2400" dirty="0"/>
              <a:t>8</a:t>
            </a:r>
            <a:r>
              <a:rPr lang="ja-JP" altLang="en-US" sz="2400" dirty="0"/>
              <a:t>回でゼロになるはず。</a:t>
            </a: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８回で限界効用がゼロでなければ、オリエンタルランドはもっと高い値段で年間パスを売るはず。</a:t>
            </a: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/>
              <a:t>８回よりも少ない回数で限界効用がゼロなら、誰も年間パスポートを買わない。</a:t>
            </a:r>
            <a:endParaRPr kumimoji="1" lang="en-US" altLang="ja-JP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/>
              <a:t>USJ</a:t>
            </a:r>
            <a:r>
              <a:rPr lang="ja-JP" altLang="en-US" sz="2400" dirty="0"/>
              <a:t>の場合は</a:t>
            </a:r>
            <a:r>
              <a:rPr lang="en-US" altLang="ja-JP" sz="2400" dirty="0"/>
              <a:t>3</a:t>
            </a:r>
            <a:r>
              <a:rPr lang="ja-JP" altLang="en-US" sz="2400" dirty="0"/>
              <a:t>回程度。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55A239C-93BD-31DB-D2A5-8F97CCDF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838889"/>
            <a:ext cx="7152080" cy="35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4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431084"/>
            <a:ext cx="1022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無差別曲線　同じ効用が得られる</a:t>
            </a:r>
            <a:r>
              <a:rPr lang="en-US" altLang="ja-JP" sz="2800" dirty="0"/>
              <a:t>TDL,TDS</a:t>
            </a:r>
            <a:r>
              <a:rPr lang="ja-JP" altLang="en-US" sz="2800" dirty="0"/>
              <a:t>に行く回数（例）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174"/>
              </p:ext>
            </p:extLst>
          </p:nvPr>
        </p:nvGraphicFramePr>
        <p:xfrm>
          <a:off x="1127448" y="1412776"/>
          <a:ext cx="7200798" cy="4670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0266">
                  <a:extLst>
                    <a:ext uri="{9D8B030D-6E8A-4147-A177-3AD203B41FA5}">
                      <a16:colId xmlns:a16="http://schemas.microsoft.com/office/drawing/2014/main" val="2685923723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333055639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802703577"/>
                    </a:ext>
                  </a:extLst>
                </a:gridCol>
              </a:tblGrid>
              <a:tr h="18583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</a:rPr>
                        <a:t>東京ディズニーランド（回）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</a:rPr>
                        <a:t>東京ディズニーシー（回）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3200" u="none" strike="noStrike" dirty="0">
                          <a:effectLst/>
                        </a:rPr>
                        <a:t>合計（回）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6872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101413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ja-JP" sz="3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330318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9293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3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ja-JP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230287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u="none" strike="noStrike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ja-JP" sz="3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7873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DBDF3E-CB95-41D3-22FF-0048A7399D0F}"/>
              </a:ext>
            </a:extLst>
          </p:cNvPr>
          <p:cNvSpPr txBox="1"/>
          <p:nvPr/>
        </p:nvSpPr>
        <p:spPr>
          <a:xfrm>
            <a:off x="8544272" y="148478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（１）</a:t>
            </a:r>
            <a:r>
              <a:rPr kumimoji="1" lang="en-US" altLang="ja-JP" sz="2000" dirty="0"/>
              <a:t>TDL6</a:t>
            </a:r>
            <a:r>
              <a:rPr kumimoji="1" lang="ja-JP" altLang="en-US" sz="2000" dirty="0"/>
              <a:t>回</a:t>
            </a:r>
            <a:endParaRPr kumimoji="1" lang="en-US" altLang="ja-JP" sz="2000" dirty="0"/>
          </a:p>
          <a:p>
            <a:r>
              <a:rPr lang="ja-JP" altLang="en-US" sz="2000" dirty="0"/>
              <a:t>（２）</a:t>
            </a:r>
            <a:r>
              <a:rPr lang="en-US" altLang="ja-JP" sz="2000" dirty="0"/>
              <a:t>TDL5</a:t>
            </a:r>
            <a:r>
              <a:rPr lang="ja-JP" altLang="en-US" sz="2000" dirty="0"/>
              <a:t>回と</a:t>
            </a:r>
            <a:r>
              <a:rPr lang="en-US" altLang="ja-JP" sz="2000" dirty="0"/>
              <a:t>TDS1</a:t>
            </a:r>
            <a:r>
              <a:rPr lang="ja-JP" altLang="en-US" sz="2000" dirty="0"/>
              <a:t>回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なら、両方行ける（２）の方が効用が高いはず。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（１）と同じ効用になるとしたら、</a:t>
            </a:r>
            <a:r>
              <a:rPr lang="en-US" altLang="ja-JP" sz="2000" dirty="0"/>
              <a:t>TDS4</a:t>
            </a:r>
            <a:r>
              <a:rPr lang="ja-JP" altLang="en-US" sz="2000" dirty="0"/>
              <a:t>回と</a:t>
            </a:r>
            <a:r>
              <a:rPr lang="en-US" altLang="ja-JP" sz="2000" dirty="0"/>
              <a:t>TDS1</a:t>
            </a:r>
            <a:r>
              <a:rPr lang="ja-JP" altLang="en-US" sz="2000" dirty="0"/>
              <a:t>回など、</a:t>
            </a:r>
            <a:r>
              <a:rPr lang="en-US" altLang="ja-JP" sz="2000" dirty="0"/>
              <a:t>TDS</a:t>
            </a:r>
            <a:r>
              <a:rPr lang="ja-JP" altLang="en-US" sz="2000" dirty="0"/>
              <a:t>の回数が</a:t>
            </a:r>
            <a:r>
              <a:rPr lang="en-US" altLang="ja-JP" sz="2000" dirty="0"/>
              <a:t>5</a:t>
            </a:r>
            <a:r>
              <a:rPr lang="ja-JP" altLang="en-US" sz="2000" dirty="0"/>
              <a:t>回より少なくなる組み合わせになる。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530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無差別曲線</a:t>
            </a:r>
            <a:br>
              <a:rPr lang="en-US" altLang="ja-JP" sz="2800" dirty="0"/>
            </a:br>
            <a:r>
              <a:rPr lang="ja-JP" altLang="en-US" sz="2800" dirty="0"/>
              <a:t>＝効用が同じ組み合わせを結んだ物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95800" y="177281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ディズニーシー</a:t>
            </a:r>
            <a:r>
              <a:rPr lang="en-US" altLang="ja-JP" dirty="0"/>
              <a:t>8</a:t>
            </a:r>
            <a:r>
              <a:rPr lang="ja-JP" altLang="en-US" dirty="0"/>
              <a:t>回だけ</a:t>
            </a:r>
            <a:endParaRPr lang="en-US" altLang="ja-JP" dirty="0"/>
          </a:p>
          <a:p>
            <a:r>
              <a:rPr lang="ja-JP" altLang="en-US" dirty="0"/>
              <a:t>＝ディズニーシー３回、</a:t>
            </a:r>
            <a:endParaRPr lang="en-US" altLang="ja-JP" dirty="0"/>
          </a:p>
          <a:p>
            <a:r>
              <a:rPr lang="ja-JP" altLang="en-US" dirty="0"/>
              <a:t>　ディズニーランド２回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4295800" y="3429000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5447928" y="45623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AB8A9E-AF93-620A-D798-3631ED32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518356"/>
            <a:ext cx="5400600" cy="48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82979"/>
            <a:ext cx="8064896" cy="691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600056" y="4080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クルーグマン「ミクロ経済学」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22952" y="2061987"/>
            <a:ext cx="266429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無差別曲線は本当は</a:t>
            </a:r>
            <a:r>
              <a:rPr lang="en-US" altLang="ja-JP" dirty="0"/>
              <a:t>3</a:t>
            </a:r>
            <a:r>
              <a:rPr lang="ja-JP" altLang="en-US" dirty="0"/>
              <a:t>次元で理解するもの。このグラフも、本当は</a:t>
            </a:r>
            <a:r>
              <a:rPr lang="en-US" altLang="ja-JP" dirty="0"/>
              <a:t>3</a:t>
            </a:r>
            <a:r>
              <a:rPr lang="ja-JP" altLang="en-US" dirty="0"/>
              <a:t>次元で表さないと理解しにくい。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79089" y="1166690"/>
            <a:ext cx="532859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イングリッドが住宅（１部屋</a:t>
            </a:r>
            <a:r>
              <a:rPr lang="en-US" altLang="ja-JP" dirty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ヵ月</a:t>
            </a:r>
            <a:r>
              <a:rPr lang="en-US" altLang="ja-JP" dirty="0">
                <a:solidFill>
                  <a:srgbClr val="FF0000"/>
                </a:solidFill>
              </a:rPr>
              <a:t>150</a:t>
            </a:r>
            <a:r>
              <a:rPr lang="ja-JP" altLang="en-US" dirty="0">
                <a:solidFill>
                  <a:srgbClr val="FF0000"/>
                </a:solidFill>
              </a:rPr>
              <a:t>ドル）とレストラン（</a:t>
            </a:r>
            <a:r>
              <a:rPr lang="en-US" altLang="ja-JP" dirty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回</a:t>
            </a:r>
            <a:r>
              <a:rPr lang="en-US" altLang="ja-JP" dirty="0">
                <a:solidFill>
                  <a:srgbClr val="FF0000"/>
                </a:solidFill>
              </a:rPr>
              <a:t>30</a:t>
            </a:r>
            <a:r>
              <a:rPr lang="ja-JP" altLang="en-US" dirty="0">
                <a:solidFill>
                  <a:srgbClr val="FF0000"/>
                </a:solidFill>
              </a:rPr>
              <a:t>ドル）を選ぶ場合の無差別曲線</a:t>
            </a:r>
          </a:p>
        </p:txBody>
      </p:sp>
    </p:spTree>
    <p:extLst>
      <p:ext uri="{BB962C8B-B14F-4D97-AF65-F5344CB8AC3E}">
        <p14:creationId xmlns:p14="http://schemas.microsoft.com/office/powerpoint/2010/main" val="266755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71" y="526387"/>
            <a:ext cx="8568952" cy="571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75520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クルーグマン</a:t>
            </a:r>
          </a:p>
        </p:txBody>
      </p:sp>
    </p:spTree>
    <p:extLst>
      <p:ext uri="{BB962C8B-B14F-4D97-AF65-F5344CB8AC3E}">
        <p14:creationId xmlns:p14="http://schemas.microsoft.com/office/powerpoint/2010/main" val="378413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03609-04CD-8789-5BC2-34CC8716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無差別曲線の動画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203BCE-F798-677D-C119-52796003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206480" cy="146875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山澤成康「経済統計の見方」</a:t>
            </a:r>
            <a:endParaRPr kumimoji="1" lang="en-US" altLang="ja-JP" dirty="0"/>
          </a:p>
          <a:p>
            <a:r>
              <a:rPr lang="ja-JP" altLang="en-US" dirty="0">
                <a:hlinkClick r:id="rId2"/>
              </a:rPr>
              <a:t>無差別曲線を立体グラフで描く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C59A78-9507-4D7F-160C-C39BA510E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581733"/>
            <a:ext cx="4248472" cy="36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3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予算線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51584" y="5589240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TDL,TDS</a:t>
            </a:r>
            <a:r>
              <a:rPr lang="ja-JP" altLang="en-US" sz="2800" dirty="0"/>
              <a:t>の入園料</a:t>
            </a:r>
            <a:r>
              <a:rPr lang="en-US" altLang="ja-JP" sz="2800" dirty="0"/>
              <a:t>7000</a:t>
            </a:r>
            <a:r>
              <a:rPr lang="ja-JP" altLang="en-US" sz="2800" dirty="0"/>
              <a:t>円、予算</a:t>
            </a:r>
            <a:r>
              <a:rPr lang="en-US" altLang="ja-JP" sz="2800" dirty="0"/>
              <a:t>2</a:t>
            </a:r>
            <a:r>
              <a:rPr lang="ja-JP" altLang="en-US" sz="2800" dirty="0"/>
              <a:t>万</a:t>
            </a:r>
            <a:r>
              <a:rPr lang="en-US" altLang="ja-JP" sz="2800" dirty="0"/>
              <a:t>8000</a:t>
            </a:r>
            <a:r>
              <a:rPr lang="ja-JP" altLang="en-US" sz="2800" dirty="0"/>
              <a:t>円の場合。</a:t>
            </a:r>
            <a:endParaRPr lang="en-US" altLang="ja-JP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12" y="1478111"/>
            <a:ext cx="4432176" cy="39017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75" y="1408001"/>
            <a:ext cx="4828450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1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952500"/>
          </a:xfrm>
        </p:spPr>
        <p:txBody>
          <a:bodyPr/>
          <a:lstStyle/>
          <a:p>
            <a:pPr eaLnBrk="1" hangingPunct="1"/>
            <a:r>
              <a:rPr lang="ja-JP" altLang="en-US"/>
              <a:t>経済学とは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79376" y="1268414"/>
            <a:ext cx="11161240" cy="5113337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どうすれば人は幸福になれるかを追求する。</a:t>
            </a:r>
          </a:p>
          <a:p>
            <a:pPr eaLnBrk="1" hangingPunct="1"/>
            <a:r>
              <a:rPr lang="ja-JP" altLang="en-US" dirty="0"/>
              <a:t>「幸福」＝「所得」の増加として考えられてきた。</a:t>
            </a:r>
            <a:endParaRPr lang="en-US" altLang="ja-JP" dirty="0"/>
          </a:p>
          <a:p>
            <a:pPr eaLnBrk="1" hangingPunct="1">
              <a:buFont typeface="Wingdings 2" pitchFamily="18" charset="2"/>
              <a:buNone/>
            </a:pPr>
            <a:endParaRPr lang="ja-JP" altLang="en-US" dirty="0"/>
          </a:p>
          <a:p>
            <a:pPr eaLnBrk="1" hangingPunct="1">
              <a:buFont typeface="Wingdings 2" pitchFamily="18" charset="2"/>
              <a:buNone/>
            </a:pPr>
            <a:r>
              <a:rPr lang="ja-JP" altLang="en-US" dirty="0">
                <a:solidFill>
                  <a:srgbClr val="FF00FF"/>
                </a:solidFill>
              </a:rPr>
              <a:t>幸福のパラドックス</a:t>
            </a:r>
          </a:p>
          <a:p>
            <a:pPr eaLnBrk="1" hangingPunct="1"/>
            <a:r>
              <a:rPr lang="ja-JP" altLang="en-US" dirty="0"/>
              <a:t>「多くの国で戦後の数十年間に国内総生産が増え、生活水準が大幅に改善したのに、その間の国民の主観的幸福感の平均値は、あまり変化していないという事実」　</a:t>
            </a:r>
          </a:p>
        </p:txBody>
      </p:sp>
    </p:spTree>
    <p:extLst>
      <p:ext uri="{BB962C8B-B14F-4D97-AF65-F5344CB8AC3E}">
        <p14:creationId xmlns:p14="http://schemas.microsoft.com/office/powerpoint/2010/main" val="306604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47248" cy="1498178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無差別曲線と予算線が接したところで消費が行われる。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35560" y="59492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TDL</a:t>
            </a:r>
            <a:r>
              <a:rPr lang="ja-JP" altLang="en-US" sz="2800" dirty="0"/>
              <a:t>２回、</a:t>
            </a:r>
            <a:r>
              <a:rPr lang="en-US" altLang="ja-JP" sz="2800" dirty="0"/>
              <a:t>TDS</a:t>
            </a:r>
            <a:r>
              <a:rPr lang="ja-JP" altLang="en-US" sz="2800" dirty="0"/>
              <a:t>２回のところ。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1988840"/>
            <a:ext cx="4054284" cy="3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2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7C1E10B-EA0C-46DD-A3C7-2599896CF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5" y="116632"/>
            <a:ext cx="12007331" cy="6624736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1E11F1-9A6B-41BD-B927-D86DA023DD3F}"/>
              </a:ext>
            </a:extLst>
          </p:cNvPr>
          <p:cNvSpPr txBox="1"/>
          <p:nvPr/>
        </p:nvSpPr>
        <p:spPr>
          <a:xfrm>
            <a:off x="7680176" y="5931592"/>
            <a:ext cx="3696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クルーグマン「ミクロ経済学」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C9CFEE-0CD9-402B-B4C5-304A12B37C6B}"/>
              </a:ext>
            </a:extLst>
          </p:cNvPr>
          <p:cNvSpPr txBox="1"/>
          <p:nvPr/>
        </p:nvSpPr>
        <p:spPr>
          <a:xfrm>
            <a:off x="7680176" y="4653136"/>
            <a:ext cx="388843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無差別曲線は無限にひける。</a:t>
            </a:r>
            <a:endParaRPr kumimoji="1" lang="en-US" altLang="ja-JP" dirty="0"/>
          </a:p>
          <a:p>
            <a:r>
              <a:rPr lang="en-US" altLang="ja-JP" dirty="0"/>
              <a:t>I</a:t>
            </a:r>
            <a:r>
              <a:rPr lang="ja-JP" altLang="en-US" baseline="-25000" dirty="0"/>
              <a:t>３</a:t>
            </a:r>
            <a:r>
              <a:rPr lang="ja-JP" altLang="en-US" dirty="0"/>
              <a:t>の効用は</a:t>
            </a:r>
            <a:r>
              <a:rPr lang="en-US" altLang="ja-JP" dirty="0"/>
              <a:t>I</a:t>
            </a:r>
            <a:r>
              <a:rPr lang="en-US" altLang="ja-JP" baseline="-25000" dirty="0"/>
              <a:t>2</a:t>
            </a:r>
            <a:r>
              <a:rPr lang="ja-JP" altLang="en-US" dirty="0"/>
              <a:t>より高く、</a:t>
            </a:r>
            <a:r>
              <a:rPr lang="en-US" altLang="ja-JP" dirty="0"/>
              <a:t>I</a:t>
            </a:r>
            <a:r>
              <a:rPr lang="en-US" altLang="ja-JP" baseline="-25000" dirty="0"/>
              <a:t>2</a:t>
            </a:r>
            <a:r>
              <a:rPr lang="ja-JP" altLang="en-US" dirty="0"/>
              <a:t>の効用は</a:t>
            </a:r>
            <a:r>
              <a:rPr lang="en-US" altLang="ja-JP" dirty="0"/>
              <a:t>I</a:t>
            </a:r>
            <a:r>
              <a:rPr lang="ja-JP" altLang="en-US" baseline="-25000" dirty="0"/>
              <a:t>１</a:t>
            </a:r>
            <a:r>
              <a:rPr lang="ja-JP" altLang="en-US" dirty="0"/>
              <a:t>より高い。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837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27F9D6-AE42-D21D-FC88-9E7A9542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財の分類法</a:t>
            </a:r>
          </a:p>
        </p:txBody>
      </p:sp>
      <p:pic>
        <p:nvPicPr>
          <p:cNvPr id="7" name="コンテンツ プレースホルダー 6" descr="テーブルの上に置かれたコーヒーカ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44E88D3-94E8-B701-989F-B693D8864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34124" y="1988840"/>
            <a:ext cx="2585773" cy="1939330"/>
          </a:xfrm>
        </p:spPr>
      </p:pic>
      <p:pic>
        <p:nvPicPr>
          <p:cNvPr id="9" name="コンテンツ プレースホルダー 8" descr="カップに入った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6BB0F6C-AC31-11D5-E638-1A34DAE645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46216" y="4235108"/>
            <a:ext cx="2585149" cy="1724779"/>
          </a:xfrm>
        </p:spPr>
      </p:pic>
      <p:pic>
        <p:nvPicPr>
          <p:cNvPr id="11" name="コンテンツ プレースホルダー 6" descr="テーブルの上に置かれたコーヒーカ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43AF8B-BFAF-2558-605C-E9B603DC5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4152" y="2030843"/>
            <a:ext cx="2585773" cy="1939330"/>
          </a:xfrm>
          <a:prstGeom prst="rect">
            <a:avLst/>
          </a:prstGeom>
        </p:spPr>
      </p:pic>
      <p:pic>
        <p:nvPicPr>
          <p:cNvPr id="13" name="図 12" descr="テーブル, 屋内, 食品, スイー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FACCEDA-6405-CB1D-2356-5F08C6003D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92144" y="4258404"/>
            <a:ext cx="2908996" cy="193933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F20A84-1050-296D-20DE-E81AC0DA6300}"/>
              </a:ext>
            </a:extLst>
          </p:cNvPr>
          <p:cNvSpPr txBox="1"/>
          <p:nvPr/>
        </p:nvSpPr>
        <p:spPr>
          <a:xfrm>
            <a:off x="479376" y="2631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コーヒー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40B297-93B3-7632-10D9-57CFDE37E496}"/>
              </a:ext>
            </a:extLst>
          </p:cNvPr>
          <p:cNvSpPr txBox="1"/>
          <p:nvPr/>
        </p:nvSpPr>
        <p:spPr>
          <a:xfrm>
            <a:off x="5951984" y="268346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コーヒー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806C16-D5B9-904B-CEC9-E8B45B883274}"/>
              </a:ext>
            </a:extLst>
          </p:cNvPr>
          <p:cNvSpPr txBox="1"/>
          <p:nvPr/>
        </p:nvSpPr>
        <p:spPr>
          <a:xfrm>
            <a:off x="551384" y="47971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紅茶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17F720-18FA-3AF7-ED02-EBAB5E2FC9D7}"/>
              </a:ext>
            </a:extLst>
          </p:cNvPr>
          <p:cNvSpPr txBox="1"/>
          <p:nvPr/>
        </p:nvSpPr>
        <p:spPr>
          <a:xfrm>
            <a:off x="6096000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砂糖</a:t>
            </a:r>
          </a:p>
        </p:txBody>
      </p:sp>
    </p:spTree>
    <p:extLst>
      <p:ext uri="{BB962C8B-B14F-4D97-AF65-F5344CB8AC3E}">
        <p14:creationId xmlns:p14="http://schemas.microsoft.com/office/powerpoint/2010/main" val="268521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財の分類法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064291"/>
              </p:ext>
            </p:extLst>
          </p:nvPr>
        </p:nvGraphicFramePr>
        <p:xfrm>
          <a:off x="1464088" y="1412776"/>
          <a:ext cx="9793087" cy="4773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6837">
                  <a:extLst>
                    <a:ext uri="{9D8B030D-6E8A-4147-A177-3AD203B41FA5}">
                      <a16:colId xmlns:a16="http://schemas.microsoft.com/office/drawing/2014/main" val="598246396"/>
                    </a:ext>
                  </a:extLst>
                </a:gridCol>
                <a:gridCol w="1939331">
                  <a:extLst>
                    <a:ext uri="{9D8B030D-6E8A-4147-A177-3AD203B41FA5}">
                      <a16:colId xmlns:a16="http://schemas.microsoft.com/office/drawing/2014/main" val="3655061324"/>
                    </a:ext>
                  </a:extLst>
                </a:gridCol>
                <a:gridCol w="4986919">
                  <a:extLst>
                    <a:ext uri="{9D8B030D-6E8A-4147-A177-3AD203B41FA5}">
                      <a16:colId xmlns:a16="http://schemas.microsoft.com/office/drawing/2014/main" val="3810350322"/>
                    </a:ext>
                  </a:extLst>
                </a:gridCol>
              </a:tblGrid>
              <a:tr h="450483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財の分け方など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変化するもの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例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35672"/>
                  </a:ext>
                </a:extLst>
              </a:tr>
              <a:tr h="1377943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代替財と補完財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関連する財に対する需要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ある財の価格が上昇して需要が減った時、反対に需要が増える財が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代替財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で、減る財が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補完財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コーヒーの代替財は紅茶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コーヒーの補完財は砂糖やミルク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066459"/>
                  </a:ext>
                </a:extLst>
              </a:tr>
              <a:tr h="1377943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上級財と下級財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所得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所得が上がった時、需要が増えるのが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上級財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、減るのが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下級財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高級ラーメン：上級財　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カップヌードル：下級財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バターとマーガリンは？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29173"/>
                  </a:ext>
                </a:extLst>
              </a:tr>
              <a:tr h="1256101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代替効果と所得効果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</a:rPr>
                        <a:t>価格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価格が上がった時、需要が減る効果が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代替効果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、所得が減ることによる効果が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所得効果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。所得効果は上級財か下級財かで需要の増減が変わる。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68881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3C3514-9CAC-450F-9CBF-416FED49BCF0}"/>
              </a:ext>
            </a:extLst>
          </p:cNvPr>
          <p:cNvSpPr txBox="1"/>
          <p:nvPr/>
        </p:nvSpPr>
        <p:spPr>
          <a:xfrm>
            <a:off x="609600" y="6309320"/>
            <a:ext cx="1067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（注</a:t>
            </a:r>
            <a:r>
              <a:rPr lang="ja-JP" altLang="en-US" dirty="0"/>
              <a:t>）</a:t>
            </a:r>
            <a:r>
              <a:rPr lang="ja-JP" altLang="en-US" dirty="0">
                <a:hlinkClick r:id="rId2"/>
              </a:rPr>
              <a:t>マーガリン</a:t>
            </a:r>
            <a:r>
              <a:rPr lang="ja-JP" altLang="en-US" dirty="0"/>
              <a:t>は、バターの代用品として開発されました。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493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C795A8-94A7-4B6A-EA62-F4CB332A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代替財と補完財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270976-2AAA-83C3-67BB-C6580D438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代替財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7B8B3A8-701A-43D3-AA97-3060E3CEFB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コーヒーと紅茶</a:t>
            </a:r>
            <a:endParaRPr lang="en-US" altLang="ja-JP" dirty="0"/>
          </a:p>
          <a:p>
            <a:r>
              <a:rPr lang="en-US" altLang="ja-JP" dirty="0"/>
              <a:t>iPhone</a:t>
            </a:r>
            <a:r>
              <a:rPr lang="ja-JP" altLang="en-US" dirty="0"/>
              <a:t>とアンドロイド</a:t>
            </a:r>
            <a:endParaRPr lang="en-US" altLang="ja-JP" dirty="0"/>
          </a:p>
          <a:p>
            <a:r>
              <a:rPr lang="ja-JP" altLang="en-US" dirty="0"/>
              <a:t>牛肉と豚肉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8891E27-4984-E5F4-95F9-842597732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ja-JP" altLang="en-US" dirty="0"/>
              <a:t>補完財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1A3BE27-BFFA-7C08-9642-735FED15FD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ja-JP" altLang="en-US" dirty="0"/>
              <a:t>自動車とガソリン</a:t>
            </a:r>
            <a:endParaRPr lang="en-US" altLang="ja-JP" dirty="0"/>
          </a:p>
          <a:p>
            <a:r>
              <a:rPr lang="ja-JP" altLang="en-US" dirty="0"/>
              <a:t>ノートとペン</a:t>
            </a:r>
            <a:endParaRPr lang="en-US" altLang="ja-JP" dirty="0"/>
          </a:p>
          <a:p>
            <a:r>
              <a:rPr lang="en-US" altLang="ja-JP" dirty="0"/>
              <a:t>iPhone</a:t>
            </a:r>
            <a:r>
              <a:rPr lang="ja-JP" altLang="en-US" dirty="0"/>
              <a:t>とアプリ</a:t>
            </a:r>
          </a:p>
        </p:txBody>
      </p:sp>
    </p:spTree>
    <p:extLst>
      <p:ext uri="{BB962C8B-B14F-4D97-AF65-F5344CB8AC3E}">
        <p14:creationId xmlns:p14="http://schemas.microsoft.com/office/powerpoint/2010/main" val="4027131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C7503-7204-47E6-A091-F5C645EF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バターとマーガリン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3BD400A-96C6-4FED-A158-31017B784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3" y="2291888"/>
            <a:ext cx="5564290" cy="41732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BBEDE22-9934-4E1C-9FC6-88A1B1DF1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91888"/>
            <a:ext cx="5929317" cy="444698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A5F6EB-93E9-42B8-850E-25E78276C04F}"/>
              </a:ext>
            </a:extLst>
          </p:cNvPr>
          <p:cNvSpPr txBox="1"/>
          <p:nvPr/>
        </p:nvSpPr>
        <p:spPr>
          <a:xfrm>
            <a:off x="3935760" y="16288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代替財</a:t>
            </a:r>
            <a:r>
              <a:rPr lang="ja-JP" altLang="en-US" dirty="0">
                <a:solidFill>
                  <a:srgbClr val="FF0000"/>
                </a:solidFill>
              </a:rPr>
              <a:t>でもあるが、</a:t>
            </a:r>
            <a:r>
              <a:rPr kumimoji="1" lang="ja-JP" altLang="en-US" dirty="0">
                <a:solidFill>
                  <a:srgbClr val="FF0000"/>
                </a:solidFill>
              </a:rPr>
              <a:t>上級財の性格が強い。</a:t>
            </a:r>
          </a:p>
        </p:txBody>
      </p:sp>
    </p:spTree>
    <p:extLst>
      <p:ext uri="{BB962C8B-B14F-4D97-AF65-F5344CB8AC3E}">
        <p14:creationId xmlns:p14="http://schemas.microsoft.com/office/powerpoint/2010/main" val="3576344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DB2AD2-4730-FD72-AA22-887ED61F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バターは上級財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1480A72-FA8D-D5B8-6EF6-4716148AB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44" y="1561703"/>
            <a:ext cx="8467725" cy="344184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E4779B-D024-61D2-FF71-C0A4E7AF2485}"/>
              </a:ext>
            </a:extLst>
          </p:cNvPr>
          <p:cNvSpPr txBox="1"/>
          <p:nvPr/>
        </p:nvSpPr>
        <p:spPr>
          <a:xfrm>
            <a:off x="1684428" y="4874564"/>
            <a:ext cx="901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（出所）総務省「家計調査」二人以上世帯のうち勤労者世帯。</a:t>
            </a:r>
            <a:r>
              <a:rPr lang="en-US" altLang="ja-JP" dirty="0"/>
              <a:t>2021</a:t>
            </a:r>
            <a:r>
              <a:rPr lang="ja-JP" altLang="en-US" dirty="0"/>
              <a:t>年のデータ。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22247D3-05DE-4D8E-8757-4677788C36F7}"/>
              </a:ext>
            </a:extLst>
          </p:cNvPr>
          <p:cNvGraphicFramePr>
            <a:graphicFrameLocks noGrp="1"/>
          </p:cNvGraphicFramePr>
          <p:nvPr/>
        </p:nvGraphicFramePr>
        <p:xfrm>
          <a:off x="8623595" y="2514600"/>
          <a:ext cx="2887980" cy="1828800"/>
        </p:xfrm>
        <a:graphic>
          <a:graphicData uri="http://schemas.openxmlformats.org/drawingml/2006/table">
            <a:tbl>
              <a:tblPr/>
              <a:tblGrid>
                <a:gridCol w="2276601">
                  <a:extLst>
                    <a:ext uri="{9D8B030D-6E8A-4147-A177-3AD203B41FA5}">
                      <a16:colId xmlns:a16="http://schemas.microsoft.com/office/drawing/2014/main" val="3308890164"/>
                    </a:ext>
                  </a:extLst>
                </a:gridCol>
                <a:gridCol w="611379">
                  <a:extLst>
                    <a:ext uri="{9D8B030D-6E8A-4147-A177-3AD203B41FA5}">
                      <a16:colId xmlns:a16="http://schemas.microsoft.com/office/drawing/2014/main" val="2376070030"/>
                    </a:ext>
                  </a:extLst>
                </a:gridCol>
              </a:tblGrid>
              <a:tr h="298992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400" dirty="0">
                          <a:effectLst/>
                        </a:rPr>
                        <a:t>年間収入の境界（万円）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48583"/>
                  </a:ext>
                </a:extLst>
              </a:tr>
              <a:tr h="181995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400" dirty="0">
                          <a:effectLst/>
                        </a:rPr>
                        <a:t>第</a:t>
                      </a:r>
                      <a:r>
                        <a:rPr lang="en-US" altLang="ja-JP" sz="1400" dirty="0">
                          <a:effectLst/>
                        </a:rPr>
                        <a:t>Ⅰ</a:t>
                      </a:r>
                      <a:r>
                        <a:rPr lang="ja-JP" altLang="en-US" sz="1400" dirty="0">
                          <a:effectLst/>
                        </a:rPr>
                        <a:t>分位と第</a:t>
                      </a:r>
                      <a:r>
                        <a:rPr lang="en-US" altLang="ja-JP" sz="1400" dirty="0">
                          <a:effectLst/>
                        </a:rPr>
                        <a:t>Ⅱ</a:t>
                      </a:r>
                      <a:r>
                        <a:rPr lang="ja-JP" altLang="en-US" sz="1400" dirty="0">
                          <a:effectLst/>
                        </a:rPr>
                        <a:t>分位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sz="1400" dirty="0">
                          <a:effectLst/>
                        </a:rPr>
                        <a:t>466 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10443"/>
                  </a:ext>
                </a:extLst>
              </a:tr>
              <a:tr h="181995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400" dirty="0">
                          <a:effectLst/>
                        </a:rPr>
                        <a:t>第</a:t>
                      </a:r>
                      <a:r>
                        <a:rPr lang="en-US" altLang="ja-JP" sz="1400" dirty="0">
                          <a:effectLst/>
                        </a:rPr>
                        <a:t>Ⅱ</a:t>
                      </a:r>
                      <a:r>
                        <a:rPr lang="ja-JP" altLang="en-US" sz="1400" dirty="0">
                          <a:effectLst/>
                        </a:rPr>
                        <a:t>分位と第</a:t>
                      </a:r>
                      <a:r>
                        <a:rPr lang="en-US" altLang="ja-JP" sz="1400" dirty="0">
                          <a:effectLst/>
                        </a:rPr>
                        <a:t>Ⅲ</a:t>
                      </a:r>
                      <a:r>
                        <a:rPr lang="ja-JP" altLang="en-US" sz="1400" dirty="0">
                          <a:effectLst/>
                        </a:rPr>
                        <a:t>分位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sz="1400">
                          <a:effectLst/>
                        </a:rPr>
                        <a:t>604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57293"/>
                  </a:ext>
                </a:extLst>
              </a:tr>
              <a:tr h="181995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400" dirty="0">
                          <a:effectLst/>
                        </a:rPr>
                        <a:t>第</a:t>
                      </a:r>
                      <a:r>
                        <a:rPr lang="en-US" altLang="ja-JP" sz="1400" dirty="0">
                          <a:effectLst/>
                        </a:rPr>
                        <a:t>Ⅲ</a:t>
                      </a:r>
                      <a:r>
                        <a:rPr lang="ja-JP" altLang="en-US" sz="1400" dirty="0">
                          <a:effectLst/>
                        </a:rPr>
                        <a:t>分位と第</a:t>
                      </a:r>
                      <a:r>
                        <a:rPr lang="en-US" altLang="ja-JP" sz="1400" dirty="0">
                          <a:effectLst/>
                        </a:rPr>
                        <a:t>Ⅳ</a:t>
                      </a:r>
                      <a:r>
                        <a:rPr lang="ja-JP" altLang="en-US" sz="1400" dirty="0">
                          <a:effectLst/>
                        </a:rPr>
                        <a:t>分位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sz="1400" dirty="0">
                          <a:effectLst/>
                        </a:rPr>
                        <a:t>750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13213"/>
                  </a:ext>
                </a:extLst>
              </a:tr>
              <a:tr h="181995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400" dirty="0">
                          <a:effectLst/>
                        </a:rPr>
                        <a:t>第</a:t>
                      </a:r>
                      <a:r>
                        <a:rPr lang="en-US" altLang="ja-JP" sz="1400" dirty="0">
                          <a:effectLst/>
                        </a:rPr>
                        <a:t>Ⅳ</a:t>
                      </a:r>
                      <a:r>
                        <a:rPr lang="ja-JP" altLang="en-US" sz="1400" dirty="0">
                          <a:effectLst/>
                        </a:rPr>
                        <a:t>分位と第</a:t>
                      </a:r>
                      <a:r>
                        <a:rPr lang="en-US" altLang="ja-JP" sz="1400" dirty="0">
                          <a:effectLst/>
                        </a:rPr>
                        <a:t>Ⅴ</a:t>
                      </a:r>
                      <a:r>
                        <a:rPr lang="ja-JP" altLang="en-US" sz="1400" dirty="0">
                          <a:effectLst/>
                        </a:rPr>
                        <a:t>分位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sz="1400" dirty="0">
                          <a:effectLst/>
                        </a:rPr>
                        <a:t>962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7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930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72D72A-66EC-45EB-AE04-96B52B59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値上げの効果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19ECAD-277A-419D-9A71-512CB257A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代替効果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相対価格の変化に注目する。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紅茶の値段は変わらず、コーヒーの値段だけ上が</a:t>
            </a:r>
            <a:r>
              <a:rPr lang="en-US" altLang="ja-JP" dirty="0"/>
              <a:t>		</a:t>
            </a:r>
            <a:r>
              <a:rPr lang="ja-JP" altLang="en-US" dirty="0"/>
              <a:t>れば、</a:t>
            </a:r>
            <a:r>
              <a:rPr lang="ja-JP" altLang="en-US" dirty="0">
                <a:highlight>
                  <a:srgbClr val="FFFF00"/>
                </a:highlight>
              </a:rPr>
              <a:t>必ずコーヒーの需要は減る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kumimoji="1" lang="ja-JP" altLang="en-US" dirty="0"/>
              <a:t>所得効果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実質的な所得の減少に注目する。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価格が上がれば、実質所得は減少する。所得が減</a:t>
            </a:r>
            <a:r>
              <a:rPr lang="en-US" altLang="ja-JP" dirty="0"/>
              <a:t>		</a:t>
            </a:r>
            <a:r>
              <a:rPr lang="ja-JP" altLang="en-US" dirty="0"/>
              <a:t>少したとき、</a:t>
            </a:r>
            <a:r>
              <a:rPr lang="ja-JP" altLang="en-US" dirty="0">
                <a:highlight>
                  <a:srgbClr val="FFFF00"/>
                </a:highlight>
              </a:rPr>
              <a:t>上級財であれば需要は減り</a:t>
            </a:r>
            <a:r>
              <a:rPr lang="ja-JP" altLang="en-US" dirty="0"/>
              <a:t>、</a:t>
            </a:r>
            <a:r>
              <a:rPr lang="ja-JP" altLang="en-US" dirty="0">
                <a:highlight>
                  <a:srgbClr val="FFFF00"/>
                </a:highlight>
              </a:rPr>
              <a:t>下級財な</a:t>
            </a:r>
            <a:r>
              <a:rPr lang="en-US" altLang="ja-JP" dirty="0"/>
              <a:t>		</a:t>
            </a:r>
            <a:r>
              <a:rPr lang="ja-JP" altLang="en-US" dirty="0">
                <a:highlight>
                  <a:srgbClr val="FFFF00"/>
                </a:highlight>
              </a:rPr>
              <a:t>ら需要は増える</a:t>
            </a:r>
            <a:r>
              <a:rPr lang="ja-JP" altLang="en-US" dirty="0"/>
              <a:t>。</a:t>
            </a:r>
            <a:endParaRPr kumimoji="1" lang="en-US" altLang="ja-JP" dirty="0"/>
          </a:p>
        </p:txBody>
      </p:sp>
      <p:pic>
        <p:nvPicPr>
          <p:cNvPr id="5" name="図 4" descr="テーブルの上に置かれたコーヒーカップ&#10;&#10;中程度の精度で自動的に生成された説明">
            <a:extLst>
              <a:ext uri="{FF2B5EF4-FFF2-40B4-BE49-F238E27FC236}">
                <a16:creationId xmlns:a16="http://schemas.microsoft.com/office/drawing/2014/main" id="{DA2E5087-CEC0-4F78-BADB-E11927823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5960" y="458509"/>
            <a:ext cx="1350632" cy="1012974"/>
          </a:xfrm>
          <a:prstGeom prst="rect">
            <a:avLst/>
          </a:prstGeom>
        </p:spPr>
      </p:pic>
      <p:pic>
        <p:nvPicPr>
          <p:cNvPr id="7" name="図 6" descr="皿の上にあるコーヒー&#10;&#10;中程度の精度で自動的に生成された説明">
            <a:extLst>
              <a:ext uri="{FF2B5EF4-FFF2-40B4-BE49-F238E27FC236}">
                <a16:creationId xmlns:a16="http://schemas.microsoft.com/office/drawing/2014/main" id="{497AFBBD-B296-4A13-AA4D-0A2F831F1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28248" y="365125"/>
            <a:ext cx="1592724" cy="10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82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値上げの効果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302623"/>
              </p:ext>
            </p:extLst>
          </p:nvPr>
        </p:nvGraphicFramePr>
        <p:xfrm>
          <a:off x="609600" y="1417639"/>
          <a:ext cx="11103024" cy="5035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121">
                  <a:extLst>
                    <a:ext uri="{9D8B030D-6E8A-4147-A177-3AD203B41FA5}">
                      <a16:colId xmlns:a16="http://schemas.microsoft.com/office/drawing/2014/main" val="3837393038"/>
                    </a:ext>
                  </a:extLst>
                </a:gridCol>
                <a:gridCol w="2434406">
                  <a:extLst>
                    <a:ext uri="{9D8B030D-6E8A-4147-A177-3AD203B41FA5}">
                      <a16:colId xmlns:a16="http://schemas.microsoft.com/office/drawing/2014/main" val="590932304"/>
                    </a:ext>
                  </a:extLst>
                </a:gridCol>
                <a:gridCol w="2524569">
                  <a:extLst>
                    <a:ext uri="{9D8B030D-6E8A-4147-A177-3AD203B41FA5}">
                      <a16:colId xmlns:a16="http://schemas.microsoft.com/office/drawing/2014/main" val="947918246"/>
                    </a:ext>
                  </a:extLst>
                </a:gridCol>
                <a:gridCol w="2988337">
                  <a:extLst>
                    <a:ext uri="{9D8B030D-6E8A-4147-A177-3AD203B41FA5}">
                      <a16:colId xmlns:a16="http://schemas.microsoft.com/office/drawing/2014/main" val="3733440457"/>
                    </a:ext>
                  </a:extLst>
                </a:gridCol>
                <a:gridCol w="1983591">
                  <a:extLst>
                    <a:ext uri="{9D8B030D-6E8A-4147-A177-3AD203B41FA5}">
                      <a16:colId xmlns:a16="http://schemas.microsoft.com/office/drawing/2014/main" val="4144189545"/>
                    </a:ext>
                  </a:extLst>
                </a:gridCol>
              </a:tblGrid>
              <a:tr h="511317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ケース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代替効果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所得効果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代替効果と所得効果の大きさの比較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最終的な効果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36375"/>
                  </a:ext>
                </a:extLst>
              </a:tr>
              <a:tr h="1007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（相対価格が上昇）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（実質所得が減少）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29634"/>
                  </a:ext>
                </a:extLst>
              </a:tr>
              <a:tr h="1502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代替効果：</a:t>
                      </a:r>
                      <a:r>
                        <a:rPr lang="zh-TW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入園者数減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上級財：</a:t>
                      </a:r>
                      <a:r>
                        <a:rPr lang="zh-TW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入園者数減　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両効果の大きさは結果に影響しない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入園者数減</a:t>
                      </a:r>
                      <a:endParaRPr lang="ja-JP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404887"/>
                  </a:ext>
                </a:extLst>
              </a:tr>
              <a:tr h="1007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zh-TW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下級財</a:t>
                      </a:r>
                      <a:r>
                        <a:rPr lang="en-US" altLang="zh-TW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:</a:t>
                      </a:r>
                      <a:r>
                        <a:rPr lang="zh-TW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入園者数増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代替効果＞所得効果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入園者数減</a:t>
                      </a:r>
                      <a:endParaRPr lang="ja-JP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51878"/>
                  </a:ext>
                </a:extLst>
              </a:tr>
              <a:tr h="1007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代替効果＜所得効果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入園者数増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15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80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496A9-F054-481F-84FE-EE39B549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33FC0-5CCE-6128-3792-38949F187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261153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経済学とは（続き）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916832"/>
            <a:ext cx="10972800" cy="334096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ja-JP" altLang="en-US" dirty="0">
                <a:cs typeface="+mn-cs"/>
              </a:rPr>
              <a:t>世帯所得が１５００万円までは高所得階層ほど幸福度が高いが、それ以上の所得階層では所得が増えても幸福度は上がらない。</a:t>
            </a:r>
            <a:endParaRPr lang="en-US" altLang="ja-JP" dirty="0">
              <a:cs typeface="+mn-cs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endParaRPr lang="ja-JP" altLang="en-US" dirty="0">
              <a:cs typeface="+mn-cs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ja-JP" altLang="en-US" dirty="0">
                <a:solidFill>
                  <a:srgbClr val="FF00FF"/>
                </a:solidFill>
                <a:cs typeface="+mn-cs"/>
              </a:rPr>
              <a:t>精神的な豊かさ、芸術、人とのつながり</a:t>
            </a:r>
            <a:r>
              <a:rPr lang="ja-JP" altLang="en-US" dirty="0">
                <a:cs typeface="+mn-cs"/>
              </a:rPr>
              <a:t>が幸福感には重要。→これらを経済学に取り入れるのが課題。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ja-JP" altLang="en-US" dirty="0"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9693B-81BF-479E-A9B5-23A184BA2EDE}"/>
              </a:ext>
            </a:extLst>
          </p:cNvPr>
          <p:cNvSpPr txBox="1"/>
          <p:nvPr/>
        </p:nvSpPr>
        <p:spPr>
          <a:xfrm>
            <a:off x="609600" y="5805264"/>
            <a:ext cx="1117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筒井義郎・大竹文雄・池田新介（</a:t>
            </a:r>
            <a:r>
              <a:rPr kumimoji="1" lang="en-US" altLang="ja-JP" dirty="0"/>
              <a:t>2009</a:t>
            </a:r>
            <a:r>
              <a:rPr kumimoji="1" lang="ja-JP" altLang="en-US" dirty="0"/>
              <a:t>）「なぜあたなたは不幸なのか」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大阪大学経済学 </a:t>
            </a:r>
            <a:r>
              <a:rPr lang="en-US" altLang="ja-JP" dirty="0"/>
              <a:t>Vol.58 No,4</a:t>
            </a:r>
            <a:r>
              <a:rPr kumimoji="1" lang="en-US" altLang="ja-JP" dirty="0"/>
              <a:t>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4074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CA9EB-C06F-44A8-B093-B4EAAA92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代替効果と所得効果の図解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4F924942-4108-44EF-98A3-394AE80C5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655" y="1511300"/>
            <a:ext cx="6525389" cy="435133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7BB876-5044-442A-940E-D4A893B139A2}"/>
              </a:ext>
            </a:extLst>
          </p:cNvPr>
          <p:cNvSpPr txBox="1"/>
          <p:nvPr/>
        </p:nvSpPr>
        <p:spPr>
          <a:xfrm>
            <a:off x="838201" y="1857919"/>
            <a:ext cx="288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X</a:t>
            </a:r>
            <a:r>
              <a:rPr kumimoji="1" lang="ja-JP" altLang="en-US" sz="2400" dirty="0"/>
              <a:t>財の価格が上昇した時の代替効果と所得効果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2C38D0-CCF4-485D-8714-C376A7FA0A08}"/>
              </a:ext>
            </a:extLst>
          </p:cNvPr>
          <p:cNvSpPr txBox="1"/>
          <p:nvPr/>
        </p:nvSpPr>
        <p:spPr>
          <a:xfrm>
            <a:off x="4471986" y="5886450"/>
            <a:ext cx="688181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</a:t>
            </a:r>
            <a:r>
              <a:rPr kumimoji="1" lang="ja-JP" altLang="en-US" dirty="0"/>
              <a:t>点：代替効果は効用を一定したときの傾きの変化で表される。</a:t>
            </a:r>
            <a:endParaRPr kumimoji="1" lang="en-US" altLang="ja-JP" dirty="0"/>
          </a:p>
          <a:p>
            <a:r>
              <a:rPr lang="en-US" altLang="ja-JP" dirty="0"/>
              <a:t>X</a:t>
            </a:r>
            <a:r>
              <a:rPr lang="ja-JP" altLang="en-US" dirty="0"/>
              <a:t>財価格が上昇すると買える量が減るので、傾きは急になる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7D8CA3-66F5-4B5A-89ED-8F20CD256CE3}"/>
              </a:ext>
            </a:extLst>
          </p:cNvPr>
          <p:cNvSpPr txBox="1"/>
          <p:nvPr/>
        </p:nvSpPr>
        <p:spPr>
          <a:xfrm>
            <a:off x="6700202" y="1714500"/>
            <a:ext cx="5129847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</a:t>
            </a:r>
            <a:r>
              <a:rPr kumimoji="1" lang="ja-JP" altLang="en-US" dirty="0"/>
              <a:t>点：所得効果は、予算線の平行移動で表される。</a:t>
            </a:r>
            <a:endParaRPr kumimoji="1" lang="en-US" altLang="ja-JP" dirty="0"/>
          </a:p>
          <a:p>
            <a:r>
              <a:rPr lang="ja-JP" altLang="en-US" dirty="0"/>
              <a:t>実質所得が低下する→予算線は左下に移動。</a:t>
            </a:r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21B1C48-B579-4571-BEC7-B6A9B19A0A3C}"/>
              </a:ext>
            </a:extLst>
          </p:cNvPr>
          <p:cNvCxnSpPr/>
          <p:nvPr/>
        </p:nvCxnSpPr>
        <p:spPr>
          <a:xfrm>
            <a:off x="5143500" y="2962275"/>
            <a:ext cx="4152900" cy="22193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EC916E9-05DD-4CC7-A7B3-A60C1DAA3B91}"/>
              </a:ext>
            </a:extLst>
          </p:cNvPr>
          <p:cNvCxnSpPr/>
          <p:nvPr/>
        </p:nvCxnSpPr>
        <p:spPr>
          <a:xfrm>
            <a:off x="5143500" y="3039035"/>
            <a:ext cx="1633818" cy="21425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D3ADE50-4E1B-4878-8D36-713949C7D327}"/>
              </a:ext>
            </a:extLst>
          </p:cNvPr>
          <p:cNvCxnSpPr>
            <a:cxnSpLocks/>
          </p:cNvCxnSpPr>
          <p:nvPr/>
        </p:nvCxnSpPr>
        <p:spPr>
          <a:xfrm>
            <a:off x="5719482" y="2544981"/>
            <a:ext cx="1792942" cy="213459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568CDBF-DF16-4B02-A658-1BC3C994F624}"/>
              </a:ext>
            </a:extLst>
          </p:cNvPr>
          <p:cNvSpPr/>
          <p:nvPr/>
        </p:nvSpPr>
        <p:spPr>
          <a:xfrm>
            <a:off x="6992471" y="3686969"/>
            <a:ext cx="519953" cy="418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4AE756D-6784-440D-AB68-76925D848AD1}"/>
              </a:ext>
            </a:extLst>
          </p:cNvPr>
          <p:cNvCxnSpPr/>
          <p:nvPr/>
        </p:nvCxnSpPr>
        <p:spPr>
          <a:xfrm flipH="1" flipV="1">
            <a:off x="6840071" y="3429000"/>
            <a:ext cx="331694" cy="147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1048A7F-5D3F-491B-A411-59BC0E107227}"/>
              </a:ext>
            </a:extLst>
          </p:cNvPr>
          <p:cNvCxnSpPr/>
          <p:nvPr/>
        </p:nvCxnSpPr>
        <p:spPr>
          <a:xfrm flipH="1">
            <a:off x="5769452" y="3298841"/>
            <a:ext cx="277906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9B8FEF-387B-489D-A832-67DB1FDC76A5}"/>
              </a:ext>
            </a:extLst>
          </p:cNvPr>
          <p:cNvSpPr txBox="1"/>
          <p:nvPr/>
        </p:nvSpPr>
        <p:spPr>
          <a:xfrm>
            <a:off x="7252447" y="2962275"/>
            <a:ext cx="124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00FF"/>
                </a:solidFill>
              </a:rPr>
              <a:t>代替効果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647E10-5002-4258-860D-61F4E913D0A2}"/>
              </a:ext>
            </a:extLst>
          </p:cNvPr>
          <p:cNvSpPr txBox="1"/>
          <p:nvPr/>
        </p:nvSpPr>
        <p:spPr>
          <a:xfrm>
            <a:off x="5414681" y="2671482"/>
            <a:ext cx="128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00FF"/>
                </a:solidFill>
              </a:rPr>
              <a:t>所得効果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C24AB5-2AA4-4988-B7C1-C45AC7A21BB4}"/>
              </a:ext>
            </a:extLst>
          </p:cNvPr>
          <p:cNvSpPr txBox="1"/>
          <p:nvPr/>
        </p:nvSpPr>
        <p:spPr>
          <a:xfrm>
            <a:off x="777027" y="3573236"/>
            <a:ext cx="323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</a:t>
            </a:r>
            <a:r>
              <a:rPr kumimoji="1" lang="ja-JP" altLang="en-US" dirty="0"/>
              <a:t>点から</a:t>
            </a:r>
            <a:r>
              <a:rPr kumimoji="1" lang="en-US" altLang="ja-JP" dirty="0"/>
              <a:t>F</a:t>
            </a:r>
            <a:r>
              <a:rPr kumimoji="1" lang="ja-JP" altLang="en-US" dirty="0"/>
              <a:t>点に移動し、</a:t>
            </a:r>
            <a:r>
              <a:rPr kumimoji="1" lang="en-US" altLang="ja-JP" dirty="0"/>
              <a:t>E</a:t>
            </a:r>
            <a:r>
              <a:rPr kumimoji="1" lang="ja-JP" altLang="en-US" dirty="0"/>
              <a:t>点に移動する。</a:t>
            </a:r>
          </a:p>
        </p:txBody>
      </p:sp>
    </p:spTree>
    <p:extLst>
      <p:ext uri="{BB962C8B-B14F-4D97-AF65-F5344CB8AC3E}">
        <p14:creationId xmlns:p14="http://schemas.microsoft.com/office/powerpoint/2010/main" val="462904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需要の価格弾力性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99456" y="2276872"/>
            <a:ext cx="9073008" cy="3024336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価格が１％上昇したとき、需要が何％減る（増える）か。</a:t>
            </a:r>
          </a:p>
          <a:p>
            <a:r>
              <a:rPr lang="ja-JP" altLang="en-US" sz="2800" dirty="0"/>
              <a:t>必需品：価格弾力性小、奢侈品：価格弾力性大</a:t>
            </a:r>
          </a:p>
          <a:p>
            <a:r>
              <a:rPr lang="ja-JP" altLang="en-US" sz="2800" dirty="0"/>
              <a:t>価格が上がると需要が増えるという財も。（高級ブランド品）</a:t>
            </a:r>
          </a:p>
        </p:txBody>
      </p:sp>
    </p:spTree>
    <p:extLst>
      <p:ext uri="{BB962C8B-B14F-4D97-AF65-F5344CB8AC3E}">
        <p14:creationId xmlns:p14="http://schemas.microsoft.com/office/powerpoint/2010/main" val="3656633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価格弾力性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１％値上げした時に、何％需要が減るか。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価格弾力性が１以上なら弾力性が大きい</a:t>
            </a:r>
            <a:endParaRPr lang="en-US" altLang="ja-JP" sz="2800" dirty="0"/>
          </a:p>
          <a:p>
            <a:r>
              <a:rPr lang="ja-JP" altLang="en-US" sz="2800" dirty="0"/>
              <a:t>価格弾力性が</a:t>
            </a:r>
            <a:r>
              <a:rPr lang="en-US" altLang="ja-JP" sz="2800" dirty="0"/>
              <a:t>1</a:t>
            </a:r>
            <a:r>
              <a:rPr lang="ja-JP" altLang="en-US" sz="2800" dirty="0"/>
              <a:t>未満なら弾力性が小さい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246759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価格弾力性による分類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必需品　価格弾力性が小さい。</a:t>
            </a:r>
            <a:endParaRPr lang="en-US" altLang="ja-JP" sz="2800" dirty="0"/>
          </a:p>
          <a:p>
            <a:r>
              <a:rPr lang="ja-JP" altLang="en-US" sz="2800" dirty="0"/>
              <a:t>奢侈品　価格弾力性が大きい。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高級ブランド品　価格弾力性がマイナス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→　値段を上げると、需要が増えるという現象</a:t>
            </a:r>
          </a:p>
        </p:txBody>
      </p:sp>
    </p:spTree>
    <p:extLst>
      <p:ext uri="{BB962C8B-B14F-4D97-AF65-F5344CB8AC3E}">
        <p14:creationId xmlns:p14="http://schemas.microsoft.com/office/powerpoint/2010/main" val="339498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791B04-4E95-4863-8014-883DF05B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３つの幸福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C29CF-0FB2-48C7-A528-37B78FA1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6566520" cy="45259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幸せを感じるときに分泌される「脳内物質」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CC00CC"/>
                </a:solidFill>
              </a:rPr>
              <a:t>セロトニン</a:t>
            </a:r>
            <a:endParaRPr lang="en-US" altLang="ja-JP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清々しい、さわやか、自然</a:t>
            </a:r>
            <a:endParaRPr lang="en-US" altLang="ja-JP" dirty="0"/>
          </a:p>
          <a:p>
            <a:r>
              <a:rPr lang="ja-JP" altLang="en-US" dirty="0">
                <a:solidFill>
                  <a:srgbClr val="CC00CC"/>
                </a:solidFill>
              </a:rPr>
              <a:t>オキシトシン</a:t>
            </a:r>
            <a:endParaRPr lang="en-US" altLang="ja-JP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つながりや愛</a:t>
            </a:r>
            <a:endParaRPr lang="en-US" altLang="ja-JP" dirty="0"/>
          </a:p>
          <a:p>
            <a:r>
              <a:rPr lang="ja-JP" altLang="en-US" dirty="0">
                <a:solidFill>
                  <a:srgbClr val="CC00CC"/>
                </a:solidFill>
              </a:rPr>
              <a:t>ドーパミン</a:t>
            </a:r>
            <a:endParaRPr lang="en-US" altLang="ja-JP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お金、達成、成功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EAA592-1070-4167-AEDF-79C369843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12" y="846138"/>
            <a:ext cx="3627859" cy="5608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8ACB95-ECC4-4D33-2DEB-85A6CC90F642}"/>
              </a:ext>
            </a:extLst>
          </p:cNvPr>
          <p:cNvSpPr txBox="1"/>
          <p:nvPr/>
        </p:nvSpPr>
        <p:spPr>
          <a:xfrm>
            <a:off x="1415480" y="6085091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セロトニンの優先順位が高い。ドーパミンは最後。</a:t>
            </a:r>
          </a:p>
        </p:txBody>
      </p:sp>
    </p:spTree>
    <p:extLst>
      <p:ext uri="{BB962C8B-B14F-4D97-AF65-F5344CB8AC3E}">
        <p14:creationId xmlns:p14="http://schemas.microsoft.com/office/powerpoint/2010/main" val="332539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政府の「幸福度調査」</a:t>
            </a:r>
            <a:br>
              <a:rPr lang="en-US" altLang="ja-JP" dirty="0"/>
            </a:br>
            <a:r>
              <a:rPr lang="en-US" altLang="ja-JP" dirty="0"/>
              <a:t>2013</a:t>
            </a:r>
            <a:r>
              <a:rPr lang="ja-JP" altLang="en-US" dirty="0"/>
              <a:t>年度が最新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6476" y="2132856"/>
            <a:ext cx="11319048" cy="3661867"/>
          </a:xfrm>
        </p:spPr>
        <p:txBody>
          <a:bodyPr/>
          <a:lstStyle/>
          <a:p>
            <a:pPr eaLnBrk="1" hangingPunct="1"/>
            <a:r>
              <a:rPr lang="ja-JP" altLang="en-US" dirty="0"/>
              <a:t>生活の質に関する調査（</a:t>
            </a:r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</a:t>
            </a:r>
            <a:r>
              <a:rPr lang="en-US" altLang="ja-JP" dirty="0"/>
              <a:t>〜3</a:t>
            </a:r>
            <a:r>
              <a:rPr lang="ja-JP" altLang="en-US" dirty="0"/>
              <a:t>月）</a:t>
            </a:r>
          </a:p>
          <a:p>
            <a:pPr eaLnBrk="1" hangingPunct="1"/>
            <a:r>
              <a:rPr lang="ja-JP" altLang="en-US" dirty="0"/>
              <a:t>ゼロ（とても不幸）から</a:t>
            </a:r>
            <a:r>
              <a:rPr lang="en-US" altLang="ja-JP" dirty="0"/>
              <a:t>10</a:t>
            </a:r>
            <a:r>
              <a:rPr lang="ja-JP" altLang="en-US" dirty="0"/>
              <a:t>（とても幸せ）までで評価する。</a:t>
            </a:r>
          </a:p>
          <a:p>
            <a:pPr eaLnBrk="1" hangingPunct="1"/>
            <a:r>
              <a:rPr lang="ja-JP" altLang="en-US" dirty="0"/>
              <a:t>平均　</a:t>
            </a:r>
            <a:r>
              <a:rPr lang="en-US" altLang="ja-JP" dirty="0"/>
              <a:t>6.7</a:t>
            </a:r>
          </a:p>
          <a:p>
            <a:pPr eaLnBrk="1" hangingPunct="1"/>
            <a:r>
              <a:rPr lang="ja-JP" altLang="en-US" dirty="0"/>
              <a:t>年代別では　</a:t>
            </a:r>
            <a:r>
              <a:rPr lang="en-US" altLang="ja-JP" dirty="0"/>
              <a:t>15-19</a:t>
            </a:r>
            <a:r>
              <a:rPr lang="ja-JP" altLang="en-US" dirty="0"/>
              <a:t>歳代最も高い。</a:t>
            </a:r>
          </a:p>
          <a:p>
            <a:pPr eaLnBrk="1" hangingPunct="1"/>
            <a:r>
              <a:rPr lang="ja-JP" altLang="en-US" dirty="0"/>
              <a:t>男女別では、女性の方が幸福度が高い。</a:t>
            </a:r>
          </a:p>
          <a:p>
            <a:pPr eaLnBrk="1" hangingPunct="1"/>
            <a:r>
              <a:rPr lang="ja-JP" altLang="en-US" dirty="0"/>
              <a:t>幸福感への影響→</a:t>
            </a:r>
            <a:r>
              <a:rPr lang="en-US" altLang="ja-JP" dirty="0"/>
              <a:t>①</a:t>
            </a:r>
            <a:r>
              <a:rPr lang="ja-JP" altLang="en-US" dirty="0"/>
              <a:t>健康　②家族　③所得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81AC57-DC4F-4E93-98BB-ED8762D2C707}"/>
              </a:ext>
            </a:extLst>
          </p:cNvPr>
          <p:cNvSpPr txBox="1"/>
          <p:nvPr/>
        </p:nvSpPr>
        <p:spPr>
          <a:xfrm>
            <a:off x="767408" y="5913725"/>
            <a:ext cx="10880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内閣府（</a:t>
            </a:r>
            <a:r>
              <a:rPr lang="en-US" altLang="ja-JP" dirty="0"/>
              <a:t>2020</a:t>
            </a:r>
            <a:r>
              <a:rPr lang="ja-JP" altLang="en-US" dirty="0"/>
              <a:t>）「満足度・生活の質に関する調査に関する第４次報告書～生活満足度・暮らしのレポート～」は別の観点から調査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56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B75313-CCF6-92FA-F43D-CF22B54A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47</a:t>
            </a:r>
            <a:r>
              <a:rPr kumimoji="1" lang="ja-JP" altLang="en-US" dirty="0"/>
              <a:t>歳以降幸福度は上がる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9890CB5F-BC3D-55AE-8C99-77442D10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17638"/>
            <a:ext cx="6236043" cy="3921787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D31FEF-9FAC-E055-58BB-1C3CF26EACD6}"/>
              </a:ext>
            </a:extLst>
          </p:cNvPr>
          <p:cNvSpPr txBox="1"/>
          <p:nvPr/>
        </p:nvSpPr>
        <p:spPr>
          <a:xfrm>
            <a:off x="1127448" y="5649693"/>
            <a:ext cx="10513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David G. Blanchflower(2020)“IS HAPPINESS U-SHAPED EVERYWHERE? AGE AND SUBJECTIVE WELL-BEING IN 132 COUNTRIES”NEBR WORKING PAPER 26641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B91A95-FDDB-8B96-C8D2-FD91F0687094}"/>
              </a:ext>
            </a:extLst>
          </p:cNvPr>
          <p:cNvSpPr txBox="1"/>
          <p:nvPr/>
        </p:nvSpPr>
        <p:spPr>
          <a:xfrm>
            <a:off x="7248128" y="1844824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オレンジ色が様々な要因を考慮したうえでの幸福度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47</a:t>
            </a:r>
            <a:r>
              <a:rPr lang="ja-JP" altLang="en-US" sz="2000" dirty="0"/>
              <a:t>歳がが最低で、その後上昇する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幸福度が最高なのは</a:t>
            </a:r>
            <a:r>
              <a:rPr lang="en-US" altLang="ja-JP" sz="2000" dirty="0"/>
              <a:t>82</a:t>
            </a:r>
            <a:r>
              <a:rPr lang="ja-JP" altLang="en-US" sz="2000" dirty="0"/>
              <a:t>歳以上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日本でも同じ傾向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/>
              <a:t>年をとると、</a:t>
            </a:r>
            <a:r>
              <a:rPr kumimoji="1" lang="ja-JP" altLang="en-US" sz="2000" dirty="0"/>
              <a:t>満足感を得ることがらが変化し、世の中を肯定的に受け入れられるようになる。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01545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世界幸福度調査</a:t>
            </a:r>
            <a:r>
              <a:rPr lang="en-US" altLang="ja-JP" dirty="0"/>
              <a:t>(2026)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4746" y="1690688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</a:t>
            </a:r>
            <a:r>
              <a:rPr lang="ja-JP" altLang="en-US" sz="2000" dirty="0"/>
              <a:t>位　フィンランド</a:t>
            </a:r>
            <a:endParaRPr lang="en-US" altLang="ja-JP" sz="2000" dirty="0"/>
          </a:p>
          <a:p>
            <a:r>
              <a:rPr lang="en-US" altLang="ja-JP" sz="2000" dirty="0"/>
              <a:t>2</a:t>
            </a:r>
            <a:r>
              <a:rPr lang="ja-JP" altLang="en-US" sz="2000" dirty="0"/>
              <a:t>位　アイスランド</a:t>
            </a:r>
            <a:endParaRPr lang="en-US" altLang="ja-JP" sz="2000" dirty="0"/>
          </a:p>
          <a:p>
            <a:r>
              <a:rPr lang="en-US" altLang="ja-JP" sz="2000" dirty="0"/>
              <a:t>3</a:t>
            </a:r>
            <a:r>
              <a:rPr lang="ja-JP" altLang="en-US" sz="2000" dirty="0"/>
              <a:t>位　デンマーク</a:t>
            </a:r>
            <a:endParaRPr lang="en-US" altLang="ja-JP" sz="2000" dirty="0"/>
          </a:p>
          <a:p>
            <a:r>
              <a:rPr lang="en-US" altLang="ja-JP" sz="2000" dirty="0"/>
              <a:t>4</a:t>
            </a:r>
            <a:r>
              <a:rPr lang="ja-JP" altLang="en-US" sz="2000" dirty="0"/>
              <a:t>位　コスタリカ</a:t>
            </a:r>
            <a:endParaRPr lang="en-US" altLang="ja-JP" sz="2000" dirty="0"/>
          </a:p>
          <a:p>
            <a:r>
              <a:rPr lang="en-US" altLang="ja-JP" sz="2000" dirty="0"/>
              <a:t>5</a:t>
            </a:r>
            <a:r>
              <a:rPr lang="ja-JP" altLang="en-US" sz="2000" dirty="0"/>
              <a:t>位　スウェーデン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61</a:t>
            </a:r>
            <a:r>
              <a:rPr lang="ja-JP" altLang="en-US" sz="2000" dirty="0"/>
              <a:t>位　日本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67</a:t>
            </a:r>
            <a:r>
              <a:rPr lang="ja-JP" altLang="en-US" sz="2000" dirty="0"/>
              <a:t>位　韓国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143</a:t>
            </a:r>
            <a:r>
              <a:rPr lang="ja-JP" altLang="en-US" sz="2000" dirty="0"/>
              <a:t>位　ボツワナ</a:t>
            </a:r>
            <a:endParaRPr lang="en-US" altLang="ja-JP" sz="2000" dirty="0"/>
          </a:p>
          <a:p>
            <a:r>
              <a:rPr lang="en-US" altLang="ja-JP" sz="2000" dirty="0"/>
              <a:t>144</a:t>
            </a:r>
            <a:r>
              <a:rPr lang="ja-JP" altLang="en-US" sz="2000" dirty="0"/>
              <a:t>位　ジンバブエ</a:t>
            </a:r>
            <a:endParaRPr lang="en-US" altLang="ja-JP" sz="2000" dirty="0"/>
          </a:p>
          <a:p>
            <a:r>
              <a:rPr lang="en-US" altLang="ja-JP" sz="2000" dirty="0"/>
              <a:t>145</a:t>
            </a:r>
            <a:r>
              <a:rPr lang="ja-JP" altLang="en-US" sz="2000" dirty="0"/>
              <a:t>位　マラウイ</a:t>
            </a:r>
            <a:endParaRPr lang="en-US" altLang="ja-JP" sz="2000" dirty="0"/>
          </a:p>
          <a:p>
            <a:r>
              <a:rPr lang="en-US" altLang="ja-JP" sz="2000" dirty="0"/>
              <a:t>146</a:t>
            </a:r>
            <a:r>
              <a:rPr lang="ja-JP" altLang="en-US" sz="2000" dirty="0"/>
              <a:t>位　シエラレオネ</a:t>
            </a:r>
            <a:endParaRPr lang="en-US" altLang="ja-JP" sz="2000" dirty="0"/>
          </a:p>
          <a:p>
            <a:r>
              <a:rPr lang="en-US" altLang="ja-JP" sz="2000" dirty="0"/>
              <a:t>147</a:t>
            </a:r>
            <a:r>
              <a:rPr lang="ja-JP" altLang="en-US" sz="2000" dirty="0"/>
              <a:t>位　アフガニスタン</a:t>
            </a:r>
            <a:endParaRPr lang="en-US" altLang="ja-JP" sz="2000" dirty="0"/>
          </a:p>
        </p:txBody>
      </p:sp>
      <p:pic>
        <p:nvPicPr>
          <p:cNvPr id="6" name="図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53" y="374343"/>
            <a:ext cx="1669941" cy="68394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11824" y="5851027"/>
            <a:ext cx="707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（出所）</a:t>
            </a:r>
            <a:r>
              <a:rPr lang="en-US" altLang="ja-JP" dirty="0"/>
              <a:t>”</a:t>
            </a:r>
            <a:r>
              <a:rPr lang="en-US" altLang="ja-JP" dirty="0">
                <a:hlinkClick r:id="rId3"/>
              </a:rPr>
              <a:t>World Happiness Report </a:t>
            </a:r>
            <a:r>
              <a:rPr lang="en-US" altLang="ja-JP" dirty="0"/>
              <a:t>“</a:t>
            </a:r>
            <a:r>
              <a:rPr lang="ja-JP" altLang="en-US" dirty="0"/>
              <a:t>持続可能な開発ソリューションネットワーク（国際連合の関連機関）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B832CD-956E-4299-97FD-423427859BCC}"/>
              </a:ext>
            </a:extLst>
          </p:cNvPr>
          <p:cNvSpPr txBox="1"/>
          <p:nvPr/>
        </p:nvSpPr>
        <p:spPr>
          <a:xfrm>
            <a:off x="10214248" y="53125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25E2735-378C-4F61-45B1-673E8F4F5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7" y="1340767"/>
            <a:ext cx="2926465" cy="363497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56CA4B-2CDC-4434-24BA-7CAC2452E928}"/>
              </a:ext>
            </a:extLst>
          </p:cNvPr>
          <p:cNvSpPr txBox="1"/>
          <p:nvPr/>
        </p:nvSpPr>
        <p:spPr>
          <a:xfrm>
            <a:off x="4684732" y="5308823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※</a:t>
            </a:r>
            <a:r>
              <a:rPr kumimoji="1" lang="ja-JP" altLang="en-US" sz="1600" dirty="0"/>
              <a:t>コスタリカの急上昇は「社会的つながりの強さ」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55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限界分析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9203" y="2564904"/>
            <a:ext cx="11103024" cy="2908920"/>
          </a:xfrm>
        </p:spPr>
        <p:txBody>
          <a:bodyPr/>
          <a:lstStyle/>
          <a:p>
            <a:r>
              <a:rPr kumimoji="1" lang="ja-JP" altLang="en-US" dirty="0"/>
              <a:t>限界とは</a:t>
            </a:r>
            <a:r>
              <a:rPr lang="ja-JP" altLang="en-US" dirty="0">
                <a:solidFill>
                  <a:srgbClr val="CC00CC"/>
                </a:solidFill>
              </a:rPr>
              <a:t>「端（</a:t>
            </a:r>
            <a:r>
              <a:rPr lang="en-US" altLang="ja-JP" dirty="0">
                <a:solidFill>
                  <a:srgbClr val="CC00CC"/>
                </a:solidFill>
              </a:rPr>
              <a:t>margin)</a:t>
            </a:r>
            <a:r>
              <a:rPr lang="ja-JP" altLang="en-US" dirty="0">
                <a:solidFill>
                  <a:srgbClr val="CC00CC"/>
                </a:solidFill>
              </a:rPr>
              <a:t>」</a:t>
            </a:r>
            <a:r>
              <a:rPr lang="ja-JP" altLang="en-US" dirty="0"/>
              <a:t>で、「</a:t>
            </a:r>
            <a:r>
              <a:rPr lang="en-US" altLang="ja-JP" dirty="0"/>
              <a:t>limit</a:t>
            </a:r>
            <a:r>
              <a:rPr lang="ja-JP" altLang="en-US" dirty="0"/>
              <a:t>」ではない。</a:t>
            </a:r>
            <a:endParaRPr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単位生産が増えた時、ほかのものがどれだけ増えるか（限界費用、限界効用）。</a:t>
            </a:r>
            <a:endParaRPr kumimoji="1" lang="en-US" altLang="ja-JP" dirty="0"/>
          </a:p>
          <a:p>
            <a:r>
              <a:rPr kumimoji="1" lang="ja-JP" altLang="en-US" dirty="0"/>
              <a:t>最大値や最小値は限界値をみればわかる。</a:t>
            </a:r>
          </a:p>
        </p:txBody>
      </p:sp>
    </p:spTree>
    <p:extLst>
      <p:ext uri="{BB962C8B-B14F-4D97-AF65-F5344CB8AC3E}">
        <p14:creationId xmlns:p14="http://schemas.microsoft.com/office/powerpoint/2010/main" val="405767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8B9CE-0F51-D3E5-DF3C-54B990F9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効用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EB623F-FD09-61E9-8BF7-D0DB53693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348880"/>
            <a:ext cx="10515600" cy="3570610"/>
          </a:xfrm>
        </p:spPr>
        <p:txBody>
          <a:bodyPr/>
          <a:lstStyle/>
          <a:p>
            <a:r>
              <a:rPr kumimoji="1" lang="ja-JP" altLang="en-US" dirty="0"/>
              <a:t>効用（</a:t>
            </a:r>
            <a:r>
              <a:rPr lang="en-US" altLang="ja-JP" dirty="0"/>
              <a:t>u</a:t>
            </a:r>
            <a:r>
              <a:rPr kumimoji="1" lang="en-US" altLang="ja-JP" dirty="0"/>
              <a:t>tility</a:t>
            </a:r>
            <a:r>
              <a:rPr kumimoji="1" lang="ja-JP" altLang="en-US" dirty="0"/>
              <a:t>）とは、満足度のこと。</a:t>
            </a:r>
            <a:endParaRPr kumimoji="1" lang="en-US" altLang="ja-JP" dirty="0"/>
          </a:p>
          <a:p>
            <a:r>
              <a:rPr lang="ja-JP" altLang="en-US" dirty="0"/>
              <a:t>薬の効用（</a:t>
            </a:r>
            <a:r>
              <a:rPr lang="en-US" altLang="ja-JP" dirty="0"/>
              <a:t>the benefits of medicine)</a:t>
            </a:r>
            <a:r>
              <a:rPr lang="ja-JP" altLang="en-US" dirty="0"/>
              <a:t>とは異なる。経済学用語。</a:t>
            </a:r>
            <a:endParaRPr lang="en-US" altLang="ja-JP" dirty="0"/>
          </a:p>
          <a:p>
            <a:r>
              <a:rPr lang="ja-JP" altLang="en-US" dirty="0"/>
              <a:t>あるものを消費した時に得られる満足度、幸福感を表す。</a:t>
            </a:r>
            <a:endParaRPr lang="en-US" altLang="ja-JP" dirty="0"/>
          </a:p>
          <a:p>
            <a:r>
              <a:rPr lang="ja-JP" altLang="en-US" dirty="0"/>
              <a:t>同じものを消費しても人によって効用は異なる。</a:t>
            </a:r>
            <a:endParaRPr lang="en-US" altLang="ja-JP" dirty="0"/>
          </a:p>
          <a:p>
            <a:r>
              <a:rPr kumimoji="1" lang="ja-JP" altLang="en-US" dirty="0"/>
              <a:t>効用の絶対水準はわからないが、順序はわかるものとする。メロンを食べた時の効用はスイカを食べた時の効用より高いなど。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177E5EF-F222-667D-F37C-B185C4D50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37085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ディズニーランドに行く回数と効用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B4822A-198C-6FDE-BA26-B7E43B53714F}"/>
              </a:ext>
            </a:extLst>
          </p:cNvPr>
          <p:cNvSpPr txBox="1"/>
          <p:nvPr/>
        </p:nvSpPr>
        <p:spPr>
          <a:xfrm>
            <a:off x="8184232" y="1997839"/>
            <a:ext cx="35421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総効用は、それまでディズニーランドに行って得たすべての効用。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限界効用は、追加的に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回行ったときに得た効用。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費用は、ディズニーランドに行くのにかかったすべての費用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限界費用は追加的に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回行ったときにかかる費用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1BB5EF-ADFC-1C09-56B2-C22EE699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060848"/>
            <a:ext cx="6970234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37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1313</TotalTime>
  <Words>1823</Words>
  <Application>Microsoft Office PowerPoint</Application>
  <PresentationFormat>ワイド画面</PresentationFormat>
  <Paragraphs>247</Paragraphs>
  <Slides>34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BIZ UDPゴシック</vt:lpstr>
      <vt:lpstr>ＭＳ Ｐゴシック</vt:lpstr>
      <vt:lpstr>ＭＳ 明朝</vt:lpstr>
      <vt:lpstr>メイリオ</vt:lpstr>
      <vt:lpstr>Arial</vt:lpstr>
      <vt:lpstr>Calibri</vt:lpstr>
      <vt:lpstr>Calibri Light</vt:lpstr>
      <vt:lpstr>Wingdings</vt:lpstr>
      <vt:lpstr>Wingdings 2</vt:lpstr>
      <vt:lpstr>Office 2013 - 2022 テーマ</vt:lpstr>
      <vt:lpstr>消費者行動の分析 （教科書　第6章）</vt:lpstr>
      <vt:lpstr>経済学とは</vt:lpstr>
      <vt:lpstr>経済学とは（続き）</vt:lpstr>
      <vt:lpstr>政府の「幸福度調査」 2013年度が最新</vt:lpstr>
      <vt:lpstr>47歳以降幸福度は上がる</vt:lpstr>
      <vt:lpstr>世界幸福度調査(2026)</vt:lpstr>
      <vt:lpstr>限界分析</vt:lpstr>
      <vt:lpstr>効用</vt:lpstr>
      <vt:lpstr>ディズニーランドに行く回数と効用</vt:lpstr>
      <vt:lpstr>限界効用逓減の法則</vt:lpstr>
      <vt:lpstr>限界効用は逓減</vt:lpstr>
      <vt:lpstr>年間パスポートは何回分か</vt:lpstr>
      <vt:lpstr>年間パスと総効用</vt:lpstr>
      <vt:lpstr>PowerPoint プレゼンテーション</vt:lpstr>
      <vt:lpstr>無差別曲線 ＝効用が同じ組み合わせを結んだ物</vt:lpstr>
      <vt:lpstr>PowerPoint プレゼンテーション</vt:lpstr>
      <vt:lpstr>PowerPoint プレゼンテーション</vt:lpstr>
      <vt:lpstr>無差別曲線の動画</vt:lpstr>
      <vt:lpstr>予算線</vt:lpstr>
      <vt:lpstr>無差別曲線と予算線が接したところで消費が行われる。</vt:lpstr>
      <vt:lpstr>PowerPoint プレゼンテーション</vt:lpstr>
      <vt:lpstr>財の分類法</vt:lpstr>
      <vt:lpstr>財の分類法</vt:lpstr>
      <vt:lpstr>代替財と補完財</vt:lpstr>
      <vt:lpstr>バターとマーガリン</vt:lpstr>
      <vt:lpstr>バターは上級財</vt:lpstr>
      <vt:lpstr>値上げの効果</vt:lpstr>
      <vt:lpstr>値上げの効果</vt:lpstr>
      <vt:lpstr>PowerPoint プレゼンテーション</vt:lpstr>
      <vt:lpstr>代替効果と所得効果の図解</vt:lpstr>
      <vt:lpstr>需要の価格弾力性</vt:lpstr>
      <vt:lpstr>価格弾力性</vt:lpstr>
      <vt:lpstr>価格弾力性による分類</vt:lpstr>
      <vt:lpstr>３つの幸福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Nariyasu Yamasawa</dc:creator>
  <cp:lastModifiedBy>山澤 成康</cp:lastModifiedBy>
  <cp:revision>85</cp:revision>
  <dcterms:created xsi:type="dcterms:W3CDTF">2015-04-08T22:08:55Z</dcterms:created>
  <dcterms:modified xsi:type="dcterms:W3CDTF">2026-03-20T23:30:19Z</dcterms:modified>
</cp:coreProperties>
</file>