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7"/>
  </p:notesMasterIdLst>
  <p:sldIdLst>
    <p:sldId id="256" r:id="rId2"/>
    <p:sldId id="257" r:id="rId3"/>
    <p:sldId id="258" r:id="rId4"/>
    <p:sldId id="550" r:id="rId5"/>
    <p:sldId id="327" r:id="rId6"/>
    <p:sldId id="328" r:id="rId7"/>
    <p:sldId id="330" r:id="rId8"/>
    <p:sldId id="554" r:id="rId9"/>
    <p:sldId id="542" r:id="rId10"/>
    <p:sldId id="329" r:id="rId11"/>
    <p:sldId id="346" r:id="rId12"/>
    <p:sldId id="272" r:id="rId13"/>
    <p:sldId id="260" r:id="rId14"/>
    <p:sldId id="267" r:id="rId15"/>
    <p:sldId id="259" r:id="rId16"/>
    <p:sldId id="261" r:id="rId17"/>
    <p:sldId id="326" r:id="rId18"/>
    <p:sldId id="262" r:id="rId19"/>
    <p:sldId id="289" r:id="rId20"/>
    <p:sldId id="273" r:id="rId21"/>
    <p:sldId id="263" r:id="rId22"/>
    <p:sldId id="271" r:id="rId23"/>
    <p:sldId id="265" r:id="rId24"/>
    <p:sldId id="338" r:id="rId25"/>
    <p:sldId id="266" r:id="rId26"/>
    <p:sldId id="274" r:id="rId27"/>
    <p:sldId id="337" r:id="rId28"/>
    <p:sldId id="268" r:id="rId29"/>
    <p:sldId id="291" r:id="rId30"/>
    <p:sldId id="340" r:id="rId31"/>
    <p:sldId id="292" r:id="rId32"/>
    <p:sldId id="318" r:id="rId33"/>
    <p:sldId id="296" r:id="rId34"/>
    <p:sldId id="294" r:id="rId35"/>
    <p:sldId id="295" r:id="rId36"/>
    <p:sldId id="556" r:id="rId37"/>
    <p:sldId id="321" r:id="rId38"/>
    <p:sldId id="323" r:id="rId39"/>
    <p:sldId id="299" r:id="rId40"/>
    <p:sldId id="298" r:id="rId41"/>
    <p:sldId id="342" r:id="rId42"/>
    <p:sldId id="343" r:id="rId43"/>
    <p:sldId id="301" r:id="rId44"/>
    <p:sldId id="302" r:id="rId45"/>
    <p:sldId id="543" r:id="rId46"/>
    <p:sldId id="555" r:id="rId47"/>
    <p:sldId id="544" r:id="rId48"/>
    <p:sldId id="553" r:id="rId49"/>
    <p:sldId id="557" r:id="rId50"/>
    <p:sldId id="558" r:id="rId51"/>
    <p:sldId id="269" r:id="rId52"/>
    <p:sldId id="270" r:id="rId53"/>
    <p:sldId id="341" r:id="rId54"/>
    <p:sldId id="339" r:id="rId55"/>
    <p:sldId id="344" r:id="rId56"/>
  </p:sldIdLst>
  <p:sldSz cx="12192000" cy="6858000"/>
  <p:notesSz cx="6858000" cy="9144000"/>
  <p:defaultTextStyle>
    <a:defPPr>
      <a:defRPr lang="ja-JP"/>
    </a:defPPr>
    <a:lvl1pPr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Garamond"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Garamond"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Garamond"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Garamond"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Garamond"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14" y="11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J:\Dropbox\USER_DRV\00&#12487;&#12451;&#12474;&#12491;&#12540;\&#32113;&#21512;&#29256;\&#26144;&#30011;&#12289;&#12461;&#12515;&#12521;&#12463;&#12479;&#12540;.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5.2891027510450113E-2"/>
          <c:y val="0.11803432772207817"/>
          <c:w val="0.87509435708711591"/>
          <c:h val="0.56166907261592391"/>
        </c:manualLayout>
      </c:layout>
      <c:barChart>
        <c:barDir val="col"/>
        <c:grouping val="clustered"/>
        <c:varyColors val="0"/>
        <c:ser>
          <c:idx val="0"/>
          <c:order val="0"/>
          <c:tx>
            <c:strRef>
              <c:f>前作との間隔!$H$3</c:f>
              <c:strCache>
                <c:ptCount val="1"/>
                <c:pt idx="0">
                  <c:v>前作との間隔（年）</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前作との間隔!$B$4:$B$16</c:f>
              <c:strCache>
                <c:ptCount val="13"/>
                <c:pt idx="0">
                  <c:v>白雪姫　</c:v>
                </c:pt>
                <c:pt idx="1">
                  <c:v>シンデレラ　</c:v>
                </c:pt>
                <c:pt idx="2">
                  <c:v>眠れる森の美女</c:v>
                </c:pt>
                <c:pt idx="3">
                  <c:v>リトル・マーメイド　</c:v>
                </c:pt>
                <c:pt idx="4">
                  <c:v>美女と野獣　</c:v>
                </c:pt>
                <c:pt idx="5">
                  <c:v>アラジン　</c:v>
                </c:pt>
                <c:pt idx="6">
                  <c:v>ポカホンタス　</c:v>
                </c:pt>
                <c:pt idx="7">
                  <c:v>ムーラン　</c:v>
                </c:pt>
                <c:pt idx="8">
                  <c:v>魔法にかけられて</c:v>
                </c:pt>
                <c:pt idx="9">
                  <c:v>プリンセスと魔法のキス</c:v>
                </c:pt>
                <c:pt idx="10">
                  <c:v>塔の上のラプンツェル</c:v>
                </c:pt>
                <c:pt idx="11">
                  <c:v>メリダとおそろしの森</c:v>
                </c:pt>
                <c:pt idx="12">
                  <c:v>アナと雪の女王</c:v>
                </c:pt>
              </c:strCache>
            </c:strRef>
          </c:cat>
          <c:val>
            <c:numRef>
              <c:f>前作との間隔!$H$4:$H$16</c:f>
              <c:numCache>
                <c:formatCode>General</c:formatCode>
                <c:ptCount val="13"/>
                <c:pt idx="1">
                  <c:v>13</c:v>
                </c:pt>
                <c:pt idx="2">
                  <c:v>9</c:v>
                </c:pt>
                <c:pt idx="3">
                  <c:v>30</c:v>
                </c:pt>
                <c:pt idx="4">
                  <c:v>2</c:v>
                </c:pt>
                <c:pt idx="5">
                  <c:v>1</c:v>
                </c:pt>
                <c:pt idx="6">
                  <c:v>3</c:v>
                </c:pt>
                <c:pt idx="7">
                  <c:v>3</c:v>
                </c:pt>
                <c:pt idx="8">
                  <c:v>9</c:v>
                </c:pt>
                <c:pt idx="9">
                  <c:v>2</c:v>
                </c:pt>
                <c:pt idx="10">
                  <c:v>1</c:v>
                </c:pt>
                <c:pt idx="11">
                  <c:v>2</c:v>
                </c:pt>
                <c:pt idx="12">
                  <c:v>2</c:v>
                </c:pt>
              </c:numCache>
            </c:numRef>
          </c:val>
          <c:extLst>
            <c:ext xmlns:c16="http://schemas.microsoft.com/office/drawing/2014/chart" uri="{C3380CC4-5D6E-409C-BE32-E72D297353CC}">
              <c16:uniqueId val="{00000000-3C69-49F5-A422-9053FBE9CC00}"/>
            </c:ext>
          </c:extLst>
        </c:ser>
        <c:dLbls>
          <c:showLegendKey val="0"/>
          <c:showVal val="0"/>
          <c:showCatName val="0"/>
          <c:showSerName val="0"/>
          <c:showPercent val="0"/>
          <c:showBubbleSize val="0"/>
        </c:dLbls>
        <c:gapWidth val="150"/>
        <c:axId val="242332032"/>
        <c:axId val="242333568"/>
      </c:barChart>
      <c:catAx>
        <c:axId val="242332032"/>
        <c:scaling>
          <c:orientation val="minMax"/>
        </c:scaling>
        <c:delete val="0"/>
        <c:axPos val="b"/>
        <c:numFmt formatCode="General" sourceLinked="0"/>
        <c:majorTickMark val="out"/>
        <c:minorTickMark val="none"/>
        <c:tickLblPos val="nextTo"/>
        <c:txPr>
          <a:bodyPr rot="0" vert="eaVert"/>
          <a:lstStyle/>
          <a:p>
            <a:pPr>
              <a:defRPr/>
            </a:pPr>
            <a:endParaRPr lang="ja-JP"/>
          </a:p>
        </c:txPr>
        <c:crossAx val="242333568"/>
        <c:crosses val="autoZero"/>
        <c:auto val="1"/>
        <c:lblAlgn val="ctr"/>
        <c:lblOffset val="100"/>
        <c:noMultiLvlLbl val="0"/>
      </c:catAx>
      <c:valAx>
        <c:axId val="242333568"/>
        <c:scaling>
          <c:orientation val="minMax"/>
        </c:scaling>
        <c:delete val="0"/>
        <c:axPos val="l"/>
        <c:majorGridlines/>
        <c:numFmt formatCode="General" sourceLinked="1"/>
        <c:majorTickMark val="out"/>
        <c:minorTickMark val="none"/>
        <c:tickLblPos val="nextTo"/>
        <c:crossAx val="242332032"/>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0.0152</cdr:x>
      <cdr:y>0.025</cdr:y>
    </cdr:from>
    <cdr:to>
      <cdr:x>0.12812</cdr:x>
      <cdr:y>0.10208</cdr:y>
    </cdr:to>
    <cdr:sp macro="" textlink="">
      <cdr:nvSpPr>
        <cdr:cNvPr id="2" name="テキスト ボックス 1"/>
        <cdr:cNvSpPr txBox="1"/>
      </cdr:nvSpPr>
      <cdr:spPr>
        <a:xfrm xmlns:a="http://schemas.openxmlformats.org/drawingml/2006/main">
          <a:off x="133351" y="114300"/>
          <a:ext cx="99060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a:t>（年）</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2DAEA2F-104B-4252-BB48-8ABA23885282}" type="datetimeFigureOut">
              <a:rPr lang="ja-JP" altLang="en-US"/>
              <a:pPr>
                <a:defRPr/>
              </a:pPr>
              <a:t>2024/12/24</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735E097-5FA5-49A3-B06D-B0AEDE26C713}" type="slidenum">
              <a:rPr lang="ja-JP" altLang="en-US"/>
              <a:pPr>
                <a:defRPr/>
              </a:pPr>
              <a:t>‹#›</a:t>
            </a:fld>
            <a:endParaRPr lang="ja-JP" altLang="en-US"/>
          </a:p>
        </p:txBody>
      </p:sp>
    </p:spTree>
    <p:extLst>
      <p:ext uri="{BB962C8B-B14F-4D97-AF65-F5344CB8AC3E}">
        <p14:creationId xmlns:p14="http://schemas.microsoft.com/office/powerpoint/2010/main" val="3421225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3B5D5F77-94D9-444E-AF57-85E5E72F97E6}" type="slidenum">
              <a:rPr lang="en-US" altLang="ja-JP"/>
              <a:pPr>
                <a:defRPr/>
              </a:pPr>
              <a:t>‹#›</a:t>
            </a:fld>
            <a:endParaRPr lang="en-US" altLang="ja-JP"/>
          </a:p>
        </p:txBody>
      </p:sp>
    </p:spTree>
    <p:extLst>
      <p:ext uri="{BB962C8B-B14F-4D97-AF65-F5344CB8AC3E}">
        <p14:creationId xmlns:p14="http://schemas.microsoft.com/office/powerpoint/2010/main" val="231627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247362D-6D30-4B91-8F58-AEA8426FDE92}" type="slidenum">
              <a:rPr lang="en-US" altLang="ja-JP"/>
              <a:pPr>
                <a:defRPr/>
              </a:pPr>
              <a:t>‹#›</a:t>
            </a:fld>
            <a:endParaRPr lang="en-US" altLang="ja-JP"/>
          </a:p>
        </p:txBody>
      </p:sp>
    </p:spTree>
    <p:extLst>
      <p:ext uri="{BB962C8B-B14F-4D97-AF65-F5344CB8AC3E}">
        <p14:creationId xmlns:p14="http://schemas.microsoft.com/office/powerpoint/2010/main" val="3735766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0C42F8A7-C433-4A19-A881-E17CC08AC6C9}" type="slidenum">
              <a:rPr lang="en-US" altLang="ja-JP"/>
              <a:pPr>
                <a:defRPr/>
              </a:pPr>
              <a:t>‹#›</a:t>
            </a:fld>
            <a:endParaRPr lang="en-US" altLang="ja-JP"/>
          </a:p>
        </p:txBody>
      </p:sp>
    </p:spTree>
    <p:extLst>
      <p:ext uri="{BB962C8B-B14F-4D97-AF65-F5344CB8AC3E}">
        <p14:creationId xmlns:p14="http://schemas.microsoft.com/office/powerpoint/2010/main" val="333912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46F814C5-39CB-421F-8060-E090FDB46820}" type="slidenum">
              <a:rPr lang="en-US" altLang="ja-JP"/>
              <a:pPr>
                <a:defRPr/>
              </a:pPr>
              <a:t>‹#›</a:t>
            </a:fld>
            <a:endParaRPr lang="en-US" altLang="ja-JP"/>
          </a:p>
        </p:txBody>
      </p:sp>
    </p:spTree>
    <p:extLst>
      <p:ext uri="{BB962C8B-B14F-4D97-AF65-F5344CB8AC3E}">
        <p14:creationId xmlns:p14="http://schemas.microsoft.com/office/powerpoint/2010/main" val="251919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76ECA633-DA77-43D5-8900-02C278477260}" type="slidenum">
              <a:rPr lang="en-US" altLang="ja-JP"/>
              <a:pPr>
                <a:defRPr/>
              </a:pPr>
              <a:t>‹#›</a:t>
            </a:fld>
            <a:endParaRPr lang="en-US" altLang="ja-JP"/>
          </a:p>
        </p:txBody>
      </p:sp>
    </p:spTree>
    <p:extLst>
      <p:ext uri="{BB962C8B-B14F-4D97-AF65-F5344CB8AC3E}">
        <p14:creationId xmlns:p14="http://schemas.microsoft.com/office/powerpoint/2010/main" val="130217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911F97B4-2562-4221-8408-6A41B3B84FB8}" type="slidenum">
              <a:rPr lang="en-US" altLang="ja-JP"/>
              <a:pPr>
                <a:defRPr/>
              </a:pPr>
              <a:t>‹#›</a:t>
            </a:fld>
            <a:endParaRPr lang="en-US" altLang="ja-JP"/>
          </a:p>
        </p:txBody>
      </p:sp>
    </p:spTree>
    <p:extLst>
      <p:ext uri="{BB962C8B-B14F-4D97-AF65-F5344CB8AC3E}">
        <p14:creationId xmlns:p14="http://schemas.microsoft.com/office/powerpoint/2010/main" val="2891711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p:cNvSpPr>
            <a:spLocks noGrp="1"/>
          </p:cNvSpPr>
          <p:nvPr>
            <p:ph type="sldNum" sz="quarter" idx="12"/>
          </p:nvPr>
        </p:nvSpPr>
        <p:spPr/>
        <p:txBody>
          <a:bodyPr/>
          <a:lstStyle>
            <a:lvl1pPr>
              <a:defRPr/>
            </a:lvl1pPr>
          </a:lstStyle>
          <a:p>
            <a:pPr>
              <a:defRPr/>
            </a:pPr>
            <a:fld id="{24287AA2-604A-4A6B-AD8A-D6E00B1D0E69}" type="slidenum">
              <a:rPr lang="en-US" altLang="ja-JP"/>
              <a:pPr>
                <a:defRPr/>
              </a:pPr>
              <a:t>‹#›</a:t>
            </a:fld>
            <a:endParaRPr lang="en-US" altLang="ja-JP"/>
          </a:p>
        </p:txBody>
      </p:sp>
    </p:spTree>
    <p:extLst>
      <p:ext uri="{BB962C8B-B14F-4D97-AF65-F5344CB8AC3E}">
        <p14:creationId xmlns:p14="http://schemas.microsoft.com/office/powerpoint/2010/main" val="24241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E8074A5D-F07D-469A-93B1-3E113C371494}" type="slidenum">
              <a:rPr lang="en-US" altLang="ja-JP"/>
              <a:pPr>
                <a:defRPr/>
              </a:pPr>
              <a:t>‹#›</a:t>
            </a:fld>
            <a:endParaRPr lang="en-US" altLang="ja-JP"/>
          </a:p>
        </p:txBody>
      </p:sp>
    </p:spTree>
    <p:extLst>
      <p:ext uri="{BB962C8B-B14F-4D97-AF65-F5344CB8AC3E}">
        <p14:creationId xmlns:p14="http://schemas.microsoft.com/office/powerpoint/2010/main" val="211118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p:cNvSpPr>
            <a:spLocks noGrp="1"/>
          </p:cNvSpPr>
          <p:nvPr>
            <p:ph type="sldNum" sz="quarter" idx="12"/>
          </p:nvPr>
        </p:nvSpPr>
        <p:spPr/>
        <p:txBody>
          <a:bodyPr/>
          <a:lstStyle>
            <a:lvl1pPr>
              <a:defRPr/>
            </a:lvl1pPr>
          </a:lstStyle>
          <a:p>
            <a:pPr>
              <a:defRPr/>
            </a:pPr>
            <a:fld id="{0CDDB2E9-E87F-462B-8DB6-760ECDE3AFFF}" type="slidenum">
              <a:rPr lang="en-US" altLang="ja-JP"/>
              <a:pPr>
                <a:defRPr/>
              </a:pPr>
              <a:t>‹#›</a:t>
            </a:fld>
            <a:endParaRPr lang="en-US" altLang="ja-JP"/>
          </a:p>
        </p:txBody>
      </p:sp>
    </p:spTree>
    <p:extLst>
      <p:ext uri="{BB962C8B-B14F-4D97-AF65-F5344CB8AC3E}">
        <p14:creationId xmlns:p14="http://schemas.microsoft.com/office/powerpoint/2010/main" val="331255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3C92527F-8D82-4A67-88B1-DD6B66940021}" type="slidenum">
              <a:rPr lang="en-US" altLang="ja-JP"/>
              <a:pPr>
                <a:defRPr/>
              </a:pPr>
              <a:t>‹#›</a:t>
            </a:fld>
            <a:endParaRPr lang="en-US" altLang="ja-JP"/>
          </a:p>
        </p:txBody>
      </p:sp>
    </p:spTree>
    <p:extLst>
      <p:ext uri="{BB962C8B-B14F-4D97-AF65-F5344CB8AC3E}">
        <p14:creationId xmlns:p14="http://schemas.microsoft.com/office/powerpoint/2010/main" val="213731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9176D0A3-44AD-4A9B-A085-B8FAB7E3DABA}" type="slidenum">
              <a:rPr lang="en-US" altLang="ja-JP"/>
              <a:pPr>
                <a:defRPr/>
              </a:pPr>
              <a:t>‹#›</a:t>
            </a:fld>
            <a:endParaRPr lang="en-US" altLang="ja-JP"/>
          </a:p>
        </p:txBody>
      </p:sp>
    </p:spTree>
    <p:extLst>
      <p:ext uri="{BB962C8B-B14F-4D97-AF65-F5344CB8AC3E}">
        <p14:creationId xmlns:p14="http://schemas.microsoft.com/office/powerpoint/2010/main" val="218704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61ED02-59D5-44FC-8319-4764F4837CB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spf.org/jpus-insights/spf-america-monitor/spf-america-monitor-document-detail_128.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ja-JP" altLang="en-US" dirty="0"/>
              <a:t>「お姫様」と女性の社会進出</a:t>
            </a:r>
            <a:br>
              <a:rPr lang="en-US" altLang="ja-JP" dirty="0"/>
            </a:br>
            <a:r>
              <a:rPr lang="ja-JP" altLang="en-US" dirty="0"/>
              <a:t>（教科書　第</a:t>
            </a:r>
            <a:r>
              <a:rPr lang="en-US" altLang="ja-JP" dirty="0"/>
              <a:t>12</a:t>
            </a:r>
            <a:r>
              <a:rPr lang="ja-JP" altLang="en-US"/>
              <a:t>章）</a:t>
            </a:r>
          </a:p>
        </p:txBody>
      </p:sp>
      <p:sp>
        <p:nvSpPr>
          <p:cNvPr id="8195" name="Rectangle 3"/>
          <p:cNvSpPr>
            <a:spLocks noGrp="1" noChangeArrowheads="1"/>
          </p:cNvSpPr>
          <p:nvPr>
            <p:ph type="subTitle" idx="1"/>
          </p:nvPr>
        </p:nvSpPr>
        <p:spPr/>
        <p:txBody>
          <a:bodyPr rtlCol="0">
            <a:normAutofit/>
          </a:bodyPr>
          <a:lstStyle/>
          <a:p>
            <a:pPr eaLnBrk="1" fontAlgn="auto" hangingPunct="1">
              <a:spcAft>
                <a:spcPts val="0"/>
              </a:spcAft>
              <a:defRPr/>
            </a:pPr>
            <a:r>
              <a:rPr lang="ja-JP" altLang="en-US"/>
              <a:t>山澤成康</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a:t>最近の動き</a:t>
            </a:r>
          </a:p>
        </p:txBody>
      </p:sp>
      <p:sp>
        <p:nvSpPr>
          <p:cNvPr id="12291" name="コンテンツ プレースホルダー 2"/>
          <p:cNvSpPr>
            <a:spLocks noGrp="1"/>
          </p:cNvSpPr>
          <p:nvPr>
            <p:ph idx="1"/>
          </p:nvPr>
        </p:nvSpPr>
        <p:spPr>
          <a:xfrm>
            <a:off x="1199456" y="1557338"/>
            <a:ext cx="9022457" cy="4525962"/>
          </a:xfrm>
        </p:spPr>
        <p:txBody>
          <a:bodyPr/>
          <a:lstStyle/>
          <a:p>
            <a:r>
              <a:rPr lang="ja-JP" altLang="en-US" dirty="0"/>
              <a:t>日本学術会議の提言「性的マイノリテイの権利保障を目指して一婚姻・教育・労働を中心に」（</a:t>
            </a:r>
            <a:r>
              <a:rPr lang="en-US" altLang="ja-JP" dirty="0"/>
              <a:t>2017</a:t>
            </a:r>
            <a:r>
              <a:rPr lang="ja-JP" altLang="en-US" dirty="0"/>
              <a:t>年</a:t>
            </a:r>
            <a:r>
              <a:rPr lang="en-US" altLang="ja-JP" dirty="0"/>
              <a:t>9</a:t>
            </a:r>
            <a:r>
              <a:rPr lang="ja-JP" altLang="en-US" dirty="0"/>
              <a:t>月</a:t>
            </a:r>
            <a:r>
              <a:rPr lang="en-US" altLang="ja-JP" dirty="0"/>
              <a:t>29</a:t>
            </a:r>
            <a:r>
              <a:rPr lang="ja-JP" altLang="en-US" dirty="0"/>
              <a:t>日）</a:t>
            </a:r>
            <a:endParaRPr lang="en-US" altLang="ja-JP" dirty="0"/>
          </a:p>
          <a:p>
            <a:r>
              <a:rPr lang="ja-JP" altLang="en-US" dirty="0"/>
              <a:t>お茶の水女子大学、</a:t>
            </a:r>
            <a:r>
              <a:rPr lang="en-US" altLang="ja-JP" dirty="0"/>
              <a:t>2020</a:t>
            </a:r>
            <a:r>
              <a:rPr lang="ja-JP" altLang="en-US" dirty="0"/>
              <a:t>年よりトランスジエンダー学生を受け入れると発表（</a:t>
            </a:r>
            <a:r>
              <a:rPr lang="en-US" altLang="ja-JP" dirty="0"/>
              <a:t>2018</a:t>
            </a:r>
            <a:r>
              <a:rPr lang="ja-JP" altLang="en-US" dirty="0"/>
              <a:t>年</a:t>
            </a:r>
            <a:r>
              <a:rPr lang="en-US" altLang="ja-JP" dirty="0"/>
              <a:t>7</a:t>
            </a:r>
            <a:r>
              <a:rPr lang="ja-JP" altLang="en-US" dirty="0"/>
              <a:t>月</a:t>
            </a:r>
            <a:r>
              <a:rPr lang="en-US" altLang="ja-JP" dirty="0"/>
              <a:t>2</a:t>
            </a:r>
            <a:r>
              <a:rPr lang="ja-JP" altLang="en-US" dirty="0"/>
              <a:t>日）</a:t>
            </a: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7" y="4480784"/>
            <a:ext cx="3345864" cy="192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a:extLst>
              <a:ext uri="{FF2B5EF4-FFF2-40B4-BE49-F238E27FC236}">
                <a16:creationId xmlns:a16="http://schemas.microsoft.com/office/drawing/2014/main" id="{2C7912E3-B6BE-5FC7-FEE1-A60B73967C66}"/>
              </a:ext>
            </a:extLst>
          </p:cNvPr>
          <p:cNvSpPr txBox="1"/>
          <p:nvPr/>
        </p:nvSpPr>
        <p:spPr>
          <a:xfrm>
            <a:off x="1127449" y="4741511"/>
            <a:ext cx="5909940" cy="1200329"/>
          </a:xfrm>
          <a:prstGeom prst="rect">
            <a:avLst/>
          </a:prstGeom>
          <a:noFill/>
        </p:spPr>
        <p:txBody>
          <a:bodyPr wrap="square">
            <a:spAutoFit/>
          </a:bodyPr>
          <a:lstStyle/>
          <a:p>
            <a:r>
              <a:rPr lang="ja-JP" altLang="en-US" sz="2400" dirty="0"/>
              <a:t>その後、奈良女子大（奈良市）、宮城学院女子大（仙台市）、日本女子大（文京区）、ノートルダム清心女子大（岡山市）に広がる。</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4B736C-2BE5-4969-9E94-EA550983F447}"/>
              </a:ext>
            </a:extLst>
          </p:cNvPr>
          <p:cNvSpPr>
            <a:spLocks noGrp="1"/>
          </p:cNvSpPr>
          <p:nvPr>
            <p:ph type="title"/>
          </p:nvPr>
        </p:nvSpPr>
        <p:spPr/>
        <p:txBody>
          <a:bodyPr/>
          <a:lstStyle/>
          <a:p>
            <a:r>
              <a:rPr kumimoji="1" lang="ja-JP" altLang="en-US" sz="3600" dirty="0"/>
              <a:t>男優賞、女優賞の区別廃止　ベルリン国際映画祭</a:t>
            </a:r>
          </a:p>
        </p:txBody>
      </p:sp>
      <p:pic>
        <p:nvPicPr>
          <p:cNvPr id="5" name="コンテンツ プレースホルダー 4">
            <a:extLst>
              <a:ext uri="{FF2B5EF4-FFF2-40B4-BE49-F238E27FC236}">
                <a16:creationId xmlns:a16="http://schemas.microsoft.com/office/drawing/2014/main" id="{717F3C30-452E-44E3-8501-9D93356D3930}"/>
              </a:ext>
            </a:extLst>
          </p:cNvPr>
          <p:cNvPicPr>
            <a:picLocks noGrp="1" noChangeAspect="1"/>
          </p:cNvPicPr>
          <p:nvPr>
            <p:ph idx="1"/>
          </p:nvPr>
        </p:nvPicPr>
        <p:blipFill rotWithShape="1">
          <a:blip r:embed="rId2"/>
          <a:srcRect l="18677" t="14951" r="39261" b="3909"/>
          <a:stretch/>
        </p:blipFill>
        <p:spPr>
          <a:xfrm>
            <a:off x="263352" y="1645081"/>
            <a:ext cx="4176464" cy="4531909"/>
          </a:xfrm>
        </p:spPr>
      </p:pic>
      <p:sp>
        <p:nvSpPr>
          <p:cNvPr id="7" name="テキスト ボックス 6">
            <a:extLst>
              <a:ext uri="{FF2B5EF4-FFF2-40B4-BE49-F238E27FC236}">
                <a16:creationId xmlns:a16="http://schemas.microsoft.com/office/drawing/2014/main" id="{DC6B39D1-76EB-44DA-B559-3A8B5B32ADCE}"/>
              </a:ext>
            </a:extLst>
          </p:cNvPr>
          <p:cNvSpPr txBox="1"/>
          <p:nvPr/>
        </p:nvSpPr>
        <p:spPr>
          <a:xfrm>
            <a:off x="4655840" y="1609453"/>
            <a:ext cx="7272808" cy="2308324"/>
          </a:xfrm>
          <a:prstGeom prst="rect">
            <a:avLst/>
          </a:prstGeom>
          <a:noFill/>
        </p:spPr>
        <p:txBody>
          <a:bodyPr wrap="square">
            <a:spAutoFit/>
          </a:bodyPr>
          <a:lstStyle/>
          <a:p>
            <a:r>
              <a:rPr lang="ja-JP" altLang="en-US" sz="2400" dirty="0"/>
              <a:t>世界三大映画祭の一つ、ベルリン国際映画祭の事務局は</a:t>
            </a:r>
            <a:r>
              <a:rPr lang="en-US" altLang="ja-JP" sz="2400" dirty="0"/>
              <a:t>26</a:t>
            </a:r>
            <a:r>
              <a:rPr lang="ja-JP" altLang="en-US" sz="2400" dirty="0"/>
              <a:t>日までに、</a:t>
            </a:r>
            <a:r>
              <a:rPr lang="ja-JP" altLang="en-US" sz="2400" dirty="0">
                <a:solidFill>
                  <a:srgbClr val="FF0000"/>
                </a:solidFill>
              </a:rPr>
              <a:t>「最優秀男優賞」と「最優秀女優賞」を廃止</a:t>
            </a:r>
            <a:r>
              <a:rPr lang="ja-JP" altLang="en-US" sz="2400" dirty="0"/>
              <a:t>し、新たに</a:t>
            </a:r>
            <a:r>
              <a:rPr lang="ja-JP" altLang="en-US" sz="2400" dirty="0">
                <a:solidFill>
                  <a:srgbClr val="FF0000"/>
                </a:solidFill>
              </a:rPr>
              <a:t>「最優秀主演俳優賞」と「最優秀助演俳優賞」を設ける</a:t>
            </a:r>
            <a:r>
              <a:rPr lang="ja-JP" altLang="en-US" sz="2400" dirty="0"/>
              <a:t>と発表した。「映画業界でジェンダー（社会的性差）により敏感になるきっかけになると信じている」としている。</a:t>
            </a:r>
          </a:p>
        </p:txBody>
      </p:sp>
      <p:sp>
        <p:nvSpPr>
          <p:cNvPr id="8" name="テキスト ボックス 7">
            <a:extLst>
              <a:ext uri="{FF2B5EF4-FFF2-40B4-BE49-F238E27FC236}">
                <a16:creationId xmlns:a16="http://schemas.microsoft.com/office/drawing/2014/main" id="{F8574842-C23F-4ABC-BC1E-8B8E4FBDC8E5}"/>
              </a:ext>
            </a:extLst>
          </p:cNvPr>
          <p:cNvSpPr txBox="1"/>
          <p:nvPr/>
        </p:nvSpPr>
        <p:spPr>
          <a:xfrm>
            <a:off x="1127448" y="6202163"/>
            <a:ext cx="3024336" cy="369332"/>
          </a:xfrm>
          <a:prstGeom prst="rect">
            <a:avLst/>
          </a:prstGeom>
          <a:noFill/>
        </p:spPr>
        <p:txBody>
          <a:bodyPr wrap="square" rtlCol="0">
            <a:spAutoFit/>
          </a:bodyPr>
          <a:lstStyle/>
          <a:p>
            <a:r>
              <a:rPr kumimoji="1" lang="ja-JP" altLang="en-US" dirty="0"/>
              <a:t>２０２０年８月２６日付け。</a:t>
            </a:r>
          </a:p>
        </p:txBody>
      </p:sp>
      <p:sp>
        <p:nvSpPr>
          <p:cNvPr id="4" name="テキスト ボックス 3">
            <a:extLst>
              <a:ext uri="{FF2B5EF4-FFF2-40B4-BE49-F238E27FC236}">
                <a16:creationId xmlns:a16="http://schemas.microsoft.com/office/drawing/2014/main" id="{41C0F4DC-8703-533B-6FDE-5F42D400E0BF}"/>
              </a:ext>
            </a:extLst>
          </p:cNvPr>
          <p:cNvSpPr txBox="1"/>
          <p:nvPr/>
        </p:nvSpPr>
        <p:spPr>
          <a:xfrm>
            <a:off x="5015880" y="5085184"/>
            <a:ext cx="6096000" cy="646331"/>
          </a:xfrm>
          <a:prstGeom prst="rect">
            <a:avLst/>
          </a:prstGeom>
          <a:noFill/>
        </p:spPr>
        <p:txBody>
          <a:bodyPr wrap="square">
            <a:spAutoFit/>
          </a:bodyPr>
          <a:lstStyle/>
          <a:p>
            <a:r>
              <a:rPr lang="ja-JP" altLang="en-US" dirty="0"/>
              <a:t>毎日映画コンクール、</a:t>
            </a:r>
            <a:r>
              <a:rPr lang="en-US" altLang="ja-JP" dirty="0"/>
              <a:t>2024</a:t>
            </a:r>
            <a:r>
              <a:rPr lang="ja-JP" altLang="en-US" dirty="0"/>
              <a:t>年</a:t>
            </a:r>
            <a:r>
              <a:rPr lang="en-US" altLang="ja-JP" dirty="0"/>
              <a:t>1</a:t>
            </a:r>
            <a:r>
              <a:rPr lang="ja-JP" altLang="en-US" dirty="0"/>
              <a:t>月より俳優部門の男女区別を撤廃し、「主演俳優賞」「助演俳優賞」と改めました。</a:t>
            </a:r>
          </a:p>
        </p:txBody>
      </p:sp>
    </p:spTree>
    <p:extLst>
      <p:ext uri="{BB962C8B-B14F-4D97-AF65-F5344CB8AC3E}">
        <p14:creationId xmlns:p14="http://schemas.microsoft.com/office/powerpoint/2010/main" val="4142716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endParaRPr lang="ja-JP" altLang="ja-JP"/>
          </a:p>
        </p:txBody>
      </p:sp>
      <p:sp>
        <p:nvSpPr>
          <p:cNvPr id="13315" name="Rectangle 3"/>
          <p:cNvSpPr>
            <a:spLocks noGrp="1" noChangeArrowheads="1"/>
          </p:cNvSpPr>
          <p:nvPr>
            <p:ph idx="1"/>
          </p:nvPr>
        </p:nvSpPr>
        <p:spPr/>
        <p:txBody>
          <a:bodyPr/>
          <a:lstStyle/>
          <a:p>
            <a:pPr eaLnBrk="1" hangingPunct="1"/>
            <a:endParaRPr lang="ja-JP" altLang="ja-JP"/>
          </a:p>
        </p:txBody>
      </p:sp>
      <p:pic>
        <p:nvPicPr>
          <p:cNvPr id="13316" name="Picture 4" descr="princes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88914"/>
            <a:ext cx="8494713"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r>
              <a:rPr lang="ja-JP" altLang="en-US" sz="4000"/>
              <a:t>プリンセスストーリー</a:t>
            </a:r>
            <a:br>
              <a:rPr lang="ja-JP" altLang="en-US" sz="4000"/>
            </a:br>
            <a:r>
              <a:rPr lang="ja-JP" altLang="en-US" sz="2400"/>
              <a:t>以下若桑（</a:t>
            </a:r>
            <a:r>
              <a:rPr lang="en-US" altLang="ja-JP" sz="2400"/>
              <a:t>2002</a:t>
            </a:r>
            <a:r>
              <a:rPr lang="ja-JP" altLang="en-US" sz="2400"/>
              <a:t>）より</a:t>
            </a:r>
          </a:p>
        </p:txBody>
      </p:sp>
      <p:sp>
        <p:nvSpPr>
          <p:cNvPr id="5123" name="Rectangle 3"/>
          <p:cNvSpPr>
            <a:spLocks noGrp="1" noChangeArrowheads="1"/>
          </p:cNvSpPr>
          <p:nvPr>
            <p:ph idx="1"/>
          </p:nvPr>
        </p:nvSpPr>
        <p:spPr/>
        <p:txBody>
          <a:bodyPr/>
          <a:lstStyle/>
          <a:p>
            <a:pPr eaLnBrk="1" hangingPunct="1"/>
            <a:r>
              <a:rPr lang="ja-JP" altLang="en-US"/>
              <a:t>困難を自力で克服して幸福を実現するのは男の子</a:t>
            </a:r>
          </a:p>
          <a:p>
            <a:pPr eaLnBrk="1" hangingPunct="1"/>
            <a:endParaRPr lang="ja-JP" altLang="en-US"/>
          </a:p>
          <a:p>
            <a:pPr eaLnBrk="1" hangingPunct="1"/>
            <a:r>
              <a:rPr lang="ja-JP" altLang="en-US"/>
              <a:t>女の子は、王子様と会えるよう、美しくなければならない。</a:t>
            </a:r>
          </a:p>
          <a:p>
            <a:pPr eaLnBrk="1" hangingPunct="1"/>
            <a:endParaRPr lang="ja-JP" altLang="en-US"/>
          </a:p>
          <a:p>
            <a:pPr eaLnBrk="1" hangingPunct="1"/>
            <a:r>
              <a:rPr lang="ja-JP" altLang="en-US"/>
              <a:t>終わりは「幸せな結婚」</a:t>
            </a:r>
          </a:p>
          <a:p>
            <a:pPr eaLnBrk="1" hangingPunct="1">
              <a:buFont typeface="Wingdings" pitchFamily="2" charset="2"/>
              <a:buNone/>
            </a:pPr>
            <a:endParaRPr lang="en-US" altLang="ja-JP"/>
          </a:p>
        </p:txBody>
      </p:sp>
    </p:spTree>
    <p:extLst>
      <p:ext uri="{BB962C8B-B14F-4D97-AF65-F5344CB8AC3E}">
        <p14:creationId xmlns:p14="http://schemas.microsoft.com/office/powerpoint/2010/main" val="370590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r>
              <a:rPr lang="ja-JP" altLang="en-US"/>
              <a:t>プリンセスストーリー</a:t>
            </a:r>
          </a:p>
        </p:txBody>
      </p:sp>
      <p:sp>
        <p:nvSpPr>
          <p:cNvPr id="6147" name="Rectangle 3"/>
          <p:cNvSpPr>
            <a:spLocks noGrp="1" noChangeArrowheads="1"/>
          </p:cNvSpPr>
          <p:nvPr>
            <p:ph idx="1"/>
          </p:nvPr>
        </p:nvSpPr>
        <p:spPr/>
        <p:txBody>
          <a:bodyPr/>
          <a:lstStyle/>
          <a:p>
            <a:pPr eaLnBrk="1" hangingPunct="1">
              <a:lnSpc>
                <a:spcPct val="90000"/>
              </a:lnSpc>
            </a:pPr>
            <a:r>
              <a:rPr lang="ja-JP" altLang="en-US"/>
              <a:t>男の関心と愛情を得るために他の女と競争し、男に選んでもらうことによって自分の価値を決めてもらおうとする枠組み。</a:t>
            </a:r>
          </a:p>
          <a:p>
            <a:pPr eaLnBrk="1" hangingPunct="1">
              <a:lnSpc>
                <a:spcPct val="90000"/>
              </a:lnSpc>
            </a:pPr>
            <a:endParaRPr lang="ja-JP" altLang="en-US"/>
          </a:p>
          <a:p>
            <a:pPr eaLnBrk="1" hangingPunct="1">
              <a:lnSpc>
                <a:spcPct val="90000"/>
              </a:lnSpc>
            </a:pPr>
            <a:r>
              <a:rPr lang="ja-JP" altLang="en-US"/>
              <a:t>プリンセスにとって、結婚とは現状から抜け出して高い地位と富を得ること。</a:t>
            </a:r>
          </a:p>
          <a:p>
            <a:pPr eaLnBrk="1" hangingPunct="1">
              <a:lnSpc>
                <a:spcPct val="90000"/>
              </a:lnSpc>
            </a:pPr>
            <a:endParaRPr lang="ja-JP" altLang="en-US"/>
          </a:p>
          <a:p>
            <a:pPr eaLnBrk="1" hangingPunct="1">
              <a:lnSpc>
                <a:spcPct val="90000"/>
              </a:lnSpc>
            </a:pPr>
            <a:r>
              <a:rPr lang="ja-JP" altLang="en-US"/>
              <a:t>人柄や才能ではなく、美しさと身のこなしの優雅さで選ばれる。</a:t>
            </a:r>
          </a:p>
        </p:txBody>
      </p:sp>
    </p:spTree>
    <p:extLst>
      <p:ext uri="{BB962C8B-B14F-4D97-AF65-F5344CB8AC3E}">
        <p14:creationId xmlns:p14="http://schemas.microsoft.com/office/powerpoint/2010/main" val="830072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r>
              <a:rPr lang="ja-JP" altLang="en-US"/>
              <a:t>プリンセスストーリー</a:t>
            </a:r>
          </a:p>
        </p:txBody>
      </p:sp>
      <p:sp>
        <p:nvSpPr>
          <p:cNvPr id="7171" name="Rectangle 3"/>
          <p:cNvSpPr>
            <a:spLocks noGrp="1" noChangeArrowheads="1"/>
          </p:cNvSpPr>
          <p:nvPr>
            <p:ph idx="1"/>
          </p:nvPr>
        </p:nvSpPr>
        <p:spPr/>
        <p:txBody>
          <a:bodyPr/>
          <a:lstStyle/>
          <a:p>
            <a:pPr eaLnBrk="1" hangingPunct="1"/>
            <a:r>
              <a:rPr lang="ja-JP" altLang="en-US"/>
              <a:t>世界でどれほどの女の子が、自分がプリンセスに生まれなかったことを悔しく思っただろう。</a:t>
            </a:r>
          </a:p>
          <a:p>
            <a:pPr eaLnBrk="1" hangingPunct="1"/>
            <a:endParaRPr lang="ja-JP" altLang="en-US"/>
          </a:p>
          <a:p>
            <a:pPr eaLnBrk="1" hangingPunct="1"/>
            <a:r>
              <a:rPr lang="ja-JP" altLang="en-US"/>
              <a:t>プリンセスではないと悟ったとき、可能な方法は王子様を見つけること</a:t>
            </a:r>
          </a:p>
          <a:p>
            <a:pPr eaLnBrk="1" hangingPunct="1"/>
            <a:endParaRPr lang="ja-JP" altLang="en-US"/>
          </a:p>
          <a:p>
            <a:pPr eaLnBrk="1" hangingPunct="1"/>
            <a:r>
              <a:rPr lang="ja-JP" altLang="en-US"/>
              <a:t>王子様と結婚できないとさとったときどうするのだろう？</a:t>
            </a:r>
          </a:p>
        </p:txBody>
      </p:sp>
    </p:spTree>
    <p:extLst>
      <p:ext uri="{BB962C8B-B14F-4D97-AF65-F5344CB8AC3E}">
        <p14:creationId xmlns:p14="http://schemas.microsoft.com/office/powerpoint/2010/main" val="3036117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ja-JP" altLang="en-US"/>
              <a:t>幻滅の人生</a:t>
            </a:r>
          </a:p>
        </p:txBody>
      </p:sp>
      <p:sp>
        <p:nvSpPr>
          <p:cNvPr id="8195" name="Rectangle 3"/>
          <p:cNvSpPr>
            <a:spLocks noGrp="1" noChangeArrowheads="1"/>
          </p:cNvSpPr>
          <p:nvPr>
            <p:ph idx="1"/>
          </p:nvPr>
        </p:nvSpPr>
        <p:spPr/>
        <p:txBody>
          <a:bodyPr/>
          <a:lstStyle/>
          <a:p>
            <a:pPr eaLnBrk="1" hangingPunct="1"/>
            <a:r>
              <a:rPr lang="ja-JP" altLang="en-US"/>
              <a:t>もし王子様がこなかったり、王子様に「愛されない」場合には彼女の人生は失敗である。</a:t>
            </a:r>
          </a:p>
          <a:p>
            <a:pPr eaLnBrk="1" hangingPunct="1"/>
            <a:endParaRPr lang="ja-JP" altLang="en-US"/>
          </a:p>
          <a:p>
            <a:pPr eaLnBrk="1" hangingPunct="1"/>
            <a:r>
              <a:rPr lang="ja-JP" altLang="en-US"/>
              <a:t>こんなふうに他人に幸福にしてもらうことを教えられた女の子が、これからの世界に生きて、社会に貢献していけるだろうか。</a:t>
            </a:r>
          </a:p>
          <a:p>
            <a:pPr eaLnBrk="1" hangingPunct="1"/>
            <a:endParaRPr lang="en-US" altLang="ja-JP"/>
          </a:p>
        </p:txBody>
      </p:sp>
    </p:spTree>
    <p:extLst>
      <p:ext uri="{BB962C8B-B14F-4D97-AF65-F5344CB8AC3E}">
        <p14:creationId xmlns:p14="http://schemas.microsoft.com/office/powerpoint/2010/main" val="404876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a:t>ディズニープリンセスの変遷</a:t>
            </a:r>
          </a:p>
        </p:txBody>
      </p:sp>
      <p:graphicFrame>
        <p:nvGraphicFramePr>
          <p:cNvPr id="5" name="表 4"/>
          <p:cNvGraphicFramePr>
            <a:graphicFrameLocks noGrp="1"/>
          </p:cNvGraphicFramePr>
          <p:nvPr/>
        </p:nvGraphicFramePr>
        <p:xfrm>
          <a:off x="1847851" y="1773238"/>
          <a:ext cx="8532813" cy="4576762"/>
        </p:xfrm>
        <a:graphic>
          <a:graphicData uri="http://schemas.openxmlformats.org/drawingml/2006/table">
            <a:tbl>
              <a:tblPr/>
              <a:tblGrid>
                <a:gridCol w="2329537">
                  <a:extLst>
                    <a:ext uri="{9D8B030D-6E8A-4147-A177-3AD203B41FA5}">
                      <a16:colId xmlns:a16="http://schemas.microsoft.com/office/drawing/2014/main" val="20000"/>
                    </a:ext>
                  </a:extLst>
                </a:gridCol>
                <a:gridCol w="3359005">
                  <a:extLst>
                    <a:ext uri="{9D8B030D-6E8A-4147-A177-3AD203B41FA5}">
                      <a16:colId xmlns:a16="http://schemas.microsoft.com/office/drawing/2014/main" val="20001"/>
                    </a:ext>
                  </a:extLst>
                </a:gridCol>
                <a:gridCol w="2844271">
                  <a:extLst>
                    <a:ext uri="{9D8B030D-6E8A-4147-A177-3AD203B41FA5}">
                      <a16:colId xmlns:a16="http://schemas.microsoft.com/office/drawing/2014/main" val="20002"/>
                    </a:ext>
                  </a:extLst>
                </a:gridCol>
              </a:tblGrid>
              <a:tr h="365806">
                <a:tc>
                  <a:txBody>
                    <a:bodyPr/>
                    <a:lstStyle/>
                    <a:p>
                      <a:pPr algn="just">
                        <a:spcAft>
                          <a:spcPts val="0"/>
                        </a:spcAft>
                      </a:pPr>
                      <a:endParaRPr lang="en-US" sz="2400" kern="0" dirty="0">
                        <a:latin typeface="ＭＳ ゴシック"/>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solidFill>
                            <a:schemeClr val="bg1"/>
                          </a:solidFill>
                          <a:latin typeface="Century"/>
                          <a:ea typeface="ＭＳ ゴシック"/>
                          <a:cs typeface="Times New Roman"/>
                        </a:rPr>
                        <a:t>代表例</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solidFill>
                            <a:schemeClr val="bg1"/>
                          </a:solidFill>
                          <a:latin typeface="Century"/>
                          <a:ea typeface="ＭＳ ゴシック"/>
                          <a:cs typeface="Times New Roman"/>
                        </a:rPr>
                        <a:t>特徴</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731613">
                <a:tc>
                  <a:txBody>
                    <a:bodyPr/>
                    <a:lstStyle/>
                    <a:p>
                      <a:pPr algn="just">
                        <a:spcAft>
                          <a:spcPts val="0"/>
                        </a:spcAft>
                      </a:pPr>
                      <a:r>
                        <a:rPr lang="ja-JP" sz="2400" kern="0" dirty="0">
                          <a:solidFill>
                            <a:schemeClr val="bg1"/>
                          </a:solidFill>
                          <a:latin typeface="Century"/>
                          <a:ea typeface="ＭＳ ゴシック"/>
                          <a:cs typeface="Times New Roman"/>
                        </a:rPr>
                        <a:t>古典的プリンセス</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白雪姫、シンデレラ</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家庭的、受動的</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0399">
                <a:tc>
                  <a:txBody>
                    <a:bodyPr/>
                    <a:lstStyle/>
                    <a:p>
                      <a:pPr algn="just">
                        <a:spcAft>
                          <a:spcPts val="0"/>
                        </a:spcAft>
                      </a:pPr>
                      <a:r>
                        <a:rPr lang="ja-JP" sz="2400" kern="0" dirty="0">
                          <a:solidFill>
                            <a:schemeClr val="bg1"/>
                          </a:solidFill>
                          <a:latin typeface="Century"/>
                          <a:ea typeface="ＭＳ ゴシック"/>
                          <a:cs typeface="Times New Roman"/>
                        </a:rPr>
                        <a:t>積極的なプリンセス</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アリエル、ベル</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latin typeface="Century"/>
                          <a:ea typeface="ＭＳ ゴシック"/>
                          <a:cs typeface="Times New Roman"/>
                        </a:rPr>
                        <a:t>外交的、積極的</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0399">
                <a:tc>
                  <a:txBody>
                    <a:bodyPr/>
                    <a:lstStyle/>
                    <a:p>
                      <a:pPr algn="just">
                        <a:spcAft>
                          <a:spcPts val="0"/>
                        </a:spcAft>
                      </a:pPr>
                      <a:r>
                        <a:rPr lang="ja-JP" sz="2400" kern="0" dirty="0">
                          <a:solidFill>
                            <a:schemeClr val="bg1"/>
                          </a:solidFill>
                          <a:latin typeface="Century"/>
                          <a:ea typeface="ＭＳ ゴシック"/>
                          <a:cs typeface="Times New Roman"/>
                        </a:rPr>
                        <a:t>プリンセスの国際化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ジャスミン、ポカホンタス</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白人以外のプリンセス</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1613">
                <a:tc>
                  <a:txBody>
                    <a:bodyPr/>
                    <a:lstStyle/>
                    <a:p>
                      <a:pPr algn="just">
                        <a:spcAft>
                          <a:spcPts val="0"/>
                        </a:spcAft>
                      </a:pPr>
                      <a:r>
                        <a:rPr lang="ja-JP" sz="2400" kern="0" dirty="0">
                          <a:solidFill>
                            <a:schemeClr val="bg1"/>
                          </a:solidFill>
                          <a:latin typeface="Century"/>
                          <a:ea typeface="ＭＳ ゴシック"/>
                          <a:cs typeface="Times New Roman"/>
                        </a:rPr>
                        <a:t>王子像の変化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dirty="0">
                          <a:latin typeface="Century"/>
                          <a:ea typeface="ＭＳ ゴシック"/>
                          <a:cs typeface="Times New Roman"/>
                        </a:rPr>
                        <a:t>ラプンツェル、メリダ</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a:latin typeface="Century"/>
                          <a:ea typeface="ＭＳ ゴシック"/>
                          <a:cs typeface="Times New Roman"/>
                        </a:rPr>
                        <a:t>王子依存からの脱却</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6932">
                <a:tc>
                  <a:txBody>
                    <a:bodyPr/>
                    <a:lstStyle/>
                    <a:p>
                      <a:pPr algn="just">
                        <a:spcAft>
                          <a:spcPts val="0"/>
                        </a:spcAft>
                      </a:pPr>
                      <a:r>
                        <a:rPr lang="ja-JP" sz="2400" kern="0" dirty="0">
                          <a:solidFill>
                            <a:schemeClr val="bg1"/>
                          </a:solidFill>
                          <a:latin typeface="Century"/>
                          <a:ea typeface="ＭＳ ゴシック"/>
                          <a:cs typeface="Times New Roman"/>
                        </a:rPr>
                        <a:t>愛の多様化</a:t>
                      </a:r>
                      <a:endParaRPr lang="ja-JP" sz="2400" kern="100" dirty="0">
                        <a:solidFill>
                          <a:schemeClr val="bg1"/>
                        </a:solidFill>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ja-JP" sz="2400" kern="0">
                          <a:latin typeface="Century"/>
                          <a:ea typeface="ＭＳ ゴシック"/>
                          <a:cs typeface="Times New Roman"/>
                        </a:rPr>
                        <a:t>アナ、エルサ</a:t>
                      </a:r>
                      <a:endParaRPr lang="ja-JP" sz="2400" kern="10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0" dirty="0">
                          <a:latin typeface="Century"/>
                          <a:ea typeface="ＭＳ ゴシック"/>
                          <a:cs typeface="Times New Roman"/>
                        </a:rPr>
                        <a:t>家族愛の描写</a:t>
                      </a:r>
                      <a:endParaRPr lang="ja-JP" sz="2400" kern="100" dirty="0">
                        <a:latin typeface="Century"/>
                        <a:ea typeface="ＭＳ 明朝"/>
                        <a:cs typeface="Times New Roman"/>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ja-JP" altLang="en-US" sz="4000"/>
              <a:t>プリンセス、２つのタイプ</a:t>
            </a:r>
            <a:br>
              <a:rPr lang="ja-JP" altLang="en-US" sz="4000"/>
            </a:br>
            <a:r>
              <a:rPr lang="ja-JP" altLang="en-US" sz="2400"/>
              <a:t>以下有馬哲夫（</a:t>
            </a:r>
            <a:r>
              <a:rPr lang="en-US" altLang="ja-JP" sz="2400"/>
              <a:t>2001</a:t>
            </a:r>
            <a:r>
              <a:rPr lang="ja-JP" altLang="en-US" sz="2400"/>
              <a:t>）より</a:t>
            </a:r>
          </a:p>
        </p:txBody>
      </p:sp>
      <p:sp>
        <p:nvSpPr>
          <p:cNvPr id="15363" name="Rectangle 3"/>
          <p:cNvSpPr>
            <a:spLocks noGrp="1" noChangeArrowheads="1"/>
          </p:cNvSpPr>
          <p:nvPr>
            <p:ph idx="1"/>
          </p:nvPr>
        </p:nvSpPr>
        <p:spPr/>
        <p:txBody>
          <a:bodyPr/>
          <a:lstStyle/>
          <a:p>
            <a:pPr eaLnBrk="1" hangingPunct="1"/>
            <a:r>
              <a:rPr lang="ja-JP" altLang="en-US"/>
              <a:t>白雪姫、シンデレラ、眠れる森の美女</a:t>
            </a:r>
          </a:p>
          <a:p>
            <a:pPr eaLnBrk="1" hangingPunct="1"/>
            <a:endParaRPr lang="ja-JP" altLang="en-US"/>
          </a:p>
          <a:p>
            <a:pPr eaLnBrk="1" hangingPunct="1"/>
            <a:endParaRPr lang="ja-JP" altLang="en-US"/>
          </a:p>
          <a:p>
            <a:pPr eaLnBrk="1" hangingPunct="1"/>
            <a:r>
              <a:rPr lang="ja-JP" altLang="en-US"/>
              <a:t>リトルマーメイド、ポカホンタス、美女と野獣</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032000" y="1376364"/>
            <a:ext cx="6446838" cy="3881437"/>
          </a:xfrm>
        </p:spPr>
        <p:txBody>
          <a:bodyPr>
            <a:normAutofit fontScale="92500"/>
          </a:bodyPr>
          <a:lstStyle/>
          <a:p>
            <a:pPr>
              <a:buFont typeface="Wingdings" panose="05000000000000000000" pitchFamily="2" charset="2"/>
              <a:buChar char="l"/>
              <a:defRPr/>
            </a:pPr>
            <a:r>
              <a:rPr lang="ja-JP" altLang="ja-JP" sz="2800" dirty="0"/>
              <a:t>映画の中で基本的に何もし</a:t>
            </a:r>
            <a:r>
              <a:rPr lang="ja-JP" altLang="en-US" sz="2800" dirty="0"/>
              <a:t>ない</a:t>
            </a:r>
            <a:endParaRPr lang="en-US" altLang="ja-JP" sz="2800" dirty="0"/>
          </a:p>
          <a:p>
            <a:pPr>
              <a:defRPr/>
            </a:pPr>
            <a:endParaRPr lang="en-US" altLang="ja-JP" sz="2800" dirty="0"/>
          </a:p>
          <a:p>
            <a:pPr>
              <a:buFont typeface="Wingdings" panose="05000000000000000000" pitchFamily="2" charset="2"/>
              <a:buChar char="l"/>
              <a:defRPr/>
            </a:pPr>
            <a:r>
              <a:rPr lang="ja-JP" altLang="ja-JP" sz="2800" dirty="0"/>
              <a:t>もともとプリンセスとしての資格を持ち、</a:t>
            </a:r>
            <a:endParaRPr lang="en-US" altLang="ja-JP" sz="2800" dirty="0"/>
          </a:p>
          <a:p>
            <a:pPr marL="0" indent="0">
              <a:buNone/>
              <a:defRPr/>
            </a:pPr>
            <a:r>
              <a:rPr lang="ja-JP" altLang="en-US" sz="2800" dirty="0"/>
              <a:t>　</a:t>
            </a:r>
            <a:r>
              <a:rPr lang="ja-JP" altLang="ja-JP" sz="2800" dirty="0"/>
              <a:t>あとは選ばれるのをじっと待っている</a:t>
            </a:r>
            <a:r>
              <a:rPr lang="ja-JP" altLang="en-US" sz="2800" dirty="0"/>
              <a:t>だけ</a:t>
            </a:r>
            <a:endParaRPr lang="ja-JP" altLang="ja-JP" sz="2800" dirty="0"/>
          </a:p>
          <a:p>
            <a:pPr>
              <a:defRPr/>
            </a:pPr>
            <a:endParaRPr lang="en-US" altLang="ja-JP" sz="2800" dirty="0"/>
          </a:p>
          <a:p>
            <a:pPr>
              <a:buFont typeface="Wingdings" panose="05000000000000000000" pitchFamily="2" charset="2"/>
              <a:buChar char="l"/>
              <a:defRPr/>
            </a:pPr>
            <a:r>
              <a:rPr lang="ja-JP" altLang="ja-JP" sz="2800" dirty="0"/>
              <a:t>「美しくておしとやかで気だてがよく、</a:t>
            </a:r>
            <a:endParaRPr lang="en-US" altLang="ja-JP" sz="2800" dirty="0"/>
          </a:p>
          <a:p>
            <a:pPr marL="0" indent="0">
              <a:buNone/>
              <a:defRPr/>
            </a:pPr>
            <a:r>
              <a:rPr lang="ja-JP" altLang="en-US" sz="2800" dirty="0"/>
              <a:t>　</a:t>
            </a:r>
            <a:r>
              <a:rPr lang="ja-JP" altLang="ja-JP" sz="2800" dirty="0"/>
              <a:t>苦難に耐え、じっと王子様を待つ」女性像</a:t>
            </a:r>
          </a:p>
          <a:p>
            <a:pPr>
              <a:defRPr/>
            </a:pPr>
            <a:endParaRPr lang="ja-JP" alt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endParaRPr lang="ja-JP" altLang="ja-JP"/>
          </a:p>
        </p:txBody>
      </p:sp>
      <p:sp>
        <p:nvSpPr>
          <p:cNvPr id="3075" name="Rectangle 3"/>
          <p:cNvSpPr>
            <a:spLocks noGrp="1" noChangeArrowheads="1"/>
          </p:cNvSpPr>
          <p:nvPr>
            <p:ph idx="1"/>
          </p:nvPr>
        </p:nvSpPr>
        <p:spPr/>
        <p:txBody>
          <a:bodyPr/>
          <a:lstStyle/>
          <a:p>
            <a:pPr eaLnBrk="1" hangingPunct="1"/>
            <a:r>
              <a:rPr lang="ja-JP" altLang="en-US"/>
              <a:t>若桑みどり（</a:t>
            </a:r>
            <a:r>
              <a:rPr lang="en-US" altLang="ja-JP"/>
              <a:t>2002</a:t>
            </a:r>
            <a:r>
              <a:rPr lang="ja-JP" altLang="en-US"/>
              <a:t>）</a:t>
            </a:r>
            <a:r>
              <a:rPr lang="en-US" altLang="ja-JP"/>
              <a:t>『</a:t>
            </a:r>
            <a:r>
              <a:rPr lang="ja-JP" altLang="en-US"/>
              <a:t>お姫様とジェンダーアニメで学ぶ男と女のジェンダー学入門</a:t>
            </a:r>
            <a:r>
              <a:rPr lang="en-US" altLang="ja-JP"/>
              <a:t>』</a:t>
            </a:r>
            <a:r>
              <a:rPr lang="ja-JP" altLang="en-US"/>
              <a:t>ちくま新書</a:t>
            </a:r>
          </a:p>
          <a:p>
            <a:pPr eaLnBrk="1" hangingPunct="1"/>
            <a:endParaRPr lang="ja-JP" altLang="en-US"/>
          </a:p>
          <a:p>
            <a:pPr eaLnBrk="1" hangingPunct="1"/>
            <a:r>
              <a:rPr lang="ja-JP" altLang="en-US"/>
              <a:t>有馬哲夫（</a:t>
            </a:r>
            <a:r>
              <a:rPr lang="en-US" altLang="ja-JP"/>
              <a:t>2001</a:t>
            </a:r>
            <a:r>
              <a:rPr lang="ja-JP" altLang="en-US"/>
              <a:t>）</a:t>
            </a:r>
            <a:r>
              <a:rPr lang="en-US" altLang="ja-JP"/>
              <a:t>『</a:t>
            </a:r>
            <a:r>
              <a:rPr lang="ja-JP" altLang="en-US"/>
              <a:t>ディズニーとは何か</a:t>
            </a:r>
            <a:r>
              <a:rPr lang="en-US" altLang="ja-JP"/>
              <a:t>』</a:t>
            </a:r>
            <a:r>
              <a:rPr lang="ja-JP" altLang="en-US"/>
              <a:t>ＮＴＴ出版</a:t>
            </a:r>
          </a:p>
          <a:p>
            <a:pPr eaLnBrk="1" hangingPunct="1"/>
            <a:endParaRPr lang="en-US" altLang="ja-JP"/>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endParaRPr lang="ja-JP" altLang="ja-JP"/>
          </a:p>
        </p:txBody>
      </p:sp>
      <p:sp>
        <p:nvSpPr>
          <p:cNvPr id="17411" name="Rectangle 3"/>
          <p:cNvSpPr>
            <a:spLocks noGrp="1" noChangeArrowheads="1"/>
          </p:cNvSpPr>
          <p:nvPr>
            <p:ph idx="1"/>
          </p:nvPr>
        </p:nvSpPr>
        <p:spPr/>
        <p:txBody>
          <a:bodyPr/>
          <a:lstStyle/>
          <a:p>
            <a:pPr eaLnBrk="1" hangingPunct="1"/>
            <a:endParaRPr lang="ja-JP" altLang="ja-JP"/>
          </a:p>
        </p:txBody>
      </p:sp>
      <p:pic>
        <p:nvPicPr>
          <p:cNvPr id="17412" name="Picture 5" descr="snowwhit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ja-JP" altLang="en-US"/>
              <a:t>　フェミニストの白雪姫への批判</a:t>
            </a:r>
          </a:p>
        </p:txBody>
      </p:sp>
      <p:sp>
        <p:nvSpPr>
          <p:cNvPr id="18435" name="Rectangle 3"/>
          <p:cNvSpPr>
            <a:spLocks noGrp="1" noChangeArrowheads="1"/>
          </p:cNvSpPr>
          <p:nvPr>
            <p:ph idx="1"/>
          </p:nvPr>
        </p:nvSpPr>
        <p:spPr/>
        <p:txBody>
          <a:bodyPr/>
          <a:lstStyle/>
          <a:p>
            <a:pPr eaLnBrk="1" hangingPunct="1"/>
            <a:r>
              <a:rPr lang="ja-JP" altLang="en-US"/>
              <a:t>グリム童話では白雪姫は家事などしない。ディズニーでは進んで家事をする。</a:t>
            </a:r>
          </a:p>
          <a:p>
            <a:pPr eaLnBrk="1" hangingPunct="1"/>
            <a:endParaRPr lang="ja-JP" altLang="en-US"/>
          </a:p>
          <a:p>
            <a:pPr eaLnBrk="1" hangingPunct="1"/>
            <a:r>
              <a:rPr lang="ja-JP" altLang="en-US"/>
              <a:t>グリム童話では、継母を赤く熱した鉄の靴をはかせて苦しめて殺す。（白雪姫はそれを見て楽しむ）</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eaLnBrk="1" hangingPunct="1"/>
            <a:endParaRPr lang="ja-JP" altLang="ja-JP"/>
          </a:p>
        </p:txBody>
      </p:sp>
      <p:sp>
        <p:nvSpPr>
          <p:cNvPr id="19459" name="Rectangle 3"/>
          <p:cNvSpPr>
            <a:spLocks noGrp="1" noChangeArrowheads="1"/>
          </p:cNvSpPr>
          <p:nvPr>
            <p:ph idx="1"/>
          </p:nvPr>
        </p:nvSpPr>
        <p:spPr/>
        <p:txBody>
          <a:bodyPr/>
          <a:lstStyle/>
          <a:p>
            <a:pPr eaLnBrk="1" hangingPunct="1"/>
            <a:endParaRPr lang="ja-JP" altLang="ja-JP"/>
          </a:p>
        </p:txBody>
      </p:sp>
      <p:pic>
        <p:nvPicPr>
          <p:cNvPr id="19460" name="Picture 4" descr="princes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4"/>
            <a:ext cx="835025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r>
              <a:rPr lang="ja-JP" altLang="en-US"/>
              <a:t>シンデレラ	</a:t>
            </a:r>
          </a:p>
        </p:txBody>
      </p:sp>
      <p:sp>
        <p:nvSpPr>
          <p:cNvPr id="21507" name="Rectangle 3"/>
          <p:cNvSpPr>
            <a:spLocks noGrp="1" noChangeArrowheads="1"/>
          </p:cNvSpPr>
          <p:nvPr>
            <p:ph idx="1"/>
          </p:nvPr>
        </p:nvSpPr>
        <p:spPr>
          <a:xfrm>
            <a:off x="2063552" y="1268761"/>
            <a:ext cx="8229600" cy="4525963"/>
          </a:xfrm>
        </p:spPr>
        <p:txBody>
          <a:bodyPr/>
          <a:lstStyle/>
          <a:p>
            <a:pPr eaLnBrk="1" hangingPunct="1"/>
            <a:r>
              <a:rPr lang="ja-JP" altLang="en-US" sz="2800" dirty="0"/>
              <a:t>グリム童話では「心優しい娘」が強調される</a:t>
            </a:r>
          </a:p>
          <a:p>
            <a:pPr eaLnBrk="1" hangingPunct="1"/>
            <a:r>
              <a:rPr lang="ja-JP" altLang="en-US" sz="2800" dirty="0"/>
              <a:t>ディズニーでは、継母や義理の姉妹には</a:t>
            </a:r>
            <a:r>
              <a:rPr lang="ja-JP" altLang="en-US" sz="2800" dirty="0">
                <a:solidFill>
                  <a:schemeClr val="accent6">
                    <a:lumMod val="75000"/>
                  </a:schemeClr>
                </a:solidFill>
              </a:rPr>
              <a:t>自己主張し、反抗する</a:t>
            </a:r>
            <a:r>
              <a:rPr lang="ja-JP" altLang="en-US" sz="2800" dirty="0"/>
              <a:t>。積極的に幸せをつかみとろうとしている。</a:t>
            </a:r>
            <a:endParaRPr lang="en-US" altLang="ja-JP" sz="2800" dirty="0"/>
          </a:p>
          <a:p>
            <a:pPr eaLnBrk="1" hangingPunct="1"/>
            <a:r>
              <a:rPr lang="ja-JP" altLang="en-US" sz="2800" dirty="0"/>
              <a:t>その意味では、「白雪姫」や「眠れる森の美女」とは違う。</a:t>
            </a:r>
            <a:endParaRPr lang="en-US" altLang="ja-JP" sz="2800" dirty="0"/>
          </a:p>
          <a:p>
            <a:pPr eaLnBrk="1" hangingPunct="1"/>
            <a:r>
              <a:rPr lang="ja-JP" altLang="en-US" sz="2800" dirty="0"/>
              <a:t>しかし、男の関心と愛情を得るために他の女性と競争し、</a:t>
            </a:r>
            <a:r>
              <a:rPr lang="ja-JP" altLang="en-US" sz="2800" dirty="0">
                <a:solidFill>
                  <a:schemeClr val="accent6">
                    <a:lumMod val="75000"/>
                  </a:schemeClr>
                </a:solidFill>
              </a:rPr>
              <a:t>男に選んでもらうことによって自分の価値を決めてもらうという枠組み</a:t>
            </a:r>
            <a:r>
              <a:rPr lang="ja-JP" altLang="en-US" sz="2800" dirty="0"/>
              <a:t>は変わっていない。</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シンデレラに出てくるお城</a:t>
            </a:r>
          </a:p>
        </p:txBody>
      </p:sp>
      <p:pic>
        <p:nvPicPr>
          <p:cNvPr id="4" name="コンテンツ プレースホルダー 3"/>
          <p:cNvPicPr>
            <a:picLocks noGrp="1" noChangeAspect="1"/>
          </p:cNvPicPr>
          <p:nvPr>
            <p:ph idx="1"/>
          </p:nvPr>
        </p:nvPicPr>
        <p:blipFill>
          <a:blip r:embed="rId2"/>
          <a:stretch>
            <a:fillRect/>
          </a:stretch>
        </p:blipFill>
        <p:spPr>
          <a:xfrm>
            <a:off x="1919536" y="1843181"/>
            <a:ext cx="4608512" cy="3451936"/>
          </a:xfrm>
          <a:prstGeom prst="rect">
            <a:avLst/>
          </a:prstGeom>
        </p:spPr>
      </p:pic>
      <p:pic>
        <p:nvPicPr>
          <p:cNvPr id="5" name="図 4"/>
          <p:cNvPicPr>
            <a:picLocks noChangeAspect="1"/>
          </p:cNvPicPr>
          <p:nvPr/>
        </p:nvPicPr>
        <p:blipFill>
          <a:blip r:embed="rId3"/>
          <a:stretch>
            <a:fillRect/>
          </a:stretch>
        </p:blipFill>
        <p:spPr>
          <a:xfrm>
            <a:off x="7320137" y="1919521"/>
            <a:ext cx="2557563" cy="1649628"/>
          </a:xfrm>
          <a:prstGeom prst="rect">
            <a:avLst/>
          </a:prstGeom>
        </p:spPr>
      </p:pic>
      <p:sp>
        <p:nvSpPr>
          <p:cNvPr id="6" name="テキスト ボックス 5"/>
          <p:cNvSpPr txBox="1"/>
          <p:nvPr/>
        </p:nvSpPr>
        <p:spPr>
          <a:xfrm>
            <a:off x="7104112" y="3789041"/>
            <a:ext cx="3312368" cy="2246769"/>
          </a:xfrm>
          <a:prstGeom prst="rect">
            <a:avLst/>
          </a:prstGeom>
          <a:noFill/>
        </p:spPr>
        <p:txBody>
          <a:bodyPr wrap="square" rtlCol="0">
            <a:spAutoFit/>
          </a:bodyPr>
          <a:lstStyle/>
          <a:p>
            <a:r>
              <a:rPr kumimoji="1" lang="ja-JP" altLang="en-US" dirty="0"/>
              <a:t>ディズニーランドのシンデレラ城は、ユッセ城がモデルと言われている。ユッセ城はシャルル・ペローが「眠れる森の美女」を書いたところ。（諸説あり）</a:t>
            </a:r>
            <a:endParaRPr kumimoji="1" lang="en-US" altLang="ja-JP" dirty="0"/>
          </a:p>
          <a:p>
            <a:endParaRPr lang="en-US" altLang="ja-JP" dirty="0"/>
          </a:p>
          <a:p>
            <a:r>
              <a:rPr lang="ja-JP" altLang="en-US" sz="1600" dirty="0"/>
              <a:t>マイケル・アイズナー（</a:t>
            </a:r>
            <a:r>
              <a:rPr lang="en-US" altLang="ja-JP" sz="1600" dirty="0"/>
              <a:t>2000</a:t>
            </a:r>
            <a:r>
              <a:rPr lang="ja-JP" altLang="en-US" sz="1600" dirty="0"/>
              <a:t>）</a:t>
            </a:r>
            <a:r>
              <a:rPr lang="en-US" altLang="ja-JP" sz="1600" dirty="0"/>
              <a:t>『</a:t>
            </a:r>
            <a:r>
              <a:rPr lang="ja-JP" altLang="en-US" sz="1600" dirty="0"/>
              <a:t>ディズニー・ドリームの発想</a:t>
            </a:r>
            <a:r>
              <a:rPr lang="en-US" altLang="ja-JP" sz="1600" dirty="0"/>
              <a:t>』</a:t>
            </a:r>
            <a:r>
              <a:rPr lang="ja-JP" altLang="en-US" sz="1600" dirty="0"/>
              <a:t>徳間書店</a:t>
            </a:r>
          </a:p>
        </p:txBody>
      </p:sp>
    </p:spTree>
    <p:extLst>
      <p:ext uri="{BB962C8B-B14F-4D97-AF65-F5344CB8AC3E}">
        <p14:creationId xmlns:p14="http://schemas.microsoft.com/office/powerpoint/2010/main" val="2258809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eaLnBrk="1" hangingPunct="1"/>
            <a:r>
              <a:rPr lang="ja-JP" altLang="en-US"/>
              <a:t>眠れる森の美女</a:t>
            </a:r>
          </a:p>
        </p:txBody>
      </p:sp>
      <p:sp>
        <p:nvSpPr>
          <p:cNvPr id="22531" name="Rectangle 3"/>
          <p:cNvSpPr>
            <a:spLocks noGrp="1" noChangeArrowheads="1"/>
          </p:cNvSpPr>
          <p:nvPr>
            <p:ph idx="1"/>
          </p:nvPr>
        </p:nvSpPr>
        <p:spPr/>
        <p:txBody>
          <a:bodyPr/>
          <a:lstStyle/>
          <a:p>
            <a:pPr eaLnBrk="1" hangingPunct="1"/>
            <a:r>
              <a:rPr lang="ja-JP" altLang="en-US" dirty="0"/>
              <a:t>原作では</a:t>
            </a:r>
            <a:r>
              <a:rPr lang="en-US" altLang="ja-JP" dirty="0"/>
              <a:t>100</a:t>
            </a:r>
            <a:r>
              <a:rPr lang="ja-JP" altLang="en-US" dirty="0"/>
              <a:t>年眠りについていて、王子は</a:t>
            </a:r>
            <a:r>
              <a:rPr lang="en-US" altLang="ja-JP" dirty="0"/>
              <a:t>100</a:t>
            </a:r>
            <a:r>
              <a:rPr lang="ja-JP" altLang="en-US" dirty="0"/>
              <a:t>年後の世界の青年。</a:t>
            </a:r>
          </a:p>
          <a:p>
            <a:pPr eaLnBrk="1" hangingPunct="1"/>
            <a:r>
              <a:rPr lang="ja-JP" altLang="en-US" dirty="0"/>
              <a:t>原作では、結婚後の物語もある。</a:t>
            </a:r>
          </a:p>
          <a:p>
            <a:pPr eaLnBrk="1" hangingPunct="1"/>
            <a:r>
              <a:rPr lang="ja-JP" altLang="en-US" dirty="0"/>
              <a:t>原作では王子の戦う相手は</a:t>
            </a:r>
            <a:r>
              <a:rPr lang="ja-JP" altLang="en-US" dirty="0">
                <a:solidFill>
                  <a:srgbClr val="FF0000"/>
                </a:solidFill>
              </a:rPr>
              <a:t>マレフィセント</a:t>
            </a:r>
            <a:r>
              <a:rPr lang="ja-JP" altLang="en-US" dirty="0"/>
              <a:t>ではなく、彼女と子供たちを食べようとする母。</a:t>
            </a:r>
            <a:endParaRPr lang="en-US" altLang="ja-JP" dirty="0"/>
          </a:p>
          <a:p>
            <a:pPr eaLnBrk="1" hangingPunct="1"/>
            <a:endParaRPr lang="en-US" altLang="ja-JP" dirty="0"/>
          </a:p>
          <a:p>
            <a:pPr marL="0" indent="0" eaLnBrk="1" hangingPunct="1">
              <a:buNone/>
            </a:pPr>
            <a:r>
              <a:rPr lang="ja-JP" altLang="en-US" sz="2400" dirty="0"/>
              <a:t>（出典）シャルル・ペロー</a:t>
            </a:r>
            <a:r>
              <a:rPr lang="en-US" altLang="ja-JP" sz="2400" dirty="0"/>
              <a:t>/</a:t>
            </a:r>
            <a:r>
              <a:rPr lang="ja-JP" altLang="en-US" sz="2400" dirty="0"/>
              <a:t>今野一雄訳</a:t>
            </a:r>
            <a:r>
              <a:rPr lang="en-US" altLang="ja-JP" sz="2400" dirty="0"/>
              <a:t>(2007)『</a:t>
            </a:r>
            <a:r>
              <a:rPr lang="ja-JP" altLang="en-US" sz="2400" dirty="0"/>
              <a:t>ペローの昔ばなし</a:t>
            </a:r>
            <a:r>
              <a:rPr lang="en-US" altLang="ja-JP" sz="2400" dirty="0"/>
              <a:t>』(</a:t>
            </a:r>
            <a:r>
              <a:rPr lang="ja-JP" altLang="en-US" sz="2400" dirty="0"/>
              <a:t>白水</a:t>
            </a:r>
            <a:r>
              <a:rPr lang="en-US" altLang="ja-JP" sz="2400" dirty="0"/>
              <a:t>U</a:t>
            </a:r>
            <a:r>
              <a:rPr lang="ja-JP" altLang="en-US" sz="2400" dirty="0"/>
              <a:t>ブックス</a:t>
            </a:r>
            <a:r>
              <a:rPr lang="en-US" altLang="ja-JP" sz="2400" dirty="0"/>
              <a:t>)</a:t>
            </a:r>
            <a:r>
              <a:rPr lang="ja-JP" altLang="en-US" sz="2400" dirty="0"/>
              <a:t>白水社</a:t>
            </a:r>
          </a:p>
          <a:p>
            <a:pPr marL="0" indent="0" eaLnBrk="1" hangingPunct="1">
              <a:buNone/>
            </a:pPr>
            <a:endParaRPr lang="ja-JP"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endParaRPr lang="ja-JP" altLang="ja-JP"/>
          </a:p>
        </p:txBody>
      </p:sp>
      <p:sp>
        <p:nvSpPr>
          <p:cNvPr id="23555" name="Rectangle 3"/>
          <p:cNvSpPr>
            <a:spLocks noGrp="1" noChangeArrowheads="1"/>
          </p:cNvSpPr>
          <p:nvPr>
            <p:ph idx="1"/>
          </p:nvPr>
        </p:nvSpPr>
        <p:spPr/>
        <p:txBody>
          <a:bodyPr/>
          <a:lstStyle/>
          <a:p>
            <a:pPr eaLnBrk="1" hangingPunct="1"/>
            <a:endParaRPr lang="ja-JP" altLang="ja-JP"/>
          </a:p>
        </p:txBody>
      </p:sp>
      <p:pic>
        <p:nvPicPr>
          <p:cNvPr id="23556" name="Picture 5" descr="princes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B92B4F-2391-4E39-A8CD-05E37DF1EEE0}"/>
              </a:ext>
            </a:extLst>
          </p:cNvPr>
          <p:cNvSpPr>
            <a:spLocks noGrp="1"/>
          </p:cNvSpPr>
          <p:nvPr>
            <p:ph type="title"/>
          </p:nvPr>
        </p:nvSpPr>
        <p:spPr/>
        <p:txBody>
          <a:bodyPr/>
          <a:lstStyle/>
          <a:p>
            <a:r>
              <a:rPr kumimoji="1" lang="ja-JP" altLang="en-US" dirty="0"/>
              <a:t>眠りの森の美女</a:t>
            </a:r>
          </a:p>
        </p:txBody>
      </p:sp>
      <p:graphicFrame>
        <p:nvGraphicFramePr>
          <p:cNvPr id="4" name="表 4">
            <a:extLst>
              <a:ext uri="{FF2B5EF4-FFF2-40B4-BE49-F238E27FC236}">
                <a16:creationId xmlns:a16="http://schemas.microsoft.com/office/drawing/2014/main" id="{F142EB9A-61C8-4CF5-8A6F-82C4D2CBC34B}"/>
              </a:ext>
            </a:extLst>
          </p:cNvPr>
          <p:cNvGraphicFramePr>
            <a:graphicFrameLocks noGrp="1"/>
          </p:cNvGraphicFramePr>
          <p:nvPr>
            <p:ph idx="1"/>
            <p:extLst>
              <p:ext uri="{D42A27DB-BD31-4B8C-83A1-F6EECF244321}">
                <p14:modId xmlns:p14="http://schemas.microsoft.com/office/powerpoint/2010/main" val="1449706887"/>
              </p:ext>
            </p:extLst>
          </p:nvPr>
        </p:nvGraphicFramePr>
        <p:xfrm>
          <a:off x="1981200" y="1412777"/>
          <a:ext cx="8229600" cy="5294352"/>
        </p:xfrm>
        <a:graphic>
          <a:graphicData uri="http://schemas.openxmlformats.org/drawingml/2006/table">
            <a:tbl>
              <a:tblPr firstRow="1" bandRow="1">
                <a:tableStyleId>{5C22544A-7EE6-4342-B048-85BDC9FD1C3A}</a:tableStyleId>
              </a:tblPr>
              <a:tblGrid>
                <a:gridCol w="2170584">
                  <a:extLst>
                    <a:ext uri="{9D8B030D-6E8A-4147-A177-3AD203B41FA5}">
                      <a16:colId xmlns:a16="http://schemas.microsoft.com/office/drawing/2014/main" val="2529136013"/>
                    </a:ext>
                  </a:extLst>
                </a:gridCol>
                <a:gridCol w="3024336">
                  <a:extLst>
                    <a:ext uri="{9D8B030D-6E8A-4147-A177-3AD203B41FA5}">
                      <a16:colId xmlns:a16="http://schemas.microsoft.com/office/drawing/2014/main" val="27940011"/>
                    </a:ext>
                  </a:extLst>
                </a:gridCol>
                <a:gridCol w="3034680">
                  <a:extLst>
                    <a:ext uri="{9D8B030D-6E8A-4147-A177-3AD203B41FA5}">
                      <a16:colId xmlns:a16="http://schemas.microsoft.com/office/drawing/2014/main" val="4134682547"/>
                    </a:ext>
                  </a:extLst>
                </a:gridCol>
              </a:tblGrid>
              <a:tr h="339930">
                <a:tc>
                  <a:txBody>
                    <a:bodyPr/>
                    <a:lstStyle/>
                    <a:p>
                      <a:endParaRPr kumimoji="1" lang="ja-JP" altLang="en-US" sz="1800" dirty="0"/>
                    </a:p>
                  </a:txBody>
                  <a:tcPr/>
                </a:tc>
                <a:tc>
                  <a:txBody>
                    <a:bodyPr/>
                    <a:lstStyle/>
                    <a:p>
                      <a:r>
                        <a:rPr kumimoji="1" lang="ja-JP" altLang="en-US" sz="1800" dirty="0"/>
                        <a:t>ペロー版</a:t>
                      </a:r>
                    </a:p>
                  </a:txBody>
                  <a:tcPr/>
                </a:tc>
                <a:tc>
                  <a:txBody>
                    <a:bodyPr/>
                    <a:lstStyle/>
                    <a:p>
                      <a:r>
                        <a:rPr kumimoji="1" lang="ja-JP" altLang="en-US" sz="1800" dirty="0"/>
                        <a:t>ディズニー</a:t>
                      </a:r>
                    </a:p>
                  </a:txBody>
                  <a:tcPr/>
                </a:tc>
                <a:extLst>
                  <a:ext uri="{0D108BD9-81ED-4DB2-BD59-A6C34878D82A}">
                    <a16:rowId xmlns:a16="http://schemas.microsoft.com/office/drawing/2014/main" val="1086254901"/>
                  </a:ext>
                </a:extLst>
              </a:tr>
              <a:tr h="418728">
                <a:tc>
                  <a:txBody>
                    <a:bodyPr/>
                    <a:lstStyle/>
                    <a:p>
                      <a:r>
                        <a:rPr kumimoji="1" lang="ja-JP" altLang="en-US" sz="1800" dirty="0"/>
                        <a:t>仙女（妖精）の数</a:t>
                      </a:r>
                    </a:p>
                  </a:txBody>
                  <a:tcPr/>
                </a:tc>
                <a:tc>
                  <a:txBody>
                    <a:bodyPr/>
                    <a:lstStyle/>
                    <a:p>
                      <a:r>
                        <a:rPr kumimoji="1" lang="en-US" altLang="ja-JP" sz="1800" dirty="0"/>
                        <a:t>7</a:t>
                      </a:r>
                      <a:r>
                        <a:rPr kumimoji="1" lang="ja-JP" altLang="en-US" sz="1800" dirty="0"/>
                        <a:t>人</a:t>
                      </a:r>
                    </a:p>
                  </a:txBody>
                  <a:tcPr/>
                </a:tc>
                <a:tc>
                  <a:txBody>
                    <a:bodyPr/>
                    <a:lstStyle/>
                    <a:p>
                      <a:r>
                        <a:rPr kumimoji="1" lang="en-US" altLang="ja-JP" sz="1800" dirty="0"/>
                        <a:t>3</a:t>
                      </a:r>
                      <a:r>
                        <a:rPr kumimoji="1" lang="ja-JP" altLang="en-US" sz="1800" dirty="0"/>
                        <a:t>人</a:t>
                      </a:r>
                    </a:p>
                  </a:txBody>
                  <a:tcPr/>
                </a:tc>
                <a:extLst>
                  <a:ext uri="{0D108BD9-81ED-4DB2-BD59-A6C34878D82A}">
                    <a16:rowId xmlns:a16="http://schemas.microsoft.com/office/drawing/2014/main" val="465729743"/>
                  </a:ext>
                </a:extLst>
              </a:tr>
              <a:tr h="418728">
                <a:tc>
                  <a:txBody>
                    <a:bodyPr/>
                    <a:lstStyle/>
                    <a:p>
                      <a:r>
                        <a:rPr kumimoji="1" lang="ja-JP" altLang="en-US" sz="1800" dirty="0"/>
                        <a:t>呪いをかける魔女</a:t>
                      </a:r>
                    </a:p>
                  </a:txBody>
                  <a:tcPr/>
                </a:tc>
                <a:tc>
                  <a:txBody>
                    <a:bodyPr/>
                    <a:lstStyle/>
                    <a:p>
                      <a:r>
                        <a:rPr kumimoji="1" lang="en-US" altLang="ja-JP" sz="1800" dirty="0"/>
                        <a:t>8</a:t>
                      </a:r>
                      <a:r>
                        <a:rPr kumimoji="1" lang="ja-JP" altLang="en-US" sz="1800" dirty="0"/>
                        <a:t>人目の仙女</a:t>
                      </a:r>
                    </a:p>
                  </a:txBody>
                  <a:tcPr/>
                </a:tc>
                <a:tc>
                  <a:txBody>
                    <a:bodyPr/>
                    <a:lstStyle/>
                    <a:p>
                      <a:r>
                        <a:rPr kumimoji="1" lang="ja-JP" altLang="en-US" sz="1800" dirty="0">
                          <a:solidFill>
                            <a:srgbClr val="FF0000"/>
                          </a:solidFill>
                        </a:rPr>
                        <a:t>マレフィセント</a:t>
                      </a:r>
                    </a:p>
                  </a:txBody>
                  <a:tcPr/>
                </a:tc>
                <a:extLst>
                  <a:ext uri="{0D108BD9-81ED-4DB2-BD59-A6C34878D82A}">
                    <a16:rowId xmlns:a16="http://schemas.microsoft.com/office/drawing/2014/main" val="1306366899"/>
                  </a:ext>
                </a:extLst>
              </a:tr>
              <a:tr h="418728">
                <a:tc>
                  <a:txBody>
                    <a:bodyPr/>
                    <a:lstStyle/>
                    <a:p>
                      <a:r>
                        <a:rPr kumimoji="1" lang="ja-JP" altLang="en-US" sz="1800" dirty="0"/>
                        <a:t>眠った期間</a:t>
                      </a:r>
                    </a:p>
                  </a:txBody>
                  <a:tcPr/>
                </a:tc>
                <a:tc>
                  <a:txBody>
                    <a:bodyPr/>
                    <a:lstStyle/>
                    <a:p>
                      <a:r>
                        <a:rPr kumimoji="1" lang="en-US" altLang="ja-JP" sz="1800" dirty="0"/>
                        <a:t>100</a:t>
                      </a:r>
                      <a:r>
                        <a:rPr kumimoji="1" lang="ja-JP" altLang="en-US" sz="1800" dirty="0"/>
                        <a:t>年</a:t>
                      </a:r>
                    </a:p>
                  </a:txBody>
                  <a:tcPr/>
                </a:tc>
                <a:tc>
                  <a:txBody>
                    <a:bodyPr/>
                    <a:lstStyle/>
                    <a:p>
                      <a:r>
                        <a:rPr kumimoji="1" lang="ja-JP" altLang="en-US" sz="1800" dirty="0"/>
                        <a:t>日暮れから２，３時間？</a:t>
                      </a:r>
                    </a:p>
                  </a:txBody>
                  <a:tcPr/>
                </a:tc>
                <a:extLst>
                  <a:ext uri="{0D108BD9-81ED-4DB2-BD59-A6C34878D82A}">
                    <a16:rowId xmlns:a16="http://schemas.microsoft.com/office/drawing/2014/main" val="3883209717"/>
                  </a:ext>
                </a:extLst>
              </a:tr>
              <a:tr h="1104772">
                <a:tc>
                  <a:txBody>
                    <a:bodyPr/>
                    <a:lstStyle/>
                    <a:p>
                      <a:r>
                        <a:rPr kumimoji="1" lang="ja-JP" altLang="en-US" sz="1800" dirty="0"/>
                        <a:t>王子</a:t>
                      </a:r>
                    </a:p>
                  </a:txBody>
                  <a:tcPr/>
                </a:tc>
                <a:tc>
                  <a:txBody>
                    <a:bodyPr/>
                    <a:lstStyle/>
                    <a:p>
                      <a:r>
                        <a:rPr kumimoji="1" lang="ja-JP" altLang="en-US" sz="1800" dirty="0"/>
                        <a:t>結婚後、</a:t>
                      </a:r>
                      <a:r>
                        <a:rPr kumimoji="1" lang="en-US" altLang="ja-JP" sz="1800" dirty="0"/>
                        <a:t>2</a:t>
                      </a:r>
                      <a:r>
                        <a:rPr kumimoji="1" lang="ja-JP" altLang="en-US" sz="1800" dirty="0"/>
                        <a:t>人の子供を授かる。</a:t>
                      </a:r>
                    </a:p>
                  </a:txBody>
                  <a:tcPr/>
                </a:tc>
                <a:tc>
                  <a:txBody>
                    <a:bodyPr/>
                    <a:lstStyle/>
                    <a:p>
                      <a:r>
                        <a:rPr kumimoji="1" lang="ja-JP" altLang="en-US" sz="1800" dirty="0"/>
                        <a:t>オーロラ姫とは赤ちゃんのころからのいいなづけ。森の中で、</a:t>
                      </a:r>
                      <a:r>
                        <a:rPr kumimoji="1" lang="en-US" altLang="ja-JP" sz="1800" dirty="0"/>
                        <a:t>16</a:t>
                      </a:r>
                      <a:r>
                        <a:rPr kumimoji="1" lang="ja-JP" altLang="en-US" sz="1800" dirty="0"/>
                        <a:t>歳直前のオーロラ姫に、彼女とは知らず好意をいだく。</a:t>
                      </a:r>
                    </a:p>
                  </a:txBody>
                  <a:tcPr/>
                </a:tc>
                <a:extLst>
                  <a:ext uri="{0D108BD9-81ED-4DB2-BD59-A6C34878D82A}">
                    <a16:rowId xmlns:a16="http://schemas.microsoft.com/office/drawing/2014/main" val="707982991"/>
                  </a:ext>
                </a:extLst>
              </a:tr>
              <a:tr h="418728">
                <a:tc>
                  <a:txBody>
                    <a:bodyPr/>
                    <a:lstStyle/>
                    <a:p>
                      <a:r>
                        <a:rPr kumimoji="1" lang="ja-JP" altLang="en-US" sz="1800" dirty="0"/>
                        <a:t>王子の母</a:t>
                      </a:r>
                    </a:p>
                  </a:txBody>
                  <a:tcPr/>
                </a:tc>
                <a:tc>
                  <a:txBody>
                    <a:bodyPr/>
                    <a:lstStyle/>
                    <a:p>
                      <a:r>
                        <a:rPr kumimoji="1" lang="ja-JP" altLang="en-US" sz="1800" dirty="0"/>
                        <a:t>人食いの血すじ</a:t>
                      </a:r>
                    </a:p>
                  </a:txBody>
                  <a:tcPr/>
                </a:tc>
                <a:tc>
                  <a:txBody>
                    <a:bodyPr/>
                    <a:lstStyle/>
                    <a:p>
                      <a:endParaRPr kumimoji="1" lang="ja-JP" altLang="en-US" sz="1800" dirty="0"/>
                    </a:p>
                  </a:txBody>
                  <a:tcPr/>
                </a:tc>
                <a:extLst>
                  <a:ext uri="{0D108BD9-81ED-4DB2-BD59-A6C34878D82A}">
                    <a16:rowId xmlns:a16="http://schemas.microsoft.com/office/drawing/2014/main" val="2546353998"/>
                  </a:ext>
                </a:extLst>
              </a:tr>
              <a:tr h="722736">
                <a:tc>
                  <a:txBody>
                    <a:bodyPr/>
                    <a:lstStyle/>
                    <a:p>
                      <a:r>
                        <a:rPr kumimoji="1" lang="ja-JP" altLang="en-US" sz="1800" dirty="0"/>
                        <a:t>王子が結婚後の話</a:t>
                      </a:r>
                    </a:p>
                  </a:txBody>
                  <a:tcPr/>
                </a:tc>
                <a:tc>
                  <a:txBody>
                    <a:bodyPr/>
                    <a:lstStyle/>
                    <a:p>
                      <a:r>
                        <a:rPr kumimoji="1" lang="ja-JP" altLang="en-US" sz="1800" dirty="0"/>
                        <a:t>人食いの義母に、子供二人、妃が狙われる。</a:t>
                      </a:r>
                    </a:p>
                  </a:txBody>
                  <a:tcPr/>
                </a:tc>
                <a:tc>
                  <a:txBody>
                    <a:bodyPr/>
                    <a:lstStyle/>
                    <a:p>
                      <a:endParaRPr kumimoji="1" lang="ja-JP" altLang="en-US" sz="1800" dirty="0"/>
                    </a:p>
                  </a:txBody>
                  <a:tcPr/>
                </a:tc>
                <a:extLst>
                  <a:ext uri="{0D108BD9-81ED-4DB2-BD59-A6C34878D82A}">
                    <a16:rowId xmlns:a16="http://schemas.microsoft.com/office/drawing/2014/main" val="2059877833"/>
                  </a:ext>
                </a:extLst>
              </a:tr>
              <a:tr h="1342224">
                <a:tc>
                  <a:txBody>
                    <a:bodyPr/>
                    <a:lstStyle/>
                    <a:p>
                      <a:r>
                        <a:rPr kumimoji="1" lang="ja-JP" altLang="en-US" sz="1800" dirty="0"/>
                        <a:t>終わり</a:t>
                      </a:r>
                    </a:p>
                  </a:txBody>
                  <a:tcPr/>
                </a:tc>
                <a:tc>
                  <a:txBody>
                    <a:bodyPr/>
                    <a:lstStyle/>
                    <a:p>
                      <a:r>
                        <a:rPr kumimoji="1" lang="ja-JP" altLang="en-US" sz="1800" dirty="0"/>
                        <a:t>人食いの義母が、</a:t>
                      </a:r>
                      <a:r>
                        <a:rPr kumimoji="1" lang="en-US" altLang="ja-JP" sz="1800" dirty="0"/>
                        <a:t>3</a:t>
                      </a:r>
                      <a:r>
                        <a:rPr kumimoji="1" lang="ja-JP" altLang="en-US" sz="1800" dirty="0"/>
                        <a:t>人をカエルや蛇が入った桶に入れて殺そうとしたが、反対に自分が入って死ぬ。</a:t>
                      </a:r>
                    </a:p>
                  </a:txBody>
                  <a:tcPr/>
                </a:tc>
                <a:tc>
                  <a:txBody>
                    <a:bodyPr/>
                    <a:lstStyle/>
                    <a:p>
                      <a:endParaRPr kumimoji="1" lang="ja-JP" altLang="en-US" sz="1800" dirty="0"/>
                    </a:p>
                  </a:txBody>
                  <a:tcPr/>
                </a:tc>
                <a:extLst>
                  <a:ext uri="{0D108BD9-81ED-4DB2-BD59-A6C34878D82A}">
                    <a16:rowId xmlns:a16="http://schemas.microsoft.com/office/drawing/2014/main" val="1040531308"/>
                  </a:ext>
                </a:extLst>
              </a:tr>
            </a:tbl>
          </a:graphicData>
        </a:graphic>
      </p:graphicFrame>
    </p:spTree>
    <p:extLst>
      <p:ext uri="{BB962C8B-B14F-4D97-AF65-F5344CB8AC3E}">
        <p14:creationId xmlns:p14="http://schemas.microsoft.com/office/powerpoint/2010/main" val="725448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r>
              <a:rPr lang="ja-JP" altLang="en-US"/>
              <a:t>ディズニーフェミニズム	</a:t>
            </a:r>
          </a:p>
        </p:txBody>
      </p:sp>
      <p:sp>
        <p:nvSpPr>
          <p:cNvPr id="18435" name="Rectangle 3"/>
          <p:cNvSpPr>
            <a:spLocks noGrp="1" noChangeArrowheads="1"/>
          </p:cNvSpPr>
          <p:nvPr>
            <p:ph idx="1"/>
          </p:nvPr>
        </p:nvSpPr>
        <p:spPr>
          <a:xfrm>
            <a:off x="1919288" y="1628776"/>
            <a:ext cx="8229600" cy="4525963"/>
          </a:xfrm>
        </p:spPr>
        <p:txBody>
          <a:bodyPr/>
          <a:lstStyle/>
          <a:p>
            <a:pPr eaLnBrk="1" hangingPunct="1">
              <a:defRPr/>
            </a:pPr>
            <a:r>
              <a:rPr lang="ja-JP" altLang="en-US" dirty="0"/>
              <a:t>スタッフに女性が加わる</a:t>
            </a:r>
            <a:endParaRPr lang="en-US" altLang="ja-JP" dirty="0"/>
          </a:p>
          <a:p>
            <a:pPr eaLnBrk="1" hangingPunct="1">
              <a:defRPr/>
            </a:pPr>
            <a:endParaRPr lang="en-US" altLang="ja-JP" dirty="0"/>
          </a:p>
          <a:p>
            <a:pPr eaLnBrk="1" hangingPunct="1">
              <a:defRPr/>
            </a:pPr>
            <a:r>
              <a:rPr lang="ja-JP" altLang="en-US" dirty="0"/>
              <a:t>社会に対応した女性像を主人公に</a:t>
            </a:r>
          </a:p>
          <a:p>
            <a:pPr marL="0" indent="0" eaLnBrk="1" hangingPunct="1">
              <a:buNone/>
              <a:defRPr/>
            </a:pPr>
            <a:endParaRPr lang="en-US" altLang="ja-JP" dirty="0"/>
          </a:p>
          <a:p>
            <a:pPr eaLnBrk="1" hangingPunct="1">
              <a:defRPr/>
            </a:pPr>
            <a:endParaRPr lang="en-US" altLang="ja-JP"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2044700" y="333375"/>
            <a:ext cx="8204200" cy="1320800"/>
          </a:xfrm>
        </p:spPr>
        <p:txBody>
          <a:bodyPr/>
          <a:lstStyle/>
          <a:p>
            <a:r>
              <a:rPr lang="ja-JP" altLang="en-US" sz="4000"/>
              <a:t>積極的に行動する、好奇心が旺盛</a:t>
            </a:r>
          </a:p>
        </p:txBody>
      </p:sp>
      <p:sp>
        <p:nvSpPr>
          <p:cNvPr id="25603" name="コンテンツ プレースホルダー 2"/>
          <p:cNvSpPr>
            <a:spLocks noGrp="1"/>
          </p:cNvSpPr>
          <p:nvPr>
            <p:ph idx="1"/>
          </p:nvPr>
        </p:nvSpPr>
        <p:spPr>
          <a:xfrm>
            <a:off x="8054975" y="1577975"/>
            <a:ext cx="4114800" cy="1250950"/>
          </a:xfrm>
        </p:spPr>
        <p:txBody>
          <a:bodyPr/>
          <a:lstStyle/>
          <a:p>
            <a:pPr marL="0" indent="0">
              <a:buNone/>
            </a:pPr>
            <a:endParaRPr lang="en-US" altLang="ja-JP" sz="2400"/>
          </a:p>
          <a:p>
            <a:pPr marL="0" indent="0">
              <a:buNone/>
            </a:pPr>
            <a:endParaRPr lang="en-US" altLang="ja-JP" sz="2400"/>
          </a:p>
          <a:p>
            <a:pPr marL="0" indent="0">
              <a:buNone/>
            </a:pPr>
            <a:endParaRPr lang="en-US" altLang="ja-JP" sz="2400"/>
          </a:p>
          <a:p>
            <a:pPr marL="0" indent="0">
              <a:buNone/>
            </a:pPr>
            <a:endParaRPr lang="en-US" altLang="ja-JP" sz="2400"/>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474" y="1563490"/>
            <a:ext cx="2957513"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正方形/長方形 3"/>
          <p:cNvSpPr>
            <a:spLocks noChangeArrowheads="1"/>
          </p:cNvSpPr>
          <p:nvPr/>
        </p:nvSpPr>
        <p:spPr bwMode="auto">
          <a:xfrm>
            <a:off x="5159376" y="1916113"/>
            <a:ext cx="55086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Clr>
                <a:srgbClr val="90C226"/>
              </a:buClr>
              <a:buFontTx/>
              <a:buNone/>
            </a:pPr>
            <a:endParaRPr lang="en-US" altLang="ja-JP" u="sng" dirty="0">
              <a:solidFill>
                <a:srgbClr val="595959"/>
              </a:solidFill>
              <a:latin typeface="Garamond" pitchFamily="18" charset="0"/>
            </a:endParaRPr>
          </a:p>
          <a:p>
            <a:pPr eaLnBrk="1" hangingPunct="1">
              <a:spcBef>
                <a:spcPct val="0"/>
              </a:spcBef>
              <a:buClr>
                <a:srgbClr val="90C226"/>
              </a:buClr>
              <a:buFont typeface="Wingdings" pitchFamily="2" charset="2"/>
              <a:buChar char="l"/>
            </a:pPr>
            <a:r>
              <a:rPr lang="ja-JP" altLang="en-US" sz="2400" dirty="0">
                <a:solidFill>
                  <a:srgbClr val="404040"/>
                </a:solidFill>
                <a:latin typeface="Garamond" pitchFamily="18" charset="0"/>
              </a:rPr>
              <a:t>人間の世界にあこがれ</a:t>
            </a:r>
            <a:r>
              <a:rPr lang="ja-JP" altLang="ja-JP" sz="2400" dirty="0">
                <a:solidFill>
                  <a:srgbClr val="404040"/>
                </a:solidFill>
                <a:latin typeface="Garamond" pitchFamily="18" charset="0"/>
              </a:rPr>
              <a:t>、自らの足で、</a:t>
            </a:r>
            <a:endParaRPr lang="en-US" altLang="ja-JP" sz="2400" dirty="0">
              <a:solidFill>
                <a:srgbClr val="404040"/>
              </a:solidFill>
              <a:latin typeface="Garamond" pitchFamily="18" charset="0"/>
            </a:endParaRPr>
          </a:p>
          <a:p>
            <a:pPr eaLnBrk="1" hangingPunct="1">
              <a:spcBef>
                <a:spcPct val="0"/>
              </a:spcBef>
              <a:buClr>
                <a:srgbClr val="90C226"/>
              </a:buClr>
              <a:buFontTx/>
              <a:buNone/>
            </a:pPr>
            <a:r>
              <a:rPr lang="ja-JP" altLang="en-US" sz="2400" dirty="0">
                <a:solidFill>
                  <a:srgbClr val="404040"/>
                </a:solidFill>
                <a:latin typeface="Garamond" pitchFamily="18" charset="0"/>
              </a:rPr>
              <a:t>　外の世界</a:t>
            </a:r>
            <a:r>
              <a:rPr lang="ja-JP" altLang="ja-JP" sz="2400" dirty="0">
                <a:solidFill>
                  <a:srgbClr val="404040"/>
                </a:solidFill>
                <a:latin typeface="Garamond" pitchFamily="18" charset="0"/>
              </a:rPr>
              <a:t>を夢見て冒険</a:t>
            </a:r>
            <a:endParaRPr lang="en-US" altLang="ja-JP" sz="2400" dirty="0">
              <a:solidFill>
                <a:srgbClr val="404040"/>
              </a:solidFill>
              <a:latin typeface="Garamond" pitchFamily="18" charset="0"/>
            </a:endParaRPr>
          </a:p>
          <a:p>
            <a:pPr eaLnBrk="1" hangingPunct="1">
              <a:spcBef>
                <a:spcPct val="0"/>
              </a:spcBef>
              <a:buClr>
                <a:srgbClr val="90C226"/>
              </a:buClr>
              <a:buFontTx/>
              <a:buNone/>
            </a:pPr>
            <a:endParaRPr lang="en-US" altLang="ja-JP" sz="2400" dirty="0">
              <a:solidFill>
                <a:srgbClr val="404040"/>
              </a:solidFill>
              <a:latin typeface="Garamond" pitchFamily="18" charset="0"/>
            </a:endParaRPr>
          </a:p>
          <a:p>
            <a:pPr eaLnBrk="1" hangingPunct="1">
              <a:spcBef>
                <a:spcPct val="0"/>
              </a:spcBef>
              <a:buClr>
                <a:srgbClr val="90C226"/>
              </a:buClr>
              <a:buFont typeface="Wingdings" pitchFamily="2" charset="2"/>
              <a:buChar char="l"/>
            </a:pPr>
            <a:r>
              <a:rPr lang="ja-JP" altLang="ja-JP" sz="2400" dirty="0">
                <a:solidFill>
                  <a:srgbClr val="404040"/>
                </a:solidFill>
                <a:latin typeface="Garamond" pitchFamily="18" charset="0"/>
              </a:rPr>
              <a:t>アリエルはエリック王子と結ばれて幸せに</a:t>
            </a:r>
            <a:r>
              <a:rPr lang="ja-JP" altLang="en-US" sz="2400" dirty="0">
                <a:solidFill>
                  <a:srgbClr val="404040"/>
                </a:solidFill>
                <a:latin typeface="Garamond" pitchFamily="18" charset="0"/>
              </a:rPr>
              <a:t>なる</a:t>
            </a:r>
            <a:r>
              <a:rPr lang="ja-JP" altLang="ja-JP" sz="2400" dirty="0">
                <a:solidFill>
                  <a:srgbClr val="404040"/>
                </a:solidFill>
                <a:latin typeface="Garamond" pitchFamily="18" charset="0"/>
              </a:rPr>
              <a:t>が…</a:t>
            </a:r>
            <a:endParaRPr lang="en-US" altLang="ja-JP" sz="2400" dirty="0">
              <a:solidFill>
                <a:srgbClr val="404040"/>
              </a:solidFill>
              <a:latin typeface="Garamond" pitchFamily="18" charset="0"/>
            </a:endParaRPr>
          </a:p>
        </p:txBody>
      </p:sp>
      <p:grpSp>
        <p:nvGrpSpPr>
          <p:cNvPr id="2" name="グループ化 8"/>
          <p:cNvGrpSpPr>
            <a:grpSpLocks/>
          </p:cNvGrpSpPr>
          <p:nvPr/>
        </p:nvGrpSpPr>
        <p:grpSpPr bwMode="auto">
          <a:xfrm>
            <a:off x="5578476" y="4460876"/>
            <a:ext cx="4670425" cy="1920875"/>
            <a:chOff x="769258" y="2612571"/>
            <a:chExt cx="9361714" cy="972457"/>
          </a:xfrm>
        </p:grpSpPr>
        <p:sp>
          <p:nvSpPr>
            <p:cNvPr id="10" name="角丸四角形 9"/>
            <p:cNvSpPr/>
            <p:nvPr/>
          </p:nvSpPr>
          <p:spPr>
            <a:xfrm>
              <a:off x="769258" y="2612571"/>
              <a:ext cx="9361714" cy="97245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25609" name="テキスト ボックス 10"/>
            <p:cNvSpPr txBox="1">
              <a:spLocks noChangeArrowheads="1"/>
            </p:cNvSpPr>
            <p:nvPr/>
          </p:nvSpPr>
          <p:spPr bwMode="auto">
            <a:xfrm>
              <a:off x="1806620" y="2782814"/>
              <a:ext cx="7332251" cy="6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b="1" dirty="0">
                  <a:latin typeface="Garamond" pitchFamily="18" charset="0"/>
                </a:rPr>
                <a:t>相手は王子様、結婚してハッピーエンドという枠組みは変わらない。</a:t>
              </a:r>
            </a:p>
          </p:txBody>
        </p:sp>
      </p:grpSp>
      <p:sp>
        <p:nvSpPr>
          <p:cNvPr id="11" name="テキスト ボックス 10"/>
          <p:cNvSpPr txBox="1"/>
          <p:nvPr/>
        </p:nvSpPr>
        <p:spPr>
          <a:xfrm>
            <a:off x="2063750" y="4941888"/>
            <a:ext cx="1511300" cy="830262"/>
          </a:xfrm>
          <a:prstGeom prst="rect">
            <a:avLst/>
          </a:prstGeom>
          <a:noFill/>
        </p:spPr>
        <p:txBody>
          <a:bodyPr>
            <a:spAutoFit/>
          </a:bodyPr>
          <a:lstStyle/>
          <a:p>
            <a:pPr>
              <a:defRPr/>
            </a:pPr>
            <a:r>
              <a:rPr lang="ja-JP" altLang="en-US" sz="2400" dirty="0">
                <a:solidFill>
                  <a:schemeClr val="tx1">
                    <a:lumMod val="50000"/>
                    <a:lumOff val="50000"/>
                  </a:schemeClr>
                </a:solidFill>
              </a:rPr>
              <a:t>アリエル（</a:t>
            </a:r>
            <a:r>
              <a:rPr lang="en-US" altLang="ja-JP" sz="2400" dirty="0">
                <a:solidFill>
                  <a:schemeClr val="tx1">
                    <a:lumMod val="50000"/>
                    <a:lumOff val="50000"/>
                  </a:schemeClr>
                </a:solidFill>
              </a:rPr>
              <a:t>1989</a:t>
            </a:r>
            <a:r>
              <a:rPr lang="ja-JP" altLang="en-US" sz="2400" dirty="0">
                <a:solidFill>
                  <a:schemeClr val="tx1">
                    <a:lumMod val="50000"/>
                    <a:lumOff val="50000"/>
                  </a:schemeClr>
                </a:solidFill>
              </a:rPr>
              <a:t>年）</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p:txBody>
          <a:bodyPr/>
          <a:lstStyle/>
          <a:p>
            <a:pPr eaLnBrk="1" hangingPunct="1"/>
            <a:r>
              <a:rPr lang="ja-JP" altLang="en-US"/>
              <a:t>ジェンダーとは</a:t>
            </a:r>
          </a:p>
        </p:txBody>
      </p:sp>
      <p:sp>
        <p:nvSpPr>
          <p:cNvPr id="4099" name="Rectangle 3"/>
          <p:cNvSpPr>
            <a:spLocks noGrp="1" noChangeArrowheads="1"/>
          </p:cNvSpPr>
          <p:nvPr>
            <p:ph idx="1"/>
          </p:nvPr>
        </p:nvSpPr>
        <p:spPr/>
        <p:txBody>
          <a:bodyPr/>
          <a:lstStyle/>
          <a:p>
            <a:pPr eaLnBrk="1" hangingPunct="1">
              <a:lnSpc>
                <a:spcPct val="90000"/>
              </a:lnSpc>
            </a:pPr>
            <a:r>
              <a:rPr lang="ja-JP" altLang="en-US">
                <a:solidFill>
                  <a:schemeClr val="hlink"/>
                </a:solidFill>
              </a:rPr>
              <a:t>生物学的性差ではなく、文化的、社会的、政治的かつ心理学的な性差のこと</a:t>
            </a:r>
          </a:p>
          <a:p>
            <a:pPr eaLnBrk="1" hangingPunct="1">
              <a:lnSpc>
                <a:spcPct val="90000"/>
              </a:lnSpc>
            </a:pPr>
            <a:r>
              <a:rPr lang="ja-JP" altLang="en-US"/>
              <a:t>「女は子供を生み育てるために存在している」</a:t>
            </a:r>
          </a:p>
          <a:p>
            <a:pPr eaLnBrk="1" hangingPunct="1">
              <a:lnSpc>
                <a:spcPct val="90000"/>
              </a:lnSpc>
            </a:pPr>
            <a:r>
              <a:rPr lang="ja-JP" altLang="en-US"/>
              <a:t>「育児をするのだから家庭にいるのが女の義務だ」</a:t>
            </a:r>
          </a:p>
          <a:p>
            <a:pPr eaLnBrk="1" hangingPunct="1">
              <a:lnSpc>
                <a:spcPct val="90000"/>
              </a:lnSpc>
            </a:pPr>
            <a:r>
              <a:rPr lang="ja-JP" altLang="en-US"/>
              <a:t>「母性愛は女性の存在理由であり、本能である」</a:t>
            </a:r>
          </a:p>
          <a:p>
            <a:pPr eaLnBrk="1" hangingPunct="1">
              <a:lnSpc>
                <a:spcPct val="90000"/>
              </a:lnSpc>
            </a:pPr>
            <a:r>
              <a:rPr lang="ja-JP" altLang="en-US"/>
              <a:t>「子供を産み終わった女性は生きている価値がない」</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リトルマーメイド</a:t>
            </a:r>
          </a:p>
        </p:txBody>
      </p:sp>
      <p:sp>
        <p:nvSpPr>
          <p:cNvPr id="3" name="コンテンツ プレースホルダー 2"/>
          <p:cNvSpPr>
            <a:spLocks noGrp="1"/>
          </p:cNvSpPr>
          <p:nvPr>
            <p:ph idx="1"/>
          </p:nvPr>
        </p:nvSpPr>
        <p:spPr/>
        <p:txBody>
          <a:bodyPr/>
          <a:lstStyle/>
          <a:p>
            <a:r>
              <a:rPr kumimoji="1" lang="ja-JP" altLang="en-US" dirty="0"/>
              <a:t>王様の末娘</a:t>
            </a:r>
            <a:endParaRPr kumimoji="1" lang="en-US" altLang="ja-JP" dirty="0"/>
          </a:p>
          <a:p>
            <a:r>
              <a:rPr lang="ja-JP" altLang="en-US" dirty="0"/>
              <a:t>好奇心旺盛、</a:t>
            </a:r>
            <a:r>
              <a:rPr lang="ja-JP" altLang="en-US" dirty="0">
                <a:solidFill>
                  <a:srgbClr val="FF0000"/>
                </a:solidFill>
              </a:rPr>
              <a:t>デビューのコンサートをすっぽかす。</a:t>
            </a:r>
            <a:endParaRPr kumimoji="1" lang="en-US" altLang="ja-JP" dirty="0">
              <a:solidFill>
                <a:srgbClr val="FF0000"/>
              </a:solidFill>
            </a:endParaRPr>
          </a:p>
          <a:p>
            <a:r>
              <a:rPr lang="ja-JP" altLang="en-US" dirty="0"/>
              <a:t>エリックが好きになる</a:t>
            </a:r>
            <a:endParaRPr lang="en-US" altLang="ja-JP" dirty="0"/>
          </a:p>
          <a:p>
            <a:r>
              <a:rPr kumimoji="1" lang="ja-JP" altLang="en-US" dirty="0"/>
              <a:t>魔女アースラに声を渡す代わりに、人間になる。人間になると話せない。</a:t>
            </a:r>
            <a:endParaRPr kumimoji="1" lang="en-US" altLang="ja-JP" dirty="0"/>
          </a:p>
          <a:p>
            <a:r>
              <a:rPr lang="ja-JP" altLang="en-US" dirty="0"/>
              <a:t>真実の愛がえられれば人間になれる。</a:t>
            </a:r>
            <a:endParaRPr kumimoji="1" lang="ja-JP" altLang="en-US" dirty="0"/>
          </a:p>
        </p:txBody>
      </p:sp>
    </p:spTree>
    <p:extLst>
      <p:ext uri="{BB962C8B-B14F-4D97-AF65-F5344CB8AC3E}">
        <p14:creationId xmlns:p14="http://schemas.microsoft.com/office/powerpoint/2010/main" val="226554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291139" y="1497014"/>
            <a:ext cx="4810125" cy="1831975"/>
          </a:xfrm>
        </p:spPr>
        <p:txBody>
          <a:bodyPr>
            <a:normAutofit/>
          </a:bodyPr>
          <a:lstStyle/>
          <a:p>
            <a:pPr marL="0" indent="0">
              <a:buClr>
                <a:srgbClr val="90C226"/>
              </a:buClr>
              <a:buNone/>
              <a:defRPr/>
            </a:pPr>
            <a:r>
              <a:rPr lang="ja-JP" altLang="ja-JP" u="sng" dirty="0">
                <a:solidFill>
                  <a:prstClr val="black">
                    <a:lumMod val="65000"/>
                    <a:lumOff val="35000"/>
                  </a:prstClr>
                </a:solidFill>
              </a:rPr>
              <a:t>知的</a:t>
            </a:r>
            <a:r>
              <a:rPr lang="ja-JP" altLang="en-US" u="sng" dirty="0">
                <a:solidFill>
                  <a:prstClr val="black">
                    <a:lumMod val="65000"/>
                    <a:lumOff val="35000"/>
                  </a:prstClr>
                </a:solidFill>
              </a:rPr>
              <a:t>で</a:t>
            </a:r>
            <a:r>
              <a:rPr lang="ja-JP" altLang="ja-JP" u="sng" dirty="0">
                <a:solidFill>
                  <a:prstClr val="black">
                    <a:lumMod val="65000"/>
                    <a:lumOff val="35000"/>
                  </a:prstClr>
                </a:solidFill>
              </a:rPr>
              <a:t>、聡明</a:t>
            </a:r>
            <a:r>
              <a:rPr lang="ja-JP" altLang="en-US" u="sng" dirty="0">
                <a:solidFill>
                  <a:prstClr val="black">
                    <a:lumMod val="65000"/>
                    <a:lumOff val="35000"/>
                  </a:prstClr>
                </a:solidFill>
              </a:rPr>
              <a:t>な</a:t>
            </a:r>
            <a:r>
              <a:rPr lang="ja-JP" altLang="ja-JP" u="sng" dirty="0">
                <a:solidFill>
                  <a:prstClr val="black">
                    <a:lumMod val="65000"/>
                    <a:lumOff val="35000"/>
                  </a:prstClr>
                </a:solidFill>
              </a:rPr>
              <a:t>女性</a:t>
            </a:r>
            <a:r>
              <a:rPr lang="ja-JP" altLang="en-US" u="sng" dirty="0">
                <a:solidFill>
                  <a:prstClr val="black">
                    <a:lumMod val="65000"/>
                    <a:lumOff val="35000"/>
                  </a:prstClr>
                </a:solidFill>
              </a:rPr>
              <a:t>ベル</a:t>
            </a:r>
            <a:endParaRPr lang="en-US" altLang="ja-JP" u="sng" dirty="0">
              <a:solidFill>
                <a:prstClr val="black">
                  <a:lumMod val="65000"/>
                  <a:lumOff val="35000"/>
                </a:prstClr>
              </a:solidFill>
            </a:endParaRPr>
          </a:p>
          <a:p>
            <a:pPr>
              <a:buClr>
                <a:srgbClr val="90C226"/>
              </a:buClr>
              <a:buFont typeface="Wingdings" panose="05000000000000000000" pitchFamily="2" charset="2"/>
              <a:buChar char="l"/>
              <a:defRPr/>
            </a:pPr>
            <a:r>
              <a:rPr lang="ja-JP" altLang="en-US" sz="2400" dirty="0">
                <a:solidFill>
                  <a:prstClr val="black">
                    <a:lumMod val="75000"/>
                    <a:lumOff val="25000"/>
                  </a:prstClr>
                </a:solidFill>
              </a:rPr>
              <a:t>読書に夢中、恋愛に興味がない</a:t>
            </a:r>
            <a:endParaRPr lang="en-US" altLang="ja-JP" sz="2400" dirty="0">
              <a:solidFill>
                <a:prstClr val="black">
                  <a:lumMod val="75000"/>
                  <a:lumOff val="25000"/>
                </a:prstClr>
              </a:solidFill>
            </a:endParaRPr>
          </a:p>
          <a:p>
            <a:pPr>
              <a:buClr>
                <a:srgbClr val="90C226"/>
              </a:buClr>
              <a:buFont typeface="Wingdings" panose="05000000000000000000" pitchFamily="2" charset="2"/>
              <a:buChar char="l"/>
              <a:defRPr/>
            </a:pPr>
            <a:r>
              <a:rPr lang="ja-JP" altLang="en-US" sz="2400" dirty="0">
                <a:solidFill>
                  <a:prstClr val="black">
                    <a:lumMod val="75000"/>
                    <a:lumOff val="25000"/>
                  </a:prstClr>
                </a:solidFill>
              </a:rPr>
              <a:t>男性らしいガストンに見向きもしない。</a:t>
            </a:r>
            <a:endParaRPr lang="en-US" altLang="ja-JP" sz="2400" dirty="0">
              <a:solidFill>
                <a:prstClr val="black">
                  <a:lumMod val="75000"/>
                  <a:lumOff val="25000"/>
                </a:prstClr>
              </a:solidFill>
            </a:endParaRPr>
          </a:p>
          <a:p>
            <a:pPr>
              <a:buClr>
                <a:srgbClr val="90C226"/>
              </a:buClr>
              <a:buFont typeface="Wingdings" panose="05000000000000000000" pitchFamily="2" charset="2"/>
              <a:buChar char="l"/>
              <a:defRPr/>
            </a:pPr>
            <a:endParaRPr lang="ja-JP" altLang="ja-JP" sz="2400" dirty="0">
              <a:solidFill>
                <a:prstClr val="black">
                  <a:lumMod val="75000"/>
                  <a:lumOff val="25000"/>
                </a:prstClr>
              </a:solidFill>
            </a:endParaRPr>
          </a:p>
          <a:p>
            <a:pPr>
              <a:defRPr/>
            </a:pPr>
            <a:endParaRPr lang="ja-JP" altLang="en-US" dirty="0"/>
          </a:p>
        </p:txBody>
      </p:sp>
      <p:grpSp>
        <p:nvGrpSpPr>
          <p:cNvPr id="2" name="グループ化 11"/>
          <p:cNvGrpSpPr>
            <a:grpSpLocks/>
          </p:cNvGrpSpPr>
          <p:nvPr/>
        </p:nvGrpSpPr>
        <p:grpSpPr bwMode="auto">
          <a:xfrm>
            <a:off x="5448300" y="4365626"/>
            <a:ext cx="5544244" cy="1712913"/>
            <a:chOff x="1248230" y="6560457"/>
            <a:chExt cx="9180286" cy="617526"/>
          </a:xfrm>
        </p:grpSpPr>
        <p:sp>
          <p:nvSpPr>
            <p:cNvPr id="10" name="角丸四角形 9"/>
            <p:cNvSpPr/>
            <p:nvPr/>
          </p:nvSpPr>
          <p:spPr>
            <a:xfrm>
              <a:off x="1248230" y="6560457"/>
              <a:ext cx="9180286" cy="57803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ja-JP" altLang="en-US"/>
            </a:p>
          </p:txBody>
        </p:sp>
        <p:sp>
          <p:nvSpPr>
            <p:cNvPr id="26631" name="テキスト ボックス 10"/>
            <p:cNvSpPr txBox="1">
              <a:spLocks noChangeArrowheads="1"/>
            </p:cNvSpPr>
            <p:nvPr/>
          </p:nvSpPr>
          <p:spPr bwMode="auto">
            <a:xfrm>
              <a:off x="1403550" y="6612353"/>
              <a:ext cx="8907187" cy="56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Garamond" pitchFamily="18" charset="0"/>
                </a:rPr>
                <a:t>相手は王子様、結婚でハッピーエンドというパターンは変わらない。献身的な所も問題？</a:t>
              </a:r>
            </a:p>
          </p:txBody>
        </p:sp>
      </p:gr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666" y="985515"/>
            <a:ext cx="2957512"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2279650" y="5084763"/>
            <a:ext cx="2592388" cy="461962"/>
          </a:xfrm>
          <a:prstGeom prst="rect">
            <a:avLst/>
          </a:prstGeom>
          <a:noFill/>
        </p:spPr>
        <p:txBody>
          <a:bodyPr>
            <a:spAutoFit/>
          </a:bodyPr>
          <a:lstStyle/>
          <a:p>
            <a:pPr>
              <a:defRPr/>
            </a:pPr>
            <a:r>
              <a:rPr lang="ja-JP" altLang="en-US" sz="2400" dirty="0">
                <a:solidFill>
                  <a:schemeClr val="tx1">
                    <a:lumMod val="50000"/>
                    <a:lumOff val="50000"/>
                  </a:schemeClr>
                </a:solidFill>
              </a:rPr>
              <a:t>ベル（</a:t>
            </a:r>
            <a:r>
              <a:rPr lang="en-US" altLang="ja-JP" sz="2400" dirty="0">
                <a:solidFill>
                  <a:schemeClr val="tx1">
                    <a:lumMod val="50000"/>
                    <a:lumOff val="50000"/>
                  </a:schemeClr>
                </a:solidFill>
              </a:rPr>
              <a:t>1991</a:t>
            </a:r>
            <a:r>
              <a:rPr lang="ja-JP" altLang="en-US" sz="2400" dirty="0">
                <a:solidFill>
                  <a:schemeClr val="tx1">
                    <a:lumMod val="50000"/>
                    <a:lumOff val="50000"/>
                  </a:schemeClr>
                </a:solidFill>
              </a:rPr>
              <a:t>年）</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919288" y="765176"/>
          <a:ext cx="8496300" cy="5826125"/>
        </p:xfrm>
        <a:graphic>
          <a:graphicData uri="http://schemas.openxmlformats.org/drawingml/2006/table">
            <a:tbl>
              <a:tblPr/>
              <a:tblGrid>
                <a:gridCol w="647700">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360362">
                  <a:extLst>
                    <a:ext uri="{9D8B030D-6E8A-4147-A177-3AD203B41FA5}">
                      <a16:colId xmlns:a16="http://schemas.microsoft.com/office/drawing/2014/main" val="20002"/>
                    </a:ext>
                  </a:extLst>
                </a:gridCol>
                <a:gridCol w="431800">
                  <a:extLst>
                    <a:ext uri="{9D8B030D-6E8A-4147-A177-3AD203B41FA5}">
                      <a16:colId xmlns:a16="http://schemas.microsoft.com/office/drawing/2014/main" val="20003"/>
                    </a:ext>
                  </a:extLst>
                </a:gridCol>
                <a:gridCol w="503238">
                  <a:extLst>
                    <a:ext uri="{9D8B030D-6E8A-4147-A177-3AD203B41FA5}">
                      <a16:colId xmlns:a16="http://schemas.microsoft.com/office/drawing/2014/main" val="20004"/>
                    </a:ext>
                  </a:extLst>
                </a:gridCol>
                <a:gridCol w="474662">
                  <a:extLst>
                    <a:ext uri="{9D8B030D-6E8A-4147-A177-3AD203B41FA5}">
                      <a16:colId xmlns:a16="http://schemas.microsoft.com/office/drawing/2014/main" val="20005"/>
                    </a:ext>
                  </a:extLst>
                </a:gridCol>
                <a:gridCol w="677863">
                  <a:extLst>
                    <a:ext uri="{9D8B030D-6E8A-4147-A177-3AD203B41FA5}">
                      <a16:colId xmlns:a16="http://schemas.microsoft.com/office/drawing/2014/main" val="20006"/>
                    </a:ext>
                  </a:extLst>
                </a:gridCol>
                <a:gridCol w="792162">
                  <a:extLst>
                    <a:ext uri="{9D8B030D-6E8A-4147-A177-3AD203B41FA5}">
                      <a16:colId xmlns:a16="http://schemas.microsoft.com/office/drawing/2014/main" val="20007"/>
                    </a:ext>
                  </a:extLst>
                </a:gridCol>
                <a:gridCol w="720725">
                  <a:extLst>
                    <a:ext uri="{9D8B030D-6E8A-4147-A177-3AD203B41FA5}">
                      <a16:colId xmlns:a16="http://schemas.microsoft.com/office/drawing/2014/main" val="20008"/>
                    </a:ext>
                  </a:extLst>
                </a:gridCol>
                <a:gridCol w="608013">
                  <a:extLst>
                    <a:ext uri="{9D8B030D-6E8A-4147-A177-3AD203B41FA5}">
                      <a16:colId xmlns:a16="http://schemas.microsoft.com/office/drawing/2014/main" val="20009"/>
                    </a:ext>
                  </a:extLst>
                </a:gridCol>
                <a:gridCol w="758825">
                  <a:extLst>
                    <a:ext uri="{9D8B030D-6E8A-4147-A177-3AD203B41FA5}">
                      <a16:colId xmlns:a16="http://schemas.microsoft.com/office/drawing/2014/main" val="20010"/>
                    </a:ext>
                  </a:extLst>
                </a:gridCol>
              </a:tblGrid>
              <a:tr h="1616075">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a:ln>
                            <a:noFill/>
                          </a:ln>
                          <a:solidFill>
                            <a:schemeClr val="bg1"/>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王女</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相手は王子</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王子と結婚</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白人</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舞台</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前作との間隔（年）</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日本</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chemeClr val="bg1"/>
                          </a:solidFill>
                          <a:effectLst/>
                          <a:latin typeface="ＭＳ Ｐゴシック" pitchFamily="50" charset="-128"/>
                          <a:ea typeface="ＭＳ Ｐゴシック" pitchFamily="50" charset="-128"/>
                        </a:rPr>
                        <a:t>ビビティバディブティック</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76092"/>
                    </a:solidFill>
                  </a:tcPr>
                </a:tc>
                <a:extLst>
                  <a:ext uri="{0D108BD9-81ED-4DB2-BD59-A6C34878D82A}">
                    <a16:rowId xmlns:a16="http://schemas.microsoft.com/office/drawing/2014/main" val="10000"/>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1937</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白雪姫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〇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〇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1"/>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1950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シンデレラ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2"/>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1959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眠れる森の美女</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3"/>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1989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リトル・マーメイド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4"/>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美女と野獣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5"/>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1992</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アラジン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中東</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6"/>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1995</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ポカホンタス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7"/>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1998</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ムーラン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中国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8"/>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2007</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魔法にかけられて</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9"/>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2009</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プリンセスと魔法のキス</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米国</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0"/>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塔の上のラプンツェル</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1"/>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2012</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メリダとおそろしの森</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明朝" pitchFamily="17"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2"/>
                  </a:ext>
                </a:extLst>
              </a:tr>
              <a:tr h="323850">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2014</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アナと雪の女王</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ゴシック" pitchFamily="49" charset="-128"/>
                          <a:ea typeface="ＭＳ Ｐゴシック" pitchFamily="50" charset="-128"/>
                        </a:rPr>
                        <a:t>欧州</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rgbClr val="000000"/>
                          </a:solidFill>
                          <a:effectLst/>
                          <a:latin typeface="ＭＳ Ｐゴシック" pitchFamily="50" charset="-128"/>
                          <a:ea typeface="ＭＳ Ｐゴシック" pitchFamily="50" charset="-128"/>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a:ln>
                            <a:noFill/>
                          </a:ln>
                          <a:solidFill>
                            <a:srgbClr val="000000"/>
                          </a:solidFill>
                          <a:effectLst/>
                          <a:latin typeface="ＭＳ Ｐゴシック" pitchFamily="50" charset="-128"/>
                          <a:ea typeface="ＭＳ Ｐゴシック" pitchFamily="50" charset="-128"/>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13"/>
                  </a:ext>
                </a:extLst>
              </a:tr>
            </a:tbl>
          </a:graphicData>
        </a:graphic>
      </p:graphicFrame>
      <p:sp>
        <p:nvSpPr>
          <p:cNvPr id="27832" name="テキスト ボックス 3"/>
          <p:cNvSpPr txBox="1">
            <a:spLocks noChangeArrowheads="1"/>
          </p:cNvSpPr>
          <p:nvPr/>
        </p:nvSpPr>
        <p:spPr bwMode="auto">
          <a:xfrm>
            <a:off x="2495550" y="260351"/>
            <a:ext cx="7488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ディズニープリンセスはこう変わった。</a:t>
            </a:r>
          </a:p>
        </p:txBody>
      </p:sp>
      <p:sp>
        <p:nvSpPr>
          <p:cNvPr id="5" name="正方形/長方形 4"/>
          <p:cNvSpPr/>
          <p:nvPr/>
        </p:nvSpPr>
        <p:spPr>
          <a:xfrm>
            <a:off x="1847851" y="2349501"/>
            <a:ext cx="8640763" cy="1008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p:cNvSpPr/>
          <p:nvPr/>
        </p:nvSpPr>
        <p:spPr>
          <a:xfrm>
            <a:off x="1847851" y="3357563"/>
            <a:ext cx="8640763"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847851" y="4005264"/>
            <a:ext cx="8640763" cy="1584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1847851" y="5589588"/>
            <a:ext cx="8640763"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1847851" y="6237288"/>
            <a:ext cx="8640763" cy="36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92314" y="1557339"/>
            <a:ext cx="8351837" cy="4967287"/>
          </a:xfrm>
        </p:spPr>
        <p:txBody>
          <a:bodyPr>
            <a:noAutofit/>
          </a:bodyPr>
          <a:lstStyle/>
          <a:p>
            <a:pPr>
              <a:buFont typeface="Wingdings" panose="05000000000000000000" pitchFamily="2" charset="2"/>
              <a:buChar char="l"/>
              <a:defRPr/>
            </a:pPr>
            <a:r>
              <a:rPr lang="ja-JP" altLang="ja-JP" sz="2800" dirty="0"/>
              <a:t>アラジンが公開された</a:t>
            </a:r>
            <a:r>
              <a:rPr lang="en-US" altLang="ja-JP" sz="2800" dirty="0"/>
              <a:t>1990</a:t>
            </a:r>
            <a:r>
              <a:rPr lang="ja-JP" altLang="ja-JP" sz="2800" dirty="0"/>
              <a:t>年代に大きく進んだ</a:t>
            </a:r>
            <a:endParaRPr lang="en-US" altLang="ja-JP" sz="2800" dirty="0"/>
          </a:p>
          <a:p>
            <a:pPr marL="0" indent="0">
              <a:buNone/>
              <a:defRPr/>
            </a:pPr>
            <a:r>
              <a:rPr lang="ja-JP" altLang="en-US" sz="2800" dirty="0"/>
              <a:t>　</a:t>
            </a:r>
            <a:r>
              <a:rPr lang="ja-JP" altLang="ja-JP" sz="2800" dirty="0"/>
              <a:t>「多文化主義」と「国際化」</a:t>
            </a:r>
            <a:r>
              <a:rPr lang="ja-JP" altLang="en-US" sz="2800" dirty="0"/>
              <a:t>の</a:t>
            </a:r>
            <a:r>
              <a:rPr lang="ja-JP" altLang="ja-JP" sz="2800" dirty="0"/>
              <a:t>象徴</a:t>
            </a:r>
            <a:endParaRPr lang="en-US" altLang="ja-JP" sz="2800" dirty="0"/>
          </a:p>
          <a:p>
            <a:pPr>
              <a:defRPr/>
            </a:pPr>
            <a:endParaRPr lang="en-US" altLang="ja-JP" sz="2800" dirty="0"/>
          </a:p>
          <a:p>
            <a:pPr>
              <a:buFont typeface="Wingdings" panose="05000000000000000000" pitchFamily="2" charset="2"/>
              <a:buChar char="l"/>
              <a:defRPr/>
            </a:pPr>
            <a:r>
              <a:rPr lang="ja-JP" altLang="en-US" sz="2800" dirty="0"/>
              <a:t>非白人を主人公にし、戦う女性を前面に押し出す</a:t>
            </a:r>
            <a:endParaRPr lang="en-US" altLang="ja-JP" sz="2800" dirty="0"/>
          </a:p>
          <a:p>
            <a:pPr>
              <a:defRPr/>
            </a:pPr>
            <a:endParaRPr lang="ja-JP" altLang="ja-JP" sz="2800" dirty="0"/>
          </a:p>
          <a:p>
            <a:pPr>
              <a:buFont typeface="Wingdings" panose="05000000000000000000" pitchFamily="2" charset="2"/>
              <a:buChar char="l"/>
              <a:defRPr/>
            </a:pPr>
            <a:r>
              <a:rPr lang="ja-JP" altLang="ja-JP" sz="2800" dirty="0"/>
              <a:t>ジャスミン</a:t>
            </a:r>
            <a:r>
              <a:rPr lang="ja-JP" altLang="en-US" sz="2800" dirty="0"/>
              <a:t>ー</a:t>
            </a:r>
            <a:r>
              <a:rPr lang="ja-JP" altLang="ja-JP" sz="2800" dirty="0"/>
              <a:t>アラブ人</a:t>
            </a:r>
            <a:endParaRPr lang="en-US" altLang="ja-JP" sz="2800" dirty="0"/>
          </a:p>
          <a:p>
            <a:pPr marL="0" indent="0">
              <a:buNone/>
              <a:defRPr/>
            </a:pPr>
            <a:r>
              <a:rPr lang="ja-JP" altLang="en-US" sz="2800" dirty="0"/>
              <a:t>　</a:t>
            </a:r>
            <a:r>
              <a:rPr lang="ja-JP" altLang="ja-JP" sz="2800" dirty="0"/>
              <a:t>ポカホンタス</a:t>
            </a:r>
            <a:r>
              <a:rPr lang="ja-JP" altLang="en-US" sz="2800" dirty="0"/>
              <a:t>ーネイティブアメリカン</a:t>
            </a:r>
            <a:endParaRPr lang="en-US" altLang="ja-JP" sz="2800" dirty="0"/>
          </a:p>
          <a:p>
            <a:pPr marL="0" indent="0">
              <a:buNone/>
              <a:defRPr/>
            </a:pPr>
            <a:r>
              <a:rPr lang="ja-JP" altLang="en-US" sz="2800" dirty="0"/>
              <a:t>　</a:t>
            </a:r>
            <a:r>
              <a:rPr lang="ja-JP" altLang="ja-JP" sz="2800" dirty="0"/>
              <a:t>ムーラン</a:t>
            </a:r>
            <a:r>
              <a:rPr lang="ja-JP" altLang="en-US" sz="2800" dirty="0"/>
              <a:t>ー中国人</a:t>
            </a:r>
            <a:endParaRPr lang="en-US" altLang="ja-JP" sz="2800" dirty="0"/>
          </a:p>
          <a:p>
            <a:pPr marL="0" indent="0">
              <a:buNone/>
              <a:defRPr/>
            </a:pPr>
            <a:r>
              <a:rPr lang="ja-JP" altLang="en-US" sz="2800" dirty="0"/>
              <a:t>　ティアナー</a:t>
            </a:r>
            <a:r>
              <a:rPr lang="ja-JP" altLang="ja-JP" sz="2800" dirty="0"/>
              <a:t>黒人少女</a:t>
            </a:r>
          </a:p>
          <a:p>
            <a:pPr>
              <a:defRPr/>
            </a:pPr>
            <a:endParaRPr lang="ja-JP" altLang="en-US" sz="2800" dirty="0"/>
          </a:p>
        </p:txBody>
      </p:sp>
      <p:sp>
        <p:nvSpPr>
          <p:cNvPr id="28675" name="テキスト ボックス 3"/>
          <p:cNvSpPr txBox="1">
            <a:spLocks noChangeArrowheads="1"/>
          </p:cNvSpPr>
          <p:nvPr/>
        </p:nvSpPr>
        <p:spPr bwMode="auto">
          <a:xfrm>
            <a:off x="2135188" y="404814"/>
            <a:ext cx="7848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4400">
                <a:latin typeface="Garamond" pitchFamily="18" charset="0"/>
              </a:rPr>
              <a:t>多文化、多人種化したプリンセス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57338"/>
            <a:ext cx="3067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1700213"/>
            <a:ext cx="3067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テキスト ボックス 6"/>
          <p:cNvSpPr txBox="1">
            <a:spLocks noChangeArrowheads="1"/>
          </p:cNvSpPr>
          <p:nvPr/>
        </p:nvSpPr>
        <p:spPr bwMode="auto">
          <a:xfrm>
            <a:off x="2135189" y="5300663"/>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ジャスミン（</a:t>
            </a:r>
            <a:r>
              <a:rPr lang="en-US" altLang="ja-JP" sz="2400">
                <a:latin typeface="Garamond" pitchFamily="18" charset="0"/>
              </a:rPr>
              <a:t>1992</a:t>
            </a:r>
            <a:r>
              <a:rPr lang="ja-JP" altLang="en-US" sz="2400">
                <a:latin typeface="Garamond" pitchFamily="18" charset="0"/>
              </a:rPr>
              <a:t>年）</a:t>
            </a:r>
          </a:p>
        </p:txBody>
      </p:sp>
      <p:sp>
        <p:nvSpPr>
          <p:cNvPr id="29701" name="テキスト ボックス 7"/>
          <p:cNvSpPr txBox="1">
            <a:spLocks noChangeArrowheads="1"/>
          </p:cNvSpPr>
          <p:nvPr/>
        </p:nvSpPr>
        <p:spPr bwMode="auto">
          <a:xfrm>
            <a:off x="5664200" y="5300663"/>
            <a:ext cx="316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ポカホンタス（</a:t>
            </a:r>
            <a:r>
              <a:rPr lang="en-US" altLang="ja-JP" sz="2400">
                <a:latin typeface="Garamond" pitchFamily="18" charset="0"/>
              </a:rPr>
              <a:t>1995</a:t>
            </a:r>
            <a:r>
              <a:rPr lang="ja-JP" altLang="en-US" sz="2400">
                <a:latin typeface="Garamond" pitchFamily="18" charset="0"/>
              </a:rPr>
              <a:t>）</a:t>
            </a:r>
          </a:p>
        </p:txBody>
      </p:sp>
      <p:sp>
        <p:nvSpPr>
          <p:cNvPr id="29702" name="タイトル 8"/>
          <p:cNvSpPr>
            <a:spLocks noGrp="1"/>
          </p:cNvSpPr>
          <p:nvPr>
            <p:ph type="title"/>
          </p:nvPr>
        </p:nvSpPr>
        <p:spPr/>
        <p:txBody>
          <a:bodyPr/>
          <a:lstStyle/>
          <a:p>
            <a:endParaRPr lang="ja-JP"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02138" y="-117475"/>
            <a:ext cx="3827462" cy="5357813"/>
          </a:xfrm>
        </p:spPr>
        <p:txBody>
          <a:bodyPr>
            <a:normAutofit/>
          </a:bodyPr>
          <a:lstStyle/>
          <a:p>
            <a:pPr>
              <a:defRPr/>
            </a:pPr>
            <a:endParaRPr lang="en-US" altLang="ja-JP" sz="2400" dirty="0"/>
          </a:p>
          <a:p>
            <a:pPr marL="0" indent="0">
              <a:buNone/>
              <a:defRPr/>
            </a:pPr>
            <a:endParaRPr lang="en-US" altLang="ja-JP" sz="2400" dirty="0"/>
          </a:p>
          <a:p>
            <a:pPr marL="0" indent="0">
              <a:buNone/>
              <a:defRPr/>
            </a:pPr>
            <a:endParaRPr lang="en-US" altLang="ja-JP" sz="2400" dirty="0"/>
          </a:p>
          <a:p>
            <a:pPr marL="0" indent="0">
              <a:buNone/>
              <a:defRPr/>
            </a:pPr>
            <a:endParaRPr lang="en-US" altLang="ja-JP" sz="2400" dirty="0"/>
          </a:p>
          <a:p>
            <a:pPr>
              <a:defRPr/>
            </a:pPr>
            <a:endParaRPr lang="ja-JP" altLang="en-US" sz="2400" dirty="0"/>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765176"/>
            <a:ext cx="30289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465" y="765177"/>
            <a:ext cx="3317722" cy="316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テキスト ボックス 6"/>
          <p:cNvSpPr txBox="1">
            <a:spLocks noChangeArrowheads="1"/>
          </p:cNvSpPr>
          <p:nvPr/>
        </p:nvSpPr>
        <p:spPr bwMode="auto">
          <a:xfrm>
            <a:off x="2495551" y="472440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a:latin typeface="Garamond" pitchFamily="18" charset="0"/>
              </a:rPr>
              <a:t>ムーラン（</a:t>
            </a:r>
            <a:r>
              <a:rPr lang="en-US" altLang="ja-JP" sz="2400">
                <a:latin typeface="Garamond" pitchFamily="18" charset="0"/>
              </a:rPr>
              <a:t>1998</a:t>
            </a:r>
            <a:r>
              <a:rPr lang="ja-JP" altLang="en-US" sz="2400">
                <a:latin typeface="Garamond" pitchFamily="18" charset="0"/>
              </a:rPr>
              <a:t>年）</a:t>
            </a:r>
          </a:p>
        </p:txBody>
      </p:sp>
      <p:sp>
        <p:nvSpPr>
          <p:cNvPr id="30726" name="テキスト ボックス 7"/>
          <p:cNvSpPr txBox="1">
            <a:spLocks noChangeArrowheads="1"/>
          </p:cNvSpPr>
          <p:nvPr/>
        </p:nvSpPr>
        <p:spPr bwMode="auto">
          <a:xfrm>
            <a:off x="6672064" y="4724401"/>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latin typeface="Garamond" pitchFamily="18" charset="0"/>
              </a:rPr>
              <a:t>ティアナ（</a:t>
            </a:r>
            <a:r>
              <a:rPr lang="en-US" altLang="ja-JP" sz="2400" dirty="0">
                <a:latin typeface="Garamond" pitchFamily="18" charset="0"/>
              </a:rPr>
              <a:t>2009</a:t>
            </a:r>
            <a:r>
              <a:rPr lang="ja-JP" altLang="en-US" sz="2400" dirty="0">
                <a:latin typeface="Garamond" pitchFamily="18" charset="0"/>
              </a:rPr>
              <a:t>年）</a:t>
            </a:r>
          </a:p>
        </p:txBody>
      </p:sp>
      <p:sp>
        <p:nvSpPr>
          <p:cNvPr id="2" name="テキスト ボックス 1">
            <a:extLst>
              <a:ext uri="{FF2B5EF4-FFF2-40B4-BE49-F238E27FC236}">
                <a16:creationId xmlns:a16="http://schemas.microsoft.com/office/drawing/2014/main" id="{CA093A23-728A-89FE-4BC7-E255B9C088F7}"/>
              </a:ext>
            </a:extLst>
          </p:cNvPr>
          <p:cNvSpPr txBox="1"/>
          <p:nvPr/>
        </p:nvSpPr>
        <p:spPr>
          <a:xfrm>
            <a:off x="6818465" y="5517232"/>
            <a:ext cx="2949943" cy="369332"/>
          </a:xfrm>
          <a:prstGeom prst="rect">
            <a:avLst/>
          </a:prstGeom>
          <a:noFill/>
        </p:spPr>
        <p:txBody>
          <a:bodyPr wrap="square" rtlCol="0">
            <a:spAutoFit/>
          </a:bodyPr>
          <a:lstStyle/>
          <a:p>
            <a:r>
              <a:rPr kumimoji="1" lang="ja-JP" altLang="en-US" dirty="0">
                <a:solidFill>
                  <a:schemeClr val="accent6">
                    <a:lumMod val="75000"/>
                  </a:schemeClr>
                </a:solidFill>
              </a:rPr>
              <a:t>プリンセスと魔法のキス</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南部の唄</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448" y="1737519"/>
            <a:ext cx="6624736" cy="486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19FEE4F8-895E-48B2-8AA7-C08D48B35256}"/>
              </a:ext>
            </a:extLst>
          </p:cNvPr>
          <p:cNvSpPr txBox="1"/>
          <p:nvPr/>
        </p:nvSpPr>
        <p:spPr>
          <a:xfrm>
            <a:off x="8400256" y="3030215"/>
            <a:ext cx="3096344" cy="646331"/>
          </a:xfrm>
          <a:prstGeom prst="rect">
            <a:avLst/>
          </a:prstGeom>
          <a:noFill/>
        </p:spPr>
        <p:txBody>
          <a:bodyPr wrap="square" rtlCol="0">
            <a:spAutoFit/>
          </a:bodyPr>
          <a:lstStyle/>
          <a:p>
            <a:r>
              <a:rPr kumimoji="1" lang="ja-JP" altLang="en-US" dirty="0"/>
              <a:t>奴隷制度を美化していると批判され、</a:t>
            </a:r>
            <a:r>
              <a:rPr kumimoji="1" lang="en-US" altLang="ja-JP" dirty="0"/>
              <a:t>DVD</a:t>
            </a:r>
            <a:r>
              <a:rPr kumimoji="1" lang="ja-JP" altLang="en-US" dirty="0"/>
              <a:t>化されなかった。</a:t>
            </a:r>
          </a:p>
        </p:txBody>
      </p:sp>
      <p:sp>
        <p:nvSpPr>
          <p:cNvPr id="6" name="テキスト ボックス 5">
            <a:extLst>
              <a:ext uri="{FF2B5EF4-FFF2-40B4-BE49-F238E27FC236}">
                <a16:creationId xmlns:a16="http://schemas.microsoft.com/office/drawing/2014/main" id="{88CC8CAE-C1CC-1543-57FC-0EBB8A4F9504}"/>
              </a:ext>
            </a:extLst>
          </p:cNvPr>
          <p:cNvSpPr txBox="1"/>
          <p:nvPr/>
        </p:nvSpPr>
        <p:spPr>
          <a:xfrm>
            <a:off x="2927648" y="1269288"/>
            <a:ext cx="6840760" cy="461665"/>
          </a:xfrm>
          <a:prstGeom prst="rect">
            <a:avLst/>
          </a:prstGeom>
          <a:noFill/>
        </p:spPr>
        <p:txBody>
          <a:bodyPr wrap="square">
            <a:spAutoFit/>
          </a:bodyPr>
          <a:lstStyle/>
          <a:p>
            <a:r>
              <a:rPr lang="ja-JP" altLang="en-US" sz="2400" dirty="0"/>
              <a:t>スプラッシュマウンテンのバックグラウンドストーリー</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a:t>前作との間隔</a:t>
            </a:r>
          </a:p>
        </p:txBody>
      </p:sp>
      <p:graphicFrame>
        <p:nvGraphicFramePr>
          <p:cNvPr id="4" name="コンテンツ プレースホルダ 3"/>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a:t>魔法にかけられて（</a:t>
            </a:r>
            <a:r>
              <a:rPr lang="en-US" altLang="ja-JP"/>
              <a:t>2009</a:t>
            </a:r>
            <a:r>
              <a:rPr lang="ja-JP" altLang="en-US"/>
              <a:t>）</a:t>
            </a:r>
          </a:p>
        </p:txBody>
      </p:sp>
      <p:sp>
        <p:nvSpPr>
          <p:cNvPr id="32771" name="コンテンツ プレースホルダ 2"/>
          <p:cNvSpPr>
            <a:spLocks noGrp="1"/>
          </p:cNvSpPr>
          <p:nvPr>
            <p:ph idx="1"/>
          </p:nvPr>
        </p:nvSpPr>
        <p:spPr>
          <a:xfrm>
            <a:off x="6383338" y="1600201"/>
            <a:ext cx="3827462" cy="4525963"/>
          </a:xfrm>
        </p:spPr>
        <p:txBody>
          <a:bodyPr/>
          <a:lstStyle/>
          <a:p>
            <a:r>
              <a:rPr lang="ja-JP" altLang="en-US"/>
              <a:t>実写とアニメ</a:t>
            </a:r>
            <a:endParaRPr lang="en-US" altLang="ja-JP"/>
          </a:p>
          <a:p>
            <a:r>
              <a:rPr lang="ja-JP" altLang="en-US"/>
              <a:t>舞台はおとぎの国とニューヨーク</a:t>
            </a:r>
            <a:endParaRPr lang="en-US" altLang="ja-JP"/>
          </a:p>
          <a:p>
            <a:r>
              <a:rPr lang="ja-JP" altLang="en-US"/>
              <a:t>王子様は出てくるが道化役</a:t>
            </a:r>
            <a:endParaRPr lang="en-US" altLang="ja-JP"/>
          </a:p>
          <a:p>
            <a:r>
              <a:rPr lang="ja-JP" altLang="en-US"/>
              <a:t>プリンセスストーリーをパロディ化</a:t>
            </a:r>
          </a:p>
        </p:txBody>
      </p:sp>
      <p:pic>
        <p:nvPicPr>
          <p:cNvPr id="32772" name="Picture 2" descr="魔法にかけられて [DV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1700213"/>
            <a:ext cx="27686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コンテンツ プレースホルダー 2"/>
          <p:cNvSpPr>
            <a:spLocks noGrp="1"/>
          </p:cNvSpPr>
          <p:nvPr>
            <p:ph idx="1"/>
          </p:nvPr>
        </p:nvSpPr>
        <p:spPr>
          <a:xfrm>
            <a:off x="1703389" y="1557339"/>
            <a:ext cx="8664575" cy="4103687"/>
          </a:xfrm>
        </p:spPr>
        <p:txBody>
          <a:bodyPr/>
          <a:lstStyle/>
          <a:p>
            <a:pPr>
              <a:buFont typeface="Wingdings" pitchFamily="2" charset="2"/>
              <a:buChar char="l"/>
            </a:pPr>
            <a:r>
              <a:rPr lang="ja-JP" altLang="ja-JP"/>
              <a:t>現代社会の女性像</a:t>
            </a:r>
            <a:endParaRPr lang="en-US" altLang="ja-JP"/>
          </a:p>
          <a:p>
            <a:pPr>
              <a:buFont typeface="Wingdings" pitchFamily="2" charset="2"/>
              <a:buChar char="l"/>
            </a:pPr>
            <a:r>
              <a:rPr lang="ja-JP" altLang="ja-JP"/>
              <a:t>エネルギッシュで型破りなプリンセス</a:t>
            </a:r>
            <a:endParaRPr lang="en-US" altLang="ja-JP"/>
          </a:p>
          <a:p>
            <a:pPr>
              <a:buFont typeface="Wingdings" pitchFamily="2" charset="2"/>
              <a:buChar char="l"/>
            </a:pPr>
            <a:r>
              <a:rPr lang="ja-JP" altLang="ja-JP"/>
              <a:t>「プリンセスなのにも関わらず髪はボサボサ、ドレスも着ない」</a:t>
            </a:r>
            <a:endParaRPr lang="en-US" altLang="ja-JP"/>
          </a:p>
          <a:p>
            <a:pPr>
              <a:buFont typeface="Wingdings" pitchFamily="2" charset="2"/>
              <a:buChar char="l"/>
            </a:pPr>
            <a:r>
              <a:rPr lang="ja-JP" altLang="ja-JP"/>
              <a:t>「自分の意思で生きているしっかりとした女性」</a:t>
            </a:r>
            <a:endParaRPr lang="en-US" altLang="ja-JP"/>
          </a:p>
          <a:p>
            <a:pPr>
              <a:buFont typeface="Wingdings" pitchFamily="2" charset="2"/>
              <a:buChar char="l"/>
            </a:pPr>
            <a:r>
              <a:rPr lang="ja-JP" altLang="ja-JP"/>
              <a:t>「王子様に頼らない」</a:t>
            </a:r>
          </a:p>
          <a:p>
            <a:endParaRPr lang="ja-JP" altLang="en-US"/>
          </a:p>
        </p:txBody>
      </p:sp>
      <p:sp>
        <p:nvSpPr>
          <p:cNvPr id="33795" name="テキスト ボックス 2"/>
          <p:cNvSpPr txBox="1">
            <a:spLocks noChangeArrowheads="1"/>
          </p:cNvSpPr>
          <p:nvPr/>
        </p:nvSpPr>
        <p:spPr bwMode="auto">
          <a:xfrm>
            <a:off x="2135188" y="404814"/>
            <a:ext cx="75612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4400">
                <a:latin typeface="Garamond" pitchFamily="18" charset="0"/>
              </a:rPr>
              <a:t>お姫様の復活</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ジェンダーギャップ指数（</a:t>
            </a:r>
            <a:r>
              <a:rPr kumimoji="1" lang="en-US" altLang="ja-JP" dirty="0"/>
              <a:t>2023</a:t>
            </a:r>
            <a:r>
              <a:rPr kumimoji="1" lang="ja-JP" altLang="en-US" dirty="0"/>
              <a:t>）</a:t>
            </a:r>
          </a:p>
        </p:txBody>
      </p:sp>
      <p:sp>
        <p:nvSpPr>
          <p:cNvPr id="4" name="正方形/長方形 3"/>
          <p:cNvSpPr/>
          <p:nvPr/>
        </p:nvSpPr>
        <p:spPr>
          <a:xfrm>
            <a:off x="1676129" y="5661248"/>
            <a:ext cx="5976664" cy="707886"/>
          </a:xfrm>
          <a:prstGeom prst="rect">
            <a:avLst/>
          </a:prstGeom>
        </p:spPr>
        <p:txBody>
          <a:bodyPr wrap="square">
            <a:spAutoFit/>
          </a:bodyPr>
          <a:lstStyle/>
          <a:p>
            <a:r>
              <a:rPr lang="ja-JP" altLang="en-US" sz="2000" dirty="0"/>
              <a:t>（出所）世界経済フォーラム（</a:t>
            </a:r>
            <a:r>
              <a:rPr lang="en-US" altLang="ja-JP" sz="2000" dirty="0"/>
              <a:t>World Economic Forum</a:t>
            </a:r>
            <a:r>
              <a:rPr lang="ja-JP" altLang="en-US" sz="2000" dirty="0"/>
              <a:t>）「</a:t>
            </a:r>
            <a:r>
              <a:rPr lang="en-US" altLang="ja-JP" sz="2000" dirty="0"/>
              <a:t>The Global Gender Gap Report 2022</a:t>
            </a:r>
            <a:r>
              <a:rPr lang="ja-JP" altLang="en-US" sz="2000" dirty="0"/>
              <a:t>」、</a:t>
            </a:r>
            <a:r>
              <a:rPr lang="en-US" altLang="ja-JP" sz="2000" dirty="0"/>
              <a:t>2022</a:t>
            </a:r>
            <a:r>
              <a:rPr lang="ja-JP" altLang="en-US" sz="2000" dirty="0"/>
              <a:t>年</a:t>
            </a:r>
            <a:r>
              <a:rPr lang="en-US" altLang="ja-JP" sz="2000" dirty="0"/>
              <a:t>7</a:t>
            </a:r>
            <a:r>
              <a:rPr lang="ja-JP" altLang="en-US" sz="2000" dirty="0"/>
              <a:t>月</a:t>
            </a:r>
          </a:p>
        </p:txBody>
      </p:sp>
      <p:sp>
        <p:nvSpPr>
          <p:cNvPr id="5" name="正方形/長方形 4"/>
          <p:cNvSpPr/>
          <p:nvPr/>
        </p:nvSpPr>
        <p:spPr>
          <a:xfrm>
            <a:off x="1703512" y="1408677"/>
            <a:ext cx="5616624" cy="646331"/>
          </a:xfrm>
          <a:prstGeom prst="rect">
            <a:avLst/>
          </a:prstGeom>
        </p:spPr>
        <p:txBody>
          <a:bodyPr wrap="square">
            <a:spAutoFit/>
          </a:bodyPr>
          <a:lstStyle/>
          <a:p>
            <a:r>
              <a:rPr lang="ja-JP" altLang="en-US" dirty="0"/>
              <a:t>ジェンダー・ギャップ指数（</a:t>
            </a:r>
            <a:r>
              <a:rPr lang="en-US" altLang="ja-JP" dirty="0"/>
              <a:t>Gender Gap Index</a:t>
            </a:r>
            <a:r>
              <a:rPr lang="ja-JP" altLang="en-US" dirty="0"/>
              <a:t>：</a:t>
            </a:r>
            <a:r>
              <a:rPr lang="en-US" altLang="ja-JP" dirty="0"/>
              <a:t>GGI</a:t>
            </a:r>
            <a:r>
              <a:rPr lang="ja-JP" altLang="en-US" dirty="0"/>
              <a:t>）：各国の男女格差を測るもの。経済、教育、健康、政治の</a:t>
            </a:r>
            <a:r>
              <a:rPr lang="en-US" altLang="ja-JP" dirty="0"/>
              <a:t>4</a:t>
            </a:r>
            <a:r>
              <a:rPr lang="ja-JP" altLang="en-US" dirty="0"/>
              <a:t>分野</a:t>
            </a:r>
          </a:p>
        </p:txBody>
      </p:sp>
      <p:sp>
        <p:nvSpPr>
          <p:cNvPr id="6" name="テキスト ボックス 5"/>
          <p:cNvSpPr txBox="1"/>
          <p:nvPr/>
        </p:nvSpPr>
        <p:spPr>
          <a:xfrm>
            <a:off x="2096412" y="2420888"/>
            <a:ext cx="4355976" cy="2677656"/>
          </a:xfrm>
          <a:prstGeom prst="rect">
            <a:avLst/>
          </a:prstGeom>
          <a:noFill/>
        </p:spPr>
        <p:txBody>
          <a:bodyPr wrap="square" rtlCol="0">
            <a:spAutoFit/>
          </a:bodyPr>
          <a:lstStyle/>
          <a:p>
            <a:r>
              <a:rPr lang="ja-JP" altLang="en-US" sz="2400" dirty="0"/>
              <a:t>１位　アイスランド</a:t>
            </a:r>
            <a:endParaRPr lang="en-US" altLang="ja-JP" sz="2400" dirty="0"/>
          </a:p>
          <a:p>
            <a:r>
              <a:rPr lang="en-US" altLang="ja-JP" sz="2400" dirty="0"/>
              <a:t>2</a:t>
            </a:r>
            <a:r>
              <a:rPr lang="ja-JP" altLang="en-US" sz="2400" dirty="0"/>
              <a:t>位　ノルウエー</a:t>
            </a:r>
            <a:endParaRPr lang="en-US" altLang="ja-JP" sz="2400" dirty="0"/>
          </a:p>
          <a:p>
            <a:r>
              <a:rPr lang="en-US" altLang="ja-JP" sz="2400" dirty="0"/>
              <a:t>3</a:t>
            </a:r>
            <a:r>
              <a:rPr lang="ja-JP" altLang="en-US" sz="2400" dirty="0"/>
              <a:t>位　フィンランド</a:t>
            </a:r>
            <a:endParaRPr lang="en-US" altLang="ja-JP" sz="2400" dirty="0"/>
          </a:p>
          <a:p>
            <a:r>
              <a:rPr lang="en-US" altLang="ja-JP" sz="2400" dirty="0"/>
              <a:t>4</a:t>
            </a:r>
            <a:r>
              <a:rPr lang="ja-JP" altLang="en-US" sz="2400" dirty="0"/>
              <a:t>位　ニュージーランド</a:t>
            </a:r>
            <a:endParaRPr lang="en-US" altLang="ja-JP" sz="2400" dirty="0"/>
          </a:p>
          <a:p>
            <a:r>
              <a:rPr lang="en-US" altLang="ja-JP" sz="2400" dirty="0"/>
              <a:t>5</a:t>
            </a:r>
            <a:r>
              <a:rPr lang="ja-JP" altLang="en-US" sz="2400" dirty="0"/>
              <a:t>位　スウェーデン</a:t>
            </a:r>
            <a:endParaRPr lang="en-US" altLang="ja-JP" sz="2400" dirty="0"/>
          </a:p>
          <a:p>
            <a:endParaRPr lang="en-US" altLang="ja-JP" sz="2400" dirty="0"/>
          </a:p>
          <a:p>
            <a:r>
              <a:rPr lang="en-US" altLang="ja-JP" sz="2400" dirty="0"/>
              <a:t>125</a:t>
            </a:r>
            <a:r>
              <a:rPr lang="ja-JP" altLang="en-US" sz="2400" dirty="0"/>
              <a:t>位　日本</a:t>
            </a:r>
          </a:p>
        </p:txBody>
      </p:sp>
      <p:pic>
        <p:nvPicPr>
          <p:cNvPr id="8" name="オーディオ 7">
            <a:hlinkClick r:id="" action="ppaction://media"/>
            <a:extLst>
              <a:ext uri="{FF2B5EF4-FFF2-40B4-BE49-F238E27FC236}">
                <a16:creationId xmlns:a16="http://schemas.microsoft.com/office/drawing/2014/main" id="{69E935E8-08E3-0A31-578A-3D65F6EDD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11" name="図 10">
            <a:extLst>
              <a:ext uri="{FF2B5EF4-FFF2-40B4-BE49-F238E27FC236}">
                <a16:creationId xmlns:a16="http://schemas.microsoft.com/office/drawing/2014/main" id="{D8834880-B15A-96EB-392F-9E928B1A1C4A}"/>
              </a:ext>
            </a:extLst>
          </p:cNvPr>
          <p:cNvPicPr>
            <a:picLocks noChangeAspect="1"/>
          </p:cNvPicPr>
          <p:nvPr/>
        </p:nvPicPr>
        <p:blipFill>
          <a:blip r:embed="rId5"/>
          <a:stretch>
            <a:fillRect/>
          </a:stretch>
        </p:blipFill>
        <p:spPr>
          <a:xfrm>
            <a:off x="7824192" y="1606550"/>
            <a:ext cx="2908300" cy="4425950"/>
          </a:xfrm>
          <a:prstGeom prst="rect">
            <a:avLst/>
          </a:prstGeom>
        </p:spPr>
      </p:pic>
    </p:spTree>
    <p:extLst>
      <p:ext uri="{BB962C8B-B14F-4D97-AF65-F5344CB8AC3E}">
        <p14:creationId xmlns:p14="http://schemas.microsoft.com/office/powerpoint/2010/main" val="3789288045"/>
      </p:ext>
    </p:extLst>
  </p:cSld>
  <p:clrMapOvr>
    <a:masterClrMapping/>
  </p:clrMapOvr>
  <mc:AlternateContent xmlns:mc="http://schemas.openxmlformats.org/markup-compatibility/2006" xmlns:p14="http://schemas.microsoft.com/office/powerpoint/2010/main">
    <mc:Choice Requires="p14">
      <p:transition spd="slow" p14:dur="2000" advTm="95985"/>
    </mc:Choice>
    <mc:Fallback xmlns="">
      <p:transition spd="slow" advTm="9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232" x="334963" y="4338638"/>
          <p14:tracePt t="1242" x="334963" y="4362450"/>
          <p14:tracePt t="1267" x="334963" y="4370388"/>
          <p14:tracePt t="1476" x="350838" y="4378325"/>
          <p14:tracePt t="1481" x="382588" y="4378325"/>
          <p14:tracePt t="1490" x="454025" y="4362450"/>
          <p14:tracePt t="1499" x="566738" y="4338638"/>
          <p14:tracePt t="1506" x="693738" y="4291013"/>
          <p14:tracePt t="1513" x="877888" y="4202113"/>
          <p14:tracePt t="1524" x="1084263" y="4114800"/>
          <p14:tracePt t="1531" x="1268413" y="4027488"/>
          <p14:tracePt t="1540" x="1427163" y="3948113"/>
          <p14:tracePt t="1545" x="1579563" y="3867150"/>
          <p14:tracePt t="1553" x="1666875" y="3819525"/>
          <p14:tracePt t="1562" x="1714500" y="3795713"/>
          <p14:tracePt t="1597" x="1738313" y="3787775"/>
          <p14:tracePt t="1618" x="1754188" y="3763963"/>
          <p14:tracePt t="1626" x="1754188" y="3748088"/>
          <p14:tracePt t="1633" x="1738313" y="3732213"/>
          <p14:tracePt t="1642" x="1730375" y="3692525"/>
          <p14:tracePt t="1649" x="1706563" y="3629025"/>
          <p14:tracePt t="1658" x="1682750" y="3579813"/>
          <p14:tracePt t="1665" x="1658938" y="3540125"/>
          <p14:tracePt t="1674" x="1643063" y="3500438"/>
          <p14:tracePt t="1681" x="1627188" y="3468688"/>
          <p14:tracePt t="1689" x="1619250" y="3436938"/>
          <p14:tracePt t="1697" x="1619250" y="3421063"/>
          <p14:tracePt t="1710" x="1611313" y="3413125"/>
          <p14:tracePt t="1715" x="1603375" y="3389313"/>
          <p14:tracePt t="1722" x="1579563" y="3349625"/>
          <p14:tracePt t="1729" x="1538288" y="3294063"/>
          <p14:tracePt t="1738" x="1482725" y="3213100"/>
          <p14:tracePt t="1746" x="1427163" y="3125788"/>
          <p14:tracePt t="1753" x="1331913" y="3014663"/>
          <p14:tracePt t="1762" x="1236663" y="2878138"/>
          <p14:tracePt t="1769" x="1116013" y="2719388"/>
          <p14:tracePt t="1777" x="996950" y="2584450"/>
          <p14:tracePt t="1785" x="917575" y="2471738"/>
          <p14:tracePt t="1794" x="844550" y="2392363"/>
          <p14:tracePt t="1801" x="796925" y="2320925"/>
          <p14:tracePt t="1810" x="741363" y="2265363"/>
          <p14:tracePt t="1819" x="701675" y="2216150"/>
          <p14:tracePt t="1826" x="661988" y="2168525"/>
          <p14:tracePt t="1835" x="622300" y="2105025"/>
          <p14:tracePt t="1842" x="590550" y="2049463"/>
          <p14:tracePt t="1849" x="550863" y="1993900"/>
          <p14:tracePt t="1858" x="527050" y="1922463"/>
          <p14:tracePt t="1865" x="501650" y="1849438"/>
          <p14:tracePt t="1873" x="485775" y="1778000"/>
          <p14:tracePt t="1881" x="469900" y="1714500"/>
          <p14:tracePt t="1890" x="461963" y="1674813"/>
          <p14:tracePt t="1898" x="454025" y="1643063"/>
          <p14:tracePt t="1913" x="454025" y="1603375"/>
          <p14:tracePt t="1923" x="454025" y="1587500"/>
          <p14:tracePt t="1931" x="454025" y="1571625"/>
          <p14:tracePt t="1945" x="454025" y="1555750"/>
          <p14:tracePt t="1947" x="454025" y="1522413"/>
          <p14:tracePt t="1960" x="454025" y="1490663"/>
          <p14:tracePt t="1965" x="461963" y="1443038"/>
          <p14:tracePt t="1973" x="469900" y="1395413"/>
          <p14:tracePt t="1979" x="477838" y="1355725"/>
          <p14:tracePt t="1988" x="485775" y="1316038"/>
          <p14:tracePt t="2091" x="501650" y="1284288"/>
          <p14:tracePt t="2099" x="509588" y="1260475"/>
          <p14:tracePt t="2108" x="542925" y="1228725"/>
          <p14:tracePt t="2115" x="566738" y="1204913"/>
          <p14:tracePt t="2123" x="598488" y="1187450"/>
          <p14:tracePt t="2131" x="622300" y="1155700"/>
          <p14:tracePt t="2140" x="654050" y="1131888"/>
          <p14:tracePt t="2147" x="685800" y="1100138"/>
          <p14:tracePt t="2160" x="709613" y="1068388"/>
          <p14:tracePt t="2163" x="741363" y="1044575"/>
          <p14:tracePt t="2172" x="757238" y="1012825"/>
          <p14:tracePt t="2179" x="781050" y="981075"/>
          <p14:tracePt t="2188" x="804863" y="949325"/>
          <p14:tracePt t="2195" x="812800" y="925513"/>
          <p14:tracePt t="2205" x="828675" y="901700"/>
          <p14:tracePt t="2211" x="836613" y="877888"/>
          <p14:tracePt t="16156" x="860425" y="869950"/>
          <p14:tracePt t="16166" x="877888" y="862013"/>
          <p14:tracePt t="16170" x="893763" y="862013"/>
          <p14:tracePt t="16179" x="933450" y="862013"/>
          <p14:tracePt t="16188" x="989013" y="862013"/>
          <p14:tracePt t="16195" x="1068388" y="862013"/>
          <p14:tracePt t="16201" x="1139825" y="869950"/>
          <p14:tracePt t="16209" x="1228725" y="885825"/>
          <p14:tracePt t="16217" x="1316038" y="901700"/>
          <p14:tracePt t="16227" x="1403350" y="933450"/>
          <p14:tracePt t="16235" x="1474788" y="957263"/>
          <p14:tracePt t="16248" x="1546225" y="981075"/>
          <p14:tracePt t="16313" x="1571625" y="996950"/>
          <p14:tracePt t="16323" x="1579563" y="996950"/>
          <p14:tracePt t="16354" x="1579563" y="1004888"/>
          <p14:tracePt t="16372" x="1579563" y="1012825"/>
          <p14:tracePt t="16386" x="1571625" y="1020763"/>
          <p14:tracePt t="16401" x="1562100" y="1028700"/>
          <p14:tracePt t="16426" x="1546225" y="1036638"/>
          <p14:tracePt t="16446" x="1538288" y="1044575"/>
          <p14:tracePt t="16458" x="1522413" y="1052513"/>
          <p14:tracePt t="16483" x="1506538" y="1060450"/>
          <p14:tracePt t="16489" x="1498600" y="1068388"/>
          <p14:tracePt t="16497" x="1490663" y="1068388"/>
          <p14:tracePt t="16514" x="1474788" y="1084263"/>
          <p14:tracePt t="16529" x="1458913" y="1100138"/>
          <p14:tracePt t="16539" x="1450975" y="1108075"/>
          <p14:tracePt t="16545" x="1443038" y="1116013"/>
          <p14:tracePt t="16555" x="1427163" y="1131888"/>
          <p14:tracePt t="16561" x="1411288" y="1139825"/>
          <p14:tracePt t="16573" x="1403350" y="1147763"/>
          <p14:tracePt t="16578" x="1395413" y="1155700"/>
          <p14:tracePt t="16589" x="1379538" y="1171575"/>
          <p14:tracePt t="16598" x="1363663" y="1179513"/>
          <p14:tracePt t="16607" x="1347788" y="1195388"/>
          <p14:tracePt t="16609" x="1323975" y="1212850"/>
          <p14:tracePt t="16617" x="1292225" y="1228725"/>
          <p14:tracePt t="16625" x="1276350" y="1236663"/>
          <p14:tracePt t="16640" x="1260475" y="1260475"/>
          <p14:tracePt t="16641" x="1244600" y="1268413"/>
          <p14:tracePt t="16650" x="1220788" y="1284288"/>
          <p14:tracePt t="16658" x="1203325" y="1292225"/>
          <p14:tracePt t="16665" x="1195388" y="1308100"/>
          <p14:tracePt t="16674" x="1179513" y="1316038"/>
          <p14:tracePt t="16681" x="1179513" y="1323975"/>
          <p14:tracePt t="16697" x="1163638" y="1331913"/>
          <p14:tracePt t="16715" x="1155700" y="1339850"/>
          <p14:tracePt t="16725" x="1147763" y="1347788"/>
          <p14:tracePt t="16730" x="1139825" y="1355725"/>
          <p14:tracePt t="16840" x="1131888" y="1363663"/>
          <p14:tracePt t="16857" x="1123950" y="1363663"/>
          <p14:tracePt t="17543" x="1116013" y="1371600"/>
          <p14:tracePt t="17549" x="1092200" y="1371600"/>
          <p14:tracePt t="17558" x="1084263" y="1379538"/>
          <p14:tracePt t="17565" x="1068388" y="1387475"/>
          <p14:tracePt t="17576" x="1060450" y="1395413"/>
          <p14:tracePt t="17581" x="1044575" y="1395413"/>
          <p14:tracePt t="17589" x="1036638" y="1411288"/>
          <p14:tracePt t="17597" x="1020763" y="1411288"/>
          <p14:tracePt t="17726" x="1012825" y="1419225"/>
          <p14:tracePt t="17733" x="1004888" y="1427163"/>
          <p14:tracePt t="17757" x="996950" y="1435100"/>
          <p14:tracePt t="17806" x="989013" y="1443038"/>
          <p14:tracePt t="17815" x="989013" y="1458913"/>
          <p14:tracePt t="17834" x="981075" y="1474788"/>
          <p14:tracePt t="17839" x="981075" y="1490663"/>
          <p14:tracePt t="17845" x="981075" y="1498600"/>
          <p14:tracePt t="17853" x="981075" y="1506538"/>
          <p14:tracePt t="17869" x="981075" y="1514475"/>
          <p14:tracePt t="17893" x="981075" y="1522413"/>
          <p14:tracePt t="18168" x="981075" y="1530350"/>
          <p14:tracePt t="18175" x="981075" y="1538288"/>
          <p14:tracePt t="18185" x="981075" y="1555750"/>
          <p14:tracePt t="18203" x="981075" y="1563688"/>
          <p14:tracePt t="18207" x="981075" y="1579563"/>
          <p14:tracePt t="18219" x="981075" y="1587500"/>
          <p14:tracePt t="18223" x="981075" y="1595438"/>
          <p14:tracePt t="18234" x="989013" y="1619250"/>
          <p14:tracePt t="18247" x="996950" y="1627188"/>
          <p14:tracePt t="18417" x="996950" y="1635125"/>
          <p14:tracePt t="18423" x="996950" y="1643063"/>
          <p14:tracePt t="18440" x="996950" y="1658938"/>
          <p14:tracePt t="18448" x="996950" y="1666875"/>
          <p14:tracePt t="18456" x="996950" y="1674813"/>
          <p14:tracePt t="18463" x="996950" y="1682750"/>
          <p14:tracePt t="18477" x="996950" y="1706563"/>
          <p14:tracePt t="18479" x="1004888" y="1722438"/>
          <p14:tracePt t="18488" x="1004888" y="1738313"/>
          <p14:tracePt t="18495" x="1004888" y="1746250"/>
          <p14:tracePt t="18503" x="1004888" y="1762125"/>
          <p14:tracePt t="18512" x="1012825" y="1785938"/>
          <p14:tracePt t="18519" x="1020763" y="1809750"/>
          <p14:tracePt t="18528" x="1028700" y="1825625"/>
          <p14:tracePt t="18535" x="1036638" y="1841500"/>
          <p14:tracePt t="18543" x="1044575" y="1857375"/>
          <p14:tracePt t="18551" x="1052513" y="1881188"/>
          <p14:tracePt t="18559" x="1068388" y="1890713"/>
          <p14:tracePt t="18569" x="1076325" y="1898650"/>
          <p14:tracePt t="18576" x="1092200" y="1914525"/>
          <p14:tracePt t="18583" x="1116013" y="1922463"/>
          <p14:tracePt t="18592" x="1139825" y="1938338"/>
          <p14:tracePt t="18601" x="1163638" y="1954213"/>
          <p14:tracePt t="18608" x="1187450" y="1962150"/>
          <p14:tracePt t="18615" x="1228725" y="1978025"/>
          <p14:tracePt t="18623" x="1284288" y="2001838"/>
          <p14:tracePt t="18631" x="1355725" y="2025650"/>
          <p14:tracePt t="18643" x="1427163" y="2057400"/>
          <p14:tracePt t="18647" x="1522413" y="2081213"/>
          <p14:tracePt t="18661" x="1627188" y="2105025"/>
          <p14:tracePt t="18666" x="1730375" y="2136775"/>
          <p14:tracePt t="18675" x="1841500" y="2160588"/>
          <p14:tracePt t="18681" x="1962150" y="2184400"/>
          <p14:tracePt t="18690" x="2081213" y="2208213"/>
          <p14:tracePt t="18697" x="2224088" y="2216150"/>
          <p14:tracePt t="18711" x="2360613" y="2224088"/>
          <p14:tracePt t="18713" x="2471738" y="2233613"/>
          <p14:tracePt t="18727" x="2590800" y="2233613"/>
          <p14:tracePt t="18732" x="2695575" y="2233613"/>
          <p14:tracePt t="18737" x="2790825" y="2233613"/>
          <p14:tracePt t="18746" x="2886075" y="2233613"/>
          <p14:tracePt t="18753" x="2974975" y="2233613"/>
          <p14:tracePt t="18762" x="3046413" y="2233613"/>
          <p14:tracePt t="18769" x="3117850" y="2233613"/>
          <p14:tracePt t="18779" x="3181350" y="2233613"/>
          <p14:tracePt t="18785" x="3244850" y="2233613"/>
          <p14:tracePt t="18793" x="3292475" y="2233613"/>
          <p14:tracePt t="18801" x="3325813" y="2233613"/>
          <p14:tracePt t="18817" x="3341688" y="2233613"/>
          <p14:tracePt t="18826" x="3357563" y="2233613"/>
          <p14:tracePt t="18839" x="3365500" y="2233613"/>
          <p14:tracePt t="18843" x="3381375" y="2233613"/>
          <p14:tracePt t="18858" x="3389313" y="2233613"/>
          <p14:tracePt t="18879" x="3397250" y="2224088"/>
          <p14:tracePt t="18881" x="3413125" y="2216150"/>
          <p14:tracePt t="18890" x="3421063" y="2216150"/>
          <p14:tracePt t="18897" x="3436938" y="2208213"/>
          <p14:tracePt t="18910" x="3452813" y="2200275"/>
          <p14:tracePt t="18915" x="3476625" y="2192338"/>
          <p14:tracePt t="18928" x="3500438" y="2192338"/>
          <p14:tracePt t="18929" x="3508375" y="2184400"/>
          <p14:tracePt t="18938" x="3516313" y="2176463"/>
          <p14:tracePt t="18945" x="3532188" y="2176463"/>
          <p14:tracePt t="18953" x="3556000" y="2176463"/>
          <p14:tracePt t="18961" x="3571875" y="2168525"/>
          <p14:tracePt t="18974" x="3595688" y="2168525"/>
          <p14:tracePt t="18979" x="3619500" y="2168525"/>
          <p14:tracePt t="18987" x="3635375" y="2168525"/>
          <p14:tracePt t="18993" x="3660775" y="2168525"/>
          <p14:tracePt t="19001" x="3684588" y="2168525"/>
          <p14:tracePt t="19009" x="3708400" y="2168525"/>
          <p14:tracePt t="19019" x="3732213" y="2168525"/>
          <p14:tracePt t="19026" x="3748088" y="2168525"/>
          <p14:tracePt t="19033" x="3763963" y="2168525"/>
          <p14:tracePt t="19042" x="3771900" y="2168525"/>
          <p14:tracePt t="19050" x="3787775" y="2168525"/>
          <p14:tracePt t="19065" x="3795713" y="2168525"/>
          <p14:tracePt t="19074" x="3803650" y="2168525"/>
          <p14:tracePt t="19082" x="3819525" y="2160588"/>
          <p14:tracePt t="19094" x="3827463" y="2152650"/>
          <p14:tracePt t="19097" x="3843338" y="2152650"/>
          <p14:tracePt t="19110" x="3859213" y="2152650"/>
          <p14:tracePt t="19117" x="3875088" y="2152650"/>
          <p14:tracePt t="19121" x="3890963" y="2144713"/>
          <p14:tracePt t="19130" x="3914775" y="2136775"/>
          <p14:tracePt t="19137" x="3930650" y="2136775"/>
          <p14:tracePt t="19145" x="3946525" y="2136775"/>
          <p14:tracePt t="19153" x="3962400" y="2128838"/>
          <p14:tracePt t="19249" x="3978275" y="2128838"/>
          <p14:tracePt t="19258" x="3994150" y="2128838"/>
          <p14:tracePt t="19265" x="4019550" y="2128838"/>
          <p14:tracePt t="19274" x="4043363" y="2128838"/>
          <p14:tracePt t="19281" x="4067175" y="2128838"/>
          <p14:tracePt t="19291" x="4098925" y="2128838"/>
          <p14:tracePt t="19297" x="4122738" y="2128838"/>
          <p14:tracePt t="19308" x="4146550" y="2128838"/>
          <p14:tracePt t="19314" x="4162425" y="2128838"/>
          <p14:tracePt t="19324" x="4170363" y="2128838"/>
          <p14:tracePt t="19336" x="4178300" y="2128838"/>
          <p14:tracePt t="19337" x="4194175" y="2128838"/>
          <p14:tracePt t="19635" x="4210050" y="2136775"/>
          <p14:tracePt t="19643" x="4217988" y="2144713"/>
          <p14:tracePt t="19652" x="4233863" y="2144713"/>
          <p14:tracePt t="19660" x="4241800" y="2152650"/>
          <p14:tracePt t="19667" x="4265613" y="2152650"/>
          <p14:tracePt t="19679" x="4297363" y="2160588"/>
          <p14:tracePt t="19683" x="4321175" y="2168525"/>
          <p14:tracePt t="19694" x="4352925" y="2168525"/>
          <p14:tracePt t="19700" x="4394200" y="2168525"/>
          <p14:tracePt t="19710" x="4433888" y="2168525"/>
          <p14:tracePt t="19715" x="4489450" y="2176463"/>
          <p14:tracePt t="19724" x="4552950" y="2184400"/>
          <p14:tracePt t="19731" x="4616450" y="2192338"/>
          <p14:tracePt t="19742" x="4687888" y="2200275"/>
          <p14:tracePt t="19747" x="4737100" y="2208213"/>
          <p14:tracePt t="19758" x="4792663" y="2216150"/>
          <p14:tracePt t="19766" x="4816475" y="2224088"/>
          <p14:tracePt t="19852" x="4832350" y="2224088"/>
          <p14:tracePt t="19860" x="4848225" y="2224088"/>
          <p14:tracePt t="19876" x="4856163" y="2224088"/>
          <p14:tracePt t="19910" x="4864100" y="2224088"/>
          <p14:tracePt t="19935" x="4895850" y="2224088"/>
          <p14:tracePt t="19947" x="4903788" y="2216150"/>
          <p14:tracePt t="19963" x="4911725" y="2216150"/>
          <p14:tracePt t="20027" x="4919663" y="2208213"/>
          <p14:tracePt t="20044" x="4927600" y="2200275"/>
          <p14:tracePt t="20059" x="4951413" y="2192338"/>
          <p14:tracePt t="20067" x="4959350" y="2184400"/>
          <p14:tracePt t="20076" x="4967288" y="2184400"/>
          <p14:tracePt t="20614" x="4983163" y="2184400"/>
          <p14:tracePt t="20622" x="4999038" y="2184400"/>
          <p14:tracePt t="20629" x="5022850" y="2200275"/>
          <p14:tracePt t="20637" x="5046663" y="2208213"/>
          <p14:tracePt t="20645" x="5087938" y="2224088"/>
          <p14:tracePt t="20653" x="5143500" y="2249488"/>
          <p14:tracePt t="20662" x="5207000" y="2265363"/>
          <p14:tracePt t="20671" x="5286375" y="2281238"/>
          <p14:tracePt t="20678" x="5373688" y="2305050"/>
          <p14:tracePt t="20685" x="5462588" y="2312988"/>
          <p14:tracePt t="20694" x="5534025" y="2320925"/>
          <p14:tracePt t="20701" x="5597525" y="2328863"/>
          <p14:tracePt t="20711" x="5653088" y="2328863"/>
          <p14:tracePt t="20719" x="5676900" y="2328863"/>
          <p14:tracePt t="20726" x="5692775" y="2328863"/>
          <p14:tracePt t="20797" x="5700713" y="2328863"/>
          <p14:tracePt t="20927" x="5708650" y="2328863"/>
          <p14:tracePt t="20967" x="5708650" y="2320925"/>
          <p14:tracePt t="20976" x="5708650" y="2312988"/>
          <p14:tracePt t="20983" x="5708650" y="2305050"/>
          <p14:tracePt t="20999" x="5700713" y="2289175"/>
          <p14:tracePt t="21010" x="5692775" y="2289175"/>
          <p14:tracePt t="21015" x="5692775" y="2281238"/>
          <p14:tracePt t="21025" x="5684838" y="2273300"/>
          <p14:tracePt t="21040" x="5684838" y="2265363"/>
          <p14:tracePt t="21047" x="5676900" y="2265363"/>
          <p14:tracePt t="21062" x="5661025" y="2257425"/>
          <p14:tracePt t="21063" x="5661025" y="2249488"/>
          <p14:tracePt t="21071" x="5653088" y="2249488"/>
          <p14:tracePt t="21089" x="5645150" y="2241550"/>
          <p14:tracePt t="21112" x="5645150" y="2233613"/>
          <p14:tracePt t="21120" x="5637213" y="2233613"/>
          <p14:tracePt t="21135" x="5637213" y="2224088"/>
          <p14:tracePt t="21169" x="5629275" y="2216150"/>
          <p14:tracePt t="21666" x="5653088" y="2224088"/>
          <p14:tracePt t="21676" x="5676900" y="2233613"/>
          <p14:tracePt t="21684" x="5700713" y="2233613"/>
          <p14:tracePt t="21689" x="5724525" y="2241550"/>
          <p14:tracePt t="21697" x="5749925" y="2249488"/>
          <p14:tracePt t="21705" x="5773738" y="2249488"/>
          <p14:tracePt t="21713" x="5805488" y="2257425"/>
          <p14:tracePt t="21721" x="5837238" y="2257425"/>
          <p14:tracePt t="21730" x="5861050" y="2257425"/>
          <p14:tracePt t="21737" x="5892800" y="2257425"/>
          <p14:tracePt t="21746" x="5924550" y="2257425"/>
          <p14:tracePt t="21753" x="5956300" y="2257425"/>
          <p14:tracePt t="21765" x="5980113" y="2257425"/>
          <p14:tracePt t="21770" x="6003925" y="2257425"/>
          <p14:tracePt t="21779" x="6019800" y="2257425"/>
          <p14:tracePt t="21785" x="6043613" y="2257425"/>
          <p14:tracePt t="21793" x="6067425" y="2257425"/>
          <p14:tracePt t="21801" x="6091238" y="2257425"/>
          <p14:tracePt t="21812" x="6108700" y="2257425"/>
          <p14:tracePt t="21817" x="6132513" y="2257425"/>
          <p14:tracePt t="21826" x="6140450" y="2257425"/>
          <p14:tracePt t="21833" x="6156325" y="2257425"/>
          <p14:tracePt t="21845" x="6172200" y="2249488"/>
          <p14:tracePt t="21849" x="6188075" y="2249488"/>
          <p14:tracePt t="21857" x="6196013" y="2249488"/>
          <p14:tracePt t="21865" x="6203950" y="2249488"/>
          <p14:tracePt t="21875" x="6219825" y="2241550"/>
          <p14:tracePt t="21881" x="6227763" y="2233613"/>
          <p14:tracePt t="21905" x="6235700" y="2233613"/>
          <p14:tracePt t="21938" x="6251575" y="2233613"/>
          <p14:tracePt t="21961" x="6259513" y="2233613"/>
          <p14:tracePt t="21969" x="6267450" y="2224088"/>
          <p14:tracePt t="21985" x="6283325" y="2224088"/>
          <p14:tracePt t="22001" x="6291263" y="2216150"/>
          <p14:tracePt t="23274" x="6275388" y="2216150"/>
          <p14:tracePt t="23282" x="6267450" y="2216150"/>
          <p14:tracePt t="23289" x="6259513" y="2216150"/>
          <p14:tracePt t="23305" x="6243638" y="2216150"/>
          <p14:tracePt t="23313" x="6235700" y="2216150"/>
          <p14:tracePt t="23321" x="6219825" y="2216150"/>
          <p14:tracePt t="23330" x="6196013" y="2216150"/>
          <p14:tracePt t="23337" x="6172200" y="2216150"/>
          <p14:tracePt t="23348" x="6140450" y="2216150"/>
          <p14:tracePt t="23353" x="6116638" y="2216150"/>
          <p14:tracePt t="23361" x="6091238" y="2216150"/>
          <p14:tracePt t="23369" x="6067425" y="2216150"/>
          <p14:tracePt t="23378" x="6051550" y="2216150"/>
          <p14:tracePt t="23385" x="6035675" y="2216150"/>
          <p14:tracePt t="23394" x="6027738" y="2216150"/>
          <p14:tracePt t="23401" x="6011863" y="2216150"/>
          <p14:tracePt t="23417" x="5988050" y="2216150"/>
          <p14:tracePt t="23426" x="5972175" y="2216150"/>
          <p14:tracePt t="23433" x="5948363" y="2216150"/>
          <p14:tracePt t="23441" x="5924550" y="2216150"/>
          <p14:tracePt t="23449" x="5900738" y="2216150"/>
          <p14:tracePt t="23457" x="5876925" y="2216150"/>
          <p14:tracePt t="23465" x="5861050" y="2216150"/>
          <p14:tracePt t="23473" x="5845175" y="2216150"/>
          <p14:tracePt t="23490" x="5829300" y="2216150"/>
          <p14:tracePt t="23508" x="5821363" y="2216150"/>
          <p14:tracePt t="23513" x="5805488" y="2216150"/>
          <p14:tracePt t="23521" x="5781675" y="2216150"/>
          <p14:tracePt t="23530" x="5757863" y="2216150"/>
          <p14:tracePt t="23539" x="5740400" y="2216150"/>
          <p14:tracePt t="23546" x="5708650" y="2216150"/>
          <p14:tracePt t="23553" x="5661025" y="2216150"/>
          <p14:tracePt t="23562" x="5621338" y="2216150"/>
          <p14:tracePt t="23570" x="5565775" y="2216150"/>
          <p14:tracePt t="23578" x="5502275" y="2216150"/>
          <p14:tracePt t="23585" x="5438775" y="2216150"/>
          <p14:tracePt t="23595" x="5373688" y="2216150"/>
          <p14:tracePt t="23602" x="5310188" y="2216150"/>
          <p14:tracePt t="23615" x="5246688" y="2216150"/>
          <p14:tracePt t="23620" x="5183188" y="2216150"/>
          <p14:tracePt t="23625" x="5119688" y="2216150"/>
          <p14:tracePt t="23633" x="5056188" y="2216150"/>
          <p14:tracePt t="23641" x="4999038" y="2216150"/>
          <p14:tracePt t="23649" x="4959350" y="2216150"/>
          <p14:tracePt t="23657" x="4927600" y="2216150"/>
          <p14:tracePt t="23666" x="4895850" y="2216150"/>
          <p14:tracePt t="23673" x="4872038" y="2216150"/>
          <p14:tracePt t="23683" x="4840288" y="2216150"/>
          <p14:tracePt t="23690" x="4816475" y="2216150"/>
          <p14:tracePt t="23697" x="4792663" y="2216150"/>
          <p14:tracePt t="23705" x="4768850" y="2224088"/>
          <p14:tracePt t="23714" x="4745038" y="2233613"/>
          <p14:tracePt t="23721" x="4721225" y="2233613"/>
          <p14:tracePt t="23730" x="4695825" y="2233613"/>
          <p14:tracePt t="23737" x="4672013" y="2241550"/>
          <p14:tracePt t="23745" x="4648200" y="2241550"/>
          <p14:tracePt t="23753" x="4616450" y="2249488"/>
          <p14:tracePt t="23761" x="4600575" y="2249488"/>
          <p14:tracePt t="23771" x="4576763" y="2249488"/>
          <p14:tracePt t="23779" x="4568825" y="2249488"/>
          <p14:tracePt t="23795" x="4560888" y="2249488"/>
          <p14:tracePt t="23813" x="4552950" y="2249488"/>
          <p14:tracePt t="23833" x="4545013" y="2249488"/>
          <p14:tracePt t="23841" x="4537075" y="2249488"/>
          <p14:tracePt t="23850" x="4529138" y="2249488"/>
          <p14:tracePt t="23859" x="4513263" y="2249488"/>
          <p14:tracePt t="23866" x="4505325" y="2249488"/>
          <p14:tracePt t="23873" x="4497388" y="2249488"/>
          <p14:tracePt t="23884" x="4481513" y="2257425"/>
          <p14:tracePt t="23890" x="4473575" y="2257425"/>
          <p14:tracePt t="23898" x="4465638" y="2257425"/>
          <p14:tracePt t="23906" x="4457700" y="2257425"/>
          <p14:tracePt t="23923" x="4449763" y="2257425"/>
          <p14:tracePt t="23955" x="4441825" y="2257425"/>
          <p14:tracePt t="23962" x="4433888" y="2257425"/>
          <p14:tracePt t="23985" x="4425950" y="2257425"/>
          <p14:tracePt t="24001" x="4418013" y="2257425"/>
          <p14:tracePt t="24011" x="4410075" y="2257425"/>
          <p14:tracePt t="24025" x="4402138" y="2257425"/>
          <p14:tracePt t="24034" x="4394200" y="2257425"/>
          <p14:tracePt t="24049" x="4386263" y="2257425"/>
          <p14:tracePt t="24347" x="4394200" y="2257425"/>
          <p14:tracePt t="24375" x="4402138" y="2257425"/>
          <p14:tracePt t="24383" x="4418013" y="2257425"/>
          <p14:tracePt t="24391" x="4425950" y="2257425"/>
          <p14:tracePt t="24400" x="4433888" y="2257425"/>
          <p14:tracePt t="24432" x="4441825" y="2257425"/>
          <p14:tracePt t="24441" x="4449763" y="2257425"/>
          <p14:tracePt t="24452" x="4457700" y="2257425"/>
          <p14:tracePt t="24455" x="4465638" y="2257425"/>
          <p14:tracePt t="24465" x="4489450" y="2257425"/>
          <p14:tracePt t="24471" x="4505325" y="2257425"/>
          <p14:tracePt t="24481" x="4529138" y="2257425"/>
          <p14:tracePt t="24489" x="4552950" y="2257425"/>
          <p14:tracePt t="24496" x="4584700" y="2257425"/>
          <p14:tracePt t="24503" x="4616450" y="2257425"/>
          <p14:tracePt t="24519" x="4672013" y="2257425"/>
          <p14:tracePt t="24529" x="4705350" y="2257425"/>
          <p14:tracePt t="24535" x="4721225" y="2257425"/>
          <p14:tracePt t="24544" x="4737100" y="2257425"/>
          <p14:tracePt t="24551" x="4752975" y="2257425"/>
          <p14:tracePt t="24561" x="4768850" y="2257425"/>
          <p14:tracePt t="24572" x="4792663" y="2257425"/>
          <p14:tracePt t="24576" x="4816475" y="2257425"/>
          <p14:tracePt t="24583" x="4832350" y="2257425"/>
          <p14:tracePt t="24591" x="4848225" y="2257425"/>
          <p14:tracePt t="24599" x="4856163" y="2257425"/>
          <p14:tracePt t="24606" x="4872038" y="2249488"/>
          <p14:tracePt t="24615" x="4895850" y="2249488"/>
          <p14:tracePt t="24621" x="4911725" y="2249488"/>
          <p14:tracePt t="24632" x="4935538" y="2249488"/>
          <p14:tracePt t="24638" x="4959350" y="2249488"/>
          <p14:tracePt t="24645" x="4983163" y="2249488"/>
          <p14:tracePt t="24653" x="5006975" y="2249488"/>
          <p14:tracePt t="24663" x="5030788" y="2249488"/>
          <p14:tracePt t="24669" x="5056188" y="2249488"/>
          <p14:tracePt t="24680" x="5080000" y="2249488"/>
          <p14:tracePt t="24685" x="5103813" y="2249488"/>
          <p14:tracePt t="24701" x="5119688" y="2249488"/>
          <p14:tracePt t="24709" x="5127625" y="2249488"/>
          <p14:tracePt t="24951" x="5135563" y="2249488"/>
          <p14:tracePt t="24966" x="5151438" y="2249488"/>
          <p14:tracePt t="26016" x="5135563" y="2312988"/>
          <p14:tracePt t="26023" x="5056188" y="2463800"/>
          <p14:tracePt t="26032" x="4927600" y="2624138"/>
          <p14:tracePt t="26039" x="4879975" y="2679700"/>
          <p14:tracePt t="26341" x="4840288" y="2719388"/>
          <p14:tracePt t="26350" x="4824413" y="2759075"/>
          <p14:tracePt t="26357" x="4832350" y="2790825"/>
          <p14:tracePt t="26367" x="4895850" y="2846388"/>
          <p14:tracePt t="26375" x="4991100" y="2901950"/>
          <p14:tracePt t="26381" x="5199063" y="2990850"/>
          <p14:tracePt t="26389" x="5438775" y="3070225"/>
          <p14:tracePt t="26399" x="5700713" y="3133725"/>
          <p14:tracePt t="26405" x="5924550" y="3173413"/>
          <p14:tracePt t="26414" x="6091238" y="3197225"/>
          <p14:tracePt t="26421" x="6196013" y="3197225"/>
          <p14:tracePt t="26430" x="6283325" y="3197225"/>
          <p14:tracePt t="26437" x="6362700" y="3173413"/>
          <p14:tracePt t="26445" x="6426200" y="3133725"/>
          <p14:tracePt t="26453" x="6499225" y="3101975"/>
          <p14:tracePt t="26461" x="6562725" y="3062288"/>
          <p14:tracePt t="26469" x="6634163" y="3014663"/>
          <p14:tracePt t="26477" x="6713538" y="2974975"/>
          <p14:tracePt t="26485" x="6784975" y="2927350"/>
          <p14:tracePt t="26493" x="6881813" y="2878138"/>
          <p14:tracePt t="26502" x="6977063" y="2822575"/>
          <p14:tracePt t="26510" x="7080250" y="2767013"/>
          <p14:tracePt t="26517" x="7192963" y="2695575"/>
          <p14:tracePt t="26525" x="7296150" y="2632075"/>
          <p14:tracePt t="26534" x="7399338" y="2566988"/>
          <p14:tracePt t="26541" x="7504113" y="2535238"/>
          <p14:tracePt t="26550" x="7599363" y="2503488"/>
          <p14:tracePt t="26559" x="7686675" y="2471738"/>
          <p14:tracePt t="26567" x="7758113" y="2455863"/>
          <p14:tracePt t="26575" x="7839075" y="2447925"/>
          <p14:tracePt t="26581" x="7902575" y="2439988"/>
          <p14:tracePt t="26589" x="7958138" y="2439988"/>
          <p14:tracePt t="26598" x="7997825" y="2439988"/>
          <p14:tracePt t="26711" x="8021638" y="2439988"/>
          <p14:tracePt t="26717" x="8029575" y="2439988"/>
          <p14:tracePt t="26916" x="8045450" y="2432050"/>
          <p14:tracePt t="26923" x="8053388" y="2408238"/>
          <p14:tracePt t="26932" x="8077200" y="2384425"/>
          <p14:tracePt t="26939" x="8101013" y="2344738"/>
          <p14:tracePt t="26952" x="8116888" y="2320925"/>
          <p14:tracePt t="26957" x="8140700" y="2281238"/>
          <p14:tracePt t="26970" x="8164513" y="2233613"/>
          <p14:tracePt t="26971" x="8180388" y="2176463"/>
          <p14:tracePt t="26980" x="8197850" y="2120900"/>
          <p14:tracePt t="26987" x="8205788" y="2049463"/>
          <p14:tracePt t="26995" x="8205788" y="1978025"/>
          <p14:tracePt t="27003" x="8205788" y="1906588"/>
          <p14:tracePt t="27011" x="8213725" y="1857375"/>
          <p14:tracePt t="27045" x="8213725" y="1841500"/>
          <p14:tracePt t="27051" x="8197850" y="1841500"/>
          <p14:tracePt t="27059" x="8164513" y="1857375"/>
          <p14:tracePt t="27067" x="8108950" y="1890713"/>
          <p14:tracePt t="27075" x="8037513" y="1930400"/>
          <p14:tracePt t="27084" x="7974013" y="1962150"/>
          <p14:tracePt t="27091" x="7902575" y="2009775"/>
          <p14:tracePt t="27101" x="7821613" y="2057400"/>
          <p14:tracePt t="27109" x="7742238" y="2120900"/>
          <p14:tracePt t="27115" x="7662863" y="2184400"/>
          <p14:tracePt t="27123" x="7591425" y="2241550"/>
          <p14:tracePt t="27135" x="7559675" y="2281238"/>
          <p14:tracePt t="27154" x="7559675" y="2289175"/>
          <p14:tracePt t="27165" x="7575550" y="2289175"/>
          <p14:tracePt t="27169" x="7615238" y="2289175"/>
          <p14:tracePt t="27177" x="7686675" y="2281238"/>
          <p14:tracePt t="27185" x="7781925" y="2273300"/>
          <p14:tracePt t="27193" x="7894638" y="2273300"/>
          <p14:tracePt t="27201" x="7989888" y="2297113"/>
          <p14:tracePt t="27213" x="8093075" y="2392363"/>
          <p14:tracePt t="27219" x="8180388" y="2519363"/>
          <p14:tracePt t="27227" x="8237538" y="2655888"/>
          <p14:tracePt t="27235" x="8245475" y="2759075"/>
          <p14:tracePt t="27248" x="8245475" y="2854325"/>
          <p14:tracePt t="27251" x="8237538" y="2935288"/>
          <p14:tracePt t="27275" x="8237538" y="2951163"/>
          <p14:tracePt t="27289" x="8253413" y="2951163"/>
          <p14:tracePt t="27298" x="8261350" y="2935288"/>
          <p14:tracePt t="27307" x="8277225" y="2909888"/>
          <p14:tracePt t="27318" x="8277225" y="2901950"/>
          <p14:tracePt t="27321" x="8277225" y="2894013"/>
          <p14:tracePt t="27338" x="8277225" y="2886075"/>
          <p14:tracePt t="27377" x="8269288" y="2886075"/>
          <p14:tracePt t="27385" x="8261350" y="2886075"/>
          <p14:tracePt t="27393" x="8245475" y="2886075"/>
          <p14:tracePt t="27413" x="8205788" y="2894013"/>
          <p14:tracePt t="27418" x="8180388" y="2901950"/>
          <p14:tracePt t="27427" x="8156575" y="2901950"/>
          <p14:tracePt t="27434" x="8132763" y="2901950"/>
          <p14:tracePt t="27441" x="8093075" y="2901950"/>
          <p14:tracePt t="27450" x="8053388" y="2901950"/>
          <p14:tracePt t="27457" x="7997825" y="2901950"/>
          <p14:tracePt t="27469" x="7942263" y="2901950"/>
          <p14:tracePt t="27473" x="7902575" y="2901950"/>
          <p14:tracePt t="27485" x="7878763" y="2901950"/>
          <p14:tracePt t="27489" x="7862888" y="2901950"/>
          <p14:tracePt t="27499" x="7847013" y="2901950"/>
          <p14:tracePt t="27505" x="7821613" y="2901950"/>
          <p14:tracePt t="27515" x="7805738" y="2901950"/>
          <p14:tracePt t="27521" x="7781925" y="2901950"/>
          <p14:tracePt t="27530" x="7750175" y="2901950"/>
          <p14:tracePt t="27538" x="7694613" y="2894013"/>
          <p14:tracePt t="27545" x="7631113" y="2878138"/>
          <p14:tracePt t="27553" x="7559675" y="2846388"/>
          <p14:tracePt t="27563" x="7486650" y="2822575"/>
          <p14:tracePt t="27569" x="7407275" y="2798763"/>
          <p14:tracePt t="27577" x="7327900" y="2774950"/>
          <p14:tracePt t="27584" x="7256463" y="2751138"/>
          <p14:tracePt t="27592" x="7169150" y="2711450"/>
          <p14:tracePt t="27602" x="7080250" y="2687638"/>
          <p14:tracePt t="27608" x="6992938" y="2663825"/>
          <p14:tracePt t="27615" x="6889750" y="2632075"/>
          <p14:tracePt t="27623" x="6769100" y="2592388"/>
          <p14:tracePt t="27636" x="6618288" y="2551113"/>
          <p14:tracePt t="27641" x="6426200" y="2511425"/>
          <p14:tracePt t="27649" x="6235700" y="2479675"/>
          <p14:tracePt t="27655" x="6051550" y="2447925"/>
          <p14:tracePt t="27665" x="5884863" y="2424113"/>
          <p14:tracePt t="27673" x="5781675" y="2416175"/>
          <p14:tracePt t="27679" x="5684838" y="2408238"/>
          <p14:tracePt t="27687" x="5605463" y="2408238"/>
          <p14:tracePt t="27698" x="5573713" y="2408238"/>
          <p14:tracePt t="27705" x="5557838" y="2408238"/>
          <p14:tracePt t="27777" x="5549900" y="2408238"/>
          <p14:tracePt t="27791" x="5541963" y="2408238"/>
          <p14:tracePt t="27799" x="5526088" y="2408238"/>
          <p14:tracePt t="27809" x="5518150" y="2408238"/>
          <p14:tracePt t="27817" x="5510213" y="2408238"/>
          <p14:tracePt t="27823" x="5494338" y="2408238"/>
          <p14:tracePt t="27833" x="5470525" y="2408238"/>
          <p14:tracePt t="27840" x="5438775" y="2408238"/>
          <p14:tracePt t="27850" x="5397500" y="2408238"/>
          <p14:tracePt t="27855" x="5365750" y="2408238"/>
          <p14:tracePt t="27863" x="5349875" y="2408238"/>
          <p14:tracePt t="27872" x="5326063" y="2408238"/>
          <p14:tracePt t="27882" x="5302250" y="2408238"/>
          <p14:tracePt t="27888" x="5278438" y="2408238"/>
          <p14:tracePt t="27895" x="5254625" y="2408238"/>
          <p14:tracePt t="27904" x="5238750" y="2408238"/>
          <p14:tracePt t="27911" x="5214938" y="2408238"/>
          <p14:tracePt t="27919" x="5191125" y="2408238"/>
          <p14:tracePt t="27927" x="5159375" y="2416175"/>
          <p14:tracePt t="27935" x="5111750" y="2424113"/>
          <p14:tracePt t="27943" x="5080000" y="2432050"/>
          <p14:tracePt t="27952" x="5030788" y="2447925"/>
          <p14:tracePt t="27959" x="4983163" y="2463800"/>
          <p14:tracePt t="27967" x="4951413" y="2471738"/>
          <p14:tracePt t="27977" x="4919663" y="2479675"/>
          <p14:tracePt t="27984" x="4879975" y="2495550"/>
          <p14:tracePt t="27999" x="4864100" y="2503488"/>
          <p14:tracePt t="28118" x="4848225" y="2511425"/>
          <p14:tracePt t="28125" x="4832350" y="2519363"/>
          <p14:tracePt t="28134" x="4824413" y="2527300"/>
          <p14:tracePt t="28143" x="4808538" y="2543175"/>
          <p14:tracePt t="28155" x="4800600" y="2559050"/>
          <p14:tracePt t="28159" x="4784725" y="2576513"/>
          <p14:tracePt t="28167" x="4768850" y="2592388"/>
          <p14:tracePt t="28173" x="4760913" y="2600325"/>
          <p14:tracePt t="28184" x="4745038" y="2616200"/>
          <p14:tracePt t="28209" x="4737100" y="2632075"/>
          <p14:tracePt t="28540" x="4737100" y="2624138"/>
          <p14:tracePt t="28945" x="4729163" y="2640013"/>
          <p14:tracePt t="28953" x="4721225" y="2647950"/>
          <p14:tracePt t="28961" x="4721225" y="2663825"/>
          <p14:tracePt t="28971" x="4721225" y="2687638"/>
          <p14:tracePt t="28979" x="4721225" y="2695575"/>
          <p14:tracePt t="28986" x="4721225" y="2703513"/>
          <p14:tracePt t="28995" x="4721225" y="2719388"/>
          <p14:tracePt t="29003" x="4721225" y="2735263"/>
          <p14:tracePt t="29009" x="4721225" y="2743200"/>
          <p14:tracePt t="29017" x="4721225" y="2759075"/>
          <p14:tracePt t="29025" x="4721225" y="2767013"/>
          <p14:tracePt t="29035" x="4737100" y="2790825"/>
          <p14:tracePt t="29043" x="4745038" y="2798763"/>
          <p14:tracePt t="29051" x="4752975" y="2806700"/>
          <p14:tracePt t="29057" x="4768850" y="2822575"/>
          <p14:tracePt t="29069" x="4768850" y="2830513"/>
          <p14:tracePt t="29073" x="4776788" y="2838450"/>
          <p14:tracePt t="29099" x="4784725" y="2846388"/>
          <p14:tracePt t="29121" x="4784725" y="2854325"/>
          <p14:tracePt t="29147" x="4784725" y="2862263"/>
          <p14:tracePt t="29163" x="4784725" y="2870200"/>
          <p14:tracePt t="29169" x="4784725" y="2878138"/>
          <p14:tracePt t="29185" x="4784725" y="2886075"/>
          <p14:tracePt t="29202" x="4784725" y="2894013"/>
          <p14:tracePt t="29211" x="4784725" y="2901950"/>
          <p14:tracePt t="29237" x="4784725" y="2909888"/>
          <p14:tracePt t="29370" x="4784725" y="2919413"/>
          <p14:tracePt t="29384" x="4784725" y="2927350"/>
          <p14:tracePt t="29408" x="4784725" y="2943225"/>
          <p14:tracePt t="30513" x="4784725" y="2951163"/>
          <p14:tracePt t="30515" x="4776788" y="2959100"/>
          <p14:tracePt t="30523" x="4768850" y="2967038"/>
          <p14:tracePt t="30532" x="4768850" y="2982913"/>
          <p14:tracePt t="30545" x="4760913" y="2990850"/>
          <p14:tracePt t="30547" x="4752975" y="2998788"/>
          <p14:tracePt t="30555" x="4752975" y="3006725"/>
          <p14:tracePt t="30580" x="4752975" y="3014663"/>
          <p14:tracePt t="30705" x="4752975" y="3022600"/>
          <p14:tracePt t="30713" x="4752975" y="3030538"/>
          <p14:tracePt t="30721" x="4752975" y="3038475"/>
          <p14:tracePt t="30731" x="4745038" y="3054350"/>
          <p14:tracePt t="30738" x="4737100" y="3070225"/>
          <p14:tracePt t="30745" x="4737100" y="3078163"/>
          <p14:tracePt t="30754" x="4737100" y="3094038"/>
          <p14:tracePt t="30761" x="4737100" y="3109913"/>
          <p14:tracePt t="30769" x="4729163" y="3117850"/>
          <p14:tracePt t="30777" x="4729163" y="3133725"/>
          <p14:tracePt t="30791" x="4721225" y="3149600"/>
          <p14:tracePt t="30796" x="4721225" y="3165475"/>
          <p14:tracePt t="30801" x="4721225" y="3173413"/>
          <p14:tracePt t="30809" x="4713288" y="3181350"/>
          <p14:tracePt t="30819" x="4705350" y="3205163"/>
          <p14:tracePt t="30825" x="4705350" y="3213100"/>
          <p14:tracePt t="30834" x="4705350" y="3221038"/>
          <p14:tracePt t="30841" x="4695825" y="3228975"/>
          <p14:tracePt t="30849" x="4687888" y="3228975"/>
          <p14:tracePt t="30857" x="4687888" y="3244850"/>
          <p14:tracePt t="30874" x="4679950" y="3262313"/>
          <p14:tracePt t="30886" x="4672013" y="3270250"/>
          <p14:tracePt t="30890" x="4672013" y="3278188"/>
          <p14:tracePt t="31075" x="4664075" y="3278188"/>
          <p14:tracePt t="31088" x="4664075" y="3286125"/>
          <p14:tracePt t="31095" x="4648200" y="3294063"/>
          <p14:tracePt t="31106" x="4648200" y="3302000"/>
          <p14:tracePt t="31113" x="4640263" y="3302000"/>
          <p14:tracePt t="31124" x="4640263" y="3309938"/>
          <p14:tracePt t="31142" x="4632325" y="3325813"/>
          <p14:tracePt t="31153" x="4624388" y="3333750"/>
          <p14:tracePt t="31169" x="4624388" y="3341688"/>
          <p14:tracePt t="32700" x="4632325" y="3341688"/>
          <p14:tracePt t="33033" x="4640263" y="3341688"/>
          <p14:tracePt t="33047" x="4640263" y="3333750"/>
          <p14:tracePt t="33055" x="4648200" y="3333750"/>
          <p14:tracePt t="33063" x="4656138" y="3317875"/>
          <p14:tracePt t="33079" x="4664075" y="3302000"/>
          <p14:tracePt t="33087" x="4672013" y="3286125"/>
          <p14:tracePt t="33095" x="4687888" y="3262313"/>
          <p14:tracePt t="33108" x="4687888" y="3244850"/>
          <p14:tracePt t="33113" x="4705350" y="3221038"/>
          <p14:tracePt t="33120" x="4721225" y="3197225"/>
          <p14:tracePt t="33127" x="4721225" y="3173413"/>
          <p14:tracePt t="33139" x="4729163" y="3157538"/>
          <p14:tracePt t="33143" x="4737100" y="3133725"/>
          <p14:tracePt t="33151" x="4737100" y="3125788"/>
          <p14:tracePt t="33159" x="4737100" y="3109913"/>
          <p14:tracePt t="33167" x="4737100" y="3094038"/>
          <p14:tracePt t="33176" x="4737100" y="3070225"/>
          <p14:tracePt t="33184" x="4737100" y="3054350"/>
          <p14:tracePt t="33192" x="4737100" y="3038475"/>
          <p14:tracePt t="33199" x="4737100" y="3014663"/>
          <p14:tracePt t="33206" x="4737100" y="2990850"/>
          <p14:tracePt t="33213" x="4737100" y="2967038"/>
          <p14:tracePt t="33229" x="4737100" y="2959100"/>
          <p14:tracePt t="33238" x="4737100" y="2943225"/>
          <p14:tracePt t="33261" x="4729163" y="2927350"/>
          <p14:tracePt t="33289" x="4729163" y="2919413"/>
          <p14:tracePt t="33293" x="4729163" y="2901950"/>
          <p14:tracePt t="33309" x="4729163" y="2894013"/>
          <p14:tracePt t="33318" x="4729163" y="2886075"/>
          <p14:tracePt t="33325" x="4729163" y="2878138"/>
          <p14:tracePt t="33341" x="4729163" y="2854325"/>
          <p14:tracePt t="33352" x="4729163" y="2838450"/>
          <p14:tracePt t="33357" x="4729163" y="2822575"/>
          <p14:tracePt t="33370" x="4729163" y="2806700"/>
          <p14:tracePt t="33374" x="4729163" y="2790825"/>
          <p14:tracePt t="33381" x="4729163" y="2774950"/>
          <p14:tracePt t="33390" x="4729163" y="2767013"/>
          <p14:tracePt t="33398" x="4729163" y="2751138"/>
          <p14:tracePt t="33408" x="4729163" y="2743200"/>
          <p14:tracePt t="33415" x="4729163" y="2727325"/>
          <p14:tracePt t="33421" x="4729163" y="2719388"/>
          <p14:tracePt t="33430" x="4729163" y="2711450"/>
          <p14:tracePt t="33435" x="4729163" y="2695575"/>
          <p14:tracePt t="33444" x="4729163" y="2687638"/>
          <p14:tracePt t="33461" x="4729163" y="2679700"/>
          <p14:tracePt t="33475" x="4729163" y="2671763"/>
          <p14:tracePt t="33539" x="4737100" y="2663825"/>
          <p14:tracePt t="33547" x="4737100" y="2655888"/>
          <p14:tracePt t="33561" x="4737100" y="2647950"/>
          <p14:tracePt t="33563" x="4745038" y="2632075"/>
          <p14:tracePt t="33575" x="4752975" y="2632075"/>
          <p14:tracePt t="33579" x="4752975" y="2624138"/>
          <p14:tracePt t="33587" x="4752975" y="2616200"/>
          <p14:tracePt t="33595" x="4760913" y="2608263"/>
          <p14:tracePt t="33675" x="4760913" y="2600325"/>
          <p14:tracePt t="33691" x="4760913" y="2592388"/>
          <p14:tracePt t="33748" x="4760913" y="2584450"/>
          <p14:tracePt t="33756" x="4760913" y="2576513"/>
          <p14:tracePt t="33763" x="4760913" y="2566988"/>
          <p14:tracePt t="33829" x="4760913" y="2559050"/>
          <p14:tracePt t="33855" x="4760913" y="2551113"/>
          <p14:tracePt t="33888" x="4768850" y="2535238"/>
          <p14:tracePt t="34439" x="4776788" y="2535238"/>
          <p14:tracePt t="34454" x="4784725" y="2535238"/>
          <p14:tracePt t="34472" x="4792663" y="2535238"/>
          <p14:tracePt t="34479" x="4800600" y="2551113"/>
          <p14:tracePt t="34490" x="4800600" y="2559050"/>
          <p14:tracePt t="34497" x="4808538" y="2566988"/>
          <p14:tracePt t="34515" x="4808538" y="2576513"/>
          <p14:tracePt t="34679" x="4816475" y="2592388"/>
          <p14:tracePt t="34689" x="4816475" y="2600325"/>
          <p14:tracePt t="34695" x="4824413" y="2608263"/>
          <p14:tracePt t="34704" x="4824413" y="2624138"/>
          <p14:tracePt t="34711" x="4824413" y="2640013"/>
          <p14:tracePt t="34719" x="4832350" y="2655888"/>
          <p14:tracePt t="34727" x="4840288" y="2663825"/>
          <p14:tracePt t="34735" x="4848225" y="2679700"/>
          <p14:tracePt t="34743" x="4848225" y="2695575"/>
          <p14:tracePt t="34751" x="4856163" y="2711450"/>
          <p14:tracePt t="34759" x="4864100" y="2719388"/>
          <p14:tracePt t="34767" x="4872038" y="2743200"/>
          <p14:tracePt t="34783" x="4872038" y="2774950"/>
          <p14:tracePt t="34793" x="4879975" y="2790825"/>
          <p14:tracePt t="34799" x="4887913" y="2798763"/>
          <p14:tracePt t="34809" x="4895850" y="2814638"/>
          <p14:tracePt t="34815" x="4903788" y="2838450"/>
          <p14:tracePt t="34825" x="4903788" y="2846388"/>
          <p14:tracePt t="34831" x="4911725" y="2862263"/>
          <p14:tracePt t="34842" x="4911725" y="2878138"/>
          <p14:tracePt t="34849" x="4911725" y="2894013"/>
          <p14:tracePt t="34856" x="4919663" y="2909888"/>
          <p14:tracePt t="34865" x="4919663" y="2919413"/>
          <p14:tracePt t="34875" x="4919663" y="2927350"/>
          <p14:tracePt t="34879" x="4927600" y="2935288"/>
          <p14:tracePt t="34919" x="4927600" y="2943225"/>
          <p14:tracePt t="34927" x="4927600" y="2951163"/>
          <p14:tracePt t="34939" x="4927600" y="2959100"/>
          <p14:tracePt t="34951" x="4927600" y="2967038"/>
          <p14:tracePt t="34967" x="4927600" y="2982913"/>
          <p14:tracePt t="34975" x="4927600" y="2990850"/>
          <p14:tracePt t="34983" x="4927600" y="2998788"/>
          <p14:tracePt t="34992" x="4927600" y="3014663"/>
          <p14:tracePt t="35005" x="4919663" y="3022600"/>
          <p14:tracePt t="35009" x="4919663" y="3030538"/>
          <p14:tracePt t="35015" x="4903788" y="3038475"/>
          <p14:tracePt t="35023" x="4895850" y="3046413"/>
          <p14:tracePt t="35031" x="4879975" y="3054350"/>
          <p14:tracePt t="35039" x="4864100" y="3062288"/>
          <p14:tracePt t="35047" x="4848225" y="3078163"/>
          <p14:tracePt t="35061" x="4840288" y="3086100"/>
          <p14:tracePt t="35065" x="4824413" y="3094038"/>
          <p14:tracePt t="35079" x="4816475" y="3101975"/>
          <p14:tracePt t="35087" x="4808538" y="3117850"/>
          <p14:tracePt t="35095" x="4800600" y="3117850"/>
          <p14:tracePt t="35103" x="4792663" y="3125788"/>
          <p14:tracePt t="35111" x="4784725" y="3133725"/>
          <p14:tracePt t="35127" x="4776788" y="3141663"/>
          <p14:tracePt t="35141" x="4768850" y="3141663"/>
          <p14:tracePt t="35145" x="4760913" y="3149600"/>
          <p14:tracePt t="35156" x="4752975" y="3157538"/>
          <p14:tracePt t="35169" x="4745038" y="3165475"/>
          <p14:tracePt t="35179" x="4745038" y="3173413"/>
          <p14:tracePt t="35189" x="4729163" y="3173413"/>
          <p14:tracePt t="35193" x="4729163" y="3181350"/>
          <p14:tracePt t="35203" x="4721225" y="3189288"/>
          <p14:tracePt t="35209" x="4713288" y="3197225"/>
          <p14:tracePt t="35218" x="4695825" y="3197225"/>
          <p14:tracePt t="35233" x="4687888" y="3205163"/>
          <p14:tracePt t="35266" x="4679950" y="3213100"/>
          <p14:tracePt t="35600" x="4672013" y="3221038"/>
          <p14:tracePt t="35617" x="4672013" y="3236913"/>
          <p14:tracePt t="35634" x="4687888" y="3244850"/>
          <p14:tracePt t="35641" x="4687888" y="3252788"/>
          <p14:tracePt t="35649" x="4695825" y="3262313"/>
          <p14:tracePt t="35658" x="4705350" y="3270250"/>
          <p14:tracePt t="35674" x="4705350" y="3278188"/>
          <p14:tracePt t="35690" x="4713288" y="3294063"/>
          <p14:tracePt t="35707" x="4721225" y="3294063"/>
          <p14:tracePt t="35722" x="4721225" y="3302000"/>
          <p14:tracePt t="35729" x="4729163" y="3309938"/>
          <p14:tracePt t="35745" x="4729163" y="3317875"/>
          <p14:tracePt t="35753" x="4729163" y="3333750"/>
          <p14:tracePt t="35761" x="4737100" y="3349625"/>
          <p14:tracePt t="35771" x="4745038" y="3365500"/>
          <p14:tracePt t="35781" x="4752975" y="3381375"/>
          <p14:tracePt t="35790" x="4752975" y="3405188"/>
          <p14:tracePt t="35796" x="4752975" y="3429000"/>
          <p14:tracePt t="35803" x="4760913" y="3452813"/>
          <p14:tracePt t="35814" x="4760913" y="3468688"/>
          <p14:tracePt t="35819" x="4768850" y="3492500"/>
          <p14:tracePt t="35827" x="4776788" y="3516313"/>
          <p14:tracePt t="35835" x="4776788" y="3524250"/>
          <p14:tracePt t="35844" x="4776788" y="3532188"/>
          <p14:tracePt t="35851" x="4776788" y="3540125"/>
          <p14:tracePt t="35867" x="4776788" y="3548063"/>
          <p14:tracePt t="35892" x="4776788" y="3563938"/>
          <p14:tracePt t="35908" x="4776788" y="3571875"/>
          <p14:tracePt t="35915" x="4776788" y="3587750"/>
          <p14:tracePt t="35931" x="4776788" y="3605213"/>
          <p14:tracePt t="35940" x="4784725" y="3621088"/>
          <p14:tracePt t="35947" x="4792663" y="3629025"/>
          <p14:tracePt t="35960" x="4792663" y="3652838"/>
          <p14:tracePt t="35966" x="4800600" y="3668713"/>
          <p14:tracePt t="35972" x="4800600" y="3684588"/>
          <p14:tracePt t="35979" x="4808538" y="3700463"/>
          <p14:tracePt t="35987" x="4816475" y="3716338"/>
          <p14:tracePt t="35995" x="4816475" y="3724275"/>
          <p14:tracePt t="36003" x="4816475" y="3740150"/>
          <p14:tracePt t="36011" x="4816475" y="3748088"/>
          <p14:tracePt t="36021" x="4824413" y="3756025"/>
          <p14:tracePt t="36035" x="4824413" y="3771900"/>
          <p14:tracePt t="36044" x="4824413" y="3779838"/>
          <p14:tracePt t="36051" x="4832350" y="3787775"/>
          <p14:tracePt t="36060" x="4832350" y="3803650"/>
          <p14:tracePt t="36078" x="4832350" y="3811588"/>
          <p14:tracePt t="36086" x="4840288" y="3827463"/>
          <p14:tracePt t="36091" x="4848225" y="3835400"/>
          <p14:tracePt t="36100" x="4848225" y="3851275"/>
          <p14:tracePt t="36115" x="4856163" y="3859213"/>
          <p14:tracePt t="36157" x="4864100" y="3867150"/>
          <p14:tracePt t="36172" x="4864100" y="3875088"/>
          <p14:tracePt t="36179" x="4864100" y="3883025"/>
          <p14:tracePt t="36189" x="4864100" y="3890963"/>
          <p14:tracePt t="36195" x="4864100" y="3898900"/>
          <p14:tracePt t="36203" x="4864100" y="3914775"/>
          <p14:tracePt t="36211" x="4864100" y="3938588"/>
          <p14:tracePt t="36226" x="4864100" y="3948113"/>
          <p14:tracePt t="36227" x="4872038" y="3963988"/>
          <p14:tracePt t="36235" x="4872038" y="3979863"/>
          <p14:tracePt t="36243" x="4872038" y="4003675"/>
          <p14:tracePt t="36256" x="4872038" y="4027488"/>
          <p14:tracePt t="36260" x="4872038" y="4051300"/>
          <p14:tracePt t="36267" x="4872038" y="4075113"/>
          <p14:tracePt t="36277" x="4872038" y="4090988"/>
          <p14:tracePt t="36287" x="4872038" y="4106863"/>
          <p14:tracePt t="36291" x="4872038" y="4122738"/>
          <p14:tracePt t="36437" x="4872038" y="4114800"/>
          <p14:tracePt t="36461" x="4872038" y="4106863"/>
          <p14:tracePt t="36469" x="4864100" y="4098925"/>
          <p14:tracePt t="37152" x="4872038" y="4098925"/>
          <p14:tracePt t="37159" x="4879975" y="4098925"/>
          <p14:tracePt t="37167" x="4887913" y="4098925"/>
          <p14:tracePt t="37183" x="4895850" y="4098925"/>
          <p14:tracePt t="37194" x="4903788" y="4098925"/>
          <p14:tracePt t="37415" x="4911725" y="4098925"/>
          <p14:tracePt t="37431" x="4927600" y="4090988"/>
          <p14:tracePt t="37447" x="4935538" y="4083050"/>
          <p14:tracePt t="37455" x="4943475" y="4083050"/>
          <p14:tracePt t="37463" x="4959350" y="4083050"/>
          <p14:tracePt t="37471" x="4967288" y="4075113"/>
          <p14:tracePt t="37479" x="4983163" y="4067175"/>
          <p14:tracePt t="37487" x="5006975" y="4051300"/>
          <p14:tracePt t="37495" x="5046663" y="4035425"/>
          <p14:tracePt t="37503" x="5095875" y="4011613"/>
          <p14:tracePt t="37511" x="5143500" y="3987800"/>
          <p14:tracePt t="37519" x="5167313" y="3971925"/>
          <p14:tracePt t="37528" x="5207000" y="3948113"/>
          <p14:tracePt t="37535" x="5254625" y="3930650"/>
          <p14:tracePt t="37544" x="5310188" y="3890963"/>
          <p14:tracePt t="37551" x="5373688" y="3859213"/>
          <p14:tracePt t="37559" x="5446713" y="3819525"/>
          <p14:tracePt t="37567" x="5510213" y="3787775"/>
          <p14:tracePt t="37575" x="5581650" y="3748088"/>
          <p14:tracePt t="37583" x="5637213" y="3724275"/>
          <p14:tracePt t="37592" x="5684838" y="3700463"/>
          <p14:tracePt t="37600" x="5708650" y="3692525"/>
          <p14:tracePt t="37609" x="5724525" y="3676650"/>
          <p14:tracePt t="37617" x="5732463" y="3668713"/>
          <p14:tracePt t="37626" x="5740400" y="3652838"/>
          <p14:tracePt t="37642" x="5749925" y="3644900"/>
          <p14:tracePt t="37649" x="5757863" y="3629025"/>
          <p14:tracePt t="37664" x="5757863" y="3621088"/>
          <p14:tracePt t="37687" x="5757863" y="3613150"/>
          <p14:tracePt t="37865" x="5765800" y="3605213"/>
          <p14:tracePt t="37874" x="5765800" y="3595688"/>
          <p14:tracePt t="37881" x="5781675" y="3587750"/>
          <p14:tracePt t="37889" x="5797550" y="3587750"/>
          <p14:tracePt t="37897" x="5821363" y="3587750"/>
          <p14:tracePt t="37905" x="5853113" y="3587750"/>
          <p14:tracePt t="37913" x="5884863" y="3587750"/>
          <p14:tracePt t="37921" x="5940425" y="3587750"/>
          <p14:tracePt t="37930" x="6003925" y="3587750"/>
          <p14:tracePt t="37937" x="6091238" y="3587750"/>
          <p14:tracePt t="37948" x="6180138" y="3587750"/>
          <p14:tracePt t="37953" x="6291263" y="3587750"/>
          <p14:tracePt t="37962" x="6402388" y="3587750"/>
          <p14:tracePt t="37969" x="6523038" y="3587750"/>
          <p14:tracePt t="37980" x="6634163" y="3587750"/>
          <p14:tracePt t="37985" x="6753225" y="3595688"/>
          <p14:tracePt t="37994" x="6873875" y="3613150"/>
          <p14:tracePt t="38001" x="6977063" y="3621088"/>
          <p14:tracePt t="38011" x="7064375" y="3644900"/>
          <p14:tracePt t="38017" x="7145338" y="3652838"/>
          <p14:tracePt t="38025" x="7192963" y="3660775"/>
          <p14:tracePt t="38033" x="7232650" y="3660775"/>
          <p14:tracePt t="38043" x="7256463" y="3660775"/>
          <p14:tracePt t="38049" x="7272338" y="3668713"/>
          <p14:tracePt t="38060" x="7288213" y="3676650"/>
          <p14:tracePt t="38065" x="7304088" y="3684588"/>
          <p14:tracePt t="38073" x="7319963" y="3684588"/>
          <p14:tracePt t="38081" x="7327900" y="3684588"/>
          <p14:tracePt t="38089" x="7335838" y="3692525"/>
          <p14:tracePt t="38097" x="7351713" y="3700463"/>
          <p14:tracePt t="38105" x="7359650" y="3700463"/>
          <p14:tracePt t="38345" x="7367588" y="3700463"/>
          <p14:tracePt t="38451" x="7375525" y="3708400"/>
          <p14:tracePt t="38467" x="7383463" y="3716338"/>
          <p14:tracePt t="38477" x="7391400" y="3716338"/>
          <p14:tracePt t="38483" x="7391400" y="3724275"/>
          <p14:tracePt t="38499" x="7399338" y="3740150"/>
          <p14:tracePt t="38508" x="7407275" y="3748088"/>
          <p14:tracePt t="38515" x="7407275" y="3763963"/>
          <p14:tracePt t="38523" x="7415213" y="3779838"/>
          <p14:tracePt t="38531" x="7423150" y="3795713"/>
          <p14:tracePt t="38539" x="7423150" y="3803650"/>
          <p14:tracePt t="38547" x="7431088" y="3819525"/>
          <p14:tracePt t="38555" x="7431088" y="3835400"/>
          <p14:tracePt t="38643" x="7431088" y="3843338"/>
          <p14:tracePt t="38652" x="7431088" y="3851275"/>
          <p14:tracePt t="38660" x="7431088" y="3859213"/>
          <p14:tracePt t="38669" x="7431088" y="3867150"/>
          <p14:tracePt t="38677" x="7439025" y="3875088"/>
          <p14:tracePt t="38683" x="7439025" y="3883025"/>
          <p14:tracePt t="38900" x="7439025" y="3890963"/>
          <p14:tracePt t="38907" x="7446963" y="3906838"/>
          <p14:tracePt t="38915" x="7446963" y="3922713"/>
          <p14:tracePt t="38923" x="7454900" y="3938588"/>
          <p14:tracePt t="38931" x="7454900" y="3956050"/>
          <p14:tracePt t="38949" x="7462838" y="4003675"/>
          <p14:tracePt t="38955" x="7462838" y="4019550"/>
          <p14:tracePt t="38963" x="7462838" y="4043363"/>
          <p14:tracePt t="38971" x="7462838" y="4059238"/>
          <p14:tracePt t="38979" x="7462838" y="4075113"/>
          <p14:tracePt t="38987" x="7462838" y="4090988"/>
          <p14:tracePt t="38996" x="7462838" y="4098925"/>
          <p14:tracePt t="39003" x="7462838" y="4114800"/>
          <p14:tracePt t="39014" x="7462838" y="4130675"/>
          <p14:tracePt t="39019" x="7462838" y="4138613"/>
          <p14:tracePt t="39028" x="7462838" y="4154488"/>
          <p14:tracePt t="39035" x="7462838" y="4170363"/>
          <p14:tracePt t="39046" x="7462838" y="4194175"/>
          <p14:tracePt t="39051" x="7462838" y="4210050"/>
          <p14:tracePt t="39061" x="7462838" y="4225925"/>
          <p14:tracePt t="39067" x="7462838" y="4241800"/>
          <p14:tracePt t="39080" x="7462838" y="4249738"/>
          <p14:tracePt t="39083" x="7462838" y="4265613"/>
          <p14:tracePt t="39094" x="7462838" y="4291013"/>
          <p14:tracePt t="39101" x="7462838" y="4298950"/>
          <p14:tracePt t="39117" x="7462838" y="4306888"/>
          <p14:tracePt t="39127" x="7462838" y="4314825"/>
          <p14:tracePt t="39149" x="7462838" y="4330700"/>
          <p14:tracePt t="39189" x="7462838" y="4338638"/>
          <p14:tracePt t="39197" x="7462838" y="4346575"/>
          <p14:tracePt t="39213" x="7454900" y="4354513"/>
          <p14:tracePt t="39221" x="7446963" y="4362450"/>
          <p14:tracePt t="39229" x="7446963" y="4370388"/>
          <p14:tracePt t="39237" x="7446963" y="4386263"/>
          <p14:tracePt t="39253" x="7439025" y="4394200"/>
          <p14:tracePt t="39263" x="7439025" y="4402138"/>
          <p14:tracePt t="39277" x="7431088" y="4418013"/>
          <p14:tracePt t="39295" x="7431088" y="4425950"/>
          <p14:tracePt t="39311" x="7431088" y="4433888"/>
          <p14:tracePt t="39329" x="7423150" y="4433888"/>
          <p14:tracePt t="39872" x="7431088" y="4425950"/>
          <p14:tracePt t="39879" x="7431088" y="4418013"/>
          <p14:tracePt t="39887" x="7439025" y="4410075"/>
          <p14:tracePt t="39896" x="7446963" y="4402138"/>
          <p14:tracePt t="39903" x="7446963" y="4386263"/>
          <p14:tracePt t="39919" x="7454900" y="4378325"/>
          <p14:tracePt t="39927" x="7462838" y="4362450"/>
          <p14:tracePt t="39935" x="7462838" y="4354513"/>
          <p14:tracePt t="39944" x="7478713" y="4346575"/>
          <p14:tracePt t="39951" x="7486650" y="4330700"/>
          <p14:tracePt t="39961" x="7486650" y="4322763"/>
          <p14:tracePt t="39967" x="7496175" y="4306888"/>
          <p14:tracePt t="39976" x="7504113" y="4291013"/>
          <p14:tracePt t="39983" x="7512050" y="4281488"/>
          <p14:tracePt t="39991" x="7519988" y="4257675"/>
          <p14:tracePt t="40000" x="7527925" y="4241800"/>
          <p14:tracePt t="40007" x="7527925" y="4217988"/>
          <p14:tracePt t="40016" x="7527925" y="4202113"/>
          <p14:tracePt t="40023" x="7527925" y="4186238"/>
          <p14:tracePt t="40031" x="7527925" y="4178300"/>
          <p14:tracePt t="40039" x="7527925" y="4170363"/>
          <p14:tracePt t="40048" x="7527925" y="4154488"/>
          <p14:tracePt t="40055" x="7535863" y="4146550"/>
          <p14:tracePt t="40071" x="7535863" y="4138613"/>
          <p14:tracePt t="40087" x="7535863" y="4122738"/>
          <p14:tracePt t="40096" x="7535863" y="4114800"/>
          <p14:tracePt t="40103" x="7535863" y="4106863"/>
          <p14:tracePt t="40119" x="7535863" y="4098925"/>
          <p14:tracePt t="40128" x="7535863" y="4090988"/>
          <p14:tracePt t="40151" x="7535863" y="4083050"/>
          <p14:tracePt t="40160" x="7535863" y="4075113"/>
          <p14:tracePt t="40167" x="7535863" y="4067175"/>
          <p14:tracePt t="40175" x="7535863" y="4059238"/>
          <p14:tracePt t="40183" x="7535863" y="4051300"/>
          <p14:tracePt t="40191" x="7535863" y="4035425"/>
          <p14:tracePt t="40199" x="7535863" y="4027488"/>
          <p14:tracePt t="40207" x="7535863" y="4019550"/>
          <p14:tracePt t="40215" x="7535863" y="4011613"/>
          <p14:tracePt t="40754" x="7535863" y="4003675"/>
          <p14:tracePt t="40778" x="7535863" y="3987800"/>
          <p14:tracePt t="40802" x="7535863" y="3979863"/>
          <p14:tracePt t="40825" x="7535863" y="3971925"/>
          <p14:tracePt t="40841" x="7535863" y="3963988"/>
          <p14:tracePt t="40857" x="7535863" y="3956050"/>
          <p14:tracePt t="40865" x="7535863" y="3948113"/>
          <p14:tracePt t="40889" x="7535863" y="3938588"/>
          <p14:tracePt t="41081" x="7535863" y="3930650"/>
          <p14:tracePt t="41116" x="7535863" y="3938588"/>
          <p14:tracePt t="41123" x="7535863" y="3948113"/>
          <p14:tracePt t="41131" x="7535863" y="3956050"/>
          <p14:tracePt t="41139" x="7535863" y="3971925"/>
          <p14:tracePt t="41149" x="7535863" y="3987800"/>
          <p14:tracePt t="41155" x="7535863" y="4003675"/>
          <p14:tracePt t="41163" x="7535863" y="4019550"/>
          <p14:tracePt t="41182" x="7535863" y="4027488"/>
          <p14:tracePt t="41219" x="7535863" y="4035425"/>
          <p14:tracePt t="41243" x="7535863" y="4043363"/>
          <p14:tracePt t="41260" x="7535863" y="4051300"/>
          <p14:tracePt t="41267" x="7535863" y="4059238"/>
          <p14:tracePt t="41275" x="7535863" y="4067175"/>
          <p14:tracePt t="41283" x="7535863" y="4075113"/>
          <p14:tracePt t="41291" x="7535863" y="4083050"/>
          <p14:tracePt t="41299" x="7535863" y="4090988"/>
          <p14:tracePt t="41307" x="7535863" y="4098925"/>
          <p14:tracePt t="41323" x="7535863" y="4114800"/>
          <p14:tracePt t="41339" x="7535863" y="4122738"/>
          <p14:tracePt t="41355" x="7535863" y="4130675"/>
          <p14:tracePt t="41371" x="7535863" y="4146550"/>
          <p14:tracePt t="41379" x="7535863" y="4154488"/>
          <p14:tracePt t="41387" x="7527925" y="4162425"/>
          <p14:tracePt t="41397" x="7519988" y="4178300"/>
          <p14:tracePt t="41403" x="7519988" y="4186238"/>
          <p14:tracePt t="41412" x="7519988" y="4202113"/>
          <p14:tracePt t="41419" x="7512050" y="4217988"/>
          <p14:tracePt t="41427" x="7504113" y="4233863"/>
          <p14:tracePt t="41435" x="7496175" y="4257675"/>
          <p14:tracePt t="41443" x="7496175" y="4273550"/>
          <p14:tracePt t="41451" x="7496175" y="4291013"/>
          <p14:tracePt t="41461" x="7496175" y="4306888"/>
          <p14:tracePt t="41467" x="7496175" y="4322763"/>
          <p14:tracePt t="41475" x="7496175" y="4338638"/>
          <p14:tracePt t="41483" x="7496175" y="4346575"/>
          <p14:tracePt t="41492" x="7496175" y="4362450"/>
          <p14:tracePt t="41499" x="7496175" y="4370388"/>
          <p14:tracePt t="41507" x="7486650" y="4386263"/>
          <p14:tracePt t="41515" x="7486650" y="4394200"/>
          <p14:tracePt t="41524" x="7486650" y="4402138"/>
          <p14:tracePt t="41531" x="7486650" y="4418013"/>
          <p14:tracePt t="41539" x="7486650" y="4425950"/>
          <p14:tracePt t="41548" x="7486650" y="4433888"/>
          <p14:tracePt t="41555" x="7486650" y="4441825"/>
          <p14:tracePt t="41563" x="7478713" y="4465638"/>
          <p14:tracePt t="41579" x="7478713" y="4473575"/>
          <p14:tracePt t="41587" x="7478713" y="4481513"/>
          <p14:tracePt t="41596" x="7478713" y="4497388"/>
          <p14:tracePt t="41603" x="7478713" y="4505325"/>
          <p14:tracePt t="41613" x="7470775" y="4513263"/>
          <p14:tracePt t="41619" x="7470775" y="4529138"/>
          <p14:tracePt t="41628" x="7470775" y="4537075"/>
          <p14:tracePt t="41635" x="7462838" y="4545013"/>
          <p14:tracePt t="41643" x="7462838" y="4552950"/>
          <p14:tracePt t="41651" x="7454900" y="4552950"/>
          <p14:tracePt t="41659" x="7454900" y="4568825"/>
          <p14:tracePt t="41667" x="7446963" y="4576763"/>
          <p14:tracePt t="41675" x="7446963" y="4584700"/>
          <p14:tracePt t="41683" x="7446963" y="4600575"/>
          <p14:tracePt t="41691" x="7446963" y="4616450"/>
          <p14:tracePt t="41707" x="7446963" y="4624388"/>
          <p14:tracePt t="41715" x="7446963" y="4633913"/>
          <p14:tracePt t="41723" x="7446963" y="4641850"/>
          <p14:tracePt t="41739" x="7446963" y="4649788"/>
          <p14:tracePt t="41765" x="7446963" y="4657725"/>
          <p14:tracePt t="41781" x="7446963" y="4665663"/>
          <p14:tracePt t="42253" x="7446963" y="4673600"/>
          <p14:tracePt t="42928" x="7446963" y="4681538"/>
          <p14:tracePt t="43032" x="7446963" y="4689475"/>
          <p14:tracePt t="43048" x="7446963" y="4697413"/>
          <p14:tracePt t="43071" x="7454900" y="4705350"/>
          <p14:tracePt t="43305" x="7470775" y="4705350"/>
          <p14:tracePt t="43315" x="7478713" y="4705350"/>
          <p14:tracePt t="43331" x="7496175" y="4705350"/>
          <p14:tracePt t="43337" x="7504113" y="4705350"/>
          <p14:tracePt t="43345" x="7512050" y="4713288"/>
          <p14:tracePt t="43353" x="7519988" y="4713288"/>
          <p14:tracePt t="43361" x="7527925" y="4713288"/>
          <p14:tracePt t="43369" x="7535863" y="4721225"/>
          <p14:tracePt t="43377" x="7559675" y="4721225"/>
          <p14:tracePt t="43385" x="7575550" y="4721225"/>
          <p14:tracePt t="43393" x="7583488" y="4721225"/>
          <p14:tracePt t="43401" x="7591425" y="4721225"/>
          <p14:tracePt t="43409" x="7607300" y="4721225"/>
          <p14:tracePt t="43417" x="7615238" y="4729163"/>
          <p14:tracePt t="43434" x="7623175" y="4729163"/>
          <p14:tracePt t="43441" x="7623175" y="4737100"/>
          <p14:tracePt t="43811" x="7615238" y="4737100"/>
          <p14:tracePt t="43827" x="7599363" y="4737100"/>
          <p14:tracePt t="43851" x="7583488" y="4737100"/>
          <p14:tracePt t="43868" x="7575550" y="4737100"/>
          <p14:tracePt t="43883" x="7567613" y="4737100"/>
          <p14:tracePt t="43900" x="7551738" y="4737100"/>
          <p14:tracePt t="43915" x="7535863" y="4737100"/>
          <p14:tracePt t="43923" x="7512050" y="4737100"/>
          <p14:tracePt t="43980" x="7486650" y="4737100"/>
          <p14:tracePt t="43987" x="7470775" y="4737100"/>
          <p14:tracePt t="43995" x="7446963" y="4737100"/>
          <p14:tracePt t="44003" x="7423150" y="4737100"/>
          <p14:tracePt t="44011" x="7391400" y="4737100"/>
          <p14:tracePt t="44019" x="7367588" y="4729163"/>
          <p14:tracePt t="44059" x="7359650" y="4721225"/>
          <p14:tracePt t="44083" x="7359650" y="4713288"/>
          <p14:tracePt t="44100" x="7367588" y="4705350"/>
          <p14:tracePt t="44107" x="7383463" y="4697413"/>
          <p14:tracePt t="44123" x="7391400" y="4681538"/>
          <p14:tracePt t="44275" x="7399338" y="4681538"/>
          <p14:tracePt t="44307" x="7399338" y="4689475"/>
          <p14:tracePt t="44318" x="7399338" y="4705350"/>
          <p14:tracePt t="44333" x="7391400" y="4721225"/>
          <p14:tracePt t="44339" x="7383463" y="4737100"/>
          <p14:tracePt t="44351" x="7383463" y="4752975"/>
          <p14:tracePt t="44355" x="7375525" y="4776788"/>
          <p14:tracePt t="44364" x="7367588" y="4792663"/>
          <p14:tracePt t="44371" x="7359650" y="4808538"/>
          <p14:tracePt t="44380" x="7351713" y="4832350"/>
          <p14:tracePt t="44387" x="7335838" y="4872038"/>
          <p14:tracePt t="44395" x="7319963" y="4903788"/>
          <p14:tracePt t="44403" x="7296150" y="4943475"/>
          <p14:tracePt t="44411" x="7288213" y="4976813"/>
          <p14:tracePt t="44419" x="7280275" y="5016500"/>
          <p14:tracePt t="44429" x="7272338" y="5048250"/>
          <p14:tracePt t="44437" x="7264400" y="5080000"/>
          <p14:tracePt t="44445" x="7264400" y="5103813"/>
          <p14:tracePt t="44453" x="7264400" y="5135563"/>
          <p14:tracePt t="44461" x="7264400" y="5175250"/>
          <p14:tracePt t="44469" x="7264400" y="5199063"/>
          <p14:tracePt t="44477" x="7264400" y="5230813"/>
          <p14:tracePt t="44485" x="7264400" y="5262563"/>
          <p14:tracePt t="44493" x="7264400" y="5286375"/>
          <p14:tracePt t="44501" x="7256463" y="5310188"/>
          <p14:tracePt t="44509" x="7256463" y="5327650"/>
          <p14:tracePt t="44518" x="7256463" y="5343525"/>
          <p14:tracePt t="44525" x="7256463" y="5367338"/>
          <p14:tracePt t="44535" x="7256463" y="5383213"/>
          <p14:tracePt t="44541" x="7256463" y="5407025"/>
          <p14:tracePt t="44550" x="7256463" y="5430838"/>
          <p14:tracePt t="44557" x="7256463" y="5454650"/>
          <p14:tracePt t="44567" x="7256463" y="5470525"/>
          <p14:tracePt t="44573" x="7256463" y="5486400"/>
          <p14:tracePt t="44583" x="7256463" y="5510213"/>
          <p14:tracePt t="44589" x="7256463" y="5526088"/>
          <p14:tracePt t="44602" x="7256463" y="5541963"/>
          <p14:tracePt t="44605" x="7256463" y="5549900"/>
          <p14:tracePt t="44613" x="7256463" y="5557838"/>
          <p14:tracePt t="44621" x="7256463" y="5573713"/>
          <p14:tracePt t="44632" x="7256463" y="5597525"/>
          <p14:tracePt t="44637" x="7256463" y="5621338"/>
          <p14:tracePt t="44645" x="7264400" y="5645150"/>
          <p14:tracePt t="44653" x="7272338" y="5670550"/>
          <p14:tracePt t="44662" x="7272338" y="5694363"/>
          <p14:tracePt t="44669" x="7280275" y="5718175"/>
          <p14:tracePt t="44677" x="7280275" y="5741988"/>
          <p14:tracePt t="44685" x="7280275" y="5765800"/>
          <p14:tracePt t="44693" x="7280275" y="5781675"/>
          <p14:tracePt t="44702" x="7280275" y="5797550"/>
          <p14:tracePt t="44709" x="7280275" y="5813425"/>
          <p14:tracePt t="44718" x="7280275" y="5821363"/>
          <p14:tracePt t="44725" x="7280275" y="5837238"/>
          <p14:tracePt t="44734" x="7280275" y="5853113"/>
          <p14:tracePt t="44741" x="7280275" y="5868988"/>
          <p14:tracePt t="44749" x="7280275" y="5884863"/>
          <p14:tracePt t="44757" x="7280275" y="5900738"/>
          <p14:tracePt t="44766" x="7280275" y="5916613"/>
          <p14:tracePt t="44773" x="7280275" y="5940425"/>
          <p14:tracePt t="44782" x="7280275" y="5956300"/>
          <p14:tracePt t="44789" x="7280275" y="5972175"/>
          <p14:tracePt t="44798" x="7280275" y="5988050"/>
          <p14:tracePt t="44805" x="7280275" y="6005513"/>
          <p14:tracePt t="44813" x="7280275" y="6029325"/>
          <p14:tracePt t="44821" x="7280275" y="6053138"/>
          <p14:tracePt t="44829" x="7280275" y="6076950"/>
          <p14:tracePt t="44837" x="7272338" y="6108700"/>
          <p14:tracePt t="44845" x="7272338" y="6140450"/>
          <p14:tracePt t="44853" x="7272338" y="6164263"/>
          <p14:tracePt t="44861" x="7264400" y="6196013"/>
          <p14:tracePt t="44869" x="7256463" y="6227763"/>
          <p14:tracePt t="44877" x="7248525" y="6259513"/>
          <p14:tracePt t="44885" x="7248525" y="6283325"/>
          <p14:tracePt t="44893" x="7248525" y="6299200"/>
          <p14:tracePt t="44902" x="7248525" y="6307138"/>
          <p14:tracePt t="44909" x="7248525" y="6315075"/>
          <p14:tracePt t="44935" x="7248525" y="6323013"/>
          <p14:tracePt t="44941" x="7248525" y="6330950"/>
          <p14:tracePt t="44949" x="7248525" y="6338888"/>
          <p14:tracePt t="44957" x="7248525" y="6356350"/>
          <p14:tracePt t="44966" x="7248525" y="6364288"/>
          <p14:tracePt t="44973" x="7248525" y="6372225"/>
          <p14:tracePt t="44983" x="7248525" y="6380163"/>
          <p14:tracePt t="44990" x="7248525" y="6396038"/>
          <p14:tracePt t="45007" x="7248525" y="6403975"/>
          <p14:tracePt t="45013" x="7248525" y="6411913"/>
          <p14:tracePt t="45022" x="7248525" y="6419850"/>
          <p14:tracePt t="45029" x="7248525" y="6435725"/>
          <p14:tracePt t="45040" x="7248525" y="6443663"/>
          <p14:tracePt t="45045" x="7248525" y="6451600"/>
          <p14:tracePt t="45053" x="7248525" y="6459538"/>
          <p14:tracePt t="45061" x="7248525" y="6467475"/>
          <p14:tracePt t="45077" x="7248525" y="6475413"/>
          <p14:tracePt t="45111" x="7248525" y="6483350"/>
          <p14:tracePt t="45207" x="7248525" y="6491288"/>
          <p14:tracePt t="45237" x="7248525" y="6499225"/>
          <p14:tracePt t="45239" x="7240588" y="6507163"/>
          <p14:tracePt t="45263" x="7240588" y="6523038"/>
          <p14:tracePt t="45280" x="7232650" y="6530975"/>
          <p14:tracePt t="45304" x="7232650" y="6538913"/>
          <p14:tracePt t="45552" x="7240588" y="6538913"/>
          <p14:tracePt t="45567" x="7256463" y="6538913"/>
          <p14:tracePt t="45575" x="7264400" y="6538913"/>
          <p14:tracePt t="45583" x="7288213" y="6538913"/>
          <p14:tracePt t="45591" x="7304088" y="6538913"/>
          <p14:tracePt t="45600" x="7319963" y="6538913"/>
          <p14:tracePt t="45607" x="7343775" y="6538913"/>
          <p14:tracePt t="45618" x="7367588" y="6530975"/>
          <p14:tracePt t="45623" x="7383463" y="6530975"/>
          <p14:tracePt t="45633" x="7391400" y="6530975"/>
          <p14:tracePt t="45639" x="7407275" y="6523038"/>
          <p14:tracePt t="57948" x="7415213" y="6523038"/>
          <p14:tracePt t="57964" x="7423150" y="6523038"/>
          <p14:tracePt t="57973" x="7431088" y="6523038"/>
          <p14:tracePt t="57980" x="7431088" y="6507163"/>
          <p14:tracePt t="57987" x="7431088" y="6459538"/>
          <p14:tracePt t="57999" x="7407275" y="6388100"/>
          <p14:tracePt t="58004" x="7383463" y="6323013"/>
          <p14:tracePt t="58012" x="7375525" y="6315075"/>
          <p14:tracePt t="58044" x="7383463" y="6315075"/>
          <p14:tracePt t="58052" x="7399338" y="6315075"/>
          <p14:tracePt t="58061" x="7431088" y="6315075"/>
          <p14:tracePt t="58079" x="7519988" y="6315075"/>
          <p14:tracePt t="58083" x="7559675" y="6315075"/>
          <p14:tracePt t="58091" x="7583488" y="6315075"/>
          <p14:tracePt t="58115" x="7607300" y="6315075"/>
          <p14:tracePt t="58123" x="7615238" y="6315075"/>
          <p14:tracePt t="58135" x="7623175" y="6315075"/>
          <p14:tracePt t="58139" x="7631113" y="6315075"/>
          <p14:tracePt t="58155" x="7646988" y="6299200"/>
          <p14:tracePt t="58163" x="7662863" y="6283325"/>
          <p14:tracePt t="58171" x="7670800" y="6259513"/>
          <p14:tracePt t="58179" x="7670800" y="6219825"/>
          <p14:tracePt t="58187" x="7670800" y="6124575"/>
          <p14:tracePt t="58195" x="7662863" y="5988050"/>
          <p14:tracePt t="58203" x="7639050" y="5789613"/>
          <p14:tracePt t="58213" x="7615238" y="5541963"/>
          <p14:tracePt t="58219" x="7599363" y="5270500"/>
          <p14:tracePt t="58229" x="7591425" y="5032375"/>
          <p14:tracePt t="58235" x="7575550" y="4832350"/>
          <p14:tracePt t="58243" x="7575550" y="4657725"/>
          <p14:tracePt t="58251" x="7567613" y="4521200"/>
          <p14:tracePt t="58259" x="7559675" y="4402138"/>
          <p14:tracePt t="58267" x="7543800" y="4306888"/>
          <p14:tracePt t="58277" x="7527925" y="4210050"/>
          <p14:tracePt t="58288" x="7496175" y="4122738"/>
          <p14:tracePt t="58292" x="7470775" y="4043363"/>
          <p14:tracePt t="58299" x="7446963" y="3971925"/>
          <p14:tracePt t="58307" x="7423150" y="3906838"/>
          <p14:tracePt t="58316" x="7391400" y="3851275"/>
          <p14:tracePt t="58325" x="7359650" y="3803650"/>
          <p14:tracePt t="58333" x="7335838" y="3756025"/>
          <p14:tracePt t="58339" x="7312025" y="3724275"/>
          <p14:tracePt t="58351" x="7288213" y="3684588"/>
          <p14:tracePt t="58355" x="7272338" y="3652838"/>
          <p14:tracePt t="58363" x="7248525" y="3629025"/>
          <p14:tracePt t="58371" x="7224713" y="3587750"/>
          <p14:tracePt t="58382" x="7192963" y="3548063"/>
          <p14:tracePt t="58387" x="7161213" y="3516313"/>
          <p14:tracePt t="58399" x="7135813" y="3476625"/>
          <p14:tracePt t="58404" x="7104063" y="3436938"/>
          <p14:tracePt t="58412" x="7072313" y="3389313"/>
          <p14:tracePt t="58419" x="7032625" y="3341688"/>
          <p14:tracePt t="58427" x="6992938" y="3294063"/>
          <p14:tracePt t="58435" x="6945313" y="3244850"/>
          <p14:tracePt t="58444" x="6913563" y="3205163"/>
          <p14:tracePt t="58451" x="6858000" y="3165475"/>
          <p14:tracePt t="58459" x="6810375" y="3133725"/>
          <p14:tracePt t="58467" x="6761163" y="3101975"/>
          <p14:tracePt t="58475" x="6713538" y="3078163"/>
          <p14:tracePt t="58483" x="6665913" y="3046413"/>
          <p14:tracePt t="58491" x="6634163" y="3022600"/>
          <p14:tracePt t="58500" x="6594475" y="2998788"/>
          <p14:tracePt t="58507" x="6570663" y="2974975"/>
          <p14:tracePt t="58516" x="6530975" y="2959100"/>
          <p14:tracePt t="58523" x="6491288" y="2935288"/>
          <p14:tracePt t="58532" x="6442075" y="2909888"/>
          <p14:tracePt t="58539" x="6394450" y="2886075"/>
          <p14:tracePt t="58548" x="6354763" y="2862263"/>
          <p14:tracePt t="58555" x="6307138" y="2838450"/>
          <p14:tracePt t="58564" x="6267450" y="2822575"/>
          <p14:tracePt t="58573" x="6235700" y="2806700"/>
          <p14:tracePt t="58584" x="6188075" y="2790825"/>
          <p14:tracePt t="58588" x="6132513" y="2774950"/>
          <p14:tracePt t="58603" x="6019800" y="2735263"/>
          <p14:tracePt t="58614" x="5948363" y="2711450"/>
          <p14:tracePt t="58619" x="5884863" y="2679700"/>
          <p14:tracePt t="58627" x="5805488" y="2647950"/>
          <p14:tracePt t="58635" x="5724525" y="2608263"/>
          <p14:tracePt t="58643" x="5653088" y="2576513"/>
          <p14:tracePt t="58651" x="5573713" y="2543175"/>
          <p14:tracePt t="58659" x="5494338" y="2511425"/>
          <p14:tracePt t="58667" x="5414963" y="2487613"/>
          <p14:tracePt t="58679" x="5341938" y="2463800"/>
          <p14:tracePt t="58683" x="5262563" y="2439988"/>
          <p14:tracePt t="58693" x="5199063" y="2424113"/>
          <p14:tracePt t="58699" x="5135563" y="2408238"/>
          <p14:tracePt t="58708" x="5064125" y="2400300"/>
          <p14:tracePt t="58716" x="4999038" y="2392363"/>
          <p14:tracePt t="58729" x="4959350" y="2384425"/>
          <p14:tracePt t="58732" x="4919663" y="2376488"/>
          <p14:tracePt t="58739" x="4887913" y="2376488"/>
          <p14:tracePt t="58748" x="4864100" y="2376488"/>
          <p14:tracePt t="58756" x="4840288" y="2376488"/>
          <p14:tracePt t="58766" x="4808538" y="2376488"/>
          <p14:tracePt t="58772" x="4776788" y="2376488"/>
          <p14:tracePt t="58780" x="4729163" y="2368550"/>
          <p14:tracePt t="58788" x="4687888" y="2360613"/>
          <p14:tracePt t="58800" x="4640263" y="2352675"/>
          <p14:tracePt t="58805" x="4600575" y="2344738"/>
          <p14:tracePt t="58817" x="4552950" y="2336800"/>
          <p14:tracePt t="58822" x="4521200" y="2328863"/>
          <p14:tracePt t="58827" x="4481513" y="2320925"/>
          <p14:tracePt t="58836" x="4449763" y="2320925"/>
          <p14:tracePt t="58843" x="4418013" y="2312988"/>
          <p14:tracePt t="58851" x="4394200" y="2305050"/>
          <p14:tracePt t="58860" x="4370388" y="2297113"/>
          <p14:tracePt t="58867" x="4362450" y="2289175"/>
          <p14:tracePt t="58876" x="4352925" y="2289175"/>
          <p14:tracePt t="58883" x="4344988" y="2289175"/>
          <p14:tracePt t="58891" x="4337050" y="2289175"/>
          <p14:tracePt t="58899" x="4329113" y="2289175"/>
          <p14:tracePt t="58908" x="4313238" y="2281238"/>
          <p14:tracePt t="58915" x="4305300" y="2281238"/>
          <p14:tracePt t="58923" x="4297363" y="2273300"/>
          <p14:tracePt t="58932" x="4289425" y="2273300"/>
          <p14:tracePt t="58939" x="4273550" y="2265363"/>
          <p14:tracePt t="58958" x="4257675" y="2257425"/>
          <p14:tracePt t="69204" x="4281488" y="2249488"/>
          <p14:tracePt t="69209" x="4321175" y="2249488"/>
          <p14:tracePt t="69217" x="4378325" y="2249488"/>
          <p14:tracePt t="69229" x="4457700" y="2249488"/>
          <p14:tracePt t="69236" x="4545013" y="2249488"/>
          <p14:tracePt t="69250" x="4737100" y="2249488"/>
          <p14:tracePt t="69257" x="4808538" y="2249488"/>
          <p14:tracePt t="69265" x="4872038" y="2249488"/>
          <p14:tracePt t="69274" x="4919663" y="2249488"/>
          <p14:tracePt t="69283" x="4959350" y="2257425"/>
          <p14:tracePt t="69294" x="5006975" y="2265363"/>
          <p14:tracePt t="69299" x="5056188" y="2273300"/>
          <p14:tracePt t="69309" x="5103813" y="2281238"/>
          <p14:tracePt t="69313" x="5159375" y="2297113"/>
          <p14:tracePt t="69326" x="5230813" y="2305050"/>
          <p14:tracePt t="69334" x="5302250" y="2312988"/>
          <p14:tracePt t="69337" x="5381625" y="2320925"/>
          <p14:tracePt t="69346" x="5454650" y="2328863"/>
          <p14:tracePt t="69354" x="5526088" y="2328863"/>
          <p14:tracePt t="69361" x="5589588" y="2328863"/>
          <p14:tracePt t="69378" x="5708650" y="2328863"/>
          <p14:tracePt t="69386" x="5757863" y="2328863"/>
          <p14:tracePt t="69393" x="5789613" y="2328863"/>
          <p14:tracePt t="69403" x="5805488" y="2328863"/>
          <p14:tracePt t="69442" x="5821363" y="2328863"/>
          <p14:tracePt t="69451" x="5829300" y="2328863"/>
          <p14:tracePt t="69459" x="5829300" y="2320925"/>
          <p14:tracePt t="69467" x="5845175" y="2305050"/>
          <p14:tracePt t="69476" x="5845175" y="2297113"/>
          <p14:tracePt t="69499" x="5853113" y="2281238"/>
          <p14:tracePt t="69515" x="5868988" y="2281238"/>
          <p14:tracePt t="69524" x="5884863" y="2273300"/>
          <p14:tracePt t="69531" x="5892800" y="2273300"/>
          <p14:tracePt t="69549" x="5908675" y="2265363"/>
          <p14:tracePt t="69568" x="5916613" y="2265363"/>
          <p14:tracePt t="69571" x="5932488" y="2265363"/>
          <p14:tracePt t="69577" x="5940425" y="2257425"/>
          <p14:tracePt t="69587" x="5948363" y="2249488"/>
          <p14:tracePt t="69593" x="5972175" y="2241550"/>
          <p14:tracePt t="69601" x="5988050" y="2241550"/>
          <p14:tracePt t="69610" x="6003925" y="2233613"/>
          <p14:tracePt t="69617" x="6011863" y="2224088"/>
          <p14:tracePt t="69626" x="6035675" y="2216150"/>
          <p14:tracePt t="69635" x="6043613" y="2208213"/>
          <p14:tracePt t="69644" x="6059488" y="2200275"/>
          <p14:tracePt t="69651" x="6075363" y="2200275"/>
          <p14:tracePt t="69657" x="6091238" y="2192338"/>
          <p14:tracePt t="85829" x="6075363" y="2200275"/>
          <p14:tracePt t="85837" x="6051550" y="2208213"/>
          <p14:tracePt t="85845" x="6027738" y="2233613"/>
          <p14:tracePt t="85853" x="5980113" y="2249488"/>
          <p14:tracePt t="85861" x="5924550" y="2289175"/>
          <p14:tracePt t="85869" x="5853113" y="2328863"/>
          <p14:tracePt t="85877" x="5789613" y="2368550"/>
          <p14:tracePt t="85888" x="5724525" y="2416175"/>
          <p14:tracePt t="85895" x="5700713" y="2424113"/>
          <p14:tracePt t="85951" x="5684838" y="2439988"/>
          <p14:tracePt t="85957" x="5676900" y="2447925"/>
          <p14:tracePt t="85965" x="5668963" y="2455863"/>
          <p14:tracePt t="85974" x="5668963" y="2471738"/>
          <p14:tracePt t="85982" x="5668963" y="2487613"/>
          <p14:tracePt t="85993" x="5676900" y="2511425"/>
          <p14:tracePt t="85997" x="5692775" y="2535238"/>
          <p14:tracePt t="86007" x="5700713" y="2566988"/>
          <p14:tracePt t="86014" x="5724525" y="2616200"/>
          <p14:tracePt t="86021" x="5740400" y="2679700"/>
          <p14:tracePt t="86029" x="5757863" y="2767013"/>
          <p14:tracePt t="86037" x="5781675" y="2862263"/>
          <p14:tracePt t="86045" x="5789613" y="2974975"/>
          <p14:tracePt t="86053" x="5797550" y="3094038"/>
          <p14:tracePt t="86061" x="5813425" y="3228975"/>
          <p14:tracePt t="86070" x="5837238" y="3349625"/>
          <p14:tracePt t="86077" x="5853113" y="3476625"/>
          <p14:tracePt t="86085" x="5892800" y="3605213"/>
          <p14:tracePt t="86093" x="5940425" y="3708400"/>
          <p14:tracePt t="86101" x="5980113" y="3795713"/>
          <p14:tracePt t="86109" x="6027738" y="3875088"/>
          <p14:tracePt t="86117" x="6067425" y="3930650"/>
          <p14:tracePt t="86125" x="6108700" y="3979863"/>
          <p14:tracePt t="86133" x="6140450" y="4027488"/>
          <p14:tracePt t="86143" x="6172200" y="4067175"/>
          <p14:tracePt t="86149" x="6211888" y="4114800"/>
          <p14:tracePt t="86160" x="6243638" y="4162425"/>
          <p14:tracePt t="86170" x="6275388" y="4210050"/>
          <p14:tracePt t="86175" x="6299200" y="4257675"/>
          <p14:tracePt t="86184" x="6323013" y="4298950"/>
          <p14:tracePt t="86191" x="6346825" y="4330700"/>
          <p14:tracePt t="86200" x="6370638" y="4370388"/>
          <p14:tracePt t="86208" x="6378575" y="4394200"/>
          <p14:tracePt t="86217" x="6394450" y="4425950"/>
          <p14:tracePt t="86224" x="6402388" y="4441825"/>
          <p14:tracePt t="86230" x="6418263" y="4457700"/>
          <p14:tracePt t="86240" x="6426200" y="4473575"/>
          <p14:tracePt t="86251" x="6442075" y="4497388"/>
          <p14:tracePt t="86253" x="6451600" y="4529138"/>
          <p14:tracePt t="86262" x="6475413" y="4560888"/>
          <p14:tracePt t="86269" x="6491288" y="4600575"/>
          <p14:tracePt t="86278" x="6507163" y="4657725"/>
          <p14:tracePt t="86285" x="6530975" y="4737100"/>
          <p14:tracePt t="86295" x="6570663" y="4808538"/>
          <p14:tracePt t="86301" x="6602413" y="4895850"/>
          <p14:tracePt t="86310" x="6642100" y="5000625"/>
          <p14:tracePt t="86317" x="6673850" y="5095875"/>
          <p14:tracePt t="86330" x="6697663" y="5199063"/>
          <p14:tracePt t="86333" x="6729413" y="5310188"/>
          <p14:tracePt t="86344" x="6753225" y="5414963"/>
          <p14:tracePt t="86350" x="6769100" y="5526088"/>
          <p14:tracePt t="86359" x="6794500" y="5621338"/>
          <p14:tracePt t="86365" x="6810375" y="5718175"/>
          <p14:tracePt t="86374" x="6826250" y="5805488"/>
          <p14:tracePt t="86381" x="6842125" y="5900738"/>
          <p14:tracePt t="86394" x="6850063" y="5980113"/>
          <p14:tracePt t="86397" x="6858000" y="6045200"/>
          <p14:tracePt t="86408" x="6873875" y="6100763"/>
          <p14:tracePt t="86413" x="6881813" y="6132513"/>
          <p14:tracePt t="86421" x="6889750" y="6156325"/>
          <p14:tracePt t="86430" x="6897688" y="6180138"/>
          <p14:tracePt t="86437" x="6897688" y="6196013"/>
          <p14:tracePt t="86445" x="6897688" y="6211888"/>
          <p14:tracePt t="86453" x="6897688" y="6227763"/>
          <p14:tracePt t="86461" x="6913563" y="6243638"/>
          <p14:tracePt t="86469" x="6921500" y="6267450"/>
          <p14:tracePt t="86480" x="6945313" y="6307138"/>
          <p14:tracePt t="86488" x="6977063" y="6348413"/>
          <p14:tracePt t="86494" x="7016750" y="6388100"/>
          <p14:tracePt t="86501" x="7056438" y="6427788"/>
          <p14:tracePt t="86510" x="7088188" y="6451600"/>
          <p14:tracePt t="86517" x="7112000" y="6483350"/>
          <p14:tracePt t="86527" x="7145338" y="6499225"/>
          <p14:tracePt t="86535" x="7161213" y="6515100"/>
          <p14:tracePt t="86541" x="7177088" y="6523038"/>
          <p14:tracePt t="86549" x="7200900" y="6530975"/>
          <p14:tracePt t="86557" x="7224713" y="6538913"/>
          <p14:tracePt t="86565" x="7248525" y="6546850"/>
          <p14:tracePt t="86574" x="7288213" y="6562725"/>
          <p14:tracePt t="86582" x="7319963" y="6562725"/>
          <p14:tracePt t="86594" x="7359650" y="6570663"/>
          <p14:tracePt t="86597" x="7399338" y="6578600"/>
          <p14:tracePt t="86612" x="7446963" y="6578600"/>
          <p14:tracePt t="86616" x="7486650" y="6578600"/>
          <p14:tracePt t="86621" x="7512050" y="6578600"/>
          <p14:tracePt t="86629" x="7527925" y="6570663"/>
          <p14:tracePt t="86637" x="7551738" y="6562725"/>
          <p14:tracePt t="86645" x="7559675" y="6562725"/>
          <p14:tracePt t="86653" x="7567613" y="6562725"/>
          <p14:tracePt t="86661" x="7583488" y="6554788"/>
          <p14:tracePt t="86674" x="7607300" y="6546850"/>
          <p14:tracePt t="86678" x="7615238" y="6538913"/>
          <p14:tracePt t="86686" x="7623175" y="6538913"/>
          <p14:tracePt t="86694" x="7631113" y="6538913"/>
          <p14:tracePt t="86703" x="7639050" y="6538913"/>
          <p14:tracePt t="86718" x="7646988" y="6530975"/>
          <p14:tracePt t="86735" x="7662863" y="6523038"/>
          <p14:tracePt t="86758" x="7670800" y="6507163"/>
          <p14:tracePt t="86773" x="7670800" y="6499225"/>
          <p14:tracePt t="86797" x="7670800" y="6491288"/>
          <p14:tracePt t="86808" x="7670800" y="6483350"/>
          <p14:tracePt t="86825" x="7670800" y="6475413"/>
          <p14:tracePt t="86831" x="7670800" y="6467475"/>
          <p14:tracePt t="86848" x="7670800" y="6459538"/>
          <p14:tracePt t="86854" x="7662863" y="6459538"/>
          <p14:tracePt t="86909" x="7654925" y="6459538"/>
          <p14:tracePt t="86925" x="7646988" y="6459538"/>
          <p14:tracePt t="86945" x="7639050" y="6459538"/>
          <p14:tracePt t="86952" x="7631113" y="6459538"/>
          <p14:tracePt t="86962" x="7615238" y="6459538"/>
          <p14:tracePt t="86965" x="7607300" y="6459538"/>
          <p14:tracePt t="86979" x="7599363" y="6459538"/>
          <p14:tracePt t="86983" x="7591425" y="6459538"/>
          <p14:tracePt t="86989" x="7583488" y="6459538"/>
          <p14:tracePt t="87063" x="7575550" y="6459538"/>
          <p14:tracePt t="87070" x="7567613" y="6459538"/>
          <p14:tracePt t="87078" x="7543800" y="6459538"/>
          <p14:tracePt t="87085" x="7535863" y="6459538"/>
          <p14:tracePt t="87094" x="7527925" y="6459538"/>
          <p14:tracePt t="87101" x="7512050" y="6459538"/>
          <p14:tracePt t="87112" x="7496175" y="6459538"/>
          <p14:tracePt t="87117" x="7486650" y="645953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1703389" y="233363"/>
            <a:ext cx="8569325" cy="1320800"/>
          </a:xfrm>
        </p:spPr>
        <p:txBody>
          <a:bodyPr/>
          <a:lstStyle/>
          <a:p>
            <a:r>
              <a:rPr lang="ja-JP" altLang="en-US"/>
              <a:t>お姫様の復活</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4" y="1557338"/>
            <a:ext cx="3089275"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557338"/>
            <a:ext cx="3089275"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テキスト ボックス 6"/>
          <p:cNvSpPr txBox="1">
            <a:spLocks noChangeArrowheads="1"/>
          </p:cNvSpPr>
          <p:nvPr/>
        </p:nvSpPr>
        <p:spPr bwMode="auto">
          <a:xfrm>
            <a:off x="6096000" y="4941888"/>
            <a:ext cx="41036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pPr>
            <a:r>
              <a:rPr lang="ja-JP" altLang="en-US" sz="2400">
                <a:latin typeface="Garamond" pitchFamily="18" charset="0"/>
              </a:rPr>
              <a:t>メリダ（</a:t>
            </a:r>
            <a:r>
              <a:rPr lang="en-US" altLang="ja-JP" sz="2400">
                <a:latin typeface="Garamond" pitchFamily="18" charset="0"/>
              </a:rPr>
              <a:t>2012</a:t>
            </a:r>
            <a:r>
              <a:rPr lang="ja-JP" altLang="en-US" sz="2400">
                <a:latin typeface="Garamond" pitchFamily="18" charset="0"/>
              </a:rPr>
              <a:t>年）</a:t>
            </a:r>
            <a:endParaRPr lang="en-US" altLang="ja-JP" sz="2400">
              <a:latin typeface="Garamond" pitchFamily="18" charset="0"/>
            </a:endParaRPr>
          </a:p>
          <a:p>
            <a:pPr eaLnBrk="1" hangingPunct="1">
              <a:spcBef>
                <a:spcPct val="0"/>
              </a:spcBef>
            </a:pPr>
            <a:r>
              <a:rPr lang="ja-JP" altLang="en-US" sz="2400">
                <a:latin typeface="Garamond" pitchFamily="18" charset="0"/>
              </a:rPr>
              <a:t>王女</a:t>
            </a:r>
            <a:endParaRPr lang="en-US" altLang="ja-JP" sz="2400">
              <a:latin typeface="Garamond" pitchFamily="18" charset="0"/>
            </a:endParaRPr>
          </a:p>
          <a:p>
            <a:pPr eaLnBrk="1" hangingPunct="1">
              <a:spcBef>
                <a:spcPct val="0"/>
              </a:spcBef>
            </a:pPr>
            <a:r>
              <a:rPr lang="ja-JP" altLang="en-US" sz="2400">
                <a:latin typeface="Garamond" pitchFamily="18" charset="0"/>
              </a:rPr>
              <a:t>王子は</a:t>
            </a:r>
            <a:r>
              <a:rPr lang="en-US" altLang="ja-JP" sz="2400">
                <a:latin typeface="Garamond" pitchFamily="18" charset="0"/>
              </a:rPr>
              <a:t>3</a:t>
            </a:r>
            <a:r>
              <a:rPr lang="ja-JP" altLang="en-US" sz="2400">
                <a:latin typeface="Garamond" pitchFamily="18" charset="0"/>
              </a:rPr>
              <a:t>人出てくるが、頼りない。</a:t>
            </a:r>
          </a:p>
        </p:txBody>
      </p:sp>
      <p:sp>
        <p:nvSpPr>
          <p:cNvPr id="34822" name="テキスト ボックス 7"/>
          <p:cNvSpPr txBox="1">
            <a:spLocks noChangeArrowheads="1"/>
          </p:cNvSpPr>
          <p:nvPr/>
        </p:nvSpPr>
        <p:spPr bwMode="auto">
          <a:xfrm>
            <a:off x="1992313" y="4868863"/>
            <a:ext cx="3382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pPr>
            <a:r>
              <a:rPr lang="ja-JP" altLang="en-US" sz="2400">
                <a:latin typeface="Garamond" pitchFamily="18" charset="0"/>
              </a:rPr>
              <a:t>ラプンツェル（</a:t>
            </a:r>
            <a:r>
              <a:rPr lang="en-US" altLang="ja-JP" sz="2400">
                <a:latin typeface="Garamond" pitchFamily="18" charset="0"/>
              </a:rPr>
              <a:t>2010</a:t>
            </a:r>
            <a:r>
              <a:rPr lang="ja-JP" altLang="en-US" sz="2400">
                <a:latin typeface="Garamond" pitchFamily="18" charset="0"/>
              </a:rPr>
              <a:t>年）</a:t>
            </a:r>
            <a:endParaRPr lang="en-US" altLang="ja-JP" sz="2400">
              <a:latin typeface="Garamond" pitchFamily="18" charset="0"/>
            </a:endParaRPr>
          </a:p>
          <a:p>
            <a:pPr eaLnBrk="1" hangingPunct="1">
              <a:spcBef>
                <a:spcPct val="0"/>
              </a:spcBef>
            </a:pPr>
            <a:r>
              <a:rPr lang="ja-JP" altLang="en-US" sz="2400">
                <a:latin typeface="Garamond" pitchFamily="18" charset="0"/>
              </a:rPr>
              <a:t>王女</a:t>
            </a:r>
            <a:endParaRPr lang="en-US" altLang="ja-JP" sz="2400">
              <a:latin typeface="Garamond" pitchFamily="18" charset="0"/>
            </a:endParaRPr>
          </a:p>
          <a:p>
            <a:pPr eaLnBrk="1" hangingPunct="1">
              <a:spcBef>
                <a:spcPct val="0"/>
              </a:spcBef>
            </a:pPr>
            <a:r>
              <a:rPr lang="ja-JP" altLang="en-US" sz="2400">
                <a:latin typeface="Garamond" pitchFamily="18" charset="0"/>
              </a:rPr>
              <a:t>相手は泥棒</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ラプンツェル</a:t>
            </a:r>
          </a:p>
        </p:txBody>
      </p:sp>
      <p:sp>
        <p:nvSpPr>
          <p:cNvPr id="3" name="コンテンツ プレースホルダー 2"/>
          <p:cNvSpPr>
            <a:spLocks noGrp="1"/>
          </p:cNvSpPr>
          <p:nvPr>
            <p:ph idx="1"/>
          </p:nvPr>
        </p:nvSpPr>
        <p:spPr>
          <a:xfrm>
            <a:off x="609600" y="1600201"/>
            <a:ext cx="10972800" cy="3701007"/>
          </a:xfrm>
        </p:spPr>
        <p:txBody>
          <a:bodyPr/>
          <a:lstStyle/>
          <a:p>
            <a:r>
              <a:rPr kumimoji="1" lang="ja-JP" altLang="en-US" dirty="0"/>
              <a:t>原作はグリム童話「野</a:t>
            </a:r>
            <a:r>
              <a:rPr kumimoji="1" lang="ja-JP" altLang="en-US" dirty="0" err="1"/>
              <a:t>ぢしゃ</a:t>
            </a:r>
            <a:r>
              <a:rPr kumimoji="1" lang="ja-JP" altLang="en-US" dirty="0"/>
              <a:t>」</a:t>
            </a:r>
            <a:endParaRPr kumimoji="1" lang="en-US" altLang="ja-JP" dirty="0"/>
          </a:p>
          <a:p>
            <a:r>
              <a:rPr lang="ja-JP" altLang="en-US" dirty="0"/>
              <a:t>妊娠した母親が魔女の野</a:t>
            </a:r>
            <a:r>
              <a:rPr lang="ja-JP" altLang="en-US" dirty="0" err="1"/>
              <a:t>ぢしゃを</a:t>
            </a:r>
            <a:r>
              <a:rPr lang="ja-JP" altLang="en-US" dirty="0"/>
              <a:t>食べたため、ラプンツェルは魔女の元に監禁された。</a:t>
            </a:r>
            <a:endParaRPr lang="en-US" altLang="ja-JP" dirty="0"/>
          </a:p>
          <a:p>
            <a:r>
              <a:rPr kumimoji="1" lang="ja-JP" altLang="en-US" dirty="0"/>
              <a:t>王子様が訪ねてきて毎晩会いにくる。子供ができて、魔女に追い出される。</a:t>
            </a:r>
          </a:p>
        </p:txBody>
      </p:sp>
    </p:spTree>
    <p:extLst>
      <p:ext uri="{BB962C8B-B14F-4D97-AF65-F5344CB8AC3E}">
        <p14:creationId xmlns:p14="http://schemas.microsoft.com/office/powerpoint/2010/main" val="2718784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ノヂシャ（ラプンツェル）</a:t>
            </a:r>
          </a:p>
        </p:txBody>
      </p:sp>
      <p:sp>
        <p:nvSpPr>
          <p:cNvPr id="3" name="コンテンツ プレースホルダー 2"/>
          <p:cNvSpPr>
            <a:spLocks noGrp="1"/>
          </p:cNvSpPr>
          <p:nvPr>
            <p:ph idx="1"/>
          </p:nvPr>
        </p:nvSpPr>
        <p:spPr/>
        <p:txBody>
          <a:bodyPr/>
          <a:lstStyle/>
          <a:p>
            <a:r>
              <a:rPr kumimoji="1" lang="ja-JP" altLang="en-US" dirty="0"/>
              <a:t>ラプンツェル、マーシュ（フランス語）</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219" y="2248569"/>
            <a:ext cx="3147814" cy="2360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4109660"/>
            <a:ext cx="3336032" cy="25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28" y="2720904"/>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578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2046288" y="492125"/>
            <a:ext cx="8229600" cy="1143000"/>
          </a:xfrm>
        </p:spPr>
        <p:txBody>
          <a:bodyPr/>
          <a:lstStyle/>
          <a:p>
            <a:r>
              <a:rPr lang="ja-JP" altLang="en-US"/>
              <a:t>「愛」の多様化</a:t>
            </a:r>
          </a:p>
        </p:txBody>
      </p:sp>
      <p:sp>
        <p:nvSpPr>
          <p:cNvPr id="3" name="コンテンツ プレースホルダー 2"/>
          <p:cNvSpPr>
            <a:spLocks noGrp="1"/>
          </p:cNvSpPr>
          <p:nvPr>
            <p:ph idx="1"/>
          </p:nvPr>
        </p:nvSpPr>
        <p:spPr>
          <a:xfrm>
            <a:off x="5757864" y="2019301"/>
            <a:ext cx="4344987" cy="3103563"/>
          </a:xfrm>
        </p:spPr>
        <p:txBody>
          <a:bodyPr>
            <a:normAutofit/>
          </a:bodyPr>
          <a:lstStyle/>
          <a:p>
            <a:pPr>
              <a:defRPr/>
            </a:pPr>
            <a:r>
              <a:rPr lang="ja-JP" altLang="en-US" sz="2800" dirty="0"/>
              <a:t>エルサとアナ（</a:t>
            </a:r>
            <a:r>
              <a:rPr lang="en-US" altLang="ja-JP" sz="2800" dirty="0"/>
              <a:t>2013</a:t>
            </a:r>
            <a:r>
              <a:rPr lang="ja-JP" altLang="en-US" sz="2800" dirty="0"/>
              <a:t>年）</a:t>
            </a:r>
            <a:endParaRPr lang="en-US" altLang="ja-JP" sz="2800" dirty="0"/>
          </a:p>
          <a:p>
            <a:pPr lvl="1">
              <a:defRPr/>
            </a:pPr>
            <a:r>
              <a:rPr lang="ja-JP" altLang="en-US" sz="2000" dirty="0"/>
              <a:t>アナ</a:t>
            </a:r>
            <a:endParaRPr lang="en-US" altLang="ja-JP" sz="2000" dirty="0"/>
          </a:p>
          <a:p>
            <a:pPr marL="457200" lvl="1" indent="0">
              <a:buNone/>
              <a:defRPr/>
            </a:pPr>
            <a:r>
              <a:rPr lang="ja-JP" altLang="en-US" sz="2000" dirty="0"/>
              <a:t>　王女。相手はクリストフ（山男）</a:t>
            </a:r>
            <a:endParaRPr lang="en-US" altLang="ja-JP" sz="2000" dirty="0"/>
          </a:p>
          <a:p>
            <a:pPr lvl="1">
              <a:defRPr/>
            </a:pPr>
            <a:r>
              <a:rPr lang="ja-JP" altLang="en-US" sz="2000" dirty="0"/>
              <a:t>エルサ</a:t>
            </a:r>
            <a:endParaRPr lang="en-US" altLang="ja-JP" sz="2000" dirty="0"/>
          </a:p>
          <a:p>
            <a:pPr marL="457200" lvl="1" indent="0">
              <a:buNone/>
              <a:defRPr/>
            </a:pPr>
            <a:r>
              <a:rPr lang="ja-JP" altLang="en-US" sz="2000" dirty="0"/>
              <a:t>　生まれは王女（後に女王）</a:t>
            </a:r>
            <a:endParaRPr lang="en-US" altLang="ja-JP" sz="2000" dirty="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916832"/>
            <a:ext cx="4608512" cy="384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コンテンツ プレースホルダー 2"/>
          <p:cNvSpPr>
            <a:spLocks noGrp="1"/>
          </p:cNvSpPr>
          <p:nvPr>
            <p:ph idx="1"/>
          </p:nvPr>
        </p:nvSpPr>
        <p:spPr>
          <a:xfrm>
            <a:off x="1055440" y="2276872"/>
            <a:ext cx="9793088" cy="2520280"/>
          </a:xfrm>
        </p:spPr>
        <p:txBody>
          <a:bodyPr/>
          <a:lstStyle/>
          <a:p>
            <a:pPr>
              <a:buFont typeface="Wingdings" pitchFamily="2" charset="2"/>
              <a:buChar char="l"/>
            </a:pPr>
            <a:r>
              <a:rPr lang="ja-JP" altLang="ja-JP" sz="2800" dirty="0"/>
              <a:t>エルサ</a:t>
            </a:r>
            <a:r>
              <a:rPr lang="ja-JP" altLang="en-US" sz="2800" dirty="0"/>
              <a:t>は、</a:t>
            </a:r>
            <a:r>
              <a:rPr lang="ja-JP" altLang="ja-JP" sz="2800" dirty="0"/>
              <a:t>王子様（男性）からのプロポーズを求めていない</a:t>
            </a:r>
            <a:endParaRPr lang="en-US" altLang="ja-JP" sz="2800" dirty="0"/>
          </a:p>
          <a:p>
            <a:pPr>
              <a:buFont typeface="Wingdings" pitchFamily="2" charset="2"/>
              <a:buChar char="l"/>
            </a:pPr>
            <a:r>
              <a:rPr lang="ja-JP" altLang="ja-JP" sz="2800" dirty="0"/>
              <a:t>物語上でも男女の愛に限らない</a:t>
            </a:r>
            <a:endParaRPr lang="en-US" altLang="ja-JP" sz="2800" dirty="0"/>
          </a:p>
          <a:p>
            <a:pPr>
              <a:buFont typeface="Wingdings" pitchFamily="2" charset="2"/>
              <a:buChar char="l"/>
            </a:pPr>
            <a:r>
              <a:rPr lang="ja-JP" altLang="ja-JP" sz="2800" dirty="0"/>
              <a:t>多様な愛の形を認めるメッセージが込められている</a:t>
            </a:r>
            <a:endParaRPr lang="en-US" altLang="ja-JP" sz="2800" dirty="0"/>
          </a:p>
          <a:p>
            <a:pPr>
              <a:buFont typeface="Wingdings" pitchFamily="2" charset="2"/>
              <a:buChar char="l"/>
            </a:pPr>
            <a:r>
              <a:rPr lang="ja-JP" altLang="en-US" sz="2800" dirty="0"/>
              <a:t>従来は女王は悪者だったが、悪者にならなかった。</a:t>
            </a:r>
            <a:endParaRPr lang="ja-JP" altLang="ja-JP" sz="2800" dirty="0"/>
          </a:p>
          <a:p>
            <a:endParaRPr lang="ja-JP" altLang="en-US" sz="2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979BD-C572-0176-8B50-39F4252E9515}"/>
              </a:ext>
            </a:extLst>
          </p:cNvPr>
          <p:cNvSpPr>
            <a:spLocks noGrp="1"/>
          </p:cNvSpPr>
          <p:nvPr>
            <p:ph type="title"/>
          </p:nvPr>
        </p:nvSpPr>
        <p:spPr/>
        <p:txBody>
          <a:bodyPr/>
          <a:lstStyle/>
          <a:p>
            <a:r>
              <a:rPr kumimoji="1" lang="ja-JP" altLang="en-US" dirty="0"/>
              <a:t>フロリダ州のディズニー自治権はく奪</a:t>
            </a:r>
          </a:p>
        </p:txBody>
      </p:sp>
      <p:sp>
        <p:nvSpPr>
          <p:cNvPr id="3" name="コンテンツ プレースホルダー 2">
            <a:extLst>
              <a:ext uri="{FF2B5EF4-FFF2-40B4-BE49-F238E27FC236}">
                <a16:creationId xmlns:a16="http://schemas.microsoft.com/office/drawing/2014/main" id="{4308BC1D-7656-AFF6-322F-A174B29931AE}"/>
              </a:ext>
            </a:extLst>
          </p:cNvPr>
          <p:cNvSpPr>
            <a:spLocks noGrp="1"/>
          </p:cNvSpPr>
          <p:nvPr>
            <p:ph idx="1"/>
          </p:nvPr>
        </p:nvSpPr>
        <p:spPr>
          <a:xfrm>
            <a:off x="757518" y="1690688"/>
            <a:ext cx="10515600" cy="4351338"/>
          </a:xfrm>
        </p:spPr>
        <p:txBody>
          <a:bodyPr>
            <a:normAutofit fontScale="92500" lnSpcReduction="20000"/>
          </a:bodyPr>
          <a:lstStyle/>
          <a:p>
            <a:r>
              <a:rPr kumimoji="1" lang="ja-JP" altLang="en-US" dirty="0"/>
              <a:t>ディズニー社は、消防や警備などの公共サービスや社会インフラを自分たちでまかなう代わりに税制面での優遇や規制緩和を享受していた。</a:t>
            </a:r>
            <a:endParaRPr kumimoji="1" lang="en-US" altLang="ja-JP" dirty="0"/>
          </a:p>
          <a:p>
            <a:r>
              <a:rPr kumimoji="1" lang="en-US" altLang="ja-JP" dirty="0"/>
              <a:t>2022</a:t>
            </a:r>
            <a:r>
              <a:rPr kumimoji="1" lang="ja-JP" altLang="en-US" dirty="0"/>
              <a:t>年</a:t>
            </a:r>
            <a:r>
              <a:rPr kumimoji="1" lang="en-US" altLang="ja-JP" dirty="0"/>
              <a:t>3</a:t>
            </a:r>
            <a:r>
              <a:rPr kumimoji="1" lang="ja-JP" altLang="en-US" dirty="0"/>
              <a:t>月、フロリダ州で小学校の低学年に</a:t>
            </a:r>
            <a:r>
              <a:rPr kumimoji="1" lang="en-US" altLang="ja-JP" dirty="0"/>
              <a:t>LGBTQ</a:t>
            </a:r>
            <a:r>
              <a:rPr kumimoji="1" lang="ja-JP" altLang="en-US" dirty="0"/>
              <a:t>（性的少数者）について教えることを禁じる法律が</a:t>
            </a:r>
            <a:r>
              <a:rPr lang="ja-JP" altLang="en-US" dirty="0"/>
              <a:t>成立。</a:t>
            </a:r>
            <a:endParaRPr lang="en-US" altLang="ja-JP" dirty="0"/>
          </a:p>
          <a:p>
            <a:r>
              <a:rPr lang="ja-JP" altLang="en-US" dirty="0"/>
              <a:t>ディズニー社の</a:t>
            </a:r>
            <a:r>
              <a:rPr kumimoji="1" lang="ja-JP" altLang="en-US" dirty="0"/>
              <a:t>従業員などステークホルダーからの圧力を受け、同社が反対の立場を表明</a:t>
            </a:r>
            <a:endParaRPr kumimoji="1" lang="en-US" altLang="ja-JP" dirty="0"/>
          </a:p>
          <a:p>
            <a:r>
              <a:rPr kumimoji="1" lang="ja-JP" altLang="en-US" dirty="0"/>
              <a:t>デサンティス州知事の逆鱗に触れ、</a:t>
            </a:r>
            <a:r>
              <a:rPr kumimoji="1" lang="en-US" altLang="ja-JP" dirty="0"/>
              <a:t>1</a:t>
            </a:r>
            <a:r>
              <a:rPr kumimoji="1" lang="ja-JP" altLang="en-US" dirty="0"/>
              <a:t>カ月も経たないうちに報復措置が立法化</a:t>
            </a:r>
            <a:endParaRPr kumimoji="1" lang="en-US" altLang="ja-JP" dirty="0"/>
          </a:p>
          <a:p>
            <a:r>
              <a:rPr lang="en-US" altLang="ja-JP" dirty="0"/>
              <a:t>2023</a:t>
            </a:r>
            <a:r>
              <a:rPr kumimoji="1" lang="ja-JP" altLang="en-US" dirty="0"/>
              <a:t>年の</a:t>
            </a:r>
            <a:r>
              <a:rPr kumimoji="1" lang="en-US" altLang="ja-JP" dirty="0"/>
              <a:t>6</a:t>
            </a:r>
            <a:r>
              <a:rPr kumimoji="1" lang="ja-JP" altLang="en-US" dirty="0"/>
              <a:t>月に自治権はく奪。</a:t>
            </a:r>
          </a:p>
        </p:txBody>
      </p:sp>
      <p:sp>
        <p:nvSpPr>
          <p:cNvPr id="5" name="テキスト ボックス 4">
            <a:extLst>
              <a:ext uri="{FF2B5EF4-FFF2-40B4-BE49-F238E27FC236}">
                <a16:creationId xmlns:a16="http://schemas.microsoft.com/office/drawing/2014/main" id="{D6352A91-232F-64DA-F3F5-DE6632735817}"/>
              </a:ext>
            </a:extLst>
          </p:cNvPr>
          <p:cNvSpPr txBox="1"/>
          <p:nvPr/>
        </p:nvSpPr>
        <p:spPr>
          <a:xfrm>
            <a:off x="7144870" y="6203391"/>
            <a:ext cx="3630706" cy="369332"/>
          </a:xfrm>
          <a:prstGeom prst="rect">
            <a:avLst/>
          </a:prstGeom>
          <a:noFill/>
        </p:spPr>
        <p:txBody>
          <a:bodyPr wrap="square">
            <a:spAutoFit/>
          </a:bodyPr>
          <a:lstStyle/>
          <a:p>
            <a:r>
              <a:rPr lang="en-US" altLang="ja-JP" dirty="0"/>
              <a:t>2022</a:t>
            </a:r>
            <a:r>
              <a:rPr lang="ja-JP" altLang="en-US" dirty="0"/>
              <a:t>年</a:t>
            </a:r>
            <a:r>
              <a:rPr lang="en-US" altLang="ja-JP" dirty="0"/>
              <a:t>5</a:t>
            </a:r>
            <a:r>
              <a:rPr lang="ja-JP" altLang="en-US" dirty="0"/>
              <a:t>月</a:t>
            </a:r>
            <a:r>
              <a:rPr lang="en-US" altLang="ja-JP" dirty="0"/>
              <a:t>10</a:t>
            </a:r>
            <a:r>
              <a:rPr lang="ja-JP" altLang="en-US" dirty="0"/>
              <a:t>日 日本経済新聞</a:t>
            </a:r>
          </a:p>
        </p:txBody>
      </p:sp>
      <p:sp>
        <p:nvSpPr>
          <p:cNvPr id="6" name="テキスト ボックス 5">
            <a:extLst>
              <a:ext uri="{FF2B5EF4-FFF2-40B4-BE49-F238E27FC236}">
                <a16:creationId xmlns:a16="http://schemas.microsoft.com/office/drawing/2014/main" id="{D0574705-2CD1-3F8F-D160-5D15FA799615}"/>
              </a:ext>
            </a:extLst>
          </p:cNvPr>
          <p:cNvSpPr txBox="1"/>
          <p:nvPr/>
        </p:nvSpPr>
        <p:spPr>
          <a:xfrm>
            <a:off x="479376" y="5991910"/>
            <a:ext cx="6096000" cy="646331"/>
          </a:xfrm>
          <a:prstGeom prst="rect">
            <a:avLst/>
          </a:prstGeom>
          <a:noFill/>
        </p:spPr>
        <p:txBody>
          <a:bodyPr wrap="square">
            <a:spAutoFit/>
          </a:bodyPr>
          <a:lstStyle/>
          <a:p>
            <a:r>
              <a:rPr lang="en-US" altLang="ja-JP" dirty="0">
                <a:hlinkClick r:id="rId2"/>
              </a:rPr>
              <a:t>https://www.spf.org/jpus-insights/spf-america-monitor/spf-america-monitor-document-detail_128.html</a:t>
            </a:r>
            <a:endParaRPr lang="ja-JP" altLang="en-US" dirty="0"/>
          </a:p>
        </p:txBody>
      </p:sp>
    </p:spTree>
    <p:extLst>
      <p:ext uri="{BB962C8B-B14F-4D97-AF65-F5344CB8AC3E}">
        <p14:creationId xmlns:p14="http://schemas.microsoft.com/office/powerpoint/2010/main" val="803768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FA37C88C-FDD3-1479-DF04-DA242AD7DE06}"/>
              </a:ext>
            </a:extLst>
          </p:cNvPr>
          <p:cNvPicPr>
            <a:picLocks noGrp="1" noChangeAspect="1"/>
          </p:cNvPicPr>
          <p:nvPr>
            <p:ph idx="1"/>
          </p:nvPr>
        </p:nvPicPr>
        <p:blipFill>
          <a:blip r:embed="rId2"/>
          <a:stretch>
            <a:fillRect/>
          </a:stretch>
        </p:blipFill>
        <p:spPr>
          <a:xfrm>
            <a:off x="4151784" y="116632"/>
            <a:ext cx="6042631" cy="6142447"/>
          </a:xfrm>
        </p:spPr>
      </p:pic>
      <p:sp>
        <p:nvSpPr>
          <p:cNvPr id="6" name="テキスト ボックス 5">
            <a:extLst>
              <a:ext uri="{FF2B5EF4-FFF2-40B4-BE49-F238E27FC236}">
                <a16:creationId xmlns:a16="http://schemas.microsoft.com/office/drawing/2014/main" id="{F008B78B-E307-79C5-B258-9FB5943FFECF}"/>
              </a:ext>
            </a:extLst>
          </p:cNvPr>
          <p:cNvSpPr txBox="1"/>
          <p:nvPr/>
        </p:nvSpPr>
        <p:spPr>
          <a:xfrm>
            <a:off x="917465" y="5373216"/>
            <a:ext cx="2160240" cy="646331"/>
          </a:xfrm>
          <a:prstGeom prst="rect">
            <a:avLst/>
          </a:prstGeom>
          <a:noFill/>
        </p:spPr>
        <p:txBody>
          <a:bodyPr wrap="square" rtlCol="0">
            <a:spAutoFit/>
          </a:bodyPr>
          <a:lstStyle/>
          <a:p>
            <a:r>
              <a:rPr kumimoji="1" lang="en-US" altLang="ja-JP" dirty="0"/>
              <a:t>2024</a:t>
            </a:r>
            <a:r>
              <a:rPr kumimoji="1" lang="ja-JP" altLang="en-US" dirty="0"/>
              <a:t>年</a:t>
            </a:r>
            <a:r>
              <a:rPr kumimoji="1" lang="en-US" altLang="ja-JP" dirty="0"/>
              <a:t>3</a:t>
            </a:r>
            <a:r>
              <a:rPr kumimoji="1" lang="ja-JP" altLang="en-US" dirty="0"/>
              <a:t>月</a:t>
            </a:r>
            <a:r>
              <a:rPr kumimoji="1" lang="en-US" altLang="ja-JP" dirty="0"/>
              <a:t>29</a:t>
            </a:r>
            <a:r>
              <a:rPr kumimoji="1" lang="ja-JP" altLang="en-US" dirty="0"/>
              <a:t>日付日本経済新聞</a:t>
            </a:r>
          </a:p>
        </p:txBody>
      </p:sp>
    </p:spTree>
    <p:extLst>
      <p:ext uri="{BB962C8B-B14F-4D97-AF65-F5344CB8AC3E}">
        <p14:creationId xmlns:p14="http://schemas.microsoft.com/office/powerpoint/2010/main" val="2163322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19228-1E1E-56EB-22AA-8D394102723F}"/>
              </a:ext>
            </a:extLst>
          </p:cNvPr>
          <p:cNvSpPr>
            <a:spLocks noGrp="1"/>
          </p:cNvSpPr>
          <p:nvPr>
            <p:ph type="title"/>
          </p:nvPr>
        </p:nvSpPr>
        <p:spPr>
          <a:xfrm>
            <a:off x="609600" y="210034"/>
            <a:ext cx="10972800" cy="1143000"/>
          </a:xfrm>
        </p:spPr>
        <p:txBody>
          <a:bodyPr/>
          <a:lstStyle/>
          <a:p>
            <a:r>
              <a:rPr kumimoji="1" lang="ja-JP" altLang="en-US" dirty="0"/>
              <a:t>バスライトイヤーの上映禁止</a:t>
            </a:r>
          </a:p>
        </p:txBody>
      </p:sp>
      <p:sp>
        <p:nvSpPr>
          <p:cNvPr id="3" name="コンテンツ プレースホルダー 2">
            <a:extLst>
              <a:ext uri="{FF2B5EF4-FFF2-40B4-BE49-F238E27FC236}">
                <a16:creationId xmlns:a16="http://schemas.microsoft.com/office/drawing/2014/main" id="{F6894F9C-F0D2-C000-2B57-2B6A42B0EA02}"/>
              </a:ext>
            </a:extLst>
          </p:cNvPr>
          <p:cNvSpPr>
            <a:spLocks noGrp="1"/>
          </p:cNvSpPr>
          <p:nvPr>
            <p:ph idx="1"/>
          </p:nvPr>
        </p:nvSpPr>
        <p:spPr>
          <a:xfrm>
            <a:off x="398929" y="1918446"/>
            <a:ext cx="6566647" cy="4258517"/>
          </a:xfrm>
        </p:spPr>
        <p:txBody>
          <a:bodyPr>
            <a:normAutofit fontScale="92500"/>
          </a:bodyPr>
          <a:lstStyle/>
          <a:p>
            <a:r>
              <a:rPr kumimoji="1" lang="ja-JP" altLang="en-US" dirty="0"/>
              <a:t>「バズ・ライトイヤー」</a:t>
            </a:r>
            <a:r>
              <a:rPr kumimoji="1" lang="en-US" altLang="ja-JP" dirty="0"/>
              <a:t>7</a:t>
            </a:r>
            <a:r>
              <a:rPr kumimoji="1" lang="ja-JP" altLang="en-US" dirty="0"/>
              <a:t>月</a:t>
            </a:r>
            <a:r>
              <a:rPr kumimoji="1" lang="en-US" altLang="ja-JP" dirty="0"/>
              <a:t>1</a:t>
            </a:r>
            <a:r>
              <a:rPr lang="ja-JP" altLang="en-US" dirty="0"/>
              <a:t>日公開予定</a:t>
            </a:r>
            <a:endParaRPr lang="en-US" altLang="ja-JP" dirty="0"/>
          </a:p>
          <a:p>
            <a:r>
              <a:rPr kumimoji="1" lang="ja-JP" altLang="en-US" dirty="0"/>
              <a:t>女性同士のキスシーンがある。</a:t>
            </a:r>
            <a:endParaRPr kumimoji="1" lang="en-US" altLang="ja-JP" dirty="0"/>
          </a:p>
          <a:p>
            <a:r>
              <a:rPr kumimoji="1" lang="ja-JP" altLang="en-US" dirty="0"/>
              <a:t>中東、アジアなど</a:t>
            </a:r>
            <a:r>
              <a:rPr kumimoji="1" lang="en-US" altLang="ja-JP" dirty="0"/>
              <a:t>14</a:t>
            </a:r>
            <a:r>
              <a:rPr kumimoji="1" lang="ja-JP" altLang="en-US" dirty="0"/>
              <a:t>ヵ国で上映禁止に</a:t>
            </a:r>
            <a:endParaRPr kumimoji="1" lang="en-US" altLang="ja-JP" dirty="0"/>
          </a:p>
          <a:p>
            <a:r>
              <a:rPr kumimoji="1" lang="ja-JP" altLang="en-US" dirty="0"/>
              <a:t>ディズニーの判断で一度はカットされる予定だったが、従業員やクリエキターから社内の作品の「検閲」に抗議が広がり、復活した。</a:t>
            </a:r>
          </a:p>
        </p:txBody>
      </p:sp>
      <p:sp>
        <p:nvSpPr>
          <p:cNvPr id="5" name="テキスト ボックス 4">
            <a:extLst>
              <a:ext uri="{FF2B5EF4-FFF2-40B4-BE49-F238E27FC236}">
                <a16:creationId xmlns:a16="http://schemas.microsoft.com/office/drawing/2014/main" id="{FAC3AEE2-01BB-BCBD-46A5-C3AA62B74729}"/>
              </a:ext>
            </a:extLst>
          </p:cNvPr>
          <p:cNvSpPr txBox="1"/>
          <p:nvPr/>
        </p:nvSpPr>
        <p:spPr>
          <a:xfrm>
            <a:off x="6840071" y="6176963"/>
            <a:ext cx="6096000" cy="369332"/>
          </a:xfrm>
          <a:prstGeom prst="rect">
            <a:avLst/>
          </a:prstGeom>
          <a:noFill/>
        </p:spPr>
        <p:txBody>
          <a:bodyPr wrap="square">
            <a:spAutoFit/>
          </a:bodyPr>
          <a:lstStyle/>
          <a:p>
            <a:r>
              <a:rPr lang="ja-JP" altLang="en-US" dirty="0"/>
              <a:t>ハフポスト日本版　</a:t>
            </a:r>
            <a:r>
              <a:rPr lang="en-US" altLang="ja-JP" dirty="0"/>
              <a:t>2022</a:t>
            </a:r>
            <a:r>
              <a:rPr lang="ja-JP" altLang="en-US" dirty="0"/>
              <a:t>年</a:t>
            </a:r>
            <a:r>
              <a:rPr lang="en-US" altLang="ja-JP" dirty="0"/>
              <a:t>06</a:t>
            </a:r>
            <a:r>
              <a:rPr lang="ja-JP" altLang="en-US" dirty="0"/>
              <a:t>月</a:t>
            </a:r>
            <a:r>
              <a:rPr lang="en-US" altLang="ja-JP" dirty="0"/>
              <a:t>17</a:t>
            </a:r>
            <a:r>
              <a:rPr lang="ja-JP" altLang="en-US" dirty="0"/>
              <a:t>日</a:t>
            </a:r>
          </a:p>
        </p:txBody>
      </p:sp>
      <p:pic>
        <p:nvPicPr>
          <p:cNvPr id="7" name="図 6">
            <a:extLst>
              <a:ext uri="{FF2B5EF4-FFF2-40B4-BE49-F238E27FC236}">
                <a16:creationId xmlns:a16="http://schemas.microsoft.com/office/drawing/2014/main" id="{58763023-33CF-F7AB-AC04-4E5B8D7BA099}"/>
              </a:ext>
            </a:extLst>
          </p:cNvPr>
          <p:cNvPicPr>
            <a:picLocks noChangeAspect="1"/>
          </p:cNvPicPr>
          <p:nvPr/>
        </p:nvPicPr>
        <p:blipFill>
          <a:blip r:embed="rId2"/>
          <a:stretch>
            <a:fillRect/>
          </a:stretch>
        </p:blipFill>
        <p:spPr>
          <a:xfrm>
            <a:off x="7032104" y="2132856"/>
            <a:ext cx="4835941" cy="2913282"/>
          </a:xfrm>
          <a:prstGeom prst="rect">
            <a:avLst/>
          </a:prstGeom>
        </p:spPr>
      </p:pic>
    </p:spTree>
    <p:extLst>
      <p:ext uri="{BB962C8B-B14F-4D97-AF65-F5344CB8AC3E}">
        <p14:creationId xmlns:p14="http://schemas.microsoft.com/office/powerpoint/2010/main" val="3898809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rot="-5400000">
            <a:off x="-2758841" y="3100297"/>
            <a:ext cx="6844832" cy="378693"/>
          </a:xfrm>
          <a:prstGeom prst="rect">
            <a:avLst/>
          </a:prstGeom>
        </p:spPr>
        <p:txBody>
          <a:bodyPr lIns="0" tIns="0" rIns="0" bIns="0" rtlCol="0" anchor="t">
            <a:spAutoFit/>
          </a:bodyPr>
          <a:lstStyle/>
          <a:p>
            <a:pPr>
              <a:lnSpc>
                <a:spcPts val="3222"/>
              </a:lnSpc>
            </a:pPr>
            <a:r>
              <a:rPr lang="en-US" sz="2301">
                <a:solidFill>
                  <a:srgbClr val="FFFFFF"/>
                </a:solidFill>
                <a:latin typeface="Open Sans Light"/>
              </a:rPr>
              <a:t>04 アニメ版と実写版のリトル・マーメイドの比較</a:t>
            </a:r>
          </a:p>
        </p:txBody>
      </p:sp>
      <p:sp>
        <p:nvSpPr>
          <p:cNvPr id="15" name="テキスト ボックス 14">
            <a:extLst>
              <a:ext uri="{FF2B5EF4-FFF2-40B4-BE49-F238E27FC236}">
                <a16:creationId xmlns:a16="http://schemas.microsoft.com/office/drawing/2014/main" id="{86D0D4AE-1D0B-DE05-F423-2F5C0759DC6C}"/>
              </a:ext>
            </a:extLst>
          </p:cNvPr>
          <p:cNvSpPr txBox="1"/>
          <p:nvPr/>
        </p:nvSpPr>
        <p:spPr>
          <a:xfrm>
            <a:off x="7640297" y="5294128"/>
            <a:ext cx="4114903" cy="369332"/>
          </a:xfrm>
          <a:prstGeom prst="rect">
            <a:avLst/>
          </a:prstGeom>
          <a:noFill/>
        </p:spPr>
        <p:txBody>
          <a:bodyPr wrap="square" rtlCol="0">
            <a:spAutoFit/>
          </a:bodyPr>
          <a:lstStyle/>
          <a:p>
            <a:r>
              <a:rPr kumimoji="1" lang="ja-JP" altLang="en-US" dirty="0">
                <a:solidFill>
                  <a:schemeClr val="bg1"/>
                </a:solidFill>
              </a:rPr>
              <a:t>ディズニープラス参照　　６月２３日</a:t>
            </a:r>
          </a:p>
        </p:txBody>
      </p:sp>
      <p:pic>
        <p:nvPicPr>
          <p:cNvPr id="21" name="図 20" descr="抽象, 挿絵 が含まれている画像&#10;&#10;自動的に生成された説明">
            <a:extLst>
              <a:ext uri="{FF2B5EF4-FFF2-40B4-BE49-F238E27FC236}">
                <a16:creationId xmlns:a16="http://schemas.microsoft.com/office/drawing/2014/main" id="{9C124746-80C8-2A6D-9E4F-2708CCC9DBD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530543">
            <a:off x="60034" y="2761808"/>
            <a:ext cx="2116899" cy="3708400"/>
          </a:xfrm>
          <a:prstGeom prst="rect">
            <a:avLst/>
          </a:prstGeom>
        </p:spPr>
      </p:pic>
      <p:graphicFrame>
        <p:nvGraphicFramePr>
          <p:cNvPr id="16" name="表 15">
            <a:extLst>
              <a:ext uri="{FF2B5EF4-FFF2-40B4-BE49-F238E27FC236}">
                <a16:creationId xmlns:a16="http://schemas.microsoft.com/office/drawing/2014/main" id="{757AC06D-6030-2425-7105-5576126A1CC0}"/>
              </a:ext>
            </a:extLst>
          </p:cNvPr>
          <p:cNvGraphicFramePr>
            <a:graphicFrameLocks noGrp="1"/>
          </p:cNvGraphicFramePr>
          <p:nvPr>
            <p:extLst>
              <p:ext uri="{D42A27DB-BD31-4B8C-83A1-F6EECF244321}">
                <p14:modId xmlns:p14="http://schemas.microsoft.com/office/powerpoint/2010/main" val="1437651029"/>
              </p:ext>
            </p:extLst>
          </p:nvPr>
        </p:nvGraphicFramePr>
        <p:xfrm>
          <a:off x="1790983" y="415965"/>
          <a:ext cx="8797644" cy="4221707"/>
        </p:xfrm>
        <a:graphic>
          <a:graphicData uri="http://schemas.openxmlformats.org/drawingml/2006/table">
            <a:tbl>
              <a:tblPr>
                <a:tableStyleId>{5C22544A-7EE6-4342-B048-85BDC9FD1C3A}</a:tableStyleId>
              </a:tblPr>
              <a:tblGrid>
                <a:gridCol w="3280894">
                  <a:extLst>
                    <a:ext uri="{9D8B030D-6E8A-4147-A177-3AD203B41FA5}">
                      <a16:colId xmlns:a16="http://schemas.microsoft.com/office/drawing/2014/main" val="2873904353"/>
                    </a:ext>
                  </a:extLst>
                </a:gridCol>
                <a:gridCol w="2232248">
                  <a:extLst>
                    <a:ext uri="{9D8B030D-6E8A-4147-A177-3AD203B41FA5}">
                      <a16:colId xmlns:a16="http://schemas.microsoft.com/office/drawing/2014/main" val="3842227391"/>
                    </a:ext>
                  </a:extLst>
                </a:gridCol>
                <a:gridCol w="3284502">
                  <a:extLst>
                    <a:ext uri="{9D8B030D-6E8A-4147-A177-3AD203B41FA5}">
                      <a16:colId xmlns:a16="http://schemas.microsoft.com/office/drawing/2014/main" val="1040936062"/>
                    </a:ext>
                  </a:extLst>
                </a:gridCol>
              </a:tblGrid>
              <a:tr h="358692">
                <a:tc gridSpan="2">
                  <a:txBody>
                    <a:bodyPr/>
                    <a:lstStyle/>
                    <a:p>
                      <a:pPr algn="l" rtl="0" fontAlgn="ctr"/>
                      <a:r>
                        <a:rPr lang="ja-JP" altLang="en-US" sz="2400" u="none" strike="noStrike" dirty="0">
                          <a:solidFill>
                            <a:srgbClr val="FF00FF"/>
                          </a:solidFill>
                          <a:effectLst/>
                          <a:latin typeface="+mn-ea"/>
                          <a:ea typeface="+mn-ea"/>
                        </a:rPr>
                        <a:t>アニメ版（１９８９年公開）</a:t>
                      </a:r>
                      <a:endParaRPr lang="ja-JP" altLang="en-US" sz="2400" b="0" i="0" u="none" strike="noStrike" dirty="0">
                        <a:solidFill>
                          <a:srgbClr val="FF00FF"/>
                        </a:solidFill>
                        <a:effectLst/>
                        <a:latin typeface="+mn-ea"/>
                        <a:ea typeface="+mn-ea"/>
                      </a:endParaRPr>
                    </a:p>
                  </a:txBody>
                  <a:tcPr marL="0" marR="0" marT="0" marB="0" anchor="ctr">
                    <a:noFill/>
                  </a:tcPr>
                </a:tc>
                <a:tc hMerge="1">
                  <a:txBody>
                    <a:bodyPr/>
                    <a:lstStyle/>
                    <a:p>
                      <a:endParaRPr kumimoji="1" lang="ja-JP" altLang="en-US"/>
                    </a:p>
                  </a:txBody>
                  <a:tcPr/>
                </a:tc>
                <a:tc>
                  <a:txBody>
                    <a:bodyPr/>
                    <a:lstStyle/>
                    <a:p>
                      <a:pPr algn="l" rtl="0" fontAlgn="ctr"/>
                      <a:r>
                        <a:rPr lang="ja-JP" altLang="en-US" sz="2400" u="none" strike="noStrike" dirty="0">
                          <a:solidFill>
                            <a:srgbClr val="FF00FF"/>
                          </a:solidFill>
                          <a:effectLst/>
                          <a:latin typeface="+mn-ea"/>
                          <a:ea typeface="+mn-ea"/>
                        </a:rPr>
                        <a:t>実写版（２０２３年公開）</a:t>
                      </a:r>
                      <a:endParaRPr lang="ja-JP" altLang="en-US" sz="2400" b="0" i="0" u="none" strike="noStrike" dirty="0">
                        <a:solidFill>
                          <a:srgbClr val="FF00FF"/>
                        </a:solidFill>
                        <a:effectLst/>
                        <a:latin typeface="+mn-ea"/>
                        <a:ea typeface="+mn-ea"/>
                      </a:endParaRPr>
                    </a:p>
                  </a:txBody>
                  <a:tcPr marL="0" marR="0" marT="0" marB="0" anchor="ctr">
                    <a:noFill/>
                  </a:tcPr>
                </a:tc>
                <a:extLst>
                  <a:ext uri="{0D108BD9-81ED-4DB2-BD59-A6C34878D82A}">
                    <a16:rowId xmlns:a16="http://schemas.microsoft.com/office/drawing/2014/main" val="2520201890"/>
                  </a:ext>
                </a:extLst>
              </a:tr>
              <a:tr h="448366">
                <a:tc>
                  <a:txBody>
                    <a:bodyPr/>
                    <a:lstStyle/>
                    <a:p>
                      <a:pPr algn="l" rtl="0" fontAlgn="ctr"/>
                      <a:r>
                        <a:rPr lang="ja-JP" altLang="en-US" sz="2400" u="none" strike="noStrike" dirty="0">
                          <a:effectLst/>
                          <a:latin typeface="+mn-ea"/>
                          <a:ea typeface="+mn-ea"/>
                        </a:rPr>
                        <a:t>白人</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アリエルの人種</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a:effectLst/>
                          <a:latin typeface="+mn-ea"/>
                          <a:ea typeface="+mn-ea"/>
                        </a:rPr>
                        <a:t>黒人</a:t>
                      </a:r>
                      <a:endParaRPr lang="ja-JP" altLang="en-US" sz="2400" b="0" i="0" u="none" strike="noStrike">
                        <a:solidFill>
                          <a:srgbClr val="000000"/>
                        </a:solidFill>
                        <a:effectLst/>
                        <a:latin typeface="+mn-ea"/>
                        <a:ea typeface="+mn-ea"/>
                      </a:endParaRPr>
                    </a:p>
                  </a:txBody>
                  <a:tcPr marL="0" marR="0" marT="0" marB="0" anchor="ctr"/>
                </a:tc>
                <a:extLst>
                  <a:ext uri="{0D108BD9-81ED-4DB2-BD59-A6C34878D82A}">
                    <a16:rowId xmlns:a16="http://schemas.microsoft.com/office/drawing/2014/main" val="1960077539"/>
                  </a:ext>
                </a:extLst>
              </a:tr>
              <a:tr h="448366">
                <a:tc>
                  <a:txBody>
                    <a:bodyPr/>
                    <a:lstStyle/>
                    <a:p>
                      <a:pPr algn="l" rtl="0" fontAlgn="ctr"/>
                      <a:r>
                        <a:rPr lang="ja-JP" altLang="en-US" sz="2400" u="none" strike="noStrike" dirty="0">
                          <a:effectLst/>
                          <a:latin typeface="+mn-ea"/>
                          <a:ea typeface="+mn-ea"/>
                        </a:rPr>
                        <a:t>赤毛</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アリエルの髪色</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茶髪</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760523125"/>
                  </a:ext>
                </a:extLst>
              </a:tr>
              <a:tr h="717385">
                <a:tc>
                  <a:txBody>
                    <a:bodyPr/>
                    <a:lstStyle/>
                    <a:p>
                      <a:pPr algn="l" rtl="0" fontAlgn="ctr"/>
                      <a:r>
                        <a:rPr lang="ja-JP" altLang="en-US" sz="2400" u="none" strike="noStrike" dirty="0">
                          <a:effectLst/>
                          <a:latin typeface="+mn-ea"/>
                          <a:ea typeface="+mn-ea"/>
                        </a:rPr>
                        <a:t>ふわりとしたストレート</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アリエルの髪型</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ドレットヘアー</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4288505247"/>
                  </a:ext>
                </a:extLst>
              </a:tr>
              <a:tr h="448366">
                <a:tc>
                  <a:txBody>
                    <a:bodyPr/>
                    <a:lstStyle/>
                    <a:p>
                      <a:pPr algn="l" rtl="0" fontAlgn="ctr"/>
                      <a:r>
                        <a:rPr lang="ja-JP" altLang="en-US" sz="2400" u="none" strike="noStrike" dirty="0">
                          <a:effectLst/>
                          <a:latin typeface="+mn-ea"/>
                          <a:ea typeface="+mn-ea"/>
                        </a:rPr>
                        <a:t>デンマーク近海</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舞台</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イタリア（撮影地）</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4287672235"/>
                  </a:ext>
                </a:extLst>
              </a:tr>
              <a:tr h="448366">
                <a:tc>
                  <a:txBody>
                    <a:bodyPr/>
                    <a:lstStyle/>
                    <a:p>
                      <a:pPr algn="l" rtl="0" fontAlgn="ctr"/>
                      <a:r>
                        <a:rPr lang="zh-TW" altLang="en-US" sz="2400" u="none" strike="noStrike" dirty="0">
                          <a:effectLst/>
                          <a:latin typeface="ＭＳ ゴシック" panose="020B0609070205080204" pitchFamily="49" charset="-128"/>
                          <a:ea typeface="ＭＳ ゴシック" panose="020B0609070205080204" pitchFamily="49" charset="-128"/>
                        </a:rPr>
                        <a:t>６人（全員白人）</a:t>
                      </a:r>
                      <a:endParaRPr lang="zh-TW" altLang="en-US" sz="2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tc>
                <a:tc>
                  <a:txBody>
                    <a:bodyPr/>
                    <a:lstStyle/>
                    <a:p>
                      <a:pPr algn="ctr" rtl="0" fontAlgn="t"/>
                      <a:r>
                        <a:rPr lang="ja-JP" altLang="en-US" sz="2400" u="none" strike="noStrike" dirty="0">
                          <a:effectLst/>
                          <a:latin typeface="+mn-ea"/>
                          <a:ea typeface="+mn-ea"/>
                        </a:rPr>
                        <a:t>姉</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６人（全員人種異なる）</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392837077"/>
                  </a:ext>
                </a:extLst>
              </a:tr>
              <a:tr h="448366">
                <a:tc>
                  <a:txBody>
                    <a:bodyPr/>
                    <a:lstStyle/>
                    <a:p>
                      <a:pPr algn="l" rtl="0" fontAlgn="ctr"/>
                      <a:r>
                        <a:rPr lang="ja-JP" altLang="en-US" sz="2400" u="none" strike="noStrike" dirty="0">
                          <a:effectLst/>
                          <a:latin typeface="+mn-ea"/>
                          <a:ea typeface="+mn-ea"/>
                        </a:rPr>
                        <a:t>カニ（ザリガニに見える）</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セバスチャン</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カニ</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2461167861"/>
                  </a:ext>
                </a:extLst>
              </a:tr>
              <a:tr h="448366">
                <a:tc>
                  <a:txBody>
                    <a:bodyPr/>
                    <a:lstStyle/>
                    <a:p>
                      <a:pPr algn="l" rtl="0" fontAlgn="ctr"/>
                      <a:r>
                        <a:rPr lang="ja-JP" altLang="en-US" sz="2400" u="none" strike="noStrike" dirty="0">
                          <a:effectLst/>
                          <a:latin typeface="+mn-ea"/>
                          <a:ea typeface="+mn-ea"/>
                        </a:rPr>
                        <a:t>生まれた頃から王子</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rtl="0" fontAlgn="t"/>
                      <a:r>
                        <a:rPr lang="ja-JP" altLang="en-US" sz="2400" u="none" strike="noStrike" dirty="0">
                          <a:effectLst/>
                          <a:latin typeface="+mn-ea"/>
                          <a:ea typeface="+mn-ea"/>
                        </a:rPr>
                        <a:t>エリック王子</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養子から王子になった</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1846117804"/>
                  </a:ext>
                </a:extLst>
              </a:tr>
              <a:tr h="448366">
                <a:tc>
                  <a:txBody>
                    <a:bodyPr/>
                    <a:lstStyle/>
                    <a:p>
                      <a:pPr algn="l" fontAlgn="ctr"/>
                      <a:r>
                        <a:rPr lang="ja-JP" altLang="en-US" sz="2400" u="none" strike="noStrike" dirty="0">
                          <a:effectLst/>
                          <a:latin typeface="+mn-ea"/>
                          <a:ea typeface="+mn-ea"/>
                        </a:rPr>
                        <a:t>オス</a:t>
                      </a:r>
                      <a:endParaRPr lang="ja-JP" altLang="en-US" sz="2400" b="0" i="0" u="none" strike="noStrike" dirty="0">
                        <a:solidFill>
                          <a:srgbClr val="000000"/>
                        </a:solidFill>
                        <a:effectLst/>
                        <a:latin typeface="+mn-ea"/>
                        <a:ea typeface="+mn-ea"/>
                      </a:endParaRPr>
                    </a:p>
                  </a:txBody>
                  <a:tcPr marL="0" marR="0" marT="0" marB="0" anchor="ctr"/>
                </a:tc>
                <a:tc>
                  <a:txBody>
                    <a:bodyPr/>
                    <a:lstStyle/>
                    <a:p>
                      <a:pPr algn="ctr" fontAlgn="t"/>
                      <a:r>
                        <a:rPr lang="ja-JP" altLang="en-US" sz="2400" u="none" strike="noStrike" dirty="0">
                          <a:effectLst/>
                          <a:latin typeface="+mn-ea"/>
                          <a:ea typeface="+mn-ea"/>
                        </a:rPr>
                        <a:t>スカットル</a:t>
                      </a:r>
                      <a:endParaRPr lang="ja-JP" altLang="en-US" sz="2400" b="0" i="0" u="none" strike="noStrike" dirty="0">
                        <a:solidFill>
                          <a:srgbClr val="000000"/>
                        </a:solidFill>
                        <a:effectLst/>
                        <a:latin typeface="+mn-ea"/>
                        <a:ea typeface="+mn-ea"/>
                      </a:endParaRPr>
                    </a:p>
                  </a:txBody>
                  <a:tcPr marL="0" marR="0" marT="0" marB="0"/>
                </a:tc>
                <a:tc>
                  <a:txBody>
                    <a:bodyPr/>
                    <a:lstStyle/>
                    <a:p>
                      <a:pPr algn="l" rtl="0" fontAlgn="ctr"/>
                      <a:r>
                        <a:rPr lang="ja-JP" altLang="en-US" sz="2400" u="none" strike="noStrike" dirty="0">
                          <a:effectLst/>
                          <a:latin typeface="+mn-ea"/>
                          <a:ea typeface="+mn-ea"/>
                        </a:rPr>
                        <a:t>メス</a:t>
                      </a:r>
                      <a:endParaRPr lang="ja-JP" altLang="en-US" sz="2400" b="0" i="0" u="none" strike="noStrike" dirty="0">
                        <a:solidFill>
                          <a:srgbClr val="000000"/>
                        </a:solidFill>
                        <a:effectLst/>
                        <a:latin typeface="+mn-ea"/>
                        <a:ea typeface="+mn-ea"/>
                      </a:endParaRPr>
                    </a:p>
                  </a:txBody>
                  <a:tcPr marL="0" marR="0" marT="0" marB="0" anchor="ctr"/>
                </a:tc>
                <a:extLst>
                  <a:ext uri="{0D108BD9-81ED-4DB2-BD59-A6C34878D82A}">
                    <a16:rowId xmlns:a16="http://schemas.microsoft.com/office/drawing/2014/main" val="4066860220"/>
                  </a:ext>
                </a:extLst>
              </a:tr>
            </a:tbl>
          </a:graphicData>
        </a:graphic>
      </p:graphicFrame>
      <p:pic>
        <p:nvPicPr>
          <p:cNvPr id="28" name="図 27" descr="髪の長い女性&#10;&#10;自動的に生成された説明">
            <a:extLst>
              <a:ext uri="{FF2B5EF4-FFF2-40B4-BE49-F238E27FC236}">
                <a16:creationId xmlns:a16="http://schemas.microsoft.com/office/drawing/2014/main" id="{C28C5E42-57BC-8A24-5515-A56008EE2A7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644636" y="4479450"/>
            <a:ext cx="2547364" cy="2368020"/>
          </a:xfrm>
          <a:prstGeom prst="rect">
            <a:avLst/>
          </a:prstGeom>
        </p:spPr>
      </p:pic>
      <p:sp>
        <p:nvSpPr>
          <p:cNvPr id="17" name="テキスト ボックス 16">
            <a:extLst>
              <a:ext uri="{FF2B5EF4-FFF2-40B4-BE49-F238E27FC236}">
                <a16:creationId xmlns:a16="http://schemas.microsoft.com/office/drawing/2014/main" id="{0A06FD8E-FCD2-D4D0-14D4-2CAE70FA17EA}"/>
              </a:ext>
            </a:extLst>
          </p:cNvPr>
          <p:cNvSpPr txBox="1"/>
          <p:nvPr/>
        </p:nvSpPr>
        <p:spPr>
          <a:xfrm>
            <a:off x="3691020" y="5344401"/>
            <a:ext cx="5832648" cy="707886"/>
          </a:xfrm>
          <a:prstGeom prst="rect">
            <a:avLst/>
          </a:prstGeom>
          <a:noFill/>
        </p:spPr>
        <p:txBody>
          <a:bodyPr wrap="square" rtlCol="0">
            <a:spAutoFit/>
          </a:bodyPr>
          <a:lstStyle/>
          <a:p>
            <a:r>
              <a:rPr kumimoji="1" lang="ja-JP" altLang="en-US" sz="4000" dirty="0"/>
              <a:t>リトルマーメイドの比較</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3489C-CC73-EB42-E0CE-EF45D8B9C047}"/>
              </a:ext>
            </a:extLst>
          </p:cNvPr>
          <p:cNvSpPr>
            <a:spLocks noGrp="1"/>
          </p:cNvSpPr>
          <p:nvPr>
            <p:ph type="title"/>
          </p:nvPr>
        </p:nvSpPr>
        <p:spPr/>
        <p:txBody>
          <a:bodyPr/>
          <a:lstStyle/>
          <a:p>
            <a:r>
              <a:rPr kumimoji="1" lang="ja-JP" altLang="en-US" dirty="0"/>
              <a:t>ストレンジワールド（</a:t>
            </a:r>
            <a:r>
              <a:rPr kumimoji="1" lang="en-US" altLang="ja-JP" dirty="0"/>
              <a:t>2022</a:t>
            </a:r>
            <a:r>
              <a:rPr kumimoji="1" lang="ja-JP" altLang="en-US" dirty="0"/>
              <a:t>）</a:t>
            </a:r>
          </a:p>
        </p:txBody>
      </p:sp>
      <p:pic>
        <p:nvPicPr>
          <p:cNvPr id="4" name="コンテンツ プレースホルダー 3">
            <a:extLst>
              <a:ext uri="{FF2B5EF4-FFF2-40B4-BE49-F238E27FC236}">
                <a16:creationId xmlns:a16="http://schemas.microsoft.com/office/drawing/2014/main" id="{0CCD2151-795A-59C1-C7D1-C1FB0D445CC7}"/>
              </a:ext>
            </a:extLst>
          </p:cNvPr>
          <p:cNvPicPr>
            <a:picLocks noGrp="1" noChangeAspect="1"/>
          </p:cNvPicPr>
          <p:nvPr>
            <p:ph idx="1"/>
          </p:nvPr>
        </p:nvPicPr>
        <p:blipFill>
          <a:blip r:embed="rId2"/>
          <a:stretch>
            <a:fillRect/>
          </a:stretch>
        </p:blipFill>
        <p:spPr>
          <a:xfrm>
            <a:off x="1271464" y="1410056"/>
            <a:ext cx="3017308" cy="4525963"/>
          </a:xfrm>
          <a:prstGeom prst="rect">
            <a:avLst/>
          </a:prstGeom>
        </p:spPr>
      </p:pic>
      <p:sp>
        <p:nvSpPr>
          <p:cNvPr id="5" name="テキスト ボックス 4">
            <a:extLst>
              <a:ext uri="{FF2B5EF4-FFF2-40B4-BE49-F238E27FC236}">
                <a16:creationId xmlns:a16="http://schemas.microsoft.com/office/drawing/2014/main" id="{46AB579C-1B82-5201-06DB-8875D4B8D006}"/>
              </a:ext>
            </a:extLst>
          </p:cNvPr>
          <p:cNvSpPr txBox="1"/>
          <p:nvPr/>
        </p:nvSpPr>
        <p:spPr>
          <a:xfrm>
            <a:off x="4871864" y="3933056"/>
            <a:ext cx="5256584" cy="1200329"/>
          </a:xfrm>
          <a:prstGeom prst="rect">
            <a:avLst/>
          </a:prstGeom>
          <a:noFill/>
        </p:spPr>
        <p:txBody>
          <a:bodyPr wrap="square" rtlCol="0">
            <a:spAutoFit/>
          </a:bodyPr>
          <a:lstStyle/>
          <a:p>
            <a:r>
              <a:rPr kumimoji="1" lang="ja-JP" altLang="en-US" dirty="0"/>
              <a:t>主人公イーサンは黒人と白人のハーフ</a:t>
            </a:r>
            <a:endParaRPr kumimoji="1" lang="en-US" altLang="ja-JP" dirty="0"/>
          </a:p>
          <a:p>
            <a:r>
              <a:rPr kumimoji="1" lang="ja-JP" altLang="en-US" dirty="0"/>
              <a:t>イーサンは同性が好き。</a:t>
            </a:r>
            <a:endParaRPr kumimoji="1" lang="en-US" altLang="ja-JP" dirty="0"/>
          </a:p>
          <a:p>
            <a:r>
              <a:rPr lang="ja-JP" altLang="en-US" dirty="0"/>
              <a:t>飼い犬のれじぇんとは片足がない。</a:t>
            </a:r>
            <a:endParaRPr lang="en-US" altLang="ja-JP" dirty="0"/>
          </a:p>
          <a:p>
            <a:endParaRPr kumimoji="1" lang="ja-JP" altLang="en-US" dirty="0"/>
          </a:p>
        </p:txBody>
      </p:sp>
    </p:spTree>
    <p:extLst>
      <p:ext uri="{BB962C8B-B14F-4D97-AF65-F5344CB8AC3E}">
        <p14:creationId xmlns:p14="http://schemas.microsoft.com/office/powerpoint/2010/main" val="38687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en-US" altLang="ja-JP" dirty="0"/>
              <a:t>LGBT</a:t>
            </a:r>
            <a:endParaRPr lang="ja-JP" altLang="en-US" dirty="0"/>
          </a:p>
        </p:txBody>
      </p:sp>
      <p:graphicFrame>
        <p:nvGraphicFramePr>
          <p:cNvPr id="4" name="表 3"/>
          <p:cNvGraphicFramePr>
            <a:graphicFrameLocks noGrp="1"/>
          </p:cNvGraphicFramePr>
          <p:nvPr/>
        </p:nvGraphicFramePr>
        <p:xfrm>
          <a:off x="2279651" y="1397000"/>
          <a:ext cx="8208963" cy="3870760"/>
        </p:xfrm>
        <a:graphic>
          <a:graphicData uri="http://schemas.openxmlformats.org/drawingml/2006/table">
            <a:tbl>
              <a:tblPr firstRow="1" bandRow="1">
                <a:tableStyleId>{5C22544A-7EE6-4342-B048-85BDC9FD1C3A}</a:tableStyleId>
              </a:tblPr>
              <a:tblGrid>
                <a:gridCol w="1195471">
                  <a:extLst>
                    <a:ext uri="{9D8B030D-6E8A-4147-A177-3AD203B41FA5}">
                      <a16:colId xmlns:a16="http://schemas.microsoft.com/office/drawing/2014/main" val="20000"/>
                    </a:ext>
                  </a:extLst>
                </a:gridCol>
                <a:gridCol w="2618110">
                  <a:extLst>
                    <a:ext uri="{9D8B030D-6E8A-4147-A177-3AD203B41FA5}">
                      <a16:colId xmlns:a16="http://schemas.microsoft.com/office/drawing/2014/main" val="20001"/>
                    </a:ext>
                  </a:extLst>
                </a:gridCol>
                <a:gridCol w="4395382">
                  <a:extLst>
                    <a:ext uri="{9D8B030D-6E8A-4147-A177-3AD203B41FA5}">
                      <a16:colId xmlns:a16="http://schemas.microsoft.com/office/drawing/2014/main" val="20002"/>
                    </a:ext>
                  </a:extLst>
                </a:gridCol>
              </a:tblGrid>
              <a:tr h="944731">
                <a:tc>
                  <a:txBody>
                    <a:bodyPr/>
                    <a:lstStyle/>
                    <a:p>
                      <a:r>
                        <a:rPr kumimoji="1" lang="ja-JP" altLang="en-US" sz="2800" dirty="0"/>
                        <a:t>頭文字</a:t>
                      </a:r>
                    </a:p>
                  </a:txBody>
                  <a:tcPr marL="91441" marR="91441" marT="45700" marB="45700"/>
                </a:tc>
                <a:tc>
                  <a:txBody>
                    <a:bodyPr/>
                    <a:lstStyle/>
                    <a:p>
                      <a:endParaRPr kumimoji="1" lang="ja-JP" altLang="en-US" sz="2800" dirty="0"/>
                    </a:p>
                  </a:txBody>
                  <a:tcPr marL="91441" marR="91441" marT="45700" marB="45700"/>
                </a:tc>
                <a:tc>
                  <a:txBody>
                    <a:bodyPr/>
                    <a:lstStyle/>
                    <a:p>
                      <a:r>
                        <a:rPr kumimoji="1" lang="ja-JP" altLang="en-US" sz="2800" dirty="0"/>
                        <a:t>意味</a:t>
                      </a:r>
                    </a:p>
                  </a:txBody>
                  <a:tcPr marL="91441" marR="91441" marT="45700" marB="45700"/>
                </a:tc>
                <a:extLst>
                  <a:ext uri="{0D108BD9-81ED-4DB2-BD59-A6C34878D82A}">
                    <a16:rowId xmlns:a16="http://schemas.microsoft.com/office/drawing/2014/main" val="10000"/>
                  </a:ext>
                </a:extLst>
              </a:tr>
              <a:tr h="518066">
                <a:tc>
                  <a:txBody>
                    <a:bodyPr/>
                    <a:lstStyle/>
                    <a:p>
                      <a:r>
                        <a:rPr kumimoji="1" lang="en-US" altLang="ja-JP" sz="2800" dirty="0"/>
                        <a:t>L</a:t>
                      </a:r>
                      <a:endParaRPr kumimoji="1" lang="ja-JP" altLang="en-US" sz="2800" dirty="0"/>
                    </a:p>
                  </a:txBody>
                  <a:tcPr marL="91441" marR="91441" marT="45700" marB="45700"/>
                </a:tc>
                <a:tc>
                  <a:txBody>
                    <a:bodyPr/>
                    <a:lstStyle/>
                    <a:p>
                      <a:r>
                        <a:rPr kumimoji="1" lang="ja-JP" altLang="en-US" sz="2800" dirty="0"/>
                        <a:t>レズビアン</a:t>
                      </a:r>
                    </a:p>
                  </a:txBody>
                  <a:tcPr marL="91441" marR="91441" marT="45700" marB="45700"/>
                </a:tc>
                <a:tc>
                  <a:txBody>
                    <a:bodyPr/>
                    <a:lstStyle/>
                    <a:p>
                      <a:r>
                        <a:rPr kumimoji="1" lang="ja-JP" altLang="en-US" sz="2800" dirty="0"/>
                        <a:t>女性が好きになる女性</a:t>
                      </a:r>
                    </a:p>
                  </a:txBody>
                  <a:tcPr marL="91441" marR="91441" marT="45700" marB="45700"/>
                </a:tc>
                <a:extLst>
                  <a:ext uri="{0D108BD9-81ED-4DB2-BD59-A6C34878D82A}">
                    <a16:rowId xmlns:a16="http://schemas.microsoft.com/office/drawing/2014/main" val="10001"/>
                  </a:ext>
                </a:extLst>
              </a:tr>
              <a:tr h="518066">
                <a:tc>
                  <a:txBody>
                    <a:bodyPr/>
                    <a:lstStyle/>
                    <a:p>
                      <a:r>
                        <a:rPr kumimoji="1" lang="en-US" altLang="ja-JP" sz="2800" dirty="0"/>
                        <a:t>G</a:t>
                      </a:r>
                      <a:endParaRPr kumimoji="1" lang="ja-JP" altLang="en-US" sz="2800" dirty="0"/>
                    </a:p>
                  </a:txBody>
                  <a:tcPr marL="91441" marR="91441" marT="45700" marB="45700"/>
                </a:tc>
                <a:tc>
                  <a:txBody>
                    <a:bodyPr/>
                    <a:lstStyle/>
                    <a:p>
                      <a:r>
                        <a:rPr kumimoji="1" lang="ja-JP" altLang="en-US" sz="2800" dirty="0"/>
                        <a:t>ゲイ</a:t>
                      </a:r>
                    </a:p>
                  </a:txBody>
                  <a:tcPr marL="91441" marR="91441" marT="45700" marB="45700"/>
                </a:tc>
                <a:tc>
                  <a:txBody>
                    <a:bodyPr/>
                    <a:lstStyle/>
                    <a:p>
                      <a:r>
                        <a:rPr kumimoji="1" lang="ja-JP" altLang="en-US" sz="2800" dirty="0"/>
                        <a:t>男性が好きになる男性</a:t>
                      </a:r>
                    </a:p>
                  </a:txBody>
                  <a:tcPr marL="91441" marR="91441" marT="45700" marB="45700"/>
                </a:tc>
                <a:extLst>
                  <a:ext uri="{0D108BD9-81ED-4DB2-BD59-A6C34878D82A}">
                    <a16:rowId xmlns:a16="http://schemas.microsoft.com/office/drawing/2014/main" val="10002"/>
                  </a:ext>
                </a:extLst>
              </a:tr>
              <a:tr h="944731">
                <a:tc>
                  <a:txBody>
                    <a:bodyPr/>
                    <a:lstStyle/>
                    <a:p>
                      <a:r>
                        <a:rPr kumimoji="1" lang="en-US" altLang="ja-JP" sz="2800" dirty="0"/>
                        <a:t>B</a:t>
                      </a:r>
                      <a:endParaRPr kumimoji="1" lang="ja-JP" altLang="en-US" sz="2800" dirty="0"/>
                    </a:p>
                  </a:txBody>
                  <a:tcPr marL="91441" marR="91441" marT="45700" marB="45700"/>
                </a:tc>
                <a:tc>
                  <a:txBody>
                    <a:bodyPr/>
                    <a:lstStyle/>
                    <a:p>
                      <a:r>
                        <a:rPr kumimoji="1" lang="ja-JP" altLang="en-US" sz="2800" dirty="0"/>
                        <a:t>バイセクシュアル</a:t>
                      </a:r>
                    </a:p>
                  </a:txBody>
                  <a:tcPr marL="91441" marR="91441" marT="45700" marB="45700"/>
                </a:tc>
                <a:tc>
                  <a:txBody>
                    <a:bodyPr/>
                    <a:lstStyle/>
                    <a:p>
                      <a:r>
                        <a:rPr kumimoji="1" lang="ja-JP" altLang="en-US" sz="2800" dirty="0"/>
                        <a:t>女性も男性も好きになる人</a:t>
                      </a:r>
                    </a:p>
                  </a:txBody>
                  <a:tcPr marL="91441" marR="91441" marT="45700" marB="45700"/>
                </a:tc>
                <a:extLst>
                  <a:ext uri="{0D108BD9-81ED-4DB2-BD59-A6C34878D82A}">
                    <a16:rowId xmlns:a16="http://schemas.microsoft.com/office/drawing/2014/main" val="10003"/>
                  </a:ext>
                </a:extLst>
              </a:tr>
              <a:tr h="944731">
                <a:tc>
                  <a:txBody>
                    <a:bodyPr/>
                    <a:lstStyle/>
                    <a:p>
                      <a:r>
                        <a:rPr kumimoji="1" lang="en-US" altLang="ja-JP" sz="2800" dirty="0"/>
                        <a:t>T</a:t>
                      </a:r>
                      <a:endParaRPr kumimoji="1" lang="ja-JP" altLang="en-US" sz="2800" dirty="0"/>
                    </a:p>
                  </a:txBody>
                  <a:tcPr marL="91441" marR="91441" marT="45700" marB="45700"/>
                </a:tc>
                <a:tc>
                  <a:txBody>
                    <a:bodyPr/>
                    <a:lstStyle/>
                    <a:p>
                      <a:r>
                        <a:rPr kumimoji="1" lang="ja-JP" altLang="en-US" sz="2800" dirty="0"/>
                        <a:t>トランスジェンダー</a:t>
                      </a:r>
                    </a:p>
                  </a:txBody>
                  <a:tcPr marL="91441" marR="91441" marT="45700" marB="45700"/>
                </a:tc>
                <a:tc>
                  <a:txBody>
                    <a:bodyPr/>
                    <a:lstStyle/>
                    <a:p>
                      <a:r>
                        <a:rPr kumimoji="1" lang="ja-JP" altLang="en-US" sz="2800" dirty="0"/>
                        <a:t>体の性と自認する性が異なる人</a:t>
                      </a:r>
                    </a:p>
                  </a:txBody>
                  <a:tcPr marL="91441" marR="91441" marT="45700" marB="45700"/>
                </a:tc>
                <a:extLst>
                  <a:ext uri="{0D108BD9-81ED-4DB2-BD59-A6C34878D82A}">
                    <a16:rowId xmlns:a16="http://schemas.microsoft.com/office/drawing/2014/main" val="10004"/>
                  </a:ext>
                </a:extLst>
              </a:tr>
            </a:tbl>
          </a:graphicData>
        </a:graphic>
      </p:graphicFrame>
      <p:sp>
        <p:nvSpPr>
          <p:cNvPr id="9245" name="テキスト ボックス 5"/>
          <p:cNvSpPr txBox="1">
            <a:spLocks noChangeArrowheads="1"/>
          </p:cNvSpPr>
          <p:nvPr/>
        </p:nvSpPr>
        <p:spPr bwMode="auto">
          <a:xfrm>
            <a:off x="3000376" y="5583238"/>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800" dirty="0">
                <a:latin typeface="Garamond" pitchFamily="18" charset="0"/>
              </a:rPr>
              <a:t>ホモ・おかま・レズはＬＧＢＴを揶揄する言葉なので使わない。</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A69261A-8F48-D687-37DB-2F4ED0027153}"/>
              </a:ext>
            </a:extLst>
          </p:cNvPr>
          <p:cNvPicPr>
            <a:picLocks noChangeAspect="1"/>
          </p:cNvPicPr>
          <p:nvPr/>
        </p:nvPicPr>
        <p:blipFill>
          <a:blip r:embed="rId2"/>
          <a:stretch>
            <a:fillRect/>
          </a:stretch>
        </p:blipFill>
        <p:spPr>
          <a:xfrm>
            <a:off x="2463164" y="1518069"/>
            <a:ext cx="7265672" cy="5040560"/>
          </a:xfrm>
          <a:prstGeom prst="rect">
            <a:avLst/>
          </a:prstGeom>
        </p:spPr>
      </p:pic>
      <p:sp>
        <p:nvSpPr>
          <p:cNvPr id="8" name="タイトル 7">
            <a:extLst>
              <a:ext uri="{FF2B5EF4-FFF2-40B4-BE49-F238E27FC236}">
                <a16:creationId xmlns:a16="http://schemas.microsoft.com/office/drawing/2014/main" id="{DF40BB36-5D79-CBB8-B427-207E6CF2B701}"/>
              </a:ext>
            </a:extLst>
          </p:cNvPr>
          <p:cNvSpPr>
            <a:spLocks noGrp="1"/>
          </p:cNvSpPr>
          <p:nvPr>
            <p:ph type="title"/>
          </p:nvPr>
        </p:nvSpPr>
        <p:spPr/>
        <p:txBody>
          <a:bodyPr/>
          <a:lstStyle/>
          <a:p>
            <a:r>
              <a:rPr lang="ja-JP" altLang="en-US" dirty="0"/>
              <a:t>最近の映画作品</a:t>
            </a:r>
          </a:p>
        </p:txBody>
      </p:sp>
    </p:spTree>
    <p:extLst>
      <p:ext uri="{BB962C8B-B14F-4D97-AF65-F5344CB8AC3E}">
        <p14:creationId xmlns:p14="http://schemas.microsoft.com/office/powerpoint/2010/main" val="1098348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r>
              <a:rPr lang="en-US" altLang="ja-JP"/>
              <a:t>DVD</a:t>
            </a:r>
            <a:r>
              <a:rPr lang="ja-JP" altLang="en-US"/>
              <a:t>で比較</a:t>
            </a:r>
          </a:p>
        </p:txBody>
      </p:sp>
      <p:sp>
        <p:nvSpPr>
          <p:cNvPr id="37891" name="Rectangle 3"/>
          <p:cNvSpPr>
            <a:spLocks noGrp="1" noChangeArrowheads="1"/>
          </p:cNvSpPr>
          <p:nvPr>
            <p:ph idx="1"/>
          </p:nvPr>
        </p:nvSpPr>
        <p:spPr/>
        <p:txBody>
          <a:bodyPr/>
          <a:lstStyle/>
          <a:p>
            <a:pPr eaLnBrk="1" hangingPunct="1">
              <a:buFont typeface="Arial" charset="0"/>
              <a:buNone/>
            </a:pPr>
            <a:r>
              <a:rPr lang="ja-JP" altLang="en-US">
                <a:solidFill>
                  <a:srgbClr val="FF0000"/>
                </a:solidFill>
              </a:rPr>
              <a:t>「白雪姫」</a:t>
            </a:r>
          </a:p>
          <a:p>
            <a:pPr eaLnBrk="1" hangingPunct="1"/>
            <a:r>
              <a:rPr lang="ja-JP" altLang="en-US"/>
              <a:t>出会いの場面（</a:t>
            </a:r>
            <a:r>
              <a:rPr lang="en-US" altLang="ja-JP"/>
              <a:t>4</a:t>
            </a:r>
            <a:r>
              <a:rPr lang="ja-JP" altLang="en-US"/>
              <a:t>）</a:t>
            </a:r>
          </a:p>
          <a:p>
            <a:pPr eaLnBrk="1" hangingPunct="1"/>
            <a:r>
              <a:rPr lang="ja-JP" altLang="en-US"/>
              <a:t>小人の部屋へ入ってからの行動（</a:t>
            </a:r>
            <a:r>
              <a:rPr lang="en-US" altLang="ja-JP"/>
              <a:t>9</a:t>
            </a:r>
            <a:r>
              <a:rPr lang="ja-JP" altLang="en-US"/>
              <a:t>）</a:t>
            </a:r>
          </a:p>
          <a:p>
            <a:pPr eaLnBrk="1" hangingPunct="1"/>
            <a:r>
              <a:rPr lang="ja-JP" altLang="en-US"/>
              <a:t>王子様の力で生き返る（</a:t>
            </a:r>
            <a:r>
              <a:rPr lang="en-US" altLang="ja-JP"/>
              <a:t>26</a:t>
            </a:r>
            <a:r>
              <a:rPr lang="ja-JP" altLang="en-US"/>
              <a:t>）</a:t>
            </a:r>
            <a:endParaRPr lang="en-US" altLang="ja-JP"/>
          </a:p>
          <a:p>
            <a:pPr eaLnBrk="1" hangingPunct="1">
              <a:buFont typeface="Arial" charset="0"/>
              <a:buNone/>
            </a:pPr>
            <a:r>
              <a:rPr lang="ja-JP" altLang="en-US">
                <a:solidFill>
                  <a:srgbClr val="FF0000"/>
                </a:solidFill>
              </a:rPr>
              <a:t>「美女と野獣」</a:t>
            </a:r>
          </a:p>
          <a:p>
            <a:pPr eaLnBrk="1" hangingPunct="1"/>
            <a:r>
              <a:rPr lang="ja-JP" altLang="en-US"/>
              <a:t>ベルの性格（３）</a:t>
            </a:r>
          </a:p>
          <a:p>
            <a:pPr eaLnBrk="1" hangingPunct="1"/>
            <a:r>
              <a:rPr lang="ja-JP" altLang="en-US"/>
              <a:t>野獣との会話（１１）</a:t>
            </a:r>
          </a:p>
          <a:p>
            <a:pPr eaLnBrk="1" hangingPunct="1"/>
            <a:r>
              <a:rPr lang="ja-JP" altLang="en-US"/>
              <a:t>ベルの力で野獣が王子様に（２０）</a:t>
            </a:r>
          </a:p>
          <a:p>
            <a:pPr eaLnBrk="1" hangingPunct="1"/>
            <a:endParaRPr lang="ja-JP"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r>
              <a:rPr lang="ja-JP" altLang="en-US"/>
              <a:t>メリダとおそろしの森</a:t>
            </a:r>
            <a:endParaRPr lang="ja-JP" altLang="ja-JP"/>
          </a:p>
        </p:txBody>
      </p:sp>
      <p:sp>
        <p:nvSpPr>
          <p:cNvPr id="38915" name="Rectangle 3"/>
          <p:cNvSpPr>
            <a:spLocks noGrp="1" noChangeArrowheads="1"/>
          </p:cNvSpPr>
          <p:nvPr>
            <p:ph idx="1"/>
          </p:nvPr>
        </p:nvSpPr>
        <p:spPr>
          <a:xfrm>
            <a:off x="695400" y="2348880"/>
            <a:ext cx="10972800" cy="2908919"/>
          </a:xfrm>
        </p:spPr>
        <p:txBody>
          <a:bodyPr/>
          <a:lstStyle/>
          <a:p>
            <a:pPr eaLnBrk="1" hangingPunct="1"/>
            <a:r>
              <a:rPr lang="ja-JP" altLang="en-US" dirty="0"/>
              <a:t>メリダの性格（２）</a:t>
            </a:r>
            <a:endParaRPr lang="en-US" altLang="ja-JP" dirty="0"/>
          </a:p>
          <a:p>
            <a:pPr eaLnBrk="1" hangingPunct="1"/>
            <a:r>
              <a:rPr lang="ja-JP" altLang="en-US" dirty="0"/>
              <a:t>メリダの家族（３）</a:t>
            </a:r>
            <a:endParaRPr lang="en-US" altLang="ja-JP" dirty="0"/>
          </a:p>
          <a:p>
            <a:pPr eaLnBrk="1" hangingPunct="1"/>
            <a:r>
              <a:rPr lang="ja-JP" altLang="en-US" dirty="0"/>
              <a:t>王子様のキャラクター（７）</a:t>
            </a:r>
            <a:endParaRPr lang="en-US" altLang="ja-JP" dirty="0"/>
          </a:p>
          <a:p>
            <a:pPr eaLnBrk="1" hangingPunct="1"/>
            <a:r>
              <a:rPr lang="ja-JP" altLang="en-US" dirty="0"/>
              <a:t>最終場面（３６）</a:t>
            </a:r>
            <a:endParaRPr lang="en-US" altLang="ja-JP" dirty="0"/>
          </a:p>
          <a:p>
            <a:pPr eaLnBrk="1" hangingPunct="1"/>
            <a:endParaRPr lang="ja-JP"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1F7D0B-767A-4816-A32E-4A6FA9956247}"/>
              </a:ext>
            </a:extLst>
          </p:cNvPr>
          <p:cNvSpPr>
            <a:spLocks noGrp="1"/>
          </p:cNvSpPr>
          <p:nvPr>
            <p:ph type="title"/>
          </p:nvPr>
        </p:nvSpPr>
        <p:spPr/>
        <p:txBody>
          <a:bodyPr/>
          <a:lstStyle/>
          <a:p>
            <a:r>
              <a:rPr kumimoji="1" lang="ja-JP" altLang="en-US" dirty="0"/>
              <a:t>リトルマーメイド</a:t>
            </a:r>
          </a:p>
        </p:txBody>
      </p:sp>
      <p:sp>
        <p:nvSpPr>
          <p:cNvPr id="3" name="コンテンツ プレースホルダー 2">
            <a:extLst>
              <a:ext uri="{FF2B5EF4-FFF2-40B4-BE49-F238E27FC236}">
                <a16:creationId xmlns:a16="http://schemas.microsoft.com/office/drawing/2014/main" id="{E71B30E7-F0A8-4F58-A81C-379F45A802F2}"/>
              </a:ext>
            </a:extLst>
          </p:cNvPr>
          <p:cNvSpPr>
            <a:spLocks noGrp="1"/>
          </p:cNvSpPr>
          <p:nvPr>
            <p:ph idx="1"/>
          </p:nvPr>
        </p:nvSpPr>
        <p:spPr>
          <a:xfrm>
            <a:off x="645109" y="2348880"/>
            <a:ext cx="10972800" cy="2836911"/>
          </a:xfrm>
        </p:spPr>
        <p:txBody>
          <a:bodyPr/>
          <a:lstStyle/>
          <a:p>
            <a:r>
              <a:rPr kumimoji="1" lang="ja-JP" altLang="en-US" dirty="0"/>
              <a:t>４　アリエルの性格</a:t>
            </a:r>
            <a:endParaRPr kumimoji="1" lang="en-US" altLang="ja-JP" dirty="0"/>
          </a:p>
          <a:p>
            <a:r>
              <a:rPr lang="en-US" altLang="ja-JP" dirty="0"/>
              <a:t>10</a:t>
            </a:r>
            <a:r>
              <a:rPr lang="ja-JP" altLang="en-US" dirty="0"/>
              <a:t>　エリックとの出会い</a:t>
            </a:r>
            <a:endParaRPr lang="en-US" altLang="ja-JP" dirty="0"/>
          </a:p>
          <a:p>
            <a:r>
              <a:rPr kumimoji="1" lang="ja-JP" altLang="en-US" dirty="0"/>
              <a:t>２１　夜のボート</a:t>
            </a:r>
            <a:endParaRPr kumimoji="1" lang="en-US" altLang="ja-JP" dirty="0"/>
          </a:p>
          <a:p>
            <a:r>
              <a:rPr lang="ja-JP" altLang="en-US" dirty="0"/>
              <a:t>２４－２６　ヴァネッサとの結婚式から最後まで</a:t>
            </a:r>
            <a:endParaRPr kumimoji="1" lang="ja-JP" altLang="en-US" dirty="0"/>
          </a:p>
        </p:txBody>
      </p:sp>
    </p:spTree>
    <p:extLst>
      <p:ext uri="{BB962C8B-B14F-4D97-AF65-F5344CB8AC3E}">
        <p14:creationId xmlns:p14="http://schemas.microsoft.com/office/powerpoint/2010/main" val="1328946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マレフィセント</a:t>
            </a:r>
            <a:r>
              <a:rPr lang="en-US" altLang="ja-JP" dirty="0"/>
              <a:t>Ⅰ</a:t>
            </a:r>
            <a:endParaRPr kumimoji="1" lang="ja-JP" alt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00891" y="404664"/>
            <a:ext cx="205778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807968" y="2364904"/>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ステファン</a:t>
            </a:r>
          </a:p>
        </p:txBody>
      </p:sp>
      <p:sp>
        <p:nvSpPr>
          <p:cNvPr id="6" name="正方形/長方形 5"/>
          <p:cNvSpPr/>
          <p:nvPr/>
        </p:nvSpPr>
        <p:spPr>
          <a:xfrm>
            <a:off x="8616280" y="2335820"/>
            <a:ext cx="17784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マレフィセント</a:t>
            </a:r>
          </a:p>
        </p:txBody>
      </p:sp>
      <p:sp>
        <p:nvSpPr>
          <p:cNvPr id="7" name="正方形/長方形 6"/>
          <p:cNvSpPr/>
          <p:nvPr/>
        </p:nvSpPr>
        <p:spPr>
          <a:xfrm>
            <a:off x="4475820" y="4297632"/>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オーロラ姫</a:t>
            </a:r>
          </a:p>
        </p:txBody>
      </p:sp>
      <p:sp>
        <p:nvSpPr>
          <p:cNvPr id="8" name="正方形/長方形 7"/>
          <p:cNvSpPr/>
          <p:nvPr/>
        </p:nvSpPr>
        <p:spPr>
          <a:xfrm>
            <a:off x="3334556" y="2359780"/>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王妃</a:t>
            </a:r>
          </a:p>
        </p:txBody>
      </p:sp>
      <p:cxnSp>
        <p:nvCxnSpPr>
          <p:cNvPr id="10" name="直線コネクタ 9"/>
          <p:cNvCxnSpPr>
            <a:endCxn id="5" idx="1"/>
          </p:cNvCxnSpPr>
          <p:nvPr/>
        </p:nvCxnSpPr>
        <p:spPr>
          <a:xfrm>
            <a:off x="5015880" y="2746140"/>
            <a:ext cx="792088"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411924" y="2746140"/>
            <a:ext cx="0" cy="1393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485824" y="2725572"/>
            <a:ext cx="1008128" cy="20568"/>
          </a:xfrm>
          <a:prstGeom prst="line">
            <a:avLst/>
          </a:prstGeom>
          <a:ln>
            <a:prstDash val="sysDash"/>
          </a:ln>
        </p:spPr>
        <p:style>
          <a:lnRef idx="3">
            <a:schemeClr val="accent6"/>
          </a:lnRef>
          <a:fillRef idx="0">
            <a:schemeClr val="accent6"/>
          </a:fillRef>
          <a:effectRef idx="2">
            <a:schemeClr val="accent6"/>
          </a:effectRef>
          <a:fontRef idx="minor">
            <a:schemeClr val="tx1"/>
          </a:fontRef>
        </p:style>
      </p:cxnSp>
      <p:cxnSp>
        <p:nvCxnSpPr>
          <p:cNvPr id="19" name="直線矢印コネクタ 18"/>
          <p:cNvCxnSpPr/>
          <p:nvPr/>
        </p:nvCxnSpPr>
        <p:spPr>
          <a:xfrm flipV="1">
            <a:off x="6563544" y="3411888"/>
            <a:ext cx="2448272" cy="12412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 name="テキスト ボックス 19"/>
          <p:cNvSpPr txBox="1"/>
          <p:nvPr/>
        </p:nvSpPr>
        <p:spPr>
          <a:xfrm>
            <a:off x="6888088" y="4533543"/>
            <a:ext cx="1800200" cy="646331"/>
          </a:xfrm>
          <a:prstGeom prst="rect">
            <a:avLst/>
          </a:prstGeom>
          <a:noFill/>
        </p:spPr>
        <p:txBody>
          <a:bodyPr wrap="square" rtlCol="0">
            <a:spAutoFit/>
          </a:bodyPr>
          <a:lstStyle/>
          <a:p>
            <a:pPr algn="ctr"/>
            <a:r>
              <a:rPr kumimoji="1" lang="ja-JP" altLang="en-US" dirty="0"/>
              <a:t>フェアリーゴッドマザーとして慕う</a:t>
            </a:r>
          </a:p>
        </p:txBody>
      </p:sp>
      <p:sp>
        <p:nvSpPr>
          <p:cNvPr id="21" name="正方形/長方形 20"/>
          <p:cNvSpPr/>
          <p:nvPr/>
        </p:nvSpPr>
        <p:spPr>
          <a:xfrm>
            <a:off x="1847528" y="4297632"/>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フィリップ</a:t>
            </a:r>
          </a:p>
        </p:txBody>
      </p:sp>
      <p:cxnSp>
        <p:nvCxnSpPr>
          <p:cNvPr id="25" name="直線コネクタ 24"/>
          <p:cNvCxnSpPr/>
          <p:nvPr/>
        </p:nvCxnSpPr>
        <p:spPr>
          <a:xfrm>
            <a:off x="3575720" y="4653136"/>
            <a:ext cx="7920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337" y="3334603"/>
            <a:ext cx="1389577" cy="192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4246" y="188640"/>
            <a:ext cx="1917499" cy="170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022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マレフィセント</a:t>
            </a:r>
            <a:r>
              <a:rPr lang="en-US" altLang="ja-JP" dirty="0"/>
              <a:t>Ⅱ</a:t>
            </a:r>
            <a:endParaRPr kumimoji="1" lang="ja-JP" alt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00891" y="404664"/>
            <a:ext cx="205778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5807968" y="2364904"/>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ステファン</a:t>
            </a:r>
          </a:p>
        </p:txBody>
      </p:sp>
      <p:sp>
        <p:nvSpPr>
          <p:cNvPr id="6" name="正方形/長方形 5"/>
          <p:cNvSpPr/>
          <p:nvPr/>
        </p:nvSpPr>
        <p:spPr>
          <a:xfrm>
            <a:off x="8616280" y="2335820"/>
            <a:ext cx="177847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マレフィセント</a:t>
            </a:r>
          </a:p>
        </p:txBody>
      </p:sp>
      <p:sp>
        <p:nvSpPr>
          <p:cNvPr id="7" name="正方形/長方形 6"/>
          <p:cNvSpPr/>
          <p:nvPr/>
        </p:nvSpPr>
        <p:spPr>
          <a:xfrm>
            <a:off x="4475820" y="4297632"/>
            <a:ext cx="180020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オーロラ姫</a:t>
            </a:r>
          </a:p>
        </p:txBody>
      </p:sp>
      <p:sp>
        <p:nvSpPr>
          <p:cNvPr id="8" name="正方形/長方形 7"/>
          <p:cNvSpPr/>
          <p:nvPr/>
        </p:nvSpPr>
        <p:spPr>
          <a:xfrm>
            <a:off x="3334556" y="2359780"/>
            <a:ext cx="172819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イングリス</a:t>
            </a:r>
            <a:r>
              <a:rPr kumimoji="1" lang="ja-JP" altLang="en-US" dirty="0"/>
              <a:t>王妃</a:t>
            </a:r>
          </a:p>
        </p:txBody>
      </p:sp>
      <p:cxnSp>
        <p:nvCxnSpPr>
          <p:cNvPr id="10" name="直線コネクタ 9"/>
          <p:cNvCxnSpPr>
            <a:endCxn id="5" idx="1"/>
          </p:cNvCxnSpPr>
          <p:nvPr/>
        </p:nvCxnSpPr>
        <p:spPr>
          <a:xfrm>
            <a:off x="5015880" y="2746140"/>
            <a:ext cx="792088" cy="1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411924" y="2746140"/>
            <a:ext cx="0" cy="1393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7485824" y="2725572"/>
            <a:ext cx="1008128" cy="20568"/>
          </a:xfrm>
          <a:prstGeom prst="line">
            <a:avLst/>
          </a:prstGeom>
          <a:ln>
            <a:prstDash val="sysDash"/>
          </a:ln>
        </p:spPr>
        <p:style>
          <a:lnRef idx="3">
            <a:schemeClr val="accent6"/>
          </a:lnRef>
          <a:fillRef idx="0">
            <a:schemeClr val="accent6"/>
          </a:fillRef>
          <a:effectRef idx="2">
            <a:schemeClr val="accent6"/>
          </a:effectRef>
          <a:fontRef idx="minor">
            <a:schemeClr val="tx1"/>
          </a:fontRef>
        </p:style>
      </p:cxnSp>
      <p:cxnSp>
        <p:nvCxnSpPr>
          <p:cNvPr id="19" name="直線矢印コネクタ 18"/>
          <p:cNvCxnSpPr/>
          <p:nvPr/>
        </p:nvCxnSpPr>
        <p:spPr>
          <a:xfrm flipV="1">
            <a:off x="6563544" y="3411888"/>
            <a:ext cx="2448272" cy="124124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 name="テキスト ボックス 19"/>
          <p:cNvSpPr txBox="1"/>
          <p:nvPr/>
        </p:nvSpPr>
        <p:spPr>
          <a:xfrm>
            <a:off x="6888088" y="4533543"/>
            <a:ext cx="1800200" cy="646331"/>
          </a:xfrm>
          <a:prstGeom prst="rect">
            <a:avLst/>
          </a:prstGeom>
          <a:noFill/>
        </p:spPr>
        <p:txBody>
          <a:bodyPr wrap="square" rtlCol="0">
            <a:spAutoFit/>
          </a:bodyPr>
          <a:lstStyle/>
          <a:p>
            <a:pPr algn="ctr"/>
            <a:r>
              <a:rPr kumimoji="1" lang="ja-JP" altLang="en-US" dirty="0"/>
              <a:t>フェアリーゴッドマザーとして慕う</a:t>
            </a:r>
          </a:p>
        </p:txBody>
      </p:sp>
      <p:sp>
        <p:nvSpPr>
          <p:cNvPr id="21" name="正方形/長方形 20"/>
          <p:cNvSpPr/>
          <p:nvPr/>
        </p:nvSpPr>
        <p:spPr>
          <a:xfrm>
            <a:off x="1847528" y="4297632"/>
            <a:ext cx="158417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フィリップ</a:t>
            </a:r>
          </a:p>
        </p:txBody>
      </p:sp>
      <p:cxnSp>
        <p:nvCxnSpPr>
          <p:cNvPr id="25" name="直線コネクタ 24"/>
          <p:cNvCxnSpPr/>
          <p:nvPr/>
        </p:nvCxnSpPr>
        <p:spPr>
          <a:xfrm>
            <a:off x="3575720" y="4653136"/>
            <a:ext cx="7920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337" y="3334603"/>
            <a:ext cx="1389577" cy="192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4246" y="188640"/>
            <a:ext cx="1917499" cy="170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フリーフォーム 10"/>
          <p:cNvSpPr/>
          <p:nvPr/>
        </p:nvSpPr>
        <p:spPr>
          <a:xfrm>
            <a:off x="1606296" y="1776770"/>
            <a:ext cx="6483096" cy="3874222"/>
          </a:xfrm>
          <a:custGeom>
            <a:avLst/>
            <a:gdLst>
              <a:gd name="connsiteX0" fmla="*/ 530352 w 6483096"/>
              <a:gd name="connsiteY0" fmla="*/ 829270 h 3874222"/>
              <a:gd name="connsiteX1" fmla="*/ 585216 w 6483096"/>
              <a:gd name="connsiteY1" fmla="*/ 792694 h 3874222"/>
              <a:gd name="connsiteX2" fmla="*/ 694944 w 6483096"/>
              <a:gd name="connsiteY2" fmla="*/ 710398 h 3874222"/>
              <a:gd name="connsiteX3" fmla="*/ 722376 w 6483096"/>
              <a:gd name="connsiteY3" fmla="*/ 673822 h 3874222"/>
              <a:gd name="connsiteX4" fmla="*/ 777240 w 6483096"/>
              <a:gd name="connsiteY4" fmla="*/ 637246 h 3874222"/>
              <a:gd name="connsiteX5" fmla="*/ 813816 w 6483096"/>
              <a:gd name="connsiteY5" fmla="*/ 609814 h 3874222"/>
              <a:gd name="connsiteX6" fmla="*/ 868680 w 6483096"/>
              <a:gd name="connsiteY6" fmla="*/ 573238 h 3874222"/>
              <a:gd name="connsiteX7" fmla="*/ 941832 w 6483096"/>
              <a:gd name="connsiteY7" fmla="*/ 509230 h 3874222"/>
              <a:gd name="connsiteX8" fmla="*/ 987552 w 6483096"/>
              <a:gd name="connsiteY8" fmla="*/ 481798 h 3874222"/>
              <a:gd name="connsiteX9" fmla="*/ 1106424 w 6483096"/>
              <a:gd name="connsiteY9" fmla="*/ 426934 h 3874222"/>
              <a:gd name="connsiteX10" fmla="*/ 1133856 w 6483096"/>
              <a:gd name="connsiteY10" fmla="*/ 408646 h 3874222"/>
              <a:gd name="connsiteX11" fmla="*/ 1225296 w 6483096"/>
              <a:gd name="connsiteY11" fmla="*/ 390358 h 3874222"/>
              <a:gd name="connsiteX12" fmla="*/ 1252728 w 6483096"/>
              <a:gd name="connsiteY12" fmla="*/ 372070 h 3874222"/>
              <a:gd name="connsiteX13" fmla="*/ 1380744 w 6483096"/>
              <a:gd name="connsiteY13" fmla="*/ 344638 h 3874222"/>
              <a:gd name="connsiteX14" fmla="*/ 1453896 w 6483096"/>
              <a:gd name="connsiteY14" fmla="*/ 317206 h 3874222"/>
              <a:gd name="connsiteX15" fmla="*/ 1490472 w 6483096"/>
              <a:gd name="connsiteY15" fmla="*/ 308062 h 3874222"/>
              <a:gd name="connsiteX16" fmla="*/ 1517904 w 6483096"/>
              <a:gd name="connsiteY16" fmla="*/ 298918 h 3874222"/>
              <a:gd name="connsiteX17" fmla="*/ 1563624 w 6483096"/>
              <a:gd name="connsiteY17" fmla="*/ 289774 h 3874222"/>
              <a:gd name="connsiteX18" fmla="*/ 1600200 w 6483096"/>
              <a:gd name="connsiteY18" fmla="*/ 280630 h 3874222"/>
              <a:gd name="connsiteX19" fmla="*/ 1627632 w 6483096"/>
              <a:gd name="connsiteY19" fmla="*/ 271486 h 3874222"/>
              <a:gd name="connsiteX20" fmla="*/ 1691640 w 6483096"/>
              <a:gd name="connsiteY20" fmla="*/ 262342 h 3874222"/>
              <a:gd name="connsiteX21" fmla="*/ 1746504 w 6483096"/>
              <a:gd name="connsiteY21" fmla="*/ 253198 h 3874222"/>
              <a:gd name="connsiteX22" fmla="*/ 1819656 w 6483096"/>
              <a:gd name="connsiteY22" fmla="*/ 244054 h 3874222"/>
              <a:gd name="connsiteX23" fmla="*/ 1874520 w 6483096"/>
              <a:gd name="connsiteY23" fmla="*/ 234910 h 3874222"/>
              <a:gd name="connsiteX24" fmla="*/ 1938528 w 6483096"/>
              <a:gd name="connsiteY24" fmla="*/ 225766 h 3874222"/>
              <a:gd name="connsiteX25" fmla="*/ 2057400 w 6483096"/>
              <a:gd name="connsiteY25" fmla="*/ 207478 h 3874222"/>
              <a:gd name="connsiteX26" fmla="*/ 2176272 w 6483096"/>
              <a:gd name="connsiteY26" fmla="*/ 198334 h 3874222"/>
              <a:gd name="connsiteX27" fmla="*/ 2313432 w 6483096"/>
              <a:gd name="connsiteY27" fmla="*/ 180046 h 3874222"/>
              <a:gd name="connsiteX28" fmla="*/ 2350008 w 6483096"/>
              <a:gd name="connsiteY28" fmla="*/ 170902 h 3874222"/>
              <a:gd name="connsiteX29" fmla="*/ 2505456 w 6483096"/>
              <a:gd name="connsiteY29" fmla="*/ 152614 h 3874222"/>
              <a:gd name="connsiteX30" fmla="*/ 2542032 w 6483096"/>
              <a:gd name="connsiteY30" fmla="*/ 143470 h 3874222"/>
              <a:gd name="connsiteX31" fmla="*/ 2633472 w 6483096"/>
              <a:gd name="connsiteY31" fmla="*/ 134326 h 3874222"/>
              <a:gd name="connsiteX32" fmla="*/ 2679192 w 6483096"/>
              <a:gd name="connsiteY32" fmla="*/ 125182 h 3874222"/>
              <a:gd name="connsiteX33" fmla="*/ 2761488 w 6483096"/>
              <a:gd name="connsiteY33" fmla="*/ 116038 h 3874222"/>
              <a:gd name="connsiteX34" fmla="*/ 2807208 w 6483096"/>
              <a:gd name="connsiteY34" fmla="*/ 106894 h 3874222"/>
              <a:gd name="connsiteX35" fmla="*/ 2916936 w 6483096"/>
              <a:gd name="connsiteY35" fmla="*/ 97750 h 3874222"/>
              <a:gd name="connsiteX36" fmla="*/ 3090672 w 6483096"/>
              <a:gd name="connsiteY36" fmla="*/ 79462 h 3874222"/>
              <a:gd name="connsiteX37" fmla="*/ 3319272 w 6483096"/>
              <a:gd name="connsiteY37" fmla="*/ 70318 h 3874222"/>
              <a:gd name="connsiteX38" fmla="*/ 3474720 w 6483096"/>
              <a:gd name="connsiteY38" fmla="*/ 61174 h 3874222"/>
              <a:gd name="connsiteX39" fmla="*/ 3813048 w 6483096"/>
              <a:gd name="connsiteY39" fmla="*/ 52030 h 3874222"/>
              <a:gd name="connsiteX40" fmla="*/ 4050792 w 6483096"/>
              <a:gd name="connsiteY40" fmla="*/ 42886 h 3874222"/>
              <a:gd name="connsiteX41" fmla="*/ 4105656 w 6483096"/>
              <a:gd name="connsiteY41" fmla="*/ 33742 h 3874222"/>
              <a:gd name="connsiteX42" fmla="*/ 4142232 w 6483096"/>
              <a:gd name="connsiteY42" fmla="*/ 24598 h 3874222"/>
              <a:gd name="connsiteX43" fmla="*/ 4352544 w 6483096"/>
              <a:gd name="connsiteY43" fmla="*/ 15454 h 3874222"/>
              <a:gd name="connsiteX44" fmla="*/ 4901184 w 6483096"/>
              <a:gd name="connsiteY44" fmla="*/ 15454 h 3874222"/>
              <a:gd name="connsiteX45" fmla="*/ 4965192 w 6483096"/>
              <a:gd name="connsiteY45" fmla="*/ 24598 h 3874222"/>
              <a:gd name="connsiteX46" fmla="*/ 5102352 w 6483096"/>
              <a:gd name="connsiteY46" fmla="*/ 33742 h 3874222"/>
              <a:gd name="connsiteX47" fmla="*/ 5641848 w 6483096"/>
              <a:gd name="connsiteY47" fmla="*/ 42886 h 3874222"/>
              <a:gd name="connsiteX48" fmla="*/ 5678424 w 6483096"/>
              <a:gd name="connsiteY48" fmla="*/ 52030 h 3874222"/>
              <a:gd name="connsiteX49" fmla="*/ 5742432 w 6483096"/>
              <a:gd name="connsiteY49" fmla="*/ 70318 h 3874222"/>
              <a:gd name="connsiteX50" fmla="*/ 5806440 w 6483096"/>
              <a:gd name="connsiteY50" fmla="*/ 79462 h 3874222"/>
              <a:gd name="connsiteX51" fmla="*/ 5833872 w 6483096"/>
              <a:gd name="connsiteY51" fmla="*/ 88606 h 3874222"/>
              <a:gd name="connsiteX52" fmla="*/ 5934456 w 6483096"/>
              <a:gd name="connsiteY52" fmla="*/ 106894 h 3874222"/>
              <a:gd name="connsiteX53" fmla="*/ 5989320 w 6483096"/>
              <a:gd name="connsiteY53" fmla="*/ 125182 h 3874222"/>
              <a:gd name="connsiteX54" fmla="*/ 6035040 w 6483096"/>
              <a:gd name="connsiteY54" fmla="*/ 134326 h 3874222"/>
              <a:gd name="connsiteX55" fmla="*/ 6089904 w 6483096"/>
              <a:gd name="connsiteY55" fmla="*/ 152614 h 3874222"/>
              <a:gd name="connsiteX56" fmla="*/ 6117336 w 6483096"/>
              <a:gd name="connsiteY56" fmla="*/ 161758 h 3874222"/>
              <a:gd name="connsiteX57" fmla="*/ 6172200 w 6483096"/>
              <a:gd name="connsiteY57" fmla="*/ 180046 h 3874222"/>
              <a:gd name="connsiteX58" fmla="*/ 6199632 w 6483096"/>
              <a:gd name="connsiteY58" fmla="*/ 189190 h 3874222"/>
              <a:gd name="connsiteX59" fmla="*/ 6245352 w 6483096"/>
              <a:gd name="connsiteY59" fmla="*/ 234910 h 3874222"/>
              <a:gd name="connsiteX60" fmla="*/ 6291072 w 6483096"/>
              <a:gd name="connsiteY60" fmla="*/ 298918 h 3874222"/>
              <a:gd name="connsiteX61" fmla="*/ 6318504 w 6483096"/>
              <a:gd name="connsiteY61" fmla="*/ 335494 h 3874222"/>
              <a:gd name="connsiteX62" fmla="*/ 6345936 w 6483096"/>
              <a:gd name="connsiteY62" fmla="*/ 353782 h 3874222"/>
              <a:gd name="connsiteX63" fmla="*/ 6364224 w 6483096"/>
              <a:gd name="connsiteY63" fmla="*/ 381214 h 3874222"/>
              <a:gd name="connsiteX64" fmla="*/ 6391656 w 6483096"/>
              <a:gd name="connsiteY64" fmla="*/ 408646 h 3874222"/>
              <a:gd name="connsiteX65" fmla="*/ 6400800 w 6483096"/>
              <a:gd name="connsiteY65" fmla="*/ 436078 h 3874222"/>
              <a:gd name="connsiteX66" fmla="*/ 6428232 w 6483096"/>
              <a:gd name="connsiteY66" fmla="*/ 463510 h 3874222"/>
              <a:gd name="connsiteX67" fmla="*/ 6464808 w 6483096"/>
              <a:gd name="connsiteY67" fmla="*/ 518374 h 3874222"/>
              <a:gd name="connsiteX68" fmla="*/ 6483096 w 6483096"/>
              <a:gd name="connsiteY68" fmla="*/ 545806 h 3874222"/>
              <a:gd name="connsiteX69" fmla="*/ 6473952 w 6483096"/>
              <a:gd name="connsiteY69" fmla="*/ 1176742 h 3874222"/>
              <a:gd name="connsiteX70" fmla="*/ 6455664 w 6483096"/>
              <a:gd name="connsiteY70" fmla="*/ 1313902 h 3874222"/>
              <a:gd name="connsiteX71" fmla="*/ 6446520 w 6483096"/>
              <a:gd name="connsiteY71" fmla="*/ 1341334 h 3874222"/>
              <a:gd name="connsiteX72" fmla="*/ 6400800 w 6483096"/>
              <a:gd name="connsiteY72" fmla="*/ 1432774 h 3874222"/>
              <a:gd name="connsiteX73" fmla="*/ 6336792 w 6483096"/>
              <a:gd name="connsiteY73" fmla="*/ 1533358 h 3874222"/>
              <a:gd name="connsiteX74" fmla="*/ 6309360 w 6483096"/>
              <a:gd name="connsiteY74" fmla="*/ 1551646 h 3874222"/>
              <a:gd name="connsiteX75" fmla="*/ 6281928 w 6483096"/>
              <a:gd name="connsiteY75" fmla="*/ 1588222 h 3874222"/>
              <a:gd name="connsiteX76" fmla="*/ 6254496 w 6483096"/>
              <a:gd name="connsiteY76" fmla="*/ 1606510 h 3874222"/>
              <a:gd name="connsiteX77" fmla="*/ 6190488 w 6483096"/>
              <a:gd name="connsiteY77" fmla="*/ 1643086 h 3874222"/>
              <a:gd name="connsiteX78" fmla="*/ 6153912 w 6483096"/>
              <a:gd name="connsiteY78" fmla="*/ 1661374 h 3874222"/>
              <a:gd name="connsiteX79" fmla="*/ 6025896 w 6483096"/>
              <a:gd name="connsiteY79" fmla="*/ 1679662 h 3874222"/>
              <a:gd name="connsiteX80" fmla="*/ 5897880 w 6483096"/>
              <a:gd name="connsiteY80" fmla="*/ 1688806 h 3874222"/>
              <a:gd name="connsiteX81" fmla="*/ 5568696 w 6483096"/>
              <a:gd name="connsiteY81" fmla="*/ 1697950 h 3874222"/>
              <a:gd name="connsiteX82" fmla="*/ 5513832 w 6483096"/>
              <a:gd name="connsiteY82" fmla="*/ 1716238 h 3874222"/>
              <a:gd name="connsiteX83" fmla="*/ 5477256 w 6483096"/>
              <a:gd name="connsiteY83" fmla="*/ 1725382 h 3874222"/>
              <a:gd name="connsiteX84" fmla="*/ 5422392 w 6483096"/>
              <a:gd name="connsiteY84" fmla="*/ 1743670 h 3874222"/>
              <a:gd name="connsiteX85" fmla="*/ 5367528 w 6483096"/>
              <a:gd name="connsiteY85" fmla="*/ 1771102 h 3874222"/>
              <a:gd name="connsiteX86" fmla="*/ 5330952 w 6483096"/>
              <a:gd name="connsiteY86" fmla="*/ 1789390 h 3874222"/>
              <a:gd name="connsiteX87" fmla="*/ 5157216 w 6483096"/>
              <a:gd name="connsiteY87" fmla="*/ 1816822 h 3874222"/>
              <a:gd name="connsiteX88" fmla="*/ 5065776 w 6483096"/>
              <a:gd name="connsiteY88" fmla="*/ 1835110 h 3874222"/>
              <a:gd name="connsiteX89" fmla="*/ 4974336 w 6483096"/>
              <a:gd name="connsiteY89" fmla="*/ 1853398 h 3874222"/>
              <a:gd name="connsiteX90" fmla="*/ 4901184 w 6483096"/>
              <a:gd name="connsiteY90" fmla="*/ 1862542 h 3874222"/>
              <a:gd name="connsiteX91" fmla="*/ 4818888 w 6483096"/>
              <a:gd name="connsiteY91" fmla="*/ 1871686 h 3874222"/>
              <a:gd name="connsiteX92" fmla="*/ 4654296 w 6483096"/>
              <a:gd name="connsiteY92" fmla="*/ 1899118 h 3874222"/>
              <a:gd name="connsiteX93" fmla="*/ 4581144 w 6483096"/>
              <a:gd name="connsiteY93" fmla="*/ 1908262 h 3874222"/>
              <a:gd name="connsiteX94" fmla="*/ 4507992 w 6483096"/>
              <a:gd name="connsiteY94" fmla="*/ 1926550 h 3874222"/>
              <a:gd name="connsiteX95" fmla="*/ 4407408 w 6483096"/>
              <a:gd name="connsiteY95" fmla="*/ 1953982 h 3874222"/>
              <a:gd name="connsiteX96" fmla="*/ 4206240 w 6483096"/>
              <a:gd name="connsiteY96" fmla="*/ 1972270 h 3874222"/>
              <a:gd name="connsiteX97" fmla="*/ 3566160 w 6483096"/>
              <a:gd name="connsiteY97" fmla="*/ 1963126 h 3874222"/>
              <a:gd name="connsiteX98" fmla="*/ 3447288 w 6483096"/>
              <a:gd name="connsiteY98" fmla="*/ 1944838 h 3874222"/>
              <a:gd name="connsiteX99" fmla="*/ 3346704 w 6483096"/>
              <a:gd name="connsiteY99" fmla="*/ 1935694 h 3874222"/>
              <a:gd name="connsiteX100" fmla="*/ 3227832 w 6483096"/>
              <a:gd name="connsiteY100" fmla="*/ 1917406 h 3874222"/>
              <a:gd name="connsiteX101" fmla="*/ 2642616 w 6483096"/>
              <a:gd name="connsiteY101" fmla="*/ 1926550 h 3874222"/>
              <a:gd name="connsiteX102" fmla="*/ 2615184 w 6483096"/>
              <a:gd name="connsiteY102" fmla="*/ 1935694 h 3874222"/>
              <a:gd name="connsiteX103" fmla="*/ 2514600 w 6483096"/>
              <a:gd name="connsiteY103" fmla="*/ 1953982 h 3874222"/>
              <a:gd name="connsiteX104" fmla="*/ 2441448 w 6483096"/>
              <a:gd name="connsiteY104" fmla="*/ 1999702 h 3874222"/>
              <a:gd name="connsiteX105" fmla="*/ 2368296 w 6483096"/>
              <a:gd name="connsiteY105" fmla="*/ 2054566 h 3874222"/>
              <a:gd name="connsiteX106" fmla="*/ 2331720 w 6483096"/>
              <a:gd name="connsiteY106" fmla="*/ 2109430 h 3874222"/>
              <a:gd name="connsiteX107" fmla="*/ 2322576 w 6483096"/>
              <a:gd name="connsiteY107" fmla="*/ 2146006 h 3874222"/>
              <a:gd name="connsiteX108" fmla="*/ 2313432 w 6483096"/>
              <a:gd name="connsiteY108" fmla="*/ 2173438 h 3874222"/>
              <a:gd name="connsiteX109" fmla="*/ 2295144 w 6483096"/>
              <a:gd name="connsiteY109" fmla="*/ 2237446 h 3874222"/>
              <a:gd name="connsiteX110" fmla="*/ 2276856 w 6483096"/>
              <a:gd name="connsiteY110" fmla="*/ 2283166 h 3874222"/>
              <a:gd name="connsiteX111" fmla="*/ 2249424 w 6483096"/>
              <a:gd name="connsiteY111" fmla="*/ 2310598 h 3874222"/>
              <a:gd name="connsiteX112" fmla="*/ 2231136 w 6483096"/>
              <a:gd name="connsiteY112" fmla="*/ 2356318 h 3874222"/>
              <a:gd name="connsiteX113" fmla="*/ 2212848 w 6483096"/>
              <a:gd name="connsiteY113" fmla="*/ 2392894 h 3874222"/>
              <a:gd name="connsiteX114" fmla="*/ 2203704 w 6483096"/>
              <a:gd name="connsiteY114" fmla="*/ 2420326 h 3874222"/>
              <a:gd name="connsiteX115" fmla="*/ 2176272 w 6483096"/>
              <a:gd name="connsiteY115" fmla="*/ 2493478 h 3874222"/>
              <a:gd name="connsiteX116" fmla="*/ 2157984 w 6483096"/>
              <a:gd name="connsiteY116" fmla="*/ 2612350 h 3874222"/>
              <a:gd name="connsiteX117" fmla="*/ 2148840 w 6483096"/>
              <a:gd name="connsiteY117" fmla="*/ 2648926 h 3874222"/>
              <a:gd name="connsiteX118" fmla="*/ 2139696 w 6483096"/>
              <a:gd name="connsiteY118" fmla="*/ 2731222 h 3874222"/>
              <a:gd name="connsiteX119" fmla="*/ 2130552 w 6483096"/>
              <a:gd name="connsiteY119" fmla="*/ 2758654 h 3874222"/>
              <a:gd name="connsiteX120" fmla="*/ 2112264 w 6483096"/>
              <a:gd name="connsiteY120" fmla="*/ 3060406 h 3874222"/>
              <a:gd name="connsiteX121" fmla="*/ 2075688 w 6483096"/>
              <a:gd name="connsiteY121" fmla="*/ 3481030 h 3874222"/>
              <a:gd name="connsiteX122" fmla="*/ 2011680 w 6483096"/>
              <a:gd name="connsiteY122" fmla="*/ 3535894 h 3874222"/>
              <a:gd name="connsiteX123" fmla="*/ 1883664 w 6483096"/>
              <a:gd name="connsiteY123" fmla="*/ 3618190 h 3874222"/>
              <a:gd name="connsiteX124" fmla="*/ 1856232 w 6483096"/>
              <a:gd name="connsiteY124" fmla="*/ 3645622 h 3874222"/>
              <a:gd name="connsiteX125" fmla="*/ 1709928 w 6483096"/>
              <a:gd name="connsiteY125" fmla="*/ 3718774 h 3874222"/>
              <a:gd name="connsiteX126" fmla="*/ 1673352 w 6483096"/>
              <a:gd name="connsiteY126" fmla="*/ 3755350 h 3874222"/>
              <a:gd name="connsiteX127" fmla="*/ 1517904 w 6483096"/>
              <a:gd name="connsiteY127" fmla="*/ 3828502 h 3874222"/>
              <a:gd name="connsiteX128" fmla="*/ 1216152 w 6483096"/>
              <a:gd name="connsiteY128" fmla="*/ 3855934 h 3874222"/>
              <a:gd name="connsiteX129" fmla="*/ 1143000 w 6483096"/>
              <a:gd name="connsiteY129" fmla="*/ 3865078 h 3874222"/>
              <a:gd name="connsiteX130" fmla="*/ 1088136 w 6483096"/>
              <a:gd name="connsiteY130" fmla="*/ 3874222 h 3874222"/>
              <a:gd name="connsiteX131" fmla="*/ 484632 w 6483096"/>
              <a:gd name="connsiteY131" fmla="*/ 3865078 h 3874222"/>
              <a:gd name="connsiteX132" fmla="*/ 429768 w 6483096"/>
              <a:gd name="connsiteY132" fmla="*/ 3828502 h 3874222"/>
              <a:gd name="connsiteX133" fmla="*/ 411480 w 6483096"/>
              <a:gd name="connsiteY133" fmla="*/ 3801070 h 3874222"/>
              <a:gd name="connsiteX134" fmla="*/ 384048 w 6483096"/>
              <a:gd name="connsiteY134" fmla="*/ 3791926 h 3874222"/>
              <a:gd name="connsiteX135" fmla="*/ 356616 w 6483096"/>
              <a:gd name="connsiteY135" fmla="*/ 3764494 h 3874222"/>
              <a:gd name="connsiteX136" fmla="*/ 338328 w 6483096"/>
              <a:gd name="connsiteY136" fmla="*/ 3737062 h 3874222"/>
              <a:gd name="connsiteX137" fmla="*/ 310896 w 6483096"/>
              <a:gd name="connsiteY137" fmla="*/ 3718774 h 3874222"/>
              <a:gd name="connsiteX138" fmla="*/ 292608 w 6483096"/>
              <a:gd name="connsiteY138" fmla="*/ 3682198 h 3874222"/>
              <a:gd name="connsiteX139" fmla="*/ 228600 w 6483096"/>
              <a:gd name="connsiteY139" fmla="*/ 3618190 h 3874222"/>
              <a:gd name="connsiteX140" fmla="*/ 210312 w 6483096"/>
              <a:gd name="connsiteY140" fmla="*/ 3581614 h 3874222"/>
              <a:gd name="connsiteX141" fmla="*/ 182880 w 6483096"/>
              <a:gd name="connsiteY141" fmla="*/ 3545038 h 3874222"/>
              <a:gd name="connsiteX142" fmla="*/ 164592 w 6483096"/>
              <a:gd name="connsiteY142" fmla="*/ 3517606 h 3874222"/>
              <a:gd name="connsiteX143" fmla="*/ 100584 w 6483096"/>
              <a:gd name="connsiteY143" fmla="*/ 3426166 h 3874222"/>
              <a:gd name="connsiteX144" fmla="*/ 54864 w 6483096"/>
              <a:gd name="connsiteY144" fmla="*/ 3362158 h 3874222"/>
              <a:gd name="connsiteX145" fmla="*/ 18288 w 6483096"/>
              <a:gd name="connsiteY145" fmla="*/ 3307294 h 3874222"/>
              <a:gd name="connsiteX146" fmla="*/ 0 w 6483096"/>
              <a:gd name="connsiteY146" fmla="*/ 3215854 h 3874222"/>
              <a:gd name="connsiteX147" fmla="*/ 9144 w 6483096"/>
              <a:gd name="connsiteY147" fmla="*/ 2950678 h 3874222"/>
              <a:gd name="connsiteX148" fmla="*/ 18288 w 6483096"/>
              <a:gd name="connsiteY148" fmla="*/ 2923246 h 3874222"/>
              <a:gd name="connsiteX149" fmla="*/ 27432 w 6483096"/>
              <a:gd name="connsiteY149" fmla="*/ 2840950 h 3874222"/>
              <a:gd name="connsiteX150" fmla="*/ 36576 w 6483096"/>
              <a:gd name="connsiteY150" fmla="*/ 2813518 h 3874222"/>
              <a:gd name="connsiteX151" fmla="*/ 45720 w 6483096"/>
              <a:gd name="connsiteY151" fmla="*/ 2731222 h 3874222"/>
              <a:gd name="connsiteX152" fmla="*/ 54864 w 6483096"/>
              <a:gd name="connsiteY152" fmla="*/ 2685502 h 3874222"/>
              <a:gd name="connsiteX153" fmla="*/ 64008 w 6483096"/>
              <a:gd name="connsiteY153" fmla="*/ 2621494 h 3874222"/>
              <a:gd name="connsiteX154" fmla="*/ 73152 w 6483096"/>
              <a:gd name="connsiteY154" fmla="*/ 2374606 h 3874222"/>
              <a:gd name="connsiteX155" fmla="*/ 91440 w 6483096"/>
              <a:gd name="connsiteY155" fmla="*/ 1944838 h 3874222"/>
              <a:gd name="connsiteX156" fmla="*/ 100584 w 6483096"/>
              <a:gd name="connsiteY156" fmla="*/ 1899118 h 3874222"/>
              <a:gd name="connsiteX157" fmla="*/ 118872 w 6483096"/>
              <a:gd name="connsiteY157" fmla="*/ 1862542 h 3874222"/>
              <a:gd name="connsiteX158" fmla="*/ 137160 w 6483096"/>
              <a:gd name="connsiteY158" fmla="*/ 1798534 h 3874222"/>
              <a:gd name="connsiteX159" fmla="*/ 155448 w 6483096"/>
              <a:gd name="connsiteY159" fmla="*/ 1761958 h 3874222"/>
              <a:gd name="connsiteX160" fmla="*/ 173736 w 6483096"/>
              <a:gd name="connsiteY160" fmla="*/ 1716238 h 3874222"/>
              <a:gd name="connsiteX161" fmla="*/ 210312 w 6483096"/>
              <a:gd name="connsiteY161" fmla="*/ 1661374 h 3874222"/>
              <a:gd name="connsiteX162" fmla="*/ 219456 w 6483096"/>
              <a:gd name="connsiteY162" fmla="*/ 1633942 h 3874222"/>
              <a:gd name="connsiteX163" fmla="*/ 265176 w 6483096"/>
              <a:gd name="connsiteY163" fmla="*/ 1579078 h 3874222"/>
              <a:gd name="connsiteX164" fmla="*/ 301752 w 6483096"/>
              <a:gd name="connsiteY164" fmla="*/ 1524214 h 3874222"/>
              <a:gd name="connsiteX165" fmla="*/ 310896 w 6483096"/>
              <a:gd name="connsiteY165" fmla="*/ 1496782 h 3874222"/>
              <a:gd name="connsiteX166" fmla="*/ 374904 w 6483096"/>
              <a:gd name="connsiteY166" fmla="*/ 1405342 h 3874222"/>
              <a:gd name="connsiteX167" fmla="*/ 402336 w 6483096"/>
              <a:gd name="connsiteY167" fmla="*/ 1323046 h 3874222"/>
              <a:gd name="connsiteX168" fmla="*/ 420624 w 6483096"/>
              <a:gd name="connsiteY168" fmla="*/ 1240750 h 3874222"/>
              <a:gd name="connsiteX169" fmla="*/ 438912 w 6483096"/>
              <a:gd name="connsiteY169" fmla="*/ 1204174 h 3874222"/>
              <a:gd name="connsiteX170" fmla="*/ 466344 w 6483096"/>
              <a:gd name="connsiteY170" fmla="*/ 1131022 h 3874222"/>
              <a:gd name="connsiteX171" fmla="*/ 484632 w 6483096"/>
              <a:gd name="connsiteY171" fmla="*/ 1103590 h 3874222"/>
              <a:gd name="connsiteX172" fmla="*/ 512064 w 6483096"/>
              <a:gd name="connsiteY172" fmla="*/ 1021294 h 3874222"/>
              <a:gd name="connsiteX173" fmla="*/ 530352 w 6483096"/>
              <a:gd name="connsiteY173" fmla="*/ 993862 h 3874222"/>
              <a:gd name="connsiteX174" fmla="*/ 576072 w 6483096"/>
              <a:gd name="connsiteY174" fmla="*/ 902422 h 3874222"/>
              <a:gd name="connsiteX175" fmla="*/ 594360 w 6483096"/>
              <a:gd name="connsiteY175" fmla="*/ 865846 h 3874222"/>
              <a:gd name="connsiteX176" fmla="*/ 612648 w 6483096"/>
              <a:gd name="connsiteY176" fmla="*/ 838414 h 3874222"/>
              <a:gd name="connsiteX177" fmla="*/ 530352 w 6483096"/>
              <a:gd name="connsiteY177" fmla="*/ 829270 h 38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483096" h="3874222">
                <a:moveTo>
                  <a:pt x="530352" y="829270"/>
                </a:moveTo>
                <a:cubicBezTo>
                  <a:pt x="525780" y="821650"/>
                  <a:pt x="567492" y="805692"/>
                  <a:pt x="585216" y="792694"/>
                </a:cubicBezTo>
                <a:cubicBezTo>
                  <a:pt x="736834" y="681508"/>
                  <a:pt x="619418" y="760749"/>
                  <a:pt x="694944" y="710398"/>
                </a:cubicBezTo>
                <a:cubicBezTo>
                  <a:pt x="704088" y="698206"/>
                  <a:pt x="710985" y="683947"/>
                  <a:pt x="722376" y="673822"/>
                </a:cubicBezTo>
                <a:cubicBezTo>
                  <a:pt x="738804" y="659220"/>
                  <a:pt x="758952" y="649438"/>
                  <a:pt x="777240" y="637246"/>
                </a:cubicBezTo>
                <a:cubicBezTo>
                  <a:pt x="789920" y="628792"/>
                  <a:pt x="801331" y="618554"/>
                  <a:pt x="813816" y="609814"/>
                </a:cubicBezTo>
                <a:cubicBezTo>
                  <a:pt x="831822" y="597210"/>
                  <a:pt x="850392" y="585430"/>
                  <a:pt x="868680" y="573238"/>
                </a:cubicBezTo>
                <a:cubicBezTo>
                  <a:pt x="964980" y="509038"/>
                  <a:pt x="842515" y="586476"/>
                  <a:pt x="941832" y="509230"/>
                </a:cubicBezTo>
                <a:cubicBezTo>
                  <a:pt x="955861" y="498319"/>
                  <a:pt x="972481" y="491218"/>
                  <a:pt x="987552" y="481798"/>
                </a:cubicBezTo>
                <a:cubicBezTo>
                  <a:pt x="1052437" y="441245"/>
                  <a:pt x="974496" y="479705"/>
                  <a:pt x="1106424" y="426934"/>
                </a:cubicBezTo>
                <a:cubicBezTo>
                  <a:pt x="1116628" y="422853"/>
                  <a:pt x="1124026" y="413561"/>
                  <a:pt x="1133856" y="408646"/>
                </a:cubicBezTo>
                <a:cubicBezTo>
                  <a:pt x="1159391" y="395878"/>
                  <a:pt x="1201707" y="393728"/>
                  <a:pt x="1225296" y="390358"/>
                </a:cubicBezTo>
                <a:cubicBezTo>
                  <a:pt x="1234440" y="384262"/>
                  <a:pt x="1242685" y="376533"/>
                  <a:pt x="1252728" y="372070"/>
                </a:cubicBezTo>
                <a:cubicBezTo>
                  <a:pt x="1303713" y="349410"/>
                  <a:pt x="1323127" y="351840"/>
                  <a:pt x="1380744" y="344638"/>
                </a:cubicBezTo>
                <a:cubicBezTo>
                  <a:pt x="1404900" y="334976"/>
                  <a:pt x="1428811" y="324373"/>
                  <a:pt x="1453896" y="317206"/>
                </a:cubicBezTo>
                <a:cubicBezTo>
                  <a:pt x="1465980" y="313754"/>
                  <a:pt x="1478388" y="311514"/>
                  <a:pt x="1490472" y="308062"/>
                </a:cubicBezTo>
                <a:cubicBezTo>
                  <a:pt x="1499740" y="305414"/>
                  <a:pt x="1508553" y="301256"/>
                  <a:pt x="1517904" y="298918"/>
                </a:cubicBezTo>
                <a:cubicBezTo>
                  <a:pt x="1532982" y="295149"/>
                  <a:pt x="1548452" y="293145"/>
                  <a:pt x="1563624" y="289774"/>
                </a:cubicBezTo>
                <a:cubicBezTo>
                  <a:pt x="1575892" y="287048"/>
                  <a:pt x="1588116" y="284082"/>
                  <a:pt x="1600200" y="280630"/>
                </a:cubicBezTo>
                <a:cubicBezTo>
                  <a:pt x="1609468" y="277982"/>
                  <a:pt x="1618181" y="273376"/>
                  <a:pt x="1627632" y="271486"/>
                </a:cubicBezTo>
                <a:cubicBezTo>
                  <a:pt x="1648766" y="267259"/>
                  <a:pt x="1670338" y="265619"/>
                  <a:pt x="1691640" y="262342"/>
                </a:cubicBezTo>
                <a:cubicBezTo>
                  <a:pt x="1709965" y="259523"/>
                  <a:pt x="1728150" y="255820"/>
                  <a:pt x="1746504" y="253198"/>
                </a:cubicBezTo>
                <a:cubicBezTo>
                  <a:pt x="1770831" y="249723"/>
                  <a:pt x="1795329" y="247529"/>
                  <a:pt x="1819656" y="244054"/>
                </a:cubicBezTo>
                <a:cubicBezTo>
                  <a:pt x="1838010" y="241432"/>
                  <a:pt x="1856195" y="237729"/>
                  <a:pt x="1874520" y="234910"/>
                </a:cubicBezTo>
                <a:cubicBezTo>
                  <a:pt x="1895822" y="231633"/>
                  <a:pt x="1917192" y="228814"/>
                  <a:pt x="1938528" y="225766"/>
                </a:cubicBezTo>
                <a:cubicBezTo>
                  <a:pt x="1993337" y="207496"/>
                  <a:pt x="1961718" y="215798"/>
                  <a:pt x="2057400" y="207478"/>
                </a:cubicBezTo>
                <a:cubicBezTo>
                  <a:pt x="2096992" y="204035"/>
                  <a:pt x="2136648" y="201382"/>
                  <a:pt x="2176272" y="198334"/>
                </a:cubicBezTo>
                <a:cubicBezTo>
                  <a:pt x="2292709" y="175047"/>
                  <a:pt x="2126349" y="206772"/>
                  <a:pt x="2313432" y="180046"/>
                </a:cubicBezTo>
                <a:cubicBezTo>
                  <a:pt x="2325873" y="178269"/>
                  <a:pt x="2337587" y="172813"/>
                  <a:pt x="2350008" y="170902"/>
                </a:cubicBezTo>
                <a:cubicBezTo>
                  <a:pt x="2445455" y="156218"/>
                  <a:pt x="2414953" y="167698"/>
                  <a:pt x="2505456" y="152614"/>
                </a:cubicBezTo>
                <a:cubicBezTo>
                  <a:pt x="2517852" y="150548"/>
                  <a:pt x="2529591" y="145247"/>
                  <a:pt x="2542032" y="143470"/>
                </a:cubicBezTo>
                <a:cubicBezTo>
                  <a:pt x="2572356" y="139138"/>
                  <a:pt x="2603109" y="138374"/>
                  <a:pt x="2633472" y="134326"/>
                </a:cubicBezTo>
                <a:cubicBezTo>
                  <a:pt x="2648877" y="132272"/>
                  <a:pt x="2663806" y="127380"/>
                  <a:pt x="2679192" y="125182"/>
                </a:cubicBezTo>
                <a:cubicBezTo>
                  <a:pt x="2706515" y="121279"/>
                  <a:pt x="2734165" y="119941"/>
                  <a:pt x="2761488" y="116038"/>
                </a:cubicBezTo>
                <a:cubicBezTo>
                  <a:pt x="2776874" y="113840"/>
                  <a:pt x="2791773" y="108710"/>
                  <a:pt x="2807208" y="106894"/>
                </a:cubicBezTo>
                <a:cubicBezTo>
                  <a:pt x="2843659" y="102606"/>
                  <a:pt x="2880415" y="101402"/>
                  <a:pt x="2916936" y="97750"/>
                </a:cubicBezTo>
                <a:cubicBezTo>
                  <a:pt x="3010823" y="88361"/>
                  <a:pt x="2982975" y="85445"/>
                  <a:pt x="3090672" y="79462"/>
                </a:cubicBezTo>
                <a:cubicBezTo>
                  <a:pt x="3166816" y="75232"/>
                  <a:pt x="3243097" y="73945"/>
                  <a:pt x="3319272" y="70318"/>
                </a:cubicBezTo>
                <a:cubicBezTo>
                  <a:pt x="3371119" y="67849"/>
                  <a:pt x="3422850" y="63095"/>
                  <a:pt x="3474720" y="61174"/>
                </a:cubicBezTo>
                <a:cubicBezTo>
                  <a:pt x="3587460" y="56998"/>
                  <a:pt x="3700288" y="55610"/>
                  <a:pt x="3813048" y="52030"/>
                </a:cubicBezTo>
                <a:lnTo>
                  <a:pt x="4050792" y="42886"/>
                </a:lnTo>
                <a:cubicBezTo>
                  <a:pt x="4069080" y="39838"/>
                  <a:pt x="4087476" y="37378"/>
                  <a:pt x="4105656" y="33742"/>
                </a:cubicBezTo>
                <a:cubicBezTo>
                  <a:pt x="4117979" y="31277"/>
                  <a:pt x="4129699" y="25526"/>
                  <a:pt x="4142232" y="24598"/>
                </a:cubicBezTo>
                <a:cubicBezTo>
                  <a:pt x="4212211" y="19414"/>
                  <a:pt x="4282440" y="18502"/>
                  <a:pt x="4352544" y="15454"/>
                </a:cubicBezTo>
                <a:cubicBezTo>
                  <a:pt x="4580408" y="-9864"/>
                  <a:pt x="4457709" y="162"/>
                  <a:pt x="4901184" y="15454"/>
                </a:cubicBezTo>
                <a:cubicBezTo>
                  <a:pt x="4922724" y="16197"/>
                  <a:pt x="4943728" y="22647"/>
                  <a:pt x="4965192" y="24598"/>
                </a:cubicBezTo>
                <a:cubicBezTo>
                  <a:pt x="5010825" y="28746"/>
                  <a:pt x="5056547" y="32504"/>
                  <a:pt x="5102352" y="33742"/>
                </a:cubicBezTo>
                <a:cubicBezTo>
                  <a:pt x="5282144" y="38601"/>
                  <a:pt x="5462016" y="39838"/>
                  <a:pt x="5641848" y="42886"/>
                </a:cubicBezTo>
                <a:cubicBezTo>
                  <a:pt x="5654040" y="45934"/>
                  <a:pt x="5666340" y="48578"/>
                  <a:pt x="5678424" y="52030"/>
                </a:cubicBezTo>
                <a:cubicBezTo>
                  <a:pt x="5712700" y="61823"/>
                  <a:pt x="5703127" y="63172"/>
                  <a:pt x="5742432" y="70318"/>
                </a:cubicBezTo>
                <a:cubicBezTo>
                  <a:pt x="5763637" y="74173"/>
                  <a:pt x="5785104" y="76414"/>
                  <a:pt x="5806440" y="79462"/>
                </a:cubicBezTo>
                <a:cubicBezTo>
                  <a:pt x="5815584" y="82510"/>
                  <a:pt x="5824521" y="86268"/>
                  <a:pt x="5833872" y="88606"/>
                </a:cubicBezTo>
                <a:cubicBezTo>
                  <a:pt x="5859432" y="94996"/>
                  <a:pt x="5909999" y="102818"/>
                  <a:pt x="5934456" y="106894"/>
                </a:cubicBezTo>
                <a:cubicBezTo>
                  <a:pt x="5952744" y="112990"/>
                  <a:pt x="5970417" y="121401"/>
                  <a:pt x="5989320" y="125182"/>
                </a:cubicBezTo>
                <a:cubicBezTo>
                  <a:pt x="6004560" y="128230"/>
                  <a:pt x="6020046" y="130237"/>
                  <a:pt x="6035040" y="134326"/>
                </a:cubicBezTo>
                <a:cubicBezTo>
                  <a:pt x="6053638" y="139398"/>
                  <a:pt x="6071616" y="146518"/>
                  <a:pt x="6089904" y="152614"/>
                </a:cubicBezTo>
                <a:lnTo>
                  <a:pt x="6117336" y="161758"/>
                </a:lnTo>
                <a:lnTo>
                  <a:pt x="6172200" y="180046"/>
                </a:lnTo>
                <a:lnTo>
                  <a:pt x="6199632" y="189190"/>
                </a:lnTo>
                <a:cubicBezTo>
                  <a:pt x="6248400" y="262342"/>
                  <a:pt x="6184392" y="173950"/>
                  <a:pt x="6245352" y="234910"/>
                </a:cubicBezTo>
                <a:cubicBezTo>
                  <a:pt x="6260294" y="249852"/>
                  <a:pt x="6278092" y="280746"/>
                  <a:pt x="6291072" y="298918"/>
                </a:cubicBezTo>
                <a:cubicBezTo>
                  <a:pt x="6299930" y="311319"/>
                  <a:pt x="6307728" y="324718"/>
                  <a:pt x="6318504" y="335494"/>
                </a:cubicBezTo>
                <a:cubicBezTo>
                  <a:pt x="6326275" y="343265"/>
                  <a:pt x="6336792" y="347686"/>
                  <a:pt x="6345936" y="353782"/>
                </a:cubicBezTo>
                <a:cubicBezTo>
                  <a:pt x="6352032" y="362926"/>
                  <a:pt x="6357189" y="372771"/>
                  <a:pt x="6364224" y="381214"/>
                </a:cubicBezTo>
                <a:cubicBezTo>
                  <a:pt x="6372503" y="391148"/>
                  <a:pt x="6384483" y="397886"/>
                  <a:pt x="6391656" y="408646"/>
                </a:cubicBezTo>
                <a:cubicBezTo>
                  <a:pt x="6397003" y="416666"/>
                  <a:pt x="6395453" y="428058"/>
                  <a:pt x="6400800" y="436078"/>
                </a:cubicBezTo>
                <a:cubicBezTo>
                  <a:pt x="6407973" y="446838"/>
                  <a:pt x="6420293" y="453302"/>
                  <a:pt x="6428232" y="463510"/>
                </a:cubicBezTo>
                <a:cubicBezTo>
                  <a:pt x="6441726" y="480860"/>
                  <a:pt x="6452616" y="500086"/>
                  <a:pt x="6464808" y="518374"/>
                </a:cubicBezTo>
                <a:lnTo>
                  <a:pt x="6483096" y="545806"/>
                </a:lnTo>
                <a:cubicBezTo>
                  <a:pt x="6480048" y="756118"/>
                  <a:pt x="6479275" y="966475"/>
                  <a:pt x="6473952" y="1176742"/>
                </a:cubicBezTo>
                <a:cubicBezTo>
                  <a:pt x="6472986" y="1214885"/>
                  <a:pt x="6465881" y="1273033"/>
                  <a:pt x="6455664" y="1313902"/>
                </a:cubicBezTo>
                <a:cubicBezTo>
                  <a:pt x="6453326" y="1323253"/>
                  <a:pt x="6449056" y="1332035"/>
                  <a:pt x="6446520" y="1341334"/>
                </a:cubicBezTo>
                <a:cubicBezTo>
                  <a:pt x="6423238" y="1426700"/>
                  <a:pt x="6450163" y="1399865"/>
                  <a:pt x="6400800" y="1432774"/>
                </a:cubicBezTo>
                <a:cubicBezTo>
                  <a:pt x="6377565" y="1479244"/>
                  <a:pt x="6373804" y="1496346"/>
                  <a:pt x="6336792" y="1533358"/>
                </a:cubicBezTo>
                <a:cubicBezTo>
                  <a:pt x="6329021" y="1541129"/>
                  <a:pt x="6318504" y="1545550"/>
                  <a:pt x="6309360" y="1551646"/>
                </a:cubicBezTo>
                <a:cubicBezTo>
                  <a:pt x="6300216" y="1563838"/>
                  <a:pt x="6292704" y="1577446"/>
                  <a:pt x="6281928" y="1588222"/>
                </a:cubicBezTo>
                <a:cubicBezTo>
                  <a:pt x="6274157" y="1595993"/>
                  <a:pt x="6263920" y="1600856"/>
                  <a:pt x="6254496" y="1606510"/>
                </a:cubicBezTo>
                <a:cubicBezTo>
                  <a:pt x="6233424" y="1619153"/>
                  <a:pt x="6212061" y="1631319"/>
                  <a:pt x="6190488" y="1643086"/>
                </a:cubicBezTo>
                <a:cubicBezTo>
                  <a:pt x="6178521" y="1649613"/>
                  <a:pt x="6166844" y="1657063"/>
                  <a:pt x="6153912" y="1661374"/>
                </a:cubicBezTo>
                <a:cubicBezTo>
                  <a:pt x="6125913" y="1670707"/>
                  <a:pt x="6044104" y="1678079"/>
                  <a:pt x="6025896" y="1679662"/>
                </a:cubicBezTo>
                <a:cubicBezTo>
                  <a:pt x="5983276" y="1683368"/>
                  <a:pt x="5940627" y="1687096"/>
                  <a:pt x="5897880" y="1688806"/>
                </a:cubicBezTo>
                <a:cubicBezTo>
                  <a:pt x="5788197" y="1693193"/>
                  <a:pt x="5678424" y="1694902"/>
                  <a:pt x="5568696" y="1697950"/>
                </a:cubicBezTo>
                <a:cubicBezTo>
                  <a:pt x="5550408" y="1704046"/>
                  <a:pt x="5532534" y="1711563"/>
                  <a:pt x="5513832" y="1716238"/>
                </a:cubicBezTo>
                <a:cubicBezTo>
                  <a:pt x="5501640" y="1719286"/>
                  <a:pt x="5489293" y="1721771"/>
                  <a:pt x="5477256" y="1725382"/>
                </a:cubicBezTo>
                <a:cubicBezTo>
                  <a:pt x="5458792" y="1730921"/>
                  <a:pt x="5422392" y="1743670"/>
                  <a:pt x="5422392" y="1743670"/>
                </a:cubicBezTo>
                <a:cubicBezTo>
                  <a:pt x="5369674" y="1778815"/>
                  <a:pt x="5420529" y="1748387"/>
                  <a:pt x="5367528" y="1771102"/>
                </a:cubicBezTo>
                <a:cubicBezTo>
                  <a:pt x="5354999" y="1776472"/>
                  <a:pt x="5344059" y="1785645"/>
                  <a:pt x="5330952" y="1789390"/>
                </a:cubicBezTo>
                <a:cubicBezTo>
                  <a:pt x="5270622" y="1806627"/>
                  <a:pt x="5218749" y="1809985"/>
                  <a:pt x="5157216" y="1816822"/>
                </a:cubicBezTo>
                <a:cubicBezTo>
                  <a:pt x="5100879" y="1835601"/>
                  <a:pt x="5158239" y="1818299"/>
                  <a:pt x="5065776" y="1835110"/>
                </a:cubicBezTo>
                <a:cubicBezTo>
                  <a:pt x="4943590" y="1857326"/>
                  <a:pt x="5141360" y="1829537"/>
                  <a:pt x="4974336" y="1853398"/>
                </a:cubicBezTo>
                <a:cubicBezTo>
                  <a:pt x="4950009" y="1856873"/>
                  <a:pt x="4925589" y="1859671"/>
                  <a:pt x="4901184" y="1862542"/>
                </a:cubicBezTo>
                <a:cubicBezTo>
                  <a:pt x="4873772" y="1865767"/>
                  <a:pt x="4846191" y="1867641"/>
                  <a:pt x="4818888" y="1871686"/>
                </a:cubicBezTo>
                <a:cubicBezTo>
                  <a:pt x="4763868" y="1879837"/>
                  <a:pt x="4709487" y="1892219"/>
                  <a:pt x="4654296" y="1899118"/>
                </a:cubicBezTo>
                <a:cubicBezTo>
                  <a:pt x="4629912" y="1902166"/>
                  <a:pt x="4605297" y="1903733"/>
                  <a:pt x="4581144" y="1908262"/>
                </a:cubicBezTo>
                <a:cubicBezTo>
                  <a:pt x="4556440" y="1912894"/>
                  <a:pt x="4532376" y="1920454"/>
                  <a:pt x="4507992" y="1926550"/>
                </a:cubicBezTo>
                <a:cubicBezTo>
                  <a:pt x="4430240" y="1945988"/>
                  <a:pt x="4558950" y="1927239"/>
                  <a:pt x="4407408" y="1953982"/>
                </a:cubicBezTo>
                <a:cubicBezTo>
                  <a:pt x="4365580" y="1961363"/>
                  <a:pt x="4237493" y="1969866"/>
                  <a:pt x="4206240" y="1972270"/>
                </a:cubicBezTo>
                <a:lnTo>
                  <a:pt x="3566160" y="1963126"/>
                </a:lnTo>
                <a:cubicBezTo>
                  <a:pt x="3541491" y="1962485"/>
                  <a:pt x="3473782" y="1947955"/>
                  <a:pt x="3447288" y="1944838"/>
                </a:cubicBezTo>
                <a:cubicBezTo>
                  <a:pt x="3413852" y="1940904"/>
                  <a:pt x="3380185" y="1939218"/>
                  <a:pt x="3346704" y="1935694"/>
                </a:cubicBezTo>
                <a:cubicBezTo>
                  <a:pt x="3276583" y="1928313"/>
                  <a:pt x="3285978" y="1929035"/>
                  <a:pt x="3227832" y="1917406"/>
                </a:cubicBezTo>
                <a:lnTo>
                  <a:pt x="2642616" y="1926550"/>
                </a:lnTo>
                <a:cubicBezTo>
                  <a:pt x="2632982" y="1926838"/>
                  <a:pt x="2624635" y="1933804"/>
                  <a:pt x="2615184" y="1935694"/>
                </a:cubicBezTo>
                <a:cubicBezTo>
                  <a:pt x="2451365" y="1968458"/>
                  <a:pt x="2623030" y="1926874"/>
                  <a:pt x="2514600" y="1953982"/>
                </a:cubicBezTo>
                <a:cubicBezTo>
                  <a:pt x="2490216" y="1969222"/>
                  <a:pt x="2463902" y="1981739"/>
                  <a:pt x="2441448" y="1999702"/>
                </a:cubicBezTo>
                <a:cubicBezTo>
                  <a:pt x="2387146" y="2043143"/>
                  <a:pt x="2411967" y="2025452"/>
                  <a:pt x="2368296" y="2054566"/>
                </a:cubicBezTo>
                <a:lnTo>
                  <a:pt x="2331720" y="2109430"/>
                </a:lnTo>
                <a:cubicBezTo>
                  <a:pt x="2324749" y="2119887"/>
                  <a:pt x="2326028" y="2133922"/>
                  <a:pt x="2322576" y="2146006"/>
                </a:cubicBezTo>
                <a:cubicBezTo>
                  <a:pt x="2319928" y="2155274"/>
                  <a:pt x="2316080" y="2164170"/>
                  <a:pt x="2313432" y="2173438"/>
                </a:cubicBezTo>
                <a:cubicBezTo>
                  <a:pt x="2301903" y="2213790"/>
                  <a:pt x="2308299" y="2202367"/>
                  <a:pt x="2295144" y="2237446"/>
                </a:cubicBezTo>
                <a:cubicBezTo>
                  <a:pt x="2289381" y="2252815"/>
                  <a:pt x="2285555" y="2269247"/>
                  <a:pt x="2276856" y="2283166"/>
                </a:cubicBezTo>
                <a:cubicBezTo>
                  <a:pt x="2270002" y="2294132"/>
                  <a:pt x="2258568" y="2301454"/>
                  <a:pt x="2249424" y="2310598"/>
                </a:cubicBezTo>
                <a:cubicBezTo>
                  <a:pt x="2243328" y="2325838"/>
                  <a:pt x="2237802" y="2341319"/>
                  <a:pt x="2231136" y="2356318"/>
                </a:cubicBezTo>
                <a:cubicBezTo>
                  <a:pt x="2225600" y="2368774"/>
                  <a:pt x="2218218" y="2380365"/>
                  <a:pt x="2212848" y="2392894"/>
                </a:cubicBezTo>
                <a:cubicBezTo>
                  <a:pt x="2209051" y="2401753"/>
                  <a:pt x="2207088" y="2411301"/>
                  <a:pt x="2203704" y="2420326"/>
                </a:cubicBezTo>
                <a:cubicBezTo>
                  <a:pt x="2170902" y="2507797"/>
                  <a:pt x="2197027" y="2431213"/>
                  <a:pt x="2176272" y="2493478"/>
                </a:cubicBezTo>
                <a:cubicBezTo>
                  <a:pt x="2171880" y="2524220"/>
                  <a:pt x="2164328" y="2580632"/>
                  <a:pt x="2157984" y="2612350"/>
                </a:cubicBezTo>
                <a:cubicBezTo>
                  <a:pt x="2155519" y="2624673"/>
                  <a:pt x="2151888" y="2636734"/>
                  <a:pt x="2148840" y="2648926"/>
                </a:cubicBezTo>
                <a:cubicBezTo>
                  <a:pt x="2145792" y="2676358"/>
                  <a:pt x="2144234" y="2703997"/>
                  <a:pt x="2139696" y="2731222"/>
                </a:cubicBezTo>
                <a:cubicBezTo>
                  <a:pt x="2138111" y="2740729"/>
                  <a:pt x="2131748" y="2749090"/>
                  <a:pt x="2130552" y="2758654"/>
                </a:cubicBezTo>
                <a:cubicBezTo>
                  <a:pt x="2123103" y="2818245"/>
                  <a:pt x="2113599" y="3022347"/>
                  <a:pt x="2112264" y="3060406"/>
                </a:cubicBezTo>
                <a:cubicBezTo>
                  <a:pt x="2099030" y="3437565"/>
                  <a:pt x="2139644" y="3289162"/>
                  <a:pt x="2075688" y="3481030"/>
                </a:cubicBezTo>
                <a:cubicBezTo>
                  <a:pt x="2071310" y="3494165"/>
                  <a:pt x="2018732" y="3530252"/>
                  <a:pt x="2011680" y="3535894"/>
                </a:cubicBezTo>
                <a:cubicBezTo>
                  <a:pt x="1927450" y="3603278"/>
                  <a:pt x="1987754" y="3566145"/>
                  <a:pt x="1883664" y="3618190"/>
                </a:cubicBezTo>
                <a:cubicBezTo>
                  <a:pt x="1872098" y="3623973"/>
                  <a:pt x="1867536" y="3639342"/>
                  <a:pt x="1856232" y="3645622"/>
                </a:cubicBezTo>
                <a:cubicBezTo>
                  <a:pt x="1685787" y="3740314"/>
                  <a:pt x="1968840" y="3533837"/>
                  <a:pt x="1709928" y="3718774"/>
                </a:cubicBezTo>
                <a:cubicBezTo>
                  <a:pt x="1695898" y="3728796"/>
                  <a:pt x="1686962" y="3744764"/>
                  <a:pt x="1673352" y="3755350"/>
                </a:cubicBezTo>
                <a:cubicBezTo>
                  <a:pt x="1640194" y="3781139"/>
                  <a:pt x="1540278" y="3825060"/>
                  <a:pt x="1517904" y="3828502"/>
                </a:cubicBezTo>
                <a:cubicBezTo>
                  <a:pt x="1338706" y="3856071"/>
                  <a:pt x="1439072" y="3844788"/>
                  <a:pt x="1216152" y="3855934"/>
                </a:cubicBezTo>
                <a:lnTo>
                  <a:pt x="1143000" y="3865078"/>
                </a:lnTo>
                <a:cubicBezTo>
                  <a:pt x="1124646" y="3867700"/>
                  <a:pt x="1106676" y="3874222"/>
                  <a:pt x="1088136" y="3874222"/>
                </a:cubicBezTo>
                <a:cubicBezTo>
                  <a:pt x="886945" y="3874222"/>
                  <a:pt x="685800" y="3868126"/>
                  <a:pt x="484632" y="3865078"/>
                </a:cubicBezTo>
                <a:cubicBezTo>
                  <a:pt x="450823" y="3853808"/>
                  <a:pt x="456112" y="3860115"/>
                  <a:pt x="429768" y="3828502"/>
                </a:cubicBezTo>
                <a:cubicBezTo>
                  <a:pt x="422733" y="3820059"/>
                  <a:pt x="420062" y="3807935"/>
                  <a:pt x="411480" y="3801070"/>
                </a:cubicBezTo>
                <a:cubicBezTo>
                  <a:pt x="403954" y="3795049"/>
                  <a:pt x="393192" y="3794974"/>
                  <a:pt x="384048" y="3791926"/>
                </a:cubicBezTo>
                <a:cubicBezTo>
                  <a:pt x="374904" y="3782782"/>
                  <a:pt x="364895" y="3774428"/>
                  <a:pt x="356616" y="3764494"/>
                </a:cubicBezTo>
                <a:cubicBezTo>
                  <a:pt x="349581" y="3756051"/>
                  <a:pt x="346099" y="3744833"/>
                  <a:pt x="338328" y="3737062"/>
                </a:cubicBezTo>
                <a:cubicBezTo>
                  <a:pt x="330557" y="3729291"/>
                  <a:pt x="320040" y="3724870"/>
                  <a:pt x="310896" y="3718774"/>
                </a:cubicBezTo>
                <a:cubicBezTo>
                  <a:pt x="304800" y="3706582"/>
                  <a:pt x="301240" y="3692748"/>
                  <a:pt x="292608" y="3682198"/>
                </a:cubicBezTo>
                <a:cubicBezTo>
                  <a:pt x="273501" y="3658845"/>
                  <a:pt x="242094" y="3645178"/>
                  <a:pt x="228600" y="3618190"/>
                </a:cubicBezTo>
                <a:cubicBezTo>
                  <a:pt x="222504" y="3605998"/>
                  <a:pt x="217536" y="3593173"/>
                  <a:pt x="210312" y="3581614"/>
                </a:cubicBezTo>
                <a:cubicBezTo>
                  <a:pt x="202235" y="3568691"/>
                  <a:pt x="191738" y="3557439"/>
                  <a:pt x="182880" y="3545038"/>
                </a:cubicBezTo>
                <a:cubicBezTo>
                  <a:pt x="176492" y="3536095"/>
                  <a:pt x="170980" y="3526549"/>
                  <a:pt x="164592" y="3517606"/>
                </a:cubicBezTo>
                <a:cubicBezTo>
                  <a:pt x="96893" y="3422827"/>
                  <a:pt x="184669" y="3552293"/>
                  <a:pt x="100584" y="3426166"/>
                </a:cubicBezTo>
                <a:cubicBezTo>
                  <a:pt x="41127" y="3336981"/>
                  <a:pt x="134258" y="3475577"/>
                  <a:pt x="54864" y="3362158"/>
                </a:cubicBezTo>
                <a:cubicBezTo>
                  <a:pt x="42260" y="3344152"/>
                  <a:pt x="18288" y="3307294"/>
                  <a:pt x="18288" y="3307294"/>
                </a:cubicBezTo>
                <a:cubicBezTo>
                  <a:pt x="12246" y="3283126"/>
                  <a:pt x="0" y="3238274"/>
                  <a:pt x="0" y="3215854"/>
                </a:cubicBezTo>
                <a:cubicBezTo>
                  <a:pt x="0" y="3127409"/>
                  <a:pt x="3627" y="3038950"/>
                  <a:pt x="9144" y="2950678"/>
                </a:cubicBezTo>
                <a:cubicBezTo>
                  <a:pt x="9745" y="2941058"/>
                  <a:pt x="15240" y="2932390"/>
                  <a:pt x="18288" y="2923246"/>
                </a:cubicBezTo>
                <a:cubicBezTo>
                  <a:pt x="21336" y="2895814"/>
                  <a:pt x="22894" y="2868175"/>
                  <a:pt x="27432" y="2840950"/>
                </a:cubicBezTo>
                <a:cubicBezTo>
                  <a:pt x="29017" y="2831443"/>
                  <a:pt x="34991" y="2823025"/>
                  <a:pt x="36576" y="2813518"/>
                </a:cubicBezTo>
                <a:cubicBezTo>
                  <a:pt x="41114" y="2786293"/>
                  <a:pt x="41817" y="2758545"/>
                  <a:pt x="45720" y="2731222"/>
                </a:cubicBezTo>
                <a:cubicBezTo>
                  <a:pt x="47918" y="2715836"/>
                  <a:pt x="52309" y="2700832"/>
                  <a:pt x="54864" y="2685502"/>
                </a:cubicBezTo>
                <a:cubicBezTo>
                  <a:pt x="58407" y="2664243"/>
                  <a:pt x="60960" y="2642830"/>
                  <a:pt x="64008" y="2621494"/>
                </a:cubicBezTo>
                <a:cubicBezTo>
                  <a:pt x="67056" y="2539198"/>
                  <a:pt x="70658" y="2456921"/>
                  <a:pt x="73152" y="2374606"/>
                </a:cubicBezTo>
                <a:cubicBezTo>
                  <a:pt x="78594" y="2195005"/>
                  <a:pt x="68442" y="2094325"/>
                  <a:pt x="91440" y="1944838"/>
                </a:cubicBezTo>
                <a:cubicBezTo>
                  <a:pt x="93803" y="1929477"/>
                  <a:pt x="95669" y="1913862"/>
                  <a:pt x="100584" y="1899118"/>
                </a:cubicBezTo>
                <a:cubicBezTo>
                  <a:pt x="104895" y="1886186"/>
                  <a:pt x="114086" y="1875305"/>
                  <a:pt x="118872" y="1862542"/>
                </a:cubicBezTo>
                <a:cubicBezTo>
                  <a:pt x="142073" y="1800673"/>
                  <a:pt x="115054" y="1850115"/>
                  <a:pt x="137160" y="1798534"/>
                </a:cubicBezTo>
                <a:cubicBezTo>
                  <a:pt x="142530" y="1786005"/>
                  <a:pt x="149912" y="1774414"/>
                  <a:pt x="155448" y="1761958"/>
                </a:cubicBezTo>
                <a:cubicBezTo>
                  <a:pt x="162114" y="1746959"/>
                  <a:pt x="165876" y="1730648"/>
                  <a:pt x="173736" y="1716238"/>
                </a:cubicBezTo>
                <a:cubicBezTo>
                  <a:pt x="184261" y="1696942"/>
                  <a:pt x="198120" y="1679662"/>
                  <a:pt x="210312" y="1661374"/>
                </a:cubicBezTo>
                <a:cubicBezTo>
                  <a:pt x="215659" y="1653354"/>
                  <a:pt x="215145" y="1642563"/>
                  <a:pt x="219456" y="1633942"/>
                </a:cubicBezTo>
                <a:cubicBezTo>
                  <a:pt x="232187" y="1608481"/>
                  <a:pt x="244953" y="1599301"/>
                  <a:pt x="265176" y="1579078"/>
                </a:cubicBezTo>
                <a:cubicBezTo>
                  <a:pt x="286918" y="1513851"/>
                  <a:pt x="256089" y="1592709"/>
                  <a:pt x="301752" y="1524214"/>
                </a:cubicBezTo>
                <a:cubicBezTo>
                  <a:pt x="307099" y="1516194"/>
                  <a:pt x="306215" y="1505208"/>
                  <a:pt x="310896" y="1496782"/>
                </a:cubicBezTo>
                <a:cubicBezTo>
                  <a:pt x="326978" y="1467834"/>
                  <a:pt x="354356" y="1432739"/>
                  <a:pt x="374904" y="1405342"/>
                </a:cubicBezTo>
                <a:lnTo>
                  <a:pt x="402336" y="1323046"/>
                </a:lnTo>
                <a:cubicBezTo>
                  <a:pt x="419717" y="1270904"/>
                  <a:pt x="403043" y="1287632"/>
                  <a:pt x="420624" y="1240750"/>
                </a:cubicBezTo>
                <a:cubicBezTo>
                  <a:pt x="425410" y="1227987"/>
                  <a:pt x="433542" y="1216703"/>
                  <a:pt x="438912" y="1204174"/>
                </a:cubicBezTo>
                <a:cubicBezTo>
                  <a:pt x="462654" y="1148776"/>
                  <a:pt x="428456" y="1206798"/>
                  <a:pt x="466344" y="1131022"/>
                </a:cubicBezTo>
                <a:cubicBezTo>
                  <a:pt x="471259" y="1121192"/>
                  <a:pt x="478536" y="1112734"/>
                  <a:pt x="484632" y="1103590"/>
                </a:cubicBezTo>
                <a:cubicBezTo>
                  <a:pt x="493363" y="1068666"/>
                  <a:pt x="494847" y="1055727"/>
                  <a:pt x="512064" y="1021294"/>
                </a:cubicBezTo>
                <a:cubicBezTo>
                  <a:pt x="516979" y="1011464"/>
                  <a:pt x="524256" y="1003006"/>
                  <a:pt x="530352" y="993862"/>
                </a:cubicBezTo>
                <a:cubicBezTo>
                  <a:pt x="544827" y="935963"/>
                  <a:pt x="532525" y="967743"/>
                  <a:pt x="576072" y="902422"/>
                </a:cubicBezTo>
                <a:cubicBezTo>
                  <a:pt x="583633" y="891080"/>
                  <a:pt x="587597" y="877681"/>
                  <a:pt x="594360" y="865846"/>
                </a:cubicBezTo>
                <a:cubicBezTo>
                  <a:pt x="599812" y="856304"/>
                  <a:pt x="606552" y="847558"/>
                  <a:pt x="612648" y="838414"/>
                </a:cubicBezTo>
                <a:cubicBezTo>
                  <a:pt x="576541" y="826378"/>
                  <a:pt x="534924" y="836890"/>
                  <a:pt x="530352" y="82927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681667" y="6068578"/>
            <a:ext cx="2302655" cy="369332"/>
          </a:xfrm>
          <a:prstGeom prst="rect">
            <a:avLst/>
          </a:prstGeom>
          <a:noFill/>
        </p:spPr>
        <p:txBody>
          <a:bodyPr wrap="square" rtlCol="0">
            <a:spAutoFit/>
          </a:bodyPr>
          <a:lstStyle/>
          <a:p>
            <a:r>
              <a:rPr kumimoji="1" lang="ja-JP" altLang="en-US" dirty="0"/>
              <a:t>アレステッド王国</a:t>
            </a:r>
          </a:p>
        </p:txBody>
      </p:sp>
    </p:spTree>
    <p:extLst>
      <p:ext uri="{BB962C8B-B14F-4D97-AF65-F5344CB8AC3E}">
        <p14:creationId xmlns:p14="http://schemas.microsoft.com/office/powerpoint/2010/main" val="519019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a:t>ＬＧＢＴは人権の問題</a:t>
            </a:r>
          </a:p>
        </p:txBody>
      </p:sp>
      <p:sp>
        <p:nvSpPr>
          <p:cNvPr id="10243" name="コンテンツ プレースホルダー 2"/>
          <p:cNvSpPr>
            <a:spLocks noGrp="1"/>
          </p:cNvSpPr>
          <p:nvPr>
            <p:ph idx="1"/>
          </p:nvPr>
        </p:nvSpPr>
        <p:spPr/>
        <p:txBody>
          <a:bodyPr/>
          <a:lstStyle/>
          <a:p>
            <a:r>
              <a:rPr lang="ja-JP" altLang="en-US" dirty="0"/>
              <a:t>ＬＧＢＴは性的マイノリティを区別する言葉</a:t>
            </a:r>
            <a:endParaRPr lang="en-US" altLang="ja-JP" dirty="0"/>
          </a:p>
          <a:p>
            <a:r>
              <a:rPr lang="ja-JP" altLang="en-US" dirty="0">
                <a:solidFill>
                  <a:srgbClr val="FF0000"/>
                </a:solidFill>
              </a:rPr>
              <a:t>ＳＯＧＩ（ソジ）</a:t>
            </a:r>
            <a:r>
              <a:rPr lang="ja-JP" altLang="en-US" dirty="0"/>
              <a:t>：性的指向（</a:t>
            </a:r>
            <a:r>
              <a:rPr lang="en-US" altLang="ja-JP" dirty="0"/>
              <a:t>Sexual Orientation</a:t>
            </a:r>
            <a:r>
              <a:rPr lang="ja-JP" altLang="en-US" dirty="0"/>
              <a:t>）と性自認（</a:t>
            </a:r>
            <a:r>
              <a:rPr lang="en-US" altLang="ja-JP" dirty="0"/>
              <a:t>Gender Identity</a:t>
            </a:r>
            <a:r>
              <a:rPr lang="ja-JP" altLang="en-US" dirty="0"/>
              <a:t>）の頭文字をとった総称。すべての人の課題。</a:t>
            </a:r>
          </a:p>
          <a:p>
            <a:r>
              <a:rPr lang="en-US" altLang="ja-JP" dirty="0"/>
              <a:t>SOGI</a:t>
            </a:r>
            <a:r>
              <a:rPr lang="ja-JP" altLang="en-US" dirty="0"/>
              <a:t>は、</a:t>
            </a:r>
            <a:r>
              <a:rPr lang="en-US" altLang="ja-JP" dirty="0"/>
              <a:t>2006(</a:t>
            </a:r>
            <a:r>
              <a:rPr lang="ja-JP" altLang="en-US" dirty="0"/>
              <a:t>平成</a:t>
            </a:r>
            <a:r>
              <a:rPr lang="en-US" altLang="ja-JP" dirty="0"/>
              <a:t>18)</a:t>
            </a:r>
            <a:r>
              <a:rPr lang="ja-JP" altLang="en-US" dirty="0"/>
              <a:t>年のジョグジャカルタ宣言以降、国連の諸機関で広く用いられており、全ての人に関わる、</a:t>
            </a:r>
            <a:r>
              <a:rPr lang="en-US" altLang="ja-JP" dirty="0"/>
              <a:t>LGBT</a:t>
            </a:r>
            <a:r>
              <a:rPr lang="ja-JP" altLang="en-US" dirty="0"/>
              <a:t>よりも広い概念。</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a:t>最近の動き</a:t>
            </a:r>
          </a:p>
        </p:txBody>
      </p:sp>
      <p:sp>
        <p:nvSpPr>
          <p:cNvPr id="11267" name="コンテンツ プレースホルダー 2"/>
          <p:cNvSpPr>
            <a:spLocks noGrp="1"/>
          </p:cNvSpPr>
          <p:nvPr>
            <p:ph idx="1"/>
          </p:nvPr>
        </p:nvSpPr>
        <p:spPr>
          <a:xfrm>
            <a:off x="609600" y="1600201"/>
            <a:ext cx="10972800" cy="5257799"/>
          </a:xfrm>
        </p:spPr>
        <p:txBody>
          <a:bodyPr/>
          <a:lstStyle/>
          <a:p>
            <a:r>
              <a:rPr lang="ja-JP" altLang="en-US" dirty="0"/>
              <a:t>オリンピック憲章に、性的指向による差別禁止が明記（</a:t>
            </a:r>
            <a:r>
              <a:rPr lang="en-US" altLang="ja-JP" dirty="0"/>
              <a:t>2014</a:t>
            </a:r>
            <a:r>
              <a:rPr lang="ja-JP" altLang="en-US" dirty="0"/>
              <a:t>年</a:t>
            </a:r>
            <a:r>
              <a:rPr lang="en-US" altLang="ja-JP" dirty="0"/>
              <a:t>12</a:t>
            </a:r>
            <a:r>
              <a:rPr lang="ja-JP" altLang="en-US" dirty="0"/>
              <a:t>月）ロシアの「同性愛宣伝禁止法」に対応。</a:t>
            </a:r>
            <a:endParaRPr lang="en-US" altLang="ja-JP" dirty="0"/>
          </a:p>
          <a:p>
            <a:endParaRPr lang="en-US" altLang="ja-JP" dirty="0"/>
          </a:p>
          <a:p>
            <a:r>
              <a:rPr lang="ja-JP" altLang="en-US" dirty="0"/>
              <a:t>渋谷区・世田谷区など</a:t>
            </a:r>
            <a:r>
              <a:rPr lang="en-US" altLang="ja-JP" dirty="0"/>
              <a:t>7</a:t>
            </a:r>
            <a:r>
              <a:rPr lang="ja-JP" altLang="en-US" dirty="0"/>
              <a:t>市区町村が、同性パートナーを認める公的書類の発行を行う（</a:t>
            </a:r>
            <a:r>
              <a:rPr lang="en-US" altLang="ja-JP" dirty="0"/>
              <a:t>140</a:t>
            </a:r>
            <a:r>
              <a:rPr lang="ja-JP" altLang="en-US" dirty="0"/>
              <a:t>組、</a:t>
            </a:r>
            <a:r>
              <a:rPr lang="en-US" altLang="ja-JP" dirty="0"/>
              <a:t>2018</a:t>
            </a:r>
            <a:r>
              <a:rPr lang="ja-JP" altLang="en-US" dirty="0"/>
              <a:t>年</a:t>
            </a:r>
            <a:r>
              <a:rPr lang="en-US" altLang="ja-JP" dirty="0"/>
              <a:t>6</a:t>
            </a:r>
            <a:r>
              <a:rPr lang="ja-JP" altLang="en-US" dirty="0"/>
              <a:t>月</a:t>
            </a:r>
            <a:r>
              <a:rPr lang="en-US" altLang="ja-JP" dirty="0"/>
              <a:t>7</a:t>
            </a:r>
            <a:r>
              <a:rPr lang="ja-JP" altLang="en-US" dirty="0"/>
              <a:t>日時点）</a:t>
            </a:r>
            <a:endParaRPr lang="en-US" altLang="ja-JP" dirty="0"/>
          </a:p>
          <a:p>
            <a:endParaRPr lang="en-US" altLang="ja-JP" dirty="0"/>
          </a:p>
          <a:p>
            <a:r>
              <a:rPr lang="ja-JP" altLang="en-US" dirty="0"/>
              <a:t>パートナーシップが制度のある自治体が増える。</a:t>
            </a:r>
            <a:endParaRPr lang="en-US" altLang="ja-JP" dirty="0"/>
          </a:p>
          <a:p>
            <a:endParaRPr lang="ja-JP"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63B3C4-CBB1-970F-0217-EDBCF0C582C4}"/>
              </a:ext>
            </a:extLst>
          </p:cNvPr>
          <p:cNvSpPr>
            <a:spLocks noGrp="1"/>
          </p:cNvSpPr>
          <p:nvPr>
            <p:ph type="title"/>
          </p:nvPr>
        </p:nvSpPr>
        <p:spPr/>
        <p:txBody>
          <a:bodyPr/>
          <a:lstStyle/>
          <a:p>
            <a:r>
              <a:rPr kumimoji="1" lang="ja-JP" altLang="en-US" dirty="0"/>
              <a:t>東京都のパートナーシップ制</a:t>
            </a:r>
          </a:p>
        </p:txBody>
      </p:sp>
      <p:sp>
        <p:nvSpPr>
          <p:cNvPr id="5" name="コンテンツ プレースホルダー 4">
            <a:extLst>
              <a:ext uri="{FF2B5EF4-FFF2-40B4-BE49-F238E27FC236}">
                <a16:creationId xmlns:a16="http://schemas.microsoft.com/office/drawing/2014/main" id="{E2E875B8-2F4C-35E7-AC12-76F967EA8517}"/>
              </a:ext>
            </a:extLst>
          </p:cNvPr>
          <p:cNvSpPr>
            <a:spLocks noGrp="1"/>
          </p:cNvSpPr>
          <p:nvPr>
            <p:ph idx="1"/>
          </p:nvPr>
        </p:nvSpPr>
        <p:spPr/>
        <p:txBody>
          <a:bodyPr/>
          <a:lstStyle/>
          <a:p>
            <a:r>
              <a:rPr kumimoji="1" lang="en-US" altLang="ja-JP" dirty="0"/>
              <a:t>2022</a:t>
            </a:r>
            <a:r>
              <a:rPr kumimoji="1" lang="ja-JP" altLang="en-US" dirty="0"/>
              <a:t>年</a:t>
            </a:r>
          </a:p>
        </p:txBody>
      </p:sp>
      <p:pic>
        <p:nvPicPr>
          <p:cNvPr id="7" name="図 6">
            <a:extLst>
              <a:ext uri="{FF2B5EF4-FFF2-40B4-BE49-F238E27FC236}">
                <a16:creationId xmlns:a16="http://schemas.microsoft.com/office/drawing/2014/main" id="{19D3CA0C-E073-F6C8-2053-12A8FAA39B04}"/>
              </a:ext>
            </a:extLst>
          </p:cNvPr>
          <p:cNvPicPr>
            <a:picLocks noChangeAspect="1"/>
          </p:cNvPicPr>
          <p:nvPr/>
        </p:nvPicPr>
        <p:blipFill>
          <a:blip r:embed="rId2"/>
          <a:stretch>
            <a:fillRect/>
          </a:stretch>
        </p:blipFill>
        <p:spPr>
          <a:xfrm>
            <a:off x="4367808" y="1417638"/>
            <a:ext cx="4121646" cy="5270630"/>
          </a:xfrm>
          <a:prstGeom prst="rect">
            <a:avLst/>
          </a:prstGeom>
        </p:spPr>
      </p:pic>
    </p:spTree>
    <p:extLst>
      <p:ext uri="{BB962C8B-B14F-4D97-AF65-F5344CB8AC3E}">
        <p14:creationId xmlns:p14="http://schemas.microsoft.com/office/powerpoint/2010/main" val="386068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6636C-DAE0-FF99-B793-E60B9B9493AA}"/>
              </a:ext>
            </a:extLst>
          </p:cNvPr>
          <p:cNvSpPr>
            <a:spLocks noGrp="1"/>
          </p:cNvSpPr>
          <p:nvPr>
            <p:ph type="title"/>
          </p:nvPr>
        </p:nvSpPr>
        <p:spPr/>
        <p:txBody>
          <a:bodyPr/>
          <a:lstStyle/>
          <a:p>
            <a:r>
              <a:rPr lang="ja-JP" altLang="en-US" dirty="0"/>
              <a:t>パートナーシップ導入自治体</a:t>
            </a:r>
            <a:endParaRPr kumimoji="1" lang="ja-JP" altLang="en-US" dirty="0"/>
          </a:p>
        </p:txBody>
      </p:sp>
      <p:sp>
        <p:nvSpPr>
          <p:cNvPr id="6" name="テキスト ボックス 5">
            <a:extLst>
              <a:ext uri="{FF2B5EF4-FFF2-40B4-BE49-F238E27FC236}">
                <a16:creationId xmlns:a16="http://schemas.microsoft.com/office/drawing/2014/main" id="{E517C9A1-1012-F728-712F-4D76C75F9EF8}"/>
              </a:ext>
            </a:extLst>
          </p:cNvPr>
          <p:cNvSpPr txBox="1"/>
          <p:nvPr/>
        </p:nvSpPr>
        <p:spPr>
          <a:xfrm>
            <a:off x="2059709" y="6151252"/>
            <a:ext cx="5597237" cy="369332"/>
          </a:xfrm>
          <a:prstGeom prst="rect">
            <a:avLst/>
          </a:prstGeom>
          <a:noFill/>
        </p:spPr>
        <p:txBody>
          <a:bodyPr wrap="square" rtlCol="0">
            <a:spAutoFit/>
          </a:bodyPr>
          <a:lstStyle/>
          <a:p>
            <a:r>
              <a:rPr kumimoji="1" lang="ja-JP" altLang="en-US" dirty="0"/>
              <a:t>（出所）みんなのパートナーシップ制度より</a:t>
            </a:r>
          </a:p>
        </p:txBody>
      </p:sp>
      <p:sp>
        <p:nvSpPr>
          <p:cNvPr id="7" name="テキスト ボックス 6">
            <a:extLst>
              <a:ext uri="{FF2B5EF4-FFF2-40B4-BE49-F238E27FC236}">
                <a16:creationId xmlns:a16="http://schemas.microsoft.com/office/drawing/2014/main" id="{2347F373-00CF-EE1B-4C26-A866EB79A3A5}"/>
              </a:ext>
            </a:extLst>
          </p:cNvPr>
          <p:cNvSpPr txBox="1"/>
          <p:nvPr/>
        </p:nvSpPr>
        <p:spPr>
          <a:xfrm>
            <a:off x="8368145" y="1157793"/>
            <a:ext cx="3214255" cy="369332"/>
          </a:xfrm>
          <a:prstGeom prst="rect">
            <a:avLst/>
          </a:prstGeom>
          <a:noFill/>
        </p:spPr>
        <p:txBody>
          <a:bodyPr wrap="square" rtlCol="0">
            <a:spAutoFit/>
          </a:bodyPr>
          <a:lstStyle/>
          <a:p>
            <a:r>
              <a:rPr kumimoji="1" lang="en-US" altLang="ja-JP" dirty="0"/>
              <a:t>2024</a:t>
            </a:r>
            <a:r>
              <a:rPr kumimoji="1" lang="ja-JP" altLang="en-US" dirty="0"/>
              <a:t>年</a:t>
            </a:r>
            <a:r>
              <a:rPr kumimoji="1" lang="en-US" altLang="ja-JP" dirty="0"/>
              <a:t>4</a:t>
            </a:r>
            <a:r>
              <a:rPr kumimoji="1" lang="ja-JP" altLang="en-US" dirty="0"/>
              <a:t>月時点で</a:t>
            </a:r>
            <a:r>
              <a:rPr kumimoji="1" lang="en-US" altLang="ja-JP" dirty="0"/>
              <a:t>278</a:t>
            </a:r>
            <a:r>
              <a:rPr kumimoji="1" lang="ja-JP" altLang="en-US" dirty="0"/>
              <a:t>自治体</a:t>
            </a:r>
          </a:p>
        </p:txBody>
      </p:sp>
      <p:pic>
        <p:nvPicPr>
          <p:cNvPr id="4" name="図 3">
            <a:extLst>
              <a:ext uri="{FF2B5EF4-FFF2-40B4-BE49-F238E27FC236}">
                <a16:creationId xmlns:a16="http://schemas.microsoft.com/office/drawing/2014/main" id="{D59B19D0-B055-2A2D-80E6-151416B9B543}"/>
              </a:ext>
            </a:extLst>
          </p:cNvPr>
          <p:cNvPicPr>
            <a:picLocks noChangeAspect="1"/>
          </p:cNvPicPr>
          <p:nvPr/>
        </p:nvPicPr>
        <p:blipFill>
          <a:blip r:embed="rId2"/>
          <a:stretch>
            <a:fillRect/>
          </a:stretch>
        </p:blipFill>
        <p:spPr>
          <a:xfrm>
            <a:off x="2711624" y="1844824"/>
            <a:ext cx="6985522" cy="3996607"/>
          </a:xfrm>
          <a:prstGeom prst="rect">
            <a:avLst/>
          </a:prstGeom>
        </p:spPr>
      </p:pic>
    </p:spTree>
    <p:extLst>
      <p:ext uri="{BB962C8B-B14F-4D97-AF65-F5344CB8AC3E}">
        <p14:creationId xmlns:p14="http://schemas.microsoft.com/office/powerpoint/2010/main" val="4241983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6"/>
</p:tagLst>
</file>

<file path=ppt/tags/tag2.xml><?xml version="1.0" encoding="utf-8"?>
<p:tagLst xmlns:a="http://schemas.openxmlformats.org/drawingml/2006/main" xmlns:r="http://schemas.openxmlformats.org/officeDocument/2006/relationships" xmlns:p="http://schemas.openxmlformats.org/presentationml/2006/main">
  <p:tag name="TIMING" val="|36.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1258</TotalTime>
  <Words>2579</Words>
  <Application>Microsoft Office PowerPoint</Application>
  <PresentationFormat>ワイド画面</PresentationFormat>
  <Paragraphs>473</Paragraphs>
  <Slides>55</Slides>
  <Notes>0</Notes>
  <HiddenSlides>0</HiddenSlides>
  <MMClips>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55</vt:i4>
      </vt:variant>
    </vt:vector>
  </HeadingPairs>
  <TitlesOfParts>
    <vt:vector size="65" baseType="lpstr">
      <vt:lpstr>ＭＳ Ｐゴシック</vt:lpstr>
      <vt:lpstr>ＭＳ ゴシック</vt:lpstr>
      <vt:lpstr>ＭＳ 明朝</vt:lpstr>
      <vt:lpstr>Arial</vt:lpstr>
      <vt:lpstr>Calibri</vt:lpstr>
      <vt:lpstr>Century</vt:lpstr>
      <vt:lpstr>Garamond</vt:lpstr>
      <vt:lpstr>Open Sans Light</vt:lpstr>
      <vt:lpstr>Wingdings</vt:lpstr>
      <vt:lpstr>Office テーマ</vt:lpstr>
      <vt:lpstr>「お姫様」と女性の社会進出 （教科書　第12章）</vt:lpstr>
      <vt:lpstr>PowerPoint プレゼンテーション</vt:lpstr>
      <vt:lpstr>ジェンダーとは</vt:lpstr>
      <vt:lpstr>ジェンダーギャップ指数（2023）</vt:lpstr>
      <vt:lpstr>LGBT</vt:lpstr>
      <vt:lpstr>ＬＧＢＴは人権の問題</vt:lpstr>
      <vt:lpstr>最近の動き</vt:lpstr>
      <vt:lpstr>東京都のパートナーシップ制</vt:lpstr>
      <vt:lpstr>パートナーシップ導入自治体</vt:lpstr>
      <vt:lpstr>最近の動き</vt:lpstr>
      <vt:lpstr>男優賞、女優賞の区別廃止　ベルリン国際映画祭</vt:lpstr>
      <vt:lpstr>PowerPoint プレゼンテーション</vt:lpstr>
      <vt:lpstr>プリンセスストーリー 以下若桑（2002）より</vt:lpstr>
      <vt:lpstr>プリンセスストーリー</vt:lpstr>
      <vt:lpstr>プリンセスストーリー</vt:lpstr>
      <vt:lpstr>幻滅の人生</vt:lpstr>
      <vt:lpstr>ディズニープリンセスの変遷</vt:lpstr>
      <vt:lpstr>プリンセス、２つのタイプ 以下有馬哲夫（2001）より</vt:lpstr>
      <vt:lpstr>PowerPoint プレゼンテーション</vt:lpstr>
      <vt:lpstr>PowerPoint プレゼンテーション</vt:lpstr>
      <vt:lpstr>　フェミニストの白雪姫への批判</vt:lpstr>
      <vt:lpstr>PowerPoint プレゼンテーション</vt:lpstr>
      <vt:lpstr>シンデレラ </vt:lpstr>
      <vt:lpstr>シンデレラに出てくるお城</vt:lpstr>
      <vt:lpstr>眠れる森の美女</vt:lpstr>
      <vt:lpstr>PowerPoint プレゼンテーション</vt:lpstr>
      <vt:lpstr>眠りの森の美女</vt:lpstr>
      <vt:lpstr>ディズニーフェミニズム </vt:lpstr>
      <vt:lpstr>積極的に行動する、好奇心が旺盛</vt:lpstr>
      <vt:lpstr>リトルマーメイド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南部の唄</vt:lpstr>
      <vt:lpstr>前作との間隔</vt:lpstr>
      <vt:lpstr>魔法にかけられて（2009）</vt:lpstr>
      <vt:lpstr>PowerPoint プレゼンテーション</vt:lpstr>
      <vt:lpstr>お姫様の復活</vt:lpstr>
      <vt:lpstr>ラプンツェル</vt:lpstr>
      <vt:lpstr>ノヂシャ（ラプンツェル）</vt:lpstr>
      <vt:lpstr>「愛」の多様化</vt:lpstr>
      <vt:lpstr>PowerPoint プレゼンテーション</vt:lpstr>
      <vt:lpstr>フロリダ州のディズニー自治権はく奪</vt:lpstr>
      <vt:lpstr>PowerPoint プレゼンテーション</vt:lpstr>
      <vt:lpstr>バスライトイヤーの上映禁止</vt:lpstr>
      <vt:lpstr>PowerPoint プレゼンテーション</vt:lpstr>
      <vt:lpstr>ストレンジワールド（2022）</vt:lpstr>
      <vt:lpstr>最近の映画作品</vt:lpstr>
      <vt:lpstr>DVDで比較</vt:lpstr>
      <vt:lpstr>メリダとおそろしの森</vt:lpstr>
      <vt:lpstr>リトルマーメイド</vt:lpstr>
      <vt:lpstr>マレフィセントⅠ</vt:lpstr>
      <vt:lpstr>マレフィセントⅡ</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『お姫様とジェンダー』について</dc:title>
  <dc:creator>山澤成康</dc:creator>
  <cp:lastModifiedBy>山澤 成康</cp:lastModifiedBy>
  <cp:revision>84</cp:revision>
  <dcterms:created xsi:type="dcterms:W3CDTF">2005-11-15T06:14:33Z</dcterms:created>
  <dcterms:modified xsi:type="dcterms:W3CDTF">2024-12-23T23:25:19Z</dcterms:modified>
</cp:coreProperties>
</file>