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0"/>
  </p:notesMasterIdLst>
  <p:sldIdLst>
    <p:sldId id="256" r:id="rId2"/>
    <p:sldId id="257" r:id="rId3"/>
    <p:sldId id="293" r:id="rId4"/>
    <p:sldId id="258" r:id="rId5"/>
    <p:sldId id="259" r:id="rId6"/>
    <p:sldId id="260" r:id="rId7"/>
    <p:sldId id="261" r:id="rId8"/>
    <p:sldId id="262" r:id="rId9"/>
    <p:sldId id="263" r:id="rId10"/>
    <p:sldId id="294" r:id="rId11"/>
    <p:sldId id="265" r:id="rId12"/>
    <p:sldId id="266" r:id="rId13"/>
    <p:sldId id="267"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5" r:id="rId37"/>
    <p:sldId id="296" r:id="rId38"/>
    <p:sldId id="292" r:id="rId39"/>
    <p:sldId id="297" r:id="rId40"/>
    <p:sldId id="298" r:id="rId41"/>
    <p:sldId id="299" r:id="rId42"/>
    <p:sldId id="300" r:id="rId43"/>
    <p:sldId id="290" r:id="rId44"/>
    <p:sldId id="301" r:id="rId45"/>
    <p:sldId id="312" r:id="rId46"/>
    <p:sldId id="313" r:id="rId47"/>
    <p:sldId id="314" r:id="rId48"/>
    <p:sldId id="315" r:id="rId49"/>
  </p:sldIdLst>
  <p:sldSz cx="12192000" cy="6858000"/>
  <p:notesSz cx="6858000" cy="9144000"/>
  <p:embeddedFontLst>
    <p:embeddedFont>
      <p:font typeface="Garamond" panose="02020404030301010803" pitchFamily="18" charset="0"/>
      <p:regular r:id="rId51"/>
      <p:bold r:id="rId52"/>
      <p:italic r:id="rId53"/>
      <p:boldItalic r:id="rId54"/>
    </p:embeddedFont>
    <p:embeddedFont>
      <p:font typeface="Tahoma" panose="020B0604030504040204" pitchFamily="34" charset="0"/>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FE7E09-FCD8-49D4-A6DA-E01ED296C9C8}">
  <a:tblStyle styleId="{1DFE7E09-FCD8-49D4-A6DA-E01ED296C9C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C602B5D-EF1A-432A-9242-4615E5B3C872}"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
        <p:nvSpPr>
          <p:cNvPr id="178" name="Google Shape;17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 name="Google Shape;18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1" name="Google Shape;19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7" name="Google Shape;19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7" name="Google Shape;20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213" name="Google Shape;21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
        <p:nvSpPr>
          <p:cNvPr id="220" name="Google Shape;22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7" name="Google Shape;2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
        <p:nvSpPr>
          <p:cNvPr id="233" name="Google Shape;23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4" name="Google Shape;23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
        <p:nvSpPr>
          <p:cNvPr id="242" name="Google Shape;24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 name="Google Shape;24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
        <p:nvSpPr>
          <p:cNvPr id="250" name="Google Shape;2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1" name="Google Shape;25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
        <p:nvSpPr>
          <p:cNvPr id="256" name="Google Shape;25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
        <p:nvSpPr>
          <p:cNvPr id="262" name="Google Shape;26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0" name="Google Shape;27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7" name="Google Shape;27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286" name="Google Shape;28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 name="Google Shape;29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9" name="Google Shape;29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
        <p:nvSpPr>
          <p:cNvPr id="305" name="Google Shape;30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8" name="Google Shape;32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4" name="Google Shape;33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0" name="Google Shape;34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9" name="Google Shape;35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5</a:t>
            </a:fld>
            <a:endParaRPr>
              <a:latin typeface="Arial"/>
              <a:ea typeface="Arial"/>
              <a:cs typeface="Arial"/>
              <a:sym typeface="Arial"/>
            </a:endParaRPr>
          </a:p>
        </p:txBody>
      </p:sp>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6</a:t>
            </a:fld>
            <a:endParaRPr>
              <a:latin typeface="Arial"/>
              <a:ea typeface="Arial"/>
              <a:cs typeface="Arial"/>
              <a:sym typeface="Arial"/>
            </a:endParaRPr>
          </a:p>
        </p:txBody>
      </p:sp>
      <p:sp>
        <p:nvSpPr>
          <p:cNvPr id="131" name="Google Shape;1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8</a:t>
            </a:fld>
            <a:endParaRPr>
              <a:latin typeface="Arial"/>
              <a:ea typeface="Arial"/>
              <a:cs typeface="Arial"/>
              <a:sym typeface="Arial"/>
            </a:endParaRPr>
          </a:p>
        </p:txBody>
      </p:sp>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 name="Google Shape;16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3" name="Google Shape;1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4" name="Google Shape;74;p11"/>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a:spLocks noGrp="1"/>
          </p:cNvSpPr>
          <p:nvPr>
            <p:ph type="pic" idx="2"/>
          </p:nvPr>
        </p:nvSpPr>
        <p:spPr>
          <a:xfrm>
            <a:off x="2389717" y="612775"/>
            <a:ext cx="7315200" cy="4114800"/>
          </a:xfrm>
          <a:prstGeom prst="rect">
            <a:avLst/>
          </a:prstGeom>
          <a:noFill/>
          <a:ln>
            <a:noFill/>
          </a:ln>
        </p:spPr>
      </p:sp>
      <p:sp>
        <p:nvSpPr>
          <p:cNvPr id="81" name="Google Shape;81;p1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2" name="Google Shape;82;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縦書きタイトルと縦書きテキスト" type="vertTitleAndTx">
  <p:cSld name="VERTICAL_TITLE_AND_VERTICAL_TEX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 name="Google Shape;93;p14"/>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コンテンツ、2 つのコンテンツ" type="objAndTwoObj">
  <p:cSld name="OBJECT_AND_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5"/>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609600" y="625157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737600" y="6248400"/>
            <a:ext cx="2844800" cy="476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
        <p:nvSpPr>
          <p:cNvPr id="38" name="Google Shape;38;p5"/>
          <p:cNvSpPr txBox="1">
            <a:spLocks noGrp="1"/>
          </p:cNvSpPr>
          <p:nvPr>
            <p:ph type="ftr" idx="11"/>
          </p:nvPr>
        </p:nvSpPr>
        <p:spPr>
          <a:xfrm>
            <a:off x="4165600" y="6248400"/>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と表" type="tbl">
  <p:cSld name="TABLE">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6"/>
          <p:cNvSpPr txBox="1">
            <a:spLocks noGrp="1"/>
          </p:cNvSpPr>
          <p:nvPr>
            <p:ph type="dt" idx="10"/>
          </p:nvPr>
        </p:nvSpPr>
        <p:spPr>
          <a:xfrm>
            <a:off x="609600" y="625157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737600" y="6248400"/>
            <a:ext cx="2844800" cy="476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
        <p:nvSpPr>
          <p:cNvPr id="43" name="Google Shape;43;p6"/>
          <p:cNvSpPr txBox="1">
            <a:spLocks noGrp="1"/>
          </p:cNvSpPr>
          <p:nvPr>
            <p:ph type="ftr" idx="11"/>
          </p:nvPr>
        </p:nvSpPr>
        <p:spPr>
          <a:xfrm>
            <a:off x="4165600" y="6248400"/>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1" name="Google Shape;61;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7" name="Google Shape;67;p1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 name="Google Shape;68;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rtl="0">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rtl="0">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rtl="0">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rtl="0">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rtl="0">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rtl="0">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rtl="0">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rtl="0">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www.japanpost.j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disneylabo.exblog.jp/iv/detail/index.asp?s=19906630&amp;i=201303/07/82/e0238382_15103024.jp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xfrm>
            <a:off x="2209801" y="1768476"/>
            <a:ext cx="8207375" cy="17367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800" dirty="0"/>
              <a:t>ディズニーランドの歩み</a:t>
            </a:r>
            <a:br>
              <a:rPr lang="en-US" altLang="ja-JP" sz="4800" dirty="0"/>
            </a:br>
            <a:r>
              <a:rPr lang="ja-JP" altLang="en-US" sz="4800" dirty="0"/>
              <a:t>（教科書　第</a:t>
            </a:r>
            <a:r>
              <a:rPr lang="en-US" altLang="ja-JP" sz="4800" dirty="0"/>
              <a:t>2</a:t>
            </a:r>
            <a:r>
              <a:rPr lang="ja-JP" altLang="en-US" sz="4800"/>
              <a:t>章）</a:t>
            </a:r>
            <a:endParaRPr dirty="0"/>
          </a:p>
        </p:txBody>
      </p:sp>
      <p:sp>
        <p:nvSpPr>
          <p:cNvPr id="103" name="Google Shape;103;p1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ja-JP"/>
              <a:t>山澤成康</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2" name="図 1">
            <a:extLst>
              <a:ext uri="{FF2B5EF4-FFF2-40B4-BE49-F238E27FC236}">
                <a16:creationId xmlns:a16="http://schemas.microsoft.com/office/drawing/2014/main" id="{FABF1A91-6E4E-D0BD-69ED-8F95CF56E257}"/>
              </a:ext>
            </a:extLst>
          </p:cNvPr>
          <p:cNvPicPr>
            <a:picLocks noChangeAspect="1"/>
          </p:cNvPicPr>
          <p:nvPr/>
        </p:nvPicPr>
        <p:blipFill>
          <a:blip r:embed="rId3"/>
          <a:stretch>
            <a:fillRect/>
          </a:stretch>
        </p:blipFill>
        <p:spPr>
          <a:xfrm>
            <a:off x="1019447" y="1972410"/>
            <a:ext cx="10247341" cy="4454516"/>
          </a:xfrm>
          <a:prstGeom prst="rect">
            <a:avLst/>
          </a:prstGeom>
        </p:spPr>
      </p:pic>
      <p:sp>
        <p:nvSpPr>
          <p:cNvPr id="3" name="タイトル 2">
            <a:extLst>
              <a:ext uri="{FF2B5EF4-FFF2-40B4-BE49-F238E27FC236}">
                <a16:creationId xmlns:a16="http://schemas.microsoft.com/office/drawing/2014/main" id="{384551C5-2338-43D9-47C5-C6A2DC6CE32D}"/>
              </a:ext>
            </a:extLst>
          </p:cNvPr>
          <p:cNvSpPr>
            <a:spLocks noGrp="1"/>
          </p:cNvSpPr>
          <p:nvPr>
            <p:ph type="title"/>
          </p:nvPr>
        </p:nvSpPr>
        <p:spPr/>
        <p:txBody>
          <a:bodyPr/>
          <a:lstStyle/>
          <a:p>
            <a:r>
              <a:rPr lang="ja-JP" altLang="en-US" dirty="0"/>
              <a:t>実質</a:t>
            </a:r>
            <a:r>
              <a:rPr lang="en-US" altLang="ja-JP" dirty="0"/>
              <a:t>GDP</a:t>
            </a:r>
            <a:r>
              <a:rPr lang="ja-JP" altLang="en-US" dirty="0"/>
              <a:t>成長率の推移</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実質GDP成長率</a:t>
            </a:r>
            <a:endParaRPr/>
          </a:p>
        </p:txBody>
      </p:sp>
      <p:sp>
        <p:nvSpPr>
          <p:cNvPr id="182" name="Google Shape;182;p24"/>
          <p:cNvSpPr txBox="1">
            <a:spLocks noGrp="1"/>
          </p:cNvSpPr>
          <p:nvPr>
            <p:ph type="body" idx="1"/>
          </p:nvPr>
        </p:nvSpPr>
        <p:spPr>
          <a:xfrm>
            <a:off x="622865" y="2132856"/>
            <a:ext cx="10972800" cy="362899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FF00FF"/>
              </a:buClr>
              <a:buSzPts val="2800"/>
              <a:buChar char="•"/>
            </a:pPr>
            <a:r>
              <a:rPr lang="ja-JP" sz="2800">
                <a:solidFill>
                  <a:srgbClr val="FF00FF"/>
                </a:solidFill>
              </a:rPr>
              <a:t>60年代</a:t>
            </a:r>
            <a:r>
              <a:rPr lang="ja-JP" sz="2800"/>
              <a:t>　60年代から70年代前半　高度成長期</a:t>
            </a:r>
            <a:endParaRPr/>
          </a:p>
          <a:p>
            <a:pPr marL="342900" lvl="0" indent="-342900" algn="l" rtl="0">
              <a:spcBef>
                <a:spcPts val="560"/>
              </a:spcBef>
              <a:spcAft>
                <a:spcPts val="0"/>
              </a:spcAft>
              <a:buClr>
                <a:srgbClr val="FF00FF"/>
              </a:buClr>
              <a:buSzPts val="2800"/>
              <a:buChar char="•"/>
            </a:pPr>
            <a:r>
              <a:rPr lang="ja-JP" sz="2800">
                <a:solidFill>
                  <a:srgbClr val="FF00FF"/>
                </a:solidFill>
              </a:rPr>
              <a:t>70年代</a:t>
            </a:r>
            <a:r>
              <a:rPr lang="ja-JP" sz="2800"/>
              <a:t>　74年　第一次石油危機（オイルショック）</a:t>
            </a:r>
            <a:endParaRPr/>
          </a:p>
          <a:p>
            <a:pPr marL="342900" lvl="0" indent="-342900" algn="l" rtl="0">
              <a:spcBef>
                <a:spcPts val="560"/>
              </a:spcBef>
              <a:spcAft>
                <a:spcPts val="0"/>
              </a:spcAft>
              <a:buClr>
                <a:srgbClr val="FF00FF"/>
              </a:buClr>
              <a:buSzPts val="2800"/>
              <a:buChar char="•"/>
            </a:pPr>
            <a:r>
              <a:rPr lang="ja-JP" sz="2800">
                <a:solidFill>
                  <a:srgbClr val="FF00FF"/>
                </a:solidFill>
              </a:rPr>
              <a:t>80年代</a:t>
            </a:r>
            <a:r>
              <a:rPr lang="ja-JP" sz="2800"/>
              <a:t>　バブル経済</a:t>
            </a:r>
            <a:endParaRPr/>
          </a:p>
          <a:p>
            <a:pPr marL="342900" lvl="0" indent="-342900" algn="l" rtl="0">
              <a:spcBef>
                <a:spcPts val="560"/>
              </a:spcBef>
              <a:spcAft>
                <a:spcPts val="0"/>
              </a:spcAft>
              <a:buClr>
                <a:srgbClr val="FF00FF"/>
              </a:buClr>
              <a:buSzPts val="2800"/>
              <a:buChar char="•"/>
            </a:pPr>
            <a:r>
              <a:rPr lang="ja-JP" sz="2800">
                <a:solidFill>
                  <a:srgbClr val="FF00FF"/>
                </a:solidFill>
              </a:rPr>
              <a:t>90年代</a:t>
            </a:r>
            <a:r>
              <a:rPr lang="ja-JP" sz="2800"/>
              <a:t>　バブル崩壊</a:t>
            </a:r>
            <a:endParaRPr sz="2800"/>
          </a:p>
          <a:p>
            <a:pPr marL="342900" lvl="0" indent="-342900" algn="l" rtl="0">
              <a:spcBef>
                <a:spcPts val="560"/>
              </a:spcBef>
              <a:spcAft>
                <a:spcPts val="0"/>
              </a:spcAft>
              <a:buClr>
                <a:srgbClr val="FF00FF"/>
              </a:buClr>
              <a:buSzPts val="2800"/>
              <a:buChar char="•"/>
            </a:pPr>
            <a:r>
              <a:rPr lang="ja-JP" sz="2800">
                <a:solidFill>
                  <a:srgbClr val="FF00FF"/>
                </a:solidFill>
              </a:rPr>
              <a:t>2000年代</a:t>
            </a:r>
            <a:r>
              <a:rPr lang="ja-JP" sz="2800"/>
              <a:t>　中国の成長　→　リーマンショック</a:t>
            </a:r>
            <a:endParaRPr sz="2800"/>
          </a:p>
          <a:p>
            <a:pPr marL="342900" lvl="0" indent="-342900" algn="l" rtl="0">
              <a:spcBef>
                <a:spcPts val="560"/>
              </a:spcBef>
              <a:spcAft>
                <a:spcPts val="0"/>
              </a:spcAft>
              <a:buClr>
                <a:srgbClr val="FF00FF"/>
              </a:buClr>
              <a:buSzPts val="2800"/>
              <a:buChar char="•"/>
            </a:pPr>
            <a:r>
              <a:rPr lang="ja-JP" sz="2800">
                <a:solidFill>
                  <a:srgbClr val="FF00FF"/>
                </a:solidFill>
              </a:rPr>
              <a:t>2010年代</a:t>
            </a:r>
            <a:r>
              <a:rPr lang="ja-JP" sz="2800"/>
              <a:t>　アベノミクス　→　新型コロナ</a:t>
            </a:r>
            <a:endParaRPr sz="2800"/>
          </a:p>
          <a:p>
            <a:pPr marL="342900" lvl="0" indent="-165100" algn="l" rtl="0">
              <a:spcBef>
                <a:spcPts val="560"/>
              </a:spcBef>
              <a:spcAft>
                <a:spcPts val="0"/>
              </a:spcAft>
              <a:buClr>
                <a:schemeClr val="dk1"/>
              </a:buClr>
              <a:buSzPts val="2800"/>
              <a:buNone/>
            </a:pPr>
            <a:endParaRPr sz="2800"/>
          </a:p>
          <a:p>
            <a:pPr marL="342900" lvl="0" indent="-165100" algn="l" rtl="0">
              <a:spcBef>
                <a:spcPts val="560"/>
              </a:spcBef>
              <a:spcAft>
                <a:spcPts val="0"/>
              </a:spcAft>
              <a:buClr>
                <a:schemeClr val="dk1"/>
              </a:buClr>
              <a:buSzPts val="2800"/>
              <a:buNone/>
            </a:pPr>
            <a:endParaRPr sz="2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000"/>
              <a:t>実質ＧＤＰを使った入場者数の推計</a:t>
            </a:r>
            <a:endParaRPr/>
          </a:p>
        </p:txBody>
      </p:sp>
      <p:pic>
        <p:nvPicPr>
          <p:cNvPr id="188" name="Google Shape;188;p25"/>
          <p:cNvPicPr preferRelativeResize="0"/>
          <p:nvPr/>
        </p:nvPicPr>
        <p:blipFill rotWithShape="1">
          <a:blip r:embed="rId3">
            <a:alphaModFix/>
          </a:blip>
          <a:srcRect/>
          <a:stretch/>
        </p:blipFill>
        <p:spPr>
          <a:xfrm>
            <a:off x="1991544" y="1507817"/>
            <a:ext cx="7344816" cy="50755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p:nvPr/>
        </p:nvSpPr>
        <p:spPr>
          <a:xfrm>
            <a:off x="2207568" y="5589240"/>
            <a:ext cx="6840538" cy="831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Noto Sans Symbols"/>
              <a:buNone/>
            </a:pPr>
            <a:r>
              <a:rPr lang="ja-JP" sz="2400" b="0" i="0" u="none" strike="noStrike" cap="none">
                <a:solidFill>
                  <a:schemeClr val="dk1"/>
                </a:solidFill>
                <a:latin typeface="Tahoma"/>
                <a:ea typeface="Tahoma"/>
                <a:cs typeface="Tahoma"/>
                <a:sym typeface="Tahoma"/>
              </a:rPr>
              <a:t>失業率＝失業者数／</a:t>
            </a:r>
            <a:r>
              <a:rPr lang="ja-JP" sz="2400" b="0" i="0" u="none" strike="noStrike" cap="none">
                <a:solidFill>
                  <a:srgbClr val="FF0000"/>
                </a:solidFill>
                <a:latin typeface="Tahoma"/>
                <a:ea typeface="Tahoma"/>
                <a:cs typeface="Tahoma"/>
                <a:sym typeface="Tahoma"/>
              </a:rPr>
              <a:t>労働力人口</a:t>
            </a:r>
            <a:endParaRPr/>
          </a:p>
          <a:p>
            <a:pPr marL="0" marR="0" lvl="0" indent="0" algn="l" rtl="0">
              <a:spcBef>
                <a:spcPts val="0"/>
              </a:spcBef>
              <a:spcAft>
                <a:spcPts val="0"/>
              </a:spcAft>
              <a:buClr>
                <a:schemeClr val="dk1"/>
              </a:buClr>
              <a:buSzPts val="2400"/>
              <a:buFont typeface="Noto Sans Symbols"/>
              <a:buNone/>
            </a:pPr>
            <a:r>
              <a:rPr lang="ja-JP" sz="2400" b="0" i="0" u="none" strike="noStrike" cap="none">
                <a:solidFill>
                  <a:schemeClr val="dk1"/>
                </a:solidFill>
                <a:latin typeface="Tahoma"/>
                <a:ea typeface="Tahoma"/>
                <a:cs typeface="Tahoma"/>
                <a:sym typeface="Tahoma"/>
              </a:rPr>
              <a:t>労働力人口＝15歳以上で、働きたいと思っている人</a:t>
            </a:r>
            <a:endParaRPr/>
          </a:p>
        </p:txBody>
      </p:sp>
      <p:sp>
        <p:nvSpPr>
          <p:cNvPr id="3" name="タイトル 2">
            <a:extLst>
              <a:ext uri="{FF2B5EF4-FFF2-40B4-BE49-F238E27FC236}">
                <a16:creationId xmlns:a16="http://schemas.microsoft.com/office/drawing/2014/main" id="{E318F76D-B169-4236-7FAA-AAFBF6EEBE38}"/>
              </a:ext>
            </a:extLst>
          </p:cNvPr>
          <p:cNvSpPr>
            <a:spLocks noGrp="1"/>
          </p:cNvSpPr>
          <p:nvPr>
            <p:ph type="title"/>
          </p:nvPr>
        </p:nvSpPr>
        <p:spPr>
          <a:xfrm>
            <a:off x="609600" y="302347"/>
            <a:ext cx="10972800" cy="1143000"/>
          </a:xfrm>
        </p:spPr>
        <p:txBody>
          <a:bodyPr/>
          <a:lstStyle/>
          <a:p>
            <a:r>
              <a:rPr lang="ja-JP" altLang="en-US" dirty="0"/>
              <a:t>失業率</a:t>
            </a:r>
          </a:p>
        </p:txBody>
      </p:sp>
      <p:pic>
        <p:nvPicPr>
          <p:cNvPr id="4" name="図 3">
            <a:extLst>
              <a:ext uri="{FF2B5EF4-FFF2-40B4-BE49-F238E27FC236}">
                <a16:creationId xmlns:a16="http://schemas.microsoft.com/office/drawing/2014/main" id="{1EB7ABD0-7D5A-0AC0-EAF0-1991736DD0D0}"/>
              </a:ext>
            </a:extLst>
          </p:cNvPr>
          <p:cNvPicPr>
            <a:picLocks noChangeAspect="1"/>
          </p:cNvPicPr>
          <p:nvPr/>
        </p:nvPicPr>
        <p:blipFill>
          <a:blip r:embed="rId3"/>
          <a:stretch>
            <a:fillRect/>
          </a:stretch>
        </p:blipFill>
        <p:spPr>
          <a:xfrm>
            <a:off x="1814668" y="1797289"/>
            <a:ext cx="8726247" cy="33658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 name="図 1">
            <a:extLst>
              <a:ext uri="{FF2B5EF4-FFF2-40B4-BE49-F238E27FC236}">
                <a16:creationId xmlns:a16="http://schemas.microsoft.com/office/drawing/2014/main" id="{8773E9D3-FAC1-02BE-DCFE-04518AA4D16D}"/>
              </a:ext>
            </a:extLst>
          </p:cNvPr>
          <p:cNvPicPr>
            <a:picLocks noChangeAspect="1"/>
          </p:cNvPicPr>
          <p:nvPr/>
        </p:nvPicPr>
        <p:blipFill>
          <a:blip r:embed="rId3"/>
          <a:stretch>
            <a:fillRect/>
          </a:stretch>
        </p:blipFill>
        <p:spPr>
          <a:xfrm>
            <a:off x="1759250" y="1665455"/>
            <a:ext cx="7952602" cy="3968727"/>
          </a:xfrm>
          <a:prstGeom prst="rect">
            <a:avLst/>
          </a:prstGeom>
        </p:spPr>
      </p:pic>
      <p:sp>
        <p:nvSpPr>
          <p:cNvPr id="3" name="タイトル 2">
            <a:extLst>
              <a:ext uri="{FF2B5EF4-FFF2-40B4-BE49-F238E27FC236}">
                <a16:creationId xmlns:a16="http://schemas.microsoft.com/office/drawing/2014/main" id="{D26D72D9-E694-E722-6346-CCCC27237E01}"/>
              </a:ext>
            </a:extLst>
          </p:cNvPr>
          <p:cNvSpPr>
            <a:spLocks noGrp="1"/>
          </p:cNvSpPr>
          <p:nvPr>
            <p:ph type="title"/>
          </p:nvPr>
        </p:nvSpPr>
        <p:spPr/>
        <p:txBody>
          <a:bodyPr/>
          <a:lstStyle/>
          <a:p>
            <a:r>
              <a:rPr lang="ja-JP" altLang="en-US" dirty="0"/>
              <a:t>消費者物価指数上昇率</a:t>
            </a:r>
          </a:p>
        </p:txBody>
      </p:sp>
      <p:sp>
        <p:nvSpPr>
          <p:cNvPr id="4" name="テキスト ボックス 3">
            <a:extLst>
              <a:ext uri="{FF2B5EF4-FFF2-40B4-BE49-F238E27FC236}">
                <a16:creationId xmlns:a16="http://schemas.microsoft.com/office/drawing/2014/main" id="{6E15F4E4-4353-6F6A-DD62-5A8073B9DA8D}"/>
              </a:ext>
            </a:extLst>
          </p:cNvPr>
          <p:cNvSpPr txBox="1"/>
          <p:nvPr/>
        </p:nvSpPr>
        <p:spPr>
          <a:xfrm>
            <a:off x="7407563" y="6121697"/>
            <a:ext cx="4174837" cy="461665"/>
          </a:xfrm>
          <a:prstGeom prst="rect">
            <a:avLst/>
          </a:prstGeom>
          <a:noFill/>
        </p:spPr>
        <p:txBody>
          <a:bodyPr wrap="square" rtlCol="0">
            <a:spAutoFit/>
          </a:bodyPr>
          <a:lstStyle/>
          <a:p>
            <a:r>
              <a:rPr kumimoji="1" lang="ja-JP" altLang="en-US" sz="2400" dirty="0"/>
              <a:t>（注）生鮮食品を除く総合</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1983年という年</a:t>
            </a:r>
            <a:endParaRPr/>
          </a:p>
        </p:txBody>
      </p:sp>
      <p:sp>
        <p:nvSpPr>
          <p:cNvPr id="210" name="Google Shape;210;p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a:buChar char="•"/>
            </a:pPr>
            <a:r>
              <a:rPr lang="ja-JP"/>
              <a:t>1984年流行語大賞「おしん」</a:t>
            </a:r>
            <a:endParaRPr/>
          </a:p>
          <a:p>
            <a:pPr marL="342900" lvl="0" indent="-342900" algn="l" rtl="0">
              <a:spcBef>
                <a:spcPts val="640"/>
              </a:spcBef>
              <a:spcAft>
                <a:spcPts val="0"/>
              </a:spcAft>
              <a:buClr>
                <a:schemeClr val="dk1"/>
              </a:buClr>
              <a:buSzPts val="3200"/>
              <a:buFont typeface="Arial"/>
              <a:buChar char="•"/>
            </a:pPr>
            <a:r>
              <a:rPr lang="ja-JP"/>
              <a:t>「初恋」（村下孝蔵）、「めだかの兄妹」（わらべ）、「さざんかの宿」（大川栄策）、「探偵物語」（薬師丸ひろ子）、「ガラスの林檎」（松田聖子）</a:t>
            </a:r>
            <a:endParaRPr/>
          </a:p>
          <a:p>
            <a:pPr marL="342900" lvl="0" indent="-342900" algn="l" rtl="0">
              <a:spcBef>
                <a:spcPts val="640"/>
              </a:spcBef>
              <a:spcAft>
                <a:spcPts val="0"/>
              </a:spcAft>
              <a:buClr>
                <a:schemeClr val="dk1"/>
              </a:buClr>
              <a:buSzPts val="3200"/>
              <a:buFont typeface="Arial"/>
              <a:buChar char="•"/>
            </a:pPr>
            <a:r>
              <a:rPr lang="ja-JP"/>
              <a:t>内閣総理大臣　中曽根康弘</a:t>
            </a:r>
            <a:endParaRPr/>
          </a:p>
          <a:p>
            <a:pPr marL="342900" lvl="0" indent="-342900" algn="l" rtl="0">
              <a:spcBef>
                <a:spcPts val="640"/>
              </a:spcBef>
              <a:spcAft>
                <a:spcPts val="0"/>
              </a:spcAft>
              <a:buClr>
                <a:schemeClr val="dk1"/>
              </a:buClr>
              <a:buSzPts val="3200"/>
              <a:buFont typeface="Arial"/>
              <a:buChar char="•"/>
            </a:pPr>
            <a:r>
              <a:rPr lang="ja-JP"/>
              <a:t>実質ＧＤＰ成長率　2.5％</a:t>
            </a:r>
            <a:endParaRPr/>
          </a:p>
          <a:p>
            <a:pPr marL="342900" lvl="0" indent="-342900" algn="l" rtl="0">
              <a:spcBef>
                <a:spcPts val="640"/>
              </a:spcBef>
              <a:spcAft>
                <a:spcPts val="0"/>
              </a:spcAft>
              <a:buClr>
                <a:schemeClr val="dk1"/>
              </a:buClr>
              <a:buSzPts val="3200"/>
              <a:buFont typeface="Arial"/>
              <a:buChar char="•"/>
            </a:pPr>
            <a:r>
              <a:rPr lang="ja-JP"/>
              <a:t>日経平均株価　9322円97銭</a:t>
            </a:r>
            <a:endParaRPr/>
          </a:p>
          <a:p>
            <a:pPr marL="342900" lvl="0" indent="-342900" algn="l" rtl="0">
              <a:spcBef>
                <a:spcPts val="640"/>
              </a:spcBef>
              <a:spcAft>
                <a:spcPts val="0"/>
              </a:spcAft>
              <a:buClr>
                <a:schemeClr val="dk1"/>
              </a:buClr>
              <a:buSzPts val="3200"/>
              <a:buFont typeface="Arial"/>
              <a:buChar char="•"/>
            </a:pPr>
            <a:r>
              <a:rPr lang="ja-JP"/>
              <a:t>対ドル円レート　1ドル＝236円</a:t>
            </a:r>
            <a:endParaRPr/>
          </a:p>
          <a:p>
            <a:pPr marL="0" lvl="0" indent="0" algn="l" rtl="0">
              <a:spcBef>
                <a:spcPts val="6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Font typeface="Arial"/>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ja-JP" sz="4000"/>
              <a:t>オリエンタルランドの歴史</a:t>
            </a:r>
            <a:br>
              <a:rPr lang="ja-JP" sz="4000"/>
            </a:br>
            <a:r>
              <a:rPr lang="ja-JP" sz="3200">
                <a:solidFill>
                  <a:srgbClr val="953734"/>
                </a:solidFill>
              </a:rPr>
              <a:t>馬場康夫（2007）『「エンタメ」の夜明け』講談社</a:t>
            </a:r>
            <a:endParaRPr/>
          </a:p>
        </p:txBody>
      </p:sp>
      <p:sp>
        <p:nvSpPr>
          <p:cNvPr id="217" name="Google Shape;217;p3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ja-JP" sz="2800"/>
              <a:t>19７9年4月 米国法人ウォルト・ディズニー・プロダクションズと業務提携</a:t>
            </a:r>
            <a:endParaRPr/>
          </a:p>
          <a:p>
            <a:pPr marL="342900" lvl="0" indent="-342900" algn="l" rtl="0">
              <a:lnSpc>
                <a:spcPct val="90000"/>
              </a:lnSpc>
              <a:spcBef>
                <a:spcPts val="560"/>
              </a:spcBef>
              <a:spcAft>
                <a:spcPts val="0"/>
              </a:spcAft>
              <a:buClr>
                <a:schemeClr val="dk1"/>
              </a:buClr>
              <a:buSzPts val="2800"/>
              <a:buChar char="•"/>
            </a:pPr>
            <a:r>
              <a:rPr lang="ja-JP" sz="2800"/>
              <a:t>1983年4月 「東京ディズニーランド」開園 </a:t>
            </a:r>
            <a:endParaRPr/>
          </a:p>
          <a:p>
            <a:pPr marL="342900" lvl="0" indent="-165100" algn="l" rtl="0">
              <a:lnSpc>
                <a:spcPct val="90000"/>
              </a:lnSpc>
              <a:spcBef>
                <a:spcPts val="560"/>
              </a:spcBef>
              <a:spcAft>
                <a:spcPts val="0"/>
              </a:spcAft>
              <a:buClr>
                <a:schemeClr val="dk1"/>
              </a:buClr>
              <a:buSzPts val="2800"/>
              <a:buNone/>
            </a:pPr>
            <a:endParaRPr sz="2800"/>
          </a:p>
          <a:p>
            <a:pPr marL="342900" lvl="0" indent="-342900" algn="l" rtl="0">
              <a:lnSpc>
                <a:spcPct val="90000"/>
              </a:lnSpc>
              <a:spcBef>
                <a:spcPts val="560"/>
              </a:spcBef>
              <a:spcAft>
                <a:spcPts val="0"/>
              </a:spcAft>
              <a:buClr>
                <a:schemeClr val="dk1"/>
              </a:buClr>
              <a:buSzPts val="2800"/>
              <a:buChar char="•"/>
            </a:pPr>
            <a:r>
              <a:rPr lang="ja-JP" sz="2800"/>
              <a:t>1996年12月 東京証券取引所市場第一部に上場</a:t>
            </a:r>
            <a:endParaRPr/>
          </a:p>
          <a:p>
            <a:pPr marL="342900" lvl="0" indent="-165100" algn="l" rtl="0">
              <a:lnSpc>
                <a:spcPct val="90000"/>
              </a:lnSpc>
              <a:spcBef>
                <a:spcPts val="560"/>
              </a:spcBef>
              <a:spcAft>
                <a:spcPts val="0"/>
              </a:spcAft>
              <a:buClr>
                <a:schemeClr val="dk1"/>
              </a:buClr>
              <a:buSzPts val="2800"/>
              <a:buNone/>
            </a:pPr>
            <a:endParaRPr sz="2800"/>
          </a:p>
          <a:p>
            <a:pPr marL="342900" lvl="0" indent="-342900" algn="l" rtl="0">
              <a:lnSpc>
                <a:spcPct val="90000"/>
              </a:lnSpc>
              <a:spcBef>
                <a:spcPts val="560"/>
              </a:spcBef>
              <a:spcAft>
                <a:spcPts val="0"/>
              </a:spcAft>
              <a:buClr>
                <a:schemeClr val="dk1"/>
              </a:buClr>
              <a:buSzPts val="2800"/>
              <a:buChar char="•"/>
            </a:pPr>
            <a:r>
              <a:rPr lang="ja-JP" sz="2800"/>
              <a:t>1999年3月 子会社「株式会社イクスピアリ」設立</a:t>
            </a:r>
            <a:endParaRPr/>
          </a:p>
          <a:p>
            <a:pPr marL="342900" lvl="0" indent="-342900" algn="l" rtl="0">
              <a:lnSpc>
                <a:spcPct val="90000"/>
              </a:lnSpc>
              <a:spcBef>
                <a:spcPts val="560"/>
              </a:spcBef>
              <a:spcAft>
                <a:spcPts val="0"/>
              </a:spcAft>
              <a:buClr>
                <a:schemeClr val="dk1"/>
              </a:buClr>
              <a:buSzPts val="2800"/>
              <a:buFont typeface="Noto Sans Symbols"/>
              <a:buNone/>
            </a:pPr>
            <a:endParaRPr sz="2800"/>
          </a:p>
          <a:p>
            <a:pPr marL="342900" lvl="0" indent="-342900" algn="l" rtl="0">
              <a:lnSpc>
                <a:spcPct val="90000"/>
              </a:lnSpc>
              <a:spcBef>
                <a:spcPts val="560"/>
              </a:spcBef>
              <a:spcAft>
                <a:spcPts val="0"/>
              </a:spcAft>
              <a:buClr>
                <a:schemeClr val="dk1"/>
              </a:buClr>
              <a:buSzPts val="2800"/>
              <a:buChar char="•"/>
            </a:pPr>
            <a:r>
              <a:rPr lang="ja-JP" sz="2800"/>
              <a:t>2001年9月 「東京ディズニーシー」開園</a:t>
            </a:r>
            <a:endParaRPr/>
          </a:p>
          <a:p>
            <a:pPr marL="342900" lvl="0" indent="-342900" algn="l" rtl="0">
              <a:lnSpc>
                <a:spcPct val="90000"/>
              </a:lnSpc>
              <a:spcBef>
                <a:spcPts val="560"/>
              </a:spcBef>
              <a:spcAft>
                <a:spcPts val="0"/>
              </a:spcAft>
              <a:buClr>
                <a:schemeClr val="dk1"/>
              </a:buClr>
              <a:buSzPts val="2800"/>
              <a:buFont typeface="Noto Sans Symbols"/>
              <a:buNone/>
            </a:pPr>
            <a:endParaRPr sz="2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オリエンタルランド設立</a:t>
            </a:r>
            <a:endParaRPr/>
          </a:p>
        </p:txBody>
      </p:sp>
      <p:sp>
        <p:nvSpPr>
          <p:cNvPr id="224" name="Google Shape;224;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200"/>
              <a:buChar char="•"/>
            </a:pPr>
            <a:r>
              <a:rPr lang="ja-JP"/>
              <a:t>1960年7月（京成電鉄と三井不動産ほか）</a:t>
            </a:r>
            <a:endParaRPr/>
          </a:p>
          <a:p>
            <a:pPr marL="342900" lvl="0" indent="-139700" algn="l" rtl="0">
              <a:lnSpc>
                <a:spcPct val="90000"/>
              </a:lnSpc>
              <a:spcBef>
                <a:spcPts val="640"/>
              </a:spcBef>
              <a:spcAft>
                <a:spcPts val="0"/>
              </a:spcAft>
              <a:buClr>
                <a:schemeClr val="dk1"/>
              </a:buClr>
              <a:buSzPts val="3200"/>
              <a:buNone/>
            </a:pPr>
            <a:endParaRPr/>
          </a:p>
          <a:p>
            <a:pPr marL="342900" lvl="0" indent="-342900" algn="l" rtl="0">
              <a:lnSpc>
                <a:spcPct val="90000"/>
              </a:lnSpc>
              <a:spcBef>
                <a:spcPts val="640"/>
              </a:spcBef>
              <a:spcAft>
                <a:spcPts val="0"/>
              </a:spcAft>
              <a:buClr>
                <a:schemeClr val="dk1"/>
              </a:buClr>
              <a:buSzPts val="3200"/>
              <a:buChar char="•"/>
            </a:pPr>
            <a:r>
              <a:rPr lang="ja-JP"/>
              <a:t>目的</a:t>
            </a:r>
            <a:endParaRPr/>
          </a:p>
          <a:p>
            <a:pPr marL="342900" lvl="0" indent="-342900" algn="l" rtl="0">
              <a:lnSpc>
                <a:spcPct val="90000"/>
              </a:lnSpc>
              <a:spcBef>
                <a:spcPts val="640"/>
              </a:spcBef>
              <a:spcAft>
                <a:spcPts val="0"/>
              </a:spcAft>
              <a:buClr>
                <a:schemeClr val="dk1"/>
              </a:buClr>
              <a:buSzPts val="3200"/>
              <a:buFont typeface="Noto Sans Symbols"/>
              <a:buNone/>
            </a:pPr>
            <a:r>
              <a:rPr lang="ja-JP"/>
              <a:t>　千葉県</a:t>
            </a:r>
            <a:r>
              <a:rPr lang="ja-JP">
                <a:solidFill>
                  <a:srgbClr val="FF0000"/>
                </a:solidFill>
              </a:rPr>
              <a:t>浦安沖の海面を埋立て、</a:t>
            </a:r>
            <a:r>
              <a:rPr lang="ja-JP"/>
              <a:t>商業地・住宅地の開発と大規模レジャー施設の建設を行い、国民の文化・厚生・福祉に寄与する</a:t>
            </a:r>
            <a:endParaRPr/>
          </a:p>
          <a:p>
            <a:pPr marL="342900" lvl="0" indent="-342900" algn="l" rtl="0">
              <a:lnSpc>
                <a:spcPct val="90000"/>
              </a:lnSpc>
              <a:spcBef>
                <a:spcPts val="640"/>
              </a:spcBef>
              <a:spcAft>
                <a:spcPts val="0"/>
              </a:spcAft>
              <a:buClr>
                <a:schemeClr val="dk1"/>
              </a:buClr>
              <a:buSzPts val="3200"/>
              <a:buFont typeface="Noto Sans Symbols"/>
              <a:buNone/>
            </a:pPr>
            <a:endParaRPr/>
          </a:p>
          <a:p>
            <a:pPr marL="342900" lvl="0" indent="-342900" algn="l" rtl="0">
              <a:lnSpc>
                <a:spcPct val="90000"/>
              </a:lnSpc>
              <a:spcBef>
                <a:spcPts val="640"/>
              </a:spcBef>
              <a:spcAft>
                <a:spcPts val="0"/>
              </a:spcAft>
              <a:buClr>
                <a:schemeClr val="dk1"/>
              </a:buClr>
              <a:buSzPts val="3200"/>
              <a:buFont typeface="Noto Sans Symbols"/>
              <a:buNone/>
            </a:pPr>
            <a:r>
              <a:rPr lang="ja-JP"/>
              <a:t>ディズニーランドを作るかどうかは未定</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230" name="Google Shape;230;p32"/>
          <p:cNvPicPr preferRelativeResize="0">
            <a:picLocks noGrp="1"/>
          </p:cNvPicPr>
          <p:nvPr>
            <p:ph type="body" idx="1"/>
          </p:nvPr>
        </p:nvPicPr>
        <p:blipFill rotWithShape="1">
          <a:blip r:embed="rId3">
            <a:alphaModFix/>
          </a:blip>
          <a:srcRect/>
          <a:stretch/>
        </p:blipFill>
        <p:spPr>
          <a:xfrm>
            <a:off x="1631951" y="188914"/>
            <a:ext cx="8797925" cy="63706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川崎千春</a:t>
            </a:r>
            <a:endParaRPr/>
          </a:p>
        </p:txBody>
      </p:sp>
      <p:sp>
        <p:nvSpPr>
          <p:cNvPr id="237" name="Google Shape;237;p3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当時の京成電鉄社長</a:t>
            </a:r>
            <a:endParaRPr/>
          </a:p>
          <a:p>
            <a:pPr marL="342900" lvl="0" indent="-342900" algn="l" rtl="0">
              <a:spcBef>
                <a:spcPts val="640"/>
              </a:spcBef>
              <a:spcAft>
                <a:spcPts val="0"/>
              </a:spcAft>
              <a:buClr>
                <a:schemeClr val="dk1"/>
              </a:buClr>
              <a:buSzPts val="3200"/>
              <a:buChar char="•"/>
            </a:pPr>
            <a:r>
              <a:rPr lang="ja-JP"/>
              <a:t>夢を描く人</a:t>
            </a:r>
            <a:endParaRPr/>
          </a:p>
          <a:p>
            <a:pPr marL="342900" lvl="0" indent="-342900" algn="l" rtl="0">
              <a:spcBef>
                <a:spcPts val="640"/>
              </a:spcBef>
              <a:spcAft>
                <a:spcPts val="0"/>
              </a:spcAft>
              <a:buClr>
                <a:schemeClr val="dk1"/>
              </a:buClr>
              <a:buSzPts val="3200"/>
              <a:buChar char="•"/>
            </a:pPr>
            <a:r>
              <a:rPr lang="ja-JP"/>
              <a:t>ディズニーランドを誘致</a:t>
            </a:r>
            <a:endParaRPr/>
          </a:p>
          <a:p>
            <a:pPr marL="342900" lvl="0" indent="-342900" algn="l" rtl="0">
              <a:spcBef>
                <a:spcPts val="640"/>
              </a:spcBef>
              <a:spcAft>
                <a:spcPts val="0"/>
              </a:spcAft>
              <a:buClr>
                <a:schemeClr val="dk1"/>
              </a:buClr>
              <a:buSzPts val="3200"/>
              <a:buChar char="•"/>
            </a:pPr>
            <a:r>
              <a:rPr lang="ja-JP"/>
              <a:t>京成バラ園で販売するバラの買い付けでアメリカに行く。（1958年）</a:t>
            </a:r>
            <a:endParaRPr/>
          </a:p>
          <a:p>
            <a:pPr marL="342900" lvl="0" indent="-342900" algn="l" rtl="0">
              <a:spcBef>
                <a:spcPts val="640"/>
              </a:spcBef>
              <a:spcAft>
                <a:spcPts val="0"/>
              </a:spcAft>
              <a:buClr>
                <a:schemeClr val="dk1"/>
              </a:buClr>
              <a:buSzPts val="3200"/>
              <a:buChar char="•"/>
            </a:pPr>
            <a:r>
              <a:rPr lang="ja-JP"/>
              <a:t>ディズニーランドに行き、「こんな世界を日本の子供たちにも見せてやりたい」</a:t>
            </a:r>
            <a:endParaRPr/>
          </a:p>
        </p:txBody>
      </p:sp>
      <p:sp>
        <p:nvSpPr>
          <p:cNvPr id="238" name="Google Shape;238;p33"/>
          <p:cNvSpPr txBox="1"/>
          <p:nvPr/>
        </p:nvSpPr>
        <p:spPr>
          <a:xfrm>
            <a:off x="2279650" y="5876926"/>
            <a:ext cx="7272338"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ja-JP" sz="2800" b="0" i="0" u="none" strike="noStrike" cap="none">
                <a:solidFill>
                  <a:schemeClr val="dk1"/>
                </a:solidFill>
                <a:latin typeface="Tahoma"/>
                <a:ea typeface="Tahoma"/>
                <a:cs typeface="Tahoma"/>
                <a:sym typeface="Tahoma"/>
              </a:rPr>
              <a:t>(注）京成バラ園は、千葉県八千代市に現存。</a:t>
            </a:r>
            <a:endParaRPr/>
          </a:p>
        </p:txBody>
      </p:sp>
      <p:pic>
        <p:nvPicPr>
          <p:cNvPr id="239" name="Google Shape;239;p33"/>
          <p:cNvPicPr preferRelativeResize="0"/>
          <p:nvPr/>
        </p:nvPicPr>
        <p:blipFill rotWithShape="1">
          <a:blip r:embed="rId3">
            <a:alphaModFix/>
          </a:blip>
          <a:srcRect/>
          <a:stretch/>
        </p:blipFill>
        <p:spPr>
          <a:xfrm>
            <a:off x="8400256" y="548680"/>
            <a:ext cx="2095500" cy="2609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ＧＤＰとは</a:t>
            </a:r>
            <a:endParaRPr/>
          </a:p>
        </p:txBody>
      </p:sp>
      <p:sp>
        <p:nvSpPr>
          <p:cNvPr id="109" name="Google Shape;109;p1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国の経済活動を包括的に表したもの</a:t>
            </a:r>
            <a:endParaRPr/>
          </a:p>
          <a:p>
            <a:pPr marL="342900" lvl="0" indent="-342900" algn="l" rtl="0">
              <a:spcBef>
                <a:spcPts val="640"/>
              </a:spcBef>
              <a:spcAft>
                <a:spcPts val="0"/>
              </a:spcAft>
              <a:buClr>
                <a:schemeClr val="dk1"/>
              </a:buClr>
              <a:buSzPts val="3200"/>
              <a:buChar char="•"/>
            </a:pPr>
            <a:r>
              <a:rPr lang="ja-JP"/>
              <a:t>一定期間の付加価値を表す</a:t>
            </a:r>
            <a:endParaRPr/>
          </a:p>
          <a:p>
            <a:pPr marL="342900" lvl="0" indent="-139700" algn="l" rtl="0">
              <a:spcBef>
                <a:spcPts val="640"/>
              </a:spcBef>
              <a:spcAft>
                <a:spcPts val="0"/>
              </a:spcAft>
              <a:buClr>
                <a:schemeClr val="dk1"/>
              </a:buClr>
              <a:buSzPts val="3200"/>
              <a:buNone/>
            </a:pPr>
            <a:endParaRPr/>
          </a:p>
          <a:p>
            <a:pPr marL="342900" lvl="0" indent="-342900" algn="l" rtl="0">
              <a:spcBef>
                <a:spcPts val="640"/>
              </a:spcBef>
              <a:spcAft>
                <a:spcPts val="0"/>
              </a:spcAft>
              <a:buClr>
                <a:srgbClr val="FF0000"/>
              </a:buClr>
              <a:buSzPts val="3200"/>
              <a:buChar char="•"/>
            </a:pPr>
            <a:r>
              <a:rPr lang="ja-JP">
                <a:solidFill>
                  <a:srgbClr val="FF0000"/>
                </a:solidFill>
              </a:rPr>
              <a:t>G</a:t>
            </a:r>
            <a:r>
              <a:rPr lang="ja-JP"/>
              <a:t>ross	総↔純（資本減耗を除く）</a:t>
            </a:r>
            <a:endParaRPr/>
          </a:p>
          <a:p>
            <a:pPr marL="342900" lvl="0" indent="-342900" algn="l" rtl="0">
              <a:spcBef>
                <a:spcPts val="640"/>
              </a:spcBef>
              <a:spcAft>
                <a:spcPts val="0"/>
              </a:spcAft>
              <a:buClr>
                <a:srgbClr val="FF0000"/>
              </a:buClr>
              <a:buSzPts val="3200"/>
              <a:buChar char="•"/>
            </a:pPr>
            <a:r>
              <a:rPr lang="ja-JP">
                <a:solidFill>
                  <a:srgbClr val="FF0000"/>
                </a:solidFill>
              </a:rPr>
              <a:t>D</a:t>
            </a:r>
            <a:r>
              <a:rPr lang="ja-JP"/>
              <a:t>omestic　国内↔国民（地域か人か）</a:t>
            </a:r>
            <a:endParaRPr/>
          </a:p>
          <a:p>
            <a:pPr marL="342900" lvl="0" indent="-342900" algn="l" rtl="0">
              <a:spcBef>
                <a:spcPts val="640"/>
              </a:spcBef>
              <a:spcAft>
                <a:spcPts val="0"/>
              </a:spcAft>
              <a:buClr>
                <a:srgbClr val="FF0000"/>
              </a:buClr>
              <a:buSzPts val="3200"/>
              <a:buChar char="•"/>
            </a:pPr>
            <a:r>
              <a:rPr lang="ja-JP">
                <a:solidFill>
                  <a:srgbClr val="FF0000"/>
                </a:solidFill>
              </a:rPr>
              <a:t>P</a:t>
            </a:r>
            <a:r>
              <a:rPr lang="ja-JP"/>
              <a:t>roduct　生産↔支出、所得</a:t>
            </a:r>
            <a:endParaRPr/>
          </a:p>
          <a:p>
            <a:pPr marL="0" lvl="0" indent="0" algn="l" rtl="0">
              <a:spcBef>
                <a:spcPts val="6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高橋正知</a:t>
            </a:r>
            <a:endParaRPr/>
          </a:p>
        </p:txBody>
      </p:sp>
      <p:sp>
        <p:nvSpPr>
          <p:cNvPr id="246" name="Google Shape;246;p34"/>
          <p:cNvSpPr txBox="1">
            <a:spLocks noGrp="1"/>
          </p:cNvSpPr>
          <p:nvPr>
            <p:ph type="body" idx="1"/>
          </p:nvPr>
        </p:nvSpPr>
        <p:spPr>
          <a:xfrm>
            <a:off x="609600" y="1600201"/>
            <a:ext cx="10972800" cy="485313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200"/>
              <a:buChar char="•"/>
            </a:pPr>
            <a:r>
              <a:rPr lang="ja-JP"/>
              <a:t>東大法学部卒</a:t>
            </a:r>
            <a:endParaRPr/>
          </a:p>
          <a:p>
            <a:pPr marL="342900" lvl="0" indent="-342900" algn="l" rtl="0">
              <a:lnSpc>
                <a:spcPct val="90000"/>
              </a:lnSpc>
              <a:spcBef>
                <a:spcPts val="640"/>
              </a:spcBef>
              <a:spcAft>
                <a:spcPts val="0"/>
              </a:spcAft>
              <a:buClr>
                <a:schemeClr val="dk1"/>
              </a:buClr>
              <a:buSzPts val="3200"/>
              <a:buChar char="•"/>
            </a:pPr>
            <a:r>
              <a:rPr lang="ja-JP"/>
              <a:t>戦争中ラバウルへ</a:t>
            </a:r>
            <a:endParaRPr/>
          </a:p>
          <a:p>
            <a:pPr marL="342900" lvl="0" indent="-342900" algn="l" rtl="0">
              <a:lnSpc>
                <a:spcPct val="90000"/>
              </a:lnSpc>
              <a:spcBef>
                <a:spcPts val="640"/>
              </a:spcBef>
              <a:spcAft>
                <a:spcPts val="0"/>
              </a:spcAft>
              <a:buClr>
                <a:schemeClr val="dk1"/>
              </a:buClr>
              <a:buSzPts val="3200"/>
              <a:buChar char="•"/>
            </a:pPr>
            <a:r>
              <a:rPr lang="ja-JP"/>
              <a:t>富士石油販売役員</a:t>
            </a:r>
            <a:endParaRPr/>
          </a:p>
          <a:p>
            <a:pPr marL="342900" lvl="0" indent="-342900" algn="l" rtl="0">
              <a:lnSpc>
                <a:spcPct val="90000"/>
              </a:lnSpc>
              <a:spcBef>
                <a:spcPts val="640"/>
              </a:spcBef>
              <a:spcAft>
                <a:spcPts val="0"/>
              </a:spcAft>
              <a:buClr>
                <a:schemeClr val="dk1"/>
              </a:buClr>
              <a:buSzPts val="3200"/>
              <a:buChar char="•"/>
            </a:pPr>
            <a:r>
              <a:rPr lang="ja-JP"/>
              <a:t>酒豪</a:t>
            </a:r>
            <a:endParaRPr/>
          </a:p>
          <a:p>
            <a:pPr marL="342900" lvl="0" indent="-342900" algn="l" rtl="0">
              <a:lnSpc>
                <a:spcPct val="90000"/>
              </a:lnSpc>
              <a:spcBef>
                <a:spcPts val="640"/>
              </a:spcBef>
              <a:spcAft>
                <a:spcPts val="0"/>
              </a:spcAft>
              <a:buClr>
                <a:schemeClr val="dk1"/>
              </a:buClr>
              <a:buSzPts val="3200"/>
              <a:buChar char="•"/>
            </a:pPr>
            <a:r>
              <a:rPr lang="ja-JP"/>
              <a:t>浦安地区の漁業組合の交渉</a:t>
            </a:r>
            <a:endParaRPr/>
          </a:p>
          <a:p>
            <a:pPr marL="342900" lvl="0" indent="-342900" algn="l" rtl="0">
              <a:lnSpc>
                <a:spcPct val="90000"/>
              </a:lnSpc>
              <a:spcBef>
                <a:spcPts val="640"/>
              </a:spcBef>
              <a:spcAft>
                <a:spcPts val="0"/>
              </a:spcAft>
              <a:buClr>
                <a:schemeClr val="dk1"/>
              </a:buClr>
              <a:buSzPts val="3200"/>
              <a:buChar char="•"/>
            </a:pPr>
            <a:r>
              <a:rPr lang="ja-JP"/>
              <a:t>料亭で接待「相手を本気で口説くなら彼らが初めて行くような料亭で接待することだ」</a:t>
            </a:r>
            <a:endParaRPr/>
          </a:p>
          <a:p>
            <a:pPr marL="342900" lvl="0" indent="-342900" algn="l" rtl="0">
              <a:lnSpc>
                <a:spcPct val="90000"/>
              </a:lnSpc>
              <a:spcBef>
                <a:spcPts val="640"/>
              </a:spcBef>
              <a:spcAft>
                <a:spcPts val="0"/>
              </a:spcAft>
              <a:buClr>
                <a:schemeClr val="dk1"/>
              </a:buClr>
              <a:buSzPts val="3200"/>
              <a:buChar char="•"/>
            </a:pPr>
            <a:r>
              <a:rPr lang="ja-JP"/>
              <a:t>ワールドバザールに名前</a:t>
            </a:r>
            <a:endParaRPr/>
          </a:p>
          <a:p>
            <a:pPr marL="342900" lvl="0" indent="-342900" algn="l" rtl="0">
              <a:lnSpc>
                <a:spcPct val="90000"/>
              </a:lnSpc>
              <a:spcBef>
                <a:spcPts val="640"/>
              </a:spcBef>
              <a:spcAft>
                <a:spcPts val="0"/>
              </a:spcAft>
              <a:buClr>
                <a:schemeClr val="dk1"/>
              </a:buClr>
              <a:buSzPts val="3200"/>
              <a:buChar char="•"/>
            </a:pPr>
            <a:r>
              <a:rPr lang="ja-JP"/>
              <a:t>ディズニーランド開園時のオリエンタルランド社長</a:t>
            </a:r>
            <a:endParaRPr/>
          </a:p>
        </p:txBody>
      </p:sp>
      <p:pic>
        <p:nvPicPr>
          <p:cNvPr id="247" name="Google Shape;247;p34"/>
          <p:cNvPicPr preferRelativeResize="0"/>
          <p:nvPr/>
        </p:nvPicPr>
        <p:blipFill rotWithShape="1">
          <a:blip r:embed="rId3">
            <a:alphaModFix/>
          </a:blip>
          <a:srcRect/>
          <a:stretch/>
        </p:blipFill>
        <p:spPr>
          <a:xfrm>
            <a:off x="8328248" y="404664"/>
            <a:ext cx="2132707" cy="34596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5" descr="P1030253"/>
          <p:cNvPicPr preferRelativeResize="0"/>
          <p:nvPr/>
        </p:nvPicPr>
        <p:blipFill rotWithShape="1">
          <a:blip r:embed="rId3">
            <a:alphaModFix/>
          </a:blip>
          <a:srcRect/>
          <a:stretch/>
        </p:blipFill>
        <p:spPr>
          <a:xfrm>
            <a:off x="1703511" y="44624"/>
            <a:ext cx="9084501" cy="6813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6" descr="takahashi"/>
          <p:cNvPicPr preferRelativeResize="0">
            <a:picLocks noGrp="1"/>
          </p:cNvPicPr>
          <p:nvPr>
            <p:ph type="body" idx="1"/>
          </p:nvPr>
        </p:nvPicPr>
        <p:blipFill rotWithShape="1">
          <a:blip r:embed="rId3">
            <a:alphaModFix/>
          </a:blip>
          <a:srcRect/>
          <a:stretch/>
        </p:blipFill>
        <p:spPr>
          <a:xfrm>
            <a:off x="1343472" y="116632"/>
            <a:ext cx="10171310" cy="684045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ディズニーランドとの交渉</a:t>
            </a:r>
            <a:endParaRPr/>
          </a:p>
        </p:txBody>
      </p:sp>
      <p:sp>
        <p:nvSpPr>
          <p:cNvPr id="266" name="Google Shape;266;p37"/>
          <p:cNvSpPr txBox="1">
            <a:spLocks noGrp="1"/>
          </p:cNvSpPr>
          <p:nvPr>
            <p:ph type="body" idx="1"/>
          </p:nvPr>
        </p:nvSpPr>
        <p:spPr>
          <a:xfrm>
            <a:off x="1294598" y="1557338"/>
            <a:ext cx="10501161"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a:buChar char="•"/>
            </a:pPr>
            <a:r>
              <a:rPr lang="ja-JP" dirty="0"/>
              <a:t>１９６０年代前半　</a:t>
            </a:r>
            <a:endParaRPr dirty="0"/>
          </a:p>
          <a:p>
            <a:pPr marL="0" lvl="0" indent="0" algn="l" rtl="0">
              <a:spcBef>
                <a:spcPts val="640"/>
              </a:spcBef>
              <a:spcAft>
                <a:spcPts val="0"/>
              </a:spcAft>
              <a:buClr>
                <a:schemeClr val="dk1"/>
              </a:buClr>
              <a:buSzPts val="3200"/>
              <a:buNone/>
            </a:pPr>
            <a:r>
              <a:rPr lang="ja-JP" dirty="0"/>
              <a:t>　　　　　　　門前払い（</a:t>
            </a:r>
            <a:r>
              <a:rPr lang="ja-JP" dirty="0">
                <a:solidFill>
                  <a:srgbClr val="E36C09"/>
                </a:solidFill>
              </a:rPr>
              <a:t>奈良ドリームランド問題</a:t>
            </a:r>
            <a:r>
              <a:rPr lang="ja-JP" dirty="0"/>
              <a:t>）</a:t>
            </a:r>
            <a:endParaRPr dirty="0"/>
          </a:p>
          <a:p>
            <a:pPr marL="342900" lvl="0" indent="-342900" algn="l" rtl="0">
              <a:spcBef>
                <a:spcPts val="640"/>
              </a:spcBef>
              <a:spcAft>
                <a:spcPts val="0"/>
              </a:spcAft>
              <a:buClr>
                <a:schemeClr val="dk1"/>
              </a:buClr>
              <a:buSzPts val="3200"/>
              <a:buFont typeface="Arial"/>
              <a:buChar char="•"/>
            </a:pPr>
            <a:r>
              <a:rPr lang="ja-JP" dirty="0"/>
              <a:t>１９７０年代　ディズニーワールドの完成</a:t>
            </a:r>
            <a:endParaRPr dirty="0"/>
          </a:p>
          <a:p>
            <a:pPr marL="342900" lvl="0" indent="-342900" algn="l" rtl="0">
              <a:spcBef>
                <a:spcPts val="640"/>
              </a:spcBef>
              <a:spcAft>
                <a:spcPts val="0"/>
              </a:spcAft>
              <a:buClr>
                <a:schemeClr val="dk1"/>
              </a:buClr>
              <a:buSzPts val="3200"/>
              <a:buFont typeface="Arial"/>
              <a:buChar char="•"/>
            </a:pPr>
            <a:r>
              <a:rPr lang="ja-JP" dirty="0"/>
              <a:t>１９７４年　ディズニー社の会長来日</a:t>
            </a:r>
            <a:endParaRPr dirty="0"/>
          </a:p>
          <a:p>
            <a:pPr marL="342900" lvl="0" indent="-342900" algn="l" rtl="0">
              <a:spcBef>
                <a:spcPts val="640"/>
              </a:spcBef>
              <a:spcAft>
                <a:spcPts val="0"/>
              </a:spcAft>
              <a:buClr>
                <a:schemeClr val="dk1"/>
              </a:buClr>
              <a:buSzPts val="3200"/>
              <a:buFont typeface="Noto Sans Symbols"/>
              <a:buNone/>
            </a:pPr>
            <a:r>
              <a:rPr lang="ja-JP" dirty="0"/>
              <a:t>　　</a:t>
            </a:r>
            <a:r>
              <a:rPr lang="ja-JP" dirty="0">
                <a:solidFill>
                  <a:srgbClr val="0000CC"/>
                </a:solidFill>
              </a:rPr>
              <a:t>オリエンタルランド　</a:t>
            </a:r>
            <a:r>
              <a:rPr lang="ja-JP" dirty="0"/>
              <a:t>→　舞浜</a:t>
            </a:r>
            <a:endParaRPr dirty="0"/>
          </a:p>
          <a:p>
            <a:pPr marL="342900" lvl="0" indent="-342900" algn="l" rtl="0">
              <a:spcBef>
                <a:spcPts val="640"/>
              </a:spcBef>
              <a:spcAft>
                <a:spcPts val="0"/>
              </a:spcAft>
              <a:buClr>
                <a:schemeClr val="dk1"/>
              </a:buClr>
              <a:buSzPts val="3200"/>
              <a:buFont typeface="Noto Sans Symbols"/>
              <a:buNone/>
            </a:pPr>
            <a:r>
              <a:rPr lang="ja-JP" dirty="0"/>
              <a:t>　　</a:t>
            </a:r>
            <a:endParaRPr dirty="0"/>
          </a:p>
          <a:p>
            <a:pPr marL="342900" lvl="0" indent="-342900" algn="l" rtl="0">
              <a:spcBef>
                <a:spcPts val="640"/>
              </a:spcBef>
              <a:spcAft>
                <a:spcPts val="0"/>
              </a:spcAft>
              <a:buClr>
                <a:schemeClr val="dk1"/>
              </a:buClr>
              <a:buSzPts val="3200"/>
              <a:buFont typeface="Noto Sans Symbols"/>
              <a:buNone/>
            </a:pPr>
            <a:r>
              <a:rPr lang="ja-JP" dirty="0"/>
              <a:t>　　</a:t>
            </a:r>
            <a:r>
              <a:rPr lang="ja-JP" dirty="0">
                <a:solidFill>
                  <a:srgbClr val="0000CC"/>
                </a:solidFill>
              </a:rPr>
              <a:t>ライバル会社（三菱系）</a:t>
            </a:r>
            <a:r>
              <a:rPr lang="ja-JP" dirty="0"/>
              <a:t>→富士の裾野（300万坪）富士スピードウエイ周辺</a:t>
            </a:r>
            <a:endParaRPr dirty="0"/>
          </a:p>
          <a:p>
            <a:pPr marL="342900" lvl="0" indent="-342900" algn="l" rtl="0">
              <a:spcBef>
                <a:spcPts val="640"/>
              </a:spcBef>
              <a:spcAft>
                <a:spcPts val="0"/>
              </a:spcAft>
              <a:buClr>
                <a:schemeClr val="dk1"/>
              </a:buClr>
              <a:buSzPts val="3200"/>
              <a:buFont typeface="Noto Sans Symbols"/>
              <a:buNone/>
            </a:pPr>
            <a:endParaRPr dirty="0"/>
          </a:p>
          <a:p>
            <a:pPr marL="342900" lvl="0" indent="-342900" algn="l" rtl="0">
              <a:spcBef>
                <a:spcPts val="640"/>
              </a:spcBef>
              <a:spcAft>
                <a:spcPts val="0"/>
              </a:spcAft>
              <a:buClr>
                <a:schemeClr val="dk1"/>
              </a:buClr>
              <a:buSzPts val="3200"/>
              <a:buFont typeface="Noto Sans Symbols"/>
              <a:buNone/>
            </a:pPr>
            <a:endParaRPr dirty="0"/>
          </a:p>
        </p:txBody>
      </p:sp>
      <p:sp>
        <p:nvSpPr>
          <p:cNvPr id="267" name="Google Shape;267;p37"/>
          <p:cNvSpPr/>
          <p:nvPr/>
        </p:nvSpPr>
        <p:spPr>
          <a:xfrm>
            <a:off x="1622125" y="3995738"/>
            <a:ext cx="288925" cy="1368425"/>
          </a:xfrm>
          <a:prstGeom prst="leftBrace">
            <a:avLst>
              <a:gd name="adj1" fmla="val 39469"/>
              <a:gd name="adj2" fmla="val 50000"/>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奈良ドリームランド</a:t>
            </a:r>
            <a:endParaRPr/>
          </a:p>
        </p:txBody>
      </p:sp>
      <p:pic>
        <p:nvPicPr>
          <p:cNvPr id="273" name="Google Shape;273;p38"/>
          <p:cNvPicPr preferRelativeResize="0">
            <a:picLocks noGrp="1"/>
          </p:cNvPicPr>
          <p:nvPr>
            <p:ph type="body" idx="1"/>
          </p:nvPr>
        </p:nvPicPr>
        <p:blipFill rotWithShape="1">
          <a:blip r:embed="rId3">
            <a:alphaModFix/>
          </a:blip>
          <a:srcRect/>
          <a:stretch/>
        </p:blipFill>
        <p:spPr>
          <a:xfrm>
            <a:off x="2351584" y="1437245"/>
            <a:ext cx="7177087" cy="4786312"/>
          </a:xfrm>
          <a:prstGeom prst="rect">
            <a:avLst/>
          </a:prstGeom>
          <a:noFill/>
          <a:ln>
            <a:noFill/>
          </a:ln>
        </p:spPr>
      </p:pic>
      <p:sp>
        <p:nvSpPr>
          <p:cNvPr id="274" name="Google Shape;274;p38"/>
          <p:cNvSpPr txBox="1"/>
          <p:nvPr/>
        </p:nvSpPr>
        <p:spPr>
          <a:xfrm>
            <a:off x="9912424" y="5157192"/>
            <a:ext cx="194421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0" i="0" u="none" strike="noStrike" cap="none">
                <a:solidFill>
                  <a:schemeClr val="dk1"/>
                </a:solidFill>
                <a:latin typeface="Tahoma"/>
                <a:ea typeface="Tahoma"/>
                <a:cs typeface="Tahoma"/>
                <a:sym typeface="Tahoma"/>
              </a:rPr>
              <a:t>2006年8月31日閉園。</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２つの候補地の争い</a:t>
            </a:r>
            <a:endParaRPr/>
          </a:p>
        </p:txBody>
      </p:sp>
      <p:sp>
        <p:nvSpPr>
          <p:cNvPr id="280" name="Google Shape;280;p3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070C0"/>
              </a:buClr>
              <a:buSzPts val="3200"/>
              <a:buNone/>
            </a:pPr>
            <a:r>
              <a:rPr lang="ja-JP" sz="3200">
                <a:solidFill>
                  <a:srgbClr val="0070C0"/>
                </a:solidFill>
              </a:rPr>
              <a:t>オリエンタルランド</a:t>
            </a:r>
            <a:endParaRPr/>
          </a:p>
        </p:txBody>
      </p:sp>
      <p:sp>
        <p:nvSpPr>
          <p:cNvPr id="281" name="Google Shape;281;p39"/>
          <p:cNvSpPr txBox="1">
            <a:spLocks noGrp="1"/>
          </p:cNvSpPr>
          <p:nvPr>
            <p:ph type="body" idx="2"/>
          </p:nvPr>
        </p:nvSpPr>
        <p:spPr>
          <a:xfrm>
            <a:off x="1981200" y="2174875"/>
            <a:ext cx="4187825"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ja-JP" sz="2800"/>
              <a:t>三井不動産などが開発する埋立地</a:t>
            </a:r>
            <a:endParaRPr sz="2800"/>
          </a:p>
          <a:p>
            <a:pPr marL="342900" lvl="0" indent="-342900" algn="l" rtl="0">
              <a:spcBef>
                <a:spcPts val="560"/>
              </a:spcBef>
              <a:spcAft>
                <a:spcPts val="0"/>
              </a:spcAft>
              <a:buClr>
                <a:schemeClr val="dk1"/>
              </a:buClr>
              <a:buSzPts val="2800"/>
              <a:buChar char="•"/>
            </a:pPr>
            <a:r>
              <a:rPr lang="ja-JP" sz="2800"/>
              <a:t>埋立地は人口の楽園にふさわしい</a:t>
            </a:r>
            <a:endParaRPr sz="2800"/>
          </a:p>
          <a:p>
            <a:pPr marL="342900" lvl="0" indent="-342900" algn="l" rtl="0">
              <a:spcBef>
                <a:spcPts val="560"/>
              </a:spcBef>
              <a:spcAft>
                <a:spcPts val="0"/>
              </a:spcAft>
              <a:buClr>
                <a:schemeClr val="dk1"/>
              </a:buClr>
              <a:buSzPts val="2800"/>
              <a:buChar char="•"/>
            </a:pPr>
            <a:r>
              <a:rPr lang="ja-JP" sz="2800"/>
              <a:t>都心に近い</a:t>
            </a:r>
            <a:endParaRPr sz="2800"/>
          </a:p>
          <a:p>
            <a:pPr marL="342900" lvl="0" indent="-342900" algn="l" rtl="0">
              <a:spcBef>
                <a:spcPts val="560"/>
              </a:spcBef>
              <a:spcAft>
                <a:spcPts val="0"/>
              </a:spcAft>
              <a:buClr>
                <a:srgbClr val="FF0000"/>
              </a:buClr>
              <a:buSzPts val="2800"/>
              <a:buChar char="•"/>
            </a:pPr>
            <a:r>
              <a:rPr lang="ja-JP" sz="2800">
                <a:solidFill>
                  <a:srgbClr val="FF0000"/>
                </a:solidFill>
              </a:rPr>
              <a:t>営業活動</a:t>
            </a:r>
            <a:endParaRPr sz="2800"/>
          </a:p>
          <a:p>
            <a:pPr marL="742950" lvl="1" indent="-285750" algn="l" rtl="0">
              <a:spcBef>
                <a:spcPts val="480"/>
              </a:spcBef>
              <a:spcAft>
                <a:spcPts val="0"/>
              </a:spcAft>
              <a:buClr>
                <a:schemeClr val="dk1"/>
              </a:buClr>
              <a:buSzPts val="2400"/>
              <a:buChar char="–"/>
            </a:pPr>
            <a:r>
              <a:rPr lang="ja-JP" sz="2400"/>
              <a:t>アメリカ人の好きな牛肉の用意</a:t>
            </a:r>
            <a:endParaRPr sz="2400"/>
          </a:p>
          <a:p>
            <a:pPr marL="742950" lvl="1" indent="-285750" algn="l" rtl="0">
              <a:spcBef>
                <a:spcPts val="480"/>
              </a:spcBef>
              <a:spcAft>
                <a:spcPts val="0"/>
              </a:spcAft>
              <a:buClr>
                <a:schemeClr val="dk1"/>
              </a:buClr>
              <a:buSzPts val="2400"/>
              <a:buChar char="–"/>
            </a:pPr>
            <a:r>
              <a:rPr lang="ja-JP" sz="2400"/>
              <a:t>ヘリコプターを使った視察</a:t>
            </a:r>
            <a:endParaRPr sz="2400"/>
          </a:p>
        </p:txBody>
      </p:sp>
      <p:sp>
        <p:nvSpPr>
          <p:cNvPr id="282" name="Google Shape;282;p3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070C0"/>
              </a:buClr>
              <a:buSzPts val="3200"/>
              <a:buNone/>
            </a:pPr>
            <a:r>
              <a:rPr lang="ja-JP" sz="3200">
                <a:solidFill>
                  <a:srgbClr val="0070C0"/>
                </a:solidFill>
              </a:rPr>
              <a:t>三菱グループ</a:t>
            </a:r>
            <a:endParaRPr/>
          </a:p>
        </p:txBody>
      </p:sp>
      <p:sp>
        <p:nvSpPr>
          <p:cNvPr id="283" name="Google Shape;283;p3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ja-JP" sz="2800"/>
              <a:t>三菱地所所有の広大な土地</a:t>
            </a:r>
            <a:endParaRPr sz="2800"/>
          </a:p>
          <a:p>
            <a:pPr marL="342900" lvl="0" indent="-342900" algn="l" rtl="0">
              <a:spcBef>
                <a:spcPts val="560"/>
              </a:spcBef>
              <a:spcAft>
                <a:spcPts val="0"/>
              </a:spcAft>
              <a:buClr>
                <a:schemeClr val="dk1"/>
              </a:buClr>
              <a:buSzPts val="2800"/>
              <a:buChar char="•"/>
            </a:pPr>
            <a:r>
              <a:rPr lang="ja-JP" sz="2800"/>
              <a:t>富士山や自然に囲まれた立地</a:t>
            </a:r>
            <a:endParaRPr sz="2800"/>
          </a:p>
          <a:p>
            <a:pPr marL="342900" lvl="0" indent="-342900" algn="l" rtl="0">
              <a:spcBef>
                <a:spcPts val="560"/>
              </a:spcBef>
              <a:spcAft>
                <a:spcPts val="0"/>
              </a:spcAft>
              <a:buClr>
                <a:schemeClr val="dk1"/>
              </a:buClr>
              <a:buSzPts val="2800"/>
              <a:buChar char="•"/>
            </a:pPr>
            <a:r>
              <a:rPr lang="ja-JP" sz="2800"/>
              <a:t>都心から遠い</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準備作業</a:t>
            </a:r>
            <a:endParaRPr/>
          </a:p>
        </p:txBody>
      </p:sp>
      <p:sp>
        <p:nvSpPr>
          <p:cNvPr id="290" name="Google Shape;290;p4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１９７７年３月　名称決定</a:t>
            </a:r>
            <a:endParaRPr/>
          </a:p>
          <a:p>
            <a:pPr marL="342900" lvl="0" indent="-342900" algn="l" rtl="0">
              <a:spcBef>
                <a:spcPts val="640"/>
              </a:spcBef>
              <a:spcAft>
                <a:spcPts val="0"/>
              </a:spcAft>
              <a:buClr>
                <a:schemeClr val="dk1"/>
              </a:buClr>
              <a:buSzPts val="3200"/>
              <a:buChar char="•"/>
            </a:pPr>
            <a:r>
              <a:rPr lang="ja-JP"/>
              <a:t>１９７７年７月　スポンサー誘致</a:t>
            </a:r>
            <a:endParaRPr/>
          </a:p>
          <a:p>
            <a:pPr marL="342900" lvl="0" indent="-342900" algn="l" rtl="0">
              <a:spcBef>
                <a:spcPts val="640"/>
              </a:spcBef>
              <a:spcAft>
                <a:spcPts val="0"/>
              </a:spcAft>
              <a:buClr>
                <a:schemeClr val="dk1"/>
              </a:buClr>
              <a:buSzPts val="3200"/>
              <a:buChar char="•"/>
            </a:pPr>
            <a:r>
              <a:rPr lang="ja-JP"/>
              <a:t>契約期間でもめる</a:t>
            </a:r>
            <a:endParaRPr/>
          </a:p>
          <a:p>
            <a:pPr marL="342900" lvl="0" indent="-342900" algn="l" rtl="0">
              <a:spcBef>
                <a:spcPts val="640"/>
              </a:spcBef>
              <a:spcAft>
                <a:spcPts val="0"/>
              </a:spcAft>
              <a:buClr>
                <a:schemeClr val="dk1"/>
              </a:buClr>
              <a:buSzPts val="3200"/>
              <a:buChar char="•"/>
            </a:pPr>
            <a:r>
              <a:rPr lang="ja-JP"/>
              <a:t>1979年調印</a:t>
            </a:r>
            <a:endParaRPr/>
          </a:p>
          <a:p>
            <a:pPr marL="342900" lvl="0" indent="-342900" algn="l" rtl="0">
              <a:spcBef>
                <a:spcPts val="640"/>
              </a:spcBef>
              <a:spcAft>
                <a:spcPts val="0"/>
              </a:spcAft>
              <a:buClr>
                <a:schemeClr val="dk1"/>
              </a:buClr>
              <a:buSzPts val="3200"/>
              <a:buChar char="•"/>
            </a:pPr>
            <a:r>
              <a:rPr lang="ja-JP"/>
              <a:t>1980年着工</a:t>
            </a:r>
            <a:endParaRPr/>
          </a:p>
          <a:p>
            <a:pPr marL="342900" lvl="0" indent="-342900" algn="l" rtl="0">
              <a:spcBef>
                <a:spcPts val="640"/>
              </a:spcBef>
              <a:spcAft>
                <a:spcPts val="0"/>
              </a:spcAft>
              <a:buClr>
                <a:schemeClr val="dk1"/>
              </a:buClr>
              <a:buSzPts val="3200"/>
              <a:buChar char="•"/>
            </a:pPr>
            <a:r>
              <a:rPr lang="ja-JP"/>
              <a:t>当初１０００億円が１８００億円に膨らむ</a:t>
            </a:r>
            <a:endParaRPr/>
          </a:p>
          <a:p>
            <a:pPr marL="342900" lvl="0" indent="-342900" algn="l" rtl="0">
              <a:spcBef>
                <a:spcPts val="640"/>
              </a:spcBef>
              <a:spcAft>
                <a:spcPts val="0"/>
              </a:spcAft>
              <a:buClr>
                <a:srgbClr val="CC0099"/>
              </a:buClr>
              <a:buSzPts val="3200"/>
              <a:buChar char="•"/>
            </a:pPr>
            <a:r>
              <a:rPr lang="ja-JP">
                <a:solidFill>
                  <a:srgbClr val="CC0099"/>
                </a:solidFill>
              </a:rPr>
              <a:t>1983年４月開園</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a:spLocks noGrp="1"/>
          </p:cNvSpPr>
          <p:nvPr>
            <p:ph type="title"/>
          </p:nvPr>
        </p:nvSpPr>
        <p:spPr>
          <a:xfrm>
            <a:off x="1992313" y="11588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ディズニーシーができるまで</a:t>
            </a:r>
            <a:endParaRPr/>
          </a:p>
        </p:txBody>
      </p:sp>
      <p:graphicFrame>
        <p:nvGraphicFramePr>
          <p:cNvPr id="296" name="Google Shape;296;p41"/>
          <p:cNvGraphicFramePr/>
          <p:nvPr/>
        </p:nvGraphicFramePr>
        <p:xfrm>
          <a:off x="767408" y="1052736"/>
          <a:ext cx="10801200" cy="5589575"/>
        </p:xfrm>
        <a:graphic>
          <a:graphicData uri="http://schemas.openxmlformats.org/drawingml/2006/table">
            <a:tbl>
              <a:tblPr>
                <a:noFill/>
                <a:tableStyleId>{EC602B5D-EF1A-432A-9242-4615E5B3C872}</a:tableStyleId>
              </a:tblPr>
              <a:tblGrid>
                <a:gridCol w="1859225">
                  <a:extLst>
                    <a:ext uri="{9D8B030D-6E8A-4147-A177-3AD203B41FA5}">
                      <a16:colId xmlns:a16="http://schemas.microsoft.com/office/drawing/2014/main" val="20000"/>
                    </a:ext>
                  </a:extLst>
                </a:gridCol>
                <a:gridCol w="8941975">
                  <a:extLst>
                    <a:ext uri="{9D8B030D-6E8A-4147-A177-3AD203B41FA5}">
                      <a16:colId xmlns:a16="http://schemas.microsoft.com/office/drawing/2014/main" val="20001"/>
                    </a:ext>
                  </a:extLst>
                </a:gridCol>
              </a:tblGrid>
              <a:tr h="790650">
                <a:tc>
                  <a:txBody>
                    <a:bodyPr/>
                    <a:lstStyle/>
                    <a:p>
                      <a:pPr marL="0" marR="0" lvl="0" indent="0" algn="ctr" rtl="0">
                        <a:spcBef>
                          <a:spcPts val="0"/>
                        </a:spcBef>
                        <a:spcAft>
                          <a:spcPts val="0"/>
                        </a:spcAft>
                        <a:buNone/>
                      </a:pPr>
                      <a:r>
                        <a:rPr lang="ja-JP" sz="2800" u="none" strike="noStrike" cap="none">
                          <a:solidFill>
                            <a:schemeClr val="lt1"/>
                          </a:solidFill>
                        </a:rPr>
                        <a:t>年月</a:t>
                      </a:r>
                      <a:endParaRPr sz="28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tc>
                  <a:txBody>
                    <a:bodyPr/>
                    <a:lstStyle/>
                    <a:p>
                      <a:pPr marL="0" marR="0" lvl="0" indent="0" algn="ctr" rtl="0">
                        <a:spcBef>
                          <a:spcPts val="0"/>
                        </a:spcBef>
                        <a:spcAft>
                          <a:spcPts val="0"/>
                        </a:spcAft>
                        <a:buNone/>
                      </a:pPr>
                      <a:r>
                        <a:rPr lang="ja-JP" sz="2800" u="none" strike="noStrike" cap="none">
                          <a:solidFill>
                            <a:schemeClr val="lt1"/>
                          </a:solidFill>
                        </a:rPr>
                        <a:t>内容</a:t>
                      </a:r>
                      <a:endParaRPr sz="28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extLst>
                  <a:ext uri="{0D108BD9-81ED-4DB2-BD59-A6C34878D82A}">
                    <a16:rowId xmlns:a16="http://schemas.microsoft.com/office/drawing/2014/main" val="10000"/>
                  </a:ext>
                </a:extLst>
              </a:tr>
              <a:tr h="862975">
                <a:tc>
                  <a:txBody>
                    <a:bodyPr/>
                    <a:lstStyle/>
                    <a:p>
                      <a:pPr marL="0" marR="0" lvl="0" indent="0" algn="ctr" rtl="0">
                        <a:spcBef>
                          <a:spcPts val="0"/>
                        </a:spcBef>
                        <a:spcAft>
                          <a:spcPts val="0"/>
                        </a:spcAft>
                        <a:buNone/>
                      </a:pPr>
                      <a:r>
                        <a:rPr lang="ja-JP" sz="2800" u="none" strike="noStrike" cap="none"/>
                        <a:t>1986年1月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a:t>
                      </a:r>
                      <a:r>
                        <a:rPr lang="ja-JP" sz="2800" b="1" u="none" strike="noStrike" cap="none">
                          <a:solidFill>
                            <a:srgbClr val="00B050"/>
                          </a:solidFill>
                        </a:rPr>
                        <a:t>東京ディズニーワールド構想</a:t>
                      </a:r>
                      <a:r>
                        <a:rPr lang="ja-JP" sz="2800" u="none" strike="noStrike" cap="none"/>
                        <a:t>」提案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1"/>
                  </a:ext>
                </a:extLst>
              </a:tr>
              <a:tr h="1092775">
                <a:tc>
                  <a:txBody>
                    <a:bodyPr/>
                    <a:lstStyle/>
                    <a:p>
                      <a:pPr marL="0" marR="0" lvl="0" indent="0" algn="ctr" rtl="0">
                        <a:spcBef>
                          <a:spcPts val="0"/>
                        </a:spcBef>
                        <a:spcAft>
                          <a:spcPts val="0"/>
                        </a:spcAft>
                        <a:buNone/>
                      </a:pPr>
                      <a:r>
                        <a:rPr lang="ja-JP" sz="2800" u="none" strike="noStrike" cap="none"/>
                        <a:t>1987年</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ディズニー社が７つのテーマをもつゾーン「</a:t>
                      </a:r>
                      <a:r>
                        <a:rPr lang="ja-JP" sz="2800" b="1" u="none" strike="noStrike" cap="none">
                          <a:solidFill>
                            <a:srgbClr val="00B050"/>
                          </a:solidFill>
                        </a:rPr>
                        <a:t>ディズニーシティ</a:t>
                      </a:r>
                      <a:r>
                        <a:rPr lang="ja-JP" sz="2800" u="none" strike="noStrike" cap="none"/>
                        <a:t>」提案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2"/>
                  </a:ext>
                </a:extLst>
              </a:tr>
              <a:tr h="862975">
                <a:tc>
                  <a:txBody>
                    <a:bodyPr/>
                    <a:lstStyle/>
                    <a:p>
                      <a:pPr marL="0" marR="0" lvl="0" indent="0" algn="ctr" rtl="0">
                        <a:spcBef>
                          <a:spcPts val="0"/>
                        </a:spcBef>
                        <a:spcAft>
                          <a:spcPts val="0"/>
                        </a:spcAft>
                        <a:buNone/>
                      </a:pPr>
                      <a:r>
                        <a:rPr lang="ja-JP" sz="2800" u="none" strike="noStrike" cap="none"/>
                        <a:t>1988年4月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オリエンタルランド「第二パーク構想」計画発表</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3"/>
                  </a:ext>
                </a:extLst>
              </a:tr>
              <a:tr h="1117225">
                <a:tc>
                  <a:txBody>
                    <a:bodyPr/>
                    <a:lstStyle/>
                    <a:p>
                      <a:pPr marL="0" marR="0" lvl="0" indent="0" algn="ctr" rtl="0">
                        <a:spcBef>
                          <a:spcPts val="0"/>
                        </a:spcBef>
                        <a:spcAft>
                          <a:spcPts val="0"/>
                        </a:spcAft>
                        <a:buNone/>
                      </a:pPr>
                      <a:r>
                        <a:rPr lang="ja-JP" sz="2800" u="none" strike="noStrike" cap="none"/>
                        <a:t>1990年10月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ディズニー社が映画スタジオをベースにした「</a:t>
                      </a:r>
                      <a:r>
                        <a:rPr lang="ja-JP" sz="2800" b="1" u="none" strike="noStrike" cap="none">
                          <a:solidFill>
                            <a:srgbClr val="00B050"/>
                          </a:solidFill>
                        </a:rPr>
                        <a:t>ディズニー・ハリウッド・マジック</a:t>
                      </a:r>
                      <a:r>
                        <a:rPr lang="ja-JP" sz="2800" u="none" strike="noStrike" cap="none"/>
                        <a:t>」を提案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4"/>
                  </a:ext>
                </a:extLst>
              </a:tr>
              <a:tr h="862975">
                <a:tc>
                  <a:txBody>
                    <a:bodyPr/>
                    <a:lstStyle/>
                    <a:p>
                      <a:pPr marL="0" marR="0" lvl="0" indent="0" algn="ctr" rtl="0">
                        <a:spcBef>
                          <a:spcPts val="0"/>
                        </a:spcBef>
                        <a:spcAft>
                          <a:spcPts val="0"/>
                        </a:spcAft>
                        <a:buNone/>
                      </a:pPr>
                      <a:r>
                        <a:rPr lang="ja-JP" sz="2800" u="none" strike="noStrike" cap="none"/>
                        <a:t>1991年9月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オリエンタルランド、ディズニー社の提案に反対</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ディズニーシーができるまで</a:t>
            </a:r>
            <a:endParaRPr/>
          </a:p>
        </p:txBody>
      </p:sp>
      <p:graphicFrame>
        <p:nvGraphicFramePr>
          <p:cNvPr id="302" name="Google Shape;302;p42"/>
          <p:cNvGraphicFramePr/>
          <p:nvPr/>
        </p:nvGraphicFramePr>
        <p:xfrm>
          <a:off x="479377" y="1412876"/>
          <a:ext cx="11103025" cy="5284825"/>
        </p:xfrm>
        <a:graphic>
          <a:graphicData uri="http://schemas.openxmlformats.org/drawingml/2006/table">
            <a:tbl>
              <a:tblPr>
                <a:noFill/>
                <a:tableStyleId>{EC602B5D-EF1A-432A-9242-4615E5B3C872}</a:tableStyleId>
              </a:tblPr>
              <a:tblGrid>
                <a:gridCol w="3003275">
                  <a:extLst>
                    <a:ext uri="{9D8B030D-6E8A-4147-A177-3AD203B41FA5}">
                      <a16:colId xmlns:a16="http://schemas.microsoft.com/office/drawing/2014/main" val="20000"/>
                    </a:ext>
                  </a:extLst>
                </a:gridCol>
                <a:gridCol w="8099750">
                  <a:extLst>
                    <a:ext uri="{9D8B030D-6E8A-4147-A177-3AD203B41FA5}">
                      <a16:colId xmlns:a16="http://schemas.microsoft.com/office/drawing/2014/main" val="20001"/>
                    </a:ext>
                  </a:extLst>
                </a:gridCol>
              </a:tblGrid>
              <a:tr h="575050">
                <a:tc>
                  <a:txBody>
                    <a:bodyPr/>
                    <a:lstStyle/>
                    <a:p>
                      <a:pPr marL="0" marR="0" lvl="0" indent="0" algn="ctr" rtl="0">
                        <a:spcBef>
                          <a:spcPts val="0"/>
                        </a:spcBef>
                        <a:spcAft>
                          <a:spcPts val="0"/>
                        </a:spcAft>
                        <a:buNone/>
                      </a:pPr>
                      <a:r>
                        <a:rPr lang="ja-JP" sz="3200" u="none" strike="noStrike" cap="none">
                          <a:solidFill>
                            <a:schemeClr val="lt1"/>
                          </a:solidFill>
                        </a:rPr>
                        <a:t>年月</a:t>
                      </a:r>
                      <a:endParaRPr sz="32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tc>
                  <a:txBody>
                    <a:bodyPr/>
                    <a:lstStyle/>
                    <a:p>
                      <a:pPr marL="0" marR="0" lvl="0" indent="0" algn="ctr" rtl="0">
                        <a:spcBef>
                          <a:spcPts val="0"/>
                        </a:spcBef>
                        <a:spcAft>
                          <a:spcPts val="0"/>
                        </a:spcAft>
                        <a:buNone/>
                      </a:pPr>
                      <a:r>
                        <a:rPr lang="ja-JP" sz="3200" u="none" strike="noStrike" cap="none">
                          <a:solidFill>
                            <a:schemeClr val="lt1"/>
                          </a:solidFill>
                        </a:rPr>
                        <a:t>内容</a:t>
                      </a:r>
                      <a:endParaRPr sz="32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extLst>
                  <a:ext uri="{0D108BD9-81ED-4DB2-BD59-A6C34878D82A}">
                    <a16:rowId xmlns:a16="http://schemas.microsoft.com/office/drawing/2014/main" val="10000"/>
                  </a:ext>
                </a:extLst>
              </a:tr>
              <a:tr h="892675">
                <a:tc>
                  <a:txBody>
                    <a:bodyPr/>
                    <a:lstStyle/>
                    <a:p>
                      <a:pPr marL="0" marR="0" lvl="0" indent="0" algn="ctr" rtl="0">
                        <a:spcBef>
                          <a:spcPts val="0"/>
                        </a:spcBef>
                        <a:spcAft>
                          <a:spcPts val="0"/>
                        </a:spcAft>
                        <a:buNone/>
                      </a:pPr>
                      <a:r>
                        <a:rPr lang="ja-JP" sz="2800" u="none" strike="noStrike" cap="none"/>
                        <a:t>1992年7月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a:t>
                      </a:r>
                      <a:r>
                        <a:rPr lang="ja-JP" sz="2800" b="1" u="none" strike="noStrike" cap="none">
                          <a:solidFill>
                            <a:srgbClr val="00B050"/>
                          </a:solidFill>
                        </a:rPr>
                        <a:t>ディズニーシ</a:t>
                      </a:r>
                      <a:r>
                        <a:rPr lang="ja-JP" sz="2800" u="none" strike="noStrike" cap="none">
                          <a:solidFill>
                            <a:srgbClr val="00B050"/>
                          </a:solidFill>
                        </a:rPr>
                        <a:t>ー</a:t>
                      </a:r>
                      <a:r>
                        <a:rPr lang="ja-JP" sz="2800" u="none" strike="noStrike" cap="none"/>
                        <a:t>」コンセプトを提示</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1"/>
                  </a:ext>
                </a:extLst>
              </a:tr>
              <a:tr h="892675">
                <a:tc>
                  <a:txBody>
                    <a:bodyPr/>
                    <a:lstStyle/>
                    <a:p>
                      <a:pPr marL="0" marR="0" lvl="0" indent="0" algn="ctr" rtl="0">
                        <a:spcBef>
                          <a:spcPts val="0"/>
                        </a:spcBef>
                        <a:spcAft>
                          <a:spcPts val="0"/>
                        </a:spcAft>
                        <a:buNone/>
                      </a:pPr>
                      <a:r>
                        <a:rPr lang="ja-JP" sz="3200" u="none" strike="noStrike" cap="none"/>
                        <a:t>1993年1月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ディズニー社が「マスタープラン」提示</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2"/>
                  </a:ext>
                </a:extLst>
              </a:tr>
              <a:tr h="1139075">
                <a:tc>
                  <a:txBody>
                    <a:bodyPr/>
                    <a:lstStyle/>
                    <a:p>
                      <a:pPr marL="0" marR="0" lvl="0" indent="0" algn="ctr" rtl="0">
                        <a:spcBef>
                          <a:spcPts val="0"/>
                        </a:spcBef>
                        <a:spcAft>
                          <a:spcPts val="0"/>
                        </a:spcAft>
                        <a:buNone/>
                      </a:pPr>
                      <a:r>
                        <a:rPr lang="ja-JP" sz="3200" u="none" strike="noStrike" cap="none"/>
                        <a:t>1994年6月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オリエンタルランドが「コンセプトチーム」結成</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3"/>
                  </a:ext>
                </a:extLst>
              </a:tr>
              <a:tr h="892675">
                <a:tc>
                  <a:txBody>
                    <a:bodyPr/>
                    <a:lstStyle/>
                    <a:p>
                      <a:pPr marL="0" marR="0" lvl="0" indent="0" algn="ctr" rtl="0">
                        <a:spcBef>
                          <a:spcPts val="0"/>
                        </a:spcBef>
                        <a:spcAft>
                          <a:spcPts val="0"/>
                        </a:spcAft>
                        <a:buNone/>
                      </a:pPr>
                      <a:r>
                        <a:rPr lang="ja-JP" sz="3200" u="none" strike="noStrike" cap="none"/>
                        <a:t>1998年10月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ディズニーシー着工</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4"/>
                  </a:ext>
                </a:extLst>
              </a:tr>
              <a:tr h="892675">
                <a:tc>
                  <a:txBody>
                    <a:bodyPr/>
                    <a:lstStyle/>
                    <a:p>
                      <a:pPr marL="0" marR="0" lvl="0" indent="0" algn="ctr" rtl="0">
                        <a:spcBef>
                          <a:spcPts val="0"/>
                        </a:spcBef>
                        <a:spcAft>
                          <a:spcPts val="0"/>
                        </a:spcAft>
                        <a:buNone/>
                      </a:pPr>
                      <a:r>
                        <a:rPr lang="ja-JP" sz="3200" u="none" strike="noStrike" cap="none"/>
                        <a:t>2001年9月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ディズニーシー開園</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ディズニーからの自立を目指す</a:t>
            </a:r>
            <a:endParaRPr/>
          </a:p>
        </p:txBody>
      </p:sp>
      <p:sp>
        <p:nvSpPr>
          <p:cNvPr id="309" name="Google Shape;309;p4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イクスピアリ</a:t>
            </a:r>
            <a:endParaRPr/>
          </a:p>
          <a:p>
            <a:pPr marL="342900" lvl="0" indent="-342900" algn="l" rtl="0">
              <a:spcBef>
                <a:spcPts val="640"/>
              </a:spcBef>
              <a:spcAft>
                <a:spcPts val="0"/>
              </a:spcAft>
              <a:buClr>
                <a:schemeClr val="dk1"/>
              </a:buClr>
              <a:buSzPts val="3200"/>
              <a:buChar char="•"/>
            </a:pPr>
            <a:r>
              <a:rPr lang="ja-JP"/>
              <a:t>キャンプネポス</a:t>
            </a:r>
            <a:endParaRPr/>
          </a:p>
          <a:p>
            <a:pPr marL="342900" lvl="0" indent="-342900" algn="l" rtl="0">
              <a:spcBef>
                <a:spcPts val="640"/>
              </a:spcBef>
              <a:spcAft>
                <a:spcPts val="0"/>
              </a:spcAft>
              <a:buClr>
                <a:schemeClr val="dk1"/>
              </a:buClr>
              <a:buSzPts val="3200"/>
              <a:buFont typeface="Noto Sans Symbols"/>
              <a:buNone/>
            </a:pPr>
            <a:r>
              <a:rPr lang="ja-JP"/>
              <a:t>	　託児所</a:t>
            </a:r>
            <a:endParaRPr/>
          </a:p>
          <a:p>
            <a:pPr marL="342900" lvl="0" indent="-342900" algn="l" rtl="0">
              <a:spcBef>
                <a:spcPts val="640"/>
              </a:spcBef>
              <a:spcAft>
                <a:spcPts val="0"/>
              </a:spcAft>
              <a:buClr>
                <a:schemeClr val="dk1"/>
              </a:buClr>
              <a:buSzPts val="3200"/>
              <a:buFont typeface="Noto Sans Symbols"/>
              <a:buNone/>
            </a:pPr>
            <a:r>
              <a:rPr lang="ja-JP"/>
              <a:t>	　子供の教育</a:t>
            </a:r>
            <a:endParaRPr/>
          </a:p>
          <a:p>
            <a:pPr marL="342900" lvl="0" indent="-342900" algn="l" rtl="0">
              <a:spcBef>
                <a:spcPts val="640"/>
              </a:spcBef>
              <a:spcAft>
                <a:spcPts val="0"/>
              </a:spcAft>
              <a:buClr>
                <a:schemeClr val="dk1"/>
              </a:buClr>
              <a:buSzPts val="3200"/>
              <a:buChar char="•"/>
            </a:pPr>
            <a:r>
              <a:rPr lang="ja-JP"/>
              <a:t>失敗に終わる。</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E1E2136-5F0B-5B6B-FBD6-4221DAD1440A}"/>
              </a:ext>
            </a:extLst>
          </p:cNvPr>
          <p:cNvPicPr>
            <a:picLocks noChangeAspect="1"/>
          </p:cNvPicPr>
          <p:nvPr/>
        </p:nvPicPr>
        <p:blipFill>
          <a:blip r:embed="rId2"/>
          <a:stretch>
            <a:fillRect/>
          </a:stretch>
        </p:blipFill>
        <p:spPr>
          <a:xfrm>
            <a:off x="1650752" y="8562"/>
            <a:ext cx="5211866" cy="6210503"/>
          </a:xfrm>
          <a:prstGeom prst="rect">
            <a:avLst/>
          </a:prstGeom>
        </p:spPr>
      </p:pic>
      <p:sp>
        <p:nvSpPr>
          <p:cNvPr id="6" name="テキスト ボックス 5">
            <a:extLst>
              <a:ext uri="{FF2B5EF4-FFF2-40B4-BE49-F238E27FC236}">
                <a16:creationId xmlns:a16="http://schemas.microsoft.com/office/drawing/2014/main" id="{9AF093FF-6330-854F-BC8F-368894173E81}"/>
              </a:ext>
            </a:extLst>
          </p:cNvPr>
          <p:cNvSpPr txBox="1"/>
          <p:nvPr/>
        </p:nvSpPr>
        <p:spPr>
          <a:xfrm>
            <a:off x="7915564" y="6123709"/>
            <a:ext cx="3805381" cy="307777"/>
          </a:xfrm>
          <a:prstGeom prst="rect">
            <a:avLst/>
          </a:prstGeom>
          <a:noFill/>
        </p:spPr>
        <p:txBody>
          <a:bodyPr wrap="square" rtlCol="0">
            <a:spAutoFit/>
          </a:bodyPr>
          <a:lstStyle/>
          <a:p>
            <a:r>
              <a:rPr kumimoji="1" lang="ja-JP" altLang="en-US" dirty="0"/>
              <a:t>日本経済新聞</a:t>
            </a:r>
            <a:r>
              <a:rPr kumimoji="1" lang="en-US" altLang="ja-JP" dirty="0"/>
              <a:t>2024</a:t>
            </a:r>
            <a:r>
              <a:rPr kumimoji="1" lang="ja-JP" altLang="en-US" dirty="0"/>
              <a:t>年</a:t>
            </a:r>
            <a:r>
              <a:rPr kumimoji="1" lang="en-US" altLang="ja-JP" dirty="0"/>
              <a:t>11</a:t>
            </a:r>
            <a:r>
              <a:rPr kumimoji="1" lang="ja-JP" altLang="en-US" dirty="0"/>
              <a:t>月</a:t>
            </a:r>
            <a:r>
              <a:rPr kumimoji="1" lang="en-US" altLang="ja-JP" dirty="0"/>
              <a:t>15</a:t>
            </a:r>
            <a:r>
              <a:rPr kumimoji="1" lang="ja-JP" altLang="en-US" dirty="0"/>
              <a:t>日付け夕刊</a:t>
            </a:r>
          </a:p>
        </p:txBody>
      </p:sp>
    </p:spTree>
    <p:extLst>
      <p:ext uri="{BB962C8B-B14F-4D97-AF65-F5344CB8AC3E}">
        <p14:creationId xmlns:p14="http://schemas.microsoft.com/office/powerpoint/2010/main" val="529402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ネポス・ナポス</a:t>
            </a:r>
            <a:endParaRPr/>
          </a:p>
        </p:txBody>
      </p:sp>
      <p:sp>
        <p:nvSpPr>
          <p:cNvPr id="316" name="Google Shape;316;p4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165100" algn="l" rtl="0">
              <a:lnSpc>
                <a:spcPct val="90000"/>
              </a:lnSpc>
              <a:spcBef>
                <a:spcPts val="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p:txBody>
      </p:sp>
      <p:pic>
        <p:nvPicPr>
          <p:cNvPr id="317" name="Google Shape;317;p44" descr="絵本画像"/>
          <p:cNvPicPr preferRelativeResize="0"/>
          <p:nvPr/>
        </p:nvPicPr>
        <p:blipFill rotWithShape="1">
          <a:blip r:embed="rId3">
            <a:alphaModFix/>
          </a:blip>
          <a:srcRect/>
          <a:stretch/>
        </p:blipFill>
        <p:spPr>
          <a:xfrm>
            <a:off x="2567608" y="1516858"/>
            <a:ext cx="2808287" cy="3208337"/>
          </a:xfrm>
          <a:prstGeom prst="rect">
            <a:avLst/>
          </a:prstGeom>
          <a:noFill/>
          <a:ln>
            <a:noFill/>
          </a:ln>
        </p:spPr>
      </p:pic>
      <p:sp>
        <p:nvSpPr>
          <p:cNvPr id="318" name="Google Shape;318;p44"/>
          <p:cNvSpPr txBox="1"/>
          <p:nvPr/>
        </p:nvSpPr>
        <p:spPr>
          <a:xfrm>
            <a:off x="2640013" y="5229226"/>
            <a:ext cx="3629025"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ja-JP" sz="1800" u="sng">
                <a:solidFill>
                  <a:schemeClr val="hlink"/>
                </a:solidFill>
                <a:latin typeface="Tahoma"/>
                <a:ea typeface="Tahoma"/>
                <a:cs typeface="Tahoma"/>
                <a:sym typeface="Tahoma"/>
                <a:hlinkClick r:id="rId4"/>
              </a:rPr>
              <a:t>郵政省のキャラクターにそっくり</a:t>
            </a:r>
            <a:endParaRPr sz="1800">
              <a:solidFill>
                <a:schemeClr val="dk1"/>
              </a:solidFill>
              <a:latin typeface="Tahoma"/>
              <a:ea typeface="Tahoma"/>
              <a:cs typeface="Tahoma"/>
              <a:sym typeface="Tahoma"/>
            </a:endParaRPr>
          </a:p>
        </p:txBody>
      </p:sp>
      <p:pic>
        <p:nvPicPr>
          <p:cNvPr id="319" name="Google Shape;319;p44"/>
          <p:cNvPicPr preferRelativeResize="0"/>
          <p:nvPr/>
        </p:nvPicPr>
        <p:blipFill rotWithShape="1">
          <a:blip r:embed="rId5">
            <a:alphaModFix/>
          </a:blip>
          <a:srcRect/>
          <a:stretch/>
        </p:blipFill>
        <p:spPr>
          <a:xfrm>
            <a:off x="6499226" y="4221164"/>
            <a:ext cx="3629025" cy="22748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他業態の模索</a:t>
            </a:r>
            <a:endParaRPr/>
          </a:p>
        </p:txBody>
      </p:sp>
      <p:sp>
        <p:nvSpPr>
          <p:cNvPr id="325" name="Google Shape;325;p4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ja-JP"/>
              <a:t>＜ハウステンボス支援＞</a:t>
            </a:r>
            <a:endParaRPr/>
          </a:p>
          <a:p>
            <a:pPr marL="0" lvl="0" indent="0" algn="l" rtl="0">
              <a:spcBef>
                <a:spcPts val="640"/>
              </a:spcBef>
              <a:spcAft>
                <a:spcPts val="0"/>
              </a:spcAft>
              <a:buClr>
                <a:schemeClr val="dk1"/>
              </a:buClr>
              <a:buSzPts val="3200"/>
              <a:buNone/>
            </a:pPr>
            <a:r>
              <a:rPr lang="ja-JP"/>
              <a:t>巨額な投資が必要とわかり、支援見送り。 </a:t>
            </a:r>
            <a:endParaRPr/>
          </a:p>
          <a:p>
            <a:pPr marL="0" lvl="0" indent="0" algn="l" rtl="0">
              <a:spcBef>
                <a:spcPts val="640"/>
              </a:spcBef>
              <a:spcAft>
                <a:spcPts val="0"/>
              </a:spcAft>
              <a:buClr>
                <a:schemeClr val="dk1"/>
              </a:buClr>
              <a:buSzPts val="3200"/>
              <a:buNone/>
            </a:pPr>
            <a:r>
              <a:rPr lang="ja-JP"/>
              <a:t>＜地方都市屋内型施設＞</a:t>
            </a:r>
            <a:endParaRPr/>
          </a:p>
          <a:p>
            <a:pPr marL="342900" lvl="0" indent="-342900" algn="l" rtl="0">
              <a:spcBef>
                <a:spcPts val="640"/>
              </a:spcBef>
              <a:spcAft>
                <a:spcPts val="0"/>
              </a:spcAft>
              <a:buClr>
                <a:schemeClr val="dk1"/>
              </a:buClr>
              <a:buSzPts val="3200"/>
              <a:buChar char="•"/>
            </a:pPr>
            <a:r>
              <a:rPr lang="ja-JP"/>
              <a:t>地方都市に映画館やレストランを併設した屋内型施設の建設・運営。</a:t>
            </a:r>
            <a:endParaRPr/>
          </a:p>
          <a:p>
            <a:pPr marL="0" lvl="0" indent="0" algn="l" rtl="0">
              <a:spcBef>
                <a:spcPts val="640"/>
              </a:spcBef>
              <a:spcAft>
                <a:spcPts val="0"/>
              </a:spcAft>
              <a:buClr>
                <a:schemeClr val="dk1"/>
              </a:buClr>
              <a:buSzPts val="3200"/>
              <a:buNone/>
            </a:pPr>
            <a:r>
              <a:rPr lang="ja-JP"/>
              <a:t>＜大阪で劇場運営＞</a:t>
            </a:r>
            <a:endParaRPr/>
          </a:p>
          <a:p>
            <a:pPr marL="342900" lvl="0" indent="-342900" algn="l" rtl="0">
              <a:spcBef>
                <a:spcPts val="640"/>
              </a:spcBef>
              <a:spcAft>
                <a:spcPts val="0"/>
              </a:spcAft>
              <a:buClr>
                <a:schemeClr val="dk1"/>
              </a:buClr>
              <a:buSzPts val="3200"/>
              <a:buChar char="•"/>
            </a:pPr>
            <a:r>
              <a:rPr lang="ja-JP"/>
              <a:t>ＪＲ大阪駅近くの大型複合ビルに、1700席規模の劇場運営。ビル建設が延期で白紙撤回。</a:t>
            </a: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6"/>
          <p:cNvPicPr preferRelativeResize="0"/>
          <p:nvPr/>
        </p:nvPicPr>
        <p:blipFill rotWithShape="1">
          <a:blip r:embed="rId3">
            <a:alphaModFix/>
          </a:blip>
          <a:srcRect/>
          <a:stretch/>
        </p:blipFill>
        <p:spPr>
          <a:xfrm>
            <a:off x="4727576" y="668339"/>
            <a:ext cx="5616575" cy="6059487"/>
          </a:xfrm>
          <a:prstGeom prst="rect">
            <a:avLst/>
          </a:prstGeom>
          <a:noFill/>
          <a:ln>
            <a:noFill/>
          </a:ln>
        </p:spPr>
      </p:pic>
      <p:sp>
        <p:nvSpPr>
          <p:cNvPr id="331" name="Google Shape;331;p46"/>
          <p:cNvSpPr txBox="1"/>
          <p:nvPr/>
        </p:nvSpPr>
        <p:spPr>
          <a:xfrm>
            <a:off x="1919289" y="5516564"/>
            <a:ext cx="24479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ja-JP" sz="1800">
                <a:solidFill>
                  <a:schemeClr val="dk1"/>
                </a:solidFill>
                <a:latin typeface="Tahoma"/>
                <a:ea typeface="Tahoma"/>
                <a:cs typeface="Tahoma"/>
                <a:sym typeface="Tahoma"/>
              </a:rPr>
              <a:t>2008年4月16日</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7"/>
          <p:cNvSpPr/>
          <p:nvPr/>
        </p:nvSpPr>
        <p:spPr>
          <a:xfrm>
            <a:off x="3216275" y="333375"/>
            <a:ext cx="6694488" cy="11064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333FF"/>
              </a:buClr>
              <a:buSzPts val="4800"/>
              <a:buFont typeface="Arial"/>
              <a:buNone/>
            </a:pPr>
            <a:r>
              <a:rPr lang="ja-JP" sz="4800">
                <a:solidFill>
                  <a:srgbClr val="3333FF"/>
                </a:solidFill>
                <a:latin typeface="MS Gothic"/>
                <a:ea typeface="MS Gothic"/>
                <a:cs typeface="MS Gothic"/>
                <a:sym typeface="MS Gothic"/>
              </a:rPr>
              <a:t>ブライトンホテル買収</a:t>
            </a:r>
            <a:endParaRPr sz="4800">
              <a:solidFill>
                <a:schemeClr val="dk1"/>
              </a:solidFill>
              <a:latin typeface="Tahoma"/>
              <a:ea typeface="Tahoma"/>
              <a:cs typeface="Tahoma"/>
              <a:sym typeface="Tahoma"/>
            </a:endParaRPr>
          </a:p>
          <a:p>
            <a:pPr marL="0" marR="0" lvl="0" indent="0" algn="l" rtl="0">
              <a:spcBef>
                <a:spcPts val="0"/>
              </a:spcBef>
              <a:spcAft>
                <a:spcPts val="0"/>
              </a:spcAft>
              <a:buClr>
                <a:schemeClr val="dk1"/>
              </a:buClr>
              <a:buSzPts val="1800"/>
              <a:buFont typeface="Arial"/>
              <a:buNone/>
            </a:pPr>
            <a:endParaRPr sz="1800">
              <a:solidFill>
                <a:schemeClr val="dk1"/>
              </a:solidFill>
              <a:latin typeface="Tahoma"/>
              <a:ea typeface="Tahoma"/>
              <a:cs typeface="Tahoma"/>
              <a:sym typeface="Tahoma"/>
            </a:endParaRPr>
          </a:p>
        </p:txBody>
      </p:sp>
      <p:pic>
        <p:nvPicPr>
          <p:cNvPr id="337" name="Google Shape;337;p47" descr="http://pds.exblog.jp/imgc/i=http%253A%252F%252Fpds.exblog.jp%252Fpds%252F1%252F201303%252F07%252F82%252Fe0238382_15103024.jpg,small=800,quality=75,type=jpg">
            <a:hlinkClick r:id="rId3"/>
          </p:cNvPr>
          <p:cNvPicPr preferRelativeResize="0"/>
          <p:nvPr/>
        </p:nvPicPr>
        <p:blipFill rotWithShape="1">
          <a:blip r:embed="rId4">
            <a:alphaModFix/>
          </a:blip>
          <a:srcRect/>
          <a:stretch/>
        </p:blipFill>
        <p:spPr>
          <a:xfrm>
            <a:off x="3863976" y="1916113"/>
            <a:ext cx="4176713" cy="417671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descr="「京都ブライトンホテル」の画像検索結果"/>
          <p:cNvSpPr/>
          <p:nvPr/>
        </p:nvSpPr>
        <p:spPr>
          <a:xfrm>
            <a:off x="1687513"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Tahoma"/>
              <a:ea typeface="Tahoma"/>
              <a:cs typeface="Tahoma"/>
              <a:sym typeface="Tahoma"/>
            </a:endParaRPr>
          </a:p>
        </p:txBody>
      </p:sp>
      <p:pic>
        <p:nvPicPr>
          <p:cNvPr id="343" name="Google Shape;343;p48"/>
          <p:cNvPicPr preferRelativeResize="0"/>
          <p:nvPr/>
        </p:nvPicPr>
        <p:blipFill rotWithShape="1">
          <a:blip r:embed="rId3">
            <a:alphaModFix/>
          </a:blip>
          <a:srcRect/>
          <a:stretch/>
        </p:blipFill>
        <p:spPr>
          <a:xfrm>
            <a:off x="1524000" y="25400"/>
            <a:ext cx="4859338" cy="3252788"/>
          </a:xfrm>
          <a:prstGeom prst="rect">
            <a:avLst/>
          </a:prstGeom>
          <a:noFill/>
          <a:ln>
            <a:noFill/>
          </a:ln>
        </p:spPr>
      </p:pic>
      <p:pic>
        <p:nvPicPr>
          <p:cNvPr id="344" name="Google Shape;344;p48"/>
          <p:cNvPicPr preferRelativeResize="0"/>
          <p:nvPr/>
        </p:nvPicPr>
        <p:blipFill rotWithShape="1">
          <a:blip r:embed="rId4">
            <a:alphaModFix/>
          </a:blip>
          <a:srcRect/>
          <a:stretch/>
        </p:blipFill>
        <p:spPr>
          <a:xfrm>
            <a:off x="5307014" y="3286126"/>
            <a:ext cx="5380037" cy="3579813"/>
          </a:xfrm>
          <a:prstGeom prst="rect">
            <a:avLst/>
          </a:prstGeom>
          <a:noFill/>
          <a:ln>
            <a:noFill/>
          </a:ln>
        </p:spPr>
      </p:pic>
      <p:pic>
        <p:nvPicPr>
          <p:cNvPr id="345" name="Google Shape;345;p48"/>
          <p:cNvPicPr preferRelativeResize="0"/>
          <p:nvPr/>
        </p:nvPicPr>
        <p:blipFill rotWithShape="1">
          <a:blip r:embed="rId5">
            <a:alphaModFix/>
          </a:blip>
          <a:srcRect/>
          <a:stretch/>
        </p:blipFill>
        <p:spPr>
          <a:xfrm>
            <a:off x="1506537" y="4144964"/>
            <a:ext cx="3781426" cy="2744787"/>
          </a:xfrm>
          <a:prstGeom prst="rect">
            <a:avLst/>
          </a:prstGeom>
          <a:noFill/>
          <a:ln>
            <a:noFill/>
          </a:ln>
        </p:spPr>
      </p:pic>
      <p:pic>
        <p:nvPicPr>
          <p:cNvPr id="346" name="Google Shape;346;p48"/>
          <p:cNvPicPr preferRelativeResize="0"/>
          <p:nvPr/>
        </p:nvPicPr>
        <p:blipFill rotWithShape="1">
          <a:blip r:embed="rId6">
            <a:alphaModFix/>
          </a:blip>
          <a:srcRect/>
          <a:stretch/>
        </p:blipFill>
        <p:spPr>
          <a:xfrm>
            <a:off x="7918451" y="396875"/>
            <a:ext cx="1389063" cy="1087438"/>
          </a:xfrm>
          <a:prstGeom prst="rect">
            <a:avLst/>
          </a:prstGeom>
          <a:noFill/>
          <a:ln>
            <a:noFill/>
          </a:ln>
        </p:spPr>
      </p:pic>
      <p:sp>
        <p:nvSpPr>
          <p:cNvPr id="347" name="Google Shape;347;p48"/>
          <p:cNvSpPr txBox="1"/>
          <p:nvPr/>
        </p:nvSpPr>
        <p:spPr>
          <a:xfrm>
            <a:off x="6959600" y="1844676"/>
            <a:ext cx="3384550"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ja-JP" sz="2800">
                <a:solidFill>
                  <a:schemeClr val="dk1"/>
                </a:solidFill>
                <a:latin typeface="Tahoma"/>
                <a:ea typeface="Tahoma"/>
                <a:cs typeface="Tahoma"/>
                <a:sym typeface="Tahoma"/>
              </a:rPr>
              <a:t>京都ブライトンホテル</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ご清聴ありがとうございました。</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行動経済学</a:t>
            </a:r>
          </a:p>
        </p:txBody>
      </p:sp>
      <p:sp>
        <p:nvSpPr>
          <p:cNvPr id="3" name="サブタイトル 2"/>
          <p:cNvSpPr>
            <a:spLocks noGrp="1"/>
          </p:cNvSpPr>
          <p:nvPr>
            <p:ph type="subTitle" idx="1"/>
          </p:nvPr>
        </p:nvSpPr>
        <p:spPr/>
        <p:txBody>
          <a:bodyPr/>
          <a:lstStyle/>
          <a:p>
            <a:r>
              <a:rPr kumimoji="1" lang="ja-JP" altLang="en-US" dirty="0"/>
              <a:t>跡見学園女子大学</a:t>
            </a:r>
            <a:endParaRPr kumimoji="1" lang="en-US" altLang="ja-JP" dirty="0"/>
          </a:p>
          <a:p>
            <a:r>
              <a:rPr lang="ja-JP" altLang="en-US" dirty="0"/>
              <a:t>山澤成康</a:t>
            </a:r>
            <a:endParaRPr lang="en-US" altLang="ja-JP" dirty="0"/>
          </a:p>
        </p:txBody>
      </p:sp>
    </p:spTree>
    <p:extLst>
      <p:ext uri="{BB962C8B-B14F-4D97-AF65-F5344CB8AC3E}">
        <p14:creationId xmlns:p14="http://schemas.microsoft.com/office/powerpoint/2010/main" val="477363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経済学の前提</a:t>
            </a:r>
          </a:p>
        </p:txBody>
      </p:sp>
      <p:sp>
        <p:nvSpPr>
          <p:cNvPr id="3" name="コンテンツ プレースホルダー 2"/>
          <p:cNvSpPr>
            <a:spLocks noGrp="1"/>
          </p:cNvSpPr>
          <p:nvPr>
            <p:ph idx="1"/>
          </p:nvPr>
        </p:nvSpPr>
        <p:spPr/>
        <p:txBody>
          <a:bodyPr/>
          <a:lstStyle/>
          <a:p>
            <a:r>
              <a:rPr kumimoji="1" lang="ja-JP" altLang="en-US" dirty="0"/>
              <a:t>人々は合理的である</a:t>
            </a:r>
            <a:endParaRPr kumimoji="1" lang="en-US" altLang="ja-JP" dirty="0"/>
          </a:p>
          <a:p>
            <a:r>
              <a:rPr lang="ja-JP" altLang="en-US" dirty="0"/>
              <a:t>家計は効用を最大化する</a:t>
            </a:r>
            <a:endParaRPr lang="en-US" altLang="ja-JP" dirty="0"/>
          </a:p>
          <a:p>
            <a:r>
              <a:rPr kumimoji="1" lang="ja-JP" altLang="en-US" dirty="0"/>
              <a:t>企業は利益を最大化する</a:t>
            </a:r>
            <a:endParaRPr kumimoji="1" lang="en-US" altLang="ja-JP" dirty="0"/>
          </a:p>
          <a:p>
            <a:endParaRPr lang="en-US" altLang="ja-JP" dirty="0"/>
          </a:p>
          <a:p>
            <a:r>
              <a:rPr kumimoji="1" lang="ja-JP" altLang="en-US" dirty="0"/>
              <a:t>→本当に合理的か？</a:t>
            </a:r>
            <a:endParaRPr kumimoji="1" lang="en-US" altLang="ja-JP" dirty="0"/>
          </a:p>
          <a:p>
            <a:r>
              <a:rPr lang="ja-JP" altLang="en-US" dirty="0"/>
              <a:t>心理学からの検討で合理的でない面が明らかになってきた</a:t>
            </a:r>
            <a:endParaRPr kumimoji="1" lang="ja-JP" altLang="en-US" dirty="0"/>
          </a:p>
        </p:txBody>
      </p:sp>
    </p:spTree>
    <p:extLst>
      <p:ext uri="{BB962C8B-B14F-4D97-AF65-F5344CB8AC3E}">
        <p14:creationId xmlns:p14="http://schemas.microsoft.com/office/powerpoint/2010/main" val="3296459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3" y="1484785"/>
            <a:ext cx="75533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直線コネクタ 13"/>
          <p:cNvCxnSpPr/>
          <p:nvPr/>
        </p:nvCxnSpPr>
        <p:spPr>
          <a:xfrm>
            <a:off x="8279134" y="1052736"/>
            <a:ext cx="0" cy="4437422"/>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cxnSp>
        <p:nvCxnSpPr>
          <p:cNvPr id="17" name="直線コネクタ 16"/>
          <p:cNvCxnSpPr/>
          <p:nvPr/>
        </p:nvCxnSpPr>
        <p:spPr>
          <a:xfrm>
            <a:off x="3647728" y="1160202"/>
            <a:ext cx="0" cy="4437422"/>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6820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836712"/>
            <a:ext cx="3610744" cy="1143000"/>
          </a:xfrm>
        </p:spPr>
        <p:txBody>
          <a:bodyPr>
            <a:normAutofit/>
          </a:bodyPr>
          <a:lstStyle/>
          <a:p>
            <a:r>
              <a:rPr lang="ja-JP" altLang="en-US" sz="2800" dirty="0"/>
              <a:t>試食、購入の割合はどれくらいか？</a:t>
            </a:r>
            <a:endParaRPr kumimoji="1" lang="ja-JP" altLang="en-US" sz="2800" dirty="0"/>
          </a:p>
        </p:txBody>
      </p:sp>
      <p:pic>
        <p:nvPicPr>
          <p:cNvPr id="6147" name="Picture 3" descr="C:\Users\yamasawa\AppData\Local\Microsoft\Windows\INetCache\IE\XIJZSQEP\jar-162166_960_7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1625" y="2492468"/>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1608" y="2517096"/>
            <a:ext cx="732319" cy="1129057"/>
          </a:xfrm>
          <a:prstGeom prst="rect">
            <a:avLst/>
          </a:prstGeom>
          <a:solidFill>
            <a:schemeClr val="tx2">
              <a:lumMod val="60000"/>
              <a:lumOff val="40000"/>
            </a:schemeClr>
          </a:solidFill>
        </p:spPr>
      </p:pic>
      <p:pic>
        <p:nvPicPr>
          <p:cNvPr id="10"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5801" y="2541722"/>
            <a:ext cx="732319" cy="1129057"/>
          </a:xfrm>
          <a:prstGeom prst="rect">
            <a:avLst/>
          </a:prstGeom>
          <a:solidFill>
            <a:srgbClr val="FF0000"/>
          </a:solidFill>
        </p:spPr>
      </p:pic>
      <p:pic>
        <p:nvPicPr>
          <p:cNvPr id="11"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3242" y="2517094"/>
            <a:ext cx="732319" cy="1129057"/>
          </a:xfrm>
          <a:prstGeom prst="rect">
            <a:avLst/>
          </a:prstGeom>
          <a:solidFill>
            <a:srgbClr val="FFFF00"/>
          </a:solidFill>
        </p:spPr>
      </p:pic>
      <p:pic>
        <p:nvPicPr>
          <p:cNvPr id="12" name="Picture 3" descr="C:\Users\yamasawa\AppData\Local\Microsoft\Windows\INetCache\IE\XIJZSQEP\jar-162166_960_7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3556" y="1153684"/>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2633" y="1145841"/>
            <a:ext cx="732319" cy="1129057"/>
          </a:xfrm>
          <a:prstGeom prst="rect">
            <a:avLst/>
          </a:prstGeom>
          <a:solidFill>
            <a:schemeClr val="tx2">
              <a:lumMod val="20000"/>
              <a:lumOff val="80000"/>
            </a:schemeClr>
          </a:solidFill>
        </p:spPr>
      </p:pic>
      <p:pic>
        <p:nvPicPr>
          <p:cNvPr id="14"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0776" y="1202938"/>
            <a:ext cx="732319" cy="1129057"/>
          </a:xfrm>
          <a:prstGeom prst="rect">
            <a:avLst/>
          </a:prstGeom>
          <a:solidFill>
            <a:srgbClr val="FF0000"/>
          </a:solidFill>
        </p:spPr>
      </p:pic>
      <p:pic>
        <p:nvPicPr>
          <p:cNvPr id="15"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783" y="1187241"/>
            <a:ext cx="732319" cy="1129057"/>
          </a:xfrm>
          <a:prstGeom prst="rect">
            <a:avLst/>
          </a:prstGeom>
          <a:solidFill>
            <a:srgbClr val="FFFF00"/>
          </a:solidFill>
        </p:spPr>
      </p:pic>
      <p:pic>
        <p:nvPicPr>
          <p:cNvPr id="16" name="Picture 3" descr="C:\Users\yamasawa\AppData\Local\Microsoft\Windows\INetCache\IE\XIJZSQEP\jar-162166_960_7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2307" y="2313062"/>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5345" y="2288408"/>
            <a:ext cx="732319" cy="1129057"/>
          </a:xfrm>
          <a:prstGeom prst="rect">
            <a:avLst/>
          </a:prstGeom>
          <a:solidFill>
            <a:schemeClr val="tx2">
              <a:lumMod val="40000"/>
              <a:lumOff val="60000"/>
            </a:schemeClr>
          </a:solidFill>
        </p:spPr>
      </p:pic>
      <p:pic>
        <p:nvPicPr>
          <p:cNvPr id="18"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7332" y="2335945"/>
            <a:ext cx="732319" cy="1129057"/>
          </a:xfrm>
          <a:prstGeom prst="rect">
            <a:avLst/>
          </a:prstGeom>
          <a:solidFill>
            <a:srgbClr val="FF0000"/>
          </a:solidFill>
        </p:spPr>
      </p:pic>
      <p:pic>
        <p:nvPicPr>
          <p:cNvPr id="19"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0866" y="2362316"/>
            <a:ext cx="732319" cy="1129057"/>
          </a:xfrm>
          <a:prstGeom prst="rect">
            <a:avLst/>
          </a:prstGeom>
          <a:solidFill>
            <a:srgbClr val="FFFF00"/>
          </a:solidFill>
        </p:spPr>
      </p:pic>
      <p:pic>
        <p:nvPicPr>
          <p:cNvPr id="20" name="Picture 3" descr="C:\Users\yamasawa\AppData\Local\Microsoft\Windows\INetCache\IE\XIJZSQEP\jar-162166_960_7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2306" y="3452261"/>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5714" y="3417465"/>
            <a:ext cx="732319" cy="1129057"/>
          </a:xfrm>
          <a:prstGeom prst="rect">
            <a:avLst/>
          </a:prstGeom>
          <a:solidFill>
            <a:schemeClr val="tx2">
              <a:lumMod val="75000"/>
            </a:schemeClr>
          </a:solidFill>
        </p:spPr>
      </p:pic>
      <p:pic>
        <p:nvPicPr>
          <p:cNvPr id="22"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3978" y="3438981"/>
            <a:ext cx="732319" cy="1129057"/>
          </a:xfrm>
          <a:prstGeom prst="rect">
            <a:avLst/>
          </a:prstGeom>
          <a:solidFill>
            <a:srgbClr val="FF0000"/>
          </a:solidFill>
        </p:spPr>
      </p:pic>
      <p:pic>
        <p:nvPicPr>
          <p:cNvPr id="23"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0409" y="3491372"/>
            <a:ext cx="732319" cy="1129057"/>
          </a:xfrm>
          <a:prstGeom prst="rect">
            <a:avLst/>
          </a:prstGeom>
          <a:solidFill>
            <a:srgbClr val="FFFF00"/>
          </a:solidFill>
        </p:spPr>
      </p:pic>
      <p:pic>
        <p:nvPicPr>
          <p:cNvPr id="24" name="Picture 3" descr="C:\Users\yamasawa\AppData\Local\Microsoft\Windows\INetCache\IE\XIJZSQEP\jar-162166_960_7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6351" y="5753584"/>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2633" y="4568038"/>
            <a:ext cx="732319" cy="1129057"/>
          </a:xfrm>
          <a:prstGeom prst="rect">
            <a:avLst/>
          </a:prstGeom>
          <a:solidFill>
            <a:schemeClr val="tx2">
              <a:lumMod val="50000"/>
            </a:schemeClr>
          </a:solidFill>
        </p:spPr>
      </p:pic>
      <p:pic>
        <p:nvPicPr>
          <p:cNvPr id="26"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0775" y="5778210"/>
            <a:ext cx="732319" cy="1129057"/>
          </a:xfrm>
          <a:prstGeom prst="rect">
            <a:avLst/>
          </a:prstGeom>
          <a:solidFill>
            <a:srgbClr val="FF0000"/>
          </a:solidFill>
        </p:spPr>
      </p:pic>
      <p:pic>
        <p:nvPicPr>
          <p:cNvPr id="27"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0409" y="5798740"/>
            <a:ext cx="732319" cy="1129057"/>
          </a:xfrm>
          <a:prstGeom prst="rect">
            <a:avLst/>
          </a:prstGeom>
          <a:solidFill>
            <a:srgbClr val="FFFF00"/>
          </a:solidFill>
        </p:spPr>
      </p:pic>
      <p:pic>
        <p:nvPicPr>
          <p:cNvPr id="28" name="Picture 3" descr="C:\Users\yamasawa\AppData\Local\Microsoft\Windows\INetCache\IE\XIJZSQEP\jar-162166_960_7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6351" y="14934"/>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197" y="14934"/>
            <a:ext cx="732319" cy="1129057"/>
          </a:xfrm>
          <a:prstGeom prst="rect">
            <a:avLst/>
          </a:prstGeom>
          <a:solidFill>
            <a:schemeClr val="tx2">
              <a:lumMod val="60000"/>
              <a:lumOff val="40000"/>
            </a:schemeClr>
          </a:solidFill>
        </p:spPr>
      </p:pic>
      <p:pic>
        <p:nvPicPr>
          <p:cNvPr id="30"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0776" y="29319"/>
            <a:ext cx="732319" cy="1129057"/>
          </a:xfrm>
          <a:prstGeom prst="rect">
            <a:avLst/>
          </a:prstGeom>
          <a:solidFill>
            <a:srgbClr val="FF0000"/>
          </a:solidFill>
        </p:spPr>
      </p:pic>
      <p:pic>
        <p:nvPicPr>
          <p:cNvPr id="31"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0385" y="24627"/>
            <a:ext cx="732319" cy="1129057"/>
          </a:xfrm>
          <a:prstGeom prst="rect">
            <a:avLst/>
          </a:prstGeom>
          <a:solidFill>
            <a:srgbClr val="FFFF00"/>
          </a:solidFill>
        </p:spPr>
      </p:pic>
      <p:pic>
        <p:nvPicPr>
          <p:cNvPr id="32" name="Picture 3" descr="C:\Users\yamasawa\AppData\Local\Microsoft\Windows\INetCache\IE\XIJZSQEP\jar-162166_960_7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6120" y="4575273"/>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3587" y="5697095"/>
            <a:ext cx="732319" cy="1129057"/>
          </a:xfrm>
          <a:prstGeom prst="rect">
            <a:avLst/>
          </a:prstGeom>
          <a:solidFill>
            <a:schemeClr val="tx2">
              <a:lumMod val="60000"/>
              <a:lumOff val="40000"/>
            </a:schemeClr>
          </a:solidFill>
        </p:spPr>
      </p:pic>
      <p:pic>
        <p:nvPicPr>
          <p:cNvPr id="34"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1869" y="4649153"/>
            <a:ext cx="732319" cy="1129057"/>
          </a:xfrm>
          <a:prstGeom prst="rect">
            <a:avLst/>
          </a:prstGeom>
          <a:solidFill>
            <a:srgbClr val="FF0000"/>
          </a:solidFill>
        </p:spPr>
      </p:pic>
      <p:pic>
        <p:nvPicPr>
          <p:cNvPr id="35" name="Picture 4" descr="C:\Users\yamasawa\AppData\Local\Microsoft\Windows\INetCache\IE\XIJZSQEP\jar-162166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7000" y="4620429"/>
            <a:ext cx="732319" cy="1129057"/>
          </a:xfrm>
          <a:prstGeom prst="rect">
            <a:avLst/>
          </a:prstGeom>
          <a:solidFill>
            <a:srgbClr val="FFFF00"/>
          </a:solidFill>
        </p:spPr>
      </p:pic>
      <p:sp>
        <p:nvSpPr>
          <p:cNvPr id="6" name="テキスト ボックス 5"/>
          <p:cNvSpPr txBox="1"/>
          <p:nvPr/>
        </p:nvSpPr>
        <p:spPr>
          <a:xfrm>
            <a:off x="2247766" y="4041416"/>
            <a:ext cx="2984138" cy="307777"/>
          </a:xfrm>
          <a:prstGeom prst="rect">
            <a:avLst/>
          </a:prstGeom>
          <a:noFill/>
        </p:spPr>
        <p:txBody>
          <a:bodyPr wrap="square" rtlCol="0">
            <a:spAutoFit/>
          </a:bodyPr>
          <a:lstStyle/>
          <a:p>
            <a:r>
              <a:rPr kumimoji="1" lang="en-US" altLang="ja-JP" dirty="0"/>
              <a:t>4</a:t>
            </a:r>
            <a:r>
              <a:rPr kumimoji="1" lang="ja-JP" altLang="en-US" dirty="0"/>
              <a:t>種類のジャム</a:t>
            </a:r>
          </a:p>
        </p:txBody>
      </p:sp>
      <p:sp>
        <p:nvSpPr>
          <p:cNvPr id="7" name="テキスト ボックス 6"/>
          <p:cNvSpPr txBox="1"/>
          <p:nvPr/>
        </p:nvSpPr>
        <p:spPr>
          <a:xfrm>
            <a:off x="6960097" y="2708921"/>
            <a:ext cx="2216597" cy="307777"/>
          </a:xfrm>
          <a:prstGeom prst="rect">
            <a:avLst/>
          </a:prstGeom>
          <a:solidFill>
            <a:schemeClr val="bg1"/>
          </a:solidFill>
        </p:spPr>
        <p:txBody>
          <a:bodyPr wrap="square" rtlCol="0">
            <a:spAutoFit/>
          </a:bodyPr>
          <a:lstStyle/>
          <a:p>
            <a:pPr algn="ctr"/>
            <a:r>
              <a:rPr kumimoji="1" lang="ja-JP" altLang="en-US" dirty="0"/>
              <a:t>２４種類のジャム</a:t>
            </a:r>
          </a:p>
        </p:txBody>
      </p:sp>
    </p:spTree>
    <p:extLst>
      <p:ext uri="{BB962C8B-B14F-4D97-AF65-F5344CB8AC3E}">
        <p14:creationId xmlns:p14="http://schemas.microsoft.com/office/powerpoint/2010/main" val="3438282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94B0EA46-EAA1-4CE0-9EDD-F1DA6386EAC0}"/>
              </a:ext>
            </a:extLst>
          </p:cNvPr>
          <p:cNvSpPr txBox="1"/>
          <p:nvPr/>
        </p:nvSpPr>
        <p:spPr>
          <a:xfrm>
            <a:off x="7207020" y="6312063"/>
            <a:ext cx="3743891" cy="307777"/>
          </a:xfrm>
          <a:prstGeom prst="rect">
            <a:avLst/>
          </a:prstGeom>
          <a:noFill/>
        </p:spPr>
        <p:txBody>
          <a:bodyPr wrap="square" rtlCol="0">
            <a:spAutoFit/>
          </a:bodyPr>
          <a:lstStyle/>
          <a:p>
            <a:r>
              <a:rPr kumimoji="1" lang="en-US" altLang="ja-JP" dirty="0"/>
              <a:t>2024</a:t>
            </a:r>
            <a:r>
              <a:rPr kumimoji="1" lang="ja-JP" altLang="en-US" dirty="0"/>
              <a:t>年</a:t>
            </a:r>
            <a:r>
              <a:rPr kumimoji="1" lang="en-US" altLang="ja-JP" dirty="0"/>
              <a:t>5</a:t>
            </a:r>
            <a:r>
              <a:rPr kumimoji="1" lang="ja-JP" altLang="en-US" dirty="0"/>
              <a:t>月</a:t>
            </a:r>
            <a:r>
              <a:rPr kumimoji="1" lang="en-US" altLang="ja-JP" dirty="0"/>
              <a:t>16</a:t>
            </a:r>
            <a:r>
              <a:rPr kumimoji="1" lang="ja-JP" altLang="en-US" dirty="0"/>
              <a:t>日日本経済新聞夕刊</a:t>
            </a:r>
          </a:p>
        </p:txBody>
      </p:sp>
      <p:pic>
        <p:nvPicPr>
          <p:cNvPr id="3" name="図 2">
            <a:extLst>
              <a:ext uri="{FF2B5EF4-FFF2-40B4-BE49-F238E27FC236}">
                <a16:creationId xmlns:a16="http://schemas.microsoft.com/office/drawing/2014/main" id="{90CFB873-BE41-F8B9-754A-208F8D0A33CF}"/>
              </a:ext>
            </a:extLst>
          </p:cNvPr>
          <p:cNvPicPr>
            <a:picLocks noChangeAspect="1"/>
          </p:cNvPicPr>
          <p:nvPr/>
        </p:nvPicPr>
        <p:blipFill>
          <a:blip r:embed="rId3"/>
          <a:stretch>
            <a:fillRect/>
          </a:stretch>
        </p:blipFill>
        <p:spPr>
          <a:xfrm>
            <a:off x="5780634" y="174152"/>
            <a:ext cx="5640221" cy="5855428"/>
          </a:xfrm>
          <a:prstGeom prst="rect">
            <a:avLst/>
          </a:prstGeom>
        </p:spPr>
      </p:pic>
      <p:pic>
        <p:nvPicPr>
          <p:cNvPr id="5" name="図 4">
            <a:extLst>
              <a:ext uri="{FF2B5EF4-FFF2-40B4-BE49-F238E27FC236}">
                <a16:creationId xmlns:a16="http://schemas.microsoft.com/office/drawing/2014/main" id="{4BB8DE0C-185D-1E40-34C4-6D01AD4ACB53}"/>
              </a:ext>
            </a:extLst>
          </p:cNvPr>
          <p:cNvPicPr>
            <a:picLocks noChangeAspect="1"/>
          </p:cNvPicPr>
          <p:nvPr/>
        </p:nvPicPr>
        <p:blipFill>
          <a:blip r:embed="rId4"/>
          <a:stretch>
            <a:fillRect/>
          </a:stretch>
        </p:blipFill>
        <p:spPr>
          <a:xfrm>
            <a:off x="152256" y="530558"/>
            <a:ext cx="4791744" cy="522995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試食、購入の割合</a:t>
            </a:r>
          </a:p>
        </p:txBody>
      </p:sp>
      <p:sp>
        <p:nvSpPr>
          <p:cNvPr id="3" name="テキスト プレースホルダー 2"/>
          <p:cNvSpPr>
            <a:spLocks noGrp="1"/>
          </p:cNvSpPr>
          <p:nvPr>
            <p:ph type="body" idx="1"/>
          </p:nvPr>
        </p:nvSpPr>
        <p:spPr/>
        <p:txBody>
          <a:bodyPr>
            <a:normAutofit/>
          </a:bodyPr>
          <a:lstStyle/>
          <a:p>
            <a:r>
              <a:rPr kumimoji="1" lang="en-US" altLang="ja-JP" sz="2800" dirty="0"/>
              <a:t>4</a:t>
            </a:r>
            <a:r>
              <a:rPr kumimoji="1" lang="ja-JP" altLang="en-US" sz="2800" dirty="0"/>
              <a:t>種類</a:t>
            </a:r>
          </a:p>
        </p:txBody>
      </p:sp>
      <p:sp>
        <p:nvSpPr>
          <p:cNvPr id="4" name="コンテンツ プレースホルダー 3"/>
          <p:cNvSpPr>
            <a:spLocks noGrp="1"/>
          </p:cNvSpPr>
          <p:nvPr>
            <p:ph sz="half" idx="2"/>
          </p:nvPr>
        </p:nvSpPr>
        <p:spPr/>
        <p:txBody>
          <a:bodyPr>
            <a:normAutofit/>
          </a:bodyPr>
          <a:lstStyle/>
          <a:p>
            <a:r>
              <a:rPr lang="ja-JP" altLang="en-US" sz="2800" dirty="0"/>
              <a:t>試食した割合　</a:t>
            </a:r>
            <a:r>
              <a:rPr lang="en-US" altLang="ja-JP" sz="2800" dirty="0"/>
              <a:t>40</a:t>
            </a:r>
            <a:r>
              <a:rPr lang="ja-JP" altLang="en-US" sz="2800" dirty="0"/>
              <a:t>％</a:t>
            </a:r>
            <a:endParaRPr lang="en-US" altLang="ja-JP" sz="2800" dirty="0"/>
          </a:p>
          <a:p>
            <a:r>
              <a:rPr lang="ja-JP" altLang="en-US" sz="2800" dirty="0"/>
              <a:t>買った</a:t>
            </a:r>
            <a:r>
              <a:rPr kumimoji="1" lang="ja-JP" altLang="en-US" sz="2800" dirty="0"/>
              <a:t>人　　　　</a:t>
            </a:r>
            <a:r>
              <a:rPr kumimoji="1" lang="en-US" altLang="ja-JP" sz="2800" dirty="0">
                <a:solidFill>
                  <a:srgbClr val="FF0000"/>
                </a:solidFill>
              </a:rPr>
              <a:t>30</a:t>
            </a:r>
            <a:r>
              <a:rPr lang="ja-JP" altLang="en-US" sz="2800" dirty="0">
                <a:solidFill>
                  <a:srgbClr val="FF0000"/>
                </a:solidFill>
              </a:rPr>
              <a:t>％</a:t>
            </a:r>
            <a:endParaRPr lang="en-US" altLang="ja-JP" sz="2800" dirty="0">
              <a:solidFill>
                <a:srgbClr val="FF0000"/>
              </a:solidFill>
            </a:endParaRPr>
          </a:p>
          <a:p>
            <a:endParaRPr kumimoji="1" lang="ja-JP" altLang="en-US" sz="2800" dirty="0"/>
          </a:p>
        </p:txBody>
      </p:sp>
      <p:sp>
        <p:nvSpPr>
          <p:cNvPr id="5" name="テキスト プレースホルダー 4"/>
          <p:cNvSpPr>
            <a:spLocks noGrp="1"/>
          </p:cNvSpPr>
          <p:nvPr>
            <p:ph type="body" sz="quarter" idx="3"/>
          </p:nvPr>
        </p:nvSpPr>
        <p:spPr/>
        <p:txBody>
          <a:bodyPr>
            <a:normAutofit/>
          </a:bodyPr>
          <a:lstStyle/>
          <a:p>
            <a:r>
              <a:rPr kumimoji="1" lang="en-US" altLang="ja-JP" sz="2800" dirty="0"/>
              <a:t>24</a:t>
            </a:r>
            <a:r>
              <a:rPr kumimoji="1" lang="ja-JP" altLang="en-US" sz="2800" dirty="0"/>
              <a:t>種類</a:t>
            </a:r>
          </a:p>
        </p:txBody>
      </p:sp>
      <p:sp>
        <p:nvSpPr>
          <p:cNvPr id="6" name="コンテンツ プレースホルダー 5"/>
          <p:cNvSpPr>
            <a:spLocks noGrp="1"/>
          </p:cNvSpPr>
          <p:nvPr>
            <p:ph sz="quarter" idx="4"/>
          </p:nvPr>
        </p:nvSpPr>
        <p:spPr/>
        <p:txBody>
          <a:bodyPr>
            <a:normAutofit/>
          </a:bodyPr>
          <a:lstStyle/>
          <a:p>
            <a:r>
              <a:rPr kumimoji="1" lang="ja-JP" altLang="en-US" sz="2800" dirty="0"/>
              <a:t>試食した割合</a:t>
            </a:r>
            <a:r>
              <a:rPr lang="ja-JP" altLang="en-US" sz="2800" dirty="0"/>
              <a:t>　</a:t>
            </a:r>
            <a:r>
              <a:rPr lang="en-US" altLang="ja-JP" sz="2800" dirty="0">
                <a:solidFill>
                  <a:srgbClr val="FF0000"/>
                </a:solidFill>
              </a:rPr>
              <a:t>60</a:t>
            </a:r>
            <a:r>
              <a:rPr lang="ja-JP" altLang="en-US" sz="2800" dirty="0">
                <a:solidFill>
                  <a:srgbClr val="FF0000"/>
                </a:solidFill>
              </a:rPr>
              <a:t>％</a:t>
            </a:r>
            <a:endParaRPr lang="en-US" altLang="ja-JP" sz="2800" dirty="0">
              <a:solidFill>
                <a:srgbClr val="FF0000"/>
              </a:solidFill>
            </a:endParaRPr>
          </a:p>
          <a:p>
            <a:r>
              <a:rPr lang="ja-JP" altLang="en-US" sz="2800" dirty="0"/>
              <a:t>買った</a:t>
            </a:r>
            <a:r>
              <a:rPr kumimoji="1" lang="ja-JP" altLang="en-US" sz="2800" dirty="0"/>
              <a:t>人　　　　　</a:t>
            </a:r>
            <a:r>
              <a:rPr lang="ja-JP" altLang="en-US" sz="2800" dirty="0"/>
              <a:t>３％</a:t>
            </a:r>
            <a:endParaRPr kumimoji="1" lang="en-US" altLang="ja-JP" sz="2800" dirty="0"/>
          </a:p>
        </p:txBody>
      </p:sp>
      <p:sp>
        <p:nvSpPr>
          <p:cNvPr id="7" name="テキスト ボックス 6"/>
          <p:cNvSpPr txBox="1"/>
          <p:nvPr/>
        </p:nvSpPr>
        <p:spPr>
          <a:xfrm>
            <a:off x="3575720" y="4005065"/>
            <a:ext cx="4752528" cy="2062103"/>
          </a:xfrm>
          <a:prstGeom prst="rect">
            <a:avLst/>
          </a:prstGeom>
          <a:noFill/>
        </p:spPr>
        <p:txBody>
          <a:bodyPr wrap="square" rtlCol="0">
            <a:spAutoFit/>
          </a:bodyPr>
          <a:lstStyle/>
          <a:p>
            <a:r>
              <a:rPr kumimoji="1" lang="ja-JP" altLang="en-US" sz="3200" dirty="0"/>
              <a:t>バリー・シュワルツ</a:t>
            </a:r>
            <a:endParaRPr kumimoji="1" lang="en-US" altLang="ja-JP" sz="3200" dirty="0"/>
          </a:p>
          <a:p>
            <a:r>
              <a:rPr lang="ja-JP" altLang="en-US" sz="3200" dirty="0"/>
              <a:t>「選択のパラドックス」</a:t>
            </a:r>
            <a:endParaRPr lang="en-US" altLang="ja-JP" sz="3200" dirty="0"/>
          </a:p>
          <a:p>
            <a:r>
              <a:rPr kumimoji="1" lang="ja-JP" altLang="en-US" sz="3200" dirty="0"/>
              <a:t>選択肢の多さが満足度を低下させる</a:t>
            </a:r>
          </a:p>
        </p:txBody>
      </p:sp>
    </p:spTree>
    <p:extLst>
      <p:ext uri="{BB962C8B-B14F-4D97-AF65-F5344CB8AC3E}">
        <p14:creationId xmlns:p14="http://schemas.microsoft.com/office/powerpoint/2010/main" val="53548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31504" y="620688"/>
            <a:ext cx="9001000" cy="1143000"/>
          </a:xfrm>
        </p:spPr>
        <p:txBody>
          <a:bodyPr>
            <a:noAutofit/>
          </a:bodyPr>
          <a:lstStyle/>
          <a:p>
            <a:r>
              <a:rPr kumimoji="1" lang="ja-JP" altLang="en-US" sz="2800" dirty="0">
                <a:solidFill>
                  <a:srgbClr val="FF0000"/>
                </a:solidFill>
              </a:rPr>
              <a:t>マキシマイザー</a:t>
            </a:r>
            <a:r>
              <a:rPr kumimoji="1" lang="ja-JP" altLang="en-US" sz="2800" dirty="0"/>
              <a:t>（選択肢を比較して最高のものを求める人）と</a:t>
            </a:r>
            <a:br>
              <a:rPr kumimoji="1" lang="en-US" altLang="ja-JP" sz="2800" dirty="0"/>
            </a:br>
            <a:r>
              <a:rPr kumimoji="1" lang="ja-JP" altLang="en-US" sz="2800" dirty="0">
                <a:solidFill>
                  <a:srgbClr val="FF0000"/>
                </a:solidFill>
              </a:rPr>
              <a:t>サティスファイザー</a:t>
            </a:r>
            <a:r>
              <a:rPr kumimoji="1" lang="ja-JP" altLang="en-US" sz="2800" dirty="0"/>
              <a:t>（ほどほどに満足できればいい人）</a:t>
            </a:r>
          </a:p>
        </p:txBody>
      </p:sp>
      <p:sp>
        <p:nvSpPr>
          <p:cNvPr id="3" name="コンテンツ プレースホルダー 2"/>
          <p:cNvSpPr>
            <a:spLocks noGrp="1"/>
          </p:cNvSpPr>
          <p:nvPr>
            <p:ph idx="1"/>
          </p:nvPr>
        </p:nvSpPr>
        <p:spPr>
          <a:xfrm>
            <a:off x="1991544" y="2492896"/>
            <a:ext cx="8229600" cy="2664296"/>
          </a:xfrm>
        </p:spPr>
        <p:txBody>
          <a:bodyPr/>
          <a:lstStyle/>
          <a:p>
            <a:r>
              <a:rPr kumimoji="1" lang="ja-JP" altLang="en-US" dirty="0"/>
              <a:t>より多くの会社から就職先を選べた学生ほど、就職活動の</a:t>
            </a:r>
            <a:r>
              <a:rPr kumimoji="1" lang="ja-JP" altLang="en-US" dirty="0">
                <a:solidFill>
                  <a:srgbClr val="0000FF"/>
                </a:solidFill>
              </a:rPr>
              <a:t>満足度</a:t>
            </a:r>
            <a:r>
              <a:rPr kumimoji="1" lang="ja-JP" altLang="en-US" dirty="0"/>
              <a:t>は低い。</a:t>
            </a:r>
            <a:endParaRPr kumimoji="1" lang="en-US" altLang="ja-JP" dirty="0"/>
          </a:p>
          <a:p>
            <a:r>
              <a:rPr lang="ja-JP" altLang="en-US" dirty="0"/>
              <a:t>「最高」の就職先を求める気持ちの強い学生ほど</a:t>
            </a:r>
            <a:r>
              <a:rPr lang="ja-JP" altLang="en-US" dirty="0">
                <a:solidFill>
                  <a:srgbClr val="0000FF"/>
                </a:solidFill>
              </a:rPr>
              <a:t>満足度</a:t>
            </a:r>
            <a:r>
              <a:rPr lang="ja-JP" altLang="en-US" dirty="0"/>
              <a:t>は低い。</a:t>
            </a:r>
            <a:endParaRPr kumimoji="1" lang="ja-JP" altLang="en-US" dirty="0"/>
          </a:p>
        </p:txBody>
      </p:sp>
    </p:spTree>
    <p:extLst>
      <p:ext uri="{BB962C8B-B14F-4D97-AF65-F5344CB8AC3E}">
        <p14:creationId xmlns:p14="http://schemas.microsoft.com/office/powerpoint/2010/main" val="2739581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極端性の回避</a:t>
            </a:r>
            <a:endParaRPr kumimoji="1" lang="ja-JP" altLang="en-US" dirty="0"/>
          </a:p>
        </p:txBody>
      </p:sp>
      <p:sp>
        <p:nvSpPr>
          <p:cNvPr id="4" name="テキスト ボックス 3"/>
          <p:cNvSpPr txBox="1"/>
          <p:nvPr/>
        </p:nvSpPr>
        <p:spPr>
          <a:xfrm>
            <a:off x="2423592" y="1628801"/>
            <a:ext cx="2459080" cy="769441"/>
          </a:xfrm>
          <a:prstGeom prst="rect">
            <a:avLst/>
          </a:prstGeom>
          <a:noFill/>
        </p:spPr>
        <p:txBody>
          <a:bodyPr wrap="square" rtlCol="0">
            <a:spAutoFit/>
          </a:bodyPr>
          <a:lstStyle/>
          <a:p>
            <a:r>
              <a:rPr kumimoji="1" lang="ja-JP" altLang="en-US" sz="4400" dirty="0"/>
              <a:t>Ａランチ</a:t>
            </a:r>
          </a:p>
        </p:txBody>
      </p:sp>
      <p:sp>
        <p:nvSpPr>
          <p:cNvPr id="5" name="テキスト ボックス 4"/>
          <p:cNvSpPr txBox="1"/>
          <p:nvPr/>
        </p:nvSpPr>
        <p:spPr>
          <a:xfrm>
            <a:off x="7176120" y="1650317"/>
            <a:ext cx="2808312" cy="769441"/>
          </a:xfrm>
          <a:prstGeom prst="rect">
            <a:avLst/>
          </a:prstGeom>
          <a:noFill/>
        </p:spPr>
        <p:txBody>
          <a:bodyPr wrap="square" rtlCol="0">
            <a:spAutoFit/>
          </a:bodyPr>
          <a:lstStyle/>
          <a:p>
            <a:r>
              <a:rPr kumimoji="1" lang="ja-JP" altLang="en-US" sz="4400" dirty="0"/>
              <a:t>Ｂランチ</a:t>
            </a:r>
          </a:p>
        </p:txBody>
      </p:sp>
      <p:sp>
        <p:nvSpPr>
          <p:cNvPr id="6" name="テキスト ボックス 5"/>
          <p:cNvSpPr txBox="1"/>
          <p:nvPr/>
        </p:nvSpPr>
        <p:spPr>
          <a:xfrm>
            <a:off x="2711624" y="4883756"/>
            <a:ext cx="2304256" cy="769441"/>
          </a:xfrm>
          <a:prstGeom prst="rect">
            <a:avLst/>
          </a:prstGeom>
          <a:noFill/>
        </p:spPr>
        <p:txBody>
          <a:bodyPr wrap="square" rtlCol="0">
            <a:spAutoFit/>
          </a:bodyPr>
          <a:lstStyle/>
          <a:p>
            <a:r>
              <a:rPr lang="en-US" altLang="ja-JP" sz="4400" dirty="0"/>
              <a:t>10</a:t>
            </a:r>
            <a:r>
              <a:rPr kumimoji="1" lang="en-US" altLang="ja-JP" sz="4400" dirty="0"/>
              <a:t>00</a:t>
            </a:r>
            <a:r>
              <a:rPr kumimoji="1" lang="ja-JP" altLang="en-US" sz="4400" dirty="0"/>
              <a:t>円</a:t>
            </a:r>
          </a:p>
        </p:txBody>
      </p:sp>
      <p:sp>
        <p:nvSpPr>
          <p:cNvPr id="7" name="テキスト ボックス 6"/>
          <p:cNvSpPr txBox="1"/>
          <p:nvPr/>
        </p:nvSpPr>
        <p:spPr>
          <a:xfrm>
            <a:off x="7320136" y="4869161"/>
            <a:ext cx="2088232" cy="769441"/>
          </a:xfrm>
          <a:prstGeom prst="rect">
            <a:avLst/>
          </a:prstGeom>
          <a:noFill/>
        </p:spPr>
        <p:txBody>
          <a:bodyPr wrap="square" rtlCol="0">
            <a:spAutoFit/>
          </a:bodyPr>
          <a:lstStyle/>
          <a:p>
            <a:r>
              <a:rPr lang="en-US" altLang="ja-JP" sz="4400" dirty="0"/>
              <a:t>500</a:t>
            </a:r>
            <a:r>
              <a:rPr kumimoji="1" lang="ja-JP" altLang="en-US" sz="4400" dirty="0"/>
              <a:t>円</a:t>
            </a:r>
          </a:p>
        </p:txBody>
      </p:sp>
      <p:pic>
        <p:nvPicPr>
          <p:cNvPr id="1027" name="Picture 3" descr="C:\Users\yamasawa\AppData\Local\Microsoft\Windows\INetCache\IE\69X0ZKQQ\14925470320_f97cd71eba_z[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852" y="2536038"/>
            <a:ext cx="2589029" cy="194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yamasawa\AppData\Local\Microsoft\Windows\INetCache\IE\69X0ZKQQ\6981255895_c542f4eb38_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065" y="2564904"/>
            <a:ext cx="2512053" cy="188404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919536" y="5733257"/>
            <a:ext cx="8352928" cy="954107"/>
          </a:xfrm>
          <a:prstGeom prst="rect">
            <a:avLst/>
          </a:prstGeom>
          <a:noFill/>
        </p:spPr>
        <p:txBody>
          <a:bodyPr wrap="square" rtlCol="0">
            <a:spAutoFit/>
          </a:bodyPr>
          <a:lstStyle/>
          <a:p>
            <a:r>
              <a:rPr kumimoji="1" lang="ja-JP" altLang="en-US" sz="2800" dirty="0"/>
              <a:t>２つのメニューが半分ずつ売れている場合、どうすれば、売上が増やせるか？</a:t>
            </a:r>
          </a:p>
        </p:txBody>
      </p:sp>
    </p:spTree>
    <p:extLst>
      <p:ext uri="{BB962C8B-B14F-4D97-AF65-F5344CB8AC3E}">
        <p14:creationId xmlns:p14="http://schemas.microsoft.com/office/powerpoint/2010/main" val="1790771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答え：</a:t>
            </a:r>
            <a:r>
              <a:rPr kumimoji="1" lang="en-US" altLang="ja-JP" dirty="0"/>
              <a:t>1500</a:t>
            </a:r>
            <a:r>
              <a:rPr kumimoji="1" lang="ja-JP" altLang="en-US" dirty="0"/>
              <a:t>円のメニューを追加する</a:t>
            </a:r>
          </a:p>
        </p:txBody>
      </p:sp>
      <p:sp>
        <p:nvSpPr>
          <p:cNvPr id="4" name="テキスト ボックス 3"/>
          <p:cNvSpPr txBox="1"/>
          <p:nvPr/>
        </p:nvSpPr>
        <p:spPr>
          <a:xfrm>
            <a:off x="2063552" y="1633239"/>
            <a:ext cx="2459080" cy="769441"/>
          </a:xfrm>
          <a:prstGeom prst="rect">
            <a:avLst/>
          </a:prstGeom>
          <a:noFill/>
        </p:spPr>
        <p:txBody>
          <a:bodyPr wrap="square" rtlCol="0">
            <a:spAutoFit/>
          </a:bodyPr>
          <a:lstStyle/>
          <a:p>
            <a:r>
              <a:rPr kumimoji="1" lang="ja-JP" altLang="en-US" sz="4400" dirty="0"/>
              <a:t>Ａランチ</a:t>
            </a:r>
          </a:p>
        </p:txBody>
      </p:sp>
      <p:sp>
        <p:nvSpPr>
          <p:cNvPr id="5" name="テキスト ボックス 4"/>
          <p:cNvSpPr txBox="1"/>
          <p:nvPr/>
        </p:nvSpPr>
        <p:spPr>
          <a:xfrm>
            <a:off x="5159896" y="1633239"/>
            <a:ext cx="2808312" cy="769441"/>
          </a:xfrm>
          <a:prstGeom prst="rect">
            <a:avLst/>
          </a:prstGeom>
          <a:noFill/>
        </p:spPr>
        <p:txBody>
          <a:bodyPr wrap="square" rtlCol="0">
            <a:spAutoFit/>
          </a:bodyPr>
          <a:lstStyle/>
          <a:p>
            <a:r>
              <a:rPr kumimoji="1" lang="ja-JP" altLang="en-US" sz="4400" dirty="0"/>
              <a:t>Ｂランチ</a:t>
            </a:r>
          </a:p>
        </p:txBody>
      </p:sp>
      <p:sp>
        <p:nvSpPr>
          <p:cNvPr id="6" name="テキスト ボックス 5"/>
          <p:cNvSpPr txBox="1"/>
          <p:nvPr/>
        </p:nvSpPr>
        <p:spPr>
          <a:xfrm>
            <a:off x="2423592" y="4884960"/>
            <a:ext cx="2304256" cy="769441"/>
          </a:xfrm>
          <a:prstGeom prst="rect">
            <a:avLst/>
          </a:prstGeom>
          <a:noFill/>
        </p:spPr>
        <p:txBody>
          <a:bodyPr wrap="square" rtlCol="0">
            <a:spAutoFit/>
          </a:bodyPr>
          <a:lstStyle/>
          <a:p>
            <a:r>
              <a:rPr kumimoji="1" lang="en-US" altLang="ja-JP" sz="4400" dirty="0"/>
              <a:t>1500</a:t>
            </a:r>
            <a:r>
              <a:rPr kumimoji="1" lang="ja-JP" altLang="en-US" sz="4400" dirty="0"/>
              <a:t>円</a:t>
            </a:r>
          </a:p>
        </p:txBody>
      </p:sp>
      <p:sp>
        <p:nvSpPr>
          <p:cNvPr id="7" name="テキスト ボックス 6"/>
          <p:cNvSpPr txBox="1"/>
          <p:nvPr/>
        </p:nvSpPr>
        <p:spPr>
          <a:xfrm>
            <a:off x="8364252" y="4869160"/>
            <a:ext cx="2088232" cy="769441"/>
          </a:xfrm>
          <a:prstGeom prst="rect">
            <a:avLst/>
          </a:prstGeom>
          <a:noFill/>
        </p:spPr>
        <p:txBody>
          <a:bodyPr wrap="square" rtlCol="0">
            <a:spAutoFit/>
          </a:bodyPr>
          <a:lstStyle/>
          <a:p>
            <a:r>
              <a:rPr lang="en-US" altLang="ja-JP" sz="4400" dirty="0"/>
              <a:t>500</a:t>
            </a:r>
            <a:r>
              <a:rPr kumimoji="1" lang="ja-JP" altLang="en-US" sz="4400" dirty="0"/>
              <a:t>円</a:t>
            </a:r>
          </a:p>
        </p:txBody>
      </p:sp>
      <p:pic>
        <p:nvPicPr>
          <p:cNvPr id="1026" name="Picture 2" descr="C:\Users\yamasawa\AppData\Local\Microsoft\Windows\INetCache\IE\SK3NUNM9\4055840662_5913af5393_z[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2617385"/>
            <a:ext cx="259228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amasawa\AppData\Local\Microsoft\Windows\INetCache\IE\69X0ZKQQ\14925470320_f97cd71eba_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8380" y="2593681"/>
            <a:ext cx="2527828" cy="18958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yamasawa\AppData\Local\Microsoft\Windows\INetCache\IE\69X0ZKQQ\6981255895_c542f4eb38_z[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5955" y="2593680"/>
            <a:ext cx="2512053" cy="188404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7968208" y="1700808"/>
            <a:ext cx="2441694" cy="769441"/>
          </a:xfrm>
          <a:prstGeom prst="rect">
            <a:avLst/>
          </a:prstGeom>
        </p:spPr>
        <p:txBody>
          <a:bodyPr wrap="none">
            <a:spAutoFit/>
          </a:bodyPr>
          <a:lstStyle/>
          <a:p>
            <a:r>
              <a:rPr lang="ja-JP" altLang="en-US" sz="4400" dirty="0"/>
              <a:t>Ｃランチ</a:t>
            </a:r>
          </a:p>
        </p:txBody>
      </p:sp>
      <p:sp>
        <p:nvSpPr>
          <p:cNvPr id="8" name="正方形/長方形 7"/>
          <p:cNvSpPr/>
          <p:nvPr/>
        </p:nvSpPr>
        <p:spPr>
          <a:xfrm>
            <a:off x="5402596" y="4884960"/>
            <a:ext cx="2005677" cy="769441"/>
          </a:xfrm>
          <a:prstGeom prst="rect">
            <a:avLst/>
          </a:prstGeom>
        </p:spPr>
        <p:txBody>
          <a:bodyPr wrap="none">
            <a:spAutoFit/>
          </a:bodyPr>
          <a:lstStyle/>
          <a:p>
            <a:r>
              <a:rPr lang="en-US" altLang="ja-JP" sz="4400" dirty="0"/>
              <a:t>1000</a:t>
            </a:r>
            <a:r>
              <a:rPr lang="ja-JP" altLang="en-US" sz="4400" dirty="0"/>
              <a:t>円</a:t>
            </a:r>
          </a:p>
        </p:txBody>
      </p:sp>
      <p:sp>
        <p:nvSpPr>
          <p:cNvPr id="9" name="テキスト ボックス 8"/>
          <p:cNvSpPr txBox="1"/>
          <p:nvPr/>
        </p:nvSpPr>
        <p:spPr>
          <a:xfrm>
            <a:off x="1919536" y="5733257"/>
            <a:ext cx="8136904" cy="954107"/>
          </a:xfrm>
          <a:prstGeom prst="rect">
            <a:avLst/>
          </a:prstGeom>
          <a:noFill/>
        </p:spPr>
        <p:txBody>
          <a:bodyPr wrap="square" rtlCol="0">
            <a:spAutoFit/>
          </a:bodyPr>
          <a:lstStyle/>
          <a:p>
            <a:r>
              <a:rPr kumimoji="1" lang="en-US" altLang="ja-JP" sz="2800" dirty="0"/>
              <a:t>1500</a:t>
            </a:r>
            <a:r>
              <a:rPr kumimoji="1" lang="ja-JP" altLang="en-US" sz="2800" dirty="0"/>
              <a:t>円のランチが売れるようになるわけではない。真ん中の</a:t>
            </a:r>
            <a:r>
              <a:rPr kumimoji="1" lang="en-US" altLang="ja-JP" sz="2800" dirty="0"/>
              <a:t>1000</a:t>
            </a:r>
            <a:r>
              <a:rPr kumimoji="1" lang="ja-JP" altLang="en-US" sz="2800"/>
              <a:t>円の</a:t>
            </a:r>
            <a:r>
              <a:rPr lang="ja-JP" altLang="en-US" sz="2800"/>
              <a:t>メニュー</a:t>
            </a:r>
            <a:r>
              <a:rPr kumimoji="1" lang="ja-JP" altLang="en-US" sz="2800" dirty="0"/>
              <a:t>を選ぶ人が増える。</a:t>
            </a:r>
          </a:p>
        </p:txBody>
      </p:sp>
    </p:spTree>
    <p:extLst>
      <p:ext uri="{BB962C8B-B14F-4D97-AF65-F5344CB8AC3E}">
        <p14:creationId xmlns:p14="http://schemas.microsoft.com/office/powerpoint/2010/main" val="2350016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松竹梅</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00056" y="1268761"/>
            <a:ext cx="3215908" cy="341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2351584" y="5085184"/>
            <a:ext cx="7812360" cy="3046988"/>
          </a:xfrm>
          <a:prstGeom prst="rect">
            <a:avLst/>
          </a:prstGeom>
        </p:spPr>
        <p:txBody>
          <a:bodyPr wrap="square">
            <a:spAutoFit/>
          </a:bodyPr>
          <a:lstStyle/>
          <a:p>
            <a:r>
              <a:rPr lang="ja-JP" altLang="en-US" sz="3200" dirty="0" err="1"/>
              <a:t>うな</a:t>
            </a:r>
            <a:r>
              <a:rPr lang="ja-JP" altLang="en-US" sz="3200" dirty="0"/>
              <a:t>重　特製（肝吸・香の物）　　４，９５０円</a:t>
            </a:r>
            <a:endParaRPr lang="en-US" altLang="ja-JP" sz="3200" dirty="0"/>
          </a:p>
          <a:p>
            <a:r>
              <a:rPr lang="ja-JP" altLang="en-US" sz="3200" dirty="0" err="1"/>
              <a:t>うな</a:t>
            </a:r>
            <a:r>
              <a:rPr lang="ja-JP" altLang="en-US" sz="3200" dirty="0"/>
              <a:t>重　松　（肝吸・香の物）　　３，５００円</a:t>
            </a:r>
          </a:p>
          <a:p>
            <a:r>
              <a:rPr lang="ja-JP" altLang="en-US" sz="3200" dirty="0" err="1"/>
              <a:t>うな</a:t>
            </a:r>
            <a:r>
              <a:rPr lang="ja-JP" altLang="en-US" sz="3200" dirty="0"/>
              <a:t>重　竹　（味噌汁・香の物）　１，９００円</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9074" y="1268760"/>
            <a:ext cx="414522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998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損失回避</a:t>
            </a:r>
          </a:p>
        </p:txBody>
      </p:sp>
      <p:sp>
        <p:nvSpPr>
          <p:cNvPr id="3" name="コンテンツ プレースホルダー 2"/>
          <p:cNvSpPr>
            <a:spLocks noGrp="1"/>
          </p:cNvSpPr>
          <p:nvPr>
            <p:ph idx="1"/>
          </p:nvPr>
        </p:nvSpPr>
        <p:spPr/>
        <p:txBody>
          <a:bodyPr>
            <a:normAutofit/>
          </a:bodyPr>
          <a:lstStyle/>
          <a:p>
            <a:r>
              <a:rPr lang="ja-JP" altLang="en-US" dirty="0"/>
              <a:t>問題１</a:t>
            </a:r>
          </a:p>
          <a:p>
            <a:pPr marL="0" indent="0">
              <a:buNone/>
            </a:pPr>
            <a:r>
              <a:rPr lang="ja-JP" altLang="en-US" dirty="0"/>
              <a:t>①	確実に１００万円を手にする</a:t>
            </a:r>
          </a:p>
          <a:p>
            <a:pPr marL="0" indent="0">
              <a:buNone/>
            </a:pPr>
            <a:r>
              <a:rPr lang="ja-JP" altLang="en-US" dirty="0"/>
              <a:t>②	賭けをする。８９％の確率で１００万円を得、１０％の確率で２５０万円を獲得する。ただし、１％の確率で何ももらえない。</a:t>
            </a:r>
          </a:p>
          <a:p>
            <a:endParaRPr lang="ja-JP" altLang="en-US" dirty="0"/>
          </a:p>
          <a:p>
            <a:endParaRPr lang="ja-JP" altLang="en-US" dirty="0"/>
          </a:p>
          <a:p>
            <a:endParaRPr kumimoji="1" lang="ja-JP" altLang="en-US" dirty="0"/>
          </a:p>
        </p:txBody>
      </p:sp>
    </p:spTree>
    <p:extLst>
      <p:ext uri="{BB962C8B-B14F-4D97-AF65-F5344CB8AC3E}">
        <p14:creationId xmlns:p14="http://schemas.microsoft.com/office/powerpoint/2010/main" val="411508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pPr marL="0" indent="0">
              <a:buNone/>
            </a:pPr>
            <a:endParaRPr lang="ja-JP" altLang="en-US" dirty="0"/>
          </a:p>
          <a:p>
            <a:r>
              <a:rPr lang="ja-JP" altLang="en-US" dirty="0"/>
              <a:t>問題２　一つ選べるとしたらどちらを選ぶか？</a:t>
            </a:r>
            <a:endParaRPr lang="en-US" altLang="ja-JP" dirty="0"/>
          </a:p>
          <a:p>
            <a:pPr marL="0" indent="0">
              <a:buNone/>
            </a:pPr>
            <a:endParaRPr lang="ja-JP" altLang="en-US" dirty="0"/>
          </a:p>
          <a:p>
            <a:pPr marL="0" indent="0">
              <a:buNone/>
            </a:pPr>
            <a:r>
              <a:rPr lang="ja-JP" altLang="en-US" dirty="0"/>
              <a:t>①	１１％の確率で１００万円を得る</a:t>
            </a:r>
          </a:p>
          <a:p>
            <a:pPr marL="0" indent="0">
              <a:buNone/>
            </a:pPr>
            <a:r>
              <a:rPr lang="ja-JP" altLang="en-US" dirty="0"/>
              <a:t>②	１０％の確率で２５０万円を得る</a:t>
            </a:r>
          </a:p>
          <a:p>
            <a:endParaRPr lang="ja-JP" altLang="en-US" dirty="0"/>
          </a:p>
        </p:txBody>
      </p:sp>
    </p:spTree>
    <p:extLst>
      <p:ext uri="{BB962C8B-B14F-4D97-AF65-F5344CB8AC3E}">
        <p14:creationId xmlns:p14="http://schemas.microsoft.com/office/powerpoint/2010/main" val="194569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問題１の①も賭けをして、どの場合も</a:t>
            </a:r>
            <a:r>
              <a:rPr lang="en-US" altLang="ja-JP" dirty="0"/>
              <a:t>100</a:t>
            </a:r>
            <a:r>
              <a:rPr lang="ja-JP" altLang="en-US" dirty="0"/>
              <a:t>万円もらえるとする。</a:t>
            </a:r>
            <a:endParaRPr kumimoji="1" lang="ja-JP" altLang="en-US" dirty="0"/>
          </a:p>
        </p:txBody>
      </p:sp>
      <p:sp>
        <p:nvSpPr>
          <p:cNvPr id="3" name="コンテンツ プレースホルダー 2"/>
          <p:cNvSpPr>
            <a:spLocks noGrp="1"/>
          </p:cNvSpPr>
          <p:nvPr>
            <p:ph sz="half" idx="1"/>
          </p:nvPr>
        </p:nvSpPr>
        <p:spPr>
          <a:ln>
            <a:solidFill>
              <a:schemeClr val="accent1"/>
            </a:solidFill>
          </a:ln>
        </p:spPr>
        <p:txBody>
          <a:bodyPr>
            <a:normAutofit fontScale="92500" lnSpcReduction="20000"/>
          </a:bodyPr>
          <a:lstStyle/>
          <a:p>
            <a:pPr marL="0" indent="0">
              <a:buNone/>
            </a:pPr>
            <a:r>
              <a:rPr lang="ja-JP" altLang="en-US" dirty="0">
                <a:solidFill>
                  <a:srgbClr val="FF00FF"/>
                </a:solidFill>
              </a:rPr>
              <a:t>問題１</a:t>
            </a:r>
          </a:p>
          <a:p>
            <a:pPr marL="0" indent="0">
              <a:buNone/>
            </a:pPr>
            <a:r>
              <a:rPr lang="ja-JP" altLang="en-US" dirty="0"/>
              <a:t>①確実に１００万円を手にする</a:t>
            </a:r>
          </a:p>
          <a:p>
            <a:pPr marL="0" indent="0">
              <a:buNone/>
            </a:pPr>
            <a:r>
              <a:rPr lang="ja-JP" altLang="en-US" dirty="0"/>
              <a:t>②賭けをする。８９％の確率で１００万円を得、１０％の確率で２５０万円を獲得する。ただし、１％の確率で何ももらえない。</a:t>
            </a:r>
          </a:p>
          <a:p>
            <a:endParaRPr lang="ja-JP" altLang="en-US" dirty="0"/>
          </a:p>
          <a:p>
            <a:pPr marL="0" indent="0">
              <a:buNone/>
            </a:pPr>
            <a:r>
              <a:rPr lang="ja-JP" altLang="en-US" dirty="0">
                <a:solidFill>
                  <a:srgbClr val="FF00FF"/>
                </a:solidFill>
              </a:rPr>
              <a:t>問題２</a:t>
            </a:r>
          </a:p>
          <a:p>
            <a:pPr marL="0" indent="0">
              <a:buNone/>
            </a:pPr>
            <a:r>
              <a:rPr lang="ja-JP" altLang="en-US" dirty="0"/>
              <a:t>①１１％の確率で１００万円を得る</a:t>
            </a:r>
          </a:p>
          <a:p>
            <a:pPr marL="0" indent="0">
              <a:buNone/>
            </a:pPr>
            <a:r>
              <a:rPr lang="ja-JP" altLang="en-US" dirty="0"/>
              <a:t>②１０％の確率で２５０万円を得る</a:t>
            </a:r>
          </a:p>
          <a:p>
            <a:endParaRPr lang="ja-JP" altLang="en-US" dirty="0"/>
          </a:p>
          <a:p>
            <a:endParaRPr kumimoji="1" lang="ja-JP" altLang="en-US" dirty="0"/>
          </a:p>
        </p:txBody>
      </p:sp>
      <p:sp>
        <p:nvSpPr>
          <p:cNvPr id="4" name="コンテンツ プレースホルダー 3"/>
          <p:cNvSpPr>
            <a:spLocks noGrp="1"/>
          </p:cNvSpPr>
          <p:nvPr>
            <p:ph sz="half" idx="2"/>
          </p:nvPr>
        </p:nvSpPr>
        <p:spPr>
          <a:xfrm>
            <a:off x="6168008" y="1484785"/>
            <a:ext cx="3956248" cy="5141167"/>
          </a:xfrm>
        </p:spPr>
        <p:txBody>
          <a:bodyPr>
            <a:noAutofit/>
          </a:bodyPr>
          <a:lstStyle/>
          <a:p>
            <a:pPr marL="0" indent="0">
              <a:buNone/>
            </a:pPr>
            <a:r>
              <a:rPr lang="ja-JP" altLang="en-US" sz="2000" dirty="0"/>
              <a:t>問題１</a:t>
            </a:r>
            <a:endParaRPr lang="en-US" altLang="ja-JP" sz="2000" dirty="0"/>
          </a:p>
          <a:p>
            <a:pPr marL="0" indent="0">
              <a:buNone/>
            </a:pPr>
            <a:r>
              <a:rPr lang="ja-JP" altLang="en-US" sz="2000" dirty="0"/>
              <a:t>①</a:t>
            </a:r>
            <a:r>
              <a:rPr lang="en-US" altLang="ja-JP" sz="2000" dirty="0"/>
              <a:t>A</a:t>
            </a:r>
            <a:r>
              <a:rPr lang="ja-JP" altLang="en-US" sz="2000" dirty="0"/>
              <a:t>：</a:t>
            </a:r>
            <a:r>
              <a:rPr lang="en-US" altLang="ja-JP" sz="2000" dirty="0"/>
              <a:t>89</a:t>
            </a:r>
            <a:r>
              <a:rPr lang="ja-JP" altLang="en-US" sz="2000" dirty="0"/>
              <a:t>％で</a:t>
            </a:r>
            <a:r>
              <a:rPr lang="ja-JP" altLang="en-US" sz="2000" u="sng" dirty="0"/>
              <a:t>１００万円</a:t>
            </a:r>
          </a:p>
          <a:p>
            <a:pPr marL="0" indent="0">
              <a:buNone/>
            </a:pPr>
            <a:r>
              <a:rPr lang="ja-JP" altLang="en-US" sz="2000" dirty="0"/>
              <a:t>　</a:t>
            </a:r>
            <a:r>
              <a:rPr lang="en-US" altLang="ja-JP" sz="2000" dirty="0"/>
              <a:t>B</a:t>
            </a:r>
            <a:r>
              <a:rPr lang="ja-JP" altLang="en-US" sz="2000" dirty="0"/>
              <a:t>：</a:t>
            </a:r>
            <a:r>
              <a:rPr lang="en-US" altLang="ja-JP" sz="2000" dirty="0"/>
              <a:t>10</a:t>
            </a:r>
            <a:r>
              <a:rPr lang="ja-JP" altLang="en-US" sz="2000" dirty="0"/>
              <a:t>％で</a:t>
            </a:r>
            <a:r>
              <a:rPr lang="ja-JP" altLang="en-US" sz="2000" u="sng" dirty="0"/>
              <a:t>１００万円</a:t>
            </a:r>
          </a:p>
          <a:p>
            <a:pPr marL="0" indent="0">
              <a:buNone/>
            </a:pPr>
            <a:r>
              <a:rPr lang="ja-JP" altLang="en-US" sz="2000" dirty="0"/>
              <a:t>　</a:t>
            </a:r>
            <a:r>
              <a:rPr lang="en-US" altLang="ja-JP" sz="2000" dirty="0"/>
              <a:t>C</a:t>
            </a:r>
            <a:r>
              <a:rPr lang="ja-JP" altLang="en-US" sz="2000" dirty="0"/>
              <a:t>：１％で</a:t>
            </a:r>
            <a:r>
              <a:rPr lang="ja-JP" altLang="en-US" sz="2000" u="sng" dirty="0"/>
              <a:t>１００万円</a:t>
            </a:r>
          </a:p>
          <a:p>
            <a:pPr marL="0" indent="0">
              <a:buNone/>
            </a:pPr>
            <a:r>
              <a:rPr lang="ja-JP" altLang="en-US" sz="2000" dirty="0"/>
              <a:t>②</a:t>
            </a:r>
            <a:r>
              <a:rPr lang="en-US" altLang="ja-JP" sz="2000" dirty="0"/>
              <a:t>A</a:t>
            </a:r>
            <a:r>
              <a:rPr lang="ja-JP" altLang="en-US" sz="2000" dirty="0"/>
              <a:t>：</a:t>
            </a:r>
            <a:r>
              <a:rPr lang="en-US" altLang="ja-JP" sz="2000" dirty="0"/>
              <a:t>89</a:t>
            </a:r>
            <a:r>
              <a:rPr lang="ja-JP" altLang="en-US" sz="2000" dirty="0"/>
              <a:t>％で１００万円</a:t>
            </a:r>
          </a:p>
          <a:p>
            <a:pPr marL="0" indent="0">
              <a:buNone/>
            </a:pPr>
            <a:r>
              <a:rPr lang="ja-JP" altLang="en-US" sz="2000" dirty="0"/>
              <a:t>　</a:t>
            </a:r>
            <a:r>
              <a:rPr lang="en-US" altLang="ja-JP" sz="2000" dirty="0"/>
              <a:t>B</a:t>
            </a:r>
            <a:r>
              <a:rPr lang="ja-JP" altLang="en-US" sz="2000" dirty="0"/>
              <a:t>：</a:t>
            </a:r>
            <a:r>
              <a:rPr lang="en-US" altLang="ja-JP" sz="2000" dirty="0"/>
              <a:t>10</a:t>
            </a:r>
            <a:r>
              <a:rPr lang="ja-JP" altLang="en-US" sz="2000" dirty="0"/>
              <a:t>％で２５０万円</a:t>
            </a:r>
          </a:p>
          <a:p>
            <a:pPr marL="0" indent="0">
              <a:buNone/>
            </a:pPr>
            <a:r>
              <a:rPr lang="ja-JP" altLang="en-US" sz="2000" dirty="0"/>
              <a:t>　</a:t>
            </a:r>
            <a:r>
              <a:rPr lang="en-US" altLang="ja-JP" sz="2000" dirty="0"/>
              <a:t>C</a:t>
            </a:r>
            <a:r>
              <a:rPr lang="ja-JP" altLang="en-US" sz="2000" dirty="0"/>
              <a:t>：１％で０万円</a:t>
            </a:r>
          </a:p>
          <a:p>
            <a:pPr marL="0" indent="0">
              <a:buNone/>
            </a:pPr>
            <a:r>
              <a:rPr lang="ja-JP" altLang="en-US" sz="2000" dirty="0"/>
              <a:t>問題２</a:t>
            </a:r>
          </a:p>
          <a:p>
            <a:pPr marL="0" indent="0">
              <a:buNone/>
            </a:pPr>
            <a:r>
              <a:rPr lang="ja-JP" altLang="en-US" sz="2000" dirty="0"/>
              <a:t>①</a:t>
            </a:r>
            <a:r>
              <a:rPr lang="en-US" altLang="ja-JP" sz="2000" dirty="0"/>
              <a:t>A</a:t>
            </a:r>
            <a:r>
              <a:rPr lang="ja-JP" altLang="en-US" sz="2000" dirty="0"/>
              <a:t>：</a:t>
            </a:r>
            <a:r>
              <a:rPr lang="en-US" altLang="ja-JP" sz="2000" dirty="0"/>
              <a:t>89</a:t>
            </a:r>
            <a:r>
              <a:rPr lang="ja-JP" altLang="en-US" sz="2000" dirty="0"/>
              <a:t>％で０万円</a:t>
            </a:r>
          </a:p>
          <a:p>
            <a:pPr marL="0" indent="0">
              <a:buNone/>
            </a:pPr>
            <a:r>
              <a:rPr lang="ja-JP" altLang="en-US" sz="2000" dirty="0"/>
              <a:t>　</a:t>
            </a:r>
            <a:r>
              <a:rPr lang="en-US" altLang="ja-JP" sz="2000" dirty="0"/>
              <a:t>B</a:t>
            </a:r>
            <a:r>
              <a:rPr lang="ja-JP" altLang="en-US" sz="2000" dirty="0"/>
              <a:t>：</a:t>
            </a:r>
            <a:r>
              <a:rPr lang="en-US" altLang="ja-JP" sz="2000" dirty="0"/>
              <a:t>10</a:t>
            </a:r>
            <a:r>
              <a:rPr lang="ja-JP" altLang="en-US" sz="2000" dirty="0"/>
              <a:t>％で１００万円</a:t>
            </a:r>
          </a:p>
          <a:p>
            <a:pPr marL="0" indent="0">
              <a:buNone/>
            </a:pPr>
            <a:r>
              <a:rPr lang="ja-JP" altLang="en-US" sz="2000" dirty="0"/>
              <a:t>　</a:t>
            </a:r>
            <a:r>
              <a:rPr lang="en-US" altLang="ja-JP" sz="2000" dirty="0"/>
              <a:t>C</a:t>
            </a:r>
            <a:r>
              <a:rPr lang="ja-JP" altLang="en-US" sz="2000" dirty="0"/>
              <a:t>：１％で</a:t>
            </a:r>
            <a:r>
              <a:rPr lang="ja-JP" altLang="en-US" sz="2000" u="sng" dirty="0"/>
              <a:t>１００万円</a:t>
            </a:r>
          </a:p>
          <a:p>
            <a:pPr marL="0" indent="0">
              <a:buNone/>
            </a:pPr>
            <a:r>
              <a:rPr lang="ja-JP" altLang="en-US" sz="2000" dirty="0"/>
              <a:t>②</a:t>
            </a:r>
            <a:r>
              <a:rPr lang="en-US" altLang="ja-JP" sz="2000" dirty="0"/>
              <a:t>A</a:t>
            </a:r>
            <a:r>
              <a:rPr lang="ja-JP" altLang="en-US" sz="2000" dirty="0"/>
              <a:t>：</a:t>
            </a:r>
            <a:r>
              <a:rPr lang="en-US" altLang="ja-JP" sz="2000" dirty="0"/>
              <a:t>89</a:t>
            </a:r>
            <a:r>
              <a:rPr lang="ja-JP" altLang="en-US" sz="2000" dirty="0"/>
              <a:t>％で０円</a:t>
            </a:r>
          </a:p>
          <a:p>
            <a:pPr marL="0" indent="0">
              <a:buNone/>
            </a:pPr>
            <a:r>
              <a:rPr lang="ja-JP" altLang="en-US" sz="2000" dirty="0"/>
              <a:t>　</a:t>
            </a:r>
            <a:r>
              <a:rPr lang="en-US" altLang="ja-JP" sz="2000" dirty="0"/>
              <a:t>B</a:t>
            </a:r>
            <a:r>
              <a:rPr lang="ja-JP" altLang="en-US" sz="2000" dirty="0"/>
              <a:t>：</a:t>
            </a:r>
            <a:r>
              <a:rPr lang="en-US" altLang="ja-JP" sz="2000" dirty="0"/>
              <a:t>10</a:t>
            </a:r>
            <a:r>
              <a:rPr lang="ja-JP" altLang="en-US" sz="2000" dirty="0"/>
              <a:t>％で２５０万円</a:t>
            </a:r>
            <a:endParaRPr lang="en-US" altLang="ja-JP" sz="2000" dirty="0"/>
          </a:p>
          <a:p>
            <a:pPr marL="0" indent="0">
              <a:buNone/>
            </a:pPr>
            <a:r>
              <a:rPr lang="ja-JP" altLang="en-US" sz="2000" dirty="0"/>
              <a:t>　</a:t>
            </a:r>
            <a:r>
              <a:rPr lang="en-US" altLang="ja-JP" sz="2000" dirty="0"/>
              <a:t>C</a:t>
            </a:r>
            <a:r>
              <a:rPr lang="ja-JP" altLang="en-US" sz="2000" dirty="0"/>
              <a:t>：１％で０万円</a:t>
            </a:r>
          </a:p>
        </p:txBody>
      </p:sp>
    </p:spTree>
    <p:extLst>
      <p:ext uri="{BB962C8B-B14F-4D97-AF65-F5344CB8AC3E}">
        <p14:creationId xmlns:p14="http://schemas.microsoft.com/office/powerpoint/2010/main" val="336093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r>
              <a:rPr lang="ja-JP" altLang="en-US" dirty="0"/>
              <a:t>問題１で①を選んだら、問題２も①を選ぶのが合理的な選択と言えます。</a:t>
            </a:r>
          </a:p>
          <a:p>
            <a:endParaRPr lang="ja-JP" altLang="en-US" dirty="0"/>
          </a:p>
          <a:p>
            <a:r>
              <a:rPr lang="ja-JP" altLang="en-US" dirty="0"/>
              <a:t>ところが人間は</a:t>
            </a:r>
            <a:r>
              <a:rPr lang="ja-JP" altLang="en-US" dirty="0">
                <a:solidFill>
                  <a:srgbClr val="FF0000"/>
                </a:solidFill>
              </a:rPr>
              <a:t>客観的確率が高い領域</a:t>
            </a:r>
            <a:r>
              <a:rPr lang="ja-JP" altLang="en-US" dirty="0"/>
              <a:t>では、私たちは、</a:t>
            </a:r>
            <a:r>
              <a:rPr lang="ja-JP" altLang="en-US" u="sng" dirty="0"/>
              <a:t>危険回避的</a:t>
            </a:r>
            <a:r>
              <a:rPr lang="ja-JP" altLang="en-US" dirty="0"/>
              <a:t>になり、</a:t>
            </a:r>
            <a:r>
              <a:rPr lang="ja-JP" altLang="en-US" dirty="0">
                <a:solidFill>
                  <a:srgbClr val="FF0000"/>
                </a:solidFill>
              </a:rPr>
              <a:t>客観的確率が低い領域</a:t>
            </a:r>
            <a:r>
              <a:rPr lang="ja-JP" altLang="en-US" dirty="0"/>
              <a:t>では</a:t>
            </a:r>
            <a:r>
              <a:rPr lang="ja-JP" altLang="en-US" u="sng" dirty="0"/>
              <a:t>危険志向的</a:t>
            </a:r>
            <a:r>
              <a:rPr lang="ja-JP" altLang="en-US" dirty="0"/>
              <a:t>になる。</a:t>
            </a:r>
          </a:p>
          <a:p>
            <a:endParaRPr lang="ja-JP" altLang="en-US" dirty="0"/>
          </a:p>
          <a:p>
            <a:endParaRPr lang="ja-JP" altLang="en-US" dirty="0"/>
          </a:p>
          <a:p>
            <a:endParaRPr kumimoji="1" lang="ja-JP" altLang="en-US" dirty="0"/>
          </a:p>
        </p:txBody>
      </p:sp>
    </p:spTree>
    <p:extLst>
      <p:ext uri="{BB962C8B-B14F-4D97-AF65-F5344CB8AC3E}">
        <p14:creationId xmlns:p14="http://schemas.microsoft.com/office/powerpoint/2010/main" val="2628535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付加価値とは</a:t>
            </a:r>
            <a:endParaRPr/>
          </a:p>
        </p:txBody>
      </p:sp>
      <p:pic>
        <p:nvPicPr>
          <p:cNvPr id="121" name="Google Shape;121;p18" descr="MCj01862980000[1]"/>
          <p:cNvPicPr preferRelativeResize="0">
            <a:picLocks noGrp="1"/>
          </p:cNvPicPr>
          <p:nvPr>
            <p:ph type="body" idx="1"/>
          </p:nvPr>
        </p:nvPicPr>
        <p:blipFill rotWithShape="1">
          <a:blip r:embed="rId3">
            <a:alphaModFix/>
          </a:blip>
          <a:srcRect/>
          <a:stretch/>
        </p:blipFill>
        <p:spPr>
          <a:xfrm>
            <a:off x="2208213" y="3141664"/>
            <a:ext cx="1828800" cy="1690687"/>
          </a:xfrm>
          <a:prstGeom prst="rect">
            <a:avLst/>
          </a:prstGeom>
          <a:noFill/>
          <a:ln>
            <a:noFill/>
          </a:ln>
        </p:spPr>
      </p:pic>
      <p:pic>
        <p:nvPicPr>
          <p:cNvPr id="122" name="Google Shape;122;p18" descr="MCSY00550_0000[1]"/>
          <p:cNvPicPr preferRelativeResize="0">
            <a:picLocks noGrp="1"/>
          </p:cNvPicPr>
          <p:nvPr>
            <p:ph type="body" idx="2"/>
          </p:nvPr>
        </p:nvPicPr>
        <p:blipFill rotWithShape="1">
          <a:blip r:embed="rId4">
            <a:alphaModFix/>
          </a:blip>
          <a:srcRect/>
          <a:stretch/>
        </p:blipFill>
        <p:spPr>
          <a:xfrm>
            <a:off x="5306218" y="3149600"/>
            <a:ext cx="1290638" cy="1817688"/>
          </a:xfrm>
          <a:prstGeom prst="rect">
            <a:avLst/>
          </a:prstGeom>
          <a:noFill/>
          <a:ln>
            <a:noFill/>
          </a:ln>
        </p:spPr>
      </p:pic>
      <p:pic>
        <p:nvPicPr>
          <p:cNvPr id="123" name="Google Shape;123;p18" descr="MCj03948640000[1]"/>
          <p:cNvPicPr preferRelativeResize="0">
            <a:picLocks noGrp="1"/>
          </p:cNvPicPr>
          <p:nvPr>
            <p:ph type="body" idx="3"/>
          </p:nvPr>
        </p:nvPicPr>
        <p:blipFill rotWithShape="1">
          <a:blip r:embed="rId5">
            <a:alphaModFix/>
          </a:blip>
          <a:srcRect/>
          <a:stretch/>
        </p:blipFill>
        <p:spPr>
          <a:xfrm>
            <a:off x="7248128" y="3160997"/>
            <a:ext cx="1824038" cy="1358900"/>
          </a:xfrm>
          <a:prstGeom prst="rect">
            <a:avLst/>
          </a:prstGeom>
          <a:noFill/>
          <a:ln>
            <a:noFill/>
          </a:ln>
        </p:spPr>
      </p:pic>
      <p:sp>
        <p:nvSpPr>
          <p:cNvPr id="124" name="Google Shape;124;p18"/>
          <p:cNvSpPr txBox="1"/>
          <p:nvPr/>
        </p:nvSpPr>
        <p:spPr>
          <a:xfrm>
            <a:off x="2208214" y="1989138"/>
            <a:ext cx="1584325" cy="11604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原材料</a:t>
            </a:r>
            <a:endParaRPr/>
          </a:p>
          <a:p>
            <a:pPr marL="0" marR="0" lvl="0" indent="0" algn="l" rtl="0">
              <a:spcBef>
                <a:spcPts val="1400"/>
              </a:spcBef>
              <a:spcAft>
                <a:spcPts val="0"/>
              </a:spcAft>
              <a:buNone/>
            </a:pPr>
            <a:r>
              <a:rPr lang="ja-JP" sz="2800" b="0" i="0" u="none" strike="noStrike" cap="none">
                <a:solidFill>
                  <a:schemeClr val="dk1"/>
                </a:solidFill>
                <a:latin typeface="Tahoma"/>
                <a:ea typeface="Tahoma"/>
                <a:cs typeface="Tahoma"/>
                <a:sym typeface="Tahoma"/>
              </a:rPr>
              <a:t>20万円</a:t>
            </a:r>
            <a:endParaRPr/>
          </a:p>
        </p:txBody>
      </p:sp>
      <p:sp>
        <p:nvSpPr>
          <p:cNvPr id="125" name="Google Shape;125;p18"/>
          <p:cNvSpPr txBox="1"/>
          <p:nvPr/>
        </p:nvSpPr>
        <p:spPr>
          <a:xfrm>
            <a:off x="5375275" y="1989138"/>
            <a:ext cx="1728788" cy="1160462"/>
          </a:xfrm>
          <a:prstGeom prst="rect">
            <a:avLst/>
          </a:prstGeom>
          <a:noFill/>
          <a:ln>
            <a:noFill/>
          </a:ln>
        </p:spPr>
        <p:txBody>
          <a:bodyPr spcFirstLastPara="1" wrap="square" lIns="91425" tIns="45700" rIns="91425" bIns="45700" anchor="ctr" anchorCtr="1">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部品</a:t>
            </a:r>
            <a:endParaRPr/>
          </a:p>
          <a:p>
            <a:pPr marL="0" marR="0" lvl="0" indent="0" algn="l" rtl="0">
              <a:spcBef>
                <a:spcPts val="1400"/>
              </a:spcBef>
              <a:spcAft>
                <a:spcPts val="0"/>
              </a:spcAft>
              <a:buNone/>
            </a:pPr>
            <a:r>
              <a:rPr lang="ja-JP" sz="2800" b="0" i="0" u="none" strike="noStrike" cap="none">
                <a:solidFill>
                  <a:schemeClr val="dk1"/>
                </a:solidFill>
                <a:latin typeface="Tahoma"/>
                <a:ea typeface="Tahoma"/>
                <a:cs typeface="Tahoma"/>
                <a:sym typeface="Tahoma"/>
              </a:rPr>
              <a:t>50万円</a:t>
            </a:r>
            <a:endParaRPr/>
          </a:p>
        </p:txBody>
      </p:sp>
      <p:sp>
        <p:nvSpPr>
          <p:cNvPr id="126" name="Google Shape;126;p18"/>
          <p:cNvSpPr txBox="1"/>
          <p:nvPr/>
        </p:nvSpPr>
        <p:spPr>
          <a:xfrm>
            <a:off x="7680326" y="1989138"/>
            <a:ext cx="1655763" cy="946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完成品100万円</a:t>
            </a:r>
            <a:endParaRPr/>
          </a:p>
        </p:txBody>
      </p:sp>
      <p:sp>
        <p:nvSpPr>
          <p:cNvPr id="127" name="Google Shape;127;p18"/>
          <p:cNvSpPr txBox="1"/>
          <p:nvPr/>
        </p:nvSpPr>
        <p:spPr>
          <a:xfrm>
            <a:off x="4224339" y="1412876"/>
            <a:ext cx="4105275"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ある国での生産額</a:t>
            </a:r>
            <a:endParaRPr/>
          </a:p>
        </p:txBody>
      </p:sp>
      <p:sp>
        <p:nvSpPr>
          <p:cNvPr id="128" name="Google Shape;128;p18"/>
          <p:cNvSpPr txBox="1"/>
          <p:nvPr/>
        </p:nvSpPr>
        <p:spPr>
          <a:xfrm>
            <a:off x="2711451" y="5516564"/>
            <a:ext cx="6480175"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0" i="0" u="none" strike="noStrike" cap="none">
                <a:solidFill>
                  <a:srgbClr val="FF0000"/>
                </a:solidFill>
                <a:latin typeface="Tahoma"/>
                <a:ea typeface="Tahoma"/>
                <a:cs typeface="Tahoma"/>
                <a:sym typeface="Tahoma"/>
              </a:rPr>
              <a:t>170万円が付加価値ではない</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付加価値＝生産額ー中間投入</a:t>
            </a:r>
            <a:endParaRPr/>
          </a:p>
        </p:txBody>
      </p:sp>
      <p:pic>
        <p:nvPicPr>
          <p:cNvPr id="135" name="Google Shape;135;p19" descr="MCj03948640000[1]"/>
          <p:cNvPicPr preferRelativeResize="0">
            <a:picLocks noGrp="1"/>
          </p:cNvPicPr>
          <p:nvPr>
            <p:ph type="body" idx="1"/>
          </p:nvPr>
        </p:nvPicPr>
        <p:blipFill rotWithShape="1">
          <a:blip r:embed="rId3">
            <a:alphaModFix/>
          </a:blip>
          <a:srcRect/>
          <a:stretch/>
        </p:blipFill>
        <p:spPr>
          <a:xfrm>
            <a:off x="7974013" y="3154363"/>
            <a:ext cx="1822450" cy="1357313"/>
          </a:xfrm>
          <a:prstGeom prst="rect">
            <a:avLst/>
          </a:prstGeom>
          <a:noFill/>
          <a:ln>
            <a:noFill/>
          </a:ln>
        </p:spPr>
      </p:pic>
      <p:pic>
        <p:nvPicPr>
          <p:cNvPr id="136" name="Google Shape;136;p19" descr="MCj01862980000[1]"/>
          <p:cNvPicPr preferRelativeResize="0"/>
          <p:nvPr/>
        </p:nvPicPr>
        <p:blipFill rotWithShape="1">
          <a:blip r:embed="rId4">
            <a:alphaModFix/>
          </a:blip>
          <a:srcRect/>
          <a:stretch/>
        </p:blipFill>
        <p:spPr>
          <a:xfrm>
            <a:off x="1774825" y="2997200"/>
            <a:ext cx="1828800" cy="1690688"/>
          </a:xfrm>
          <a:prstGeom prst="rect">
            <a:avLst/>
          </a:prstGeom>
          <a:noFill/>
          <a:ln>
            <a:noFill/>
          </a:ln>
        </p:spPr>
      </p:pic>
      <p:pic>
        <p:nvPicPr>
          <p:cNvPr id="137" name="Google Shape;137;p19" descr="MCSY00550_0000[1]"/>
          <p:cNvPicPr preferRelativeResize="0"/>
          <p:nvPr/>
        </p:nvPicPr>
        <p:blipFill rotWithShape="1">
          <a:blip r:embed="rId5">
            <a:alphaModFix/>
          </a:blip>
          <a:srcRect/>
          <a:stretch/>
        </p:blipFill>
        <p:spPr>
          <a:xfrm>
            <a:off x="4949827" y="2933700"/>
            <a:ext cx="1290637" cy="1817688"/>
          </a:xfrm>
          <a:prstGeom prst="rect">
            <a:avLst/>
          </a:prstGeom>
          <a:noFill/>
          <a:ln>
            <a:noFill/>
          </a:ln>
        </p:spPr>
      </p:pic>
      <p:sp>
        <p:nvSpPr>
          <p:cNvPr id="138" name="Google Shape;138;p19"/>
          <p:cNvSpPr txBox="1"/>
          <p:nvPr/>
        </p:nvSpPr>
        <p:spPr>
          <a:xfrm>
            <a:off x="2208214" y="2133600"/>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39" name="Google Shape;139;p19"/>
          <p:cNvSpPr txBox="1"/>
          <p:nvPr/>
        </p:nvSpPr>
        <p:spPr>
          <a:xfrm>
            <a:off x="5087939" y="2205039"/>
            <a:ext cx="1800225"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0" name="Google Shape;140;p19"/>
          <p:cNvSpPr txBox="1"/>
          <p:nvPr/>
        </p:nvSpPr>
        <p:spPr>
          <a:xfrm>
            <a:off x="7896225" y="2276475"/>
            <a:ext cx="1728788"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100万円</a:t>
            </a:r>
            <a:endParaRPr/>
          </a:p>
        </p:txBody>
      </p:sp>
      <p:cxnSp>
        <p:nvCxnSpPr>
          <p:cNvPr id="141" name="Google Shape;141;p19"/>
          <p:cNvCxnSpPr/>
          <p:nvPr/>
        </p:nvCxnSpPr>
        <p:spPr>
          <a:xfrm>
            <a:off x="3719514" y="3789363"/>
            <a:ext cx="936625" cy="0"/>
          </a:xfrm>
          <a:prstGeom prst="straightConnector1">
            <a:avLst/>
          </a:prstGeom>
          <a:noFill/>
          <a:ln w="9525" cap="flat" cmpd="sng">
            <a:solidFill>
              <a:schemeClr val="dk1"/>
            </a:solidFill>
            <a:prstDash val="solid"/>
            <a:round/>
            <a:headEnd type="none" w="med" len="med"/>
            <a:tailEnd type="triangle" w="med" len="med"/>
          </a:ln>
        </p:spPr>
      </p:cxnSp>
      <p:cxnSp>
        <p:nvCxnSpPr>
          <p:cNvPr id="142" name="Google Shape;142;p19"/>
          <p:cNvCxnSpPr/>
          <p:nvPr/>
        </p:nvCxnSpPr>
        <p:spPr>
          <a:xfrm>
            <a:off x="6456363" y="3789363"/>
            <a:ext cx="863600" cy="0"/>
          </a:xfrm>
          <a:prstGeom prst="straightConnector1">
            <a:avLst/>
          </a:prstGeom>
          <a:noFill/>
          <a:ln w="9525" cap="flat" cmpd="sng">
            <a:solidFill>
              <a:schemeClr val="dk1"/>
            </a:solidFill>
            <a:prstDash val="solid"/>
            <a:round/>
            <a:headEnd type="none" w="med" len="med"/>
            <a:tailEnd type="triangle" w="med" len="med"/>
          </a:ln>
        </p:spPr>
      </p:cxnSp>
      <p:sp>
        <p:nvSpPr>
          <p:cNvPr id="143" name="Google Shape;143;p19"/>
          <p:cNvSpPr txBox="1"/>
          <p:nvPr/>
        </p:nvSpPr>
        <p:spPr>
          <a:xfrm>
            <a:off x="3648076" y="4149725"/>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44" name="Google Shape;144;p19"/>
          <p:cNvSpPr txBox="1"/>
          <p:nvPr/>
        </p:nvSpPr>
        <p:spPr>
          <a:xfrm>
            <a:off x="6240463" y="4076700"/>
            <a:ext cx="1655762"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5" name="Google Shape;145;p19"/>
          <p:cNvSpPr txBox="1"/>
          <p:nvPr/>
        </p:nvSpPr>
        <p:spPr>
          <a:xfrm>
            <a:off x="1992314" y="5876925"/>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46" name="Google Shape;146;p19"/>
          <p:cNvSpPr txBox="1"/>
          <p:nvPr/>
        </p:nvSpPr>
        <p:spPr>
          <a:xfrm>
            <a:off x="5087938" y="5791200"/>
            <a:ext cx="1655762"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30万円</a:t>
            </a:r>
            <a:endParaRPr/>
          </a:p>
        </p:txBody>
      </p:sp>
      <p:sp>
        <p:nvSpPr>
          <p:cNvPr id="147" name="Google Shape;147;p19"/>
          <p:cNvSpPr txBox="1"/>
          <p:nvPr/>
        </p:nvSpPr>
        <p:spPr>
          <a:xfrm>
            <a:off x="7680325" y="5876925"/>
            <a:ext cx="1728788"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8" name="Google Shape;148;p19"/>
          <p:cNvSpPr txBox="1"/>
          <p:nvPr/>
        </p:nvSpPr>
        <p:spPr>
          <a:xfrm>
            <a:off x="1774825" y="1412876"/>
            <a:ext cx="1512888" cy="588963"/>
          </a:xfrm>
          <a:prstGeom prst="rect">
            <a:avLst/>
          </a:prstGeom>
          <a:solidFill>
            <a:srgbClr val="FFFF99"/>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生産額</a:t>
            </a:r>
            <a:endParaRPr/>
          </a:p>
        </p:txBody>
      </p:sp>
      <p:sp>
        <p:nvSpPr>
          <p:cNvPr id="149" name="Google Shape;149;p19"/>
          <p:cNvSpPr txBox="1"/>
          <p:nvPr/>
        </p:nvSpPr>
        <p:spPr>
          <a:xfrm>
            <a:off x="3216275" y="2997200"/>
            <a:ext cx="1944688" cy="579438"/>
          </a:xfrm>
          <a:prstGeom prst="rect">
            <a:avLst/>
          </a:prstGeom>
          <a:solidFill>
            <a:srgbClr val="FFFF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中間投入</a:t>
            </a:r>
            <a:endParaRPr/>
          </a:p>
        </p:txBody>
      </p:sp>
      <p:sp>
        <p:nvSpPr>
          <p:cNvPr id="150" name="Google Shape;150;p19"/>
          <p:cNvSpPr txBox="1"/>
          <p:nvPr/>
        </p:nvSpPr>
        <p:spPr>
          <a:xfrm>
            <a:off x="1774825" y="5084764"/>
            <a:ext cx="1873250" cy="579437"/>
          </a:xfrm>
          <a:prstGeom prst="rect">
            <a:avLst/>
          </a:prstGeom>
          <a:solidFill>
            <a:srgbClr val="FFFF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付加価値</a:t>
            </a:r>
            <a:endParaRPr/>
          </a:p>
        </p:txBody>
      </p:sp>
      <p:sp>
        <p:nvSpPr>
          <p:cNvPr id="151" name="Google Shape;151;p19"/>
          <p:cNvSpPr txBox="1"/>
          <p:nvPr/>
        </p:nvSpPr>
        <p:spPr>
          <a:xfrm>
            <a:off x="4728369" y="5001556"/>
            <a:ext cx="2374900" cy="579438"/>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0" i="0" u="none" strike="noStrike" cap="none">
                <a:solidFill>
                  <a:schemeClr val="dk1"/>
                </a:solidFill>
                <a:latin typeface="Tahoma"/>
                <a:ea typeface="Tahoma"/>
                <a:cs typeface="Tahoma"/>
                <a:sym typeface="Tahoma"/>
              </a:rPr>
              <a:t>100万円</a:t>
            </a:r>
            <a:endParaRPr/>
          </a:p>
        </p:txBody>
      </p:sp>
      <p:sp>
        <p:nvSpPr>
          <p:cNvPr id="152" name="Google Shape;152;p19"/>
          <p:cNvSpPr txBox="1"/>
          <p:nvPr/>
        </p:nvSpPr>
        <p:spPr>
          <a:xfrm>
            <a:off x="6959601" y="1341438"/>
            <a:ext cx="3095625" cy="519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0" i="0" u="none" strike="noStrike" cap="none">
                <a:solidFill>
                  <a:srgbClr val="FF0000"/>
                </a:solidFill>
                <a:latin typeface="Tahoma"/>
                <a:ea typeface="Tahoma"/>
                <a:cs typeface="Tahoma"/>
                <a:sym typeface="Tahoma"/>
              </a:rPr>
              <a:t>中間財の投入額</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fade">
                                      <p:cBhvr>
                                        <p:cTn id="11" dur="455"/>
                                        <p:tgtEl>
                                          <p:spTgt spid="1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500"/>
                                        <p:tgtEl>
                                          <p:spTgt spid="1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0"/>
                                        </p:tgtEl>
                                        <p:attrNameLst>
                                          <p:attrName>style.visibility</p:attrName>
                                        </p:attrNameLst>
                                      </p:cBhvr>
                                      <p:to>
                                        <p:strVal val="visible"/>
                                      </p:to>
                                    </p:set>
                                    <p:animEffect transition="in" filter="fade">
                                      <p:cBhvr>
                                        <p:cTn id="21" dur="500"/>
                                        <p:tgtEl>
                                          <p:spTgt spid="1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5"/>
                                        </p:tgtEl>
                                        <p:attrNameLst>
                                          <p:attrName>style.visibility</p:attrName>
                                        </p:attrNameLst>
                                      </p:cBhvr>
                                      <p:to>
                                        <p:strVal val="visible"/>
                                      </p:to>
                                    </p:set>
                                    <p:animEffect transition="in" filter="fade">
                                      <p:cBhvr>
                                        <p:cTn id="26" dur="500"/>
                                        <p:tgtEl>
                                          <p:spTgt spid="1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1230"/>
                                        <p:tgtEl>
                                          <p:spTgt spid="1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2000"/>
                                        <p:tgtEl>
                                          <p:spTgt spid="14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1"/>
                                        </p:tgtEl>
                                        <p:attrNameLst>
                                          <p:attrName>style.visibility</p:attrName>
                                        </p:attrNameLst>
                                      </p:cBhvr>
                                      <p:to>
                                        <p:strVal val="visible"/>
                                      </p:to>
                                    </p:set>
                                    <p:animEffect transition="in" filter="fade">
                                      <p:cBhvr>
                                        <p:cTn id="41"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三面等価の原則</a:t>
            </a:r>
            <a:endParaRPr/>
          </a:p>
        </p:txBody>
      </p:sp>
      <p:sp>
        <p:nvSpPr>
          <p:cNvPr id="158" name="Google Shape;158;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ＧＤＰはいろんな見方をしても等しくなる。</a:t>
            </a:r>
            <a:endParaRPr/>
          </a:p>
          <a:p>
            <a:pPr marL="342900" lvl="0" indent="-139700" algn="l" rtl="0">
              <a:spcBef>
                <a:spcPts val="640"/>
              </a:spcBef>
              <a:spcAft>
                <a:spcPts val="0"/>
              </a:spcAft>
              <a:buClr>
                <a:schemeClr val="dk1"/>
              </a:buClr>
              <a:buSzPts val="3200"/>
              <a:buNone/>
            </a:pPr>
            <a:endParaRPr/>
          </a:p>
          <a:p>
            <a:pPr marL="0" lvl="0" indent="0" algn="ctr" rtl="0">
              <a:spcBef>
                <a:spcPts val="640"/>
              </a:spcBef>
              <a:spcAft>
                <a:spcPts val="0"/>
              </a:spcAft>
              <a:buClr>
                <a:srgbClr val="FF00FF"/>
              </a:buClr>
              <a:buSzPts val="3200"/>
              <a:buNone/>
            </a:pPr>
            <a:r>
              <a:rPr lang="ja-JP">
                <a:solidFill>
                  <a:srgbClr val="FF00FF"/>
                </a:solidFill>
              </a:rPr>
              <a:t>生産＝所得＝支出</a:t>
            </a:r>
            <a:endParaRPr>
              <a:solidFill>
                <a:srgbClr val="FF00FF"/>
              </a:solidFill>
            </a:endParaRPr>
          </a:p>
          <a:p>
            <a:pPr marL="0" lvl="0" indent="0" algn="ctr" rtl="0">
              <a:spcBef>
                <a:spcPts val="640"/>
              </a:spcBef>
              <a:spcAft>
                <a:spcPts val="0"/>
              </a:spcAft>
              <a:buClr>
                <a:schemeClr val="dk1"/>
              </a:buClr>
              <a:buSzPts val="3200"/>
              <a:buNone/>
            </a:pPr>
            <a:endParaRPr>
              <a:solidFill>
                <a:srgbClr val="FF00FF"/>
              </a:solidFill>
            </a:endParaRPr>
          </a:p>
          <a:p>
            <a:pPr marL="342900" lvl="0" indent="-342900" algn="l" rtl="0">
              <a:spcBef>
                <a:spcPts val="640"/>
              </a:spcBef>
              <a:spcAft>
                <a:spcPts val="0"/>
              </a:spcAft>
              <a:buClr>
                <a:schemeClr val="dk1"/>
              </a:buClr>
              <a:buSzPts val="3200"/>
              <a:buChar char="•"/>
            </a:pPr>
            <a:r>
              <a:rPr lang="ja-JP"/>
              <a:t>生産　ものを作ること</a:t>
            </a:r>
            <a:endParaRPr/>
          </a:p>
          <a:p>
            <a:pPr marL="342900" lvl="0" indent="-342900" algn="l" rtl="0">
              <a:spcBef>
                <a:spcPts val="640"/>
              </a:spcBef>
              <a:spcAft>
                <a:spcPts val="0"/>
              </a:spcAft>
              <a:buClr>
                <a:schemeClr val="dk1"/>
              </a:buClr>
              <a:buSzPts val="3200"/>
              <a:buChar char="•"/>
            </a:pPr>
            <a:r>
              <a:rPr lang="ja-JP"/>
              <a:t>所得　作ったもので、給料や会社が利益を上げること</a:t>
            </a:r>
            <a:endParaRPr/>
          </a:p>
          <a:p>
            <a:pPr marL="342900" lvl="0" indent="-342900" algn="l" rtl="0">
              <a:spcBef>
                <a:spcPts val="640"/>
              </a:spcBef>
              <a:spcAft>
                <a:spcPts val="0"/>
              </a:spcAft>
              <a:buClr>
                <a:schemeClr val="dk1"/>
              </a:buClr>
              <a:buSzPts val="3200"/>
              <a:buChar char="•"/>
            </a:pPr>
            <a:r>
              <a:rPr lang="ja-JP"/>
              <a:t>支出　もらったお金を使うこと</a:t>
            </a: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1981200" y="274638"/>
            <a:ext cx="8229600" cy="41751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ja-JP" sz="4000"/>
              <a:t>国内総生産の内訳</a:t>
            </a:r>
            <a:endParaRPr/>
          </a:p>
        </p:txBody>
      </p:sp>
      <p:graphicFrame>
        <p:nvGraphicFramePr>
          <p:cNvPr id="165" name="Google Shape;165;p21"/>
          <p:cNvGraphicFramePr/>
          <p:nvPr/>
        </p:nvGraphicFramePr>
        <p:xfrm>
          <a:off x="1992313" y="981075"/>
          <a:ext cx="8147050" cy="5197500"/>
        </p:xfrm>
        <a:graphic>
          <a:graphicData uri="http://schemas.openxmlformats.org/drawingml/2006/table">
            <a:tbl>
              <a:tblPr>
                <a:noFill/>
                <a:tableStyleId>{1DFE7E09-FCD8-49D4-A6DA-E01ED296C9C8}</a:tableStyleId>
              </a:tblPr>
              <a:tblGrid>
                <a:gridCol w="1162050">
                  <a:extLst>
                    <a:ext uri="{9D8B030D-6E8A-4147-A177-3AD203B41FA5}">
                      <a16:colId xmlns:a16="http://schemas.microsoft.com/office/drawing/2014/main" val="20000"/>
                    </a:ext>
                  </a:extLst>
                </a:gridCol>
                <a:gridCol w="1512875">
                  <a:extLst>
                    <a:ext uri="{9D8B030D-6E8A-4147-A177-3AD203B41FA5}">
                      <a16:colId xmlns:a16="http://schemas.microsoft.com/office/drawing/2014/main" val="20001"/>
                    </a:ext>
                  </a:extLst>
                </a:gridCol>
                <a:gridCol w="2016125">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gridCol w="1566875">
                  <a:extLst>
                    <a:ext uri="{9D8B030D-6E8A-4147-A177-3AD203B41FA5}">
                      <a16:colId xmlns:a16="http://schemas.microsoft.com/office/drawing/2014/main" val="20004"/>
                    </a:ext>
                  </a:extLst>
                </a:gridCol>
              </a:tblGrid>
              <a:tr h="647700">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家計</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企業</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政府</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588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消費</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最終消費支出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民間最終消費支出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政府最終消費支出</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455750">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総固定資本形成</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民間住宅投資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民間企業設備投資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公的固定資本形成</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36625">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在庫品増加</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492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輸出</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4">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財貨・サービスの輸出</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4"/>
                  </a:ext>
                </a:extLst>
              </a:tr>
              <a:tr h="5492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輸入</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gridSpan="4">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財貨・サービスの輸入</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2" name="図 1">
            <a:extLst>
              <a:ext uri="{FF2B5EF4-FFF2-40B4-BE49-F238E27FC236}">
                <a16:creationId xmlns:a16="http://schemas.microsoft.com/office/drawing/2014/main" id="{2498C535-83F7-41F1-2081-797AF584324E}"/>
              </a:ext>
            </a:extLst>
          </p:cNvPr>
          <p:cNvPicPr>
            <a:picLocks noChangeAspect="1"/>
          </p:cNvPicPr>
          <p:nvPr/>
        </p:nvPicPr>
        <p:blipFill>
          <a:blip r:embed="rId3"/>
          <a:stretch>
            <a:fillRect/>
          </a:stretch>
        </p:blipFill>
        <p:spPr>
          <a:xfrm>
            <a:off x="1537576" y="1834757"/>
            <a:ext cx="8917988" cy="4442007"/>
          </a:xfrm>
          <a:prstGeom prst="rect">
            <a:avLst/>
          </a:prstGeom>
        </p:spPr>
      </p:pic>
      <p:sp>
        <p:nvSpPr>
          <p:cNvPr id="3" name="タイトル 2">
            <a:extLst>
              <a:ext uri="{FF2B5EF4-FFF2-40B4-BE49-F238E27FC236}">
                <a16:creationId xmlns:a16="http://schemas.microsoft.com/office/drawing/2014/main" id="{34BD1AF6-70D4-B59E-2165-0755E64C26D2}"/>
              </a:ext>
            </a:extLst>
          </p:cNvPr>
          <p:cNvSpPr>
            <a:spLocks noGrp="1"/>
          </p:cNvSpPr>
          <p:nvPr>
            <p:ph type="title"/>
          </p:nvPr>
        </p:nvSpPr>
        <p:spPr/>
        <p:txBody>
          <a:bodyPr/>
          <a:lstStyle/>
          <a:p>
            <a:r>
              <a:rPr lang="ja-JP" altLang="en-US" dirty="0"/>
              <a:t>実質</a:t>
            </a:r>
            <a:r>
              <a:rPr lang="en-US" altLang="ja-JP" dirty="0"/>
              <a:t>GDP</a:t>
            </a:r>
            <a:endParaRPr lang="ja-JP" altLang="en-US" dirty="0"/>
          </a:p>
        </p:txBody>
      </p:sp>
    </p:spTree>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1531</Words>
  <Application>Microsoft Office PowerPoint</Application>
  <PresentationFormat>ワイド画面</PresentationFormat>
  <Paragraphs>291</Paragraphs>
  <Slides>48</Slides>
  <Notes>34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48</vt:i4>
      </vt:variant>
    </vt:vector>
  </HeadingPairs>
  <TitlesOfParts>
    <vt:vector size="56" baseType="lpstr">
      <vt:lpstr>Tahoma</vt:lpstr>
      <vt:lpstr>Arial</vt:lpstr>
      <vt:lpstr>Noto Sans Symbols</vt:lpstr>
      <vt:lpstr>MS Gothic</vt:lpstr>
      <vt:lpstr>MS PGothic</vt:lpstr>
      <vt:lpstr>Calibri</vt:lpstr>
      <vt:lpstr>Garamond</vt:lpstr>
      <vt:lpstr>Office テーマ</vt:lpstr>
      <vt:lpstr>ディズニーランドの歩み （教科書　第2章）</vt:lpstr>
      <vt:lpstr>ＧＤＰとは</vt:lpstr>
      <vt:lpstr>PowerPoint プレゼンテーション</vt:lpstr>
      <vt:lpstr>PowerPoint プレゼンテーション</vt:lpstr>
      <vt:lpstr>付加価値とは</vt:lpstr>
      <vt:lpstr>付加価値＝生産額ー中間投入</vt:lpstr>
      <vt:lpstr>三面等価の原則</vt:lpstr>
      <vt:lpstr>国内総生産の内訳</vt:lpstr>
      <vt:lpstr>実質GDP</vt:lpstr>
      <vt:lpstr>実質GDP成長率の推移</vt:lpstr>
      <vt:lpstr>実質GDP成長率</vt:lpstr>
      <vt:lpstr>実質ＧＤＰを使った入場者数の推計</vt:lpstr>
      <vt:lpstr>失業率</vt:lpstr>
      <vt:lpstr>消費者物価指数上昇率</vt:lpstr>
      <vt:lpstr>1983年という年</vt:lpstr>
      <vt:lpstr>オリエンタルランドの歴史 馬場康夫（2007）『「エンタメ」の夜明け』講談社</vt:lpstr>
      <vt:lpstr>オリエンタルランド設立</vt:lpstr>
      <vt:lpstr>PowerPoint プレゼンテーション</vt:lpstr>
      <vt:lpstr>川崎千春</vt:lpstr>
      <vt:lpstr>高橋正知</vt:lpstr>
      <vt:lpstr>PowerPoint プレゼンテーション</vt:lpstr>
      <vt:lpstr>PowerPoint プレゼンテーション</vt:lpstr>
      <vt:lpstr>ディズニーランドとの交渉</vt:lpstr>
      <vt:lpstr>奈良ドリームランド</vt:lpstr>
      <vt:lpstr>２つの候補地の争い</vt:lpstr>
      <vt:lpstr>準備作業</vt:lpstr>
      <vt:lpstr>ディズニーシーができるまで</vt:lpstr>
      <vt:lpstr>ディズニーシーができるまで</vt:lpstr>
      <vt:lpstr>ディズニーからの自立を目指す</vt:lpstr>
      <vt:lpstr>ネポス・ナポス</vt:lpstr>
      <vt:lpstr>他業態の模索</vt:lpstr>
      <vt:lpstr>PowerPoint プレゼンテーション</vt:lpstr>
      <vt:lpstr>PowerPoint プレゼンテーション</vt:lpstr>
      <vt:lpstr>PowerPoint プレゼンテーション</vt:lpstr>
      <vt:lpstr>ご清聴ありがとうございました。</vt:lpstr>
      <vt:lpstr>行動経済学</vt:lpstr>
      <vt:lpstr>経済学の前提</vt:lpstr>
      <vt:lpstr>PowerPoint プレゼンテーション</vt:lpstr>
      <vt:lpstr>試食、購入の割合はどれくらいか？</vt:lpstr>
      <vt:lpstr>試食、購入の割合</vt:lpstr>
      <vt:lpstr>マキシマイザー（選択肢を比較して最高のものを求める人）と サティスファイザー（ほどほどに満足できればいい人）</vt:lpstr>
      <vt:lpstr>極端性の回避</vt:lpstr>
      <vt:lpstr>答え：1500円のメニューを追加する</vt:lpstr>
      <vt:lpstr>松竹梅</vt:lpstr>
      <vt:lpstr>損失回避</vt:lpstr>
      <vt:lpstr>PowerPoint プレゼンテーション</vt:lpstr>
      <vt:lpstr>問題１の①も賭けをして、どの場合も100万円もらえるとする。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第2章　ディズニーランドの歩み</dc:title>
  <dc:creator>Nariyasu Yamasawa</dc:creator>
  <cp:lastModifiedBy>Nariyasu Yamasawa</cp:lastModifiedBy>
  <cp:revision>12</cp:revision>
  <dcterms:modified xsi:type="dcterms:W3CDTF">2025-04-09T05:00:31Z</dcterms:modified>
</cp:coreProperties>
</file>