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0" r:id="rId1"/>
  </p:sldMasterIdLst>
  <p:notesMasterIdLst>
    <p:notesMasterId r:id="rId59"/>
  </p:notesMasterIdLst>
  <p:handoutMasterIdLst>
    <p:handoutMasterId r:id="rId60"/>
  </p:handoutMasterIdLst>
  <p:sldIdLst>
    <p:sldId id="256" r:id="rId2"/>
    <p:sldId id="508" r:id="rId3"/>
    <p:sldId id="510" r:id="rId4"/>
    <p:sldId id="509" r:id="rId5"/>
    <p:sldId id="517" r:id="rId6"/>
    <p:sldId id="501" r:id="rId7"/>
    <p:sldId id="503" r:id="rId8"/>
    <p:sldId id="504" r:id="rId9"/>
    <p:sldId id="505" r:id="rId10"/>
    <p:sldId id="506" r:id="rId11"/>
    <p:sldId id="507" r:id="rId12"/>
    <p:sldId id="518" r:id="rId13"/>
    <p:sldId id="296" r:id="rId14"/>
    <p:sldId id="313" r:id="rId15"/>
    <p:sldId id="288" r:id="rId16"/>
    <p:sldId id="330" r:id="rId17"/>
    <p:sldId id="259" r:id="rId18"/>
    <p:sldId id="263" r:id="rId19"/>
    <p:sldId id="289" r:id="rId20"/>
    <p:sldId id="260" r:id="rId21"/>
    <p:sldId id="377" r:id="rId22"/>
    <p:sldId id="378" r:id="rId23"/>
    <p:sldId id="487" r:id="rId24"/>
    <p:sldId id="279" r:id="rId25"/>
    <p:sldId id="348" r:id="rId26"/>
    <p:sldId id="258" r:id="rId27"/>
    <p:sldId id="379" r:id="rId28"/>
    <p:sldId id="491" r:id="rId29"/>
    <p:sldId id="380" r:id="rId30"/>
    <p:sldId id="513" r:id="rId31"/>
    <p:sldId id="495" r:id="rId32"/>
    <p:sldId id="496" r:id="rId33"/>
    <p:sldId id="497" r:id="rId34"/>
    <p:sldId id="297" r:id="rId35"/>
    <p:sldId id="355" r:id="rId36"/>
    <p:sldId id="515" r:id="rId37"/>
    <p:sldId id="281" r:id="rId38"/>
    <p:sldId id="293" r:id="rId39"/>
    <p:sldId id="276" r:id="rId40"/>
    <p:sldId id="325" r:id="rId41"/>
    <p:sldId id="323" r:id="rId42"/>
    <p:sldId id="322" r:id="rId43"/>
    <p:sldId id="477" r:id="rId44"/>
    <p:sldId id="488" r:id="rId45"/>
    <p:sldId id="490" r:id="rId46"/>
    <p:sldId id="478" r:id="rId47"/>
    <p:sldId id="479" r:id="rId48"/>
    <p:sldId id="480" r:id="rId49"/>
    <p:sldId id="481" r:id="rId50"/>
    <p:sldId id="482" r:id="rId51"/>
    <p:sldId id="483" r:id="rId52"/>
    <p:sldId id="484" r:id="rId53"/>
    <p:sldId id="498" r:id="rId54"/>
    <p:sldId id="499" r:id="rId55"/>
    <p:sldId id="514" r:id="rId56"/>
    <p:sldId id="500" r:id="rId57"/>
    <p:sldId id="512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0FF"/>
    <a:srgbClr val="CCFF33"/>
    <a:srgbClr val="CC0099"/>
    <a:srgbClr val="CC0000"/>
    <a:srgbClr val="99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3DB7B01-2E8C-4E27-AF50-76198E9ECE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526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BF956A1-01D7-4FFF-9F13-81BBAC07F5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3293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FED86-AE32-4418-8C76-748A069E6A7C}" type="slidenum">
              <a:rPr lang="en-US" altLang="ja-JP" smtClean="0">
                <a:latin typeface="Arial" charset="0"/>
                <a:ea typeface="ＭＳ Ｐゴシック" charset="-128"/>
              </a:rPr>
              <a:pPr/>
              <a:t>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BE018-AD11-4852-B1B7-77F209CC4461}" type="slidenum">
              <a:rPr lang="en-US" altLang="ja-JP" smtClean="0">
                <a:latin typeface="Arial" charset="0"/>
                <a:ea typeface="ＭＳ Ｐゴシック" charset="-128"/>
              </a:rPr>
              <a:pPr/>
              <a:t>20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0EE147-7C67-461E-911A-C6E86568501F}" type="slidenum">
              <a:rPr lang="en-US" altLang="ja-JP" smtClean="0">
                <a:latin typeface="Arial" charset="0"/>
                <a:ea typeface="ＭＳ Ｐゴシック" charset="-128"/>
              </a:rPr>
              <a:pPr/>
              <a:t>24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98127-ADC4-4B8C-A766-88EB33FDE410}" type="slidenum">
              <a:rPr lang="en-US" altLang="ja-JP" smtClean="0">
                <a:latin typeface="Arial" charset="0"/>
                <a:ea typeface="ＭＳ Ｐゴシック" charset="-128"/>
              </a:rPr>
              <a:pPr/>
              <a:t>26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67428-7E61-4658-8C5E-CA0FB964E36B}" type="slidenum">
              <a:rPr lang="en-US" altLang="ja-JP" smtClean="0">
                <a:latin typeface="Arial" charset="0"/>
                <a:ea typeface="ＭＳ Ｐゴシック" charset="-128"/>
              </a:rPr>
              <a:pPr/>
              <a:t>31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952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0326F-7360-4956-A6C8-D2CD2989E808}" type="slidenum">
              <a:rPr lang="en-US" altLang="ja-JP" smtClean="0">
                <a:latin typeface="Arial" charset="0"/>
                <a:ea typeface="ＭＳ Ｐゴシック" charset="-128"/>
              </a:rPr>
              <a:pPr/>
              <a:t>32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969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A1F6E-B8B9-48BB-847B-22E7D403BF4F}" type="slidenum">
              <a:rPr lang="en-US" altLang="ja-JP" smtClean="0">
                <a:latin typeface="Arial" charset="0"/>
                <a:ea typeface="ＭＳ Ｐゴシック" charset="-128"/>
              </a:rPr>
              <a:pPr/>
              <a:t>33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631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2705D-D1D9-4121-BFF8-8A738F9A973A}" type="slidenum">
              <a:rPr lang="en-US" altLang="ja-JP" smtClean="0">
                <a:latin typeface="Arial" charset="0"/>
                <a:ea typeface="ＭＳ Ｐゴシック" charset="-128"/>
              </a:rPr>
              <a:pPr/>
              <a:t>34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9367B-2960-4BA6-8F03-8D16755D0564}" type="slidenum">
              <a:rPr lang="en-US" altLang="ja-JP" smtClean="0">
                <a:latin typeface="Arial" charset="0"/>
                <a:ea typeface="ＭＳ Ｐゴシック" charset="-128"/>
              </a:rPr>
              <a:pPr/>
              <a:t>35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E0684-779D-48F9-AE16-41396A7D40F3}" type="slidenum">
              <a:rPr lang="en-US" altLang="ja-JP" smtClean="0">
                <a:latin typeface="Arial" charset="0"/>
                <a:ea typeface="ＭＳ Ｐゴシック" charset="-128"/>
              </a:rPr>
              <a:pPr/>
              <a:t>37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E8A61A-FDA4-4343-A2C5-9F9B977496FA}" type="slidenum">
              <a:rPr lang="en-US" altLang="ja-JP" smtClean="0">
                <a:latin typeface="Arial" charset="0"/>
                <a:ea typeface="ＭＳ Ｐゴシック" charset="-128"/>
              </a:rPr>
              <a:pPr/>
              <a:t>38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FED86-AE32-4418-8C76-748A069E6A7C}" type="slidenum">
              <a:rPr lang="en-US" altLang="ja-JP" smtClean="0">
                <a:latin typeface="Arial" charset="0"/>
                <a:ea typeface="ＭＳ Ｐゴシック" charset="-128"/>
              </a:rPr>
              <a:pPr/>
              <a:t>12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01A65E-FD1F-4F9F-BBEE-E1F4162A513E}" type="slidenum">
              <a:rPr lang="en-US" altLang="ja-JP" smtClean="0">
                <a:latin typeface="Arial" charset="0"/>
                <a:ea typeface="ＭＳ Ｐゴシック" charset="-128"/>
              </a:rPr>
              <a:pPr/>
              <a:t>39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CEF4B-6F09-4B59-B889-695EDA02C19A}" type="slidenum">
              <a:rPr lang="en-US" altLang="ja-JP" smtClean="0">
                <a:latin typeface="Arial" charset="0"/>
                <a:ea typeface="ＭＳ Ｐゴシック" charset="-128"/>
              </a:rPr>
              <a:pPr/>
              <a:t>40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94B13-FEAC-42FC-8964-50913475D5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FE5A7-2A48-4A69-ACE4-96C11EB0113D}" type="slidenum">
              <a:rPr lang="en-US" altLang="ja-JP" smtClean="0">
                <a:latin typeface="Arial" charset="0"/>
                <a:ea typeface="ＭＳ Ｐゴシック" charset="-128"/>
              </a:rPr>
              <a:pPr/>
              <a:t>42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6C3EF-012E-4A55-ADBA-E3900C3DC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E8D1D-AC2E-4C88-8377-B7B80E1E4853}" type="slidenum">
              <a:rPr lang="en-US" altLang="ja-JP" smtClean="0">
                <a:latin typeface="Arial" charset="0"/>
                <a:ea typeface="ＭＳ Ｐゴシック" charset="-128"/>
              </a:rPr>
              <a:pPr/>
              <a:t>48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7B674-7474-497C-B4E4-34E91016BF2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22D67-F7EB-468B-BA2C-0CDD7CFD1E2D}" type="slidenum">
              <a:rPr lang="en-US" altLang="ja-JP" smtClean="0">
                <a:latin typeface="Arial" charset="0"/>
                <a:ea typeface="ＭＳ Ｐゴシック" charset="-128"/>
              </a:rPr>
              <a:pPr/>
              <a:t>50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797BC-397C-47E8-8F30-5A8601D84E68}" type="slidenum">
              <a:rPr lang="en-US" altLang="ja-JP" smtClean="0">
                <a:latin typeface="Arial" charset="0"/>
                <a:ea typeface="ＭＳ Ｐゴシック" charset="-128"/>
              </a:rPr>
              <a:pPr/>
              <a:t>53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212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4834B7-B75D-48A1-9971-88B5091F5900}" type="slidenum">
              <a:rPr lang="en-US" altLang="ja-JP" smtClean="0">
                <a:latin typeface="Arial" charset="0"/>
                <a:ea typeface="ＭＳ Ｐゴシック" charset="-128"/>
              </a:rPr>
              <a:pPr/>
              <a:t>54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5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869C0-368D-42E8-B72D-DF635B82AFD2}" type="slidenum">
              <a:rPr lang="en-US" altLang="ja-JP" smtClean="0">
                <a:latin typeface="Arial" charset="0"/>
                <a:ea typeface="ＭＳ Ｐゴシック" charset="-128"/>
              </a:rPr>
              <a:pPr/>
              <a:t>13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C0074-25FD-4A03-87B5-99101B0317D5}" type="slidenum">
              <a:rPr lang="en-US" altLang="ja-JP" smtClean="0">
                <a:latin typeface="Arial" charset="0"/>
                <a:ea typeface="ＭＳ Ｐゴシック" charset="-128"/>
              </a:rPr>
              <a:pPr/>
              <a:t>56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9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499C-2A48-43CD-890A-FEB4BCFF4260}" type="slidenum">
              <a:rPr lang="en-US" altLang="ja-JP" smtClean="0">
                <a:latin typeface="Arial" charset="0"/>
                <a:ea typeface="ＭＳ Ｐゴシック" charset="-128"/>
              </a:rPr>
              <a:pPr/>
              <a:t>14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9D814-F54D-4D4B-81FE-859961241331}" type="slidenum">
              <a:rPr lang="en-US" altLang="ja-JP" smtClean="0">
                <a:latin typeface="Arial" charset="0"/>
                <a:ea typeface="ＭＳ Ｐゴシック" charset="-128"/>
              </a:rPr>
              <a:pPr/>
              <a:t>15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798BC-3284-407C-BE8D-A91FD676BA27}" type="slidenum">
              <a:rPr lang="en-US" altLang="ja-JP" smtClean="0">
                <a:latin typeface="Arial" charset="0"/>
                <a:ea typeface="ＭＳ Ｐゴシック" charset="-128"/>
              </a:rPr>
              <a:pPr/>
              <a:t>17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5BFFD-653D-436B-9C46-EECA019FE257}" type="slidenum">
              <a:rPr lang="en-US" altLang="ja-JP" smtClean="0">
                <a:latin typeface="Arial" charset="0"/>
                <a:ea typeface="ＭＳ Ｐゴシック" charset="-128"/>
              </a:rPr>
              <a:pPr/>
              <a:t>18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0C364-A8B0-4444-A91A-50CEADBEF5E9}" type="slidenum">
              <a:rPr lang="en-US" altLang="ja-JP" smtClean="0">
                <a:latin typeface="Arial" charset="0"/>
                <a:ea typeface="ＭＳ Ｐゴシック" charset="-128"/>
              </a:rPr>
              <a:pPr/>
              <a:t>19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E3EF-F4BC-487D-AD6D-D25B88FE28C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31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80016-B19C-4913-9190-4E9C423AD55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612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90733-605B-4D39-8F8A-83D98CBA073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50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BCE4B-32F7-4866-A766-16D0A896451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160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0A68-143B-4612-8091-ED08543BAB8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411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C020-352C-4172-B282-C91C445486A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809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AC550-E72C-4DEA-9C99-74420914876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160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B4E16-2C4C-47F0-8065-13B3873A0D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457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EF972-3988-4850-8F50-EC2FC47C9C8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185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80016-B19C-4913-9190-4E9C423AD55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888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3C3-6AA5-4790-AE17-D2EEF698DD6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036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A80016-B19C-4913-9190-4E9C423AD55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460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2" r:id="rId2"/>
    <p:sldLayoutId id="2147484713" r:id="rId3"/>
    <p:sldLayoutId id="2147484714" r:id="rId4"/>
    <p:sldLayoutId id="2147484715" r:id="rId5"/>
    <p:sldLayoutId id="2147484716" r:id="rId6"/>
    <p:sldLayoutId id="2147484717" r:id="rId7"/>
    <p:sldLayoutId id="2147484718" r:id="rId8"/>
    <p:sldLayoutId id="2147484719" r:id="rId9"/>
    <p:sldLayoutId id="2147484720" r:id="rId10"/>
    <p:sldLayoutId id="2147484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www.ryoanji.jp/smph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yoanji.jp/smph/garden/perspective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farm8.staticflickr.com/7164/6647126823_afa8a97720_b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regmankiw.blogspot.jp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04864"/>
            <a:ext cx="103632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/>
              <a:t>経済学について</a:t>
            </a:r>
            <a:br>
              <a:rPr lang="en-US" altLang="ja-JP" dirty="0"/>
            </a:br>
            <a:r>
              <a:rPr lang="en-US" altLang="ja-JP" sz="3600" dirty="0"/>
              <a:t>(</a:t>
            </a:r>
            <a:r>
              <a:rPr lang="ja-JP" altLang="en-US" sz="3600" dirty="0"/>
              <a:t>教科書第１５章　経済学用語集</a:t>
            </a:r>
            <a:r>
              <a:rPr lang="en-US" altLang="ja-JP" sz="3600" dirty="0"/>
              <a:t>)</a:t>
            </a:r>
            <a:endParaRPr lang="ja-JP" altLang="en-US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725144"/>
            <a:ext cx="8534400" cy="91365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山澤成康</a:t>
            </a:r>
          </a:p>
        </p:txBody>
      </p:sp>
    </p:spTree>
  </p:cSld>
  <p:clrMapOvr>
    <a:masterClrMapping/>
  </p:clrMapOvr>
  <p:transition advTm="72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３．	限界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「合理的な人々は限界的な部分で考える。」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飛行機の例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200</a:t>
            </a:r>
            <a:r>
              <a:rPr lang="ja-JP" altLang="en-US" dirty="0"/>
              <a:t>人乗りの旅客機の費用</a:t>
            </a:r>
            <a:r>
              <a:rPr lang="en-US" altLang="ja-JP" dirty="0"/>
              <a:t>1000</a:t>
            </a:r>
            <a:r>
              <a:rPr lang="ja-JP" altLang="en-US" dirty="0"/>
              <a:t>万円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1</a:t>
            </a:r>
            <a:r>
              <a:rPr lang="ja-JP" altLang="en-US" dirty="0"/>
              <a:t>席当たりの費用＝</a:t>
            </a:r>
            <a:r>
              <a:rPr lang="en-US" altLang="ja-JP" dirty="0"/>
              <a:t>1000</a:t>
            </a:r>
            <a:r>
              <a:rPr lang="ja-JP" altLang="en-US" dirty="0"/>
              <a:t>万円</a:t>
            </a:r>
            <a:r>
              <a:rPr lang="en-US" altLang="ja-JP" dirty="0"/>
              <a:t>÷200</a:t>
            </a:r>
            <a:r>
              <a:rPr lang="ja-JP" altLang="en-US" dirty="0"/>
              <a:t>＝５万円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10</a:t>
            </a:r>
            <a:r>
              <a:rPr lang="ja-JP" altLang="en-US" dirty="0"/>
              <a:t>席残して出発しようとしたとき、</a:t>
            </a:r>
            <a:r>
              <a:rPr lang="en-US" altLang="ja-JP" dirty="0"/>
              <a:t>3</a:t>
            </a:r>
            <a:r>
              <a:rPr lang="ja-JP" altLang="en-US" dirty="0"/>
              <a:t>万円なら支払ってもよいと考えている客にチケットを売るべきか？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限界費用と限界収入で考える。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3"/>
    </mc:Choice>
    <mc:Fallback xmlns="">
      <p:transition spd="slow" advTm="4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797426"/>
            <a:ext cx="2136775" cy="1604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420939"/>
            <a:ext cx="3584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3"/>
          <p:cNvSpPr txBox="1">
            <a:spLocks noChangeArrowheads="1"/>
          </p:cNvSpPr>
          <p:nvPr/>
        </p:nvSpPr>
        <p:spPr bwMode="auto">
          <a:xfrm>
            <a:off x="2208214" y="444500"/>
            <a:ext cx="81359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200</a:t>
            </a:r>
            <a:r>
              <a:rPr lang="ja-JP" altLang="en-US" sz="2800" dirty="0">
                <a:latin typeface="Arial" panose="020B0604020202020204" pitchFamily="34" charset="0"/>
              </a:rPr>
              <a:t>人乗り旅客機の費用</a:t>
            </a:r>
            <a:r>
              <a:rPr lang="en-US" altLang="ja-JP" sz="2800" dirty="0">
                <a:latin typeface="Arial" panose="020B0604020202020204" pitchFamily="34" charset="0"/>
              </a:rPr>
              <a:t>1000</a:t>
            </a:r>
            <a:r>
              <a:rPr lang="ja-JP" altLang="en-US" sz="2800" dirty="0">
                <a:latin typeface="Arial" panose="020B0604020202020204" pitchFamily="34" charset="0"/>
              </a:rPr>
              <a:t>万円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1</a:t>
            </a:r>
            <a:r>
              <a:rPr lang="ja-JP" altLang="en-US" sz="2800" dirty="0">
                <a:latin typeface="Arial" panose="020B0604020202020204" pitchFamily="34" charset="0"/>
              </a:rPr>
              <a:t>人当たりの費用</a:t>
            </a:r>
            <a:r>
              <a:rPr lang="en-US" altLang="ja-JP" sz="2800" dirty="0">
                <a:latin typeface="Arial" panose="020B0604020202020204" pitchFamily="34" charset="0"/>
              </a:rPr>
              <a:t>5</a:t>
            </a:r>
            <a:r>
              <a:rPr lang="ja-JP" altLang="en-US" sz="2800" dirty="0">
                <a:latin typeface="Arial" panose="020B0604020202020204" pitchFamily="34" charset="0"/>
              </a:rPr>
              <a:t>万円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10</a:t>
            </a:r>
            <a:r>
              <a:rPr lang="ja-JP" altLang="en-US" sz="2800" dirty="0">
                <a:latin typeface="Arial" panose="020B0604020202020204" pitchFamily="34" charset="0"/>
              </a:rPr>
              <a:t>席が空席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3</a:t>
            </a:r>
            <a:r>
              <a:rPr lang="ja-JP" altLang="en-US" sz="2800" dirty="0">
                <a:latin typeface="Arial" panose="020B0604020202020204" pitchFamily="34" charset="0"/>
              </a:rPr>
              <a:t>万円なら払ってもよいという客を乗せるべきか？</a:t>
            </a:r>
          </a:p>
        </p:txBody>
      </p:sp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5808663" y="4868863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限界費用　ほぼ０円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限界収入　</a:t>
            </a:r>
            <a:r>
              <a:rPr lang="en-US" altLang="ja-JP" sz="2400">
                <a:latin typeface="Arial" panose="020B0604020202020204" pitchFamily="34" charset="0"/>
              </a:rPr>
              <a:t>3</a:t>
            </a:r>
            <a:r>
              <a:rPr lang="ja-JP" altLang="en-US" sz="2400">
                <a:latin typeface="Arial" panose="020B0604020202020204" pitchFamily="34" charset="0"/>
              </a:rPr>
              <a:t>万円</a:t>
            </a:r>
          </a:p>
        </p:txBody>
      </p:sp>
      <p:sp>
        <p:nvSpPr>
          <p:cNvPr id="11270" name="テキスト ボックス 5"/>
          <p:cNvSpPr txBox="1">
            <a:spLocks noChangeArrowheads="1"/>
          </p:cNvSpPr>
          <p:nvPr/>
        </p:nvSpPr>
        <p:spPr bwMode="auto">
          <a:xfrm>
            <a:off x="4440238" y="6122988"/>
            <a:ext cx="5903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限界収入が限界費用を上回っている場合は乗せるべき</a:t>
            </a:r>
          </a:p>
        </p:txBody>
      </p:sp>
    </p:spTree>
    <p:extLst>
      <p:ext uri="{BB962C8B-B14F-4D97-AF65-F5344CB8AC3E}">
        <p14:creationId xmlns:p14="http://schemas.microsoft.com/office/powerpoint/2010/main" val="31846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9"/>
    </mc:Choice>
    <mc:Fallback xmlns="">
      <p:transition spd="slow" advTm="8935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レイアウトの工夫</a:t>
            </a:r>
            <a:br>
              <a:rPr lang="en-US" altLang="ja-JP" dirty="0"/>
            </a:br>
            <a:r>
              <a:rPr lang="ja-JP" altLang="en-US" dirty="0"/>
              <a:t>（教科書　第</a:t>
            </a:r>
            <a:r>
              <a:rPr lang="en-US" altLang="ja-JP" dirty="0"/>
              <a:t>1</a:t>
            </a:r>
            <a:r>
              <a:rPr lang="ja-JP" altLang="en-US" dirty="0"/>
              <a:t>章）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山澤成康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703388" y="274638"/>
            <a:ext cx="85074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/>
              <a:t>レイアウトから見るディズニーランド</a:t>
            </a:r>
          </a:p>
        </p:txBody>
      </p:sp>
      <p:sp>
        <p:nvSpPr>
          <p:cNvPr id="277510" name="Rectangle 6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映画の技術を取り入れる</a:t>
            </a:r>
          </a:p>
          <a:p>
            <a:pPr eaLnBrk="1" hangingPunct="1"/>
            <a:r>
              <a:rPr lang="ja-JP" altLang="en-US" dirty="0"/>
              <a:t>色彩の心理学</a:t>
            </a:r>
          </a:p>
          <a:p>
            <a:pPr eaLnBrk="1" hangingPunct="1"/>
            <a:r>
              <a:rPr lang="ja-JP" altLang="en-US" dirty="0"/>
              <a:t>音の心理学</a:t>
            </a:r>
          </a:p>
          <a:p>
            <a:pPr eaLnBrk="1" hangingPunct="1">
              <a:buFont typeface="Wingdings" pitchFamily="2" charset="2"/>
              <a:buNone/>
            </a:pPr>
            <a:endParaRPr lang="en-US" altLang="ja-JP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/>
      <p:bldP spid="2775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3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411" name="Oval 4"/>
          <p:cNvSpPr>
            <a:spLocks noChangeArrowheads="1"/>
          </p:cNvSpPr>
          <p:nvPr/>
        </p:nvSpPr>
        <p:spPr bwMode="auto">
          <a:xfrm>
            <a:off x="1728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18114" y="490539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125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8709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344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2960689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7272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17422" name="Rectangle 15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800"/>
              <a:t>入り口はひとつ</a:t>
            </a:r>
            <a:br>
              <a:rPr lang="ja-JP" altLang="en-US" sz="2800"/>
            </a:br>
            <a:r>
              <a:rPr lang="ja-JP" altLang="en-US" sz="2800"/>
              <a:t>（ゲストは皆、同じところから入って同じところから出る）</a:t>
            </a:r>
          </a:p>
        </p:txBody>
      </p:sp>
      <p:pic>
        <p:nvPicPr>
          <p:cNvPr id="18435" name="Picture 4" descr="IMGP039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遠近法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279651" y="2205038"/>
            <a:ext cx="2881313" cy="288131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959601" y="2133600"/>
            <a:ext cx="3097213" cy="29527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640013" y="1412876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上から見ると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032625" y="1196976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道のうえから見ると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3359150" y="2205039"/>
            <a:ext cx="649288" cy="287972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6959601" y="2133601"/>
            <a:ext cx="3097213" cy="79216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5" name="AutoShape 11"/>
          <p:cNvSpPr>
            <a:spLocks noChangeArrowheads="1"/>
          </p:cNvSpPr>
          <p:nvPr/>
        </p:nvSpPr>
        <p:spPr bwMode="auto">
          <a:xfrm rot="10800000">
            <a:off x="7824789" y="2924175"/>
            <a:ext cx="1368425" cy="2160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28 w 21600"/>
              <a:gd name="T13" fmla="*/ 5428 h 21600"/>
              <a:gd name="T14" fmla="*/ 16172 w 21600"/>
              <a:gd name="T15" fmla="*/ 161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56" y="21600"/>
                </a:lnTo>
                <a:lnTo>
                  <a:pt x="1434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6" name="AutoShape 12"/>
          <p:cNvSpPr>
            <a:spLocks noChangeArrowheads="1"/>
          </p:cNvSpPr>
          <p:nvPr/>
        </p:nvSpPr>
        <p:spPr bwMode="auto">
          <a:xfrm>
            <a:off x="5664200" y="3213101"/>
            <a:ext cx="647700" cy="7921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強化遠近法</a:t>
            </a:r>
            <a:br>
              <a:rPr lang="ja-JP" altLang="en-US" dirty="0"/>
            </a:br>
            <a:r>
              <a:rPr lang="ja-JP" altLang="en-US" sz="4000" dirty="0"/>
              <a:t>（遠くに行くほど道幅が狭くなっている）</a:t>
            </a:r>
          </a:p>
        </p:txBody>
      </p:sp>
      <p:pic>
        <p:nvPicPr>
          <p:cNvPr id="20483" name="Picture 4" descr="IMGP038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反対側から</a:t>
            </a:r>
          </a:p>
        </p:txBody>
      </p:sp>
      <p:pic>
        <p:nvPicPr>
          <p:cNvPr id="21507" name="Picture 4" descr="IMGP039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ワールドバザールの街並み</a:t>
            </a:r>
          </a:p>
        </p:txBody>
      </p:sp>
      <p:pic>
        <p:nvPicPr>
          <p:cNvPr id="22531" name="Picture 4" descr="IMGP039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921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ja-JP" altLang="en-US" sz="4000" dirty="0">
                <a:solidFill>
                  <a:srgbClr val="0000CC"/>
                </a:solidFill>
              </a:rPr>
              <a:t>経世済民</a:t>
            </a:r>
            <a:endParaRPr lang="en-US" altLang="ja-JP" sz="4000" dirty="0">
              <a:solidFill>
                <a:srgbClr val="0000CC"/>
              </a:solidFill>
            </a:endParaRPr>
          </a:p>
          <a:p>
            <a:pPr eaLnBrk="1" hangingPunct="1"/>
            <a:r>
              <a:rPr lang="ja-JP" altLang="en-US" dirty="0"/>
              <a:t>「世を經（おさ）め、民を濟（すく）う」</a:t>
            </a:r>
            <a:endParaRPr lang="en-US" altLang="ja-JP" dirty="0"/>
          </a:p>
          <a:p>
            <a:pPr eaLnBrk="1" hangingPunct="1"/>
            <a:r>
              <a:rPr lang="ja-JP" altLang="en-US" dirty="0"/>
              <a:t>隋の時代の王通</a:t>
            </a:r>
            <a:r>
              <a:rPr lang="en-US" altLang="ja-JP" dirty="0"/>
              <a:t>『</a:t>
            </a:r>
            <a:r>
              <a:rPr lang="ja-JP" altLang="en-US" dirty="0"/>
              <a:t>文中子中説</a:t>
            </a:r>
            <a:r>
              <a:rPr lang="en-US" altLang="ja-JP" dirty="0"/>
              <a:t>』</a:t>
            </a:r>
            <a:r>
              <a:rPr lang="ja-JP" altLang="en-US" dirty="0"/>
              <a:t>礼楽篇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>
              <a:buFont typeface="Arial" charset="0"/>
              <a:buNone/>
            </a:pPr>
            <a:r>
              <a:rPr lang="en-US" altLang="ja-JP" sz="4000" dirty="0">
                <a:solidFill>
                  <a:srgbClr val="0000CC"/>
                </a:solidFill>
              </a:rPr>
              <a:t>Economy</a:t>
            </a:r>
          </a:p>
          <a:p>
            <a:pPr eaLnBrk="1" hangingPunct="1"/>
            <a:r>
              <a:rPr lang="ja-JP" altLang="en-US" dirty="0"/>
              <a:t>ギリシャ語の</a:t>
            </a:r>
            <a:r>
              <a:rPr lang="ja-JP" altLang="ja-JP" dirty="0"/>
              <a:t> </a:t>
            </a:r>
            <a:r>
              <a:rPr lang="en-US" altLang="ja-JP" dirty="0" err="1"/>
              <a:t>oikonomia</a:t>
            </a:r>
            <a:r>
              <a:rPr lang="ja-JP" altLang="en-US" dirty="0"/>
              <a:t>（オイコノミア）が語源</a:t>
            </a:r>
            <a:endParaRPr lang="en-US" altLang="ja-JP" dirty="0"/>
          </a:p>
          <a:p>
            <a:pPr eaLnBrk="1" hangingPunct="1"/>
            <a:r>
              <a:rPr lang="ja-JP" altLang="en-US" dirty="0"/>
              <a:t>家計の管理法という意味である。</a:t>
            </a:r>
            <a:endParaRPr lang="ja-JP" altLang="ja-JP" dirty="0"/>
          </a:p>
          <a:p>
            <a:pPr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0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8"/>
    </mc:Choice>
    <mc:Fallback xmlns="">
      <p:transition spd="slow" advTm="522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600"/>
              <a:t>縮尺（</a:t>
            </a:r>
            <a:r>
              <a:rPr lang="en-US" altLang="ja-JP" sz="3600"/>
              <a:t>1</a:t>
            </a:r>
            <a:r>
              <a:rPr lang="ja-JP" altLang="en-US" sz="3600"/>
              <a:t>階</a:t>
            </a:r>
            <a:r>
              <a:rPr lang="en-US" altLang="ja-JP" sz="3600"/>
              <a:t>7/8</a:t>
            </a:r>
            <a:r>
              <a:rPr lang="ja-JP" altLang="en-US" sz="3600"/>
              <a:t>、</a:t>
            </a:r>
            <a:r>
              <a:rPr lang="en-US" altLang="ja-JP" sz="3600"/>
              <a:t>2</a:t>
            </a:r>
            <a:r>
              <a:rPr lang="ja-JP" altLang="en-US" sz="3600"/>
              <a:t>階</a:t>
            </a:r>
            <a:r>
              <a:rPr lang="en-US" altLang="ja-JP" sz="3600"/>
              <a:t>5/8</a:t>
            </a:r>
            <a:r>
              <a:rPr lang="ja-JP" altLang="en-US" sz="3600"/>
              <a:t>、</a:t>
            </a:r>
            <a:r>
              <a:rPr lang="en-US" altLang="ja-JP" sz="3600"/>
              <a:t>3</a:t>
            </a:r>
            <a:r>
              <a:rPr lang="ja-JP" altLang="en-US" sz="3600"/>
              <a:t>階</a:t>
            </a:r>
            <a:r>
              <a:rPr lang="en-US" altLang="ja-JP" sz="3600"/>
              <a:t>4/8</a:t>
            </a:r>
            <a:r>
              <a:rPr lang="ja-JP" altLang="en-US" sz="3600"/>
              <a:t>）</a:t>
            </a:r>
            <a:br>
              <a:rPr lang="ja-JP" altLang="en-US" sz="3600"/>
            </a:br>
            <a:r>
              <a:rPr lang="ja-JP" altLang="en-US" sz="3600"/>
              <a:t>⇒自分が大きく見える </a:t>
            </a:r>
          </a:p>
        </p:txBody>
      </p:sp>
      <p:pic>
        <p:nvPicPr>
          <p:cNvPr id="23555" name="Picture 4" descr="IMGP03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47914" y="1766888"/>
            <a:ext cx="3305175" cy="4191000"/>
          </a:xfrm>
        </p:spPr>
      </p:pic>
      <p:pic>
        <p:nvPicPr>
          <p:cNvPr id="23556" name="Picture 9" descr="IMGP03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38914" y="1766888"/>
            <a:ext cx="3305175" cy="4191000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2063750" y="620714"/>
            <a:ext cx="8229600" cy="8524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/>
              <a:t>ディズニーランドの建物は小さい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38450" y="1412876"/>
            <a:ext cx="6624638" cy="504031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>
          <a:xfrm>
            <a:off x="1974850" y="26035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/>
              <a:t>シンデレラ城の石垣</a:t>
            </a:r>
          </a:p>
        </p:txBody>
      </p:sp>
      <p:pic>
        <p:nvPicPr>
          <p:cNvPr id="25603" name="コンテンツ プレースホルダ 3" descr="お城の石垣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8751" y="1628775"/>
            <a:ext cx="3744913" cy="499268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2"/>
              </a:rPr>
              <a:t>龍安寺</a:t>
            </a:r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460" y="1196753"/>
            <a:ext cx="517864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711624" y="6237313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hlinkClick r:id="rId4"/>
              </a:rPr>
              <a:t>謎</a:t>
            </a:r>
            <a:r>
              <a:rPr lang="ja-JP" altLang="en-US" dirty="0">
                <a:hlinkClick r:id="rId4"/>
              </a:rPr>
              <a:t>深き庭龍安寺石庭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559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200"/>
              <a:t>エイジング</a:t>
            </a:r>
            <a:br>
              <a:rPr lang="ja-JP" altLang="en-US" sz="3200"/>
            </a:br>
            <a:r>
              <a:rPr lang="ja-JP" altLang="en-US" sz="3200"/>
              <a:t>（新しく出来た建物を古く見せる技法）</a:t>
            </a:r>
            <a:br>
              <a:rPr lang="ja-JP" altLang="en-US" sz="3200"/>
            </a:br>
            <a:r>
              <a:rPr lang="ja-JP" altLang="en-US" sz="3200"/>
              <a:t>↑これも映画の技術</a:t>
            </a:r>
          </a:p>
        </p:txBody>
      </p:sp>
      <p:pic>
        <p:nvPicPr>
          <p:cNvPr id="26627" name="Picture 10" descr="IMGP045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91944" y="2060574"/>
            <a:ext cx="5657561" cy="4248745"/>
          </a:xfrm>
        </p:spPr>
      </p:pic>
      <p:pic>
        <p:nvPicPr>
          <p:cNvPr id="26628" name="Picture 5" descr="http://farm8.staticflickr.com/7164/6647126823_afa8a97720_z.jpg">
            <a:hlinkClick r:id="rId4" tooltip="怒りの古代遺跡（ロストリバーデルタ）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060575"/>
            <a:ext cx="2901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エイジング　（ディズニーシー）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1DCE44-50D1-4B39-977E-60F69C7A0F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1772815"/>
            <a:ext cx="3384376" cy="45125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44E6E1-946C-4DEA-B405-14ED898A73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1772815"/>
            <a:ext cx="5976664" cy="44824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色彩の心理学</a:t>
            </a:r>
          </a:p>
        </p:txBody>
      </p:sp>
      <p:pic>
        <p:nvPicPr>
          <p:cNvPr id="28675" name="Picture 4" descr="IMGP038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67608" y="1700808"/>
            <a:ext cx="6631937" cy="4752528"/>
          </a:xfr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（参考）ディズニーランド・パリ</a:t>
            </a:r>
          </a:p>
        </p:txBody>
      </p:sp>
      <p:pic>
        <p:nvPicPr>
          <p:cNvPr id="29699" name="Picture 4" descr="DSC0094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9616" y="1700808"/>
            <a:ext cx="6336704" cy="47539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/>
              <a:t>（参考）ウォルトディズニーワールド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53700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（参考）香港ディズニーランド</a:t>
            </a:r>
          </a:p>
        </p:txBody>
      </p:sp>
      <p:pic>
        <p:nvPicPr>
          <p:cNvPr id="307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5480" y="1556792"/>
            <a:ext cx="5997575" cy="4497387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D997BD8-68BB-4437-8456-507DA5A501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428" y="2888556"/>
            <a:ext cx="3257972" cy="183385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1B49DF-3C33-4EEA-AEA8-17C42E3EC4AB}"/>
              </a:ext>
            </a:extLst>
          </p:cNvPr>
          <p:cNvSpPr txBox="1"/>
          <p:nvPr/>
        </p:nvSpPr>
        <p:spPr>
          <a:xfrm>
            <a:off x="8400256" y="50131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</a:t>
            </a:r>
            <a:r>
              <a:rPr kumimoji="1" lang="ja-JP" altLang="en-US" dirty="0"/>
              <a:t>年にリニューアル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920" y="133915"/>
            <a:ext cx="4270375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4" y="260350"/>
            <a:ext cx="2879725" cy="644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2855914" y="1700213"/>
            <a:ext cx="936625" cy="2233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9696400" y="5877272"/>
            <a:ext cx="1872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随の時代西暦</a:t>
            </a:r>
            <a:r>
              <a:rPr lang="en-US" altLang="ja-JP" dirty="0"/>
              <a:t>600</a:t>
            </a:r>
            <a:r>
              <a:rPr lang="ja-JP" altLang="en-US" dirty="0"/>
              <a:t>年ころ</a:t>
            </a:r>
          </a:p>
        </p:txBody>
      </p:sp>
    </p:spTree>
    <p:extLst>
      <p:ext uri="{BB962C8B-B14F-4D97-AF65-F5344CB8AC3E}">
        <p14:creationId xmlns:p14="http://schemas.microsoft.com/office/powerpoint/2010/main" val="1328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3"/>
    </mc:Choice>
    <mc:Fallback xmlns="">
      <p:transition spd="slow" advTm="1928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028E1D-BD7E-4598-B90F-F1A7DA9D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上海ディズニーランド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AAF53EE-30C5-454A-B8E7-B5F7D274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556792"/>
            <a:ext cx="7582597" cy="426811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A2DED7-AF05-4F20-93F1-238CAA4C3678}"/>
              </a:ext>
            </a:extLst>
          </p:cNvPr>
          <p:cNvSpPr txBox="1"/>
          <p:nvPr/>
        </p:nvSpPr>
        <p:spPr>
          <a:xfrm>
            <a:off x="7536160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すべてのプリンセスが集まるお城</a:t>
            </a:r>
          </a:p>
        </p:txBody>
      </p:sp>
    </p:spTree>
    <p:extLst>
      <p:ext uri="{BB962C8B-B14F-4D97-AF65-F5344CB8AC3E}">
        <p14:creationId xmlns:p14="http://schemas.microsoft.com/office/powerpoint/2010/main" val="537427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音の心理学</a:t>
            </a:r>
          </a:p>
        </p:txBody>
      </p:sp>
      <p:pic>
        <p:nvPicPr>
          <p:cNvPr id="52227" name="Picture 4" descr="IMGP04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170591294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/>
              <a:t>トゥモローランドとファンタジーランドの境界線</a:t>
            </a:r>
          </a:p>
        </p:txBody>
      </p:sp>
      <p:pic>
        <p:nvPicPr>
          <p:cNvPr id="53251" name="Picture 3" descr="IMGP044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26137" y="1772816"/>
            <a:ext cx="6539725" cy="4686448"/>
          </a:xfrm>
        </p:spPr>
      </p:pic>
    </p:spTree>
    <p:extLst>
      <p:ext uri="{BB962C8B-B14F-4D97-AF65-F5344CB8AC3E}">
        <p14:creationId xmlns:p14="http://schemas.microsoft.com/office/powerpoint/2010/main" val="338422510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音を遮るもの</a:t>
            </a:r>
          </a:p>
        </p:txBody>
      </p:sp>
      <p:pic>
        <p:nvPicPr>
          <p:cNvPr id="54275" name="Picture 4" descr="IMGP04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3281" y="2060848"/>
            <a:ext cx="5277525" cy="3781940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ECAEA7D-7A3F-348A-D42F-4E79FA33C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564" y="1141370"/>
            <a:ext cx="3524034" cy="47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9752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コンセプトの勝利</a:t>
            </a: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「現在」はない</a:t>
            </a:r>
            <a:br>
              <a:rPr lang="ja-JP" altLang="en-US"/>
            </a:br>
            <a:r>
              <a:rPr lang="ja-JP" altLang="en-US"/>
              <a:t>→過去か未来か空想</a:t>
            </a:r>
          </a:p>
          <a:p>
            <a:pPr eaLnBrk="1" hangingPunct="1"/>
            <a:r>
              <a:rPr lang="ja-JP" altLang="en-US"/>
              <a:t>完璧主義</a:t>
            </a:r>
          </a:p>
          <a:p>
            <a:pPr eaLnBrk="1" hangingPunct="1"/>
            <a:r>
              <a:rPr lang="ja-JP" altLang="en-US"/>
              <a:t>待ち時間の工夫</a:t>
            </a:r>
          </a:p>
          <a:p>
            <a:pPr eaLnBrk="1" hangingPunct="1">
              <a:buFont typeface="Wingdings" pitchFamily="2" charset="2"/>
              <a:buNone/>
            </a:pPr>
            <a:endParaRPr lang="ja-JP" altLang="en-US"/>
          </a:p>
          <a:p>
            <a:pPr eaLnBrk="1" hangingPunct="1"/>
            <a:endParaRPr lang="ja-JP" altLang="en-US"/>
          </a:p>
          <a:p>
            <a:pPr eaLnBrk="1" hangingPunct="1"/>
            <a:endParaRPr lang="en-US" altLang="ja-JP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728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18114" y="490539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125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8709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344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2960689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7272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図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6" y="0"/>
            <a:ext cx="764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920DCD-9418-DE8A-309D-C45D24846F83}"/>
              </a:ext>
            </a:extLst>
          </p:cNvPr>
          <p:cNvSpPr txBox="1"/>
          <p:nvPr/>
        </p:nvSpPr>
        <p:spPr>
          <a:xfrm>
            <a:off x="8400256" y="908720"/>
            <a:ext cx="2232248" cy="27699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/>
              <a:t>ファンタジースプリングス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「過去」（ウエスタンランド）</a:t>
            </a:r>
          </a:p>
        </p:txBody>
      </p:sp>
      <p:pic>
        <p:nvPicPr>
          <p:cNvPr id="34819" name="Picture 4" descr="IMGP045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「未来」（トゥモローランド）</a:t>
            </a:r>
          </a:p>
        </p:txBody>
      </p:sp>
      <p:pic>
        <p:nvPicPr>
          <p:cNvPr id="35843" name="Picture 4" descr="IMGP04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完璧主義</a:t>
            </a:r>
          </a:p>
        </p:txBody>
      </p:sp>
      <p:pic>
        <p:nvPicPr>
          <p:cNvPr id="36867" name="Picture 4" descr="IMGP044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1331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210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/>
              <a:t>人間が「損得勘定で行動する」と仮定して、社会を分析しようとする学問。</a:t>
            </a: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/>
              <a:t>損と得を比較して得が大きければ行動する→合理的な人間を仮定する。</a:t>
            </a:r>
          </a:p>
        </p:txBody>
      </p:sp>
    </p:spTree>
    <p:extLst>
      <p:ext uri="{BB962C8B-B14F-4D97-AF65-F5344CB8AC3E}">
        <p14:creationId xmlns:p14="http://schemas.microsoft.com/office/powerpoint/2010/main" val="31715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2"/>
    </mc:Choice>
    <mc:Fallback xmlns="">
      <p:transition spd="slow" advTm="6681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出店も工夫</a:t>
            </a:r>
          </a:p>
        </p:txBody>
      </p:sp>
      <p:pic>
        <p:nvPicPr>
          <p:cNvPr id="37891" name="Picture 3" descr="IMGP044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/>
              <a:t>レストラン（クイーン・オブ・ハートのバンケット・ホール）</a:t>
            </a:r>
          </a:p>
        </p:txBody>
      </p:sp>
      <p:pic>
        <p:nvPicPr>
          <p:cNvPr id="38915" name="Picture 3" descr="IMGP04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1633538" y="260350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43" name="Rectangle 14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  <p:pic>
        <p:nvPicPr>
          <p:cNvPr id="315410" name="Picture 18" descr="MCj0343673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549275"/>
            <a:ext cx="8651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412" name="Oval 20"/>
          <p:cNvSpPr>
            <a:spLocks noChangeArrowheads="1"/>
          </p:cNvSpPr>
          <p:nvPr/>
        </p:nvSpPr>
        <p:spPr bwMode="auto">
          <a:xfrm>
            <a:off x="1703388" y="260350"/>
            <a:ext cx="8964612" cy="6121400"/>
          </a:xfrm>
          <a:prstGeom prst="ellipse">
            <a:avLst/>
          </a:prstGeom>
          <a:noFill/>
          <a:ln w="952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15413" name="Line 21"/>
          <p:cNvSpPr>
            <a:spLocks noChangeShapeType="1"/>
          </p:cNvSpPr>
          <p:nvPr/>
        </p:nvSpPr>
        <p:spPr bwMode="auto">
          <a:xfrm>
            <a:off x="7896225" y="549275"/>
            <a:ext cx="0" cy="554355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4" name="Line 22"/>
          <p:cNvSpPr>
            <a:spLocks noChangeShapeType="1"/>
          </p:cNvSpPr>
          <p:nvPr/>
        </p:nvSpPr>
        <p:spPr bwMode="auto">
          <a:xfrm flipV="1">
            <a:off x="7319964" y="3284538"/>
            <a:ext cx="3348037" cy="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5" name="Text Box 23"/>
          <p:cNvSpPr txBox="1">
            <a:spLocks noChangeArrowheads="1"/>
          </p:cNvSpPr>
          <p:nvPr/>
        </p:nvSpPr>
        <p:spPr bwMode="auto">
          <a:xfrm>
            <a:off x="8759826" y="3716339"/>
            <a:ext cx="14398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>
                <a:solidFill>
                  <a:srgbClr val="0000CC"/>
                </a:solidFill>
              </a:rPr>
              <a:t>地下道</a:t>
            </a:r>
          </a:p>
        </p:txBody>
      </p:sp>
      <p:sp>
        <p:nvSpPr>
          <p:cNvPr id="315416" name="Text Box 24"/>
          <p:cNvSpPr txBox="1">
            <a:spLocks noChangeArrowheads="1"/>
          </p:cNvSpPr>
          <p:nvPr/>
        </p:nvSpPr>
        <p:spPr bwMode="auto">
          <a:xfrm>
            <a:off x="6096001" y="620713"/>
            <a:ext cx="13684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>
                <a:solidFill>
                  <a:srgbClr val="0000CC"/>
                </a:solidFill>
              </a:rPr>
              <a:t>周囲は道路</a:t>
            </a:r>
          </a:p>
        </p:txBody>
      </p:sp>
      <p:pic>
        <p:nvPicPr>
          <p:cNvPr id="315411" name="Picture 19" descr="MCj0343673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9" y="2852739"/>
            <a:ext cx="8651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12" grpId="0" animBg="1"/>
      <p:bldP spid="315413" grpId="0" animBg="1"/>
      <p:bldP spid="315414" grpId="0" animBg="1"/>
      <p:bldP spid="315415" grpId="0" animBg="1"/>
      <p:bldP spid="3154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外界からの遮断</a:t>
            </a:r>
          </a:p>
        </p:txBody>
      </p:sp>
      <p:sp>
        <p:nvSpPr>
          <p:cNvPr id="4" name="円弧 3"/>
          <p:cNvSpPr/>
          <p:nvPr/>
        </p:nvSpPr>
        <p:spPr>
          <a:xfrm rot="10800000">
            <a:off x="2836864" y="3924300"/>
            <a:ext cx="719137" cy="2052638"/>
          </a:xfrm>
          <a:prstGeom prst="arc">
            <a:avLst>
              <a:gd name="adj1" fmla="val 21548840"/>
              <a:gd name="adj2" fmla="val 1104842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10800000">
            <a:off x="9048750" y="3906839"/>
            <a:ext cx="719138" cy="2052637"/>
          </a:xfrm>
          <a:prstGeom prst="arc">
            <a:avLst>
              <a:gd name="adj1" fmla="val 20387482"/>
              <a:gd name="adj2" fmla="val 117872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3556000" y="5005389"/>
            <a:ext cx="5492750" cy="71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テキスト ボックス 8"/>
          <p:cNvSpPr txBox="1">
            <a:spLocks noChangeArrowheads="1"/>
          </p:cNvSpPr>
          <p:nvPr/>
        </p:nvSpPr>
        <p:spPr bwMode="auto">
          <a:xfrm>
            <a:off x="2460625" y="5435601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/>
              <a:t>バーム</a:t>
            </a:r>
          </a:p>
        </p:txBody>
      </p:sp>
      <p:sp>
        <p:nvSpPr>
          <p:cNvPr id="123911" name="Tree"/>
          <p:cNvSpPr>
            <a:spLocks noEditPoints="1" noChangeArrowheads="1"/>
          </p:cNvSpPr>
          <p:nvPr/>
        </p:nvSpPr>
        <p:spPr bwMode="auto">
          <a:xfrm>
            <a:off x="8956676" y="2717801"/>
            <a:ext cx="904875" cy="1192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23912" name="Tree"/>
          <p:cNvSpPr>
            <a:spLocks noEditPoints="1" noChangeArrowheads="1"/>
          </p:cNvSpPr>
          <p:nvPr/>
        </p:nvSpPr>
        <p:spPr bwMode="auto">
          <a:xfrm>
            <a:off x="2743201" y="2733676"/>
            <a:ext cx="904875" cy="1192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スイスファミリーツリーハウス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958181"/>
            <a:ext cx="819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40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スイスファミリーツリーハウスからの眺め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1556792"/>
            <a:ext cx="7488832" cy="509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868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テキスト ボックス 1"/>
          <p:cNvSpPr txBox="1">
            <a:spLocks noChangeArrowheads="1"/>
          </p:cNvSpPr>
          <p:nvPr/>
        </p:nvSpPr>
        <p:spPr bwMode="auto">
          <a:xfrm>
            <a:off x="4079776" y="166498"/>
            <a:ext cx="431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dirty="0"/>
              <a:t>ＵＳＪ（ユニバーサルスタジオジャパン）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6E1E21-B84C-C021-8060-068A1AE7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52" y="647941"/>
            <a:ext cx="12192000" cy="604356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高速道路が見える（ＵＳＪ）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188" y="1341439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88" y="981076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ホテルが見える（ＵＳＪ）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913" y="1484313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dirty="0"/>
              <a:t>Nicholas Gregory Mankiw</a:t>
            </a:r>
            <a:br>
              <a:rPr lang="en-US" altLang="ja-JP" dirty="0"/>
            </a:br>
            <a:r>
              <a:rPr lang="en-US" altLang="ja-JP" dirty="0"/>
              <a:t>1958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</a:t>
            </a:r>
            <a:r>
              <a:rPr lang="en-US" altLang="ja-JP" dirty="0"/>
              <a:t>3</a:t>
            </a:r>
            <a:r>
              <a:rPr lang="ja-JP" altLang="en-US" dirty="0"/>
              <a:t>日 </a:t>
            </a:r>
            <a:r>
              <a:rPr lang="en-US" altLang="ja-JP" dirty="0"/>
              <a:t>- </a:t>
            </a:r>
            <a:endParaRPr lang="ja-JP" altLang="en-US" dirty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8" y="1916114"/>
            <a:ext cx="106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672263" y="3429000"/>
            <a:ext cx="284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cap="all" dirty="0">
                <a:latin typeface="Arial" charset="0"/>
                <a:ea typeface="ＭＳ Ｐゴシック" charset="-128"/>
                <a:hlinkClick r:id="rId3"/>
              </a:rPr>
              <a:t>GREG MANKIW'S BLOG</a:t>
            </a:r>
            <a:endParaRPr lang="en-US" altLang="ja-JP" b="1" cap="all" dirty="0">
              <a:latin typeface="Arial" charset="0"/>
              <a:ea typeface="ＭＳ Ｐゴシック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D430CEB-9AD1-0B75-6555-C2A4386233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889299"/>
            <a:ext cx="3177674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86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水道管が見える（ＵＳＪ）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1" y="1484314"/>
            <a:ext cx="7643813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ジャングルクルーズ（ディズニーランド）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51089" y="1916113"/>
            <a:ext cx="7062787" cy="4608512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3472" y="270199"/>
            <a:ext cx="9358313" cy="6264275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待ち時間の工夫</a:t>
            </a:r>
          </a:p>
        </p:txBody>
      </p:sp>
      <p:pic>
        <p:nvPicPr>
          <p:cNvPr id="49155" name="Picture 4" descr="IMGP04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3632" y="1766888"/>
            <a:ext cx="6236543" cy="4469184"/>
          </a:xfrm>
        </p:spPr>
      </p:pic>
    </p:spTree>
    <p:extLst>
      <p:ext uri="{BB962C8B-B14F-4D97-AF65-F5344CB8AC3E}">
        <p14:creationId xmlns:p14="http://schemas.microsoft.com/office/powerpoint/2010/main" val="241336745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ファストパス</a:t>
            </a:r>
            <a:br>
              <a:rPr lang="ja-JP" altLang="en-US" dirty="0"/>
            </a:br>
            <a:r>
              <a:rPr lang="ja-JP" altLang="en-US" dirty="0"/>
              <a:t>（ファストパスを持っていれば待たずにすむ）</a:t>
            </a:r>
          </a:p>
        </p:txBody>
      </p:sp>
      <p:pic>
        <p:nvPicPr>
          <p:cNvPr id="50179" name="Picture 4" descr="IMGP04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91744" y="1746314"/>
            <a:ext cx="4608512" cy="3302517"/>
          </a:xfrm>
        </p:spPr>
      </p:pic>
      <p:sp>
        <p:nvSpPr>
          <p:cNvPr id="2" name="テキスト ボックス 1"/>
          <p:cNvSpPr txBox="1"/>
          <p:nvPr/>
        </p:nvSpPr>
        <p:spPr>
          <a:xfrm>
            <a:off x="767408" y="5349155"/>
            <a:ext cx="11233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2019</a:t>
            </a:r>
            <a:r>
              <a:rPr kumimoji="1" lang="ja-JP" altLang="en-US" sz="2000" dirty="0"/>
              <a:t>年夏からスマホでとれるようになり、さらに便利に。</a:t>
            </a:r>
            <a:endParaRPr kumimoji="1" lang="en-US" altLang="ja-JP" sz="2000" dirty="0"/>
          </a:p>
          <a:p>
            <a:r>
              <a:rPr lang="ja-JP" altLang="en-US" sz="2000" dirty="0"/>
              <a:t>ディズニー・プレミア・アクセスで有料化</a:t>
            </a:r>
            <a:endParaRPr lang="en-US" altLang="ja-JP" sz="2000" dirty="0"/>
          </a:p>
          <a:p>
            <a:r>
              <a:rPr lang="ja-JP" altLang="en-US" sz="2000" dirty="0"/>
              <a:t>プライオリティパス（無料、</a:t>
            </a:r>
            <a:r>
              <a:rPr lang="en-US" altLang="ja-JP" sz="2000" dirty="0"/>
              <a:t>40</a:t>
            </a:r>
            <a:r>
              <a:rPr lang="ja-JP" altLang="en-US" sz="2000" dirty="0"/>
              <a:t>周年記念の期間限定）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407361649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A86EE-BAA5-9A7E-3D2E-080A2BC1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プライオリティパス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76F2061-244E-E06B-D66E-DA015280D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933086"/>
            <a:ext cx="8979433" cy="380017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D57AA9-175C-9C1F-9ECB-5EEC7050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14" y="6132925"/>
            <a:ext cx="9288171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9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待ち時間表示</a:t>
            </a:r>
          </a:p>
        </p:txBody>
      </p:sp>
      <p:pic>
        <p:nvPicPr>
          <p:cNvPr id="51203" name="Picture 4" descr="IMGP04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241597849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8866" y="116633"/>
            <a:ext cx="8707614" cy="1325563"/>
          </a:xfrm>
        </p:spPr>
        <p:txBody>
          <a:bodyPr/>
          <a:lstStyle/>
          <a:p>
            <a:r>
              <a:rPr lang="ja-JP" altLang="en-US" sz="4000" dirty="0"/>
              <a:t>ディズニーランドにゴミが少ない理由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3893" y="1700809"/>
            <a:ext cx="7886700" cy="4629197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「</a:t>
            </a:r>
            <a:r>
              <a:rPr lang="ja-JP" altLang="en-US" sz="2800" dirty="0">
                <a:solidFill>
                  <a:srgbClr val="D402CA"/>
                </a:solidFill>
              </a:rPr>
              <a:t>割れ窓理論</a:t>
            </a:r>
            <a:r>
              <a:rPr lang="ja-JP" altLang="en-US" sz="2800" dirty="0"/>
              <a:t>」米国の犯罪学者ケリング教授</a:t>
            </a:r>
            <a:endParaRPr lang="en-US" altLang="ja-JP" sz="2800" dirty="0"/>
          </a:p>
          <a:p>
            <a:r>
              <a:rPr lang="ja-JP" altLang="en-US" sz="2800" dirty="0"/>
              <a:t>ニューヨークの犯罪防止に役立つ</a:t>
            </a:r>
            <a:endParaRPr lang="en-US" altLang="ja-JP" sz="2800" dirty="0"/>
          </a:p>
          <a:p>
            <a:r>
              <a:rPr lang="ja-JP" altLang="en-US" sz="2800" dirty="0"/>
              <a:t>一つの窓を放置する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近くの窓が割られる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割られる窓が増えるとビル全体が荒廃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街全体に悪影響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犯罪が増える</a:t>
            </a:r>
            <a:endParaRPr lang="en-US" altLang="ja-JP" sz="2800" dirty="0"/>
          </a:p>
          <a:p>
            <a:r>
              <a:rPr lang="ja-JP" altLang="en-US" sz="2800" dirty="0"/>
              <a:t>ディズニーランドにはゴミ箱が非常に多い。これは、「人がゴミを持ち歩けるのは</a:t>
            </a:r>
            <a:r>
              <a:rPr lang="en-US" altLang="ja-JP" sz="2800" dirty="0"/>
              <a:t>10</a:t>
            </a:r>
            <a:r>
              <a:rPr lang="ja-JP" altLang="en-US" sz="2800" dirty="0"/>
              <a:t>メートルまで」という説があり、このため</a:t>
            </a:r>
            <a:r>
              <a:rPr lang="en-US" altLang="ja-JP" sz="2800" dirty="0"/>
              <a:t>8</a:t>
            </a:r>
            <a:r>
              <a:rPr lang="ja-JP" altLang="en-US" sz="2800" dirty="0"/>
              <a:t>メートルおきにゴミ箱が置いてあるという。しかし、この説の背景は確認できていない。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448" y="1442196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243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/>
              <a:t>経済学の１０大原理（マンキュー）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5440" y="1600201"/>
            <a:ext cx="1000911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ja-JP" altLang="en-US" sz="2600" dirty="0"/>
              <a:t>１．人々はトレードオフに直面している。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２．あるものの費用は、それを得るために放棄したものの価値である。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３．合理的な人々は限界的な部分で考える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４．人々はさまざまなインセンティブ（誘因）に反応する。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５．交易（取引）はすべての人々をより豊かにする。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６．通常、市場は経済活動を組織する良策である。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７．政府は市場のもたらす成果を改善できることもある。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８．一国の生活水準は、財・サービスの生産能力に依存している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９．政府が紙幣を印刷しすぎると、物価が上昇する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１０</a:t>
            </a:r>
            <a:r>
              <a:rPr lang="en-US" altLang="ja-JP" sz="2600" dirty="0"/>
              <a:t>.</a:t>
            </a:r>
            <a:r>
              <a:rPr lang="ja-JP" altLang="en-US" sz="2600" dirty="0"/>
              <a:t>社会は、インフレ率と失業率の短期的トレードオフに直面している。</a:t>
            </a:r>
          </a:p>
          <a:p>
            <a:pPr>
              <a:buFont typeface="Arial" charset="0"/>
              <a:buChar char="•"/>
              <a:defRPr/>
            </a:pPr>
            <a:endParaRPr lang="ja-JP" altLang="en-US" sz="2900" dirty="0"/>
          </a:p>
        </p:txBody>
      </p:sp>
    </p:spTree>
    <p:extLst>
      <p:ext uri="{BB962C8B-B14F-4D97-AF65-F5344CB8AC3E}">
        <p14:creationId xmlns:p14="http://schemas.microsoft.com/office/powerpoint/2010/main" val="25178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１．	トレードオフ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世の中の資源に</a:t>
            </a:r>
            <a:r>
              <a:rPr lang="ja-JP" altLang="en-US" dirty="0">
                <a:solidFill>
                  <a:srgbClr val="FF0000"/>
                </a:solidFill>
              </a:rPr>
              <a:t>無限にあるものはありません</a:t>
            </a:r>
            <a:r>
              <a:rPr lang="ja-JP" altLang="en-US" dirty="0"/>
              <a:t>。１日は２４時間と決まっています。経済学の勉強をすると、その間は英語の勉強はできません。大学の授業を受けに行っている間はアルバイトはできません。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社会人になって自分で給料を稼ぐようになっても、自由に好きなものが買えるわけではありません。給料には限りがあります。食べ物をたくさん買うと服が買えなくなります。もし食べ物も服も買ってしまったら、貯金をすることができなくなります。こうした「</a:t>
            </a:r>
            <a:r>
              <a:rPr lang="ja-JP" altLang="en-US" u="sng" dirty="0"/>
              <a:t>あちらをたてればこちらがたたず</a:t>
            </a:r>
            <a:r>
              <a:rPr lang="ja-JP" altLang="en-US" dirty="0"/>
              <a:t>」という状況を、</a:t>
            </a:r>
            <a:r>
              <a:rPr lang="ja-JP" altLang="en-US" dirty="0">
                <a:solidFill>
                  <a:srgbClr val="FF0000"/>
                </a:solidFill>
              </a:rPr>
              <a:t>トレードオフ</a:t>
            </a:r>
            <a:r>
              <a:rPr lang="ja-JP" altLang="en-US" dirty="0"/>
              <a:t>と呼びます。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これは国の政策などについても言えることです。「大砲かバターか」「環境保護か高所得か」「効率性か公平性か」などさまざまな問題点があります。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51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06"/>
    </mc:Choice>
    <mc:Fallback xmlns="">
      <p:transition spd="slow" advTm="1437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ja-JP" altLang="en-US" dirty="0"/>
              <a:t>２．機会費用</a:t>
            </a:r>
            <a:br>
              <a:rPr lang="ja-JP" altLang="en-US" dirty="0"/>
            </a:br>
            <a:endParaRPr lang="ja-JP" altLang="en-US" dirty="0"/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1200" y="1484313"/>
            <a:ext cx="8229600" cy="4641850"/>
          </a:xfrm>
        </p:spPr>
        <p:txBody>
          <a:bodyPr/>
          <a:lstStyle/>
          <a:p>
            <a:r>
              <a:rPr lang="ja-JP" altLang="en-US" dirty="0"/>
              <a:t>「あるものの費用は、それを得るために放棄したものの価値である。」</a:t>
            </a:r>
            <a:endParaRPr lang="en-US" altLang="ja-JP" dirty="0"/>
          </a:p>
          <a:p>
            <a:r>
              <a:rPr lang="ja-JP" altLang="en-US" dirty="0"/>
              <a:t>「機会費用は、選択しなかったものの利益」のこと</a:t>
            </a:r>
          </a:p>
          <a:p>
            <a:r>
              <a:rPr lang="ja-JP" altLang="en-US" dirty="0"/>
              <a:t>大学に通うための費用は？</a:t>
            </a:r>
          </a:p>
          <a:p>
            <a:r>
              <a:rPr lang="ja-JP" altLang="en-US" dirty="0"/>
              <a:t>食費、住居費、授業料など </a:t>
            </a:r>
          </a:p>
          <a:p>
            <a:r>
              <a:rPr lang="ja-JP" altLang="en-US" dirty="0"/>
              <a:t>さらに大学に通うために得られなかった収入も含む</a:t>
            </a:r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1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1"/>
    </mc:Choice>
    <mc:Fallback xmlns="">
      <p:transition spd="slow" advTm="4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2089150" y="260350"/>
            <a:ext cx="8229600" cy="936626"/>
          </a:xfrm>
        </p:spPr>
        <p:txBody>
          <a:bodyPr/>
          <a:lstStyle/>
          <a:p>
            <a:r>
              <a:rPr lang="ja-JP" altLang="en-US" dirty="0"/>
              <a:t>機会費用</a:t>
            </a:r>
          </a:p>
        </p:txBody>
      </p:sp>
      <p:sp>
        <p:nvSpPr>
          <p:cNvPr id="9219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916114" y="1196976"/>
            <a:ext cx="4040187" cy="639763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A</a:t>
            </a:r>
            <a:r>
              <a:rPr lang="ja-JP" altLang="en-US" dirty="0"/>
              <a:t>子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992314" y="1833563"/>
            <a:ext cx="4040187" cy="3441700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Ｂ大学に入学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授業料</a:t>
            </a:r>
            <a:r>
              <a:rPr lang="en-US" altLang="ja-JP" dirty="0"/>
              <a:t>100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交通費</a:t>
            </a:r>
            <a:r>
              <a:rPr lang="en-US" altLang="ja-JP" dirty="0"/>
              <a:t>10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住居費</a:t>
            </a:r>
            <a:r>
              <a:rPr lang="en-US" altLang="ja-JP" dirty="0"/>
              <a:t>70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衣服費</a:t>
            </a:r>
            <a:r>
              <a:rPr lang="en-US" altLang="ja-JP" dirty="0"/>
              <a:t>70</a:t>
            </a:r>
            <a:r>
              <a:rPr lang="ja-JP" altLang="en-US" dirty="0"/>
              <a:t>万円</a:t>
            </a:r>
          </a:p>
        </p:txBody>
      </p:sp>
      <p:sp>
        <p:nvSpPr>
          <p:cNvPr id="9221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03951" y="1125539"/>
            <a:ext cx="4041775" cy="638175"/>
          </a:xfrm>
        </p:spPr>
        <p:txBody>
          <a:bodyPr>
            <a:normAutofit fontScale="92500"/>
          </a:bodyPr>
          <a:lstStyle/>
          <a:p>
            <a:r>
              <a:rPr lang="ja-JP" altLang="en-US"/>
              <a:t>もし大学に行かなかったら</a:t>
            </a:r>
            <a:r>
              <a:rPr lang="en-US" altLang="ja-JP"/>
              <a:t>…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203951" y="1858964"/>
            <a:ext cx="4041775" cy="3411537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高校卒業後、服飾小売店に就職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年収</a:t>
            </a:r>
            <a:r>
              <a:rPr lang="en-US" altLang="ja-JP" dirty="0"/>
              <a:t>300</a:t>
            </a:r>
            <a:r>
              <a:rPr lang="ja-JP" altLang="en-US" dirty="0"/>
              <a:t>万円</a:t>
            </a: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2566988" y="4437064"/>
            <a:ext cx="223361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250</a:t>
            </a:r>
            <a:r>
              <a:rPr lang="ja-JP" altLang="en-US" dirty="0"/>
              <a:t>万円の費用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527800" y="4365626"/>
            <a:ext cx="1944688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300</a:t>
            </a:r>
            <a:r>
              <a:rPr lang="ja-JP" altLang="en-US" dirty="0"/>
              <a:t>万円の利益</a:t>
            </a:r>
          </a:p>
        </p:txBody>
      </p:sp>
      <p:sp>
        <p:nvSpPr>
          <p:cNvPr id="9225" name="テキスト ボックス 9"/>
          <p:cNvSpPr txBox="1">
            <a:spLocks noChangeArrowheads="1"/>
          </p:cNvSpPr>
          <p:nvPr/>
        </p:nvSpPr>
        <p:spPr bwMode="auto">
          <a:xfrm>
            <a:off x="8796337" y="4449910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機会費用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608514" y="5700713"/>
            <a:ext cx="2592387" cy="6477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550</a:t>
            </a:r>
            <a:r>
              <a:rPr lang="ja-JP" altLang="en-US" dirty="0"/>
              <a:t>万円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583114" y="5084763"/>
            <a:ext cx="625475" cy="5318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527801" y="5084763"/>
            <a:ext cx="504825" cy="5318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テキスト ボックス 19"/>
          <p:cNvSpPr txBox="1">
            <a:spLocks noChangeArrowheads="1"/>
          </p:cNvSpPr>
          <p:nvPr/>
        </p:nvSpPr>
        <p:spPr bwMode="auto">
          <a:xfrm>
            <a:off x="3935414" y="6419850"/>
            <a:ext cx="453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経済学で考える大学に通うための費用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679081-06FF-9C5A-CBE8-7326A035DD4D}"/>
              </a:ext>
            </a:extLst>
          </p:cNvPr>
          <p:cNvSpPr txBox="1"/>
          <p:nvPr/>
        </p:nvSpPr>
        <p:spPr>
          <a:xfrm>
            <a:off x="7412486" y="5701397"/>
            <a:ext cx="477951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（１）大学に行かなかった場合　＋</a:t>
            </a:r>
            <a:r>
              <a:rPr kumimoji="1" lang="en-US" altLang="ja-JP" dirty="0"/>
              <a:t>300</a:t>
            </a:r>
            <a:r>
              <a:rPr kumimoji="1" lang="ja-JP" altLang="en-US" dirty="0"/>
              <a:t>万円</a:t>
            </a:r>
            <a:endParaRPr kumimoji="1" lang="en-US" altLang="ja-JP" dirty="0"/>
          </a:p>
          <a:p>
            <a:r>
              <a:rPr kumimoji="1" lang="ja-JP" altLang="en-US" dirty="0"/>
              <a:t>（２）大学に行った場合　　　　－</a:t>
            </a:r>
            <a:r>
              <a:rPr kumimoji="1" lang="en-US" altLang="ja-JP" dirty="0"/>
              <a:t>250</a:t>
            </a:r>
            <a:r>
              <a:rPr kumimoji="1" lang="ja-JP" altLang="en-US" dirty="0"/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23378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2"/>
    </mc:Choice>
    <mc:Fallback xmlns="">
      <p:transition spd="slow" advTm="6392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1|4.7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5|6|7.2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|6.6|7.6|6.7|9.9|13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7|0.8|19|13.5|16.1|15.2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4.1|22.6"/>
</p:tagLst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1131</TotalTime>
  <Words>1249</Words>
  <Application>Microsoft Office PowerPoint</Application>
  <PresentationFormat>ワイド画面</PresentationFormat>
  <Paragraphs>203</Paragraphs>
  <Slides>57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5" baseType="lpstr">
      <vt:lpstr>ＭＳ Ｐ明朝</vt:lpstr>
      <vt:lpstr>ＭＳ ゴシック</vt:lpstr>
      <vt:lpstr>Arial</vt:lpstr>
      <vt:lpstr>Calibri</vt:lpstr>
      <vt:lpstr>Calibri Light</vt:lpstr>
      <vt:lpstr>Century</vt:lpstr>
      <vt:lpstr>Wingdings</vt:lpstr>
      <vt:lpstr>Office 2013 - 2022 テーマ</vt:lpstr>
      <vt:lpstr>経済学について (教科書第１５章　経済学用語集)</vt:lpstr>
      <vt:lpstr>経済学とは</vt:lpstr>
      <vt:lpstr>PowerPoint プレゼンテーション</vt:lpstr>
      <vt:lpstr>経済学とは</vt:lpstr>
      <vt:lpstr>Nicholas Gregory Mankiw 1958年2月3日 - </vt:lpstr>
      <vt:lpstr>経済学の１０大原理（マンキュー）</vt:lpstr>
      <vt:lpstr>１． トレードオフ</vt:lpstr>
      <vt:lpstr>２．機会費用 </vt:lpstr>
      <vt:lpstr>機会費用</vt:lpstr>
      <vt:lpstr>３． 限界</vt:lpstr>
      <vt:lpstr>PowerPoint プレゼンテーション</vt:lpstr>
      <vt:lpstr>レイアウトの工夫 （教科書　第1章）</vt:lpstr>
      <vt:lpstr>レイアウトから見るディズニーランド</vt:lpstr>
      <vt:lpstr>PowerPoint プレゼンテーション</vt:lpstr>
      <vt:lpstr>入り口はひとつ （ゲストは皆、同じところから入って同じところから出る）</vt:lpstr>
      <vt:lpstr>遠近法</vt:lpstr>
      <vt:lpstr>強化遠近法 （遠くに行くほど道幅が狭くなっている）</vt:lpstr>
      <vt:lpstr>反対側から</vt:lpstr>
      <vt:lpstr>ワールドバザールの街並み</vt:lpstr>
      <vt:lpstr>縮尺（1階7/8、2階5/8、3階4/8） ⇒自分が大きく見える </vt:lpstr>
      <vt:lpstr>ディズニーランドの建物は小さい</vt:lpstr>
      <vt:lpstr>シンデレラ城の石垣</vt:lpstr>
      <vt:lpstr>龍安寺</vt:lpstr>
      <vt:lpstr>エイジング （新しく出来た建物を古く見せる技法） ↑これも映画の技術</vt:lpstr>
      <vt:lpstr>エイジング　（ディズニーシー）</vt:lpstr>
      <vt:lpstr>色彩の心理学</vt:lpstr>
      <vt:lpstr>（参考）ディズニーランド・パリ</vt:lpstr>
      <vt:lpstr>（参考）ウォルトディズニーワールド</vt:lpstr>
      <vt:lpstr>（参考）香港ディズニーランド</vt:lpstr>
      <vt:lpstr>上海ディズニーランド</vt:lpstr>
      <vt:lpstr>音の心理学</vt:lpstr>
      <vt:lpstr>トゥモローランドとファンタジーランドの境界線</vt:lpstr>
      <vt:lpstr>音を遮るもの</vt:lpstr>
      <vt:lpstr>コンセプトの勝利</vt:lpstr>
      <vt:lpstr>PowerPoint プレゼンテーション</vt:lpstr>
      <vt:lpstr>PowerPoint プレゼンテーション</vt:lpstr>
      <vt:lpstr>「過去」（ウエスタンランド）</vt:lpstr>
      <vt:lpstr>「未来」（トゥモローランド）</vt:lpstr>
      <vt:lpstr>完璧主義</vt:lpstr>
      <vt:lpstr>出店も工夫</vt:lpstr>
      <vt:lpstr>レストラン（クイーン・オブ・ハートのバンケット・ホール）</vt:lpstr>
      <vt:lpstr>PowerPoint プレゼンテーション</vt:lpstr>
      <vt:lpstr>外界からの遮断</vt:lpstr>
      <vt:lpstr>スイスファミリーツリーハウス</vt:lpstr>
      <vt:lpstr>スイスファミリーツリーハウスからの眺め</vt:lpstr>
      <vt:lpstr>PowerPoint プレゼンテーション</vt:lpstr>
      <vt:lpstr>高速道路が見える（ＵＳＪ）</vt:lpstr>
      <vt:lpstr>PowerPoint プレゼンテーション</vt:lpstr>
      <vt:lpstr>ホテルが見える（ＵＳＪ）</vt:lpstr>
      <vt:lpstr>水道管が見える（ＵＳＪ）</vt:lpstr>
      <vt:lpstr>ジャングルクルーズ（ディズニーランド）</vt:lpstr>
      <vt:lpstr>PowerPoint プレゼンテーション</vt:lpstr>
      <vt:lpstr>待ち時間の工夫</vt:lpstr>
      <vt:lpstr>ファストパス （ファストパスを持っていれば待たずにすむ）</vt:lpstr>
      <vt:lpstr>プライオリティパス</vt:lpstr>
      <vt:lpstr>待ち時間表示</vt:lpstr>
      <vt:lpstr>ディズニーランドにゴミが少ない理由</vt:lpstr>
    </vt:vector>
  </TitlesOfParts>
  <Company>跡見学園女子大学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ディズニーランドの経済学</dc:title>
  <dc:creator>山澤成康</dc:creator>
  <cp:lastModifiedBy>Nariyasu Yamasawa</cp:lastModifiedBy>
  <cp:revision>155</cp:revision>
  <dcterms:created xsi:type="dcterms:W3CDTF">2004-09-08T01:12:28Z</dcterms:created>
  <dcterms:modified xsi:type="dcterms:W3CDTF">2025-04-09T04:54:58Z</dcterms:modified>
</cp:coreProperties>
</file>