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54"/>
  </p:notesMasterIdLst>
  <p:sldIdLst>
    <p:sldId id="256" r:id="rId2"/>
    <p:sldId id="257" r:id="rId3"/>
    <p:sldId id="258" r:id="rId4"/>
    <p:sldId id="560" r:id="rId5"/>
    <p:sldId id="327" r:id="rId6"/>
    <p:sldId id="328" r:id="rId7"/>
    <p:sldId id="330" r:id="rId8"/>
    <p:sldId id="554" r:id="rId9"/>
    <p:sldId id="542" r:id="rId10"/>
    <p:sldId id="329" r:id="rId11"/>
    <p:sldId id="346" r:id="rId12"/>
    <p:sldId id="272" r:id="rId13"/>
    <p:sldId id="260" r:id="rId14"/>
    <p:sldId id="267" r:id="rId15"/>
    <p:sldId id="259" r:id="rId16"/>
    <p:sldId id="261" r:id="rId17"/>
    <p:sldId id="326" r:id="rId18"/>
    <p:sldId id="262" r:id="rId19"/>
    <p:sldId id="289" r:id="rId20"/>
    <p:sldId id="273" r:id="rId21"/>
    <p:sldId id="263" r:id="rId22"/>
    <p:sldId id="271" r:id="rId23"/>
    <p:sldId id="265" r:id="rId24"/>
    <p:sldId id="338" r:id="rId25"/>
    <p:sldId id="266" r:id="rId26"/>
    <p:sldId id="274" r:id="rId27"/>
    <p:sldId id="337" r:id="rId28"/>
    <p:sldId id="268" r:id="rId29"/>
    <p:sldId id="291" r:id="rId30"/>
    <p:sldId id="292" r:id="rId31"/>
    <p:sldId id="318" r:id="rId32"/>
    <p:sldId id="296" r:id="rId33"/>
    <p:sldId id="294" r:id="rId34"/>
    <p:sldId id="295" r:id="rId35"/>
    <p:sldId id="556" r:id="rId36"/>
    <p:sldId id="321" r:id="rId37"/>
    <p:sldId id="323" r:id="rId38"/>
    <p:sldId id="299" r:id="rId39"/>
    <p:sldId id="298" r:id="rId40"/>
    <p:sldId id="342" r:id="rId41"/>
    <p:sldId id="343" r:id="rId42"/>
    <p:sldId id="301" r:id="rId43"/>
    <p:sldId id="302" r:id="rId44"/>
    <p:sldId id="543" r:id="rId45"/>
    <p:sldId id="555" r:id="rId46"/>
    <p:sldId id="544" r:id="rId47"/>
    <p:sldId id="553" r:id="rId48"/>
    <p:sldId id="557" r:id="rId49"/>
    <p:sldId id="424" r:id="rId50"/>
    <p:sldId id="559" r:id="rId51"/>
    <p:sldId id="558" r:id="rId52"/>
    <p:sldId id="269" r:id="rId53"/>
  </p:sldIdLst>
  <p:sldSz cx="12192000" cy="6858000"/>
  <p:notesSz cx="6858000" cy="9144000"/>
  <p:defaultTextStyle>
    <a:defPPr>
      <a:defRPr lang="ja-JP"/>
    </a:defPPr>
    <a:lvl1pPr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Garamond"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Garamond"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Garamond"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Garamond"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2"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Dropbox\USER_DRV\00&#12487;&#12451;&#12474;&#12491;&#12540;\&#32113;&#21512;&#29256;\&#26144;&#30011;&#12289;&#12461;&#12515;&#12521;&#12463;&#12479;&#1254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5.2891027510450113E-2"/>
          <c:y val="0.11803432772207817"/>
          <c:w val="0.87509435708711591"/>
          <c:h val="0.56166907261592391"/>
        </c:manualLayout>
      </c:layout>
      <c:barChart>
        <c:barDir val="col"/>
        <c:grouping val="clustered"/>
        <c:varyColors val="0"/>
        <c:ser>
          <c:idx val="0"/>
          <c:order val="0"/>
          <c:tx>
            <c:strRef>
              <c:f>前作との間隔!$H$3</c:f>
              <c:strCache>
                <c:ptCount val="1"/>
                <c:pt idx="0">
                  <c:v>前作との間隔（年）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前作との間隔!$B$4:$B$16</c:f>
              <c:strCache>
                <c:ptCount val="13"/>
                <c:pt idx="0">
                  <c:v>白雪姫　</c:v>
                </c:pt>
                <c:pt idx="1">
                  <c:v>シンデレラ　</c:v>
                </c:pt>
                <c:pt idx="2">
                  <c:v>眠れる森の美女</c:v>
                </c:pt>
                <c:pt idx="3">
                  <c:v>リトル・マーメイド　</c:v>
                </c:pt>
                <c:pt idx="4">
                  <c:v>美女と野獣　</c:v>
                </c:pt>
                <c:pt idx="5">
                  <c:v>アラジン　</c:v>
                </c:pt>
                <c:pt idx="6">
                  <c:v>ポカホンタス　</c:v>
                </c:pt>
                <c:pt idx="7">
                  <c:v>ムーラン　</c:v>
                </c:pt>
                <c:pt idx="8">
                  <c:v>魔法にかけられて</c:v>
                </c:pt>
                <c:pt idx="9">
                  <c:v>プリンセスと魔法のキス</c:v>
                </c:pt>
                <c:pt idx="10">
                  <c:v>塔の上のラプンツェル</c:v>
                </c:pt>
                <c:pt idx="11">
                  <c:v>メリダとおそろしの森</c:v>
                </c:pt>
                <c:pt idx="12">
                  <c:v>アナと雪の女王</c:v>
                </c:pt>
              </c:strCache>
            </c:strRef>
          </c:cat>
          <c:val>
            <c:numRef>
              <c:f>前作との間隔!$H$4:$H$16</c:f>
              <c:numCache>
                <c:formatCode>General</c:formatCode>
                <c:ptCount val="13"/>
                <c:pt idx="1">
                  <c:v>13</c:v>
                </c:pt>
                <c:pt idx="2">
                  <c:v>9</c:v>
                </c:pt>
                <c:pt idx="3">
                  <c:v>30</c:v>
                </c:pt>
                <c:pt idx="4">
                  <c:v>2</c:v>
                </c:pt>
                <c:pt idx="5">
                  <c:v>1</c:v>
                </c:pt>
                <c:pt idx="6">
                  <c:v>3</c:v>
                </c:pt>
                <c:pt idx="7">
                  <c:v>3</c:v>
                </c:pt>
                <c:pt idx="8">
                  <c:v>9</c:v>
                </c:pt>
                <c:pt idx="9">
                  <c:v>2</c:v>
                </c:pt>
                <c:pt idx="10">
                  <c:v>1</c:v>
                </c:pt>
                <c:pt idx="11">
                  <c:v>2</c:v>
                </c:pt>
                <c:pt idx="12">
                  <c:v>2</c:v>
                </c:pt>
              </c:numCache>
            </c:numRef>
          </c:val>
          <c:extLst>
            <c:ext xmlns:c16="http://schemas.microsoft.com/office/drawing/2014/chart" uri="{C3380CC4-5D6E-409C-BE32-E72D297353CC}">
              <c16:uniqueId val="{00000000-3C69-49F5-A422-9053FBE9CC00}"/>
            </c:ext>
          </c:extLst>
        </c:ser>
        <c:dLbls>
          <c:showLegendKey val="0"/>
          <c:showVal val="0"/>
          <c:showCatName val="0"/>
          <c:showSerName val="0"/>
          <c:showPercent val="0"/>
          <c:showBubbleSize val="0"/>
        </c:dLbls>
        <c:gapWidth val="150"/>
        <c:axId val="242332032"/>
        <c:axId val="242333568"/>
      </c:barChart>
      <c:catAx>
        <c:axId val="242332032"/>
        <c:scaling>
          <c:orientation val="minMax"/>
        </c:scaling>
        <c:delete val="0"/>
        <c:axPos val="b"/>
        <c:numFmt formatCode="General" sourceLinked="0"/>
        <c:majorTickMark val="out"/>
        <c:minorTickMark val="none"/>
        <c:tickLblPos val="nextTo"/>
        <c:txPr>
          <a:bodyPr rot="0" vert="eaVert"/>
          <a:lstStyle/>
          <a:p>
            <a:pPr>
              <a:defRPr/>
            </a:pPr>
            <a:endParaRPr lang="ja-JP"/>
          </a:p>
        </c:txPr>
        <c:crossAx val="242333568"/>
        <c:crosses val="autoZero"/>
        <c:auto val="1"/>
        <c:lblAlgn val="ctr"/>
        <c:lblOffset val="100"/>
        <c:noMultiLvlLbl val="0"/>
      </c:catAx>
      <c:valAx>
        <c:axId val="242333568"/>
        <c:scaling>
          <c:orientation val="minMax"/>
        </c:scaling>
        <c:delete val="0"/>
        <c:axPos val="l"/>
        <c:majorGridlines/>
        <c:numFmt formatCode="General" sourceLinked="1"/>
        <c:majorTickMark val="out"/>
        <c:minorTickMark val="none"/>
        <c:tickLblPos val="nextTo"/>
        <c:crossAx val="242332032"/>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0.0152</cdr:x>
      <cdr:y>0.025</cdr:y>
    </cdr:from>
    <cdr:to>
      <cdr:x>0.12812</cdr:x>
      <cdr:y>0.10208</cdr:y>
    </cdr:to>
    <cdr:sp macro="" textlink="">
      <cdr:nvSpPr>
        <cdr:cNvPr id="2" name="テキスト ボックス 1"/>
        <cdr:cNvSpPr txBox="1"/>
      </cdr:nvSpPr>
      <cdr:spPr>
        <a:xfrm xmlns:a="http://schemas.openxmlformats.org/drawingml/2006/main">
          <a:off x="133351" y="114300"/>
          <a:ext cx="990600"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（年）</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2DAEA2F-104B-4252-BB48-8ABA23885282}" type="datetimeFigureOut">
              <a:rPr lang="ja-JP" altLang="en-US"/>
              <a:pPr>
                <a:defRPr/>
              </a:pPr>
              <a:t>2025/10/22</a:t>
            </a:fld>
            <a:endParaRPr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735E097-5FA5-49A3-B06D-B0AEDE26C713}" type="slidenum">
              <a:rPr lang="ja-JP" altLang="en-US"/>
              <a:pPr>
                <a:defRPr/>
              </a:pPr>
              <a:t>‹#›</a:t>
            </a:fld>
            <a:endParaRPr lang="ja-JP" altLang="en-US"/>
          </a:p>
        </p:txBody>
      </p:sp>
    </p:spTree>
    <p:extLst>
      <p:ext uri="{BB962C8B-B14F-4D97-AF65-F5344CB8AC3E}">
        <p14:creationId xmlns:p14="http://schemas.microsoft.com/office/powerpoint/2010/main" val="3421225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3B5D5F77-94D9-444E-AF57-85E5E72F97E6}" type="slidenum">
              <a:rPr lang="en-US" altLang="ja-JP"/>
              <a:pPr>
                <a:defRPr/>
              </a:pPr>
              <a:t>‹#›</a:t>
            </a:fld>
            <a:endParaRPr lang="en-US" altLang="ja-JP"/>
          </a:p>
        </p:txBody>
      </p:sp>
    </p:spTree>
    <p:extLst>
      <p:ext uri="{BB962C8B-B14F-4D97-AF65-F5344CB8AC3E}">
        <p14:creationId xmlns:p14="http://schemas.microsoft.com/office/powerpoint/2010/main" val="231627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247362D-6D30-4B91-8F58-AEA8426FDE92}" type="slidenum">
              <a:rPr lang="en-US" altLang="ja-JP"/>
              <a:pPr>
                <a:defRPr/>
              </a:pPr>
              <a:t>‹#›</a:t>
            </a:fld>
            <a:endParaRPr lang="en-US" altLang="ja-JP"/>
          </a:p>
        </p:txBody>
      </p:sp>
    </p:spTree>
    <p:extLst>
      <p:ext uri="{BB962C8B-B14F-4D97-AF65-F5344CB8AC3E}">
        <p14:creationId xmlns:p14="http://schemas.microsoft.com/office/powerpoint/2010/main" val="373576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0C42F8A7-C433-4A19-A881-E17CC08AC6C9}" type="slidenum">
              <a:rPr lang="en-US" altLang="ja-JP"/>
              <a:pPr>
                <a:defRPr/>
              </a:pPr>
              <a:t>‹#›</a:t>
            </a:fld>
            <a:endParaRPr lang="en-US" altLang="ja-JP"/>
          </a:p>
        </p:txBody>
      </p:sp>
    </p:spTree>
    <p:extLst>
      <p:ext uri="{BB962C8B-B14F-4D97-AF65-F5344CB8AC3E}">
        <p14:creationId xmlns:p14="http://schemas.microsoft.com/office/powerpoint/2010/main" val="333912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6F814C5-39CB-421F-8060-E090FDB46820}" type="slidenum">
              <a:rPr lang="en-US" altLang="ja-JP"/>
              <a:pPr>
                <a:defRPr/>
              </a:pPr>
              <a:t>‹#›</a:t>
            </a:fld>
            <a:endParaRPr lang="en-US" altLang="ja-JP"/>
          </a:p>
        </p:txBody>
      </p:sp>
    </p:spTree>
    <p:extLst>
      <p:ext uri="{BB962C8B-B14F-4D97-AF65-F5344CB8AC3E}">
        <p14:creationId xmlns:p14="http://schemas.microsoft.com/office/powerpoint/2010/main" val="251919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76ECA633-DA77-43D5-8900-02C278477260}" type="slidenum">
              <a:rPr lang="en-US" altLang="ja-JP"/>
              <a:pPr>
                <a:defRPr/>
              </a:pPr>
              <a:t>‹#›</a:t>
            </a:fld>
            <a:endParaRPr lang="en-US" altLang="ja-JP"/>
          </a:p>
        </p:txBody>
      </p:sp>
    </p:spTree>
    <p:extLst>
      <p:ext uri="{BB962C8B-B14F-4D97-AF65-F5344CB8AC3E}">
        <p14:creationId xmlns:p14="http://schemas.microsoft.com/office/powerpoint/2010/main" val="130217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911F97B4-2562-4221-8408-6A41B3B84FB8}" type="slidenum">
              <a:rPr lang="en-US" altLang="ja-JP"/>
              <a:pPr>
                <a:defRPr/>
              </a:pPr>
              <a:t>‹#›</a:t>
            </a:fld>
            <a:endParaRPr lang="en-US" altLang="ja-JP"/>
          </a:p>
        </p:txBody>
      </p:sp>
    </p:spTree>
    <p:extLst>
      <p:ext uri="{BB962C8B-B14F-4D97-AF65-F5344CB8AC3E}">
        <p14:creationId xmlns:p14="http://schemas.microsoft.com/office/powerpoint/2010/main" val="289171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24287AA2-604A-4A6B-AD8A-D6E00B1D0E69}" type="slidenum">
              <a:rPr lang="en-US" altLang="ja-JP"/>
              <a:pPr>
                <a:defRPr/>
              </a:pPr>
              <a:t>‹#›</a:t>
            </a:fld>
            <a:endParaRPr lang="en-US" altLang="ja-JP"/>
          </a:p>
        </p:txBody>
      </p:sp>
    </p:spTree>
    <p:extLst>
      <p:ext uri="{BB962C8B-B14F-4D97-AF65-F5344CB8AC3E}">
        <p14:creationId xmlns:p14="http://schemas.microsoft.com/office/powerpoint/2010/main" val="24241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E8074A5D-F07D-469A-93B1-3E113C371494}" type="slidenum">
              <a:rPr lang="en-US" altLang="ja-JP"/>
              <a:pPr>
                <a:defRPr/>
              </a:pPr>
              <a:t>‹#›</a:t>
            </a:fld>
            <a:endParaRPr lang="en-US" altLang="ja-JP"/>
          </a:p>
        </p:txBody>
      </p:sp>
    </p:spTree>
    <p:extLst>
      <p:ext uri="{BB962C8B-B14F-4D97-AF65-F5344CB8AC3E}">
        <p14:creationId xmlns:p14="http://schemas.microsoft.com/office/powerpoint/2010/main" val="211118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0CDDB2E9-E87F-462B-8DB6-760ECDE3AFFF}" type="slidenum">
              <a:rPr lang="en-US" altLang="ja-JP"/>
              <a:pPr>
                <a:defRPr/>
              </a:pPr>
              <a:t>‹#›</a:t>
            </a:fld>
            <a:endParaRPr lang="en-US" altLang="ja-JP"/>
          </a:p>
        </p:txBody>
      </p:sp>
    </p:spTree>
    <p:extLst>
      <p:ext uri="{BB962C8B-B14F-4D97-AF65-F5344CB8AC3E}">
        <p14:creationId xmlns:p14="http://schemas.microsoft.com/office/powerpoint/2010/main" val="331255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3C92527F-8D82-4A67-88B1-DD6B66940021}" type="slidenum">
              <a:rPr lang="en-US" altLang="ja-JP"/>
              <a:pPr>
                <a:defRPr/>
              </a:pPr>
              <a:t>‹#›</a:t>
            </a:fld>
            <a:endParaRPr lang="en-US" altLang="ja-JP"/>
          </a:p>
        </p:txBody>
      </p:sp>
    </p:spTree>
    <p:extLst>
      <p:ext uri="{BB962C8B-B14F-4D97-AF65-F5344CB8AC3E}">
        <p14:creationId xmlns:p14="http://schemas.microsoft.com/office/powerpoint/2010/main" val="213731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9176D0A3-44AD-4A9B-A085-B8FAB7E3DABA}" type="slidenum">
              <a:rPr lang="en-US" altLang="ja-JP"/>
              <a:pPr>
                <a:defRPr/>
              </a:pPr>
              <a:t>‹#›</a:t>
            </a:fld>
            <a:endParaRPr lang="en-US" altLang="ja-JP"/>
          </a:p>
        </p:txBody>
      </p:sp>
    </p:spTree>
    <p:extLst>
      <p:ext uri="{BB962C8B-B14F-4D97-AF65-F5344CB8AC3E}">
        <p14:creationId xmlns:p14="http://schemas.microsoft.com/office/powerpoint/2010/main" val="218704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C61ED02-59D5-44FC-8319-4764F4837CB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spf.org/jpus-insights/spf-america-monitor/spf-america-monitor-document-detail_128.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toyokeizai.net/articles/-/866707?display=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dirty="0"/>
              <a:t>「お姫様」と女性の社会進出</a:t>
            </a:r>
            <a:br>
              <a:rPr lang="en-US" altLang="ja-JP" dirty="0"/>
            </a:br>
            <a:r>
              <a:rPr lang="ja-JP" altLang="en-US" dirty="0"/>
              <a:t>（教科書　第</a:t>
            </a:r>
            <a:r>
              <a:rPr lang="en-US" altLang="ja-JP" dirty="0"/>
              <a:t>12</a:t>
            </a:r>
            <a:r>
              <a:rPr lang="ja-JP" altLang="en-US"/>
              <a:t>章）</a:t>
            </a:r>
          </a:p>
        </p:txBody>
      </p:sp>
      <p:sp>
        <p:nvSpPr>
          <p:cNvPr id="8195" name="Rectangle 3"/>
          <p:cNvSpPr>
            <a:spLocks noGrp="1" noChangeArrowheads="1"/>
          </p:cNvSpPr>
          <p:nvPr>
            <p:ph type="subTitle" idx="1"/>
          </p:nvPr>
        </p:nvSpPr>
        <p:spPr/>
        <p:txBody>
          <a:bodyPr rtlCol="0">
            <a:normAutofit/>
          </a:bodyPr>
          <a:lstStyle/>
          <a:p>
            <a:pPr eaLnBrk="1" fontAlgn="auto" hangingPunct="1">
              <a:spcAft>
                <a:spcPts val="0"/>
              </a:spcAft>
              <a:defRPr/>
            </a:pPr>
            <a:r>
              <a:rPr lang="ja-JP" altLang="en-US"/>
              <a:t>山澤成康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a:t>最近の動き</a:t>
            </a:r>
          </a:p>
        </p:txBody>
      </p:sp>
      <p:sp>
        <p:nvSpPr>
          <p:cNvPr id="12291" name="コンテンツ プレースホルダー 2"/>
          <p:cNvSpPr>
            <a:spLocks noGrp="1"/>
          </p:cNvSpPr>
          <p:nvPr>
            <p:ph idx="1"/>
          </p:nvPr>
        </p:nvSpPr>
        <p:spPr>
          <a:xfrm>
            <a:off x="1199456" y="1557338"/>
            <a:ext cx="9022457" cy="4525962"/>
          </a:xfrm>
        </p:spPr>
        <p:txBody>
          <a:bodyPr/>
          <a:lstStyle/>
          <a:p>
            <a:r>
              <a:rPr lang="ja-JP" altLang="en-US" dirty="0"/>
              <a:t>日本学術会議の提言「性的マイノリテイの権利保障を目指して一婚姻・教育・労働を中心に」（</a:t>
            </a:r>
            <a:r>
              <a:rPr lang="en-US" altLang="ja-JP" dirty="0"/>
              <a:t>2017</a:t>
            </a:r>
            <a:r>
              <a:rPr lang="ja-JP" altLang="en-US" dirty="0"/>
              <a:t>年</a:t>
            </a:r>
            <a:r>
              <a:rPr lang="en-US" altLang="ja-JP" dirty="0"/>
              <a:t>9</a:t>
            </a:r>
            <a:r>
              <a:rPr lang="ja-JP" altLang="en-US" dirty="0"/>
              <a:t>月</a:t>
            </a:r>
            <a:r>
              <a:rPr lang="en-US" altLang="ja-JP" dirty="0"/>
              <a:t>29</a:t>
            </a:r>
            <a:r>
              <a:rPr lang="ja-JP" altLang="en-US" dirty="0"/>
              <a:t>日）</a:t>
            </a:r>
            <a:endParaRPr lang="en-US" altLang="ja-JP" dirty="0"/>
          </a:p>
          <a:p>
            <a:r>
              <a:rPr lang="ja-JP" altLang="en-US" dirty="0"/>
              <a:t>お茶の水女子大学、</a:t>
            </a:r>
            <a:r>
              <a:rPr lang="en-US" altLang="ja-JP" dirty="0"/>
              <a:t>2020</a:t>
            </a:r>
            <a:r>
              <a:rPr lang="ja-JP" altLang="en-US" dirty="0"/>
              <a:t>年よりトランスジエンダー学生を受け入れると発表（</a:t>
            </a:r>
            <a:r>
              <a:rPr lang="en-US" altLang="ja-JP" dirty="0"/>
              <a:t>2018</a:t>
            </a:r>
            <a:r>
              <a:rPr lang="ja-JP" altLang="en-US" dirty="0"/>
              <a:t>年</a:t>
            </a:r>
            <a:r>
              <a:rPr lang="en-US" altLang="ja-JP" dirty="0"/>
              <a:t>7</a:t>
            </a:r>
            <a:r>
              <a:rPr lang="ja-JP" altLang="en-US" dirty="0"/>
              <a:t>月</a:t>
            </a:r>
            <a:r>
              <a:rPr lang="en-US" altLang="ja-JP" dirty="0"/>
              <a:t>2</a:t>
            </a:r>
            <a:r>
              <a:rPr lang="ja-JP" altLang="en-US" dirty="0"/>
              <a:t>日）</a:t>
            </a:r>
          </a:p>
        </p:txBody>
      </p:sp>
      <p:pic>
        <p:nvPicPr>
          <p:cNvPr id="1229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80177" y="4480784"/>
            <a:ext cx="3345864" cy="192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a:extLst>
              <a:ext uri="{FF2B5EF4-FFF2-40B4-BE49-F238E27FC236}">
                <a16:creationId xmlns:a16="http://schemas.microsoft.com/office/drawing/2014/main" id="{2C7912E3-B6BE-5FC7-FEE1-A60B73967C66}"/>
              </a:ext>
            </a:extLst>
          </p:cNvPr>
          <p:cNvSpPr txBox="1"/>
          <p:nvPr/>
        </p:nvSpPr>
        <p:spPr>
          <a:xfrm>
            <a:off x="1127449" y="4741511"/>
            <a:ext cx="5909940" cy="1200329"/>
          </a:xfrm>
          <a:prstGeom prst="rect">
            <a:avLst/>
          </a:prstGeom>
          <a:noFill/>
        </p:spPr>
        <p:txBody>
          <a:bodyPr wrap="square">
            <a:spAutoFit/>
          </a:bodyPr>
          <a:lstStyle/>
          <a:p>
            <a:r>
              <a:rPr lang="ja-JP" altLang="en-US" sz="2400" dirty="0"/>
              <a:t>その後、奈良女子大（奈良市）、宮城学院女子大（仙台市）、日本女子大（文京区）、ノートルダム清心女子大（岡山市）に広がる。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B736C-2BE5-4969-9E94-EA550983F447}"/>
              </a:ext>
            </a:extLst>
          </p:cNvPr>
          <p:cNvSpPr>
            <a:spLocks noGrp="1"/>
          </p:cNvSpPr>
          <p:nvPr>
            <p:ph type="title"/>
          </p:nvPr>
        </p:nvSpPr>
        <p:spPr/>
        <p:txBody>
          <a:bodyPr/>
          <a:lstStyle/>
          <a:p>
            <a:r>
              <a:rPr kumimoji="1" lang="ja-JP" altLang="en-US" sz="3600" dirty="0"/>
              <a:t>男優賞、女優賞の区別廃止　ベルリン国際映画祭</a:t>
            </a:r>
          </a:p>
        </p:txBody>
      </p:sp>
      <p:pic>
        <p:nvPicPr>
          <p:cNvPr id="5" name="コンテンツ プレースホルダー 4">
            <a:extLst>
              <a:ext uri="{FF2B5EF4-FFF2-40B4-BE49-F238E27FC236}">
                <a16:creationId xmlns:a16="http://schemas.microsoft.com/office/drawing/2014/main" id="{717F3C30-452E-44E3-8501-9D93356D393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63352" y="1645081"/>
            <a:ext cx="4176464" cy="4531909"/>
          </a:xfrm>
        </p:spPr>
      </p:pic>
      <p:sp>
        <p:nvSpPr>
          <p:cNvPr id="7" name="テキスト ボックス 6">
            <a:extLst>
              <a:ext uri="{FF2B5EF4-FFF2-40B4-BE49-F238E27FC236}">
                <a16:creationId xmlns:a16="http://schemas.microsoft.com/office/drawing/2014/main" id="{DC6B39D1-76EB-44DA-B559-3A8B5B32ADCE}"/>
              </a:ext>
            </a:extLst>
          </p:cNvPr>
          <p:cNvSpPr txBox="1"/>
          <p:nvPr/>
        </p:nvSpPr>
        <p:spPr>
          <a:xfrm>
            <a:off x="4655840" y="1609453"/>
            <a:ext cx="7272808" cy="2308324"/>
          </a:xfrm>
          <a:prstGeom prst="rect">
            <a:avLst/>
          </a:prstGeom>
          <a:noFill/>
        </p:spPr>
        <p:txBody>
          <a:bodyPr wrap="square">
            <a:spAutoFit/>
          </a:bodyPr>
          <a:lstStyle/>
          <a:p>
            <a:r>
              <a:rPr lang="ja-JP" altLang="en-US" sz="2400" dirty="0"/>
              <a:t>世界三大映画祭の一つ、ベルリン国際映画祭の事務局は</a:t>
            </a:r>
            <a:r>
              <a:rPr lang="en-US" altLang="ja-JP" sz="2400" dirty="0"/>
              <a:t>26</a:t>
            </a:r>
            <a:r>
              <a:rPr lang="ja-JP" altLang="en-US" sz="2400" dirty="0"/>
              <a:t>日までに、</a:t>
            </a:r>
            <a:r>
              <a:rPr lang="ja-JP" altLang="en-US" sz="2400" dirty="0">
                <a:solidFill>
                  <a:srgbClr val="FF0000"/>
                </a:solidFill>
              </a:rPr>
              <a:t>「最優秀男優賞」と「最優秀女優賞」を廃止</a:t>
            </a:r>
            <a:r>
              <a:rPr lang="ja-JP" altLang="en-US" sz="2400" dirty="0"/>
              <a:t>し、新たに</a:t>
            </a:r>
            <a:r>
              <a:rPr lang="ja-JP" altLang="en-US" sz="2400" dirty="0">
                <a:solidFill>
                  <a:srgbClr val="FF0000"/>
                </a:solidFill>
              </a:rPr>
              <a:t>「最優秀主演俳優賞」と「最優秀助演俳優賞」を設ける</a:t>
            </a:r>
            <a:r>
              <a:rPr lang="ja-JP" altLang="en-US" sz="2400" dirty="0"/>
              <a:t>と発表した。「映画業界でジェンダー（社会的性差）により敏感になるきっかけになると信じている」としている。</a:t>
            </a:r>
          </a:p>
        </p:txBody>
      </p:sp>
      <p:sp>
        <p:nvSpPr>
          <p:cNvPr id="8" name="テキスト ボックス 7">
            <a:extLst>
              <a:ext uri="{FF2B5EF4-FFF2-40B4-BE49-F238E27FC236}">
                <a16:creationId xmlns:a16="http://schemas.microsoft.com/office/drawing/2014/main" id="{F8574842-C23F-4ABC-BC1E-8B8E4FBDC8E5}"/>
              </a:ext>
            </a:extLst>
          </p:cNvPr>
          <p:cNvSpPr txBox="1"/>
          <p:nvPr/>
        </p:nvSpPr>
        <p:spPr>
          <a:xfrm>
            <a:off x="1127448" y="6202163"/>
            <a:ext cx="3024336" cy="369332"/>
          </a:xfrm>
          <a:prstGeom prst="rect">
            <a:avLst/>
          </a:prstGeom>
          <a:noFill/>
        </p:spPr>
        <p:txBody>
          <a:bodyPr wrap="square" rtlCol="0">
            <a:spAutoFit/>
          </a:bodyPr>
          <a:lstStyle/>
          <a:p>
            <a:r>
              <a:rPr kumimoji="1" lang="ja-JP" altLang="en-US" dirty="0"/>
              <a:t>２０２０年８月２６日付け。</a:t>
            </a:r>
          </a:p>
        </p:txBody>
      </p:sp>
      <p:sp>
        <p:nvSpPr>
          <p:cNvPr id="4" name="テキスト ボックス 3">
            <a:extLst>
              <a:ext uri="{FF2B5EF4-FFF2-40B4-BE49-F238E27FC236}">
                <a16:creationId xmlns:a16="http://schemas.microsoft.com/office/drawing/2014/main" id="{41C0F4DC-8703-533B-6FDE-5F42D400E0BF}"/>
              </a:ext>
            </a:extLst>
          </p:cNvPr>
          <p:cNvSpPr txBox="1"/>
          <p:nvPr/>
        </p:nvSpPr>
        <p:spPr>
          <a:xfrm>
            <a:off x="5015880" y="5085184"/>
            <a:ext cx="6096000" cy="646331"/>
          </a:xfrm>
          <a:prstGeom prst="rect">
            <a:avLst/>
          </a:prstGeom>
          <a:noFill/>
        </p:spPr>
        <p:txBody>
          <a:bodyPr wrap="square">
            <a:spAutoFit/>
          </a:bodyPr>
          <a:lstStyle/>
          <a:p>
            <a:r>
              <a:rPr lang="ja-JP" altLang="en-US" dirty="0"/>
              <a:t>毎日映画コンクール、</a:t>
            </a:r>
            <a:r>
              <a:rPr lang="en-US" altLang="ja-JP" dirty="0"/>
              <a:t>2024</a:t>
            </a:r>
            <a:r>
              <a:rPr lang="ja-JP" altLang="en-US" dirty="0"/>
              <a:t>年</a:t>
            </a:r>
            <a:r>
              <a:rPr lang="en-US" altLang="ja-JP" dirty="0"/>
              <a:t>1</a:t>
            </a:r>
            <a:r>
              <a:rPr lang="ja-JP" altLang="en-US" dirty="0"/>
              <a:t>月より俳優部門の男女区別を撤廃し、「主演俳優賞」「助演俳優賞」と改めました。</a:t>
            </a:r>
          </a:p>
        </p:txBody>
      </p:sp>
    </p:spTree>
    <p:extLst>
      <p:ext uri="{BB962C8B-B14F-4D97-AF65-F5344CB8AC3E}">
        <p14:creationId xmlns:p14="http://schemas.microsoft.com/office/powerpoint/2010/main" val="414271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endParaRPr lang="ja-JP" altLang="ja-JP"/>
          </a:p>
        </p:txBody>
      </p:sp>
      <p:sp>
        <p:nvSpPr>
          <p:cNvPr id="13315" name="Rectangle 3"/>
          <p:cNvSpPr>
            <a:spLocks noGrp="1" noChangeArrowheads="1"/>
          </p:cNvSpPr>
          <p:nvPr>
            <p:ph idx="1"/>
          </p:nvPr>
        </p:nvSpPr>
        <p:spPr/>
        <p:txBody>
          <a:bodyPr/>
          <a:lstStyle/>
          <a:p>
            <a:pPr eaLnBrk="1" hangingPunct="1"/>
            <a:endParaRPr lang="ja-JP" altLang="ja-JP"/>
          </a:p>
        </p:txBody>
      </p:sp>
      <p:pic>
        <p:nvPicPr>
          <p:cNvPr id="13316" name="Picture 4" descr="princess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7851" y="188914"/>
            <a:ext cx="8494713"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r>
              <a:rPr lang="ja-JP" altLang="en-US" sz="4000"/>
              <a:t>プリンセスストーリー</a:t>
            </a:r>
            <a:br>
              <a:rPr lang="ja-JP" altLang="en-US" sz="4000"/>
            </a:br>
            <a:r>
              <a:rPr lang="ja-JP" altLang="en-US" sz="2400"/>
              <a:t>以下若桑（</a:t>
            </a:r>
            <a:r>
              <a:rPr lang="en-US" altLang="ja-JP" sz="2400"/>
              <a:t>2002</a:t>
            </a:r>
            <a:r>
              <a:rPr lang="ja-JP" altLang="en-US" sz="2400"/>
              <a:t>）より</a:t>
            </a:r>
          </a:p>
        </p:txBody>
      </p:sp>
      <p:sp>
        <p:nvSpPr>
          <p:cNvPr id="5123" name="Rectangle 3"/>
          <p:cNvSpPr>
            <a:spLocks noGrp="1" noChangeArrowheads="1"/>
          </p:cNvSpPr>
          <p:nvPr>
            <p:ph idx="1"/>
          </p:nvPr>
        </p:nvSpPr>
        <p:spPr/>
        <p:txBody>
          <a:bodyPr/>
          <a:lstStyle/>
          <a:p>
            <a:pPr eaLnBrk="1" hangingPunct="1"/>
            <a:r>
              <a:rPr lang="ja-JP" altLang="en-US" dirty="0"/>
              <a:t>困難を自力で克服して幸福を実現するのは男の子</a:t>
            </a:r>
          </a:p>
          <a:p>
            <a:pPr eaLnBrk="1" hangingPunct="1"/>
            <a:endParaRPr lang="ja-JP" altLang="en-US" dirty="0"/>
          </a:p>
          <a:p>
            <a:pPr eaLnBrk="1" hangingPunct="1"/>
            <a:r>
              <a:rPr lang="ja-JP" altLang="en-US" dirty="0"/>
              <a:t>女の子は、王子様と会えるよう、美しくなければならない。</a:t>
            </a:r>
          </a:p>
          <a:p>
            <a:pPr eaLnBrk="1" hangingPunct="1"/>
            <a:endParaRPr lang="ja-JP" altLang="en-US" dirty="0"/>
          </a:p>
          <a:p>
            <a:pPr eaLnBrk="1" hangingPunct="1"/>
            <a:r>
              <a:rPr lang="ja-JP" altLang="en-US" dirty="0"/>
              <a:t>終わりは「幸せな結婚」</a:t>
            </a:r>
          </a:p>
          <a:p>
            <a:pPr eaLnBrk="1" hangingPunct="1">
              <a:buFont typeface="Wingdings" pitchFamily="2" charset="2"/>
              <a:buNone/>
            </a:pPr>
            <a:endParaRPr lang="en-US" altLang="ja-JP" dirty="0"/>
          </a:p>
        </p:txBody>
      </p:sp>
      <p:sp>
        <p:nvSpPr>
          <p:cNvPr id="3" name="テキスト ボックス 2">
            <a:extLst>
              <a:ext uri="{FF2B5EF4-FFF2-40B4-BE49-F238E27FC236}">
                <a16:creationId xmlns:a16="http://schemas.microsoft.com/office/drawing/2014/main" id="{D68A6CCA-C91A-A53C-A080-5795D3F16FC8}"/>
              </a:ext>
            </a:extLst>
          </p:cNvPr>
          <p:cNvSpPr txBox="1"/>
          <p:nvPr/>
        </p:nvSpPr>
        <p:spPr>
          <a:xfrm>
            <a:off x="3118992" y="6113556"/>
            <a:ext cx="9073008" cy="369332"/>
          </a:xfrm>
          <a:prstGeom prst="rect">
            <a:avLst/>
          </a:prstGeom>
          <a:noFill/>
        </p:spPr>
        <p:txBody>
          <a:bodyPr wrap="square">
            <a:spAutoFit/>
          </a:bodyPr>
          <a:lstStyle/>
          <a:p>
            <a:r>
              <a:rPr lang="ja-JP" altLang="en-US" dirty="0">
                <a:solidFill>
                  <a:srgbClr val="0070C0"/>
                </a:solidFill>
              </a:rPr>
              <a:t>若桑みどり（</a:t>
            </a:r>
            <a:r>
              <a:rPr lang="en-US" altLang="ja-JP" dirty="0">
                <a:solidFill>
                  <a:srgbClr val="0070C0"/>
                </a:solidFill>
              </a:rPr>
              <a:t>2002</a:t>
            </a:r>
            <a:r>
              <a:rPr lang="ja-JP" altLang="en-US" dirty="0">
                <a:solidFill>
                  <a:srgbClr val="0070C0"/>
                </a:solidFill>
              </a:rPr>
              <a:t>）</a:t>
            </a:r>
            <a:r>
              <a:rPr lang="en-US" altLang="ja-JP" dirty="0">
                <a:solidFill>
                  <a:srgbClr val="0070C0"/>
                </a:solidFill>
              </a:rPr>
              <a:t>『</a:t>
            </a:r>
            <a:r>
              <a:rPr lang="ja-JP" altLang="en-US" dirty="0">
                <a:solidFill>
                  <a:srgbClr val="0070C0"/>
                </a:solidFill>
              </a:rPr>
              <a:t>お姫様とジェンダーアニメで学ぶ男と女のジェンダー学入門</a:t>
            </a:r>
            <a:r>
              <a:rPr lang="en-US" altLang="ja-JP" dirty="0">
                <a:solidFill>
                  <a:srgbClr val="0070C0"/>
                </a:solidFill>
              </a:rPr>
              <a:t>』</a:t>
            </a:r>
            <a:r>
              <a:rPr lang="ja-JP" altLang="en-US" dirty="0">
                <a:solidFill>
                  <a:srgbClr val="0070C0"/>
                </a:solidFill>
              </a:rPr>
              <a:t>ちくま新書</a:t>
            </a:r>
          </a:p>
        </p:txBody>
      </p:sp>
    </p:spTree>
    <p:extLst>
      <p:ext uri="{BB962C8B-B14F-4D97-AF65-F5344CB8AC3E}">
        <p14:creationId xmlns:p14="http://schemas.microsoft.com/office/powerpoint/2010/main" val="370590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ja-JP" altLang="en-US"/>
              <a:t>プリンセスストーリー</a:t>
            </a:r>
          </a:p>
        </p:txBody>
      </p:sp>
      <p:sp>
        <p:nvSpPr>
          <p:cNvPr id="6147" name="Rectangle 3"/>
          <p:cNvSpPr>
            <a:spLocks noGrp="1" noChangeArrowheads="1"/>
          </p:cNvSpPr>
          <p:nvPr>
            <p:ph idx="1"/>
          </p:nvPr>
        </p:nvSpPr>
        <p:spPr/>
        <p:txBody>
          <a:bodyPr/>
          <a:lstStyle/>
          <a:p>
            <a:pPr eaLnBrk="1" hangingPunct="1">
              <a:lnSpc>
                <a:spcPct val="90000"/>
              </a:lnSpc>
            </a:pPr>
            <a:r>
              <a:rPr lang="ja-JP" altLang="en-US" dirty="0"/>
              <a:t>男の関心と愛情を得るために他の女と競争し、男に選んでもらうことによって自分の価値を決めてもらおうとする枠組み。</a:t>
            </a:r>
          </a:p>
          <a:p>
            <a:pPr eaLnBrk="1" hangingPunct="1">
              <a:lnSpc>
                <a:spcPct val="90000"/>
              </a:lnSpc>
            </a:pPr>
            <a:endParaRPr lang="ja-JP" altLang="en-US" dirty="0"/>
          </a:p>
          <a:p>
            <a:pPr eaLnBrk="1" hangingPunct="1">
              <a:lnSpc>
                <a:spcPct val="90000"/>
              </a:lnSpc>
            </a:pPr>
            <a:r>
              <a:rPr lang="ja-JP" altLang="en-US" dirty="0"/>
              <a:t>プリンセスにとって、結婚とは現状から抜け出して高い地位と富を得ること。</a:t>
            </a:r>
          </a:p>
          <a:p>
            <a:pPr eaLnBrk="1" hangingPunct="1">
              <a:lnSpc>
                <a:spcPct val="90000"/>
              </a:lnSpc>
            </a:pPr>
            <a:endParaRPr lang="ja-JP" altLang="en-US" dirty="0"/>
          </a:p>
          <a:p>
            <a:pPr eaLnBrk="1" hangingPunct="1">
              <a:lnSpc>
                <a:spcPct val="90000"/>
              </a:lnSpc>
            </a:pPr>
            <a:r>
              <a:rPr lang="ja-JP" altLang="en-US" dirty="0"/>
              <a:t>人柄や才能ではなく、美しさと身のこなしの優雅さで選ばれる。</a:t>
            </a:r>
          </a:p>
        </p:txBody>
      </p:sp>
      <p:sp>
        <p:nvSpPr>
          <p:cNvPr id="3" name="テキスト ボックス 2">
            <a:extLst>
              <a:ext uri="{FF2B5EF4-FFF2-40B4-BE49-F238E27FC236}">
                <a16:creationId xmlns:a16="http://schemas.microsoft.com/office/drawing/2014/main" id="{C204D4EE-5A2F-286D-5889-775ED6E1D525}"/>
              </a:ext>
            </a:extLst>
          </p:cNvPr>
          <p:cNvSpPr txBox="1"/>
          <p:nvPr/>
        </p:nvSpPr>
        <p:spPr>
          <a:xfrm>
            <a:off x="3215680" y="5941498"/>
            <a:ext cx="8760296" cy="369332"/>
          </a:xfrm>
          <a:prstGeom prst="rect">
            <a:avLst/>
          </a:prstGeom>
          <a:noFill/>
        </p:spPr>
        <p:txBody>
          <a:bodyPr wrap="square">
            <a:spAutoFit/>
          </a:bodyPr>
          <a:lstStyle/>
          <a:p>
            <a:r>
              <a:rPr lang="ja-JP" altLang="en-US" dirty="0">
                <a:solidFill>
                  <a:srgbClr val="0070C0"/>
                </a:solidFill>
              </a:rPr>
              <a:t>若桑みどり（</a:t>
            </a:r>
            <a:r>
              <a:rPr lang="en-US" altLang="ja-JP" dirty="0">
                <a:solidFill>
                  <a:srgbClr val="0070C0"/>
                </a:solidFill>
              </a:rPr>
              <a:t>2002</a:t>
            </a:r>
            <a:r>
              <a:rPr lang="ja-JP" altLang="en-US" dirty="0">
                <a:solidFill>
                  <a:srgbClr val="0070C0"/>
                </a:solidFill>
              </a:rPr>
              <a:t>）</a:t>
            </a:r>
            <a:r>
              <a:rPr lang="en-US" altLang="ja-JP" dirty="0">
                <a:solidFill>
                  <a:srgbClr val="0070C0"/>
                </a:solidFill>
              </a:rPr>
              <a:t>『</a:t>
            </a:r>
            <a:r>
              <a:rPr lang="ja-JP" altLang="en-US" dirty="0">
                <a:solidFill>
                  <a:srgbClr val="0070C0"/>
                </a:solidFill>
              </a:rPr>
              <a:t>お姫様とジェンダーアニメで学ぶ男と女のジェンダー学入門</a:t>
            </a:r>
            <a:r>
              <a:rPr lang="en-US" altLang="ja-JP" dirty="0">
                <a:solidFill>
                  <a:srgbClr val="0070C0"/>
                </a:solidFill>
              </a:rPr>
              <a:t>』</a:t>
            </a:r>
            <a:r>
              <a:rPr lang="ja-JP" altLang="en-US" dirty="0">
                <a:solidFill>
                  <a:srgbClr val="0070C0"/>
                </a:solidFill>
              </a:rPr>
              <a:t>ちくま新書</a:t>
            </a:r>
          </a:p>
        </p:txBody>
      </p:sp>
    </p:spTree>
    <p:extLst>
      <p:ext uri="{BB962C8B-B14F-4D97-AF65-F5344CB8AC3E}">
        <p14:creationId xmlns:p14="http://schemas.microsoft.com/office/powerpoint/2010/main" val="83007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ja-JP" altLang="en-US"/>
              <a:t>プリンセスストーリー</a:t>
            </a:r>
          </a:p>
        </p:txBody>
      </p:sp>
      <p:sp>
        <p:nvSpPr>
          <p:cNvPr id="7171" name="Rectangle 3"/>
          <p:cNvSpPr>
            <a:spLocks noGrp="1" noChangeArrowheads="1"/>
          </p:cNvSpPr>
          <p:nvPr>
            <p:ph idx="1"/>
          </p:nvPr>
        </p:nvSpPr>
        <p:spPr/>
        <p:txBody>
          <a:bodyPr/>
          <a:lstStyle/>
          <a:p>
            <a:pPr eaLnBrk="1" hangingPunct="1"/>
            <a:r>
              <a:rPr lang="ja-JP" altLang="en-US" dirty="0"/>
              <a:t>世界でどれほどの女の子が、自分がプリンセスに生まれなかったことを悔しく思っただろう。</a:t>
            </a:r>
          </a:p>
          <a:p>
            <a:pPr eaLnBrk="1" hangingPunct="1"/>
            <a:endParaRPr lang="ja-JP" altLang="en-US" dirty="0"/>
          </a:p>
          <a:p>
            <a:pPr eaLnBrk="1" hangingPunct="1"/>
            <a:r>
              <a:rPr lang="ja-JP" altLang="en-US" dirty="0"/>
              <a:t>プリンセスではないと悟ったとき、可能な方法は王子様を見つけること</a:t>
            </a:r>
          </a:p>
          <a:p>
            <a:pPr eaLnBrk="1" hangingPunct="1"/>
            <a:endParaRPr lang="ja-JP" altLang="en-US" dirty="0"/>
          </a:p>
          <a:p>
            <a:pPr eaLnBrk="1" hangingPunct="1"/>
            <a:r>
              <a:rPr lang="ja-JP" altLang="en-US" dirty="0"/>
              <a:t>王子様と結婚できないとさとったときどうするのだろう？</a:t>
            </a:r>
          </a:p>
        </p:txBody>
      </p:sp>
      <p:sp>
        <p:nvSpPr>
          <p:cNvPr id="3" name="テキスト ボックス 2">
            <a:extLst>
              <a:ext uri="{FF2B5EF4-FFF2-40B4-BE49-F238E27FC236}">
                <a16:creationId xmlns:a16="http://schemas.microsoft.com/office/drawing/2014/main" id="{A4FD8F1F-DD17-22F0-AD2E-6795EF841C94}"/>
              </a:ext>
            </a:extLst>
          </p:cNvPr>
          <p:cNvSpPr txBox="1"/>
          <p:nvPr/>
        </p:nvSpPr>
        <p:spPr>
          <a:xfrm>
            <a:off x="3071664" y="6214030"/>
            <a:ext cx="8856984" cy="369332"/>
          </a:xfrm>
          <a:prstGeom prst="rect">
            <a:avLst/>
          </a:prstGeom>
          <a:noFill/>
        </p:spPr>
        <p:txBody>
          <a:bodyPr wrap="square">
            <a:spAutoFit/>
          </a:bodyPr>
          <a:lstStyle/>
          <a:p>
            <a:pPr eaLnBrk="1" hangingPunct="1"/>
            <a:r>
              <a:rPr lang="ja-JP" altLang="en-US" dirty="0">
                <a:solidFill>
                  <a:srgbClr val="0070C0"/>
                </a:solidFill>
              </a:rPr>
              <a:t>若桑みどり（</a:t>
            </a:r>
            <a:r>
              <a:rPr lang="en-US" altLang="ja-JP" dirty="0">
                <a:solidFill>
                  <a:srgbClr val="0070C0"/>
                </a:solidFill>
              </a:rPr>
              <a:t>2002</a:t>
            </a:r>
            <a:r>
              <a:rPr lang="ja-JP" altLang="en-US" dirty="0">
                <a:solidFill>
                  <a:srgbClr val="0070C0"/>
                </a:solidFill>
              </a:rPr>
              <a:t>）</a:t>
            </a:r>
            <a:r>
              <a:rPr lang="en-US" altLang="ja-JP" dirty="0">
                <a:solidFill>
                  <a:srgbClr val="0070C0"/>
                </a:solidFill>
              </a:rPr>
              <a:t>『</a:t>
            </a:r>
            <a:r>
              <a:rPr lang="ja-JP" altLang="en-US" dirty="0">
                <a:solidFill>
                  <a:srgbClr val="0070C0"/>
                </a:solidFill>
              </a:rPr>
              <a:t>お姫様とジェンダーアニメで学ぶ男と女のジェンダー学入門</a:t>
            </a:r>
            <a:r>
              <a:rPr lang="en-US" altLang="ja-JP" dirty="0">
                <a:solidFill>
                  <a:srgbClr val="0070C0"/>
                </a:solidFill>
              </a:rPr>
              <a:t>』</a:t>
            </a:r>
            <a:r>
              <a:rPr lang="ja-JP" altLang="en-US" dirty="0">
                <a:solidFill>
                  <a:srgbClr val="0070C0"/>
                </a:solidFill>
              </a:rPr>
              <a:t>ちくま新書</a:t>
            </a:r>
          </a:p>
        </p:txBody>
      </p:sp>
    </p:spTree>
    <p:extLst>
      <p:ext uri="{BB962C8B-B14F-4D97-AF65-F5344CB8AC3E}">
        <p14:creationId xmlns:p14="http://schemas.microsoft.com/office/powerpoint/2010/main" val="303611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ja-JP" altLang="en-US"/>
              <a:t>幻滅の人生</a:t>
            </a:r>
          </a:p>
        </p:txBody>
      </p:sp>
      <p:sp>
        <p:nvSpPr>
          <p:cNvPr id="8195" name="Rectangle 3"/>
          <p:cNvSpPr>
            <a:spLocks noGrp="1" noChangeArrowheads="1"/>
          </p:cNvSpPr>
          <p:nvPr>
            <p:ph idx="1"/>
          </p:nvPr>
        </p:nvSpPr>
        <p:spPr/>
        <p:txBody>
          <a:bodyPr/>
          <a:lstStyle/>
          <a:p>
            <a:pPr eaLnBrk="1" hangingPunct="1"/>
            <a:r>
              <a:rPr lang="ja-JP" altLang="en-US" dirty="0"/>
              <a:t>もし王子様がこなかったり、王子様に「愛されない」場合には彼女の人生は失敗である。</a:t>
            </a:r>
          </a:p>
          <a:p>
            <a:pPr eaLnBrk="1" hangingPunct="1"/>
            <a:endParaRPr lang="ja-JP" altLang="en-US" dirty="0"/>
          </a:p>
          <a:p>
            <a:pPr eaLnBrk="1" hangingPunct="1"/>
            <a:r>
              <a:rPr lang="ja-JP" altLang="en-US" dirty="0"/>
              <a:t>こんなふうに他人に幸福にしてもらうことを教えられた女の子が、これからの世界に生きて、社会に貢献していけるだろうか。</a:t>
            </a:r>
          </a:p>
          <a:p>
            <a:pPr eaLnBrk="1" hangingPunct="1"/>
            <a:endParaRPr lang="en-US" altLang="ja-JP" dirty="0"/>
          </a:p>
        </p:txBody>
      </p:sp>
      <p:sp>
        <p:nvSpPr>
          <p:cNvPr id="3" name="テキスト ボックス 2">
            <a:extLst>
              <a:ext uri="{FF2B5EF4-FFF2-40B4-BE49-F238E27FC236}">
                <a16:creationId xmlns:a16="http://schemas.microsoft.com/office/drawing/2014/main" id="{BA61149B-9D31-7EA1-DB40-2558C21A6A03}"/>
              </a:ext>
            </a:extLst>
          </p:cNvPr>
          <p:cNvSpPr txBox="1"/>
          <p:nvPr/>
        </p:nvSpPr>
        <p:spPr>
          <a:xfrm>
            <a:off x="3287688" y="5802998"/>
            <a:ext cx="8784976" cy="369332"/>
          </a:xfrm>
          <a:prstGeom prst="rect">
            <a:avLst/>
          </a:prstGeom>
          <a:noFill/>
        </p:spPr>
        <p:txBody>
          <a:bodyPr wrap="square">
            <a:spAutoFit/>
          </a:bodyPr>
          <a:lstStyle/>
          <a:p>
            <a:pPr eaLnBrk="1" hangingPunct="1"/>
            <a:r>
              <a:rPr lang="ja-JP" altLang="en-US" dirty="0">
                <a:solidFill>
                  <a:srgbClr val="0070C0"/>
                </a:solidFill>
              </a:rPr>
              <a:t>若桑みどり（</a:t>
            </a:r>
            <a:r>
              <a:rPr lang="en-US" altLang="ja-JP" dirty="0">
                <a:solidFill>
                  <a:srgbClr val="0070C0"/>
                </a:solidFill>
              </a:rPr>
              <a:t>2002</a:t>
            </a:r>
            <a:r>
              <a:rPr lang="ja-JP" altLang="en-US" dirty="0">
                <a:solidFill>
                  <a:srgbClr val="0070C0"/>
                </a:solidFill>
              </a:rPr>
              <a:t>）</a:t>
            </a:r>
            <a:r>
              <a:rPr lang="en-US" altLang="ja-JP" dirty="0">
                <a:solidFill>
                  <a:srgbClr val="0070C0"/>
                </a:solidFill>
              </a:rPr>
              <a:t>『</a:t>
            </a:r>
            <a:r>
              <a:rPr lang="ja-JP" altLang="en-US" dirty="0">
                <a:solidFill>
                  <a:srgbClr val="0070C0"/>
                </a:solidFill>
              </a:rPr>
              <a:t>お姫様とジェンダーアニメで学ぶ男と女のジェンダー学入門</a:t>
            </a:r>
            <a:r>
              <a:rPr lang="en-US" altLang="ja-JP" dirty="0">
                <a:solidFill>
                  <a:srgbClr val="0070C0"/>
                </a:solidFill>
              </a:rPr>
              <a:t>』</a:t>
            </a:r>
            <a:r>
              <a:rPr lang="ja-JP" altLang="en-US" dirty="0">
                <a:solidFill>
                  <a:srgbClr val="0070C0"/>
                </a:solidFill>
              </a:rPr>
              <a:t>ちくま新書</a:t>
            </a:r>
          </a:p>
        </p:txBody>
      </p:sp>
    </p:spTree>
    <p:extLst>
      <p:ext uri="{BB962C8B-B14F-4D97-AF65-F5344CB8AC3E}">
        <p14:creationId xmlns:p14="http://schemas.microsoft.com/office/powerpoint/2010/main" val="404876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r>
              <a:rPr lang="ja-JP" altLang="en-US"/>
              <a:t>ディズニープリンセスの変遷</a:t>
            </a:r>
          </a:p>
        </p:txBody>
      </p:sp>
      <p:graphicFrame>
        <p:nvGraphicFramePr>
          <p:cNvPr id="5" name="表 4"/>
          <p:cNvGraphicFramePr>
            <a:graphicFrameLocks noGrp="1"/>
          </p:cNvGraphicFramePr>
          <p:nvPr/>
        </p:nvGraphicFramePr>
        <p:xfrm>
          <a:off x="1847851" y="1773238"/>
          <a:ext cx="8532813" cy="4576762"/>
        </p:xfrm>
        <a:graphic>
          <a:graphicData uri="http://schemas.openxmlformats.org/drawingml/2006/table">
            <a:tbl>
              <a:tblPr/>
              <a:tblGrid>
                <a:gridCol w="2329537">
                  <a:extLst>
                    <a:ext uri="{9D8B030D-6E8A-4147-A177-3AD203B41FA5}">
                      <a16:colId xmlns:a16="http://schemas.microsoft.com/office/drawing/2014/main" val="20000"/>
                    </a:ext>
                  </a:extLst>
                </a:gridCol>
                <a:gridCol w="3359005">
                  <a:extLst>
                    <a:ext uri="{9D8B030D-6E8A-4147-A177-3AD203B41FA5}">
                      <a16:colId xmlns:a16="http://schemas.microsoft.com/office/drawing/2014/main" val="20001"/>
                    </a:ext>
                  </a:extLst>
                </a:gridCol>
                <a:gridCol w="2844271">
                  <a:extLst>
                    <a:ext uri="{9D8B030D-6E8A-4147-A177-3AD203B41FA5}">
                      <a16:colId xmlns:a16="http://schemas.microsoft.com/office/drawing/2014/main" val="20002"/>
                    </a:ext>
                  </a:extLst>
                </a:gridCol>
              </a:tblGrid>
              <a:tr h="365806">
                <a:tc>
                  <a:txBody>
                    <a:bodyPr/>
                    <a:lstStyle/>
                    <a:p>
                      <a:pPr algn="just">
                        <a:spcAft>
                          <a:spcPts val="0"/>
                        </a:spcAft>
                      </a:pPr>
                      <a:endParaRPr lang="en-US" sz="2400" kern="0" dirty="0">
                        <a:latin typeface="ＭＳ ゴシック"/>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solidFill>
                            <a:schemeClr val="bg1"/>
                          </a:solidFill>
                          <a:latin typeface="Century"/>
                          <a:ea typeface="ＭＳ ゴシック"/>
                          <a:cs typeface="Times New Roman"/>
                        </a:rPr>
                        <a:t>代表例</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solidFill>
                            <a:schemeClr val="bg1"/>
                          </a:solidFill>
                          <a:latin typeface="Century"/>
                          <a:ea typeface="ＭＳ ゴシック"/>
                          <a:cs typeface="Times New Roman"/>
                        </a:rPr>
                        <a:t>特徴</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31613">
                <a:tc>
                  <a:txBody>
                    <a:bodyPr/>
                    <a:lstStyle/>
                    <a:p>
                      <a:pPr algn="just">
                        <a:spcAft>
                          <a:spcPts val="0"/>
                        </a:spcAft>
                      </a:pPr>
                      <a:r>
                        <a:rPr lang="ja-JP" sz="2400" kern="0" dirty="0">
                          <a:solidFill>
                            <a:schemeClr val="bg1"/>
                          </a:solidFill>
                          <a:latin typeface="Century"/>
                          <a:ea typeface="ＭＳ ゴシック"/>
                          <a:cs typeface="Times New Roman"/>
                        </a:rPr>
                        <a:t>古典的プリンセス</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白雪姫、シンデレラ</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家庭的、受動的</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0399">
                <a:tc>
                  <a:txBody>
                    <a:bodyPr/>
                    <a:lstStyle/>
                    <a:p>
                      <a:pPr algn="just">
                        <a:spcAft>
                          <a:spcPts val="0"/>
                        </a:spcAft>
                      </a:pPr>
                      <a:r>
                        <a:rPr lang="ja-JP" sz="2400" kern="0" dirty="0">
                          <a:solidFill>
                            <a:schemeClr val="bg1"/>
                          </a:solidFill>
                          <a:latin typeface="Century"/>
                          <a:ea typeface="ＭＳ ゴシック"/>
                          <a:cs typeface="Times New Roman"/>
                        </a:rPr>
                        <a:t>積極的なプリンセス</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アリエル、ベル</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latin typeface="Century"/>
                          <a:ea typeface="ＭＳ ゴシック"/>
                          <a:cs typeface="Times New Roman"/>
                        </a:rPr>
                        <a:t>外交的、積極的</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0399">
                <a:tc>
                  <a:txBody>
                    <a:bodyPr/>
                    <a:lstStyle/>
                    <a:p>
                      <a:pPr algn="just">
                        <a:spcAft>
                          <a:spcPts val="0"/>
                        </a:spcAft>
                      </a:pPr>
                      <a:r>
                        <a:rPr lang="ja-JP" sz="2400" kern="0" dirty="0">
                          <a:solidFill>
                            <a:schemeClr val="bg1"/>
                          </a:solidFill>
                          <a:latin typeface="Century"/>
                          <a:ea typeface="ＭＳ ゴシック"/>
                          <a:cs typeface="Times New Roman"/>
                        </a:rPr>
                        <a:t>プリンセスの国際化</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ジャスミン、ポカホンタス</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白人以外のプリンセス</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613">
                <a:tc>
                  <a:txBody>
                    <a:bodyPr/>
                    <a:lstStyle/>
                    <a:p>
                      <a:pPr algn="just">
                        <a:spcAft>
                          <a:spcPts val="0"/>
                        </a:spcAft>
                      </a:pPr>
                      <a:r>
                        <a:rPr lang="ja-JP" sz="2400" kern="0" dirty="0">
                          <a:solidFill>
                            <a:schemeClr val="bg1"/>
                          </a:solidFill>
                          <a:latin typeface="Century"/>
                          <a:ea typeface="ＭＳ ゴシック"/>
                          <a:cs typeface="Times New Roman"/>
                        </a:rPr>
                        <a:t>王子像の変化</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ラプンツェル、メリダ</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王子依存からの脱却</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6932">
                <a:tc>
                  <a:txBody>
                    <a:bodyPr/>
                    <a:lstStyle/>
                    <a:p>
                      <a:pPr algn="just">
                        <a:spcAft>
                          <a:spcPts val="0"/>
                        </a:spcAft>
                      </a:pPr>
                      <a:r>
                        <a:rPr lang="ja-JP" sz="2400" kern="0" dirty="0">
                          <a:solidFill>
                            <a:schemeClr val="bg1"/>
                          </a:solidFill>
                          <a:latin typeface="Century"/>
                          <a:ea typeface="ＭＳ ゴシック"/>
                          <a:cs typeface="Times New Roman"/>
                        </a:rPr>
                        <a:t>愛の多様化</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a:latin typeface="Century"/>
                          <a:ea typeface="ＭＳ ゴシック"/>
                          <a:cs typeface="Times New Roman"/>
                        </a:rPr>
                        <a:t>アナ、エルサ</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latin typeface="Century"/>
                          <a:ea typeface="ＭＳ ゴシック"/>
                          <a:cs typeface="Times New Roman"/>
                        </a:rPr>
                        <a:t>家族愛の描写</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ja-JP" altLang="en-US" sz="4000"/>
              <a:t>プリンセス、２つのタイプ</a:t>
            </a:r>
            <a:br>
              <a:rPr lang="ja-JP" altLang="en-US" sz="4000"/>
            </a:br>
            <a:r>
              <a:rPr lang="ja-JP" altLang="en-US" sz="2400"/>
              <a:t>以下有馬哲夫（</a:t>
            </a:r>
            <a:r>
              <a:rPr lang="en-US" altLang="ja-JP" sz="2400"/>
              <a:t>2001</a:t>
            </a:r>
            <a:r>
              <a:rPr lang="ja-JP" altLang="en-US" sz="2400"/>
              <a:t>）より</a:t>
            </a:r>
          </a:p>
        </p:txBody>
      </p:sp>
      <p:sp>
        <p:nvSpPr>
          <p:cNvPr id="15363" name="Rectangle 3"/>
          <p:cNvSpPr>
            <a:spLocks noGrp="1" noChangeArrowheads="1"/>
          </p:cNvSpPr>
          <p:nvPr>
            <p:ph idx="1"/>
          </p:nvPr>
        </p:nvSpPr>
        <p:spPr>
          <a:xfrm>
            <a:off x="609600" y="2564904"/>
            <a:ext cx="10972800" cy="3561260"/>
          </a:xfrm>
        </p:spPr>
        <p:txBody>
          <a:bodyPr/>
          <a:lstStyle/>
          <a:p>
            <a:pPr eaLnBrk="1" hangingPunct="1"/>
            <a:r>
              <a:rPr lang="ja-JP" altLang="en-US" dirty="0"/>
              <a:t>白雪姫、シンデレラ、眠れる森の美女</a:t>
            </a:r>
          </a:p>
          <a:p>
            <a:pPr eaLnBrk="1" hangingPunct="1"/>
            <a:endParaRPr lang="ja-JP" altLang="en-US" dirty="0"/>
          </a:p>
          <a:p>
            <a:pPr eaLnBrk="1" hangingPunct="1"/>
            <a:endParaRPr lang="ja-JP" altLang="en-US" dirty="0"/>
          </a:p>
          <a:p>
            <a:pPr eaLnBrk="1" hangingPunct="1"/>
            <a:r>
              <a:rPr lang="ja-JP" altLang="en-US" dirty="0"/>
              <a:t>リトルマーメイド、ポカホンタス、美女と野獣</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32000" y="1376364"/>
            <a:ext cx="6446838" cy="3881437"/>
          </a:xfrm>
        </p:spPr>
        <p:txBody>
          <a:bodyPr>
            <a:normAutofit fontScale="92500"/>
          </a:bodyPr>
          <a:lstStyle/>
          <a:p>
            <a:pPr>
              <a:buFont typeface="Wingdings" panose="05000000000000000000" pitchFamily="2" charset="2"/>
              <a:buChar char="l"/>
              <a:defRPr/>
            </a:pPr>
            <a:r>
              <a:rPr lang="ja-JP" altLang="ja-JP" sz="2800" dirty="0"/>
              <a:t>映画の中で基本的に何もし</a:t>
            </a:r>
            <a:r>
              <a:rPr lang="ja-JP" altLang="en-US" sz="2800" dirty="0"/>
              <a:t>ない</a:t>
            </a:r>
            <a:endParaRPr lang="en-US" altLang="ja-JP" sz="2800" dirty="0"/>
          </a:p>
          <a:p>
            <a:pPr>
              <a:defRPr/>
            </a:pPr>
            <a:endParaRPr lang="en-US" altLang="ja-JP" sz="2800" dirty="0"/>
          </a:p>
          <a:p>
            <a:pPr>
              <a:buFont typeface="Wingdings" panose="05000000000000000000" pitchFamily="2" charset="2"/>
              <a:buChar char="l"/>
              <a:defRPr/>
            </a:pPr>
            <a:r>
              <a:rPr lang="ja-JP" altLang="ja-JP" sz="2800" dirty="0"/>
              <a:t>もともとプリンセスとしての資格を持ち、</a:t>
            </a:r>
            <a:endParaRPr lang="en-US" altLang="ja-JP" sz="2800" dirty="0"/>
          </a:p>
          <a:p>
            <a:pPr marL="0" indent="0">
              <a:buNone/>
              <a:defRPr/>
            </a:pPr>
            <a:r>
              <a:rPr lang="ja-JP" altLang="en-US" sz="2800" dirty="0"/>
              <a:t>　</a:t>
            </a:r>
            <a:r>
              <a:rPr lang="ja-JP" altLang="ja-JP" sz="2800" dirty="0"/>
              <a:t>あとは選ばれるのをじっと待っている</a:t>
            </a:r>
            <a:r>
              <a:rPr lang="ja-JP" altLang="en-US" sz="2800" dirty="0"/>
              <a:t>だけ</a:t>
            </a:r>
            <a:endParaRPr lang="ja-JP" altLang="ja-JP" sz="2800" dirty="0"/>
          </a:p>
          <a:p>
            <a:pPr>
              <a:defRPr/>
            </a:pPr>
            <a:endParaRPr lang="en-US" altLang="ja-JP" sz="2800" dirty="0"/>
          </a:p>
          <a:p>
            <a:pPr>
              <a:buFont typeface="Wingdings" panose="05000000000000000000" pitchFamily="2" charset="2"/>
              <a:buChar char="l"/>
              <a:defRPr/>
            </a:pPr>
            <a:r>
              <a:rPr lang="ja-JP" altLang="ja-JP" sz="2800" dirty="0"/>
              <a:t>「美しくておしとやかで気だてがよく、</a:t>
            </a:r>
            <a:endParaRPr lang="en-US" altLang="ja-JP" sz="2800" dirty="0"/>
          </a:p>
          <a:p>
            <a:pPr marL="0" indent="0">
              <a:buNone/>
              <a:defRPr/>
            </a:pPr>
            <a:r>
              <a:rPr lang="ja-JP" altLang="en-US" sz="2800" dirty="0"/>
              <a:t>　</a:t>
            </a:r>
            <a:r>
              <a:rPr lang="ja-JP" altLang="ja-JP" sz="2800" dirty="0"/>
              <a:t>苦難に耐え、じっと王子様を待つ」女性像</a:t>
            </a:r>
          </a:p>
          <a:p>
            <a:pPr>
              <a:defRPr/>
            </a:pPr>
            <a:endParaRPr lang="ja-JP"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endParaRPr lang="ja-JP" altLang="ja-JP"/>
          </a:p>
        </p:txBody>
      </p:sp>
      <p:sp>
        <p:nvSpPr>
          <p:cNvPr id="3075" name="Rectangle 3"/>
          <p:cNvSpPr>
            <a:spLocks noGrp="1" noChangeArrowheads="1"/>
          </p:cNvSpPr>
          <p:nvPr>
            <p:ph idx="1"/>
          </p:nvPr>
        </p:nvSpPr>
        <p:spPr/>
        <p:txBody>
          <a:bodyPr/>
          <a:lstStyle/>
          <a:p>
            <a:pPr eaLnBrk="1" hangingPunct="1"/>
            <a:r>
              <a:rPr lang="ja-JP" altLang="en-US" dirty="0"/>
              <a:t>若桑みどり（</a:t>
            </a:r>
            <a:r>
              <a:rPr lang="en-US" altLang="ja-JP" dirty="0"/>
              <a:t>2002</a:t>
            </a:r>
            <a:r>
              <a:rPr lang="ja-JP" altLang="en-US" dirty="0"/>
              <a:t>）</a:t>
            </a:r>
            <a:r>
              <a:rPr lang="en-US" altLang="ja-JP" dirty="0"/>
              <a:t>『</a:t>
            </a:r>
            <a:r>
              <a:rPr lang="ja-JP" altLang="en-US" dirty="0"/>
              <a:t>お姫様とジェンダーアニメで学ぶ男と女のジェンダー学入門</a:t>
            </a:r>
            <a:r>
              <a:rPr lang="en-US" altLang="ja-JP" dirty="0"/>
              <a:t>』</a:t>
            </a:r>
            <a:r>
              <a:rPr lang="ja-JP" altLang="en-US" dirty="0"/>
              <a:t>ちくま新書</a:t>
            </a:r>
          </a:p>
          <a:p>
            <a:pPr eaLnBrk="1" hangingPunct="1"/>
            <a:endParaRPr lang="ja-JP" altLang="en-US" dirty="0"/>
          </a:p>
          <a:p>
            <a:pPr eaLnBrk="1" hangingPunct="1"/>
            <a:r>
              <a:rPr lang="ja-JP" altLang="en-US" dirty="0"/>
              <a:t>有馬哲夫（</a:t>
            </a:r>
            <a:r>
              <a:rPr lang="en-US" altLang="ja-JP" dirty="0"/>
              <a:t>2001</a:t>
            </a:r>
            <a:r>
              <a:rPr lang="ja-JP" altLang="en-US" dirty="0"/>
              <a:t>）</a:t>
            </a:r>
            <a:r>
              <a:rPr lang="en-US" altLang="ja-JP" dirty="0"/>
              <a:t>『</a:t>
            </a:r>
            <a:r>
              <a:rPr lang="ja-JP" altLang="en-US" dirty="0"/>
              <a:t>ディズニーとは何か</a:t>
            </a:r>
            <a:r>
              <a:rPr lang="en-US" altLang="ja-JP" dirty="0"/>
              <a:t>』</a:t>
            </a:r>
            <a:r>
              <a:rPr lang="ja-JP" altLang="en-US" dirty="0"/>
              <a:t>ＮＴＴ出版</a:t>
            </a:r>
          </a:p>
          <a:p>
            <a:pPr eaLnBrk="1" hangingPunct="1"/>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endParaRPr lang="ja-JP" altLang="ja-JP"/>
          </a:p>
        </p:txBody>
      </p:sp>
      <p:sp>
        <p:nvSpPr>
          <p:cNvPr id="17411" name="Rectangle 3"/>
          <p:cNvSpPr>
            <a:spLocks noGrp="1" noChangeArrowheads="1"/>
          </p:cNvSpPr>
          <p:nvPr>
            <p:ph idx="1"/>
          </p:nvPr>
        </p:nvSpPr>
        <p:spPr/>
        <p:txBody>
          <a:bodyPr/>
          <a:lstStyle/>
          <a:p>
            <a:pPr eaLnBrk="1" hangingPunct="1"/>
            <a:endParaRPr lang="ja-JP" altLang="ja-JP"/>
          </a:p>
        </p:txBody>
      </p:sp>
      <p:pic>
        <p:nvPicPr>
          <p:cNvPr id="17412" name="Picture 5" descr="snowwhite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ja-JP" altLang="en-US"/>
              <a:t>　フェミニストの白雪姫への批判</a:t>
            </a:r>
          </a:p>
        </p:txBody>
      </p:sp>
      <p:sp>
        <p:nvSpPr>
          <p:cNvPr id="18435" name="Rectangle 3"/>
          <p:cNvSpPr>
            <a:spLocks noGrp="1" noChangeArrowheads="1"/>
          </p:cNvSpPr>
          <p:nvPr>
            <p:ph idx="1"/>
          </p:nvPr>
        </p:nvSpPr>
        <p:spPr/>
        <p:txBody>
          <a:bodyPr/>
          <a:lstStyle/>
          <a:p>
            <a:pPr eaLnBrk="1" hangingPunct="1"/>
            <a:r>
              <a:rPr lang="ja-JP" altLang="en-US"/>
              <a:t>グリム童話では白雪姫は家事などしない。ディズニーでは進んで家事をする。</a:t>
            </a:r>
          </a:p>
          <a:p>
            <a:pPr eaLnBrk="1" hangingPunct="1"/>
            <a:endParaRPr lang="ja-JP" altLang="en-US"/>
          </a:p>
          <a:p>
            <a:pPr eaLnBrk="1" hangingPunct="1"/>
            <a:r>
              <a:rPr lang="ja-JP" altLang="en-US"/>
              <a:t>グリム童話では、継母を赤く熱した鉄の靴をはかせて苦しめて殺す。（白雪姫はそれを見て楽しむ）</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endParaRPr lang="ja-JP" altLang="ja-JP"/>
          </a:p>
        </p:txBody>
      </p:sp>
      <p:sp>
        <p:nvSpPr>
          <p:cNvPr id="19459" name="Rectangle 3"/>
          <p:cNvSpPr>
            <a:spLocks noGrp="1" noChangeArrowheads="1"/>
          </p:cNvSpPr>
          <p:nvPr>
            <p:ph idx="1"/>
          </p:nvPr>
        </p:nvSpPr>
        <p:spPr/>
        <p:txBody>
          <a:bodyPr/>
          <a:lstStyle/>
          <a:p>
            <a:pPr eaLnBrk="1" hangingPunct="1"/>
            <a:endParaRPr lang="ja-JP" altLang="ja-JP"/>
          </a:p>
        </p:txBody>
      </p:sp>
      <p:pic>
        <p:nvPicPr>
          <p:cNvPr id="19460" name="Picture 4" descr="princess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4825" y="188914"/>
            <a:ext cx="8350250"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ja-JP" altLang="en-US"/>
              <a:t>シンデレラ	</a:t>
            </a:r>
          </a:p>
        </p:txBody>
      </p:sp>
      <p:sp>
        <p:nvSpPr>
          <p:cNvPr id="21507" name="Rectangle 3"/>
          <p:cNvSpPr>
            <a:spLocks noGrp="1" noChangeArrowheads="1"/>
          </p:cNvSpPr>
          <p:nvPr>
            <p:ph idx="1"/>
          </p:nvPr>
        </p:nvSpPr>
        <p:spPr>
          <a:xfrm>
            <a:off x="1271464" y="1844824"/>
            <a:ext cx="8877672" cy="4525963"/>
          </a:xfrm>
        </p:spPr>
        <p:txBody>
          <a:bodyPr/>
          <a:lstStyle/>
          <a:p>
            <a:pPr eaLnBrk="1" hangingPunct="1"/>
            <a:r>
              <a:rPr lang="ja-JP" altLang="en-US" sz="2800" dirty="0"/>
              <a:t>グリム童話では「心優しい娘」が強調される</a:t>
            </a:r>
          </a:p>
          <a:p>
            <a:pPr eaLnBrk="1" hangingPunct="1"/>
            <a:r>
              <a:rPr lang="ja-JP" altLang="en-US" sz="2800" dirty="0"/>
              <a:t>ディズニーでは、継母や義理の姉妹には</a:t>
            </a:r>
            <a:r>
              <a:rPr lang="ja-JP" altLang="en-US" sz="2800" dirty="0">
                <a:solidFill>
                  <a:schemeClr val="accent6">
                    <a:lumMod val="75000"/>
                  </a:schemeClr>
                </a:solidFill>
              </a:rPr>
              <a:t>自己主張し、反抗する</a:t>
            </a:r>
            <a:r>
              <a:rPr lang="ja-JP" altLang="en-US" sz="2800" dirty="0"/>
              <a:t>。積極的に幸せをつかみとろうとしている。</a:t>
            </a:r>
            <a:endParaRPr lang="en-US" altLang="ja-JP" sz="2800" dirty="0"/>
          </a:p>
          <a:p>
            <a:pPr eaLnBrk="1" hangingPunct="1"/>
            <a:r>
              <a:rPr lang="ja-JP" altLang="en-US" sz="2800" dirty="0"/>
              <a:t>その意味では、「白雪姫」や「眠れる森の美女」とは違う。</a:t>
            </a:r>
            <a:endParaRPr lang="en-US" altLang="ja-JP" sz="2800" dirty="0"/>
          </a:p>
          <a:p>
            <a:pPr eaLnBrk="1" hangingPunct="1"/>
            <a:r>
              <a:rPr lang="ja-JP" altLang="en-US" sz="2800" dirty="0"/>
              <a:t>しかし、男の関心と愛情を得るために他の女性と競争し、</a:t>
            </a:r>
            <a:r>
              <a:rPr lang="ja-JP" altLang="en-US" sz="2800" dirty="0">
                <a:solidFill>
                  <a:schemeClr val="accent6">
                    <a:lumMod val="75000"/>
                  </a:schemeClr>
                </a:solidFill>
              </a:rPr>
              <a:t>男に選んでもらうことによって自分の価値を決めてもらうという枠組み</a:t>
            </a:r>
            <a:r>
              <a:rPr lang="ja-JP" altLang="en-US" sz="2800" dirty="0"/>
              <a:t>は変わっていない。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シンデレラに出てくるお城</a:t>
            </a:r>
          </a:p>
        </p:txBody>
      </p:sp>
      <p:pic>
        <p:nvPicPr>
          <p:cNvPr id="4" name="コンテンツ プレースホルダー 3"/>
          <p:cNvPicPr>
            <a:picLocks noGrp="1" noChangeAspect="1"/>
          </p:cNvPicPr>
          <p:nvPr>
            <p:ph idx="1"/>
          </p:nvPr>
        </p:nvPicPr>
        <p:blipFill>
          <a:blip r:embed="rId2"/>
          <a:stretch>
            <a:fillRect/>
          </a:stretch>
        </p:blipFill>
        <p:spPr>
          <a:xfrm>
            <a:off x="1919536" y="1843181"/>
            <a:ext cx="4608512" cy="3451936"/>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0137" y="1919521"/>
            <a:ext cx="2557563" cy="1649628"/>
          </a:xfrm>
          <a:prstGeom prst="rect">
            <a:avLst/>
          </a:prstGeom>
        </p:spPr>
      </p:pic>
      <p:sp>
        <p:nvSpPr>
          <p:cNvPr id="6" name="テキスト ボックス 5"/>
          <p:cNvSpPr txBox="1"/>
          <p:nvPr/>
        </p:nvSpPr>
        <p:spPr>
          <a:xfrm>
            <a:off x="7104112" y="3789041"/>
            <a:ext cx="3312368" cy="2246769"/>
          </a:xfrm>
          <a:prstGeom prst="rect">
            <a:avLst/>
          </a:prstGeom>
          <a:noFill/>
        </p:spPr>
        <p:txBody>
          <a:bodyPr wrap="square" rtlCol="0">
            <a:spAutoFit/>
          </a:bodyPr>
          <a:lstStyle/>
          <a:p>
            <a:r>
              <a:rPr kumimoji="1" lang="ja-JP" altLang="en-US" dirty="0"/>
              <a:t>ディズニーランドのシンデレラ城は、ユッセ城がモデルと言われている。ユッセ城はシャルル・ペローが「眠れる森の美女」を書いたところ。（諸説あり）</a:t>
            </a:r>
            <a:endParaRPr kumimoji="1" lang="en-US" altLang="ja-JP" dirty="0"/>
          </a:p>
          <a:p>
            <a:endParaRPr lang="en-US" altLang="ja-JP" dirty="0"/>
          </a:p>
          <a:p>
            <a:r>
              <a:rPr lang="ja-JP" altLang="en-US" sz="1600" dirty="0"/>
              <a:t>マイケル・アイズナー（</a:t>
            </a:r>
            <a:r>
              <a:rPr lang="en-US" altLang="ja-JP" sz="1600" dirty="0"/>
              <a:t>2000</a:t>
            </a:r>
            <a:r>
              <a:rPr lang="ja-JP" altLang="en-US" sz="1600" dirty="0"/>
              <a:t>）</a:t>
            </a:r>
            <a:r>
              <a:rPr lang="en-US" altLang="ja-JP" sz="1600" dirty="0"/>
              <a:t>『</a:t>
            </a:r>
            <a:r>
              <a:rPr lang="ja-JP" altLang="en-US" sz="1600" dirty="0"/>
              <a:t>ディズニー・ドリームの発想</a:t>
            </a:r>
            <a:r>
              <a:rPr lang="en-US" altLang="ja-JP" sz="1600" dirty="0"/>
              <a:t>』</a:t>
            </a:r>
            <a:r>
              <a:rPr lang="ja-JP" altLang="en-US" sz="1600" dirty="0"/>
              <a:t>徳間書店</a:t>
            </a:r>
          </a:p>
        </p:txBody>
      </p:sp>
    </p:spTree>
    <p:extLst>
      <p:ext uri="{BB962C8B-B14F-4D97-AF65-F5344CB8AC3E}">
        <p14:creationId xmlns:p14="http://schemas.microsoft.com/office/powerpoint/2010/main" val="225880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ja-JP" altLang="en-US"/>
              <a:t>眠れる森の美女</a:t>
            </a:r>
          </a:p>
        </p:txBody>
      </p:sp>
      <p:sp>
        <p:nvSpPr>
          <p:cNvPr id="22531" name="Rectangle 3"/>
          <p:cNvSpPr>
            <a:spLocks noGrp="1" noChangeArrowheads="1"/>
          </p:cNvSpPr>
          <p:nvPr>
            <p:ph idx="1"/>
          </p:nvPr>
        </p:nvSpPr>
        <p:spPr>
          <a:xfrm>
            <a:off x="407368" y="1600201"/>
            <a:ext cx="11593288" cy="4525963"/>
          </a:xfrm>
        </p:spPr>
        <p:txBody>
          <a:bodyPr/>
          <a:lstStyle/>
          <a:p>
            <a:pPr eaLnBrk="1" hangingPunct="1"/>
            <a:r>
              <a:rPr lang="ja-JP" altLang="en-US" dirty="0"/>
              <a:t>原作では</a:t>
            </a:r>
            <a:r>
              <a:rPr lang="en-US" altLang="ja-JP" dirty="0"/>
              <a:t>100</a:t>
            </a:r>
            <a:r>
              <a:rPr lang="ja-JP" altLang="en-US" dirty="0"/>
              <a:t>年眠りについていて、王子は</a:t>
            </a:r>
            <a:r>
              <a:rPr lang="en-US" altLang="ja-JP" dirty="0"/>
              <a:t>100</a:t>
            </a:r>
            <a:r>
              <a:rPr lang="ja-JP" altLang="en-US" dirty="0"/>
              <a:t>年後の世界の青年。</a:t>
            </a:r>
          </a:p>
          <a:p>
            <a:pPr eaLnBrk="1" hangingPunct="1"/>
            <a:r>
              <a:rPr lang="ja-JP" altLang="en-US" dirty="0"/>
              <a:t>原作では、結婚後の物語もある。</a:t>
            </a:r>
          </a:p>
          <a:p>
            <a:pPr eaLnBrk="1" hangingPunct="1"/>
            <a:r>
              <a:rPr lang="ja-JP" altLang="en-US" dirty="0"/>
              <a:t>原作では王子の戦う相手は</a:t>
            </a:r>
            <a:r>
              <a:rPr lang="ja-JP" altLang="en-US" dirty="0">
                <a:solidFill>
                  <a:srgbClr val="FF0000"/>
                </a:solidFill>
              </a:rPr>
              <a:t>マレフィセント</a:t>
            </a:r>
            <a:r>
              <a:rPr lang="ja-JP" altLang="en-US" dirty="0"/>
              <a:t>ではなく、彼女と子供たちを食べようとする母。</a:t>
            </a:r>
            <a:endParaRPr lang="en-US" altLang="ja-JP" dirty="0"/>
          </a:p>
          <a:p>
            <a:pPr eaLnBrk="1" hangingPunct="1"/>
            <a:endParaRPr lang="en-US" altLang="ja-JP" dirty="0"/>
          </a:p>
          <a:p>
            <a:pPr marL="0" indent="0" eaLnBrk="1" hangingPunct="1">
              <a:buNone/>
            </a:pPr>
            <a:r>
              <a:rPr lang="ja-JP" altLang="en-US" sz="2400" dirty="0"/>
              <a:t>（出典）シャルル・ペロー</a:t>
            </a:r>
            <a:r>
              <a:rPr lang="en-US" altLang="ja-JP" sz="2400" dirty="0"/>
              <a:t>/</a:t>
            </a:r>
            <a:r>
              <a:rPr lang="ja-JP" altLang="en-US" sz="2400" dirty="0"/>
              <a:t>今野一雄訳</a:t>
            </a:r>
            <a:r>
              <a:rPr lang="en-US" altLang="ja-JP" sz="2400" dirty="0"/>
              <a:t>(2007)『</a:t>
            </a:r>
            <a:r>
              <a:rPr lang="ja-JP" altLang="en-US" sz="2400" dirty="0"/>
              <a:t>ペローの昔ばなし</a:t>
            </a:r>
            <a:r>
              <a:rPr lang="en-US" altLang="ja-JP" sz="2400" dirty="0"/>
              <a:t>』(</a:t>
            </a:r>
            <a:r>
              <a:rPr lang="ja-JP" altLang="en-US" sz="2400" dirty="0"/>
              <a:t>白水</a:t>
            </a:r>
            <a:r>
              <a:rPr lang="en-US" altLang="ja-JP" sz="2400" dirty="0"/>
              <a:t>U</a:t>
            </a:r>
            <a:r>
              <a:rPr lang="ja-JP" altLang="en-US" sz="2400" dirty="0"/>
              <a:t>ブックス</a:t>
            </a:r>
            <a:r>
              <a:rPr lang="en-US" altLang="ja-JP" sz="2400" dirty="0"/>
              <a:t>)</a:t>
            </a:r>
            <a:r>
              <a:rPr lang="ja-JP" altLang="en-US" sz="2400" dirty="0"/>
              <a:t>白水社</a:t>
            </a:r>
          </a:p>
          <a:p>
            <a:pPr marL="0" indent="0" eaLnBrk="1" hangingPunct="1">
              <a:buNone/>
            </a:pPr>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endParaRPr lang="ja-JP" altLang="ja-JP"/>
          </a:p>
        </p:txBody>
      </p:sp>
      <p:sp>
        <p:nvSpPr>
          <p:cNvPr id="23555" name="Rectangle 3"/>
          <p:cNvSpPr>
            <a:spLocks noGrp="1" noChangeArrowheads="1"/>
          </p:cNvSpPr>
          <p:nvPr>
            <p:ph idx="1"/>
          </p:nvPr>
        </p:nvSpPr>
        <p:spPr/>
        <p:txBody>
          <a:bodyPr/>
          <a:lstStyle/>
          <a:p>
            <a:pPr eaLnBrk="1" hangingPunct="1"/>
            <a:endParaRPr lang="ja-JP" altLang="ja-JP"/>
          </a:p>
        </p:txBody>
      </p:sp>
      <p:pic>
        <p:nvPicPr>
          <p:cNvPr id="23556" name="Picture 5" descr="princess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92B4F-2391-4E39-A8CD-05E37DF1EEE0}"/>
              </a:ext>
            </a:extLst>
          </p:cNvPr>
          <p:cNvSpPr>
            <a:spLocks noGrp="1"/>
          </p:cNvSpPr>
          <p:nvPr>
            <p:ph type="title"/>
          </p:nvPr>
        </p:nvSpPr>
        <p:spPr/>
        <p:txBody>
          <a:bodyPr/>
          <a:lstStyle/>
          <a:p>
            <a:r>
              <a:rPr kumimoji="1" lang="ja-JP" altLang="en-US" dirty="0"/>
              <a:t>眠りの森の美女</a:t>
            </a:r>
          </a:p>
        </p:txBody>
      </p:sp>
      <p:graphicFrame>
        <p:nvGraphicFramePr>
          <p:cNvPr id="4" name="表 4">
            <a:extLst>
              <a:ext uri="{FF2B5EF4-FFF2-40B4-BE49-F238E27FC236}">
                <a16:creationId xmlns:a16="http://schemas.microsoft.com/office/drawing/2014/main" id="{F142EB9A-61C8-4CF5-8A6F-82C4D2CBC34B}"/>
              </a:ext>
            </a:extLst>
          </p:cNvPr>
          <p:cNvGraphicFramePr>
            <a:graphicFrameLocks noGrp="1"/>
          </p:cNvGraphicFramePr>
          <p:nvPr>
            <p:ph idx="1"/>
            <p:extLst>
              <p:ext uri="{D42A27DB-BD31-4B8C-83A1-F6EECF244321}">
                <p14:modId xmlns:p14="http://schemas.microsoft.com/office/powerpoint/2010/main" val="35340298"/>
              </p:ext>
            </p:extLst>
          </p:nvPr>
        </p:nvGraphicFramePr>
        <p:xfrm>
          <a:off x="1271464" y="1412777"/>
          <a:ext cx="9433048" cy="5294352"/>
        </p:xfrm>
        <a:graphic>
          <a:graphicData uri="http://schemas.openxmlformats.org/drawingml/2006/table">
            <a:tbl>
              <a:tblPr firstRow="1" bandRow="1">
                <a:tableStyleId>{5C22544A-7EE6-4342-B048-85BDC9FD1C3A}</a:tableStyleId>
              </a:tblPr>
              <a:tblGrid>
                <a:gridCol w="2487997">
                  <a:extLst>
                    <a:ext uri="{9D8B030D-6E8A-4147-A177-3AD203B41FA5}">
                      <a16:colId xmlns:a16="http://schemas.microsoft.com/office/drawing/2014/main" val="2529136013"/>
                    </a:ext>
                  </a:extLst>
                </a:gridCol>
                <a:gridCol w="3466597">
                  <a:extLst>
                    <a:ext uri="{9D8B030D-6E8A-4147-A177-3AD203B41FA5}">
                      <a16:colId xmlns:a16="http://schemas.microsoft.com/office/drawing/2014/main" val="27940011"/>
                    </a:ext>
                  </a:extLst>
                </a:gridCol>
                <a:gridCol w="3478454">
                  <a:extLst>
                    <a:ext uri="{9D8B030D-6E8A-4147-A177-3AD203B41FA5}">
                      <a16:colId xmlns:a16="http://schemas.microsoft.com/office/drawing/2014/main" val="4134682547"/>
                    </a:ext>
                  </a:extLst>
                </a:gridCol>
              </a:tblGrid>
              <a:tr h="339930">
                <a:tc>
                  <a:txBody>
                    <a:bodyPr/>
                    <a:lstStyle/>
                    <a:p>
                      <a:endParaRPr kumimoji="1" lang="ja-JP" altLang="en-US" sz="1800" dirty="0"/>
                    </a:p>
                  </a:txBody>
                  <a:tcPr/>
                </a:tc>
                <a:tc>
                  <a:txBody>
                    <a:bodyPr/>
                    <a:lstStyle/>
                    <a:p>
                      <a:r>
                        <a:rPr kumimoji="1" lang="ja-JP" altLang="en-US" sz="1800" dirty="0"/>
                        <a:t>ペロー版</a:t>
                      </a:r>
                    </a:p>
                  </a:txBody>
                  <a:tcPr/>
                </a:tc>
                <a:tc>
                  <a:txBody>
                    <a:bodyPr/>
                    <a:lstStyle/>
                    <a:p>
                      <a:r>
                        <a:rPr kumimoji="1" lang="ja-JP" altLang="en-US" sz="1800" dirty="0"/>
                        <a:t>ディズニー</a:t>
                      </a:r>
                    </a:p>
                  </a:txBody>
                  <a:tcPr/>
                </a:tc>
                <a:extLst>
                  <a:ext uri="{0D108BD9-81ED-4DB2-BD59-A6C34878D82A}">
                    <a16:rowId xmlns:a16="http://schemas.microsoft.com/office/drawing/2014/main" val="1086254901"/>
                  </a:ext>
                </a:extLst>
              </a:tr>
              <a:tr h="418728">
                <a:tc>
                  <a:txBody>
                    <a:bodyPr/>
                    <a:lstStyle/>
                    <a:p>
                      <a:r>
                        <a:rPr kumimoji="1" lang="ja-JP" altLang="en-US" sz="1800" dirty="0"/>
                        <a:t>仙女（妖精）の数</a:t>
                      </a:r>
                    </a:p>
                  </a:txBody>
                  <a:tcPr/>
                </a:tc>
                <a:tc>
                  <a:txBody>
                    <a:bodyPr/>
                    <a:lstStyle/>
                    <a:p>
                      <a:r>
                        <a:rPr kumimoji="1" lang="en-US" altLang="ja-JP" sz="1800" dirty="0"/>
                        <a:t>7</a:t>
                      </a:r>
                      <a:r>
                        <a:rPr kumimoji="1" lang="ja-JP" altLang="en-US" sz="1800" dirty="0"/>
                        <a:t>人</a:t>
                      </a:r>
                    </a:p>
                  </a:txBody>
                  <a:tcPr/>
                </a:tc>
                <a:tc>
                  <a:txBody>
                    <a:bodyPr/>
                    <a:lstStyle/>
                    <a:p>
                      <a:r>
                        <a:rPr kumimoji="1" lang="en-US" altLang="ja-JP" sz="1800" dirty="0"/>
                        <a:t>3</a:t>
                      </a:r>
                      <a:r>
                        <a:rPr kumimoji="1" lang="ja-JP" altLang="en-US" sz="1800" dirty="0"/>
                        <a:t>人</a:t>
                      </a:r>
                    </a:p>
                  </a:txBody>
                  <a:tcPr/>
                </a:tc>
                <a:extLst>
                  <a:ext uri="{0D108BD9-81ED-4DB2-BD59-A6C34878D82A}">
                    <a16:rowId xmlns:a16="http://schemas.microsoft.com/office/drawing/2014/main" val="465729743"/>
                  </a:ext>
                </a:extLst>
              </a:tr>
              <a:tr h="418728">
                <a:tc>
                  <a:txBody>
                    <a:bodyPr/>
                    <a:lstStyle/>
                    <a:p>
                      <a:r>
                        <a:rPr kumimoji="1" lang="ja-JP" altLang="en-US" sz="1800" dirty="0"/>
                        <a:t>呪いをかける魔女</a:t>
                      </a:r>
                    </a:p>
                  </a:txBody>
                  <a:tcPr/>
                </a:tc>
                <a:tc>
                  <a:txBody>
                    <a:bodyPr/>
                    <a:lstStyle/>
                    <a:p>
                      <a:r>
                        <a:rPr kumimoji="1" lang="en-US" altLang="ja-JP" sz="1800" dirty="0"/>
                        <a:t>8</a:t>
                      </a:r>
                      <a:r>
                        <a:rPr kumimoji="1" lang="ja-JP" altLang="en-US" sz="1800" dirty="0"/>
                        <a:t>人目の仙女</a:t>
                      </a:r>
                    </a:p>
                  </a:txBody>
                  <a:tcPr/>
                </a:tc>
                <a:tc>
                  <a:txBody>
                    <a:bodyPr/>
                    <a:lstStyle/>
                    <a:p>
                      <a:r>
                        <a:rPr kumimoji="1" lang="ja-JP" altLang="en-US" sz="1800" dirty="0">
                          <a:solidFill>
                            <a:srgbClr val="FF0000"/>
                          </a:solidFill>
                        </a:rPr>
                        <a:t>マレフィセント</a:t>
                      </a:r>
                    </a:p>
                  </a:txBody>
                  <a:tcPr/>
                </a:tc>
                <a:extLst>
                  <a:ext uri="{0D108BD9-81ED-4DB2-BD59-A6C34878D82A}">
                    <a16:rowId xmlns:a16="http://schemas.microsoft.com/office/drawing/2014/main" val="1306366899"/>
                  </a:ext>
                </a:extLst>
              </a:tr>
              <a:tr h="418728">
                <a:tc>
                  <a:txBody>
                    <a:bodyPr/>
                    <a:lstStyle/>
                    <a:p>
                      <a:r>
                        <a:rPr kumimoji="1" lang="ja-JP" altLang="en-US" sz="1800" dirty="0"/>
                        <a:t>眠った期間</a:t>
                      </a:r>
                    </a:p>
                  </a:txBody>
                  <a:tcPr/>
                </a:tc>
                <a:tc>
                  <a:txBody>
                    <a:bodyPr/>
                    <a:lstStyle/>
                    <a:p>
                      <a:r>
                        <a:rPr kumimoji="1" lang="en-US" altLang="ja-JP" sz="1800" dirty="0"/>
                        <a:t>100</a:t>
                      </a:r>
                      <a:r>
                        <a:rPr kumimoji="1" lang="ja-JP" altLang="en-US" sz="1800" dirty="0"/>
                        <a:t>年</a:t>
                      </a:r>
                    </a:p>
                  </a:txBody>
                  <a:tcPr/>
                </a:tc>
                <a:tc>
                  <a:txBody>
                    <a:bodyPr/>
                    <a:lstStyle/>
                    <a:p>
                      <a:r>
                        <a:rPr kumimoji="1" lang="ja-JP" altLang="en-US" sz="1800" dirty="0"/>
                        <a:t>日暮れから２，３時間？</a:t>
                      </a:r>
                    </a:p>
                  </a:txBody>
                  <a:tcPr/>
                </a:tc>
                <a:extLst>
                  <a:ext uri="{0D108BD9-81ED-4DB2-BD59-A6C34878D82A}">
                    <a16:rowId xmlns:a16="http://schemas.microsoft.com/office/drawing/2014/main" val="3883209717"/>
                  </a:ext>
                </a:extLst>
              </a:tr>
              <a:tr h="1104772">
                <a:tc>
                  <a:txBody>
                    <a:bodyPr/>
                    <a:lstStyle/>
                    <a:p>
                      <a:r>
                        <a:rPr kumimoji="1" lang="ja-JP" altLang="en-US" sz="1800" dirty="0"/>
                        <a:t>王子</a:t>
                      </a:r>
                    </a:p>
                  </a:txBody>
                  <a:tcPr/>
                </a:tc>
                <a:tc>
                  <a:txBody>
                    <a:bodyPr/>
                    <a:lstStyle/>
                    <a:p>
                      <a:r>
                        <a:rPr kumimoji="1" lang="ja-JP" altLang="en-US" sz="1800" dirty="0"/>
                        <a:t>結婚後、</a:t>
                      </a:r>
                      <a:r>
                        <a:rPr kumimoji="1" lang="en-US" altLang="ja-JP" sz="1800" dirty="0"/>
                        <a:t>2</a:t>
                      </a:r>
                      <a:r>
                        <a:rPr kumimoji="1" lang="ja-JP" altLang="en-US" sz="1800" dirty="0"/>
                        <a:t>人の子供を授かる。</a:t>
                      </a:r>
                    </a:p>
                  </a:txBody>
                  <a:tcPr/>
                </a:tc>
                <a:tc>
                  <a:txBody>
                    <a:bodyPr/>
                    <a:lstStyle/>
                    <a:p>
                      <a:r>
                        <a:rPr kumimoji="1" lang="ja-JP" altLang="en-US" sz="1800" dirty="0"/>
                        <a:t>オーロラ姫とは赤ちゃんのころからのいいなづけ。森の中で、</a:t>
                      </a:r>
                      <a:r>
                        <a:rPr kumimoji="1" lang="en-US" altLang="ja-JP" sz="1800" dirty="0"/>
                        <a:t>16</a:t>
                      </a:r>
                      <a:r>
                        <a:rPr kumimoji="1" lang="ja-JP" altLang="en-US" sz="1800" dirty="0"/>
                        <a:t>歳直前のオーロラ姫に、彼女とは知らず好意をいだく。</a:t>
                      </a:r>
                    </a:p>
                  </a:txBody>
                  <a:tcPr/>
                </a:tc>
                <a:extLst>
                  <a:ext uri="{0D108BD9-81ED-4DB2-BD59-A6C34878D82A}">
                    <a16:rowId xmlns:a16="http://schemas.microsoft.com/office/drawing/2014/main" val="707982991"/>
                  </a:ext>
                </a:extLst>
              </a:tr>
              <a:tr h="418728">
                <a:tc>
                  <a:txBody>
                    <a:bodyPr/>
                    <a:lstStyle/>
                    <a:p>
                      <a:r>
                        <a:rPr kumimoji="1" lang="ja-JP" altLang="en-US" sz="1800" dirty="0"/>
                        <a:t>王子の母</a:t>
                      </a:r>
                    </a:p>
                  </a:txBody>
                  <a:tcPr/>
                </a:tc>
                <a:tc>
                  <a:txBody>
                    <a:bodyPr/>
                    <a:lstStyle/>
                    <a:p>
                      <a:r>
                        <a:rPr kumimoji="1" lang="ja-JP" altLang="en-US" sz="1800" dirty="0"/>
                        <a:t>人食いの血すじ</a:t>
                      </a:r>
                    </a:p>
                  </a:txBody>
                  <a:tcPr/>
                </a:tc>
                <a:tc>
                  <a:txBody>
                    <a:bodyPr/>
                    <a:lstStyle/>
                    <a:p>
                      <a:endParaRPr kumimoji="1" lang="ja-JP" altLang="en-US" sz="1800" dirty="0"/>
                    </a:p>
                  </a:txBody>
                  <a:tcPr/>
                </a:tc>
                <a:extLst>
                  <a:ext uri="{0D108BD9-81ED-4DB2-BD59-A6C34878D82A}">
                    <a16:rowId xmlns:a16="http://schemas.microsoft.com/office/drawing/2014/main" val="2546353998"/>
                  </a:ext>
                </a:extLst>
              </a:tr>
              <a:tr h="722736">
                <a:tc>
                  <a:txBody>
                    <a:bodyPr/>
                    <a:lstStyle/>
                    <a:p>
                      <a:r>
                        <a:rPr kumimoji="1" lang="ja-JP" altLang="en-US" sz="1800" dirty="0"/>
                        <a:t>王子が結婚後の話</a:t>
                      </a:r>
                    </a:p>
                  </a:txBody>
                  <a:tcPr/>
                </a:tc>
                <a:tc>
                  <a:txBody>
                    <a:bodyPr/>
                    <a:lstStyle/>
                    <a:p>
                      <a:r>
                        <a:rPr kumimoji="1" lang="ja-JP" altLang="en-US" sz="1800" dirty="0"/>
                        <a:t>人食いの義母に、子供二人、妃が狙われる。</a:t>
                      </a:r>
                    </a:p>
                  </a:txBody>
                  <a:tcPr/>
                </a:tc>
                <a:tc>
                  <a:txBody>
                    <a:bodyPr/>
                    <a:lstStyle/>
                    <a:p>
                      <a:endParaRPr kumimoji="1" lang="ja-JP" altLang="en-US" sz="1800" dirty="0"/>
                    </a:p>
                  </a:txBody>
                  <a:tcPr/>
                </a:tc>
                <a:extLst>
                  <a:ext uri="{0D108BD9-81ED-4DB2-BD59-A6C34878D82A}">
                    <a16:rowId xmlns:a16="http://schemas.microsoft.com/office/drawing/2014/main" val="2059877833"/>
                  </a:ext>
                </a:extLst>
              </a:tr>
              <a:tr h="1342224">
                <a:tc>
                  <a:txBody>
                    <a:bodyPr/>
                    <a:lstStyle/>
                    <a:p>
                      <a:r>
                        <a:rPr kumimoji="1" lang="ja-JP" altLang="en-US" sz="1800" dirty="0"/>
                        <a:t>終わり</a:t>
                      </a:r>
                    </a:p>
                  </a:txBody>
                  <a:tcPr/>
                </a:tc>
                <a:tc>
                  <a:txBody>
                    <a:bodyPr/>
                    <a:lstStyle/>
                    <a:p>
                      <a:r>
                        <a:rPr kumimoji="1" lang="ja-JP" altLang="en-US" sz="1800" dirty="0"/>
                        <a:t>人食いの義母が、</a:t>
                      </a:r>
                      <a:r>
                        <a:rPr kumimoji="1" lang="en-US" altLang="ja-JP" sz="1800" dirty="0"/>
                        <a:t>3</a:t>
                      </a:r>
                      <a:r>
                        <a:rPr kumimoji="1" lang="ja-JP" altLang="en-US" sz="1800" dirty="0"/>
                        <a:t>人をカエルや蛇が入った桶に入れて殺そうとしたが、反対に自分が入って死ぬ。</a:t>
                      </a:r>
                    </a:p>
                  </a:txBody>
                  <a:tcPr/>
                </a:tc>
                <a:tc>
                  <a:txBody>
                    <a:bodyPr/>
                    <a:lstStyle/>
                    <a:p>
                      <a:endParaRPr kumimoji="1" lang="ja-JP" altLang="en-US" sz="1800" dirty="0"/>
                    </a:p>
                  </a:txBody>
                  <a:tcPr/>
                </a:tc>
                <a:extLst>
                  <a:ext uri="{0D108BD9-81ED-4DB2-BD59-A6C34878D82A}">
                    <a16:rowId xmlns:a16="http://schemas.microsoft.com/office/drawing/2014/main" val="1040531308"/>
                  </a:ext>
                </a:extLst>
              </a:tr>
            </a:tbl>
          </a:graphicData>
        </a:graphic>
      </p:graphicFrame>
    </p:spTree>
    <p:extLst>
      <p:ext uri="{BB962C8B-B14F-4D97-AF65-F5344CB8AC3E}">
        <p14:creationId xmlns:p14="http://schemas.microsoft.com/office/powerpoint/2010/main" val="72544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ja-JP" altLang="en-US"/>
              <a:t>ディズニーフェミニズム	</a:t>
            </a:r>
          </a:p>
        </p:txBody>
      </p:sp>
      <p:sp>
        <p:nvSpPr>
          <p:cNvPr id="18435" name="Rectangle 3"/>
          <p:cNvSpPr>
            <a:spLocks noGrp="1" noChangeArrowheads="1"/>
          </p:cNvSpPr>
          <p:nvPr>
            <p:ph idx="1"/>
          </p:nvPr>
        </p:nvSpPr>
        <p:spPr>
          <a:xfrm>
            <a:off x="1919288" y="1628776"/>
            <a:ext cx="8229600" cy="4525963"/>
          </a:xfrm>
        </p:spPr>
        <p:txBody>
          <a:bodyPr/>
          <a:lstStyle/>
          <a:p>
            <a:pPr eaLnBrk="1" hangingPunct="1">
              <a:defRPr/>
            </a:pPr>
            <a:r>
              <a:rPr lang="ja-JP" altLang="en-US" dirty="0"/>
              <a:t>スタッフに女性が加わる</a:t>
            </a:r>
            <a:endParaRPr lang="en-US" altLang="ja-JP" dirty="0"/>
          </a:p>
          <a:p>
            <a:pPr eaLnBrk="1" hangingPunct="1">
              <a:defRPr/>
            </a:pPr>
            <a:endParaRPr lang="en-US" altLang="ja-JP" dirty="0"/>
          </a:p>
          <a:p>
            <a:pPr eaLnBrk="1" hangingPunct="1">
              <a:defRPr/>
            </a:pPr>
            <a:r>
              <a:rPr lang="ja-JP" altLang="en-US" dirty="0"/>
              <a:t>社会に対応した女性像を主人公に</a:t>
            </a:r>
          </a:p>
          <a:p>
            <a:pPr marL="0" indent="0" eaLnBrk="1" hangingPunct="1">
              <a:buNone/>
              <a:defRPr/>
            </a:pPr>
            <a:endParaRPr lang="en-US" altLang="ja-JP" dirty="0"/>
          </a:p>
          <a:p>
            <a:pPr eaLnBrk="1" hangingPunct="1">
              <a:defRPr/>
            </a:pPr>
            <a:endParaRPr lang="en-US" altLang="ja-JP"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2044700" y="333375"/>
            <a:ext cx="8204200" cy="1320800"/>
          </a:xfrm>
        </p:spPr>
        <p:txBody>
          <a:bodyPr/>
          <a:lstStyle/>
          <a:p>
            <a:r>
              <a:rPr lang="ja-JP" altLang="en-US" sz="4000"/>
              <a:t>積極的に行動する、好奇心が旺盛</a:t>
            </a:r>
          </a:p>
        </p:txBody>
      </p:sp>
      <p:sp>
        <p:nvSpPr>
          <p:cNvPr id="25603" name="コンテンツ プレースホルダー 2"/>
          <p:cNvSpPr>
            <a:spLocks noGrp="1"/>
          </p:cNvSpPr>
          <p:nvPr>
            <p:ph idx="1"/>
          </p:nvPr>
        </p:nvSpPr>
        <p:spPr>
          <a:xfrm>
            <a:off x="8054975" y="1577975"/>
            <a:ext cx="4114800" cy="1250950"/>
          </a:xfrm>
        </p:spPr>
        <p:txBody>
          <a:bodyPr/>
          <a:lstStyle/>
          <a:p>
            <a:pPr marL="0" indent="0">
              <a:buNone/>
            </a:pPr>
            <a:endParaRPr lang="en-US" altLang="ja-JP" sz="2400"/>
          </a:p>
          <a:p>
            <a:pPr marL="0" indent="0">
              <a:buNone/>
            </a:pPr>
            <a:endParaRPr lang="en-US" altLang="ja-JP" sz="2400"/>
          </a:p>
          <a:p>
            <a:pPr marL="0" indent="0">
              <a:buNone/>
            </a:pPr>
            <a:endParaRPr lang="en-US" altLang="ja-JP" sz="2400"/>
          </a:p>
          <a:p>
            <a:pPr marL="0" indent="0">
              <a:buNone/>
            </a:pPr>
            <a:endParaRPr lang="en-US" altLang="ja-JP" sz="2400"/>
          </a:p>
        </p:txBody>
      </p:sp>
      <p:pic>
        <p:nvPicPr>
          <p:cNvPr id="2560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4474" y="1563490"/>
            <a:ext cx="2957513"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正方形/長方形 3"/>
          <p:cNvSpPr>
            <a:spLocks noChangeArrowheads="1"/>
          </p:cNvSpPr>
          <p:nvPr/>
        </p:nvSpPr>
        <p:spPr bwMode="auto">
          <a:xfrm>
            <a:off x="5159376" y="1916113"/>
            <a:ext cx="55086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
                <a:srgbClr val="90C226"/>
              </a:buClr>
              <a:buFontTx/>
              <a:buNone/>
            </a:pPr>
            <a:endParaRPr lang="en-US" altLang="ja-JP" u="sng" dirty="0">
              <a:solidFill>
                <a:srgbClr val="595959"/>
              </a:solidFill>
              <a:latin typeface="Garamond" pitchFamily="18" charset="0"/>
            </a:endParaRPr>
          </a:p>
          <a:p>
            <a:pPr eaLnBrk="1" hangingPunct="1">
              <a:spcBef>
                <a:spcPct val="0"/>
              </a:spcBef>
              <a:buClr>
                <a:srgbClr val="90C226"/>
              </a:buClr>
              <a:buFont typeface="Wingdings" pitchFamily="2" charset="2"/>
              <a:buChar char="l"/>
            </a:pPr>
            <a:r>
              <a:rPr lang="ja-JP" altLang="en-US" sz="2400" dirty="0">
                <a:solidFill>
                  <a:srgbClr val="404040"/>
                </a:solidFill>
                <a:latin typeface="Garamond" pitchFamily="18" charset="0"/>
              </a:rPr>
              <a:t>人間の世界にあこがれ</a:t>
            </a:r>
            <a:r>
              <a:rPr lang="ja-JP" altLang="ja-JP" sz="2400" dirty="0">
                <a:solidFill>
                  <a:srgbClr val="404040"/>
                </a:solidFill>
                <a:latin typeface="Garamond" pitchFamily="18" charset="0"/>
              </a:rPr>
              <a:t>、自らの足で、</a:t>
            </a:r>
            <a:endParaRPr lang="en-US" altLang="ja-JP" sz="2400" dirty="0">
              <a:solidFill>
                <a:srgbClr val="404040"/>
              </a:solidFill>
              <a:latin typeface="Garamond" pitchFamily="18" charset="0"/>
            </a:endParaRPr>
          </a:p>
          <a:p>
            <a:pPr eaLnBrk="1" hangingPunct="1">
              <a:spcBef>
                <a:spcPct val="0"/>
              </a:spcBef>
              <a:buClr>
                <a:srgbClr val="90C226"/>
              </a:buClr>
              <a:buFontTx/>
              <a:buNone/>
            </a:pPr>
            <a:r>
              <a:rPr lang="ja-JP" altLang="en-US" sz="2400" dirty="0">
                <a:solidFill>
                  <a:srgbClr val="404040"/>
                </a:solidFill>
                <a:latin typeface="Garamond" pitchFamily="18" charset="0"/>
              </a:rPr>
              <a:t>　外の世界</a:t>
            </a:r>
            <a:r>
              <a:rPr lang="ja-JP" altLang="ja-JP" sz="2400" dirty="0">
                <a:solidFill>
                  <a:srgbClr val="404040"/>
                </a:solidFill>
                <a:latin typeface="Garamond" pitchFamily="18" charset="0"/>
              </a:rPr>
              <a:t>を夢見て冒険</a:t>
            </a:r>
            <a:endParaRPr lang="en-US" altLang="ja-JP" sz="2400" dirty="0">
              <a:solidFill>
                <a:srgbClr val="404040"/>
              </a:solidFill>
              <a:latin typeface="Garamond" pitchFamily="18" charset="0"/>
            </a:endParaRPr>
          </a:p>
          <a:p>
            <a:pPr eaLnBrk="1" hangingPunct="1">
              <a:spcBef>
                <a:spcPct val="0"/>
              </a:spcBef>
              <a:buClr>
                <a:srgbClr val="90C226"/>
              </a:buClr>
              <a:buFontTx/>
              <a:buNone/>
            </a:pPr>
            <a:endParaRPr lang="en-US" altLang="ja-JP" sz="2400" dirty="0">
              <a:solidFill>
                <a:srgbClr val="404040"/>
              </a:solidFill>
              <a:latin typeface="Garamond" pitchFamily="18" charset="0"/>
            </a:endParaRPr>
          </a:p>
          <a:p>
            <a:pPr eaLnBrk="1" hangingPunct="1">
              <a:spcBef>
                <a:spcPct val="0"/>
              </a:spcBef>
              <a:buClr>
                <a:srgbClr val="90C226"/>
              </a:buClr>
              <a:buFont typeface="Wingdings" pitchFamily="2" charset="2"/>
              <a:buChar char="l"/>
            </a:pPr>
            <a:r>
              <a:rPr lang="ja-JP" altLang="ja-JP" sz="2400" dirty="0">
                <a:solidFill>
                  <a:srgbClr val="404040"/>
                </a:solidFill>
                <a:latin typeface="Garamond" pitchFamily="18" charset="0"/>
              </a:rPr>
              <a:t>アリエルはエリック王子と結ばれて幸せに</a:t>
            </a:r>
            <a:r>
              <a:rPr lang="ja-JP" altLang="en-US" sz="2400" dirty="0">
                <a:solidFill>
                  <a:srgbClr val="404040"/>
                </a:solidFill>
                <a:latin typeface="Garamond" pitchFamily="18" charset="0"/>
              </a:rPr>
              <a:t>なる</a:t>
            </a:r>
            <a:r>
              <a:rPr lang="ja-JP" altLang="ja-JP" sz="2400" dirty="0">
                <a:solidFill>
                  <a:srgbClr val="404040"/>
                </a:solidFill>
                <a:latin typeface="Garamond" pitchFamily="18" charset="0"/>
              </a:rPr>
              <a:t>が…</a:t>
            </a:r>
            <a:endParaRPr lang="en-US" altLang="ja-JP" sz="2400" dirty="0">
              <a:solidFill>
                <a:srgbClr val="404040"/>
              </a:solidFill>
              <a:latin typeface="Garamond" pitchFamily="18" charset="0"/>
            </a:endParaRPr>
          </a:p>
        </p:txBody>
      </p:sp>
      <p:grpSp>
        <p:nvGrpSpPr>
          <p:cNvPr id="2" name="グループ化 8"/>
          <p:cNvGrpSpPr>
            <a:grpSpLocks/>
          </p:cNvGrpSpPr>
          <p:nvPr/>
        </p:nvGrpSpPr>
        <p:grpSpPr bwMode="auto">
          <a:xfrm>
            <a:off x="5578476" y="4460876"/>
            <a:ext cx="4670425" cy="1920875"/>
            <a:chOff x="769258" y="2612571"/>
            <a:chExt cx="9361714" cy="972457"/>
          </a:xfrm>
        </p:grpSpPr>
        <p:sp>
          <p:nvSpPr>
            <p:cNvPr id="10" name="角丸四角形 9"/>
            <p:cNvSpPr/>
            <p:nvPr/>
          </p:nvSpPr>
          <p:spPr>
            <a:xfrm>
              <a:off x="769258" y="2612571"/>
              <a:ext cx="9361714" cy="97245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25609" name="テキスト ボックス 10"/>
            <p:cNvSpPr txBox="1">
              <a:spLocks noChangeArrowheads="1"/>
            </p:cNvSpPr>
            <p:nvPr/>
          </p:nvSpPr>
          <p:spPr bwMode="auto">
            <a:xfrm>
              <a:off x="1806620" y="2782814"/>
              <a:ext cx="7332251" cy="60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latin typeface="Garamond" pitchFamily="18" charset="0"/>
                </a:rPr>
                <a:t>相手は王子様、結婚してハッピーエンドという枠組みは変わらない。</a:t>
              </a:r>
            </a:p>
          </p:txBody>
        </p:sp>
      </p:grpSp>
      <p:sp>
        <p:nvSpPr>
          <p:cNvPr id="11" name="テキスト ボックス 10"/>
          <p:cNvSpPr txBox="1"/>
          <p:nvPr/>
        </p:nvSpPr>
        <p:spPr>
          <a:xfrm>
            <a:off x="2063750" y="4941888"/>
            <a:ext cx="1511300" cy="830262"/>
          </a:xfrm>
          <a:prstGeom prst="rect">
            <a:avLst/>
          </a:prstGeom>
          <a:noFill/>
        </p:spPr>
        <p:txBody>
          <a:bodyPr>
            <a:spAutoFit/>
          </a:bodyPr>
          <a:lstStyle/>
          <a:p>
            <a:pPr>
              <a:defRPr/>
            </a:pPr>
            <a:r>
              <a:rPr lang="ja-JP" altLang="en-US" sz="2400" dirty="0">
                <a:solidFill>
                  <a:schemeClr val="tx1">
                    <a:lumMod val="50000"/>
                    <a:lumOff val="50000"/>
                  </a:schemeClr>
                </a:solidFill>
              </a:rPr>
              <a:t>アリエル（</a:t>
            </a:r>
            <a:r>
              <a:rPr lang="en-US" altLang="ja-JP" sz="2400" dirty="0">
                <a:solidFill>
                  <a:schemeClr val="tx1">
                    <a:lumMod val="50000"/>
                    <a:lumOff val="50000"/>
                  </a:schemeClr>
                </a:solidFill>
              </a:rPr>
              <a:t>1989</a:t>
            </a:r>
            <a:r>
              <a:rPr lang="ja-JP" altLang="en-US" sz="2400" dirty="0">
                <a:solidFill>
                  <a:schemeClr val="tx1">
                    <a:lumMod val="50000"/>
                    <a:lumOff val="50000"/>
                  </a:schemeClr>
                </a:solidFill>
              </a:rPr>
              <a:t>年）</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r>
              <a:rPr lang="ja-JP" altLang="en-US"/>
              <a:t>ジェンダーとは</a:t>
            </a:r>
          </a:p>
        </p:txBody>
      </p:sp>
      <p:sp>
        <p:nvSpPr>
          <p:cNvPr id="4099" name="Rectangle 3"/>
          <p:cNvSpPr>
            <a:spLocks noGrp="1" noChangeArrowheads="1"/>
          </p:cNvSpPr>
          <p:nvPr>
            <p:ph idx="1"/>
          </p:nvPr>
        </p:nvSpPr>
        <p:spPr/>
        <p:txBody>
          <a:bodyPr/>
          <a:lstStyle/>
          <a:p>
            <a:pPr eaLnBrk="1" hangingPunct="1">
              <a:lnSpc>
                <a:spcPct val="90000"/>
              </a:lnSpc>
            </a:pPr>
            <a:r>
              <a:rPr lang="ja-JP" altLang="en-US">
                <a:solidFill>
                  <a:schemeClr val="hlink"/>
                </a:solidFill>
              </a:rPr>
              <a:t>生物学的性差ではなく、文化的、社会的、政治的かつ心理学的な性差のこと</a:t>
            </a:r>
          </a:p>
          <a:p>
            <a:pPr eaLnBrk="1" hangingPunct="1">
              <a:lnSpc>
                <a:spcPct val="90000"/>
              </a:lnSpc>
            </a:pPr>
            <a:r>
              <a:rPr lang="ja-JP" altLang="en-US"/>
              <a:t>「女は子供を生み育てるために存在している」</a:t>
            </a:r>
          </a:p>
          <a:p>
            <a:pPr eaLnBrk="1" hangingPunct="1">
              <a:lnSpc>
                <a:spcPct val="90000"/>
              </a:lnSpc>
            </a:pPr>
            <a:r>
              <a:rPr lang="ja-JP" altLang="en-US"/>
              <a:t>「育児をするのだから家庭にいるのが女の義務だ」</a:t>
            </a:r>
          </a:p>
          <a:p>
            <a:pPr eaLnBrk="1" hangingPunct="1">
              <a:lnSpc>
                <a:spcPct val="90000"/>
              </a:lnSpc>
            </a:pPr>
            <a:r>
              <a:rPr lang="ja-JP" altLang="en-US"/>
              <a:t>「母性愛は女性の存在理由であり、本能である」</a:t>
            </a:r>
          </a:p>
          <a:p>
            <a:pPr eaLnBrk="1" hangingPunct="1">
              <a:lnSpc>
                <a:spcPct val="90000"/>
              </a:lnSpc>
            </a:pPr>
            <a:r>
              <a:rPr lang="ja-JP" altLang="en-US"/>
              <a:t>「子供を産み終わった女性は生きている価値がない」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91139" y="1497014"/>
            <a:ext cx="4810125" cy="1831975"/>
          </a:xfrm>
        </p:spPr>
        <p:txBody>
          <a:bodyPr>
            <a:normAutofit/>
          </a:bodyPr>
          <a:lstStyle/>
          <a:p>
            <a:pPr marL="0" indent="0">
              <a:buClr>
                <a:srgbClr val="90C226"/>
              </a:buClr>
              <a:buNone/>
              <a:defRPr/>
            </a:pPr>
            <a:r>
              <a:rPr lang="ja-JP" altLang="ja-JP" u="sng" dirty="0">
                <a:solidFill>
                  <a:prstClr val="black">
                    <a:lumMod val="65000"/>
                    <a:lumOff val="35000"/>
                  </a:prstClr>
                </a:solidFill>
              </a:rPr>
              <a:t>知的</a:t>
            </a:r>
            <a:r>
              <a:rPr lang="ja-JP" altLang="en-US" u="sng" dirty="0">
                <a:solidFill>
                  <a:prstClr val="black">
                    <a:lumMod val="65000"/>
                    <a:lumOff val="35000"/>
                  </a:prstClr>
                </a:solidFill>
              </a:rPr>
              <a:t>で</a:t>
            </a:r>
            <a:r>
              <a:rPr lang="ja-JP" altLang="ja-JP" u="sng" dirty="0">
                <a:solidFill>
                  <a:prstClr val="black">
                    <a:lumMod val="65000"/>
                    <a:lumOff val="35000"/>
                  </a:prstClr>
                </a:solidFill>
              </a:rPr>
              <a:t>、聡明</a:t>
            </a:r>
            <a:r>
              <a:rPr lang="ja-JP" altLang="en-US" u="sng" dirty="0">
                <a:solidFill>
                  <a:prstClr val="black">
                    <a:lumMod val="65000"/>
                    <a:lumOff val="35000"/>
                  </a:prstClr>
                </a:solidFill>
              </a:rPr>
              <a:t>な</a:t>
            </a:r>
            <a:r>
              <a:rPr lang="ja-JP" altLang="ja-JP" u="sng" dirty="0">
                <a:solidFill>
                  <a:prstClr val="black">
                    <a:lumMod val="65000"/>
                    <a:lumOff val="35000"/>
                  </a:prstClr>
                </a:solidFill>
              </a:rPr>
              <a:t>女性</a:t>
            </a:r>
            <a:r>
              <a:rPr lang="ja-JP" altLang="en-US" u="sng" dirty="0">
                <a:solidFill>
                  <a:prstClr val="black">
                    <a:lumMod val="65000"/>
                    <a:lumOff val="35000"/>
                  </a:prstClr>
                </a:solidFill>
              </a:rPr>
              <a:t>ベル</a:t>
            </a:r>
            <a:endParaRPr lang="en-US" altLang="ja-JP" u="sng" dirty="0">
              <a:solidFill>
                <a:prstClr val="black">
                  <a:lumMod val="65000"/>
                  <a:lumOff val="35000"/>
                </a:prstClr>
              </a:solidFill>
            </a:endParaRPr>
          </a:p>
          <a:p>
            <a:pPr>
              <a:buClr>
                <a:srgbClr val="90C226"/>
              </a:buClr>
              <a:buFont typeface="Wingdings" panose="05000000000000000000" pitchFamily="2" charset="2"/>
              <a:buChar char="l"/>
              <a:defRPr/>
            </a:pPr>
            <a:r>
              <a:rPr lang="ja-JP" altLang="en-US" sz="2400" dirty="0">
                <a:solidFill>
                  <a:prstClr val="black">
                    <a:lumMod val="75000"/>
                    <a:lumOff val="25000"/>
                  </a:prstClr>
                </a:solidFill>
              </a:rPr>
              <a:t>読書に夢中、恋愛に興味がない</a:t>
            </a:r>
            <a:endParaRPr lang="en-US" altLang="ja-JP" sz="2400" dirty="0">
              <a:solidFill>
                <a:prstClr val="black">
                  <a:lumMod val="75000"/>
                  <a:lumOff val="25000"/>
                </a:prstClr>
              </a:solidFill>
            </a:endParaRPr>
          </a:p>
          <a:p>
            <a:pPr>
              <a:buClr>
                <a:srgbClr val="90C226"/>
              </a:buClr>
              <a:buFont typeface="Wingdings" panose="05000000000000000000" pitchFamily="2" charset="2"/>
              <a:buChar char="l"/>
              <a:defRPr/>
            </a:pPr>
            <a:r>
              <a:rPr lang="ja-JP" altLang="en-US" sz="2400" dirty="0">
                <a:solidFill>
                  <a:prstClr val="black">
                    <a:lumMod val="75000"/>
                    <a:lumOff val="25000"/>
                  </a:prstClr>
                </a:solidFill>
              </a:rPr>
              <a:t>男性らしいガストンに見向きもしない。</a:t>
            </a:r>
            <a:endParaRPr lang="en-US" altLang="ja-JP" sz="2400" dirty="0">
              <a:solidFill>
                <a:prstClr val="black">
                  <a:lumMod val="75000"/>
                  <a:lumOff val="25000"/>
                </a:prstClr>
              </a:solidFill>
            </a:endParaRPr>
          </a:p>
          <a:p>
            <a:pPr>
              <a:buClr>
                <a:srgbClr val="90C226"/>
              </a:buClr>
              <a:buFont typeface="Wingdings" panose="05000000000000000000" pitchFamily="2" charset="2"/>
              <a:buChar char="l"/>
              <a:defRPr/>
            </a:pPr>
            <a:endParaRPr lang="ja-JP" altLang="ja-JP" sz="2400" dirty="0">
              <a:solidFill>
                <a:prstClr val="black">
                  <a:lumMod val="75000"/>
                  <a:lumOff val="25000"/>
                </a:prstClr>
              </a:solidFill>
            </a:endParaRPr>
          </a:p>
          <a:p>
            <a:pPr>
              <a:defRPr/>
            </a:pPr>
            <a:endParaRPr lang="ja-JP" altLang="en-US" dirty="0"/>
          </a:p>
        </p:txBody>
      </p:sp>
      <p:grpSp>
        <p:nvGrpSpPr>
          <p:cNvPr id="2" name="グループ化 11"/>
          <p:cNvGrpSpPr>
            <a:grpSpLocks/>
          </p:cNvGrpSpPr>
          <p:nvPr/>
        </p:nvGrpSpPr>
        <p:grpSpPr bwMode="auto">
          <a:xfrm>
            <a:off x="5448300" y="4365621"/>
            <a:ext cx="5544244" cy="1603374"/>
            <a:chOff x="1248230" y="6560457"/>
            <a:chExt cx="9180286" cy="578036"/>
          </a:xfrm>
        </p:grpSpPr>
        <p:sp>
          <p:nvSpPr>
            <p:cNvPr id="10" name="角丸四角形 9"/>
            <p:cNvSpPr/>
            <p:nvPr/>
          </p:nvSpPr>
          <p:spPr>
            <a:xfrm>
              <a:off x="1248230" y="6560457"/>
              <a:ext cx="9180286" cy="5780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26631" name="テキスト ボックス 10"/>
            <p:cNvSpPr txBox="1">
              <a:spLocks noChangeArrowheads="1"/>
            </p:cNvSpPr>
            <p:nvPr/>
          </p:nvSpPr>
          <p:spPr bwMode="auto">
            <a:xfrm>
              <a:off x="1521328" y="6699683"/>
              <a:ext cx="8907188" cy="29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latin typeface="Garamond" pitchFamily="18" charset="0"/>
                </a:rPr>
                <a:t>相手は王子様、結婚でハッピーエンドというパターンは変わらない。</a:t>
              </a:r>
            </a:p>
          </p:txBody>
        </p:sp>
      </p:grpSp>
      <p:pic>
        <p:nvPicPr>
          <p:cNvPr id="2662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0666" y="985515"/>
            <a:ext cx="2957512"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2279650" y="5084763"/>
            <a:ext cx="2592388" cy="461962"/>
          </a:xfrm>
          <a:prstGeom prst="rect">
            <a:avLst/>
          </a:prstGeom>
          <a:noFill/>
        </p:spPr>
        <p:txBody>
          <a:bodyPr>
            <a:spAutoFit/>
          </a:bodyPr>
          <a:lstStyle/>
          <a:p>
            <a:pPr>
              <a:defRPr/>
            </a:pPr>
            <a:r>
              <a:rPr lang="ja-JP" altLang="en-US" sz="2400" dirty="0">
                <a:solidFill>
                  <a:schemeClr val="tx1">
                    <a:lumMod val="50000"/>
                    <a:lumOff val="50000"/>
                  </a:schemeClr>
                </a:solidFill>
              </a:rPr>
              <a:t>ベル（</a:t>
            </a:r>
            <a:r>
              <a:rPr lang="en-US" altLang="ja-JP" sz="2400" dirty="0">
                <a:solidFill>
                  <a:schemeClr val="tx1">
                    <a:lumMod val="50000"/>
                    <a:lumOff val="50000"/>
                  </a:schemeClr>
                </a:solidFill>
              </a:rPr>
              <a:t>1991</a:t>
            </a:r>
            <a:r>
              <a:rPr lang="ja-JP" altLang="en-US" sz="2400" dirty="0">
                <a:solidFill>
                  <a:schemeClr val="tx1">
                    <a:lumMod val="50000"/>
                    <a:lumOff val="50000"/>
                  </a:schemeClr>
                </a:solidFill>
              </a:rPr>
              <a:t>年）</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919288" y="765176"/>
          <a:ext cx="8496300" cy="5826125"/>
        </p:xfrm>
        <a:graphic>
          <a:graphicData uri="http://schemas.openxmlformats.org/drawingml/2006/table">
            <a:tbl>
              <a:tblPr/>
              <a:tblGrid>
                <a:gridCol w="647700">
                  <a:extLst>
                    <a:ext uri="{9D8B030D-6E8A-4147-A177-3AD203B41FA5}">
                      <a16:colId xmlns:a16="http://schemas.microsoft.com/office/drawing/2014/main" val="20000"/>
                    </a:ext>
                  </a:extLst>
                </a:gridCol>
                <a:gridCol w="2520950">
                  <a:extLst>
                    <a:ext uri="{9D8B030D-6E8A-4147-A177-3AD203B41FA5}">
                      <a16:colId xmlns:a16="http://schemas.microsoft.com/office/drawing/2014/main" val="20001"/>
                    </a:ext>
                  </a:extLst>
                </a:gridCol>
                <a:gridCol w="360362">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503238">
                  <a:extLst>
                    <a:ext uri="{9D8B030D-6E8A-4147-A177-3AD203B41FA5}">
                      <a16:colId xmlns:a16="http://schemas.microsoft.com/office/drawing/2014/main" val="20004"/>
                    </a:ext>
                  </a:extLst>
                </a:gridCol>
                <a:gridCol w="4746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720725">
                  <a:extLst>
                    <a:ext uri="{9D8B030D-6E8A-4147-A177-3AD203B41FA5}">
                      <a16:colId xmlns:a16="http://schemas.microsoft.com/office/drawing/2014/main" val="20008"/>
                    </a:ext>
                  </a:extLst>
                </a:gridCol>
                <a:gridCol w="608013">
                  <a:extLst>
                    <a:ext uri="{9D8B030D-6E8A-4147-A177-3AD203B41FA5}">
                      <a16:colId xmlns:a16="http://schemas.microsoft.com/office/drawing/2014/main" val="20009"/>
                    </a:ext>
                  </a:extLst>
                </a:gridCol>
                <a:gridCol w="758825">
                  <a:extLst>
                    <a:ext uri="{9D8B030D-6E8A-4147-A177-3AD203B41FA5}">
                      <a16:colId xmlns:a16="http://schemas.microsoft.com/office/drawing/2014/main" val="20010"/>
                    </a:ext>
                  </a:extLst>
                </a:gridCol>
              </a:tblGrid>
              <a:tr h="1616075">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bg1"/>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王女</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相手は王子</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王子と結婚</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白人</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舞台</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前作との間隔（年）</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日本</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ビビティバディブティック</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10000"/>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1937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白雪姫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〇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〇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1"/>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シンデレラ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2"/>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1959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眠れる森の美女</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3"/>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1989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リトル・マーメイド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30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4"/>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美女と野獣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5"/>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アラジン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中東</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6"/>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ポカホンタス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7"/>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ムーラン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中国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8"/>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2007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魔法にかけられて</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9"/>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2009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プリンセスと魔法のキス</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0"/>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塔の上のラプンツェル</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1"/>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メリダとおそろしの森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2"/>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2014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アナと雪の女王</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3"/>
                  </a:ext>
                </a:extLst>
              </a:tr>
            </a:tbl>
          </a:graphicData>
        </a:graphic>
      </p:graphicFrame>
      <p:sp>
        <p:nvSpPr>
          <p:cNvPr id="27832" name="テキスト ボックス 3"/>
          <p:cNvSpPr txBox="1">
            <a:spLocks noChangeArrowheads="1"/>
          </p:cNvSpPr>
          <p:nvPr/>
        </p:nvSpPr>
        <p:spPr bwMode="auto">
          <a:xfrm>
            <a:off x="2495550" y="260351"/>
            <a:ext cx="748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ディズニープリンセスはこう変わった。</a:t>
            </a:r>
          </a:p>
        </p:txBody>
      </p:sp>
      <p:sp>
        <p:nvSpPr>
          <p:cNvPr id="5" name="正方形/長方形 4"/>
          <p:cNvSpPr/>
          <p:nvPr/>
        </p:nvSpPr>
        <p:spPr>
          <a:xfrm>
            <a:off x="1847851" y="2349501"/>
            <a:ext cx="8640763" cy="100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1847851" y="3357563"/>
            <a:ext cx="8640763"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1847851" y="4005264"/>
            <a:ext cx="8640763" cy="158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1847851" y="5589588"/>
            <a:ext cx="8640763"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1847851" y="6237288"/>
            <a:ext cx="8640763" cy="360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92314" y="1557339"/>
            <a:ext cx="8351837" cy="4967287"/>
          </a:xfrm>
        </p:spPr>
        <p:txBody>
          <a:bodyPr>
            <a:noAutofit/>
          </a:bodyPr>
          <a:lstStyle/>
          <a:p>
            <a:pPr>
              <a:buFont typeface="Wingdings" panose="05000000000000000000" pitchFamily="2" charset="2"/>
              <a:buChar char="l"/>
              <a:defRPr/>
            </a:pPr>
            <a:r>
              <a:rPr lang="ja-JP" altLang="ja-JP" sz="2800" dirty="0"/>
              <a:t>アラジンが公開された</a:t>
            </a:r>
            <a:r>
              <a:rPr lang="en-US" altLang="ja-JP" sz="2800" dirty="0"/>
              <a:t>1990</a:t>
            </a:r>
            <a:r>
              <a:rPr lang="ja-JP" altLang="ja-JP" sz="2800" dirty="0"/>
              <a:t>年代に大きく進んだ</a:t>
            </a:r>
            <a:endParaRPr lang="en-US" altLang="ja-JP" sz="2800" dirty="0"/>
          </a:p>
          <a:p>
            <a:pPr marL="0" indent="0">
              <a:buNone/>
              <a:defRPr/>
            </a:pPr>
            <a:r>
              <a:rPr lang="ja-JP" altLang="en-US" sz="2800" dirty="0"/>
              <a:t>　</a:t>
            </a:r>
            <a:r>
              <a:rPr lang="ja-JP" altLang="ja-JP" sz="2800" dirty="0"/>
              <a:t>「多文化主義」と「国際化」</a:t>
            </a:r>
            <a:r>
              <a:rPr lang="ja-JP" altLang="en-US" sz="2800" dirty="0"/>
              <a:t>の</a:t>
            </a:r>
            <a:r>
              <a:rPr lang="ja-JP" altLang="ja-JP" sz="2800" dirty="0"/>
              <a:t>象徴</a:t>
            </a:r>
            <a:endParaRPr lang="en-US" altLang="ja-JP" sz="2800" dirty="0"/>
          </a:p>
          <a:p>
            <a:pPr>
              <a:defRPr/>
            </a:pPr>
            <a:endParaRPr lang="en-US" altLang="ja-JP" sz="2800" dirty="0"/>
          </a:p>
          <a:p>
            <a:pPr>
              <a:buFont typeface="Wingdings" panose="05000000000000000000" pitchFamily="2" charset="2"/>
              <a:buChar char="l"/>
              <a:defRPr/>
            </a:pPr>
            <a:r>
              <a:rPr lang="ja-JP" altLang="en-US" sz="2800" dirty="0"/>
              <a:t>非白人を主人公にし、戦う女性を前面に押し出す</a:t>
            </a:r>
            <a:endParaRPr lang="en-US" altLang="ja-JP" sz="2800" dirty="0"/>
          </a:p>
          <a:p>
            <a:pPr>
              <a:defRPr/>
            </a:pPr>
            <a:endParaRPr lang="ja-JP" altLang="ja-JP" sz="2800" dirty="0"/>
          </a:p>
          <a:p>
            <a:pPr>
              <a:buFont typeface="Wingdings" panose="05000000000000000000" pitchFamily="2" charset="2"/>
              <a:buChar char="l"/>
              <a:defRPr/>
            </a:pPr>
            <a:r>
              <a:rPr lang="ja-JP" altLang="ja-JP" sz="2800" dirty="0"/>
              <a:t>ジャスミン</a:t>
            </a:r>
            <a:r>
              <a:rPr lang="ja-JP" altLang="en-US" sz="2800" dirty="0"/>
              <a:t>ー</a:t>
            </a:r>
            <a:r>
              <a:rPr lang="ja-JP" altLang="ja-JP" sz="2800" dirty="0"/>
              <a:t>アラブ人</a:t>
            </a:r>
            <a:endParaRPr lang="en-US" altLang="ja-JP" sz="2800" dirty="0"/>
          </a:p>
          <a:p>
            <a:pPr marL="0" indent="0">
              <a:buNone/>
              <a:defRPr/>
            </a:pPr>
            <a:r>
              <a:rPr lang="ja-JP" altLang="en-US" sz="2800" dirty="0"/>
              <a:t>　</a:t>
            </a:r>
            <a:r>
              <a:rPr lang="ja-JP" altLang="ja-JP" sz="2800" dirty="0"/>
              <a:t>ポカホンタス</a:t>
            </a:r>
            <a:r>
              <a:rPr lang="ja-JP" altLang="en-US" sz="2800" dirty="0"/>
              <a:t>ーネイティブアメリカン</a:t>
            </a:r>
            <a:endParaRPr lang="en-US" altLang="ja-JP" sz="2800" dirty="0"/>
          </a:p>
          <a:p>
            <a:pPr marL="0" indent="0">
              <a:buNone/>
              <a:defRPr/>
            </a:pPr>
            <a:r>
              <a:rPr lang="ja-JP" altLang="en-US" sz="2800" dirty="0"/>
              <a:t>　</a:t>
            </a:r>
            <a:r>
              <a:rPr lang="ja-JP" altLang="ja-JP" sz="2800" dirty="0"/>
              <a:t>ムーラン</a:t>
            </a:r>
            <a:r>
              <a:rPr lang="ja-JP" altLang="en-US" sz="2800" dirty="0"/>
              <a:t>ー中国人</a:t>
            </a:r>
            <a:endParaRPr lang="en-US" altLang="ja-JP" sz="2800" dirty="0"/>
          </a:p>
          <a:p>
            <a:pPr marL="0" indent="0">
              <a:buNone/>
              <a:defRPr/>
            </a:pPr>
            <a:r>
              <a:rPr lang="ja-JP" altLang="en-US" sz="2800" dirty="0"/>
              <a:t>　ティアナー</a:t>
            </a:r>
            <a:r>
              <a:rPr lang="ja-JP" altLang="ja-JP" sz="2800" dirty="0"/>
              <a:t>黒人少女</a:t>
            </a:r>
          </a:p>
          <a:p>
            <a:pPr>
              <a:defRPr/>
            </a:pPr>
            <a:endParaRPr lang="ja-JP" altLang="en-US" sz="2800" dirty="0"/>
          </a:p>
        </p:txBody>
      </p:sp>
      <p:sp>
        <p:nvSpPr>
          <p:cNvPr id="28675" name="テキスト ボックス 3"/>
          <p:cNvSpPr txBox="1">
            <a:spLocks noChangeArrowheads="1"/>
          </p:cNvSpPr>
          <p:nvPr/>
        </p:nvSpPr>
        <p:spPr bwMode="auto">
          <a:xfrm>
            <a:off x="2135188" y="404814"/>
            <a:ext cx="7848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400">
                <a:latin typeface="Garamond" pitchFamily="18" charset="0"/>
              </a:rPr>
              <a:t>多文化、多人種化したプリンセス</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1557338"/>
            <a:ext cx="306705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1088" y="1700213"/>
            <a:ext cx="306705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テキスト ボックス 6"/>
          <p:cNvSpPr txBox="1">
            <a:spLocks noChangeArrowheads="1"/>
          </p:cNvSpPr>
          <p:nvPr/>
        </p:nvSpPr>
        <p:spPr bwMode="auto">
          <a:xfrm>
            <a:off x="2135189" y="5300663"/>
            <a:ext cx="302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ジャスミン（</a:t>
            </a:r>
            <a:r>
              <a:rPr lang="en-US" altLang="ja-JP" sz="2400">
                <a:latin typeface="Garamond" pitchFamily="18" charset="0"/>
              </a:rPr>
              <a:t>1992</a:t>
            </a:r>
            <a:r>
              <a:rPr lang="ja-JP" altLang="en-US" sz="2400">
                <a:latin typeface="Garamond" pitchFamily="18" charset="0"/>
              </a:rPr>
              <a:t>年）</a:t>
            </a:r>
          </a:p>
        </p:txBody>
      </p:sp>
      <p:sp>
        <p:nvSpPr>
          <p:cNvPr id="29701" name="テキスト ボックス 7"/>
          <p:cNvSpPr txBox="1">
            <a:spLocks noChangeArrowheads="1"/>
          </p:cNvSpPr>
          <p:nvPr/>
        </p:nvSpPr>
        <p:spPr bwMode="auto">
          <a:xfrm>
            <a:off x="5664200" y="5300663"/>
            <a:ext cx="3168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ポカホンタス（</a:t>
            </a:r>
            <a:r>
              <a:rPr lang="en-US" altLang="ja-JP" sz="2400">
                <a:latin typeface="Garamond" pitchFamily="18" charset="0"/>
              </a:rPr>
              <a:t>1995</a:t>
            </a:r>
            <a:r>
              <a:rPr lang="ja-JP" altLang="en-US" sz="2400">
                <a:latin typeface="Garamond" pitchFamily="18" charset="0"/>
              </a:rPr>
              <a:t>）</a:t>
            </a:r>
          </a:p>
        </p:txBody>
      </p:sp>
      <p:sp>
        <p:nvSpPr>
          <p:cNvPr id="29702" name="タイトル 8"/>
          <p:cNvSpPr>
            <a:spLocks noGrp="1"/>
          </p:cNvSpPr>
          <p:nvPr>
            <p:ph type="title"/>
          </p:nvPr>
        </p:nvSpPr>
        <p:spPr/>
        <p:txBody>
          <a:bodyPr/>
          <a:lstStyle/>
          <a:p>
            <a:endParaRPr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02138" y="-117475"/>
            <a:ext cx="3827462" cy="5357813"/>
          </a:xfrm>
        </p:spPr>
        <p:txBody>
          <a:bodyPr>
            <a:normAutofit/>
          </a:bodyPr>
          <a:lstStyle/>
          <a:p>
            <a:pPr>
              <a:defRPr/>
            </a:pPr>
            <a:endParaRPr lang="en-US" altLang="ja-JP" sz="2400" dirty="0"/>
          </a:p>
          <a:p>
            <a:pPr marL="0" indent="0">
              <a:buNone/>
              <a:defRPr/>
            </a:pPr>
            <a:endParaRPr lang="en-US" altLang="ja-JP" sz="2400" dirty="0"/>
          </a:p>
          <a:p>
            <a:pPr marL="0" indent="0">
              <a:buNone/>
              <a:defRPr/>
            </a:pPr>
            <a:endParaRPr lang="en-US" altLang="ja-JP" sz="2400" dirty="0"/>
          </a:p>
          <a:p>
            <a:pPr marL="0" indent="0">
              <a:buNone/>
              <a:defRPr/>
            </a:pPr>
            <a:endParaRPr lang="en-US" altLang="ja-JP" sz="2400" dirty="0"/>
          </a:p>
          <a:p>
            <a:pPr>
              <a:defRPr/>
            </a:pPr>
            <a:endParaRPr lang="ja-JP" altLang="en-US" sz="2400" dirty="0"/>
          </a:p>
        </p:txBody>
      </p:sp>
      <p:pic>
        <p:nvPicPr>
          <p:cNvPr id="3072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0013" y="765176"/>
            <a:ext cx="302895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8465" y="765177"/>
            <a:ext cx="3317722" cy="316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テキスト ボックス 6"/>
          <p:cNvSpPr txBox="1">
            <a:spLocks noChangeArrowheads="1"/>
          </p:cNvSpPr>
          <p:nvPr/>
        </p:nvSpPr>
        <p:spPr bwMode="auto">
          <a:xfrm>
            <a:off x="2495551" y="4724401"/>
            <a:ext cx="266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ムーラン（</a:t>
            </a:r>
            <a:r>
              <a:rPr lang="en-US" altLang="ja-JP" sz="2400">
                <a:latin typeface="Garamond" pitchFamily="18" charset="0"/>
              </a:rPr>
              <a:t>1998</a:t>
            </a:r>
            <a:r>
              <a:rPr lang="ja-JP" altLang="en-US" sz="2400">
                <a:latin typeface="Garamond" pitchFamily="18" charset="0"/>
              </a:rPr>
              <a:t>年）</a:t>
            </a:r>
          </a:p>
        </p:txBody>
      </p:sp>
      <p:sp>
        <p:nvSpPr>
          <p:cNvPr id="30726" name="テキスト ボックス 7"/>
          <p:cNvSpPr txBox="1">
            <a:spLocks noChangeArrowheads="1"/>
          </p:cNvSpPr>
          <p:nvPr/>
        </p:nvSpPr>
        <p:spPr bwMode="auto">
          <a:xfrm>
            <a:off x="6672064" y="4724401"/>
            <a:ext cx="2663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latin typeface="Garamond" pitchFamily="18" charset="0"/>
              </a:rPr>
              <a:t>ティアナ（</a:t>
            </a:r>
            <a:r>
              <a:rPr lang="en-US" altLang="ja-JP" sz="2400" dirty="0">
                <a:latin typeface="Garamond" pitchFamily="18" charset="0"/>
              </a:rPr>
              <a:t>2009</a:t>
            </a:r>
            <a:r>
              <a:rPr lang="ja-JP" altLang="en-US" sz="2400" dirty="0">
                <a:latin typeface="Garamond" pitchFamily="18" charset="0"/>
              </a:rPr>
              <a:t>年）</a:t>
            </a:r>
          </a:p>
        </p:txBody>
      </p:sp>
      <p:sp>
        <p:nvSpPr>
          <p:cNvPr id="2" name="テキスト ボックス 1">
            <a:extLst>
              <a:ext uri="{FF2B5EF4-FFF2-40B4-BE49-F238E27FC236}">
                <a16:creationId xmlns:a16="http://schemas.microsoft.com/office/drawing/2014/main" id="{CA093A23-728A-89FE-4BC7-E255B9C088F7}"/>
              </a:ext>
            </a:extLst>
          </p:cNvPr>
          <p:cNvSpPr txBox="1"/>
          <p:nvPr/>
        </p:nvSpPr>
        <p:spPr>
          <a:xfrm>
            <a:off x="6818465" y="5517232"/>
            <a:ext cx="2949943" cy="369332"/>
          </a:xfrm>
          <a:prstGeom prst="rect">
            <a:avLst/>
          </a:prstGeom>
          <a:noFill/>
        </p:spPr>
        <p:txBody>
          <a:bodyPr wrap="square" rtlCol="0">
            <a:spAutoFit/>
          </a:bodyPr>
          <a:lstStyle/>
          <a:p>
            <a:r>
              <a:rPr kumimoji="1" lang="ja-JP" altLang="en-US" dirty="0">
                <a:solidFill>
                  <a:schemeClr val="accent6">
                    <a:lumMod val="75000"/>
                  </a:schemeClr>
                </a:solidFill>
              </a:rPr>
              <a:t>プリンセスと魔法のキス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南部の唄</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27448" y="1737519"/>
            <a:ext cx="6624736" cy="486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a:extLst>
              <a:ext uri="{FF2B5EF4-FFF2-40B4-BE49-F238E27FC236}">
                <a16:creationId xmlns:a16="http://schemas.microsoft.com/office/drawing/2014/main" id="{19FEE4F8-895E-48B2-8AA7-C08D48B35256}"/>
              </a:ext>
            </a:extLst>
          </p:cNvPr>
          <p:cNvSpPr txBox="1"/>
          <p:nvPr/>
        </p:nvSpPr>
        <p:spPr>
          <a:xfrm>
            <a:off x="8400256" y="5085184"/>
            <a:ext cx="3096344" cy="646331"/>
          </a:xfrm>
          <a:prstGeom prst="rect">
            <a:avLst/>
          </a:prstGeom>
          <a:noFill/>
        </p:spPr>
        <p:txBody>
          <a:bodyPr wrap="square" rtlCol="0">
            <a:spAutoFit/>
          </a:bodyPr>
          <a:lstStyle/>
          <a:p>
            <a:r>
              <a:rPr kumimoji="1" lang="ja-JP" altLang="en-US" dirty="0"/>
              <a:t>奴隷制度を美化していると批判され、</a:t>
            </a:r>
            <a:r>
              <a:rPr kumimoji="1" lang="en-US" altLang="ja-JP" dirty="0"/>
              <a:t>DVD</a:t>
            </a:r>
            <a:r>
              <a:rPr kumimoji="1" lang="ja-JP" altLang="en-US" dirty="0"/>
              <a:t>化されなかった。</a:t>
            </a:r>
          </a:p>
        </p:txBody>
      </p:sp>
      <p:sp>
        <p:nvSpPr>
          <p:cNvPr id="6" name="テキスト ボックス 5">
            <a:extLst>
              <a:ext uri="{FF2B5EF4-FFF2-40B4-BE49-F238E27FC236}">
                <a16:creationId xmlns:a16="http://schemas.microsoft.com/office/drawing/2014/main" id="{88CC8CAE-C1CC-1543-57FC-0EBB8A4F9504}"/>
              </a:ext>
            </a:extLst>
          </p:cNvPr>
          <p:cNvSpPr txBox="1"/>
          <p:nvPr/>
        </p:nvSpPr>
        <p:spPr>
          <a:xfrm>
            <a:off x="2927648" y="1269288"/>
            <a:ext cx="6840760" cy="461665"/>
          </a:xfrm>
          <a:prstGeom prst="rect">
            <a:avLst/>
          </a:prstGeom>
          <a:noFill/>
        </p:spPr>
        <p:txBody>
          <a:bodyPr wrap="square">
            <a:spAutoFit/>
          </a:bodyPr>
          <a:lstStyle/>
          <a:p>
            <a:r>
              <a:rPr lang="ja-JP" altLang="en-US" sz="2400" dirty="0"/>
              <a:t>スプラッシュマウンテンのバックグラウンドストーリー</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r>
              <a:rPr lang="ja-JP" altLang="en-US"/>
              <a:t>前作との間隔</a:t>
            </a:r>
          </a:p>
        </p:txBody>
      </p:sp>
      <p:graphicFrame>
        <p:nvGraphicFramePr>
          <p:cNvPr id="4" name="コンテンツ プレースホルダ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r>
              <a:rPr lang="ja-JP" altLang="en-US"/>
              <a:t>魔法にかけられて（</a:t>
            </a:r>
            <a:r>
              <a:rPr lang="en-US" altLang="ja-JP"/>
              <a:t>2009</a:t>
            </a:r>
            <a:r>
              <a:rPr lang="ja-JP" altLang="en-US"/>
              <a:t>）</a:t>
            </a:r>
          </a:p>
        </p:txBody>
      </p:sp>
      <p:sp>
        <p:nvSpPr>
          <p:cNvPr id="32771" name="コンテンツ プレースホルダ 2"/>
          <p:cNvSpPr>
            <a:spLocks noGrp="1"/>
          </p:cNvSpPr>
          <p:nvPr>
            <p:ph idx="1"/>
          </p:nvPr>
        </p:nvSpPr>
        <p:spPr>
          <a:xfrm>
            <a:off x="6383338" y="1600201"/>
            <a:ext cx="5199062" cy="4525963"/>
          </a:xfrm>
        </p:spPr>
        <p:txBody>
          <a:bodyPr/>
          <a:lstStyle/>
          <a:p>
            <a:r>
              <a:rPr lang="ja-JP" altLang="en-US" dirty="0"/>
              <a:t>実写とアニメ</a:t>
            </a:r>
            <a:endParaRPr lang="en-US" altLang="ja-JP" dirty="0"/>
          </a:p>
          <a:p>
            <a:r>
              <a:rPr lang="ja-JP" altLang="en-US" dirty="0"/>
              <a:t>舞台はおとぎの国とニューヨーク</a:t>
            </a:r>
            <a:endParaRPr lang="en-US" altLang="ja-JP" dirty="0"/>
          </a:p>
          <a:p>
            <a:r>
              <a:rPr lang="ja-JP" altLang="en-US" dirty="0"/>
              <a:t>王子様は出てくるが道化役</a:t>
            </a:r>
            <a:endParaRPr lang="en-US" altLang="ja-JP" dirty="0"/>
          </a:p>
          <a:p>
            <a:r>
              <a:rPr lang="ja-JP" altLang="en-US" dirty="0"/>
              <a:t>プリンセスストーリーをパロディ化</a:t>
            </a:r>
          </a:p>
        </p:txBody>
      </p:sp>
      <p:pic>
        <p:nvPicPr>
          <p:cNvPr id="32772" name="Picture 2" descr="魔法にかけられて [DV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6988" y="1700213"/>
            <a:ext cx="2768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コンテンツ プレースホルダー 2"/>
          <p:cNvSpPr>
            <a:spLocks noGrp="1"/>
          </p:cNvSpPr>
          <p:nvPr>
            <p:ph idx="1"/>
          </p:nvPr>
        </p:nvSpPr>
        <p:spPr>
          <a:xfrm>
            <a:off x="1763712" y="2349499"/>
            <a:ext cx="8664575" cy="4103687"/>
          </a:xfrm>
        </p:spPr>
        <p:txBody>
          <a:bodyPr/>
          <a:lstStyle/>
          <a:p>
            <a:pPr>
              <a:buFont typeface="Wingdings" pitchFamily="2" charset="2"/>
              <a:buChar char="l"/>
            </a:pPr>
            <a:r>
              <a:rPr lang="ja-JP" altLang="ja-JP" dirty="0"/>
              <a:t>現代社会の女性像</a:t>
            </a:r>
            <a:endParaRPr lang="en-US" altLang="ja-JP" dirty="0"/>
          </a:p>
          <a:p>
            <a:pPr>
              <a:buFont typeface="Wingdings" pitchFamily="2" charset="2"/>
              <a:buChar char="l"/>
            </a:pPr>
            <a:r>
              <a:rPr lang="ja-JP" altLang="ja-JP" dirty="0"/>
              <a:t>エネルギッシュで型破りなプリンセス</a:t>
            </a:r>
            <a:endParaRPr lang="en-US" altLang="ja-JP" dirty="0"/>
          </a:p>
          <a:p>
            <a:pPr>
              <a:buFont typeface="Wingdings" pitchFamily="2" charset="2"/>
              <a:buChar char="l"/>
            </a:pPr>
            <a:r>
              <a:rPr lang="ja-JP" altLang="ja-JP" dirty="0"/>
              <a:t>「プリンセスなのにも関わらず髪はボサボサ、ドレスも着ない」</a:t>
            </a:r>
            <a:endParaRPr lang="en-US" altLang="ja-JP" dirty="0"/>
          </a:p>
          <a:p>
            <a:pPr>
              <a:buFont typeface="Wingdings" pitchFamily="2" charset="2"/>
              <a:buChar char="l"/>
            </a:pPr>
            <a:r>
              <a:rPr lang="ja-JP" altLang="ja-JP" dirty="0"/>
              <a:t>「自分の意思で生きているしっかりとした女性」</a:t>
            </a:r>
            <a:endParaRPr lang="en-US" altLang="ja-JP" dirty="0"/>
          </a:p>
          <a:p>
            <a:pPr>
              <a:buFont typeface="Wingdings" pitchFamily="2" charset="2"/>
              <a:buChar char="l"/>
            </a:pPr>
            <a:r>
              <a:rPr lang="ja-JP" altLang="ja-JP" dirty="0"/>
              <a:t>「王子様に頼らない」</a:t>
            </a:r>
          </a:p>
          <a:p>
            <a:endParaRPr lang="ja-JP" altLang="en-US" dirty="0"/>
          </a:p>
        </p:txBody>
      </p:sp>
      <p:sp>
        <p:nvSpPr>
          <p:cNvPr id="33795" name="テキスト ボックス 2"/>
          <p:cNvSpPr txBox="1">
            <a:spLocks noChangeArrowheads="1"/>
          </p:cNvSpPr>
          <p:nvPr/>
        </p:nvSpPr>
        <p:spPr bwMode="auto">
          <a:xfrm>
            <a:off x="2063552" y="764704"/>
            <a:ext cx="75612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400">
                <a:latin typeface="Garamond" pitchFamily="18" charset="0"/>
              </a:rPr>
              <a:t>お姫様の復活</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1703389" y="233363"/>
            <a:ext cx="8569325" cy="1320800"/>
          </a:xfrm>
        </p:spPr>
        <p:txBody>
          <a:bodyPr/>
          <a:lstStyle/>
          <a:p>
            <a:r>
              <a:rPr lang="ja-JP" altLang="en-US"/>
              <a:t>お姫様の復活</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56364" y="1557338"/>
            <a:ext cx="30892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1" y="1557338"/>
            <a:ext cx="3089275"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テキスト ボックス 6"/>
          <p:cNvSpPr txBox="1">
            <a:spLocks noChangeArrowheads="1"/>
          </p:cNvSpPr>
          <p:nvPr/>
        </p:nvSpPr>
        <p:spPr bwMode="auto">
          <a:xfrm>
            <a:off x="6096000" y="4941888"/>
            <a:ext cx="4103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pPr>
            <a:r>
              <a:rPr lang="ja-JP" altLang="en-US" sz="2400">
                <a:latin typeface="Garamond" pitchFamily="18" charset="0"/>
              </a:rPr>
              <a:t>メリダ（</a:t>
            </a:r>
            <a:r>
              <a:rPr lang="en-US" altLang="ja-JP" sz="2400">
                <a:latin typeface="Garamond" pitchFamily="18" charset="0"/>
              </a:rPr>
              <a:t>2012</a:t>
            </a:r>
            <a:r>
              <a:rPr lang="ja-JP" altLang="en-US" sz="2400">
                <a:latin typeface="Garamond" pitchFamily="18" charset="0"/>
              </a:rPr>
              <a:t>年）</a:t>
            </a:r>
            <a:endParaRPr lang="en-US" altLang="ja-JP" sz="2400">
              <a:latin typeface="Garamond" pitchFamily="18" charset="0"/>
            </a:endParaRPr>
          </a:p>
          <a:p>
            <a:pPr eaLnBrk="1" hangingPunct="1">
              <a:spcBef>
                <a:spcPct val="0"/>
              </a:spcBef>
            </a:pPr>
            <a:r>
              <a:rPr lang="ja-JP" altLang="en-US" sz="2400">
                <a:latin typeface="Garamond" pitchFamily="18" charset="0"/>
              </a:rPr>
              <a:t>王女</a:t>
            </a:r>
            <a:endParaRPr lang="en-US" altLang="ja-JP" sz="2400">
              <a:latin typeface="Garamond" pitchFamily="18" charset="0"/>
            </a:endParaRPr>
          </a:p>
          <a:p>
            <a:pPr eaLnBrk="1" hangingPunct="1">
              <a:spcBef>
                <a:spcPct val="0"/>
              </a:spcBef>
            </a:pPr>
            <a:r>
              <a:rPr lang="ja-JP" altLang="en-US" sz="2400">
                <a:latin typeface="Garamond" pitchFamily="18" charset="0"/>
              </a:rPr>
              <a:t>王子は</a:t>
            </a:r>
            <a:r>
              <a:rPr lang="en-US" altLang="ja-JP" sz="2400">
                <a:latin typeface="Garamond" pitchFamily="18" charset="0"/>
              </a:rPr>
              <a:t>3</a:t>
            </a:r>
            <a:r>
              <a:rPr lang="ja-JP" altLang="en-US" sz="2400">
                <a:latin typeface="Garamond" pitchFamily="18" charset="0"/>
              </a:rPr>
              <a:t>人出てくるが、頼りない。</a:t>
            </a:r>
          </a:p>
        </p:txBody>
      </p:sp>
      <p:sp>
        <p:nvSpPr>
          <p:cNvPr id="34822" name="テキスト ボックス 7"/>
          <p:cNvSpPr txBox="1">
            <a:spLocks noChangeArrowheads="1"/>
          </p:cNvSpPr>
          <p:nvPr/>
        </p:nvSpPr>
        <p:spPr bwMode="auto">
          <a:xfrm>
            <a:off x="1992313" y="4868863"/>
            <a:ext cx="3382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pPr>
            <a:r>
              <a:rPr lang="ja-JP" altLang="en-US" sz="2400" dirty="0">
                <a:latin typeface="Garamond" pitchFamily="18" charset="0"/>
              </a:rPr>
              <a:t>ラプンツェル（</a:t>
            </a:r>
            <a:r>
              <a:rPr lang="en-US" altLang="ja-JP" sz="2400" dirty="0">
                <a:latin typeface="Garamond" pitchFamily="18" charset="0"/>
              </a:rPr>
              <a:t>2010</a:t>
            </a:r>
            <a:r>
              <a:rPr lang="ja-JP" altLang="en-US" sz="2400" dirty="0">
                <a:latin typeface="Garamond" pitchFamily="18" charset="0"/>
              </a:rPr>
              <a:t>年）</a:t>
            </a:r>
            <a:endParaRPr lang="en-US" altLang="ja-JP" sz="2400" dirty="0">
              <a:latin typeface="Garamond" pitchFamily="18" charset="0"/>
            </a:endParaRPr>
          </a:p>
          <a:p>
            <a:pPr eaLnBrk="1" hangingPunct="1">
              <a:spcBef>
                <a:spcPct val="0"/>
              </a:spcBef>
            </a:pPr>
            <a:r>
              <a:rPr lang="ja-JP" altLang="en-US" sz="2400" dirty="0">
                <a:latin typeface="Garamond" pitchFamily="18" charset="0"/>
              </a:rPr>
              <a:t>王女</a:t>
            </a:r>
            <a:endParaRPr lang="en-US" altLang="ja-JP" sz="2400" dirty="0">
              <a:latin typeface="Garamond" pitchFamily="18" charset="0"/>
            </a:endParaRPr>
          </a:p>
          <a:p>
            <a:pPr eaLnBrk="1" hangingPunct="1">
              <a:spcBef>
                <a:spcPct val="0"/>
              </a:spcBef>
            </a:pPr>
            <a:r>
              <a:rPr lang="ja-JP" altLang="en-US" sz="2400" dirty="0">
                <a:latin typeface="Garamond" pitchFamily="18" charset="0"/>
              </a:rPr>
              <a:t>相手は泥棒（フリン・ライダー）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ジェンダーギャップ指数（</a:t>
            </a:r>
            <a:r>
              <a:rPr kumimoji="1" lang="en-US" altLang="ja-JP" dirty="0"/>
              <a:t>202</a:t>
            </a:r>
            <a:r>
              <a:rPr lang="en-US" altLang="ja-JP" dirty="0"/>
              <a:t>5</a:t>
            </a:r>
            <a:r>
              <a:rPr kumimoji="1" lang="ja-JP" altLang="en-US" dirty="0"/>
              <a:t>）</a:t>
            </a:r>
          </a:p>
        </p:txBody>
      </p:sp>
      <p:sp>
        <p:nvSpPr>
          <p:cNvPr id="4" name="正方形/長方形 3"/>
          <p:cNvSpPr/>
          <p:nvPr/>
        </p:nvSpPr>
        <p:spPr>
          <a:xfrm>
            <a:off x="695400" y="6027128"/>
            <a:ext cx="10369151" cy="707886"/>
          </a:xfrm>
          <a:prstGeom prst="rect">
            <a:avLst/>
          </a:prstGeom>
        </p:spPr>
        <p:txBody>
          <a:bodyPr wrap="square">
            <a:spAutoFit/>
          </a:bodyPr>
          <a:lstStyle/>
          <a:p>
            <a:r>
              <a:rPr lang="ja-JP" altLang="en-US" sz="2000" dirty="0"/>
              <a:t>（出所）世界経済フォーラム（</a:t>
            </a:r>
            <a:r>
              <a:rPr lang="en-US" altLang="ja-JP" sz="2000" dirty="0"/>
              <a:t>World Economic Forum</a:t>
            </a:r>
            <a:r>
              <a:rPr lang="ja-JP" altLang="en-US" sz="2000" dirty="0"/>
              <a:t>）「</a:t>
            </a:r>
            <a:r>
              <a:rPr lang="en-US" altLang="ja-JP" sz="2000" dirty="0"/>
              <a:t>The Global Gender Gap Report 2025</a:t>
            </a:r>
            <a:r>
              <a:rPr lang="ja-JP" altLang="en-US" sz="2000" dirty="0"/>
              <a:t>」、</a:t>
            </a:r>
            <a:r>
              <a:rPr lang="en-US" altLang="ja-JP" sz="2000" dirty="0"/>
              <a:t>2025</a:t>
            </a:r>
            <a:r>
              <a:rPr lang="ja-JP" altLang="en-US" sz="2000" dirty="0"/>
              <a:t>年</a:t>
            </a:r>
            <a:r>
              <a:rPr lang="en-US" altLang="ja-JP" sz="2000" dirty="0"/>
              <a:t>6</a:t>
            </a:r>
            <a:r>
              <a:rPr lang="ja-JP" altLang="en-US" sz="2000" dirty="0"/>
              <a:t>月</a:t>
            </a:r>
          </a:p>
        </p:txBody>
      </p:sp>
      <p:sp>
        <p:nvSpPr>
          <p:cNvPr id="5" name="正方形/長方形 4"/>
          <p:cNvSpPr/>
          <p:nvPr/>
        </p:nvSpPr>
        <p:spPr>
          <a:xfrm>
            <a:off x="1703512" y="1408677"/>
            <a:ext cx="5616624" cy="646331"/>
          </a:xfrm>
          <a:prstGeom prst="rect">
            <a:avLst/>
          </a:prstGeom>
        </p:spPr>
        <p:txBody>
          <a:bodyPr wrap="square">
            <a:spAutoFit/>
          </a:bodyPr>
          <a:lstStyle/>
          <a:p>
            <a:r>
              <a:rPr lang="ja-JP" altLang="en-US" dirty="0"/>
              <a:t>ジェンダー・ギャップ指数（</a:t>
            </a:r>
            <a:r>
              <a:rPr lang="en-US" altLang="ja-JP" dirty="0"/>
              <a:t>Gender Gap Index</a:t>
            </a:r>
            <a:r>
              <a:rPr lang="ja-JP" altLang="en-US" dirty="0"/>
              <a:t>：</a:t>
            </a:r>
            <a:r>
              <a:rPr lang="en-US" altLang="ja-JP" dirty="0"/>
              <a:t>GGI</a:t>
            </a:r>
            <a:r>
              <a:rPr lang="ja-JP" altLang="en-US" dirty="0"/>
              <a:t>）：各国の男女格差を測るもの。経済、教育、健康、政治の</a:t>
            </a:r>
            <a:r>
              <a:rPr lang="en-US" altLang="ja-JP" dirty="0"/>
              <a:t>4</a:t>
            </a:r>
            <a:r>
              <a:rPr lang="ja-JP" altLang="en-US" dirty="0"/>
              <a:t>分野</a:t>
            </a:r>
          </a:p>
        </p:txBody>
      </p:sp>
      <p:sp>
        <p:nvSpPr>
          <p:cNvPr id="6" name="テキスト ボックス 5"/>
          <p:cNvSpPr txBox="1"/>
          <p:nvPr/>
        </p:nvSpPr>
        <p:spPr>
          <a:xfrm>
            <a:off x="2096412" y="2420888"/>
            <a:ext cx="4355976" cy="3416320"/>
          </a:xfrm>
          <a:prstGeom prst="rect">
            <a:avLst/>
          </a:prstGeom>
          <a:noFill/>
        </p:spPr>
        <p:txBody>
          <a:bodyPr wrap="square" rtlCol="0">
            <a:spAutoFit/>
          </a:bodyPr>
          <a:lstStyle/>
          <a:p>
            <a:r>
              <a:rPr lang="ja-JP" altLang="en-US" sz="2400" dirty="0"/>
              <a:t>１位　アイスランド</a:t>
            </a:r>
            <a:endParaRPr lang="en-US" altLang="ja-JP" sz="2400" dirty="0"/>
          </a:p>
          <a:p>
            <a:r>
              <a:rPr lang="en-US" altLang="ja-JP" sz="2400" dirty="0"/>
              <a:t>2</a:t>
            </a:r>
            <a:r>
              <a:rPr lang="ja-JP" altLang="en-US" sz="2400" dirty="0"/>
              <a:t>位　フィンランド</a:t>
            </a:r>
            <a:endParaRPr lang="en-US" altLang="ja-JP" sz="2400" dirty="0"/>
          </a:p>
          <a:p>
            <a:r>
              <a:rPr lang="en-US" altLang="ja-JP" sz="2400" dirty="0"/>
              <a:t>3</a:t>
            </a:r>
            <a:r>
              <a:rPr lang="ja-JP" altLang="en-US" sz="2400" dirty="0"/>
              <a:t>位　ノルウエー</a:t>
            </a:r>
            <a:endParaRPr lang="en-US" altLang="ja-JP" sz="2400" dirty="0"/>
          </a:p>
          <a:p>
            <a:r>
              <a:rPr lang="en-US" altLang="ja-JP" sz="2400" dirty="0"/>
              <a:t>4</a:t>
            </a:r>
            <a:r>
              <a:rPr lang="ja-JP" altLang="en-US" sz="2400" dirty="0"/>
              <a:t>位　英国</a:t>
            </a:r>
            <a:endParaRPr lang="en-US" altLang="ja-JP" sz="2400" dirty="0"/>
          </a:p>
          <a:p>
            <a:r>
              <a:rPr lang="en-US" altLang="ja-JP" sz="2400" dirty="0"/>
              <a:t>5</a:t>
            </a:r>
            <a:r>
              <a:rPr lang="ja-JP" altLang="en-US" sz="2400" dirty="0"/>
              <a:t>位　ニュージーランド</a:t>
            </a:r>
            <a:endParaRPr lang="en-US" altLang="ja-JP" sz="2400" dirty="0"/>
          </a:p>
          <a:p>
            <a:endParaRPr lang="en-US" altLang="ja-JP" sz="2400" dirty="0"/>
          </a:p>
          <a:p>
            <a:r>
              <a:rPr lang="en-US" altLang="ja-JP" sz="2400" dirty="0"/>
              <a:t>118</a:t>
            </a:r>
            <a:r>
              <a:rPr lang="ja-JP" altLang="en-US" sz="2400" dirty="0"/>
              <a:t>位　日本</a:t>
            </a:r>
            <a:endParaRPr lang="en-US" altLang="ja-JP" sz="2400" dirty="0"/>
          </a:p>
          <a:p>
            <a:endParaRPr lang="en-US" altLang="ja-JP" sz="2400" dirty="0"/>
          </a:p>
          <a:p>
            <a:r>
              <a:rPr lang="en-US" altLang="ja-JP" sz="2400" dirty="0">
                <a:highlight>
                  <a:srgbClr val="FFFF00"/>
                </a:highlight>
              </a:rPr>
              <a:t>148</a:t>
            </a:r>
            <a:r>
              <a:rPr lang="ja-JP" altLang="en-US" sz="2400" dirty="0">
                <a:highlight>
                  <a:srgbClr val="FFFF00"/>
                </a:highlight>
              </a:rPr>
              <a:t>ヵ国中の順位</a:t>
            </a:r>
            <a:endParaRPr lang="en-US" altLang="ja-JP" sz="2400" dirty="0">
              <a:highlight>
                <a:srgbClr val="FFFF00"/>
              </a:highlight>
            </a:endParaRPr>
          </a:p>
        </p:txBody>
      </p:sp>
      <p:pic>
        <p:nvPicPr>
          <p:cNvPr id="7" name="図 6">
            <a:extLst>
              <a:ext uri="{FF2B5EF4-FFF2-40B4-BE49-F238E27FC236}">
                <a16:creationId xmlns:a16="http://schemas.microsoft.com/office/drawing/2014/main" id="{E889B965-91D0-49A0-A9BD-ABC89F8A890F}"/>
              </a:ext>
            </a:extLst>
          </p:cNvPr>
          <p:cNvPicPr>
            <a:picLocks noChangeAspect="1"/>
          </p:cNvPicPr>
          <p:nvPr/>
        </p:nvPicPr>
        <p:blipFill>
          <a:blip r:embed="rId2"/>
          <a:stretch>
            <a:fillRect/>
          </a:stretch>
        </p:blipFill>
        <p:spPr>
          <a:xfrm>
            <a:off x="7404015" y="1705562"/>
            <a:ext cx="4264189" cy="3793617"/>
          </a:xfrm>
          <a:prstGeom prst="rect">
            <a:avLst/>
          </a:prstGeom>
        </p:spPr>
      </p:pic>
    </p:spTree>
    <p:extLst>
      <p:ext uri="{BB962C8B-B14F-4D97-AF65-F5344CB8AC3E}">
        <p14:creationId xmlns:p14="http://schemas.microsoft.com/office/powerpoint/2010/main" val="406086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ラプンツェル</a:t>
            </a:r>
          </a:p>
        </p:txBody>
      </p:sp>
      <p:sp>
        <p:nvSpPr>
          <p:cNvPr id="3" name="コンテンツ プレースホルダー 2"/>
          <p:cNvSpPr>
            <a:spLocks noGrp="1"/>
          </p:cNvSpPr>
          <p:nvPr>
            <p:ph idx="1"/>
          </p:nvPr>
        </p:nvSpPr>
        <p:spPr>
          <a:xfrm>
            <a:off x="609600" y="1600201"/>
            <a:ext cx="10972800" cy="3701007"/>
          </a:xfrm>
        </p:spPr>
        <p:txBody>
          <a:bodyPr/>
          <a:lstStyle/>
          <a:p>
            <a:r>
              <a:rPr kumimoji="1" lang="ja-JP" altLang="en-US" dirty="0"/>
              <a:t>原作はグリム童話「野</a:t>
            </a:r>
            <a:r>
              <a:rPr kumimoji="1" lang="ja-JP" altLang="en-US" dirty="0" err="1"/>
              <a:t>ぢしゃ</a:t>
            </a:r>
            <a:r>
              <a:rPr kumimoji="1" lang="ja-JP" altLang="en-US" dirty="0"/>
              <a:t>」</a:t>
            </a:r>
            <a:endParaRPr kumimoji="1" lang="en-US" altLang="ja-JP" dirty="0"/>
          </a:p>
          <a:p>
            <a:r>
              <a:rPr lang="ja-JP" altLang="en-US" dirty="0"/>
              <a:t>妊娠した母親が魔女の野</a:t>
            </a:r>
            <a:r>
              <a:rPr lang="ja-JP" altLang="en-US" dirty="0" err="1"/>
              <a:t>ぢしゃを</a:t>
            </a:r>
            <a:r>
              <a:rPr lang="ja-JP" altLang="en-US" dirty="0"/>
              <a:t>食べたため、ラプンツェルは魔女の元に監禁された。</a:t>
            </a:r>
            <a:endParaRPr lang="en-US" altLang="ja-JP" dirty="0"/>
          </a:p>
          <a:p>
            <a:r>
              <a:rPr kumimoji="1" lang="ja-JP" altLang="en-US" dirty="0"/>
              <a:t>王子様が訪ねてきて毎晩会いにくる。子供ができて、魔女に追い出される。</a:t>
            </a:r>
          </a:p>
        </p:txBody>
      </p:sp>
    </p:spTree>
    <p:extLst>
      <p:ext uri="{BB962C8B-B14F-4D97-AF65-F5344CB8AC3E}">
        <p14:creationId xmlns:p14="http://schemas.microsoft.com/office/powerpoint/2010/main" val="2718784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ノヂシャ（ラプンツェル）</a:t>
            </a:r>
          </a:p>
        </p:txBody>
      </p:sp>
      <p:sp>
        <p:nvSpPr>
          <p:cNvPr id="3" name="コンテンツ プレースホルダー 2"/>
          <p:cNvSpPr>
            <a:spLocks noGrp="1"/>
          </p:cNvSpPr>
          <p:nvPr>
            <p:ph idx="1"/>
          </p:nvPr>
        </p:nvSpPr>
        <p:spPr/>
        <p:txBody>
          <a:bodyPr/>
          <a:lstStyle/>
          <a:p>
            <a:r>
              <a:rPr kumimoji="1" lang="ja-JP" altLang="en-US" dirty="0"/>
              <a:t>ラプンツェル、マーシュ（フランス語）</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2219" y="2248569"/>
            <a:ext cx="3147814" cy="236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1664" y="4109660"/>
            <a:ext cx="3336032" cy="250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48128" y="2720904"/>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578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2046288" y="492125"/>
            <a:ext cx="8229600" cy="1143000"/>
          </a:xfrm>
        </p:spPr>
        <p:txBody>
          <a:bodyPr/>
          <a:lstStyle/>
          <a:p>
            <a:r>
              <a:rPr lang="ja-JP" altLang="en-US"/>
              <a:t>「愛」の多様化</a:t>
            </a:r>
          </a:p>
        </p:txBody>
      </p:sp>
      <p:sp>
        <p:nvSpPr>
          <p:cNvPr id="3" name="コンテンツ プレースホルダー 2"/>
          <p:cNvSpPr>
            <a:spLocks noGrp="1"/>
          </p:cNvSpPr>
          <p:nvPr>
            <p:ph idx="1"/>
          </p:nvPr>
        </p:nvSpPr>
        <p:spPr>
          <a:xfrm>
            <a:off x="5757864" y="2019301"/>
            <a:ext cx="4344987" cy="3103563"/>
          </a:xfrm>
        </p:spPr>
        <p:txBody>
          <a:bodyPr>
            <a:normAutofit/>
          </a:bodyPr>
          <a:lstStyle/>
          <a:p>
            <a:pPr>
              <a:defRPr/>
            </a:pPr>
            <a:r>
              <a:rPr lang="ja-JP" altLang="en-US" sz="2800" dirty="0"/>
              <a:t>エルサとアナ（</a:t>
            </a:r>
            <a:r>
              <a:rPr lang="en-US" altLang="ja-JP" sz="2800" dirty="0"/>
              <a:t>2013</a:t>
            </a:r>
            <a:r>
              <a:rPr lang="ja-JP" altLang="en-US" sz="2800" dirty="0"/>
              <a:t>年）</a:t>
            </a:r>
            <a:endParaRPr lang="en-US" altLang="ja-JP" sz="2800" dirty="0"/>
          </a:p>
          <a:p>
            <a:pPr lvl="1">
              <a:defRPr/>
            </a:pPr>
            <a:r>
              <a:rPr lang="ja-JP" altLang="en-US" sz="2000" dirty="0"/>
              <a:t>アナ</a:t>
            </a:r>
            <a:endParaRPr lang="en-US" altLang="ja-JP" sz="2000" dirty="0"/>
          </a:p>
          <a:p>
            <a:pPr marL="457200" lvl="1" indent="0">
              <a:buNone/>
              <a:defRPr/>
            </a:pPr>
            <a:r>
              <a:rPr lang="ja-JP" altLang="en-US" sz="2000" dirty="0"/>
              <a:t>　王女。相手はクリストフ（山男）</a:t>
            </a:r>
            <a:endParaRPr lang="en-US" altLang="ja-JP" sz="2000" dirty="0"/>
          </a:p>
          <a:p>
            <a:pPr lvl="1">
              <a:defRPr/>
            </a:pPr>
            <a:r>
              <a:rPr lang="ja-JP" altLang="en-US" sz="2000" dirty="0"/>
              <a:t>エルサ</a:t>
            </a:r>
            <a:endParaRPr lang="en-US" altLang="ja-JP" sz="2000" dirty="0"/>
          </a:p>
          <a:p>
            <a:pPr marL="457200" lvl="1" indent="0">
              <a:buNone/>
              <a:defRPr/>
            </a:pPr>
            <a:r>
              <a:rPr lang="ja-JP" altLang="en-US" sz="2000" dirty="0"/>
              <a:t>　生まれは王女（後に女王）</a:t>
            </a:r>
            <a:endParaRPr lang="en-US" altLang="ja-JP" sz="2000" dirty="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9376" y="1916832"/>
            <a:ext cx="4608512" cy="384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コンテンツ プレースホルダー 2"/>
          <p:cNvSpPr>
            <a:spLocks noGrp="1"/>
          </p:cNvSpPr>
          <p:nvPr>
            <p:ph idx="1"/>
          </p:nvPr>
        </p:nvSpPr>
        <p:spPr>
          <a:xfrm>
            <a:off x="1055440" y="2276872"/>
            <a:ext cx="9793088" cy="2520280"/>
          </a:xfrm>
        </p:spPr>
        <p:txBody>
          <a:bodyPr/>
          <a:lstStyle/>
          <a:p>
            <a:pPr>
              <a:buFont typeface="Wingdings" pitchFamily="2" charset="2"/>
              <a:buChar char="l"/>
            </a:pPr>
            <a:r>
              <a:rPr lang="ja-JP" altLang="ja-JP" sz="2800" dirty="0"/>
              <a:t>エルサ</a:t>
            </a:r>
            <a:r>
              <a:rPr lang="ja-JP" altLang="en-US" sz="2800" dirty="0"/>
              <a:t>は、</a:t>
            </a:r>
            <a:r>
              <a:rPr lang="ja-JP" altLang="ja-JP" sz="2800" dirty="0"/>
              <a:t>王子様（男性）からのプロポーズを求めていない</a:t>
            </a:r>
            <a:endParaRPr lang="en-US" altLang="ja-JP" sz="2800" dirty="0"/>
          </a:p>
          <a:p>
            <a:pPr>
              <a:buFont typeface="Wingdings" pitchFamily="2" charset="2"/>
              <a:buChar char="l"/>
            </a:pPr>
            <a:r>
              <a:rPr lang="ja-JP" altLang="ja-JP" sz="2800" dirty="0"/>
              <a:t>物語上でも男女の愛に限らない</a:t>
            </a:r>
            <a:endParaRPr lang="en-US" altLang="ja-JP" sz="2800" dirty="0"/>
          </a:p>
          <a:p>
            <a:pPr>
              <a:buFont typeface="Wingdings" pitchFamily="2" charset="2"/>
              <a:buChar char="l"/>
            </a:pPr>
            <a:r>
              <a:rPr lang="ja-JP" altLang="ja-JP" sz="2800" dirty="0"/>
              <a:t>多様な愛の形を認めるメッセージが込められている</a:t>
            </a:r>
            <a:endParaRPr lang="en-US" altLang="ja-JP" sz="2800" dirty="0"/>
          </a:p>
          <a:p>
            <a:pPr>
              <a:buFont typeface="Wingdings" pitchFamily="2" charset="2"/>
              <a:buChar char="l"/>
            </a:pPr>
            <a:r>
              <a:rPr lang="ja-JP" altLang="en-US" sz="2800" dirty="0"/>
              <a:t>従来は女王は悪者だったが、悪者にならなかった。</a:t>
            </a:r>
            <a:endParaRPr lang="ja-JP" altLang="ja-JP" sz="2800" dirty="0"/>
          </a:p>
          <a:p>
            <a:endParaRPr lang="ja-JP" alt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979BD-C572-0176-8B50-39F4252E9515}"/>
              </a:ext>
            </a:extLst>
          </p:cNvPr>
          <p:cNvSpPr>
            <a:spLocks noGrp="1"/>
          </p:cNvSpPr>
          <p:nvPr>
            <p:ph type="title"/>
          </p:nvPr>
        </p:nvSpPr>
        <p:spPr/>
        <p:txBody>
          <a:bodyPr/>
          <a:lstStyle/>
          <a:p>
            <a:r>
              <a:rPr kumimoji="1" lang="ja-JP" altLang="en-US" dirty="0"/>
              <a:t>フロリダ州のディズニー自治権はく奪</a:t>
            </a:r>
          </a:p>
        </p:txBody>
      </p:sp>
      <p:sp>
        <p:nvSpPr>
          <p:cNvPr id="3" name="コンテンツ プレースホルダー 2">
            <a:extLst>
              <a:ext uri="{FF2B5EF4-FFF2-40B4-BE49-F238E27FC236}">
                <a16:creationId xmlns:a16="http://schemas.microsoft.com/office/drawing/2014/main" id="{4308BC1D-7656-AFF6-322F-A174B29931AE}"/>
              </a:ext>
            </a:extLst>
          </p:cNvPr>
          <p:cNvSpPr>
            <a:spLocks noGrp="1"/>
          </p:cNvSpPr>
          <p:nvPr>
            <p:ph idx="1"/>
          </p:nvPr>
        </p:nvSpPr>
        <p:spPr>
          <a:xfrm>
            <a:off x="757518" y="1690688"/>
            <a:ext cx="10515600" cy="4351338"/>
          </a:xfrm>
        </p:spPr>
        <p:txBody>
          <a:bodyPr>
            <a:normAutofit fontScale="92500" lnSpcReduction="20000"/>
          </a:bodyPr>
          <a:lstStyle/>
          <a:p>
            <a:r>
              <a:rPr kumimoji="1" lang="ja-JP" altLang="en-US" dirty="0"/>
              <a:t>ディズニー社は、消防や警備などの公共サービスや社会インフラを自分たちでまかなう代わりに税制面での優遇や規制緩和を享受していた。</a:t>
            </a:r>
            <a:endParaRPr kumimoji="1" lang="en-US" altLang="ja-JP" dirty="0"/>
          </a:p>
          <a:p>
            <a:r>
              <a:rPr kumimoji="1" lang="en-US" altLang="ja-JP" dirty="0"/>
              <a:t>2022</a:t>
            </a:r>
            <a:r>
              <a:rPr kumimoji="1" lang="ja-JP" altLang="en-US" dirty="0"/>
              <a:t>年</a:t>
            </a:r>
            <a:r>
              <a:rPr kumimoji="1" lang="en-US" altLang="ja-JP" dirty="0"/>
              <a:t>3</a:t>
            </a:r>
            <a:r>
              <a:rPr kumimoji="1" lang="ja-JP" altLang="en-US" dirty="0"/>
              <a:t>月、フロリダ州で小学校の低学年に</a:t>
            </a:r>
            <a:r>
              <a:rPr kumimoji="1" lang="en-US" altLang="ja-JP" dirty="0"/>
              <a:t>LGBTQ</a:t>
            </a:r>
            <a:r>
              <a:rPr kumimoji="1" lang="ja-JP" altLang="en-US" dirty="0"/>
              <a:t>（性的少数者）について教えることを禁じる法律が</a:t>
            </a:r>
            <a:r>
              <a:rPr lang="ja-JP" altLang="en-US" dirty="0"/>
              <a:t>成立。</a:t>
            </a:r>
            <a:endParaRPr lang="en-US" altLang="ja-JP" dirty="0"/>
          </a:p>
          <a:p>
            <a:r>
              <a:rPr lang="ja-JP" altLang="en-US" dirty="0"/>
              <a:t>ディズニー社の</a:t>
            </a:r>
            <a:r>
              <a:rPr kumimoji="1" lang="ja-JP" altLang="en-US" dirty="0"/>
              <a:t>従業員などステークホルダーからの圧力を受け、同社が反対の立場を表明</a:t>
            </a:r>
            <a:endParaRPr kumimoji="1" lang="en-US" altLang="ja-JP" dirty="0"/>
          </a:p>
          <a:p>
            <a:r>
              <a:rPr kumimoji="1" lang="ja-JP" altLang="en-US" dirty="0"/>
              <a:t>デサンティス州知事の逆鱗に触れ、</a:t>
            </a:r>
            <a:r>
              <a:rPr kumimoji="1" lang="en-US" altLang="ja-JP" dirty="0"/>
              <a:t>1</a:t>
            </a:r>
            <a:r>
              <a:rPr kumimoji="1" lang="ja-JP" altLang="en-US" dirty="0"/>
              <a:t>カ月も経たないうちに報復措置が立法化</a:t>
            </a:r>
            <a:endParaRPr kumimoji="1" lang="en-US" altLang="ja-JP" dirty="0"/>
          </a:p>
          <a:p>
            <a:r>
              <a:rPr lang="en-US" altLang="ja-JP" dirty="0"/>
              <a:t>2023</a:t>
            </a:r>
            <a:r>
              <a:rPr kumimoji="1" lang="ja-JP" altLang="en-US" dirty="0"/>
              <a:t>年の</a:t>
            </a:r>
            <a:r>
              <a:rPr kumimoji="1" lang="en-US" altLang="ja-JP" dirty="0"/>
              <a:t>6</a:t>
            </a:r>
            <a:r>
              <a:rPr kumimoji="1" lang="ja-JP" altLang="en-US" dirty="0"/>
              <a:t>月に自治権はく奪。</a:t>
            </a:r>
          </a:p>
        </p:txBody>
      </p:sp>
      <p:sp>
        <p:nvSpPr>
          <p:cNvPr id="5" name="テキスト ボックス 4">
            <a:extLst>
              <a:ext uri="{FF2B5EF4-FFF2-40B4-BE49-F238E27FC236}">
                <a16:creationId xmlns:a16="http://schemas.microsoft.com/office/drawing/2014/main" id="{D6352A91-232F-64DA-F3F5-DE6632735817}"/>
              </a:ext>
            </a:extLst>
          </p:cNvPr>
          <p:cNvSpPr txBox="1"/>
          <p:nvPr/>
        </p:nvSpPr>
        <p:spPr>
          <a:xfrm>
            <a:off x="7144870" y="6203391"/>
            <a:ext cx="3630706" cy="369332"/>
          </a:xfrm>
          <a:prstGeom prst="rect">
            <a:avLst/>
          </a:prstGeom>
          <a:noFill/>
        </p:spPr>
        <p:txBody>
          <a:bodyPr wrap="square">
            <a:spAutoFit/>
          </a:bodyPr>
          <a:lstStyle/>
          <a:p>
            <a:r>
              <a:rPr lang="en-US" altLang="ja-JP" dirty="0"/>
              <a:t>2022</a:t>
            </a:r>
            <a:r>
              <a:rPr lang="ja-JP" altLang="en-US" dirty="0"/>
              <a:t>年</a:t>
            </a:r>
            <a:r>
              <a:rPr lang="en-US" altLang="ja-JP" dirty="0"/>
              <a:t>5</a:t>
            </a:r>
            <a:r>
              <a:rPr lang="ja-JP" altLang="en-US" dirty="0"/>
              <a:t>月</a:t>
            </a:r>
            <a:r>
              <a:rPr lang="en-US" altLang="ja-JP" dirty="0"/>
              <a:t>10</a:t>
            </a:r>
            <a:r>
              <a:rPr lang="ja-JP" altLang="en-US" dirty="0"/>
              <a:t>日 日本経済新聞</a:t>
            </a:r>
          </a:p>
        </p:txBody>
      </p:sp>
      <p:sp>
        <p:nvSpPr>
          <p:cNvPr id="6" name="テキスト ボックス 5">
            <a:extLst>
              <a:ext uri="{FF2B5EF4-FFF2-40B4-BE49-F238E27FC236}">
                <a16:creationId xmlns:a16="http://schemas.microsoft.com/office/drawing/2014/main" id="{D0574705-2CD1-3F8F-D160-5D15FA799615}"/>
              </a:ext>
            </a:extLst>
          </p:cNvPr>
          <p:cNvSpPr txBox="1"/>
          <p:nvPr/>
        </p:nvSpPr>
        <p:spPr>
          <a:xfrm>
            <a:off x="479376" y="5991910"/>
            <a:ext cx="6096000" cy="646331"/>
          </a:xfrm>
          <a:prstGeom prst="rect">
            <a:avLst/>
          </a:prstGeom>
          <a:noFill/>
        </p:spPr>
        <p:txBody>
          <a:bodyPr wrap="square">
            <a:spAutoFit/>
          </a:bodyPr>
          <a:lstStyle/>
          <a:p>
            <a:r>
              <a:rPr lang="en-US" altLang="ja-JP" dirty="0">
                <a:hlinkClick r:id="rId2"/>
              </a:rPr>
              <a:t>https://www.spf.org/jpus-insights/spf-america-monitor/spf-america-monitor-document-detail_128.html</a:t>
            </a:r>
            <a:endParaRPr lang="ja-JP" altLang="en-US" dirty="0"/>
          </a:p>
        </p:txBody>
      </p:sp>
    </p:spTree>
    <p:extLst>
      <p:ext uri="{BB962C8B-B14F-4D97-AF65-F5344CB8AC3E}">
        <p14:creationId xmlns:p14="http://schemas.microsoft.com/office/powerpoint/2010/main" val="803768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FA37C88C-FDD3-1479-DF04-DA242AD7DE0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39816" y="260648"/>
            <a:ext cx="6042631" cy="6142447"/>
          </a:xfrm>
        </p:spPr>
      </p:pic>
      <p:sp>
        <p:nvSpPr>
          <p:cNvPr id="6" name="テキスト ボックス 5">
            <a:extLst>
              <a:ext uri="{FF2B5EF4-FFF2-40B4-BE49-F238E27FC236}">
                <a16:creationId xmlns:a16="http://schemas.microsoft.com/office/drawing/2014/main" id="{F008B78B-E307-79C5-B258-9FB5943FFECF}"/>
              </a:ext>
            </a:extLst>
          </p:cNvPr>
          <p:cNvSpPr txBox="1"/>
          <p:nvPr/>
        </p:nvSpPr>
        <p:spPr>
          <a:xfrm>
            <a:off x="917465" y="5373216"/>
            <a:ext cx="2160240" cy="646331"/>
          </a:xfrm>
          <a:prstGeom prst="rect">
            <a:avLst/>
          </a:prstGeom>
          <a:noFill/>
        </p:spPr>
        <p:txBody>
          <a:bodyPr wrap="square" rtlCol="0">
            <a:spAutoFit/>
          </a:bodyPr>
          <a:lstStyle/>
          <a:p>
            <a:r>
              <a:rPr kumimoji="1" lang="en-US" altLang="ja-JP" dirty="0"/>
              <a:t>2024</a:t>
            </a:r>
            <a:r>
              <a:rPr kumimoji="1" lang="ja-JP" altLang="en-US" dirty="0"/>
              <a:t>年</a:t>
            </a:r>
            <a:r>
              <a:rPr kumimoji="1" lang="en-US" altLang="ja-JP" dirty="0"/>
              <a:t>3</a:t>
            </a:r>
            <a:r>
              <a:rPr kumimoji="1" lang="ja-JP" altLang="en-US" dirty="0"/>
              <a:t>月</a:t>
            </a:r>
            <a:r>
              <a:rPr kumimoji="1" lang="en-US" altLang="ja-JP" dirty="0"/>
              <a:t>29</a:t>
            </a:r>
            <a:r>
              <a:rPr kumimoji="1" lang="ja-JP" altLang="en-US" dirty="0"/>
              <a:t>日付日本経済新聞</a:t>
            </a:r>
          </a:p>
        </p:txBody>
      </p:sp>
      <p:sp>
        <p:nvSpPr>
          <p:cNvPr id="3" name="テキスト ボックス 2">
            <a:extLst>
              <a:ext uri="{FF2B5EF4-FFF2-40B4-BE49-F238E27FC236}">
                <a16:creationId xmlns:a16="http://schemas.microsoft.com/office/drawing/2014/main" id="{22250986-D6FE-4EB9-66A7-08F87F1032D5}"/>
              </a:ext>
            </a:extLst>
          </p:cNvPr>
          <p:cNvSpPr txBox="1"/>
          <p:nvPr/>
        </p:nvSpPr>
        <p:spPr>
          <a:xfrm>
            <a:off x="623392" y="692696"/>
            <a:ext cx="3306327" cy="2308324"/>
          </a:xfrm>
          <a:prstGeom prst="rect">
            <a:avLst/>
          </a:prstGeom>
          <a:noFill/>
          <a:ln>
            <a:solidFill>
              <a:schemeClr val="accent1">
                <a:lumMod val="75000"/>
              </a:schemeClr>
            </a:solidFill>
          </a:ln>
        </p:spPr>
        <p:txBody>
          <a:bodyPr wrap="square">
            <a:spAutoFit/>
          </a:bodyPr>
          <a:lstStyle/>
          <a:p>
            <a:r>
              <a:rPr lang="ja-JP" altLang="en-US" dirty="0"/>
              <a:t>　米南部フロリダ州の教育委員会は</a:t>
            </a:r>
            <a:r>
              <a:rPr lang="en-US" altLang="ja-JP" dirty="0"/>
              <a:t>19</a:t>
            </a:r>
            <a:r>
              <a:rPr lang="ja-JP" altLang="en-US" dirty="0"/>
              <a:t>日、公立学校で性的少数者（</a:t>
            </a:r>
            <a:r>
              <a:rPr lang="en-US" altLang="ja-JP" dirty="0"/>
              <a:t>LGBTQ</a:t>
            </a:r>
            <a:r>
              <a:rPr lang="ja-JP" altLang="en-US" dirty="0"/>
              <a:t>など）について教えることを規制する州法に関して、規制対象を従来の「小学</a:t>
            </a:r>
            <a:r>
              <a:rPr lang="en-US" altLang="ja-JP" dirty="0"/>
              <a:t>3</a:t>
            </a:r>
            <a:r>
              <a:rPr lang="ja-JP" altLang="en-US" dirty="0"/>
              <a:t>年まで」から「高校まで」に拡大することを承認した。</a:t>
            </a:r>
            <a:endParaRPr lang="en-US" altLang="ja-JP" dirty="0"/>
          </a:p>
          <a:p>
            <a:r>
              <a:rPr lang="ja-JP" altLang="en-US" dirty="0"/>
              <a:t>　　　　　　毎日新聞ホームページ</a:t>
            </a:r>
          </a:p>
        </p:txBody>
      </p:sp>
    </p:spTree>
    <p:extLst>
      <p:ext uri="{BB962C8B-B14F-4D97-AF65-F5344CB8AC3E}">
        <p14:creationId xmlns:p14="http://schemas.microsoft.com/office/powerpoint/2010/main" val="2163322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19228-1E1E-56EB-22AA-8D394102723F}"/>
              </a:ext>
            </a:extLst>
          </p:cNvPr>
          <p:cNvSpPr>
            <a:spLocks noGrp="1"/>
          </p:cNvSpPr>
          <p:nvPr>
            <p:ph type="title"/>
          </p:nvPr>
        </p:nvSpPr>
        <p:spPr>
          <a:xfrm>
            <a:off x="609600" y="210034"/>
            <a:ext cx="10972800" cy="1143000"/>
          </a:xfrm>
        </p:spPr>
        <p:txBody>
          <a:bodyPr/>
          <a:lstStyle/>
          <a:p>
            <a:r>
              <a:rPr kumimoji="1" lang="ja-JP" altLang="en-US" dirty="0"/>
              <a:t>バスライトイヤーの上映禁止</a:t>
            </a:r>
          </a:p>
        </p:txBody>
      </p:sp>
      <p:sp>
        <p:nvSpPr>
          <p:cNvPr id="3" name="コンテンツ プレースホルダー 2">
            <a:extLst>
              <a:ext uri="{FF2B5EF4-FFF2-40B4-BE49-F238E27FC236}">
                <a16:creationId xmlns:a16="http://schemas.microsoft.com/office/drawing/2014/main" id="{F6894F9C-F0D2-C000-2B57-2B6A42B0EA02}"/>
              </a:ext>
            </a:extLst>
          </p:cNvPr>
          <p:cNvSpPr>
            <a:spLocks noGrp="1"/>
          </p:cNvSpPr>
          <p:nvPr>
            <p:ph idx="1"/>
          </p:nvPr>
        </p:nvSpPr>
        <p:spPr>
          <a:xfrm>
            <a:off x="398929" y="1918446"/>
            <a:ext cx="6566647" cy="4258517"/>
          </a:xfrm>
        </p:spPr>
        <p:txBody>
          <a:bodyPr>
            <a:normAutofit fontScale="92500"/>
          </a:bodyPr>
          <a:lstStyle/>
          <a:p>
            <a:r>
              <a:rPr kumimoji="1" lang="ja-JP" altLang="en-US" dirty="0"/>
              <a:t>「バズ・ライトイヤー」</a:t>
            </a:r>
            <a:r>
              <a:rPr kumimoji="1" lang="en-US" altLang="ja-JP" dirty="0"/>
              <a:t>7</a:t>
            </a:r>
            <a:r>
              <a:rPr kumimoji="1" lang="ja-JP" altLang="en-US" dirty="0"/>
              <a:t>月</a:t>
            </a:r>
            <a:r>
              <a:rPr kumimoji="1" lang="en-US" altLang="ja-JP" dirty="0"/>
              <a:t>1</a:t>
            </a:r>
            <a:r>
              <a:rPr lang="ja-JP" altLang="en-US" dirty="0"/>
              <a:t>日公開予定</a:t>
            </a:r>
            <a:endParaRPr lang="en-US" altLang="ja-JP" dirty="0"/>
          </a:p>
          <a:p>
            <a:r>
              <a:rPr kumimoji="1" lang="ja-JP" altLang="en-US" dirty="0"/>
              <a:t>女性同士のキスシーンがある。</a:t>
            </a:r>
            <a:endParaRPr kumimoji="1" lang="en-US" altLang="ja-JP" dirty="0"/>
          </a:p>
          <a:p>
            <a:r>
              <a:rPr kumimoji="1" lang="ja-JP" altLang="en-US" dirty="0"/>
              <a:t>中東、アジアなど</a:t>
            </a:r>
            <a:r>
              <a:rPr kumimoji="1" lang="en-US" altLang="ja-JP" dirty="0"/>
              <a:t>14</a:t>
            </a:r>
            <a:r>
              <a:rPr kumimoji="1" lang="ja-JP" altLang="en-US" dirty="0"/>
              <a:t>ヵ国で上映禁止に</a:t>
            </a:r>
            <a:endParaRPr kumimoji="1" lang="en-US" altLang="ja-JP" dirty="0"/>
          </a:p>
          <a:p>
            <a:r>
              <a:rPr kumimoji="1" lang="ja-JP" altLang="en-US" dirty="0"/>
              <a:t>ディズニーの判断で一度はカットされる予定だったが、従業員やクリエキターから社内の作品の「検閲」に抗議が広がり、復活した。</a:t>
            </a:r>
          </a:p>
        </p:txBody>
      </p:sp>
      <p:sp>
        <p:nvSpPr>
          <p:cNvPr id="5" name="テキスト ボックス 4">
            <a:extLst>
              <a:ext uri="{FF2B5EF4-FFF2-40B4-BE49-F238E27FC236}">
                <a16:creationId xmlns:a16="http://schemas.microsoft.com/office/drawing/2014/main" id="{FAC3AEE2-01BB-BCBD-46A5-C3AA62B74729}"/>
              </a:ext>
            </a:extLst>
          </p:cNvPr>
          <p:cNvSpPr txBox="1"/>
          <p:nvPr/>
        </p:nvSpPr>
        <p:spPr>
          <a:xfrm>
            <a:off x="6840071" y="6176963"/>
            <a:ext cx="6096000" cy="369332"/>
          </a:xfrm>
          <a:prstGeom prst="rect">
            <a:avLst/>
          </a:prstGeom>
          <a:noFill/>
        </p:spPr>
        <p:txBody>
          <a:bodyPr wrap="square">
            <a:spAutoFit/>
          </a:bodyPr>
          <a:lstStyle/>
          <a:p>
            <a:r>
              <a:rPr lang="ja-JP" altLang="en-US" dirty="0"/>
              <a:t>ハフポスト日本版　</a:t>
            </a:r>
            <a:r>
              <a:rPr lang="en-US" altLang="ja-JP" dirty="0"/>
              <a:t>2022</a:t>
            </a:r>
            <a:r>
              <a:rPr lang="ja-JP" altLang="en-US" dirty="0"/>
              <a:t>年</a:t>
            </a:r>
            <a:r>
              <a:rPr lang="en-US" altLang="ja-JP" dirty="0"/>
              <a:t>06</a:t>
            </a:r>
            <a:r>
              <a:rPr lang="ja-JP" altLang="en-US" dirty="0"/>
              <a:t>月</a:t>
            </a:r>
            <a:r>
              <a:rPr lang="en-US" altLang="ja-JP" dirty="0"/>
              <a:t>17</a:t>
            </a:r>
            <a:r>
              <a:rPr lang="ja-JP" altLang="en-US" dirty="0"/>
              <a:t>日</a:t>
            </a:r>
          </a:p>
        </p:txBody>
      </p:sp>
      <p:pic>
        <p:nvPicPr>
          <p:cNvPr id="7" name="図 6">
            <a:extLst>
              <a:ext uri="{FF2B5EF4-FFF2-40B4-BE49-F238E27FC236}">
                <a16:creationId xmlns:a16="http://schemas.microsoft.com/office/drawing/2014/main" id="{58763023-33CF-F7AB-AC04-4E5B8D7BA0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2104" y="2132856"/>
            <a:ext cx="4835941" cy="2913282"/>
          </a:xfrm>
          <a:prstGeom prst="rect">
            <a:avLst/>
          </a:prstGeom>
        </p:spPr>
      </p:pic>
    </p:spTree>
    <p:extLst>
      <p:ext uri="{BB962C8B-B14F-4D97-AF65-F5344CB8AC3E}">
        <p14:creationId xmlns:p14="http://schemas.microsoft.com/office/powerpoint/2010/main" val="3898809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rot="-5400000">
            <a:off x="-2758841" y="3100297"/>
            <a:ext cx="6844832" cy="378693"/>
          </a:xfrm>
          <a:prstGeom prst="rect">
            <a:avLst/>
          </a:prstGeom>
        </p:spPr>
        <p:txBody>
          <a:bodyPr lIns="0" tIns="0" rIns="0" bIns="0" rtlCol="0" anchor="t">
            <a:spAutoFit/>
          </a:bodyPr>
          <a:lstStyle/>
          <a:p>
            <a:pPr>
              <a:lnSpc>
                <a:spcPts val="3222"/>
              </a:lnSpc>
            </a:pPr>
            <a:r>
              <a:rPr lang="en-US" sz="2301">
                <a:solidFill>
                  <a:srgbClr val="FFFFFF"/>
                </a:solidFill>
                <a:latin typeface="Open Sans Light"/>
              </a:rPr>
              <a:t>04 アニメ版と実写版のリトル・マーメイドの比較</a:t>
            </a:r>
          </a:p>
        </p:txBody>
      </p:sp>
      <p:sp>
        <p:nvSpPr>
          <p:cNvPr id="15" name="テキスト ボックス 14">
            <a:extLst>
              <a:ext uri="{FF2B5EF4-FFF2-40B4-BE49-F238E27FC236}">
                <a16:creationId xmlns:a16="http://schemas.microsoft.com/office/drawing/2014/main" id="{86D0D4AE-1D0B-DE05-F423-2F5C0759DC6C}"/>
              </a:ext>
            </a:extLst>
          </p:cNvPr>
          <p:cNvSpPr txBox="1"/>
          <p:nvPr/>
        </p:nvSpPr>
        <p:spPr>
          <a:xfrm>
            <a:off x="7640297" y="5294128"/>
            <a:ext cx="4114903" cy="369332"/>
          </a:xfrm>
          <a:prstGeom prst="rect">
            <a:avLst/>
          </a:prstGeom>
          <a:noFill/>
        </p:spPr>
        <p:txBody>
          <a:bodyPr wrap="square" rtlCol="0">
            <a:spAutoFit/>
          </a:bodyPr>
          <a:lstStyle/>
          <a:p>
            <a:r>
              <a:rPr kumimoji="1" lang="ja-JP" altLang="en-US" dirty="0">
                <a:solidFill>
                  <a:schemeClr val="bg1"/>
                </a:solidFill>
              </a:rPr>
              <a:t>ディズニープラス参照　　６月２３日</a:t>
            </a:r>
          </a:p>
        </p:txBody>
      </p:sp>
      <p:pic>
        <p:nvPicPr>
          <p:cNvPr id="21" name="図 20" descr="抽象, 挿絵 が含まれている画像&#10;&#10;自動的に生成された説明">
            <a:extLst>
              <a:ext uri="{FF2B5EF4-FFF2-40B4-BE49-F238E27FC236}">
                <a16:creationId xmlns:a16="http://schemas.microsoft.com/office/drawing/2014/main" id="{9C124746-80C8-2A6D-9E4F-2708CCC9DBDE}"/>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530543">
            <a:off x="60034" y="2761808"/>
            <a:ext cx="2116899" cy="3708400"/>
          </a:xfrm>
          <a:prstGeom prst="rect">
            <a:avLst/>
          </a:prstGeom>
        </p:spPr>
      </p:pic>
      <p:graphicFrame>
        <p:nvGraphicFramePr>
          <p:cNvPr id="16" name="表 15">
            <a:extLst>
              <a:ext uri="{FF2B5EF4-FFF2-40B4-BE49-F238E27FC236}">
                <a16:creationId xmlns:a16="http://schemas.microsoft.com/office/drawing/2014/main" id="{757AC06D-6030-2425-7105-5576126A1CC0}"/>
              </a:ext>
            </a:extLst>
          </p:cNvPr>
          <p:cNvGraphicFramePr>
            <a:graphicFrameLocks noGrp="1"/>
          </p:cNvGraphicFramePr>
          <p:nvPr>
            <p:extLst>
              <p:ext uri="{D42A27DB-BD31-4B8C-83A1-F6EECF244321}">
                <p14:modId xmlns:p14="http://schemas.microsoft.com/office/powerpoint/2010/main" val="1437651029"/>
              </p:ext>
            </p:extLst>
          </p:nvPr>
        </p:nvGraphicFramePr>
        <p:xfrm>
          <a:off x="1790983" y="415965"/>
          <a:ext cx="8797644" cy="4221707"/>
        </p:xfrm>
        <a:graphic>
          <a:graphicData uri="http://schemas.openxmlformats.org/drawingml/2006/table">
            <a:tbl>
              <a:tblPr>
                <a:tableStyleId>{5C22544A-7EE6-4342-B048-85BDC9FD1C3A}</a:tableStyleId>
              </a:tblPr>
              <a:tblGrid>
                <a:gridCol w="3280894">
                  <a:extLst>
                    <a:ext uri="{9D8B030D-6E8A-4147-A177-3AD203B41FA5}">
                      <a16:colId xmlns:a16="http://schemas.microsoft.com/office/drawing/2014/main" val="2873904353"/>
                    </a:ext>
                  </a:extLst>
                </a:gridCol>
                <a:gridCol w="2232248">
                  <a:extLst>
                    <a:ext uri="{9D8B030D-6E8A-4147-A177-3AD203B41FA5}">
                      <a16:colId xmlns:a16="http://schemas.microsoft.com/office/drawing/2014/main" val="3842227391"/>
                    </a:ext>
                  </a:extLst>
                </a:gridCol>
                <a:gridCol w="3284502">
                  <a:extLst>
                    <a:ext uri="{9D8B030D-6E8A-4147-A177-3AD203B41FA5}">
                      <a16:colId xmlns:a16="http://schemas.microsoft.com/office/drawing/2014/main" val="1040936062"/>
                    </a:ext>
                  </a:extLst>
                </a:gridCol>
              </a:tblGrid>
              <a:tr h="358692">
                <a:tc gridSpan="2">
                  <a:txBody>
                    <a:bodyPr/>
                    <a:lstStyle/>
                    <a:p>
                      <a:pPr algn="l" rtl="0" fontAlgn="ctr"/>
                      <a:r>
                        <a:rPr lang="ja-JP" altLang="en-US" sz="2400" u="none" strike="noStrike" dirty="0">
                          <a:solidFill>
                            <a:srgbClr val="FF00FF"/>
                          </a:solidFill>
                          <a:effectLst/>
                          <a:latin typeface="+mn-ea"/>
                          <a:ea typeface="+mn-ea"/>
                        </a:rPr>
                        <a:t>アニメ版（１９８９年公開）</a:t>
                      </a:r>
                      <a:endParaRPr lang="ja-JP" altLang="en-US" sz="2400" b="0" i="0" u="none" strike="noStrike" dirty="0">
                        <a:solidFill>
                          <a:srgbClr val="FF00FF"/>
                        </a:solidFill>
                        <a:effectLst/>
                        <a:latin typeface="+mn-ea"/>
                        <a:ea typeface="+mn-ea"/>
                      </a:endParaRPr>
                    </a:p>
                  </a:txBody>
                  <a:tcPr marL="0" marR="0" marT="0" marB="0" anchor="ctr">
                    <a:noFill/>
                  </a:tcPr>
                </a:tc>
                <a:tc hMerge="1">
                  <a:txBody>
                    <a:bodyPr/>
                    <a:lstStyle/>
                    <a:p>
                      <a:endParaRPr kumimoji="1" lang="ja-JP" altLang="en-US"/>
                    </a:p>
                  </a:txBody>
                  <a:tcPr/>
                </a:tc>
                <a:tc>
                  <a:txBody>
                    <a:bodyPr/>
                    <a:lstStyle/>
                    <a:p>
                      <a:pPr algn="l" rtl="0" fontAlgn="ctr"/>
                      <a:r>
                        <a:rPr lang="ja-JP" altLang="en-US" sz="2400" u="none" strike="noStrike" dirty="0">
                          <a:solidFill>
                            <a:srgbClr val="FF00FF"/>
                          </a:solidFill>
                          <a:effectLst/>
                          <a:latin typeface="+mn-ea"/>
                          <a:ea typeface="+mn-ea"/>
                        </a:rPr>
                        <a:t>実写版（２０２３年公開）</a:t>
                      </a:r>
                      <a:endParaRPr lang="ja-JP" altLang="en-US" sz="2400" b="0" i="0" u="none" strike="noStrike" dirty="0">
                        <a:solidFill>
                          <a:srgbClr val="FF00FF"/>
                        </a:solidFill>
                        <a:effectLst/>
                        <a:latin typeface="+mn-ea"/>
                        <a:ea typeface="+mn-ea"/>
                      </a:endParaRPr>
                    </a:p>
                  </a:txBody>
                  <a:tcPr marL="0" marR="0" marT="0" marB="0" anchor="ctr">
                    <a:noFill/>
                  </a:tcPr>
                </a:tc>
                <a:extLst>
                  <a:ext uri="{0D108BD9-81ED-4DB2-BD59-A6C34878D82A}">
                    <a16:rowId xmlns:a16="http://schemas.microsoft.com/office/drawing/2014/main" val="2520201890"/>
                  </a:ext>
                </a:extLst>
              </a:tr>
              <a:tr h="448366">
                <a:tc>
                  <a:txBody>
                    <a:bodyPr/>
                    <a:lstStyle/>
                    <a:p>
                      <a:pPr algn="l" rtl="0" fontAlgn="ctr"/>
                      <a:r>
                        <a:rPr lang="ja-JP" altLang="en-US" sz="2400" u="none" strike="noStrike" dirty="0">
                          <a:effectLst/>
                          <a:latin typeface="+mn-ea"/>
                          <a:ea typeface="+mn-ea"/>
                        </a:rPr>
                        <a:t>白人</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アリエルの人種</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a:effectLst/>
                          <a:latin typeface="+mn-ea"/>
                          <a:ea typeface="+mn-ea"/>
                        </a:rPr>
                        <a:t>黒人</a:t>
                      </a:r>
                      <a:endParaRPr lang="ja-JP" altLang="en-US" sz="2400" b="0" i="0" u="none" strike="noStrike">
                        <a:solidFill>
                          <a:srgbClr val="000000"/>
                        </a:solidFill>
                        <a:effectLst/>
                        <a:latin typeface="+mn-ea"/>
                        <a:ea typeface="+mn-ea"/>
                      </a:endParaRPr>
                    </a:p>
                  </a:txBody>
                  <a:tcPr marL="0" marR="0" marT="0" marB="0" anchor="ctr"/>
                </a:tc>
                <a:extLst>
                  <a:ext uri="{0D108BD9-81ED-4DB2-BD59-A6C34878D82A}">
                    <a16:rowId xmlns:a16="http://schemas.microsoft.com/office/drawing/2014/main" val="1960077539"/>
                  </a:ext>
                </a:extLst>
              </a:tr>
              <a:tr h="448366">
                <a:tc>
                  <a:txBody>
                    <a:bodyPr/>
                    <a:lstStyle/>
                    <a:p>
                      <a:pPr algn="l" rtl="0" fontAlgn="ctr"/>
                      <a:r>
                        <a:rPr lang="ja-JP" altLang="en-US" sz="2400" u="none" strike="noStrike" dirty="0">
                          <a:effectLst/>
                          <a:latin typeface="+mn-ea"/>
                          <a:ea typeface="+mn-ea"/>
                        </a:rPr>
                        <a:t>赤毛</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アリエルの髪色</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茶髪</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760523125"/>
                  </a:ext>
                </a:extLst>
              </a:tr>
              <a:tr h="717385">
                <a:tc>
                  <a:txBody>
                    <a:bodyPr/>
                    <a:lstStyle/>
                    <a:p>
                      <a:pPr algn="l" rtl="0" fontAlgn="ctr"/>
                      <a:r>
                        <a:rPr lang="ja-JP" altLang="en-US" sz="2400" u="none" strike="noStrike" dirty="0">
                          <a:effectLst/>
                          <a:latin typeface="+mn-ea"/>
                          <a:ea typeface="+mn-ea"/>
                        </a:rPr>
                        <a:t>ふわりとしたストレート</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アリエルの髪型</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ドレットヘアー</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4288505247"/>
                  </a:ext>
                </a:extLst>
              </a:tr>
              <a:tr h="448366">
                <a:tc>
                  <a:txBody>
                    <a:bodyPr/>
                    <a:lstStyle/>
                    <a:p>
                      <a:pPr algn="l" rtl="0" fontAlgn="ctr"/>
                      <a:r>
                        <a:rPr lang="ja-JP" altLang="en-US" sz="2400" u="none" strike="noStrike" dirty="0">
                          <a:effectLst/>
                          <a:latin typeface="+mn-ea"/>
                          <a:ea typeface="+mn-ea"/>
                        </a:rPr>
                        <a:t>デンマーク近海</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舞台</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イタリア（撮影地）</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4287672235"/>
                  </a:ext>
                </a:extLst>
              </a:tr>
              <a:tr h="448366">
                <a:tc>
                  <a:txBody>
                    <a:bodyPr/>
                    <a:lstStyle/>
                    <a:p>
                      <a:pPr algn="l" rtl="0" fontAlgn="ctr"/>
                      <a:r>
                        <a:rPr lang="zh-TW" altLang="en-US" sz="2400" u="none" strike="noStrike" dirty="0">
                          <a:effectLst/>
                          <a:latin typeface="ＭＳ ゴシック" panose="020B0609070205080204" pitchFamily="49" charset="-128"/>
                          <a:ea typeface="ＭＳ ゴシック" panose="020B0609070205080204" pitchFamily="49" charset="-128"/>
                        </a:rPr>
                        <a:t>６人（全員白人）</a:t>
                      </a:r>
                      <a:endPar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tc>
                <a:tc>
                  <a:txBody>
                    <a:bodyPr/>
                    <a:lstStyle/>
                    <a:p>
                      <a:pPr algn="ctr" rtl="0" fontAlgn="t"/>
                      <a:r>
                        <a:rPr lang="ja-JP" altLang="en-US" sz="2400" u="none" strike="noStrike" dirty="0">
                          <a:effectLst/>
                          <a:latin typeface="+mn-ea"/>
                          <a:ea typeface="+mn-ea"/>
                        </a:rPr>
                        <a:t>姉</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６人（全員人種異なる）</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392837077"/>
                  </a:ext>
                </a:extLst>
              </a:tr>
              <a:tr h="448366">
                <a:tc>
                  <a:txBody>
                    <a:bodyPr/>
                    <a:lstStyle/>
                    <a:p>
                      <a:pPr algn="l" rtl="0" fontAlgn="ctr"/>
                      <a:r>
                        <a:rPr lang="ja-JP" altLang="en-US" sz="2400" u="none" strike="noStrike" dirty="0">
                          <a:effectLst/>
                          <a:latin typeface="+mn-ea"/>
                          <a:ea typeface="+mn-ea"/>
                        </a:rPr>
                        <a:t>カニ（ザリガニに見える）</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セバスチャン</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カニ</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2461167861"/>
                  </a:ext>
                </a:extLst>
              </a:tr>
              <a:tr h="448366">
                <a:tc>
                  <a:txBody>
                    <a:bodyPr/>
                    <a:lstStyle/>
                    <a:p>
                      <a:pPr algn="l" rtl="0" fontAlgn="ctr"/>
                      <a:r>
                        <a:rPr lang="ja-JP" altLang="en-US" sz="2400" u="none" strike="noStrike" dirty="0">
                          <a:effectLst/>
                          <a:latin typeface="+mn-ea"/>
                          <a:ea typeface="+mn-ea"/>
                        </a:rPr>
                        <a:t>生まれた頃から王子</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エリック王子</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養子から王子になった</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846117804"/>
                  </a:ext>
                </a:extLst>
              </a:tr>
              <a:tr h="448366">
                <a:tc>
                  <a:txBody>
                    <a:bodyPr/>
                    <a:lstStyle/>
                    <a:p>
                      <a:pPr algn="l" fontAlgn="ctr"/>
                      <a:r>
                        <a:rPr lang="ja-JP" altLang="en-US" sz="2400" u="none" strike="noStrike" dirty="0">
                          <a:effectLst/>
                          <a:latin typeface="+mn-ea"/>
                          <a:ea typeface="+mn-ea"/>
                        </a:rPr>
                        <a:t>オス</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fontAlgn="t"/>
                      <a:r>
                        <a:rPr lang="ja-JP" altLang="en-US" sz="2400" u="none" strike="noStrike" dirty="0">
                          <a:effectLst/>
                          <a:latin typeface="+mn-ea"/>
                          <a:ea typeface="+mn-ea"/>
                        </a:rPr>
                        <a:t>スカットル</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メス</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4066860220"/>
                  </a:ext>
                </a:extLst>
              </a:tr>
            </a:tbl>
          </a:graphicData>
        </a:graphic>
      </p:graphicFrame>
      <p:pic>
        <p:nvPicPr>
          <p:cNvPr id="28" name="図 27" descr="髪の長い女性&#10;&#10;自動的に生成された説明">
            <a:extLst>
              <a:ext uri="{FF2B5EF4-FFF2-40B4-BE49-F238E27FC236}">
                <a16:creationId xmlns:a16="http://schemas.microsoft.com/office/drawing/2014/main" id="{C28C5E42-57BC-8A24-5515-A56008EE2A7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9644636" y="4479450"/>
            <a:ext cx="2547364" cy="2368020"/>
          </a:xfrm>
          <a:prstGeom prst="rect">
            <a:avLst/>
          </a:prstGeom>
        </p:spPr>
      </p:pic>
      <p:sp>
        <p:nvSpPr>
          <p:cNvPr id="17" name="テキスト ボックス 16">
            <a:extLst>
              <a:ext uri="{FF2B5EF4-FFF2-40B4-BE49-F238E27FC236}">
                <a16:creationId xmlns:a16="http://schemas.microsoft.com/office/drawing/2014/main" id="{0A06FD8E-FCD2-D4D0-14D4-2CAE70FA17EA}"/>
              </a:ext>
            </a:extLst>
          </p:cNvPr>
          <p:cNvSpPr txBox="1"/>
          <p:nvPr/>
        </p:nvSpPr>
        <p:spPr>
          <a:xfrm>
            <a:off x="3691020" y="5344401"/>
            <a:ext cx="5832648" cy="707886"/>
          </a:xfrm>
          <a:prstGeom prst="rect">
            <a:avLst/>
          </a:prstGeom>
          <a:noFill/>
        </p:spPr>
        <p:txBody>
          <a:bodyPr wrap="square" rtlCol="0">
            <a:spAutoFit/>
          </a:bodyPr>
          <a:lstStyle/>
          <a:p>
            <a:r>
              <a:rPr kumimoji="1" lang="ja-JP" altLang="en-US" sz="4000" dirty="0"/>
              <a:t>リトルマーメイドの比較</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3489C-CC73-EB42-E0CE-EF45D8B9C047}"/>
              </a:ext>
            </a:extLst>
          </p:cNvPr>
          <p:cNvSpPr>
            <a:spLocks noGrp="1"/>
          </p:cNvSpPr>
          <p:nvPr>
            <p:ph type="title"/>
          </p:nvPr>
        </p:nvSpPr>
        <p:spPr/>
        <p:txBody>
          <a:bodyPr/>
          <a:lstStyle/>
          <a:p>
            <a:r>
              <a:rPr kumimoji="1" lang="ja-JP" altLang="en-US" dirty="0"/>
              <a:t>ストレンジワールド（</a:t>
            </a:r>
            <a:r>
              <a:rPr kumimoji="1" lang="en-US" altLang="ja-JP" dirty="0"/>
              <a:t>2022</a:t>
            </a:r>
            <a:r>
              <a:rPr kumimoji="1" lang="ja-JP" altLang="en-US" dirty="0"/>
              <a:t>）</a:t>
            </a:r>
          </a:p>
        </p:txBody>
      </p:sp>
      <p:pic>
        <p:nvPicPr>
          <p:cNvPr id="4" name="コンテンツ プレースホルダー 3">
            <a:extLst>
              <a:ext uri="{FF2B5EF4-FFF2-40B4-BE49-F238E27FC236}">
                <a16:creationId xmlns:a16="http://schemas.microsoft.com/office/drawing/2014/main" id="{0CCD2151-795A-59C1-C7D1-C1FB0D445CC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71464" y="1410056"/>
            <a:ext cx="3017308" cy="4525963"/>
          </a:xfrm>
          <a:prstGeom prst="rect">
            <a:avLst/>
          </a:prstGeom>
        </p:spPr>
      </p:pic>
      <p:sp>
        <p:nvSpPr>
          <p:cNvPr id="5" name="テキスト ボックス 4">
            <a:extLst>
              <a:ext uri="{FF2B5EF4-FFF2-40B4-BE49-F238E27FC236}">
                <a16:creationId xmlns:a16="http://schemas.microsoft.com/office/drawing/2014/main" id="{46AB579C-1B82-5201-06DB-8875D4B8D006}"/>
              </a:ext>
            </a:extLst>
          </p:cNvPr>
          <p:cNvSpPr txBox="1"/>
          <p:nvPr/>
        </p:nvSpPr>
        <p:spPr>
          <a:xfrm>
            <a:off x="4731230" y="3284984"/>
            <a:ext cx="6408712" cy="1661993"/>
          </a:xfrm>
          <a:prstGeom prst="rect">
            <a:avLst/>
          </a:prstGeom>
          <a:noFill/>
        </p:spPr>
        <p:txBody>
          <a:bodyPr wrap="square" rtlCol="0">
            <a:spAutoFit/>
          </a:bodyPr>
          <a:lstStyle/>
          <a:p>
            <a:r>
              <a:rPr kumimoji="1" lang="ja-JP" altLang="en-US" sz="2800" dirty="0"/>
              <a:t>・主人公イーサンは黒人と白人のハーフ</a:t>
            </a:r>
            <a:endParaRPr kumimoji="1" lang="en-US" altLang="ja-JP" sz="2800" dirty="0"/>
          </a:p>
          <a:p>
            <a:r>
              <a:rPr kumimoji="1" lang="ja-JP" altLang="en-US" sz="2800" dirty="0"/>
              <a:t>・イーサンは同性が好き。</a:t>
            </a:r>
            <a:endParaRPr kumimoji="1" lang="en-US" altLang="ja-JP" sz="2800" dirty="0"/>
          </a:p>
          <a:p>
            <a:r>
              <a:rPr lang="ja-JP" altLang="en-US" sz="2800" dirty="0"/>
              <a:t>・飼い犬のレジェンドは片足がない。</a:t>
            </a:r>
            <a:endParaRPr lang="en-US" altLang="ja-JP" sz="2800" dirty="0"/>
          </a:p>
          <a:p>
            <a:endParaRPr kumimoji="1" lang="ja-JP" altLang="en-US" dirty="0"/>
          </a:p>
        </p:txBody>
      </p:sp>
      <p:sp>
        <p:nvSpPr>
          <p:cNvPr id="6" name="テキスト ボックス 5">
            <a:extLst>
              <a:ext uri="{FF2B5EF4-FFF2-40B4-BE49-F238E27FC236}">
                <a16:creationId xmlns:a16="http://schemas.microsoft.com/office/drawing/2014/main" id="{C736D7C9-FC8C-FFB9-10B0-4A30102C351B}"/>
              </a:ext>
            </a:extLst>
          </p:cNvPr>
          <p:cNvSpPr txBox="1"/>
          <p:nvPr/>
        </p:nvSpPr>
        <p:spPr>
          <a:xfrm>
            <a:off x="4826060" y="5474354"/>
            <a:ext cx="7174596" cy="923330"/>
          </a:xfrm>
          <a:prstGeom prst="rect">
            <a:avLst/>
          </a:prstGeom>
          <a:noFill/>
        </p:spPr>
        <p:txBody>
          <a:bodyPr wrap="square">
            <a:spAutoFit/>
          </a:bodyPr>
          <a:lstStyle/>
          <a:p>
            <a:r>
              <a:rPr lang="ja-JP" altLang="en-US" dirty="0"/>
              <a:t>・「特別な理由を必要としない存在の多様性」を意図的に描いたもの</a:t>
            </a:r>
            <a:endParaRPr lang="en-US" altLang="ja-JP" dirty="0"/>
          </a:p>
          <a:p>
            <a:r>
              <a:rPr lang="ja-JP" altLang="en-US" dirty="0"/>
              <a:t>　　　　　　　　　　　　　　　</a:t>
            </a:r>
            <a:r>
              <a:rPr lang="en-US" altLang="ja-JP" dirty="0"/>
              <a:t>VS</a:t>
            </a:r>
          </a:p>
          <a:p>
            <a:r>
              <a:rPr lang="ja-JP" altLang="en-US" dirty="0"/>
              <a:t>・設定に必然性がないので不自然</a:t>
            </a:r>
          </a:p>
        </p:txBody>
      </p:sp>
    </p:spTree>
    <p:extLst>
      <p:ext uri="{BB962C8B-B14F-4D97-AF65-F5344CB8AC3E}">
        <p14:creationId xmlns:p14="http://schemas.microsoft.com/office/powerpoint/2010/main" val="386872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C0118-7D16-01C9-587C-C812130B9C41}"/>
              </a:ext>
            </a:extLst>
          </p:cNvPr>
          <p:cNvSpPr>
            <a:spLocks noGrp="1"/>
          </p:cNvSpPr>
          <p:nvPr>
            <p:ph type="title"/>
          </p:nvPr>
        </p:nvSpPr>
        <p:spPr/>
        <p:txBody>
          <a:bodyPr/>
          <a:lstStyle/>
          <a:p>
            <a:r>
              <a:rPr kumimoji="1" lang="ja-JP" altLang="en-US" dirty="0"/>
              <a:t>白雪姫実写版（２０２５）</a:t>
            </a:r>
          </a:p>
        </p:txBody>
      </p:sp>
      <p:sp>
        <p:nvSpPr>
          <p:cNvPr id="3" name="コンテンツ プレースホルダー 2">
            <a:extLst>
              <a:ext uri="{FF2B5EF4-FFF2-40B4-BE49-F238E27FC236}">
                <a16:creationId xmlns:a16="http://schemas.microsoft.com/office/drawing/2014/main" id="{2C21D957-8345-3B4E-0456-BA2EF5A9ABF4}"/>
              </a:ext>
            </a:extLst>
          </p:cNvPr>
          <p:cNvSpPr>
            <a:spLocks noGrp="1"/>
          </p:cNvSpPr>
          <p:nvPr>
            <p:ph idx="1"/>
          </p:nvPr>
        </p:nvSpPr>
        <p:spPr>
          <a:xfrm>
            <a:off x="335360" y="1628800"/>
            <a:ext cx="8582744" cy="3883570"/>
          </a:xfrm>
        </p:spPr>
        <p:txBody>
          <a:bodyPr/>
          <a:lstStyle/>
          <a:p>
            <a:pPr>
              <a:buFont typeface="Arial" panose="020B0604020202020204" pitchFamily="34" charset="0"/>
              <a:buChar char="•"/>
            </a:pPr>
            <a:r>
              <a:rPr kumimoji="1" lang="ja-JP" altLang="en-US" dirty="0"/>
              <a:t>シネマスコア社調査の評価が低い</a:t>
            </a:r>
            <a:r>
              <a:rPr kumimoji="1" lang="en-US" altLang="ja-JP" dirty="0"/>
              <a:t>B</a:t>
            </a:r>
            <a:r>
              <a:rPr kumimoji="1" lang="ja-JP" altLang="en-US" baseline="30000" dirty="0"/>
              <a:t>＋</a:t>
            </a:r>
            <a:r>
              <a:rPr kumimoji="1" lang="ja-JP" altLang="en-US" dirty="0"/>
              <a:t>（これまでのディズニー映画は少なくても</a:t>
            </a:r>
            <a:r>
              <a:rPr kumimoji="1" lang="en-US" altLang="ja-JP" dirty="0"/>
              <a:t>A</a:t>
            </a:r>
            <a:r>
              <a:rPr kumimoji="1" lang="ja-JP" altLang="en-US" baseline="30000" dirty="0"/>
              <a:t>－</a:t>
            </a:r>
            <a:r>
              <a:rPr kumimoji="1" lang="ja-JP" altLang="en-US" dirty="0"/>
              <a:t>）</a:t>
            </a:r>
            <a:endParaRPr kumimoji="1" lang="en-US" altLang="ja-JP" dirty="0"/>
          </a:p>
          <a:p>
            <a:r>
              <a:rPr kumimoji="1" lang="ja-JP" altLang="en-US" dirty="0"/>
              <a:t>興行収入も少ない。</a:t>
            </a:r>
            <a:endParaRPr kumimoji="1" lang="en-US" altLang="ja-JP" dirty="0"/>
          </a:p>
          <a:p>
            <a:r>
              <a:rPr kumimoji="1" lang="ja-JP" altLang="en-US" dirty="0"/>
              <a:t>「ゼグラー（白雪姫役）が</a:t>
            </a:r>
            <a:r>
              <a:rPr kumimoji="1" lang="en-US" altLang="ja-JP" dirty="0"/>
              <a:t>1937</a:t>
            </a:r>
            <a:r>
              <a:rPr kumimoji="1" lang="ja-JP" altLang="en-US" dirty="0"/>
              <a:t>年のオリジナル版を「時代遅れ」とけなしたり、パレスチナ解放を訴えたり、トランプ支持者を非難したりしたことも、火に油を注いだ。」</a:t>
            </a:r>
          </a:p>
        </p:txBody>
      </p:sp>
      <p:sp>
        <p:nvSpPr>
          <p:cNvPr id="5" name="テキスト ボックス 4">
            <a:extLst>
              <a:ext uri="{FF2B5EF4-FFF2-40B4-BE49-F238E27FC236}">
                <a16:creationId xmlns:a16="http://schemas.microsoft.com/office/drawing/2014/main" id="{444C288E-72E0-052A-9158-8562C32620F3}"/>
              </a:ext>
            </a:extLst>
          </p:cNvPr>
          <p:cNvSpPr txBox="1"/>
          <p:nvPr/>
        </p:nvSpPr>
        <p:spPr>
          <a:xfrm>
            <a:off x="955848" y="6140988"/>
            <a:ext cx="10972800" cy="646331"/>
          </a:xfrm>
          <a:prstGeom prst="rect">
            <a:avLst/>
          </a:prstGeom>
          <a:noFill/>
        </p:spPr>
        <p:txBody>
          <a:bodyPr wrap="square">
            <a:spAutoFit/>
          </a:bodyPr>
          <a:lstStyle/>
          <a:p>
            <a:r>
              <a:rPr lang="ja-JP" altLang="en-US" dirty="0">
                <a:hlinkClick r:id="rId2"/>
              </a:rPr>
              <a:t>沢渡由紀「ディズニー</a:t>
            </a:r>
            <a:r>
              <a:rPr lang="en-US" altLang="ja-JP" dirty="0">
                <a:hlinkClick r:id="rId2"/>
              </a:rPr>
              <a:t>『</a:t>
            </a:r>
            <a:r>
              <a:rPr lang="ja-JP" altLang="en-US" dirty="0">
                <a:hlinkClick r:id="rId2"/>
              </a:rPr>
              <a:t>白雪姫</a:t>
            </a:r>
            <a:r>
              <a:rPr lang="en-US" altLang="ja-JP" dirty="0">
                <a:hlinkClick r:id="rId2"/>
              </a:rPr>
              <a:t>』</a:t>
            </a:r>
            <a:r>
              <a:rPr lang="ja-JP" altLang="en-US" dirty="0">
                <a:hlinkClick r:id="rId2"/>
              </a:rPr>
              <a:t>実写版が大コケか　ポリコレ配慮で古典を今の時代に合わせる無理筋」東洋経済オンライン</a:t>
            </a:r>
            <a:endParaRPr lang="ja-JP" altLang="en-US" dirty="0"/>
          </a:p>
        </p:txBody>
      </p:sp>
      <p:pic>
        <p:nvPicPr>
          <p:cNvPr id="4" name="図 3">
            <a:extLst>
              <a:ext uri="{FF2B5EF4-FFF2-40B4-BE49-F238E27FC236}">
                <a16:creationId xmlns:a16="http://schemas.microsoft.com/office/drawing/2014/main" id="{DF6F017D-08B1-FD4E-B45E-78C45512478B}"/>
              </a:ext>
            </a:extLst>
          </p:cNvPr>
          <p:cNvPicPr>
            <a:picLocks noChangeAspect="1"/>
          </p:cNvPicPr>
          <p:nvPr/>
        </p:nvPicPr>
        <p:blipFill>
          <a:blip r:embed="rId3"/>
          <a:stretch>
            <a:fillRect/>
          </a:stretch>
        </p:blipFill>
        <p:spPr>
          <a:xfrm>
            <a:off x="9318678" y="1196752"/>
            <a:ext cx="2690298" cy="4040893"/>
          </a:xfrm>
          <a:prstGeom prst="rect">
            <a:avLst/>
          </a:prstGeom>
        </p:spPr>
      </p:pic>
    </p:spTree>
    <p:extLst>
      <p:ext uri="{BB962C8B-B14F-4D97-AF65-F5344CB8AC3E}">
        <p14:creationId xmlns:p14="http://schemas.microsoft.com/office/powerpoint/2010/main" val="93267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dirty="0"/>
              <a:t>LGBT</a:t>
            </a:r>
            <a:endParaRPr lang="ja-JP" altLang="en-US" dirty="0"/>
          </a:p>
        </p:txBody>
      </p:sp>
      <p:graphicFrame>
        <p:nvGraphicFramePr>
          <p:cNvPr id="4" name="表 3"/>
          <p:cNvGraphicFramePr>
            <a:graphicFrameLocks noGrp="1"/>
          </p:cNvGraphicFramePr>
          <p:nvPr/>
        </p:nvGraphicFramePr>
        <p:xfrm>
          <a:off x="2279651" y="1397000"/>
          <a:ext cx="8208963" cy="3870760"/>
        </p:xfrm>
        <a:graphic>
          <a:graphicData uri="http://schemas.openxmlformats.org/drawingml/2006/table">
            <a:tbl>
              <a:tblPr firstRow="1" bandRow="1">
                <a:tableStyleId>{5C22544A-7EE6-4342-B048-85BDC9FD1C3A}</a:tableStyleId>
              </a:tblPr>
              <a:tblGrid>
                <a:gridCol w="1195471">
                  <a:extLst>
                    <a:ext uri="{9D8B030D-6E8A-4147-A177-3AD203B41FA5}">
                      <a16:colId xmlns:a16="http://schemas.microsoft.com/office/drawing/2014/main" val="20000"/>
                    </a:ext>
                  </a:extLst>
                </a:gridCol>
                <a:gridCol w="2618110">
                  <a:extLst>
                    <a:ext uri="{9D8B030D-6E8A-4147-A177-3AD203B41FA5}">
                      <a16:colId xmlns:a16="http://schemas.microsoft.com/office/drawing/2014/main" val="20001"/>
                    </a:ext>
                  </a:extLst>
                </a:gridCol>
                <a:gridCol w="4395382">
                  <a:extLst>
                    <a:ext uri="{9D8B030D-6E8A-4147-A177-3AD203B41FA5}">
                      <a16:colId xmlns:a16="http://schemas.microsoft.com/office/drawing/2014/main" val="20002"/>
                    </a:ext>
                  </a:extLst>
                </a:gridCol>
              </a:tblGrid>
              <a:tr h="944731">
                <a:tc>
                  <a:txBody>
                    <a:bodyPr/>
                    <a:lstStyle/>
                    <a:p>
                      <a:r>
                        <a:rPr kumimoji="1" lang="ja-JP" altLang="en-US" sz="2800" dirty="0"/>
                        <a:t>頭文字</a:t>
                      </a:r>
                    </a:p>
                  </a:txBody>
                  <a:tcPr marL="91441" marR="91441" marT="45700" marB="45700"/>
                </a:tc>
                <a:tc>
                  <a:txBody>
                    <a:bodyPr/>
                    <a:lstStyle/>
                    <a:p>
                      <a:endParaRPr kumimoji="1" lang="ja-JP" altLang="en-US" sz="2800" dirty="0"/>
                    </a:p>
                  </a:txBody>
                  <a:tcPr marL="91441" marR="91441" marT="45700" marB="45700"/>
                </a:tc>
                <a:tc>
                  <a:txBody>
                    <a:bodyPr/>
                    <a:lstStyle/>
                    <a:p>
                      <a:r>
                        <a:rPr kumimoji="1" lang="ja-JP" altLang="en-US" sz="2800" dirty="0"/>
                        <a:t>意味</a:t>
                      </a:r>
                    </a:p>
                  </a:txBody>
                  <a:tcPr marL="91441" marR="91441" marT="45700" marB="45700"/>
                </a:tc>
                <a:extLst>
                  <a:ext uri="{0D108BD9-81ED-4DB2-BD59-A6C34878D82A}">
                    <a16:rowId xmlns:a16="http://schemas.microsoft.com/office/drawing/2014/main" val="10000"/>
                  </a:ext>
                </a:extLst>
              </a:tr>
              <a:tr h="518066">
                <a:tc>
                  <a:txBody>
                    <a:bodyPr/>
                    <a:lstStyle/>
                    <a:p>
                      <a:r>
                        <a:rPr kumimoji="1" lang="en-US" altLang="ja-JP" sz="2800" dirty="0"/>
                        <a:t>L</a:t>
                      </a:r>
                      <a:endParaRPr kumimoji="1" lang="ja-JP" altLang="en-US" sz="2800" dirty="0"/>
                    </a:p>
                  </a:txBody>
                  <a:tcPr marL="91441" marR="91441" marT="45700" marB="45700"/>
                </a:tc>
                <a:tc>
                  <a:txBody>
                    <a:bodyPr/>
                    <a:lstStyle/>
                    <a:p>
                      <a:r>
                        <a:rPr kumimoji="1" lang="ja-JP" altLang="en-US" sz="2800" dirty="0"/>
                        <a:t>レズビアン</a:t>
                      </a:r>
                    </a:p>
                  </a:txBody>
                  <a:tcPr marL="91441" marR="91441" marT="45700" marB="45700"/>
                </a:tc>
                <a:tc>
                  <a:txBody>
                    <a:bodyPr/>
                    <a:lstStyle/>
                    <a:p>
                      <a:r>
                        <a:rPr kumimoji="1" lang="ja-JP" altLang="en-US" sz="2800" dirty="0"/>
                        <a:t>女性が好きになる女性</a:t>
                      </a:r>
                    </a:p>
                  </a:txBody>
                  <a:tcPr marL="91441" marR="91441" marT="45700" marB="45700"/>
                </a:tc>
                <a:extLst>
                  <a:ext uri="{0D108BD9-81ED-4DB2-BD59-A6C34878D82A}">
                    <a16:rowId xmlns:a16="http://schemas.microsoft.com/office/drawing/2014/main" val="10001"/>
                  </a:ext>
                </a:extLst>
              </a:tr>
              <a:tr h="518066">
                <a:tc>
                  <a:txBody>
                    <a:bodyPr/>
                    <a:lstStyle/>
                    <a:p>
                      <a:r>
                        <a:rPr kumimoji="1" lang="en-US" altLang="ja-JP" sz="2800" dirty="0"/>
                        <a:t>G</a:t>
                      </a:r>
                      <a:endParaRPr kumimoji="1" lang="ja-JP" altLang="en-US" sz="2800" dirty="0"/>
                    </a:p>
                  </a:txBody>
                  <a:tcPr marL="91441" marR="91441" marT="45700" marB="45700"/>
                </a:tc>
                <a:tc>
                  <a:txBody>
                    <a:bodyPr/>
                    <a:lstStyle/>
                    <a:p>
                      <a:r>
                        <a:rPr kumimoji="1" lang="ja-JP" altLang="en-US" sz="2800" dirty="0"/>
                        <a:t>ゲイ</a:t>
                      </a:r>
                    </a:p>
                  </a:txBody>
                  <a:tcPr marL="91441" marR="91441" marT="45700" marB="45700"/>
                </a:tc>
                <a:tc>
                  <a:txBody>
                    <a:bodyPr/>
                    <a:lstStyle/>
                    <a:p>
                      <a:r>
                        <a:rPr kumimoji="1" lang="ja-JP" altLang="en-US" sz="2800" dirty="0"/>
                        <a:t>男性が好きになる男性</a:t>
                      </a:r>
                    </a:p>
                  </a:txBody>
                  <a:tcPr marL="91441" marR="91441" marT="45700" marB="45700"/>
                </a:tc>
                <a:extLst>
                  <a:ext uri="{0D108BD9-81ED-4DB2-BD59-A6C34878D82A}">
                    <a16:rowId xmlns:a16="http://schemas.microsoft.com/office/drawing/2014/main" val="10002"/>
                  </a:ext>
                </a:extLst>
              </a:tr>
              <a:tr h="944731">
                <a:tc>
                  <a:txBody>
                    <a:bodyPr/>
                    <a:lstStyle/>
                    <a:p>
                      <a:r>
                        <a:rPr kumimoji="1" lang="en-US" altLang="ja-JP" sz="2800" dirty="0"/>
                        <a:t>B</a:t>
                      </a:r>
                      <a:endParaRPr kumimoji="1" lang="ja-JP" altLang="en-US" sz="2800" dirty="0"/>
                    </a:p>
                  </a:txBody>
                  <a:tcPr marL="91441" marR="91441" marT="45700" marB="45700"/>
                </a:tc>
                <a:tc>
                  <a:txBody>
                    <a:bodyPr/>
                    <a:lstStyle/>
                    <a:p>
                      <a:r>
                        <a:rPr kumimoji="1" lang="ja-JP" altLang="en-US" sz="2800" dirty="0"/>
                        <a:t>バイセクシュアル</a:t>
                      </a:r>
                    </a:p>
                  </a:txBody>
                  <a:tcPr marL="91441" marR="91441" marT="45700" marB="45700"/>
                </a:tc>
                <a:tc>
                  <a:txBody>
                    <a:bodyPr/>
                    <a:lstStyle/>
                    <a:p>
                      <a:r>
                        <a:rPr kumimoji="1" lang="ja-JP" altLang="en-US" sz="2800" dirty="0"/>
                        <a:t>女性も男性も好きになる人</a:t>
                      </a:r>
                    </a:p>
                  </a:txBody>
                  <a:tcPr marL="91441" marR="91441" marT="45700" marB="45700"/>
                </a:tc>
                <a:extLst>
                  <a:ext uri="{0D108BD9-81ED-4DB2-BD59-A6C34878D82A}">
                    <a16:rowId xmlns:a16="http://schemas.microsoft.com/office/drawing/2014/main" val="10003"/>
                  </a:ext>
                </a:extLst>
              </a:tr>
              <a:tr h="944731">
                <a:tc>
                  <a:txBody>
                    <a:bodyPr/>
                    <a:lstStyle/>
                    <a:p>
                      <a:r>
                        <a:rPr kumimoji="1" lang="en-US" altLang="ja-JP" sz="2800" dirty="0"/>
                        <a:t>T</a:t>
                      </a:r>
                      <a:endParaRPr kumimoji="1" lang="ja-JP" altLang="en-US" sz="2800" dirty="0"/>
                    </a:p>
                  </a:txBody>
                  <a:tcPr marL="91441" marR="91441" marT="45700" marB="45700"/>
                </a:tc>
                <a:tc>
                  <a:txBody>
                    <a:bodyPr/>
                    <a:lstStyle/>
                    <a:p>
                      <a:r>
                        <a:rPr kumimoji="1" lang="ja-JP" altLang="en-US" sz="2800" dirty="0"/>
                        <a:t>トランスジェンダー</a:t>
                      </a:r>
                    </a:p>
                  </a:txBody>
                  <a:tcPr marL="91441" marR="91441" marT="45700" marB="45700"/>
                </a:tc>
                <a:tc>
                  <a:txBody>
                    <a:bodyPr/>
                    <a:lstStyle/>
                    <a:p>
                      <a:r>
                        <a:rPr kumimoji="1" lang="ja-JP" altLang="en-US" sz="2800" dirty="0"/>
                        <a:t>体の性と自認する性が異なる人</a:t>
                      </a:r>
                    </a:p>
                  </a:txBody>
                  <a:tcPr marL="91441" marR="91441" marT="45700" marB="45700"/>
                </a:tc>
                <a:extLst>
                  <a:ext uri="{0D108BD9-81ED-4DB2-BD59-A6C34878D82A}">
                    <a16:rowId xmlns:a16="http://schemas.microsoft.com/office/drawing/2014/main" val="10004"/>
                  </a:ext>
                </a:extLst>
              </a:tr>
            </a:tbl>
          </a:graphicData>
        </a:graphic>
      </p:graphicFrame>
      <p:sp>
        <p:nvSpPr>
          <p:cNvPr id="9245" name="テキスト ボックス 5"/>
          <p:cNvSpPr txBox="1">
            <a:spLocks noChangeArrowheads="1"/>
          </p:cNvSpPr>
          <p:nvPr/>
        </p:nvSpPr>
        <p:spPr bwMode="auto">
          <a:xfrm>
            <a:off x="3000376" y="5583238"/>
            <a:ext cx="669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latin typeface="Garamond" pitchFamily="18" charset="0"/>
              </a:rPr>
              <a:t>ホモ・おかま・レズはＬＧＢＴを揶揄する言葉なので使わない。</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0D7EA-5229-8A9C-09F3-3F0D002663AB}"/>
              </a:ext>
            </a:extLst>
          </p:cNvPr>
          <p:cNvSpPr>
            <a:spLocks noGrp="1"/>
          </p:cNvSpPr>
          <p:nvPr>
            <p:ph type="title"/>
          </p:nvPr>
        </p:nvSpPr>
        <p:spPr/>
        <p:txBody>
          <a:bodyPr/>
          <a:lstStyle/>
          <a:p>
            <a:r>
              <a:rPr kumimoji="1" lang="en-US" altLang="ja-JP" dirty="0"/>
              <a:t>2025</a:t>
            </a:r>
            <a:r>
              <a:rPr kumimoji="1" lang="ja-JP" altLang="en-US" dirty="0"/>
              <a:t>年の作品</a:t>
            </a:r>
          </a:p>
        </p:txBody>
      </p:sp>
      <p:sp>
        <p:nvSpPr>
          <p:cNvPr id="3" name="コンテンツ プレースホルダー 2">
            <a:extLst>
              <a:ext uri="{FF2B5EF4-FFF2-40B4-BE49-F238E27FC236}">
                <a16:creationId xmlns:a16="http://schemas.microsoft.com/office/drawing/2014/main" id="{37D3536B-D1A8-19BD-D59F-A72557E2BD09}"/>
              </a:ext>
            </a:extLst>
          </p:cNvPr>
          <p:cNvSpPr>
            <a:spLocks noGrp="1"/>
          </p:cNvSpPr>
          <p:nvPr>
            <p:ph idx="1"/>
          </p:nvPr>
        </p:nvSpPr>
        <p:spPr/>
        <p:txBody>
          <a:bodyPr/>
          <a:lstStyle/>
          <a:p>
            <a:pPr marL="0" indent="0">
              <a:buNone/>
            </a:pPr>
            <a:r>
              <a:rPr kumimoji="1" lang="ja-JP" altLang="en-US" sz="2000" dirty="0"/>
              <a:t>劇場公開作品</a:t>
            </a:r>
          </a:p>
          <a:p>
            <a:r>
              <a:rPr kumimoji="1" lang="en-US" altLang="ja-JP" sz="2000" dirty="0"/>
              <a:t>『</a:t>
            </a:r>
            <a:r>
              <a:rPr kumimoji="1" lang="ja-JP" altLang="en-US" sz="2000" dirty="0"/>
              <a:t>白雪姫</a:t>
            </a:r>
            <a:r>
              <a:rPr kumimoji="1" lang="en-US" altLang="ja-JP" sz="2000" dirty="0"/>
              <a:t>』: 3</a:t>
            </a:r>
            <a:r>
              <a:rPr kumimoji="1" lang="ja-JP" altLang="en-US" sz="2000" dirty="0"/>
              <a:t>月</a:t>
            </a:r>
            <a:r>
              <a:rPr kumimoji="1" lang="en-US" altLang="ja-JP" sz="2000" dirty="0"/>
              <a:t>20</a:t>
            </a:r>
            <a:r>
              <a:rPr kumimoji="1" lang="ja-JP" altLang="en-US" sz="2000" dirty="0"/>
              <a:t>日公開</a:t>
            </a:r>
          </a:p>
          <a:p>
            <a:r>
              <a:rPr kumimoji="1" lang="en-US" altLang="ja-JP" sz="2000" dirty="0"/>
              <a:t>『</a:t>
            </a:r>
            <a:r>
              <a:rPr kumimoji="1" lang="ja-JP" altLang="en-US" sz="2000" dirty="0"/>
              <a:t>リロ＆スティッチ</a:t>
            </a:r>
            <a:r>
              <a:rPr kumimoji="1" lang="en-US" altLang="ja-JP" sz="2000" dirty="0"/>
              <a:t>』: 6</a:t>
            </a:r>
            <a:r>
              <a:rPr kumimoji="1" lang="ja-JP" altLang="en-US" sz="2000" dirty="0"/>
              <a:t>月</a:t>
            </a:r>
            <a:r>
              <a:rPr kumimoji="1" lang="en-US" altLang="ja-JP" sz="2000" dirty="0"/>
              <a:t>6</a:t>
            </a:r>
            <a:r>
              <a:rPr kumimoji="1" lang="ja-JP" altLang="en-US" sz="2000" dirty="0"/>
              <a:t>日公開</a:t>
            </a:r>
          </a:p>
          <a:p>
            <a:r>
              <a:rPr kumimoji="1" lang="en-US" altLang="ja-JP" sz="2000" dirty="0"/>
              <a:t>『</a:t>
            </a:r>
            <a:r>
              <a:rPr kumimoji="1" lang="ja-JP" altLang="en-US" sz="2000" dirty="0"/>
              <a:t>星つなぎのエリオ</a:t>
            </a:r>
            <a:r>
              <a:rPr kumimoji="1" lang="en-US" altLang="ja-JP" sz="2000" dirty="0"/>
              <a:t>』: 8</a:t>
            </a:r>
            <a:r>
              <a:rPr kumimoji="1" lang="ja-JP" altLang="en-US" sz="2000" dirty="0"/>
              <a:t>月</a:t>
            </a:r>
            <a:r>
              <a:rPr kumimoji="1" lang="en-US" altLang="ja-JP" sz="2000" dirty="0"/>
              <a:t>1</a:t>
            </a:r>
            <a:r>
              <a:rPr kumimoji="1" lang="ja-JP" altLang="en-US" sz="2000" dirty="0"/>
              <a:t>日公開</a:t>
            </a:r>
          </a:p>
          <a:p>
            <a:r>
              <a:rPr kumimoji="1" lang="en-US" altLang="ja-JP" sz="2000" dirty="0"/>
              <a:t>『</a:t>
            </a:r>
            <a:r>
              <a:rPr kumimoji="1" lang="ja-JP" altLang="en-US" sz="2000" dirty="0"/>
              <a:t>トロン：アレス</a:t>
            </a:r>
            <a:r>
              <a:rPr kumimoji="1" lang="en-US" altLang="ja-JP" sz="2000" dirty="0"/>
              <a:t>』: 10</a:t>
            </a:r>
            <a:r>
              <a:rPr kumimoji="1" lang="ja-JP" altLang="en-US" sz="2000" dirty="0"/>
              <a:t>月</a:t>
            </a:r>
            <a:r>
              <a:rPr kumimoji="1" lang="en-US" altLang="ja-JP" sz="2000" dirty="0"/>
              <a:t>10</a:t>
            </a:r>
            <a:r>
              <a:rPr kumimoji="1" lang="ja-JP" altLang="en-US" sz="2000" dirty="0"/>
              <a:t>日公開</a:t>
            </a:r>
          </a:p>
          <a:p>
            <a:r>
              <a:rPr kumimoji="1" lang="en-US" altLang="ja-JP" sz="2000" dirty="0"/>
              <a:t>『</a:t>
            </a:r>
            <a:r>
              <a:rPr kumimoji="1" lang="ja-JP" altLang="en-US" sz="2000" dirty="0"/>
              <a:t>ズートピア２</a:t>
            </a:r>
            <a:r>
              <a:rPr kumimoji="1" lang="en-US" altLang="ja-JP" sz="2000" dirty="0"/>
              <a:t>』: 12</a:t>
            </a:r>
            <a:r>
              <a:rPr kumimoji="1" lang="ja-JP" altLang="en-US" sz="2000" dirty="0"/>
              <a:t>月</a:t>
            </a:r>
            <a:r>
              <a:rPr kumimoji="1" lang="en-US" altLang="ja-JP" sz="2000" dirty="0"/>
              <a:t>5</a:t>
            </a:r>
            <a:r>
              <a:rPr kumimoji="1" lang="ja-JP" altLang="en-US" sz="2000" dirty="0"/>
              <a:t>日公開予定</a:t>
            </a:r>
          </a:p>
        </p:txBody>
      </p:sp>
    </p:spTree>
    <p:extLst>
      <p:ext uri="{BB962C8B-B14F-4D97-AF65-F5344CB8AC3E}">
        <p14:creationId xmlns:p14="http://schemas.microsoft.com/office/powerpoint/2010/main" val="4072252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A69261A-8F48-D687-37DB-2F4ED0027153}"/>
              </a:ext>
            </a:extLst>
          </p:cNvPr>
          <p:cNvPicPr>
            <a:picLocks noChangeAspect="1"/>
          </p:cNvPicPr>
          <p:nvPr/>
        </p:nvPicPr>
        <p:blipFill>
          <a:blip r:embed="rId2"/>
          <a:stretch>
            <a:fillRect/>
          </a:stretch>
        </p:blipFill>
        <p:spPr>
          <a:xfrm>
            <a:off x="2463164" y="1518069"/>
            <a:ext cx="7265672" cy="5040560"/>
          </a:xfrm>
          <a:prstGeom prst="rect">
            <a:avLst/>
          </a:prstGeom>
        </p:spPr>
      </p:pic>
      <p:sp>
        <p:nvSpPr>
          <p:cNvPr id="8" name="タイトル 7">
            <a:extLst>
              <a:ext uri="{FF2B5EF4-FFF2-40B4-BE49-F238E27FC236}">
                <a16:creationId xmlns:a16="http://schemas.microsoft.com/office/drawing/2014/main" id="{DF40BB36-5D79-CBB8-B427-207E6CF2B701}"/>
              </a:ext>
            </a:extLst>
          </p:cNvPr>
          <p:cNvSpPr>
            <a:spLocks noGrp="1"/>
          </p:cNvSpPr>
          <p:nvPr>
            <p:ph type="title"/>
          </p:nvPr>
        </p:nvSpPr>
        <p:spPr/>
        <p:txBody>
          <a:bodyPr/>
          <a:lstStyle/>
          <a:p>
            <a:r>
              <a:rPr lang="ja-JP" altLang="en-US" dirty="0"/>
              <a:t>最近の映画作品</a:t>
            </a:r>
          </a:p>
        </p:txBody>
      </p:sp>
    </p:spTree>
    <p:extLst>
      <p:ext uri="{BB962C8B-B14F-4D97-AF65-F5344CB8AC3E}">
        <p14:creationId xmlns:p14="http://schemas.microsoft.com/office/powerpoint/2010/main" val="1098348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en-US" altLang="ja-JP"/>
              <a:t>DVD</a:t>
            </a:r>
            <a:r>
              <a:rPr lang="ja-JP" altLang="en-US"/>
              <a:t>で比較</a:t>
            </a:r>
          </a:p>
        </p:txBody>
      </p:sp>
      <p:sp>
        <p:nvSpPr>
          <p:cNvPr id="37891" name="Rectangle 3"/>
          <p:cNvSpPr>
            <a:spLocks noGrp="1" noChangeArrowheads="1"/>
          </p:cNvSpPr>
          <p:nvPr>
            <p:ph idx="1"/>
          </p:nvPr>
        </p:nvSpPr>
        <p:spPr/>
        <p:txBody>
          <a:bodyPr/>
          <a:lstStyle/>
          <a:p>
            <a:pPr eaLnBrk="1" hangingPunct="1">
              <a:buFont typeface="Arial" charset="0"/>
              <a:buNone/>
            </a:pPr>
            <a:r>
              <a:rPr lang="ja-JP" altLang="en-US">
                <a:solidFill>
                  <a:srgbClr val="FF0000"/>
                </a:solidFill>
              </a:rPr>
              <a:t>「白雪姫」</a:t>
            </a:r>
          </a:p>
          <a:p>
            <a:pPr eaLnBrk="1" hangingPunct="1"/>
            <a:r>
              <a:rPr lang="ja-JP" altLang="en-US"/>
              <a:t>出会いの場面（</a:t>
            </a:r>
            <a:r>
              <a:rPr lang="en-US" altLang="ja-JP"/>
              <a:t>4</a:t>
            </a:r>
            <a:r>
              <a:rPr lang="ja-JP" altLang="en-US"/>
              <a:t>）</a:t>
            </a:r>
          </a:p>
          <a:p>
            <a:pPr eaLnBrk="1" hangingPunct="1"/>
            <a:r>
              <a:rPr lang="ja-JP" altLang="en-US"/>
              <a:t>小人の部屋へ入ってからの行動（</a:t>
            </a:r>
            <a:r>
              <a:rPr lang="en-US" altLang="ja-JP"/>
              <a:t>9</a:t>
            </a:r>
            <a:r>
              <a:rPr lang="ja-JP" altLang="en-US"/>
              <a:t>）</a:t>
            </a:r>
          </a:p>
          <a:p>
            <a:pPr eaLnBrk="1" hangingPunct="1"/>
            <a:r>
              <a:rPr lang="ja-JP" altLang="en-US"/>
              <a:t>王子様の力で生き返る（</a:t>
            </a:r>
            <a:r>
              <a:rPr lang="en-US" altLang="ja-JP"/>
              <a:t>26</a:t>
            </a:r>
            <a:r>
              <a:rPr lang="ja-JP" altLang="en-US"/>
              <a:t>）</a:t>
            </a:r>
            <a:endParaRPr lang="en-US" altLang="ja-JP"/>
          </a:p>
          <a:p>
            <a:pPr eaLnBrk="1" hangingPunct="1">
              <a:buFont typeface="Arial" charset="0"/>
              <a:buNone/>
            </a:pPr>
            <a:r>
              <a:rPr lang="ja-JP" altLang="en-US">
                <a:solidFill>
                  <a:srgbClr val="FF0000"/>
                </a:solidFill>
              </a:rPr>
              <a:t>「美女と野獣」</a:t>
            </a:r>
          </a:p>
          <a:p>
            <a:pPr eaLnBrk="1" hangingPunct="1"/>
            <a:r>
              <a:rPr lang="ja-JP" altLang="en-US"/>
              <a:t>ベルの性格（３）</a:t>
            </a:r>
          </a:p>
          <a:p>
            <a:pPr eaLnBrk="1" hangingPunct="1"/>
            <a:r>
              <a:rPr lang="ja-JP" altLang="en-US"/>
              <a:t>野獣との会話（１１）</a:t>
            </a:r>
          </a:p>
          <a:p>
            <a:pPr eaLnBrk="1" hangingPunct="1"/>
            <a:r>
              <a:rPr lang="ja-JP" altLang="en-US"/>
              <a:t>ベルの力で野獣が王子様に（２０）</a:t>
            </a:r>
          </a:p>
          <a:p>
            <a:pPr eaLnBrk="1" hangingPunct="1"/>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a:t>ＬＧＢＴは人権の問題</a:t>
            </a:r>
          </a:p>
        </p:txBody>
      </p:sp>
      <p:sp>
        <p:nvSpPr>
          <p:cNvPr id="10243" name="コンテンツ プレースホルダー 2"/>
          <p:cNvSpPr>
            <a:spLocks noGrp="1"/>
          </p:cNvSpPr>
          <p:nvPr>
            <p:ph idx="1"/>
          </p:nvPr>
        </p:nvSpPr>
        <p:spPr/>
        <p:txBody>
          <a:bodyPr/>
          <a:lstStyle/>
          <a:p>
            <a:r>
              <a:rPr lang="ja-JP" altLang="en-US" dirty="0"/>
              <a:t>ＬＧＢＴは性的マイノリティを区別する言葉</a:t>
            </a:r>
            <a:endParaRPr lang="en-US" altLang="ja-JP" dirty="0"/>
          </a:p>
          <a:p>
            <a:r>
              <a:rPr lang="ja-JP" altLang="en-US" dirty="0">
                <a:solidFill>
                  <a:srgbClr val="FF0000"/>
                </a:solidFill>
              </a:rPr>
              <a:t>ＳＯＧＩ（ソジ）</a:t>
            </a:r>
            <a:r>
              <a:rPr lang="ja-JP" altLang="en-US" dirty="0"/>
              <a:t>：性的指向（</a:t>
            </a:r>
            <a:r>
              <a:rPr lang="en-US" altLang="ja-JP" dirty="0"/>
              <a:t>Sexual Orientation</a:t>
            </a:r>
            <a:r>
              <a:rPr lang="ja-JP" altLang="en-US" dirty="0"/>
              <a:t>）と性自認（</a:t>
            </a:r>
            <a:r>
              <a:rPr lang="en-US" altLang="ja-JP" dirty="0"/>
              <a:t>Gender Identity</a:t>
            </a:r>
            <a:r>
              <a:rPr lang="ja-JP" altLang="en-US" dirty="0"/>
              <a:t>）の頭文字をとった総称。すべての人の課題。</a:t>
            </a:r>
          </a:p>
          <a:p>
            <a:r>
              <a:rPr lang="en-US" altLang="ja-JP" dirty="0"/>
              <a:t>SOGI</a:t>
            </a:r>
            <a:r>
              <a:rPr lang="ja-JP" altLang="en-US" dirty="0"/>
              <a:t>は、</a:t>
            </a:r>
            <a:r>
              <a:rPr lang="en-US" altLang="ja-JP" dirty="0"/>
              <a:t>2006(</a:t>
            </a:r>
            <a:r>
              <a:rPr lang="ja-JP" altLang="en-US" dirty="0"/>
              <a:t>平成</a:t>
            </a:r>
            <a:r>
              <a:rPr lang="en-US" altLang="ja-JP" dirty="0"/>
              <a:t>18)</a:t>
            </a:r>
            <a:r>
              <a:rPr lang="ja-JP" altLang="en-US" dirty="0"/>
              <a:t>年のジョグジャカルタ宣言以降、国連の諸機関で広く用いられており、全ての人に関わる、</a:t>
            </a:r>
            <a:r>
              <a:rPr lang="en-US" altLang="ja-JP" dirty="0"/>
              <a:t>LGBT</a:t>
            </a:r>
            <a:r>
              <a:rPr lang="ja-JP" altLang="en-US" dirty="0"/>
              <a:t>よりも広い概念。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a:t>最近の動き</a:t>
            </a:r>
          </a:p>
        </p:txBody>
      </p:sp>
      <p:sp>
        <p:nvSpPr>
          <p:cNvPr id="11267" name="コンテンツ プレースホルダー 2"/>
          <p:cNvSpPr>
            <a:spLocks noGrp="1"/>
          </p:cNvSpPr>
          <p:nvPr>
            <p:ph idx="1"/>
          </p:nvPr>
        </p:nvSpPr>
        <p:spPr>
          <a:xfrm>
            <a:off x="609600" y="1600201"/>
            <a:ext cx="10972800" cy="5257799"/>
          </a:xfrm>
        </p:spPr>
        <p:txBody>
          <a:bodyPr/>
          <a:lstStyle/>
          <a:p>
            <a:r>
              <a:rPr lang="ja-JP" altLang="en-US" dirty="0"/>
              <a:t>オリンピック憲章に、性的指向による差別禁止が明記（</a:t>
            </a:r>
            <a:r>
              <a:rPr lang="en-US" altLang="ja-JP" dirty="0"/>
              <a:t>2014</a:t>
            </a:r>
            <a:r>
              <a:rPr lang="ja-JP" altLang="en-US" dirty="0"/>
              <a:t>年</a:t>
            </a:r>
            <a:r>
              <a:rPr lang="en-US" altLang="ja-JP" dirty="0"/>
              <a:t>12</a:t>
            </a:r>
            <a:r>
              <a:rPr lang="ja-JP" altLang="en-US" dirty="0"/>
              <a:t>月）ロシアの「同性愛宣伝禁止法」に対応。</a:t>
            </a:r>
            <a:endParaRPr lang="en-US" altLang="ja-JP" dirty="0"/>
          </a:p>
          <a:p>
            <a:endParaRPr lang="en-US" altLang="ja-JP" dirty="0"/>
          </a:p>
          <a:p>
            <a:r>
              <a:rPr lang="ja-JP" altLang="en-US" dirty="0"/>
              <a:t>渋谷区・世田谷区など</a:t>
            </a:r>
            <a:r>
              <a:rPr lang="en-US" altLang="ja-JP" dirty="0"/>
              <a:t>7</a:t>
            </a:r>
            <a:r>
              <a:rPr lang="ja-JP" altLang="en-US" dirty="0"/>
              <a:t>市区町村が、同性パートナーを認める公的書類の発行を行う（</a:t>
            </a:r>
            <a:r>
              <a:rPr lang="en-US" altLang="ja-JP" dirty="0"/>
              <a:t>140</a:t>
            </a:r>
            <a:r>
              <a:rPr lang="ja-JP" altLang="en-US" dirty="0"/>
              <a:t>組、</a:t>
            </a:r>
            <a:r>
              <a:rPr lang="en-US" altLang="ja-JP" dirty="0"/>
              <a:t>2018</a:t>
            </a:r>
            <a:r>
              <a:rPr lang="ja-JP" altLang="en-US" dirty="0"/>
              <a:t>年</a:t>
            </a:r>
            <a:r>
              <a:rPr lang="en-US" altLang="ja-JP" dirty="0"/>
              <a:t>6</a:t>
            </a:r>
            <a:r>
              <a:rPr lang="ja-JP" altLang="en-US" dirty="0"/>
              <a:t>月</a:t>
            </a:r>
            <a:r>
              <a:rPr lang="en-US" altLang="ja-JP" dirty="0"/>
              <a:t>7</a:t>
            </a:r>
            <a:r>
              <a:rPr lang="ja-JP" altLang="en-US" dirty="0"/>
              <a:t>日時点）</a:t>
            </a:r>
            <a:endParaRPr lang="en-US" altLang="ja-JP" dirty="0"/>
          </a:p>
          <a:p>
            <a:endParaRPr lang="en-US" altLang="ja-JP" dirty="0"/>
          </a:p>
          <a:p>
            <a:r>
              <a:rPr lang="ja-JP" altLang="en-US" dirty="0"/>
              <a:t>パートナーシップが制度のある自治体が増える。</a:t>
            </a:r>
            <a:endParaRPr lang="en-US" altLang="ja-JP" dirty="0"/>
          </a:p>
          <a:p>
            <a:endParaRPr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3B3C4-CBB1-970F-0217-EDBCF0C582C4}"/>
              </a:ext>
            </a:extLst>
          </p:cNvPr>
          <p:cNvSpPr>
            <a:spLocks noGrp="1"/>
          </p:cNvSpPr>
          <p:nvPr>
            <p:ph type="title"/>
          </p:nvPr>
        </p:nvSpPr>
        <p:spPr/>
        <p:txBody>
          <a:bodyPr/>
          <a:lstStyle/>
          <a:p>
            <a:r>
              <a:rPr kumimoji="1" lang="ja-JP" altLang="en-US" dirty="0"/>
              <a:t>東京都のパートナーシップ制</a:t>
            </a:r>
          </a:p>
        </p:txBody>
      </p:sp>
      <p:sp>
        <p:nvSpPr>
          <p:cNvPr id="5" name="コンテンツ プレースホルダー 4">
            <a:extLst>
              <a:ext uri="{FF2B5EF4-FFF2-40B4-BE49-F238E27FC236}">
                <a16:creationId xmlns:a16="http://schemas.microsoft.com/office/drawing/2014/main" id="{E2E875B8-2F4C-35E7-AC12-76F967EA8517}"/>
              </a:ext>
            </a:extLst>
          </p:cNvPr>
          <p:cNvSpPr>
            <a:spLocks noGrp="1"/>
          </p:cNvSpPr>
          <p:nvPr>
            <p:ph idx="1"/>
          </p:nvPr>
        </p:nvSpPr>
        <p:spPr/>
        <p:txBody>
          <a:bodyPr/>
          <a:lstStyle/>
          <a:p>
            <a:r>
              <a:rPr kumimoji="1" lang="en-US" altLang="ja-JP" dirty="0"/>
              <a:t>2022</a:t>
            </a:r>
            <a:r>
              <a:rPr kumimoji="1" lang="ja-JP" altLang="en-US" dirty="0"/>
              <a:t>年</a:t>
            </a:r>
          </a:p>
        </p:txBody>
      </p:sp>
      <p:pic>
        <p:nvPicPr>
          <p:cNvPr id="7" name="図 6">
            <a:extLst>
              <a:ext uri="{FF2B5EF4-FFF2-40B4-BE49-F238E27FC236}">
                <a16:creationId xmlns:a16="http://schemas.microsoft.com/office/drawing/2014/main" id="{19D3CA0C-E073-F6C8-2053-12A8FAA39B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7808" y="1417638"/>
            <a:ext cx="4121646" cy="5270630"/>
          </a:xfrm>
          <a:prstGeom prst="rect">
            <a:avLst/>
          </a:prstGeom>
        </p:spPr>
      </p:pic>
    </p:spTree>
    <p:extLst>
      <p:ext uri="{BB962C8B-B14F-4D97-AF65-F5344CB8AC3E}">
        <p14:creationId xmlns:p14="http://schemas.microsoft.com/office/powerpoint/2010/main" val="386068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6636C-DAE0-FF99-B793-E60B9B9493AA}"/>
              </a:ext>
            </a:extLst>
          </p:cNvPr>
          <p:cNvSpPr>
            <a:spLocks noGrp="1"/>
          </p:cNvSpPr>
          <p:nvPr>
            <p:ph type="title"/>
          </p:nvPr>
        </p:nvSpPr>
        <p:spPr/>
        <p:txBody>
          <a:bodyPr/>
          <a:lstStyle/>
          <a:p>
            <a:r>
              <a:rPr lang="ja-JP" altLang="en-US" dirty="0"/>
              <a:t>パートナーシップ導入自治体</a:t>
            </a:r>
            <a:endParaRPr kumimoji="1" lang="ja-JP" altLang="en-US" dirty="0"/>
          </a:p>
        </p:txBody>
      </p:sp>
      <p:sp>
        <p:nvSpPr>
          <p:cNvPr id="6" name="テキスト ボックス 5">
            <a:extLst>
              <a:ext uri="{FF2B5EF4-FFF2-40B4-BE49-F238E27FC236}">
                <a16:creationId xmlns:a16="http://schemas.microsoft.com/office/drawing/2014/main" id="{E517C9A1-1012-F728-712F-4D76C75F9EF8}"/>
              </a:ext>
            </a:extLst>
          </p:cNvPr>
          <p:cNvSpPr txBox="1"/>
          <p:nvPr/>
        </p:nvSpPr>
        <p:spPr>
          <a:xfrm>
            <a:off x="2059709" y="6151252"/>
            <a:ext cx="5597237" cy="369332"/>
          </a:xfrm>
          <a:prstGeom prst="rect">
            <a:avLst/>
          </a:prstGeom>
          <a:noFill/>
        </p:spPr>
        <p:txBody>
          <a:bodyPr wrap="square" rtlCol="0">
            <a:spAutoFit/>
          </a:bodyPr>
          <a:lstStyle/>
          <a:p>
            <a:r>
              <a:rPr kumimoji="1" lang="ja-JP" altLang="en-US" dirty="0"/>
              <a:t>（出所）みんなのパートナーシップ制度より</a:t>
            </a:r>
          </a:p>
        </p:txBody>
      </p:sp>
      <p:sp>
        <p:nvSpPr>
          <p:cNvPr id="7" name="テキスト ボックス 6">
            <a:extLst>
              <a:ext uri="{FF2B5EF4-FFF2-40B4-BE49-F238E27FC236}">
                <a16:creationId xmlns:a16="http://schemas.microsoft.com/office/drawing/2014/main" id="{2347F373-00CF-EE1B-4C26-A866EB79A3A5}"/>
              </a:ext>
            </a:extLst>
          </p:cNvPr>
          <p:cNvSpPr txBox="1"/>
          <p:nvPr/>
        </p:nvSpPr>
        <p:spPr>
          <a:xfrm>
            <a:off x="8368145" y="1157793"/>
            <a:ext cx="3214255" cy="369332"/>
          </a:xfrm>
          <a:prstGeom prst="rect">
            <a:avLst/>
          </a:prstGeom>
          <a:noFill/>
        </p:spPr>
        <p:txBody>
          <a:bodyPr wrap="square" rtlCol="0">
            <a:spAutoFit/>
          </a:bodyPr>
          <a:lstStyle/>
          <a:p>
            <a:r>
              <a:rPr kumimoji="1" lang="en-US" altLang="ja-JP" dirty="0"/>
              <a:t>2023</a:t>
            </a:r>
            <a:r>
              <a:rPr kumimoji="1" lang="ja-JP" altLang="en-US" dirty="0"/>
              <a:t>年</a:t>
            </a:r>
            <a:r>
              <a:rPr kumimoji="1" lang="en-US" altLang="ja-JP" dirty="0"/>
              <a:t>4</a:t>
            </a:r>
            <a:r>
              <a:rPr kumimoji="1" lang="ja-JP" altLang="en-US" dirty="0"/>
              <a:t>月時点で</a:t>
            </a:r>
            <a:r>
              <a:rPr kumimoji="1" lang="en-US" altLang="ja-JP" dirty="0"/>
              <a:t>278</a:t>
            </a:r>
            <a:r>
              <a:rPr kumimoji="1" lang="ja-JP" altLang="en-US" dirty="0"/>
              <a:t>自治体</a:t>
            </a:r>
          </a:p>
        </p:txBody>
      </p:sp>
      <p:pic>
        <p:nvPicPr>
          <p:cNvPr id="4" name="図 3">
            <a:extLst>
              <a:ext uri="{FF2B5EF4-FFF2-40B4-BE49-F238E27FC236}">
                <a16:creationId xmlns:a16="http://schemas.microsoft.com/office/drawing/2014/main" id="{D59B19D0-B055-2A2D-80E6-151416B9B5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1624" y="1844824"/>
            <a:ext cx="6985522" cy="3996607"/>
          </a:xfrm>
          <a:prstGeom prst="rect">
            <a:avLst/>
          </a:prstGeom>
        </p:spPr>
      </p:pic>
    </p:spTree>
    <p:extLst>
      <p:ext uri="{BB962C8B-B14F-4D97-AF65-F5344CB8AC3E}">
        <p14:creationId xmlns:p14="http://schemas.microsoft.com/office/powerpoint/2010/main" val="4241983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6"/>
</p:tagLst>
</file>

<file path=ppt/tags/tag2.xml><?xml version="1.0" encoding="utf-8"?>
<p:tagLst xmlns:a="http://schemas.openxmlformats.org/drawingml/2006/main" xmlns:r="http://schemas.openxmlformats.org/officeDocument/2006/relationships" xmlns:p="http://schemas.openxmlformats.org/presentationml/2006/main">
  <p:tag name="TIMING" val="|36.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1415</TotalTime>
  <Words>2792</Words>
  <Application>Microsoft Office PowerPoint</Application>
  <PresentationFormat>ワイド画面</PresentationFormat>
  <Paragraphs>465</Paragraphs>
  <Slides>52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52</vt:i4>
      </vt:variant>
    </vt:vector>
  </HeadingPairs>
  <TitlesOfParts>
    <vt:vector size="62" baseType="lpstr">
      <vt:lpstr>ＭＳ Ｐゴシック</vt:lpstr>
      <vt:lpstr>ＭＳ ゴシック</vt:lpstr>
      <vt:lpstr>ＭＳ 明朝</vt:lpstr>
      <vt:lpstr>Arial</vt:lpstr>
      <vt:lpstr>Calibri</vt:lpstr>
      <vt:lpstr>Century</vt:lpstr>
      <vt:lpstr>Garamond</vt:lpstr>
      <vt:lpstr>Open Sans Light</vt:lpstr>
      <vt:lpstr>Wingdings</vt:lpstr>
      <vt:lpstr>Office テーマ</vt:lpstr>
      <vt:lpstr>「お姫様」と女性の社会進出 （教科書　第12章）</vt:lpstr>
      <vt:lpstr>PowerPoint プレゼンテーション</vt:lpstr>
      <vt:lpstr>ジェンダーとは</vt:lpstr>
      <vt:lpstr>ジェンダーギャップ指数（2025）</vt:lpstr>
      <vt:lpstr>LGBT</vt:lpstr>
      <vt:lpstr>ＬＧＢＴは人権の問題</vt:lpstr>
      <vt:lpstr>最近の動き</vt:lpstr>
      <vt:lpstr>東京都のパートナーシップ制</vt:lpstr>
      <vt:lpstr>パートナーシップ導入自治体</vt:lpstr>
      <vt:lpstr>最近の動き</vt:lpstr>
      <vt:lpstr>男優賞、女優賞の区別廃止　ベルリン国際映画祭</vt:lpstr>
      <vt:lpstr>PowerPoint プレゼンテーション</vt:lpstr>
      <vt:lpstr>プリンセスストーリー 以下若桑（2002）より</vt:lpstr>
      <vt:lpstr>プリンセスストーリー</vt:lpstr>
      <vt:lpstr>プリンセスストーリー</vt:lpstr>
      <vt:lpstr>幻滅の人生</vt:lpstr>
      <vt:lpstr>ディズニープリンセスの変遷</vt:lpstr>
      <vt:lpstr>プリンセス、２つのタイプ 以下有馬哲夫（2001）より</vt:lpstr>
      <vt:lpstr>PowerPoint プレゼンテーション</vt:lpstr>
      <vt:lpstr>PowerPoint プレゼンテーション</vt:lpstr>
      <vt:lpstr>　フェミニストの白雪姫への批判</vt:lpstr>
      <vt:lpstr>PowerPoint プレゼンテーション</vt:lpstr>
      <vt:lpstr>シンデレラ </vt:lpstr>
      <vt:lpstr>シンデレラに出てくるお城</vt:lpstr>
      <vt:lpstr>眠れる森の美女</vt:lpstr>
      <vt:lpstr>PowerPoint プレゼンテーション</vt:lpstr>
      <vt:lpstr>眠りの森の美女</vt:lpstr>
      <vt:lpstr>ディズニーフェミニズム </vt:lpstr>
      <vt:lpstr>積極的に行動する、好奇心が旺盛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南部の唄</vt:lpstr>
      <vt:lpstr>前作との間隔</vt:lpstr>
      <vt:lpstr>魔法にかけられて（2009）</vt:lpstr>
      <vt:lpstr>PowerPoint プレゼンテーション</vt:lpstr>
      <vt:lpstr>お姫様の復活</vt:lpstr>
      <vt:lpstr>ラプンツェル</vt:lpstr>
      <vt:lpstr>ノヂシャ（ラプンツェル）</vt:lpstr>
      <vt:lpstr>「愛」の多様化</vt:lpstr>
      <vt:lpstr>PowerPoint プレゼンテーション</vt:lpstr>
      <vt:lpstr>フロリダ州のディズニー自治権はく奪</vt:lpstr>
      <vt:lpstr>PowerPoint プレゼンテーション</vt:lpstr>
      <vt:lpstr>バスライトイヤーの上映禁止</vt:lpstr>
      <vt:lpstr>PowerPoint プレゼンテーション</vt:lpstr>
      <vt:lpstr>ストレンジワールド（2022）</vt:lpstr>
      <vt:lpstr>白雪姫実写版（２０２５）</vt:lpstr>
      <vt:lpstr>2025年の作品</vt:lpstr>
      <vt:lpstr>最近の映画作品</vt:lpstr>
      <vt:lpstr>DVDで比較</vt:lpstr>
    </vt:vector>
  </TitlesOfParts>
  <Company>跡見学園女子大学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『お姫様とジェンダー』について</dc:title>
  <dc:creator>山澤成康</dc:creator>
  <cp:lastModifiedBy>山澤 成康</cp:lastModifiedBy>
  <cp:revision>96</cp:revision>
  <dcterms:created xsi:type="dcterms:W3CDTF">2005-11-15T06:14:33Z</dcterms:created>
  <dcterms:modified xsi:type="dcterms:W3CDTF">2025-10-22T06:04:25Z</dcterms:modified>
</cp:coreProperties>
</file>