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23"/>
  </p:notesMasterIdLst>
  <p:sldIdLst>
    <p:sldId id="262" r:id="rId2"/>
    <p:sldId id="314" r:id="rId3"/>
    <p:sldId id="552" r:id="rId4"/>
    <p:sldId id="553" r:id="rId5"/>
    <p:sldId id="554" r:id="rId6"/>
    <p:sldId id="270" r:id="rId7"/>
    <p:sldId id="326" r:id="rId8"/>
    <p:sldId id="376" r:id="rId9"/>
    <p:sldId id="563" r:id="rId10"/>
    <p:sldId id="556" r:id="rId11"/>
    <p:sldId id="582" r:id="rId12"/>
    <p:sldId id="551" r:id="rId13"/>
    <p:sldId id="562" r:id="rId14"/>
    <p:sldId id="579" r:id="rId15"/>
    <p:sldId id="379" r:id="rId16"/>
    <p:sldId id="377" r:id="rId17"/>
    <p:sldId id="378" r:id="rId18"/>
    <p:sldId id="566" r:id="rId19"/>
    <p:sldId id="380" r:id="rId20"/>
    <p:sldId id="265" r:id="rId21"/>
    <p:sldId id="266" r:id="rId22"/>
    <p:sldId id="267" r:id="rId23"/>
    <p:sldId id="269" r:id="rId24"/>
    <p:sldId id="273" r:id="rId25"/>
    <p:sldId id="534" r:id="rId26"/>
    <p:sldId id="274" r:id="rId27"/>
    <p:sldId id="275" r:id="rId28"/>
    <p:sldId id="276" r:id="rId29"/>
    <p:sldId id="277" r:id="rId30"/>
    <p:sldId id="278" r:id="rId31"/>
    <p:sldId id="555" r:id="rId32"/>
    <p:sldId id="280" r:id="rId33"/>
    <p:sldId id="281" r:id="rId34"/>
    <p:sldId id="283" r:id="rId35"/>
    <p:sldId id="384" r:id="rId36"/>
    <p:sldId id="319" r:id="rId37"/>
    <p:sldId id="320" r:id="rId38"/>
    <p:sldId id="300" r:id="rId39"/>
    <p:sldId id="328" r:id="rId40"/>
    <p:sldId id="329" r:id="rId41"/>
    <p:sldId id="330" r:id="rId42"/>
    <p:sldId id="331" r:id="rId43"/>
    <p:sldId id="332" r:id="rId44"/>
    <p:sldId id="333" r:id="rId45"/>
    <p:sldId id="334" r:id="rId46"/>
    <p:sldId id="335" r:id="rId47"/>
    <p:sldId id="338" r:id="rId48"/>
    <p:sldId id="545" r:id="rId49"/>
    <p:sldId id="339" r:id="rId50"/>
    <p:sldId id="343" r:id="rId51"/>
    <p:sldId id="344" r:id="rId52"/>
    <p:sldId id="345" r:id="rId53"/>
    <p:sldId id="346" r:id="rId54"/>
    <p:sldId id="347" r:id="rId55"/>
    <p:sldId id="348" r:id="rId56"/>
    <p:sldId id="352" r:id="rId57"/>
    <p:sldId id="361" r:id="rId58"/>
    <p:sldId id="386" r:id="rId59"/>
    <p:sldId id="387" r:id="rId60"/>
    <p:sldId id="542" r:id="rId61"/>
    <p:sldId id="539" r:id="rId62"/>
    <p:sldId id="540" r:id="rId63"/>
    <p:sldId id="541" r:id="rId64"/>
    <p:sldId id="426" r:id="rId65"/>
    <p:sldId id="427" r:id="rId66"/>
    <p:sldId id="428" r:id="rId67"/>
    <p:sldId id="429" r:id="rId68"/>
    <p:sldId id="431" r:id="rId69"/>
    <p:sldId id="439" r:id="rId70"/>
    <p:sldId id="440" r:id="rId71"/>
    <p:sldId id="443" r:id="rId72"/>
    <p:sldId id="444" r:id="rId73"/>
    <p:sldId id="445" r:id="rId74"/>
    <p:sldId id="446" r:id="rId75"/>
    <p:sldId id="447" r:id="rId76"/>
    <p:sldId id="448" r:id="rId77"/>
    <p:sldId id="450" r:id="rId78"/>
    <p:sldId id="451" r:id="rId79"/>
    <p:sldId id="452" r:id="rId80"/>
    <p:sldId id="453" r:id="rId81"/>
    <p:sldId id="454" r:id="rId82"/>
    <p:sldId id="455" r:id="rId83"/>
    <p:sldId id="457" r:id="rId84"/>
    <p:sldId id="459" r:id="rId85"/>
    <p:sldId id="460" r:id="rId86"/>
    <p:sldId id="462" r:id="rId87"/>
    <p:sldId id="473" r:id="rId88"/>
    <p:sldId id="464" r:id="rId89"/>
    <p:sldId id="465" r:id="rId90"/>
    <p:sldId id="469" r:id="rId91"/>
    <p:sldId id="474" r:id="rId92"/>
    <p:sldId id="475" r:id="rId93"/>
    <p:sldId id="483" r:id="rId94"/>
    <p:sldId id="477" r:id="rId95"/>
    <p:sldId id="478" r:id="rId96"/>
    <p:sldId id="479" r:id="rId97"/>
    <p:sldId id="480" r:id="rId98"/>
    <p:sldId id="481" r:id="rId99"/>
    <p:sldId id="482" r:id="rId100"/>
    <p:sldId id="581" r:id="rId101"/>
    <p:sldId id="580" r:id="rId102"/>
    <p:sldId id="484" r:id="rId103"/>
    <p:sldId id="485" r:id="rId104"/>
    <p:sldId id="487" r:id="rId105"/>
    <p:sldId id="488" r:id="rId106"/>
    <p:sldId id="489" r:id="rId107"/>
    <p:sldId id="490" r:id="rId108"/>
    <p:sldId id="491" r:id="rId109"/>
    <p:sldId id="494" r:id="rId110"/>
    <p:sldId id="523" r:id="rId111"/>
    <p:sldId id="524" r:id="rId112"/>
    <p:sldId id="525" r:id="rId113"/>
    <p:sldId id="526" r:id="rId114"/>
    <p:sldId id="529" r:id="rId115"/>
    <p:sldId id="527" r:id="rId116"/>
    <p:sldId id="528" r:id="rId117"/>
    <p:sldId id="587" r:id="rId118"/>
    <p:sldId id="588" r:id="rId119"/>
    <p:sldId id="589" r:id="rId120"/>
    <p:sldId id="590" r:id="rId121"/>
    <p:sldId id="583" r:id="rId1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33CC"/>
    <a:srgbClr val="C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6" autoAdjust="0"/>
    <p:restoredTop sz="93195" autoAdjust="0"/>
  </p:normalViewPr>
  <p:slideViewPr>
    <p:cSldViewPr>
      <p:cViewPr varScale="1">
        <p:scale>
          <a:sx n="69" d="100"/>
          <a:sy n="69" d="100"/>
        </p:scale>
        <p:origin x="340" y="48"/>
      </p:cViewPr>
      <p:guideLst>
        <p:guide orient="horz" pos="2160"/>
        <p:guide pos="3840"/>
      </p:guideLst>
    </p:cSldViewPr>
  </p:slideViewPr>
  <p:notesTextViewPr>
    <p:cViewPr>
      <p:scale>
        <a:sx n="1" d="1"/>
        <a:sy n="1" d="1"/>
      </p:scale>
      <p:origin x="0" y="0"/>
    </p:cViewPr>
  </p:notesTextViewPr>
  <p:sorterViewPr>
    <p:cViewPr>
      <p:scale>
        <a:sx n="100" d="100"/>
        <a:sy n="100" d="100"/>
      </p:scale>
      <p:origin x="0" y="10416"/>
    </p:cViewPr>
  </p:sorterViewPr>
  <p:notesViewPr>
    <p:cSldViewPr>
      <p:cViewPr varScale="1">
        <p:scale>
          <a:sx n="88" d="100"/>
          <a:sy n="88"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t>2025/10/22</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t>‹#›</a:t>
            </a:fld>
            <a:endParaRPr kumimoji="1" lang="ja-JP" altLang="en-US"/>
          </a:p>
        </p:txBody>
      </p:sp>
    </p:spTree>
    <p:extLst>
      <p:ext uri="{BB962C8B-B14F-4D97-AF65-F5344CB8AC3E}">
        <p14:creationId xmlns:p14="http://schemas.microsoft.com/office/powerpoint/2010/main"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61A741-6366-427C-BBFC-79A6A67DCBD5}" type="slidenum">
              <a:rPr kumimoji="1" lang="ja-JP" altLang="en-US" smtClean="0"/>
              <a:t>1</a:t>
            </a:fld>
            <a:endParaRPr kumimoji="1" lang="ja-JP" altLang="en-US"/>
          </a:p>
        </p:txBody>
      </p:sp>
    </p:spTree>
    <p:extLst>
      <p:ext uri="{BB962C8B-B14F-4D97-AF65-F5344CB8AC3E}">
        <p14:creationId xmlns:p14="http://schemas.microsoft.com/office/powerpoint/2010/main" val="163494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C9C102D-93CC-40C6-9D6F-D7AEA049D66C}" type="slidenum">
              <a:rPr lang="en-US" altLang="ja-JP">
                <a:latin typeface="Arial" charset="0"/>
                <a:ea typeface="ＭＳ Ｐゴシック" charset="-128"/>
              </a:rPr>
              <a:pPr/>
              <a:t>2</a:t>
            </a:fld>
            <a:endParaRPr lang="en-US" altLang="ja-JP">
              <a:latin typeface="Arial" charset="0"/>
              <a:ea typeface="ＭＳ Ｐゴシック"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62730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84A793F-FA2C-4D38-B00E-A667D98E0CEF}" type="slidenum">
              <a:rPr lang="en-US" altLang="ja-JP">
                <a:latin typeface="Arial" charset="0"/>
                <a:ea typeface="ＭＳ Ｐゴシック" charset="-128"/>
              </a:rPr>
              <a:pPr/>
              <a:t>3</a:t>
            </a:fld>
            <a:endParaRPr lang="en-US" altLang="ja-JP">
              <a:latin typeface="Arial" charset="0"/>
              <a:ea typeface="ＭＳ Ｐゴシック"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95978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36A0532-7157-4886-8AF3-BDC0255448D9}" type="slidenum">
              <a:rPr lang="en-US" altLang="ja-JP">
                <a:latin typeface="Arial" charset="0"/>
                <a:ea typeface="ＭＳ Ｐゴシック" charset="-128"/>
              </a:rPr>
              <a:pPr/>
              <a:t>4</a:t>
            </a:fld>
            <a:endParaRPr lang="en-US" altLang="ja-JP">
              <a:latin typeface="Arial" charset="0"/>
              <a:ea typeface="ＭＳ Ｐゴシック"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96332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1269654-8752-4820-8776-8AB3D00C7AE4}" type="slidenum">
              <a:rPr lang="en-US" altLang="ja-JP">
                <a:latin typeface="Arial" charset="0"/>
                <a:ea typeface="ＭＳ Ｐゴシック" charset="-128"/>
              </a:rPr>
              <a:pPr/>
              <a:t>5</a:t>
            </a:fld>
            <a:endParaRPr lang="en-US" altLang="ja-JP">
              <a:latin typeface="Arial" charset="0"/>
              <a:ea typeface="ＭＳ Ｐゴシック"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19741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01AC099-2945-4583-BFB5-30C5E1655DEB}" type="slidenum">
              <a:rPr lang="en-US" altLang="ja-JP">
                <a:latin typeface="Arial" charset="0"/>
                <a:ea typeface="ＭＳ Ｐゴシック" charset="-128"/>
              </a:rPr>
              <a:pPr/>
              <a:t>6</a:t>
            </a:fld>
            <a:endParaRPr lang="en-US" altLang="ja-JP">
              <a:latin typeface="Arial" charset="0"/>
              <a:ea typeface="ＭＳ Ｐゴシック"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59677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B9EA96-EEDB-4AAE-A2FE-CD3EA6AEFCA9}" type="slidenum">
              <a:rPr lang="en-US" altLang="ja-JP">
                <a:latin typeface="Arial" charset="0"/>
                <a:ea typeface="ＭＳ Ｐゴシック" charset="-128"/>
              </a:rPr>
              <a:pPr/>
              <a:t>7</a:t>
            </a:fld>
            <a:endParaRPr lang="en-US" altLang="ja-JP">
              <a:latin typeface="Arial" charset="0"/>
              <a:ea typeface="ＭＳ Ｐゴシック"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37425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60FD7-3A98-2E16-AC8F-9B6ABBB3B72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08C8F40-6570-9F4B-5B7B-8A4676CB9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B904E8-1F45-6B68-E8DF-E0BD64FC1420}"/>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5" name="フッター プレースホルダー 4">
            <a:extLst>
              <a:ext uri="{FF2B5EF4-FFF2-40B4-BE49-F238E27FC236}">
                <a16:creationId xmlns:a16="http://schemas.microsoft.com/office/drawing/2014/main" id="{72A941B9-1ED5-8BC5-3EC6-663669978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E35FCE-E0D3-D55F-9411-045B25A41A0C}"/>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97513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BF939-CE92-2E71-BDED-242ED380404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1E7D202-9555-8431-0AB8-2429A96509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70AF74-2425-10ED-8F66-6BD9A19D213D}"/>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5" name="フッター プレースホルダー 4">
            <a:extLst>
              <a:ext uri="{FF2B5EF4-FFF2-40B4-BE49-F238E27FC236}">
                <a16:creationId xmlns:a16="http://schemas.microsoft.com/office/drawing/2014/main" id="{78C57E9F-EF94-9040-1224-22A18EB404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CA9DFE-7438-FFFC-79B2-9AF632BD250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18743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E87949A-2C5E-67BF-F513-ED7E4B19B56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BC9823F-2048-334B-8E5E-A789E461A80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95220C-9D25-55C6-9131-2F042D5361BA}"/>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5" name="フッター プレースホルダー 4">
            <a:extLst>
              <a:ext uri="{FF2B5EF4-FFF2-40B4-BE49-F238E27FC236}">
                <a16:creationId xmlns:a16="http://schemas.microsoft.com/office/drawing/2014/main" id="{EF70C0FB-2779-F30B-85A7-3365189E05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E17F22-63E0-1F81-5EE4-A08B1843C6D9}"/>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33391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rtlCol="0">
            <a:normAutofit/>
          </a:bodyPr>
          <a:lstStyle/>
          <a:p>
            <a:pPr lvl="0"/>
            <a:endParaRPr lang="ja-JP" altLang="en-US" noProof="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a:t>
            </a:fld>
            <a:endParaRPr lang="en-US" altLang="ja-JP"/>
          </a:p>
        </p:txBody>
      </p:sp>
    </p:spTree>
    <p:extLst>
      <p:ext uri="{BB962C8B-B14F-4D97-AF65-F5344CB8AC3E}">
        <p14:creationId xmlns:p14="http://schemas.microsoft.com/office/powerpoint/2010/main" val="92200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a:t>
            </a:fld>
            <a:endParaRPr lang="en-US" altLang="ja-JP"/>
          </a:p>
        </p:txBody>
      </p:sp>
    </p:spTree>
    <p:extLst>
      <p:ext uri="{BB962C8B-B14F-4D97-AF65-F5344CB8AC3E}">
        <p14:creationId xmlns:p14="http://schemas.microsoft.com/office/powerpoint/2010/main" val="198975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a:t>
            </a:fld>
            <a:endParaRPr lang="en-US" altLang="ja-JP"/>
          </a:p>
        </p:txBody>
      </p:sp>
    </p:spTree>
    <p:extLst>
      <p:ext uri="{BB962C8B-B14F-4D97-AF65-F5344CB8AC3E}">
        <p14:creationId xmlns:p14="http://schemas.microsoft.com/office/powerpoint/2010/main" val="390719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6C786-AE2F-A0B5-E763-E704A6B1835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DDBC60-2F82-8EB9-95F3-9C87998B04F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D62EE1-4AB8-7B1B-6992-1CEB73CBA079}"/>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5" name="フッター プレースホルダー 4">
            <a:extLst>
              <a:ext uri="{FF2B5EF4-FFF2-40B4-BE49-F238E27FC236}">
                <a16:creationId xmlns:a16="http://schemas.microsoft.com/office/drawing/2014/main" id="{2D2D2DC0-7F8F-2FBD-303A-97A4883359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8753F1-F888-3778-4552-40AF9C5789B6}"/>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88845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DFE21-8E20-A591-4ABC-78C67CE774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017EC6-EE5E-BFB6-3005-33B106D03F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4EF3473-BF13-E0A7-FFDE-E2D3A1A1C478}"/>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5" name="フッター プレースホルダー 4">
            <a:extLst>
              <a:ext uri="{FF2B5EF4-FFF2-40B4-BE49-F238E27FC236}">
                <a16:creationId xmlns:a16="http://schemas.microsoft.com/office/drawing/2014/main" id="{2A3DABC3-1F25-7F08-2A2F-5B1A878D0B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D85923-36BD-C82C-ADDE-BD7ED298DAC6}"/>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08110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98AD0-3BF1-1BC0-3456-9F8556ED1B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42A270-860A-3CFA-2129-129631AC9B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503EAB9-8552-7035-4932-F52ACE0B955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1D6832-BF13-4922-E6A1-BEB21C4865F7}"/>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6" name="フッター プレースホルダー 5">
            <a:extLst>
              <a:ext uri="{FF2B5EF4-FFF2-40B4-BE49-F238E27FC236}">
                <a16:creationId xmlns:a16="http://schemas.microsoft.com/office/drawing/2014/main" id="{638A75F8-F05B-C5AA-2DAE-B23C04A16B6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E162F1E-C2F4-FBAC-1EFE-5D202F644889}"/>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93428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30C4C-8812-69CC-1F25-BC32EA650A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EA6541-C169-004D-3BA1-C1D64065A3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5EDEDA7-540A-C3DE-D56C-5F28BF696D2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FC0A8E7-DBB9-2C5B-3CC2-2E8E0D6F8C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FD701ED-F84A-9CFD-6380-BCDDD2E8438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5ABC46E-BE2E-973B-7B9B-F800631BEAD7}"/>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8" name="フッター プレースホルダー 7">
            <a:extLst>
              <a:ext uri="{FF2B5EF4-FFF2-40B4-BE49-F238E27FC236}">
                <a16:creationId xmlns:a16="http://schemas.microsoft.com/office/drawing/2014/main" id="{FE7B7ED2-FAF2-EC94-F1EA-3DD37FD7566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64811C-B4CE-A621-F195-CB94E461ED54}"/>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13819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4ED82-1E98-66EE-9E3C-272EE4A0518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DD07115-CF86-6D8C-1CBC-13D2BE61D019}"/>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4" name="フッター プレースホルダー 3">
            <a:extLst>
              <a:ext uri="{FF2B5EF4-FFF2-40B4-BE49-F238E27FC236}">
                <a16:creationId xmlns:a16="http://schemas.microsoft.com/office/drawing/2014/main" id="{C7EF2334-8EF2-95FA-ADF7-69B090EBB5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81206C5-169C-9510-3940-5533F55EE7A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71979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F02F20-0B7C-06F8-E57E-648373981AA0}"/>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3" name="フッター プレースホルダー 2">
            <a:extLst>
              <a:ext uri="{FF2B5EF4-FFF2-40B4-BE49-F238E27FC236}">
                <a16:creationId xmlns:a16="http://schemas.microsoft.com/office/drawing/2014/main" id="{A0F0BE33-AE52-E428-A25E-39F79E228CD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7D4BC0-389A-583B-6B85-378D80FDFFE2}"/>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48304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7449A-3209-9C8D-8DD2-23F7D215D11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3B513E-C552-1A0F-12CE-A6475849C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148AE4C-6A15-FEF0-F59E-91EF75F43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E6220DA-5510-FCEE-7F4E-F11BAE135C24}"/>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6" name="フッター プレースホルダー 5">
            <a:extLst>
              <a:ext uri="{FF2B5EF4-FFF2-40B4-BE49-F238E27FC236}">
                <a16:creationId xmlns:a16="http://schemas.microsoft.com/office/drawing/2014/main" id="{443DC08C-B9D7-C523-67B6-872E741484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459014-89C1-7677-033C-1F2234FE00F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7451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3824CE-493E-BBD1-A896-CF71C70B1A0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060CBE5-5440-B731-F936-9B7789550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8C1747F-CBDE-E3AA-3BAB-6ED91585B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448B6E9-2E3D-5880-E310-8E5B69815173}"/>
              </a:ext>
            </a:extLst>
          </p:cNvPr>
          <p:cNvSpPr>
            <a:spLocks noGrp="1"/>
          </p:cNvSpPr>
          <p:nvPr>
            <p:ph type="dt" sz="half" idx="10"/>
          </p:nvPr>
        </p:nvSpPr>
        <p:spPr/>
        <p:txBody>
          <a:bodyPr/>
          <a:lstStyle/>
          <a:p>
            <a:fld id="{9AE44AB1-D9BD-4AF9-808B-EF3033822251}" type="datetimeFigureOut">
              <a:rPr kumimoji="1" lang="ja-JP" altLang="en-US" smtClean="0"/>
              <a:t>2025/10/22</a:t>
            </a:fld>
            <a:endParaRPr kumimoji="1" lang="ja-JP" altLang="en-US"/>
          </a:p>
        </p:txBody>
      </p:sp>
      <p:sp>
        <p:nvSpPr>
          <p:cNvPr id="6" name="フッター プレースホルダー 5">
            <a:extLst>
              <a:ext uri="{FF2B5EF4-FFF2-40B4-BE49-F238E27FC236}">
                <a16:creationId xmlns:a16="http://schemas.microsoft.com/office/drawing/2014/main" id="{ED4D8D28-89FE-BDD8-5C97-6DD6EE997E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57C0B8-2246-CBB3-AD0F-ACCF2AD671CA}"/>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71798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F583C64-1722-59DE-96AC-185F35F5C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3F06F9-3DD2-A560-387E-7F9D5718A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C2267A-C36A-29D1-1323-FD8DFF3B3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E44AB1-D9BD-4AF9-808B-EF3033822251}" type="datetimeFigureOut">
              <a:rPr kumimoji="1" lang="ja-JP" altLang="en-US" smtClean="0"/>
              <a:t>2025/10/22</a:t>
            </a:fld>
            <a:endParaRPr kumimoji="1" lang="ja-JP" altLang="en-US"/>
          </a:p>
        </p:txBody>
      </p:sp>
      <p:sp>
        <p:nvSpPr>
          <p:cNvPr id="5" name="フッター プレースホルダー 4">
            <a:extLst>
              <a:ext uri="{FF2B5EF4-FFF2-40B4-BE49-F238E27FC236}">
                <a16:creationId xmlns:a16="http://schemas.microsoft.com/office/drawing/2014/main" id="{1BF72256-0C8D-21AA-9122-327397097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1D564BF-D50D-A0EC-1DE3-E840EDFF7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46936829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ja.m.wikibooks.org/wiki/%E6%96%99%E7%90%86%E6%9C%AC/%E8%82%89%E6%96%99%E7%90%86/%E3%83%8F%E3%83%B3%E3%83%90%E3%83%BC%E3%82%AC%E3%83%BC"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 Id="rId4" Type="http://schemas.openxmlformats.org/officeDocument/2006/relationships/image" Target="../media/image166.png"/></Relationships>
</file>

<file path=ppt/slides/_rels/slide1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dW5plLrebUg&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dW5plLrebUg?feature=oembed" TargetMode="External"/><Relationship Id="rId4" Type="http://schemas.openxmlformats.org/officeDocument/2006/relationships/image" Target="../media/image17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seaworld.com/orlando/"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R_V9tn2Lxlo" TargetMode="External"/><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ja.wikipedia.org/wiki/9%E6%9C%8811%E6%97%A5" TargetMode="External"/><Relationship Id="rId13" Type="http://schemas.openxmlformats.org/officeDocument/2006/relationships/hyperlink" Target="http://ja.wikipedia.org/wiki/%E6%AF%94%E8%BC%83%E7%94%9F%E7%94%A3%E8%B2%BB%E8%AA%AC" TargetMode="External"/><Relationship Id="rId1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hyperlink" Target="http://ja.wikipedia.org/wiki/1823%E5%B9%B4" TargetMode="External"/><Relationship Id="rId12" Type="http://schemas.openxmlformats.org/officeDocument/2006/relationships/hyperlink" Target="http://ja.wikipedia.org/wiki/%E6%AF%94%E8%BC%83%E5%84%AA%E4%BD%8D" TargetMode="External"/><Relationship Id="rId17" Type="http://schemas.openxmlformats.org/officeDocument/2006/relationships/hyperlink" Target="http://upload.wikimedia.org/wikipedia/commons/8/8d/David_ricardo.jpg" TargetMode="External"/><Relationship Id="rId2" Type="http://schemas.openxmlformats.org/officeDocument/2006/relationships/audio" Target="../media/media2.m4a"/><Relationship Id="rId16" Type="http://schemas.openxmlformats.org/officeDocument/2006/relationships/hyperlink" Target="http://ja.wikipedia.org/wiki/%E5%8F%A4%E5%85%B8%E6%B4%BE%E7%B5%8C%E6%B8%88%E5%AD%A6" TargetMode="External"/><Relationship Id="rId1" Type="http://schemas.microsoft.com/office/2007/relationships/media" Target="../media/media2.m4a"/><Relationship Id="rId6" Type="http://schemas.openxmlformats.org/officeDocument/2006/relationships/hyperlink" Target="http://ja.wikipedia.org/wiki/4%E6%9C%8819%E6%97%A5" TargetMode="External"/><Relationship Id="rId11" Type="http://schemas.openxmlformats.org/officeDocument/2006/relationships/hyperlink" Target="http://ja.wikipedia.org/wiki/%E7%B5%8C%E6%B8%88%E5%AD%A6%E8%80%85" TargetMode="External"/><Relationship Id="rId5" Type="http://schemas.openxmlformats.org/officeDocument/2006/relationships/hyperlink" Target="http://ja.wikipedia.org/wiki/1772%E5%B9%B4" TargetMode="External"/><Relationship Id="rId15" Type="http://schemas.openxmlformats.org/officeDocument/2006/relationships/hyperlink" Target="http://ja.wikipedia.org/wiki/%E7%B5%8C%E6%B8%88%E5%AD%A6" TargetMode="External"/><Relationship Id="rId10" Type="http://schemas.openxmlformats.org/officeDocument/2006/relationships/hyperlink" Target="http://ja.wikipedia.org/wiki/%E3%82%A4%E3%82%AE%E3%83%AA%E3%82%B9" TargetMode="External"/><Relationship Id="rId19"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ja.wikipedia.org/wiki/%E8%87%AA%E7%94%B1%E8%B2%BF%E6%98%93" TargetMode="External"/><Relationship Id="rId14" Type="http://schemas.openxmlformats.org/officeDocument/2006/relationships/hyperlink" Target="http://ja.wikipedia.org/wiki/%E5%8A%B4%E5%83%8D%E4%BE%A1%E5%80%A4%E8%AA%AC"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cVH1IpELIo0" TargetMode="External"/><Relationship Id="rId2" Type="http://schemas.openxmlformats.org/officeDocument/2006/relationships/slideLayout" Target="../slideLayouts/slideLayout2.xml"/><Relationship Id="rId1" Type="http://schemas.openxmlformats.org/officeDocument/2006/relationships/video" Target="https://www.youtube.com/embed/cVH1IpELIo0?feature=oembed"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jpeg"/><Relationship Id="rId26" Type="http://schemas.openxmlformats.org/officeDocument/2006/relationships/image" Target="../media/image70.jpeg"/><Relationship Id="rId39" Type="http://schemas.openxmlformats.org/officeDocument/2006/relationships/image" Target="../media/image83.jpeg"/><Relationship Id="rId21" Type="http://schemas.openxmlformats.org/officeDocument/2006/relationships/image" Target="../media/image65.jpeg"/><Relationship Id="rId34" Type="http://schemas.openxmlformats.org/officeDocument/2006/relationships/image" Target="../media/image78.jpeg"/><Relationship Id="rId42" Type="http://schemas.openxmlformats.org/officeDocument/2006/relationships/image" Target="../media/image86.jpeg"/><Relationship Id="rId47" Type="http://schemas.openxmlformats.org/officeDocument/2006/relationships/image" Target="../media/image91.jpeg"/><Relationship Id="rId50" Type="http://schemas.openxmlformats.org/officeDocument/2006/relationships/image" Target="../media/image94.jpeg"/><Relationship Id="rId7" Type="http://schemas.openxmlformats.org/officeDocument/2006/relationships/image" Target="../media/image51.jpeg"/><Relationship Id="rId2" Type="http://schemas.openxmlformats.org/officeDocument/2006/relationships/image" Target="../media/image46.jpeg"/><Relationship Id="rId16" Type="http://schemas.openxmlformats.org/officeDocument/2006/relationships/image" Target="../media/image60.jpeg"/><Relationship Id="rId29" Type="http://schemas.openxmlformats.org/officeDocument/2006/relationships/image" Target="../media/image73.jpeg"/><Relationship Id="rId11" Type="http://schemas.openxmlformats.org/officeDocument/2006/relationships/image" Target="../media/image55.jpeg"/><Relationship Id="rId24" Type="http://schemas.openxmlformats.org/officeDocument/2006/relationships/image" Target="../media/image68.jpeg"/><Relationship Id="rId32" Type="http://schemas.openxmlformats.org/officeDocument/2006/relationships/image" Target="../media/image76.jpeg"/><Relationship Id="rId37" Type="http://schemas.openxmlformats.org/officeDocument/2006/relationships/image" Target="../media/image81.jpeg"/><Relationship Id="rId40" Type="http://schemas.openxmlformats.org/officeDocument/2006/relationships/image" Target="../media/image84.jpeg"/><Relationship Id="rId45" Type="http://schemas.openxmlformats.org/officeDocument/2006/relationships/image" Target="../media/image89.jpe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7.jpeg"/><Relationship Id="rId28" Type="http://schemas.openxmlformats.org/officeDocument/2006/relationships/image" Target="../media/image72.jpeg"/><Relationship Id="rId36" Type="http://schemas.openxmlformats.org/officeDocument/2006/relationships/image" Target="../media/image80.jpeg"/><Relationship Id="rId49" Type="http://schemas.openxmlformats.org/officeDocument/2006/relationships/image" Target="../media/image93.jpeg"/><Relationship Id="rId10" Type="http://schemas.openxmlformats.org/officeDocument/2006/relationships/image" Target="../media/image54.jpeg"/><Relationship Id="rId19" Type="http://schemas.openxmlformats.org/officeDocument/2006/relationships/image" Target="../media/image63.jpeg"/><Relationship Id="rId31" Type="http://schemas.openxmlformats.org/officeDocument/2006/relationships/image" Target="../media/image75.jpeg"/><Relationship Id="rId44" Type="http://schemas.openxmlformats.org/officeDocument/2006/relationships/image" Target="../media/image88.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6.jpeg"/><Relationship Id="rId27" Type="http://schemas.openxmlformats.org/officeDocument/2006/relationships/image" Target="../media/image71.jpeg"/><Relationship Id="rId30" Type="http://schemas.openxmlformats.org/officeDocument/2006/relationships/image" Target="../media/image74.jpeg"/><Relationship Id="rId35" Type="http://schemas.openxmlformats.org/officeDocument/2006/relationships/image" Target="../media/image79.jpeg"/><Relationship Id="rId43" Type="http://schemas.openxmlformats.org/officeDocument/2006/relationships/image" Target="../media/image87.jpeg"/><Relationship Id="rId48" Type="http://schemas.openxmlformats.org/officeDocument/2006/relationships/image" Target="../media/image92.jpeg"/><Relationship Id="rId8" Type="http://schemas.openxmlformats.org/officeDocument/2006/relationships/image" Target="../media/image52.jpeg"/><Relationship Id="rId51" Type="http://schemas.openxmlformats.org/officeDocument/2006/relationships/image" Target="../media/image95.jpeg"/><Relationship Id="rId3" Type="http://schemas.openxmlformats.org/officeDocument/2006/relationships/image" Target="../media/image47.jpeg"/><Relationship Id="rId12" Type="http://schemas.openxmlformats.org/officeDocument/2006/relationships/image" Target="../media/image56.jpeg"/><Relationship Id="rId17" Type="http://schemas.openxmlformats.org/officeDocument/2006/relationships/image" Target="../media/image61.jpeg"/><Relationship Id="rId25" Type="http://schemas.openxmlformats.org/officeDocument/2006/relationships/image" Target="../media/image69.jpeg"/><Relationship Id="rId33" Type="http://schemas.openxmlformats.org/officeDocument/2006/relationships/image" Target="../media/image77.jpeg"/><Relationship Id="rId38" Type="http://schemas.openxmlformats.org/officeDocument/2006/relationships/image" Target="../media/image82.jpeg"/><Relationship Id="rId46" Type="http://schemas.openxmlformats.org/officeDocument/2006/relationships/image" Target="../media/image90.jpeg"/><Relationship Id="rId20" Type="http://schemas.openxmlformats.org/officeDocument/2006/relationships/image" Target="../media/image64.jpeg"/><Relationship Id="rId41"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oleObject" Target="../embeddings/oleObject2.bin"/><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disneylandparis.com/en/attractions/walt-disney-studios-park/ratatouille-the-adventure/?country=JP" TargetMode="External"/><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cr-program.com/program/work2.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15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4400" dirty="0"/>
              <a:t>世界のディズニーランド</a:t>
            </a:r>
            <a:br>
              <a:rPr kumimoji="1" lang="en-US" altLang="ja-JP" sz="4400" dirty="0"/>
            </a:br>
            <a:r>
              <a:rPr kumimoji="1" lang="ja-JP" altLang="en-US" sz="4400" dirty="0"/>
              <a:t>（教科書第</a:t>
            </a:r>
            <a:r>
              <a:rPr kumimoji="1" lang="en-US" altLang="ja-JP" sz="4400" dirty="0"/>
              <a:t>9</a:t>
            </a:r>
            <a:r>
              <a:rPr kumimoji="1" lang="ja-JP" altLang="en-US" sz="4400" dirty="0"/>
              <a:t>章）</a:t>
            </a:r>
          </a:p>
        </p:txBody>
      </p:sp>
      <p:sp>
        <p:nvSpPr>
          <p:cNvPr id="3" name="サブタイトル 2"/>
          <p:cNvSpPr>
            <a:spLocks noGrp="1"/>
          </p:cNvSpPr>
          <p:nvPr>
            <p:ph type="subTitle" idx="1"/>
          </p:nvPr>
        </p:nvSpPr>
        <p:spPr>
          <a:xfrm>
            <a:off x="1559496" y="4783138"/>
            <a:ext cx="9144000" cy="1655762"/>
          </a:xfrm>
        </p:spPr>
        <p:txBody>
          <a:bodyPr/>
          <a:lstStyle/>
          <a:p>
            <a:r>
              <a:rPr lang="ja-JP" altLang="en-US" dirty="0"/>
              <a:t>山澤成康</a:t>
            </a:r>
            <a:endParaRPr kumimoji="1" lang="ja-JP" altLang="en-US" dirty="0"/>
          </a:p>
        </p:txBody>
      </p:sp>
      <p:pic>
        <p:nvPicPr>
          <p:cNvPr id="5" name="オーディオ 4">
            <a:hlinkClick r:id="" action="ppaction://media"/>
            <a:extLst>
              <a:ext uri="{FF2B5EF4-FFF2-40B4-BE49-F238E27FC236}">
                <a16:creationId xmlns:a16="http://schemas.microsoft.com/office/drawing/2014/main" id="{D7BC30B8-5592-572B-FD64-DFBE2EA1C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770680198"/>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5C85FD-1387-4ACA-A958-9ABB620B3F4F}"/>
              </a:ext>
            </a:extLst>
          </p:cNvPr>
          <p:cNvSpPr>
            <a:spLocks noGrp="1"/>
          </p:cNvSpPr>
          <p:nvPr>
            <p:ph type="title"/>
          </p:nvPr>
        </p:nvSpPr>
        <p:spPr/>
        <p:txBody>
          <a:bodyPr/>
          <a:lstStyle/>
          <a:p>
            <a:r>
              <a:rPr lang="ja-JP" altLang="en-US" dirty="0"/>
              <a:t>為替レートの決定理論</a:t>
            </a:r>
            <a:endParaRPr kumimoji="1" lang="ja-JP" altLang="en-US" dirty="0"/>
          </a:p>
        </p:txBody>
      </p:sp>
      <p:sp>
        <p:nvSpPr>
          <p:cNvPr id="3" name="コンテンツ プレースホルダー 2">
            <a:extLst>
              <a:ext uri="{FF2B5EF4-FFF2-40B4-BE49-F238E27FC236}">
                <a16:creationId xmlns:a16="http://schemas.microsoft.com/office/drawing/2014/main" id="{C27FD03E-058A-439D-9C5C-02440C03D60C}"/>
              </a:ext>
            </a:extLst>
          </p:cNvPr>
          <p:cNvSpPr>
            <a:spLocks noGrp="1"/>
          </p:cNvSpPr>
          <p:nvPr>
            <p:ph idx="1"/>
          </p:nvPr>
        </p:nvSpPr>
        <p:spPr>
          <a:xfrm>
            <a:off x="609600" y="1600201"/>
            <a:ext cx="6782544" cy="4525963"/>
          </a:xfrm>
        </p:spPr>
        <p:txBody>
          <a:bodyPr/>
          <a:lstStyle/>
          <a:p>
            <a:r>
              <a:rPr kumimoji="1" lang="ja-JP" altLang="en-US" dirty="0"/>
              <a:t>アセットアプローチ（</a:t>
            </a:r>
            <a:r>
              <a:rPr kumimoji="1" lang="ja-JP" altLang="en-US" dirty="0">
                <a:solidFill>
                  <a:srgbClr val="FF00FF"/>
                </a:solidFill>
              </a:rPr>
              <a:t>短期</a:t>
            </a:r>
            <a:r>
              <a:rPr kumimoji="1" lang="ja-JP" altLang="en-US" dirty="0"/>
              <a:t>）</a:t>
            </a:r>
            <a:endParaRPr kumimoji="1" lang="en-US" altLang="ja-JP" dirty="0"/>
          </a:p>
          <a:p>
            <a:pPr marL="0" indent="0">
              <a:buNone/>
            </a:pPr>
            <a:r>
              <a:rPr lang="ja-JP" altLang="en-US" dirty="0"/>
              <a:t>　両国の金利水準によって決定</a:t>
            </a:r>
            <a:endParaRPr lang="en-US" altLang="ja-JP" dirty="0"/>
          </a:p>
          <a:p>
            <a:pPr marL="0" indent="0">
              <a:buNone/>
            </a:pPr>
            <a:endParaRPr kumimoji="1" lang="en-US" altLang="ja-JP" dirty="0"/>
          </a:p>
          <a:p>
            <a:r>
              <a:rPr lang="ja-JP" altLang="en-US" dirty="0"/>
              <a:t>購買力平価（</a:t>
            </a:r>
            <a:r>
              <a:rPr lang="ja-JP" altLang="en-US" dirty="0">
                <a:solidFill>
                  <a:srgbClr val="FF00FF"/>
                </a:solidFill>
              </a:rPr>
              <a:t>長期</a:t>
            </a:r>
            <a:r>
              <a:rPr lang="ja-JP" altLang="en-US" dirty="0"/>
              <a:t>）</a:t>
            </a:r>
            <a:endParaRPr lang="en-US" altLang="ja-JP" dirty="0"/>
          </a:p>
          <a:p>
            <a:pPr marL="0" indent="0">
              <a:buNone/>
            </a:pPr>
            <a:r>
              <a:rPr kumimoji="1" lang="en-US" altLang="ja-JP" dirty="0"/>
              <a:t>	</a:t>
            </a:r>
            <a:r>
              <a:rPr kumimoji="1" lang="ja-JP" altLang="en-US" dirty="0"/>
              <a:t>両国の物価水準によって決定</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EA175E9-3EC9-4136-9174-EC52831593DE}"/>
                  </a:ext>
                </a:extLst>
              </p:cNvPr>
              <p:cNvSpPr txBox="1"/>
              <p:nvPr/>
            </p:nvSpPr>
            <p:spPr>
              <a:xfrm>
                <a:off x="2136168" y="4869160"/>
                <a:ext cx="4824536" cy="613758"/>
              </a:xfrm>
              <a:prstGeom prst="rect">
                <a:avLst/>
              </a:prstGeom>
              <a:noFill/>
            </p:spPr>
            <p:txBody>
              <a:bodyPr wrap="square">
                <a:spAutoFit/>
              </a:bodyPr>
              <a:lstStyle/>
              <a:p>
                <a:r>
                  <a:rPr kumimoji="1" lang="ja-JP" altLang="en-US" dirty="0"/>
                  <a:t>購買力</a:t>
                </a:r>
                <a14:m>
                  <m:oMath xmlns:m="http://schemas.openxmlformats.org/officeDocument/2006/math">
                    <m:r>
                      <a:rPr lang="ja-JP" altLang="en-US" b="0" i="1" dirty="0">
                        <a:latin typeface="Cambria Math"/>
                      </a:rPr>
                      <m:t>平価</m:t>
                    </m:r>
                    <m:r>
                      <a:rPr kumimoji="1" lang="ja-JP" altLang="en-US" b="0" i="0" smtClean="0">
                        <a:latin typeface="Cambria Math"/>
                      </a:rPr>
                      <m:t>＝</m:t>
                    </m:r>
                    <m:f>
                      <m:fPr>
                        <m:ctrlPr>
                          <a:rPr kumimoji="1" lang="en-US" altLang="ja-JP" i="1" smtClean="0">
                            <a:latin typeface="Cambria Math" panose="02040503050406030204" pitchFamily="18" charset="0"/>
                          </a:rPr>
                        </m:ctrlPr>
                      </m:fPr>
                      <m:num>
                        <m:r>
                          <a:rPr lang="ja-JP" altLang="en-US" i="1">
                            <a:latin typeface="Cambria Math"/>
                          </a:rPr>
                          <m:t>日本</m:t>
                        </m:r>
                        <m:r>
                          <a:rPr lang="ja-JP" altLang="en-US" b="0" i="1" smtClean="0">
                            <a:latin typeface="Cambria Math"/>
                          </a:rPr>
                          <m:t>の</m:t>
                        </m:r>
                        <m:r>
                          <a:rPr lang="ja-JP" altLang="en-US" i="1">
                            <a:latin typeface="Cambria Math"/>
                          </a:rPr>
                          <m:t>物価</m:t>
                        </m:r>
                      </m:num>
                      <m:den>
                        <m:r>
                          <a:rPr lang="ja-JP" altLang="en-US" i="1">
                            <a:latin typeface="Cambria Math"/>
                          </a:rPr>
                          <m:t>アメリカの</m:t>
                        </m:r>
                        <m:r>
                          <a:rPr lang="ja-JP" altLang="en-US" i="1" smtClean="0">
                            <a:latin typeface="Cambria Math"/>
                          </a:rPr>
                          <m:t>物価</m:t>
                        </m:r>
                      </m:den>
                    </m:f>
                  </m:oMath>
                </a14:m>
                <a:endParaRPr lang="en-US" altLang="ja-JP" dirty="0"/>
              </a:p>
            </p:txBody>
          </p:sp>
        </mc:Choice>
        <mc:Fallback xmlns="">
          <p:sp>
            <p:nvSpPr>
              <p:cNvPr id="5" name="テキスト ボックス 4">
                <a:extLst>
                  <a:ext uri="{FF2B5EF4-FFF2-40B4-BE49-F238E27FC236}">
                    <a16:creationId xmlns:a16="http://schemas.microsoft.com/office/drawing/2014/main" id="{CEA175E9-3EC9-4136-9174-EC52831593DE}"/>
                  </a:ext>
                </a:extLst>
              </p:cNvPr>
              <p:cNvSpPr txBox="1">
                <a:spLocks noRot="1" noChangeAspect="1" noMove="1" noResize="1" noEditPoints="1" noAdjustHandles="1" noChangeArrowheads="1" noChangeShapeType="1" noTextEdit="1"/>
              </p:cNvSpPr>
              <p:nvPr/>
            </p:nvSpPr>
            <p:spPr>
              <a:xfrm>
                <a:off x="2136168" y="4869160"/>
                <a:ext cx="4824536" cy="613758"/>
              </a:xfrm>
              <a:prstGeom prst="rect">
                <a:avLst/>
              </a:prstGeom>
              <a:blipFill>
                <a:blip r:embed="rId2"/>
                <a:stretch>
                  <a:fillRect l="-1010" b="-1000"/>
                </a:stretch>
              </a:blipFill>
            </p:spPr>
            <p:txBody>
              <a:bodyPr/>
              <a:lstStyle/>
              <a:p>
                <a:r>
                  <a:rPr lang="ja-JP" altLang="en-US">
                    <a:noFill/>
                  </a:rPr>
                  <a:t> </a:t>
                </a:r>
              </a:p>
            </p:txBody>
          </p:sp>
        </mc:Fallback>
      </mc:AlternateContent>
      <p:pic>
        <p:nvPicPr>
          <p:cNvPr id="9" name="図 8" descr="半分に切られたサンドイッチ&#10;&#10;自動的に生成された説明">
            <a:extLst>
              <a:ext uri="{FF2B5EF4-FFF2-40B4-BE49-F238E27FC236}">
                <a16:creationId xmlns:a16="http://schemas.microsoft.com/office/drawing/2014/main" id="{9259D9F2-CB73-46E1-9ED9-CE40A8D4647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222836" y="2242867"/>
            <a:ext cx="1805186" cy="1205864"/>
          </a:xfrm>
          <a:prstGeom prst="rect">
            <a:avLst/>
          </a:prstGeom>
        </p:spPr>
      </p:pic>
      <p:pic>
        <p:nvPicPr>
          <p:cNvPr id="11" name="図 10" descr="半分に切られたサンドイッチ&#10;&#10;自動的に生成された説明">
            <a:extLst>
              <a:ext uri="{FF2B5EF4-FFF2-40B4-BE49-F238E27FC236}">
                <a16:creationId xmlns:a16="http://schemas.microsoft.com/office/drawing/2014/main" id="{B4C41EDF-BBF9-4095-9498-4664056D7162}"/>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498202" y="2253696"/>
            <a:ext cx="1805186" cy="1205864"/>
          </a:xfrm>
          <a:prstGeom prst="rect">
            <a:avLst/>
          </a:prstGeom>
        </p:spPr>
      </p:pic>
      <p:sp>
        <p:nvSpPr>
          <p:cNvPr id="13" name="テキスト ボックス 12">
            <a:extLst>
              <a:ext uri="{FF2B5EF4-FFF2-40B4-BE49-F238E27FC236}">
                <a16:creationId xmlns:a16="http://schemas.microsoft.com/office/drawing/2014/main" id="{325AA75B-A1C7-45BB-818F-91D4C16BEDB5}"/>
              </a:ext>
            </a:extLst>
          </p:cNvPr>
          <p:cNvSpPr txBox="1"/>
          <p:nvPr/>
        </p:nvSpPr>
        <p:spPr>
          <a:xfrm>
            <a:off x="7490003" y="3825666"/>
            <a:ext cx="1440160" cy="369332"/>
          </a:xfrm>
          <a:prstGeom prst="rect">
            <a:avLst/>
          </a:prstGeom>
          <a:noFill/>
        </p:spPr>
        <p:txBody>
          <a:bodyPr wrap="square" rtlCol="0">
            <a:spAutoFit/>
          </a:bodyPr>
          <a:lstStyle/>
          <a:p>
            <a:pPr algn="ctr"/>
            <a:r>
              <a:rPr lang="en-US" altLang="ja-JP" dirty="0"/>
              <a:t>480</a:t>
            </a:r>
            <a:r>
              <a:rPr kumimoji="1" lang="ja-JP" altLang="en-US" dirty="0"/>
              <a:t>円</a:t>
            </a:r>
          </a:p>
        </p:txBody>
      </p:sp>
      <p:sp>
        <p:nvSpPr>
          <p:cNvPr id="14" name="テキスト ボックス 13">
            <a:extLst>
              <a:ext uri="{FF2B5EF4-FFF2-40B4-BE49-F238E27FC236}">
                <a16:creationId xmlns:a16="http://schemas.microsoft.com/office/drawing/2014/main" id="{B133E718-0951-4080-99E5-E19FFF0B8E77}"/>
              </a:ext>
            </a:extLst>
          </p:cNvPr>
          <p:cNvSpPr txBox="1"/>
          <p:nvPr/>
        </p:nvSpPr>
        <p:spPr>
          <a:xfrm>
            <a:off x="9917410" y="3825666"/>
            <a:ext cx="1368152" cy="369332"/>
          </a:xfrm>
          <a:prstGeom prst="rect">
            <a:avLst/>
          </a:prstGeom>
          <a:noFill/>
        </p:spPr>
        <p:txBody>
          <a:bodyPr wrap="square" rtlCol="0">
            <a:spAutoFit/>
          </a:bodyPr>
          <a:lstStyle/>
          <a:p>
            <a:r>
              <a:rPr lang="en-US" altLang="ja-JP" dirty="0"/>
              <a:t>5.79</a:t>
            </a:r>
            <a:r>
              <a:rPr kumimoji="1" lang="ja-JP" altLang="en-US" dirty="0"/>
              <a:t>ドル</a:t>
            </a:r>
          </a:p>
        </p:txBody>
      </p:sp>
      <p:sp>
        <p:nvSpPr>
          <p:cNvPr id="15" name="テキスト ボックス 14">
            <a:extLst>
              <a:ext uri="{FF2B5EF4-FFF2-40B4-BE49-F238E27FC236}">
                <a16:creationId xmlns:a16="http://schemas.microsoft.com/office/drawing/2014/main" id="{8B5628A3-47AD-4B7F-886F-B0B714B8B87C}"/>
              </a:ext>
            </a:extLst>
          </p:cNvPr>
          <p:cNvSpPr txBox="1"/>
          <p:nvPr/>
        </p:nvSpPr>
        <p:spPr>
          <a:xfrm>
            <a:off x="8544272" y="4562954"/>
            <a:ext cx="2520280" cy="369332"/>
          </a:xfrm>
          <a:prstGeom prst="rect">
            <a:avLst/>
          </a:prstGeom>
          <a:noFill/>
        </p:spPr>
        <p:txBody>
          <a:bodyPr wrap="square" rtlCol="0">
            <a:spAutoFit/>
          </a:bodyPr>
          <a:lstStyle/>
          <a:p>
            <a:r>
              <a:rPr kumimoji="1" lang="ja-JP" altLang="en-US" dirty="0"/>
              <a:t>１ドル＝</a:t>
            </a:r>
            <a:r>
              <a:rPr lang="en-US" altLang="ja-JP" dirty="0"/>
              <a:t>82.9</a:t>
            </a:r>
            <a:r>
              <a:rPr kumimoji="1" lang="ja-JP" altLang="en-US" dirty="0"/>
              <a:t>円</a:t>
            </a:r>
          </a:p>
        </p:txBody>
      </p:sp>
      <p:sp>
        <p:nvSpPr>
          <p:cNvPr id="16" name="テキスト ボックス 15">
            <a:extLst>
              <a:ext uri="{FF2B5EF4-FFF2-40B4-BE49-F238E27FC236}">
                <a16:creationId xmlns:a16="http://schemas.microsoft.com/office/drawing/2014/main" id="{8CE7CF2D-B178-456C-9A0F-B3B86D48F652}"/>
              </a:ext>
            </a:extLst>
          </p:cNvPr>
          <p:cNvSpPr txBox="1"/>
          <p:nvPr/>
        </p:nvSpPr>
        <p:spPr>
          <a:xfrm>
            <a:off x="7299441" y="5408496"/>
            <a:ext cx="4147063" cy="923330"/>
          </a:xfrm>
          <a:prstGeom prst="rect">
            <a:avLst/>
          </a:prstGeom>
          <a:noFill/>
          <a:ln>
            <a:solidFill>
              <a:srgbClr val="FFC000"/>
            </a:solidFill>
          </a:ln>
        </p:spPr>
        <p:txBody>
          <a:bodyPr wrap="square" rtlCol="0">
            <a:spAutoFit/>
          </a:bodyPr>
          <a:lstStyle/>
          <a:p>
            <a:r>
              <a:rPr kumimoji="1" lang="ja-JP" altLang="en-US" dirty="0"/>
              <a:t>今の為替レート（</a:t>
            </a:r>
            <a:r>
              <a:rPr kumimoji="1" lang="en-US" altLang="ja-JP" dirty="0"/>
              <a:t>1</a:t>
            </a:r>
            <a:r>
              <a:rPr kumimoji="1" lang="ja-JP" altLang="en-US" dirty="0"/>
              <a:t>ドル＝</a:t>
            </a:r>
            <a:r>
              <a:rPr lang="en-US" altLang="ja-JP" dirty="0"/>
              <a:t>140</a:t>
            </a:r>
            <a:r>
              <a:rPr lang="ja-JP" altLang="en-US" dirty="0"/>
              <a:t>円）だと、米国でビッグマックを食べようとすると、</a:t>
            </a:r>
            <a:r>
              <a:rPr lang="en-US" altLang="ja-JP" dirty="0"/>
              <a:t>811 </a:t>
            </a:r>
            <a:r>
              <a:rPr lang="ja-JP" altLang="en-US" dirty="0"/>
              <a:t>円かかる。</a:t>
            </a:r>
            <a:endParaRPr kumimoji="1" lang="ja-JP" altLang="en-US" dirty="0"/>
          </a:p>
        </p:txBody>
      </p:sp>
      <p:sp>
        <p:nvSpPr>
          <p:cNvPr id="7" name="テキスト ボックス 6">
            <a:extLst>
              <a:ext uri="{FF2B5EF4-FFF2-40B4-BE49-F238E27FC236}">
                <a16:creationId xmlns:a16="http://schemas.microsoft.com/office/drawing/2014/main" id="{F6F40D75-2E02-E304-BBF8-460C8CBF4AC7}"/>
              </a:ext>
            </a:extLst>
          </p:cNvPr>
          <p:cNvSpPr txBox="1"/>
          <p:nvPr/>
        </p:nvSpPr>
        <p:spPr>
          <a:xfrm>
            <a:off x="9781740" y="1364624"/>
            <a:ext cx="1800660" cy="369332"/>
          </a:xfrm>
          <a:prstGeom prst="rect">
            <a:avLst/>
          </a:prstGeom>
          <a:noFill/>
        </p:spPr>
        <p:txBody>
          <a:bodyPr wrap="square" rtlCol="0">
            <a:spAutoFit/>
          </a:bodyPr>
          <a:lstStyle/>
          <a:p>
            <a:r>
              <a:rPr kumimoji="1" lang="en-US" altLang="ja-JP" dirty="0"/>
              <a:t>2025</a:t>
            </a:r>
            <a:r>
              <a:rPr kumimoji="1" lang="ja-JP" altLang="en-US" dirty="0"/>
              <a:t>年</a:t>
            </a:r>
            <a:r>
              <a:rPr kumimoji="1" lang="en-US" altLang="ja-JP" dirty="0"/>
              <a:t>1</a:t>
            </a:r>
            <a:r>
              <a:rPr kumimoji="1" lang="ja-JP" altLang="en-US" dirty="0"/>
              <a:t>月版</a:t>
            </a:r>
          </a:p>
        </p:txBody>
      </p:sp>
    </p:spTree>
    <p:extLst>
      <p:ext uri="{BB962C8B-B14F-4D97-AF65-F5344CB8AC3E}">
        <p14:creationId xmlns:p14="http://schemas.microsoft.com/office/powerpoint/2010/main" val="1276038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E27FA6-9185-C12E-E6EF-25ED8AC0CE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712" y="1048516"/>
            <a:ext cx="3033226" cy="4043104"/>
          </a:xfrm>
          <a:prstGeom prst="rect">
            <a:avLst/>
          </a:prstGeom>
        </p:spPr>
      </p:pic>
      <p:pic>
        <p:nvPicPr>
          <p:cNvPr id="3" name="図 2">
            <a:extLst>
              <a:ext uri="{FF2B5EF4-FFF2-40B4-BE49-F238E27FC236}">
                <a16:creationId xmlns:a16="http://schemas.microsoft.com/office/drawing/2014/main" id="{A2E321D3-944B-872D-899F-824860B9E6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778" y="996550"/>
            <a:ext cx="2433398" cy="4331604"/>
          </a:xfrm>
          <a:prstGeom prst="rect">
            <a:avLst/>
          </a:prstGeom>
        </p:spPr>
      </p:pic>
      <p:pic>
        <p:nvPicPr>
          <p:cNvPr id="4" name="図 3">
            <a:extLst>
              <a:ext uri="{FF2B5EF4-FFF2-40B4-BE49-F238E27FC236}">
                <a16:creationId xmlns:a16="http://schemas.microsoft.com/office/drawing/2014/main" id="{B81681B6-7BFD-A395-5995-16707A040B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3967" y="963503"/>
            <a:ext cx="2054697" cy="4213130"/>
          </a:xfrm>
          <a:prstGeom prst="rect">
            <a:avLst/>
          </a:prstGeom>
        </p:spPr>
      </p:pic>
      <p:pic>
        <p:nvPicPr>
          <p:cNvPr id="5" name="図 4">
            <a:extLst>
              <a:ext uri="{FF2B5EF4-FFF2-40B4-BE49-F238E27FC236}">
                <a16:creationId xmlns:a16="http://schemas.microsoft.com/office/drawing/2014/main" id="{3EF4193F-2791-AF99-B719-24D720497E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5694" y="784303"/>
            <a:ext cx="2659191" cy="4733528"/>
          </a:xfrm>
          <a:prstGeom prst="rect">
            <a:avLst/>
          </a:prstGeom>
        </p:spPr>
      </p:pic>
    </p:spTree>
    <p:extLst>
      <p:ext uri="{BB962C8B-B14F-4D97-AF65-F5344CB8AC3E}">
        <p14:creationId xmlns:p14="http://schemas.microsoft.com/office/powerpoint/2010/main" val="1370053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02424-8E13-A433-84E5-EF82336438A9}"/>
              </a:ext>
            </a:extLst>
          </p:cNvPr>
          <p:cNvSpPr>
            <a:spLocks noGrp="1"/>
          </p:cNvSpPr>
          <p:nvPr>
            <p:ph type="title"/>
          </p:nvPr>
        </p:nvSpPr>
        <p:spPr>
          <a:xfrm>
            <a:off x="838200" y="365125"/>
            <a:ext cx="4465712" cy="1325563"/>
          </a:xfrm>
        </p:spPr>
        <p:txBody>
          <a:bodyPr/>
          <a:lstStyle/>
          <a:p>
            <a:r>
              <a:rPr kumimoji="1" lang="ja-JP" altLang="en-US" dirty="0"/>
              <a:t>日本でも開催</a:t>
            </a:r>
          </a:p>
        </p:txBody>
      </p:sp>
      <p:pic>
        <p:nvPicPr>
          <p:cNvPr id="4" name="図 3">
            <a:extLst>
              <a:ext uri="{FF2B5EF4-FFF2-40B4-BE49-F238E27FC236}">
                <a16:creationId xmlns:a16="http://schemas.microsoft.com/office/drawing/2014/main" id="{0DE35517-16AE-C986-1A4C-7EEF65EDA2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26616" y="351692"/>
            <a:ext cx="3327184" cy="6048672"/>
          </a:xfrm>
          <a:prstGeom prst="rect">
            <a:avLst/>
          </a:prstGeom>
        </p:spPr>
      </p:pic>
      <p:pic>
        <p:nvPicPr>
          <p:cNvPr id="6" name="図 5">
            <a:extLst>
              <a:ext uri="{FF2B5EF4-FFF2-40B4-BE49-F238E27FC236}">
                <a16:creationId xmlns:a16="http://schemas.microsoft.com/office/drawing/2014/main" id="{999D4353-E0E1-1EE6-7047-ABC98C3DC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5821" y="4005064"/>
            <a:ext cx="2692925" cy="2304256"/>
          </a:xfrm>
          <a:prstGeom prst="rect">
            <a:avLst/>
          </a:prstGeom>
        </p:spPr>
      </p:pic>
      <p:pic>
        <p:nvPicPr>
          <p:cNvPr id="8" name="図 7">
            <a:extLst>
              <a:ext uri="{FF2B5EF4-FFF2-40B4-BE49-F238E27FC236}">
                <a16:creationId xmlns:a16="http://schemas.microsoft.com/office/drawing/2014/main" id="{D2B2A5C6-83A0-E8DE-CCA0-37CA37BD40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392" y="2051609"/>
            <a:ext cx="3658111" cy="3105583"/>
          </a:xfrm>
          <a:prstGeom prst="rect">
            <a:avLst/>
          </a:prstGeom>
        </p:spPr>
      </p:pic>
    </p:spTree>
    <p:extLst>
      <p:ext uri="{BB962C8B-B14F-4D97-AF65-F5344CB8AC3E}">
        <p14:creationId xmlns:p14="http://schemas.microsoft.com/office/powerpoint/2010/main" val="3482856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23391" y="276506"/>
            <a:ext cx="4392489" cy="2308324"/>
          </a:xfrm>
          <a:prstGeom prst="rect">
            <a:avLst/>
          </a:prstGeom>
          <a:solidFill>
            <a:schemeClr val="bg1"/>
          </a:solidFill>
        </p:spPr>
        <p:txBody>
          <a:bodyPr wrap="square" rtlCol="0">
            <a:spAutoFit/>
          </a:bodyPr>
          <a:lstStyle/>
          <a:p>
            <a:r>
              <a:rPr lang="ja-JP" altLang="en-US" sz="4800" b="1" dirty="0">
                <a:solidFill>
                  <a:srgbClr val="FF00FF"/>
                </a:solidFill>
              </a:rPr>
              <a:t>ディズニー・アニマル・キングダム</a:t>
            </a:r>
            <a:endParaRPr lang="en-US" altLang="ja-JP" sz="4800" b="1" dirty="0">
              <a:solidFill>
                <a:srgbClr val="FF00FF"/>
              </a:solidFill>
            </a:endParaRPr>
          </a:p>
        </p:txBody>
      </p:sp>
      <p:pic>
        <p:nvPicPr>
          <p:cNvPr id="4" name="図 3">
            <a:extLst>
              <a:ext uri="{FF2B5EF4-FFF2-40B4-BE49-F238E27FC236}">
                <a16:creationId xmlns:a16="http://schemas.microsoft.com/office/drawing/2014/main" id="{A4CA561B-B35D-62BD-506F-028A28A965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5960" y="101651"/>
            <a:ext cx="6177713" cy="6654697"/>
          </a:xfrm>
          <a:prstGeom prst="rect">
            <a:avLst/>
          </a:prstGeom>
        </p:spPr>
      </p:pic>
    </p:spTree>
    <p:extLst>
      <p:ext uri="{BB962C8B-B14F-4D97-AF65-F5344CB8AC3E}">
        <p14:creationId xmlns:p14="http://schemas.microsoft.com/office/powerpoint/2010/main" val="2304228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パンドラ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5400" y="1772816"/>
            <a:ext cx="5798730" cy="4351338"/>
          </a:xfrm>
        </p:spPr>
      </p:pic>
      <p:pic>
        <p:nvPicPr>
          <p:cNvPr id="3" name="図 2">
            <a:extLst>
              <a:ext uri="{FF2B5EF4-FFF2-40B4-BE49-F238E27FC236}">
                <a16:creationId xmlns:a16="http://schemas.microsoft.com/office/drawing/2014/main" id="{B469DA3E-EA91-E806-69A1-447069AB4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4113" y="476672"/>
            <a:ext cx="4282616" cy="5714003"/>
          </a:xfrm>
          <a:prstGeom prst="rect">
            <a:avLst/>
          </a:prstGeom>
        </p:spPr>
      </p:pic>
    </p:spTree>
    <p:extLst>
      <p:ext uri="{BB962C8B-B14F-4D97-AF65-F5344CB8AC3E}">
        <p14:creationId xmlns:p14="http://schemas.microsoft.com/office/powerpoint/2010/main" val="9259559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アバター・フライト・オブ・パッセージ</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91544" y="1628801"/>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8128" y="429309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1206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アジアエリア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584" y="1484785"/>
            <a:ext cx="8178384" cy="4600341"/>
          </a:xfrm>
          <a:prstGeom prst="rect">
            <a:avLst/>
          </a:prstGeom>
        </p:spPr>
      </p:pic>
    </p:spTree>
    <p:extLst>
      <p:ext uri="{BB962C8B-B14F-4D97-AF65-F5344CB8AC3E}">
        <p14:creationId xmlns:p14="http://schemas.microsoft.com/office/powerpoint/2010/main" val="4275463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エクスペディション・エベレスト</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spTree>
    <p:extLst>
      <p:ext uri="{BB962C8B-B14F-4D97-AF65-F5344CB8AC3E}">
        <p14:creationId xmlns:p14="http://schemas.microsoft.com/office/powerpoint/2010/main" val="34730330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正方形/長方形 2">
            <a:extLst>
              <a:ext uri="{FF2B5EF4-FFF2-40B4-BE49-F238E27FC236}">
                <a16:creationId xmlns:a16="http://schemas.microsoft.com/office/drawing/2014/main" id="{DD82DAB9-1AD5-4FCD-ACEA-AD33A57F9D31}"/>
              </a:ext>
            </a:extLst>
          </p:cNvPr>
          <p:cNvSpPr/>
          <p:nvPr/>
        </p:nvSpPr>
        <p:spPr>
          <a:xfrm>
            <a:off x="2530245" y="6183953"/>
            <a:ext cx="7704856" cy="369332"/>
          </a:xfrm>
          <a:prstGeom prst="rect">
            <a:avLst/>
          </a:prstGeom>
        </p:spPr>
        <p:txBody>
          <a:bodyPr wrap="square">
            <a:spAutoFit/>
          </a:bodyPr>
          <a:lstStyle/>
          <a:p>
            <a:r>
              <a:rPr lang="en-US" altLang="ja-JP" dirty="0">
                <a:hlinkClick r:id="rId3"/>
              </a:rPr>
              <a:t>https://www.youtube.com/watch?v=dW5plLrebUg&amp;feature=youtu.be</a:t>
            </a:r>
            <a:endParaRPr lang="ja-JP" altLang="en-US" dirty="0"/>
          </a:p>
        </p:txBody>
      </p:sp>
      <p:pic>
        <p:nvPicPr>
          <p:cNvPr id="5" name="オンライン メディア 4" title="Expedition Everest front seat on-ride HD POV Disney's Animal Kingdom">
            <a:hlinkClick r:id="" action="ppaction://media"/>
            <a:extLst>
              <a:ext uri="{FF2B5EF4-FFF2-40B4-BE49-F238E27FC236}">
                <a16:creationId xmlns:a16="http://schemas.microsoft.com/office/drawing/2014/main" id="{86558F25-81B8-482E-9DF1-2269698FA89F}"/>
              </a:ext>
            </a:extLst>
          </p:cNvPr>
          <p:cNvPicPr>
            <a:picLocks noRot="1" noChangeAspect="1"/>
          </p:cNvPicPr>
          <p:nvPr>
            <a:videoFile r:link="rId1"/>
          </p:nvPr>
        </p:nvPicPr>
        <p:blipFill>
          <a:blip r:embed="rId4"/>
          <a:stretch>
            <a:fillRect/>
          </a:stretch>
        </p:blipFill>
        <p:spPr>
          <a:xfrm>
            <a:off x="1743516" y="836712"/>
            <a:ext cx="8832982" cy="4968552"/>
          </a:xfrm>
          <a:prstGeom prst="rect">
            <a:avLst/>
          </a:prstGeom>
        </p:spPr>
      </p:pic>
    </p:spTree>
    <p:extLst>
      <p:ext uri="{BB962C8B-B14F-4D97-AF65-F5344CB8AC3E}">
        <p14:creationId xmlns:p14="http://schemas.microsoft.com/office/powerpoint/2010/main" val="11267798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キリマンジャロ・サファリ</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2989" y="1524323"/>
            <a:ext cx="6621249" cy="4968552"/>
          </a:xfrm>
        </p:spPr>
      </p:pic>
      <p:pic>
        <p:nvPicPr>
          <p:cNvPr id="3" name="図 2">
            <a:extLst>
              <a:ext uri="{FF2B5EF4-FFF2-40B4-BE49-F238E27FC236}">
                <a16:creationId xmlns:a16="http://schemas.microsoft.com/office/drawing/2014/main" id="{3BD2EF1B-4607-D559-C436-1F132DA14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4192" y="416443"/>
            <a:ext cx="3910059" cy="2932544"/>
          </a:xfrm>
          <a:prstGeom prst="rect">
            <a:avLst/>
          </a:prstGeom>
        </p:spPr>
      </p:pic>
      <p:pic>
        <p:nvPicPr>
          <p:cNvPr id="5" name="図 4">
            <a:extLst>
              <a:ext uri="{FF2B5EF4-FFF2-40B4-BE49-F238E27FC236}">
                <a16:creationId xmlns:a16="http://schemas.microsoft.com/office/drawing/2014/main" id="{4E0C3BCE-3000-3752-4386-86F50C9DD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24192" y="3789039"/>
            <a:ext cx="3982067" cy="2242267"/>
          </a:xfrm>
          <a:prstGeom prst="rect">
            <a:avLst/>
          </a:prstGeom>
        </p:spPr>
      </p:pic>
    </p:spTree>
    <p:extLst>
      <p:ext uri="{BB962C8B-B14F-4D97-AF65-F5344CB8AC3E}">
        <p14:creationId xmlns:p14="http://schemas.microsoft.com/office/powerpoint/2010/main" val="33803108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F1DECD-CD5E-A563-4C9A-A45D14F993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0016" y="44624"/>
            <a:ext cx="5544616" cy="6494037"/>
          </a:xfrm>
          <a:prstGeom prst="rect">
            <a:avLst/>
          </a:prstGeom>
        </p:spPr>
      </p:pic>
      <p:sp>
        <p:nvSpPr>
          <p:cNvPr id="5" name="タイトル 4">
            <a:extLst>
              <a:ext uri="{FF2B5EF4-FFF2-40B4-BE49-F238E27FC236}">
                <a16:creationId xmlns:a16="http://schemas.microsoft.com/office/drawing/2014/main" id="{B6EF174E-2A1C-BBFF-8DAA-6C8372F32480}"/>
              </a:ext>
            </a:extLst>
          </p:cNvPr>
          <p:cNvSpPr>
            <a:spLocks noGrp="1"/>
          </p:cNvSpPr>
          <p:nvPr>
            <p:ph type="title"/>
          </p:nvPr>
        </p:nvSpPr>
        <p:spPr>
          <a:xfrm>
            <a:off x="623392" y="476672"/>
            <a:ext cx="4680520" cy="1325563"/>
          </a:xfrm>
        </p:spPr>
        <p:txBody>
          <a:bodyPr/>
          <a:lstStyle/>
          <a:p>
            <a:pPr algn="ctr"/>
            <a:r>
              <a:rPr lang="ja-JP" altLang="en-US" b="1" dirty="0">
                <a:solidFill>
                  <a:srgbClr val="FF00FF"/>
                </a:solidFill>
                <a:latin typeface="ＭＳ ゴシック" panose="020B0609070205080204" pitchFamily="49" charset="-128"/>
                <a:ea typeface="ＭＳ ゴシック" panose="020B0609070205080204" pitchFamily="49" charset="-128"/>
              </a:rPr>
              <a:t>ディズニー・ハリウッド・スタジオ</a:t>
            </a:r>
          </a:p>
        </p:txBody>
      </p:sp>
    </p:spTree>
    <p:extLst>
      <p:ext uri="{BB962C8B-B14F-4D97-AF65-F5344CB8AC3E}">
        <p14:creationId xmlns:p14="http://schemas.microsoft.com/office/powerpoint/2010/main" val="361832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50922A-D0A3-EE89-4BD8-C7939627E515}"/>
              </a:ext>
            </a:extLst>
          </p:cNvPr>
          <p:cNvSpPr>
            <a:spLocks noGrp="1"/>
          </p:cNvSpPr>
          <p:nvPr>
            <p:ph type="title"/>
          </p:nvPr>
        </p:nvSpPr>
        <p:spPr/>
        <p:txBody>
          <a:bodyPr/>
          <a:lstStyle/>
          <a:p>
            <a:r>
              <a:rPr kumimoji="1" lang="ja-JP" altLang="en-US" dirty="0"/>
              <a:t>日本円はドルに対して割安</a:t>
            </a:r>
          </a:p>
        </p:txBody>
      </p:sp>
      <p:pic>
        <p:nvPicPr>
          <p:cNvPr id="4" name="図 3">
            <a:extLst>
              <a:ext uri="{FF2B5EF4-FFF2-40B4-BE49-F238E27FC236}">
                <a16:creationId xmlns:a16="http://schemas.microsoft.com/office/drawing/2014/main" id="{8FED906E-B11D-2A88-597B-6489CBFA23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01" y="1556792"/>
            <a:ext cx="5716694" cy="4248472"/>
          </a:xfrm>
          <a:prstGeom prst="rect">
            <a:avLst/>
          </a:prstGeom>
        </p:spPr>
      </p:pic>
      <p:pic>
        <p:nvPicPr>
          <p:cNvPr id="6" name="図 5">
            <a:extLst>
              <a:ext uri="{FF2B5EF4-FFF2-40B4-BE49-F238E27FC236}">
                <a16:creationId xmlns:a16="http://schemas.microsoft.com/office/drawing/2014/main" id="{8FCAE7F5-EC7D-70F3-D90F-2F4CACC38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484784"/>
            <a:ext cx="5820458" cy="4648051"/>
          </a:xfrm>
          <a:prstGeom prst="rect">
            <a:avLst/>
          </a:prstGeom>
        </p:spPr>
      </p:pic>
      <p:sp>
        <p:nvSpPr>
          <p:cNvPr id="7" name="テキスト ボックス 6">
            <a:extLst>
              <a:ext uri="{FF2B5EF4-FFF2-40B4-BE49-F238E27FC236}">
                <a16:creationId xmlns:a16="http://schemas.microsoft.com/office/drawing/2014/main" id="{C91FF248-8C7B-9EB8-23DE-8C9B27942CBD}"/>
              </a:ext>
            </a:extLst>
          </p:cNvPr>
          <p:cNvSpPr txBox="1"/>
          <p:nvPr/>
        </p:nvSpPr>
        <p:spPr>
          <a:xfrm>
            <a:off x="335360" y="5948169"/>
            <a:ext cx="5184576" cy="646331"/>
          </a:xfrm>
          <a:prstGeom prst="rect">
            <a:avLst/>
          </a:prstGeom>
          <a:noFill/>
        </p:spPr>
        <p:txBody>
          <a:bodyPr wrap="square" rtlCol="0">
            <a:spAutoFit/>
          </a:bodyPr>
          <a:lstStyle/>
          <a:p>
            <a:r>
              <a:rPr kumimoji="1" lang="en-US" altLang="ja-JP" dirty="0"/>
              <a:t>2000</a:t>
            </a:r>
            <a:r>
              <a:rPr kumimoji="1" lang="ja-JP" altLang="en-US" dirty="0"/>
              <a:t>年</a:t>
            </a:r>
            <a:r>
              <a:rPr kumimoji="1" lang="en-US" altLang="ja-JP" dirty="0"/>
              <a:t>4</a:t>
            </a:r>
            <a:r>
              <a:rPr kumimoji="1" lang="ja-JP" altLang="en-US" dirty="0"/>
              <a:t>月　ビッグマック平価　</a:t>
            </a:r>
            <a:r>
              <a:rPr kumimoji="1" lang="en-US" altLang="ja-JP" dirty="0"/>
              <a:t>131.25</a:t>
            </a:r>
            <a:r>
              <a:rPr kumimoji="1" lang="ja-JP" altLang="en-US" dirty="0"/>
              <a:t>円／ドル</a:t>
            </a:r>
            <a:endParaRPr kumimoji="1" lang="en-US" altLang="ja-JP" dirty="0"/>
          </a:p>
          <a:p>
            <a:r>
              <a:rPr lang="en-US" altLang="ja-JP" dirty="0"/>
              <a:t>	</a:t>
            </a:r>
            <a:r>
              <a:rPr lang="ja-JP" altLang="en-US" dirty="0"/>
              <a:t>　　対ドル円レート　  </a:t>
            </a:r>
            <a:r>
              <a:rPr lang="en-US" altLang="ja-JP" dirty="0"/>
              <a:t>106.00</a:t>
            </a:r>
            <a:r>
              <a:rPr lang="ja-JP" altLang="en-US" dirty="0"/>
              <a:t>円／ドル</a:t>
            </a:r>
            <a:endParaRPr kumimoji="1" lang="ja-JP" altLang="en-US" dirty="0"/>
          </a:p>
        </p:txBody>
      </p:sp>
      <p:sp>
        <p:nvSpPr>
          <p:cNvPr id="9" name="テキスト ボックス 8">
            <a:extLst>
              <a:ext uri="{FF2B5EF4-FFF2-40B4-BE49-F238E27FC236}">
                <a16:creationId xmlns:a16="http://schemas.microsoft.com/office/drawing/2014/main" id="{18641601-8D0B-EC89-F062-30F945A8B9E0}"/>
              </a:ext>
            </a:extLst>
          </p:cNvPr>
          <p:cNvSpPr txBox="1"/>
          <p:nvPr/>
        </p:nvSpPr>
        <p:spPr>
          <a:xfrm>
            <a:off x="6396522" y="6132835"/>
            <a:ext cx="5519936" cy="646331"/>
          </a:xfrm>
          <a:prstGeom prst="rect">
            <a:avLst/>
          </a:prstGeom>
          <a:noFill/>
        </p:spPr>
        <p:txBody>
          <a:bodyPr wrap="square">
            <a:spAutoFit/>
          </a:bodyPr>
          <a:lstStyle/>
          <a:p>
            <a:r>
              <a:rPr kumimoji="1" lang="en-US" altLang="ja-JP" dirty="0"/>
              <a:t>2024</a:t>
            </a:r>
            <a:r>
              <a:rPr kumimoji="1" lang="ja-JP" altLang="en-US" dirty="0"/>
              <a:t>年</a:t>
            </a:r>
            <a:r>
              <a:rPr lang="ja-JP" altLang="en-US" dirty="0"/>
              <a:t>１</a:t>
            </a:r>
            <a:r>
              <a:rPr kumimoji="1" lang="ja-JP" altLang="en-US" dirty="0"/>
              <a:t>月　ビッグマック平価　</a:t>
            </a:r>
            <a:r>
              <a:rPr lang="en-US" altLang="ja-JP" dirty="0"/>
              <a:t>70</a:t>
            </a:r>
            <a:r>
              <a:rPr kumimoji="1" lang="en-US" altLang="ja-JP" dirty="0"/>
              <a:t>.09</a:t>
            </a:r>
            <a:r>
              <a:rPr kumimoji="1" lang="ja-JP" altLang="en-US" dirty="0"/>
              <a:t>円／ドル</a:t>
            </a:r>
            <a:endParaRPr kumimoji="1" lang="en-US" altLang="ja-JP" dirty="0"/>
          </a:p>
          <a:p>
            <a:r>
              <a:rPr lang="en-US" altLang="ja-JP" dirty="0"/>
              <a:t>	</a:t>
            </a:r>
            <a:r>
              <a:rPr lang="ja-JP" altLang="en-US" dirty="0"/>
              <a:t>　　対ドル円レート　  </a:t>
            </a:r>
            <a:r>
              <a:rPr lang="en-US" altLang="ja-JP" dirty="0"/>
              <a:t>147.86</a:t>
            </a:r>
            <a:r>
              <a:rPr lang="ja-JP" altLang="en-US" dirty="0"/>
              <a:t>円／ドル</a:t>
            </a:r>
          </a:p>
        </p:txBody>
      </p:sp>
    </p:spTree>
    <p:extLst>
      <p:ext uri="{BB962C8B-B14F-4D97-AF65-F5344CB8AC3E}">
        <p14:creationId xmlns:p14="http://schemas.microsoft.com/office/powerpoint/2010/main" val="32765654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ユニバーサル</a:t>
            </a:r>
            <a:r>
              <a:rPr lang="ja-JP" altLang="en-US" dirty="0"/>
              <a:t>・</a:t>
            </a:r>
            <a:r>
              <a:rPr kumimoji="1" lang="ja-JP" altLang="en-US" dirty="0"/>
              <a:t>オーランド・リゾート</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847982" y="1825625"/>
            <a:ext cx="6496036"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3007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978187144"/>
              </p:ext>
            </p:extLst>
          </p:nvPr>
        </p:nvGraphicFramePr>
        <p:xfrm>
          <a:off x="623392" y="548680"/>
          <a:ext cx="10369151" cy="5760640"/>
        </p:xfrm>
        <a:graphic>
          <a:graphicData uri="http://schemas.openxmlformats.org/drawingml/2006/table">
            <a:tbl>
              <a:tblPr firstRow="1" bandRow="1">
                <a:tableStyleId>{5C22544A-7EE6-4342-B048-85BDC9FD1C3A}</a:tableStyleId>
              </a:tblPr>
              <a:tblGrid>
                <a:gridCol w="4730932">
                  <a:extLst>
                    <a:ext uri="{9D8B030D-6E8A-4147-A177-3AD203B41FA5}">
                      <a16:colId xmlns:a16="http://schemas.microsoft.com/office/drawing/2014/main" val="20000"/>
                    </a:ext>
                  </a:extLst>
                </a:gridCol>
                <a:gridCol w="3084779">
                  <a:extLst>
                    <a:ext uri="{9D8B030D-6E8A-4147-A177-3AD203B41FA5}">
                      <a16:colId xmlns:a16="http://schemas.microsoft.com/office/drawing/2014/main" val="20001"/>
                    </a:ext>
                  </a:extLst>
                </a:gridCol>
                <a:gridCol w="2553440">
                  <a:extLst>
                    <a:ext uri="{9D8B030D-6E8A-4147-A177-3AD203B41FA5}">
                      <a16:colId xmlns:a16="http://schemas.microsoft.com/office/drawing/2014/main" val="20002"/>
                    </a:ext>
                  </a:extLst>
                </a:gridCol>
              </a:tblGrid>
              <a:tr h="835260">
                <a:tc>
                  <a:txBody>
                    <a:bodyPr/>
                    <a:lstStyle/>
                    <a:p>
                      <a:endParaRPr kumimoji="1" lang="ja-JP" altLang="en-US" dirty="0"/>
                    </a:p>
                  </a:txBody>
                  <a:tcPr/>
                </a:tc>
                <a:tc>
                  <a:txBody>
                    <a:bodyPr/>
                    <a:lstStyle/>
                    <a:p>
                      <a:r>
                        <a:rPr kumimoji="1" lang="ja-JP" altLang="en-US" dirty="0"/>
                        <a:t>ユニバーサル・スタジオ・フロリダ</a:t>
                      </a:r>
                    </a:p>
                  </a:txBody>
                  <a:tcPr/>
                </a:tc>
                <a:tc>
                  <a:txBody>
                    <a:bodyPr/>
                    <a:lstStyle/>
                    <a:p>
                      <a:r>
                        <a:rPr kumimoji="1" lang="ja-JP" altLang="en-US" dirty="0"/>
                        <a:t>アイランズ・オブ・アドベンチャー</a:t>
                      </a:r>
                    </a:p>
                  </a:txBody>
                  <a:tcPr/>
                </a:tc>
                <a:extLst>
                  <a:ext uri="{0D108BD9-81ED-4DB2-BD59-A6C34878D82A}">
                    <a16:rowId xmlns:a16="http://schemas.microsoft.com/office/drawing/2014/main" val="10000"/>
                  </a:ext>
                </a:extLst>
              </a:tr>
              <a:tr h="483920">
                <a:tc>
                  <a:txBody>
                    <a:bodyPr/>
                    <a:lstStyle/>
                    <a:p>
                      <a:r>
                        <a:rPr kumimoji="1" lang="ja-JP" altLang="en-US" dirty="0"/>
                        <a:t>インクレディブル・ハルクコースター</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83920">
                <a:tc>
                  <a:txBody>
                    <a:bodyPr/>
                    <a:lstStyle/>
                    <a:p>
                      <a:r>
                        <a:rPr kumimoji="1" lang="ja-JP" altLang="en-US" dirty="0"/>
                        <a:t>ジュラシック・パーク</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2"/>
                  </a:ext>
                </a:extLst>
              </a:tr>
              <a:tr h="835260">
                <a:tc>
                  <a:txBody>
                    <a:bodyPr/>
                    <a:lstStyle/>
                    <a:p>
                      <a:r>
                        <a:rPr kumimoji="1" lang="ja-JP" altLang="en-US" dirty="0"/>
                        <a:t>アメイジング・アドベンチャー・オブ・スパイダーマン</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3"/>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ホグズミード</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4"/>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ダイアゴン横丁</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483920">
                <a:tc>
                  <a:txBody>
                    <a:bodyPr/>
                    <a:lstStyle/>
                    <a:p>
                      <a:r>
                        <a:rPr kumimoji="1" lang="ja-JP" altLang="en-US" dirty="0"/>
                        <a:t>シュレック４Ｄ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483920">
                <a:tc>
                  <a:txBody>
                    <a:bodyPr/>
                    <a:lstStyle/>
                    <a:p>
                      <a:r>
                        <a:rPr kumimoji="1" lang="ja-JP" altLang="en-US" dirty="0"/>
                        <a:t>ターミネーター２：３Ｄ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483920">
                <a:tc>
                  <a:txBody>
                    <a:bodyPr/>
                    <a:lstStyle/>
                    <a:p>
                      <a:r>
                        <a:rPr kumimoji="1" lang="ja-JP" altLang="en-US" dirty="0"/>
                        <a:t>ＥＴアドベンチャー</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32423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ユニバーサル・ボルケーノベイ</a:t>
            </a:r>
            <a:br>
              <a:rPr lang="en-US" altLang="ja-JP" dirty="0"/>
            </a:br>
            <a:r>
              <a:rPr lang="ja-JP" altLang="en-US" dirty="0"/>
              <a:t>（ウォーターパーク）</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9456" y="1866204"/>
            <a:ext cx="772992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58DA16E6-91D4-C2D2-E4CC-9DA5BDB964D0}"/>
              </a:ext>
            </a:extLst>
          </p:cNvPr>
          <p:cNvSpPr txBox="1"/>
          <p:nvPr/>
        </p:nvSpPr>
        <p:spPr>
          <a:xfrm>
            <a:off x="9264352" y="1866204"/>
            <a:ext cx="2304256" cy="369332"/>
          </a:xfrm>
          <a:prstGeom prst="rect">
            <a:avLst/>
          </a:prstGeom>
          <a:noFill/>
        </p:spPr>
        <p:txBody>
          <a:bodyPr wrap="square" rtlCol="0">
            <a:spAutoFit/>
          </a:bodyPr>
          <a:lstStyle/>
          <a:p>
            <a:r>
              <a:rPr kumimoji="1" lang="ja-JP" altLang="en-US" dirty="0"/>
              <a:t>テーマパークとは別</a:t>
            </a:r>
          </a:p>
        </p:txBody>
      </p:sp>
    </p:spTree>
    <p:extLst>
      <p:ext uri="{BB962C8B-B14F-4D97-AF65-F5344CB8AC3E}">
        <p14:creationId xmlns:p14="http://schemas.microsoft.com/office/powerpoint/2010/main" val="21271932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シーワールド・オーランド</a:t>
            </a:r>
          </a:p>
        </p:txBody>
      </p:sp>
      <p:sp>
        <p:nvSpPr>
          <p:cNvPr id="3" name="コンテンツ プレースホルダー 2"/>
          <p:cNvSpPr>
            <a:spLocks noGrp="1"/>
          </p:cNvSpPr>
          <p:nvPr>
            <p:ph idx="1"/>
          </p:nvPr>
        </p:nvSpPr>
        <p:spPr/>
        <p:txBody>
          <a:bodyPr/>
          <a:lstStyle/>
          <a:p>
            <a:r>
              <a:rPr lang="ja-JP" altLang="en-US" dirty="0"/>
              <a:t>世界最大級のマリンパーク</a:t>
            </a:r>
            <a:r>
              <a:rPr lang="en-US" altLang="ja-JP" dirty="0"/>
              <a:t>『</a:t>
            </a:r>
            <a:r>
              <a:rPr lang="ja-JP" altLang="en-US" dirty="0"/>
              <a:t>シーワールド</a:t>
            </a:r>
            <a:r>
              <a:rPr lang="en-US" altLang="ja-JP" dirty="0"/>
              <a:t>』</a:t>
            </a:r>
          </a:p>
          <a:p>
            <a:r>
              <a:rPr lang="ja-JP" altLang="en-US" dirty="0"/>
              <a:t>高級リゾートパーク</a:t>
            </a:r>
            <a:r>
              <a:rPr lang="en-US" altLang="ja-JP" dirty="0"/>
              <a:t>『</a:t>
            </a:r>
            <a:r>
              <a:rPr lang="ja-JP" altLang="en-US" dirty="0"/>
              <a:t>ディスカバリーコーブ</a:t>
            </a:r>
            <a:r>
              <a:rPr lang="en-US" altLang="ja-JP" dirty="0"/>
              <a:t>』</a:t>
            </a:r>
          </a:p>
          <a:p>
            <a:r>
              <a:rPr lang="ja-JP" altLang="en-US" dirty="0"/>
              <a:t>ウォーターパークの</a:t>
            </a:r>
            <a:r>
              <a:rPr lang="en-US" altLang="ja-JP" dirty="0"/>
              <a:t>『</a:t>
            </a:r>
            <a:r>
              <a:rPr lang="ja-JP" altLang="en-US" dirty="0"/>
              <a:t>アクアティカ</a:t>
            </a:r>
            <a:r>
              <a:rPr lang="en-US" altLang="ja-JP" dirty="0"/>
              <a:t>』</a:t>
            </a:r>
          </a:p>
          <a:p>
            <a:endParaRPr kumimoji="1" lang="en-US" altLang="ja-JP" dirty="0"/>
          </a:p>
          <a:p>
            <a:r>
              <a:rPr lang="en-US" altLang="ja-JP" dirty="0">
                <a:hlinkClick r:id="rId2"/>
              </a:rPr>
              <a:t>https://seaworld.com/orlando/</a:t>
            </a:r>
            <a:endParaRPr kumimoji="1" lang="ja-JP" altLang="en-US" dirty="0"/>
          </a:p>
        </p:txBody>
      </p:sp>
    </p:spTree>
    <p:extLst>
      <p:ext uri="{BB962C8B-B14F-4D97-AF65-F5344CB8AC3E}">
        <p14:creationId xmlns:p14="http://schemas.microsoft.com/office/powerpoint/2010/main" val="4041705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7448" y="155586"/>
            <a:ext cx="10323512" cy="65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196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Discovery Cove</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高級リゾート（完全予約制）</a:t>
            </a:r>
            <a:endParaRPr lang="en-US" altLang="ja-JP" dirty="0"/>
          </a:p>
          <a:p>
            <a:r>
              <a:rPr lang="ja-JP" altLang="en-US" dirty="0"/>
              <a:t>人工の海でイルカや熱帯魚と泳げる</a:t>
            </a:r>
            <a:endParaRPr lang="en-US" altLang="ja-JP" dirty="0"/>
          </a:p>
          <a:p>
            <a:r>
              <a:rPr lang="ja-JP" altLang="en-US" dirty="0"/>
              <a:t>オールインクルーシブ（食べ物、飲み物無料）</a:t>
            </a:r>
            <a:endParaRPr lang="en-US" altLang="ja-JP"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8088" y="3549134"/>
            <a:ext cx="3888432" cy="29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5440" y="3549134"/>
            <a:ext cx="4460598" cy="290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034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1584" y="1700808"/>
            <a:ext cx="7817346" cy="440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863752" y="461487"/>
            <a:ext cx="3744416" cy="769441"/>
          </a:xfrm>
          <a:prstGeom prst="rect">
            <a:avLst/>
          </a:prstGeom>
          <a:noFill/>
        </p:spPr>
        <p:txBody>
          <a:bodyPr wrap="square" rtlCol="0">
            <a:spAutoFit/>
          </a:bodyPr>
          <a:lstStyle/>
          <a:p>
            <a:pPr algn="ctr"/>
            <a:r>
              <a:rPr lang="en-US" altLang="ja-JP" sz="4400" dirty="0">
                <a:hlinkClick r:id="rId3"/>
              </a:rPr>
              <a:t>Discovery</a:t>
            </a:r>
            <a:r>
              <a:rPr lang="en-US" altLang="ja-JP" sz="4400" dirty="0"/>
              <a:t> Cove</a:t>
            </a:r>
            <a:endParaRPr lang="ja-JP" altLang="en-US" sz="4400" dirty="0"/>
          </a:p>
        </p:txBody>
      </p:sp>
    </p:spTree>
    <p:extLst>
      <p:ext uri="{BB962C8B-B14F-4D97-AF65-F5344CB8AC3E}">
        <p14:creationId xmlns:p14="http://schemas.microsoft.com/office/powerpoint/2010/main" val="8269998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563A28-F44A-18FE-A1FB-4E73C6028869}"/>
              </a:ext>
            </a:extLst>
          </p:cNvPr>
          <p:cNvSpPr>
            <a:spLocks noGrp="1"/>
          </p:cNvSpPr>
          <p:nvPr>
            <p:ph type="title"/>
          </p:nvPr>
        </p:nvSpPr>
        <p:spPr/>
        <p:txBody>
          <a:bodyPr/>
          <a:lstStyle/>
          <a:p>
            <a:r>
              <a:rPr kumimoji="1" lang="ja-JP" altLang="en-US" dirty="0"/>
              <a:t>アブダビ</a:t>
            </a:r>
          </a:p>
        </p:txBody>
      </p:sp>
      <p:sp>
        <p:nvSpPr>
          <p:cNvPr id="3" name="コンテンツ プレースホルダー 2">
            <a:extLst>
              <a:ext uri="{FF2B5EF4-FFF2-40B4-BE49-F238E27FC236}">
                <a16:creationId xmlns:a16="http://schemas.microsoft.com/office/drawing/2014/main" id="{D4470A34-3B12-B678-71AA-A1B90D54AD36}"/>
              </a:ext>
            </a:extLst>
          </p:cNvPr>
          <p:cNvSpPr>
            <a:spLocks noGrp="1"/>
          </p:cNvSpPr>
          <p:nvPr>
            <p:ph idx="1"/>
          </p:nvPr>
        </p:nvSpPr>
        <p:spPr/>
        <p:txBody>
          <a:bodyPr/>
          <a:lstStyle/>
          <a:p>
            <a:r>
              <a:rPr kumimoji="1" lang="ja-JP" altLang="en-US" dirty="0"/>
              <a:t>ミラルグループ</a:t>
            </a:r>
          </a:p>
        </p:txBody>
      </p:sp>
      <p:sp>
        <p:nvSpPr>
          <p:cNvPr id="5" name="テキスト ボックス 4">
            <a:extLst>
              <a:ext uri="{FF2B5EF4-FFF2-40B4-BE49-F238E27FC236}">
                <a16:creationId xmlns:a16="http://schemas.microsoft.com/office/drawing/2014/main" id="{100568C1-1377-B061-8951-43A7B23A725E}"/>
              </a:ext>
            </a:extLst>
          </p:cNvPr>
          <p:cNvSpPr txBox="1"/>
          <p:nvPr/>
        </p:nvSpPr>
        <p:spPr>
          <a:xfrm>
            <a:off x="1055440" y="2360912"/>
            <a:ext cx="10298360" cy="3785652"/>
          </a:xfrm>
          <a:prstGeom prst="rect">
            <a:avLst/>
          </a:prstGeom>
          <a:noFill/>
        </p:spPr>
        <p:txBody>
          <a:bodyPr wrap="square">
            <a:spAutoFit/>
          </a:bodyPr>
          <a:lstStyle/>
          <a:p>
            <a:r>
              <a:rPr lang="ja-JP" altLang="en-US" sz="2400" dirty="0"/>
              <a:t>・アラブ首長国連邦の首都アブダビに拠点を置く、レジャー・観光・エンターテインメントに特化した開発会社。 </a:t>
            </a:r>
          </a:p>
          <a:p>
            <a:endParaRPr lang="ja-JP" altLang="en-US" sz="2400" dirty="0"/>
          </a:p>
          <a:p>
            <a:r>
              <a:rPr lang="ja-JP" altLang="en-US" sz="2400" dirty="0"/>
              <a:t>・ヤス島での戦略的ディベロッパーとして、さまざまなアトラクションの開発、運営、管理を行う。</a:t>
            </a:r>
            <a:endParaRPr lang="en-US" altLang="ja-JP" sz="2400" dirty="0"/>
          </a:p>
          <a:p>
            <a:endParaRPr lang="ja-JP" altLang="en-US" sz="2400" dirty="0"/>
          </a:p>
          <a:p>
            <a:r>
              <a:rPr lang="ja-JP" altLang="en-US" sz="2400" dirty="0"/>
              <a:t>・代表的な施設：</a:t>
            </a:r>
          </a:p>
          <a:p>
            <a:r>
              <a:rPr lang="ja-JP" altLang="en-US" sz="2400" dirty="0"/>
              <a:t>・フェラーリ・ワールド・アブダビ</a:t>
            </a:r>
          </a:p>
          <a:p>
            <a:r>
              <a:rPr lang="ja-JP" altLang="en-US" sz="2400" dirty="0"/>
              <a:t>・ワーナー・ブラザース・ワールド・アブダビ</a:t>
            </a:r>
            <a:endParaRPr lang="en-US" altLang="ja-JP" sz="2400" dirty="0"/>
          </a:p>
          <a:p>
            <a:r>
              <a:rPr lang="ja-JP" altLang="en-US" sz="2400" dirty="0"/>
              <a:t>・アブダビシ</a:t>
            </a:r>
            <a:r>
              <a:rPr lang="en-US" altLang="ja-JP" sz="2400" dirty="0"/>
              <a:t>―</a:t>
            </a:r>
            <a:r>
              <a:rPr lang="ja-JP" altLang="en-US" sz="2400" dirty="0"/>
              <a:t>ワールド</a:t>
            </a:r>
          </a:p>
        </p:txBody>
      </p:sp>
    </p:spTree>
    <p:extLst>
      <p:ext uri="{BB962C8B-B14F-4D97-AF65-F5344CB8AC3E}">
        <p14:creationId xmlns:p14="http://schemas.microsoft.com/office/powerpoint/2010/main" val="432681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FF62B6-A913-5A82-4798-84086E49015B}"/>
              </a:ext>
            </a:extLst>
          </p:cNvPr>
          <p:cNvPicPr>
            <a:picLocks noChangeAspect="1"/>
          </p:cNvPicPr>
          <p:nvPr/>
        </p:nvPicPr>
        <p:blipFill>
          <a:blip r:embed="rId2"/>
          <a:stretch>
            <a:fillRect/>
          </a:stretch>
        </p:blipFill>
        <p:spPr>
          <a:xfrm>
            <a:off x="0" y="469745"/>
            <a:ext cx="12192000" cy="5918509"/>
          </a:xfrm>
          <a:prstGeom prst="rect">
            <a:avLst/>
          </a:prstGeom>
        </p:spPr>
      </p:pic>
      <p:sp>
        <p:nvSpPr>
          <p:cNvPr id="4" name="楕円 3">
            <a:extLst>
              <a:ext uri="{FF2B5EF4-FFF2-40B4-BE49-F238E27FC236}">
                <a16:creationId xmlns:a16="http://schemas.microsoft.com/office/drawing/2014/main" id="{EAEB783F-26F0-30AD-266C-E7E33051AB53}"/>
              </a:ext>
            </a:extLst>
          </p:cNvPr>
          <p:cNvSpPr/>
          <p:nvPr/>
        </p:nvSpPr>
        <p:spPr>
          <a:xfrm>
            <a:off x="6888088" y="3140968"/>
            <a:ext cx="648072" cy="5760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80818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9EF493-EB15-0339-8533-07AD87BBAE34}"/>
              </a:ext>
            </a:extLst>
          </p:cNvPr>
          <p:cNvPicPr>
            <a:picLocks noChangeAspect="1"/>
          </p:cNvPicPr>
          <p:nvPr/>
        </p:nvPicPr>
        <p:blipFill>
          <a:blip r:embed="rId2"/>
          <a:stretch>
            <a:fillRect/>
          </a:stretch>
        </p:blipFill>
        <p:spPr>
          <a:xfrm>
            <a:off x="0" y="267730"/>
            <a:ext cx="12192000" cy="6322540"/>
          </a:xfrm>
          <a:prstGeom prst="rect">
            <a:avLst/>
          </a:prstGeom>
        </p:spPr>
      </p:pic>
    </p:spTree>
    <p:extLst>
      <p:ext uri="{BB962C8B-B14F-4D97-AF65-F5344CB8AC3E}">
        <p14:creationId xmlns:p14="http://schemas.microsoft.com/office/powerpoint/2010/main" val="320414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69743-B5D2-4D3E-A246-46ABC3AD992D}"/>
              </a:ext>
            </a:extLst>
          </p:cNvPr>
          <p:cNvSpPr>
            <a:spLocks noGrp="1"/>
          </p:cNvSpPr>
          <p:nvPr>
            <p:ph type="title"/>
          </p:nvPr>
        </p:nvSpPr>
        <p:spPr/>
        <p:txBody>
          <a:bodyPr>
            <a:normAutofit/>
          </a:bodyPr>
          <a:lstStyle/>
          <a:p>
            <a:r>
              <a:rPr kumimoji="1" lang="ja-JP" altLang="en-US" sz="3600" dirty="0"/>
              <a:t>東京ディズニーランドは「安い」（２０１９）</a:t>
            </a:r>
          </a:p>
        </p:txBody>
      </p:sp>
      <p:pic>
        <p:nvPicPr>
          <p:cNvPr id="4" name="コンテンツ プレースホルダー 3">
            <a:extLst>
              <a:ext uri="{FF2B5EF4-FFF2-40B4-BE49-F238E27FC236}">
                <a16:creationId xmlns:a16="http://schemas.microsoft.com/office/drawing/2014/main" id="{FE12BEDB-61F0-4146-8243-1D6F878F93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320137" y="1556793"/>
            <a:ext cx="2830159" cy="4525963"/>
          </a:xfrm>
          <a:prstGeom prst="rect">
            <a:avLst/>
          </a:prstGeom>
        </p:spPr>
      </p:pic>
      <p:pic>
        <p:nvPicPr>
          <p:cNvPr id="5" name="図 4">
            <a:extLst>
              <a:ext uri="{FF2B5EF4-FFF2-40B4-BE49-F238E27FC236}">
                <a16:creationId xmlns:a16="http://schemas.microsoft.com/office/drawing/2014/main" id="{86682DE0-6668-4CB7-A984-BD11777A97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7609" y="1828800"/>
            <a:ext cx="3705225" cy="3200400"/>
          </a:xfrm>
          <a:prstGeom prst="rect">
            <a:avLst/>
          </a:prstGeom>
        </p:spPr>
      </p:pic>
      <p:sp>
        <p:nvSpPr>
          <p:cNvPr id="6" name="テキスト ボックス 5">
            <a:extLst>
              <a:ext uri="{FF2B5EF4-FFF2-40B4-BE49-F238E27FC236}">
                <a16:creationId xmlns:a16="http://schemas.microsoft.com/office/drawing/2014/main" id="{A738E28C-983A-4493-81CD-67D4728326C8}"/>
              </a:ext>
            </a:extLst>
          </p:cNvPr>
          <p:cNvSpPr txBox="1"/>
          <p:nvPr/>
        </p:nvSpPr>
        <p:spPr>
          <a:xfrm>
            <a:off x="2423592" y="6021288"/>
            <a:ext cx="4464496" cy="369332"/>
          </a:xfrm>
          <a:prstGeom prst="rect">
            <a:avLst/>
          </a:prstGeom>
          <a:noFill/>
        </p:spPr>
        <p:txBody>
          <a:bodyPr wrap="square" rtlCol="0">
            <a:spAutoFit/>
          </a:bodyPr>
          <a:lstStyle/>
          <a:p>
            <a:r>
              <a:rPr lang="en-US" altLang="ja-JP" dirty="0"/>
              <a:t>2019</a:t>
            </a:r>
            <a:r>
              <a:rPr lang="ja-JP" altLang="en-US" dirty="0"/>
              <a:t>年</a:t>
            </a:r>
            <a:r>
              <a:rPr lang="en-US" altLang="ja-JP" dirty="0"/>
              <a:t>12</a:t>
            </a:r>
            <a:r>
              <a:rPr lang="ja-JP" altLang="en-US" dirty="0"/>
              <a:t>月</a:t>
            </a:r>
            <a:r>
              <a:rPr lang="en-US" altLang="ja-JP" dirty="0"/>
              <a:t>10</a:t>
            </a:r>
            <a:r>
              <a:rPr lang="ja-JP" altLang="en-US" dirty="0"/>
              <a:t>日（火）付け日経新聞朝刊</a:t>
            </a:r>
          </a:p>
        </p:txBody>
      </p:sp>
    </p:spTree>
    <p:extLst>
      <p:ext uri="{BB962C8B-B14F-4D97-AF65-F5344CB8AC3E}">
        <p14:creationId xmlns:p14="http://schemas.microsoft.com/office/powerpoint/2010/main" val="658852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FB8C2-FFAE-51D8-83E4-760FE0318BDA}"/>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7AD7C8DF-165A-4F44-6F24-8F58E312BAB6}"/>
              </a:ext>
            </a:extLst>
          </p:cNvPr>
          <p:cNvPicPr>
            <a:picLocks noChangeAspect="1"/>
          </p:cNvPicPr>
          <p:nvPr/>
        </p:nvPicPr>
        <p:blipFill>
          <a:blip r:embed="rId2"/>
          <a:stretch>
            <a:fillRect/>
          </a:stretch>
        </p:blipFill>
        <p:spPr>
          <a:xfrm>
            <a:off x="767408" y="885949"/>
            <a:ext cx="11327904" cy="5573638"/>
          </a:xfrm>
          <a:prstGeom prst="rect">
            <a:avLst/>
          </a:prstGeom>
        </p:spPr>
      </p:pic>
    </p:spTree>
    <p:extLst>
      <p:ext uri="{BB962C8B-B14F-4D97-AF65-F5344CB8AC3E}">
        <p14:creationId xmlns:p14="http://schemas.microsoft.com/office/powerpoint/2010/main" val="41335966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3EC7A-B721-50F6-FA1B-BD74C76250DD}"/>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8A453E5-558E-CB40-59CD-470AF6B186A4}"/>
              </a:ext>
            </a:extLst>
          </p:cNvPr>
          <p:cNvSpPr>
            <a:spLocks noGrp="1"/>
          </p:cNvSpPr>
          <p:nvPr>
            <p:ph idx="1"/>
          </p:nvPr>
        </p:nvSpPr>
        <p:spPr/>
        <p:txBody>
          <a:bodyPr/>
          <a:lstStyle/>
          <a:p>
            <a:r>
              <a:rPr lang="ja-JP" altLang="en-US" dirty="0"/>
              <a:t>ご清聴ありがとうございました。</a:t>
            </a:r>
            <a:endParaRPr kumimoji="1" lang="ja-JP" altLang="en-US" dirty="0"/>
          </a:p>
        </p:txBody>
      </p:sp>
    </p:spTree>
    <p:extLst>
      <p:ext uri="{BB962C8B-B14F-4D97-AF65-F5344CB8AC3E}">
        <p14:creationId xmlns:p14="http://schemas.microsoft.com/office/powerpoint/2010/main" val="339186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959EFD-8DE8-AE2B-1E98-B783134B6E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402" y="1196752"/>
            <a:ext cx="7415767" cy="5256584"/>
          </a:xfrm>
          <a:prstGeom prst="rect">
            <a:avLst/>
          </a:prstGeom>
        </p:spPr>
      </p:pic>
      <p:pic>
        <p:nvPicPr>
          <p:cNvPr id="5" name="図 4">
            <a:extLst>
              <a:ext uri="{FF2B5EF4-FFF2-40B4-BE49-F238E27FC236}">
                <a16:creationId xmlns:a16="http://schemas.microsoft.com/office/drawing/2014/main" id="{51F27E78-D6EC-665C-B46D-925AE4F006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8288" y="1916832"/>
            <a:ext cx="2302230" cy="3284984"/>
          </a:xfrm>
          <a:prstGeom prst="rect">
            <a:avLst/>
          </a:prstGeom>
        </p:spPr>
      </p:pic>
      <p:sp>
        <p:nvSpPr>
          <p:cNvPr id="6" name="タイトル 5">
            <a:extLst>
              <a:ext uri="{FF2B5EF4-FFF2-40B4-BE49-F238E27FC236}">
                <a16:creationId xmlns:a16="http://schemas.microsoft.com/office/drawing/2014/main" id="{D9B9A0E4-C5C7-1863-46D8-F0CE61CCA744}"/>
              </a:ext>
            </a:extLst>
          </p:cNvPr>
          <p:cNvSpPr>
            <a:spLocks noGrp="1"/>
          </p:cNvSpPr>
          <p:nvPr>
            <p:ph type="title"/>
          </p:nvPr>
        </p:nvSpPr>
        <p:spPr/>
        <p:txBody>
          <a:bodyPr>
            <a:normAutofit/>
          </a:bodyPr>
          <a:lstStyle/>
          <a:p>
            <a:r>
              <a:rPr lang="ja-JP" altLang="en-US" sz="3600" dirty="0"/>
              <a:t>東京ディズニーランドは「安い」）（２０２１）</a:t>
            </a:r>
          </a:p>
        </p:txBody>
      </p:sp>
    </p:spTree>
    <p:extLst>
      <p:ext uri="{BB962C8B-B14F-4D97-AF65-F5344CB8AC3E}">
        <p14:creationId xmlns:p14="http://schemas.microsoft.com/office/powerpoint/2010/main" val="348896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E40DED-2431-29A5-8162-8AC5F4E83C2E}"/>
              </a:ext>
            </a:extLst>
          </p:cNvPr>
          <p:cNvSpPr>
            <a:spLocks noGrp="1"/>
          </p:cNvSpPr>
          <p:nvPr>
            <p:ph type="title"/>
          </p:nvPr>
        </p:nvSpPr>
        <p:spPr>
          <a:xfrm>
            <a:off x="838200" y="365125"/>
            <a:ext cx="10972800" cy="1325563"/>
          </a:xfrm>
        </p:spPr>
        <p:txBody>
          <a:bodyPr/>
          <a:lstStyle/>
          <a:p>
            <a:r>
              <a:rPr kumimoji="1" lang="ja-JP" altLang="en-US" dirty="0"/>
              <a:t>ディズニーランド平価（</a:t>
            </a:r>
            <a:r>
              <a:rPr lang="en-US" altLang="ja-JP" dirty="0"/>
              <a:t>2025</a:t>
            </a:r>
            <a:r>
              <a:rPr lang="ja-JP" altLang="en-US" dirty="0"/>
              <a:t>年</a:t>
            </a:r>
            <a:r>
              <a:rPr lang="en-US" altLang="ja-JP" dirty="0"/>
              <a:t>2</a:t>
            </a:r>
            <a:r>
              <a:rPr lang="ja-JP" altLang="en-US" dirty="0"/>
              <a:t>月</a:t>
            </a:r>
            <a:r>
              <a:rPr lang="en-US" altLang="ja-JP" dirty="0"/>
              <a:t>8</a:t>
            </a:r>
            <a:r>
              <a:rPr lang="ja-JP" altLang="en-US" dirty="0"/>
              <a:t>日</a:t>
            </a:r>
            <a:r>
              <a:rPr kumimoji="1" lang="ja-JP" altLang="en-US" dirty="0"/>
              <a:t>）</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70EE75-C8E9-296D-A26B-CACBD3CD8D95}"/>
                  </a:ext>
                </a:extLst>
              </p:cNvPr>
              <p:cNvSpPr>
                <a:spLocks noGrp="1"/>
              </p:cNvSpPr>
              <p:nvPr>
                <p:ph idx="1"/>
              </p:nvPr>
            </p:nvSpPr>
            <p:spPr>
              <a:xfrm>
                <a:off x="609600" y="1892294"/>
                <a:ext cx="10972800" cy="3624938"/>
              </a:xfrm>
            </p:spPr>
            <p:txBody>
              <a:bodyPr>
                <a:normAutofit/>
              </a:bodyPr>
              <a:lstStyle/>
              <a:p>
                <a:r>
                  <a:rPr lang="ja-JP" altLang="en-US" dirty="0"/>
                  <a:t>ディズニーランド</a:t>
                </a:r>
                <a14:m>
                  <m:oMath xmlns:m="http://schemas.openxmlformats.org/officeDocument/2006/math">
                    <m:r>
                      <a:rPr lang="ja-JP" altLang="en-US" i="1">
                        <a:latin typeface="Cambria Math" panose="02040503050406030204" pitchFamily="18" charset="0"/>
                      </a:rPr>
                      <m:t>平価</m:t>
                    </m:r>
                    <m:r>
                      <a:rPr lang="ja-JP" altLang="en-US" i="1" smtClean="0">
                        <a:latin typeface="Cambria Math" panose="02040503050406030204" pitchFamily="18" charset="0"/>
                      </a:rPr>
                      <m:t>＝</m:t>
                    </m:r>
                    <m:f>
                      <m:fPr>
                        <m:ctrlPr>
                          <a:rPr lang="en-US" altLang="ja-JP" i="1" smtClean="0">
                            <a:latin typeface="Cambria Math" panose="02040503050406030204" pitchFamily="18" charset="0"/>
                          </a:rPr>
                        </m:ctrlPr>
                      </m:fPr>
                      <m:num>
                        <m:r>
                          <a:rPr lang="ja-JP" altLang="en-US" i="1">
                            <a:latin typeface="Cambria Math" panose="02040503050406030204" pitchFamily="18" charset="0"/>
                          </a:rPr>
                          <m:t>日本</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m:t>
                        </m:r>
                        <m:r>
                          <a:rPr lang="ja-JP" altLang="en-US" i="1">
                            <a:latin typeface="Cambria Math" panose="02040503050406030204" pitchFamily="18" charset="0"/>
                          </a:rPr>
                          <m:t>料</m:t>
                        </m:r>
                      </m:num>
                      <m:den>
                        <m:r>
                          <a:rPr lang="ja-JP" altLang="en-US" i="1">
                            <a:latin typeface="Cambria Math" panose="02040503050406030204" pitchFamily="18" charset="0"/>
                          </a:rPr>
                          <m:t>米国</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入園料</m:t>
                        </m:r>
                      </m:den>
                    </m:f>
                  </m:oMath>
                </a14:m>
                <a:endParaRPr kumimoji="1" lang="en-US" altLang="ja-JP" dirty="0"/>
              </a:p>
              <a:p>
                <a14:m>
                  <m:oMath xmlns:m="http://schemas.openxmlformats.org/officeDocument/2006/math">
                    <m:f>
                      <m:fPr>
                        <m:ctrlPr>
                          <a:rPr lang="en-US" altLang="ja-JP" i="1" smtClean="0">
                            <a:latin typeface="Cambria Math" panose="02040503050406030204" pitchFamily="18" charset="0"/>
                          </a:rPr>
                        </m:ctrlPr>
                      </m:fPr>
                      <m:num>
                        <m:r>
                          <a:rPr lang="en-US" altLang="ja-JP" i="1">
                            <a:latin typeface="Cambria Math" panose="02040503050406030204" pitchFamily="18" charset="0"/>
                          </a:rPr>
                          <m:t>10900</m:t>
                        </m:r>
                        <m:r>
                          <a:rPr lang="ja-JP" altLang="en-US" i="1" smtClean="0">
                            <a:latin typeface="Cambria Math" panose="02040503050406030204" pitchFamily="18" charset="0"/>
                          </a:rPr>
                          <m:t>円</m:t>
                        </m:r>
                      </m:num>
                      <m:den>
                        <m:r>
                          <a:rPr lang="en-US" altLang="ja-JP" b="0" i="1" smtClean="0">
                            <a:latin typeface="Cambria Math" panose="02040503050406030204" pitchFamily="18" charset="0"/>
                          </a:rPr>
                          <m:t>179</m:t>
                        </m:r>
                        <m:r>
                          <a:rPr lang="ja-JP" altLang="en-US" i="1">
                            <a:latin typeface="Cambria Math" panose="02040503050406030204" pitchFamily="18" charset="0"/>
                          </a:rPr>
                          <m:t>ドル</m:t>
                        </m:r>
                      </m:den>
                    </m:f>
                  </m:oMath>
                </a14:m>
                <a:r>
                  <a:rPr kumimoji="1" lang="ja-JP" altLang="en-US" dirty="0"/>
                  <a:t>＝</a:t>
                </a:r>
                <a:r>
                  <a:rPr lang="en-US" altLang="ja-JP" dirty="0"/>
                  <a:t>60.9</a:t>
                </a:r>
                <a:r>
                  <a:rPr lang="ja-JP" altLang="en-US" dirty="0"/>
                  <a:t>円／ドル</a:t>
                </a:r>
                <a:endParaRPr lang="en-US" altLang="ja-JP" dirty="0"/>
              </a:p>
              <a:p>
                <a:r>
                  <a:rPr lang="ja-JP" altLang="en-US" dirty="0"/>
                  <a:t>米国のディズニーランド入園料を円換算すると、</a:t>
                </a:r>
                <a:endParaRPr lang="en-US" altLang="ja-JP" dirty="0"/>
              </a:p>
              <a:p>
                <a:pPr marL="0" indent="0">
                  <a:buNone/>
                </a:pPr>
                <a:r>
                  <a:rPr lang="en-US" altLang="ja-JP" dirty="0"/>
                  <a:t>		179</a:t>
                </a:r>
                <a:r>
                  <a:rPr lang="ja-JP" altLang="en-US" dirty="0"/>
                  <a:t>ドル</a:t>
                </a:r>
                <a:r>
                  <a:rPr lang="en-US" altLang="ja-JP" dirty="0"/>
                  <a:t>×152</a:t>
                </a:r>
                <a:r>
                  <a:rPr lang="ja-JP" altLang="en-US" dirty="0"/>
                  <a:t>円／ドル＝</a:t>
                </a:r>
                <a:r>
                  <a:rPr lang="en-US" altLang="ja-JP" dirty="0">
                    <a:solidFill>
                      <a:srgbClr val="FF0000"/>
                    </a:solidFill>
                  </a:rPr>
                  <a:t>27208</a:t>
                </a:r>
                <a:r>
                  <a:rPr lang="ja-JP" altLang="en-US" dirty="0">
                    <a:solidFill>
                      <a:srgbClr val="FF0000"/>
                    </a:solidFill>
                  </a:rPr>
                  <a:t>円</a:t>
                </a:r>
                <a:endParaRPr lang="en-US" altLang="ja-JP" dirty="0">
                  <a:solidFill>
                    <a:srgbClr val="FF0000"/>
                  </a:solidFill>
                </a:endParaRPr>
              </a:p>
              <a:p>
                <a:r>
                  <a:rPr lang="en-US" altLang="ja-JP" dirty="0"/>
                  <a:t>10900</a:t>
                </a:r>
                <a:r>
                  <a:rPr lang="ja-JP" altLang="en-US" dirty="0"/>
                  <a:t>円／</a:t>
                </a:r>
                <a:r>
                  <a:rPr lang="en-US" altLang="ja-JP" dirty="0"/>
                  <a:t>27208</a:t>
                </a:r>
                <a:r>
                  <a:rPr lang="ja-JP" altLang="en-US" dirty="0"/>
                  <a:t>円＝</a:t>
                </a:r>
                <a:r>
                  <a:rPr lang="en-US" altLang="ja-JP" dirty="0">
                    <a:solidFill>
                      <a:srgbClr val="FF0000"/>
                    </a:solidFill>
                  </a:rPr>
                  <a:t>40</a:t>
                </a:r>
                <a:r>
                  <a:rPr lang="ja-JP" altLang="en-US" dirty="0">
                    <a:solidFill>
                      <a:srgbClr val="FF0000"/>
                    </a:solidFill>
                  </a:rPr>
                  <a:t>％</a:t>
                </a:r>
                <a:r>
                  <a:rPr lang="ja-JP" altLang="en-US" dirty="0"/>
                  <a:t>。アメリカ人が日本に来たら</a:t>
                </a:r>
                <a:r>
                  <a:rPr lang="en-US" altLang="ja-JP" dirty="0"/>
                  <a:t>4</a:t>
                </a:r>
                <a:r>
                  <a:rPr lang="ja-JP" altLang="en-US" dirty="0"/>
                  <a:t>割の値段でディズニーランドに行ける！</a:t>
                </a:r>
                <a:endParaRPr lang="en-US" altLang="ja-JP" dirty="0"/>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6670EE75-C8E9-296D-A26B-CACBD3CD8D95}"/>
                  </a:ext>
                </a:extLst>
              </p:cNvPr>
              <p:cNvSpPr>
                <a:spLocks noGrp="1" noRot="1" noChangeAspect="1" noMove="1" noResize="1" noEditPoints="1" noAdjustHandles="1" noChangeArrowheads="1" noChangeShapeType="1" noTextEdit="1"/>
              </p:cNvSpPr>
              <p:nvPr>
                <p:ph idx="1"/>
              </p:nvPr>
            </p:nvSpPr>
            <p:spPr>
              <a:xfrm>
                <a:off x="609600" y="1892294"/>
                <a:ext cx="10972800" cy="3624938"/>
              </a:xfrm>
              <a:blipFill>
                <a:blip r:embed="rId2"/>
                <a:stretch>
                  <a:fillRect l="-1000" b="-3361"/>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45A52AD1-1E75-CFF4-53C6-C59F14C97F5B}"/>
              </a:ext>
            </a:extLst>
          </p:cNvPr>
          <p:cNvSpPr txBox="1"/>
          <p:nvPr/>
        </p:nvSpPr>
        <p:spPr>
          <a:xfrm>
            <a:off x="1702829" y="5582481"/>
            <a:ext cx="7344816" cy="923330"/>
          </a:xfrm>
          <a:prstGeom prst="rect">
            <a:avLst/>
          </a:prstGeom>
          <a:noFill/>
        </p:spPr>
        <p:txBody>
          <a:bodyPr wrap="square">
            <a:spAutoFit/>
          </a:bodyPr>
          <a:lstStyle/>
          <a:p>
            <a:r>
              <a:rPr lang="ja-JP" altLang="en-US" dirty="0"/>
              <a:t>①東京ディズニーランドパスポート（円）</a:t>
            </a:r>
            <a:endParaRPr lang="en-US" altLang="ja-JP" dirty="0"/>
          </a:p>
          <a:p>
            <a:r>
              <a:rPr lang="ja-JP" altLang="en-US" dirty="0"/>
              <a:t>②ディズニー・ワールド・マジックキングダム・パスポート（ドル）</a:t>
            </a:r>
            <a:endParaRPr lang="en-US" altLang="ja-JP" dirty="0"/>
          </a:p>
          <a:p>
            <a:r>
              <a:rPr lang="ja-JP" altLang="en-US" dirty="0"/>
              <a:t>いずれも、</a:t>
            </a:r>
            <a:r>
              <a:rPr lang="en-US" altLang="ja-JP" dirty="0">
                <a:solidFill>
                  <a:srgbClr val="FF00FF"/>
                </a:solidFill>
              </a:rPr>
              <a:t>2025</a:t>
            </a:r>
            <a:r>
              <a:rPr lang="ja-JP" altLang="en-US" dirty="0">
                <a:solidFill>
                  <a:srgbClr val="FF00FF"/>
                </a:solidFill>
              </a:rPr>
              <a:t>年</a:t>
            </a:r>
            <a:r>
              <a:rPr lang="en-US" altLang="ja-JP" dirty="0">
                <a:solidFill>
                  <a:srgbClr val="FF00FF"/>
                </a:solidFill>
              </a:rPr>
              <a:t>2</a:t>
            </a:r>
            <a:r>
              <a:rPr lang="ja-JP" altLang="en-US" dirty="0">
                <a:solidFill>
                  <a:srgbClr val="FF00FF"/>
                </a:solidFill>
              </a:rPr>
              <a:t>月</a:t>
            </a:r>
            <a:r>
              <a:rPr lang="en-US" altLang="ja-JP" dirty="0">
                <a:solidFill>
                  <a:srgbClr val="FF00FF"/>
                </a:solidFill>
              </a:rPr>
              <a:t>8</a:t>
            </a:r>
            <a:r>
              <a:rPr lang="ja-JP" altLang="en-US" dirty="0">
                <a:solidFill>
                  <a:srgbClr val="FF00FF"/>
                </a:solidFill>
              </a:rPr>
              <a:t>日（土）</a:t>
            </a:r>
            <a:r>
              <a:rPr lang="ja-JP" altLang="en-US" dirty="0"/>
              <a:t>の値段。</a:t>
            </a:r>
          </a:p>
        </p:txBody>
      </p:sp>
    </p:spTree>
    <p:extLst>
      <p:ext uri="{BB962C8B-B14F-4D97-AF65-F5344CB8AC3E}">
        <p14:creationId xmlns:p14="http://schemas.microsoft.com/office/powerpoint/2010/main" val="336129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訪日外国人の推移</a:t>
            </a:r>
          </a:p>
        </p:txBody>
      </p:sp>
      <p:pic>
        <p:nvPicPr>
          <p:cNvPr id="6" name="図 5">
            <a:extLst>
              <a:ext uri="{FF2B5EF4-FFF2-40B4-BE49-F238E27FC236}">
                <a16:creationId xmlns:a16="http://schemas.microsoft.com/office/drawing/2014/main" id="{5A1E480D-7643-7133-C8EB-61EC7243D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7488" y="1916832"/>
            <a:ext cx="9813510" cy="3716417"/>
          </a:xfrm>
          <a:prstGeom prst="rect">
            <a:avLst/>
          </a:prstGeom>
        </p:spPr>
      </p:pic>
    </p:spTree>
    <p:extLst>
      <p:ext uri="{BB962C8B-B14F-4D97-AF65-F5344CB8AC3E}">
        <p14:creationId xmlns:p14="http://schemas.microsoft.com/office/powerpoint/2010/main" val="158277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旅行収支</a:t>
            </a:r>
          </a:p>
        </p:txBody>
      </p:sp>
      <p:pic>
        <p:nvPicPr>
          <p:cNvPr id="4" name="図 3">
            <a:extLst>
              <a:ext uri="{FF2B5EF4-FFF2-40B4-BE49-F238E27FC236}">
                <a16:creationId xmlns:a16="http://schemas.microsoft.com/office/drawing/2014/main" id="{07A5F0CD-EBCA-BD26-1424-1FF5002707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3552" y="1700808"/>
            <a:ext cx="9194034" cy="4248472"/>
          </a:xfrm>
          <a:prstGeom prst="rect">
            <a:avLst/>
          </a:prstGeom>
        </p:spPr>
      </p:pic>
      <p:sp>
        <p:nvSpPr>
          <p:cNvPr id="5" name="テキスト ボックス 4">
            <a:extLst>
              <a:ext uri="{FF2B5EF4-FFF2-40B4-BE49-F238E27FC236}">
                <a16:creationId xmlns:a16="http://schemas.microsoft.com/office/drawing/2014/main" id="{B678F8B1-907D-5D1C-1574-69404053D8B1}"/>
              </a:ext>
            </a:extLst>
          </p:cNvPr>
          <p:cNvSpPr txBox="1"/>
          <p:nvPr/>
        </p:nvSpPr>
        <p:spPr>
          <a:xfrm>
            <a:off x="7464152" y="522972"/>
            <a:ext cx="4968552" cy="646331"/>
          </a:xfrm>
          <a:prstGeom prst="rect">
            <a:avLst/>
          </a:prstGeom>
          <a:noFill/>
        </p:spPr>
        <p:txBody>
          <a:bodyPr wrap="square" rtlCol="0">
            <a:spAutoFit/>
          </a:bodyPr>
          <a:lstStyle/>
          <a:p>
            <a:r>
              <a:rPr kumimoji="1" lang="ja-JP" altLang="en-US" dirty="0"/>
              <a:t>受取：外国人が日本に旅行して支払った金額</a:t>
            </a:r>
            <a:endParaRPr kumimoji="1" lang="en-US" altLang="ja-JP" dirty="0"/>
          </a:p>
          <a:p>
            <a:r>
              <a:rPr lang="ja-JP" altLang="en-US" dirty="0"/>
              <a:t>支払い：日本人が外国に旅行して支払った金額</a:t>
            </a:r>
            <a:endParaRPr kumimoji="1" lang="ja-JP" altLang="en-US" dirty="0"/>
          </a:p>
        </p:txBody>
      </p:sp>
    </p:spTree>
    <p:extLst>
      <p:ext uri="{BB962C8B-B14F-4D97-AF65-F5344CB8AC3E}">
        <p14:creationId xmlns:p14="http://schemas.microsoft.com/office/powerpoint/2010/main" val="78188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344" y="332656"/>
            <a:ext cx="8136904" cy="1143000"/>
          </a:xfrm>
        </p:spPr>
        <p:txBody>
          <a:bodyPr/>
          <a:lstStyle/>
          <a:p>
            <a:r>
              <a:rPr kumimoji="1" lang="ja-JP" altLang="en-US" dirty="0"/>
              <a:t>著作権等使用料</a:t>
            </a:r>
          </a:p>
        </p:txBody>
      </p:sp>
      <p:pic>
        <p:nvPicPr>
          <p:cNvPr id="4" name="図 3">
            <a:extLst>
              <a:ext uri="{FF2B5EF4-FFF2-40B4-BE49-F238E27FC236}">
                <a16:creationId xmlns:a16="http://schemas.microsoft.com/office/drawing/2014/main" id="{04499DA4-A321-87EA-C5D0-92EC9A132A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3552" y="1628800"/>
            <a:ext cx="9799362" cy="4608512"/>
          </a:xfrm>
          <a:prstGeom prst="rect">
            <a:avLst/>
          </a:prstGeom>
        </p:spPr>
      </p:pic>
      <p:sp>
        <p:nvSpPr>
          <p:cNvPr id="5" name="テキスト ボックス 4">
            <a:extLst>
              <a:ext uri="{FF2B5EF4-FFF2-40B4-BE49-F238E27FC236}">
                <a16:creationId xmlns:a16="http://schemas.microsoft.com/office/drawing/2014/main" id="{E06ADF93-CD3F-B9E6-A9DF-17FC865EAB65}"/>
              </a:ext>
            </a:extLst>
          </p:cNvPr>
          <p:cNvSpPr txBox="1"/>
          <p:nvPr/>
        </p:nvSpPr>
        <p:spPr>
          <a:xfrm>
            <a:off x="6345155" y="570155"/>
            <a:ext cx="5688632" cy="646331"/>
          </a:xfrm>
          <a:prstGeom prst="rect">
            <a:avLst/>
          </a:prstGeom>
          <a:noFill/>
        </p:spPr>
        <p:txBody>
          <a:bodyPr wrap="square" rtlCol="0">
            <a:spAutoFit/>
          </a:bodyPr>
          <a:lstStyle/>
          <a:p>
            <a:r>
              <a:rPr kumimoji="1" lang="ja-JP" altLang="en-US" dirty="0"/>
              <a:t>受け取り：日本人が外国人から受け取る著作権等使用料</a:t>
            </a:r>
            <a:endParaRPr kumimoji="1" lang="en-US" altLang="ja-JP" dirty="0"/>
          </a:p>
          <a:p>
            <a:r>
              <a:rPr lang="ja-JP" altLang="en-US" dirty="0"/>
              <a:t>支払い：日本人が外国人に支払う著作権等使用料</a:t>
            </a:r>
            <a:endParaRPr kumimoji="1" lang="ja-JP" altLang="en-US" dirty="0"/>
          </a:p>
        </p:txBody>
      </p:sp>
    </p:spTree>
    <p:extLst>
      <p:ext uri="{BB962C8B-B14F-4D97-AF65-F5344CB8AC3E}">
        <p14:creationId xmlns:p14="http://schemas.microsoft.com/office/powerpoint/2010/main" val="268283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B88DBE7-795D-7A76-AE40-D140A79A8E38}"/>
              </a:ext>
            </a:extLst>
          </p:cNvPr>
          <p:cNvSpPr>
            <a:spLocks noGrp="1"/>
          </p:cNvSpPr>
          <p:nvPr>
            <p:ph type="title"/>
          </p:nvPr>
        </p:nvSpPr>
        <p:spPr/>
        <p:txBody>
          <a:bodyPr/>
          <a:lstStyle/>
          <a:p>
            <a:r>
              <a:rPr lang="ja-JP" altLang="en-US" dirty="0"/>
              <a:t>日本のデジタル赤字</a:t>
            </a:r>
          </a:p>
        </p:txBody>
      </p:sp>
      <p:pic>
        <p:nvPicPr>
          <p:cNvPr id="5" name="コンテンツ プレースホルダー 4">
            <a:extLst>
              <a:ext uri="{FF2B5EF4-FFF2-40B4-BE49-F238E27FC236}">
                <a16:creationId xmlns:a16="http://schemas.microsoft.com/office/drawing/2014/main" id="{54D7B587-16E5-2E40-66A1-35FF0C557D7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04312" y="734373"/>
            <a:ext cx="2755512" cy="4525963"/>
          </a:xfrm>
        </p:spPr>
      </p:pic>
      <p:sp>
        <p:nvSpPr>
          <p:cNvPr id="6" name="テキスト ボックス 5">
            <a:extLst>
              <a:ext uri="{FF2B5EF4-FFF2-40B4-BE49-F238E27FC236}">
                <a16:creationId xmlns:a16="http://schemas.microsoft.com/office/drawing/2014/main" id="{94D08DC7-6667-05F6-38F7-9CF02547FC83}"/>
              </a:ext>
            </a:extLst>
          </p:cNvPr>
          <p:cNvSpPr txBox="1"/>
          <p:nvPr/>
        </p:nvSpPr>
        <p:spPr>
          <a:xfrm>
            <a:off x="6817024" y="6123627"/>
            <a:ext cx="3960440" cy="369332"/>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5</a:t>
            </a:r>
            <a:r>
              <a:rPr kumimoji="1" lang="ja-JP" altLang="en-US" dirty="0"/>
              <a:t>月</a:t>
            </a:r>
            <a:r>
              <a:rPr kumimoji="1" lang="en-US" altLang="ja-JP" dirty="0"/>
              <a:t>10</a:t>
            </a:r>
            <a:r>
              <a:rPr kumimoji="1" lang="ja-JP" altLang="en-US" dirty="0"/>
              <a:t>日付け日本経済新聞朝刊</a:t>
            </a:r>
          </a:p>
        </p:txBody>
      </p:sp>
      <p:sp>
        <p:nvSpPr>
          <p:cNvPr id="7" name="テキスト ボックス 6">
            <a:extLst>
              <a:ext uri="{FF2B5EF4-FFF2-40B4-BE49-F238E27FC236}">
                <a16:creationId xmlns:a16="http://schemas.microsoft.com/office/drawing/2014/main" id="{6D16748F-E78F-4973-E811-A8D2673CD36B}"/>
              </a:ext>
            </a:extLst>
          </p:cNvPr>
          <p:cNvSpPr txBox="1"/>
          <p:nvPr/>
        </p:nvSpPr>
        <p:spPr>
          <a:xfrm>
            <a:off x="1271464" y="2563986"/>
            <a:ext cx="3528392" cy="923330"/>
          </a:xfrm>
          <a:prstGeom prst="rect">
            <a:avLst/>
          </a:prstGeom>
          <a:noFill/>
        </p:spPr>
        <p:txBody>
          <a:bodyPr wrap="square" rtlCol="0">
            <a:spAutoFit/>
          </a:bodyPr>
          <a:lstStyle/>
          <a:p>
            <a:r>
              <a:rPr kumimoji="1" lang="ja-JP" altLang="en-US" dirty="0"/>
              <a:t>サーバー</a:t>
            </a:r>
            <a:endParaRPr kumimoji="1" lang="en-US" altLang="ja-JP" dirty="0"/>
          </a:p>
          <a:p>
            <a:r>
              <a:rPr kumimoji="1" lang="ja-JP" altLang="en-US" dirty="0"/>
              <a:t>ウエッブ関連サービス</a:t>
            </a:r>
            <a:endParaRPr kumimoji="1" lang="en-US" altLang="ja-JP" dirty="0"/>
          </a:p>
          <a:p>
            <a:r>
              <a:rPr lang="ja-JP" altLang="en-US" dirty="0"/>
              <a:t>ソフトウエア開発など</a:t>
            </a:r>
            <a:endParaRPr kumimoji="1" lang="ja-JP" altLang="en-US" dirty="0"/>
          </a:p>
        </p:txBody>
      </p:sp>
      <p:pic>
        <p:nvPicPr>
          <p:cNvPr id="8" name="図 7">
            <a:extLst>
              <a:ext uri="{FF2B5EF4-FFF2-40B4-BE49-F238E27FC236}">
                <a16:creationId xmlns:a16="http://schemas.microsoft.com/office/drawing/2014/main" id="{7ADB5699-1D15-71F3-B99D-10E5D9F45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9279" y="1700808"/>
            <a:ext cx="2989276" cy="3717032"/>
          </a:xfrm>
          <a:prstGeom prst="rect">
            <a:avLst/>
          </a:prstGeom>
        </p:spPr>
      </p:pic>
    </p:spTree>
    <p:extLst>
      <p:ext uri="{BB962C8B-B14F-4D97-AF65-F5344CB8AC3E}">
        <p14:creationId xmlns:p14="http://schemas.microsoft.com/office/powerpoint/2010/main" val="417036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063314768"/>
              </p:ext>
            </p:extLst>
          </p:nvPr>
        </p:nvGraphicFramePr>
        <p:xfrm>
          <a:off x="479376" y="476672"/>
          <a:ext cx="10873208" cy="5781924"/>
        </p:xfrm>
        <a:graphic>
          <a:graphicData uri="http://schemas.openxmlformats.org/drawingml/2006/table">
            <a:tbl>
              <a:tblPr>
                <a:tableStyleId>{5C22544A-7EE6-4342-B048-85BDC9FD1C3A}</a:tableStyleId>
              </a:tblPr>
              <a:tblGrid>
                <a:gridCol w="1359151">
                  <a:extLst>
                    <a:ext uri="{9D8B030D-6E8A-4147-A177-3AD203B41FA5}">
                      <a16:colId xmlns:a16="http://schemas.microsoft.com/office/drawing/2014/main" val="20000"/>
                    </a:ext>
                  </a:extLst>
                </a:gridCol>
                <a:gridCol w="1359151">
                  <a:extLst>
                    <a:ext uri="{9D8B030D-6E8A-4147-A177-3AD203B41FA5}">
                      <a16:colId xmlns:a16="http://schemas.microsoft.com/office/drawing/2014/main" val="20001"/>
                    </a:ext>
                  </a:extLst>
                </a:gridCol>
                <a:gridCol w="1359151">
                  <a:extLst>
                    <a:ext uri="{9D8B030D-6E8A-4147-A177-3AD203B41FA5}">
                      <a16:colId xmlns:a16="http://schemas.microsoft.com/office/drawing/2014/main" val="20002"/>
                    </a:ext>
                  </a:extLst>
                </a:gridCol>
                <a:gridCol w="1359151">
                  <a:extLst>
                    <a:ext uri="{9D8B030D-6E8A-4147-A177-3AD203B41FA5}">
                      <a16:colId xmlns:a16="http://schemas.microsoft.com/office/drawing/2014/main" val="20003"/>
                    </a:ext>
                  </a:extLst>
                </a:gridCol>
                <a:gridCol w="1359151">
                  <a:extLst>
                    <a:ext uri="{9D8B030D-6E8A-4147-A177-3AD203B41FA5}">
                      <a16:colId xmlns:a16="http://schemas.microsoft.com/office/drawing/2014/main" val="20004"/>
                    </a:ext>
                  </a:extLst>
                </a:gridCol>
                <a:gridCol w="1359151">
                  <a:extLst>
                    <a:ext uri="{9D8B030D-6E8A-4147-A177-3AD203B41FA5}">
                      <a16:colId xmlns:a16="http://schemas.microsoft.com/office/drawing/2014/main" val="20005"/>
                    </a:ext>
                  </a:extLst>
                </a:gridCol>
                <a:gridCol w="1359151">
                  <a:extLst>
                    <a:ext uri="{9D8B030D-6E8A-4147-A177-3AD203B41FA5}">
                      <a16:colId xmlns:a16="http://schemas.microsoft.com/office/drawing/2014/main" val="20006"/>
                    </a:ext>
                  </a:extLst>
                </a:gridCol>
                <a:gridCol w="1359151">
                  <a:extLst>
                    <a:ext uri="{9D8B030D-6E8A-4147-A177-3AD203B41FA5}">
                      <a16:colId xmlns:a16="http://schemas.microsoft.com/office/drawing/2014/main" val="504170755"/>
                    </a:ext>
                  </a:extLst>
                </a:gridCol>
              </a:tblGrid>
              <a:tr h="1347874">
                <a:tc>
                  <a:txBody>
                    <a:bodyPr/>
                    <a:lstStyle/>
                    <a:p>
                      <a:pPr algn="just" fontAlgn="ctr"/>
                      <a:r>
                        <a:rPr lang="ja-JP" altLang="en-US" sz="1800" u="none" strike="noStrike" dirty="0">
                          <a:solidFill>
                            <a:schemeClr val="bg1"/>
                          </a:solidFill>
                          <a:effectLst/>
                        </a:rPr>
                        <a:t>　</a:t>
                      </a:r>
                      <a:endParaRPr lang="ja-JP" altLang="en-US" sz="1800" b="0" i="0" u="none" strike="noStrike" dirty="0">
                        <a:solidFill>
                          <a:schemeClr val="bg1"/>
                        </a:solidFill>
                        <a:effectLst/>
                        <a:latin typeface="Century"/>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ウォルト・ディズニー・ワールド・リゾート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東京ディズニーリゾート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ディズニーランド・リゾート・パリ</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香港ディズニーリゾート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上海ディズニーリゾート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b="0" i="0" u="none" strike="noStrike" dirty="0">
                          <a:solidFill>
                            <a:schemeClr val="bg1"/>
                          </a:solidFill>
                          <a:effectLst/>
                          <a:latin typeface="ＭＳ 明朝"/>
                        </a:rPr>
                        <a:t>ディズニーランドアブダビ</a:t>
                      </a:r>
                    </a:p>
                  </a:txBody>
                  <a:tcPr marL="8126" marR="8126" marT="8126" marB="0" anchor="ctr">
                    <a:solidFill>
                      <a:schemeClr val="tx2">
                        <a:lumMod val="50000"/>
                      </a:schemeClr>
                    </a:solidFill>
                  </a:tcPr>
                </a:tc>
                <a:extLst>
                  <a:ext uri="{0D108BD9-81ED-4DB2-BD59-A6C34878D82A}">
                    <a16:rowId xmlns:a16="http://schemas.microsoft.com/office/drawing/2014/main" val="10000"/>
                  </a:ext>
                </a:extLst>
              </a:tr>
              <a:tr h="348669">
                <a:tc>
                  <a:txBody>
                    <a:bodyPr/>
                    <a:lstStyle/>
                    <a:p>
                      <a:pPr algn="just" fontAlgn="ctr"/>
                      <a:r>
                        <a:rPr lang="ja-JP" altLang="en-US" sz="1800" u="none" strike="noStrike">
                          <a:effectLst/>
                        </a:rPr>
                        <a:t>開園</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dirty="0">
                          <a:effectLst/>
                        </a:rPr>
                        <a:t>1955</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1971</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1983</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1992</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2005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2016</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b="0" i="0" u="none" strike="noStrike" dirty="0">
                          <a:solidFill>
                            <a:srgbClr val="000000"/>
                          </a:solidFill>
                          <a:effectLst/>
                          <a:latin typeface="Century"/>
                        </a:rPr>
                        <a:t>2030</a:t>
                      </a:r>
                      <a:r>
                        <a:rPr lang="ja-JP" altLang="en-US" sz="1800" b="0" i="0" u="none" strike="noStrike" dirty="0">
                          <a:solidFill>
                            <a:srgbClr val="000000"/>
                          </a:solidFill>
                          <a:effectLst/>
                          <a:latin typeface="Century"/>
                        </a:rPr>
                        <a:t>？</a:t>
                      </a:r>
                      <a:endParaRPr lang="en-US" altLang="ja-JP" sz="1800" b="0" i="0" u="none" strike="noStrike" dirty="0">
                        <a:solidFill>
                          <a:srgbClr val="000000"/>
                        </a:solidFill>
                        <a:effectLst/>
                        <a:latin typeface="Century"/>
                      </a:endParaRPr>
                    </a:p>
                  </a:txBody>
                  <a:tcPr marL="8126" marR="8126" marT="8126" marB="0" anchor="ctr"/>
                </a:tc>
                <a:extLst>
                  <a:ext uri="{0D108BD9-81ED-4DB2-BD59-A6C34878D82A}">
                    <a16:rowId xmlns:a16="http://schemas.microsoft.com/office/drawing/2014/main" val="10001"/>
                  </a:ext>
                </a:extLst>
              </a:tr>
              <a:tr h="344400">
                <a:tc>
                  <a:txBody>
                    <a:bodyPr/>
                    <a:lstStyle/>
                    <a:p>
                      <a:pPr algn="just" fontAlgn="ctr"/>
                      <a:r>
                        <a:rPr lang="ja-JP" altLang="en-US" sz="1800" u="none" strike="noStrike">
                          <a:effectLst/>
                        </a:rPr>
                        <a:t>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米国</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米国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日本</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フランス</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b="0" i="0" u="none" strike="noStrike" dirty="0">
                          <a:solidFill>
                            <a:srgbClr val="000000"/>
                          </a:solidFill>
                          <a:effectLst/>
                          <a:latin typeface="ＭＳ 明朝"/>
                        </a:rPr>
                        <a:t>UAE</a:t>
                      </a:r>
                      <a:endParaRPr lang="ja-JP" altLang="en-US" sz="1800" b="0" i="0" u="none" strike="noStrike" dirty="0">
                        <a:solidFill>
                          <a:srgbClr val="000000"/>
                        </a:solidFill>
                        <a:effectLst/>
                        <a:latin typeface="ＭＳ 明朝"/>
                      </a:endParaRPr>
                    </a:p>
                  </a:txBody>
                  <a:tcPr marL="8126" marR="8126" marT="8126" marB="0" anchor="ctr"/>
                </a:tc>
                <a:extLst>
                  <a:ext uri="{0D108BD9-81ED-4DB2-BD59-A6C34878D82A}">
                    <a16:rowId xmlns:a16="http://schemas.microsoft.com/office/drawing/2014/main" val="10002"/>
                  </a:ext>
                </a:extLst>
              </a:tr>
              <a:tr h="1013382">
                <a:tc>
                  <a:txBody>
                    <a:bodyPr/>
                    <a:lstStyle/>
                    <a:p>
                      <a:pPr algn="just" fontAlgn="ctr"/>
                      <a:r>
                        <a:rPr lang="ja-JP" altLang="en-US" sz="1800" u="none" strike="noStrike">
                          <a:effectLst/>
                        </a:rPr>
                        <a:t>場所</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カリフォルニア州アナハイム</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フロリダ州オーランド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zh-TW" altLang="en-US" sz="1800" u="none" strike="noStrike" dirty="0">
                          <a:effectLst/>
                        </a:rPr>
                        <a:t>千葉県浦安市</a:t>
                      </a:r>
                      <a:endParaRPr lang="zh-TW"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マルヌ・ラ・ヴァレ</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香港ランタオ島</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上海市浦東新区</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b="0" i="0" u="none" strike="noStrike" dirty="0">
                          <a:solidFill>
                            <a:srgbClr val="000000"/>
                          </a:solidFill>
                          <a:effectLst/>
                          <a:latin typeface="ＭＳ 明朝"/>
                        </a:rPr>
                        <a:t>アブダビ市</a:t>
                      </a:r>
                    </a:p>
                  </a:txBody>
                  <a:tcPr marL="8126" marR="8126" marT="8126" marB="0" anchor="ctr"/>
                </a:tc>
                <a:extLst>
                  <a:ext uri="{0D108BD9-81ED-4DB2-BD59-A6C34878D82A}">
                    <a16:rowId xmlns:a16="http://schemas.microsoft.com/office/drawing/2014/main" val="10003"/>
                  </a:ext>
                </a:extLst>
              </a:tr>
              <a:tr h="2016856">
                <a:tc>
                  <a:txBody>
                    <a:bodyPr/>
                    <a:lstStyle/>
                    <a:p>
                      <a:pPr algn="just" fontAlgn="ctr"/>
                      <a:r>
                        <a:rPr lang="ja-JP" altLang="en-US" sz="1800" u="none" strike="noStrike">
                          <a:effectLst/>
                        </a:rPr>
                        <a:t>所有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ウオルト・ディズニー・カンパニー（ＷＤＣ）</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フランス政府、ＷＤＣ、サウジアラビアのアル・ワリード王子</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香港特別行政区政府とＷＤＣ</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dirty="0">
                          <a:effectLst/>
                        </a:rPr>
                        <a:t>WDC</a:t>
                      </a:r>
                      <a:r>
                        <a:rPr lang="ja-JP" altLang="en-US" sz="1800" u="none" strike="noStrike" dirty="0">
                          <a:effectLst/>
                        </a:rPr>
                        <a:t>と中国「上海申迪（シェンディ）」による合弁</a:t>
                      </a:r>
                      <a:endParaRPr lang="ja-JP" altLang="en-US" sz="1800" b="0" i="0" u="none" strike="noStrike" dirty="0">
                        <a:solidFill>
                          <a:srgbClr val="000000"/>
                        </a:solidFill>
                        <a:effectLst/>
                        <a:latin typeface="Century"/>
                      </a:endParaRPr>
                    </a:p>
                  </a:txBody>
                  <a:tcPr marL="8126" marR="8126" marT="8126" marB="0" anchor="ctr"/>
                </a:tc>
                <a:tc>
                  <a:txBody>
                    <a:bodyPr/>
                    <a:lstStyle/>
                    <a:p>
                      <a:pPr algn="just" fontAlgn="ctr"/>
                      <a:r>
                        <a:rPr lang="ja-JP" altLang="en-US" sz="1800" b="0" i="0" u="none" strike="noStrike" dirty="0">
                          <a:solidFill>
                            <a:srgbClr val="000000"/>
                          </a:solidFill>
                          <a:effectLst/>
                          <a:latin typeface="Century"/>
                        </a:rPr>
                        <a:t>ミラルグループ</a:t>
                      </a:r>
                    </a:p>
                  </a:txBody>
                  <a:tcPr marL="8126" marR="8126" marT="8126" marB="0" anchor="ctr"/>
                </a:tc>
                <a:extLst>
                  <a:ext uri="{0D108BD9-81ED-4DB2-BD59-A6C34878D82A}">
                    <a16:rowId xmlns:a16="http://schemas.microsoft.com/office/drawing/2014/main" val="10004"/>
                  </a:ext>
                </a:extLst>
              </a:tr>
              <a:tr h="678891">
                <a:tc>
                  <a:txBody>
                    <a:bodyPr/>
                    <a:lstStyle/>
                    <a:p>
                      <a:pPr algn="just" fontAlgn="ctr"/>
                      <a:r>
                        <a:rPr lang="ja-JP" altLang="en-US" sz="1800" u="none" strike="noStrike">
                          <a:effectLst/>
                        </a:rPr>
                        <a:t>運営主体</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　</a:t>
                      </a:r>
                      <a:r>
                        <a:rPr lang="en-US" altLang="ja-JP" sz="1800" u="none" strike="noStrike" dirty="0">
                          <a:effectLst/>
                        </a:rPr>
                        <a:t>WDC</a:t>
                      </a:r>
                      <a:endParaRPr lang="ja-JP" altLang="en-US" sz="1800" b="0" i="0" u="none" strike="noStrike" dirty="0">
                        <a:solidFill>
                          <a:srgbClr val="000000"/>
                        </a:solidFill>
                        <a:effectLst/>
                        <a:latin typeface="Century"/>
                      </a:endParaRPr>
                    </a:p>
                  </a:txBody>
                  <a:tcPr marL="8126" marR="8126" marT="8126" marB="0" anchor="ctr"/>
                </a:tc>
                <a:tc>
                  <a:txBody>
                    <a:bodyPr/>
                    <a:lstStyle/>
                    <a:p>
                      <a:pPr algn="just" fontAlgn="ctr"/>
                      <a:r>
                        <a:rPr lang="ja-JP" altLang="en-US" sz="1800" b="0" i="0" u="none" strike="noStrike" dirty="0">
                          <a:solidFill>
                            <a:srgbClr val="000000"/>
                          </a:solidFill>
                          <a:effectLst/>
                          <a:latin typeface="Century"/>
                        </a:rPr>
                        <a:t>ミラルグループ</a:t>
                      </a:r>
                    </a:p>
                  </a:txBody>
                  <a:tcPr marL="8126" marR="8126" marT="8126"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198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ja-JP" altLang="en-US" dirty="0"/>
              <a:t>リカード</a:t>
            </a:r>
          </a:p>
        </p:txBody>
      </p:sp>
      <p:sp>
        <p:nvSpPr>
          <p:cNvPr id="28675" name="Rectangle 3"/>
          <p:cNvSpPr>
            <a:spLocks noGrp="1" noChangeArrowheads="1"/>
          </p:cNvSpPr>
          <p:nvPr>
            <p:ph idx="1"/>
          </p:nvPr>
        </p:nvSpPr>
        <p:spPr>
          <a:xfrm>
            <a:off x="5735638" y="1268414"/>
            <a:ext cx="4691062" cy="5329237"/>
          </a:xfrm>
        </p:spPr>
        <p:txBody>
          <a:bodyPr>
            <a:normAutofit lnSpcReduction="10000"/>
          </a:bodyPr>
          <a:lstStyle/>
          <a:p>
            <a:pPr>
              <a:lnSpc>
                <a:spcPct val="90000"/>
              </a:lnSpc>
            </a:pPr>
            <a:r>
              <a:rPr lang="ja-JP" altLang="en-US" sz="2400" b="1" dirty="0"/>
              <a:t>デヴィッド・リカード</a:t>
            </a:r>
            <a:r>
              <a:rPr lang="en-US" altLang="ja-JP" sz="2400" dirty="0"/>
              <a:t>(</a:t>
            </a:r>
            <a:r>
              <a:rPr lang="en-US" altLang="ja-JP" sz="2400" b="1" dirty="0"/>
              <a:t>David Ricardo</a:t>
            </a:r>
            <a:r>
              <a:rPr lang="en-US" altLang="ja-JP" sz="2400" dirty="0"/>
              <a:t>, </a:t>
            </a:r>
            <a:r>
              <a:rPr lang="en-US" altLang="ja-JP" sz="2400" dirty="0">
                <a:hlinkClick r:id="rId5" tooltip="1772年"/>
              </a:rPr>
              <a:t>1772</a:t>
            </a:r>
            <a:r>
              <a:rPr lang="ja-JP" altLang="en-US" sz="2400" dirty="0">
                <a:hlinkClick r:id="rId5" tooltip="1772年"/>
              </a:rPr>
              <a:t>年</a:t>
            </a:r>
            <a:r>
              <a:rPr lang="en-US" altLang="ja-JP" sz="2400" dirty="0">
                <a:hlinkClick r:id="rId6" tooltip="4月19日"/>
              </a:rPr>
              <a:t>4</a:t>
            </a:r>
            <a:r>
              <a:rPr lang="ja-JP" altLang="en-US" sz="2400" dirty="0">
                <a:hlinkClick r:id="rId6" tooltip="4月19日"/>
              </a:rPr>
              <a:t>月</a:t>
            </a:r>
            <a:r>
              <a:rPr lang="en-US" altLang="ja-JP" sz="2400" dirty="0">
                <a:hlinkClick r:id="rId6" tooltip="4月19日"/>
              </a:rPr>
              <a:t>19</a:t>
            </a:r>
            <a:r>
              <a:rPr lang="ja-JP" altLang="en-US" sz="2400" dirty="0">
                <a:hlinkClick r:id="rId6" tooltip="4月19日"/>
              </a:rPr>
              <a:t>日</a:t>
            </a:r>
            <a:r>
              <a:rPr lang="ja-JP" altLang="en-US" sz="2400" dirty="0"/>
              <a:t> </a:t>
            </a:r>
            <a:r>
              <a:rPr lang="en-US" altLang="ja-JP" sz="2400" dirty="0"/>
              <a:t>- </a:t>
            </a:r>
            <a:r>
              <a:rPr lang="en-US" altLang="ja-JP" sz="2400" dirty="0">
                <a:hlinkClick r:id="rId7" tooltip="1823年"/>
              </a:rPr>
              <a:t>1823</a:t>
            </a:r>
            <a:r>
              <a:rPr lang="ja-JP" altLang="en-US" sz="2400" dirty="0">
                <a:hlinkClick r:id="rId7" tooltip="1823年"/>
              </a:rPr>
              <a:t>年</a:t>
            </a:r>
            <a:r>
              <a:rPr lang="en-US" altLang="ja-JP" sz="2400" dirty="0">
                <a:hlinkClick r:id="rId8" tooltip="9月11日"/>
              </a:rPr>
              <a:t>9</a:t>
            </a:r>
            <a:r>
              <a:rPr lang="ja-JP" altLang="en-US" sz="2400" dirty="0">
                <a:hlinkClick r:id="rId8" tooltip="9月11日"/>
              </a:rPr>
              <a:t>月</a:t>
            </a:r>
            <a:r>
              <a:rPr lang="en-US" altLang="ja-JP" sz="2400" dirty="0">
                <a:hlinkClick r:id="rId8" tooltip="9月11日"/>
              </a:rPr>
              <a:t>11</a:t>
            </a:r>
            <a:r>
              <a:rPr lang="ja-JP" altLang="en-US" sz="2400" dirty="0">
                <a:hlinkClick r:id="rId8" tooltip="9月11日"/>
              </a:rPr>
              <a:t>日</a:t>
            </a:r>
            <a:r>
              <a:rPr lang="en-US" altLang="ja-JP" sz="2400" dirty="0"/>
              <a:t>)</a:t>
            </a:r>
            <a:r>
              <a:rPr lang="ja-JP" altLang="en-US" sz="2400" dirty="0"/>
              <a:t>は</a:t>
            </a:r>
            <a:r>
              <a:rPr lang="ja-JP" altLang="en-US" sz="2400" dirty="0">
                <a:hlinkClick r:id="rId9" tooltip="自由貿易"/>
              </a:rPr>
              <a:t>自由貿易</a:t>
            </a:r>
            <a:r>
              <a:rPr lang="ja-JP" altLang="en-US" sz="2400" dirty="0"/>
              <a:t>を擁護する理論を唱えた</a:t>
            </a:r>
            <a:r>
              <a:rPr lang="ja-JP" altLang="en-US" sz="2400" dirty="0">
                <a:hlinkClick r:id="rId10" tooltip="イギリス"/>
              </a:rPr>
              <a:t>イギリス</a:t>
            </a:r>
            <a:r>
              <a:rPr lang="ja-JP" altLang="en-US" sz="2400" dirty="0"/>
              <a:t>の</a:t>
            </a:r>
            <a:r>
              <a:rPr lang="ja-JP" altLang="en-US" sz="2400" dirty="0">
                <a:hlinkClick r:id="rId11" tooltip="経済学者"/>
              </a:rPr>
              <a:t>経済学者</a:t>
            </a:r>
            <a:r>
              <a:rPr lang="ja-JP" altLang="en-US" sz="2400" dirty="0"/>
              <a:t>。各国が</a:t>
            </a:r>
            <a:r>
              <a:rPr lang="ja-JP" altLang="en-US" sz="2400" dirty="0">
                <a:hlinkClick r:id="rId12" tooltip="比較優位"/>
              </a:rPr>
              <a:t>比較優位</a:t>
            </a:r>
            <a:r>
              <a:rPr lang="ja-JP" altLang="en-US" sz="2400" dirty="0"/>
              <a:t>に立つ産品を重点的に輸出する事で経済厚生は高まる、とする「</a:t>
            </a:r>
            <a:r>
              <a:rPr lang="ja-JP" altLang="en-US" sz="2400" dirty="0">
                <a:hlinkClick r:id="rId13" tooltip="比較生産費説"/>
              </a:rPr>
              <a:t>比較生産費説</a:t>
            </a:r>
            <a:r>
              <a:rPr lang="ja-JP" altLang="en-US" sz="2400" dirty="0"/>
              <a:t>」を主張した。</a:t>
            </a:r>
            <a:r>
              <a:rPr lang="ja-JP" altLang="en-US" sz="2400" dirty="0">
                <a:hlinkClick r:id="rId14" tooltip="労働価値説"/>
              </a:rPr>
              <a:t>労働価値説</a:t>
            </a:r>
            <a:r>
              <a:rPr lang="ja-JP" altLang="en-US" sz="2400" dirty="0"/>
              <a:t>の立場に立った。 </a:t>
            </a:r>
            <a:r>
              <a:rPr lang="ja-JP" altLang="en-US" sz="2400" dirty="0">
                <a:hlinkClick r:id="rId15" tooltip="経済学"/>
              </a:rPr>
              <a:t>経済学</a:t>
            </a:r>
            <a:r>
              <a:rPr lang="ja-JP" altLang="en-US" sz="2400" dirty="0"/>
              <a:t>を体系化することに貢献し、</a:t>
            </a:r>
            <a:r>
              <a:rPr lang="ja-JP" altLang="en-US" sz="2400" dirty="0">
                <a:hlinkClick r:id="rId16" tooltip="古典派経済学"/>
              </a:rPr>
              <a:t>古典派経済学</a:t>
            </a:r>
            <a:r>
              <a:rPr lang="ja-JP" altLang="en-US" sz="2400" dirty="0"/>
              <a:t>の経済学者の中で最も影響力のあった一人であり、経済学のなかではスミスと並んで評される。彼は実業家としても成功し、多くの財を築いた。</a:t>
            </a:r>
          </a:p>
        </p:txBody>
      </p:sp>
      <p:sp>
        <p:nvSpPr>
          <p:cNvPr id="28676" name="Rectangle 4"/>
          <p:cNvSpPr>
            <a:spLocks noChangeArrowheads="1"/>
          </p:cNvSpPr>
          <p:nvPr/>
        </p:nvSpPr>
        <p:spPr bwMode="auto">
          <a:xfrm>
            <a:off x="1487488" y="5661025"/>
            <a:ext cx="3960812" cy="915988"/>
          </a:xfrm>
          <a:prstGeom prst="rect">
            <a:avLst/>
          </a:prstGeom>
          <a:noFill/>
          <a:ln w="9525">
            <a:noFill/>
            <a:miter lim="800000"/>
            <a:headEnd/>
            <a:tailEnd/>
          </a:ln>
        </p:spPr>
        <p:txBody>
          <a:bodyPr wrap="square" anchor="ctr">
            <a:spAutoFit/>
          </a:bodyPr>
          <a:lstStyle/>
          <a:p>
            <a:r>
              <a:rPr lang="ja-JP" altLang="en-US" b="1" dirty="0"/>
              <a:t>出典</a:t>
            </a:r>
            <a:r>
              <a:rPr lang="en-US" altLang="ja-JP" b="1" dirty="0"/>
              <a:t>: </a:t>
            </a:r>
            <a:r>
              <a:rPr lang="ja-JP" altLang="en-US" b="1" dirty="0"/>
              <a:t>フリー百科事典</a:t>
            </a:r>
            <a:r>
              <a:rPr lang="en-US" altLang="ja-JP" b="1" dirty="0"/>
              <a:t>『</a:t>
            </a:r>
            <a:r>
              <a:rPr lang="ja-JP" altLang="en-US" b="1" dirty="0"/>
              <a:t>ウィキペディア（</a:t>
            </a:r>
            <a:r>
              <a:rPr lang="en-US" altLang="ja-JP" b="1" dirty="0"/>
              <a:t>Wikipedia</a:t>
            </a:r>
            <a:r>
              <a:rPr lang="ja-JP" altLang="en-US" b="1" dirty="0"/>
              <a:t>）</a:t>
            </a:r>
            <a:r>
              <a:rPr lang="en-US" altLang="ja-JP" b="1" dirty="0"/>
              <a:t>』</a:t>
            </a:r>
          </a:p>
          <a:p>
            <a:pPr eaLnBrk="0" hangingPunct="0"/>
            <a:endParaRPr lang="en-US" altLang="ja-JP" dirty="0">
              <a:latin typeface="Arial" charset="0"/>
            </a:endParaRPr>
          </a:p>
        </p:txBody>
      </p:sp>
      <p:pic>
        <p:nvPicPr>
          <p:cNvPr id="28677" name="Picture 6" descr="画像:David ricardo.jpg">
            <a:hlinkClick r:id="rId17"/>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35189" y="1700213"/>
            <a:ext cx="3076575" cy="3543300"/>
          </a:xfrm>
          <a:prstGeom prst="rect">
            <a:avLst/>
          </a:prstGeom>
          <a:noFill/>
          <a:ln w="9525">
            <a:noFill/>
            <a:miter lim="800000"/>
            <a:headEnd/>
            <a:tailEnd/>
          </a:ln>
        </p:spPr>
      </p:pic>
      <p:pic>
        <p:nvPicPr>
          <p:cNvPr id="5" name="オーディオ 4">
            <a:hlinkClick r:id="" action="ppaction://media"/>
            <a:extLst>
              <a:ext uri="{FF2B5EF4-FFF2-40B4-BE49-F238E27FC236}">
                <a16:creationId xmlns:a16="http://schemas.microsoft.com/office/drawing/2014/main" id="{CB2F48E2-2DFB-F9C8-D15E-4B5AAFCA50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772900" y="6438900"/>
            <a:ext cx="203200" cy="20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04"/>
    </mc:Choice>
    <mc:Fallback xmlns="">
      <p:transition spd="slow" advTm="1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香港ディズニーランド</a:t>
            </a:r>
          </a:p>
        </p:txBody>
      </p:sp>
      <p:sp>
        <p:nvSpPr>
          <p:cNvPr id="3" name="サブタイトル 2"/>
          <p:cNvSpPr>
            <a:spLocks noGrp="1"/>
          </p:cNvSpPr>
          <p:nvPr>
            <p:ph type="subTitle" idx="1"/>
          </p:nvPr>
        </p:nvSpPr>
        <p:spPr>
          <a:xfrm>
            <a:off x="2895600" y="3886200"/>
            <a:ext cx="7088832" cy="1752600"/>
          </a:xfrm>
        </p:spPr>
        <p:txBody>
          <a:bodyPr/>
          <a:lstStyle/>
          <a:p>
            <a:r>
              <a:rPr lang="en-US" altLang="ja-JP" dirty="0"/>
              <a:t>2012</a:t>
            </a:r>
            <a:r>
              <a:rPr kumimoji="1" lang="ja-JP" altLang="en-US" dirty="0"/>
              <a:t>年、</a:t>
            </a:r>
            <a:r>
              <a:rPr kumimoji="1" lang="en-US" altLang="ja-JP" dirty="0"/>
              <a:t>2017</a:t>
            </a:r>
            <a:r>
              <a:rPr lang="ja-JP" altLang="en-US" dirty="0"/>
              <a:t>年</a:t>
            </a:r>
            <a:endParaRPr kumimoji="1" lang="ja-JP" altLang="en-US" dirty="0"/>
          </a:p>
        </p:txBody>
      </p:sp>
    </p:spTree>
    <p:extLst>
      <p:ext uri="{BB962C8B-B14F-4D97-AF65-F5344CB8AC3E}">
        <p14:creationId xmlns:p14="http://schemas.microsoft.com/office/powerpoint/2010/main" val="93553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a:t>
            </a:r>
          </a:p>
        </p:txBody>
      </p:sp>
      <p:sp>
        <p:nvSpPr>
          <p:cNvPr id="3" name="コンテンツ プレースホルダ 2"/>
          <p:cNvSpPr>
            <a:spLocks noGrp="1"/>
          </p:cNvSpPr>
          <p:nvPr>
            <p:ph idx="1"/>
          </p:nvPr>
        </p:nvSpPr>
        <p:spPr/>
        <p:txBody>
          <a:bodyPr>
            <a:normAutofit/>
          </a:bodyPr>
          <a:lstStyle/>
          <a:p>
            <a:r>
              <a:rPr lang="en-US" altLang="ja-JP" b="1" dirty="0"/>
              <a:t>1.</a:t>
            </a:r>
            <a:r>
              <a:rPr lang="ja-JP" altLang="en-US" b="1" dirty="0"/>
              <a:t>面積　</a:t>
            </a:r>
            <a:r>
              <a:rPr lang="en-US" altLang="ja-JP" dirty="0"/>
              <a:t>1,103</a:t>
            </a:r>
            <a:r>
              <a:rPr lang="ja-JP" altLang="en-US" dirty="0"/>
              <a:t>平方キロメートル（東京都の約半分）</a:t>
            </a:r>
          </a:p>
          <a:p>
            <a:r>
              <a:rPr lang="en-US" altLang="ja-JP" b="1" dirty="0"/>
              <a:t>2.</a:t>
            </a:r>
            <a:r>
              <a:rPr lang="ja-JP" altLang="en-US" b="1" dirty="0"/>
              <a:t>人口　</a:t>
            </a:r>
            <a:r>
              <a:rPr lang="ja-JP" altLang="en-US" dirty="0"/>
              <a:t>約</a:t>
            </a:r>
            <a:r>
              <a:rPr lang="en-US" altLang="ja-JP" dirty="0"/>
              <a:t>700</a:t>
            </a:r>
            <a:r>
              <a:rPr lang="ja-JP" altLang="en-US" dirty="0"/>
              <a:t>万人（</a:t>
            </a:r>
            <a:r>
              <a:rPr lang="en-US" altLang="ja-JP" dirty="0"/>
              <a:t>2009</a:t>
            </a:r>
            <a:r>
              <a:rPr lang="ja-JP" altLang="en-US" dirty="0"/>
              <a:t>年末暫定値）</a:t>
            </a:r>
          </a:p>
          <a:p>
            <a:r>
              <a:rPr lang="en-US" altLang="ja-JP" b="1" dirty="0"/>
              <a:t>3.</a:t>
            </a:r>
            <a:r>
              <a:rPr lang="ja-JP" altLang="en-US" b="1" dirty="0"/>
              <a:t>首都</a:t>
            </a:r>
            <a:endParaRPr lang="ja-JP" altLang="en-US" dirty="0"/>
          </a:p>
          <a:p>
            <a:r>
              <a:rPr lang="en-US" altLang="ja-JP" b="1" dirty="0"/>
              <a:t>4.</a:t>
            </a:r>
            <a:r>
              <a:rPr lang="ja-JP" altLang="en-US" b="1" dirty="0"/>
              <a:t>民族　</a:t>
            </a:r>
            <a:r>
              <a:rPr lang="ja-JP" altLang="en-US" dirty="0"/>
              <a:t>漢民族（約</a:t>
            </a:r>
            <a:r>
              <a:rPr lang="en-US" altLang="ja-JP" dirty="0"/>
              <a:t>95</a:t>
            </a:r>
            <a:r>
              <a:rPr lang="ja-JP" altLang="en-US" dirty="0"/>
              <a:t>％）</a:t>
            </a:r>
          </a:p>
          <a:p>
            <a:r>
              <a:rPr lang="en-US" altLang="ja-JP" b="1" dirty="0"/>
              <a:t>5.</a:t>
            </a:r>
            <a:r>
              <a:rPr lang="ja-JP" altLang="en-US" b="1" dirty="0"/>
              <a:t>言語　</a:t>
            </a:r>
            <a:r>
              <a:rPr lang="ja-JP" altLang="en-US" dirty="0"/>
              <a:t>広東語、英語、中国語（北京語）ほか</a:t>
            </a:r>
          </a:p>
          <a:p>
            <a:r>
              <a:rPr lang="en-US" altLang="ja-JP" b="1" dirty="0"/>
              <a:t>6.</a:t>
            </a:r>
            <a:r>
              <a:rPr lang="ja-JP" altLang="en-US" b="1" dirty="0"/>
              <a:t>宗教　</a:t>
            </a:r>
            <a:r>
              <a:rPr lang="ja-JP" altLang="en-US" dirty="0"/>
              <a:t>仏教、道教、カトリック、プロテスタント、回教、ヒンドゥー教、シーク教、ユダヤ教</a:t>
            </a:r>
          </a:p>
        </p:txBody>
      </p:sp>
    </p:spTree>
    <p:extLst>
      <p:ext uri="{BB962C8B-B14F-4D97-AF65-F5344CB8AC3E}">
        <p14:creationId xmlns:p14="http://schemas.microsoft.com/office/powerpoint/2010/main" val="3992521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a:t>
            </a:r>
            <a:r>
              <a:rPr kumimoji="1" lang="ja-JP" altLang="en-US" dirty="0"/>
              <a:t>人当たりＧＤＰは日本より上</a:t>
            </a:r>
          </a:p>
        </p:txBody>
      </p:sp>
      <p:pic>
        <p:nvPicPr>
          <p:cNvPr id="4" name="図 3">
            <a:extLst>
              <a:ext uri="{FF2B5EF4-FFF2-40B4-BE49-F238E27FC236}">
                <a16:creationId xmlns:a16="http://schemas.microsoft.com/office/drawing/2014/main" id="{AED85069-3C0A-62B3-A29A-B40F8A4AD6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926" y="1556792"/>
            <a:ext cx="8876141" cy="4752528"/>
          </a:xfrm>
          <a:prstGeom prst="rect">
            <a:avLst/>
          </a:prstGeom>
        </p:spPr>
      </p:pic>
    </p:spTree>
    <p:extLst>
      <p:ext uri="{BB962C8B-B14F-4D97-AF65-F5344CB8AC3E}">
        <p14:creationId xmlns:p14="http://schemas.microsoft.com/office/powerpoint/2010/main" val="89591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927649" y="1772816"/>
            <a:ext cx="59883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27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料金 </a:t>
            </a:r>
            <a:r>
              <a:rPr kumimoji="1" lang="en-US" altLang="ja-JP" dirty="0"/>
              <a:t>1-DAY</a:t>
            </a:r>
            <a:r>
              <a:rPr kumimoji="1" lang="ja-JP" altLang="en-US" dirty="0"/>
              <a:t>チケットで</a:t>
            </a:r>
            <a:r>
              <a:rPr kumimoji="1" lang="en-US" altLang="ja-JP" dirty="0"/>
              <a:t>4000</a:t>
            </a:r>
            <a:r>
              <a:rPr kumimoji="1" lang="ja-JP" altLang="en-US" dirty="0"/>
              <a:t>円（</a:t>
            </a:r>
            <a:r>
              <a:rPr kumimoji="1" lang="en-US" altLang="ja-JP" dirty="0"/>
              <a:t>2012</a:t>
            </a:r>
            <a:r>
              <a:rPr kumimoji="1" lang="ja-JP" altLang="en-US" dirty="0"/>
              <a:t>年）</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92035" y="1825625"/>
            <a:ext cx="5807929" cy="4351338"/>
          </a:xfrm>
        </p:spPr>
      </p:pic>
    </p:spTree>
    <p:extLst>
      <p:ext uri="{BB962C8B-B14F-4D97-AF65-F5344CB8AC3E}">
        <p14:creationId xmlns:p14="http://schemas.microsoft.com/office/powerpoint/2010/main" val="157207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香港ディズニーランドの値段</a:t>
            </a:r>
          </a:p>
        </p:txBody>
      </p:sp>
      <p:pic>
        <p:nvPicPr>
          <p:cNvPr id="3" name="図 2">
            <a:extLst>
              <a:ext uri="{FF2B5EF4-FFF2-40B4-BE49-F238E27FC236}">
                <a16:creationId xmlns:a16="http://schemas.microsoft.com/office/drawing/2014/main" id="{1030C264-CF8F-481B-9F22-5864FE0AD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9576" y="1404462"/>
            <a:ext cx="8125194" cy="5090317"/>
          </a:xfrm>
          <a:prstGeom prst="rect">
            <a:avLst/>
          </a:prstGeom>
        </p:spPr>
      </p:pic>
    </p:spTree>
    <p:extLst>
      <p:ext uri="{BB962C8B-B14F-4D97-AF65-F5344CB8AC3E}">
        <p14:creationId xmlns:p14="http://schemas.microsoft.com/office/powerpoint/2010/main" val="996987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入口</a:t>
            </a:r>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423592" y="1484784"/>
            <a:ext cx="6984776" cy="5238582"/>
          </a:xfrm>
        </p:spPr>
      </p:pic>
    </p:spTree>
    <p:extLst>
      <p:ext uri="{BB962C8B-B14F-4D97-AF65-F5344CB8AC3E}">
        <p14:creationId xmlns:p14="http://schemas.microsoft.com/office/powerpoint/2010/main" val="2206095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地図</a:t>
            </a:r>
            <a:endParaRPr kumimoji="1" lang="ja-JP" altLang="en-US" dirty="0"/>
          </a:p>
        </p:txBody>
      </p:sp>
      <p:pic>
        <p:nvPicPr>
          <p:cNvPr id="1026" name="Picture 2"/>
          <p:cNvPicPr>
            <a:picLocks noGrp="1" noChangeAspect="1" noChangeArrowheads="1"/>
          </p:cNvPicPr>
          <p:nvPr>
            <p:ph idx="1"/>
          </p:nvPr>
        </p:nvPicPr>
        <p:blipFill>
          <a:blip r:embed="rId2" cstate="email">
            <a:lum contrast="10000"/>
            <a:extLst>
              <a:ext uri="{28A0092B-C50C-407E-A947-70E740481C1C}">
                <a14:useLocalDpi xmlns:a14="http://schemas.microsoft.com/office/drawing/2010/main"/>
              </a:ext>
            </a:extLst>
          </a:blip>
          <a:stretch>
            <a:fillRect/>
          </a:stretch>
        </p:blipFill>
        <p:spPr bwMode="auto">
          <a:xfrm>
            <a:off x="3196635" y="1825625"/>
            <a:ext cx="5798730" cy="4351338"/>
          </a:xfrm>
          <a:prstGeom prst="rect">
            <a:avLst/>
          </a:prstGeom>
          <a:noFill/>
          <a:ln w="9525">
            <a:noFill/>
            <a:miter lim="800000"/>
            <a:headEnd/>
            <a:tailEnd/>
          </a:ln>
          <a:effectLst/>
        </p:spPr>
      </p:pic>
    </p:spTree>
    <p:extLst>
      <p:ext uri="{BB962C8B-B14F-4D97-AF65-F5344CB8AC3E}">
        <p14:creationId xmlns:p14="http://schemas.microsoft.com/office/powerpoint/2010/main" val="57624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演藝人員</a:t>
            </a:r>
          </a:p>
        </p:txBody>
      </p:sp>
      <p:pic>
        <p:nvPicPr>
          <p:cNvPr id="6156" name="Picture 12" descr="K:\2012出張中\写真\2012ベトナム、香港出張\P102095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196635" y="1825625"/>
            <a:ext cx="5798730" cy="4351338"/>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val="88704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メインストリートＵＳＡ</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99656" y="1628800"/>
            <a:ext cx="5994400" cy="4495800"/>
          </a:xfrm>
        </p:spPr>
      </p:pic>
    </p:spTree>
    <p:extLst>
      <p:ext uri="{BB962C8B-B14F-4D97-AF65-F5344CB8AC3E}">
        <p14:creationId xmlns:p14="http://schemas.microsoft.com/office/powerpoint/2010/main" val="46777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609600" y="332656"/>
            <a:ext cx="10972800" cy="1143000"/>
          </a:xfrm>
        </p:spPr>
        <p:txBody>
          <a:bodyPr>
            <a:normAutofit/>
          </a:bodyPr>
          <a:lstStyle/>
          <a:p>
            <a:r>
              <a:rPr lang="ja-JP" altLang="en-US" dirty="0"/>
              <a:t>絶対優位</a:t>
            </a:r>
            <a:br>
              <a:rPr lang="en-US" altLang="ja-JP" dirty="0"/>
            </a:br>
            <a:r>
              <a:rPr lang="ja-JP" altLang="en-US" sz="2700" dirty="0"/>
              <a:t>ある国がどの産業についても強い場合</a:t>
            </a:r>
          </a:p>
        </p:txBody>
      </p:sp>
      <p:sp>
        <p:nvSpPr>
          <p:cNvPr id="18435" name="Rectangle 3"/>
          <p:cNvSpPr>
            <a:spLocks noGrp="1" noChangeArrowheads="1"/>
          </p:cNvSpPr>
          <p:nvPr>
            <p:ph idx="1"/>
          </p:nvPr>
        </p:nvSpPr>
        <p:spPr>
          <a:xfrm>
            <a:off x="609600" y="1916832"/>
            <a:ext cx="11463064" cy="4209332"/>
          </a:xfrm>
        </p:spPr>
        <p:txBody>
          <a:bodyPr>
            <a:normAutofit/>
          </a:bodyPr>
          <a:lstStyle/>
          <a:p>
            <a:r>
              <a:rPr lang="ja-JP" altLang="en-US" dirty="0"/>
              <a:t>英国とポルトガルではどちらがワインを少ない労力で生産できるか？</a:t>
            </a:r>
          </a:p>
          <a:p>
            <a:pPr>
              <a:buFont typeface="Wingdings" pitchFamily="2" charset="2"/>
              <a:buNone/>
            </a:pPr>
            <a:r>
              <a:rPr lang="ja-JP" altLang="en-US" dirty="0"/>
              <a:t>　　　</a:t>
            </a:r>
            <a:r>
              <a:rPr lang="ja-JP" altLang="en-US" dirty="0">
                <a:solidFill>
                  <a:srgbClr val="FF0000"/>
                </a:solidFill>
              </a:rPr>
              <a:t>ポルトガル</a:t>
            </a:r>
          </a:p>
          <a:p>
            <a:r>
              <a:rPr lang="ja-JP" altLang="en-US" dirty="0"/>
              <a:t>英国とポルトガルではどちらが布地を少ない労力で生産できるか？</a:t>
            </a:r>
          </a:p>
          <a:p>
            <a:pPr>
              <a:buFont typeface="Wingdings" pitchFamily="2" charset="2"/>
              <a:buNone/>
            </a:pPr>
            <a:r>
              <a:rPr lang="ja-JP" altLang="en-US" dirty="0"/>
              <a:t>　　　</a:t>
            </a:r>
            <a:r>
              <a:rPr lang="ja-JP" altLang="en-US" dirty="0">
                <a:solidFill>
                  <a:srgbClr val="FF0000"/>
                </a:solidFill>
              </a:rPr>
              <a:t>ポルトガル</a:t>
            </a:r>
            <a:endParaRPr lang="en-US" altLang="ja-JP" dirty="0">
              <a:solidFill>
                <a:srgbClr val="FF0000"/>
              </a:solidFill>
            </a:endParaRPr>
          </a:p>
          <a:p>
            <a:pPr>
              <a:buFont typeface="Wingdings" pitchFamily="2" charset="2"/>
              <a:buNone/>
            </a:pPr>
            <a:endParaRPr lang="en-US" altLang="ja-JP" dirty="0">
              <a:solidFill>
                <a:srgbClr val="FF0000"/>
              </a:solidFill>
            </a:endParaRPr>
          </a:p>
          <a:p>
            <a:r>
              <a:rPr lang="ja-JP" altLang="en-US" dirty="0"/>
              <a:t>この場合、</a:t>
            </a:r>
            <a:r>
              <a:rPr lang="ja-JP" altLang="en-US" dirty="0">
                <a:solidFill>
                  <a:srgbClr val="FF0000"/>
                </a:solidFill>
              </a:rPr>
              <a:t>ポルトガル</a:t>
            </a:r>
            <a:r>
              <a:rPr lang="ja-JP" altLang="en-US" dirty="0"/>
              <a:t>が</a:t>
            </a:r>
            <a:r>
              <a:rPr lang="ja-JP" altLang="en-US" dirty="0">
                <a:solidFill>
                  <a:srgbClr val="FF0000"/>
                </a:solidFill>
              </a:rPr>
              <a:t>絶対優位</a:t>
            </a:r>
            <a:r>
              <a:rPr lang="ja-JP" altLang="en-US" dirty="0"/>
              <a:t>にある。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800" decel="100000"/>
                                        <p:tgtEl>
                                          <p:spTgt spid="18435">
                                            <p:txEl>
                                              <p:pRg st="1" end="1"/>
                                            </p:txEl>
                                          </p:spTgt>
                                        </p:tgtEl>
                                      </p:cBhvr>
                                    </p:animEffect>
                                    <p:anim calcmode="lin" valueType="num">
                                      <p:cBhvr>
                                        <p:cTn id="8" dur="800" decel="100000" fill="hold"/>
                                        <p:tgtEl>
                                          <p:spTgt spid="18435">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5">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5">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5">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p:cTn id="17" dur="1000" fill="hold"/>
                                        <p:tgtEl>
                                          <p:spTgt spid="18435">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8435">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8435">
                                            <p:txEl>
                                              <p:pRg st="3" end="3"/>
                                            </p:txEl>
                                          </p:spTgt>
                                        </p:tgtEl>
                                        <p:attrNameLst>
                                          <p:attrName>ppt_y</p:attrName>
                                        </p:attrNameLst>
                                      </p:cBhvr>
                                      <p:tavLst>
                                        <p:tav tm="0">
                                          <p:val>
                                            <p:strVal val="#ppt_y"/>
                                          </p:val>
                                        </p:tav>
                                        <p:tav tm="100000">
                                          <p:val>
                                            <p:strVal val="#ppt_y"/>
                                          </p:val>
                                        </p:tav>
                                      </p:tavLst>
                                    </p:anim>
                                    <p:animEffect transition="in" filter="fade">
                                      <p:cBhvr>
                                        <p:cTn id="20" dur="1000"/>
                                        <p:tgtEl>
                                          <p:spTgt spid="18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p:cTn id="25" dur="1000" fill="hold"/>
                                        <p:tgtEl>
                                          <p:spTgt spid="18435">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8435">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8435">
                                            <p:txEl>
                                              <p:pRg st="5" end="5"/>
                                            </p:txEl>
                                          </p:spTgt>
                                        </p:tgtEl>
                                        <p:attrNameLst>
                                          <p:attrName>ppt_y</p:attrName>
                                        </p:attrNameLst>
                                      </p:cBhvr>
                                      <p:tavLst>
                                        <p:tav tm="0">
                                          <p:val>
                                            <p:strVal val="#ppt_y"/>
                                          </p:val>
                                        </p:tav>
                                        <p:tav tm="100000">
                                          <p:val>
                                            <p:strVal val="#ppt_y"/>
                                          </p:val>
                                        </p:tav>
                                      </p:tavLst>
                                    </p:anim>
                                    <p:animEffect transition="in" filter="fade">
                                      <p:cBhvr>
                                        <p:cTn id="28" dur="1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pic>
        <p:nvPicPr>
          <p:cNvPr id="4" name="コンテンツ プレースホルダー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648" y="1417638"/>
            <a:ext cx="6618253" cy="4963690"/>
          </a:xfrm>
          <a:prstGeom prst="rect">
            <a:avLst/>
          </a:prstGeom>
        </p:spPr>
      </p:pic>
    </p:spTree>
    <p:extLst>
      <p:ext uri="{BB962C8B-B14F-4D97-AF65-F5344CB8AC3E}">
        <p14:creationId xmlns:p14="http://schemas.microsoft.com/office/powerpoint/2010/main" val="2498312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CE194-E3DE-4C5C-8B91-90B9BD8F3520}"/>
              </a:ext>
            </a:extLst>
          </p:cNvPr>
          <p:cNvSpPr>
            <a:spLocks noGrp="1"/>
          </p:cNvSpPr>
          <p:nvPr>
            <p:ph type="title"/>
          </p:nvPr>
        </p:nvSpPr>
        <p:spPr/>
        <p:txBody>
          <a:bodyPr/>
          <a:lstStyle/>
          <a:p>
            <a:r>
              <a:rPr kumimoji="1" lang="ja-JP" altLang="en-US" dirty="0"/>
              <a:t>お城のリニューアル（</a:t>
            </a:r>
            <a:r>
              <a:rPr kumimoji="1" lang="en-US" altLang="ja-JP" dirty="0"/>
              <a:t>2020</a:t>
            </a:r>
            <a:r>
              <a:rPr kumimoji="1" lang="ja-JP" altLang="en-US" dirty="0"/>
              <a:t>年）</a:t>
            </a:r>
          </a:p>
        </p:txBody>
      </p:sp>
      <p:pic>
        <p:nvPicPr>
          <p:cNvPr id="5" name="図 4">
            <a:extLst>
              <a:ext uri="{FF2B5EF4-FFF2-40B4-BE49-F238E27FC236}">
                <a16:creationId xmlns:a16="http://schemas.microsoft.com/office/drawing/2014/main" id="{2511A329-6ECC-4B47-B4B7-6C98CE221A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5560" y="1556792"/>
            <a:ext cx="7143750" cy="4762500"/>
          </a:xfrm>
          <a:prstGeom prst="rect">
            <a:avLst/>
          </a:prstGeom>
        </p:spPr>
      </p:pic>
    </p:spTree>
    <p:extLst>
      <p:ext uri="{BB962C8B-B14F-4D97-AF65-F5344CB8AC3E}">
        <p14:creationId xmlns:p14="http://schemas.microsoft.com/office/powerpoint/2010/main" val="358789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ビッググリズリーマウンテン</a:t>
            </a:r>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6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val="1303708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23592" y="5589240"/>
            <a:ext cx="6984776" cy="369332"/>
          </a:xfrm>
          <a:prstGeom prst="rect">
            <a:avLst/>
          </a:prstGeom>
        </p:spPr>
        <p:txBody>
          <a:bodyPr wrap="square">
            <a:spAutoFit/>
          </a:bodyPr>
          <a:lstStyle/>
          <a:p>
            <a:r>
              <a:rPr lang="en-US" altLang="ja-JP" dirty="0">
                <a:hlinkClick r:id="rId3"/>
              </a:rPr>
              <a:t>https://www.youtube.com/watch?v=cVH1IpELIo0</a:t>
            </a:r>
            <a:endParaRPr lang="ja-JP" altLang="en-US" dirty="0"/>
          </a:p>
        </p:txBody>
      </p:sp>
      <p:sp>
        <p:nvSpPr>
          <p:cNvPr id="5" name="テキスト ボックス 4"/>
          <p:cNvSpPr txBox="1"/>
          <p:nvPr/>
        </p:nvSpPr>
        <p:spPr>
          <a:xfrm>
            <a:off x="2639616" y="6214030"/>
            <a:ext cx="4680520" cy="369332"/>
          </a:xfrm>
          <a:prstGeom prst="rect">
            <a:avLst/>
          </a:prstGeom>
          <a:noFill/>
        </p:spPr>
        <p:txBody>
          <a:bodyPr wrap="square" rtlCol="0">
            <a:spAutoFit/>
          </a:bodyPr>
          <a:lstStyle/>
          <a:p>
            <a:r>
              <a:rPr lang="ja-JP" altLang="en-US" dirty="0"/>
              <a:t>「ビッググリズリーマウンテン」　動画　で検索</a:t>
            </a:r>
          </a:p>
        </p:txBody>
      </p:sp>
      <p:pic>
        <p:nvPicPr>
          <p:cNvPr id="6" name="オンライン メディア 5" title="￣ﾃﾓ￣ﾃﾃ￣ﾂﾰ￣ﾃﾻ￣ﾂﾰ￣ﾃﾪ￣ﾂﾺ￣ﾃﾪ￣ﾃﾼ￣ﾃﾻ￣ﾃﾞ￣ﾂﾦ￣ﾃﾳ￣ﾃﾆ￣ﾃﾳ￣ﾃﾻ￣ﾃﾩ￣ﾃﾊ￣ﾂﾦ￣ﾂﾧ￣ﾂﾤ￣ﾃﾻ￣ﾃﾞ￣ﾂﾤ￣ﾃﾳ￣ﾃﾻ￣ﾂﾫ￣ﾃﾼ">
            <a:hlinkClick r:id="" action="ppaction://media"/>
            <a:extLst>
              <a:ext uri="{FF2B5EF4-FFF2-40B4-BE49-F238E27FC236}">
                <a16:creationId xmlns:a16="http://schemas.microsoft.com/office/drawing/2014/main" id="{28993D85-9114-4AE4-BB74-DB242DC2C6F8}"/>
              </a:ext>
            </a:extLst>
          </p:cNvPr>
          <p:cNvPicPr>
            <a:picLocks noRot="1" noChangeAspect="1"/>
          </p:cNvPicPr>
          <p:nvPr>
            <a:videoFile r:link="rId1"/>
          </p:nvPr>
        </p:nvPicPr>
        <p:blipFill>
          <a:blip r:embed="rId4"/>
          <a:stretch>
            <a:fillRect/>
          </a:stretch>
        </p:blipFill>
        <p:spPr>
          <a:xfrm>
            <a:off x="1630988" y="899428"/>
            <a:ext cx="8994033" cy="5059144"/>
          </a:xfrm>
          <a:prstGeom prst="rect">
            <a:avLst/>
          </a:prstGeom>
        </p:spPr>
      </p:pic>
      <p:sp>
        <p:nvSpPr>
          <p:cNvPr id="8" name="タイトル 7">
            <a:extLst>
              <a:ext uri="{FF2B5EF4-FFF2-40B4-BE49-F238E27FC236}">
                <a16:creationId xmlns:a16="http://schemas.microsoft.com/office/drawing/2014/main" id="{B0281232-6E6B-4A67-8828-80BF412D39EB}"/>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2275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9616" y="1484784"/>
            <a:ext cx="6522243" cy="4891682"/>
          </a:xfrm>
          <a:prstGeom prst="rect">
            <a:avLst/>
          </a:prstGeom>
        </p:spPr>
      </p:pic>
    </p:spTree>
    <p:extLst>
      <p:ext uri="{BB962C8B-B14F-4D97-AF65-F5344CB8AC3E}">
        <p14:creationId xmlns:p14="http://schemas.microsoft.com/office/powerpoint/2010/main" val="1493000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ミスティックマナー</a:t>
            </a:r>
            <a:br>
              <a:rPr lang="en-US" altLang="ja-JP" dirty="0"/>
            </a:br>
            <a:r>
              <a:rPr lang="ja-JP" altLang="en-US" dirty="0"/>
              <a:t>（香港オリジナル）</a:t>
            </a:r>
            <a:endParaRPr kumimoji="1" lang="ja-JP" alt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37713" y="1884828"/>
            <a:ext cx="2569786" cy="45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51784" y="1969325"/>
            <a:ext cx="3316276" cy="224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2340" y="4512221"/>
            <a:ext cx="3307089" cy="184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7AC9A62E-61DC-FCEC-6DDD-591136FA69A4}"/>
              </a:ext>
            </a:extLst>
          </p:cNvPr>
          <p:cNvSpPr txBox="1"/>
          <p:nvPr/>
        </p:nvSpPr>
        <p:spPr>
          <a:xfrm>
            <a:off x="7752185" y="1004988"/>
            <a:ext cx="4104456" cy="3416320"/>
          </a:xfrm>
          <a:prstGeom prst="rect">
            <a:avLst/>
          </a:prstGeom>
          <a:noFill/>
          <a:ln>
            <a:solidFill>
              <a:schemeClr val="accent3">
                <a:lumMod val="60000"/>
                <a:lumOff val="40000"/>
              </a:schemeClr>
            </a:solidFill>
          </a:ln>
        </p:spPr>
        <p:txBody>
          <a:bodyPr wrap="square">
            <a:spAutoFit/>
          </a:bodyPr>
          <a:lstStyle/>
          <a:p>
            <a:r>
              <a:rPr lang="ja-JP" altLang="en-US" b="1" dirty="0"/>
              <a:t>ヘンリー・ミスティック卿</a:t>
            </a:r>
            <a:r>
              <a:rPr lang="ja-JP" altLang="en-US" dirty="0"/>
              <a:t>のコレクションを鑑賞できるツアーに参加して</a:t>
            </a:r>
            <a:r>
              <a:rPr lang="en-US" altLang="ja-JP" dirty="0"/>
              <a:t>8</a:t>
            </a:r>
            <a:r>
              <a:rPr lang="ja-JP" altLang="en-US" dirty="0"/>
              <a:t>つのギャラリーを回る。</a:t>
            </a:r>
            <a:endParaRPr lang="en-US" altLang="ja-JP" dirty="0"/>
          </a:p>
          <a:p>
            <a:endParaRPr lang="en-US" altLang="ja-JP" dirty="0"/>
          </a:p>
          <a:p>
            <a:r>
              <a:rPr lang="ja-JP" altLang="en-US" dirty="0"/>
              <a:t>１「楽器のギャラリー」</a:t>
            </a:r>
            <a:endParaRPr lang="en-US" altLang="ja-JP" dirty="0"/>
          </a:p>
          <a:p>
            <a:r>
              <a:rPr lang="ja-JP" altLang="en-US" dirty="0"/>
              <a:t>２「地中海の古美術品ギャラリー」</a:t>
            </a:r>
            <a:endParaRPr lang="en-US" altLang="ja-JP" dirty="0"/>
          </a:p>
          <a:p>
            <a:r>
              <a:rPr lang="ja-JP" altLang="en-US" dirty="0"/>
              <a:t>３「サンルーム」</a:t>
            </a:r>
            <a:endParaRPr lang="en-US" altLang="ja-JP" dirty="0"/>
          </a:p>
          <a:p>
            <a:r>
              <a:rPr lang="ja-JP" altLang="en-US" dirty="0"/>
              <a:t>４「スラヴ・ノルドの回廊」</a:t>
            </a:r>
            <a:endParaRPr lang="en-US" altLang="ja-JP" dirty="0"/>
          </a:p>
          <a:p>
            <a:r>
              <a:rPr lang="ja-JP" altLang="en-US" dirty="0"/>
              <a:t>５「武具と甲冑のギャラリー」</a:t>
            </a:r>
            <a:endParaRPr lang="en-US" altLang="ja-JP" dirty="0"/>
          </a:p>
          <a:p>
            <a:r>
              <a:rPr lang="ja-JP" altLang="en-US" dirty="0"/>
              <a:t>６「エジプトの古美術品ギャラリー」</a:t>
            </a:r>
            <a:endParaRPr lang="en-US" altLang="ja-JP" dirty="0"/>
          </a:p>
          <a:p>
            <a:r>
              <a:rPr lang="ja-JP" altLang="en-US" dirty="0"/>
              <a:t>７「民族芸術のギャラリー」</a:t>
            </a:r>
            <a:endParaRPr lang="en-US" altLang="ja-JP" dirty="0"/>
          </a:p>
          <a:p>
            <a:r>
              <a:rPr lang="ja-JP" altLang="en-US" dirty="0"/>
              <a:t>８「中国芸術サロン」</a:t>
            </a:r>
          </a:p>
        </p:txBody>
      </p:sp>
    </p:spTree>
    <p:extLst>
      <p:ext uri="{BB962C8B-B14F-4D97-AF65-F5344CB8AC3E}">
        <p14:creationId xmlns:p14="http://schemas.microsoft.com/office/powerpoint/2010/main" val="12394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6648" y="228600"/>
            <a:ext cx="8351840" cy="990600"/>
          </a:xfrm>
        </p:spPr>
        <p:txBody>
          <a:bodyPr>
            <a:normAutofit fontScale="90000"/>
          </a:bodyPr>
          <a:lstStyle/>
          <a:p>
            <a:r>
              <a:rPr kumimoji="1" lang="ja-JP" altLang="en-US" dirty="0"/>
              <a:t>バズライトイヤーのアストロブラスター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16275" y="1600200"/>
            <a:ext cx="5994400" cy="4495800"/>
          </a:xfrm>
          <a:prstGeom prst="rect">
            <a:avLst/>
          </a:prstGeom>
        </p:spPr>
      </p:pic>
    </p:spTree>
    <p:extLst>
      <p:ext uri="{BB962C8B-B14F-4D97-AF65-F5344CB8AC3E}">
        <p14:creationId xmlns:p14="http://schemas.microsoft.com/office/powerpoint/2010/main" val="165653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すいている</a:t>
            </a:r>
          </a:p>
        </p:txBody>
      </p:sp>
      <p:pic>
        <p:nvPicPr>
          <p:cNvPr id="2050" name="Picture 2" descr="K:\2012出張中\写真\2012ベトナム、香港出張\P102093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83632" y="1700808"/>
            <a:ext cx="5994400" cy="4495800"/>
          </a:xfrm>
          <a:prstGeom prst="rect">
            <a:avLst/>
          </a:prstGeom>
          <a:noFill/>
        </p:spPr>
      </p:pic>
    </p:spTree>
    <p:extLst>
      <p:ext uri="{BB962C8B-B14F-4D97-AF65-F5344CB8AC3E}">
        <p14:creationId xmlns:p14="http://schemas.microsoft.com/office/powerpoint/2010/main" val="1880544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スペースマウンテン</a:t>
            </a:r>
          </a:p>
        </p:txBody>
      </p:sp>
      <p:pic>
        <p:nvPicPr>
          <p:cNvPr id="42" name="図 4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1414" y="1916832"/>
            <a:ext cx="6390586" cy="4792939"/>
          </a:xfrm>
          <a:prstGeom prst="rect">
            <a:avLst/>
          </a:prstGeom>
        </p:spPr>
      </p:pic>
      <p:pic>
        <p:nvPicPr>
          <p:cNvPr id="53" name="図 5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2000" y="7083508"/>
            <a:ext cx="9144000" cy="6858000"/>
          </a:xfrm>
          <a:prstGeom prst="rect">
            <a:avLst/>
          </a:prstGeom>
        </p:spPr>
      </p:pic>
      <p:pic>
        <p:nvPicPr>
          <p:cNvPr id="54" name="図 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2000" y="7233508"/>
            <a:ext cx="9144000" cy="6858000"/>
          </a:xfrm>
          <a:prstGeom prst="rect">
            <a:avLst/>
          </a:prstGeom>
        </p:spPr>
      </p:pic>
      <p:pic>
        <p:nvPicPr>
          <p:cNvPr id="55" name="図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2000" y="7383508"/>
            <a:ext cx="9144000" cy="6858000"/>
          </a:xfrm>
          <a:prstGeom prst="rect">
            <a:avLst/>
          </a:prstGeom>
        </p:spPr>
      </p:pic>
      <p:pic>
        <p:nvPicPr>
          <p:cNvPr id="56" name="図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2000" y="7533508"/>
            <a:ext cx="9144000" cy="6858000"/>
          </a:xfrm>
          <a:prstGeom prst="rect">
            <a:avLst/>
          </a:prstGeom>
        </p:spPr>
      </p:pic>
      <p:pic>
        <p:nvPicPr>
          <p:cNvPr id="57" name="図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52000" y="7683508"/>
            <a:ext cx="9144000" cy="6858000"/>
          </a:xfrm>
          <a:prstGeom prst="rect">
            <a:avLst/>
          </a:prstGeom>
        </p:spPr>
      </p:pic>
      <p:pic>
        <p:nvPicPr>
          <p:cNvPr id="58" name="図 5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000" y="7833508"/>
            <a:ext cx="9144000" cy="6858000"/>
          </a:xfrm>
          <a:prstGeom prst="rect">
            <a:avLst/>
          </a:prstGeom>
        </p:spPr>
      </p:pic>
      <p:pic>
        <p:nvPicPr>
          <p:cNvPr id="59" name="図 5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2000" y="7983508"/>
            <a:ext cx="9144000" cy="6858000"/>
          </a:xfrm>
          <a:prstGeom prst="rect">
            <a:avLst/>
          </a:prstGeom>
        </p:spPr>
      </p:pic>
      <p:pic>
        <p:nvPicPr>
          <p:cNvPr id="60" name="図 5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02000" y="8133508"/>
            <a:ext cx="9144000" cy="6858000"/>
          </a:xfrm>
          <a:prstGeom prst="rect">
            <a:avLst/>
          </a:prstGeom>
        </p:spPr>
      </p:pic>
      <p:pic>
        <p:nvPicPr>
          <p:cNvPr id="61" name="図 6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52000" y="8283508"/>
            <a:ext cx="9144000" cy="6858000"/>
          </a:xfrm>
          <a:prstGeom prst="rect">
            <a:avLst/>
          </a:prstGeom>
        </p:spPr>
      </p:pic>
      <p:pic>
        <p:nvPicPr>
          <p:cNvPr id="62" name="図 6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02000" y="8433508"/>
            <a:ext cx="9144000" cy="6858000"/>
          </a:xfrm>
          <a:prstGeom prst="rect">
            <a:avLst/>
          </a:prstGeom>
        </p:spPr>
      </p:pic>
      <p:pic>
        <p:nvPicPr>
          <p:cNvPr id="63" name="図 6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52000" y="8583508"/>
            <a:ext cx="9144000" cy="6858000"/>
          </a:xfrm>
          <a:prstGeom prst="rect">
            <a:avLst/>
          </a:prstGeom>
        </p:spPr>
      </p:pic>
      <p:pic>
        <p:nvPicPr>
          <p:cNvPr id="64" name="図 6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4438" y="8904508"/>
            <a:ext cx="9144000" cy="6858000"/>
          </a:xfrm>
          <a:prstGeom prst="rect">
            <a:avLst/>
          </a:prstGeom>
        </p:spPr>
      </p:pic>
      <p:pic>
        <p:nvPicPr>
          <p:cNvPr id="65" name="図 6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852000" y="8883508"/>
            <a:ext cx="9144000" cy="6858000"/>
          </a:xfrm>
          <a:prstGeom prst="rect">
            <a:avLst/>
          </a:prstGeom>
        </p:spPr>
      </p:pic>
      <p:pic>
        <p:nvPicPr>
          <p:cNvPr id="66" name="図 6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02000" y="9033508"/>
            <a:ext cx="9144000" cy="6858000"/>
          </a:xfrm>
          <a:prstGeom prst="rect">
            <a:avLst/>
          </a:prstGeom>
        </p:spPr>
      </p:pic>
      <p:pic>
        <p:nvPicPr>
          <p:cNvPr id="67" name="図 6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52000" y="9183508"/>
            <a:ext cx="9144000" cy="6858000"/>
          </a:xfrm>
          <a:prstGeom prst="rect">
            <a:avLst/>
          </a:prstGeom>
        </p:spPr>
      </p:pic>
      <p:pic>
        <p:nvPicPr>
          <p:cNvPr id="68" name="図 6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02000" y="9333508"/>
            <a:ext cx="9144000" cy="6858000"/>
          </a:xfrm>
          <a:prstGeom prst="rect">
            <a:avLst/>
          </a:prstGeom>
        </p:spPr>
      </p:pic>
      <p:pic>
        <p:nvPicPr>
          <p:cNvPr id="69" name="図 6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452000" y="9483508"/>
            <a:ext cx="9144000" cy="6858000"/>
          </a:xfrm>
          <a:prstGeom prst="rect">
            <a:avLst/>
          </a:prstGeom>
        </p:spPr>
      </p:pic>
      <p:pic>
        <p:nvPicPr>
          <p:cNvPr id="70" name="図 6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602000" y="9633508"/>
            <a:ext cx="9144000" cy="6858000"/>
          </a:xfrm>
          <a:prstGeom prst="rect">
            <a:avLst/>
          </a:prstGeom>
        </p:spPr>
      </p:pic>
      <p:pic>
        <p:nvPicPr>
          <p:cNvPr id="71" name="図 7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76000" y="9783508"/>
            <a:ext cx="9144000" cy="6858000"/>
          </a:xfrm>
          <a:prstGeom prst="rect">
            <a:avLst/>
          </a:prstGeom>
        </p:spPr>
      </p:pic>
      <p:pic>
        <p:nvPicPr>
          <p:cNvPr id="72" name="図 7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2426000" y="9933508"/>
            <a:ext cx="9144000" cy="6858000"/>
          </a:xfrm>
          <a:prstGeom prst="rect">
            <a:avLst/>
          </a:prstGeom>
        </p:spPr>
      </p:pic>
      <p:pic>
        <p:nvPicPr>
          <p:cNvPr id="73" name="図 72"/>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2576000" y="10083508"/>
            <a:ext cx="9144000" cy="6858000"/>
          </a:xfrm>
          <a:prstGeom prst="rect">
            <a:avLst/>
          </a:prstGeom>
        </p:spPr>
      </p:pic>
      <p:pic>
        <p:nvPicPr>
          <p:cNvPr id="74" name="図 7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2726000" y="10233508"/>
            <a:ext cx="9144000" cy="6858000"/>
          </a:xfrm>
          <a:prstGeom prst="rect">
            <a:avLst/>
          </a:prstGeom>
        </p:spPr>
      </p:pic>
      <p:pic>
        <p:nvPicPr>
          <p:cNvPr id="75" name="図 74"/>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876000" y="10383508"/>
            <a:ext cx="9144000" cy="6858000"/>
          </a:xfrm>
          <a:prstGeom prst="rect">
            <a:avLst/>
          </a:prstGeom>
        </p:spPr>
      </p:pic>
      <p:pic>
        <p:nvPicPr>
          <p:cNvPr id="76" name="図 7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026000" y="10533508"/>
            <a:ext cx="9144000" cy="6858000"/>
          </a:xfrm>
          <a:prstGeom prst="rect">
            <a:avLst/>
          </a:prstGeom>
        </p:spPr>
      </p:pic>
      <p:pic>
        <p:nvPicPr>
          <p:cNvPr id="77" name="図 76"/>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3176000" y="10683508"/>
            <a:ext cx="9144000" cy="6858000"/>
          </a:xfrm>
          <a:prstGeom prst="rect">
            <a:avLst/>
          </a:prstGeom>
        </p:spPr>
      </p:pic>
      <p:pic>
        <p:nvPicPr>
          <p:cNvPr id="78" name="図 7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3326000" y="10833508"/>
            <a:ext cx="9144000" cy="6858000"/>
          </a:xfrm>
          <a:prstGeom prst="rect">
            <a:avLst/>
          </a:prstGeom>
        </p:spPr>
      </p:pic>
      <p:pic>
        <p:nvPicPr>
          <p:cNvPr id="79" name="図 78"/>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3476000" y="10983508"/>
            <a:ext cx="9144000" cy="6858000"/>
          </a:xfrm>
          <a:prstGeom prst="rect">
            <a:avLst/>
          </a:prstGeom>
        </p:spPr>
      </p:pic>
      <p:pic>
        <p:nvPicPr>
          <p:cNvPr id="80" name="図 7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3626000" y="11133508"/>
            <a:ext cx="9144000" cy="6858000"/>
          </a:xfrm>
          <a:prstGeom prst="rect">
            <a:avLst/>
          </a:prstGeom>
        </p:spPr>
      </p:pic>
      <p:pic>
        <p:nvPicPr>
          <p:cNvPr id="81" name="図 8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776000" y="11283508"/>
            <a:ext cx="9144000" cy="6858000"/>
          </a:xfrm>
          <a:prstGeom prst="rect">
            <a:avLst/>
          </a:prstGeom>
        </p:spPr>
      </p:pic>
      <p:pic>
        <p:nvPicPr>
          <p:cNvPr id="82" name="図 81"/>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926000" y="11433508"/>
            <a:ext cx="9144000" cy="6858000"/>
          </a:xfrm>
          <a:prstGeom prst="rect">
            <a:avLst/>
          </a:prstGeom>
        </p:spPr>
      </p:pic>
      <p:pic>
        <p:nvPicPr>
          <p:cNvPr id="83" name="図 8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4076000" y="11583508"/>
            <a:ext cx="9144000" cy="6858000"/>
          </a:xfrm>
          <a:prstGeom prst="rect">
            <a:avLst/>
          </a:prstGeom>
        </p:spPr>
      </p:pic>
      <p:pic>
        <p:nvPicPr>
          <p:cNvPr id="84" name="図 83"/>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26000" y="11733508"/>
            <a:ext cx="9144000" cy="6858000"/>
          </a:xfrm>
          <a:prstGeom prst="rect">
            <a:avLst/>
          </a:prstGeom>
        </p:spPr>
      </p:pic>
      <p:pic>
        <p:nvPicPr>
          <p:cNvPr id="85" name="図 84"/>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4376000" y="11883508"/>
            <a:ext cx="9144000" cy="6858000"/>
          </a:xfrm>
          <a:prstGeom prst="rect">
            <a:avLst/>
          </a:prstGeom>
        </p:spPr>
      </p:pic>
      <p:pic>
        <p:nvPicPr>
          <p:cNvPr id="86" name="図 85"/>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526000" y="12033508"/>
            <a:ext cx="9144000" cy="6858000"/>
          </a:xfrm>
          <a:prstGeom prst="rect">
            <a:avLst/>
          </a:prstGeom>
        </p:spPr>
      </p:pic>
      <p:pic>
        <p:nvPicPr>
          <p:cNvPr id="87" name="図 86"/>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4676000" y="12183508"/>
            <a:ext cx="9144000" cy="6858000"/>
          </a:xfrm>
          <a:prstGeom prst="rect">
            <a:avLst/>
          </a:prstGeom>
        </p:spPr>
      </p:pic>
      <p:pic>
        <p:nvPicPr>
          <p:cNvPr id="88" name="図 87"/>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4826000" y="12333508"/>
            <a:ext cx="9144000" cy="6858000"/>
          </a:xfrm>
          <a:prstGeom prst="rect">
            <a:avLst/>
          </a:prstGeom>
        </p:spPr>
      </p:pic>
      <p:pic>
        <p:nvPicPr>
          <p:cNvPr id="89" name="図 88"/>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4976000" y="12483508"/>
            <a:ext cx="9144000" cy="6858000"/>
          </a:xfrm>
          <a:prstGeom prst="rect">
            <a:avLst/>
          </a:prstGeom>
        </p:spPr>
      </p:pic>
      <p:pic>
        <p:nvPicPr>
          <p:cNvPr id="90" name="図 89"/>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5126000" y="12633508"/>
            <a:ext cx="9144000" cy="6858000"/>
          </a:xfrm>
          <a:prstGeom prst="rect">
            <a:avLst/>
          </a:prstGeom>
        </p:spPr>
      </p:pic>
      <p:pic>
        <p:nvPicPr>
          <p:cNvPr id="91" name="図 90"/>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5276000" y="12783508"/>
            <a:ext cx="9144000" cy="6858000"/>
          </a:xfrm>
          <a:prstGeom prst="rect">
            <a:avLst/>
          </a:prstGeom>
        </p:spPr>
      </p:pic>
      <p:pic>
        <p:nvPicPr>
          <p:cNvPr id="92" name="図 91"/>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426000" y="12933508"/>
            <a:ext cx="9144000" cy="6858000"/>
          </a:xfrm>
          <a:prstGeom prst="rect">
            <a:avLst/>
          </a:prstGeom>
        </p:spPr>
      </p:pic>
      <p:pic>
        <p:nvPicPr>
          <p:cNvPr id="93" name="図 92"/>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5576000" y="13083508"/>
            <a:ext cx="9144000" cy="6858000"/>
          </a:xfrm>
          <a:prstGeom prst="rect">
            <a:avLst/>
          </a:prstGeom>
        </p:spPr>
      </p:pic>
      <p:pic>
        <p:nvPicPr>
          <p:cNvPr id="94" name="図 93"/>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5726000" y="13233508"/>
            <a:ext cx="9144000" cy="6858000"/>
          </a:xfrm>
          <a:prstGeom prst="rect">
            <a:avLst/>
          </a:prstGeom>
        </p:spPr>
      </p:pic>
      <p:pic>
        <p:nvPicPr>
          <p:cNvPr id="95" name="図 94"/>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876000" y="13383508"/>
            <a:ext cx="9144000" cy="6858000"/>
          </a:xfrm>
          <a:prstGeom prst="rect">
            <a:avLst/>
          </a:prstGeom>
        </p:spPr>
      </p:pic>
      <p:pic>
        <p:nvPicPr>
          <p:cNvPr id="96" name="図 95"/>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6026000" y="13533508"/>
            <a:ext cx="9144000" cy="6858000"/>
          </a:xfrm>
          <a:prstGeom prst="rect">
            <a:avLst/>
          </a:prstGeom>
        </p:spPr>
      </p:pic>
      <p:pic>
        <p:nvPicPr>
          <p:cNvPr id="97" name="図 96"/>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6176000" y="13683508"/>
            <a:ext cx="9144000" cy="6858000"/>
          </a:xfrm>
          <a:prstGeom prst="rect">
            <a:avLst/>
          </a:prstGeom>
        </p:spPr>
      </p:pic>
      <p:pic>
        <p:nvPicPr>
          <p:cNvPr id="98" name="図 97"/>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6326000" y="13833508"/>
            <a:ext cx="9144000" cy="6858000"/>
          </a:xfrm>
          <a:prstGeom prst="rect">
            <a:avLst/>
          </a:prstGeom>
        </p:spPr>
      </p:pic>
      <p:pic>
        <p:nvPicPr>
          <p:cNvPr id="99" name="図 98"/>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16476000" y="13983508"/>
            <a:ext cx="9144000" cy="6858000"/>
          </a:xfrm>
          <a:prstGeom prst="rect">
            <a:avLst/>
          </a:prstGeom>
        </p:spPr>
      </p:pic>
      <p:pic>
        <p:nvPicPr>
          <p:cNvPr id="100" name="図 99"/>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6626000" y="14133508"/>
            <a:ext cx="9144000" cy="6858000"/>
          </a:xfrm>
          <a:prstGeom prst="rect">
            <a:avLst/>
          </a:prstGeom>
        </p:spPr>
      </p:pic>
      <p:pic>
        <p:nvPicPr>
          <p:cNvPr id="101" name="図 100"/>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6776000" y="14283508"/>
            <a:ext cx="9144000" cy="6858000"/>
          </a:xfrm>
          <a:prstGeom prst="rect">
            <a:avLst/>
          </a:prstGeom>
        </p:spPr>
      </p:pic>
    </p:spTree>
    <p:extLst>
      <p:ext uri="{BB962C8B-B14F-4D97-AF65-F5344CB8AC3E}">
        <p14:creationId xmlns:p14="http://schemas.microsoft.com/office/powerpoint/2010/main" val="86891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dirty="0"/>
              <a:t>ディズニーランドパリ</a:t>
            </a:r>
          </a:p>
        </p:txBody>
      </p:sp>
      <p:sp>
        <p:nvSpPr>
          <p:cNvPr id="3075" name="Rectangle 3"/>
          <p:cNvSpPr>
            <a:spLocks noGrp="1" noChangeArrowheads="1"/>
          </p:cNvSpPr>
          <p:nvPr>
            <p:ph type="subTitle" idx="1"/>
          </p:nvPr>
        </p:nvSpPr>
        <p:spPr/>
        <p:txBody>
          <a:bodyPr rtlCol="0">
            <a:normAutofit/>
          </a:bodyPr>
          <a:lstStyle/>
          <a:p>
            <a:pPr>
              <a:defRPr/>
            </a:pPr>
            <a:r>
              <a:rPr lang="en-US" altLang="ja-JP" dirty="0"/>
              <a:t>2003</a:t>
            </a:r>
            <a:r>
              <a:rPr lang="ja-JP" altLang="en-US" dirty="0"/>
              <a:t>年、</a:t>
            </a:r>
            <a:r>
              <a:rPr lang="en-US" altLang="ja-JP" dirty="0"/>
              <a:t>2014</a:t>
            </a:r>
            <a:r>
              <a:rPr lang="ja-JP" altLang="en-US" dirty="0"/>
              <a:t>年</a:t>
            </a:r>
            <a:endParaRPr lang="en-US" altLang="ja-JP" dirty="0"/>
          </a:p>
          <a:p>
            <a:pPr>
              <a:defRPr/>
            </a:pPr>
            <a:r>
              <a:rPr lang="ja-JP" altLang="en-US" dirty="0"/>
              <a:t>山澤成康</a:t>
            </a:r>
          </a:p>
        </p:txBody>
      </p:sp>
    </p:spTree>
    <p:extLst>
      <p:ext uri="{BB962C8B-B14F-4D97-AF65-F5344CB8AC3E}">
        <p14:creationId xmlns:p14="http://schemas.microsoft.com/office/powerpoint/2010/main" val="323098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a:bodyPr>
          <a:lstStyle/>
          <a:p>
            <a:r>
              <a:rPr lang="ja-JP" altLang="en-US" dirty="0"/>
              <a:t>比較優位</a:t>
            </a:r>
            <a:br>
              <a:rPr lang="en-US" altLang="ja-JP" dirty="0"/>
            </a:br>
            <a:r>
              <a:rPr lang="ja-JP" altLang="en-US" sz="2700" dirty="0"/>
              <a:t>ある国のなかで相対的に強い産業</a:t>
            </a:r>
          </a:p>
        </p:txBody>
      </p:sp>
      <p:sp>
        <p:nvSpPr>
          <p:cNvPr id="19459" name="Rectangle 3"/>
          <p:cNvSpPr>
            <a:spLocks noGrp="1" noChangeArrowheads="1"/>
          </p:cNvSpPr>
          <p:nvPr>
            <p:ph idx="1"/>
          </p:nvPr>
        </p:nvSpPr>
        <p:spPr>
          <a:xfrm>
            <a:off x="609600" y="2348880"/>
            <a:ext cx="10972800" cy="3633268"/>
          </a:xfrm>
        </p:spPr>
        <p:txBody>
          <a:bodyPr/>
          <a:lstStyle/>
          <a:p>
            <a:r>
              <a:rPr lang="ja-JP" altLang="en-US" dirty="0"/>
              <a:t>英国は、ワインと布地のどちらを生産するのに労力がかからないか。</a:t>
            </a:r>
          </a:p>
          <a:p>
            <a:pPr>
              <a:buFont typeface="Wingdings" pitchFamily="2" charset="2"/>
              <a:buNone/>
            </a:pPr>
            <a:r>
              <a:rPr lang="ja-JP" altLang="en-US" dirty="0"/>
              <a:t>　　</a:t>
            </a:r>
            <a:r>
              <a:rPr lang="ja-JP" altLang="en-US" dirty="0">
                <a:solidFill>
                  <a:srgbClr val="FF0000"/>
                </a:solidFill>
              </a:rPr>
              <a:t>布地</a:t>
            </a:r>
          </a:p>
          <a:p>
            <a:r>
              <a:rPr lang="ja-JP" altLang="en-US" dirty="0"/>
              <a:t>ポルトガルは、ワインと布地の生産のうち、どちらが労力がかからないか。</a:t>
            </a:r>
          </a:p>
          <a:p>
            <a:pPr>
              <a:buFont typeface="Wingdings" pitchFamily="2" charset="2"/>
              <a:buNone/>
            </a:pPr>
            <a:r>
              <a:rPr lang="ja-JP" altLang="en-US" dirty="0"/>
              <a:t>　　</a:t>
            </a:r>
            <a:r>
              <a:rPr lang="ja-JP" altLang="en-US" dirty="0">
                <a:solidFill>
                  <a:srgbClr val="FF0000"/>
                </a:solidFill>
              </a:rPr>
              <a:t>ワイン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10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9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945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94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9459">
                                            <p:txEl>
                                              <p:pRg st="3" end="3"/>
                                            </p:txEl>
                                          </p:spTgt>
                                        </p:tgtEl>
                                        <p:attrNameLst>
                                          <p:attrName>style.visibility</p:attrName>
                                        </p:attrNameLst>
                                      </p:cBhvr>
                                      <p:to>
                                        <p:strVal val="visible"/>
                                      </p:to>
                                    </p:set>
                                    <p:anim calcmode="lin" valueType="num">
                                      <p:cBhvr>
                                        <p:cTn id="15" dur="10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9459">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9459">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ユーロディズニーランド</a:t>
            </a:r>
          </a:p>
        </p:txBody>
      </p:sp>
      <p:sp>
        <p:nvSpPr>
          <p:cNvPr id="4099" name="Rectangle 3"/>
          <p:cNvSpPr>
            <a:spLocks noGrp="1" noChangeArrowheads="1"/>
          </p:cNvSpPr>
          <p:nvPr>
            <p:ph type="body" sz="half" idx="1"/>
          </p:nvPr>
        </p:nvSpPr>
        <p:spPr>
          <a:xfrm>
            <a:off x="2209801" y="1981200"/>
            <a:ext cx="3954463" cy="4114800"/>
          </a:xfrm>
        </p:spPr>
        <p:txBody>
          <a:bodyPr rtlCol="0">
            <a:normAutofit lnSpcReduction="10000"/>
          </a:bodyPr>
          <a:lstStyle/>
          <a:p>
            <a:pPr>
              <a:defRPr/>
            </a:pPr>
            <a:r>
              <a:rPr lang="ja-JP" altLang="en-US" sz="2800" dirty="0"/>
              <a:t>パリ　マルヌ・ラ・ヴァレ</a:t>
            </a:r>
          </a:p>
          <a:p>
            <a:pPr>
              <a:buNone/>
              <a:defRPr/>
            </a:pPr>
            <a:r>
              <a:rPr lang="ja-JP" altLang="en-US" sz="2800" dirty="0"/>
              <a:t>	（</a:t>
            </a:r>
            <a:r>
              <a:rPr lang="en-US" altLang="ja-JP" sz="2800" dirty="0"/>
              <a:t>Marne-la-Vallee)</a:t>
            </a:r>
          </a:p>
          <a:p>
            <a:pPr>
              <a:buNone/>
              <a:defRPr/>
            </a:pPr>
            <a:endParaRPr lang="en-US" altLang="ja-JP" sz="2800" dirty="0"/>
          </a:p>
          <a:p>
            <a:pPr>
              <a:defRPr/>
            </a:pPr>
            <a:r>
              <a:rPr lang="ja-JP" altLang="en-US" sz="2800" dirty="0"/>
              <a:t>パリ中心部から電車で</a:t>
            </a:r>
            <a:r>
              <a:rPr lang="en-US" altLang="ja-JP" sz="2800" dirty="0">
                <a:solidFill>
                  <a:srgbClr val="FF0000"/>
                </a:solidFill>
              </a:rPr>
              <a:t>50</a:t>
            </a:r>
            <a:r>
              <a:rPr lang="ja-JP" altLang="en-US" sz="2800" dirty="0">
                <a:solidFill>
                  <a:srgbClr val="FF0000"/>
                </a:solidFill>
              </a:rPr>
              <a:t>分</a:t>
            </a:r>
          </a:p>
          <a:p>
            <a:pPr>
              <a:buNone/>
              <a:defRPr/>
            </a:pPr>
            <a:endParaRPr lang="ja-JP" altLang="en-US" sz="2800" dirty="0"/>
          </a:p>
          <a:p>
            <a:pPr>
              <a:defRPr/>
            </a:pPr>
            <a:r>
              <a:rPr lang="ja-JP" altLang="en-US" sz="2800" dirty="0"/>
              <a:t>１９９２年　オープン</a:t>
            </a:r>
          </a:p>
          <a:p>
            <a:pPr>
              <a:defRPr/>
            </a:pPr>
            <a:endParaRPr lang="en-US" altLang="ja-JP" sz="2800" dirty="0"/>
          </a:p>
        </p:txBody>
      </p:sp>
      <p:pic>
        <p:nvPicPr>
          <p:cNvPr id="6148" name="Picture 4" descr="DSC00834"/>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311900" y="1844675"/>
            <a:ext cx="4038600" cy="3028950"/>
          </a:xfrm>
          <a:noFill/>
        </p:spPr>
      </p:pic>
    </p:spTree>
    <p:extLst>
      <p:ext uri="{BB962C8B-B14F-4D97-AF65-F5344CB8AC3E}">
        <p14:creationId xmlns:p14="http://schemas.microsoft.com/office/powerpoint/2010/main" val="3931064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35359" y="908720"/>
            <a:ext cx="11552971" cy="51125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4079776" y="3465004"/>
            <a:ext cx="648072" cy="369887"/>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dirty="0">
                <a:latin typeface="Arial Black" pitchFamily="34" charset="0"/>
                <a:ea typeface="ＭＳ Ｐゴシック" charset="-128"/>
              </a:rPr>
              <a:t>パリ</a:t>
            </a:r>
          </a:p>
        </p:txBody>
      </p:sp>
    </p:spTree>
    <p:extLst>
      <p:ext uri="{BB962C8B-B14F-4D97-AF65-F5344CB8AC3E}">
        <p14:creationId xmlns:p14="http://schemas.microsoft.com/office/powerpoint/2010/main" val="66478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a:p>
        </p:txBody>
      </p:sp>
      <p:pic>
        <p:nvPicPr>
          <p:cNvPr id="8195" name="Picture 3" descr="DSC0108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660124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a:p>
        </p:txBody>
      </p:sp>
      <p:pic>
        <p:nvPicPr>
          <p:cNvPr id="9219" name="Picture 4" descr="DSC0100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386347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a:p>
        </p:txBody>
      </p:sp>
      <p:pic>
        <p:nvPicPr>
          <p:cNvPr id="10243" name="Picture 4" descr="DSC0083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spTree>
    <p:extLst>
      <p:ext uri="{BB962C8B-B14F-4D97-AF65-F5344CB8AC3E}">
        <p14:creationId xmlns:p14="http://schemas.microsoft.com/office/powerpoint/2010/main" val="2012675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a:p>
        </p:txBody>
      </p:sp>
      <p:pic>
        <p:nvPicPr>
          <p:cNvPr id="11267" name="Picture 10" descr="DSC00839"/>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graphicFrame>
        <p:nvGraphicFramePr>
          <p:cNvPr id="11268" name="Rectangle 6"/>
          <p:cNvGraphicFramePr>
            <a:graphicFrameLocks noGrp="1"/>
          </p:cNvGraphicFramePr>
          <p:nvPr>
            <p:ph sz="half" idx="2"/>
          </p:nvPr>
        </p:nvGraphicFramePr>
        <p:xfrm>
          <a:off x="7667625" y="3338513"/>
          <a:ext cx="1047750" cy="104775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667625" y="3338513"/>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26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2</a:t>
            </a:r>
            <a:r>
              <a:rPr lang="ja-JP" altLang="en-US"/>
              <a:t>つのテーマパーク</a:t>
            </a:r>
          </a:p>
        </p:txBody>
      </p:sp>
      <p:sp>
        <p:nvSpPr>
          <p:cNvPr id="12291" name="Rectangle 3"/>
          <p:cNvSpPr>
            <a:spLocks noGrp="1" noChangeArrowheads="1"/>
          </p:cNvSpPr>
          <p:nvPr>
            <p:ph idx="1"/>
          </p:nvPr>
        </p:nvSpPr>
        <p:spPr/>
        <p:txBody>
          <a:bodyPr/>
          <a:lstStyle/>
          <a:p>
            <a:pPr eaLnBrk="1" hangingPunct="1"/>
            <a:r>
              <a:rPr lang="ja-JP" altLang="en-US"/>
              <a:t>ディズニーランド・パーク</a:t>
            </a:r>
          </a:p>
          <a:p>
            <a:pPr eaLnBrk="1" hangingPunct="1">
              <a:buFontTx/>
              <a:buNone/>
            </a:pPr>
            <a:r>
              <a:rPr lang="ja-JP" altLang="en-US"/>
              <a:t>　　日本のディズニーランドに近い</a:t>
            </a:r>
          </a:p>
          <a:p>
            <a:pPr eaLnBrk="1" hangingPunct="1">
              <a:buFontTx/>
              <a:buNone/>
            </a:pPr>
            <a:endParaRPr lang="ja-JP" altLang="en-US"/>
          </a:p>
          <a:p>
            <a:pPr eaLnBrk="1" hangingPunct="1"/>
            <a:r>
              <a:rPr lang="ja-JP" altLang="en-US"/>
              <a:t>ウォルト・ディズニー・スタジオ</a:t>
            </a:r>
          </a:p>
          <a:p>
            <a:pPr eaLnBrk="1" hangingPunct="1">
              <a:buFontTx/>
              <a:buNone/>
            </a:pPr>
            <a:r>
              <a:rPr lang="ja-JP" altLang="en-US"/>
              <a:t>　　映画の世界を体験</a:t>
            </a:r>
          </a:p>
          <a:p>
            <a:pPr eaLnBrk="1" hangingPunct="1">
              <a:buFontTx/>
              <a:buNone/>
            </a:pPr>
            <a:endParaRPr lang="ja-JP" altLang="en-US"/>
          </a:p>
          <a:p>
            <a:pPr eaLnBrk="1" hangingPunct="1">
              <a:buFontTx/>
              <a:buNone/>
            </a:pPr>
            <a:r>
              <a:rPr lang="ja-JP" altLang="en-US">
                <a:hlinkClick r:id="rId2"/>
              </a:rPr>
              <a:t>レイアウト</a:t>
            </a:r>
            <a:endParaRPr lang="ja-JP" altLang="en-US"/>
          </a:p>
          <a:p>
            <a:pPr eaLnBrk="1" hangingPunct="1">
              <a:buFontTx/>
              <a:buNone/>
            </a:pPr>
            <a:endParaRPr lang="en-US" altLang="ja-JP"/>
          </a:p>
        </p:txBody>
      </p:sp>
    </p:spTree>
    <p:extLst>
      <p:ext uri="{BB962C8B-B14F-4D97-AF65-F5344CB8AC3E}">
        <p14:creationId xmlns:p14="http://schemas.microsoft.com/office/powerpoint/2010/main" val="1344843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dirty="0"/>
              <a:t>入場料　</a:t>
            </a:r>
          </a:p>
        </p:txBody>
      </p:sp>
      <p:sp>
        <p:nvSpPr>
          <p:cNvPr id="15363" name="コンテンツ プレースホルダー 1"/>
          <p:cNvSpPr>
            <a:spLocks noGrp="1"/>
          </p:cNvSpPr>
          <p:nvPr>
            <p:ph idx="1"/>
          </p:nvPr>
        </p:nvSpPr>
        <p:spPr>
          <a:xfrm>
            <a:off x="1992313" y="1268413"/>
            <a:ext cx="8229600" cy="4525962"/>
          </a:xfrm>
        </p:spPr>
        <p:txBody>
          <a:bodyPr/>
          <a:lstStyle/>
          <a:p>
            <a:pPr eaLnBrk="1" hangingPunct="1"/>
            <a:r>
              <a:rPr lang="en-US" altLang="ja-JP" dirty="0"/>
              <a:t>29</a:t>
            </a:r>
            <a:r>
              <a:rPr lang="ja-JP" altLang="en-US" dirty="0"/>
              <a:t>ユーロ（</a:t>
            </a:r>
            <a:r>
              <a:rPr lang="en-US" altLang="ja-JP" dirty="0"/>
              <a:t>3944</a:t>
            </a:r>
            <a:r>
              <a:rPr lang="ja-JP" altLang="en-US" dirty="0"/>
              <a:t>円）</a:t>
            </a:r>
            <a:r>
              <a:rPr lang="en-US" altLang="ja-JP" dirty="0"/>
              <a:t>2003</a:t>
            </a:r>
            <a:r>
              <a:rPr lang="ja-JP" altLang="en-US" dirty="0"/>
              <a:t>年　</a:t>
            </a:r>
            <a:r>
              <a:rPr lang="en-US" altLang="ja-JP" dirty="0">
                <a:solidFill>
                  <a:srgbClr val="FF0000"/>
                </a:solidFill>
              </a:rPr>
              <a:t>1</a:t>
            </a:r>
            <a:r>
              <a:rPr lang="ja-JP" altLang="en-US" dirty="0">
                <a:solidFill>
                  <a:srgbClr val="FF0000"/>
                </a:solidFill>
              </a:rPr>
              <a:t>ユーロ＝</a:t>
            </a:r>
            <a:r>
              <a:rPr lang="en-US" altLang="ja-JP" dirty="0">
                <a:solidFill>
                  <a:srgbClr val="FF0000"/>
                </a:solidFill>
              </a:rPr>
              <a:t>136</a:t>
            </a:r>
            <a:r>
              <a:rPr lang="ja-JP" altLang="en-US" dirty="0">
                <a:solidFill>
                  <a:srgbClr val="FF0000"/>
                </a:solidFill>
              </a:rPr>
              <a:t>円</a:t>
            </a:r>
            <a:endParaRPr lang="en-US" altLang="ja-JP" dirty="0">
              <a:solidFill>
                <a:srgbClr val="FF0000"/>
              </a:solidFill>
            </a:endParaRPr>
          </a:p>
          <a:p>
            <a:pPr eaLnBrk="1" hangingPunct="1"/>
            <a:r>
              <a:rPr lang="en-US" altLang="ja-JP" dirty="0"/>
              <a:t>73</a:t>
            </a:r>
            <a:r>
              <a:rPr lang="ja-JP" altLang="en-US" dirty="0"/>
              <a:t>ユーロ（</a:t>
            </a:r>
            <a:r>
              <a:rPr lang="en-US" altLang="ja-JP" dirty="0"/>
              <a:t>10220</a:t>
            </a:r>
            <a:r>
              <a:rPr lang="ja-JP" altLang="en-US" dirty="0"/>
              <a:t>円）</a:t>
            </a:r>
            <a:r>
              <a:rPr lang="en-US" altLang="ja-JP" dirty="0"/>
              <a:t>2014</a:t>
            </a:r>
            <a:r>
              <a:rPr lang="ja-JP" altLang="en-US" dirty="0"/>
              <a:t>年　</a:t>
            </a:r>
            <a:r>
              <a:rPr lang="en-US" altLang="ja-JP" dirty="0"/>
              <a:t>1</a:t>
            </a:r>
            <a:r>
              <a:rPr lang="ja-JP" altLang="en-US" dirty="0"/>
              <a:t>ユーロ＝</a:t>
            </a:r>
            <a:r>
              <a:rPr lang="en-US" altLang="ja-JP" dirty="0"/>
              <a:t>140</a:t>
            </a:r>
            <a:r>
              <a:rPr lang="ja-JP" altLang="en-US" dirty="0"/>
              <a:t>円</a:t>
            </a:r>
            <a:endParaRPr lang="en-US" altLang="ja-JP" dirty="0"/>
          </a:p>
          <a:p>
            <a:r>
              <a:rPr lang="en-US" altLang="ja-JP" dirty="0"/>
              <a:t>78</a:t>
            </a:r>
            <a:r>
              <a:rPr lang="ja-JP" altLang="en-US" dirty="0"/>
              <a:t>ユーロ（</a:t>
            </a:r>
            <a:r>
              <a:rPr lang="en-US" altLang="ja-JP" dirty="0"/>
              <a:t>10623</a:t>
            </a:r>
            <a:r>
              <a:rPr lang="ja-JP" altLang="en-US" dirty="0"/>
              <a:t>円）</a:t>
            </a:r>
            <a:r>
              <a:rPr lang="en-US" altLang="ja-JP" dirty="0"/>
              <a:t>2019</a:t>
            </a:r>
            <a:r>
              <a:rPr lang="ja-JP" altLang="en-US" dirty="0"/>
              <a:t>年　</a:t>
            </a:r>
            <a:r>
              <a:rPr lang="en-US" altLang="ja-JP" dirty="0"/>
              <a:t>1</a:t>
            </a:r>
            <a:r>
              <a:rPr lang="ja-JP" altLang="en-US" dirty="0"/>
              <a:t>ユーロ＝</a:t>
            </a:r>
            <a:r>
              <a:rPr lang="en-US" altLang="ja-JP" dirty="0"/>
              <a:t>122</a:t>
            </a:r>
            <a:r>
              <a:rPr lang="ja-JP" altLang="en-US" dirty="0"/>
              <a:t>円</a:t>
            </a:r>
            <a:endParaRPr lang="en-US" altLang="ja-JP" dirty="0"/>
          </a:p>
          <a:p>
            <a:endParaRPr lang="ja-JP" altLang="en-US" dirty="0"/>
          </a:p>
        </p:txBody>
      </p:sp>
      <p:pic>
        <p:nvPicPr>
          <p:cNvPr id="1536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9656" y="3291961"/>
            <a:ext cx="59055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20C3946A-EBEC-0A0B-3BC2-B4E85D4E5B89}"/>
              </a:ext>
            </a:extLst>
          </p:cNvPr>
          <p:cNvSpPr txBox="1"/>
          <p:nvPr/>
        </p:nvSpPr>
        <p:spPr>
          <a:xfrm>
            <a:off x="407753" y="3645024"/>
            <a:ext cx="2088232" cy="646331"/>
          </a:xfrm>
          <a:prstGeom prst="rect">
            <a:avLst/>
          </a:prstGeom>
          <a:noFill/>
        </p:spPr>
        <p:txBody>
          <a:bodyPr wrap="square" rtlCol="0">
            <a:spAutoFit/>
          </a:bodyPr>
          <a:lstStyle/>
          <a:p>
            <a:r>
              <a:rPr kumimoji="1" lang="en-US" altLang="ja-JP" dirty="0"/>
              <a:t>56</a:t>
            </a:r>
            <a:r>
              <a:rPr kumimoji="1" lang="ja-JP" altLang="en-US" dirty="0"/>
              <a:t>ユーロ</a:t>
            </a:r>
            <a:endParaRPr kumimoji="1" lang="en-US" altLang="ja-JP" dirty="0"/>
          </a:p>
          <a:p>
            <a:r>
              <a:rPr lang="en-US" altLang="ja-JP" dirty="0"/>
              <a:t>1</a:t>
            </a:r>
            <a:r>
              <a:rPr lang="ja-JP" altLang="en-US" dirty="0"/>
              <a:t>ユーロ　</a:t>
            </a:r>
            <a:r>
              <a:rPr lang="en-US" altLang="ja-JP" dirty="0"/>
              <a:t>137</a:t>
            </a:r>
            <a:r>
              <a:rPr lang="ja-JP" altLang="en-US" dirty="0"/>
              <a:t>．</a:t>
            </a:r>
            <a:r>
              <a:rPr lang="en-US" altLang="ja-JP" dirty="0"/>
              <a:t>4</a:t>
            </a:r>
            <a:r>
              <a:rPr lang="ja-JP" altLang="en-US"/>
              <a:t>円</a:t>
            </a:r>
            <a:endParaRPr kumimoji="1" lang="ja-JP" altLang="en-US" dirty="0"/>
          </a:p>
        </p:txBody>
      </p:sp>
    </p:spTree>
    <p:extLst>
      <p:ext uri="{BB962C8B-B14F-4D97-AF65-F5344CB8AC3E}">
        <p14:creationId xmlns:p14="http://schemas.microsoft.com/office/powerpoint/2010/main" val="102443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15C70-8FA5-43AD-A71F-89B8F13BCF49}"/>
              </a:ext>
            </a:extLst>
          </p:cNvPr>
          <p:cNvSpPr>
            <a:spLocks noGrp="1"/>
          </p:cNvSpPr>
          <p:nvPr>
            <p:ph type="title"/>
          </p:nvPr>
        </p:nvSpPr>
        <p:spPr>
          <a:xfrm>
            <a:off x="1981200" y="260336"/>
            <a:ext cx="8229600" cy="1143000"/>
          </a:xfrm>
        </p:spPr>
        <p:txBody>
          <a:bodyPr/>
          <a:lstStyle/>
          <a:p>
            <a:r>
              <a:rPr lang="ja-JP" altLang="en-US" dirty="0"/>
              <a:t>ファストパス（</a:t>
            </a:r>
            <a:r>
              <a:rPr lang="en-US" altLang="ja-JP" dirty="0"/>
              <a:t>2019</a:t>
            </a:r>
            <a:r>
              <a:rPr lang="ja-JP" altLang="en-US" dirty="0"/>
              <a:t>年</a:t>
            </a:r>
            <a:r>
              <a:rPr lang="en-US" altLang="ja-JP" dirty="0"/>
              <a:t>6</a:t>
            </a:r>
            <a:r>
              <a:rPr lang="ja-JP" altLang="en-US" dirty="0"/>
              <a:t>月）</a:t>
            </a:r>
            <a:endParaRPr kumimoji="1" lang="ja-JP" altLang="en-US" dirty="0"/>
          </a:p>
        </p:txBody>
      </p:sp>
      <p:graphicFrame>
        <p:nvGraphicFramePr>
          <p:cNvPr id="4" name="表 3">
            <a:extLst>
              <a:ext uri="{FF2B5EF4-FFF2-40B4-BE49-F238E27FC236}">
                <a16:creationId xmlns:a16="http://schemas.microsoft.com/office/drawing/2014/main" id="{D2B9D339-4FFB-45A1-B959-399CF83DE4FB}"/>
              </a:ext>
            </a:extLst>
          </p:cNvPr>
          <p:cNvGraphicFramePr>
            <a:graphicFrameLocks noGrp="1"/>
          </p:cNvGraphicFramePr>
          <p:nvPr>
            <p:extLst>
              <p:ext uri="{D42A27DB-BD31-4B8C-83A1-F6EECF244321}">
                <p14:modId xmlns:p14="http://schemas.microsoft.com/office/powerpoint/2010/main" val="2471585209"/>
              </p:ext>
            </p:extLst>
          </p:nvPr>
        </p:nvGraphicFramePr>
        <p:xfrm>
          <a:off x="1739900" y="1340768"/>
          <a:ext cx="8568953" cy="5463220"/>
        </p:xfrm>
        <a:graphic>
          <a:graphicData uri="http://schemas.openxmlformats.org/drawingml/2006/table">
            <a:tbl>
              <a:tblPr>
                <a:tableStyleId>{5C22544A-7EE6-4342-B048-85BDC9FD1C3A}</a:tableStyleId>
              </a:tblPr>
              <a:tblGrid>
                <a:gridCol w="4444205">
                  <a:extLst>
                    <a:ext uri="{9D8B030D-6E8A-4147-A177-3AD203B41FA5}">
                      <a16:colId xmlns:a16="http://schemas.microsoft.com/office/drawing/2014/main" val="746315689"/>
                    </a:ext>
                  </a:extLst>
                </a:gridCol>
                <a:gridCol w="1031187">
                  <a:extLst>
                    <a:ext uri="{9D8B030D-6E8A-4147-A177-3AD203B41FA5}">
                      <a16:colId xmlns:a16="http://schemas.microsoft.com/office/drawing/2014/main" val="3672664078"/>
                    </a:ext>
                  </a:extLst>
                </a:gridCol>
                <a:gridCol w="1031187">
                  <a:extLst>
                    <a:ext uri="{9D8B030D-6E8A-4147-A177-3AD203B41FA5}">
                      <a16:colId xmlns:a16="http://schemas.microsoft.com/office/drawing/2014/main" val="3003643585"/>
                    </a:ext>
                  </a:extLst>
                </a:gridCol>
                <a:gridCol w="1031187">
                  <a:extLst>
                    <a:ext uri="{9D8B030D-6E8A-4147-A177-3AD203B41FA5}">
                      <a16:colId xmlns:a16="http://schemas.microsoft.com/office/drawing/2014/main" val="105409046"/>
                    </a:ext>
                  </a:extLst>
                </a:gridCol>
                <a:gridCol w="1031187">
                  <a:extLst>
                    <a:ext uri="{9D8B030D-6E8A-4147-A177-3AD203B41FA5}">
                      <a16:colId xmlns:a16="http://schemas.microsoft.com/office/drawing/2014/main" val="3394573855"/>
                    </a:ext>
                  </a:extLst>
                </a:gridCol>
              </a:tblGrid>
              <a:tr h="403276">
                <a:tc>
                  <a:txBody>
                    <a:bodyPr/>
                    <a:lstStyle/>
                    <a:p>
                      <a:pPr algn="l" fontAlgn="ctr"/>
                      <a:r>
                        <a:rPr lang="ja-JP" altLang="en-US" sz="2000" u="none" strike="noStrike" dirty="0">
                          <a:effectLst/>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ファミリー</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スリル</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3736758691"/>
                  </a:ext>
                </a:extLst>
              </a:tr>
              <a:tr h="403276">
                <a:tc>
                  <a:txBody>
                    <a:bodyPr/>
                    <a:lstStyle/>
                    <a:p>
                      <a:pPr algn="l"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何回でも</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1183719682"/>
                  </a:ext>
                </a:extLst>
              </a:tr>
              <a:tr h="417584">
                <a:tc>
                  <a:txBody>
                    <a:bodyPr/>
                    <a:lstStyle/>
                    <a:p>
                      <a:pPr algn="l" fontAlgn="ctr"/>
                      <a:r>
                        <a:rPr lang="ja-JP" altLang="en-US" sz="2000" u="none" strike="noStrike">
                          <a:effectLst/>
                        </a:rPr>
                        <a:t>レミーのおいしいレストラン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602904472"/>
                  </a:ext>
                </a:extLst>
              </a:tr>
              <a:tr h="403276">
                <a:tc>
                  <a:txBody>
                    <a:bodyPr/>
                    <a:lstStyle/>
                    <a:p>
                      <a:pPr algn="l" fontAlgn="ctr"/>
                      <a:r>
                        <a:rPr lang="ja-JP" altLang="en-US" sz="2000" u="none" strike="noStrike">
                          <a:effectLst/>
                        </a:rPr>
                        <a:t>ピーターパン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527171348"/>
                  </a:ext>
                </a:extLst>
              </a:tr>
              <a:tr h="403276">
                <a:tc>
                  <a:txBody>
                    <a:bodyPr/>
                    <a:lstStyle/>
                    <a:p>
                      <a:pPr algn="l" fontAlgn="ctr"/>
                      <a:r>
                        <a:rPr lang="ja-JP" altLang="en-US" sz="2000" u="none" strike="noStrike">
                          <a:effectLst/>
                        </a:rPr>
                        <a:t>バズライトイヤー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75119294"/>
                  </a:ext>
                </a:extLst>
              </a:tr>
              <a:tr h="403276">
                <a:tc>
                  <a:txBody>
                    <a:bodyPr/>
                    <a:lstStyle/>
                    <a:p>
                      <a:pPr algn="l" fontAlgn="ctr"/>
                      <a:r>
                        <a:rPr lang="ja-JP" altLang="en-US" sz="2000" u="none" strike="noStrike" dirty="0">
                          <a:effectLst/>
                        </a:rPr>
                        <a:t>スターウオーズ</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07209016"/>
                  </a:ext>
                </a:extLst>
              </a:tr>
              <a:tr h="403276">
                <a:tc>
                  <a:txBody>
                    <a:bodyPr/>
                    <a:lstStyle/>
                    <a:p>
                      <a:pPr algn="l" fontAlgn="ctr"/>
                      <a:r>
                        <a:rPr lang="ja-JP" altLang="en-US" sz="2000" u="none" strike="noStrike">
                          <a:effectLst/>
                        </a:rPr>
                        <a:t>ロックンロールコースター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960034325"/>
                  </a:ext>
                </a:extLst>
              </a:tr>
              <a:tr h="403276">
                <a:tc>
                  <a:txBody>
                    <a:bodyPr/>
                    <a:lstStyle/>
                    <a:p>
                      <a:pPr algn="l" fontAlgn="ctr"/>
                      <a:r>
                        <a:rPr lang="ja-JP" altLang="en-US" sz="2000" u="none" strike="noStrike">
                          <a:effectLst/>
                        </a:rPr>
                        <a:t>タワーオブテラー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771285759"/>
                  </a:ext>
                </a:extLst>
              </a:tr>
              <a:tr h="403276">
                <a:tc>
                  <a:txBody>
                    <a:bodyPr/>
                    <a:lstStyle/>
                    <a:p>
                      <a:pPr algn="l" fontAlgn="ctr"/>
                      <a:r>
                        <a:rPr lang="ja-JP" altLang="en-US" sz="2000" u="none" strike="noStrike">
                          <a:effectLst/>
                        </a:rPr>
                        <a:t>ビッグサンダーマウンテン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4014455049"/>
                  </a:ext>
                </a:extLst>
              </a:tr>
              <a:tr h="403276">
                <a:tc>
                  <a:txBody>
                    <a:bodyPr/>
                    <a:lstStyle/>
                    <a:p>
                      <a:pPr algn="l" fontAlgn="ctr"/>
                      <a:r>
                        <a:rPr lang="ja-JP" altLang="en-US" sz="2000" u="none" strike="noStrike">
                          <a:effectLst/>
                        </a:rPr>
                        <a:t>スターツアーズ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136996252"/>
                  </a:ext>
                </a:extLst>
              </a:tr>
              <a:tr h="403276">
                <a:tc>
                  <a:txBody>
                    <a:bodyPr/>
                    <a:lstStyle/>
                    <a:p>
                      <a:pPr algn="l" fontAlgn="ctr"/>
                      <a:r>
                        <a:rPr lang="ja-JP" altLang="en-US" sz="2000" u="none" strike="noStrike">
                          <a:effectLst/>
                        </a:rPr>
                        <a:t>インディージョーンズ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914145376"/>
                  </a:ext>
                </a:extLst>
              </a:tr>
              <a:tr h="403276">
                <a:tc>
                  <a:txBody>
                    <a:bodyPr/>
                    <a:lstStyle/>
                    <a:p>
                      <a:pPr algn="l" fontAlgn="ctr"/>
                      <a:r>
                        <a:rPr lang="ja-JP" altLang="en-US" sz="2000" u="none" strike="noStrike" dirty="0">
                          <a:effectLst/>
                        </a:rPr>
                        <a:t>料金（ユーロ）</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150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4060141384"/>
                  </a:ext>
                </a:extLst>
              </a:tr>
              <a:tr h="403276">
                <a:tc>
                  <a:txBody>
                    <a:bodyPr/>
                    <a:lstStyle/>
                    <a:p>
                      <a:pPr algn="l" fontAlgn="ctr"/>
                      <a:r>
                        <a:rPr lang="en-US" altLang="ja-JP" sz="2000" u="none" strike="noStrike">
                          <a:effectLst/>
                        </a:rPr>
                        <a:t>1</a:t>
                      </a:r>
                      <a:r>
                        <a:rPr lang="ja-JP" altLang="en-US" sz="2000" u="none" strike="noStrike">
                          <a:effectLst/>
                        </a:rPr>
                        <a:t>ユーロ＝</a:t>
                      </a:r>
                      <a:r>
                        <a:rPr lang="en-US" altLang="ja-JP" sz="2000" u="none" strike="noStrike">
                          <a:effectLst/>
                        </a:rPr>
                        <a:t>122</a:t>
                      </a:r>
                      <a:r>
                        <a:rPr lang="ja-JP" altLang="en-US" sz="2000" u="none" strike="noStrike">
                          <a:effectLst/>
                        </a:rPr>
                        <a:t>円</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10980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18300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295557479"/>
                  </a:ext>
                </a:extLst>
              </a:tr>
            </a:tbl>
          </a:graphicData>
        </a:graphic>
      </p:graphicFrame>
    </p:spTree>
    <p:extLst>
      <p:ext uri="{BB962C8B-B14F-4D97-AF65-F5344CB8AC3E}">
        <p14:creationId xmlns:p14="http://schemas.microsoft.com/office/powerpoint/2010/main" val="605445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a:t>メインストリートＵＳＡ</a:t>
            </a:r>
          </a:p>
        </p:txBody>
      </p:sp>
      <p:pic>
        <p:nvPicPr>
          <p:cNvPr id="16387" name="Picture 4" descr="DSC0084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3199071" y="1825625"/>
            <a:ext cx="5793858" cy="4351338"/>
          </a:xfrm>
          <a:noFill/>
        </p:spPr>
      </p:pic>
    </p:spTree>
    <p:extLst>
      <p:ext uri="{BB962C8B-B14F-4D97-AF65-F5344CB8AC3E}">
        <p14:creationId xmlns:p14="http://schemas.microsoft.com/office/powerpoint/2010/main" val="106536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79"/>
          <p:cNvSpPr>
            <a:spLocks noGrp="1" noRot="1" noChangeArrowheads="1"/>
          </p:cNvSpPr>
          <p:nvPr>
            <p:ph type="title"/>
          </p:nvPr>
        </p:nvSpPr>
        <p:spPr/>
        <p:txBody>
          <a:bodyPr/>
          <a:lstStyle/>
          <a:p>
            <a:r>
              <a:rPr lang="ja-JP" altLang="en-US"/>
              <a:t>比較優位</a:t>
            </a:r>
          </a:p>
        </p:txBody>
      </p:sp>
      <p:graphicFrame>
        <p:nvGraphicFramePr>
          <p:cNvPr id="117979" name="Group 219"/>
          <p:cNvGraphicFramePr>
            <a:graphicFrameLocks noGrp="1"/>
          </p:cNvGraphicFramePr>
          <p:nvPr>
            <p:ph type="tbl" idx="1"/>
          </p:nvPr>
        </p:nvGraphicFramePr>
        <p:xfrm>
          <a:off x="3143251" y="1844676"/>
          <a:ext cx="6418263" cy="3848735"/>
        </p:xfrm>
        <a:graphic>
          <a:graphicData uri="http://schemas.openxmlformats.org/drawingml/2006/table">
            <a:tbl>
              <a:tblPr/>
              <a:tblGrid>
                <a:gridCol w="158432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954213">
                  <a:extLst>
                    <a:ext uri="{9D8B030D-6E8A-4147-A177-3AD203B41FA5}">
                      <a16:colId xmlns:a16="http://schemas.microsoft.com/office/drawing/2014/main" val="20002"/>
                    </a:ext>
                  </a:extLst>
                </a:gridCol>
                <a:gridCol w="1952625">
                  <a:extLst>
                    <a:ext uri="{9D8B030D-6E8A-4147-A177-3AD203B41FA5}">
                      <a16:colId xmlns:a16="http://schemas.microsoft.com/office/drawing/2014/main" val="20003"/>
                    </a:ext>
                  </a:extLst>
                </a:gridCol>
              </a:tblGrid>
              <a:tr h="1441450">
                <a:tc rowSpan="2"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生産物</a:t>
                      </a: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単位を作るのに必要な労働</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631825">
                <a:tc gridSpan="2" vMerge="1">
                  <a:txBody>
                    <a:bodyPr/>
                    <a:lstStyle/>
                    <a:p>
                      <a:endParaRPr kumimoji="1" lang="ja-JP" altLang="en-US"/>
                    </a:p>
                  </a:txBody>
                  <a:tcPr/>
                </a:tc>
                <a:tc hMerge="1"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英国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ポルトガル</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2500">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Arial" pitchFamily="34" charset="0"/>
                          <a:ea typeface="ＭＳ Ｐゴシック" pitchFamily="50" charset="-128"/>
                        </a:rPr>
                        <a:t>生産物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布地</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100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90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9138">
                <a:tc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ワイン</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120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80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793" name="Rectangle 220"/>
          <p:cNvSpPr>
            <a:spLocks noChangeArrowheads="1"/>
          </p:cNvSpPr>
          <p:nvPr/>
        </p:nvSpPr>
        <p:spPr bwMode="auto">
          <a:xfrm>
            <a:off x="4727576" y="6021388"/>
            <a:ext cx="2843213" cy="366712"/>
          </a:xfrm>
          <a:prstGeom prst="rect">
            <a:avLst/>
          </a:prstGeom>
          <a:noFill/>
          <a:ln w="9525">
            <a:noFill/>
            <a:miter lim="800000"/>
            <a:headEnd/>
            <a:tailEnd/>
          </a:ln>
        </p:spPr>
        <p:txBody>
          <a:bodyPr wrap="none" anchor="ctr">
            <a:spAutoFit/>
          </a:bodyPr>
          <a:lstStyle/>
          <a:p>
            <a:pPr algn="ctr"/>
            <a:r>
              <a:rPr lang="ja-JP" altLang="en-US"/>
              <a:t>布地の価値＝ワインの価値</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a:t>眠れる森の美女の城</a:t>
            </a:r>
          </a:p>
        </p:txBody>
      </p:sp>
      <p:pic>
        <p:nvPicPr>
          <p:cNvPr id="20483"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03613" y="1773238"/>
            <a:ext cx="5181600" cy="4114800"/>
          </a:xfrm>
          <a:noFill/>
        </p:spPr>
      </p:pic>
    </p:spTree>
    <p:extLst>
      <p:ext uri="{BB962C8B-B14F-4D97-AF65-F5344CB8AC3E}">
        <p14:creationId xmlns:p14="http://schemas.microsoft.com/office/powerpoint/2010/main" val="2072000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7217" name="Group 49"/>
          <p:cNvGraphicFramePr>
            <a:graphicFrameLocks noGrp="1"/>
          </p:cNvGraphicFramePr>
          <p:nvPr>
            <p:ph type="tbl" idx="1"/>
          </p:nvPr>
        </p:nvGraphicFramePr>
        <p:xfrm>
          <a:off x="2220914" y="1992313"/>
          <a:ext cx="6391275" cy="41148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7526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a:t>（参考）シンデレラ城</a:t>
            </a:r>
          </a:p>
        </p:txBody>
      </p:sp>
      <p:pic>
        <p:nvPicPr>
          <p:cNvPr id="22531" name="Picture 6" descr="DSC00543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990558" y="1825625"/>
            <a:ext cx="6210884" cy="4351338"/>
          </a:xfrm>
          <a:noFill/>
        </p:spPr>
      </p:pic>
    </p:spTree>
    <p:extLst>
      <p:ext uri="{BB962C8B-B14F-4D97-AF65-F5344CB8AC3E}">
        <p14:creationId xmlns:p14="http://schemas.microsoft.com/office/powerpoint/2010/main" val="1997256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a:t>不思議の国のアリス（巨大迷路）</a:t>
            </a:r>
          </a:p>
        </p:txBody>
      </p:sp>
      <p:graphicFrame>
        <p:nvGraphicFramePr>
          <p:cNvPr id="23556" name="Rectangle 7"/>
          <p:cNvGraphicFramePr>
            <a:graphicFrameLocks noGrp="1"/>
          </p:cNvGraphicFramePr>
          <p:nvPr>
            <p:ph sz="quarter" idx="2"/>
          </p:nvPr>
        </p:nvGraphicFramePr>
        <p:xfrm>
          <a:off x="7085013" y="1981200"/>
          <a:ext cx="1981200" cy="1981200"/>
        </p:xfrm>
        <a:graphic>
          <a:graphicData uri="http://schemas.openxmlformats.org/presentationml/2006/ole">
            <mc:AlternateContent xmlns:mc="http://schemas.openxmlformats.org/markup-compatibility/2006">
              <mc:Choice xmlns:v="urn:schemas-microsoft-com:vml" Requires="v">
                <p:oleObj name="画像ファイル" r:id="rId2" imgW="0" imgH="0" progId="JascPaintShopPhotoAlbum 画像">
                  <p:embed/>
                </p:oleObj>
              </mc:Choice>
              <mc:Fallback>
                <p:oleObj name="画像ファイル" r:id="rId2"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085013" y="1981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14" descr="DSC00872"/>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3306763" y="2073275"/>
            <a:ext cx="5402262" cy="3925888"/>
          </a:xfrm>
          <a:noFill/>
        </p:spPr>
      </p:pic>
    </p:spTree>
    <p:extLst>
      <p:ext uri="{BB962C8B-B14F-4D97-AF65-F5344CB8AC3E}">
        <p14:creationId xmlns:p14="http://schemas.microsoft.com/office/powerpoint/2010/main" val="551941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descr="DSC0088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991544" y="202332"/>
            <a:ext cx="8676456" cy="6507342"/>
          </a:xfrm>
          <a:noFill/>
        </p:spPr>
      </p:pic>
    </p:spTree>
    <p:extLst>
      <p:ext uri="{BB962C8B-B14F-4D97-AF65-F5344CB8AC3E}">
        <p14:creationId xmlns:p14="http://schemas.microsoft.com/office/powerpoint/2010/main" val="2669069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a:t>スペース・マウンテン（色が違う）</a:t>
            </a:r>
          </a:p>
        </p:txBody>
      </p:sp>
      <p:pic>
        <p:nvPicPr>
          <p:cNvPr id="25603" name="Picture 4" descr="DSC0089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623392" y="1680952"/>
            <a:ext cx="5798730" cy="4351338"/>
          </a:xfrm>
          <a:noFill/>
        </p:spPr>
      </p:pic>
      <p:pic>
        <p:nvPicPr>
          <p:cNvPr id="2" name="図 1">
            <a:extLst>
              <a:ext uri="{FF2B5EF4-FFF2-40B4-BE49-F238E27FC236}">
                <a16:creationId xmlns:a16="http://schemas.microsoft.com/office/drawing/2014/main" id="{111A6FAB-8FCF-01EA-1A38-70BABCD23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2104" y="1412776"/>
            <a:ext cx="4728376" cy="2659712"/>
          </a:xfrm>
          <a:prstGeom prst="rect">
            <a:avLst/>
          </a:prstGeom>
        </p:spPr>
      </p:pic>
      <p:pic>
        <p:nvPicPr>
          <p:cNvPr id="3" name="図 2">
            <a:extLst>
              <a:ext uri="{FF2B5EF4-FFF2-40B4-BE49-F238E27FC236}">
                <a16:creationId xmlns:a16="http://schemas.microsoft.com/office/drawing/2014/main" id="{841C3E3A-7E80-942F-DFA0-128B270051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8208" y="4149080"/>
            <a:ext cx="3127379" cy="2343795"/>
          </a:xfrm>
          <a:prstGeom prst="rect">
            <a:avLst/>
          </a:prstGeom>
        </p:spPr>
      </p:pic>
    </p:spTree>
    <p:extLst>
      <p:ext uri="{BB962C8B-B14F-4D97-AF65-F5344CB8AC3E}">
        <p14:creationId xmlns:p14="http://schemas.microsoft.com/office/powerpoint/2010/main" val="3811909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2209800" y="301626"/>
            <a:ext cx="7772400" cy="1255713"/>
          </a:xfrm>
        </p:spPr>
        <p:txBody>
          <a:bodyPr/>
          <a:lstStyle/>
          <a:p>
            <a:pPr eaLnBrk="1" hangingPunct="1"/>
            <a:r>
              <a:rPr lang="ja-JP" altLang="en-US"/>
              <a:t>カストーディアル</a:t>
            </a:r>
          </a:p>
        </p:txBody>
      </p:sp>
      <p:pic>
        <p:nvPicPr>
          <p:cNvPr id="29699" name="Picture 4" descr="DSC0085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911424" y="1772816"/>
            <a:ext cx="5798730" cy="4351338"/>
          </a:xfrm>
          <a:noFill/>
        </p:spPr>
      </p:pic>
      <p:graphicFrame>
        <p:nvGraphicFramePr>
          <p:cNvPr id="2" name="表 1">
            <a:extLst>
              <a:ext uri="{FF2B5EF4-FFF2-40B4-BE49-F238E27FC236}">
                <a16:creationId xmlns:a16="http://schemas.microsoft.com/office/drawing/2014/main" id="{32B23FEF-9815-4D86-0CC5-558CE1A53447}"/>
              </a:ext>
            </a:extLst>
          </p:cNvPr>
          <p:cNvGraphicFramePr>
            <a:graphicFrameLocks noGrp="1"/>
          </p:cNvGraphicFramePr>
          <p:nvPr>
            <p:extLst>
              <p:ext uri="{D42A27DB-BD31-4B8C-83A1-F6EECF244321}">
                <p14:modId xmlns:p14="http://schemas.microsoft.com/office/powerpoint/2010/main" val="3662263043"/>
              </p:ext>
            </p:extLst>
          </p:nvPr>
        </p:nvGraphicFramePr>
        <p:xfrm>
          <a:off x="7104112" y="1779509"/>
          <a:ext cx="4752528" cy="3855720"/>
        </p:xfrm>
        <a:graphic>
          <a:graphicData uri="http://schemas.openxmlformats.org/drawingml/2006/table">
            <a:tbl>
              <a:tblPr/>
              <a:tblGrid>
                <a:gridCol w="1155669">
                  <a:extLst>
                    <a:ext uri="{9D8B030D-6E8A-4147-A177-3AD203B41FA5}">
                      <a16:colId xmlns:a16="http://schemas.microsoft.com/office/drawing/2014/main" val="3798469142"/>
                    </a:ext>
                  </a:extLst>
                </a:gridCol>
                <a:gridCol w="1827351">
                  <a:extLst>
                    <a:ext uri="{9D8B030D-6E8A-4147-A177-3AD203B41FA5}">
                      <a16:colId xmlns:a16="http://schemas.microsoft.com/office/drawing/2014/main" val="1068040318"/>
                    </a:ext>
                  </a:extLst>
                </a:gridCol>
                <a:gridCol w="1769508">
                  <a:extLst>
                    <a:ext uri="{9D8B030D-6E8A-4147-A177-3AD203B41FA5}">
                      <a16:colId xmlns:a16="http://schemas.microsoft.com/office/drawing/2014/main" val="2688538776"/>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dirty="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601147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ワイン色のマント（冬だから？）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26253547"/>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8475925"/>
                  </a:ext>
                </a:extLst>
              </a:tr>
            </a:tbl>
          </a:graphicData>
        </a:graphic>
      </p:graphicFrame>
    </p:spTree>
    <p:extLst>
      <p:ext uri="{BB962C8B-B14F-4D97-AF65-F5344CB8AC3E}">
        <p14:creationId xmlns:p14="http://schemas.microsoft.com/office/powerpoint/2010/main" val="2718396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dirty="0"/>
              <a:t>ウォルト・ディズニー・スタジオ</a:t>
            </a:r>
          </a:p>
        </p:txBody>
      </p:sp>
      <p:pic>
        <p:nvPicPr>
          <p:cNvPr id="38915" name="Picture 4" descr="DSC0097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855640" y="1844824"/>
            <a:ext cx="5798730" cy="4351338"/>
          </a:xfrm>
          <a:noFill/>
        </p:spPr>
      </p:pic>
    </p:spTree>
    <p:extLst>
      <p:ext uri="{BB962C8B-B14F-4D97-AF65-F5344CB8AC3E}">
        <p14:creationId xmlns:p14="http://schemas.microsoft.com/office/powerpoint/2010/main" val="460105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タワーオブテラー</a:t>
            </a:r>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639616" y="1772816"/>
            <a:ext cx="654990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レミーのおいしいレストラン</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8" y="1556792"/>
            <a:ext cx="4959182" cy="278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063552" y="5733257"/>
            <a:ext cx="7200800" cy="646331"/>
          </a:xfrm>
          <a:prstGeom prst="rect">
            <a:avLst/>
          </a:prstGeom>
        </p:spPr>
        <p:txBody>
          <a:bodyPr wrap="square">
            <a:spAutoFit/>
          </a:bodyPr>
          <a:lstStyle/>
          <a:p>
            <a:r>
              <a:rPr lang="en-US" altLang="ja-JP" dirty="0">
                <a:hlinkClick r:id="rId3"/>
              </a:rPr>
              <a:t>http://www.disneylandparis.com/en/attractions/walt-disney-studios-park/ratatouille-the-adventure/?country=JP</a:t>
            </a:r>
            <a:endParaRPr lang="ja-JP" altLang="en-US" dirty="0"/>
          </a:p>
        </p:txBody>
      </p:sp>
      <p:sp>
        <p:nvSpPr>
          <p:cNvPr id="6" name="テキスト ボックス 5"/>
          <p:cNvSpPr txBox="1"/>
          <p:nvPr/>
        </p:nvSpPr>
        <p:spPr>
          <a:xfrm>
            <a:off x="1991544" y="5157192"/>
            <a:ext cx="2016224" cy="369332"/>
          </a:xfrm>
          <a:prstGeom prst="rect">
            <a:avLst/>
          </a:prstGeom>
          <a:noFill/>
        </p:spPr>
        <p:txBody>
          <a:bodyPr wrap="square" rtlCol="0">
            <a:spAutoFit/>
          </a:bodyPr>
          <a:lstStyle/>
          <a:p>
            <a:r>
              <a:rPr lang="ja-JP" altLang="en-US" dirty="0"/>
              <a:t>動画へのリンク</a:t>
            </a:r>
          </a:p>
        </p:txBody>
      </p:sp>
      <p:pic>
        <p:nvPicPr>
          <p:cNvPr id="3" name="図 2">
            <a:extLst>
              <a:ext uri="{FF2B5EF4-FFF2-40B4-BE49-F238E27FC236}">
                <a16:creationId xmlns:a16="http://schemas.microsoft.com/office/drawing/2014/main" id="{97474040-E439-B9EB-525D-2435782B4A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0176" y="1240653"/>
            <a:ext cx="3304292" cy="1858664"/>
          </a:xfrm>
          <a:prstGeom prst="rect">
            <a:avLst/>
          </a:prstGeom>
        </p:spPr>
      </p:pic>
      <p:pic>
        <p:nvPicPr>
          <p:cNvPr id="4" name="図 3">
            <a:extLst>
              <a:ext uri="{FF2B5EF4-FFF2-40B4-BE49-F238E27FC236}">
                <a16:creationId xmlns:a16="http://schemas.microsoft.com/office/drawing/2014/main" id="{49FFCDA2-B31F-7B6E-4971-D614B03662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0671" y="3232959"/>
            <a:ext cx="2971713" cy="2226746"/>
          </a:xfrm>
          <a:prstGeom prst="rect">
            <a:avLst/>
          </a:prstGeom>
        </p:spPr>
      </p:pic>
    </p:spTree>
    <p:extLst>
      <p:ext uri="{BB962C8B-B14F-4D97-AF65-F5344CB8AC3E}">
        <p14:creationId xmlns:p14="http://schemas.microsoft.com/office/powerpoint/2010/main" val="1641381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559496" y="1412776"/>
            <a:ext cx="8229600" cy="4248472"/>
          </a:xfrm>
        </p:spPr>
        <p:txBody>
          <a:bodyPr/>
          <a:lstStyle/>
          <a:p>
            <a:r>
              <a:rPr lang="ja-JP" altLang="en-US" dirty="0"/>
              <a:t>英国とポルトガルがそれぞれワインと布地を</a:t>
            </a:r>
            <a:r>
              <a:rPr lang="en-US" altLang="ja-JP" dirty="0"/>
              <a:t>1</a:t>
            </a:r>
            <a:r>
              <a:rPr lang="ja-JP" altLang="en-US" dirty="0"/>
              <a:t>単位ずつ作ると何人かかるか。</a:t>
            </a:r>
          </a:p>
          <a:p>
            <a:pPr>
              <a:buFont typeface="Wingdings" pitchFamily="2" charset="2"/>
              <a:buNone/>
            </a:pPr>
            <a:r>
              <a:rPr lang="ja-JP" altLang="en-US" dirty="0"/>
              <a:t>　</a:t>
            </a:r>
            <a:r>
              <a:rPr lang="en-US" altLang="ja-JP" dirty="0"/>
              <a:t>(100+120)+(90+80)=</a:t>
            </a:r>
          </a:p>
          <a:p>
            <a:pPr>
              <a:buFont typeface="Wingdings" pitchFamily="2" charset="2"/>
              <a:buNone/>
            </a:pPr>
            <a:r>
              <a:rPr lang="ja-JP" altLang="en-US" dirty="0">
                <a:solidFill>
                  <a:srgbClr val="FFFF00"/>
                </a:solidFill>
              </a:rPr>
              <a:t>　　　</a:t>
            </a:r>
            <a:r>
              <a:rPr lang="ja-JP" altLang="en-US" sz="2000" dirty="0">
                <a:solidFill>
                  <a:srgbClr val="FF0000"/>
                </a:solidFill>
              </a:rPr>
              <a:t>英国</a:t>
            </a:r>
            <a:r>
              <a:rPr lang="ja-JP" altLang="en-US" dirty="0">
                <a:solidFill>
                  <a:srgbClr val="FF0000"/>
                </a:solidFill>
              </a:rPr>
              <a:t>　　</a:t>
            </a:r>
            <a:r>
              <a:rPr lang="ja-JP" altLang="en-US" dirty="0">
                <a:solidFill>
                  <a:srgbClr val="FFFF00"/>
                </a:solidFill>
              </a:rPr>
              <a:t>　</a:t>
            </a:r>
            <a:r>
              <a:rPr lang="ja-JP" altLang="en-US" sz="2000" dirty="0">
                <a:solidFill>
                  <a:srgbClr val="FF0000"/>
                </a:solidFill>
              </a:rPr>
              <a:t>ポルトガル</a:t>
            </a:r>
          </a:p>
          <a:p>
            <a:r>
              <a:rPr lang="ja-JP" altLang="en-US" dirty="0"/>
              <a:t>英国が布地を</a:t>
            </a:r>
            <a:r>
              <a:rPr lang="en-US" altLang="ja-JP" dirty="0"/>
              <a:t>2</a:t>
            </a:r>
            <a:r>
              <a:rPr lang="ja-JP" altLang="en-US" dirty="0"/>
              <a:t>単位、ポルトガルがワインと</a:t>
            </a:r>
            <a:r>
              <a:rPr lang="en-US" altLang="ja-JP" dirty="0"/>
              <a:t>2</a:t>
            </a:r>
            <a:r>
              <a:rPr lang="ja-JP" altLang="en-US" dirty="0"/>
              <a:t>単位作って、</a:t>
            </a:r>
            <a:r>
              <a:rPr lang="en-US" altLang="ja-JP" dirty="0"/>
              <a:t>1</a:t>
            </a:r>
            <a:r>
              <a:rPr lang="ja-JP" altLang="en-US" dirty="0"/>
              <a:t>単位を交換すると、何人かかるか。</a:t>
            </a:r>
          </a:p>
          <a:p>
            <a:pPr>
              <a:buFont typeface="Wingdings" pitchFamily="2" charset="2"/>
              <a:buNone/>
            </a:pPr>
            <a:r>
              <a:rPr lang="ja-JP" altLang="en-US" dirty="0"/>
              <a:t>　</a:t>
            </a:r>
            <a:r>
              <a:rPr lang="en-US" altLang="ja-JP" dirty="0"/>
              <a:t>100×</a:t>
            </a:r>
            <a:r>
              <a:rPr lang="ja-JP" altLang="en-US" dirty="0"/>
              <a:t>２</a:t>
            </a:r>
            <a:r>
              <a:rPr lang="en-US" altLang="ja-JP" dirty="0"/>
              <a:t>+80×</a:t>
            </a:r>
            <a:r>
              <a:rPr lang="ja-JP" altLang="en-US" dirty="0"/>
              <a:t>２＝</a:t>
            </a:r>
          </a:p>
          <a:p>
            <a:pPr>
              <a:buFont typeface="Wingdings" pitchFamily="2" charset="2"/>
              <a:buNone/>
            </a:pPr>
            <a:r>
              <a:rPr lang="ja-JP" altLang="en-US" dirty="0"/>
              <a:t>　　</a:t>
            </a:r>
            <a:r>
              <a:rPr lang="ja-JP" altLang="en-US" sz="2000" dirty="0">
                <a:solidFill>
                  <a:srgbClr val="FF0000"/>
                </a:solidFill>
              </a:rPr>
              <a:t>英国</a:t>
            </a:r>
            <a:r>
              <a:rPr lang="ja-JP" altLang="en-US" dirty="0">
                <a:solidFill>
                  <a:srgbClr val="FF0000"/>
                </a:solidFill>
              </a:rPr>
              <a:t>　　　</a:t>
            </a:r>
            <a:r>
              <a:rPr lang="ja-JP" altLang="en-US" sz="2000" dirty="0">
                <a:solidFill>
                  <a:srgbClr val="FF0000"/>
                </a:solidFill>
              </a:rPr>
              <a:t>ポルトガル</a:t>
            </a:r>
          </a:p>
        </p:txBody>
      </p:sp>
      <p:sp>
        <p:nvSpPr>
          <p:cNvPr id="20484" name="Rectangle 4"/>
          <p:cNvSpPr>
            <a:spLocks noChangeArrowheads="1"/>
          </p:cNvSpPr>
          <p:nvPr/>
        </p:nvSpPr>
        <p:spPr bwMode="auto">
          <a:xfrm>
            <a:off x="6600056" y="2212020"/>
            <a:ext cx="1439862" cy="647700"/>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390</a:t>
            </a:r>
          </a:p>
        </p:txBody>
      </p:sp>
      <p:sp>
        <p:nvSpPr>
          <p:cNvPr id="20485" name="Rectangle 5"/>
          <p:cNvSpPr>
            <a:spLocks noChangeArrowheads="1"/>
          </p:cNvSpPr>
          <p:nvPr/>
        </p:nvSpPr>
        <p:spPr bwMode="auto">
          <a:xfrm>
            <a:off x="6615540" y="4725144"/>
            <a:ext cx="1584325" cy="649287"/>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Scale>
                                      <p:cBhvr>
                                        <p:cTn id="7" dur="1000" decel="50000" fill="hold">
                                          <p:stCondLst>
                                            <p:cond delay="0"/>
                                          </p:stCondLst>
                                        </p:cTn>
                                        <p:tgtEl>
                                          <p:spTgt spid="204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3">
                                            <p:txEl>
                                              <p:pRg st="1" end="1"/>
                                            </p:txEl>
                                          </p:spTgt>
                                        </p:tgtEl>
                                        <p:attrNameLst>
                                          <p:attrName>ppt_x</p:attrName>
                                          <p:attrName>ppt_y</p:attrName>
                                        </p:attrNameLst>
                                      </p:cBhvr>
                                    </p:animMotion>
                                    <p:animEffect transition="in" filter="fade">
                                      <p:cBhvr>
                                        <p:cTn id="9" dur="1000"/>
                                        <p:tgtEl>
                                          <p:spTgt spid="2048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iterate type="lt">
                                    <p:tmPct val="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5000" fill="hold"/>
                                        <p:tgtEl>
                                          <p:spTgt spid="20484"/>
                                        </p:tgtEl>
                                        <p:attrNameLst>
                                          <p:attrName>ppt_w</p:attrName>
                                        </p:attrNameLst>
                                      </p:cBhvr>
                                      <p:tavLst>
                                        <p:tav tm="0" fmla="#ppt_w*sin(2.5*pi*$)">
                                          <p:val>
                                            <p:fltVal val="0"/>
                                          </p:val>
                                        </p:tav>
                                        <p:tav tm="100000">
                                          <p:val>
                                            <p:fltVal val="1"/>
                                          </p:val>
                                        </p:tav>
                                      </p:tavLst>
                                    </p:anim>
                                    <p:anim calcmode="lin" valueType="num">
                                      <p:cBhvr>
                                        <p:cTn id="15" dur="5000" fill="hold"/>
                                        <p:tgtEl>
                                          <p:spTgt spid="2048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0483">
                                            <p:txEl>
                                              <p:pRg st="4" end="4"/>
                                            </p:txEl>
                                          </p:spTgt>
                                        </p:tgtEl>
                                        <p:attrNameLst>
                                          <p:attrName>style.visibility</p:attrName>
                                        </p:attrNameLst>
                                      </p:cBhvr>
                                      <p:to>
                                        <p:strVal val="visible"/>
                                      </p:to>
                                    </p:set>
                                    <p:anim calcmode="lin" valueType="num">
                                      <p:cBhvr>
                                        <p:cTn id="20" dur="500" fill="hold"/>
                                        <p:tgtEl>
                                          <p:spTgt spid="204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4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4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0485"/>
                                        </p:tgtEl>
                                        <p:attrNameLst>
                                          <p:attrName>style.visibility</p:attrName>
                                        </p:attrNameLst>
                                      </p:cBhvr>
                                      <p:to>
                                        <p:strVal val="visible"/>
                                      </p:to>
                                    </p:set>
                                    <p:anim calcmode="lin" valueType="num">
                                      <p:cBhvr>
                                        <p:cTn id="28" dur="500" fill="hold"/>
                                        <p:tgtEl>
                                          <p:spTgt spid="2048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485"/>
                                        </p:tgtEl>
                                        <p:attrNameLst>
                                          <p:attrName>ppt_y</p:attrName>
                                        </p:attrNameLst>
                                      </p:cBhvr>
                                      <p:tavLst>
                                        <p:tav tm="0">
                                          <p:val>
                                            <p:strVal val="#ppt_y"/>
                                          </p:val>
                                        </p:tav>
                                        <p:tav tm="100000">
                                          <p:val>
                                            <p:strVal val="#ppt_y"/>
                                          </p:val>
                                        </p:tav>
                                      </p:tavLst>
                                    </p:anim>
                                    <p:anim calcmode="lin" valueType="num">
                                      <p:cBhvr>
                                        <p:cTn id="30" dur="500" fill="hold"/>
                                        <p:tgtEl>
                                          <p:spTgt spid="2048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48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25" y="428625"/>
            <a:ext cx="8229600" cy="1143000"/>
          </a:xfrm>
        </p:spPr>
        <p:txBody>
          <a:bodyPr/>
          <a:lstStyle/>
          <a:p>
            <a:pPr>
              <a:defRPr/>
            </a:pPr>
            <a:endParaRPr lang="ja-JP" altLang="en-US"/>
          </a:p>
        </p:txBody>
      </p:sp>
      <p:sp>
        <p:nvSpPr>
          <p:cNvPr id="24579" name="コンテンツ プレースホルダ 2"/>
          <p:cNvSpPr>
            <a:spLocks noGrp="1"/>
          </p:cNvSpPr>
          <p:nvPr>
            <p:ph idx="1"/>
          </p:nvPr>
        </p:nvSpPr>
        <p:spPr>
          <a:xfrm>
            <a:off x="1952625" y="1614489"/>
            <a:ext cx="8229600" cy="4687887"/>
          </a:xfrm>
        </p:spPr>
        <p:txBody>
          <a:bodyPr/>
          <a:lstStyle/>
          <a:p>
            <a:pPr eaLnBrk="1" hangingPunct="1"/>
            <a:endParaRPr lang="ja-JP" altLang="en-US"/>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7528" y="261143"/>
            <a:ext cx="79184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23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kern="100" dirty="0">
                <a:latin typeface="ＭＳ ゴシック"/>
              </a:rPr>
              <a:t>カリフォルニア・ディズニーランドへの不満</a:t>
            </a:r>
            <a:br>
              <a:rPr lang="ja-JP" altLang="en-US" kern="100" dirty="0">
                <a:latin typeface="ＭＳ ゴシック"/>
              </a:rPr>
            </a:br>
            <a:endParaRPr lang="ja-JP" altLang="en-US" dirty="0"/>
          </a:p>
        </p:txBody>
      </p:sp>
      <p:sp>
        <p:nvSpPr>
          <p:cNvPr id="3" name="コンテンツ プレースホルダ 2"/>
          <p:cNvSpPr>
            <a:spLocks noGrp="1"/>
          </p:cNvSpPr>
          <p:nvPr>
            <p:ph idx="1"/>
          </p:nvPr>
        </p:nvSpPr>
        <p:spPr>
          <a:xfrm>
            <a:off x="1952625" y="1614489"/>
            <a:ext cx="8229600" cy="4687887"/>
          </a:xfrm>
        </p:spPr>
        <p:txBody>
          <a:bodyPr rtlCol="0">
            <a:normAutofit/>
          </a:bodyPr>
          <a:lstStyle/>
          <a:p>
            <a:pPr>
              <a:buFont typeface="Wingdings"/>
              <a:buChar char="l"/>
              <a:defRPr/>
            </a:pPr>
            <a:r>
              <a:rPr lang="ja-JP" altLang="en-US" kern="100" dirty="0">
                <a:latin typeface="ＭＳ 明朝"/>
                <a:ea typeface="ＭＳ 明朝"/>
              </a:rPr>
              <a:t>周辺の土地利用に関する権限を自分が一切もたないこと</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ja-JP" altLang="en-US" kern="100" dirty="0">
                <a:latin typeface="ＭＳ 明朝"/>
                <a:ea typeface="ＭＳ 明朝"/>
              </a:rPr>
              <a:t>ディズニーランド開園当時　ホテル</a:t>
            </a:r>
            <a:r>
              <a:rPr lang="en-US" altLang="ja-JP" kern="100" dirty="0">
                <a:latin typeface="ＭＳ 明朝"/>
                <a:ea typeface="ＭＳ 明朝"/>
              </a:rPr>
              <a:t>5</a:t>
            </a:r>
            <a:r>
              <a:rPr lang="ja-JP" altLang="en-US" kern="100" dirty="0">
                <a:latin typeface="ＭＳ 明朝"/>
                <a:ea typeface="ＭＳ 明朝"/>
              </a:rPr>
              <a:t>軒、モーテルが</a:t>
            </a:r>
            <a:r>
              <a:rPr lang="en-US" altLang="ja-JP" kern="100" dirty="0">
                <a:latin typeface="ＭＳ 明朝"/>
                <a:ea typeface="ＭＳ 明朝"/>
              </a:rPr>
              <a:t>2</a:t>
            </a:r>
            <a:r>
              <a:rPr lang="ja-JP" altLang="en-US" kern="100" dirty="0">
                <a:latin typeface="ＭＳ 明朝"/>
                <a:ea typeface="ＭＳ 明朝"/>
              </a:rPr>
              <a:t>軒</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en-US" altLang="ja-JP" kern="100" dirty="0">
                <a:latin typeface="ＭＳ 明朝"/>
                <a:ea typeface="ＭＳ 明朝"/>
              </a:rPr>
              <a:t>10</a:t>
            </a:r>
            <a:r>
              <a:rPr lang="zh-CN" altLang="en-US" kern="100" dirty="0">
                <a:latin typeface="ＭＳ 明朝"/>
                <a:ea typeface="ＭＳ 明朝"/>
              </a:rPr>
              <a:t>年後　客室数</a:t>
            </a:r>
            <a:r>
              <a:rPr lang="en-US" altLang="ja-JP" kern="100" dirty="0">
                <a:latin typeface="ＭＳ 明朝"/>
                <a:ea typeface="ＭＳ 明朝"/>
              </a:rPr>
              <a:t>100</a:t>
            </a:r>
            <a:r>
              <a:rPr lang="ja-JP" altLang="en-US" kern="100" dirty="0">
                <a:latin typeface="ＭＳ 明朝"/>
                <a:ea typeface="ＭＳ 明朝"/>
              </a:rPr>
              <a:t>から</a:t>
            </a:r>
            <a:r>
              <a:rPr lang="en-US" altLang="ja-JP" kern="100" dirty="0">
                <a:latin typeface="ＭＳ 明朝"/>
                <a:ea typeface="ＭＳ 明朝"/>
              </a:rPr>
              <a:t>4300</a:t>
            </a:r>
            <a:r>
              <a:rPr lang="ja-JP" altLang="en-US" kern="100" dirty="0">
                <a:latin typeface="ＭＳ 明朝"/>
                <a:ea typeface="ＭＳ 明朝"/>
              </a:rPr>
              <a:t>に急増、周辺には</a:t>
            </a:r>
            <a:r>
              <a:rPr lang="en-US" altLang="ja-JP" kern="100" dirty="0">
                <a:latin typeface="ＭＳ 明朝"/>
                <a:ea typeface="ＭＳ 明朝"/>
              </a:rPr>
              <a:t>250</a:t>
            </a:r>
            <a:r>
              <a:rPr lang="ja-JP" altLang="en-US" kern="100" dirty="0">
                <a:latin typeface="ＭＳ 明朝"/>
                <a:ea typeface="ＭＳ 明朝"/>
              </a:rPr>
              <a:t>ものレストラン、スポーツ施設、コンベンション・ホール</a:t>
            </a:r>
          </a:p>
          <a:p>
            <a:pPr>
              <a:buFont typeface="Wingdings"/>
              <a:buChar char="l"/>
              <a:defRPr/>
            </a:pPr>
            <a:endParaRPr lang="ja-JP" altLang="en-US" kern="100" dirty="0">
              <a:latin typeface="ＭＳ ゴシック"/>
            </a:endParaRPr>
          </a:p>
          <a:p>
            <a:pPr>
              <a:buFont typeface="Wingdings"/>
              <a:buChar char="l"/>
              <a:defRPr/>
            </a:pPr>
            <a:endParaRPr lang="ja-JP" altLang="en-US" kern="100" dirty="0">
              <a:latin typeface="ＭＳ ゴシック"/>
            </a:endParaRPr>
          </a:p>
          <a:p>
            <a:pPr>
              <a:buFont typeface="Wingdings"/>
              <a:buChar char="l"/>
              <a:defRPr/>
            </a:pPr>
            <a:endParaRPr lang="ja-JP" altLang="en-US" dirty="0"/>
          </a:p>
        </p:txBody>
      </p:sp>
    </p:spTree>
    <p:extLst>
      <p:ext uri="{BB962C8B-B14F-4D97-AF65-F5344CB8AC3E}">
        <p14:creationId xmlns:p14="http://schemas.microsoft.com/office/powerpoint/2010/main" val="3929939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a:t>ウォルトディズニーの言葉</a:t>
            </a:r>
          </a:p>
        </p:txBody>
      </p:sp>
      <p:sp>
        <p:nvSpPr>
          <p:cNvPr id="3" name="コンテンツ プレースホルダ 2"/>
          <p:cNvSpPr>
            <a:spLocks noGrp="1"/>
          </p:cNvSpPr>
          <p:nvPr>
            <p:ph idx="1"/>
          </p:nvPr>
        </p:nvSpPr>
        <p:spPr>
          <a:xfrm>
            <a:off x="1415480" y="1614489"/>
            <a:ext cx="8766745" cy="4694831"/>
          </a:xfrm>
        </p:spPr>
        <p:txBody>
          <a:bodyPr rtlCol="0">
            <a:normAutofit/>
          </a:bodyPr>
          <a:lstStyle/>
          <a:p>
            <a:pPr>
              <a:buSzPts val="1700"/>
              <a:buFont typeface="Wingdings"/>
              <a:buChar char="l"/>
              <a:defRPr/>
            </a:pPr>
            <a:r>
              <a:rPr lang="ja-JP" altLang="en-US" kern="100" dirty="0">
                <a:solidFill>
                  <a:srgbClr val="975C1E"/>
                </a:solidFill>
                <a:latin typeface="ＭＳ 明朝"/>
                <a:ea typeface="ＭＳ 明朝"/>
              </a:rPr>
              <a:t>「ディズニーランドから我々が学んだ最大の教訓は、</a:t>
            </a:r>
            <a:r>
              <a:rPr lang="ja-JP" altLang="en-US" u="sng" kern="100" dirty="0">
                <a:solidFill>
                  <a:srgbClr val="975C1E"/>
                </a:solidFill>
                <a:latin typeface="ＭＳ 明朝"/>
                <a:ea typeface="ＭＳ 明朝"/>
              </a:rPr>
              <a:t>環境をコントロールするということだ。</a:t>
            </a:r>
            <a:r>
              <a:rPr lang="ja-JP" altLang="en-US" kern="100" dirty="0">
                <a:solidFill>
                  <a:srgbClr val="975C1E"/>
                </a:solidFill>
                <a:latin typeface="ＭＳ 明朝"/>
                <a:ea typeface="ＭＳ 明朝"/>
              </a:rPr>
              <a:t>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a:t>
            </a:r>
            <a:r>
              <a:rPr lang="ja-JP" altLang="en-US" u="sng" kern="100" dirty="0">
                <a:solidFill>
                  <a:srgbClr val="975C1E"/>
                </a:solidFill>
                <a:latin typeface="ＭＳ 明朝"/>
                <a:ea typeface="ＭＳ 明朝"/>
              </a:rPr>
              <a:t>ところが、その道筋の安ホテルは料金を必ず３倍にハネ上げる。</a:t>
            </a:r>
            <a:r>
              <a:rPr lang="ja-JP" altLang="en-US" kern="100" dirty="0">
                <a:solidFill>
                  <a:srgbClr val="975C1E"/>
                </a:solidFill>
                <a:latin typeface="ＭＳ 明朝"/>
                <a:ea typeface="ＭＳ 明朝"/>
              </a:rPr>
              <a:t>そういう光景を私はこの目でみてきたし、それは私にとって耐えがたいことだ。我々のイメージに泥を塗られるからだ。」（ウォルト・ディズニー）</a:t>
            </a:r>
          </a:p>
          <a:p>
            <a:pPr>
              <a:buFont typeface="Wingdings"/>
              <a:buChar char="l"/>
              <a:defRPr/>
            </a:pPr>
            <a:endParaRPr lang="ja-JP" altLang="en-US" dirty="0"/>
          </a:p>
        </p:txBody>
      </p:sp>
    </p:spTree>
    <p:extLst>
      <p:ext uri="{BB962C8B-B14F-4D97-AF65-F5344CB8AC3E}">
        <p14:creationId xmlns:p14="http://schemas.microsoft.com/office/powerpoint/2010/main" val="5880907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ウォルト・ディズニー・ワールド</a:t>
            </a:r>
          </a:p>
        </p:txBody>
      </p:sp>
      <p:sp>
        <p:nvSpPr>
          <p:cNvPr id="3" name="コンテンツ プレースホルダ 2"/>
          <p:cNvSpPr>
            <a:spLocks noGrp="1"/>
          </p:cNvSpPr>
          <p:nvPr>
            <p:ph idx="1"/>
          </p:nvPr>
        </p:nvSpPr>
        <p:spPr>
          <a:xfrm>
            <a:off x="1952625" y="1614489"/>
            <a:ext cx="8229600" cy="4687887"/>
          </a:xfrm>
        </p:spPr>
        <p:txBody>
          <a:bodyPr rtlCol="0">
            <a:normAutofit/>
          </a:bodyPr>
          <a:lstStyle/>
          <a:p>
            <a:pPr>
              <a:buSzPts val="1200"/>
              <a:buFont typeface="Wingdings"/>
              <a:buChar char="l"/>
              <a:defRPr/>
            </a:pPr>
            <a:r>
              <a:rPr lang="ja-JP" altLang="en-US" kern="100" dirty="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a:t>
            </a:r>
            <a:r>
              <a:rPr lang="ja-JP" altLang="en-US" u="sng" kern="100" dirty="0">
                <a:solidFill>
                  <a:srgbClr val="975C1E"/>
                </a:solidFill>
                <a:latin typeface="ＭＳ 明朝"/>
                <a:ea typeface="ＭＳ 明朝"/>
              </a:rPr>
              <a:t>警察権、司法権については、地元オレンジ郡の管轄下</a:t>
            </a:r>
            <a:r>
              <a:rPr lang="ja-JP" altLang="en-US" kern="100" dirty="0">
                <a:solidFill>
                  <a:srgbClr val="975C1E"/>
                </a:solidFill>
                <a:latin typeface="ＭＳ 明朝"/>
                <a:ea typeface="ＭＳ 明朝"/>
              </a:rPr>
              <a:t>に置かれているが、ウォルト・ディズニー・ワールドはそれ以外の諸権利に関しては「主権」を有しているのである。</a:t>
            </a:r>
          </a:p>
        </p:txBody>
      </p:sp>
    </p:spTree>
    <p:extLst>
      <p:ext uri="{BB962C8B-B14F-4D97-AF65-F5344CB8AC3E}">
        <p14:creationId xmlns:p14="http://schemas.microsoft.com/office/powerpoint/2010/main" val="3739734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7368" y="1214438"/>
            <a:ext cx="10728176" cy="2387600"/>
          </a:xfrm>
        </p:spPr>
        <p:txBody>
          <a:bodyPr>
            <a:normAutofit fontScale="90000"/>
          </a:bodyPr>
          <a:lstStyle/>
          <a:p>
            <a:r>
              <a:rPr kumimoji="1" lang="ja-JP" altLang="en-US" dirty="0"/>
              <a:t>オーランドについて</a:t>
            </a:r>
            <a:br>
              <a:rPr kumimoji="1" lang="en-US" altLang="ja-JP" dirty="0"/>
            </a:br>
            <a:r>
              <a:rPr kumimoji="1" lang="ja-JP" altLang="en-US" dirty="0"/>
              <a:t>ウォルト・ディズニー・ワールド</a:t>
            </a:r>
          </a:p>
        </p:txBody>
      </p:sp>
      <p:sp>
        <p:nvSpPr>
          <p:cNvPr id="3" name="サブタイトル 2"/>
          <p:cNvSpPr>
            <a:spLocks noGrp="1"/>
          </p:cNvSpPr>
          <p:nvPr>
            <p:ph type="subTitle" idx="1"/>
          </p:nvPr>
        </p:nvSpPr>
        <p:spPr>
          <a:xfrm>
            <a:off x="1524000" y="4581128"/>
            <a:ext cx="9144000" cy="1655762"/>
          </a:xfrm>
        </p:spPr>
        <p:txBody>
          <a:bodyPr/>
          <a:lstStyle/>
          <a:p>
            <a:r>
              <a:rPr kumimoji="1" lang="en-US" altLang="ja-JP" dirty="0"/>
              <a:t>2018</a:t>
            </a:r>
            <a:r>
              <a:rPr kumimoji="1" lang="ja-JP" altLang="en-US" dirty="0"/>
              <a:t>年</a:t>
            </a:r>
            <a:r>
              <a:rPr kumimoji="1" lang="en-US" altLang="ja-JP" dirty="0"/>
              <a:t>11</a:t>
            </a:r>
            <a:r>
              <a:rPr kumimoji="1" lang="ja-JP" altLang="en-US" dirty="0"/>
              <a:t>月</a:t>
            </a:r>
            <a:endParaRPr kumimoji="1" lang="en-US" altLang="ja-JP" dirty="0"/>
          </a:p>
          <a:p>
            <a:r>
              <a:rPr kumimoji="1" lang="ja-JP" altLang="en-US" dirty="0"/>
              <a:t>跡見学園女子大学</a:t>
            </a:r>
            <a:endParaRPr kumimoji="1" lang="en-US" altLang="ja-JP" dirty="0"/>
          </a:p>
          <a:p>
            <a:r>
              <a:rPr lang="ja-JP" altLang="en-US" dirty="0"/>
              <a:t>山澤成康</a:t>
            </a:r>
            <a:endParaRPr kumimoji="1" lang="ja-JP" altLang="en-US" dirty="0"/>
          </a:p>
        </p:txBody>
      </p:sp>
    </p:spTree>
    <p:extLst>
      <p:ext uri="{BB962C8B-B14F-4D97-AF65-F5344CB8AC3E}">
        <p14:creationId xmlns:p14="http://schemas.microsoft.com/office/powerpoint/2010/main" val="2087725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6108441" y="2604761"/>
            <a:ext cx="28575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8104" y="1700809"/>
            <a:ext cx="3541833" cy="218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639553" y="4039193"/>
            <a:ext cx="1872208" cy="369332"/>
          </a:xfrm>
          <a:prstGeom prst="rect">
            <a:avLst/>
          </a:prstGeom>
          <a:noFill/>
        </p:spPr>
        <p:txBody>
          <a:bodyPr wrap="square" rtlCol="0">
            <a:spAutoFit/>
          </a:bodyPr>
          <a:lstStyle/>
          <a:p>
            <a:r>
              <a:rPr lang="en-US" altLang="ja-JP" dirty="0"/>
              <a:t>Wikipedia</a:t>
            </a:r>
            <a:r>
              <a:rPr lang="ja-JP" altLang="en-US" dirty="0"/>
              <a:t>より</a:t>
            </a:r>
          </a:p>
        </p:txBody>
      </p:sp>
      <p:sp>
        <p:nvSpPr>
          <p:cNvPr id="5" name="正方形/長方形 4"/>
          <p:cNvSpPr/>
          <p:nvPr/>
        </p:nvSpPr>
        <p:spPr>
          <a:xfrm>
            <a:off x="5162530" y="6165304"/>
            <a:ext cx="5264583" cy="369332"/>
          </a:xfrm>
          <a:prstGeom prst="rect">
            <a:avLst/>
          </a:prstGeom>
        </p:spPr>
        <p:txBody>
          <a:bodyPr wrap="none">
            <a:spAutoFit/>
          </a:bodyPr>
          <a:lstStyle/>
          <a:p>
            <a:r>
              <a:rPr lang="ja-JP" altLang="en-US" dirty="0"/>
              <a:t>公益社団法人「浦安青年会議所（ＪＣ）」ホームページ</a:t>
            </a:r>
          </a:p>
        </p:txBody>
      </p:sp>
    </p:spTree>
    <p:extLst>
      <p:ext uri="{BB962C8B-B14F-4D97-AF65-F5344CB8AC3E}">
        <p14:creationId xmlns:p14="http://schemas.microsoft.com/office/powerpoint/2010/main" val="391490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6" y="692696"/>
            <a:ext cx="3542556"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976" y="3645024"/>
            <a:ext cx="410846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023992" y="692695"/>
            <a:ext cx="3744416" cy="523220"/>
          </a:xfrm>
          <a:prstGeom prst="rect">
            <a:avLst/>
          </a:prstGeom>
          <a:noFill/>
        </p:spPr>
        <p:txBody>
          <a:bodyPr wrap="square" rtlCol="0">
            <a:spAutoFit/>
          </a:bodyPr>
          <a:lstStyle/>
          <a:p>
            <a:r>
              <a:rPr lang="ja-JP" altLang="en-US" sz="2800" dirty="0"/>
              <a:t>ケネディ宇宙センター</a:t>
            </a:r>
          </a:p>
        </p:txBody>
      </p:sp>
    </p:spTree>
    <p:extLst>
      <p:ext uri="{BB962C8B-B14F-4D97-AF65-F5344CB8AC3E}">
        <p14:creationId xmlns:p14="http://schemas.microsoft.com/office/powerpoint/2010/main" val="2240220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オーランドにあるテーマパーク</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823138" y="1825625"/>
            <a:ext cx="854572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087888" y="2564904"/>
            <a:ext cx="1440160" cy="122413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2109" y="3971110"/>
            <a:ext cx="1338027" cy="93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9697" y="4437112"/>
            <a:ext cx="208823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07568" y="2348880"/>
            <a:ext cx="2592288" cy="400110"/>
          </a:xfrm>
          <a:prstGeom prst="rect">
            <a:avLst/>
          </a:prstGeom>
          <a:noFill/>
        </p:spPr>
        <p:txBody>
          <a:bodyPr wrap="square" rtlCol="0">
            <a:spAutoFit/>
          </a:bodyPr>
          <a:lstStyle/>
          <a:p>
            <a:r>
              <a:rPr lang="ja-JP" altLang="en-US" sz="2000" dirty="0"/>
              <a:t>ユニバーサルスタジオ</a:t>
            </a:r>
          </a:p>
        </p:txBody>
      </p:sp>
      <p:sp>
        <p:nvSpPr>
          <p:cNvPr id="5" name="正方形/長方形 4"/>
          <p:cNvSpPr/>
          <p:nvPr/>
        </p:nvSpPr>
        <p:spPr>
          <a:xfrm>
            <a:off x="7608168" y="4094038"/>
            <a:ext cx="1446230" cy="369332"/>
          </a:xfrm>
          <a:prstGeom prst="rect">
            <a:avLst/>
          </a:prstGeom>
        </p:spPr>
        <p:txBody>
          <a:bodyPr wrap="none">
            <a:spAutoFit/>
          </a:bodyPr>
          <a:lstStyle/>
          <a:p>
            <a:r>
              <a:rPr lang="ja-JP" altLang="en-US" dirty="0"/>
              <a:t>シーワールド</a:t>
            </a:r>
          </a:p>
        </p:txBody>
      </p:sp>
      <p:sp>
        <p:nvSpPr>
          <p:cNvPr id="6" name="正方形/長方形 5"/>
          <p:cNvSpPr/>
          <p:nvPr/>
        </p:nvSpPr>
        <p:spPr>
          <a:xfrm>
            <a:off x="5483174" y="5517232"/>
            <a:ext cx="2044149" cy="369332"/>
          </a:xfrm>
          <a:prstGeom prst="rect">
            <a:avLst/>
          </a:prstGeom>
        </p:spPr>
        <p:txBody>
          <a:bodyPr wrap="none">
            <a:spAutoFit/>
          </a:bodyPr>
          <a:lstStyle/>
          <a:p>
            <a:r>
              <a:rPr lang="ja-JP" altLang="en-US" dirty="0"/>
              <a:t>ディズニーワールド</a:t>
            </a:r>
          </a:p>
        </p:txBody>
      </p:sp>
    </p:spTree>
    <p:extLst>
      <p:ext uri="{BB962C8B-B14F-4D97-AF65-F5344CB8AC3E}">
        <p14:creationId xmlns:p14="http://schemas.microsoft.com/office/powerpoint/2010/main" val="393002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75520" y="260648"/>
            <a:ext cx="8640960" cy="6480720"/>
          </a:xfrm>
        </p:spPr>
      </p:pic>
    </p:spTree>
    <p:extLst>
      <p:ext uri="{BB962C8B-B14F-4D97-AF65-F5344CB8AC3E}">
        <p14:creationId xmlns:p14="http://schemas.microsoft.com/office/powerpoint/2010/main" val="2001085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ディズニーワールドの歴史</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1964</a:t>
            </a:r>
            <a:r>
              <a:rPr kumimoji="1" lang="ja-JP" altLang="en-US" dirty="0"/>
              <a:t>／</a:t>
            </a:r>
            <a:r>
              <a:rPr kumimoji="1" lang="en-US" altLang="ja-JP" dirty="0"/>
              <a:t>1965</a:t>
            </a:r>
            <a:r>
              <a:rPr kumimoji="1" lang="ja-JP" altLang="en-US" dirty="0"/>
              <a:t>年　ニューヨーク世界博覧会</a:t>
            </a:r>
            <a:endParaRPr kumimoji="1" lang="en-US" altLang="ja-JP" dirty="0"/>
          </a:p>
          <a:p>
            <a:r>
              <a:rPr lang="en-US" altLang="ja-JP" dirty="0">
                <a:solidFill>
                  <a:srgbClr val="FF0000"/>
                </a:solidFill>
              </a:rPr>
              <a:t>1971</a:t>
            </a:r>
            <a:r>
              <a:rPr lang="ja-JP" altLang="en-US" dirty="0">
                <a:solidFill>
                  <a:srgbClr val="FF0000"/>
                </a:solidFill>
              </a:rPr>
              <a:t>年</a:t>
            </a:r>
            <a:r>
              <a:rPr lang="en-US" altLang="ja-JP" dirty="0">
                <a:solidFill>
                  <a:srgbClr val="FF0000"/>
                </a:solidFill>
              </a:rPr>
              <a:t>10</a:t>
            </a:r>
            <a:r>
              <a:rPr lang="ja-JP" altLang="en-US" dirty="0">
                <a:solidFill>
                  <a:srgbClr val="FF0000"/>
                </a:solidFill>
              </a:rPr>
              <a:t>月マジックキングダム開園</a:t>
            </a:r>
            <a:endParaRPr lang="en-US" altLang="ja-JP" dirty="0">
              <a:solidFill>
                <a:srgbClr val="FF0000"/>
              </a:solidFill>
            </a:endParaRPr>
          </a:p>
          <a:p>
            <a:r>
              <a:rPr kumimoji="1" lang="en-US" altLang="ja-JP" dirty="0"/>
              <a:t>1982</a:t>
            </a:r>
            <a:r>
              <a:rPr kumimoji="1" lang="ja-JP" altLang="en-US" dirty="0"/>
              <a:t>年　エプコット開園</a:t>
            </a:r>
            <a:endParaRPr kumimoji="1" lang="en-US" altLang="ja-JP" dirty="0"/>
          </a:p>
          <a:p>
            <a:r>
              <a:rPr kumimoji="1" lang="en-US" altLang="ja-JP" dirty="0"/>
              <a:t>1989</a:t>
            </a:r>
            <a:r>
              <a:rPr kumimoji="1" lang="ja-JP" altLang="en-US" dirty="0"/>
              <a:t>年　ＭＧＭスタジオ開園</a:t>
            </a:r>
            <a:endParaRPr kumimoji="1" lang="en-US" altLang="ja-JP" dirty="0"/>
          </a:p>
          <a:p>
            <a:r>
              <a:rPr kumimoji="1" lang="en-US" altLang="ja-JP" dirty="0"/>
              <a:t>1998</a:t>
            </a:r>
            <a:r>
              <a:rPr kumimoji="1" lang="ja-JP" altLang="en-US" dirty="0"/>
              <a:t>年　アニマルキングダム開園</a:t>
            </a:r>
            <a:endParaRPr kumimoji="1" lang="en-US" altLang="ja-JP" dirty="0"/>
          </a:p>
          <a:p>
            <a:r>
              <a:rPr lang="en-US" altLang="ja-JP" dirty="0"/>
              <a:t>2021</a:t>
            </a:r>
            <a:r>
              <a:rPr lang="ja-JP" altLang="en-US" dirty="0"/>
              <a:t>年　ディズニーワールド</a:t>
            </a:r>
            <a:r>
              <a:rPr lang="en-US" altLang="ja-JP" dirty="0"/>
              <a:t>50</a:t>
            </a:r>
            <a:r>
              <a:rPr lang="ja-JP" altLang="en-US" dirty="0"/>
              <a:t>周年</a:t>
            </a:r>
            <a:endParaRPr kumimoji="1" lang="ja-JP" altLang="en-US" dirty="0"/>
          </a:p>
        </p:txBody>
      </p:sp>
    </p:spTree>
    <p:extLst>
      <p:ext uri="{BB962C8B-B14F-4D97-AF65-F5344CB8AC3E}">
        <p14:creationId xmlns:p14="http://schemas.microsoft.com/office/powerpoint/2010/main" val="324552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ja-JP" altLang="en-US"/>
              <a:t>比較優位とは</a:t>
            </a:r>
          </a:p>
        </p:txBody>
      </p:sp>
      <p:sp>
        <p:nvSpPr>
          <p:cNvPr id="31747" name="Rectangle 3"/>
          <p:cNvSpPr>
            <a:spLocks noGrp="1" noChangeArrowheads="1"/>
          </p:cNvSpPr>
          <p:nvPr>
            <p:ph idx="1"/>
          </p:nvPr>
        </p:nvSpPr>
        <p:spPr/>
        <p:txBody>
          <a:bodyPr>
            <a:normAutofit lnSpcReduction="10000"/>
          </a:bodyPr>
          <a:lstStyle/>
          <a:p>
            <a:r>
              <a:rPr lang="ja-JP" altLang="en-US" dirty="0"/>
              <a:t>Ａ子さんは料理もピアノもＢ子さんより上手　</a:t>
            </a:r>
            <a:r>
              <a:rPr lang="ja-JP" altLang="en-US" dirty="0">
                <a:solidFill>
                  <a:schemeClr val="bg1">
                    <a:lumMod val="50000"/>
                  </a:schemeClr>
                </a:solidFill>
              </a:rPr>
              <a:t>（絶対優位）</a:t>
            </a:r>
            <a:endParaRPr lang="en-US" altLang="ja-JP" dirty="0">
              <a:solidFill>
                <a:schemeClr val="bg1">
                  <a:lumMod val="50000"/>
                </a:schemeClr>
              </a:solidFill>
            </a:endParaRPr>
          </a:p>
          <a:p>
            <a:endParaRPr lang="en-US" altLang="ja-JP" dirty="0"/>
          </a:p>
          <a:p>
            <a:r>
              <a:rPr lang="ja-JP" altLang="en-US" dirty="0"/>
              <a:t>Ａ子さんはピアノよりも</a:t>
            </a:r>
            <a:r>
              <a:rPr lang="ja-JP" altLang="en-US" dirty="0">
                <a:solidFill>
                  <a:srgbClr val="FF00FF"/>
                </a:solidFill>
              </a:rPr>
              <a:t>料理</a:t>
            </a:r>
            <a:r>
              <a:rPr lang="ja-JP" altLang="en-US" dirty="0"/>
              <a:t>の方が上手　　</a:t>
            </a:r>
            <a:endParaRPr lang="en-US" altLang="ja-JP" dirty="0"/>
          </a:p>
          <a:p>
            <a:pPr marL="0" indent="0">
              <a:buNone/>
            </a:pPr>
            <a:r>
              <a:rPr lang="ja-JP" altLang="en-US" dirty="0"/>
              <a:t>　　　　　　　　料理＞ピアノ　　</a:t>
            </a:r>
            <a:r>
              <a:rPr lang="ja-JP" altLang="en-US" dirty="0">
                <a:solidFill>
                  <a:schemeClr val="bg1">
                    <a:lumMod val="50000"/>
                  </a:schemeClr>
                </a:solidFill>
              </a:rPr>
              <a:t>（比較優位）</a:t>
            </a:r>
          </a:p>
          <a:p>
            <a:r>
              <a:rPr lang="ja-JP" altLang="en-US" dirty="0"/>
              <a:t>Ｂ子さんは料理よりも</a:t>
            </a:r>
            <a:r>
              <a:rPr lang="ja-JP" altLang="en-US" dirty="0">
                <a:solidFill>
                  <a:srgbClr val="FF00FF"/>
                </a:solidFill>
              </a:rPr>
              <a:t>ピアノ</a:t>
            </a:r>
            <a:r>
              <a:rPr lang="ja-JP" altLang="en-US" dirty="0"/>
              <a:t>の方が上手</a:t>
            </a:r>
          </a:p>
          <a:p>
            <a:pPr>
              <a:buFont typeface="Wingdings" pitchFamily="2" charset="2"/>
              <a:buNone/>
            </a:pPr>
            <a:r>
              <a:rPr lang="ja-JP" altLang="en-US" dirty="0"/>
              <a:t>　　　　　　　　料理＜ピアノ　　</a:t>
            </a:r>
            <a:r>
              <a:rPr lang="ja-JP" altLang="en-US" dirty="0">
                <a:solidFill>
                  <a:schemeClr val="bg1">
                    <a:lumMod val="50000"/>
                  </a:schemeClr>
                </a:solidFill>
              </a:rPr>
              <a:t>（比較優位）</a:t>
            </a:r>
            <a:endParaRPr lang="en-US" altLang="ja-JP" dirty="0">
              <a:solidFill>
                <a:schemeClr val="bg1">
                  <a:lumMod val="50000"/>
                </a:schemeClr>
              </a:solidFill>
            </a:endParaRPr>
          </a:p>
          <a:p>
            <a:pPr>
              <a:buFont typeface="Wingdings" pitchFamily="2" charset="2"/>
              <a:buNone/>
            </a:pPr>
            <a:endParaRPr lang="en-US" altLang="ja-JP" dirty="0">
              <a:solidFill>
                <a:schemeClr val="bg1">
                  <a:lumMod val="50000"/>
                </a:schemeClr>
              </a:solidFill>
            </a:endParaRPr>
          </a:p>
          <a:p>
            <a:r>
              <a:rPr lang="ja-JP" altLang="en-US" dirty="0">
                <a:solidFill>
                  <a:schemeClr val="accent6">
                    <a:lumMod val="75000"/>
                  </a:schemeClr>
                </a:solidFill>
              </a:rPr>
              <a:t>比較優位の分野に特化する方が</a:t>
            </a:r>
            <a:r>
              <a:rPr lang="en-US" altLang="ja-JP" dirty="0">
                <a:solidFill>
                  <a:schemeClr val="accent6">
                    <a:lumMod val="75000"/>
                  </a:schemeClr>
                </a:solidFill>
              </a:rPr>
              <a:t>2</a:t>
            </a:r>
            <a:r>
              <a:rPr lang="ja-JP" altLang="en-US" dirty="0">
                <a:solidFill>
                  <a:schemeClr val="accent6">
                    <a:lumMod val="75000"/>
                  </a:schemeClr>
                </a:solidFill>
              </a:rPr>
              <a:t>人のためだけでなく、社会のためにも望ましい。</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拡大が続く</a:t>
            </a:r>
            <a:endParaRPr kumimoji="1" lang="ja-JP" altLang="en-US" dirty="0"/>
          </a:p>
        </p:txBody>
      </p:sp>
      <p:sp>
        <p:nvSpPr>
          <p:cNvPr id="3" name="コンテンツ プレースホルダー 2"/>
          <p:cNvSpPr>
            <a:spLocks noGrp="1"/>
          </p:cNvSpPr>
          <p:nvPr>
            <p:ph idx="1"/>
          </p:nvPr>
        </p:nvSpPr>
        <p:spPr/>
        <p:txBody>
          <a:bodyPr/>
          <a:lstStyle/>
          <a:p>
            <a:r>
              <a:rPr lang="ja-JP" altLang="en-US" dirty="0"/>
              <a:t>広大な土地、山手線内の面積の</a:t>
            </a:r>
            <a:r>
              <a:rPr lang="en-US" altLang="ja-JP" dirty="0"/>
              <a:t>1.5</a:t>
            </a:r>
            <a:r>
              <a:rPr lang="ja-JP" altLang="en-US" dirty="0"/>
              <a:t>倍</a:t>
            </a:r>
            <a:endParaRPr lang="en-US" altLang="ja-JP" dirty="0"/>
          </a:p>
          <a:p>
            <a:r>
              <a:rPr kumimoji="1" lang="ja-JP" altLang="en-US" dirty="0"/>
              <a:t>マジックキングダムからエプコットまで</a:t>
            </a:r>
            <a:r>
              <a:rPr kumimoji="1" lang="en-US" altLang="ja-JP" dirty="0"/>
              <a:t>30</a:t>
            </a:r>
            <a:r>
              <a:rPr kumimoji="1" lang="ja-JP" altLang="en-US" dirty="0"/>
              <a:t>分。</a:t>
            </a:r>
            <a:endParaRPr kumimoji="1" lang="en-US" altLang="ja-JP" dirty="0"/>
          </a:p>
          <a:p>
            <a:r>
              <a:rPr lang="en-US" altLang="ja-JP" dirty="0">
                <a:solidFill>
                  <a:schemeClr val="accent2">
                    <a:lumMod val="75000"/>
                  </a:schemeClr>
                </a:solidFill>
              </a:rPr>
              <a:t>2021</a:t>
            </a:r>
            <a:r>
              <a:rPr lang="ja-JP" altLang="en-US" dirty="0">
                <a:solidFill>
                  <a:schemeClr val="accent2">
                    <a:lumMod val="75000"/>
                  </a:schemeClr>
                </a:solidFill>
              </a:rPr>
              <a:t>年</a:t>
            </a:r>
            <a:r>
              <a:rPr lang="ja-JP" altLang="en-US" dirty="0"/>
              <a:t>の</a:t>
            </a:r>
            <a:r>
              <a:rPr lang="en-US" altLang="ja-JP" dirty="0">
                <a:solidFill>
                  <a:srgbClr val="FF0000"/>
                </a:solidFill>
              </a:rPr>
              <a:t>50</a:t>
            </a:r>
            <a:r>
              <a:rPr lang="ja-JP" altLang="en-US" dirty="0">
                <a:solidFill>
                  <a:srgbClr val="FF0000"/>
                </a:solidFill>
              </a:rPr>
              <a:t>周年</a:t>
            </a:r>
            <a:r>
              <a:rPr lang="ja-JP" altLang="en-US" dirty="0"/>
              <a:t>までにさらに拡大</a:t>
            </a:r>
            <a:endParaRPr lang="en-US" altLang="ja-JP" dirty="0"/>
          </a:p>
          <a:p>
            <a:r>
              <a:rPr kumimoji="1" lang="ja-JP" altLang="en-US" dirty="0"/>
              <a:t>モノレールやホテルの建設が進む。</a:t>
            </a:r>
            <a:endParaRPr kumimoji="1" lang="en-US" altLang="ja-JP" dirty="0"/>
          </a:p>
          <a:p>
            <a:endParaRPr kumimoji="1" lang="ja-JP" altLang="en-US" dirty="0"/>
          </a:p>
        </p:txBody>
      </p:sp>
    </p:spTree>
    <p:extLst>
      <p:ext uri="{BB962C8B-B14F-4D97-AF65-F5344CB8AC3E}">
        <p14:creationId xmlns:p14="http://schemas.microsoft.com/office/powerpoint/2010/main" val="4168414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23621218"/>
              </p:ext>
            </p:extLst>
          </p:nvPr>
        </p:nvGraphicFramePr>
        <p:xfrm>
          <a:off x="1052847" y="1432059"/>
          <a:ext cx="9741768" cy="4464496"/>
        </p:xfrm>
        <a:graphic>
          <a:graphicData uri="http://schemas.openxmlformats.org/drawingml/2006/table">
            <a:tbl>
              <a:tblPr firstRow="1" bandRow="1">
                <a:tableStyleId>{5C22544A-7EE6-4342-B048-85BDC9FD1C3A}</a:tableStyleId>
              </a:tblPr>
              <a:tblGrid>
                <a:gridCol w="3421816">
                  <a:extLst>
                    <a:ext uri="{9D8B030D-6E8A-4147-A177-3AD203B41FA5}">
                      <a16:colId xmlns:a16="http://schemas.microsoft.com/office/drawing/2014/main" val="20000"/>
                    </a:ext>
                  </a:extLst>
                </a:gridCol>
                <a:gridCol w="1619546">
                  <a:extLst>
                    <a:ext uri="{9D8B030D-6E8A-4147-A177-3AD203B41FA5}">
                      <a16:colId xmlns:a16="http://schemas.microsoft.com/office/drawing/2014/main" val="20001"/>
                    </a:ext>
                  </a:extLst>
                </a:gridCol>
                <a:gridCol w="1534307">
                  <a:extLst>
                    <a:ext uri="{9D8B030D-6E8A-4147-A177-3AD203B41FA5}">
                      <a16:colId xmlns:a16="http://schemas.microsoft.com/office/drawing/2014/main" val="20002"/>
                    </a:ext>
                  </a:extLst>
                </a:gridCol>
                <a:gridCol w="1960504">
                  <a:extLst>
                    <a:ext uri="{9D8B030D-6E8A-4147-A177-3AD203B41FA5}">
                      <a16:colId xmlns:a16="http://schemas.microsoft.com/office/drawing/2014/main" val="20003"/>
                    </a:ext>
                  </a:extLst>
                </a:gridCol>
                <a:gridCol w="1205595">
                  <a:extLst>
                    <a:ext uri="{9D8B030D-6E8A-4147-A177-3AD203B41FA5}">
                      <a16:colId xmlns:a16="http://schemas.microsoft.com/office/drawing/2014/main" val="20004"/>
                    </a:ext>
                  </a:extLst>
                </a:gridCol>
              </a:tblGrid>
              <a:tr h="648072">
                <a:tc>
                  <a:txBody>
                    <a:bodyPr/>
                    <a:lstStyle/>
                    <a:p>
                      <a:endParaRPr kumimoji="1" lang="ja-JP" altLang="en-US" dirty="0"/>
                    </a:p>
                  </a:txBody>
                  <a:tcPr/>
                </a:tc>
                <a:tc>
                  <a:txBody>
                    <a:bodyPr/>
                    <a:lstStyle/>
                    <a:p>
                      <a:r>
                        <a:rPr kumimoji="1" lang="ja-JP" altLang="en-US" dirty="0"/>
                        <a:t>ディズニーアニマルキングダム</a:t>
                      </a:r>
                    </a:p>
                  </a:txBody>
                  <a:tcPr/>
                </a:tc>
                <a:tc>
                  <a:txBody>
                    <a:bodyPr/>
                    <a:lstStyle/>
                    <a:p>
                      <a:r>
                        <a:rPr kumimoji="1" lang="ja-JP" altLang="en-US" dirty="0"/>
                        <a:t>マジックキングダム・パーク</a:t>
                      </a:r>
                    </a:p>
                  </a:txBody>
                  <a:tcPr/>
                </a:tc>
                <a:tc>
                  <a:txBody>
                    <a:bodyPr/>
                    <a:lstStyle/>
                    <a:p>
                      <a:r>
                        <a:rPr kumimoji="1" lang="ja-JP" altLang="en-US" dirty="0"/>
                        <a:t>ディズニー・ハリウッド・スタジオ</a:t>
                      </a:r>
                    </a:p>
                  </a:txBody>
                  <a:tcPr/>
                </a:tc>
                <a:tc>
                  <a:txBody>
                    <a:bodyPr/>
                    <a:lstStyle/>
                    <a:p>
                      <a:r>
                        <a:rPr kumimoji="1" lang="ja-JP" altLang="en-US" dirty="0"/>
                        <a:t>エプコット</a:t>
                      </a:r>
                    </a:p>
                  </a:txBody>
                  <a:tcPr/>
                </a:tc>
                <a:extLst>
                  <a:ext uri="{0D108BD9-81ED-4DB2-BD59-A6C34878D82A}">
                    <a16:rowId xmlns:a16="http://schemas.microsoft.com/office/drawing/2014/main" val="10000"/>
                  </a:ext>
                </a:extLst>
              </a:tr>
              <a:tr h="473515">
                <a:tc>
                  <a:txBody>
                    <a:bodyPr/>
                    <a:lstStyle/>
                    <a:p>
                      <a:pPr algn="ctr"/>
                      <a:r>
                        <a:rPr kumimoji="1" lang="ja-JP" altLang="en-US" dirty="0"/>
                        <a:t>ソアリン</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73515">
                <a:tc>
                  <a:txBody>
                    <a:bodyPr/>
                    <a:lstStyle/>
                    <a:p>
                      <a:pPr algn="ctr"/>
                      <a:r>
                        <a:rPr kumimoji="1" lang="ja-JP" altLang="en-US" dirty="0"/>
                        <a:t>タワーオブテラー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473515">
                <a:tc>
                  <a:txBody>
                    <a:bodyPr/>
                    <a:lstStyle/>
                    <a:p>
                      <a:pPr algn="ctr"/>
                      <a:r>
                        <a:rPr kumimoji="1" lang="ja-JP" altLang="en-US" dirty="0"/>
                        <a:t>トイストリーマニア</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473515">
                <a:tc>
                  <a:txBody>
                    <a:bodyPr/>
                    <a:lstStyle/>
                    <a:p>
                      <a:pPr algn="ctr"/>
                      <a:r>
                        <a:rPr kumimoji="1" lang="ja-JP" altLang="en-US" dirty="0"/>
                        <a:t>スターツアーズ</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127038">
                <a:tc>
                  <a:txBody>
                    <a:bodyPr/>
                    <a:lstStyle/>
                    <a:p>
                      <a:pPr algn="ctr"/>
                      <a:r>
                        <a:rPr kumimoji="1" lang="ja-JP" altLang="en-US" dirty="0"/>
                        <a:t>スプラッシュマウン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01927">
                <a:tc>
                  <a:txBody>
                    <a:bodyPr/>
                    <a:lstStyle/>
                    <a:p>
                      <a:pPr algn="ctr"/>
                      <a:r>
                        <a:rPr kumimoji="1" lang="ja-JP" altLang="en-US" dirty="0"/>
                        <a:t>ビッグサンダーマウンテン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296207">
                <a:tc>
                  <a:txBody>
                    <a:bodyPr/>
                    <a:lstStyle/>
                    <a:p>
                      <a:pPr algn="ctr"/>
                      <a:r>
                        <a:rPr kumimoji="1" lang="ja-JP" altLang="en-US" dirty="0"/>
                        <a:t>スペースマウンテン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558756">
                <a:tc>
                  <a:txBody>
                    <a:bodyPr/>
                    <a:lstStyle/>
                    <a:p>
                      <a:pPr algn="ctr"/>
                      <a:endParaRPr kumimoji="1" lang="ja-JP" altLang="en-US" dirty="0"/>
                    </a:p>
                  </a:txBody>
                  <a:tcPr/>
                </a:tc>
                <a:tc>
                  <a:txBody>
                    <a:bodyPr/>
                    <a:lstStyle/>
                    <a:p>
                      <a:pPr algn="ctr"/>
                      <a:r>
                        <a:rPr kumimoji="1" lang="ja-JP" altLang="en-US" dirty="0"/>
                        <a:t>アバター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2351584" y="260648"/>
            <a:ext cx="7416824" cy="1077218"/>
          </a:xfrm>
          <a:prstGeom prst="rect">
            <a:avLst/>
          </a:prstGeom>
          <a:noFill/>
        </p:spPr>
        <p:txBody>
          <a:bodyPr wrap="square" rtlCol="0">
            <a:spAutoFit/>
          </a:bodyPr>
          <a:lstStyle/>
          <a:p>
            <a:r>
              <a:rPr lang="en-US" altLang="ja-JP" sz="3200" dirty="0"/>
              <a:t>TDR</a:t>
            </a:r>
            <a:r>
              <a:rPr lang="ja-JP" altLang="en-US" sz="3200" dirty="0"/>
              <a:t>のアトラクションとディズニーワールドのテーマパークの対応</a:t>
            </a:r>
          </a:p>
        </p:txBody>
      </p:sp>
      <p:sp>
        <p:nvSpPr>
          <p:cNvPr id="3" name="テキスト ボックス 2"/>
          <p:cNvSpPr txBox="1"/>
          <p:nvPr/>
        </p:nvSpPr>
        <p:spPr>
          <a:xfrm>
            <a:off x="1052847" y="6067452"/>
            <a:ext cx="9253028" cy="646331"/>
          </a:xfrm>
          <a:prstGeom prst="rect">
            <a:avLst/>
          </a:prstGeom>
          <a:noFill/>
        </p:spPr>
        <p:txBody>
          <a:bodyPr wrap="square" rtlCol="0">
            <a:spAutoFit/>
          </a:bodyPr>
          <a:lstStyle/>
          <a:p>
            <a:r>
              <a:rPr lang="en-US" altLang="ja-JP" dirty="0"/>
              <a:t>TDS</a:t>
            </a:r>
            <a:r>
              <a:rPr lang="ja-JP" altLang="en-US" dirty="0"/>
              <a:t>にあるものはディズニーハリウッド・スタジオやエプコットにある場合が多い。</a:t>
            </a:r>
            <a:endParaRPr lang="en-US" altLang="ja-JP" dirty="0"/>
          </a:p>
          <a:p>
            <a:r>
              <a:rPr lang="ja-JP" altLang="en-US" dirty="0"/>
              <a:t>スターツアーズは</a:t>
            </a:r>
            <a:r>
              <a:rPr lang="en-US" altLang="ja-JP" dirty="0"/>
              <a:t>TDL</a:t>
            </a:r>
            <a:r>
              <a:rPr lang="ja-JP" altLang="en-US" dirty="0"/>
              <a:t>にあるが、ハリウッド・スタジオにある。</a:t>
            </a:r>
          </a:p>
        </p:txBody>
      </p:sp>
    </p:spTree>
    <p:extLst>
      <p:ext uri="{BB962C8B-B14F-4D97-AF65-F5344CB8AC3E}">
        <p14:creationId xmlns:p14="http://schemas.microsoft.com/office/powerpoint/2010/main" val="2534564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E66209-DBFD-EE0D-6688-FF7671A1D8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5920" y="188639"/>
            <a:ext cx="6689343" cy="6357517"/>
          </a:xfrm>
          <a:prstGeom prst="rect">
            <a:avLst/>
          </a:prstGeom>
        </p:spPr>
      </p:pic>
      <p:sp>
        <p:nvSpPr>
          <p:cNvPr id="6" name="タイトル 5">
            <a:extLst>
              <a:ext uri="{FF2B5EF4-FFF2-40B4-BE49-F238E27FC236}">
                <a16:creationId xmlns:a16="http://schemas.microsoft.com/office/drawing/2014/main" id="{A7C7B7F9-82D5-077F-5DAE-55873801AEED}"/>
              </a:ext>
            </a:extLst>
          </p:cNvPr>
          <p:cNvSpPr>
            <a:spLocks noGrp="1"/>
          </p:cNvSpPr>
          <p:nvPr>
            <p:ph type="title"/>
          </p:nvPr>
        </p:nvSpPr>
        <p:spPr>
          <a:xfrm>
            <a:off x="695400" y="620688"/>
            <a:ext cx="3745632" cy="1325563"/>
          </a:xfrm>
        </p:spPr>
        <p:txBody>
          <a:bodyPr/>
          <a:lstStyle/>
          <a:p>
            <a:pPr algn="ctr"/>
            <a:r>
              <a:rPr lang="ja-JP" altLang="en-US" b="1" dirty="0">
                <a:solidFill>
                  <a:srgbClr val="FF00FF"/>
                </a:solidFill>
                <a:latin typeface="ＭＳ ゴシック" panose="020B0609070205080204" pitchFamily="49" charset="-128"/>
                <a:ea typeface="ＭＳ ゴシック" panose="020B0609070205080204" pitchFamily="49" charset="-128"/>
              </a:rPr>
              <a:t>マジックキングダム</a:t>
            </a:r>
          </a:p>
        </p:txBody>
      </p:sp>
    </p:spTree>
    <p:extLst>
      <p:ext uri="{BB962C8B-B14F-4D97-AF65-F5344CB8AC3E}">
        <p14:creationId xmlns:p14="http://schemas.microsoft.com/office/powerpoint/2010/main" val="2299748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spTree>
    <p:extLst>
      <p:ext uri="{BB962C8B-B14F-4D97-AF65-F5344CB8AC3E}">
        <p14:creationId xmlns:p14="http://schemas.microsoft.com/office/powerpoint/2010/main" val="1836074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a:t>
            </a:r>
            <a:r>
              <a:rPr kumimoji="1" lang="en-US" altLang="ja-JP" dirty="0"/>
              <a:t>USA</a:t>
            </a:r>
            <a:endParaRPr kumimoji="1" lang="ja-JP" alt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224589" y="1825625"/>
            <a:ext cx="774282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49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79576" y="1837702"/>
            <a:ext cx="2545854" cy="4525963"/>
          </a:xfr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4075" y="1844825"/>
            <a:ext cx="4427984" cy="2490741"/>
          </a:xfrm>
          <a:prstGeom prst="rect">
            <a:avLst/>
          </a:prstGeom>
        </p:spPr>
      </p:pic>
    </p:spTree>
    <p:extLst>
      <p:ext uri="{BB962C8B-B14F-4D97-AF65-F5344CB8AC3E}">
        <p14:creationId xmlns:p14="http://schemas.microsoft.com/office/powerpoint/2010/main" val="3125362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ホール・オブ・プレジデンツ</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352" y="1942736"/>
            <a:ext cx="5623696" cy="3164160"/>
          </a:xfrm>
        </p:spPr>
      </p:pic>
      <p:pic>
        <p:nvPicPr>
          <p:cNvPr id="3" name="図 2">
            <a:extLst>
              <a:ext uri="{FF2B5EF4-FFF2-40B4-BE49-F238E27FC236}">
                <a16:creationId xmlns:a16="http://schemas.microsoft.com/office/drawing/2014/main" id="{D2D322D6-FF5F-5426-D4EB-8C121310B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032" y="1942306"/>
            <a:ext cx="5623697" cy="3164590"/>
          </a:xfrm>
          <a:prstGeom prst="rect">
            <a:avLst/>
          </a:prstGeom>
        </p:spPr>
      </p:pic>
    </p:spTree>
    <p:extLst>
      <p:ext uri="{BB962C8B-B14F-4D97-AF65-F5344CB8AC3E}">
        <p14:creationId xmlns:p14="http://schemas.microsoft.com/office/powerpoint/2010/main" val="2925658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7367" y="246453"/>
            <a:ext cx="11546515" cy="649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31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a:t>
            </a:r>
          </a:p>
        </p:txBody>
      </p:sp>
      <p:sp>
        <p:nvSpPr>
          <p:cNvPr id="3" name="コンテンツ プレースホルダー 2"/>
          <p:cNvSpPr>
            <a:spLocks noGrp="1"/>
          </p:cNvSpPr>
          <p:nvPr>
            <p:ph idx="1"/>
          </p:nvPr>
        </p:nvSpPr>
        <p:spPr/>
        <p:txBody>
          <a:bodyPr/>
          <a:lstStyle/>
          <a:p>
            <a:r>
              <a:rPr lang="en-US" altLang="ja-JP" dirty="0"/>
              <a:t>1982</a:t>
            </a:r>
            <a:r>
              <a:rPr lang="ja-JP" altLang="en-US" dirty="0"/>
              <a:t>年開園「常設の万博」</a:t>
            </a:r>
            <a:endParaRPr lang="en-US" altLang="ja-JP" dirty="0"/>
          </a:p>
          <a:p>
            <a:r>
              <a:rPr lang="ja-JP" altLang="en-US" dirty="0"/>
              <a:t>「実験的未来都市」</a:t>
            </a:r>
            <a:endParaRPr lang="en-US" altLang="ja-JP" dirty="0"/>
          </a:p>
          <a:p>
            <a:r>
              <a:rPr lang="en-US" altLang="ja-JP" dirty="0"/>
              <a:t>"Experimental Prototype Community of Tomorrow"</a:t>
            </a:r>
            <a:endParaRPr kumimoji="1" lang="ja-JP" altLang="en-US" dirty="0"/>
          </a:p>
        </p:txBody>
      </p:sp>
    </p:spTree>
    <p:extLst>
      <p:ext uri="{BB962C8B-B14F-4D97-AF65-F5344CB8AC3E}">
        <p14:creationId xmlns:p14="http://schemas.microsoft.com/office/powerpoint/2010/main" val="16193998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7557412-86E7-7B41-EDA6-BACB2EA06D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0016" y="116632"/>
            <a:ext cx="5706190" cy="6658512"/>
          </a:xfrm>
          <a:prstGeom prst="rect">
            <a:avLst/>
          </a:prstGeom>
        </p:spPr>
      </p:pic>
      <p:sp>
        <p:nvSpPr>
          <p:cNvPr id="5" name="タイトル 4">
            <a:extLst>
              <a:ext uri="{FF2B5EF4-FFF2-40B4-BE49-F238E27FC236}">
                <a16:creationId xmlns:a16="http://schemas.microsoft.com/office/drawing/2014/main" id="{1A9BCB6A-910A-8E33-9E51-CEF784919616}"/>
              </a:ext>
            </a:extLst>
          </p:cNvPr>
          <p:cNvSpPr>
            <a:spLocks noGrp="1"/>
          </p:cNvSpPr>
          <p:nvPr>
            <p:ph type="title"/>
          </p:nvPr>
        </p:nvSpPr>
        <p:spPr>
          <a:xfrm>
            <a:off x="838200" y="365125"/>
            <a:ext cx="4393704" cy="1325563"/>
          </a:xfrm>
        </p:spPr>
        <p:txBody>
          <a:bodyPr/>
          <a:lstStyle/>
          <a:p>
            <a:pPr algn="ctr"/>
            <a:r>
              <a:rPr lang="ja-JP" altLang="en-US" b="1" dirty="0">
                <a:solidFill>
                  <a:srgbClr val="FF00FF"/>
                </a:solidFill>
                <a:latin typeface="ＭＳ ゴシック" panose="020B0609070205080204" pitchFamily="49" charset="-128"/>
                <a:ea typeface="ＭＳ ゴシック" panose="020B0609070205080204" pitchFamily="49" charset="-128"/>
              </a:rPr>
              <a:t>エプコット</a:t>
            </a:r>
          </a:p>
        </p:txBody>
      </p:sp>
    </p:spTree>
    <p:extLst>
      <p:ext uri="{BB962C8B-B14F-4D97-AF65-F5344CB8AC3E}">
        <p14:creationId xmlns:p14="http://schemas.microsoft.com/office/powerpoint/2010/main" val="5450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１人当たり</a:t>
            </a:r>
            <a:r>
              <a:rPr lang="en-US" altLang="ja-JP" dirty="0"/>
              <a:t>GDP</a:t>
            </a:r>
            <a:r>
              <a:rPr lang="ja-JP" altLang="en-US" dirty="0"/>
              <a:t>（</a:t>
            </a:r>
            <a:r>
              <a:rPr lang="en-US" altLang="ja-JP" dirty="0"/>
              <a:t>2023</a:t>
            </a:r>
            <a:r>
              <a:rPr lang="ja-JP" altLang="en-US" dirty="0"/>
              <a:t>年）</a:t>
            </a:r>
            <a:endParaRPr kumimoji="1" lang="ja-JP" altLang="en-US" dirty="0"/>
          </a:p>
        </p:txBody>
      </p:sp>
      <p:sp>
        <p:nvSpPr>
          <p:cNvPr id="3" name="テキスト ボックス 2">
            <a:extLst>
              <a:ext uri="{FF2B5EF4-FFF2-40B4-BE49-F238E27FC236}">
                <a16:creationId xmlns:a16="http://schemas.microsoft.com/office/drawing/2014/main" id="{03A1FA95-FBF0-4EED-8BDC-5973E85A6CE1}"/>
              </a:ext>
            </a:extLst>
          </p:cNvPr>
          <p:cNvSpPr txBox="1"/>
          <p:nvPr/>
        </p:nvSpPr>
        <p:spPr>
          <a:xfrm>
            <a:off x="8616280" y="2276872"/>
            <a:ext cx="3096344" cy="3046988"/>
          </a:xfrm>
          <a:prstGeom prst="rect">
            <a:avLst/>
          </a:prstGeom>
          <a:noFill/>
          <a:ln>
            <a:solidFill>
              <a:srgbClr val="FF0000"/>
            </a:solidFill>
          </a:ln>
        </p:spPr>
        <p:txBody>
          <a:bodyPr wrap="square" rtlCol="0">
            <a:spAutoFit/>
          </a:bodyPr>
          <a:lstStyle/>
          <a:p>
            <a:r>
              <a:rPr kumimoji="1" lang="ja-JP" altLang="en-US" sz="2400" dirty="0"/>
              <a:t>購買力平価換算の１人当たり</a:t>
            </a:r>
            <a:r>
              <a:rPr kumimoji="1" lang="en-US" altLang="ja-JP" sz="2400" dirty="0"/>
              <a:t>GDP</a:t>
            </a:r>
            <a:r>
              <a:rPr kumimoji="1" lang="ja-JP" altLang="en-US" sz="2400" dirty="0"/>
              <a:t>は、その国でどのくらい物が買えるかを基準にした指標。</a:t>
            </a:r>
            <a:endParaRPr kumimoji="1" lang="en-US" altLang="ja-JP" sz="2400" dirty="0"/>
          </a:p>
          <a:p>
            <a:endParaRPr lang="en-US" altLang="ja-JP" sz="2400" dirty="0"/>
          </a:p>
          <a:p>
            <a:r>
              <a:rPr kumimoji="1" lang="ja-JP" altLang="en-US" sz="2400" dirty="0"/>
              <a:t>教科書の表と比べてみよう。</a:t>
            </a:r>
          </a:p>
        </p:txBody>
      </p:sp>
      <p:pic>
        <p:nvPicPr>
          <p:cNvPr id="4" name="図 3">
            <a:extLst>
              <a:ext uri="{FF2B5EF4-FFF2-40B4-BE49-F238E27FC236}">
                <a16:creationId xmlns:a16="http://schemas.microsoft.com/office/drawing/2014/main" id="{AF90FAFD-6292-AD23-40D7-77092939CD85}"/>
              </a:ext>
            </a:extLst>
          </p:cNvPr>
          <p:cNvPicPr>
            <a:picLocks noChangeAspect="1"/>
          </p:cNvPicPr>
          <p:nvPr/>
        </p:nvPicPr>
        <p:blipFill>
          <a:blip r:embed="rId2"/>
          <a:stretch>
            <a:fillRect/>
          </a:stretch>
        </p:blipFill>
        <p:spPr>
          <a:xfrm>
            <a:off x="1127448" y="1772816"/>
            <a:ext cx="6878155" cy="3744416"/>
          </a:xfrm>
          <a:prstGeom prst="rect">
            <a:avLst/>
          </a:prstGeom>
        </p:spPr>
      </p:pic>
      <p:sp>
        <p:nvSpPr>
          <p:cNvPr id="7" name="テキスト ボックス 6">
            <a:extLst>
              <a:ext uri="{FF2B5EF4-FFF2-40B4-BE49-F238E27FC236}">
                <a16:creationId xmlns:a16="http://schemas.microsoft.com/office/drawing/2014/main" id="{CDDF8558-3AD1-6A31-36B5-2FEB9A3C2300}"/>
              </a:ext>
            </a:extLst>
          </p:cNvPr>
          <p:cNvSpPr txBox="1"/>
          <p:nvPr/>
        </p:nvSpPr>
        <p:spPr>
          <a:xfrm>
            <a:off x="1199456" y="5949280"/>
            <a:ext cx="6093618" cy="369332"/>
          </a:xfrm>
          <a:prstGeom prst="rect">
            <a:avLst/>
          </a:prstGeom>
          <a:noFill/>
        </p:spPr>
        <p:txBody>
          <a:bodyPr wrap="square">
            <a:spAutoFit/>
          </a:bodyPr>
          <a:lstStyle/>
          <a:p>
            <a:r>
              <a:rPr lang="ja-JP" altLang="en-US" sz="1800" b="0" i="0" u="none" strike="noStrike" dirty="0">
                <a:solidFill>
                  <a:srgbClr val="000000"/>
                </a:solidFill>
                <a:effectLst/>
                <a:latin typeface="ＭＳ 明朝" panose="02020609040205080304" pitchFamily="17" charset="-128"/>
                <a:ea typeface="ＭＳ 明朝" panose="02020609040205080304" pitchFamily="17" charset="-128"/>
              </a:rPr>
              <a:t>（出所）</a:t>
            </a:r>
            <a:r>
              <a:rPr lang="en-US" altLang="ja-JP" sz="1800" b="0" i="0" u="none" strike="noStrike" dirty="0">
                <a:solidFill>
                  <a:srgbClr val="000000"/>
                </a:solidFill>
                <a:effectLst/>
                <a:latin typeface="Century" panose="02040604050505020304" pitchFamily="18" charset="0"/>
                <a:ea typeface="ＭＳ 明朝" panose="02020609040205080304" pitchFamily="17" charset="-128"/>
              </a:rPr>
              <a:t>World Bank</a:t>
            </a:r>
            <a:r>
              <a:rPr lang="ja-JP" altLang="en-US" sz="1800" b="0" i="0" u="none" strike="noStrike" dirty="0">
                <a:solidFill>
                  <a:srgbClr val="000000"/>
                </a:solidFill>
                <a:effectLst/>
                <a:latin typeface="Century" panose="02040604050505020304" pitchFamily="18" charset="0"/>
                <a:ea typeface="ＭＳ 明朝" panose="02020609040205080304" pitchFamily="17" charset="-128"/>
              </a:rPr>
              <a:t>　</a:t>
            </a:r>
            <a:r>
              <a:rPr lang="en-US" altLang="ja-JP" sz="1800" b="0" i="0" u="none" strike="noStrike" dirty="0">
                <a:solidFill>
                  <a:srgbClr val="000000"/>
                </a:solidFill>
                <a:effectLst/>
                <a:latin typeface="Century" panose="02040604050505020304" pitchFamily="18" charset="0"/>
                <a:ea typeface="ＭＳ 明朝" panose="02020609040205080304" pitchFamily="17" charset="-128"/>
              </a:rPr>
              <a:t>World Development Indicator</a:t>
            </a:r>
            <a:r>
              <a:rPr lang="en-US" altLang="ja-JP" sz="1800" b="0" i="0" u="none" strike="noStrike" dirty="0">
                <a:solidFill>
                  <a:srgbClr val="000000"/>
                </a:solidFill>
                <a:effectLst/>
                <a:latin typeface="ＭＳ 明朝" panose="02020609040205080304" pitchFamily="17" charset="-128"/>
                <a:ea typeface="ＭＳ 明朝" panose="02020609040205080304" pitchFamily="17" charset="-128"/>
              </a:rPr>
              <a:t>”</a:t>
            </a:r>
            <a:r>
              <a:rPr lang="en-US" altLang="ja-JP" dirty="0"/>
              <a:t> </a:t>
            </a:r>
            <a:endParaRPr lang="ja-JP" altLang="en-US" dirty="0"/>
          </a:p>
        </p:txBody>
      </p:sp>
    </p:spTree>
    <p:extLst>
      <p:ext uri="{BB962C8B-B14F-4D97-AF65-F5344CB8AC3E}">
        <p14:creationId xmlns:p14="http://schemas.microsoft.com/office/powerpoint/2010/main" val="1253178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ワールドショーケース</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56268567"/>
              </p:ext>
            </p:extLst>
          </p:nvPr>
        </p:nvGraphicFramePr>
        <p:xfrm>
          <a:off x="1991545" y="1340768"/>
          <a:ext cx="8229601" cy="5257800"/>
        </p:xfrm>
        <a:graphic>
          <a:graphicData uri="http://schemas.openxmlformats.org/drawingml/2006/table">
            <a:tbl>
              <a:tblPr firstRow="1" bandRow="1">
                <a:tableStyleId>{5C22544A-7EE6-4342-B048-85BDC9FD1C3A}</a:tableStyleId>
              </a:tblPr>
              <a:tblGrid>
                <a:gridCol w="1138147">
                  <a:extLst>
                    <a:ext uri="{9D8B030D-6E8A-4147-A177-3AD203B41FA5}">
                      <a16:colId xmlns:a16="http://schemas.microsoft.com/office/drawing/2014/main" val="20000"/>
                    </a:ext>
                  </a:extLst>
                </a:gridCol>
                <a:gridCol w="4992877">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18457">
                  <a:extLst>
                    <a:ext uri="{9D8B030D-6E8A-4147-A177-3AD203B41FA5}">
                      <a16:colId xmlns:a16="http://schemas.microsoft.com/office/drawing/2014/main" val="20003"/>
                    </a:ext>
                  </a:extLst>
                </a:gridCol>
              </a:tblGrid>
              <a:tr h="370840">
                <a:tc>
                  <a:txBody>
                    <a:bodyPr/>
                    <a:lstStyle/>
                    <a:p>
                      <a:r>
                        <a:rPr kumimoji="1" lang="ja-JP" altLang="en-US" dirty="0"/>
                        <a:t>国名</a:t>
                      </a:r>
                    </a:p>
                  </a:txBody>
                  <a:tcPr/>
                </a:tc>
                <a:tc>
                  <a:txBody>
                    <a:bodyPr/>
                    <a:lstStyle/>
                    <a:p>
                      <a:endParaRPr kumimoji="1" lang="ja-JP" altLang="en-US" dirty="0"/>
                    </a:p>
                  </a:txBody>
                  <a:tcPr/>
                </a:tc>
                <a:tc>
                  <a:txBody>
                    <a:bodyPr/>
                    <a:lstStyle/>
                    <a:p>
                      <a:pPr algn="ctr"/>
                      <a:r>
                        <a:rPr kumimoji="1" lang="ja-JP" altLang="en-US" dirty="0"/>
                        <a:t>Ｇ７</a:t>
                      </a:r>
                    </a:p>
                  </a:txBody>
                  <a:tcPr/>
                </a:tc>
                <a:tc>
                  <a:txBody>
                    <a:bodyPr/>
                    <a:lstStyle/>
                    <a:p>
                      <a:pPr algn="ctr"/>
                      <a:r>
                        <a:rPr kumimoji="1" lang="ja-JP" altLang="en-US" dirty="0"/>
                        <a:t>ＮＡＦＴＡ</a:t>
                      </a:r>
                    </a:p>
                  </a:txBody>
                  <a:tcPr/>
                </a:tc>
                <a:extLst>
                  <a:ext uri="{0D108BD9-81ED-4DB2-BD59-A6C34878D82A}">
                    <a16:rowId xmlns:a16="http://schemas.microsoft.com/office/drawing/2014/main" val="10000"/>
                  </a:ext>
                </a:extLst>
              </a:tr>
              <a:tr h="370840">
                <a:tc>
                  <a:txBody>
                    <a:bodyPr/>
                    <a:lstStyle/>
                    <a:p>
                      <a:r>
                        <a:rPr kumimoji="1" lang="ja-JP" altLang="en-US" dirty="0"/>
                        <a:t>カナダ</a:t>
                      </a:r>
                    </a:p>
                  </a:txBody>
                  <a:tcPr/>
                </a:tc>
                <a:tc>
                  <a:txBody>
                    <a:bodyPr/>
                    <a:lstStyle/>
                    <a:p>
                      <a:r>
                        <a:rPr kumimoji="1" lang="ja-JP" altLang="en-US" dirty="0"/>
                        <a:t>水資源</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370840">
                <a:tc>
                  <a:txBody>
                    <a:bodyPr/>
                    <a:lstStyle/>
                    <a:p>
                      <a:r>
                        <a:rPr kumimoji="1" lang="ja-JP" altLang="en-US" dirty="0"/>
                        <a:t>イギリス</a:t>
                      </a:r>
                    </a:p>
                  </a:txBody>
                  <a:tcPr/>
                </a:tc>
                <a:tc>
                  <a:txBody>
                    <a:bodyPr/>
                    <a:lstStyle/>
                    <a:p>
                      <a:r>
                        <a:rPr kumimoji="1" lang="ja-JP" altLang="en-US" dirty="0"/>
                        <a:t>スコットランドやアイルランドの建築と融合、イングリッシュガーデン</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370840">
                <a:tc>
                  <a:txBody>
                    <a:bodyPr/>
                    <a:lstStyle/>
                    <a:p>
                      <a:r>
                        <a:rPr kumimoji="1" lang="ja-JP" altLang="en-US" dirty="0"/>
                        <a:t>フランス</a:t>
                      </a:r>
                    </a:p>
                  </a:txBody>
                  <a:tcPr/>
                </a:tc>
                <a:tc>
                  <a:txBody>
                    <a:bodyPr/>
                    <a:lstStyle/>
                    <a:p>
                      <a:r>
                        <a:rPr kumimoji="1" lang="ja-JP" altLang="en-US" dirty="0"/>
                        <a:t>エッフェル塔</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dirty="0"/>
                        <a:t>モロッコ</a:t>
                      </a:r>
                    </a:p>
                  </a:txBody>
                  <a:tcPr/>
                </a:tc>
                <a:tc>
                  <a:txBody>
                    <a:bodyPr/>
                    <a:lstStyle/>
                    <a:p>
                      <a:r>
                        <a:rPr kumimoji="1" lang="ja-JP" altLang="en-US" dirty="0"/>
                        <a:t>ベリーダンス</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370840">
                <a:tc>
                  <a:txBody>
                    <a:bodyPr/>
                    <a:lstStyle/>
                    <a:p>
                      <a:r>
                        <a:rPr kumimoji="1" lang="ja-JP" altLang="en-US" dirty="0"/>
                        <a:t>日本</a:t>
                      </a:r>
                    </a:p>
                  </a:txBody>
                  <a:tcPr/>
                </a:tc>
                <a:tc>
                  <a:txBody>
                    <a:bodyPr/>
                    <a:lstStyle/>
                    <a:p>
                      <a:r>
                        <a:rPr kumimoji="1" lang="ja-JP" altLang="en-US" dirty="0"/>
                        <a:t>五重塔や鳥居</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70840">
                <a:tc>
                  <a:txBody>
                    <a:bodyPr/>
                    <a:lstStyle/>
                    <a:p>
                      <a:r>
                        <a:rPr kumimoji="1" lang="ja-JP" altLang="en-US" dirty="0"/>
                        <a:t>アメリカ</a:t>
                      </a:r>
                    </a:p>
                  </a:txBody>
                  <a:tcPr/>
                </a:tc>
                <a:tc>
                  <a:txBody>
                    <a:bodyPr/>
                    <a:lstStyle/>
                    <a:p>
                      <a:r>
                        <a:rPr kumimoji="1" lang="ja-JP" altLang="en-US" dirty="0"/>
                        <a:t>独立戦争</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6"/>
                  </a:ext>
                </a:extLst>
              </a:tr>
              <a:tr h="370840">
                <a:tc>
                  <a:txBody>
                    <a:bodyPr/>
                    <a:lstStyle/>
                    <a:p>
                      <a:r>
                        <a:rPr kumimoji="1" lang="ja-JP" altLang="en-US" dirty="0"/>
                        <a:t>イタリア</a:t>
                      </a:r>
                    </a:p>
                  </a:txBody>
                  <a:tcPr/>
                </a:tc>
                <a:tc>
                  <a:txBody>
                    <a:bodyPr/>
                    <a:lstStyle/>
                    <a:p>
                      <a:r>
                        <a:rPr kumimoji="1" lang="ja-JP" altLang="en-US" dirty="0"/>
                        <a:t>ヴェネチア・サンマルコ広場</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370840">
                <a:tc>
                  <a:txBody>
                    <a:bodyPr/>
                    <a:lstStyle/>
                    <a:p>
                      <a:r>
                        <a:rPr kumimoji="1" lang="ja-JP" altLang="en-US" dirty="0"/>
                        <a:t>ドイツ</a:t>
                      </a:r>
                    </a:p>
                  </a:txBody>
                  <a:tcPr/>
                </a:tc>
                <a:tc>
                  <a:txBody>
                    <a:bodyPr/>
                    <a:lstStyle/>
                    <a:p>
                      <a:r>
                        <a:rPr kumimoji="1" lang="ja-JP" altLang="en-US" dirty="0"/>
                        <a:t>白雪姫</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r h="370840">
                <a:tc>
                  <a:txBody>
                    <a:bodyPr/>
                    <a:lstStyle/>
                    <a:p>
                      <a:r>
                        <a:rPr kumimoji="1" lang="ja-JP" altLang="en-US" dirty="0"/>
                        <a:t>中国</a:t>
                      </a:r>
                    </a:p>
                  </a:txBody>
                  <a:tcPr/>
                </a:tc>
                <a:tc>
                  <a:txBody>
                    <a:bodyPr/>
                    <a:lstStyle/>
                    <a:p>
                      <a:r>
                        <a:rPr kumimoji="1" lang="ja-JP" altLang="en-US" dirty="0"/>
                        <a:t>上海ディズニー、中華料理</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9"/>
                  </a:ext>
                </a:extLst>
              </a:tr>
              <a:tr h="370840">
                <a:tc>
                  <a:txBody>
                    <a:bodyPr/>
                    <a:lstStyle/>
                    <a:p>
                      <a:r>
                        <a:rPr kumimoji="1" lang="ja-JP" altLang="en-US" dirty="0"/>
                        <a:t>ノルウエー</a:t>
                      </a:r>
                    </a:p>
                  </a:txBody>
                  <a:tcPr/>
                </a:tc>
                <a:tc>
                  <a:txBody>
                    <a:bodyPr/>
                    <a:lstStyle/>
                    <a:p>
                      <a:r>
                        <a:rPr kumimoji="1" lang="ja-JP" altLang="en-US" dirty="0"/>
                        <a:t>バイキングとアナ雪</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10"/>
                  </a:ext>
                </a:extLst>
              </a:tr>
              <a:tr h="370840">
                <a:tc>
                  <a:txBody>
                    <a:bodyPr/>
                    <a:lstStyle/>
                    <a:p>
                      <a:r>
                        <a:rPr kumimoji="1" lang="ja-JP" altLang="en-US" dirty="0"/>
                        <a:t>メキシコ</a:t>
                      </a:r>
                    </a:p>
                  </a:txBody>
                  <a:tcPr/>
                </a:tc>
                <a:tc>
                  <a:txBody>
                    <a:bodyPr/>
                    <a:lstStyle/>
                    <a:p>
                      <a:r>
                        <a:rPr kumimoji="1" lang="ja-JP" altLang="en-US" dirty="0"/>
                        <a:t>タコス</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30304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イタリア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spTree>
    <p:extLst>
      <p:ext uri="{BB962C8B-B14F-4D97-AF65-F5344CB8AC3E}">
        <p14:creationId xmlns:p14="http://schemas.microsoft.com/office/powerpoint/2010/main" val="930345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ノルウエー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
        <p:nvSpPr>
          <p:cNvPr id="5" name="テキスト ボックス 4"/>
          <p:cNvSpPr txBox="1"/>
          <p:nvPr/>
        </p:nvSpPr>
        <p:spPr>
          <a:xfrm>
            <a:off x="3071664" y="6237312"/>
            <a:ext cx="5400600" cy="369332"/>
          </a:xfrm>
          <a:prstGeom prst="rect">
            <a:avLst/>
          </a:prstGeom>
          <a:noFill/>
        </p:spPr>
        <p:txBody>
          <a:bodyPr wrap="square" rtlCol="0">
            <a:spAutoFit/>
          </a:bodyPr>
          <a:lstStyle/>
          <a:p>
            <a:r>
              <a:rPr lang="ja-JP" altLang="en-US" dirty="0"/>
              <a:t>フローズン・エバー・アフター　待ち時間</a:t>
            </a:r>
            <a:r>
              <a:rPr lang="en-US" altLang="ja-JP" dirty="0"/>
              <a:t>75</a:t>
            </a:r>
            <a:r>
              <a:rPr lang="ja-JP" altLang="en-US" dirty="0"/>
              <a:t>分</a:t>
            </a:r>
          </a:p>
        </p:txBody>
      </p:sp>
    </p:spTree>
    <p:extLst>
      <p:ext uri="{BB962C8B-B14F-4D97-AF65-F5344CB8AC3E}">
        <p14:creationId xmlns:p14="http://schemas.microsoft.com/office/powerpoint/2010/main" val="3036229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D3090E-70EE-48BC-A42B-DD70EE4C0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5480" y="252621"/>
            <a:ext cx="4772319" cy="4772319"/>
          </a:xfrm>
          <a:prstGeom prst="rect">
            <a:avLst/>
          </a:prstGeom>
        </p:spPr>
      </p:pic>
      <p:pic>
        <p:nvPicPr>
          <p:cNvPr id="5" name="図 4">
            <a:extLst>
              <a:ext uri="{FF2B5EF4-FFF2-40B4-BE49-F238E27FC236}">
                <a16:creationId xmlns:a16="http://schemas.microsoft.com/office/drawing/2014/main" id="{4A24F5BA-0352-4314-9474-CCC195D8B5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9931" y="2153380"/>
            <a:ext cx="4392488" cy="4392488"/>
          </a:xfrm>
          <a:prstGeom prst="rect">
            <a:avLst/>
          </a:prstGeom>
        </p:spPr>
      </p:pic>
      <p:pic>
        <p:nvPicPr>
          <p:cNvPr id="6" name="図 5">
            <a:extLst>
              <a:ext uri="{FF2B5EF4-FFF2-40B4-BE49-F238E27FC236}">
                <a16:creationId xmlns:a16="http://schemas.microsoft.com/office/drawing/2014/main" id="{64BEC522-8D2F-4FC1-9D30-7DE189C24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7488" y="5301208"/>
            <a:ext cx="1423200" cy="1423200"/>
          </a:xfrm>
          <a:prstGeom prst="rect">
            <a:avLst/>
          </a:prstGeom>
        </p:spPr>
      </p:pic>
      <p:pic>
        <p:nvPicPr>
          <p:cNvPr id="7" name="図 6">
            <a:extLst>
              <a:ext uri="{FF2B5EF4-FFF2-40B4-BE49-F238E27FC236}">
                <a16:creationId xmlns:a16="http://schemas.microsoft.com/office/drawing/2014/main" id="{AE4BC9E8-F966-CEA1-C583-F55A914E64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0216" y="116632"/>
            <a:ext cx="3084046" cy="1736600"/>
          </a:xfrm>
          <a:prstGeom prst="rect">
            <a:avLst/>
          </a:prstGeom>
        </p:spPr>
      </p:pic>
    </p:spTree>
    <p:extLst>
      <p:ext uri="{BB962C8B-B14F-4D97-AF65-F5344CB8AC3E}">
        <p14:creationId xmlns:p14="http://schemas.microsoft.com/office/powerpoint/2010/main" val="771923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メキシコ</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Tree>
    <p:extLst>
      <p:ext uri="{BB962C8B-B14F-4D97-AF65-F5344CB8AC3E}">
        <p14:creationId xmlns:p14="http://schemas.microsoft.com/office/powerpoint/2010/main" val="163697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ソアリン（エプコットにある）</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9376" y="2017539"/>
            <a:ext cx="5112569" cy="3836446"/>
          </a:xfrm>
        </p:spPr>
      </p:pic>
      <p:pic>
        <p:nvPicPr>
          <p:cNvPr id="3" name="図 2">
            <a:extLst>
              <a:ext uri="{FF2B5EF4-FFF2-40B4-BE49-F238E27FC236}">
                <a16:creationId xmlns:a16="http://schemas.microsoft.com/office/drawing/2014/main" id="{2EB13A3B-1CAA-9E0E-3274-6BFBA9E7EB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1222" y="1996884"/>
            <a:ext cx="4978475" cy="3736371"/>
          </a:xfrm>
          <a:prstGeom prst="rect">
            <a:avLst/>
          </a:prstGeom>
        </p:spPr>
      </p:pic>
    </p:spTree>
    <p:extLst>
      <p:ext uri="{BB962C8B-B14F-4D97-AF65-F5344CB8AC3E}">
        <p14:creationId xmlns:p14="http://schemas.microsoft.com/office/powerpoint/2010/main" val="3262255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a:t>
            </a:r>
          </a:p>
        </p:txBody>
      </p:sp>
      <p:sp>
        <p:nvSpPr>
          <p:cNvPr id="3" name="コンテンツ プレースホルダー 2"/>
          <p:cNvSpPr>
            <a:spLocks noGrp="1"/>
          </p:cNvSpPr>
          <p:nvPr>
            <p:ph idx="1"/>
          </p:nvPr>
        </p:nvSpPr>
        <p:spPr/>
        <p:txBody>
          <a:bodyPr/>
          <a:lstStyle/>
          <a:p>
            <a:r>
              <a:rPr lang="ja-JP" altLang="en-US" dirty="0"/>
              <a:t>三越が運営</a:t>
            </a:r>
            <a:endParaRPr lang="en-US" altLang="ja-JP" dirty="0"/>
          </a:p>
          <a:p>
            <a:r>
              <a:rPr lang="en-US" altLang="ja-JP" dirty="0"/>
              <a:t>1</a:t>
            </a:r>
            <a:r>
              <a:rPr lang="ja-JP" altLang="en-US" dirty="0"/>
              <a:t>年の研修（カルチュアルレプレゼンタティブ）</a:t>
            </a:r>
            <a:endParaRPr lang="en-US" altLang="ja-JP" dirty="0"/>
          </a:p>
          <a:p>
            <a:r>
              <a:rPr lang="ja-JP" altLang="en-US" dirty="0"/>
              <a:t>シグネチャーダイニング、カナダ、フランスに続き</a:t>
            </a:r>
            <a:r>
              <a:rPr lang="en-US" altLang="ja-JP" dirty="0"/>
              <a:t>3</a:t>
            </a:r>
            <a:r>
              <a:rPr lang="ja-JP" altLang="en-US" dirty="0"/>
              <a:t>店目を来週オープン</a:t>
            </a:r>
            <a:endParaRPr lang="en-US" altLang="ja-JP" dirty="0"/>
          </a:p>
          <a:p>
            <a:r>
              <a:rPr lang="ja-JP" altLang="en-US" dirty="0"/>
              <a:t>鉄板焼きの回転率、うどん、ラーメンなど</a:t>
            </a:r>
            <a:endParaRPr lang="en-US" altLang="ja-JP" dirty="0"/>
          </a:p>
          <a:p>
            <a:r>
              <a:rPr lang="en-US" altLang="ja-JP" dirty="0">
                <a:hlinkClick r:id="rId2"/>
              </a:rPr>
              <a:t>http://cr-program.com/program/work2.html</a:t>
            </a:r>
            <a:endParaRPr lang="en-US" altLang="ja-JP" dirty="0"/>
          </a:p>
          <a:p>
            <a:endParaRPr kumimoji="1" lang="ja-JP" altLang="en-US" dirty="0"/>
          </a:p>
        </p:txBody>
      </p:sp>
    </p:spTree>
    <p:extLst>
      <p:ext uri="{BB962C8B-B14F-4D97-AF65-F5344CB8AC3E}">
        <p14:creationId xmlns:p14="http://schemas.microsoft.com/office/powerpoint/2010/main" val="3874779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ＣＲカルチュアルレプレゼンタティブ</a:t>
            </a:r>
          </a:p>
        </p:txBody>
      </p:sp>
      <p:sp>
        <p:nvSpPr>
          <p:cNvPr id="3" name="コンテンツ プレースホルダー 2"/>
          <p:cNvSpPr>
            <a:spLocks noGrp="1"/>
          </p:cNvSpPr>
          <p:nvPr>
            <p:ph idx="1"/>
          </p:nvPr>
        </p:nvSpPr>
        <p:spPr>
          <a:xfrm>
            <a:off x="609600" y="1600201"/>
            <a:ext cx="10972800" cy="3556991"/>
          </a:xfrm>
        </p:spPr>
        <p:txBody>
          <a:bodyPr/>
          <a:lstStyle/>
          <a:p>
            <a:r>
              <a:rPr kumimoji="1" lang="ja-JP" altLang="en-US" dirty="0"/>
              <a:t>エプコット日本館で</a:t>
            </a:r>
            <a:r>
              <a:rPr kumimoji="1" lang="en-US" altLang="ja-JP" dirty="0"/>
              <a:t>1</a:t>
            </a:r>
            <a:r>
              <a:rPr kumimoji="1" lang="ja-JP" altLang="en-US" dirty="0"/>
              <a:t>年間働く</a:t>
            </a:r>
            <a:endParaRPr kumimoji="1" lang="en-US" altLang="ja-JP" dirty="0"/>
          </a:p>
          <a:p>
            <a:r>
              <a:rPr lang="ja-JP" altLang="en-US" dirty="0"/>
              <a:t>三越で働きつつ、日本文化を紹介。</a:t>
            </a:r>
            <a:endParaRPr lang="en-US" altLang="ja-JP" dirty="0"/>
          </a:p>
          <a:p>
            <a:r>
              <a:rPr lang="ja-JP" altLang="en-US" dirty="0"/>
              <a:t>人気がある。倍率</a:t>
            </a:r>
            <a:r>
              <a:rPr lang="en-US" altLang="ja-JP" dirty="0"/>
              <a:t>30</a:t>
            </a:r>
            <a:r>
              <a:rPr lang="ja-JP" altLang="en-US" dirty="0"/>
              <a:t>倍。</a:t>
            </a:r>
            <a:endParaRPr lang="en-US" altLang="ja-JP" dirty="0"/>
          </a:p>
          <a:p>
            <a:r>
              <a:rPr kumimoji="1" lang="ja-JP" altLang="en-US" dirty="0"/>
              <a:t>英語のチェック。</a:t>
            </a:r>
            <a:endParaRPr kumimoji="1" lang="en-US" altLang="ja-JP" dirty="0"/>
          </a:p>
          <a:p>
            <a:endParaRPr kumimoji="1" lang="ja-JP" altLang="en-US" dirty="0"/>
          </a:p>
        </p:txBody>
      </p:sp>
    </p:spTree>
    <p:extLst>
      <p:ext uri="{BB962C8B-B14F-4D97-AF65-F5344CB8AC3E}">
        <p14:creationId xmlns:p14="http://schemas.microsoft.com/office/powerpoint/2010/main" val="316031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6"/>
            <a:ext cx="8229600" cy="1143000"/>
          </a:xfrm>
        </p:spPr>
        <p:txBody>
          <a:bodyPr/>
          <a:lstStyle/>
          <a:p>
            <a:endParaRPr kumimoji="1" lang="ja-JP" altLang="en-US"/>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9" y="733177"/>
            <a:ext cx="4664562" cy="262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9" y="1258091"/>
            <a:ext cx="25479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1544" y="3763299"/>
            <a:ext cx="4480498" cy="2520280"/>
          </a:xfrm>
          <a:prstGeom prst="rect">
            <a:avLst/>
          </a:prstGeom>
        </p:spPr>
      </p:pic>
    </p:spTree>
    <p:extLst>
      <p:ext uri="{BB962C8B-B14F-4D97-AF65-F5344CB8AC3E}">
        <p14:creationId xmlns:p14="http://schemas.microsoft.com/office/powerpoint/2010/main" val="1717206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509AD073-86FE-6788-F245-4A7FCADD6EE9}"/>
              </a:ext>
            </a:extLst>
          </p:cNvPr>
          <p:cNvSpPr>
            <a:spLocks noGrp="1"/>
          </p:cNvSpPr>
          <p:nvPr>
            <p:ph type="title"/>
          </p:nvPr>
        </p:nvSpPr>
        <p:spPr/>
        <p:txBody>
          <a:bodyPr/>
          <a:lstStyle/>
          <a:p>
            <a:r>
              <a:rPr lang="ja-JP" altLang="en-US" dirty="0"/>
              <a:t>三越のお土産屋</a:t>
            </a:r>
          </a:p>
        </p:txBody>
      </p:sp>
      <p:pic>
        <p:nvPicPr>
          <p:cNvPr id="4" name="コンテンツ プレースホルダー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645898" y="2132856"/>
            <a:ext cx="7109321" cy="4000543"/>
          </a:xfrm>
        </p:spPr>
      </p:pic>
      <p:pic>
        <p:nvPicPr>
          <p:cNvPr id="3" name="図 2">
            <a:extLst>
              <a:ext uri="{FF2B5EF4-FFF2-40B4-BE49-F238E27FC236}">
                <a16:creationId xmlns:a16="http://schemas.microsoft.com/office/drawing/2014/main" id="{74E297CC-F119-1929-A9C4-3F38FB39A6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5496" y="2166259"/>
            <a:ext cx="3577167" cy="2014272"/>
          </a:xfrm>
          <a:prstGeom prst="rect">
            <a:avLst/>
          </a:prstGeom>
        </p:spPr>
      </p:pic>
      <p:pic>
        <p:nvPicPr>
          <p:cNvPr id="5" name="図 4">
            <a:extLst>
              <a:ext uri="{FF2B5EF4-FFF2-40B4-BE49-F238E27FC236}">
                <a16:creationId xmlns:a16="http://schemas.microsoft.com/office/drawing/2014/main" id="{2CCB7DBF-B4E6-0E88-FEF9-69C1E9AEA8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5496" y="4221088"/>
            <a:ext cx="3577167" cy="2014272"/>
          </a:xfrm>
          <a:prstGeom prst="rect">
            <a:avLst/>
          </a:prstGeom>
        </p:spPr>
      </p:pic>
    </p:spTree>
    <p:extLst>
      <p:ext uri="{BB962C8B-B14F-4D97-AF65-F5344CB8AC3E}">
        <p14:creationId xmlns:p14="http://schemas.microsoft.com/office/powerpoint/2010/main" val="166423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0D9AB-4448-1859-E62D-1EFDEF9FF32B}"/>
              </a:ext>
            </a:extLst>
          </p:cNvPr>
          <p:cNvSpPr>
            <a:spLocks noGrp="1"/>
          </p:cNvSpPr>
          <p:nvPr>
            <p:ph type="title"/>
          </p:nvPr>
        </p:nvSpPr>
        <p:spPr/>
        <p:txBody>
          <a:bodyPr/>
          <a:lstStyle/>
          <a:p>
            <a:r>
              <a:rPr kumimoji="1" lang="ja-JP" altLang="en-US" dirty="0"/>
              <a:t>円をドルに変換するのが為替レート</a:t>
            </a:r>
          </a:p>
        </p:txBody>
      </p:sp>
      <p:sp>
        <p:nvSpPr>
          <p:cNvPr id="5" name="テキスト ボックス 4">
            <a:extLst>
              <a:ext uri="{FF2B5EF4-FFF2-40B4-BE49-F238E27FC236}">
                <a16:creationId xmlns:a16="http://schemas.microsoft.com/office/drawing/2014/main" id="{4DCD0FB7-6C76-E7AA-2BDA-AC285A9C93EA}"/>
              </a:ext>
            </a:extLst>
          </p:cNvPr>
          <p:cNvSpPr txBox="1"/>
          <p:nvPr/>
        </p:nvSpPr>
        <p:spPr>
          <a:xfrm>
            <a:off x="9264352" y="1844824"/>
            <a:ext cx="2664296" cy="2246769"/>
          </a:xfrm>
          <a:prstGeom prst="rect">
            <a:avLst/>
          </a:prstGeom>
          <a:noFill/>
        </p:spPr>
        <p:txBody>
          <a:bodyPr wrap="square" rtlCol="0">
            <a:spAutoFit/>
          </a:bodyPr>
          <a:lstStyle/>
          <a:p>
            <a:r>
              <a:rPr kumimoji="1" lang="en-US" altLang="ja-JP" sz="2000" dirty="0"/>
              <a:t>1</a:t>
            </a:r>
            <a:r>
              <a:rPr lang="ja-JP" altLang="en-US" sz="2000" dirty="0"/>
              <a:t>ドル＝</a:t>
            </a:r>
            <a:r>
              <a:rPr lang="en-US" altLang="ja-JP" sz="2000" dirty="0"/>
              <a:t>100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1</a:t>
            </a:r>
            <a:r>
              <a:rPr lang="ja-JP" altLang="en-US" sz="2000" dirty="0"/>
              <a:t>ドル</a:t>
            </a:r>
            <a:endParaRPr lang="en-US" altLang="ja-JP" sz="2000" dirty="0"/>
          </a:p>
          <a:p>
            <a:endParaRPr kumimoji="1" lang="en-US" altLang="ja-JP" sz="2000" dirty="0"/>
          </a:p>
          <a:p>
            <a:r>
              <a:rPr lang="en-US" altLang="ja-JP" sz="2000" dirty="0"/>
              <a:t>1</a:t>
            </a:r>
            <a:r>
              <a:rPr lang="ja-JP" altLang="en-US" sz="2000" dirty="0"/>
              <a:t>ドル＝</a:t>
            </a:r>
            <a:r>
              <a:rPr lang="en-US" altLang="ja-JP" sz="2000" dirty="0"/>
              <a:t>150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2/3</a:t>
            </a:r>
            <a:r>
              <a:rPr lang="ja-JP" altLang="en-US" sz="2000" dirty="0"/>
              <a:t>ドル</a:t>
            </a:r>
            <a:endParaRPr kumimoji="1" lang="ja-JP" altLang="en-US" sz="2000" dirty="0"/>
          </a:p>
        </p:txBody>
      </p:sp>
      <p:sp>
        <p:nvSpPr>
          <p:cNvPr id="6" name="正方形/長方形 5">
            <a:extLst>
              <a:ext uri="{FF2B5EF4-FFF2-40B4-BE49-F238E27FC236}">
                <a16:creationId xmlns:a16="http://schemas.microsoft.com/office/drawing/2014/main" id="{6C085DA6-2F80-4DEA-3273-3B21951DC47F}"/>
              </a:ext>
            </a:extLst>
          </p:cNvPr>
          <p:cNvSpPr/>
          <p:nvPr/>
        </p:nvSpPr>
        <p:spPr>
          <a:xfrm>
            <a:off x="9264352" y="4653136"/>
            <a:ext cx="2232248" cy="15841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買えるものが</a:t>
            </a:r>
            <a:r>
              <a:rPr lang="en-US" altLang="ja-JP" dirty="0"/>
              <a:t>3</a:t>
            </a:r>
            <a:r>
              <a:rPr lang="ja-JP" altLang="en-US" dirty="0"/>
              <a:t>分の２に！</a:t>
            </a:r>
            <a:endParaRPr kumimoji="1" lang="ja-JP" altLang="en-US" dirty="0"/>
          </a:p>
        </p:txBody>
      </p:sp>
      <p:pic>
        <p:nvPicPr>
          <p:cNvPr id="3" name="図 2">
            <a:extLst>
              <a:ext uri="{FF2B5EF4-FFF2-40B4-BE49-F238E27FC236}">
                <a16:creationId xmlns:a16="http://schemas.microsoft.com/office/drawing/2014/main" id="{8F945584-F787-7F16-0B8C-6BDEA96E05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199" y="1690688"/>
            <a:ext cx="7712733" cy="4330600"/>
          </a:xfrm>
          <a:prstGeom prst="rect">
            <a:avLst/>
          </a:prstGeom>
        </p:spPr>
      </p:pic>
    </p:spTree>
    <p:extLst>
      <p:ext uri="{BB962C8B-B14F-4D97-AF65-F5344CB8AC3E}">
        <p14:creationId xmlns:p14="http://schemas.microsoft.com/office/powerpoint/2010/main" val="3418445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日本酒、かき氷など</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85227" y="1797376"/>
            <a:ext cx="7686116" cy="432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a:extLst>
              <a:ext uri="{FF2B5EF4-FFF2-40B4-BE49-F238E27FC236}">
                <a16:creationId xmlns:a16="http://schemas.microsoft.com/office/drawing/2014/main" id="{C8EC1EE7-846E-1740-05AE-C5DF54A671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8247" y="4202929"/>
            <a:ext cx="3384742" cy="1905920"/>
          </a:xfrm>
          <a:prstGeom prst="rect">
            <a:avLst/>
          </a:prstGeom>
        </p:spPr>
      </p:pic>
      <p:pic>
        <p:nvPicPr>
          <p:cNvPr id="4" name="図 3">
            <a:extLst>
              <a:ext uri="{FF2B5EF4-FFF2-40B4-BE49-F238E27FC236}">
                <a16:creationId xmlns:a16="http://schemas.microsoft.com/office/drawing/2014/main" id="{B5A228D7-CABC-C94C-ECA8-DE5CA91B83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7863" y="1782771"/>
            <a:ext cx="3225511" cy="1816258"/>
          </a:xfrm>
          <a:prstGeom prst="rect">
            <a:avLst/>
          </a:prstGeom>
        </p:spPr>
      </p:pic>
    </p:spTree>
    <p:extLst>
      <p:ext uri="{BB962C8B-B14F-4D97-AF65-F5344CB8AC3E}">
        <p14:creationId xmlns:p14="http://schemas.microsoft.com/office/powerpoint/2010/main" val="2333408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エプコットの責任者</a:t>
            </a:r>
          </a:p>
        </p:txBody>
      </p:sp>
      <p:pic>
        <p:nvPicPr>
          <p:cNvPr id="4" name="コンテンツ プレースホルダー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194441" y="1825625"/>
            <a:ext cx="5803117" cy="4351338"/>
          </a:xfrm>
        </p:spPr>
      </p:pic>
      <p:pic>
        <p:nvPicPr>
          <p:cNvPr id="3" name="オーディオ 2">
            <a:hlinkClick r:id="" action="ppaction://media"/>
            <a:extLst>
              <a:ext uri="{FF2B5EF4-FFF2-40B4-BE49-F238E27FC236}">
                <a16:creationId xmlns:a16="http://schemas.microsoft.com/office/drawing/2014/main" id="{3EF7FA0C-D32D-425D-807F-C5096432B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389674839"/>
      </p:ext>
    </p:extLst>
  </p:cSld>
  <p:clrMapOvr>
    <a:masterClrMapping/>
  </p:clrMapOvr>
  <mc:AlternateContent xmlns:mc="http://schemas.openxmlformats.org/markup-compatibility/2006" xmlns:p14="http://schemas.microsoft.com/office/powerpoint/2010/main">
    <mc:Choice Requires="p14">
      <p:transition spd="slow" p14:dur="2000" advTm="3661"/>
    </mc:Choice>
    <mc:Fallback xmlns="">
      <p:transition spd="slow" advTm="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フェスティバル</a:t>
            </a:r>
          </a:p>
        </p:txBody>
      </p:sp>
      <p:sp>
        <p:nvSpPr>
          <p:cNvPr id="3" name="コンテンツ プレースホルダー 2"/>
          <p:cNvSpPr>
            <a:spLocks noGrp="1"/>
          </p:cNvSpPr>
          <p:nvPr>
            <p:ph idx="1"/>
          </p:nvPr>
        </p:nvSpPr>
        <p:spPr/>
        <p:txBody>
          <a:bodyPr/>
          <a:lstStyle/>
          <a:p>
            <a:r>
              <a:rPr lang="ja-JP" altLang="en-US" dirty="0">
                <a:solidFill>
                  <a:srgbClr val="0033CC"/>
                </a:solidFill>
              </a:rPr>
              <a:t>フードアンドワイン（</a:t>
            </a:r>
            <a:r>
              <a:rPr lang="en-US" altLang="ja-JP" dirty="0">
                <a:solidFill>
                  <a:srgbClr val="0033CC"/>
                </a:solidFill>
              </a:rPr>
              <a:t>9</a:t>
            </a:r>
            <a:r>
              <a:rPr lang="ja-JP" altLang="en-US" dirty="0">
                <a:solidFill>
                  <a:srgbClr val="0033CC"/>
                </a:solidFill>
              </a:rPr>
              <a:t>月～</a:t>
            </a:r>
            <a:r>
              <a:rPr lang="en-US" altLang="ja-JP" dirty="0">
                <a:solidFill>
                  <a:srgbClr val="0033CC"/>
                </a:solidFill>
              </a:rPr>
              <a:t>11</a:t>
            </a:r>
            <a:r>
              <a:rPr lang="ja-JP" altLang="en-US" dirty="0">
                <a:solidFill>
                  <a:srgbClr val="0033CC"/>
                </a:solidFill>
              </a:rPr>
              <a:t>月）</a:t>
            </a:r>
            <a:endParaRPr lang="en-US" altLang="ja-JP" dirty="0">
              <a:solidFill>
                <a:srgbClr val="0033CC"/>
              </a:solidFill>
            </a:endParaRPr>
          </a:p>
          <a:p>
            <a:r>
              <a:rPr lang="ja-JP" altLang="en-US" dirty="0"/>
              <a:t>ホリデー（</a:t>
            </a:r>
            <a:r>
              <a:rPr lang="en-US" altLang="ja-JP" dirty="0"/>
              <a:t>12</a:t>
            </a:r>
            <a:r>
              <a:rPr lang="ja-JP" altLang="en-US" dirty="0"/>
              <a:t>月から</a:t>
            </a:r>
            <a:r>
              <a:rPr lang="en-US" altLang="ja-JP" dirty="0"/>
              <a:t>1</a:t>
            </a:r>
            <a:r>
              <a:rPr lang="ja-JP" altLang="en-US" dirty="0"/>
              <a:t>月）</a:t>
            </a:r>
            <a:endParaRPr lang="en-US" altLang="ja-JP" dirty="0"/>
          </a:p>
          <a:p>
            <a:r>
              <a:rPr lang="ja-JP" altLang="en-US" dirty="0">
                <a:solidFill>
                  <a:srgbClr val="0033CC"/>
                </a:solidFill>
              </a:rPr>
              <a:t>アート</a:t>
            </a:r>
            <a:r>
              <a:rPr lang="en-US" altLang="ja-JP" dirty="0">
                <a:solidFill>
                  <a:srgbClr val="0033CC"/>
                </a:solidFill>
              </a:rPr>
              <a:t>(1</a:t>
            </a:r>
            <a:r>
              <a:rPr lang="ja-JP" altLang="en-US" dirty="0">
                <a:solidFill>
                  <a:srgbClr val="0033CC"/>
                </a:solidFill>
              </a:rPr>
              <a:t>月～</a:t>
            </a:r>
            <a:r>
              <a:rPr lang="en-US" altLang="ja-JP" dirty="0">
                <a:solidFill>
                  <a:srgbClr val="0033CC"/>
                </a:solidFill>
              </a:rPr>
              <a:t>2</a:t>
            </a:r>
            <a:r>
              <a:rPr lang="ja-JP" altLang="en-US" dirty="0">
                <a:solidFill>
                  <a:srgbClr val="0033CC"/>
                </a:solidFill>
              </a:rPr>
              <a:t>月）</a:t>
            </a:r>
            <a:endParaRPr lang="en-US" altLang="ja-JP" dirty="0">
              <a:solidFill>
                <a:srgbClr val="0033CC"/>
              </a:solidFill>
            </a:endParaRPr>
          </a:p>
          <a:p>
            <a:r>
              <a:rPr lang="ja-JP" altLang="en-US" dirty="0">
                <a:solidFill>
                  <a:srgbClr val="0033CC"/>
                </a:solidFill>
              </a:rPr>
              <a:t>フラワーアンドガーデン（</a:t>
            </a:r>
            <a:r>
              <a:rPr lang="en-US" altLang="ja-JP" dirty="0">
                <a:solidFill>
                  <a:srgbClr val="0033CC"/>
                </a:solidFill>
              </a:rPr>
              <a:t>3</a:t>
            </a:r>
            <a:r>
              <a:rPr lang="ja-JP" altLang="en-US" dirty="0">
                <a:solidFill>
                  <a:srgbClr val="0033CC"/>
                </a:solidFill>
              </a:rPr>
              <a:t>月～</a:t>
            </a:r>
            <a:r>
              <a:rPr lang="en-US" altLang="ja-JP" dirty="0">
                <a:solidFill>
                  <a:srgbClr val="0033CC"/>
                </a:solidFill>
              </a:rPr>
              <a:t>5</a:t>
            </a:r>
            <a:r>
              <a:rPr lang="ja-JP" altLang="en-US" dirty="0">
                <a:solidFill>
                  <a:srgbClr val="0033CC"/>
                </a:solidFill>
              </a:rPr>
              <a:t>月）</a:t>
            </a:r>
            <a:endParaRPr lang="en-US" altLang="ja-JP" dirty="0">
              <a:solidFill>
                <a:srgbClr val="0033CC"/>
              </a:solidFill>
            </a:endParaRPr>
          </a:p>
          <a:p>
            <a:r>
              <a:rPr kumimoji="1" lang="en-US" altLang="ja-JP" dirty="0"/>
              <a:t>6</a:t>
            </a:r>
            <a:r>
              <a:rPr kumimoji="1" lang="ja-JP" altLang="en-US" dirty="0"/>
              <a:t>月、</a:t>
            </a:r>
            <a:r>
              <a:rPr kumimoji="1" lang="en-US" altLang="ja-JP" dirty="0"/>
              <a:t>7</a:t>
            </a:r>
            <a:r>
              <a:rPr kumimoji="1" lang="ja-JP" altLang="en-US" dirty="0"/>
              <a:t>月は暑いのでやらない</a:t>
            </a:r>
            <a:endParaRPr kumimoji="1" lang="en-US" altLang="ja-JP" dirty="0"/>
          </a:p>
          <a:p>
            <a:r>
              <a:rPr lang="en-US" altLang="ja-JP" dirty="0">
                <a:solidFill>
                  <a:srgbClr val="FF0000"/>
                </a:solidFill>
              </a:rPr>
              <a:t>70</a:t>
            </a:r>
            <a:r>
              <a:rPr lang="ja-JP" altLang="en-US" dirty="0">
                <a:solidFill>
                  <a:srgbClr val="FF0000"/>
                </a:solidFill>
              </a:rPr>
              <a:t>度（摂氏</a:t>
            </a:r>
            <a:r>
              <a:rPr lang="en-US" altLang="ja-JP" dirty="0">
                <a:solidFill>
                  <a:srgbClr val="FF0000"/>
                </a:solidFill>
              </a:rPr>
              <a:t>21</a:t>
            </a:r>
            <a:r>
              <a:rPr lang="ja-JP" altLang="en-US" dirty="0">
                <a:solidFill>
                  <a:srgbClr val="FF0000"/>
                </a:solidFill>
              </a:rPr>
              <a:t>度）</a:t>
            </a:r>
            <a:r>
              <a:rPr lang="ja-JP" altLang="en-US" dirty="0"/>
              <a:t>以下はサンドイッチなどが売れる、</a:t>
            </a:r>
            <a:r>
              <a:rPr lang="en-US" altLang="ja-JP" dirty="0">
                <a:solidFill>
                  <a:srgbClr val="FF0000"/>
                </a:solidFill>
              </a:rPr>
              <a:t>80</a:t>
            </a:r>
            <a:r>
              <a:rPr lang="ja-JP" altLang="en-US" dirty="0">
                <a:solidFill>
                  <a:srgbClr val="FF0000"/>
                </a:solidFill>
              </a:rPr>
              <a:t>度（摂氏</a:t>
            </a:r>
            <a:r>
              <a:rPr lang="en-US" altLang="ja-JP" dirty="0">
                <a:solidFill>
                  <a:srgbClr val="FF0000"/>
                </a:solidFill>
              </a:rPr>
              <a:t>27</a:t>
            </a:r>
            <a:r>
              <a:rPr lang="ja-JP" altLang="en-US" dirty="0">
                <a:solidFill>
                  <a:srgbClr val="FF0000"/>
                </a:solidFill>
              </a:rPr>
              <a:t>度）</a:t>
            </a:r>
            <a:r>
              <a:rPr lang="ja-JP" altLang="en-US" dirty="0"/>
              <a:t>以上はビールなど売れる。その間は両方売れる。天候が重要。</a:t>
            </a:r>
            <a:endParaRPr kumimoji="1" lang="ja-JP" altLang="en-US" dirty="0"/>
          </a:p>
        </p:txBody>
      </p:sp>
    </p:spTree>
    <p:extLst>
      <p:ext uri="{BB962C8B-B14F-4D97-AF65-F5344CB8AC3E}">
        <p14:creationId xmlns:p14="http://schemas.microsoft.com/office/powerpoint/2010/main" val="3320642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54900977"/>
              </p:ext>
            </p:extLst>
          </p:nvPr>
        </p:nvGraphicFramePr>
        <p:xfrm>
          <a:off x="2135560" y="692696"/>
          <a:ext cx="7992890" cy="4183434"/>
        </p:xfrm>
        <a:graphic>
          <a:graphicData uri="http://schemas.openxmlformats.org/drawingml/2006/table">
            <a:tbl>
              <a:tblPr firstRow="1" bandRow="1">
                <a:tableStyleId>{5C22544A-7EE6-4342-B048-85BDC9FD1C3A}</a:tableStyleId>
              </a:tblPr>
              <a:tblGrid>
                <a:gridCol w="1598578">
                  <a:extLst>
                    <a:ext uri="{9D8B030D-6E8A-4147-A177-3AD203B41FA5}">
                      <a16:colId xmlns:a16="http://schemas.microsoft.com/office/drawing/2014/main" val="20000"/>
                    </a:ext>
                  </a:extLst>
                </a:gridCol>
                <a:gridCol w="1598578">
                  <a:extLst>
                    <a:ext uri="{9D8B030D-6E8A-4147-A177-3AD203B41FA5}">
                      <a16:colId xmlns:a16="http://schemas.microsoft.com/office/drawing/2014/main" val="20001"/>
                    </a:ext>
                  </a:extLst>
                </a:gridCol>
                <a:gridCol w="1598578">
                  <a:extLst>
                    <a:ext uri="{9D8B030D-6E8A-4147-A177-3AD203B41FA5}">
                      <a16:colId xmlns:a16="http://schemas.microsoft.com/office/drawing/2014/main" val="20002"/>
                    </a:ext>
                  </a:extLst>
                </a:gridCol>
                <a:gridCol w="1598578">
                  <a:extLst>
                    <a:ext uri="{9D8B030D-6E8A-4147-A177-3AD203B41FA5}">
                      <a16:colId xmlns:a16="http://schemas.microsoft.com/office/drawing/2014/main" val="20003"/>
                    </a:ext>
                  </a:extLst>
                </a:gridCol>
                <a:gridCol w="1598578">
                  <a:extLst>
                    <a:ext uri="{9D8B030D-6E8A-4147-A177-3AD203B41FA5}">
                      <a16:colId xmlns:a16="http://schemas.microsoft.com/office/drawing/2014/main" val="20004"/>
                    </a:ext>
                  </a:extLst>
                </a:gridCol>
              </a:tblGrid>
              <a:tr h="1057590">
                <a:tc>
                  <a:txBody>
                    <a:bodyPr/>
                    <a:lstStyle/>
                    <a:p>
                      <a:endParaRPr kumimoji="1" lang="ja-JP" altLang="en-US" sz="2400" dirty="0"/>
                    </a:p>
                  </a:txBody>
                  <a:tcPr/>
                </a:tc>
                <a:tc>
                  <a:txBody>
                    <a:bodyPr/>
                    <a:lstStyle/>
                    <a:p>
                      <a:r>
                        <a:rPr kumimoji="1" lang="ja-JP" altLang="en-US" sz="2400" dirty="0"/>
                        <a:t>フード＆ワイン</a:t>
                      </a:r>
                    </a:p>
                  </a:txBody>
                  <a:tcPr/>
                </a:tc>
                <a:tc>
                  <a:txBody>
                    <a:bodyPr/>
                    <a:lstStyle/>
                    <a:p>
                      <a:r>
                        <a:rPr kumimoji="1" lang="ja-JP" altLang="en-US" sz="2400" dirty="0"/>
                        <a:t>ホリデー</a:t>
                      </a:r>
                    </a:p>
                  </a:txBody>
                  <a:tcPr/>
                </a:tc>
                <a:tc>
                  <a:txBody>
                    <a:bodyPr/>
                    <a:lstStyle/>
                    <a:p>
                      <a:r>
                        <a:rPr kumimoji="1" lang="ja-JP" altLang="en-US" sz="2400" dirty="0"/>
                        <a:t>アート</a:t>
                      </a:r>
                    </a:p>
                  </a:txBody>
                  <a:tcPr/>
                </a:tc>
                <a:tc>
                  <a:txBody>
                    <a:bodyPr/>
                    <a:lstStyle/>
                    <a:p>
                      <a:r>
                        <a:rPr kumimoji="1" lang="ja-JP" altLang="en-US" sz="2400" dirty="0"/>
                        <a:t>フラワー</a:t>
                      </a:r>
                    </a:p>
                  </a:txBody>
                  <a:tcPr/>
                </a:tc>
                <a:extLst>
                  <a:ext uri="{0D108BD9-81ED-4DB2-BD59-A6C34878D82A}">
                    <a16:rowId xmlns:a16="http://schemas.microsoft.com/office/drawing/2014/main" val="10000"/>
                  </a:ext>
                </a:extLst>
              </a:tr>
              <a:tr h="958634">
                <a:tc>
                  <a:txBody>
                    <a:bodyPr/>
                    <a:lstStyle/>
                    <a:p>
                      <a:r>
                        <a:rPr kumimoji="1" lang="ja-JP" altLang="en-US" sz="2400" dirty="0"/>
                        <a:t>時期</a:t>
                      </a:r>
                    </a:p>
                  </a:txBody>
                  <a:tcPr/>
                </a:tc>
                <a:tc>
                  <a:txBody>
                    <a:bodyPr/>
                    <a:lstStyle/>
                    <a:p>
                      <a:r>
                        <a:rPr kumimoji="1" lang="en-US" altLang="ja-JP" sz="2400" dirty="0"/>
                        <a:t>9</a:t>
                      </a:r>
                      <a:r>
                        <a:rPr kumimoji="1" lang="ja-JP" altLang="en-US" sz="2400" dirty="0"/>
                        <a:t>月から</a:t>
                      </a:r>
                      <a:r>
                        <a:rPr kumimoji="1" lang="en-US" altLang="ja-JP" sz="2400" dirty="0"/>
                        <a:t>11</a:t>
                      </a:r>
                      <a:r>
                        <a:rPr kumimoji="1" lang="ja-JP" altLang="en-US" sz="2400" dirty="0"/>
                        <a:t>月</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a:t>
                      </a:r>
                    </a:p>
                  </a:txBody>
                  <a:tcPr/>
                </a:tc>
                <a:tc>
                  <a:txBody>
                    <a:bodyPr/>
                    <a:lstStyle/>
                    <a:p>
                      <a:r>
                        <a:rPr kumimoji="1" lang="en-US" altLang="ja-JP" sz="2400" dirty="0"/>
                        <a:t>1</a:t>
                      </a:r>
                      <a:r>
                        <a:rPr kumimoji="1" lang="ja-JP" altLang="en-US" sz="2400" dirty="0"/>
                        <a:t>月から</a:t>
                      </a:r>
                      <a:r>
                        <a:rPr kumimoji="1" lang="en-US" altLang="ja-JP" sz="2400" dirty="0"/>
                        <a:t>2</a:t>
                      </a:r>
                      <a:r>
                        <a:rPr kumimoji="1" lang="ja-JP" altLang="en-US" sz="2400" dirty="0"/>
                        <a:t>月</a:t>
                      </a:r>
                    </a:p>
                  </a:txBody>
                  <a:tcPr/>
                </a:tc>
                <a:tc>
                  <a:txBody>
                    <a:bodyPr/>
                    <a:lstStyle/>
                    <a:p>
                      <a:r>
                        <a:rPr kumimoji="1" lang="en-US" altLang="ja-JP" sz="2400" dirty="0"/>
                        <a:t>3</a:t>
                      </a:r>
                      <a:r>
                        <a:rPr kumimoji="1" lang="ja-JP" altLang="en-US" sz="2400" dirty="0"/>
                        <a:t>月から</a:t>
                      </a:r>
                      <a:r>
                        <a:rPr kumimoji="1" lang="en-US" altLang="ja-JP" sz="2400" dirty="0"/>
                        <a:t>5</a:t>
                      </a:r>
                      <a:r>
                        <a:rPr kumimoji="1" lang="ja-JP" altLang="en-US" sz="2400" dirty="0"/>
                        <a:t>月</a:t>
                      </a:r>
                    </a:p>
                  </a:txBody>
                  <a:tcPr/>
                </a:tc>
                <a:extLst>
                  <a:ext uri="{0D108BD9-81ED-4DB2-BD59-A6C34878D82A}">
                    <a16:rowId xmlns:a16="http://schemas.microsoft.com/office/drawing/2014/main" val="10001"/>
                  </a:ext>
                </a:extLst>
              </a:tr>
              <a:tr h="938754">
                <a:tc>
                  <a:txBody>
                    <a:bodyPr/>
                    <a:lstStyle/>
                    <a:p>
                      <a:r>
                        <a:rPr kumimoji="1" lang="ja-JP" altLang="en-US" sz="2400" dirty="0"/>
                        <a:t>テーマ</a:t>
                      </a:r>
                    </a:p>
                  </a:txBody>
                  <a:tcPr/>
                </a:tc>
                <a:tc>
                  <a:txBody>
                    <a:bodyPr/>
                    <a:lstStyle/>
                    <a:p>
                      <a:r>
                        <a:rPr kumimoji="1" lang="ja-JP" altLang="en-US" sz="2400" dirty="0"/>
                        <a:t>食事とお酒</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月にかけての各国の行事</a:t>
                      </a:r>
                    </a:p>
                  </a:txBody>
                  <a:tcPr/>
                </a:tc>
                <a:tc>
                  <a:txBody>
                    <a:bodyPr/>
                    <a:lstStyle/>
                    <a:p>
                      <a:r>
                        <a:rPr kumimoji="1" lang="ja-JP" altLang="en-US" sz="2400" dirty="0"/>
                        <a:t>コロニアルアートなどの展示販売</a:t>
                      </a:r>
                    </a:p>
                  </a:txBody>
                  <a:tcPr/>
                </a:tc>
                <a:tc>
                  <a:txBody>
                    <a:bodyPr/>
                    <a:lstStyle/>
                    <a:p>
                      <a:r>
                        <a:rPr kumimoji="1" lang="ja-JP" altLang="en-US" sz="2400" dirty="0"/>
                        <a:t>花を飾り付け、食べ物も販売</a:t>
                      </a:r>
                    </a:p>
                  </a:txBody>
                  <a:tcPr/>
                </a:tc>
                <a:extLst>
                  <a:ext uri="{0D108BD9-81ED-4DB2-BD59-A6C34878D82A}">
                    <a16:rowId xmlns:a16="http://schemas.microsoft.com/office/drawing/2014/main" val="10002"/>
                  </a:ext>
                </a:extLst>
              </a:tr>
              <a:tr h="612730">
                <a:tc>
                  <a:txBody>
                    <a:bodyPr/>
                    <a:lstStyle/>
                    <a:p>
                      <a:r>
                        <a:rPr kumimoji="1" lang="ja-JP" altLang="en-US" sz="2400" dirty="0"/>
                        <a:t>収益源</a:t>
                      </a:r>
                    </a:p>
                  </a:txBody>
                  <a:tcPr/>
                </a:tc>
                <a:tc>
                  <a:txBody>
                    <a:bodyPr/>
                    <a:lstStyle/>
                    <a:p>
                      <a:r>
                        <a:rPr kumimoji="1" lang="ja-JP" altLang="en-US" sz="2400" dirty="0"/>
                        <a:t>食事</a:t>
                      </a:r>
                    </a:p>
                  </a:txBody>
                  <a:tcPr/>
                </a:tc>
                <a:tc>
                  <a:txBody>
                    <a:bodyPr/>
                    <a:lstStyle/>
                    <a:p>
                      <a:r>
                        <a:rPr kumimoji="1" lang="ja-JP" altLang="en-US" sz="2400" dirty="0"/>
                        <a:t>食事</a:t>
                      </a:r>
                    </a:p>
                  </a:txBody>
                  <a:tcPr/>
                </a:tc>
                <a:tc>
                  <a:txBody>
                    <a:bodyPr/>
                    <a:lstStyle/>
                    <a:p>
                      <a:r>
                        <a:rPr kumimoji="1" lang="ja-JP" altLang="en-US" sz="2400" dirty="0"/>
                        <a:t>入場料</a:t>
                      </a:r>
                    </a:p>
                  </a:txBody>
                  <a:tcPr/>
                </a:tc>
                <a:tc>
                  <a:txBody>
                    <a:bodyPr/>
                    <a:lstStyle/>
                    <a:p>
                      <a:r>
                        <a:rPr kumimoji="1" lang="ja-JP" altLang="en-US" sz="2400" dirty="0"/>
                        <a:t>食事</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065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439816" y="188640"/>
            <a:ext cx="3528392" cy="62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86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フードアンドワインフェスティバル</a:t>
            </a:r>
          </a:p>
        </p:txBody>
      </p:sp>
      <p:sp>
        <p:nvSpPr>
          <p:cNvPr id="3" name="コンテンツ プレースホルダー 2"/>
          <p:cNvSpPr>
            <a:spLocks noGrp="1"/>
          </p:cNvSpPr>
          <p:nvPr>
            <p:ph idx="1"/>
          </p:nvPr>
        </p:nvSpPr>
        <p:spPr>
          <a:xfrm>
            <a:off x="1415480" y="1916832"/>
            <a:ext cx="8589640" cy="4360019"/>
          </a:xfrm>
        </p:spPr>
        <p:txBody>
          <a:bodyPr>
            <a:normAutofit fontScale="55000" lnSpcReduction="20000"/>
          </a:bodyPr>
          <a:lstStyle/>
          <a:p>
            <a:pPr marL="0" indent="0">
              <a:buNone/>
            </a:pPr>
            <a:r>
              <a:rPr lang="ja-JP" altLang="en-US" dirty="0"/>
              <a:t>・</a:t>
            </a:r>
            <a:r>
              <a:rPr lang="en-US" altLang="ja-JP" sz="4600" dirty="0"/>
              <a:t>11</a:t>
            </a:r>
            <a:r>
              <a:rPr lang="ja-JP" altLang="en-US" sz="4600" dirty="0"/>
              <a:t>ヵ国以外の国も含め、</a:t>
            </a:r>
            <a:r>
              <a:rPr lang="ja-JP" altLang="en-US" sz="4600" dirty="0">
                <a:solidFill>
                  <a:srgbClr val="FF0000"/>
                </a:solidFill>
              </a:rPr>
              <a:t>食事とアルコール</a:t>
            </a:r>
            <a:r>
              <a:rPr lang="ja-JP" altLang="en-US" sz="4600" dirty="0"/>
              <a:t>を提供</a:t>
            </a:r>
            <a:endParaRPr lang="en-US" altLang="ja-JP" sz="4600" dirty="0"/>
          </a:p>
          <a:p>
            <a:pPr marL="0" indent="0">
              <a:buNone/>
            </a:pPr>
            <a:r>
              <a:rPr lang="ja-JP" altLang="en-US" sz="4600" dirty="0"/>
              <a:t>・各国料理は</a:t>
            </a:r>
            <a:r>
              <a:rPr lang="ja-JP" altLang="en-US" sz="4600" dirty="0">
                <a:solidFill>
                  <a:srgbClr val="FF0000"/>
                </a:solidFill>
              </a:rPr>
              <a:t>３個以内</a:t>
            </a:r>
            <a:r>
              <a:rPr lang="ja-JP" altLang="en-US" sz="4600" dirty="0"/>
              <a:t>に絞り、量も少なめ→食事を早く提供することと、多くの国の食事を味わってもらうため。</a:t>
            </a:r>
            <a:endParaRPr lang="en-US" altLang="ja-JP" sz="4600" dirty="0"/>
          </a:p>
          <a:p>
            <a:pPr marL="0" indent="0">
              <a:buNone/>
            </a:pPr>
            <a:r>
              <a:rPr lang="ja-JP" altLang="en-US" sz="4600" dirty="0"/>
              <a:t>・結果として、</a:t>
            </a:r>
            <a:r>
              <a:rPr lang="en-US" altLang="ja-JP" sz="4600" dirty="0"/>
              <a:t>1</a:t>
            </a:r>
            <a:r>
              <a:rPr lang="ja-JP" altLang="en-US" sz="4600" dirty="0"/>
              <a:t>ヵ所でディナーを食べるより、</a:t>
            </a:r>
            <a:r>
              <a:rPr lang="ja-JP" altLang="en-US" sz="4600" dirty="0">
                <a:solidFill>
                  <a:srgbClr val="FF0000"/>
                </a:solidFill>
              </a:rPr>
              <a:t>単価が高くなる。</a:t>
            </a:r>
            <a:endParaRPr lang="en-US" altLang="ja-JP" sz="4600" dirty="0">
              <a:solidFill>
                <a:srgbClr val="FF0000"/>
              </a:solidFill>
            </a:endParaRPr>
          </a:p>
          <a:p>
            <a:pPr marL="0" indent="0">
              <a:buNone/>
            </a:pPr>
            <a:r>
              <a:rPr lang="ja-JP" altLang="en-US" sz="4600" dirty="0"/>
              <a:t>・２６年目。</a:t>
            </a:r>
            <a:r>
              <a:rPr lang="en-US" altLang="ja-JP" sz="4600" dirty="0"/>
              <a:t>9</a:t>
            </a:r>
            <a:r>
              <a:rPr lang="ja-JP" altLang="en-US" sz="4600" dirty="0"/>
              <a:t>年目から利益がでる。その後は安定。</a:t>
            </a:r>
            <a:endParaRPr lang="en-US" altLang="ja-JP" sz="4600" dirty="0"/>
          </a:p>
          <a:p>
            <a:pPr marL="0" indent="0">
              <a:buNone/>
            </a:pPr>
            <a:r>
              <a:rPr lang="ja-JP" altLang="en-US" sz="4600" dirty="0"/>
              <a:t>・徐々に期間を増やす（固定費用が減る）</a:t>
            </a:r>
            <a:endParaRPr lang="en-US" altLang="ja-JP" sz="4600" dirty="0"/>
          </a:p>
          <a:p>
            <a:pPr marL="0" indent="0">
              <a:buNone/>
            </a:pPr>
            <a:r>
              <a:rPr lang="ja-JP" altLang="en-US" sz="4600" dirty="0"/>
              <a:t>・建物、電気、食事の用意など初日に多くの費用がかかる。</a:t>
            </a:r>
            <a:endParaRPr lang="en-US" altLang="ja-JP" sz="4600" dirty="0"/>
          </a:p>
          <a:p>
            <a:pPr marL="0" indent="0">
              <a:buNone/>
            </a:pPr>
            <a:r>
              <a:rPr lang="ja-JP" altLang="en-US" sz="4600" dirty="0"/>
              <a:t>・収益は食事から。</a:t>
            </a:r>
            <a:endParaRPr lang="en-US" altLang="ja-JP" sz="4600" dirty="0"/>
          </a:p>
          <a:p>
            <a:pPr marL="0" indent="0">
              <a:buNone/>
            </a:pPr>
            <a:r>
              <a:rPr lang="ja-JP" altLang="en-US" sz="4600" dirty="0"/>
              <a:t>・今年からメニューの写真をすべての国におく。</a:t>
            </a:r>
            <a:endParaRPr lang="en-US" altLang="ja-JP" sz="4600" dirty="0"/>
          </a:p>
          <a:p>
            <a:pPr marL="0" indent="0">
              <a:buNone/>
            </a:pPr>
            <a:r>
              <a:rPr lang="ja-JP" altLang="en-US" sz="4600" dirty="0"/>
              <a:t>・一番売れるのはカナダ。</a:t>
            </a:r>
          </a:p>
        </p:txBody>
      </p:sp>
    </p:spTree>
    <p:extLst>
      <p:ext uri="{BB962C8B-B14F-4D97-AF65-F5344CB8AC3E}">
        <p14:creationId xmlns:p14="http://schemas.microsoft.com/office/powerpoint/2010/main" val="524931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エプコットの入り口</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1665" y="1628801"/>
            <a:ext cx="6034617" cy="4525963"/>
          </a:xfrm>
        </p:spPr>
      </p:pic>
    </p:spTree>
    <p:extLst>
      <p:ext uri="{BB962C8B-B14F-4D97-AF65-F5344CB8AC3E}">
        <p14:creationId xmlns:p14="http://schemas.microsoft.com/office/powerpoint/2010/main" val="12241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3" y="1628801"/>
            <a:ext cx="3897957" cy="4227141"/>
          </a:xfrm>
        </p:spPr>
      </p:pic>
      <p:sp>
        <p:nvSpPr>
          <p:cNvPr id="3" name="テキスト ボックス 2"/>
          <p:cNvSpPr txBox="1"/>
          <p:nvPr/>
        </p:nvSpPr>
        <p:spPr>
          <a:xfrm>
            <a:off x="6313240" y="1684437"/>
            <a:ext cx="5040560" cy="3970318"/>
          </a:xfrm>
          <a:prstGeom prst="rect">
            <a:avLst/>
          </a:prstGeom>
          <a:noFill/>
        </p:spPr>
        <p:txBody>
          <a:bodyPr wrap="square" rtlCol="0">
            <a:spAutoFit/>
          </a:bodyPr>
          <a:lstStyle/>
          <a:p>
            <a:r>
              <a:rPr lang="ja-JP" altLang="en-US" sz="3600" dirty="0">
                <a:solidFill>
                  <a:srgbClr val="C09200"/>
                </a:solidFill>
              </a:rPr>
              <a:t>・照り焼きチキンマン</a:t>
            </a:r>
            <a:endParaRPr lang="en-US" altLang="ja-JP" sz="3600" dirty="0">
              <a:solidFill>
                <a:srgbClr val="C09200"/>
              </a:solidFill>
            </a:endParaRPr>
          </a:p>
          <a:p>
            <a:r>
              <a:rPr lang="ja-JP" altLang="en-US" sz="3600" dirty="0">
                <a:solidFill>
                  <a:srgbClr val="C09200"/>
                </a:solidFill>
              </a:rPr>
              <a:t>・ビーフ握り</a:t>
            </a:r>
            <a:endParaRPr lang="en-US" altLang="ja-JP" sz="3600" dirty="0">
              <a:solidFill>
                <a:srgbClr val="C09200"/>
              </a:solidFill>
            </a:endParaRPr>
          </a:p>
          <a:p>
            <a:r>
              <a:rPr lang="ja-JP" altLang="en-US" sz="3600" dirty="0">
                <a:solidFill>
                  <a:srgbClr val="C09200"/>
                </a:solidFill>
              </a:rPr>
              <a:t>・スパイシーロール</a:t>
            </a:r>
            <a:endParaRPr lang="en-US" altLang="ja-JP" sz="3600" dirty="0">
              <a:solidFill>
                <a:srgbClr val="C09200"/>
              </a:solidFill>
            </a:endParaRPr>
          </a:p>
          <a:p>
            <a:endParaRPr lang="en-US" altLang="ja-JP" sz="3600" dirty="0">
              <a:solidFill>
                <a:srgbClr val="C09200"/>
              </a:solidFill>
            </a:endParaRPr>
          </a:p>
          <a:p>
            <a:r>
              <a:rPr lang="ja-JP" altLang="en-US" sz="3600" dirty="0">
                <a:solidFill>
                  <a:srgbClr val="C09200"/>
                </a:solidFill>
              </a:rPr>
              <a:t>・</a:t>
            </a:r>
            <a:r>
              <a:rPr lang="en-US" altLang="ja-JP" sz="3600" dirty="0">
                <a:solidFill>
                  <a:srgbClr val="C09200"/>
                </a:solidFill>
              </a:rPr>
              <a:t>KIRIN</a:t>
            </a:r>
            <a:r>
              <a:rPr lang="ja-JP" altLang="en-US" sz="3600" dirty="0">
                <a:solidFill>
                  <a:srgbClr val="C09200"/>
                </a:solidFill>
              </a:rPr>
              <a:t>　</a:t>
            </a:r>
            <a:r>
              <a:rPr lang="en-US" altLang="ja-JP" sz="3600" dirty="0">
                <a:solidFill>
                  <a:srgbClr val="C09200"/>
                </a:solidFill>
              </a:rPr>
              <a:t>ICHIBAN</a:t>
            </a:r>
          </a:p>
          <a:p>
            <a:r>
              <a:rPr lang="ja-JP" altLang="en-US" sz="3600" dirty="0">
                <a:solidFill>
                  <a:srgbClr val="C09200"/>
                </a:solidFill>
              </a:rPr>
              <a:t>・</a:t>
            </a:r>
            <a:r>
              <a:rPr lang="en-US" altLang="ja-JP" sz="3600" dirty="0">
                <a:solidFill>
                  <a:srgbClr val="C09200"/>
                </a:solidFill>
              </a:rPr>
              <a:t>OZEKI</a:t>
            </a:r>
            <a:r>
              <a:rPr lang="ja-JP" altLang="en-US" sz="3600" dirty="0">
                <a:solidFill>
                  <a:srgbClr val="C09200"/>
                </a:solidFill>
              </a:rPr>
              <a:t>　</a:t>
            </a:r>
            <a:r>
              <a:rPr lang="en-US" altLang="ja-JP" sz="3600" dirty="0">
                <a:solidFill>
                  <a:srgbClr val="C09200"/>
                </a:solidFill>
              </a:rPr>
              <a:t>RAI</a:t>
            </a:r>
            <a:r>
              <a:rPr lang="ja-JP" altLang="en-US" sz="3600" dirty="0">
                <a:solidFill>
                  <a:srgbClr val="C09200"/>
                </a:solidFill>
              </a:rPr>
              <a:t>　</a:t>
            </a:r>
            <a:r>
              <a:rPr lang="en-US" altLang="ja-JP" sz="3600" dirty="0">
                <a:solidFill>
                  <a:srgbClr val="C09200"/>
                </a:solidFill>
              </a:rPr>
              <a:t>SAKE</a:t>
            </a:r>
          </a:p>
          <a:p>
            <a:endParaRPr lang="en-US" altLang="ja-JP" sz="3600" dirty="0">
              <a:solidFill>
                <a:srgbClr val="C09200"/>
              </a:solidFill>
            </a:endParaRPr>
          </a:p>
        </p:txBody>
      </p:sp>
    </p:spTree>
    <p:extLst>
      <p:ext uri="{BB962C8B-B14F-4D97-AF65-F5344CB8AC3E}">
        <p14:creationId xmlns:p14="http://schemas.microsoft.com/office/powerpoint/2010/main" val="19715492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アメリカ館の食べ物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7409" y="1412777"/>
            <a:ext cx="6034617" cy="4525963"/>
          </a:xfrm>
        </p:spPr>
      </p:pic>
      <p:sp>
        <p:nvSpPr>
          <p:cNvPr id="3" name="テキスト ボックス 2"/>
          <p:cNvSpPr txBox="1"/>
          <p:nvPr/>
        </p:nvSpPr>
        <p:spPr>
          <a:xfrm>
            <a:off x="7248128" y="1379594"/>
            <a:ext cx="4536504" cy="3539430"/>
          </a:xfrm>
          <a:prstGeom prst="rect">
            <a:avLst/>
          </a:prstGeom>
          <a:solidFill>
            <a:schemeClr val="accent6">
              <a:lumMod val="20000"/>
              <a:lumOff val="80000"/>
            </a:schemeClr>
          </a:solidFill>
        </p:spPr>
        <p:txBody>
          <a:bodyPr wrap="square" rtlCol="0">
            <a:spAutoFit/>
          </a:bodyPr>
          <a:lstStyle/>
          <a:p>
            <a:r>
              <a:rPr lang="ja-JP" altLang="en-US" sz="2800" dirty="0"/>
              <a:t>・ニューイングランド・ロブスター・ロール</a:t>
            </a:r>
            <a:endParaRPr lang="en-US" altLang="ja-JP" sz="2800" dirty="0"/>
          </a:p>
          <a:p>
            <a:endParaRPr lang="en-US" altLang="ja-JP" sz="2800" dirty="0"/>
          </a:p>
          <a:p>
            <a:r>
              <a:rPr lang="ja-JP" altLang="en-US" sz="2800" dirty="0"/>
              <a:t>・ブランズウィック・スライダー（ハンバーガーのミニチュア版）</a:t>
            </a:r>
            <a:endParaRPr lang="en-US" altLang="ja-JP" sz="2800" dirty="0"/>
          </a:p>
          <a:p>
            <a:endParaRPr lang="en-US" altLang="ja-JP" sz="2800" dirty="0"/>
          </a:p>
          <a:p>
            <a:r>
              <a:rPr lang="ja-JP" altLang="en-US" sz="2800" dirty="0"/>
              <a:t>・キャロット・ケーキ</a:t>
            </a:r>
          </a:p>
        </p:txBody>
      </p:sp>
    </p:spTree>
    <p:extLst>
      <p:ext uri="{BB962C8B-B14F-4D97-AF65-F5344CB8AC3E}">
        <p14:creationId xmlns:p14="http://schemas.microsoft.com/office/powerpoint/2010/main" val="25892242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2618" y="2060848"/>
            <a:ext cx="6265912" cy="3525502"/>
          </a:xfrm>
        </p:spPr>
      </p:pic>
      <p:pic>
        <p:nvPicPr>
          <p:cNvPr id="3" name="図 2">
            <a:extLst>
              <a:ext uri="{FF2B5EF4-FFF2-40B4-BE49-F238E27FC236}">
                <a16:creationId xmlns:a16="http://schemas.microsoft.com/office/drawing/2014/main" id="{EDC1914D-61DC-24B9-20D1-E6A69E021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6080" y="1027906"/>
            <a:ext cx="5199900" cy="2924944"/>
          </a:xfrm>
          <a:prstGeom prst="rect">
            <a:avLst/>
          </a:prstGeom>
        </p:spPr>
      </p:pic>
      <p:sp>
        <p:nvSpPr>
          <p:cNvPr id="5" name="テキスト ボックス 4">
            <a:extLst>
              <a:ext uri="{FF2B5EF4-FFF2-40B4-BE49-F238E27FC236}">
                <a16:creationId xmlns:a16="http://schemas.microsoft.com/office/drawing/2014/main" id="{A4F51639-580A-C69E-172F-0A71577D021C}"/>
              </a:ext>
            </a:extLst>
          </p:cNvPr>
          <p:cNvSpPr txBox="1"/>
          <p:nvPr/>
        </p:nvSpPr>
        <p:spPr>
          <a:xfrm>
            <a:off x="7471570" y="4509120"/>
            <a:ext cx="4407812" cy="1446550"/>
          </a:xfrm>
          <a:prstGeom prst="rect">
            <a:avLst/>
          </a:prstGeom>
          <a:noFill/>
        </p:spPr>
        <p:txBody>
          <a:bodyPr wrap="square" rtlCol="0">
            <a:spAutoFit/>
          </a:bodyPr>
          <a:lstStyle/>
          <a:p>
            <a:r>
              <a:rPr kumimoji="1" lang="ja-JP" altLang="en-US" sz="4400" dirty="0">
                <a:latin typeface="+mj-ea"/>
                <a:ea typeface="+mj-ea"/>
              </a:rPr>
              <a:t>カナダ</a:t>
            </a:r>
            <a:endParaRPr kumimoji="1" lang="en-US" altLang="ja-JP" sz="4400" dirty="0">
              <a:latin typeface="+mj-ea"/>
              <a:ea typeface="+mj-ea"/>
            </a:endParaRPr>
          </a:p>
          <a:p>
            <a:r>
              <a:rPr lang="ja-JP" altLang="en-US" sz="4400" dirty="0">
                <a:latin typeface="+mj-ea"/>
                <a:ea typeface="+mj-ea"/>
              </a:rPr>
              <a:t>フィレミニョン</a:t>
            </a:r>
            <a:endParaRPr kumimoji="1" lang="ja-JP" altLang="en-US" sz="4400" dirty="0">
              <a:latin typeface="+mj-ea"/>
              <a:ea typeface="+mj-ea"/>
            </a:endParaRPr>
          </a:p>
        </p:txBody>
      </p:sp>
    </p:spTree>
    <p:extLst>
      <p:ext uri="{BB962C8B-B14F-4D97-AF65-F5344CB8AC3E}">
        <p14:creationId xmlns:p14="http://schemas.microsoft.com/office/powerpoint/2010/main" val="77296593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2990</TotalTime>
  <Words>2712</Words>
  <Application>Microsoft Office PowerPoint</Application>
  <PresentationFormat>ワイド画面</PresentationFormat>
  <Paragraphs>540</Paragraphs>
  <Slides>121</Slides>
  <Notes>7</Notes>
  <HiddenSlides>0</HiddenSlides>
  <MMClips>5</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121</vt:i4>
      </vt:variant>
    </vt:vector>
  </HeadingPairs>
  <TitlesOfParts>
    <vt:vector size="133" baseType="lpstr">
      <vt:lpstr>ＭＳ ゴシック</vt:lpstr>
      <vt:lpstr>ＭＳ 明朝</vt:lpstr>
      <vt:lpstr>游ゴシック</vt:lpstr>
      <vt:lpstr>游ゴシック Light</vt:lpstr>
      <vt:lpstr>Arial</vt:lpstr>
      <vt:lpstr>Arial Black</vt:lpstr>
      <vt:lpstr>Calibri</vt:lpstr>
      <vt:lpstr>Cambria Math</vt:lpstr>
      <vt:lpstr>Century</vt:lpstr>
      <vt:lpstr>Wingdings</vt:lpstr>
      <vt:lpstr>Office テーマ</vt:lpstr>
      <vt:lpstr>画像ファイル</vt:lpstr>
      <vt:lpstr>世界のディズニーランド （教科書第9章）</vt:lpstr>
      <vt:lpstr>リカード</vt:lpstr>
      <vt:lpstr>絶対優位 ある国がどの産業についても強い場合</vt:lpstr>
      <vt:lpstr>比較優位 ある国のなかで相対的に強い産業</vt:lpstr>
      <vt:lpstr>比較優位</vt:lpstr>
      <vt:lpstr>PowerPoint プレゼンテーション</vt:lpstr>
      <vt:lpstr>比較優位とは</vt:lpstr>
      <vt:lpstr>１人当たりGDP（2023年）</vt:lpstr>
      <vt:lpstr>円をドルに変換するのが為替レート</vt:lpstr>
      <vt:lpstr>為替レートの決定理論</vt:lpstr>
      <vt:lpstr>日本円はドルに対して割安</vt:lpstr>
      <vt:lpstr>東京ディズニーランドは「安い」（２０１９）</vt:lpstr>
      <vt:lpstr>東京ディズニーランドは「安い」）（２０２１）</vt:lpstr>
      <vt:lpstr>ディズニーランド平価（2025年2月8日）</vt:lpstr>
      <vt:lpstr>訪日外国人の推移</vt:lpstr>
      <vt:lpstr>旅行収支</vt:lpstr>
      <vt:lpstr>著作権等使用料</vt:lpstr>
      <vt:lpstr>日本のデジタル赤字</vt:lpstr>
      <vt:lpstr>PowerPoint プレゼンテーション</vt:lpstr>
      <vt:lpstr>香港ディズニーランド</vt:lpstr>
      <vt:lpstr>香港</vt:lpstr>
      <vt:lpstr>１人当たりＧＤＰは日本より上</vt:lpstr>
      <vt:lpstr>PowerPoint プレゼンテーション</vt:lpstr>
      <vt:lpstr>料金 1-DAYチケットで4000円（2012年）</vt:lpstr>
      <vt:lpstr>香港ディズニーランドの値段</vt:lpstr>
      <vt:lpstr>入口</vt:lpstr>
      <vt:lpstr>地図</vt:lpstr>
      <vt:lpstr>演藝人員</vt:lpstr>
      <vt:lpstr>メインストリートＵＳＡ</vt:lpstr>
      <vt:lpstr>小さいお城、後ろに山</vt:lpstr>
      <vt:lpstr>お城のリニューアル（2020年）</vt:lpstr>
      <vt:lpstr>ビッググリズリーマウンテン</vt:lpstr>
      <vt:lpstr>PowerPoint プレゼンテーション</vt:lpstr>
      <vt:lpstr>トイストーリーランド</vt:lpstr>
      <vt:lpstr>ミスティックマナー （香港オリジナル）</vt:lpstr>
      <vt:lpstr>バズライトイヤーのアストロブラスター</vt:lpstr>
      <vt:lpstr>すいている</vt:lpstr>
      <vt:lpstr>スペースマウンテン</vt:lpstr>
      <vt:lpstr>ディズニーランドパリ</vt:lpstr>
      <vt:lpstr>ユーロディズニーランド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2つのテーマパーク</vt:lpstr>
      <vt:lpstr>入場料　</vt:lpstr>
      <vt:lpstr>ファストパス（2019年6月）</vt:lpstr>
      <vt:lpstr>メインストリートＵＳＡ</vt:lpstr>
      <vt:lpstr>眠れる森の美女の城</vt:lpstr>
      <vt:lpstr>東京ディズニーランドとの違い</vt:lpstr>
      <vt:lpstr>（参考）シンデレラ城</vt:lpstr>
      <vt:lpstr>不思議の国のアリス（巨大迷路）</vt:lpstr>
      <vt:lpstr>PowerPoint プレゼンテーション</vt:lpstr>
      <vt:lpstr>スペース・マウンテン（色が違う）</vt:lpstr>
      <vt:lpstr>カストーディアル</vt:lpstr>
      <vt:lpstr>ウォルト・ディズニー・スタジオ</vt:lpstr>
      <vt:lpstr>タワーオブテラー</vt:lpstr>
      <vt:lpstr>レミーのおいしいレストラン</vt:lpstr>
      <vt:lpstr>PowerPoint プレゼンテーション</vt:lpstr>
      <vt:lpstr>カリフォルニア・ディズニーランドへの不満 </vt:lpstr>
      <vt:lpstr>ウォルトディズニーの言葉</vt:lpstr>
      <vt:lpstr>ウォルト・ディズニー・ワールド</vt:lpstr>
      <vt:lpstr>オーランドについて ウォルト・ディズニー・ワールド</vt:lpstr>
      <vt:lpstr>オーランド</vt:lpstr>
      <vt:lpstr>PowerPoint プレゼンテーション</vt:lpstr>
      <vt:lpstr>オーランドにあるテーマパーク</vt:lpstr>
      <vt:lpstr>PowerPoint プレゼンテーション</vt:lpstr>
      <vt:lpstr>ディズニーワールドの歴史</vt:lpstr>
      <vt:lpstr>拡大が続く</vt:lpstr>
      <vt:lpstr>PowerPoint プレゼンテーション</vt:lpstr>
      <vt:lpstr>マジックキングダム</vt:lpstr>
      <vt:lpstr>シンデレラ城</vt:lpstr>
      <vt:lpstr>メインストリートUSA</vt:lpstr>
      <vt:lpstr>シンデレラ城</vt:lpstr>
      <vt:lpstr>ホール・オブ・プレジデンツ</vt:lpstr>
      <vt:lpstr>PowerPoint プレゼンテーション</vt:lpstr>
      <vt:lpstr>エプコット</vt:lpstr>
      <vt:lpstr>エプコット</vt:lpstr>
      <vt:lpstr>ワールドショーケース</vt:lpstr>
      <vt:lpstr>イタリア</vt:lpstr>
      <vt:lpstr>ノルウエー</vt:lpstr>
      <vt:lpstr>PowerPoint プレゼンテーション</vt:lpstr>
      <vt:lpstr>メキシコ</vt:lpstr>
      <vt:lpstr>ソアリン（エプコットにある）</vt:lpstr>
      <vt:lpstr>日本館</vt:lpstr>
      <vt:lpstr>ＣＲカルチュアルレプレゼンタティブ</vt:lpstr>
      <vt:lpstr>PowerPoint プレゼンテーション</vt:lpstr>
      <vt:lpstr>三越のお土産屋</vt:lpstr>
      <vt:lpstr>日本酒、かき氷など</vt:lpstr>
      <vt:lpstr>エプコットの責任者</vt:lpstr>
      <vt:lpstr>フェスティバル</vt:lpstr>
      <vt:lpstr>PowerPoint プレゼンテーション</vt:lpstr>
      <vt:lpstr>PowerPoint プレゼンテーション</vt:lpstr>
      <vt:lpstr>フードアンドワインフェスティバル</vt:lpstr>
      <vt:lpstr>エプコットの入り口</vt:lpstr>
      <vt:lpstr>日本館の食べ物</vt:lpstr>
      <vt:lpstr>アメリカ館の食べ物</vt:lpstr>
      <vt:lpstr>インド</vt:lpstr>
      <vt:lpstr>PowerPoint プレゼンテーション</vt:lpstr>
      <vt:lpstr>日本でも開催</vt:lpstr>
      <vt:lpstr>PowerPoint プレゼンテーション</vt:lpstr>
      <vt:lpstr>パンドラ</vt:lpstr>
      <vt:lpstr>アバター・フライト・オブ・パッセージ</vt:lpstr>
      <vt:lpstr>アジアエリア</vt:lpstr>
      <vt:lpstr>エクスペディション・エベレスト</vt:lpstr>
      <vt:lpstr>PowerPoint プレゼンテーション</vt:lpstr>
      <vt:lpstr>キリマンジャロ・サファリ</vt:lpstr>
      <vt:lpstr>ディズニー・ハリウッド・スタジオ</vt:lpstr>
      <vt:lpstr>ユニバーサル・オーランド・リゾート</vt:lpstr>
      <vt:lpstr>PowerPoint プレゼンテーション</vt:lpstr>
      <vt:lpstr>ユニバーサル・ボルケーノベイ （ウォーターパーク）</vt:lpstr>
      <vt:lpstr>シーワールド・オーランド</vt:lpstr>
      <vt:lpstr>PowerPoint プレゼンテーション</vt:lpstr>
      <vt:lpstr>Discovery Cove</vt:lpstr>
      <vt:lpstr>PowerPoint プレゼンテーション</vt:lpstr>
      <vt:lpstr>アブダビ</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山澤 成康</cp:lastModifiedBy>
  <cp:revision>114</cp:revision>
  <dcterms:created xsi:type="dcterms:W3CDTF">2012-08-01T10:22:57Z</dcterms:created>
  <dcterms:modified xsi:type="dcterms:W3CDTF">2025-10-21T23:51:10Z</dcterms:modified>
</cp:coreProperties>
</file>