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1" r:id="rId1"/>
  </p:sldMasterIdLst>
  <p:notesMasterIdLst>
    <p:notesMasterId r:id="rId47"/>
  </p:notesMasterIdLst>
  <p:handoutMasterIdLst>
    <p:handoutMasterId r:id="rId48"/>
  </p:handoutMasterIdLst>
  <p:sldIdLst>
    <p:sldId id="293" r:id="rId2"/>
    <p:sldId id="389" r:id="rId3"/>
    <p:sldId id="393" r:id="rId4"/>
    <p:sldId id="411" r:id="rId5"/>
    <p:sldId id="412" r:id="rId6"/>
    <p:sldId id="347" r:id="rId7"/>
    <p:sldId id="294" r:id="rId8"/>
    <p:sldId id="391" r:id="rId9"/>
    <p:sldId id="406" r:id="rId10"/>
    <p:sldId id="407" r:id="rId11"/>
    <p:sldId id="392" r:id="rId12"/>
    <p:sldId id="413" r:id="rId13"/>
    <p:sldId id="415" r:id="rId14"/>
    <p:sldId id="304" r:id="rId15"/>
    <p:sldId id="305" r:id="rId16"/>
    <p:sldId id="306" r:id="rId17"/>
    <p:sldId id="307" r:id="rId18"/>
    <p:sldId id="513" r:id="rId19"/>
    <p:sldId id="514" r:id="rId20"/>
    <p:sldId id="515" r:id="rId21"/>
    <p:sldId id="517" r:id="rId22"/>
    <p:sldId id="516" r:id="rId23"/>
    <p:sldId id="512" r:id="rId24"/>
    <p:sldId id="416" r:id="rId25"/>
    <p:sldId id="295" r:id="rId26"/>
    <p:sldId id="297" r:id="rId27"/>
    <p:sldId id="298" r:id="rId28"/>
    <p:sldId id="403" r:id="rId29"/>
    <p:sldId id="299" r:id="rId30"/>
    <p:sldId id="518" r:id="rId31"/>
    <p:sldId id="400" r:id="rId32"/>
    <p:sldId id="408" r:id="rId33"/>
    <p:sldId id="402" r:id="rId34"/>
    <p:sldId id="310" r:id="rId35"/>
    <p:sldId id="287" r:id="rId36"/>
    <p:sldId id="288" r:id="rId37"/>
    <p:sldId id="340" r:id="rId38"/>
    <p:sldId id="343" r:id="rId39"/>
    <p:sldId id="342" r:id="rId40"/>
    <p:sldId id="291" r:id="rId41"/>
    <p:sldId id="290" r:id="rId42"/>
    <p:sldId id="395" r:id="rId43"/>
    <p:sldId id="386" r:id="rId44"/>
    <p:sldId id="390" r:id="rId45"/>
    <p:sldId id="39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02CA"/>
    <a:srgbClr val="3333FF"/>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54" autoAdjust="0"/>
    <p:restoredTop sz="94660"/>
  </p:normalViewPr>
  <p:slideViewPr>
    <p:cSldViewPr>
      <p:cViewPr varScale="1">
        <p:scale>
          <a:sx n="81" d="100"/>
          <a:sy n="81" d="100"/>
        </p:scale>
        <p:origin x="114" y="61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39CC3-F307-4FA5-972C-54F18230668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kumimoji="1" lang="ja-JP" altLang="en-US"/>
        </a:p>
      </dgm:t>
    </dgm:pt>
    <dgm:pt modelId="{512AC311-F7A3-4363-822D-4FD140109B88}">
      <dgm:prSet phldrT="[テキスト]"/>
      <dgm:spPr/>
      <dgm:t>
        <a:bodyPr/>
        <a:lstStyle/>
        <a:p>
          <a:r>
            <a:rPr kumimoji="1" lang="ja-JP" altLang="en-US" dirty="0"/>
            <a:t>人事制度</a:t>
          </a:r>
        </a:p>
      </dgm:t>
    </dgm:pt>
    <dgm:pt modelId="{8CDA34A0-6C62-49CC-8363-373B53AF399D}" type="parTrans" cxnId="{99CACAA7-AD5E-4D74-A30D-48ED0889E2A7}">
      <dgm:prSet/>
      <dgm:spPr/>
      <dgm:t>
        <a:bodyPr/>
        <a:lstStyle/>
        <a:p>
          <a:endParaRPr kumimoji="1" lang="ja-JP" altLang="en-US"/>
        </a:p>
      </dgm:t>
    </dgm:pt>
    <dgm:pt modelId="{10EE8E41-E1BE-4553-8275-69207BE321FF}" type="sibTrans" cxnId="{99CACAA7-AD5E-4D74-A30D-48ED0889E2A7}">
      <dgm:prSet/>
      <dgm:spPr/>
      <dgm:t>
        <a:bodyPr/>
        <a:lstStyle/>
        <a:p>
          <a:endParaRPr kumimoji="1" lang="ja-JP" altLang="en-US"/>
        </a:p>
      </dgm:t>
    </dgm:pt>
    <dgm:pt modelId="{E3DCC070-58AA-43F6-B8C1-A563106F6D91}">
      <dgm:prSet phldrT="[テキスト]"/>
      <dgm:spPr/>
      <dgm:t>
        <a:bodyPr/>
        <a:lstStyle/>
        <a:p>
          <a:r>
            <a:rPr kumimoji="1" lang="ja-JP" altLang="en-US" dirty="0"/>
            <a:t>組織構造</a:t>
          </a:r>
        </a:p>
      </dgm:t>
    </dgm:pt>
    <dgm:pt modelId="{52614780-51E4-487F-9277-5BFBB0A58234}" type="parTrans" cxnId="{16E5E2F0-AF4B-4BA7-8DDB-E7B0BD6EC59F}">
      <dgm:prSet/>
      <dgm:spPr/>
      <dgm:t>
        <a:bodyPr/>
        <a:lstStyle/>
        <a:p>
          <a:endParaRPr kumimoji="1" lang="ja-JP" altLang="en-US"/>
        </a:p>
      </dgm:t>
    </dgm:pt>
    <dgm:pt modelId="{9A2F218A-9C68-41B3-8CDE-A7A582D1C472}" type="sibTrans" cxnId="{16E5E2F0-AF4B-4BA7-8DDB-E7B0BD6EC59F}">
      <dgm:prSet/>
      <dgm:spPr/>
      <dgm:t>
        <a:bodyPr/>
        <a:lstStyle/>
        <a:p>
          <a:endParaRPr kumimoji="1" lang="ja-JP" altLang="en-US"/>
        </a:p>
      </dgm:t>
    </dgm:pt>
    <dgm:pt modelId="{D11383AD-E892-41A1-857D-A53D753BB01A}">
      <dgm:prSet phldrT="[テキスト]"/>
      <dgm:spPr/>
      <dgm:t>
        <a:bodyPr/>
        <a:lstStyle/>
        <a:p>
          <a:r>
            <a:rPr kumimoji="1" lang="ja-JP" altLang="en-US" dirty="0"/>
            <a:t>採用</a:t>
          </a:r>
        </a:p>
      </dgm:t>
    </dgm:pt>
    <dgm:pt modelId="{9506F80F-8CD0-48D4-AD49-CB57AB232C8F}" type="parTrans" cxnId="{6A4DD7F6-AE1A-4C0F-A1D1-A5C839ECB9AC}">
      <dgm:prSet/>
      <dgm:spPr/>
      <dgm:t>
        <a:bodyPr/>
        <a:lstStyle/>
        <a:p>
          <a:endParaRPr kumimoji="1" lang="ja-JP" altLang="en-US"/>
        </a:p>
      </dgm:t>
    </dgm:pt>
    <dgm:pt modelId="{8AF45783-9033-4054-B832-11AD607EEB30}" type="sibTrans" cxnId="{6A4DD7F6-AE1A-4C0F-A1D1-A5C839ECB9AC}">
      <dgm:prSet/>
      <dgm:spPr/>
      <dgm:t>
        <a:bodyPr/>
        <a:lstStyle/>
        <a:p>
          <a:endParaRPr kumimoji="1" lang="ja-JP" altLang="en-US"/>
        </a:p>
      </dgm:t>
    </dgm:pt>
    <dgm:pt modelId="{DDA4AAE8-C93B-4870-969F-6F3F78CD5866}">
      <dgm:prSet phldrT="[テキスト]"/>
      <dgm:spPr/>
      <dgm:t>
        <a:bodyPr/>
        <a:lstStyle/>
        <a:p>
          <a:r>
            <a:rPr kumimoji="1" lang="ja-JP" altLang="en-US" dirty="0"/>
            <a:t>評価</a:t>
          </a:r>
        </a:p>
      </dgm:t>
    </dgm:pt>
    <dgm:pt modelId="{D7ECA8C6-7315-4776-878D-A3E0059EF2EF}" type="parTrans" cxnId="{BC6C2AC1-8043-4AEA-BB4A-D9AFC8C02110}">
      <dgm:prSet/>
      <dgm:spPr/>
      <dgm:t>
        <a:bodyPr/>
        <a:lstStyle/>
        <a:p>
          <a:endParaRPr kumimoji="1" lang="ja-JP" altLang="en-US"/>
        </a:p>
      </dgm:t>
    </dgm:pt>
    <dgm:pt modelId="{F62FB493-9F9D-4455-99E3-4BC0AAD224E3}" type="sibTrans" cxnId="{BC6C2AC1-8043-4AEA-BB4A-D9AFC8C02110}">
      <dgm:prSet/>
      <dgm:spPr/>
      <dgm:t>
        <a:bodyPr/>
        <a:lstStyle/>
        <a:p>
          <a:endParaRPr kumimoji="1" lang="ja-JP" altLang="en-US"/>
        </a:p>
      </dgm:t>
    </dgm:pt>
    <dgm:pt modelId="{A534FFA4-3C07-4FF6-A8B7-C03DA62E31BB}">
      <dgm:prSet phldrT="[テキスト]"/>
      <dgm:spPr/>
      <dgm:t>
        <a:bodyPr/>
        <a:lstStyle/>
        <a:p>
          <a:r>
            <a:rPr kumimoji="1" lang="ja-JP" altLang="en-US" dirty="0"/>
            <a:t>報酬</a:t>
          </a:r>
        </a:p>
      </dgm:t>
    </dgm:pt>
    <dgm:pt modelId="{30D841E4-29DD-40FD-BCBD-8B514D2EF34D}" type="parTrans" cxnId="{0ED25A18-6141-4B15-8C3A-29421A8AD70D}">
      <dgm:prSet/>
      <dgm:spPr/>
      <dgm:t>
        <a:bodyPr/>
        <a:lstStyle/>
        <a:p>
          <a:endParaRPr kumimoji="1" lang="ja-JP" altLang="en-US"/>
        </a:p>
      </dgm:t>
    </dgm:pt>
    <dgm:pt modelId="{BB34E609-C8DB-4FF2-BDA9-D072E37B40E7}" type="sibTrans" cxnId="{0ED25A18-6141-4B15-8C3A-29421A8AD70D}">
      <dgm:prSet/>
      <dgm:spPr/>
      <dgm:t>
        <a:bodyPr/>
        <a:lstStyle/>
        <a:p>
          <a:endParaRPr kumimoji="1" lang="ja-JP" altLang="en-US"/>
        </a:p>
      </dgm:t>
    </dgm:pt>
    <dgm:pt modelId="{92C9F379-CD40-4298-83DF-0D439C6ABAA9}">
      <dgm:prSet phldrT="[テキスト]"/>
      <dgm:spPr/>
      <dgm:t>
        <a:bodyPr/>
        <a:lstStyle/>
        <a:p>
          <a:r>
            <a:rPr kumimoji="1" lang="ja-JP" altLang="en-US" dirty="0"/>
            <a:t>配置と異動</a:t>
          </a:r>
        </a:p>
      </dgm:t>
    </dgm:pt>
    <dgm:pt modelId="{DD2600B5-F59B-498A-B1EF-B8F18CFD130B}" type="parTrans" cxnId="{36D9CA57-D577-49B9-BF8B-06EB0E919B89}">
      <dgm:prSet/>
      <dgm:spPr/>
      <dgm:t>
        <a:bodyPr/>
        <a:lstStyle/>
        <a:p>
          <a:endParaRPr kumimoji="1" lang="ja-JP" altLang="en-US"/>
        </a:p>
      </dgm:t>
    </dgm:pt>
    <dgm:pt modelId="{205235D8-3048-41C0-BFF3-A0385E376524}" type="sibTrans" cxnId="{36D9CA57-D577-49B9-BF8B-06EB0E919B89}">
      <dgm:prSet/>
      <dgm:spPr/>
      <dgm:t>
        <a:bodyPr/>
        <a:lstStyle/>
        <a:p>
          <a:endParaRPr kumimoji="1" lang="ja-JP" altLang="en-US"/>
        </a:p>
      </dgm:t>
    </dgm:pt>
    <dgm:pt modelId="{A661778D-03CA-4D25-8AFC-91006872FDBF}">
      <dgm:prSet phldrT="[テキスト]"/>
      <dgm:spPr/>
      <dgm:t>
        <a:bodyPr/>
        <a:lstStyle/>
        <a:p>
          <a:r>
            <a:rPr kumimoji="1" lang="ja-JP" altLang="en-US" dirty="0"/>
            <a:t>昇進</a:t>
          </a:r>
        </a:p>
      </dgm:t>
    </dgm:pt>
    <dgm:pt modelId="{6BC4A4C8-FC45-4D7F-8411-A1AA378A42F3}" type="parTrans" cxnId="{E00689DE-4778-4C77-92A9-36CB7B12A5C0}">
      <dgm:prSet/>
      <dgm:spPr/>
      <dgm:t>
        <a:bodyPr/>
        <a:lstStyle/>
        <a:p>
          <a:endParaRPr kumimoji="1" lang="ja-JP" altLang="en-US"/>
        </a:p>
      </dgm:t>
    </dgm:pt>
    <dgm:pt modelId="{8522920D-F841-4EDE-B00E-F3DEC5FBEE0B}" type="sibTrans" cxnId="{E00689DE-4778-4C77-92A9-36CB7B12A5C0}">
      <dgm:prSet/>
      <dgm:spPr/>
      <dgm:t>
        <a:bodyPr/>
        <a:lstStyle/>
        <a:p>
          <a:endParaRPr kumimoji="1" lang="ja-JP" altLang="en-US"/>
        </a:p>
      </dgm:t>
    </dgm:pt>
    <dgm:pt modelId="{83CBA6AF-0688-4BC3-AD63-986F1537C8FB}">
      <dgm:prSet phldrT="[テキスト]"/>
      <dgm:spPr/>
      <dgm:t>
        <a:bodyPr/>
        <a:lstStyle/>
        <a:p>
          <a:r>
            <a:rPr kumimoji="1" lang="ja-JP" altLang="en-US" dirty="0"/>
            <a:t>退職・解雇</a:t>
          </a:r>
        </a:p>
      </dgm:t>
    </dgm:pt>
    <dgm:pt modelId="{8FA36A2E-0D0F-416B-9D19-23B7EC046D11}" type="parTrans" cxnId="{4E102FBF-1F4D-49EE-9EB9-1EA7E9240E15}">
      <dgm:prSet/>
      <dgm:spPr/>
      <dgm:t>
        <a:bodyPr/>
        <a:lstStyle/>
        <a:p>
          <a:endParaRPr kumimoji="1" lang="ja-JP" altLang="en-US"/>
        </a:p>
      </dgm:t>
    </dgm:pt>
    <dgm:pt modelId="{48E54CBF-5044-4B9B-AB99-0213C22571D1}" type="sibTrans" cxnId="{4E102FBF-1F4D-49EE-9EB9-1EA7E9240E15}">
      <dgm:prSet/>
      <dgm:spPr/>
      <dgm:t>
        <a:bodyPr/>
        <a:lstStyle/>
        <a:p>
          <a:endParaRPr kumimoji="1" lang="ja-JP" altLang="en-US"/>
        </a:p>
      </dgm:t>
    </dgm:pt>
    <dgm:pt modelId="{7881ECE9-49B3-47F7-88E9-86C05A0766D6}">
      <dgm:prSet phldrT="[テキスト]"/>
      <dgm:spPr/>
      <dgm:t>
        <a:bodyPr/>
        <a:lstStyle/>
        <a:p>
          <a:r>
            <a:rPr kumimoji="1" lang="ja-JP" altLang="en-US" dirty="0"/>
            <a:t>能力開発</a:t>
          </a:r>
        </a:p>
      </dgm:t>
    </dgm:pt>
    <dgm:pt modelId="{6AC8943B-3FFC-4A24-ABD3-1D5097F6683D}" type="parTrans" cxnId="{6B401B84-EE05-4F2F-A880-D3442DCB2FF7}">
      <dgm:prSet/>
      <dgm:spPr/>
      <dgm:t>
        <a:bodyPr/>
        <a:lstStyle/>
        <a:p>
          <a:endParaRPr kumimoji="1" lang="ja-JP" altLang="en-US"/>
        </a:p>
      </dgm:t>
    </dgm:pt>
    <dgm:pt modelId="{9D16B9FF-1EC5-4DBA-9E77-934901BE622B}" type="sibTrans" cxnId="{6B401B84-EE05-4F2F-A880-D3442DCB2FF7}">
      <dgm:prSet/>
      <dgm:spPr/>
      <dgm:t>
        <a:bodyPr/>
        <a:lstStyle/>
        <a:p>
          <a:endParaRPr kumimoji="1" lang="ja-JP" altLang="en-US"/>
        </a:p>
      </dgm:t>
    </dgm:pt>
    <dgm:pt modelId="{E2609867-F904-486D-9826-A2EEE18F1E85}">
      <dgm:prSet/>
      <dgm:spPr/>
      <dgm:t>
        <a:bodyPr/>
        <a:lstStyle/>
        <a:p>
          <a:endParaRPr kumimoji="1" lang="ja-JP" altLang="en-US"/>
        </a:p>
      </dgm:t>
    </dgm:pt>
    <dgm:pt modelId="{578C663C-35FC-4039-8134-EE131039216C}" type="parTrans" cxnId="{3D18FD88-CD8A-4ED3-9508-F86C0E3F511F}">
      <dgm:prSet/>
      <dgm:spPr/>
      <dgm:t>
        <a:bodyPr/>
        <a:lstStyle/>
        <a:p>
          <a:endParaRPr kumimoji="1" lang="ja-JP" altLang="en-US"/>
        </a:p>
      </dgm:t>
    </dgm:pt>
    <dgm:pt modelId="{50E764F9-F588-47CC-BD02-52F3E96E7FEA}" type="sibTrans" cxnId="{3D18FD88-CD8A-4ED3-9508-F86C0E3F511F}">
      <dgm:prSet/>
      <dgm:spPr/>
      <dgm:t>
        <a:bodyPr/>
        <a:lstStyle/>
        <a:p>
          <a:endParaRPr kumimoji="1" lang="ja-JP" altLang="en-US"/>
        </a:p>
      </dgm:t>
    </dgm:pt>
    <dgm:pt modelId="{7EEF233A-89E5-4D1B-B4E5-73F5CB112253}" type="pres">
      <dgm:prSet presAssocID="{39039CC3-F307-4FA5-972C-54F18230668C}" presName="Name0" presStyleCnt="0">
        <dgm:presLayoutVars>
          <dgm:chMax val="1"/>
          <dgm:dir/>
          <dgm:animLvl val="ctr"/>
          <dgm:resizeHandles val="exact"/>
        </dgm:presLayoutVars>
      </dgm:prSet>
      <dgm:spPr/>
    </dgm:pt>
    <dgm:pt modelId="{A9F9228A-94D8-4DFD-BAEE-242A93423C87}" type="pres">
      <dgm:prSet presAssocID="{512AC311-F7A3-4363-822D-4FD140109B88}" presName="centerShape" presStyleLbl="node0" presStyleIdx="0" presStyleCnt="1"/>
      <dgm:spPr/>
    </dgm:pt>
    <dgm:pt modelId="{662A12FF-93B0-4BBC-B33B-8A402A5DC294}" type="pres">
      <dgm:prSet presAssocID="{E3DCC070-58AA-43F6-B8C1-A563106F6D91}" presName="node" presStyleLbl="node1" presStyleIdx="0" presStyleCnt="8">
        <dgm:presLayoutVars>
          <dgm:bulletEnabled val="1"/>
        </dgm:presLayoutVars>
      </dgm:prSet>
      <dgm:spPr/>
    </dgm:pt>
    <dgm:pt modelId="{48D772A1-A257-4372-A9ED-076CED5B15B6}" type="pres">
      <dgm:prSet presAssocID="{E3DCC070-58AA-43F6-B8C1-A563106F6D91}" presName="dummy" presStyleCnt="0"/>
      <dgm:spPr/>
    </dgm:pt>
    <dgm:pt modelId="{2106A982-C421-46EA-8625-51BCBFA9FBE3}" type="pres">
      <dgm:prSet presAssocID="{9A2F218A-9C68-41B3-8CDE-A7A582D1C472}" presName="sibTrans" presStyleLbl="sibTrans2D1" presStyleIdx="0" presStyleCnt="8"/>
      <dgm:spPr/>
    </dgm:pt>
    <dgm:pt modelId="{96432EF7-7D81-4CC7-831C-A37C26C912F5}" type="pres">
      <dgm:prSet presAssocID="{D11383AD-E892-41A1-857D-A53D753BB01A}" presName="node" presStyleLbl="node1" presStyleIdx="1" presStyleCnt="8">
        <dgm:presLayoutVars>
          <dgm:bulletEnabled val="1"/>
        </dgm:presLayoutVars>
      </dgm:prSet>
      <dgm:spPr/>
    </dgm:pt>
    <dgm:pt modelId="{924B6253-C180-4BCF-9B20-F951296DB450}" type="pres">
      <dgm:prSet presAssocID="{D11383AD-E892-41A1-857D-A53D753BB01A}" presName="dummy" presStyleCnt="0"/>
      <dgm:spPr/>
    </dgm:pt>
    <dgm:pt modelId="{C69C029A-2DBD-4679-AFB2-216DFE947696}" type="pres">
      <dgm:prSet presAssocID="{8AF45783-9033-4054-B832-11AD607EEB30}" presName="sibTrans" presStyleLbl="sibTrans2D1" presStyleIdx="1" presStyleCnt="8"/>
      <dgm:spPr/>
    </dgm:pt>
    <dgm:pt modelId="{E43DE268-D9EF-4AE9-B8E0-C18FD5A57B3D}" type="pres">
      <dgm:prSet presAssocID="{DDA4AAE8-C93B-4870-969F-6F3F78CD5866}" presName="node" presStyleLbl="node1" presStyleIdx="2" presStyleCnt="8">
        <dgm:presLayoutVars>
          <dgm:bulletEnabled val="1"/>
        </dgm:presLayoutVars>
      </dgm:prSet>
      <dgm:spPr/>
    </dgm:pt>
    <dgm:pt modelId="{D295C6F5-279A-4D06-9CCF-4FA8EFADA69A}" type="pres">
      <dgm:prSet presAssocID="{DDA4AAE8-C93B-4870-969F-6F3F78CD5866}" presName="dummy" presStyleCnt="0"/>
      <dgm:spPr/>
    </dgm:pt>
    <dgm:pt modelId="{B5935017-144C-461A-BC75-DCBDB9769918}" type="pres">
      <dgm:prSet presAssocID="{F62FB493-9F9D-4455-99E3-4BC0AAD224E3}" presName="sibTrans" presStyleLbl="sibTrans2D1" presStyleIdx="2" presStyleCnt="8"/>
      <dgm:spPr/>
    </dgm:pt>
    <dgm:pt modelId="{479E06D0-5A48-48AC-83A9-35F1222670BB}" type="pres">
      <dgm:prSet presAssocID="{A534FFA4-3C07-4FF6-A8B7-C03DA62E31BB}" presName="node" presStyleLbl="node1" presStyleIdx="3" presStyleCnt="8">
        <dgm:presLayoutVars>
          <dgm:bulletEnabled val="1"/>
        </dgm:presLayoutVars>
      </dgm:prSet>
      <dgm:spPr/>
    </dgm:pt>
    <dgm:pt modelId="{EF87B8F0-3235-448A-834F-C2F220156FF7}" type="pres">
      <dgm:prSet presAssocID="{A534FFA4-3C07-4FF6-A8B7-C03DA62E31BB}" presName="dummy" presStyleCnt="0"/>
      <dgm:spPr/>
    </dgm:pt>
    <dgm:pt modelId="{FC0CC486-DB97-4CB2-A263-EFBE5A091AAF}" type="pres">
      <dgm:prSet presAssocID="{BB34E609-C8DB-4FF2-BDA9-D072E37B40E7}" presName="sibTrans" presStyleLbl="sibTrans2D1" presStyleIdx="3" presStyleCnt="8"/>
      <dgm:spPr/>
    </dgm:pt>
    <dgm:pt modelId="{734D79E2-F6A0-4434-AF34-7F12FE5E68CA}" type="pres">
      <dgm:prSet presAssocID="{92C9F379-CD40-4298-83DF-0D439C6ABAA9}" presName="node" presStyleLbl="node1" presStyleIdx="4" presStyleCnt="8">
        <dgm:presLayoutVars>
          <dgm:bulletEnabled val="1"/>
        </dgm:presLayoutVars>
      </dgm:prSet>
      <dgm:spPr/>
    </dgm:pt>
    <dgm:pt modelId="{B2DC27AF-137D-496C-916A-DC4638B33F4C}" type="pres">
      <dgm:prSet presAssocID="{92C9F379-CD40-4298-83DF-0D439C6ABAA9}" presName="dummy" presStyleCnt="0"/>
      <dgm:spPr/>
    </dgm:pt>
    <dgm:pt modelId="{98D38D60-5765-48BE-8FF6-A0B126CB7923}" type="pres">
      <dgm:prSet presAssocID="{205235D8-3048-41C0-BFF3-A0385E376524}" presName="sibTrans" presStyleLbl="sibTrans2D1" presStyleIdx="4" presStyleCnt="8"/>
      <dgm:spPr/>
    </dgm:pt>
    <dgm:pt modelId="{84C9747D-3F68-47BA-BED7-8A228747F651}" type="pres">
      <dgm:prSet presAssocID="{A661778D-03CA-4D25-8AFC-91006872FDBF}" presName="node" presStyleLbl="node1" presStyleIdx="5" presStyleCnt="8">
        <dgm:presLayoutVars>
          <dgm:bulletEnabled val="1"/>
        </dgm:presLayoutVars>
      </dgm:prSet>
      <dgm:spPr/>
    </dgm:pt>
    <dgm:pt modelId="{0BE317B7-B95B-49BB-8CEC-EA01BE0976C0}" type="pres">
      <dgm:prSet presAssocID="{A661778D-03CA-4D25-8AFC-91006872FDBF}" presName="dummy" presStyleCnt="0"/>
      <dgm:spPr/>
    </dgm:pt>
    <dgm:pt modelId="{1C7A6B9B-0F66-4216-AA2E-2ED10A78BCE4}" type="pres">
      <dgm:prSet presAssocID="{8522920D-F841-4EDE-B00E-F3DEC5FBEE0B}" presName="sibTrans" presStyleLbl="sibTrans2D1" presStyleIdx="5" presStyleCnt="8"/>
      <dgm:spPr/>
    </dgm:pt>
    <dgm:pt modelId="{0F4DCC76-209C-4FA1-A4E5-70F8BF3466FE}" type="pres">
      <dgm:prSet presAssocID="{83CBA6AF-0688-4BC3-AD63-986F1537C8FB}" presName="node" presStyleLbl="node1" presStyleIdx="6" presStyleCnt="8">
        <dgm:presLayoutVars>
          <dgm:bulletEnabled val="1"/>
        </dgm:presLayoutVars>
      </dgm:prSet>
      <dgm:spPr/>
    </dgm:pt>
    <dgm:pt modelId="{F0DD1E7D-1CF1-4377-9834-53BBB736C445}" type="pres">
      <dgm:prSet presAssocID="{83CBA6AF-0688-4BC3-AD63-986F1537C8FB}" presName="dummy" presStyleCnt="0"/>
      <dgm:spPr/>
    </dgm:pt>
    <dgm:pt modelId="{218AD353-DB21-403B-8077-C83C317D191C}" type="pres">
      <dgm:prSet presAssocID="{48E54CBF-5044-4B9B-AB99-0213C22571D1}" presName="sibTrans" presStyleLbl="sibTrans2D1" presStyleIdx="6" presStyleCnt="8"/>
      <dgm:spPr/>
    </dgm:pt>
    <dgm:pt modelId="{2EC905A3-604E-49BA-A1E2-B96DDEFFB54C}" type="pres">
      <dgm:prSet presAssocID="{7881ECE9-49B3-47F7-88E9-86C05A0766D6}" presName="node" presStyleLbl="node1" presStyleIdx="7" presStyleCnt="8" custRadScaleRad="95656" custRadScaleInc="-38743">
        <dgm:presLayoutVars>
          <dgm:bulletEnabled val="1"/>
        </dgm:presLayoutVars>
      </dgm:prSet>
      <dgm:spPr/>
    </dgm:pt>
    <dgm:pt modelId="{FCA32F1B-425B-4A40-8E94-9DF9AF428F79}" type="pres">
      <dgm:prSet presAssocID="{7881ECE9-49B3-47F7-88E9-86C05A0766D6}" presName="dummy" presStyleCnt="0"/>
      <dgm:spPr/>
    </dgm:pt>
    <dgm:pt modelId="{0EACAF5C-F531-4626-B589-5F35B9BA4274}" type="pres">
      <dgm:prSet presAssocID="{9D16B9FF-1EC5-4DBA-9E77-934901BE622B}" presName="sibTrans" presStyleLbl="sibTrans2D1" presStyleIdx="7" presStyleCnt="8"/>
      <dgm:spPr/>
    </dgm:pt>
  </dgm:ptLst>
  <dgm:cxnLst>
    <dgm:cxn modelId="{6298AF00-C6E2-43FD-80CA-8C59FF10EF37}" type="presOf" srcId="{E3DCC070-58AA-43F6-B8C1-A563106F6D91}" destId="{662A12FF-93B0-4BBC-B33B-8A402A5DC294}" srcOrd="0" destOrd="0" presId="urn:microsoft.com/office/officeart/2005/8/layout/radial6"/>
    <dgm:cxn modelId="{DB45A802-5CD4-4CBE-A4B3-60A3989728EA}" type="presOf" srcId="{F62FB493-9F9D-4455-99E3-4BC0AAD224E3}" destId="{B5935017-144C-461A-BC75-DCBDB9769918}" srcOrd="0" destOrd="0" presId="urn:microsoft.com/office/officeart/2005/8/layout/radial6"/>
    <dgm:cxn modelId="{0ED25A18-6141-4B15-8C3A-29421A8AD70D}" srcId="{512AC311-F7A3-4363-822D-4FD140109B88}" destId="{A534FFA4-3C07-4FF6-A8B7-C03DA62E31BB}" srcOrd="3" destOrd="0" parTransId="{30D841E4-29DD-40FD-BCBD-8B514D2EF34D}" sibTransId="{BB34E609-C8DB-4FF2-BDA9-D072E37B40E7}"/>
    <dgm:cxn modelId="{7980D918-4607-4CC7-B998-FF381F4D4045}" type="presOf" srcId="{92C9F379-CD40-4298-83DF-0D439C6ABAA9}" destId="{734D79E2-F6A0-4434-AF34-7F12FE5E68CA}" srcOrd="0" destOrd="0" presId="urn:microsoft.com/office/officeart/2005/8/layout/radial6"/>
    <dgm:cxn modelId="{D3A9C51B-968D-404B-B548-7199FB0E0102}" type="presOf" srcId="{48E54CBF-5044-4B9B-AB99-0213C22571D1}" destId="{218AD353-DB21-403B-8077-C83C317D191C}" srcOrd="0" destOrd="0" presId="urn:microsoft.com/office/officeart/2005/8/layout/radial6"/>
    <dgm:cxn modelId="{24FCAC1D-E055-424A-8112-BF93169D155F}" type="presOf" srcId="{A661778D-03CA-4D25-8AFC-91006872FDBF}" destId="{84C9747D-3F68-47BA-BED7-8A228747F651}" srcOrd="0" destOrd="0" presId="urn:microsoft.com/office/officeart/2005/8/layout/radial6"/>
    <dgm:cxn modelId="{B3F4542D-8A6B-4946-8483-24F17242027E}" type="presOf" srcId="{7881ECE9-49B3-47F7-88E9-86C05A0766D6}" destId="{2EC905A3-604E-49BA-A1E2-B96DDEFFB54C}" srcOrd="0" destOrd="0" presId="urn:microsoft.com/office/officeart/2005/8/layout/radial6"/>
    <dgm:cxn modelId="{CBA69246-5DFE-4ABF-84B4-C4086C24E375}" type="presOf" srcId="{83CBA6AF-0688-4BC3-AD63-986F1537C8FB}" destId="{0F4DCC76-209C-4FA1-A4E5-70F8BF3466FE}" srcOrd="0" destOrd="0" presId="urn:microsoft.com/office/officeart/2005/8/layout/radial6"/>
    <dgm:cxn modelId="{1E7EAD4D-A168-49BB-AA8E-AC71C0EA9D4E}" type="presOf" srcId="{8AF45783-9033-4054-B832-11AD607EEB30}" destId="{C69C029A-2DBD-4679-AFB2-216DFE947696}" srcOrd="0" destOrd="0" presId="urn:microsoft.com/office/officeart/2005/8/layout/radial6"/>
    <dgm:cxn modelId="{83663B4E-E85B-42DC-8DC5-E0918512CB8B}" type="presOf" srcId="{DDA4AAE8-C93B-4870-969F-6F3F78CD5866}" destId="{E43DE268-D9EF-4AE9-B8E0-C18FD5A57B3D}" srcOrd="0" destOrd="0" presId="urn:microsoft.com/office/officeart/2005/8/layout/radial6"/>
    <dgm:cxn modelId="{36D9CA57-D577-49B9-BF8B-06EB0E919B89}" srcId="{512AC311-F7A3-4363-822D-4FD140109B88}" destId="{92C9F379-CD40-4298-83DF-0D439C6ABAA9}" srcOrd="4" destOrd="0" parTransId="{DD2600B5-F59B-498A-B1EF-B8F18CFD130B}" sibTransId="{205235D8-3048-41C0-BFF3-A0385E376524}"/>
    <dgm:cxn modelId="{CD331478-C758-4802-920E-F481520E2648}" type="presOf" srcId="{205235D8-3048-41C0-BFF3-A0385E376524}" destId="{98D38D60-5765-48BE-8FF6-A0B126CB7923}" srcOrd="0" destOrd="0" presId="urn:microsoft.com/office/officeart/2005/8/layout/radial6"/>
    <dgm:cxn modelId="{5B667F58-C6A3-4B4E-93DF-6DCDB817A6FB}" type="presOf" srcId="{512AC311-F7A3-4363-822D-4FD140109B88}" destId="{A9F9228A-94D8-4DFD-BAEE-242A93423C87}" srcOrd="0" destOrd="0" presId="urn:microsoft.com/office/officeart/2005/8/layout/radial6"/>
    <dgm:cxn modelId="{6B401B84-EE05-4F2F-A880-D3442DCB2FF7}" srcId="{512AC311-F7A3-4363-822D-4FD140109B88}" destId="{7881ECE9-49B3-47F7-88E9-86C05A0766D6}" srcOrd="7" destOrd="0" parTransId="{6AC8943B-3FFC-4A24-ABD3-1D5097F6683D}" sibTransId="{9D16B9FF-1EC5-4DBA-9E77-934901BE622B}"/>
    <dgm:cxn modelId="{3D18FD88-CD8A-4ED3-9508-F86C0E3F511F}" srcId="{39039CC3-F307-4FA5-972C-54F18230668C}" destId="{E2609867-F904-486D-9826-A2EEE18F1E85}" srcOrd="1" destOrd="0" parTransId="{578C663C-35FC-4039-8134-EE131039216C}" sibTransId="{50E764F9-F588-47CC-BD02-52F3E96E7FEA}"/>
    <dgm:cxn modelId="{DD1BCA9D-E64E-4268-B5A2-853612000100}" type="presOf" srcId="{39039CC3-F307-4FA5-972C-54F18230668C}" destId="{7EEF233A-89E5-4D1B-B4E5-73F5CB112253}" srcOrd="0" destOrd="0" presId="urn:microsoft.com/office/officeart/2005/8/layout/radial6"/>
    <dgm:cxn modelId="{7667C3A5-80EA-4B2B-91AA-835E25EDEC5E}" type="presOf" srcId="{9D16B9FF-1EC5-4DBA-9E77-934901BE622B}" destId="{0EACAF5C-F531-4626-B589-5F35B9BA4274}" srcOrd="0" destOrd="0" presId="urn:microsoft.com/office/officeart/2005/8/layout/radial6"/>
    <dgm:cxn modelId="{99CACAA7-AD5E-4D74-A30D-48ED0889E2A7}" srcId="{39039CC3-F307-4FA5-972C-54F18230668C}" destId="{512AC311-F7A3-4363-822D-4FD140109B88}" srcOrd="0" destOrd="0" parTransId="{8CDA34A0-6C62-49CC-8363-373B53AF399D}" sibTransId="{10EE8E41-E1BE-4553-8275-69207BE321FF}"/>
    <dgm:cxn modelId="{844AA5AA-3D90-4926-BF10-8C4CAEBDBF21}" type="presOf" srcId="{A534FFA4-3C07-4FF6-A8B7-C03DA62E31BB}" destId="{479E06D0-5A48-48AC-83A9-35F1222670BB}" srcOrd="0" destOrd="0" presId="urn:microsoft.com/office/officeart/2005/8/layout/radial6"/>
    <dgm:cxn modelId="{7A219FAC-C060-4C82-BD69-41223567C4E5}" type="presOf" srcId="{9A2F218A-9C68-41B3-8CDE-A7A582D1C472}" destId="{2106A982-C421-46EA-8625-51BCBFA9FBE3}" srcOrd="0" destOrd="0" presId="urn:microsoft.com/office/officeart/2005/8/layout/radial6"/>
    <dgm:cxn modelId="{DA6845B5-87A1-47BD-919B-F16155952DF0}" type="presOf" srcId="{D11383AD-E892-41A1-857D-A53D753BB01A}" destId="{96432EF7-7D81-4CC7-831C-A37C26C912F5}" srcOrd="0" destOrd="0" presId="urn:microsoft.com/office/officeart/2005/8/layout/radial6"/>
    <dgm:cxn modelId="{43BE8FB8-7D3F-4981-9B4F-F4EE5C78A92C}" type="presOf" srcId="{BB34E609-C8DB-4FF2-BDA9-D072E37B40E7}" destId="{FC0CC486-DB97-4CB2-A263-EFBE5A091AAF}" srcOrd="0" destOrd="0" presId="urn:microsoft.com/office/officeart/2005/8/layout/radial6"/>
    <dgm:cxn modelId="{7E0796BA-5CF4-4DAC-9FC6-7E06A4F80D8A}" type="presOf" srcId="{8522920D-F841-4EDE-B00E-F3DEC5FBEE0B}" destId="{1C7A6B9B-0F66-4216-AA2E-2ED10A78BCE4}" srcOrd="0" destOrd="0" presId="urn:microsoft.com/office/officeart/2005/8/layout/radial6"/>
    <dgm:cxn modelId="{4E102FBF-1F4D-49EE-9EB9-1EA7E9240E15}" srcId="{512AC311-F7A3-4363-822D-4FD140109B88}" destId="{83CBA6AF-0688-4BC3-AD63-986F1537C8FB}" srcOrd="6" destOrd="0" parTransId="{8FA36A2E-0D0F-416B-9D19-23B7EC046D11}" sibTransId="{48E54CBF-5044-4B9B-AB99-0213C22571D1}"/>
    <dgm:cxn modelId="{BC6C2AC1-8043-4AEA-BB4A-D9AFC8C02110}" srcId="{512AC311-F7A3-4363-822D-4FD140109B88}" destId="{DDA4AAE8-C93B-4870-969F-6F3F78CD5866}" srcOrd="2" destOrd="0" parTransId="{D7ECA8C6-7315-4776-878D-A3E0059EF2EF}" sibTransId="{F62FB493-9F9D-4455-99E3-4BC0AAD224E3}"/>
    <dgm:cxn modelId="{E00689DE-4778-4C77-92A9-36CB7B12A5C0}" srcId="{512AC311-F7A3-4363-822D-4FD140109B88}" destId="{A661778D-03CA-4D25-8AFC-91006872FDBF}" srcOrd="5" destOrd="0" parTransId="{6BC4A4C8-FC45-4D7F-8411-A1AA378A42F3}" sibTransId="{8522920D-F841-4EDE-B00E-F3DEC5FBEE0B}"/>
    <dgm:cxn modelId="{16E5E2F0-AF4B-4BA7-8DDB-E7B0BD6EC59F}" srcId="{512AC311-F7A3-4363-822D-4FD140109B88}" destId="{E3DCC070-58AA-43F6-B8C1-A563106F6D91}" srcOrd="0" destOrd="0" parTransId="{52614780-51E4-487F-9277-5BFBB0A58234}" sibTransId="{9A2F218A-9C68-41B3-8CDE-A7A582D1C472}"/>
    <dgm:cxn modelId="{6A4DD7F6-AE1A-4C0F-A1D1-A5C839ECB9AC}" srcId="{512AC311-F7A3-4363-822D-4FD140109B88}" destId="{D11383AD-E892-41A1-857D-A53D753BB01A}" srcOrd="1" destOrd="0" parTransId="{9506F80F-8CD0-48D4-AD49-CB57AB232C8F}" sibTransId="{8AF45783-9033-4054-B832-11AD607EEB30}"/>
    <dgm:cxn modelId="{53DA75D0-89F4-4774-83A9-8547D2FB36E5}" type="presParOf" srcId="{7EEF233A-89E5-4D1B-B4E5-73F5CB112253}" destId="{A9F9228A-94D8-4DFD-BAEE-242A93423C87}" srcOrd="0" destOrd="0" presId="urn:microsoft.com/office/officeart/2005/8/layout/radial6"/>
    <dgm:cxn modelId="{2F1C908E-AAA2-482F-BA1A-AF3EEE22482A}" type="presParOf" srcId="{7EEF233A-89E5-4D1B-B4E5-73F5CB112253}" destId="{662A12FF-93B0-4BBC-B33B-8A402A5DC294}" srcOrd="1" destOrd="0" presId="urn:microsoft.com/office/officeart/2005/8/layout/radial6"/>
    <dgm:cxn modelId="{79450FAF-FE15-453D-A40C-5FE8BFA9041B}" type="presParOf" srcId="{7EEF233A-89E5-4D1B-B4E5-73F5CB112253}" destId="{48D772A1-A257-4372-A9ED-076CED5B15B6}" srcOrd="2" destOrd="0" presId="urn:microsoft.com/office/officeart/2005/8/layout/radial6"/>
    <dgm:cxn modelId="{4F751CAD-A8BB-4898-8483-95BFCE0B1DCB}" type="presParOf" srcId="{7EEF233A-89E5-4D1B-B4E5-73F5CB112253}" destId="{2106A982-C421-46EA-8625-51BCBFA9FBE3}" srcOrd="3" destOrd="0" presId="urn:microsoft.com/office/officeart/2005/8/layout/radial6"/>
    <dgm:cxn modelId="{96018548-6650-460E-BEF0-5A7FE21AE6D0}" type="presParOf" srcId="{7EEF233A-89E5-4D1B-B4E5-73F5CB112253}" destId="{96432EF7-7D81-4CC7-831C-A37C26C912F5}" srcOrd="4" destOrd="0" presId="urn:microsoft.com/office/officeart/2005/8/layout/radial6"/>
    <dgm:cxn modelId="{33A4555E-728F-4F1F-AE14-5C46523AC10F}" type="presParOf" srcId="{7EEF233A-89E5-4D1B-B4E5-73F5CB112253}" destId="{924B6253-C180-4BCF-9B20-F951296DB450}" srcOrd="5" destOrd="0" presId="urn:microsoft.com/office/officeart/2005/8/layout/radial6"/>
    <dgm:cxn modelId="{5BA9E990-422D-4E23-9D44-F254640B479A}" type="presParOf" srcId="{7EEF233A-89E5-4D1B-B4E5-73F5CB112253}" destId="{C69C029A-2DBD-4679-AFB2-216DFE947696}" srcOrd="6" destOrd="0" presId="urn:microsoft.com/office/officeart/2005/8/layout/radial6"/>
    <dgm:cxn modelId="{4C6495C7-BCDA-4DC5-A743-AD82B082C5F1}" type="presParOf" srcId="{7EEF233A-89E5-4D1B-B4E5-73F5CB112253}" destId="{E43DE268-D9EF-4AE9-B8E0-C18FD5A57B3D}" srcOrd="7" destOrd="0" presId="urn:microsoft.com/office/officeart/2005/8/layout/radial6"/>
    <dgm:cxn modelId="{D76D98F7-B3C5-4CC9-BD75-53C3A2E6A7E0}" type="presParOf" srcId="{7EEF233A-89E5-4D1B-B4E5-73F5CB112253}" destId="{D295C6F5-279A-4D06-9CCF-4FA8EFADA69A}" srcOrd="8" destOrd="0" presId="urn:microsoft.com/office/officeart/2005/8/layout/radial6"/>
    <dgm:cxn modelId="{81FEF334-B2D3-4574-9B27-6C6C93281790}" type="presParOf" srcId="{7EEF233A-89E5-4D1B-B4E5-73F5CB112253}" destId="{B5935017-144C-461A-BC75-DCBDB9769918}" srcOrd="9" destOrd="0" presId="urn:microsoft.com/office/officeart/2005/8/layout/radial6"/>
    <dgm:cxn modelId="{219FD6E3-A1AF-4B5D-936A-99CBA01AC202}" type="presParOf" srcId="{7EEF233A-89E5-4D1B-B4E5-73F5CB112253}" destId="{479E06D0-5A48-48AC-83A9-35F1222670BB}" srcOrd="10" destOrd="0" presId="urn:microsoft.com/office/officeart/2005/8/layout/radial6"/>
    <dgm:cxn modelId="{4D057DA2-C1B4-4FE8-AE80-13608D4B8915}" type="presParOf" srcId="{7EEF233A-89E5-4D1B-B4E5-73F5CB112253}" destId="{EF87B8F0-3235-448A-834F-C2F220156FF7}" srcOrd="11" destOrd="0" presId="urn:microsoft.com/office/officeart/2005/8/layout/radial6"/>
    <dgm:cxn modelId="{455E9B22-B992-4538-87AB-38000DB38DD8}" type="presParOf" srcId="{7EEF233A-89E5-4D1B-B4E5-73F5CB112253}" destId="{FC0CC486-DB97-4CB2-A263-EFBE5A091AAF}" srcOrd="12" destOrd="0" presId="urn:microsoft.com/office/officeart/2005/8/layout/radial6"/>
    <dgm:cxn modelId="{7ABD4FD6-EBDF-40BE-845F-79AAF71B5FD0}" type="presParOf" srcId="{7EEF233A-89E5-4D1B-B4E5-73F5CB112253}" destId="{734D79E2-F6A0-4434-AF34-7F12FE5E68CA}" srcOrd="13" destOrd="0" presId="urn:microsoft.com/office/officeart/2005/8/layout/radial6"/>
    <dgm:cxn modelId="{67C42672-FB19-4CEF-97B5-A9E4B2E4E5B4}" type="presParOf" srcId="{7EEF233A-89E5-4D1B-B4E5-73F5CB112253}" destId="{B2DC27AF-137D-496C-916A-DC4638B33F4C}" srcOrd="14" destOrd="0" presId="urn:microsoft.com/office/officeart/2005/8/layout/radial6"/>
    <dgm:cxn modelId="{0B8AE1A3-C7C2-4C23-A5A1-9474A804F2F7}" type="presParOf" srcId="{7EEF233A-89E5-4D1B-B4E5-73F5CB112253}" destId="{98D38D60-5765-48BE-8FF6-A0B126CB7923}" srcOrd="15" destOrd="0" presId="urn:microsoft.com/office/officeart/2005/8/layout/radial6"/>
    <dgm:cxn modelId="{91C3860B-0B60-4613-AED3-BA6027B507A3}" type="presParOf" srcId="{7EEF233A-89E5-4D1B-B4E5-73F5CB112253}" destId="{84C9747D-3F68-47BA-BED7-8A228747F651}" srcOrd="16" destOrd="0" presId="urn:microsoft.com/office/officeart/2005/8/layout/radial6"/>
    <dgm:cxn modelId="{9BC4529F-5816-4384-86D8-37025E9910B7}" type="presParOf" srcId="{7EEF233A-89E5-4D1B-B4E5-73F5CB112253}" destId="{0BE317B7-B95B-49BB-8CEC-EA01BE0976C0}" srcOrd="17" destOrd="0" presId="urn:microsoft.com/office/officeart/2005/8/layout/radial6"/>
    <dgm:cxn modelId="{C16619B4-37BE-4E21-87FA-308371509D83}" type="presParOf" srcId="{7EEF233A-89E5-4D1B-B4E5-73F5CB112253}" destId="{1C7A6B9B-0F66-4216-AA2E-2ED10A78BCE4}" srcOrd="18" destOrd="0" presId="urn:microsoft.com/office/officeart/2005/8/layout/radial6"/>
    <dgm:cxn modelId="{1DD1C118-8825-44DA-B1EF-ACDB8FB90138}" type="presParOf" srcId="{7EEF233A-89E5-4D1B-B4E5-73F5CB112253}" destId="{0F4DCC76-209C-4FA1-A4E5-70F8BF3466FE}" srcOrd="19" destOrd="0" presId="urn:microsoft.com/office/officeart/2005/8/layout/radial6"/>
    <dgm:cxn modelId="{C1AD2D4F-2A75-421E-8C70-83D722F2320E}" type="presParOf" srcId="{7EEF233A-89E5-4D1B-B4E5-73F5CB112253}" destId="{F0DD1E7D-1CF1-4377-9834-53BBB736C445}" srcOrd="20" destOrd="0" presId="urn:microsoft.com/office/officeart/2005/8/layout/radial6"/>
    <dgm:cxn modelId="{09A704B8-A460-46AC-9DAB-174ED0B8E95A}" type="presParOf" srcId="{7EEF233A-89E5-4D1B-B4E5-73F5CB112253}" destId="{218AD353-DB21-403B-8077-C83C317D191C}" srcOrd="21" destOrd="0" presId="urn:microsoft.com/office/officeart/2005/8/layout/radial6"/>
    <dgm:cxn modelId="{CD38D1B5-2CE6-4ED4-9248-FAFE2C459BBD}" type="presParOf" srcId="{7EEF233A-89E5-4D1B-B4E5-73F5CB112253}" destId="{2EC905A3-604E-49BA-A1E2-B96DDEFFB54C}" srcOrd="22" destOrd="0" presId="urn:microsoft.com/office/officeart/2005/8/layout/radial6"/>
    <dgm:cxn modelId="{48A1C9D4-5AAD-4037-8888-9CA428D54702}" type="presParOf" srcId="{7EEF233A-89E5-4D1B-B4E5-73F5CB112253}" destId="{FCA32F1B-425B-4A40-8E94-9DF9AF428F79}" srcOrd="23" destOrd="0" presId="urn:microsoft.com/office/officeart/2005/8/layout/radial6"/>
    <dgm:cxn modelId="{A92900F8-68ED-44C5-B786-09E05A4630D9}" type="presParOf" srcId="{7EEF233A-89E5-4D1B-B4E5-73F5CB112253}" destId="{0EACAF5C-F531-4626-B589-5F35B9BA4274}" srcOrd="24" destOrd="0" presId="urn:microsoft.com/office/officeart/2005/8/layout/radial6"/>
  </dgm:cxnLst>
  <dgm:bg>
    <a:solidFill>
      <a:srgbClr val="00B05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61150-8FE8-49C3-B46B-AB82C193F79F}" type="doc">
      <dgm:prSet loTypeId="urn:microsoft.com/office/officeart/2005/8/layout/pyramid1" loCatId="pyramid" qsTypeId="urn:microsoft.com/office/officeart/2005/8/quickstyle/simple1" qsCatId="simple" csTypeId="urn:microsoft.com/office/officeart/2005/8/colors/accent1_2" csCatId="accent1" phldr="1"/>
      <dgm:spPr/>
    </dgm:pt>
    <dgm:pt modelId="{9104B575-1582-415E-84F2-5D2A93FBCF8F}">
      <dgm:prSet phldrT="[テキスト]"/>
      <dgm:spPr/>
      <dgm:t>
        <a:bodyPr/>
        <a:lstStyle/>
        <a:p>
          <a:r>
            <a:rPr kumimoji="1" lang="ja-JP" altLang="en-US" dirty="0"/>
            <a:t>自己実現欲求</a:t>
          </a:r>
        </a:p>
      </dgm:t>
    </dgm:pt>
    <dgm:pt modelId="{BC92940C-09E3-4D78-89C0-5D7208B01280}" type="parTrans" cxnId="{08C69D82-9C3C-43AA-BC31-93614F9D92A1}">
      <dgm:prSet/>
      <dgm:spPr/>
      <dgm:t>
        <a:bodyPr/>
        <a:lstStyle/>
        <a:p>
          <a:endParaRPr kumimoji="1" lang="ja-JP" altLang="en-US"/>
        </a:p>
      </dgm:t>
    </dgm:pt>
    <dgm:pt modelId="{893CC835-E9C6-42AB-8A1F-A27E39710D26}" type="sibTrans" cxnId="{08C69D82-9C3C-43AA-BC31-93614F9D92A1}">
      <dgm:prSet/>
      <dgm:spPr/>
      <dgm:t>
        <a:bodyPr/>
        <a:lstStyle/>
        <a:p>
          <a:endParaRPr kumimoji="1" lang="ja-JP" altLang="en-US"/>
        </a:p>
      </dgm:t>
    </dgm:pt>
    <dgm:pt modelId="{FC4D56BB-C3DA-4817-A468-B777169D0300}">
      <dgm:prSet phldrT="[テキスト]"/>
      <dgm:spPr/>
      <dgm:t>
        <a:bodyPr/>
        <a:lstStyle/>
        <a:p>
          <a:r>
            <a:rPr kumimoji="1" lang="ja-JP" altLang="en-US" dirty="0"/>
            <a:t>尊敬欲求</a:t>
          </a:r>
        </a:p>
      </dgm:t>
    </dgm:pt>
    <dgm:pt modelId="{BB6C398F-320B-4A6E-8229-F20A115CBB8A}" type="parTrans" cxnId="{CF8C330A-D160-485C-8B2B-21044DB9C32B}">
      <dgm:prSet/>
      <dgm:spPr/>
      <dgm:t>
        <a:bodyPr/>
        <a:lstStyle/>
        <a:p>
          <a:endParaRPr kumimoji="1" lang="ja-JP" altLang="en-US"/>
        </a:p>
      </dgm:t>
    </dgm:pt>
    <dgm:pt modelId="{00888BC6-0B58-41AD-B524-01D9C884B5A4}" type="sibTrans" cxnId="{CF8C330A-D160-485C-8B2B-21044DB9C32B}">
      <dgm:prSet/>
      <dgm:spPr/>
      <dgm:t>
        <a:bodyPr/>
        <a:lstStyle/>
        <a:p>
          <a:endParaRPr kumimoji="1" lang="ja-JP" altLang="en-US"/>
        </a:p>
      </dgm:t>
    </dgm:pt>
    <dgm:pt modelId="{D3A9998A-F4BD-4CD6-9E4B-4122E6A3D770}">
      <dgm:prSet phldrT="[テキスト]"/>
      <dgm:spPr/>
      <dgm:t>
        <a:bodyPr/>
        <a:lstStyle/>
        <a:p>
          <a:r>
            <a:rPr kumimoji="1" lang="ja-JP" altLang="en-US" dirty="0"/>
            <a:t>社会的欲求</a:t>
          </a:r>
        </a:p>
      </dgm:t>
    </dgm:pt>
    <dgm:pt modelId="{E88E28C5-5FF9-4B4B-B5C2-1C7EE89DE8D1}" type="parTrans" cxnId="{6DD96C73-00A5-41A7-B4D0-FE4D8CAB07A7}">
      <dgm:prSet/>
      <dgm:spPr/>
      <dgm:t>
        <a:bodyPr/>
        <a:lstStyle/>
        <a:p>
          <a:endParaRPr kumimoji="1" lang="ja-JP" altLang="en-US"/>
        </a:p>
      </dgm:t>
    </dgm:pt>
    <dgm:pt modelId="{2B89EE6C-20FF-4887-AD67-C9B2E28D80A9}" type="sibTrans" cxnId="{6DD96C73-00A5-41A7-B4D0-FE4D8CAB07A7}">
      <dgm:prSet/>
      <dgm:spPr/>
      <dgm:t>
        <a:bodyPr/>
        <a:lstStyle/>
        <a:p>
          <a:endParaRPr kumimoji="1" lang="ja-JP" altLang="en-US"/>
        </a:p>
      </dgm:t>
    </dgm:pt>
    <dgm:pt modelId="{DD00223E-806E-4353-9C9D-99750DABB8E7}">
      <dgm:prSet phldrT="[テキスト]"/>
      <dgm:spPr/>
      <dgm:t>
        <a:bodyPr/>
        <a:lstStyle/>
        <a:p>
          <a:r>
            <a:rPr kumimoji="1" lang="ja-JP" altLang="en-US" dirty="0"/>
            <a:t>安全欲求</a:t>
          </a:r>
        </a:p>
      </dgm:t>
    </dgm:pt>
    <dgm:pt modelId="{F3C38B23-5AC9-4340-AAD5-53378F4ABC5C}" type="parTrans" cxnId="{76FA2888-F606-4B59-8C32-0AD7026D8683}">
      <dgm:prSet/>
      <dgm:spPr/>
      <dgm:t>
        <a:bodyPr/>
        <a:lstStyle/>
        <a:p>
          <a:endParaRPr kumimoji="1" lang="ja-JP" altLang="en-US"/>
        </a:p>
      </dgm:t>
    </dgm:pt>
    <dgm:pt modelId="{96C27DA2-8E32-4270-B3C6-B6574BB29DA8}" type="sibTrans" cxnId="{76FA2888-F606-4B59-8C32-0AD7026D8683}">
      <dgm:prSet/>
      <dgm:spPr/>
      <dgm:t>
        <a:bodyPr/>
        <a:lstStyle/>
        <a:p>
          <a:endParaRPr kumimoji="1" lang="ja-JP" altLang="en-US"/>
        </a:p>
      </dgm:t>
    </dgm:pt>
    <dgm:pt modelId="{03873E08-E861-4DF7-BFDF-1F481B3E428D}">
      <dgm:prSet phldrT="[テキスト]"/>
      <dgm:spPr/>
      <dgm:t>
        <a:bodyPr/>
        <a:lstStyle/>
        <a:p>
          <a:r>
            <a:rPr kumimoji="1" lang="ja-JP" altLang="en-US" dirty="0"/>
            <a:t>生理的欲求</a:t>
          </a:r>
        </a:p>
      </dgm:t>
    </dgm:pt>
    <dgm:pt modelId="{94C90921-9C4B-405F-90E2-1A42E2B53932}" type="parTrans" cxnId="{F3F99DC4-3268-4E49-AB26-FBCDBB441898}">
      <dgm:prSet/>
      <dgm:spPr/>
      <dgm:t>
        <a:bodyPr/>
        <a:lstStyle/>
        <a:p>
          <a:endParaRPr kumimoji="1" lang="ja-JP" altLang="en-US"/>
        </a:p>
      </dgm:t>
    </dgm:pt>
    <dgm:pt modelId="{164F84F8-E008-4ED9-8EAC-BFCC8F4D622F}" type="sibTrans" cxnId="{F3F99DC4-3268-4E49-AB26-FBCDBB441898}">
      <dgm:prSet/>
      <dgm:spPr/>
      <dgm:t>
        <a:bodyPr/>
        <a:lstStyle/>
        <a:p>
          <a:endParaRPr kumimoji="1" lang="ja-JP" altLang="en-US"/>
        </a:p>
      </dgm:t>
    </dgm:pt>
    <dgm:pt modelId="{FE5C44B0-BE4F-4BE5-857A-CB3054837A67}" type="pres">
      <dgm:prSet presAssocID="{05E61150-8FE8-49C3-B46B-AB82C193F79F}" presName="Name0" presStyleCnt="0">
        <dgm:presLayoutVars>
          <dgm:dir/>
          <dgm:animLvl val="lvl"/>
          <dgm:resizeHandles val="exact"/>
        </dgm:presLayoutVars>
      </dgm:prSet>
      <dgm:spPr/>
    </dgm:pt>
    <dgm:pt modelId="{EC5A8430-1625-437E-B416-242BC412D5B9}" type="pres">
      <dgm:prSet presAssocID="{9104B575-1582-415E-84F2-5D2A93FBCF8F}" presName="Name8" presStyleCnt="0"/>
      <dgm:spPr/>
    </dgm:pt>
    <dgm:pt modelId="{2FCF8EB0-6844-4888-B9FF-F41ADA4957CF}" type="pres">
      <dgm:prSet presAssocID="{9104B575-1582-415E-84F2-5D2A93FBCF8F}" presName="level" presStyleLbl="node1" presStyleIdx="0" presStyleCnt="5">
        <dgm:presLayoutVars>
          <dgm:chMax val="1"/>
          <dgm:bulletEnabled val="1"/>
        </dgm:presLayoutVars>
      </dgm:prSet>
      <dgm:spPr/>
    </dgm:pt>
    <dgm:pt modelId="{61236116-DC18-4C4E-B7F1-509FA8B3EF3A}" type="pres">
      <dgm:prSet presAssocID="{9104B575-1582-415E-84F2-5D2A93FBCF8F}" presName="levelTx" presStyleLbl="revTx" presStyleIdx="0" presStyleCnt="0">
        <dgm:presLayoutVars>
          <dgm:chMax val="1"/>
          <dgm:bulletEnabled val="1"/>
        </dgm:presLayoutVars>
      </dgm:prSet>
      <dgm:spPr/>
    </dgm:pt>
    <dgm:pt modelId="{802F10C1-69E7-4876-AA34-DE159651C29B}" type="pres">
      <dgm:prSet presAssocID="{FC4D56BB-C3DA-4817-A468-B777169D0300}" presName="Name8" presStyleCnt="0"/>
      <dgm:spPr/>
    </dgm:pt>
    <dgm:pt modelId="{1CAFCD97-F686-4BD8-B8C0-A322836DEAF5}" type="pres">
      <dgm:prSet presAssocID="{FC4D56BB-C3DA-4817-A468-B777169D0300}" presName="level" presStyleLbl="node1" presStyleIdx="1" presStyleCnt="5">
        <dgm:presLayoutVars>
          <dgm:chMax val="1"/>
          <dgm:bulletEnabled val="1"/>
        </dgm:presLayoutVars>
      </dgm:prSet>
      <dgm:spPr/>
    </dgm:pt>
    <dgm:pt modelId="{C6BD72FE-BB7D-4E2D-B807-0295884DE648}" type="pres">
      <dgm:prSet presAssocID="{FC4D56BB-C3DA-4817-A468-B777169D0300}" presName="levelTx" presStyleLbl="revTx" presStyleIdx="0" presStyleCnt="0">
        <dgm:presLayoutVars>
          <dgm:chMax val="1"/>
          <dgm:bulletEnabled val="1"/>
        </dgm:presLayoutVars>
      </dgm:prSet>
      <dgm:spPr/>
    </dgm:pt>
    <dgm:pt modelId="{71A74075-C6EA-4E1C-8513-EB4A870187A7}" type="pres">
      <dgm:prSet presAssocID="{D3A9998A-F4BD-4CD6-9E4B-4122E6A3D770}" presName="Name8" presStyleCnt="0"/>
      <dgm:spPr/>
    </dgm:pt>
    <dgm:pt modelId="{F5D4A1F4-6D3B-41EE-8DBE-AAA5928694FC}" type="pres">
      <dgm:prSet presAssocID="{D3A9998A-F4BD-4CD6-9E4B-4122E6A3D770}" presName="level" presStyleLbl="node1" presStyleIdx="2" presStyleCnt="5">
        <dgm:presLayoutVars>
          <dgm:chMax val="1"/>
          <dgm:bulletEnabled val="1"/>
        </dgm:presLayoutVars>
      </dgm:prSet>
      <dgm:spPr/>
    </dgm:pt>
    <dgm:pt modelId="{FAB853C2-FD00-4141-A323-6E6C2DCEC6D9}" type="pres">
      <dgm:prSet presAssocID="{D3A9998A-F4BD-4CD6-9E4B-4122E6A3D770}" presName="levelTx" presStyleLbl="revTx" presStyleIdx="0" presStyleCnt="0">
        <dgm:presLayoutVars>
          <dgm:chMax val="1"/>
          <dgm:bulletEnabled val="1"/>
        </dgm:presLayoutVars>
      </dgm:prSet>
      <dgm:spPr/>
    </dgm:pt>
    <dgm:pt modelId="{6C6F0E6D-C86E-4E18-AC0E-6FCA8063396E}" type="pres">
      <dgm:prSet presAssocID="{DD00223E-806E-4353-9C9D-99750DABB8E7}" presName="Name8" presStyleCnt="0"/>
      <dgm:spPr/>
    </dgm:pt>
    <dgm:pt modelId="{E6A3C3ED-F152-40D3-B4F9-85C9487DDCB2}" type="pres">
      <dgm:prSet presAssocID="{DD00223E-806E-4353-9C9D-99750DABB8E7}" presName="level" presStyleLbl="node1" presStyleIdx="3" presStyleCnt="5">
        <dgm:presLayoutVars>
          <dgm:chMax val="1"/>
          <dgm:bulletEnabled val="1"/>
        </dgm:presLayoutVars>
      </dgm:prSet>
      <dgm:spPr/>
    </dgm:pt>
    <dgm:pt modelId="{4B088C4A-CA13-44DA-BF72-07C107CC838D}" type="pres">
      <dgm:prSet presAssocID="{DD00223E-806E-4353-9C9D-99750DABB8E7}" presName="levelTx" presStyleLbl="revTx" presStyleIdx="0" presStyleCnt="0">
        <dgm:presLayoutVars>
          <dgm:chMax val="1"/>
          <dgm:bulletEnabled val="1"/>
        </dgm:presLayoutVars>
      </dgm:prSet>
      <dgm:spPr/>
    </dgm:pt>
    <dgm:pt modelId="{057DA5E3-7EC4-40A7-BFA5-022F4156A7FC}" type="pres">
      <dgm:prSet presAssocID="{03873E08-E861-4DF7-BFDF-1F481B3E428D}" presName="Name8" presStyleCnt="0"/>
      <dgm:spPr/>
    </dgm:pt>
    <dgm:pt modelId="{8AEE7F59-0A5B-47CA-99C6-08FCEBB456DE}" type="pres">
      <dgm:prSet presAssocID="{03873E08-E861-4DF7-BFDF-1F481B3E428D}" presName="level" presStyleLbl="node1" presStyleIdx="4" presStyleCnt="5">
        <dgm:presLayoutVars>
          <dgm:chMax val="1"/>
          <dgm:bulletEnabled val="1"/>
        </dgm:presLayoutVars>
      </dgm:prSet>
      <dgm:spPr/>
    </dgm:pt>
    <dgm:pt modelId="{04B62A96-3297-48A5-92B8-6A9F669B770E}" type="pres">
      <dgm:prSet presAssocID="{03873E08-E861-4DF7-BFDF-1F481B3E428D}" presName="levelTx" presStyleLbl="revTx" presStyleIdx="0" presStyleCnt="0">
        <dgm:presLayoutVars>
          <dgm:chMax val="1"/>
          <dgm:bulletEnabled val="1"/>
        </dgm:presLayoutVars>
      </dgm:prSet>
      <dgm:spPr/>
    </dgm:pt>
  </dgm:ptLst>
  <dgm:cxnLst>
    <dgm:cxn modelId="{CF8C330A-D160-485C-8B2B-21044DB9C32B}" srcId="{05E61150-8FE8-49C3-B46B-AB82C193F79F}" destId="{FC4D56BB-C3DA-4817-A468-B777169D0300}" srcOrd="1" destOrd="0" parTransId="{BB6C398F-320B-4A6E-8229-F20A115CBB8A}" sibTransId="{00888BC6-0B58-41AD-B524-01D9C884B5A4}"/>
    <dgm:cxn modelId="{B837041E-A7AE-41BD-9BF8-47E0FC3BEF73}" type="presOf" srcId="{D3A9998A-F4BD-4CD6-9E4B-4122E6A3D770}" destId="{F5D4A1F4-6D3B-41EE-8DBE-AAA5928694FC}" srcOrd="0" destOrd="0" presId="urn:microsoft.com/office/officeart/2005/8/layout/pyramid1"/>
    <dgm:cxn modelId="{1E253C21-915A-4F46-AE75-3D03C0A957FE}" type="presOf" srcId="{05E61150-8FE8-49C3-B46B-AB82C193F79F}" destId="{FE5C44B0-BE4F-4BE5-857A-CB3054837A67}" srcOrd="0" destOrd="0" presId="urn:microsoft.com/office/officeart/2005/8/layout/pyramid1"/>
    <dgm:cxn modelId="{4E1DAB22-FDA1-4569-B1B7-EBAB06221BE1}" type="presOf" srcId="{9104B575-1582-415E-84F2-5D2A93FBCF8F}" destId="{2FCF8EB0-6844-4888-B9FF-F41ADA4957CF}" srcOrd="0" destOrd="0" presId="urn:microsoft.com/office/officeart/2005/8/layout/pyramid1"/>
    <dgm:cxn modelId="{C41B3461-769D-41AA-8E31-58695D558EAA}" type="presOf" srcId="{DD00223E-806E-4353-9C9D-99750DABB8E7}" destId="{4B088C4A-CA13-44DA-BF72-07C107CC838D}" srcOrd="1" destOrd="0" presId="urn:microsoft.com/office/officeart/2005/8/layout/pyramid1"/>
    <dgm:cxn modelId="{C3A1814A-CE66-4180-AD1F-ACBEAE2FDEE3}" type="presOf" srcId="{FC4D56BB-C3DA-4817-A468-B777169D0300}" destId="{1CAFCD97-F686-4BD8-B8C0-A322836DEAF5}" srcOrd="0" destOrd="0" presId="urn:microsoft.com/office/officeart/2005/8/layout/pyramid1"/>
    <dgm:cxn modelId="{6DD96C73-00A5-41A7-B4D0-FE4D8CAB07A7}" srcId="{05E61150-8FE8-49C3-B46B-AB82C193F79F}" destId="{D3A9998A-F4BD-4CD6-9E4B-4122E6A3D770}" srcOrd="2" destOrd="0" parTransId="{E88E28C5-5FF9-4B4B-B5C2-1C7EE89DE8D1}" sibTransId="{2B89EE6C-20FF-4887-AD67-C9B2E28D80A9}"/>
    <dgm:cxn modelId="{E5C2DE58-CCEC-4CFD-A4E2-01A24B700F97}" type="presOf" srcId="{9104B575-1582-415E-84F2-5D2A93FBCF8F}" destId="{61236116-DC18-4C4E-B7F1-509FA8B3EF3A}" srcOrd="1" destOrd="0" presId="urn:microsoft.com/office/officeart/2005/8/layout/pyramid1"/>
    <dgm:cxn modelId="{08C69D82-9C3C-43AA-BC31-93614F9D92A1}" srcId="{05E61150-8FE8-49C3-B46B-AB82C193F79F}" destId="{9104B575-1582-415E-84F2-5D2A93FBCF8F}" srcOrd="0" destOrd="0" parTransId="{BC92940C-09E3-4D78-89C0-5D7208B01280}" sibTransId="{893CC835-E9C6-42AB-8A1F-A27E39710D26}"/>
    <dgm:cxn modelId="{76FA2888-F606-4B59-8C32-0AD7026D8683}" srcId="{05E61150-8FE8-49C3-B46B-AB82C193F79F}" destId="{DD00223E-806E-4353-9C9D-99750DABB8E7}" srcOrd="3" destOrd="0" parTransId="{F3C38B23-5AC9-4340-AAD5-53378F4ABC5C}" sibTransId="{96C27DA2-8E32-4270-B3C6-B6574BB29DA8}"/>
    <dgm:cxn modelId="{09281BBC-64FC-4631-8D39-96986E3A615F}" type="presOf" srcId="{FC4D56BB-C3DA-4817-A468-B777169D0300}" destId="{C6BD72FE-BB7D-4E2D-B807-0295884DE648}" srcOrd="1" destOrd="0" presId="urn:microsoft.com/office/officeart/2005/8/layout/pyramid1"/>
    <dgm:cxn modelId="{F3F99DC4-3268-4E49-AB26-FBCDBB441898}" srcId="{05E61150-8FE8-49C3-B46B-AB82C193F79F}" destId="{03873E08-E861-4DF7-BFDF-1F481B3E428D}" srcOrd="4" destOrd="0" parTransId="{94C90921-9C4B-405F-90E2-1A42E2B53932}" sibTransId="{164F84F8-E008-4ED9-8EAC-BFCC8F4D622F}"/>
    <dgm:cxn modelId="{CF627AE3-1E3A-4680-B2F1-4C0E02D4C629}" type="presOf" srcId="{D3A9998A-F4BD-4CD6-9E4B-4122E6A3D770}" destId="{FAB853C2-FD00-4141-A323-6E6C2DCEC6D9}" srcOrd="1" destOrd="0" presId="urn:microsoft.com/office/officeart/2005/8/layout/pyramid1"/>
    <dgm:cxn modelId="{0B2B28F0-BD9C-42B1-80A0-5F1816F5C713}" type="presOf" srcId="{DD00223E-806E-4353-9C9D-99750DABB8E7}" destId="{E6A3C3ED-F152-40D3-B4F9-85C9487DDCB2}" srcOrd="0" destOrd="0" presId="urn:microsoft.com/office/officeart/2005/8/layout/pyramid1"/>
    <dgm:cxn modelId="{21CCEBF3-CE09-48AA-BAF6-E3E363716089}" type="presOf" srcId="{03873E08-E861-4DF7-BFDF-1F481B3E428D}" destId="{8AEE7F59-0A5B-47CA-99C6-08FCEBB456DE}" srcOrd="0" destOrd="0" presId="urn:microsoft.com/office/officeart/2005/8/layout/pyramid1"/>
    <dgm:cxn modelId="{A4D9D5FF-EED8-4C94-BCE4-0A9AD6E4179B}" type="presOf" srcId="{03873E08-E861-4DF7-BFDF-1F481B3E428D}" destId="{04B62A96-3297-48A5-92B8-6A9F669B770E}" srcOrd="1" destOrd="0" presId="urn:microsoft.com/office/officeart/2005/8/layout/pyramid1"/>
    <dgm:cxn modelId="{4D8AFB32-D620-4A49-B906-083EF2FC26C4}" type="presParOf" srcId="{FE5C44B0-BE4F-4BE5-857A-CB3054837A67}" destId="{EC5A8430-1625-437E-B416-242BC412D5B9}" srcOrd="0" destOrd="0" presId="urn:microsoft.com/office/officeart/2005/8/layout/pyramid1"/>
    <dgm:cxn modelId="{98A7FB2D-FFD9-49EE-A1BB-B038C9512768}" type="presParOf" srcId="{EC5A8430-1625-437E-B416-242BC412D5B9}" destId="{2FCF8EB0-6844-4888-B9FF-F41ADA4957CF}" srcOrd="0" destOrd="0" presId="urn:microsoft.com/office/officeart/2005/8/layout/pyramid1"/>
    <dgm:cxn modelId="{F00FD628-39DA-426E-94EB-6795D7509A4B}" type="presParOf" srcId="{EC5A8430-1625-437E-B416-242BC412D5B9}" destId="{61236116-DC18-4C4E-B7F1-509FA8B3EF3A}" srcOrd="1" destOrd="0" presId="urn:microsoft.com/office/officeart/2005/8/layout/pyramid1"/>
    <dgm:cxn modelId="{F7B4C7BE-C52D-4B42-8DA2-132AC7CCC06F}" type="presParOf" srcId="{FE5C44B0-BE4F-4BE5-857A-CB3054837A67}" destId="{802F10C1-69E7-4876-AA34-DE159651C29B}" srcOrd="1" destOrd="0" presId="urn:microsoft.com/office/officeart/2005/8/layout/pyramid1"/>
    <dgm:cxn modelId="{CFD5BBC8-7AB3-4E1A-8195-217A91AC3D06}" type="presParOf" srcId="{802F10C1-69E7-4876-AA34-DE159651C29B}" destId="{1CAFCD97-F686-4BD8-B8C0-A322836DEAF5}" srcOrd="0" destOrd="0" presId="urn:microsoft.com/office/officeart/2005/8/layout/pyramid1"/>
    <dgm:cxn modelId="{FE2992E3-138D-4393-B8F2-385AC5A4E848}" type="presParOf" srcId="{802F10C1-69E7-4876-AA34-DE159651C29B}" destId="{C6BD72FE-BB7D-4E2D-B807-0295884DE648}" srcOrd="1" destOrd="0" presId="urn:microsoft.com/office/officeart/2005/8/layout/pyramid1"/>
    <dgm:cxn modelId="{72285B4C-3777-4D13-B0C4-A2B4FD81C923}" type="presParOf" srcId="{FE5C44B0-BE4F-4BE5-857A-CB3054837A67}" destId="{71A74075-C6EA-4E1C-8513-EB4A870187A7}" srcOrd="2" destOrd="0" presId="urn:microsoft.com/office/officeart/2005/8/layout/pyramid1"/>
    <dgm:cxn modelId="{A7E9F517-79BF-42E0-8F26-FE9AD021CB55}" type="presParOf" srcId="{71A74075-C6EA-4E1C-8513-EB4A870187A7}" destId="{F5D4A1F4-6D3B-41EE-8DBE-AAA5928694FC}" srcOrd="0" destOrd="0" presId="urn:microsoft.com/office/officeart/2005/8/layout/pyramid1"/>
    <dgm:cxn modelId="{733E147E-7D9E-413F-B8DC-5A1E6EEB58F9}" type="presParOf" srcId="{71A74075-C6EA-4E1C-8513-EB4A870187A7}" destId="{FAB853C2-FD00-4141-A323-6E6C2DCEC6D9}" srcOrd="1" destOrd="0" presId="urn:microsoft.com/office/officeart/2005/8/layout/pyramid1"/>
    <dgm:cxn modelId="{99E666B4-3E70-4CCC-8FC5-88FA49B485B6}" type="presParOf" srcId="{FE5C44B0-BE4F-4BE5-857A-CB3054837A67}" destId="{6C6F0E6D-C86E-4E18-AC0E-6FCA8063396E}" srcOrd="3" destOrd="0" presId="urn:microsoft.com/office/officeart/2005/8/layout/pyramid1"/>
    <dgm:cxn modelId="{1F48876A-E83F-406C-BC0A-962832D6E1BD}" type="presParOf" srcId="{6C6F0E6D-C86E-4E18-AC0E-6FCA8063396E}" destId="{E6A3C3ED-F152-40D3-B4F9-85C9487DDCB2}" srcOrd="0" destOrd="0" presId="urn:microsoft.com/office/officeart/2005/8/layout/pyramid1"/>
    <dgm:cxn modelId="{C1A03061-3698-4BF8-9B72-5592834C306E}" type="presParOf" srcId="{6C6F0E6D-C86E-4E18-AC0E-6FCA8063396E}" destId="{4B088C4A-CA13-44DA-BF72-07C107CC838D}" srcOrd="1" destOrd="0" presId="urn:microsoft.com/office/officeart/2005/8/layout/pyramid1"/>
    <dgm:cxn modelId="{B9F08922-DC52-4825-A226-CC382042AF0B}" type="presParOf" srcId="{FE5C44B0-BE4F-4BE5-857A-CB3054837A67}" destId="{057DA5E3-7EC4-40A7-BFA5-022F4156A7FC}" srcOrd="4" destOrd="0" presId="urn:microsoft.com/office/officeart/2005/8/layout/pyramid1"/>
    <dgm:cxn modelId="{5F952B69-8E6B-48BC-AD1C-10AFF609A867}" type="presParOf" srcId="{057DA5E3-7EC4-40A7-BFA5-022F4156A7FC}" destId="{8AEE7F59-0A5B-47CA-99C6-08FCEBB456DE}" srcOrd="0" destOrd="0" presId="urn:microsoft.com/office/officeart/2005/8/layout/pyramid1"/>
    <dgm:cxn modelId="{DCD715D1-E7A4-4FAB-BAFC-B16AE9D90561}" type="presParOf" srcId="{057DA5E3-7EC4-40A7-BFA5-022F4156A7FC}" destId="{04B62A96-3297-48A5-92B8-6A9F669B770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4A651-90EA-4F8C-AE0A-5ECB150818C4}"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kumimoji="1" lang="ja-JP" altLang="en-US"/>
        </a:p>
      </dgm:t>
    </dgm:pt>
    <dgm:pt modelId="{FF900B80-8C73-4D21-9E73-D298E82BDAB4}">
      <dgm:prSet phldrT="[テキスト]"/>
      <dgm:spPr/>
      <dgm:t>
        <a:bodyPr/>
        <a:lstStyle/>
        <a:p>
          <a:r>
            <a:rPr kumimoji="1" lang="ja-JP" altLang="en-US" dirty="0"/>
            <a:t>人間はもともと働くのが嫌い</a:t>
          </a:r>
        </a:p>
      </dgm:t>
    </dgm:pt>
    <dgm:pt modelId="{23F8B10E-271F-46E7-BFF8-80CC44F3DE29}" type="parTrans" cxnId="{6F6DDF4C-ADD3-444B-8212-A4359491E503}">
      <dgm:prSet/>
      <dgm:spPr/>
      <dgm:t>
        <a:bodyPr/>
        <a:lstStyle/>
        <a:p>
          <a:endParaRPr kumimoji="1" lang="ja-JP" altLang="en-US"/>
        </a:p>
      </dgm:t>
    </dgm:pt>
    <dgm:pt modelId="{8D2B34E2-9998-4456-81C4-B957DABD3973}" type="sibTrans" cxnId="{6F6DDF4C-ADD3-444B-8212-A4359491E503}">
      <dgm:prSet/>
      <dgm:spPr/>
      <dgm:t>
        <a:bodyPr/>
        <a:lstStyle/>
        <a:p>
          <a:endParaRPr kumimoji="1" lang="ja-JP" altLang="en-US"/>
        </a:p>
      </dgm:t>
    </dgm:pt>
    <dgm:pt modelId="{B625134A-64F9-4A72-BCBB-C35A52C55604}">
      <dgm:prSet phldrT="[テキスト]"/>
      <dgm:spPr/>
      <dgm:t>
        <a:bodyPr/>
        <a:lstStyle/>
        <a:p>
          <a:r>
            <a:rPr kumimoji="1" lang="ja-JP" altLang="en-US" dirty="0"/>
            <a:t>給料</a:t>
          </a:r>
        </a:p>
      </dgm:t>
    </dgm:pt>
    <dgm:pt modelId="{A2B5871B-2B2A-48D6-97B2-F6934A6BA365}" type="parTrans" cxnId="{3AA1DE70-7143-47DA-BD02-64153217FA19}">
      <dgm:prSet/>
      <dgm:spPr/>
      <dgm:t>
        <a:bodyPr/>
        <a:lstStyle/>
        <a:p>
          <a:endParaRPr kumimoji="1" lang="ja-JP" altLang="en-US"/>
        </a:p>
      </dgm:t>
    </dgm:pt>
    <dgm:pt modelId="{7EF42A97-A6CA-4779-88B8-2FEAD82577BB}" type="sibTrans" cxnId="{3AA1DE70-7143-47DA-BD02-64153217FA19}">
      <dgm:prSet/>
      <dgm:spPr/>
      <dgm:t>
        <a:bodyPr/>
        <a:lstStyle/>
        <a:p>
          <a:endParaRPr kumimoji="1" lang="ja-JP" altLang="en-US"/>
        </a:p>
      </dgm:t>
    </dgm:pt>
    <dgm:pt modelId="{B15BF421-1EBF-4D3D-B087-1987165E5BFD}">
      <dgm:prSet phldrT="[テキスト]"/>
      <dgm:spPr/>
      <dgm:t>
        <a:bodyPr/>
        <a:lstStyle/>
        <a:p>
          <a:r>
            <a:rPr kumimoji="1" lang="ja-JP" altLang="en-US" dirty="0"/>
            <a:t>規則</a:t>
          </a:r>
        </a:p>
      </dgm:t>
    </dgm:pt>
    <dgm:pt modelId="{7EB74898-E5ED-46DD-8E5F-5AF5D4218A48}" type="parTrans" cxnId="{ECD76CA5-83C9-49E1-97D0-67CEA56DBD13}">
      <dgm:prSet/>
      <dgm:spPr/>
      <dgm:t>
        <a:bodyPr/>
        <a:lstStyle/>
        <a:p>
          <a:endParaRPr kumimoji="1" lang="ja-JP" altLang="en-US"/>
        </a:p>
      </dgm:t>
    </dgm:pt>
    <dgm:pt modelId="{EB04D3C2-1109-432A-8B24-27C0149520A0}" type="sibTrans" cxnId="{ECD76CA5-83C9-49E1-97D0-67CEA56DBD13}">
      <dgm:prSet/>
      <dgm:spPr/>
      <dgm:t>
        <a:bodyPr/>
        <a:lstStyle/>
        <a:p>
          <a:endParaRPr kumimoji="1" lang="ja-JP" altLang="en-US"/>
        </a:p>
      </dgm:t>
    </dgm:pt>
    <dgm:pt modelId="{29C6EEAC-409D-4A97-A60C-E45AC46D1E41}">
      <dgm:prSet phldrT="[テキスト]"/>
      <dgm:spPr/>
      <dgm:t>
        <a:bodyPr/>
        <a:lstStyle/>
        <a:p>
          <a:r>
            <a:rPr kumimoji="1" lang="ja-JP" altLang="en-US" dirty="0"/>
            <a:t>人間はもともと働くのが好き</a:t>
          </a:r>
        </a:p>
      </dgm:t>
    </dgm:pt>
    <dgm:pt modelId="{04B3C567-4E16-4E26-B4C9-B9F74A7F044F}" type="parTrans" cxnId="{EB0897C5-1871-4432-B299-B87EE29E3032}">
      <dgm:prSet/>
      <dgm:spPr/>
      <dgm:t>
        <a:bodyPr/>
        <a:lstStyle/>
        <a:p>
          <a:endParaRPr kumimoji="1" lang="ja-JP" altLang="en-US"/>
        </a:p>
      </dgm:t>
    </dgm:pt>
    <dgm:pt modelId="{9A032905-7045-48D4-9DF5-2D2633B96371}" type="sibTrans" cxnId="{EB0897C5-1871-4432-B299-B87EE29E3032}">
      <dgm:prSet/>
      <dgm:spPr/>
      <dgm:t>
        <a:bodyPr/>
        <a:lstStyle/>
        <a:p>
          <a:endParaRPr kumimoji="1" lang="ja-JP" altLang="en-US"/>
        </a:p>
      </dgm:t>
    </dgm:pt>
    <dgm:pt modelId="{5F684921-5A31-4A42-83F4-3C39AAC93154}">
      <dgm:prSet phldrT="[テキスト]"/>
      <dgm:spPr/>
      <dgm:t>
        <a:bodyPr/>
        <a:lstStyle/>
        <a:p>
          <a:r>
            <a:rPr kumimoji="1" lang="ja-JP" altLang="en-US" dirty="0"/>
            <a:t>やりがい</a:t>
          </a:r>
        </a:p>
      </dgm:t>
    </dgm:pt>
    <dgm:pt modelId="{C0B52070-53AB-4977-AC92-F92CC83120F5}" type="parTrans" cxnId="{B5C8DD53-CDD5-4D84-9FD1-5D6C569145ED}">
      <dgm:prSet/>
      <dgm:spPr/>
      <dgm:t>
        <a:bodyPr/>
        <a:lstStyle/>
        <a:p>
          <a:endParaRPr kumimoji="1" lang="ja-JP" altLang="en-US"/>
        </a:p>
      </dgm:t>
    </dgm:pt>
    <dgm:pt modelId="{DCD9382E-E0E9-47D6-BDA6-2567F7FBAAC4}" type="sibTrans" cxnId="{B5C8DD53-CDD5-4D84-9FD1-5D6C569145ED}">
      <dgm:prSet/>
      <dgm:spPr/>
      <dgm:t>
        <a:bodyPr/>
        <a:lstStyle/>
        <a:p>
          <a:endParaRPr kumimoji="1" lang="ja-JP" altLang="en-US"/>
        </a:p>
      </dgm:t>
    </dgm:pt>
    <dgm:pt modelId="{97C76393-5D25-4C94-98D6-1FC36E38EDBE}">
      <dgm:prSet phldrT="[テキスト]"/>
      <dgm:spPr/>
      <dgm:t>
        <a:bodyPr/>
        <a:lstStyle/>
        <a:p>
          <a:r>
            <a:rPr kumimoji="1" lang="ja-JP" altLang="en-US" dirty="0"/>
            <a:t>誇り</a:t>
          </a:r>
        </a:p>
      </dgm:t>
    </dgm:pt>
    <dgm:pt modelId="{406A3B74-DF5E-4144-88AE-E003731F4EF5}" type="parTrans" cxnId="{B4783BCD-34E6-4112-9E5B-E4176AB18ADA}">
      <dgm:prSet/>
      <dgm:spPr/>
      <dgm:t>
        <a:bodyPr/>
        <a:lstStyle/>
        <a:p>
          <a:endParaRPr kumimoji="1" lang="ja-JP" altLang="en-US"/>
        </a:p>
      </dgm:t>
    </dgm:pt>
    <dgm:pt modelId="{01CA6681-359A-4752-A7F4-C3B6A7259E43}" type="sibTrans" cxnId="{B4783BCD-34E6-4112-9E5B-E4176AB18ADA}">
      <dgm:prSet/>
      <dgm:spPr/>
      <dgm:t>
        <a:bodyPr/>
        <a:lstStyle/>
        <a:p>
          <a:endParaRPr kumimoji="1" lang="ja-JP" altLang="en-US"/>
        </a:p>
      </dgm:t>
    </dgm:pt>
    <dgm:pt modelId="{28FC3CAA-A5FE-4CC1-93F7-75416DBC8ABD}" type="pres">
      <dgm:prSet presAssocID="{FB44A651-90EA-4F8C-AE0A-5ECB150818C4}" presName="theList" presStyleCnt="0">
        <dgm:presLayoutVars>
          <dgm:dir/>
          <dgm:animLvl val="lvl"/>
          <dgm:resizeHandles val="exact"/>
        </dgm:presLayoutVars>
      </dgm:prSet>
      <dgm:spPr/>
    </dgm:pt>
    <dgm:pt modelId="{B4701A7B-79AE-44FA-9BDF-1DC6D4DBEC11}" type="pres">
      <dgm:prSet presAssocID="{FF900B80-8C73-4D21-9E73-D298E82BDAB4}" presName="compNode" presStyleCnt="0"/>
      <dgm:spPr/>
    </dgm:pt>
    <dgm:pt modelId="{60020085-F517-43C8-8770-CD4A68437BC6}" type="pres">
      <dgm:prSet presAssocID="{FF900B80-8C73-4D21-9E73-D298E82BDAB4}" presName="aNode" presStyleLbl="bgShp" presStyleIdx="0" presStyleCnt="2" custLinFactNeighborX="9710" custLinFactNeighborY="-5153"/>
      <dgm:spPr/>
    </dgm:pt>
    <dgm:pt modelId="{977B8CB8-B772-4A1E-8E16-6B0AB1AE8A55}" type="pres">
      <dgm:prSet presAssocID="{FF900B80-8C73-4D21-9E73-D298E82BDAB4}" presName="textNode" presStyleLbl="bgShp" presStyleIdx="0" presStyleCnt="2"/>
      <dgm:spPr/>
    </dgm:pt>
    <dgm:pt modelId="{A87B3AC8-8EED-4B0A-A5BA-18B88DF363A5}" type="pres">
      <dgm:prSet presAssocID="{FF900B80-8C73-4D21-9E73-D298E82BDAB4}" presName="compChildNode" presStyleCnt="0"/>
      <dgm:spPr/>
    </dgm:pt>
    <dgm:pt modelId="{EFAFC393-D401-4323-A0C5-7BEA05E6B591}" type="pres">
      <dgm:prSet presAssocID="{FF900B80-8C73-4D21-9E73-D298E82BDAB4}" presName="theInnerList" presStyleCnt="0"/>
      <dgm:spPr/>
    </dgm:pt>
    <dgm:pt modelId="{DD6024F7-2067-46E6-93B4-F4A31B179E77}" type="pres">
      <dgm:prSet presAssocID="{B625134A-64F9-4A72-BCBB-C35A52C55604}" presName="childNode" presStyleLbl="node1" presStyleIdx="0" presStyleCnt="4" custLinFactNeighborX="11905" custLinFactNeighborY="19152">
        <dgm:presLayoutVars>
          <dgm:bulletEnabled val="1"/>
        </dgm:presLayoutVars>
      </dgm:prSet>
      <dgm:spPr/>
    </dgm:pt>
    <dgm:pt modelId="{696536DF-A85F-4852-8030-72FA219DC36C}" type="pres">
      <dgm:prSet presAssocID="{B625134A-64F9-4A72-BCBB-C35A52C55604}" presName="aSpace2" presStyleCnt="0"/>
      <dgm:spPr/>
    </dgm:pt>
    <dgm:pt modelId="{EAB70299-AC56-4AE3-B6E7-1D7F2CF26DDE}" type="pres">
      <dgm:prSet presAssocID="{B15BF421-1EBF-4D3D-B087-1987165E5BFD}" presName="childNode" presStyleLbl="node1" presStyleIdx="1" presStyleCnt="4" custLinFactNeighborX="11905" custLinFactNeighborY="9730">
        <dgm:presLayoutVars>
          <dgm:bulletEnabled val="1"/>
        </dgm:presLayoutVars>
      </dgm:prSet>
      <dgm:spPr/>
    </dgm:pt>
    <dgm:pt modelId="{3E53DB6D-CF8C-4517-A8F4-B49E088C4419}" type="pres">
      <dgm:prSet presAssocID="{FF900B80-8C73-4D21-9E73-D298E82BDAB4}" presName="aSpace" presStyleCnt="0"/>
      <dgm:spPr/>
    </dgm:pt>
    <dgm:pt modelId="{BF982B92-3E49-4EE3-BEED-8000D1606390}" type="pres">
      <dgm:prSet presAssocID="{29C6EEAC-409D-4A97-A60C-E45AC46D1E41}" presName="compNode" presStyleCnt="0"/>
      <dgm:spPr/>
    </dgm:pt>
    <dgm:pt modelId="{FE47A2A6-A576-41AA-A05F-6758C56D809C}" type="pres">
      <dgm:prSet presAssocID="{29C6EEAC-409D-4A97-A60C-E45AC46D1E41}" presName="aNode" presStyleLbl="bgShp" presStyleIdx="1" presStyleCnt="2" custLinFactNeighborX="10971"/>
      <dgm:spPr/>
    </dgm:pt>
    <dgm:pt modelId="{352CEC8A-DA18-4974-8B24-BD56B16F3937}" type="pres">
      <dgm:prSet presAssocID="{29C6EEAC-409D-4A97-A60C-E45AC46D1E41}" presName="textNode" presStyleLbl="bgShp" presStyleIdx="1" presStyleCnt="2"/>
      <dgm:spPr/>
    </dgm:pt>
    <dgm:pt modelId="{6C1BBFBF-5402-4B09-ABD9-2B12CDF06054}" type="pres">
      <dgm:prSet presAssocID="{29C6EEAC-409D-4A97-A60C-E45AC46D1E41}" presName="compChildNode" presStyleCnt="0"/>
      <dgm:spPr/>
    </dgm:pt>
    <dgm:pt modelId="{87C3BD4E-0217-44DB-AC6D-B8E8BD41888E}" type="pres">
      <dgm:prSet presAssocID="{29C6EEAC-409D-4A97-A60C-E45AC46D1E41}" presName="theInnerList" presStyleCnt="0"/>
      <dgm:spPr/>
    </dgm:pt>
    <dgm:pt modelId="{C1C88171-049D-4562-9297-8724923DB524}" type="pres">
      <dgm:prSet presAssocID="{5F684921-5A31-4A42-83F4-3C39AAC93154}" presName="childNode" presStyleLbl="node1" presStyleIdx="2" presStyleCnt="4">
        <dgm:presLayoutVars>
          <dgm:bulletEnabled val="1"/>
        </dgm:presLayoutVars>
      </dgm:prSet>
      <dgm:spPr/>
    </dgm:pt>
    <dgm:pt modelId="{13D0ADD9-7208-4451-8C14-CA304F618738}" type="pres">
      <dgm:prSet presAssocID="{5F684921-5A31-4A42-83F4-3C39AAC93154}" presName="aSpace2" presStyleCnt="0"/>
      <dgm:spPr/>
    </dgm:pt>
    <dgm:pt modelId="{E2D69C74-6F21-4B3F-9F33-6DD4B2C740B7}" type="pres">
      <dgm:prSet presAssocID="{97C76393-5D25-4C94-98D6-1FC36E38EDBE}" presName="childNode" presStyleLbl="node1" presStyleIdx="3" presStyleCnt="4">
        <dgm:presLayoutVars>
          <dgm:bulletEnabled val="1"/>
        </dgm:presLayoutVars>
      </dgm:prSet>
      <dgm:spPr/>
    </dgm:pt>
  </dgm:ptLst>
  <dgm:cxnLst>
    <dgm:cxn modelId="{6EEBEB05-ACA4-4E42-BCC1-0626F2C96C8F}" type="presOf" srcId="{FF900B80-8C73-4D21-9E73-D298E82BDAB4}" destId="{60020085-F517-43C8-8770-CD4A68437BC6}" srcOrd="0" destOrd="0" presId="urn:microsoft.com/office/officeart/2005/8/layout/lProcess2"/>
    <dgm:cxn modelId="{ABD2B160-9D9B-4CC0-975A-60A5B4CC613D}" type="presOf" srcId="{5F684921-5A31-4A42-83F4-3C39AAC93154}" destId="{C1C88171-049D-4562-9297-8724923DB524}" srcOrd="0" destOrd="0" presId="urn:microsoft.com/office/officeart/2005/8/layout/lProcess2"/>
    <dgm:cxn modelId="{6F6DDF4C-ADD3-444B-8212-A4359491E503}" srcId="{FB44A651-90EA-4F8C-AE0A-5ECB150818C4}" destId="{FF900B80-8C73-4D21-9E73-D298E82BDAB4}" srcOrd="0" destOrd="0" parTransId="{23F8B10E-271F-46E7-BFF8-80CC44F3DE29}" sibTransId="{8D2B34E2-9998-4456-81C4-B957DABD3973}"/>
    <dgm:cxn modelId="{3AA1DE70-7143-47DA-BD02-64153217FA19}" srcId="{FF900B80-8C73-4D21-9E73-D298E82BDAB4}" destId="{B625134A-64F9-4A72-BCBB-C35A52C55604}" srcOrd="0" destOrd="0" parTransId="{A2B5871B-2B2A-48D6-97B2-F6934A6BA365}" sibTransId="{7EF42A97-A6CA-4779-88B8-2FEAD82577BB}"/>
    <dgm:cxn modelId="{3CD7C851-3F58-492A-B2A6-6C0559D09397}" type="presOf" srcId="{FF900B80-8C73-4D21-9E73-D298E82BDAB4}" destId="{977B8CB8-B772-4A1E-8E16-6B0AB1AE8A55}" srcOrd="1" destOrd="0" presId="urn:microsoft.com/office/officeart/2005/8/layout/lProcess2"/>
    <dgm:cxn modelId="{B5C8DD53-CDD5-4D84-9FD1-5D6C569145ED}" srcId="{29C6EEAC-409D-4A97-A60C-E45AC46D1E41}" destId="{5F684921-5A31-4A42-83F4-3C39AAC93154}" srcOrd="0" destOrd="0" parTransId="{C0B52070-53AB-4977-AC92-F92CC83120F5}" sibTransId="{DCD9382E-E0E9-47D6-BDA6-2567F7FBAAC4}"/>
    <dgm:cxn modelId="{4FEF8A54-36CB-403B-9BDC-64048D1FDFC5}" type="presOf" srcId="{B15BF421-1EBF-4D3D-B087-1987165E5BFD}" destId="{EAB70299-AC56-4AE3-B6E7-1D7F2CF26DDE}" srcOrd="0" destOrd="0" presId="urn:microsoft.com/office/officeart/2005/8/layout/lProcess2"/>
    <dgm:cxn modelId="{495BC285-E1FD-4101-BB01-7B598D0780C9}" type="presOf" srcId="{29C6EEAC-409D-4A97-A60C-E45AC46D1E41}" destId="{352CEC8A-DA18-4974-8B24-BD56B16F3937}" srcOrd="1" destOrd="0" presId="urn:microsoft.com/office/officeart/2005/8/layout/lProcess2"/>
    <dgm:cxn modelId="{11C8079F-1A90-459D-92CF-3A24BC69E3F3}" type="presOf" srcId="{97C76393-5D25-4C94-98D6-1FC36E38EDBE}" destId="{E2D69C74-6F21-4B3F-9F33-6DD4B2C740B7}" srcOrd="0" destOrd="0" presId="urn:microsoft.com/office/officeart/2005/8/layout/lProcess2"/>
    <dgm:cxn modelId="{ECD76CA5-83C9-49E1-97D0-67CEA56DBD13}" srcId="{FF900B80-8C73-4D21-9E73-D298E82BDAB4}" destId="{B15BF421-1EBF-4D3D-B087-1987165E5BFD}" srcOrd="1" destOrd="0" parTransId="{7EB74898-E5ED-46DD-8E5F-5AF5D4218A48}" sibTransId="{EB04D3C2-1109-432A-8B24-27C0149520A0}"/>
    <dgm:cxn modelId="{8C6644BF-D942-4428-BF9B-E269F6A5F960}" type="presOf" srcId="{FB44A651-90EA-4F8C-AE0A-5ECB150818C4}" destId="{28FC3CAA-A5FE-4CC1-93F7-75416DBC8ABD}" srcOrd="0" destOrd="0" presId="urn:microsoft.com/office/officeart/2005/8/layout/lProcess2"/>
    <dgm:cxn modelId="{EB0897C5-1871-4432-B299-B87EE29E3032}" srcId="{FB44A651-90EA-4F8C-AE0A-5ECB150818C4}" destId="{29C6EEAC-409D-4A97-A60C-E45AC46D1E41}" srcOrd="1" destOrd="0" parTransId="{04B3C567-4E16-4E26-B4C9-B9F74A7F044F}" sibTransId="{9A032905-7045-48D4-9DF5-2D2633B96371}"/>
    <dgm:cxn modelId="{B4783BCD-34E6-4112-9E5B-E4176AB18ADA}" srcId="{29C6EEAC-409D-4A97-A60C-E45AC46D1E41}" destId="{97C76393-5D25-4C94-98D6-1FC36E38EDBE}" srcOrd="1" destOrd="0" parTransId="{406A3B74-DF5E-4144-88AE-E003731F4EF5}" sibTransId="{01CA6681-359A-4752-A7F4-C3B6A7259E43}"/>
    <dgm:cxn modelId="{A05A00D8-3B30-4805-B7D5-2FAD60723CC2}" type="presOf" srcId="{29C6EEAC-409D-4A97-A60C-E45AC46D1E41}" destId="{FE47A2A6-A576-41AA-A05F-6758C56D809C}" srcOrd="0" destOrd="0" presId="urn:microsoft.com/office/officeart/2005/8/layout/lProcess2"/>
    <dgm:cxn modelId="{CB9246FF-393E-495F-8837-630C7C93C5AB}" type="presOf" srcId="{B625134A-64F9-4A72-BCBB-C35A52C55604}" destId="{DD6024F7-2067-46E6-93B4-F4A31B179E77}" srcOrd="0" destOrd="0" presId="urn:microsoft.com/office/officeart/2005/8/layout/lProcess2"/>
    <dgm:cxn modelId="{7AC39FCF-CA20-4EC0-9BE7-26B9967B7A37}" type="presParOf" srcId="{28FC3CAA-A5FE-4CC1-93F7-75416DBC8ABD}" destId="{B4701A7B-79AE-44FA-9BDF-1DC6D4DBEC11}" srcOrd="0" destOrd="0" presId="urn:microsoft.com/office/officeart/2005/8/layout/lProcess2"/>
    <dgm:cxn modelId="{BDB6A5D0-34E7-43AC-B524-CCEA331F34A1}" type="presParOf" srcId="{B4701A7B-79AE-44FA-9BDF-1DC6D4DBEC11}" destId="{60020085-F517-43C8-8770-CD4A68437BC6}" srcOrd="0" destOrd="0" presId="urn:microsoft.com/office/officeart/2005/8/layout/lProcess2"/>
    <dgm:cxn modelId="{F51B6252-B025-45A4-9977-D2C420690934}" type="presParOf" srcId="{B4701A7B-79AE-44FA-9BDF-1DC6D4DBEC11}" destId="{977B8CB8-B772-4A1E-8E16-6B0AB1AE8A55}" srcOrd="1" destOrd="0" presId="urn:microsoft.com/office/officeart/2005/8/layout/lProcess2"/>
    <dgm:cxn modelId="{4D0DC01C-8719-4CEB-B669-EFEA1C6EF4D5}" type="presParOf" srcId="{B4701A7B-79AE-44FA-9BDF-1DC6D4DBEC11}" destId="{A87B3AC8-8EED-4B0A-A5BA-18B88DF363A5}" srcOrd="2" destOrd="0" presId="urn:microsoft.com/office/officeart/2005/8/layout/lProcess2"/>
    <dgm:cxn modelId="{C75B21C9-A5DC-4071-899B-AB9854953066}" type="presParOf" srcId="{A87B3AC8-8EED-4B0A-A5BA-18B88DF363A5}" destId="{EFAFC393-D401-4323-A0C5-7BEA05E6B591}" srcOrd="0" destOrd="0" presId="urn:microsoft.com/office/officeart/2005/8/layout/lProcess2"/>
    <dgm:cxn modelId="{A78A1B21-E439-49D2-B382-559161778C70}" type="presParOf" srcId="{EFAFC393-D401-4323-A0C5-7BEA05E6B591}" destId="{DD6024F7-2067-46E6-93B4-F4A31B179E77}" srcOrd="0" destOrd="0" presId="urn:microsoft.com/office/officeart/2005/8/layout/lProcess2"/>
    <dgm:cxn modelId="{6466AA6D-0CD4-4C76-B22F-3105777A4AB6}" type="presParOf" srcId="{EFAFC393-D401-4323-A0C5-7BEA05E6B591}" destId="{696536DF-A85F-4852-8030-72FA219DC36C}" srcOrd="1" destOrd="0" presId="urn:microsoft.com/office/officeart/2005/8/layout/lProcess2"/>
    <dgm:cxn modelId="{2912EFAC-8A6E-4FD2-9080-D4692E800E8C}" type="presParOf" srcId="{EFAFC393-D401-4323-A0C5-7BEA05E6B591}" destId="{EAB70299-AC56-4AE3-B6E7-1D7F2CF26DDE}" srcOrd="2" destOrd="0" presId="urn:microsoft.com/office/officeart/2005/8/layout/lProcess2"/>
    <dgm:cxn modelId="{E3E6D821-4499-4111-9A45-9F7ADDA13430}" type="presParOf" srcId="{28FC3CAA-A5FE-4CC1-93F7-75416DBC8ABD}" destId="{3E53DB6D-CF8C-4517-A8F4-B49E088C4419}" srcOrd="1" destOrd="0" presId="urn:microsoft.com/office/officeart/2005/8/layout/lProcess2"/>
    <dgm:cxn modelId="{8AAC9F38-6699-4998-9E6E-0C6FF8661BF0}" type="presParOf" srcId="{28FC3CAA-A5FE-4CC1-93F7-75416DBC8ABD}" destId="{BF982B92-3E49-4EE3-BEED-8000D1606390}" srcOrd="2" destOrd="0" presId="urn:microsoft.com/office/officeart/2005/8/layout/lProcess2"/>
    <dgm:cxn modelId="{5A1FC393-A357-4FD9-8CA8-BCDFCA9E6BB9}" type="presParOf" srcId="{BF982B92-3E49-4EE3-BEED-8000D1606390}" destId="{FE47A2A6-A576-41AA-A05F-6758C56D809C}" srcOrd="0" destOrd="0" presId="urn:microsoft.com/office/officeart/2005/8/layout/lProcess2"/>
    <dgm:cxn modelId="{07FA80BB-855C-42B1-84B9-D0967B266A14}" type="presParOf" srcId="{BF982B92-3E49-4EE3-BEED-8000D1606390}" destId="{352CEC8A-DA18-4974-8B24-BD56B16F3937}" srcOrd="1" destOrd="0" presId="urn:microsoft.com/office/officeart/2005/8/layout/lProcess2"/>
    <dgm:cxn modelId="{F1A50A4B-D817-4587-B1B2-7750029E6AE6}" type="presParOf" srcId="{BF982B92-3E49-4EE3-BEED-8000D1606390}" destId="{6C1BBFBF-5402-4B09-ABD9-2B12CDF06054}" srcOrd="2" destOrd="0" presId="urn:microsoft.com/office/officeart/2005/8/layout/lProcess2"/>
    <dgm:cxn modelId="{D3EAF325-9EDA-454D-9E58-EE594F8CF4BC}" type="presParOf" srcId="{6C1BBFBF-5402-4B09-ABD9-2B12CDF06054}" destId="{87C3BD4E-0217-44DB-AC6D-B8E8BD41888E}" srcOrd="0" destOrd="0" presId="urn:microsoft.com/office/officeart/2005/8/layout/lProcess2"/>
    <dgm:cxn modelId="{BA3FD514-B5FD-4C4C-9487-CDF535DF50CC}" type="presParOf" srcId="{87C3BD4E-0217-44DB-AC6D-B8E8BD41888E}" destId="{C1C88171-049D-4562-9297-8724923DB524}" srcOrd="0" destOrd="0" presId="urn:microsoft.com/office/officeart/2005/8/layout/lProcess2"/>
    <dgm:cxn modelId="{8E8895FE-62FB-4644-830B-0C5379BBE94E}" type="presParOf" srcId="{87C3BD4E-0217-44DB-AC6D-B8E8BD41888E}" destId="{13D0ADD9-7208-4451-8C14-CA304F618738}" srcOrd="1" destOrd="0" presId="urn:microsoft.com/office/officeart/2005/8/layout/lProcess2"/>
    <dgm:cxn modelId="{C69F1C9A-F64F-48C9-8D36-5EA3DAD474CC}" type="presParOf" srcId="{87C3BD4E-0217-44DB-AC6D-B8E8BD41888E}" destId="{E2D69C74-6F21-4B3F-9F33-6DD4B2C740B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AF5C-F531-4626-B589-5F35B9BA4274}">
      <dsp:nvSpPr>
        <dsp:cNvPr id="0" name=""/>
        <dsp:cNvSpPr/>
      </dsp:nvSpPr>
      <dsp:spPr>
        <a:xfrm>
          <a:off x="1497590" y="372650"/>
          <a:ext cx="3385397" cy="3385397"/>
        </a:xfrm>
        <a:prstGeom prst="blockArc">
          <a:avLst>
            <a:gd name="adj1" fmla="val 13024372"/>
            <a:gd name="adj2" fmla="val 16005775"/>
            <a:gd name="adj3" fmla="val 34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AD353-DB21-403B-8077-C83C317D191C}">
      <dsp:nvSpPr>
        <dsp:cNvPr id="0" name=""/>
        <dsp:cNvSpPr/>
      </dsp:nvSpPr>
      <dsp:spPr>
        <a:xfrm>
          <a:off x="1399647" y="490568"/>
          <a:ext cx="3385397" cy="3385397"/>
        </a:xfrm>
        <a:prstGeom prst="blockArc">
          <a:avLst>
            <a:gd name="adj1" fmla="val 11038361"/>
            <a:gd name="adj2" fmla="val 13341228"/>
            <a:gd name="adj3" fmla="val 34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7A6B9B-0F66-4216-AA2E-2ED10A78BCE4}">
      <dsp:nvSpPr>
        <dsp:cNvPr id="0" name=""/>
        <dsp:cNvSpPr/>
      </dsp:nvSpPr>
      <dsp:spPr>
        <a:xfrm>
          <a:off x="1403645" y="375305"/>
          <a:ext cx="3385397" cy="3385397"/>
        </a:xfrm>
        <a:prstGeom prst="blockArc">
          <a:avLst>
            <a:gd name="adj1" fmla="val 8100000"/>
            <a:gd name="adj2" fmla="val 10800000"/>
            <a:gd name="adj3" fmla="val 34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D38D60-5765-48BE-8FF6-A0B126CB7923}">
      <dsp:nvSpPr>
        <dsp:cNvPr id="0" name=""/>
        <dsp:cNvSpPr/>
      </dsp:nvSpPr>
      <dsp:spPr>
        <a:xfrm>
          <a:off x="1403645" y="375305"/>
          <a:ext cx="3385397" cy="3385397"/>
        </a:xfrm>
        <a:prstGeom prst="blockArc">
          <a:avLst>
            <a:gd name="adj1" fmla="val 5400000"/>
            <a:gd name="adj2" fmla="val 8100000"/>
            <a:gd name="adj3" fmla="val 342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0CC486-DB97-4CB2-A263-EFBE5A091AAF}">
      <dsp:nvSpPr>
        <dsp:cNvPr id="0" name=""/>
        <dsp:cNvSpPr/>
      </dsp:nvSpPr>
      <dsp:spPr>
        <a:xfrm>
          <a:off x="1403645" y="375305"/>
          <a:ext cx="3385397" cy="3385397"/>
        </a:xfrm>
        <a:prstGeom prst="blockArc">
          <a:avLst>
            <a:gd name="adj1" fmla="val 2700000"/>
            <a:gd name="adj2" fmla="val 5400000"/>
            <a:gd name="adj3" fmla="val 342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935017-144C-461A-BC75-DCBDB9769918}">
      <dsp:nvSpPr>
        <dsp:cNvPr id="0" name=""/>
        <dsp:cNvSpPr/>
      </dsp:nvSpPr>
      <dsp:spPr>
        <a:xfrm>
          <a:off x="1403645" y="375305"/>
          <a:ext cx="3385397" cy="3385397"/>
        </a:xfrm>
        <a:prstGeom prst="blockArc">
          <a:avLst>
            <a:gd name="adj1" fmla="val 0"/>
            <a:gd name="adj2" fmla="val 2700000"/>
            <a:gd name="adj3" fmla="val 34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9C029A-2DBD-4679-AFB2-216DFE947696}">
      <dsp:nvSpPr>
        <dsp:cNvPr id="0" name=""/>
        <dsp:cNvSpPr/>
      </dsp:nvSpPr>
      <dsp:spPr>
        <a:xfrm>
          <a:off x="1403645" y="375305"/>
          <a:ext cx="3385397" cy="3385397"/>
        </a:xfrm>
        <a:prstGeom prst="blockArc">
          <a:avLst>
            <a:gd name="adj1" fmla="val 18900000"/>
            <a:gd name="adj2" fmla="val 0"/>
            <a:gd name="adj3" fmla="val 34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06A982-C421-46EA-8625-51BCBFA9FBE3}">
      <dsp:nvSpPr>
        <dsp:cNvPr id="0" name=""/>
        <dsp:cNvSpPr/>
      </dsp:nvSpPr>
      <dsp:spPr>
        <a:xfrm>
          <a:off x="1403645" y="375305"/>
          <a:ext cx="3385397" cy="3385397"/>
        </a:xfrm>
        <a:prstGeom prst="blockArc">
          <a:avLst>
            <a:gd name="adj1" fmla="val 16200000"/>
            <a:gd name="adj2" fmla="val 18900000"/>
            <a:gd name="adj3" fmla="val 34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F9228A-94D8-4DFD-BAEE-242A93423C87}">
      <dsp:nvSpPr>
        <dsp:cNvPr id="0" name=""/>
        <dsp:cNvSpPr/>
      </dsp:nvSpPr>
      <dsp:spPr>
        <a:xfrm>
          <a:off x="2521071" y="1492731"/>
          <a:ext cx="1150545" cy="11505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人事制度</a:t>
          </a:r>
        </a:p>
      </dsp:txBody>
      <dsp:txXfrm>
        <a:off x="2689564" y="1661224"/>
        <a:ext cx="813559" cy="813559"/>
      </dsp:txXfrm>
    </dsp:sp>
    <dsp:sp modelId="{662A12FF-93B0-4BBC-B33B-8A402A5DC294}">
      <dsp:nvSpPr>
        <dsp:cNvPr id="0" name=""/>
        <dsp:cNvSpPr/>
      </dsp:nvSpPr>
      <dsp:spPr>
        <a:xfrm>
          <a:off x="2693652" y="1607"/>
          <a:ext cx="805382" cy="805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組織構造</a:t>
          </a:r>
        </a:p>
      </dsp:txBody>
      <dsp:txXfrm>
        <a:off x="2811597" y="119552"/>
        <a:ext cx="569492" cy="569492"/>
      </dsp:txXfrm>
    </dsp:sp>
    <dsp:sp modelId="{96432EF7-7D81-4CC7-831C-A37C26C912F5}">
      <dsp:nvSpPr>
        <dsp:cNvPr id="0" name=""/>
        <dsp:cNvSpPr/>
      </dsp:nvSpPr>
      <dsp:spPr>
        <a:xfrm>
          <a:off x="3870070" y="488895"/>
          <a:ext cx="805382" cy="8053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採用</a:t>
          </a:r>
        </a:p>
      </dsp:txBody>
      <dsp:txXfrm>
        <a:off x="3988015" y="606840"/>
        <a:ext cx="569492" cy="569492"/>
      </dsp:txXfrm>
    </dsp:sp>
    <dsp:sp modelId="{E43DE268-D9EF-4AE9-B8E0-C18FD5A57B3D}">
      <dsp:nvSpPr>
        <dsp:cNvPr id="0" name=""/>
        <dsp:cNvSpPr/>
      </dsp:nvSpPr>
      <dsp:spPr>
        <a:xfrm>
          <a:off x="4357358" y="1665312"/>
          <a:ext cx="805382" cy="8053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評価</a:t>
          </a:r>
        </a:p>
      </dsp:txBody>
      <dsp:txXfrm>
        <a:off x="4475303" y="1783257"/>
        <a:ext cx="569492" cy="569492"/>
      </dsp:txXfrm>
    </dsp:sp>
    <dsp:sp modelId="{479E06D0-5A48-48AC-83A9-35F1222670BB}">
      <dsp:nvSpPr>
        <dsp:cNvPr id="0" name=""/>
        <dsp:cNvSpPr/>
      </dsp:nvSpPr>
      <dsp:spPr>
        <a:xfrm>
          <a:off x="3870070" y="2841730"/>
          <a:ext cx="805382" cy="8053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報酬</a:t>
          </a:r>
        </a:p>
      </dsp:txBody>
      <dsp:txXfrm>
        <a:off x="3988015" y="2959675"/>
        <a:ext cx="569492" cy="569492"/>
      </dsp:txXfrm>
    </dsp:sp>
    <dsp:sp modelId="{734D79E2-F6A0-4434-AF34-7F12FE5E68CA}">
      <dsp:nvSpPr>
        <dsp:cNvPr id="0" name=""/>
        <dsp:cNvSpPr/>
      </dsp:nvSpPr>
      <dsp:spPr>
        <a:xfrm>
          <a:off x="2693652" y="3329018"/>
          <a:ext cx="805382" cy="80538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配置と異動</a:t>
          </a:r>
        </a:p>
      </dsp:txBody>
      <dsp:txXfrm>
        <a:off x="2811597" y="3446963"/>
        <a:ext cx="569492" cy="569492"/>
      </dsp:txXfrm>
    </dsp:sp>
    <dsp:sp modelId="{84C9747D-3F68-47BA-BED7-8A228747F651}">
      <dsp:nvSpPr>
        <dsp:cNvPr id="0" name=""/>
        <dsp:cNvSpPr/>
      </dsp:nvSpPr>
      <dsp:spPr>
        <a:xfrm>
          <a:off x="1517235" y="2841730"/>
          <a:ext cx="805382" cy="805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昇進</a:t>
          </a:r>
        </a:p>
      </dsp:txBody>
      <dsp:txXfrm>
        <a:off x="1635180" y="2959675"/>
        <a:ext cx="569492" cy="569492"/>
      </dsp:txXfrm>
    </dsp:sp>
    <dsp:sp modelId="{0F4DCC76-209C-4FA1-A4E5-70F8BF3466FE}">
      <dsp:nvSpPr>
        <dsp:cNvPr id="0" name=""/>
        <dsp:cNvSpPr/>
      </dsp:nvSpPr>
      <dsp:spPr>
        <a:xfrm>
          <a:off x="1029947" y="1665312"/>
          <a:ext cx="805382" cy="8053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退職・解雇</a:t>
          </a:r>
        </a:p>
      </dsp:txBody>
      <dsp:txXfrm>
        <a:off x="1147892" y="1783257"/>
        <a:ext cx="569492" cy="569492"/>
      </dsp:txXfrm>
    </dsp:sp>
    <dsp:sp modelId="{2EC905A3-604E-49BA-A1E2-B96DDEFFB54C}">
      <dsp:nvSpPr>
        <dsp:cNvPr id="0" name=""/>
        <dsp:cNvSpPr/>
      </dsp:nvSpPr>
      <dsp:spPr>
        <a:xfrm>
          <a:off x="1460179" y="659726"/>
          <a:ext cx="805382" cy="8053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能力開発</a:t>
          </a:r>
        </a:p>
      </dsp:txBody>
      <dsp:txXfrm>
        <a:off x="1578124" y="777671"/>
        <a:ext cx="569492" cy="569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8EB0-6844-4888-B9FF-F41ADA4957CF}">
      <dsp:nvSpPr>
        <dsp:cNvPr id="0" name=""/>
        <dsp:cNvSpPr/>
      </dsp:nvSpPr>
      <dsp:spPr>
        <a:xfrm>
          <a:off x="2438400" y="0"/>
          <a:ext cx="12192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自己実現欲求</a:t>
          </a:r>
        </a:p>
      </dsp:txBody>
      <dsp:txXfrm>
        <a:off x="2438400" y="0"/>
        <a:ext cx="1219200" cy="812799"/>
      </dsp:txXfrm>
    </dsp:sp>
    <dsp:sp modelId="{1CAFCD97-F686-4BD8-B8C0-A322836DEAF5}">
      <dsp:nvSpPr>
        <dsp:cNvPr id="0" name=""/>
        <dsp:cNvSpPr/>
      </dsp:nvSpPr>
      <dsp:spPr>
        <a:xfrm>
          <a:off x="1828800" y="812799"/>
          <a:ext cx="24384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尊敬欲求</a:t>
          </a:r>
        </a:p>
      </dsp:txBody>
      <dsp:txXfrm>
        <a:off x="2255520" y="812799"/>
        <a:ext cx="1584960" cy="812799"/>
      </dsp:txXfrm>
    </dsp:sp>
    <dsp:sp modelId="{F5D4A1F4-6D3B-41EE-8DBE-AAA5928694FC}">
      <dsp:nvSpPr>
        <dsp:cNvPr id="0" name=""/>
        <dsp:cNvSpPr/>
      </dsp:nvSpPr>
      <dsp:spPr>
        <a:xfrm>
          <a:off x="1219200" y="1625599"/>
          <a:ext cx="36576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社会的欲求</a:t>
          </a:r>
        </a:p>
      </dsp:txBody>
      <dsp:txXfrm>
        <a:off x="1859280" y="1625599"/>
        <a:ext cx="2377440" cy="812799"/>
      </dsp:txXfrm>
    </dsp:sp>
    <dsp:sp modelId="{E6A3C3ED-F152-40D3-B4F9-85C9487DDCB2}">
      <dsp:nvSpPr>
        <dsp:cNvPr id="0" name=""/>
        <dsp:cNvSpPr/>
      </dsp:nvSpPr>
      <dsp:spPr>
        <a:xfrm>
          <a:off x="609600" y="2438399"/>
          <a:ext cx="48768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安全欲求</a:t>
          </a:r>
        </a:p>
      </dsp:txBody>
      <dsp:txXfrm>
        <a:off x="1463039" y="2438399"/>
        <a:ext cx="3169920" cy="812799"/>
      </dsp:txXfrm>
    </dsp:sp>
    <dsp:sp modelId="{8AEE7F59-0A5B-47CA-99C6-08FCEBB456DE}">
      <dsp:nvSpPr>
        <dsp:cNvPr id="0" name=""/>
        <dsp:cNvSpPr/>
      </dsp:nvSpPr>
      <dsp:spPr>
        <a:xfrm>
          <a:off x="0" y="3251199"/>
          <a:ext cx="60960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生理的欲求</a:t>
          </a:r>
        </a:p>
      </dsp:txBody>
      <dsp:txXfrm>
        <a:off x="1066799" y="3251199"/>
        <a:ext cx="3962400" cy="812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20085-F517-43C8-8770-CD4A68437BC6}">
      <dsp:nvSpPr>
        <dsp:cNvPr id="0" name=""/>
        <dsp:cNvSpPr/>
      </dsp:nvSpPr>
      <dsp:spPr>
        <a:xfrm>
          <a:off x="288028" y="0"/>
          <a:ext cx="2934890" cy="4192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人間はもともと働くのが嫌い</a:t>
          </a:r>
        </a:p>
      </dsp:txBody>
      <dsp:txXfrm>
        <a:off x="288028" y="0"/>
        <a:ext cx="2934890" cy="1257672"/>
      </dsp:txXfrm>
    </dsp:sp>
    <dsp:sp modelId="{DD6024F7-2067-46E6-93B4-F4A31B179E77}">
      <dsp:nvSpPr>
        <dsp:cNvPr id="0" name=""/>
        <dsp:cNvSpPr/>
      </dsp:nvSpPr>
      <dsp:spPr>
        <a:xfrm>
          <a:off x="576059" y="1296143"/>
          <a:ext cx="2347912" cy="12640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給料</a:t>
          </a:r>
        </a:p>
      </dsp:txBody>
      <dsp:txXfrm>
        <a:off x="613081" y="1333165"/>
        <a:ext cx="2273868" cy="1189973"/>
      </dsp:txXfrm>
    </dsp:sp>
    <dsp:sp modelId="{EAB70299-AC56-4AE3-B6E7-1D7F2CF26DDE}">
      <dsp:nvSpPr>
        <dsp:cNvPr id="0" name=""/>
        <dsp:cNvSpPr/>
      </dsp:nvSpPr>
      <dsp:spPr>
        <a:xfrm>
          <a:off x="576059" y="2736303"/>
          <a:ext cx="2347912" cy="12640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規則</a:t>
          </a:r>
        </a:p>
      </dsp:txBody>
      <dsp:txXfrm>
        <a:off x="613081" y="2773325"/>
        <a:ext cx="2273868" cy="1189973"/>
      </dsp:txXfrm>
    </dsp:sp>
    <dsp:sp modelId="{FE47A2A6-A576-41AA-A05F-6758C56D809C}">
      <dsp:nvSpPr>
        <dsp:cNvPr id="0" name=""/>
        <dsp:cNvSpPr/>
      </dsp:nvSpPr>
      <dsp:spPr>
        <a:xfrm>
          <a:off x="3161109" y="0"/>
          <a:ext cx="2934890" cy="4192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人間はもともと働くのが好き</a:t>
          </a:r>
        </a:p>
      </dsp:txBody>
      <dsp:txXfrm>
        <a:off x="3161109" y="0"/>
        <a:ext cx="2934890" cy="1257672"/>
      </dsp:txXfrm>
    </dsp:sp>
    <dsp:sp modelId="{C1C88171-049D-4562-9297-8724923DB524}">
      <dsp:nvSpPr>
        <dsp:cNvPr id="0" name=""/>
        <dsp:cNvSpPr/>
      </dsp:nvSpPr>
      <dsp:spPr>
        <a:xfrm>
          <a:off x="3451547" y="1258900"/>
          <a:ext cx="2347912" cy="12640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やりがい</a:t>
          </a:r>
        </a:p>
      </dsp:txBody>
      <dsp:txXfrm>
        <a:off x="3488569" y="1295922"/>
        <a:ext cx="2273868" cy="1189973"/>
      </dsp:txXfrm>
    </dsp:sp>
    <dsp:sp modelId="{E2D69C74-6F21-4B3F-9F33-6DD4B2C740B7}">
      <dsp:nvSpPr>
        <dsp:cNvPr id="0" name=""/>
        <dsp:cNvSpPr/>
      </dsp:nvSpPr>
      <dsp:spPr>
        <a:xfrm>
          <a:off x="3451547" y="2717382"/>
          <a:ext cx="2347912" cy="12640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誇り</a:t>
          </a:r>
        </a:p>
      </dsp:txBody>
      <dsp:txXfrm>
        <a:off x="3488569" y="2754404"/>
        <a:ext cx="2273868" cy="11899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200216C1-6C04-4C88-B4BE-B9ACE1FD3CCA}" type="datetimeFigureOut">
              <a:rPr lang="ja-JP" altLang="en-US"/>
              <a:pPr>
                <a:defRPr/>
              </a:pPr>
              <a:t>2024/4/8</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DF2A2CF-BF9E-4EB8-8864-CF7ED938F487}" type="slidenum">
              <a:rPr lang="ja-JP" altLang="en-US"/>
              <a:pPr>
                <a:defRPr/>
              </a:pPr>
              <a:t>‹#›</a:t>
            </a:fld>
            <a:endParaRPr lang="ja-JP" altLang="en-US"/>
          </a:p>
        </p:txBody>
      </p:sp>
    </p:spTree>
    <p:extLst>
      <p:ext uri="{BB962C8B-B14F-4D97-AF65-F5344CB8AC3E}">
        <p14:creationId xmlns:p14="http://schemas.microsoft.com/office/powerpoint/2010/main" val="306517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dirty="0"/>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dirty="0"/>
          </a:p>
        </p:txBody>
      </p:sp>
      <p:sp>
        <p:nvSpPr>
          <p:cNvPr id="378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dirty="0"/>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A88C84C-F8FB-4553-B78A-BC1C45CB1D13}" type="slidenum">
              <a:rPr lang="en-US" altLang="ja-JP"/>
              <a:pPr>
                <a:defRPr/>
              </a:pPr>
              <a:t>‹#›</a:t>
            </a:fld>
            <a:endParaRPr lang="en-US" altLang="ja-JP" dirty="0"/>
          </a:p>
        </p:txBody>
      </p:sp>
    </p:spTree>
    <p:extLst>
      <p:ext uri="{BB962C8B-B14F-4D97-AF65-F5344CB8AC3E}">
        <p14:creationId xmlns:p14="http://schemas.microsoft.com/office/powerpoint/2010/main" val="1675907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804763" indent="-309524" eaLnBrk="0" hangingPunct="0">
              <a:defRPr kumimoji="1">
                <a:solidFill>
                  <a:schemeClr val="tx1"/>
                </a:solidFill>
                <a:latin typeface="Arial" charset="0"/>
                <a:ea typeface="ＭＳ Ｐゴシック" pitchFamily="50" charset="-128"/>
              </a:defRPr>
            </a:lvl2pPr>
            <a:lvl3pPr marL="1238098" indent="-247620" eaLnBrk="0" hangingPunct="0">
              <a:defRPr kumimoji="1">
                <a:solidFill>
                  <a:schemeClr val="tx1"/>
                </a:solidFill>
                <a:latin typeface="Arial" charset="0"/>
                <a:ea typeface="ＭＳ Ｐゴシック" pitchFamily="50" charset="-128"/>
              </a:defRPr>
            </a:lvl3pPr>
            <a:lvl4pPr marL="1733337" indent="-247620" eaLnBrk="0" hangingPunct="0">
              <a:defRPr kumimoji="1">
                <a:solidFill>
                  <a:schemeClr val="tx1"/>
                </a:solidFill>
                <a:latin typeface="Arial" charset="0"/>
                <a:ea typeface="ＭＳ Ｐゴシック" pitchFamily="50" charset="-128"/>
              </a:defRPr>
            </a:lvl4pPr>
            <a:lvl5pPr marL="2228576" indent="-247620" eaLnBrk="0" hangingPunct="0">
              <a:defRPr kumimoji="1">
                <a:solidFill>
                  <a:schemeClr val="tx1"/>
                </a:solidFill>
                <a:latin typeface="Arial" charset="0"/>
                <a:ea typeface="ＭＳ Ｐゴシック" pitchFamily="50" charset="-128"/>
              </a:defRPr>
            </a:lvl5pPr>
            <a:lvl6pPr marL="2723815" indent="-247620" eaLnBrk="0" fontAlgn="base" hangingPunct="0">
              <a:spcBef>
                <a:spcPct val="0"/>
              </a:spcBef>
              <a:spcAft>
                <a:spcPct val="0"/>
              </a:spcAft>
              <a:defRPr kumimoji="1">
                <a:solidFill>
                  <a:schemeClr val="tx1"/>
                </a:solidFill>
                <a:latin typeface="Arial" charset="0"/>
                <a:ea typeface="ＭＳ Ｐゴシック" pitchFamily="50" charset="-128"/>
              </a:defRPr>
            </a:lvl6pPr>
            <a:lvl7pPr marL="3219054" indent="-247620" eaLnBrk="0" fontAlgn="base" hangingPunct="0">
              <a:spcBef>
                <a:spcPct val="0"/>
              </a:spcBef>
              <a:spcAft>
                <a:spcPct val="0"/>
              </a:spcAft>
              <a:defRPr kumimoji="1">
                <a:solidFill>
                  <a:schemeClr val="tx1"/>
                </a:solidFill>
                <a:latin typeface="Arial" charset="0"/>
                <a:ea typeface="ＭＳ Ｐゴシック" pitchFamily="50" charset="-128"/>
              </a:defRPr>
            </a:lvl7pPr>
            <a:lvl8pPr marL="3714293" indent="-247620" eaLnBrk="0" fontAlgn="base" hangingPunct="0">
              <a:spcBef>
                <a:spcPct val="0"/>
              </a:spcBef>
              <a:spcAft>
                <a:spcPct val="0"/>
              </a:spcAft>
              <a:defRPr kumimoji="1">
                <a:solidFill>
                  <a:schemeClr val="tx1"/>
                </a:solidFill>
                <a:latin typeface="Arial" charset="0"/>
                <a:ea typeface="ＭＳ Ｐゴシック" pitchFamily="50" charset="-128"/>
              </a:defRPr>
            </a:lvl8pPr>
            <a:lvl9pPr marL="4209532" indent="-24762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80A0A0CE-2BA5-4D6F-8869-898D6E482A51}" type="slidenum">
              <a:rPr lang="en-US" altLang="ja-JP" smtClean="0"/>
              <a:pPr eaLnBrk="1" hangingPunct="1"/>
              <a:t>9</a:t>
            </a:fld>
            <a:endParaRPr lang="en-US" altLang="ja-JP" dirty="0"/>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63858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年に</a:t>
            </a:r>
            <a:r>
              <a:rPr kumimoji="1" lang="en-US" altLang="ja-JP" dirty="0"/>
              <a:t>1</a:t>
            </a:r>
            <a:r>
              <a:rPr kumimoji="1" lang="ja-JP" altLang="en-US" dirty="0"/>
              <a:t>度、パーク閉園後に　日ごろディズニーランドで働いているキャストがゲストとなり上司がキャストとなるというイベントです。</a:t>
            </a:r>
            <a:endParaRPr kumimoji="1" lang="en-US" altLang="ja-JP"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28</a:t>
            </a:fld>
            <a:endParaRPr kumimoji="1" lang="ja-JP" altLang="en-US"/>
          </a:p>
        </p:txBody>
      </p:sp>
    </p:spTree>
    <p:extLst>
      <p:ext uri="{BB962C8B-B14F-4D97-AF65-F5344CB8AC3E}">
        <p14:creationId xmlns:p14="http://schemas.microsoft.com/office/powerpoint/2010/main" val="7911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すぐれたサービスをしたキャストへほかのキャストがメッセージを送るという制度。</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その結果をもとに選考されたスピリット・アワード受賞者には、スピリット・アワー</a:t>
            </a:r>
            <a:r>
              <a:rPr lang="ja-JP" altLang="en-US" dirty="0"/>
              <a:t>ド</a:t>
            </a:r>
            <a:r>
              <a:rPr kumimoji="1" lang="ja-JP" altLang="en-US" dirty="0"/>
              <a:t>ピンが授与されます。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１回目受賞：シルバーのピン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２回目受賞：シルバーで縁のみゴールドのピン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３回目受賞：ゴールドのピン</a:t>
            </a:r>
          </a:p>
          <a:p>
            <a:endParaRPr kumimoji="1" lang="ja-JP" altLang="en-US"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31</a:t>
            </a:fld>
            <a:endParaRPr kumimoji="1" lang="ja-JP" altLang="en-US"/>
          </a:p>
        </p:txBody>
      </p:sp>
    </p:spTree>
    <p:extLst>
      <p:ext uri="{BB962C8B-B14F-4D97-AF65-F5344CB8AC3E}">
        <p14:creationId xmlns:p14="http://schemas.microsoft.com/office/powerpoint/2010/main" val="95111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ゲストに喜ばれる商品やフード、ゲストサービスのアイデアなどを、組織や役割の枠を超えて、すべての従業員が気軽に提案できる制度です。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33</a:t>
            </a:fld>
            <a:endParaRPr kumimoji="1" lang="ja-JP" altLang="en-US"/>
          </a:p>
        </p:txBody>
      </p:sp>
    </p:spTree>
    <p:extLst>
      <p:ext uri="{BB962C8B-B14F-4D97-AF65-F5344CB8AC3E}">
        <p14:creationId xmlns:p14="http://schemas.microsoft.com/office/powerpoint/2010/main" val="29785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F74563A-FA0E-40CD-B5BE-C7F30D3612A6}" type="slidenum">
              <a:rPr lang="en-US" altLang="ja-JP" smtClean="0"/>
              <a:pPr eaLnBrk="1" hangingPunct="1"/>
              <a:t>43</a:t>
            </a:fld>
            <a:endParaRPr lang="en-US" altLang="ja-JP" dirty="0"/>
          </a:p>
        </p:txBody>
      </p:sp>
      <p:sp>
        <p:nvSpPr>
          <p:cNvPr id="116739" name="Rectangle 2"/>
          <p:cNvSpPr>
            <a:spLocks noGrp="1" noRot="1" noChangeAspect="1" noChangeArrowheads="1" noTextEdit="1"/>
          </p:cNvSpPr>
          <p:nvPr>
            <p:ph type="sldImg"/>
          </p:nvPr>
        </p:nvSpPr>
        <p:spPr>
          <a:xfrm>
            <a:off x="381000" y="685800"/>
            <a:ext cx="6096000" cy="3429000"/>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15663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E7910388-1829-4365-B173-760EA46DC9CC}" type="slidenum">
              <a:rPr lang="en-US" altLang="ja-JP" smtClean="0"/>
              <a:pPr>
                <a:defRPr/>
              </a:pPr>
              <a:t>‹#›</a:t>
            </a:fld>
            <a:endParaRPr lang="en-US" altLang="ja-JP" dirty="0"/>
          </a:p>
        </p:txBody>
      </p:sp>
    </p:spTree>
    <p:extLst>
      <p:ext uri="{BB962C8B-B14F-4D97-AF65-F5344CB8AC3E}">
        <p14:creationId xmlns:p14="http://schemas.microsoft.com/office/powerpoint/2010/main" val="227139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394178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429024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B88BEBC7-840E-4470-A602-432E138F2591}" type="slidenum">
              <a:rPr lang="en-US" altLang="ja-JP" smtClean="0"/>
              <a:pPr>
                <a:defRPr/>
              </a:pPr>
              <a:t>‹#›</a:t>
            </a:fld>
            <a:endParaRPr lang="en-US" altLang="ja-JP" dirty="0"/>
          </a:p>
        </p:txBody>
      </p:sp>
    </p:spTree>
    <p:extLst>
      <p:ext uri="{BB962C8B-B14F-4D97-AF65-F5344CB8AC3E}">
        <p14:creationId xmlns:p14="http://schemas.microsoft.com/office/powerpoint/2010/main" val="201969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56062271-F0F3-4AB3-9D47-B98339A8A2E5}" type="slidenum">
              <a:rPr lang="en-US" altLang="ja-JP" smtClean="0"/>
              <a:pPr>
                <a:defRPr/>
              </a:pPr>
              <a:t>‹#›</a:t>
            </a:fld>
            <a:endParaRPr lang="en-US" altLang="ja-JP" dirty="0"/>
          </a:p>
        </p:txBody>
      </p:sp>
    </p:spTree>
    <p:extLst>
      <p:ext uri="{BB962C8B-B14F-4D97-AF65-F5344CB8AC3E}">
        <p14:creationId xmlns:p14="http://schemas.microsoft.com/office/powerpoint/2010/main" val="9264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37BB888A-933C-48EC-A5ED-06A35559A56F}" type="slidenum">
              <a:rPr lang="en-US" altLang="ja-JP" smtClean="0"/>
              <a:pPr>
                <a:defRPr/>
              </a:pPr>
              <a:t>‹#›</a:t>
            </a:fld>
            <a:endParaRPr lang="en-US" altLang="ja-JP" dirty="0"/>
          </a:p>
        </p:txBody>
      </p:sp>
    </p:spTree>
    <p:extLst>
      <p:ext uri="{BB962C8B-B14F-4D97-AF65-F5344CB8AC3E}">
        <p14:creationId xmlns:p14="http://schemas.microsoft.com/office/powerpoint/2010/main" val="162452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dirty="0"/>
          </a:p>
        </p:txBody>
      </p:sp>
      <p:sp>
        <p:nvSpPr>
          <p:cNvPr id="8" name="Footer Placeholder 7"/>
          <p:cNvSpPr>
            <a:spLocks noGrp="1"/>
          </p:cNvSpPr>
          <p:nvPr>
            <p:ph type="ftr" sz="quarter" idx="11"/>
          </p:nvPr>
        </p:nvSpPr>
        <p:spPr/>
        <p:txBody>
          <a:bodyPr/>
          <a:lstStyle/>
          <a:p>
            <a:pPr>
              <a:defRPr/>
            </a:pPr>
            <a:endParaRPr lang="en-US" altLang="ja-JP" dirty="0"/>
          </a:p>
        </p:txBody>
      </p:sp>
      <p:sp>
        <p:nvSpPr>
          <p:cNvPr id="9" name="Slide Number Placeholder 8"/>
          <p:cNvSpPr>
            <a:spLocks noGrp="1"/>
          </p:cNvSpPr>
          <p:nvPr>
            <p:ph type="sldNum" sz="quarter" idx="12"/>
          </p:nvPr>
        </p:nvSpPr>
        <p:spPr/>
        <p:txBody>
          <a:bodyPr/>
          <a:lstStyle/>
          <a:p>
            <a:pPr>
              <a:defRPr/>
            </a:pPr>
            <a:fld id="{7BBD6FB5-C6B5-4D1A-81EB-74B62642550B}" type="slidenum">
              <a:rPr lang="en-US" altLang="ja-JP" smtClean="0"/>
              <a:pPr>
                <a:defRPr/>
              </a:pPr>
              <a:t>‹#›</a:t>
            </a:fld>
            <a:endParaRPr lang="en-US" altLang="ja-JP" dirty="0"/>
          </a:p>
        </p:txBody>
      </p:sp>
    </p:spTree>
    <p:extLst>
      <p:ext uri="{BB962C8B-B14F-4D97-AF65-F5344CB8AC3E}">
        <p14:creationId xmlns:p14="http://schemas.microsoft.com/office/powerpoint/2010/main" val="245914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dirty="0"/>
          </a:p>
        </p:txBody>
      </p:sp>
      <p:sp>
        <p:nvSpPr>
          <p:cNvPr id="4" name="Footer Placeholder 3"/>
          <p:cNvSpPr>
            <a:spLocks noGrp="1"/>
          </p:cNvSpPr>
          <p:nvPr>
            <p:ph type="ftr" sz="quarter" idx="11"/>
          </p:nvPr>
        </p:nvSpPr>
        <p:spPr/>
        <p:txBody>
          <a:bodyPr/>
          <a:lstStyle/>
          <a:p>
            <a:pPr>
              <a:defRPr/>
            </a:pPr>
            <a:endParaRPr lang="en-US" altLang="ja-JP" dirty="0"/>
          </a:p>
        </p:txBody>
      </p:sp>
      <p:sp>
        <p:nvSpPr>
          <p:cNvPr id="5" name="Slide Number Placeholder 4"/>
          <p:cNvSpPr>
            <a:spLocks noGrp="1"/>
          </p:cNvSpPr>
          <p:nvPr>
            <p:ph type="sldNum" sz="quarter" idx="12"/>
          </p:nvPr>
        </p:nvSpPr>
        <p:spPr/>
        <p:txBody>
          <a:bodyPr/>
          <a:lstStyle/>
          <a:p>
            <a:pPr>
              <a:defRPr/>
            </a:pPr>
            <a:fld id="{60F7F130-9D10-4DCA-9177-958FD7162CD9}" type="slidenum">
              <a:rPr lang="en-US" altLang="ja-JP" smtClean="0"/>
              <a:pPr>
                <a:defRPr/>
              </a:pPr>
              <a:t>‹#›</a:t>
            </a:fld>
            <a:endParaRPr lang="en-US" altLang="ja-JP" dirty="0"/>
          </a:p>
        </p:txBody>
      </p:sp>
    </p:spTree>
    <p:extLst>
      <p:ext uri="{BB962C8B-B14F-4D97-AF65-F5344CB8AC3E}">
        <p14:creationId xmlns:p14="http://schemas.microsoft.com/office/powerpoint/2010/main" val="273032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dirty="0"/>
          </a:p>
        </p:txBody>
      </p:sp>
      <p:sp>
        <p:nvSpPr>
          <p:cNvPr id="3" name="Footer Placeholder 2"/>
          <p:cNvSpPr>
            <a:spLocks noGrp="1"/>
          </p:cNvSpPr>
          <p:nvPr>
            <p:ph type="ftr" sz="quarter" idx="11"/>
          </p:nvPr>
        </p:nvSpPr>
        <p:spPr/>
        <p:txBody>
          <a:bodyPr/>
          <a:lstStyle/>
          <a:p>
            <a:pPr>
              <a:defRPr/>
            </a:pPr>
            <a:endParaRPr lang="en-US" altLang="ja-JP" dirty="0"/>
          </a:p>
        </p:txBody>
      </p:sp>
      <p:sp>
        <p:nvSpPr>
          <p:cNvPr id="4" name="Slide Number Placeholder 3"/>
          <p:cNvSpPr>
            <a:spLocks noGrp="1"/>
          </p:cNvSpPr>
          <p:nvPr>
            <p:ph type="sldNum" sz="quarter" idx="12"/>
          </p:nvPr>
        </p:nvSpPr>
        <p:spPr/>
        <p:txBody>
          <a:bodyPr/>
          <a:lstStyle/>
          <a:p>
            <a:pPr>
              <a:defRPr/>
            </a:pPr>
            <a:fld id="{CA8194C2-9204-4A8D-AFDE-E57376FA8F0E}" type="slidenum">
              <a:rPr lang="en-US" altLang="ja-JP" smtClean="0"/>
              <a:pPr>
                <a:defRPr/>
              </a:pPr>
              <a:t>‹#›</a:t>
            </a:fld>
            <a:endParaRPr lang="en-US" altLang="ja-JP" dirty="0"/>
          </a:p>
        </p:txBody>
      </p:sp>
    </p:spTree>
    <p:extLst>
      <p:ext uri="{BB962C8B-B14F-4D97-AF65-F5344CB8AC3E}">
        <p14:creationId xmlns:p14="http://schemas.microsoft.com/office/powerpoint/2010/main" val="280926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1498641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A185F9F2-B267-4E8A-BC07-785B445EEC11}" type="slidenum">
              <a:rPr lang="en-US" altLang="ja-JP" smtClean="0"/>
              <a:pPr>
                <a:defRPr/>
              </a:pPr>
              <a:t>‹#›</a:t>
            </a:fld>
            <a:endParaRPr lang="en-US" altLang="ja-JP" dirty="0"/>
          </a:p>
        </p:txBody>
      </p:sp>
    </p:spTree>
    <p:extLst>
      <p:ext uri="{BB962C8B-B14F-4D97-AF65-F5344CB8AC3E}">
        <p14:creationId xmlns:p14="http://schemas.microsoft.com/office/powerpoint/2010/main" val="335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201784431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olc.co.jp/ja/news/news_tdr/20230322_01/main/0/link/20230322_0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99456" y="1196752"/>
            <a:ext cx="9577064" cy="2387600"/>
          </a:xfrm>
        </p:spPr>
        <p:txBody>
          <a:bodyPr>
            <a:normAutofit/>
          </a:bodyPr>
          <a:lstStyle/>
          <a:p>
            <a:r>
              <a:rPr lang="ja-JP" altLang="en-US" sz="3200" dirty="0"/>
              <a:t>　</a:t>
            </a:r>
            <a:br>
              <a:rPr lang="en-US" altLang="ja-JP" sz="3200" dirty="0"/>
            </a:br>
            <a:r>
              <a:rPr kumimoji="1" lang="ja-JP" altLang="en-US" sz="3200" dirty="0"/>
              <a:t>ディズニーランドのサービス</a:t>
            </a:r>
            <a:br>
              <a:rPr kumimoji="1" lang="en-US" altLang="ja-JP" sz="3200" dirty="0"/>
            </a:br>
            <a:r>
              <a:rPr kumimoji="1" lang="ja-JP" altLang="en-US" sz="3200" dirty="0"/>
              <a:t>（教科書　第</a:t>
            </a:r>
            <a:r>
              <a:rPr kumimoji="1" lang="en-US" altLang="ja-JP" sz="3200" dirty="0"/>
              <a:t>4</a:t>
            </a:r>
            <a:r>
              <a:rPr kumimoji="1" lang="ja-JP" altLang="en-US" sz="3200" dirty="0"/>
              <a:t>章）</a:t>
            </a:r>
          </a:p>
        </p:txBody>
      </p:sp>
      <p:sp>
        <p:nvSpPr>
          <p:cNvPr id="3" name="サブタイトル 2"/>
          <p:cNvSpPr>
            <a:spLocks noGrp="1"/>
          </p:cNvSpPr>
          <p:nvPr>
            <p:ph type="subTitle" idx="1"/>
          </p:nvPr>
        </p:nvSpPr>
        <p:spPr>
          <a:xfrm>
            <a:off x="1343472" y="5157192"/>
            <a:ext cx="9144000" cy="720080"/>
          </a:xfrm>
        </p:spPr>
        <p:txBody>
          <a:bodyPr>
            <a:normAutofit/>
          </a:bodyPr>
          <a:lstStyle/>
          <a:p>
            <a:r>
              <a:rPr lang="ja-JP" altLang="en-US" sz="2400" dirty="0"/>
              <a:t>山澤成康</a:t>
            </a:r>
          </a:p>
        </p:txBody>
      </p:sp>
    </p:spTree>
  </p:cSld>
  <p:clrMapOvr>
    <a:masterClrMapping/>
  </p:clrMapOvr>
  <mc:AlternateContent xmlns:mc="http://schemas.openxmlformats.org/markup-compatibility/2006" xmlns:p14="http://schemas.microsoft.com/office/powerpoint/2010/main">
    <mc:Choice Requires="p14">
      <p:transition spd="slow" p14:dur="2000" advTm="6940"/>
    </mc:Choice>
    <mc:Fallback xmlns="">
      <p:transition spd="slow" advTm="69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カストーディアル</a:t>
            </a:r>
            <a:br>
              <a:rPr lang="ja-JP" altLang="ja-JP" dirty="0"/>
            </a:br>
            <a:endParaRPr kumimoji="1" lang="ja-JP" altLang="en-US" dirty="0"/>
          </a:p>
        </p:txBody>
      </p:sp>
      <p:sp>
        <p:nvSpPr>
          <p:cNvPr id="3" name="コンテンツ プレースホルダ 2"/>
          <p:cNvSpPr>
            <a:spLocks noGrp="1"/>
          </p:cNvSpPr>
          <p:nvPr>
            <p:ph idx="1"/>
          </p:nvPr>
        </p:nvSpPr>
        <p:spPr>
          <a:xfrm>
            <a:off x="838200" y="1214423"/>
            <a:ext cx="10658400" cy="5087255"/>
          </a:xfrm>
        </p:spPr>
        <p:txBody>
          <a:bodyPr>
            <a:normAutofit/>
          </a:bodyPr>
          <a:lstStyle/>
          <a:p>
            <a:r>
              <a:rPr lang="ja-JP" altLang="ja-JP" dirty="0"/>
              <a:t>　</a:t>
            </a:r>
            <a:r>
              <a:rPr lang="ja-JP" altLang="ja-JP" sz="2800" dirty="0"/>
              <a:t>福島文二郎（</a:t>
            </a:r>
            <a:r>
              <a:rPr lang="en-US" altLang="ja-JP" sz="2800" dirty="0"/>
              <a:t>2011</a:t>
            </a:r>
            <a:r>
              <a:rPr lang="ja-JP" altLang="ja-JP" sz="2800" dirty="0"/>
              <a:t>）『</a:t>
            </a:r>
            <a:r>
              <a:rPr lang="en-US" altLang="ja-JP" sz="2800" dirty="0">
                <a:solidFill>
                  <a:schemeClr val="accent2">
                    <a:lumMod val="75000"/>
                  </a:schemeClr>
                </a:solidFill>
              </a:rPr>
              <a:t>9</a:t>
            </a:r>
            <a:r>
              <a:rPr lang="ja-JP" altLang="ja-JP" sz="2800" dirty="0">
                <a:solidFill>
                  <a:schemeClr val="accent2">
                    <a:lumMod val="75000"/>
                  </a:schemeClr>
                </a:solidFill>
              </a:rPr>
              <a:t>割がバイトでも最高のスタッフに育つディズニーの教え方</a:t>
            </a:r>
            <a:r>
              <a:rPr lang="ja-JP" altLang="ja-JP" sz="2800" dirty="0"/>
              <a:t>』</a:t>
            </a:r>
          </a:p>
          <a:p>
            <a:r>
              <a:rPr lang="ja-JP" altLang="ja-JP" sz="2800" dirty="0"/>
              <a:t>最も不人気な職種「清掃を担当しているなん</a:t>
            </a:r>
            <a:r>
              <a:rPr lang="ja-JP" altLang="en-US" sz="2800" dirty="0"/>
              <a:t>て</a:t>
            </a:r>
            <a:r>
              <a:rPr lang="ja-JP" altLang="ja-JP" sz="2800" dirty="0"/>
              <a:t>友達にも言えません」「娘に掃除をやらせる気か」</a:t>
            </a:r>
          </a:p>
          <a:p>
            <a:r>
              <a:rPr lang="ja-JP" altLang="ja-JP" sz="2800" dirty="0"/>
              <a:t>上司・先輩が、後輩たちにカストーディアルの重要性を繰り返し伝えた。</a:t>
            </a:r>
          </a:p>
          <a:p>
            <a:r>
              <a:rPr lang="ja-JP" altLang="ja-JP" sz="2800" dirty="0"/>
              <a:t>「カストーディアルにはパークを清潔に管理する、ゲストを保護するという意味がこめられているんだよ」</a:t>
            </a:r>
          </a:p>
          <a:p>
            <a:r>
              <a:rPr lang="ja-JP" altLang="ja-JP" sz="2800" dirty="0"/>
              <a:t>新人研修の</a:t>
            </a:r>
            <a:r>
              <a:rPr lang="ja-JP" altLang="ja-JP" sz="2800" dirty="0">
                <a:solidFill>
                  <a:srgbClr val="FF0000"/>
                </a:solidFill>
              </a:rPr>
              <a:t>１ヵ月</a:t>
            </a:r>
            <a:r>
              <a:rPr lang="ja-JP" altLang="ja-JP" sz="2800" dirty="0"/>
              <a:t>をカストーディアル実習にあてる</a:t>
            </a:r>
          </a:p>
          <a:p>
            <a:r>
              <a:rPr lang="ja-JP" altLang="ja-JP" sz="2800" dirty="0"/>
              <a:t>「アルバイト感謝デー」では、</a:t>
            </a:r>
            <a:r>
              <a:rPr lang="ja-JP" altLang="ja-JP" sz="2800" dirty="0">
                <a:solidFill>
                  <a:srgbClr val="FF0000"/>
                </a:solidFill>
              </a:rPr>
              <a:t>歴代の社長</a:t>
            </a:r>
            <a:r>
              <a:rPr lang="ja-JP" altLang="ja-JP" sz="2800" dirty="0"/>
              <a:t>はすべてカストーディアル</a:t>
            </a:r>
          </a:p>
          <a:p>
            <a:endParaRPr lang="ja-JP" altLang="en-US" sz="2400" dirty="0"/>
          </a:p>
        </p:txBody>
      </p:sp>
    </p:spTree>
    <p:extLst>
      <p:ext uri="{BB962C8B-B14F-4D97-AF65-F5344CB8AC3E}">
        <p14:creationId xmlns:p14="http://schemas.microsoft.com/office/powerpoint/2010/main" val="3281090203"/>
      </p:ext>
    </p:extLst>
  </p:cSld>
  <p:clrMapOvr>
    <a:masterClrMapping/>
  </p:clrMapOvr>
  <mc:AlternateContent xmlns:mc="http://schemas.openxmlformats.org/markup-compatibility/2006" xmlns:p14="http://schemas.microsoft.com/office/powerpoint/2010/main">
    <mc:Choice Requires="p14">
      <p:transition spd="slow" p14:dur="2000" advTm="76918"/>
    </mc:Choice>
    <mc:Fallback xmlns="">
      <p:transition spd="slow" advTm="769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高いアルバイトの比率</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200" dirty="0"/>
              <a:t>非正規雇用の問題点</a:t>
            </a:r>
            <a:endParaRPr lang="en-US" altLang="ja-JP" sz="3200" dirty="0"/>
          </a:p>
          <a:p>
            <a:r>
              <a:rPr lang="ja-JP" altLang="en-US" sz="3200" dirty="0"/>
              <a:t>雇用が不安定</a:t>
            </a:r>
            <a:r>
              <a:rPr lang="ja-JP" altLang="en-US" sz="3200"/>
              <a:t>、賃金が低い</a:t>
            </a:r>
            <a:r>
              <a:rPr lang="ja-JP" altLang="en-US" sz="3200" dirty="0"/>
              <a:t>、能力開発機会が乏しい、セーフティーネットが不十分</a:t>
            </a:r>
            <a:endParaRPr lang="en-US" altLang="ja-JP" sz="3200" dirty="0"/>
          </a:p>
          <a:p>
            <a:endParaRPr lang="en-US" altLang="ja-JP" sz="3200" dirty="0"/>
          </a:p>
          <a:p>
            <a:r>
              <a:rPr lang="ja-JP" altLang="en-US" sz="3200" dirty="0"/>
              <a:t>オリエンタルランド、</a:t>
            </a:r>
            <a:r>
              <a:rPr lang="en-US" altLang="ja-JP" sz="3200" dirty="0"/>
              <a:t>2016</a:t>
            </a:r>
            <a:r>
              <a:rPr lang="ja-JP" altLang="en-US" sz="3200" dirty="0"/>
              <a:t>年度から契約社員を正社員に。</a:t>
            </a:r>
            <a:endParaRPr lang="en-US" altLang="ja-JP" sz="3200" dirty="0"/>
          </a:p>
          <a:p>
            <a:pPr lvl="1"/>
            <a:r>
              <a:rPr lang="en-US" altLang="ja-JP" sz="2800" dirty="0"/>
              <a:t>『</a:t>
            </a:r>
            <a:r>
              <a:rPr lang="ja-JP" altLang="en-US" sz="2800" dirty="0">
                <a:solidFill>
                  <a:srgbClr val="FF0000"/>
                </a:solidFill>
              </a:rPr>
              <a:t>スーパーバイザー</a:t>
            </a:r>
            <a:r>
              <a:rPr lang="en-US" altLang="ja-JP" sz="2800" dirty="0"/>
              <a:t>』</a:t>
            </a:r>
            <a:r>
              <a:rPr lang="ja-JP" altLang="en-US" sz="2800" dirty="0"/>
              <a:t>（アルバイトを統括）→</a:t>
            </a:r>
            <a:r>
              <a:rPr lang="en-US" altLang="ja-JP" sz="2800" dirty="0"/>
              <a:t>『</a:t>
            </a:r>
            <a:r>
              <a:rPr lang="ja-JP" altLang="en-US" sz="2800" dirty="0">
                <a:solidFill>
                  <a:srgbClr val="FF0000"/>
                </a:solidFill>
              </a:rPr>
              <a:t>ユニットマネージャー</a:t>
            </a:r>
            <a:r>
              <a:rPr lang="en-US" altLang="ja-JP" sz="2800" dirty="0"/>
              <a:t>』</a:t>
            </a:r>
            <a:r>
              <a:rPr lang="ja-JP" altLang="en-US" sz="2800" dirty="0"/>
              <a:t>（売店やアトラクションなどを管理）になった人が</a:t>
            </a:r>
            <a:r>
              <a:rPr lang="en-US" altLang="ja-JP" sz="2800" dirty="0"/>
              <a:t>17</a:t>
            </a:r>
            <a:r>
              <a:rPr lang="ja-JP" altLang="en-US" sz="2800" dirty="0"/>
              <a:t>年度までに</a:t>
            </a:r>
            <a:r>
              <a:rPr lang="en-US" altLang="ja-JP" sz="2800" dirty="0"/>
              <a:t>10</a:t>
            </a:r>
            <a:r>
              <a:rPr lang="ja-JP" altLang="en-US" sz="2800" dirty="0"/>
              <a:t>人</a:t>
            </a:r>
          </a:p>
        </p:txBody>
      </p:sp>
    </p:spTree>
    <p:extLst>
      <p:ext uri="{BB962C8B-B14F-4D97-AF65-F5344CB8AC3E}">
        <p14:creationId xmlns:p14="http://schemas.microsoft.com/office/powerpoint/2010/main" val="3209119236"/>
      </p:ext>
    </p:extLst>
  </p:cSld>
  <p:clrMapOvr>
    <a:masterClrMapping/>
  </p:clrMapOvr>
  <mc:AlternateContent xmlns:mc="http://schemas.openxmlformats.org/markup-compatibility/2006" xmlns:p14="http://schemas.microsoft.com/office/powerpoint/2010/main">
    <mc:Choice Requires="p14">
      <p:transition spd="slow" p14:dur="2000" advTm="53833"/>
    </mc:Choice>
    <mc:Fallback xmlns="">
      <p:transition spd="slow" advTm="538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56D51-221E-4BCC-B958-00A5F67EB020}"/>
              </a:ext>
            </a:extLst>
          </p:cNvPr>
          <p:cNvSpPr>
            <a:spLocks noGrp="1"/>
          </p:cNvSpPr>
          <p:nvPr>
            <p:ph type="title"/>
          </p:nvPr>
        </p:nvSpPr>
        <p:spPr/>
        <p:txBody>
          <a:bodyPr/>
          <a:lstStyle/>
          <a:p>
            <a:r>
              <a:rPr lang="ja-JP" altLang="en-US" dirty="0"/>
              <a:t>テーマパークオペレーション社員の導入</a:t>
            </a:r>
            <a:endParaRPr kumimoji="1" lang="ja-JP" altLang="en-US" dirty="0"/>
          </a:p>
        </p:txBody>
      </p:sp>
      <p:sp>
        <p:nvSpPr>
          <p:cNvPr id="3" name="コンテンツ プレースホルダー 2">
            <a:extLst>
              <a:ext uri="{FF2B5EF4-FFF2-40B4-BE49-F238E27FC236}">
                <a16:creationId xmlns:a16="http://schemas.microsoft.com/office/drawing/2014/main" id="{02091379-8DCD-43DB-A6B7-06E9CC4CB161}"/>
              </a:ext>
            </a:extLst>
          </p:cNvPr>
          <p:cNvSpPr>
            <a:spLocks noGrp="1"/>
          </p:cNvSpPr>
          <p:nvPr>
            <p:ph idx="1"/>
          </p:nvPr>
        </p:nvSpPr>
        <p:spPr>
          <a:xfrm>
            <a:off x="838200" y="1772816"/>
            <a:ext cx="10515600" cy="3682114"/>
          </a:xfrm>
        </p:spPr>
        <p:txBody>
          <a:bodyPr>
            <a:normAutofit/>
          </a:bodyPr>
          <a:lstStyle/>
          <a:p>
            <a:r>
              <a:rPr lang="ja-JP" altLang="en-US" dirty="0"/>
              <a:t>正社員</a:t>
            </a:r>
          </a:p>
          <a:p>
            <a:r>
              <a:rPr lang="ja-JP" altLang="en-US" dirty="0"/>
              <a:t>無期契約</a:t>
            </a:r>
          </a:p>
          <a:p>
            <a:r>
              <a:rPr lang="ja-JP" altLang="en-US" dirty="0"/>
              <a:t>時給制から日給、月給制に</a:t>
            </a:r>
          </a:p>
          <a:p>
            <a:r>
              <a:rPr lang="ja-JP" altLang="en-US" dirty="0"/>
              <a:t>フルタイムが前提で年収増加</a:t>
            </a:r>
          </a:p>
          <a:p>
            <a:r>
              <a:rPr lang="ja-JP" altLang="en-US" dirty="0"/>
              <a:t>職種を横断的に経験でき、ステップアップも可能</a:t>
            </a:r>
          </a:p>
          <a:p>
            <a:r>
              <a:rPr lang="en-US" altLang="ja-JP" dirty="0"/>
              <a:t>22</a:t>
            </a:r>
            <a:r>
              <a:rPr lang="ja-JP" altLang="en-US" dirty="0"/>
              <a:t>年度までに</a:t>
            </a:r>
            <a:r>
              <a:rPr lang="ja-JP" altLang="en-US" dirty="0">
                <a:solidFill>
                  <a:schemeClr val="accent2">
                    <a:lumMod val="75000"/>
                  </a:schemeClr>
                </a:solidFill>
              </a:rPr>
              <a:t>アルバイトやパート（</a:t>
            </a:r>
            <a:r>
              <a:rPr lang="en-US" altLang="ja-JP" dirty="0">
                <a:solidFill>
                  <a:schemeClr val="accent2">
                    <a:lumMod val="75000"/>
                  </a:schemeClr>
                </a:solidFill>
              </a:rPr>
              <a:t>2</a:t>
            </a:r>
            <a:r>
              <a:rPr lang="ja-JP" altLang="en-US" dirty="0">
                <a:solidFill>
                  <a:schemeClr val="accent2">
                    <a:lumMod val="75000"/>
                  </a:schemeClr>
                </a:solidFill>
              </a:rPr>
              <a:t>万人）</a:t>
            </a:r>
            <a:r>
              <a:rPr lang="ja-JP" altLang="en-US" dirty="0"/>
              <a:t>の</a:t>
            </a:r>
            <a:r>
              <a:rPr lang="en-US" altLang="ja-JP" dirty="0"/>
              <a:t>2</a:t>
            </a:r>
            <a:r>
              <a:rPr lang="ja-JP" altLang="en-US" dirty="0"/>
              <a:t>割の</a:t>
            </a:r>
            <a:r>
              <a:rPr lang="en-US" altLang="ja-JP" dirty="0">
                <a:solidFill>
                  <a:srgbClr val="FF0000"/>
                </a:solidFill>
              </a:rPr>
              <a:t>3000</a:t>
            </a:r>
            <a:r>
              <a:rPr lang="ja-JP" altLang="en-US" dirty="0">
                <a:solidFill>
                  <a:srgbClr val="FF0000"/>
                </a:solidFill>
              </a:rPr>
              <a:t>人～</a:t>
            </a:r>
            <a:r>
              <a:rPr lang="en-US" altLang="ja-JP" dirty="0">
                <a:solidFill>
                  <a:srgbClr val="FF0000"/>
                </a:solidFill>
              </a:rPr>
              <a:t>4000</a:t>
            </a:r>
            <a:r>
              <a:rPr lang="ja-JP" altLang="en-US" dirty="0">
                <a:solidFill>
                  <a:srgbClr val="FF0000"/>
                </a:solidFill>
              </a:rPr>
              <a:t>人</a:t>
            </a:r>
            <a:r>
              <a:rPr lang="ja-JP" altLang="en-US" dirty="0"/>
              <a:t>を転換。　→</a:t>
            </a:r>
            <a:r>
              <a:rPr lang="en-US" altLang="ja-JP" dirty="0"/>
              <a:t>2020</a:t>
            </a:r>
            <a:r>
              <a:rPr lang="ja-JP" altLang="en-US" dirty="0"/>
              <a:t>年度時点で約</a:t>
            </a:r>
            <a:r>
              <a:rPr lang="en-US" altLang="ja-JP" dirty="0"/>
              <a:t>2000</a:t>
            </a:r>
            <a:r>
              <a:rPr lang="ja-JP" altLang="en-US" dirty="0"/>
              <a:t>人</a:t>
            </a:r>
          </a:p>
        </p:txBody>
      </p:sp>
      <p:sp>
        <p:nvSpPr>
          <p:cNvPr id="4" name="テキスト ボックス 3">
            <a:extLst>
              <a:ext uri="{FF2B5EF4-FFF2-40B4-BE49-F238E27FC236}">
                <a16:creationId xmlns:a16="http://schemas.microsoft.com/office/drawing/2014/main" id="{CF3874F6-B184-4C00-8037-7B901384820A}"/>
              </a:ext>
            </a:extLst>
          </p:cNvPr>
          <p:cNvSpPr txBox="1"/>
          <p:nvPr/>
        </p:nvSpPr>
        <p:spPr>
          <a:xfrm>
            <a:off x="515380" y="5992297"/>
            <a:ext cx="11161240" cy="369332"/>
          </a:xfrm>
          <a:prstGeom prst="rect">
            <a:avLst/>
          </a:prstGeom>
          <a:noFill/>
        </p:spPr>
        <p:txBody>
          <a:bodyPr wrap="square" rtlCol="0">
            <a:spAutoFit/>
          </a:bodyPr>
          <a:lstStyle/>
          <a:p>
            <a:r>
              <a:rPr kumimoji="1" lang="ja-JP" altLang="en-US" dirty="0"/>
              <a:t>「夢の国も人手不足　</a:t>
            </a:r>
            <a:r>
              <a:rPr kumimoji="1" lang="en-US" altLang="ja-JP" dirty="0"/>
              <a:t>OLC</a:t>
            </a:r>
            <a:r>
              <a:rPr kumimoji="1" lang="ja-JP" altLang="en-US" dirty="0"/>
              <a:t>、バイト正社員化のワケ」 </a:t>
            </a:r>
            <a:r>
              <a:rPr kumimoji="1" lang="en-US" altLang="ja-JP" dirty="0"/>
              <a:t>2019/3/30 6:30  NIKKEI BUSINESS DAILY </a:t>
            </a:r>
            <a:r>
              <a:rPr kumimoji="1" lang="ja-JP" altLang="en-US" dirty="0"/>
              <a:t>日経産業新聞</a:t>
            </a:r>
          </a:p>
        </p:txBody>
      </p:sp>
    </p:spTree>
    <p:extLst>
      <p:ext uri="{BB962C8B-B14F-4D97-AF65-F5344CB8AC3E}">
        <p14:creationId xmlns:p14="http://schemas.microsoft.com/office/powerpoint/2010/main" val="3211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9B80FD1-F7FD-4949-A67D-D9F773462073}"/>
              </a:ext>
            </a:extLst>
          </p:cNvPr>
          <p:cNvSpPr txBox="1"/>
          <p:nvPr/>
        </p:nvSpPr>
        <p:spPr>
          <a:xfrm>
            <a:off x="983432" y="6185176"/>
            <a:ext cx="3744416" cy="646331"/>
          </a:xfrm>
          <a:prstGeom prst="rect">
            <a:avLst/>
          </a:prstGeom>
          <a:noFill/>
        </p:spPr>
        <p:txBody>
          <a:bodyPr wrap="square" rtlCol="0">
            <a:spAutoFit/>
          </a:bodyPr>
          <a:lstStyle/>
          <a:p>
            <a:r>
              <a:rPr kumimoji="1" lang="ja-JP" altLang="en-US" dirty="0"/>
              <a:t>（出所）</a:t>
            </a:r>
            <a:r>
              <a:rPr kumimoji="1" lang="en-US" altLang="ja-JP" dirty="0"/>
              <a:t>OLC </a:t>
            </a:r>
            <a:r>
              <a:rPr kumimoji="1" lang="ja-JP" altLang="en-US" dirty="0"/>
              <a:t>グループサステナビリティレポート </a:t>
            </a:r>
            <a:r>
              <a:rPr kumimoji="1" lang="en-US" altLang="ja-JP" dirty="0"/>
              <a:t>2023</a:t>
            </a:r>
            <a:endParaRPr kumimoji="1" lang="ja-JP" altLang="en-US" dirty="0"/>
          </a:p>
        </p:txBody>
      </p:sp>
      <p:sp>
        <p:nvSpPr>
          <p:cNvPr id="9" name="タイトル 8">
            <a:extLst>
              <a:ext uri="{FF2B5EF4-FFF2-40B4-BE49-F238E27FC236}">
                <a16:creationId xmlns:a16="http://schemas.microsoft.com/office/drawing/2014/main" id="{84285FF0-308D-03C2-3F79-CBA574AEE6F3}"/>
              </a:ext>
            </a:extLst>
          </p:cNvPr>
          <p:cNvSpPr>
            <a:spLocks noGrp="1"/>
          </p:cNvSpPr>
          <p:nvPr>
            <p:ph type="title"/>
          </p:nvPr>
        </p:nvSpPr>
        <p:spPr>
          <a:xfrm>
            <a:off x="838200" y="365125"/>
            <a:ext cx="10874424" cy="1325563"/>
          </a:xfrm>
        </p:spPr>
        <p:txBody>
          <a:bodyPr/>
          <a:lstStyle/>
          <a:p>
            <a:r>
              <a:rPr lang="ja-JP" altLang="en-US" dirty="0"/>
              <a:t>テーマパークオペレーション社員が増える</a:t>
            </a:r>
          </a:p>
        </p:txBody>
      </p:sp>
      <p:sp>
        <p:nvSpPr>
          <p:cNvPr id="3" name="吹き出し: 円形 2">
            <a:extLst>
              <a:ext uri="{FF2B5EF4-FFF2-40B4-BE49-F238E27FC236}">
                <a16:creationId xmlns:a16="http://schemas.microsoft.com/office/drawing/2014/main" id="{4138F0E4-DC88-CE4D-F284-BEBD54353E8F}"/>
              </a:ext>
            </a:extLst>
          </p:cNvPr>
          <p:cNvSpPr/>
          <p:nvPr/>
        </p:nvSpPr>
        <p:spPr>
          <a:xfrm>
            <a:off x="6384032" y="5594149"/>
            <a:ext cx="1895023" cy="1035496"/>
          </a:xfrm>
          <a:prstGeom prst="wedgeEllipseCallout">
            <a:avLst>
              <a:gd name="adj1" fmla="val -61399"/>
              <a:gd name="adj2" fmla="val -85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正社員を除けば</a:t>
            </a:r>
            <a:r>
              <a:rPr kumimoji="1" lang="en-US" altLang="ja-JP" dirty="0"/>
              <a:t>9</a:t>
            </a:r>
            <a:r>
              <a:rPr kumimoji="1" lang="ja-JP" altLang="en-US" dirty="0"/>
              <a:t>割</a:t>
            </a:r>
          </a:p>
        </p:txBody>
      </p:sp>
      <p:pic>
        <p:nvPicPr>
          <p:cNvPr id="5" name="図 4">
            <a:extLst>
              <a:ext uri="{FF2B5EF4-FFF2-40B4-BE49-F238E27FC236}">
                <a16:creationId xmlns:a16="http://schemas.microsoft.com/office/drawing/2014/main" id="{6DC2F0E6-AF5F-3628-A77F-7423CCAB89AD}"/>
              </a:ext>
            </a:extLst>
          </p:cNvPr>
          <p:cNvPicPr>
            <a:picLocks noChangeAspect="1"/>
          </p:cNvPicPr>
          <p:nvPr/>
        </p:nvPicPr>
        <p:blipFill>
          <a:blip r:embed="rId2"/>
          <a:stretch>
            <a:fillRect/>
          </a:stretch>
        </p:blipFill>
        <p:spPr>
          <a:xfrm>
            <a:off x="2639616" y="1442312"/>
            <a:ext cx="6724650" cy="4076700"/>
          </a:xfrm>
          <a:prstGeom prst="rect">
            <a:avLst/>
          </a:prstGeom>
        </p:spPr>
      </p:pic>
    </p:spTree>
    <p:extLst>
      <p:ext uri="{BB962C8B-B14F-4D97-AF65-F5344CB8AC3E}">
        <p14:creationId xmlns:p14="http://schemas.microsoft.com/office/powerpoint/2010/main" val="3347131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a:t>
            </a:r>
          </a:p>
        </p:txBody>
      </p:sp>
      <p:sp>
        <p:nvSpPr>
          <p:cNvPr id="3" name="コンテンツ プレースホルダ 2"/>
          <p:cNvSpPr>
            <a:spLocks noGrp="1"/>
          </p:cNvSpPr>
          <p:nvPr>
            <p:ph idx="1"/>
          </p:nvPr>
        </p:nvSpPr>
        <p:spPr>
          <a:xfrm>
            <a:off x="864131" y="1798891"/>
            <a:ext cx="9398868" cy="3476242"/>
          </a:xfrm>
        </p:spPr>
        <p:txBody>
          <a:bodyPr/>
          <a:lstStyle/>
          <a:p>
            <a:r>
              <a:rPr lang="ja-JP" altLang="ja-JP" sz="3200" dirty="0"/>
              <a:t>「アピアランスコーディネーター」が抜き打ちでチェック。</a:t>
            </a:r>
          </a:p>
          <a:p>
            <a:r>
              <a:rPr lang="ja-JP" altLang="ja-JP" sz="3200" dirty="0"/>
              <a:t>キャストの着替えるビルに理髪店</a:t>
            </a:r>
            <a:endParaRPr lang="en-US" altLang="ja-JP" sz="3200" dirty="0"/>
          </a:p>
          <a:p>
            <a:r>
              <a:rPr lang="ja-JP" altLang="ja-JP" sz="3200" dirty="0"/>
              <a:t>ヘアースタイル、ひげ、髪の色（</a:t>
            </a:r>
            <a:r>
              <a:rPr lang="ja-JP" altLang="ja-JP" sz="3200" dirty="0">
                <a:solidFill>
                  <a:srgbClr val="FF0000"/>
                </a:solidFill>
              </a:rPr>
              <a:t>レベル</a:t>
            </a:r>
            <a:r>
              <a:rPr lang="en-US" altLang="ja-JP" sz="3200" dirty="0">
                <a:solidFill>
                  <a:srgbClr val="FF0000"/>
                </a:solidFill>
              </a:rPr>
              <a:t>10</a:t>
            </a:r>
            <a:r>
              <a:rPr lang="ja-JP" altLang="ja-JP" sz="3200" dirty="0">
                <a:solidFill>
                  <a:srgbClr val="FF0000"/>
                </a:solidFill>
              </a:rPr>
              <a:t>まで</a:t>
            </a:r>
            <a:r>
              <a:rPr lang="ja-JP" altLang="ja-JP" sz="3200" dirty="0"/>
              <a:t>）、メイク、つめ、いれずみ、メガネ、カラーコンタクト</a:t>
            </a:r>
            <a:r>
              <a:rPr lang="en-US" altLang="ja-JP" sz="3200" dirty="0"/>
              <a:t> </a:t>
            </a:r>
            <a:endParaRPr lang="ja-JP" altLang="ja-JP" sz="3200" dirty="0"/>
          </a:p>
        </p:txBody>
      </p:sp>
      <p:sp>
        <p:nvSpPr>
          <p:cNvPr id="5" name="テキスト ボックス 4"/>
          <p:cNvSpPr txBox="1"/>
          <p:nvPr/>
        </p:nvSpPr>
        <p:spPr>
          <a:xfrm>
            <a:off x="1127448" y="5160937"/>
            <a:ext cx="9721080" cy="369332"/>
          </a:xfrm>
          <a:prstGeom prst="rect">
            <a:avLst/>
          </a:prstGeom>
          <a:noFill/>
        </p:spPr>
        <p:txBody>
          <a:bodyPr wrap="square" rtlCol="0">
            <a:spAutoFit/>
          </a:bodyPr>
          <a:lstStyle/>
          <a:p>
            <a:r>
              <a:rPr kumimoji="1" lang="ja-JP" altLang="en-US" dirty="0"/>
              <a:t>（注）教科書では、レベル６になっているが、その後レベル</a:t>
            </a:r>
            <a:r>
              <a:rPr kumimoji="1" lang="en-US" altLang="ja-JP" dirty="0"/>
              <a:t>10</a:t>
            </a:r>
            <a:r>
              <a:rPr kumimoji="1" lang="ja-JP" altLang="en-US" dirty="0"/>
              <a:t>まで許されるようになった。</a:t>
            </a:r>
          </a:p>
        </p:txBody>
      </p:sp>
      <p:sp>
        <p:nvSpPr>
          <p:cNvPr id="6" name="テキスト ボックス 5">
            <a:extLst>
              <a:ext uri="{FF2B5EF4-FFF2-40B4-BE49-F238E27FC236}">
                <a16:creationId xmlns:a16="http://schemas.microsoft.com/office/drawing/2014/main" id="{C035E464-B5E3-4CA5-AE25-ED3014F70397}"/>
              </a:ext>
            </a:extLst>
          </p:cNvPr>
          <p:cNvSpPr txBox="1"/>
          <p:nvPr/>
        </p:nvSpPr>
        <p:spPr>
          <a:xfrm>
            <a:off x="2063552" y="6021288"/>
            <a:ext cx="7901186" cy="369332"/>
          </a:xfrm>
          <a:prstGeom prst="rect">
            <a:avLst/>
          </a:prstGeom>
          <a:noFill/>
        </p:spPr>
        <p:txBody>
          <a:bodyPr wrap="square" rtlCol="0">
            <a:spAutoFit/>
          </a:bodyPr>
          <a:lstStyle/>
          <a:p>
            <a:r>
              <a:rPr kumimoji="1" lang="ja-JP" altLang="en-US" dirty="0"/>
              <a:t>芳中晃（</a:t>
            </a:r>
            <a:r>
              <a:rPr kumimoji="1" lang="en-US" altLang="ja-JP" dirty="0"/>
              <a:t>2005</a:t>
            </a:r>
            <a:r>
              <a:rPr kumimoji="1" lang="ja-JP" altLang="en-US" dirty="0"/>
              <a:t>）</a:t>
            </a:r>
            <a:r>
              <a:rPr kumimoji="1" lang="en-US" altLang="ja-JP" dirty="0"/>
              <a:t>『</a:t>
            </a:r>
            <a:r>
              <a:rPr kumimoji="1" lang="ja-JP" altLang="en-US" dirty="0"/>
              <a:t>女性がディズニーランドを愛する理由</a:t>
            </a:r>
            <a:r>
              <a:rPr kumimoji="1" lang="en-US" altLang="ja-JP" dirty="0"/>
              <a:t>』</a:t>
            </a:r>
            <a:r>
              <a:rPr kumimoji="1" lang="ja-JP" altLang="en-US" dirty="0"/>
              <a:t>中経出版</a:t>
            </a:r>
          </a:p>
        </p:txBody>
      </p:sp>
    </p:spTree>
    <p:extLst>
      <p:ext uri="{BB962C8B-B14F-4D97-AF65-F5344CB8AC3E}">
        <p14:creationId xmlns:p14="http://schemas.microsoft.com/office/powerpoint/2010/main" val="2844482987"/>
      </p:ext>
    </p:extLst>
  </p:cSld>
  <p:clrMapOvr>
    <a:masterClrMapping/>
  </p:clrMapOvr>
  <mc:AlternateContent xmlns:mc="http://schemas.openxmlformats.org/markup-compatibility/2006" xmlns:p14="http://schemas.microsoft.com/office/powerpoint/2010/main">
    <mc:Choice Requires="p14">
      <p:transition spd="slow" p14:dur="2000" advTm="43940"/>
    </mc:Choice>
    <mc:Fallback xmlns="">
      <p:transition spd="slow" advTm="439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ディズニールック（男性）</a:t>
            </a:r>
          </a:p>
        </p:txBody>
      </p:sp>
      <p:pic>
        <p:nvPicPr>
          <p:cNvPr id="5" name="図 4" descr="http://www.castingline.net/disney_qa2/img/good_hair_m.gif"/>
          <p:cNvPicPr/>
          <p:nvPr/>
        </p:nvPicPr>
        <p:blipFill>
          <a:blip r:embed="rId2" cstate="print"/>
          <a:srcRect/>
          <a:stretch>
            <a:fillRect/>
          </a:stretch>
        </p:blipFill>
        <p:spPr bwMode="auto">
          <a:xfrm>
            <a:off x="4799857" y="1844825"/>
            <a:ext cx="2465705" cy="2665095"/>
          </a:xfrm>
          <a:prstGeom prst="rect">
            <a:avLst/>
          </a:prstGeom>
          <a:noFill/>
          <a:ln w="9525">
            <a:noFill/>
            <a:miter lim="800000"/>
            <a:headEnd/>
            <a:tailEnd/>
          </a:ln>
        </p:spPr>
      </p:pic>
      <p:pic>
        <p:nvPicPr>
          <p:cNvPr id="6150" name="図 11" descr="http://www.castingline.net/disney_qa2/img/bad_hair_m001.gif"/>
          <p:cNvPicPr>
            <a:picLocks noChangeAspect="1" noChangeArrowheads="1"/>
          </p:cNvPicPr>
          <p:nvPr/>
        </p:nvPicPr>
        <p:blipFill>
          <a:blip r:embed="rId3" cstate="print"/>
          <a:srcRect/>
          <a:stretch>
            <a:fillRect/>
          </a:stretch>
        </p:blipFill>
        <p:spPr bwMode="auto">
          <a:xfrm>
            <a:off x="3143672" y="5229201"/>
            <a:ext cx="857250" cy="1019175"/>
          </a:xfrm>
          <a:prstGeom prst="rect">
            <a:avLst/>
          </a:prstGeom>
          <a:noFill/>
        </p:spPr>
      </p:pic>
      <p:pic>
        <p:nvPicPr>
          <p:cNvPr id="6149" name="図 12" descr="http://www.castingline.net/disney_qa2/img/bad_hair_m002.gif"/>
          <p:cNvPicPr>
            <a:picLocks noChangeAspect="1" noChangeArrowheads="1"/>
          </p:cNvPicPr>
          <p:nvPr/>
        </p:nvPicPr>
        <p:blipFill>
          <a:blip r:embed="rId4" cstate="print"/>
          <a:srcRect/>
          <a:stretch>
            <a:fillRect/>
          </a:stretch>
        </p:blipFill>
        <p:spPr bwMode="auto">
          <a:xfrm>
            <a:off x="4727848" y="5229201"/>
            <a:ext cx="857250" cy="1019175"/>
          </a:xfrm>
          <a:prstGeom prst="rect">
            <a:avLst/>
          </a:prstGeom>
          <a:noFill/>
        </p:spPr>
      </p:pic>
      <p:pic>
        <p:nvPicPr>
          <p:cNvPr id="6148" name="図 13" descr="http://www.castingline.net/disney_qa2/img/bad_hair_m003.gif"/>
          <p:cNvPicPr>
            <a:picLocks noChangeAspect="1" noChangeArrowheads="1"/>
          </p:cNvPicPr>
          <p:nvPr/>
        </p:nvPicPr>
        <p:blipFill>
          <a:blip r:embed="rId5" cstate="print"/>
          <a:srcRect/>
          <a:stretch>
            <a:fillRect/>
          </a:stretch>
        </p:blipFill>
        <p:spPr bwMode="auto">
          <a:xfrm>
            <a:off x="5663952" y="5301209"/>
            <a:ext cx="857250" cy="1019175"/>
          </a:xfrm>
          <a:prstGeom prst="rect">
            <a:avLst/>
          </a:prstGeom>
          <a:noFill/>
        </p:spPr>
      </p:pic>
      <p:pic>
        <p:nvPicPr>
          <p:cNvPr id="6147" name="図 14" descr="http://www.castingline.net/disney_qa2/img/bad_hair_m004.gif"/>
          <p:cNvPicPr>
            <a:picLocks noChangeAspect="1" noChangeArrowheads="1"/>
          </p:cNvPicPr>
          <p:nvPr/>
        </p:nvPicPr>
        <p:blipFill>
          <a:blip r:embed="rId6" cstate="print"/>
          <a:srcRect/>
          <a:stretch>
            <a:fillRect/>
          </a:stretch>
        </p:blipFill>
        <p:spPr bwMode="auto">
          <a:xfrm>
            <a:off x="6672064" y="5301209"/>
            <a:ext cx="857250" cy="962025"/>
          </a:xfrm>
          <a:prstGeom prst="rect">
            <a:avLst/>
          </a:prstGeom>
          <a:noFill/>
        </p:spPr>
      </p:pic>
      <p:pic>
        <p:nvPicPr>
          <p:cNvPr id="6146" name="図 15" descr="http://www.castingline.net/disney_qa2/img/bad_hair_m005.gif"/>
          <p:cNvPicPr>
            <a:picLocks noChangeAspect="1" noChangeArrowheads="1"/>
          </p:cNvPicPr>
          <p:nvPr/>
        </p:nvPicPr>
        <p:blipFill>
          <a:blip r:embed="rId7" cstate="print"/>
          <a:srcRect/>
          <a:stretch>
            <a:fillRect/>
          </a:stretch>
        </p:blipFill>
        <p:spPr bwMode="auto">
          <a:xfrm>
            <a:off x="7824192" y="5373217"/>
            <a:ext cx="857250" cy="962025"/>
          </a:xfrm>
          <a:prstGeom prst="rect">
            <a:avLst/>
          </a:prstGeom>
          <a:noFill/>
        </p:spPr>
      </p:pic>
      <p:pic>
        <p:nvPicPr>
          <p:cNvPr id="6145" name="図 16" descr="http://www.castingline.net/disney_qa2/img/bad_hair_m006.gif"/>
          <p:cNvPicPr>
            <a:picLocks noChangeAspect="1" noChangeArrowheads="1"/>
          </p:cNvPicPr>
          <p:nvPr/>
        </p:nvPicPr>
        <p:blipFill>
          <a:blip r:embed="rId8" cstate="print"/>
          <a:srcRect/>
          <a:stretch>
            <a:fillRect/>
          </a:stretch>
        </p:blipFill>
        <p:spPr bwMode="auto">
          <a:xfrm>
            <a:off x="8904312" y="5373217"/>
            <a:ext cx="857250" cy="962025"/>
          </a:xfrm>
          <a:prstGeom prst="rect">
            <a:avLst/>
          </a:prstGeom>
          <a:noFill/>
        </p:spPr>
      </p:pic>
      <p:sp>
        <p:nvSpPr>
          <p:cNvPr id="6151" name="Rectangle 7"/>
          <p:cNvSpPr>
            <a:spLocks noChangeArrowheads="1"/>
          </p:cNvSpPr>
          <p:nvPr/>
        </p:nvSpPr>
        <p:spPr bwMode="auto">
          <a:xfrm>
            <a:off x="2207568" y="4668525"/>
            <a:ext cx="7632848" cy="600164"/>
          </a:xfrm>
          <a:prstGeom prst="rect">
            <a:avLst/>
          </a:prstGeom>
          <a:noFill/>
          <a:ln w="9525">
            <a:noFill/>
            <a:miter lim="800000"/>
            <a:headEnd/>
            <a:tailEnd/>
          </a:ln>
          <a:effectLst/>
        </p:spPr>
        <p:txBody>
          <a:bodyPr vert="horz" wrap="square" lIns="507840" tIns="45720" rIns="91440" bIns="0" numCol="1" anchor="ctr" anchorCtr="0" compatLnSpc="1">
            <a:prstTxWarp prst="textNoShape">
              <a:avLst/>
            </a:prstTxWarp>
            <a:spAutoFit/>
          </a:bodyPr>
          <a:lstStyle/>
          <a:p>
            <a:r>
              <a:rPr kumimoji="1" lang="ja-JP" b="0" i="0" u="none" strike="noStrike" cap="none" normalizeH="0" baseline="0" dirty="0">
                <a:ln>
                  <a:noFill/>
                </a:ln>
                <a:solidFill>
                  <a:schemeClr val="tx1"/>
                </a:solidFill>
                <a:effectLst/>
                <a:latin typeface="+mj-ea"/>
                <a:ea typeface="+mj-ea"/>
                <a:cs typeface="Times New Roman" pitchFamily="18" charset="0"/>
              </a:rPr>
              <a:t>以下のような髪型は、帽子の中に隠すことも認められていません</a:t>
            </a:r>
          </a:p>
          <a:p>
            <a:pPr eaLnBrk="0" hangingPunct="0"/>
            <a:endParaRPr lang="ja-JP" altLang="en-US" dirty="0">
              <a:cs typeface="ＭＳ Ｐゴシック" pitchFamily="50" charset="-128"/>
            </a:endParaRPr>
          </a:p>
        </p:txBody>
      </p:sp>
      <p:sp>
        <p:nvSpPr>
          <p:cNvPr id="6152" name="Rectangle 8"/>
          <p:cNvSpPr>
            <a:spLocks noChangeArrowheads="1"/>
          </p:cNvSpPr>
          <p:nvPr/>
        </p:nvSpPr>
        <p:spPr bwMode="auto">
          <a:xfrm>
            <a:off x="1524001" y="60314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br>
              <a:rPr lang="en-US" altLang="ja-JP" sz="1200" dirty="0">
                <a:cs typeface="ＭＳ Ｐゴシック" pitchFamily="50" charset="-128"/>
              </a:rPr>
            </a:br>
            <a:br>
              <a:rPr lang="en-US" altLang="ja-JP" sz="1200" dirty="0">
                <a:cs typeface="ＭＳ Ｐゴシック" pitchFamily="50" charset="-128"/>
              </a:rPr>
            </a:br>
            <a:endParaRPr lang="en-US" altLang="ja-JP" dirty="0">
              <a:cs typeface="ＭＳ Ｐゴシック" pitchFamily="50" charset="-128"/>
            </a:endParaRPr>
          </a:p>
        </p:txBody>
      </p:sp>
      <p:sp>
        <p:nvSpPr>
          <p:cNvPr id="15" name="テキスト ボックス 14"/>
          <p:cNvSpPr txBox="1"/>
          <p:nvPr/>
        </p:nvSpPr>
        <p:spPr>
          <a:xfrm>
            <a:off x="2207568" y="1772816"/>
            <a:ext cx="2520280" cy="369332"/>
          </a:xfrm>
          <a:prstGeom prst="rect">
            <a:avLst/>
          </a:prstGeom>
          <a:noFill/>
        </p:spPr>
        <p:txBody>
          <a:bodyPr wrap="square" rtlCol="0">
            <a:spAutoFit/>
          </a:bodyPr>
          <a:lstStyle/>
          <a:p>
            <a:r>
              <a:rPr lang="ja-JP" altLang="en-US" dirty="0"/>
              <a:t>ふさわしい例</a:t>
            </a:r>
            <a:endParaRPr kumimoji="1" lang="ja-JP" altLang="en-US" dirty="0"/>
          </a:p>
        </p:txBody>
      </p:sp>
    </p:spTree>
    <p:extLst>
      <p:ext uri="{BB962C8B-B14F-4D97-AF65-F5344CB8AC3E}">
        <p14:creationId xmlns:p14="http://schemas.microsoft.com/office/powerpoint/2010/main" val="835689525"/>
      </p:ext>
    </p:extLst>
  </p:cSld>
  <p:clrMapOvr>
    <a:masterClrMapping/>
  </p:clrMapOvr>
  <mc:AlternateContent xmlns:mc="http://schemas.openxmlformats.org/markup-compatibility/2006" xmlns:p14="http://schemas.microsoft.com/office/powerpoint/2010/main">
    <mc:Choice Requires="p14">
      <p:transition spd="slow" p14:dur="2000" advTm="22617"/>
    </mc:Choice>
    <mc:Fallback xmlns="">
      <p:transition spd="slow" advTm="2261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a:t>
            </a:r>
            <a:r>
              <a:rPr lang="ja-JP" altLang="en-US" dirty="0"/>
              <a:t>女性</a:t>
            </a:r>
            <a:r>
              <a:rPr kumimoji="1" lang="ja-JP" altLang="en-US" dirty="0"/>
              <a:t>）</a:t>
            </a:r>
          </a:p>
        </p:txBody>
      </p:sp>
      <p:sp>
        <p:nvSpPr>
          <p:cNvPr id="6151" name="Rectangle 7"/>
          <p:cNvSpPr>
            <a:spLocks noChangeArrowheads="1"/>
          </p:cNvSpPr>
          <p:nvPr/>
        </p:nvSpPr>
        <p:spPr bwMode="auto">
          <a:xfrm>
            <a:off x="2207568" y="4668525"/>
            <a:ext cx="7632848" cy="600164"/>
          </a:xfrm>
          <a:prstGeom prst="rect">
            <a:avLst/>
          </a:prstGeom>
          <a:noFill/>
          <a:ln w="9525">
            <a:noFill/>
            <a:miter lim="800000"/>
            <a:headEnd/>
            <a:tailEnd/>
          </a:ln>
          <a:effectLst/>
        </p:spPr>
        <p:txBody>
          <a:bodyPr vert="horz" wrap="square" lIns="507840" tIns="45720" rIns="91440" bIns="0" numCol="1" anchor="ctr" anchorCtr="0" compatLnSpc="1">
            <a:prstTxWarp prst="textNoShape">
              <a:avLst/>
            </a:prstTxWarp>
            <a:spAutoFit/>
          </a:bodyPr>
          <a:lstStyle/>
          <a:p>
            <a:r>
              <a:rPr kumimoji="1" lang="ja-JP" b="0" i="0" u="none" strike="noStrike" cap="none" normalizeH="0" baseline="0" dirty="0">
                <a:ln>
                  <a:noFill/>
                </a:ln>
                <a:solidFill>
                  <a:schemeClr val="tx1"/>
                </a:solidFill>
                <a:effectLst/>
                <a:latin typeface="+mj-ea"/>
                <a:ea typeface="+mj-ea"/>
                <a:cs typeface="Times New Roman" pitchFamily="18" charset="0"/>
              </a:rPr>
              <a:t>以下のような髪型は、帽子の中に隠すことも認められていません</a:t>
            </a:r>
          </a:p>
          <a:p>
            <a:pPr eaLnBrk="0" hangingPunct="0"/>
            <a:endParaRPr lang="ja-JP" altLang="en-US" dirty="0">
              <a:cs typeface="ＭＳ Ｐゴシック" pitchFamily="50" charset="-128"/>
            </a:endParaRPr>
          </a:p>
        </p:txBody>
      </p:sp>
      <p:sp>
        <p:nvSpPr>
          <p:cNvPr id="6152" name="Rectangle 8"/>
          <p:cNvSpPr>
            <a:spLocks noChangeArrowheads="1"/>
          </p:cNvSpPr>
          <p:nvPr/>
        </p:nvSpPr>
        <p:spPr bwMode="auto">
          <a:xfrm>
            <a:off x="1524001" y="60314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br>
              <a:rPr lang="en-US" altLang="ja-JP" sz="1200" dirty="0">
                <a:cs typeface="ＭＳ Ｐゴシック" pitchFamily="50" charset="-128"/>
              </a:rPr>
            </a:br>
            <a:br>
              <a:rPr lang="en-US" altLang="ja-JP" sz="1200" dirty="0">
                <a:cs typeface="ＭＳ Ｐゴシック" pitchFamily="50" charset="-128"/>
              </a:rPr>
            </a:br>
            <a:endParaRPr lang="en-US" altLang="ja-JP" dirty="0">
              <a:cs typeface="ＭＳ Ｐゴシック" pitchFamily="50" charset="-128"/>
            </a:endParaRPr>
          </a:p>
        </p:txBody>
      </p:sp>
      <p:sp>
        <p:nvSpPr>
          <p:cNvPr id="15" name="テキスト ボックス 14"/>
          <p:cNvSpPr txBox="1"/>
          <p:nvPr/>
        </p:nvSpPr>
        <p:spPr>
          <a:xfrm>
            <a:off x="2207568" y="1772816"/>
            <a:ext cx="2520280" cy="369332"/>
          </a:xfrm>
          <a:prstGeom prst="rect">
            <a:avLst/>
          </a:prstGeom>
          <a:noFill/>
        </p:spPr>
        <p:txBody>
          <a:bodyPr wrap="square" rtlCol="0">
            <a:spAutoFit/>
          </a:bodyPr>
          <a:lstStyle/>
          <a:p>
            <a:r>
              <a:rPr lang="ja-JP" altLang="en-US" dirty="0"/>
              <a:t>ふさわしい例</a:t>
            </a:r>
            <a:endParaRPr kumimoji="1" lang="ja-JP" altLang="en-US" dirty="0"/>
          </a:p>
        </p:txBody>
      </p:sp>
      <p:pic>
        <p:nvPicPr>
          <p:cNvPr id="13" name="図 12" descr="http://www.castingline.net/disney_qa2/img/bad_hair_l001.gif"/>
          <p:cNvPicPr/>
          <p:nvPr/>
        </p:nvPicPr>
        <p:blipFill>
          <a:blip r:embed="rId2" cstate="print"/>
          <a:srcRect/>
          <a:stretch>
            <a:fillRect/>
          </a:stretch>
        </p:blipFill>
        <p:spPr bwMode="auto">
          <a:xfrm>
            <a:off x="2639616" y="5373216"/>
            <a:ext cx="855980" cy="1055370"/>
          </a:xfrm>
          <a:prstGeom prst="rect">
            <a:avLst/>
          </a:prstGeom>
          <a:noFill/>
          <a:ln w="9525">
            <a:noFill/>
            <a:miter lim="800000"/>
            <a:headEnd/>
            <a:tailEnd/>
          </a:ln>
        </p:spPr>
      </p:pic>
      <p:pic>
        <p:nvPicPr>
          <p:cNvPr id="14" name="図 13" descr="http://www.castingline.net/disney_qa2/img/bad_hair_l002.gif"/>
          <p:cNvPicPr/>
          <p:nvPr/>
        </p:nvPicPr>
        <p:blipFill>
          <a:blip r:embed="rId3" cstate="print"/>
          <a:srcRect/>
          <a:stretch>
            <a:fillRect/>
          </a:stretch>
        </p:blipFill>
        <p:spPr bwMode="auto">
          <a:xfrm>
            <a:off x="3863752" y="5373216"/>
            <a:ext cx="855980" cy="1055370"/>
          </a:xfrm>
          <a:prstGeom prst="rect">
            <a:avLst/>
          </a:prstGeom>
          <a:noFill/>
          <a:ln w="9525">
            <a:noFill/>
            <a:miter lim="800000"/>
            <a:headEnd/>
            <a:tailEnd/>
          </a:ln>
        </p:spPr>
      </p:pic>
      <p:pic>
        <p:nvPicPr>
          <p:cNvPr id="16" name="図 15" descr="http://www.castingline.net/disney_qa2/img/bad_hair_l003.gif"/>
          <p:cNvPicPr/>
          <p:nvPr/>
        </p:nvPicPr>
        <p:blipFill>
          <a:blip r:embed="rId4" cstate="print"/>
          <a:srcRect/>
          <a:stretch>
            <a:fillRect/>
          </a:stretch>
        </p:blipFill>
        <p:spPr bwMode="auto">
          <a:xfrm>
            <a:off x="5087888" y="5373216"/>
            <a:ext cx="855980" cy="1055370"/>
          </a:xfrm>
          <a:prstGeom prst="rect">
            <a:avLst/>
          </a:prstGeom>
          <a:noFill/>
          <a:ln w="9525">
            <a:noFill/>
            <a:miter lim="800000"/>
            <a:headEnd/>
            <a:tailEnd/>
          </a:ln>
        </p:spPr>
      </p:pic>
      <p:pic>
        <p:nvPicPr>
          <p:cNvPr id="17" name="図 16" descr="http://www.castingline.net/disney_qa2/img/bad_hair_l004.gif"/>
          <p:cNvPicPr/>
          <p:nvPr/>
        </p:nvPicPr>
        <p:blipFill>
          <a:blip r:embed="rId5" cstate="print"/>
          <a:srcRect/>
          <a:stretch>
            <a:fillRect/>
          </a:stretch>
        </p:blipFill>
        <p:spPr bwMode="auto">
          <a:xfrm>
            <a:off x="6240016" y="5301209"/>
            <a:ext cx="855980" cy="1162685"/>
          </a:xfrm>
          <a:prstGeom prst="rect">
            <a:avLst/>
          </a:prstGeom>
          <a:noFill/>
          <a:ln w="9525">
            <a:noFill/>
            <a:miter lim="800000"/>
            <a:headEnd/>
            <a:tailEnd/>
          </a:ln>
        </p:spPr>
      </p:pic>
      <p:pic>
        <p:nvPicPr>
          <p:cNvPr id="18" name="図 17" descr="http://www.castingline.net/disney_qa2/img/bad_hair_l005.gif"/>
          <p:cNvPicPr/>
          <p:nvPr/>
        </p:nvPicPr>
        <p:blipFill>
          <a:blip r:embed="rId6" cstate="print"/>
          <a:srcRect/>
          <a:stretch>
            <a:fillRect/>
          </a:stretch>
        </p:blipFill>
        <p:spPr bwMode="auto">
          <a:xfrm>
            <a:off x="7464152" y="5229201"/>
            <a:ext cx="855980" cy="1162685"/>
          </a:xfrm>
          <a:prstGeom prst="rect">
            <a:avLst/>
          </a:prstGeom>
          <a:noFill/>
          <a:ln w="9525">
            <a:noFill/>
            <a:miter lim="800000"/>
            <a:headEnd/>
            <a:tailEnd/>
          </a:ln>
        </p:spPr>
      </p:pic>
      <p:pic>
        <p:nvPicPr>
          <p:cNvPr id="19" name="図 18" descr="http://www.castingline.net/disney_qa2/img/bad_hair_l006.gif"/>
          <p:cNvPicPr/>
          <p:nvPr/>
        </p:nvPicPr>
        <p:blipFill>
          <a:blip r:embed="rId7" cstate="print"/>
          <a:srcRect/>
          <a:stretch>
            <a:fillRect/>
          </a:stretch>
        </p:blipFill>
        <p:spPr bwMode="auto">
          <a:xfrm>
            <a:off x="8904312" y="5157193"/>
            <a:ext cx="855980" cy="1162685"/>
          </a:xfrm>
          <a:prstGeom prst="rect">
            <a:avLst/>
          </a:prstGeom>
          <a:noFill/>
          <a:ln w="9525">
            <a:noFill/>
            <a:miter lim="800000"/>
            <a:headEnd/>
            <a:tailEnd/>
          </a:ln>
        </p:spPr>
      </p:pic>
      <p:pic>
        <p:nvPicPr>
          <p:cNvPr id="20" name="図 19" descr="http://www.castingline.net/disney_qa2/img/good_hair_l.gif"/>
          <p:cNvPicPr/>
          <p:nvPr/>
        </p:nvPicPr>
        <p:blipFill>
          <a:blip r:embed="rId8" cstate="print"/>
          <a:srcRect/>
          <a:stretch>
            <a:fillRect/>
          </a:stretch>
        </p:blipFill>
        <p:spPr bwMode="auto">
          <a:xfrm>
            <a:off x="4871865" y="1556792"/>
            <a:ext cx="2465705" cy="3112770"/>
          </a:xfrm>
          <a:prstGeom prst="rect">
            <a:avLst/>
          </a:prstGeom>
          <a:noFill/>
          <a:ln w="9525">
            <a:noFill/>
            <a:miter lim="800000"/>
            <a:headEnd/>
            <a:tailEnd/>
          </a:ln>
        </p:spPr>
      </p:pic>
    </p:spTree>
    <p:extLst>
      <p:ext uri="{BB962C8B-B14F-4D97-AF65-F5344CB8AC3E}">
        <p14:creationId xmlns:p14="http://schemas.microsoft.com/office/powerpoint/2010/main" val="642465954"/>
      </p:ext>
    </p:extLst>
  </p:cSld>
  <p:clrMapOvr>
    <a:masterClrMapping/>
  </p:clrMapOvr>
  <mc:AlternateContent xmlns:mc="http://schemas.openxmlformats.org/markup-compatibility/2006" xmlns:p14="http://schemas.microsoft.com/office/powerpoint/2010/main">
    <mc:Choice Requires="p14">
      <p:transition spd="slow" p14:dur="2000" advTm="13914"/>
    </mc:Choice>
    <mc:Fallback xmlns="">
      <p:transition spd="slow" advTm="139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758E592-694B-4BD1-A81C-9CE884DDE763}"/>
              </a:ext>
            </a:extLst>
          </p:cNvPr>
          <p:cNvPicPr>
            <a:picLocks noChangeAspect="1"/>
          </p:cNvPicPr>
          <p:nvPr/>
        </p:nvPicPr>
        <p:blipFill>
          <a:blip r:embed="rId2"/>
          <a:stretch>
            <a:fillRect/>
          </a:stretch>
        </p:blipFill>
        <p:spPr>
          <a:xfrm>
            <a:off x="6518651" y="1412776"/>
            <a:ext cx="6892174" cy="4556025"/>
          </a:xfrm>
          <a:prstGeom prst="rect">
            <a:avLst/>
          </a:prstGeom>
        </p:spPr>
      </p:pic>
      <p:sp>
        <p:nvSpPr>
          <p:cNvPr id="2" name="タイトル 1"/>
          <p:cNvSpPr>
            <a:spLocks noGrp="1"/>
          </p:cNvSpPr>
          <p:nvPr>
            <p:ph type="title"/>
          </p:nvPr>
        </p:nvSpPr>
        <p:spPr>
          <a:xfrm>
            <a:off x="838200" y="365125"/>
            <a:ext cx="7346032" cy="1325563"/>
          </a:xfrm>
        </p:spPr>
        <p:txBody>
          <a:bodyPr/>
          <a:lstStyle/>
          <a:p>
            <a:r>
              <a:rPr kumimoji="1" lang="ja-JP" altLang="en-US" dirty="0"/>
              <a:t>髪の色（レベル</a:t>
            </a:r>
            <a:r>
              <a:rPr kumimoji="1" lang="en-US" altLang="ja-JP" dirty="0"/>
              <a:t>15</a:t>
            </a:r>
            <a:r>
              <a:rPr kumimoji="1" lang="ja-JP" altLang="en-US" dirty="0"/>
              <a:t>まで）</a:t>
            </a:r>
          </a:p>
        </p:txBody>
      </p:sp>
      <p:sp>
        <p:nvSpPr>
          <p:cNvPr id="3" name="コンテンツ プレースホルダ 2"/>
          <p:cNvSpPr>
            <a:spLocks noGrp="1"/>
          </p:cNvSpPr>
          <p:nvPr>
            <p:ph idx="1"/>
          </p:nvPr>
        </p:nvSpPr>
        <p:spPr>
          <a:xfrm>
            <a:off x="407368" y="1988840"/>
            <a:ext cx="5904656" cy="3874957"/>
          </a:xfrm>
        </p:spPr>
        <p:txBody>
          <a:bodyPr>
            <a:normAutofit lnSpcReduction="10000"/>
          </a:bodyPr>
          <a:lstStyle/>
          <a:p>
            <a:r>
              <a:rPr lang="ja-JP" altLang="ja-JP" sz="2800" dirty="0"/>
              <a:t>レベル５：銀行などの堅めの企業</a:t>
            </a:r>
          </a:p>
          <a:p>
            <a:r>
              <a:rPr lang="ja-JP" altLang="ja-JP" sz="2800" dirty="0"/>
              <a:t>レベル６：都市銀行など硬いイメージの企業。</a:t>
            </a:r>
          </a:p>
          <a:p>
            <a:r>
              <a:rPr lang="ja-JP" altLang="ja-JP" sz="2800" dirty="0"/>
              <a:t>レベル７：ホテル業界や航空会社の</a:t>
            </a:r>
            <a:r>
              <a:rPr lang="en-US" altLang="ja-JP" sz="2800" dirty="0"/>
              <a:t>CA</a:t>
            </a:r>
            <a:r>
              <a:rPr lang="ja-JP" altLang="ja-JP" sz="2800" dirty="0"/>
              <a:t>や病院など</a:t>
            </a:r>
          </a:p>
          <a:p>
            <a:r>
              <a:rPr lang="ja-JP" altLang="ja-JP" sz="2800" dirty="0">
                <a:solidFill>
                  <a:srgbClr val="FF0000"/>
                </a:solidFill>
              </a:rPr>
              <a:t>レベル８</a:t>
            </a:r>
            <a:r>
              <a:rPr lang="ja-JP" altLang="ja-JP" sz="2800" dirty="0"/>
              <a:t>：比較的明るめの色でも対応可能な外資系や通信業界</a:t>
            </a:r>
          </a:p>
          <a:p>
            <a:pPr>
              <a:buNone/>
            </a:pPr>
            <a:endParaRPr lang="en-US" altLang="ja-JP" sz="2800" dirty="0">
              <a:solidFill>
                <a:schemeClr val="accent2">
                  <a:lumMod val="75000"/>
                </a:schemeClr>
              </a:solidFill>
            </a:endParaRPr>
          </a:p>
          <a:p>
            <a:pPr>
              <a:buNone/>
            </a:pPr>
            <a:r>
              <a:rPr lang="ja-JP" altLang="en-US" sz="2800" dirty="0">
                <a:solidFill>
                  <a:schemeClr val="accent2">
                    <a:lumMod val="75000"/>
                  </a:schemeClr>
                </a:solidFill>
              </a:rPr>
              <a:t>（出所）日本ヘアカラー協会</a:t>
            </a:r>
          </a:p>
        </p:txBody>
      </p:sp>
      <p:sp>
        <p:nvSpPr>
          <p:cNvPr id="6" name="テキスト ボックス 5">
            <a:extLst>
              <a:ext uri="{FF2B5EF4-FFF2-40B4-BE49-F238E27FC236}">
                <a16:creationId xmlns:a16="http://schemas.microsoft.com/office/drawing/2014/main" id="{99B52C5D-864A-4169-8C33-2E8D6AB19AE3}"/>
              </a:ext>
            </a:extLst>
          </p:cNvPr>
          <p:cNvSpPr txBox="1"/>
          <p:nvPr/>
        </p:nvSpPr>
        <p:spPr>
          <a:xfrm>
            <a:off x="7248128" y="824954"/>
            <a:ext cx="4320480" cy="369332"/>
          </a:xfrm>
          <a:prstGeom prst="rect">
            <a:avLst/>
          </a:prstGeom>
          <a:noFill/>
        </p:spPr>
        <p:txBody>
          <a:bodyPr wrap="square" rtlCol="0">
            <a:spAutoFit/>
          </a:bodyPr>
          <a:lstStyle/>
          <a:p>
            <a:r>
              <a:rPr kumimoji="1" lang="ja-JP" altLang="en-US" dirty="0">
                <a:solidFill>
                  <a:srgbClr val="3333FF"/>
                </a:solidFill>
              </a:rPr>
              <a:t>日本ヘアカラー協会レベルスケール</a:t>
            </a:r>
          </a:p>
        </p:txBody>
      </p:sp>
      <p:sp>
        <p:nvSpPr>
          <p:cNvPr id="7" name="テキスト ボックス 6">
            <a:extLst>
              <a:ext uri="{FF2B5EF4-FFF2-40B4-BE49-F238E27FC236}">
                <a16:creationId xmlns:a16="http://schemas.microsoft.com/office/drawing/2014/main" id="{F9C4695A-3DA7-481A-8BFD-9C70AA533981}"/>
              </a:ext>
            </a:extLst>
          </p:cNvPr>
          <p:cNvSpPr txBox="1"/>
          <p:nvPr/>
        </p:nvSpPr>
        <p:spPr>
          <a:xfrm>
            <a:off x="604359" y="5863797"/>
            <a:ext cx="5904656" cy="707886"/>
          </a:xfrm>
          <a:prstGeom prst="rect">
            <a:avLst/>
          </a:prstGeom>
          <a:noFill/>
        </p:spPr>
        <p:txBody>
          <a:bodyPr wrap="square" rtlCol="0">
            <a:spAutoFit/>
          </a:bodyPr>
          <a:lstStyle/>
          <a:p>
            <a:r>
              <a:rPr kumimoji="1" lang="ja-JP" altLang="en-US" sz="2000" dirty="0"/>
              <a:t>（注）レベル１～４は黒で、レベル１は真っ黒。</a:t>
            </a:r>
            <a:endParaRPr kumimoji="1" lang="en-US" altLang="ja-JP" sz="2000" dirty="0"/>
          </a:p>
          <a:p>
            <a:r>
              <a:rPr kumimoji="1" lang="ja-JP" altLang="en-US" sz="2000" dirty="0"/>
              <a:t>日本人の本来の髪は</a:t>
            </a:r>
            <a:r>
              <a:rPr kumimoji="1" lang="ja-JP" altLang="en-US" sz="2000" dirty="0">
                <a:solidFill>
                  <a:srgbClr val="FF0000"/>
                </a:solidFill>
              </a:rPr>
              <a:t>レベル４－６</a:t>
            </a:r>
          </a:p>
        </p:txBody>
      </p:sp>
    </p:spTree>
    <p:extLst>
      <p:ext uri="{BB962C8B-B14F-4D97-AF65-F5344CB8AC3E}">
        <p14:creationId xmlns:p14="http://schemas.microsoft.com/office/powerpoint/2010/main" val="732159947"/>
      </p:ext>
    </p:extLst>
  </p:cSld>
  <p:clrMapOvr>
    <a:masterClrMapping/>
  </p:clrMapOvr>
  <mc:AlternateContent xmlns:mc="http://schemas.openxmlformats.org/markup-compatibility/2006" xmlns:p14="http://schemas.microsoft.com/office/powerpoint/2010/main">
    <mc:Choice Requires="p14">
      <p:transition spd="slow" p14:dur="2000" advTm="41378"/>
    </mc:Choice>
    <mc:Fallback xmlns="">
      <p:transition spd="slow" advTm="413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D2F25-039A-AAE9-E729-B1B873DB9BD3}"/>
              </a:ext>
            </a:extLst>
          </p:cNvPr>
          <p:cNvSpPr>
            <a:spLocks noGrp="1"/>
          </p:cNvSpPr>
          <p:nvPr>
            <p:ph type="title"/>
          </p:nvPr>
        </p:nvSpPr>
        <p:spPr/>
        <p:txBody>
          <a:bodyPr/>
          <a:lstStyle/>
          <a:p>
            <a:r>
              <a:rPr kumimoji="1" lang="ja-JP" altLang="en-US" dirty="0"/>
              <a:t>ディズニールックの変更（</a:t>
            </a:r>
            <a:r>
              <a:rPr kumimoji="1" lang="en-US" altLang="ja-JP" dirty="0"/>
              <a:t>2023</a:t>
            </a:r>
            <a:r>
              <a:rPr kumimoji="1" lang="ja-JP" altLang="en-US" dirty="0"/>
              <a:t>年）</a:t>
            </a:r>
          </a:p>
        </p:txBody>
      </p:sp>
      <p:sp>
        <p:nvSpPr>
          <p:cNvPr id="3" name="コンテンツ プレースホルダー 2">
            <a:extLst>
              <a:ext uri="{FF2B5EF4-FFF2-40B4-BE49-F238E27FC236}">
                <a16:creationId xmlns:a16="http://schemas.microsoft.com/office/drawing/2014/main" id="{39B8B953-7352-F554-C2EA-9ED07B1200A2}"/>
              </a:ext>
            </a:extLst>
          </p:cNvPr>
          <p:cNvSpPr>
            <a:spLocks noGrp="1"/>
          </p:cNvSpPr>
          <p:nvPr>
            <p:ph idx="1"/>
          </p:nvPr>
        </p:nvSpPr>
        <p:spPr>
          <a:xfrm>
            <a:off x="838200" y="1825625"/>
            <a:ext cx="3745632" cy="4351338"/>
          </a:xfrm>
        </p:spPr>
        <p:txBody>
          <a:bodyPr/>
          <a:lstStyle/>
          <a:p>
            <a:pPr marL="0" indent="0">
              <a:buNone/>
            </a:pPr>
            <a:r>
              <a:rPr kumimoji="1" lang="en-US" altLang="ja-JP" dirty="0"/>
              <a:t>2023</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日から</a:t>
            </a:r>
            <a:endParaRPr kumimoji="1" lang="en-US" altLang="ja-JP" dirty="0"/>
          </a:p>
          <a:p>
            <a:r>
              <a:rPr kumimoji="1" lang="ja-JP" altLang="en-US" dirty="0"/>
              <a:t>ジェンダーレス化</a:t>
            </a:r>
            <a:endParaRPr kumimoji="1" lang="en-US" altLang="ja-JP" dirty="0"/>
          </a:p>
          <a:p>
            <a:r>
              <a:rPr lang="ja-JP" altLang="en-US" dirty="0"/>
              <a:t>要件の緩和</a:t>
            </a:r>
            <a:endParaRPr kumimoji="1" lang="ja-JP" altLang="en-US" dirty="0"/>
          </a:p>
        </p:txBody>
      </p:sp>
      <p:pic>
        <p:nvPicPr>
          <p:cNvPr id="5" name="図 4">
            <a:hlinkClick r:id="rId2"/>
            <a:extLst>
              <a:ext uri="{FF2B5EF4-FFF2-40B4-BE49-F238E27FC236}">
                <a16:creationId xmlns:a16="http://schemas.microsoft.com/office/drawing/2014/main" id="{B97CF8F7-6B92-CB82-130F-B063DC9433D0}"/>
              </a:ext>
            </a:extLst>
          </p:cNvPr>
          <p:cNvPicPr>
            <a:picLocks noChangeAspect="1"/>
          </p:cNvPicPr>
          <p:nvPr/>
        </p:nvPicPr>
        <p:blipFill>
          <a:blip r:embed="rId3"/>
          <a:stretch>
            <a:fillRect/>
          </a:stretch>
        </p:blipFill>
        <p:spPr>
          <a:xfrm>
            <a:off x="6888088" y="1364763"/>
            <a:ext cx="3461038" cy="4351338"/>
          </a:xfrm>
          <a:prstGeom prst="rect">
            <a:avLst/>
          </a:prstGeom>
        </p:spPr>
      </p:pic>
      <p:sp>
        <p:nvSpPr>
          <p:cNvPr id="7" name="テキスト ボックス 6">
            <a:extLst>
              <a:ext uri="{FF2B5EF4-FFF2-40B4-BE49-F238E27FC236}">
                <a16:creationId xmlns:a16="http://schemas.microsoft.com/office/drawing/2014/main" id="{51995329-0F66-0D79-111F-673CAFCD3DC3}"/>
              </a:ext>
            </a:extLst>
          </p:cNvPr>
          <p:cNvSpPr txBox="1"/>
          <p:nvPr/>
        </p:nvSpPr>
        <p:spPr>
          <a:xfrm>
            <a:off x="5240013" y="5949280"/>
            <a:ext cx="6097554" cy="646331"/>
          </a:xfrm>
          <a:prstGeom prst="rect">
            <a:avLst/>
          </a:prstGeom>
          <a:noFill/>
        </p:spPr>
        <p:txBody>
          <a:bodyPr wrap="square">
            <a:spAutoFit/>
          </a:bodyPr>
          <a:lstStyle/>
          <a:p>
            <a:r>
              <a:rPr lang="ja-JP" altLang="en-US" dirty="0"/>
              <a:t>東京ディズニーランド🄬、東京ディズニーシー🄬における</a:t>
            </a:r>
          </a:p>
          <a:p>
            <a:r>
              <a:rPr lang="ja-JP" altLang="en-US" dirty="0"/>
              <a:t>「ディズニールック」の一部変更等について</a:t>
            </a:r>
          </a:p>
        </p:txBody>
      </p:sp>
    </p:spTree>
    <p:extLst>
      <p:ext uri="{BB962C8B-B14F-4D97-AF65-F5344CB8AC3E}">
        <p14:creationId xmlns:p14="http://schemas.microsoft.com/office/powerpoint/2010/main" val="220275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D11C430-4A84-5468-6053-3448669B84A9}"/>
              </a:ext>
            </a:extLst>
          </p:cNvPr>
          <p:cNvPicPr>
            <a:picLocks noChangeAspect="1"/>
          </p:cNvPicPr>
          <p:nvPr/>
        </p:nvPicPr>
        <p:blipFill>
          <a:blip r:embed="rId2"/>
          <a:stretch>
            <a:fillRect/>
          </a:stretch>
        </p:blipFill>
        <p:spPr>
          <a:xfrm>
            <a:off x="1275677" y="885470"/>
            <a:ext cx="9640645" cy="5087060"/>
          </a:xfrm>
          <a:prstGeom prst="rect">
            <a:avLst/>
          </a:prstGeom>
        </p:spPr>
      </p:pic>
    </p:spTree>
    <p:extLst>
      <p:ext uri="{BB962C8B-B14F-4D97-AF65-F5344CB8AC3E}">
        <p14:creationId xmlns:p14="http://schemas.microsoft.com/office/powerpoint/2010/main" val="201830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サービス</a:t>
            </a:r>
          </a:p>
        </p:txBody>
      </p:sp>
      <p:sp>
        <p:nvSpPr>
          <p:cNvPr id="3" name="コンテンツ プレースホルダー 2"/>
          <p:cNvSpPr>
            <a:spLocks noGrp="1"/>
          </p:cNvSpPr>
          <p:nvPr>
            <p:ph idx="1"/>
          </p:nvPr>
        </p:nvSpPr>
        <p:spPr/>
        <p:txBody>
          <a:bodyPr>
            <a:normAutofit/>
          </a:bodyPr>
          <a:lstStyle/>
          <a:p>
            <a:r>
              <a:rPr lang="ja-JP" altLang="en-US" sz="3200" dirty="0"/>
              <a:t>テーマパークとサービス</a:t>
            </a:r>
            <a:endParaRPr lang="en-US" altLang="ja-JP" sz="3200" dirty="0"/>
          </a:p>
          <a:p>
            <a:pPr marL="0" indent="0">
              <a:buNone/>
            </a:pPr>
            <a:r>
              <a:rPr lang="ja-JP" altLang="en-US" sz="3200" dirty="0"/>
              <a:t>⇒高品質のサービスが重要</a:t>
            </a:r>
            <a:endParaRPr lang="en-US" altLang="ja-JP" sz="3200" dirty="0"/>
          </a:p>
          <a:p>
            <a:r>
              <a:rPr lang="ja-JP" altLang="en-US" sz="3200" dirty="0"/>
              <a:t>サービス業の特徴</a:t>
            </a:r>
            <a:endParaRPr lang="en-US" altLang="ja-JP" sz="3200" dirty="0"/>
          </a:p>
          <a:p>
            <a:pPr marL="0" indent="0">
              <a:buNone/>
            </a:pPr>
            <a:r>
              <a:rPr lang="ja-JP" altLang="en-US" sz="3200" dirty="0"/>
              <a:t>⇒労働集約的（機械で代替できない）</a:t>
            </a:r>
            <a:endParaRPr lang="en-US" altLang="ja-JP" sz="3200" dirty="0"/>
          </a:p>
          <a:p>
            <a:r>
              <a:rPr lang="ja-JP" altLang="en-US" sz="3200" dirty="0"/>
              <a:t>人事管理の基本</a:t>
            </a:r>
            <a:endParaRPr lang="en-US" altLang="ja-JP" sz="3200" dirty="0"/>
          </a:p>
          <a:p>
            <a:pPr marL="0" indent="0">
              <a:buNone/>
            </a:pPr>
            <a:r>
              <a:rPr lang="ja-JP" altLang="en-US" sz="3200" dirty="0"/>
              <a:t>⇒いかに効率的に働かせるか</a:t>
            </a:r>
            <a:endParaRPr lang="en-US" altLang="ja-JP" sz="3200" dirty="0"/>
          </a:p>
          <a:p>
            <a:endParaRPr lang="ja-JP" altLang="en-US" sz="3200" dirty="0"/>
          </a:p>
        </p:txBody>
      </p:sp>
    </p:spTree>
    <p:extLst>
      <p:ext uri="{BB962C8B-B14F-4D97-AF65-F5344CB8AC3E}">
        <p14:creationId xmlns:p14="http://schemas.microsoft.com/office/powerpoint/2010/main" val="3602133308"/>
      </p:ext>
    </p:extLst>
  </p:cSld>
  <p:clrMapOvr>
    <a:masterClrMapping/>
  </p:clrMapOvr>
  <mc:AlternateContent xmlns:mc="http://schemas.openxmlformats.org/markup-compatibility/2006" xmlns:p14="http://schemas.microsoft.com/office/powerpoint/2010/main">
    <mc:Choice Requires="p14">
      <p:transition spd="slow" p14:dur="2000" advTm="44299"/>
    </mc:Choice>
    <mc:Fallback xmlns="">
      <p:transition spd="slow" advTm="442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06472B-AAD5-7092-A4D5-ED856C9D3457}"/>
              </a:ext>
            </a:extLst>
          </p:cNvPr>
          <p:cNvPicPr>
            <a:picLocks noChangeAspect="1"/>
          </p:cNvPicPr>
          <p:nvPr/>
        </p:nvPicPr>
        <p:blipFill>
          <a:blip r:embed="rId2"/>
          <a:stretch>
            <a:fillRect/>
          </a:stretch>
        </p:blipFill>
        <p:spPr>
          <a:xfrm>
            <a:off x="1847528" y="548680"/>
            <a:ext cx="8695052" cy="5457753"/>
          </a:xfrm>
          <a:prstGeom prst="rect">
            <a:avLst/>
          </a:prstGeom>
        </p:spPr>
      </p:pic>
    </p:spTree>
    <p:extLst>
      <p:ext uri="{BB962C8B-B14F-4D97-AF65-F5344CB8AC3E}">
        <p14:creationId xmlns:p14="http://schemas.microsoft.com/office/powerpoint/2010/main" val="231333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60BA1B-FBEB-6E4F-CAA2-BACF4778683B}"/>
              </a:ext>
            </a:extLst>
          </p:cNvPr>
          <p:cNvPicPr>
            <a:picLocks noChangeAspect="1"/>
          </p:cNvPicPr>
          <p:nvPr/>
        </p:nvPicPr>
        <p:blipFill>
          <a:blip r:embed="rId2"/>
          <a:stretch>
            <a:fillRect/>
          </a:stretch>
        </p:blipFill>
        <p:spPr>
          <a:xfrm>
            <a:off x="1991544" y="188640"/>
            <a:ext cx="8280920" cy="6271664"/>
          </a:xfrm>
          <a:prstGeom prst="rect">
            <a:avLst/>
          </a:prstGeom>
        </p:spPr>
      </p:pic>
    </p:spTree>
    <p:extLst>
      <p:ext uri="{BB962C8B-B14F-4D97-AF65-F5344CB8AC3E}">
        <p14:creationId xmlns:p14="http://schemas.microsoft.com/office/powerpoint/2010/main" val="60547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9B61D1-C007-984C-4B51-FF1B262DB848}"/>
              </a:ext>
            </a:extLst>
          </p:cNvPr>
          <p:cNvSpPr>
            <a:spLocks noGrp="1"/>
          </p:cNvSpPr>
          <p:nvPr>
            <p:ph type="title"/>
          </p:nvPr>
        </p:nvSpPr>
        <p:spPr/>
        <p:txBody>
          <a:bodyPr/>
          <a:lstStyle/>
          <a:p>
            <a:r>
              <a:rPr kumimoji="1" lang="ja-JP" altLang="en-US" dirty="0"/>
              <a:t>要件の緩和</a:t>
            </a:r>
          </a:p>
        </p:txBody>
      </p:sp>
      <p:sp>
        <p:nvSpPr>
          <p:cNvPr id="3" name="コンテンツ プレースホルダー 2">
            <a:extLst>
              <a:ext uri="{FF2B5EF4-FFF2-40B4-BE49-F238E27FC236}">
                <a16:creationId xmlns:a16="http://schemas.microsoft.com/office/drawing/2014/main" id="{E086BF1F-453C-C01D-2306-470BFF53BA6B}"/>
              </a:ext>
            </a:extLst>
          </p:cNvPr>
          <p:cNvSpPr>
            <a:spLocks noGrp="1"/>
          </p:cNvSpPr>
          <p:nvPr>
            <p:ph idx="1"/>
          </p:nvPr>
        </p:nvSpPr>
        <p:spPr>
          <a:xfrm>
            <a:off x="838200" y="1412776"/>
            <a:ext cx="10515600" cy="5184576"/>
          </a:xfrm>
        </p:spPr>
        <p:txBody>
          <a:bodyPr>
            <a:normAutofit fontScale="77500" lnSpcReduction="20000"/>
          </a:bodyPr>
          <a:lstStyle/>
          <a:p>
            <a:r>
              <a:rPr kumimoji="1" lang="ja-JP" altLang="en-US" dirty="0"/>
              <a:t>ヘアカラーについて　</a:t>
            </a:r>
            <a:endParaRPr kumimoji="1" lang="en-US" altLang="ja-JP" dirty="0"/>
          </a:p>
          <a:p>
            <a:pPr marL="457200" lvl="1" indent="0">
              <a:buNone/>
            </a:pPr>
            <a:r>
              <a:rPr kumimoji="1" lang="ja-JP" altLang="en-US" dirty="0"/>
              <a:t>レベル</a:t>
            </a:r>
            <a:r>
              <a:rPr kumimoji="1" lang="en-US" altLang="ja-JP" dirty="0"/>
              <a:t>10</a:t>
            </a:r>
            <a:r>
              <a:rPr kumimoji="1" lang="ja-JP" altLang="en-US" dirty="0"/>
              <a:t>まで</a:t>
            </a:r>
            <a:r>
              <a:rPr kumimoji="1" lang="en-US" altLang="ja-JP" dirty="0"/>
              <a:t>OK</a:t>
            </a:r>
            <a:r>
              <a:rPr kumimoji="1" lang="ja-JP" altLang="en-US" dirty="0"/>
              <a:t>に</a:t>
            </a:r>
          </a:p>
          <a:p>
            <a:r>
              <a:rPr kumimoji="1" lang="ja-JP" altLang="en-US" dirty="0"/>
              <a:t>メイクについて</a:t>
            </a:r>
          </a:p>
          <a:p>
            <a:pPr marL="457200" lvl="1" indent="0">
              <a:buNone/>
            </a:pPr>
            <a:r>
              <a:rPr kumimoji="1" lang="ja-JP" altLang="en-US" dirty="0"/>
              <a:t>清潔感のある自然なメイク。ラメ入りや金、銀など過度な輝きの出るメイクは認められません。また、自然な色であっても派手な使用方法は避けてください。</a:t>
            </a:r>
          </a:p>
          <a:p>
            <a:r>
              <a:rPr kumimoji="1" lang="ja-JP" altLang="en-US" dirty="0"/>
              <a:t>ひげについて</a:t>
            </a:r>
          </a:p>
          <a:p>
            <a:pPr marL="457200" lvl="1" indent="0">
              <a:buNone/>
            </a:pPr>
            <a:r>
              <a:rPr kumimoji="1" lang="ja-JP" altLang="en-US" dirty="0"/>
              <a:t>口ひげ、あごひげにかかわらず、ひげを伸ばすことは一切認められません。</a:t>
            </a:r>
          </a:p>
          <a:p>
            <a:r>
              <a:rPr kumimoji="1" lang="ja-JP" altLang="en-US" dirty="0"/>
              <a:t>つめについて</a:t>
            </a:r>
          </a:p>
          <a:p>
            <a:pPr marL="457200" lvl="1" indent="0">
              <a:buNone/>
            </a:pPr>
            <a:r>
              <a:rPr kumimoji="1" lang="ja-JP" altLang="en-US" dirty="0"/>
              <a:t>指の先端より３ｍｍを超えない長さとし、常に清潔に保ちましょう。マニキュアやジェルネイルをする場合は、肌の色に近い色を選びます。ラメや極端なパールが入ったもの、デザイン性が高いものは認められません。つけ爪をすることはできません。</a:t>
            </a:r>
          </a:p>
          <a:p>
            <a:r>
              <a:rPr kumimoji="1" lang="ja-JP" altLang="en-US" dirty="0"/>
              <a:t>めがね、コンタクトレンズについて</a:t>
            </a:r>
          </a:p>
          <a:p>
            <a:pPr marL="457200" lvl="1" indent="0">
              <a:buNone/>
            </a:pPr>
            <a:r>
              <a:rPr kumimoji="1" lang="ja-JP" altLang="en-US" dirty="0"/>
              <a:t>めがねのフレームはシンプルなものとします。コンタクトレンズをする場合は、目の色が自然に見えるものとします。黒目の輪郭を強調するコンタクトレンズをする場合は、相手から見て違和感がないよう、大きなもので強調しすぎることがないようにしましょう。</a:t>
            </a:r>
          </a:p>
          <a:p>
            <a:r>
              <a:rPr kumimoji="1" lang="ja-JP" altLang="en-US" dirty="0"/>
              <a:t>刺青について</a:t>
            </a:r>
          </a:p>
          <a:p>
            <a:pPr marL="457200" lvl="1" indent="0">
              <a:buNone/>
            </a:pPr>
            <a:r>
              <a:rPr lang="en-US" altLang="ja-JP" dirty="0"/>
              <a:t>	</a:t>
            </a:r>
            <a:r>
              <a:rPr kumimoji="1" lang="ja-JP" altLang="en-US" dirty="0"/>
              <a:t>刺青（タトゥー）はいかなる場所でも見えてはいけません。</a:t>
            </a:r>
          </a:p>
        </p:txBody>
      </p:sp>
    </p:spTree>
    <p:extLst>
      <p:ext uri="{BB962C8B-B14F-4D97-AF65-F5344CB8AC3E}">
        <p14:creationId xmlns:p14="http://schemas.microsoft.com/office/powerpoint/2010/main" val="407422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ＳＣＳＥ＋１</a:t>
            </a:r>
          </a:p>
        </p:txBody>
      </p:sp>
      <p:graphicFrame>
        <p:nvGraphicFramePr>
          <p:cNvPr id="5" name="表 4"/>
          <p:cNvGraphicFramePr>
            <a:graphicFrameLocks noGrp="1"/>
          </p:cNvGraphicFramePr>
          <p:nvPr>
            <p:extLst>
              <p:ext uri="{D42A27DB-BD31-4B8C-83A1-F6EECF244321}">
                <p14:modId xmlns:p14="http://schemas.microsoft.com/office/powerpoint/2010/main" val="3807183639"/>
              </p:ext>
            </p:extLst>
          </p:nvPr>
        </p:nvGraphicFramePr>
        <p:xfrm>
          <a:off x="1127448" y="1575632"/>
          <a:ext cx="7072363" cy="4526303"/>
        </p:xfrm>
        <a:graphic>
          <a:graphicData uri="http://schemas.openxmlformats.org/drawingml/2006/table">
            <a:tbl>
              <a:tblPr>
                <a:tableStyleId>{E8B1032C-EA38-4F05-BA0D-38AFFFC7BED3}</a:tableStyleId>
              </a:tblPr>
              <a:tblGrid>
                <a:gridCol w="1414082">
                  <a:extLst>
                    <a:ext uri="{9D8B030D-6E8A-4147-A177-3AD203B41FA5}">
                      <a16:colId xmlns:a16="http://schemas.microsoft.com/office/drawing/2014/main" val="20000"/>
                    </a:ext>
                  </a:extLst>
                </a:gridCol>
                <a:gridCol w="1414082">
                  <a:extLst>
                    <a:ext uri="{9D8B030D-6E8A-4147-A177-3AD203B41FA5}">
                      <a16:colId xmlns:a16="http://schemas.microsoft.com/office/drawing/2014/main" val="20001"/>
                    </a:ext>
                  </a:extLst>
                </a:gridCol>
                <a:gridCol w="1414733">
                  <a:extLst>
                    <a:ext uri="{9D8B030D-6E8A-4147-A177-3AD203B41FA5}">
                      <a16:colId xmlns:a16="http://schemas.microsoft.com/office/drawing/2014/main" val="20002"/>
                    </a:ext>
                  </a:extLst>
                </a:gridCol>
                <a:gridCol w="1414733">
                  <a:extLst>
                    <a:ext uri="{9D8B030D-6E8A-4147-A177-3AD203B41FA5}">
                      <a16:colId xmlns:a16="http://schemas.microsoft.com/office/drawing/2014/main" val="20003"/>
                    </a:ext>
                  </a:extLst>
                </a:gridCol>
                <a:gridCol w="1414733">
                  <a:extLst>
                    <a:ext uri="{9D8B030D-6E8A-4147-A177-3AD203B41FA5}">
                      <a16:colId xmlns:a16="http://schemas.microsoft.com/office/drawing/2014/main" val="1531207416"/>
                    </a:ext>
                  </a:extLst>
                </a:gridCol>
              </a:tblGrid>
              <a:tr h="857255">
                <a:tc>
                  <a:txBody>
                    <a:bodyPr/>
                    <a:lstStyle/>
                    <a:p>
                      <a:pPr algn="ctr">
                        <a:spcAft>
                          <a:spcPts val="0"/>
                        </a:spcAft>
                      </a:pPr>
                      <a:r>
                        <a:rPr lang="ja-JP" sz="3600" kern="0" dirty="0"/>
                        <a:t>Ｓ</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Ｃ</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Ｓ</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Ｅ</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en-US" altLang="ja-JP" sz="3600" kern="100" dirty="0">
                          <a:latin typeface="+mn-ea"/>
                          <a:ea typeface="+mn-ea"/>
                          <a:cs typeface="Times New Roman"/>
                        </a:rPr>
                        <a:t>I</a:t>
                      </a:r>
                      <a:endParaRPr lang="ja-JP" sz="3600" kern="100" dirty="0">
                        <a:latin typeface="+mn-ea"/>
                        <a:ea typeface="+mn-ea"/>
                        <a:cs typeface="Times New Roman"/>
                      </a:endParaRPr>
                    </a:p>
                  </a:txBody>
                  <a:tcPr marL="68580" marR="68580" marT="0" marB="0"/>
                </a:tc>
                <a:extLst>
                  <a:ext uri="{0D108BD9-81ED-4DB2-BD59-A6C34878D82A}">
                    <a16:rowId xmlns:a16="http://schemas.microsoft.com/office/drawing/2014/main" val="10000"/>
                  </a:ext>
                </a:extLst>
              </a:tr>
              <a:tr h="857255">
                <a:tc>
                  <a:txBody>
                    <a:bodyPr/>
                    <a:lstStyle/>
                    <a:p>
                      <a:pPr algn="ctr">
                        <a:spcAft>
                          <a:spcPts val="0"/>
                        </a:spcAft>
                      </a:pPr>
                      <a:r>
                        <a:rPr lang="en-US" sz="2400" kern="0" dirty="0"/>
                        <a:t>Safety</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Courtesy</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Show</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Efficiency</a:t>
                      </a:r>
                      <a:endParaRPr lang="ja-JP" sz="2400" kern="100">
                        <a:latin typeface="Century"/>
                        <a:ea typeface="ＭＳ 明朝"/>
                        <a:cs typeface="Times New Roman"/>
                      </a:endParaRPr>
                    </a:p>
                  </a:txBody>
                  <a:tcPr marL="68580" marR="68580" marT="0" marB="0"/>
                </a:tc>
                <a:tc>
                  <a:txBody>
                    <a:bodyPr/>
                    <a:lstStyle/>
                    <a:p>
                      <a:pPr algn="ctr">
                        <a:spcAft>
                          <a:spcPts val="0"/>
                        </a:spcAft>
                      </a:pPr>
                      <a:r>
                        <a:rPr lang="en-US" altLang="ja-JP" sz="2400" kern="100" dirty="0" err="1">
                          <a:latin typeface="+mn-ea"/>
                          <a:ea typeface="+mn-ea"/>
                          <a:cs typeface="Times New Roman"/>
                        </a:rPr>
                        <a:t>Iclusion</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1"/>
                  </a:ext>
                </a:extLst>
              </a:tr>
              <a:tr h="857255">
                <a:tc>
                  <a:txBody>
                    <a:bodyPr/>
                    <a:lstStyle/>
                    <a:p>
                      <a:pPr algn="ctr">
                        <a:spcAft>
                          <a:spcPts val="0"/>
                        </a:spcAft>
                      </a:pPr>
                      <a:r>
                        <a:rPr lang="ja-JP" sz="2400" kern="0" dirty="0"/>
                        <a:t>安全性</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sz="2400" kern="0"/>
                        <a:t>礼儀正しさ</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dirty="0"/>
                        <a:t>ショー</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sz="2400" kern="0" dirty="0"/>
                        <a:t>効率</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altLang="en-US" sz="2400" kern="100" dirty="0">
                          <a:latin typeface="+mn-ea"/>
                          <a:ea typeface="+mn-ea"/>
                          <a:cs typeface="Times New Roman"/>
                        </a:rPr>
                        <a:t>インクルージョン</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2"/>
                  </a:ext>
                </a:extLst>
              </a:tr>
              <a:tr h="1714513">
                <a:tc>
                  <a:txBody>
                    <a:bodyPr/>
                    <a:lstStyle/>
                    <a:p>
                      <a:pPr algn="ctr">
                        <a:spcAft>
                          <a:spcPts val="0"/>
                        </a:spcAft>
                      </a:pPr>
                      <a:r>
                        <a:rPr lang="ja-JP" sz="2400" kern="0"/>
                        <a:t>お客様の安全は確保できているか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a:t>礼儀正しく対処できているか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a:t>ショーの楽しさを壊していないか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dirty="0"/>
                        <a:t>効率よく迅速に対処できているか</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altLang="en-US" sz="2400" kern="100" dirty="0">
                          <a:latin typeface="+mn-ea"/>
                          <a:ea typeface="+mn-ea"/>
                          <a:cs typeface="Times New Roman"/>
                        </a:rPr>
                        <a:t>多様な人達を尊重する</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6" name="テキスト ボックス 5">
            <a:extLst>
              <a:ext uri="{FF2B5EF4-FFF2-40B4-BE49-F238E27FC236}">
                <a16:creationId xmlns:a16="http://schemas.microsoft.com/office/drawing/2014/main" id="{376D016E-20DD-9778-102E-0342DD75521A}"/>
              </a:ext>
            </a:extLst>
          </p:cNvPr>
          <p:cNvSpPr txBox="1"/>
          <p:nvPr/>
        </p:nvSpPr>
        <p:spPr>
          <a:xfrm>
            <a:off x="8507811" y="3573016"/>
            <a:ext cx="3336032" cy="2031325"/>
          </a:xfrm>
          <a:prstGeom prst="rect">
            <a:avLst/>
          </a:prstGeom>
          <a:noFill/>
        </p:spPr>
        <p:txBody>
          <a:bodyPr wrap="square">
            <a:spAutoFit/>
          </a:bodyPr>
          <a:lstStyle/>
          <a:p>
            <a:r>
              <a:rPr lang="en-US" altLang="ja-JP" dirty="0"/>
              <a:t>【Inclusion</a:t>
            </a:r>
            <a:r>
              <a:rPr lang="ja-JP" altLang="en-US" dirty="0"/>
              <a:t>（インクルージョン）</a:t>
            </a:r>
            <a:r>
              <a:rPr lang="en-US" altLang="ja-JP" dirty="0"/>
              <a:t>】</a:t>
            </a:r>
          </a:p>
          <a:p>
            <a:r>
              <a:rPr lang="ja-JP" altLang="en-US" dirty="0"/>
              <a:t>さまざまな考え方や多様な人たちを歓迎し、尊重すること。すべての鍵の中心にあり、</a:t>
            </a:r>
            <a:r>
              <a:rPr lang="ja-JP" altLang="en-US" dirty="0">
                <a:solidFill>
                  <a:srgbClr val="D402CA"/>
                </a:solidFill>
              </a:rPr>
              <a:t>他の</a:t>
            </a:r>
            <a:r>
              <a:rPr lang="en-US" altLang="ja-JP" dirty="0">
                <a:solidFill>
                  <a:srgbClr val="D402CA"/>
                </a:solidFill>
              </a:rPr>
              <a:t>4</a:t>
            </a:r>
            <a:r>
              <a:rPr lang="ja-JP" altLang="en-US" dirty="0">
                <a:solidFill>
                  <a:srgbClr val="D402CA"/>
                </a:solidFill>
              </a:rPr>
              <a:t>つの鍵のどれにも深く関わる。</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5C630-DF1F-8F89-8D91-0697AB02BF96}"/>
              </a:ext>
            </a:extLst>
          </p:cNvPr>
          <p:cNvSpPr>
            <a:spLocks noGrp="1"/>
          </p:cNvSpPr>
          <p:nvPr>
            <p:ph type="title"/>
          </p:nvPr>
        </p:nvSpPr>
        <p:spPr/>
        <p:txBody>
          <a:bodyPr/>
          <a:lstStyle/>
          <a:p>
            <a:r>
              <a:rPr kumimoji="1" lang="ja-JP" altLang="en-US" dirty="0"/>
              <a:t>行動規準</a:t>
            </a:r>
          </a:p>
        </p:txBody>
      </p:sp>
      <p:pic>
        <p:nvPicPr>
          <p:cNvPr id="5" name="コンテンツ プレースホルダー 4">
            <a:extLst>
              <a:ext uri="{FF2B5EF4-FFF2-40B4-BE49-F238E27FC236}">
                <a16:creationId xmlns:a16="http://schemas.microsoft.com/office/drawing/2014/main" id="{3DBD1E94-8617-8ACD-C0D5-62C40204D6BD}"/>
              </a:ext>
            </a:extLst>
          </p:cNvPr>
          <p:cNvPicPr>
            <a:picLocks noGrp="1" noChangeAspect="1"/>
          </p:cNvPicPr>
          <p:nvPr>
            <p:ph idx="1"/>
          </p:nvPr>
        </p:nvPicPr>
        <p:blipFill>
          <a:blip r:embed="rId2"/>
          <a:stretch>
            <a:fillRect/>
          </a:stretch>
        </p:blipFill>
        <p:spPr>
          <a:xfrm>
            <a:off x="8256240" y="195994"/>
            <a:ext cx="4069796" cy="6038552"/>
          </a:xfrm>
        </p:spPr>
      </p:pic>
      <p:sp>
        <p:nvSpPr>
          <p:cNvPr id="4" name="テキスト ボックス 3">
            <a:extLst>
              <a:ext uri="{FF2B5EF4-FFF2-40B4-BE49-F238E27FC236}">
                <a16:creationId xmlns:a16="http://schemas.microsoft.com/office/drawing/2014/main" id="{874279B5-D59E-550F-B2F8-0C71DEDD2136}"/>
              </a:ext>
            </a:extLst>
          </p:cNvPr>
          <p:cNvSpPr txBox="1"/>
          <p:nvPr/>
        </p:nvSpPr>
        <p:spPr>
          <a:xfrm>
            <a:off x="838200" y="1997839"/>
            <a:ext cx="6889304" cy="3416320"/>
          </a:xfrm>
          <a:prstGeom prst="rect">
            <a:avLst/>
          </a:prstGeom>
          <a:noFill/>
        </p:spPr>
        <p:txBody>
          <a:bodyPr wrap="square">
            <a:spAutoFit/>
          </a:bodyPr>
          <a:lstStyle/>
          <a:p>
            <a:r>
              <a:rPr lang="ja-JP" altLang="en-US" sz="2400" dirty="0"/>
              <a:t>「</a:t>
            </a:r>
            <a:r>
              <a:rPr lang="en-US" altLang="ja-JP" sz="2400" dirty="0"/>
              <a:t>The Five Keys</a:t>
            </a:r>
            <a:r>
              <a:rPr lang="ja-JP" altLang="en-US" sz="2400" dirty="0"/>
              <a:t>～</a:t>
            </a:r>
            <a:r>
              <a:rPr lang="en-US" altLang="ja-JP" sz="2400" dirty="0"/>
              <a:t>5</a:t>
            </a:r>
            <a:r>
              <a:rPr lang="ja-JP" altLang="en-US" sz="2400" dirty="0"/>
              <a:t>つの鍵～」（</a:t>
            </a:r>
            <a:r>
              <a:rPr lang="en-US" altLang="ja-JP" sz="2400" dirty="0"/>
              <a:t>Safety, Courtesy, Inclusion, Show, Efficiency</a:t>
            </a:r>
            <a:r>
              <a:rPr lang="ja-JP" altLang="en-US" sz="2400" dirty="0"/>
              <a:t>）は、全キャストにとって、ゲストに最高のおもてなしを提供するための判断や行動のよりどころとなっています。</a:t>
            </a:r>
          </a:p>
          <a:p>
            <a:r>
              <a:rPr lang="ja-JP" altLang="en-US" sz="2400" dirty="0"/>
              <a:t>これは、ディズニー社のライセンシーである株式会社オリエンタルランドが、東京ディズニーランド、東京ディズニーシーを運営するにあたって最も大切にしている規準です。</a:t>
            </a:r>
          </a:p>
          <a:p>
            <a:r>
              <a:rPr lang="ja-JP" altLang="en-US" sz="2400" dirty="0"/>
              <a:t> </a:t>
            </a:r>
          </a:p>
        </p:txBody>
      </p:sp>
    </p:spTree>
    <p:extLst>
      <p:ext uri="{BB962C8B-B14F-4D97-AF65-F5344CB8AC3E}">
        <p14:creationId xmlns:p14="http://schemas.microsoft.com/office/powerpoint/2010/main" val="122485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 </a:t>
            </a:r>
            <a:br>
              <a:rPr lang="ja-JP" altLang="ja-JP" dirty="0"/>
            </a:br>
            <a:r>
              <a:rPr lang="ja-JP" altLang="ja-JP" dirty="0"/>
              <a:t>ディズニー流社員教育</a:t>
            </a:r>
            <a:br>
              <a:rPr lang="ja-JP" altLang="ja-JP" dirty="0"/>
            </a:br>
            <a:endParaRPr kumimoji="1" lang="ja-JP" altLang="en-US" dirty="0"/>
          </a:p>
        </p:txBody>
      </p:sp>
      <p:sp>
        <p:nvSpPr>
          <p:cNvPr id="3" name="コンテンツ プレースホルダ 2"/>
          <p:cNvSpPr>
            <a:spLocks noGrp="1"/>
          </p:cNvSpPr>
          <p:nvPr>
            <p:ph idx="1"/>
          </p:nvPr>
        </p:nvSpPr>
        <p:spPr/>
        <p:txBody>
          <a:bodyPr>
            <a:noAutofit/>
          </a:bodyPr>
          <a:lstStyle/>
          <a:p>
            <a:r>
              <a:rPr lang="ja-JP" altLang="ja-JP" sz="3200" dirty="0"/>
              <a:t>正社員</a:t>
            </a:r>
            <a:r>
              <a:rPr lang="en-US" altLang="ja-JP" sz="3200" dirty="0"/>
              <a:t>1</a:t>
            </a:r>
            <a:r>
              <a:rPr lang="ja-JP" altLang="ja-JP" sz="3200" dirty="0"/>
              <a:t>ヵ月、アルバイトでも最低３～４日の研修、</a:t>
            </a:r>
            <a:r>
              <a:rPr lang="ja-JP" altLang="en-US" sz="3200" dirty="0"/>
              <a:t>実地</a:t>
            </a:r>
            <a:r>
              <a:rPr lang="ja-JP" altLang="ja-JP" sz="3200" dirty="0"/>
              <a:t>トレーニング４日</a:t>
            </a:r>
            <a:br>
              <a:rPr lang="ja-JP" altLang="ja-JP" sz="3200" dirty="0"/>
            </a:br>
            <a:r>
              <a:rPr lang="ja-JP" altLang="ja-JP" sz="3200" dirty="0"/>
              <a:t>・原則全員採用</a:t>
            </a:r>
            <a:endParaRPr lang="en-US" altLang="ja-JP" sz="3200" dirty="0"/>
          </a:p>
          <a:p>
            <a:r>
              <a:rPr lang="ja-JP" altLang="ja-JP" sz="3200" dirty="0"/>
              <a:t>面接→配役→入社→トレーニング（実地研修は平均して</a:t>
            </a:r>
            <a:r>
              <a:rPr lang="en-US" altLang="ja-JP" sz="3200" dirty="0"/>
              <a:t>3</a:t>
            </a:r>
            <a:r>
              <a:rPr lang="ja-JP" altLang="ja-JP" sz="3200" dirty="0"/>
              <a:t>～</a:t>
            </a:r>
            <a:r>
              <a:rPr lang="en-US" altLang="ja-JP" sz="3200" dirty="0"/>
              <a:t>4</a:t>
            </a:r>
            <a:r>
              <a:rPr lang="ja-JP" altLang="ja-JP" sz="3200" dirty="0"/>
              <a:t>日）→デビュー</a:t>
            </a:r>
            <a:endParaRPr lang="en-US" altLang="ja-JP" sz="3200" dirty="0"/>
          </a:p>
          <a:p>
            <a:r>
              <a:rPr lang="ja-JP" altLang="ja-JP" sz="3200" dirty="0"/>
              <a:t>登用制度</a:t>
            </a:r>
            <a:br>
              <a:rPr lang="ja-JP" altLang="ja-JP" sz="3200" dirty="0"/>
            </a:br>
            <a:r>
              <a:rPr lang="ja-JP" altLang="ja-JP" sz="3200" dirty="0"/>
              <a:t>準社員（アルバイト）→テーマパーク社員（スーパーバイザー職）（契約社員）→正社員</a:t>
            </a:r>
            <a:br>
              <a:rPr lang="ja-JP" altLang="ja-JP" sz="3200" dirty="0"/>
            </a:br>
            <a:r>
              <a:rPr lang="en-US" altLang="ja-JP" sz="3200" dirty="0"/>
              <a:t> </a:t>
            </a:r>
            <a:endParaRPr lang="ja-JP" altLang="en-US" sz="3200" dirty="0"/>
          </a:p>
        </p:txBody>
      </p:sp>
    </p:spTree>
  </p:cSld>
  <p:clrMapOvr>
    <a:masterClrMapping/>
  </p:clrMapOvr>
  <mc:AlternateContent xmlns:mc="http://schemas.openxmlformats.org/markup-compatibility/2006" xmlns:p14="http://schemas.microsoft.com/office/powerpoint/2010/main">
    <mc:Choice Requires="p14">
      <p:transition spd="slow" p14:dur="2000" advTm="99978"/>
    </mc:Choice>
    <mc:Fallback xmlns="">
      <p:transition spd="slow" advTm="9997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sz="2800" dirty="0"/>
              <a:t>キャストだけの特典（採用ホームページより）</a:t>
            </a:r>
            <a:endParaRPr lang="ja-JP" altLang="en-US" sz="2800" dirty="0"/>
          </a:p>
        </p:txBody>
      </p:sp>
      <p:sp>
        <p:nvSpPr>
          <p:cNvPr id="3" name="コンテンツ プレースホルダ 2"/>
          <p:cNvSpPr>
            <a:spLocks noGrp="1"/>
          </p:cNvSpPr>
          <p:nvPr>
            <p:ph idx="1"/>
          </p:nvPr>
        </p:nvSpPr>
        <p:spPr>
          <a:xfrm>
            <a:off x="857271" y="1467538"/>
            <a:ext cx="8229600" cy="4687200"/>
          </a:xfrm>
        </p:spPr>
        <p:txBody>
          <a:bodyPr/>
          <a:lstStyle/>
          <a:p>
            <a:r>
              <a:rPr lang="ja-JP" altLang="ja-JP" sz="3200" dirty="0"/>
              <a:t>キャストトレーニング・パスポート配付</a:t>
            </a:r>
          </a:p>
          <a:p>
            <a:r>
              <a:rPr lang="ja-JP" altLang="ja-JP" sz="3200" dirty="0"/>
              <a:t>キャストプレビュー</a:t>
            </a:r>
          </a:p>
          <a:p>
            <a:pPr>
              <a:buNone/>
            </a:pPr>
            <a:endParaRPr lang="ja-JP" altLang="ja-JP" dirty="0"/>
          </a:p>
          <a:p>
            <a:endParaRPr kumimoji="1" lang="ja-JP" altLang="en-US" dirty="0"/>
          </a:p>
        </p:txBody>
      </p:sp>
      <p:pic>
        <p:nvPicPr>
          <p:cNvPr id="44034" name="Picture 2"/>
          <p:cNvPicPr>
            <a:picLocks noChangeAspect="1" noChangeArrowheads="1"/>
          </p:cNvPicPr>
          <p:nvPr/>
        </p:nvPicPr>
        <p:blipFill>
          <a:blip r:embed="rId2" cstate="print"/>
          <a:srcRect/>
          <a:stretch>
            <a:fillRect/>
          </a:stretch>
        </p:blipFill>
        <p:spPr bwMode="auto">
          <a:xfrm>
            <a:off x="1919536" y="3761082"/>
            <a:ext cx="3211021" cy="196082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2340026"/>
            <a:ext cx="30480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135560" y="6154738"/>
            <a:ext cx="3096344" cy="369332"/>
          </a:xfrm>
          <a:prstGeom prst="rect">
            <a:avLst/>
          </a:prstGeom>
          <a:noFill/>
        </p:spPr>
        <p:txBody>
          <a:bodyPr wrap="square" rtlCol="0">
            <a:spAutoFit/>
          </a:bodyPr>
          <a:lstStyle/>
          <a:p>
            <a:r>
              <a:rPr kumimoji="1" lang="ja-JP" altLang="en-US" dirty="0"/>
              <a:t>ディズニーシー開園時</a:t>
            </a:r>
          </a:p>
        </p:txBody>
      </p:sp>
      <p:sp>
        <p:nvSpPr>
          <p:cNvPr id="5" name="テキスト ボックス 4">
            <a:extLst>
              <a:ext uri="{FF2B5EF4-FFF2-40B4-BE49-F238E27FC236}">
                <a16:creationId xmlns:a16="http://schemas.microsoft.com/office/drawing/2014/main" id="{B51F18D9-94CF-45C8-AF3E-345A3926537C}"/>
              </a:ext>
            </a:extLst>
          </p:cNvPr>
          <p:cNvSpPr txBox="1"/>
          <p:nvPr/>
        </p:nvSpPr>
        <p:spPr>
          <a:xfrm>
            <a:off x="7608168" y="4581128"/>
            <a:ext cx="2664296" cy="369332"/>
          </a:xfrm>
          <a:prstGeom prst="rect">
            <a:avLst/>
          </a:prstGeom>
          <a:noFill/>
        </p:spPr>
        <p:txBody>
          <a:bodyPr wrap="square" rtlCol="0">
            <a:spAutoFit/>
          </a:bodyPr>
          <a:lstStyle/>
          <a:p>
            <a:r>
              <a:rPr kumimoji="1" lang="ja-JP" altLang="en-US" dirty="0"/>
              <a:t>タワーオブテラー</a:t>
            </a:r>
          </a:p>
        </p:txBody>
      </p:sp>
    </p:spTree>
  </p:cSld>
  <p:clrMapOvr>
    <a:masterClrMapping/>
  </p:clrMapOvr>
  <mc:AlternateContent xmlns:mc="http://schemas.openxmlformats.org/markup-compatibility/2006" xmlns:p14="http://schemas.microsoft.com/office/powerpoint/2010/main">
    <mc:Choice Requires="p14">
      <p:transition spd="slow" p14:dur="2000" advTm="21776"/>
    </mc:Choice>
    <mc:Fallback xmlns="">
      <p:transition spd="slow" advTm="2177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オリジナルイベント</a:t>
            </a:r>
            <a:br>
              <a:rPr lang="ja-JP" altLang="ja-JP" dirty="0"/>
            </a:br>
            <a:endParaRPr kumimoji="1" lang="ja-JP" altLang="en-US" dirty="0"/>
          </a:p>
        </p:txBody>
      </p:sp>
      <p:sp>
        <p:nvSpPr>
          <p:cNvPr id="3" name="コンテンツ プレースホルダ 2"/>
          <p:cNvSpPr>
            <a:spLocks noGrp="1"/>
          </p:cNvSpPr>
          <p:nvPr>
            <p:ph idx="1"/>
          </p:nvPr>
        </p:nvSpPr>
        <p:spPr>
          <a:xfrm>
            <a:off x="2063552" y="1371452"/>
            <a:ext cx="7886700" cy="2273572"/>
          </a:xfrm>
        </p:spPr>
        <p:txBody>
          <a:bodyPr/>
          <a:lstStyle/>
          <a:p>
            <a:r>
              <a:rPr lang="ja-JP" altLang="ja-JP" sz="3200" dirty="0"/>
              <a:t>サンクスデー</a:t>
            </a:r>
          </a:p>
          <a:p>
            <a:r>
              <a:rPr lang="ja-JP" altLang="en-US" sz="3200" dirty="0"/>
              <a:t>キャストペップラリー（決起集会の意味で、キャスト向けのイベント）</a:t>
            </a:r>
            <a:endParaRPr lang="ja-JP" altLang="ja-JP" sz="3200" dirty="0"/>
          </a:p>
          <a:p>
            <a:pPr marL="0" indent="0">
              <a:buNone/>
            </a:pPr>
            <a:endParaRPr kumimoji="1" lang="ja-JP" altLang="en-US" dirty="0"/>
          </a:p>
        </p:txBody>
      </p:sp>
      <p:pic>
        <p:nvPicPr>
          <p:cNvPr id="43010" name="Picture 2" descr="カストーディアルキャストを演じる上西社長と記念撮影する準社員"/>
          <p:cNvPicPr>
            <a:picLocks noChangeAspect="1" noChangeArrowheads="1"/>
          </p:cNvPicPr>
          <p:nvPr/>
        </p:nvPicPr>
        <p:blipFill>
          <a:blip r:embed="rId2" cstate="print"/>
          <a:srcRect/>
          <a:stretch>
            <a:fillRect/>
          </a:stretch>
        </p:blipFill>
        <p:spPr bwMode="auto">
          <a:xfrm>
            <a:off x="6600055" y="3460882"/>
            <a:ext cx="3942135" cy="2632414"/>
          </a:xfrm>
          <a:prstGeom prst="rect">
            <a:avLst/>
          </a:prstGeom>
          <a:noFill/>
        </p:spPr>
      </p:pic>
      <p:pic>
        <p:nvPicPr>
          <p:cNvPr id="4" name="図 3">
            <a:extLst>
              <a:ext uri="{FF2B5EF4-FFF2-40B4-BE49-F238E27FC236}">
                <a16:creationId xmlns:a16="http://schemas.microsoft.com/office/drawing/2014/main" id="{AB570044-255F-8876-53E4-82AC4D5D3644}"/>
              </a:ext>
            </a:extLst>
          </p:cNvPr>
          <p:cNvPicPr>
            <a:picLocks noChangeAspect="1"/>
          </p:cNvPicPr>
          <p:nvPr/>
        </p:nvPicPr>
        <p:blipFill>
          <a:blip r:embed="rId3"/>
          <a:stretch>
            <a:fillRect/>
          </a:stretch>
        </p:blipFill>
        <p:spPr>
          <a:xfrm>
            <a:off x="1591750" y="3456189"/>
            <a:ext cx="4219432" cy="2767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35"/>
    </mc:Choice>
    <mc:Fallback xmlns="">
      <p:transition spd="slow" advTm="339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サンクスデー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a:t>　日ごろディズニーランドで働い</a:t>
            </a:r>
            <a:endParaRPr lang="en-US" altLang="ja-JP" dirty="0"/>
          </a:p>
          <a:p>
            <a:pPr marL="0" indent="0">
              <a:buNone/>
            </a:pPr>
            <a:r>
              <a:rPr kumimoji="1" lang="ja-JP" altLang="en-US" dirty="0"/>
              <a:t>ているキャストがお客さんとなり</a:t>
            </a:r>
            <a:endParaRPr kumimoji="1" lang="en-US" altLang="ja-JP" dirty="0"/>
          </a:p>
          <a:p>
            <a:pPr marL="0" indent="0">
              <a:buNone/>
            </a:pPr>
            <a:r>
              <a:rPr kumimoji="1" lang="ja-JP" altLang="en-US" dirty="0"/>
              <a:t>上司がキャストとなるというイベ</a:t>
            </a:r>
            <a:endParaRPr kumimoji="1" lang="en-US" altLang="ja-JP" dirty="0"/>
          </a:p>
          <a:p>
            <a:pPr marL="0" indent="0">
              <a:buNone/>
            </a:pPr>
            <a:r>
              <a:rPr kumimoji="1" lang="ja-JP" altLang="en-US" dirty="0"/>
              <a:t>ント。</a:t>
            </a:r>
            <a:endParaRPr lang="en-US" altLang="ja-JP" dirty="0"/>
          </a:p>
          <a:p>
            <a:pPr marL="0" indent="0">
              <a:buNone/>
            </a:pPr>
            <a:endParaRPr lang="en-US" altLang="ja-JP" dirty="0"/>
          </a:p>
          <a:p>
            <a:pPr marL="0" indent="0">
              <a:buNone/>
            </a:pPr>
            <a:r>
              <a:rPr kumimoji="1" lang="ja-JP" altLang="en-US" dirty="0"/>
              <a:t>　年１回</a:t>
            </a:r>
            <a:r>
              <a:rPr kumimoji="1" lang="en-US" altLang="ja-JP" dirty="0"/>
              <a:t> </a:t>
            </a:r>
            <a:r>
              <a:rPr kumimoji="1" lang="ja-JP" altLang="en-US" dirty="0"/>
              <a:t>夜のみの開催</a:t>
            </a:r>
            <a:endParaRPr kumimoji="1" lang="en-US" altLang="ja-JP" dirty="0"/>
          </a:p>
        </p:txBody>
      </p:sp>
      <p:graphicFrame>
        <p:nvGraphicFramePr>
          <p:cNvPr id="4" name="表 3">
            <a:extLst>
              <a:ext uri="{FF2B5EF4-FFF2-40B4-BE49-F238E27FC236}">
                <a16:creationId xmlns:a16="http://schemas.microsoft.com/office/drawing/2014/main" id="{9F7108A1-7F84-23D4-2C90-B787F67A5CD1}"/>
              </a:ext>
            </a:extLst>
          </p:cNvPr>
          <p:cNvGraphicFramePr>
            <a:graphicFrameLocks noGrp="1"/>
          </p:cNvGraphicFramePr>
          <p:nvPr>
            <p:extLst>
              <p:ext uri="{D42A27DB-BD31-4B8C-83A1-F6EECF244321}">
                <p14:modId xmlns:p14="http://schemas.microsoft.com/office/powerpoint/2010/main" val="3813283278"/>
              </p:ext>
            </p:extLst>
          </p:nvPr>
        </p:nvGraphicFramePr>
        <p:xfrm>
          <a:off x="1406908" y="5135699"/>
          <a:ext cx="5049132" cy="1112520"/>
        </p:xfrm>
        <a:graphic>
          <a:graphicData uri="http://schemas.openxmlformats.org/drawingml/2006/table">
            <a:tbl>
              <a:tblPr firstRow="1" bandRow="1">
                <a:tableStyleId>{5C22544A-7EE6-4342-B048-85BDC9FD1C3A}</a:tableStyleId>
              </a:tblPr>
              <a:tblGrid>
                <a:gridCol w="2456844">
                  <a:extLst>
                    <a:ext uri="{9D8B030D-6E8A-4147-A177-3AD203B41FA5}">
                      <a16:colId xmlns:a16="http://schemas.microsoft.com/office/drawing/2014/main" val="352096410"/>
                    </a:ext>
                  </a:extLst>
                </a:gridCol>
                <a:gridCol w="2592288">
                  <a:extLst>
                    <a:ext uri="{9D8B030D-6E8A-4147-A177-3AD203B41FA5}">
                      <a16:colId xmlns:a16="http://schemas.microsoft.com/office/drawing/2014/main" val="1675765570"/>
                    </a:ext>
                  </a:extLst>
                </a:gridCol>
              </a:tblGrid>
              <a:tr h="370840">
                <a:tc gridSpan="2">
                  <a:txBody>
                    <a:bodyPr/>
                    <a:lstStyle/>
                    <a:p>
                      <a:r>
                        <a:rPr kumimoji="1" lang="ja-JP" altLang="en-US" dirty="0"/>
                        <a:t>参加者数（</a:t>
                      </a:r>
                      <a:r>
                        <a:rPr kumimoji="1" lang="en-US" altLang="ja-JP" dirty="0"/>
                        <a:t>2022</a:t>
                      </a:r>
                      <a:r>
                        <a:rPr kumimoji="1" lang="ja-JP" altLang="en-US" dirty="0"/>
                        <a:t>年度）</a:t>
                      </a:r>
                    </a:p>
                  </a:txBody>
                  <a:tcPr/>
                </a:tc>
                <a:tc hMerge="1">
                  <a:txBody>
                    <a:bodyPr/>
                    <a:lstStyle/>
                    <a:p>
                      <a:endParaRPr kumimoji="1" lang="ja-JP" altLang="en-US" dirty="0"/>
                    </a:p>
                  </a:txBody>
                  <a:tcPr/>
                </a:tc>
                <a:extLst>
                  <a:ext uri="{0D108BD9-81ED-4DB2-BD59-A6C34878D82A}">
                    <a16:rowId xmlns:a16="http://schemas.microsoft.com/office/drawing/2014/main" val="3200342635"/>
                  </a:ext>
                </a:extLst>
              </a:tr>
              <a:tr h="370840">
                <a:tc>
                  <a:txBody>
                    <a:bodyPr/>
                    <a:lstStyle/>
                    <a:p>
                      <a:r>
                        <a:rPr kumimoji="1" lang="ja-JP" altLang="en-US" dirty="0"/>
                        <a:t>アルバイト</a:t>
                      </a:r>
                    </a:p>
                  </a:txBody>
                  <a:tcPr/>
                </a:tc>
                <a:tc>
                  <a:txBody>
                    <a:bodyPr/>
                    <a:lstStyle/>
                    <a:p>
                      <a:r>
                        <a:rPr kumimoji="1" lang="ja-JP" altLang="en-US" dirty="0"/>
                        <a:t>役員、管理職、社員</a:t>
                      </a:r>
                    </a:p>
                  </a:txBody>
                  <a:tcPr/>
                </a:tc>
                <a:extLst>
                  <a:ext uri="{0D108BD9-81ED-4DB2-BD59-A6C34878D82A}">
                    <a16:rowId xmlns:a16="http://schemas.microsoft.com/office/drawing/2014/main" val="4095822818"/>
                  </a:ext>
                </a:extLst>
              </a:tr>
              <a:tr h="370840">
                <a:tc>
                  <a:txBody>
                    <a:bodyPr/>
                    <a:lstStyle/>
                    <a:p>
                      <a:r>
                        <a:rPr kumimoji="1" lang="en-US" altLang="ja-JP" dirty="0"/>
                        <a:t>14354</a:t>
                      </a:r>
                      <a:r>
                        <a:rPr kumimoji="1" lang="ja-JP" altLang="en-US" dirty="0"/>
                        <a:t>名</a:t>
                      </a:r>
                    </a:p>
                  </a:txBody>
                  <a:tcPr/>
                </a:tc>
                <a:tc>
                  <a:txBody>
                    <a:bodyPr/>
                    <a:lstStyle/>
                    <a:p>
                      <a:r>
                        <a:rPr kumimoji="1" lang="en-US" altLang="ja-JP" dirty="0"/>
                        <a:t>1428</a:t>
                      </a:r>
                      <a:r>
                        <a:rPr kumimoji="1" lang="ja-JP" altLang="en-US" dirty="0"/>
                        <a:t>名</a:t>
                      </a:r>
                    </a:p>
                  </a:txBody>
                  <a:tcPr/>
                </a:tc>
                <a:extLst>
                  <a:ext uri="{0D108BD9-81ED-4DB2-BD59-A6C34878D82A}">
                    <a16:rowId xmlns:a16="http://schemas.microsoft.com/office/drawing/2014/main" val="4030541974"/>
                  </a:ext>
                </a:extLst>
              </a:tr>
            </a:tbl>
          </a:graphicData>
        </a:graphic>
      </p:graphicFrame>
      <p:pic>
        <p:nvPicPr>
          <p:cNvPr id="5" name="図 4">
            <a:extLst>
              <a:ext uri="{FF2B5EF4-FFF2-40B4-BE49-F238E27FC236}">
                <a16:creationId xmlns:a16="http://schemas.microsoft.com/office/drawing/2014/main" id="{CB930B64-7CA0-0E7F-EC8A-21BEEA62C028}"/>
              </a:ext>
            </a:extLst>
          </p:cNvPr>
          <p:cNvPicPr>
            <a:picLocks noChangeAspect="1"/>
          </p:cNvPicPr>
          <p:nvPr/>
        </p:nvPicPr>
        <p:blipFill>
          <a:blip r:embed="rId3"/>
          <a:stretch>
            <a:fillRect/>
          </a:stretch>
        </p:blipFill>
        <p:spPr>
          <a:xfrm>
            <a:off x="7464152" y="2204864"/>
            <a:ext cx="3011685" cy="1981372"/>
          </a:xfrm>
          <a:prstGeom prst="rect">
            <a:avLst/>
          </a:prstGeom>
        </p:spPr>
      </p:pic>
    </p:spTree>
    <p:extLst>
      <p:ext uri="{BB962C8B-B14F-4D97-AF65-F5344CB8AC3E}">
        <p14:creationId xmlns:p14="http://schemas.microsoft.com/office/powerpoint/2010/main" val="2734168443"/>
      </p:ext>
    </p:extLst>
  </p:cSld>
  <p:clrMapOvr>
    <a:masterClrMapping/>
  </p:clrMapOvr>
  <mc:AlternateContent xmlns:mc="http://schemas.openxmlformats.org/markup-compatibility/2006" xmlns:p14="http://schemas.microsoft.com/office/powerpoint/2010/main">
    <mc:Choice Requires="p14">
      <p:transition spd="slow" p14:dur="2000" advTm="21791"/>
    </mc:Choice>
    <mc:Fallback xmlns="">
      <p:transition spd="slow" advTm="2179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表彰制度</a:t>
            </a:r>
            <a:br>
              <a:rPr lang="ja-JP" altLang="ja-JP" dirty="0"/>
            </a:br>
            <a:endParaRPr kumimoji="1" lang="ja-JP" altLang="en-US" dirty="0"/>
          </a:p>
        </p:txBody>
      </p:sp>
      <p:sp>
        <p:nvSpPr>
          <p:cNvPr id="3" name="コンテンツ プレースホルダ 2"/>
          <p:cNvSpPr>
            <a:spLocks noGrp="1"/>
          </p:cNvSpPr>
          <p:nvPr>
            <p:ph idx="1"/>
          </p:nvPr>
        </p:nvSpPr>
        <p:spPr>
          <a:xfrm>
            <a:off x="695400" y="2420888"/>
            <a:ext cx="9343950" cy="3684067"/>
          </a:xfrm>
        </p:spPr>
        <p:txBody>
          <a:bodyPr/>
          <a:lstStyle/>
          <a:p>
            <a:r>
              <a:rPr lang="ja-JP" altLang="en-US" dirty="0"/>
              <a:t>ウォルト・ディズニー・レガシー・アワード</a:t>
            </a:r>
            <a:endParaRPr lang="en-US" altLang="ja-JP" dirty="0"/>
          </a:p>
          <a:p>
            <a:endParaRPr lang="en-US" altLang="ja-JP" dirty="0"/>
          </a:p>
          <a:p>
            <a:r>
              <a:rPr lang="ja-JP" altLang="en-US" dirty="0"/>
              <a:t>マジカルディズニーキャスト（キャストどうし）</a:t>
            </a:r>
            <a:endParaRPr lang="en-US" altLang="ja-JP" dirty="0"/>
          </a:p>
          <a:p>
            <a:endParaRPr lang="en-US" altLang="ja-JP" dirty="0"/>
          </a:p>
          <a:p>
            <a:r>
              <a:rPr lang="ja-JP" altLang="en-US" dirty="0"/>
              <a:t>長時間勤務表彰／サービスアワードプログラム</a:t>
            </a:r>
            <a:endParaRPr lang="ja-JP" altLang="ja-JP" dirty="0"/>
          </a:p>
          <a:p>
            <a:endParaRPr lang="en-US" altLang="ja-JP" dirty="0"/>
          </a:p>
        </p:txBody>
      </p:sp>
      <p:pic>
        <p:nvPicPr>
          <p:cNvPr id="4" name="図 3">
            <a:extLst>
              <a:ext uri="{FF2B5EF4-FFF2-40B4-BE49-F238E27FC236}">
                <a16:creationId xmlns:a16="http://schemas.microsoft.com/office/drawing/2014/main" id="{69EA75EE-00A3-AE1E-AC7E-3CA76FF758BD}"/>
              </a:ext>
            </a:extLst>
          </p:cNvPr>
          <p:cNvPicPr>
            <a:picLocks noChangeAspect="1"/>
          </p:cNvPicPr>
          <p:nvPr/>
        </p:nvPicPr>
        <p:blipFill>
          <a:blip r:embed="rId2"/>
          <a:stretch>
            <a:fillRect/>
          </a:stretch>
        </p:blipFill>
        <p:spPr>
          <a:xfrm>
            <a:off x="9048328" y="4437112"/>
            <a:ext cx="2995296" cy="1964760"/>
          </a:xfrm>
          <a:prstGeom prst="rect">
            <a:avLst/>
          </a:prstGeom>
        </p:spPr>
      </p:pic>
      <p:sp>
        <p:nvSpPr>
          <p:cNvPr id="5" name="テキスト ボックス 4">
            <a:extLst>
              <a:ext uri="{FF2B5EF4-FFF2-40B4-BE49-F238E27FC236}">
                <a16:creationId xmlns:a16="http://schemas.microsoft.com/office/drawing/2014/main" id="{47867420-2E8E-6C21-545A-AA248DD65209}"/>
              </a:ext>
            </a:extLst>
          </p:cNvPr>
          <p:cNvSpPr txBox="1"/>
          <p:nvPr/>
        </p:nvSpPr>
        <p:spPr>
          <a:xfrm>
            <a:off x="2877124" y="5299471"/>
            <a:ext cx="4980502" cy="646331"/>
          </a:xfrm>
          <a:prstGeom prst="rect">
            <a:avLst/>
          </a:prstGeom>
          <a:noFill/>
        </p:spPr>
        <p:txBody>
          <a:bodyPr wrap="square" rtlCol="0">
            <a:spAutoFit/>
          </a:bodyPr>
          <a:lstStyle/>
          <a:p>
            <a:r>
              <a:rPr kumimoji="1" lang="ja-JP" altLang="en-US" dirty="0"/>
              <a:t>東京ディズニーリゾートグフとカードなどの記念品と、サービスアワードピン</a:t>
            </a:r>
          </a:p>
        </p:txBody>
      </p:sp>
    </p:spTree>
  </p:cSld>
  <p:clrMapOvr>
    <a:masterClrMapping/>
  </p:clrMapOvr>
  <mc:AlternateContent xmlns:mc="http://schemas.openxmlformats.org/markup-compatibility/2006" xmlns:p14="http://schemas.microsoft.com/office/powerpoint/2010/main">
    <mc:Choice Requires="p14">
      <p:transition spd="slow" p14:dur="2000" advTm="33689"/>
    </mc:Choice>
    <mc:Fallback xmlns="">
      <p:transition spd="slow" advTm="336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260649"/>
            <a:ext cx="7886700" cy="1325563"/>
          </a:xfrm>
        </p:spPr>
        <p:txBody>
          <a:bodyPr/>
          <a:lstStyle/>
          <a:p>
            <a:r>
              <a:rPr lang="zh-TW" altLang="en-US" dirty="0">
                <a:latin typeface="メイリオ" panose="020B0604030504040204" pitchFamily="50" charset="-128"/>
                <a:ea typeface="メイリオ" panose="020B0604030504040204" pitchFamily="50" charset="-128"/>
              </a:rPr>
              <a:t>人的資源管理</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2207568" y="1340768"/>
            <a:ext cx="7886700" cy="4999410"/>
          </a:xfrm>
        </p:spPr>
        <p:txBody>
          <a:bodyPr/>
          <a:lstStyle/>
          <a:p>
            <a:r>
              <a:rPr lang="ja-JP" altLang="en-US" dirty="0"/>
              <a:t>人事制度を通じて、組織構成員に影響を与える</a:t>
            </a:r>
            <a:endParaRPr kumimoji="1" lang="ja-JP" altLang="en-US" dirty="0"/>
          </a:p>
        </p:txBody>
      </p:sp>
      <p:graphicFrame>
        <p:nvGraphicFramePr>
          <p:cNvPr id="4" name="図表 3"/>
          <p:cNvGraphicFramePr/>
          <p:nvPr>
            <p:extLst>
              <p:ext uri="{D42A27DB-BD31-4B8C-83A1-F6EECF244321}">
                <p14:modId xmlns:p14="http://schemas.microsoft.com/office/powerpoint/2010/main" val="653461499"/>
              </p:ext>
            </p:extLst>
          </p:nvPr>
        </p:nvGraphicFramePr>
        <p:xfrm>
          <a:off x="2783632" y="2207372"/>
          <a:ext cx="6192688"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74055"/>
      </p:ext>
    </p:extLst>
  </p:cSld>
  <p:clrMapOvr>
    <a:masterClrMapping/>
  </p:clrMapOvr>
  <mc:AlternateContent xmlns:mc="http://schemas.openxmlformats.org/markup-compatibility/2006" xmlns:p14="http://schemas.microsoft.com/office/powerpoint/2010/main">
    <mc:Choice Requires="p14">
      <p:transition spd="slow" p14:dur="2000" advTm="42379"/>
    </mc:Choice>
    <mc:Fallback xmlns="">
      <p:transition spd="slow" advTm="4237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C9B08-4950-D25D-B522-E6B6FAE033ED}"/>
              </a:ext>
            </a:extLst>
          </p:cNvPr>
          <p:cNvSpPr>
            <a:spLocks noGrp="1"/>
          </p:cNvSpPr>
          <p:nvPr>
            <p:ph type="title"/>
          </p:nvPr>
        </p:nvSpPr>
        <p:spPr/>
        <p:txBody>
          <a:bodyPr/>
          <a:lstStyle/>
          <a:p>
            <a:r>
              <a:rPr kumimoji="1" lang="ja-JP" altLang="en-US" dirty="0"/>
              <a:t>ウォルト・ディズニー・レガシー・アワード</a:t>
            </a:r>
          </a:p>
        </p:txBody>
      </p:sp>
      <p:sp>
        <p:nvSpPr>
          <p:cNvPr id="3" name="コンテンツ プレースホルダー 2">
            <a:extLst>
              <a:ext uri="{FF2B5EF4-FFF2-40B4-BE49-F238E27FC236}">
                <a16:creationId xmlns:a16="http://schemas.microsoft.com/office/drawing/2014/main" id="{83DD3C2E-FCB0-8556-CD5F-DA4675E16955}"/>
              </a:ext>
            </a:extLst>
          </p:cNvPr>
          <p:cNvSpPr>
            <a:spLocks noGrp="1"/>
          </p:cNvSpPr>
          <p:nvPr>
            <p:ph idx="1"/>
          </p:nvPr>
        </p:nvSpPr>
        <p:spPr/>
        <p:txBody>
          <a:bodyPr/>
          <a:lstStyle/>
          <a:p>
            <a:r>
              <a:rPr kumimoji="1" lang="ja-JP" altLang="en-US" dirty="0"/>
              <a:t>世界のディズニーで実施されている、「最もすばらしいキャスト」を選出するプログラムを</a:t>
            </a:r>
            <a:endParaRPr kumimoji="1" lang="en-US" altLang="ja-JP" dirty="0"/>
          </a:p>
          <a:p>
            <a:r>
              <a:rPr kumimoji="1" lang="en-US" altLang="ja-JP" dirty="0"/>
              <a:t>2022</a:t>
            </a:r>
            <a:r>
              <a:rPr kumimoji="1" lang="ja-JP" altLang="en-US" dirty="0"/>
              <a:t>年から開始</a:t>
            </a:r>
          </a:p>
          <a:p>
            <a:r>
              <a:rPr kumimoji="1" lang="en-US" altLang="ja-JP" dirty="0"/>
              <a:t>2</a:t>
            </a:r>
            <a:r>
              <a:rPr kumimoji="1" lang="ja-JP" altLang="en-US" dirty="0"/>
              <a:t>年に</a:t>
            </a:r>
            <a:r>
              <a:rPr kumimoji="1" lang="en-US" altLang="ja-JP" dirty="0"/>
              <a:t>1</a:t>
            </a:r>
            <a:r>
              <a:rPr kumimoji="1" lang="ja-JP" altLang="en-US" dirty="0"/>
              <a:t>度行われ、選出される方は非常に限られたキャストのみ。</a:t>
            </a:r>
            <a:endParaRPr kumimoji="1" lang="en-US" altLang="ja-JP" dirty="0"/>
          </a:p>
          <a:p>
            <a:r>
              <a:rPr kumimoji="1" lang="ja-JP" altLang="en-US" dirty="0"/>
              <a:t>選出者は世界共通の「</a:t>
            </a:r>
            <a:r>
              <a:rPr kumimoji="1" lang="ja-JP" altLang="en-US" dirty="0">
                <a:highlight>
                  <a:srgbClr val="00FFFF"/>
                </a:highlight>
              </a:rPr>
              <a:t>青いネームタグ</a:t>
            </a:r>
            <a:r>
              <a:rPr kumimoji="1" lang="ja-JP" altLang="en-US" dirty="0"/>
              <a:t>」を着用することができます。</a:t>
            </a:r>
          </a:p>
        </p:txBody>
      </p:sp>
      <p:pic>
        <p:nvPicPr>
          <p:cNvPr id="4" name="図 3">
            <a:extLst>
              <a:ext uri="{FF2B5EF4-FFF2-40B4-BE49-F238E27FC236}">
                <a16:creationId xmlns:a16="http://schemas.microsoft.com/office/drawing/2014/main" id="{D9F503CA-005F-7166-F13A-D73DC7D4AFEA}"/>
              </a:ext>
            </a:extLst>
          </p:cNvPr>
          <p:cNvPicPr>
            <a:picLocks noChangeAspect="1"/>
          </p:cNvPicPr>
          <p:nvPr/>
        </p:nvPicPr>
        <p:blipFill>
          <a:blip r:embed="rId2"/>
          <a:stretch>
            <a:fillRect/>
          </a:stretch>
        </p:blipFill>
        <p:spPr>
          <a:xfrm>
            <a:off x="7968208" y="4657072"/>
            <a:ext cx="3355336" cy="2200928"/>
          </a:xfrm>
          <a:prstGeom prst="rect">
            <a:avLst/>
          </a:prstGeom>
        </p:spPr>
      </p:pic>
    </p:spTree>
    <p:extLst>
      <p:ext uri="{BB962C8B-B14F-4D97-AF65-F5344CB8AC3E}">
        <p14:creationId xmlns:p14="http://schemas.microsoft.com/office/powerpoint/2010/main" val="2479274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900" dirty="0"/>
              <a:t>マジカルディズニーキャスト</a:t>
            </a:r>
          </a:p>
        </p:txBody>
      </p:sp>
      <p:sp>
        <p:nvSpPr>
          <p:cNvPr id="3" name="コンテンツ プレースホルダー 2"/>
          <p:cNvSpPr>
            <a:spLocks noGrp="1"/>
          </p:cNvSpPr>
          <p:nvPr>
            <p:ph idx="1"/>
          </p:nvPr>
        </p:nvSpPr>
        <p:spPr>
          <a:xfrm>
            <a:off x="838200" y="1825625"/>
            <a:ext cx="10515600" cy="1534481"/>
          </a:xfrm>
        </p:spPr>
        <p:txBody>
          <a:bodyPr/>
          <a:lstStyle/>
          <a:p>
            <a:pPr marL="0" indent="0">
              <a:buNone/>
            </a:pPr>
            <a:r>
              <a:rPr kumimoji="1" lang="ja-JP" altLang="en-US" dirty="0"/>
              <a:t>　キャスト同士で褒め合う制度。その結果をもとに「マジカルディズニーキャスト」が選出され、マジカルディズニーキャストピンが授与される。</a:t>
            </a:r>
          </a:p>
        </p:txBody>
      </p:sp>
      <p:sp>
        <p:nvSpPr>
          <p:cNvPr id="6" name="テキスト ボックス 5">
            <a:extLst>
              <a:ext uri="{FF2B5EF4-FFF2-40B4-BE49-F238E27FC236}">
                <a16:creationId xmlns:a16="http://schemas.microsoft.com/office/drawing/2014/main" id="{E4536BF8-89BC-1768-C30C-6ED277E96566}"/>
              </a:ext>
            </a:extLst>
          </p:cNvPr>
          <p:cNvSpPr txBox="1"/>
          <p:nvPr/>
        </p:nvSpPr>
        <p:spPr>
          <a:xfrm>
            <a:off x="1487488" y="6219011"/>
            <a:ext cx="7200800" cy="369332"/>
          </a:xfrm>
          <a:prstGeom prst="rect">
            <a:avLst/>
          </a:prstGeom>
          <a:noFill/>
        </p:spPr>
        <p:txBody>
          <a:bodyPr wrap="square" rtlCol="0">
            <a:spAutoFit/>
          </a:bodyPr>
          <a:lstStyle/>
          <a:p>
            <a:r>
              <a:rPr kumimoji="1" lang="en-US" altLang="ja-JP" dirty="0"/>
              <a:t>2021</a:t>
            </a:r>
            <a:r>
              <a:rPr kumimoji="1" lang="ja-JP" altLang="en-US" dirty="0"/>
              <a:t>年まではスピリット・オブ・東京ディズニーリゾート</a:t>
            </a:r>
          </a:p>
        </p:txBody>
      </p:sp>
      <p:pic>
        <p:nvPicPr>
          <p:cNvPr id="7" name="図 6">
            <a:extLst>
              <a:ext uri="{FF2B5EF4-FFF2-40B4-BE49-F238E27FC236}">
                <a16:creationId xmlns:a16="http://schemas.microsoft.com/office/drawing/2014/main" id="{0593AA6C-E7E6-456B-2EA7-D6296A2B734B}"/>
              </a:ext>
            </a:extLst>
          </p:cNvPr>
          <p:cNvPicPr>
            <a:picLocks noChangeAspect="1"/>
          </p:cNvPicPr>
          <p:nvPr/>
        </p:nvPicPr>
        <p:blipFill>
          <a:blip r:embed="rId3"/>
          <a:stretch>
            <a:fillRect/>
          </a:stretch>
        </p:blipFill>
        <p:spPr>
          <a:xfrm>
            <a:off x="1847528" y="3297112"/>
            <a:ext cx="3143250" cy="2095500"/>
          </a:xfrm>
          <a:prstGeom prst="rect">
            <a:avLst/>
          </a:prstGeom>
        </p:spPr>
      </p:pic>
      <p:sp>
        <p:nvSpPr>
          <p:cNvPr id="8" name="テキスト ボックス 7">
            <a:extLst>
              <a:ext uri="{FF2B5EF4-FFF2-40B4-BE49-F238E27FC236}">
                <a16:creationId xmlns:a16="http://schemas.microsoft.com/office/drawing/2014/main" id="{8870F886-AF0A-6F28-EFD2-7E0734752797}"/>
              </a:ext>
            </a:extLst>
          </p:cNvPr>
          <p:cNvSpPr txBox="1"/>
          <p:nvPr/>
        </p:nvSpPr>
        <p:spPr>
          <a:xfrm>
            <a:off x="1724714" y="5392612"/>
            <a:ext cx="3528392" cy="923330"/>
          </a:xfrm>
          <a:prstGeom prst="rect">
            <a:avLst/>
          </a:prstGeom>
          <a:noFill/>
        </p:spPr>
        <p:txBody>
          <a:bodyPr wrap="square" rtlCol="0">
            <a:spAutoFit/>
          </a:bodyPr>
          <a:lstStyle/>
          <a:p>
            <a:r>
              <a:rPr kumimoji="1" lang="ja-JP" altLang="en-US" dirty="0"/>
              <a:t>素晴らしい行動をしたときに手渡すスペシャルレコグニッションカード</a:t>
            </a:r>
          </a:p>
        </p:txBody>
      </p:sp>
      <p:pic>
        <p:nvPicPr>
          <p:cNvPr id="9" name="図 8">
            <a:extLst>
              <a:ext uri="{FF2B5EF4-FFF2-40B4-BE49-F238E27FC236}">
                <a16:creationId xmlns:a16="http://schemas.microsoft.com/office/drawing/2014/main" id="{C03644A7-A65C-E114-AF57-B9B4DE1D73E6}"/>
              </a:ext>
            </a:extLst>
          </p:cNvPr>
          <p:cNvPicPr>
            <a:picLocks noChangeAspect="1"/>
          </p:cNvPicPr>
          <p:nvPr/>
        </p:nvPicPr>
        <p:blipFill>
          <a:blip r:embed="rId4"/>
          <a:stretch>
            <a:fillRect/>
          </a:stretch>
        </p:blipFill>
        <p:spPr>
          <a:xfrm>
            <a:off x="6600056" y="3221538"/>
            <a:ext cx="3984165" cy="2656110"/>
          </a:xfrm>
          <a:prstGeom prst="rect">
            <a:avLst/>
          </a:prstGeom>
        </p:spPr>
      </p:pic>
    </p:spTree>
    <p:extLst>
      <p:ext uri="{BB962C8B-B14F-4D97-AF65-F5344CB8AC3E}">
        <p14:creationId xmlns:p14="http://schemas.microsoft.com/office/powerpoint/2010/main" val="3396432048"/>
      </p:ext>
    </p:extLst>
  </p:cSld>
  <p:clrMapOvr>
    <a:masterClrMapping/>
  </p:clrMapOvr>
  <mc:AlternateContent xmlns:mc="http://schemas.openxmlformats.org/markup-compatibility/2006" xmlns:p14="http://schemas.microsoft.com/office/powerpoint/2010/main">
    <mc:Choice Requires="p14">
      <p:transition spd="slow" p14:dur="2000" advTm="16416"/>
    </mc:Choice>
    <mc:Fallback xmlns="">
      <p:transition spd="slow" advTm="1641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活動状況（</a:t>
            </a:r>
            <a:r>
              <a:rPr lang="en-US" altLang="ja-JP" sz="3600" dirty="0"/>
              <a:t>2022</a:t>
            </a:r>
            <a:r>
              <a:rPr lang="ja-JP" altLang="en-US" sz="3600" dirty="0"/>
              <a:t>年度）</a:t>
            </a:r>
            <a:endParaRPr kumimoji="1" lang="ja-JP" altLang="en-US" sz="3600" dirty="0"/>
          </a:p>
        </p:txBody>
      </p:sp>
      <p:sp>
        <p:nvSpPr>
          <p:cNvPr id="3" name="コンテンツ プレースホルダー 2"/>
          <p:cNvSpPr>
            <a:spLocks noGrp="1"/>
          </p:cNvSpPr>
          <p:nvPr>
            <p:ph idx="1"/>
          </p:nvPr>
        </p:nvSpPr>
        <p:spPr/>
        <p:txBody>
          <a:bodyPr>
            <a:normAutofit/>
          </a:bodyPr>
          <a:lstStyle/>
          <a:p>
            <a:pPr marL="0" indent="0">
              <a:buNone/>
            </a:pPr>
            <a:endParaRPr lang="en-US" altLang="ja-JP" sz="3200" dirty="0"/>
          </a:p>
          <a:p>
            <a:r>
              <a:rPr lang="ja-JP" altLang="en-US" sz="3200" dirty="0">
                <a:solidFill>
                  <a:srgbClr val="FF0000"/>
                </a:solidFill>
              </a:rPr>
              <a:t>マジカルディズニーキャストル</a:t>
            </a:r>
            <a:r>
              <a:rPr lang="ja-JP" altLang="en-US" sz="3200" dirty="0"/>
              <a:t>（キャストどうしがほめ合う）</a:t>
            </a:r>
            <a:endParaRPr lang="en-US" altLang="ja-JP" sz="3200" dirty="0"/>
          </a:p>
          <a:p>
            <a:r>
              <a:rPr lang="en-US" altLang="ja-JP" sz="3200" dirty="0"/>
              <a:t>481947</a:t>
            </a:r>
            <a:r>
              <a:rPr lang="ja-JP" altLang="en-US" sz="3200" dirty="0"/>
              <a:t>枚</a:t>
            </a:r>
            <a:endParaRPr lang="en-US" altLang="ja-JP" sz="3200" dirty="0"/>
          </a:p>
          <a:p>
            <a:r>
              <a:rPr lang="ja-JP" altLang="en-US" sz="3200" dirty="0"/>
              <a:t>表彰者　</a:t>
            </a:r>
            <a:r>
              <a:rPr lang="en-US" altLang="ja-JP" sz="3200" dirty="0"/>
              <a:t>394</a:t>
            </a:r>
            <a:r>
              <a:rPr lang="ja-JP" altLang="en-US" sz="3200" dirty="0"/>
              <a:t>名</a:t>
            </a:r>
          </a:p>
          <a:p>
            <a:endParaRPr lang="ja-JP" altLang="en-US" sz="3200" dirty="0"/>
          </a:p>
          <a:p>
            <a:pPr marL="0" indent="0">
              <a:buNone/>
            </a:pPr>
            <a:endParaRPr lang="en-US" altLang="ja-JP" sz="3200" b="1" dirty="0"/>
          </a:p>
          <a:p>
            <a:pPr marL="0" indent="0">
              <a:buNone/>
            </a:pPr>
            <a:endParaRPr kumimoji="1" lang="ja-JP" altLang="en-US" dirty="0"/>
          </a:p>
        </p:txBody>
      </p:sp>
      <p:sp>
        <p:nvSpPr>
          <p:cNvPr id="4" name="正方形/長方形 3"/>
          <p:cNvSpPr/>
          <p:nvPr/>
        </p:nvSpPr>
        <p:spPr>
          <a:xfrm>
            <a:off x="1919536" y="6123543"/>
            <a:ext cx="7776864" cy="369332"/>
          </a:xfrm>
          <a:prstGeom prst="rect">
            <a:avLst/>
          </a:prstGeom>
        </p:spPr>
        <p:txBody>
          <a:bodyPr wrap="square">
            <a:spAutoFit/>
          </a:bodyPr>
          <a:lstStyle/>
          <a:p>
            <a:r>
              <a:rPr lang="ja-JP" altLang="en-US" dirty="0">
                <a:solidFill>
                  <a:srgbClr val="0000FF"/>
                </a:solidFill>
              </a:rPr>
              <a:t>出所）オリエンタルランドホームページ「サステナビリティ情報」</a:t>
            </a:r>
            <a:endParaRPr lang="en-US" altLang="ja-JP" dirty="0">
              <a:solidFill>
                <a:srgbClr val="0000FF"/>
              </a:solidFill>
            </a:endParaRPr>
          </a:p>
        </p:txBody>
      </p:sp>
    </p:spTree>
    <p:extLst>
      <p:ext uri="{BB962C8B-B14F-4D97-AF65-F5344CB8AC3E}">
        <p14:creationId xmlns:p14="http://schemas.microsoft.com/office/powerpoint/2010/main" val="1230430574"/>
      </p:ext>
    </p:extLst>
  </p:cSld>
  <p:clrMapOvr>
    <a:masterClrMapping/>
  </p:clrMapOvr>
  <mc:AlternateContent xmlns:mc="http://schemas.openxmlformats.org/markup-compatibility/2006" xmlns:p14="http://schemas.microsoft.com/office/powerpoint/2010/main">
    <mc:Choice Requires="p14">
      <p:transition spd="slow" p14:dur="2000" advTm="26664"/>
    </mc:Choice>
    <mc:Fallback xmlns="">
      <p:transition spd="slow" advTm="2666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ドリームアップアイデア！</a:t>
            </a:r>
          </a:p>
        </p:txBody>
      </p:sp>
      <p:sp>
        <p:nvSpPr>
          <p:cNvPr id="3" name="コンテンツ プレースホルダー 2"/>
          <p:cNvSpPr>
            <a:spLocks noGrp="1"/>
          </p:cNvSpPr>
          <p:nvPr>
            <p:ph idx="1"/>
          </p:nvPr>
        </p:nvSpPr>
        <p:spPr/>
        <p:txBody>
          <a:bodyPr>
            <a:normAutofit fontScale="92500" lnSpcReduction="20000"/>
          </a:bodyPr>
          <a:lstStyle/>
          <a:p>
            <a:pPr marL="0" indent="0">
              <a:buNone/>
            </a:pPr>
            <a:r>
              <a:rPr kumimoji="1" lang="ja-JP" altLang="en-US" dirty="0"/>
              <a:t>　ゲストに喜ばれる商品やフード、ゲストサービスのアイデアなどを組織や役割の枠を超えて、すべての従業員が気軽に提案できる制度。</a:t>
            </a:r>
            <a:endParaRPr kumimoji="1" lang="en-US" altLang="ja-JP" dirty="0"/>
          </a:p>
          <a:p>
            <a:pPr>
              <a:buFont typeface="Wingdings" charset="2"/>
              <a:buChar char="u"/>
            </a:pPr>
            <a:endParaRPr lang="en-US" altLang="ja-JP" dirty="0"/>
          </a:p>
          <a:p>
            <a:pPr marL="0" indent="0">
              <a:buNone/>
            </a:pPr>
            <a:r>
              <a:rPr lang="en-US" altLang="ja-JP" dirty="0"/>
              <a:t>ex.</a:t>
            </a:r>
            <a:r>
              <a:rPr lang="ja-JP" altLang="en-US" dirty="0">
                <a:solidFill>
                  <a:srgbClr val="3333FF"/>
                </a:solidFill>
              </a:rPr>
              <a:t>「スティッチグラス」</a:t>
            </a:r>
            <a:r>
              <a:rPr lang="ja-JP" altLang="en-US" dirty="0"/>
              <a:t>、</a:t>
            </a:r>
            <a:r>
              <a:rPr lang="ja-JP" altLang="en-US" dirty="0">
                <a:solidFill>
                  <a:srgbClr val="3333FF"/>
                </a:solidFill>
              </a:rPr>
              <a:t>「封ができるポップコーン</a:t>
            </a:r>
            <a:r>
              <a:rPr lang="en-US" altLang="ja-JP" dirty="0">
                <a:solidFill>
                  <a:srgbClr val="3333FF"/>
                </a:solidFill>
              </a:rPr>
              <a:t>BOX</a:t>
            </a:r>
            <a:r>
              <a:rPr lang="ja-JP" altLang="en-US" dirty="0">
                <a:solidFill>
                  <a:srgbClr val="3333FF"/>
                </a:solidFill>
              </a:rPr>
              <a:t>」</a:t>
            </a:r>
            <a:r>
              <a:rPr lang="ja-JP" altLang="en-US" dirty="0"/>
              <a:t>、</a:t>
            </a:r>
            <a:r>
              <a:rPr lang="ja-JP" altLang="en-US" dirty="0">
                <a:solidFill>
                  <a:srgbClr val="3333FF"/>
                </a:solidFill>
              </a:rPr>
              <a:t>「リトルグリーンまん」「プラント・ガイドツアー」</a:t>
            </a:r>
            <a:r>
              <a:rPr lang="ja-JP" altLang="en-US" dirty="0"/>
              <a:t>など</a:t>
            </a:r>
            <a:endParaRPr lang="en-US" altLang="ja-JP" dirty="0"/>
          </a:p>
          <a:p>
            <a:pPr marL="0" indent="0">
              <a:buNone/>
            </a:pPr>
            <a:endParaRPr lang="en-US" altLang="ja-JP" dirty="0"/>
          </a:p>
          <a:p>
            <a:r>
              <a:rPr lang="en-US" altLang="ja-JP" dirty="0"/>
              <a:t>2017</a:t>
            </a:r>
            <a:r>
              <a:rPr lang="ja-JP" altLang="en-US" dirty="0"/>
              <a:t>年度　　</a:t>
            </a:r>
            <a:r>
              <a:rPr lang="en-US" altLang="ja-JP" dirty="0"/>
              <a:t>2115</a:t>
            </a:r>
            <a:r>
              <a:rPr lang="ja-JP" altLang="en-US" dirty="0"/>
              <a:t>件</a:t>
            </a:r>
            <a:endParaRPr lang="en-US" altLang="ja-JP" dirty="0"/>
          </a:p>
          <a:p>
            <a:r>
              <a:rPr lang="en-US" altLang="ja-JP" dirty="0"/>
              <a:t>2018</a:t>
            </a:r>
            <a:r>
              <a:rPr lang="ja-JP" altLang="en-US" dirty="0"/>
              <a:t>年度　　</a:t>
            </a:r>
            <a:r>
              <a:rPr lang="en-US" altLang="ja-JP" dirty="0"/>
              <a:t>1953</a:t>
            </a:r>
            <a:r>
              <a:rPr lang="ja-JP" altLang="en-US" dirty="0"/>
              <a:t>件</a:t>
            </a:r>
            <a:endParaRPr lang="en-US" altLang="ja-JP" dirty="0"/>
          </a:p>
          <a:p>
            <a:r>
              <a:rPr lang="en-US" altLang="ja-JP" dirty="0"/>
              <a:t>2019</a:t>
            </a:r>
            <a:r>
              <a:rPr lang="ja-JP" altLang="en-US" dirty="0"/>
              <a:t>年度　　</a:t>
            </a:r>
            <a:r>
              <a:rPr lang="en-US" altLang="ja-JP" dirty="0"/>
              <a:t>1479</a:t>
            </a:r>
            <a:r>
              <a:rPr lang="ja-JP" altLang="en-US" dirty="0"/>
              <a:t>件</a:t>
            </a:r>
            <a:endParaRPr lang="en-US" altLang="ja-JP" dirty="0"/>
          </a:p>
          <a:p>
            <a:r>
              <a:rPr lang="en-US" altLang="ja-JP" dirty="0"/>
              <a:t>2020</a:t>
            </a:r>
            <a:r>
              <a:rPr lang="ja-JP" altLang="en-US" dirty="0"/>
              <a:t>年度　　</a:t>
            </a:r>
            <a:r>
              <a:rPr lang="en-US" altLang="ja-JP" dirty="0"/>
              <a:t>2075</a:t>
            </a:r>
            <a:r>
              <a:rPr lang="ja-JP" altLang="en-US" dirty="0"/>
              <a:t>件</a:t>
            </a:r>
            <a:endParaRPr lang="en-US" altLang="ja-JP" dirty="0"/>
          </a:p>
          <a:p>
            <a:r>
              <a:rPr lang="en-US" altLang="ja-JP" dirty="0"/>
              <a:t>2022</a:t>
            </a:r>
            <a:r>
              <a:rPr lang="ja-JP" altLang="en-US" dirty="0"/>
              <a:t>年度　　</a:t>
            </a:r>
            <a:r>
              <a:rPr lang="en-US" altLang="ja-JP" dirty="0"/>
              <a:t>1330</a:t>
            </a:r>
            <a:r>
              <a:rPr lang="ja-JP" altLang="en-US" dirty="0"/>
              <a:t>件</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pic>
        <p:nvPicPr>
          <p:cNvPr id="4" name="図 3">
            <a:extLst>
              <a:ext uri="{FF2B5EF4-FFF2-40B4-BE49-F238E27FC236}">
                <a16:creationId xmlns:a16="http://schemas.microsoft.com/office/drawing/2014/main" id="{A000AB0E-5BC6-78EC-2823-B721CF35D371}"/>
              </a:ext>
            </a:extLst>
          </p:cNvPr>
          <p:cNvPicPr>
            <a:picLocks noChangeAspect="1"/>
          </p:cNvPicPr>
          <p:nvPr/>
        </p:nvPicPr>
        <p:blipFill>
          <a:blip r:embed="rId3"/>
          <a:stretch>
            <a:fillRect/>
          </a:stretch>
        </p:blipFill>
        <p:spPr>
          <a:xfrm>
            <a:off x="7824192" y="4308688"/>
            <a:ext cx="3020543" cy="2019901"/>
          </a:xfrm>
          <a:prstGeom prst="rect">
            <a:avLst/>
          </a:prstGeom>
        </p:spPr>
      </p:pic>
      <p:sp>
        <p:nvSpPr>
          <p:cNvPr id="5" name="テキスト ボックス 4">
            <a:extLst>
              <a:ext uri="{FF2B5EF4-FFF2-40B4-BE49-F238E27FC236}">
                <a16:creationId xmlns:a16="http://schemas.microsoft.com/office/drawing/2014/main" id="{D7F628F3-4840-5C23-12B3-113556B0B868}"/>
              </a:ext>
            </a:extLst>
          </p:cNvPr>
          <p:cNvSpPr txBox="1"/>
          <p:nvPr/>
        </p:nvSpPr>
        <p:spPr>
          <a:xfrm>
            <a:off x="1631504" y="6311900"/>
            <a:ext cx="5035551" cy="369332"/>
          </a:xfrm>
          <a:prstGeom prst="rect">
            <a:avLst/>
          </a:prstGeom>
          <a:noFill/>
        </p:spPr>
        <p:txBody>
          <a:bodyPr wrap="square" rtlCol="0">
            <a:spAutoFit/>
          </a:bodyPr>
          <a:lstStyle/>
          <a:p>
            <a:r>
              <a:rPr kumimoji="1" lang="en-US" altLang="ja-JP" dirty="0"/>
              <a:t>2021</a:t>
            </a:r>
            <a:r>
              <a:rPr kumimoji="1" lang="ja-JP" altLang="en-US" dirty="0"/>
              <a:t>年までは「</a:t>
            </a:r>
            <a:r>
              <a:rPr kumimoji="1" lang="en-US" altLang="ja-JP" dirty="0"/>
              <a:t>I</a:t>
            </a:r>
            <a:r>
              <a:rPr kumimoji="1" lang="ja-JP" altLang="en-US" dirty="0"/>
              <a:t> </a:t>
            </a:r>
            <a:r>
              <a:rPr kumimoji="1" lang="en-US" altLang="ja-JP" dirty="0"/>
              <a:t>have </a:t>
            </a:r>
            <a:r>
              <a:rPr kumimoji="1" lang="ja-JP" altLang="en-US" dirty="0"/>
              <a:t>アイデア」と呼ばれた。</a:t>
            </a:r>
          </a:p>
        </p:txBody>
      </p:sp>
    </p:spTree>
    <p:extLst>
      <p:ext uri="{BB962C8B-B14F-4D97-AF65-F5344CB8AC3E}">
        <p14:creationId xmlns:p14="http://schemas.microsoft.com/office/powerpoint/2010/main" val="3235202954"/>
      </p:ext>
    </p:extLst>
  </p:cSld>
  <p:clrMapOvr>
    <a:masterClrMapping/>
  </p:clrMapOvr>
  <mc:AlternateContent xmlns:mc="http://schemas.openxmlformats.org/markup-compatibility/2006" xmlns:p14="http://schemas.microsoft.com/office/powerpoint/2010/main">
    <mc:Choice Requires="p14">
      <p:transition spd="slow" p14:dur="2000" advTm="19574"/>
    </mc:Choice>
    <mc:Fallback xmlns="">
      <p:transition spd="slow" advTm="1957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188640"/>
            <a:ext cx="7886700" cy="543594"/>
          </a:xfrm>
        </p:spPr>
        <p:txBody>
          <a:bodyPr>
            <a:normAutofit fontScale="90000"/>
          </a:bodyPr>
          <a:lstStyle/>
          <a:p>
            <a:r>
              <a:rPr kumimoji="1" lang="ja-JP" altLang="en-US" dirty="0">
                <a:solidFill>
                  <a:srgbClr val="00B050"/>
                </a:solidFill>
              </a:rPr>
              <a:t>お子様ランチ</a:t>
            </a:r>
          </a:p>
        </p:txBody>
      </p:sp>
      <p:sp>
        <p:nvSpPr>
          <p:cNvPr id="3" name="コンテンツ プレースホルダー 2"/>
          <p:cNvSpPr>
            <a:spLocks noGrp="1"/>
          </p:cNvSpPr>
          <p:nvPr>
            <p:ph idx="1"/>
          </p:nvPr>
        </p:nvSpPr>
        <p:spPr>
          <a:xfrm>
            <a:off x="712094" y="798762"/>
            <a:ext cx="10928522" cy="5870598"/>
          </a:xfrm>
        </p:spPr>
        <p:txBody>
          <a:bodyPr>
            <a:normAutofit fontScale="77500" lnSpcReduction="20000"/>
          </a:bodyPr>
          <a:lstStyle/>
          <a:p>
            <a:pPr marL="0" indent="0">
              <a:buNone/>
            </a:pPr>
            <a:r>
              <a:rPr lang="ja-JP" altLang="en-US" dirty="0"/>
              <a:t>　それは、ディズニーランド内のあるレストランで、若いご夫婦から、お二人の食事以外に「お子様ランチ」を注文された１人のキャストのお話です。</a:t>
            </a:r>
          </a:p>
          <a:p>
            <a:pPr marL="0" indent="0">
              <a:buNone/>
            </a:pPr>
            <a:r>
              <a:rPr lang="ja-JP" altLang="en-US" dirty="0"/>
              <a:t>　その店では、「お子様ランチは８歳以下にしかお出ししない」ことになっていました。そこで、従業員は、「どなたが召し上がるのですか」を尋ねたそうです。</a:t>
            </a:r>
          </a:p>
          <a:p>
            <a:pPr marL="0" indent="0">
              <a:buNone/>
            </a:pPr>
            <a:r>
              <a:rPr lang="ja-JP" altLang="en-US" dirty="0"/>
              <a:t>　ちょっとした沈黙の後返ってきた答えに、彼女はハッとします。なぜなら、それはお２人の亡くなられたお子様のものだと分かったからです。</a:t>
            </a:r>
          </a:p>
          <a:p>
            <a:pPr marL="0" indent="0">
              <a:buNone/>
            </a:pPr>
            <a:r>
              <a:rPr lang="ja-JP" altLang="en-US" dirty="0"/>
              <a:t>　お母様のお話では、その日は亡くなられたお嬢様のお誕生日だったとか。いつかは家族３人でディズニーランドに行こうね、と約束していたそうなのですが、それが果たせないまま、お嬢様はお亡くなりになられたのだそうです。</a:t>
            </a:r>
          </a:p>
          <a:p>
            <a:pPr marL="0" indent="0">
              <a:buNone/>
            </a:pPr>
            <a:r>
              <a:rPr lang="ja-JP" altLang="en-US" dirty="0"/>
              <a:t>　「もし、可能なら、ここのお子様ランチを、娘に食べさせてあげたいと思って、お邪魔したんです</a:t>
            </a:r>
            <a:r>
              <a:rPr lang="en-US" altLang="ja-JP" dirty="0"/>
              <a:t>…</a:t>
            </a:r>
            <a:r>
              <a:rPr lang="ja-JP" altLang="en-US" dirty="0"/>
              <a:t>」</a:t>
            </a:r>
          </a:p>
          <a:p>
            <a:pPr marL="0" indent="0">
              <a:buNone/>
            </a:pPr>
            <a:r>
              <a:rPr lang="ja-JP" altLang="en-US" dirty="0"/>
              <a:t>　そのお話にキャストは、こみあげてくる涙を湛えて、精一杯の笑みを浮かべ「承知しました」と言うと、４人掛けの席に子供用の椅子まで用意し、「３名様こちらにどうぞ」とお２人をご案内したといいます。</a:t>
            </a:r>
          </a:p>
          <a:p>
            <a:pPr marL="0" indent="0">
              <a:buNone/>
            </a:pPr>
            <a:r>
              <a:rPr lang="ja-JP" altLang="en-US" dirty="0"/>
              <a:t>　その間、上司に相談もせず、瞬時の対応だと聞いています。</a:t>
            </a:r>
          </a:p>
          <a:p>
            <a:pPr marL="0" indent="0">
              <a:buNone/>
            </a:pPr>
            <a:r>
              <a:rPr lang="ja-JP" altLang="en-US" dirty="0"/>
              <a:t>　「本日はよく来てくださいました。ご家族で楽しんでいってくださいね」</a:t>
            </a:r>
          </a:p>
          <a:p>
            <a:pPr marL="0" indent="0">
              <a:buNone/>
            </a:pPr>
            <a:r>
              <a:rPr lang="ja-JP" altLang="en-US" dirty="0"/>
              <a:t>　おふたりは、それはうれしそうに涙を浮かべ、お子様ランチを囲みながら、お食事をされていったそうです。</a:t>
            </a:r>
          </a:p>
          <a:p>
            <a:pPr marL="0" indent="0">
              <a:buNone/>
            </a:pPr>
            <a:r>
              <a:rPr lang="ja-JP" altLang="en-US" dirty="0"/>
              <a:t>　</a:t>
            </a:r>
            <a:r>
              <a:rPr lang="ja-JP" altLang="en-US" dirty="0">
                <a:solidFill>
                  <a:srgbClr val="0070C0"/>
                </a:solidFill>
              </a:rPr>
              <a:t>堀貞一郎</a:t>
            </a:r>
            <a:r>
              <a:rPr lang="en-US" altLang="ja-JP" dirty="0">
                <a:solidFill>
                  <a:srgbClr val="0070C0"/>
                </a:solidFill>
              </a:rPr>
              <a:t>『</a:t>
            </a:r>
            <a:r>
              <a:rPr lang="ja-JP" altLang="en-US" dirty="0">
                <a:solidFill>
                  <a:srgbClr val="0070C0"/>
                </a:solidFill>
              </a:rPr>
              <a:t>楽しくなければ会社じゃない</a:t>
            </a:r>
            <a:r>
              <a:rPr lang="en-US" altLang="ja-JP" dirty="0">
                <a:solidFill>
                  <a:srgbClr val="0070C0"/>
                </a:solidFill>
              </a:rPr>
              <a:t>』</a:t>
            </a:r>
            <a:r>
              <a:rPr lang="ja-JP" altLang="en-US" dirty="0">
                <a:solidFill>
                  <a:srgbClr val="0070C0"/>
                </a:solidFill>
              </a:rPr>
              <a:t>プレジデント社</a:t>
            </a:r>
          </a:p>
          <a:p>
            <a:endParaRPr lang="ja-JP" altLang="en-US" dirty="0"/>
          </a:p>
          <a:p>
            <a:endParaRPr kumimoji="1" lang="ja-JP" altLang="en-US" dirty="0"/>
          </a:p>
        </p:txBody>
      </p:sp>
    </p:spTree>
    <p:extLst>
      <p:ext uri="{BB962C8B-B14F-4D97-AF65-F5344CB8AC3E}">
        <p14:creationId xmlns:p14="http://schemas.microsoft.com/office/powerpoint/2010/main" val="3685979195"/>
      </p:ext>
    </p:extLst>
  </p:cSld>
  <p:clrMapOvr>
    <a:masterClrMapping/>
  </p:clrMapOvr>
  <mc:AlternateContent xmlns:mc="http://schemas.openxmlformats.org/markup-compatibility/2006" xmlns:p14="http://schemas.microsoft.com/office/powerpoint/2010/main">
    <mc:Choice Requires="p14">
      <p:transition spd="slow" p14:dur="2000" advTm="112268"/>
    </mc:Choice>
    <mc:Fallback xmlns="">
      <p:transition spd="slow" advTm="11226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震災時の対応</a:t>
            </a:r>
          </a:p>
        </p:txBody>
      </p:sp>
      <p:sp>
        <p:nvSpPr>
          <p:cNvPr id="26629" name="コンテンツ プレースホルダ 2"/>
          <p:cNvSpPr>
            <a:spLocks noGrp="1"/>
          </p:cNvSpPr>
          <p:nvPr>
            <p:ph idx="1"/>
          </p:nvPr>
        </p:nvSpPr>
        <p:spPr>
          <a:xfrm>
            <a:off x="1271464" y="1527493"/>
            <a:ext cx="10082336" cy="3557691"/>
          </a:xfrm>
        </p:spPr>
        <p:txBody>
          <a:bodyPr>
            <a:normAutofit/>
          </a:bodyPr>
          <a:lstStyle/>
          <a:p>
            <a:pPr eaLnBrk="1" hangingPunct="1"/>
            <a:r>
              <a:rPr lang="ja-JP" altLang="en-US" sz="3200" dirty="0"/>
              <a:t>緊急時に重要な「初動体制」</a:t>
            </a:r>
          </a:p>
          <a:p>
            <a:pPr eaLnBrk="1" hangingPunct="1"/>
            <a:r>
              <a:rPr lang="ja-JP" altLang="en-US" sz="3200" dirty="0"/>
              <a:t>揺れからわずか</a:t>
            </a:r>
            <a:r>
              <a:rPr lang="en-US" altLang="ja-JP" sz="3200" dirty="0"/>
              <a:t>40</a:t>
            </a:r>
            <a:r>
              <a:rPr lang="ja-JP" altLang="en-US" sz="3200" dirty="0"/>
              <a:t>秒後には、地震発生を伝える園内アナウンスが二ヶ国語（日本語・英語）で流れた</a:t>
            </a:r>
          </a:p>
          <a:p>
            <a:pPr eaLnBrk="1" hangingPunct="1"/>
            <a:r>
              <a:rPr lang="ja-JP" altLang="en-US" sz="3200" dirty="0"/>
              <a:t>ディズニーの行動基準「</a:t>
            </a:r>
            <a:r>
              <a:rPr lang="en-US" altLang="ja-JP" sz="3200" dirty="0"/>
              <a:t>SCSE</a:t>
            </a:r>
            <a:r>
              <a:rPr lang="ja-JP" altLang="en-US" sz="3200" dirty="0"/>
              <a:t>」とは</a:t>
            </a:r>
          </a:p>
          <a:p>
            <a:pPr eaLnBrk="1" hangingPunct="1"/>
            <a:r>
              <a:rPr lang="ja-JP" altLang="en-US" sz="3200" dirty="0"/>
              <a:t>商品のぬいぐるみが「防災グッズ」</a:t>
            </a:r>
          </a:p>
          <a:p>
            <a:pPr eaLnBrk="1" hangingPunct="1"/>
            <a:r>
              <a:rPr lang="ja-JP" altLang="en-US" sz="3200" dirty="0"/>
              <a:t>クッキーやチョコレートを無料で配布</a:t>
            </a:r>
          </a:p>
          <a:p>
            <a:pPr eaLnBrk="1" hangingPunct="1">
              <a:buFont typeface="Wingdings" pitchFamily="2" charset="2"/>
              <a:buNone/>
            </a:pPr>
            <a:endParaRPr lang="ja-JP" altLang="en-US" sz="3200" dirty="0"/>
          </a:p>
        </p:txBody>
      </p:sp>
      <p:sp>
        <p:nvSpPr>
          <p:cNvPr id="4" name="テキスト ボックス 3"/>
          <p:cNvSpPr txBox="1"/>
          <p:nvPr/>
        </p:nvSpPr>
        <p:spPr>
          <a:xfrm>
            <a:off x="983432" y="5417166"/>
            <a:ext cx="10370368" cy="923330"/>
          </a:xfrm>
          <a:prstGeom prst="rect">
            <a:avLst/>
          </a:prstGeom>
          <a:noFill/>
        </p:spPr>
        <p:txBody>
          <a:bodyPr wrap="square" rtlCol="0">
            <a:spAutoFit/>
          </a:bodyPr>
          <a:lstStyle/>
          <a:p>
            <a:r>
              <a:rPr lang="ja-JP" altLang="en-US" dirty="0"/>
              <a:t>「</a:t>
            </a:r>
            <a:r>
              <a:rPr lang="en-US" altLang="ja-JP" dirty="0"/>
              <a:t>3.11</a:t>
            </a:r>
            <a:r>
              <a:rPr lang="ja-JP" altLang="ja-JP" dirty="0"/>
              <a:t>もブレなかった東京ディズニーランドの優先順位</a:t>
            </a:r>
          </a:p>
          <a:p>
            <a:r>
              <a:rPr lang="ja-JP" altLang="ja-JP" dirty="0"/>
              <a:t>そしてユッケ事故を起こした焼き肉チェーンが忘れていたこと</a:t>
            </a:r>
            <a:r>
              <a:rPr lang="ja-JP" altLang="en-US" dirty="0"/>
              <a:t>」</a:t>
            </a:r>
            <a:endParaRPr lang="ja-JP" altLang="ja-JP" dirty="0"/>
          </a:p>
          <a:p>
            <a:r>
              <a:rPr lang="ja-JP" altLang="ja-JP" dirty="0"/>
              <a:t>武田 斉紀 　</a:t>
            </a:r>
            <a:r>
              <a:rPr lang="en-US" altLang="ja-JP" dirty="0"/>
              <a:t>2011</a:t>
            </a:r>
            <a:r>
              <a:rPr lang="ja-JP" altLang="ja-JP" dirty="0"/>
              <a:t>年</a:t>
            </a:r>
            <a:r>
              <a:rPr lang="en-US" altLang="ja-JP" dirty="0"/>
              <a:t>5</a:t>
            </a:r>
            <a:r>
              <a:rPr lang="ja-JP" altLang="ja-JP" dirty="0"/>
              <a:t>月</a:t>
            </a:r>
            <a:r>
              <a:rPr lang="en-US" altLang="ja-JP" dirty="0"/>
              <a:t>16</a:t>
            </a:r>
            <a:r>
              <a:rPr lang="ja-JP" altLang="ja-JP" dirty="0"/>
              <a:t>日（月）（日経ビジネス・オンライン）</a:t>
            </a:r>
          </a:p>
        </p:txBody>
      </p:sp>
    </p:spTree>
  </p:cSld>
  <p:clrMapOvr>
    <a:masterClrMapping/>
  </p:clrMapOvr>
  <mc:AlternateContent xmlns:mc="http://schemas.openxmlformats.org/markup-compatibility/2006" xmlns:p14="http://schemas.microsoft.com/office/powerpoint/2010/main">
    <mc:Choice Requires="p14">
      <p:transition spd="slow" p14:dur="2000" advTm="54052"/>
    </mc:Choice>
    <mc:Fallback xmlns="">
      <p:transition spd="slow" advTm="5405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キャストの対応</a:t>
            </a:r>
          </a:p>
        </p:txBody>
      </p:sp>
      <p:sp>
        <p:nvSpPr>
          <p:cNvPr id="27651" name="コンテンツ プレースホルダ 2"/>
          <p:cNvSpPr>
            <a:spLocks noGrp="1"/>
          </p:cNvSpPr>
          <p:nvPr>
            <p:ph idx="1"/>
          </p:nvPr>
        </p:nvSpPr>
        <p:spPr>
          <a:xfrm>
            <a:off x="1199456" y="1027906"/>
            <a:ext cx="10081120" cy="5191943"/>
          </a:xfrm>
        </p:spPr>
        <p:txBody>
          <a:bodyPr>
            <a:normAutofit/>
          </a:bodyPr>
          <a:lstStyle/>
          <a:p>
            <a:pPr eaLnBrk="1" hangingPunct="1">
              <a:buFont typeface="Wingdings" pitchFamily="2" charset="2"/>
              <a:buNone/>
            </a:pPr>
            <a:endParaRPr lang="ja-JP" altLang="en-US" dirty="0">
              <a:solidFill>
                <a:srgbClr val="975C1E"/>
              </a:solidFill>
            </a:endParaRPr>
          </a:p>
          <a:p>
            <a:pPr eaLnBrk="1" hangingPunct="1">
              <a:buSzPts val="2500"/>
            </a:pPr>
            <a:r>
              <a:rPr lang="ja-JP" altLang="en-US" sz="2800" dirty="0">
                <a:solidFill>
                  <a:srgbClr val="975C1E"/>
                </a:solidFill>
              </a:rPr>
              <a:t>お土産用のビニール袋や青いゴミ袋、段ボールまで引っ張り出してきて「</a:t>
            </a:r>
            <a:r>
              <a:rPr lang="ja-JP" altLang="en-US" sz="2800" dirty="0">
                <a:solidFill>
                  <a:srgbClr val="FF0000"/>
                </a:solidFill>
              </a:rPr>
              <a:t>これをかぶって寒さをしのいでください</a:t>
            </a:r>
            <a:r>
              <a:rPr lang="ja-JP" altLang="en-US" sz="2800" dirty="0">
                <a:solidFill>
                  <a:srgbClr val="975C1E"/>
                </a:solidFill>
              </a:rPr>
              <a:t>」と言いながら配ったのです。</a:t>
            </a:r>
          </a:p>
          <a:p>
            <a:pPr eaLnBrk="1" hangingPunct="1">
              <a:buSzPts val="2500"/>
            </a:pPr>
            <a:r>
              <a:rPr lang="ja-JP" altLang="en-US" sz="2800" dirty="0">
                <a:solidFill>
                  <a:srgbClr val="975C1E"/>
                </a:solidFill>
              </a:rPr>
              <a:t>　ゲストの気を紛らせようと、お土産袋を掲げて「みなさん、この絵の中に</a:t>
            </a:r>
            <a:r>
              <a:rPr lang="ja-JP" altLang="en-US" sz="2800" dirty="0">
                <a:solidFill>
                  <a:srgbClr val="FF0000"/>
                </a:solidFill>
              </a:rPr>
              <a:t>“隠れミッキー”</a:t>
            </a:r>
            <a:r>
              <a:rPr lang="ja-JP" altLang="en-US" sz="2800" dirty="0">
                <a:solidFill>
                  <a:srgbClr val="975C1E"/>
                </a:solidFill>
              </a:rPr>
              <a:t>（ミッキーマウスの形）があるのをご存じでしたか。よろしければ一緒に探してみてください」と投げかけた。</a:t>
            </a:r>
            <a:endParaRPr lang="en-US" altLang="ja-JP" sz="2800" dirty="0">
              <a:solidFill>
                <a:srgbClr val="975C1E"/>
              </a:solidFill>
            </a:endParaRPr>
          </a:p>
          <a:p>
            <a:pPr>
              <a:buSzPts val="2500"/>
            </a:pPr>
            <a:r>
              <a:rPr lang="ja-JP" altLang="en-US" sz="2800" dirty="0">
                <a:solidFill>
                  <a:srgbClr val="975C1E"/>
                </a:solidFill>
              </a:rPr>
              <a:t>Ｆさんは、大きなシャンデリアの近くで余震の恐怖におびえている子供たちに向かって、「</a:t>
            </a:r>
            <a:r>
              <a:rPr lang="ja-JP" altLang="en-US" sz="2800" dirty="0">
                <a:solidFill>
                  <a:srgbClr val="FF0000"/>
                </a:solidFill>
              </a:rPr>
              <a:t>みなさん大丈夫です。僕はシャンデリアの妖精ですから、何があってもみなさんを守ります。大丈夫です</a:t>
            </a:r>
            <a:r>
              <a:rPr lang="ja-JP" altLang="en-US" sz="2800" dirty="0">
                <a:solidFill>
                  <a:srgbClr val="975C1E"/>
                </a:solidFill>
              </a:rPr>
              <a:t>」と笑顔を見せた。</a:t>
            </a:r>
          </a:p>
          <a:p>
            <a:pPr eaLnBrk="1" hangingPunct="1">
              <a:buSzPts val="2500"/>
            </a:pPr>
            <a:endParaRPr lang="ja-JP" altLang="en-US" sz="2800" dirty="0">
              <a:solidFill>
                <a:srgbClr val="975C1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1073"/>
    </mc:Choice>
    <mc:Fallback xmlns="">
      <p:transition spd="slow" advTm="3107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震災時「禁を破る」</a:t>
            </a:r>
          </a:p>
        </p:txBody>
      </p:sp>
      <p:sp>
        <p:nvSpPr>
          <p:cNvPr id="3" name="コンテンツ プレースホルダー 2"/>
          <p:cNvSpPr>
            <a:spLocks noGrp="1"/>
          </p:cNvSpPr>
          <p:nvPr>
            <p:ph idx="1"/>
          </p:nvPr>
        </p:nvSpPr>
        <p:spPr>
          <a:xfrm>
            <a:off x="869761" y="1554576"/>
            <a:ext cx="10658400" cy="1325563"/>
          </a:xfrm>
        </p:spPr>
        <p:txBody>
          <a:bodyPr/>
          <a:lstStyle/>
          <a:p>
            <a:r>
              <a:rPr lang="ja-JP" altLang="en-US" sz="2800" dirty="0">
                <a:solidFill>
                  <a:schemeClr val="accent4">
                    <a:lumMod val="75000"/>
                  </a:schemeClr>
                </a:solidFill>
              </a:rPr>
              <a:t>バックヤードという従業員だけが利用する通路にゲストを通して、より短距離で安全に「ランド」から「シー」に誘導した。</a:t>
            </a:r>
          </a:p>
          <a:p>
            <a:endParaRPr lang="ja-JP" altLang="en-US" sz="2800" dirty="0"/>
          </a:p>
          <a:p>
            <a:endParaRPr lang="ja-JP" altLang="en-US" dirty="0"/>
          </a:p>
          <a:p>
            <a:endParaRPr kumimoji="1" lang="ja-JP" alt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2744026"/>
            <a:ext cx="6448021" cy="374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631351"/>
      </p:ext>
    </p:extLst>
  </p:cSld>
  <p:clrMapOvr>
    <a:masterClrMapping/>
  </p:clrMapOvr>
  <mc:AlternateContent xmlns:mc="http://schemas.openxmlformats.org/markup-compatibility/2006" xmlns:p14="http://schemas.microsoft.com/office/powerpoint/2010/main">
    <mc:Choice Requires="p14">
      <p:transition spd="slow" p14:dur="2000" advTm="27373"/>
    </mc:Choice>
    <mc:Fallback xmlns="">
      <p:transition spd="slow" advTm="2737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0" y="148666"/>
            <a:ext cx="8892480" cy="673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7535"/>
      </p:ext>
    </p:extLst>
  </p:cSld>
  <p:clrMapOvr>
    <a:masterClrMapping/>
  </p:clrMapOvr>
  <mc:AlternateContent xmlns:mc="http://schemas.openxmlformats.org/markup-compatibility/2006" xmlns:p14="http://schemas.microsoft.com/office/powerpoint/2010/main">
    <mc:Choice Requires="p14">
      <p:transition spd="slow" p14:dur="2000" advTm="2097"/>
    </mc:Choice>
    <mc:Fallback xmlns="">
      <p:transition spd="slow" advTm="209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552" y="188640"/>
            <a:ext cx="8136904" cy="685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503712" y="3918927"/>
            <a:ext cx="3816424" cy="369332"/>
          </a:xfrm>
          <a:prstGeom prst="rect">
            <a:avLst/>
          </a:prstGeom>
          <a:solidFill>
            <a:schemeClr val="bg1"/>
          </a:solidFill>
        </p:spPr>
        <p:txBody>
          <a:bodyPr wrap="square" rtlCol="0">
            <a:spAutoFit/>
          </a:bodyPr>
          <a:lstStyle/>
          <a:p>
            <a:pPr algn="ctr"/>
            <a:r>
              <a:rPr kumimoji="1" lang="ja-JP" altLang="en-US" dirty="0"/>
              <a:t>シンドバッドセブンボヤッジ</a:t>
            </a:r>
          </a:p>
        </p:txBody>
      </p:sp>
      <p:sp>
        <p:nvSpPr>
          <p:cNvPr id="5" name="テキスト ボックス 4"/>
          <p:cNvSpPr txBox="1"/>
          <p:nvPr/>
        </p:nvSpPr>
        <p:spPr>
          <a:xfrm>
            <a:off x="2927648" y="1985904"/>
            <a:ext cx="3096344" cy="369332"/>
          </a:xfrm>
          <a:prstGeom prst="rect">
            <a:avLst/>
          </a:prstGeom>
          <a:solidFill>
            <a:schemeClr val="bg1"/>
          </a:solidFill>
        </p:spPr>
        <p:txBody>
          <a:bodyPr wrap="square" rtlCol="0">
            <a:spAutoFit/>
          </a:bodyPr>
          <a:lstStyle/>
          <a:p>
            <a:pPr algn="ctr"/>
            <a:r>
              <a:rPr kumimoji="1" lang="ja-JP" altLang="en-US" dirty="0"/>
              <a:t>イッツアスモールワールド</a:t>
            </a:r>
          </a:p>
        </p:txBody>
      </p:sp>
    </p:spTree>
    <p:extLst>
      <p:ext uri="{BB962C8B-B14F-4D97-AF65-F5344CB8AC3E}">
        <p14:creationId xmlns:p14="http://schemas.microsoft.com/office/powerpoint/2010/main" val="2987060448"/>
      </p:ext>
    </p:extLst>
  </p:cSld>
  <p:clrMapOvr>
    <a:masterClrMapping/>
  </p:clrMapOvr>
  <mc:AlternateContent xmlns:mc="http://schemas.openxmlformats.org/markup-compatibility/2006" xmlns:p14="http://schemas.microsoft.com/office/powerpoint/2010/main">
    <mc:Choice Requires="p14">
      <p:transition spd="slow" p14:dur="2000" advTm="14878"/>
    </mc:Choice>
    <mc:Fallback xmlns="">
      <p:transition spd="slow" advTm="148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761A64-85C3-414E-9C00-9D0946A29D4B}"/>
              </a:ext>
            </a:extLst>
          </p:cNvPr>
          <p:cNvSpPr>
            <a:spLocks noGrp="1"/>
          </p:cNvSpPr>
          <p:nvPr>
            <p:ph type="title"/>
          </p:nvPr>
        </p:nvSpPr>
        <p:spPr/>
        <p:txBody>
          <a:bodyPr/>
          <a:lstStyle/>
          <a:p>
            <a:r>
              <a:rPr kumimoji="1" lang="ja-JP" altLang="en-US" dirty="0"/>
              <a:t>人的資源管理の学説（１）</a:t>
            </a:r>
          </a:p>
        </p:txBody>
      </p:sp>
      <p:sp>
        <p:nvSpPr>
          <p:cNvPr id="3" name="コンテンツ プレースホルダー 2">
            <a:extLst>
              <a:ext uri="{FF2B5EF4-FFF2-40B4-BE49-F238E27FC236}">
                <a16:creationId xmlns:a16="http://schemas.microsoft.com/office/drawing/2014/main" id="{E2AE23CF-AFB3-4768-A619-F30CEE9E49BB}"/>
              </a:ext>
            </a:extLst>
          </p:cNvPr>
          <p:cNvSpPr>
            <a:spLocks noGrp="1"/>
          </p:cNvSpPr>
          <p:nvPr>
            <p:ph idx="1"/>
          </p:nvPr>
        </p:nvSpPr>
        <p:spPr>
          <a:xfrm>
            <a:off x="1379092" y="1672411"/>
            <a:ext cx="9073008" cy="4648051"/>
          </a:xfrm>
        </p:spPr>
        <p:txBody>
          <a:bodyPr>
            <a:normAutofit fontScale="85000" lnSpcReduction="10000"/>
          </a:bodyPr>
          <a:lstStyle/>
          <a:p>
            <a:r>
              <a:rPr lang="ja-JP" altLang="en-US" dirty="0">
                <a:solidFill>
                  <a:srgbClr val="FF0000"/>
                </a:solidFill>
              </a:rPr>
              <a:t>メイヨ ー</a:t>
            </a:r>
            <a:r>
              <a:rPr lang="ja-JP" altLang="en-US" dirty="0"/>
              <a:t>は「ホー ソン実験」を行い， 「賃金」「休憩時間」 「軽食サー ビス」「室内温度」などと作業量との関係を調べた。 その結果これらの要因はあまり作業量に関係せず</a:t>
            </a:r>
            <a:r>
              <a:rPr lang="ja-JP" altLang="en-US" dirty="0">
                <a:highlight>
                  <a:srgbClr val="FFFF00"/>
                </a:highlight>
              </a:rPr>
              <a:t>「実験に選ばれた誇り」</a:t>
            </a:r>
            <a:r>
              <a:rPr lang="ja-JP" altLang="en-US" dirty="0"/>
              <a:t>が効率に影響を与えていたことがわかった。</a:t>
            </a:r>
          </a:p>
          <a:p>
            <a:r>
              <a:rPr lang="ja-JP" altLang="en-US" dirty="0">
                <a:solidFill>
                  <a:srgbClr val="FF0000"/>
                </a:solidFill>
              </a:rPr>
              <a:t>レスリスバーガー</a:t>
            </a:r>
            <a:r>
              <a:rPr lang="ja-JP" altLang="en-US" dirty="0"/>
              <a:t>は． 人間関係に焦点をあてた。 普段から仲のいい友だちである</a:t>
            </a:r>
            <a:r>
              <a:rPr lang="ja-JP" altLang="en-US" dirty="0">
                <a:highlight>
                  <a:srgbClr val="FFFF00"/>
                </a:highlight>
              </a:rPr>
              <a:t>非公式組織</a:t>
            </a:r>
            <a:r>
              <a:rPr lang="ja-JP" altLang="en-US" dirty="0"/>
              <a:t>が重要で「みんな！ 一緒にがんばろうね！」という意識をもてると生産性が上がることを主張した。</a:t>
            </a:r>
          </a:p>
          <a:p>
            <a:r>
              <a:rPr lang="ja-JP" altLang="en-US" dirty="0">
                <a:solidFill>
                  <a:srgbClr val="FF0000"/>
                </a:solidFill>
              </a:rPr>
              <a:t>フォレット</a:t>
            </a:r>
            <a:r>
              <a:rPr lang="ja-JP" altLang="en-US" dirty="0"/>
              <a:t>は 経営者と労働者が対立する場合は「抑圧」「妥協」を使った手法でなく、両者とも満足する</a:t>
            </a:r>
            <a:r>
              <a:rPr lang="ja-JP" altLang="en-US" dirty="0">
                <a:highlight>
                  <a:srgbClr val="FFFF00"/>
                </a:highlight>
              </a:rPr>
              <a:t>「統合」</a:t>
            </a:r>
            <a:r>
              <a:rPr lang="ja-JP" altLang="en-US" dirty="0"/>
              <a:t>を用いることが労働者の意欲を高めることを示した。</a:t>
            </a:r>
            <a:endParaRPr lang="en-US" altLang="ja-JP" dirty="0"/>
          </a:p>
          <a:p>
            <a:r>
              <a:rPr lang="ja-JP" altLang="en-US" dirty="0">
                <a:solidFill>
                  <a:srgbClr val="FF0000"/>
                </a:solidFill>
              </a:rPr>
              <a:t>リッカート</a:t>
            </a:r>
            <a:r>
              <a:rPr lang="ja-JP" altLang="en-US" dirty="0"/>
              <a:t>はリーダーシップについて研究し、 権威主義的リーダーシップではなく、 </a:t>
            </a:r>
            <a:r>
              <a:rPr lang="ja-JP" altLang="en-US" dirty="0">
                <a:highlight>
                  <a:srgbClr val="FFFF00"/>
                </a:highlight>
              </a:rPr>
              <a:t>集団参加型リーダーシップ</a:t>
            </a:r>
            <a:r>
              <a:rPr lang="ja-JP" altLang="en-US" dirty="0"/>
              <a:t>が重要であるとしている。</a:t>
            </a:r>
          </a:p>
        </p:txBody>
      </p:sp>
      <p:sp>
        <p:nvSpPr>
          <p:cNvPr id="4" name="テキスト ボックス 3">
            <a:extLst>
              <a:ext uri="{FF2B5EF4-FFF2-40B4-BE49-F238E27FC236}">
                <a16:creationId xmlns:a16="http://schemas.microsoft.com/office/drawing/2014/main" id="{1F33EE95-B1BC-7C72-B628-7D8BAC08970A}"/>
              </a:ext>
            </a:extLst>
          </p:cNvPr>
          <p:cNvSpPr txBox="1"/>
          <p:nvPr/>
        </p:nvSpPr>
        <p:spPr>
          <a:xfrm>
            <a:off x="623392" y="1951672"/>
            <a:ext cx="576064" cy="1477328"/>
          </a:xfrm>
          <a:prstGeom prst="rect">
            <a:avLst/>
          </a:prstGeom>
          <a:noFill/>
          <a:ln>
            <a:solidFill>
              <a:schemeClr val="accent2">
                <a:lumMod val="75000"/>
              </a:schemeClr>
            </a:solidFill>
          </a:ln>
        </p:spPr>
        <p:txBody>
          <a:bodyPr wrap="square" rtlCol="0">
            <a:spAutoFit/>
          </a:bodyPr>
          <a:lstStyle/>
          <a:p>
            <a:pPr algn="ctr"/>
            <a:r>
              <a:rPr kumimoji="1" lang="ja-JP" altLang="en-US" dirty="0"/>
              <a:t>人間関係論</a:t>
            </a:r>
          </a:p>
        </p:txBody>
      </p:sp>
    </p:spTree>
    <p:extLst>
      <p:ext uri="{BB962C8B-B14F-4D97-AF65-F5344CB8AC3E}">
        <p14:creationId xmlns:p14="http://schemas.microsoft.com/office/powerpoint/2010/main" val="4126518358"/>
      </p:ext>
    </p:extLst>
  </p:cSld>
  <p:clrMapOvr>
    <a:masterClrMapping/>
  </p:clrMapOvr>
  <mc:AlternateContent xmlns:mc="http://schemas.openxmlformats.org/markup-compatibility/2006" xmlns:p14="http://schemas.microsoft.com/office/powerpoint/2010/main">
    <mc:Choice Requires="p14">
      <p:transition spd="slow" p14:dur="2000" advTm="91972"/>
    </mc:Choice>
    <mc:Fallback xmlns="">
      <p:transition spd="slow" advTm="9197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専用消防署</a:t>
            </a:r>
          </a:p>
        </p:txBody>
      </p:sp>
      <p:sp>
        <p:nvSpPr>
          <p:cNvPr id="30723" name="コンテンツ プレースホルダ 2"/>
          <p:cNvSpPr>
            <a:spLocks noGrp="1"/>
          </p:cNvSpPr>
          <p:nvPr>
            <p:ph idx="1"/>
          </p:nvPr>
        </p:nvSpPr>
        <p:spPr>
          <a:xfrm>
            <a:off x="1536863" y="2420888"/>
            <a:ext cx="8229600" cy="3312368"/>
          </a:xfrm>
        </p:spPr>
        <p:txBody>
          <a:bodyPr>
            <a:normAutofit/>
          </a:bodyPr>
          <a:lstStyle/>
          <a:p>
            <a:pPr eaLnBrk="1" hangingPunct="1">
              <a:buSzPts val="2500"/>
            </a:pPr>
            <a:r>
              <a:rPr lang="ja-JP" altLang="en-US" dirty="0">
                <a:solidFill>
                  <a:srgbClr val="975C1E"/>
                </a:solidFill>
              </a:rPr>
              <a:t>　</a:t>
            </a:r>
            <a:r>
              <a:rPr lang="ja-JP" altLang="en-US" sz="2800" dirty="0">
                <a:solidFill>
                  <a:srgbClr val="975C1E"/>
                </a:solidFill>
              </a:rPr>
              <a:t>ディズニーランド専用消防署</a:t>
            </a:r>
          </a:p>
          <a:p>
            <a:pPr eaLnBrk="1" hangingPunct="1">
              <a:buSzPts val="2500"/>
              <a:buFont typeface="Wingdings" pitchFamily="2" charset="2"/>
              <a:buNone/>
            </a:pPr>
            <a:r>
              <a:rPr lang="ja-JP" altLang="en-US" sz="2800" dirty="0">
                <a:solidFill>
                  <a:srgbClr val="975C1E"/>
                </a:solidFill>
              </a:rPr>
              <a:t>　「</a:t>
            </a:r>
            <a:r>
              <a:rPr lang="en-US" altLang="ja-JP" sz="2800" dirty="0">
                <a:solidFill>
                  <a:srgbClr val="975C1E"/>
                </a:solidFill>
              </a:rPr>
              <a:t>TDR</a:t>
            </a:r>
            <a:r>
              <a:rPr lang="ja-JP" altLang="en-US" sz="2800" dirty="0">
                <a:solidFill>
                  <a:srgbClr val="975C1E"/>
                </a:solidFill>
              </a:rPr>
              <a:t>」には</a:t>
            </a:r>
            <a:r>
              <a:rPr lang="en-US" altLang="ja-JP" sz="2800" dirty="0">
                <a:solidFill>
                  <a:srgbClr val="975C1E"/>
                </a:solidFill>
              </a:rPr>
              <a:t>2</a:t>
            </a:r>
            <a:r>
              <a:rPr lang="ja-JP" altLang="en-US" sz="2800" dirty="0">
                <a:solidFill>
                  <a:srgbClr val="975C1E"/>
                </a:solidFill>
              </a:rPr>
              <a:t>台の消防自動車が園内の見えないところに配置され、</a:t>
            </a:r>
            <a:r>
              <a:rPr lang="en-US" altLang="ja-JP" sz="2800" dirty="0">
                <a:solidFill>
                  <a:srgbClr val="975C1E"/>
                </a:solidFill>
              </a:rPr>
              <a:t>24</a:t>
            </a:r>
            <a:r>
              <a:rPr lang="ja-JP" altLang="en-US" sz="2800" dirty="0">
                <a:solidFill>
                  <a:srgbClr val="975C1E"/>
                </a:solidFill>
              </a:rPr>
              <a:t>時間体制で、園内の緊急時に備えている。</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4365104"/>
            <a:ext cx="22669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761" y="0"/>
            <a:ext cx="3648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4588"/>
    </mc:Choice>
    <mc:Fallback xmlns="">
      <p:transition spd="slow" advTm="1458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en-US" altLang="ja-JP" dirty="0"/>
              <a:t>180</a:t>
            </a:r>
            <a:r>
              <a:rPr lang="ja-JP" altLang="en-US" dirty="0"/>
              <a:t>回の防災訓練</a:t>
            </a:r>
          </a:p>
        </p:txBody>
      </p:sp>
      <p:sp>
        <p:nvSpPr>
          <p:cNvPr id="29699" name="コンテンツ プレースホルダ 2"/>
          <p:cNvSpPr>
            <a:spLocks noGrp="1"/>
          </p:cNvSpPr>
          <p:nvPr>
            <p:ph idx="1"/>
          </p:nvPr>
        </p:nvSpPr>
        <p:spPr/>
        <p:txBody>
          <a:bodyPr>
            <a:normAutofit/>
          </a:bodyPr>
          <a:lstStyle/>
          <a:p>
            <a:pPr eaLnBrk="1" hangingPunct="1">
              <a:buSzPts val="2500"/>
            </a:pPr>
            <a:r>
              <a:rPr lang="ja-JP" altLang="en-US" sz="2800" dirty="0">
                <a:solidFill>
                  <a:srgbClr val="975C1E"/>
                </a:solidFill>
              </a:rPr>
              <a:t>「</a:t>
            </a:r>
            <a:r>
              <a:rPr lang="en-US" altLang="ja-JP" sz="2800" dirty="0">
                <a:solidFill>
                  <a:srgbClr val="975C1E"/>
                </a:solidFill>
              </a:rPr>
              <a:t>TDR</a:t>
            </a:r>
            <a:r>
              <a:rPr lang="ja-JP" altLang="en-US" sz="2800" dirty="0">
                <a:solidFill>
                  <a:srgbClr val="975C1E"/>
                </a:solidFill>
              </a:rPr>
              <a:t>」では「震度</a:t>
            </a:r>
            <a:r>
              <a:rPr lang="en-US" altLang="ja-JP" sz="2800" dirty="0">
                <a:solidFill>
                  <a:srgbClr val="975C1E"/>
                </a:solidFill>
              </a:rPr>
              <a:t>6</a:t>
            </a:r>
            <a:r>
              <a:rPr lang="ja-JP" altLang="en-US" sz="2800" dirty="0">
                <a:solidFill>
                  <a:srgbClr val="975C1E"/>
                </a:solidFill>
              </a:rPr>
              <a:t>強」を想定した体制と防災訓練が１年中行なわれているのです。その訓練の回数は、セクションごとのものも含めると年間で実に</a:t>
            </a:r>
            <a:r>
              <a:rPr lang="en-US" altLang="ja-JP" sz="2800" dirty="0">
                <a:solidFill>
                  <a:srgbClr val="975C1E"/>
                </a:solidFill>
              </a:rPr>
              <a:t>180</a:t>
            </a:r>
            <a:r>
              <a:rPr lang="ja-JP" altLang="en-US" sz="2800" dirty="0">
                <a:solidFill>
                  <a:srgbClr val="975C1E"/>
                </a:solidFill>
              </a:rPr>
              <a:t>回にも及ぶ。</a:t>
            </a:r>
          </a:p>
          <a:p>
            <a:pPr eaLnBrk="1" hangingPunct="1">
              <a:buSzPts val="2500"/>
              <a:buFont typeface="Wingdings" pitchFamily="2" charset="2"/>
              <a:buNone/>
            </a:pPr>
            <a:endParaRPr lang="ja-JP" altLang="en-US" sz="2800" dirty="0"/>
          </a:p>
          <a:p>
            <a:pPr eaLnBrk="1" hangingPunct="1"/>
            <a:endParaRPr lang="ja-JP" altLang="en-US" sz="28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3429001"/>
            <a:ext cx="6552728" cy="236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639616" y="5949280"/>
            <a:ext cx="6552728" cy="369332"/>
          </a:xfrm>
          <a:prstGeom prst="rect">
            <a:avLst/>
          </a:prstGeom>
          <a:noFill/>
        </p:spPr>
        <p:txBody>
          <a:bodyPr wrap="square" rtlCol="0">
            <a:spAutoFit/>
          </a:bodyPr>
          <a:lstStyle/>
          <a:p>
            <a:r>
              <a:rPr kumimoji="1" lang="ja-JP" altLang="en-US" dirty="0"/>
              <a:t>ゲスト参加型防災訓練</a:t>
            </a:r>
          </a:p>
        </p:txBody>
      </p:sp>
    </p:spTree>
  </p:cSld>
  <p:clrMapOvr>
    <a:masterClrMapping/>
  </p:clrMapOvr>
  <mc:AlternateContent xmlns:mc="http://schemas.openxmlformats.org/markup-compatibility/2006" xmlns:p14="http://schemas.microsoft.com/office/powerpoint/2010/main">
    <mc:Choice Requires="p14">
      <p:transition spd="slow" p14:dur="2000" advTm="35454"/>
    </mc:Choice>
    <mc:Fallback xmlns="">
      <p:transition spd="slow" advTm="3545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7"/>
            <a:ext cx="7886700" cy="864096"/>
          </a:xfrm>
        </p:spPr>
        <p:txBody>
          <a:bodyPr/>
          <a:lstStyle/>
          <a:p>
            <a:r>
              <a:rPr kumimoji="1" lang="ja-JP" altLang="en-US" dirty="0"/>
              <a:t>今後の課題</a:t>
            </a:r>
          </a:p>
        </p:txBody>
      </p:sp>
      <p:sp>
        <p:nvSpPr>
          <p:cNvPr id="5" name="テキスト ボックス 4"/>
          <p:cNvSpPr txBox="1"/>
          <p:nvPr/>
        </p:nvSpPr>
        <p:spPr>
          <a:xfrm>
            <a:off x="4079776" y="1196753"/>
            <a:ext cx="4536504" cy="369332"/>
          </a:xfrm>
          <a:prstGeom prst="rect">
            <a:avLst/>
          </a:prstGeom>
          <a:noFill/>
        </p:spPr>
        <p:txBody>
          <a:bodyPr wrap="square" rtlCol="0">
            <a:spAutoFit/>
          </a:bodyPr>
          <a:lstStyle/>
          <a:p>
            <a:pPr algn="ctr"/>
            <a:r>
              <a:rPr kumimoji="1" lang="ja-JP" altLang="en-US" dirty="0"/>
              <a:t>顧客満足度ランキング</a:t>
            </a:r>
          </a:p>
        </p:txBody>
      </p:sp>
      <p:sp>
        <p:nvSpPr>
          <p:cNvPr id="6" name="正方形/長方形 5">
            <a:extLst>
              <a:ext uri="{FF2B5EF4-FFF2-40B4-BE49-F238E27FC236}">
                <a16:creationId xmlns:a16="http://schemas.microsoft.com/office/drawing/2014/main" id="{8BD669CA-5C46-4987-AC1B-471DCE581752}"/>
              </a:ext>
            </a:extLst>
          </p:cNvPr>
          <p:cNvSpPr/>
          <p:nvPr/>
        </p:nvSpPr>
        <p:spPr>
          <a:xfrm>
            <a:off x="8650749" y="5517232"/>
            <a:ext cx="272382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（出所）</a:t>
            </a:r>
            <a:r>
              <a:rPr lang="zh-TW" altLang="en-US" dirty="0">
                <a:latin typeface="メイリオ" panose="020B0604030504040204" pitchFamily="50" charset="-128"/>
                <a:ea typeface="メイリオ" panose="020B0604030504040204" pitchFamily="50" charset="-128"/>
              </a:rPr>
              <a:t>日本生産性本部</a:t>
            </a:r>
            <a:endParaRPr lang="ja-JP" altLang="en-US"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71224C5-639D-4153-AEFB-E8C498E04428}"/>
              </a:ext>
            </a:extLst>
          </p:cNvPr>
          <p:cNvSpPr txBox="1"/>
          <p:nvPr/>
        </p:nvSpPr>
        <p:spPr>
          <a:xfrm>
            <a:off x="767408" y="6156011"/>
            <a:ext cx="8604956" cy="369332"/>
          </a:xfrm>
          <a:prstGeom prst="rect">
            <a:avLst/>
          </a:prstGeom>
          <a:noFill/>
        </p:spPr>
        <p:txBody>
          <a:bodyPr wrap="square" rtlCol="0">
            <a:spAutoFit/>
          </a:bodyPr>
          <a:lstStyle/>
          <a:p>
            <a:r>
              <a:rPr kumimoji="1" lang="ja-JP" altLang="en-US" dirty="0"/>
              <a:t>（注）</a:t>
            </a:r>
            <a:r>
              <a:rPr kumimoji="1" lang="en-US" altLang="ja-JP" dirty="0"/>
              <a:t>2020</a:t>
            </a:r>
            <a:r>
              <a:rPr kumimoji="1" lang="ja-JP" altLang="en-US" dirty="0"/>
              <a:t>年度、</a:t>
            </a:r>
            <a:r>
              <a:rPr kumimoji="1" lang="en-US" altLang="ja-JP" dirty="0"/>
              <a:t>2021</a:t>
            </a:r>
            <a:r>
              <a:rPr kumimoji="1" lang="ja-JP" altLang="en-US" dirty="0"/>
              <a:t>年度は、新型コロナウイルス感染拡大で中止。</a:t>
            </a:r>
          </a:p>
        </p:txBody>
      </p:sp>
      <p:pic>
        <p:nvPicPr>
          <p:cNvPr id="7" name="図 6">
            <a:extLst>
              <a:ext uri="{FF2B5EF4-FFF2-40B4-BE49-F238E27FC236}">
                <a16:creationId xmlns:a16="http://schemas.microsoft.com/office/drawing/2014/main" id="{02D932A1-223A-4B8D-66AB-13B227285C65}"/>
              </a:ext>
            </a:extLst>
          </p:cNvPr>
          <p:cNvPicPr>
            <a:picLocks noChangeAspect="1"/>
          </p:cNvPicPr>
          <p:nvPr/>
        </p:nvPicPr>
        <p:blipFill>
          <a:blip r:embed="rId2"/>
          <a:stretch>
            <a:fillRect/>
          </a:stretch>
        </p:blipFill>
        <p:spPr>
          <a:xfrm>
            <a:off x="646138" y="2095184"/>
            <a:ext cx="10899723" cy="2995208"/>
          </a:xfrm>
          <a:prstGeom prst="rect">
            <a:avLst/>
          </a:prstGeom>
        </p:spPr>
      </p:pic>
    </p:spTree>
    <p:extLst>
      <p:ext uri="{BB962C8B-B14F-4D97-AF65-F5344CB8AC3E}">
        <p14:creationId xmlns:p14="http://schemas.microsoft.com/office/powerpoint/2010/main" val="2026838637"/>
      </p:ext>
    </p:extLst>
  </p:cSld>
  <p:clrMapOvr>
    <a:masterClrMapping/>
  </p:clrMapOvr>
  <mc:AlternateContent xmlns:mc="http://schemas.openxmlformats.org/markup-compatibility/2006" xmlns:p14="http://schemas.microsoft.com/office/powerpoint/2010/main">
    <mc:Choice Requires="p14">
      <p:transition spd="slow" p14:dur="2000" advTm="49236"/>
    </mc:Choice>
    <mc:Fallback xmlns="">
      <p:transition spd="slow" advTm="4923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3909" y="1690688"/>
            <a:ext cx="620418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2"/>
          <p:cNvSpPr>
            <a:spLocks noGrp="1" noRot="1" noChangeArrowheads="1"/>
          </p:cNvSpPr>
          <p:nvPr>
            <p:ph type="title"/>
          </p:nvPr>
        </p:nvSpPr>
        <p:spPr/>
        <p:txBody>
          <a:bodyPr/>
          <a:lstStyle/>
          <a:p>
            <a:pPr>
              <a:defRPr/>
            </a:pPr>
            <a:r>
              <a:rPr lang="ja-JP" altLang="en-US" dirty="0"/>
              <a:t>ご清聴ありがとうございました</a:t>
            </a:r>
          </a:p>
        </p:txBody>
      </p:sp>
    </p:spTree>
    <p:extLst>
      <p:ext uri="{BB962C8B-B14F-4D97-AF65-F5344CB8AC3E}">
        <p14:creationId xmlns:p14="http://schemas.microsoft.com/office/powerpoint/2010/main" val="3313048352"/>
      </p:ext>
    </p:extLst>
  </p:cSld>
  <p:clrMapOvr>
    <a:masterClrMapping/>
  </p:clrMapOvr>
  <mc:AlternateContent xmlns:mc="http://schemas.openxmlformats.org/markup-compatibility/2006" xmlns:p14="http://schemas.microsoft.com/office/powerpoint/2010/main">
    <mc:Choice Requires="p14">
      <p:transition spd="slow" p14:dur="2000" advTm="7069"/>
    </mc:Choice>
    <mc:Fallback xmlns="">
      <p:transition spd="slow" advTm="706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836712"/>
            <a:ext cx="10515600" cy="1325563"/>
          </a:xfrm>
        </p:spPr>
        <p:txBody>
          <a:bodyPr/>
          <a:lstStyle/>
          <a:p>
            <a:r>
              <a:rPr kumimoji="1" lang="ja-JP" altLang="en-US" dirty="0"/>
              <a:t>高品質サービスによる</a:t>
            </a:r>
            <a:br>
              <a:rPr kumimoji="1" lang="en-US" altLang="ja-JP" dirty="0"/>
            </a:br>
            <a:r>
              <a:rPr kumimoji="1" lang="ja-JP" altLang="en-US" dirty="0"/>
              <a:t>リピーター増加効果</a:t>
            </a:r>
          </a:p>
        </p:txBody>
      </p:sp>
      <p:sp>
        <p:nvSpPr>
          <p:cNvPr id="3" name="コンテンツ プレースホルダー 2"/>
          <p:cNvSpPr>
            <a:spLocks noGrp="1"/>
          </p:cNvSpPr>
          <p:nvPr>
            <p:ph idx="1"/>
          </p:nvPr>
        </p:nvSpPr>
        <p:spPr>
          <a:xfrm>
            <a:off x="867620" y="3068961"/>
            <a:ext cx="10515600" cy="2448272"/>
          </a:xfrm>
        </p:spPr>
        <p:txBody>
          <a:bodyPr>
            <a:normAutofit/>
          </a:bodyPr>
          <a:lstStyle/>
          <a:p>
            <a:pPr marL="0" indent="0">
              <a:buNone/>
            </a:pPr>
            <a:r>
              <a:rPr lang="ja-JP" altLang="en-US" sz="2800" b="1" dirty="0">
                <a:solidFill>
                  <a:schemeClr val="accent1">
                    <a:lumMod val="75000"/>
                  </a:schemeClr>
                </a:solidFill>
              </a:rPr>
              <a:t>グッドマンの法則</a:t>
            </a:r>
            <a:endParaRPr lang="en-US" altLang="ja-JP" sz="2800" b="1" dirty="0">
              <a:solidFill>
                <a:schemeClr val="accent1">
                  <a:lumMod val="75000"/>
                </a:schemeClr>
              </a:solidFill>
            </a:endParaRPr>
          </a:p>
          <a:p>
            <a:r>
              <a:rPr lang="ja-JP" altLang="en-US" sz="2800" dirty="0"/>
              <a:t>不満を持つ顧客のうち、クレームを申し立てる人よりも、</a:t>
            </a:r>
            <a:r>
              <a:rPr lang="ja-JP" altLang="en-US" sz="2800" dirty="0">
                <a:solidFill>
                  <a:srgbClr val="FF0000"/>
                </a:solidFill>
              </a:rPr>
              <a:t>商品を二度と買わない</a:t>
            </a:r>
            <a:r>
              <a:rPr lang="ja-JP" altLang="en-US" sz="2800" dirty="0"/>
              <a:t>、という行動に出る人の方が圧倒的に多い。</a:t>
            </a:r>
            <a:endParaRPr lang="en-US" altLang="ja-JP" sz="2800" dirty="0"/>
          </a:p>
          <a:p>
            <a:r>
              <a:rPr lang="ja-JP" altLang="en-US" sz="2800" dirty="0"/>
              <a:t>不満を解決できると</a:t>
            </a:r>
            <a:r>
              <a:rPr lang="ja-JP" altLang="en-US" sz="2800" dirty="0">
                <a:solidFill>
                  <a:srgbClr val="FF0000"/>
                </a:solidFill>
              </a:rPr>
              <a:t>再購入</a:t>
            </a:r>
            <a:r>
              <a:rPr lang="ja-JP" altLang="en-US" sz="2800" dirty="0"/>
              <a:t>する比率が高まる。</a:t>
            </a:r>
          </a:p>
        </p:txBody>
      </p:sp>
    </p:spTree>
    <p:extLst>
      <p:ext uri="{BB962C8B-B14F-4D97-AF65-F5344CB8AC3E}">
        <p14:creationId xmlns:p14="http://schemas.microsoft.com/office/powerpoint/2010/main" val="972485014"/>
      </p:ext>
    </p:extLst>
  </p:cSld>
  <p:clrMapOvr>
    <a:masterClrMapping/>
  </p:clrMapOvr>
  <mc:AlternateContent xmlns:mc="http://schemas.openxmlformats.org/markup-compatibility/2006" xmlns:p14="http://schemas.microsoft.com/office/powerpoint/2010/main">
    <mc:Choice Requires="p14">
      <p:transition spd="slow" p14:dur="2000" advTm="42384"/>
    </mc:Choice>
    <mc:Fallback xmlns="">
      <p:transition spd="slow" advTm="4238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9496" y="348431"/>
            <a:ext cx="10009112" cy="1008112"/>
          </a:xfrm>
        </p:spPr>
        <p:txBody>
          <a:bodyPr>
            <a:normAutofit/>
          </a:bodyPr>
          <a:lstStyle/>
          <a:p>
            <a:r>
              <a:rPr kumimoji="1" lang="ja-JP" altLang="en-US" dirty="0"/>
              <a:t>どうすれば、働く人のやる気はでるか</a:t>
            </a:r>
          </a:p>
        </p:txBody>
      </p:sp>
      <p:graphicFrame>
        <p:nvGraphicFramePr>
          <p:cNvPr id="4" name="図表 3"/>
          <p:cNvGraphicFramePr/>
          <p:nvPr/>
        </p:nvGraphicFramePr>
        <p:xfrm>
          <a:off x="2927648" y="1362701"/>
          <a:ext cx="6096000" cy="41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p:cNvSpPr txBox="1"/>
          <p:nvPr/>
        </p:nvSpPr>
        <p:spPr>
          <a:xfrm>
            <a:off x="911424" y="5733256"/>
            <a:ext cx="10909212" cy="830997"/>
          </a:xfrm>
          <a:prstGeom prst="rect">
            <a:avLst/>
          </a:prstGeom>
          <a:noFill/>
        </p:spPr>
        <p:txBody>
          <a:bodyPr wrap="square" rtlCol="0">
            <a:spAutoFit/>
          </a:bodyPr>
          <a:lstStyle/>
          <a:p>
            <a:r>
              <a:rPr lang="ja-JP" altLang="en-US" sz="2400" dirty="0">
                <a:solidFill>
                  <a:srgbClr val="D402CA"/>
                </a:solidFill>
              </a:rPr>
              <a:t>ホワイトカラーが増えるにつれて、やりがいや誇りが持てるような人的資源管理が重要になってきた。</a:t>
            </a:r>
          </a:p>
        </p:txBody>
      </p:sp>
    </p:spTree>
    <p:extLst>
      <p:ext uri="{BB962C8B-B14F-4D97-AF65-F5344CB8AC3E}">
        <p14:creationId xmlns:p14="http://schemas.microsoft.com/office/powerpoint/2010/main" val="1634620843"/>
      </p:ext>
    </p:extLst>
  </p:cSld>
  <p:clrMapOvr>
    <a:masterClrMapping/>
  </p:clrMapOvr>
  <mc:AlternateContent xmlns:mc="http://schemas.openxmlformats.org/markup-compatibility/2006" xmlns:p14="http://schemas.microsoft.com/office/powerpoint/2010/main">
    <mc:Choice Requires="p14">
      <p:transition spd="slow" p14:dur="2000" advTm="41515"/>
    </mc:Choice>
    <mc:Fallback xmlns="">
      <p:transition spd="slow" advTm="415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149EF5-F390-4C62-BCB4-75386032C5DB}"/>
              </a:ext>
            </a:extLst>
          </p:cNvPr>
          <p:cNvSpPr>
            <a:spLocks noGrp="1"/>
          </p:cNvSpPr>
          <p:nvPr>
            <p:ph type="title"/>
          </p:nvPr>
        </p:nvSpPr>
        <p:spPr/>
        <p:txBody>
          <a:bodyPr/>
          <a:lstStyle/>
          <a:p>
            <a:r>
              <a:rPr lang="ja-JP" altLang="en-US" dirty="0"/>
              <a:t>人的資源管理の学説（２）</a:t>
            </a:r>
            <a:endParaRPr kumimoji="1" lang="ja-JP" altLang="en-US" dirty="0"/>
          </a:p>
        </p:txBody>
      </p:sp>
      <p:sp>
        <p:nvSpPr>
          <p:cNvPr id="3" name="コンテンツ プレースホルダー 2">
            <a:extLst>
              <a:ext uri="{FF2B5EF4-FFF2-40B4-BE49-F238E27FC236}">
                <a16:creationId xmlns:a16="http://schemas.microsoft.com/office/drawing/2014/main" id="{6DF3B741-C5EE-45B9-9E69-E07393E17694}"/>
              </a:ext>
            </a:extLst>
          </p:cNvPr>
          <p:cNvSpPr>
            <a:spLocks noGrp="1"/>
          </p:cNvSpPr>
          <p:nvPr>
            <p:ph idx="1"/>
          </p:nvPr>
        </p:nvSpPr>
        <p:spPr/>
        <p:txBody>
          <a:bodyPr>
            <a:normAutofit lnSpcReduction="10000"/>
          </a:bodyPr>
          <a:lstStyle/>
          <a:p>
            <a:r>
              <a:rPr lang="ja-JP" altLang="en-US" dirty="0">
                <a:solidFill>
                  <a:srgbClr val="FF0000"/>
                </a:solidFill>
              </a:rPr>
              <a:t>マズロー</a:t>
            </a:r>
            <a:r>
              <a:rPr lang="ja-JP" altLang="en-US" dirty="0"/>
              <a:t>の</a:t>
            </a:r>
            <a:r>
              <a:rPr lang="ja-JP" altLang="en-US" dirty="0">
                <a:highlight>
                  <a:srgbClr val="FFFF00"/>
                </a:highlight>
              </a:rPr>
              <a:t>欲求</a:t>
            </a:r>
            <a:r>
              <a:rPr lang="en-US" altLang="ja-JP" dirty="0">
                <a:highlight>
                  <a:srgbClr val="FFFF00"/>
                </a:highlight>
              </a:rPr>
              <a:t>5</a:t>
            </a:r>
            <a:r>
              <a:rPr lang="ja-JP" altLang="en-US" dirty="0">
                <a:highlight>
                  <a:srgbClr val="FFFF00"/>
                </a:highlight>
              </a:rPr>
              <a:t>段階説</a:t>
            </a:r>
            <a:r>
              <a:rPr lang="ja-JP" altLang="en-US" dirty="0"/>
              <a:t>は， 低次元の欲求を満たされないと高度な欲求が満たされないという理論である。</a:t>
            </a:r>
          </a:p>
          <a:p>
            <a:r>
              <a:rPr lang="ja-JP" altLang="en-US" dirty="0">
                <a:solidFill>
                  <a:srgbClr val="FF0000"/>
                </a:solidFill>
              </a:rPr>
              <a:t>マクレガー</a:t>
            </a:r>
            <a:r>
              <a:rPr lang="ja-JP" altLang="en-US" dirty="0"/>
              <a:t>は</a:t>
            </a:r>
            <a:r>
              <a:rPr lang="en-US" altLang="ja-JP" dirty="0"/>
              <a:t>X</a:t>
            </a:r>
            <a:r>
              <a:rPr lang="ja-JP" altLang="en-US" dirty="0"/>
              <a:t>理論，</a:t>
            </a:r>
            <a:r>
              <a:rPr lang="en-US" altLang="ja-JP" dirty="0"/>
              <a:t>Y</a:t>
            </a:r>
            <a:r>
              <a:rPr lang="ja-JP" altLang="en-US" dirty="0"/>
              <a:t>理論を考案した。</a:t>
            </a:r>
            <a:r>
              <a:rPr lang="en-US" altLang="ja-JP" dirty="0"/>
              <a:t>X</a:t>
            </a:r>
            <a:r>
              <a:rPr lang="ja-JP" altLang="en-US" dirty="0"/>
              <a:t>理論は「人間は生まれながらに仕事が嫌い」と考えるもので</a:t>
            </a:r>
            <a:r>
              <a:rPr lang="en-US" altLang="ja-JP" dirty="0"/>
              <a:t>Y</a:t>
            </a:r>
            <a:r>
              <a:rPr lang="ja-JP" altLang="en-US" dirty="0"/>
              <a:t>理論は</a:t>
            </a:r>
            <a:r>
              <a:rPr lang="ja-JP" altLang="en-US" dirty="0">
                <a:highlight>
                  <a:srgbClr val="FFFF00"/>
                </a:highlight>
              </a:rPr>
              <a:t>「人間は生まれながらに仕事が好き」</a:t>
            </a:r>
            <a:r>
              <a:rPr lang="ja-JP" altLang="en-US" dirty="0"/>
              <a:t>という</a:t>
            </a:r>
            <a:r>
              <a:rPr lang="en-US" altLang="ja-JP" dirty="0"/>
              <a:t>2</a:t>
            </a:r>
            <a:r>
              <a:rPr lang="ja-JP" altLang="en-US" dirty="0"/>
              <a:t>つの理論である。</a:t>
            </a:r>
          </a:p>
          <a:p>
            <a:r>
              <a:rPr lang="ja-JP" altLang="en-US" dirty="0">
                <a:solidFill>
                  <a:srgbClr val="FF0000"/>
                </a:solidFill>
              </a:rPr>
              <a:t>ハーズバーグ</a:t>
            </a:r>
            <a:r>
              <a:rPr lang="ja-JP" altLang="en-US" dirty="0"/>
              <a:t>は</a:t>
            </a:r>
            <a:r>
              <a:rPr lang="ja-JP" altLang="en-US" dirty="0">
                <a:highlight>
                  <a:srgbClr val="FFFF00"/>
                </a:highlight>
              </a:rPr>
              <a:t>「動機付け要因</a:t>
            </a:r>
            <a:r>
              <a:rPr lang="ja-JP" altLang="en-US" dirty="0"/>
              <a:t>」が重要だと主張した。会社の経営、監督技術、給与、対人関係、作業条件などの</a:t>
            </a:r>
            <a:r>
              <a:rPr lang="ja-JP" altLang="en-US" dirty="0">
                <a:highlight>
                  <a:srgbClr val="FFFF00"/>
                </a:highlight>
              </a:rPr>
              <a:t>「衛生要因」</a:t>
            </a:r>
            <a:r>
              <a:rPr lang="ja-JP" altLang="en-US" dirty="0"/>
              <a:t>は満たされないと不満を感じるが満たされてもさほどの満足感が得られない。一方， 達成、 承認、仕事そのもの、責任、昇進に関わる</a:t>
            </a:r>
            <a:r>
              <a:rPr lang="ja-JP" altLang="en-US" dirty="0">
                <a:highlight>
                  <a:srgbClr val="FFFF00"/>
                </a:highlight>
              </a:rPr>
              <a:t>「動機付け要因」</a:t>
            </a:r>
            <a:r>
              <a:rPr lang="ja-JP" altLang="en-US" dirty="0"/>
              <a:t>は満たされると高い満足を感じるが満たされなくてもさほどの不満は感じないと考えた。</a:t>
            </a:r>
          </a:p>
          <a:p>
            <a:endParaRPr kumimoji="1" lang="ja-JP" altLang="en-US" dirty="0"/>
          </a:p>
        </p:txBody>
      </p:sp>
    </p:spTree>
    <p:extLst>
      <p:ext uri="{BB962C8B-B14F-4D97-AF65-F5344CB8AC3E}">
        <p14:creationId xmlns:p14="http://schemas.microsoft.com/office/powerpoint/2010/main" val="1895413653"/>
      </p:ext>
    </p:extLst>
  </p:cSld>
  <p:clrMapOvr>
    <a:masterClrMapping/>
  </p:clrMapOvr>
  <mc:AlternateContent xmlns:mc="http://schemas.openxmlformats.org/markup-compatibility/2006" xmlns:p14="http://schemas.microsoft.com/office/powerpoint/2010/main">
    <mc:Choice Requires="p14">
      <p:transition spd="slow" p14:dur="2000" advTm="80149"/>
    </mc:Choice>
    <mc:Fallback xmlns="">
      <p:transition spd="slow" advTm="8014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3552" y="260649"/>
            <a:ext cx="7886700" cy="1325563"/>
          </a:xfrm>
        </p:spPr>
        <p:txBody>
          <a:bodyPr/>
          <a:lstStyle/>
          <a:p>
            <a:r>
              <a:rPr lang="ja-JP" altLang="en-US" dirty="0"/>
              <a:t>マズローの欲求５段階説</a:t>
            </a:r>
            <a:endParaRPr kumimoji="1" lang="ja-JP" altLang="en-US" dirty="0"/>
          </a:p>
        </p:txBody>
      </p:sp>
      <p:sp>
        <p:nvSpPr>
          <p:cNvPr id="4" name="テキスト ボックス 3"/>
          <p:cNvSpPr txBox="1"/>
          <p:nvPr/>
        </p:nvSpPr>
        <p:spPr>
          <a:xfrm>
            <a:off x="2207568" y="6113617"/>
            <a:ext cx="7992888"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下の段階が満たされないと、上の段階に進めない。</a:t>
            </a:r>
          </a:p>
        </p:txBody>
      </p:sp>
      <p:graphicFrame>
        <p:nvGraphicFramePr>
          <p:cNvPr id="3" name="図表 2"/>
          <p:cNvGraphicFramePr/>
          <p:nvPr/>
        </p:nvGraphicFramePr>
        <p:xfrm>
          <a:off x="2207568"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049609BD-890D-1834-542A-8FE658C7A440}"/>
              </a:ext>
            </a:extLst>
          </p:cNvPr>
          <p:cNvSpPr txBox="1"/>
          <p:nvPr/>
        </p:nvSpPr>
        <p:spPr>
          <a:xfrm>
            <a:off x="9043918" y="4704265"/>
            <a:ext cx="2160240" cy="369332"/>
          </a:xfrm>
          <a:prstGeom prst="rect">
            <a:avLst/>
          </a:prstGeom>
          <a:noFill/>
          <a:ln>
            <a:solidFill>
              <a:schemeClr val="accent2">
                <a:lumMod val="75000"/>
              </a:schemeClr>
            </a:solidFill>
          </a:ln>
        </p:spPr>
        <p:txBody>
          <a:bodyPr wrap="square" rtlCol="0">
            <a:spAutoFit/>
          </a:bodyPr>
          <a:lstStyle/>
          <a:p>
            <a:r>
              <a:rPr kumimoji="1" lang="ja-JP" altLang="en-US" dirty="0"/>
              <a:t>科学的管理法</a:t>
            </a:r>
          </a:p>
        </p:txBody>
      </p:sp>
      <p:sp>
        <p:nvSpPr>
          <p:cNvPr id="6" name="テキスト ボックス 5">
            <a:extLst>
              <a:ext uri="{FF2B5EF4-FFF2-40B4-BE49-F238E27FC236}">
                <a16:creationId xmlns:a16="http://schemas.microsoft.com/office/drawing/2014/main" id="{B3CE478D-17D9-D960-7C7B-426B50C1C68A}"/>
              </a:ext>
            </a:extLst>
          </p:cNvPr>
          <p:cNvSpPr txBox="1"/>
          <p:nvPr/>
        </p:nvSpPr>
        <p:spPr>
          <a:xfrm>
            <a:off x="9043918" y="3429000"/>
            <a:ext cx="2020634" cy="369332"/>
          </a:xfrm>
          <a:prstGeom prst="rect">
            <a:avLst/>
          </a:prstGeom>
          <a:noFill/>
          <a:ln>
            <a:solidFill>
              <a:schemeClr val="accent2">
                <a:lumMod val="75000"/>
              </a:schemeClr>
            </a:solidFill>
          </a:ln>
        </p:spPr>
        <p:txBody>
          <a:bodyPr wrap="square" rtlCol="0">
            <a:spAutoFit/>
          </a:bodyPr>
          <a:lstStyle/>
          <a:p>
            <a:r>
              <a:rPr kumimoji="1" lang="ja-JP" altLang="en-US" dirty="0"/>
              <a:t>人間関係論</a:t>
            </a:r>
          </a:p>
        </p:txBody>
      </p:sp>
      <p:sp>
        <p:nvSpPr>
          <p:cNvPr id="7" name="テキスト ボックス 6">
            <a:extLst>
              <a:ext uri="{FF2B5EF4-FFF2-40B4-BE49-F238E27FC236}">
                <a16:creationId xmlns:a16="http://schemas.microsoft.com/office/drawing/2014/main" id="{747776BD-F93F-0656-290B-023607A03654}"/>
              </a:ext>
            </a:extLst>
          </p:cNvPr>
          <p:cNvSpPr txBox="1"/>
          <p:nvPr/>
        </p:nvSpPr>
        <p:spPr>
          <a:xfrm>
            <a:off x="8978144" y="2122813"/>
            <a:ext cx="1944216" cy="369332"/>
          </a:xfrm>
          <a:prstGeom prst="rect">
            <a:avLst/>
          </a:prstGeom>
          <a:noFill/>
          <a:ln>
            <a:solidFill>
              <a:schemeClr val="accent2">
                <a:lumMod val="75000"/>
              </a:schemeClr>
            </a:solidFill>
          </a:ln>
        </p:spPr>
        <p:txBody>
          <a:bodyPr wrap="square" rtlCol="0">
            <a:spAutoFit/>
          </a:bodyPr>
          <a:lstStyle/>
          <a:p>
            <a:r>
              <a:rPr kumimoji="1" lang="ja-JP" altLang="en-US" dirty="0"/>
              <a:t>動機付け要因</a:t>
            </a:r>
          </a:p>
        </p:txBody>
      </p:sp>
    </p:spTree>
    <p:extLst>
      <p:ext uri="{BB962C8B-B14F-4D97-AF65-F5344CB8AC3E}">
        <p14:creationId xmlns:p14="http://schemas.microsoft.com/office/powerpoint/2010/main" val="2175951891"/>
      </p:ext>
    </p:extLst>
  </p:cSld>
  <p:clrMapOvr>
    <a:masterClrMapping/>
  </p:clrMapOvr>
  <mc:AlternateContent xmlns:mc="http://schemas.openxmlformats.org/markup-compatibility/2006" xmlns:p14="http://schemas.microsoft.com/office/powerpoint/2010/main">
    <mc:Choice Requires="p14">
      <p:transition spd="slow" p14:dur="2000" advTm="46761"/>
    </mc:Choice>
    <mc:Fallback xmlns="">
      <p:transition spd="slow" advTm="467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人材管理の工夫</a:t>
            </a:r>
          </a:p>
        </p:txBody>
      </p:sp>
      <p:sp>
        <p:nvSpPr>
          <p:cNvPr id="3" name="コンテンツ プレースホルダ 2"/>
          <p:cNvSpPr>
            <a:spLocks noGrp="1"/>
          </p:cNvSpPr>
          <p:nvPr>
            <p:ph idx="1"/>
          </p:nvPr>
        </p:nvSpPr>
        <p:spPr>
          <a:xfrm>
            <a:off x="838200" y="1825625"/>
            <a:ext cx="10515600" cy="4123655"/>
          </a:xfrm>
        </p:spPr>
        <p:txBody>
          <a:bodyPr>
            <a:normAutofit lnSpcReduction="10000"/>
          </a:bodyPr>
          <a:lstStyle/>
          <a:p>
            <a:pPr>
              <a:buNone/>
            </a:pPr>
            <a:endParaRPr lang="ja-JP" altLang="ja-JP" sz="3600" dirty="0"/>
          </a:p>
          <a:p>
            <a:r>
              <a:rPr lang="ja-JP" altLang="ja-JP" sz="3600" dirty="0"/>
              <a:t>お客さんを「＊＊＊」、従業員を「＊＊＊＊」、清掃者を「＊＊＊＊＊＊＊＊（管理人の意味）」と呼ぶ。</a:t>
            </a:r>
            <a:endParaRPr lang="en-US" altLang="ja-JP" sz="3600" dirty="0"/>
          </a:p>
          <a:p>
            <a:pPr marL="0" indent="0">
              <a:buNone/>
            </a:pPr>
            <a:endParaRPr lang="ja-JP" altLang="ja-JP" sz="3600" dirty="0"/>
          </a:p>
          <a:p>
            <a:r>
              <a:rPr lang="ja-JP" altLang="ja-JP" sz="3600" dirty="0"/>
              <a:t>アルバイトを活用、高度な研修→従業員の礼儀正しさ</a:t>
            </a:r>
          </a:p>
          <a:p>
            <a:pPr>
              <a:buNone/>
            </a:pPr>
            <a:r>
              <a:rPr lang="en-US" altLang="ja-JP" sz="3600" dirty="0"/>
              <a:t> </a:t>
            </a:r>
            <a:endParaRPr lang="ja-JP" altLang="ja-JP" sz="3600" dirty="0"/>
          </a:p>
          <a:p>
            <a:endParaRPr lang="ja-JP" altLang="en-US" sz="3600" dirty="0"/>
          </a:p>
        </p:txBody>
      </p:sp>
      <p:sp>
        <p:nvSpPr>
          <p:cNvPr id="5" name="テキスト ボックス 4">
            <a:extLst>
              <a:ext uri="{FF2B5EF4-FFF2-40B4-BE49-F238E27FC236}">
                <a16:creationId xmlns:a16="http://schemas.microsoft.com/office/drawing/2014/main" id="{47C91E82-DF5F-41EC-A06B-D40369EA88D8}"/>
              </a:ext>
            </a:extLst>
          </p:cNvPr>
          <p:cNvSpPr txBox="1"/>
          <p:nvPr/>
        </p:nvSpPr>
        <p:spPr>
          <a:xfrm>
            <a:off x="6023992" y="616332"/>
            <a:ext cx="5616624" cy="584775"/>
          </a:xfrm>
          <a:prstGeom prst="rect">
            <a:avLst/>
          </a:prstGeom>
          <a:noFill/>
          <a:ln>
            <a:solidFill>
              <a:srgbClr val="D402CA"/>
            </a:solidFill>
          </a:ln>
        </p:spPr>
        <p:txBody>
          <a:bodyPr wrap="square" rtlCol="0">
            <a:spAutoFit/>
          </a:bodyPr>
          <a:lstStyle/>
          <a:p>
            <a:pPr algn="ctr"/>
            <a:r>
              <a:rPr kumimoji="1" lang="ja-JP" altLang="en-US" sz="3200" dirty="0"/>
              <a:t>（注）＊一つがカタカナ一字</a:t>
            </a:r>
          </a:p>
        </p:txBody>
      </p:sp>
    </p:spTree>
  </p:cSld>
  <p:clrMapOvr>
    <a:masterClrMapping/>
  </p:clrMapOvr>
  <mc:AlternateContent xmlns:mc="http://schemas.openxmlformats.org/markup-compatibility/2006" xmlns:p14="http://schemas.microsoft.com/office/powerpoint/2010/main">
    <mc:Choice Requires="p14">
      <p:transition spd="slow" p14:dur="2000" advTm="62531"/>
    </mc:Choice>
    <mc:Fallback xmlns="">
      <p:transition spd="slow" advTm="625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名前の工夫</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04098433"/>
              </p:ext>
            </p:extLst>
          </p:nvPr>
        </p:nvGraphicFramePr>
        <p:xfrm>
          <a:off x="623392" y="2069393"/>
          <a:ext cx="10565180" cy="4069436"/>
        </p:xfrm>
        <a:graphic>
          <a:graphicData uri="http://schemas.openxmlformats.org/drawingml/2006/table">
            <a:tbl>
              <a:tblPr firstRow="1" bandRow="1">
                <a:tableStyleId>{5C22544A-7EE6-4342-B048-85BDC9FD1C3A}</a:tableStyleId>
              </a:tblPr>
              <a:tblGrid>
                <a:gridCol w="3506215">
                  <a:extLst>
                    <a:ext uri="{9D8B030D-6E8A-4147-A177-3AD203B41FA5}">
                      <a16:colId xmlns:a16="http://schemas.microsoft.com/office/drawing/2014/main" val="20000"/>
                    </a:ext>
                  </a:extLst>
                </a:gridCol>
                <a:gridCol w="3537238">
                  <a:extLst>
                    <a:ext uri="{9D8B030D-6E8A-4147-A177-3AD203B41FA5}">
                      <a16:colId xmlns:a16="http://schemas.microsoft.com/office/drawing/2014/main" val="20001"/>
                    </a:ext>
                  </a:extLst>
                </a:gridCol>
                <a:gridCol w="3521727">
                  <a:extLst>
                    <a:ext uri="{9D8B030D-6E8A-4147-A177-3AD203B41FA5}">
                      <a16:colId xmlns:a16="http://schemas.microsoft.com/office/drawing/2014/main" val="20002"/>
                    </a:ext>
                  </a:extLst>
                </a:gridCol>
              </a:tblGrid>
              <a:tr h="689929">
                <a:tc>
                  <a:txBody>
                    <a:bodyPr/>
                    <a:lstStyle/>
                    <a:p>
                      <a:endParaRPr kumimoji="1" lang="ja-JP" altLang="en-US" sz="2800" dirty="0"/>
                    </a:p>
                  </a:txBody>
                  <a:tcPr anchor="ctr" anchorCtr="1"/>
                </a:tc>
                <a:tc>
                  <a:txBody>
                    <a:bodyPr/>
                    <a:lstStyle/>
                    <a:p>
                      <a:r>
                        <a:rPr kumimoji="1" lang="ja-JP" altLang="en-US" sz="2800" dirty="0"/>
                        <a:t>お客さん</a:t>
                      </a:r>
                    </a:p>
                  </a:txBody>
                  <a:tcPr anchor="ctr" anchorCtr="1"/>
                </a:tc>
                <a:tc>
                  <a:txBody>
                    <a:bodyPr/>
                    <a:lstStyle/>
                    <a:p>
                      <a:r>
                        <a:rPr kumimoji="1" lang="ja-JP" altLang="en-US" sz="2800" dirty="0"/>
                        <a:t>従業員</a:t>
                      </a:r>
                    </a:p>
                  </a:txBody>
                  <a:tcPr anchor="ctr" anchorCtr="1"/>
                </a:tc>
                <a:extLst>
                  <a:ext uri="{0D108BD9-81ED-4DB2-BD59-A6C34878D82A}">
                    <a16:rowId xmlns:a16="http://schemas.microsoft.com/office/drawing/2014/main" val="10000"/>
                  </a:ext>
                </a:extLst>
              </a:tr>
              <a:tr h="504677">
                <a:tc>
                  <a:txBody>
                    <a:bodyPr/>
                    <a:lstStyle/>
                    <a:p>
                      <a:r>
                        <a:rPr kumimoji="1" lang="ja-JP" altLang="en-US" sz="2800" dirty="0"/>
                        <a:t>通常</a:t>
                      </a:r>
                    </a:p>
                  </a:txBody>
                  <a:tcPr anchor="ctr" anchorCtr="1"/>
                </a:tc>
                <a:tc>
                  <a:txBody>
                    <a:bodyPr/>
                    <a:lstStyle/>
                    <a:p>
                      <a:r>
                        <a:rPr kumimoji="1" lang="en-US" altLang="ja-JP" sz="2800" dirty="0"/>
                        <a:t>customer</a:t>
                      </a:r>
                      <a:endParaRPr kumimoji="1" lang="ja-JP" altLang="en-US" sz="2800" dirty="0"/>
                    </a:p>
                  </a:txBody>
                  <a:tcPr anchor="ctr" anchorCtr="1"/>
                </a:tc>
                <a:tc>
                  <a:txBody>
                    <a:bodyPr/>
                    <a:lstStyle/>
                    <a:p>
                      <a:r>
                        <a:rPr kumimoji="1" lang="en-US" altLang="ja-JP" sz="2800" dirty="0"/>
                        <a:t>working staff</a:t>
                      </a:r>
                      <a:endParaRPr kumimoji="1" lang="ja-JP" altLang="en-US" sz="2800" dirty="0"/>
                    </a:p>
                  </a:txBody>
                  <a:tcPr anchor="ctr" anchorCtr="1"/>
                </a:tc>
                <a:extLst>
                  <a:ext uri="{0D108BD9-81ED-4DB2-BD59-A6C34878D82A}">
                    <a16:rowId xmlns:a16="http://schemas.microsoft.com/office/drawing/2014/main" val="10001"/>
                  </a:ext>
                </a:extLst>
              </a:tr>
              <a:tr h="929668">
                <a:tc>
                  <a:txBody>
                    <a:bodyPr/>
                    <a:lstStyle/>
                    <a:p>
                      <a:r>
                        <a:rPr kumimoji="1" lang="ja-JP" altLang="en-US" sz="2800" dirty="0"/>
                        <a:t>ディズニーリゾート</a:t>
                      </a:r>
                    </a:p>
                  </a:txBody>
                  <a:tcPr anchor="ctr" anchorCtr="1"/>
                </a:tc>
                <a:tc>
                  <a:txBody>
                    <a:bodyPr/>
                    <a:lstStyle/>
                    <a:p>
                      <a:r>
                        <a:rPr kumimoji="1" lang="ja-JP" altLang="en-US" sz="2800" dirty="0"/>
                        <a:t>ゲスト</a:t>
                      </a:r>
                    </a:p>
                  </a:txBody>
                  <a:tcPr anchor="ctr" anchorCtr="1"/>
                </a:tc>
                <a:tc>
                  <a:txBody>
                    <a:bodyPr/>
                    <a:lstStyle/>
                    <a:p>
                      <a:r>
                        <a:rPr kumimoji="1" lang="ja-JP" altLang="en-US" sz="2800" dirty="0"/>
                        <a:t>キャスト</a:t>
                      </a:r>
                    </a:p>
                  </a:txBody>
                  <a:tcPr anchor="ctr" anchorCtr="1"/>
                </a:tc>
                <a:extLst>
                  <a:ext uri="{0D108BD9-81ED-4DB2-BD59-A6C34878D82A}">
                    <a16:rowId xmlns:a16="http://schemas.microsoft.com/office/drawing/2014/main" val="10002"/>
                  </a:ext>
                </a:extLst>
              </a:tr>
              <a:tr h="1002011">
                <a:tc>
                  <a:txBody>
                    <a:bodyPr/>
                    <a:lstStyle/>
                    <a:p>
                      <a:r>
                        <a:rPr kumimoji="1" lang="ja-JP" altLang="en-US" sz="2800" dirty="0"/>
                        <a:t>マクドナルド、</a:t>
                      </a:r>
                      <a:endParaRPr kumimoji="1" lang="en-US" altLang="ja-JP" sz="2800" dirty="0"/>
                    </a:p>
                    <a:p>
                      <a:r>
                        <a:rPr kumimoji="1" lang="en-US" altLang="ja-JP" sz="2800" dirty="0"/>
                        <a:t>USJ</a:t>
                      </a:r>
                      <a:r>
                        <a:rPr kumimoji="1" lang="ja-JP" altLang="en-US" sz="2800" dirty="0"/>
                        <a:t>、タリーズ</a:t>
                      </a:r>
                    </a:p>
                  </a:txBody>
                  <a:tcPr anchor="ctr" anchorCtr="1"/>
                </a:tc>
                <a:tc>
                  <a:txBody>
                    <a:bodyPr/>
                    <a:lstStyle/>
                    <a:p>
                      <a:endParaRPr kumimoji="1" lang="ja-JP" altLang="en-US" sz="2800" dirty="0"/>
                    </a:p>
                  </a:txBody>
                  <a:tcPr anchor="ctr" anchorCtr="1"/>
                </a:tc>
                <a:tc>
                  <a:txBody>
                    <a:bodyPr/>
                    <a:lstStyle/>
                    <a:p>
                      <a:r>
                        <a:rPr kumimoji="1" lang="ja-JP" altLang="en-US" sz="2800" dirty="0"/>
                        <a:t>クルー</a:t>
                      </a:r>
                    </a:p>
                  </a:txBody>
                  <a:tcPr anchor="ctr" anchorCtr="1"/>
                </a:tc>
                <a:extLst>
                  <a:ext uri="{0D108BD9-81ED-4DB2-BD59-A6C34878D82A}">
                    <a16:rowId xmlns:a16="http://schemas.microsoft.com/office/drawing/2014/main" val="10003"/>
                  </a:ext>
                </a:extLst>
              </a:tr>
              <a:tr h="929668">
                <a:tc>
                  <a:txBody>
                    <a:bodyPr/>
                    <a:lstStyle/>
                    <a:p>
                      <a:r>
                        <a:rPr kumimoji="1" lang="ja-JP" altLang="en-US" sz="2800" dirty="0"/>
                        <a:t>スターバックス</a:t>
                      </a:r>
                    </a:p>
                  </a:txBody>
                  <a:tcPr anchor="ctr" anchorCtr="1"/>
                </a:tc>
                <a:tc>
                  <a:txBody>
                    <a:bodyPr/>
                    <a:lstStyle/>
                    <a:p>
                      <a:endParaRPr kumimoji="1" lang="ja-JP" altLang="en-US" sz="2800" dirty="0"/>
                    </a:p>
                  </a:txBody>
                  <a:tcPr anchor="ctr" anchorCtr="1"/>
                </a:tc>
                <a:tc>
                  <a:txBody>
                    <a:bodyPr/>
                    <a:lstStyle/>
                    <a:p>
                      <a:r>
                        <a:rPr kumimoji="1" lang="ja-JP" altLang="en-US" sz="2800" dirty="0"/>
                        <a:t>パートナー</a:t>
                      </a:r>
                    </a:p>
                  </a:txBody>
                  <a:tcPr anchor="ctr" anchorCtr="1"/>
                </a:tc>
                <a:extLst>
                  <a:ext uri="{0D108BD9-81ED-4DB2-BD59-A6C34878D82A}">
                    <a16:rowId xmlns:a16="http://schemas.microsoft.com/office/drawing/2014/main" val="10004"/>
                  </a:ext>
                </a:extLst>
              </a:tr>
            </a:tbl>
          </a:graphicData>
        </a:graphic>
      </p:graphicFrame>
      <p:pic>
        <p:nvPicPr>
          <p:cNvPr id="6" name="図 5">
            <a:extLst>
              <a:ext uri="{FF2B5EF4-FFF2-40B4-BE49-F238E27FC236}">
                <a16:creationId xmlns:a16="http://schemas.microsoft.com/office/drawing/2014/main" id="{9DB43B9D-091B-46FF-A116-44FCC58F9285}"/>
              </a:ext>
            </a:extLst>
          </p:cNvPr>
          <p:cNvPicPr>
            <a:picLocks noChangeAspect="1"/>
          </p:cNvPicPr>
          <p:nvPr/>
        </p:nvPicPr>
        <p:blipFill rotWithShape="1">
          <a:blip r:embed="rId2"/>
          <a:srcRect l="23429" t="15350" r="22235" b="38450"/>
          <a:stretch/>
        </p:blipFill>
        <p:spPr>
          <a:xfrm>
            <a:off x="8688288" y="220573"/>
            <a:ext cx="3114010" cy="1489309"/>
          </a:xfrm>
          <a:prstGeom prst="rect">
            <a:avLst/>
          </a:prstGeom>
        </p:spPr>
      </p:pic>
    </p:spTree>
    <p:extLst>
      <p:ext uri="{BB962C8B-B14F-4D97-AF65-F5344CB8AC3E}">
        <p14:creationId xmlns:p14="http://schemas.microsoft.com/office/powerpoint/2010/main" val="1436637192"/>
      </p:ext>
    </p:extLst>
  </p:cSld>
  <p:clrMapOvr>
    <a:masterClrMapping/>
  </p:clrMapOvr>
  <mc:AlternateContent xmlns:mc="http://schemas.openxmlformats.org/markup-compatibility/2006" xmlns:p14="http://schemas.microsoft.com/office/powerpoint/2010/main">
    <mc:Choice Requires="p14">
      <p:transition spd="slow" p14:dur="2000" advTm="57780"/>
    </mc:Choice>
    <mc:Fallback xmlns="">
      <p:transition spd="slow" advTm="577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Rot="1" noChangeArrowheads="1"/>
          </p:cNvSpPr>
          <p:nvPr>
            <p:ph type="title"/>
          </p:nvPr>
        </p:nvSpPr>
        <p:spPr/>
        <p:txBody>
          <a:bodyPr/>
          <a:lstStyle/>
          <a:p>
            <a:pPr>
              <a:defRPr/>
            </a:pPr>
            <a:r>
              <a:rPr lang="ja-JP" altLang="en-US"/>
              <a:t>カストーディアル</a:t>
            </a:r>
          </a:p>
        </p:txBody>
      </p:sp>
      <p:pic>
        <p:nvPicPr>
          <p:cNvPr id="56323" name="Picture 4" descr="IMGP048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31504" y="1788319"/>
            <a:ext cx="3816350" cy="2735263"/>
          </a:xfrm>
        </p:spPr>
      </p:pic>
      <p:pic>
        <p:nvPicPr>
          <p:cNvPr id="56324"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3163105"/>
            <a:ext cx="399732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466263"/>
      </p:ext>
    </p:extLst>
  </p:cSld>
  <p:clrMapOvr>
    <a:masterClrMapping/>
  </p:clrMapOvr>
  <p:transition advTm="48131"/>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1420</TotalTime>
  <Words>2808</Words>
  <Application>Microsoft Office PowerPoint</Application>
  <PresentationFormat>ワイド画面</PresentationFormat>
  <Paragraphs>282</Paragraphs>
  <Slides>45</Slides>
  <Notes>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45</vt:i4>
      </vt:variant>
    </vt:vector>
  </HeadingPairs>
  <TitlesOfParts>
    <vt:vector size="53" baseType="lpstr">
      <vt:lpstr>ＭＳ Ｐゴシック</vt:lpstr>
      <vt:lpstr>メイリオ</vt:lpstr>
      <vt:lpstr>Arial</vt:lpstr>
      <vt:lpstr>Calibri</vt:lpstr>
      <vt:lpstr>Calibri Light</vt:lpstr>
      <vt:lpstr>Century</vt:lpstr>
      <vt:lpstr>Wingdings</vt:lpstr>
      <vt:lpstr>Office テーマ</vt:lpstr>
      <vt:lpstr>　 ディズニーランドのサービス （教科書　第4章）</vt:lpstr>
      <vt:lpstr>サービス</vt:lpstr>
      <vt:lpstr>人的資源管理</vt:lpstr>
      <vt:lpstr>人的資源管理の学説（１）</vt:lpstr>
      <vt:lpstr>人的資源管理の学説（２）</vt:lpstr>
      <vt:lpstr>マズローの欲求５段階説</vt:lpstr>
      <vt:lpstr>人材管理の工夫</vt:lpstr>
      <vt:lpstr>名前の工夫</vt:lpstr>
      <vt:lpstr>カストーディアル</vt:lpstr>
      <vt:lpstr>カストーディアル </vt:lpstr>
      <vt:lpstr>高いアルバイトの比率</vt:lpstr>
      <vt:lpstr>テーマパークオペレーション社員の導入</vt:lpstr>
      <vt:lpstr>テーマパークオペレーション社員が増える</vt:lpstr>
      <vt:lpstr>ディズニールック</vt:lpstr>
      <vt:lpstr>ディズニールック（男性）</vt:lpstr>
      <vt:lpstr>ディズニールック（女性）</vt:lpstr>
      <vt:lpstr>髪の色（レベル15まで）</vt:lpstr>
      <vt:lpstr>ディズニールックの変更（2023年）</vt:lpstr>
      <vt:lpstr>PowerPoint プレゼンテーション</vt:lpstr>
      <vt:lpstr>PowerPoint プレゼンテーション</vt:lpstr>
      <vt:lpstr>PowerPoint プレゼンテーション</vt:lpstr>
      <vt:lpstr>要件の緩和</vt:lpstr>
      <vt:lpstr>ＳＣＳＥ＋１</vt:lpstr>
      <vt:lpstr>行動規準</vt:lpstr>
      <vt:lpstr>  ディズニー流社員教育 </vt:lpstr>
      <vt:lpstr>キャストだけの特典（採用ホームページより）</vt:lpstr>
      <vt:lpstr>オリジナルイベント </vt:lpstr>
      <vt:lpstr>サンクスデー</vt:lpstr>
      <vt:lpstr>表彰制度 </vt:lpstr>
      <vt:lpstr>ウォルト・ディズニー・レガシー・アワード</vt:lpstr>
      <vt:lpstr>マジカルディズニーキャスト</vt:lpstr>
      <vt:lpstr>活動状況（2022年度）</vt:lpstr>
      <vt:lpstr>ドリームアップアイデア！</vt:lpstr>
      <vt:lpstr>お子様ランチ</vt:lpstr>
      <vt:lpstr>震災時の対応</vt:lpstr>
      <vt:lpstr>キャストの対応</vt:lpstr>
      <vt:lpstr>震災時「禁を破る」</vt:lpstr>
      <vt:lpstr>PowerPoint プレゼンテーション</vt:lpstr>
      <vt:lpstr>PowerPoint プレゼンテーション</vt:lpstr>
      <vt:lpstr>専用消防署</vt:lpstr>
      <vt:lpstr>180回の防災訓練</vt:lpstr>
      <vt:lpstr>今後の課題</vt:lpstr>
      <vt:lpstr>ご清聴ありがとうございました</vt:lpstr>
      <vt:lpstr>高品質サービスによる リピーター増加効果</vt:lpstr>
      <vt:lpstr>どうすれば、働く人のやる気はでるか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IT547_132</dc:creator>
  <cp:lastModifiedBy>山澤 成康</cp:lastModifiedBy>
  <cp:revision>137</cp:revision>
  <dcterms:created xsi:type="dcterms:W3CDTF">2010-03-19T02:18:48Z</dcterms:created>
  <dcterms:modified xsi:type="dcterms:W3CDTF">2024-04-07T23:12:39Z</dcterms:modified>
</cp:coreProperties>
</file>