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2" r:id="rId4"/>
    <p:sldId id="273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95" r:id="rId14"/>
    <p:sldId id="292" r:id="rId15"/>
    <p:sldId id="277" r:id="rId16"/>
    <p:sldId id="275" r:id="rId17"/>
    <p:sldId id="291" r:id="rId18"/>
    <p:sldId id="294" r:id="rId19"/>
    <p:sldId id="278" r:id="rId20"/>
    <p:sldId id="298" r:id="rId21"/>
    <p:sldId id="297" r:id="rId22"/>
    <p:sldId id="279" r:id="rId23"/>
    <p:sldId id="268" r:id="rId24"/>
    <p:sldId id="280" r:id="rId25"/>
    <p:sldId id="281" r:id="rId26"/>
    <p:sldId id="284" r:id="rId27"/>
    <p:sldId id="287" r:id="rId28"/>
    <p:sldId id="288" r:id="rId29"/>
    <p:sldId id="289" r:id="rId30"/>
    <p:sldId id="282" r:id="rId31"/>
    <p:sldId id="293" r:id="rId32"/>
    <p:sldId id="270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67121123748421"/>
          <c:y val="0.16265444503191917"/>
          <c:w val="0.61717067304912876"/>
          <c:h val="0.67058253135024759"/>
        </c:manualLayout>
      </c:layout>
      <c:scatterChart>
        <c:scatterStyle val="lineMarker"/>
        <c:varyColors val="0"/>
        <c:ser>
          <c:idx val="1"/>
          <c:order val="0"/>
          <c:marker>
            <c:symbol val="none"/>
          </c:marker>
          <c:xVal>
            <c:numRef>
              <c:f>'図７－８独占企業収益'!$B$33:$B$54</c:f>
              <c:numCache>
                <c:formatCode>General</c:formatCode>
                <c:ptCount val="22"/>
                <c:pt idx="0">
                  <c:v>0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</c:numCache>
            </c:numRef>
          </c:xVal>
          <c:yVal>
            <c:numRef>
              <c:f>'図７－８独占企業収益'!$D$33:$D$54</c:f>
              <c:numCache>
                <c:formatCode>General</c:formatCode>
                <c:ptCount val="22"/>
                <c:pt idx="0">
                  <c:v>10000</c:v>
                </c:pt>
                <c:pt idx="2">
                  <c:v>8000</c:v>
                </c:pt>
                <c:pt idx="4">
                  <c:v>6000</c:v>
                </c:pt>
                <c:pt idx="6">
                  <c:v>4000</c:v>
                </c:pt>
                <c:pt idx="8">
                  <c:v>2000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4-426B-B1A3-42E5E3352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58336"/>
        <c:axId val="38159872"/>
      </c:scatterChart>
      <c:valAx>
        <c:axId val="38158336"/>
        <c:scaling>
          <c:orientation val="minMax"/>
          <c:max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38159872"/>
        <c:crosses val="autoZero"/>
        <c:crossBetween val="midCat"/>
      </c:valAx>
      <c:valAx>
        <c:axId val="3815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81583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0.04233</cdr:x>
      <cdr:y>0.03299</cdr:y>
    </cdr:from>
    <cdr:to>
      <cdr:x>0.21693</cdr:x>
      <cdr:y>0.12674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52400" y="90488"/>
          <a:ext cx="6286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0.03175</cdr:x>
      <cdr:y>0.22049</cdr:y>
    </cdr:from>
    <cdr:to>
      <cdr:x>0.11376</cdr:x>
      <cdr:y>0.73785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14300" y="604838"/>
          <a:ext cx="295275" cy="1419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入場料</a:t>
          </a:r>
        </a:p>
      </cdr:txBody>
    </cdr:sp>
  </cdr:relSizeAnchor>
  <cdr:relSizeAnchor xmlns:cdr="http://schemas.openxmlformats.org/drawingml/2006/chartDrawing">
    <cdr:from>
      <cdr:x>0.3452</cdr:x>
      <cdr:y>0.90687</cdr:y>
    </cdr:from>
    <cdr:to>
      <cdr:x>0.79229</cdr:x>
      <cdr:y>0.98673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2840834" y="4104456"/>
          <a:ext cx="3679372" cy="361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入場者数</a:t>
          </a:r>
        </a:p>
      </cdr:txBody>
    </cdr:sp>
  </cdr:relSizeAnchor>
  <cdr:relSizeAnchor xmlns:cdr="http://schemas.openxmlformats.org/drawingml/2006/chartDrawing">
    <cdr:from>
      <cdr:x>0.3506</cdr:x>
      <cdr:y>0.1818</cdr:y>
    </cdr:from>
    <cdr:to>
      <cdr:x>0.55124</cdr:x>
      <cdr:y>0.27555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2885317" y="822822"/>
          <a:ext cx="1651187" cy="42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需要曲線</a:t>
          </a:r>
        </a:p>
      </cdr:txBody>
    </cdr:sp>
  </cdr:relSizeAnchor>
  <cdr:relSizeAnchor xmlns:cdr="http://schemas.openxmlformats.org/drawingml/2006/chartDrawing">
    <cdr:from>
      <cdr:x>0.76455</cdr:x>
      <cdr:y>0.89063</cdr:y>
    </cdr:from>
    <cdr:to>
      <cdr:x>0.98413</cdr:x>
      <cdr:y>0.99479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2752725" y="2443163"/>
          <a:ext cx="7905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（万人）</a:t>
          </a:r>
        </a:p>
      </cdr:txBody>
    </cdr:sp>
  </cdr:relSizeAnchor>
  <cdr:relSizeAnchor xmlns:cdr="http://schemas.openxmlformats.org/drawingml/2006/chartDrawing">
    <cdr:from>
      <cdr:x>0.06878</cdr:x>
      <cdr:y>0.02604</cdr:y>
    </cdr:from>
    <cdr:to>
      <cdr:x>0.22222</cdr:x>
      <cdr:y>0.16146</cdr:y>
    </cdr:to>
    <cdr:sp macro="" textlink="">
      <cdr:nvSpPr>
        <cdr:cNvPr id="7" name="テキスト ボックス 6"/>
        <cdr:cNvSpPr txBox="1"/>
      </cdr:nvSpPr>
      <cdr:spPr>
        <a:xfrm xmlns:a="http://schemas.openxmlformats.org/drawingml/2006/main">
          <a:off x="247650" y="71438"/>
          <a:ext cx="5524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（円）</a:t>
          </a:r>
        </a:p>
      </cdr:txBody>
    </cdr:sp>
  </cdr:relSizeAnchor>
  <cdr:relSizeAnchor xmlns:cdr="http://schemas.openxmlformats.org/drawingml/2006/chartDrawing">
    <cdr:from>
      <cdr:x>0.67403</cdr:x>
      <cdr:y>0.14803</cdr:y>
    </cdr:from>
    <cdr:to>
      <cdr:x>0.98416</cdr:x>
      <cdr:y>0.23055</cdr:y>
    </cdr:to>
    <cdr:sp macro="" textlink="">
      <cdr:nvSpPr>
        <cdr:cNvPr id="11" name="テキスト ボックス 10"/>
        <cdr:cNvSpPr txBox="1"/>
      </cdr:nvSpPr>
      <cdr:spPr>
        <a:xfrm xmlns:a="http://schemas.openxmlformats.org/drawingml/2006/main">
          <a:off x="2899323" y="505778"/>
          <a:ext cx="1334030" cy="281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限界費用＝供給曲線</a:t>
          </a:r>
        </a:p>
      </cdr:txBody>
    </cdr:sp>
  </cdr:relSizeAnchor>
  <cdr:relSizeAnchor xmlns:cdr="http://schemas.openxmlformats.org/drawingml/2006/chartDrawing">
    <cdr:from>
      <cdr:x>0.31751</cdr:x>
      <cdr:y>0.27635</cdr:y>
    </cdr:from>
    <cdr:to>
      <cdr:x>0.76038</cdr:x>
      <cdr:y>0.7737</cdr:y>
    </cdr:to>
    <cdr:sp macro="" textlink="">
      <cdr:nvSpPr>
        <cdr:cNvPr id="20" name="フリーフォーム 19"/>
        <cdr:cNvSpPr/>
      </cdr:nvSpPr>
      <cdr:spPr>
        <a:xfrm xmlns:a="http://schemas.openxmlformats.org/drawingml/2006/main">
          <a:off x="2612976" y="1250770"/>
          <a:ext cx="3644643" cy="2250988"/>
        </a:xfrm>
        <a:custGeom xmlns:a="http://schemas.openxmlformats.org/drawingml/2006/main">
          <a:avLst/>
          <a:gdLst>
            <a:gd name="connsiteX0" fmla="*/ 0 w 1905000"/>
            <a:gd name="connsiteY0" fmla="*/ 1699260 h 1699260"/>
            <a:gd name="connsiteX1" fmla="*/ 335280 w 1905000"/>
            <a:gd name="connsiteY1" fmla="*/ 1691640 h 1699260"/>
            <a:gd name="connsiteX2" fmla="*/ 502920 w 1905000"/>
            <a:gd name="connsiteY2" fmla="*/ 1676400 h 1699260"/>
            <a:gd name="connsiteX3" fmla="*/ 579120 w 1905000"/>
            <a:gd name="connsiteY3" fmla="*/ 1653540 h 1699260"/>
            <a:gd name="connsiteX4" fmla="*/ 670560 w 1905000"/>
            <a:gd name="connsiteY4" fmla="*/ 1623060 h 1699260"/>
            <a:gd name="connsiteX5" fmla="*/ 701040 w 1905000"/>
            <a:gd name="connsiteY5" fmla="*/ 1607820 h 1699260"/>
            <a:gd name="connsiteX6" fmla="*/ 731520 w 1905000"/>
            <a:gd name="connsiteY6" fmla="*/ 1600200 h 1699260"/>
            <a:gd name="connsiteX7" fmla="*/ 754380 w 1905000"/>
            <a:gd name="connsiteY7" fmla="*/ 1592580 h 1699260"/>
            <a:gd name="connsiteX8" fmla="*/ 830580 w 1905000"/>
            <a:gd name="connsiteY8" fmla="*/ 1554480 h 1699260"/>
            <a:gd name="connsiteX9" fmla="*/ 876300 w 1905000"/>
            <a:gd name="connsiteY9" fmla="*/ 1524000 h 1699260"/>
            <a:gd name="connsiteX10" fmla="*/ 937260 w 1905000"/>
            <a:gd name="connsiteY10" fmla="*/ 1501140 h 1699260"/>
            <a:gd name="connsiteX11" fmla="*/ 982980 w 1905000"/>
            <a:gd name="connsiteY11" fmla="*/ 1470660 h 1699260"/>
            <a:gd name="connsiteX12" fmla="*/ 1013460 w 1905000"/>
            <a:gd name="connsiteY12" fmla="*/ 1455420 h 1699260"/>
            <a:gd name="connsiteX13" fmla="*/ 1059180 w 1905000"/>
            <a:gd name="connsiteY13" fmla="*/ 1417320 h 1699260"/>
            <a:gd name="connsiteX14" fmla="*/ 1120140 w 1905000"/>
            <a:gd name="connsiteY14" fmla="*/ 1379220 h 1699260"/>
            <a:gd name="connsiteX15" fmla="*/ 1181100 w 1905000"/>
            <a:gd name="connsiteY15" fmla="*/ 1318260 h 1699260"/>
            <a:gd name="connsiteX16" fmla="*/ 1234440 w 1905000"/>
            <a:gd name="connsiteY16" fmla="*/ 1249680 h 1699260"/>
            <a:gd name="connsiteX17" fmla="*/ 1295400 w 1905000"/>
            <a:gd name="connsiteY17" fmla="*/ 1173480 h 1699260"/>
            <a:gd name="connsiteX18" fmla="*/ 1325880 w 1905000"/>
            <a:gd name="connsiteY18" fmla="*/ 1112520 h 1699260"/>
            <a:gd name="connsiteX19" fmla="*/ 1356360 w 1905000"/>
            <a:gd name="connsiteY19" fmla="*/ 1066800 h 1699260"/>
            <a:gd name="connsiteX20" fmla="*/ 1402080 w 1905000"/>
            <a:gd name="connsiteY20" fmla="*/ 1021080 h 1699260"/>
            <a:gd name="connsiteX21" fmla="*/ 1440180 w 1905000"/>
            <a:gd name="connsiteY21" fmla="*/ 952500 h 1699260"/>
            <a:gd name="connsiteX22" fmla="*/ 1463040 w 1905000"/>
            <a:gd name="connsiteY22" fmla="*/ 929640 h 1699260"/>
            <a:gd name="connsiteX23" fmla="*/ 1478280 w 1905000"/>
            <a:gd name="connsiteY23" fmla="*/ 906780 h 1699260"/>
            <a:gd name="connsiteX24" fmla="*/ 1508760 w 1905000"/>
            <a:gd name="connsiteY24" fmla="*/ 876300 h 1699260"/>
            <a:gd name="connsiteX25" fmla="*/ 1539240 w 1905000"/>
            <a:gd name="connsiteY25" fmla="*/ 822960 h 1699260"/>
            <a:gd name="connsiteX26" fmla="*/ 1562100 w 1905000"/>
            <a:gd name="connsiteY26" fmla="*/ 784860 h 1699260"/>
            <a:gd name="connsiteX27" fmla="*/ 1577340 w 1905000"/>
            <a:gd name="connsiteY27" fmla="*/ 762000 h 1699260"/>
            <a:gd name="connsiteX28" fmla="*/ 1600200 w 1905000"/>
            <a:gd name="connsiteY28" fmla="*/ 746760 h 1699260"/>
            <a:gd name="connsiteX29" fmla="*/ 1630680 w 1905000"/>
            <a:gd name="connsiteY29" fmla="*/ 701040 h 1699260"/>
            <a:gd name="connsiteX30" fmla="*/ 1638300 w 1905000"/>
            <a:gd name="connsiteY30" fmla="*/ 678180 h 1699260"/>
            <a:gd name="connsiteX31" fmla="*/ 1668780 w 1905000"/>
            <a:gd name="connsiteY31" fmla="*/ 632460 h 1699260"/>
            <a:gd name="connsiteX32" fmla="*/ 1676400 w 1905000"/>
            <a:gd name="connsiteY32" fmla="*/ 609600 h 1699260"/>
            <a:gd name="connsiteX33" fmla="*/ 1706880 w 1905000"/>
            <a:gd name="connsiteY33" fmla="*/ 548640 h 1699260"/>
            <a:gd name="connsiteX34" fmla="*/ 1714500 w 1905000"/>
            <a:gd name="connsiteY34" fmla="*/ 525780 h 1699260"/>
            <a:gd name="connsiteX35" fmla="*/ 1744980 w 1905000"/>
            <a:gd name="connsiteY35" fmla="*/ 472440 h 1699260"/>
            <a:gd name="connsiteX36" fmla="*/ 1752600 w 1905000"/>
            <a:gd name="connsiteY36" fmla="*/ 449580 h 1699260"/>
            <a:gd name="connsiteX37" fmla="*/ 1767840 w 1905000"/>
            <a:gd name="connsiteY37" fmla="*/ 426720 h 1699260"/>
            <a:gd name="connsiteX38" fmla="*/ 1783080 w 1905000"/>
            <a:gd name="connsiteY38" fmla="*/ 381000 h 1699260"/>
            <a:gd name="connsiteX39" fmla="*/ 1798320 w 1905000"/>
            <a:gd name="connsiteY39" fmla="*/ 327660 h 1699260"/>
            <a:gd name="connsiteX40" fmla="*/ 1828800 w 1905000"/>
            <a:gd name="connsiteY40" fmla="*/ 274320 h 1699260"/>
            <a:gd name="connsiteX41" fmla="*/ 1851660 w 1905000"/>
            <a:gd name="connsiteY41" fmla="*/ 175260 h 1699260"/>
            <a:gd name="connsiteX42" fmla="*/ 1859280 w 1905000"/>
            <a:gd name="connsiteY42" fmla="*/ 137160 h 1699260"/>
            <a:gd name="connsiteX43" fmla="*/ 1866900 w 1905000"/>
            <a:gd name="connsiteY43" fmla="*/ 114300 h 1699260"/>
            <a:gd name="connsiteX44" fmla="*/ 1874520 w 1905000"/>
            <a:gd name="connsiteY44" fmla="*/ 83820 h 1699260"/>
            <a:gd name="connsiteX45" fmla="*/ 1889760 w 1905000"/>
            <a:gd name="connsiteY45" fmla="*/ 38100 h 1699260"/>
            <a:gd name="connsiteX46" fmla="*/ 1905000 w 1905000"/>
            <a:gd name="connsiteY46" fmla="*/ 0 h 16992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</a:cxnLst>
          <a:rect l="l" t="t" r="r" b="b"/>
          <a:pathLst>
            <a:path w="1905000" h="1699260">
              <a:moveTo>
                <a:pt x="0" y="1699260"/>
              </a:moveTo>
              <a:lnTo>
                <a:pt x="335280" y="1691640"/>
              </a:lnTo>
              <a:cubicBezTo>
                <a:pt x="387173" y="1689881"/>
                <a:pt x="449562" y="1686101"/>
                <a:pt x="502920" y="1676400"/>
              </a:cubicBezTo>
              <a:cubicBezTo>
                <a:pt x="528256" y="1671794"/>
                <a:pt x="555262" y="1661493"/>
                <a:pt x="579120" y="1653540"/>
              </a:cubicBezTo>
              <a:lnTo>
                <a:pt x="670560" y="1623060"/>
              </a:lnTo>
              <a:cubicBezTo>
                <a:pt x="681336" y="1619468"/>
                <a:pt x="690404" y="1611808"/>
                <a:pt x="701040" y="1607820"/>
              </a:cubicBezTo>
              <a:cubicBezTo>
                <a:pt x="710846" y="1604143"/>
                <a:pt x="721450" y="1603077"/>
                <a:pt x="731520" y="1600200"/>
              </a:cubicBezTo>
              <a:cubicBezTo>
                <a:pt x="739243" y="1597993"/>
                <a:pt x="746760" y="1595120"/>
                <a:pt x="754380" y="1592580"/>
              </a:cubicBezTo>
              <a:cubicBezTo>
                <a:pt x="808814" y="1556291"/>
                <a:pt x="782331" y="1566542"/>
                <a:pt x="830580" y="1554480"/>
              </a:cubicBezTo>
              <a:cubicBezTo>
                <a:pt x="845820" y="1544320"/>
                <a:pt x="858531" y="1528442"/>
                <a:pt x="876300" y="1524000"/>
              </a:cubicBezTo>
              <a:cubicBezTo>
                <a:pt x="907304" y="1516249"/>
                <a:pt x="908798" y="1518217"/>
                <a:pt x="937260" y="1501140"/>
              </a:cubicBezTo>
              <a:cubicBezTo>
                <a:pt x="952966" y="1491716"/>
                <a:pt x="966597" y="1478851"/>
                <a:pt x="982980" y="1470660"/>
              </a:cubicBezTo>
              <a:cubicBezTo>
                <a:pt x="993140" y="1465580"/>
                <a:pt x="1004217" y="1462022"/>
                <a:pt x="1013460" y="1455420"/>
              </a:cubicBezTo>
              <a:cubicBezTo>
                <a:pt x="1076501" y="1410391"/>
                <a:pt x="998710" y="1451874"/>
                <a:pt x="1059180" y="1417320"/>
              </a:cubicBezTo>
              <a:cubicBezTo>
                <a:pt x="1092591" y="1398228"/>
                <a:pt x="1089996" y="1406852"/>
                <a:pt x="1120140" y="1379220"/>
              </a:cubicBezTo>
              <a:cubicBezTo>
                <a:pt x="1141323" y="1359802"/>
                <a:pt x="1165160" y="1342170"/>
                <a:pt x="1181100" y="1318260"/>
              </a:cubicBezTo>
              <a:cubicBezTo>
                <a:pt x="1217558" y="1263574"/>
                <a:pt x="1198628" y="1285492"/>
                <a:pt x="1234440" y="1249680"/>
              </a:cubicBezTo>
              <a:cubicBezTo>
                <a:pt x="1250011" y="1202966"/>
                <a:pt x="1236380" y="1232500"/>
                <a:pt x="1295400" y="1173480"/>
              </a:cubicBezTo>
              <a:cubicBezTo>
                <a:pt x="1311464" y="1157416"/>
                <a:pt x="1315720" y="1132840"/>
                <a:pt x="1325880" y="1112520"/>
              </a:cubicBezTo>
              <a:cubicBezTo>
                <a:pt x="1334071" y="1096137"/>
                <a:pt x="1346200" y="1082040"/>
                <a:pt x="1356360" y="1066800"/>
              </a:cubicBezTo>
              <a:cubicBezTo>
                <a:pt x="1368315" y="1048867"/>
                <a:pt x="1386840" y="1036320"/>
                <a:pt x="1402080" y="1021080"/>
              </a:cubicBezTo>
              <a:cubicBezTo>
                <a:pt x="1493833" y="929327"/>
                <a:pt x="1401852" y="1009992"/>
                <a:pt x="1440180" y="952500"/>
              </a:cubicBezTo>
              <a:cubicBezTo>
                <a:pt x="1446158" y="943534"/>
                <a:pt x="1456141" y="937919"/>
                <a:pt x="1463040" y="929640"/>
              </a:cubicBezTo>
              <a:cubicBezTo>
                <a:pt x="1468903" y="922605"/>
                <a:pt x="1472320" y="913733"/>
                <a:pt x="1478280" y="906780"/>
              </a:cubicBezTo>
              <a:cubicBezTo>
                <a:pt x="1487631" y="895871"/>
                <a:pt x="1499409" y="887209"/>
                <a:pt x="1508760" y="876300"/>
              </a:cubicBezTo>
              <a:cubicBezTo>
                <a:pt x="1523886" y="858653"/>
                <a:pt x="1527861" y="843443"/>
                <a:pt x="1539240" y="822960"/>
              </a:cubicBezTo>
              <a:cubicBezTo>
                <a:pt x="1546433" y="810013"/>
                <a:pt x="1554250" y="797419"/>
                <a:pt x="1562100" y="784860"/>
              </a:cubicBezTo>
              <a:cubicBezTo>
                <a:pt x="1566954" y="777094"/>
                <a:pt x="1570864" y="768476"/>
                <a:pt x="1577340" y="762000"/>
              </a:cubicBezTo>
              <a:cubicBezTo>
                <a:pt x="1583816" y="755524"/>
                <a:pt x="1592580" y="751840"/>
                <a:pt x="1600200" y="746760"/>
              </a:cubicBezTo>
              <a:cubicBezTo>
                <a:pt x="1610360" y="731520"/>
                <a:pt x="1624888" y="718416"/>
                <a:pt x="1630680" y="701040"/>
              </a:cubicBezTo>
              <a:cubicBezTo>
                <a:pt x="1633220" y="693420"/>
                <a:pt x="1634399" y="685201"/>
                <a:pt x="1638300" y="678180"/>
              </a:cubicBezTo>
              <a:cubicBezTo>
                <a:pt x="1647195" y="662169"/>
                <a:pt x="1662988" y="649836"/>
                <a:pt x="1668780" y="632460"/>
              </a:cubicBezTo>
              <a:cubicBezTo>
                <a:pt x="1671320" y="624840"/>
                <a:pt x="1673076" y="616912"/>
                <a:pt x="1676400" y="609600"/>
              </a:cubicBezTo>
              <a:cubicBezTo>
                <a:pt x="1685801" y="588918"/>
                <a:pt x="1699696" y="570193"/>
                <a:pt x="1706880" y="548640"/>
              </a:cubicBezTo>
              <a:cubicBezTo>
                <a:pt x="1709420" y="541020"/>
                <a:pt x="1711336" y="533163"/>
                <a:pt x="1714500" y="525780"/>
              </a:cubicBezTo>
              <a:cubicBezTo>
                <a:pt x="1754577" y="432266"/>
                <a:pt x="1706716" y="548967"/>
                <a:pt x="1744980" y="472440"/>
              </a:cubicBezTo>
              <a:cubicBezTo>
                <a:pt x="1748572" y="465256"/>
                <a:pt x="1749008" y="456764"/>
                <a:pt x="1752600" y="449580"/>
              </a:cubicBezTo>
              <a:cubicBezTo>
                <a:pt x="1756696" y="441389"/>
                <a:pt x="1764121" y="435089"/>
                <a:pt x="1767840" y="426720"/>
              </a:cubicBezTo>
              <a:cubicBezTo>
                <a:pt x="1774364" y="412040"/>
                <a:pt x="1778000" y="396240"/>
                <a:pt x="1783080" y="381000"/>
              </a:cubicBezTo>
              <a:cubicBezTo>
                <a:pt x="1792747" y="351999"/>
                <a:pt x="1787312" y="353344"/>
                <a:pt x="1798320" y="327660"/>
              </a:cubicBezTo>
              <a:cubicBezTo>
                <a:pt x="1809921" y="300590"/>
                <a:pt x="1813495" y="297278"/>
                <a:pt x="1828800" y="274320"/>
              </a:cubicBezTo>
              <a:cubicBezTo>
                <a:pt x="1840528" y="215681"/>
                <a:pt x="1833279" y="248785"/>
                <a:pt x="1851660" y="175260"/>
              </a:cubicBezTo>
              <a:cubicBezTo>
                <a:pt x="1854801" y="162695"/>
                <a:pt x="1856139" y="149725"/>
                <a:pt x="1859280" y="137160"/>
              </a:cubicBezTo>
              <a:cubicBezTo>
                <a:pt x="1861228" y="129368"/>
                <a:pt x="1864693" y="122023"/>
                <a:pt x="1866900" y="114300"/>
              </a:cubicBezTo>
              <a:cubicBezTo>
                <a:pt x="1869777" y="104230"/>
                <a:pt x="1871511" y="93851"/>
                <a:pt x="1874520" y="83820"/>
              </a:cubicBezTo>
              <a:cubicBezTo>
                <a:pt x="1879136" y="68433"/>
                <a:pt x="1884680" y="53340"/>
                <a:pt x="1889760" y="38100"/>
              </a:cubicBezTo>
              <a:cubicBezTo>
                <a:pt x="1899176" y="9852"/>
                <a:pt x="1893788" y="22424"/>
                <a:pt x="1905000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79A5-064D-493C-B788-261EE4F49BEF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3A4B3-A523-4995-B27B-C4321FB7A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4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503" indent="-284292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564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775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986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478028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00069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322110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744152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7E3F1A5-8084-42E4-9989-51AB873366A4}" type="slidenum">
              <a:rPr lang="en-US" altLang="ja-JP" sz="1200">
                <a:ea typeface="ＭＳ Ｐゴシック" charset="-128"/>
              </a:rPr>
              <a:pPr>
                <a:spcBef>
                  <a:spcPct val="0"/>
                </a:spcBef>
              </a:pPr>
              <a:t>31</a:t>
            </a:fld>
            <a:endParaRPr lang="en-US" altLang="ja-JP" sz="1200">
              <a:ea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1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4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企業行動の分析</a:t>
            </a:r>
            <a:br>
              <a:rPr kumimoji="1" lang="en-US" altLang="ja-JP" dirty="0"/>
            </a:br>
            <a:r>
              <a:rPr kumimoji="1" lang="ja-JP" altLang="en-US" dirty="0"/>
              <a:t>（教科書　第</a:t>
            </a:r>
            <a:r>
              <a:rPr kumimoji="1" lang="en-US" altLang="ja-JP" dirty="0"/>
              <a:t>7</a:t>
            </a:r>
            <a:r>
              <a:rPr kumimoji="1" lang="ja-JP" altLang="en-US"/>
              <a:t>章）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63552" y="4645819"/>
            <a:ext cx="8534400" cy="1752600"/>
          </a:xfrm>
        </p:spPr>
        <p:txBody>
          <a:bodyPr/>
          <a:lstStyle/>
          <a:p>
            <a:r>
              <a:rPr lang="ja-JP" altLang="en-US" dirty="0"/>
              <a:t>山澤成康</a:t>
            </a: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19B815C-A966-4B01-BE64-FC04C4006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3"/>
    </mc:Choice>
    <mc:Fallback xmlns=""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656" y="1268760"/>
            <a:ext cx="6192688" cy="4786632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00879" y="1223523"/>
            <a:ext cx="5310125" cy="4104457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237406" y="1247034"/>
            <a:ext cx="5256584" cy="4291924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B0A8DA9-D960-4455-B697-0187D8A85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7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4"/>
    </mc:Choice>
    <mc:Fallback xmlns="">
      <p:transition spd="slow" advTm="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限界費用</a:t>
            </a:r>
            <a:r>
              <a:rPr lang="ja-JP" altLang="en-US" dirty="0"/>
              <a:t>は逓増する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628801"/>
            <a:ext cx="6336704" cy="5065439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7C62F0E-C070-430A-B481-C04A96704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5"/>
    </mc:Choice>
    <mc:Fallback xmlns="">
      <p:transition spd="slow" advTm="2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利益の最大化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11624" y="1393958"/>
            <a:ext cx="7344816" cy="546404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112224" y="62068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限界収入と限界費用が等しいとき、利益が最大になる。</a:t>
            </a:r>
          </a:p>
        </p:txBody>
      </p:sp>
      <p:sp>
        <p:nvSpPr>
          <p:cNvPr id="5" name="直角三角形 4"/>
          <p:cNvSpPr/>
          <p:nvPr/>
        </p:nvSpPr>
        <p:spPr>
          <a:xfrm flipH="1">
            <a:off x="6816080" y="4832523"/>
            <a:ext cx="648072" cy="4320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4819" y="5373216"/>
            <a:ext cx="137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08168" y="49006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限界費用</a:t>
            </a: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5735960" y="4232310"/>
            <a:ext cx="1080120" cy="782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6276020" y="4832525"/>
            <a:ext cx="540060" cy="270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1" y="3022104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791744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限界収入＝価格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91744" y="361795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763852" y="3479304"/>
            <a:ext cx="1044116" cy="381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834339B2-6951-423E-B96A-A46D70D87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3"/>
    </mc:Choice>
    <mc:Fallback xmlns="">
      <p:transition spd="slow" advTm="11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42E3CDE-B46F-1022-8152-618ABA7E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00808"/>
            <a:ext cx="11412730" cy="4464496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EAB7C884-CC24-D408-91A1-C1BCCD7D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利益最大化の数値例</a:t>
            </a:r>
          </a:p>
        </p:txBody>
      </p:sp>
    </p:spTree>
    <p:extLst>
      <p:ext uri="{BB962C8B-B14F-4D97-AF65-F5344CB8AC3E}">
        <p14:creationId xmlns:p14="http://schemas.microsoft.com/office/powerpoint/2010/main" val="214501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平均費用と限界費用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3359696" y="2132856"/>
            <a:ext cx="0" cy="2952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359696" y="5065613"/>
            <a:ext cx="5256584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519935" y="2869523"/>
            <a:ext cx="1008112" cy="0"/>
          </a:xfrm>
          <a:prstGeom prst="line">
            <a:avLst/>
          </a:prstGeom>
          <a:ln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6525985" y="1738695"/>
            <a:ext cx="0" cy="113082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3359696" y="4005065"/>
            <a:ext cx="486055" cy="106054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cxnSpLocks/>
          </p:cNvCxnSpPr>
          <p:nvPr/>
        </p:nvCxnSpPr>
        <p:spPr>
          <a:xfrm flipV="1">
            <a:off x="3404234" y="3187190"/>
            <a:ext cx="1755662" cy="1878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845750" y="4005065"/>
            <a:ext cx="0" cy="106054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cxnSpLocks/>
          </p:cNvCxnSpPr>
          <p:nvPr/>
        </p:nvCxnSpPr>
        <p:spPr>
          <a:xfrm flipH="1">
            <a:off x="5137234" y="3187189"/>
            <a:ext cx="37819" cy="191442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395700" y="3159391"/>
            <a:ext cx="1764196" cy="711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359696" y="3985493"/>
            <a:ext cx="486055" cy="1957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719736" y="52296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Q1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71863" y="524469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Q2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54124" y="3834151"/>
            <a:ext cx="70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C1</a:t>
            </a:r>
            <a:endParaRPr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54124" y="290240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C2</a:t>
            </a:r>
            <a:endParaRPr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31504" y="5733256"/>
            <a:ext cx="712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平均費用：</a:t>
            </a:r>
            <a:r>
              <a:rPr lang="en-US" altLang="ja-JP" sz="2000" dirty="0"/>
              <a:t>C1/Q1  ,  C2/Q2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原点から直線を引いたときの傾き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60772" y="299588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限界費用：</a:t>
            </a:r>
            <a:r>
              <a:rPr lang="en-US" altLang="ja-JP" sz="2000" dirty="0"/>
              <a:t>ΔC/ΔQ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直線の傾き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17287" y="304859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ΔQ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72874" y="21514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ΔC</a:t>
            </a:r>
            <a:endParaRPr lang="ja-JP" altLang="en-US" sz="20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FF6BC6D-EF49-4B55-9481-7334CC1E4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F079C5-F5BE-4573-8C9D-70A4A153AE09}"/>
              </a:ext>
            </a:extLst>
          </p:cNvPr>
          <p:cNvSpPr txBox="1"/>
          <p:nvPr/>
        </p:nvSpPr>
        <p:spPr>
          <a:xfrm>
            <a:off x="9542021" y="1784040"/>
            <a:ext cx="2313126" cy="193899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平均費用は、</a:t>
            </a:r>
            <a:r>
              <a:rPr lang="ja-JP" altLang="en-US" sz="2000" dirty="0">
                <a:solidFill>
                  <a:srgbClr val="FF0000"/>
                </a:solidFill>
              </a:rPr>
              <a:t>生産物</a:t>
            </a:r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ja-JP" altLang="en-US" sz="2000" dirty="0">
                <a:solidFill>
                  <a:srgbClr val="FF0000"/>
                </a:solidFill>
              </a:rPr>
              <a:t>単位にかかる費用</a:t>
            </a:r>
            <a:r>
              <a:rPr lang="ja-JP" altLang="en-US" sz="2000" dirty="0"/>
              <a:t>。限界費用は、新たに生産物を</a:t>
            </a:r>
            <a:r>
              <a:rPr lang="en-US" altLang="ja-JP" sz="2000" dirty="0"/>
              <a:t>1</a:t>
            </a:r>
            <a:r>
              <a:rPr lang="ja-JP" altLang="en-US" sz="2000" dirty="0"/>
              <a:t>単位作る時に</a:t>
            </a:r>
            <a:r>
              <a:rPr lang="ja-JP" altLang="en-US" sz="2000" dirty="0">
                <a:solidFill>
                  <a:srgbClr val="FF0000"/>
                </a:solidFill>
              </a:rPr>
              <a:t>追加的にかかる費用</a:t>
            </a:r>
            <a:r>
              <a:rPr lang="ja-JP" altLang="en-US" sz="2000" dirty="0"/>
              <a:t>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F3DF98-A68F-42A1-AABC-66FDE5AB7F29}"/>
              </a:ext>
            </a:extLst>
          </p:cNvPr>
          <p:cNvSpPr txBox="1"/>
          <p:nvPr/>
        </p:nvSpPr>
        <p:spPr>
          <a:xfrm>
            <a:off x="8414986" y="52556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8858DF-E23C-4C85-9A8E-F5391ED921D3}"/>
              </a:ext>
            </a:extLst>
          </p:cNvPr>
          <p:cNvSpPr txBox="1"/>
          <p:nvPr/>
        </p:nvSpPr>
        <p:spPr>
          <a:xfrm>
            <a:off x="2358995" y="2349454"/>
            <a:ext cx="313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費用</a:t>
            </a:r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3B45A670-0AE3-4D75-9873-A090C2ABD342}"/>
              </a:ext>
            </a:extLst>
          </p:cNvPr>
          <p:cNvSpPr/>
          <p:nvPr/>
        </p:nvSpPr>
        <p:spPr>
          <a:xfrm rot="7942648">
            <a:off x="2283696" y="806489"/>
            <a:ext cx="5584229" cy="2079979"/>
          </a:xfrm>
          <a:prstGeom prst="arc">
            <a:avLst>
              <a:gd name="adj1" fmla="val 12562619"/>
              <a:gd name="adj2" fmla="val 2131879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3E8C5D-6812-4493-B950-28D6B4797977}"/>
              </a:ext>
            </a:extLst>
          </p:cNvPr>
          <p:cNvSpPr txBox="1"/>
          <p:nvPr/>
        </p:nvSpPr>
        <p:spPr>
          <a:xfrm>
            <a:off x="7104112" y="1268760"/>
            <a:ext cx="131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総費用</a:t>
            </a:r>
          </a:p>
        </p:txBody>
      </p:sp>
    </p:spTree>
    <p:extLst>
      <p:ext uri="{BB962C8B-B14F-4D97-AF65-F5344CB8AC3E}">
        <p14:creationId xmlns:p14="http://schemas.microsoft.com/office/powerpoint/2010/main" val="11353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49"/>
    </mc:Choice>
    <mc:Fallback xmlns="">
      <p:transition spd="slow" advTm="16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平均費用は</a:t>
            </a:r>
            <a:r>
              <a:rPr lang="en-US" altLang="ja-JP" dirty="0"/>
              <a:t>U</a:t>
            </a:r>
            <a:r>
              <a:rPr lang="ja-JP" altLang="en-US" dirty="0"/>
              <a:t>字型になる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9820" y="1700808"/>
            <a:ext cx="6858326" cy="4896544"/>
          </a:xfrm>
          <a:prstGeom prst="rect">
            <a:avLst/>
          </a:prstGeom>
        </p:spPr>
      </p:pic>
      <p:sp>
        <p:nvSpPr>
          <p:cNvPr id="3" name="左中かっこ 2"/>
          <p:cNvSpPr/>
          <p:nvPr/>
        </p:nvSpPr>
        <p:spPr>
          <a:xfrm>
            <a:off x="2711624" y="4941168"/>
            <a:ext cx="288032" cy="1008112"/>
          </a:xfrm>
          <a:prstGeom prst="leftBrace">
            <a:avLst>
              <a:gd name="adj1" fmla="val 3719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9113" y="5226724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固定費用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6312024" y="4077072"/>
            <a:ext cx="0" cy="194421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872136" y="335699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43672" y="3372928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143672" y="4979729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3201010" y="4077072"/>
            <a:ext cx="311101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143672" y="4766145"/>
            <a:ext cx="31683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721176" y="6099854"/>
            <a:ext cx="7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Ｑ１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23992" y="60998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Ｑ２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23592" y="46103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Ｃ１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23592" y="3892406"/>
            <a:ext cx="6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Ｃ２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07768" y="281780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C1/Q1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72064" y="4077362"/>
            <a:ext cx="127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C2/Q2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2048" name="円/楕円 2047"/>
          <p:cNvSpPr/>
          <p:nvPr/>
        </p:nvSpPr>
        <p:spPr>
          <a:xfrm>
            <a:off x="3721177" y="3284985"/>
            <a:ext cx="196679" cy="179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4" y="4610397"/>
            <a:ext cx="2254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1C8288D-1552-465E-9B6C-94A3CDFB7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962CE1-532A-4AA0-842D-832CCED87A3B}"/>
              </a:ext>
            </a:extLst>
          </p:cNvPr>
          <p:cNvSpPr txBox="1"/>
          <p:nvPr/>
        </p:nvSpPr>
        <p:spPr>
          <a:xfrm>
            <a:off x="8874026" y="1353424"/>
            <a:ext cx="32301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平均費用は、総費用</a:t>
            </a:r>
            <a:r>
              <a:rPr kumimoji="1" lang="en-US" altLang="ja-JP" dirty="0"/>
              <a:t>÷</a:t>
            </a:r>
            <a:r>
              <a:rPr kumimoji="1" lang="ja-JP" altLang="en-US" dirty="0"/>
              <a:t>生産量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・生産量が少ない時は固定費の影響が大きいため、平均費用は大きくなる（</a:t>
            </a:r>
            <a:r>
              <a:rPr kumimoji="1" lang="en-US" altLang="ja-JP" dirty="0"/>
              <a:t>C1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Q1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・生産量が増えると固定費の影響が少なくなり、平均費用は小さくなる（</a:t>
            </a:r>
            <a:r>
              <a:rPr kumimoji="1" lang="en-US" altLang="ja-JP" dirty="0"/>
              <a:t>C2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Q2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・生産量がさらに増えると、</a:t>
            </a:r>
            <a:r>
              <a:rPr kumimoji="1" lang="ja-JP" altLang="en-US" dirty="0"/>
              <a:t>限界費用が大きくなり、平均費用も増える。</a:t>
            </a:r>
          </a:p>
        </p:txBody>
      </p:sp>
    </p:spTree>
    <p:extLst>
      <p:ext uri="{BB962C8B-B14F-4D97-AF65-F5344CB8AC3E}">
        <p14:creationId xmlns:p14="http://schemas.microsoft.com/office/powerpoint/2010/main" val="40734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75"/>
    </mc:Choice>
    <mc:Fallback xmlns="">
      <p:transition spd="slow" advTm="7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C8EA95A7-CB83-44CE-9617-AA7FA17F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201738"/>
            <a:ext cx="5505450" cy="3448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利益は緑の部分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72064" y="24208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利益＝収入ー費用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0C52A78-B315-49CF-A092-31A5E0CF8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AC19D-F4FF-41A7-BD0E-BECDBB18CB28}"/>
              </a:ext>
            </a:extLst>
          </p:cNvPr>
          <p:cNvSpPr txBox="1"/>
          <p:nvPr/>
        </p:nvSpPr>
        <p:spPr>
          <a:xfrm>
            <a:off x="5771964" y="5937862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利益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8DA240-DFA3-4D81-A1F9-E435BC8D1499}"/>
              </a:ext>
            </a:extLst>
          </p:cNvPr>
          <p:cNvSpPr txBox="1"/>
          <p:nvPr/>
        </p:nvSpPr>
        <p:spPr>
          <a:xfrm>
            <a:off x="7464152" y="3925763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収入＝市場価格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4C2A21-C6B0-4C7D-AD6B-46BFC97C28CA}"/>
              </a:ext>
            </a:extLst>
          </p:cNvPr>
          <p:cNvSpPr txBox="1"/>
          <p:nvPr/>
        </p:nvSpPr>
        <p:spPr>
          <a:xfrm>
            <a:off x="8040216" y="3261429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費用＝平均費用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3EEE296-8C7C-4BE1-A799-AC833981D5C3}"/>
              </a:ext>
            </a:extLst>
          </p:cNvPr>
          <p:cNvCxnSpPr/>
          <p:nvPr/>
        </p:nvCxnSpPr>
        <p:spPr>
          <a:xfrm flipV="1">
            <a:off x="7752184" y="2924944"/>
            <a:ext cx="0" cy="1000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8D0343E-65E1-49D7-9E4A-649BAFA0963E}"/>
              </a:ext>
            </a:extLst>
          </p:cNvPr>
          <p:cNvCxnSpPr/>
          <p:nvPr/>
        </p:nvCxnSpPr>
        <p:spPr>
          <a:xfrm flipV="1">
            <a:off x="8328248" y="2924944"/>
            <a:ext cx="0" cy="33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11ECBCB-A97A-4569-88D6-992D4C3F5015}"/>
              </a:ext>
            </a:extLst>
          </p:cNvPr>
          <p:cNvSpPr/>
          <p:nvPr/>
        </p:nvSpPr>
        <p:spPr>
          <a:xfrm>
            <a:off x="1127447" y="3789040"/>
            <a:ext cx="2814237" cy="1296144"/>
          </a:xfrm>
          <a:prstGeom prst="rect">
            <a:avLst/>
          </a:prstGeom>
          <a:noFill/>
          <a:ln w="1270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79D74-15A4-46D5-BB9A-F673389893BF}"/>
              </a:ext>
            </a:extLst>
          </p:cNvPr>
          <p:cNvSpPr/>
          <p:nvPr/>
        </p:nvSpPr>
        <p:spPr>
          <a:xfrm>
            <a:off x="1127447" y="4295281"/>
            <a:ext cx="2814237" cy="790089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19"/>
    </mc:Choice>
    <mc:Fallback xmlns="">
      <p:transition spd="slow" advTm="18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新規参入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7568" y="1474353"/>
            <a:ext cx="7643192" cy="5236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7528" y="6237312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利益＝価格</a:t>
            </a:r>
            <a:r>
              <a:rPr lang="en-US" altLang="ja-JP" dirty="0"/>
              <a:t>×</a:t>
            </a:r>
            <a:r>
              <a:rPr lang="ja-JP" altLang="en-US" dirty="0"/>
              <a:t>生産量－平均費用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279576" y="4365104"/>
            <a:ext cx="122413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981200" y="1268761"/>
            <a:ext cx="8229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緑の部分（利益）がある限り、利益を求めて新たな企業が参入してくる。企業の数が増えると供給量が増え、価格は下がる。価格の低下は緑の部分がなくなるまで続く。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7883FFB-63CA-4C7E-BC45-DE83B62FD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363797-D9FE-4605-B93F-3C52A6D794EF}"/>
              </a:ext>
            </a:extLst>
          </p:cNvPr>
          <p:cNvSpPr/>
          <p:nvPr/>
        </p:nvSpPr>
        <p:spPr>
          <a:xfrm>
            <a:off x="5845713" y="594829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dirty="0"/>
              <a:t>利益</a:t>
            </a:r>
          </a:p>
        </p:txBody>
      </p:sp>
    </p:spTree>
    <p:extLst>
      <p:ext uri="{BB962C8B-B14F-4D97-AF65-F5344CB8AC3E}">
        <p14:creationId xmlns:p14="http://schemas.microsoft.com/office/powerpoint/2010/main" val="12908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8"/>
    </mc:Choice>
    <mc:Fallback xmlns="">
      <p:transition spd="slow" advTm="1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7CDFA-D20A-5BD1-1CAD-D286349A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費用のまとめ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65F40537-8907-8283-9FFA-5D67D7EA1BBF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28800"/>
          <a:ext cx="1108923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411">
                  <a:extLst>
                    <a:ext uri="{9D8B030D-6E8A-4147-A177-3AD203B41FA5}">
                      <a16:colId xmlns:a16="http://schemas.microsoft.com/office/drawing/2014/main" val="2216105991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2929761680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44783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意味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特徴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総費用（費用）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すべての費用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生産が増えるに従って、増え方が急になる。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7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限界費用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１単位生産が増えた時に追加的に増える費用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生産が増えるにしたがって増加する。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20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平均費用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</a:t>
                      </a:r>
                      <a:r>
                        <a:rPr kumimoji="1" lang="ja-JP" altLang="en-US" sz="2400" dirty="0"/>
                        <a:t>単位生産するのにかかる費用。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最初は、減少するが、ある時点から増える（</a:t>
                      </a:r>
                      <a:r>
                        <a:rPr kumimoji="1" lang="en-US" altLang="ja-JP" sz="2400" dirty="0"/>
                        <a:t>U</a:t>
                      </a:r>
                      <a:r>
                        <a:rPr kumimoji="1" lang="ja-JP" altLang="en-US" sz="2400" dirty="0"/>
                        <a:t>字型）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56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固定費用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生産量に関係なくかかる費用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生産が少ない時に負担が大きい。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5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可変費用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生産量と比例して増える費用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0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99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オリエンタルランドの</a:t>
            </a:r>
            <a:br>
              <a:rPr kumimoji="1" lang="en-US" altLang="ja-JP" dirty="0"/>
            </a:br>
            <a:r>
              <a:rPr kumimoji="1" lang="ja-JP" altLang="en-US" dirty="0"/>
              <a:t>平均費用と限界費用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1872770"/>
            <a:ext cx="4038600" cy="39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872771"/>
            <a:ext cx="4038600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600056" y="59855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限界費用は、生産量（入園者数）が増えると増加する。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64777" y="6093297"/>
            <a:ext cx="4137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平均費用は、生産量（入園者数）が増えると減少する。固定費用が大きいため。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3D29761-A068-4396-AFF3-19BEA117A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3"/>
    </mc:Choice>
    <mc:Fallback xmlns="">
      <p:transition spd="slow" advTm="4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２　装置産業、ディズニーランド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企業は利益を最大化する。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85FEB124-3467-4A21-9E7F-A54107408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8"/>
    </mc:Choice>
    <mc:Fallback xmlns="">
      <p:transition spd="slow" advTm="3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A0CF87-F8AD-9B6F-EC8C-BA2F88B2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利益最大化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C1A31D-7942-D5B7-41FC-2B29EF701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収入と費用の関係からみると</a:t>
            </a:r>
            <a:r>
              <a:rPr lang="en-US" altLang="ja-JP" dirty="0"/>
              <a:t>…</a:t>
            </a:r>
          </a:p>
          <a:p>
            <a:pPr marL="0" indent="0" algn="ctr">
              <a:buNone/>
            </a:pPr>
            <a:r>
              <a:rPr lang="ja-JP" altLang="en-US" dirty="0"/>
              <a:t>限界収入＝限界費用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生産力と賃金の関係からみると</a:t>
            </a:r>
            <a:r>
              <a:rPr kumimoji="1" lang="en-US" altLang="ja-JP" dirty="0"/>
              <a:t>…</a:t>
            </a:r>
          </a:p>
          <a:p>
            <a:pPr marL="0" indent="0" algn="ctr">
              <a:buNone/>
            </a:pPr>
            <a:r>
              <a:rPr lang="ja-JP" altLang="en-US" dirty="0"/>
              <a:t>限界生産力＝実質賃金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605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B82779-8D34-DC2D-51DA-3D5BECEB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10820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4D42EC2-4C47-4EBE-BEFC-D3DC98152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0"/>
    </mc:Choice>
    <mc:Fallback xmlns="">
      <p:transition spd="slow" advTm="1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損益分岐点売上高は</a:t>
            </a:r>
            <a:r>
              <a:rPr kumimoji="1" lang="en-US" altLang="ja-JP" dirty="0"/>
              <a:t>750</a:t>
            </a:r>
            <a:r>
              <a:rPr kumimoji="1" lang="ja-JP" altLang="en-US" dirty="0"/>
              <a:t>億円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80227" y="1988840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＜年間＞</a:t>
            </a:r>
            <a:endParaRPr lang="en-US" altLang="ja-JP" sz="2400" dirty="0"/>
          </a:p>
          <a:p>
            <a:r>
              <a:rPr lang="en-US" altLang="ja-JP" sz="2400" dirty="0"/>
              <a:t>75</a:t>
            </a:r>
            <a:r>
              <a:rPr lang="ja-JP" altLang="en-US" sz="2400" dirty="0"/>
              <a:t>４億円</a:t>
            </a:r>
            <a:r>
              <a:rPr lang="en-US" altLang="ja-JP" sz="2400" dirty="0"/>
              <a:t>×</a:t>
            </a:r>
            <a:r>
              <a:rPr lang="ja-JP" altLang="en-US" sz="2400" dirty="0"/>
              <a:t>４＝</a:t>
            </a:r>
            <a:r>
              <a:rPr lang="en-US" altLang="ja-JP" sz="2400" dirty="0"/>
              <a:t>3016</a:t>
            </a:r>
            <a:r>
              <a:rPr lang="ja-JP" altLang="en-US" sz="2400" dirty="0"/>
              <a:t>億円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2337</a:t>
            </a:r>
            <a:r>
              <a:rPr lang="ja-JP" altLang="en-US" sz="2400" dirty="0"/>
              <a:t>万人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0" y="1412776"/>
            <a:ext cx="611478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441E75D-30AA-4AD2-99E4-58527FE35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94B55E5-9177-4BE4-8FFA-E14C71EB85D8}"/>
              </a:ext>
            </a:extLst>
          </p:cNvPr>
          <p:cNvCxnSpPr>
            <a:cxnSpLocks/>
          </p:cNvCxnSpPr>
          <p:nvPr/>
        </p:nvCxnSpPr>
        <p:spPr>
          <a:xfrm flipH="1">
            <a:off x="1991544" y="3532641"/>
            <a:ext cx="23042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1EA58E-8BF4-4C4D-A71F-8A131AC2C04E}"/>
              </a:ext>
            </a:extLst>
          </p:cNvPr>
          <p:cNvSpPr txBox="1"/>
          <p:nvPr/>
        </p:nvSpPr>
        <p:spPr>
          <a:xfrm>
            <a:off x="421165" y="3347975"/>
            <a:ext cx="149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754</a:t>
            </a:r>
            <a:r>
              <a:rPr lang="ja-JP" altLang="en-US" sz="2400" dirty="0"/>
              <a:t>億円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12485C-945C-4A6C-ACFF-13F61F59B2E3}"/>
              </a:ext>
            </a:extLst>
          </p:cNvPr>
          <p:cNvSpPr txBox="1"/>
          <p:nvPr/>
        </p:nvSpPr>
        <p:spPr>
          <a:xfrm>
            <a:off x="2315068" y="2324873"/>
            <a:ext cx="461665" cy="165618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売上高（億円）</a:t>
            </a:r>
          </a:p>
        </p:txBody>
      </p:sp>
    </p:spTree>
    <p:extLst>
      <p:ext uri="{BB962C8B-B14F-4D97-AF65-F5344CB8AC3E}">
        <p14:creationId xmlns:p14="http://schemas.microsoft.com/office/powerpoint/2010/main" val="3554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74"/>
    </mc:Choice>
    <mc:Fallback xmlns="">
      <p:transition spd="slow" advTm="8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売上高と入場者数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921" y="1556792"/>
            <a:ext cx="6459343" cy="46937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760296" y="1772816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このグラフから、売上高が</a:t>
            </a:r>
            <a:r>
              <a:rPr lang="en-US" altLang="ja-JP" sz="2400" dirty="0"/>
              <a:t>3016</a:t>
            </a:r>
            <a:r>
              <a:rPr lang="ja-JP" altLang="en-US" sz="2400" dirty="0"/>
              <a:t>億円の時の入場者数が計算できる。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2337</a:t>
            </a:r>
            <a:r>
              <a:rPr lang="ja-JP" altLang="en-US" sz="2400" dirty="0"/>
              <a:t>万人となる。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90CD894-05B6-46C5-A144-ACFDF8F9A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50873AB-243B-40AB-9AC0-10D01BBC67BC}"/>
              </a:ext>
            </a:extLst>
          </p:cNvPr>
          <p:cNvCxnSpPr>
            <a:cxnSpLocks/>
          </p:cNvCxnSpPr>
          <p:nvPr/>
        </p:nvCxnSpPr>
        <p:spPr>
          <a:xfrm>
            <a:off x="5591944" y="3789040"/>
            <a:ext cx="0" cy="1728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32F056-F018-4475-9118-9CE1DCF78B0A}"/>
              </a:ext>
            </a:extLst>
          </p:cNvPr>
          <p:cNvSpPr txBox="1"/>
          <p:nvPr/>
        </p:nvSpPr>
        <p:spPr>
          <a:xfrm>
            <a:off x="5735960" y="5157192"/>
            <a:ext cx="115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2337</a:t>
            </a:r>
            <a:r>
              <a:rPr kumimoji="1" lang="ja-JP" altLang="en-US" dirty="0"/>
              <a:t>万人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8A941E-3741-4EA7-8B34-C2530E7F9019}"/>
              </a:ext>
            </a:extLst>
          </p:cNvPr>
          <p:cNvSpPr txBox="1"/>
          <p:nvPr/>
        </p:nvSpPr>
        <p:spPr>
          <a:xfrm>
            <a:off x="3430218" y="3416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3016</a:t>
            </a:r>
            <a:r>
              <a:rPr lang="ja-JP" altLang="en-US" dirty="0"/>
              <a:t>億円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6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3"/>
    </mc:Choice>
    <mc:Fallback xmlns="">
      <p:transition spd="slow" advTm="3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長期</a:t>
            </a:r>
            <a:r>
              <a:rPr lang="ja-JP" altLang="en-US" dirty="0"/>
              <a:t>費用曲線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772816"/>
            <a:ext cx="8396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7DCB123-326F-45BC-8FE4-7FB4A18DF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1"/>
    </mc:Choice>
    <mc:Fallback xmlns="">
      <p:transition spd="slow" advTm="7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1"/>
          <p:cNvSpPr>
            <a:spLocks/>
          </p:cNvSpPr>
          <p:nvPr/>
        </p:nvSpPr>
        <p:spPr bwMode="auto">
          <a:xfrm rot="20269303" flipV="1">
            <a:off x="3744594" y="3726078"/>
            <a:ext cx="2962275" cy="1571625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5400000">
            <a:off x="4720744" y="710803"/>
            <a:ext cx="2555528" cy="5040560"/>
          </a:xfrm>
          <a:custGeom>
            <a:avLst/>
            <a:gdLst>
              <a:gd name="T0" fmla="*/ 0 w 21600"/>
              <a:gd name="T1" fmla="*/ 0 h 43160"/>
              <a:gd name="T2" fmla="*/ 79866 w 21600"/>
              <a:gd name="T3" fmla="*/ 3181350 h 43160"/>
              <a:gd name="T4" fmla="*/ 0 w 21600"/>
              <a:gd name="T5" fmla="*/ 1592149 h 43160"/>
              <a:gd name="T6" fmla="*/ 0 60000 65536"/>
              <a:gd name="T7" fmla="*/ 0 60000 65536"/>
              <a:gd name="T8" fmla="*/ 0 60000 65536"/>
              <a:gd name="T9" fmla="*/ 0 w 21600"/>
              <a:gd name="T10" fmla="*/ 0 h 43160"/>
              <a:gd name="T11" fmla="*/ 21600 w 21600"/>
              <a:gd name="T12" fmla="*/ 43160 h 43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6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</a:path>
              <a:path w="21600" h="4316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5400000">
            <a:off x="3395977" y="1526159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" name="円弧 5"/>
          <p:cNvSpPr/>
          <p:nvPr/>
        </p:nvSpPr>
        <p:spPr>
          <a:xfrm rot="5400000">
            <a:off x="4037683" y="2713868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" name="円弧 6"/>
          <p:cNvSpPr/>
          <p:nvPr/>
        </p:nvSpPr>
        <p:spPr>
          <a:xfrm rot="5400000">
            <a:off x="6184058" y="2969079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8" name="円弧 7"/>
          <p:cNvSpPr/>
          <p:nvPr/>
        </p:nvSpPr>
        <p:spPr>
          <a:xfrm rot="5400000">
            <a:off x="7113587" y="1892832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" name="Arc 1"/>
          <p:cNvSpPr>
            <a:spLocks/>
          </p:cNvSpPr>
          <p:nvPr/>
        </p:nvSpPr>
        <p:spPr bwMode="auto">
          <a:xfrm rot="20409172" flipV="1">
            <a:off x="2910878" y="2395654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Arc 1"/>
          <p:cNvSpPr>
            <a:spLocks/>
          </p:cNvSpPr>
          <p:nvPr/>
        </p:nvSpPr>
        <p:spPr bwMode="auto">
          <a:xfrm rot="19971980" flipV="1">
            <a:off x="3533783" y="3624300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Arc 1"/>
          <p:cNvSpPr>
            <a:spLocks/>
          </p:cNvSpPr>
          <p:nvPr/>
        </p:nvSpPr>
        <p:spPr bwMode="auto">
          <a:xfrm rot="20232660" flipV="1">
            <a:off x="5744687" y="3787901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Arc 1"/>
          <p:cNvSpPr>
            <a:spLocks/>
          </p:cNvSpPr>
          <p:nvPr/>
        </p:nvSpPr>
        <p:spPr bwMode="auto">
          <a:xfrm rot="19950687" flipV="1">
            <a:off x="6601237" y="2877312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9536" y="4073223"/>
            <a:ext cx="22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設備が増えると生産が容易になり、短期費用曲線は下にシフトする。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52184" y="43121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生産量がある程度以上になると、設備に対しても限界費用逓増の法則が働き、費用が上昇する。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03561" y="1484784"/>
            <a:ext cx="16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短期費用曲線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2351584" y="1669450"/>
            <a:ext cx="0" cy="1975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351584" y="3645024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03512" y="110760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23848" y="3789040"/>
            <a:ext cx="13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1896465" y="692696"/>
            <a:ext cx="0" cy="4889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827748" y="6237312"/>
            <a:ext cx="43564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720577" y="1961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76320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3048460" y="2866008"/>
            <a:ext cx="1255101" cy="110769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152626" y="3315530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設備の増強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57CD27A-4E7A-46A4-BC65-4146277CF6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3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3"/>
    </mc:Choice>
    <mc:Fallback xmlns="">
      <p:transition spd="slow" advTm="4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5" grpId="1"/>
      <p:bldP spid="21" grpId="0" build="allAtOnce"/>
      <p:bldP spid="22" grpId="0"/>
      <p:bldP spid="22" grpId="1"/>
      <p:bldP spid="27" grpId="0"/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独占市場と完全競争市場：</a:t>
            </a:r>
            <a:br>
              <a:rPr kumimoji="1" lang="en-US" altLang="ja-JP" dirty="0"/>
            </a:br>
            <a:r>
              <a:rPr kumimoji="1" lang="ja-JP" altLang="en-US" dirty="0"/>
              <a:t>完全競争市場での供給曲線</a:t>
            </a:r>
          </a:p>
        </p:txBody>
      </p:sp>
      <p:pic>
        <p:nvPicPr>
          <p:cNvPr id="4711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71601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7536160" y="23432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→　</a:t>
            </a:r>
            <a:r>
              <a:rPr lang="ja-JP" altLang="en-US" dirty="0">
                <a:solidFill>
                  <a:srgbClr val="FF0000"/>
                </a:solidFill>
              </a:rPr>
              <a:t>供給曲線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07568" y="594928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企業は、価格が与えられる場合、利益最大化する点は限界収入（価格）と限界費用が等しい点で生産する。このため、</a:t>
            </a:r>
            <a:r>
              <a:rPr lang="ja-JP" altLang="en-US" dirty="0">
                <a:solidFill>
                  <a:srgbClr val="CC00FF"/>
                </a:solidFill>
              </a:rPr>
              <a:t>限界費用曲線と供給曲線は一致する。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F551814-16E3-435E-A2CA-FA27DA78E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83"/>
    </mc:Choice>
    <mc:Fallback xmlns="">
      <p:transition spd="slow" advTm="11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独占市場の場合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価格は企業が決められる。</a:t>
            </a:r>
            <a:endParaRPr lang="en-US" altLang="ja-JP" dirty="0"/>
          </a:p>
          <a:p>
            <a:r>
              <a:rPr lang="ja-JP" altLang="en-US" dirty="0"/>
              <a:t>価格が高いと需要が減り、低いと需要が増える</a:t>
            </a:r>
            <a:endParaRPr lang="en-US" altLang="ja-JP" dirty="0"/>
          </a:p>
          <a:p>
            <a:r>
              <a:rPr kumimoji="1" lang="ja-JP" altLang="en-US" dirty="0"/>
              <a:t>総収入＝価格</a:t>
            </a:r>
            <a:r>
              <a:rPr kumimoji="1" lang="ja-JP" altLang="en-US" dirty="0">
                <a:solidFill>
                  <a:srgbClr val="FF0000"/>
                </a:solidFill>
              </a:rPr>
              <a:t>↑</a:t>
            </a:r>
            <a:r>
              <a:rPr kumimoji="1" lang="en-US" altLang="ja-JP" dirty="0"/>
              <a:t>×</a:t>
            </a:r>
            <a:r>
              <a:rPr kumimoji="1" lang="ja-JP" altLang="en-US" dirty="0"/>
              <a:t>生産量</a:t>
            </a:r>
            <a:r>
              <a:rPr kumimoji="1" lang="ja-JP" altLang="en-US" dirty="0">
                <a:solidFill>
                  <a:srgbClr val="FF0000"/>
                </a:solidFill>
              </a:rPr>
              <a:t>↓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63297D3-E7CC-401B-AD55-954F8BD78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7"/>
    </mc:Choice>
    <mc:Fallback xmlns="">
      <p:transition spd="slow" advTm="6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限界収入は減っていく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1772816"/>
            <a:ext cx="6840760" cy="452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8E6F1DB-3BAE-4CF5-9D2A-7D1FE789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5"/>
    </mc:Choice>
    <mc:Fallback xmlns="">
      <p:transition spd="slow" advTm="3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固定費用と可変費用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お化け屋敷</a:t>
            </a:r>
            <a:r>
              <a:rPr kumimoji="1" lang="ja-JP" altLang="en-US" dirty="0"/>
              <a:t>（入場料</a:t>
            </a:r>
            <a:r>
              <a:rPr kumimoji="1" lang="en-US" altLang="ja-JP" dirty="0"/>
              <a:t>300</a:t>
            </a:r>
            <a:r>
              <a:rPr kumimoji="1"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装置を作るのに、</a:t>
            </a:r>
            <a:r>
              <a:rPr lang="en-US" altLang="ja-JP" dirty="0"/>
              <a:t>5000</a:t>
            </a:r>
            <a:r>
              <a:rPr lang="ja-JP" altLang="en-US" dirty="0"/>
              <a:t>円かかるが、それ以上の費用はいらない。（限界費用</a:t>
            </a:r>
            <a:r>
              <a:rPr lang="en-US" altLang="ja-JP" dirty="0"/>
              <a:t>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焼きそば</a:t>
            </a:r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lang="ja-JP" altLang="en-US" dirty="0"/>
              <a:t>食</a:t>
            </a:r>
            <a:r>
              <a:rPr lang="en-US" altLang="ja-JP" dirty="0"/>
              <a:t>300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装置を作るのにお金はかからないが、毎食</a:t>
            </a:r>
            <a:r>
              <a:rPr lang="en-US" altLang="ja-JP" dirty="0"/>
              <a:t>200</a:t>
            </a:r>
            <a:r>
              <a:rPr lang="ja-JP" altLang="en-US" dirty="0"/>
              <a:t>円かかる。（限界費用</a:t>
            </a:r>
            <a:r>
              <a:rPr lang="en-US" altLang="ja-JP" dirty="0"/>
              <a:t>200</a:t>
            </a:r>
            <a:r>
              <a:rPr lang="ja-JP" altLang="en-US" dirty="0"/>
              <a:t>円）</a:t>
            </a:r>
            <a:endParaRPr lang="en-US" altLang="ja-JP" dirty="0"/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64C3898-D807-4302-B219-1D09442D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5"/>
    </mc:Choice>
    <mc:Fallback xmlns="">
      <p:transition spd="slow" advTm="7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5639"/>
              </p:ext>
            </p:extLst>
          </p:nvPr>
        </p:nvGraphicFramePr>
        <p:xfrm>
          <a:off x="1898848" y="148478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直線コネクタ 5"/>
          <p:cNvCxnSpPr/>
          <p:nvPr/>
        </p:nvCxnSpPr>
        <p:spPr>
          <a:xfrm>
            <a:off x="4079776" y="2774389"/>
            <a:ext cx="2504118" cy="249826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079776" y="2774390"/>
            <a:ext cx="5008236" cy="2498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96000" y="3789041"/>
            <a:ext cx="0" cy="152801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079776" y="3761454"/>
            <a:ext cx="201622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068108" y="4192532"/>
            <a:ext cx="36004" cy="108012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991544" y="4855392"/>
            <a:ext cx="1800200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独占市場の時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6000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ja-JP" altLang="en-US" dirty="0"/>
              <a:t>入場者数</a:t>
            </a:r>
            <a:r>
              <a:rPr lang="en-US" altLang="ja-JP" dirty="0"/>
              <a:t>4</a:t>
            </a:r>
            <a:r>
              <a:rPr lang="ja-JP" altLang="en-US" dirty="0"/>
              <a:t>万人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04112" y="1340769"/>
            <a:ext cx="3024336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完全競争市場の時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4000</a:t>
            </a:r>
            <a:r>
              <a:rPr lang="ja-JP" altLang="en-US" dirty="0"/>
              <a:t>円、入場者数</a:t>
            </a:r>
            <a:r>
              <a:rPr lang="en-US" altLang="ja-JP" dirty="0"/>
              <a:t>6</a:t>
            </a:r>
            <a:r>
              <a:rPr lang="ja-JP" altLang="en-US" dirty="0"/>
              <a:t>万人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5250869" y="2793353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079777" y="4236937"/>
            <a:ext cx="292676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655840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3552" y="60212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限界収入＝限界費用の点で入場者が決まり、入場者が決まると価格が決まる。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9E4CF0B-EC43-4B6F-8962-40B56CE15C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7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88"/>
    </mc:Choice>
    <mc:Fallback xmlns="">
      <p:transition spd="slow" advTm="1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P spid="23" grpId="0" animBg="1"/>
      <p:bldP spid="24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A7F35DF-08B6-49AC-8A4A-5735C0949C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68" y="1426966"/>
            <a:ext cx="10064333" cy="5081243"/>
          </a:xfrm>
          <a:prstGeom prst="rect">
            <a:avLst/>
          </a:prstGeom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003635" y="16917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1442640" y="4772858"/>
            <a:ext cx="2879725" cy="503237"/>
          </a:xfrm>
          <a:prstGeom prst="wedgeEllipseCallout">
            <a:avLst>
              <a:gd name="adj1" fmla="val 47352"/>
              <a:gd name="adj2" fmla="val -16260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1993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　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10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周年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000375" y="476251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2462814" y="293342"/>
            <a:ext cx="684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3600" dirty="0">
                <a:latin typeface="Arial" charset="0"/>
              </a:rPr>
              <a:t>資本、設備投資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4223792" y="4989583"/>
            <a:ext cx="4968552" cy="503237"/>
          </a:xfrm>
          <a:prstGeom prst="wedgeEllipseCallout">
            <a:avLst>
              <a:gd name="adj1" fmla="val -13207"/>
              <a:gd name="adj2" fmla="val -23271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プーさんの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ハニーハント</a:t>
            </a:r>
            <a:endParaRPr lang="ja-JP" altLang="en-US" sz="1600" b="1" dirty="0">
              <a:ea typeface="ＭＳ Ｐゴシック" pitchFamily="50" charset="-128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54532" y="1809353"/>
            <a:ext cx="4655940" cy="503238"/>
          </a:xfrm>
          <a:prstGeom prst="wedgeEllipseCallout">
            <a:avLst>
              <a:gd name="adj1" fmla="val 64422"/>
              <a:gd name="adj2" fmla="val 260519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2001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東京ディズニーシー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217799" y="1340247"/>
            <a:ext cx="3646067" cy="720725"/>
          </a:xfrm>
          <a:prstGeom prst="wedgeEllipseCallout">
            <a:avLst>
              <a:gd name="adj1" fmla="val 7731"/>
              <a:gd name="adj2" fmla="val 17252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2006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8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月タワーオブテラー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603264" y="2664377"/>
            <a:ext cx="3719101" cy="503237"/>
          </a:xfrm>
          <a:prstGeom prst="wedgeEllipseCallout">
            <a:avLst>
              <a:gd name="adj1" fmla="val 61079"/>
              <a:gd name="adj2" fmla="val 17483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1996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4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月トゥーンタウン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7680176" y="4171057"/>
            <a:ext cx="4511824" cy="503238"/>
          </a:xfrm>
          <a:prstGeom prst="wedgeEllipseCallout">
            <a:avLst>
              <a:gd name="adj1" fmla="val -22245"/>
              <a:gd name="adj2" fmla="val -272754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2012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7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月トイストーリーマニア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9E6A9E65-0F0A-43CF-8000-0607E0D3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680" y="575390"/>
            <a:ext cx="3646067" cy="720725"/>
          </a:xfrm>
          <a:prstGeom prst="wedgeEllipseCallout">
            <a:avLst>
              <a:gd name="adj1" fmla="val 17187"/>
              <a:gd name="adj2" fmla="val 21828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2019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年７月　ソアリン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50"/>
    </mc:Choice>
    <mc:Fallback xmlns="">
      <p:transition spd="slow" advTm="16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2" grpId="0" animBg="1"/>
      <p:bldP spid="3" grpId="0" animBg="1"/>
      <p:bldP spid="4" grpId="0" animBg="1"/>
      <p:bldP spid="14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04664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>
                <a:cs typeface="+mj-cs"/>
              </a:rPr>
              <a:t>映画「山猫」（イタリア　</a:t>
            </a:r>
            <a:r>
              <a:rPr lang="en-US" altLang="ja-JP" dirty="0">
                <a:cs typeface="+mj-cs"/>
              </a:rPr>
              <a:t>1963</a:t>
            </a:r>
            <a:r>
              <a:rPr lang="ja-JP" altLang="en-US" dirty="0">
                <a:cs typeface="+mj-cs"/>
              </a:rPr>
              <a:t>）</a:t>
            </a:r>
            <a:br>
              <a:rPr lang="ja-JP" altLang="en-US" dirty="0">
                <a:cs typeface="+mj-cs"/>
              </a:rPr>
            </a:br>
            <a:r>
              <a:rPr lang="ja-JP" altLang="en-US" dirty="0">
                <a:cs typeface="+mj-cs"/>
              </a:rPr>
              <a:t>ルキノ・ビスコンティ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5360" y="1905001"/>
            <a:ext cx="5760640" cy="4187825"/>
          </a:xfrm>
        </p:spPr>
        <p:txBody>
          <a:bodyPr/>
          <a:lstStyle/>
          <a:p>
            <a:pPr eaLnBrk="1" hangingPunct="1"/>
            <a:r>
              <a:rPr lang="ja-JP" altLang="en-US" dirty="0"/>
              <a:t>変わらずに生き残るためには、自ら変わらなければならない。</a:t>
            </a:r>
          </a:p>
        </p:txBody>
      </p:sp>
      <p:pic>
        <p:nvPicPr>
          <p:cNvPr id="82948" name="Picture 12" descr="e0022344_2355268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168" y="1905001"/>
            <a:ext cx="3272979" cy="45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46BBC75-540D-43BE-B2CC-DF29A64DD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3"/>
    </mc:Choice>
    <mc:Fallback xmlns="">
      <p:transition spd="slow" advTm="3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固定費用と可変費用</a:t>
            </a:r>
            <a:r>
              <a:rPr lang="en-US" altLang="ja-JP" dirty="0"/>
              <a:t> 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1991544" y="1916827"/>
          <a:ext cx="8280919" cy="4320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お化け屋敷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焼きそば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10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-2000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20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30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9000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40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12000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7000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8000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50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54539C3-458E-41AC-A6C6-313CDB42E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69"/>
    </mc:Choice>
    <mc:Fallback xmlns="">
      <p:transition spd="slow" advTm="14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装置産業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15480" y="2564904"/>
            <a:ext cx="8805664" cy="262088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固定費用が大きい。</a:t>
            </a:r>
            <a:endParaRPr kumimoji="1" lang="en-US" altLang="ja-JP" dirty="0"/>
          </a:p>
          <a:p>
            <a:r>
              <a:rPr lang="ja-JP" altLang="en-US" dirty="0"/>
              <a:t>限界費用は小さい。</a:t>
            </a:r>
            <a:endParaRPr kumimoji="1" lang="en-US" altLang="ja-JP" dirty="0"/>
          </a:p>
          <a:p>
            <a:r>
              <a:rPr kumimoji="1" lang="ja-JP" altLang="en-US" dirty="0"/>
              <a:t>入園者が少なくても維持する費用がかかる。</a:t>
            </a:r>
            <a:endParaRPr kumimoji="1" lang="en-US" altLang="ja-JP" dirty="0"/>
          </a:p>
          <a:p>
            <a:r>
              <a:rPr lang="ja-JP" altLang="en-US" dirty="0"/>
              <a:t>損益分岐点を超えると、利益が急増。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6C230F4-0A32-46E7-8F65-4694C13F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4"/>
    </mc:Choice>
    <mc:Fallback xmlns="">
      <p:transition spd="slow" advTm="6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利益の最大化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91544" y="2348880"/>
            <a:ext cx="8229600" cy="1972816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利益</a:t>
            </a:r>
            <a:r>
              <a:rPr kumimoji="1" lang="ja-JP" altLang="en-US" dirty="0"/>
              <a:t>＝</a:t>
            </a:r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lang="ja-JP" altLang="en-US" dirty="0"/>
              <a:t>－</a:t>
            </a:r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endParaRPr kumimoji="1"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kumimoji="1" lang="ja-JP" altLang="en-US" dirty="0"/>
              <a:t>＝売上数量</a:t>
            </a:r>
            <a:r>
              <a:rPr kumimoji="1" lang="en-US" altLang="ja-JP" dirty="0"/>
              <a:t>×</a:t>
            </a:r>
            <a:r>
              <a:rPr kumimoji="1" lang="ja-JP" altLang="en-US" dirty="0"/>
              <a:t>価格</a:t>
            </a:r>
            <a:endParaRPr kumimoji="1" lang="en-US" altLang="ja-JP" dirty="0"/>
          </a:p>
          <a:p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r>
              <a:rPr lang="ja-JP" altLang="en-US" dirty="0"/>
              <a:t>＝固定費用＋可変費用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DEFDBFF-EEDD-4EAB-9E24-38DE0E7B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2"/>
    </mc:Choice>
    <mc:Fallback xmlns="">
      <p:transition spd="slow" advTm="3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限界分析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4859" y="1974540"/>
            <a:ext cx="8229600" cy="2908920"/>
          </a:xfrm>
        </p:spPr>
        <p:txBody>
          <a:bodyPr/>
          <a:lstStyle/>
          <a:p>
            <a:r>
              <a:rPr kumimoji="1" lang="ja-JP" altLang="en-US" dirty="0"/>
              <a:t>限界とは</a:t>
            </a:r>
            <a:r>
              <a:rPr lang="ja-JP" altLang="en-US" dirty="0"/>
              <a:t>「端（</a:t>
            </a:r>
            <a:r>
              <a:rPr lang="en-US" altLang="ja-JP" dirty="0"/>
              <a:t>margin)</a:t>
            </a:r>
            <a:r>
              <a:rPr lang="ja-JP" altLang="en-US" dirty="0"/>
              <a:t>」で、「</a:t>
            </a:r>
            <a:r>
              <a:rPr lang="en-US" altLang="ja-JP" dirty="0"/>
              <a:t>limit</a:t>
            </a:r>
            <a:r>
              <a:rPr lang="ja-JP" altLang="en-US" dirty="0"/>
              <a:t>」ではない。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単位生産が増えた時、ほかのものがどれだけ増えるか（限界費用、限界効用）。</a:t>
            </a:r>
            <a:endParaRPr kumimoji="1" lang="en-US" altLang="ja-JP" dirty="0"/>
          </a:p>
          <a:p>
            <a:r>
              <a:rPr kumimoji="1" lang="ja-JP" altLang="en-US" dirty="0"/>
              <a:t>最大値や最小値は限界値をみればわかる。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D67BE2B-A879-4921-ADE0-9BD993007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0"/>
    </mc:Choice>
    <mc:Fallback xmlns="">
      <p:transition spd="slow" advTm="4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限界生産力は逓減する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656" y="1484785"/>
            <a:ext cx="6264696" cy="49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E994D3C-05DC-47FC-8D0E-C13A3AD3C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57"/>
    </mc:Choice>
    <mc:Fallback xmlns="">
      <p:transition spd="slow" advTm="10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縦軸と横軸を反対にすると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73003"/>
            <a:ext cx="4038600" cy="31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7" y="1628801"/>
            <a:ext cx="37100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DCFE447-EC48-4A69-8CB3-4B1AC252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11"/>
    </mc:Choice>
    <mc:Fallback xmlns="">
      <p:transition spd="slow" advTm="4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1|1.4|5.3|2.3|1.8|7.3|1.2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7.3|5.4|21.9|2.1|1.1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30.7|22.9|5.4|20.5|7.1|13.5|4.2|5.1|4.6|5|6.7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1057</Words>
  <Application>Microsoft Office PowerPoint</Application>
  <PresentationFormat>ワイド画面</PresentationFormat>
  <Paragraphs>201</Paragraphs>
  <Slides>32</Slides>
  <Notes>2</Notes>
  <HiddenSlides>0</HiddenSlides>
  <MMClips>27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ＭＳ Ｐゴシック</vt:lpstr>
      <vt:lpstr>Arial</vt:lpstr>
      <vt:lpstr>Calibri</vt:lpstr>
      <vt:lpstr>Garamond</vt:lpstr>
      <vt:lpstr>Office ​​テーマ</vt:lpstr>
      <vt:lpstr>企業行動の分析 （教科書　第7章）</vt:lpstr>
      <vt:lpstr>２　装置産業、ディズニーランド</vt:lpstr>
      <vt:lpstr>固定費用と可変費用</vt:lpstr>
      <vt:lpstr>固定費用と可変費用 </vt:lpstr>
      <vt:lpstr>装置産業</vt:lpstr>
      <vt:lpstr>利益の最大化</vt:lpstr>
      <vt:lpstr>限界分析</vt:lpstr>
      <vt:lpstr>限界生産力は逓減する</vt:lpstr>
      <vt:lpstr>縦軸と横軸を反対にすると…</vt:lpstr>
      <vt:lpstr>PowerPoint プレゼンテーション</vt:lpstr>
      <vt:lpstr>限界費用は逓増する</vt:lpstr>
      <vt:lpstr>利益の最大化</vt:lpstr>
      <vt:lpstr>利益最大化の数値例</vt:lpstr>
      <vt:lpstr>平均費用と限界費用</vt:lpstr>
      <vt:lpstr>平均費用はU字型になる</vt:lpstr>
      <vt:lpstr>利益は緑の部分</vt:lpstr>
      <vt:lpstr>新規参入</vt:lpstr>
      <vt:lpstr>費用のまとめ</vt:lpstr>
      <vt:lpstr>オリエンタルランドの 平均費用と限界費用</vt:lpstr>
      <vt:lpstr>利益最大化</vt:lpstr>
      <vt:lpstr>PowerPoint プレゼンテーション</vt:lpstr>
      <vt:lpstr>PowerPoint プレゼンテーション</vt:lpstr>
      <vt:lpstr>損益分岐点売上高は750億円</vt:lpstr>
      <vt:lpstr>売上高と入場者数</vt:lpstr>
      <vt:lpstr>長期費用曲線</vt:lpstr>
      <vt:lpstr>PowerPoint プレゼンテーション</vt:lpstr>
      <vt:lpstr>独占市場と完全競争市場： 完全競争市場での供給曲線</vt:lpstr>
      <vt:lpstr>独占市場の場合</vt:lpstr>
      <vt:lpstr>限界収入は減っていく</vt:lpstr>
      <vt:lpstr>独占市場</vt:lpstr>
      <vt:lpstr>PowerPoint プレゼンテーション</vt:lpstr>
      <vt:lpstr>映画「山猫」（イタリア　1963） ルキノ・ビスコンティ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成康</cp:lastModifiedBy>
  <cp:revision>54</cp:revision>
  <dcterms:created xsi:type="dcterms:W3CDTF">2015-04-08T22:08:55Z</dcterms:created>
  <dcterms:modified xsi:type="dcterms:W3CDTF">2023-06-22T22:12:25Z</dcterms:modified>
</cp:coreProperties>
</file>