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Garamond" panose="02020404030301010803" pitchFamily="18" charset="0"/>
      <p:regular r:id="rId43"/>
      <p:bold r:id="rId44"/>
      <p:italic r:id="rId45"/>
      <p:boldItalic r:id="rId46"/>
    </p:embeddedFont>
    <p:embeddedFont>
      <p:font typeface="Tahoma" panose="020B0604030504040204" pitchFamily="3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DFE7E09-FCD8-49D4-A6DA-E01ED296C9C8}">
  <a:tblStyle styleId="{1DFE7E09-FCD8-49D4-A6DA-E01ED296C9C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602B5D-EF1A-432A-9242-4615E5B3C872}"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83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a:t>
            </a:fld>
            <a:endParaRPr sz="1200" b="0" i="0" u="none" strike="noStrike" cap="none">
              <a:solidFill>
                <a:schemeClr val="dk1"/>
              </a:solidFill>
              <a:latin typeface="Arial"/>
              <a:ea typeface="Arial"/>
              <a:cs typeface="Arial"/>
              <a:sym typeface="Arial"/>
            </a:endParaRPr>
          </a:p>
        </p:txBody>
      </p:sp>
      <p:sp>
        <p:nvSpPr>
          <p:cNvPr id="99" name="Google Shape;9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 name="Google Shape;10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10</a:t>
            </a:fld>
            <a:endParaRPr sz="1200" b="0" i="0" u="none" strike="noStrike" cap="none">
              <a:solidFill>
                <a:schemeClr val="dk1"/>
              </a:solidFill>
              <a:latin typeface="Arial"/>
              <a:ea typeface="Arial"/>
              <a:cs typeface="Arial"/>
              <a:sym typeface="Arial"/>
            </a:endParaRPr>
          </a:p>
        </p:txBody>
      </p:sp>
      <p:sp>
        <p:nvSpPr>
          <p:cNvPr id="178" name="Google Shape;17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5" name="Google Shape;185;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1" name="Google Shape;19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7" name="Google Shape;19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2" name="Google Shape;202;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7" name="Google Shape;20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16</a:t>
            </a:fld>
            <a:endParaRPr sz="1200" b="0" i="0" u="none" strike="noStrike" cap="none">
              <a:solidFill>
                <a:schemeClr val="dk1"/>
              </a:solidFill>
              <a:latin typeface="Arial"/>
              <a:ea typeface="Arial"/>
              <a:cs typeface="Arial"/>
              <a:sym typeface="Arial"/>
            </a:endParaRPr>
          </a:p>
        </p:txBody>
      </p:sp>
      <p:sp>
        <p:nvSpPr>
          <p:cNvPr id="213" name="Google Shape;213;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4" name="Google Shape;21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
        <p:nvSpPr>
          <p:cNvPr id="220" name="Google Shape;220;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1" name="Google Shape;22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7" name="Google Shape;22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19</a:t>
            </a:fld>
            <a:endParaRPr sz="1200" b="0" i="0" u="none" strike="noStrike" cap="none">
              <a:solidFill>
                <a:schemeClr val="dk1"/>
              </a:solidFill>
              <a:latin typeface="Arial"/>
              <a:ea typeface="Arial"/>
              <a:cs typeface="Arial"/>
              <a:sym typeface="Arial"/>
            </a:endParaRPr>
          </a:p>
        </p:txBody>
      </p:sp>
      <p:sp>
        <p:nvSpPr>
          <p:cNvPr id="233" name="Google Shape;233;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4" name="Google Shape;234;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 name="Google Shape;10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
        <p:nvSpPr>
          <p:cNvPr id="242" name="Google Shape;242;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3" name="Google Shape;24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
        <p:nvSpPr>
          <p:cNvPr id="250" name="Google Shape;250;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1" name="Google Shape;251;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22</a:t>
            </a:fld>
            <a:endParaRPr sz="1200" b="0" i="0" u="none" strike="noStrike" cap="none">
              <a:solidFill>
                <a:schemeClr val="dk1"/>
              </a:solidFill>
              <a:latin typeface="Arial"/>
              <a:ea typeface="Arial"/>
              <a:cs typeface="Arial"/>
              <a:sym typeface="Arial"/>
            </a:endParaRPr>
          </a:p>
        </p:txBody>
      </p:sp>
      <p:sp>
        <p:nvSpPr>
          <p:cNvPr id="256" name="Google Shape;256;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23</a:t>
            </a:fld>
            <a:endParaRPr sz="1200" b="0" i="0" u="none" strike="noStrike" cap="none">
              <a:solidFill>
                <a:schemeClr val="dk1"/>
              </a:solidFill>
              <a:latin typeface="Arial"/>
              <a:ea typeface="Arial"/>
              <a:cs typeface="Arial"/>
              <a:sym typeface="Arial"/>
            </a:endParaRPr>
          </a:p>
        </p:txBody>
      </p:sp>
      <p:sp>
        <p:nvSpPr>
          <p:cNvPr id="262" name="Google Shape;26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3" name="Google Shape;263;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0" name="Google Shape;27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7" name="Google Shape;27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26</a:t>
            </a:fld>
            <a:endParaRPr sz="1200">
              <a:solidFill>
                <a:schemeClr val="dk1"/>
              </a:solidFill>
              <a:latin typeface="Arial"/>
              <a:ea typeface="Arial"/>
              <a:cs typeface="Arial"/>
              <a:sym typeface="Arial"/>
            </a:endParaRPr>
          </a:p>
        </p:txBody>
      </p:sp>
      <p:sp>
        <p:nvSpPr>
          <p:cNvPr id="286" name="Google Shape;28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7" name="Google Shape;287;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3" name="Google Shape;29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9" name="Google Shape;29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29</a:t>
            </a:fld>
            <a:endParaRPr sz="1200">
              <a:solidFill>
                <a:schemeClr val="dk1"/>
              </a:solidFill>
              <a:latin typeface="Arial"/>
              <a:ea typeface="Arial"/>
              <a:cs typeface="Arial"/>
              <a:sym typeface="Arial"/>
            </a:endParaRPr>
          </a:p>
        </p:txBody>
      </p:sp>
      <p:sp>
        <p:nvSpPr>
          <p:cNvPr id="305" name="Google Shape;305;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6" name="Google Shape;306;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12" name="Google Shape;11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sz="1200">
                <a:solidFill>
                  <a:schemeClr val="dk1"/>
                </a:solidFill>
                <a:latin typeface="Arial"/>
                <a:ea typeface="Arial"/>
                <a:cs typeface="Arial"/>
                <a:sym typeface="Arial"/>
              </a:rPr>
              <a:t>30</a:t>
            </a:fld>
            <a:endParaRPr sz="1200">
              <a:solidFill>
                <a:schemeClr val="dk1"/>
              </a:solidFill>
              <a:latin typeface="Arial"/>
              <a:ea typeface="Arial"/>
              <a:cs typeface="Arial"/>
              <a:sym typeface="Arial"/>
            </a:endParaRPr>
          </a:p>
        </p:txBody>
      </p:sp>
      <p:sp>
        <p:nvSpPr>
          <p:cNvPr id="312" name="Google Shape;31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3" name="Google Shape;313;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2" name="Google Shape;322;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8" name="Google Shape;328;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4" name="Google Shape;33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0" name="Google Shape;34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0" name="Google Shape;350;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9" name="Google Shape;35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4</a:t>
            </a:fld>
            <a:endParaRPr>
              <a:latin typeface="Arial"/>
              <a:ea typeface="Arial"/>
              <a:cs typeface="Arial"/>
              <a:sym typeface="Arial"/>
            </a:endParaRPr>
          </a:p>
        </p:txBody>
      </p:sp>
      <p:sp>
        <p:nvSpPr>
          <p:cNvPr id="117" name="Google Shape;11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5</a:t>
            </a:fld>
            <a:endParaRPr>
              <a:latin typeface="Arial"/>
              <a:ea typeface="Arial"/>
              <a:cs typeface="Arial"/>
              <a:sym typeface="Arial"/>
            </a:endParaRPr>
          </a:p>
        </p:txBody>
      </p:sp>
      <p:sp>
        <p:nvSpPr>
          <p:cNvPr id="131" name="Google Shape;13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2" name="Google Shape;132;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5" name="Google Shape;155;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latin typeface="Arial"/>
                <a:ea typeface="Arial"/>
                <a:cs typeface="Arial"/>
                <a:sym typeface="Arial"/>
              </a:rPr>
              <a:t>7</a:t>
            </a:fld>
            <a:endParaRPr>
              <a:latin typeface="Arial"/>
              <a:ea typeface="Arial"/>
              <a:cs typeface="Arial"/>
              <a:sym typeface="Arial"/>
            </a:endParaRPr>
          </a:p>
        </p:txBody>
      </p:sp>
      <p:sp>
        <p:nvSpPr>
          <p:cNvPr id="161" name="Google Shape;161;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8" name="Google Shape;168;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3" name="Google Shape;173;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71"/>
        <p:cNvGrpSpPr/>
        <p:nvPr/>
      </p:nvGrpSpPr>
      <p:grpSpPr>
        <a:xfrm>
          <a:off x="0" y="0"/>
          <a:ext cx="0" cy="0"/>
          <a:chOff x="0" y="0"/>
          <a:chExt cx="0" cy="0"/>
        </a:xfrm>
      </p:grpSpPr>
      <p:sp>
        <p:nvSpPr>
          <p:cNvPr id="72" name="Google Shape;72;p11"/>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11"/>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74" name="Google Shape;74;p11"/>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5" name="Google Shape;75;p1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a:spLocks noGrp="1"/>
          </p:cNvSpPr>
          <p:nvPr>
            <p:ph type="pic" idx="2"/>
          </p:nvPr>
        </p:nvSpPr>
        <p:spPr>
          <a:xfrm>
            <a:off x="2389717" y="612775"/>
            <a:ext cx="7315200" cy="4114800"/>
          </a:xfrm>
          <a:prstGeom prst="rect">
            <a:avLst/>
          </a:prstGeom>
          <a:noFill/>
          <a:ln>
            <a:noFill/>
          </a:ln>
        </p:spPr>
      </p:sp>
      <p:sp>
        <p:nvSpPr>
          <p:cNvPr id="81" name="Google Shape;81;p1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2" name="Google Shape;82;p1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85"/>
        <p:cNvGrpSpPr/>
        <p:nvPr/>
      </p:nvGrpSpPr>
      <p:grpSpPr>
        <a:xfrm>
          <a:off x="0" y="0"/>
          <a:ext cx="0" cy="0"/>
          <a:chOff x="0" y="0"/>
          <a:chExt cx="0" cy="0"/>
        </a:xfrm>
      </p:grpSpPr>
      <p:sp>
        <p:nvSpPr>
          <p:cNvPr id="86" name="Google Shape;86;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7" name="Google Shape;87;p13"/>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8" name="Google Shape;88;p1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縦書きタイトルと縦書きテキスト" type="vertTitleAndTx">
  <p:cSld name="VERTICAL_TITLE_AND_VERTICAL_TEXT">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rot="5400000">
            <a:off x="7285038" y="1828802"/>
            <a:ext cx="5851525" cy="27432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3" name="Google Shape;93;p14"/>
          <p:cNvSpPr txBox="1">
            <a:spLocks noGrp="1"/>
          </p:cNvSpPr>
          <p:nvPr>
            <p:ph type="body" idx="1"/>
          </p:nvPr>
        </p:nvSpPr>
        <p:spPr>
          <a:xfrm rot="5400000">
            <a:off x="1697038" y="-812799"/>
            <a:ext cx="5851525" cy="8026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4" name="Google Shape;94;p1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7"/>
        <p:cNvGrpSpPr/>
        <p:nvPr/>
      </p:nvGrpSpPr>
      <p:grpSpPr>
        <a:xfrm>
          <a:off x="0" y="0"/>
          <a:ext cx="0" cy="0"/>
          <a:chOff x="0" y="0"/>
          <a:chExt cx="0" cy="0"/>
        </a:xfrm>
      </p:grpSpPr>
      <p:sp>
        <p:nvSpPr>
          <p:cNvPr id="28" name="Google Shape;28;p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タイトル、コンテンツ、2 つのコンテンツ" type="objAndTwoObj">
  <p:cSld name="OBJECT_AND_TWO_OBJECT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5"/>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5" name="Google Shape;35;p5"/>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6" name="Google Shape;36;p5"/>
          <p:cNvSpPr txBox="1">
            <a:spLocks noGrp="1"/>
          </p:cNvSpPr>
          <p:nvPr>
            <p:ph type="dt" idx="10"/>
          </p:nvPr>
        </p:nvSpPr>
        <p:spPr>
          <a:xfrm>
            <a:off x="609600" y="625157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737600" y="6248400"/>
            <a:ext cx="2844800" cy="476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
        <p:nvSpPr>
          <p:cNvPr id="38" name="Google Shape;38;p5"/>
          <p:cNvSpPr txBox="1">
            <a:spLocks noGrp="1"/>
          </p:cNvSpPr>
          <p:nvPr>
            <p:ph type="ftr" idx="11"/>
          </p:nvPr>
        </p:nvSpPr>
        <p:spPr>
          <a:xfrm>
            <a:off x="4165600" y="6248400"/>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タイトルと表" type="tbl">
  <p:cSld name="TABLE">
    <p:spTree>
      <p:nvGrpSpPr>
        <p:cNvPr id="1" name="Shape 39"/>
        <p:cNvGrpSpPr/>
        <p:nvPr/>
      </p:nvGrpSpPr>
      <p:grpSpPr>
        <a:xfrm>
          <a:off x="0" y="0"/>
          <a:ext cx="0" cy="0"/>
          <a:chOff x="0" y="0"/>
          <a:chExt cx="0" cy="0"/>
        </a:xfrm>
      </p:grpSpPr>
      <p:sp>
        <p:nvSpPr>
          <p:cNvPr id="40" name="Google Shape;40;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1" name="Google Shape;41;p6"/>
          <p:cNvSpPr txBox="1">
            <a:spLocks noGrp="1"/>
          </p:cNvSpPr>
          <p:nvPr>
            <p:ph type="dt" idx="10"/>
          </p:nvPr>
        </p:nvSpPr>
        <p:spPr>
          <a:xfrm>
            <a:off x="609600" y="6251575"/>
            <a:ext cx="2844800" cy="476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8737600" y="6248400"/>
            <a:ext cx="2844800" cy="476250"/>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
        <p:nvSpPr>
          <p:cNvPr id="43" name="Google Shape;43;p6"/>
          <p:cNvSpPr txBox="1">
            <a:spLocks noGrp="1"/>
          </p:cNvSpPr>
          <p:nvPr>
            <p:ph type="ftr" idx="11"/>
          </p:nvPr>
        </p:nvSpPr>
        <p:spPr>
          <a:xfrm>
            <a:off x="4165600" y="6248400"/>
            <a:ext cx="3860800" cy="47625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1" name="Google Shape;61;p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64"/>
        <p:cNvGrpSpPr/>
        <p:nvPr/>
      </p:nvGrpSpPr>
      <p:grpSpPr>
        <a:xfrm>
          <a:off x="0" y="0"/>
          <a:ext cx="0" cy="0"/>
          <a:chOff x="0" y="0"/>
          <a:chExt cx="0" cy="0"/>
        </a:xfrm>
      </p:grpSpPr>
      <p:sp>
        <p:nvSpPr>
          <p:cNvPr id="65" name="Google Shape;65;p1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6" name="Google Shape;66;p1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7" name="Google Shape;67;p1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8" name="Google Shape;68;p1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98989"/>
                </a:solidFill>
                <a:latin typeface="Tahoma"/>
                <a:ea typeface="Tahoma"/>
                <a:cs typeface="Tahoma"/>
                <a:sym typeface="Tahoma"/>
              </a:defRPr>
            </a:lvl1pPr>
            <a:lvl2pPr marL="0" marR="0" lvl="1" indent="0" algn="r">
              <a:spcBef>
                <a:spcPts val="0"/>
              </a:spcBef>
              <a:spcAft>
                <a:spcPts val="0"/>
              </a:spcAft>
              <a:buNone/>
              <a:defRPr sz="1200">
                <a:solidFill>
                  <a:srgbClr val="898989"/>
                </a:solidFill>
                <a:latin typeface="Tahoma"/>
                <a:ea typeface="Tahoma"/>
                <a:cs typeface="Tahoma"/>
                <a:sym typeface="Tahoma"/>
              </a:defRPr>
            </a:lvl2pPr>
            <a:lvl3pPr marL="0" marR="0" lvl="2" indent="0" algn="r">
              <a:spcBef>
                <a:spcPts val="0"/>
              </a:spcBef>
              <a:spcAft>
                <a:spcPts val="0"/>
              </a:spcAft>
              <a:buNone/>
              <a:defRPr sz="1200">
                <a:solidFill>
                  <a:srgbClr val="898989"/>
                </a:solidFill>
                <a:latin typeface="Tahoma"/>
                <a:ea typeface="Tahoma"/>
                <a:cs typeface="Tahoma"/>
                <a:sym typeface="Tahoma"/>
              </a:defRPr>
            </a:lvl3pPr>
            <a:lvl4pPr marL="0" marR="0" lvl="3" indent="0" algn="r">
              <a:spcBef>
                <a:spcPts val="0"/>
              </a:spcBef>
              <a:spcAft>
                <a:spcPts val="0"/>
              </a:spcAft>
              <a:buNone/>
              <a:defRPr sz="1200">
                <a:solidFill>
                  <a:srgbClr val="898989"/>
                </a:solidFill>
                <a:latin typeface="Tahoma"/>
                <a:ea typeface="Tahoma"/>
                <a:cs typeface="Tahoma"/>
                <a:sym typeface="Tahoma"/>
              </a:defRPr>
            </a:lvl4pPr>
            <a:lvl5pPr marL="0" marR="0" lvl="4" indent="0" algn="r">
              <a:spcBef>
                <a:spcPts val="0"/>
              </a:spcBef>
              <a:spcAft>
                <a:spcPts val="0"/>
              </a:spcAft>
              <a:buNone/>
              <a:defRPr sz="1200">
                <a:solidFill>
                  <a:srgbClr val="898989"/>
                </a:solidFill>
                <a:latin typeface="Tahoma"/>
                <a:ea typeface="Tahoma"/>
                <a:cs typeface="Tahoma"/>
                <a:sym typeface="Tahoma"/>
              </a:defRPr>
            </a:lvl5pPr>
            <a:lvl6pPr marL="0" marR="0" lvl="5" indent="0" algn="r">
              <a:spcBef>
                <a:spcPts val="0"/>
              </a:spcBef>
              <a:spcAft>
                <a:spcPts val="0"/>
              </a:spcAft>
              <a:buNone/>
              <a:defRPr sz="1200">
                <a:solidFill>
                  <a:srgbClr val="898989"/>
                </a:solidFill>
                <a:latin typeface="Tahoma"/>
                <a:ea typeface="Tahoma"/>
                <a:cs typeface="Tahoma"/>
                <a:sym typeface="Tahoma"/>
              </a:defRPr>
            </a:lvl6pPr>
            <a:lvl7pPr marL="0" marR="0" lvl="6" indent="0" algn="r">
              <a:spcBef>
                <a:spcPts val="0"/>
              </a:spcBef>
              <a:spcAft>
                <a:spcPts val="0"/>
              </a:spcAft>
              <a:buNone/>
              <a:defRPr sz="1200">
                <a:solidFill>
                  <a:srgbClr val="898989"/>
                </a:solidFill>
                <a:latin typeface="Tahoma"/>
                <a:ea typeface="Tahoma"/>
                <a:cs typeface="Tahoma"/>
                <a:sym typeface="Tahoma"/>
              </a:defRPr>
            </a:lvl7pPr>
            <a:lvl8pPr marL="0" marR="0" lvl="7" indent="0" algn="r">
              <a:spcBef>
                <a:spcPts val="0"/>
              </a:spcBef>
              <a:spcAft>
                <a:spcPts val="0"/>
              </a:spcAft>
              <a:buNone/>
              <a:defRPr sz="1200">
                <a:solidFill>
                  <a:srgbClr val="898989"/>
                </a:solidFill>
                <a:latin typeface="Tahoma"/>
                <a:ea typeface="Tahoma"/>
                <a:cs typeface="Tahoma"/>
                <a:sym typeface="Tahoma"/>
              </a:defRPr>
            </a:lvl8pPr>
            <a:lvl9pPr marL="0" marR="0" lvl="8" indent="0" algn="r">
              <a:spcBef>
                <a:spcPts val="0"/>
              </a:spcBef>
              <a:spcAft>
                <a:spcPts val="0"/>
              </a:spcAft>
              <a:buNone/>
              <a:defRPr sz="1200">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3" name="Google Shape;13;p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ahoma"/>
                <a:ea typeface="Tahoma"/>
                <a:cs typeface="Tahoma"/>
                <a:sym typeface="Tahoma"/>
              </a:defRPr>
            </a:lvl1pPr>
            <a:lvl2pPr marR="0" lvl="1" algn="l" rtl="0">
              <a:spcBef>
                <a:spcPts val="0"/>
              </a:spcBef>
              <a:spcAft>
                <a:spcPts val="0"/>
              </a:spcAft>
              <a:buSzPts val="1400"/>
              <a:buNone/>
              <a:defRPr sz="1800" b="0" i="0" u="none" strike="noStrike" cap="none">
                <a:solidFill>
                  <a:schemeClr val="dk1"/>
                </a:solidFill>
                <a:latin typeface="Tahoma"/>
                <a:ea typeface="Tahoma"/>
                <a:cs typeface="Tahoma"/>
                <a:sym typeface="Tahoma"/>
              </a:defRPr>
            </a:lvl2pPr>
            <a:lvl3pPr marR="0" lvl="2" algn="l" rtl="0">
              <a:spcBef>
                <a:spcPts val="0"/>
              </a:spcBef>
              <a:spcAft>
                <a:spcPts val="0"/>
              </a:spcAft>
              <a:buSzPts val="1400"/>
              <a:buNone/>
              <a:defRPr sz="1800" b="0" i="0" u="none" strike="noStrike" cap="none">
                <a:solidFill>
                  <a:schemeClr val="dk1"/>
                </a:solidFill>
                <a:latin typeface="Tahoma"/>
                <a:ea typeface="Tahoma"/>
                <a:cs typeface="Tahoma"/>
                <a:sym typeface="Tahoma"/>
              </a:defRPr>
            </a:lvl3pPr>
            <a:lvl4pPr marR="0" lvl="3" algn="l" rtl="0">
              <a:spcBef>
                <a:spcPts val="0"/>
              </a:spcBef>
              <a:spcAft>
                <a:spcPts val="0"/>
              </a:spcAft>
              <a:buSzPts val="1400"/>
              <a:buNone/>
              <a:defRPr sz="1800" b="0" i="0" u="none" strike="noStrike" cap="none">
                <a:solidFill>
                  <a:schemeClr val="dk1"/>
                </a:solidFill>
                <a:latin typeface="Tahoma"/>
                <a:ea typeface="Tahoma"/>
                <a:cs typeface="Tahoma"/>
                <a:sym typeface="Tahoma"/>
              </a:defRPr>
            </a:lvl4pPr>
            <a:lvl5pPr marR="0" lvl="4" algn="l" rtl="0">
              <a:spcBef>
                <a:spcPts val="0"/>
              </a:spcBef>
              <a:spcAft>
                <a:spcPts val="0"/>
              </a:spcAft>
              <a:buSzPts val="1400"/>
              <a:buNone/>
              <a:defRPr sz="1800" b="0" i="0" u="none" strike="noStrike" cap="none">
                <a:solidFill>
                  <a:schemeClr val="dk1"/>
                </a:solidFill>
                <a:latin typeface="Tahoma"/>
                <a:ea typeface="Tahoma"/>
                <a:cs typeface="Tahoma"/>
                <a:sym typeface="Tahoma"/>
              </a:defRPr>
            </a:lvl5pPr>
            <a:lvl6pPr marR="0" lvl="5" algn="l" rtl="0">
              <a:spcBef>
                <a:spcPts val="0"/>
              </a:spcBef>
              <a:spcAft>
                <a:spcPts val="0"/>
              </a:spcAft>
              <a:buSzPts val="1400"/>
              <a:buNone/>
              <a:defRPr sz="1800" b="0" i="0" u="none" strike="noStrike" cap="none">
                <a:solidFill>
                  <a:schemeClr val="dk1"/>
                </a:solidFill>
                <a:latin typeface="Tahoma"/>
                <a:ea typeface="Tahoma"/>
                <a:cs typeface="Tahoma"/>
                <a:sym typeface="Tahoma"/>
              </a:defRPr>
            </a:lvl6pPr>
            <a:lvl7pPr marR="0" lvl="6" algn="l" rtl="0">
              <a:spcBef>
                <a:spcPts val="0"/>
              </a:spcBef>
              <a:spcAft>
                <a:spcPts val="0"/>
              </a:spcAft>
              <a:buSzPts val="1400"/>
              <a:buNone/>
              <a:defRPr sz="1800" b="0" i="0" u="none" strike="noStrike" cap="none">
                <a:solidFill>
                  <a:schemeClr val="dk1"/>
                </a:solidFill>
                <a:latin typeface="Tahoma"/>
                <a:ea typeface="Tahoma"/>
                <a:cs typeface="Tahoma"/>
                <a:sym typeface="Tahoma"/>
              </a:defRPr>
            </a:lvl7pPr>
            <a:lvl8pPr marR="0" lvl="7" algn="l" rtl="0">
              <a:spcBef>
                <a:spcPts val="0"/>
              </a:spcBef>
              <a:spcAft>
                <a:spcPts val="0"/>
              </a:spcAft>
              <a:buSzPts val="1400"/>
              <a:buNone/>
              <a:defRPr sz="1800" b="0" i="0" u="none" strike="noStrike" cap="none">
                <a:solidFill>
                  <a:schemeClr val="dk1"/>
                </a:solidFill>
                <a:latin typeface="Tahoma"/>
                <a:ea typeface="Tahoma"/>
                <a:cs typeface="Tahoma"/>
                <a:sym typeface="Tahoma"/>
              </a:defRPr>
            </a:lvl8pPr>
            <a:lvl9pPr marR="0" lvl="8" algn="l" rtl="0">
              <a:spcBef>
                <a:spcPts val="0"/>
              </a:spcBef>
              <a:spcAft>
                <a:spcPts val="0"/>
              </a:spcAft>
              <a:buSzPts val="1400"/>
              <a:buNone/>
              <a:defRPr sz="1800" b="0" i="0" u="none" strike="noStrike" cap="none">
                <a:solidFill>
                  <a:schemeClr val="dk1"/>
                </a:solidFill>
                <a:latin typeface="Tahoma"/>
                <a:ea typeface="Tahoma"/>
                <a:cs typeface="Tahoma"/>
                <a:sym typeface="Tahoma"/>
              </a:defRPr>
            </a:lvl9pPr>
          </a:lstStyle>
          <a:p>
            <a:endParaRPr/>
          </a:p>
        </p:txBody>
      </p:sp>
      <p:sp>
        <p:nvSpPr>
          <p:cNvPr id="14" name="Google Shape;14;p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Tahoma"/>
                <a:ea typeface="Tahoma"/>
                <a:cs typeface="Tahoma"/>
                <a:sym typeface="Tahoma"/>
              </a:defRPr>
            </a:lvl1pPr>
            <a:lvl2pPr marL="0" marR="0" lvl="1" indent="0" algn="r" rtl="0">
              <a:spcBef>
                <a:spcPts val="0"/>
              </a:spcBef>
              <a:spcAft>
                <a:spcPts val="0"/>
              </a:spcAft>
              <a:buNone/>
              <a:defRPr sz="1200" b="0" i="0" u="none" strike="noStrike" cap="none">
                <a:solidFill>
                  <a:srgbClr val="898989"/>
                </a:solidFill>
                <a:latin typeface="Tahoma"/>
                <a:ea typeface="Tahoma"/>
                <a:cs typeface="Tahoma"/>
                <a:sym typeface="Tahoma"/>
              </a:defRPr>
            </a:lvl2pPr>
            <a:lvl3pPr marL="0" marR="0" lvl="2" indent="0" algn="r" rtl="0">
              <a:spcBef>
                <a:spcPts val="0"/>
              </a:spcBef>
              <a:spcAft>
                <a:spcPts val="0"/>
              </a:spcAft>
              <a:buNone/>
              <a:defRPr sz="1200" b="0" i="0" u="none" strike="noStrike" cap="none">
                <a:solidFill>
                  <a:srgbClr val="898989"/>
                </a:solidFill>
                <a:latin typeface="Tahoma"/>
                <a:ea typeface="Tahoma"/>
                <a:cs typeface="Tahoma"/>
                <a:sym typeface="Tahoma"/>
              </a:defRPr>
            </a:lvl3pPr>
            <a:lvl4pPr marL="0" marR="0" lvl="3" indent="0" algn="r" rtl="0">
              <a:spcBef>
                <a:spcPts val="0"/>
              </a:spcBef>
              <a:spcAft>
                <a:spcPts val="0"/>
              </a:spcAft>
              <a:buNone/>
              <a:defRPr sz="1200" b="0" i="0" u="none" strike="noStrike" cap="none">
                <a:solidFill>
                  <a:srgbClr val="898989"/>
                </a:solidFill>
                <a:latin typeface="Tahoma"/>
                <a:ea typeface="Tahoma"/>
                <a:cs typeface="Tahoma"/>
                <a:sym typeface="Tahoma"/>
              </a:defRPr>
            </a:lvl4pPr>
            <a:lvl5pPr marL="0" marR="0" lvl="4" indent="0" algn="r" rtl="0">
              <a:spcBef>
                <a:spcPts val="0"/>
              </a:spcBef>
              <a:spcAft>
                <a:spcPts val="0"/>
              </a:spcAft>
              <a:buNone/>
              <a:defRPr sz="1200" b="0" i="0" u="none" strike="noStrike" cap="none">
                <a:solidFill>
                  <a:srgbClr val="898989"/>
                </a:solidFill>
                <a:latin typeface="Tahoma"/>
                <a:ea typeface="Tahoma"/>
                <a:cs typeface="Tahoma"/>
                <a:sym typeface="Tahoma"/>
              </a:defRPr>
            </a:lvl5pPr>
            <a:lvl6pPr marL="0" marR="0" lvl="5" indent="0" algn="r" rtl="0">
              <a:spcBef>
                <a:spcPts val="0"/>
              </a:spcBef>
              <a:spcAft>
                <a:spcPts val="0"/>
              </a:spcAft>
              <a:buNone/>
              <a:defRPr sz="1200" b="0" i="0" u="none" strike="noStrike" cap="none">
                <a:solidFill>
                  <a:srgbClr val="898989"/>
                </a:solidFill>
                <a:latin typeface="Tahoma"/>
                <a:ea typeface="Tahoma"/>
                <a:cs typeface="Tahoma"/>
                <a:sym typeface="Tahoma"/>
              </a:defRPr>
            </a:lvl6pPr>
            <a:lvl7pPr marL="0" marR="0" lvl="6" indent="0" algn="r" rtl="0">
              <a:spcBef>
                <a:spcPts val="0"/>
              </a:spcBef>
              <a:spcAft>
                <a:spcPts val="0"/>
              </a:spcAft>
              <a:buNone/>
              <a:defRPr sz="1200" b="0" i="0" u="none" strike="noStrike" cap="none">
                <a:solidFill>
                  <a:srgbClr val="898989"/>
                </a:solidFill>
                <a:latin typeface="Tahoma"/>
                <a:ea typeface="Tahoma"/>
                <a:cs typeface="Tahoma"/>
                <a:sym typeface="Tahoma"/>
              </a:defRPr>
            </a:lvl7pPr>
            <a:lvl8pPr marL="0" marR="0" lvl="7" indent="0" algn="r" rtl="0">
              <a:spcBef>
                <a:spcPts val="0"/>
              </a:spcBef>
              <a:spcAft>
                <a:spcPts val="0"/>
              </a:spcAft>
              <a:buNone/>
              <a:defRPr sz="1200" b="0" i="0" u="none" strike="noStrike" cap="none">
                <a:solidFill>
                  <a:srgbClr val="898989"/>
                </a:solidFill>
                <a:latin typeface="Tahoma"/>
                <a:ea typeface="Tahoma"/>
                <a:cs typeface="Tahoma"/>
                <a:sym typeface="Tahoma"/>
              </a:defRPr>
            </a:lvl8pPr>
            <a:lvl9pPr marL="0" marR="0" lvl="8" indent="0" algn="r" rtl="0">
              <a:spcBef>
                <a:spcPts val="0"/>
              </a:spcBef>
              <a:spcAft>
                <a:spcPts val="0"/>
              </a:spcAft>
              <a:buNone/>
              <a:defRPr sz="1200" b="0" i="0" u="none" strike="noStrike" cap="none">
                <a:solidFill>
                  <a:srgbClr val="898989"/>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ja-JP"/>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hyperlink" Target="http://www.japanpost.jp/"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disneylabo.exblog.jp/iv/detail/index.asp?s=19906630&amp;i=201303/07/82/e0238382_15103024.jp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hyperlink" Target="https://www.oli.olc.co.jp/"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5"/>
          <p:cNvSpPr txBox="1">
            <a:spLocks noGrp="1"/>
          </p:cNvSpPr>
          <p:nvPr>
            <p:ph type="ctrTitle"/>
          </p:nvPr>
        </p:nvSpPr>
        <p:spPr>
          <a:xfrm>
            <a:off x="2209801" y="1768476"/>
            <a:ext cx="8207375" cy="17367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dirty="0">
                <a:latin typeface="ＭＳ Ｐゴシック" panose="020B0600070205080204" pitchFamily="50" charset="-128"/>
                <a:ea typeface="ＭＳ Ｐゴシック" panose="020B0600070205080204" pitchFamily="50" charset="-128"/>
              </a:rPr>
              <a:t>ディズニーランドの歩み</a:t>
            </a:r>
            <a:br>
              <a:rPr lang="en-US" altLang="ja-JP" dirty="0">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（教科書　第</a:t>
            </a:r>
            <a:r>
              <a:rPr lang="en-US" altLang="ja-JP" dirty="0">
                <a:latin typeface="ＭＳ Ｐゴシック" panose="020B0600070205080204" pitchFamily="50" charset="-128"/>
                <a:ea typeface="ＭＳ Ｐゴシック" panose="020B0600070205080204" pitchFamily="50" charset="-128"/>
              </a:rPr>
              <a:t>2</a:t>
            </a:r>
            <a:r>
              <a:rPr lang="ja-JP" altLang="en-US" dirty="0">
                <a:latin typeface="ＭＳ Ｐゴシック" panose="020B0600070205080204" pitchFamily="50" charset="-128"/>
                <a:ea typeface="ＭＳ Ｐゴシック" panose="020B0600070205080204" pitchFamily="50" charset="-128"/>
              </a:rPr>
              <a:t>章）</a:t>
            </a:r>
            <a:endParaRPr dirty="0">
              <a:latin typeface="ＭＳ Ｐゴシック" panose="020B0600070205080204" pitchFamily="50" charset="-128"/>
              <a:ea typeface="ＭＳ Ｐゴシック" panose="020B0600070205080204" pitchFamily="50" charset="-128"/>
            </a:endParaRPr>
          </a:p>
        </p:txBody>
      </p:sp>
      <p:sp>
        <p:nvSpPr>
          <p:cNvPr id="103" name="Google Shape;103;p15"/>
          <p:cNvSpPr txBox="1">
            <a:spLocks noGrp="1"/>
          </p:cNvSpPr>
          <p:nvPr>
            <p:ph type="subTitle" idx="1"/>
          </p:nvPr>
        </p:nvSpPr>
        <p:spPr>
          <a:xfrm>
            <a:off x="1828800" y="4257964"/>
            <a:ext cx="8534400" cy="138083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3200"/>
              <a:buNone/>
            </a:pPr>
            <a:r>
              <a:rPr lang="ja-JP" dirty="0">
                <a:latin typeface="ＭＳ Ｐゴシック" panose="020B0600070205080204" pitchFamily="50" charset="-128"/>
                <a:ea typeface="ＭＳ Ｐゴシック" panose="020B0600070205080204" pitchFamily="50" charset="-128"/>
              </a:rPr>
              <a:t>山澤成康</a:t>
            </a:r>
            <a:endParaRPr dirty="0">
              <a:latin typeface="ＭＳ Ｐゴシック" panose="020B0600070205080204" pitchFamily="50" charset="-128"/>
              <a:ea typeface="ＭＳ Ｐゴシック" panose="020B060007020508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実質GDP成長率</a:t>
            </a:r>
            <a:endParaRPr/>
          </a:p>
        </p:txBody>
      </p:sp>
      <p:sp>
        <p:nvSpPr>
          <p:cNvPr id="182" name="Google Shape;182;p24"/>
          <p:cNvSpPr txBox="1">
            <a:spLocks noGrp="1"/>
          </p:cNvSpPr>
          <p:nvPr>
            <p:ph type="body" idx="1"/>
          </p:nvPr>
        </p:nvSpPr>
        <p:spPr>
          <a:xfrm>
            <a:off x="622865" y="2132856"/>
            <a:ext cx="10972800" cy="362899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FF00FF"/>
              </a:buClr>
              <a:buSzPts val="2800"/>
              <a:buChar char="•"/>
            </a:pPr>
            <a:r>
              <a:rPr lang="ja-JP" sz="2800">
                <a:solidFill>
                  <a:srgbClr val="FF00FF"/>
                </a:solidFill>
              </a:rPr>
              <a:t>60年代</a:t>
            </a:r>
            <a:r>
              <a:rPr lang="ja-JP" sz="2800"/>
              <a:t>　60年代から70年代前半　高度成長期</a:t>
            </a:r>
            <a:endParaRPr/>
          </a:p>
          <a:p>
            <a:pPr marL="342900" lvl="0" indent="-342900" algn="l" rtl="0">
              <a:spcBef>
                <a:spcPts val="560"/>
              </a:spcBef>
              <a:spcAft>
                <a:spcPts val="0"/>
              </a:spcAft>
              <a:buClr>
                <a:srgbClr val="FF00FF"/>
              </a:buClr>
              <a:buSzPts val="2800"/>
              <a:buChar char="•"/>
            </a:pPr>
            <a:r>
              <a:rPr lang="ja-JP" sz="2800">
                <a:solidFill>
                  <a:srgbClr val="FF00FF"/>
                </a:solidFill>
              </a:rPr>
              <a:t>70年代</a:t>
            </a:r>
            <a:r>
              <a:rPr lang="ja-JP" sz="2800"/>
              <a:t>　74年　第一次石油危機（オイルショック）</a:t>
            </a:r>
            <a:endParaRPr/>
          </a:p>
          <a:p>
            <a:pPr marL="342900" lvl="0" indent="-342900" algn="l" rtl="0">
              <a:spcBef>
                <a:spcPts val="560"/>
              </a:spcBef>
              <a:spcAft>
                <a:spcPts val="0"/>
              </a:spcAft>
              <a:buClr>
                <a:srgbClr val="FF00FF"/>
              </a:buClr>
              <a:buSzPts val="2800"/>
              <a:buChar char="•"/>
            </a:pPr>
            <a:r>
              <a:rPr lang="ja-JP" sz="2800">
                <a:solidFill>
                  <a:srgbClr val="FF00FF"/>
                </a:solidFill>
              </a:rPr>
              <a:t>80年代</a:t>
            </a:r>
            <a:r>
              <a:rPr lang="ja-JP" sz="2800"/>
              <a:t>　バブル経済</a:t>
            </a:r>
            <a:endParaRPr/>
          </a:p>
          <a:p>
            <a:pPr marL="342900" lvl="0" indent="-342900" algn="l" rtl="0">
              <a:spcBef>
                <a:spcPts val="560"/>
              </a:spcBef>
              <a:spcAft>
                <a:spcPts val="0"/>
              </a:spcAft>
              <a:buClr>
                <a:srgbClr val="FF00FF"/>
              </a:buClr>
              <a:buSzPts val="2800"/>
              <a:buChar char="•"/>
            </a:pPr>
            <a:r>
              <a:rPr lang="ja-JP" sz="2800">
                <a:solidFill>
                  <a:srgbClr val="FF00FF"/>
                </a:solidFill>
              </a:rPr>
              <a:t>90年代</a:t>
            </a:r>
            <a:r>
              <a:rPr lang="ja-JP" sz="2800"/>
              <a:t>　バブル崩壊</a:t>
            </a:r>
            <a:endParaRPr sz="2800"/>
          </a:p>
          <a:p>
            <a:pPr marL="342900" lvl="0" indent="-342900" algn="l" rtl="0">
              <a:spcBef>
                <a:spcPts val="560"/>
              </a:spcBef>
              <a:spcAft>
                <a:spcPts val="0"/>
              </a:spcAft>
              <a:buClr>
                <a:srgbClr val="FF00FF"/>
              </a:buClr>
              <a:buSzPts val="2800"/>
              <a:buChar char="•"/>
            </a:pPr>
            <a:r>
              <a:rPr lang="ja-JP" sz="2800">
                <a:solidFill>
                  <a:srgbClr val="FF00FF"/>
                </a:solidFill>
              </a:rPr>
              <a:t>2000年代</a:t>
            </a:r>
            <a:r>
              <a:rPr lang="ja-JP" sz="2800"/>
              <a:t>　中国の成長　→　リーマンショック</a:t>
            </a:r>
            <a:endParaRPr sz="2800"/>
          </a:p>
          <a:p>
            <a:pPr marL="342900" lvl="0" indent="-342900" algn="l" rtl="0">
              <a:spcBef>
                <a:spcPts val="560"/>
              </a:spcBef>
              <a:spcAft>
                <a:spcPts val="0"/>
              </a:spcAft>
              <a:buClr>
                <a:srgbClr val="FF00FF"/>
              </a:buClr>
              <a:buSzPts val="2800"/>
              <a:buChar char="•"/>
            </a:pPr>
            <a:r>
              <a:rPr lang="ja-JP" sz="2800">
                <a:solidFill>
                  <a:srgbClr val="FF00FF"/>
                </a:solidFill>
              </a:rPr>
              <a:t>2010年代</a:t>
            </a:r>
            <a:r>
              <a:rPr lang="ja-JP" sz="2800"/>
              <a:t>　アベノミクス　→　新型コロナ</a:t>
            </a:r>
            <a:endParaRPr sz="2800"/>
          </a:p>
          <a:p>
            <a:pPr marL="342900" lvl="0" indent="-165100" algn="l" rtl="0">
              <a:spcBef>
                <a:spcPts val="560"/>
              </a:spcBef>
              <a:spcAft>
                <a:spcPts val="0"/>
              </a:spcAft>
              <a:buClr>
                <a:schemeClr val="dk1"/>
              </a:buClr>
              <a:buSzPts val="2800"/>
              <a:buNone/>
            </a:pPr>
            <a:endParaRPr sz="2800"/>
          </a:p>
          <a:p>
            <a:pPr marL="342900" lvl="0" indent="-165100" algn="l" rtl="0">
              <a:spcBef>
                <a:spcPts val="560"/>
              </a:spcBef>
              <a:spcAft>
                <a:spcPts val="0"/>
              </a:spcAft>
              <a:buClr>
                <a:schemeClr val="dk1"/>
              </a:buClr>
              <a:buSzPts val="2800"/>
              <a:buNone/>
            </a:pPr>
            <a:endParaRPr sz="2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sz="4000"/>
              <a:t>実質ＧＤＰを使った入場者数の推計</a:t>
            </a:r>
            <a:endParaRPr/>
          </a:p>
        </p:txBody>
      </p:sp>
      <p:pic>
        <p:nvPicPr>
          <p:cNvPr id="188" name="Google Shape;188;p25"/>
          <p:cNvPicPr preferRelativeResize="0"/>
          <p:nvPr/>
        </p:nvPicPr>
        <p:blipFill rotWithShape="1">
          <a:blip r:embed="rId3">
            <a:alphaModFix/>
          </a:blip>
          <a:srcRect/>
          <a:stretch/>
        </p:blipFill>
        <p:spPr>
          <a:xfrm>
            <a:off x="1991544" y="1507817"/>
            <a:ext cx="7344816" cy="507554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p:nvPr/>
        </p:nvSpPr>
        <p:spPr>
          <a:xfrm>
            <a:off x="2207568" y="5589240"/>
            <a:ext cx="6840538" cy="8318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2400"/>
              <a:buFont typeface="Noto Sans Symbols"/>
              <a:buNone/>
            </a:pPr>
            <a:r>
              <a:rPr lang="ja-JP" sz="2400" b="0" i="0" u="none" strike="noStrike" cap="none">
                <a:solidFill>
                  <a:schemeClr val="dk1"/>
                </a:solidFill>
                <a:latin typeface="Tahoma"/>
                <a:ea typeface="Tahoma"/>
                <a:cs typeface="Tahoma"/>
                <a:sym typeface="Tahoma"/>
              </a:rPr>
              <a:t>失業率＝失業者数／</a:t>
            </a:r>
            <a:r>
              <a:rPr lang="ja-JP" sz="2400" b="0" i="0" u="none" strike="noStrike" cap="none">
                <a:solidFill>
                  <a:srgbClr val="FF0000"/>
                </a:solidFill>
                <a:latin typeface="Tahoma"/>
                <a:ea typeface="Tahoma"/>
                <a:cs typeface="Tahoma"/>
                <a:sym typeface="Tahoma"/>
              </a:rPr>
              <a:t>労働力人口</a:t>
            </a:r>
            <a:endParaRPr/>
          </a:p>
          <a:p>
            <a:pPr marL="0" marR="0" lvl="0" indent="0" algn="l" rtl="0">
              <a:spcBef>
                <a:spcPts val="0"/>
              </a:spcBef>
              <a:spcAft>
                <a:spcPts val="0"/>
              </a:spcAft>
              <a:buClr>
                <a:schemeClr val="dk1"/>
              </a:buClr>
              <a:buSzPts val="2400"/>
              <a:buFont typeface="Noto Sans Symbols"/>
              <a:buNone/>
            </a:pPr>
            <a:r>
              <a:rPr lang="ja-JP" sz="2400" b="0" i="0" u="none" strike="noStrike" cap="none">
                <a:solidFill>
                  <a:schemeClr val="dk1"/>
                </a:solidFill>
                <a:latin typeface="Tahoma"/>
                <a:ea typeface="Tahoma"/>
                <a:cs typeface="Tahoma"/>
                <a:sym typeface="Tahoma"/>
              </a:rPr>
              <a:t>労働力人口＝15歳以上で、働きたいと思っている人</a:t>
            </a:r>
            <a:endParaRPr/>
          </a:p>
        </p:txBody>
      </p:sp>
      <p:pic>
        <p:nvPicPr>
          <p:cNvPr id="194" name="Google Shape;194;p26"/>
          <p:cNvPicPr preferRelativeResize="0"/>
          <p:nvPr/>
        </p:nvPicPr>
        <p:blipFill rotWithShape="1">
          <a:blip r:embed="rId3">
            <a:alphaModFix/>
          </a:blip>
          <a:srcRect/>
          <a:stretch/>
        </p:blipFill>
        <p:spPr>
          <a:xfrm>
            <a:off x="839415" y="116632"/>
            <a:ext cx="10868833" cy="53285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p27"/>
          <p:cNvPicPr preferRelativeResize="0"/>
          <p:nvPr/>
        </p:nvPicPr>
        <p:blipFill rotWithShape="1">
          <a:blip r:embed="rId3">
            <a:alphaModFix/>
          </a:blip>
          <a:srcRect/>
          <a:stretch/>
        </p:blipFill>
        <p:spPr>
          <a:xfrm>
            <a:off x="335360" y="476672"/>
            <a:ext cx="11075971" cy="590465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8"/>
          <p:cNvPicPr preferRelativeResize="0"/>
          <p:nvPr/>
        </p:nvPicPr>
        <p:blipFill rotWithShape="1">
          <a:blip r:embed="rId3">
            <a:alphaModFix/>
          </a:blip>
          <a:srcRect/>
          <a:stretch/>
        </p:blipFill>
        <p:spPr>
          <a:xfrm>
            <a:off x="2999656" y="223483"/>
            <a:ext cx="4968552" cy="64110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1983年という年</a:t>
            </a:r>
            <a:endParaRPr/>
          </a:p>
        </p:txBody>
      </p:sp>
      <p:sp>
        <p:nvSpPr>
          <p:cNvPr id="210" name="Google Shape;210;p2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ja-JP"/>
              <a:t>1984年流行語大賞「おしん」</a:t>
            </a:r>
            <a:endParaRPr/>
          </a:p>
          <a:p>
            <a:pPr marL="342900" lvl="0" indent="-342900" algn="l" rtl="0">
              <a:spcBef>
                <a:spcPts val="640"/>
              </a:spcBef>
              <a:spcAft>
                <a:spcPts val="0"/>
              </a:spcAft>
              <a:buClr>
                <a:schemeClr val="dk1"/>
              </a:buClr>
              <a:buSzPts val="3200"/>
              <a:buFont typeface="Arial"/>
              <a:buChar char="•"/>
            </a:pPr>
            <a:r>
              <a:rPr lang="ja-JP"/>
              <a:t>「初恋」（村下孝蔵）、「めだかの兄妹」（わらべ）、「さざんかの宿」（大川栄策）、「探偵物語」（薬師丸ひろ子）、「ガラスの林檎」（松田聖子）</a:t>
            </a:r>
            <a:endParaRPr/>
          </a:p>
          <a:p>
            <a:pPr marL="342900" lvl="0" indent="-342900" algn="l" rtl="0">
              <a:spcBef>
                <a:spcPts val="640"/>
              </a:spcBef>
              <a:spcAft>
                <a:spcPts val="0"/>
              </a:spcAft>
              <a:buClr>
                <a:schemeClr val="dk1"/>
              </a:buClr>
              <a:buSzPts val="3200"/>
              <a:buFont typeface="Arial"/>
              <a:buChar char="•"/>
            </a:pPr>
            <a:r>
              <a:rPr lang="ja-JP"/>
              <a:t>内閣総理大臣　中曽根康弘</a:t>
            </a:r>
            <a:endParaRPr/>
          </a:p>
          <a:p>
            <a:pPr marL="342900" lvl="0" indent="-342900" algn="l" rtl="0">
              <a:spcBef>
                <a:spcPts val="640"/>
              </a:spcBef>
              <a:spcAft>
                <a:spcPts val="0"/>
              </a:spcAft>
              <a:buClr>
                <a:schemeClr val="dk1"/>
              </a:buClr>
              <a:buSzPts val="3200"/>
              <a:buFont typeface="Arial"/>
              <a:buChar char="•"/>
            </a:pPr>
            <a:r>
              <a:rPr lang="ja-JP"/>
              <a:t>実質ＧＤＰ成長率　2.5％</a:t>
            </a:r>
            <a:endParaRPr/>
          </a:p>
          <a:p>
            <a:pPr marL="342900" lvl="0" indent="-342900" algn="l" rtl="0">
              <a:spcBef>
                <a:spcPts val="640"/>
              </a:spcBef>
              <a:spcAft>
                <a:spcPts val="0"/>
              </a:spcAft>
              <a:buClr>
                <a:schemeClr val="dk1"/>
              </a:buClr>
              <a:buSzPts val="3200"/>
              <a:buFont typeface="Arial"/>
              <a:buChar char="•"/>
            </a:pPr>
            <a:r>
              <a:rPr lang="ja-JP"/>
              <a:t>日経平均株価　9322円97銭</a:t>
            </a:r>
            <a:endParaRPr/>
          </a:p>
          <a:p>
            <a:pPr marL="342900" lvl="0" indent="-342900" algn="l" rtl="0">
              <a:spcBef>
                <a:spcPts val="640"/>
              </a:spcBef>
              <a:spcAft>
                <a:spcPts val="0"/>
              </a:spcAft>
              <a:buClr>
                <a:schemeClr val="dk1"/>
              </a:buClr>
              <a:buSzPts val="3200"/>
              <a:buFont typeface="Arial"/>
              <a:buChar char="•"/>
            </a:pPr>
            <a:r>
              <a:rPr lang="ja-JP"/>
              <a:t>対ドル円レート　1ドル＝236円</a:t>
            </a:r>
            <a:endParaRPr/>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Font typeface="Arial"/>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ja-JP" sz="4000"/>
              <a:t>オリエンタルランドの歴史</a:t>
            </a:r>
            <a:br>
              <a:rPr lang="ja-JP" sz="4000"/>
            </a:br>
            <a:r>
              <a:rPr lang="ja-JP" sz="3200">
                <a:solidFill>
                  <a:srgbClr val="953734"/>
                </a:solidFill>
              </a:rPr>
              <a:t>馬場康夫（2007）『「エンタメ」の夜明け』講談社</a:t>
            </a:r>
            <a:endParaRPr/>
          </a:p>
        </p:txBody>
      </p:sp>
      <p:sp>
        <p:nvSpPr>
          <p:cNvPr id="217" name="Google Shape;217;p3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Char char="•"/>
            </a:pPr>
            <a:r>
              <a:rPr lang="ja-JP" sz="2800"/>
              <a:t>19７9年4月 米国法人ウォルト・ディズニー・プロダクションズと業務提携</a:t>
            </a:r>
            <a:endParaRPr/>
          </a:p>
          <a:p>
            <a:pPr marL="342900" lvl="0" indent="-342900" algn="l" rtl="0">
              <a:lnSpc>
                <a:spcPct val="90000"/>
              </a:lnSpc>
              <a:spcBef>
                <a:spcPts val="560"/>
              </a:spcBef>
              <a:spcAft>
                <a:spcPts val="0"/>
              </a:spcAft>
              <a:buClr>
                <a:schemeClr val="dk1"/>
              </a:buClr>
              <a:buSzPts val="2800"/>
              <a:buChar char="•"/>
            </a:pPr>
            <a:r>
              <a:rPr lang="ja-JP" sz="2800"/>
              <a:t>1983年4月 「東京ディズニーランド」開園 </a:t>
            </a:r>
            <a:endParaRPr/>
          </a:p>
          <a:p>
            <a:pPr marL="342900" lvl="0" indent="-165100" algn="l" rtl="0">
              <a:lnSpc>
                <a:spcPct val="90000"/>
              </a:lnSpc>
              <a:spcBef>
                <a:spcPts val="560"/>
              </a:spcBef>
              <a:spcAft>
                <a:spcPts val="0"/>
              </a:spcAft>
              <a:buClr>
                <a:schemeClr val="dk1"/>
              </a:buClr>
              <a:buSzPts val="2800"/>
              <a:buNone/>
            </a:pPr>
            <a:endParaRPr sz="2800"/>
          </a:p>
          <a:p>
            <a:pPr marL="342900" lvl="0" indent="-342900" algn="l" rtl="0">
              <a:lnSpc>
                <a:spcPct val="90000"/>
              </a:lnSpc>
              <a:spcBef>
                <a:spcPts val="560"/>
              </a:spcBef>
              <a:spcAft>
                <a:spcPts val="0"/>
              </a:spcAft>
              <a:buClr>
                <a:schemeClr val="dk1"/>
              </a:buClr>
              <a:buSzPts val="2800"/>
              <a:buChar char="•"/>
            </a:pPr>
            <a:r>
              <a:rPr lang="ja-JP" sz="2800"/>
              <a:t>1996年12月 東京証券取引所市場第一部に上場</a:t>
            </a:r>
            <a:endParaRPr/>
          </a:p>
          <a:p>
            <a:pPr marL="342900" lvl="0" indent="-165100" algn="l" rtl="0">
              <a:lnSpc>
                <a:spcPct val="90000"/>
              </a:lnSpc>
              <a:spcBef>
                <a:spcPts val="560"/>
              </a:spcBef>
              <a:spcAft>
                <a:spcPts val="0"/>
              </a:spcAft>
              <a:buClr>
                <a:schemeClr val="dk1"/>
              </a:buClr>
              <a:buSzPts val="2800"/>
              <a:buNone/>
            </a:pPr>
            <a:endParaRPr sz="2800"/>
          </a:p>
          <a:p>
            <a:pPr marL="342900" lvl="0" indent="-342900" algn="l" rtl="0">
              <a:lnSpc>
                <a:spcPct val="90000"/>
              </a:lnSpc>
              <a:spcBef>
                <a:spcPts val="560"/>
              </a:spcBef>
              <a:spcAft>
                <a:spcPts val="0"/>
              </a:spcAft>
              <a:buClr>
                <a:schemeClr val="dk1"/>
              </a:buClr>
              <a:buSzPts val="2800"/>
              <a:buChar char="•"/>
            </a:pPr>
            <a:r>
              <a:rPr lang="ja-JP" sz="2800"/>
              <a:t>1999年3月 子会社「株式会社イクスピアリ」設立</a:t>
            </a:r>
            <a:endParaRPr/>
          </a:p>
          <a:p>
            <a:pPr marL="342900" lvl="0" indent="-342900" algn="l" rtl="0">
              <a:lnSpc>
                <a:spcPct val="90000"/>
              </a:lnSpc>
              <a:spcBef>
                <a:spcPts val="560"/>
              </a:spcBef>
              <a:spcAft>
                <a:spcPts val="0"/>
              </a:spcAft>
              <a:buClr>
                <a:schemeClr val="dk1"/>
              </a:buClr>
              <a:buSzPts val="2800"/>
              <a:buFont typeface="Noto Sans Symbols"/>
              <a:buNone/>
            </a:pPr>
            <a:endParaRPr sz="2800"/>
          </a:p>
          <a:p>
            <a:pPr marL="342900" lvl="0" indent="-342900" algn="l" rtl="0">
              <a:lnSpc>
                <a:spcPct val="90000"/>
              </a:lnSpc>
              <a:spcBef>
                <a:spcPts val="560"/>
              </a:spcBef>
              <a:spcAft>
                <a:spcPts val="0"/>
              </a:spcAft>
              <a:buClr>
                <a:schemeClr val="dk1"/>
              </a:buClr>
              <a:buSzPts val="2800"/>
              <a:buChar char="•"/>
            </a:pPr>
            <a:r>
              <a:rPr lang="ja-JP" sz="2800"/>
              <a:t>2001年9月 「東京ディズニーシー」開園</a:t>
            </a:r>
            <a:endParaRPr/>
          </a:p>
          <a:p>
            <a:pPr marL="342900" lvl="0" indent="-342900" algn="l" rtl="0">
              <a:lnSpc>
                <a:spcPct val="90000"/>
              </a:lnSpc>
              <a:spcBef>
                <a:spcPts val="560"/>
              </a:spcBef>
              <a:spcAft>
                <a:spcPts val="0"/>
              </a:spcAft>
              <a:buClr>
                <a:schemeClr val="dk1"/>
              </a:buClr>
              <a:buSzPts val="2800"/>
              <a:buFont typeface="Noto Sans Symbols"/>
              <a:buNone/>
            </a:pPr>
            <a:endParaRPr sz="28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オリエンタルランド設立</a:t>
            </a:r>
            <a:endParaRPr/>
          </a:p>
        </p:txBody>
      </p:sp>
      <p:sp>
        <p:nvSpPr>
          <p:cNvPr id="224" name="Google Shape;224;p3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ja-JP"/>
              <a:t>1960年7月（京成電鉄と三井不動産ほか）</a:t>
            </a:r>
            <a:endParaRPr/>
          </a:p>
          <a:p>
            <a:pPr marL="342900" lvl="0" indent="-139700" algn="l" rtl="0">
              <a:lnSpc>
                <a:spcPct val="90000"/>
              </a:lnSpc>
              <a:spcBef>
                <a:spcPts val="640"/>
              </a:spcBef>
              <a:spcAft>
                <a:spcPts val="0"/>
              </a:spcAft>
              <a:buClr>
                <a:schemeClr val="dk1"/>
              </a:buClr>
              <a:buSzPts val="3200"/>
              <a:buNone/>
            </a:pPr>
            <a:endParaRPr/>
          </a:p>
          <a:p>
            <a:pPr marL="342900" lvl="0" indent="-342900" algn="l" rtl="0">
              <a:lnSpc>
                <a:spcPct val="90000"/>
              </a:lnSpc>
              <a:spcBef>
                <a:spcPts val="640"/>
              </a:spcBef>
              <a:spcAft>
                <a:spcPts val="0"/>
              </a:spcAft>
              <a:buClr>
                <a:schemeClr val="dk1"/>
              </a:buClr>
              <a:buSzPts val="3200"/>
              <a:buChar char="•"/>
            </a:pPr>
            <a:r>
              <a:rPr lang="ja-JP"/>
              <a:t>目的</a:t>
            </a:r>
            <a:endParaRPr/>
          </a:p>
          <a:p>
            <a:pPr marL="342900" lvl="0" indent="-342900" algn="l" rtl="0">
              <a:lnSpc>
                <a:spcPct val="90000"/>
              </a:lnSpc>
              <a:spcBef>
                <a:spcPts val="640"/>
              </a:spcBef>
              <a:spcAft>
                <a:spcPts val="0"/>
              </a:spcAft>
              <a:buClr>
                <a:schemeClr val="dk1"/>
              </a:buClr>
              <a:buSzPts val="3200"/>
              <a:buFont typeface="Noto Sans Symbols"/>
              <a:buNone/>
            </a:pPr>
            <a:r>
              <a:rPr lang="ja-JP"/>
              <a:t>　千葉県</a:t>
            </a:r>
            <a:r>
              <a:rPr lang="ja-JP">
                <a:solidFill>
                  <a:srgbClr val="FF0000"/>
                </a:solidFill>
              </a:rPr>
              <a:t>浦安沖の海面を埋立て、</a:t>
            </a:r>
            <a:r>
              <a:rPr lang="ja-JP"/>
              <a:t>商業地・住宅地の開発と大規模レジャー施設の建設を行い、国民の文化・厚生・福祉に寄与する</a:t>
            </a:r>
            <a:endParaRPr/>
          </a:p>
          <a:p>
            <a:pPr marL="342900" lvl="0" indent="-342900" algn="l" rtl="0">
              <a:lnSpc>
                <a:spcPct val="90000"/>
              </a:lnSpc>
              <a:spcBef>
                <a:spcPts val="640"/>
              </a:spcBef>
              <a:spcAft>
                <a:spcPts val="0"/>
              </a:spcAft>
              <a:buClr>
                <a:schemeClr val="dk1"/>
              </a:buClr>
              <a:buSzPts val="3200"/>
              <a:buFont typeface="Noto Sans Symbols"/>
              <a:buNone/>
            </a:pPr>
            <a:endParaRPr/>
          </a:p>
          <a:p>
            <a:pPr marL="342900" lvl="0" indent="-342900" algn="l" rtl="0">
              <a:lnSpc>
                <a:spcPct val="90000"/>
              </a:lnSpc>
              <a:spcBef>
                <a:spcPts val="640"/>
              </a:spcBef>
              <a:spcAft>
                <a:spcPts val="0"/>
              </a:spcAft>
              <a:buClr>
                <a:schemeClr val="dk1"/>
              </a:buClr>
              <a:buSzPts val="3200"/>
              <a:buFont typeface="Noto Sans Symbols"/>
              <a:buNone/>
            </a:pPr>
            <a:r>
              <a:rPr lang="ja-JP"/>
              <a:t>ディズニーランドを作るかどうかは未定</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p:txBody>
      </p:sp>
      <p:pic>
        <p:nvPicPr>
          <p:cNvPr id="230" name="Google Shape;230;p32"/>
          <p:cNvPicPr preferRelativeResize="0">
            <a:picLocks noGrp="1"/>
          </p:cNvPicPr>
          <p:nvPr>
            <p:ph type="body" idx="1"/>
          </p:nvPr>
        </p:nvPicPr>
        <p:blipFill rotWithShape="1">
          <a:blip r:embed="rId3">
            <a:alphaModFix/>
          </a:blip>
          <a:srcRect/>
          <a:stretch/>
        </p:blipFill>
        <p:spPr>
          <a:xfrm>
            <a:off x="1631951" y="188914"/>
            <a:ext cx="8797925" cy="637063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川崎千春</a:t>
            </a:r>
            <a:endParaRPr/>
          </a:p>
        </p:txBody>
      </p:sp>
      <p:sp>
        <p:nvSpPr>
          <p:cNvPr id="237" name="Google Shape;237;p3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当時の京成電鉄社長</a:t>
            </a:r>
            <a:endParaRPr/>
          </a:p>
          <a:p>
            <a:pPr marL="342900" lvl="0" indent="-342900" algn="l" rtl="0">
              <a:spcBef>
                <a:spcPts val="640"/>
              </a:spcBef>
              <a:spcAft>
                <a:spcPts val="0"/>
              </a:spcAft>
              <a:buClr>
                <a:schemeClr val="dk1"/>
              </a:buClr>
              <a:buSzPts val="3200"/>
              <a:buChar char="•"/>
            </a:pPr>
            <a:r>
              <a:rPr lang="ja-JP"/>
              <a:t>夢を描く人</a:t>
            </a:r>
            <a:endParaRPr/>
          </a:p>
          <a:p>
            <a:pPr marL="342900" lvl="0" indent="-342900" algn="l" rtl="0">
              <a:spcBef>
                <a:spcPts val="640"/>
              </a:spcBef>
              <a:spcAft>
                <a:spcPts val="0"/>
              </a:spcAft>
              <a:buClr>
                <a:schemeClr val="dk1"/>
              </a:buClr>
              <a:buSzPts val="3200"/>
              <a:buChar char="•"/>
            </a:pPr>
            <a:r>
              <a:rPr lang="ja-JP"/>
              <a:t>ディズニーランドを誘致</a:t>
            </a:r>
            <a:endParaRPr/>
          </a:p>
          <a:p>
            <a:pPr marL="342900" lvl="0" indent="-342900" algn="l" rtl="0">
              <a:spcBef>
                <a:spcPts val="640"/>
              </a:spcBef>
              <a:spcAft>
                <a:spcPts val="0"/>
              </a:spcAft>
              <a:buClr>
                <a:schemeClr val="dk1"/>
              </a:buClr>
              <a:buSzPts val="3200"/>
              <a:buChar char="•"/>
            </a:pPr>
            <a:r>
              <a:rPr lang="ja-JP"/>
              <a:t>京成バラ園で販売するバラの買い付けでアメリカに行く。（1958年）</a:t>
            </a:r>
            <a:endParaRPr/>
          </a:p>
          <a:p>
            <a:pPr marL="342900" lvl="0" indent="-342900" algn="l" rtl="0">
              <a:spcBef>
                <a:spcPts val="640"/>
              </a:spcBef>
              <a:spcAft>
                <a:spcPts val="0"/>
              </a:spcAft>
              <a:buClr>
                <a:schemeClr val="dk1"/>
              </a:buClr>
              <a:buSzPts val="3200"/>
              <a:buChar char="•"/>
            </a:pPr>
            <a:r>
              <a:rPr lang="ja-JP"/>
              <a:t>ディズニーランドに行き、「こんな世界を日本の子供たちにも見せてやりたい」</a:t>
            </a:r>
            <a:endParaRPr/>
          </a:p>
        </p:txBody>
      </p:sp>
      <p:sp>
        <p:nvSpPr>
          <p:cNvPr id="238" name="Google Shape;238;p33"/>
          <p:cNvSpPr txBox="1"/>
          <p:nvPr/>
        </p:nvSpPr>
        <p:spPr>
          <a:xfrm>
            <a:off x="2279650" y="5876926"/>
            <a:ext cx="7272338"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ja-JP" sz="2800" b="0" i="0" u="none" strike="noStrike" cap="none">
                <a:solidFill>
                  <a:schemeClr val="dk1"/>
                </a:solidFill>
                <a:latin typeface="Tahoma"/>
                <a:ea typeface="Tahoma"/>
                <a:cs typeface="Tahoma"/>
                <a:sym typeface="Tahoma"/>
              </a:rPr>
              <a:t>(注）京成バラ園は、千葉県八千代市に現存。</a:t>
            </a:r>
            <a:endParaRPr/>
          </a:p>
        </p:txBody>
      </p:sp>
      <p:pic>
        <p:nvPicPr>
          <p:cNvPr id="239" name="Google Shape;239;p33"/>
          <p:cNvPicPr preferRelativeResize="0"/>
          <p:nvPr/>
        </p:nvPicPr>
        <p:blipFill rotWithShape="1">
          <a:blip r:embed="rId3">
            <a:alphaModFix/>
          </a:blip>
          <a:srcRect/>
          <a:stretch/>
        </p:blipFill>
        <p:spPr>
          <a:xfrm>
            <a:off x="8400256" y="548680"/>
            <a:ext cx="2095500" cy="2609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ＧＤＰとは</a:t>
            </a:r>
            <a:endParaRPr/>
          </a:p>
        </p:txBody>
      </p:sp>
      <p:sp>
        <p:nvSpPr>
          <p:cNvPr id="109" name="Google Shape;109;p1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国の経済活動を包括的に表したもの</a:t>
            </a:r>
            <a:endParaRPr/>
          </a:p>
          <a:p>
            <a:pPr marL="342900" lvl="0" indent="-342900" algn="l" rtl="0">
              <a:spcBef>
                <a:spcPts val="640"/>
              </a:spcBef>
              <a:spcAft>
                <a:spcPts val="0"/>
              </a:spcAft>
              <a:buClr>
                <a:schemeClr val="dk1"/>
              </a:buClr>
              <a:buSzPts val="3200"/>
              <a:buChar char="•"/>
            </a:pPr>
            <a:r>
              <a:rPr lang="ja-JP"/>
              <a:t>一定期間の付加価値を表す</a:t>
            </a:r>
            <a:endParaRPr/>
          </a:p>
          <a:p>
            <a:pPr marL="342900" lvl="0" indent="-139700" algn="l" rtl="0">
              <a:spcBef>
                <a:spcPts val="640"/>
              </a:spcBef>
              <a:spcAft>
                <a:spcPts val="0"/>
              </a:spcAft>
              <a:buClr>
                <a:schemeClr val="dk1"/>
              </a:buClr>
              <a:buSzPts val="3200"/>
              <a:buNone/>
            </a:pPr>
            <a:endParaRPr/>
          </a:p>
          <a:p>
            <a:pPr marL="342900" lvl="0" indent="-342900" algn="l" rtl="0">
              <a:spcBef>
                <a:spcPts val="640"/>
              </a:spcBef>
              <a:spcAft>
                <a:spcPts val="0"/>
              </a:spcAft>
              <a:buClr>
                <a:srgbClr val="FF0000"/>
              </a:buClr>
              <a:buSzPts val="3200"/>
              <a:buChar char="•"/>
            </a:pPr>
            <a:r>
              <a:rPr lang="ja-JP">
                <a:solidFill>
                  <a:srgbClr val="FF0000"/>
                </a:solidFill>
              </a:rPr>
              <a:t>G</a:t>
            </a:r>
            <a:r>
              <a:rPr lang="ja-JP"/>
              <a:t>ross	総↔純（資本減耗を除く）</a:t>
            </a:r>
            <a:endParaRPr/>
          </a:p>
          <a:p>
            <a:pPr marL="342900" lvl="0" indent="-342900" algn="l" rtl="0">
              <a:spcBef>
                <a:spcPts val="640"/>
              </a:spcBef>
              <a:spcAft>
                <a:spcPts val="0"/>
              </a:spcAft>
              <a:buClr>
                <a:srgbClr val="FF0000"/>
              </a:buClr>
              <a:buSzPts val="3200"/>
              <a:buChar char="•"/>
            </a:pPr>
            <a:r>
              <a:rPr lang="ja-JP">
                <a:solidFill>
                  <a:srgbClr val="FF0000"/>
                </a:solidFill>
              </a:rPr>
              <a:t>D</a:t>
            </a:r>
            <a:r>
              <a:rPr lang="ja-JP"/>
              <a:t>omestic　国内↔国民（地域か人か）</a:t>
            </a:r>
            <a:endParaRPr/>
          </a:p>
          <a:p>
            <a:pPr marL="342900" lvl="0" indent="-342900" algn="l" rtl="0">
              <a:spcBef>
                <a:spcPts val="640"/>
              </a:spcBef>
              <a:spcAft>
                <a:spcPts val="0"/>
              </a:spcAft>
              <a:buClr>
                <a:srgbClr val="FF0000"/>
              </a:buClr>
              <a:buSzPts val="3200"/>
              <a:buChar char="•"/>
            </a:pPr>
            <a:r>
              <a:rPr lang="ja-JP">
                <a:solidFill>
                  <a:srgbClr val="FF0000"/>
                </a:solidFill>
              </a:rPr>
              <a:t>P</a:t>
            </a:r>
            <a:r>
              <a:rPr lang="ja-JP"/>
              <a:t>roduct　生産↔支出、所得</a:t>
            </a:r>
            <a:endParaRPr/>
          </a:p>
          <a:p>
            <a:pPr marL="0" lvl="0" indent="0" algn="l" rtl="0">
              <a:spcBef>
                <a:spcPts val="640"/>
              </a:spcBef>
              <a:spcAft>
                <a:spcPts val="0"/>
              </a:spcAft>
              <a:buClr>
                <a:schemeClr val="dk1"/>
              </a:buClr>
              <a:buSzPts val="3200"/>
              <a:buNone/>
            </a:pPr>
            <a:endParaRPr/>
          </a:p>
          <a:p>
            <a:pPr marL="0" lvl="0" indent="0" algn="l" rtl="0">
              <a:spcBef>
                <a:spcPts val="640"/>
              </a:spcBef>
              <a:spcAft>
                <a:spcPts val="0"/>
              </a:spcAft>
              <a:buClr>
                <a:schemeClr val="dk1"/>
              </a:buClr>
              <a:buSzPts val="3200"/>
              <a:buNone/>
            </a:pP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高橋正知</a:t>
            </a:r>
            <a:endParaRPr/>
          </a:p>
        </p:txBody>
      </p:sp>
      <p:sp>
        <p:nvSpPr>
          <p:cNvPr id="246" name="Google Shape;246;p34"/>
          <p:cNvSpPr txBox="1">
            <a:spLocks noGrp="1"/>
          </p:cNvSpPr>
          <p:nvPr>
            <p:ph type="body" idx="1"/>
          </p:nvPr>
        </p:nvSpPr>
        <p:spPr>
          <a:xfrm>
            <a:off x="609600" y="1600201"/>
            <a:ext cx="10972800" cy="485313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3200"/>
              <a:buChar char="•"/>
            </a:pPr>
            <a:r>
              <a:rPr lang="ja-JP"/>
              <a:t>東大法学部卒</a:t>
            </a:r>
            <a:endParaRPr/>
          </a:p>
          <a:p>
            <a:pPr marL="342900" lvl="0" indent="-342900" algn="l" rtl="0">
              <a:lnSpc>
                <a:spcPct val="90000"/>
              </a:lnSpc>
              <a:spcBef>
                <a:spcPts val="640"/>
              </a:spcBef>
              <a:spcAft>
                <a:spcPts val="0"/>
              </a:spcAft>
              <a:buClr>
                <a:schemeClr val="dk1"/>
              </a:buClr>
              <a:buSzPts val="3200"/>
              <a:buChar char="•"/>
            </a:pPr>
            <a:r>
              <a:rPr lang="ja-JP"/>
              <a:t>戦争中ラバウルへ</a:t>
            </a:r>
            <a:endParaRPr/>
          </a:p>
          <a:p>
            <a:pPr marL="342900" lvl="0" indent="-342900" algn="l" rtl="0">
              <a:lnSpc>
                <a:spcPct val="90000"/>
              </a:lnSpc>
              <a:spcBef>
                <a:spcPts val="640"/>
              </a:spcBef>
              <a:spcAft>
                <a:spcPts val="0"/>
              </a:spcAft>
              <a:buClr>
                <a:schemeClr val="dk1"/>
              </a:buClr>
              <a:buSzPts val="3200"/>
              <a:buChar char="•"/>
            </a:pPr>
            <a:r>
              <a:rPr lang="ja-JP"/>
              <a:t>富士石油販売役員</a:t>
            </a:r>
            <a:endParaRPr/>
          </a:p>
          <a:p>
            <a:pPr marL="342900" lvl="0" indent="-342900" algn="l" rtl="0">
              <a:lnSpc>
                <a:spcPct val="90000"/>
              </a:lnSpc>
              <a:spcBef>
                <a:spcPts val="640"/>
              </a:spcBef>
              <a:spcAft>
                <a:spcPts val="0"/>
              </a:spcAft>
              <a:buClr>
                <a:schemeClr val="dk1"/>
              </a:buClr>
              <a:buSzPts val="3200"/>
              <a:buChar char="•"/>
            </a:pPr>
            <a:r>
              <a:rPr lang="ja-JP"/>
              <a:t>酒豪</a:t>
            </a:r>
            <a:endParaRPr/>
          </a:p>
          <a:p>
            <a:pPr marL="342900" lvl="0" indent="-342900" algn="l" rtl="0">
              <a:lnSpc>
                <a:spcPct val="90000"/>
              </a:lnSpc>
              <a:spcBef>
                <a:spcPts val="640"/>
              </a:spcBef>
              <a:spcAft>
                <a:spcPts val="0"/>
              </a:spcAft>
              <a:buClr>
                <a:schemeClr val="dk1"/>
              </a:buClr>
              <a:buSzPts val="3200"/>
              <a:buChar char="•"/>
            </a:pPr>
            <a:r>
              <a:rPr lang="ja-JP"/>
              <a:t>浦安地区の漁業組合の交渉</a:t>
            </a:r>
            <a:endParaRPr/>
          </a:p>
          <a:p>
            <a:pPr marL="342900" lvl="0" indent="-342900" algn="l" rtl="0">
              <a:lnSpc>
                <a:spcPct val="90000"/>
              </a:lnSpc>
              <a:spcBef>
                <a:spcPts val="640"/>
              </a:spcBef>
              <a:spcAft>
                <a:spcPts val="0"/>
              </a:spcAft>
              <a:buClr>
                <a:schemeClr val="dk1"/>
              </a:buClr>
              <a:buSzPts val="3200"/>
              <a:buChar char="•"/>
            </a:pPr>
            <a:r>
              <a:rPr lang="ja-JP"/>
              <a:t>料亭で接待「相手を本気で口説くなら彼らが初めて行くような料亭で接待することだ」</a:t>
            </a:r>
            <a:endParaRPr/>
          </a:p>
          <a:p>
            <a:pPr marL="342900" lvl="0" indent="-342900" algn="l" rtl="0">
              <a:lnSpc>
                <a:spcPct val="90000"/>
              </a:lnSpc>
              <a:spcBef>
                <a:spcPts val="640"/>
              </a:spcBef>
              <a:spcAft>
                <a:spcPts val="0"/>
              </a:spcAft>
              <a:buClr>
                <a:schemeClr val="dk1"/>
              </a:buClr>
              <a:buSzPts val="3200"/>
              <a:buChar char="•"/>
            </a:pPr>
            <a:r>
              <a:rPr lang="ja-JP"/>
              <a:t>ワールドバザールに名前</a:t>
            </a:r>
            <a:endParaRPr/>
          </a:p>
          <a:p>
            <a:pPr marL="342900" lvl="0" indent="-342900" algn="l" rtl="0">
              <a:lnSpc>
                <a:spcPct val="90000"/>
              </a:lnSpc>
              <a:spcBef>
                <a:spcPts val="640"/>
              </a:spcBef>
              <a:spcAft>
                <a:spcPts val="0"/>
              </a:spcAft>
              <a:buClr>
                <a:schemeClr val="dk1"/>
              </a:buClr>
              <a:buSzPts val="3200"/>
              <a:buChar char="•"/>
            </a:pPr>
            <a:r>
              <a:rPr lang="ja-JP"/>
              <a:t>ディズニーランド開園時のオリエンタルランド社長</a:t>
            </a:r>
            <a:endParaRPr/>
          </a:p>
        </p:txBody>
      </p:sp>
      <p:pic>
        <p:nvPicPr>
          <p:cNvPr id="247" name="Google Shape;247;p34"/>
          <p:cNvPicPr preferRelativeResize="0"/>
          <p:nvPr/>
        </p:nvPicPr>
        <p:blipFill rotWithShape="1">
          <a:blip r:embed="rId3">
            <a:alphaModFix/>
          </a:blip>
          <a:srcRect/>
          <a:stretch/>
        </p:blipFill>
        <p:spPr>
          <a:xfrm>
            <a:off x="8328248" y="404664"/>
            <a:ext cx="2132707" cy="345968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35" descr="P1030253"/>
          <p:cNvPicPr preferRelativeResize="0"/>
          <p:nvPr/>
        </p:nvPicPr>
        <p:blipFill rotWithShape="1">
          <a:blip r:embed="rId3">
            <a:alphaModFix/>
          </a:blip>
          <a:srcRect/>
          <a:stretch/>
        </p:blipFill>
        <p:spPr>
          <a:xfrm>
            <a:off x="1703511" y="44624"/>
            <a:ext cx="9084501" cy="68133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6" descr="takahashi"/>
          <p:cNvPicPr preferRelativeResize="0">
            <a:picLocks noGrp="1"/>
          </p:cNvPicPr>
          <p:nvPr>
            <p:ph type="body" idx="1"/>
          </p:nvPr>
        </p:nvPicPr>
        <p:blipFill rotWithShape="1">
          <a:blip r:embed="rId3">
            <a:alphaModFix/>
          </a:blip>
          <a:srcRect/>
          <a:stretch/>
        </p:blipFill>
        <p:spPr>
          <a:xfrm>
            <a:off x="1343472" y="116632"/>
            <a:ext cx="10171310" cy="68404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ディズニーランドとの交渉</a:t>
            </a:r>
            <a:endParaRPr/>
          </a:p>
        </p:txBody>
      </p:sp>
      <p:sp>
        <p:nvSpPr>
          <p:cNvPr id="266" name="Google Shape;266;p37"/>
          <p:cNvSpPr txBox="1">
            <a:spLocks noGrp="1"/>
          </p:cNvSpPr>
          <p:nvPr>
            <p:ph type="body" idx="1"/>
          </p:nvPr>
        </p:nvSpPr>
        <p:spPr>
          <a:xfrm>
            <a:off x="1294598" y="1557338"/>
            <a:ext cx="10501161" cy="4876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Font typeface="Arial"/>
              <a:buChar char="•"/>
            </a:pPr>
            <a:r>
              <a:rPr lang="ja-JP" dirty="0"/>
              <a:t>１９６０年代前半　</a:t>
            </a:r>
            <a:endParaRPr dirty="0"/>
          </a:p>
          <a:p>
            <a:pPr marL="0" lvl="0" indent="0" algn="l" rtl="0">
              <a:spcBef>
                <a:spcPts val="640"/>
              </a:spcBef>
              <a:spcAft>
                <a:spcPts val="0"/>
              </a:spcAft>
              <a:buClr>
                <a:schemeClr val="dk1"/>
              </a:buClr>
              <a:buSzPts val="3200"/>
              <a:buNone/>
            </a:pPr>
            <a:r>
              <a:rPr lang="ja-JP" dirty="0"/>
              <a:t>　　　　　　　門前払い（</a:t>
            </a:r>
            <a:r>
              <a:rPr lang="ja-JP" dirty="0">
                <a:solidFill>
                  <a:srgbClr val="E36C09"/>
                </a:solidFill>
              </a:rPr>
              <a:t>奈良ドリームランド問題</a:t>
            </a:r>
            <a:r>
              <a:rPr lang="ja-JP" dirty="0"/>
              <a:t>）</a:t>
            </a:r>
            <a:endParaRPr dirty="0"/>
          </a:p>
          <a:p>
            <a:pPr marL="342900" lvl="0" indent="-342900" algn="l" rtl="0">
              <a:spcBef>
                <a:spcPts val="640"/>
              </a:spcBef>
              <a:spcAft>
                <a:spcPts val="0"/>
              </a:spcAft>
              <a:buClr>
                <a:schemeClr val="dk1"/>
              </a:buClr>
              <a:buSzPts val="3200"/>
              <a:buFont typeface="Arial"/>
              <a:buChar char="•"/>
            </a:pPr>
            <a:r>
              <a:rPr lang="ja-JP" dirty="0"/>
              <a:t>１９７０年代　ディズニーワールドの完成</a:t>
            </a:r>
            <a:endParaRPr dirty="0"/>
          </a:p>
          <a:p>
            <a:pPr marL="342900" lvl="0" indent="-342900" algn="l" rtl="0">
              <a:spcBef>
                <a:spcPts val="640"/>
              </a:spcBef>
              <a:spcAft>
                <a:spcPts val="0"/>
              </a:spcAft>
              <a:buClr>
                <a:schemeClr val="dk1"/>
              </a:buClr>
              <a:buSzPts val="3200"/>
              <a:buFont typeface="Arial"/>
              <a:buChar char="•"/>
            </a:pPr>
            <a:r>
              <a:rPr lang="ja-JP" dirty="0"/>
              <a:t>１９７４年　ディズニー社の会長来日</a:t>
            </a:r>
            <a:endParaRPr dirty="0"/>
          </a:p>
          <a:p>
            <a:pPr marL="342900" lvl="0" indent="-342900" algn="l" rtl="0">
              <a:spcBef>
                <a:spcPts val="640"/>
              </a:spcBef>
              <a:spcAft>
                <a:spcPts val="0"/>
              </a:spcAft>
              <a:buClr>
                <a:schemeClr val="dk1"/>
              </a:buClr>
              <a:buSzPts val="3200"/>
              <a:buFont typeface="Noto Sans Symbols"/>
              <a:buNone/>
            </a:pPr>
            <a:r>
              <a:rPr lang="ja-JP" dirty="0"/>
              <a:t>　　</a:t>
            </a:r>
            <a:r>
              <a:rPr lang="ja-JP" dirty="0">
                <a:solidFill>
                  <a:srgbClr val="0000CC"/>
                </a:solidFill>
              </a:rPr>
              <a:t>オリエンタルランド　</a:t>
            </a:r>
            <a:r>
              <a:rPr lang="ja-JP" dirty="0"/>
              <a:t>→　舞浜</a:t>
            </a:r>
            <a:endParaRPr dirty="0"/>
          </a:p>
          <a:p>
            <a:pPr marL="342900" lvl="0" indent="-342900" algn="l" rtl="0">
              <a:spcBef>
                <a:spcPts val="640"/>
              </a:spcBef>
              <a:spcAft>
                <a:spcPts val="0"/>
              </a:spcAft>
              <a:buClr>
                <a:schemeClr val="dk1"/>
              </a:buClr>
              <a:buSzPts val="3200"/>
              <a:buFont typeface="Noto Sans Symbols"/>
              <a:buNone/>
            </a:pPr>
            <a:r>
              <a:rPr lang="ja-JP" dirty="0"/>
              <a:t>　　</a:t>
            </a:r>
            <a:endParaRPr dirty="0"/>
          </a:p>
          <a:p>
            <a:pPr marL="342900" lvl="0" indent="-342900" algn="l" rtl="0">
              <a:spcBef>
                <a:spcPts val="640"/>
              </a:spcBef>
              <a:spcAft>
                <a:spcPts val="0"/>
              </a:spcAft>
              <a:buClr>
                <a:schemeClr val="dk1"/>
              </a:buClr>
              <a:buSzPts val="3200"/>
              <a:buFont typeface="Noto Sans Symbols"/>
              <a:buNone/>
            </a:pPr>
            <a:r>
              <a:rPr lang="ja-JP" dirty="0"/>
              <a:t>　　</a:t>
            </a:r>
            <a:r>
              <a:rPr lang="ja-JP" dirty="0">
                <a:solidFill>
                  <a:srgbClr val="0000CC"/>
                </a:solidFill>
              </a:rPr>
              <a:t>ライバル会社（三菱系）</a:t>
            </a:r>
            <a:r>
              <a:rPr lang="ja-JP" dirty="0"/>
              <a:t>→富士の裾野（300万坪）富士スピードウエイ周辺</a:t>
            </a:r>
            <a:endParaRPr dirty="0"/>
          </a:p>
          <a:p>
            <a:pPr marL="342900" lvl="0" indent="-342900" algn="l" rtl="0">
              <a:spcBef>
                <a:spcPts val="640"/>
              </a:spcBef>
              <a:spcAft>
                <a:spcPts val="0"/>
              </a:spcAft>
              <a:buClr>
                <a:schemeClr val="dk1"/>
              </a:buClr>
              <a:buSzPts val="3200"/>
              <a:buFont typeface="Noto Sans Symbols"/>
              <a:buNone/>
            </a:pPr>
            <a:endParaRPr dirty="0"/>
          </a:p>
          <a:p>
            <a:pPr marL="342900" lvl="0" indent="-342900" algn="l" rtl="0">
              <a:spcBef>
                <a:spcPts val="640"/>
              </a:spcBef>
              <a:spcAft>
                <a:spcPts val="0"/>
              </a:spcAft>
              <a:buClr>
                <a:schemeClr val="dk1"/>
              </a:buClr>
              <a:buSzPts val="3200"/>
              <a:buFont typeface="Noto Sans Symbols"/>
              <a:buNone/>
            </a:pPr>
            <a:endParaRPr dirty="0"/>
          </a:p>
        </p:txBody>
      </p:sp>
      <p:sp>
        <p:nvSpPr>
          <p:cNvPr id="267" name="Google Shape;267;p37"/>
          <p:cNvSpPr/>
          <p:nvPr/>
        </p:nvSpPr>
        <p:spPr>
          <a:xfrm>
            <a:off x="1622125" y="3995738"/>
            <a:ext cx="288925" cy="1368425"/>
          </a:xfrm>
          <a:prstGeom prst="leftBrace">
            <a:avLst>
              <a:gd name="adj1" fmla="val 39469"/>
              <a:gd name="adj2" fmla="val 50000"/>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Tahoma"/>
              <a:ea typeface="Tahoma"/>
              <a:cs typeface="Tahoma"/>
              <a:sym typeface="Tahom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奈良ドリームランド</a:t>
            </a:r>
            <a:endParaRPr/>
          </a:p>
        </p:txBody>
      </p:sp>
      <p:pic>
        <p:nvPicPr>
          <p:cNvPr id="273" name="Google Shape;273;p38"/>
          <p:cNvPicPr preferRelativeResize="0">
            <a:picLocks noGrp="1"/>
          </p:cNvPicPr>
          <p:nvPr>
            <p:ph type="body" idx="1"/>
          </p:nvPr>
        </p:nvPicPr>
        <p:blipFill rotWithShape="1">
          <a:blip r:embed="rId3">
            <a:alphaModFix/>
          </a:blip>
          <a:srcRect/>
          <a:stretch/>
        </p:blipFill>
        <p:spPr>
          <a:xfrm>
            <a:off x="2351584" y="1437245"/>
            <a:ext cx="7177087" cy="4786312"/>
          </a:xfrm>
          <a:prstGeom prst="rect">
            <a:avLst/>
          </a:prstGeom>
          <a:noFill/>
          <a:ln>
            <a:noFill/>
          </a:ln>
        </p:spPr>
      </p:pic>
      <p:sp>
        <p:nvSpPr>
          <p:cNvPr id="274" name="Google Shape;274;p38"/>
          <p:cNvSpPr txBox="1"/>
          <p:nvPr/>
        </p:nvSpPr>
        <p:spPr>
          <a:xfrm>
            <a:off x="9912424" y="5157192"/>
            <a:ext cx="194421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b="0" i="0" u="none" strike="noStrike" cap="none">
                <a:solidFill>
                  <a:schemeClr val="dk1"/>
                </a:solidFill>
                <a:latin typeface="Tahoma"/>
                <a:ea typeface="Tahoma"/>
                <a:cs typeface="Tahoma"/>
                <a:sym typeface="Tahoma"/>
              </a:rPr>
              <a:t>2006年8月31日閉園。</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２つの候補地の争い</a:t>
            </a:r>
            <a:endParaRPr/>
          </a:p>
        </p:txBody>
      </p:sp>
      <p:sp>
        <p:nvSpPr>
          <p:cNvPr id="280" name="Google Shape;280;p39"/>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70C0"/>
              </a:buClr>
              <a:buSzPts val="3200"/>
              <a:buNone/>
            </a:pPr>
            <a:r>
              <a:rPr lang="ja-JP" sz="3200">
                <a:solidFill>
                  <a:srgbClr val="0070C0"/>
                </a:solidFill>
              </a:rPr>
              <a:t>オリエンタルランド</a:t>
            </a:r>
            <a:endParaRPr/>
          </a:p>
        </p:txBody>
      </p:sp>
      <p:sp>
        <p:nvSpPr>
          <p:cNvPr id="281" name="Google Shape;281;p39"/>
          <p:cNvSpPr txBox="1">
            <a:spLocks noGrp="1"/>
          </p:cNvSpPr>
          <p:nvPr>
            <p:ph type="body" idx="2"/>
          </p:nvPr>
        </p:nvSpPr>
        <p:spPr>
          <a:xfrm>
            <a:off x="1981200" y="2174875"/>
            <a:ext cx="4187825"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ja-JP" sz="2800"/>
              <a:t>三井不動産などが開発する埋立地</a:t>
            </a:r>
            <a:endParaRPr sz="2800"/>
          </a:p>
          <a:p>
            <a:pPr marL="342900" lvl="0" indent="-342900" algn="l" rtl="0">
              <a:spcBef>
                <a:spcPts val="560"/>
              </a:spcBef>
              <a:spcAft>
                <a:spcPts val="0"/>
              </a:spcAft>
              <a:buClr>
                <a:schemeClr val="dk1"/>
              </a:buClr>
              <a:buSzPts val="2800"/>
              <a:buChar char="•"/>
            </a:pPr>
            <a:r>
              <a:rPr lang="ja-JP" sz="2800"/>
              <a:t>埋立地は人口の楽園にふさわしい</a:t>
            </a:r>
            <a:endParaRPr sz="2800"/>
          </a:p>
          <a:p>
            <a:pPr marL="342900" lvl="0" indent="-342900" algn="l" rtl="0">
              <a:spcBef>
                <a:spcPts val="560"/>
              </a:spcBef>
              <a:spcAft>
                <a:spcPts val="0"/>
              </a:spcAft>
              <a:buClr>
                <a:schemeClr val="dk1"/>
              </a:buClr>
              <a:buSzPts val="2800"/>
              <a:buChar char="•"/>
            </a:pPr>
            <a:r>
              <a:rPr lang="ja-JP" sz="2800"/>
              <a:t>都心に近い</a:t>
            </a:r>
            <a:endParaRPr sz="2800"/>
          </a:p>
          <a:p>
            <a:pPr marL="342900" lvl="0" indent="-342900" algn="l" rtl="0">
              <a:spcBef>
                <a:spcPts val="560"/>
              </a:spcBef>
              <a:spcAft>
                <a:spcPts val="0"/>
              </a:spcAft>
              <a:buClr>
                <a:srgbClr val="FF0000"/>
              </a:buClr>
              <a:buSzPts val="2800"/>
              <a:buChar char="•"/>
            </a:pPr>
            <a:r>
              <a:rPr lang="ja-JP" sz="2800">
                <a:solidFill>
                  <a:srgbClr val="FF0000"/>
                </a:solidFill>
              </a:rPr>
              <a:t>営業活動</a:t>
            </a:r>
            <a:endParaRPr sz="2800"/>
          </a:p>
          <a:p>
            <a:pPr marL="742950" lvl="1" indent="-285750" algn="l" rtl="0">
              <a:spcBef>
                <a:spcPts val="480"/>
              </a:spcBef>
              <a:spcAft>
                <a:spcPts val="0"/>
              </a:spcAft>
              <a:buClr>
                <a:schemeClr val="dk1"/>
              </a:buClr>
              <a:buSzPts val="2400"/>
              <a:buChar char="–"/>
            </a:pPr>
            <a:r>
              <a:rPr lang="ja-JP" sz="2400"/>
              <a:t>アメリカ人の好きな牛肉の用意</a:t>
            </a:r>
            <a:endParaRPr sz="2400"/>
          </a:p>
          <a:p>
            <a:pPr marL="742950" lvl="1" indent="-285750" algn="l" rtl="0">
              <a:spcBef>
                <a:spcPts val="480"/>
              </a:spcBef>
              <a:spcAft>
                <a:spcPts val="0"/>
              </a:spcAft>
              <a:buClr>
                <a:schemeClr val="dk1"/>
              </a:buClr>
              <a:buSzPts val="2400"/>
              <a:buChar char="–"/>
            </a:pPr>
            <a:r>
              <a:rPr lang="ja-JP" sz="2400"/>
              <a:t>ヘリコプターを使った視察</a:t>
            </a:r>
            <a:endParaRPr sz="2400"/>
          </a:p>
        </p:txBody>
      </p:sp>
      <p:sp>
        <p:nvSpPr>
          <p:cNvPr id="282" name="Google Shape;282;p39"/>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rgbClr val="0070C0"/>
              </a:buClr>
              <a:buSzPts val="3200"/>
              <a:buNone/>
            </a:pPr>
            <a:r>
              <a:rPr lang="ja-JP" sz="3200">
                <a:solidFill>
                  <a:srgbClr val="0070C0"/>
                </a:solidFill>
              </a:rPr>
              <a:t>三菱グループ</a:t>
            </a:r>
            <a:endParaRPr/>
          </a:p>
        </p:txBody>
      </p:sp>
      <p:sp>
        <p:nvSpPr>
          <p:cNvPr id="283" name="Google Shape;283;p39"/>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Char char="•"/>
            </a:pPr>
            <a:r>
              <a:rPr lang="ja-JP" sz="2800"/>
              <a:t>三菱地所所有の広大な土地</a:t>
            </a:r>
            <a:endParaRPr sz="2800"/>
          </a:p>
          <a:p>
            <a:pPr marL="342900" lvl="0" indent="-342900" algn="l" rtl="0">
              <a:spcBef>
                <a:spcPts val="560"/>
              </a:spcBef>
              <a:spcAft>
                <a:spcPts val="0"/>
              </a:spcAft>
              <a:buClr>
                <a:schemeClr val="dk1"/>
              </a:buClr>
              <a:buSzPts val="2800"/>
              <a:buChar char="•"/>
            </a:pPr>
            <a:r>
              <a:rPr lang="ja-JP" sz="2800"/>
              <a:t>富士山や自然に囲まれた立地</a:t>
            </a:r>
            <a:endParaRPr sz="2800"/>
          </a:p>
          <a:p>
            <a:pPr marL="342900" lvl="0" indent="-342900" algn="l" rtl="0">
              <a:spcBef>
                <a:spcPts val="560"/>
              </a:spcBef>
              <a:spcAft>
                <a:spcPts val="0"/>
              </a:spcAft>
              <a:buClr>
                <a:schemeClr val="dk1"/>
              </a:buClr>
              <a:buSzPts val="2800"/>
              <a:buChar char="•"/>
            </a:pPr>
            <a:r>
              <a:rPr lang="ja-JP" sz="2800"/>
              <a:t>都心から遠い</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準備作業</a:t>
            </a:r>
            <a:endParaRPr/>
          </a:p>
        </p:txBody>
      </p:sp>
      <p:sp>
        <p:nvSpPr>
          <p:cNvPr id="290" name="Google Shape;290;p4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１９７７年３月　名称決定</a:t>
            </a:r>
            <a:endParaRPr/>
          </a:p>
          <a:p>
            <a:pPr marL="342900" lvl="0" indent="-342900" algn="l" rtl="0">
              <a:spcBef>
                <a:spcPts val="640"/>
              </a:spcBef>
              <a:spcAft>
                <a:spcPts val="0"/>
              </a:spcAft>
              <a:buClr>
                <a:schemeClr val="dk1"/>
              </a:buClr>
              <a:buSzPts val="3200"/>
              <a:buChar char="•"/>
            </a:pPr>
            <a:r>
              <a:rPr lang="ja-JP"/>
              <a:t>１９７７年７月　スポンサー誘致</a:t>
            </a:r>
            <a:endParaRPr/>
          </a:p>
          <a:p>
            <a:pPr marL="342900" lvl="0" indent="-342900" algn="l" rtl="0">
              <a:spcBef>
                <a:spcPts val="640"/>
              </a:spcBef>
              <a:spcAft>
                <a:spcPts val="0"/>
              </a:spcAft>
              <a:buClr>
                <a:schemeClr val="dk1"/>
              </a:buClr>
              <a:buSzPts val="3200"/>
              <a:buChar char="•"/>
            </a:pPr>
            <a:r>
              <a:rPr lang="ja-JP"/>
              <a:t>契約期間でもめる</a:t>
            </a:r>
            <a:endParaRPr/>
          </a:p>
          <a:p>
            <a:pPr marL="342900" lvl="0" indent="-342900" algn="l" rtl="0">
              <a:spcBef>
                <a:spcPts val="640"/>
              </a:spcBef>
              <a:spcAft>
                <a:spcPts val="0"/>
              </a:spcAft>
              <a:buClr>
                <a:schemeClr val="dk1"/>
              </a:buClr>
              <a:buSzPts val="3200"/>
              <a:buChar char="•"/>
            </a:pPr>
            <a:r>
              <a:rPr lang="ja-JP"/>
              <a:t>1979年調印</a:t>
            </a:r>
            <a:endParaRPr/>
          </a:p>
          <a:p>
            <a:pPr marL="342900" lvl="0" indent="-342900" algn="l" rtl="0">
              <a:spcBef>
                <a:spcPts val="640"/>
              </a:spcBef>
              <a:spcAft>
                <a:spcPts val="0"/>
              </a:spcAft>
              <a:buClr>
                <a:schemeClr val="dk1"/>
              </a:buClr>
              <a:buSzPts val="3200"/>
              <a:buChar char="•"/>
            </a:pPr>
            <a:r>
              <a:rPr lang="ja-JP"/>
              <a:t>1980年着工</a:t>
            </a:r>
            <a:endParaRPr/>
          </a:p>
          <a:p>
            <a:pPr marL="342900" lvl="0" indent="-342900" algn="l" rtl="0">
              <a:spcBef>
                <a:spcPts val="640"/>
              </a:spcBef>
              <a:spcAft>
                <a:spcPts val="0"/>
              </a:spcAft>
              <a:buClr>
                <a:schemeClr val="dk1"/>
              </a:buClr>
              <a:buSzPts val="3200"/>
              <a:buChar char="•"/>
            </a:pPr>
            <a:r>
              <a:rPr lang="ja-JP"/>
              <a:t>当初１０００億円が１８００億円に膨らむ</a:t>
            </a:r>
            <a:endParaRPr/>
          </a:p>
          <a:p>
            <a:pPr marL="342900" lvl="0" indent="-342900" algn="l" rtl="0">
              <a:spcBef>
                <a:spcPts val="640"/>
              </a:spcBef>
              <a:spcAft>
                <a:spcPts val="0"/>
              </a:spcAft>
              <a:buClr>
                <a:srgbClr val="CC0099"/>
              </a:buClr>
              <a:buSzPts val="3200"/>
              <a:buChar char="•"/>
            </a:pPr>
            <a:r>
              <a:rPr lang="ja-JP">
                <a:solidFill>
                  <a:srgbClr val="CC0099"/>
                </a:solidFill>
              </a:rPr>
              <a:t>1983年４月開園</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1"/>
          <p:cNvSpPr txBox="1">
            <a:spLocks noGrp="1"/>
          </p:cNvSpPr>
          <p:nvPr>
            <p:ph type="title"/>
          </p:nvPr>
        </p:nvSpPr>
        <p:spPr>
          <a:xfrm>
            <a:off x="1992313" y="11588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ディズニーシーができるまで</a:t>
            </a:r>
            <a:endParaRPr/>
          </a:p>
        </p:txBody>
      </p:sp>
      <p:graphicFrame>
        <p:nvGraphicFramePr>
          <p:cNvPr id="296" name="Google Shape;296;p41"/>
          <p:cNvGraphicFramePr/>
          <p:nvPr/>
        </p:nvGraphicFramePr>
        <p:xfrm>
          <a:off x="767408" y="1052736"/>
          <a:ext cx="10801200" cy="5589575"/>
        </p:xfrm>
        <a:graphic>
          <a:graphicData uri="http://schemas.openxmlformats.org/drawingml/2006/table">
            <a:tbl>
              <a:tblPr>
                <a:noFill/>
                <a:tableStyleId>{EC602B5D-EF1A-432A-9242-4615E5B3C872}</a:tableStyleId>
              </a:tblPr>
              <a:tblGrid>
                <a:gridCol w="1859225">
                  <a:extLst>
                    <a:ext uri="{9D8B030D-6E8A-4147-A177-3AD203B41FA5}">
                      <a16:colId xmlns:a16="http://schemas.microsoft.com/office/drawing/2014/main" val="20000"/>
                    </a:ext>
                  </a:extLst>
                </a:gridCol>
                <a:gridCol w="8941975">
                  <a:extLst>
                    <a:ext uri="{9D8B030D-6E8A-4147-A177-3AD203B41FA5}">
                      <a16:colId xmlns:a16="http://schemas.microsoft.com/office/drawing/2014/main" val="20001"/>
                    </a:ext>
                  </a:extLst>
                </a:gridCol>
              </a:tblGrid>
              <a:tr h="790650">
                <a:tc>
                  <a:txBody>
                    <a:bodyPr/>
                    <a:lstStyle/>
                    <a:p>
                      <a:pPr marL="0" marR="0" lvl="0" indent="0" algn="ctr" rtl="0">
                        <a:spcBef>
                          <a:spcPts val="0"/>
                        </a:spcBef>
                        <a:spcAft>
                          <a:spcPts val="0"/>
                        </a:spcAft>
                        <a:buNone/>
                      </a:pPr>
                      <a:r>
                        <a:rPr lang="ja-JP" sz="2800" u="none" strike="noStrike" cap="none">
                          <a:solidFill>
                            <a:schemeClr val="lt1"/>
                          </a:solidFill>
                        </a:rPr>
                        <a:t>年月</a:t>
                      </a:r>
                      <a:endParaRPr sz="28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tc>
                  <a:txBody>
                    <a:bodyPr/>
                    <a:lstStyle/>
                    <a:p>
                      <a:pPr marL="0" marR="0" lvl="0" indent="0" algn="ctr" rtl="0">
                        <a:spcBef>
                          <a:spcPts val="0"/>
                        </a:spcBef>
                        <a:spcAft>
                          <a:spcPts val="0"/>
                        </a:spcAft>
                        <a:buNone/>
                      </a:pPr>
                      <a:r>
                        <a:rPr lang="ja-JP" sz="2800" u="none" strike="noStrike" cap="none">
                          <a:solidFill>
                            <a:schemeClr val="lt1"/>
                          </a:solidFill>
                        </a:rPr>
                        <a:t>内容</a:t>
                      </a:r>
                      <a:endParaRPr sz="28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extLst>
                  <a:ext uri="{0D108BD9-81ED-4DB2-BD59-A6C34878D82A}">
                    <a16:rowId xmlns:a16="http://schemas.microsoft.com/office/drawing/2014/main" val="10000"/>
                  </a:ext>
                </a:extLst>
              </a:tr>
              <a:tr h="862975">
                <a:tc>
                  <a:txBody>
                    <a:bodyPr/>
                    <a:lstStyle/>
                    <a:p>
                      <a:pPr marL="0" marR="0" lvl="0" indent="0" algn="ctr" rtl="0">
                        <a:spcBef>
                          <a:spcPts val="0"/>
                        </a:spcBef>
                        <a:spcAft>
                          <a:spcPts val="0"/>
                        </a:spcAft>
                        <a:buNone/>
                      </a:pPr>
                      <a:r>
                        <a:rPr lang="ja-JP" sz="2800" u="none" strike="noStrike" cap="none"/>
                        <a:t>1986年1月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a:t>
                      </a:r>
                      <a:r>
                        <a:rPr lang="ja-JP" sz="2800" b="1" u="none" strike="noStrike" cap="none">
                          <a:solidFill>
                            <a:srgbClr val="00B050"/>
                          </a:solidFill>
                        </a:rPr>
                        <a:t>東京ディズニーワールド構想</a:t>
                      </a:r>
                      <a:r>
                        <a:rPr lang="ja-JP" sz="2800" u="none" strike="noStrike" cap="none"/>
                        <a:t>」提案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1"/>
                  </a:ext>
                </a:extLst>
              </a:tr>
              <a:tr h="1092775">
                <a:tc>
                  <a:txBody>
                    <a:bodyPr/>
                    <a:lstStyle/>
                    <a:p>
                      <a:pPr marL="0" marR="0" lvl="0" indent="0" algn="ctr" rtl="0">
                        <a:spcBef>
                          <a:spcPts val="0"/>
                        </a:spcBef>
                        <a:spcAft>
                          <a:spcPts val="0"/>
                        </a:spcAft>
                        <a:buNone/>
                      </a:pPr>
                      <a:r>
                        <a:rPr lang="ja-JP" sz="2800" u="none" strike="noStrike" cap="none"/>
                        <a:t>1987年</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ディズニー社が７つのテーマをもつゾーン「</a:t>
                      </a:r>
                      <a:r>
                        <a:rPr lang="ja-JP" sz="2800" b="1" u="none" strike="noStrike" cap="none">
                          <a:solidFill>
                            <a:srgbClr val="00B050"/>
                          </a:solidFill>
                        </a:rPr>
                        <a:t>ディズニーシティ</a:t>
                      </a:r>
                      <a:r>
                        <a:rPr lang="ja-JP" sz="2800" u="none" strike="noStrike" cap="none"/>
                        <a:t>」提案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2"/>
                  </a:ext>
                </a:extLst>
              </a:tr>
              <a:tr h="862975">
                <a:tc>
                  <a:txBody>
                    <a:bodyPr/>
                    <a:lstStyle/>
                    <a:p>
                      <a:pPr marL="0" marR="0" lvl="0" indent="0" algn="ctr" rtl="0">
                        <a:spcBef>
                          <a:spcPts val="0"/>
                        </a:spcBef>
                        <a:spcAft>
                          <a:spcPts val="0"/>
                        </a:spcAft>
                        <a:buNone/>
                      </a:pPr>
                      <a:r>
                        <a:rPr lang="ja-JP" sz="2800" u="none" strike="noStrike" cap="none"/>
                        <a:t>1988年4月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オリエンタルランド「第二パーク構想」計画発表</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3"/>
                  </a:ext>
                </a:extLst>
              </a:tr>
              <a:tr h="1117225">
                <a:tc>
                  <a:txBody>
                    <a:bodyPr/>
                    <a:lstStyle/>
                    <a:p>
                      <a:pPr marL="0" marR="0" lvl="0" indent="0" algn="ctr" rtl="0">
                        <a:spcBef>
                          <a:spcPts val="0"/>
                        </a:spcBef>
                        <a:spcAft>
                          <a:spcPts val="0"/>
                        </a:spcAft>
                        <a:buNone/>
                      </a:pPr>
                      <a:r>
                        <a:rPr lang="ja-JP" sz="2800" u="none" strike="noStrike" cap="none"/>
                        <a:t>1990年10月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ディズニー社が映画スタジオをベースにした「</a:t>
                      </a:r>
                      <a:r>
                        <a:rPr lang="ja-JP" sz="2800" b="1" u="none" strike="noStrike" cap="none">
                          <a:solidFill>
                            <a:srgbClr val="00B050"/>
                          </a:solidFill>
                        </a:rPr>
                        <a:t>ディズニー・ハリウッド・マジック</a:t>
                      </a:r>
                      <a:r>
                        <a:rPr lang="ja-JP" sz="2800" u="none" strike="noStrike" cap="none"/>
                        <a:t>」を提案</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4"/>
                  </a:ext>
                </a:extLst>
              </a:tr>
              <a:tr h="862975">
                <a:tc>
                  <a:txBody>
                    <a:bodyPr/>
                    <a:lstStyle/>
                    <a:p>
                      <a:pPr marL="0" marR="0" lvl="0" indent="0" algn="ctr" rtl="0">
                        <a:spcBef>
                          <a:spcPts val="0"/>
                        </a:spcBef>
                        <a:spcAft>
                          <a:spcPts val="0"/>
                        </a:spcAft>
                        <a:buNone/>
                      </a:pPr>
                      <a:r>
                        <a:rPr lang="ja-JP" sz="2800" u="none" strike="noStrike" cap="none"/>
                        <a:t>1991年9月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オリエンタルランド、ディズニー社の提案に反対</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ディズニーシーができるまで</a:t>
            </a:r>
            <a:endParaRPr/>
          </a:p>
        </p:txBody>
      </p:sp>
      <p:graphicFrame>
        <p:nvGraphicFramePr>
          <p:cNvPr id="302" name="Google Shape;302;p42"/>
          <p:cNvGraphicFramePr/>
          <p:nvPr/>
        </p:nvGraphicFramePr>
        <p:xfrm>
          <a:off x="479377" y="1412876"/>
          <a:ext cx="11103025" cy="5284825"/>
        </p:xfrm>
        <a:graphic>
          <a:graphicData uri="http://schemas.openxmlformats.org/drawingml/2006/table">
            <a:tbl>
              <a:tblPr>
                <a:noFill/>
                <a:tableStyleId>{EC602B5D-EF1A-432A-9242-4615E5B3C872}</a:tableStyleId>
              </a:tblPr>
              <a:tblGrid>
                <a:gridCol w="3003275">
                  <a:extLst>
                    <a:ext uri="{9D8B030D-6E8A-4147-A177-3AD203B41FA5}">
                      <a16:colId xmlns:a16="http://schemas.microsoft.com/office/drawing/2014/main" val="20000"/>
                    </a:ext>
                  </a:extLst>
                </a:gridCol>
                <a:gridCol w="8099750">
                  <a:extLst>
                    <a:ext uri="{9D8B030D-6E8A-4147-A177-3AD203B41FA5}">
                      <a16:colId xmlns:a16="http://schemas.microsoft.com/office/drawing/2014/main" val="20001"/>
                    </a:ext>
                  </a:extLst>
                </a:gridCol>
              </a:tblGrid>
              <a:tr h="575050">
                <a:tc>
                  <a:txBody>
                    <a:bodyPr/>
                    <a:lstStyle/>
                    <a:p>
                      <a:pPr marL="0" marR="0" lvl="0" indent="0" algn="ctr" rtl="0">
                        <a:spcBef>
                          <a:spcPts val="0"/>
                        </a:spcBef>
                        <a:spcAft>
                          <a:spcPts val="0"/>
                        </a:spcAft>
                        <a:buNone/>
                      </a:pPr>
                      <a:r>
                        <a:rPr lang="ja-JP" sz="3200" u="none" strike="noStrike" cap="none">
                          <a:solidFill>
                            <a:schemeClr val="lt1"/>
                          </a:solidFill>
                        </a:rPr>
                        <a:t>年月</a:t>
                      </a:r>
                      <a:endParaRPr sz="32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tc>
                  <a:txBody>
                    <a:bodyPr/>
                    <a:lstStyle/>
                    <a:p>
                      <a:pPr marL="0" marR="0" lvl="0" indent="0" algn="ctr" rtl="0">
                        <a:spcBef>
                          <a:spcPts val="0"/>
                        </a:spcBef>
                        <a:spcAft>
                          <a:spcPts val="0"/>
                        </a:spcAft>
                        <a:buNone/>
                      </a:pPr>
                      <a:r>
                        <a:rPr lang="ja-JP" sz="3200" u="none" strike="noStrike" cap="none">
                          <a:solidFill>
                            <a:schemeClr val="lt1"/>
                          </a:solidFill>
                        </a:rPr>
                        <a:t>内容</a:t>
                      </a:r>
                      <a:endParaRPr sz="3200" b="0" i="0" u="none" strike="noStrike" cap="none">
                        <a:solidFill>
                          <a:schemeClr val="lt1"/>
                        </a:solidFill>
                        <a:latin typeface="MS PGothic"/>
                        <a:ea typeface="MS PGothic"/>
                        <a:cs typeface="MS PGothic"/>
                        <a:sym typeface="MS PGothic"/>
                      </a:endParaRPr>
                    </a:p>
                  </a:txBody>
                  <a:tcPr marL="9525" marR="9525" marT="9525" marB="0" anchor="ctr">
                    <a:solidFill>
                      <a:srgbClr val="244061"/>
                    </a:solidFill>
                  </a:tcPr>
                </a:tc>
                <a:extLst>
                  <a:ext uri="{0D108BD9-81ED-4DB2-BD59-A6C34878D82A}">
                    <a16:rowId xmlns:a16="http://schemas.microsoft.com/office/drawing/2014/main" val="10000"/>
                  </a:ext>
                </a:extLst>
              </a:tr>
              <a:tr h="892675">
                <a:tc>
                  <a:txBody>
                    <a:bodyPr/>
                    <a:lstStyle/>
                    <a:p>
                      <a:pPr marL="0" marR="0" lvl="0" indent="0" algn="ctr" rtl="0">
                        <a:spcBef>
                          <a:spcPts val="0"/>
                        </a:spcBef>
                        <a:spcAft>
                          <a:spcPts val="0"/>
                        </a:spcAft>
                        <a:buNone/>
                      </a:pPr>
                      <a:r>
                        <a:rPr lang="ja-JP" sz="2800" u="none" strike="noStrike" cap="none"/>
                        <a:t>1992年7月</a:t>
                      </a:r>
                      <a:endParaRPr sz="28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2800" u="none" strike="noStrike" cap="none"/>
                        <a:t>ディズニー社「</a:t>
                      </a:r>
                      <a:r>
                        <a:rPr lang="ja-JP" sz="2800" b="1" u="none" strike="noStrike" cap="none">
                          <a:solidFill>
                            <a:srgbClr val="00B050"/>
                          </a:solidFill>
                        </a:rPr>
                        <a:t>ディズニーシ</a:t>
                      </a:r>
                      <a:r>
                        <a:rPr lang="ja-JP" sz="2800" u="none" strike="noStrike" cap="none">
                          <a:solidFill>
                            <a:srgbClr val="00B050"/>
                          </a:solidFill>
                        </a:rPr>
                        <a:t>ー</a:t>
                      </a:r>
                      <a:r>
                        <a:rPr lang="ja-JP" sz="2800" u="none" strike="noStrike" cap="none"/>
                        <a:t>」コンセプトを提示</a:t>
                      </a:r>
                      <a:endParaRPr sz="28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1"/>
                  </a:ext>
                </a:extLst>
              </a:tr>
              <a:tr h="892675">
                <a:tc>
                  <a:txBody>
                    <a:bodyPr/>
                    <a:lstStyle/>
                    <a:p>
                      <a:pPr marL="0" marR="0" lvl="0" indent="0" algn="ctr" rtl="0">
                        <a:spcBef>
                          <a:spcPts val="0"/>
                        </a:spcBef>
                        <a:spcAft>
                          <a:spcPts val="0"/>
                        </a:spcAft>
                        <a:buNone/>
                      </a:pPr>
                      <a:r>
                        <a:rPr lang="ja-JP" sz="3200" u="none" strike="noStrike" cap="none"/>
                        <a:t>1993年1月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ディズニー社が「マスタープラン」提示</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2"/>
                  </a:ext>
                </a:extLst>
              </a:tr>
              <a:tr h="1139075">
                <a:tc>
                  <a:txBody>
                    <a:bodyPr/>
                    <a:lstStyle/>
                    <a:p>
                      <a:pPr marL="0" marR="0" lvl="0" indent="0" algn="ctr" rtl="0">
                        <a:spcBef>
                          <a:spcPts val="0"/>
                        </a:spcBef>
                        <a:spcAft>
                          <a:spcPts val="0"/>
                        </a:spcAft>
                        <a:buNone/>
                      </a:pPr>
                      <a:r>
                        <a:rPr lang="ja-JP" sz="3200" u="none" strike="noStrike" cap="none"/>
                        <a:t>1994年6月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オリエンタルランドが「コンセプトチーム」結成</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3"/>
                  </a:ext>
                </a:extLst>
              </a:tr>
              <a:tr h="892675">
                <a:tc>
                  <a:txBody>
                    <a:bodyPr/>
                    <a:lstStyle/>
                    <a:p>
                      <a:pPr marL="0" marR="0" lvl="0" indent="0" algn="ctr" rtl="0">
                        <a:spcBef>
                          <a:spcPts val="0"/>
                        </a:spcBef>
                        <a:spcAft>
                          <a:spcPts val="0"/>
                        </a:spcAft>
                        <a:buNone/>
                      </a:pPr>
                      <a:r>
                        <a:rPr lang="ja-JP" sz="3200" u="none" strike="noStrike" cap="none"/>
                        <a:t>1998年10月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ディズニーシー着工</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4"/>
                  </a:ext>
                </a:extLst>
              </a:tr>
              <a:tr h="892675">
                <a:tc>
                  <a:txBody>
                    <a:bodyPr/>
                    <a:lstStyle/>
                    <a:p>
                      <a:pPr marL="0" marR="0" lvl="0" indent="0" algn="ctr" rtl="0">
                        <a:spcBef>
                          <a:spcPts val="0"/>
                        </a:spcBef>
                        <a:spcAft>
                          <a:spcPts val="0"/>
                        </a:spcAft>
                        <a:buNone/>
                      </a:pPr>
                      <a:r>
                        <a:rPr lang="ja-JP" sz="3200" u="none" strike="noStrike" cap="none"/>
                        <a:t>2001年9月</a:t>
                      </a:r>
                      <a:endParaRPr sz="3200" b="0" i="0" u="none" strike="noStrike" cap="none">
                        <a:latin typeface="MS PGothic"/>
                        <a:ea typeface="MS PGothic"/>
                        <a:cs typeface="MS PGothic"/>
                        <a:sym typeface="MS PGothic"/>
                      </a:endParaRPr>
                    </a:p>
                  </a:txBody>
                  <a:tcPr marL="9525" marR="9525" marT="9525" marB="0" anchor="ctr"/>
                </a:tc>
                <a:tc>
                  <a:txBody>
                    <a:bodyPr/>
                    <a:lstStyle/>
                    <a:p>
                      <a:pPr marL="0" marR="0" lvl="0" indent="0" algn="l" rtl="0">
                        <a:spcBef>
                          <a:spcPts val="0"/>
                        </a:spcBef>
                        <a:spcAft>
                          <a:spcPts val="0"/>
                        </a:spcAft>
                        <a:buNone/>
                      </a:pPr>
                      <a:r>
                        <a:rPr lang="ja-JP" sz="3200" u="none" strike="noStrike" cap="none"/>
                        <a:t>ディズニーシー開園</a:t>
                      </a:r>
                      <a:endParaRPr sz="3200" b="0" i="0" u="none" strike="noStrike" cap="none">
                        <a:latin typeface="MS PGothic"/>
                        <a:ea typeface="MS PGothic"/>
                        <a:cs typeface="MS PGothic"/>
                        <a:sym typeface="MS PGothic"/>
                      </a:endParaRPr>
                    </a:p>
                  </a:txBody>
                  <a:tcPr marL="9525" marR="9525" marT="9525" marB="0"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ディズニーからの自立を目指す</a:t>
            </a:r>
            <a:endParaRPr/>
          </a:p>
        </p:txBody>
      </p:sp>
      <p:sp>
        <p:nvSpPr>
          <p:cNvPr id="309" name="Google Shape;309;p4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イクスピアリ</a:t>
            </a:r>
            <a:endParaRPr/>
          </a:p>
          <a:p>
            <a:pPr marL="342900" lvl="0" indent="-342900" algn="l" rtl="0">
              <a:spcBef>
                <a:spcPts val="640"/>
              </a:spcBef>
              <a:spcAft>
                <a:spcPts val="0"/>
              </a:spcAft>
              <a:buClr>
                <a:schemeClr val="dk1"/>
              </a:buClr>
              <a:buSzPts val="3200"/>
              <a:buChar char="•"/>
            </a:pPr>
            <a:r>
              <a:rPr lang="ja-JP"/>
              <a:t>キャンプネポス</a:t>
            </a:r>
            <a:endParaRPr/>
          </a:p>
          <a:p>
            <a:pPr marL="342900" lvl="0" indent="-342900" algn="l" rtl="0">
              <a:spcBef>
                <a:spcPts val="640"/>
              </a:spcBef>
              <a:spcAft>
                <a:spcPts val="0"/>
              </a:spcAft>
              <a:buClr>
                <a:schemeClr val="dk1"/>
              </a:buClr>
              <a:buSzPts val="3200"/>
              <a:buFont typeface="Noto Sans Symbols"/>
              <a:buNone/>
            </a:pPr>
            <a:r>
              <a:rPr lang="ja-JP"/>
              <a:t>	　託児所</a:t>
            </a:r>
            <a:endParaRPr/>
          </a:p>
          <a:p>
            <a:pPr marL="342900" lvl="0" indent="-342900" algn="l" rtl="0">
              <a:spcBef>
                <a:spcPts val="640"/>
              </a:spcBef>
              <a:spcAft>
                <a:spcPts val="0"/>
              </a:spcAft>
              <a:buClr>
                <a:schemeClr val="dk1"/>
              </a:buClr>
              <a:buSzPts val="3200"/>
              <a:buFont typeface="Noto Sans Symbols"/>
              <a:buNone/>
            </a:pPr>
            <a:r>
              <a:rPr lang="ja-JP"/>
              <a:t>	　子供の教育</a:t>
            </a:r>
            <a:endParaRPr/>
          </a:p>
          <a:p>
            <a:pPr marL="342900" lvl="0" indent="-342900" algn="l" rtl="0">
              <a:spcBef>
                <a:spcPts val="640"/>
              </a:spcBef>
              <a:spcAft>
                <a:spcPts val="0"/>
              </a:spcAft>
              <a:buClr>
                <a:schemeClr val="dk1"/>
              </a:buClr>
              <a:buSzPts val="3200"/>
              <a:buChar char="•"/>
            </a:pPr>
            <a:r>
              <a:rPr lang="ja-JP"/>
              <a:t>失敗に終わる。</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17"/>
          <p:cNvPicPr preferRelativeResize="0"/>
          <p:nvPr/>
        </p:nvPicPr>
        <p:blipFill rotWithShape="1">
          <a:blip r:embed="rId3">
            <a:alphaModFix/>
          </a:blip>
          <a:srcRect/>
          <a:stretch/>
        </p:blipFill>
        <p:spPr>
          <a:xfrm>
            <a:off x="2063552" y="260648"/>
            <a:ext cx="7560840" cy="601948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ネポス・ナポス</a:t>
            </a:r>
            <a:endParaRPr/>
          </a:p>
        </p:txBody>
      </p:sp>
      <p:sp>
        <p:nvSpPr>
          <p:cNvPr id="316" name="Google Shape;316;p4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165100" algn="l" rtl="0">
              <a:lnSpc>
                <a:spcPct val="90000"/>
              </a:lnSpc>
              <a:spcBef>
                <a:spcPts val="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a:p>
            <a:pPr marL="342900" lvl="0" indent="-165100" algn="l" rtl="0">
              <a:lnSpc>
                <a:spcPct val="90000"/>
              </a:lnSpc>
              <a:spcBef>
                <a:spcPts val="560"/>
              </a:spcBef>
              <a:spcAft>
                <a:spcPts val="0"/>
              </a:spcAft>
              <a:buClr>
                <a:schemeClr val="dk1"/>
              </a:buClr>
              <a:buSzPts val="2800"/>
              <a:buNone/>
            </a:pPr>
            <a:endParaRPr sz="2800"/>
          </a:p>
        </p:txBody>
      </p:sp>
      <p:pic>
        <p:nvPicPr>
          <p:cNvPr id="317" name="Google Shape;317;p44" descr="絵本画像"/>
          <p:cNvPicPr preferRelativeResize="0"/>
          <p:nvPr/>
        </p:nvPicPr>
        <p:blipFill rotWithShape="1">
          <a:blip r:embed="rId3">
            <a:alphaModFix/>
          </a:blip>
          <a:srcRect/>
          <a:stretch/>
        </p:blipFill>
        <p:spPr>
          <a:xfrm>
            <a:off x="2567608" y="1516858"/>
            <a:ext cx="2808287" cy="3208337"/>
          </a:xfrm>
          <a:prstGeom prst="rect">
            <a:avLst/>
          </a:prstGeom>
          <a:noFill/>
          <a:ln>
            <a:noFill/>
          </a:ln>
        </p:spPr>
      </p:pic>
      <p:sp>
        <p:nvSpPr>
          <p:cNvPr id="318" name="Google Shape;318;p44"/>
          <p:cNvSpPr txBox="1"/>
          <p:nvPr/>
        </p:nvSpPr>
        <p:spPr>
          <a:xfrm>
            <a:off x="2640013" y="5229226"/>
            <a:ext cx="3629025"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ja-JP" sz="1800" u="sng">
                <a:solidFill>
                  <a:schemeClr val="hlink"/>
                </a:solidFill>
                <a:latin typeface="Tahoma"/>
                <a:ea typeface="Tahoma"/>
                <a:cs typeface="Tahoma"/>
                <a:sym typeface="Tahoma"/>
                <a:hlinkClick r:id="rId4"/>
              </a:rPr>
              <a:t>郵政省のキャラクターにそっくり</a:t>
            </a:r>
            <a:endParaRPr sz="1800">
              <a:solidFill>
                <a:schemeClr val="dk1"/>
              </a:solidFill>
              <a:latin typeface="Tahoma"/>
              <a:ea typeface="Tahoma"/>
              <a:cs typeface="Tahoma"/>
              <a:sym typeface="Tahoma"/>
            </a:endParaRPr>
          </a:p>
        </p:txBody>
      </p:sp>
      <p:pic>
        <p:nvPicPr>
          <p:cNvPr id="319" name="Google Shape;319;p44"/>
          <p:cNvPicPr preferRelativeResize="0"/>
          <p:nvPr/>
        </p:nvPicPr>
        <p:blipFill rotWithShape="1">
          <a:blip r:embed="rId5">
            <a:alphaModFix/>
          </a:blip>
          <a:srcRect/>
          <a:stretch/>
        </p:blipFill>
        <p:spPr>
          <a:xfrm>
            <a:off x="6499226" y="4221164"/>
            <a:ext cx="3629025" cy="227488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4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他業態の模索</a:t>
            </a:r>
            <a:endParaRPr/>
          </a:p>
        </p:txBody>
      </p:sp>
      <p:sp>
        <p:nvSpPr>
          <p:cNvPr id="325" name="Google Shape;325;p45"/>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3200"/>
              <a:buNone/>
            </a:pPr>
            <a:r>
              <a:rPr lang="ja-JP"/>
              <a:t>＜ハウステンボス支援＞</a:t>
            </a:r>
            <a:endParaRPr/>
          </a:p>
          <a:p>
            <a:pPr marL="0" lvl="0" indent="0" algn="l" rtl="0">
              <a:spcBef>
                <a:spcPts val="640"/>
              </a:spcBef>
              <a:spcAft>
                <a:spcPts val="0"/>
              </a:spcAft>
              <a:buClr>
                <a:schemeClr val="dk1"/>
              </a:buClr>
              <a:buSzPts val="3200"/>
              <a:buNone/>
            </a:pPr>
            <a:r>
              <a:rPr lang="ja-JP"/>
              <a:t>巨額な投資が必要とわかり、支援見送り。 </a:t>
            </a:r>
            <a:endParaRPr/>
          </a:p>
          <a:p>
            <a:pPr marL="0" lvl="0" indent="0" algn="l" rtl="0">
              <a:spcBef>
                <a:spcPts val="640"/>
              </a:spcBef>
              <a:spcAft>
                <a:spcPts val="0"/>
              </a:spcAft>
              <a:buClr>
                <a:schemeClr val="dk1"/>
              </a:buClr>
              <a:buSzPts val="3200"/>
              <a:buNone/>
            </a:pPr>
            <a:r>
              <a:rPr lang="ja-JP"/>
              <a:t>＜地方都市屋内型施設＞</a:t>
            </a:r>
            <a:endParaRPr/>
          </a:p>
          <a:p>
            <a:pPr marL="342900" lvl="0" indent="-342900" algn="l" rtl="0">
              <a:spcBef>
                <a:spcPts val="640"/>
              </a:spcBef>
              <a:spcAft>
                <a:spcPts val="0"/>
              </a:spcAft>
              <a:buClr>
                <a:schemeClr val="dk1"/>
              </a:buClr>
              <a:buSzPts val="3200"/>
              <a:buChar char="•"/>
            </a:pPr>
            <a:r>
              <a:rPr lang="ja-JP"/>
              <a:t>地方都市に映画館やレストランを併設した屋内型施設の建設・運営。</a:t>
            </a:r>
            <a:endParaRPr/>
          </a:p>
          <a:p>
            <a:pPr marL="0" lvl="0" indent="0" algn="l" rtl="0">
              <a:spcBef>
                <a:spcPts val="640"/>
              </a:spcBef>
              <a:spcAft>
                <a:spcPts val="0"/>
              </a:spcAft>
              <a:buClr>
                <a:schemeClr val="dk1"/>
              </a:buClr>
              <a:buSzPts val="3200"/>
              <a:buNone/>
            </a:pPr>
            <a:r>
              <a:rPr lang="ja-JP"/>
              <a:t>＜大阪で劇場運営＞</a:t>
            </a:r>
            <a:endParaRPr/>
          </a:p>
          <a:p>
            <a:pPr marL="342900" lvl="0" indent="-342900" algn="l" rtl="0">
              <a:spcBef>
                <a:spcPts val="640"/>
              </a:spcBef>
              <a:spcAft>
                <a:spcPts val="0"/>
              </a:spcAft>
              <a:buClr>
                <a:schemeClr val="dk1"/>
              </a:buClr>
              <a:buSzPts val="3200"/>
              <a:buChar char="•"/>
            </a:pPr>
            <a:r>
              <a:rPr lang="ja-JP"/>
              <a:t>ＪＲ大阪駅近くの大型複合ビルに、1700席規模の劇場運営。ビル建設が延期で白紙撤回。</a:t>
            </a: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330" name="Google Shape;330;p46"/>
          <p:cNvPicPr preferRelativeResize="0"/>
          <p:nvPr/>
        </p:nvPicPr>
        <p:blipFill rotWithShape="1">
          <a:blip r:embed="rId3">
            <a:alphaModFix/>
          </a:blip>
          <a:srcRect/>
          <a:stretch/>
        </p:blipFill>
        <p:spPr>
          <a:xfrm>
            <a:off x="4727576" y="668339"/>
            <a:ext cx="5616575" cy="6059487"/>
          </a:xfrm>
          <a:prstGeom prst="rect">
            <a:avLst/>
          </a:prstGeom>
          <a:noFill/>
          <a:ln>
            <a:noFill/>
          </a:ln>
        </p:spPr>
      </p:pic>
      <p:sp>
        <p:nvSpPr>
          <p:cNvPr id="331" name="Google Shape;331;p46"/>
          <p:cNvSpPr txBox="1"/>
          <p:nvPr/>
        </p:nvSpPr>
        <p:spPr>
          <a:xfrm>
            <a:off x="1919289" y="5516564"/>
            <a:ext cx="2447925" cy="369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ja-JP" sz="1800">
                <a:solidFill>
                  <a:schemeClr val="dk1"/>
                </a:solidFill>
                <a:latin typeface="Tahoma"/>
                <a:ea typeface="Tahoma"/>
                <a:cs typeface="Tahoma"/>
                <a:sym typeface="Tahoma"/>
              </a:rPr>
              <a:t>2008年4月16日</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7"/>
          <p:cNvSpPr/>
          <p:nvPr/>
        </p:nvSpPr>
        <p:spPr>
          <a:xfrm>
            <a:off x="3216275" y="333375"/>
            <a:ext cx="6694488" cy="1106488"/>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3333FF"/>
              </a:buClr>
              <a:buSzPts val="4800"/>
              <a:buFont typeface="Arial"/>
              <a:buNone/>
            </a:pPr>
            <a:r>
              <a:rPr lang="ja-JP" sz="4800">
                <a:solidFill>
                  <a:srgbClr val="3333FF"/>
                </a:solidFill>
                <a:latin typeface="MS Gothic"/>
                <a:ea typeface="MS Gothic"/>
                <a:cs typeface="MS Gothic"/>
                <a:sym typeface="MS Gothic"/>
              </a:rPr>
              <a:t>ブライトンホテル買収</a:t>
            </a:r>
            <a:endParaRPr sz="4800">
              <a:solidFill>
                <a:schemeClr val="dk1"/>
              </a:solidFill>
              <a:latin typeface="Tahoma"/>
              <a:ea typeface="Tahoma"/>
              <a:cs typeface="Tahoma"/>
              <a:sym typeface="Tahoma"/>
            </a:endParaRPr>
          </a:p>
          <a:p>
            <a:pPr marL="0" marR="0" lvl="0" indent="0" algn="l" rtl="0">
              <a:spcBef>
                <a:spcPts val="0"/>
              </a:spcBef>
              <a:spcAft>
                <a:spcPts val="0"/>
              </a:spcAft>
              <a:buClr>
                <a:schemeClr val="dk1"/>
              </a:buClr>
              <a:buSzPts val="1800"/>
              <a:buFont typeface="Arial"/>
              <a:buNone/>
            </a:pPr>
            <a:endParaRPr sz="1800">
              <a:solidFill>
                <a:schemeClr val="dk1"/>
              </a:solidFill>
              <a:latin typeface="Tahoma"/>
              <a:ea typeface="Tahoma"/>
              <a:cs typeface="Tahoma"/>
              <a:sym typeface="Tahoma"/>
            </a:endParaRPr>
          </a:p>
        </p:txBody>
      </p:sp>
      <p:pic>
        <p:nvPicPr>
          <p:cNvPr id="337" name="Google Shape;337;p47" descr="http://pds.exblog.jp/imgc/i=http%253A%252F%252Fpds.exblog.jp%252Fpds%252F1%252F201303%252F07%252F82%252Fe0238382_15103024.jpg,small=800,quality=75,type=jpg">
            <a:hlinkClick r:id="rId3"/>
          </p:cNvPr>
          <p:cNvPicPr preferRelativeResize="0"/>
          <p:nvPr/>
        </p:nvPicPr>
        <p:blipFill rotWithShape="1">
          <a:blip r:embed="rId4">
            <a:alphaModFix/>
          </a:blip>
          <a:srcRect/>
          <a:stretch/>
        </p:blipFill>
        <p:spPr>
          <a:xfrm>
            <a:off x="3863976" y="1916113"/>
            <a:ext cx="4176713" cy="417671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8" descr="「京都ブライトンホテル」の画像検索結果"/>
          <p:cNvSpPr/>
          <p:nvPr/>
        </p:nvSpPr>
        <p:spPr>
          <a:xfrm>
            <a:off x="1687513"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endParaRPr sz="1800">
              <a:solidFill>
                <a:schemeClr val="dk1"/>
              </a:solidFill>
              <a:latin typeface="Tahoma"/>
              <a:ea typeface="Tahoma"/>
              <a:cs typeface="Tahoma"/>
              <a:sym typeface="Tahoma"/>
            </a:endParaRPr>
          </a:p>
        </p:txBody>
      </p:sp>
      <p:pic>
        <p:nvPicPr>
          <p:cNvPr id="343" name="Google Shape;343;p48"/>
          <p:cNvPicPr preferRelativeResize="0"/>
          <p:nvPr/>
        </p:nvPicPr>
        <p:blipFill rotWithShape="1">
          <a:blip r:embed="rId3">
            <a:alphaModFix/>
          </a:blip>
          <a:srcRect/>
          <a:stretch/>
        </p:blipFill>
        <p:spPr>
          <a:xfrm>
            <a:off x="1524000" y="25400"/>
            <a:ext cx="4859338" cy="3252788"/>
          </a:xfrm>
          <a:prstGeom prst="rect">
            <a:avLst/>
          </a:prstGeom>
          <a:noFill/>
          <a:ln>
            <a:noFill/>
          </a:ln>
        </p:spPr>
      </p:pic>
      <p:pic>
        <p:nvPicPr>
          <p:cNvPr id="344" name="Google Shape;344;p48"/>
          <p:cNvPicPr preferRelativeResize="0"/>
          <p:nvPr/>
        </p:nvPicPr>
        <p:blipFill rotWithShape="1">
          <a:blip r:embed="rId4">
            <a:alphaModFix/>
          </a:blip>
          <a:srcRect/>
          <a:stretch/>
        </p:blipFill>
        <p:spPr>
          <a:xfrm>
            <a:off x="5307014" y="3286126"/>
            <a:ext cx="5380037" cy="3579813"/>
          </a:xfrm>
          <a:prstGeom prst="rect">
            <a:avLst/>
          </a:prstGeom>
          <a:noFill/>
          <a:ln>
            <a:noFill/>
          </a:ln>
        </p:spPr>
      </p:pic>
      <p:pic>
        <p:nvPicPr>
          <p:cNvPr id="345" name="Google Shape;345;p48"/>
          <p:cNvPicPr preferRelativeResize="0"/>
          <p:nvPr/>
        </p:nvPicPr>
        <p:blipFill rotWithShape="1">
          <a:blip r:embed="rId5">
            <a:alphaModFix/>
          </a:blip>
          <a:srcRect/>
          <a:stretch/>
        </p:blipFill>
        <p:spPr>
          <a:xfrm>
            <a:off x="1506537" y="4144964"/>
            <a:ext cx="3781426" cy="2744787"/>
          </a:xfrm>
          <a:prstGeom prst="rect">
            <a:avLst/>
          </a:prstGeom>
          <a:noFill/>
          <a:ln>
            <a:noFill/>
          </a:ln>
        </p:spPr>
      </p:pic>
      <p:pic>
        <p:nvPicPr>
          <p:cNvPr id="346" name="Google Shape;346;p48"/>
          <p:cNvPicPr preferRelativeResize="0"/>
          <p:nvPr/>
        </p:nvPicPr>
        <p:blipFill rotWithShape="1">
          <a:blip r:embed="rId6">
            <a:alphaModFix/>
          </a:blip>
          <a:srcRect/>
          <a:stretch/>
        </p:blipFill>
        <p:spPr>
          <a:xfrm>
            <a:off x="7918451" y="396875"/>
            <a:ext cx="1389063" cy="1087438"/>
          </a:xfrm>
          <a:prstGeom prst="rect">
            <a:avLst/>
          </a:prstGeom>
          <a:noFill/>
          <a:ln>
            <a:noFill/>
          </a:ln>
        </p:spPr>
      </p:pic>
      <p:sp>
        <p:nvSpPr>
          <p:cNvPr id="347" name="Google Shape;347;p48"/>
          <p:cNvSpPr txBox="1"/>
          <p:nvPr/>
        </p:nvSpPr>
        <p:spPr>
          <a:xfrm>
            <a:off x="6959600" y="1844676"/>
            <a:ext cx="3384550" cy="523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800"/>
              <a:buFont typeface="Arial"/>
              <a:buNone/>
            </a:pPr>
            <a:r>
              <a:rPr lang="ja-JP" sz="2800">
                <a:solidFill>
                  <a:schemeClr val="dk1"/>
                </a:solidFill>
                <a:latin typeface="Tahoma"/>
                <a:ea typeface="Tahoma"/>
                <a:cs typeface="Tahoma"/>
                <a:sym typeface="Tahoma"/>
              </a:rPr>
              <a:t>京都ブライトンホテル</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9">
            <a:hlinkClick r:id="rId3"/>
          </p:cNvPr>
          <p:cNvPicPr preferRelativeResize="0"/>
          <p:nvPr/>
        </p:nvPicPr>
        <p:blipFill rotWithShape="1">
          <a:blip r:embed="rId4">
            <a:alphaModFix/>
          </a:blip>
          <a:srcRect l="50590" t="12200" r="978" b="5900"/>
          <a:stretch/>
        </p:blipFill>
        <p:spPr>
          <a:xfrm>
            <a:off x="623392" y="404664"/>
            <a:ext cx="5904656" cy="2808312"/>
          </a:xfrm>
          <a:prstGeom prst="rect">
            <a:avLst/>
          </a:prstGeom>
          <a:noFill/>
          <a:ln>
            <a:noFill/>
          </a:ln>
        </p:spPr>
      </p:pic>
      <p:sp>
        <p:nvSpPr>
          <p:cNvPr id="353" name="Google Shape;353;p49"/>
          <p:cNvSpPr txBox="1"/>
          <p:nvPr/>
        </p:nvSpPr>
        <p:spPr>
          <a:xfrm>
            <a:off x="1127448" y="3744732"/>
            <a:ext cx="9577064"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400" u="sng">
                <a:solidFill>
                  <a:schemeClr val="hlink"/>
                </a:solidFill>
                <a:latin typeface="Tahoma"/>
                <a:ea typeface="Tahoma"/>
                <a:cs typeface="Tahoma"/>
                <a:sym typeface="Tahoma"/>
                <a:hlinkClick r:id="rId3"/>
              </a:rPr>
              <a:t>株式会社オリエンタルランド・イノベーションズ</a:t>
            </a:r>
            <a:r>
              <a:rPr lang="ja-JP" sz="2400">
                <a:solidFill>
                  <a:schemeClr val="dk1"/>
                </a:solidFill>
                <a:latin typeface="Tahoma"/>
                <a:ea typeface="Tahoma"/>
                <a:cs typeface="Tahoma"/>
                <a:sym typeface="Tahoma"/>
              </a:rPr>
              <a:t>は</a:t>
            </a:r>
            <a:endParaRPr/>
          </a:p>
          <a:p>
            <a:pPr marL="0" marR="0" lvl="0" indent="0" algn="l" rtl="0">
              <a:spcBef>
                <a:spcPts val="0"/>
              </a:spcBef>
              <a:spcAft>
                <a:spcPts val="0"/>
              </a:spcAft>
              <a:buNone/>
            </a:pPr>
            <a:r>
              <a:rPr lang="ja-JP" sz="2400">
                <a:solidFill>
                  <a:srgbClr val="FF0000"/>
                </a:solidFill>
                <a:latin typeface="Tahoma"/>
                <a:ea typeface="Tahoma"/>
                <a:cs typeface="Tahoma"/>
                <a:sym typeface="Tahoma"/>
              </a:rPr>
              <a:t>新規事業創出を目的にベンチャー企業等への出資を行う</a:t>
            </a:r>
            <a:endParaRPr/>
          </a:p>
          <a:p>
            <a:pPr marL="0" marR="0" lvl="0" indent="0" algn="l" rtl="0">
              <a:spcBef>
                <a:spcPts val="0"/>
              </a:spcBef>
              <a:spcAft>
                <a:spcPts val="0"/>
              </a:spcAft>
              <a:buNone/>
            </a:pPr>
            <a:r>
              <a:rPr lang="ja-JP" sz="2400">
                <a:solidFill>
                  <a:srgbClr val="FF0000"/>
                </a:solidFill>
                <a:latin typeface="Tahoma"/>
                <a:ea typeface="Tahoma"/>
                <a:cs typeface="Tahoma"/>
                <a:sym typeface="Tahoma"/>
              </a:rPr>
              <a:t>新会社</a:t>
            </a:r>
            <a:r>
              <a:rPr lang="ja-JP" sz="2400">
                <a:solidFill>
                  <a:schemeClr val="dk1"/>
                </a:solidFill>
                <a:latin typeface="Tahoma"/>
                <a:ea typeface="Tahoma"/>
                <a:cs typeface="Tahoma"/>
                <a:sym typeface="Tahoma"/>
              </a:rPr>
              <a:t>（コーポレート・ベンチャー・キャピタル）として設立いたしました。</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ベンチャー企業が持つイノベーションをもたらす技術やアイデアと</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オリエンタルランドグループが持つ資源を融合することで</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株式会社オリエンタルランドの企業理念である</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「夢・感動・喜び・やすらぎ」のある社会作りに寄与する</a:t>
            </a:r>
            <a:endParaRPr/>
          </a:p>
          <a:p>
            <a:pPr marL="0" marR="0" lvl="0" indent="0" algn="l" rtl="0">
              <a:spcBef>
                <a:spcPts val="0"/>
              </a:spcBef>
              <a:spcAft>
                <a:spcPts val="0"/>
              </a:spcAft>
              <a:buNone/>
            </a:pPr>
            <a:r>
              <a:rPr lang="ja-JP" sz="2400">
                <a:solidFill>
                  <a:schemeClr val="dk1"/>
                </a:solidFill>
                <a:latin typeface="Tahoma"/>
                <a:ea typeface="Tahoma"/>
                <a:cs typeface="Tahoma"/>
                <a:sym typeface="Tahoma"/>
              </a:rPr>
              <a:t>事業創出活動を行います。 </a:t>
            </a:r>
            <a:endParaRPr/>
          </a:p>
        </p:txBody>
      </p:sp>
      <p:sp>
        <p:nvSpPr>
          <p:cNvPr id="354" name="Google Shape;354;p49"/>
          <p:cNvSpPr txBox="1"/>
          <p:nvPr/>
        </p:nvSpPr>
        <p:spPr>
          <a:xfrm>
            <a:off x="7076186" y="327997"/>
            <a:ext cx="468052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Tahoma"/>
                <a:ea typeface="Tahoma"/>
                <a:cs typeface="Tahoma"/>
                <a:sym typeface="Tahoma"/>
              </a:rPr>
              <a:t>2020年6月5日、ベンチャーキャピタル設立</a:t>
            </a:r>
            <a:endParaRPr/>
          </a:p>
        </p:txBody>
      </p:sp>
      <p:pic>
        <p:nvPicPr>
          <p:cNvPr id="355" name="Google Shape;355;p49"/>
          <p:cNvPicPr preferRelativeResize="0"/>
          <p:nvPr/>
        </p:nvPicPr>
        <p:blipFill rotWithShape="1">
          <a:blip r:embed="rId5">
            <a:alphaModFix/>
          </a:blip>
          <a:srcRect l="62403" t="50000" r="12092" b="22700"/>
          <a:stretch/>
        </p:blipFill>
        <p:spPr>
          <a:xfrm>
            <a:off x="6838121" y="1594214"/>
            <a:ext cx="5156650" cy="1552382"/>
          </a:xfrm>
          <a:prstGeom prst="rect">
            <a:avLst/>
          </a:prstGeom>
          <a:noFill/>
          <a:ln>
            <a:noFill/>
          </a:ln>
        </p:spPr>
      </p:pic>
      <p:sp>
        <p:nvSpPr>
          <p:cNvPr id="356" name="Google Shape;356;p49"/>
          <p:cNvSpPr txBox="1"/>
          <p:nvPr/>
        </p:nvSpPr>
        <p:spPr>
          <a:xfrm>
            <a:off x="8768374" y="1224882"/>
            <a:ext cx="12961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800">
                <a:solidFill>
                  <a:schemeClr val="dk1"/>
                </a:solidFill>
                <a:latin typeface="Tahoma"/>
                <a:ea typeface="Tahoma"/>
                <a:cs typeface="Tahoma"/>
                <a:sym typeface="Tahoma"/>
              </a:rPr>
              <a:t>投資先</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ご清聴ありがとうございました。</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付加価値とは</a:t>
            </a:r>
            <a:endParaRPr/>
          </a:p>
        </p:txBody>
      </p:sp>
      <p:pic>
        <p:nvPicPr>
          <p:cNvPr id="121" name="Google Shape;121;p18" descr="MCj01862980000[1]"/>
          <p:cNvPicPr preferRelativeResize="0">
            <a:picLocks noGrp="1"/>
          </p:cNvPicPr>
          <p:nvPr>
            <p:ph type="body" idx="1"/>
          </p:nvPr>
        </p:nvPicPr>
        <p:blipFill rotWithShape="1">
          <a:blip r:embed="rId3">
            <a:alphaModFix/>
          </a:blip>
          <a:srcRect/>
          <a:stretch/>
        </p:blipFill>
        <p:spPr>
          <a:xfrm>
            <a:off x="2208213" y="3141664"/>
            <a:ext cx="1828800" cy="1690687"/>
          </a:xfrm>
          <a:prstGeom prst="rect">
            <a:avLst/>
          </a:prstGeom>
          <a:noFill/>
          <a:ln>
            <a:noFill/>
          </a:ln>
        </p:spPr>
      </p:pic>
      <p:pic>
        <p:nvPicPr>
          <p:cNvPr id="122" name="Google Shape;122;p18" descr="MCSY00550_0000[1]"/>
          <p:cNvPicPr preferRelativeResize="0">
            <a:picLocks noGrp="1"/>
          </p:cNvPicPr>
          <p:nvPr>
            <p:ph type="body" idx="2"/>
          </p:nvPr>
        </p:nvPicPr>
        <p:blipFill rotWithShape="1">
          <a:blip r:embed="rId4">
            <a:alphaModFix/>
          </a:blip>
          <a:srcRect/>
          <a:stretch/>
        </p:blipFill>
        <p:spPr>
          <a:xfrm>
            <a:off x="5306218" y="3149600"/>
            <a:ext cx="1290638" cy="1817688"/>
          </a:xfrm>
          <a:prstGeom prst="rect">
            <a:avLst/>
          </a:prstGeom>
          <a:noFill/>
          <a:ln>
            <a:noFill/>
          </a:ln>
        </p:spPr>
      </p:pic>
      <p:pic>
        <p:nvPicPr>
          <p:cNvPr id="123" name="Google Shape;123;p18" descr="MCj03948640000[1]"/>
          <p:cNvPicPr preferRelativeResize="0">
            <a:picLocks noGrp="1"/>
          </p:cNvPicPr>
          <p:nvPr>
            <p:ph type="body" idx="3"/>
          </p:nvPr>
        </p:nvPicPr>
        <p:blipFill rotWithShape="1">
          <a:blip r:embed="rId5">
            <a:alphaModFix/>
          </a:blip>
          <a:srcRect/>
          <a:stretch/>
        </p:blipFill>
        <p:spPr>
          <a:xfrm>
            <a:off x="7248128" y="3160997"/>
            <a:ext cx="1824038" cy="1358900"/>
          </a:xfrm>
          <a:prstGeom prst="rect">
            <a:avLst/>
          </a:prstGeom>
          <a:noFill/>
          <a:ln>
            <a:noFill/>
          </a:ln>
        </p:spPr>
      </p:pic>
      <p:sp>
        <p:nvSpPr>
          <p:cNvPr id="124" name="Google Shape;124;p18"/>
          <p:cNvSpPr txBox="1"/>
          <p:nvPr/>
        </p:nvSpPr>
        <p:spPr>
          <a:xfrm>
            <a:off x="2208214" y="1989138"/>
            <a:ext cx="1584325" cy="11604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原材料</a:t>
            </a:r>
            <a:endParaRPr/>
          </a:p>
          <a:p>
            <a:pPr marL="0" marR="0" lvl="0" indent="0" algn="l" rtl="0">
              <a:spcBef>
                <a:spcPts val="1400"/>
              </a:spcBef>
              <a:spcAft>
                <a:spcPts val="0"/>
              </a:spcAft>
              <a:buNone/>
            </a:pPr>
            <a:r>
              <a:rPr lang="ja-JP" sz="2800" b="0" i="0" u="none" strike="noStrike" cap="none">
                <a:solidFill>
                  <a:schemeClr val="dk1"/>
                </a:solidFill>
                <a:latin typeface="Tahoma"/>
                <a:ea typeface="Tahoma"/>
                <a:cs typeface="Tahoma"/>
                <a:sym typeface="Tahoma"/>
              </a:rPr>
              <a:t>20万円</a:t>
            </a:r>
            <a:endParaRPr/>
          </a:p>
        </p:txBody>
      </p:sp>
      <p:sp>
        <p:nvSpPr>
          <p:cNvPr id="125" name="Google Shape;125;p18"/>
          <p:cNvSpPr txBox="1"/>
          <p:nvPr/>
        </p:nvSpPr>
        <p:spPr>
          <a:xfrm>
            <a:off x="5375275" y="1989138"/>
            <a:ext cx="1728788" cy="1160462"/>
          </a:xfrm>
          <a:prstGeom prst="rect">
            <a:avLst/>
          </a:prstGeom>
          <a:noFill/>
          <a:ln>
            <a:noFill/>
          </a:ln>
        </p:spPr>
        <p:txBody>
          <a:bodyPr spcFirstLastPara="1" wrap="square" lIns="91425" tIns="45700" rIns="91425" bIns="45700" anchor="ctr" anchorCtr="1">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部品</a:t>
            </a:r>
            <a:endParaRPr/>
          </a:p>
          <a:p>
            <a:pPr marL="0" marR="0" lvl="0" indent="0" algn="l" rtl="0">
              <a:spcBef>
                <a:spcPts val="1400"/>
              </a:spcBef>
              <a:spcAft>
                <a:spcPts val="0"/>
              </a:spcAft>
              <a:buNone/>
            </a:pPr>
            <a:r>
              <a:rPr lang="ja-JP" sz="2800" b="0" i="0" u="none" strike="noStrike" cap="none">
                <a:solidFill>
                  <a:schemeClr val="dk1"/>
                </a:solidFill>
                <a:latin typeface="Tahoma"/>
                <a:ea typeface="Tahoma"/>
                <a:cs typeface="Tahoma"/>
                <a:sym typeface="Tahoma"/>
              </a:rPr>
              <a:t>50万円</a:t>
            </a:r>
            <a:endParaRPr/>
          </a:p>
        </p:txBody>
      </p:sp>
      <p:sp>
        <p:nvSpPr>
          <p:cNvPr id="126" name="Google Shape;126;p18"/>
          <p:cNvSpPr txBox="1"/>
          <p:nvPr/>
        </p:nvSpPr>
        <p:spPr>
          <a:xfrm>
            <a:off x="7680326" y="1989138"/>
            <a:ext cx="1655763" cy="9461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完成品100万円</a:t>
            </a:r>
            <a:endParaRPr/>
          </a:p>
        </p:txBody>
      </p:sp>
      <p:sp>
        <p:nvSpPr>
          <p:cNvPr id="127" name="Google Shape;127;p18"/>
          <p:cNvSpPr txBox="1"/>
          <p:nvPr/>
        </p:nvSpPr>
        <p:spPr>
          <a:xfrm>
            <a:off x="4224339" y="1412876"/>
            <a:ext cx="4105275"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2800" b="0" i="0" u="none" strike="noStrike" cap="none">
                <a:solidFill>
                  <a:schemeClr val="dk1"/>
                </a:solidFill>
                <a:latin typeface="Tahoma"/>
                <a:ea typeface="Tahoma"/>
                <a:cs typeface="Tahoma"/>
                <a:sym typeface="Tahoma"/>
              </a:rPr>
              <a:t>ある国での生産額</a:t>
            </a:r>
            <a:endParaRPr/>
          </a:p>
        </p:txBody>
      </p:sp>
      <p:sp>
        <p:nvSpPr>
          <p:cNvPr id="128" name="Google Shape;128;p18"/>
          <p:cNvSpPr txBox="1"/>
          <p:nvPr/>
        </p:nvSpPr>
        <p:spPr>
          <a:xfrm>
            <a:off x="2711451" y="5516564"/>
            <a:ext cx="6480175" cy="7016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4000" b="0" i="0" u="none" strike="noStrike" cap="none">
                <a:solidFill>
                  <a:srgbClr val="FF0000"/>
                </a:solidFill>
                <a:latin typeface="Tahoma"/>
                <a:ea typeface="Tahoma"/>
                <a:cs typeface="Tahoma"/>
                <a:sym typeface="Tahoma"/>
              </a:rPr>
              <a:t>170万円が付加価値ではない</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付加価値＝生産額ー中間投入</a:t>
            </a:r>
            <a:endParaRPr/>
          </a:p>
        </p:txBody>
      </p:sp>
      <p:pic>
        <p:nvPicPr>
          <p:cNvPr id="135" name="Google Shape;135;p19" descr="MCj03948640000[1]"/>
          <p:cNvPicPr preferRelativeResize="0">
            <a:picLocks noGrp="1"/>
          </p:cNvPicPr>
          <p:nvPr>
            <p:ph type="body" idx="1"/>
          </p:nvPr>
        </p:nvPicPr>
        <p:blipFill rotWithShape="1">
          <a:blip r:embed="rId3">
            <a:alphaModFix/>
          </a:blip>
          <a:srcRect/>
          <a:stretch/>
        </p:blipFill>
        <p:spPr>
          <a:xfrm>
            <a:off x="7974013" y="3154363"/>
            <a:ext cx="1822450" cy="1357313"/>
          </a:xfrm>
          <a:prstGeom prst="rect">
            <a:avLst/>
          </a:prstGeom>
          <a:noFill/>
          <a:ln>
            <a:noFill/>
          </a:ln>
        </p:spPr>
      </p:pic>
      <p:pic>
        <p:nvPicPr>
          <p:cNvPr id="136" name="Google Shape;136;p19" descr="MCj01862980000[1]"/>
          <p:cNvPicPr preferRelativeResize="0"/>
          <p:nvPr/>
        </p:nvPicPr>
        <p:blipFill rotWithShape="1">
          <a:blip r:embed="rId4">
            <a:alphaModFix/>
          </a:blip>
          <a:srcRect/>
          <a:stretch/>
        </p:blipFill>
        <p:spPr>
          <a:xfrm>
            <a:off x="1774825" y="2997200"/>
            <a:ext cx="1828800" cy="1690688"/>
          </a:xfrm>
          <a:prstGeom prst="rect">
            <a:avLst/>
          </a:prstGeom>
          <a:noFill/>
          <a:ln>
            <a:noFill/>
          </a:ln>
        </p:spPr>
      </p:pic>
      <p:pic>
        <p:nvPicPr>
          <p:cNvPr id="137" name="Google Shape;137;p19" descr="MCSY00550_0000[1]"/>
          <p:cNvPicPr preferRelativeResize="0"/>
          <p:nvPr/>
        </p:nvPicPr>
        <p:blipFill rotWithShape="1">
          <a:blip r:embed="rId5">
            <a:alphaModFix/>
          </a:blip>
          <a:srcRect/>
          <a:stretch/>
        </p:blipFill>
        <p:spPr>
          <a:xfrm>
            <a:off x="4949827" y="2933700"/>
            <a:ext cx="1290637" cy="1817688"/>
          </a:xfrm>
          <a:prstGeom prst="rect">
            <a:avLst/>
          </a:prstGeom>
          <a:noFill/>
          <a:ln>
            <a:noFill/>
          </a:ln>
        </p:spPr>
      </p:pic>
      <p:sp>
        <p:nvSpPr>
          <p:cNvPr id="138" name="Google Shape;138;p19"/>
          <p:cNvSpPr txBox="1"/>
          <p:nvPr/>
        </p:nvSpPr>
        <p:spPr>
          <a:xfrm>
            <a:off x="2208214" y="2133600"/>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39" name="Google Shape;139;p19"/>
          <p:cNvSpPr txBox="1"/>
          <p:nvPr/>
        </p:nvSpPr>
        <p:spPr>
          <a:xfrm>
            <a:off x="5087939" y="2205039"/>
            <a:ext cx="1800225"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0" name="Google Shape;140;p19"/>
          <p:cNvSpPr txBox="1"/>
          <p:nvPr/>
        </p:nvSpPr>
        <p:spPr>
          <a:xfrm>
            <a:off x="7896225" y="2276475"/>
            <a:ext cx="1728788"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100万円</a:t>
            </a:r>
            <a:endParaRPr/>
          </a:p>
        </p:txBody>
      </p:sp>
      <p:cxnSp>
        <p:nvCxnSpPr>
          <p:cNvPr id="141" name="Google Shape;141;p19"/>
          <p:cNvCxnSpPr/>
          <p:nvPr/>
        </p:nvCxnSpPr>
        <p:spPr>
          <a:xfrm>
            <a:off x="3719514" y="3789363"/>
            <a:ext cx="936625" cy="0"/>
          </a:xfrm>
          <a:prstGeom prst="straightConnector1">
            <a:avLst/>
          </a:prstGeom>
          <a:noFill/>
          <a:ln w="9525" cap="flat" cmpd="sng">
            <a:solidFill>
              <a:schemeClr val="dk1"/>
            </a:solidFill>
            <a:prstDash val="solid"/>
            <a:round/>
            <a:headEnd type="none" w="med" len="med"/>
            <a:tailEnd type="triangle" w="med" len="med"/>
          </a:ln>
        </p:spPr>
      </p:cxnSp>
      <p:cxnSp>
        <p:nvCxnSpPr>
          <p:cNvPr id="142" name="Google Shape;142;p19"/>
          <p:cNvCxnSpPr/>
          <p:nvPr/>
        </p:nvCxnSpPr>
        <p:spPr>
          <a:xfrm>
            <a:off x="6456363" y="3789363"/>
            <a:ext cx="863600" cy="0"/>
          </a:xfrm>
          <a:prstGeom prst="straightConnector1">
            <a:avLst/>
          </a:prstGeom>
          <a:noFill/>
          <a:ln w="9525" cap="flat" cmpd="sng">
            <a:solidFill>
              <a:schemeClr val="dk1"/>
            </a:solidFill>
            <a:prstDash val="solid"/>
            <a:round/>
            <a:headEnd type="none" w="med" len="med"/>
            <a:tailEnd type="triangle" w="med" len="med"/>
          </a:ln>
        </p:spPr>
      </p:cxnSp>
      <p:sp>
        <p:nvSpPr>
          <p:cNvPr id="143" name="Google Shape;143;p19"/>
          <p:cNvSpPr txBox="1"/>
          <p:nvPr/>
        </p:nvSpPr>
        <p:spPr>
          <a:xfrm>
            <a:off x="3648076" y="4149725"/>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44" name="Google Shape;144;p19"/>
          <p:cNvSpPr txBox="1"/>
          <p:nvPr/>
        </p:nvSpPr>
        <p:spPr>
          <a:xfrm>
            <a:off x="6240463" y="4076700"/>
            <a:ext cx="165576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5" name="Google Shape;145;p19"/>
          <p:cNvSpPr txBox="1"/>
          <p:nvPr/>
        </p:nvSpPr>
        <p:spPr>
          <a:xfrm>
            <a:off x="1992314" y="5876925"/>
            <a:ext cx="15843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20万円</a:t>
            </a:r>
            <a:endParaRPr/>
          </a:p>
        </p:txBody>
      </p:sp>
      <p:sp>
        <p:nvSpPr>
          <p:cNvPr id="146" name="Google Shape;146;p19"/>
          <p:cNvSpPr txBox="1"/>
          <p:nvPr/>
        </p:nvSpPr>
        <p:spPr>
          <a:xfrm>
            <a:off x="5087938" y="5791200"/>
            <a:ext cx="165576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30万円</a:t>
            </a:r>
            <a:endParaRPr/>
          </a:p>
        </p:txBody>
      </p:sp>
      <p:sp>
        <p:nvSpPr>
          <p:cNvPr id="147" name="Google Shape;147;p19"/>
          <p:cNvSpPr txBox="1"/>
          <p:nvPr/>
        </p:nvSpPr>
        <p:spPr>
          <a:xfrm>
            <a:off x="7680325" y="5876925"/>
            <a:ext cx="1728788"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chemeClr val="dk1"/>
                </a:solidFill>
                <a:latin typeface="Tahoma"/>
                <a:ea typeface="Tahoma"/>
                <a:cs typeface="Tahoma"/>
                <a:sym typeface="Tahoma"/>
              </a:rPr>
              <a:t>50万円</a:t>
            </a:r>
            <a:endParaRPr/>
          </a:p>
        </p:txBody>
      </p:sp>
      <p:sp>
        <p:nvSpPr>
          <p:cNvPr id="148" name="Google Shape;148;p19"/>
          <p:cNvSpPr txBox="1"/>
          <p:nvPr/>
        </p:nvSpPr>
        <p:spPr>
          <a:xfrm>
            <a:off x="1774825" y="1412876"/>
            <a:ext cx="1512888" cy="588963"/>
          </a:xfrm>
          <a:prstGeom prst="rect">
            <a:avLst/>
          </a:prstGeom>
          <a:solidFill>
            <a:srgbClr val="FFFF99"/>
          </a:solidFill>
          <a:ln w="9525" cap="flat" cmpd="sng">
            <a:solidFill>
              <a:schemeClr val="l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生産額</a:t>
            </a:r>
            <a:endParaRPr/>
          </a:p>
        </p:txBody>
      </p:sp>
      <p:sp>
        <p:nvSpPr>
          <p:cNvPr id="149" name="Google Shape;149;p19"/>
          <p:cNvSpPr txBox="1"/>
          <p:nvPr/>
        </p:nvSpPr>
        <p:spPr>
          <a:xfrm>
            <a:off x="3216275" y="2997200"/>
            <a:ext cx="1944688" cy="579438"/>
          </a:xfrm>
          <a:prstGeom prst="rect">
            <a:avLst/>
          </a:prstGeom>
          <a:solidFill>
            <a:srgbClr val="FFFF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中間投入</a:t>
            </a:r>
            <a:endParaRPr/>
          </a:p>
        </p:txBody>
      </p:sp>
      <p:sp>
        <p:nvSpPr>
          <p:cNvPr id="150" name="Google Shape;150;p19"/>
          <p:cNvSpPr txBox="1"/>
          <p:nvPr/>
        </p:nvSpPr>
        <p:spPr>
          <a:xfrm>
            <a:off x="1774825" y="5084764"/>
            <a:ext cx="1873250" cy="579437"/>
          </a:xfrm>
          <a:prstGeom prst="rect">
            <a:avLst/>
          </a:prstGeom>
          <a:solidFill>
            <a:srgbClr val="FFFF99"/>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b="0" i="0" u="none" strike="noStrike" cap="none">
                <a:solidFill>
                  <a:srgbClr val="FF0000"/>
                </a:solidFill>
                <a:latin typeface="Tahoma"/>
                <a:ea typeface="Tahoma"/>
                <a:cs typeface="Tahoma"/>
                <a:sym typeface="Tahoma"/>
              </a:rPr>
              <a:t>付加価値</a:t>
            </a:r>
            <a:endParaRPr/>
          </a:p>
        </p:txBody>
      </p:sp>
      <p:sp>
        <p:nvSpPr>
          <p:cNvPr id="151" name="Google Shape;151;p19"/>
          <p:cNvSpPr txBox="1"/>
          <p:nvPr/>
        </p:nvSpPr>
        <p:spPr>
          <a:xfrm>
            <a:off x="4728369" y="5001556"/>
            <a:ext cx="2374900" cy="579438"/>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0" i="0" u="none" strike="noStrike" cap="none">
                <a:solidFill>
                  <a:schemeClr val="dk1"/>
                </a:solidFill>
                <a:latin typeface="Tahoma"/>
                <a:ea typeface="Tahoma"/>
                <a:cs typeface="Tahoma"/>
                <a:sym typeface="Tahoma"/>
              </a:rPr>
              <a:t>100万円</a:t>
            </a:r>
            <a:endParaRPr/>
          </a:p>
        </p:txBody>
      </p:sp>
      <p:sp>
        <p:nvSpPr>
          <p:cNvPr id="152" name="Google Shape;152;p19"/>
          <p:cNvSpPr txBox="1"/>
          <p:nvPr/>
        </p:nvSpPr>
        <p:spPr>
          <a:xfrm>
            <a:off x="6959601" y="1341438"/>
            <a:ext cx="3095625" cy="51911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0" i="0" u="none" strike="noStrike" cap="none">
                <a:solidFill>
                  <a:srgbClr val="FF0000"/>
                </a:solidFill>
                <a:latin typeface="Tahoma"/>
                <a:ea typeface="Tahoma"/>
                <a:cs typeface="Tahoma"/>
                <a:sym typeface="Tahoma"/>
              </a:rPr>
              <a:t>中間財の投入額</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3"/>
                                        </p:tgtEl>
                                        <p:attrNameLst>
                                          <p:attrName>style.visibility</p:attrName>
                                        </p:attrNameLst>
                                      </p:cBhvr>
                                      <p:to>
                                        <p:strVal val="visible"/>
                                      </p:to>
                                    </p:set>
                                    <p:animEffect transition="in" filter="fade">
                                      <p:cBhvr>
                                        <p:cTn id="11" dur="455"/>
                                        <p:tgtEl>
                                          <p:spTgt spid="1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fade">
                                      <p:cBhvr>
                                        <p:cTn id="16" dur="500"/>
                                        <p:tgtEl>
                                          <p:spTgt spid="14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0"/>
                                        </p:tgtEl>
                                        <p:attrNameLst>
                                          <p:attrName>style.visibility</p:attrName>
                                        </p:attrNameLst>
                                      </p:cBhvr>
                                      <p:to>
                                        <p:strVal val="visible"/>
                                      </p:to>
                                    </p:set>
                                    <p:animEffect transition="in" filter="fade">
                                      <p:cBhvr>
                                        <p:cTn id="21" dur="500"/>
                                        <p:tgtEl>
                                          <p:spTgt spid="15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5"/>
                                        </p:tgtEl>
                                        <p:attrNameLst>
                                          <p:attrName>style.visibility</p:attrName>
                                        </p:attrNameLst>
                                      </p:cBhvr>
                                      <p:to>
                                        <p:strVal val="visible"/>
                                      </p:to>
                                    </p:set>
                                    <p:animEffect transition="in" filter="fade">
                                      <p:cBhvr>
                                        <p:cTn id="26" dur="500"/>
                                        <p:tgtEl>
                                          <p:spTgt spid="14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6"/>
                                        </p:tgtEl>
                                        <p:attrNameLst>
                                          <p:attrName>style.visibility</p:attrName>
                                        </p:attrNameLst>
                                      </p:cBhvr>
                                      <p:to>
                                        <p:strVal val="visible"/>
                                      </p:to>
                                    </p:set>
                                    <p:animEffect transition="in" filter="fade">
                                      <p:cBhvr>
                                        <p:cTn id="31" dur="1230"/>
                                        <p:tgtEl>
                                          <p:spTgt spid="1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47"/>
                                        </p:tgtEl>
                                        <p:attrNameLst>
                                          <p:attrName>style.visibility</p:attrName>
                                        </p:attrNameLst>
                                      </p:cBhvr>
                                      <p:to>
                                        <p:strVal val="visible"/>
                                      </p:to>
                                    </p:set>
                                    <p:animEffect transition="in" filter="fade">
                                      <p:cBhvr>
                                        <p:cTn id="36" dur="2000"/>
                                        <p:tgtEl>
                                          <p:spTgt spid="14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1"/>
                                        </p:tgtEl>
                                        <p:attrNameLst>
                                          <p:attrName>style.visibility</p:attrName>
                                        </p:attrNameLst>
                                      </p:cBhvr>
                                      <p:to>
                                        <p:strVal val="visible"/>
                                      </p:to>
                                    </p:set>
                                    <p:animEffect transition="in" filter="fade">
                                      <p:cBhvr>
                                        <p:cTn id="41"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ja-JP"/>
              <a:t>三面等価の原則</a:t>
            </a:r>
            <a:endParaRPr/>
          </a:p>
        </p:txBody>
      </p:sp>
      <p:sp>
        <p:nvSpPr>
          <p:cNvPr id="158" name="Google Shape;158;p20"/>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3200"/>
              <a:buChar char="•"/>
            </a:pPr>
            <a:r>
              <a:rPr lang="ja-JP"/>
              <a:t>ＧＤＰはいろんな見方をしても等しくなる。</a:t>
            </a:r>
            <a:endParaRPr/>
          </a:p>
          <a:p>
            <a:pPr marL="342900" lvl="0" indent="-139700" algn="l" rtl="0">
              <a:spcBef>
                <a:spcPts val="640"/>
              </a:spcBef>
              <a:spcAft>
                <a:spcPts val="0"/>
              </a:spcAft>
              <a:buClr>
                <a:schemeClr val="dk1"/>
              </a:buClr>
              <a:buSzPts val="3200"/>
              <a:buNone/>
            </a:pPr>
            <a:endParaRPr/>
          </a:p>
          <a:p>
            <a:pPr marL="0" lvl="0" indent="0" algn="ctr" rtl="0">
              <a:spcBef>
                <a:spcPts val="640"/>
              </a:spcBef>
              <a:spcAft>
                <a:spcPts val="0"/>
              </a:spcAft>
              <a:buClr>
                <a:srgbClr val="FF00FF"/>
              </a:buClr>
              <a:buSzPts val="3200"/>
              <a:buNone/>
            </a:pPr>
            <a:r>
              <a:rPr lang="ja-JP">
                <a:solidFill>
                  <a:srgbClr val="FF00FF"/>
                </a:solidFill>
              </a:rPr>
              <a:t>生産＝所得＝支出</a:t>
            </a:r>
            <a:endParaRPr>
              <a:solidFill>
                <a:srgbClr val="FF00FF"/>
              </a:solidFill>
            </a:endParaRPr>
          </a:p>
          <a:p>
            <a:pPr marL="0" lvl="0" indent="0" algn="ctr" rtl="0">
              <a:spcBef>
                <a:spcPts val="640"/>
              </a:spcBef>
              <a:spcAft>
                <a:spcPts val="0"/>
              </a:spcAft>
              <a:buClr>
                <a:schemeClr val="dk1"/>
              </a:buClr>
              <a:buSzPts val="3200"/>
              <a:buNone/>
            </a:pPr>
            <a:endParaRPr>
              <a:solidFill>
                <a:srgbClr val="FF00FF"/>
              </a:solidFill>
            </a:endParaRPr>
          </a:p>
          <a:p>
            <a:pPr marL="342900" lvl="0" indent="-342900" algn="l" rtl="0">
              <a:spcBef>
                <a:spcPts val="640"/>
              </a:spcBef>
              <a:spcAft>
                <a:spcPts val="0"/>
              </a:spcAft>
              <a:buClr>
                <a:schemeClr val="dk1"/>
              </a:buClr>
              <a:buSzPts val="3200"/>
              <a:buChar char="•"/>
            </a:pPr>
            <a:r>
              <a:rPr lang="ja-JP"/>
              <a:t>生産　ものを作ること</a:t>
            </a:r>
            <a:endParaRPr/>
          </a:p>
          <a:p>
            <a:pPr marL="342900" lvl="0" indent="-342900" algn="l" rtl="0">
              <a:spcBef>
                <a:spcPts val="640"/>
              </a:spcBef>
              <a:spcAft>
                <a:spcPts val="0"/>
              </a:spcAft>
              <a:buClr>
                <a:schemeClr val="dk1"/>
              </a:buClr>
              <a:buSzPts val="3200"/>
              <a:buChar char="•"/>
            </a:pPr>
            <a:r>
              <a:rPr lang="ja-JP"/>
              <a:t>所得　作ったもので、給料や会社が利益を上げること</a:t>
            </a:r>
            <a:endParaRPr/>
          </a:p>
          <a:p>
            <a:pPr marL="342900" lvl="0" indent="-342900" algn="l" rtl="0">
              <a:spcBef>
                <a:spcPts val="640"/>
              </a:spcBef>
              <a:spcAft>
                <a:spcPts val="0"/>
              </a:spcAft>
              <a:buClr>
                <a:schemeClr val="dk1"/>
              </a:buClr>
              <a:buSzPts val="3200"/>
              <a:buChar char="•"/>
            </a:pPr>
            <a:r>
              <a:rPr lang="ja-JP"/>
              <a:t>支出　もらったお金を使うこと</a:t>
            </a:r>
            <a:endParaRPr/>
          </a:p>
          <a:p>
            <a:pPr marL="342900" lvl="0" indent="-139700" algn="l" rtl="0">
              <a:spcBef>
                <a:spcPts val="640"/>
              </a:spcBef>
              <a:spcAft>
                <a:spcPts val="0"/>
              </a:spcAft>
              <a:buClr>
                <a:schemeClr val="dk1"/>
              </a:buClr>
              <a:buSzPts val="3200"/>
              <a:buNone/>
            </a:pPr>
            <a:endParaRPr/>
          </a:p>
          <a:p>
            <a:pPr marL="342900" lvl="0" indent="-139700" algn="l" rtl="0">
              <a:spcBef>
                <a:spcPts val="640"/>
              </a:spcBef>
              <a:spcAft>
                <a:spcPts val="0"/>
              </a:spcAft>
              <a:buClr>
                <a:schemeClr val="dk1"/>
              </a:buClr>
              <a:buSzPts val="3200"/>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1"/>
          <p:cNvSpPr txBox="1">
            <a:spLocks noGrp="1"/>
          </p:cNvSpPr>
          <p:nvPr>
            <p:ph type="title"/>
          </p:nvPr>
        </p:nvSpPr>
        <p:spPr>
          <a:xfrm>
            <a:off x="1981200" y="274638"/>
            <a:ext cx="8229600" cy="417512"/>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ja-JP" sz="4000"/>
              <a:t>国内総生産の内訳</a:t>
            </a:r>
            <a:endParaRPr/>
          </a:p>
        </p:txBody>
      </p:sp>
      <p:graphicFrame>
        <p:nvGraphicFramePr>
          <p:cNvPr id="165" name="Google Shape;165;p21"/>
          <p:cNvGraphicFramePr/>
          <p:nvPr/>
        </p:nvGraphicFramePr>
        <p:xfrm>
          <a:off x="1992313" y="981075"/>
          <a:ext cx="8147050" cy="5197500"/>
        </p:xfrm>
        <a:graphic>
          <a:graphicData uri="http://schemas.openxmlformats.org/drawingml/2006/table">
            <a:tbl>
              <a:tblPr>
                <a:noFill/>
                <a:tableStyleId>{1DFE7E09-FCD8-49D4-A6DA-E01ED296C9C8}</a:tableStyleId>
              </a:tblPr>
              <a:tblGrid>
                <a:gridCol w="1162050">
                  <a:extLst>
                    <a:ext uri="{9D8B030D-6E8A-4147-A177-3AD203B41FA5}">
                      <a16:colId xmlns:a16="http://schemas.microsoft.com/office/drawing/2014/main" val="20000"/>
                    </a:ext>
                  </a:extLst>
                </a:gridCol>
                <a:gridCol w="1512875">
                  <a:extLst>
                    <a:ext uri="{9D8B030D-6E8A-4147-A177-3AD203B41FA5}">
                      <a16:colId xmlns:a16="http://schemas.microsoft.com/office/drawing/2014/main" val="20001"/>
                    </a:ext>
                  </a:extLst>
                </a:gridCol>
                <a:gridCol w="2016125">
                  <a:extLst>
                    <a:ext uri="{9D8B030D-6E8A-4147-A177-3AD203B41FA5}">
                      <a16:colId xmlns:a16="http://schemas.microsoft.com/office/drawing/2014/main" val="20002"/>
                    </a:ext>
                  </a:extLst>
                </a:gridCol>
                <a:gridCol w="1889125">
                  <a:extLst>
                    <a:ext uri="{9D8B030D-6E8A-4147-A177-3AD203B41FA5}">
                      <a16:colId xmlns:a16="http://schemas.microsoft.com/office/drawing/2014/main" val="20003"/>
                    </a:ext>
                  </a:extLst>
                </a:gridCol>
                <a:gridCol w="1566875">
                  <a:extLst>
                    <a:ext uri="{9D8B030D-6E8A-4147-A177-3AD203B41FA5}">
                      <a16:colId xmlns:a16="http://schemas.microsoft.com/office/drawing/2014/main" val="20004"/>
                    </a:ext>
                  </a:extLst>
                </a:gridCol>
              </a:tblGrid>
              <a:tr h="647700">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家計</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企業</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政府</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28575"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10588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消費</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最終消費支出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民間最終消費支出</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政府最終消費支出</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455750">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総固定資本形成</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民間住宅投資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民間企業設備投資</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公的固定資本形成</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936625">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在庫品増加</a:t>
                      </a:r>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hlink"/>
                        </a:buClr>
                        <a:buSzPts val="1680"/>
                        <a:buFont typeface="Noto Sans Symbols"/>
                        <a:buNone/>
                      </a:pPr>
                      <a:endParaRPr sz="2400" b="0" i="0" u="none" strike="noStrike" cap="none">
                        <a:solidFill>
                          <a:schemeClr val="dk1"/>
                        </a:solidFill>
                        <a:latin typeface="Garamond"/>
                        <a:ea typeface="Garamond"/>
                        <a:cs typeface="Garamond"/>
                        <a:sym typeface="Garamond"/>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492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輸出</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gridSpan="4">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財貨・サービスの輸出</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4"/>
                  </a:ext>
                </a:extLst>
              </a:tr>
              <a:tr h="549275">
                <a:tc>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輸入</a:t>
                      </a:r>
                      <a:endParaRPr/>
                    </a:p>
                  </a:txBody>
                  <a:tcPr marL="91450" marR="91450" marT="45725" marB="45725">
                    <a:lnL w="28575"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gridSpan="4">
                  <a:txBody>
                    <a:bodyPr/>
                    <a:lstStyle/>
                    <a:p>
                      <a:pPr marL="0" marR="0" lvl="0" indent="0" algn="l" rtl="0">
                        <a:lnSpc>
                          <a:spcPct val="100000"/>
                        </a:lnSpc>
                        <a:spcBef>
                          <a:spcPts val="0"/>
                        </a:spcBef>
                        <a:spcAft>
                          <a:spcPts val="0"/>
                        </a:spcAft>
                        <a:buClr>
                          <a:schemeClr val="hlink"/>
                        </a:buClr>
                        <a:buSzPts val="1680"/>
                        <a:buFont typeface="Noto Sans Symbols"/>
                        <a:buNone/>
                      </a:pPr>
                      <a:r>
                        <a:rPr lang="ja-JP" sz="2400" b="0" i="0" u="none" strike="noStrike" cap="none">
                          <a:solidFill>
                            <a:schemeClr val="dk1"/>
                          </a:solidFill>
                          <a:latin typeface="Garamond"/>
                          <a:ea typeface="Garamond"/>
                          <a:cs typeface="Garamond"/>
                          <a:sym typeface="Garamond"/>
                        </a:rPr>
                        <a:t>財貨・サービスの輸入</a:t>
                      </a:r>
                      <a:endParaRPr/>
                    </a:p>
                  </a:txBody>
                  <a:tcPr marL="91450" marR="91450" marT="45725" marB="45725">
                    <a:lnL w="12700" cap="flat" cmpd="sng">
                      <a:solidFill>
                        <a:schemeClr val="dk1"/>
                      </a:solidFill>
                      <a:prstDash val="solid"/>
                      <a:round/>
                      <a:headEnd type="none" w="sm" len="sm"/>
                      <a:tailEnd type="none" w="sm" len="sm"/>
                    </a:lnL>
                    <a:lnR w="28575"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28575" cap="flat" cmpd="sng">
                      <a:solidFill>
                        <a:schemeClr val="dk1"/>
                      </a:solidFill>
                      <a:prstDash val="solid"/>
                      <a:round/>
                      <a:headEnd type="none" w="sm" len="sm"/>
                      <a:tailEnd type="none" w="sm" len="sm"/>
                    </a:lnB>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22"/>
          <p:cNvPicPr preferRelativeResize="0"/>
          <p:nvPr/>
        </p:nvPicPr>
        <p:blipFill rotWithShape="1">
          <a:blip r:embed="rId3">
            <a:alphaModFix/>
          </a:blip>
          <a:srcRect/>
          <a:stretch/>
        </p:blipFill>
        <p:spPr>
          <a:xfrm>
            <a:off x="551384" y="116632"/>
            <a:ext cx="11377264" cy="647549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3"/>
          <p:cNvPicPr preferRelativeResize="0"/>
          <p:nvPr/>
        </p:nvPicPr>
        <p:blipFill rotWithShape="1">
          <a:blip r:embed="rId3">
            <a:alphaModFix/>
          </a:blip>
          <a:srcRect/>
          <a:stretch/>
        </p:blipFill>
        <p:spPr>
          <a:xfrm>
            <a:off x="335360" y="332656"/>
            <a:ext cx="11250002" cy="5688632"/>
          </a:xfrm>
          <a:prstGeom prst="rect">
            <a:avLst/>
          </a:prstGeom>
          <a:noFill/>
          <a:ln>
            <a:noFill/>
          </a:ln>
        </p:spPr>
      </p:pic>
    </p:spTree>
  </p:cSld>
  <p:clrMapOvr>
    <a:masterClrMapping/>
  </p:clrMapOvr>
</p:sld>
</file>

<file path=ppt/theme/theme1.xml><?xml version="1.0" encoding="utf-8"?>
<a:theme xmlns:a="http://schemas.openxmlformats.org/drawingml/2006/main" name="Office テーマ">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1019</Words>
  <Application>Microsoft Office PowerPoint</Application>
  <PresentationFormat>ワイド画面</PresentationFormat>
  <Paragraphs>214</Paragraphs>
  <Slides>36</Slides>
  <Notes>36</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36</vt:i4>
      </vt:variant>
    </vt:vector>
  </HeadingPairs>
  <TitlesOfParts>
    <vt:vector size="45" baseType="lpstr">
      <vt:lpstr>ＭＳ Ｐゴシック</vt:lpstr>
      <vt:lpstr>Noto Sans Symbols</vt:lpstr>
      <vt:lpstr>MS Gothic</vt:lpstr>
      <vt:lpstr>ＭＳ Ｐゴシック</vt:lpstr>
      <vt:lpstr>Arial</vt:lpstr>
      <vt:lpstr>Garamond</vt:lpstr>
      <vt:lpstr>Tahoma</vt:lpstr>
      <vt:lpstr>Calibri</vt:lpstr>
      <vt:lpstr>Office テーマ</vt:lpstr>
      <vt:lpstr>ディズニーランドの歩み （教科書　第2章）</vt:lpstr>
      <vt:lpstr>ＧＤＰとは</vt:lpstr>
      <vt:lpstr>PowerPoint プレゼンテーション</vt:lpstr>
      <vt:lpstr>付加価値とは</vt:lpstr>
      <vt:lpstr>付加価値＝生産額ー中間投入</vt:lpstr>
      <vt:lpstr>三面等価の原則</vt:lpstr>
      <vt:lpstr>国内総生産の内訳</vt:lpstr>
      <vt:lpstr>PowerPoint プレゼンテーション</vt:lpstr>
      <vt:lpstr>PowerPoint プレゼンテーション</vt:lpstr>
      <vt:lpstr>実質GDP成長率</vt:lpstr>
      <vt:lpstr>実質ＧＤＰを使った入場者数の推計</vt:lpstr>
      <vt:lpstr>PowerPoint プレゼンテーション</vt:lpstr>
      <vt:lpstr>PowerPoint プレゼンテーション</vt:lpstr>
      <vt:lpstr>PowerPoint プレゼンテーション</vt:lpstr>
      <vt:lpstr>1983年という年</vt:lpstr>
      <vt:lpstr>オリエンタルランドの歴史 馬場康夫（2007）『「エンタメ」の夜明け』講談社</vt:lpstr>
      <vt:lpstr>オリエンタルランド設立</vt:lpstr>
      <vt:lpstr>PowerPoint プレゼンテーション</vt:lpstr>
      <vt:lpstr>川崎千春</vt:lpstr>
      <vt:lpstr>高橋正知</vt:lpstr>
      <vt:lpstr>PowerPoint プレゼンテーション</vt:lpstr>
      <vt:lpstr>PowerPoint プレゼンテーション</vt:lpstr>
      <vt:lpstr>ディズニーランドとの交渉</vt:lpstr>
      <vt:lpstr>奈良ドリームランド</vt:lpstr>
      <vt:lpstr>２つの候補地の争い</vt:lpstr>
      <vt:lpstr>準備作業</vt:lpstr>
      <vt:lpstr>ディズニーシーができるまで</vt:lpstr>
      <vt:lpstr>ディズニーシーができるまで</vt:lpstr>
      <vt:lpstr>ディズニーからの自立を目指す</vt:lpstr>
      <vt:lpstr>ネポス・ナポス</vt:lpstr>
      <vt:lpstr>他業態の模索</vt:lpstr>
      <vt:lpstr>PowerPoint プレゼンテーション</vt:lpstr>
      <vt:lpstr>PowerPoint プレゼンテーション</vt:lpstr>
      <vt:lpstr>PowerPoint プレゼンテーション</vt:lpstr>
      <vt:lpstr>PowerPoint プレゼンテーション</vt:lpstr>
      <vt:lpstr>ご清聴ありがとうございました。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第2章　ディズニーランドの歩み</dc:title>
  <dc:creator>Nariyasu Yamasawa</dc:creator>
  <cp:lastModifiedBy>Nariyasu Yamasawa</cp:lastModifiedBy>
  <cp:revision>4</cp:revision>
  <dcterms:modified xsi:type="dcterms:W3CDTF">2023-10-12T04:13:35Z</dcterms:modified>
</cp:coreProperties>
</file>