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1" r:id="rId4"/>
  </p:sldMasterIdLst>
  <p:notesMasterIdLst>
    <p:notesMasterId r:id="rId35"/>
  </p:notesMasterIdLst>
  <p:handoutMasterIdLst>
    <p:handoutMasterId r:id="rId36"/>
  </p:handoutMasterIdLst>
  <p:sldIdLst>
    <p:sldId id="293" r:id="rId5"/>
    <p:sldId id="349" r:id="rId6"/>
    <p:sldId id="385" r:id="rId7"/>
    <p:sldId id="386" r:id="rId8"/>
    <p:sldId id="387" r:id="rId9"/>
    <p:sldId id="388" r:id="rId10"/>
    <p:sldId id="350" r:id="rId11"/>
    <p:sldId id="351" r:id="rId12"/>
    <p:sldId id="352" r:id="rId13"/>
    <p:sldId id="409" r:id="rId14"/>
    <p:sldId id="398" r:id="rId15"/>
    <p:sldId id="384" r:id="rId16"/>
    <p:sldId id="353" r:id="rId17"/>
    <p:sldId id="354" r:id="rId18"/>
    <p:sldId id="396" r:id="rId19"/>
    <p:sldId id="406" r:id="rId20"/>
    <p:sldId id="356" r:id="rId21"/>
    <p:sldId id="405" r:id="rId22"/>
    <p:sldId id="359" r:id="rId23"/>
    <p:sldId id="400" r:id="rId24"/>
    <p:sldId id="411" r:id="rId25"/>
    <p:sldId id="412" r:id="rId26"/>
    <p:sldId id="413" r:id="rId27"/>
    <p:sldId id="261" r:id="rId28"/>
    <p:sldId id="262" r:id="rId29"/>
    <p:sldId id="336" r:id="rId30"/>
    <p:sldId id="402" r:id="rId31"/>
    <p:sldId id="407" r:id="rId32"/>
    <p:sldId id="401" r:id="rId33"/>
    <p:sldId id="39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3333FF"/>
    <a:srgbClr val="FF99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D1FA-936A-4D5A-8148-C4A8AA5E8537}" v="9" dt="2020-05-29T03:29:0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0216C1-6C04-4C88-B4BE-B9ACE1FD3CCA}" type="datetimeFigureOut">
              <a:rPr lang="ja-JP" altLang="en-US"/>
              <a:pPr>
                <a:defRPr/>
              </a:pPr>
              <a:t>2023/10/12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F2A2CF-BF9E-4EB8-8864-CF7ED938F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17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8C84C-F8FB-4553-B78A-BC1C45CB1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59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1817-0613-4566-9D1E-559ECBFC3728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61B0-F299-4282-BDD2-A2B4F89344D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6D7A1-5E78-4F63-B6CA-3692C20D64D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53AC-C698-4E16-BF02-09320A87A3B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F74563A-FA0E-40CD-B5BE-C7F30D3612A6}" type="slidenum">
              <a:rPr lang="en-US" altLang="ja-JP" smtClean="0"/>
              <a:pPr eaLnBrk="1" hangingPunct="1"/>
              <a:t>26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6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10388-1829-4365-B173-760EA46DC9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3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0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BEBC7-840E-4470-A602-432E138F25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62271-F0F3-4AB3-9D47-B98339A8A2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B888A-933C-48EC-A5ED-06A35559A5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7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D6FB5-C6B5-4D1A-81EB-74B6264255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24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F130-9D10-4DCA-9177-958FD7162C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5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194C2-9204-4A8D-AFDE-E57376FA8F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3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0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F9F2-B267-4E8A-BC07-785B445EEC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1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3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1504" y="908720"/>
            <a:ext cx="9361040" cy="2387600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値上げや割引はどのように決めるのか</a:t>
            </a:r>
            <a:br>
              <a:rPr lang="en-US" altLang="ja-JP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（教科書　第</a:t>
            </a:r>
            <a:r>
              <a:rPr lang="en-US" altLang="ja-JP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章）</a:t>
            </a:r>
            <a:endParaRPr kumimoji="1" lang="ja-JP" altLang="en-US" sz="4400" dirty="0">
              <a:solidFill>
                <a:srgbClr val="FF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509120"/>
            <a:ext cx="9144000" cy="74868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山澤成康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ユニバーサルエクスプレスパス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907471"/>
              </p:ext>
            </p:extLst>
          </p:nvPr>
        </p:nvGraphicFramePr>
        <p:xfrm>
          <a:off x="1559496" y="1628800"/>
          <a:ext cx="856895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価格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ja-JP" altLang="en-US" sz="2800" dirty="0"/>
                        <a:t>アトラクション当たり価格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　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14700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5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kumimoji="1" lang="ja-JP" altLang="en-US" sz="2800" dirty="0"/>
                        <a:t>・スタンダード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9800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kumimoji="1" lang="ja-JP" altLang="en-US" sz="2800" dirty="0"/>
                        <a:t>・スタンダード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5800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1450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245966" y="61990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13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174668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kumimoji="1" lang="ja-JP" altLang="en-US" dirty="0"/>
              <a:t>バージョニング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340769"/>
            <a:ext cx="5472608" cy="50276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00256" y="2505670"/>
            <a:ext cx="29535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ＵＳＪのブックレットは、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年にエクスプレスパスに改称。</a:t>
            </a:r>
          </a:p>
        </p:txBody>
      </p:sp>
    </p:spTree>
    <p:extLst>
      <p:ext uri="{BB962C8B-B14F-4D97-AF65-F5344CB8AC3E}">
        <p14:creationId xmlns:p14="http://schemas.microsoft.com/office/powerpoint/2010/main" val="198688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8813" y="2319585"/>
            <a:ext cx="7886700" cy="3259559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Microsoft365</a:t>
            </a:r>
          </a:p>
          <a:p>
            <a:r>
              <a:rPr lang="ja-JP" altLang="ja-JP" sz="4000" dirty="0"/>
              <a:t>新聞</a:t>
            </a:r>
            <a:endParaRPr lang="en-US" altLang="ja-JP" sz="4000" dirty="0"/>
          </a:p>
          <a:p>
            <a:r>
              <a:rPr lang="ja-JP" altLang="ja-JP" sz="4000" dirty="0"/>
              <a:t>ＣＤ</a:t>
            </a:r>
            <a:endParaRPr lang="en-US" altLang="ja-JP" sz="4000" dirty="0"/>
          </a:p>
          <a:p>
            <a:r>
              <a:rPr lang="ja-JP" altLang="ja-JP" sz="4000" dirty="0"/>
              <a:t>入場料＋アトラクション</a:t>
            </a:r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478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86" y="1772816"/>
            <a:ext cx="10486495" cy="4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80028"/>
            <a:ext cx="5616624" cy="6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5486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ホームタウンパスポート</a:t>
            </a:r>
            <a:br>
              <a:rPr lang="en-US" altLang="ja-JP" dirty="0"/>
            </a:br>
            <a:r>
              <a:rPr lang="ja-JP" altLang="en-US" dirty="0"/>
              <a:t>首都圏ウィークデースペシャルパスポート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07" y="2348880"/>
            <a:ext cx="8066585" cy="36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/>
              <a:t>首都圏・静岡ウイークデーパスポート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33372"/>
            <a:ext cx="6697014" cy="48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85" y="1459982"/>
            <a:ext cx="8405312" cy="34932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夏５パスポート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5373217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2019</a:t>
            </a:r>
            <a:r>
              <a:rPr lang="ja-JP" altLang="en-US" sz="1600" dirty="0"/>
              <a:t>年は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16</a:t>
            </a:r>
            <a:r>
              <a:rPr lang="ja-JP" altLang="en-US" sz="1600" dirty="0"/>
              <a:t>日（日）～</a:t>
            </a:r>
            <a:r>
              <a:rPr lang="en-US" altLang="ja-JP" sz="1600" dirty="0"/>
              <a:t>9</a:t>
            </a:r>
            <a:r>
              <a:rPr lang="ja-JP" altLang="en-US" sz="1600" dirty="0"/>
              <a:t>月</a:t>
            </a:r>
            <a:r>
              <a:rPr lang="en-US" altLang="ja-JP" sz="1600" dirty="0"/>
              <a:t>6</a:t>
            </a:r>
            <a:r>
              <a:rPr lang="ja-JP" altLang="en-US" sz="1600" dirty="0"/>
              <a:t>（金）</a:t>
            </a:r>
            <a:endParaRPr lang="en-US" altLang="ja-JP" sz="1600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年度はなし、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年度は復活。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212595" y="3051525"/>
            <a:ext cx="792088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12595" y="4077072"/>
            <a:ext cx="792088" cy="50405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9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404664"/>
            <a:ext cx="9649072" cy="60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開園時間の調整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価格ではなく、サービス量で調整。</a:t>
            </a:r>
          </a:p>
          <a:p>
            <a:r>
              <a:rPr lang="ja-JP" altLang="en-US" sz="2800" dirty="0"/>
              <a:t>同じ料金でも開園時間が違う。</a:t>
            </a:r>
          </a:p>
          <a:p>
            <a:r>
              <a:rPr lang="en-US" altLang="ja-JP" sz="2800" dirty="0"/>
              <a:t>8</a:t>
            </a:r>
            <a:r>
              <a:rPr lang="ja-JP" altLang="en-US" sz="2800" dirty="0"/>
              <a:t>時～</a:t>
            </a:r>
            <a:r>
              <a:rPr lang="en-US" altLang="ja-JP" sz="2800" dirty="0"/>
              <a:t>22</a:t>
            </a:r>
            <a:r>
              <a:rPr lang="ja-JP" altLang="en-US" sz="2800" dirty="0"/>
              <a:t>時が最も長く、９時～</a:t>
            </a:r>
            <a:r>
              <a:rPr lang="en-US" altLang="ja-JP" sz="2800" dirty="0"/>
              <a:t>19</a:t>
            </a:r>
            <a:r>
              <a:rPr lang="ja-JP" altLang="en-US" sz="2800" dirty="0"/>
              <a:t>時が最も短い営業時間。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lang="ja-JP" altLang="en-US" sz="2800" dirty="0">
                <a:solidFill>
                  <a:srgbClr val="FF0000"/>
                </a:solidFill>
              </a:rPr>
              <a:t>月がもっとも混雑する。</a:t>
            </a:r>
            <a:r>
              <a:rPr lang="en-US" altLang="ja-JP" sz="2800" dirty="0"/>
              <a:t>4</a:t>
            </a:r>
            <a:r>
              <a:rPr lang="ja-JP" altLang="en-US" sz="2800" dirty="0"/>
              <a:t>－</a:t>
            </a:r>
            <a:r>
              <a:rPr lang="en-US" altLang="ja-JP" sz="2800" dirty="0"/>
              <a:t>7</a:t>
            </a:r>
            <a:r>
              <a:rPr lang="ja-JP" altLang="en-US" sz="2800" dirty="0"/>
              <a:t>月はゴールデンウイークを除けば比較的空いている。</a:t>
            </a:r>
          </a:p>
          <a:p>
            <a:r>
              <a:rPr lang="ja-JP" altLang="en-US" sz="2800" dirty="0"/>
              <a:t>１，２月は最も空いている。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堀井憲一郎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『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東京ディズニーリゾート便利帖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』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新潮社</a:t>
            </a:r>
          </a:p>
          <a:p>
            <a:endParaRPr lang="ja-JP" altLang="en-US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39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需要と供給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998" y="1310282"/>
            <a:ext cx="5256011" cy="341486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27573" y="4809054"/>
            <a:ext cx="7936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需要＝人間の欲望から発する　おいしいワイン、楽しい食事、優れた音楽</a:t>
            </a:r>
          </a:p>
          <a:p>
            <a:r>
              <a:rPr lang="ja-JP" altLang="en-US" dirty="0"/>
              <a:t>供給＝その欲求を満たすための努力</a:t>
            </a:r>
          </a:p>
          <a:p>
            <a:r>
              <a:rPr lang="ja-JP" altLang="en-US" dirty="0"/>
              <a:t>市場＝需要する人と供給する人がモノを交換する場所</a:t>
            </a:r>
          </a:p>
          <a:p>
            <a:r>
              <a:rPr lang="ja-JP" altLang="en-US" dirty="0"/>
              <a:t>価格＝需給の状況を教えてくれるシグナル</a:t>
            </a:r>
          </a:p>
          <a:p>
            <a:r>
              <a:rPr lang="ja-JP" altLang="en-US" dirty="0"/>
              <a:t>均衡＝みんなが満足する点</a:t>
            </a:r>
          </a:p>
        </p:txBody>
      </p:sp>
    </p:spTree>
    <p:extLst>
      <p:ext uri="{BB962C8B-B14F-4D97-AF65-F5344CB8AC3E}">
        <p14:creationId xmlns:p14="http://schemas.microsoft.com/office/powerpoint/2010/main" val="134695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ミッキーマウスルームの価値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652" y="1844824"/>
            <a:ext cx="7612695" cy="31683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1475" y="5517232"/>
            <a:ext cx="849694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貨幣の機能　①交換機能②保蔵機能③尺度機能</a:t>
            </a:r>
          </a:p>
        </p:txBody>
      </p:sp>
    </p:spTree>
    <p:extLst>
      <p:ext uri="{BB962C8B-B14F-4D97-AF65-F5344CB8AC3E}">
        <p14:creationId xmlns:p14="http://schemas.microsoft.com/office/powerpoint/2010/main" val="220394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FF32E-AC82-47A4-9B2A-C9B52DC7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ダイナミックプライシングの導入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41399-ACF2-4E2F-8A4F-3EA62D01D3CB}"/>
              </a:ext>
            </a:extLst>
          </p:cNvPr>
          <p:cNvSpPr txBox="1"/>
          <p:nvPr/>
        </p:nvSpPr>
        <p:spPr>
          <a:xfrm>
            <a:off x="8718972" y="2351303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混雑するときは価格を上げ、空いているときには価格を下げる。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ディズニーリゾートは</a:t>
            </a:r>
            <a:r>
              <a:rPr kumimoji="1" lang="en-US" altLang="ja-JP" sz="2800" dirty="0"/>
              <a:t>2021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月から導入</a:t>
            </a:r>
            <a:endParaRPr kumimoji="1" lang="en-US" altLang="ja-JP" sz="2800" dirty="0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123E9CF-CECA-49DD-B4DC-BD903E8A6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2314AB-11E5-4A32-AEBB-2653CD456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1668041"/>
            <a:ext cx="7631484" cy="49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9"/>
    </mc:Choice>
    <mc:Fallback xmlns="">
      <p:transition spd="slow" advTm="7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8769A0-A5C0-81FD-9EA5-A9903484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8864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TDL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01800BA4-4D7B-7106-A628-BFE579F81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56250"/>
              </p:ext>
            </p:extLst>
          </p:nvPr>
        </p:nvGraphicFramePr>
        <p:xfrm>
          <a:off x="695400" y="2132856"/>
          <a:ext cx="10515600" cy="384048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828652363"/>
                    </a:ext>
                  </a:extLst>
                </a:gridCol>
                <a:gridCol w="4490120">
                  <a:extLst>
                    <a:ext uri="{9D8B030D-6E8A-4147-A177-3AD203B41FA5}">
                      <a16:colId xmlns:a16="http://schemas.microsoft.com/office/drawing/2014/main" val="25735936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25762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施設名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価格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292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ja-JP" altLang="en-US" sz="2400" dirty="0"/>
                        <a:t>パレード</a:t>
                      </a:r>
                      <a:r>
                        <a:rPr lang="en-US" altLang="ja-JP" sz="2400" dirty="0"/>
                        <a:t>/</a:t>
                      </a:r>
                      <a:r>
                        <a:rPr lang="ja-JP" altLang="en-US" sz="2400" dirty="0"/>
                        <a:t>ショー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ディズニー・ハーモニー・イン・カラー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308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東京ディズニーランド・エレクトリカルパレード・ドリームライツ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8377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アトラクション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美女と野獣“魔法のものがたり”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98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ベイマックスのハッピーライド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95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スプラッシュ・マウンテン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1989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BCF579-C3EF-E2A8-9D1A-2AAE73A21B51}"/>
              </a:ext>
            </a:extLst>
          </p:cNvPr>
          <p:cNvSpPr txBox="1"/>
          <p:nvPr/>
        </p:nvSpPr>
        <p:spPr>
          <a:xfrm>
            <a:off x="9120336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25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429323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B3B33-5D2A-3642-84A2-F2CA1154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TDS)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27F3FD28-1F8F-483E-940A-72CEEF602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250183"/>
              </p:ext>
            </p:extLst>
          </p:nvPr>
        </p:nvGraphicFramePr>
        <p:xfrm>
          <a:off x="551384" y="1988840"/>
          <a:ext cx="10515600" cy="4206240"/>
        </p:xfrm>
        <a:graphic>
          <a:graphicData uri="http://schemas.openxmlformats.org/drawingml/2006/table">
            <a:tbl>
              <a:tblPr/>
              <a:tblGrid>
                <a:gridCol w="3241576">
                  <a:extLst>
                    <a:ext uri="{9D8B030D-6E8A-4147-A177-3AD203B41FA5}">
                      <a16:colId xmlns:a16="http://schemas.microsoft.com/office/drawing/2014/main" val="1530796864"/>
                    </a:ext>
                  </a:extLst>
                </a:gridCol>
                <a:gridCol w="3768824">
                  <a:extLst>
                    <a:ext uri="{9D8B030D-6E8A-4147-A177-3AD203B41FA5}">
                      <a16:colId xmlns:a16="http://schemas.microsoft.com/office/drawing/2014/main" val="36127862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77104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施設名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価格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96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2400"/>
                        <a:t>パレード</a:t>
                      </a:r>
                      <a:r>
                        <a:rPr lang="en-US" altLang="ja-JP" sz="2400"/>
                        <a:t>/</a:t>
                      </a:r>
                      <a:r>
                        <a:rPr lang="ja-JP" altLang="en-US" sz="2400"/>
                        <a:t>ショー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ビリーヴ！～シー・オブ・ドリームス～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1345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アトラクション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ソアリン：ファンタスティック・フライト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020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トイ・ストーリー・マニア！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015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タワー・オブ・テラー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092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センター・オブ・ジ・アース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7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5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43B106-1320-6E05-1079-652C6D80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80071E-45E6-82E4-09EB-8558CD5B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276872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かなりの短時間でアトラクションを体験できる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ことで、効率的に時間を使える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→あまり来ない人や地方の人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長時間並ぶことが困難な子供連れや高齢者や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夏の炎天下での活用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良い座席で乗れることもある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4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4BD85-F4AA-3A31-970D-BB24B0AD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8993F7-17C9-2650-DB13-BB925106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入園してからの購入→事前に計画が立てにくい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数には限りがある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システム調整になってしまったとき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並べば見られる展示物などをゆっくり見ることはできない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複数人分となるとかなりの大金になる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ご清聴ありがとうございました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0778" y="18864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生ビールの値段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8" y="1340768"/>
            <a:ext cx="7595742" cy="51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消費税による価格改定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84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表１１－２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6120" y="1290225"/>
            <a:ext cx="3168352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2014</a:t>
            </a:r>
            <a:r>
              <a:rPr kumimoji="1" lang="ja-JP" altLang="en-US" dirty="0"/>
              <a:t>年に消費税率が５％から８％に上昇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TDR</a:t>
            </a:r>
          </a:p>
          <a:p>
            <a:r>
              <a:rPr kumimoji="1" lang="en-US" altLang="ja-JP" dirty="0"/>
              <a:t>6200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＝６３７７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6400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USJ</a:t>
            </a:r>
            <a:endParaRPr kumimoji="1" lang="en-US" altLang="ja-JP" dirty="0"/>
          </a:p>
          <a:p>
            <a:r>
              <a:rPr kumimoji="1" lang="en-US" altLang="ja-JP" dirty="0"/>
              <a:t>6790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＝６９８４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6980</a:t>
            </a:r>
            <a:r>
              <a:rPr kumimoji="1"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290225"/>
            <a:ext cx="4069319" cy="48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76120" y="494116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月（８％→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7400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1.08×1.10</a:t>
            </a:r>
            <a:r>
              <a:rPr lang="ja-JP" altLang="en-US" dirty="0"/>
              <a:t>＝</a:t>
            </a:r>
            <a:r>
              <a:rPr lang="en-US" altLang="ja-JP" dirty="0"/>
              <a:t>7537.0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7500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複数パーク入園の価値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2276873"/>
            <a:ext cx="6696744" cy="2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3359151" y="5445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010074" y="709614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7319964" y="5734051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1992312" y="37893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</p:txBody>
      </p:sp>
      <p:sp>
        <p:nvSpPr>
          <p:cNvPr id="52238" name="Text Box 23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2239" name="Text Box 24"/>
          <p:cNvSpPr txBox="1">
            <a:spLocks noChangeArrowheads="1"/>
          </p:cNvSpPr>
          <p:nvPr/>
        </p:nvSpPr>
        <p:spPr bwMode="auto">
          <a:xfrm>
            <a:off x="7896226" y="885826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52240" name="Text Box 25"/>
          <p:cNvSpPr txBox="1">
            <a:spLocks noChangeArrowheads="1"/>
          </p:cNvSpPr>
          <p:nvPr/>
        </p:nvSpPr>
        <p:spPr bwMode="auto">
          <a:xfrm>
            <a:off x="3683000" y="88582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727650" y="228026"/>
            <a:ext cx="29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200" dirty="0"/>
              <a:t>需要と供給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964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首都圏ウイークデーパスポート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132856"/>
            <a:ext cx="72600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92610" y="692151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367213" y="1268413"/>
            <a:ext cx="40322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16275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016500" y="18446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287713" y="18446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19963" y="40052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71040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92313" y="3933826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867275" y="62706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/>
              <a:t>需要曲線</a:t>
            </a:r>
          </a:p>
        </p:txBody>
      </p:sp>
      <p:sp>
        <p:nvSpPr>
          <p:cNvPr id="53269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248525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872038" y="1773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3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 animBg="1"/>
      <p:bldP spid="10251" grpId="0" animBg="1"/>
      <p:bldP spid="10252" grpId="0" animBg="1"/>
      <p:bldP spid="10253" grpId="0" animBg="1"/>
      <p:bldP spid="10259" grpId="0"/>
      <p:bldP spid="10260" grpId="0"/>
      <p:bldP spid="10263" grpId="0" animBg="1"/>
      <p:bldP spid="10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64049" y="70961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216275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943475" y="40767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287714" y="20605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391400" y="20605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063751" y="3860801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4800600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供給曲線</a:t>
            </a:r>
          </a:p>
        </p:txBody>
      </p:sp>
      <p:sp>
        <p:nvSpPr>
          <p:cNvPr id="54293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800600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248525" y="198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6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5" grpId="0" animBg="1"/>
      <p:bldP spid="11276" grpId="0" animBg="1"/>
      <p:bldP spid="11277" grpId="0" animBg="1"/>
      <p:bldP spid="11283" grpId="0"/>
      <p:bldP spid="11284" grpId="0"/>
      <p:bldP spid="11287" grpId="0" animBg="1"/>
      <p:bldP spid="112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個数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87811" y="1017588"/>
            <a:ext cx="4616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59150" y="30686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530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530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5309" name="Text Box 18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5310" name="Text Box 19"/>
          <p:cNvSpPr txBox="1">
            <a:spLocks noChangeArrowheads="1"/>
          </p:cNvSpPr>
          <p:nvPr/>
        </p:nvSpPr>
        <p:spPr bwMode="auto">
          <a:xfrm>
            <a:off x="2070100" y="37893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5311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5312" name="Rectangle 21"/>
          <p:cNvSpPr>
            <a:spLocks noChangeArrowheads="1"/>
          </p:cNvSpPr>
          <p:nvPr/>
        </p:nvSpPr>
        <p:spPr bwMode="auto">
          <a:xfrm>
            <a:off x="1774826" y="3333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需要曲線と供給曲線で価格と数量が決まる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6883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583114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55315" name="Text Box 34"/>
          <p:cNvSpPr txBox="1">
            <a:spLocks noChangeArrowheads="1"/>
          </p:cNvSpPr>
          <p:nvPr/>
        </p:nvSpPr>
        <p:spPr bwMode="auto">
          <a:xfrm>
            <a:off x="7032626" y="1628776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6167438" y="31416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02456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8" grpId="0" animBg="1"/>
      <p:bldP spid="12311" grpId="0"/>
      <p:bldP spid="12324" grpId="0" animBg="1"/>
      <p:bldP spid="12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/>
          <a:p>
            <a:r>
              <a:rPr kumimoji="1" lang="ja-JP" altLang="en-US" dirty="0"/>
              <a:t>消費者余剰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412776"/>
            <a:ext cx="5727068" cy="518457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07B6B-9454-4A41-A186-FFBBA74E9C52}"/>
              </a:ext>
            </a:extLst>
          </p:cNvPr>
          <p:cNvSpPr txBox="1"/>
          <p:nvPr/>
        </p:nvSpPr>
        <p:spPr>
          <a:xfrm>
            <a:off x="4439816" y="5662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C00FF"/>
                </a:solidFill>
              </a:rPr>
              <a:t>ディズニーランドが好きな気持ちは人によって違う。</a:t>
            </a:r>
          </a:p>
        </p:txBody>
      </p:sp>
    </p:spTree>
    <p:extLst>
      <p:ext uri="{BB962C8B-B14F-4D97-AF65-F5344CB8AC3E}">
        <p14:creationId xmlns:p14="http://schemas.microsoft.com/office/powerpoint/2010/main" val="112552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価格差別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6280" y="1293245"/>
            <a:ext cx="1907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学生割引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シニア割引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レディース割引タイムサービス団体割引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グループの属性が明らかに異なること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グループの属性を明確に区別する手段があること　</a:t>
            </a:r>
            <a:endParaRPr lang="ja-JP" alt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98" y="1586211"/>
            <a:ext cx="5497160" cy="39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9575"/>
            <a:ext cx="10515600" cy="1153201"/>
          </a:xfrm>
        </p:spPr>
        <p:txBody>
          <a:bodyPr/>
          <a:lstStyle/>
          <a:p>
            <a:r>
              <a:rPr lang="ja-JP" altLang="en-US" dirty="0"/>
              <a:t>バージョニング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21432"/>
              </p:ext>
            </p:extLst>
          </p:nvPr>
        </p:nvGraphicFramePr>
        <p:xfrm>
          <a:off x="476944" y="1196752"/>
          <a:ext cx="11379696" cy="55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初めに提供するもの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追加で提供するもの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ハードカバー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文庫本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映画の劇場公開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レンタルビデオ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バージョン高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バージョン低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59929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ガソリンのレギュラー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981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マイクロシフトオフィス・ホームアンドビジネス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マイクロソフトオフィス・パーソナル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エクスプレスパス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ＵＳＪの通常チケット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76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|8.2|5.5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5|8.5|4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4|2.6|27.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053668D1DEBF942AB5AC9A556AE0468" ma:contentTypeVersion="12" ma:contentTypeDescription="新しいドキュメントを作成します。" ma:contentTypeScope="" ma:versionID="7ebf755cc07f96bcc7510871dc00f600">
  <xsd:schema xmlns:xsd="http://www.w3.org/2001/XMLSchema" xmlns:xs="http://www.w3.org/2001/XMLSchema" xmlns:p="http://schemas.microsoft.com/office/2006/metadata/properties" xmlns:ns3="6b3cb503-8157-44a0-a58b-168501faa044" xmlns:ns4="a7ff7db7-1e05-4107-9943-f784e878653b" targetNamespace="http://schemas.microsoft.com/office/2006/metadata/properties" ma:root="true" ma:fieldsID="9a7525cb04d5892c14209b15010561d2" ns3:_="" ns4:_="">
    <xsd:import namespace="6b3cb503-8157-44a0-a58b-168501faa044"/>
    <xsd:import namespace="a7ff7db7-1e05-4107-9943-f784e8786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503-8157-44a0-a58b-168501fa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f7db7-1e05-4107-9943-f784e8786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556E7-5041-40F1-8D36-7D2F41791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8F692-6892-4ED3-9906-CF36ECBB0B0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6b3cb503-8157-44a0-a58b-168501faa044"/>
    <ds:schemaRef ds:uri="http://purl.org/dc/elements/1.1/"/>
    <ds:schemaRef ds:uri="http://schemas.openxmlformats.org/package/2006/metadata/core-properties"/>
    <ds:schemaRef ds:uri="a7ff7db7-1e05-4107-9943-f784e87865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D73E3F-47CB-42BF-8B6D-B00D7E27E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503-8157-44a0-a58b-168501faa044"/>
    <ds:schemaRef ds:uri="a7ff7db7-1e05-4107-9943-f784e8786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764</Words>
  <Application>Microsoft Office PowerPoint</Application>
  <PresentationFormat>ワイド画面</PresentationFormat>
  <Paragraphs>182</Paragraphs>
  <Slides>30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Century</vt:lpstr>
      <vt:lpstr>Wingdings</vt:lpstr>
      <vt:lpstr>Office テーマ</vt:lpstr>
      <vt:lpstr>値上げや割引はどのように決めるのか （教科書　第5章）</vt:lpstr>
      <vt:lpstr>需要と供給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消費者余剰</vt:lpstr>
      <vt:lpstr>価格差別</vt:lpstr>
      <vt:lpstr>バージョニング</vt:lpstr>
      <vt:lpstr>ユニバーサルエクスプレスパス</vt:lpstr>
      <vt:lpstr>バージョニング</vt:lpstr>
      <vt:lpstr>バンドリング（抱き合わせ販売）</vt:lpstr>
      <vt:lpstr>バンドリング（抱き合わせ販売）</vt:lpstr>
      <vt:lpstr>PowerPoint プレゼンテーション</vt:lpstr>
      <vt:lpstr>ホームタウンパスポート 首都圏ウィークデースペシャルパスポート （2011年）</vt:lpstr>
      <vt:lpstr>首都圏・静岡ウイークデーパスポート （2019年）</vt:lpstr>
      <vt:lpstr>夏５パスポート</vt:lpstr>
      <vt:lpstr>PowerPoint プレゼンテーション</vt:lpstr>
      <vt:lpstr>開園時間の調整</vt:lpstr>
      <vt:lpstr>ミッキーマウスルームの価値</vt:lpstr>
      <vt:lpstr>ダイナミックプライシングの導入</vt:lpstr>
      <vt:lpstr>ディズニープレミアアクセス（TDL）</vt:lpstr>
      <vt:lpstr>ディズニープレミアアクセス（TDS)</vt:lpstr>
      <vt:lpstr>プレミアアクセスのメリット</vt:lpstr>
      <vt:lpstr>プレミアアクセスのデメリット</vt:lpstr>
      <vt:lpstr>ご清聴ありがとうございました</vt:lpstr>
      <vt:lpstr>生ビールの値段</vt:lpstr>
      <vt:lpstr>消費税による価格改定</vt:lpstr>
      <vt:lpstr>複数パーク入園の価値</vt:lpstr>
      <vt:lpstr>首都圏ウイークデーパスポート （2018年）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IT547_132</dc:creator>
  <cp:lastModifiedBy>Nariyasu Yamasawa</cp:lastModifiedBy>
  <cp:revision>130</cp:revision>
  <dcterms:created xsi:type="dcterms:W3CDTF">2010-03-19T02:18:48Z</dcterms:created>
  <dcterms:modified xsi:type="dcterms:W3CDTF">2023-10-12T04:09:46Z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0x010100A053668D1DEBF942AB5AC9A556AE0468</vt:lpwstr>
  </property>
</Properties>
</file>