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07" r:id="rId3"/>
    <p:sldId id="283" r:id="rId4"/>
    <p:sldId id="271" r:id="rId5"/>
    <p:sldId id="274" r:id="rId6"/>
    <p:sldId id="273" r:id="rId7"/>
    <p:sldId id="276" r:id="rId8"/>
    <p:sldId id="264" r:id="rId9"/>
    <p:sldId id="278" r:id="rId10"/>
    <p:sldId id="260" r:id="rId11"/>
    <p:sldId id="261" r:id="rId12"/>
    <p:sldId id="265" r:id="rId13"/>
    <p:sldId id="304" r:id="rId14"/>
    <p:sldId id="308" r:id="rId15"/>
    <p:sldId id="305" r:id="rId16"/>
    <p:sldId id="306" r:id="rId17"/>
    <p:sldId id="267"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FEB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834" y="114"/>
      </p:cViewPr>
      <p:guideLst>
        <p:guide orient="horz" pos="2160"/>
        <p:guide pos="3840"/>
      </p:guideLst>
    </p:cSldViewPr>
  </p:slideViewPr>
  <p:notesTextViewPr>
    <p:cViewPr>
      <p:scale>
        <a:sx n="1" d="1"/>
        <a:sy n="1" d="1"/>
      </p:scale>
      <p:origin x="0" y="0"/>
    </p:cViewPr>
  </p:notesTextViewPr>
  <p:sorterViewPr>
    <p:cViewPr>
      <p:scale>
        <a:sx n="100" d="100"/>
        <a:sy n="100" d="100"/>
      </p:scale>
      <p:origin x="0" y="1770"/>
    </p:cViewPr>
  </p:sorterViewPr>
  <p:notesViewPr>
    <p:cSldViewPr>
      <p:cViewPr varScale="1">
        <p:scale>
          <a:sx n="88" d="100"/>
          <a:sy n="88"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B8F25A-30D9-4E64-B12F-A701F51C05D7}" type="datetimeFigureOut">
              <a:rPr kumimoji="1" lang="ja-JP" altLang="en-US" smtClean="0"/>
              <a:t>2022/10/21</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92EB60-6A0B-4494-A8D0-54A8B680CF52}" type="slidenum">
              <a:rPr kumimoji="1" lang="ja-JP" altLang="en-US" smtClean="0"/>
              <a:t>‹#›</a:t>
            </a:fld>
            <a:endParaRPr kumimoji="1" lang="ja-JP" altLang="en-US"/>
          </a:p>
        </p:txBody>
      </p:sp>
    </p:spTree>
    <p:extLst>
      <p:ext uri="{BB962C8B-B14F-4D97-AF65-F5344CB8AC3E}">
        <p14:creationId xmlns:p14="http://schemas.microsoft.com/office/powerpoint/2010/main" val="13826813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山澤ゼミの先生を紹介します</a:t>
            </a:r>
            <a:endParaRPr kumimoji="1" lang="en-US" altLang="ja-JP" dirty="0"/>
          </a:p>
          <a:p>
            <a:r>
              <a:rPr kumimoji="1" lang="ja-JP" altLang="en-US" dirty="0"/>
              <a:t>山澤なりや</a:t>
            </a:r>
            <a:r>
              <a:rPr kumimoji="1" lang="ja-JP" altLang="en-US" dirty="0" err="1"/>
              <a:t>す</a:t>
            </a:r>
            <a:r>
              <a:rPr kumimoji="1" lang="ja-JP" altLang="en-US" dirty="0"/>
              <a:t>先生は、日本経済新聞社出身で専門は経済予測とディズニー研究です</a:t>
            </a:r>
            <a:endParaRPr kumimoji="1" lang="en-US" altLang="ja-JP" dirty="0"/>
          </a:p>
          <a:p>
            <a:r>
              <a:rPr lang="ja-JP" altLang="en-US" sz="1200" dirty="0">
                <a:solidFill>
                  <a:srgbClr val="0070C0"/>
                </a:solidFill>
              </a:rPr>
              <a:t>５月１７日生まれ</a:t>
            </a:r>
            <a:endParaRPr lang="en-US" altLang="ja-JP" sz="1200" dirty="0">
              <a:solidFill>
                <a:srgbClr val="0070C0"/>
              </a:solidFill>
            </a:endParaRPr>
          </a:p>
          <a:p>
            <a:pPr marL="0" indent="0">
              <a:buFont typeface="Wingdings" panose="05000000000000000000" pitchFamily="2" charset="2"/>
              <a:buNone/>
            </a:pPr>
            <a:r>
              <a:rPr lang="en-US" altLang="ja-JP" sz="1200" dirty="0">
                <a:solidFill>
                  <a:srgbClr val="0070C0"/>
                </a:solidFill>
              </a:rPr>
              <a:t>A</a:t>
            </a:r>
            <a:r>
              <a:rPr lang="ja-JP" altLang="en-US" sz="1200" dirty="0">
                <a:solidFill>
                  <a:srgbClr val="0070C0"/>
                </a:solidFill>
              </a:rPr>
              <a:t>型</a:t>
            </a:r>
            <a:endParaRPr lang="en-US" altLang="ja-JP" sz="1200" dirty="0">
              <a:solidFill>
                <a:srgbClr val="0070C0"/>
              </a:solidFill>
            </a:endParaRPr>
          </a:p>
          <a:p>
            <a:pPr marL="0" indent="0">
              <a:buFont typeface="Wingdings" panose="05000000000000000000" pitchFamily="2" charset="2"/>
              <a:buNone/>
            </a:pPr>
            <a:r>
              <a:rPr kumimoji="1" lang="ja-JP" altLang="en-US" sz="1200" kern="1200" dirty="0">
                <a:solidFill>
                  <a:srgbClr val="0070C0"/>
                </a:solidFill>
              </a:rPr>
              <a:t>ビールが好きで</a:t>
            </a:r>
            <a:r>
              <a:rPr lang="ja-JP" altLang="en-US" sz="1200" dirty="0">
                <a:solidFill>
                  <a:srgbClr val="0070C0"/>
                </a:solidFill>
              </a:rPr>
              <a:t>親しみやすく、ゼミ生想い</a:t>
            </a:r>
            <a:r>
              <a:rPr kumimoji="1" lang="ja-JP" altLang="en-US" sz="1200" dirty="0" err="1">
                <a:solidFill>
                  <a:schemeClr val="tx1"/>
                </a:solidFill>
              </a:rPr>
              <a:t>な</a:t>
            </a:r>
            <a:r>
              <a:rPr kumimoji="1" lang="ja-JP" altLang="en-US" sz="1200" dirty="0">
                <a:solidFill>
                  <a:schemeClr val="tx1"/>
                </a:solidFill>
              </a:rPr>
              <a:t>先生です</a:t>
            </a:r>
            <a:endParaRPr kumimoji="1" lang="en-US" altLang="ja-JP" sz="1200" kern="1200" dirty="0">
              <a:solidFill>
                <a:srgbClr val="0070C0"/>
              </a:solidFill>
            </a:endParaRPr>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2</a:t>
            </a:fld>
            <a:endParaRPr kumimoji="1" lang="ja-JP" altLang="en-US"/>
          </a:p>
        </p:txBody>
      </p:sp>
    </p:spTree>
    <p:extLst>
      <p:ext uri="{BB962C8B-B14F-4D97-AF65-F5344CB8AC3E}">
        <p14:creationId xmlns:p14="http://schemas.microsoft.com/office/powerpoint/2010/main" val="1820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春学期の講義の内容について説明します</a:t>
            </a:r>
            <a:endParaRPr kumimoji="1" lang="en-US" altLang="ja-JP" dirty="0"/>
          </a:p>
          <a:p>
            <a:endParaRPr kumimoji="1" lang="en-US" altLang="ja-JP" dirty="0"/>
          </a:p>
          <a:p>
            <a:r>
              <a:rPr kumimoji="1" lang="ja-JP" altLang="en-US" dirty="0"/>
              <a:t>基本的に、普段のゼミでは毎回日経新聞を持参し、１０分程度グループに分かれてそれぞれ選んだ記事について意見を出し合います</a:t>
            </a:r>
            <a:endParaRPr kumimoji="1" lang="en-US" altLang="ja-JP" dirty="0"/>
          </a:p>
          <a:p>
            <a:r>
              <a:rPr kumimoji="1" lang="ja-JP" altLang="en-US" dirty="0"/>
              <a:t>順番にその記事についての要約、感想を発表します</a:t>
            </a:r>
            <a:endParaRPr kumimoji="1" lang="en-US" altLang="ja-JP" dirty="0"/>
          </a:p>
          <a:p>
            <a:r>
              <a:rPr kumimoji="1" lang="ja-JP" altLang="en-US" dirty="0"/>
              <a:t>またディズニー研究会に参加し、他大学の発表をきいたり、自分達でディズニーについての研究を発表します</a:t>
            </a:r>
            <a:endParaRPr kumimoji="1" lang="en-US" altLang="ja-JP" dirty="0"/>
          </a:p>
          <a:p>
            <a:r>
              <a:rPr kumimoji="1" lang="ja-JP" altLang="en-US" dirty="0"/>
              <a:t>企業訪問ではインターンシップ先にゼミ生で挨拶にいきます</a:t>
            </a:r>
            <a:endParaRPr kumimoji="1" lang="en-US" altLang="ja-JP" dirty="0"/>
          </a:p>
          <a:p>
            <a:r>
              <a:rPr kumimoji="1" lang="ja-JP" altLang="en-US" dirty="0"/>
              <a:t>夏休みはインターンがあります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10</a:t>
            </a:fld>
            <a:endParaRPr kumimoji="1" lang="ja-JP" altLang="en-US"/>
          </a:p>
        </p:txBody>
      </p:sp>
    </p:spTree>
    <p:extLst>
      <p:ext uri="{BB962C8B-B14F-4D97-AF65-F5344CB8AC3E}">
        <p14:creationId xmlns:p14="http://schemas.microsoft.com/office/powerpoint/2010/main" val="54365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秋学期の講義内容です。今後の予定を説明します</a:t>
            </a:r>
            <a:endParaRPr kumimoji="1" lang="en-US" altLang="ja-JP" dirty="0"/>
          </a:p>
          <a:p>
            <a:endParaRPr kumimoji="1" lang="en-US" altLang="ja-JP" dirty="0"/>
          </a:p>
          <a:p>
            <a:r>
              <a:rPr kumimoji="1" lang="ja-JP" altLang="en-US" dirty="0"/>
              <a:t>秋学期も日経新聞の発表をします</a:t>
            </a:r>
            <a:endParaRPr kumimoji="1" lang="en-US" altLang="ja-JP" dirty="0"/>
          </a:p>
          <a:p>
            <a:r>
              <a:rPr kumimoji="1" lang="ja-JP" altLang="en-US" dirty="0"/>
              <a:t>紫祭にもゼミで参加し、各自考えたディズニーについての発表を行います</a:t>
            </a:r>
            <a:endParaRPr kumimoji="1" lang="en-US" altLang="ja-JP" dirty="0"/>
          </a:p>
          <a:p>
            <a:endParaRPr kumimoji="1" lang="en-US" altLang="ja-JP" dirty="0"/>
          </a:p>
          <a:p>
            <a:r>
              <a:rPr kumimoji="1" lang="ja-JP" altLang="en-US" dirty="0"/>
              <a:t>また、秋学期は実際に株を買い、運用をします。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11</a:t>
            </a:fld>
            <a:endParaRPr kumimoji="1" lang="ja-JP" altLang="en-US"/>
          </a:p>
        </p:txBody>
      </p:sp>
    </p:spTree>
    <p:extLst>
      <p:ext uri="{BB962C8B-B14F-4D97-AF65-F5344CB8AC3E}">
        <p14:creationId xmlns:p14="http://schemas.microsoft.com/office/powerpoint/2010/main" val="110799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インターンシップ先はご覧の通りです</a:t>
            </a:r>
            <a:endParaRPr kumimoji="1" lang="en-US" altLang="ja-JP" dirty="0"/>
          </a:p>
          <a:p>
            <a:r>
              <a:rPr kumimoji="1" lang="ja-JP" altLang="en-US" dirty="0"/>
              <a:t>第一生命経済研究所</a:t>
            </a:r>
          </a:p>
          <a:p>
            <a:r>
              <a:rPr kumimoji="1" lang="ja-JP" altLang="en-US" dirty="0"/>
              <a:t>みずほ総合研究所</a:t>
            </a:r>
          </a:p>
          <a:p>
            <a:r>
              <a:rPr kumimoji="1" lang="ja-JP" altLang="en-US" dirty="0"/>
              <a:t>マネックス証券</a:t>
            </a:r>
          </a:p>
          <a:p>
            <a:r>
              <a:rPr kumimoji="1" lang="ja-JP" altLang="en-US" dirty="0"/>
              <a:t>など様々です</a:t>
            </a:r>
            <a:endParaRPr kumimoji="1" lang="en-US" altLang="ja-JP" dirty="0"/>
          </a:p>
          <a:p>
            <a:r>
              <a:rPr kumimoji="1" lang="ja-JP" altLang="en-US" dirty="0"/>
              <a:t>インターンシップでは社会人としてマナー身についたり普段なかなか話す機会のない社会人の方のお話ができ、大学生活では得られない貴重な経験ができました。</a:t>
            </a:r>
            <a:endParaRPr kumimoji="1" lang="en-US" altLang="ja-JP" dirty="0"/>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12</a:t>
            </a:fld>
            <a:endParaRPr kumimoji="1" lang="ja-JP" altLang="en-US"/>
          </a:p>
        </p:txBody>
      </p:sp>
    </p:spTree>
    <p:extLst>
      <p:ext uri="{BB962C8B-B14F-4D97-AF65-F5344CB8AC3E}">
        <p14:creationId xmlns:p14="http://schemas.microsoft.com/office/powerpoint/2010/main" val="93175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13</a:t>
            </a:fld>
            <a:endParaRPr kumimoji="1" lang="ja-JP" altLang="en-US"/>
          </a:p>
        </p:txBody>
      </p:sp>
    </p:spTree>
    <p:extLst>
      <p:ext uri="{BB962C8B-B14F-4D97-AF65-F5344CB8AC3E}">
        <p14:creationId xmlns:p14="http://schemas.microsoft.com/office/powerpoint/2010/main" val="298362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学外交流の写真です</a:t>
            </a:r>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14</a:t>
            </a:fld>
            <a:endParaRPr kumimoji="1" lang="ja-JP" altLang="en-US"/>
          </a:p>
        </p:txBody>
      </p:sp>
    </p:spTree>
    <p:extLst>
      <p:ext uri="{BB962C8B-B14F-4D97-AF65-F5344CB8AC3E}">
        <p14:creationId xmlns:p14="http://schemas.microsoft.com/office/powerpoint/2010/main" val="2286977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学外交流の写真です</a:t>
            </a:r>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15</a:t>
            </a:fld>
            <a:endParaRPr kumimoji="1" lang="ja-JP" altLang="en-US"/>
          </a:p>
        </p:txBody>
      </p:sp>
    </p:spTree>
    <p:extLst>
      <p:ext uri="{BB962C8B-B14F-4D97-AF65-F5344CB8AC3E}">
        <p14:creationId xmlns:p14="http://schemas.microsoft.com/office/powerpoint/2010/main" val="36167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みんな仲の良いゼミです</a:t>
            </a:r>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16</a:t>
            </a:fld>
            <a:endParaRPr kumimoji="1" lang="ja-JP" altLang="en-US"/>
          </a:p>
        </p:txBody>
      </p:sp>
    </p:spTree>
    <p:extLst>
      <p:ext uri="{BB962C8B-B14F-4D97-AF65-F5344CB8AC3E}">
        <p14:creationId xmlns:p14="http://schemas.microsoft.com/office/powerpoint/2010/main" val="1698832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27C9DF0-E5F2-4DC9-94E0-A99CC02951CE}" type="slidenum">
              <a:rPr kumimoji="1" lang="ja-JP" altLang="en-US" smtClean="0"/>
              <a:t>17</a:t>
            </a:fld>
            <a:endParaRPr kumimoji="1" lang="ja-JP" altLang="en-US"/>
          </a:p>
        </p:txBody>
      </p:sp>
    </p:spTree>
    <p:extLst>
      <p:ext uri="{BB962C8B-B14F-4D97-AF65-F5344CB8AC3E}">
        <p14:creationId xmlns:p14="http://schemas.microsoft.com/office/powerpoint/2010/main" val="174896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436546128"/>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2511221191"/>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645088946"/>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1955953115"/>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2647428098"/>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919431880"/>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2656801389"/>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2957854196"/>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2066631667"/>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535698214"/>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5706DCC-DD76-4C85-A824-A23459C229BE}" type="datetimeFigureOut">
              <a:rPr kumimoji="1" lang="ja-JP" altLang="en-US" smtClean="0"/>
              <a:t>2022/10/21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1009056452"/>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06DCC-DD76-4C85-A824-A23459C229BE}" type="datetimeFigureOut">
              <a:rPr kumimoji="1" lang="ja-JP" altLang="en-US" smtClean="0"/>
              <a:t>2022/10/21</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70AAA-6F14-42A3-A709-C7575BF5952E}" type="slidenum">
              <a:rPr kumimoji="1" lang="ja-JP" altLang="en-US" smtClean="0"/>
              <a:t>‹#›</a:t>
            </a:fld>
            <a:endParaRPr kumimoji="1" lang="ja-JP" altLang="en-US"/>
          </a:p>
        </p:txBody>
      </p:sp>
    </p:spTree>
    <p:extLst>
      <p:ext uri="{BB962C8B-B14F-4D97-AF65-F5344CB8AC3E}">
        <p14:creationId xmlns:p14="http://schemas.microsoft.com/office/powerpoint/2010/main" val="1654531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g"/><Relationship Id="rId12"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52.jpeg"/><Relationship Id="rId3" Type="http://schemas.openxmlformats.org/officeDocument/2006/relationships/image" Target="../media/image43.jpg"/><Relationship Id="rId7" Type="http://schemas.openxmlformats.org/officeDocument/2006/relationships/image" Target="../media/image42.jpeg"/><Relationship Id="rId12" Type="http://schemas.openxmlformats.org/officeDocument/2006/relationships/image" Target="../media/image5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7.jpeg"/><Relationship Id="rId5" Type="http://schemas.openxmlformats.org/officeDocument/2006/relationships/image" Target="../media/image40.jpeg"/><Relationship Id="rId10" Type="http://schemas.openxmlformats.org/officeDocument/2006/relationships/image" Target="../media/image46.jpeg"/><Relationship Id="rId4" Type="http://schemas.openxmlformats.org/officeDocument/2006/relationships/image" Target="../media/image50.jpe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57.jpeg"/><Relationship Id="rId10" Type="http://schemas.openxmlformats.org/officeDocument/2006/relationships/image" Target="../media/image61.png"/><Relationship Id="rId4" Type="http://schemas.openxmlformats.org/officeDocument/2006/relationships/image" Target="../media/image43.jp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40.jpeg"/><Relationship Id="rId5" Type="http://schemas.openxmlformats.org/officeDocument/2006/relationships/image" Target="../media/image63.png"/><Relationship Id="rId10" Type="http://schemas.openxmlformats.org/officeDocument/2006/relationships/image" Target="../media/image57.jpeg"/><Relationship Id="rId4" Type="http://schemas.openxmlformats.org/officeDocument/2006/relationships/image" Target="../media/image62.jpeg"/><Relationship Id="rId9" Type="http://schemas.openxmlformats.org/officeDocument/2006/relationships/image" Target="../media/image43.jpg"/></Relationships>
</file>

<file path=ppt/slides/_rels/slide16.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7.jpeg"/><Relationship Id="rId7"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0.jpeg"/><Relationship Id="rId10" Type="http://schemas.openxmlformats.org/officeDocument/2006/relationships/image" Target="../media/image72.jpeg"/><Relationship Id="rId4" Type="http://schemas.openxmlformats.org/officeDocument/2006/relationships/image" Target="../media/image44.jpg"/><Relationship Id="rId9"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3" Type="http://schemas.openxmlformats.org/officeDocument/2006/relationships/image" Target="../media/image26.jpeg"/><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image" Target="../media/image25.png"/><Relationship Id="rId16"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実践ゼミナール　ゼミ</a:t>
            </a:r>
            <a:r>
              <a:rPr kumimoji="1" lang="ja-JP" altLang="en-US" dirty="0"/>
              <a:t>紹介</a:t>
            </a:r>
          </a:p>
        </p:txBody>
      </p:sp>
      <p:sp>
        <p:nvSpPr>
          <p:cNvPr id="3" name="サブタイトル 2"/>
          <p:cNvSpPr>
            <a:spLocks noGrp="1"/>
          </p:cNvSpPr>
          <p:nvPr>
            <p:ph type="subTitle" idx="1"/>
          </p:nvPr>
        </p:nvSpPr>
        <p:spPr/>
        <p:txBody>
          <a:bodyPr/>
          <a:lstStyle/>
          <a:p>
            <a:r>
              <a:rPr kumimoji="1" lang="en-US" altLang="ja-JP" dirty="0"/>
              <a:t>2022</a:t>
            </a:r>
            <a:r>
              <a:rPr kumimoji="1" lang="ja-JP" altLang="en-US" dirty="0"/>
              <a:t>年版</a:t>
            </a:r>
            <a:endParaRPr kumimoji="1" lang="en-US" altLang="ja-JP" dirty="0"/>
          </a:p>
          <a:p>
            <a:r>
              <a:rPr kumimoji="1" lang="ja-JP" altLang="en-US" dirty="0"/>
              <a:t>山澤成康</a:t>
            </a:r>
          </a:p>
        </p:txBody>
      </p:sp>
    </p:spTree>
    <p:extLst>
      <p:ext uri="{BB962C8B-B14F-4D97-AF65-F5344CB8AC3E}">
        <p14:creationId xmlns:p14="http://schemas.microsoft.com/office/powerpoint/2010/main" val="78968521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60784" y="321922"/>
            <a:ext cx="10515600" cy="1325563"/>
          </a:xfrm>
        </p:spPr>
        <p:txBody>
          <a:bodyPr>
            <a:normAutofit/>
          </a:bodyPr>
          <a:lstStyle/>
          <a:p>
            <a:r>
              <a:rPr lang="ja-JP" altLang="en-US" sz="5400" dirty="0"/>
              <a:t>授業内容　</a:t>
            </a:r>
            <a:r>
              <a:rPr lang="ja-JP" altLang="en-US" sz="5400" dirty="0">
                <a:solidFill>
                  <a:srgbClr val="E947A7"/>
                </a:solidFill>
              </a:rPr>
              <a:t>春学期</a:t>
            </a:r>
            <a:endParaRPr kumimoji="1" lang="ja-JP" altLang="en-US" sz="5400" dirty="0">
              <a:solidFill>
                <a:srgbClr val="E947A7"/>
              </a:solidFill>
            </a:endParaRPr>
          </a:p>
        </p:txBody>
      </p:sp>
      <p:sp>
        <p:nvSpPr>
          <p:cNvPr id="6" name="AutoShape 2" descr="「花 素材」の画像検索結果"/>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AutoShape 4" descr="「花 素材」の画像検索結果"/>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5102" y="5330884"/>
            <a:ext cx="1020489" cy="1020489"/>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524" y="5360241"/>
            <a:ext cx="1059244" cy="991132"/>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54" y="5741351"/>
            <a:ext cx="933680" cy="933680"/>
          </a:xfrm>
          <a:prstGeom prst="rect">
            <a:avLst/>
          </a:prstGeom>
        </p:spPr>
      </p:pic>
      <p:pic>
        <p:nvPicPr>
          <p:cNvPr id="11" name="図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6465" y="4789041"/>
            <a:ext cx="1803065" cy="1803065"/>
          </a:xfrm>
          <a:prstGeom prst="rect">
            <a:avLst/>
          </a:prstGeom>
        </p:spPr>
      </p:pic>
      <p:pic>
        <p:nvPicPr>
          <p:cNvPr id="12" name="コンテンツ プレースホルダー 11"/>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184168" y="5822768"/>
            <a:ext cx="1004546" cy="984456"/>
          </a:xfrm>
        </p:spPr>
      </p:pic>
      <p:pic>
        <p:nvPicPr>
          <p:cNvPr id="13" name="図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8823" y="5822768"/>
            <a:ext cx="1035232" cy="1035232"/>
          </a:xfrm>
          <a:prstGeom prst="rect">
            <a:avLst/>
          </a:prstGeom>
        </p:spPr>
      </p:pic>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2186" y="5783137"/>
            <a:ext cx="1043863" cy="1040902"/>
          </a:xfrm>
          <a:prstGeom prst="rect">
            <a:avLst/>
          </a:prstGeom>
        </p:spPr>
      </p:pic>
      <p:pic>
        <p:nvPicPr>
          <p:cNvPr id="15" name="図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60171" y="5539419"/>
            <a:ext cx="829325" cy="902255"/>
          </a:xfrm>
          <a:prstGeom prst="rect">
            <a:avLst/>
          </a:prstGeom>
        </p:spPr>
      </p:pic>
      <p:sp>
        <p:nvSpPr>
          <p:cNvPr id="3" name="テキスト ボックス 2"/>
          <p:cNvSpPr txBox="1"/>
          <p:nvPr/>
        </p:nvSpPr>
        <p:spPr>
          <a:xfrm>
            <a:off x="356126" y="1813931"/>
            <a:ext cx="8471319" cy="403187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4000" kern="1200" dirty="0">
                <a:solidFill>
                  <a:schemeClr val="tx1"/>
                </a:solidFill>
              </a:rPr>
              <a:t>日経新聞を読む→発表</a:t>
            </a:r>
            <a:endParaRPr lang="en-US" altLang="ja-JP" sz="4000" dirty="0"/>
          </a:p>
          <a:p>
            <a:pPr marL="285750" indent="-285750">
              <a:buFont typeface="Arial" panose="020B0604020202020204" pitchFamily="34" charset="0"/>
              <a:buChar char="•"/>
            </a:pPr>
            <a:r>
              <a:rPr kumimoji="1" lang="ja-JP" altLang="en-US" sz="4000" kern="1200" dirty="0">
                <a:solidFill>
                  <a:schemeClr val="tx1"/>
                </a:solidFill>
              </a:rPr>
              <a:t>（要約＋感想）</a:t>
            </a:r>
            <a:endParaRPr kumimoji="1" lang="en-US" altLang="ja-JP" sz="4000" kern="1200" dirty="0">
              <a:solidFill>
                <a:schemeClr val="tx1"/>
              </a:solidFill>
            </a:endParaRPr>
          </a:p>
          <a:p>
            <a:endParaRPr kumimoji="1" lang="en-US" altLang="ja-JP" sz="2800" kern="1200" dirty="0">
              <a:solidFill>
                <a:schemeClr val="tx1"/>
              </a:solidFill>
            </a:endParaRPr>
          </a:p>
          <a:p>
            <a:pPr marL="285750" indent="-285750">
              <a:buFont typeface="Arial" panose="020B0604020202020204" pitchFamily="34" charset="0"/>
              <a:buChar char="•"/>
            </a:pPr>
            <a:r>
              <a:rPr kumimoji="1" lang="ja-JP" altLang="en-US" sz="4000" kern="1200" dirty="0">
                <a:solidFill>
                  <a:schemeClr val="tx1"/>
                </a:solidFill>
              </a:rPr>
              <a:t>ディズニー研究会</a:t>
            </a:r>
            <a:endParaRPr kumimoji="1" lang="en-US" altLang="ja-JP" sz="4000" kern="1200" dirty="0">
              <a:solidFill>
                <a:schemeClr val="tx1"/>
              </a:solidFill>
            </a:endParaRPr>
          </a:p>
          <a:p>
            <a:pPr marL="285750" indent="-285750">
              <a:buFont typeface="Arial" panose="020B0604020202020204" pitchFamily="34" charset="0"/>
              <a:buChar char="•"/>
            </a:pPr>
            <a:endParaRPr kumimoji="1" lang="en-US" altLang="ja-JP" sz="2800" kern="1200" dirty="0">
              <a:solidFill>
                <a:schemeClr val="tx1"/>
              </a:solidFill>
            </a:endParaRPr>
          </a:p>
          <a:p>
            <a:pPr marL="285750" indent="-285750">
              <a:buFont typeface="Arial" panose="020B0604020202020204" pitchFamily="34" charset="0"/>
              <a:buChar char="•"/>
            </a:pPr>
            <a:r>
              <a:rPr lang="ja-JP" altLang="en-US" sz="4000" dirty="0"/>
              <a:t>企業訪問</a:t>
            </a:r>
            <a:endParaRPr lang="en-US" altLang="ja-JP" sz="4000" dirty="0"/>
          </a:p>
          <a:p>
            <a:pPr marL="285750" indent="-285750">
              <a:buFont typeface="Arial" panose="020B0604020202020204" pitchFamily="34" charset="0"/>
              <a:buChar char="•"/>
            </a:pPr>
            <a:r>
              <a:rPr lang="ja-JP" altLang="en-US" sz="4000" dirty="0"/>
              <a:t>インターンシップ</a:t>
            </a:r>
            <a:endParaRPr lang="en-US" altLang="ja-JP" sz="4000" dirty="0"/>
          </a:p>
        </p:txBody>
      </p:sp>
      <p:pic>
        <p:nvPicPr>
          <p:cNvPr id="17" name="図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528881">
            <a:off x="8953076" y="5828626"/>
            <a:ext cx="1043863" cy="1040902"/>
          </a:xfrm>
          <a:prstGeom prst="rect">
            <a:avLst/>
          </a:prstGeom>
        </p:spPr>
      </p:pic>
      <p:pic>
        <p:nvPicPr>
          <p:cNvPr id="18" name="図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5348" y="5464941"/>
            <a:ext cx="829325" cy="902255"/>
          </a:xfrm>
          <a:prstGeom prst="rect">
            <a:avLst/>
          </a:prstGeom>
        </p:spPr>
      </p:pic>
      <p:pic>
        <p:nvPicPr>
          <p:cNvPr id="21" name="図 20"/>
          <p:cNvPicPr>
            <a:picLocks noChangeAspect="1"/>
          </p:cNvPicPr>
          <p:nvPr/>
        </p:nvPicPr>
        <p:blipFill rotWithShape="1">
          <a:blip r:embed="rId11">
            <a:extLst>
              <a:ext uri="{28A0092B-C50C-407E-A947-70E740481C1C}">
                <a14:useLocalDpi xmlns:a14="http://schemas.microsoft.com/office/drawing/2010/main" val="0"/>
              </a:ext>
            </a:extLst>
          </a:blip>
          <a:srcRect l="7766" t="11959" r="10215" b="3009"/>
          <a:stretch/>
        </p:blipFill>
        <p:spPr>
          <a:xfrm>
            <a:off x="7763307" y="537063"/>
            <a:ext cx="3800594" cy="3018442"/>
          </a:xfrm>
          <a:prstGeom prst="rect">
            <a:avLst/>
          </a:prstGeom>
          <a:ln>
            <a:noFill/>
          </a:ln>
          <a:effectLst>
            <a:softEdge rad="112500"/>
          </a:effectLst>
        </p:spPr>
      </p:pic>
      <p:pic>
        <p:nvPicPr>
          <p:cNvPr id="8194" name="Picture 2" descr="https://pbs.twimg.com/media/CQSCPvlVAAArrm5.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2047" y="3002057"/>
            <a:ext cx="4371135" cy="2459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4119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86107">
            <a:off x="8537255" y="5248797"/>
            <a:ext cx="1363583" cy="1483495"/>
          </a:xfrm>
          <a:prstGeom prst="rect">
            <a:avLst/>
          </a:prstGeom>
        </p:spPr>
      </p:pic>
      <p:pic>
        <p:nvPicPr>
          <p:cNvPr id="7172" name="Picture 4" descr="https://pbs.twimg.com/media/CQSCPw9VEAEFKQ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577" y="2674620"/>
            <a:ext cx="4073552" cy="2865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366724" y="326815"/>
            <a:ext cx="10515600" cy="1325563"/>
          </a:xfrm>
        </p:spPr>
        <p:txBody>
          <a:bodyPr>
            <a:normAutofit/>
          </a:bodyPr>
          <a:lstStyle/>
          <a:p>
            <a:r>
              <a:rPr lang="ja-JP" altLang="en-US" sz="5400" dirty="0"/>
              <a:t>授業内容　</a:t>
            </a:r>
            <a:r>
              <a:rPr lang="ja-JP" altLang="en-US" sz="5400" dirty="0">
                <a:solidFill>
                  <a:schemeClr val="accent2">
                    <a:lumMod val="60000"/>
                    <a:lumOff val="40000"/>
                  </a:schemeClr>
                </a:solidFill>
              </a:rPr>
              <a:t>秋学期</a:t>
            </a:r>
            <a:endParaRPr kumimoji="1" lang="ja-JP" altLang="en-US" sz="5400" dirty="0">
              <a:solidFill>
                <a:schemeClr val="accent2">
                  <a:lumMod val="60000"/>
                  <a:lumOff val="40000"/>
                </a:schemeClr>
              </a:solidFill>
            </a:endParaRPr>
          </a:p>
        </p:txBody>
      </p:sp>
      <p:sp>
        <p:nvSpPr>
          <p:cNvPr id="6" name="AutoShape 2" descr="「花 素材」の画像検索結果"/>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AutoShape 4" descr="「花 素材」の画像検索結果"/>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45102" y="5330884"/>
            <a:ext cx="1020489" cy="1020489"/>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5524" y="5360241"/>
            <a:ext cx="1059244" cy="991132"/>
          </a:xfrm>
          <a:prstGeom prst="rect">
            <a:avLst/>
          </a:prstGeom>
        </p:spPr>
      </p:pic>
      <p:pic>
        <p:nvPicPr>
          <p:cNvPr id="10" name="図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754" y="5741351"/>
            <a:ext cx="933680" cy="933680"/>
          </a:xfrm>
          <a:prstGeom prst="rect">
            <a:avLst/>
          </a:prstGeom>
        </p:spPr>
      </p:pic>
      <p:pic>
        <p:nvPicPr>
          <p:cNvPr id="12" name="コンテンツ プレースホルダー 11"/>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184168" y="5822768"/>
            <a:ext cx="1004546" cy="984456"/>
          </a:xfrm>
        </p:spPr>
      </p:pic>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8823" y="5822768"/>
            <a:ext cx="1035232" cy="1035232"/>
          </a:xfrm>
          <a:prstGeom prst="rect">
            <a:avLst/>
          </a:prstGeom>
        </p:spPr>
      </p:pic>
      <p:pic>
        <p:nvPicPr>
          <p:cNvPr id="14" name="図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54480" y="5817098"/>
            <a:ext cx="1043863" cy="1040902"/>
          </a:xfrm>
          <a:prstGeom prst="rect">
            <a:avLst/>
          </a:prstGeom>
        </p:spPr>
      </p:pic>
      <p:pic>
        <p:nvPicPr>
          <p:cNvPr id="15" name="図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32861" y="5539416"/>
            <a:ext cx="829325" cy="902255"/>
          </a:xfrm>
          <a:prstGeom prst="rect">
            <a:avLst/>
          </a:prstGeom>
        </p:spPr>
      </p:pic>
      <p:sp>
        <p:nvSpPr>
          <p:cNvPr id="3" name="テキスト ボックス 2"/>
          <p:cNvSpPr txBox="1"/>
          <p:nvPr/>
        </p:nvSpPr>
        <p:spPr>
          <a:xfrm>
            <a:off x="273050" y="1955699"/>
            <a:ext cx="8471319" cy="3785652"/>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600" kern="1200" dirty="0">
                <a:solidFill>
                  <a:schemeClr val="tx1"/>
                </a:solidFill>
              </a:rPr>
              <a:t>日経新聞を読む→発表（要約＋感想）</a:t>
            </a:r>
            <a:endParaRPr kumimoji="1" lang="en-US" altLang="ja-JP" sz="3600" kern="1200" dirty="0">
              <a:solidFill>
                <a:schemeClr val="tx1"/>
              </a:solidFill>
            </a:endParaRPr>
          </a:p>
          <a:p>
            <a:endParaRPr kumimoji="1" lang="en-US" altLang="ja-JP" sz="2400" kern="1200" dirty="0">
              <a:solidFill>
                <a:schemeClr val="tx1"/>
              </a:solidFill>
            </a:endParaRPr>
          </a:p>
          <a:p>
            <a:pPr marL="285750" indent="-285750">
              <a:buFont typeface="Arial" panose="020B0604020202020204" pitchFamily="34" charset="0"/>
              <a:buChar char="•"/>
            </a:pPr>
            <a:r>
              <a:rPr lang="ja-JP" altLang="en-US" sz="3600" dirty="0"/>
              <a:t>紫祭（ディズニー研究会）</a:t>
            </a:r>
            <a:endParaRPr lang="en-US" altLang="ja-JP" sz="3600" dirty="0"/>
          </a:p>
          <a:p>
            <a:pPr marL="285750" indent="-285750">
              <a:buFont typeface="Arial" panose="020B0604020202020204" pitchFamily="34" charset="0"/>
              <a:buChar char="•"/>
            </a:pPr>
            <a:endParaRPr lang="en-US" altLang="ja-JP" sz="3600" dirty="0"/>
          </a:p>
          <a:p>
            <a:pPr marL="285750" indent="-285750">
              <a:buFont typeface="Arial" panose="020B0604020202020204" pitchFamily="34" charset="0"/>
              <a:buChar char="•"/>
            </a:pPr>
            <a:r>
              <a:rPr lang="ja-JP" altLang="en-US" sz="3600" dirty="0"/>
              <a:t>ディズニー研究会</a:t>
            </a:r>
            <a:endParaRPr lang="en-US" altLang="ja-JP" sz="3600" dirty="0"/>
          </a:p>
          <a:p>
            <a:pPr marL="285750" indent="-285750">
              <a:buFont typeface="Arial" panose="020B0604020202020204" pitchFamily="34" charset="0"/>
              <a:buChar char="•"/>
            </a:pPr>
            <a:endParaRPr lang="en-US" altLang="ja-JP" sz="3600" dirty="0"/>
          </a:p>
          <a:p>
            <a:pPr marL="285750" indent="-285750">
              <a:buFont typeface="Arial" panose="020B0604020202020204" pitchFamily="34" charset="0"/>
              <a:buChar char="•"/>
            </a:pPr>
            <a:r>
              <a:rPr lang="ja-JP" altLang="en-US" sz="3600" dirty="0"/>
              <a:t>ストックリーグ</a:t>
            </a:r>
            <a:endParaRPr lang="en-US" altLang="ja-JP" sz="3600" dirty="0"/>
          </a:p>
        </p:txBody>
      </p:sp>
      <p:pic>
        <p:nvPicPr>
          <p:cNvPr id="4" name="図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0399" y="3229733"/>
            <a:ext cx="2502308" cy="3670051"/>
          </a:xfrm>
          <a:prstGeom prst="rect">
            <a:avLst/>
          </a:prstGeom>
        </p:spPr>
      </p:pic>
      <p:pic>
        <p:nvPicPr>
          <p:cNvPr id="7174" name="Picture 6" descr="https://pbs.twimg.com/media/CQSCPwwUEAA5pEM.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69643" y="391437"/>
            <a:ext cx="3501511" cy="26261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2286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pbs.twimg.com/media/CQR91zEUAAA2wav.jpg"/>
          <p:cNvPicPr>
            <a:picLocks noChangeAspect="1" noChangeArrowheads="1"/>
          </p:cNvPicPr>
          <p:nvPr/>
        </p:nvPicPr>
        <p:blipFill rotWithShape="1">
          <a:blip r:embed="rId3">
            <a:extLst>
              <a:ext uri="{28A0092B-C50C-407E-A947-70E740481C1C}">
                <a14:useLocalDpi xmlns:a14="http://schemas.microsoft.com/office/drawing/2010/main" val="0"/>
              </a:ext>
            </a:extLst>
          </a:blip>
          <a:srcRect l="13037" r="13811"/>
          <a:stretch/>
        </p:blipFill>
        <p:spPr bwMode="auto">
          <a:xfrm>
            <a:off x="4969889" y="3350896"/>
            <a:ext cx="4155147" cy="31957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a:t>インターンシップ先　２０２２年度</a:t>
            </a:r>
          </a:p>
        </p:txBody>
      </p:sp>
      <p:sp>
        <p:nvSpPr>
          <p:cNvPr id="3" name="コンテンツ プレースホルダー 2"/>
          <p:cNvSpPr>
            <a:spLocks noGrp="1"/>
          </p:cNvSpPr>
          <p:nvPr>
            <p:ph idx="1"/>
          </p:nvPr>
        </p:nvSpPr>
        <p:spPr>
          <a:xfrm>
            <a:off x="609600" y="1600201"/>
            <a:ext cx="10972800" cy="3484983"/>
          </a:xfrm>
        </p:spPr>
        <p:txBody>
          <a:bodyPr>
            <a:normAutofit lnSpcReduction="10000"/>
          </a:bodyPr>
          <a:lstStyle/>
          <a:p>
            <a:r>
              <a:rPr kumimoji="1" lang="ja-JP" altLang="en-US" sz="3200" dirty="0"/>
              <a:t>第一生命経済研究所</a:t>
            </a:r>
            <a:endParaRPr kumimoji="1" lang="en-US" altLang="ja-JP" sz="3200" dirty="0"/>
          </a:p>
          <a:p>
            <a:r>
              <a:rPr lang="ja-JP" altLang="en-US" sz="3200" dirty="0"/>
              <a:t>クラウドワークス</a:t>
            </a:r>
            <a:endParaRPr lang="en-US" altLang="ja-JP" sz="3200" dirty="0"/>
          </a:p>
          <a:p>
            <a:r>
              <a:rPr lang="ja-JP" altLang="en-US" sz="3200" dirty="0"/>
              <a:t>ライトストーン</a:t>
            </a:r>
            <a:endParaRPr kumimoji="1" lang="en-US" altLang="ja-JP" sz="3200" dirty="0"/>
          </a:p>
          <a:p>
            <a:r>
              <a:rPr lang="ja-JP" altLang="en-US" dirty="0"/>
              <a:t>きんゆう女子</a:t>
            </a:r>
            <a:endParaRPr lang="en-US" altLang="ja-JP" sz="3200" dirty="0"/>
          </a:p>
          <a:p>
            <a:r>
              <a:rPr lang="ja-JP" altLang="en-US" dirty="0"/>
              <a:t>アユワ</a:t>
            </a:r>
            <a:endParaRPr lang="en-US" altLang="ja-JP" dirty="0"/>
          </a:p>
          <a:p>
            <a:r>
              <a:rPr lang="ja-JP" altLang="en-US" sz="3200" dirty="0"/>
              <a:t>オフィス海水浴</a:t>
            </a:r>
            <a:endParaRPr lang="en-US" altLang="ja-JP" sz="3200" dirty="0"/>
          </a:p>
          <a:p>
            <a:pPr marL="0" indent="0">
              <a:buNone/>
            </a:pPr>
            <a:endParaRPr kumimoji="1" lang="en-US" altLang="ja-JP" sz="3200" dirty="0"/>
          </a:p>
          <a:p>
            <a:endParaRPr kumimoji="1" lang="ja-JP" altLang="en-US" dirty="0"/>
          </a:p>
        </p:txBody>
      </p:sp>
      <p:pic>
        <p:nvPicPr>
          <p:cNvPr id="5" name="Picture 2" descr="https://pbs.twimg.com/media/CQR91xvUsAAG2Q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3685" y="1455975"/>
            <a:ext cx="3625690" cy="2719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星 5 6"/>
          <p:cNvSpPr/>
          <p:nvPr/>
        </p:nvSpPr>
        <p:spPr>
          <a:xfrm>
            <a:off x="5335394" y="1825625"/>
            <a:ext cx="763849" cy="703565"/>
          </a:xfrm>
          <a:prstGeom prst="star5">
            <a:avLst>
              <a:gd name="adj" fmla="val 20856"/>
              <a:gd name="hf" fmla="val 105146"/>
              <a:gd name="vf" fmla="val 110557"/>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5 7"/>
          <p:cNvSpPr/>
          <p:nvPr/>
        </p:nvSpPr>
        <p:spPr>
          <a:xfrm rot="907611">
            <a:off x="6445272" y="1900576"/>
            <a:ext cx="1292385" cy="1223636"/>
          </a:xfrm>
          <a:prstGeom prst="star5">
            <a:avLst>
              <a:gd name="adj" fmla="val 22598"/>
              <a:gd name="hf" fmla="val 105146"/>
              <a:gd name="vf" fmla="val 110557"/>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5 8"/>
          <p:cNvSpPr/>
          <p:nvPr/>
        </p:nvSpPr>
        <p:spPr>
          <a:xfrm rot="20092681">
            <a:off x="9875098" y="4718036"/>
            <a:ext cx="981803" cy="965544"/>
          </a:xfrm>
          <a:prstGeom prst="star5">
            <a:avLst>
              <a:gd name="adj" fmla="val 20647"/>
              <a:gd name="hf" fmla="val 105146"/>
              <a:gd name="vf" fmla="val 110557"/>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69417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山澤ゼミの魅力</a:t>
            </a:r>
          </a:p>
        </p:txBody>
      </p:sp>
      <p:sp>
        <p:nvSpPr>
          <p:cNvPr id="3" name="コンテンツ プレースホルダー 2"/>
          <p:cNvSpPr>
            <a:spLocks noGrp="1"/>
          </p:cNvSpPr>
          <p:nvPr>
            <p:ph idx="1"/>
          </p:nvPr>
        </p:nvSpPr>
        <p:spPr>
          <a:xfrm>
            <a:off x="697708" y="1643548"/>
            <a:ext cx="10515600" cy="4782503"/>
          </a:xfrm>
        </p:spPr>
        <p:txBody>
          <a:bodyPr>
            <a:noAutofit/>
          </a:bodyPr>
          <a:lstStyle/>
          <a:p>
            <a:r>
              <a:rPr lang="ja-JP" altLang="en-US" sz="3200" dirty="0"/>
              <a:t>経済の知識が少しずつ身につく</a:t>
            </a:r>
            <a:endParaRPr lang="en-US" altLang="ja-JP" sz="3200" dirty="0"/>
          </a:p>
          <a:p>
            <a:r>
              <a:rPr kumimoji="1" lang="ja-JP" altLang="en-US" sz="3200" dirty="0"/>
              <a:t>新聞を読む癖がつく</a:t>
            </a:r>
            <a:endParaRPr kumimoji="1" lang="en-US" altLang="ja-JP" sz="3200" dirty="0"/>
          </a:p>
          <a:p>
            <a:r>
              <a:rPr lang="ja-JP" altLang="en-US" sz="3200" dirty="0"/>
              <a:t>実際に株を運用できる</a:t>
            </a:r>
            <a:endParaRPr kumimoji="1" lang="en-US" altLang="ja-JP" sz="3200" dirty="0"/>
          </a:p>
          <a:p>
            <a:r>
              <a:rPr lang="ja-JP" altLang="en-US" sz="3200" dirty="0"/>
              <a:t>ディズニーを通して楽しく経済を学ぶことができる</a:t>
            </a:r>
            <a:endParaRPr lang="en-US" altLang="ja-JP" sz="3200" dirty="0"/>
          </a:p>
          <a:p>
            <a:r>
              <a:rPr lang="ja-JP" altLang="en-US" sz="3200" dirty="0"/>
              <a:t>先生と生徒の距離が近い</a:t>
            </a:r>
            <a:endParaRPr lang="en-US" altLang="ja-JP" sz="3200" dirty="0"/>
          </a:p>
          <a:p>
            <a:r>
              <a:rPr lang="en-US" altLang="ja-JP" sz="3200" dirty="0"/>
              <a:t>OG</a:t>
            </a:r>
            <a:r>
              <a:rPr lang="ja-JP" altLang="en-US" sz="3200" dirty="0"/>
              <a:t>の方のお話を聞くことができる機会がある</a:t>
            </a:r>
            <a:endParaRPr lang="en-US" altLang="ja-JP" sz="3200" dirty="0"/>
          </a:p>
          <a:p>
            <a:r>
              <a:rPr lang="ja-JP" altLang="en-US" sz="3200" dirty="0"/>
              <a:t>みんな仲が良い</a:t>
            </a:r>
            <a:endParaRPr lang="en-US" altLang="ja-JP" sz="3200" dirty="0"/>
          </a:p>
          <a:p>
            <a:r>
              <a:rPr lang="ja-JP" altLang="en-US" sz="3200" dirty="0"/>
              <a:t>学外交流も盛ん</a:t>
            </a:r>
            <a:endParaRPr lang="en-US" altLang="ja-JP" sz="3200" dirty="0"/>
          </a:p>
          <a:p>
            <a:pPr marL="0" indent="0">
              <a:buNone/>
            </a:pPr>
            <a:endParaRPr kumimoji="1" lang="ja-JP" altLang="en-US" sz="3200"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100" y="4469703"/>
            <a:ext cx="4419599" cy="2834068"/>
          </a:xfrm>
          <a:prstGeom prst="rect">
            <a:avLst/>
          </a:prstGeom>
        </p:spPr>
      </p:pic>
      <p:sp>
        <p:nvSpPr>
          <p:cNvPr id="5" name="ハート 4"/>
          <p:cNvSpPr/>
          <p:nvPr/>
        </p:nvSpPr>
        <p:spPr>
          <a:xfrm rot="749400">
            <a:off x="7429490" y="511631"/>
            <a:ext cx="1499795" cy="1324661"/>
          </a:xfrm>
          <a:prstGeom prst="heart">
            <a:avLst/>
          </a:prstGeom>
          <a:solidFill>
            <a:srgbClr val="E947A7">
              <a:alpha val="3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ハート 5"/>
          <p:cNvSpPr/>
          <p:nvPr/>
        </p:nvSpPr>
        <p:spPr>
          <a:xfrm rot="1209830">
            <a:off x="9186251" y="2422381"/>
            <a:ext cx="924059" cy="741183"/>
          </a:xfrm>
          <a:prstGeom prst="heart">
            <a:avLst/>
          </a:prstGeom>
          <a:solidFill>
            <a:srgbClr val="E947A7">
              <a:alpha val="3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ハート 6"/>
          <p:cNvSpPr/>
          <p:nvPr/>
        </p:nvSpPr>
        <p:spPr>
          <a:xfrm rot="454697">
            <a:off x="10397901" y="3200457"/>
            <a:ext cx="868605" cy="780475"/>
          </a:xfrm>
          <a:prstGeom prst="heart">
            <a:avLst/>
          </a:prstGeom>
          <a:solidFill>
            <a:srgbClr val="E947A7">
              <a:alpha val="3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ハート 7"/>
          <p:cNvSpPr/>
          <p:nvPr/>
        </p:nvSpPr>
        <p:spPr>
          <a:xfrm rot="1209830">
            <a:off x="10450655" y="1774791"/>
            <a:ext cx="943211" cy="750380"/>
          </a:xfrm>
          <a:prstGeom prst="heart">
            <a:avLst/>
          </a:prstGeom>
          <a:solidFill>
            <a:srgbClr val="E947A7">
              <a:alpha val="3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65388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75396" y="1082460"/>
            <a:ext cx="941074" cy="941074"/>
          </a:xfrm>
          <a:prstGeom prst="rect">
            <a:avLst/>
          </a:prstGeom>
        </p:spPr>
      </p:pic>
      <p:sp>
        <p:nvSpPr>
          <p:cNvPr id="2" name="タイトル 1"/>
          <p:cNvSpPr>
            <a:spLocks noGrp="1"/>
          </p:cNvSpPr>
          <p:nvPr>
            <p:ph type="title"/>
          </p:nvPr>
        </p:nvSpPr>
        <p:spPr>
          <a:xfrm>
            <a:off x="944711" y="263219"/>
            <a:ext cx="8895706" cy="1143000"/>
          </a:xfrm>
        </p:spPr>
        <p:txBody>
          <a:bodyPr/>
          <a:lstStyle/>
          <a:p>
            <a:r>
              <a:rPr lang="ja-JP" altLang="en-US"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rPr>
              <a:t>合宿や</a:t>
            </a:r>
            <a:r>
              <a:rPr lang="en-US" altLang="ja-JP"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rPr>
              <a:t>BBQ</a:t>
            </a:r>
            <a:r>
              <a:rPr lang="ja-JP" altLang="en-US"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rPr>
              <a:t>もやります</a:t>
            </a:r>
            <a:endParaRPr kumimoji="1" lang="ja-JP" altLang="en-US"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06" y="5297471"/>
            <a:ext cx="1291719" cy="1291719"/>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1504" y="339505"/>
            <a:ext cx="1036036" cy="1036036"/>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981438" y="5152627"/>
            <a:ext cx="1020489" cy="1020489"/>
          </a:xfrm>
          <a:prstGeom prst="rect">
            <a:avLst/>
          </a:prstGeom>
        </p:spPr>
      </p:pic>
      <p:sp>
        <p:nvSpPr>
          <p:cNvPr id="3" name="テキスト ボックス 2">
            <a:extLst>
              <a:ext uri="{FF2B5EF4-FFF2-40B4-BE49-F238E27FC236}">
                <a16:creationId xmlns:a16="http://schemas.microsoft.com/office/drawing/2014/main" id="{40399760-5DF6-4D4F-A127-346C22D252DB}"/>
              </a:ext>
            </a:extLst>
          </p:cNvPr>
          <p:cNvSpPr txBox="1"/>
          <p:nvPr/>
        </p:nvSpPr>
        <p:spPr>
          <a:xfrm>
            <a:off x="9336360" y="6219858"/>
            <a:ext cx="2520280" cy="369332"/>
          </a:xfrm>
          <a:prstGeom prst="rect">
            <a:avLst/>
          </a:prstGeom>
          <a:noFill/>
        </p:spPr>
        <p:txBody>
          <a:bodyPr wrap="square" rtlCol="0">
            <a:spAutoFit/>
          </a:bodyPr>
          <a:lstStyle/>
          <a:p>
            <a:r>
              <a:rPr kumimoji="1" lang="en-US" altLang="ja-JP" dirty="0"/>
              <a:t>2020</a:t>
            </a:r>
            <a:r>
              <a:rPr kumimoji="1" lang="ja-JP" altLang="en-US" dirty="0"/>
              <a:t>年以前の様子</a:t>
            </a:r>
          </a:p>
        </p:txBody>
      </p:sp>
      <p:pic>
        <p:nvPicPr>
          <p:cNvPr id="15" name="図 14">
            <a:extLst>
              <a:ext uri="{FF2B5EF4-FFF2-40B4-BE49-F238E27FC236}">
                <a16:creationId xmlns:a16="http://schemas.microsoft.com/office/drawing/2014/main" id="{C986249F-7DF4-5B6B-A298-322AB550D2E4}"/>
              </a:ext>
            </a:extLst>
          </p:cNvPr>
          <p:cNvPicPr>
            <a:picLocks noChangeAspect="1"/>
          </p:cNvPicPr>
          <p:nvPr/>
        </p:nvPicPr>
        <p:blipFill>
          <a:blip r:embed="rId7"/>
          <a:stretch>
            <a:fillRect/>
          </a:stretch>
        </p:blipFill>
        <p:spPr>
          <a:xfrm>
            <a:off x="9041673" y="1514238"/>
            <a:ext cx="2814967" cy="2111225"/>
          </a:xfrm>
          <a:prstGeom prst="rect">
            <a:avLst/>
          </a:prstGeom>
          <a:ln>
            <a:noFill/>
          </a:ln>
          <a:effectLst>
            <a:outerShdw blurRad="190500" algn="tl" rotWithShape="0">
              <a:srgbClr val="000000">
                <a:alpha val="70000"/>
              </a:srgbClr>
            </a:outerShdw>
          </a:effectLst>
        </p:spPr>
      </p:pic>
      <p:pic>
        <p:nvPicPr>
          <p:cNvPr id="16" name="図 15">
            <a:extLst>
              <a:ext uri="{FF2B5EF4-FFF2-40B4-BE49-F238E27FC236}">
                <a16:creationId xmlns:a16="http://schemas.microsoft.com/office/drawing/2014/main" id="{FF952CD8-D7DA-0E99-1386-DE5E487DB9D9}"/>
              </a:ext>
            </a:extLst>
          </p:cNvPr>
          <p:cNvPicPr>
            <a:picLocks noChangeAspect="1"/>
          </p:cNvPicPr>
          <p:nvPr/>
        </p:nvPicPr>
        <p:blipFill>
          <a:blip r:embed="rId8"/>
          <a:stretch>
            <a:fillRect/>
          </a:stretch>
        </p:blipFill>
        <p:spPr>
          <a:xfrm>
            <a:off x="5345635" y="3988332"/>
            <a:ext cx="3340871" cy="2505654"/>
          </a:xfrm>
          <a:prstGeom prst="rect">
            <a:avLst/>
          </a:prstGeom>
          <a:ln>
            <a:noFill/>
          </a:ln>
          <a:effectLst>
            <a:outerShdw blurRad="190500" algn="tl" rotWithShape="0">
              <a:srgbClr val="000000">
                <a:alpha val="70000"/>
              </a:srgbClr>
            </a:outerShdw>
          </a:effectLst>
        </p:spPr>
      </p:pic>
      <p:pic>
        <p:nvPicPr>
          <p:cNvPr id="17" name="図 16">
            <a:extLst>
              <a:ext uri="{FF2B5EF4-FFF2-40B4-BE49-F238E27FC236}">
                <a16:creationId xmlns:a16="http://schemas.microsoft.com/office/drawing/2014/main" id="{0E19327D-A2EF-D0CB-F91B-7B5084585889}"/>
              </a:ext>
            </a:extLst>
          </p:cNvPr>
          <p:cNvPicPr>
            <a:picLocks noChangeAspect="1"/>
          </p:cNvPicPr>
          <p:nvPr/>
        </p:nvPicPr>
        <p:blipFill>
          <a:blip r:embed="rId9"/>
          <a:stretch>
            <a:fillRect/>
          </a:stretch>
        </p:blipFill>
        <p:spPr>
          <a:xfrm>
            <a:off x="4868440" y="1467188"/>
            <a:ext cx="3315792" cy="2486844"/>
          </a:xfrm>
          <a:prstGeom prst="rect">
            <a:avLst/>
          </a:prstGeom>
          <a:ln>
            <a:noFill/>
          </a:ln>
          <a:effectLst>
            <a:outerShdw blurRad="190500" algn="tl" rotWithShape="0">
              <a:srgbClr val="000000">
                <a:alpha val="70000"/>
              </a:srgbClr>
            </a:outerShdw>
          </a:effectLst>
        </p:spPr>
      </p:pic>
      <p:pic>
        <p:nvPicPr>
          <p:cNvPr id="18" name="図 17">
            <a:extLst>
              <a:ext uri="{FF2B5EF4-FFF2-40B4-BE49-F238E27FC236}">
                <a16:creationId xmlns:a16="http://schemas.microsoft.com/office/drawing/2014/main" id="{5AF7E7B5-494D-0DC3-B522-054B5DACBBEA}"/>
              </a:ext>
            </a:extLst>
          </p:cNvPr>
          <p:cNvPicPr>
            <a:picLocks noChangeAspect="1"/>
          </p:cNvPicPr>
          <p:nvPr/>
        </p:nvPicPr>
        <p:blipFill>
          <a:blip r:embed="rId10"/>
          <a:stretch>
            <a:fillRect/>
          </a:stretch>
        </p:blipFill>
        <p:spPr>
          <a:xfrm>
            <a:off x="617511" y="1959795"/>
            <a:ext cx="3912358" cy="29384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49443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flipV="1">
            <a:off x="175396" y="1082460"/>
            <a:ext cx="941074" cy="941074"/>
          </a:xfrm>
          <a:prstGeom prst="rect">
            <a:avLst/>
          </a:prstGeom>
        </p:spPr>
      </p:pic>
      <p:pic>
        <p:nvPicPr>
          <p:cNvPr id="6" name="Picture 4" descr="https://pbs.twimg.com/media/CQR91zKVEAAm4I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4835" y="4389810"/>
            <a:ext cx="3909284" cy="2199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a:xfrm>
            <a:off x="944711" y="263219"/>
            <a:ext cx="8895706" cy="1143000"/>
          </a:xfrm>
        </p:spPr>
        <p:txBody>
          <a:bodyPr/>
          <a:lstStyle/>
          <a:p>
            <a:r>
              <a:rPr lang="ja-JP" altLang="en-US"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rPr>
              <a:t>学外交流が盛ん！</a:t>
            </a:r>
            <a:endParaRPr kumimoji="1" lang="ja-JP" altLang="en-US"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endParaRPr>
          </a:p>
        </p:txBody>
      </p:sp>
      <p:pic>
        <p:nvPicPr>
          <p:cNvPr id="4" name="コンテンツ プレースホルダー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4216" y="2156426"/>
            <a:ext cx="3994934" cy="2996201"/>
          </a:xfrm>
          <a:prstGeom prst="rect">
            <a:avLst/>
          </a:prstGeom>
          <a:ln>
            <a:noFill/>
          </a:ln>
          <a:effectLst>
            <a:softEdge rad="112500"/>
          </a:effectLst>
        </p:spPr>
      </p:pic>
      <p:pic>
        <p:nvPicPr>
          <p:cNvPr id="2050" name="Picture 2" descr="埋め込み画像への固定リンク"/>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9525" y="548680"/>
            <a:ext cx="3663728" cy="2747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8" descr="https://pbs.twimg.com/media/CQR910lUcAE2GS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9150" y="1593680"/>
            <a:ext cx="3107189" cy="2330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コンテンツ プレースホルダー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7252" y="3815782"/>
            <a:ext cx="4096345" cy="2304621"/>
          </a:xfrm>
          <a:prstGeom prst="rect">
            <a:avLst/>
          </a:prstGeom>
          <a:ln>
            <a:noFill/>
          </a:ln>
          <a:effectLst>
            <a:softEdge rad="112500"/>
          </a:effectLst>
        </p:spPr>
      </p:pic>
      <p:pic>
        <p:nvPicPr>
          <p:cNvPr id="8" name="図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806" y="5297471"/>
            <a:ext cx="1291719" cy="1291719"/>
          </a:xfrm>
          <a:prstGeom prst="rect">
            <a:avLst/>
          </a:prstGeom>
        </p:spPr>
      </p:pic>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1504" y="339505"/>
            <a:ext cx="1036036" cy="1036036"/>
          </a:xfrm>
          <a:prstGeom prst="rect">
            <a:avLst/>
          </a:prstGeom>
        </p:spPr>
      </p:pic>
      <p:pic>
        <p:nvPicPr>
          <p:cNvPr id="11" name="図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981438" y="5152627"/>
            <a:ext cx="1020489" cy="1020489"/>
          </a:xfrm>
          <a:prstGeom prst="rect">
            <a:avLst/>
          </a:prstGeom>
        </p:spPr>
      </p:pic>
      <p:sp>
        <p:nvSpPr>
          <p:cNvPr id="3" name="テキスト ボックス 2">
            <a:extLst>
              <a:ext uri="{FF2B5EF4-FFF2-40B4-BE49-F238E27FC236}">
                <a16:creationId xmlns:a16="http://schemas.microsoft.com/office/drawing/2014/main" id="{40399760-5DF6-4D4F-A127-346C22D252DB}"/>
              </a:ext>
            </a:extLst>
          </p:cNvPr>
          <p:cNvSpPr txBox="1"/>
          <p:nvPr/>
        </p:nvSpPr>
        <p:spPr>
          <a:xfrm>
            <a:off x="8616280" y="6309320"/>
            <a:ext cx="2520280" cy="369332"/>
          </a:xfrm>
          <a:prstGeom prst="rect">
            <a:avLst/>
          </a:prstGeom>
          <a:noFill/>
        </p:spPr>
        <p:txBody>
          <a:bodyPr wrap="square" rtlCol="0">
            <a:spAutoFit/>
          </a:bodyPr>
          <a:lstStyle/>
          <a:p>
            <a:r>
              <a:rPr kumimoji="1" lang="en-US" altLang="ja-JP" dirty="0"/>
              <a:t>2020</a:t>
            </a:r>
            <a:r>
              <a:rPr kumimoji="1" lang="ja-JP" altLang="en-US" dirty="0"/>
              <a:t>年以前の様子</a:t>
            </a:r>
          </a:p>
        </p:txBody>
      </p:sp>
    </p:spTree>
    <p:extLst>
      <p:ext uri="{BB962C8B-B14F-4D97-AF65-F5344CB8AC3E}">
        <p14:creationId xmlns:p14="http://schemas.microsoft.com/office/powerpoint/2010/main" val="23495202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4681">
            <a:off x="1327174" y="1033477"/>
            <a:ext cx="1183411" cy="1183411"/>
          </a:xfrm>
          <a:prstGeom prst="rect">
            <a:avLst/>
          </a:prstGeom>
        </p:spPr>
      </p:pic>
      <p:pic>
        <p:nvPicPr>
          <p:cNvPr id="12" name="コンテンツ プレースホルダー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30" y="281416"/>
            <a:ext cx="1004546" cy="984456"/>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31140" y="1287973"/>
            <a:ext cx="1020489" cy="1020489"/>
          </a:xfrm>
          <a:prstGeom prst="rect">
            <a:avLst/>
          </a:prstGeom>
        </p:spPr>
      </p:pic>
      <p:sp>
        <p:nvSpPr>
          <p:cNvPr id="2" name="タイトル 1"/>
          <p:cNvSpPr>
            <a:spLocks noGrp="1"/>
          </p:cNvSpPr>
          <p:nvPr>
            <p:ph type="title"/>
          </p:nvPr>
        </p:nvSpPr>
        <p:spPr>
          <a:xfrm>
            <a:off x="1139005" y="134229"/>
            <a:ext cx="3588843" cy="1325563"/>
          </a:xfrm>
        </p:spPr>
        <p:txBody>
          <a:bodyPr>
            <a:normAutofit fontScale="90000"/>
          </a:bodyPr>
          <a:lstStyle/>
          <a:p>
            <a:r>
              <a:rPr kumimoji="1" lang="ja-JP" altLang="en-US" dirty="0">
                <a:solidFill>
                  <a:schemeClr val="tx1">
                    <a:lumMod val="65000"/>
                    <a:lumOff val="35000"/>
                  </a:schemeClr>
                </a:solidFill>
                <a:latin typeface="HGP創英角ﾎﾟｯﾌﾟ体" panose="040B0A00000000000000" pitchFamily="50" charset="-128"/>
                <a:ea typeface="HGP創英角ﾎﾟｯﾌﾟ体" panose="040B0A00000000000000" pitchFamily="50" charset="-128"/>
              </a:rPr>
              <a:t>みんな仲良し！</a:t>
            </a:r>
          </a:p>
        </p:txBody>
      </p:sp>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700" y="365125"/>
            <a:ext cx="3201935" cy="4269247"/>
          </a:xfrm>
          <a:prstGeom prst="rect">
            <a:avLst/>
          </a:prstGeom>
          <a:ln>
            <a:noFill/>
          </a:ln>
          <a:effectLst>
            <a:softEdge rad="112500"/>
          </a:effectLst>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90" y="2501652"/>
            <a:ext cx="5249219" cy="3936914"/>
          </a:xfrm>
          <a:prstGeom prst="rect">
            <a:avLst/>
          </a:prstGeom>
          <a:ln>
            <a:noFill/>
          </a:ln>
          <a:effectLst>
            <a:softEdge rad="112500"/>
          </a:effectLst>
        </p:spPr>
      </p:pic>
      <p:pic>
        <p:nvPicPr>
          <p:cNvPr id="4" name="コンテンツ プレースホルダー 3"/>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764416" y="3783372"/>
            <a:ext cx="3684343" cy="2763258"/>
          </a:xfrm>
          <a:prstGeom prst="rect">
            <a:avLst/>
          </a:prstGeom>
          <a:ln>
            <a:noFill/>
          </a:ln>
          <a:effectLst>
            <a:softEdge rad="112500"/>
          </a:effectLst>
        </p:spPr>
      </p:pic>
      <p:pic>
        <p:nvPicPr>
          <p:cNvPr id="9218" name="Picture 2" descr="https://pbs.twimg.com/media/CQSCPvWUcAA-Il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9183" y="365125"/>
            <a:ext cx="4169410" cy="3127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24681">
            <a:off x="9583940" y="5076510"/>
            <a:ext cx="949334" cy="949334"/>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84224" y="4634372"/>
            <a:ext cx="1020489" cy="1020489"/>
          </a:xfrm>
          <a:prstGeom prst="rect">
            <a:avLst/>
          </a:prstGeom>
        </p:spPr>
      </p:pic>
      <p:sp>
        <p:nvSpPr>
          <p:cNvPr id="3" name="テキスト ボックス 2">
            <a:extLst>
              <a:ext uri="{FF2B5EF4-FFF2-40B4-BE49-F238E27FC236}">
                <a16:creationId xmlns:a16="http://schemas.microsoft.com/office/drawing/2014/main" id="{8BFCD375-7CFE-4412-9E75-A57699FE8D47}"/>
              </a:ext>
            </a:extLst>
          </p:cNvPr>
          <p:cNvSpPr txBox="1"/>
          <p:nvPr/>
        </p:nvSpPr>
        <p:spPr>
          <a:xfrm>
            <a:off x="9696400" y="6176794"/>
            <a:ext cx="2088232" cy="369332"/>
          </a:xfrm>
          <a:prstGeom prst="rect">
            <a:avLst/>
          </a:prstGeom>
          <a:noFill/>
        </p:spPr>
        <p:txBody>
          <a:bodyPr wrap="square" rtlCol="0">
            <a:spAutoFit/>
          </a:bodyPr>
          <a:lstStyle/>
          <a:p>
            <a:r>
              <a:rPr kumimoji="1" lang="en-US" altLang="ja-JP" dirty="0"/>
              <a:t>2020</a:t>
            </a:r>
            <a:r>
              <a:rPr kumimoji="1" lang="ja-JP" altLang="en-US" dirty="0"/>
              <a:t>年以前の様子</a:t>
            </a:r>
          </a:p>
        </p:txBody>
      </p:sp>
    </p:spTree>
    <p:extLst>
      <p:ext uri="{BB962C8B-B14F-4D97-AF65-F5344CB8AC3E}">
        <p14:creationId xmlns:p14="http://schemas.microsoft.com/office/powerpoint/2010/main" val="35696279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こんな人におすすめ</a:t>
            </a:r>
          </a:p>
        </p:txBody>
      </p:sp>
      <p:sp>
        <p:nvSpPr>
          <p:cNvPr id="3" name="コンテンツ プレースホルダー 2"/>
          <p:cNvSpPr>
            <a:spLocks noGrp="1"/>
          </p:cNvSpPr>
          <p:nvPr>
            <p:ph idx="1"/>
          </p:nvPr>
        </p:nvSpPr>
        <p:spPr/>
        <p:txBody>
          <a:bodyPr>
            <a:normAutofit/>
          </a:bodyPr>
          <a:lstStyle/>
          <a:p>
            <a:r>
              <a:rPr kumimoji="1" lang="ja-JP" altLang="en-US" sz="4000" dirty="0"/>
              <a:t>ディズニーが好きな人</a:t>
            </a:r>
            <a:endParaRPr kumimoji="1" lang="en-US" altLang="ja-JP" sz="4000" dirty="0"/>
          </a:p>
          <a:p>
            <a:r>
              <a:rPr lang="ja-JP" altLang="en-US" sz="4000" dirty="0"/>
              <a:t>金融系の進路に興味のある人</a:t>
            </a:r>
            <a:endParaRPr kumimoji="1" lang="en-US" altLang="ja-JP" sz="4000" dirty="0"/>
          </a:p>
          <a:p>
            <a:r>
              <a:rPr lang="ja-JP" altLang="en-US" sz="4000" dirty="0"/>
              <a:t>経済に興味がある人</a:t>
            </a:r>
            <a:endParaRPr lang="en-US" altLang="ja-JP" sz="4000" dirty="0"/>
          </a:p>
          <a:p>
            <a:r>
              <a:rPr kumimoji="1" lang="ja-JP" altLang="en-US" sz="4000" dirty="0"/>
              <a:t>株の運用に興味がある人</a:t>
            </a:r>
            <a:endParaRPr kumimoji="1" lang="en-US" altLang="ja-JP" sz="4000" dirty="0"/>
          </a:p>
          <a:p>
            <a:r>
              <a:rPr lang="ja-JP" altLang="en-US" sz="4000" dirty="0"/>
              <a:t>ゼミで積極的に活動したい人</a:t>
            </a:r>
            <a:endParaRPr lang="en-US" altLang="ja-JP" sz="4000" dirty="0"/>
          </a:p>
          <a:p>
            <a:pPr marL="0" indent="0">
              <a:buNone/>
            </a:pPr>
            <a:endParaRPr lang="en-US" altLang="ja-JP" sz="4000" dirty="0"/>
          </a:p>
          <a:p>
            <a:pPr marL="0" indent="0">
              <a:buNone/>
            </a:pPr>
            <a:endParaRPr lang="en-US" altLang="ja-JP" sz="4000" dirty="0"/>
          </a:p>
          <a:p>
            <a:endParaRPr lang="en-US" altLang="ja-JP" sz="4000" dirty="0"/>
          </a:p>
          <a:p>
            <a:pPr marL="0" indent="0">
              <a:buNone/>
            </a:pPr>
            <a:endParaRPr lang="en-US" altLang="ja-JP" sz="4000"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423" y="2674621"/>
            <a:ext cx="4422227" cy="4274820"/>
          </a:xfrm>
          <a:prstGeom prst="rect">
            <a:avLst/>
          </a:prstGeom>
        </p:spPr>
      </p:pic>
      <p:sp>
        <p:nvSpPr>
          <p:cNvPr id="5" name="ハート 4"/>
          <p:cNvSpPr/>
          <p:nvPr/>
        </p:nvSpPr>
        <p:spPr>
          <a:xfrm rot="20152252">
            <a:off x="7960194" y="1013833"/>
            <a:ext cx="1427366" cy="1283445"/>
          </a:xfrm>
          <a:prstGeom prst="heart">
            <a:avLst/>
          </a:prstGeom>
          <a:solidFill>
            <a:srgbClr val="E947A7">
              <a:alpha val="3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ハート 5"/>
          <p:cNvSpPr/>
          <p:nvPr/>
        </p:nvSpPr>
        <p:spPr>
          <a:xfrm rot="1216581">
            <a:off x="10280681" y="478388"/>
            <a:ext cx="1137496" cy="1047661"/>
          </a:xfrm>
          <a:prstGeom prst="heart">
            <a:avLst/>
          </a:prstGeom>
          <a:solidFill>
            <a:srgbClr val="E947A7">
              <a:alpha val="3882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573529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43472" y="285406"/>
            <a:ext cx="6696744" cy="1325563"/>
          </a:xfrm>
        </p:spPr>
        <p:txBody>
          <a:bodyPr>
            <a:normAutofit/>
          </a:bodyPr>
          <a:lstStyle/>
          <a:p>
            <a:r>
              <a:rPr kumimoji="1" lang="ja-JP" altLang="en-US" sz="5400" dirty="0">
                <a:latin typeface="HGP創英角ﾎﾟｯﾌﾟ体" panose="040B0A00000000000000" pitchFamily="50" charset="-128"/>
                <a:ea typeface="HGP創英角ﾎﾟｯﾌﾟ体" panose="040B0A00000000000000" pitchFamily="50" charset="-128"/>
              </a:rPr>
              <a:t>山澤先生について</a:t>
            </a:r>
          </a:p>
        </p:txBody>
      </p:sp>
      <p:sp>
        <p:nvSpPr>
          <p:cNvPr id="6" name="AutoShape 2" descr="「花 素材」の画像検索結果"/>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 name="AutoShape 4" descr="「花 素材」の画像検索結果"/>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68275"/>
            <a:ext cx="1467651" cy="1685239"/>
          </a:xfrm>
          <a:prstGeom prst="rect">
            <a:avLst/>
          </a:prstGeom>
        </p:spPr>
      </p:pic>
      <p:sp>
        <p:nvSpPr>
          <p:cNvPr id="14" name="テキスト ボックス 13"/>
          <p:cNvSpPr txBox="1"/>
          <p:nvPr/>
        </p:nvSpPr>
        <p:spPr>
          <a:xfrm>
            <a:off x="448137" y="2005914"/>
            <a:ext cx="7787675" cy="6740307"/>
          </a:xfrm>
          <a:prstGeom prst="rect">
            <a:avLst/>
          </a:prstGeom>
          <a:noFill/>
        </p:spPr>
        <p:txBody>
          <a:bodyPr wrap="square" rtlCol="0">
            <a:spAutoFit/>
          </a:bodyPr>
          <a:lstStyle/>
          <a:p>
            <a:pPr marL="742950" indent="-742950">
              <a:buFont typeface="Wingdings" panose="05000000000000000000" pitchFamily="2" charset="2"/>
              <a:buChar char="Ø"/>
            </a:pPr>
            <a:r>
              <a:rPr kumimoji="1" lang="ja-JP" altLang="en-US" sz="4000" kern="1200" dirty="0">
                <a:solidFill>
                  <a:srgbClr val="0070C0"/>
                </a:solidFill>
                <a:latin typeface="+mn-lt"/>
                <a:ea typeface="+mn-ea"/>
                <a:cs typeface="+mn-cs"/>
              </a:rPr>
              <a:t>山澤　成康　</a:t>
            </a:r>
            <a:endParaRPr kumimoji="1" lang="en-US" altLang="ja-JP" sz="4000" kern="1200" dirty="0">
              <a:solidFill>
                <a:srgbClr val="0070C0"/>
              </a:solidFill>
              <a:latin typeface="+mn-lt"/>
              <a:ea typeface="+mn-ea"/>
              <a:cs typeface="+mn-cs"/>
            </a:endParaRPr>
          </a:p>
          <a:p>
            <a:r>
              <a:rPr kumimoji="1" lang="ja-JP" altLang="en-US" sz="4000" kern="1200" dirty="0">
                <a:solidFill>
                  <a:srgbClr val="0070C0"/>
                </a:solidFill>
                <a:latin typeface="+mn-lt"/>
                <a:ea typeface="+mn-ea"/>
                <a:cs typeface="+mn-cs"/>
              </a:rPr>
              <a:t>　　（やまさわ　なりやす）</a:t>
            </a:r>
            <a:endParaRPr kumimoji="1" lang="en-US" altLang="ja-JP" sz="4000" kern="1200" dirty="0">
              <a:solidFill>
                <a:srgbClr val="0070C0"/>
              </a:solidFill>
              <a:latin typeface="+mn-lt"/>
              <a:ea typeface="+mn-ea"/>
              <a:cs typeface="+mn-cs"/>
            </a:endParaRPr>
          </a:p>
          <a:p>
            <a:pPr marL="742950" indent="-742950">
              <a:buFont typeface="Wingdings" panose="05000000000000000000" pitchFamily="2" charset="2"/>
              <a:buChar char="Ø"/>
            </a:pPr>
            <a:r>
              <a:rPr lang="ja-JP" altLang="en-US" sz="3600" dirty="0">
                <a:solidFill>
                  <a:srgbClr val="0070C0"/>
                </a:solidFill>
              </a:rPr>
              <a:t>日本経済新聞社出身</a:t>
            </a:r>
            <a:endParaRPr lang="en-US" altLang="ja-JP" sz="3600" dirty="0">
              <a:solidFill>
                <a:srgbClr val="0070C0"/>
              </a:solidFill>
            </a:endParaRPr>
          </a:p>
          <a:p>
            <a:pPr marL="742950" indent="-742950">
              <a:buFont typeface="Wingdings" panose="05000000000000000000" pitchFamily="2" charset="2"/>
              <a:buChar char="Ø"/>
            </a:pPr>
            <a:r>
              <a:rPr lang="ja-JP" altLang="en-US" sz="3600" dirty="0">
                <a:solidFill>
                  <a:srgbClr val="0070C0"/>
                </a:solidFill>
              </a:rPr>
              <a:t>専門　経済予測　ディズニー研究</a:t>
            </a:r>
            <a:endParaRPr lang="en-US" altLang="ja-JP" sz="3600" dirty="0">
              <a:solidFill>
                <a:srgbClr val="0070C0"/>
              </a:solidFill>
            </a:endParaRPr>
          </a:p>
          <a:p>
            <a:pPr marL="742950" indent="-742950">
              <a:buFont typeface="Wingdings" panose="05000000000000000000" pitchFamily="2" charset="2"/>
              <a:buChar char="Ø"/>
            </a:pPr>
            <a:r>
              <a:rPr lang="ja-JP" altLang="en-US" sz="3600" dirty="0">
                <a:solidFill>
                  <a:srgbClr val="0070C0"/>
                </a:solidFill>
              </a:rPr>
              <a:t>５月１７日生まれ</a:t>
            </a:r>
            <a:endParaRPr lang="en-US" altLang="ja-JP" sz="3600" dirty="0">
              <a:solidFill>
                <a:srgbClr val="0070C0"/>
              </a:solidFill>
            </a:endParaRPr>
          </a:p>
          <a:p>
            <a:pPr marL="742950" indent="-742950">
              <a:buFont typeface="Wingdings" panose="05000000000000000000" pitchFamily="2" charset="2"/>
              <a:buChar char="Ø"/>
            </a:pPr>
            <a:r>
              <a:rPr lang="en-US" altLang="ja-JP" sz="3600" dirty="0">
                <a:solidFill>
                  <a:srgbClr val="0070C0"/>
                </a:solidFill>
              </a:rPr>
              <a:t>A</a:t>
            </a:r>
            <a:r>
              <a:rPr lang="ja-JP" altLang="en-US" sz="3600" dirty="0">
                <a:solidFill>
                  <a:srgbClr val="0070C0"/>
                </a:solidFill>
              </a:rPr>
              <a:t>型</a:t>
            </a:r>
            <a:endParaRPr lang="en-US" altLang="ja-JP" sz="3600" dirty="0">
              <a:solidFill>
                <a:srgbClr val="0070C0"/>
              </a:solidFill>
            </a:endParaRPr>
          </a:p>
          <a:p>
            <a:pPr marL="742950" indent="-742950">
              <a:buFont typeface="Wingdings" panose="05000000000000000000" pitchFamily="2" charset="2"/>
              <a:buChar char="Ø"/>
            </a:pPr>
            <a:r>
              <a:rPr kumimoji="1" lang="ja-JP" altLang="en-US" sz="3600" kern="1200" dirty="0">
                <a:solidFill>
                  <a:srgbClr val="0070C0"/>
                </a:solidFill>
              </a:rPr>
              <a:t>ビールが好き</a:t>
            </a:r>
            <a:endParaRPr kumimoji="1" lang="en-US" altLang="ja-JP" sz="3600" kern="1200" dirty="0">
              <a:solidFill>
                <a:srgbClr val="0070C0"/>
              </a:solidFill>
            </a:endParaRPr>
          </a:p>
          <a:p>
            <a:pPr marL="742950" indent="-742950">
              <a:buFont typeface="Wingdings" panose="05000000000000000000" pitchFamily="2" charset="2"/>
              <a:buChar char="Ø"/>
            </a:pPr>
            <a:r>
              <a:rPr kumimoji="1" lang="ja-JP" altLang="en-US" sz="3600" kern="1200" dirty="0">
                <a:solidFill>
                  <a:srgbClr val="0070C0"/>
                </a:solidFill>
              </a:rPr>
              <a:t>子供が</a:t>
            </a:r>
            <a:r>
              <a:rPr kumimoji="1" lang="en-US" altLang="ja-JP" sz="3600" kern="1200" dirty="0">
                <a:solidFill>
                  <a:srgbClr val="0070C0"/>
                </a:solidFill>
              </a:rPr>
              <a:t>2</a:t>
            </a:r>
            <a:r>
              <a:rPr kumimoji="1" lang="ja-JP" altLang="en-US" sz="3600" kern="1200" dirty="0">
                <a:solidFill>
                  <a:srgbClr val="0070C0"/>
                </a:solidFill>
              </a:rPr>
              <a:t>人（</a:t>
            </a:r>
            <a:r>
              <a:rPr lang="ja-JP" altLang="en-US" sz="3600" dirty="0">
                <a:solidFill>
                  <a:srgbClr val="0070C0"/>
                </a:solidFill>
              </a:rPr>
              <a:t>浪人生と高</a:t>
            </a:r>
            <a:r>
              <a:rPr lang="en-US" altLang="ja-JP" sz="3600" dirty="0">
                <a:solidFill>
                  <a:srgbClr val="0070C0"/>
                </a:solidFill>
              </a:rPr>
              <a:t>2</a:t>
            </a:r>
            <a:r>
              <a:rPr lang="ja-JP" altLang="en-US" sz="3600" dirty="0">
                <a:solidFill>
                  <a:srgbClr val="0070C0"/>
                </a:solidFill>
              </a:rPr>
              <a:t>）</a:t>
            </a:r>
            <a:endParaRPr kumimoji="1" lang="en-US" altLang="ja-JP" sz="3600" kern="1200" dirty="0">
              <a:solidFill>
                <a:srgbClr val="0070C0"/>
              </a:solidFill>
            </a:endParaRPr>
          </a:p>
          <a:p>
            <a:endParaRPr kumimoji="1" lang="en-US" altLang="ja-JP" sz="3600" kern="1200" dirty="0">
              <a:solidFill>
                <a:srgbClr val="0070C0"/>
              </a:solidFill>
            </a:endParaRPr>
          </a:p>
          <a:p>
            <a:endParaRPr lang="en-US" altLang="ja-JP" sz="3600" dirty="0">
              <a:solidFill>
                <a:srgbClr val="0070C0"/>
              </a:solidFill>
            </a:endParaRPr>
          </a:p>
          <a:p>
            <a:endParaRPr lang="en-US" altLang="ja-JP" sz="3200" dirty="0"/>
          </a:p>
          <a:p>
            <a:endParaRPr kumimoji="1" lang="ja-JP" altLang="en-US" sz="3200" kern="1200" dirty="0">
              <a:solidFill>
                <a:schemeClr val="tx1"/>
              </a:solidFill>
            </a:endParaRPr>
          </a:p>
        </p:txBody>
      </p:sp>
      <p:pic>
        <p:nvPicPr>
          <p:cNvPr id="9" name="コンテンツ プレースホルダー 8" descr="人, 屋内, 男, 棚 が含まれている画像&#10;&#10;自動的に生成された説明">
            <a:extLst>
              <a:ext uri="{FF2B5EF4-FFF2-40B4-BE49-F238E27FC236}">
                <a16:creationId xmlns:a16="http://schemas.microsoft.com/office/drawing/2014/main" id="{528A59FF-50C1-48C1-B353-CFA8907AF00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7568938" y="2804385"/>
            <a:ext cx="3644035" cy="2733026"/>
          </a:xfrm>
        </p:spPr>
      </p:pic>
    </p:spTree>
    <p:extLst>
      <p:ext uri="{BB962C8B-B14F-4D97-AF65-F5344CB8AC3E}">
        <p14:creationId xmlns:p14="http://schemas.microsoft.com/office/powerpoint/2010/main" val="40853715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広島県呉市</a:t>
            </a:r>
            <a:endParaRPr kumimoji="1" lang="ja-JP"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1" y="1390485"/>
            <a:ext cx="3087711" cy="4362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974" y="1340767"/>
            <a:ext cx="2820641" cy="18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5910904" y="3429000"/>
            <a:ext cx="2622712" cy="369332"/>
          </a:xfrm>
          <a:prstGeom prst="rect">
            <a:avLst/>
          </a:prstGeom>
          <a:noFill/>
        </p:spPr>
        <p:txBody>
          <a:bodyPr wrap="square" rtlCol="0">
            <a:spAutoFit/>
          </a:bodyPr>
          <a:lstStyle/>
          <a:p>
            <a:pPr algn="ctr"/>
            <a:r>
              <a:rPr lang="ja-JP" altLang="en-US" dirty="0"/>
              <a:t>戦艦大和ミュージアム</a:t>
            </a:r>
          </a:p>
        </p:txBody>
      </p:sp>
      <p:sp>
        <p:nvSpPr>
          <p:cNvPr id="5" name="テキスト ボックス 4"/>
          <p:cNvSpPr txBox="1"/>
          <p:nvPr/>
        </p:nvSpPr>
        <p:spPr>
          <a:xfrm>
            <a:off x="6483128" y="6309320"/>
            <a:ext cx="2088232" cy="369332"/>
          </a:xfrm>
          <a:prstGeom prst="rect">
            <a:avLst/>
          </a:prstGeom>
          <a:noFill/>
        </p:spPr>
        <p:txBody>
          <a:bodyPr wrap="square" rtlCol="0">
            <a:spAutoFit/>
          </a:bodyPr>
          <a:lstStyle/>
          <a:p>
            <a:pPr algn="ctr"/>
            <a:r>
              <a:rPr lang="ja-JP" altLang="en-US" dirty="0"/>
              <a:t>呉市</a:t>
            </a:r>
          </a:p>
        </p:txBody>
      </p:sp>
      <p:sp>
        <p:nvSpPr>
          <p:cNvPr id="3" name="テキスト ボックス 2"/>
          <p:cNvSpPr txBox="1"/>
          <p:nvPr/>
        </p:nvSpPr>
        <p:spPr>
          <a:xfrm>
            <a:off x="2609085" y="6071047"/>
            <a:ext cx="1420582" cy="369332"/>
          </a:xfrm>
          <a:prstGeom prst="rect">
            <a:avLst/>
          </a:prstGeom>
          <a:noFill/>
        </p:spPr>
        <p:txBody>
          <a:bodyPr wrap="none" rtlCol="0">
            <a:spAutoFit/>
          </a:bodyPr>
          <a:lstStyle/>
          <a:p>
            <a:r>
              <a:rPr lang="ja-JP" altLang="en-US" dirty="0"/>
              <a:t>マンガ、映画</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975" y="3928627"/>
            <a:ext cx="2856559" cy="214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図 5">
            <a:extLst>
              <a:ext uri="{FF2B5EF4-FFF2-40B4-BE49-F238E27FC236}">
                <a16:creationId xmlns:a16="http://schemas.microsoft.com/office/drawing/2014/main" id="{C8EE3E27-E21F-9A6D-0E14-6C1CAE85985F}"/>
              </a:ext>
            </a:extLst>
          </p:cNvPr>
          <p:cNvPicPr>
            <a:picLocks noChangeAspect="1"/>
          </p:cNvPicPr>
          <p:nvPr/>
        </p:nvPicPr>
        <p:blipFill>
          <a:blip r:embed="rId5"/>
          <a:stretch>
            <a:fillRect/>
          </a:stretch>
        </p:blipFill>
        <p:spPr>
          <a:xfrm>
            <a:off x="8989917" y="1254146"/>
            <a:ext cx="2853123" cy="3805587"/>
          </a:xfrm>
          <a:prstGeom prst="rect">
            <a:avLst/>
          </a:prstGeom>
        </p:spPr>
      </p:pic>
      <p:sp>
        <p:nvSpPr>
          <p:cNvPr id="8" name="テキスト ボックス 7">
            <a:extLst>
              <a:ext uri="{FF2B5EF4-FFF2-40B4-BE49-F238E27FC236}">
                <a16:creationId xmlns:a16="http://schemas.microsoft.com/office/drawing/2014/main" id="{E40AC866-9B7B-7389-0DB7-F1EB44973F57}"/>
              </a:ext>
            </a:extLst>
          </p:cNvPr>
          <p:cNvSpPr txBox="1"/>
          <p:nvPr/>
        </p:nvSpPr>
        <p:spPr>
          <a:xfrm>
            <a:off x="10056440" y="5373216"/>
            <a:ext cx="792088" cy="369332"/>
          </a:xfrm>
          <a:prstGeom prst="rect">
            <a:avLst/>
          </a:prstGeom>
          <a:noFill/>
        </p:spPr>
        <p:txBody>
          <a:bodyPr wrap="square" rtlCol="0">
            <a:spAutoFit/>
          </a:bodyPr>
          <a:lstStyle/>
          <a:p>
            <a:r>
              <a:rPr kumimoji="1" lang="ja-JP" altLang="en-US" dirty="0"/>
              <a:t>牡蠣</a:t>
            </a:r>
          </a:p>
        </p:txBody>
      </p:sp>
    </p:spTree>
    <p:extLst>
      <p:ext uri="{BB962C8B-B14F-4D97-AF65-F5344CB8AC3E}">
        <p14:creationId xmlns:p14="http://schemas.microsoft.com/office/powerpoint/2010/main" val="876280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日本経済新聞社</a:t>
            </a:r>
            <a:br>
              <a:rPr kumimoji="1" lang="en-US" altLang="ja-JP" dirty="0"/>
            </a:br>
            <a:r>
              <a:rPr kumimoji="1" lang="ja-JP" altLang="en-US" dirty="0"/>
              <a:t>データバンク局経済情報部</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1504" y="3061056"/>
            <a:ext cx="1872208" cy="1427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767408" y="1772816"/>
            <a:ext cx="10972800" cy="1846659"/>
          </a:xfrm>
          <a:prstGeom prst="rect">
            <a:avLst/>
          </a:prstGeom>
          <a:noFill/>
        </p:spPr>
        <p:txBody>
          <a:bodyPr wrap="square" rtlCol="0">
            <a:spAutoFit/>
          </a:bodyPr>
          <a:lstStyle/>
          <a:p>
            <a:r>
              <a:rPr lang="ja-JP" altLang="en-US" sz="2400" dirty="0"/>
              <a:t>内定企業（</a:t>
            </a:r>
            <a:r>
              <a:rPr lang="en-US" altLang="ja-JP" sz="2400" dirty="0"/>
              <a:t>1987</a:t>
            </a:r>
            <a:r>
              <a:rPr lang="ja-JP" altLang="en-US" sz="2400" dirty="0"/>
              <a:t>年</a:t>
            </a:r>
            <a:r>
              <a:rPr lang="en-US" altLang="ja-JP" sz="2400" dirty="0"/>
              <a:t>4</a:t>
            </a:r>
            <a:r>
              <a:rPr lang="ja-JP" altLang="en-US" sz="2400" dirty="0"/>
              <a:t>月入社）　富士銀行、ソニー、日本経済新聞社</a:t>
            </a:r>
            <a:endParaRPr lang="en-US" altLang="ja-JP" sz="2400" dirty="0"/>
          </a:p>
          <a:p>
            <a:r>
              <a:rPr lang="ja-JP" altLang="en-US" sz="2400" dirty="0"/>
              <a:t>新聞記者ではない。</a:t>
            </a:r>
            <a:endParaRPr lang="en-US" altLang="ja-JP" sz="2400" dirty="0"/>
          </a:p>
          <a:p>
            <a:r>
              <a:rPr lang="ja-JP" altLang="en-US" sz="2400" dirty="0"/>
              <a:t>経済予測を担当</a:t>
            </a:r>
            <a:endParaRPr lang="en-US" altLang="ja-JP" sz="2400" dirty="0"/>
          </a:p>
          <a:p>
            <a:r>
              <a:rPr lang="ja-JP" altLang="en-US" sz="2400" dirty="0"/>
              <a:t>紙の新聞はなくなると思っていた。</a:t>
            </a:r>
            <a:endParaRPr lang="en-US" altLang="ja-JP" sz="2400" dirty="0"/>
          </a:p>
          <a:p>
            <a:endParaRPr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8722" y="3284984"/>
            <a:ext cx="4621550" cy="346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1568" y="4221088"/>
            <a:ext cx="3966226" cy="2231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39597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スタンフォード大学留学</a:t>
            </a:r>
            <a:br>
              <a:rPr kumimoji="1" lang="en-US" altLang="ja-JP" dirty="0"/>
            </a:br>
            <a:r>
              <a:rPr lang="en-US" altLang="ja-JP" dirty="0"/>
              <a:t>(1992</a:t>
            </a:r>
            <a:r>
              <a:rPr lang="ja-JP" altLang="en-US" dirty="0"/>
              <a:t>年</a:t>
            </a:r>
            <a:r>
              <a:rPr lang="en-US" altLang="ja-JP" dirty="0"/>
              <a:t>4</a:t>
            </a:r>
            <a:r>
              <a:rPr lang="ja-JP" altLang="en-US" dirty="0"/>
              <a:t>月～</a:t>
            </a:r>
            <a:r>
              <a:rPr lang="en-US" altLang="ja-JP" dirty="0"/>
              <a:t>1993</a:t>
            </a:r>
            <a:r>
              <a:rPr lang="ja-JP" altLang="en-US" dirty="0"/>
              <a:t>年</a:t>
            </a:r>
            <a:r>
              <a:rPr lang="en-US" altLang="ja-JP" dirty="0"/>
              <a:t>4</a:t>
            </a:r>
            <a:r>
              <a:rPr lang="ja-JP" altLang="en-US" dirty="0"/>
              <a:t>月）</a:t>
            </a:r>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3755" y="2094545"/>
            <a:ext cx="5039666" cy="377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33" y="1255468"/>
            <a:ext cx="24669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74" y="4150861"/>
            <a:ext cx="2441848" cy="1831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994" y="1259456"/>
            <a:ext cx="268605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531" y="4013042"/>
            <a:ext cx="24669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60576" y="3263312"/>
            <a:ext cx="2585371" cy="369332"/>
          </a:xfrm>
          <a:prstGeom prst="rect">
            <a:avLst/>
          </a:prstGeom>
          <a:noFill/>
        </p:spPr>
        <p:txBody>
          <a:bodyPr wrap="square" rtlCol="0">
            <a:spAutoFit/>
          </a:bodyPr>
          <a:lstStyle/>
          <a:p>
            <a:r>
              <a:rPr lang="ja-JP" altLang="en-US" dirty="0"/>
              <a:t>サンフランシスコ</a:t>
            </a:r>
          </a:p>
        </p:txBody>
      </p:sp>
      <p:sp>
        <p:nvSpPr>
          <p:cNvPr id="4" name="テキスト ボックス 3"/>
          <p:cNvSpPr txBox="1"/>
          <p:nvPr/>
        </p:nvSpPr>
        <p:spPr>
          <a:xfrm>
            <a:off x="609600" y="6214030"/>
            <a:ext cx="2376264" cy="369332"/>
          </a:xfrm>
          <a:prstGeom prst="rect">
            <a:avLst/>
          </a:prstGeom>
          <a:noFill/>
        </p:spPr>
        <p:txBody>
          <a:bodyPr wrap="square" rtlCol="0">
            <a:spAutoFit/>
          </a:bodyPr>
          <a:lstStyle/>
          <a:p>
            <a:r>
              <a:rPr lang="ja-JP" altLang="en-US" dirty="0"/>
              <a:t>シリコンバレー</a:t>
            </a:r>
          </a:p>
        </p:txBody>
      </p:sp>
      <p:sp>
        <p:nvSpPr>
          <p:cNvPr id="5" name="テキスト ボックス 4"/>
          <p:cNvSpPr txBox="1"/>
          <p:nvPr/>
        </p:nvSpPr>
        <p:spPr>
          <a:xfrm>
            <a:off x="9136108" y="6309320"/>
            <a:ext cx="2103298" cy="369332"/>
          </a:xfrm>
          <a:prstGeom prst="rect">
            <a:avLst/>
          </a:prstGeom>
          <a:noFill/>
        </p:spPr>
        <p:txBody>
          <a:bodyPr wrap="square" rtlCol="0">
            <a:spAutoFit/>
          </a:bodyPr>
          <a:lstStyle/>
          <a:p>
            <a:r>
              <a:rPr lang="ja-JP" altLang="en-US" dirty="0"/>
              <a:t>ヨセミテ国立公園</a:t>
            </a:r>
          </a:p>
        </p:txBody>
      </p:sp>
      <p:sp>
        <p:nvSpPr>
          <p:cNvPr id="6" name="テキスト ボックス 5"/>
          <p:cNvSpPr txBox="1"/>
          <p:nvPr/>
        </p:nvSpPr>
        <p:spPr>
          <a:xfrm>
            <a:off x="9059573" y="3332002"/>
            <a:ext cx="1739623" cy="369332"/>
          </a:xfrm>
          <a:prstGeom prst="rect">
            <a:avLst/>
          </a:prstGeom>
          <a:noFill/>
        </p:spPr>
        <p:txBody>
          <a:bodyPr wrap="square" rtlCol="0">
            <a:spAutoFit/>
          </a:bodyPr>
          <a:lstStyle/>
          <a:p>
            <a:r>
              <a:rPr lang="ja-JP" altLang="en-US" dirty="0"/>
              <a:t>レイクタホ</a:t>
            </a:r>
          </a:p>
        </p:txBody>
      </p:sp>
    </p:spTree>
    <p:extLst>
      <p:ext uri="{BB962C8B-B14F-4D97-AF65-F5344CB8AC3E}">
        <p14:creationId xmlns:p14="http://schemas.microsoft.com/office/powerpoint/2010/main" val="68406372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スタンフォード大学</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7567" y="3757300"/>
            <a:ext cx="4246813" cy="282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96" y="692696"/>
            <a:ext cx="3587028" cy="2883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123" y="1700808"/>
            <a:ext cx="1838325"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481" y="1700808"/>
            <a:ext cx="173355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7868568" y="4787860"/>
            <a:ext cx="3744416" cy="369332"/>
          </a:xfrm>
          <a:prstGeom prst="rect">
            <a:avLst/>
          </a:prstGeom>
          <a:noFill/>
        </p:spPr>
        <p:txBody>
          <a:bodyPr wrap="square" rtlCol="0">
            <a:spAutoFit/>
          </a:bodyPr>
          <a:lstStyle/>
          <a:p>
            <a:r>
              <a:rPr lang="ja-JP" altLang="en-US" dirty="0"/>
              <a:t>青木昌彦スタンフォード大学教授</a:t>
            </a:r>
          </a:p>
        </p:txBody>
      </p:sp>
    </p:spTree>
    <p:extLst>
      <p:ext uri="{BB962C8B-B14F-4D97-AF65-F5344CB8AC3E}">
        <p14:creationId xmlns:p14="http://schemas.microsoft.com/office/powerpoint/2010/main" val="35848547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922" y="1448798"/>
            <a:ext cx="5627939" cy="198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704" y="404664"/>
            <a:ext cx="4762500"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656" y="3789040"/>
            <a:ext cx="1790700"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5337" y="1916832"/>
            <a:ext cx="3330669" cy="468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874653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総務省統計委員会</a:t>
            </a:r>
          </a:p>
        </p:txBody>
      </p:sp>
      <p:sp>
        <p:nvSpPr>
          <p:cNvPr id="3" name="コンテンツ プレースホルダー 2"/>
          <p:cNvSpPr>
            <a:spLocks noGrp="1"/>
          </p:cNvSpPr>
          <p:nvPr>
            <p:ph idx="1"/>
          </p:nvPr>
        </p:nvSpPr>
        <p:spPr>
          <a:xfrm>
            <a:off x="438386" y="1336224"/>
            <a:ext cx="6305686" cy="2270582"/>
          </a:xfrm>
        </p:spPr>
        <p:txBody>
          <a:bodyPr/>
          <a:lstStyle/>
          <a:p>
            <a:r>
              <a:rPr kumimoji="1" lang="en-US" altLang="ja-JP" dirty="0">
                <a:solidFill>
                  <a:schemeClr val="accent6">
                    <a:lumMod val="75000"/>
                  </a:schemeClr>
                </a:solidFill>
              </a:rPr>
              <a:t>2016</a:t>
            </a:r>
            <a:r>
              <a:rPr kumimoji="1" lang="ja-JP" altLang="en-US" dirty="0">
                <a:solidFill>
                  <a:schemeClr val="accent6">
                    <a:lumMod val="75000"/>
                  </a:schemeClr>
                </a:solidFill>
              </a:rPr>
              <a:t>年</a:t>
            </a:r>
            <a:r>
              <a:rPr kumimoji="1" lang="en-US" altLang="ja-JP" dirty="0">
                <a:solidFill>
                  <a:schemeClr val="accent6">
                    <a:lumMod val="75000"/>
                  </a:schemeClr>
                </a:solidFill>
              </a:rPr>
              <a:t>4</a:t>
            </a:r>
            <a:r>
              <a:rPr kumimoji="1" lang="ja-JP" altLang="en-US" dirty="0">
                <a:solidFill>
                  <a:schemeClr val="accent6">
                    <a:lumMod val="75000"/>
                  </a:schemeClr>
                </a:solidFill>
              </a:rPr>
              <a:t>月～</a:t>
            </a:r>
            <a:r>
              <a:rPr kumimoji="1" lang="en-US" altLang="ja-JP" dirty="0">
                <a:solidFill>
                  <a:schemeClr val="accent6">
                    <a:lumMod val="75000"/>
                  </a:schemeClr>
                </a:solidFill>
              </a:rPr>
              <a:t>2018</a:t>
            </a:r>
            <a:r>
              <a:rPr kumimoji="1" lang="ja-JP" altLang="en-US" dirty="0">
                <a:solidFill>
                  <a:schemeClr val="accent6">
                    <a:lumMod val="75000"/>
                  </a:schemeClr>
                </a:solidFill>
              </a:rPr>
              <a:t>年</a:t>
            </a:r>
            <a:r>
              <a:rPr kumimoji="1" lang="en-US" altLang="ja-JP" dirty="0">
                <a:solidFill>
                  <a:schemeClr val="accent6">
                    <a:lumMod val="75000"/>
                  </a:schemeClr>
                </a:solidFill>
              </a:rPr>
              <a:t>3</a:t>
            </a:r>
            <a:r>
              <a:rPr kumimoji="1" lang="ja-JP" altLang="en-US" dirty="0">
                <a:solidFill>
                  <a:schemeClr val="accent6">
                    <a:lumMod val="75000"/>
                  </a:schemeClr>
                </a:solidFill>
              </a:rPr>
              <a:t>月</a:t>
            </a:r>
            <a:endParaRPr kumimoji="1" lang="en-US" altLang="ja-JP" dirty="0">
              <a:solidFill>
                <a:schemeClr val="accent6">
                  <a:lumMod val="75000"/>
                </a:schemeClr>
              </a:solidFill>
            </a:endParaRPr>
          </a:p>
          <a:p>
            <a:r>
              <a:rPr kumimoji="1" lang="ja-JP" altLang="en-US" dirty="0"/>
              <a:t>統計委員会担当室長</a:t>
            </a:r>
            <a:endParaRPr kumimoji="1" lang="en-US" altLang="ja-JP" dirty="0"/>
          </a:p>
          <a:p>
            <a:r>
              <a:rPr lang="ja-JP" altLang="en-US" dirty="0"/>
              <a:t>内閣府経済社会総合研究所上席主任研究員</a:t>
            </a:r>
            <a:endParaRPr lang="en-US" altLang="ja-JP" dirty="0"/>
          </a:p>
          <a:p>
            <a:pPr marL="0" indent="0">
              <a:buNone/>
            </a:pPr>
            <a:endParaRPr kumimoji="1" lang="ja-JP"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3417" y="1804363"/>
            <a:ext cx="4489129" cy="324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36" y="3606806"/>
            <a:ext cx="6098044" cy="3206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602197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1960329" y="188640"/>
            <a:ext cx="8229600" cy="778098"/>
          </a:xfrm>
        </p:spPr>
        <p:txBody>
          <a:bodyPr/>
          <a:lstStyle/>
          <a:p>
            <a:r>
              <a:rPr kumimoji="1" lang="ja-JP" altLang="en-US" dirty="0"/>
              <a:t>卒業式</a:t>
            </a:r>
          </a:p>
        </p:txBody>
      </p:sp>
      <p:pic>
        <p:nvPicPr>
          <p:cNvPr id="4" name="コンテンツ プレースホルダー 3"/>
          <p:cNvPicPr>
            <a:picLocks noGrp="1" noChangeAspect="1"/>
          </p:cNvPicPr>
          <p:nvPr>
            <p:ph idx="1"/>
          </p:nvPr>
        </p:nvPicPr>
        <p:blipFill>
          <a:blip r:embed="rId2"/>
          <a:stretch>
            <a:fillRect/>
          </a:stretch>
        </p:blipFill>
        <p:spPr>
          <a:xfrm>
            <a:off x="1991544" y="908720"/>
            <a:ext cx="1663080" cy="1247310"/>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760" y="980728"/>
            <a:ext cx="1656184" cy="124213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74" y="980729"/>
            <a:ext cx="1666453" cy="1250069"/>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4327" y="980729"/>
            <a:ext cx="1656182" cy="1242137"/>
          </a:xfrm>
          <a:prstGeom prst="rect">
            <a:avLst/>
          </a:prstGeom>
        </p:spPr>
      </p:pic>
      <p:pic>
        <p:nvPicPr>
          <p:cNvPr id="2" name="図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1966" y="2492897"/>
            <a:ext cx="1656184" cy="1242137"/>
          </a:xfrm>
          <a:prstGeom prst="rect">
            <a:avLst/>
          </a:prstGeom>
        </p:spPr>
      </p:pic>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7445" y="2492895"/>
            <a:ext cx="1656184" cy="1242138"/>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2480" y="2506207"/>
            <a:ext cx="1848155" cy="1228826"/>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7189" y="2300286"/>
            <a:ext cx="1673931" cy="1255448"/>
          </a:xfrm>
          <a:prstGeom prst="rect">
            <a:avLst/>
          </a:prstGeom>
        </p:spPr>
      </p:pic>
      <p:pic>
        <p:nvPicPr>
          <p:cNvPr id="12" name="図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64493" y="4005064"/>
            <a:ext cx="1665177" cy="1248882"/>
          </a:xfrm>
          <a:prstGeom prst="rect">
            <a:avLst/>
          </a:prstGeom>
        </p:spPr>
      </p:pic>
      <p:pic>
        <p:nvPicPr>
          <p:cNvPr id="13" name="図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35760" y="4011808"/>
            <a:ext cx="1656184" cy="1242139"/>
          </a:xfrm>
          <a:prstGeom prst="rect">
            <a:avLst/>
          </a:prstGeom>
        </p:spPr>
      </p:pic>
      <p:pic>
        <p:nvPicPr>
          <p:cNvPr id="14" name="図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28592" y="3993706"/>
            <a:ext cx="1882043" cy="1411533"/>
          </a:xfrm>
          <a:prstGeom prst="rect">
            <a:avLst/>
          </a:prstGeom>
        </p:spPr>
      </p:pic>
      <p:pic>
        <p:nvPicPr>
          <p:cNvPr id="16" name="図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24327" y="3985491"/>
            <a:ext cx="1882892" cy="1411532"/>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2663" y="5474588"/>
            <a:ext cx="1687006" cy="1264683"/>
          </a:xfrm>
          <a:prstGeom prst="rect">
            <a:avLst/>
          </a:prstGeom>
        </p:spPr>
      </p:pic>
      <p:pic>
        <p:nvPicPr>
          <p:cNvPr id="19" name="図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35761" y="5474587"/>
            <a:ext cx="1692443" cy="1268760"/>
          </a:xfrm>
          <a:prstGeom prst="rect">
            <a:avLst/>
          </a:prstGeom>
        </p:spPr>
      </p:pic>
      <p:sp>
        <p:nvSpPr>
          <p:cNvPr id="11" name="テキスト ボックス 10"/>
          <p:cNvSpPr txBox="1"/>
          <p:nvPr/>
        </p:nvSpPr>
        <p:spPr>
          <a:xfrm>
            <a:off x="2087079" y="431641"/>
            <a:ext cx="1542590" cy="369332"/>
          </a:xfrm>
          <a:prstGeom prst="rect">
            <a:avLst/>
          </a:prstGeom>
          <a:noFill/>
        </p:spPr>
        <p:txBody>
          <a:bodyPr wrap="square" rtlCol="0">
            <a:spAutoFit/>
          </a:bodyPr>
          <a:lstStyle/>
          <a:p>
            <a:pPr algn="ctr"/>
            <a:r>
              <a:rPr lang="en-US" altLang="ja-JP" dirty="0">
                <a:solidFill>
                  <a:srgbClr val="FF0000"/>
                </a:solidFill>
              </a:rPr>
              <a:t>1</a:t>
            </a:r>
            <a:r>
              <a:rPr lang="ja-JP" altLang="en-US" dirty="0">
                <a:solidFill>
                  <a:srgbClr val="FF0000"/>
                </a:solidFill>
              </a:rPr>
              <a:t>期生</a:t>
            </a:r>
          </a:p>
        </p:txBody>
      </p:sp>
      <p:sp>
        <p:nvSpPr>
          <p:cNvPr id="15" name="テキスト ボックス 14"/>
          <p:cNvSpPr txBox="1"/>
          <p:nvPr/>
        </p:nvSpPr>
        <p:spPr>
          <a:xfrm>
            <a:off x="9678371" y="6079513"/>
            <a:ext cx="1872208" cy="369332"/>
          </a:xfrm>
          <a:prstGeom prst="rect">
            <a:avLst/>
          </a:prstGeom>
          <a:noFill/>
        </p:spPr>
        <p:txBody>
          <a:bodyPr wrap="square" rtlCol="0">
            <a:spAutoFit/>
          </a:bodyPr>
          <a:lstStyle/>
          <a:p>
            <a:r>
              <a:rPr lang="ja-JP" altLang="en-US" dirty="0">
                <a:solidFill>
                  <a:srgbClr val="FF0000"/>
                </a:solidFill>
              </a:rPr>
              <a:t>来年度は</a:t>
            </a:r>
            <a:r>
              <a:rPr lang="en-US" altLang="ja-JP" dirty="0">
                <a:solidFill>
                  <a:srgbClr val="FF0000"/>
                </a:solidFill>
              </a:rPr>
              <a:t>2</a:t>
            </a:r>
            <a:r>
              <a:rPr lang="ja-JP" altLang="en-US" dirty="0">
                <a:solidFill>
                  <a:srgbClr val="FF0000"/>
                </a:solidFill>
              </a:rPr>
              <a:t>１期生</a:t>
            </a:r>
          </a:p>
        </p:txBody>
      </p:sp>
      <p:pic>
        <p:nvPicPr>
          <p:cNvPr id="20" name="図 19" descr="コンピューターの前に立っている子供たち&#10;&#10;低い精度で自動的に生成された説明">
            <a:extLst>
              <a:ext uri="{FF2B5EF4-FFF2-40B4-BE49-F238E27FC236}">
                <a16:creationId xmlns:a16="http://schemas.microsoft.com/office/drawing/2014/main" id="{80CF4DBE-B9F4-4C27-AB20-10BC4D8729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79974" y="5489668"/>
            <a:ext cx="1830660" cy="1179691"/>
          </a:xfrm>
          <a:prstGeom prst="rect">
            <a:avLst/>
          </a:prstGeom>
        </p:spPr>
      </p:pic>
    </p:spTree>
    <p:extLst>
      <p:ext uri="{BB962C8B-B14F-4D97-AF65-F5344CB8AC3E}">
        <p14:creationId xmlns:p14="http://schemas.microsoft.com/office/powerpoint/2010/main" val="273686819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616</Words>
  <Application>Microsoft Office PowerPoint</Application>
  <PresentationFormat>ワイド画面</PresentationFormat>
  <Paragraphs>122</Paragraphs>
  <Slides>17</Slides>
  <Notes>9</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17</vt:i4>
      </vt:variant>
    </vt:vector>
  </HeadingPairs>
  <TitlesOfParts>
    <vt:vector size="22" baseType="lpstr">
      <vt:lpstr>HGP創英角ﾎﾟｯﾌﾟ体</vt:lpstr>
      <vt:lpstr>Arial</vt:lpstr>
      <vt:lpstr>Calibri</vt:lpstr>
      <vt:lpstr>Wingdings</vt:lpstr>
      <vt:lpstr>Office ​​テーマ</vt:lpstr>
      <vt:lpstr>実践ゼミナール　ゼミ紹介</vt:lpstr>
      <vt:lpstr>山澤先生について</vt:lpstr>
      <vt:lpstr>広島県呉市</vt:lpstr>
      <vt:lpstr>日本経済新聞社 データバンク局経済情報部</vt:lpstr>
      <vt:lpstr>スタンフォード大学留学 (1992年4月～1993年4月）</vt:lpstr>
      <vt:lpstr>スタンフォード大学</vt:lpstr>
      <vt:lpstr>PowerPoint プレゼンテーション</vt:lpstr>
      <vt:lpstr>総務省統計委員会</vt:lpstr>
      <vt:lpstr>卒業式</vt:lpstr>
      <vt:lpstr>授業内容　春学期</vt:lpstr>
      <vt:lpstr>授業内容　秋学期</vt:lpstr>
      <vt:lpstr>インターンシップ先　２０２２年度</vt:lpstr>
      <vt:lpstr>山澤ゼミの魅力</vt:lpstr>
      <vt:lpstr>合宿やBBQもやります</vt:lpstr>
      <vt:lpstr>学外交流が盛ん！</vt:lpstr>
      <vt:lpstr>みんな仲良し！</vt:lpstr>
      <vt:lpstr>こんな人におすすめ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自己紹介</dc:title>
  <dc:creator>Nariyasu Yamasawa</dc:creator>
  <cp:lastModifiedBy>Yamasawa Nariyasu</cp:lastModifiedBy>
  <cp:revision>65</cp:revision>
  <dcterms:created xsi:type="dcterms:W3CDTF">2019-03-29T23:45:07Z</dcterms:created>
  <dcterms:modified xsi:type="dcterms:W3CDTF">2022-10-21T06:15:11Z</dcterms:modified>
</cp:coreProperties>
</file>