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1" r:id="rId3"/>
    <p:sldId id="258" r:id="rId4"/>
    <p:sldId id="259" r:id="rId5"/>
    <p:sldId id="381" r:id="rId6"/>
    <p:sldId id="457" r:id="rId7"/>
    <p:sldId id="458" r:id="rId8"/>
    <p:sldId id="405" r:id="rId9"/>
    <p:sldId id="377" r:id="rId10"/>
    <p:sldId id="378" r:id="rId11"/>
    <p:sldId id="379" r:id="rId12"/>
    <p:sldId id="461" r:id="rId13"/>
    <p:sldId id="460" r:id="rId14"/>
    <p:sldId id="260" r:id="rId15"/>
    <p:sldId id="406" r:id="rId16"/>
    <p:sldId id="451" r:id="rId17"/>
    <p:sldId id="452" r:id="rId18"/>
    <p:sldId id="453" r:id="rId19"/>
    <p:sldId id="409" r:id="rId20"/>
    <p:sldId id="436" r:id="rId21"/>
    <p:sldId id="437" r:id="rId22"/>
    <p:sldId id="463" r:id="rId23"/>
    <p:sldId id="464" r:id="rId24"/>
    <p:sldId id="465" r:id="rId25"/>
    <p:sldId id="466" r:id="rId26"/>
    <p:sldId id="467" r:id="rId27"/>
    <p:sldId id="468" r:id="rId28"/>
    <p:sldId id="439" r:id="rId29"/>
    <p:sldId id="441" r:id="rId30"/>
    <p:sldId id="443" r:id="rId31"/>
    <p:sldId id="410" r:id="rId32"/>
    <p:sldId id="469" r:id="rId33"/>
    <p:sldId id="418" r:id="rId34"/>
    <p:sldId id="454" r:id="rId35"/>
    <p:sldId id="426" r:id="rId36"/>
    <p:sldId id="427" r:id="rId37"/>
    <p:sldId id="433" r:id="rId38"/>
    <p:sldId id="428" r:id="rId39"/>
    <p:sldId id="455" r:id="rId40"/>
    <p:sldId id="429" r:id="rId41"/>
    <p:sldId id="407" r:id="rId42"/>
    <p:sldId id="474" r:id="rId43"/>
    <p:sldId id="473" r:id="rId44"/>
    <p:sldId id="408" r:id="rId45"/>
    <p:sldId id="385" r:id="rId46"/>
    <p:sldId id="391" r:id="rId47"/>
    <p:sldId id="396" r:id="rId48"/>
    <p:sldId id="397" r:id="rId49"/>
    <p:sldId id="403" r:id="rId50"/>
    <p:sldId id="400" r:id="rId51"/>
    <p:sldId id="401" r:id="rId52"/>
    <p:sldId id="261" r:id="rId53"/>
    <p:sldId id="471" r:id="rId54"/>
    <p:sldId id="472" r:id="rId55"/>
    <p:sldId id="475" r:id="rId56"/>
  </p:sldIdLst>
  <p:sldSz cx="9144000" cy="5715000" type="screen16x1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48" y="5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Dropbox\USER_DRV\00&#12487;&#12451;&#12474;&#12491;&#12540;\&#32113;&#21512;&#29256;\&#12510;&#12463;&#12525;&#12487;&#12540;&#12479;&#12539;&#26666;&#203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66914151131878E-2"/>
          <c:y val="4.2857142857142934E-2"/>
          <c:w val="0.92699567510120062"/>
          <c:h val="0.91714285714285715"/>
        </c:manualLayout>
      </c:layout>
      <c:areaChart>
        <c:grouping val="standard"/>
        <c:varyColors val="0"/>
        <c:ser>
          <c:idx val="3"/>
          <c:order val="0"/>
          <c:tx>
            <c:strRef>
              <c:f>景気循環の概念図!$C$6</c:f>
              <c:strCache>
                <c:ptCount val="1"/>
                <c:pt idx="0">
                  <c:v>トレンド</c:v>
                </c:pt>
              </c:strCache>
            </c:strRef>
          </c:tx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景気循環の概念図!$C$15:$C$42</c:f>
            </c:numRef>
          </c:val>
          <c:extLst>
            <c:ext xmlns:c16="http://schemas.microsoft.com/office/drawing/2014/chart" uri="{C3380CC4-5D6E-409C-BE32-E72D297353CC}">
              <c16:uniqueId val="{00000000-33E5-45E0-BFDC-2B347F6DBEC5}"/>
            </c:ext>
          </c:extLst>
        </c:ser>
        <c:ser>
          <c:idx val="4"/>
          <c:order val="1"/>
          <c:tx>
            <c:strRef>
              <c:f>景気循環の概念図!$D$6</c:f>
              <c:strCache>
                <c:ptCount val="1"/>
              </c:strCache>
            </c:strRef>
          </c:tx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景気循環の概念図!$D$15:$D$42</c:f>
            </c:numRef>
          </c:val>
          <c:extLst>
            <c:ext xmlns:c16="http://schemas.microsoft.com/office/drawing/2014/chart" uri="{C3380CC4-5D6E-409C-BE32-E72D297353CC}">
              <c16:uniqueId val="{00000001-33E5-45E0-BFDC-2B347F6DBEC5}"/>
            </c:ext>
          </c:extLst>
        </c:ser>
        <c:ser>
          <c:idx val="0"/>
          <c:order val="2"/>
          <c:tx>
            <c:strRef>
              <c:f>景気循環の概念図!$E$6</c:f>
              <c:strCache>
                <c:ptCount val="1"/>
                <c:pt idx="0">
                  <c:v>好況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景気循環の概念図!$E$15:$E$42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8.7498983439446398E-2</c:v>
                </c:pt>
                <c:pt idx="8">
                  <c:v>0.3779777427129804</c:v>
                </c:pt>
                <c:pt idx="9">
                  <c:v>0.63469287594263391</c:v>
                </c:pt>
                <c:pt idx="10">
                  <c:v>0.83471278483915956</c:v>
                </c:pt>
                <c:pt idx="11">
                  <c:v>0.96017028665036619</c:v>
                </c:pt>
                <c:pt idx="12">
                  <c:v>0.99985863638341554</c:v>
                </c:pt>
                <c:pt idx="13">
                  <c:v>0.95023259195852949</c:v>
                </c:pt>
                <c:pt idx="14">
                  <c:v>0.81572510012535759</c:v>
                </c:pt>
                <c:pt idx="15">
                  <c:v>0.60835131453225522</c:v>
                </c:pt>
                <c:pt idx="16">
                  <c:v>0.34663531783502582</c:v>
                </c:pt>
                <c:pt idx="17">
                  <c:v>5.3955420562649764E-2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5-45E0-BFDC-2B347F6DBEC5}"/>
            </c:ext>
          </c:extLst>
        </c:ser>
        <c:ser>
          <c:idx val="1"/>
          <c:order val="3"/>
          <c:tx>
            <c:strRef>
              <c:f>景気循環の概念図!$F$6</c:f>
              <c:strCache>
                <c:ptCount val="1"/>
                <c:pt idx="0">
                  <c:v>不況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景気循環の概念図!$F$15:$F$42</c:f>
              <c:numCache>
                <c:formatCode>General</c:formatCode>
                <c:ptCount val="28"/>
                <c:pt idx="0">
                  <c:v>-0.90407214201706076</c:v>
                </c:pt>
                <c:pt idx="1">
                  <c:v>-0.98999249660044564</c:v>
                </c:pt>
                <c:pt idx="2">
                  <c:v>-0.98747976990886466</c:v>
                </c:pt>
                <c:pt idx="3">
                  <c:v>-0.89675841633414788</c:v>
                </c:pt>
                <c:pt idx="4">
                  <c:v>-0.72593230420014021</c:v>
                </c:pt>
                <c:pt idx="5">
                  <c:v>-0.49026082134069965</c:v>
                </c:pt>
                <c:pt idx="6">
                  <c:v>-0.21079579943077975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-0.24354415373579122</c:v>
                </c:pt>
                <c:pt idx="19">
                  <c:v>-0.51928865411668568</c:v>
                </c:pt>
                <c:pt idx="20">
                  <c:v>-0.74864664559739891</c:v>
                </c:pt>
                <c:pt idx="21">
                  <c:v>-0.91113026188467672</c:v>
                </c:pt>
                <c:pt idx="22">
                  <c:v>-0.992225325452603</c:v>
                </c:pt>
                <c:pt idx="23">
                  <c:v>-0.98468785579412699</c:v>
                </c:pt>
                <c:pt idx="24">
                  <c:v>-0.8891911526253613</c:v>
                </c:pt>
                <c:pt idx="25">
                  <c:v>-0.71426565202720049</c:v>
                </c:pt>
                <c:pt idx="26">
                  <c:v>-0.47553692799599262</c:v>
                </c:pt>
                <c:pt idx="27">
                  <c:v>-0.19432990645533663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5-45E0-BFDC-2B347F6D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96192"/>
        <c:axId val="210900096"/>
      </c:areaChart>
      <c:lineChart>
        <c:grouping val="standard"/>
        <c:varyColors val="0"/>
        <c:ser>
          <c:idx val="2"/>
          <c:order val="4"/>
          <c:tx>
            <c:strRef>
              <c:f>景気循環の概念図!$G$6</c:f>
              <c:strCache>
                <c:ptCount val="1"/>
                <c:pt idx="0">
                  <c:v>両方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景気循環の概念図!$A$15:$B$42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</c:numCache>
            </c:numRef>
          </c:cat>
          <c:val>
            <c:numRef>
              <c:f>景気循環の概念図!$G$15:$G$42</c:f>
              <c:numCache>
                <c:formatCode>General</c:formatCode>
                <c:ptCount val="28"/>
                <c:pt idx="0">
                  <c:v>-0.90407214201706076</c:v>
                </c:pt>
                <c:pt idx="1">
                  <c:v>-0.98999249660044564</c:v>
                </c:pt>
                <c:pt idx="2">
                  <c:v>-0.98747976990886466</c:v>
                </c:pt>
                <c:pt idx="3">
                  <c:v>-0.89675841633414788</c:v>
                </c:pt>
                <c:pt idx="4">
                  <c:v>-0.72593230420014021</c:v>
                </c:pt>
                <c:pt idx="5">
                  <c:v>-0.49026082134069965</c:v>
                </c:pt>
                <c:pt idx="6">
                  <c:v>-0.21079579943077975</c:v>
                </c:pt>
                <c:pt idx="7">
                  <c:v>8.7498983439446398E-2</c:v>
                </c:pt>
                <c:pt idx="8">
                  <c:v>0.3779777427129804</c:v>
                </c:pt>
                <c:pt idx="9">
                  <c:v>0.63469287594263391</c:v>
                </c:pt>
                <c:pt idx="10">
                  <c:v>0.83471278483915956</c:v>
                </c:pt>
                <c:pt idx="11">
                  <c:v>0.96017028665036619</c:v>
                </c:pt>
                <c:pt idx="12">
                  <c:v>0.99985863638341554</c:v>
                </c:pt>
                <c:pt idx="13">
                  <c:v>0.95023259195852949</c:v>
                </c:pt>
                <c:pt idx="14">
                  <c:v>0.81572510012535759</c:v>
                </c:pt>
                <c:pt idx="15">
                  <c:v>0.60835131453225522</c:v>
                </c:pt>
                <c:pt idx="16">
                  <c:v>0.34663531783502582</c:v>
                </c:pt>
                <c:pt idx="17">
                  <c:v>5.3955420562649764E-2</c:v>
                </c:pt>
                <c:pt idx="18">
                  <c:v>-0.24354415373579122</c:v>
                </c:pt>
                <c:pt idx="19">
                  <c:v>-0.51928865411668568</c:v>
                </c:pt>
                <c:pt idx="20">
                  <c:v>-0.74864664559739891</c:v>
                </c:pt>
                <c:pt idx="21">
                  <c:v>-0.91113026188467672</c:v>
                </c:pt>
                <c:pt idx="22">
                  <c:v>-0.992225325452603</c:v>
                </c:pt>
                <c:pt idx="23">
                  <c:v>-0.98468785579412699</c:v>
                </c:pt>
                <c:pt idx="24">
                  <c:v>-0.8891911526253613</c:v>
                </c:pt>
                <c:pt idx="25">
                  <c:v>-0.71426565202720049</c:v>
                </c:pt>
                <c:pt idx="26">
                  <c:v>-0.47553692799599262</c:v>
                </c:pt>
                <c:pt idx="27">
                  <c:v>-0.19432990645533663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E5-45E0-BFDC-2B347F6D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96192"/>
        <c:axId val="210900096"/>
      </c:lineChart>
      <c:catAx>
        <c:axId val="2102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10900096"/>
        <c:crosses val="autoZero"/>
        <c:auto val="1"/>
        <c:lblAlgn val="ctr"/>
        <c:lblOffset val="100"/>
        <c:tickMarkSkip val="1"/>
        <c:noMultiLvlLbl val="0"/>
      </c:catAx>
      <c:valAx>
        <c:axId val="21090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1029619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4877587729983E-2"/>
          <c:y val="0.1458568997384129"/>
          <c:w val="0.88060143616848441"/>
          <c:h val="0.6532673519976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日銀短観予測!$B$2</c:f>
              <c:strCache>
                <c:ptCount val="1"/>
                <c:pt idx="0">
                  <c:v>景気後退期</c:v>
                </c:pt>
              </c:strCache>
            </c:strRef>
          </c:tx>
          <c:spPr>
            <a:solidFill>
              <a:schemeClr val="accent1">
                <a:alpha val="48000"/>
              </a:schemeClr>
            </a:solidFill>
            <a:ln>
              <a:noFill/>
            </a:ln>
          </c:spPr>
          <c:invertIfNegative val="0"/>
          <c:cat>
            <c:numRef>
              <c:f>日銀短観予測!$A$3:$A$185</c:f>
              <c:numCache>
                <c:formatCode>mmm\-yy</c:formatCode>
                <c:ptCount val="183"/>
                <c:pt idx="0">
                  <c:v>27181</c:v>
                </c:pt>
                <c:pt idx="1">
                  <c:v>27273</c:v>
                </c:pt>
                <c:pt idx="2">
                  <c:v>27364</c:v>
                </c:pt>
                <c:pt idx="3">
                  <c:v>27454</c:v>
                </c:pt>
                <c:pt idx="4">
                  <c:v>27546</c:v>
                </c:pt>
                <c:pt idx="5">
                  <c:v>27638</c:v>
                </c:pt>
                <c:pt idx="6">
                  <c:v>27729</c:v>
                </c:pt>
                <c:pt idx="7">
                  <c:v>27820</c:v>
                </c:pt>
                <c:pt idx="8">
                  <c:v>27912</c:v>
                </c:pt>
                <c:pt idx="9">
                  <c:v>28004</c:v>
                </c:pt>
                <c:pt idx="10">
                  <c:v>28095</c:v>
                </c:pt>
                <c:pt idx="11">
                  <c:v>28185</c:v>
                </c:pt>
                <c:pt idx="12">
                  <c:v>28277</c:v>
                </c:pt>
                <c:pt idx="13">
                  <c:v>28369</c:v>
                </c:pt>
                <c:pt idx="14">
                  <c:v>28460</c:v>
                </c:pt>
                <c:pt idx="15">
                  <c:v>28550</c:v>
                </c:pt>
                <c:pt idx="16">
                  <c:v>28642</c:v>
                </c:pt>
                <c:pt idx="17">
                  <c:v>28734</c:v>
                </c:pt>
                <c:pt idx="18">
                  <c:v>28825</c:v>
                </c:pt>
                <c:pt idx="19">
                  <c:v>28915</c:v>
                </c:pt>
                <c:pt idx="20">
                  <c:v>29007</c:v>
                </c:pt>
                <c:pt idx="21">
                  <c:v>29099</c:v>
                </c:pt>
                <c:pt idx="22">
                  <c:v>29190</c:v>
                </c:pt>
                <c:pt idx="23">
                  <c:v>29281</c:v>
                </c:pt>
                <c:pt idx="24">
                  <c:v>29373</c:v>
                </c:pt>
                <c:pt idx="25">
                  <c:v>29465</c:v>
                </c:pt>
                <c:pt idx="26">
                  <c:v>29556</c:v>
                </c:pt>
                <c:pt idx="27">
                  <c:v>29646</c:v>
                </c:pt>
                <c:pt idx="28">
                  <c:v>29738</c:v>
                </c:pt>
                <c:pt idx="29">
                  <c:v>29830</c:v>
                </c:pt>
                <c:pt idx="30">
                  <c:v>29921</c:v>
                </c:pt>
                <c:pt idx="31">
                  <c:v>30011</c:v>
                </c:pt>
                <c:pt idx="32">
                  <c:v>30103</c:v>
                </c:pt>
                <c:pt idx="33">
                  <c:v>30195</c:v>
                </c:pt>
                <c:pt idx="34">
                  <c:v>30286</c:v>
                </c:pt>
                <c:pt idx="35">
                  <c:v>30376</c:v>
                </c:pt>
                <c:pt idx="36">
                  <c:v>30468</c:v>
                </c:pt>
                <c:pt idx="37">
                  <c:v>30560</c:v>
                </c:pt>
                <c:pt idx="38">
                  <c:v>30651</c:v>
                </c:pt>
                <c:pt idx="39">
                  <c:v>30742</c:v>
                </c:pt>
                <c:pt idx="40">
                  <c:v>30834</c:v>
                </c:pt>
                <c:pt idx="41">
                  <c:v>30926</c:v>
                </c:pt>
                <c:pt idx="42">
                  <c:v>31017</c:v>
                </c:pt>
                <c:pt idx="43">
                  <c:v>31107</c:v>
                </c:pt>
                <c:pt idx="44">
                  <c:v>31199</c:v>
                </c:pt>
                <c:pt idx="45">
                  <c:v>31291</c:v>
                </c:pt>
                <c:pt idx="46">
                  <c:v>31382</c:v>
                </c:pt>
                <c:pt idx="47">
                  <c:v>31472</c:v>
                </c:pt>
                <c:pt idx="48">
                  <c:v>31564</c:v>
                </c:pt>
                <c:pt idx="49">
                  <c:v>31656</c:v>
                </c:pt>
                <c:pt idx="50">
                  <c:v>31747</c:v>
                </c:pt>
                <c:pt idx="51">
                  <c:v>31837</c:v>
                </c:pt>
                <c:pt idx="52">
                  <c:v>31929</c:v>
                </c:pt>
                <c:pt idx="53">
                  <c:v>32021</c:v>
                </c:pt>
                <c:pt idx="54">
                  <c:v>32112</c:v>
                </c:pt>
                <c:pt idx="55">
                  <c:v>32203</c:v>
                </c:pt>
                <c:pt idx="56">
                  <c:v>32295</c:v>
                </c:pt>
                <c:pt idx="57">
                  <c:v>32387</c:v>
                </c:pt>
                <c:pt idx="58">
                  <c:v>32478</c:v>
                </c:pt>
                <c:pt idx="59">
                  <c:v>32568</c:v>
                </c:pt>
                <c:pt idx="60">
                  <c:v>32660</c:v>
                </c:pt>
                <c:pt idx="61">
                  <c:v>32752</c:v>
                </c:pt>
                <c:pt idx="62">
                  <c:v>32843</c:v>
                </c:pt>
                <c:pt idx="63">
                  <c:v>32933</c:v>
                </c:pt>
                <c:pt idx="64">
                  <c:v>33025</c:v>
                </c:pt>
                <c:pt idx="65">
                  <c:v>33117</c:v>
                </c:pt>
                <c:pt idx="66">
                  <c:v>33208</c:v>
                </c:pt>
                <c:pt idx="67">
                  <c:v>33298</c:v>
                </c:pt>
                <c:pt idx="68">
                  <c:v>33390</c:v>
                </c:pt>
                <c:pt idx="69">
                  <c:v>33482</c:v>
                </c:pt>
                <c:pt idx="70">
                  <c:v>33573</c:v>
                </c:pt>
                <c:pt idx="71">
                  <c:v>33664</c:v>
                </c:pt>
                <c:pt idx="72">
                  <c:v>33756</c:v>
                </c:pt>
                <c:pt idx="73">
                  <c:v>33848</c:v>
                </c:pt>
                <c:pt idx="74">
                  <c:v>33939</c:v>
                </c:pt>
                <c:pt idx="75">
                  <c:v>34029</c:v>
                </c:pt>
                <c:pt idx="76">
                  <c:v>34121</c:v>
                </c:pt>
                <c:pt idx="77">
                  <c:v>34213</c:v>
                </c:pt>
                <c:pt idx="78">
                  <c:v>34304</c:v>
                </c:pt>
                <c:pt idx="79">
                  <c:v>34394</c:v>
                </c:pt>
                <c:pt idx="80">
                  <c:v>34486</c:v>
                </c:pt>
                <c:pt idx="81">
                  <c:v>34578</c:v>
                </c:pt>
                <c:pt idx="82">
                  <c:v>34669</c:v>
                </c:pt>
                <c:pt idx="83">
                  <c:v>34759</c:v>
                </c:pt>
                <c:pt idx="84">
                  <c:v>34851</c:v>
                </c:pt>
                <c:pt idx="85">
                  <c:v>34943</c:v>
                </c:pt>
                <c:pt idx="86">
                  <c:v>35034</c:v>
                </c:pt>
                <c:pt idx="87">
                  <c:v>35125</c:v>
                </c:pt>
                <c:pt idx="88">
                  <c:v>35217</c:v>
                </c:pt>
                <c:pt idx="89">
                  <c:v>35309</c:v>
                </c:pt>
                <c:pt idx="90">
                  <c:v>35400</c:v>
                </c:pt>
                <c:pt idx="91">
                  <c:v>35490</c:v>
                </c:pt>
                <c:pt idx="92">
                  <c:v>35582</c:v>
                </c:pt>
                <c:pt idx="93">
                  <c:v>35674</c:v>
                </c:pt>
                <c:pt idx="94">
                  <c:v>35765</c:v>
                </c:pt>
                <c:pt idx="95">
                  <c:v>35855</c:v>
                </c:pt>
                <c:pt idx="96">
                  <c:v>35947</c:v>
                </c:pt>
                <c:pt idx="97">
                  <c:v>36039</c:v>
                </c:pt>
                <c:pt idx="98">
                  <c:v>36130</c:v>
                </c:pt>
                <c:pt idx="99">
                  <c:v>36220</c:v>
                </c:pt>
                <c:pt idx="100">
                  <c:v>36312</c:v>
                </c:pt>
                <c:pt idx="101">
                  <c:v>36404</c:v>
                </c:pt>
                <c:pt idx="102">
                  <c:v>36495</c:v>
                </c:pt>
                <c:pt idx="103">
                  <c:v>36586</c:v>
                </c:pt>
                <c:pt idx="104">
                  <c:v>36678</c:v>
                </c:pt>
                <c:pt idx="105">
                  <c:v>36770</c:v>
                </c:pt>
                <c:pt idx="106">
                  <c:v>36861</c:v>
                </c:pt>
                <c:pt idx="107">
                  <c:v>36951</c:v>
                </c:pt>
                <c:pt idx="108">
                  <c:v>37043</c:v>
                </c:pt>
                <c:pt idx="109">
                  <c:v>37135</c:v>
                </c:pt>
                <c:pt idx="110">
                  <c:v>37226</c:v>
                </c:pt>
                <c:pt idx="111">
                  <c:v>37316</c:v>
                </c:pt>
                <c:pt idx="112">
                  <c:v>37408</c:v>
                </c:pt>
                <c:pt idx="113">
                  <c:v>37500</c:v>
                </c:pt>
                <c:pt idx="114">
                  <c:v>37591</c:v>
                </c:pt>
                <c:pt idx="115">
                  <c:v>37681</c:v>
                </c:pt>
                <c:pt idx="116">
                  <c:v>37773</c:v>
                </c:pt>
                <c:pt idx="117">
                  <c:v>37865</c:v>
                </c:pt>
                <c:pt idx="118">
                  <c:v>37956</c:v>
                </c:pt>
                <c:pt idx="119">
                  <c:v>38047</c:v>
                </c:pt>
                <c:pt idx="120">
                  <c:v>38139</c:v>
                </c:pt>
                <c:pt idx="121">
                  <c:v>38231</c:v>
                </c:pt>
                <c:pt idx="122">
                  <c:v>38322</c:v>
                </c:pt>
                <c:pt idx="123">
                  <c:v>38412</c:v>
                </c:pt>
                <c:pt idx="124">
                  <c:v>38504</c:v>
                </c:pt>
                <c:pt idx="125">
                  <c:v>38596</c:v>
                </c:pt>
                <c:pt idx="126">
                  <c:v>38687</c:v>
                </c:pt>
                <c:pt idx="127">
                  <c:v>38777</c:v>
                </c:pt>
                <c:pt idx="128">
                  <c:v>38869</c:v>
                </c:pt>
                <c:pt idx="129">
                  <c:v>38961</c:v>
                </c:pt>
                <c:pt idx="130">
                  <c:v>39052</c:v>
                </c:pt>
                <c:pt idx="131">
                  <c:v>39142</c:v>
                </c:pt>
                <c:pt idx="132">
                  <c:v>39234</c:v>
                </c:pt>
                <c:pt idx="133">
                  <c:v>39326</c:v>
                </c:pt>
                <c:pt idx="134">
                  <c:v>39417</c:v>
                </c:pt>
                <c:pt idx="135">
                  <c:v>39508</c:v>
                </c:pt>
                <c:pt idx="136">
                  <c:v>39600</c:v>
                </c:pt>
                <c:pt idx="137">
                  <c:v>39692</c:v>
                </c:pt>
                <c:pt idx="138">
                  <c:v>39783</c:v>
                </c:pt>
                <c:pt idx="139">
                  <c:v>39873</c:v>
                </c:pt>
                <c:pt idx="140">
                  <c:v>39965</c:v>
                </c:pt>
                <c:pt idx="141">
                  <c:v>40057</c:v>
                </c:pt>
                <c:pt idx="142">
                  <c:v>40148</c:v>
                </c:pt>
                <c:pt idx="143">
                  <c:v>40238</c:v>
                </c:pt>
                <c:pt idx="144">
                  <c:v>40330</c:v>
                </c:pt>
                <c:pt idx="145">
                  <c:v>40422</c:v>
                </c:pt>
                <c:pt idx="146">
                  <c:v>40513</c:v>
                </c:pt>
                <c:pt idx="147">
                  <c:v>40603</c:v>
                </c:pt>
                <c:pt idx="148">
                  <c:v>40695</c:v>
                </c:pt>
                <c:pt idx="149">
                  <c:v>40787</c:v>
                </c:pt>
                <c:pt idx="150">
                  <c:v>40878</c:v>
                </c:pt>
                <c:pt idx="151">
                  <c:v>40969</c:v>
                </c:pt>
                <c:pt idx="152">
                  <c:v>41061</c:v>
                </c:pt>
                <c:pt idx="153">
                  <c:v>41153</c:v>
                </c:pt>
                <c:pt idx="154">
                  <c:v>41244</c:v>
                </c:pt>
                <c:pt idx="155">
                  <c:v>41334</c:v>
                </c:pt>
                <c:pt idx="156">
                  <c:v>41426</c:v>
                </c:pt>
                <c:pt idx="157">
                  <c:v>41518</c:v>
                </c:pt>
                <c:pt idx="158">
                  <c:v>41609</c:v>
                </c:pt>
                <c:pt idx="159">
                  <c:v>41699</c:v>
                </c:pt>
                <c:pt idx="160">
                  <c:v>41791</c:v>
                </c:pt>
                <c:pt idx="161">
                  <c:v>41883</c:v>
                </c:pt>
                <c:pt idx="162">
                  <c:v>41974</c:v>
                </c:pt>
                <c:pt idx="163">
                  <c:v>42064</c:v>
                </c:pt>
                <c:pt idx="164">
                  <c:v>42156</c:v>
                </c:pt>
                <c:pt idx="165">
                  <c:v>42248</c:v>
                </c:pt>
                <c:pt idx="166">
                  <c:v>42339</c:v>
                </c:pt>
                <c:pt idx="167">
                  <c:v>42430</c:v>
                </c:pt>
                <c:pt idx="168">
                  <c:v>42522</c:v>
                </c:pt>
                <c:pt idx="169">
                  <c:v>42614</c:v>
                </c:pt>
                <c:pt idx="170">
                  <c:v>42705</c:v>
                </c:pt>
                <c:pt idx="171">
                  <c:v>42795</c:v>
                </c:pt>
                <c:pt idx="172">
                  <c:v>42887</c:v>
                </c:pt>
                <c:pt idx="173">
                  <c:v>42979</c:v>
                </c:pt>
                <c:pt idx="174">
                  <c:v>43070</c:v>
                </c:pt>
                <c:pt idx="175">
                  <c:v>43160</c:v>
                </c:pt>
                <c:pt idx="176">
                  <c:v>43252</c:v>
                </c:pt>
                <c:pt idx="177">
                  <c:v>43344</c:v>
                </c:pt>
                <c:pt idx="178">
                  <c:v>43435</c:v>
                </c:pt>
                <c:pt idx="179">
                  <c:v>43525</c:v>
                </c:pt>
                <c:pt idx="180">
                  <c:v>43617</c:v>
                </c:pt>
                <c:pt idx="181">
                  <c:v>43709</c:v>
                </c:pt>
                <c:pt idx="182">
                  <c:v>43800</c:v>
                </c:pt>
              </c:numCache>
            </c:numRef>
          </c:cat>
          <c:val>
            <c:numRef>
              <c:f>日銀短観予測!$B$3:$B$185</c:f>
              <c:numCache>
                <c:formatCode>0_);[Red]\(0\)</c:formatCode>
                <c:ptCount val="18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9-4263-B81C-68546514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31666432"/>
        <c:axId val="231660544"/>
      </c:barChart>
      <c:lineChart>
        <c:grouping val="standard"/>
        <c:varyColors val="0"/>
        <c:ser>
          <c:idx val="3"/>
          <c:order val="1"/>
          <c:tx>
            <c:strRef>
              <c:f>日銀短観予測!$C$2</c:f>
              <c:strCache>
                <c:ptCount val="1"/>
                <c:pt idx="0">
                  <c:v>全産業</c:v>
                </c:pt>
              </c:strCache>
            </c:strRef>
          </c:tx>
          <c:marker>
            <c:symbol val="none"/>
          </c:marker>
          <c:cat>
            <c:numRef>
              <c:f>日銀短観予測!$A$3:$A$185</c:f>
              <c:numCache>
                <c:formatCode>mmm\-yy</c:formatCode>
                <c:ptCount val="183"/>
                <c:pt idx="0">
                  <c:v>27181</c:v>
                </c:pt>
                <c:pt idx="1">
                  <c:v>27273</c:v>
                </c:pt>
                <c:pt idx="2">
                  <c:v>27364</c:v>
                </c:pt>
                <c:pt idx="3">
                  <c:v>27454</c:v>
                </c:pt>
                <c:pt idx="4">
                  <c:v>27546</c:v>
                </c:pt>
                <c:pt idx="5">
                  <c:v>27638</c:v>
                </c:pt>
                <c:pt idx="6">
                  <c:v>27729</c:v>
                </c:pt>
                <c:pt idx="7">
                  <c:v>27820</c:v>
                </c:pt>
                <c:pt idx="8">
                  <c:v>27912</c:v>
                </c:pt>
                <c:pt idx="9">
                  <c:v>28004</c:v>
                </c:pt>
                <c:pt idx="10">
                  <c:v>28095</c:v>
                </c:pt>
                <c:pt idx="11">
                  <c:v>28185</c:v>
                </c:pt>
                <c:pt idx="12">
                  <c:v>28277</c:v>
                </c:pt>
                <c:pt idx="13">
                  <c:v>28369</c:v>
                </c:pt>
                <c:pt idx="14">
                  <c:v>28460</c:v>
                </c:pt>
                <c:pt idx="15">
                  <c:v>28550</c:v>
                </c:pt>
                <c:pt idx="16">
                  <c:v>28642</c:v>
                </c:pt>
                <c:pt idx="17">
                  <c:v>28734</c:v>
                </c:pt>
                <c:pt idx="18">
                  <c:v>28825</c:v>
                </c:pt>
                <c:pt idx="19">
                  <c:v>28915</c:v>
                </c:pt>
                <c:pt idx="20">
                  <c:v>29007</c:v>
                </c:pt>
                <c:pt idx="21">
                  <c:v>29099</c:v>
                </c:pt>
                <c:pt idx="22">
                  <c:v>29190</c:v>
                </c:pt>
                <c:pt idx="23">
                  <c:v>29281</c:v>
                </c:pt>
                <c:pt idx="24">
                  <c:v>29373</c:v>
                </c:pt>
                <c:pt idx="25">
                  <c:v>29465</c:v>
                </c:pt>
                <c:pt idx="26">
                  <c:v>29556</c:v>
                </c:pt>
                <c:pt idx="27">
                  <c:v>29646</c:v>
                </c:pt>
                <c:pt idx="28">
                  <c:v>29738</c:v>
                </c:pt>
                <c:pt idx="29">
                  <c:v>29830</c:v>
                </c:pt>
                <c:pt idx="30">
                  <c:v>29921</c:v>
                </c:pt>
                <c:pt idx="31">
                  <c:v>30011</c:v>
                </c:pt>
                <c:pt idx="32">
                  <c:v>30103</c:v>
                </c:pt>
                <c:pt idx="33">
                  <c:v>30195</c:v>
                </c:pt>
                <c:pt idx="34">
                  <c:v>30286</c:v>
                </c:pt>
                <c:pt idx="35">
                  <c:v>30376</c:v>
                </c:pt>
                <c:pt idx="36">
                  <c:v>30468</c:v>
                </c:pt>
                <c:pt idx="37">
                  <c:v>30560</c:v>
                </c:pt>
                <c:pt idx="38">
                  <c:v>30651</c:v>
                </c:pt>
                <c:pt idx="39">
                  <c:v>30742</c:v>
                </c:pt>
                <c:pt idx="40">
                  <c:v>30834</c:v>
                </c:pt>
                <c:pt idx="41">
                  <c:v>30926</c:v>
                </c:pt>
                <c:pt idx="42">
                  <c:v>31017</c:v>
                </c:pt>
                <c:pt idx="43">
                  <c:v>31107</c:v>
                </c:pt>
                <c:pt idx="44">
                  <c:v>31199</c:v>
                </c:pt>
                <c:pt idx="45">
                  <c:v>31291</c:v>
                </c:pt>
                <c:pt idx="46">
                  <c:v>31382</c:v>
                </c:pt>
                <c:pt idx="47">
                  <c:v>31472</c:v>
                </c:pt>
                <c:pt idx="48">
                  <c:v>31564</c:v>
                </c:pt>
                <c:pt idx="49">
                  <c:v>31656</c:v>
                </c:pt>
                <c:pt idx="50">
                  <c:v>31747</c:v>
                </c:pt>
                <c:pt idx="51">
                  <c:v>31837</c:v>
                </c:pt>
                <c:pt idx="52">
                  <c:v>31929</c:v>
                </c:pt>
                <c:pt idx="53">
                  <c:v>32021</c:v>
                </c:pt>
                <c:pt idx="54">
                  <c:v>32112</c:v>
                </c:pt>
                <c:pt idx="55">
                  <c:v>32203</c:v>
                </c:pt>
                <c:pt idx="56">
                  <c:v>32295</c:v>
                </c:pt>
                <c:pt idx="57">
                  <c:v>32387</c:v>
                </c:pt>
                <c:pt idx="58">
                  <c:v>32478</c:v>
                </c:pt>
                <c:pt idx="59">
                  <c:v>32568</c:v>
                </c:pt>
                <c:pt idx="60">
                  <c:v>32660</c:v>
                </c:pt>
                <c:pt idx="61">
                  <c:v>32752</c:v>
                </c:pt>
                <c:pt idx="62">
                  <c:v>32843</c:v>
                </c:pt>
                <c:pt idx="63">
                  <c:v>32933</c:v>
                </c:pt>
                <c:pt idx="64">
                  <c:v>33025</c:v>
                </c:pt>
                <c:pt idx="65">
                  <c:v>33117</c:v>
                </c:pt>
                <c:pt idx="66">
                  <c:v>33208</c:v>
                </c:pt>
                <c:pt idx="67">
                  <c:v>33298</c:v>
                </c:pt>
                <c:pt idx="68">
                  <c:v>33390</c:v>
                </c:pt>
                <c:pt idx="69">
                  <c:v>33482</c:v>
                </c:pt>
                <c:pt idx="70">
                  <c:v>33573</c:v>
                </c:pt>
                <c:pt idx="71">
                  <c:v>33664</c:v>
                </c:pt>
                <c:pt idx="72">
                  <c:v>33756</c:v>
                </c:pt>
                <c:pt idx="73">
                  <c:v>33848</c:v>
                </c:pt>
                <c:pt idx="74">
                  <c:v>33939</c:v>
                </c:pt>
                <c:pt idx="75">
                  <c:v>34029</c:v>
                </c:pt>
                <c:pt idx="76">
                  <c:v>34121</c:v>
                </c:pt>
                <c:pt idx="77">
                  <c:v>34213</c:v>
                </c:pt>
                <c:pt idx="78">
                  <c:v>34304</c:v>
                </c:pt>
                <c:pt idx="79">
                  <c:v>34394</c:v>
                </c:pt>
                <c:pt idx="80">
                  <c:v>34486</c:v>
                </c:pt>
                <c:pt idx="81">
                  <c:v>34578</c:v>
                </c:pt>
                <c:pt idx="82">
                  <c:v>34669</c:v>
                </c:pt>
                <c:pt idx="83">
                  <c:v>34759</c:v>
                </c:pt>
                <c:pt idx="84">
                  <c:v>34851</c:v>
                </c:pt>
                <c:pt idx="85">
                  <c:v>34943</c:v>
                </c:pt>
                <c:pt idx="86">
                  <c:v>35034</c:v>
                </c:pt>
                <c:pt idx="87">
                  <c:v>35125</c:v>
                </c:pt>
                <c:pt idx="88">
                  <c:v>35217</c:v>
                </c:pt>
                <c:pt idx="89">
                  <c:v>35309</c:v>
                </c:pt>
                <c:pt idx="90">
                  <c:v>35400</c:v>
                </c:pt>
                <c:pt idx="91">
                  <c:v>35490</c:v>
                </c:pt>
                <c:pt idx="92">
                  <c:v>35582</c:v>
                </c:pt>
                <c:pt idx="93">
                  <c:v>35674</c:v>
                </c:pt>
                <c:pt idx="94">
                  <c:v>35765</c:v>
                </c:pt>
                <c:pt idx="95">
                  <c:v>35855</c:v>
                </c:pt>
                <c:pt idx="96">
                  <c:v>35947</c:v>
                </c:pt>
                <c:pt idx="97">
                  <c:v>36039</c:v>
                </c:pt>
                <c:pt idx="98">
                  <c:v>36130</c:v>
                </c:pt>
                <c:pt idx="99">
                  <c:v>36220</c:v>
                </c:pt>
                <c:pt idx="100">
                  <c:v>36312</c:v>
                </c:pt>
                <c:pt idx="101">
                  <c:v>36404</c:v>
                </c:pt>
                <c:pt idx="102">
                  <c:v>36495</c:v>
                </c:pt>
                <c:pt idx="103">
                  <c:v>36586</c:v>
                </c:pt>
                <c:pt idx="104">
                  <c:v>36678</c:v>
                </c:pt>
                <c:pt idx="105">
                  <c:v>36770</c:v>
                </c:pt>
                <c:pt idx="106">
                  <c:v>36861</c:v>
                </c:pt>
                <c:pt idx="107">
                  <c:v>36951</c:v>
                </c:pt>
                <c:pt idx="108">
                  <c:v>37043</c:v>
                </c:pt>
                <c:pt idx="109">
                  <c:v>37135</c:v>
                </c:pt>
                <c:pt idx="110">
                  <c:v>37226</c:v>
                </c:pt>
                <c:pt idx="111">
                  <c:v>37316</c:v>
                </c:pt>
                <c:pt idx="112">
                  <c:v>37408</c:v>
                </c:pt>
                <c:pt idx="113">
                  <c:v>37500</c:v>
                </c:pt>
                <c:pt idx="114">
                  <c:v>37591</c:v>
                </c:pt>
                <c:pt idx="115">
                  <c:v>37681</c:v>
                </c:pt>
                <c:pt idx="116">
                  <c:v>37773</c:v>
                </c:pt>
                <c:pt idx="117">
                  <c:v>37865</c:v>
                </c:pt>
                <c:pt idx="118">
                  <c:v>37956</c:v>
                </c:pt>
                <c:pt idx="119">
                  <c:v>38047</c:v>
                </c:pt>
                <c:pt idx="120">
                  <c:v>38139</c:v>
                </c:pt>
                <c:pt idx="121">
                  <c:v>38231</c:v>
                </c:pt>
                <c:pt idx="122">
                  <c:v>38322</c:v>
                </c:pt>
                <c:pt idx="123">
                  <c:v>38412</c:v>
                </c:pt>
                <c:pt idx="124">
                  <c:v>38504</c:v>
                </c:pt>
                <c:pt idx="125">
                  <c:v>38596</c:v>
                </c:pt>
                <c:pt idx="126">
                  <c:v>38687</c:v>
                </c:pt>
                <c:pt idx="127">
                  <c:v>38777</c:v>
                </c:pt>
                <c:pt idx="128">
                  <c:v>38869</c:v>
                </c:pt>
                <c:pt idx="129">
                  <c:v>38961</c:v>
                </c:pt>
                <c:pt idx="130">
                  <c:v>39052</c:v>
                </c:pt>
                <c:pt idx="131">
                  <c:v>39142</c:v>
                </c:pt>
                <c:pt idx="132">
                  <c:v>39234</c:v>
                </c:pt>
                <c:pt idx="133">
                  <c:v>39326</c:v>
                </c:pt>
                <c:pt idx="134">
                  <c:v>39417</c:v>
                </c:pt>
                <c:pt idx="135">
                  <c:v>39508</c:v>
                </c:pt>
                <c:pt idx="136">
                  <c:v>39600</c:v>
                </c:pt>
                <c:pt idx="137">
                  <c:v>39692</c:v>
                </c:pt>
                <c:pt idx="138">
                  <c:v>39783</c:v>
                </c:pt>
                <c:pt idx="139">
                  <c:v>39873</c:v>
                </c:pt>
                <c:pt idx="140">
                  <c:v>39965</c:v>
                </c:pt>
                <c:pt idx="141">
                  <c:v>40057</c:v>
                </c:pt>
                <c:pt idx="142">
                  <c:v>40148</c:v>
                </c:pt>
                <c:pt idx="143">
                  <c:v>40238</c:v>
                </c:pt>
                <c:pt idx="144">
                  <c:v>40330</c:v>
                </c:pt>
                <c:pt idx="145">
                  <c:v>40422</c:v>
                </c:pt>
                <c:pt idx="146">
                  <c:v>40513</c:v>
                </c:pt>
                <c:pt idx="147">
                  <c:v>40603</c:v>
                </c:pt>
                <c:pt idx="148">
                  <c:v>40695</c:v>
                </c:pt>
                <c:pt idx="149">
                  <c:v>40787</c:v>
                </c:pt>
                <c:pt idx="150">
                  <c:v>40878</c:v>
                </c:pt>
                <c:pt idx="151">
                  <c:v>40969</c:v>
                </c:pt>
                <c:pt idx="152">
                  <c:v>41061</c:v>
                </c:pt>
                <c:pt idx="153">
                  <c:v>41153</c:v>
                </c:pt>
                <c:pt idx="154">
                  <c:v>41244</c:v>
                </c:pt>
                <c:pt idx="155">
                  <c:v>41334</c:v>
                </c:pt>
                <c:pt idx="156">
                  <c:v>41426</c:v>
                </c:pt>
                <c:pt idx="157">
                  <c:v>41518</c:v>
                </c:pt>
                <c:pt idx="158">
                  <c:v>41609</c:v>
                </c:pt>
                <c:pt idx="159">
                  <c:v>41699</c:v>
                </c:pt>
                <c:pt idx="160">
                  <c:v>41791</c:v>
                </c:pt>
                <c:pt idx="161">
                  <c:v>41883</c:v>
                </c:pt>
                <c:pt idx="162">
                  <c:v>41974</c:v>
                </c:pt>
                <c:pt idx="163">
                  <c:v>42064</c:v>
                </c:pt>
                <c:pt idx="164">
                  <c:v>42156</c:v>
                </c:pt>
                <c:pt idx="165">
                  <c:v>42248</c:v>
                </c:pt>
                <c:pt idx="166">
                  <c:v>42339</c:v>
                </c:pt>
                <c:pt idx="167">
                  <c:v>42430</c:v>
                </c:pt>
                <c:pt idx="168">
                  <c:v>42522</c:v>
                </c:pt>
                <c:pt idx="169">
                  <c:v>42614</c:v>
                </c:pt>
                <c:pt idx="170">
                  <c:v>42705</c:v>
                </c:pt>
                <c:pt idx="171">
                  <c:v>42795</c:v>
                </c:pt>
                <c:pt idx="172">
                  <c:v>42887</c:v>
                </c:pt>
                <c:pt idx="173">
                  <c:v>42979</c:v>
                </c:pt>
                <c:pt idx="174">
                  <c:v>43070</c:v>
                </c:pt>
                <c:pt idx="175">
                  <c:v>43160</c:v>
                </c:pt>
                <c:pt idx="176">
                  <c:v>43252</c:v>
                </c:pt>
                <c:pt idx="177">
                  <c:v>43344</c:v>
                </c:pt>
                <c:pt idx="178">
                  <c:v>43435</c:v>
                </c:pt>
                <c:pt idx="179">
                  <c:v>43525</c:v>
                </c:pt>
                <c:pt idx="180">
                  <c:v>43617</c:v>
                </c:pt>
                <c:pt idx="181">
                  <c:v>43709</c:v>
                </c:pt>
                <c:pt idx="182">
                  <c:v>43800</c:v>
                </c:pt>
              </c:numCache>
            </c:numRef>
          </c:cat>
          <c:val>
            <c:numRef>
              <c:f>日銀短観予測!$C$3:$C$185</c:f>
              <c:numCache>
                <c:formatCode>General</c:formatCode>
                <c:ptCount val="183"/>
                <c:pt idx="0">
                  <c:v>8</c:v>
                </c:pt>
                <c:pt idx="1">
                  <c:v>-15</c:v>
                </c:pt>
                <c:pt idx="2">
                  <c:v>-30</c:v>
                </c:pt>
                <c:pt idx="3">
                  <c:v>-47</c:v>
                </c:pt>
                <c:pt idx="4">
                  <c:v>-47</c:v>
                </c:pt>
                <c:pt idx="5">
                  <c:v>-42</c:v>
                </c:pt>
                <c:pt idx="6">
                  <c:v>-35</c:v>
                </c:pt>
                <c:pt idx="7">
                  <c:v>-32</c:v>
                </c:pt>
                <c:pt idx="8">
                  <c:v>-13</c:v>
                </c:pt>
                <c:pt idx="9">
                  <c:v>-5</c:v>
                </c:pt>
                <c:pt idx="10">
                  <c:v>-5</c:v>
                </c:pt>
                <c:pt idx="11">
                  <c:v>-14</c:v>
                </c:pt>
                <c:pt idx="12">
                  <c:v>-14</c:v>
                </c:pt>
                <c:pt idx="13">
                  <c:v>-18</c:v>
                </c:pt>
                <c:pt idx="14">
                  <c:v>-19</c:v>
                </c:pt>
                <c:pt idx="15">
                  <c:v>-19</c:v>
                </c:pt>
                <c:pt idx="16">
                  <c:v>-6</c:v>
                </c:pt>
                <c:pt idx="17">
                  <c:v>2</c:v>
                </c:pt>
                <c:pt idx="18">
                  <c:v>5</c:v>
                </c:pt>
                <c:pt idx="19">
                  <c:v>9</c:v>
                </c:pt>
                <c:pt idx="20">
                  <c:v>20</c:v>
                </c:pt>
                <c:pt idx="21">
                  <c:v>22</c:v>
                </c:pt>
                <c:pt idx="22">
                  <c:v>20</c:v>
                </c:pt>
                <c:pt idx="23">
                  <c:v>16</c:v>
                </c:pt>
                <c:pt idx="24">
                  <c:v>19</c:v>
                </c:pt>
                <c:pt idx="25">
                  <c:v>7</c:v>
                </c:pt>
                <c:pt idx="26">
                  <c:v>-1</c:v>
                </c:pt>
                <c:pt idx="27">
                  <c:v>-9</c:v>
                </c:pt>
                <c:pt idx="28">
                  <c:v>-11</c:v>
                </c:pt>
                <c:pt idx="29">
                  <c:v>-11</c:v>
                </c:pt>
                <c:pt idx="30">
                  <c:v>-9</c:v>
                </c:pt>
                <c:pt idx="31">
                  <c:v>-12</c:v>
                </c:pt>
                <c:pt idx="32">
                  <c:v>-15</c:v>
                </c:pt>
                <c:pt idx="33">
                  <c:v>-20</c:v>
                </c:pt>
                <c:pt idx="34">
                  <c:v>-25</c:v>
                </c:pt>
                <c:pt idx="35">
                  <c:v>-29</c:v>
                </c:pt>
                <c:pt idx="36">
                  <c:v>-19</c:v>
                </c:pt>
                <c:pt idx="37">
                  <c:v>-17</c:v>
                </c:pt>
                <c:pt idx="38">
                  <c:v>-12</c:v>
                </c:pt>
                <c:pt idx="39">
                  <c:v>-7</c:v>
                </c:pt>
                <c:pt idx="40">
                  <c:v>1</c:v>
                </c:pt>
                <c:pt idx="41">
                  <c:v>3</c:v>
                </c:pt>
                <c:pt idx="42">
                  <c:v>4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-5</c:v>
                </c:pt>
                <c:pt idx="47">
                  <c:v>-11</c:v>
                </c:pt>
                <c:pt idx="48">
                  <c:v>-14</c:v>
                </c:pt>
                <c:pt idx="49">
                  <c:v>-16</c:v>
                </c:pt>
                <c:pt idx="50">
                  <c:v>-17</c:v>
                </c:pt>
                <c:pt idx="51">
                  <c:v>-17</c:v>
                </c:pt>
                <c:pt idx="52">
                  <c:v>-13</c:v>
                </c:pt>
                <c:pt idx="53">
                  <c:v>-4</c:v>
                </c:pt>
                <c:pt idx="54">
                  <c:v>10</c:v>
                </c:pt>
                <c:pt idx="55">
                  <c:v>17</c:v>
                </c:pt>
                <c:pt idx="56">
                  <c:v>29</c:v>
                </c:pt>
                <c:pt idx="57">
                  <c:v>31</c:v>
                </c:pt>
                <c:pt idx="58">
                  <c:v>33</c:v>
                </c:pt>
                <c:pt idx="59">
                  <c:v>35</c:v>
                </c:pt>
                <c:pt idx="60">
                  <c:v>41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37</c:v>
                </c:pt>
                <c:pt idx="66">
                  <c:v>34</c:v>
                </c:pt>
                <c:pt idx="67">
                  <c:v>31</c:v>
                </c:pt>
                <c:pt idx="68">
                  <c:v>29</c:v>
                </c:pt>
                <c:pt idx="69">
                  <c:v>24</c:v>
                </c:pt>
                <c:pt idx="70">
                  <c:v>12</c:v>
                </c:pt>
                <c:pt idx="71">
                  <c:v>1</c:v>
                </c:pt>
                <c:pt idx="72">
                  <c:v>-9</c:v>
                </c:pt>
                <c:pt idx="73">
                  <c:v>-17</c:v>
                </c:pt>
                <c:pt idx="74">
                  <c:v>-26</c:v>
                </c:pt>
                <c:pt idx="75">
                  <c:v>-34</c:v>
                </c:pt>
                <c:pt idx="76">
                  <c:v>-30</c:v>
                </c:pt>
                <c:pt idx="77">
                  <c:v>-34</c:v>
                </c:pt>
                <c:pt idx="78">
                  <c:v>-36</c:v>
                </c:pt>
                <c:pt idx="79">
                  <c:v>-36</c:v>
                </c:pt>
                <c:pt idx="80">
                  <c:v>-27</c:v>
                </c:pt>
                <c:pt idx="81">
                  <c:v>-22</c:v>
                </c:pt>
                <c:pt idx="82">
                  <c:v>-18</c:v>
                </c:pt>
                <c:pt idx="83">
                  <c:v>-17</c:v>
                </c:pt>
                <c:pt idx="84">
                  <c:v>-15</c:v>
                </c:pt>
                <c:pt idx="85">
                  <c:v>-21</c:v>
                </c:pt>
                <c:pt idx="86">
                  <c:v>-19</c:v>
                </c:pt>
                <c:pt idx="87">
                  <c:v>-15</c:v>
                </c:pt>
                <c:pt idx="88">
                  <c:v>-8</c:v>
                </c:pt>
                <c:pt idx="89">
                  <c:v>-9</c:v>
                </c:pt>
                <c:pt idx="90">
                  <c:v>-7</c:v>
                </c:pt>
                <c:pt idx="91">
                  <c:v>-4</c:v>
                </c:pt>
                <c:pt idx="92">
                  <c:v>-6</c:v>
                </c:pt>
                <c:pt idx="93">
                  <c:v>-14</c:v>
                </c:pt>
                <c:pt idx="94">
                  <c:v>-22</c:v>
                </c:pt>
                <c:pt idx="95">
                  <c:v>-35</c:v>
                </c:pt>
                <c:pt idx="96">
                  <c:v>-42</c:v>
                </c:pt>
                <c:pt idx="97">
                  <c:v>-48</c:v>
                </c:pt>
                <c:pt idx="98">
                  <c:v>-49</c:v>
                </c:pt>
                <c:pt idx="99">
                  <c:v>-44</c:v>
                </c:pt>
                <c:pt idx="100">
                  <c:v>-37</c:v>
                </c:pt>
                <c:pt idx="101">
                  <c:v>-32</c:v>
                </c:pt>
                <c:pt idx="102">
                  <c:v>-26</c:v>
                </c:pt>
                <c:pt idx="103">
                  <c:v>-23</c:v>
                </c:pt>
                <c:pt idx="104">
                  <c:v>-18</c:v>
                </c:pt>
                <c:pt idx="105">
                  <c:v>-15</c:v>
                </c:pt>
                <c:pt idx="106">
                  <c:v>-14</c:v>
                </c:pt>
                <c:pt idx="107">
                  <c:v>-22</c:v>
                </c:pt>
                <c:pt idx="108">
                  <c:v>-27</c:v>
                </c:pt>
                <c:pt idx="109">
                  <c:v>-36</c:v>
                </c:pt>
                <c:pt idx="110">
                  <c:v>-40</c:v>
                </c:pt>
                <c:pt idx="111">
                  <c:v>-41</c:v>
                </c:pt>
                <c:pt idx="112">
                  <c:v>-32</c:v>
                </c:pt>
                <c:pt idx="113">
                  <c:v>-30</c:v>
                </c:pt>
                <c:pt idx="114">
                  <c:v>-28</c:v>
                </c:pt>
                <c:pt idx="115">
                  <c:v>-26</c:v>
                </c:pt>
                <c:pt idx="116">
                  <c:v>-26</c:v>
                </c:pt>
                <c:pt idx="117">
                  <c:v>-21</c:v>
                </c:pt>
                <c:pt idx="118">
                  <c:v>-15</c:v>
                </c:pt>
                <c:pt idx="119">
                  <c:v>-5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-2</c:v>
                </c:pt>
                <c:pt idx="124">
                  <c:v>1</c:v>
                </c:pt>
                <c:pt idx="125">
                  <c:v>2</c:v>
                </c:pt>
                <c:pt idx="126">
                  <c:v>5</c:v>
                </c:pt>
                <c:pt idx="127">
                  <c:v>5</c:v>
                </c:pt>
                <c:pt idx="128">
                  <c:v>6</c:v>
                </c:pt>
                <c:pt idx="129">
                  <c:v>6</c:v>
                </c:pt>
                <c:pt idx="130">
                  <c:v>8</c:v>
                </c:pt>
                <c:pt idx="131">
                  <c:v>8</c:v>
                </c:pt>
                <c:pt idx="132">
                  <c:v>7</c:v>
                </c:pt>
                <c:pt idx="133">
                  <c:v>4</c:v>
                </c:pt>
                <c:pt idx="134">
                  <c:v>2</c:v>
                </c:pt>
                <c:pt idx="135">
                  <c:v>-4</c:v>
                </c:pt>
                <c:pt idx="136">
                  <c:v>-7</c:v>
                </c:pt>
                <c:pt idx="137">
                  <c:v>-14</c:v>
                </c:pt>
                <c:pt idx="138">
                  <c:v>-24</c:v>
                </c:pt>
                <c:pt idx="139">
                  <c:v>-46</c:v>
                </c:pt>
                <c:pt idx="140">
                  <c:v>-45</c:v>
                </c:pt>
                <c:pt idx="141">
                  <c:v>-38</c:v>
                </c:pt>
                <c:pt idx="142">
                  <c:v>-32</c:v>
                </c:pt>
                <c:pt idx="143">
                  <c:v>-24</c:v>
                </c:pt>
                <c:pt idx="144">
                  <c:v>-15</c:v>
                </c:pt>
                <c:pt idx="145">
                  <c:v>-10</c:v>
                </c:pt>
                <c:pt idx="146">
                  <c:v>-11</c:v>
                </c:pt>
                <c:pt idx="147">
                  <c:v>-9</c:v>
                </c:pt>
                <c:pt idx="148">
                  <c:v>-18</c:v>
                </c:pt>
                <c:pt idx="149">
                  <c:v>-9</c:v>
                </c:pt>
                <c:pt idx="150">
                  <c:v>-7</c:v>
                </c:pt>
                <c:pt idx="151">
                  <c:v>-6</c:v>
                </c:pt>
                <c:pt idx="152">
                  <c:v>-4</c:v>
                </c:pt>
                <c:pt idx="153">
                  <c:v>-6</c:v>
                </c:pt>
                <c:pt idx="154">
                  <c:v>-9</c:v>
                </c:pt>
                <c:pt idx="155">
                  <c:v>-8</c:v>
                </c:pt>
                <c:pt idx="156">
                  <c:v>-2</c:v>
                </c:pt>
                <c:pt idx="157">
                  <c:v>2</c:v>
                </c:pt>
                <c:pt idx="158">
                  <c:v>8</c:v>
                </c:pt>
                <c:pt idx="159">
                  <c:v>12</c:v>
                </c:pt>
                <c:pt idx="160">
                  <c:v>7</c:v>
                </c:pt>
                <c:pt idx="161">
                  <c:v>4</c:v>
                </c:pt>
                <c:pt idx="162">
                  <c:v>5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7</c:v>
                </c:pt>
                <c:pt idx="168">
                  <c:v>4</c:v>
                </c:pt>
                <c:pt idx="169">
                  <c:v>5</c:v>
                </c:pt>
                <c:pt idx="170">
                  <c:v>7</c:v>
                </c:pt>
                <c:pt idx="171">
                  <c:v>10</c:v>
                </c:pt>
                <c:pt idx="172">
                  <c:v>12</c:v>
                </c:pt>
                <c:pt idx="173">
                  <c:v>15</c:v>
                </c:pt>
                <c:pt idx="174">
                  <c:v>16</c:v>
                </c:pt>
                <c:pt idx="175">
                  <c:v>17</c:v>
                </c:pt>
                <c:pt idx="176">
                  <c:v>16</c:v>
                </c:pt>
                <c:pt idx="177">
                  <c:v>15</c:v>
                </c:pt>
                <c:pt idx="178">
                  <c:v>16</c:v>
                </c:pt>
                <c:pt idx="179">
                  <c:v>12</c:v>
                </c:pt>
                <c:pt idx="180">
                  <c:v>10</c:v>
                </c:pt>
                <c:pt idx="18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89-4263-B81C-68546514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657472"/>
        <c:axId val="231659008"/>
      </c:lineChart>
      <c:catAx>
        <c:axId val="2316574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231659008"/>
        <c:crosses val="autoZero"/>
        <c:auto val="0"/>
        <c:lblAlgn val="ctr"/>
        <c:lblOffset val="100"/>
        <c:noMultiLvlLbl val="0"/>
      </c:catAx>
      <c:valAx>
        <c:axId val="23165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657472"/>
        <c:crosses val="autoZero"/>
        <c:crossBetween val="between"/>
      </c:valAx>
      <c:valAx>
        <c:axId val="231660544"/>
        <c:scaling>
          <c:orientation val="minMax"/>
          <c:max val="1"/>
          <c:min val="0"/>
        </c:scaling>
        <c:delete val="0"/>
        <c:axPos val="r"/>
        <c:numFmt formatCode="0_);[Red]\(0\)" sourceLinked="1"/>
        <c:majorTickMark val="out"/>
        <c:minorTickMark val="none"/>
        <c:tickLblPos val="nextTo"/>
        <c:crossAx val="231666432"/>
        <c:crosses val="max"/>
        <c:crossBetween val="between"/>
        <c:majorUnit val="1"/>
      </c:valAx>
      <c:dateAx>
        <c:axId val="2316664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1660544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0.42062</cdr:x>
      <cdr:y>0.10047</cdr:y>
    </cdr:from>
    <cdr:to>
      <cdr:x>0.51696</cdr:x>
      <cdr:y>0.16361</cdr:y>
    </cdr:to>
    <cdr:sp macro="" textlink="">
      <cdr:nvSpPr>
        <cdr:cNvPr id="50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6947" y="339062"/>
          <a:ext cx="541401" cy="211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山</a:t>
          </a:r>
        </a:p>
      </cdr:txBody>
    </cdr:sp>
  </cdr:relSizeAnchor>
  <cdr:relSizeAnchor xmlns:cdr="http://schemas.openxmlformats.org/drawingml/2006/chartDrawing">
    <cdr:from>
      <cdr:x>0.07262</cdr:x>
      <cdr:y>0.84294</cdr:y>
    </cdr:from>
    <cdr:to>
      <cdr:x>0.2014</cdr:x>
      <cdr:y>0.93815</cdr:y>
    </cdr:to>
    <cdr:sp macro="" textlink="">
      <cdr:nvSpPr>
        <cdr:cNvPr id="50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274" y="2821365"/>
          <a:ext cx="723709" cy="318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谷</a:t>
          </a:r>
        </a:p>
      </cdr:txBody>
    </cdr:sp>
  </cdr:relSizeAnchor>
  <cdr:relSizeAnchor xmlns:cdr="http://schemas.openxmlformats.org/drawingml/2006/chartDrawing">
    <cdr:from>
      <cdr:x>0.77132</cdr:x>
      <cdr:y>0.84294</cdr:y>
    </cdr:from>
    <cdr:to>
      <cdr:x>0.89371</cdr:x>
      <cdr:y>0.93815</cdr:y>
    </cdr:to>
    <cdr:sp macro="" textlink="">
      <cdr:nvSpPr>
        <cdr:cNvPr id="501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7812" y="2821365"/>
          <a:ext cx="687800" cy="318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谷</a:t>
          </a:r>
        </a:p>
      </cdr:txBody>
    </cdr:sp>
  </cdr:relSizeAnchor>
  <cdr:relSizeAnchor xmlns:cdr="http://schemas.openxmlformats.org/drawingml/2006/chartDrawing">
    <cdr:from>
      <cdr:x>0.18002</cdr:x>
      <cdr:y>0.2853</cdr:y>
    </cdr:from>
    <cdr:to>
      <cdr:x>0.36778</cdr:x>
      <cdr:y>0.74336</cdr:y>
    </cdr:to>
    <cdr:sp macro="" textlink="">
      <cdr:nvSpPr>
        <cdr:cNvPr id="5018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14825" y="956999"/>
          <a:ext cx="1055180" cy="15314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0.56955</cdr:x>
      <cdr:y>0.31347</cdr:y>
    </cdr:from>
    <cdr:to>
      <cdr:x>0.7492</cdr:x>
      <cdr:y>0.74239</cdr:y>
    </cdr:to>
    <cdr:sp macro="" textlink="">
      <cdr:nvSpPr>
        <cdr:cNvPr id="50181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203908" y="1051192"/>
          <a:ext cx="1009603" cy="143400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0.29479</cdr:x>
      <cdr:y>0.51846</cdr:y>
    </cdr:from>
    <cdr:to>
      <cdr:x>0.46043</cdr:x>
      <cdr:y>0.58428</cdr:y>
    </cdr:to>
    <cdr:sp macro="" textlink="">
      <cdr:nvSpPr>
        <cdr:cNvPr id="50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59811" y="1736525"/>
          <a:ext cx="930878" cy="220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拡大局面</a:t>
          </a:r>
        </a:p>
      </cdr:txBody>
    </cdr:sp>
  </cdr:relSizeAnchor>
  <cdr:relSizeAnchor xmlns:cdr="http://schemas.openxmlformats.org/drawingml/2006/chartDrawing">
    <cdr:from>
      <cdr:x>0.61674</cdr:x>
      <cdr:y>0.32464</cdr:y>
    </cdr:from>
    <cdr:to>
      <cdr:x>0.77132</cdr:x>
      <cdr:y>0.42981</cdr:y>
    </cdr:to>
    <cdr:sp macro="" textlink="">
      <cdr:nvSpPr>
        <cdr:cNvPr id="5018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9084" y="1088544"/>
          <a:ext cx="868728" cy="35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後退局面</a:t>
          </a:r>
        </a:p>
      </cdr:txBody>
    </cdr:sp>
  </cdr:relSizeAnchor>
  <cdr:relSizeAnchor xmlns:cdr="http://schemas.openxmlformats.org/drawingml/2006/chartDrawing">
    <cdr:from>
      <cdr:x>0.40022</cdr:x>
      <cdr:y>0.32537</cdr:y>
    </cdr:from>
    <cdr:to>
      <cdr:x>0.56144</cdr:x>
      <cdr:y>0.41694</cdr:y>
    </cdr:to>
    <cdr:sp macro="" textlink="">
      <cdr:nvSpPr>
        <cdr:cNvPr id="5018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2313" y="1090980"/>
          <a:ext cx="906018" cy="30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好況</a:t>
          </a:r>
        </a:p>
      </cdr:txBody>
    </cdr:sp>
  </cdr:relSizeAnchor>
  <cdr:relSizeAnchor xmlns:cdr="http://schemas.openxmlformats.org/drawingml/2006/chartDrawing">
    <cdr:from>
      <cdr:x>0.75928</cdr:x>
      <cdr:y>0.56971</cdr:y>
    </cdr:from>
    <cdr:to>
      <cdr:x>0.89175</cdr:x>
      <cdr:y>0.62994</cdr:y>
    </cdr:to>
    <cdr:sp macro="" textlink="">
      <cdr:nvSpPr>
        <cdr:cNvPr id="5018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0137" y="1907858"/>
          <a:ext cx="744426" cy="201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不況</a:t>
          </a:r>
        </a:p>
      </cdr:txBody>
    </cdr:sp>
  </cdr:relSizeAnchor>
  <cdr:relSizeAnchor xmlns:cdr="http://schemas.openxmlformats.org/drawingml/2006/chartDrawing">
    <cdr:from>
      <cdr:x>0.05959</cdr:x>
      <cdr:y>0.56971</cdr:y>
    </cdr:from>
    <cdr:to>
      <cdr:x>0.15962</cdr:x>
      <cdr:y>0.662</cdr:y>
    </cdr:to>
    <cdr:sp macro="" textlink="">
      <cdr:nvSpPr>
        <cdr:cNvPr id="5018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8074" y="1907858"/>
          <a:ext cx="562118" cy="308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</a:rPr>
            <a:t>不況</a:t>
          </a:r>
        </a:p>
      </cdr:txBody>
    </cdr:sp>
  </cdr:relSizeAnchor>
  <cdr:relSizeAnchor xmlns:cdr="http://schemas.openxmlformats.org/drawingml/2006/chartDrawing">
    <cdr:from>
      <cdr:x>0.15962</cdr:x>
      <cdr:y>0.76887</cdr:y>
    </cdr:from>
    <cdr:to>
      <cdr:x>0.26431</cdr:x>
      <cdr:y>0.84294</cdr:y>
    </cdr:to>
    <cdr:sp macro="" textlink="">
      <cdr:nvSpPr>
        <cdr:cNvPr id="5018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0192" y="2573703"/>
          <a:ext cx="588359" cy="247662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持ち直し</a:t>
          </a:r>
        </a:p>
      </cdr:txBody>
    </cdr:sp>
  </cdr:relSizeAnchor>
  <cdr:relSizeAnchor xmlns:cdr="http://schemas.openxmlformats.org/drawingml/2006/chartDrawing">
    <cdr:from>
      <cdr:x>0.23556</cdr:x>
      <cdr:y>0.66103</cdr:y>
    </cdr:from>
    <cdr:to>
      <cdr:x>0.30486</cdr:x>
      <cdr:y>0.72976</cdr:y>
    </cdr:to>
    <cdr:sp macro="" textlink="">
      <cdr:nvSpPr>
        <cdr:cNvPr id="5018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6960" y="2213173"/>
          <a:ext cx="389477" cy="229797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回復</a:t>
          </a:r>
        </a:p>
      </cdr:txBody>
    </cdr:sp>
  </cdr:relSizeAnchor>
  <cdr:relSizeAnchor xmlns:cdr="http://schemas.openxmlformats.org/drawingml/2006/chartDrawing">
    <cdr:from>
      <cdr:x>0.51696</cdr:x>
      <cdr:y>0.13714</cdr:y>
    </cdr:from>
    <cdr:to>
      <cdr:x>0.60199</cdr:x>
      <cdr:y>0.20758</cdr:y>
    </cdr:to>
    <cdr:sp macro="" textlink="">
      <cdr:nvSpPr>
        <cdr:cNvPr id="5019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8348" y="461675"/>
          <a:ext cx="477869" cy="23548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弱含み</a:t>
          </a:r>
        </a:p>
      </cdr:txBody>
    </cdr:sp>
  </cdr:relSizeAnchor>
  <cdr:relSizeAnchor xmlns:cdr="http://schemas.openxmlformats.org/drawingml/2006/chartDrawing">
    <cdr:from>
      <cdr:x>0.58454</cdr:x>
      <cdr:y>0.66103</cdr:y>
    </cdr:from>
    <cdr:to>
      <cdr:x>0.66491</cdr:x>
      <cdr:y>0.74895</cdr:y>
    </cdr:to>
    <cdr:sp macro="" textlink="">
      <cdr:nvSpPr>
        <cdr:cNvPr id="5019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8157" y="2213173"/>
          <a:ext cx="451628" cy="293946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悪化</a:t>
          </a:r>
        </a:p>
      </cdr:txBody>
    </cdr:sp>
  </cdr:relSizeAnchor>
  <cdr:relSizeAnchor xmlns:cdr="http://schemas.openxmlformats.org/drawingml/2006/chartDrawing">
    <cdr:from>
      <cdr:x>0.19206</cdr:x>
      <cdr:y>0.2853</cdr:y>
    </cdr:from>
    <cdr:to>
      <cdr:x>0.29479</cdr:x>
      <cdr:y>0.35282</cdr:y>
    </cdr:to>
    <cdr:sp macro="" textlink="">
      <cdr:nvSpPr>
        <cdr:cNvPr id="5019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2500" y="956999"/>
          <a:ext cx="577311" cy="22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0.22352</cdr:x>
      <cdr:y>0.25591</cdr:y>
    </cdr:from>
    <cdr:to>
      <cdr:x>0.30486</cdr:x>
      <cdr:y>0.32367</cdr:y>
    </cdr:to>
    <cdr:sp macro="" textlink="">
      <cdr:nvSpPr>
        <cdr:cNvPr id="5019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9284" y="858746"/>
          <a:ext cx="457153" cy="226550"/>
        </a:xfrm>
        <a:prstGeom xmlns:a="http://schemas.openxmlformats.org/drawingml/2006/main" prst="rect">
          <a:avLst/>
        </a:prstGeom>
        <a:solidFill xmlns:a="http://schemas.openxmlformats.org/drawingml/2006/main">
          <a:srgbClr val="3333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FFFFFF"/>
              </a:solidFill>
              <a:latin typeface="ＭＳ Ｐゴシック"/>
              <a:ea typeface="ＭＳ Ｐゴシック"/>
            </a:rPr>
            <a:t>拡大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0.04133</cdr:x>
      <cdr:y>0.04167</cdr:y>
    </cdr:from>
    <cdr:to>
      <cdr:x>0.23192</cdr:x>
      <cdr:y>0.11667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74320" y="114300"/>
          <a:ext cx="126492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（％ポイント）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68EF-90D5-48EE-BFA1-F69BF7109015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EC61C-DE68-4268-93A3-89D68C0D6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98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E2BA2-2F71-4FC9-92FF-CF9D451EC6A6}" type="slidenum">
              <a:rPr lang="en-US" altLang="ja-JP">
                <a:latin typeface="Arial" charset="0"/>
                <a:ea typeface="ＭＳ Ｐゴシック" charset="-128"/>
              </a:rPr>
              <a:pPr/>
              <a:t>6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99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B371D-DFE7-4F38-A928-6A8781A5FD16}" type="slidenum">
              <a:rPr lang="en-US" altLang="ja-JP">
                <a:latin typeface="Arial" charset="0"/>
                <a:ea typeface="ＭＳ Ｐゴシック" charset="-128"/>
              </a:rPr>
              <a:pPr/>
              <a:t>7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55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73C34-0ADC-4AAA-BC4D-46C289A39431}" type="slidenum">
              <a:rPr lang="en-US" altLang="ja-JP">
                <a:latin typeface="Arial" charset="0"/>
                <a:ea typeface="ＭＳ Ｐゴシック" charset="-128"/>
              </a:rPr>
              <a:pPr/>
              <a:t>9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94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DA12F-8C1B-4B39-A126-399F604E355B}" type="slidenum">
              <a:rPr lang="en-US" altLang="ja-JP">
                <a:latin typeface="Arial" charset="0"/>
                <a:ea typeface="ＭＳ Ｐゴシック" charset="-128"/>
              </a:rPr>
              <a:pPr/>
              <a:t>10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26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コークス、歴青炭（最も一般的な石炭）、工場にある綿花のストック、構造物用の鉄骨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F3963-FD5F-45CD-879B-ABF29B47FDF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6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81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42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07DC-A5EF-404F-8823-2FDD983CE026}" type="datetime1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12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5209645"/>
            <a:ext cx="2133600" cy="39687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5207000"/>
            <a:ext cx="2133600" cy="39687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24B83D-B687-41DE-90E9-FB557B28B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5207000"/>
            <a:ext cx="2895600" cy="39687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81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9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1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82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1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4DFB-F6D5-4A3A-B1D7-E3FA0EE71569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3E81-0713-40A4-98CA-543E1F136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0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vdata.nikkei.com/economicdashboard/macro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37321"/>
            <a:ext cx="7772400" cy="1225021"/>
          </a:xfrm>
        </p:spPr>
        <p:txBody>
          <a:bodyPr/>
          <a:lstStyle/>
          <a:p>
            <a:r>
              <a:rPr lang="ja-JP" altLang="en-US" dirty="0"/>
              <a:t>景気と統計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22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r>
              <a:rPr lang="ja-JP" altLang="en-US" dirty="0"/>
              <a:t>跡見学園女子大学</a:t>
            </a:r>
            <a:endParaRPr lang="en-US" altLang="ja-JP" dirty="0"/>
          </a:p>
          <a:p>
            <a:r>
              <a:rPr kumimoji="1" lang="ja-JP" altLang="en-US" dirty="0"/>
              <a:t>山澤成康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25574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世田谷市民大学「統計と日本経済」</a:t>
            </a:r>
          </a:p>
        </p:txBody>
      </p:sp>
    </p:spTree>
    <p:extLst>
      <p:ext uri="{BB962C8B-B14F-4D97-AF65-F5344CB8AC3E}">
        <p14:creationId xmlns:p14="http://schemas.microsoft.com/office/powerpoint/2010/main" val="3241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コンドラチェフの波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129308"/>
            <a:ext cx="8229600" cy="3771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dirty="0"/>
              <a:t>技術革新</a:t>
            </a:r>
          </a:p>
          <a:p>
            <a:r>
              <a:rPr lang="en-US" altLang="ja-JP" sz="2800" dirty="0"/>
              <a:t>1900</a:t>
            </a:r>
            <a:r>
              <a:rPr lang="ja-JP" altLang="en-US" sz="2800" dirty="0"/>
              <a:t>年代初め　　　（　自動車　　　　　）</a:t>
            </a:r>
          </a:p>
          <a:p>
            <a:r>
              <a:rPr lang="en-US" altLang="ja-JP" sz="2800" dirty="0"/>
              <a:t>1940</a:t>
            </a:r>
            <a:r>
              <a:rPr lang="ja-JP" altLang="en-US" sz="2800" dirty="0"/>
              <a:t>年代終わり　　（　コンピューター ）</a:t>
            </a:r>
          </a:p>
          <a:p>
            <a:r>
              <a:rPr lang="en-US" altLang="ja-JP" sz="2800" dirty="0"/>
              <a:t>1990</a:t>
            </a:r>
            <a:r>
              <a:rPr lang="ja-JP" altLang="en-US" sz="2800" dirty="0"/>
              <a:t>年代終わり　　（　インターネット　）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三菱</a:t>
            </a:r>
            <a:r>
              <a:rPr lang="en-US" altLang="ja-JP" sz="2800" dirty="0"/>
              <a:t>UFJ</a:t>
            </a:r>
            <a:r>
              <a:rPr lang="ja-JP" altLang="en-US" sz="2800" dirty="0"/>
              <a:t>モルガン・スタンレー証券景気循環研究所（</a:t>
            </a:r>
            <a:r>
              <a:rPr lang="en-US" altLang="ja-JP" sz="2800" dirty="0"/>
              <a:t>2019</a:t>
            </a:r>
            <a:r>
              <a:rPr lang="ja-JP" altLang="en-US" sz="2800" dirty="0"/>
              <a:t>）によると、</a:t>
            </a:r>
            <a:r>
              <a:rPr lang="en-US" altLang="ja-JP" sz="2800" dirty="0">
                <a:solidFill>
                  <a:srgbClr val="FF0000"/>
                </a:solidFill>
              </a:rPr>
              <a:t>2000</a:t>
            </a:r>
            <a:r>
              <a:rPr lang="ja-JP" altLang="en-US" sz="2800" dirty="0">
                <a:solidFill>
                  <a:srgbClr val="FF0000"/>
                </a:solidFill>
              </a:rPr>
              <a:t>年</a:t>
            </a:r>
            <a:r>
              <a:rPr lang="ja-JP" altLang="en-US" sz="2800" dirty="0"/>
              <a:t>が谷で</a:t>
            </a:r>
            <a:r>
              <a:rPr lang="en-US" altLang="ja-JP" sz="2800" dirty="0">
                <a:solidFill>
                  <a:srgbClr val="FF0000"/>
                </a:solidFill>
              </a:rPr>
              <a:t>2028</a:t>
            </a:r>
            <a:r>
              <a:rPr lang="ja-JP" altLang="en-US" sz="2800" dirty="0">
                <a:solidFill>
                  <a:srgbClr val="FF0000"/>
                </a:solidFill>
              </a:rPr>
              <a:t>年</a:t>
            </a:r>
            <a:r>
              <a:rPr lang="ja-JP" altLang="en-US" sz="2800" dirty="0"/>
              <a:t>まで上昇。</a:t>
            </a:r>
            <a:endParaRPr lang="en-US" altLang="ja-JP" sz="2800" dirty="0"/>
          </a:p>
          <a:p>
            <a:r>
              <a:rPr lang="ja-JP" altLang="en-US" sz="2800" dirty="0"/>
              <a:t>太陽光・風力 などの 再生 可能 エネルギー や 低 炭素 エネルギー が 環境 面 から 必要 とさ れる よう に なっ た。 これ とともに、 ５ Ｇ や ＩｏＴ（ モノ の インターネット）、 ビッグ データ の 活用、 Ａ Ｉ 搭載 ロボット、 自動 運転 車、 また、 ３ Ｄ プリンター や ド ローン、 わが国 の ｉＰＳ 細胞、 リニア 中央新幹線 等々 を 含め、「 新た な 産業革命」 と 称し ても おかしく ない よう な 状況 が 発生 し つつ ある。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83568" y="483980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嶋中雄二、三菱</a:t>
            </a:r>
            <a:r>
              <a:rPr lang="en-US" altLang="ja-JP" dirty="0"/>
              <a:t>UFJ</a:t>
            </a:r>
            <a:r>
              <a:rPr lang="ja-JP" altLang="en-US" dirty="0"/>
              <a:t>モルガン・スタンレー証券景気循環研究所</a:t>
            </a:r>
            <a:r>
              <a:rPr lang="en-US" altLang="ja-JP" dirty="0"/>
              <a:t>『2050</a:t>
            </a:r>
            <a:r>
              <a:rPr lang="ja-JP" altLang="en-US" dirty="0"/>
              <a:t>年の経済覇権　 コンドラチェフ・サイクルで読み解く大国の興亡</a:t>
            </a:r>
            <a:r>
              <a:rPr lang="en-US" altLang="ja-JP" dirty="0"/>
              <a:t>』 </a:t>
            </a:r>
            <a:r>
              <a:rPr lang="ja-JP" altLang="en-US" dirty="0"/>
              <a:t>日本経済新聞出版社</a:t>
            </a:r>
          </a:p>
        </p:txBody>
      </p:sp>
    </p:spTree>
    <p:extLst>
      <p:ext uri="{BB962C8B-B14F-4D97-AF65-F5344CB8AC3E}">
        <p14:creationId xmlns:p14="http://schemas.microsoft.com/office/powerpoint/2010/main" val="275322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400"/>
            <a:ext cx="8229600" cy="952500"/>
          </a:xfrm>
        </p:spPr>
        <p:txBody>
          <a:bodyPr/>
          <a:lstStyle/>
          <a:p>
            <a:r>
              <a:rPr kumimoji="1" lang="ja-JP" altLang="en-US" dirty="0"/>
              <a:t>在庫循環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7" y="1035467"/>
            <a:ext cx="4048125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04048" y="50177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現在は在庫調整局面？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308"/>
            <a:ext cx="3623449" cy="360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1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出荷・在庫バランス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3501"/>
            <a:ext cx="3970784" cy="377163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在庫積み増し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endParaRPr kumimoji="1" lang="en-US" altLang="ja-JP" sz="2600" dirty="0">
              <a:solidFill>
                <a:srgbClr val="0000FF"/>
              </a:solidFill>
            </a:endParaRPr>
          </a:p>
          <a:p>
            <a:r>
              <a:rPr kumimoji="1" lang="ja-JP" altLang="en-US" dirty="0"/>
              <a:t>意図せざる在庫増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600" dirty="0"/>
              <a:t>出荷</a:t>
            </a:r>
            <a:r>
              <a:rPr kumimoji="1" lang="ja-JP" altLang="en-US" sz="2600" dirty="0">
                <a:solidFill>
                  <a:srgbClr val="FF0000"/>
                </a:solidFill>
              </a:rPr>
              <a:t>↓</a:t>
            </a:r>
            <a:r>
              <a:rPr kumimoji="1" lang="ja-JP" altLang="en-US" sz="2600" dirty="0"/>
              <a:t>　在庫</a:t>
            </a:r>
            <a:r>
              <a:rPr kumimoji="1" lang="ja-JP" altLang="en-US" sz="2600" dirty="0">
                <a:solidFill>
                  <a:srgbClr val="0000FF"/>
                </a:solidFill>
              </a:rPr>
              <a:t>↑</a:t>
            </a:r>
            <a:endParaRPr kumimoji="1" lang="en-US" altLang="ja-JP" sz="2600" dirty="0">
              <a:solidFill>
                <a:srgbClr val="0000FF"/>
              </a:solidFill>
            </a:endParaRPr>
          </a:p>
          <a:p>
            <a:r>
              <a:rPr lang="ja-JP" altLang="en-US" dirty="0"/>
              <a:t>在庫調整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endParaRPr lang="en-US" altLang="ja-JP" sz="2600" dirty="0">
              <a:solidFill>
                <a:srgbClr val="FF0000"/>
              </a:solidFill>
            </a:endParaRPr>
          </a:p>
          <a:p>
            <a:r>
              <a:rPr lang="ja-JP" altLang="en-US" dirty="0"/>
              <a:t>意図せざる在庫減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出荷</a:t>
            </a:r>
            <a:r>
              <a:rPr lang="ja-JP" altLang="en-US" sz="2600" dirty="0">
                <a:solidFill>
                  <a:srgbClr val="0000FF"/>
                </a:solidFill>
              </a:rPr>
              <a:t>↑</a:t>
            </a:r>
            <a:r>
              <a:rPr lang="ja-JP" altLang="en-US" sz="2600" dirty="0"/>
              <a:t>　在庫</a:t>
            </a:r>
            <a:r>
              <a:rPr lang="ja-JP" altLang="en-US" sz="2600" dirty="0">
                <a:solidFill>
                  <a:srgbClr val="FF0000"/>
                </a:solidFill>
              </a:rPr>
              <a:t>↓</a:t>
            </a:r>
            <a:endParaRPr lang="en-US" altLang="ja-JP" sz="2600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1316"/>
            <a:ext cx="4032448" cy="370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64088" y="50897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（出所）日本銀行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展望レポート</a:t>
            </a:r>
            <a:r>
              <a:rPr kumimoji="1" lang="en-US" altLang="ja-JP" dirty="0"/>
              <a:t>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オリンピックと景気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00392"/>
              </p:ext>
            </p:extLst>
          </p:nvPr>
        </p:nvGraphicFramePr>
        <p:xfrm>
          <a:off x="611561" y="1201316"/>
          <a:ext cx="504056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西暦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開催都市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ロサンゼルス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ソウル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バルセロナ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欧州通貨危機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1996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アトランタ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シドニー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ＩＴバブル崩壊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アテネ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リーマンショック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ロンドン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リオデジャネイロ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100563" y="1273324"/>
            <a:ext cx="2707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・米大統領選の年は景気が良い。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・大統領選の年はオリンピック開催年でもある。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・その次の年に不況が来る場合がある</a:t>
            </a:r>
          </a:p>
        </p:txBody>
      </p:sp>
    </p:spTree>
    <p:extLst>
      <p:ext uri="{BB962C8B-B14F-4D97-AF65-F5344CB8AC3E}">
        <p14:creationId xmlns:p14="http://schemas.microsoft.com/office/powerpoint/2010/main" val="20906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２．景気をとらえる統計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53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098550"/>
            <a:ext cx="766941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2899" y="197592"/>
            <a:ext cx="6121908" cy="110463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実質ＧＤＰの動き（前期比）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9588" y="5193711"/>
            <a:ext cx="9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kumimoji="1" lang="en-US" altLang="ja-JP" dirty="0">
                <a:solidFill>
                  <a:srgbClr val="3366FF"/>
                </a:solidFill>
              </a:rPr>
              <a:t>4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6383" y="5193282"/>
            <a:ext cx="9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en-US" altLang="ja-JP" dirty="0">
                <a:solidFill>
                  <a:srgbClr val="3366FF"/>
                </a:solidFill>
              </a:rPr>
              <a:t>5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20091" y="5217030"/>
            <a:ext cx="9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en-US" altLang="ja-JP" dirty="0">
                <a:solidFill>
                  <a:srgbClr val="3366FF"/>
                </a:solidFill>
              </a:rPr>
              <a:t>6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0494" y="5217030"/>
            <a:ext cx="9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kumimoji="1" lang="en-US" altLang="ja-JP" dirty="0">
                <a:solidFill>
                  <a:srgbClr val="3366FF"/>
                </a:solidFill>
              </a:rPr>
              <a:t>7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 rot="16200000">
            <a:off x="4810494" y="460306"/>
            <a:ext cx="307777" cy="2441522"/>
          </a:xfrm>
          <a:prstGeom prst="rightBrace">
            <a:avLst>
              <a:gd name="adj1" fmla="val 8333"/>
              <a:gd name="adj2" fmla="val 468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68040" y="1106927"/>
            <a:ext cx="2132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８</a:t>
            </a:r>
            <a:r>
              <a:rPr kumimoji="1" lang="ja-JP" altLang="en-US" dirty="0"/>
              <a:t>期連続プラス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4424" y="1106927"/>
            <a:ext cx="152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輸出が主役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25933" y="2532540"/>
            <a:ext cx="355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消費税率引き上げの駆け込みと反動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5195372"/>
            <a:ext cx="9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２０１</a:t>
            </a:r>
            <a:r>
              <a:rPr lang="ja-JP" altLang="en-US" dirty="0">
                <a:solidFill>
                  <a:srgbClr val="3366FF"/>
                </a:solidFill>
              </a:rPr>
              <a:t>８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182" y="4830371"/>
            <a:ext cx="15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出所）内閣府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301128-674F-4D6A-8153-FD5E442FE5D2}"/>
              </a:ext>
            </a:extLst>
          </p:cNvPr>
          <p:cNvSpPr/>
          <p:nvPr/>
        </p:nvSpPr>
        <p:spPr>
          <a:xfrm>
            <a:off x="7596336" y="518663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3366FF"/>
                </a:solidFill>
              </a:rPr>
              <a:t>２０１９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4221445-81EE-48A7-838E-32A04E693138}"/>
              </a:ext>
            </a:extLst>
          </p:cNvPr>
          <p:cNvCxnSpPr/>
          <p:nvPr/>
        </p:nvCxnSpPr>
        <p:spPr>
          <a:xfrm flipH="1">
            <a:off x="1859437" y="2953733"/>
            <a:ext cx="463092" cy="153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円形吹き出し 3"/>
          <p:cNvSpPr/>
          <p:nvPr/>
        </p:nvSpPr>
        <p:spPr>
          <a:xfrm>
            <a:off x="7317457" y="727872"/>
            <a:ext cx="1793773" cy="1107084"/>
          </a:xfrm>
          <a:prstGeom prst="wedgeEllipseCallout">
            <a:avLst>
              <a:gd name="adj1" fmla="val -11828"/>
              <a:gd name="adj2" fmla="val 67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最近輸出がマイナスに効いている。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216359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ＱＥ（四半期速報）の問題点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発表が諸外国に比べて遅い</a:t>
            </a:r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次ＱＥ、</a:t>
            </a:r>
            <a:r>
              <a:rPr lang="en-US" altLang="ja-JP" dirty="0"/>
              <a:t>2</a:t>
            </a:r>
            <a:r>
              <a:rPr lang="ja-JP" altLang="en-US" dirty="0"/>
              <a:t>次ＱＥ、年次推計と発表されるごとに改定される。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03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FF53D-99A8-43AE-9F4A-A98C1494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発表が遅い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A092442-033F-45C6-B917-55B697A01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083859"/>
              </p:ext>
            </p:extLst>
          </p:nvPr>
        </p:nvGraphicFramePr>
        <p:xfrm>
          <a:off x="611560" y="1561356"/>
          <a:ext cx="7715200" cy="308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040">
                  <a:extLst>
                    <a:ext uri="{9D8B030D-6E8A-4147-A177-3AD203B41FA5}">
                      <a16:colId xmlns:a16="http://schemas.microsoft.com/office/drawing/2014/main" val="3632479498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049692581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680790840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1345812088"/>
                    </a:ext>
                  </a:extLst>
                </a:gridCol>
                <a:gridCol w="1543040">
                  <a:extLst>
                    <a:ext uri="{9D8B030D-6E8A-4147-A177-3AD203B41FA5}">
                      <a16:colId xmlns:a16="http://schemas.microsoft.com/office/drawing/2014/main" val="966559904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－</a:t>
                      </a:r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月期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１－３月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４－６月期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ja-JP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－</a:t>
                      </a:r>
                      <a:r>
                        <a:rPr lang="en-US" altLang="ja-JP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ja-JP" alt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月期</a:t>
                      </a:r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821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日本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2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14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5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20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9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r>
                        <a:rPr lang="ja-JP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4478435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米国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4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26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7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26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10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02745476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英国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28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5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10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8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9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0088268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ドイツ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14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5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15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8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14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14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50090829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フランス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7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30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10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9175689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イタリア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31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7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31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10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31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8715341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ユーロ圏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1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31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7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31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10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31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210204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カナダ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5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31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r>
                        <a:rPr lang="ja-JP" altLang="en-US" sz="2000" u="none" strike="noStrike">
                          <a:effectLst/>
                        </a:rPr>
                        <a:t>月</a:t>
                      </a:r>
                      <a:r>
                        <a:rPr lang="en-US" altLang="ja-JP" sz="2000" u="none" strike="noStrike">
                          <a:effectLst/>
                        </a:rPr>
                        <a:t>30</a:t>
                      </a:r>
                      <a:r>
                        <a:rPr lang="ja-JP" altLang="en-US" sz="2000" u="none" strike="noStrike">
                          <a:effectLst/>
                        </a:rPr>
                        <a:t>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11</a:t>
                      </a:r>
                      <a:r>
                        <a:rPr lang="ja-JP" altLang="en-US" sz="2000" u="none" strike="noStrike" dirty="0">
                          <a:effectLst/>
                        </a:rPr>
                        <a:t>月</a:t>
                      </a:r>
                      <a:r>
                        <a:rPr lang="en-US" altLang="ja-JP" sz="2000" u="none" strike="noStrike" dirty="0">
                          <a:effectLst/>
                        </a:rPr>
                        <a:t>29</a:t>
                      </a:r>
                      <a:r>
                        <a:rPr lang="ja-JP" altLang="en-US" sz="2000" u="none" strike="noStrike" dirty="0">
                          <a:effectLst/>
                        </a:rPr>
                        <a:t>日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80977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2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9FB3C-34F0-4953-BA86-1C40A23E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2019</a:t>
            </a:r>
            <a:r>
              <a:rPr lang="ja-JP" altLang="en-US" dirty="0"/>
              <a:t>年４－６月期の場合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F1C7C8E-8491-4CAA-8FF6-97825DFB4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7340"/>
            <a:ext cx="7081623" cy="3672408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3AFAD9E-A914-4AAC-BBE4-E63C4BCEF03E}"/>
              </a:ext>
            </a:extLst>
          </p:cNvPr>
          <p:cNvCxnSpPr/>
          <p:nvPr/>
        </p:nvCxnSpPr>
        <p:spPr>
          <a:xfrm>
            <a:off x="1763688" y="5305772"/>
            <a:ext cx="3672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E25FEC-B9DA-4DE4-9B68-9F9E8B9B7783}"/>
              </a:ext>
            </a:extLst>
          </p:cNvPr>
          <p:cNvSpPr txBox="1"/>
          <p:nvPr/>
        </p:nvSpPr>
        <p:spPr>
          <a:xfrm>
            <a:off x="6372200" y="52337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時間の流れ</a:t>
            </a:r>
          </a:p>
        </p:txBody>
      </p:sp>
    </p:spTree>
    <p:extLst>
      <p:ext uri="{BB962C8B-B14F-4D97-AF65-F5344CB8AC3E}">
        <p14:creationId xmlns:p14="http://schemas.microsoft.com/office/powerpoint/2010/main" val="340737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86486-7E31-40B8-B505-2AF5E6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11" y="193204"/>
            <a:ext cx="8229600" cy="952500"/>
          </a:xfrm>
        </p:spPr>
        <p:txBody>
          <a:bodyPr/>
          <a:lstStyle/>
          <a:p>
            <a:r>
              <a:rPr kumimoji="1" lang="ja-JP" altLang="en-US" dirty="0"/>
              <a:t>景気動向指数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B8C337-A93C-4F80-8A1E-D00CD04AA5D6}"/>
              </a:ext>
            </a:extLst>
          </p:cNvPr>
          <p:cNvSpPr txBox="1"/>
          <p:nvPr/>
        </p:nvSpPr>
        <p:spPr>
          <a:xfrm>
            <a:off x="6023394" y="763849"/>
            <a:ext cx="290494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９</a:t>
            </a:r>
            <a:r>
              <a:rPr kumimoji="1" lang="ja-JP" altLang="en-US" sz="3200" dirty="0"/>
              <a:t>月の基調判断、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ヵ月連続</a:t>
            </a:r>
            <a:r>
              <a:rPr kumimoji="1" lang="ja-JP" altLang="en-US" sz="3200" dirty="0">
                <a:solidFill>
                  <a:srgbClr val="FF0000"/>
                </a:solidFill>
              </a:rPr>
              <a:t>「悪化」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26913" y="2429776"/>
            <a:ext cx="2801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月「下方への局面変化」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月「下方への局面変化」</a:t>
            </a:r>
            <a:endParaRPr kumimoji="1" lang="en-US" altLang="ja-JP" dirty="0"/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ja-JP" altLang="en-US" dirty="0">
                <a:solidFill>
                  <a:srgbClr val="FF0000"/>
                </a:solidFill>
              </a:rPr>
              <a:t>「悪化」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月「下げ止まり」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月「下げ止まり」</a:t>
            </a:r>
            <a:endParaRPr lang="en-US" altLang="ja-JP" dirty="0"/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月「下げ止まり」</a:t>
            </a:r>
            <a:endParaRPr kumimoji="1" lang="en-US" altLang="ja-JP" dirty="0"/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</a:t>
            </a:r>
            <a:r>
              <a:rPr lang="ja-JP" altLang="en-US" dirty="0">
                <a:solidFill>
                  <a:srgbClr val="FF0000"/>
                </a:solidFill>
              </a:rPr>
              <a:t>「悪化」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ja-JP" altLang="en-US" dirty="0">
                <a:solidFill>
                  <a:srgbClr val="FF0000"/>
                </a:solidFill>
              </a:rPr>
              <a:t>「悪化」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9" y="1057300"/>
            <a:ext cx="5627687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02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7213"/>
            <a:ext cx="8229600" cy="9525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自己紹介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2257434"/>
            <a:ext cx="8928992" cy="2907709"/>
          </a:xfrm>
        </p:spPr>
        <p:txBody>
          <a:bodyPr/>
          <a:lstStyle/>
          <a:p>
            <a:r>
              <a:rPr kumimoji="1" lang="ja-JP" altLang="en-US" dirty="0"/>
              <a:t>日本経済新聞社　</a:t>
            </a:r>
            <a:r>
              <a:rPr kumimoji="1" lang="en-US" altLang="ja-JP" dirty="0"/>
              <a:t>1987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1997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r>
              <a:rPr lang="ja-JP" altLang="en-US" sz="2800" dirty="0"/>
              <a:t>日本経済研究センター</a:t>
            </a:r>
            <a:r>
              <a:rPr lang="ja-JP" altLang="en-US" dirty="0"/>
              <a:t>　</a:t>
            </a:r>
            <a:r>
              <a:rPr lang="en-US" altLang="ja-JP" dirty="0"/>
              <a:t>1997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月～</a:t>
            </a:r>
            <a:r>
              <a:rPr lang="en-US" altLang="ja-JP" dirty="0"/>
              <a:t>2001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endParaRPr kumimoji="1" lang="en-US" altLang="ja-JP" dirty="0"/>
          </a:p>
          <a:p>
            <a:r>
              <a:rPr lang="ja-JP" altLang="en-US" dirty="0"/>
              <a:t>総務省・内閣府　</a:t>
            </a:r>
            <a:r>
              <a:rPr lang="en-US" altLang="ja-JP" dirty="0"/>
              <a:t>2016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月～</a:t>
            </a:r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kumimoji="1" lang="ja-JP" altLang="en-US" dirty="0"/>
              <a:t>跡見学園女子大学　</a:t>
            </a:r>
            <a:r>
              <a:rPr kumimoji="1" lang="en-US" altLang="ja-JP" dirty="0"/>
              <a:t>2002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41734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跡見学園女子大学マネジメント学部教授　山澤成康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F151-95AD-481C-9519-6DD13D258B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0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景気動向指数ＣＩ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景気動向指数には、</a:t>
            </a:r>
            <a:r>
              <a:rPr lang="ja-JP" altLang="en-US" dirty="0">
                <a:solidFill>
                  <a:srgbClr val="0000FF"/>
                </a:solidFill>
              </a:rPr>
              <a:t>一致、先行、遅行</a:t>
            </a:r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種類</a:t>
            </a:r>
            <a:endParaRPr lang="en-US" altLang="ja-JP" dirty="0"/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景気動向指数ＣＩ（</a:t>
            </a:r>
            <a:r>
              <a:rPr lang="ja-JP" altLang="en-US" dirty="0"/>
              <a:t>コンポジット・インデックス）は、伸び率を合成したもので「景気の量感を表す」と表現される。</a:t>
            </a:r>
            <a:endParaRPr lang="en-US" altLang="ja-JP" dirty="0"/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景気動向指数ＤＩ</a:t>
            </a:r>
            <a:r>
              <a:rPr lang="ja-JP" altLang="en-US" dirty="0"/>
              <a:t>（ディフュージョン・インデックス）は、それぞれの指標を</a:t>
            </a:r>
            <a:r>
              <a:rPr lang="en-US" altLang="ja-JP" dirty="0"/>
              <a:t>3</a:t>
            </a:r>
            <a:r>
              <a:rPr lang="ja-JP" altLang="en-US" dirty="0"/>
              <a:t>ヵ月前と比べて良くなっているか悪くなっているかを調べて、その割合を指標にしたものです。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39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景気動向指数の考え方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景気動向指数の根底の考え方は、「</a:t>
            </a:r>
            <a:r>
              <a:rPr lang="ja-JP" altLang="en-US" dirty="0">
                <a:solidFill>
                  <a:srgbClr val="3333FF"/>
                </a:solidFill>
              </a:rPr>
              <a:t>景気という目に見えない流れ</a:t>
            </a:r>
            <a:r>
              <a:rPr lang="ja-JP" altLang="en-US" dirty="0"/>
              <a:t>があって、それを各指標は反映する。各指標は個別の要因で動くこともあるが、それらを合成することで景気の流れが浮かび上がってくるはずだ」というものです。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8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29600" cy="952500"/>
          </a:xfrm>
        </p:spPr>
        <p:txBody>
          <a:bodyPr/>
          <a:lstStyle/>
          <a:p>
            <a:r>
              <a:rPr kumimoji="1" lang="ja-JP" altLang="en-US" dirty="0"/>
              <a:t>採用系列の選択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97293"/>
            <a:ext cx="8352928" cy="4500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sz="6200" dirty="0"/>
              <a:t>１．各経済部門を代表する指標を探す。</a:t>
            </a:r>
          </a:p>
          <a:p>
            <a:pPr marL="0" indent="0">
              <a:buNone/>
            </a:pPr>
            <a:r>
              <a:rPr lang="ja-JP" altLang="en-US" sz="6200" dirty="0"/>
              <a:t>   </a:t>
            </a: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</a:t>
            </a:r>
            <a:r>
              <a:rPr lang="ja-JP" altLang="en-US" sz="6200" dirty="0"/>
              <a:t>幅広い経済部門</a:t>
            </a:r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(1)</a:t>
            </a:r>
            <a:r>
              <a:rPr lang="ja-JP" altLang="en-US" sz="6200" dirty="0"/>
              <a:t>生産　</a:t>
            </a:r>
            <a:r>
              <a:rPr lang="en-US" altLang="ja-JP" sz="6200" dirty="0"/>
              <a:t>(2)</a:t>
            </a:r>
            <a:r>
              <a:rPr lang="ja-JP" altLang="en-US" sz="6200" dirty="0"/>
              <a:t>在庫　</a:t>
            </a:r>
            <a:r>
              <a:rPr lang="en-US" altLang="ja-JP" sz="6200" dirty="0"/>
              <a:t>(3)</a:t>
            </a:r>
            <a:r>
              <a:rPr lang="ja-JP" altLang="en-US" sz="6200" dirty="0"/>
              <a:t>投資　</a:t>
            </a:r>
            <a:r>
              <a:rPr lang="en-US" altLang="ja-JP" sz="6200" dirty="0"/>
              <a:t>(4)</a:t>
            </a:r>
            <a:r>
              <a:rPr lang="ja-JP" altLang="en-US" sz="6200" dirty="0"/>
              <a:t>雇用　</a:t>
            </a:r>
            <a:r>
              <a:rPr lang="en-US" altLang="ja-JP" sz="6200" dirty="0"/>
              <a:t>(5)</a:t>
            </a:r>
            <a:r>
              <a:rPr lang="ja-JP" altLang="en-US" sz="6200" dirty="0"/>
              <a:t>消費　</a:t>
            </a:r>
            <a:r>
              <a:rPr lang="en-US" altLang="ja-JP" sz="6200" dirty="0"/>
              <a:t>(6)</a:t>
            </a:r>
            <a:r>
              <a:rPr lang="ja-JP" altLang="en-US" sz="6200" dirty="0"/>
              <a:t>企業経営　</a:t>
            </a:r>
            <a:r>
              <a:rPr lang="en-US" altLang="ja-JP" sz="6200" dirty="0"/>
              <a:t>(7)</a:t>
            </a:r>
            <a:r>
              <a:rPr lang="ja-JP" altLang="en-US" sz="6200" dirty="0"/>
              <a:t>金融　</a:t>
            </a:r>
            <a:r>
              <a:rPr lang="en-US" altLang="ja-JP" sz="6200" dirty="0"/>
              <a:t>(8)</a:t>
            </a:r>
            <a:r>
              <a:rPr lang="ja-JP" altLang="en-US" sz="6200" dirty="0"/>
              <a:t>物価　</a:t>
            </a:r>
            <a:r>
              <a:rPr lang="en-US" altLang="ja-JP" sz="6200" dirty="0"/>
              <a:t>(9)</a:t>
            </a:r>
            <a:r>
              <a:rPr lang="ja-JP" altLang="en-US" sz="6200" dirty="0"/>
              <a:t>サービス </a:t>
            </a:r>
            <a:endParaRPr lang="en-US" altLang="ja-JP" sz="6200" dirty="0"/>
          </a:p>
          <a:p>
            <a:pPr marL="0" indent="0">
              <a:buNone/>
            </a:pP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２． 景気循環の対応度や景気の山谷との関係等を満たす指標を探す。</a:t>
            </a:r>
          </a:p>
          <a:p>
            <a:pPr marL="0" indent="0">
              <a:buNone/>
            </a:pP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】6</a:t>
            </a:r>
            <a:r>
              <a:rPr lang="ja-JP" altLang="en-US" sz="6200" dirty="0" err="1"/>
              <a:t>つの</a:t>
            </a:r>
            <a:r>
              <a:rPr lang="ja-JP" altLang="en-US" sz="6200" dirty="0"/>
              <a:t>選定基準</a:t>
            </a:r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(1)</a:t>
            </a:r>
            <a:r>
              <a:rPr lang="ja-JP" altLang="en-US" sz="6200" dirty="0"/>
              <a:t>経済的重要性</a:t>
            </a: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 </a:t>
            </a:r>
            <a:r>
              <a:rPr lang="en-US" altLang="ja-JP" sz="6200" dirty="0"/>
              <a:t>(2)</a:t>
            </a:r>
            <a:r>
              <a:rPr lang="ja-JP" altLang="en-US" sz="6200" dirty="0"/>
              <a:t>統計の継続性・信頼性</a:t>
            </a:r>
          </a:p>
          <a:p>
            <a:pPr marL="0" indent="0">
              <a:buNone/>
            </a:pPr>
            <a:r>
              <a:rPr lang="en-US" altLang="ja-JP" sz="6200" dirty="0"/>
              <a:t>(3)</a:t>
            </a:r>
            <a:r>
              <a:rPr lang="ja-JP" altLang="en-US" sz="6200" dirty="0"/>
              <a:t>景気循環の回数との対応度</a:t>
            </a:r>
          </a:p>
          <a:p>
            <a:pPr marL="0" indent="0">
              <a:buNone/>
            </a:pPr>
            <a:r>
              <a:rPr lang="en-US" altLang="ja-JP" sz="6200" dirty="0"/>
              <a:t>(4)</a:t>
            </a:r>
            <a:r>
              <a:rPr lang="ja-JP" altLang="en-US" sz="6200" dirty="0"/>
              <a:t>景気の山谷との </a:t>
            </a:r>
            <a:r>
              <a:rPr lang="en-US" altLang="ja-JP" sz="6200" dirty="0"/>
              <a:t>(6)</a:t>
            </a:r>
            <a:r>
              <a:rPr lang="ja-JP" altLang="en-US" sz="6200" dirty="0"/>
              <a:t>統計の速報性時差の安定性</a:t>
            </a:r>
            <a:endParaRPr lang="en-US" altLang="ja-JP" sz="6200" dirty="0"/>
          </a:p>
          <a:p>
            <a:pPr marL="0" indent="0">
              <a:buNone/>
            </a:pPr>
            <a:r>
              <a:rPr lang="en-US" altLang="ja-JP" sz="6200" dirty="0"/>
              <a:t>(5)</a:t>
            </a:r>
            <a:r>
              <a:rPr lang="ja-JP" altLang="en-US" sz="6200" dirty="0"/>
              <a:t>データの平滑度</a:t>
            </a:r>
            <a:endParaRPr lang="en-US" altLang="ja-JP" sz="6200" dirty="0"/>
          </a:p>
          <a:p>
            <a:pPr marL="0" indent="0">
              <a:buNone/>
            </a:pPr>
            <a:endParaRPr lang="ja-JP" altLang="en-US" sz="6200" dirty="0"/>
          </a:p>
          <a:p>
            <a:pPr marL="0" indent="0">
              <a:buNone/>
            </a:pPr>
            <a:endParaRPr lang="en-US" altLang="ja-JP" sz="6200" dirty="0"/>
          </a:p>
          <a:p>
            <a:pPr marL="0" indent="0">
              <a:buNone/>
            </a:pPr>
            <a:r>
              <a:rPr lang="ja-JP" altLang="en-US" sz="6200" dirty="0"/>
              <a:t>３．各経済部門から景気循環との関係を踏まえ選択する。</a:t>
            </a:r>
          </a:p>
          <a:p>
            <a:pPr marL="0" indent="0">
              <a:buNone/>
            </a:pPr>
            <a:r>
              <a:rPr lang="ja-JP" altLang="en-US" sz="6200" dirty="0"/>
              <a:t>  </a:t>
            </a:r>
            <a:r>
              <a:rPr lang="en-US" altLang="ja-JP" sz="6200" dirty="0"/>
              <a:t>【</a:t>
            </a:r>
            <a:r>
              <a:rPr lang="ja-JP" altLang="en-US" sz="6200" dirty="0"/>
              <a:t>考え方</a:t>
            </a:r>
            <a:r>
              <a:rPr lang="en-US" altLang="ja-JP" sz="6200" dirty="0"/>
              <a:t>】</a:t>
            </a:r>
            <a:r>
              <a:rPr lang="ja-JP" altLang="en-US" sz="6200" dirty="0"/>
              <a:t>先行（主に需給の変動）、一致（主に生産の調整）、遅行（主に生産能力の調整）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D37E39-0E3F-470F-B7E5-822FDA0040EC}"/>
              </a:ext>
            </a:extLst>
          </p:cNvPr>
          <p:cNvSpPr txBox="1"/>
          <p:nvPr/>
        </p:nvSpPr>
        <p:spPr>
          <a:xfrm>
            <a:off x="5239427" y="5221997"/>
            <a:ext cx="34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（出所）内閣府ホームページ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67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ミッチェル・バーンズ（</a:t>
            </a:r>
            <a:r>
              <a:rPr lang="en-US" altLang="ja-JP" dirty="0"/>
              <a:t>1961</a:t>
            </a:r>
            <a:r>
              <a:rPr lang="ja-JP" altLang="en-US" dirty="0"/>
              <a:t>）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129308"/>
            <a:ext cx="8229600" cy="37716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CC00CC"/>
                </a:solidFill>
              </a:rPr>
              <a:t>＜景気指数の選択基準＞</a:t>
            </a:r>
            <a:endParaRPr kumimoji="1" lang="en-US" altLang="ja-JP" dirty="0">
              <a:solidFill>
                <a:srgbClr val="CC00CC"/>
              </a:solidFill>
            </a:endParaRPr>
          </a:p>
          <a:p>
            <a:r>
              <a:rPr kumimoji="1" lang="ja-JP" altLang="en-US" dirty="0"/>
              <a:t>さまざまな条件での景気循環をみるため、系列が</a:t>
            </a:r>
            <a:r>
              <a:rPr kumimoji="1" lang="en-US" altLang="ja-JP" dirty="0"/>
              <a:t>50</a:t>
            </a:r>
            <a:r>
              <a:rPr kumimoji="1" lang="ja-JP" altLang="en-US" dirty="0"/>
              <a:t>年以上あること</a:t>
            </a:r>
            <a:endParaRPr kumimoji="1" lang="en-US" altLang="ja-JP" dirty="0"/>
          </a:p>
          <a:p>
            <a:r>
              <a:rPr kumimoji="1" lang="ja-JP" altLang="en-US" dirty="0"/>
              <a:t>景気の山谷への先行期間が一定であること。</a:t>
            </a:r>
            <a:endParaRPr kumimoji="1" lang="en-US" altLang="ja-JP" dirty="0"/>
          </a:p>
          <a:p>
            <a:r>
              <a:rPr kumimoji="1" lang="ja-JP" altLang="en-US" dirty="0"/>
              <a:t>滑らかに動いて、山谷がわかりやすいこと。</a:t>
            </a:r>
            <a:endParaRPr kumimoji="1" lang="en-US" altLang="ja-JP" dirty="0"/>
          </a:p>
          <a:p>
            <a:r>
              <a:rPr lang="ja-JP" altLang="en-US" dirty="0"/>
              <a:t>系列の動きが景気循環を説明していること。</a:t>
            </a:r>
            <a:endParaRPr lang="en-US" altLang="ja-JP" dirty="0"/>
          </a:p>
          <a:p>
            <a:r>
              <a:rPr kumimoji="1" lang="ja-JP" altLang="en-US" dirty="0"/>
              <a:t>過去の動きから、将来が予測できる程度に、景気と関連していること。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AC439-0766-4AA6-BE0E-95877CB8D7C4}"/>
              </a:ext>
            </a:extLst>
          </p:cNvPr>
          <p:cNvSpPr txBox="1"/>
          <p:nvPr/>
        </p:nvSpPr>
        <p:spPr>
          <a:xfrm>
            <a:off x="719064" y="527451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Mitchell and Burns(1961)”Statistical Indicators of Cyclical Revivals”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3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0894"/>
            <a:ext cx="6651360" cy="38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987625" y="45723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5. The </a:t>
            </a:r>
            <a:r>
              <a:rPr lang="ja-JP" altLang="en-US" dirty="0"/>
              <a:t> </a:t>
            </a:r>
            <a:r>
              <a:rPr lang="en-US" altLang="ja-JP" dirty="0"/>
              <a:t>Basic Measures of Cyclical Behavior: Arthur F. Burns, Wesley C. Mitchell (p. 115 - 202) (bibliographic info) (download)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331640" y="520557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.Burns and Mitchell(1946)”The  Basic Measures of Cyclical Behavior”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948264" y="1477347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コークス：</a:t>
            </a:r>
            <a:endParaRPr lang="en-US" altLang="ja-JP" dirty="0"/>
          </a:p>
          <a:p>
            <a:r>
              <a:rPr lang="en-US" altLang="ja-JP" dirty="0"/>
              <a:t>Coke</a:t>
            </a:r>
          </a:p>
          <a:p>
            <a:r>
              <a:rPr lang="ja-JP" altLang="en-US" dirty="0"/>
              <a:t>歴青炭：</a:t>
            </a:r>
            <a:r>
              <a:rPr lang="en-US" altLang="ja-JP" dirty="0"/>
              <a:t>Bituminous Coal</a:t>
            </a:r>
          </a:p>
          <a:p>
            <a:r>
              <a:rPr lang="ja-JP" altLang="en-US" dirty="0"/>
              <a:t>子牛の肉</a:t>
            </a:r>
            <a:endParaRPr lang="en-US" altLang="ja-JP" dirty="0"/>
          </a:p>
          <a:p>
            <a:r>
              <a:rPr lang="en-US" altLang="ja-JP" dirty="0"/>
              <a:t>Calves Slaughtered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736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56CD4-F8AD-47C1-A994-1F9CDC72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ムーア</a:t>
            </a:r>
            <a:r>
              <a:rPr kumimoji="1" lang="en-US" altLang="ja-JP" dirty="0"/>
              <a:t>(1961)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D7314-B414-426C-9A8B-5651639C0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Mit</a:t>
            </a:r>
            <a:r>
              <a:rPr lang="en-US" altLang="ja-JP" dirty="0"/>
              <a:t>chell and Burns(1961)</a:t>
            </a:r>
          </a:p>
          <a:p>
            <a:pPr marL="0" indent="0">
              <a:buNone/>
            </a:pPr>
            <a:r>
              <a:rPr kumimoji="1" lang="en-US" altLang="ja-JP" dirty="0"/>
              <a:t>    500</a:t>
            </a:r>
            <a:r>
              <a:rPr kumimoji="1" lang="ja-JP" altLang="en-US" dirty="0"/>
              <a:t>系列→</a:t>
            </a:r>
            <a:r>
              <a:rPr kumimoji="1" lang="en-US" altLang="ja-JP" dirty="0"/>
              <a:t>71</a:t>
            </a:r>
            <a:r>
              <a:rPr kumimoji="1" lang="ja-JP" altLang="en-US" dirty="0"/>
              <a:t>系列→</a:t>
            </a:r>
            <a:r>
              <a:rPr kumimoji="1" lang="en-US" altLang="ja-JP" dirty="0"/>
              <a:t>21</a:t>
            </a:r>
            <a:r>
              <a:rPr kumimoji="1" lang="ja-JP" altLang="en-US" dirty="0"/>
              <a:t>系列</a:t>
            </a:r>
            <a:endParaRPr kumimoji="1" lang="en-US" altLang="ja-JP" dirty="0"/>
          </a:p>
          <a:p>
            <a:r>
              <a:rPr kumimoji="1" lang="ja-JP" altLang="en-US" dirty="0"/>
              <a:t>選択された一致系列</a:t>
            </a:r>
            <a:r>
              <a:rPr kumimoji="1" lang="en-US" altLang="ja-JP" dirty="0"/>
              <a:t>8</a:t>
            </a:r>
            <a:r>
              <a:rPr kumimoji="1" lang="ja-JP" altLang="en-US" dirty="0"/>
              <a:t>系列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①非農業就業者数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②失業者数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③税引き後企業収益（四半期）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④ニューヨーク外の銀行借り入れ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⑤貨物輸送量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⑥工業生産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⑦</a:t>
            </a:r>
            <a:r>
              <a:rPr lang="en-US" altLang="ja-JP" dirty="0"/>
              <a:t>GNP</a:t>
            </a:r>
            <a:r>
              <a:rPr lang="ja-JP" altLang="en-US" dirty="0"/>
              <a:t>（四半期）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⑧農産物と食品を除く卸売物価指数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7356F4-B70A-4263-A40D-8E40F5CCBE65}"/>
              </a:ext>
            </a:extLst>
          </p:cNvPr>
          <p:cNvSpPr txBox="1"/>
          <p:nvPr/>
        </p:nvSpPr>
        <p:spPr>
          <a:xfrm>
            <a:off x="539552" y="50177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Moore(1961)”Statistical Indicators of Cyclical Revivals and Recessions”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9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米国の一致指標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497" y="1643897"/>
            <a:ext cx="8229600" cy="3144180"/>
          </a:xfrm>
        </p:spPr>
        <p:txBody>
          <a:bodyPr/>
          <a:lstStyle/>
          <a:p>
            <a:r>
              <a:rPr lang="ja-JP" altLang="en-US" dirty="0"/>
              <a:t>非農業雇用者数</a:t>
            </a:r>
            <a:endParaRPr lang="en-US" altLang="ja-JP" dirty="0"/>
          </a:p>
          <a:p>
            <a:r>
              <a:rPr lang="ja-JP" altLang="en-US" dirty="0"/>
              <a:t>社会保障支払いを除く個人所得</a:t>
            </a:r>
            <a:endParaRPr lang="en-US" altLang="ja-JP" dirty="0"/>
          </a:p>
          <a:p>
            <a:r>
              <a:rPr lang="ja-JP" altLang="en-US" dirty="0"/>
              <a:t>鉱工業生産指数</a:t>
            </a:r>
            <a:endParaRPr lang="en-US" altLang="ja-JP" dirty="0"/>
          </a:p>
          <a:p>
            <a:r>
              <a:rPr lang="ja-JP" altLang="en-US" dirty="0"/>
              <a:t>製造業・商業売上高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79682F-8BC6-4C94-A83C-EF8C5D6931BB}"/>
              </a:ext>
            </a:extLst>
          </p:cNvPr>
          <p:cNvSpPr/>
          <p:nvPr/>
        </p:nvSpPr>
        <p:spPr>
          <a:xfrm>
            <a:off x="1115616" y="4729708"/>
            <a:ext cx="6416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The Conference Board(2001)”Business Cycle Indicators Handbook”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8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97227"/>
            <a:ext cx="8229600" cy="952500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米国の先行指標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9727"/>
            <a:ext cx="8229600" cy="378042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製造業の週当たり平均労働時間</a:t>
            </a:r>
            <a:endParaRPr lang="en-US" altLang="ja-JP" dirty="0"/>
          </a:p>
          <a:p>
            <a:r>
              <a:rPr lang="ja-JP" altLang="en-US" dirty="0"/>
              <a:t>週当たり平均失業保険新規申請数</a:t>
            </a:r>
            <a:endParaRPr lang="en-US" altLang="ja-JP" dirty="0"/>
          </a:p>
          <a:p>
            <a:r>
              <a:rPr lang="ja-JP" altLang="en-US" dirty="0"/>
              <a:t>消費財と素材の新規受注（製造業）</a:t>
            </a:r>
            <a:endParaRPr lang="en-US" altLang="ja-JP" dirty="0"/>
          </a:p>
          <a:p>
            <a:r>
              <a:rPr lang="ja-JP" altLang="en-US" dirty="0"/>
              <a:t>新規受注のＩＳＭ（供給管理協会）指標</a:t>
            </a:r>
            <a:endParaRPr lang="en-US" altLang="ja-JP" dirty="0"/>
          </a:p>
          <a:p>
            <a:r>
              <a:rPr lang="ja-JP" altLang="en-US" dirty="0"/>
              <a:t>非国防資本財の新規受注</a:t>
            </a:r>
            <a:endParaRPr lang="en-US" altLang="ja-JP" dirty="0"/>
          </a:p>
          <a:p>
            <a:r>
              <a:rPr lang="ja-JP" altLang="en-US" dirty="0"/>
              <a:t>個人用住宅の新規建築許可件数</a:t>
            </a:r>
            <a:endParaRPr lang="en-US" altLang="ja-JP" dirty="0"/>
          </a:p>
          <a:p>
            <a:r>
              <a:rPr lang="ja-JP" altLang="en-US" dirty="0"/>
              <a:t>普通株</a:t>
            </a:r>
            <a:r>
              <a:rPr lang="en-US" altLang="ja-JP" dirty="0"/>
              <a:t>500</a:t>
            </a:r>
            <a:r>
              <a:rPr lang="ja-JP" altLang="en-US" dirty="0"/>
              <a:t>種指数</a:t>
            </a:r>
            <a:endParaRPr lang="en-US" altLang="ja-JP" dirty="0"/>
          </a:p>
          <a:p>
            <a:r>
              <a:rPr lang="en-US" altLang="ja-JP" dirty="0"/>
              <a:t>Leading Credit Index™</a:t>
            </a:r>
            <a:r>
              <a:rPr lang="ja-JP" altLang="en-US" dirty="0"/>
              <a:t>（先行信用指数）</a:t>
            </a:r>
            <a:endParaRPr lang="en-US" altLang="ja-JP" dirty="0"/>
          </a:p>
          <a:p>
            <a:r>
              <a:rPr lang="ja-JP" altLang="en-US" dirty="0"/>
              <a:t>国債利回りとフェデラルファンドレートの長短金利差</a:t>
            </a:r>
            <a:endParaRPr lang="en-US" altLang="ja-JP" dirty="0"/>
          </a:p>
          <a:p>
            <a:r>
              <a:rPr lang="ja-JP" altLang="en-US" dirty="0"/>
              <a:t>景気に関する消費者期待指数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514485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Conference Board(2001)”Business Cycle Indicators Handbook”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C1F17-9287-4C0F-9A43-CD961DC3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先行指数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3D0685D-EA38-404E-BDBC-C54973BE3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057300"/>
            <a:ext cx="4320480" cy="428030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20072" y="1417340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・金融市場関連指標が多い。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・日経商品指数、東証株価指数、マネーストックなど。</a:t>
            </a:r>
          </a:p>
          <a:p>
            <a:endParaRPr lang="en-US" altLang="ja-JP" dirty="0"/>
          </a:p>
          <a:p>
            <a:r>
              <a:rPr lang="ja-JP" altLang="en-US" dirty="0"/>
              <a:t>・そのほか、機械受注や中小企業売り上げ見通し</a:t>
            </a:r>
            <a:r>
              <a:rPr lang="en-US" altLang="ja-JP" dirty="0"/>
              <a:t>DI</a:t>
            </a:r>
            <a:r>
              <a:rPr lang="ja-JP" altLang="en-US" dirty="0"/>
              <a:t>など。</a:t>
            </a:r>
          </a:p>
        </p:txBody>
      </p:sp>
    </p:spTree>
    <p:extLst>
      <p:ext uri="{BB962C8B-B14F-4D97-AF65-F5344CB8AC3E}">
        <p14:creationId xmlns:p14="http://schemas.microsoft.com/office/powerpoint/2010/main" val="1244083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177F6-3F8A-43B9-B4C0-1236906C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一致指数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E5BF297-355B-4B89-8A3C-9A40AB166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9308"/>
            <a:ext cx="4968552" cy="405219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940152" y="1561356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・有効求人倍率、営業利益など産業全体の動きを反映しているものも含まれている。</a:t>
            </a:r>
            <a:endParaRPr lang="en-US" altLang="ja-JP" dirty="0"/>
          </a:p>
          <a:p>
            <a:r>
              <a:rPr lang="ja-JP" altLang="en-US" dirty="0"/>
              <a:t>・景気を敏感に反映する製造業の指標が多く含まれているのが特徴</a:t>
            </a:r>
            <a:endParaRPr lang="en-US" altLang="ja-JP" dirty="0"/>
          </a:p>
          <a:p>
            <a:r>
              <a:rPr lang="ja-JP" altLang="en-US" dirty="0"/>
              <a:t>・生産指数、鉱工業生産財出荷指数、投資財出荷指数など</a:t>
            </a:r>
          </a:p>
        </p:txBody>
      </p:sp>
    </p:spTree>
    <p:extLst>
      <p:ext uri="{BB962C8B-B14F-4D97-AF65-F5344CB8AC3E}">
        <p14:creationId xmlns:p14="http://schemas.microsoft.com/office/powerpoint/2010/main" val="275551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今日のおはなし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景気とは</a:t>
            </a:r>
            <a:endParaRPr kumimoji="1" lang="en-US" altLang="ja-JP" dirty="0"/>
          </a:p>
          <a:p>
            <a:r>
              <a:rPr lang="ja-JP" altLang="en-US" dirty="0"/>
              <a:t>景気をみる統計</a:t>
            </a:r>
            <a:endParaRPr lang="en-US" altLang="ja-JP" dirty="0"/>
          </a:p>
          <a:p>
            <a:r>
              <a:rPr kumimoji="1" lang="ja-JP" altLang="en-US" dirty="0"/>
              <a:t>現状判断と予測</a:t>
            </a:r>
          </a:p>
        </p:txBody>
      </p:sp>
    </p:spTree>
    <p:extLst>
      <p:ext uri="{BB962C8B-B14F-4D97-AF65-F5344CB8AC3E}">
        <p14:creationId xmlns:p14="http://schemas.microsoft.com/office/powerpoint/2010/main" val="2950982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26A49-CA98-4D56-A908-F1260327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遅行指数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0711784-C854-47C0-A006-9AA151BE4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01316"/>
            <a:ext cx="5832648" cy="413284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084168" y="213742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・雇用関係の指標が多いのが特徴</a:t>
            </a:r>
            <a:endParaRPr lang="en-US" altLang="ja-JP" dirty="0"/>
          </a:p>
          <a:p>
            <a:r>
              <a:rPr lang="ja-JP" altLang="en-US" dirty="0"/>
              <a:t>・常用雇用指数、完全失業率、きまって支給する給与など</a:t>
            </a:r>
          </a:p>
        </p:txBody>
      </p:sp>
    </p:spTree>
    <p:extLst>
      <p:ext uri="{BB962C8B-B14F-4D97-AF65-F5344CB8AC3E}">
        <p14:creationId xmlns:p14="http://schemas.microsoft.com/office/powerpoint/2010/main" val="291083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7213"/>
            <a:ext cx="8229600" cy="952500"/>
          </a:xfrm>
        </p:spPr>
        <p:txBody>
          <a:bodyPr>
            <a:normAutofit/>
          </a:bodyPr>
          <a:lstStyle/>
          <a:p>
            <a:r>
              <a:rPr lang="ja-JP" altLang="en-US" dirty="0"/>
              <a:t>ＣＩは伸び率の合成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ＣＩは伸び率を合成したものです。経済指標には変動が大きいものや小さいものがあるため、そのまま平均するのは適当ではありません。</a:t>
            </a:r>
            <a:endParaRPr lang="en-US" altLang="ja-JP" dirty="0"/>
          </a:p>
          <a:p>
            <a:r>
              <a:rPr lang="ja-JP" altLang="en-US" dirty="0"/>
              <a:t>そこで、基準化した後の変化率を計算します。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6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53CDA-5943-4B59-9ED0-F5DB1F58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538"/>
            <a:ext cx="7886700" cy="709399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景気動向指数による機械的判断の基準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E57294-9C27-4E40-9326-21B49CA3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9268"/>
            <a:ext cx="5976664" cy="473267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82454" y="250942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原数値に加え、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ヵ月移動平均、</a:t>
            </a:r>
            <a:r>
              <a:rPr kumimoji="1" lang="en-US" altLang="ja-JP" dirty="0"/>
              <a:t>7</a:t>
            </a:r>
            <a:r>
              <a:rPr kumimoji="1" lang="ja-JP" altLang="en-US" dirty="0"/>
              <a:t>ヵ月移動平均を使用。</a:t>
            </a:r>
          </a:p>
        </p:txBody>
      </p:sp>
    </p:spTree>
    <p:extLst>
      <p:ext uri="{BB962C8B-B14F-4D97-AF65-F5344CB8AC3E}">
        <p14:creationId xmlns:p14="http://schemas.microsoft.com/office/powerpoint/2010/main" val="1786907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DI</a:t>
            </a:r>
            <a:r>
              <a:rPr lang="ja-JP" altLang="en-US" sz="4000" dirty="0" err="1"/>
              <a:t>は多数決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景気動向指数ＤＩ（ディフュージョン・インデックス）は、構成指標の多数決で計算されます。たとえば一致指数では９つの指標を使っています。これらの指標を３ヵ月前と比べて改善したか、悪化したかを一つ一つ調べていきます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413784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ＤＩ＝改善した指標数／採用指標数</a:t>
            </a:r>
            <a:r>
              <a:rPr lang="en-US" altLang="ja-JP" sz="3200" dirty="0"/>
              <a:t>×</a:t>
            </a:r>
            <a:r>
              <a:rPr lang="ja-JP" altLang="en-US" sz="3200" dirty="0"/>
              <a:t>１００（％）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52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F5667-71A8-4C85-A848-953A9BE6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景気基準日付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3F0E67-806F-4D18-9126-B5E98B0F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7300"/>
            <a:ext cx="70699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4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10" y="217207"/>
            <a:ext cx="8229600" cy="9525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景気基準日付の決め方（１）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景気基準日付は、景気の「谷」と景気の「山」を決めるものです。「谷」から「山」が景気拡大期、「山」から「谷」が景気縮小期。</a:t>
            </a:r>
            <a:endParaRPr lang="en-US" altLang="ja-JP" dirty="0"/>
          </a:p>
          <a:p>
            <a:r>
              <a:rPr lang="ja-JP" altLang="en-US" dirty="0"/>
              <a:t>景気基準日付は、学識経験者から構成される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景気動向研究会</a:t>
            </a:r>
            <a:r>
              <a:rPr lang="ja-JP" altLang="en-US" dirty="0"/>
              <a:t>が決定しますが、実質的には景気動向指数を使って計算される</a:t>
            </a:r>
            <a:r>
              <a:rPr lang="ja-JP" altLang="en-US" dirty="0">
                <a:solidFill>
                  <a:srgbClr val="FF0000"/>
                </a:solidFill>
              </a:rPr>
              <a:t>ヒストリカル</a:t>
            </a:r>
            <a:r>
              <a:rPr lang="en-US" altLang="ja-JP" dirty="0">
                <a:solidFill>
                  <a:srgbClr val="FF0000"/>
                </a:solidFill>
              </a:rPr>
              <a:t>DI</a:t>
            </a:r>
            <a:r>
              <a:rPr lang="ja-JP" altLang="en-US" dirty="0"/>
              <a:t>を使って判断できます。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882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/>
              <a:t>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まず、景気動向指数の一致指数の</a:t>
            </a:r>
            <a:r>
              <a:rPr lang="ja-JP" altLang="en-US" dirty="0">
                <a:solidFill>
                  <a:srgbClr val="FF0000"/>
                </a:solidFill>
              </a:rPr>
              <a:t>各構成指標について</a:t>
            </a:r>
            <a:r>
              <a:rPr lang="ja-JP" altLang="en-US" dirty="0"/>
              <a:t>、それぞれ景気の「山」と「谷」を決めます。生産指数についての「山」「谷」、大口電力使用量に「山」「谷」などが決まります。</a:t>
            </a:r>
            <a:endParaRPr lang="en-US" altLang="ja-JP" dirty="0"/>
          </a:p>
          <a:p>
            <a:r>
              <a:rPr lang="ja-JP" altLang="en-US" dirty="0"/>
              <a:t>次に各指標の「山」から「谷」の間、つまり</a:t>
            </a:r>
            <a:r>
              <a:rPr lang="ja-JP" altLang="en-US" dirty="0">
                <a:solidFill>
                  <a:srgbClr val="FF0000"/>
                </a:solidFill>
              </a:rPr>
              <a:t>景気後退期をゼロ</a:t>
            </a:r>
            <a:r>
              <a:rPr lang="ja-JP" altLang="en-US" dirty="0"/>
              <a:t>、「谷」から「山」の間、つまり</a:t>
            </a:r>
            <a:r>
              <a:rPr lang="ja-JP" altLang="en-US" dirty="0">
                <a:solidFill>
                  <a:srgbClr val="FF0000"/>
                </a:solidFill>
              </a:rPr>
              <a:t>景気拡大期を１</a:t>
            </a:r>
            <a:r>
              <a:rPr lang="ja-JP" altLang="en-US" dirty="0"/>
              <a:t>とした指標に作成し直します。各指標を景気後退期はゼロと景気拡大期を１で表示するわけです。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0E6484-43A0-4335-B6BA-94E7B3AAAC93}"/>
              </a:ext>
            </a:extLst>
          </p:cNvPr>
          <p:cNvSpPr/>
          <p:nvPr/>
        </p:nvSpPr>
        <p:spPr>
          <a:xfrm>
            <a:off x="2051721" y="457233"/>
            <a:ext cx="6510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/>
              <a:t>景気基準日付の決め方（２）　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53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A2F532-2372-49DB-8F6F-3F79FBE0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4104"/>
            <a:ext cx="7935024" cy="54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景気基準日付の決め方（３）　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/>
              <a:t>次にゼロ１で表示された各指標を平均してヒストリカルＤＩを作成します。景気拡大期や後退期の多くの期間はすべての指標がゼロ、またはすべての指標が１になります。</a:t>
            </a:r>
            <a:endParaRPr lang="en-US" altLang="ja-JP" dirty="0"/>
          </a:p>
          <a:p>
            <a:r>
              <a:rPr lang="ja-JP" altLang="en-US" dirty="0"/>
              <a:t>問題は景気転換点の期間です。景気後退期から拡大期へ転換していく場合、最初はすべての指標がゼロで平均もゼロです。まずいくつかの指標がまず転換点を迎えます。それが</a:t>
            </a:r>
            <a:r>
              <a:rPr lang="en-US" altLang="ja-JP" dirty="0"/>
              <a:t>10</a:t>
            </a:r>
            <a:r>
              <a:rPr lang="ja-JP" altLang="en-US" dirty="0"/>
              <a:t>指標中</a:t>
            </a:r>
            <a:r>
              <a:rPr lang="en-US" altLang="ja-JP" dirty="0"/>
              <a:t>2</a:t>
            </a:r>
            <a:r>
              <a:rPr lang="ja-JP" altLang="en-US" dirty="0"/>
              <a:t>指標だとすると、平均は</a:t>
            </a:r>
            <a:r>
              <a:rPr lang="en-US" altLang="ja-JP" dirty="0"/>
              <a:t>0.</a:t>
            </a:r>
            <a:r>
              <a:rPr lang="ja-JP" altLang="en-US" dirty="0"/>
              <a:t>２となります。徐々に転換点を向かえる指標が増えて、最後にはすべての指標が拡大期を示す１となるでしょう。</a:t>
            </a:r>
            <a:endParaRPr lang="en-US" altLang="ja-JP" dirty="0"/>
          </a:p>
          <a:p>
            <a:r>
              <a:rPr lang="ja-JP" altLang="en-US" dirty="0"/>
              <a:t>景気の谷は、</a:t>
            </a:r>
            <a:r>
              <a:rPr lang="ja-JP" altLang="en-US" dirty="0">
                <a:solidFill>
                  <a:srgbClr val="FF0000"/>
                </a:solidFill>
              </a:rPr>
              <a:t>ヒストリカルＤＩが</a:t>
            </a:r>
            <a:r>
              <a:rPr lang="en-US" altLang="ja-JP" dirty="0">
                <a:solidFill>
                  <a:srgbClr val="FF0000"/>
                </a:solidFill>
              </a:rPr>
              <a:t>0.5</a:t>
            </a:r>
            <a:r>
              <a:rPr lang="ja-JP" altLang="en-US" dirty="0">
                <a:solidFill>
                  <a:srgbClr val="FF0000"/>
                </a:solidFill>
              </a:rPr>
              <a:t>をゼロから１に切った点の直前の月</a:t>
            </a:r>
            <a:r>
              <a:rPr lang="ja-JP" altLang="en-US" dirty="0"/>
              <a:t>を景気の「谷」、１からゼロに向かって</a:t>
            </a:r>
            <a:r>
              <a:rPr lang="en-US" altLang="ja-JP" dirty="0"/>
              <a:t>0.5</a:t>
            </a:r>
            <a:r>
              <a:rPr lang="ja-JP" altLang="en-US" dirty="0"/>
              <a:t>を切った直前の月を「山」として景気の転換点を決めます。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9ECF-2C5F-4FBF-AA61-A7A27AC0724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31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F5B4A-785B-4954-AC23-05ADEA4A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ヒストリカルＤＩ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F02198-75EE-4ADF-A9DF-482F32F9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0" y="985292"/>
            <a:ext cx="8922376" cy="43529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E5B0D1-39AA-4B2E-BC3D-3B1EDD460592}"/>
              </a:ext>
            </a:extLst>
          </p:cNvPr>
          <p:cNvSpPr txBox="1"/>
          <p:nvPr/>
        </p:nvSpPr>
        <p:spPr>
          <a:xfrm>
            <a:off x="1979712" y="52337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（出所）第</a:t>
            </a:r>
            <a:r>
              <a:rPr lang="en-US" altLang="ja-JP" dirty="0"/>
              <a:t>18</a:t>
            </a:r>
            <a:r>
              <a:rPr lang="ja-JP" altLang="en-US" dirty="0"/>
              <a:t>回内閣府景気動向研究会参考図表、</a:t>
            </a:r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11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１．景気とは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9819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037EA7-94DE-41AA-A638-F501C69E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48" y="1292708"/>
            <a:ext cx="8340104" cy="312958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02BB-2B65-479D-ABA6-CA037B4283B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03548" y="466198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山澤成康・長濱利廣（</a:t>
            </a:r>
            <a:r>
              <a:rPr lang="en-US" altLang="ja-JP" dirty="0"/>
              <a:t>2003</a:t>
            </a:r>
            <a:r>
              <a:rPr lang="ja-JP" altLang="en-US" dirty="0"/>
              <a:t>）「景気転換点早期発見インデックスの開発</a:t>
            </a:r>
            <a:r>
              <a:rPr lang="en-US" altLang="ja-JP" dirty="0"/>
              <a:t>―</a:t>
            </a:r>
            <a:r>
              <a:rPr lang="ja-JP" altLang="en-US" dirty="0"/>
              <a:t>最大値最小値基準による山谷の設定」</a:t>
            </a:r>
            <a:r>
              <a:rPr lang="en-US" altLang="ja-JP" dirty="0"/>
              <a:t>JCER Discussion Paper No.86</a:t>
            </a:r>
            <a:r>
              <a:rPr lang="ja-JP" altLang="en-US" dirty="0" err="1"/>
              <a:t>、</a:t>
            </a:r>
            <a:r>
              <a:rPr lang="ja-JP" altLang="en-US" dirty="0"/>
              <a:t>日本経済研究センター</a:t>
            </a:r>
          </a:p>
        </p:txBody>
      </p:sp>
    </p:spTree>
    <p:extLst>
      <p:ext uri="{BB962C8B-B14F-4D97-AF65-F5344CB8AC3E}">
        <p14:creationId xmlns:p14="http://schemas.microsoft.com/office/powerpoint/2010/main" val="1187118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5915000" cy="952500"/>
          </a:xfrm>
        </p:spPr>
        <p:txBody>
          <a:bodyPr/>
          <a:lstStyle/>
          <a:p>
            <a:r>
              <a:rPr kumimoji="1" lang="ja-JP" altLang="en-US" dirty="0"/>
              <a:t>日銀短観の推移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1702" y="5186266"/>
            <a:ext cx="326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（出所）日本銀行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41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9898"/>
              </p:ext>
            </p:extLst>
          </p:nvPr>
        </p:nvGraphicFramePr>
        <p:xfrm>
          <a:off x="1024554" y="1705372"/>
          <a:ext cx="72538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CCE86FDB-F640-4283-BBC0-65C5B44A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7220"/>
            <a:ext cx="3278689" cy="11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日銀短観　産業別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9348"/>
            <a:ext cx="68668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13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日銀短観　実績値と見通しの差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1356"/>
            <a:ext cx="783865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27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鉱工業生産指数（</a:t>
            </a:r>
            <a:r>
              <a:rPr lang="en-US" altLang="ja-JP" dirty="0"/>
              <a:t>2019</a:t>
            </a:r>
            <a:r>
              <a:rPr lang="ja-JP" altLang="en-US" dirty="0"/>
              <a:t>年８月まで）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836" y="5046306"/>
            <a:ext cx="317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（出所）経済産業省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6FABCC-8115-4FA7-BC50-DEE59AF6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0" y="1232155"/>
            <a:ext cx="8533222" cy="377583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050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景気ウオッチャー調査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>
                <a:solidFill>
                  <a:srgbClr val="CC00CC"/>
                </a:solidFill>
              </a:rPr>
              <a:t>景気ウオッチャー調査が生まれた背景</a:t>
            </a:r>
            <a:endParaRPr kumimoji="1" lang="en-US" altLang="ja-JP" dirty="0">
              <a:solidFill>
                <a:srgbClr val="CC00CC"/>
              </a:solidFill>
            </a:endParaRPr>
          </a:p>
          <a:p>
            <a:r>
              <a:rPr kumimoji="1" lang="ja-JP" altLang="en-US" dirty="0"/>
              <a:t>ＧＤＰ（国内総生産）統計への不信感</a:t>
            </a:r>
            <a:endParaRPr kumimoji="1" lang="en-US" altLang="ja-JP" dirty="0"/>
          </a:p>
          <a:p>
            <a:pPr lvl="1"/>
            <a:r>
              <a:rPr lang="ja-JP" altLang="en-US" dirty="0"/>
              <a:t>実感と違う</a:t>
            </a:r>
            <a:endParaRPr lang="en-US" altLang="ja-JP" dirty="0"/>
          </a:p>
          <a:p>
            <a:pPr lvl="1"/>
            <a:r>
              <a:rPr kumimoji="1" lang="ja-JP" altLang="en-US" dirty="0"/>
              <a:t>発表が遅い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景気ウオッチャー調査</a:t>
            </a:r>
            <a:endParaRPr lang="en-US" altLang="ja-JP" dirty="0"/>
          </a:p>
          <a:p>
            <a:pPr lvl="1"/>
            <a:r>
              <a:rPr lang="ja-JP" altLang="en-US" dirty="0"/>
              <a:t>最速の統計</a:t>
            </a:r>
            <a:endParaRPr lang="en-US" altLang="ja-JP" dirty="0"/>
          </a:p>
          <a:p>
            <a:pPr lvl="1"/>
            <a:r>
              <a:rPr kumimoji="1" lang="ja-JP" altLang="en-US" dirty="0"/>
              <a:t>結果がおおむね一致</a:t>
            </a:r>
            <a:endParaRPr kumimoji="1" lang="en-US" altLang="ja-JP" dirty="0"/>
          </a:p>
          <a:p>
            <a:pPr lvl="1"/>
            <a:r>
              <a:rPr lang="ja-JP" altLang="en-US" dirty="0"/>
              <a:t>テキストデータの分析もできる。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288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景気ウオッチャー調査ＤＩ（方向性）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5332"/>
            <a:ext cx="7622582" cy="39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36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計量テキスト分析による景気判断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（山澤）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21353"/>
            <a:ext cx="3517042" cy="3626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景気ウオッチャー調査で使われている言葉を分析</a:t>
            </a:r>
            <a:endParaRPr kumimoji="1" lang="en-US" altLang="ja-JP" dirty="0"/>
          </a:p>
          <a:p>
            <a:r>
              <a:rPr lang="ja-JP" altLang="en-US" dirty="0"/>
              <a:t>景気が良いときに使われる言葉、悪いときに使われる言葉がある。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80" y="1255643"/>
            <a:ext cx="2645786" cy="4202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71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景気ウオッチャー調査景気の現状判断ＤＩ（方向性）との相関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900" y="1828007"/>
            <a:ext cx="7956450" cy="288877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089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毎月の特徴語（景気ウオッチャー調査）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22" y="1816584"/>
            <a:ext cx="6688829" cy="27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2" y="1821782"/>
            <a:ext cx="1624685" cy="27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8662" y="1416170"/>
            <a:ext cx="162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3366FF"/>
                </a:solidFill>
              </a:rPr>
              <a:t>＜前年同月＞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2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景気循環図</a:t>
            </a:r>
            <a:endParaRPr kumimoji="1" lang="ja-JP" altLang="en-US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1333501"/>
          <a:ext cx="8229600" cy="37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52337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景気の見方には方向（拡大・後退）で見る場合と、水準（好況・不況）で見る場合がある。</a:t>
            </a:r>
          </a:p>
        </p:txBody>
      </p:sp>
    </p:spTree>
    <p:extLst>
      <p:ext uri="{BB962C8B-B14F-4D97-AF65-F5344CB8AC3E}">
        <p14:creationId xmlns:p14="http://schemas.microsoft.com/office/powerpoint/2010/main" val="2416032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874672"/>
          </a:xfrm>
        </p:spPr>
        <p:txBody>
          <a:bodyPr/>
          <a:lstStyle/>
          <a:p>
            <a:r>
              <a:rPr lang="ja-JP" altLang="en-US" dirty="0"/>
              <a:t>「消費税」、「駆け込み」の頻度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8" y="999426"/>
            <a:ext cx="6968729" cy="229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52" y="3418417"/>
            <a:ext cx="6944916" cy="22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18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87467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「キャッシュレス」、「買い控え」の頻度</a:t>
            </a:r>
            <a:endParaRPr kumimoji="1" lang="ja-JP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5" y="1157378"/>
            <a:ext cx="7055644" cy="212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5" y="3400247"/>
            <a:ext cx="7013972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236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３．現状判断と予測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702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参考にする指標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月例経済報告、主要経済指標（毎月）</a:t>
            </a:r>
            <a:endParaRPr lang="en-US" altLang="ja-JP" dirty="0"/>
          </a:p>
          <a:p>
            <a:r>
              <a:rPr lang="ja-JP" altLang="en-US" dirty="0"/>
              <a:t>経済・物価情勢の展望（四半期）</a:t>
            </a:r>
            <a:endParaRPr lang="en-US" altLang="ja-JP" dirty="0"/>
          </a:p>
          <a:p>
            <a:r>
              <a:rPr lang="ja-JP" altLang="en-US" dirty="0"/>
              <a:t>経済指標ダッシュボード（日本経済新聞社）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sz="1600" dirty="0">
                <a:hlinkClick r:id="rId2"/>
              </a:rPr>
              <a:t>https://vdata.nikkei.com/economicdashboard/macro/</a:t>
            </a:r>
            <a:endParaRPr lang="en-US" altLang="ja-JP" sz="1600" dirty="0"/>
          </a:p>
          <a:p>
            <a:r>
              <a:rPr lang="ja-JP" altLang="en-US" dirty="0"/>
              <a:t>マクロ経済統計リンク集</a:t>
            </a:r>
            <a:r>
              <a:rPr lang="en-US" altLang="ja-JP" dirty="0"/>
              <a:t>(</a:t>
            </a:r>
            <a:r>
              <a:rPr lang="ja-JP" altLang="en-US" dirty="0"/>
              <a:t>内閣府）</a:t>
            </a:r>
            <a:endParaRPr lang="en-US" altLang="ja-JP" dirty="0"/>
          </a:p>
          <a:p>
            <a:r>
              <a:rPr lang="ja-JP" altLang="en-US" dirty="0"/>
              <a:t>発表資料、新聞記事など（特殊要因があるかどうか）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54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</a:t>
            </a:r>
            <a:r>
              <a:rPr kumimoji="1" lang="ja-JP" altLang="en-US" dirty="0"/>
              <a:t>パターンは限られる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08417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一つのことを細かく調べてみる</a:t>
            </a:r>
            <a:endParaRPr kumimoji="1" lang="en-US" altLang="ja-JP" dirty="0"/>
          </a:p>
          <a:p>
            <a:r>
              <a:rPr kumimoji="1" lang="ja-JP" altLang="en-US" dirty="0"/>
              <a:t>分類する</a:t>
            </a:r>
            <a:endParaRPr kumimoji="1" lang="en-US" altLang="ja-JP" dirty="0"/>
          </a:p>
          <a:p>
            <a:r>
              <a:rPr kumimoji="1" lang="ja-JP" altLang="en-US" dirty="0"/>
              <a:t>比較する</a:t>
            </a:r>
            <a:endParaRPr kumimoji="1" lang="en-US" altLang="ja-JP" dirty="0"/>
          </a:p>
          <a:p>
            <a:r>
              <a:rPr kumimoji="1" lang="ja-JP" altLang="en-US" dirty="0"/>
              <a:t>原因・結果を考える</a:t>
            </a:r>
            <a:endParaRPr kumimoji="1" lang="en-US" altLang="ja-JP" dirty="0"/>
          </a:p>
          <a:p>
            <a:r>
              <a:rPr kumimoji="1" lang="ja-JP" altLang="en-US" dirty="0"/>
              <a:t>順序立ててみる</a:t>
            </a:r>
            <a:endParaRPr kumimoji="1" lang="en-US" altLang="ja-JP" dirty="0"/>
          </a:p>
          <a:p>
            <a:r>
              <a:rPr kumimoji="1" lang="ja-JP" altLang="en-US" dirty="0"/>
              <a:t>似たものを探す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50177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大庭コティさち子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ロジカルに伝える技術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ＮＴＴ出版</a:t>
            </a:r>
          </a:p>
        </p:txBody>
      </p:sp>
    </p:spTree>
    <p:extLst>
      <p:ext uri="{BB962C8B-B14F-4D97-AF65-F5344CB8AC3E}">
        <p14:creationId xmlns:p14="http://schemas.microsoft.com/office/powerpoint/2010/main" val="811310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3C586-8745-4F51-B3EB-054F8145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資料など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4A7FB-81CF-411E-BDEA-56BFE1CC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グーグルなどで「山澤研究室」と検索。</a:t>
            </a:r>
            <a:endParaRPr kumimoji="1" lang="en-US" altLang="ja-JP" dirty="0"/>
          </a:p>
          <a:p>
            <a:r>
              <a:rPr lang="ja-JP" altLang="en-US" dirty="0"/>
              <a:t>「ＬＩＮＫＳ」がリンク集になっています。</a:t>
            </a:r>
            <a:endParaRPr lang="en-US" altLang="ja-JP" dirty="0"/>
          </a:p>
          <a:p>
            <a:r>
              <a:rPr kumimoji="1" lang="ja-JP" altLang="en-US" dirty="0"/>
              <a:t>経済データのデータがあります。</a:t>
            </a:r>
            <a:endParaRPr kumimoji="1" lang="en-US" altLang="ja-JP" dirty="0"/>
          </a:p>
          <a:p>
            <a:r>
              <a:rPr lang="ja-JP" altLang="en-US" dirty="0"/>
              <a:t>そのほか「経済学入門」、「マクロ経済学」、「経済予測論」などの授業の資料もあります。</a:t>
            </a:r>
            <a:endParaRPr lang="en-US" altLang="ja-JP" dirty="0"/>
          </a:p>
          <a:p>
            <a:r>
              <a:rPr kumimoji="1" lang="ja-JP" altLang="en-US" dirty="0"/>
              <a:t>「ディズニーで学ぶ経済学」も参考にしてください。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04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戦後日本の景気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dirty="0"/>
              <a:t>朝鮮特需景気　１９５１年～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神武景気</a:t>
            </a:r>
            <a:r>
              <a:rPr lang="en-US" altLang="ja-JP" dirty="0"/>
              <a:t>1954</a:t>
            </a:r>
            <a:r>
              <a:rPr lang="ja-JP" altLang="en-US" dirty="0"/>
              <a:t>年～　岩戸景気</a:t>
            </a:r>
            <a:r>
              <a:rPr lang="en-US" altLang="ja-JP" dirty="0"/>
              <a:t>1958</a:t>
            </a:r>
            <a:r>
              <a:rPr lang="ja-JP" altLang="en-US" dirty="0"/>
              <a:t>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　	・三種の神器　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白黒テレビ　洗濯機　冷蔵庫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オリンピック景気</a:t>
            </a:r>
            <a:r>
              <a:rPr lang="en-US" altLang="ja-JP" dirty="0"/>
              <a:t>1962</a:t>
            </a:r>
            <a:r>
              <a:rPr lang="ja-JP" altLang="en-US" dirty="0"/>
              <a:t>年～</a:t>
            </a:r>
          </a:p>
          <a:p>
            <a:pPr>
              <a:buFont typeface="Wingdings" pitchFamily="2" charset="2"/>
              <a:buNone/>
            </a:pPr>
            <a:r>
              <a:rPr lang="ja-JP" altLang="en-US" dirty="0"/>
              <a:t>　　　　	・建設需要による</a:t>
            </a:r>
          </a:p>
          <a:p>
            <a:pPr>
              <a:buFont typeface="Wingdings" pitchFamily="2" charset="2"/>
              <a:buNone/>
            </a:pPr>
            <a:endParaRPr lang="ja-JP" altLang="en-US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278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戦後日本の景気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いざなぎ景気</a:t>
            </a:r>
            <a:r>
              <a:rPr lang="en-US" altLang="ja-JP" sz="2800" dirty="0"/>
              <a:t>1965</a:t>
            </a:r>
            <a:r>
              <a:rPr lang="ja-JP" altLang="en-US" sz="2800" dirty="0"/>
              <a:t>年～　　　</a:t>
            </a:r>
          </a:p>
          <a:p>
            <a:pPr marL="0" indent="0">
              <a:buNone/>
            </a:pPr>
            <a:r>
              <a:rPr lang="ja-JP" altLang="en-US" sz="2800" dirty="0"/>
              <a:t>　	３Ｃ（	車　　）（　クーラー　）（カラーテレビ）</a:t>
            </a:r>
          </a:p>
          <a:p>
            <a:r>
              <a:rPr lang="ja-JP" altLang="en-US" sz="2800" dirty="0"/>
              <a:t>石油ショック</a:t>
            </a:r>
          </a:p>
          <a:p>
            <a:r>
              <a:rPr lang="ja-JP" altLang="en-US" sz="2800" dirty="0"/>
              <a:t>	原油価格の値上がりで、省エネ化が進む。</a:t>
            </a:r>
          </a:p>
          <a:p>
            <a:r>
              <a:rPr lang="ja-JP" altLang="en-US" sz="2800" dirty="0"/>
              <a:t>安定成長期</a:t>
            </a:r>
            <a:r>
              <a:rPr lang="en-US" altLang="ja-JP" sz="2800" dirty="0"/>
              <a:t>1974</a:t>
            </a:r>
            <a:r>
              <a:rPr lang="ja-JP" altLang="en-US" sz="2800" dirty="0"/>
              <a:t>年～</a:t>
            </a:r>
          </a:p>
          <a:p>
            <a:r>
              <a:rPr lang="ja-JP" altLang="en-US" sz="2800" dirty="0"/>
              <a:t>バブル景気 </a:t>
            </a:r>
            <a:r>
              <a:rPr lang="en-US" altLang="ja-JP" sz="2800" dirty="0"/>
              <a:t>1987</a:t>
            </a:r>
            <a:r>
              <a:rPr lang="ja-JP" altLang="en-US" sz="2800" dirty="0"/>
              <a:t>年～</a:t>
            </a:r>
          </a:p>
          <a:p>
            <a:r>
              <a:rPr lang="ja-JP" altLang="en-US" sz="2800" dirty="0"/>
              <a:t>	・株や土地の大幅な値上がり</a:t>
            </a:r>
          </a:p>
          <a:p>
            <a:r>
              <a:rPr lang="ja-JP" altLang="en-US" sz="2800" dirty="0"/>
              <a:t>バブル崩壊不況　</a:t>
            </a:r>
            <a:r>
              <a:rPr lang="en-US" altLang="ja-JP" sz="2800" dirty="0"/>
              <a:t>1993</a:t>
            </a:r>
            <a:r>
              <a:rPr lang="ja-JP" altLang="en-US" sz="2800" dirty="0"/>
              <a:t>年～</a:t>
            </a:r>
            <a:endParaRPr lang="en-US" altLang="ja-JP" sz="2800" dirty="0"/>
          </a:p>
          <a:p>
            <a:r>
              <a:rPr lang="ja-JP" altLang="en-US" sz="2800" dirty="0"/>
              <a:t>中国主導の好景気　</a:t>
            </a:r>
            <a:r>
              <a:rPr lang="en-US" altLang="ja-JP" sz="2800" dirty="0"/>
              <a:t>2001</a:t>
            </a:r>
            <a:r>
              <a:rPr lang="ja-JP" altLang="en-US" sz="2800" dirty="0"/>
              <a:t>年～</a:t>
            </a:r>
            <a:endParaRPr lang="en-US" altLang="ja-JP" sz="2800" dirty="0"/>
          </a:p>
          <a:p>
            <a:r>
              <a:rPr lang="ja-JP" altLang="en-US" sz="2800" dirty="0"/>
              <a:t>リーマンショック　</a:t>
            </a:r>
            <a:r>
              <a:rPr lang="en-US" altLang="ja-JP" sz="2800" dirty="0"/>
              <a:t>2008</a:t>
            </a:r>
            <a:r>
              <a:rPr lang="ja-JP" altLang="en-US" sz="2800" dirty="0"/>
              <a:t>年</a:t>
            </a:r>
            <a:endParaRPr lang="en-US" altLang="ja-JP" sz="2800" dirty="0"/>
          </a:p>
          <a:p>
            <a:r>
              <a:rPr lang="ja-JP" altLang="en-US" sz="2800" dirty="0"/>
              <a:t>アベノミクス　</a:t>
            </a:r>
            <a:r>
              <a:rPr lang="en-US" altLang="ja-JP" sz="2800" dirty="0"/>
              <a:t>2013</a:t>
            </a:r>
            <a:r>
              <a:rPr lang="ja-JP" altLang="en-US" sz="2800" dirty="0"/>
              <a:t>年～</a:t>
            </a:r>
          </a:p>
          <a:p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9975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69" y="1353466"/>
            <a:ext cx="6705455" cy="38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074" y="302851"/>
            <a:ext cx="7886700" cy="1104636"/>
          </a:xfrm>
        </p:spPr>
        <p:txBody>
          <a:bodyPr/>
          <a:lstStyle/>
          <a:p>
            <a:pPr algn="ctr"/>
            <a:r>
              <a:rPr lang="ja-JP" altLang="en-US" dirty="0"/>
              <a:t>戦後の長期景気拡大期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7475" y="1656220"/>
            <a:ext cx="183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1965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月から</a:t>
            </a:r>
            <a:r>
              <a:rPr kumimoji="1" lang="en-US" altLang="ja-JP" dirty="0"/>
              <a:t>1970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月まで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0485" y="2530931"/>
            <a:ext cx="196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1986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月から</a:t>
            </a:r>
            <a:r>
              <a:rPr lang="en-US" altLang="ja-JP" dirty="0"/>
              <a:t>1991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月まで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09874" y="4308708"/>
            <a:ext cx="185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　　から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6092" y="3481645"/>
            <a:ext cx="202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2002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月から</a:t>
            </a:r>
            <a:r>
              <a:rPr lang="en-US" altLang="ja-JP" dirty="0"/>
              <a:t>2008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月まで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55393" y="4902193"/>
            <a:ext cx="146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lang="en-US" altLang="ja-JP" dirty="0"/>
              <a:t>11</a:t>
            </a:r>
            <a:r>
              <a:rPr kumimoji="1" lang="ja-JP" altLang="en-US" dirty="0"/>
              <a:t>月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6228184" y="3995508"/>
            <a:ext cx="2546719" cy="368673"/>
          </a:xfrm>
          <a:prstGeom prst="wedgeRoundRectCallout">
            <a:avLst>
              <a:gd name="adj1" fmla="val 29569"/>
              <a:gd name="adj2" fmla="val 106368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月で</a:t>
            </a:r>
            <a:r>
              <a:rPr lang="en-US" altLang="ja-JP" dirty="0"/>
              <a:t>84</a:t>
            </a:r>
            <a:r>
              <a:rPr kumimoji="1" lang="ja-JP" altLang="en-US" dirty="0"/>
              <a:t>ヵ月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7354832" y="2027748"/>
            <a:ext cx="8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57</a:t>
            </a:r>
            <a:r>
              <a:rPr kumimoji="1" lang="ja-JP" altLang="en-US" dirty="0"/>
              <a:t>ヵ月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168768" y="349721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73</a:t>
            </a:r>
            <a:r>
              <a:rPr lang="ja-JP" altLang="en-US" dirty="0"/>
              <a:t>ヵ月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824315" y="2800236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5</a:t>
            </a:r>
            <a:r>
              <a:rPr lang="ja-JP" altLang="en-US" dirty="0"/>
              <a:t>１ヵ月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73173" y="855169"/>
            <a:ext cx="107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（ヵ月）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38BB-BDD0-4558-B5E2-56FAD67861F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0101" y="5271525"/>
            <a:ext cx="717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景気拡大期がつづいていれば、戦後最長記録を更新中となる。</a:t>
            </a:r>
          </a:p>
        </p:txBody>
      </p:sp>
    </p:spTree>
    <p:extLst>
      <p:ext uri="{BB962C8B-B14F-4D97-AF65-F5344CB8AC3E}">
        <p14:creationId xmlns:p14="http://schemas.microsoft.com/office/powerpoint/2010/main" val="74154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景気の波</a:t>
            </a:r>
          </a:p>
        </p:txBody>
      </p:sp>
      <p:graphicFrame>
        <p:nvGraphicFramePr>
          <p:cNvPr id="233547" name="Group 7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3563778"/>
              </p:ext>
            </p:extLst>
          </p:nvPr>
        </p:nvGraphicFramePr>
        <p:xfrm>
          <a:off x="755651" y="1477699"/>
          <a:ext cx="7777163" cy="3887629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コンドラチェフの波　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技術革新循環　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約</a:t>
                      </a:r>
                      <a:r>
                        <a:rPr kumimoji="1" lang="en-US" altLang="ja-JP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50</a:t>
                      </a: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クズネッツの波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建設投資循環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15</a:t>
                      </a: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－</a:t>
                      </a:r>
                      <a:r>
                        <a:rPr kumimoji="1" lang="en-US" altLang="ja-JP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25</a:t>
                      </a: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ジュグラーの波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設備投資循環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８－</a:t>
                      </a:r>
                      <a:r>
                        <a:rPr kumimoji="1" lang="en-US" altLang="ja-JP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12</a:t>
                      </a: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年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4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キッチンの波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在庫循環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  <a:cs typeface="Times New Roman" pitchFamily="18" charset="0"/>
                        </a:rPr>
                        <a:t>２－４年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2224</Words>
  <Application>Microsoft Office PowerPoint</Application>
  <PresentationFormat>画面に合わせる (16:10)</PresentationFormat>
  <Paragraphs>399</Paragraphs>
  <Slides>55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4" baseType="lpstr">
      <vt:lpstr>ＭＳ Ｐゴシック</vt:lpstr>
      <vt:lpstr>ＭＳ Ｐ明朝</vt:lpstr>
      <vt:lpstr>ＭＳ ゴシック</vt:lpstr>
      <vt:lpstr>ＭＳ 明朝</vt:lpstr>
      <vt:lpstr>Arial</vt:lpstr>
      <vt:lpstr>Calibri</vt:lpstr>
      <vt:lpstr>Times New Roman</vt:lpstr>
      <vt:lpstr>Wingdings</vt:lpstr>
      <vt:lpstr>Office ​​テーマ</vt:lpstr>
      <vt:lpstr>景気と統計</vt:lpstr>
      <vt:lpstr>自己紹介</vt:lpstr>
      <vt:lpstr>今日のおはなし</vt:lpstr>
      <vt:lpstr>１．景気とは</vt:lpstr>
      <vt:lpstr>景気循環図</vt:lpstr>
      <vt:lpstr>戦後日本の景気</vt:lpstr>
      <vt:lpstr>戦後日本の景気</vt:lpstr>
      <vt:lpstr>戦後の長期景気拡大期</vt:lpstr>
      <vt:lpstr>景気の波</vt:lpstr>
      <vt:lpstr>コンドラチェフの波</vt:lpstr>
      <vt:lpstr>在庫循環</vt:lpstr>
      <vt:lpstr>出荷・在庫バランス</vt:lpstr>
      <vt:lpstr>オリンピックと景気</vt:lpstr>
      <vt:lpstr>２．景気をとらえる統計</vt:lpstr>
      <vt:lpstr>実質ＧＤＰの動き（前期比）</vt:lpstr>
      <vt:lpstr>ＱＥ（四半期速報）の問題点</vt:lpstr>
      <vt:lpstr>発表が遅い</vt:lpstr>
      <vt:lpstr>2019年４－６月期の場合</vt:lpstr>
      <vt:lpstr>景気動向指数</vt:lpstr>
      <vt:lpstr>景気動向指数ＣＩ</vt:lpstr>
      <vt:lpstr>景気動向指数の考え方　</vt:lpstr>
      <vt:lpstr>採用系列の選択</vt:lpstr>
      <vt:lpstr>ミッチェル・バーンズ（1961）</vt:lpstr>
      <vt:lpstr>PowerPoint プレゼンテーション</vt:lpstr>
      <vt:lpstr>ムーア(1961)</vt:lpstr>
      <vt:lpstr>米国の一致指標</vt:lpstr>
      <vt:lpstr>米国の先行指標</vt:lpstr>
      <vt:lpstr>先行指数</vt:lpstr>
      <vt:lpstr>一致指数</vt:lpstr>
      <vt:lpstr>遅行指数</vt:lpstr>
      <vt:lpstr>ＣＩは伸び率の合成　</vt:lpstr>
      <vt:lpstr>景気動向指数による機械的判断の基準</vt:lpstr>
      <vt:lpstr>DIは多数決</vt:lpstr>
      <vt:lpstr>景気基準日付</vt:lpstr>
      <vt:lpstr>景気基準日付の決め方（１）　</vt:lpstr>
      <vt:lpstr>　</vt:lpstr>
      <vt:lpstr>PowerPoint プレゼンテーション</vt:lpstr>
      <vt:lpstr>景気基準日付の決め方（３）　</vt:lpstr>
      <vt:lpstr>ヒストリカルＤＩ</vt:lpstr>
      <vt:lpstr>PowerPoint プレゼンテーション</vt:lpstr>
      <vt:lpstr>日銀短観の推移</vt:lpstr>
      <vt:lpstr>日銀短観　産業別</vt:lpstr>
      <vt:lpstr>日銀短観　実績値と見通しの差</vt:lpstr>
      <vt:lpstr>鉱工業生産指数（2019年８月まで）</vt:lpstr>
      <vt:lpstr>景気ウオッチャー調査</vt:lpstr>
      <vt:lpstr>景気ウオッチャー調査ＤＩ（方向性）</vt:lpstr>
      <vt:lpstr>計量テキスト分析による景気判断 （山澤）</vt:lpstr>
      <vt:lpstr>景気ウオッチャー調査景気の現状判断ＤＩ（方向性）との相関</vt:lpstr>
      <vt:lpstr>毎月の特徴語（景気ウオッチャー調査）</vt:lpstr>
      <vt:lpstr>「消費税」、「駆け込み」の頻度</vt:lpstr>
      <vt:lpstr>「キャッシュレス」、「買い控え」の頻度</vt:lpstr>
      <vt:lpstr>３．現状判断と予測</vt:lpstr>
      <vt:lpstr>参考にする指標</vt:lpstr>
      <vt:lpstr>思考パターンは限られる</vt:lpstr>
      <vt:lpstr>資料など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景気と統計</dc:title>
  <dc:creator>Nariyasu Yamasawa</dc:creator>
  <cp:lastModifiedBy>Yamasawa Nariyasu</cp:lastModifiedBy>
  <cp:revision>35</cp:revision>
  <dcterms:created xsi:type="dcterms:W3CDTF">2019-09-01T07:55:35Z</dcterms:created>
  <dcterms:modified xsi:type="dcterms:W3CDTF">2019-12-06T05:17:30Z</dcterms:modified>
</cp:coreProperties>
</file>