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8" r:id="rId3"/>
    <p:sldId id="269" r:id="rId4"/>
    <p:sldId id="326" r:id="rId5"/>
    <p:sldId id="335" r:id="rId6"/>
    <p:sldId id="27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5" d="100"/>
          <a:sy n="115"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A91555-AB9A-457A-B617-59DFFD87D85C}" type="datetimeFigureOut">
              <a:rPr kumimoji="1" lang="ja-JP" altLang="en-US" smtClean="0"/>
              <a:t>2019/6/19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141E-04DC-4C72-BBC1-5572FC07EA62}" type="slidenum">
              <a:rPr kumimoji="1" lang="ja-JP" altLang="en-US" smtClean="0"/>
              <a:t>‹#›</a:t>
            </a:fld>
            <a:endParaRPr kumimoji="1" lang="ja-JP" altLang="en-US"/>
          </a:p>
        </p:txBody>
      </p:sp>
    </p:spTree>
    <p:extLst>
      <p:ext uri="{BB962C8B-B14F-4D97-AF65-F5344CB8AC3E}">
        <p14:creationId xmlns:p14="http://schemas.microsoft.com/office/powerpoint/2010/main" val="40362362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184A793F-FA2C-4D38-B00E-A667D98E0CEF}" type="slidenum">
              <a:rPr lang="en-US" altLang="ja-JP">
                <a:latin typeface="Arial" charset="0"/>
                <a:ea typeface="ＭＳ Ｐゴシック" charset="-128"/>
              </a:rPr>
              <a:pPr/>
              <a:t>2</a:t>
            </a:fld>
            <a:endParaRPr lang="en-US" altLang="ja-JP">
              <a:latin typeface="Arial" charset="0"/>
              <a:ea typeface="ＭＳ Ｐゴシック" charset="-128"/>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1959783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36A0532-7157-4886-8AF3-BDC0255448D9}" type="slidenum">
              <a:rPr lang="en-US" altLang="ja-JP">
                <a:latin typeface="Arial" charset="0"/>
                <a:ea typeface="ＭＳ Ｐゴシック" charset="-128"/>
              </a:rPr>
              <a:pPr/>
              <a:t>3</a:t>
            </a:fld>
            <a:endParaRPr lang="en-US" altLang="ja-JP">
              <a:latin typeface="Arial" charset="0"/>
              <a:ea typeface="ＭＳ Ｐゴシック" charset="-128"/>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96332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12B9EA96-EEDB-4AAE-A2FE-CD3EA6AEFCA9}" type="slidenum">
              <a:rPr lang="en-US" altLang="ja-JP">
                <a:latin typeface="Arial" charset="0"/>
                <a:ea typeface="ＭＳ Ｐゴシック" charset="-128"/>
              </a:rPr>
              <a:pPr/>
              <a:t>4</a:t>
            </a:fld>
            <a:endParaRPr lang="en-US" altLang="ja-JP">
              <a:latin typeface="Arial" charset="0"/>
              <a:ea typeface="ＭＳ Ｐゴシック" charset="-128"/>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33742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91269654-8752-4820-8776-8AB3D00C7AE4}" type="slidenum">
              <a:rPr lang="en-US" altLang="ja-JP">
                <a:latin typeface="Arial" charset="0"/>
                <a:ea typeface="ＭＳ Ｐゴシック" charset="-128"/>
              </a:rPr>
              <a:pPr/>
              <a:t>5</a:t>
            </a:fld>
            <a:endParaRPr lang="en-US" altLang="ja-JP">
              <a:latin typeface="Arial" charset="0"/>
              <a:ea typeface="ＭＳ Ｐゴシック" charset="-128"/>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1197411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001AC099-2945-4583-BFB5-30C5E1655DEB}" type="slidenum">
              <a:rPr lang="en-US" altLang="ja-JP">
                <a:latin typeface="Arial" charset="0"/>
                <a:ea typeface="ＭＳ Ｐゴシック" charset="-128"/>
              </a:rPr>
              <a:pPr/>
              <a:t>6</a:t>
            </a:fld>
            <a:endParaRPr lang="en-US" altLang="ja-JP">
              <a:latin typeface="Arial" charset="0"/>
              <a:ea typeface="ＭＳ Ｐゴシック" charset="-128"/>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ja-JP" altLang="ja-JP">
              <a:latin typeface="Arial" charset="0"/>
              <a:ea typeface="ＭＳ Ｐ明朝" charset="-128"/>
            </a:endParaRPr>
          </a:p>
        </p:txBody>
      </p:sp>
    </p:spTree>
    <p:extLst>
      <p:ext uri="{BB962C8B-B14F-4D97-AF65-F5344CB8AC3E}">
        <p14:creationId xmlns:p14="http://schemas.microsoft.com/office/powerpoint/2010/main" val="159677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D0A008-06AC-478F-B7CC-16EA3F2A011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2A13814-F9CD-462C-AF8C-4EBF86CCA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EF23D17-3E44-4924-92F5-E929B7537492}"/>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263B47C8-F916-4445-8D00-8C5217CACF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6007C9-9B8C-4128-BDCE-906E52A29BA2}"/>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204071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D0731A-E560-45EB-B443-57341400404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9C7F76-014A-40AF-8F62-545B41F2748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81839B-F4EB-4ADD-A619-6B06782F189F}"/>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6D346C66-8C26-43FE-9039-C53C5DC9D8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5DEA09-7165-4E68-AE2F-98B82480CE75}"/>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1752898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1B8D53-1E82-4807-9EEC-E1045FB3CDD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527870-7B2A-47A5-8429-E15948EC155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8705A18-9EF0-4CD5-B95B-F06C4AD8A422}"/>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625C0DCA-9A85-4F00-987C-C4F3990C90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6BCEC8-A663-42CF-A701-66E4C51E94C8}"/>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3042980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609600" y="1600201"/>
            <a:ext cx="10972800" cy="4525963"/>
          </a:xfrm>
        </p:spPr>
        <p:txBody>
          <a:bodyPr rtlCol="0">
            <a:normAutofit/>
          </a:bodyPr>
          <a:lstStyle/>
          <a:p>
            <a:pPr lvl="0"/>
            <a:endParaRPr lang="ja-JP" altLang="en-US" noProof="0"/>
          </a:p>
        </p:txBody>
      </p:sp>
      <p:sp>
        <p:nvSpPr>
          <p:cNvPr id="4" name="日付プレースホルダ 3"/>
          <p:cNvSpPr>
            <a:spLocks noGrp="1"/>
          </p:cNvSpPr>
          <p:nvPr>
            <p:ph type="dt" sz="half" idx="10"/>
          </p:nvPr>
        </p:nvSpPr>
        <p:spPr>
          <a:xfrm>
            <a:off x="609600" y="6251575"/>
            <a:ext cx="2844800" cy="476250"/>
          </a:xfrm>
        </p:spPr>
        <p:txBody>
          <a:bodyPr/>
          <a:lstStyle>
            <a:lvl1pPr>
              <a:defRPr smtClean="0"/>
            </a:lvl1pPr>
          </a:lstStyle>
          <a:p>
            <a:pPr>
              <a:defRPr/>
            </a:pPr>
            <a:endParaRPr lang="en-US" altLang="ja-JP"/>
          </a:p>
        </p:txBody>
      </p:sp>
      <p:sp>
        <p:nvSpPr>
          <p:cNvPr id="5" name="スライド番号プレースホルダ 4"/>
          <p:cNvSpPr>
            <a:spLocks noGrp="1"/>
          </p:cNvSpPr>
          <p:nvPr>
            <p:ph type="sldNum" sz="quarter" idx="11"/>
          </p:nvPr>
        </p:nvSpPr>
        <p:spPr>
          <a:xfrm>
            <a:off x="8737600" y="6248400"/>
            <a:ext cx="2844800" cy="476250"/>
          </a:xfrm>
        </p:spPr>
        <p:txBody>
          <a:bodyPr/>
          <a:lstStyle>
            <a:lvl1pPr>
              <a:defRPr smtClean="0"/>
            </a:lvl1pPr>
          </a:lstStyle>
          <a:p>
            <a:pPr>
              <a:defRPr/>
            </a:pPr>
            <a:fld id="{5BD1F1CD-33CB-498C-9B81-D75DFE9AF6A1}" type="slidenum">
              <a:rPr lang="en-US" altLang="ja-JP"/>
              <a:pPr>
                <a:defRPr/>
              </a:pPr>
              <a:t>‹#›</a:t>
            </a:fld>
            <a:endParaRPr lang="en-US" altLang="ja-JP"/>
          </a:p>
        </p:txBody>
      </p:sp>
      <p:sp>
        <p:nvSpPr>
          <p:cNvPr id="6" name="フッター プレースホルダ 5"/>
          <p:cNvSpPr>
            <a:spLocks noGrp="1"/>
          </p:cNvSpPr>
          <p:nvPr>
            <p:ph type="ftr" sz="quarter" idx="12"/>
          </p:nvPr>
        </p:nvSpPr>
        <p:spPr>
          <a:xfrm>
            <a:off x="4165600" y="6248400"/>
            <a:ext cx="3860800" cy="476250"/>
          </a:xfrm>
        </p:spPr>
        <p:txBody>
          <a:bodyPr/>
          <a:lstStyle>
            <a:lvl1pPr>
              <a:defRPr smtClean="0"/>
            </a:lvl1pPr>
          </a:lstStyle>
          <a:p>
            <a:pPr>
              <a:defRPr/>
            </a:pPr>
            <a:endParaRPr lang="en-US" altLang="ja-JP"/>
          </a:p>
        </p:txBody>
      </p:sp>
    </p:spTree>
    <p:extLst>
      <p:ext uri="{BB962C8B-B14F-4D97-AF65-F5344CB8AC3E}">
        <p14:creationId xmlns:p14="http://schemas.microsoft.com/office/powerpoint/2010/main" val="188619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65B1E-C977-4BA5-B4C9-308CE379F97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384BA4E-29BB-46B7-8179-EE7A9D1C576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8D1566-D2CA-4285-8DCB-BF3319318932}"/>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010ED30A-3C39-4794-8AAF-2171BBF6DD2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9A6CC8-1FF7-442A-BE95-68A2311A4172}"/>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13742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6E05AB-DE79-4837-9DD2-7D908C518E9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F8F20E-8A15-4DBE-9321-81AE8A8E1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113CC65-C022-4BF5-9813-7D8A03D8C3D2}"/>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212DB60F-9AD6-472D-AC8E-DB114E4647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FF914-3B7B-4E44-89CD-29FEB2A92044}"/>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348638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BE878-65A8-49D1-89DC-74D3A431A8D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8CB11C-B763-4B7E-89BB-247B4640804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B48D4D0-78DC-4A25-83D0-4C31B951768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90722CC-FC91-4BB8-B227-0159E1F45737}"/>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6" name="フッター プレースホルダー 5">
            <a:extLst>
              <a:ext uri="{FF2B5EF4-FFF2-40B4-BE49-F238E27FC236}">
                <a16:creationId xmlns:a16="http://schemas.microsoft.com/office/drawing/2014/main" id="{A4C7ED2A-7C0F-4423-908A-6006379E14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EE527D-AB04-4067-89EE-D8F0E2A6E5E5}"/>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276704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724F42-7176-40AC-8752-D42CA152BFD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E7CBE37-A1E0-44D8-BF3D-EFAA6E673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EC36D0F-02EE-4529-86D9-29F4B9CEDAB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EED0040-4CFA-42A2-9095-2699DE5E1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8253301-1531-4DF2-9C68-535EC8C7DF1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272D7D5-121C-4842-8AA0-9DA7069059C1}"/>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8" name="フッター プレースホルダー 7">
            <a:extLst>
              <a:ext uri="{FF2B5EF4-FFF2-40B4-BE49-F238E27FC236}">
                <a16:creationId xmlns:a16="http://schemas.microsoft.com/office/drawing/2014/main" id="{799D2E87-02F9-4D71-89DC-4F78352C910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46860C4-9ABC-4C7E-94C7-02977D75A867}"/>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71801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A60AF-B599-404B-8E48-88C10D7B7DF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2D9FF8F-BF33-46D8-B015-2DD58205D697}"/>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4" name="フッター プレースホルダー 3">
            <a:extLst>
              <a:ext uri="{FF2B5EF4-FFF2-40B4-BE49-F238E27FC236}">
                <a16:creationId xmlns:a16="http://schemas.microsoft.com/office/drawing/2014/main" id="{C6AF7B47-0C8B-4517-86FC-1BE704218DB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C07C9D-B7DD-430E-85F4-8FD4E4A3BD2D}"/>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332798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215392-3E83-4085-A20D-A830630EAC3B}"/>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3" name="フッター プレースホルダー 2">
            <a:extLst>
              <a:ext uri="{FF2B5EF4-FFF2-40B4-BE49-F238E27FC236}">
                <a16:creationId xmlns:a16="http://schemas.microsoft.com/office/drawing/2014/main" id="{37C9B940-BA71-46F6-A749-CA4CFBD4EF8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E81643E-434E-44D0-A47D-23F3633E3A72}"/>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215367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016C38-8154-43D5-A534-DCE43A54C5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9014B8-5A56-4EE1-83E3-C86584C1E3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680D732-9D96-4B82-B244-94EE1D9B0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C148068-8306-4A01-8A11-891B6B403D24}"/>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6" name="フッター プレースホルダー 5">
            <a:extLst>
              <a:ext uri="{FF2B5EF4-FFF2-40B4-BE49-F238E27FC236}">
                <a16:creationId xmlns:a16="http://schemas.microsoft.com/office/drawing/2014/main" id="{DC44AEAE-434C-43EE-9D62-8CC61EF74C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36E284-2385-4554-B6EE-CDC76EF8BDB1}"/>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12529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47E9B8-76AA-443A-9795-26A72546FC7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F713B4-DADB-4BCA-9C27-60D69393B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D5E12F6-CD19-4A3E-971B-D650A0371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764B3BE-4F9A-4F09-98F2-246207D7AC6C}"/>
              </a:ext>
            </a:extLst>
          </p:cNvPr>
          <p:cNvSpPr>
            <a:spLocks noGrp="1"/>
          </p:cNvSpPr>
          <p:nvPr>
            <p:ph type="dt" sz="half" idx="10"/>
          </p:nvPr>
        </p:nvSpPr>
        <p:spPr/>
        <p:txBody>
          <a:bodyPr/>
          <a:lstStyle/>
          <a:p>
            <a:fld id="{72C72A81-CE20-4FB9-B340-A27988E206B4}" type="datetimeFigureOut">
              <a:rPr kumimoji="1" lang="ja-JP" altLang="en-US" smtClean="0"/>
              <a:t>2019/6/19</a:t>
            </a:fld>
            <a:endParaRPr kumimoji="1" lang="ja-JP" altLang="en-US"/>
          </a:p>
        </p:txBody>
      </p:sp>
      <p:sp>
        <p:nvSpPr>
          <p:cNvPr id="6" name="フッター プレースホルダー 5">
            <a:extLst>
              <a:ext uri="{FF2B5EF4-FFF2-40B4-BE49-F238E27FC236}">
                <a16:creationId xmlns:a16="http://schemas.microsoft.com/office/drawing/2014/main" id="{83420A19-97B8-4C88-A5CE-ACC61C3E2D2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99C1B89-019F-4D20-A8BB-3D14C5F483C3}"/>
              </a:ext>
            </a:extLst>
          </p:cNvPr>
          <p:cNvSpPr>
            <a:spLocks noGrp="1"/>
          </p:cNvSpPr>
          <p:nvPr>
            <p:ph type="sldNum" sz="quarter" idx="12"/>
          </p:nvPr>
        </p:nvSpPr>
        <p:spPr/>
        <p:txBody>
          <a:body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1413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8F8B0F3-19B8-4B5C-9FED-051A7BA462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4583BC-F19D-47E9-9DB9-4F5B6A273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197F94-D36D-4E0E-8FCE-DD9FA00B65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72A81-CE20-4FB9-B340-A27988E206B4}" type="datetimeFigureOut">
              <a:rPr kumimoji="1" lang="ja-JP" altLang="en-US" smtClean="0"/>
              <a:t>2019/6/19</a:t>
            </a:fld>
            <a:endParaRPr kumimoji="1" lang="ja-JP" altLang="en-US"/>
          </a:p>
        </p:txBody>
      </p:sp>
      <p:sp>
        <p:nvSpPr>
          <p:cNvPr id="5" name="フッター プレースホルダー 4">
            <a:extLst>
              <a:ext uri="{FF2B5EF4-FFF2-40B4-BE49-F238E27FC236}">
                <a16:creationId xmlns:a16="http://schemas.microsoft.com/office/drawing/2014/main" id="{84B3E9BE-AB9D-477E-BF18-0FC73EC381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DDCBBCA-EAB6-4BED-B2F3-0FE105587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4F2AF-1FBE-42DB-B3B3-EB7A689DE933}" type="slidenum">
              <a:rPr kumimoji="1" lang="ja-JP" altLang="en-US" smtClean="0"/>
              <a:t>‹#›</a:t>
            </a:fld>
            <a:endParaRPr kumimoji="1" lang="ja-JP" altLang="en-US"/>
          </a:p>
        </p:txBody>
      </p:sp>
    </p:spTree>
    <p:extLst>
      <p:ext uri="{BB962C8B-B14F-4D97-AF65-F5344CB8AC3E}">
        <p14:creationId xmlns:p14="http://schemas.microsoft.com/office/powerpoint/2010/main" val="1000355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5AB2B4-F9A8-47E0-BC69-1C178FF00FFF}"/>
              </a:ext>
            </a:extLst>
          </p:cNvPr>
          <p:cNvSpPr>
            <a:spLocks noGrp="1"/>
          </p:cNvSpPr>
          <p:nvPr>
            <p:ph type="ctrTitle"/>
          </p:nvPr>
        </p:nvSpPr>
        <p:spPr/>
        <p:txBody>
          <a:bodyPr/>
          <a:lstStyle/>
          <a:p>
            <a:r>
              <a:rPr kumimoji="1" lang="ja-JP" altLang="en-US" dirty="0"/>
              <a:t>比較優位</a:t>
            </a:r>
          </a:p>
        </p:txBody>
      </p:sp>
      <p:sp>
        <p:nvSpPr>
          <p:cNvPr id="3" name="字幕 2">
            <a:extLst>
              <a:ext uri="{FF2B5EF4-FFF2-40B4-BE49-F238E27FC236}">
                <a16:creationId xmlns:a16="http://schemas.microsoft.com/office/drawing/2014/main" id="{0A7FFA79-8F02-4D2C-A461-51963BDA36BC}"/>
              </a:ext>
            </a:extLst>
          </p:cNvPr>
          <p:cNvSpPr>
            <a:spLocks noGrp="1"/>
          </p:cNvSpPr>
          <p:nvPr>
            <p:ph type="subTitle" idx="1"/>
          </p:nvPr>
        </p:nvSpPr>
        <p:spPr/>
        <p:txBody>
          <a:bodyPr/>
          <a:lstStyle/>
          <a:p>
            <a:r>
              <a:rPr kumimoji="1" lang="ja-JP" altLang="en-US" dirty="0"/>
              <a:t>山澤成康</a:t>
            </a:r>
          </a:p>
        </p:txBody>
      </p:sp>
    </p:spTree>
    <p:extLst>
      <p:ext uri="{BB962C8B-B14F-4D97-AF65-F5344CB8AC3E}">
        <p14:creationId xmlns:p14="http://schemas.microsoft.com/office/powerpoint/2010/main" val="85123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ja-JP" altLang="en-US"/>
              <a:t>絶対優位</a:t>
            </a:r>
          </a:p>
        </p:txBody>
      </p:sp>
      <p:sp>
        <p:nvSpPr>
          <p:cNvPr id="18435" name="Rectangle 3"/>
          <p:cNvSpPr>
            <a:spLocks noGrp="1" noChangeArrowheads="1"/>
          </p:cNvSpPr>
          <p:nvPr>
            <p:ph idx="1"/>
          </p:nvPr>
        </p:nvSpPr>
        <p:spPr/>
        <p:txBody>
          <a:bodyPr/>
          <a:lstStyle/>
          <a:p>
            <a:r>
              <a:rPr lang="ja-JP" altLang="en-US" dirty="0"/>
              <a:t>英国とポルトガルではどちらがワインを少ない労力で生産できるか？</a:t>
            </a:r>
          </a:p>
          <a:p>
            <a:pPr>
              <a:buFont typeface="Wingdings" pitchFamily="2" charset="2"/>
              <a:buNone/>
            </a:pPr>
            <a:r>
              <a:rPr lang="ja-JP" altLang="en-US" dirty="0"/>
              <a:t>　　　</a:t>
            </a:r>
            <a:r>
              <a:rPr lang="ja-JP" altLang="en-US" dirty="0">
                <a:solidFill>
                  <a:srgbClr val="FF0000"/>
                </a:solidFill>
              </a:rPr>
              <a:t>ポルトガル</a:t>
            </a:r>
          </a:p>
          <a:p>
            <a:r>
              <a:rPr lang="ja-JP" altLang="en-US" dirty="0"/>
              <a:t>英国とポルトガルではどちらが布地を少ない労力で生産できるか？</a:t>
            </a:r>
          </a:p>
          <a:p>
            <a:pPr>
              <a:buFont typeface="Wingdings" pitchFamily="2" charset="2"/>
              <a:buNone/>
            </a:pPr>
            <a:r>
              <a:rPr lang="ja-JP" altLang="en-US" dirty="0"/>
              <a:t>　　　</a:t>
            </a:r>
            <a:r>
              <a:rPr lang="ja-JP" altLang="en-US" dirty="0">
                <a:solidFill>
                  <a:srgbClr val="FF0000"/>
                </a:solidFill>
              </a:rPr>
              <a:t>ポルトガル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fade">
                                      <p:cBhvr>
                                        <p:cTn id="7" dur="800" decel="100000"/>
                                        <p:tgtEl>
                                          <p:spTgt spid="18435">
                                            <p:txEl>
                                              <p:pRg st="1" end="1"/>
                                            </p:txEl>
                                          </p:spTgt>
                                        </p:tgtEl>
                                      </p:cBhvr>
                                    </p:animEffect>
                                    <p:anim calcmode="lin" valueType="num">
                                      <p:cBhvr>
                                        <p:cTn id="8" dur="800" decel="100000" fill="hold"/>
                                        <p:tgtEl>
                                          <p:spTgt spid="18435">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8435">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8435">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435">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43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 calcmode="lin" valueType="num">
                                      <p:cBhvr>
                                        <p:cTn id="17" dur="1000" fill="hold"/>
                                        <p:tgtEl>
                                          <p:spTgt spid="1843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1843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18435">
                                            <p:txEl>
                                              <p:pRg st="3" end="3"/>
                                            </p:txEl>
                                          </p:spTgt>
                                        </p:tgtEl>
                                        <p:attrNameLst>
                                          <p:attrName>ppt_y</p:attrName>
                                        </p:attrNameLst>
                                      </p:cBhvr>
                                      <p:tavLst>
                                        <p:tav tm="0">
                                          <p:val>
                                            <p:strVal val="#ppt_y"/>
                                          </p:val>
                                        </p:tav>
                                        <p:tav tm="100000">
                                          <p:val>
                                            <p:strVal val="#ppt_y"/>
                                          </p:val>
                                        </p:tav>
                                      </p:tavLst>
                                    </p:anim>
                                    <p:animEffect transition="in" filter="fade">
                                      <p:cBhvr>
                                        <p:cTn id="20" dur="10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ja-JP" altLang="en-US"/>
              <a:t>比較優位</a:t>
            </a:r>
          </a:p>
        </p:txBody>
      </p:sp>
      <p:sp>
        <p:nvSpPr>
          <p:cNvPr id="19459" name="Rectangle 3"/>
          <p:cNvSpPr>
            <a:spLocks noGrp="1" noChangeArrowheads="1"/>
          </p:cNvSpPr>
          <p:nvPr>
            <p:ph idx="1"/>
          </p:nvPr>
        </p:nvSpPr>
        <p:spPr/>
        <p:txBody>
          <a:bodyPr/>
          <a:lstStyle/>
          <a:p>
            <a:r>
              <a:rPr lang="ja-JP" altLang="en-US" dirty="0"/>
              <a:t>英国は、ワインと布地のどちらを生産するのに労力がかからないか。</a:t>
            </a:r>
          </a:p>
          <a:p>
            <a:pPr>
              <a:buFont typeface="Wingdings" pitchFamily="2" charset="2"/>
              <a:buNone/>
            </a:pPr>
            <a:r>
              <a:rPr lang="ja-JP" altLang="en-US" dirty="0"/>
              <a:t>　　</a:t>
            </a:r>
            <a:r>
              <a:rPr lang="ja-JP" altLang="en-US" dirty="0">
                <a:solidFill>
                  <a:srgbClr val="FF0000"/>
                </a:solidFill>
              </a:rPr>
              <a:t>布地</a:t>
            </a:r>
          </a:p>
          <a:p>
            <a:r>
              <a:rPr lang="ja-JP" altLang="en-US" dirty="0"/>
              <a:t>ポルトガルは、ワインと布地の生産のうち、どちらが労力がかからないか。</a:t>
            </a:r>
          </a:p>
          <a:p>
            <a:pPr>
              <a:buFont typeface="Wingdings" pitchFamily="2" charset="2"/>
              <a:buNone/>
            </a:pPr>
            <a:r>
              <a:rPr lang="ja-JP" altLang="en-US" dirty="0"/>
              <a:t>　　</a:t>
            </a:r>
            <a:r>
              <a:rPr lang="ja-JP" altLang="en-US" dirty="0">
                <a:solidFill>
                  <a:srgbClr val="FF0000"/>
                </a:solidFill>
              </a:rPr>
              <a:t>ワイン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p:cTn id="7" dur="10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9459">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94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19459">
                                            <p:txEl>
                                              <p:pRg st="3" end="3"/>
                                            </p:txEl>
                                          </p:spTgt>
                                        </p:tgtEl>
                                        <p:attrNameLst>
                                          <p:attrName>style.visibility</p:attrName>
                                        </p:attrNameLst>
                                      </p:cBhvr>
                                      <p:to>
                                        <p:strVal val="visible"/>
                                      </p:to>
                                    </p:set>
                                    <p:anim calcmode="lin" valueType="num">
                                      <p:cBhvr>
                                        <p:cTn id="15" dur="10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19459">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19459">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ja-JP" altLang="en-US"/>
              <a:t>比較優位とは</a:t>
            </a:r>
          </a:p>
        </p:txBody>
      </p:sp>
      <p:sp>
        <p:nvSpPr>
          <p:cNvPr id="31747" name="Rectangle 3"/>
          <p:cNvSpPr>
            <a:spLocks noGrp="1" noChangeArrowheads="1"/>
          </p:cNvSpPr>
          <p:nvPr>
            <p:ph idx="1"/>
          </p:nvPr>
        </p:nvSpPr>
        <p:spPr/>
        <p:txBody>
          <a:bodyPr/>
          <a:lstStyle/>
          <a:p>
            <a:r>
              <a:rPr lang="ja-JP" altLang="en-US"/>
              <a:t>Ａ子さん　料理もピアノもＢ子さんよりうまい　</a:t>
            </a:r>
          </a:p>
          <a:p>
            <a:pPr>
              <a:buFont typeface="Wingdings" pitchFamily="2" charset="2"/>
              <a:buNone/>
            </a:pPr>
            <a:r>
              <a:rPr lang="ja-JP" altLang="en-US"/>
              <a:t>　　　　　　　　料理＞ピアノ</a:t>
            </a:r>
          </a:p>
          <a:p>
            <a:r>
              <a:rPr lang="ja-JP" altLang="en-US"/>
              <a:t>Ｂ子さん　</a:t>
            </a:r>
          </a:p>
          <a:p>
            <a:pPr>
              <a:buFont typeface="Wingdings" pitchFamily="2" charset="2"/>
              <a:buNone/>
            </a:pPr>
            <a:r>
              <a:rPr lang="ja-JP" altLang="en-US"/>
              <a:t>　　　　　　　　料理＜ピアノ</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79"/>
          <p:cNvSpPr>
            <a:spLocks noGrp="1" noRot="1" noChangeArrowheads="1"/>
          </p:cNvSpPr>
          <p:nvPr>
            <p:ph type="title"/>
          </p:nvPr>
        </p:nvSpPr>
        <p:spPr/>
        <p:txBody>
          <a:bodyPr/>
          <a:lstStyle/>
          <a:p>
            <a:r>
              <a:rPr lang="ja-JP" altLang="en-US"/>
              <a:t>比較優位</a:t>
            </a:r>
          </a:p>
        </p:txBody>
      </p:sp>
      <p:graphicFrame>
        <p:nvGraphicFramePr>
          <p:cNvPr id="117979" name="Group 219"/>
          <p:cNvGraphicFramePr>
            <a:graphicFrameLocks noGrp="1"/>
          </p:cNvGraphicFramePr>
          <p:nvPr>
            <p:ph type="tbl" idx="1"/>
          </p:nvPr>
        </p:nvGraphicFramePr>
        <p:xfrm>
          <a:off x="3143251" y="1844676"/>
          <a:ext cx="6418263" cy="3848735"/>
        </p:xfrm>
        <a:graphic>
          <a:graphicData uri="http://schemas.openxmlformats.org/drawingml/2006/table">
            <a:tbl>
              <a:tblPr/>
              <a:tblGrid>
                <a:gridCol w="1584325">
                  <a:extLst>
                    <a:ext uri="{9D8B030D-6E8A-4147-A177-3AD203B41FA5}">
                      <a16:colId xmlns:a16="http://schemas.microsoft.com/office/drawing/2014/main" val="20000"/>
                    </a:ext>
                  </a:extLst>
                </a:gridCol>
                <a:gridCol w="927100">
                  <a:extLst>
                    <a:ext uri="{9D8B030D-6E8A-4147-A177-3AD203B41FA5}">
                      <a16:colId xmlns:a16="http://schemas.microsoft.com/office/drawing/2014/main" val="20001"/>
                    </a:ext>
                  </a:extLst>
                </a:gridCol>
                <a:gridCol w="1954213">
                  <a:extLst>
                    <a:ext uri="{9D8B030D-6E8A-4147-A177-3AD203B41FA5}">
                      <a16:colId xmlns:a16="http://schemas.microsoft.com/office/drawing/2014/main" val="20002"/>
                    </a:ext>
                  </a:extLst>
                </a:gridCol>
                <a:gridCol w="1952625">
                  <a:extLst>
                    <a:ext uri="{9D8B030D-6E8A-4147-A177-3AD203B41FA5}">
                      <a16:colId xmlns:a16="http://schemas.microsoft.com/office/drawing/2014/main" val="20003"/>
                    </a:ext>
                  </a:extLst>
                </a:gridCol>
              </a:tblGrid>
              <a:tr h="1441450">
                <a:tc rowSpan="2"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生産物</a:t>
                      </a:r>
                      <a:r>
                        <a:rPr kumimoji="1" lang="en-US" altLang="ja-JP"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1</a:t>
                      </a: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単位を作るのに必要な労働</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国</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631825">
                <a:tc gridSpan="2" vMerge="1">
                  <a:txBody>
                    <a:bodyPr/>
                    <a:lstStyle/>
                    <a:p>
                      <a:endParaRPr kumimoji="1" lang="ja-JP" altLang="en-US"/>
                    </a:p>
                  </a:txBody>
                  <a:tcPr/>
                </a:tc>
                <a:tc hMerge="1" vMerge="1">
                  <a:txBody>
                    <a:bodyPr/>
                    <a:lstStyle/>
                    <a:p>
                      <a:endParaRPr kumimoji="1" lang="ja-JP" alt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英国</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ポルトガル</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2500">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Arial" pitchFamily="34" charset="0"/>
                          <a:ea typeface="ＭＳ Ｐゴシック" pitchFamily="50" charset="-128"/>
                        </a:rPr>
                        <a:t>生産物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布地</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100</a:t>
                      </a: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人</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90</a:t>
                      </a: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人</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9138">
                <a:tc vMerge="1">
                  <a:txBody>
                    <a:bodyPr/>
                    <a:lstStyle/>
                    <a:p>
                      <a:endParaRPr kumimoji="1" lang="ja-JP" alt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ワイン</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120</a:t>
                      </a: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人</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80</a:t>
                      </a:r>
                      <a:r>
                        <a:rPr kumimoji="1" lang="ja-JP" altLang="en-US" sz="2400" b="0" i="0" u="none" strike="noStrike" cap="none" normalizeH="0" baseline="0">
                          <a:ln>
                            <a:noFill/>
                          </a:ln>
                          <a:solidFill>
                            <a:schemeClr val="tx1"/>
                          </a:solidFill>
                          <a:effectLst/>
                          <a:latin typeface="ＭＳ ゴシック" pitchFamily="49" charset="-128"/>
                          <a:ea typeface="ＭＳ ゴシック" pitchFamily="49" charset="-128"/>
                          <a:cs typeface="Times New Roman" pitchFamily="18" charset="0"/>
                        </a:rPr>
                        <a:t>人</a:t>
                      </a:r>
                      <a:endParaRPr kumimoji="1" lang="ja-JP" altLang="en-US" sz="2400" b="0" i="0" u="none" strike="noStrike" cap="none" normalizeH="0" baseline="0">
                        <a:ln>
                          <a:noFill/>
                        </a:ln>
                        <a:solidFill>
                          <a:schemeClr val="tx1"/>
                        </a:solidFill>
                        <a:effectLst/>
                        <a:latin typeface="Arial" pitchFamily="34" charset="0"/>
                        <a:ea typeface="ＭＳ ゴシック" pitchFamily="49" charset="-128"/>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793" name="Rectangle 220"/>
          <p:cNvSpPr>
            <a:spLocks noChangeArrowheads="1"/>
          </p:cNvSpPr>
          <p:nvPr/>
        </p:nvSpPr>
        <p:spPr bwMode="auto">
          <a:xfrm>
            <a:off x="4671855" y="6020078"/>
            <a:ext cx="2954655" cy="369332"/>
          </a:xfrm>
          <a:prstGeom prst="rect">
            <a:avLst/>
          </a:prstGeom>
          <a:noFill/>
          <a:ln w="9525">
            <a:noFill/>
            <a:miter lim="800000"/>
            <a:headEnd/>
            <a:tailEnd/>
          </a:ln>
        </p:spPr>
        <p:txBody>
          <a:bodyPr wrap="none" anchor="ctr">
            <a:spAutoFit/>
          </a:bodyPr>
          <a:lstStyle/>
          <a:p>
            <a:pPr algn="ctr"/>
            <a:r>
              <a:rPr lang="ja-JP" altLang="en-US"/>
              <a:t>布地の価値＝ワインの価値</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981200" y="549275"/>
            <a:ext cx="8229600" cy="5576888"/>
          </a:xfrm>
        </p:spPr>
        <p:txBody>
          <a:bodyPr/>
          <a:lstStyle/>
          <a:p>
            <a:r>
              <a:rPr lang="ja-JP" altLang="en-US" dirty="0"/>
              <a:t>英国とポルトガルがそれぞれワインと布地を</a:t>
            </a:r>
            <a:r>
              <a:rPr lang="en-US" altLang="ja-JP" dirty="0"/>
              <a:t>1</a:t>
            </a:r>
            <a:r>
              <a:rPr lang="ja-JP" altLang="en-US" dirty="0"/>
              <a:t>単位ずつ作ると何人かかるか。</a:t>
            </a:r>
          </a:p>
          <a:p>
            <a:pPr>
              <a:buFont typeface="Wingdings" pitchFamily="2" charset="2"/>
              <a:buNone/>
            </a:pPr>
            <a:r>
              <a:rPr lang="ja-JP" altLang="en-US" dirty="0"/>
              <a:t>　</a:t>
            </a:r>
            <a:r>
              <a:rPr lang="en-US" altLang="ja-JP" dirty="0"/>
              <a:t>(100+120)+(90+80)=</a:t>
            </a:r>
          </a:p>
          <a:p>
            <a:pPr>
              <a:buFont typeface="Wingdings" pitchFamily="2" charset="2"/>
              <a:buNone/>
            </a:pPr>
            <a:r>
              <a:rPr lang="ja-JP" altLang="en-US" dirty="0">
                <a:solidFill>
                  <a:srgbClr val="FFFF00"/>
                </a:solidFill>
              </a:rPr>
              <a:t>　　　</a:t>
            </a:r>
            <a:r>
              <a:rPr lang="ja-JP" altLang="en-US" sz="2000" dirty="0">
                <a:solidFill>
                  <a:srgbClr val="FF0000"/>
                </a:solidFill>
              </a:rPr>
              <a:t>英国</a:t>
            </a:r>
            <a:r>
              <a:rPr lang="ja-JP" altLang="en-US" dirty="0">
                <a:solidFill>
                  <a:srgbClr val="FF0000"/>
                </a:solidFill>
              </a:rPr>
              <a:t>　　</a:t>
            </a:r>
            <a:r>
              <a:rPr lang="ja-JP" altLang="en-US" dirty="0">
                <a:solidFill>
                  <a:srgbClr val="FFFF00"/>
                </a:solidFill>
              </a:rPr>
              <a:t>　　</a:t>
            </a:r>
            <a:r>
              <a:rPr lang="ja-JP" altLang="en-US" sz="2000" dirty="0">
                <a:solidFill>
                  <a:srgbClr val="FF0000"/>
                </a:solidFill>
              </a:rPr>
              <a:t>ポルトガル</a:t>
            </a:r>
          </a:p>
          <a:p>
            <a:r>
              <a:rPr lang="ja-JP" altLang="en-US" dirty="0"/>
              <a:t>英国が布地を</a:t>
            </a:r>
            <a:r>
              <a:rPr lang="en-US" altLang="ja-JP" dirty="0"/>
              <a:t>2</a:t>
            </a:r>
            <a:r>
              <a:rPr lang="ja-JP" altLang="en-US" dirty="0"/>
              <a:t>単位、ポルトガルがワインと</a:t>
            </a:r>
            <a:r>
              <a:rPr lang="en-US" altLang="ja-JP" dirty="0"/>
              <a:t>2</a:t>
            </a:r>
            <a:r>
              <a:rPr lang="ja-JP" altLang="en-US" dirty="0"/>
              <a:t>単位作って、</a:t>
            </a:r>
            <a:r>
              <a:rPr lang="en-US" altLang="ja-JP" dirty="0"/>
              <a:t>1</a:t>
            </a:r>
            <a:r>
              <a:rPr lang="ja-JP" altLang="en-US" dirty="0"/>
              <a:t>単位を交換すると、何人かかるか。</a:t>
            </a:r>
          </a:p>
          <a:p>
            <a:pPr>
              <a:buFont typeface="Wingdings" pitchFamily="2" charset="2"/>
              <a:buNone/>
            </a:pPr>
            <a:r>
              <a:rPr lang="ja-JP" altLang="en-US" dirty="0"/>
              <a:t>　</a:t>
            </a:r>
            <a:r>
              <a:rPr lang="en-US" altLang="ja-JP" dirty="0"/>
              <a:t>100×</a:t>
            </a:r>
            <a:r>
              <a:rPr lang="ja-JP" altLang="en-US" dirty="0"/>
              <a:t>２</a:t>
            </a:r>
            <a:r>
              <a:rPr lang="en-US" altLang="ja-JP" dirty="0"/>
              <a:t>+80×</a:t>
            </a:r>
            <a:r>
              <a:rPr lang="ja-JP" altLang="en-US" dirty="0"/>
              <a:t>２＝</a:t>
            </a:r>
          </a:p>
          <a:p>
            <a:pPr>
              <a:buFont typeface="Wingdings" pitchFamily="2" charset="2"/>
              <a:buNone/>
            </a:pPr>
            <a:r>
              <a:rPr lang="ja-JP" altLang="en-US" dirty="0"/>
              <a:t>　　</a:t>
            </a:r>
            <a:r>
              <a:rPr lang="ja-JP" altLang="en-US" sz="2000" dirty="0">
                <a:solidFill>
                  <a:srgbClr val="FF0000"/>
                </a:solidFill>
              </a:rPr>
              <a:t>英国</a:t>
            </a:r>
            <a:r>
              <a:rPr lang="ja-JP" altLang="en-US" dirty="0">
                <a:solidFill>
                  <a:srgbClr val="FF0000"/>
                </a:solidFill>
              </a:rPr>
              <a:t>　　　</a:t>
            </a:r>
            <a:r>
              <a:rPr lang="ja-JP" altLang="en-US" sz="2000" dirty="0">
                <a:solidFill>
                  <a:srgbClr val="FF0000"/>
                </a:solidFill>
              </a:rPr>
              <a:t>ポルトガル</a:t>
            </a:r>
          </a:p>
        </p:txBody>
      </p:sp>
      <p:sp>
        <p:nvSpPr>
          <p:cNvPr id="20484" name="Rectangle 4"/>
          <p:cNvSpPr>
            <a:spLocks noChangeArrowheads="1"/>
          </p:cNvSpPr>
          <p:nvPr/>
        </p:nvSpPr>
        <p:spPr bwMode="auto">
          <a:xfrm>
            <a:off x="7176119" y="1628800"/>
            <a:ext cx="1439862" cy="647700"/>
          </a:xfrm>
          <a:prstGeom prst="rect">
            <a:avLst/>
          </a:prstGeom>
          <a:solidFill>
            <a:srgbClr val="FFFF00"/>
          </a:solidFill>
          <a:ln w="9525">
            <a:solidFill>
              <a:schemeClr val="tx1"/>
            </a:solidFill>
            <a:miter lim="800000"/>
            <a:headEnd/>
            <a:tailEnd/>
          </a:ln>
        </p:spPr>
        <p:txBody>
          <a:bodyPr wrap="none" anchor="ctr"/>
          <a:lstStyle/>
          <a:p>
            <a:pPr algn="ctr"/>
            <a:r>
              <a:rPr lang="en-US" altLang="ja-JP" sz="3600" dirty="0"/>
              <a:t>390</a:t>
            </a:r>
          </a:p>
        </p:txBody>
      </p:sp>
      <p:sp>
        <p:nvSpPr>
          <p:cNvPr id="20485" name="Rectangle 5"/>
          <p:cNvSpPr>
            <a:spLocks noChangeArrowheads="1"/>
          </p:cNvSpPr>
          <p:nvPr/>
        </p:nvSpPr>
        <p:spPr bwMode="auto">
          <a:xfrm>
            <a:off x="6383958" y="4221089"/>
            <a:ext cx="1584325" cy="649287"/>
          </a:xfrm>
          <a:prstGeom prst="rect">
            <a:avLst/>
          </a:prstGeom>
          <a:solidFill>
            <a:srgbClr val="FFFF00"/>
          </a:solidFill>
          <a:ln w="9525">
            <a:solidFill>
              <a:schemeClr val="tx1"/>
            </a:solidFill>
            <a:miter lim="800000"/>
            <a:headEnd/>
            <a:tailEnd/>
          </a:ln>
        </p:spPr>
        <p:txBody>
          <a:bodyPr wrap="none" anchor="ctr"/>
          <a:lstStyle/>
          <a:p>
            <a:pPr algn="ctr"/>
            <a:r>
              <a:rPr lang="en-US" altLang="ja-JP" sz="3600" dirty="0"/>
              <a:t>360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Scale>
                                      <p:cBhvr>
                                        <p:cTn id="7" dur="1000" decel="50000" fill="hold">
                                          <p:stCondLst>
                                            <p:cond delay="0"/>
                                          </p:stCondLst>
                                        </p:cTn>
                                        <p:tgtEl>
                                          <p:spTgt spid="2048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483">
                                            <p:txEl>
                                              <p:pRg st="1" end="1"/>
                                            </p:txEl>
                                          </p:spTgt>
                                        </p:tgtEl>
                                        <p:attrNameLst>
                                          <p:attrName>ppt_x</p:attrName>
                                          <p:attrName>ppt_y</p:attrName>
                                        </p:attrNameLst>
                                      </p:cBhvr>
                                    </p:animMotion>
                                    <p:animEffect transition="in" filter="fade">
                                      <p:cBhvr>
                                        <p:cTn id="9" dur="1000"/>
                                        <p:tgtEl>
                                          <p:spTgt spid="2048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grpId="0" nodeType="clickEffect">
                                  <p:stCondLst>
                                    <p:cond delay="0"/>
                                  </p:stCondLst>
                                  <p:iterate type="lt">
                                    <p:tmPct val="0"/>
                                  </p:iterate>
                                  <p:childTnLst>
                                    <p:set>
                                      <p:cBhvr>
                                        <p:cTn id="13" dur="1" fill="hold">
                                          <p:stCondLst>
                                            <p:cond delay="0"/>
                                          </p:stCondLst>
                                        </p:cTn>
                                        <p:tgtEl>
                                          <p:spTgt spid="20484"/>
                                        </p:tgtEl>
                                        <p:attrNameLst>
                                          <p:attrName>style.visibility</p:attrName>
                                        </p:attrNameLst>
                                      </p:cBhvr>
                                      <p:to>
                                        <p:strVal val="visible"/>
                                      </p:to>
                                    </p:set>
                                    <p:anim calcmode="lin" valueType="num">
                                      <p:cBhvr>
                                        <p:cTn id="14" dur="5000" fill="hold"/>
                                        <p:tgtEl>
                                          <p:spTgt spid="20484"/>
                                        </p:tgtEl>
                                        <p:attrNameLst>
                                          <p:attrName>ppt_w</p:attrName>
                                        </p:attrNameLst>
                                      </p:cBhvr>
                                      <p:tavLst>
                                        <p:tav tm="0" fmla="#ppt_w*sin(2.5*pi*$)">
                                          <p:val>
                                            <p:fltVal val="0"/>
                                          </p:val>
                                        </p:tav>
                                        <p:tav tm="100000">
                                          <p:val>
                                            <p:fltVal val="1"/>
                                          </p:val>
                                        </p:tav>
                                      </p:tavLst>
                                    </p:anim>
                                    <p:anim calcmode="lin" valueType="num">
                                      <p:cBhvr>
                                        <p:cTn id="15" dur="5000" fill="hold"/>
                                        <p:tgtEl>
                                          <p:spTgt spid="2048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20483">
                                            <p:txEl>
                                              <p:pRg st="4" end="4"/>
                                            </p:txEl>
                                          </p:spTgt>
                                        </p:tgtEl>
                                        <p:attrNameLst>
                                          <p:attrName>style.visibility</p:attrName>
                                        </p:attrNameLst>
                                      </p:cBhvr>
                                      <p:to>
                                        <p:strVal val="visible"/>
                                      </p:to>
                                    </p:set>
                                    <p:anim calcmode="lin" valueType="num">
                                      <p:cBhvr>
                                        <p:cTn id="20" dur="500" fill="hold"/>
                                        <p:tgtEl>
                                          <p:spTgt spid="2048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2048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2048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20485"/>
                                        </p:tgtEl>
                                        <p:attrNameLst>
                                          <p:attrName>style.visibility</p:attrName>
                                        </p:attrNameLst>
                                      </p:cBhvr>
                                      <p:to>
                                        <p:strVal val="visible"/>
                                      </p:to>
                                    </p:set>
                                    <p:anim calcmode="lin" valueType="num">
                                      <p:cBhvr>
                                        <p:cTn id="28" dur="500" fill="hold"/>
                                        <p:tgtEl>
                                          <p:spTgt spid="20485"/>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0485"/>
                                        </p:tgtEl>
                                        <p:attrNameLst>
                                          <p:attrName>ppt_y</p:attrName>
                                        </p:attrNameLst>
                                      </p:cBhvr>
                                      <p:tavLst>
                                        <p:tav tm="0">
                                          <p:val>
                                            <p:strVal val="#ppt_y"/>
                                          </p:val>
                                        </p:tav>
                                        <p:tav tm="100000">
                                          <p:val>
                                            <p:strVal val="#ppt_y"/>
                                          </p:val>
                                        </p:tav>
                                      </p:tavLst>
                                    </p:anim>
                                    <p:anim calcmode="lin" valueType="num">
                                      <p:cBhvr>
                                        <p:cTn id="30" dur="500" fill="hold"/>
                                        <p:tgtEl>
                                          <p:spTgt spid="20485"/>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0485"/>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105</Words>
  <Application>Microsoft Office PowerPoint</Application>
  <PresentationFormat>ワイド画面</PresentationFormat>
  <Paragraphs>43</Paragraphs>
  <Slides>6</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ＭＳ Ｐゴシック</vt:lpstr>
      <vt:lpstr>ＭＳ Ｐ明朝</vt:lpstr>
      <vt:lpstr>ＭＳ ゴシック</vt:lpstr>
      <vt:lpstr>游ゴシック</vt:lpstr>
      <vt:lpstr>游ゴシック Light</vt:lpstr>
      <vt:lpstr>Arial</vt:lpstr>
      <vt:lpstr>Times New Roman</vt:lpstr>
      <vt:lpstr>Wingdings</vt:lpstr>
      <vt:lpstr>Office テーマ</vt:lpstr>
      <vt:lpstr>比較優位</vt:lpstr>
      <vt:lpstr>絶対優位</vt:lpstr>
      <vt:lpstr>比較優位</vt:lpstr>
      <vt:lpstr>比較優位とは</vt:lpstr>
      <vt:lpstr>比較優位</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比較優位</dc:title>
  <dc:creator>Yamasawa Nariyasu</dc:creator>
  <cp:lastModifiedBy>山澤 成康</cp:lastModifiedBy>
  <cp:revision>1</cp:revision>
  <dcterms:created xsi:type="dcterms:W3CDTF">2019-06-18T22:19:53Z</dcterms:created>
  <dcterms:modified xsi:type="dcterms:W3CDTF">2019-06-19T06:18:53Z</dcterms:modified>
</cp:coreProperties>
</file>