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0" r:id="rId7"/>
    <p:sldId id="262" r:id="rId8"/>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p:scale>
          <a:sx n="76" d="100"/>
          <a:sy n="76" d="100"/>
        </p:scale>
        <p:origin x="-1860" y="-95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C568C144-B68A-4846-B22E-6D1C36F80CCD}" type="datetimeFigureOut">
              <a:rPr kumimoji="1" lang="ja-JP" altLang="en-US" smtClean="0"/>
              <a:t>2019/6/12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4098FB-8EC4-4012-9137-F56DF9F87A1F}" type="slidenum">
              <a:rPr kumimoji="1" lang="ja-JP" altLang="en-US" smtClean="0"/>
              <a:t>‹#›</a:t>
            </a:fld>
            <a:endParaRPr kumimoji="1" lang="ja-JP" altLang="en-US"/>
          </a:p>
        </p:txBody>
      </p:sp>
    </p:spTree>
    <p:extLst>
      <p:ext uri="{BB962C8B-B14F-4D97-AF65-F5344CB8AC3E}">
        <p14:creationId xmlns:p14="http://schemas.microsoft.com/office/powerpoint/2010/main" val="1375444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568C144-B68A-4846-B22E-6D1C36F80CCD}" type="datetimeFigureOut">
              <a:rPr kumimoji="1" lang="ja-JP" altLang="en-US" smtClean="0"/>
              <a:t>2019/6/12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4098FB-8EC4-4012-9137-F56DF9F87A1F}" type="slidenum">
              <a:rPr kumimoji="1" lang="ja-JP" altLang="en-US" smtClean="0"/>
              <a:t>‹#›</a:t>
            </a:fld>
            <a:endParaRPr kumimoji="1" lang="ja-JP" altLang="en-US"/>
          </a:p>
        </p:txBody>
      </p:sp>
    </p:spTree>
    <p:extLst>
      <p:ext uri="{BB962C8B-B14F-4D97-AF65-F5344CB8AC3E}">
        <p14:creationId xmlns:p14="http://schemas.microsoft.com/office/powerpoint/2010/main" val="1354139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568C144-B68A-4846-B22E-6D1C36F80CCD}" type="datetimeFigureOut">
              <a:rPr kumimoji="1" lang="ja-JP" altLang="en-US" smtClean="0"/>
              <a:t>2019/6/12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4098FB-8EC4-4012-9137-F56DF9F87A1F}" type="slidenum">
              <a:rPr kumimoji="1" lang="ja-JP" altLang="en-US" smtClean="0"/>
              <a:t>‹#›</a:t>
            </a:fld>
            <a:endParaRPr kumimoji="1" lang="ja-JP" altLang="en-US"/>
          </a:p>
        </p:txBody>
      </p:sp>
    </p:spTree>
    <p:extLst>
      <p:ext uri="{BB962C8B-B14F-4D97-AF65-F5344CB8AC3E}">
        <p14:creationId xmlns:p14="http://schemas.microsoft.com/office/powerpoint/2010/main" val="8583342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568C144-B68A-4846-B22E-6D1C36F80CCD}" type="datetimeFigureOut">
              <a:rPr kumimoji="1" lang="ja-JP" altLang="en-US" smtClean="0"/>
              <a:t>2019/6/12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4098FB-8EC4-4012-9137-F56DF9F87A1F}" type="slidenum">
              <a:rPr kumimoji="1" lang="ja-JP" altLang="en-US" smtClean="0"/>
              <a:t>‹#›</a:t>
            </a:fld>
            <a:endParaRPr kumimoji="1" lang="ja-JP" altLang="en-US"/>
          </a:p>
        </p:txBody>
      </p:sp>
    </p:spTree>
    <p:extLst>
      <p:ext uri="{BB962C8B-B14F-4D97-AF65-F5344CB8AC3E}">
        <p14:creationId xmlns:p14="http://schemas.microsoft.com/office/powerpoint/2010/main" val="4286815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C568C144-B68A-4846-B22E-6D1C36F80CCD}" type="datetimeFigureOut">
              <a:rPr kumimoji="1" lang="ja-JP" altLang="en-US" smtClean="0"/>
              <a:t>2019/6/12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4098FB-8EC4-4012-9137-F56DF9F87A1F}" type="slidenum">
              <a:rPr kumimoji="1" lang="ja-JP" altLang="en-US" smtClean="0"/>
              <a:t>‹#›</a:t>
            </a:fld>
            <a:endParaRPr kumimoji="1" lang="ja-JP" altLang="en-US"/>
          </a:p>
        </p:txBody>
      </p:sp>
    </p:spTree>
    <p:extLst>
      <p:ext uri="{BB962C8B-B14F-4D97-AF65-F5344CB8AC3E}">
        <p14:creationId xmlns:p14="http://schemas.microsoft.com/office/powerpoint/2010/main" val="527579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C568C144-B68A-4846-B22E-6D1C36F80CCD}" type="datetimeFigureOut">
              <a:rPr kumimoji="1" lang="ja-JP" altLang="en-US" smtClean="0"/>
              <a:t>2019/6/12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4098FB-8EC4-4012-9137-F56DF9F87A1F}" type="slidenum">
              <a:rPr kumimoji="1" lang="ja-JP" altLang="en-US" smtClean="0"/>
              <a:t>‹#›</a:t>
            </a:fld>
            <a:endParaRPr kumimoji="1" lang="ja-JP" altLang="en-US"/>
          </a:p>
        </p:txBody>
      </p:sp>
    </p:spTree>
    <p:extLst>
      <p:ext uri="{BB962C8B-B14F-4D97-AF65-F5344CB8AC3E}">
        <p14:creationId xmlns:p14="http://schemas.microsoft.com/office/powerpoint/2010/main" val="34843105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C568C144-B68A-4846-B22E-6D1C36F80CCD}" type="datetimeFigureOut">
              <a:rPr kumimoji="1" lang="ja-JP" altLang="en-US" smtClean="0"/>
              <a:t>2019/6/12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24098FB-8EC4-4012-9137-F56DF9F87A1F}" type="slidenum">
              <a:rPr kumimoji="1" lang="ja-JP" altLang="en-US" smtClean="0"/>
              <a:t>‹#›</a:t>
            </a:fld>
            <a:endParaRPr kumimoji="1" lang="ja-JP" altLang="en-US"/>
          </a:p>
        </p:txBody>
      </p:sp>
    </p:spTree>
    <p:extLst>
      <p:ext uri="{BB962C8B-B14F-4D97-AF65-F5344CB8AC3E}">
        <p14:creationId xmlns:p14="http://schemas.microsoft.com/office/powerpoint/2010/main" val="3129317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568C144-B68A-4846-B22E-6D1C36F80CCD}" type="datetimeFigureOut">
              <a:rPr kumimoji="1" lang="ja-JP" altLang="en-US" smtClean="0"/>
              <a:t>2019/6/12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24098FB-8EC4-4012-9137-F56DF9F87A1F}" type="slidenum">
              <a:rPr kumimoji="1" lang="ja-JP" altLang="en-US" smtClean="0"/>
              <a:t>‹#›</a:t>
            </a:fld>
            <a:endParaRPr kumimoji="1" lang="ja-JP" altLang="en-US"/>
          </a:p>
        </p:txBody>
      </p:sp>
    </p:spTree>
    <p:extLst>
      <p:ext uri="{BB962C8B-B14F-4D97-AF65-F5344CB8AC3E}">
        <p14:creationId xmlns:p14="http://schemas.microsoft.com/office/powerpoint/2010/main" val="2761610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568C144-B68A-4846-B22E-6D1C36F80CCD}" type="datetimeFigureOut">
              <a:rPr kumimoji="1" lang="ja-JP" altLang="en-US" smtClean="0"/>
              <a:t>2019/6/12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24098FB-8EC4-4012-9137-F56DF9F87A1F}" type="slidenum">
              <a:rPr kumimoji="1" lang="ja-JP" altLang="en-US" smtClean="0"/>
              <a:t>‹#›</a:t>
            </a:fld>
            <a:endParaRPr kumimoji="1" lang="ja-JP" altLang="en-US"/>
          </a:p>
        </p:txBody>
      </p:sp>
    </p:spTree>
    <p:extLst>
      <p:ext uri="{BB962C8B-B14F-4D97-AF65-F5344CB8AC3E}">
        <p14:creationId xmlns:p14="http://schemas.microsoft.com/office/powerpoint/2010/main" val="253012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568C144-B68A-4846-B22E-6D1C36F80CCD}" type="datetimeFigureOut">
              <a:rPr kumimoji="1" lang="ja-JP" altLang="en-US" smtClean="0"/>
              <a:t>2019/6/12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4098FB-8EC4-4012-9137-F56DF9F87A1F}" type="slidenum">
              <a:rPr kumimoji="1" lang="ja-JP" altLang="en-US" smtClean="0"/>
              <a:t>‹#›</a:t>
            </a:fld>
            <a:endParaRPr kumimoji="1" lang="ja-JP" altLang="en-US"/>
          </a:p>
        </p:txBody>
      </p:sp>
    </p:spTree>
    <p:extLst>
      <p:ext uri="{BB962C8B-B14F-4D97-AF65-F5344CB8AC3E}">
        <p14:creationId xmlns:p14="http://schemas.microsoft.com/office/powerpoint/2010/main" val="38920181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568C144-B68A-4846-B22E-6D1C36F80CCD}" type="datetimeFigureOut">
              <a:rPr kumimoji="1" lang="ja-JP" altLang="en-US" smtClean="0"/>
              <a:t>2019/6/12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4098FB-8EC4-4012-9137-F56DF9F87A1F}" type="slidenum">
              <a:rPr kumimoji="1" lang="ja-JP" altLang="en-US" smtClean="0"/>
              <a:t>‹#›</a:t>
            </a:fld>
            <a:endParaRPr kumimoji="1" lang="ja-JP" altLang="en-US"/>
          </a:p>
        </p:txBody>
      </p:sp>
    </p:spTree>
    <p:extLst>
      <p:ext uri="{BB962C8B-B14F-4D97-AF65-F5344CB8AC3E}">
        <p14:creationId xmlns:p14="http://schemas.microsoft.com/office/powerpoint/2010/main" val="3875894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68C144-B68A-4846-B22E-6D1C36F80CCD}" type="datetimeFigureOut">
              <a:rPr kumimoji="1" lang="ja-JP" altLang="en-US" smtClean="0"/>
              <a:t>2019/6/12</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4098FB-8EC4-4012-9137-F56DF9F87A1F}" type="slidenum">
              <a:rPr kumimoji="1" lang="ja-JP" altLang="en-US" smtClean="0"/>
              <a:t>‹#›</a:t>
            </a:fld>
            <a:endParaRPr kumimoji="1" lang="ja-JP" altLang="en-US"/>
          </a:p>
        </p:txBody>
      </p:sp>
    </p:spTree>
    <p:extLst>
      <p:ext uri="{BB962C8B-B14F-4D97-AF65-F5344CB8AC3E}">
        <p14:creationId xmlns:p14="http://schemas.microsoft.com/office/powerpoint/2010/main" val="36552607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アイスブレイクの解説</a:t>
            </a:r>
            <a:endParaRPr kumimoji="1" lang="ja-JP" altLang="en-US" dirty="0"/>
          </a:p>
        </p:txBody>
      </p:sp>
      <p:sp>
        <p:nvSpPr>
          <p:cNvPr id="3" name="サブタイトル 2"/>
          <p:cNvSpPr>
            <a:spLocks noGrp="1"/>
          </p:cNvSpPr>
          <p:nvPr>
            <p:ph type="subTitle" idx="1"/>
          </p:nvPr>
        </p:nvSpPr>
        <p:spPr/>
        <p:txBody>
          <a:bodyPr/>
          <a:lstStyle/>
          <a:p>
            <a:endParaRPr kumimoji="1" lang="ja-JP" altLang="en-US" dirty="0"/>
          </a:p>
        </p:txBody>
      </p:sp>
    </p:spTree>
    <p:extLst>
      <p:ext uri="{BB962C8B-B14F-4D97-AF65-F5344CB8AC3E}">
        <p14:creationId xmlns:p14="http://schemas.microsoft.com/office/powerpoint/2010/main" val="25514292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アイスブレイク集</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lang="ja-JP" altLang="en-US" dirty="0" smtClean="0"/>
              <a:t>日本</a:t>
            </a:r>
            <a:r>
              <a:rPr lang="ja-JP" altLang="en-US" dirty="0"/>
              <a:t>ファシリテーション協会（</a:t>
            </a:r>
            <a:r>
              <a:rPr lang="en-US" altLang="ja-JP" dirty="0"/>
              <a:t>https://www2.faj.or.jp/facilitation/tools/</a:t>
            </a:r>
            <a:r>
              <a:rPr lang="ja-JP" altLang="en-US" dirty="0"/>
              <a:t>）より</a:t>
            </a:r>
          </a:p>
          <a:p>
            <a:endParaRPr lang="ja-JP" altLang="en-US" dirty="0"/>
          </a:p>
          <a:p>
            <a:r>
              <a:rPr lang="ja-JP" altLang="en-US" dirty="0"/>
              <a:t>アイスブレイク（アイスブレーク）とは、人と人のわだかまりを解いたり、話し合うきっかけをつくるためのちょっとしたゲームやクイズ、運動などのことです。初対面の場面だけではなく、ちょうどスポーツにおける柔軟体操のように、心をやわらかくして、会議などの席で人の話をよく聴く手助けもしてくれます。ばかばかしいものやちょっと恥ずかしいもの、人を知るきっかけになるもの、それとなく何かを悟らせてくれるものなど、いろいろなアイスブレイクがあります。</a:t>
            </a:r>
          </a:p>
          <a:p>
            <a:endParaRPr lang="ja-JP" altLang="en-US" dirty="0"/>
          </a:p>
        </p:txBody>
      </p:sp>
    </p:spTree>
    <p:extLst>
      <p:ext uri="{BB962C8B-B14F-4D97-AF65-F5344CB8AC3E}">
        <p14:creationId xmlns:p14="http://schemas.microsoft.com/office/powerpoint/2010/main" val="4804624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名前</a:t>
            </a:r>
            <a:r>
              <a:rPr lang="ja-JP" altLang="en-US" dirty="0" smtClean="0"/>
              <a:t>の</a:t>
            </a:r>
            <a:r>
              <a:rPr lang="ja-JP" altLang="en-US" dirty="0"/>
              <a:t>足し算（所要時間</a:t>
            </a:r>
            <a:r>
              <a:rPr lang="en-US" altLang="ja-JP" dirty="0"/>
              <a:t>:15</a:t>
            </a:r>
            <a:r>
              <a:rPr lang="ja-JP" altLang="en-US" dirty="0"/>
              <a:t>分程度、人数</a:t>
            </a:r>
            <a:r>
              <a:rPr lang="en-US" altLang="ja-JP" dirty="0"/>
              <a:t>:10</a:t>
            </a:r>
            <a:r>
              <a:rPr lang="ja-JP" altLang="en-US" dirty="0"/>
              <a:t>～</a:t>
            </a:r>
            <a:r>
              <a:rPr lang="en-US" altLang="ja-JP" dirty="0"/>
              <a:t>20</a:t>
            </a:r>
            <a:r>
              <a:rPr lang="ja-JP" altLang="en-US" dirty="0"/>
              <a:t>人、準備</a:t>
            </a:r>
            <a:r>
              <a:rPr lang="en-US" altLang="ja-JP" dirty="0"/>
              <a:t>:</a:t>
            </a:r>
            <a:r>
              <a:rPr lang="ja-JP" altLang="en-US" dirty="0"/>
              <a:t>不要</a:t>
            </a:r>
            <a:r>
              <a:rPr lang="ja-JP" altLang="en-US" dirty="0" smtClean="0"/>
              <a:t>）</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dirty="0" smtClean="0"/>
              <a:t>じゃんけんなどで、最初に名前をいう人を決める。最初の人は自分の名前を言う（たとえば「Ａです」）。右隣の人は、「Ａさん」、「Ｂです」と自分の名前を加える。三番目</a:t>
            </a:r>
            <a:r>
              <a:rPr lang="ja-JP" altLang="en-US" dirty="0"/>
              <a:t>以降も、それまでの言葉を覚えている限り繰り返した上で、自分の言葉を加える。</a:t>
            </a:r>
          </a:p>
          <a:p>
            <a:r>
              <a:rPr lang="ja-JP" altLang="en-US" dirty="0" smtClean="0"/>
              <a:t>最初は「苗字」、次は「名前」、最後のフルネームで行う。</a:t>
            </a:r>
            <a:endParaRPr lang="en-US" altLang="ja-JP" dirty="0" smtClean="0"/>
          </a:p>
          <a:p>
            <a:endParaRPr lang="ja-JP" altLang="en-US" dirty="0"/>
          </a:p>
          <a:p>
            <a:r>
              <a:rPr lang="ja-JP" altLang="en-US" dirty="0"/>
              <a:t>効果</a:t>
            </a:r>
            <a:r>
              <a:rPr lang="en-US" altLang="ja-JP" dirty="0"/>
              <a:t>:</a:t>
            </a:r>
            <a:r>
              <a:rPr lang="ja-JP" altLang="en-US" dirty="0"/>
              <a:t>他人の話をよく聴くことの重要性に気づく。即興力を養う。即興の面白さで場をほぐす。他人の発言を受容する。</a:t>
            </a:r>
          </a:p>
          <a:p>
            <a:endParaRPr lang="ja-JP" altLang="en-US" dirty="0"/>
          </a:p>
          <a:p>
            <a:endParaRPr kumimoji="1" lang="ja-JP" altLang="en-US" dirty="0"/>
          </a:p>
        </p:txBody>
      </p:sp>
    </p:spTree>
    <p:extLst>
      <p:ext uri="{BB962C8B-B14F-4D97-AF65-F5344CB8AC3E}">
        <p14:creationId xmlns:p14="http://schemas.microsoft.com/office/powerpoint/2010/main" val="4340088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ウソ、ホント？（所要時間</a:t>
            </a:r>
            <a:r>
              <a:rPr lang="en-US" altLang="ja-JP" dirty="0"/>
              <a:t>:20</a:t>
            </a:r>
            <a:r>
              <a:rPr lang="ja-JP" altLang="en-US" dirty="0"/>
              <a:t>～</a:t>
            </a:r>
            <a:r>
              <a:rPr lang="en-US" altLang="ja-JP" dirty="0"/>
              <a:t>30</a:t>
            </a:r>
            <a:r>
              <a:rPr lang="ja-JP" altLang="en-US" dirty="0"/>
              <a:t>分程度、人数</a:t>
            </a:r>
            <a:r>
              <a:rPr lang="en-US" altLang="ja-JP" dirty="0"/>
              <a:t>:5</a:t>
            </a:r>
            <a:r>
              <a:rPr lang="ja-JP" altLang="en-US" dirty="0"/>
              <a:t>～</a:t>
            </a:r>
            <a:r>
              <a:rPr lang="en-US" altLang="ja-JP" dirty="0"/>
              <a:t>50</a:t>
            </a:r>
            <a:r>
              <a:rPr lang="ja-JP" altLang="en-US" dirty="0"/>
              <a:t>人、準備</a:t>
            </a:r>
            <a:r>
              <a:rPr lang="en-US" altLang="ja-JP" dirty="0"/>
              <a:t>:A4</a:t>
            </a:r>
            <a:r>
              <a:rPr lang="ja-JP" altLang="en-US" dirty="0"/>
              <a:t>の紙</a:t>
            </a:r>
            <a:r>
              <a:rPr lang="ja-JP" altLang="en-US" dirty="0" smtClean="0"/>
              <a:t>）</a:t>
            </a:r>
            <a:endParaRPr kumimoji="1" lang="ja-JP" altLang="en-US" dirty="0"/>
          </a:p>
        </p:txBody>
      </p:sp>
      <p:sp>
        <p:nvSpPr>
          <p:cNvPr id="3" name="コンテンツ プレースホルダー 2"/>
          <p:cNvSpPr>
            <a:spLocks noGrp="1"/>
          </p:cNvSpPr>
          <p:nvPr>
            <p:ph idx="1"/>
          </p:nvPr>
        </p:nvSpPr>
        <p:spPr/>
        <p:txBody>
          <a:bodyPr>
            <a:normAutofit/>
          </a:bodyPr>
          <a:lstStyle/>
          <a:p>
            <a:r>
              <a:rPr lang="en-US" altLang="ja-JP" dirty="0" smtClean="0"/>
              <a:t>4</a:t>
            </a:r>
            <a:r>
              <a:rPr lang="ja-JP" altLang="en-US" dirty="0"/>
              <a:t>～</a:t>
            </a:r>
            <a:r>
              <a:rPr lang="en-US" altLang="ja-JP" dirty="0"/>
              <a:t>6</a:t>
            </a:r>
            <a:r>
              <a:rPr lang="ja-JP" altLang="en-US" dirty="0"/>
              <a:t>人のグループに分かれる。</a:t>
            </a:r>
            <a:r>
              <a:rPr lang="en-US" altLang="ja-JP" dirty="0"/>
              <a:t>A4</a:t>
            </a:r>
            <a:r>
              <a:rPr lang="ja-JP" altLang="en-US" dirty="0" err="1"/>
              <a:t>ぐらいの</a:t>
            </a:r>
            <a:r>
              <a:rPr lang="ja-JP" altLang="en-US" dirty="0"/>
              <a:t>紙を配り、各人、自分について</a:t>
            </a:r>
            <a:r>
              <a:rPr lang="en-US" altLang="ja-JP" dirty="0"/>
              <a:t>4</a:t>
            </a:r>
            <a:r>
              <a:rPr lang="ja-JP" altLang="en-US" dirty="0" err="1"/>
              <a:t>つの</a:t>
            </a:r>
            <a:r>
              <a:rPr lang="ja-JP" altLang="en-US" dirty="0"/>
              <a:t>事実を箇条書きしてもらう</a:t>
            </a:r>
            <a:r>
              <a:rPr lang="ja-JP" altLang="en-US" dirty="0" smtClean="0"/>
              <a:t>。大きな字で書く。ただし</a:t>
            </a:r>
            <a:r>
              <a:rPr lang="ja-JP" altLang="en-US" dirty="0"/>
              <a:t>、そのうちの一つはウソ</a:t>
            </a:r>
            <a:r>
              <a:rPr lang="ja-JP" altLang="en-US" dirty="0" smtClean="0"/>
              <a:t>。</a:t>
            </a:r>
            <a:endParaRPr lang="en-US" altLang="ja-JP" dirty="0" smtClean="0"/>
          </a:p>
          <a:p>
            <a:r>
              <a:rPr lang="ja-JP" altLang="en-US" dirty="0"/>
              <a:t>ひとりずつ</a:t>
            </a:r>
            <a:r>
              <a:rPr lang="ja-JP" altLang="en-US" dirty="0" smtClean="0"/>
              <a:t>、リストを読み上げて、どれがウソかを当てる。</a:t>
            </a:r>
            <a:endParaRPr lang="ja-JP" altLang="en-US" dirty="0"/>
          </a:p>
          <a:p>
            <a:endParaRPr lang="ja-JP" altLang="en-US" dirty="0"/>
          </a:p>
          <a:p>
            <a:r>
              <a:rPr lang="ja-JP" altLang="en-US" dirty="0"/>
              <a:t>短時間で楽しく相手を知ることがでる。共通項も見つかるかも。見かけと真実の違いにも気づくかもしれません。</a:t>
            </a:r>
          </a:p>
          <a:p>
            <a:endParaRPr lang="ja-JP" altLang="en-US" dirty="0"/>
          </a:p>
        </p:txBody>
      </p:sp>
    </p:spTree>
    <p:extLst>
      <p:ext uri="{BB962C8B-B14F-4D97-AF65-F5344CB8AC3E}">
        <p14:creationId xmlns:p14="http://schemas.microsoft.com/office/powerpoint/2010/main" val="39155858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署名運動（所要時間</a:t>
            </a:r>
            <a:r>
              <a:rPr lang="en-US" altLang="ja-JP" dirty="0"/>
              <a:t>:20</a:t>
            </a:r>
            <a:r>
              <a:rPr lang="ja-JP" altLang="en-US" dirty="0"/>
              <a:t>～</a:t>
            </a:r>
            <a:r>
              <a:rPr lang="en-US" altLang="ja-JP" dirty="0"/>
              <a:t>30</a:t>
            </a:r>
            <a:r>
              <a:rPr lang="ja-JP" altLang="en-US" dirty="0"/>
              <a:t>分程度、人数</a:t>
            </a:r>
            <a:r>
              <a:rPr lang="en-US" altLang="ja-JP" dirty="0"/>
              <a:t>:10</a:t>
            </a:r>
            <a:r>
              <a:rPr lang="ja-JP" altLang="en-US" dirty="0"/>
              <a:t>～</a:t>
            </a:r>
            <a:r>
              <a:rPr lang="en-US" altLang="ja-JP" dirty="0"/>
              <a:t>200</a:t>
            </a:r>
            <a:r>
              <a:rPr lang="ja-JP" altLang="en-US" dirty="0"/>
              <a:t>人、準備</a:t>
            </a:r>
            <a:r>
              <a:rPr lang="en-US" altLang="ja-JP" dirty="0"/>
              <a:t>:</a:t>
            </a:r>
            <a:r>
              <a:rPr lang="ja-JP" altLang="en-US" dirty="0"/>
              <a:t>質問シート、賞品</a:t>
            </a:r>
            <a:r>
              <a:rPr lang="ja-JP" altLang="en-US" dirty="0" smtClean="0"/>
              <a:t>）</a:t>
            </a:r>
            <a:endParaRPr kumimoji="1" lang="ja-JP" altLang="en-US" dirty="0"/>
          </a:p>
        </p:txBody>
      </p:sp>
      <p:sp>
        <p:nvSpPr>
          <p:cNvPr id="3" name="コンテンツ プレースホルダー 2"/>
          <p:cNvSpPr>
            <a:spLocks noGrp="1"/>
          </p:cNvSpPr>
          <p:nvPr>
            <p:ph idx="1"/>
          </p:nvPr>
        </p:nvSpPr>
        <p:spPr/>
        <p:txBody>
          <a:bodyPr>
            <a:normAutofit fontScale="62500" lnSpcReduction="20000"/>
          </a:bodyPr>
          <a:lstStyle/>
          <a:p>
            <a:r>
              <a:rPr lang="ja-JP" altLang="en-US" dirty="0" smtClean="0"/>
              <a:t>全員</a:t>
            </a:r>
            <a:r>
              <a:rPr lang="ja-JP" altLang="en-US" dirty="0"/>
              <a:t>に</a:t>
            </a:r>
            <a:r>
              <a:rPr lang="en-US" altLang="ja-JP" dirty="0"/>
              <a:t>10</a:t>
            </a:r>
            <a:r>
              <a:rPr lang="ja-JP" altLang="en-US" dirty="0"/>
              <a:t>～</a:t>
            </a:r>
            <a:r>
              <a:rPr lang="en-US" altLang="ja-JP" dirty="0"/>
              <a:t>20</a:t>
            </a:r>
            <a:r>
              <a:rPr lang="ja-JP" altLang="en-US" dirty="0"/>
              <a:t>程度の質問を書いたシートを渡す。その質問に合う人を探してサインを集める</a:t>
            </a:r>
            <a:r>
              <a:rPr lang="ja-JP" altLang="en-US" dirty="0" smtClean="0"/>
              <a:t>。</a:t>
            </a:r>
            <a:endParaRPr lang="ja-JP" altLang="en-US" dirty="0"/>
          </a:p>
          <a:p>
            <a:r>
              <a:rPr lang="ja-JP" altLang="en-US" dirty="0"/>
              <a:t>質問の例</a:t>
            </a:r>
          </a:p>
          <a:p>
            <a:r>
              <a:rPr lang="ja-JP" altLang="en-US" dirty="0"/>
              <a:t>コンタクトレンズをしている</a:t>
            </a:r>
          </a:p>
          <a:p>
            <a:r>
              <a:rPr lang="ja-JP" altLang="en-US" dirty="0"/>
              <a:t>茶色の靴下をしている</a:t>
            </a:r>
          </a:p>
          <a:p>
            <a:r>
              <a:rPr lang="ja-JP" altLang="en-US" dirty="0"/>
              <a:t>映画シカゴを見た</a:t>
            </a:r>
          </a:p>
          <a:p>
            <a:r>
              <a:rPr lang="ja-JP" altLang="en-US" dirty="0"/>
              <a:t>ヨーロッパに行ったことがある</a:t>
            </a:r>
          </a:p>
          <a:p>
            <a:r>
              <a:rPr lang="ja-JP" altLang="en-US" dirty="0"/>
              <a:t>上海に行ったことがある</a:t>
            </a:r>
          </a:p>
          <a:p>
            <a:r>
              <a:rPr lang="ja-JP" altLang="en-US" dirty="0"/>
              <a:t>楽器を演奏できる</a:t>
            </a:r>
          </a:p>
          <a:p>
            <a:r>
              <a:rPr lang="ja-JP" altLang="en-US" dirty="0"/>
              <a:t>外国語を話せる</a:t>
            </a:r>
          </a:p>
          <a:p>
            <a:r>
              <a:rPr lang="ja-JP" altLang="en-US" dirty="0"/>
              <a:t>変わった趣味を持っている</a:t>
            </a:r>
          </a:p>
          <a:p>
            <a:r>
              <a:rPr lang="ja-JP" altLang="en-US" dirty="0"/>
              <a:t>等など</a:t>
            </a:r>
          </a:p>
          <a:p>
            <a:endParaRPr lang="ja-JP" altLang="en-US" dirty="0"/>
          </a:p>
          <a:p>
            <a:r>
              <a:rPr lang="ja-JP" altLang="en-US" dirty="0"/>
              <a:t> </a:t>
            </a:r>
          </a:p>
          <a:p>
            <a:endParaRPr lang="ja-JP" altLang="en-US" dirty="0"/>
          </a:p>
          <a:p>
            <a:endParaRPr lang="ja-JP" altLang="en-US" dirty="0"/>
          </a:p>
          <a:p>
            <a:endParaRPr lang="ja-JP" altLang="en-US" dirty="0"/>
          </a:p>
          <a:p>
            <a:endParaRPr kumimoji="1" lang="ja-JP" altLang="en-US" dirty="0"/>
          </a:p>
        </p:txBody>
      </p:sp>
    </p:spTree>
    <p:extLst>
      <p:ext uri="{BB962C8B-B14F-4D97-AF65-F5344CB8AC3E}">
        <p14:creationId xmlns:p14="http://schemas.microsoft.com/office/powerpoint/2010/main" val="26972215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この人</a:t>
            </a:r>
            <a:r>
              <a:rPr lang="ja-JP" altLang="en-US" dirty="0" err="1"/>
              <a:t>だ</a:t>
            </a:r>
            <a:r>
              <a:rPr lang="ja-JP" altLang="en-US" dirty="0"/>
              <a:t>あれ？（所要時間</a:t>
            </a:r>
            <a:r>
              <a:rPr lang="en-US" altLang="ja-JP" dirty="0"/>
              <a:t>:30</a:t>
            </a:r>
            <a:r>
              <a:rPr lang="ja-JP" altLang="en-US" dirty="0"/>
              <a:t>分程度、人数</a:t>
            </a:r>
            <a:r>
              <a:rPr lang="en-US" altLang="ja-JP" dirty="0"/>
              <a:t>:10</a:t>
            </a:r>
            <a:r>
              <a:rPr lang="ja-JP" altLang="en-US" dirty="0"/>
              <a:t>～</a:t>
            </a:r>
            <a:r>
              <a:rPr lang="en-US" altLang="ja-JP" dirty="0"/>
              <a:t>20</a:t>
            </a:r>
            <a:r>
              <a:rPr lang="ja-JP" altLang="en-US" dirty="0"/>
              <a:t>人、準備</a:t>
            </a:r>
            <a:r>
              <a:rPr lang="en-US" altLang="ja-JP" dirty="0"/>
              <a:t>:</a:t>
            </a:r>
            <a:r>
              <a:rPr lang="ja-JP" altLang="en-US" dirty="0"/>
              <a:t>ユニークな経験を集めリストにする</a:t>
            </a:r>
            <a:r>
              <a:rPr lang="ja-JP" altLang="en-US" dirty="0" smtClean="0"/>
              <a:t>）</a:t>
            </a:r>
            <a:endParaRPr kumimoji="1" lang="ja-JP" altLang="en-US" dirty="0"/>
          </a:p>
        </p:txBody>
      </p:sp>
      <p:sp>
        <p:nvSpPr>
          <p:cNvPr id="3" name="コンテンツ プレースホルダー 2"/>
          <p:cNvSpPr>
            <a:spLocks noGrp="1"/>
          </p:cNvSpPr>
          <p:nvPr>
            <p:ph idx="1"/>
          </p:nvPr>
        </p:nvSpPr>
        <p:spPr/>
        <p:txBody>
          <a:bodyPr>
            <a:normAutofit fontScale="70000" lnSpcReduction="20000"/>
          </a:bodyPr>
          <a:lstStyle/>
          <a:p>
            <a:endParaRPr lang="ja-JP" altLang="en-US" dirty="0"/>
          </a:p>
          <a:p>
            <a:r>
              <a:rPr lang="ja-JP" altLang="en-US" dirty="0"/>
              <a:t>事前に（会のはじめに）全員に簡単な自分のユニークな経験を一行程度で書いてもらう</a:t>
            </a:r>
            <a:r>
              <a:rPr lang="en-US" altLang="ja-JP" dirty="0"/>
              <a:t>(</a:t>
            </a:r>
            <a:r>
              <a:rPr lang="ja-JP" altLang="en-US" dirty="0"/>
              <a:t>複数書いてもらうことも可</a:t>
            </a:r>
            <a:r>
              <a:rPr lang="en-US" altLang="ja-JP" dirty="0"/>
              <a:t>)</a:t>
            </a:r>
            <a:r>
              <a:rPr lang="ja-JP" altLang="en-US" dirty="0" err="1"/>
              <a:t>。</a:t>
            </a:r>
            <a:r>
              <a:rPr lang="ja-JP" altLang="en-US" dirty="0"/>
              <a:t>他人に見られないように事務局が回収し、誰が書いたものかはわからないように、それをリストにして全員に配る。このリストをもとに、一人につき、</a:t>
            </a:r>
            <a:r>
              <a:rPr lang="en-US" altLang="ja-JP" dirty="0"/>
              <a:t>3</a:t>
            </a:r>
            <a:r>
              <a:rPr lang="ja-JP" altLang="en-US" dirty="0"/>
              <a:t>回質問できるというルールで、</a:t>
            </a:r>
            <a:r>
              <a:rPr lang="en-US" altLang="ja-JP" dirty="0"/>
              <a:t>15</a:t>
            </a:r>
            <a:r>
              <a:rPr lang="ja-JP" altLang="en-US" dirty="0"/>
              <a:t>分程度時間を与え、何人の人を特定できるかを競う。人数が多い場合（</a:t>
            </a:r>
            <a:r>
              <a:rPr lang="en-US" altLang="ja-JP" dirty="0"/>
              <a:t>30</a:t>
            </a:r>
            <a:r>
              <a:rPr lang="ja-JP" altLang="en-US" dirty="0"/>
              <a:t>人以上）、数人ずつのグループに分けて、グループ間で何人当てられるかを競ってもいい。質問の仕方などをグループ内で協議するというプロセスが入ってきて新しい効果が期待できる。</a:t>
            </a:r>
          </a:p>
          <a:p>
            <a:endParaRPr lang="ja-JP" altLang="en-US" dirty="0"/>
          </a:p>
          <a:p>
            <a:r>
              <a:rPr lang="ja-JP" altLang="en-US" dirty="0"/>
              <a:t>「ユニークな経験」例</a:t>
            </a:r>
            <a:r>
              <a:rPr lang="en-US" altLang="ja-JP" dirty="0"/>
              <a:t>:</a:t>
            </a:r>
          </a:p>
          <a:p>
            <a:r>
              <a:rPr lang="ja-JP" altLang="en-US" dirty="0"/>
              <a:t>合気道の有段者でハリウッドスターのスティーブン・シガールと一緒に練習した。</a:t>
            </a:r>
          </a:p>
          <a:p>
            <a:r>
              <a:rPr lang="ja-JP" altLang="en-US" dirty="0"/>
              <a:t>お風呂で本を読んでいて、風呂桶に本を落としたことがある。</a:t>
            </a:r>
          </a:p>
          <a:p>
            <a:r>
              <a:rPr lang="en-US" altLang="ja-JP" dirty="0"/>
              <a:t>1</a:t>
            </a:r>
            <a:r>
              <a:rPr lang="ja-JP" altLang="en-US" dirty="0"/>
              <a:t>年間に</a:t>
            </a:r>
            <a:r>
              <a:rPr lang="en-US" altLang="ja-JP" dirty="0"/>
              <a:t>50</a:t>
            </a:r>
            <a:r>
              <a:rPr lang="ja-JP" altLang="en-US" dirty="0"/>
              <a:t>冊以上本を読む。</a:t>
            </a:r>
          </a:p>
          <a:p>
            <a:r>
              <a:rPr lang="ja-JP" altLang="en-US" dirty="0"/>
              <a:t>般若心経を諳んじている</a:t>
            </a:r>
          </a:p>
          <a:p>
            <a:endParaRPr lang="ja-JP" altLang="en-US" dirty="0"/>
          </a:p>
        </p:txBody>
      </p:sp>
    </p:spTree>
    <p:extLst>
      <p:ext uri="{BB962C8B-B14F-4D97-AF65-F5344CB8AC3E}">
        <p14:creationId xmlns:p14="http://schemas.microsoft.com/office/powerpoint/2010/main" val="5750097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朝までそれ</a:t>
            </a:r>
            <a:r>
              <a:rPr lang="ja-JP" altLang="en-US" dirty="0" smtClean="0"/>
              <a:t>正解</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dirty="0" smtClean="0"/>
              <a:t>目白</a:t>
            </a:r>
            <a:r>
              <a:rPr lang="ja-JP" altLang="en-US" dirty="0"/>
              <a:t>大学の安斎ゼミで、「朝までそれ正解」ゲームを行いました。参加者がある議題に対する「正解だと思う」回答をそれぞれ提示し、全員が一番納得した回答を「それが正解」と決めるゲームです</a:t>
            </a:r>
            <a:r>
              <a:rPr lang="ja-JP" altLang="en-US" dirty="0" smtClean="0"/>
              <a:t>。</a:t>
            </a:r>
            <a:endParaRPr lang="ja-JP" altLang="en-US" dirty="0"/>
          </a:p>
          <a:p>
            <a:r>
              <a:rPr lang="ja-JP" altLang="en-US" dirty="0"/>
              <a:t>お題は「○で始まる●●なもの（こと）は</a:t>
            </a:r>
            <a:r>
              <a:rPr lang="en-US" altLang="ja-JP" dirty="0"/>
              <a:t>?</a:t>
            </a:r>
            <a:r>
              <a:rPr lang="ja-JP" altLang="en-US" dirty="0"/>
              <a:t>」といった形式で出題します（例えば、「さ」で始まる怖いもの）。初めて行いましたが、柔軟な発想力と合意形成力が求められます。単純な多数決ではなく、皆で話し合いながら、納得解を追求するのがミソでした。何より、全員参加で場が盛り上がることがわかりました。</a:t>
            </a:r>
            <a:endParaRPr kumimoji="1" lang="ja-JP" altLang="en-US" dirty="0"/>
          </a:p>
        </p:txBody>
      </p:sp>
    </p:spTree>
    <p:extLst>
      <p:ext uri="{BB962C8B-B14F-4D97-AF65-F5344CB8AC3E}">
        <p14:creationId xmlns:p14="http://schemas.microsoft.com/office/powerpoint/2010/main" val="313020459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TotalTime>
  <Words>831</Words>
  <Application>Microsoft Office PowerPoint</Application>
  <PresentationFormat>ユーザー設定</PresentationFormat>
  <Paragraphs>43</Paragraphs>
  <Slides>7</Slides>
  <Notes>0</Notes>
  <HiddenSlides>0</HiddenSlides>
  <MMClips>0</MMClips>
  <ScaleCrop>false</ScaleCrop>
  <HeadingPairs>
    <vt:vector size="4" baseType="variant">
      <vt:variant>
        <vt:lpstr>テーマ</vt:lpstr>
      </vt:variant>
      <vt:variant>
        <vt:i4>1</vt:i4>
      </vt:variant>
      <vt:variant>
        <vt:lpstr>スライド タイトル</vt:lpstr>
      </vt:variant>
      <vt:variant>
        <vt:i4>7</vt:i4>
      </vt:variant>
    </vt:vector>
  </HeadingPairs>
  <TitlesOfParts>
    <vt:vector size="8" baseType="lpstr">
      <vt:lpstr>Office テーマ</vt:lpstr>
      <vt:lpstr>アイスブレイクの解説</vt:lpstr>
      <vt:lpstr>アイスブレイク集</vt:lpstr>
      <vt:lpstr>名前の足し算（所要時間:15分程度、人数:10～20人、準備:不要）</vt:lpstr>
      <vt:lpstr>ウソ、ホント？（所要時間:20～30分程度、人数:5～50人、準備:A4の紙）</vt:lpstr>
      <vt:lpstr>署名運動（所要時間:20～30分程度、人数:10～200人、準備:質問シート、賞品）</vt:lpstr>
      <vt:lpstr>この人だあれ？（所要時間:30分程度、人数:10～20人、準備:ユニークな経験を集めリストにする）</vt:lpstr>
      <vt:lpstr>朝までそれ正解</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アイスブレイクの解説</dc:title>
  <dc:creator>山澤 成康</dc:creator>
  <cp:lastModifiedBy>Nariyasu Yamasawa</cp:lastModifiedBy>
  <cp:revision>10</cp:revision>
  <dcterms:created xsi:type="dcterms:W3CDTF">2019-04-12T03:53:03Z</dcterms:created>
  <dcterms:modified xsi:type="dcterms:W3CDTF">2019-06-12T14:13:27Z</dcterms:modified>
</cp:coreProperties>
</file>