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</p:sldMasterIdLst>
  <p:notesMasterIdLst>
    <p:notesMasterId r:id="rId45"/>
  </p:notesMasterIdLst>
  <p:handoutMasterIdLst>
    <p:handoutMasterId r:id="rId46"/>
  </p:handoutMasterIdLst>
  <p:sldIdLst>
    <p:sldId id="279" r:id="rId9"/>
    <p:sldId id="258" r:id="rId10"/>
    <p:sldId id="282" r:id="rId11"/>
    <p:sldId id="331" r:id="rId12"/>
    <p:sldId id="332" r:id="rId13"/>
    <p:sldId id="339" r:id="rId14"/>
    <p:sldId id="267" r:id="rId15"/>
    <p:sldId id="291" r:id="rId16"/>
    <p:sldId id="333" r:id="rId17"/>
    <p:sldId id="334" r:id="rId18"/>
    <p:sldId id="268" r:id="rId19"/>
    <p:sldId id="348" r:id="rId20"/>
    <p:sldId id="264" r:id="rId21"/>
    <p:sldId id="349" r:id="rId22"/>
    <p:sldId id="338" r:id="rId23"/>
    <p:sldId id="316" r:id="rId24"/>
    <p:sldId id="337" r:id="rId25"/>
    <p:sldId id="294" r:id="rId26"/>
    <p:sldId id="286" r:id="rId27"/>
    <p:sldId id="265" r:id="rId28"/>
    <p:sldId id="335" r:id="rId29"/>
    <p:sldId id="336" r:id="rId30"/>
    <p:sldId id="278" r:id="rId31"/>
    <p:sldId id="302" r:id="rId32"/>
    <p:sldId id="329" r:id="rId33"/>
    <p:sldId id="300" r:id="rId34"/>
    <p:sldId id="350" r:id="rId35"/>
    <p:sldId id="297" r:id="rId36"/>
    <p:sldId id="298" r:id="rId37"/>
    <p:sldId id="351" r:id="rId38"/>
    <p:sldId id="328" r:id="rId39"/>
    <p:sldId id="343" r:id="rId40"/>
    <p:sldId id="340" r:id="rId41"/>
    <p:sldId id="344" r:id="rId42"/>
    <p:sldId id="345" r:id="rId43"/>
    <p:sldId id="346" r:id="rId4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6909"/>
    <a:srgbClr val="00602B"/>
    <a:srgbClr val="D20000"/>
    <a:srgbClr val="FF8B8B"/>
    <a:srgbClr val="FFFFFF"/>
    <a:srgbClr val="DE0000"/>
    <a:srgbClr val="FF5757"/>
    <a:srgbClr val="FF3809"/>
    <a:srgbClr val="F4F7ED"/>
    <a:srgbClr val="87F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 autoAdjust="0"/>
    <p:restoredTop sz="81835" autoAdjust="0"/>
  </p:normalViewPr>
  <p:slideViewPr>
    <p:cSldViewPr>
      <p:cViewPr varScale="1">
        <p:scale>
          <a:sx n="115" d="100"/>
          <a:sy n="115" d="100"/>
        </p:scale>
        <p:origin x="16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34"/>
    </p:cViewPr>
  </p:sorterViewPr>
  <p:notesViewPr>
    <p:cSldViewPr>
      <p:cViewPr varScale="1">
        <p:scale>
          <a:sx n="61" d="100"/>
          <a:sy n="61" d="100"/>
        </p:scale>
        <p:origin x="-2874" y="-78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s1\home4\a12610216\&#12464;&#12521;&#12501;(1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______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______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94987263319943E-2"/>
          <c:y val="0.10870310946691349"/>
          <c:w val="0.70290847313261484"/>
          <c:h val="0.8258189566238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Sheet1!$A$30</c:f>
              <c:strCache>
                <c:ptCount val="1"/>
                <c:pt idx="0">
                  <c:v>高齢者数</c:v>
                </c:pt>
              </c:strCache>
            </c:strRef>
          </c:tx>
          <c:invertIfNegative val="0"/>
          <c:cat>
            <c:strRef>
              <c:f>Sheet1!$B$29:$E$29</c:f>
              <c:strCache>
                <c:ptCount val="4"/>
                <c:pt idx="0">
                  <c:v>2010年</c:v>
                </c:pt>
                <c:pt idx="1">
                  <c:v>2015年</c:v>
                </c:pt>
                <c:pt idx="2">
                  <c:v>2020年</c:v>
                </c:pt>
                <c:pt idx="3">
                  <c:v>2025年</c:v>
                </c:pt>
              </c:strCache>
            </c:strRef>
          </c:cat>
          <c:val>
            <c:numRef>
              <c:f>Sheet1!$B$30:$E$30</c:f>
              <c:numCache>
                <c:formatCode>General</c:formatCode>
                <c:ptCount val="4"/>
                <c:pt idx="0">
                  <c:v>2924</c:v>
                </c:pt>
                <c:pt idx="1">
                  <c:v>3395</c:v>
                </c:pt>
                <c:pt idx="2">
                  <c:v>3612</c:v>
                </c:pt>
                <c:pt idx="3">
                  <c:v>3657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8-437E-86CE-893E29A0D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96576"/>
        <c:axId val="91980928"/>
      </c:barChart>
      <c:lineChart>
        <c:grouping val="standard"/>
        <c:varyColors val="0"/>
        <c:ser>
          <c:idx val="1"/>
          <c:order val="1"/>
          <c:tx>
            <c:strRef>
              <c:f>Sheet1!$A$31</c:f>
              <c:strCache>
                <c:ptCount val="1"/>
                <c:pt idx="0">
                  <c:v>認知症患者数</c:v>
                </c:pt>
              </c:strCache>
            </c:strRef>
          </c:tx>
          <c:spPr>
            <a:ln w="50800"/>
          </c:spPr>
          <c:marker>
            <c:symbol val="square"/>
            <c:size val="12"/>
            <c:spPr>
              <a:ln w="12700"/>
            </c:spPr>
          </c:marker>
          <c:cat>
            <c:strRef>
              <c:f>Sheet1!$B$29:$E$29</c:f>
              <c:strCache>
                <c:ptCount val="4"/>
                <c:pt idx="0">
                  <c:v>2010年</c:v>
                </c:pt>
                <c:pt idx="1">
                  <c:v>2015年</c:v>
                </c:pt>
                <c:pt idx="2">
                  <c:v>2020年</c:v>
                </c:pt>
                <c:pt idx="3">
                  <c:v>2025年</c:v>
                </c:pt>
              </c:strCache>
            </c:strRef>
          </c:cat>
          <c:val>
            <c:numRef>
              <c:f>Sheet1!$B$31:$E$31</c:f>
              <c:numCache>
                <c:formatCode>General</c:formatCode>
                <c:ptCount val="4"/>
                <c:pt idx="0">
                  <c:v>280</c:v>
                </c:pt>
                <c:pt idx="1">
                  <c:v>345</c:v>
                </c:pt>
                <c:pt idx="2">
                  <c:v>410</c:v>
                </c:pt>
                <c:pt idx="3">
                  <c:v>470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68-437E-86CE-893E29A0D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886080"/>
        <c:axId val="91982848"/>
      </c:lineChart>
      <c:catAx>
        <c:axId val="85496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91980928"/>
        <c:crosses val="autoZero"/>
        <c:auto val="1"/>
        <c:lblAlgn val="ctr"/>
        <c:lblOffset val="100"/>
        <c:noMultiLvlLbl val="0"/>
      </c:catAx>
      <c:valAx>
        <c:axId val="91980928"/>
        <c:scaling>
          <c:orientation val="minMax"/>
          <c:max val="4000"/>
          <c:min val="2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ja-JP" altLang="en-US" sz="1100" dirty="0" smtClean="0"/>
                  <a:t>単位：万人（高齢者数）</a:t>
                </a:r>
                <a:endParaRPr lang="ja-JP" altLang="en-US" sz="1100" dirty="0"/>
              </a:p>
            </c:rich>
          </c:tx>
          <c:layout>
            <c:manualLayout>
              <c:xMode val="edge"/>
              <c:yMode val="edge"/>
              <c:x val="5.2010134639401831E-4"/>
              <c:y val="4.2777782108878677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85496576"/>
        <c:crosses val="autoZero"/>
        <c:crossBetween val="between"/>
        <c:majorUnit val="500"/>
      </c:valAx>
      <c:valAx>
        <c:axId val="91982848"/>
        <c:scaling>
          <c:orientation val="minMax"/>
          <c:min val="10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ja-JP" altLang="en-US" sz="1100" dirty="0" smtClean="0"/>
                  <a:t>単位：万人（認知症患者数）</a:t>
                </a:r>
                <a:endParaRPr lang="ja-JP" altLang="en-US" sz="1100" dirty="0"/>
              </a:p>
            </c:rich>
          </c:tx>
          <c:layout>
            <c:manualLayout>
              <c:xMode val="edge"/>
              <c:yMode val="edge"/>
              <c:x val="0.75926343832166798"/>
              <c:y val="5.16248555355321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85886080"/>
        <c:crosses val="max"/>
        <c:crossBetween val="between"/>
        <c:majorUnit val="100"/>
      </c:valAx>
      <c:catAx>
        <c:axId val="8588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982848"/>
        <c:crosses val="autoZero"/>
        <c:auto val="1"/>
        <c:lblAlgn val="ctr"/>
        <c:lblOffset val="100"/>
        <c:noMultiLvlLbl val="0"/>
      </c:catAx>
    </c:plotArea>
    <c:legend>
      <c:legendPos val="r"/>
      <c:overlay val="0"/>
      <c:txPr>
        <a:bodyPr/>
        <a:lstStyle/>
        <a:p>
          <a:pPr>
            <a:defRPr sz="1400" b="1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45934803002289E-2"/>
          <c:y val="7.0254378047543004E-2"/>
          <c:w val="0.5092488702505652"/>
          <c:h val="0.878870393923186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EE0000"/>
              </a:solidFill>
            </c:spPr>
            <c:extLst>
              <c:ext xmlns:c16="http://schemas.microsoft.com/office/drawing/2014/chart" uri="{C3380CC4-5D6E-409C-BE32-E72D297353CC}">
                <c16:uniqueId val="{00000001-5356-4867-B267-E9CB0DE80EB6}"/>
              </c:ext>
            </c:extLst>
          </c:dPt>
          <c:dPt>
            <c:idx val="1"/>
            <c:bubble3D val="0"/>
            <c:spPr>
              <a:solidFill>
                <a:srgbClr val="FF5757"/>
              </a:solidFill>
            </c:spPr>
            <c:extLst>
              <c:ext xmlns:c16="http://schemas.microsoft.com/office/drawing/2014/chart" uri="{C3380CC4-5D6E-409C-BE32-E72D297353CC}">
                <c16:uniqueId val="{00000003-5356-4867-B267-E9CB0DE80EB6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356-4867-B267-E9CB0DE80EB6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5356-4867-B267-E9CB0DE80EB6}"/>
              </c:ext>
            </c:extLst>
          </c:dPt>
          <c:dLbls>
            <c:dLbl>
              <c:idx val="0"/>
              <c:layout>
                <c:manualLayout>
                  <c:x val="3.7421222222222224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56-4867-B267-E9CB0DE80EB6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 algn="ctr">
                    <a:defRPr lang="ja-JP" altLang="en-US" sz="32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356-4867-B267-E9CB0DE80EB6}"/>
                </c:ext>
              </c:extLst>
            </c:dLbl>
            <c:dLbl>
              <c:idx val="3"/>
              <c:layout>
                <c:manualLayout>
                  <c:x val="-2.9660398778783081E-2"/>
                  <c:y val="2.72519297131962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56-4867-B267-E9CB0DE80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ja-JP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全く知らない</c:v>
                </c:pt>
                <c:pt idx="1">
                  <c:v>あまり知らない</c:v>
                </c:pt>
                <c:pt idx="2">
                  <c:v>ある程度知っている</c:v>
                </c:pt>
                <c:pt idx="3">
                  <c:v>よく知っている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181</c:v>
                </c:pt>
                <c:pt idx="2">
                  <c:v>128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56-4867-B267-E9CB0DE80E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786250345931882"/>
          <c:y val="0.30724269028379775"/>
          <c:w val="0.32128424469164379"/>
          <c:h val="0.45426031746031748"/>
        </c:manualLayout>
      </c:layout>
      <c:overlay val="0"/>
      <c:txPr>
        <a:bodyPr/>
        <a:lstStyle/>
        <a:p>
          <a:pPr>
            <a:defRPr sz="2000" b="1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575678040244959E-2"/>
          <c:y val="9.421005967375963E-2"/>
          <c:w val="0.49685170603674539"/>
          <c:h val="0.8455293812867378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E0000"/>
              </a:solidFill>
            </c:spPr>
            <c:extLst>
              <c:ext xmlns:c16="http://schemas.microsoft.com/office/drawing/2014/chart" uri="{C3380CC4-5D6E-409C-BE32-E72D297353CC}">
                <c16:uniqueId val="{00000001-DC56-4EB3-BEFD-7993DD9090A7}"/>
              </c:ext>
            </c:extLst>
          </c:dPt>
          <c:dPt>
            <c:idx val="1"/>
            <c:bubble3D val="0"/>
            <c:spPr>
              <a:solidFill>
                <a:srgbClr val="FF5757"/>
              </a:solidFill>
            </c:spPr>
            <c:extLst>
              <c:ext xmlns:c16="http://schemas.microsoft.com/office/drawing/2014/chart" uri="{C3380CC4-5D6E-409C-BE32-E72D297353CC}">
                <c16:uniqueId val="{00000003-DC56-4EB3-BEFD-7993DD9090A7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DC56-4EB3-BEFD-7993DD9090A7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DC56-4EB3-BEFD-7993DD9090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ja-JP" altLang="en-US" sz="32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Sheet1!$S$338:$S$341</c:f>
              <c:strCache>
                <c:ptCount val="4"/>
                <c:pt idx="0">
                  <c:v>そう思う</c:v>
                </c:pt>
                <c:pt idx="1">
                  <c:v>どちらかといえば思う</c:v>
                </c:pt>
                <c:pt idx="2">
                  <c:v>どちらかといえば思わない</c:v>
                </c:pt>
                <c:pt idx="3">
                  <c:v>そう思わない</c:v>
                </c:pt>
              </c:strCache>
            </c:strRef>
          </c:cat>
          <c:val>
            <c:numRef>
              <c:f>Sheet1!$T$338:$T$341</c:f>
              <c:numCache>
                <c:formatCode>General</c:formatCode>
                <c:ptCount val="4"/>
                <c:pt idx="0">
                  <c:v>112</c:v>
                </c:pt>
                <c:pt idx="1">
                  <c:v>160</c:v>
                </c:pt>
                <c:pt idx="2">
                  <c:v>45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56-4EB3-BEFD-7993DD9090A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708158355205604"/>
          <c:y val="0.30810188907350827"/>
          <c:w val="0.3413526902887139"/>
          <c:h val="0.44259918082578475"/>
        </c:manualLayout>
      </c:layout>
      <c:overlay val="0"/>
      <c:txPr>
        <a:bodyPr/>
        <a:lstStyle/>
        <a:p>
          <a:pPr>
            <a:defRPr sz="2000" b="1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36898512685917E-2"/>
          <c:y val="7.9379077372553564E-2"/>
          <c:w val="0.50331572615923015"/>
          <c:h val="0.8681641995560257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E0000"/>
              </a:solidFill>
            </c:spPr>
            <c:extLst>
              <c:ext xmlns:c16="http://schemas.microsoft.com/office/drawing/2014/chart" uri="{C3380CC4-5D6E-409C-BE32-E72D297353CC}">
                <c16:uniqueId val="{00000001-07E4-40BF-8680-C0876FD27590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7E4-40BF-8680-C0876FD2759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3200"/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7E4-40BF-8680-C0876FD27590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 algn="ctr">
                    <a:defRPr lang="ja-JP" altLang="en-US" sz="32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7E4-40BF-8680-C0876FD27590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3200"/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7E4-40BF-8680-C0876FD2759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Sheet1!$L$339:$L$341</c:f>
              <c:strCache>
                <c:ptCount val="3"/>
                <c:pt idx="0">
                  <c:v>受講したい</c:v>
                </c:pt>
                <c:pt idx="1">
                  <c:v>受講したくない</c:v>
                </c:pt>
                <c:pt idx="2">
                  <c:v>既に認知症サポーターである</c:v>
                </c:pt>
              </c:strCache>
            </c:strRef>
          </c:cat>
          <c:val>
            <c:numRef>
              <c:f>Sheet1!$M$339:$M$341</c:f>
              <c:numCache>
                <c:formatCode>General</c:formatCode>
                <c:ptCount val="3"/>
                <c:pt idx="0">
                  <c:v>227</c:v>
                </c:pt>
                <c:pt idx="1">
                  <c:v>103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AB-4D74-9C3F-E854A1DDFE3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145177165354328"/>
          <c:y val="0.31853947251268011"/>
          <c:w val="0.33668346093305268"/>
          <c:h val="0.34272263399304836"/>
        </c:manualLayout>
      </c:layout>
      <c:overlay val="0"/>
      <c:txPr>
        <a:bodyPr/>
        <a:lstStyle/>
        <a:p>
          <a:pPr>
            <a:defRPr lang="ja-JP" altLang="en-US"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07436570428694E-2"/>
          <c:y val="7.7520067124323369E-2"/>
          <c:w val="0.50448228346456692"/>
          <c:h val="0.87017638243962503"/>
        </c:manualLayout>
      </c:layout>
      <c:pieChart>
        <c:varyColors val="1"/>
        <c:ser>
          <c:idx val="0"/>
          <c:order val="0"/>
          <c:spPr>
            <a:solidFill>
              <a:srgbClr val="DE0000"/>
            </a:solidFill>
          </c:spPr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02A-4EDB-9DE1-A8CC937472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ja-JP" altLang="en-US" sz="32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Sheet1!$A$28:$A$29</c:f>
              <c:strCache>
                <c:ptCount val="2"/>
                <c:pt idx="0">
                  <c:v>プラスに変わった</c:v>
                </c:pt>
                <c:pt idx="1">
                  <c:v>マイナスのまま</c:v>
                </c:pt>
              </c:strCache>
            </c:strRef>
          </c:cat>
          <c:val>
            <c:numRef>
              <c:f>Sheet1!$B$28:$B$29</c:f>
              <c:numCache>
                <c:formatCode>General</c:formatCode>
                <c:ptCount val="2"/>
                <c:pt idx="0">
                  <c:v>13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E-4471-B6D3-B257D6BECE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785564304461937"/>
          <c:y val="0.2995871884295051"/>
          <c:w val="0.28414180033636111"/>
          <c:h val="0.22134754635105902"/>
        </c:manualLayout>
      </c:layout>
      <c:overlay val="0"/>
      <c:txPr>
        <a:bodyPr/>
        <a:lstStyle/>
        <a:p>
          <a:pPr>
            <a:defRPr lang="ja-JP" altLang="en-US"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22453680415648E-2"/>
          <c:y val="3.1858596713362018E-2"/>
          <c:w val="0.50847264128577685"/>
          <c:h val="0.927743884615914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E0000"/>
              </a:solidFill>
            </c:spPr>
            <c:extLst>
              <c:ext xmlns:c16="http://schemas.microsoft.com/office/drawing/2014/chart" uri="{C3380CC4-5D6E-409C-BE32-E72D297353CC}">
                <c16:uniqueId val="{00000001-104F-48B0-ADC7-8FA96E2594ED}"/>
              </c:ext>
            </c:extLst>
          </c:dPt>
          <c:dPt>
            <c:idx val="1"/>
            <c:bubble3D val="0"/>
            <c:spPr>
              <a:solidFill>
                <a:srgbClr val="FF8B8B"/>
              </a:solidFill>
            </c:spPr>
            <c:extLst>
              <c:ext xmlns:c16="http://schemas.microsoft.com/office/drawing/2014/chart" uri="{C3380CC4-5D6E-409C-BE32-E72D297353CC}">
                <c16:uniqueId val="{00000000-70D6-486A-93A6-0E9AF74CD4C7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altLang="ja-JP" sz="3200" b="0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rPr>
                      <a:t>25</a:t>
                    </a:r>
                    <a:r>
                      <a:rPr lang="en-US" altLang="ja-JP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D6-486A-93A6-0E9AF74CD4C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D6-486A-93A6-0E9AF74CD4C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6-486A-93A6-0E9AF74CD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ja-JP" altLang="en-US" sz="32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Sheet1!$A$34:$A$37</c:f>
              <c:strCache>
                <c:ptCount val="4"/>
                <c:pt idx="0">
                  <c:v>そう思う</c:v>
                </c:pt>
                <c:pt idx="1">
                  <c:v>どちらかといえばそう思う</c:v>
                </c:pt>
                <c:pt idx="2">
                  <c:v>どちらかといえばそう思わない</c:v>
                </c:pt>
                <c:pt idx="3">
                  <c:v>そう思わない</c:v>
                </c:pt>
              </c:strCache>
            </c:strRef>
          </c:cat>
          <c:val>
            <c:numRef>
              <c:f>Sheet1!$B$34:$B$37</c:f>
              <c:numCache>
                <c:formatCode>General</c:formatCode>
                <c:ptCount val="4"/>
                <c:pt idx="0">
                  <c:v>12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D6-486A-93A6-0E9AF74CD4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2893669445389733"/>
          <c:y val="0.26942247102997591"/>
          <c:w val="0.36782646755724457"/>
          <c:h val="0.2565669934469566"/>
        </c:manualLayout>
      </c:layout>
      <c:overlay val="0"/>
      <c:txPr>
        <a:bodyPr/>
        <a:lstStyle/>
        <a:p>
          <a:pPr>
            <a:defRPr lang="ja-JP" altLang="en-US"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859689413823278E-2"/>
          <c:y val="8.1686461693120743E-2"/>
          <c:w val="0.50716819772528432"/>
          <c:h val="0.851672374115807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E0000"/>
              </a:solidFill>
            </c:spPr>
            <c:extLst>
              <c:ext xmlns:c16="http://schemas.microsoft.com/office/drawing/2014/chart" uri="{C3380CC4-5D6E-409C-BE32-E72D297353CC}">
                <c16:uniqueId val="{00000001-817D-47F5-BEA3-EDCD202BC14F}"/>
              </c:ext>
            </c:extLst>
          </c:dPt>
          <c:dPt>
            <c:idx val="1"/>
            <c:bubble3D val="0"/>
            <c:spPr>
              <a:solidFill>
                <a:srgbClr val="FF5757"/>
              </a:solidFill>
            </c:spPr>
            <c:extLst>
              <c:ext xmlns:c16="http://schemas.microsoft.com/office/drawing/2014/chart" uri="{C3380CC4-5D6E-409C-BE32-E72D297353CC}">
                <c16:uniqueId val="{00000003-817D-47F5-BEA3-EDCD202BC14F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817D-47F5-BEA3-EDCD202BC14F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817D-47F5-BEA3-EDCD202BC1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ja-JP" altLang="en-US" sz="32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Sheet1!$C$339:$C$342</c:f>
              <c:strCache>
                <c:ptCount val="4"/>
                <c:pt idx="0">
                  <c:v>全く知らない</c:v>
                </c:pt>
                <c:pt idx="1">
                  <c:v>あまり知らない</c:v>
                </c:pt>
                <c:pt idx="2">
                  <c:v>ある程度知っている</c:v>
                </c:pt>
                <c:pt idx="3">
                  <c:v>よく知っている</c:v>
                </c:pt>
              </c:strCache>
            </c:strRef>
          </c:cat>
          <c:val>
            <c:numRef>
              <c:f>Sheet1!$D$339:$D$342</c:f>
              <c:numCache>
                <c:formatCode>General</c:formatCode>
                <c:ptCount val="4"/>
                <c:pt idx="0">
                  <c:v>244</c:v>
                </c:pt>
                <c:pt idx="1">
                  <c:v>57</c:v>
                </c:pt>
                <c:pt idx="2">
                  <c:v>25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9-40D9-B9F3-B395DEE2443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740430883639541"/>
          <c:y val="0.30848947784140335"/>
          <c:w val="0.32619204775566485"/>
          <c:h val="0.35969777867818603"/>
        </c:manualLayout>
      </c:layout>
      <c:overlay val="0"/>
      <c:txPr>
        <a:bodyPr/>
        <a:lstStyle/>
        <a:p>
          <a:pPr>
            <a:defRPr lang="ja-JP" altLang="en-US" sz="20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ln w="111125"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DF755-6F6B-4D47-9FD6-244ED5CD9BF6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4BC21EE8-4CCD-4D19-BFE9-0ACBFABE2E46}">
      <dgm:prSet phldrT="[テキスト]" custT="1"/>
      <dgm:spPr/>
      <dgm:t>
        <a:bodyPr/>
        <a:lstStyle/>
        <a:p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レビー</a:t>
          </a:r>
          <a:endParaRPr kumimoji="1" lang="en-US" altLang="ja-JP" sz="28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小体病</a:t>
          </a:r>
          <a:endParaRPr kumimoji="1" lang="ja-JP" altLang="en-US" sz="28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gm:t>
    </dgm:pt>
    <dgm:pt modelId="{24296863-C76D-4374-B4AC-9F8BC31CB400}" type="parTrans" cxnId="{B3F48CB0-B6DF-4270-8008-EE5CA2745F90}">
      <dgm:prSet/>
      <dgm:spPr/>
      <dgm:t>
        <a:bodyPr/>
        <a:lstStyle/>
        <a:p>
          <a:endParaRPr kumimoji="1" lang="ja-JP" altLang="en-US"/>
        </a:p>
      </dgm:t>
    </dgm:pt>
    <dgm:pt modelId="{4C527DFD-6D28-4A5D-9715-8E23370193C4}" type="sibTrans" cxnId="{B3F48CB0-B6DF-4270-8008-EE5CA2745F90}">
      <dgm:prSet/>
      <dgm:spPr/>
      <dgm:t>
        <a:bodyPr/>
        <a:lstStyle/>
        <a:p>
          <a:endParaRPr kumimoji="1" lang="ja-JP" altLang="en-US"/>
        </a:p>
      </dgm:t>
    </dgm:pt>
    <dgm:pt modelId="{4CC50B56-7D5E-47E1-B8D3-2E43566A7E10}">
      <dgm:prSet phldrT="[テキスト]" custT="1"/>
      <dgm:spPr>
        <a:gradFill rotWithShape="0">
          <a:gsLst>
            <a:gs pos="0">
              <a:schemeClr val="accent3">
                <a:lumMod val="50000"/>
              </a:schemeClr>
            </a:gs>
            <a:gs pos="90816">
              <a:srgbClr val="75903B"/>
            </a:gs>
            <a:gs pos="96000">
              <a:schemeClr val="accent3">
                <a:lumMod val="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>
            <a:lnSpc>
              <a:spcPct val="100000"/>
            </a:lnSpc>
          </a:pPr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アルツ</a:t>
          </a:r>
          <a:endParaRPr kumimoji="1" lang="en-US" altLang="ja-JP" sz="28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>
            <a:lnSpc>
              <a:spcPct val="100000"/>
            </a:lnSpc>
          </a:pPr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ハイマー病</a:t>
          </a:r>
          <a:endParaRPr kumimoji="1" lang="ja-JP" altLang="en-US" sz="28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gm:t>
    </dgm:pt>
    <dgm:pt modelId="{CA002C37-E576-4449-A67F-92BA19FF6AFB}" type="parTrans" cxnId="{9D8B4871-D391-45A3-9695-9AE2BB91EBA0}">
      <dgm:prSet/>
      <dgm:spPr/>
      <dgm:t>
        <a:bodyPr/>
        <a:lstStyle/>
        <a:p>
          <a:endParaRPr kumimoji="1" lang="ja-JP" altLang="en-US"/>
        </a:p>
      </dgm:t>
    </dgm:pt>
    <dgm:pt modelId="{D853D08E-D2D9-4640-8A0E-26886D6923DC}" type="sibTrans" cxnId="{9D8B4871-D391-45A3-9695-9AE2BB91EBA0}">
      <dgm:prSet/>
      <dgm:spPr/>
      <dgm:t>
        <a:bodyPr/>
        <a:lstStyle/>
        <a:p>
          <a:endParaRPr kumimoji="1" lang="ja-JP" altLang="en-US"/>
        </a:p>
      </dgm:t>
    </dgm:pt>
    <dgm:pt modelId="{BE72B413-05C1-4BE3-87D1-7B52F5C2393C}">
      <dgm:prSet phldrT="[テキスト]" custT="1"/>
      <dgm:spPr/>
      <dgm:t>
        <a:bodyPr/>
        <a:lstStyle/>
        <a:p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脳血管疾患</a:t>
          </a:r>
          <a:endParaRPr kumimoji="1" lang="en-US" altLang="ja-JP" sz="28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（脳梗塞・脳出血）</a:t>
          </a:r>
          <a:endParaRPr kumimoji="1" lang="ja-JP" altLang="en-US" sz="18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gm:t>
    </dgm:pt>
    <dgm:pt modelId="{6611929C-42D4-4FD6-A504-374858362D4D}" type="parTrans" cxnId="{286CFBED-EACF-4755-A163-0AB761003470}">
      <dgm:prSet/>
      <dgm:spPr/>
      <dgm:t>
        <a:bodyPr/>
        <a:lstStyle/>
        <a:p>
          <a:endParaRPr kumimoji="1" lang="ja-JP" altLang="en-US"/>
        </a:p>
      </dgm:t>
    </dgm:pt>
    <dgm:pt modelId="{570FD411-FA0C-43F5-9D20-51ED6DBCEB59}" type="sibTrans" cxnId="{286CFBED-EACF-4755-A163-0AB761003470}">
      <dgm:prSet/>
      <dgm:spPr/>
      <dgm:t>
        <a:bodyPr/>
        <a:lstStyle/>
        <a:p>
          <a:endParaRPr kumimoji="1" lang="ja-JP" altLang="en-US"/>
        </a:p>
      </dgm:t>
    </dgm:pt>
    <dgm:pt modelId="{FE6473B8-4101-4025-87C2-F8D08406B2C1}">
      <dgm:prSet custT="1"/>
      <dgm:spPr/>
      <dgm:t>
        <a:bodyPr/>
        <a:lstStyle/>
        <a:p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前頭側頭葉</a:t>
          </a:r>
          <a:endParaRPr kumimoji="1" lang="en-US" altLang="ja-JP" sz="28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28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変性症</a:t>
          </a:r>
          <a:endParaRPr kumimoji="1" lang="ja-JP" altLang="en-US" sz="28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gm:t>
    </dgm:pt>
    <dgm:pt modelId="{99E9EA02-A978-4AE1-AD69-B13728B9CDBF}" type="parTrans" cxnId="{59939619-1716-49D5-9FB1-BDBD21996E29}">
      <dgm:prSet/>
      <dgm:spPr/>
      <dgm:t>
        <a:bodyPr/>
        <a:lstStyle/>
        <a:p>
          <a:endParaRPr kumimoji="1" lang="ja-JP" altLang="en-US"/>
        </a:p>
      </dgm:t>
    </dgm:pt>
    <dgm:pt modelId="{0200C009-6FDA-4EC9-9CF5-28A9957430DE}" type="sibTrans" cxnId="{59939619-1716-49D5-9FB1-BDBD21996E29}">
      <dgm:prSet/>
      <dgm:spPr/>
      <dgm:t>
        <a:bodyPr/>
        <a:lstStyle/>
        <a:p>
          <a:endParaRPr kumimoji="1" lang="ja-JP" altLang="en-US"/>
        </a:p>
      </dgm:t>
    </dgm:pt>
    <dgm:pt modelId="{2E35886D-7DD6-48AB-B1CB-34534C890D51}">
      <dgm:prSet phldrT="[テキスト]"/>
      <dgm:spPr/>
      <dgm:t>
        <a:bodyPr/>
        <a:lstStyle/>
        <a:p>
          <a:r>
            <a:rPr kumimoji="1" lang="ja-JP" altLang="en-US" dirty="0" smtClean="0"/>
            <a:t>認知症</a:t>
          </a:r>
          <a:endParaRPr kumimoji="1" lang="ja-JP" altLang="en-US" dirty="0"/>
        </a:p>
      </dgm:t>
    </dgm:pt>
    <dgm:pt modelId="{AC2A609B-4A44-4463-B329-7FDE6EED7839}" type="sibTrans" cxnId="{30E6A165-9587-4DBD-AE79-EAE696395C59}">
      <dgm:prSet/>
      <dgm:spPr/>
      <dgm:t>
        <a:bodyPr/>
        <a:lstStyle/>
        <a:p>
          <a:endParaRPr kumimoji="1" lang="ja-JP" altLang="en-US"/>
        </a:p>
      </dgm:t>
    </dgm:pt>
    <dgm:pt modelId="{04558B61-AB3C-496C-B881-036A7FDC1A04}" type="parTrans" cxnId="{30E6A165-9587-4DBD-AE79-EAE696395C59}">
      <dgm:prSet/>
      <dgm:spPr/>
      <dgm:t>
        <a:bodyPr/>
        <a:lstStyle/>
        <a:p>
          <a:endParaRPr kumimoji="1" lang="ja-JP" altLang="en-US"/>
        </a:p>
      </dgm:t>
    </dgm:pt>
    <dgm:pt modelId="{830B762B-A7AA-434E-A008-78E160C95259}" type="pres">
      <dgm:prSet presAssocID="{F69DF755-6F6B-4D47-9FD6-244ED5CD9BF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C2CEC7F3-8E6F-495B-819C-5C3207CEA19F}" type="pres">
      <dgm:prSet presAssocID="{2E35886D-7DD6-48AB-B1CB-34534C890D51}" presName="centerShape" presStyleLbl="node0" presStyleIdx="0" presStyleCnt="1" custScaleX="134986" custScaleY="91238"/>
      <dgm:spPr/>
      <dgm:t>
        <a:bodyPr/>
        <a:lstStyle/>
        <a:p>
          <a:endParaRPr kumimoji="1" lang="ja-JP" altLang="en-US"/>
        </a:p>
      </dgm:t>
    </dgm:pt>
    <dgm:pt modelId="{0D88F9D7-E4B0-40EA-B6ED-F67B659C6BE3}" type="pres">
      <dgm:prSet presAssocID="{24296863-C76D-4374-B4AC-9F8BC31CB400}" presName="parTrans" presStyleLbl="bgSibTrans2D1" presStyleIdx="0" presStyleCnt="4" custScaleX="105780"/>
      <dgm:spPr/>
      <dgm:t>
        <a:bodyPr/>
        <a:lstStyle/>
        <a:p>
          <a:endParaRPr kumimoji="1" lang="ja-JP" altLang="en-US"/>
        </a:p>
      </dgm:t>
    </dgm:pt>
    <dgm:pt modelId="{DC5AA5DA-3083-4513-80B8-D5CACC3E7D25}" type="pres">
      <dgm:prSet presAssocID="{4BC21EE8-4CCD-4D19-BFE9-0ACBFABE2E46}" presName="node" presStyleLbl="node1" presStyleIdx="0" presStyleCnt="4" custScaleX="130236" custScaleY="98663" custRadScaleRad="124493" custRadScaleInc="-1902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2D1CF26-E873-470D-8D15-4B54B37A802C}" type="pres">
      <dgm:prSet presAssocID="{CA002C37-E576-4449-A67F-92BA19FF6AFB}" presName="parTrans" presStyleLbl="bgSibTrans2D1" presStyleIdx="1" presStyleCnt="4"/>
      <dgm:spPr/>
      <dgm:t>
        <a:bodyPr/>
        <a:lstStyle/>
        <a:p>
          <a:endParaRPr kumimoji="1" lang="ja-JP" altLang="en-US"/>
        </a:p>
      </dgm:t>
    </dgm:pt>
    <dgm:pt modelId="{0A9CEF37-C7A4-46D6-BA62-D5C5C9CC38CB}" type="pres">
      <dgm:prSet presAssocID="{4CC50B56-7D5E-47E1-B8D3-2E43566A7E10}" presName="node" presStyleLbl="node1" presStyleIdx="1" presStyleCnt="4" custScaleX="130236" custScaleY="98663" custRadScaleRad="98783" custRadScaleInc="-128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A9C2B73-B87E-4D1A-BC3D-3D78336F42BB}" type="pres">
      <dgm:prSet presAssocID="{6611929C-42D4-4FD6-A504-374858362D4D}" presName="parTrans" presStyleLbl="bgSibTrans2D1" presStyleIdx="2" presStyleCnt="4" custScaleX="105790"/>
      <dgm:spPr/>
      <dgm:t>
        <a:bodyPr/>
        <a:lstStyle/>
        <a:p>
          <a:endParaRPr kumimoji="1" lang="ja-JP" altLang="en-US"/>
        </a:p>
      </dgm:t>
    </dgm:pt>
    <dgm:pt modelId="{5522891C-64CC-4ED3-A893-AF72C3D19C22}" type="pres">
      <dgm:prSet presAssocID="{BE72B413-05C1-4BE3-87D1-7B52F5C2393C}" presName="node" presStyleLbl="node1" presStyleIdx="2" presStyleCnt="4" custScaleX="130236" custScaleY="98663" custRadScaleRad="124475" custRadScaleInc="13013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974E0D4-005E-4B5E-B74F-7903B4F34234}" type="pres">
      <dgm:prSet presAssocID="{99E9EA02-A978-4AE1-AD69-B13728B9CDBF}" presName="parTrans" presStyleLbl="bgSibTrans2D1" presStyleIdx="3" presStyleCnt="4"/>
      <dgm:spPr/>
      <dgm:t>
        <a:bodyPr/>
        <a:lstStyle/>
        <a:p>
          <a:endParaRPr kumimoji="1" lang="ja-JP" altLang="en-US"/>
        </a:p>
      </dgm:t>
    </dgm:pt>
    <dgm:pt modelId="{9894AA5B-714D-4F41-BA1A-9EEE729B4591}" type="pres">
      <dgm:prSet presAssocID="{FE6473B8-4101-4025-87C2-F8D08406B2C1}" presName="node" presStyleLbl="node1" presStyleIdx="3" presStyleCnt="4" custScaleX="130236" custScaleY="98663" custRadScaleRad="103903" custRadScaleInc="-8833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D8B4871-D391-45A3-9695-9AE2BB91EBA0}" srcId="{2E35886D-7DD6-48AB-B1CB-34534C890D51}" destId="{4CC50B56-7D5E-47E1-B8D3-2E43566A7E10}" srcOrd="1" destOrd="0" parTransId="{CA002C37-E576-4449-A67F-92BA19FF6AFB}" sibTransId="{D853D08E-D2D9-4640-8A0E-26886D6923DC}"/>
    <dgm:cxn modelId="{09A8588A-A7D6-4E46-BDBE-326BFABC0CB1}" type="presOf" srcId="{FE6473B8-4101-4025-87C2-F8D08406B2C1}" destId="{9894AA5B-714D-4F41-BA1A-9EEE729B4591}" srcOrd="0" destOrd="0" presId="urn:microsoft.com/office/officeart/2005/8/layout/radial4"/>
    <dgm:cxn modelId="{22EA256D-5360-4B0E-8C95-C6CF848222B1}" type="presOf" srcId="{4BC21EE8-4CCD-4D19-BFE9-0ACBFABE2E46}" destId="{DC5AA5DA-3083-4513-80B8-D5CACC3E7D25}" srcOrd="0" destOrd="0" presId="urn:microsoft.com/office/officeart/2005/8/layout/radial4"/>
    <dgm:cxn modelId="{955CAB68-3075-4EA5-9EAC-70BFCD6D902F}" type="presOf" srcId="{24296863-C76D-4374-B4AC-9F8BC31CB400}" destId="{0D88F9D7-E4B0-40EA-B6ED-F67B659C6BE3}" srcOrd="0" destOrd="0" presId="urn:microsoft.com/office/officeart/2005/8/layout/radial4"/>
    <dgm:cxn modelId="{30E6A165-9587-4DBD-AE79-EAE696395C59}" srcId="{F69DF755-6F6B-4D47-9FD6-244ED5CD9BF6}" destId="{2E35886D-7DD6-48AB-B1CB-34534C890D51}" srcOrd="0" destOrd="0" parTransId="{04558B61-AB3C-496C-B881-036A7FDC1A04}" sibTransId="{AC2A609B-4A44-4463-B329-7FDE6EED7839}"/>
    <dgm:cxn modelId="{4C14B807-BFB7-4DC4-AA74-C8512A336683}" type="presOf" srcId="{2E35886D-7DD6-48AB-B1CB-34534C890D51}" destId="{C2CEC7F3-8E6F-495B-819C-5C3207CEA19F}" srcOrd="0" destOrd="0" presId="urn:microsoft.com/office/officeart/2005/8/layout/radial4"/>
    <dgm:cxn modelId="{30A701A3-9496-4378-9A19-5CEE6579D654}" type="presOf" srcId="{6611929C-42D4-4FD6-A504-374858362D4D}" destId="{2A9C2B73-B87E-4D1A-BC3D-3D78336F42BB}" srcOrd="0" destOrd="0" presId="urn:microsoft.com/office/officeart/2005/8/layout/radial4"/>
    <dgm:cxn modelId="{97C274A5-5E0C-471B-A11A-88B7283817E8}" type="presOf" srcId="{99E9EA02-A978-4AE1-AD69-B13728B9CDBF}" destId="{D974E0D4-005E-4B5E-B74F-7903B4F34234}" srcOrd="0" destOrd="0" presId="urn:microsoft.com/office/officeart/2005/8/layout/radial4"/>
    <dgm:cxn modelId="{286CFBED-EACF-4755-A163-0AB761003470}" srcId="{2E35886D-7DD6-48AB-B1CB-34534C890D51}" destId="{BE72B413-05C1-4BE3-87D1-7B52F5C2393C}" srcOrd="2" destOrd="0" parTransId="{6611929C-42D4-4FD6-A504-374858362D4D}" sibTransId="{570FD411-FA0C-43F5-9D20-51ED6DBCEB59}"/>
    <dgm:cxn modelId="{8D72A41F-C58B-492D-8B8B-6175BB84E753}" type="presOf" srcId="{CA002C37-E576-4449-A67F-92BA19FF6AFB}" destId="{12D1CF26-E873-470D-8D15-4B54B37A802C}" srcOrd="0" destOrd="0" presId="urn:microsoft.com/office/officeart/2005/8/layout/radial4"/>
    <dgm:cxn modelId="{8045B0DD-30C1-4760-81D5-3C49A5B33BD1}" type="presOf" srcId="{F69DF755-6F6B-4D47-9FD6-244ED5CD9BF6}" destId="{830B762B-A7AA-434E-A008-78E160C95259}" srcOrd="0" destOrd="0" presId="urn:microsoft.com/office/officeart/2005/8/layout/radial4"/>
    <dgm:cxn modelId="{4DD5DE3F-E816-4BA7-9EA2-28B3C111987D}" type="presOf" srcId="{BE72B413-05C1-4BE3-87D1-7B52F5C2393C}" destId="{5522891C-64CC-4ED3-A893-AF72C3D19C22}" srcOrd="0" destOrd="0" presId="urn:microsoft.com/office/officeart/2005/8/layout/radial4"/>
    <dgm:cxn modelId="{59939619-1716-49D5-9FB1-BDBD21996E29}" srcId="{2E35886D-7DD6-48AB-B1CB-34534C890D51}" destId="{FE6473B8-4101-4025-87C2-F8D08406B2C1}" srcOrd="3" destOrd="0" parTransId="{99E9EA02-A978-4AE1-AD69-B13728B9CDBF}" sibTransId="{0200C009-6FDA-4EC9-9CF5-28A9957430DE}"/>
    <dgm:cxn modelId="{7B385497-18A2-4539-8936-71C1F4A4C783}" type="presOf" srcId="{4CC50B56-7D5E-47E1-B8D3-2E43566A7E10}" destId="{0A9CEF37-C7A4-46D6-BA62-D5C5C9CC38CB}" srcOrd="0" destOrd="0" presId="urn:microsoft.com/office/officeart/2005/8/layout/radial4"/>
    <dgm:cxn modelId="{B3F48CB0-B6DF-4270-8008-EE5CA2745F90}" srcId="{2E35886D-7DD6-48AB-B1CB-34534C890D51}" destId="{4BC21EE8-4CCD-4D19-BFE9-0ACBFABE2E46}" srcOrd="0" destOrd="0" parTransId="{24296863-C76D-4374-B4AC-9F8BC31CB400}" sibTransId="{4C527DFD-6D28-4A5D-9715-8E23370193C4}"/>
    <dgm:cxn modelId="{9F9CD2D4-1EC8-4076-A0EB-BFE2A2B399BC}" type="presParOf" srcId="{830B762B-A7AA-434E-A008-78E160C95259}" destId="{C2CEC7F3-8E6F-495B-819C-5C3207CEA19F}" srcOrd="0" destOrd="0" presId="urn:microsoft.com/office/officeart/2005/8/layout/radial4"/>
    <dgm:cxn modelId="{34A3FB56-9A7E-40B7-82E7-7E5C5AA8F1CD}" type="presParOf" srcId="{830B762B-A7AA-434E-A008-78E160C95259}" destId="{0D88F9D7-E4B0-40EA-B6ED-F67B659C6BE3}" srcOrd="1" destOrd="0" presId="urn:microsoft.com/office/officeart/2005/8/layout/radial4"/>
    <dgm:cxn modelId="{02107F39-E2CA-4FD4-AB1C-EE1CE61C7135}" type="presParOf" srcId="{830B762B-A7AA-434E-A008-78E160C95259}" destId="{DC5AA5DA-3083-4513-80B8-D5CACC3E7D25}" srcOrd="2" destOrd="0" presId="urn:microsoft.com/office/officeart/2005/8/layout/radial4"/>
    <dgm:cxn modelId="{84DCF3E4-A4E1-46D2-A10A-72F3EED9D4FD}" type="presParOf" srcId="{830B762B-A7AA-434E-A008-78E160C95259}" destId="{12D1CF26-E873-470D-8D15-4B54B37A802C}" srcOrd="3" destOrd="0" presId="urn:microsoft.com/office/officeart/2005/8/layout/radial4"/>
    <dgm:cxn modelId="{F995F25E-C223-4BA9-B02F-0C6F047A3C6F}" type="presParOf" srcId="{830B762B-A7AA-434E-A008-78E160C95259}" destId="{0A9CEF37-C7A4-46D6-BA62-D5C5C9CC38CB}" srcOrd="4" destOrd="0" presId="urn:microsoft.com/office/officeart/2005/8/layout/radial4"/>
    <dgm:cxn modelId="{FB9A53B6-071E-4A70-AD1B-61D6E98FEAC0}" type="presParOf" srcId="{830B762B-A7AA-434E-A008-78E160C95259}" destId="{2A9C2B73-B87E-4D1A-BC3D-3D78336F42BB}" srcOrd="5" destOrd="0" presId="urn:microsoft.com/office/officeart/2005/8/layout/radial4"/>
    <dgm:cxn modelId="{1DCC87F1-73B1-4C0C-99F0-9DBAD206B175}" type="presParOf" srcId="{830B762B-A7AA-434E-A008-78E160C95259}" destId="{5522891C-64CC-4ED3-A893-AF72C3D19C22}" srcOrd="6" destOrd="0" presId="urn:microsoft.com/office/officeart/2005/8/layout/radial4"/>
    <dgm:cxn modelId="{7AB357C1-BB18-4C11-ADBA-DC446C7E9BFC}" type="presParOf" srcId="{830B762B-A7AA-434E-A008-78E160C95259}" destId="{D974E0D4-005E-4B5E-B74F-7903B4F34234}" srcOrd="7" destOrd="0" presId="urn:microsoft.com/office/officeart/2005/8/layout/radial4"/>
    <dgm:cxn modelId="{214B7799-4646-436A-8980-E993D69A7BDE}" type="presParOf" srcId="{830B762B-A7AA-434E-A008-78E160C95259}" destId="{9894AA5B-714D-4F41-BA1A-9EEE729B459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EC7F3-8E6F-495B-819C-5C3207CEA19F}">
      <dsp:nvSpPr>
        <dsp:cNvPr id="0" name=""/>
        <dsp:cNvSpPr/>
      </dsp:nvSpPr>
      <dsp:spPr>
        <a:xfrm>
          <a:off x="2962146" y="1820468"/>
          <a:ext cx="2212611" cy="14955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900" kern="1200" dirty="0" smtClean="0"/>
            <a:t>認知症</a:t>
          </a:r>
          <a:endParaRPr kumimoji="1" lang="ja-JP" altLang="en-US" sz="3900" kern="1200" dirty="0"/>
        </a:p>
      </dsp:txBody>
      <dsp:txXfrm>
        <a:off x="3286175" y="2039482"/>
        <a:ext cx="1564553" cy="1057491"/>
      </dsp:txXfrm>
    </dsp:sp>
    <dsp:sp modelId="{0D88F9D7-E4B0-40EA-B6ED-F67B659C6BE3}">
      <dsp:nvSpPr>
        <dsp:cNvPr id="0" name=""/>
        <dsp:cNvSpPr/>
      </dsp:nvSpPr>
      <dsp:spPr>
        <a:xfrm rot="11186406">
          <a:off x="1411399" y="2121003"/>
          <a:ext cx="1528606" cy="4671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5AA5DA-3083-4513-80B8-D5CACC3E7D25}">
      <dsp:nvSpPr>
        <dsp:cNvPr id="0" name=""/>
        <dsp:cNvSpPr/>
      </dsp:nvSpPr>
      <dsp:spPr>
        <a:xfrm>
          <a:off x="443714" y="1658991"/>
          <a:ext cx="2028014" cy="1229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レビー</a:t>
          </a:r>
          <a:endParaRPr kumimoji="1" lang="en-US" altLang="ja-JP" sz="2800" kern="12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小体病</a:t>
          </a:r>
          <a:endParaRPr kumimoji="1" lang="ja-JP" altLang="en-US" sz="2800" kern="12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sp:txBody>
      <dsp:txXfrm>
        <a:off x="479713" y="1694990"/>
        <a:ext cx="1956016" cy="1157093"/>
      </dsp:txXfrm>
    </dsp:sp>
    <dsp:sp modelId="{12D1CF26-E873-470D-8D15-4B54B37A802C}">
      <dsp:nvSpPr>
        <dsp:cNvPr id="0" name=""/>
        <dsp:cNvSpPr/>
      </dsp:nvSpPr>
      <dsp:spPr>
        <a:xfrm rot="14352159">
          <a:off x="2706554" y="1062313"/>
          <a:ext cx="1207023" cy="4671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9CEF37-C7A4-46D6-BA62-D5C5C9CC38CB}">
      <dsp:nvSpPr>
        <dsp:cNvPr id="0" name=""/>
        <dsp:cNvSpPr/>
      </dsp:nvSpPr>
      <dsp:spPr>
        <a:xfrm>
          <a:off x="1987059" y="162938"/>
          <a:ext cx="2028014" cy="1229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lumMod val="50000"/>
              </a:schemeClr>
            </a:gs>
            <a:gs pos="90816">
              <a:srgbClr val="75903B"/>
            </a:gs>
            <a:gs pos="96000">
              <a:schemeClr val="accent3">
                <a:lumMod val="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アルツ</a:t>
          </a:r>
          <a:endParaRPr kumimoji="1" lang="en-US" altLang="ja-JP" sz="2800" kern="12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ハイマー病</a:t>
          </a:r>
          <a:endParaRPr kumimoji="1" lang="ja-JP" altLang="en-US" sz="2800" kern="12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sp:txBody>
      <dsp:txXfrm>
        <a:off x="2023058" y="198937"/>
        <a:ext cx="1956016" cy="1157093"/>
      </dsp:txXfrm>
    </dsp:sp>
    <dsp:sp modelId="{2A9C2B73-B87E-4D1A-BC3D-3D78336F42BB}">
      <dsp:nvSpPr>
        <dsp:cNvPr id="0" name=""/>
        <dsp:cNvSpPr/>
      </dsp:nvSpPr>
      <dsp:spPr>
        <a:xfrm rot="21213537">
          <a:off x="5196810" y="2120994"/>
          <a:ext cx="1528373" cy="4671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22891C-64CC-4ED3-A893-AF72C3D19C22}">
      <dsp:nvSpPr>
        <dsp:cNvPr id="0" name=""/>
        <dsp:cNvSpPr/>
      </dsp:nvSpPr>
      <dsp:spPr>
        <a:xfrm>
          <a:off x="5664793" y="1658991"/>
          <a:ext cx="2028014" cy="1229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脳血管疾患</a:t>
          </a:r>
          <a:endParaRPr kumimoji="1" lang="en-US" altLang="ja-JP" sz="2800" kern="12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（脳梗塞・脳出血）</a:t>
          </a:r>
          <a:endParaRPr kumimoji="1" lang="ja-JP" altLang="en-US" sz="1800" kern="12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sp:txBody>
      <dsp:txXfrm>
        <a:off x="5700792" y="1694990"/>
        <a:ext cx="1956016" cy="1157093"/>
      </dsp:txXfrm>
    </dsp:sp>
    <dsp:sp modelId="{D974E0D4-005E-4B5E-B74F-7903B4F34234}">
      <dsp:nvSpPr>
        <dsp:cNvPr id="0" name=""/>
        <dsp:cNvSpPr/>
      </dsp:nvSpPr>
      <dsp:spPr>
        <a:xfrm rot="18314928">
          <a:off x="4315617" y="1071222"/>
          <a:ext cx="1291394" cy="46715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94AA5B-714D-4F41-BA1A-9EEE729B4591}">
      <dsp:nvSpPr>
        <dsp:cNvPr id="0" name=""/>
        <dsp:cNvSpPr/>
      </dsp:nvSpPr>
      <dsp:spPr>
        <a:xfrm>
          <a:off x="4319957" y="162943"/>
          <a:ext cx="2028014" cy="1229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前頭側頭葉</a:t>
          </a:r>
          <a:endParaRPr kumimoji="1" lang="en-US" altLang="ja-JP" sz="2800" kern="1200" dirty="0" smtClean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latin typeface="HGPｺﾞｼｯｸE" panose="020B0900000000000000" pitchFamily="50" charset="-128"/>
              <a:ea typeface="HGPｺﾞｼｯｸE" panose="020B0900000000000000" pitchFamily="50" charset="-128"/>
            </a:rPr>
            <a:t>変性症</a:t>
          </a:r>
          <a:endParaRPr kumimoji="1" lang="ja-JP" altLang="en-US" sz="2800" kern="1200" dirty="0"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dsp:txBody>
      <dsp:txXfrm>
        <a:off x="4355956" y="198942"/>
        <a:ext cx="1956016" cy="1157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0.00412</cdr:x>
      <cdr:y>0.91275</cdr:y>
    </cdr:from>
    <cdr:to>
      <cdr:x>0.09897</cdr:x>
      <cdr:y>0.97315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9051" y="2590801"/>
          <a:ext cx="438150" cy="171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0.70162</cdr:x>
      <cdr:y>0.88812</cdr:y>
    </cdr:from>
    <cdr:to>
      <cdr:x>1</cdr:x>
      <cdr:y>0.99966</cdr:y>
    </cdr:to>
    <cdr:sp macro="" textlink="">
      <cdr:nvSpPr>
        <cdr:cNvPr id="3" name="テキスト ボックス 4"/>
        <cdr:cNvSpPr txBox="1"/>
      </cdr:nvSpPr>
      <cdr:spPr>
        <a:xfrm xmlns:a="http://schemas.openxmlformats.org/drawingml/2006/main">
          <a:off x="6348232" y="4656203"/>
          <a:ext cx="2699792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3200" dirty="0" smtClean="0"/>
            <a:t>回答数：</a:t>
          </a:r>
          <a:r>
            <a:rPr kumimoji="1" lang="en-US" altLang="ja-JP" sz="3200" dirty="0" smtClean="0"/>
            <a:t>332</a:t>
          </a:r>
          <a:r>
            <a:rPr kumimoji="1" lang="ja-JP" altLang="en-US" sz="3200" dirty="0" smtClean="0"/>
            <a:t>票</a:t>
          </a:r>
          <a:endParaRPr kumimoji="1" lang="ja-JP" altLang="en-US" sz="3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0.68197</cdr:x>
      <cdr:y>0.88399</cdr:y>
    </cdr:from>
    <cdr:to>
      <cdr:x>1</cdr:x>
      <cdr:y>1</cdr:y>
    </cdr:to>
    <cdr:sp macro="" textlink="">
      <cdr:nvSpPr>
        <cdr:cNvPr id="3" name="テキスト ボックス 4"/>
        <cdr:cNvSpPr txBox="1"/>
      </cdr:nvSpPr>
      <cdr:spPr>
        <a:xfrm xmlns:a="http://schemas.openxmlformats.org/drawingml/2006/main">
          <a:off x="6206976" y="6072088"/>
          <a:ext cx="265649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3200" dirty="0" smtClean="0"/>
            <a:t>回答数：</a:t>
          </a:r>
          <a:r>
            <a:rPr kumimoji="1" lang="en-US" altLang="ja-JP" sz="3200" dirty="0" smtClean="0"/>
            <a:t>332</a:t>
          </a:r>
          <a:r>
            <a:rPr kumimoji="1" lang="ja-JP" altLang="en-US" sz="3200" dirty="0" smtClean="0"/>
            <a:t>票</a:t>
          </a:r>
          <a:endParaRPr kumimoji="1" lang="ja-JP" altLang="en-US" sz="3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349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56409-F9BF-4C6A-A2D1-871D649493B5}" type="datetimeFigureOut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349" y="944086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1660D-1940-434E-8A64-94E1758F08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52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EEEA0-332D-4315-ADC1-3DBCB0FC4E03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8261F-4554-4C3E-8785-EC713AE5D10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145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924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7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2125-04F2-4CE0-B3AE-B1E5105E860D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8423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2125-04F2-4CE0-B3AE-B1E5105E860D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8184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9394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026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38CD1-02C9-4F1A-8ABC-4829E9446E8D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0380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38CD1-02C9-4F1A-8ABC-4829E9446E8D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0301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3898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8705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/>
            </a:r>
            <a:br>
              <a:rPr kumimoji="1" lang="ja-JP" altLang="en-US" dirty="0"/>
            </a:br>
            <a:endParaRPr kumimoji="1" lang="en-US" altLang="ja-JP" dirty="0"/>
          </a:p>
          <a:p>
            <a:r>
              <a:rPr kumimoji="1" lang="ja-JP" altLang="en-US" dirty="0">
                <a:latin typeface="ＭＳ Ｐゴシック"/>
                <a:ea typeface="ＭＳ Ｐゴシック"/>
              </a:rPr>
              <a:t/>
            </a:r>
            <a:br>
              <a:rPr kumimoji="1" lang="ja-JP" altLang="en-US" dirty="0">
                <a:latin typeface="ＭＳ Ｐゴシック"/>
                <a:ea typeface="ＭＳ Ｐゴシック"/>
              </a:rPr>
            </a:br>
            <a:endParaRPr kumimoji="1" lang="ja-JP" altLang="en-US" dirty="0">
              <a:latin typeface="ＭＳ Ｐゴシック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2125-04F2-4CE0-B3AE-B1E5105E860D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10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8478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7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7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4829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9394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1369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9943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0585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0807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6B6E1-9A5A-4F9F-A8B2-5223B43ED352}" type="slidenum">
              <a:rPr lang="ja-JP" altLang="en-US" smtClean="0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27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246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2125-04F2-4CE0-B3AE-B1E5105E860D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689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9394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4657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4657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979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38CD1-02C9-4F1A-8ABC-4829E9446E8D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520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B2125-04F2-4CE0-B3AE-B1E5105E860D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6767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924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261F-4554-4C3E-8785-EC713AE5D103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716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137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5883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1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9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53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3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68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53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0902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7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78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98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9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54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43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77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23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39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4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031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39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8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3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7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45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87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58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2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0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3932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8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50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41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1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49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33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72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26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055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2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1426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05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7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97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0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3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66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90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0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11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3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94500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79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37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7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80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96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77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48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10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88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0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38108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33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09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16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12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36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156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719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497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83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55225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69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55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798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425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86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053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38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37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5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796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kumimoji="1" lang="ja-JP" altLang="en-US" smtClean="0"/>
              <a:t>2019/5/8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987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6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2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4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7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ECCE-0ABB-48AE-BA83-0B19BDF091E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0CA5-EBA0-4CE1-833D-9F3CD733EB1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D2620-FE81-4C81-BB57-A0E2B2EFD9C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F48D-F65D-4A6C-98ED-20498AA270D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0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lw.go.jp/stf/houdou_kouhou/kaiken_shiryou/2013/dl/130607-01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hlw.go.jp/stf/houdou/0000041418.html" TargetMode="External"/><Relationship Id="rId5" Type="http://schemas.openxmlformats.org/officeDocument/2006/relationships/hyperlink" Target="http://www.mhlw.go.jp/file/05-Shingikai-10601000-Daijinkanboukouseikagakuka-Kouseikagakuka/0000028671.pdf" TargetMode="External"/><Relationship Id="rId4" Type="http://schemas.openxmlformats.org/officeDocument/2006/relationships/hyperlink" Target="http://www.mhlw.go.jp/file/05-Shingikai-12601000-Seisakutoukatsukan-Sanjikanshitsu_Shakaihoshoutantou/0000018735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0346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あなたは</a:t>
            </a:r>
            <a:r>
              <a:rPr lang="ja-JP" altLang="en-US" sz="6000" b="1" spc="50" dirty="0" smtClean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「</a:t>
            </a:r>
            <a:r>
              <a:rPr lang="ja-JP" altLang="en-US" sz="6000" b="1" spc="50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認知症」</a:t>
            </a:r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に対し</a:t>
            </a:r>
            <a:r>
              <a:rPr lang="en-US" altLang="ja-JP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/>
            </a:r>
            <a:br>
              <a:rPr lang="en-US" altLang="ja-JP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どのようなイメージを</a:t>
            </a:r>
            <a:r>
              <a:rPr lang="en-US" altLang="ja-JP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/>
            </a:r>
            <a:br>
              <a:rPr lang="en-US" altLang="ja-JP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持っていますか</a:t>
            </a:r>
            <a:r>
              <a:rPr lang="en-US" altLang="ja-JP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…</a:t>
            </a:r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3563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755576" y="4433383"/>
            <a:ext cx="7632848" cy="1224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打開策提案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55576" y="784582"/>
            <a:ext cx="7632848" cy="1224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white"/>
                </a:solidFill>
              </a:rPr>
              <a:t>現状調査</a:t>
            </a:r>
            <a:endParaRPr lang="en-US" altLang="ja-JP" sz="5400" dirty="0">
              <a:solidFill>
                <a:prstClr val="white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3995936" y="2027819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4023574" y="3844946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55576" y="2616256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問題分析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特別養護老人</a:t>
            </a:r>
            <a:r>
              <a:rPr lang="ja-JP" altLang="en-US" dirty="0" smtClean="0"/>
              <a:t>ホームの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待機者数は・・・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91680" y="2636912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800" dirty="0" smtClean="0"/>
              <a:t>約５０万人</a:t>
            </a:r>
            <a:endParaRPr kumimoji="1" lang="ja-JP" altLang="en-US" sz="8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5696" y="6488668"/>
            <a:ext cx="751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出所：厚生労働省「特別</a:t>
            </a:r>
            <a:r>
              <a:rPr lang="ja-JP" altLang="en-US" dirty="0"/>
              <a:t>養護老人ホームの入所申込者の</a:t>
            </a:r>
            <a:r>
              <a:rPr lang="ja-JP" altLang="en-US" dirty="0" smtClean="0"/>
              <a:t>状況」（平成</a:t>
            </a:r>
            <a:r>
              <a:rPr lang="ja-JP" altLang="en-US" dirty="0"/>
              <a:t>２６</a:t>
            </a:r>
            <a:r>
              <a:rPr lang="ja-JP" altLang="en-US" dirty="0" smtClean="0"/>
              <a:t>年）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5516" y="4895997"/>
            <a:ext cx="8712968" cy="78319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 smtClean="0"/>
              <a:t>入所施設</a:t>
            </a:r>
            <a:r>
              <a:rPr lang="ja-JP" altLang="en-US" sz="4000" b="1" dirty="0"/>
              <a:t>・</a:t>
            </a:r>
            <a:r>
              <a:rPr kumimoji="1" lang="ja-JP" altLang="en-US" sz="4000" b="1" dirty="0" smtClean="0"/>
              <a:t>介護士が足りていない！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741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672615" y="-747464"/>
            <a:ext cx="3816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9600" dirty="0" smtClean="0">
                <a:solidFill>
                  <a:srgbClr val="FF0000"/>
                </a:solidFill>
                <a:latin typeface="AR P明朝体U" panose="02020A00000000000000" pitchFamily="18" charset="-128"/>
                <a:ea typeface="AR P明朝体U" panose="02020A00000000000000" pitchFamily="18" charset="-128"/>
              </a:rPr>
              <a:t>？</a:t>
            </a:r>
            <a:endParaRPr kumimoji="1" lang="ja-JP" altLang="en-US" sz="49600" dirty="0">
              <a:solidFill>
                <a:srgbClr val="FF0000"/>
              </a:solidFill>
              <a:latin typeface="AR P明朝体U" panose="02020A00000000000000" pitchFamily="18" charset="-128"/>
              <a:ea typeface="AR P明朝体U" panose="02020A00000000000000" pitchFamily="18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3" y="2564904"/>
            <a:ext cx="8640960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6600" dirty="0" smtClean="0">
                <a:solidFill>
                  <a:schemeClr val="bg1">
                    <a:lumMod val="95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施</a:t>
            </a:r>
            <a:r>
              <a:rPr kumimoji="1" lang="ja-JP" altLang="en-US" sz="6600" dirty="0" smtClean="0">
                <a:solidFill>
                  <a:schemeClr val="bg1">
                    <a:lumMod val="95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設</a:t>
            </a:r>
            <a:r>
              <a:rPr lang="ja-JP" altLang="en-US" sz="6600" dirty="0" smtClean="0">
                <a:solidFill>
                  <a:schemeClr val="bg1">
                    <a:lumMod val="95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・介護士を</a:t>
            </a:r>
            <a:r>
              <a:rPr lang="en-US" altLang="ja-JP" sz="6600" dirty="0" smtClean="0">
                <a:solidFill>
                  <a:schemeClr val="bg1">
                    <a:lumMod val="95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/>
            </a:r>
            <a:br>
              <a:rPr lang="en-US" altLang="ja-JP" sz="6600" dirty="0" smtClean="0">
                <a:solidFill>
                  <a:schemeClr val="bg1">
                    <a:lumMod val="95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</a:br>
            <a:r>
              <a:rPr lang="ja-JP" altLang="en-US" sz="6600" dirty="0" smtClean="0">
                <a:solidFill>
                  <a:schemeClr val="bg1">
                    <a:lumMod val="95000"/>
                  </a:schemeClr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増やせば解決するの？</a:t>
            </a:r>
            <a:endParaRPr kumimoji="1" lang="ja-JP" altLang="en-US" sz="6600" dirty="0">
              <a:solidFill>
                <a:schemeClr val="bg1">
                  <a:lumMod val="95000"/>
                </a:schemeClr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9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ho\AppData\Local\Microsoft\Windows\Temporary Internet Files\Content.IE5\6ZG9G1MC\MP900442315[2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100000" l="1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977"/>
            <a:ext cx="4031929" cy="5375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</a:rPr>
              <a:t>介護</a:t>
            </a:r>
            <a:r>
              <a:rPr lang="ja-JP" altLang="en-US" dirty="0" smtClean="0">
                <a:solidFill>
                  <a:schemeClr val="bg1"/>
                </a:solidFill>
              </a:rPr>
              <a:t>施設を増設したとしても・・・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3491880" y="1268760"/>
            <a:ext cx="5563231" cy="2520280"/>
          </a:xfrm>
          <a:prstGeom prst="cloudCallout">
            <a:avLst>
              <a:gd name="adj1" fmla="val -50656"/>
              <a:gd name="adj2" fmla="val 51199"/>
            </a:avLst>
          </a:prstGeom>
          <a:solidFill>
            <a:srgbClr val="F4F7ED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4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住み慣れた</a:t>
            </a:r>
            <a:r>
              <a:rPr lang="ja-JP" altLang="en-US" sz="34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場所</a:t>
            </a:r>
            <a:r>
              <a:rPr kumimoji="1" lang="ja-JP" altLang="en-US" sz="34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で</a:t>
            </a:r>
            <a:endParaRPr kumimoji="1" lang="en-US" altLang="ja-JP" sz="3400" dirty="0" smtClean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34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暮らしたい</a:t>
            </a:r>
            <a:endParaRPr kumimoji="1" lang="ja-JP" altLang="en-US" sz="34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5841447" y="3429000"/>
            <a:ext cx="864096" cy="1416580"/>
          </a:xfrm>
          <a:prstGeom prst="downArrow">
            <a:avLst>
              <a:gd name="adj1" fmla="val 50000"/>
              <a:gd name="adj2" fmla="val 58398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36894" y="4845580"/>
            <a:ext cx="51794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400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環境の変化によるダメージ</a:t>
            </a:r>
            <a:endParaRPr kumimoji="1" lang="en-US" altLang="ja-JP" sz="3400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・徘徊　　・暴力行動</a:t>
            </a:r>
            <a:endParaRPr lang="en-US" altLang="ja-JP" sz="3200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・妄想</a:t>
            </a:r>
            <a:endParaRPr lang="en-US" altLang="ja-JP" sz="3200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5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さらなる問題追及のために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467544" y="1557152"/>
            <a:ext cx="8280000" cy="162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①</a:t>
            </a:r>
            <a:r>
              <a:rPr lang="ja-JP" altLang="en-US" sz="44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アンケートの実施</a:t>
            </a:r>
            <a:endParaRPr lang="ja-JP" altLang="en-US" sz="44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97070" y="3177152"/>
            <a:ext cx="8280000" cy="16200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②</a:t>
            </a:r>
            <a:r>
              <a:rPr lang="ja-JP" altLang="en-US" sz="44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認知症</a:t>
            </a:r>
            <a:r>
              <a:rPr lang="ja-JP" altLang="en-US" sz="44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セミナーへの参加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72302" y="4797152"/>
            <a:ext cx="8280000" cy="162000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③</a:t>
            </a:r>
            <a:r>
              <a:rPr lang="ja-JP" altLang="en-US" sz="44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４つ</a:t>
            </a:r>
            <a:r>
              <a:rPr lang="ja-JP" altLang="en-US" sz="44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の介護施設へ訪問</a:t>
            </a:r>
          </a:p>
        </p:txBody>
      </p:sp>
    </p:spTree>
    <p:extLst>
      <p:ext uri="{BB962C8B-B14F-4D97-AF65-F5344CB8AC3E}">
        <p14:creationId xmlns:p14="http://schemas.microsoft.com/office/powerpoint/2010/main" val="35117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yakachi\Pictures\マイフォト\山澤ゼミ\l_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52" y="3789040"/>
            <a:ext cx="438422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11560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4218" y="548680"/>
            <a:ext cx="7920880" cy="49090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Action 1 </a:t>
            </a:r>
            <a:endParaRPr kumimoji="1" lang="en-US" altLang="ja-JP" sz="2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kumimoji="1" lang="ja-JP" altLang="en-US" sz="4400" dirty="0" smtClean="0"/>
              <a:t>跡見学園女子大学の</a:t>
            </a:r>
            <a:endParaRPr lang="en-US" altLang="ja-JP" sz="4400" dirty="0" smtClean="0"/>
          </a:p>
          <a:p>
            <a:pPr algn="ctr"/>
            <a:r>
              <a:rPr kumimoji="1" lang="ja-JP" altLang="en-US" sz="4400" dirty="0" smtClean="0"/>
              <a:t>学生</a:t>
            </a:r>
            <a:r>
              <a:rPr kumimoji="1" lang="ja-JP" altLang="en-US" sz="11500" b="1" dirty="0" smtClean="0">
                <a:solidFill>
                  <a:srgbClr val="FF0000"/>
                </a:solidFill>
              </a:rPr>
              <a:t>３３２</a:t>
            </a:r>
            <a:r>
              <a:rPr kumimoji="1" lang="ja-JP" altLang="en-US" sz="6000" dirty="0" smtClean="0"/>
              <a:t>人</a:t>
            </a:r>
            <a:r>
              <a:rPr kumimoji="1" lang="ja-JP" altLang="en-US" sz="4400" dirty="0" smtClean="0"/>
              <a:t>に</a:t>
            </a:r>
            <a:endParaRPr kumimoji="1" lang="en-US" altLang="ja-JP" sz="4400" dirty="0" smtClean="0"/>
          </a:p>
          <a:p>
            <a:pPr algn="ctr"/>
            <a:r>
              <a:rPr kumimoji="1" lang="ja-JP" altLang="en-US" sz="4400" dirty="0" smtClean="0"/>
              <a:t>認知症についてのアンケートを</a:t>
            </a:r>
            <a:endParaRPr kumimoji="1" lang="en-US" altLang="ja-JP" sz="4400" dirty="0" smtClean="0"/>
          </a:p>
          <a:p>
            <a:pPr algn="ctr"/>
            <a:r>
              <a:rPr kumimoji="1" lang="ja-JP" altLang="en-US" sz="4400" dirty="0" smtClean="0"/>
              <a:t>実施</a:t>
            </a:r>
            <a:r>
              <a:rPr kumimoji="1" lang="ja-JP" altLang="en-US" sz="3600" dirty="0" smtClean="0"/>
              <a:t>！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26857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075803"/>
              </p:ext>
            </p:extLst>
          </p:nvPr>
        </p:nvGraphicFramePr>
        <p:xfrm>
          <a:off x="96419" y="1585508"/>
          <a:ext cx="9048024" cy="524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あなたは認知症に</a:t>
            </a:r>
            <a:r>
              <a:rPr lang="ja-JP" altLang="en-US" dirty="0"/>
              <a:t>対し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どの程度</a:t>
            </a:r>
            <a:r>
              <a:rPr lang="ja-JP" altLang="en-US" dirty="0"/>
              <a:t>知っていますか</a:t>
            </a:r>
            <a:r>
              <a:rPr kumimoji="1" lang="ja-JP" altLang="en-US" dirty="0" smtClean="0"/>
              <a:t>？</a:t>
            </a:r>
            <a:endParaRPr kumimoji="1" lang="ja-JP" altLang="en-US" dirty="0"/>
          </a:p>
        </p:txBody>
      </p:sp>
      <p:sp>
        <p:nvSpPr>
          <p:cNvPr id="4" name="パイ 3"/>
          <p:cNvSpPr/>
          <p:nvPr/>
        </p:nvSpPr>
        <p:spPr>
          <a:xfrm>
            <a:off x="774102" y="1984584"/>
            <a:ext cx="4536503" cy="4612768"/>
          </a:xfrm>
          <a:prstGeom prst="pie">
            <a:avLst>
              <a:gd name="adj1" fmla="val 16177503"/>
              <a:gd name="adj2" fmla="val 7036202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93828" y="3487785"/>
            <a:ext cx="4860000" cy="1800000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 smtClean="0">
                <a:solidFill>
                  <a:schemeClr val="tx1"/>
                </a:solidFill>
              </a:rPr>
              <a:t>57</a:t>
            </a:r>
            <a:r>
              <a:rPr kumimoji="1" lang="ja-JP" altLang="en-US" sz="6000" dirty="0" smtClean="0">
                <a:solidFill>
                  <a:schemeClr val="tx1"/>
                </a:solidFill>
              </a:rPr>
              <a:t>％</a:t>
            </a:r>
            <a:r>
              <a:rPr kumimoji="1" lang="ja-JP" altLang="en-US" sz="4000" dirty="0" smtClean="0">
                <a:solidFill>
                  <a:schemeClr val="tx1"/>
                </a:solidFill>
              </a:rPr>
              <a:t>の人が</a:t>
            </a:r>
            <a:endParaRPr kumimoji="1"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「知らない」と回答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5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385282"/>
              </p:ext>
            </p:extLst>
          </p:nvPr>
        </p:nvGraphicFramePr>
        <p:xfrm>
          <a:off x="0" y="1484784"/>
          <a:ext cx="9144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4000" dirty="0" smtClean="0"/>
              <a:t>認知症の方</a:t>
            </a:r>
            <a:r>
              <a:rPr lang="ja-JP" altLang="en-US" sz="4000" dirty="0"/>
              <a:t>は</a:t>
            </a:r>
            <a:r>
              <a:rPr lang="ja-JP" altLang="en-US" sz="4000" dirty="0" smtClean="0"/>
              <a:t>接しにくい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と</a:t>
            </a:r>
            <a:r>
              <a:rPr kumimoji="1" lang="ja-JP" altLang="en-US" sz="4000" dirty="0" smtClean="0"/>
              <a:t>思いますか？</a:t>
            </a:r>
            <a:endParaRPr kumimoji="1" lang="ja-JP" altLang="en-US" sz="4000" dirty="0"/>
          </a:p>
        </p:txBody>
      </p:sp>
      <p:sp>
        <p:nvSpPr>
          <p:cNvPr id="4" name="パイ 3"/>
          <p:cNvSpPr/>
          <p:nvPr/>
        </p:nvSpPr>
        <p:spPr>
          <a:xfrm>
            <a:off x="813292" y="1957100"/>
            <a:ext cx="4464496" cy="4608512"/>
          </a:xfrm>
          <a:prstGeom prst="pie">
            <a:avLst>
              <a:gd name="adj1" fmla="val 16155049"/>
              <a:gd name="adj2" fmla="val 12489892"/>
            </a:avLst>
          </a:pr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09457" y="3501008"/>
            <a:ext cx="4860000" cy="1800000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 smtClean="0">
                <a:solidFill>
                  <a:schemeClr val="tx1"/>
                </a:solidFill>
              </a:rPr>
              <a:t>83</a:t>
            </a:r>
            <a:r>
              <a:rPr lang="ja-JP" altLang="en-US" sz="6000" dirty="0" smtClean="0">
                <a:solidFill>
                  <a:schemeClr val="tx1"/>
                </a:solidFill>
              </a:rPr>
              <a:t>％</a:t>
            </a:r>
            <a:r>
              <a:rPr lang="ja-JP" altLang="en-US" sz="4000" dirty="0" smtClean="0">
                <a:solidFill>
                  <a:schemeClr val="tx1"/>
                </a:solidFill>
              </a:rPr>
              <a:t>の人が</a:t>
            </a:r>
            <a:endParaRPr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「接しにくい」と回答</a:t>
            </a:r>
            <a:endParaRPr lang="ja-JP" altLang="en-US" sz="72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9704" y="627322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回答数：</a:t>
            </a:r>
            <a:r>
              <a:rPr kumimoji="1" lang="en-US" altLang="ja-JP" sz="3200" dirty="0" smtClean="0"/>
              <a:t>332</a:t>
            </a:r>
            <a:r>
              <a:rPr kumimoji="1" lang="ja-JP" altLang="en-US" sz="3200" dirty="0" smtClean="0"/>
              <a:t>票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7486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7439" r="8428" b="15999"/>
          <a:stretch/>
        </p:blipFill>
        <p:spPr>
          <a:xfrm>
            <a:off x="4910866" y="4102702"/>
            <a:ext cx="4233134" cy="272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2452" r="7715" b="7428"/>
          <a:stretch/>
        </p:blipFill>
        <p:spPr>
          <a:xfrm>
            <a:off x="47331" y="75805"/>
            <a:ext cx="4901056" cy="421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8717" r="4793"/>
          <a:stretch/>
        </p:blipFill>
        <p:spPr>
          <a:xfrm>
            <a:off x="4948387" y="75805"/>
            <a:ext cx="4020527" cy="308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 b="19418"/>
          <a:stretch/>
        </p:blipFill>
        <p:spPr>
          <a:xfrm>
            <a:off x="46742" y="4286175"/>
            <a:ext cx="4892430" cy="245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角丸四角形 6"/>
          <p:cNvSpPr/>
          <p:nvPr/>
        </p:nvSpPr>
        <p:spPr>
          <a:xfrm>
            <a:off x="5152490" y="3284984"/>
            <a:ext cx="3816424" cy="72008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知識を深めるため</a:t>
            </a:r>
            <a:endParaRPr kumimoji="1" lang="en-US" altLang="ja-JP" sz="2400" b="1" dirty="0" smtClean="0">
              <a:solidFill>
                <a:schemeClr val="tx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認知症セミナーに参加</a:t>
            </a:r>
            <a:endParaRPr kumimoji="1" lang="ja-JP" altLang="en-US" sz="2400" b="1" dirty="0">
              <a:solidFill>
                <a:schemeClr val="tx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6051" y="105447"/>
            <a:ext cx="230425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ja-JP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Action 2</a:t>
            </a:r>
          </a:p>
        </p:txBody>
      </p:sp>
    </p:spTree>
    <p:extLst>
      <p:ext uri="{BB962C8B-B14F-4D97-AF65-F5344CB8AC3E}">
        <p14:creationId xmlns:p14="http://schemas.microsoft.com/office/powerpoint/2010/main" val="40636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07505" y="3072043"/>
            <a:ext cx="4320480" cy="716997"/>
          </a:xfrm>
          <a:prstGeom prst="roundRect">
            <a:avLst>
              <a:gd name="adj" fmla="val 25250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認知症患者に重点を</a:t>
            </a:r>
            <a:endParaRPr lang="en-US" altLang="ja-JP" sz="2400" b="1" dirty="0">
              <a:solidFill>
                <a:schemeClr val="tx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置いている施設へ訪問</a:t>
            </a:r>
            <a:endParaRPr lang="en-US" altLang="ja-JP" sz="2400" b="1" dirty="0">
              <a:solidFill>
                <a:schemeClr val="tx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11508" r="5894" b="9137"/>
          <a:stretch/>
        </p:blipFill>
        <p:spPr>
          <a:xfrm>
            <a:off x="107504" y="103003"/>
            <a:ext cx="4443435" cy="289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" t="1121" r="311" b="2001"/>
          <a:stretch/>
        </p:blipFill>
        <p:spPr>
          <a:xfrm>
            <a:off x="4546846" y="119699"/>
            <a:ext cx="4445211" cy="326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7" t="14030" b="20379"/>
          <a:stretch/>
        </p:blipFill>
        <p:spPr>
          <a:xfrm>
            <a:off x="216428" y="3717032"/>
            <a:ext cx="4362773" cy="298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" r="3228"/>
          <a:stretch/>
        </p:blipFill>
        <p:spPr>
          <a:xfrm>
            <a:off x="4595092" y="3459988"/>
            <a:ext cx="4454098" cy="324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正方形/長方形 1"/>
          <p:cNvSpPr/>
          <p:nvPr/>
        </p:nvSpPr>
        <p:spPr>
          <a:xfrm>
            <a:off x="107504" y="85191"/>
            <a:ext cx="2226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Action 3</a:t>
            </a:r>
          </a:p>
        </p:txBody>
      </p:sp>
    </p:spTree>
    <p:extLst>
      <p:ext uri="{BB962C8B-B14F-4D97-AF65-F5344CB8AC3E}">
        <p14:creationId xmlns:p14="http://schemas.microsoft.com/office/powerpoint/2010/main" val="13122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198377" y="632508"/>
            <a:ext cx="233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よくわからない・・・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13234" y="2184469"/>
            <a:ext cx="32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C00000"/>
                </a:solidFill>
              </a:rPr>
              <a:t>暴力的</a:t>
            </a:r>
            <a:r>
              <a:rPr kumimoji="1" lang="ja-JP" altLang="en-US" sz="4000" dirty="0" smtClean="0">
                <a:solidFill>
                  <a:schemeClr val="bg1"/>
                </a:solidFill>
              </a:rPr>
              <a:t>になる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8108" y="4950504"/>
            <a:ext cx="198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怖い</a:t>
            </a:r>
            <a:r>
              <a:rPr lang="ja-JP" altLang="en-US" sz="3600" dirty="0" smtClean="0">
                <a:solidFill>
                  <a:schemeClr val="bg1"/>
                </a:solidFill>
              </a:rPr>
              <a:t>・・・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7737" y="1154139"/>
            <a:ext cx="426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意思疎通できなく</a:t>
            </a:r>
            <a:r>
              <a:rPr lang="ja-JP" altLang="en-US" sz="2000" dirty="0" smtClean="0">
                <a:solidFill>
                  <a:schemeClr val="bg1"/>
                </a:solidFill>
              </a:rPr>
              <a:t>なるんじゃない・・・？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38687" y="2942114"/>
            <a:ext cx="3904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同じ話を何回もするようになる・・・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3600" y="3412676"/>
            <a:ext cx="468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C00000"/>
                </a:solidFill>
              </a:rPr>
              <a:t>徘徊</a:t>
            </a:r>
            <a:r>
              <a:rPr lang="ja-JP" altLang="en-US" sz="4000" dirty="0">
                <a:solidFill>
                  <a:schemeClr val="bg1"/>
                </a:solidFill>
              </a:rPr>
              <a:t>するようになる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01803" y="5726114"/>
            <a:ext cx="2994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近所の目が気になる・・・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502" y="1550985"/>
            <a:ext cx="4358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私のこともわからなくなるんでしょ・・・？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632" y="704829"/>
            <a:ext cx="3178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</a:rPr>
              <a:t>治らない</a:t>
            </a:r>
            <a:r>
              <a:rPr kumimoji="1" lang="ja-JP" altLang="en-US" sz="4000" dirty="0" smtClean="0">
                <a:solidFill>
                  <a:srgbClr val="C00000"/>
                </a:solidFill>
              </a:rPr>
              <a:t>病気</a:t>
            </a:r>
            <a:endParaRPr kumimoji="1" lang="ja-JP" altLang="en-US" sz="4000" dirty="0">
              <a:solidFill>
                <a:srgbClr val="C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96198" y="6212057"/>
            <a:ext cx="2313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精神的に</a:t>
            </a:r>
            <a:r>
              <a:rPr lang="ja-JP" altLang="en-US" sz="2000" dirty="0" smtClean="0">
                <a:solidFill>
                  <a:schemeClr val="bg1"/>
                </a:solidFill>
              </a:rPr>
              <a:t>疲れる・・・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2822" y="2455708"/>
            <a:ext cx="235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物忘れが激しくなる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42752" y="602383"/>
            <a:ext cx="2001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不幸だと思う・・・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77083" y="2092135"/>
            <a:ext cx="301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施設に預けるしかない・・・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35770" y="5148519"/>
            <a:ext cx="190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関わりたく</a:t>
            </a:r>
            <a:r>
              <a:rPr lang="ja-JP" altLang="en-US" sz="2000" dirty="0" smtClean="0">
                <a:solidFill>
                  <a:schemeClr val="bg1"/>
                </a:solidFill>
              </a:rPr>
              <a:t>ない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5177" y="6412112"/>
            <a:ext cx="2417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不安に駆られる・・・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15388" y="494846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苦しそう・・・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7324" y="4282272"/>
            <a:ext cx="390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</a:rPr>
              <a:t>身内でも私じゃ対応できないよ・</a:t>
            </a:r>
            <a:r>
              <a:rPr lang="ja-JP" altLang="en-US" sz="2000" dirty="0">
                <a:solidFill>
                  <a:schemeClr val="bg1"/>
                </a:solidFill>
              </a:rPr>
              <a:t>・・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6193" y="4980609"/>
            <a:ext cx="2871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痴呆症とは違うの・・・・？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79032" y="1692025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寝たきり</a:t>
            </a:r>
            <a:r>
              <a:rPr lang="ja-JP" altLang="en-US" sz="2000" dirty="0" smtClean="0">
                <a:solidFill>
                  <a:schemeClr val="bg1"/>
                </a:solidFill>
              </a:rPr>
              <a:t>になる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99973" y="95270"/>
            <a:ext cx="424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介護する側のストレスがたまりそう・・・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01962" y="6012002"/>
            <a:ext cx="346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周りが理解してくれなさそう・・・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77988" y="3528219"/>
            <a:ext cx="37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普通の</a:t>
            </a:r>
            <a:r>
              <a:rPr lang="ja-JP" altLang="en-US" sz="2000" dirty="0" smtClean="0">
                <a:solidFill>
                  <a:schemeClr val="bg1"/>
                </a:solidFill>
              </a:rPr>
              <a:t>生活はできなく</a:t>
            </a:r>
            <a:r>
              <a:rPr lang="ja-JP" altLang="en-US" sz="2000" dirty="0">
                <a:solidFill>
                  <a:schemeClr val="bg1"/>
                </a:solidFill>
              </a:rPr>
              <a:t>なりそう・・・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00311" y="2942114"/>
            <a:ext cx="2855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</a:rPr>
              <a:t>ボケのことじゃない・</a:t>
            </a:r>
            <a:r>
              <a:rPr lang="ja-JP" altLang="en-US" sz="2000" dirty="0">
                <a:solidFill>
                  <a:schemeClr val="bg1"/>
                </a:solidFill>
              </a:rPr>
              <a:t>・</a:t>
            </a:r>
            <a:r>
              <a:rPr lang="ja-JP" altLang="en-US" sz="2000" dirty="0" smtClean="0">
                <a:solidFill>
                  <a:schemeClr val="bg1"/>
                </a:solidFill>
              </a:rPr>
              <a:t>・？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06985" y="5548629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</a:rPr>
              <a:t>自分自身のことも忘れちゃいそう・・・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86276" y="4282272"/>
            <a:ext cx="366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私の家族はならないから大丈夫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085541" y="4249672"/>
            <a:ext cx="158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</a:rPr>
              <a:t>可哀そう・</a:t>
            </a:r>
            <a:r>
              <a:rPr lang="ja-JP" altLang="en-US" sz="2000" dirty="0">
                <a:solidFill>
                  <a:schemeClr val="bg1"/>
                </a:solidFill>
              </a:rPr>
              <a:t>・・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2755" y="206974"/>
            <a:ext cx="4307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</a:rPr>
              <a:t>意味わかんない事をいうようになる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4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0323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浮かび上がった問題点</a:t>
            </a:r>
            <a:endParaRPr kumimoji="1" lang="ja-JP" altLang="en-US" dirty="0"/>
          </a:p>
        </p:txBody>
      </p:sp>
      <p:pic>
        <p:nvPicPr>
          <p:cNvPr id="2050" name="Picture 2" descr="C:\Users\shiho\AppData\Local\Microsoft\Windows\Temporary Internet Files\Content.IE5\6ZG9G1MC\MP900423044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r="19672" b="-469"/>
          <a:stretch/>
        </p:blipFill>
        <p:spPr bwMode="auto">
          <a:xfrm>
            <a:off x="3153174" y="1318897"/>
            <a:ext cx="300781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形吹き出し 6"/>
          <p:cNvSpPr/>
          <p:nvPr/>
        </p:nvSpPr>
        <p:spPr>
          <a:xfrm>
            <a:off x="1769669" y="4725145"/>
            <a:ext cx="5538635" cy="1989392"/>
          </a:xfrm>
          <a:prstGeom prst="cloudCallout">
            <a:avLst>
              <a:gd name="adj1" fmla="val -829"/>
              <a:gd name="adj2" fmla="val -67500"/>
            </a:avLst>
          </a:prstGeom>
          <a:solidFill>
            <a:srgbClr val="FF8B8B"/>
          </a:solidFill>
          <a:ln>
            <a:solidFill>
              <a:srgbClr val="D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地域で</a:t>
            </a:r>
            <a:r>
              <a:rPr lang="ja-JP" altLang="en-US" sz="32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</a:t>
            </a:r>
            <a:endParaRPr lang="en-US" altLang="ja-JP" sz="32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支援</a:t>
            </a:r>
            <a:r>
              <a:rPr lang="ja-JP" altLang="en-US" sz="32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が必要</a:t>
            </a:r>
            <a:endParaRPr lang="en-US" altLang="ja-JP" sz="32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雲形吹き出し 10"/>
          <p:cNvSpPr/>
          <p:nvPr/>
        </p:nvSpPr>
        <p:spPr>
          <a:xfrm>
            <a:off x="107503" y="1556792"/>
            <a:ext cx="3456385" cy="2936345"/>
          </a:xfrm>
          <a:prstGeom prst="cloudCallout">
            <a:avLst>
              <a:gd name="adj1" fmla="val 59357"/>
              <a:gd name="adj2" fmla="val 2036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知識が</a:t>
            </a:r>
            <a:endParaRPr lang="en-US" altLang="ja-JP" sz="3200" dirty="0" smtClean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不十分</a:t>
            </a:r>
            <a:r>
              <a:rPr lang="ja-JP" altLang="en-US" sz="32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な</a:t>
            </a:r>
            <a:r>
              <a:rPr lang="ja-JP" altLang="en-US" sz="32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人が多い</a:t>
            </a:r>
            <a:endParaRPr lang="en-US" altLang="ja-JP" sz="32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雲形吹き出し 11"/>
          <p:cNvSpPr/>
          <p:nvPr/>
        </p:nvSpPr>
        <p:spPr>
          <a:xfrm>
            <a:off x="5724128" y="1591856"/>
            <a:ext cx="3419872" cy="3068078"/>
          </a:xfrm>
          <a:prstGeom prst="cloudCallout">
            <a:avLst>
              <a:gd name="adj1" fmla="val -60582"/>
              <a:gd name="adj2" fmla="val 1704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介護従事者だけでは</a:t>
            </a: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不十分</a:t>
            </a:r>
            <a:endParaRPr lang="ja-JP" altLang="en-US" sz="3200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44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755576" y="784582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white"/>
                </a:solidFill>
              </a:rPr>
              <a:t>現状調査</a:t>
            </a:r>
            <a:endParaRPr lang="en-US" altLang="ja-JP" sz="5400" dirty="0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55576" y="2616256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問題分析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755576" y="4433383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打開策提案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3995936" y="2027819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4023574" y="3844946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下矢印 17"/>
          <p:cNvSpPr/>
          <p:nvPr/>
        </p:nvSpPr>
        <p:spPr>
          <a:xfrm>
            <a:off x="4023574" y="3844946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55576" y="2616256"/>
            <a:ext cx="7632848" cy="1224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問題分析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55576" y="784582"/>
            <a:ext cx="7632848" cy="1224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white"/>
                </a:solidFill>
              </a:rPr>
              <a:t>現状調査</a:t>
            </a:r>
            <a:endParaRPr lang="en-US" altLang="ja-JP" sz="5400" dirty="0">
              <a:solidFill>
                <a:prstClr val="white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3995936" y="2027819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755576" y="4433383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打開策提案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59532" y="994420"/>
            <a:ext cx="8424936" cy="4869160"/>
          </a:xfrm>
        </p:spPr>
        <p:txBody>
          <a:bodyPr>
            <a:noAutofit/>
          </a:bodyPr>
          <a:lstStyle/>
          <a:p>
            <a:r>
              <a:rPr lang="ja-JP" altLang="en-US" sz="66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支える側の意識改革！</a:t>
            </a:r>
            <a:r>
              <a:rPr lang="en-US" altLang="ja-JP" sz="66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altLang="ja-JP" sz="66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ja-JP" altLang="en-US" sz="18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　</a:t>
            </a:r>
            <a:r>
              <a:rPr kumimoji="1" lang="en-US" altLang="ja-JP" sz="66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kumimoji="1" lang="en-US" altLang="ja-JP" sz="66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kumimoji="1" lang="ja-JP" altLang="en-US" sz="84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認知症サポーター</a:t>
            </a:r>
            <a:r>
              <a:rPr kumimoji="1" lang="en-US" altLang="ja-JP" sz="84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kumimoji="1" lang="en-US" altLang="ja-JP" sz="84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ja-JP" altLang="en-US" sz="84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増加</a:t>
            </a:r>
            <a:r>
              <a:rPr lang="en-US" altLang="ja-JP" sz="8400" b="1" dirty="0" smtClean="0">
                <a:ln w="44450" cmpd="sng">
                  <a:solidFill>
                    <a:srgbClr val="00602B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Project</a:t>
            </a:r>
            <a:endParaRPr kumimoji="1" lang="ja-JP" altLang="en-US" sz="8400" b="1" dirty="0">
              <a:ln w="44450" cmpd="sng">
                <a:solidFill>
                  <a:srgbClr val="00602B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6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認知症サポーターとは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03849" y="6351947"/>
            <a:ext cx="597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　出所</a:t>
            </a:r>
            <a:r>
              <a:rPr lang="en-US" altLang="ja-JP" dirty="0" smtClean="0"/>
              <a:t>:</a:t>
            </a:r>
            <a:r>
              <a:rPr kumimoji="1" lang="ja-JP" altLang="en-US" dirty="0" smtClean="0"/>
              <a:t>認知症サポーター養成講座標準教材（平成２５年）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467544" y="1268760"/>
            <a:ext cx="8280000" cy="162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認知症に対し正しく理解した「応援者」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497070" y="2888760"/>
            <a:ext cx="8280000" cy="16200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何</a:t>
            </a:r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か特別なことをするわけではない</a:t>
            </a:r>
            <a:endParaRPr lang="ja-JP" altLang="en-US" sz="32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467544" y="4508760"/>
            <a:ext cx="8280000" cy="162000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認知症の人が安心して生活ができる</a:t>
            </a:r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よう</a:t>
            </a:r>
            <a:endParaRPr lang="en-US" altLang="ja-JP" sz="32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出来る範囲で支援する</a:t>
            </a:r>
          </a:p>
        </p:txBody>
      </p:sp>
    </p:spTree>
    <p:extLst>
      <p:ext uri="{BB962C8B-B14F-4D97-AF65-F5344CB8AC3E}">
        <p14:creationId xmlns:p14="http://schemas.microsoft.com/office/powerpoint/2010/main" val="5282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認知症サポーター養成講座を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受講したいと思いますか？</a:t>
            </a:r>
            <a:endParaRPr kumimoji="1" lang="ja-JP" altLang="en-US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973718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パイ 6"/>
          <p:cNvSpPr/>
          <p:nvPr/>
        </p:nvSpPr>
        <p:spPr>
          <a:xfrm flipH="1">
            <a:off x="611560" y="1988840"/>
            <a:ext cx="4608512" cy="4536504"/>
          </a:xfrm>
          <a:prstGeom prst="pie">
            <a:avLst>
              <a:gd name="adj1" fmla="val 1437094"/>
              <a:gd name="adj2" fmla="val 16099087"/>
            </a:avLst>
          </a:pr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539552" y="3212976"/>
            <a:ext cx="4896544" cy="1790422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>
                <a:solidFill>
                  <a:schemeClr val="tx1"/>
                </a:solidFill>
              </a:rPr>
              <a:t>68</a:t>
            </a:r>
            <a:r>
              <a:rPr lang="ja-JP" altLang="en-US" sz="6000" dirty="0">
                <a:solidFill>
                  <a:schemeClr val="tx1"/>
                </a:solidFill>
              </a:rPr>
              <a:t>％</a:t>
            </a:r>
            <a:r>
              <a:rPr lang="ja-JP" altLang="en-US" sz="4000" dirty="0">
                <a:solidFill>
                  <a:schemeClr val="tx1"/>
                </a:solidFill>
              </a:rPr>
              <a:t>の人が</a:t>
            </a:r>
            <a:endParaRPr lang="en-US" altLang="ja-JP" sz="4000" dirty="0">
              <a:solidFill>
                <a:schemeClr val="tx1"/>
              </a:solidFill>
            </a:endParaRPr>
          </a:p>
          <a:p>
            <a:pPr algn="ctr"/>
            <a:r>
              <a:rPr lang="ja-JP" altLang="en-US" sz="4000" dirty="0">
                <a:solidFill>
                  <a:schemeClr val="tx1"/>
                </a:solidFill>
              </a:rPr>
              <a:t>「受講したい」と回答</a:t>
            </a:r>
          </a:p>
        </p:txBody>
      </p:sp>
    </p:spTree>
    <p:extLst>
      <p:ext uri="{BB962C8B-B14F-4D97-AF65-F5344CB8AC3E}">
        <p14:creationId xmlns:p14="http://schemas.microsoft.com/office/powerpoint/2010/main" val="34801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5965"/>
          <a:stretch/>
        </p:blipFill>
        <p:spPr>
          <a:xfrm>
            <a:off x="4862818" y="3573016"/>
            <a:ext cx="4249648" cy="3186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5"/>
          <a:stretch/>
        </p:blipFill>
        <p:spPr>
          <a:xfrm>
            <a:off x="28291" y="2985354"/>
            <a:ext cx="5407806" cy="33239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41784" y="404664"/>
            <a:ext cx="8460431" cy="1656184"/>
          </a:xfrm>
        </p:spPr>
        <p:txBody>
          <a:bodyPr>
            <a:noAutofit/>
          </a:bodyPr>
          <a:lstStyle/>
          <a:p>
            <a:r>
              <a:rPr lang="ja-JP" altLang="en-US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認知症サポーター講座を</a:t>
            </a:r>
            <a:r>
              <a:rPr lang="en-US" altLang="ja-JP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開講しました！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5032" y="2160493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40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～</a:t>
            </a:r>
            <a:r>
              <a:rPr lang="en-US" altLang="ja-JP" sz="40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16</a:t>
            </a:r>
            <a:r>
              <a:rPr lang="ja-JP" altLang="en-US" sz="40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名の認知症サポーターが誕生～</a:t>
            </a:r>
          </a:p>
        </p:txBody>
      </p:sp>
    </p:spTree>
    <p:extLst>
      <p:ext uri="{BB962C8B-B14F-4D97-AF65-F5344CB8AC3E}">
        <p14:creationId xmlns:p14="http://schemas.microsoft.com/office/powerpoint/2010/main" val="33263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講座内容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36504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認知症の説明</a:t>
            </a:r>
            <a:endParaRPr lang="en-US" altLang="ja-JP" sz="3600" dirty="0" smtClean="0"/>
          </a:p>
          <a:p>
            <a:pPr lvl="1"/>
            <a:r>
              <a:rPr kumimoji="1" lang="ja-JP" altLang="en-US" sz="3200" dirty="0" smtClean="0"/>
              <a:t>原因疾患の解説</a:t>
            </a:r>
            <a:endParaRPr kumimoji="1" lang="en-US" altLang="ja-JP" sz="3200" dirty="0" smtClean="0"/>
          </a:p>
          <a:p>
            <a:pPr lvl="1"/>
            <a:r>
              <a:rPr kumimoji="1" lang="ja-JP" altLang="en-US" sz="3200" dirty="0" smtClean="0"/>
              <a:t>中核症状</a:t>
            </a:r>
            <a:endParaRPr kumimoji="1" lang="en-US" altLang="ja-JP" sz="3200" dirty="0" smtClean="0"/>
          </a:p>
          <a:p>
            <a:pPr lvl="1"/>
            <a:r>
              <a:rPr lang="ja-JP" altLang="en-US" sz="3200" dirty="0" smtClean="0"/>
              <a:t>行動心理症状</a:t>
            </a:r>
            <a:endParaRPr lang="en-US" altLang="ja-JP" sz="3200" dirty="0" smtClean="0"/>
          </a:p>
          <a:p>
            <a:r>
              <a:rPr lang="ja-JP" altLang="en-US" sz="3600" dirty="0" smtClean="0"/>
              <a:t>早期診断・早期治療の重要性</a:t>
            </a:r>
            <a:endParaRPr lang="en-US" altLang="ja-JP" sz="3600" dirty="0" smtClean="0"/>
          </a:p>
          <a:p>
            <a:r>
              <a:rPr lang="ja-JP" altLang="en-US" sz="3600" dirty="0" smtClean="0"/>
              <a:t>接する</a:t>
            </a:r>
            <a:r>
              <a:rPr lang="ja-JP" altLang="en-US" sz="3600" dirty="0"/>
              <a:t>と</a:t>
            </a:r>
            <a:r>
              <a:rPr lang="ja-JP" altLang="en-US" sz="3600" dirty="0" smtClean="0"/>
              <a:t>きの心構え</a:t>
            </a:r>
            <a:endParaRPr lang="en-US" altLang="ja-JP" sz="3600" dirty="0"/>
          </a:p>
          <a:p>
            <a:r>
              <a:rPr lang="ja-JP" altLang="en-US" sz="3600" dirty="0" smtClean="0"/>
              <a:t>事前に認知症について学ぶことの意義</a:t>
            </a:r>
            <a:endParaRPr kumimoji="1" lang="ja-JP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0897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受講前と</a:t>
            </a:r>
            <a:r>
              <a:rPr lang="ja-JP" altLang="ja-JP" dirty="0" smtClean="0"/>
              <a:t>比べ認知症</a:t>
            </a:r>
            <a:r>
              <a:rPr lang="ja-JP" altLang="ja-JP" dirty="0"/>
              <a:t>に対する認識はどのように変化しましたか</a:t>
            </a:r>
            <a:r>
              <a:rPr lang="ja-JP" altLang="ja-JP" dirty="0" smtClean="0"/>
              <a:t>？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796974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6385641" y="6273225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ja-JP" altLang="en-US" sz="3200" dirty="0">
                <a:latin typeface="ＭＳ Ｐゴシック"/>
                <a:ea typeface="ＭＳ Ｐゴシック"/>
              </a:rPr>
              <a:t>回答数：</a:t>
            </a:r>
            <a:r>
              <a:rPr lang="en-US" altLang="ja-JP" sz="3200" dirty="0">
                <a:latin typeface="ＭＳ Ｐゴシック"/>
                <a:ea typeface="ＭＳ Ｐゴシック"/>
              </a:rPr>
              <a:t>16</a:t>
            </a:r>
            <a:r>
              <a:rPr lang="ja-JP" altLang="en-US" sz="3200" dirty="0">
                <a:latin typeface="ＭＳ Ｐゴシック"/>
                <a:ea typeface="ＭＳ Ｐゴシック"/>
              </a:rPr>
              <a:t>票</a:t>
            </a:r>
          </a:p>
        </p:txBody>
      </p:sp>
      <p:sp>
        <p:nvSpPr>
          <p:cNvPr id="5" name="パイ 4"/>
          <p:cNvSpPr/>
          <p:nvPr/>
        </p:nvSpPr>
        <p:spPr>
          <a:xfrm flipH="1">
            <a:off x="611559" y="1988840"/>
            <a:ext cx="4617513" cy="4576772"/>
          </a:xfrm>
          <a:prstGeom prst="pie">
            <a:avLst>
              <a:gd name="adj1" fmla="val 20316036"/>
              <a:gd name="adj2" fmla="val 16172139"/>
            </a:avLst>
          </a:pr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72043" y="3190446"/>
            <a:ext cx="4896544" cy="1790422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>
                <a:solidFill>
                  <a:schemeClr val="tx1"/>
                </a:solidFill>
              </a:rPr>
              <a:t>81</a:t>
            </a:r>
            <a:r>
              <a:rPr lang="ja-JP" altLang="en-US" sz="6000" dirty="0">
                <a:solidFill>
                  <a:schemeClr val="tx1"/>
                </a:solidFill>
              </a:rPr>
              <a:t>％</a:t>
            </a:r>
            <a:r>
              <a:rPr lang="ja-JP" altLang="en-US" sz="3200" dirty="0">
                <a:solidFill>
                  <a:schemeClr val="tx1"/>
                </a:solidFill>
              </a:rPr>
              <a:t>の人が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「プラスに変わった」と回答</a:t>
            </a:r>
          </a:p>
        </p:txBody>
      </p:sp>
    </p:spTree>
    <p:extLst>
      <p:ext uri="{BB962C8B-B14F-4D97-AF65-F5344CB8AC3E}">
        <p14:creationId xmlns:p14="http://schemas.microsoft.com/office/powerpoint/2010/main" val="37673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ja-JP" sz="3600" dirty="0" smtClean="0"/>
              <a:t>講座</a:t>
            </a:r>
            <a:r>
              <a:rPr lang="ja-JP" altLang="ja-JP" sz="3600" dirty="0"/>
              <a:t>で学んだ知識</a:t>
            </a:r>
            <a:r>
              <a:rPr lang="ja-JP" altLang="ja-JP" sz="3600" dirty="0" smtClean="0"/>
              <a:t>は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ja-JP" sz="3600" dirty="0" smtClean="0"/>
              <a:t>親しい</a:t>
            </a:r>
            <a:r>
              <a:rPr lang="ja-JP" altLang="ja-JP" sz="3600" dirty="0"/>
              <a:t>人</a:t>
            </a:r>
            <a:r>
              <a:rPr lang="ja-JP" altLang="ja-JP" sz="3600" dirty="0" smtClean="0"/>
              <a:t>が</a:t>
            </a:r>
            <a:r>
              <a:rPr lang="ja-JP" altLang="en-US" sz="3600" dirty="0" smtClean="0"/>
              <a:t>認知</a:t>
            </a:r>
            <a:r>
              <a:rPr lang="ja-JP" altLang="ja-JP" sz="3600" dirty="0" smtClean="0"/>
              <a:t>症</a:t>
            </a:r>
            <a:r>
              <a:rPr lang="ja-JP" altLang="ja-JP" sz="3600" dirty="0"/>
              <a:t>になった</a:t>
            </a:r>
            <a:r>
              <a:rPr lang="ja-JP" altLang="ja-JP" sz="3600" dirty="0" smtClean="0"/>
              <a:t>際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ja-JP" sz="3600" dirty="0" smtClean="0"/>
              <a:t>役</a:t>
            </a:r>
            <a:r>
              <a:rPr lang="ja-JP" altLang="ja-JP" sz="3600" dirty="0"/>
              <a:t>に立つ</a:t>
            </a:r>
            <a:r>
              <a:rPr lang="ja-JP" altLang="ja-JP" sz="3600" dirty="0" smtClean="0"/>
              <a:t>と思いま</a:t>
            </a:r>
            <a:r>
              <a:rPr lang="ja-JP" altLang="en-US" sz="3600" dirty="0" smtClean="0"/>
              <a:t>す</a:t>
            </a:r>
            <a:r>
              <a:rPr lang="ja-JP" altLang="ja-JP" sz="3600" dirty="0" smtClean="0"/>
              <a:t>か？</a:t>
            </a:r>
            <a:endParaRPr kumimoji="1" lang="ja-JP" altLang="en-US" sz="3600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288380"/>
              </p:ext>
            </p:extLst>
          </p:nvPr>
        </p:nvGraphicFramePr>
        <p:xfrm>
          <a:off x="0" y="1800692"/>
          <a:ext cx="9144728" cy="501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472808" y="6273225"/>
            <a:ext cx="2664296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ＭＳ Ｐゴシック"/>
                <a:ea typeface="ＭＳ Ｐゴシック"/>
              </a:rPr>
              <a:t>回答数：</a:t>
            </a:r>
            <a:r>
              <a:rPr lang="en-US" altLang="ja-JP" sz="3200" dirty="0">
                <a:latin typeface="ＭＳ Ｐゴシック"/>
                <a:ea typeface="ＭＳ Ｐゴシック"/>
              </a:rPr>
              <a:t>16</a:t>
            </a:r>
            <a:r>
              <a:rPr lang="ja-JP" altLang="en-US" sz="3200" dirty="0">
                <a:latin typeface="ＭＳ Ｐゴシック"/>
                <a:ea typeface="ＭＳ Ｐゴシック"/>
              </a:rPr>
              <a:t>票</a:t>
            </a:r>
          </a:p>
        </p:txBody>
      </p:sp>
      <p:sp>
        <p:nvSpPr>
          <p:cNvPr id="8" name="円/楕円 7"/>
          <p:cNvSpPr/>
          <p:nvPr/>
        </p:nvSpPr>
        <p:spPr>
          <a:xfrm>
            <a:off x="595852" y="1988840"/>
            <a:ext cx="4718688" cy="4576772"/>
          </a:xfrm>
          <a:prstGeom prst="ellipse">
            <a:avLst/>
          </a:pr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558636" y="3235549"/>
            <a:ext cx="4824536" cy="1790422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>
                <a:solidFill>
                  <a:schemeClr val="tx1"/>
                </a:solidFill>
              </a:rPr>
              <a:t>100</a:t>
            </a:r>
            <a:r>
              <a:rPr lang="ja-JP" altLang="en-US" sz="6000" dirty="0" smtClean="0">
                <a:solidFill>
                  <a:schemeClr val="tx1"/>
                </a:solidFill>
              </a:rPr>
              <a:t>％</a:t>
            </a:r>
            <a:r>
              <a:rPr lang="ja-JP" altLang="en-US" sz="4000" dirty="0">
                <a:solidFill>
                  <a:schemeClr val="tx1"/>
                </a:solidFill>
              </a:rPr>
              <a:t>の人が</a:t>
            </a:r>
            <a:endParaRPr lang="en-US" altLang="ja-JP" sz="4000" dirty="0">
              <a:solidFill>
                <a:schemeClr val="tx1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「</a:t>
            </a:r>
            <a:r>
              <a:rPr lang="ja-JP" altLang="en-US" sz="4000" dirty="0">
                <a:solidFill>
                  <a:schemeClr val="tx1"/>
                </a:solidFill>
              </a:rPr>
              <a:t>役に立つ</a:t>
            </a:r>
            <a:r>
              <a:rPr lang="ja-JP" altLang="en-US" sz="4000" dirty="0" smtClean="0">
                <a:solidFill>
                  <a:schemeClr val="tx1"/>
                </a:solidFill>
              </a:rPr>
              <a:t>」</a:t>
            </a:r>
            <a:r>
              <a:rPr lang="ja-JP" altLang="en-US" sz="4000" dirty="0">
                <a:solidFill>
                  <a:schemeClr val="tx1"/>
                </a:solidFill>
              </a:rPr>
              <a:t>と回答</a:t>
            </a:r>
          </a:p>
        </p:txBody>
      </p:sp>
    </p:spTree>
    <p:extLst>
      <p:ext uri="{BB962C8B-B14F-4D97-AF65-F5344CB8AC3E}">
        <p14:creationId xmlns:p14="http://schemas.microsoft.com/office/powerpoint/2010/main" val="173151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64096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38100" h="3810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ja-JP" altLang="en-US" b="1" spc="50" dirty="0" smtClean="0">
                <a:ln w="12700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</a:t>
            </a:r>
            <a:r>
              <a:rPr lang="ja-JP" altLang="en-US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地域</a:t>
            </a:r>
            <a:r>
              <a:rPr lang="ja-JP" altLang="en-US" b="1" spc="50" dirty="0" smtClean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</a:t>
            </a:r>
            <a:r>
              <a:rPr lang="ja-JP" altLang="en-US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として</a:t>
            </a:r>
            <a:r>
              <a:rPr lang="ja-JP" altLang="en-US" b="1" spc="50" dirty="0" smtClean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のサポート</a:t>
            </a:r>
            <a:r>
              <a:rPr lang="ja-JP" altLang="en-US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姿勢づくり</a:t>
            </a:r>
            <a:r>
              <a:rPr lang="en-US" altLang="ja-JP" sz="4800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4800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000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～認知症</a:t>
            </a:r>
            <a:r>
              <a:rPr lang="ja-JP" altLang="en-US" sz="4000" b="1" spc="50" dirty="0" smtClean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サポーターを</a:t>
            </a:r>
            <a:r>
              <a:rPr lang="ja-JP" altLang="en-US" sz="4000" b="1" spc="50" dirty="0">
                <a:ln w="28575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増やそう～</a:t>
            </a:r>
            <a:endParaRPr lang="ja-JP" altLang="en-US" sz="3600" b="1" spc="50" dirty="0">
              <a:ln w="28575"/>
              <a:solidFill>
                <a:srgbClr val="FF380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2600" b="1" spc="50" dirty="0">
                <a:ln w="12700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j-cs"/>
              </a:rPr>
              <a:t>跡見学園女子大学</a:t>
            </a:r>
            <a:endParaRPr lang="en-US" altLang="ja-JP" sz="2600" b="1" spc="50" dirty="0">
              <a:ln w="12700"/>
              <a:solidFill>
                <a:srgbClr val="FF380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j-cs"/>
            </a:endParaRPr>
          </a:p>
          <a:p>
            <a:r>
              <a:rPr lang="ja-JP" altLang="en-US" sz="2600" b="1" spc="50" dirty="0">
                <a:ln w="12700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j-cs"/>
              </a:rPr>
              <a:t>山澤ゼミ</a:t>
            </a:r>
            <a:endParaRPr lang="en-US" altLang="ja-JP" sz="2600" b="1" spc="50" dirty="0">
              <a:ln w="12700"/>
              <a:solidFill>
                <a:srgbClr val="FF380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j-cs"/>
            </a:endParaRPr>
          </a:p>
          <a:p>
            <a:r>
              <a:rPr lang="ja-JP" altLang="en-US" sz="2600" b="1" spc="50" dirty="0">
                <a:ln w="12700"/>
                <a:solidFill>
                  <a:srgbClr val="FF380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j-cs"/>
              </a:rPr>
              <a:t>チームグリーンティー</a:t>
            </a:r>
          </a:p>
        </p:txBody>
      </p:sp>
    </p:spTree>
    <p:extLst>
      <p:ext uri="{BB962C8B-B14F-4D97-AF65-F5344CB8AC3E}">
        <p14:creationId xmlns:p14="http://schemas.microsoft.com/office/powerpoint/2010/main" val="5642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 smtClean="0"/>
              <a:t>　岩手県</a:t>
            </a:r>
            <a:r>
              <a:rPr lang="ja-JP" altLang="en-US" sz="4800" dirty="0"/>
              <a:t>釜石市</a:t>
            </a:r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89756" y="1844824"/>
            <a:ext cx="8964488" cy="17280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4000" dirty="0"/>
              <a:t>仮設住宅</a:t>
            </a:r>
            <a:r>
              <a:rPr lang="ja-JP" altLang="en-US" sz="4000" dirty="0" smtClean="0"/>
              <a:t>にて</a:t>
            </a:r>
            <a:endParaRPr lang="en-US" altLang="ja-JP" sz="4000" dirty="0" smtClean="0"/>
          </a:p>
          <a:p>
            <a:pPr marL="0" indent="0" algn="ctr">
              <a:buNone/>
            </a:pPr>
            <a:r>
              <a:rPr lang="ja-JP" altLang="en-US" sz="4000" dirty="0" smtClean="0"/>
              <a:t>認知症</a:t>
            </a:r>
            <a:r>
              <a:rPr lang="ja-JP" altLang="en-US" sz="4000" dirty="0"/>
              <a:t>サポーター養成</a:t>
            </a:r>
            <a:r>
              <a:rPr lang="ja-JP" altLang="en-US" sz="4000" dirty="0" smtClean="0"/>
              <a:t>講座を</a:t>
            </a:r>
            <a:r>
              <a:rPr lang="ja-JP" altLang="en-US" sz="4000" dirty="0"/>
              <a:t>開催</a:t>
            </a:r>
            <a:endParaRPr lang="en-US" altLang="ja-JP" sz="40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下矢印 5"/>
          <p:cNvSpPr/>
          <p:nvPr/>
        </p:nvSpPr>
        <p:spPr>
          <a:xfrm>
            <a:off x="3916995" y="3448962"/>
            <a:ext cx="1296144" cy="127618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6668661" y="404664"/>
            <a:ext cx="2520280" cy="1800200"/>
          </a:xfrm>
          <a:prstGeom prst="wedgeEllipseCallout">
            <a:avLst>
              <a:gd name="adj1" fmla="val -70252"/>
              <a:gd name="adj2" fmla="val 2072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prstClr val="white"/>
                </a:solidFill>
              </a:rPr>
              <a:t>認知症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pPr algn="ctr"/>
            <a:r>
              <a:rPr lang="ja-JP" altLang="en-US" sz="2000" dirty="0" smtClean="0">
                <a:solidFill>
                  <a:prstClr val="white"/>
                </a:solidFill>
              </a:rPr>
              <a:t>サポータ</a:t>
            </a:r>
            <a:r>
              <a:rPr lang="ja-JP" altLang="en-US" sz="2000" dirty="0">
                <a:solidFill>
                  <a:prstClr val="white"/>
                </a:solidFill>
              </a:rPr>
              <a:t>ー</a:t>
            </a:r>
            <a:r>
              <a:rPr lang="ja-JP" altLang="en-US" sz="2000" dirty="0" smtClean="0">
                <a:solidFill>
                  <a:prstClr val="white"/>
                </a:solidFill>
              </a:rPr>
              <a:t>数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pPr algn="ctr"/>
            <a:r>
              <a:rPr lang="en-US" altLang="ja-JP" sz="2800" dirty="0" smtClean="0">
                <a:solidFill>
                  <a:prstClr val="white"/>
                </a:solidFill>
              </a:rPr>
              <a:t>729</a:t>
            </a:r>
            <a:r>
              <a:rPr lang="ja-JP" altLang="en-US" sz="2800" dirty="0" smtClean="0">
                <a:solidFill>
                  <a:prstClr val="white"/>
                </a:solidFill>
              </a:rPr>
              <a:t>人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ctr"/>
            <a:r>
              <a:rPr lang="ja-JP" altLang="en-US" sz="2000" dirty="0" smtClean="0">
                <a:solidFill>
                  <a:prstClr val="white"/>
                </a:solidFill>
              </a:rPr>
              <a:t>（</a:t>
            </a:r>
            <a:r>
              <a:rPr lang="en-US" altLang="ja-JP" sz="2000" dirty="0" smtClean="0">
                <a:solidFill>
                  <a:prstClr val="white"/>
                </a:solidFill>
              </a:rPr>
              <a:t>2013</a:t>
            </a:r>
            <a:r>
              <a:rPr lang="ja-JP" altLang="en-US" sz="2000" dirty="0" smtClean="0">
                <a:solidFill>
                  <a:prstClr val="white"/>
                </a:solidFill>
              </a:rPr>
              <a:t>年）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3588" y="486916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 smtClean="0">
                <a:solidFill>
                  <a:prstClr val="black"/>
                </a:solidFill>
              </a:rPr>
              <a:t>仮設住宅内の認知症の方を</a:t>
            </a:r>
            <a:endParaRPr lang="en-US" altLang="ja-JP" sz="40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4000" dirty="0" smtClean="0">
                <a:solidFill>
                  <a:prstClr val="black"/>
                </a:solidFill>
              </a:rPr>
              <a:t>地域で支え生活している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07288" cy="115212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認知症サポーターを知っていますか？</a:t>
            </a:r>
            <a:endParaRPr kumimoji="1" lang="ja-JP" altLang="en-US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156869"/>
              </p:ext>
            </p:extLst>
          </p:nvPr>
        </p:nvGraphicFramePr>
        <p:xfrm>
          <a:off x="0" y="1518610"/>
          <a:ext cx="9144000" cy="544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487504" y="6273225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回答数：</a:t>
            </a:r>
            <a:r>
              <a:rPr kumimoji="1" lang="en-US" altLang="ja-JP" sz="3200" dirty="0" smtClean="0"/>
              <a:t>332</a:t>
            </a:r>
            <a:r>
              <a:rPr kumimoji="1" lang="ja-JP" altLang="en-US" sz="3200" dirty="0" smtClean="0"/>
              <a:t>票</a:t>
            </a:r>
            <a:endParaRPr kumimoji="1" lang="ja-JP" altLang="en-US" sz="3200" dirty="0"/>
          </a:p>
        </p:txBody>
      </p:sp>
      <p:sp>
        <p:nvSpPr>
          <p:cNvPr id="4" name="パイ 3"/>
          <p:cNvSpPr/>
          <p:nvPr/>
        </p:nvSpPr>
        <p:spPr>
          <a:xfrm flipH="1">
            <a:off x="539550" y="1916832"/>
            <a:ext cx="4680522" cy="4648780"/>
          </a:xfrm>
          <a:prstGeom prst="pie">
            <a:avLst>
              <a:gd name="adj1" fmla="val 18220504"/>
              <a:gd name="adj2" fmla="val 16200557"/>
            </a:avLst>
          </a:pr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67542" y="3188478"/>
            <a:ext cx="4824538" cy="1915219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 smtClean="0">
                <a:solidFill>
                  <a:schemeClr val="tx1"/>
                </a:solidFill>
              </a:rPr>
              <a:t>90</a:t>
            </a:r>
            <a:r>
              <a:rPr lang="ja-JP" altLang="en-US" sz="6000" dirty="0" smtClean="0">
                <a:solidFill>
                  <a:schemeClr val="tx1"/>
                </a:solidFill>
              </a:rPr>
              <a:t>％</a:t>
            </a:r>
            <a:r>
              <a:rPr lang="ja-JP" altLang="en-US" sz="4000" dirty="0" smtClean="0">
                <a:solidFill>
                  <a:schemeClr val="tx1"/>
                </a:solidFill>
              </a:rPr>
              <a:t>の人が</a:t>
            </a:r>
            <a:endParaRPr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「知らない」と回答</a:t>
            </a:r>
            <a:endParaRPr lang="ja-JP" altLang="en-US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692">
            <a:off x="3514170" y="2396688"/>
            <a:ext cx="5392877" cy="404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352" y="188640"/>
            <a:ext cx="8579296" cy="1584176"/>
          </a:xfrm>
        </p:spPr>
        <p:txBody>
          <a:bodyPr>
            <a:noAutofit/>
          </a:bodyPr>
          <a:lstStyle/>
          <a:p>
            <a:r>
              <a:rPr lang="ja-JP" altLang="en-US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パンフレットを</a:t>
            </a:r>
            <a:r>
              <a:rPr lang="en-US" altLang="ja-JP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5400" b="1" dirty="0">
                <a:ln w="28575" cmpd="sng">
                  <a:solidFill>
                    <a:srgbClr val="DD6909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作成・配布しました！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3" r="1" b="7035"/>
          <a:stretch/>
        </p:blipFill>
        <p:spPr>
          <a:xfrm rot="5049735">
            <a:off x="52600" y="2238797"/>
            <a:ext cx="4235869" cy="395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+mn-ea"/>
                <a:ea typeface="+mn-ea"/>
              </a:rPr>
              <a:t>今後の展望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67544" y="2728277"/>
            <a:ext cx="8280000" cy="1260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パンフレット配布継続</a:t>
            </a:r>
            <a:endParaRPr kumimoji="1" lang="ja-JP" altLang="en-US" sz="32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67544" y="1468277"/>
            <a:ext cx="8280000" cy="12600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3200" dirty="0" smtClean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サポーター</a:t>
            </a:r>
            <a:r>
              <a:rPr lang="ja-JP" altLang="en-US" sz="32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養成講座</a:t>
            </a:r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の</a:t>
            </a:r>
            <a:endParaRPr lang="en-US" altLang="ja-JP" sz="3200" dirty="0" smtClean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定期開催・開催地拡大</a:t>
            </a:r>
            <a:endParaRPr lang="ja-JP" altLang="en-US" sz="32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algn="ctr"/>
            <a:endParaRPr lang="ja-JP" altLang="en-US" sz="32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467544" y="5242727"/>
            <a:ext cx="8280000" cy="126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認知症</a:t>
            </a:r>
            <a:r>
              <a:rPr lang="ja-JP" altLang="en-US" sz="32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の方との交流活動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67544" y="3988277"/>
            <a:ext cx="8280000" cy="126000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サポーター講座の講師資格を取得</a:t>
            </a:r>
            <a:endParaRPr lang="ja-JP" altLang="en-US" sz="32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81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参考文献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0" y="765175"/>
            <a:ext cx="9144000" cy="6092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ja-JP" altLang="en-US" sz="1600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en-US" sz="2000" dirty="0"/>
          </a:p>
          <a:p>
            <a:endParaRPr lang="en-US" altLang="ja-JP" sz="2800" dirty="0" smtClean="0"/>
          </a:p>
          <a:p>
            <a:endParaRPr lang="ja-JP" altLang="en-US" sz="2800" dirty="0"/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620688"/>
            <a:ext cx="9144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1</a:t>
            </a:r>
            <a:r>
              <a:rPr lang="ja-JP" altLang="ja-JP" sz="1600" dirty="0"/>
              <a:t>）厚生労働省　平成</a:t>
            </a:r>
            <a:r>
              <a:rPr lang="en-US" altLang="ja-JP" sz="1600" dirty="0"/>
              <a:t>22</a:t>
            </a:r>
            <a:r>
              <a:rPr lang="ja-JP" altLang="ja-JP" sz="1600" dirty="0"/>
              <a:t>年「認知症高齢者の現状」</a:t>
            </a:r>
            <a:r>
              <a:rPr lang="en-US" altLang="ja-JP" sz="1600" dirty="0"/>
              <a:t>2014</a:t>
            </a:r>
            <a:r>
              <a:rPr lang="ja-JP" altLang="ja-JP" sz="1600" dirty="0"/>
              <a:t>年</a:t>
            </a:r>
            <a:r>
              <a:rPr lang="en-US" altLang="ja-JP" sz="1600" dirty="0"/>
              <a:t>9</a:t>
            </a:r>
            <a:r>
              <a:rPr lang="ja-JP" altLang="ja-JP" sz="1600" dirty="0"/>
              <a:t>月</a:t>
            </a:r>
            <a:r>
              <a:rPr lang="en-US" altLang="ja-JP" sz="1600" dirty="0"/>
              <a:t>1</a:t>
            </a:r>
            <a:r>
              <a:rPr lang="ja-JP" altLang="ja-JP" sz="1600" dirty="0"/>
              <a:t>日利用 </a:t>
            </a:r>
            <a:r>
              <a:rPr lang="en-US" altLang="ja-JP" sz="1600" u="sng" dirty="0">
                <a:hlinkClick r:id="rId3"/>
              </a:rPr>
              <a:t>http://www.mhlw.go.jp/stf/houdou_kouhou/kaiken_shiryou/2013/dl/130607-01.pdf</a:t>
            </a:r>
            <a:r>
              <a:rPr lang="en-US" altLang="ja-JP" sz="1600" dirty="0"/>
              <a:t> </a:t>
            </a:r>
            <a:r>
              <a:rPr lang="ja-JP" altLang="ja-JP" sz="1600" dirty="0"/>
              <a:t>　</a:t>
            </a:r>
          </a:p>
          <a:p>
            <a:r>
              <a:rPr lang="en-US" altLang="ja-JP" sz="1600" dirty="0"/>
              <a:t>2</a:t>
            </a:r>
            <a:r>
              <a:rPr lang="ja-JP" altLang="ja-JP" sz="1600" dirty="0"/>
              <a:t>）厚生労働省　平成</a:t>
            </a:r>
            <a:r>
              <a:rPr lang="en-US" altLang="ja-JP" sz="1600" dirty="0"/>
              <a:t>25</a:t>
            </a:r>
            <a:r>
              <a:rPr lang="ja-JP" altLang="ja-JP" sz="1600" dirty="0"/>
              <a:t>年「介護保険制度を取り巻く状況等 」</a:t>
            </a:r>
            <a:r>
              <a:rPr lang="en-US" altLang="ja-JP" sz="1600" dirty="0"/>
              <a:t>2014</a:t>
            </a:r>
            <a:r>
              <a:rPr lang="ja-JP" altLang="ja-JP" sz="1600" dirty="0"/>
              <a:t>年</a:t>
            </a:r>
            <a:r>
              <a:rPr lang="en-US" altLang="ja-JP" sz="1600" dirty="0"/>
              <a:t>9</a:t>
            </a:r>
            <a:r>
              <a:rPr lang="ja-JP" altLang="ja-JP" sz="1600" dirty="0"/>
              <a:t>月</a:t>
            </a:r>
            <a:r>
              <a:rPr lang="en-US" altLang="ja-JP" sz="1600" dirty="0"/>
              <a:t>1</a:t>
            </a:r>
            <a:r>
              <a:rPr lang="ja-JP" altLang="ja-JP" sz="1600" dirty="0"/>
              <a:t>日</a:t>
            </a:r>
            <a:r>
              <a:rPr lang="ja-JP" altLang="ja-JP" sz="1600" dirty="0" smtClean="0"/>
              <a:t>利用</a:t>
            </a:r>
            <a:endParaRPr lang="en-US" altLang="ja-JP" sz="1600" dirty="0" smtClean="0"/>
          </a:p>
          <a:p>
            <a:r>
              <a:rPr lang="en-US" altLang="ja-JP" sz="1600" u="sng" dirty="0" smtClean="0">
                <a:hlinkClick r:id="rId4"/>
              </a:rPr>
              <a:t>http</a:t>
            </a:r>
            <a:r>
              <a:rPr lang="en-US" altLang="ja-JP" sz="1600" u="sng" dirty="0">
                <a:hlinkClick r:id="rId4"/>
              </a:rPr>
              <a:t>://www.mhlw.go.jp/file/05-Shingikai-12601000-Seisakutoukatsukan-Sanjikanshitsu_Shakaihoshoutantou/0000018735.pdf</a:t>
            </a:r>
            <a:endParaRPr lang="ja-JP" altLang="ja-JP" sz="1600" dirty="0"/>
          </a:p>
          <a:p>
            <a:r>
              <a:rPr lang="en-US" altLang="ja-JP" sz="1600" dirty="0"/>
              <a:t>3</a:t>
            </a:r>
            <a:r>
              <a:rPr lang="ja-JP" altLang="ja-JP" sz="1600" dirty="0"/>
              <a:t>）厚生労働省　平成</a:t>
            </a:r>
            <a:r>
              <a:rPr lang="en-US" altLang="ja-JP" sz="1600" dirty="0"/>
              <a:t>25</a:t>
            </a:r>
            <a:r>
              <a:rPr lang="ja-JP" altLang="ja-JP" sz="1600" dirty="0"/>
              <a:t>年「戦略研究の新規課題案について」</a:t>
            </a:r>
            <a:r>
              <a:rPr lang="en-US" altLang="ja-JP" sz="1600" dirty="0"/>
              <a:t>2014</a:t>
            </a:r>
            <a:r>
              <a:rPr lang="ja-JP" altLang="ja-JP" sz="1600" dirty="0"/>
              <a:t>年</a:t>
            </a:r>
            <a:r>
              <a:rPr lang="en-US" altLang="ja-JP" sz="1600" dirty="0"/>
              <a:t>9</a:t>
            </a:r>
            <a:r>
              <a:rPr lang="ja-JP" altLang="ja-JP" sz="1600" dirty="0"/>
              <a:t>月</a:t>
            </a:r>
            <a:r>
              <a:rPr lang="en-US" altLang="ja-JP" sz="1600" dirty="0"/>
              <a:t>1</a:t>
            </a:r>
            <a:r>
              <a:rPr lang="ja-JP" altLang="ja-JP" sz="1600" dirty="0"/>
              <a:t>日利用</a:t>
            </a:r>
          </a:p>
          <a:p>
            <a:r>
              <a:rPr lang="en-US" altLang="ja-JP" sz="1600" u="sng" dirty="0">
                <a:hlinkClick r:id="rId5"/>
              </a:rPr>
              <a:t>http://www.mhlw.go.jp/file/05-Shingikai-10601000-Daijinkanboukouseikagakuka-Kouseikagakuka/0000028671.pdf</a:t>
            </a:r>
            <a:endParaRPr lang="ja-JP" altLang="ja-JP" sz="1600" dirty="0"/>
          </a:p>
          <a:p>
            <a:r>
              <a:rPr lang="en-US" altLang="ja-JP" sz="1600" dirty="0"/>
              <a:t>4</a:t>
            </a:r>
            <a:r>
              <a:rPr lang="ja-JP" altLang="ja-JP" sz="1600" dirty="0"/>
              <a:t>）厚生労働省　平成</a:t>
            </a:r>
            <a:r>
              <a:rPr lang="en-US" altLang="ja-JP" sz="1600" dirty="0"/>
              <a:t>26</a:t>
            </a:r>
            <a:r>
              <a:rPr lang="ja-JP" altLang="ja-JP" sz="1600" dirty="0"/>
              <a:t>年「特別養護老人ホームの入所申込者の状況」</a:t>
            </a:r>
            <a:r>
              <a:rPr lang="en-US" altLang="ja-JP" sz="1600" dirty="0"/>
              <a:t>2014</a:t>
            </a:r>
            <a:r>
              <a:rPr lang="ja-JP" altLang="ja-JP" sz="1600" dirty="0"/>
              <a:t>年</a:t>
            </a:r>
            <a:r>
              <a:rPr lang="en-US" altLang="ja-JP" sz="1600" dirty="0"/>
              <a:t>9</a:t>
            </a:r>
            <a:r>
              <a:rPr lang="ja-JP" altLang="ja-JP" sz="1600" dirty="0"/>
              <a:t>月</a:t>
            </a:r>
            <a:r>
              <a:rPr lang="en-US" altLang="ja-JP" sz="1600" dirty="0"/>
              <a:t>1</a:t>
            </a:r>
            <a:r>
              <a:rPr lang="ja-JP" altLang="ja-JP" sz="1600" dirty="0"/>
              <a:t>日利用</a:t>
            </a:r>
          </a:p>
          <a:p>
            <a:r>
              <a:rPr lang="en-US" altLang="ja-JP" sz="1600" u="sng" dirty="0">
                <a:hlinkClick r:id="rId6"/>
              </a:rPr>
              <a:t>http://www.mhlw.go.jp/stf/houdou/0000041418.html</a:t>
            </a:r>
            <a:endParaRPr lang="ja-JP" altLang="ja-JP" sz="1600" dirty="0"/>
          </a:p>
          <a:p>
            <a:r>
              <a:rPr lang="en-US" altLang="ja-JP" sz="1600" dirty="0"/>
              <a:t>5</a:t>
            </a:r>
            <a:r>
              <a:rPr lang="ja-JP" altLang="ja-JP" sz="1600" dirty="0"/>
              <a:t>）認知症サポーター養成講座標準</a:t>
            </a:r>
            <a:r>
              <a:rPr lang="ja-JP" altLang="ja-JP" sz="1600" dirty="0" smtClean="0"/>
              <a:t>教材</a:t>
            </a:r>
            <a:r>
              <a:rPr lang="en-US" altLang="ja-JP" sz="1600" dirty="0" smtClean="0"/>
              <a:t>(2013.3)</a:t>
            </a:r>
            <a:endParaRPr lang="ja-JP" altLang="ja-JP" sz="1600" dirty="0"/>
          </a:p>
          <a:p>
            <a:r>
              <a:rPr lang="en-US" altLang="ja-JP" sz="1600" dirty="0"/>
              <a:t>6</a:t>
            </a:r>
            <a:r>
              <a:rPr lang="ja-JP" altLang="ja-JP" sz="1600" dirty="0"/>
              <a:t>）永井道子　中野いく子　「よくわかる高齢者福祉」　ミネルヴァ書房（</a:t>
            </a:r>
            <a:r>
              <a:rPr lang="en-US" altLang="ja-JP" sz="1600" dirty="0"/>
              <a:t>2010.1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7</a:t>
            </a:r>
            <a:r>
              <a:rPr lang="ja-JP" altLang="ja-JP" sz="1600" dirty="0"/>
              <a:t>）中山信吾　「認知症高齢者と介護者支援」　法律文化社（</a:t>
            </a:r>
            <a:r>
              <a:rPr lang="en-US" altLang="ja-JP" sz="1600" dirty="0"/>
              <a:t>2011.9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8</a:t>
            </a:r>
            <a:r>
              <a:rPr lang="ja-JP" altLang="ja-JP" sz="1600" dirty="0"/>
              <a:t>）吉岡充　「アルツハイマー病、認知症」　主婦の友社（</a:t>
            </a:r>
            <a:r>
              <a:rPr lang="en-US" altLang="ja-JP" sz="1600" dirty="0"/>
              <a:t>2005.8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9</a:t>
            </a:r>
            <a:r>
              <a:rPr lang="ja-JP" altLang="ja-JP" sz="1600" dirty="0"/>
              <a:t>）遠藤英俊　「認知症、アルツハイマー病がよくわかる本」　主婦の友社（</a:t>
            </a:r>
            <a:r>
              <a:rPr lang="en-US" altLang="ja-JP" sz="1600" dirty="0"/>
              <a:t>2007.10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10</a:t>
            </a:r>
            <a:r>
              <a:rPr lang="ja-JP" altLang="ja-JP" sz="1600" dirty="0"/>
              <a:t>）加藤伸司　「認知症になるとなぜ不可解な行動をとるのか」　河出書房社（</a:t>
            </a:r>
            <a:r>
              <a:rPr lang="en-US" altLang="ja-JP" sz="1600" dirty="0"/>
              <a:t>2005.3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11</a:t>
            </a:r>
            <a:r>
              <a:rPr lang="ja-JP" altLang="ja-JP" sz="1600" dirty="0"/>
              <a:t>）大友栄一　「心配ない物忘れ、危険なもの忘れ」　栄光出版社（</a:t>
            </a:r>
            <a:r>
              <a:rPr lang="en-US" altLang="ja-JP" sz="1600" dirty="0"/>
              <a:t>2005.4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12</a:t>
            </a:r>
            <a:r>
              <a:rPr lang="ja-JP" altLang="ja-JP" sz="1600" dirty="0"/>
              <a:t>）長谷川和夫　「認知症の知りたいことガイドブック」中央法規出版（</a:t>
            </a:r>
            <a:r>
              <a:rPr lang="en-US" altLang="ja-JP" sz="1600" dirty="0"/>
              <a:t>2006.4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13</a:t>
            </a:r>
            <a:r>
              <a:rPr lang="ja-JP" altLang="ja-JP" sz="1600" dirty="0"/>
              <a:t>）主婦の友社編「アルツハイマー病・認知症」主婦の友社（</a:t>
            </a:r>
            <a:r>
              <a:rPr lang="en-US" altLang="ja-JP" sz="1600" dirty="0"/>
              <a:t>2005.8</a:t>
            </a:r>
            <a:r>
              <a:rPr lang="ja-JP" altLang="ja-JP" sz="1600" dirty="0"/>
              <a:t>）</a:t>
            </a:r>
            <a:r>
              <a:rPr lang="en-US" altLang="ja-JP" sz="1600" dirty="0"/>
              <a:t>p78</a:t>
            </a:r>
            <a:endParaRPr lang="ja-JP" altLang="ja-JP" sz="1600" dirty="0"/>
          </a:p>
          <a:p>
            <a:r>
              <a:rPr lang="en-US" altLang="ja-JP" sz="1600" dirty="0"/>
              <a:t>14</a:t>
            </a:r>
            <a:r>
              <a:rPr lang="ja-JP" altLang="ja-JP" sz="1600" dirty="0"/>
              <a:t>）加藤伸司「認知症を介護する人のための本</a:t>
            </a:r>
            <a:r>
              <a:rPr lang="en-US" altLang="ja-JP" sz="1600" dirty="0"/>
              <a:t> : </a:t>
            </a:r>
            <a:r>
              <a:rPr lang="ja-JP" altLang="ja-JP" sz="1600" dirty="0"/>
              <a:t>ケアする家族をストレスから救う」河出書房新社（</a:t>
            </a:r>
            <a:r>
              <a:rPr lang="en-US" altLang="ja-JP" sz="1600" dirty="0"/>
              <a:t>2007.4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15</a:t>
            </a:r>
            <a:r>
              <a:rPr lang="ja-JP" altLang="ja-JP" sz="1600" dirty="0"/>
              <a:t>）小澤勲</a:t>
            </a:r>
            <a:r>
              <a:rPr lang="en-US" altLang="ja-JP" sz="1600" dirty="0"/>
              <a:t>, </a:t>
            </a:r>
            <a:r>
              <a:rPr lang="ja-JP" altLang="ja-JP" sz="1600" dirty="0"/>
              <a:t>黒川由紀子「認知症と診断されたあなたへ」医学書院（</a:t>
            </a:r>
            <a:r>
              <a:rPr lang="en-US" altLang="ja-JP" sz="1600" dirty="0"/>
              <a:t>2006.1</a:t>
            </a:r>
            <a:r>
              <a:rPr lang="ja-JP" altLang="ja-JP" sz="1600" dirty="0" smtClean="0"/>
              <a:t>）</a:t>
            </a:r>
            <a:endParaRPr lang="en-US" altLang="ja-JP" sz="1600" dirty="0" smtClean="0"/>
          </a:p>
          <a:p>
            <a:r>
              <a:rPr lang="en-US" altLang="ja-JP" sz="1600" dirty="0"/>
              <a:t>16</a:t>
            </a:r>
            <a:r>
              <a:rPr lang="ja-JP" altLang="ja-JP" sz="1600" dirty="0"/>
              <a:t>）長谷川和夫「認知症の知りたいことガイドブック</a:t>
            </a:r>
            <a:r>
              <a:rPr lang="en-US" altLang="ja-JP" sz="1600" dirty="0"/>
              <a:t> : </a:t>
            </a:r>
            <a:r>
              <a:rPr lang="ja-JP" altLang="ja-JP" sz="1600" dirty="0"/>
              <a:t>最新医療</a:t>
            </a:r>
            <a:r>
              <a:rPr lang="en-US" altLang="ja-JP" sz="1600" dirty="0"/>
              <a:t>&amp;</a:t>
            </a:r>
            <a:r>
              <a:rPr lang="ja-JP" altLang="ja-JP" sz="1600" dirty="0"/>
              <a:t>やさしい介護のコツ」中央法規出版（</a:t>
            </a:r>
            <a:r>
              <a:rPr lang="en-US" altLang="ja-JP" sz="1600" dirty="0"/>
              <a:t>2006.4</a:t>
            </a:r>
            <a:r>
              <a:rPr lang="ja-JP" altLang="ja-JP" sz="1600" dirty="0"/>
              <a:t>）</a:t>
            </a:r>
          </a:p>
          <a:p>
            <a:r>
              <a:rPr lang="en-US" altLang="ja-JP" sz="1600" dirty="0"/>
              <a:t>17</a:t>
            </a:r>
            <a:r>
              <a:rPr lang="ja-JP" altLang="ja-JP" sz="1600" dirty="0"/>
              <a:t>）河野和彦「認知症の介護・リハビリテーション・予防</a:t>
            </a:r>
            <a:r>
              <a:rPr lang="en-US" altLang="ja-JP" sz="1600" dirty="0"/>
              <a:t> : </a:t>
            </a:r>
            <a:r>
              <a:rPr lang="ja-JP" altLang="ja-JP" sz="1600" dirty="0"/>
              <a:t>合理的な介護と廃用症候群の阻止」フジメディカル出版（</a:t>
            </a:r>
            <a:r>
              <a:rPr lang="en-US" altLang="ja-JP" sz="1600" dirty="0"/>
              <a:t>2006.11</a:t>
            </a:r>
            <a:r>
              <a:rPr lang="ja-JP" altLang="ja-JP" sz="1600" dirty="0"/>
              <a:t>）</a:t>
            </a:r>
          </a:p>
          <a:p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338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参考文献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0" y="765175"/>
            <a:ext cx="9144000" cy="6092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ja-JP" altLang="en-US" sz="1600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en-US" sz="2000" dirty="0"/>
          </a:p>
          <a:p>
            <a:endParaRPr lang="en-US" altLang="ja-JP" sz="2800" dirty="0" smtClean="0"/>
          </a:p>
          <a:p>
            <a:endParaRPr lang="ja-JP" altLang="en-US" sz="2800" dirty="0"/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620688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18</a:t>
            </a:r>
            <a:r>
              <a:rPr lang="ja-JP" altLang="ja-JP" sz="1600" dirty="0" smtClean="0"/>
              <a:t>）長谷川嘉哉「患者と家族を支える認知症の本」学研メディカル秀潤社（</a:t>
            </a:r>
            <a:r>
              <a:rPr lang="en-US" altLang="ja-JP" sz="1600" dirty="0" smtClean="0"/>
              <a:t>2012.6</a:t>
            </a:r>
            <a:r>
              <a:rPr lang="ja-JP" altLang="ja-JP" sz="1600" dirty="0" smtClean="0"/>
              <a:t>）</a:t>
            </a:r>
          </a:p>
          <a:p>
            <a:r>
              <a:rPr lang="en-US" altLang="ja-JP" sz="1600" dirty="0" smtClean="0"/>
              <a:t>19</a:t>
            </a:r>
            <a:r>
              <a:rPr lang="ja-JP" altLang="ja-JP" sz="1600" dirty="0" smtClean="0"/>
              <a:t>）浦上克哉 「新版 認知症 よい対応・わるい対応 正しい理解と効果的な予防」　日本評論社</a:t>
            </a:r>
            <a:r>
              <a:rPr lang="en-US" altLang="ja-JP" sz="1600" dirty="0" smtClean="0"/>
              <a:t> (2014.5)</a:t>
            </a:r>
            <a:endParaRPr lang="ja-JP" altLang="ja-JP" sz="1600" dirty="0" smtClean="0"/>
          </a:p>
          <a:p>
            <a:r>
              <a:rPr lang="en-US" altLang="ja-JP" sz="1600" dirty="0" smtClean="0"/>
              <a:t>20</a:t>
            </a:r>
            <a:r>
              <a:rPr lang="ja-JP" altLang="ja-JP" sz="1600" dirty="0" smtClean="0"/>
              <a:t>）松浦三男 「よくわかって役に立つ 認知症のすべて 改訂第三版」株式会社 永井書店</a:t>
            </a:r>
            <a:r>
              <a:rPr lang="en-US" altLang="ja-JP" sz="1600" dirty="0" smtClean="0"/>
              <a:t> (2012.5)</a:t>
            </a:r>
            <a:endParaRPr lang="ja-JP" altLang="ja-JP" sz="1600" dirty="0" smtClean="0"/>
          </a:p>
          <a:p>
            <a:r>
              <a:rPr lang="en-US" altLang="ja-JP" sz="1600" dirty="0" smtClean="0"/>
              <a:t>21</a:t>
            </a:r>
            <a:r>
              <a:rPr lang="ja-JP" altLang="ja-JP" sz="1600" dirty="0" smtClean="0"/>
              <a:t>）中村重信 「私たちは認知症にどう立ち向かっていけばよいのだろうか」株式会社南山堂</a:t>
            </a:r>
            <a:r>
              <a:rPr lang="en-US" altLang="ja-JP" sz="1600" dirty="0" smtClean="0"/>
              <a:t> (2013.6) </a:t>
            </a:r>
            <a:endParaRPr lang="ja-JP" altLang="ja-JP" sz="1600" dirty="0" smtClean="0"/>
          </a:p>
          <a:p>
            <a:r>
              <a:rPr lang="en-US" altLang="ja-JP" sz="1600" dirty="0" smtClean="0"/>
              <a:t>22</a:t>
            </a:r>
            <a:r>
              <a:rPr lang="ja-JP" altLang="ja-JP" sz="1600" dirty="0" smtClean="0"/>
              <a:t>）川口恭 監修ＮＰＯ法人ハート・リング運動「認知症がわかる本 医療、介護、福祉から社会との関わりまで」</a:t>
            </a:r>
            <a:endParaRPr lang="en-US" altLang="ja-JP" sz="1600" dirty="0" smtClean="0"/>
          </a:p>
          <a:p>
            <a:r>
              <a:rPr lang="ja-JP" altLang="ja-JP" sz="1600" dirty="0" smtClean="0"/>
              <a:t>株式会社ロハスメディア</a:t>
            </a:r>
            <a:r>
              <a:rPr lang="en-US" altLang="ja-JP" sz="1600" dirty="0" smtClean="0"/>
              <a:t> (2014.1) </a:t>
            </a:r>
            <a:endParaRPr lang="ja-JP" altLang="ja-JP" sz="1600" dirty="0" smtClean="0"/>
          </a:p>
          <a:p>
            <a:r>
              <a:rPr lang="en-US" altLang="ja-JP" sz="1600" dirty="0" smtClean="0"/>
              <a:t>23</a:t>
            </a:r>
            <a:r>
              <a:rPr lang="ja-JP" altLang="ja-JP" sz="1600" dirty="0" smtClean="0"/>
              <a:t>）三好好峰 「認知症 正しい理解と診断技法」株式会社 中山書店</a:t>
            </a:r>
            <a:r>
              <a:rPr lang="en-US" altLang="ja-JP" sz="1600" dirty="0" smtClean="0"/>
              <a:t>(2014.6) </a:t>
            </a:r>
            <a:endParaRPr lang="ja-JP" altLang="ja-JP" sz="1600" dirty="0" smtClean="0"/>
          </a:p>
          <a:p>
            <a:r>
              <a:rPr lang="en-US" altLang="ja-JP" sz="1600" dirty="0" smtClean="0"/>
              <a:t>24</a:t>
            </a:r>
            <a:r>
              <a:rPr lang="ja-JP" altLang="ja-JP" sz="1600" dirty="0" smtClean="0"/>
              <a:t>）十束支郎 「認知症のすべて あなたはわかっていますか」医学出版社</a:t>
            </a:r>
            <a:r>
              <a:rPr lang="en-US" altLang="ja-JP" sz="1600" dirty="0" smtClean="0"/>
              <a:t>(2010.4) </a:t>
            </a:r>
            <a:endParaRPr lang="ja-JP" altLang="ja-JP" sz="1600" dirty="0" smtClean="0"/>
          </a:p>
          <a:p>
            <a:r>
              <a:rPr lang="en-US" altLang="ja-JP" sz="1600" dirty="0" smtClean="0"/>
              <a:t>25)</a:t>
            </a:r>
            <a:r>
              <a:rPr lang="ja-JP" altLang="ja-JP" sz="1600" dirty="0" smtClean="0"/>
              <a:t>遠藤英俊 「よくわかる認知症</a:t>
            </a:r>
            <a:r>
              <a:rPr lang="en-US" altLang="ja-JP" sz="1600" dirty="0" smtClean="0"/>
              <a:t>Q</a:t>
            </a:r>
            <a:r>
              <a:rPr lang="ja-JP" altLang="ja-JP" sz="1600" dirty="0" smtClean="0"/>
              <a:t>＆</a:t>
            </a:r>
            <a:r>
              <a:rPr lang="en-US" altLang="ja-JP" sz="1600" dirty="0" smtClean="0"/>
              <a:t>A</a:t>
            </a:r>
            <a:r>
              <a:rPr lang="ja-JP" altLang="ja-JP" sz="1600" dirty="0" smtClean="0"/>
              <a:t>」  中央法規 </a:t>
            </a:r>
            <a:r>
              <a:rPr lang="en-US" altLang="ja-JP" sz="1600" dirty="0" smtClean="0"/>
              <a:t>(2012.8)</a:t>
            </a:r>
            <a:endParaRPr lang="ja-JP" altLang="ja-JP" sz="1600" dirty="0" smtClean="0"/>
          </a:p>
          <a:p>
            <a:r>
              <a:rPr lang="en-US" altLang="ja-JP" sz="1600" dirty="0" smtClean="0"/>
              <a:t>26)</a:t>
            </a:r>
            <a:r>
              <a:rPr lang="ja-JP" altLang="ja-JP" sz="1600" dirty="0" smtClean="0"/>
              <a:t>高橋幸男「認知症は怖くない正しい知識と理解から生まれるケア」 </a:t>
            </a:r>
            <a:r>
              <a:rPr lang="en-US" altLang="ja-JP" sz="1600" dirty="0" smtClean="0"/>
              <a:t> NHK</a:t>
            </a:r>
            <a:r>
              <a:rPr lang="ja-JP" altLang="ja-JP" sz="1600" dirty="0" smtClean="0"/>
              <a:t>出版 </a:t>
            </a:r>
            <a:r>
              <a:rPr lang="en-US" altLang="ja-JP" sz="1600" dirty="0" smtClean="0"/>
              <a:t>(2014.8)</a:t>
            </a:r>
          </a:p>
          <a:p>
            <a:r>
              <a:rPr lang="en-US" altLang="ja-JP" sz="1600" dirty="0" smtClean="0"/>
              <a:t>27)</a:t>
            </a:r>
            <a:r>
              <a:rPr lang="ja-JP" altLang="en-US" sz="1600" dirty="0" smtClean="0"/>
              <a:t>文京区「正しく知って認知症」</a:t>
            </a:r>
            <a:endParaRPr lang="en-US" altLang="ja-JP" sz="1600" dirty="0" smtClean="0"/>
          </a:p>
          <a:p>
            <a:r>
              <a:rPr lang="en-US" altLang="ja-JP" sz="1600" dirty="0" smtClean="0"/>
              <a:t>28)</a:t>
            </a:r>
            <a:r>
              <a:rPr lang="ja-JP" altLang="en-US" sz="1600" dirty="0" smtClean="0"/>
              <a:t>日経ビジネス</a:t>
            </a:r>
            <a:r>
              <a:rPr lang="en-US" altLang="ja-JP" sz="1600" dirty="0" smtClean="0"/>
              <a:t>No.1752</a:t>
            </a:r>
            <a:r>
              <a:rPr lang="ja-JP" altLang="en-US" sz="1600" dirty="0" smtClean="0"/>
              <a:t>「限界都市東京」</a:t>
            </a:r>
            <a:r>
              <a:rPr lang="en-US" altLang="ja-JP" sz="1600" dirty="0" smtClean="0"/>
              <a:t>p</a:t>
            </a:r>
            <a:r>
              <a:rPr lang="en-US" altLang="ja-JP" sz="1600" dirty="0"/>
              <a:t>32</a:t>
            </a:r>
            <a:r>
              <a:rPr lang="ja-JP" altLang="en-US" sz="1600" dirty="0" smtClean="0"/>
              <a:t>　日経</a:t>
            </a:r>
            <a:r>
              <a:rPr lang="en-US" altLang="ja-JP" sz="1600" dirty="0" smtClean="0"/>
              <a:t>BP</a:t>
            </a:r>
            <a:r>
              <a:rPr lang="ja-JP" altLang="en-US" sz="1600" dirty="0" smtClean="0"/>
              <a:t>社</a:t>
            </a:r>
            <a:r>
              <a:rPr lang="en-US" altLang="ja-JP" sz="1600" dirty="0" smtClean="0"/>
              <a:t>(2014.8)</a:t>
            </a:r>
          </a:p>
          <a:p>
            <a:r>
              <a:rPr lang="en-US" altLang="ja-JP" sz="1600" dirty="0" smtClean="0"/>
              <a:t>29)</a:t>
            </a:r>
            <a:r>
              <a:rPr lang="ja-JP" altLang="en-US" sz="1600" dirty="0" smtClean="0"/>
              <a:t>日経ビジネス</a:t>
            </a:r>
            <a:r>
              <a:rPr lang="en-US" altLang="ja-JP" sz="1600" dirty="0" smtClean="0"/>
              <a:t>No.1755</a:t>
            </a:r>
            <a:r>
              <a:rPr lang="ja-JP" altLang="en-US" sz="1600" dirty="0" smtClean="0"/>
              <a:t>「号砲！</a:t>
            </a:r>
            <a:r>
              <a:rPr lang="en-US" altLang="ja-JP" sz="1600" dirty="0" smtClean="0"/>
              <a:t>3D</a:t>
            </a:r>
            <a:r>
              <a:rPr lang="ja-JP" altLang="en-US" sz="1600" dirty="0" smtClean="0"/>
              <a:t>生産競争」</a:t>
            </a:r>
            <a:r>
              <a:rPr lang="en-US" altLang="ja-JP" sz="1600" dirty="0" smtClean="0"/>
              <a:t>p146</a:t>
            </a:r>
            <a:r>
              <a:rPr lang="ja-JP" altLang="en-US" sz="1600" dirty="0" smtClean="0"/>
              <a:t>　日経</a:t>
            </a:r>
            <a:r>
              <a:rPr lang="en-US" altLang="ja-JP" sz="1600" dirty="0" smtClean="0"/>
              <a:t>BP</a:t>
            </a:r>
            <a:r>
              <a:rPr lang="ja-JP" altLang="en-US" sz="1600" dirty="0" smtClean="0"/>
              <a:t>社</a:t>
            </a:r>
            <a:r>
              <a:rPr lang="en-US" altLang="ja-JP" sz="1600" dirty="0" smtClean="0"/>
              <a:t>(2014.9)</a:t>
            </a:r>
          </a:p>
          <a:p>
            <a:endParaRPr lang="en-US" altLang="ja-JP" sz="1600" dirty="0" smtClean="0"/>
          </a:p>
          <a:p>
            <a:r>
              <a:rPr lang="ja-JP" altLang="en-US" sz="2400" dirty="0" smtClean="0"/>
              <a:t>訪問させていただいた施設、お話を聞いた方々</a:t>
            </a:r>
            <a:endParaRPr lang="en-US" altLang="ja-JP" sz="2400" dirty="0" smtClean="0"/>
          </a:p>
          <a:p>
            <a:r>
              <a:rPr lang="ja-JP" altLang="en-US" sz="2400" dirty="0" smtClean="0"/>
              <a:t>ユアハウス弥生の皆様</a:t>
            </a:r>
            <a:endParaRPr lang="en-US" altLang="ja-JP" sz="2400" dirty="0" smtClean="0"/>
          </a:p>
          <a:p>
            <a:r>
              <a:rPr lang="ja-JP" altLang="en-US" sz="2400" dirty="0" smtClean="0"/>
              <a:t>グループホーム文京あやめの皆様</a:t>
            </a:r>
            <a:endParaRPr lang="en-US" altLang="ja-JP" sz="2400" dirty="0"/>
          </a:p>
          <a:p>
            <a:r>
              <a:rPr lang="ja-JP" altLang="en-US" sz="2400" dirty="0" smtClean="0"/>
              <a:t>特別養護老人ホーム　くすのきの郷の皆様</a:t>
            </a:r>
            <a:endParaRPr lang="en-US" altLang="ja-JP" sz="2400" dirty="0" smtClean="0"/>
          </a:p>
          <a:p>
            <a:r>
              <a:rPr lang="ja-JP" altLang="en-US" sz="2400" dirty="0" smtClean="0"/>
              <a:t>クロスハート幸・川崎の皆様</a:t>
            </a:r>
            <a:endParaRPr lang="en-US" altLang="ja-JP" sz="2400" dirty="0" smtClean="0"/>
          </a:p>
          <a:p>
            <a:r>
              <a:rPr lang="ja-JP" altLang="en-US" sz="2400" dirty="0" smtClean="0"/>
              <a:t>文京区福祉部高齢福祉課　中澤功志さん　三島直子さん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2085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8064" y="692696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ご清聴ありがとう</a:t>
            </a:r>
            <a:r>
              <a:rPr lang="ja-JP" alt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ございました！</a:t>
            </a:r>
            <a:endParaRPr kumimoji="1" lang="ja-JP" alt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5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755576" y="784582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white"/>
                </a:solidFill>
              </a:rPr>
              <a:t>現状調査</a:t>
            </a:r>
            <a:endParaRPr lang="en-US" altLang="ja-JP" sz="5400" dirty="0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55576" y="2616256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問題分析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755576" y="4433383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打開策提案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3995936" y="2027819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4023574" y="3844946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755576" y="2616256"/>
            <a:ext cx="7632848" cy="1224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問題分析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755576" y="4433383"/>
            <a:ext cx="7632848" cy="1224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打開策提案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4023574" y="3844946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3995936" y="2027819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48573" y="803683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white"/>
                </a:solidFill>
              </a:rPr>
              <a:t>現状調査</a:t>
            </a:r>
            <a:endParaRPr lang="en-US" altLang="ja-JP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認知症とは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　記憶</a:t>
            </a:r>
            <a:r>
              <a:rPr lang="ja-JP" altLang="en-US" sz="2800" dirty="0"/>
              <a:t>する、人や場所を認識する、計算をするなどの</a:t>
            </a: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日常生活に支障がでる認知機能の低下症状</a:t>
            </a:r>
            <a:r>
              <a:rPr lang="ja-JP" altLang="en-US" sz="2800" dirty="0"/>
              <a:t>のこと。</a:t>
            </a:r>
          </a:p>
          <a:p>
            <a:endParaRPr kumimoji="1" lang="ja-JP" altLang="en-US" dirty="0"/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884800232"/>
              </p:ext>
            </p:extLst>
          </p:nvPr>
        </p:nvGraphicFramePr>
        <p:xfrm>
          <a:off x="503548" y="2852936"/>
          <a:ext cx="8136904" cy="335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046558" y="6165303"/>
            <a:ext cx="7095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 smtClean="0"/>
              <a:t>出所：文京区作成パンフレット「正しく知って認知症」</a:t>
            </a:r>
            <a:endParaRPr kumimoji="1" lang="en-US" altLang="ja-JP" dirty="0" smtClean="0"/>
          </a:p>
          <a:p>
            <a:pPr algn="r"/>
            <a:r>
              <a:rPr lang="ja-JP" altLang="en-US" dirty="0" smtClean="0"/>
              <a:t>加藤伸司「認知症を介護する人のための本」河出書房新社（平成</a:t>
            </a:r>
            <a:r>
              <a:rPr lang="ja-JP" altLang="en-US" dirty="0"/>
              <a:t>１９</a:t>
            </a:r>
            <a:r>
              <a:rPr lang="ja-JP" altLang="en-US" dirty="0" smtClean="0"/>
              <a:t>年）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74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187337"/>
              </p:ext>
            </p:extLst>
          </p:nvPr>
        </p:nvGraphicFramePr>
        <p:xfrm>
          <a:off x="323850" y="1196975"/>
          <a:ext cx="8586788" cy="4874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右矢印 2"/>
          <p:cNvSpPr/>
          <p:nvPr/>
        </p:nvSpPr>
        <p:spPr>
          <a:xfrm rot="20215681">
            <a:off x="1109637" y="2301989"/>
            <a:ext cx="4915789" cy="755827"/>
          </a:xfrm>
          <a:prstGeom prst="rightArrow">
            <a:avLst>
              <a:gd name="adj1" fmla="val 50000"/>
              <a:gd name="adj2" fmla="val 98921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高齢者数・認知症患者数の推移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47114" y="6024548"/>
            <a:ext cx="5536292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ja-JP" altLang="en-US" dirty="0">
                <a:latin typeface="ＭＳ Ｐゴシック"/>
                <a:ea typeface="ＭＳ Ｐゴシック"/>
              </a:rPr>
              <a:t>出所：厚生労働省「認知症高齢者の現状」（</a:t>
            </a:r>
            <a:r>
              <a:rPr lang="ja-JP" altLang="en-US" dirty="0" smtClean="0">
                <a:latin typeface="ＭＳ Ｐゴシック"/>
                <a:ea typeface="ＭＳ Ｐゴシック"/>
              </a:rPr>
              <a:t>平成</a:t>
            </a:r>
            <a:r>
              <a:rPr lang="ja-JP" altLang="en-US" dirty="0">
                <a:latin typeface="ＭＳ Ｐゴシック"/>
                <a:ea typeface="ＭＳ Ｐゴシック"/>
              </a:rPr>
              <a:t>２２</a:t>
            </a:r>
            <a:r>
              <a:rPr lang="ja-JP" altLang="en-US" dirty="0" smtClean="0">
                <a:latin typeface="ＭＳ Ｐゴシック"/>
                <a:ea typeface="ＭＳ Ｐゴシック"/>
              </a:rPr>
              <a:t>年）</a:t>
            </a:r>
            <a:endParaRPr lang="en-US" altLang="ja-JP" dirty="0" smtClean="0">
              <a:latin typeface="ＭＳ Ｐゴシック"/>
              <a:ea typeface="ＭＳ Ｐゴシック"/>
            </a:endParaRPr>
          </a:p>
          <a:p>
            <a:pPr algn="ctr"/>
            <a:r>
              <a:rPr lang="ja-JP" altLang="en-US" dirty="0" smtClean="0">
                <a:latin typeface="ＭＳ Ｐゴシック"/>
              </a:rPr>
              <a:t>　　　　「介護</a:t>
            </a:r>
            <a:r>
              <a:rPr lang="ja-JP" altLang="en-US" dirty="0">
                <a:latin typeface="ＭＳ Ｐゴシック"/>
              </a:rPr>
              <a:t>保険制度を取り巻く状況等 </a:t>
            </a:r>
            <a:r>
              <a:rPr lang="ja-JP" altLang="en-US" dirty="0" smtClean="0">
                <a:latin typeface="ＭＳ Ｐゴシック"/>
              </a:rPr>
              <a:t>」（平成</a:t>
            </a:r>
            <a:r>
              <a:rPr lang="ja-JP" altLang="en-US" dirty="0">
                <a:latin typeface="ＭＳ Ｐゴシック"/>
              </a:rPr>
              <a:t>２５</a:t>
            </a:r>
            <a:r>
              <a:rPr lang="ja-JP" altLang="en-US" dirty="0" smtClean="0">
                <a:latin typeface="ＭＳ Ｐゴシック"/>
              </a:rPr>
              <a:t>年）</a:t>
            </a:r>
            <a:endParaRPr lang="en-US" altLang="ja-JP" dirty="0" smtClean="0">
              <a:latin typeface="ＭＳ Ｐゴシック"/>
              <a:ea typeface="ＭＳ Ｐゴシック"/>
            </a:endParaRPr>
          </a:p>
          <a:p>
            <a:pPr algn="ctr"/>
            <a:endParaRPr lang="ja-JP" altLang="en-US" dirty="0"/>
          </a:p>
        </p:txBody>
      </p:sp>
      <p:sp>
        <p:nvSpPr>
          <p:cNvPr id="4" name="爆発 1 3"/>
          <p:cNvSpPr/>
          <p:nvPr/>
        </p:nvSpPr>
        <p:spPr>
          <a:xfrm>
            <a:off x="2555776" y="3212976"/>
            <a:ext cx="6413098" cy="3436120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どちらも</a:t>
            </a:r>
            <a:r>
              <a:rPr lang="ja-JP" altLang="en-US" sz="3200" dirty="0" smtClean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年々</a:t>
            </a:r>
            <a:endParaRPr lang="en-US" altLang="ja-JP" sz="3200" dirty="0" smtClean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増加している！！</a:t>
            </a:r>
            <a:endParaRPr kumimoji="1" lang="en-US" altLang="ja-JP" sz="3200" dirty="0" smtClean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6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 txBox="1">
            <a:spLocks/>
          </p:cNvSpPr>
          <p:nvPr/>
        </p:nvSpPr>
        <p:spPr>
          <a:xfrm>
            <a:off x="570384" y="396044"/>
            <a:ext cx="8003232" cy="3032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500" dirty="0" smtClean="0"/>
              <a:t>462</a:t>
            </a:r>
            <a:r>
              <a:rPr lang="ja-JP" altLang="en-US" sz="6000" dirty="0" smtClean="0"/>
              <a:t>万人</a:t>
            </a:r>
            <a:endParaRPr lang="ja-JP" altLang="en-US" sz="6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5001" y="6475990"/>
            <a:ext cx="687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dirty="0">
                <a:latin typeface="ＭＳ Ｐゴシック"/>
                <a:ea typeface="ＭＳ Ｐゴシック"/>
              </a:rPr>
              <a:t>出所：厚生労働省　「戦略研究の新規課題案について」（</a:t>
            </a:r>
            <a:r>
              <a:rPr lang="ja-JP" altLang="en-US" dirty="0" smtClean="0">
                <a:latin typeface="ＭＳ Ｐゴシック"/>
                <a:ea typeface="ＭＳ Ｐゴシック"/>
              </a:rPr>
              <a:t>平成</a:t>
            </a:r>
            <a:r>
              <a:rPr lang="ja-JP" altLang="en-US" dirty="0">
                <a:latin typeface="ＭＳ Ｐゴシック"/>
                <a:ea typeface="ＭＳ Ｐゴシック"/>
              </a:rPr>
              <a:t>２５</a:t>
            </a:r>
            <a:r>
              <a:rPr lang="ja-JP" altLang="en-US" dirty="0" smtClean="0">
                <a:latin typeface="ＭＳ Ｐゴシック"/>
                <a:ea typeface="ＭＳ Ｐゴシック"/>
              </a:rPr>
              <a:t>年</a:t>
            </a:r>
            <a:r>
              <a:rPr lang="ja-JP" altLang="en-US" dirty="0">
                <a:latin typeface="ＭＳ Ｐゴシック"/>
                <a:ea typeface="ＭＳ Ｐゴシック"/>
              </a:rPr>
              <a:t>）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1751" y="3284984"/>
            <a:ext cx="8800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認知症になる可能性の人は</a:t>
            </a:r>
            <a:r>
              <a:rPr kumimoji="1" lang="en-US" altLang="ja-JP" sz="6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400</a:t>
            </a:r>
            <a:r>
              <a:rPr kumimoji="1" lang="ja-JP" altLang="en-US" sz="4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万人　</a:t>
            </a:r>
            <a:endParaRPr kumimoji="1" lang="ja-JP" altLang="en-US" sz="4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5955674" y="404664"/>
            <a:ext cx="3024336" cy="1700808"/>
          </a:xfrm>
          <a:prstGeom prst="wedgeEllipseCallout">
            <a:avLst>
              <a:gd name="adj1" fmla="val -38212"/>
              <a:gd name="adj2" fmla="val 616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rgbClr val="002060"/>
                </a:solidFill>
              </a:rPr>
              <a:t>2012</a:t>
            </a:r>
            <a:r>
              <a:rPr kumimoji="1" lang="ja-JP" altLang="en-US" sz="2800" dirty="0" smtClean="0">
                <a:solidFill>
                  <a:srgbClr val="002060"/>
                </a:solidFill>
              </a:rPr>
              <a:t>年</a:t>
            </a:r>
            <a:endParaRPr kumimoji="1" lang="en-US" altLang="ja-JP" sz="2800" dirty="0" smtClean="0">
              <a:solidFill>
                <a:srgbClr val="002060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rgbClr val="002060"/>
                </a:solidFill>
              </a:rPr>
              <a:t>認知症患者の数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11709" y="2492896"/>
            <a:ext cx="920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＋</a:t>
            </a:r>
            <a:endParaRPr kumimoji="1" lang="ja-JP" altLang="en-US" sz="6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1751" y="4306697"/>
            <a:ext cx="880049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＝高齢者の</a:t>
            </a:r>
            <a:r>
              <a:rPr lang="ja-JP" altLang="en-US" sz="6600" b="1" dirty="0" smtClean="0">
                <a:solidFill>
                  <a:srgbClr val="D2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４人</a:t>
            </a:r>
            <a:r>
              <a:rPr lang="ja-JP" altLang="en-US" sz="6600" b="1" dirty="0">
                <a:solidFill>
                  <a:srgbClr val="D2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に１人</a:t>
            </a:r>
            <a:r>
              <a:rPr lang="ja-JP" altLang="en-US" sz="4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</a:t>
            </a:r>
            <a:endParaRPr lang="en-US" altLang="ja-JP" sz="40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4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認知症</a:t>
            </a:r>
            <a:r>
              <a:rPr lang="ja-JP" altLang="en-US" sz="4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に直面</a:t>
            </a:r>
          </a:p>
        </p:txBody>
      </p:sp>
    </p:spTree>
    <p:extLst>
      <p:ext uri="{BB962C8B-B14F-4D97-AF65-F5344CB8AC3E}">
        <p14:creationId xmlns:p14="http://schemas.microsoft.com/office/powerpoint/2010/main" val="1796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755576" y="784582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prstClr val="white"/>
                </a:solidFill>
              </a:rPr>
              <a:t>現状調査</a:t>
            </a:r>
            <a:endParaRPr lang="en-US" altLang="ja-JP" sz="5400" dirty="0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755576" y="2616256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問題分析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755576" y="4433383"/>
            <a:ext cx="7632848" cy="12241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prstClr val="white"/>
                </a:solidFill>
              </a:rPr>
              <a:t>打開策提案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3995936" y="2027819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4023574" y="3844946"/>
            <a:ext cx="1152128" cy="58843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892</Words>
  <Application>Microsoft Office PowerPoint</Application>
  <PresentationFormat>画面に合わせる (4:3)</PresentationFormat>
  <Paragraphs>258</Paragraphs>
  <Slides>36</Slides>
  <Notes>33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36</vt:i4>
      </vt:variant>
    </vt:vector>
  </HeadingPairs>
  <TitlesOfParts>
    <vt:vector size="54" baseType="lpstr">
      <vt:lpstr>AR P明朝体U</vt:lpstr>
      <vt:lpstr>HGPｺﾞｼｯｸE</vt:lpstr>
      <vt:lpstr>HGP創英角ﾎﾟｯﾌﾟ体</vt:lpstr>
      <vt:lpstr>HGP明朝B</vt:lpstr>
      <vt:lpstr>HGSｺﾞｼｯｸE</vt:lpstr>
      <vt:lpstr>HGS創英角ｺﾞｼｯｸUB</vt:lpstr>
      <vt:lpstr>HGｺﾞｼｯｸM</vt:lpstr>
      <vt:lpstr>ＭＳ Ｐゴシック</vt:lpstr>
      <vt:lpstr>Arial</vt:lpstr>
      <vt:lpstr>Calibri</vt:lpstr>
      <vt:lpstr>Office ​​テーマ</vt:lpstr>
      <vt:lpstr>4_Office ​​テーマ</vt:lpstr>
      <vt:lpstr>5_Office ​​テーマ</vt:lpstr>
      <vt:lpstr>1_Office ​​テーマ</vt:lpstr>
      <vt:lpstr>2_Office ​​テーマ</vt:lpstr>
      <vt:lpstr>6_Office ​​テーマ</vt:lpstr>
      <vt:lpstr>3_Office ​​テーマ</vt:lpstr>
      <vt:lpstr>7_Office ​​テーマ</vt:lpstr>
      <vt:lpstr>あなたは「認知症」に対し どのようなイメージを 持っていますか…？</vt:lpstr>
      <vt:lpstr>PowerPoint プレゼンテーション</vt:lpstr>
      <vt:lpstr>「地域」としてのサポート姿勢づくり ～認知症サポーターを増やそう～</vt:lpstr>
      <vt:lpstr>PowerPoint プレゼンテーション</vt:lpstr>
      <vt:lpstr>PowerPoint プレゼンテーション</vt:lpstr>
      <vt:lpstr>認知症とは</vt:lpstr>
      <vt:lpstr>高齢者数・認知症患者数の推移</vt:lpstr>
      <vt:lpstr>PowerPoint プレゼンテーション</vt:lpstr>
      <vt:lpstr>PowerPoint プレゼンテーション</vt:lpstr>
      <vt:lpstr>PowerPoint プレゼンテーション</vt:lpstr>
      <vt:lpstr>特別養護老人ホームの 待機者数は・・・</vt:lpstr>
      <vt:lpstr>施設・介護士を 増やせば解決するの？</vt:lpstr>
      <vt:lpstr>介護施設を増設したとしても・・・</vt:lpstr>
      <vt:lpstr>さらなる問題追及のために</vt:lpstr>
      <vt:lpstr>PowerPoint プレゼンテーション</vt:lpstr>
      <vt:lpstr>あなたは認知症に対し どの程度知っていますか？</vt:lpstr>
      <vt:lpstr>認知症の方は接しにくい と思いますか？</vt:lpstr>
      <vt:lpstr>PowerPoint プレゼンテーション</vt:lpstr>
      <vt:lpstr>PowerPoint プレゼンテーション</vt:lpstr>
      <vt:lpstr>浮かび上がった問題点</vt:lpstr>
      <vt:lpstr>PowerPoint プレゼンテーション</vt:lpstr>
      <vt:lpstr>PowerPoint プレゼンテーション</vt:lpstr>
      <vt:lpstr>支える側の意識改革！ 　 認知症サポーター 増加Project</vt:lpstr>
      <vt:lpstr>認知症サポーターとは</vt:lpstr>
      <vt:lpstr>認知症サポーター養成講座を 受講したいと思いますか？</vt:lpstr>
      <vt:lpstr>認知症サポーター講座を 開講しました！</vt:lpstr>
      <vt:lpstr>講座内容</vt:lpstr>
      <vt:lpstr>受講前と比べ認知症に対する認識はどのように変化しましたか？</vt:lpstr>
      <vt:lpstr>講座で学んだ知識は 親しい人が認知症になった際 役に立つと思いますか？</vt:lpstr>
      <vt:lpstr>　岩手県釜石市</vt:lpstr>
      <vt:lpstr>認知症サポーターを知っていますか？</vt:lpstr>
      <vt:lpstr>パンフレットを 作成・配布しました！</vt:lpstr>
      <vt:lpstr>今後の展望</vt:lpstr>
      <vt:lpstr>参考文献</vt:lpstr>
      <vt:lpstr>参考文献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「町」としてのサポート姿勢づくり ～認知症サポーター人口を増やそう～</dc:title>
  <dc:creator>FJ-USER</dc:creator>
  <cp:lastModifiedBy>山澤 成康</cp:lastModifiedBy>
  <cp:revision>365</cp:revision>
  <cp:lastPrinted>2014-09-02T00:24:50Z</cp:lastPrinted>
  <dcterms:created xsi:type="dcterms:W3CDTF">2014-08-18T09:20:11Z</dcterms:created>
  <dcterms:modified xsi:type="dcterms:W3CDTF">2019-05-08T01:19:50Z</dcterms:modified>
</cp:coreProperties>
</file>