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312" r:id="rId2"/>
    <p:sldId id="314" r:id="rId3"/>
    <p:sldId id="315" r:id="rId4"/>
    <p:sldId id="317" r:id="rId5"/>
    <p:sldId id="331" r:id="rId6"/>
    <p:sldId id="334" r:id="rId7"/>
    <p:sldId id="333" r:id="rId8"/>
    <p:sldId id="335" r:id="rId9"/>
    <p:sldId id="316" r:id="rId10"/>
    <p:sldId id="329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98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6109ABE-3734-4BD4-91CD-E9D1984C696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EDF08CA-F98E-4ECA-8296-947F82995058}" type="slidenum">
              <a:rPr lang="en-US" altLang="ja-JP">
                <a:latin typeface="Arial" panose="020B0604020202020204" pitchFamily="34" charset="0"/>
              </a:rPr>
              <a:pPr eaLnBrk="1" hangingPunct="1"/>
              <a:t>1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F864CAFA-7359-482C-9120-57E8905AD626}" type="slidenum">
              <a:rPr lang="en-US" altLang="ja-JP">
                <a:latin typeface="Arial" panose="020B0604020202020204" pitchFamily="34" charset="0"/>
              </a:rPr>
              <a:pPr eaLnBrk="1" hangingPunct="1"/>
              <a:t>2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73EBC9B-FBD1-4E79-ACA6-51A56F3768C8}" type="slidenum">
              <a:rPr lang="en-US" altLang="ja-JP">
                <a:latin typeface="Arial" panose="020B0604020202020204" pitchFamily="34" charset="0"/>
              </a:rPr>
              <a:pPr eaLnBrk="1" hangingPunct="1"/>
              <a:t>3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CB916F4-A445-4040-AD8A-D25DE5329F40}" type="slidenum">
              <a:rPr lang="en-US" altLang="ja-JP">
                <a:latin typeface="Arial" panose="020B0604020202020204" pitchFamily="34" charset="0"/>
              </a:rPr>
              <a:pPr eaLnBrk="1" hangingPunct="1"/>
              <a:t>9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92641-AFF4-49D1-97AA-0280A48FDC4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596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F5FEE-15A3-4C53-9AD9-AFF62E212F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238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05600-81E3-41DB-A30F-267A6E5DAB1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844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D2981-733C-42B7-860B-7928E73B862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998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519F0-67B1-4BFF-A69B-A04C2435965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544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E5483-8943-41CA-B87F-6B8D1070F6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910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E96CB-B020-4DE6-A4FE-70F4983DF5D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80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1A7A3-8F37-47B1-B28C-0745B6FAF40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36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7C04E-DFA6-41DA-B5DB-5DBDBCB3F59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893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1B2EE-DA90-4CF2-AC31-FA345C912CF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227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EC5A9-7ED8-4C35-A47E-39C51AACB28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896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AC7D9CC-1BB3-4AEA-A41A-C1DB45EC52A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egmankiw.blogspot.jp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1336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4000" dirty="0" smtClean="0"/>
              <a:t>マクロ経済学</a:t>
            </a:r>
            <a:br>
              <a:rPr lang="ja-JP" altLang="en-US" sz="4000" dirty="0" smtClean="0"/>
            </a:br>
            <a:r>
              <a:rPr lang="ja-JP" altLang="en-US" sz="4000" dirty="0" smtClean="0"/>
              <a:t/>
            </a:r>
            <a:br>
              <a:rPr lang="ja-JP" altLang="en-US" sz="4000" dirty="0" smtClean="0"/>
            </a:br>
            <a:r>
              <a:rPr lang="ja-JP" altLang="en-US" sz="4000" dirty="0" smtClean="0"/>
              <a:t>山澤成康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経済学とは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502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経済学とは</a:t>
            </a:r>
          </a:p>
        </p:txBody>
      </p:sp>
      <p:sp>
        <p:nvSpPr>
          <p:cNvPr id="921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sz="4000" smtClean="0">
                <a:solidFill>
                  <a:srgbClr val="0000CC"/>
                </a:solidFill>
              </a:rPr>
              <a:t>経世済民</a:t>
            </a:r>
            <a:endParaRPr lang="en-US" altLang="ja-JP" sz="4000" smtClean="0">
              <a:solidFill>
                <a:srgbClr val="0000CC"/>
              </a:solidFill>
            </a:endParaRPr>
          </a:p>
          <a:p>
            <a:pPr eaLnBrk="1" hangingPunct="1"/>
            <a:r>
              <a:rPr lang="ja-JP" altLang="en-US" smtClean="0"/>
              <a:t>「世を經（おさ）め、民を濟（すく）う」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隋の時代の王通</a:t>
            </a:r>
            <a:r>
              <a:rPr lang="en-US" altLang="ja-JP" smtClean="0"/>
              <a:t>『</a:t>
            </a:r>
            <a:r>
              <a:rPr lang="ja-JP" altLang="en-US" smtClean="0"/>
              <a:t>文中子中説</a:t>
            </a:r>
            <a:r>
              <a:rPr lang="en-US" altLang="ja-JP" smtClean="0"/>
              <a:t>』</a:t>
            </a:r>
            <a:r>
              <a:rPr lang="ja-JP" altLang="en-US" smtClean="0"/>
              <a:t>礼楽篇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>
              <a:buFont typeface="Arial" charset="0"/>
              <a:buNone/>
            </a:pPr>
            <a:r>
              <a:rPr lang="en-US" altLang="ja-JP" sz="4000" smtClean="0">
                <a:solidFill>
                  <a:srgbClr val="0000CC"/>
                </a:solidFill>
              </a:rPr>
              <a:t>Economy</a:t>
            </a:r>
          </a:p>
          <a:p>
            <a:pPr eaLnBrk="1" hangingPunct="1"/>
            <a:r>
              <a:rPr lang="ja-JP" altLang="en-US" smtClean="0"/>
              <a:t>ギリシャ語の</a:t>
            </a:r>
            <a:r>
              <a:rPr lang="ja-JP" altLang="ja-JP" smtClean="0"/>
              <a:t> </a:t>
            </a:r>
            <a:r>
              <a:rPr lang="en-US" altLang="ja-JP" smtClean="0"/>
              <a:t>oikonomia</a:t>
            </a:r>
            <a:r>
              <a:rPr lang="ja-JP" altLang="en-US" smtClean="0"/>
              <a:t>が語源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家計の管理法という意味である。</a:t>
            </a:r>
            <a:endParaRPr lang="ja-JP" altLang="ja-JP" smtClean="0"/>
          </a:p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581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60350"/>
            <a:ext cx="4270375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2879725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1331913" y="1700213"/>
            <a:ext cx="936625" cy="2233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269" name="テキスト ボックス 4"/>
          <p:cNvSpPr txBox="1">
            <a:spLocks noChangeArrowheads="1"/>
          </p:cNvSpPr>
          <p:nvPr/>
        </p:nvSpPr>
        <p:spPr bwMode="auto">
          <a:xfrm>
            <a:off x="6372225" y="6165850"/>
            <a:ext cx="2771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随の時代西暦</a:t>
            </a:r>
            <a:r>
              <a:rPr lang="en-US" altLang="ja-JP"/>
              <a:t>600</a:t>
            </a:r>
            <a:r>
              <a:rPr lang="ja-JP" altLang="en-US"/>
              <a:t>年ころ</a:t>
            </a:r>
          </a:p>
        </p:txBody>
      </p:sp>
    </p:spTree>
    <p:extLst>
      <p:ext uri="{BB962C8B-B14F-4D97-AF65-F5344CB8AC3E}">
        <p14:creationId xmlns:p14="http://schemas.microsoft.com/office/powerpoint/2010/main" val="16686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経済学とは</a:t>
            </a:r>
          </a:p>
        </p:txBody>
      </p:sp>
      <p:sp>
        <p:nvSpPr>
          <p:cNvPr id="13315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ja-JP" altLang="en-US" dirty="0" smtClean="0"/>
              <a:t>人間が「損得勘定で行動する」と仮定して、社会を分析しようとする学問。</a:t>
            </a:r>
          </a:p>
        </p:txBody>
      </p:sp>
    </p:spTree>
    <p:extLst>
      <p:ext uri="{BB962C8B-B14F-4D97-AF65-F5344CB8AC3E}">
        <p14:creationId xmlns:p14="http://schemas.microsoft.com/office/powerpoint/2010/main" val="7233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/>
              <a:t>経済学の１０大原理（マンキュー）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0"/>
            <a:ext cx="8785225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charset="0"/>
              <a:buNone/>
              <a:defRPr/>
            </a:pPr>
            <a:endParaRPr lang="ja-JP" altLang="en-US" dirty="0"/>
          </a:p>
          <a:p>
            <a:pPr marL="0" indent="0">
              <a:buFont typeface="Arial" charset="0"/>
              <a:buNone/>
              <a:defRPr/>
            </a:pPr>
            <a:r>
              <a:rPr lang="ja-JP" altLang="en-US" sz="2600" dirty="0" smtClean="0"/>
              <a:t>１．人々</a:t>
            </a:r>
            <a:r>
              <a:rPr lang="ja-JP" altLang="en-US" sz="2600" dirty="0"/>
              <a:t>はトレードオフに直面している。</a:t>
            </a:r>
          </a:p>
          <a:p>
            <a:pPr marL="0" indent="0">
              <a:buFont typeface="Arial" charset="0"/>
              <a:buNone/>
              <a:defRPr/>
            </a:pPr>
            <a:r>
              <a:rPr lang="ja-JP" altLang="en-US" sz="2600" dirty="0"/>
              <a:t>２</a:t>
            </a:r>
            <a:r>
              <a:rPr lang="ja-JP" altLang="en-US" sz="2600" dirty="0" smtClean="0"/>
              <a:t>．ある</a:t>
            </a:r>
            <a:r>
              <a:rPr lang="ja-JP" altLang="en-US" sz="2600" dirty="0"/>
              <a:t>ものの費用は、それを得るために放棄したものの価値である。</a:t>
            </a:r>
          </a:p>
          <a:p>
            <a:pPr marL="0" indent="0">
              <a:buFont typeface="Arial" charset="0"/>
              <a:buNone/>
              <a:defRPr/>
            </a:pPr>
            <a:r>
              <a:rPr lang="ja-JP" altLang="en-US" sz="2600" dirty="0"/>
              <a:t>３</a:t>
            </a:r>
            <a:r>
              <a:rPr lang="ja-JP" altLang="en-US" sz="2600" dirty="0" smtClean="0"/>
              <a:t>．合理的</a:t>
            </a:r>
            <a:r>
              <a:rPr lang="ja-JP" altLang="en-US" sz="2600" dirty="0"/>
              <a:t>な人々は限界的な部分で考える</a:t>
            </a:r>
          </a:p>
          <a:p>
            <a:pPr marL="0" indent="0">
              <a:buFont typeface="Arial" charset="0"/>
              <a:buNone/>
              <a:defRPr/>
            </a:pPr>
            <a:r>
              <a:rPr lang="ja-JP" altLang="en-US" sz="2600" dirty="0"/>
              <a:t>４</a:t>
            </a:r>
            <a:r>
              <a:rPr lang="ja-JP" altLang="en-US" sz="2600" dirty="0" smtClean="0"/>
              <a:t>．人々</a:t>
            </a:r>
            <a:r>
              <a:rPr lang="ja-JP" altLang="en-US" sz="2600" dirty="0"/>
              <a:t>はさまざまなインセンティブ（誘因）に反応する。</a:t>
            </a:r>
          </a:p>
          <a:p>
            <a:pPr marL="0" indent="0">
              <a:buFont typeface="Arial" charset="0"/>
              <a:buNone/>
              <a:defRPr/>
            </a:pPr>
            <a:r>
              <a:rPr lang="ja-JP" altLang="en-US" sz="2600" dirty="0"/>
              <a:t>５</a:t>
            </a:r>
            <a:r>
              <a:rPr lang="ja-JP" altLang="en-US" sz="2600" dirty="0" smtClean="0"/>
              <a:t>．交易</a:t>
            </a:r>
            <a:r>
              <a:rPr lang="ja-JP" altLang="en-US" sz="2600" dirty="0"/>
              <a:t>（取引）はすべての人々をより豊かにする。</a:t>
            </a:r>
          </a:p>
          <a:p>
            <a:pPr marL="0" indent="0">
              <a:buFont typeface="Arial" charset="0"/>
              <a:buNone/>
              <a:defRPr/>
            </a:pPr>
            <a:r>
              <a:rPr lang="ja-JP" altLang="en-US" sz="2600" dirty="0"/>
              <a:t>６</a:t>
            </a:r>
            <a:r>
              <a:rPr lang="ja-JP" altLang="en-US" sz="2600" dirty="0" smtClean="0"/>
              <a:t>．通常</a:t>
            </a:r>
            <a:r>
              <a:rPr lang="ja-JP" altLang="en-US" sz="2600" dirty="0"/>
              <a:t>、市場は経済活動を組織する良策である。</a:t>
            </a:r>
          </a:p>
          <a:p>
            <a:pPr marL="0" indent="0">
              <a:buFont typeface="Arial" charset="0"/>
              <a:buNone/>
              <a:defRPr/>
            </a:pPr>
            <a:r>
              <a:rPr lang="ja-JP" altLang="en-US" sz="2600" dirty="0"/>
              <a:t>７</a:t>
            </a:r>
            <a:r>
              <a:rPr lang="ja-JP" altLang="en-US" sz="2600" dirty="0" smtClean="0"/>
              <a:t>．政府</a:t>
            </a:r>
            <a:r>
              <a:rPr lang="ja-JP" altLang="en-US" sz="2600" dirty="0"/>
              <a:t>は市場のもたらす成果を改善できることもある。</a:t>
            </a:r>
          </a:p>
          <a:p>
            <a:pPr marL="0" indent="0">
              <a:buFont typeface="Arial" charset="0"/>
              <a:buNone/>
              <a:defRPr/>
            </a:pPr>
            <a:r>
              <a:rPr lang="ja-JP" altLang="en-US" sz="2600" dirty="0"/>
              <a:t>８</a:t>
            </a:r>
            <a:r>
              <a:rPr lang="ja-JP" altLang="en-US" sz="2600" dirty="0" smtClean="0"/>
              <a:t>．一</a:t>
            </a:r>
            <a:r>
              <a:rPr lang="ja-JP" altLang="en-US" sz="2600" dirty="0"/>
              <a:t>国の生活水準は、財・サービスの生産能力に依存している</a:t>
            </a:r>
          </a:p>
          <a:p>
            <a:pPr marL="0" indent="0">
              <a:buFont typeface="Arial" charset="0"/>
              <a:buNone/>
              <a:defRPr/>
            </a:pPr>
            <a:r>
              <a:rPr lang="ja-JP" altLang="en-US" sz="2600" dirty="0"/>
              <a:t>９</a:t>
            </a:r>
            <a:r>
              <a:rPr lang="ja-JP" altLang="en-US" sz="2600" dirty="0" smtClean="0"/>
              <a:t>．政府</a:t>
            </a:r>
            <a:r>
              <a:rPr lang="ja-JP" altLang="en-US" sz="2600" dirty="0"/>
              <a:t>が紙幣を印刷しすぎると、物価が上昇する</a:t>
            </a:r>
          </a:p>
          <a:p>
            <a:pPr marL="0" indent="0">
              <a:buFont typeface="Arial" charset="0"/>
              <a:buNone/>
              <a:defRPr/>
            </a:pPr>
            <a:r>
              <a:rPr lang="ja-JP" altLang="en-US" sz="2600" dirty="0" smtClean="0"/>
              <a:t>１０</a:t>
            </a:r>
            <a:r>
              <a:rPr lang="en-US" altLang="ja-JP" sz="2600" dirty="0" smtClean="0"/>
              <a:t>.</a:t>
            </a:r>
            <a:r>
              <a:rPr lang="ja-JP" altLang="en-US" sz="2600" dirty="0" smtClean="0"/>
              <a:t>社会</a:t>
            </a:r>
            <a:r>
              <a:rPr lang="ja-JP" altLang="en-US" sz="2600" dirty="0"/>
              <a:t>は、インフレ率と失業率の短期的トレードオフに直面している。</a:t>
            </a:r>
          </a:p>
          <a:p>
            <a:pPr>
              <a:buFont typeface="Arial" charset="0"/>
              <a:buChar char="•"/>
              <a:defRPr/>
            </a:pPr>
            <a:endParaRPr lang="ja-JP" altLang="en-US" sz="2900" dirty="0"/>
          </a:p>
        </p:txBody>
      </p:sp>
    </p:spTree>
    <p:extLst>
      <p:ext uri="{BB962C8B-B14F-4D97-AF65-F5344CB8AC3E}">
        <p14:creationId xmlns:p14="http://schemas.microsoft.com/office/powerpoint/2010/main" val="13731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/>
              <a:t>Nicholas Gregory </a:t>
            </a:r>
            <a:r>
              <a:rPr lang="en-US" altLang="ja-JP" dirty="0" smtClean="0"/>
              <a:t>Mankiw</a:t>
            </a:r>
            <a:br>
              <a:rPr lang="en-US" altLang="ja-JP" dirty="0" smtClean="0"/>
            </a:br>
            <a:r>
              <a:rPr lang="en-US" altLang="ja-JP" dirty="0" smtClean="0"/>
              <a:t>1958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</a:t>
            </a:r>
            <a:r>
              <a:rPr lang="en-US" altLang="ja-JP" dirty="0"/>
              <a:t>3</a:t>
            </a:r>
            <a:r>
              <a:rPr lang="ja-JP" altLang="en-US" dirty="0"/>
              <a:t>日 </a:t>
            </a:r>
            <a:r>
              <a:rPr lang="en-US" altLang="ja-JP" dirty="0"/>
              <a:t>- </a:t>
            </a:r>
            <a:endParaRPr lang="ja-JP" altLang="en-US" dirty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628775"/>
            <a:ext cx="32654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16113"/>
            <a:ext cx="1066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148263" y="3429000"/>
            <a:ext cx="24050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cap="all" dirty="0">
                <a:latin typeface="Arial" charset="0"/>
                <a:ea typeface="ＭＳ Ｐゴシック" charset="-128"/>
                <a:hlinkClick r:id="rId4"/>
              </a:rPr>
              <a:t>GREG MANKIW'S BLOG</a:t>
            </a:r>
            <a:endParaRPr lang="en-US" altLang="ja-JP" b="1" cap="all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33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１．	トレードオフ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endParaRPr lang="ja-JP" altLang="en-US" dirty="0"/>
          </a:p>
          <a:p>
            <a:pPr>
              <a:buFont typeface="Arial" charset="0"/>
              <a:buChar char="•"/>
              <a:defRPr/>
            </a:pPr>
            <a:r>
              <a:rPr lang="ja-JP" altLang="en-US" dirty="0" smtClean="0"/>
              <a:t>世の中</a:t>
            </a:r>
            <a:r>
              <a:rPr lang="ja-JP" altLang="en-US" dirty="0"/>
              <a:t>の資源に無限にあるものはありません。１日は２４時間と決まっています。経済学の勉強をすると、その間は英語の勉強はできません。大学の授業を受けに行っている間はアルバイトはできません。</a:t>
            </a:r>
          </a:p>
          <a:p>
            <a:pPr>
              <a:buFont typeface="Arial" charset="0"/>
              <a:buChar char="•"/>
              <a:defRPr/>
            </a:pPr>
            <a:r>
              <a:rPr lang="ja-JP" altLang="en-US" dirty="0"/>
              <a:t>社会人になって自分で給料を稼ぐようになっても、自由に好きなものが買えるわけではありません。給料には限りがあります。食べ物をたくさん買うと服が買えなくなります。もし食べ物も服もかってしまったら、貯金をすることができなくなります。こうした「こちらをたてればあちらがたたず」という状況を、トレードオフと呼びます。</a:t>
            </a:r>
          </a:p>
          <a:p>
            <a:pPr>
              <a:buFont typeface="Arial" charset="0"/>
              <a:buChar char="•"/>
              <a:defRPr/>
            </a:pPr>
            <a:r>
              <a:rPr lang="ja-JP" altLang="en-US" dirty="0"/>
              <a:t>これは国の政策などについても言えることです。「大砲かバターか」「環境保護か高所得か」「効率性か公平性か」などさまざまな問題点があります。</a:t>
            </a:r>
          </a:p>
          <a:p>
            <a:pPr>
              <a:buFont typeface="Arial" charset="0"/>
              <a:buChar char="•"/>
              <a:defRPr/>
            </a:pPr>
            <a:endParaRPr lang="ja-JP" altLang="en-US" dirty="0"/>
          </a:p>
          <a:p>
            <a:pPr>
              <a:buFont typeface="Arial" charset="0"/>
              <a:buChar char="•"/>
              <a:defRPr/>
            </a:pPr>
            <a:endParaRPr lang="ja-JP" altLang="en-US" dirty="0"/>
          </a:p>
          <a:p>
            <a:pPr>
              <a:buFont typeface="Arial" charset="0"/>
              <a:buChar char="•"/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4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dirty="0"/>
              <a:t>２．機会費用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19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ja-JP" altLang="en-US" smtClean="0"/>
              <a:t>「あるものの費用は、それを得るために放棄したものの価値である。」</a:t>
            </a:r>
          </a:p>
          <a:p>
            <a:r>
              <a:rPr lang="ja-JP" altLang="en-US" smtClean="0"/>
              <a:t>大学に通うための費用は？</a:t>
            </a:r>
          </a:p>
          <a:p>
            <a:r>
              <a:rPr lang="ja-JP" altLang="en-US" smtClean="0"/>
              <a:t>食費、住居費、授業料など </a:t>
            </a:r>
          </a:p>
          <a:p>
            <a:r>
              <a:rPr lang="ja-JP" altLang="en-US" smtClean="0"/>
              <a:t>さらに大学に通うために得られなかった収入も含む</a:t>
            </a:r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0348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565150" y="260350"/>
            <a:ext cx="8229600" cy="1143000"/>
          </a:xfrm>
        </p:spPr>
        <p:txBody>
          <a:bodyPr/>
          <a:lstStyle/>
          <a:p>
            <a:r>
              <a:rPr lang="ja-JP" altLang="en-US" smtClean="0"/>
              <a:t>機会費用</a:t>
            </a:r>
          </a:p>
        </p:txBody>
      </p:sp>
      <p:sp>
        <p:nvSpPr>
          <p:cNvPr id="9219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2113" y="1196975"/>
            <a:ext cx="4040187" cy="639763"/>
          </a:xfrm>
        </p:spPr>
        <p:txBody>
          <a:bodyPr/>
          <a:lstStyle/>
          <a:p>
            <a:r>
              <a:rPr lang="en-US" altLang="ja-JP" smtClean="0"/>
              <a:t>A</a:t>
            </a:r>
            <a:r>
              <a:rPr lang="ja-JP" altLang="en-US" smtClean="0"/>
              <a:t>子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313" y="1833563"/>
            <a:ext cx="4040187" cy="3441700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ja-JP" altLang="en-US" dirty="0"/>
              <a:t>Ｂ</a:t>
            </a:r>
            <a:r>
              <a:rPr lang="ja-JP" altLang="en-US" dirty="0" smtClean="0"/>
              <a:t>大学に入学</a:t>
            </a:r>
            <a:endParaRPr lang="en-US" altLang="ja-JP" dirty="0" smtClean="0"/>
          </a:p>
          <a:p>
            <a:pPr>
              <a:buFont typeface="Arial" charset="0"/>
              <a:buChar char="•"/>
              <a:defRPr/>
            </a:pPr>
            <a:r>
              <a:rPr lang="ja-JP" altLang="en-US" dirty="0" smtClean="0"/>
              <a:t>授業料</a:t>
            </a:r>
            <a:r>
              <a:rPr lang="en-US" altLang="ja-JP" dirty="0" smtClean="0"/>
              <a:t>100</a:t>
            </a:r>
            <a:r>
              <a:rPr lang="ja-JP" altLang="en-US" dirty="0"/>
              <a:t>万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pPr>
              <a:buFont typeface="Arial" charset="0"/>
              <a:buChar char="•"/>
              <a:defRPr/>
            </a:pPr>
            <a:r>
              <a:rPr lang="ja-JP" altLang="en-US" dirty="0" smtClean="0"/>
              <a:t>交通費</a:t>
            </a:r>
            <a:r>
              <a:rPr lang="en-US" altLang="ja-JP" dirty="0" smtClean="0"/>
              <a:t>10</a:t>
            </a:r>
            <a:r>
              <a:rPr lang="ja-JP" altLang="en-US" dirty="0" smtClean="0"/>
              <a:t>万円</a:t>
            </a:r>
            <a:endParaRPr lang="en-US" altLang="ja-JP" dirty="0" smtClean="0"/>
          </a:p>
          <a:p>
            <a:pPr>
              <a:buFont typeface="Arial" charset="0"/>
              <a:buChar char="•"/>
              <a:defRPr/>
            </a:pPr>
            <a:r>
              <a:rPr lang="ja-JP" altLang="en-US" dirty="0" smtClean="0"/>
              <a:t>住居費</a:t>
            </a:r>
            <a:r>
              <a:rPr lang="en-US" altLang="ja-JP" dirty="0" smtClean="0"/>
              <a:t>70</a:t>
            </a:r>
            <a:r>
              <a:rPr lang="ja-JP" altLang="en-US" dirty="0"/>
              <a:t>万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pPr>
              <a:buFont typeface="Arial" charset="0"/>
              <a:buChar char="•"/>
              <a:defRPr/>
            </a:pPr>
            <a:r>
              <a:rPr lang="ja-JP" altLang="en-US" dirty="0" smtClean="0"/>
              <a:t>衣服費</a:t>
            </a:r>
            <a:r>
              <a:rPr lang="en-US" altLang="ja-JP" dirty="0" smtClean="0"/>
              <a:t>70</a:t>
            </a:r>
            <a:r>
              <a:rPr lang="ja-JP" altLang="en-US" dirty="0"/>
              <a:t>万円</a:t>
            </a:r>
          </a:p>
        </p:txBody>
      </p:sp>
      <p:sp>
        <p:nvSpPr>
          <p:cNvPr id="9221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79950" y="1125538"/>
            <a:ext cx="4041775" cy="638175"/>
          </a:xfrm>
        </p:spPr>
        <p:txBody>
          <a:bodyPr/>
          <a:lstStyle/>
          <a:p>
            <a:r>
              <a:rPr lang="ja-JP" altLang="en-US" smtClean="0"/>
              <a:t>もし大学に行かなかったら</a:t>
            </a:r>
            <a:r>
              <a:rPr lang="en-US" altLang="ja-JP" smtClean="0"/>
              <a:t>…</a:t>
            </a:r>
            <a:endParaRPr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79950" y="1858963"/>
            <a:ext cx="4041775" cy="3411537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ja-JP" altLang="en-US" dirty="0" smtClean="0"/>
              <a:t>高校卒業後、服飾小売店に就職</a:t>
            </a:r>
            <a:endParaRPr lang="en-US" altLang="ja-JP" dirty="0" smtClean="0"/>
          </a:p>
          <a:p>
            <a:pPr>
              <a:buFont typeface="Arial" charset="0"/>
              <a:buChar char="•"/>
              <a:defRPr/>
            </a:pPr>
            <a:endParaRPr lang="en-US" altLang="ja-JP" dirty="0"/>
          </a:p>
          <a:p>
            <a:pPr>
              <a:buFont typeface="Arial" charset="0"/>
              <a:buChar char="•"/>
              <a:defRPr/>
            </a:pPr>
            <a:r>
              <a:rPr lang="ja-JP" altLang="en-US" dirty="0" smtClean="0"/>
              <a:t>年収</a:t>
            </a:r>
            <a:r>
              <a:rPr lang="en-US" altLang="ja-JP" dirty="0" smtClean="0"/>
              <a:t>300</a:t>
            </a:r>
            <a:r>
              <a:rPr lang="ja-JP" altLang="en-US" dirty="0"/>
              <a:t>万</a:t>
            </a:r>
            <a:r>
              <a:rPr lang="ja-JP" altLang="en-US" dirty="0" smtClean="0"/>
              <a:t>円</a:t>
            </a:r>
            <a:endParaRPr lang="en-US" altLang="ja-JP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1042988" y="4437063"/>
            <a:ext cx="223361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250</a:t>
            </a:r>
            <a:r>
              <a:rPr lang="ja-JP" altLang="en-US" dirty="0"/>
              <a:t>万円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003800" y="4365625"/>
            <a:ext cx="1944688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300</a:t>
            </a:r>
            <a:r>
              <a:rPr lang="ja-JP" altLang="en-US" dirty="0"/>
              <a:t>万円</a:t>
            </a:r>
          </a:p>
        </p:txBody>
      </p:sp>
      <p:sp>
        <p:nvSpPr>
          <p:cNvPr id="9225" name="テキスト ボックス 9"/>
          <p:cNvSpPr txBox="1">
            <a:spLocks noChangeArrowheads="1"/>
          </p:cNvSpPr>
          <p:nvPr/>
        </p:nvSpPr>
        <p:spPr bwMode="auto">
          <a:xfrm>
            <a:off x="7092950" y="443706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Arial" panose="020B0604020202020204" pitchFamily="34" charset="0"/>
              </a:rPr>
              <a:t>機会費用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084513" y="5700713"/>
            <a:ext cx="2592387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550</a:t>
            </a:r>
            <a:r>
              <a:rPr lang="ja-JP" altLang="en-US" dirty="0"/>
              <a:t>万円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059113" y="5084763"/>
            <a:ext cx="625475" cy="5318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5003800" y="5084763"/>
            <a:ext cx="504825" cy="5318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テキスト ボックス 19"/>
          <p:cNvSpPr txBox="1">
            <a:spLocks noChangeArrowheads="1"/>
          </p:cNvSpPr>
          <p:nvPr/>
        </p:nvSpPr>
        <p:spPr bwMode="auto">
          <a:xfrm>
            <a:off x="2411413" y="6419850"/>
            <a:ext cx="453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</a:rPr>
              <a:t>経済学で考える大学に通うための費用</a:t>
            </a:r>
          </a:p>
        </p:txBody>
      </p:sp>
    </p:spTree>
    <p:extLst>
      <p:ext uri="{BB962C8B-B14F-4D97-AF65-F5344CB8AC3E}">
        <p14:creationId xmlns:p14="http://schemas.microsoft.com/office/powerpoint/2010/main" val="3285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３．	限界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ja-JP" altLang="en-US" dirty="0" smtClean="0"/>
              <a:t>「</a:t>
            </a:r>
            <a:r>
              <a:rPr lang="ja-JP" altLang="en-US" dirty="0"/>
              <a:t>合理的な人々は限界的な部分で考える。」</a:t>
            </a:r>
          </a:p>
          <a:p>
            <a:pPr>
              <a:buFont typeface="Arial" charset="0"/>
              <a:buChar char="•"/>
              <a:defRPr/>
            </a:pPr>
            <a:endParaRPr lang="ja-JP" altLang="en-US" dirty="0"/>
          </a:p>
          <a:p>
            <a:pPr>
              <a:buFont typeface="Arial" charset="0"/>
              <a:buChar char="•"/>
              <a:defRPr/>
            </a:pPr>
            <a:r>
              <a:rPr lang="ja-JP" altLang="en-US" dirty="0"/>
              <a:t>飛行機の例</a:t>
            </a:r>
          </a:p>
          <a:p>
            <a:pPr>
              <a:buFont typeface="Arial" charset="0"/>
              <a:buChar char="•"/>
              <a:defRPr/>
            </a:pPr>
            <a:r>
              <a:rPr lang="en-US" altLang="ja-JP" dirty="0" smtClean="0"/>
              <a:t>200</a:t>
            </a:r>
            <a:r>
              <a:rPr lang="ja-JP" altLang="en-US" dirty="0"/>
              <a:t>人乗りの旅客機の費用</a:t>
            </a:r>
            <a:r>
              <a:rPr lang="en-US" altLang="ja-JP" dirty="0"/>
              <a:t>1000</a:t>
            </a:r>
            <a:r>
              <a:rPr lang="ja-JP" altLang="en-US" dirty="0"/>
              <a:t>万円</a:t>
            </a:r>
          </a:p>
          <a:p>
            <a:pPr>
              <a:buFont typeface="Arial" charset="0"/>
              <a:buChar char="•"/>
              <a:defRPr/>
            </a:pPr>
            <a:r>
              <a:rPr lang="en-US" altLang="ja-JP" dirty="0" smtClean="0"/>
              <a:t>1</a:t>
            </a:r>
            <a:r>
              <a:rPr lang="ja-JP" altLang="en-US" dirty="0"/>
              <a:t>席当たりの費用＝</a:t>
            </a:r>
            <a:r>
              <a:rPr lang="en-US" altLang="ja-JP" dirty="0"/>
              <a:t>1000</a:t>
            </a:r>
            <a:r>
              <a:rPr lang="ja-JP" altLang="en-US" dirty="0"/>
              <a:t>万円</a:t>
            </a:r>
            <a:r>
              <a:rPr lang="en-US" altLang="ja-JP" dirty="0"/>
              <a:t>÷200</a:t>
            </a:r>
            <a:r>
              <a:rPr lang="ja-JP" altLang="en-US" dirty="0"/>
              <a:t>＝５万円</a:t>
            </a:r>
          </a:p>
          <a:p>
            <a:pPr>
              <a:buFont typeface="Arial" charset="0"/>
              <a:buChar char="•"/>
              <a:defRPr/>
            </a:pPr>
            <a:r>
              <a:rPr lang="en-US" altLang="ja-JP" dirty="0" smtClean="0"/>
              <a:t>10</a:t>
            </a:r>
            <a:r>
              <a:rPr lang="ja-JP" altLang="en-US" dirty="0"/>
              <a:t>席残して出発しようとしたとき、</a:t>
            </a:r>
            <a:r>
              <a:rPr lang="en-US" altLang="ja-JP" dirty="0"/>
              <a:t>3</a:t>
            </a:r>
            <a:r>
              <a:rPr lang="ja-JP" altLang="en-US" dirty="0"/>
              <a:t>万円なら支払ってもよいと考えている客にチケットを売るべきか？</a:t>
            </a:r>
          </a:p>
          <a:p>
            <a:pPr>
              <a:buFont typeface="Arial" charset="0"/>
              <a:buChar char="•"/>
              <a:defRPr/>
            </a:pPr>
            <a:r>
              <a:rPr lang="ja-JP" altLang="en-US" dirty="0" smtClean="0"/>
              <a:t>限界</a:t>
            </a:r>
            <a:r>
              <a:rPr lang="ja-JP" altLang="en-US" dirty="0"/>
              <a:t>費用と限界収入で考える。</a:t>
            </a:r>
          </a:p>
          <a:p>
            <a:pPr>
              <a:buFont typeface="Arial" charset="0"/>
              <a:buChar char="•"/>
              <a:defRPr/>
            </a:pPr>
            <a:endParaRPr lang="ja-JP" altLang="en-US" dirty="0"/>
          </a:p>
          <a:p>
            <a:pPr>
              <a:buFont typeface="Arial" charset="0"/>
              <a:buChar char="•"/>
              <a:defRPr/>
            </a:pPr>
            <a:endParaRPr lang="ja-JP" altLang="en-US" dirty="0"/>
          </a:p>
          <a:p>
            <a:pPr>
              <a:buFont typeface="Arial" charset="0"/>
              <a:buChar char="•"/>
              <a:defRPr/>
            </a:pPr>
            <a:endParaRPr lang="ja-JP" altLang="en-US" dirty="0"/>
          </a:p>
          <a:p>
            <a:pPr>
              <a:buFont typeface="Arial" charset="0"/>
              <a:buChar char="•"/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89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授業の運営法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57338"/>
            <a:ext cx="8229600" cy="4525962"/>
          </a:xfrm>
        </p:spPr>
        <p:txBody>
          <a:bodyPr/>
          <a:lstStyle/>
          <a:p>
            <a:r>
              <a:rPr lang="ja-JP" altLang="en-US" dirty="0" smtClean="0"/>
              <a:t>テキストは使わない</a:t>
            </a:r>
          </a:p>
          <a:p>
            <a:pPr>
              <a:buFont typeface="Wingdings" panose="05000000000000000000" pitchFamily="2" charset="2"/>
              <a:buNone/>
            </a:pPr>
            <a:endParaRPr lang="ja-JP" altLang="en-US" dirty="0" smtClean="0"/>
          </a:p>
          <a:p>
            <a:r>
              <a:rPr lang="ja-JP" altLang="en-US" dirty="0" smtClean="0"/>
              <a:t>レジュメをダウンロード</a:t>
            </a:r>
          </a:p>
          <a:p>
            <a:endParaRPr lang="ja-JP" altLang="en-US" dirty="0" smtClean="0"/>
          </a:p>
          <a:p>
            <a:r>
              <a:rPr lang="ja-JP" altLang="en-US" dirty="0" smtClean="0"/>
              <a:t>練習問題（公務員試験）</a:t>
            </a:r>
          </a:p>
          <a:p>
            <a:endParaRPr lang="ja-JP" altLang="en-US" dirty="0" smtClean="0"/>
          </a:p>
          <a:p>
            <a:r>
              <a:rPr lang="ja-JP" altLang="en-US" dirty="0" smtClean="0"/>
              <a:t>私語は厳禁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97425"/>
            <a:ext cx="2136775" cy="160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420938"/>
            <a:ext cx="35845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テキスト ボックス 3"/>
          <p:cNvSpPr txBox="1">
            <a:spLocks noChangeArrowheads="1"/>
          </p:cNvSpPr>
          <p:nvPr/>
        </p:nvSpPr>
        <p:spPr bwMode="auto">
          <a:xfrm>
            <a:off x="684213" y="444500"/>
            <a:ext cx="8135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800">
                <a:latin typeface="Arial" panose="020B0604020202020204" pitchFamily="34" charset="0"/>
              </a:rPr>
              <a:t>200</a:t>
            </a:r>
            <a:r>
              <a:rPr lang="ja-JP" altLang="en-US" sz="2800">
                <a:latin typeface="Arial" panose="020B0604020202020204" pitchFamily="34" charset="0"/>
              </a:rPr>
              <a:t>人乗り旅客機の費用</a:t>
            </a:r>
            <a:r>
              <a:rPr lang="en-US" altLang="ja-JP" sz="2800">
                <a:latin typeface="Arial" panose="020B0604020202020204" pitchFamily="34" charset="0"/>
              </a:rPr>
              <a:t>1000</a:t>
            </a:r>
            <a:r>
              <a:rPr lang="ja-JP" altLang="en-US" sz="2800">
                <a:latin typeface="Arial" panose="020B0604020202020204" pitchFamily="34" charset="0"/>
              </a:rPr>
              <a:t>万円</a:t>
            </a:r>
            <a:endParaRPr lang="en-US" altLang="ja-JP" sz="2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ja-JP" sz="2800">
                <a:latin typeface="Arial" panose="020B0604020202020204" pitchFamily="34" charset="0"/>
              </a:rPr>
              <a:t>1</a:t>
            </a:r>
            <a:r>
              <a:rPr lang="ja-JP" altLang="en-US" sz="2800">
                <a:latin typeface="Arial" panose="020B0604020202020204" pitchFamily="34" charset="0"/>
              </a:rPr>
              <a:t>人当たりの費用</a:t>
            </a:r>
            <a:r>
              <a:rPr lang="en-US" altLang="ja-JP" sz="2800">
                <a:latin typeface="Arial" panose="020B0604020202020204" pitchFamily="34" charset="0"/>
              </a:rPr>
              <a:t>5</a:t>
            </a:r>
            <a:r>
              <a:rPr lang="ja-JP" altLang="en-US" sz="2800">
                <a:latin typeface="Arial" panose="020B0604020202020204" pitchFamily="34" charset="0"/>
              </a:rPr>
              <a:t>万円</a:t>
            </a:r>
            <a:endParaRPr lang="en-US" altLang="ja-JP" sz="2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ja-JP" sz="2800">
                <a:latin typeface="Arial" panose="020B0604020202020204" pitchFamily="34" charset="0"/>
              </a:rPr>
              <a:t>10</a:t>
            </a:r>
            <a:r>
              <a:rPr lang="ja-JP" altLang="en-US" sz="2800">
                <a:latin typeface="Arial" panose="020B0604020202020204" pitchFamily="34" charset="0"/>
              </a:rPr>
              <a:t>席が空席</a:t>
            </a:r>
            <a:endParaRPr lang="en-US" altLang="ja-JP" sz="2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ja-JP" sz="2800">
                <a:latin typeface="Arial" panose="020B0604020202020204" pitchFamily="34" charset="0"/>
              </a:rPr>
              <a:t>3</a:t>
            </a:r>
            <a:r>
              <a:rPr lang="ja-JP" altLang="en-US" sz="2800">
                <a:latin typeface="Arial" panose="020B0604020202020204" pitchFamily="34" charset="0"/>
              </a:rPr>
              <a:t>万円なら払ってもよいという客をのせるべきか？</a:t>
            </a:r>
          </a:p>
        </p:txBody>
      </p:sp>
      <p:sp>
        <p:nvSpPr>
          <p:cNvPr id="11269" name="テキスト ボックス 4"/>
          <p:cNvSpPr txBox="1">
            <a:spLocks noChangeArrowheads="1"/>
          </p:cNvSpPr>
          <p:nvPr/>
        </p:nvSpPr>
        <p:spPr bwMode="auto">
          <a:xfrm>
            <a:off x="4284663" y="4868863"/>
            <a:ext cx="2735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限界費用　ほぼ０円</a:t>
            </a:r>
            <a:endParaRPr lang="en-US" altLang="ja-JP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限界収入　</a:t>
            </a:r>
            <a:r>
              <a:rPr lang="en-US" altLang="ja-JP" sz="2400">
                <a:latin typeface="Arial" panose="020B0604020202020204" pitchFamily="34" charset="0"/>
              </a:rPr>
              <a:t>3</a:t>
            </a:r>
            <a:r>
              <a:rPr lang="ja-JP" altLang="en-US" sz="2400">
                <a:latin typeface="Arial" panose="020B0604020202020204" pitchFamily="34" charset="0"/>
              </a:rPr>
              <a:t>万円</a:t>
            </a:r>
          </a:p>
        </p:txBody>
      </p:sp>
      <p:sp>
        <p:nvSpPr>
          <p:cNvPr id="11270" name="テキスト ボックス 5"/>
          <p:cNvSpPr txBox="1">
            <a:spLocks noChangeArrowheads="1"/>
          </p:cNvSpPr>
          <p:nvPr/>
        </p:nvSpPr>
        <p:spPr bwMode="auto">
          <a:xfrm>
            <a:off x="2916238" y="6122988"/>
            <a:ext cx="5903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</a:rPr>
              <a:t>限界収入が限界費用を上回っている場合は乗せるべき</a:t>
            </a:r>
          </a:p>
        </p:txBody>
      </p:sp>
    </p:spTree>
    <p:extLst>
      <p:ext uri="{BB962C8B-B14F-4D97-AF65-F5344CB8AC3E}">
        <p14:creationId xmlns:p14="http://schemas.microsoft.com/office/powerpoint/2010/main" val="23338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r>
              <a:rPr lang="ja-JP" altLang="en-US" dirty="0" smtClean="0"/>
              <a:t>．</a:t>
            </a:r>
            <a:r>
              <a:rPr lang="ja-JP" altLang="en-US" dirty="0"/>
              <a:t>	インセンティブ（誘因）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費用と便益　　価格などが影響を与える。</a:t>
            </a:r>
          </a:p>
          <a:p>
            <a:r>
              <a:rPr lang="ja-JP" altLang="en-US" dirty="0" smtClean="0"/>
              <a:t>ガソリンに課税→燃費のいい車に乗る、公共交通機関を使う、電気自動車</a:t>
            </a:r>
          </a:p>
          <a:p>
            <a:r>
              <a:rPr lang="ja-JP" altLang="en-US" dirty="0" smtClean="0"/>
              <a:t>シートベルとの義務化</a:t>
            </a:r>
          </a:p>
          <a:p>
            <a:r>
              <a:rPr lang="ja-JP" altLang="en-US" dirty="0" smtClean="0"/>
              <a:t>　　　　　　事故</a:t>
            </a:r>
            <a:r>
              <a:rPr lang="en-US" altLang="ja-JP" dirty="0" smtClean="0"/>
              <a:t>1</a:t>
            </a:r>
            <a:r>
              <a:rPr lang="ja-JP" altLang="en-US" dirty="0" smtClean="0"/>
              <a:t>件当たりの死亡者数は減少したが、事故件数を増やした</a:t>
            </a:r>
          </a:p>
          <a:p>
            <a:r>
              <a:rPr lang="ja-JP" altLang="en-US" dirty="0" smtClean="0"/>
              <a:t>　</a:t>
            </a:r>
          </a:p>
          <a:p>
            <a:r>
              <a:rPr lang="ja-JP" altLang="en-US" dirty="0" smtClean="0"/>
              <a:t>安全運転の便益と費用</a:t>
            </a:r>
          </a:p>
          <a:p>
            <a:r>
              <a:rPr lang="ja-JP" altLang="en-US" dirty="0" smtClean="0"/>
              <a:t>限界便益　事故が防げる。</a:t>
            </a:r>
          </a:p>
          <a:p>
            <a:r>
              <a:rPr lang="ja-JP" altLang="en-US" dirty="0" smtClean="0"/>
              <a:t>　	限界費用　時間とエネルギーがかかる</a:t>
            </a:r>
          </a:p>
          <a:p>
            <a:endParaRPr lang="ja-JP" altLang="en-US" dirty="0" smtClean="0"/>
          </a:p>
          <a:p>
            <a:r>
              <a:rPr lang="ja-JP" altLang="en-US" dirty="0" smtClean="0"/>
              <a:t>死亡事故の確率が減るので、安全運転の便益が下がる。</a:t>
            </a:r>
          </a:p>
          <a:p>
            <a:r>
              <a:rPr lang="ja-JP" altLang="en-US" dirty="0" smtClean="0"/>
              <a:t>安全運転をする人が減る→事故件数の増加</a:t>
            </a:r>
          </a:p>
          <a:p>
            <a:endParaRPr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57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レジュメについて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ホームページ（山澤研究室）からダウンロードする</a:t>
            </a:r>
            <a:endParaRPr lang="en-US" altLang="ja-JP" dirty="0" smtClean="0"/>
          </a:p>
          <a:p>
            <a:r>
              <a:rPr lang="ja-JP" altLang="en-US" dirty="0" smtClean="0"/>
              <a:t>穴埋め</a:t>
            </a:r>
            <a:r>
              <a:rPr lang="ja-JP" altLang="en-US" dirty="0"/>
              <a:t>式</a:t>
            </a:r>
            <a:endParaRPr lang="ja-JP" altLang="en-US" dirty="0" smtClean="0"/>
          </a:p>
          <a:p>
            <a:endParaRPr lang="en-US" altLang="ja-JP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マクロ経済指標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現実のマクロ経済指標を参考にする。</a:t>
            </a:r>
            <a:endParaRPr kumimoji="1" lang="en-US" altLang="ja-JP" dirty="0" smtClean="0"/>
          </a:p>
          <a:p>
            <a:r>
              <a:rPr lang="ja-JP" altLang="en-US" dirty="0" smtClean="0"/>
              <a:t>使った資料はホームページ（山澤研究室）の</a:t>
            </a:r>
            <a:r>
              <a:rPr lang="ja-JP" altLang="en-US" dirty="0" smtClean="0">
                <a:solidFill>
                  <a:srgbClr val="FF0066"/>
                </a:solidFill>
              </a:rPr>
              <a:t>「マクロ経済学」で使ったマクロ経済指標</a:t>
            </a:r>
            <a:r>
              <a:rPr lang="ja-JP" altLang="en-US" dirty="0" smtClean="0"/>
              <a:t>に掲載</a:t>
            </a:r>
            <a:endParaRPr lang="en-US" altLang="ja-JP" dirty="0" smtClean="0"/>
          </a:p>
          <a:p>
            <a:r>
              <a:rPr lang="ja-JP" altLang="en-US" dirty="0" smtClean="0"/>
              <a:t>資料は試験範囲に入る。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7892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7"/>
          <p:cNvSpPr>
            <a:spLocks noChangeShapeType="1"/>
          </p:cNvSpPr>
          <p:nvPr/>
        </p:nvSpPr>
        <p:spPr bwMode="auto">
          <a:xfrm flipH="1">
            <a:off x="1447800" y="1340768"/>
            <a:ext cx="11678" cy="39403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 flipV="1">
            <a:off x="1447800" y="5262862"/>
            <a:ext cx="5463108" cy="201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543887" y="1029706"/>
            <a:ext cx="685800" cy="49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ｙ</a:t>
            </a:r>
            <a:endParaRPr kumimoji="0" lang="ja-JP" altLang="ja-JP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1447798" y="833458"/>
            <a:ext cx="4710375" cy="44193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rc 14"/>
          <p:cNvSpPr>
            <a:spLocks/>
          </p:cNvSpPr>
          <p:nvPr/>
        </p:nvSpPr>
        <p:spPr bwMode="auto">
          <a:xfrm>
            <a:off x="1871401" y="4950656"/>
            <a:ext cx="159622" cy="35680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363389" y="4689568"/>
            <a:ext cx="112849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45°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432175" y="2788120"/>
            <a:ext cx="4909265" cy="10957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3403324" y="3465186"/>
            <a:ext cx="10468" cy="1850039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004048" y="1948374"/>
            <a:ext cx="0" cy="3359087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987384" y="5262861"/>
            <a:ext cx="800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endParaRPr kumimoji="0" lang="en-US" altLang="ja-JP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51347" y="216752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２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737259" y="5393599"/>
            <a:ext cx="697780" cy="5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Ｂ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48700" y="502202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5396854" y="1894850"/>
            <a:ext cx="29325" cy="10645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107895" y="5321582"/>
            <a:ext cx="61179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４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1438728" y="1636503"/>
            <a:ext cx="4893642" cy="1159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346675" y="2557932"/>
            <a:ext cx="230502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ｙ＝２＋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0.5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ｘ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6383340" y="1349375"/>
            <a:ext cx="6652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Ａ</a:t>
            </a:r>
            <a:endParaRPr kumimoji="0" lang="ja-JP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kumimoji="0" lang="ja-JP" altLang="ja-JP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323528" y="5703085"/>
            <a:ext cx="58639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（１）　直線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を式で表せ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（２）　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の値はいくらになるか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442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7"/>
          <p:cNvSpPr>
            <a:spLocks noChangeShapeType="1"/>
          </p:cNvSpPr>
          <p:nvPr/>
        </p:nvSpPr>
        <p:spPr bwMode="auto">
          <a:xfrm flipH="1">
            <a:off x="1447800" y="1340768"/>
            <a:ext cx="11678" cy="39403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 flipV="1">
            <a:off x="1447800" y="5262862"/>
            <a:ext cx="5463108" cy="201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543887" y="1029706"/>
            <a:ext cx="685800" cy="49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ｙ</a:t>
            </a:r>
            <a:endParaRPr kumimoji="0" lang="ja-JP" altLang="ja-JP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432175" y="2788120"/>
            <a:ext cx="4909265" cy="10957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987384" y="5262861"/>
            <a:ext cx="800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endParaRPr kumimoji="0" lang="en-US" altLang="ja-JP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51347" y="216752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２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737259" y="5393599"/>
            <a:ext cx="697780" cy="5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Ｂ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48700" y="502202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5396854" y="1894850"/>
            <a:ext cx="29325" cy="10645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107895" y="5321582"/>
            <a:ext cx="61179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４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1438728" y="1636503"/>
            <a:ext cx="4893642" cy="1159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346675" y="2557932"/>
            <a:ext cx="230502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ｙ＝２＋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0.5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ｘ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6383340" y="1349375"/>
            <a:ext cx="250914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ja-JP" altLang="ja-JP" sz="24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ｙ</a:t>
            </a:r>
            <a:r>
              <a:rPr kumimoji="0" lang="ja-JP" altLang="ja-JP" sz="24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kumimoji="0" lang="ja-JP" altLang="en-US" sz="240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４</a:t>
            </a:r>
            <a:r>
              <a:rPr kumimoji="0" lang="ja-JP" altLang="ja-JP" sz="24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kumimoji="0" lang="en-US" altLang="ja-JP" sz="24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0.5</a:t>
            </a:r>
            <a:r>
              <a:rPr kumimoji="0" lang="ja-JP" altLang="en-US" sz="24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ｘ</a:t>
            </a:r>
            <a:endParaRPr kumimoji="0" lang="ja-JP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kumimoji="0" lang="ja-JP" altLang="ja-JP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323528" y="5887751"/>
            <a:ext cx="58639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（１）　直線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を式で表せ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3887" y="4437112"/>
            <a:ext cx="49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4676" y="3221985"/>
            <a:ext cx="49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25" name="左中かっこ 24"/>
          <p:cNvSpPr/>
          <p:nvPr/>
        </p:nvSpPr>
        <p:spPr>
          <a:xfrm>
            <a:off x="1043608" y="2985747"/>
            <a:ext cx="288032" cy="9245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左中かっこ 25"/>
          <p:cNvSpPr/>
          <p:nvPr/>
        </p:nvSpPr>
        <p:spPr>
          <a:xfrm>
            <a:off x="1045742" y="4124948"/>
            <a:ext cx="285898" cy="901777"/>
          </a:xfrm>
          <a:prstGeom prst="leftBrace">
            <a:avLst>
              <a:gd name="adj1" fmla="val 8333"/>
              <a:gd name="adj2" fmla="val 523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14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7"/>
          <p:cNvSpPr>
            <a:spLocks noChangeShapeType="1"/>
          </p:cNvSpPr>
          <p:nvPr/>
        </p:nvSpPr>
        <p:spPr bwMode="auto">
          <a:xfrm flipH="1">
            <a:off x="1447800" y="1340768"/>
            <a:ext cx="11678" cy="39403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 flipV="1">
            <a:off x="1447800" y="5262862"/>
            <a:ext cx="5463108" cy="201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543887" y="1029706"/>
            <a:ext cx="685800" cy="49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ｙ</a:t>
            </a:r>
            <a:endParaRPr kumimoji="0" lang="ja-JP" altLang="ja-JP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1447798" y="833458"/>
            <a:ext cx="4710375" cy="44193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rc 14"/>
          <p:cNvSpPr>
            <a:spLocks/>
          </p:cNvSpPr>
          <p:nvPr/>
        </p:nvSpPr>
        <p:spPr bwMode="auto">
          <a:xfrm>
            <a:off x="1871401" y="4950656"/>
            <a:ext cx="159622" cy="35680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363389" y="4689568"/>
            <a:ext cx="112849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45°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987384" y="5262861"/>
            <a:ext cx="800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endParaRPr kumimoji="0" lang="en-US" altLang="ja-JP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48700" y="502202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kumimoji="0" lang="ja-JP" altLang="ja-JP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4179354" y="3043598"/>
            <a:ext cx="291292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y=0+x</a:t>
            </a:r>
            <a:r>
              <a:rPr kumimoji="0" lang="ja-JP" altLang="en-US" sz="24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→　</a:t>
            </a:r>
            <a:r>
              <a:rPr kumimoji="0" lang="en-US" altLang="ja-JP" sz="24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y=x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切片　０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傾き　１</a:t>
            </a:r>
          </a:p>
        </p:txBody>
      </p:sp>
    </p:spTree>
    <p:extLst>
      <p:ext uri="{BB962C8B-B14F-4D97-AF65-F5344CB8AC3E}">
        <p14:creationId xmlns:p14="http://schemas.microsoft.com/office/powerpoint/2010/main" val="394856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7"/>
          <p:cNvSpPr>
            <a:spLocks noChangeShapeType="1"/>
          </p:cNvSpPr>
          <p:nvPr/>
        </p:nvSpPr>
        <p:spPr bwMode="auto">
          <a:xfrm flipH="1">
            <a:off x="1447800" y="1340768"/>
            <a:ext cx="11678" cy="39403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 flipV="1">
            <a:off x="1447800" y="5262862"/>
            <a:ext cx="5463108" cy="201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543887" y="1029706"/>
            <a:ext cx="685800" cy="49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ｙ</a:t>
            </a:r>
            <a:endParaRPr kumimoji="0" lang="ja-JP" altLang="ja-JP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1447798" y="833458"/>
            <a:ext cx="4710375" cy="44193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rc 14"/>
          <p:cNvSpPr>
            <a:spLocks/>
          </p:cNvSpPr>
          <p:nvPr/>
        </p:nvSpPr>
        <p:spPr bwMode="auto">
          <a:xfrm>
            <a:off x="1871401" y="4950656"/>
            <a:ext cx="159622" cy="35680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363389" y="4689568"/>
            <a:ext cx="112849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45°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004048" y="1948374"/>
            <a:ext cx="0" cy="3359087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987384" y="5262861"/>
            <a:ext cx="800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endParaRPr kumimoji="0" lang="en-US" altLang="ja-JP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51347" y="216752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737259" y="5393599"/>
            <a:ext cx="697780" cy="5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Ｂ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48700" y="502202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1438728" y="1636503"/>
            <a:ext cx="4893642" cy="1159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656659" y="1463641"/>
            <a:ext cx="230502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ｙ＝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４</a:t>
            </a: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0.5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ｘ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6656659" y="434941"/>
            <a:ext cx="24263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ｙ</a:t>
            </a:r>
            <a:r>
              <a:rPr kumimoji="0"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＝ｘ</a:t>
            </a:r>
            <a:endParaRPr kumimoji="0"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kumimoji="0" lang="ja-JP" altLang="ja-JP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323528" y="5703085"/>
            <a:ext cx="58639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（１）　直線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を式で表せ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（２）　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の値はいくらになるか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60052" y="3599018"/>
            <a:ext cx="165618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ｘ＝４＋０．５ｘ</a:t>
            </a:r>
            <a:endParaRPr kumimoji="1" lang="en-US" altLang="ja-JP" dirty="0" smtClean="0"/>
          </a:p>
          <a:p>
            <a:r>
              <a:rPr kumimoji="1" lang="ja-JP" altLang="en-US" dirty="0" smtClean="0"/>
              <a:t>０．５ｘ＝４</a:t>
            </a:r>
            <a:endParaRPr kumimoji="1" lang="en-US" altLang="ja-JP" dirty="0" smtClean="0"/>
          </a:p>
          <a:p>
            <a:r>
              <a:rPr kumimoji="1" lang="ja-JP" altLang="en-US" dirty="0" smtClean="0"/>
              <a:t>ｘ＝８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598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授業の評価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出席は大前提。</a:t>
            </a:r>
          </a:p>
          <a:p>
            <a:r>
              <a:rPr lang="ja-JP" altLang="en-US" dirty="0" smtClean="0"/>
              <a:t>中間試験、期末試験を実施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いずれかの点数（両方とも</a:t>
            </a:r>
            <a:r>
              <a:rPr lang="en-US" altLang="ja-JP" dirty="0" smtClean="0"/>
              <a:t>100</a:t>
            </a:r>
            <a:r>
              <a:rPr lang="ja-JP" altLang="en-US" dirty="0" smtClean="0"/>
              <a:t>点満点）の高い方。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Ａ</a:t>
            </a:r>
            <a:r>
              <a:rPr lang="ja-JP" altLang="en-US" dirty="0" smtClean="0"/>
              <a:t>　期末試験のみで評価（</a:t>
            </a:r>
            <a:r>
              <a:rPr lang="en-US" altLang="ja-JP" dirty="0" smtClean="0"/>
              <a:t>100</a:t>
            </a:r>
            <a:r>
              <a:rPr lang="ja-JP" altLang="en-US" dirty="0" smtClean="0"/>
              <a:t>％）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Ｂ</a:t>
            </a:r>
            <a:r>
              <a:rPr lang="ja-JP" altLang="en-US" dirty="0" smtClean="0"/>
              <a:t>　授業コメント（</a:t>
            </a:r>
            <a:r>
              <a:rPr lang="en-US" altLang="ja-JP" dirty="0" smtClean="0"/>
              <a:t>40</a:t>
            </a:r>
            <a:r>
              <a:rPr lang="ja-JP" altLang="en-US" dirty="0" smtClean="0"/>
              <a:t>％）、中間試験（</a:t>
            </a:r>
            <a:r>
              <a:rPr lang="en-US" altLang="ja-JP" dirty="0" smtClean="0"/>
              <a:t>30</a:t>
            </a:r>
            <a:r>
              <a:rPr lang="ja-JP" altLang="en-US" dirty="0" smtClean="0"/>
              <a:t>％）、期末試験（</a:t>
            </a:r>
            <a:r>
              <a:rPr lang="en-US" altLang="ja-JP" dirty="0" smtClean="0"/>
              <a:t>30</a:t>
            </a:r>
            <a:r>
              <a:rPr lang="ja-JP" altLang="en-US" dirty="0" smtClean="0"/>
              <a:t>％）</a:t>
            </a:r>
            <a:endParaRPr lang="en-US" altLang="ja-JP" dirty="0" smtClean="0"/>
          </a:p>
          <a:p>
            <a:endParaRPr lang="ja-JP" alt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824</Words>
  <Application>Microsoft Office PowerPoint</Application>
  <PresentationFormat>画面に合わせる (4:3)</PresentationFormat>
  <Paragraphs>164</Paragraphs>
  <Slides>21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2" baseType="lpstr">
      <vt:lpstr>ＭＳ Ｐゴシック</vt:lpstr>
      <vt:lpstr>ＭＳ Ｐ明朝</vt:lpstr>
      <vt:lpstr>ＭＳ 明朝</vt:lpstr>
      <vt:lpstr>メイリオ</vt:lpstr>
      <vt:lpstr>Arial</vt:lpstr>
      <vt:lpstr>Century</vt:lpstr>
      <vt:lpstr>Garamond</vt:lpstr>
      <vt:lpstr>Segoe UI</vt:lpstr>
      <vt:lpstr>Times New Roman</vt:lpstr>
      <vt:lpstr>Wingdings</vt:lpstr>
      <vt:lpstr>Office テーマ</vt:lpstr>
      <vt:lpstr>マクロ経済学  山澤成康</vt:lpstr>
      <vt:lpstr>授業の運営法</vt:lpstr>
      <vt:lpstr>レジュメについて</vt:lpstr>
      <vt:lpstr>マクロ経済指標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授業の評価</vt:lpstr>
      <vt:lpstr>経済学とは</vt:lpstr>
      <vt:lpstr>経済学とは</vt:lpstr>
      <vt:lpstr>PowerPoint プレゼンテーション</vt:lpstr>
      <vt:lpstr>経済学とは</vt:lpstr>
      <vt:lpstr>経済学の１０大原理（マンキュー）</vt:lpstr>
      <vt:lpstr>Nicholas Gregory Mankiw 1958年2月3日 - </vt:lpstr>
      <vt:lpstr>１． トレードオフ</vt:lpstr>
      <vt:lpstr>２．機会費用 </vt:lpstr>
      <vt:lpstr>機会費用</vt:lpstr>
      <vt:lpstr>３． 限界</vt:lpstr>
      <vt:lpstr>PowerPoint プレゼンテーション</vt:lpstr>
      <vt:lpstr>４． インセンティブ（誘因） </vt:lpstr>
    </vt:vector>
  </TitlesOfParts>
  <Company>JCER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yamasawa</dc:creator>
  <cp:lastModifiedBy>山澤 成康</cp:lastModifiedBy>
  <cp:revision>50</cp:revision>
  <dcterms:created xsi:type="dcterms:W3CDTF">2005-10-08T13:52:44Z</dcterms:created>
  <dcterms:modified xsi:type="dcterms:W3CDTF">2019-10-02T04:14:29Z</dcterms:modified>
</cp:coreProperties>
</file>