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4" r:id="rId3"/>
    <p:sldId id="261" r:id="rId4"/>
    <p:sldId id="257" r:id="rId5"/>
    <p:sldId id="258" r:id="rId6"/>
    <p:sldId id="259" r:id="rId7"/>
    <p:sldId id="260" r:id="rId8"/>
    <p:sldId id="262" r:id="rId9"/>
    <p:sldId id="263" r:id="rId10"/>
    <p:sldId id="264" r:id="rId11"/>
    <p:sldId id="265" r:id="rId12"/>
    <p:sldId id="266" r:id="rId13"/>
    <p:sldId id="267" r:id="rId14"/>
    <p:sldId id="268" r:id="rId15"/>
    <p:sldId id="269" r:id="rId16"/>
    <p:sldId id="270" r:id="rId17"/>
    <p:sldId id="275" r:id="rId18"/>
    <p:sldId id="271" r:id="rId19"/>
    <p:sldId id="272" r:id="rId20"/>
    <p:sldId id="328" r:id="rId21"/>
    <p:sldId id="273" r:id="rId22"/>
    <p:sldId id="329" r:id="rId23"/>
    <p:sldId id="330" r:id="rId24"/>
    <p:sldId id="331" r:id="rId25"/>
    <p:sldId id="332" r:id="rId26"/>
    <p:sldId id="333" r:id="rId27"/>
    <p:sldId id="310" r:id="rId28"/>
    <p:sldId id="311" r:id="rId29"/>
    <p:sldId id="312" r:id="rId30"/>
    <p:sldId id="314" r:id="rId31"/>
    <p:sldId id="313" r:id="rId32"/>
    <p:sldId id="315" r:id="rId33"/>
    <p:sldId id="276" r:id="rId34"/>
    <p:sldId id="278" r:id="rId35"/>
    <p:sldId id="279" r:id="rId36"/>
    <p:sldId id="280" r:id="rId37"/>
    <p:sldId id="281" r:id="rId38"/>
    <p:sldId id="316" r:id="rId39"/>
    <p:sldId id="277" r:id="rId40"/>
    <p:sldId id="303" r:id="rId41"/>
    <p:sldId id="304" r:id="rId42"/>
    <p:sldId id="282" r:id="rId43"/>
    <p:sldId id="283" r:id="rId44"/>
    <p:sldId id="285" r:id="rId45"/>
    <p:sldId id="284" r:id="rId46"/>
    <p:sldId id="286" r:id="rId47"/>
    <p:sldId id="287" r:id="rId48"/>
    <p:sldId id="337" r:id="rId49"/>
    <p:sldId id="335" r:id="rId50"/>
    <p:sldId id="336" r:id="rId51"/>
    <p:sldId id="289" r:id="rId52"/>
    <p:sldId id="317" r:id="rId53"/>
    <p:sldId id="321" r:id="rId54"/>
    <p:sldId id="318" r:id="rId55"/>
    <p:sldId id="319" r:id="rId56"/>
    <p:sldId id="320" r:id="rId57"/>
    <p:sldId id="288" r:id="rId58"/>
    <p:sldId id="290" r:id="rId59"/>
    <p:sldId id="291" r:id="rId60"/>
    <p:sldId id="334" r:id="rId61"/>
    <p:sldId id="292" r:id="rId62"/>
    <p:sldId id="323" r:id="rId63"/>
    <p:sldId id="324" r:id="rId64"/>
    <p:sldId id="293" r:id="rId65"/>
    <p:sldId id="327" r:id="rId66"/>
    <p:sldId id="326" r:id="rId67"/>
    <p:sldId id="347" r:id="rId68"/>
    <p:sldId id="294" r:id="rId69"/>
    <p:sldId id="305" r:id="rId70"/>
    <p:sldId id="306" r:id="rId71"/>
    <p:sldId id="344" r:id="rId72"/>
    <p:sldId id="345" r:id="rId73"/>
    <p:sldId id="296" r:id="rId74"/>
    <p:sldId id="343" r:id="rId75"/>
    <p:sldId id="307" r:id="rId76"/>
    <p:sldId id="308" r:id="rId77"/>
    <p:sldId id="346" r:id="rId78"/>
    <p:sldId id="297" r:id="rId79"/>
    <p:sldId id="339" r:id="rId80"/>
    <p:sldId id="342" r:id="rId81"/>
    <p:sldId id="340" r:id="rId82"/>
    <p:sldId id="298" r:id="rId83"/>
    <p:sldId id="299" r:id="rId84"/>
    <p:sldId id="300" r:id="rId85"/>
    <p:sldId id="338" r:id="rId86"/>
    <p:sldId id="301" r:id="rId87"/>
    <p:sldId id="302" r:id="rId88"/>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F7FB0AB-11B2-448A-A1E6-D6733DF0406D}" type="datetimeFigureOut">
              <a:rPr kumimoji="1" lang="ja-JP" altLang="en-US" smtClean="0"/>
              <a:t>2019/7/17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DC772AC-702D-4F78-9F11-030ABB721640}" type="slidenum">
              <a:rPr kumimoji="1" lang="ja-JP" altLang="en-US" smtClean="0"/>
              <a:t>‹#›</a:t>
            </a:fld>
            <a:endParaRPr kumimoji="1" lang="ja-JP" altLang="en-US"/>
          </a:p>
        </p:txBody>
      </p:sp>
    </p:spTree>
    <p:extLst>
      <p:ext uri="{BB962C8B-B14F-4D97-AF65-F5344CB8AC3E}">
        <p14:creationId xmlns:p14="http://schemas.microsoft.com/office/powerpoint/2010/main" val="2869011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F7FB0AB-11B2-448A-A1E6-D6733DF0406D}" type="datetimeFigureOut">
              <a:rPr kumimoji="1" lang="ja-JP" altLang="en-US" smtClean="0"/>
              <a:t>2019/7/17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DC772AC-702D-4F78-9F11-030ABB721640}" type="slidenum">
              <a:rPr kumimoji="1" lang="ja-JP" altLang="en-US" smtClean="0"/>
              <a:t>‹#›</a:t>
            </a:fld>
            <a:endParaRPr kumimoji="1" lang="ja-JP" altLang="en-US"/>
          </a:p>
        </p:txBody>
      </p:sp>
    </p:spTree>
    <p:extLst>
      <p:ext uri="{BB962C8B-B14F-4D97-AF65-F5344CB8AC3E}">
        <p14:creationId xmlns:p14="http://schemas.microsoft.com/office/powerpoint/2010/main" val="1423743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F7FB0AB-11B2-448A-A1E6-D6733DF0406D}" type="datetimeFigureOut">
              <a:rPr kumimoji="1" lang="ja-JP" altLang="en-US" smtClean="0"/>
              <a:t>2019/7/17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DC772AC-702D-4F78-9F11-030ABB721640}" type="slidenum">
              <a:rPr kumimoji="1" lang="ja-JP" altLang="en-US" smtClean="0"/>
              <a:t>‹#›</a:t>
            </a:fld>
            <a:endParaRPr kumimoji="1" lang="ja-JP" altLang="en-US"/>
          </a:p>
        </p:txBody>
      </p:sp>
    </p:spTree>
    <p:extLst>
      <p:ext uri="{BB962C8B-B14F-4D97-AF65-F5344CB8AC3E}">
        <p14:creationId xmlns:p14="http://schemas.microsoft.com/office/powerpoint/2010/main" val="2891974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F7FB0AB-11B2-448A-A1E6-D6733DF0406D}" type="datetimeFigureOut">
              <a:rPr kumimoji="1" lang="ja-JP" altLang="en-US" smtClean="0"/>
              <a:t>2019/7/17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DC772AC-702D-4F78-9F11-030ABB721640}" type="slidenum">
              <a:rPr kumimoji="1" lang="ja-JP" altLang="en-US" smtClean="0"/>
              <a:t>‹#›</a:t>
            </a:fld>
            <a:endParaRPr kumimoji="1" lang="ja-JP" altLang="en-US"/>
          </a:p>
        </p:txBody>
      </p:sp>
    </p:spTree>
    <p:extLst>
      <p:ext uri="{BB962C8B-B14F-4D97-AF65-F5344CB8AC3E}">
        <p14:creationId xmlns:p14="http://schemas.microsoft.com/office/powerpoint/2010/main" val="3578213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7F7FB0AB-11B2-448A-A1E6-D6733DF0406D}" type="datetimeFigureOut">
              <a:rPr kumimoji="1" lang="ja-JP" altLang="en-US" smtClean="0"/>
              <a:t>2019/7/17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DC772AC-702D-4F78-9F11-030ABB721640}" type="slidenum">
              <a:rPr kumimoji="1" lang="ja-JP" altLang="en-US" smtClean="0"/>
              <a:t>‹#›</a:t>
            </a:fld>
            <a:endParaRPr kumimoji="1" lang="ja-JP" altLang="en-US"/>
          </a:p>
        </p:txBody>
      </p:sp>
    </p:spTree>
    <p:extLst>
      <p:ext uri="{BB962C8B-B14F-4D97-AF65-F5344CB8AC3E}">
        <p14:creationId xmlns:p14="http://schemas.microsoft.com/office/powerpoint/2010/main" val="1723635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F7FB0AB-11B2-448A-A1E6-D6733DF0406D}" type="datetimeFigureOut">
              <a:rPr kumimoji="1" lang="ja-JP" altLang="en-US" smtClean="0"/>
              <a:t>2019/7/17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DC772AC-702D-4F78-9F11-030ABB721640}" type="slidenum">
              <a:rPr kumimoji="1" lang="ja-JP" altLang="en-US" smtClean="0"/>
              <a:t>‹#›</a:t>
            </a:fld>
            <a:endParaRPr kumimoji="1" lang="ja-JP" altLang="en-US"/>
          </a:p>
        </p:txBody>
      </p:sp>
    </p:spTree>
    <p:extLst>
      <p:ext uri="{BB962C8B-B14F-4D97-AF65-F5344CB8AC3E}">
        <p14:creationId xmlns:p14="http://schemas.microsoft.com/office/powerpoint/2010/main" val="3712905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7F7FB0AB-11B2-448A-A1E6-D6733DF0406D}" type="datetimeFigureOut">
              <a:rPr kumimoji="1" lang="ja-JP" altLang="en-US" smtClean="0"/>
              <a:t>2019/7/17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DC772AC-702D-4F78-9F11-030ABB721640}" type="slidenum">
              <a:rPr kumimoji="1" lang="ja-JP" altLang="en-US" smtClean="0"/>
              <a:t>‹#›</a:t>
            </a:fld>
            <a:endParaRPr kumimoji="1" lang="ja-JP" altLang="en-US"/>
          </a:p>
        </p:txBody>
      </p:sp>
    </p:spTree>
    <p:extLst>
      <p:ext uri="{BB962C8B-B14F-4D97-AF65-F5344CB8AC3E}">
        <p14:creationId xmlns:p14="http://schemas.microsoft.com/office/powerpoint/2010/main" val="1129227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7F7FB0AB-11B2-448A-A1E6-D6733DF0406D}" type="datetimeFigureOut">
              <a:rPr kumimoji="1" lang="ja-JP" altLang="en-US" smtClean="0"/>
              <a:t>2019/7/17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DC772AC-702D-4F78-9F11-030ABB721640}" type="slidenum">
              <a:rPr kumimoji="1" lang="ja-JP" altLang="en-US" smtClean="0"/>
              <a:t>‹#›</a:t>
            </a:fld>
            <a:endParaRPr kumimoji="1" lang="ja-JP" altLang="en-US"/>
          </a:p>
        </p:txBody>
      </p:sp>
    </p:spTree>
    <p:extLst>
      <p:ext uri="{BB962C8B-B14F-4D97-AF65-F5344CB8AC3E}">
        <p14:creationId xmlns:p14="http://schemas.microsoft.com/office/powerpoint/2010/main" val="402259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F7FB0AB-11B2-448A-A1E6-D6733DF0406D}" type="datetimeFigureOut">
              <a:rPr kumimoji="1" lang="ja-JP" altLang="en-US" smtClean="0"/>
              <a:t>2019/7/17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DC772AC-702D-4F78-9F11-030ABB721640}" type="slidenum">
              <a:rPr kumimoji="1" lang="ja-JP" altLang="en-US" smtClean="0"/>
              <a:t>‹#›</a:t>
            </a:fld>
            <a:endParaRPr kumimoji="1" lang="ja-JP" altLang="en-US"/>
          </a:p>
        </p:txBody>
      </p:sp>
    </p:spTree>
    <p:extLst>
      <p:ext uri="{BB962C8B-B14F-4D97-AF65-F5344CB8AC3E}">
        <p14:creationId xmlns:p14="http://schemas.microsoft.com/office/powerpoint/2010/main" val="3700124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F7FB0AB-11B2-448A-A1E6-D6733DF0406D}" type="datetimeFigureOut">
              <a:rPr kumimoji="1" lang="ja-JP" altLang="en-US" smtClean="0"/>
              <a:t>2019/7/17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DC772AC-702D-4F78-9F11-030ABB721640}" type="slidenum">
              <a:rPr kumimoji="1" lang="ja-JP" altLang="en-US" smtClean="0"/>
              <a:t>‹#›</a:t>
            </a:fld>
            <a:endParaRPr kumimoji="1" lang="ja-JP" altLang="en-US"/>
          </a:p>
        </p:txBody>
      </p:sp>
    </p:spTree>
    <p:extLst>
      <p:ext uri="{BB962C8B-B14F-4D97-AF65-F5344CB8AC3E}">
        <p14:creationId xmlns:p14="http://schemas.microsoft.com/office/powerpoint/2010/main" val="221421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F7FB0AB-11B2-448A-A1E6-D6733DF0406D}" type="datetimeFigureOut">
              <a:rPr kumimoji="1" lang="ja-JP" altLang="en-US" smtClean="0"/>
              <a:t>2019/7/17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DC772AC-702D-4F78-9F11-030ABB721640}" type="slidenum">
              <a:rPr kumimoji="1" lang="ja-JP" altLang="en-US" smtClean="0"/>
              <a:t>‹#›</a:t>
            </a:fld>
            <a:endParaRPr kumimoji="1" lang="ja-JP" altLang="en-US"/>
          </a:p>
        </p:txBody>
      </p:sp>
    </p:spTree>
    <p:extLst>
      <p:ext uri="{BB962C8B-B14F-4D97-AF65-F5344CB8AC3E}">
        <p14:creationId xmlns:p14="http://schemas.microsoft.com/office/powerpoint/2010/main" val="234744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7FB0AB-11B2-448A-A1E6-D6733DF0406D}" type="datetimeFigureOut">
              <a:rPr kumimoji="1" lang="ja-JP" altLang="en-US" smtClean="0"/>
              <a:t>2019/7/17</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C772AC-702D-4F78-9F11-030ABB721640}" type="slidenum">
              <a:rPr kumimoji="1" lang="ja-JP" altLang="en-US" smtClean="0"/>
              <a:t>‹#›</a:t>
            </a:fld>
            <a:endParaRPr kumimoji="1" lang="ja-JP" altLang="en-US"/>
          </a:p>
        </p:txBody>
      </p:sp>
    </p:spTree>
    <p:extLst>
      <p:ext uri="{BB962C8B-B14F-4D97-AF65-F5344CB8AC3E}">
        <p14:creationId xmlns:p14="http://schemas.microsoft.com/office/powerpoint/2010/main" val="4260299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factquiz.chibicode.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factquiz.chibicode.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all-about-africa.com/mozambique-beach/"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ファクトフルネス</a:t>
            </a:r>
          </a:p>
        </p:txBody>
      </p:sp>
      <p:sp>
        <p:nvSpPr>
          <p:cNvPr id="3" name="サブタイトル 2"/>
          <p:cNvSpPr>
            <a:spLocks noGrp="1"/>
          </p:cNvSpPr>
          <p:nvPr>
            <p:ph type="subTitle" idx="1"/>
          </p:nvPr>
        </p:nvSpPr>
        <p:spPr/>
        <p:txBody>
          <a:bodyPr/>
          <a:lstStyle/>
          <a:p>
            <a:r>
              <a:rPr kumimoji="1" lang="ja-JP" altLang="en-US" dirty="0"/>
              <a:t>山澤成康</a:t>
            </a:r>
          </a:p>
        </p:txBody>
      </p:sp>
      <p:sp>
        <p:nvSpPr>
          <p:cNvPr id="4" name="テキスト ボックス 3"/>
          <p:cNvSpPr txBox="1"/>
          <p:nvPr/>
        </p:nvSpPr>
        <p:spPr>
          <a:xfrm>
            <a:off x="5868144" y="5733256"/>
            <a:ext cx="2736304" cy="369332"/>
          </a:xfrm>
          <a:prstGeom prst="rect">
            <a:avLst/>
          </a:prstGeom>
          <a:noFill/>
        </p:spPr>
        <p:txBody>
          <a:bodyPr wrap="square" rtlCol="0">
            <a:spAutoFit/>
          </a:bodyPr>
          <a:lstStyle/>
          <a:p>
            <a:r>
              <a:rPr kumimoji="1" lang="en-US" altLang="ja-JP" dirty="0"/>
              <a:t>2019</a:t>
            </a:r>
            <a:r>
              <a:rPr kumimoji="1" lang="ja-JP" altLang="en-US" dirty="0"/>
              <a:t>年</a:t>
            </a:r>
            <a:r>
              <a:rPr kumimoji="1" lang="en-US" altLang="ja-JP" dirty="0"/>
              <a:t>6</a:t>
            </a:r>
            <a:r>
              <a:rPr kumimoji="1" lang="ja-JP" altLang="en-US" dirty="0"/>
              <a:t>月</a:t>
            </a:r>
            <a:r>
              <a:rPr kumimoji="1" lang="en-US" altLang="ja-JP" dirty="0"/>
              <a:t>3</a:t>
            </a:r>
            <a:r>
              <a:rPr kumimoji="1" lang="ja-JP" altLang="en-US" dirty="0"/>
              <a:t>日更新</a:t>
            </a:r>
          </a:p>
        </p:txBody>
      </p:sp>
    </p:spTree>
    <p:extLst>
      <p:ext uri="{BB962C8B-B14F-4D97-AF65-F5344CB8AC3E}">
        <p14:creationId xmlns:p14="http://schemas.microsoft.com/office/powerpoint/2010/main" val="1104460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質問７</a:t>
            </a:r>
          </a:p>
        </p:txBody>
      </p:sp>
      <p:sp>
        <p:nvSpPr>
          <p:cNvPr id="3" name="コンテンツ プレースホルダー 2"/>
          <p:cNvSpPr>
            <a:spLocks noGrp="1"/>
          </p:cNvSpPr>
          <p:nvPr>
            <p:ph idx="1"/>
          </p:nvPr>
        </p:nvSpPr>
        <p:spPr/>
        <p:txBody>
          <a:bodyPr/>
          <a:lstStyle/>
          <a:p>
            <a:r>
              <a:rPr lang="ja-JP" altLang="en-US" dirty="0"/>
              <a:t>質問</a:t>
            </a:r>
            <a:r>
              <a:rPr lang="en-US" altLang="ja-JP" dirty="0"/>
              <a:t>7: </a:t>
            </a:r>
            <a:r>
              <a:rPr lang="ja-JP" altLang="en-US" dirty="0"/>
              <a:t>自然災害で毎年亡くなる人の数は、過去</a:t>
            </a:r>
            <a:r>
              <a:rPr lang="en-US" altLang="ja-JP" dirty="0"/>
              <a:t>100</a:t>
            </a:r>
            <a:r>
              <a:rPr lang="ja-JP" altLang="en-US" dirty="0"/>
              <a:t>年でどう変化したでしょう？</a:t>
            </a:r>
            <a:endParaRPr lang="en-US" altLang="ja-JP" dirty="0"/>
          </a:p>
          <a:p>
            <a:r>
              <a:rPr kumimoji="1" lang="en-US" altLang="ja-JP" dirty="0"/>
              <a:t>A 2</a:t>
            </a:r>
            <a:r>
              <a:rPr kumimoji="1" lang="ja-JP" altLang="en-US" dirty="0"/>
              <a:t>倍以上になった。</a:t>
            </a:r>
            <a:endParaRPr kumimoji="1" lang="en-US" altLang="ja-JP" dirty="0"/>
          </a:p>
          <a:p>
            <a:r>
              <a:rPr lang="en-US" altLang="ja-JP" dirty="0"/>
              <a:t>B </a:t>
            </a:r>
            <a:r>
              <a:rPr lang="ja-JP" altLang="en-US" dirty="0"/>
              <a:t>あまり変わっていない。</a:t>
            </a:r>
            <a:endParaRPr lang="en-US" altLang="ja-JP" dirty="0"/>
          </a:p>
          <a:p>
            <a:r>
              <a:rPr kumimoji="1" lang="en-US" altLang="ja-JP"/>
              <a:t>C </a:t>
            </a:r>
            <a:r>
              <a:rPr kumimoji="1" lang="ja-JP" altLang="en-US"/>
              <a:t>半分</a:t>
            </a:r>
            <a:r>
              <a:rPr kumimoji="1" lang="ja-JP" altLang="en-US" dirty="0"/>
              <a:t>以下になった。</a:t>
            </a:r>
            <a:endParaRPr kumimoji="1" lang="en-US" altLang="ja-JP" dirty="0"/>
          </a:p>
          <a:p>
            <a:endParaRPr lang="en-US" altLang="ja-JP" dirty="0"/>
          </a:p>
          <a:p>
            <a:r>
              <a:rPr kumimoji="1" lang="ja-JP" altLang="en-US" dirty="0">
                <a:solidFill>
                  <a:srgbClr val="FF0000"/>
                </a:solidFill>
              </a:rPr>
              <a:t>正解はＣ</a:t>
            </a:r>
          </a:p>
        </p:txBody>
      </p:sp>
    </p:spTree>
    <p:extLst>
      <p:ext uri="{BB962C8B-B14F-4D97-AF65-F5344CB8AC3E}">
        <p14:creationId xmlns:p14="http://schemas.microsoft.com/office/powerpoint/2010/main" val="385866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質問８：</a:t>
            </a:r>
          </a:p>
        </p:txBody>
      </p:sp>
      <p:sp>
        <p:nvSpPr>
          <p:cNvPr id="3" name="コンテンツ プレースホルダー 2"/>
          <p:cNvSpPr>
            <a:spLocks noGrp="1"/>
          </p:cNvSpPr>
          <p:nvPr>
            <p:ph idx="1"/>
          </p:nvPr>
        </p:nvSpPr>
        <p:spPr>
          <a:xfrm>
            <a:off x="457200" y="1600200"/>
            <a:ext cx="4186808" cy="4525963"/>
          </a:xfrm>
        </p:spPr>
        <p:txBody>
          <a:bodyPr>
            <a:normAutofit fontScale="92500" lnSpcReduction="20000"/>
          </a:bodyPr>
          <a:lstStyle/>
          <a:p>
            <a:r>
              <a:rPr lang="ja-JP" altLang="en-US" dirty="0"/>
              <a:t>質問</a:t>
            </a:r>
            <a:r>
              <a:rPr lang="en-US" altLang="ja-JP" dirty="0"/>
              <a:t>8: </a:t>
            </a:r>
            <a:r>
              <a:rPr lang="ja-JP" altLang="en-US" dirty="0"/>
              <a:t>現在、世界には約</a:t>
            </a:r>
            <a:r>
              <a:rPr lang="en-US" altLang="ja-JP" dirty="0"/>
              <a:t>70</a:t>
            </a:r>
            <a:r>
              <a:rPr lang="ja-JP" altLang="en-US" dirty="0"/>
              <a:t>億人の人がいます。下の地図では、人の印がそれぞれ</a:t>
            </a:r>
            <a:r>
              <a:rPr lang="en-US" altLang="ja-JP" dirty="0"/>
              <a:t>10</a:t>
            </a:r>
            <a:r>
              <a:rPr lang="ja-JP" altLang="en-US" dirty="0"/>
              <a:t>億人を表しています。世界の人口分布を正しく表しているのは</a:t>
            </a:r>
            <a:r>
              <a:rPr lang="en-US" altLang="ja-JP" dirty="0"/>
              <a:t>3</a:t>
            </a:r>
            <a:r>
              <a:rPr lang="ja-JP" altLang="en-US" dirty="0" err="1"/>
              <a:t>つの</a:t>
            </a:r>
            <a:r>
              <a:rPr lang="ja-JP" altLang="en-US" dirty="0"/>
              <a:t>うちどれでしょう？</a:t>
            </a:r>
            <a:endParaRPr lang="en-US" altLang="ja-JP" dirty="0"/>
          </a:p>
          <a:p>
            <a:endParaRPr kumimoji="1" lang="en-US" altLang="ja-JP" dirty="0"/>
          </a:p>
          <a:p>
            <a:r>
              <a:rPr lang="ja-JP" altLang="en-US" dirty="0">
                <a:solidFill>
                  <a:srgbClr val="FF0000"/>
                </a:solidFill>
              </a:rPr>
              <a:t>正解はＡ</a:t>
            </a:r>
            <a:endParaRPr kumimoji="1" lang="ja-JP" altLang="en-US" dirty="0">
              <a:solidFill>
                <a:srgbClr val="FF0000"/>
              </a:solidFill>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268760"/>
            <a:ext cx="2947191" cy="494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5220072" y="1700808"/>
            <a:ext cx="360040" cy="3693319"/>
          </a:xfrm>
          <a:prstGeom prst="rect">
            <a:avLst/>
          </a:prstGeom>
          <a:noFill/>
        </p:spPr>
        <p:txBody>
          <a:bodyPr wrap="square" rtlCol="0">
            <a:spAutoFit/>
          </a:bodyPr>
          <a:lstStyle/>
          <a:p>
            <a:r>
              <a:rPr kumimoji="1" lang="ja-JP" altLang="en-US" dirty="0"/>
              <a:t>Ａ</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r>
              <a:rPr kumimoji="1" lang="ja-JP" altLang="en-US" dirty="0"/>
              <a:t>Ｂ</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r>
              <a:rPr kumimoji="1" lang="ja-JP" altLang="en-US" dirty="0"/>
              <a:t>Ｃ</a:t>
            </a:r>
          </a:p>
        </p:txBody>
      </p:sp>
    </p:spTree>
    <p:extLst>
      <p:ext uri="{BB962C8B-B14F-4D97-AF65-F5344CB8AC3E}">
        <p14:creationId xmlns:p14="http://schemas.microsoft.com/office/powerpoint/2010/main" val="36657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質問９</a:t>
            </a:r>
          </a:p>
        </p:txBody>
      </p:sp>
      <p:sp>
        <p:nvSpPr>
          <p:cNvPr id="3" name="コンテンツ プレースホルダー 2"/>
          <p:cNvSpPr>
            <a:spLocks noGrp="1"/>
          </p:cNvSpPr>
          <p:nvPr>
            <p:ph idx="1"/>
          </p:nvPr>
        </p:nvSpPr>
        <p:spPr/>
        <p:txBody>
          <a:bodyPr/>
          <a:lstStyle/>
          <a:p>
            <a:r>
              <a:rPr lang="ja-JP" altLang="en-US" dirty="0"/>
              <a:t>質問</a:t>
            </a:r>
            <a:r>
              <a:rPr lang="en-US" altLang="ja-JP" dirty="0"/>
              <a:t>9: </a:t>
            </a:r>
            <a:r>
              <a:rPr lang="ja-JP" altLang="en-US" dirty="0"/>
              <a:t>世界中の</a:t>
            </a:r>
            <a:r>
              <a:rPr lang="en-US" altLang="ja-JP" dirty="0"/>
              <a:t>1</a:t>
            </a:r>
            <a:r>
              <a:rPr lang="ja-JP" altLang="en-US" dirty="0"/>
              <a:t>歳児の中で、なんらかの病気に対して予防接種を受けている子供はどのくらいいるでしょう？</a:t>
            </a:r>
            <a:endParaRPr lang="en-US" altLang="ja-JP" dirty="0"/>
          </a:p>
          <a:p>
            <a:r>
              <a:rPr kumimoji="1" lang="ja-JP" altLang="en-US" dirty="0"/>
              <a:t>Ａ　</a:t>
            </a:r>
            <a:r>
              <a:rPr kumimoji="1" lang="en-US" altLang="ja-JP" dirty="0"/>
              <a:t>20</a:t>
            </a:r>
            <a:r>
              <a:rPr kumimoji="1" lang="ja-JP" altLang="en-US" dirty="0"/>
              <a:t>％</a:t>
            </a:r>
            <a:endParaRPr kumimoji="1" lang="en-US" altLang="ja-JP" dirty="0"/>
          </a:p>
          <a:p>
            <a:r>
              <a:rPr lang="ja-JP" altLang="en-US" dirty="0"/>
              <a:t>Ｂ　</a:t>
            </a:r>
            <a:r>
              <a:rPr lang="en-US" altLang="ja-JP" dirty="0"/>
              <a:t>50</a:t>
            </a:r>
            <a:r>
              <a:rPr lang="ja-JP" altLang="en-US" dirty="0"/>
              <a:t>％</a:t>
            </a:r>
            <a:endParaRPr lang="en-US" altLang="ja-JP" dirty="0"/>
          </a:p>
          <a:p>
            <a:r>
              <a:rPr kumimoji="1" lang="ja-JP" altLang="en-US" dirty="0"/>
              <a:t>Ｃ　</a:t>
            </a:r>
            <a:r>
              <a:rPr kumimoji="1" lang="en-US" altLang="ja-JP" dirty="0"/>
              <a:t>80</a:t>
            </a:r>
            <a:r>
              <a:rPr kumimoji="1" lang="ja-JP" altLang="en-US" dirty="0"/>
              <a:t>％</a:t>
            </a:r>
            <a:endParaRPr kumimoji="1" lang="en-US" altLang="ja-JP" dirty="0"/>
          </a:p>
          <a:p>
            <a:endParaRPr lang="en-US" altLang="ja-JP" dirty="0"/>
          </a:p>
          <a:p>
            <a:r>
              <a:rPr kumimoji="1" lang="ja-JP" altLang="en-US" dirty="0">
                <a:solidFill>
                  <a:srgbClr val="FF0000"/>
                </a:solidFill>
              </a:rPr>
              <a:t>正解はＣ</a:t>
            </a:r>
            <a:endParaRPr kumimoji="1" lang="en-US" altLang="ja-JP" dirty="0">
              <a:solidFill>
                <a:srgbClr val="FF0000"/>
              </a:solidFill>
            </a:endParaRPr>
          </a:p>
          <a:p>
            <a:endParaRPr kumimoji="1" lang="ja-JP" altLang="en-US" dirty="0"/>
          </a:p>
        </p:txBody>
      </p:sp>
    </p:spTree>
    <p:extLst>
      <p:ext uri="{BB962C8B-B14F-4D97-AF65-F5344CB8AC3E}">
        <p14:creationId xmlns:p14="http://schemas.microsoft.com/office/powerpoint/2010/main" val="51699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質問</a:t>
            </a:r>
            <a:r>
              <a:rPr kumimoji="1" lang="en-US" altLang="ja-JP" dirty="0"/>
              <a:t>10</a:t>
            </a:r>
            <a:endParaRPr kumimoji="1" lang="ja-JP" altLang="en-US" dirty="0"/>
          </a:p>
        </p:txBody>
      </p:sp>
      <p:sp>
        <p:nvSpPr>
          <p:cNvPr id="3" name="コンテンツ プレースホルダー 2"/>
          <p:cNvSpPr>
            <a:spLocks noGrp="1"/>
          </p:cNvSpPr>
          <p:nvPr>
            <p:ph idx="1"/>
          </p:nvPr>
        </p:nvSpPr>
        <p:spPr/>
        <p:txBody>
          <a:bodyPr>
            <a:normAutofit fontScale="92500"/>
          </a:bodyPr>
          <a:lstStyle/>
          <a:p>
            <a:r>
              <a:rPr lang="ja-JP" altLang="en-US" dirty="0"/>
              <a:t>質問</a:t>
            </a:r>
            <a:r>
              <a:rPr lang="en-US" altLang="ja-JP" dirty="0"/>
              <a:t>10: </a:t>
            </a:r>
            <a:r>
              <a:rPr lang="ja-JP" altLang="en-US" dirty="0"/>
              <a:t>世界中の</a:t>
            </a:r>
            <a:r>
              <a:rPr lang="en-US" altLang="ja-JP" dirty="0"/>
              <a:t>30</a:t>
            </a:r>
            <a:r>
              <a:rPr lang="ja-JP" altLang="en-US" dirty="0"/>
              <a:t>歳男性は、平均</a:t>
            </a:r>
            <a:r>
              <a:rPr lang="en-US" altLang="ja-JP" dirty="0"/>
              <a:t>10</a:t>
            </a:r>
            <a:r>
              <a:rPr lang="ja-JP" altLang="en-US" dirty="0"/>
              <a:t>年間の学校教育を受けています。同じ年の女性は何年間学校教育を受けているでしょう？</a:t>
            </a:r>
            <a:endParaRPr lang="en-US" altLang="ja-JP" dirty="0"/>
          </a:p>
          <a:p>
            <a:r>
              <a:rPr kumimoji="1" lang="ja-JP" altLang="en-US" dirty="0"/>
              <a:t>Ａ　</a:t>
            </a:r>
            <a:r>
              <a:rPr kumimoji="1" lang="en-US" altLang="ja-JP" dirty="0"/>
              <a:t>9</a:t>
            </a:r>
            <a:r>
              <a:rPr kumimoji="1" lang="ja-JP" altLang="en-US" dirty="0"/>
              <a:t>年</a:t>
            </a:r>
            <a:endParaRPr kumimoji="1" lang="en-US" altLang="ja-JP" dirty="0"/>
          </a:p>
          <a:p>
            <a:r>
              <a:rPr lang="ja-JP" altLang="en-US" dirty="0"/>
              <a:t>Ｂ　</a:t>
            </a:r>
            <a:r>
              <a:rPr lang="en-US" altLang="ja-JP" dirty="0"/>
              <a:t>6</a:t>
            </a:r>
            <a:r>
              <a:rPr lang="ja-JP" altLang="en-US" dirty="0"/>
              <a:t>年</a:t>
            </a:r>
            <a:endParaRPr lang="en-US" altLang="ja-JP" dirty="0"/>
          </a:p>
          <a:p>
            <a:r>
              <a:rPr kumimoji="1" lang="ja-JP" altLang="en-US" dirty="0"/>
              <a:t>Ｃ　</a:t>
            </a:r>
            <a:r>
              <a:rPr kumimoji="1" lang="en-US" altLang="ja-JP" dirty="0"/>
              <a:t>3</a:t>
            </a:r>
            <a:r>
              <a:rPr kumimoji="1" lang="ja-JP" altLang="en-US" dirty="0"/>
              <a:t>年</a:t>
            </a:r>
            <a:endParaRPr kumimoji="1" lang="en-US" altLang="ja-JP" dirty="0"/>
          </a:p>
          <a:p>
            <a:endParaRPr lang="en-US" altLang="ja-JP" dirty="0"/>
          </a:p>
          <a:p>
            <a:r>
              <a:rPr kumimoji="1" lang="ja-JP" altLang="en-US" dirty="0">
                <a:solidFill>
                  <a:srgbClr val="FF0000"/>
                </a:solidFill>
              </a:rPr>
              <a:t>正解はＡ</a:t>
            </a:r>
          </a:p>
        </p:txBody>
      </p:sp>
    </p:spTree>
    <p:extLst>
      <p:ext uri="{BB962C8B-B14F-4D97-AF65-F5344CB8AC3E}">
        <p14:creationId xmlns:p14="http://schemas.microsoft.com/office/powerpoint/2010/main" val="428667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質問</a:t>
            </a:r>
            <a:r>
              <a:rPr kumimoji="1" lang="en-US" altLang="ja-JP" dirty="0"/>
              <a:t>11</a:t>
            </a:r>
            <a:endParaRPr kumimoji="1" lang="ja-JP" altLang="en-US" dirty="0"/>
          </a:p>
        </p:txBody>
      </p:sp>
      <p:sp>
        <p:nvSpPr>
          <p:cNvPr id="3" name="コンテンツ プレースホルダー 2"/>
          <p:cNvSpPr>
            <a:spLocks noGrp="1"/>
          </p:cNvSpPr>
          <p:nvPr>
            <p:ph idx="1"/>
          </p:nvPr>
        </p:nvSpPr>
        <p:spPr/>
        <p:txBody>
          <a:bodyPr>
            <a:normAutofit fontScale="92500" lnSpcReduction="20000"/>
          </a:bodyPr>
          <a:lstStyle/>
          <a:p>
            <a:r>
              <a:rPr lang="ja-JP" altLang="en-US" dirty="0"/>
              <a:t>質問</a:t>
            </a:r>
            <a:r>
              <a:rPr lang="en-US" altLang="ja-JP" dirty="0"/>
              <a:t>11: 1996</a:t>
            </a:r>
            <a:r>
              <a:rPr lang="ja-JP" altLang="en-US" dirty="0"/>
              <a:t>年には、トラとジャイアントパンダとクロサイはいずれも絶滅危惧種として指定されていました。この</a:t>
            </a:r>
            <a:r>
              <a:rPr lang="en-US" altLang="ja-JP" dirty="0"/>
              <a:t>3</a:t>
            </a:r>
            <a:r>
              <a:rPr lang="ja-JP" altLang="en-US" dirty="0"/>
              <a:t>つのうち、当時よりも絶滅の危機に瀕している動物はいくつでしょう？</a:t>
            </a:r>
            <a:endParaRPr lang="en-US" altLang="ja-JP" dirty="0"/>
          </a:p>
          <a:p>
            <a:r>
              <a:rPr kumimoji="1" lang="ja-JP" altLang="en-US" dirty="0"/>
              <a:t>Ａ　２つ</a:t>
            </a:r>
            <a:endParaRPr kumimoji="1" lang="en-US" altLang="ja-JP" dirty="0"/>
          </a:p>
          <a:p>
            <a:r>
              <a:rPr lang="ja-JP" altLang="en-US" dirty="0"/>
              <a:t>Ｂ　ひとつ</a:t>
            </a:r>
            <a:endParaRPr lang="en-US" altLang="ja-JP" dirty="0"/>
          </a:p>
          <a:p>
            <a:r>
              <a:rPr kumimoji="1" lang="ja-JP" altLang="en-US" dirty="0"/>
              <a:t>Ｃ　ゼロ</a:t>
            </a:r>
            <a:endParaRPr kumimoji="1" lang="en-US" altLang="ja-JP" dirty="0"/>
          </a:p>
          <a:p>
            <a:endParaRPr lang="en-US" altLang="ja-JP" dirty="0"/>
          </a:p>
          <a:p>
            <a:r>
              <a:rPr kumimoji="1" lang="ja-JP" altLang="en-US" dirty="0">
                <a:solidFill>
                  <a:srgbClr val="FF0000"/>
                </a:solidFill>
              </a:rPr>
              <a:t>正解はＣ</a:t>
            </a:r>
          </a:p>
        </p:txBody>
      </p:sp>
    </p:spTree>
    <p:extLst>
      <p:ext uri="{BB962C8B-B14F-4D97-AF65-F5344CB8AC3E}">
        <p14:creationId xmlns:p14="http://schemas.microsoft.com/office/powerpoint/2010/main" val="385303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質問</a:t>
            </a:r>
            <a:r>
              <a:rPr kumimoji="1" lang="en-US" altLang="ja-JP" dirty="0"/>
              <a:t>12</a:t>
            </a:r>
            <a:endParaRPr kumimoji="1" lang="ja-JP" altLang="en-US" dirty="0"/>
          </a:p>
        </p:txBody>
      </p:sp>
      <p:sp>
        <p:nvSpPr>
          <p:cNvPr id="3" name="コンテンツ プレースホルダー 2"/>
          <p:cNvSpPr>
            <a:spLocks noGrp="1"/>
          </p:cNvSpPr>
          <p:nvPr>
            <p:ph idx="1"/>
          </p:nvPr>
        </p:nvSpPr>
        <p:spPr/>
        <p:txBody>
          <a:bodyPr/>
          <a:lstStyle/>
          <a:p>
            <a:r>
              <a:rPr lang="ja-JP" altLang="en-US" dirty="0"/>
              <a:t>質問</a:t>
            </a:r>
            <a:r>
              <a:rPr lang="en-US" altLang="ja-JP" dirty="0"/>
              <a:t>12: </a:t>
            </a:r>
            <a:r>
              <a:rPr lang="ja-JP" altLang="en-US" dirty="0"/>
              <a:t>いくらかでも電気が使える人は、世界にどのくらいいるでしょう？</a:t>
            </a:r>
            <a:endParaRPr lang="en-US" altLang="ja-JP" dirty="0"/>
          </a:p>
          <a:p>
            <a:r>
              <a:rPr kumimoji="1" lang="ja-JP" altLang="en-US" dirty="0"/>
              <a:t>Ａ　</a:t>
            </a:r>
            <a:r>
              <a:rPr kumimoji="1" lang="en-US" altLang="ja-JP" dirty="0"/>
              <a:t>20</a:t>
            </a:r>
            <a:r>
              <a:rPr kumimoji="1" lang="ja-JP" altLang="en-US" dirty="0"/>
              <a:t>％</a:t>
            </a:r>
            <a:endParaRPr kumimoji="1" lang="en-US" altLang="ja-JP" dirty="0"/>
          </a:p>
          <a:p>
            <a:r>
              <a:rPr lang="ja-JP" altLang="en-US" dirty="0"/>
              <a:t>Ｂ　</a:t>
            </a:r>
            <a:r>
              <a:rPr lang="en-US" altLang="ja-JP" dirty="0"/>
              <a:t>50</a:t>
            </a:r>
            <a:r>
              <a:rPr lang="ja-JP" altLang="en-US" dirty="0"/>
              <a:t>％</a:t>
            </a:r>
            <a:endParaRPr lang="en-US" altLang="ja-JP" dirty="0"/>
          </a:p>
          <a:p>
            <a:r>
              <a:rPr kumimoji="1" lang="ja-JP" altLang="en-US" dirty="0"/>
              <a:t>Ｃ　</a:t>
            </a:r>
            <a:r>
              <a:rPr kumimoji="1" lang="en-US" altLang="ja-JP" dirty="0"/>
              <a:t>80</a:t>
            </a:r>
            <a:r>
              <a:rPr kumimoji="1" lang="ja-JP" altLang="en-US" dirty="0"/>
              <a:t>％</a:t>
            </a:r>
            <a:endParaRPr kumimoji="1" lang="en-US" altLang="ja-JP" dirty="0"/>
          </a:p>
          <a:p>
            <a:endParaRPr lang="en-US" altLang="ja-JP" dirty="0"/>
          </a:p>
          <a:p>
            <a:r>
              <a:rPr kumimoji="1" lang="ja-JP" altLang="en-US" dirty="0">
                <a:solidFill>
                  <a:srgbClr val="FF0000"/>
                </a:solidFill>
              </a:rPr>
              <a:t>正解はＣ</a:t>
            </a:r>
          </a:p>
        </p:txBody>
      </p:sp>
    </p:spTree>
    <p:extLst>
      <p:ext uri="{BB962C8B-B14F-4D97-AF65-F5344CB8AC3E}">
        <p14:creationId xmlns:p14="http://schemas.microsoft.com/office/powerpoint/2010/main" val="53536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問題</a:t>
            </a:r>
            <a:r>
              <a:rPr lang="en-US" altLang="ja-JP" dirty="0"/>
              <a:t>13</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a:t>グローバルな気候の専門家は、これからの</a:t>
            </a:r>
            <a:r>
              <a:rPr kumimoji="1" lang="en-US" altLang="ja-JP" dirty="0"/>
              <a:t>100</a:t>
            </a:r>
            <a:r>
              <a:rPr kumimoji="1" lang="ja-JP" altLang="en-US" dirty="0"/>
              <a:t>年で、地球の平均気温はどうなると考えているでしょう。</a:t>
            </a:r>
            <a:endParaRPr kumimoji="1" lang="en-US" altLang="ja-JP" dirty="0"/>
          </a:p>
          <a:p>
            <a:r>
              <a:rPr lang="ja-JP" altLang="en-US" dirty="0"/>
              <a:t>Ａ　暖かくなる</a:t>
            </a:r>
            <a:endParaRPr lang="en-US" altLang="ja-JP" dirty="0"/>
          </a:p>
          <a:p>
            <a:r>
              <a:rPr kumimoji="1" lang="ja-JP" altLang="en-US" dirty="0"/>
              <a:t>Ｂ　変わらない</a:t>
            </a:r>
            <a:endParaRPr kumimoji="1" lang="en-US" altLang="ja-JP" dirty="0"/>
          </a:p>
          <a:p>
            <a:r>
              <a:rPr lang="ja-JP" altLang="en-US" dirty="0"/>
              <a:t>Ｃ　寒くなる</a:t>
            </a:r>
            <a:endParaRPr lang="en-US" altLang="ja-JP" dirty="0"/>
          </a:p>
          <a:p>
            <a:endParaRPr kumimoji="1" lang="en-US" altLang="ja-JP" dirty="0"/>
          </a:p>
          <a:p>
            <a:r>
              <a:rPr lang="ja-JP" altLang="en-US" dirty="0">
                <a:solidFill>
                  <a:srgbClr val="FF0000"/>
                </a:solidFill>
              </a:rPr>
              <a:t>正解Ａ</a:t>
            </a:r>
            <a:endParaRPr kumimoji="1" lang="ja-JP" altLang="en-US" dirty="0">
              <a:solidFill>
                <a:srgbClr val="FF0000"/>
              </a:solidFill>
            </a:endParaRPr>
          </a:p>
        </p:txBody>
      </p:sp>
    </p:spTree>
    <p:extLst>
      <p:ext uri="{BB962C8B-B14F-4D97-AF65-F5344CB8AC3E}">
        <p14:creationId xmlns:p14="http://schemas.microsoft.com/office/powerpoint/2010/main" val="260539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分断本能</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a:t>「世界は分断されている」という思い込み。</a:t>
            </a:r>
          </a:p>
        </p:txBody>
      </p:sp>
    </p:spTree>
    <p:extLst>
      <p:ext uri="{BB962C8B-B14F-4D97-AF65-F5344CB8AC3E}">
        <p14:creationId xmlns:p14="http://schemas.microsoft.com/office/powerpoint/2010/main" val="1783458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1965</a:t>
            </a:r>
            <a:r>
              <a:rPr kumimoji="1" lang="ja-JP" altLang="en-US" dirty="0"/>
              <a:t>年</a:t>
            </a:r>
          </a:p>
        </p:txBody>
      </p:sp>
      <p:pic>
        <p:nvPicPr>
          <p:cNvPr id="1026" name="Picture 2"/>
          <p:cNvPicPr>
            <a:picLocks noGrp="1" noChangeAspect="1" noChangeArrowheads="1"/>
          </p:cNvPicPr>
          <p:nvPr>
            <p:ph idx="1"/>
          </p:nvPr>
        </p:nvPicPr>
        <p:blipFill>
          <a:blip r:embed="rId2">
            <a:lum/>
            <a:extLst>
              <a:ext uri="{28A0092B-C50C-407E-A947-70E740481C1C}">
                <a14:useLocalDpi xmlns:a14="http://schemas.microsoft.com/office/drawing/2010/main" val="0"/>
              </a:ext>
            </a:extLst>
          </a:blip>
          <a:srcRect/>
          <a:stretch>
            <a:fillRect/>
          </a:stretch>
        </p:blipFill>
        <p:spPr bwMode="auto">
          <a:xfrm>
            <a:off x="1043608" y="1484784"/>
            <a:ext cx="7128792" cy="5060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299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2015</a:t>
            </a:r>
            <a:r>
              <a:rPr kumimoji="1" lang="ja-JP" altLang="en-US" dirty="0"/>
              <a:t>年</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1556792"/>
            <a:ext cx="6840760" cy="5161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712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チンパンジークイズ</a:t>
            </a:r>
          </a:p>
        </p:txBody>
      </p:sp>
      <p:sp>
        <p:nvSpPr>
          <p:cNvPr id="3" name="コンテンツ プレースホルダー 2"/>
          <p:cNvSpPr>
            <a:spLocks noGrp="1"/>
          </p:cNvSpPr>
          <p:nvPr>
            <p:ph idx="1"/>
          </p:nvPr>
        </p:nvSpPr>
        <p:spPr/>
        <p:txBody>
          <a:bodyPr/>
          <a:lstStyle/>
          <a:p>
            <a:r>
              <a:rPr lang="en-US" altLang="ja-JP" dirty="0">
                <a:hlinkClick r:id="rId2"/>
              </a:rPr>
              <a:t>https://factquiz.chibicode.com/</a:t>
            </a:r>
            <a:endParaRPr lang="en-US" altLang="ja-JP" dirty="0"/>
          </a:p>
          <a:p>
            <a:r>
              <a:rPr kumimoji="1" lang="ja-JP" altLang="en-US" dirty="0"/>
              <a:t>「ファクトフルネス　チンパンジークイズ」で検索</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2852936"/>
            <a:ext cx="3253472" cy="3675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2534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ダラーストリート</a:t>
            </a:r>
          </a:p>
        </p:txBody>
      </p:sp>
      <p:sp>
        <p:nvSpPr>
          <p:cNvPr id="3" name="コンテンツ プレースホルダー 2"/>
          <p:cNvSpPr>
            <a:spLocks noGrp="1"/>
          </p:cNvSpPr>
          <p:nvPr>
            <p:ph idx="1"/>
          </p:nvPr>
        </p:nvSpPr>
        <p:spPr/>
        <p:txBody>
          <a:bodyPr/>
          <a:lstStyle/>
          <a:p>
            <a:r>
              <a:rPr kumimoji="1" lang="ja-JP" altLang="en-US" dirty="0"/>
              <a:t>世界は「先進国」と「途上国」にわかれているわけではなく、中所得が</a:t>
            </a:r>
            <a:r>
              <a:rPr kumimoji="1" lang="en-US" altLang="ja-JP" dirty="0"/>
              <a:t>75</a:t>
            </a:r>
            <a:r>
              <a:rPr kumimoji="1" lang="ja-JP" altLang="en-US" dirty="0"/>
              <a:t>％。</a:t>
            </a:r>
            <a:endParaRPr kumimoji="1" lang="en-US" altLang="ja-JP" dirty="0"/>
          </a:p>
          <a:p>
            <a:pPr marL="0" indent="0">
              <a:buNone/>
            </a:pPr>
            <a:endParaRPr kumimoji="1" lang="en-US" altLang="ja-JP" dirty="0"/>
          </a:p>
          <a:p>
            <a:endParaRPr kumimoji="1" lang="ja-JP" altLang="en-US" dirty="0"/>
          </a:p>
        </p:txBody>
      </p:sp>
    </p:spTree>
    <p:extLst>
      <p:ext uri="{BB962C8B-B14F-4D97-AF65-F5344CB8AC3E}">
        <p14:creationId xmlns:p14="http://schemas.microsoft.com/office/powerpoint/2010/main" val="840158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4</a:t>
            </a:r>
            <a:r>
              <a:rPr kumimoji="1" lang="ja-JP" altLang="en-US" dirty="0" err="1"/>
              <a:t>つの</a:t>
            </a:r>
            <a:r>
              <a:rPr lang="ja-JP" altLang="en-US" dirty="0"/>
              <a:t>所得レベル</a:t>
            </a:r>
            <a:endParaRPr kumimoji="1" lang="ja-JP" alt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139712"/>
            <a:ext cx="8280920" cy="3757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1835696" y="4532168"/>
            <a:ext cx="1800200" cy="646331"/>
          </a:xfrm>
          <a:prstGeom prst="rect">
            <a:avLst/>
          </a:prstGeom>
          <a:noFill/>
        </p:spPr>
        <p:txBody>
          <a:bodyPr wrap="square" rtlCol="0">
            <a:spAutoFit/>
          </a:bodyPr>
          <a:lstStyle/>
          <a:p>
            <a:r>
              <a:rPr kumimoji="1" lang="en-US" altLang="ja-JP" dirty="0"/>
              <a:t>1</a:t>
            </a:r>
            <a:r>
              <a:rPr kumimoji="1" lang="ja-JP" altLang="en-US" dirty="0"/>
              <a:t>日　</a:t>
            </a:r>
            <a:r>
              <a:rPr kumimoji="1" lang="en-US" altLang="ja-JP" dirty="0">
                <a:solidFill>
                  <a:srgbClr val="FF0000"/>
                </a:solidFill>
              </a:rPr>
              <a:t>2</a:t>
            </a:r>
            <a:r>
              <a:rPr kumimoji="1" lang="ja-JP" altLang="en-US" dirty="0">
                <a:solidFill>
                  <a:srgbClr val="FF0000"/>
                </a:solidFill>
              </a:rPr>
              <a:t>ドル</a:t>
            </a:r>
            <a:endParaRPr kumimoji="1" lang="en-US" altLang="ja-JP" dirty="0">
              <a:solidFill>
                <a:srgbClr val="FF0000"/>
              </a:solidFill>
            </a:endParaRPr>
          </a:p>
          <a:p>
            <a:r>
              <a:rPr kumimoji="1" lang="ja-JP" altLang="en-US" dirty="0"/>
              <a:t>年間　</a:t>
            </a:r>
            <a:r>
              <a:rPr kumimoji="1" lang="en-US" altLang="ja-JP" dirty="0"/>
              <a:t>730</a:t>
            </a:r>
            <a:r>
              <a:rPr kumimoji="1" lang="ja-JP" altLang="en-US" dirty="0"/>
              <a:t>ドル</a:t>
            </a:r>
          </a:p>
        </p:txBody>
      </p:sp>
      <p:sp>
        <p:nvSpPr>
          <p:cNvPr id="5" name="正方形/長方形 4"/>
          <p:cNvSpPr/>
          <p:nvPr/>
        </p:nvSpPr>
        <p:spPr>
          <a:xfrm>
            <a:off x="5714686" y="4556397"/>
            <a:ext cx="2358008" cy="646331"/>
          </a:xfrm>
          <a:prstGeom prst="rect">
            <a:avLst/>
          </a:prstGeom>
        </p:spPr>
        <p:txBody>
          <a:bodyPr wrap="square">
            <a:spAutoFit/>
          </a:bodyPr>
          <a:lstStyle/>
          <a:p>
            <a:r>
              <a:rPr lang="en-US" altLang="ja-JP" dirty="0"/>
              <a:t>1</a:t>
            </a:r>
            <a:r>
              <a:rPr lang="ja-JP" altLang="en-US" dirty="0"/>
              <a:t>日　</a:t>
            </a:r>
            <a:r>
              <a:rPr lang="en-US" altLang="ja-JP" dirty="0">
                <a:solidFill>
                  <a:srgbClr val="FF0000"/>
                </a:solidFill>
              </a:rPr>
              <a:t>32</a:t>
            </a:r>
            <a:r>
              <a:rPr lang="ja-JP" altLang="en-US" dirty="0">
                <a:solidFill>
                  <a:srgbClr val="FF0000"/>
                </a:solidFill>
              </a:rPr>
              <a:t>ドル</a:t>
            </a:r>
            <a:endParaRPr lang="en-US" altLang="ja-JP" dirty="0">
              <a:solidFill>
                <a:srgbClr val="FF0000"/>
              </a:solidFill>
            </a:endParaRPr>
          </a:p>
          <a:p>
            <a:r>
              <a:rPr lang="en-US" altLang="ja-JP" dirty="0"/>
              <a:t>1</a:t>
            </a:r>
            <a:r>
              <a:rPr lang="ja-JP" altLang="en-US" dirty="0"/>
              <a:t>年　</a:t>
            </a:r>
            <a:r>
              <a:rPr lang="en-US" altLang="ja-JP" dirty="0"/>
              <a:t>11680</a:t>
            </a:r>
            <a:r>
              <a:rPr lang="ja-JP" altLang="en-US" dirty="0"/>
              <a:t>ドル</a:t>
            </a:r>
          </a:p>
        </p:txBody>
      </p:sp>
      <p:sp>
        <p:nvSpPr>
          <p:cNvPr id="6" name="正方形/長方形 5"/>
          <p:cNvSpPr/>
          <p:nvPr/>
        </p:nvSpPr>
        <p:spPr>
          <a:xfrm>
            <a:off x="3779912" y="4532167"/>
            <a:ext cx="1946121" cy="646331"/>
          </a:xfrm>
          <a:prstGeom prst="rect">
            <a:avLst/>
          </a:prstGeom>
        </p:spPr>
        <p:txBody>
          <a:bodyPr wrap="square">
            <a:spAutoFit/>
          </a:bodyPr>
          <a:lstStyle/>
          <a:p>
            <a:r>
              <a:rPr lang="en-US" altLang="ja-JP" dirty="0"/>
              <a:t>1</a:t>
            </a:r>
            <a:r>
              <a:rPr lang="ja-JP" altLang="en-US" dirty="0"/>
              <a:t>日　</a:t>
            </a:r>
            <a:r>
              <a:rPr lang="ja-JP" altLang="en-US" dirty="0">
                <a:solidFill>
                  <a:srgbClr val="FF0000"/>
                </a:solidFill>
              </a:rPr>
              <a:t>８ドル</a:t>
            </a:r>
            <a:endParaRPr lang="en-US" altLang="ja-JP" dirty="0">
              <a:solidFill>
                <a:srgbClr val="FF0000"/>
              </a:solidFill>
            </a:endParaRPr>
          </a:p>
          <a:p>
            <a:r>
              <a:rPr lang="en-US" altLang="ja-JP" dirty="0"/>
              <a:t>1</a:t>
            </a:r>
            <a:r>
              <a:rPr lang="ja-JP" altLang="en-US" dirty="0"/>
              <a:t>年　</a:t>
            </a:r>
            <a:r>
              <a:rPr lang="en-US" altLang="ja-JP" dirty="0"/>
              <a:t>2920</a:t>
            </a:r>
            <a:r>
              <a:rPr lang="ja-JP" altLang="en-US" dirty="0"/>
              <a:t>ドル</a:t>
            </a:r>
          </a:p>
        </p:txBody>
      </p:sp>
      <p:sp>
        <p:nvSpPr>
          <p:cNvPr id="3" name="テキスト ボックス 2"/>
          <p:cNvSpPr txBox="1"/>
          <p:nvPr/>
        </p:nvSpPr>
        <p:spPr>
          <a:xfrm>
            <a:off x="467544" y="5733256"/>
            <a:ext cx="7704856" cy="646331"/>
          </a:xfrm>
          <a:prstGeom prst="rect">
            <a:avLst/>
          </a:prstGeom>
          <a:noFill/>
        </p:spPr>
        <p:txBody>
          <a:bodyPr wrap="square" rtlCol="0">
            <a:spAutoFit/>
          </a:bodyPr>
          <a:lstStyle/>
          <a:p>
            <a:r>
              <a:rPr kumimoji="1" lang="ja-JP" altLang="en-US" dirty="0"/>
              <a:t>世界を「先進国」「途上国」の</a:t>
            </a:r>
            <a:r>
              <a:rPr kumimoji="1" lang="en-US" altLang="ja-JP" dirty="0"/>
              <a:t>2</a:t>
            </a:r>
            <a:r>
              <a:rPr kumimoji="1" lang="ja-JP" altLang="en-US" dirty="0" err="1"/>
              <a:t>つに</a:t>
            </a:r>
            <a:r>
              <a:rPr kumimoji="1" lang="ja-JP" altLang="en-US" dirty="0"/>
              <a:t>分けるのではなく、所得階層によってわけてみよう。</a:t>
            </a:r>
          </a:p>
        </p:txBody>
      </p:sp>
      <p:sp>
        <p:nvSpPr>
          <p:cNvPr id="7" name="テキスト ボックス 6"/>
          <p:cNvSpPr txBox="1"/>
          <p:nvPr/>
        </p:nvSpPr>
        <p:spPr>
          <a:xfrm>
            <a:off x="323528" y="5188124"/>
            <a:ext cx="1728192" cy="369332"/>
          </a:xfrm>
          <a:prstGeom prst="rect">
            <a:avLst/>
          </a:prstGeom>
          <a:noFill/>
        </p:spPr>
        <p:txBody>
          <a:bodyPr wrap="square" rtlCol="0">
            <a:spAutoFit/>
          </a:bodyPr>
          <a:lstStyle/>
          <a:p>
            <a:r>
              <a:rPr kumimoji="1" lang="en-US" altLang="ja-JP" dirty="0"/>
              <a:t>1</a:t>
            </a:r>
            <a:r>
              <a:rPr kumimoji="1" lang="ja-JP" altLang="en-US" dirty="0"/>
              <a:t>人当たり</a:t>
            </a:r>
            <a:r>
              <a:rPr kumimoji="1" lang="en-US" altLang="ja-JP" dirty="0"/>
              <a:t>GDP</a:t>
            </a:r>
            <a:endParaRPr kumimoji="1" lang="ja-JP" altLang="en-US" dirty="0"/>
          </a:p>
        </p:txBody>
      </p:sp>
      <p:sp>
        <p:nvSpPr>
          <p:cNvPr id="8" name="テキスト ボックス 7"/>
          <p:cNvSpPr txBox="1"/>
          <p:nvPr/>
        </p:nvSpPr>
        <p:spPr>
          <a:xfrm>
            <a:off x="6372200" y="5178498"/>
            <a:ext cx="1944217" cy="369332"/>
          </a:xfrm>
          <a:prstGeom prst="rect">
            <a:avLst/>
          </a:prstGeom>
          <a:noFill/>
        </p:spPr>
        <p:txBody>
          <a:bodyPr wrap="square" rtlCol="0">
            <a:spAutoFit/>
          </a:bodyPr>
          <a:lstStyle/>
          <a:p>
            <a:r>
              <a:rPr kumimoji="1" lang="en-US" altLang="ja-JP" dirty="0"/>
              <a:t>24000</a:t>
            </a:r>
            <a:r>
              <a:rPr kumimoji="1" lang="ja-JP" altLang="en-US" dirty="0"/>
              <a:t>ドル</a:t>
            </a:r>
          </a:p>
        </p:txBody>
      </p:sp>
      <p:sp>
        <p:nvSpPr>
          <p:cNvPr id="9" name="テキスト ボックス 8"/>
          <p:cNvSpPr txBox="1"/>
          <p:nvPr/>
        </p:nvSpPr>
        <p:spPr>
          <a:xfrm>
            <a:off x="4394933" y="5178499"/>
            <a:ext cx="1368152" cy="369332"/>
          </a:xfrm>
          <a:prstGeom prst="rect">
            <a:avLst/>
          </a:prstGeom>
          <a:noFill/>
        </p:spPr>
        <p:txBody>
          <a:bodyPr wrap="square" rtlCol="0">
            <a:spAutoFit/>
          </a:bodyPr>
          <a:lstStyle/>
          <a:p>
            <a:r>
              <a:rPr kumimoji="1" lang="en-US" altLang="ja-JP" dirty="0"/>
              <a:t>8000</a:t>
            </a:r>
            <a:r>
              <a:rPr kumimoji="1" lang="ja-JP" altLang="en-US" dirty="0"/>
              <a:t>ドル</a:t>
            </a:r>
          </a:p>
        </p:txBody>
      </p:sp>
      <p:sp>
        <p:nvSpPr>
          <p:cNvPr id="10" name="テキスト ボックス 9"/>
          <p:cNvSpPr txBox="1"/>
          <p:nvPr/>
        </p:nvSpPr>
        <p:spPr>
          <a:xfrm>
            <a:off x="2483768" y="5202728"/>
            <a:ext cx="1296144" cy="369332"/>
          </a:xfrm>
          <a:prstGeom prst="rect">
            <a:avLst/>
          </a:prstGeom>
          <a:noFill/>
        </p:spPr>
        <p:txBody>
          <a:bodyPr wrap="square" rtlCol="0">
            <a:spAutoFit/>
          </a:bodyPr>
          <a:lstStyle/>
          <a:p>
            <a:r>
              <a:rPr kumimoji="1" lang="en-US" altLang="ja-JP" dirty="0"/>
              <a:t>3000</a:t>
            </a:r>
            <a:r>
              <a:rPr kumimoji="1" lang="ja-JP" altLang="en-US" dirty="0"/>
              <a:t>ドル</a:t>
            </a:r>
          </a:p>
        </p:txBody>
      </p:sp>
    </p:spTree>
    <p:extLst>
      <p:ext uri="{BB962C8B-B14F-4D97-AF65-F5344CB8AC3E}">
        <p14:creationId xmlns:p14="http://schemas.microsoft.com/office/powerpoint/2010/main" val="3459322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レベル</a:t>
            </a:r>
            <a:r>
              <a:rPr kumimoji="1" lang="en-US" altLang="ja-JP" dirty="0"/>
              <a:t>1</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a:t>1</a:t>
            </a:r>
            <a:r>
              <a:rPr kumimoji="1" lang="ja-JP" altLang="en-US" dirty="0"/>
              <a:t>日</a:t>
            </a:r>
            <a:r>
              <a:rPr lang="ja-JP" altLang="en-US" dirty="0"/>
              <a:t>２</a:t>
            </a:r>
            <a:r>
              <a:rPr kumimoji="1" lang="ja-JP" altLang="en-US" dirty="0"/>
              <a:t>ドル（</a:t>
            </a:r>
            <a:r>
              <a:rPr kumimoji="1" lang="en-US" altLang="ja-JP" dirty="0"/>
              <a:t>1</a:t>
            </a:r>
            <a:r>
              <a:rPr kumimoji="1" lang="ja-JP" altLang="en-US" dirty="0"/>
              <a:t>ヵ月</a:t>
            </a:r>
            <a:r>
              <a:rPr lang="en-US" altLang="ja-JP" dirty="0">
                <a:solidFill>
                  <a:srgbClr val="FF0000"/>
                </a:solidFill>
              </a:rPr>
              <a:t>60</a:t>
            </a:r>
            <a:r>
              <a:rPr lang="ja-JP" altLang="en-US" dirty="0">
                <a:solidFill>
                  <a:srgbClr val="FF0000"/>
                </a:solidFill>
              </a:rPr>
              <a:t>ドル</a:t>
            </a:r>
            <a:r>
              <a:rPr lang="ja-JP" altLang="en-US" dirty="0"/>
              <a:t>）以下</a:t>
            </a:r>
            <a:endParaRPr kumimoji="1" lang="en-US" altLang="ja-JP" dirty="0"/>
          </a:p>
          <a:p>
            <a:r>
              <a:rPr kumimoji="1" lang="ja-JP" altLang="en-US" dirty="0"/>
              <a:t>一人当たり</a:t>
            </a:r>
            <a:r>
              <a:rPr kumimoji="1" lang="en-US" altLang="ja-JP" dirty="0"/>
              <a:t>GDP3000</a:t>
            </a:r>
            <a:r>
              <a:rPr kumimoji="1" lang="ja-JP" altLang="en-US" dirty="0"/>
              <a:t>ドル</a:t>
            </a:r>
            <a:r>
              <a:rPr lang="ja-JP" altLang="en-US" dirty="0"/>
              <a:t>　以下</a:t>
            </a:r>
            <a:endParaRPr kumimoji="1" lang="ja-JP"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924944"/>
            <a:ext cx="6904687"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1446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レベル２</a:t>
            </a:r>
          </a:p>
        </p:txBody>
      </p:sp>
      <p:sp>
        <p:nvSpPr>
          <p:cNvPr id="3" name="コンテンツ プレースホルダー 2"/>
          <p:cNvSpPr>
            <a:spLocks noGrp="1"/>
          </p:cNvSpPr>
          <p:nvPr>
            <p:ph idx="1"/>
          </p:nvPr>
        </p:nvSpPr>
        <p:spPr/>
        <p:txBody>
          <a:bodyPr/>
          <a:lstStyle/>
          <a:p>
            <a:r>
              <a:rPr kumimoji="1" lang="ja-JP" altLang="en-US" sz="2800" dirty="0"/>
              <a:t>一日</a:t>
            </a:r>
            <a:r>
              <a:rPr lang="ja-JP" altLang="en-US" sz="2800" dirty="0"/>
              <a:t>２</a:t>
            </a:r>
            <a:r>
              <a:rPr kumimoji="1" lang="ja-JP" altLang="en-US" sz="2800" dirty="0"/>
              <a:t>ドル～</a:t>
            </a:r>
            <a:r>
              <a:rPr kumimoji="1" lang="en-US" altLang="ja-JP" sz="2800" dirty="0"/>
              <a:t>8</a:t>
            </a:r>
            <a:r>
              <a:rPr kumimoji="1" lang="ja-JP" altLang="en-US" sz="2800" dirty="0"/>
              <a:t>ドル（</a:t>
            </a:r>
            <a:r>
              <a:rPr kumimoji="1" lang="en-US" altLang="ja-JP" sz="2800" dirty="0"/>
              <a:t>1</a:t>
            </a:r>
            <a:r>
              <a:rPr kumimoji="1" lang="ja-JP" altLang="en-US" sz="2800" dirty="0"/>
              <a:t>ヵ月</a:t>
            </a:r>
            <a:r>
              <a:rPr kumimoji="1" lang="en-US" altLang="ja-JP" sz="2800" dirty="0">
                <a:solidFill>
                  <a:srgbClr val="FF0000"/>
                </a:solidFill>
              </a:rPr>
              <a:t>60</a:t>
            </a:r>
            <a:r>
              <a:rPr kumimoji="1" lang="ja-JP" altLang="en-US" sz="2800" dirty="0">
                <a:solidFill>
                  <a:srgbClr val="FF0000"/>
                </a:solidFill>
              </a:rPr>
              <a:t>ドル</a:t>
            </a:r>
            <a:r>
              <a:rPr lang="ja-JP" altLang="en-US" sz="2800" dirty="0"/>
              <a:t>～</a:t>
            </a:r>
            <a:r>
              <a:rPr lang="en-US" altLang="ja-JP" sz="2800" dirty="0">
                <a:solidFill>
                  <a:srgbClr val="FF0000"/>
                </a:solidFill>
              </a:rPr>
              <a:t>240</a:t>
            </a:r>
            <a:r>
              <a:rPr lang="ja-JP" altLang="en-US" sz="2800" dirty="0">
                <a:solidFill>
                  <a:srgbClr val="FF0000"/>
                </a:solidFill>
              </a:rPr>
              <a:t>ドル</a:t>
            </a:r>
            <a:r>
              <a:rPr lang="ja-JP" altLang="en-US" sz="2800" dirty="0"/>
              <a:t>）</a:t>
            </a:r>
            <a:endParaRPr kumimoji="1" lang="en-US" altLang="ja-JP" sz="2800" dirty="0"/>
          </a:p>
          <a:p>
            <a:r>
              <a:rPr kumimoji="1" lang="ja-JP" altLang="en-US" dirty="0"/>
              <a:t>一人当たり</a:t>
            </a:r>
            <a:r>
              <a:rPr kumimoji="1" lang="en-US" altLang="ja-JP" dirty="0"/>
              <a:t>GDP3000</a:t>
            </a:r>
            <a:r>
              <a:rPr kumimoji="1" lang="ja-JP" altLang="en-US" dirty="0"/>
              <a:t>ドル～</a:t>
            </a:r>
            <a:r>
              <a:rPr kumimoji="1" lang="en-US" altLang="ja-JP" dirty="0"/>
              <a:t>8000</a:t>
            </a:r>
            <a:r>
              <a:rPr kumimoji="1" lang="ja-JP" altLang="en-US" dirty="0"/>
              <a:t>ドル</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3068960"/>
            <a:ext cx="6817420"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8948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レベル</a:t>
            </a:r>
            <a:r>
              <a:rPr kumimoji="1" lang="en-US" altLang="ja-JP" dirty="0"/>
              <a:t>3</a:t>
            </a:r>
            <a:endParaRPr kumimoji="1" lang="ja-JP" altLang="en-US" dirty="0"/>
          </a:p>
        </p:txBody>
      </p:sp>
      <p:sp>
        <p:nvSpPr>
          <p:cNvPr id="3" name="コンテンツ プレースホルダー 2"/>
          <p:cNvSpPr>
            <a:spLocks noGrp="1"/>
          </p:cNvSpPr>
          <p:nvPr>
            <p:ph idx="1"/>
          </p:nvPr>
        </p:nvSpPr>
        <p:spPr/>
        <p:txBody>
          <a:bodyPr/>
          <a:lstStyle/>
          <a:p>
            <a:r>
              <a:rPr lang="ja-JP" altLang="en-US" sz="2400" dirty="0"/>
              <a:t>１</a:t>
            </a:r>
            <a:r>
              <a:rPr kumimoji="1" lang="ja-JP" altLang="en-US" sz="2400" dirty="0"/>
              <a:t>日</a:t>
            </a:r>
            <a:r>
              <a:rPr kumimoji="1" lang="en-US" altLang="ja-JP" sz="2400" dirty="0"/>
              <a:t>8</a:t>
            </a:r>
            <a:r>
              <a:rPr kumimoji="1" lang="ja-JP" altLang="en-US" sz="2400" dirty="0"/>
              <a:t>ドル～</a:t>
            </a:r>
            <a:r>
              <a:rPr kumimoji="1" lang="en-US" altLang="ja-JP" sz="2400" dirty="0"/>
              <a:t>32</a:t>
            </a:r>
            <a:r>
              <a:rPr kumimoji="1" lang="ja-JP" altLang="en-US" sz="2400" dirty="0"/>
              <a:t>ドル（</a:t>
            </a:r>
            <a:r>
              <a:rPr kumimoji="1" lang="en-US" altLang="ja-JP" sz="2400" dirty="0"/>
              <a:t>1</a:t>
            </a:r>
            <a:r>
              <a:rPr kumimoji="1" lang="ja-JP" altLang="en-US" sz="2400" dirty="0"/>
              <a:t>ヵ月</a:t>
            </a:r>
            <a:r>
              <a:rPr kumimoji="1" lang="en-US" altLang="ja-JP" sz="2400" dirty="0">
                <a:solidFill>
                  <a:srgbClr val="FF0000"/>
                </a:solidFill>
              </a:rPr>
              <a:t>240</a:t>
            </a:r>
            <a:r>
              <a:rPr kumimoji="1" lang="ja-JP" altLang="en-US" sz="2400" dirty="0">
                <a:solidFill>
                  <a:srgbClr val="FF0000"/>
                </a:solidFill>
              </a:rPr>
              <a:t>ドル</a:t>
            </a:r>
            <a:r>
              <a:rPr kumimoji="1" lang="ja-JP" altLang="en-US" sz="2400" dirty="0"/>
              <a:t>～</a:t>
            </a:r>
            <a:r>
              <a:rPr kumimoji="1" lang="en-US" altLang="ja-JP" sz="2400" dirty="0">
                <a:solidFill>
                  <a:srgbClr val="FF0000"/>
                </a:solidFill>
              </a:rPr>
              <a:t>960</a:t>
            </a:r>
            <a:r>
              <a:rPr kumimoji="1" lang="ja-JP" altLang="en-US" sz="2400" dirty="0">
                <a:solidFill>
                  <a:srgbClr val="FF0000"/>
                </a:solidFill>
              </a:rPr>
              <a:t>ドル</a:t>
            </a:r>
            <a:r>
              <a:rPr kumimoji="1" lang="ja-JP" altLang="en-US" sz="2400" dirty="0"/>
              <a:t>）</a:t>
            </a:r>
            <a:endParaRPr kumimoji="1" lang="en-US" altLang="ja-JP" sz="2400" dirty="0"/>
          </a:p>
          <a:p>
            <a:r>
              <a:rPr kumimoji="1" lang="ja-JP" altLang="en-US" dirty="0"/>
              <a:t>一人当たり</a:t>
            </a:r>
            <a:r>
              <a:rPr kumimoji="1" lang="en-US" altLang="ja-JP" dirty="0"/>
              <a:t>GDP8000</a:t>
            </a:r>
            <a:r>
              <a:rPr kumimoji="1" lang="ja-JP" altLang="en-US" dirty="0"/>
              <a:t>ドル～</a:t>
            </a:r>
            <a:r>
              <a:rPr kumimoji="1" lang="en-US" altLang="ja-JP" dirty="0"/>
              <a:t>24000</a:t>
            </a:r>
            <a:r>
              <a:rPr kumimoji="1" lang="ja-JP" altLang="en-US" dirty="0"/>
              <a:t>ドル</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852936"/>
            <a:ext cx="7192437"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3888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レベル</a:t>
            </a:r>
            <a:r>
              <a:rPr kumimoji="1" lang="en-US" altLang="ja-JP" dirty="0"/>
              <a:t>4</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a:t>一日</a:t>
            </a:r>
            <a:r>
              <a:rPr kumimoji="1" lang="en-US" altLang="ja-JP" dirty="0"/>
              <a:t>32</a:t>
            </a:r>
            <a:r>
              <a:rPr kumimoji="1" lang="ja-JP" altLang="en-US" dirty="0"/>
              <a:t>ドル以上（</a:t>
            </a:r>
            <a:r>
              <a:rPr kumimoji="1" lang="en-US" altLang="ja-JP" dirty="0"/>
              <a:t>1</a:t>
            </a:r>
            <a:r>
              <a:rPr kumimoji="1" lang="ja-JP" altLang="en-US" dirty="0"/>
              <a:t>ヵ月</a:t>
            </a:r>
            <a:r>
              <a:rPr kumimoji="1" lang="en-US" altLang="ja-JP" dirty="0">
                <a:solidFill>
                  <a:srgbClr val="FF0000"/>
                </a:solidFill>
              </a:rPr>
              <a:t>960</a:t>
            </a:r>
            <a:r>
              <a:rPr kumimoji="1" lang="ja-JP" altLang="en-US" dirty="0">
                <a:solidFill>
                  <a:srgbClr val="FF0000"/>
                </a:solidFill>
              </a:rPr>
              <a:t>ドル</a:t>
            </a:r>
            <a:r>
              <a:rPr kumimoji="1" lang="ja-JP" altLang="en-US" dirty="0"/>
              <a:t>～）</a:t>
            </a:r>
            <a:endParaRPr kumimoji="1" lang="en-US" altLang="ja-JP" dirty="0"/>
          </a:p>
          <a:p>
            <a:r>
              <a:rPr kumimoji="1" lang="ja-JP" altLang="en-US" dirty="0"/>
              <a:t>一人当たり</a:t>
            </a:r>
            <a:r>
              <a:rPr kumimoji="1" lang="en-US" altLang="ja-JP" dirty="0"/>
              <a:t>GDP24000</a:t>
            </a:r>
            <a:r>
              <a:rPr lang="ja-JP" altLang="en-US" dirty="0"/>
              <a:t>ドル以上</a:t>
            </a:r>
            <a:endParaRPr kumimoji="1" lang="ja-JP" alt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996952"/>
            <a:ext cx="6911619"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1779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自転車とトイレ</a:t>
            </a:r>
            <a:endParaRPr kumimoji="1" lang="ja-JP" alt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9068" y="1700808"/>
            <a:ext cx="8728628"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068" y="4223551"/>
            <a:ext cx="8844932" cy="2205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67877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平均の比較</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916832"/>
            <a:ext cx="751213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971600" y="6021288"/>
            <a:ext cx="5688632" cy="369332"/>
          </a:xfrm>
          <a:prstGeom prst="rect">
            <a:avLst/>
          </a:prstGeom>
          <a:noFill/>
        </p:spPr>
        <p:txBody>
          <a:bodyPr wrap="square" rtlCol="0">
            <a:spAutoFit/>
          </a:bodyPr>
          <a:lstStyle/>
          <a:p>
            <a:r>
              <a:rPr kumimoji="1" lang="ja-JP" altLang="en-US" dirty="0"/>
              <a:t>アメリカの大学入試（</a:t>
            </a:r>
            <a:r>
              <a:rPr kumimoji="1" lang="en-US" altLang="ja-JP" dirty="0"/>
              <a:t>SAT)</a:t>
            </a:r>
            <a:endParaRPr kumimoji="1" lang="ja-JP" altLang="en-US" dirty="0"/>
          </a:p>
        </p:txBody>
      </p:sp>
      <p:sp>
        <p:nvSpPr>
          <p:cNvPr id="5" name="テキスト ボックス 4"/>
          <p:cNvSpPr txBox="1"/>
          <p:nvPr/>
        </p:nvSpPr>
        <p:spPr>
          <a:xfrm>
            <a:off x="467544" y="1484784"/>
            <a:ext cx="8496944" cy="369332"/>
          </a:xfrm>
          <a:prstGeom prst="rect">
            <a:avLst/>
          </a:prstGeom>
          <a:noFill/>
        </p:spPr>
        <p:txBody>
          <a:bodyPr wrap="square" rtlCol="0">
            <a:spAutoFit/>
          </a:bodyPr>
          <a:lstStyle/>
          <a:p>
            <a:r>
              <a:rPr kumimoji="1" lang="ja-JP" altLang="en-US" dirty="0">
                <a:solidFill>
                  <a:schemeClr val="accent6">
                    <a:lumMod val="75000"/>
                  </a:schemeClr>
                </a:solidFill>
              </a:rPr>
              <a:t>男性と女性の差は大きい、アメリカとメキシコの所得の差は大きい、と思い勝ち</a:t>
            </a:r>
          </a:p>
        </p:txBody>
      </p:sp>
    </p:spTree>
    <p:extLst>
      <p:ext uri="{BB962C8B-B14F-4D97-AF65-F5344CB8AC3E}">
        <p14:creationId xmlns:p14="http://schemas.microsoft.com/office/powerpoint/2010/main" val="1306874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縦軸をゼロからのグラフにすると</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916832"/>
            <a:ext cx="7962914"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9915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ある年の分布にすると</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1772816"/>
            <a:ext cx="7603435"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5004048" y="5733256"/>
            <a:ext cx="3096344" cy="369332"/>
          </a:xfrm>
          <a:prstGeom prst="rect">
            <a:avLst/>
          </a:prstGeom>
          <a:noFill/>
        </p:spPr>
        <p:txBody>
          <a:bodyPr wrap="square" rtlCol="0">
            <a:spAutoFit/>
          </a:bodyPr>
          <a:lstStyle/>
          <a:p>
            <a:r>
              <a:rPr kumimoji="1" lang="ja-JP" altLang="en-US" dirty="0"/>
              <a:t>あまり重なっていない</a:t>
            </a:r>
          </a:p>
        </p:txBody>
      </p:sp>
      <p:sp>
        <p:nvSpPr>
          <p:cNvPr id="5" name="テキスト ボックス 4"/>
          <p:cNvSpPr txBox="1"/>
          <p:nvPr/>
        </p:nvSpPr>
        <p:spPr>
          <a:xfrm>
            <a:off x="1763688" y="5656272"/>
            <a:ext cx="2952328" cy="369332"/>
          </a:xfrm>
          <a:prstGeom prst="rect">
            <a:avLst/>
          </a:prstGeom>
          <a:noFill/>
        </p:spPr>
        <p:txBody>
          <a:bodyPr wrap="square" rtlCol="0">
            <a:spAutoFit/>
          </a:bodyPr>
          <a:lstStyle/>
          <a:p>
            <a:r>
              <a:rPr kumimoji="1" lang="ja-JP" altLang="en-US" dirty="0"/>
              <a:t>ほぼ重なっている</a:t>
            </a:r>
          </a:p>
        </p:txBody>
      </p:sp>
    </p:spTree>
    <p:extLst>
      <p:ext uri="{BB962C8B-B14F-4D97-AF65-F5344CB8AC3E}">
        <p14:creationId xmlns:p14="http://schemas.microsoft.com/office/powerpoint/2010/main" val="1408776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チンパンジークイズ</a:t>
            </a:r>
          </a:p>
        </p:txBody>
      </p:sp>
      <p:sp>
        <p:nvSpPr>
          <p:cNvPr id="3" name="コンテンツ プレースホルダー 2"/>
          <p:cNvSpPr>
            <a:spLocks noGrp="1"/>
          </p:cNvSpPr>
          <p:nvPr>
            <p:ph idx="1"/>
          </p:nvPr>
        </p:nvSpPr>
        <p:spPr/>
        <p:txBody>
          <a:bodyPr>
            <a:normAutofit fontScale="92500" lnSpcReduction="20000"/>
          </a:bodyPr>
          <a:lstStyle/>
          <a:p>
            <a:r>
              <a:rPr kumimoji="1" lang="ja-JP" altLang="en-US" dirty="0">
                <a:hlinkClick r:id="rId2"/>
              </a:rPr>
              <a:t>チンパンジークイズ</a:t>
            </a:r>
            <a:endParaRPr kumimoji="1" lang="en-US" altLang="ja-JP" dirty="0"/>
          </a:p>
          <a:p>
            <a:r>
              <a:rPr lang="en-US" altLang="ja-JP" dirty="0"/>
              <a:t>2019</a:t>
            </a:r>
            <a:r>
              <a:rPr lang="ja-JP" altLang="en-US" dirty="0"/>
              <a:t>年</a:t>
            </a:r>
            <a:r>
              <a:rPr lang="en-US" altLang="ja-JP" dirty="0"/>
              <a:t>1</a:t>
            </a:r>
            <a:r>
              <a:rPr lang="ja-JP" altLang="en-US" dirty="0"/>
              <a:t>月に発売された本</a:t>
            </a:r>
            <a:r>
              <a:rPr lang="en-US" altLang="ja-JP" dirty="0"/>
              <a:t>『FACTFULNESS (</a:t>
            </a:r>
            <a:r>
              <a:rPr lang="ja-JP" altLang="en-US" dirty="0"/>
              <a:t>ファクトフルネス</a:t>
            </a:r>
            <a:r>
              <a:rPr lang="en-US" altLang="ja-JP" dirty="0"/>
              <a:t>)』</a:t>
            </a:r>
            <a:r>
              <a:rPr lang="ja-JP" altLang="en-US" dirty="0"/>
              <a:t>の冒頭には、世界の事実に関するクイズが載っています。どの質問も</a:t>
            </a:r>
            <a:r>
              <a:rPr lang="en-US" altLang="ja-JP" dirty="0">
                <a:solidFill>
                  <a:srgbClr val="FF0000"/>
                </a:solidFill>
              </a:rPr>
              <a:t>A</a:t>
            </a:r>
            <a:r>
              <a:rPr lang="ja-JP" altLang="en-US" dirty="0">
                <a:solidFill>
                  <a:srgbClr val="FF0000"/>
                </a:solidFill>
              </a:rPr>
              <a:t>・</a:t>
            </a:r>
            <a:r>
              <a:rPr lang="en-US" altLang="ja-JP" dirty="0">
                <a:solidFill>
                  <a:srgbClr val="FF0000"/>
                </a:solidFill>
              </a:rPr>
              <a:t>B</a:t>
            </a:r>
            <a:r>
              <a:rPr lang="ja-JP" altLang="en-US" dirty="0">
                <a:solidFill>
                  <a:srgbClr val="FF0000"/>
                </a:solidFill>
              </a:rPr>
              <a:t>・</a:t>
            </a:r>
            <a:r>
              <a:rPr lang="en-US" altLang="ja-JP" dirty="0">
                <a:solidFill>
                  <a:srgbClr val="FF0000"/>
                </a:solidFill>
              </a:rPr>
              <a:t>C</a:t>
            </a:r>
            <a:r>
              <a:rPr lang="ja-JP" altLang="en-US" dirty="0">
                <a:solidFill>
                  <a:srgbClr val="FF0000"/>
                </a:solidFill>
              </a:rPr>
              <a:t>の</a:t>
            </a:r>
            <a:r>
              <a:rPr lang="en-US" altLang="ja-JP" dirty="0">
                <a:solidFill>
                  <a:srgbClr val="FF0000"/>
                </a:solidFill>
              </a:rPr>
              <a:t>3</a:t>
            </a:r>
            <a:r>
              <a:rPr lang="ja-JP" altLang="en-US" dirty="0">
                <a:solidFill>
                  <a:srgbClr val="FF0000"/>
                </a:solidFill>
              </a:rPr>
              <a:t>択</a:t>
            </a:r>
            <a:r>
              <a:rPr lang="ja-JP" altLang="en-US" dirty="0"/>
              <a:t>です。つまり、仮にチンパンジーにこのクイズを出したら、正解率はだいたい「</a:t>
            </a:r>
            <a:r>
              <a:rPr lang="en-US" altLang="ja-JP" dirty="0"/>
              <a:t>3</a:t>
            </a:r>
            <a:r>
              <a:rPr lang="ja-JP" altLang="en-US" dirty="0"/>
              <a:t>分の</a:t>
            </a:r>
            <a:r>
              <a:rPr lang="en-US" altLang="ja-JP" dirty="0"/>
              <a:t>1</a:t>
            </a:r>
            <a:r>
              <a:rPr lang="ja-JP" altLang="en-US" dirty="0"/>
              <a:t>」になります。</a:t>
            </a:r>
            <a:r>
              <a:rPr lang="ja-JP" altLang="en-US" dirty="0">
                <a:solidFill>
                  <a:srgbClr val="FF0000"/>
                </a:solidFill>
              </a:rPr>
              <a:t>クイズは全部で</a:t>
            </a:r>
            <a:r>
              <a:rPr lang="en-US" altLang="ja-JP" dirty="0">
                <a:solidFill>
                  <a:srgbClr val="FF0000"/>
                </a:solidFill>
              </a:rPr>
              <a:t>12</a:t>
            </a:r>
            <a:r>
              <a:rPr lang="ja-JP" altLang="en-US" dirty="0">
                <a:solidFill>
                  <a:srgbClr val="FF0000"/>
                </a:solidFill>
              </a:rPr>
              <a:t>問</a:t>
            </a:r>
            <a:r>
              <a:rPr lang="ja-JP" altLang="en-US" dirty="0"/>
              <a:t>。チンパンジーなら、だいたい</a:t>
            </a:r>
            <a:r>
              <a:rPr lang="en-US" altLang="ja-JP" dirty="0"/>
              <a:t>4</a:t>
            </a:r>
            <a:r>
              <a:rPr lang="ja-JP" altLang="en-US" dirty="0"/>
              <a:t>問正解します。あなたは</a:t>
            </a:r>
            <a:r>
              <a:rPr lang="en-US" altLang="ja-JP" dirty="0"/>
              <a:t>5</a:t>
            </a:r>
            <a:r>
              <a:rPr lang="ja-JP" altLang="en-US" dirty="0"/>
              <a:t>問以上正解し、見事チンパンジーに勝てるでしょうか？ぜひチャレンジしてみてください！</a:t>
            </a:r>
            <a:endParaRPr kumimoji="1" lang="ja-JP" altLang="en-US" dirty="0"/>
          </a:p>
        </p:txBody>
      </p:sp>
    </p:spTree>
    <p:extLst>
      <p:ext uri="{BB962C8B-B14F-4D97-AF65-F5344CB8AC3E}">
        <p14:creationId xmlns:p14="http://schemas.microsoft.com/office/powerpoint/2010/main" val="42746133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極端な数字の比較</a:t>
            </a:r>
          </a:p>
        </p:txBody>
      </p:sp>
      <p:sp>
        <p:nvSpPr>
          <p:cNvPr id="3" name="コンテンツ プレースホルダー 2"/>
          <p:cNvSpPr>
            <a:spLocks noGrp="1"/>
          </p:cNvSpPr>
          <p:nvPr>
            <p:ph idx="1"/>
          </p:nvPr>
        </p:nvSpPr>
        <p:spPr/>
        <p:txBody>
          <a:bodyPr/>
          <a:lstStyle/>
          <a:p>
            <a:r>
              <a:rPr kumimoji="1" lang="ja-JP" altLang="en-US" dirty="0"/>
              <a:t>ブラジルは格差の大きい国と言われている。</a:t>
            </a:r>
            <a:endParaRPr kumimoji="1" lang="en-US" altLang="ja-JP" dirty="0"/>
          </a:p>
          <a:p>
            <a:r>
              <a:rPr lang="ja-JP" altLang="en-US" dirty="0"/>
              <a:t>上位</a:t>
            </a:r>
            <a:r>
              <a:rPr lang="en-US" altLang="ja-JP" dirty="0"/>
              <a:t>10</a:t>
            </a:r>
            <a:r>
              <a:rPr lang="ja-JP" altLang="en-US" dirty="0"/>
              <a:t>％の金持ち層が</a:t>
            </a:r>
            <a:r>
              <a:rPr lang="en-US" altLang="ja-JP" dirty="0"/>
              <a:t>41</a:t>
            </a:r>
            <a:r>
              <a:rPr lang="ja-JP" altLang="en-US" dirty="0"/>
              <a:t>％の富を占める。</a:t>
            </a:r>
            <a:endParaRPr lang="en-US" altLang="ja-JP" dirty="0"/>
          </a:p>
          <a:p>
            <a:r>
              <a:rPr lang="ja-JP" altLang="en-US" dirty="0"/>
              <a:t>それでも、よくなっている。</a:t>
            </a:r>
            <a:endParaRPr kumimoji="1" lang="ja-JP" altLang="en-US" dirty="0"/>
          </a:p>
        </p:txBody>
      </p:sp>
    </p:spTree>
    <p:extLst>
      <p:ext uri="{BB962C8B-B14F-4D97-AF65-F5344CB8AC3E}">
        <p14:creationId xmlns:p14="http://schemas.microsoft.com/office/powerpoint/2010/main" val="881006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それでもよくなっている</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1772816"/>
            <a:ext cx="6731542"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79317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分布でみると大半は中間層</a:t>
            </a:r>
          </a:p>
        </p:txBody>
      </p:sp>
      <p:pic>
        <p:nvPicPr>
          <p:cNvPr id="5122" name="Picture 2"/>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547664" y="1772816"/>
            <a:ext cx="6154992" cy="3825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3779912" y="2132856"/>
            <a:ext cx="1008112"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939043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ネガティブ本能</a:t>
            </a:r>
          </a:p>
        </p:txBody>
      </p:sp>
      <p:sp>
        <p:nvSpPr>
          <p:cNvPr id="3" name="コンテンツ プレースホルダー 2"/>
          <p:cNvSpPr>
            <a:spLocks noGrp="1"/>
          </p:cNvSpPr>
          <p:nvPr>
            <p:ph idx="1"/>
          </p:nvPr>
        </p:nvSpPr>
        <p:spPr/>
        <p:txBody>
          <a:bodyPr/>
          <a:lstStyle/>
          <a:p>
            <a:r>
              <a:rPr kumimoji="1" lang="ja-JP" altLang="en-US" dirty="0"/>
              <a:t>世界はどんどん悪くなっているという思い込み</a:t>
            </a:r>
            <a:endParaRPr kumimoji="1" lang="en-US" altLang="ja-JP" dirty="0"/>
          </a:p>
          <a:p>
            <a:r>
              <a:rPr lang="ja-JP" altLang="en-US" dirty="0"/>
              <a:t>良い出来事はニュースになりにくい</a:t>
            </a:r>
            <a:endParaRPr lang="en-US" altLang="ja-JP" dirty="0"/>
          </a:p>
          <a:p>
            <a:r>
              <a:rPr kumimoji="1" lang="ja-JP" altLang="en-US" dirty="0"/>
              <a:t>ゆっくりとした進歩はニュースになりにくい</a:t>
            </a:r>
            <a:endParaRPr kumimoji="1" lang="en-US" altLang="ja-JP" dirty="0"/>
          </a:p>
          <a:p>
            <a:r>
              <a:rPr kumimoji="1" lang="ja-JP" altLang="en-US" dirty="0"/>
              <a:t>悪いニュースが増えても、悪い出来事が増えたとは限らない。</a:t>
            </a:r>
            <a:endParaRPr kumimoji="1" lang="en-US" altLang="ja-JP" dirty="0"/>
          </a:p>
          <a:p>
            <a:r>
              <a:rPr lang="ja-JP" altLang="en-US" dirty="0"/>
              <a:t>美化された過去に気を付けよう。</a:t>
            </a:r>
            <a:endParaRPr kumimoji="1" lang="ja-JP" altLang="en-US" dirty="0"/>
          </a:p>
        </p:txBody>
      </p:sp>
    </p:spTree>
    <p:extLst>
      <p:ext uri="{BB962C8B-B14F-4D97-AF65-F5344CB8AC3E}">
        <p14:creationId xmlns:p14="http://schemas.microsoft.com/office/powerpoint/2010/main" val="29759226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極度の貧困率の割合</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556792"/>
            <a:ext cx="7969905"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2683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8640"/>
            <a:ext cx="4530743" cy="6405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表 1"/>
          <p:cNvGraphicFramePr>
            <a:graphicFrameLocks noGrp="1"/>
          </p:cNvGraphicFramePr>
          <p:nvPr>
            <p:extLst>
              <p:ext uri="{D42A27DB-BD31-4B8C-83A1-F6EECF244321}">
                <p14:modId xmlns:p14="http://schemas.microsoft.com/office/powerpoint/2010/main" val="2841660308"/>
              </p:ext>
            </p:extLst>
          </p:nvPr>
        </p:nvGraphicFramePr>
        <p:xfrm>
          <a:off x="4926278" y="548680"/>
          <a:ext cx="3966202" cy="6045492"/>
        </p:xfrm>
        <a:graphic>
          <a:graphicData uri="http://schemas.openxmlformats.org/drawingml/2006/table">
            <a:tbl>
              <a:tblPr firstRow="1" bandRow="1">
                <a:tableStyleId>{D113A9D2-9D6B-4929-AA2D-F23B5EE8CBE7}</a:tableStyleId>
              </a:tblPr>
              <a:tblGrid>
                <a:gridCol w="1983101">
                  <a:extLst>
                    <a:ext uri="{9D8B030D-6E8A-4147-A177-3AD203B41FA5}">
                      <a16:colId xmlns:a16="http://schemas.microsoft.com/office/drawing/2014/main" val="20000"/>
                    </a:ext>
                  </a:extLst>
                </a:gridCol>
                <a:gridCol w="1983101">
                  <a:extLst>
                    <a:ext uri="{9D8B030D-6E8A-4147-A177-3AD203B41FA5}">
                      <a16:colId xmlns:a16="http://schemas.microsoft.com/office/drawing/2014/main" val="20001"/>
                    </a:ext>
                  </a:extLst>
                </a:gridCol>
              </a:tblGrid>
              <a:tr h="1511373">
                <a:tc>
                  <a:txBody>
                    <a:bodyPr/>
                    <a:lstStyle/>
                    <a:p>
                      <a:r>
                        <a:rPr kumimoji="1" lang="ja-JP" altLang="en-US" sz="2800" dirty="0"/>
                        <a:t>合法的な奴隷制度</a:t>
                      </a:r>
                    </a:p>
                  </a:txBody>
                  <a:tcPr/>
                </a:tc>
                <a:tc>
                  <a:txBody>
                    <a:bodyPr/>
                    <a:lstStyle/>
                    <a:p>
                      <a:r>
                        <a:rPr kumimoji="1" lang="ja-JP" altLang="en-US" sz="2800" dirty="0"/>
                        <a:t>石油流出事故</a:t>
                      </a:r>
                    </a:p>
                  </a:txBody>
                  <a:tcPr/>
                </a:tc>
                <a:extLst>
                  <a:ext uri="{0D108BD9-81ED-4DB2-BD59-A6C34878D82A}">
                    <a16:rowId xmlns:a16="http://schemas.microsoft.com/office/drawing/2014/main" val="10000"/>
                  </a:ext>
                </a:extLst>
              </a:tr>
              <a:tr h="1511373">
                <a:tc>
                  <a:txBody>
                    <a:bodyPr/>
                    <a:lstStyle/>
                    <a:p>
                      <a:r>
                        <a:rPr kumimoji="1" lang="ja-JP" altLang="en-US" sz="2800" dirty="0"/>
                        <a:t>高価なソーラーパネル</a:t>
                      </a:r>
                    </a:p>
                  </a:txBody>
                  <a:tcPr/>
                </a:tc>
                <a:tc>
                  <a:txBody>
                    <a:bodyPr/>
                    <a:lstStyle/>
                    <a:p>
                      <a:r>
                        <a:rPr kumimoji="1" lang="en-US" altLang="ja-JP" sz="2800" dirty="0"/>
                        <a:t>HIV</a:t>
                      </a:r>
                      <a:r>
                        <a:rPr kumimoji="1" lang="ja-JP" altLang="en-US" sz="2800" dirty="0"/>
                        <a:t>感染</a:t>
                      </a:r>
                    </a:p>
                  </a:txBody>
                  <a:tcPr/>
                </a:tc>
                <a:extLst>
                  <a:ext uri="{0D108BD9-81ED-4DB2-BD59-A6C34878D82A}">
                    <a16:rowId xmlns:a16="http://schemas.microsoft.com/office/drawing/2014/main" val="10001"/>
                  </a:ext>
                </a:extLst>
              </a:tr>
              <a:tr h="1511373">
                <a:tc>
                  <a:txBody>
                    <a:bodyPr/>
                    <a:lstStyle/>
                    <a:p>
                      <a:r>
                        <a:rPr kumimoji="1" lang="ja-JP" altLang="en-US" sz="2800" dirty="0"/>
                        <a:t>乳幼児の死亡率</a:t>
                      </a:r>
                    </a:p>
                  </a:txBody>
                  <a:tcPr/>
                </a:tc>
                <a:tc>
                  <a:txBody>
                    <a:bodyPr/>
                    <a:lstStyle/>
                    <a:p>
                      <a:r>
                        <a:rPr kumimoji="1" lang="ja-JP" altLang="en-US" sz="2800" dirty="0"/>
                        <a:t>戦争や紛争の犠牲者</a:t>
                      </a:r>
                    </a:p>
                  </a:txBody>
                  <a:tcPr/>
                </a:tc>
                <a:extLst>
                  <a:ext uri="{0D108BD9-81ED-4DB2-BD59-A6C34878D82A}">
                    <a16:rowId xmlns:a16="http://schemas.microsoft.com/office/drawing/2014/main" val="10002"/>
                  </a:ext>
                </a:extLst>
              </a:tr>
              <a:tr h="1511373">
                <a:tc>
                  <a:txBody>
                    <a:bodyPr/>
                    <a:lstStyle/>
                    <a:p>
                      <a:r>
                        <a:rPr kumimoji="1" lang="ja-JP" altLang="en-US" sz="2800" dirty="0"/>
                        <a:t>死刑</a:t>
                      </a:r>
                    </a:p>
                  </a:txBody>
                  <a:tcPr/>
                </a:tc>
                <a:tc>
                  <a:txBody>
                    <a:bodyPr/>
                    <a:lstStyle/>
                    <a:p>
                      <a:r>
                        <a:rPr kumimoji="1" lang="ja-JP" altLang="en-US" sz="2800" dirty="0"/>
                        <a:t>有鉛ガソリン</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655221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539552" y="234818"/>
            <a:ext cx="4021008" cy="6462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表 3"/>
          <p:cNvGraphicFramePr>
            <a:graphicFrameLocks noGrp="1"/>
          </p:cNvGraphicFramePr>
          <p:nvPr>
            <p:extLst>
              <p:ext uri="{D42A27DB-BD31-4B8C-83A1-F6EECF244321}">
                <p14:modId xmlns:p14="http://schemas.microsoft.com/office/powerpoint/2010/main" val="2137970699"/>
              </p:ext>
            </p:extLst>
          </p:nvPr>
        </p:nvGraphicFramePr>
        <p:xfrm>
          <a:off x="4926278" y="548680"/>
          <a:ext cx="3966202" cy="6045492"/>
        </p:xfrm>
        <a:graphic>
          <a:graphicData uri="http://schemas.openxmlformats.org/drawingml/2006/table">
            <a:tbl>
              <a:tblPr firstRow="1" bandRow="1">
                <a:tableStyleId>{D113A9D2-9D6B-4929-AA2D-F23B5EE8CBE7}</a:tableStyleId>
              </a:tblPr>
              <a:tblGrid>
                <a:gridCol w="1983101">
                  <a:extLst>
                    <a:ext uri="{9D8B030D-6E8A-4147-A177-3AD203B41FA5}">
                      <a16:colId xmlns:a16="http://schemas.microsoft.com/office/drawing/2014/main" val="20000"/>
                    </a:ext>
                  </a:extLst>
                </a:gridCol>
                <a:gridCol w="1983101">
                  <a:extLst>
                    <a:ext uri="{9D8B030D-6E8A-4147-A177-3AD203B41FA5}">
                      <a16:colId xmlns:a16="http://schemas.microsoft.com/office/drawing/2014/main" val="20001"/>
                    </a:ext>
                  </a:extLst>
                </a:gridCol>
              </a:tblGrid>
              <a:tr h="1511373">
                <a:tc>
                  <a:txBody>
                    <a:bodyPr/>
                    <a:lstStyle/>
                    <a:p>
                      <a:r>
                        <a:rPr kumimoji="1" lang="ja-JP" altLang="en-US" sz="2800" dirty="0"/>
                        <a:t>新しい映画</a:t>
                      </a:r>
                    </a:p>
                  </a:txBody>
                  <a:tcPr/>
                </a:tc>
                <a:tc>
                  <a:txBody>
                    <a:bodyPr/>
                    <a:lstStyle/>
                    <a:p>
                      <a:r>
                        <a:rPr kumimoji="1" lang="ja-JP" altLang="en-US" sz="2800" dirty="0"/>
                        <a:t>自然保護</a:t>
                      </a:r>
                    </a:p>
                  </a:txBody>
                  <a:tcPr/>
                </a:tc>
                <a:extLst>
                  <a:ext uri="{0D108BD9-81ED-4DB2-BD59-A6C34878D82A}">
                    <a16:rowId xmlns:a16="http://schemas.microsoft.com/office/drawing/2014/main" val="10000"/>
                  </a:ext>
                </a:extLst>
              </a:tr>
              <a:tr h="1511373">
                <a:tc>
                  <a:txBody>
                    <a:bodyPr/>
                    <a:lstStyle/>
                    <a:p>
                      <a:r>
                        <a:rPr kumimoji="1" lang="ja-JP" altLang="en-US" sz="2800" dirty="0"/>
                        <a:t>女性参政権</a:t>
                      </a:r>
                    </a:p>
                  </a:txBody>
                  <a:tcPr/>
                </a:tc>
                <a:tc>
                  <a:txBody>
                    <a:bodyPr/>
                    <a:lstStyle/>
                    <a:p>
                      <a:r>
                        <a:rPr kumimoji="1" lang="ja-JP" altLang="en-US" sz="2800" dirty="0"/>
                        <a:t>新しい音楽</a:t>
                      </a:r>
                    </a:p>
                  </a:txBody>
                  <a:tcPr/>
                </a:tc>
                <a:extLst>
                  <a:ext uri="{0D108BD9-81ED-4DB2-BD59-A6C34878D82A}">
                    <a16:rowId xmlns:a16="http://schemas.microsoft.com/office/drawing/2014/main" val="10001"/>
                  </a:ext>
                </a:extLst>
              </a:tr>
              <a:tr h="1511373">
                <a:tc>
                  <a:txBody>
                    <a:bodyPr/>
                    <a:lstStyle/>
                    <a:p>
                      <a:r>
                        <a:rPr kumimoji="1" lang="ja-JP" altLang="en-US" sz="2800" dirty="0"/>
                        <a:t>科学の発見</a:t>
                      </a:r>
                    </a:p>
                  </a:txBody>
                  <a:tcPr/>
                </a:tc>
                <a:tc>
                  <a:txBody>
                    <a:bodyPr/>
                    <a:lstStyle/>
                    <a:p>
                      <a:r>
                        <a:rPr kumimoji="1" lang="ja-JP" altLang="en-US" sz="2800" dirty="0"/>
                        <a:t>農作物の収穫</a:t>
                      </a:r>
                    </a:p>
                  </a:txBody>
                  <a:tcPr/>
                </a:tc>
                <a:extLst>
                  <a:ext uri="{0D108BD9-81ED-4DB2-BD59-A6C34878D82A}">
                    <a16:rowId xmlns:a16="http://schemas.microsoft.com/office/drawing/2014/main" val="10002"/>
                  </a:ext>
                </a:extLst>
              </a:tr>
              <a:tr h="1511373">
                <a:tc>
                  <a:txBody>
                    <a:bodyPr/>
                    <a:lstStyle/>
                    <a:p>
                      <a:r>
                        <a:rPr kumimoji="1" lang="ja-JP" altLang="en-US" sz="2800" dirty="0"/>
                        <a:t>識字率</a:t>
                      </a:r>
                    </a:p>
                  </a:txBody>
                  <a:tcPr/>
                </a:tc>
                <a:tc>
                  <a:txBody>
                    <a:bodyPr/>
                    <a:lstStyle/>
                    <a:p>
                      <a:r>
                        <a:rPr kumimoji="1" lang="ja-JP" altLang="en-US" sz="2800" dirty="0"/>
                        <a:t>オリンピック参加チーム</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235028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539552" y="188640"/>
            <a:ext cx="4033227" cy="6346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表 2"/>
          <p:cNvGraphicFramePr>
            <a:graphicFrameLocks noGrp="1"/>
          </p:cNvGraphicFramePr>
          <p:nvPr>
            <p:extLst>
              <p:ext uri="{D42A27DB-BD31-4B8C-83A1-F6EECF244321}">
                <p14:modId xmlns:p14="http://schemas.microsoft.com/office/powerpoint/2010/main" val="1539998128"/>
              </p:ext>
            </p:extLst>
          </p:nvPr>
        </p:nvGraphicFramePr>
        <p:xfrm>
          <a:off x="4926278" y="548680"/>
          <a:ext cx="3966202" cy="6045492"/>
        </p:xfrm>
        <a:graphic>
          <a:graphicData uri="http://schemas.openxmlformats.org/drawingml/2006/table">
            <a:tbl>
              <a:tblPr firstRow="1" bandRow="1">
                <a:tableStyleId>{D113A9D2-9D6B-4929-AA2D-F23B5EE8CBE7}</a:tableStyleId>
              </a:tblPr>
              <a:tblGrid>
                <a:gridCol w="1983101">
                  <a:extLst>
                    <a:ext uri="{9D8B030D-6E8A-4147-A177-3AD203B41FA5}">
                      <a16:colId xmlns:a16="http://schemas.microsoft.com/office/drawing/2014/main" val="20000"/>
                    </a:ext>
                  </a:extLst>
                </a:gridCol>
                <a:gridCol w="1983101">
                  <a:extLst>
                    <a:ext uri="{9D8B030D-6E8A-4147-A177-3AD203B41FA5}">
                      <a16:colId xmlns:a16="http://schemas.microsoft.com/office/drawing/2014/main" val="20001"/>
                    </a:ext>
                  </a:extLst>
                </a:gridCol>
              </a:tblGrid>
              <a:tr h="1511373">
                <a:tc>
                  <a:txBody>
                    <a:bodyPr/>
                    <a:lstStyle/>
                    <a:p>
                      <a:r>
                        <a:rPr kumimoji="1" lang="ja-JP" altLang="en-US" sz="2800" dirty="0"/>
                        <a:t>小児がんの生存率</a:t>
                      </a:r>
                    </a:p>
                  </a:txBody>
                  <a:tcPr/>
                </a:tc>
                <a:tc>
                  <a:txBody>
                    <a:bodyPr/>
                    <a:lstStyle/>
                    <a:p>
                      <a:r>
                        <a:rPr kumimoji="1" lang="ja-JP" altLang="en-US" sz="2800" dirty="0"/>
                        <a:t>女子教育</a:t>
                      </a:r>
                    </a:p>
                  </a:txBody>
                  <a:tcPr/>
                </a:tc>
                <a:extLst>
                  <a:ext uri="{0D108BD9-81ED-4DB2-BD59-A6C34878D82A}">
                    <a16:rowId xmlns:a16="http://schemas.microsoft.com/office/drawing/2014/main" val="10000"/>
                  </a:ext>
                </a:extLst>
              </a:tr>
              <a:tr h="1511373">
                <a:tc>
                  <a:txBody>
                    <a:bodyPr/>
                    <a:lstStyle/>
                    <a:p>
                      <a:r>
                        <a:rPr kumimoji="1" lang="ja-JP" altLang="en-US" sz="2800" dirty="0"/>
                        <a:t>絶滅危惧種の保全</a:t>
                      </a:r>
                    </a:p>
                  </a:txBody>
                  <a:tcPr/>
                </a:tc>
                <a:tc>
                  <a:txBody>
                    <a:bodyPr/>
                    <a:lstStyle/>
                    <a:p>
                      <a:r>
                        <a:rPr kumimoji="1" lang="ja-JP" altLang="en-US" sz="2800" dirty="0"/>
                        <a:t>電気の利用</a:t>
                      </a:r>
                    </a:p>
                  </a:txBody>
                  <a:tcPr/>
                </a:tc>
                <a:extLst>
                  <a:ext uri="{0D108BD9-81ED-4DB2-BD59-A6C34878D82A}">
                    <a16:rowId xmlns:a16="http://schemas.microsoft.com/office/drawing/2014/main" val="10001"/>
                  </a:ext>
                </a:extLst>
              </a:tr>
              <a:tr h="1511373">
                <a:tc>
                  <a:txBody>
                    <a:bodyPr/>
                    <a:lstStyle/>
                    <a:p>
                      <a:r>
                        <a:rPr kumimoji="1" lang="ja-JP" altLang="en-US" sz="2800" dirty="0"/>
                        <a:t>携帯電話</a:t>
                      </a:r>
                    </a:p>
                  </a:txBody>
                  <a:tcPr/>
                </a:tc>
                <a:tc>
                  <a:txBody>
                    <a:bodyPr/>
                    <a:lstStyle/>
                    <a:p>
                      <a:r>
                        <a:rPr kumimoji="1" lang="ja-JP" altLang="en-US" sz="2800" dirty="0"/>
                        <a:t>安全な飲料水</a:t>
                      </a:r>
                    </a:p>
                  </a:txBody>
                  <a:tcPr/>
                </a:tc>
                <a:extLst>
                  <a:ext uri="{0D108BD9-81ED-4DB2-BD59-A6C34878D82A}">
                    <a16:rowId xmlns:a16="http://schemas.microsoft.com/office/drawing/2014/main" val="10002"/>
                  </a:ext>
                </a:extLst>
              </a:tr>
              <a:tr h="1511373">
                <a:tc>
                  <a:txBody>
                    <a:bodyPr/>
                    <a:lstStyle/>
                    <a:p>
                      <a:r>
                        <a:rPr kumimoji="1" lang="ja-JP" altLang="en-US" sz="2800" dirty="0"/>
                        <a:t>インターネット</a:t>
                      </a:r>
                    </a:p>
                  </a:txBody>
                  <a:tcPr/>
                </a:tc>
                <a:tc>
                  <a:txBody>
                    <a:bodyPr/>
                    <a:lstStyle/>
                    <a:p>
                      <a:r>
                        <a:rPr kumimoji="1" lang="ja-JP" altLang="en-US" sz="2800" dirty="0"/>
                        <a:t>予防接種</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814673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672" y="188640"/>
            <a:ext cx="6598710"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9669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直線本能</a:t>
            </a:r>
          </a:p>
        </p:txBody>
      </p:sp>
      <p:sp>
        <p:nvSpPr>
          <p:cNvPr id="3" name="コンテンツ プレースホルダー 2"/>
          <p:cNvSpPr>
            <a:spLocks noGrp="1"/>
          </p:cNvSpPr>
          <p:nvPr>
            <p:ph idx="1"/>
          </p:nvPr>
        </p:nvSpPr>
        <p:spPr/>
        <p:txBody>
          <a:bodyPr/>
          <a:lstStyle/>
          <a:p>
            <a:r>
              <a:rPr kumimoji="1" lang="ja-JP" altLang="en-US" dirty="0"/>
              <a:t>「世界の人口はひたすら増え続ける」という思い込み。</a:t>
            </a:r>
            <a:endParaRPr kumimoji="1" lang="en-US" altLang="ja-JP" dirty="0"/>
          </a:p>
          <a:p>
            <a:r>
              <a:rPr lang="ja-JP" altLang="en-US" dirty="0"/>
              <a:t>なんでもかんでも直線のグラフに当てはめないようにしよう。</a:t>
            </a:r>
            <a:endParaRPr kumimoji="1" lang="ja-JP" altLang="en-US" dirty="0"/>
          </a:p>
        </p:txBody>
      </p:sp>
    </p:spTree>
    <p:extLst>
      <p:ext uri="{BB962C8B-B14F-4D97-AF65-F5344CB8AC3E}">
        <p14:creationId xmlns:p14="http://schemas.microsoft.com/office/powerpoint/2010/main" val="499247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質問１</a:t>
            </a:r>
          </a:p>
        </p:txBody>
      </p:sp>
      <p:sp>
        <p:nvSpPr>
          <p:cNvPr id="3" name="コンテンツ プレースホルダー 2"/>
          <p:cNvSpPr>
            <a:spLocks noGrp="1"/>
          </p:cNvSpPr>
          <p:nvPr>
            <p:ph idx="1"/>
          </p:nvPr>
        </p:nvSpPr>
        <p:spPr/>
        <p:txBody>
          <a:bodyPr>
            <a:normAutofit/>
          </a:bodyPr>
          <a:lstStyle/>
          <a:p>
            <a:r>
              <a:rPr lang="ja-JP" altLang="en-US" dirty="0"/>
              <a:t>質問</a:t>
            </a:r>
            <a:r>
              <a:rPr lang="en-US" altLang="ja-JP" dirty="0"/>
              <a:t>1: </a:t>
            </a:r>
            <a:r>
              <a:rPr lang="ja-JP" altLang="en-US" dirty="0"/>
              <a:t>現在、低所得国に暮らす女子の何割が、初等教育を修了するでしょう？</a:t>
            </a:r>
            <a:endParaRPr lang="en-US" altLang="ja-JP" dirty="0"/>
          </a:p>
          <a:p>
            <a:r>
              <a:rPr kumimoji="1" lang="ja-JP" altLang="en-US" dirty="0"/>
              <a:t>Ａ　</a:t>
            </a:r>
            <a:r>
              <a:rPr kumimoji="1" lang="en-US" altLang="ja-JP" dirty="0"/>
              <a:t>20</a:t>
            </a:r>
            <a:r>
              <a:rPr kumimoji="1" lang="ja-JP" altLang="en-US" dirty="0"/>
              <a:t>％</a:t>
            </a:r>
            <a:endParaRPr kumimoji="1" lang="en-US" altLang="ja-JP" dirty="0"/>
          </a:p>
          <a:p>
            <a:r>
              <a:rPr lang="ja-JP" altLang="en-US" dirty="0"/>
              <a:t>Ｂ　</a:t>
            </a:r>
            <a:r>
              <a:rPr lang="en-US" altLang="ja-JP" dirty="0"/>
              <a:t>40</a:t>
            </a:r>
            <a:r>
              <a:rPr lang="ja-JP" altLang="en-US" dirty="0"/>
              <a:t>％</a:t>
            </a:r>
            <a:endParaRPr lang="en-US" altLang="ja-JP" dirty="0"/>
          </a:p>
          <a:p>
            <a:r>
              <a:rPr kumimoji="1" lang="ja-JP" altLang="en-US" dirty="0"/>
              <a:t>Ｃ　</a:t>
            </a:r>
            <a:r>
              <a:rPr kumimoji="1" lang="en-US" altLang="ja-JP" dirty="0"/>
              <a:t>60</a:t>
            </a:r>
            <a:r>
              <a:rPr kumimoji="1" lang="ja-JP" altLang="en-US" dirty="0"/>
              <a:t>％</a:t>
            </a:r>
            <a:endParaRPr kumimoji="1" lang="en-US" altLang="ja-JP" dirty="0"/>
          </a:p>
          <a:p>
            <a:endParaRPr lang="en-US" altLang="ja-JP" dirty="0"/>
          </a:p>
          <a:p>
            <a:r>
              <a:rPr kumimoji="1" lang="ja-JP" altLang="en-US" dirty="0">
                <a:solidFill>
                  <a:srgbClr val="FF0000"/>
                </a:solidFill>
              </a:rPr>
              <a:t>正解はＣ</a:t>
            </a:r>
            <a:endParaRPr kumimoji="1" lang="en-US" altLang="ja-JP" dirty="0">
              <a:solidFill>
                <a:srgbClr val="FF0000"/>
              </a:solidFill>
            </a:endParaRPr>
          </a:p>
        </p:txBody>
      </p:sp>
    </p:spTree>
    <p:extLst>
      <p:ext uri="{BB962C8B-B14F-4D97-AF65-F5344CB8AC3E}">
        <p14:creationId xmlns:p14="http://schemas.microsoft.com/office/powerpoint/2010/main" val="166428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人口は急激に増えてきた</a:t>
            </a:r>
            <a:endParaRPr kumimoji="1" lang="ja-JP" altLang="en-US"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1844824"/>
            <a:ext cx="7677716"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78634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人口増加は終息する</a:t>
            </a:r>
            <a:endParaRPr kumimoji="1" lang="ja-JP" altLang="en-US"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1772816"/>
            <a:ext cx="7537824"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87447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直線のグラフ</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67744" y="1268760"/>
            <a:ext cx="4392488" cy="5288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0287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S</a:t>
            </a:r>
            <a:r>
              <a:rPr kumimoji="1" lang="ja-JP" altLang="en-US" dirty="0"/>
              <a:t>字カーブ</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43875" y="2132856"/>
            <a:ext cx="7752169"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70032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コブのグラフ</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988840"/>
            <a:ext cx="8097062"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10475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すべり台</a:t>
            </a:r>
            <a:endParaRPr kumimoji="1" lang="ja-JP" alt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1556792"/>
            <a:ext cx="7704856" cy="5146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33351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332656"/>
            <a:ext cx="8229600" cy="1143000"/>
          </a:xfrm>
        </p:spPr>
        <p:txBody>
          <a:bodyPr/>
          <a:lstStyle/>
          <a:p>
            <a:r>
              <a:rPr kumimoji="1" lang="ja-JP" altLang="en-US" dirty="0"/>
              <a:t>倍増していくもの</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916832"/>
            <a:ext cx="8299515"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27238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solidFill>
                  <a:srgbClr val="0000CC"/>
                </a:solidFill>
              </a:rPr>
              <a:t>恐怖本能</a:t>
            </a:r>
          </a:p>
        </p:txBody>
      </p:sp>
      <p:sp>
        <p:nvSpPr>
          <p:cNvPr id="3" name="コンテンツ プレースホルダー 2"/>
          <p:cNvSpPr>
            <a:spLocks noGrp="1"/>
          </p:cNvSpPr>
          <p:nvPr>
            <p:ph idx="1"/>
          </p:nvPr>
        </p:nvSpPr>
        <p:spPr/>
        <p:txBody>
          <a:bodyPr/>
          <a:lstStyle/>
          <a:p>
            <a:r>
              <a:rPr kumimoji="1" lang="ja-JP" altLang="en-US" dirty="0"/>
              <a:t>恐ろしいものには自然と目に行ってしまうことに気を付けよう。</a:t>
            </a:r>
            <a:endParaRPr kumimoji="1" lang="en-US" altLang="ja-JP" dirty="0"/>
          </a:p>
          <a:p>
            <a:r>
              <a:rPr lang="ja-JP" altLang="en-US" dirty="0"/>
              <a:t>世界は恐ろしいと思う前に現実を見よう。</a:t>
            </a:r>
            <a:endParaRPr lang="en-US" altLang="ja-JP" dirty="0"/>
          </a:p>
          <a:p>
            <a:r>
              <a:rPr kumimoji="1" lang="ja-JP" altLang="en-US" dirty="0"/>
              <a:t>リスクは</a:t>
            </a:r>
            <a:r>
              <a:rPr lang="ja-JP" altLang="en-US" dirty="0">
                <a:solidFill>
                  <a:srgbClr val="FF0000"/>
                </a:solidFill>
              </a:rPr>
              <a:t>「危険度」</a:t>
            </a:r>
            <a:r>
              <a:rPr lang="ja-JP" altLang="en-US" dirty="0"/>
              <a:t>と</a:t>
            </a:r>
            <a:r>
              <a:rPr lang="ja-JP" altLang="en-US" dirty="0">
                <a:solidFill>
                  <a:srgbClr val="FF0000"/>
                </a:solidFill>
              </a:rPr>
              <a:t>「頻度」</a:t>
            </a:r>
            <a:r>
              <a:rPr lang="ja-JP" altLang="en-US" dirty="0"/>
              <a:t>で決まる。</a:t>
            </a:r>
            <a:endParaRPr lang="en-US" altLang="ja-JP" dirty="0"/>
          </a:p>
          <a:p>
            <a:r>
              <a:rPr kumimoji="1" lang="ja-JP" altLang="en-US" dirty="0"/>
              <a:t>行動する前に落ち着こう。</a:t>
            </a:r>
            <a:endParaRPr kumimoji="1" lang="en-US" altLang="ja-JP" dirty="0"/>
          </a:p>
        </p:txBody>
      </p:sp>
    </p:spTree>
    <p:extLst>
      <p:ext uri="{BB962C8B-B14F-4D97-AF65-F5344CB8AC3E}">
        <p14:creationId xmlns:p14="http://schemas.microsoft.com/office/powerpoint/2010/main" val="42668287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descr="い">
            <a:extLst>
              <a:ext uri="{FF2B5EF4-FFF2-40B4-BE49-F238E27FC236}">
                <a16:creationId xmlns:a16="http://schemas.microsoft.com/office/drawing/2014/main" id="{10F9A58C-DD03-4C15-9BAD-544D787947C4}"/>
              </a:ext>
            </a:extLst>
          </p:cNvPr>
          <p:cNvSpPr>
            <a:spLocks noGrp="1"/>
          </p:cNvSpPr>
          <p:nvPr>
            <p:ph type="title"/>
          </p:nvPr>
        </p:nvSpPr>
        <p:spPr/>
        <p:txBody>
          <a:bodyPr/>
          <a:lstStyle/>
          <a:p>
            <a:r>
              <a:rPr kumimoji="1" lang="ja-JP" altLang="en-US" dirty="0"/>
              <a:t>パイロットの話</a:t>
            </a:r>
          </a:p>
        </p:txBody>
      </p:sp>
      <p:sp>
        <p:nvSpPr>
          <p:cNvPr id="3" name="コンテンツ プレースホルダー 2">
            <a:extLst>
              <a:ext uri="{FF2B5EF4-FFF2-40B4-BE49-F238E27FC236}">
                <a16:creationId xmlns:a16="http://schemas.microsoft.com/office/drawing/2014/main" id="{6E4B2447-2A74-418C-B9C6-2CF1A3E00D83}"/>
              </a:ext>
            </a:extLst>
          </p:cNvPr>
          <p:cNvSpPr>
            <a:spLocks noGrp="1"/>
          </p:cNvSpPr>
          <p:nvPr>
            <p:ph idx="1"/>
          </p:nvPr>
        </p:nvSpPr>
        <p:spPr/>
        <p:txBody>
          <a:bodyPr/>
          <a:lstStyle/>
          <a:p>
            <a:r>
              <a:rPr kumimoji="1" lang="ja-JP" altLang="en-US" dirty="0"/>
              <a:t>飛行機が墜落した。</a:t>
            </a:r>
            <a:endParaRPr kumimoji="1" lang="en-US" altLang="ja-JP" dirty="0"/>
          </a:p>
          <a:p>
            <a:r>
              <a:rPr kumimoji="1" lang="ja-JP" altLang="en-US" dirty="0"/>
              <a:t>パイロットはロシア人で血だらけだった。</a:t>
            </a:r>
            <a:endParaRPr kumimoji="1" lang="en-US" altLang="ja-JP" dirty="0"/>
          </a:p>
          <a:p>
            <a:r>
              <a:rPr kumimoji="1" lang="ja-JP" altLang="en-US" dirty="0"/>
              <a:t>ソ連が攻撃してきて、スウェーデン領内で撃ち落とされたのかもしれない。第</a:t>
            </a:r>
            <a:r>
              <a:rPr kumimoji="1" lang="en-US" altLang="ja-JP" dirty="0"/>
              <a:t>3</a:t>
            </a:r>
            <a:r>
              <a:rPr kumimoji="1" lang="ja-JP" altLang="en-US" dirty="0"/>
              <a:t>次世界大戦の勃発だ。</a:t>
            </a:r>
            <a:endParaRPr kumimoji="1" lang="en-US" altLang="ja-JP" dirty="0"/>
          </a:p>
          <a:p>
            <a:endParaRPr lang="en-US" altLang="ja-JP" dirty="0"/>
          </a:p>
          <a:p>
            <a:r>
              <a:rPr lang="ja-JP" altLang="en-US" dirty="0"/>
              <a:t>パイロットはスウェーデン人で、血だと思ったのは赤い液体だった。</a:t>
            </a:r>
            <a:endParaRPr kumimoji="1" lang="ja-JP" altLang="en-US" dirty="0"/>
          </a:p>
        </p:txBody>
      </p:sp>
    </p:spTree>
    <p:extLst>
      <p:ext uri="{BB962C8B-B14F-4D97-AF65-F5344CB8AC3E}">
        <p14:creationId xmlns:p14="http://schemas.microsoft.com/office/powerpoint/2010/main" val="373668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2DEC2E-8DBF-406E-B108-76ABABAAFD24}"/>
              </a:ext>
            </a:extLst>
          </p:cNvPr>
          <p:cNvSpPr>
            <a:spLocks noGrp="1"/>
          </p:cNvSpPr>
          <p:nvPr>
            <p:ph type="title"/>
          </p:nvPr>
        </p:nvSpPr>
        <p:spPr/>
        <p:txBody>
          <a:bodyPr/>
          <a:lstStyle/>
          <a:p>
            <a:r>
              <a:rPr kumimoji="1" lang="ja-JP" altLang="en-US" dirty="0"/>
              <a:t>日本の交通事故死亡者数</a:t>
            </a:r>
          </a:p>
        </p:txBody>
      </p:sp>
      <p:pic>
        <p:nvPicPr>
          <p:cNvPr id="4" name="コンテンツ プレースホルダー 3">
            <a:extLst>
              <a:ext uri="{FF2B5EF4-FFF2-40B4-BE49-F238E27FC236}">
                <a16:creationId xmlns:a16="http://schemas.microsoft.com/office/drawing/2014/main" id="{6995CC3A-FD57-4C9B-AECA-3622DEBD8C66}"/>
              </a:ext>
            </a:extLst>
          </p:cNvPr>
          <p:cNvPicPr>
            <a:picLocks noGrp="1" noChangeAspect="1"/>
          </p:cNvPicPr>
          <p:nvPr>
            <p:ph idx="1"/>
          </p:nvPr>
        </p:nvPicPr>
        <p:blipFill>
          <a:blip r:embed="rId2"/>
          <a:stretch>
            <a:fillRect/>
          </a:stretch>
        </p:blipFill>
        <p:spPr>
          <a:xfrm>
            <a:off x="386954" y="1919623"/>
            <a:ext cx="8077003" cy="3600400"/>
          </a:xfrm>
          <a:prstGeom prst="rect">
            <a:avLst/>
          </a:prstGeom>
        </p:spPr>
      </p:pic>
      <p:sp>
        <p:nvSpPr>
          <p:cNvPr id="5" name="テキスト ボックス 4">
            <a:extLst>
              <a:ext uri="{FF2B5EF4-FFF2-40B4-BE49-F238E27FC236}">
                <a16:creationId xmlns:a16="http://schemas.microsoft.com/office/drawing/2014/main" id="{D8DEB05A-F21F-469B-A17E-66C304558D7B}"/>
              </a:ext>
            </a:extLst>
          </p:cNvPr>
          <p:cNvSpPr txBox="1"/>
          <p:nvPr/>
        </p:nvSpPr>
        <p:spPr>
          <a:xfrm>
            <a:off x="611560" y="6021288"/>
            <a:ext cx="2592288" cy="369332"/>
          </a:xfrm>
          <a:prstGeom prst="rect">
            <a:avLst/>
          </a:prstGeom>
          <a:noFill/>
        </p:spPr>
        <p:txBody>
          <a:bodyPr wrap="square" rtlCol="0">
            <a:spAutoFit/>
          </a:bodyPr>
          <a:lstStyle/>
          <a:p>
            <a:r>
              <a:rPr kumimoji="1" lang="ja-JP" altLang="en-US" dirty="0"/>
              <a:t>（出所）警察庁</a:t>
            </a:r>
          </a:p>
        </p:txBody>
      </p:sp>
    </p:spTree>
    <p:extLst>
      <p:ext uri="{BB962C8B-B14F-4D97-AF65-F5344CB8AC3E}">
        <p14:creationId xmlns:p14="http://schemas.microsoft.com/office/powerpoint/2010/main" val="152458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質問２</a:t>
            </a:r>
          </a:p>
        </p:txBody>
      </p:sp>
      <p:sp>
        <p:nvSpPr>
          <p:cNvPr id="3" name="コンテンツ プレースホルダー 2"/>
          <p:cNvSpPr>
            <a:spLocks noGrp="1"/>
          </p:cNvSpPr>
          <p:nvPr>
            <p:ph idx="1"/>
          </p:nvPr>
        </p:nvSpPr>
        <p:spPr/>
        <p:txBody>
          <a:bodyPr/>
          <a:lstStyle/>
          <a:p>
            <a:r>
              <a:rPr lang="ja-JP" altLang="en-US" dirty="0"/>
              <a:t>質問</a:t>
            </a:r>
            <a:r>
              <a:rPr lang="en-US" altLang="ja-JP" dirty="0"/>
              <a:t>2: </a:t>
            </a:r>
            <a:r>
              <a:rPr lang="ja-JP" altLang="en-US" dirty="0"/>
              <a:t>世界で最も多くの人が住んでいるのはどこでしょう？</a:t>
            </a:r>
            <a:endParaRPr lang="en-US" altLang="ja-JP" dirty="0"/>
          </a:p>
          <a:p>
            <a:r>
              <a:rPr kumimoji="1" lang="ja-JP" altLang="en-US" dirty="0"/>
              <a:t>Ａ　低所得国</a:t>
            </a:r>
            <a:endParaRPr kumimoji="1" lang="en-US" altLang="ja-JP" dirty="0"/>
          </a:p>
          <a:p>
            <a:r>
              <a:rPr lang="ja-JP" altLang="en-US" dirty="0"/>
              <a:t>Ｂ　中所得国</a:t>
            </a:r>
            <a:endParaRPr lang="en-US" altLang="ja-JP" dirty="0"/>
          </a:p>
          <a:p>
            <a:r>
              <a:rPr kumimoji="1" lang="ja-JP" altLang="en-US" dirty="0"/>
              <a:t>Ｃ　高所得国</a:t>
            </a:r>
            <a:endParaRPr kumimoji="1" lang="en-US" altLang="ja-JP" dirty="0"/>
          </a:p>
          <a:p>
            <a:endParaRPr lang="en-US" altLang="ja-JP" dirty="0"/>
          </a:p>
          <a:p>
            <a:r>
              <a:rPr kumimoji="1" lang="ja-JP" altLang="en-US" dirty="0">
                <a:solidFill>
                  <a:srgbClr val="FF0000"/>
                </a:solidFill>
              </a:rPr>
              <a:t>正解はＢ</a:t>
            </a:r>
          </a:p>
        </p:txBody>
      </p:sp>
    </p:spTree>
    <p:extLst>
      <p:ext uri="{BB962C8B-B14F-4D97-AF65-F5344CB8AC3E}">
        <p14:creationId xmlns:p14="http://schemas.microsoft.com/office/powerpoint/2010/main" val="388929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2DEC2E-8DBF-406E-B108-76ABABAAFD24}"/>
              </a:ext>
            </a:extLst>
          </p:cNvPr>
          <p:cNvSpPr>
            <a:spLocks noGrp="1"/>
          </p:cNvSpPr>
          <p:nvPr>
            <p:ph type="title"/>
          </p:nvPr>
        </p:nvSpPr>
        <p:spPr/>
        <p:txBody>
          <a:bodyPr>
            <a:normAutofit fontScale="90000"/>
          </a:bodyPr>
          <a:lstStyle/>
          <a:p>
            <a:r>
              <a:rPr kumimoji="1" lang="ja-JP" altLang="en-US" dirty="0"/>
              <a:t>日本の交通事故死亡者数（累積）</a:t>
            </a:r>
          </a:p>
        </p:txBody>
      </p:sp>
      <p:sp>
        <p:nvSpPr>
          <p:cNvPr id="5" name="テキスト ボックス 4">
            <a:extLst>
              <a:ext uri="{FF2B5EF4-FFF2-40B4-BE49-F238E27FC236}">
                <a16:creationId xmlns:a16="http://schemas.microsoft.com/office/drawing/2014/main" id="{D8DEB05A-F21F-469B-A17E-66C304558D7B}"/>
              </a:ext>
            </a:extLst>
          </p:cNvPr>
          <p:cNvSpPr txBox="1"/>
          <p:nvPr/>
        </p:nvSpPr>
        <p:spPr>
          <a:xfrm>
            <a:off x="611560" y="6021288"/>
            <a:ext cx="2592288" cy="369332"/>
          </a:xfrm>
          <a:prstGeom prst="rect">
            <a:avLst/>
          </a:prstGeom>
          <a:noFill/>
        </p:spPr>
        <p:txBody>
          <a:bodyPr wrap="square" rtlCol="0">
            <a:spAutoFit/>
          </a:bodyPr>
          <a:lstStyle/>
          <a:p>
            <a:r>
              <a:rPr kumimoji="1" lang="ja-JP" altLang="en-US" dirty="0"/>
              <a:t>（出所）警察庁</a:t>
            </a:r>
          </a:p>
        </p:txBody>
      </p:sp>
      <p:pic>
        <p:nvPicPr>
          <p:cNvPr id="6" name="コンテンツ プレースホルダー 5">
            <a:extLst>
              <a:ext uri="{FF2B5EF4-FFF2-40B4-BE49-F238E27FC236}">
                <a16:creationId xmlns:a16="http://schemas.microsoft.com/office/drawing/2014/main" id="{FCD61552-E2BF-4F7D-A1A1-A96EE7270CAE}"/>
              </a:ext>
            </a:extLst>
          </p:cNvPr>
          <p:cNvPicPr>
            <a:picLocks noGrp="1" noChangeAspect="1"/>
          </p:cNvPicPr>
          <p:nvPr>
            <p:ph idx="1"/>
          </p:nvPr>
        </p:nvPicPr>
        <p:blipFill>
          <a:blip r:embed="rId2"/>
          <a:stretch>
            <a:fillRect/>
          </a:stretch>
        </p:blipFill>
        <p:spPr>
          <a:xfrm>
            <a:off x="555938" y="1772816"/>
            <a:ext cx="8246667" cy="3672408"/>
          </a:xfrm>
          <a:prstGeom prst="rect">
            <a:avLst/>
          </a:prstGeom>
        </p:spPr>
      </p:pic>
      <p:sp>
        <p:nvSpPr>
          <p:cNvPr id="7" name="テキスト ボックス 6">
            <a:extLst>
              <a:ext uri="{FF2B5EF4-FFF2-40B4-BE49-F238E27FC236}">
                <a16:creationId xmlns:a16="http://schemas.microsoft.com/office/drawing/2014/main" id="{99111DB4-E2A1-4FAE-AE01-70CD89359467}"/>
              </a:ext>
            </a:extLst>
          </p:cNvPr>
          <p:cNvSpPr txBox="1"/>
          <p:nvPr/>
        </p:nvSpPr>
        <p:spPr>
          <a:xfrm>
            <a:off x="4860032" y="5805264"/>
            <a:ext cx="2376264" cy="707886"/>
          </a:xfrm>
          <a:prstGeom prst="rect">
            <a:avLst/>
          </a:prstGeom>
          <a:noFill/>
        </p:spPr>
        <p:txBody>
          <a:bodyPr wrap="square" rtlCol="0">
            <a:spAutoFit/>
          </a:bodyPr>
          <a:lstStyle/>
          <a:p>
            <a:r>
              <a:rPr kumimoji="1" lang="en-US" altLang="ja-JP" sz="4000" dirty="0">
                <a:solidFill>
                  <a:srgbClr val="FF0000"/>
                </a:solidFill>
              </a:rPr>
              <a:t>60</a:t>
            </a:r>
            <a:r>
              <a:rPr kumimoji="1" lang="ja-JP" altLang="en-US" sz="4000" dirty="0">
                <a:solidFill>
                  <a:srgbClr val="FF0000"/>
                </a:solidFill>
              </a:rPr>
              <a:t>万人超</a:t>
            </a:r>
          </a:p>
        </p:txBody>
      </p:sp>
    </p:spTree>
    <p:extLst>
      <p:ext uri="{BB962C8B-B14F-4D97-AF65-F5344CB8AC3E}">
        <p14:creationId xmlns:p14="http://schemas.microsoft.com/office/powerpoint/2010/main" val="35782100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災害対策にはお金がかかる</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340768"/>
            <a:ext cx="8784976" cy="5343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90928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災害で亡くなる人の数</a:t>
            </a:r>
            <a:r>
              <a:rPr kumimoji="1" lang="en-US" altLang="ja-JP" dirty="0"/>
              <a:t/>
            </a:r>
            <a:br>
              <a:rPr kumimoji="1" lang="en-US" altLang="ja-JP" dirty="0"/>
            </a:br>
            <a:r>
              <a:rPr kumimoji="1" lang="ja-JP" altLang="en-US" dirty="0"/>
              <a:t>（</a:t>
            </a:r>
            <a:r>
              <a:rPr kumimoji="1" lang="en-US" altLang="ja-JP" dirty="0"/>
              <a:t>100</a:t>
            </a:r>
            <a:r>
              <a:rPr lang="ja-JP" altLang="en-US" dirty="0"/>
              <a:t>万人あたり）</a:t>
            </a:r>
            <a:endParaRPr kumimoji="1" lang="ja-JP" altLang="en-US"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0147" y="1603819"/>
            <a:ext cx="8280920" cy="5129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71387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行動する前に落ち着こう</a:t>
            </a:r>
          </a:p>
        </p:txBody>
      </p:sp>
      <p:sp>
        <p:nvSpPr>
          <p:cNvPr id="3" name="コンテンツ プレースホルダー 2"/>
          <p:cNvSpPr>
            <a:spLocks noGrp="1"/>
          </p:cNvSpPr>
          <p:nvPr>
            <p:ph idx="1"/>
          </p:nvPr>
        </p:nvSpPr>
        <p:spPr/>
        <p:txBody>
          <a:bodyPr/>
          <a:lstStyle/>
          <a:p>
            <a:r>
              <a:rPr kumimoji="1" lang="ja-JP" altLang="en-US" dirty="0"/>
              <a:t>大災害が起きている最中に「世の中は良くなっている」と言うのは場違いだ。</a:t>
            </a:r>
            <a:endParaRPr kumimoji="1" lang="en-US" altLang="ja-JP" dirty="0"/>
          </a:p>
          <a:p>
            <a:r>
              <a:rPr kumimoji="1" lang="ja-JP" altLang="en-US" dirty="0"/>
              <a:t>被害者や被害者の家族の気持ちを踏みにじるだけ。</a:t>
            </a:r>
            <a:endParaRPr kumimoji="1" lang="en-US" altLang="ja-JP" dirty="0"/>
          </a:p>
          <a:p>
            <a:r>
              <a:rPr lang="ja-JP" altLang="en-US" dirty="0"/>
              <a:t>状況が落ち着いたら「事実に基づく世界の見方」に沿って行動しないといけない。</a:t>
            </a:r>
            <a:endParaRPr lang="en-US" altLang="ja-JP" dirty="0"/>
          </a:p>
        </p:txBody>
      </p:sp>
    </p:spTree>
    <p:extLst>
      <p:ext uri="{BB962C8B-B14F-4D97-AF65-F5344CB8AC3E}">
        <p14:creationId xmlns:p14="http://schemas.microsoft.com/office/powerpoint/2010/main" val="14098550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124744"/>
            <a:ext cx="8756224"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445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1" y="836712"/>
            <a:ext cx="8994173"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55476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5696" y="260648"/>
            <a:ext cx="5760640" cy="7052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2931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過大視本能</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a:t>「目の前の数字が一番重要だ」という思い込み</a:t>
            </a:r>
            <a:endParaRPr kumimoji="1" lang="en-US" altLang="ja-JP" dirty="0"/>
          </a:p>
          <a:p>
            <a:r>
              <a:rPr lang="ja-JP" altLang="en-US" dirty="0"/>
              <a:t>比較しよう</a:t>
            </a:r>
            <a:endParaRPr lang="en-US" altLang="ja-JP" dirty="0"/>
          </a:p>
          <a:p>
            <a:r>
              <a:rPr kumimoji="1" lang="en-US" altLang="ja-JP" dirty="0"/>
              <a:t>80</a:t>
            </a:r>
            <a:r>
              <a:rPr kumimoji="1" lang="ja-JP" altLang="en-US" dirty="0"/>
              <a:t>・</a:t>
            </a:r>
            <a:r>
              <a:rPr kumimoji="1" lang="en-US" altLang="ja-JP" dirty="0"/>
              <a:t>20</a:t>
            </a:r>
            <a:r>
              <a:rPr kumimoji="1" lang="ja-JP" altLang="en-US" dirty="0"/>
              <a:t>ルールを使おう</a:t>
            </a:r>
            <a:endParaRPr kumimoji="1" lang="en-US" altLang="ja-JP" dirty="0"/>
          </a:p>
          <a:p>
            <a:r>
              <a:rPr lang="ja-JP" altLang="en-US" dirty="0"/>
              <a:t>割り算しよう</a:t>
            </a:r>
            <a:endParaRPr kumimoji="1" lang="ja-JP" altLang="en-US" dirty="0"/>
          </a:p>
        </p:txBody>
      </p:sp>
    </p:spTree>
    <p:extLst>
      <p:ext uri="{BB962C8B-B14F-4D97-AF65-F5344CB8AC3E}">
        <p14:creationId xmlns:p14="http://schemas.microsoft.com/office/powerpoint/2010/main" val="35502836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ベトナム戦争</a:t>
            </a:r>
          </a:p>
        </p:txBody>
      </p:sp>
      <p:sp>
        <p:nvSpPr>
          <p:cNvPr id="3" name="コンテンツ プレースホルダー 2"/>
          <p:cNvSpPr>
            <a:spLocks noGrp="1"/>
          </p:cNvSpPr>
          <p:nvPr>
            <p:ph idx="1"/>
          </p:nvPr>
        </p:nvSpPr>
        <p:spPr/>
        <p:txBody>
          <a:bodyPr/>
          <a:lstStyle/>
          <a:p>
            <a:r>
              <a:rPr kumimoji="1" lang="ja-JP" altLang="en-US" dirty="0"/>
              <a:t>中国との戦争　</a:t>
            </a:r>
            <a:r>
              <a:rPr kumimoji="1" lang="en-US" altLang="ja-JP" dirty="0"/>
              <a:t>2000</a:t>
            </a:r>
            <a:r>
              <a:rPr kumimoji="1" lang="ja-JP" altLang="en-US" dirty="0"/>
              <a:t>年</a:t>
            </a:r>
            <a:endParaRPr kumimoji="1" lang="en-US" altLang="ja-JP" dirty="0"/>
          </a:p>
          <a:p>
            <a:r>
              <a:rPr lang="ja-JP" altLang="en-US" dirty="0"/>
              <a:t>フランスによる植民地化　</a:t>
            </a:r>
            <a:r>
              <a:rPr lang="en-US" altLang="ja-JP" dirty="0"/>
              <a:t>200</a:t>
            </a:r>
            <a:r>
              <a:rPr lang="ja-JP" altLang="en-US" dirty="0"/>
              <a:t>年</a:t>
            </a:r>
            <a:endParaRPr lang="en-US" altLang="ja-JP" dirty="0"/>
          </a:p>
          <a:p>
            <a:r>
              <a:rPr kumimoji="1" lang="ja-JP" altLang="en-US" dirty="0"/>
              <a:t>ベトナム戦争　</a:t>
            </a:r>
            <a:r>
              <a:rPr kumimoji="1" lang="en-US" altLang="ja-JP" dirty="0"/>
              <a:t>20</a:t>
            </a:r>
            <a:r>
              <a:rPr kumimoji="1" lang="ja-JP" altLang="en-US" dirty="0"/>
              <a:t>年</a:t>
            </a:r>
          </a:p>
        </p:txBody>
      </p:sp>
    </p:spTree>
    <p:extLst>
      <p:ext uri="{BB962C8B-B14F-4D97-AF65-F5344CB8AC3E}">
        <p14:creationId xmlns:p14="http://schemas.microsoft.com/office/powerpoint/2010/main" val="30166920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80</a:t>
            </a:r>
            <a:r>
              <a:rPr kumimoji="1" lang="ja-JP" altLang="en-US" dirty="0"/>
              <a:t>・</a:t>
            </a:r>
            <a:r>
              <a:rPr kumimoji="1" lang="en-US" altLang="ja-JP" dirty="0"/>
              <a:t>20</a:t>
            </a:r>
            <a:r>
              <a:rPr lang="ja-JP" altLang="en-US" dirty="0"/>
              <a:t>ルール</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a:t>いろいろな項目があったとしてもどれもが重要なわけではない。</a:t>
            </a:r>
            <a:endParaRPr kumimoji="1" lang="en-US" altLang="ja-JP" dirty="0"/>
          </a:p>
          <a:p>
            <a:r>
              <a:rPr lang="en-US" altLang="ja-JP" dirty="0"/>
              <a:t>8</a:t>
            </a:r>
            <a:r>
              <a:rPr lang="ja-JP" altLang="en-US" dirty="0"/>
              <a:t>割を占めるものはなにかを考える。</a:t>
            </a:r>
            <a:endParaRPr kumimoji="1" lang="ja-JP"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5944" y="3260384"/>
            <a:ext cx="5223169" cy="334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467544" y="6237312"/>
            <a:ext cx="3456384" cy="369332"/>
          </a:xfrm>
          <a:prstGeom prst="rect">
            <a:avLst/>
          </a:prstGeom>
          <a:noFill/>
        </p:spPr>
        <p:txBody>
          <a:bodyPr wrap="square" rtlCol="0">
            <a:spAutoFit/>
          </a:bodyPr>
          <a:lstStyle/>
          <a:p>
            <a:r>
              <a:rPr kumimoji="1" lang="ja-JP" altLang="en-US" dirty="0"/>
              <a:t>石油、石炭、ガスで</a:t>
            </a:r>
            <a:r>
              <a:rPr kumimoji="1" lang="en-US" altLang="ja-JP" dirty="0"/>
              <a:t>87</a:t>
            </a:r>
            <a:r>
              <a:rPr kumimoji="1" lang="ja-JP" altLang="en-US" dirty="0"/>
              <a:t>％。</a:t>
            </a:r>
          </a:p>
        </p:txBody>
      </p:sp>
    </p:spTree>
    <p:extLst>
      <p:ext uri="{BB962C8B-B14F-4D97-AF65-F5344CB8AC3E}">
        <p14:creationId xmlns:p14="http://schemas.microsoft.com/office/powerpoint/2010/main" val="3073775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質問３</a:t>
            </a:r>
          </a:p>
        </p:txBody>
      </p:sp>
      <p:sp>
        <p:nvSpPr>
          <p:cNvPr id="3" name="コンテンツ プレースホルダー 2"/>
          <p:cNvSpPr>
            <a:spLocks noGrp="1"/>
          </p:cNvSpPr>
          <p:nvPr>
            <p:ph idx="1"/>
          </p:nvPr>
        </p:nvSpPr>
        <p:spPr/>
        <p:txBody>
          <a:bodyPr/>
          <a:lstStyle/>
          <a:p>
            <a:r>
              <a:rPr lang="ja-JP" altLang="en-US" dirty="0"/>
              <a:t>質問</a:t>
            </a:r>
            <a:r>
              <a:rPr lang="en-US" altLang="ja-JP" dirty="0"/>
              <a:t>3: </a:t>
            </a:r>
            <a:r>
              <a:rPr lang="ja-JP" altLang="en-US" dirty="0"/>
              <a:t>世界の人口のうち、極度の貧困にある人の割合は、過去</a:t>
            </a:r>
            <a:r>
              <a:rPr lang="en-US" altLang="ja-JP" dirty="0"/>
              <a:t>20</a:t>
            </a:r>
            <a:r>
              <a:rPr lang="ja-JP" altLang="en-US" dirty="0"/>
              <a:t>年でどう変わったでしょう？</a:t>
            </a:r>
            <a:endParaRPr lang="en-US" altLang="ja-JP" dirty="0"/>
          </a:p>
          <a:p>
            <a:r>
              <a:rPr kumimoji="1" lang="ja-JP" altLang="en-US" dirty="0"/>
              <a:t>Ａ　約２倍になった。</a:t>
            </a:r>
            <a:endParaRPr kumimoji="1" lang="en-US" altLang="ja-JP" dirty="0"/>
          </a:p>
          <a:p>
            <a:r>
              <a:rPr lang="ja-JP" altLang="en-US" dirty="0"/>
              <a:t>Ｂ　あまり変わらない。</a:t>
            </a:r>
            <a:endParaRPr lang="en-US" altLang="ja-JP" dirty="0"/>
          </a:p>
          <a:p>
            <a:r>
              <a:rPr kumimoji="1" lang="ja-JP" altLang="en-US" dirty="0"/>
              <a:t>Ｃ　約半分になった。</a:t>
            </a:r>
            <a:endParaRPr kumimoji="1" lang="en-US" altLang="ja-JP" dirty="0"/>
          </a:p>
          <a:p>
            <a:endParaRPr lang="en-US" altLang="ja-JP" dirty="0"/>
          </a:p>
          <a:p>
            <a:r>
              <a:rPr kumimoji="1" lang="ja-JP" altLang="en-US" dirty="0">
                <a:solidFill>
                  <a:srgbClr val="FF0000"/>
                </a:solidFill>
              </a:rPr>
              <a:t>正解はＣ</a:t>
            </a:r>
          </a:p>
        </p:txBody>
      </p:sp>
    </p:spTree>
    <p:extLst>
      <p:ext uri="{BB962C8B-B14F-4D97-AF65-F5344CB8AC3E}">
        <p14:creationId xmlns:p14="http://schemas.microsoft.com/office/powerpoint/2010/main" val="214162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4B3D53-58A7-45A9-9696-61301BD99C20}"/>
              </a:ext>
            </a:extLst>
          </p:cNvPr>
          <p:cNvSpPr>
            <a:spLocks noGrp="1"/>
          </p:cNvSpPr>
          <p:nvPr>
            <p:ph type="title"/>
          </p:nvPr>
        </p:nvSpPr>
        <p:spPr/>
        <p:txBody>
          <a:bodyPr/>
          <a:lstStyle/>
          <a:p>
            <a:r>
              <a:rPr kumimoji="1" lang="ja-JP" altLang="en-US" dirty="0"/>
              <a:t>比較と割り算</a:t>
            </a:r>
          </a:p>
        </p:txBody>
      </p:sp>
      <p:sp>
        <p:nvSpPr>
          <p:cNvPr id="3" name="コンテンツ プレースホルダー 2">
            <a:extLst>
              <a:ext uri="{FF2B5EF4-FFF2-40B4-BE49-F238E27FC236}">
                <a16:creationId xmlns:a16="http://schemas.microsoft.com/office/drawing/2014/main" id="{DB0E58DD-D475-4AA0-ABEF-4362BB9DDC49}"/>
              </a:ext>
            </a:extLst>
          </p:cNvPr>
          <p:cNvSpPr>
            <a:spLocks noGrp="1"/>
          </p:cNvSpPr>
          <p:nvPr>
            <p:ph idx="1"/>
          </p:nvPr>
        </p:nvSpPr>
        <p:spPr/>
        <p:txBody>
          <a:bodyPr>
            <a:normAutofit fontScale="92500"/>
          </a:bodyPr>
          <a:lstStyle/>
          <a:p>
            <a:r>
              <a:rPr kumimoji="1" lang="ja-JP" altLang="en-US" dirty="0"/>
              <a:t>この数字はどの数字と比べるべきか？</a:t>
            </a:r>
            <a:endParaRPr kumimoji="1" lang="en-US" altLang="ja-JP" dirty="0"/>
          </a:p>
          <a:p>
            <a:r>
              <a:rPr lang="ja-JP" altLang="en-US" dirty="0"/>
              <a:t>この数字は</a:t>
            </a:r>
            <a:r>
              <a:rPr lang="en-US" altLang="ja-JP" dirty="0"/>
              <a:t>1</a:t>
            </a:r>
            <a:r>
              <a:rPr lang="ja-JP" altLang="en-US" dirty="0"/>
              <a:t>年前や</a:t>
            </a:r>
            <a:r>
              <a:rPr lang="en-US" altLang="ja-JP" dirty="0"/>
              <a:t>10</a:t>
            </a:r>
            <a:r>
              <a:rPr lang="ja-JP" altLang="en-US" dirty="0"/>
              <a:t>年前と比べたらどうなっているか？</a:t>
            </a:r>
            <a:endParaRPr lang="en-US" altLang="ja-JP" dirty="0"/>
          </a:p>
          <a:p>
            <a:r>
              <a:rPr kumimoji="1" lang="ja-JP" altLang="en-US" dirty="0"/>
              <a:t>この数字は、似たような国や地域のものと比べたらどうなるか？</a:t>
            </a:r>
            <a:endParaRPr kumimoji="1" lang="en-US" altLang="ja-JP" dirty="0"/>
          </a:p>
          <a:p>
            <a:r>
              <a:rPr lang="ja-JP" altLang="en-US" dirty="0"/>
              <a:t>この数字は、どの数字で割るべきか？</a:t>
            </a:r>
            <a:endParaRPr lang="en-US" altLang="ja-JP" dirty="0"/>
          </a:p>
          <a:p>
            <a:r>
              <a:rPr kumimoji="1" lang="ja-JP" altLang="en-US" dirty="0"/>
              <a:t>この数字は、合計するとどうなるのか？</a:t>
            </a:r>
            <a:endParaRPr kumimoji="1" lang="en-US" altLang="ja-JP" dirty="0"/>
          </a:p>
          <a:p>
            <a:r>
              <a:rPr lang="ja-JP" altLang="en-US" dirty="0"/>
              <a:t>この数字は、一人当たりだとどうなるのか？</a:t>
            </a:r>
            <a:endParaRPr kumimoji="1" lang="ja-JP" altLang="en-US" dirty="0"/>
          </a:p>
        </p:txBody>
      </p:sp>
    </p:spTree>
    <p:extLst>
      <p:ext uri="{BB962C8B-B14F-4D97-AF65-F5344CB8AC3E}">
        <p14:creationId xmlns:p14="http://schemas.microsoft.com/office/powerpoint/2010/main" val="22842376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パターン化本能</a:t>
            </a:r>
          </a:p>
        </p:txBody>
      </p:sp>
      <p:sp>
        <p:nvSpPr>
          <p:cNvPr id="3" name="コンテンツ プレースホルダー 2"/>
          <p:cNvSpPr>
            <a:spLocks noGrp="1"/>
          </p:cNvSpPr>
          <p:nvPr>
            <p:ph idx="1"/>
          </p:nvPr>
        </p:nvSpPr>
        <p:spPr>
          <a:xfrm>
            <a:off x="539552" y="1556792"/>
            <a:ext cx="8229600" cy="4525963"/>
          </a:xfrm>
        </p:spPr>
        <p:txBody>
          <a:bodyPr/>
          <a:lstStyle/>
          <a:p>
            <a:r>
              <a:rPr kumimoji="1" lang="ja-JP" altLang="en-US" dirty="0"/>
              <a:t>一つの例がほかにも当てはまるという思い込み</a:t>
            </a:r>
          </a:p>
        </p:txBody>
      </p:sp>
    </p:spTree>
    <p:extLst>
      <p:ext uri="{BB962C8B-B14F-4D97-AF65-F5344CB8AC3E}">
        <p14:creationId xmlns:p14="http://schemas.microsoft.com/office/powerpoint/2010/main" val="19442438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バンドゥンドゥ州（コンゴ）</a:t>
            </a:r>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1941" y="1600200"/>
            <a:ext cx="696011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08263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ネズミの丸焼き、デザートが虫</a:t>
            </a:r>
            <a:endParaRPr kumimoji="1" lang="ja-JP" altLang="en-US" dirty="0"/>
          </a:p>
        </p:txBody>
      </p:sp>
      <p:sp>
        <p:nvSpPr>
          <p:cNvPr id="3" name="コンテンツ プレースホルダー 2"/>
          <p:cNvSpPr>
            <a:spLocks noGrp="1"/>
          </p:cNvSpPr>
          <p:nvPr>
            <p:ph idx="1"/>
          </p:nvPr>
        </p:nvSpPr>
        <p:spPr/>
        <p:txBody>
          <a:bodyPr>
            <a:normAutofit fontScale="85000" lnSpcReduction="20000"/>
          </a:bodyPr>
          <a:lstStyle/>
          <a:p>
            <a:r>
              <a:rPr kumimoji="1" lang="ja-JP" altLang="en-US" dirty="0"/>
              <a:t>デンマーク出身のトルキル（人名）は喜んで食べている。</a:t>
            </a:r>
            <a:endParaRPr kumimoji="1" lang="en-US" altLang="ja-JP" dirty="0"/>
          </a:p>
          <a:p>
            <a:endParaRPr kumimoji="1" lang="en-US" altLang="ja-JP" dirty="0"/>
          </a:p>
          <a:p>
            <a:r>
              <a:rPr lang="ja-JP" altLang="en-US" dirty="0"/>
              <a:t>「彼は種族が違うんです。わたしはスウエーデンの出身で、彼はデンマークですから。デンマーク人は幼虫が好物なんですよ。でもね、スウェーデンでは文化的に許されていないんです」。村の教師が世界地図を取り出したので、わたしはスウエーデンとデンマークのあいだに横たわる海峡を指さした。「海峡のこちら側は幼虫を食べます。反対側に住んでいるわたしたちは食べないんです」。</a:t>
            </a:r>
            <a:endParaRPr kumimoji="1" lang="ja-JP" altLang="en-US" dirty="0"/>
          </a:p>
        </p:txBody>
      </p:sp>
      <p:pic>
        <p:nvPicPr>
          <p:cNvPr id="4" name="図 3">
            <a:extLst>
              <a:ext uri="{FF2B5EF4-FFF2-40B4-BE49-F238E27FC236}">
                <a16:creationId xmlns:a16="http://schemas.microsoft.com/office/drawing/2014/main" id="{2B1534E5-E546-4134-B4D5-148DF34D4DD4}"/>
              </a:ext>
            </a:extLst>
          </p:cNvPr>
          <p:cNvPicPr>
            <a:picLocks noChangeAspect="1"/>
          </p:cNvPicPr>
          <p:nvPr/>
        </p:nvPicPr>
        <p:blipFill>
          <a:blip r:embed="rId2"/>
          <a:stretch>
            <a:fillRect/>
          </a:stretch>
        </p:blipFill>
        <p:spPr>
          <a:xfrm>
            <a:off x="6084168" y="5445224"/>
            <a:ext cx="2345060" cy="1044543"/>
          </a:xfrm>
          <a:prstGeom prst="rect">
            <a:avLst/>
          </a:prstGeom>
        </p:spPr>
      </p:pic>
    </p:spTree>
    <p:extLst>
      <p:ext uri="{BB962C8B-B14F-4D97-AF65-F5344CB8AC3E}">
        <p14:creationId xmlns:p14="http://schemas.microsoft.com/office/powerpoint/2010/main" val="6200139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より適切な分類</a:t>
            </a:r>
            <a:r>
              <a:rPr kumimoji="1" lang="en-US" altLang="ja-JP" dirty="0"/>
              <a:t/>
            </a:r>
            <a:br>
              <a:rPr kumimoji="1" lang="en-US" altLang="ja-JP" dirty="0"/>
            </a:br>
            <a:r>
              <a:rPr kumimoji="1" lang="ja-JP" altLang="en-US" dirty="0"/>
              <a:t>（国で分けず、所得で分ける）</a:t>
            </a:r>
          </a:p>
        </p:txBody>
      </p:sp>
      <p:sp>
        <p:nvSpPr>
          <p:cNvPr id="3" name="コンテンツ プレースホルダー 2"/>
          <p:cNvSpPr>
            <a:spLocks noGrp="1"/>
          </p:cNvSpPr>
          <p:nvPr>
            <p:ph idx="1"/>
          </p:nvPr>
        </p:nvSpPr>
        <p:spPr/>
        <p:txBody>
          <a:bodyPr/>
          <a:lstStyle/>
          <a:p>
            <a:r>
              <a:rPr kumimoji="1" lang="ja-JP" altLang="en-US" dirty="0"/>
              <a:t>ドル・ストリート</a:t>
            </a:r>
            <a:endParaRPr kumimoji="1" lang="en-US" altLang="ja-JP" dirty="0"/>
          </a:p>
          <a:p>
            <a:r>
              <a:rPr lang="en-US" altLang="ja-JP" dirty="0"/>
              <a:t>50</a:t>
            </a:r>
            <a:r>
              <a:rPr lang="ja-JP" altLang="en-US" dirty="0"/>
              <a:t>ヵ国</a:t>
            </a:r>
            <a:r>
              <a:rPr lang="en-US" altLang="ja-JP" dirty="0"/>
              <a:t>300</a:t>
            </a:r>
            <a:r>
              <a:rPr lang="ja-JP" altLang="en-US" dirty="0"/>
              <a:t>世帯にカメラマンを送り込み、何を食べ、どこで寝て、どう歯を磨くかを記録。</a:t>
            </a:r>
            <a:endParaRPr lang="en-US" altLang="ja-JP" dirty="0"/>
          </a:p>
          <a:p>
            <a:r>
              <a:rPr kumimoji="1" lang="ja-JP" altLang="en-US" dirty="0"/>
              <a:t>国が違っても</a:t>
            </a:r>
            <a:r>
              <a:rPr kumimoji="1" lang="ja-JP" altLang="en-US" dirty="0">
                <a:solidFill>
                  <a:srgbClr val="FF0000"/>
                </a:solidFill>
              </a:rPr>
              <a:t>所得が同じ人には共通点が多い。</a:t>
            </a:r>
            <a:endParaRPr kumimoji="1" lang="en-US" altLang="ja-JP" dirty="0">
              <a:solidFill>
                <a:srgbClr val="FF0000"/>
              </a:solidFill>
            </a:endParaRPr>
          </a:p>
          <a:p>
            <a:r>
              <a:rPr lang="ja-JP" altLang="en-US" dirty="0"/>
              <a:t>同じ国でも</a:t>
            </a:r>
            <a:r>
              <a:rPr lang="ja-JP" altLang="en-US" dirty="0">
                <a:solidFill>
                  <a:srgbClr val="FF0000"/>
                </a:solidFill>
              </a:rPr>
              <a:t>所得が違えば暮らしぶりが違う</a:t>
            </a:r>
            <a:endParaRPr kumimoji="1" lang="ja-JP" altLang="en-US" dirty="0">
              <a:solidFill>
                <a:srgbClr val="FF0000"/>
              </a:solidFill>
            </a:endParaRPr>
          </a:p>
        </p:txBody>
      </p:sp>
    </p:spTree>
    <p:extLst>
      <p:ext uri="{BB962C8B-B14F-4D97-AF65-F5344CB8AC3E}">
        <p14:creationId xmlns:p14="http://schemas.microsoft.com/office/powerpoint/2010/main" val="18792024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44624"/>
            <a:ext cx="8136904" cy="7213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27046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8496944" cy="12442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72922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FE3ABB7-3D0A-46D5-968A-7D1BDB30DFAA}"/>
              </a:ext>
            </a:extLst>
          </p:cNvPr>
          <p:cNvPicPr>
            <a:picLocks noChangeAspect="1"/>
          </p:cNvPicPr>
          <p:nvPr/>
        </p:nvPicPr>
        <p:blipFill>
          <a:blip r:embed="rId2"/>
          <a:stretch>
            <a:fillRect/>
          </a:stretch>
        </p:blipFill>
        <p:spPr>
          <a:xfrm>
            <a:off x="395536" y="116632"/>
            <a:ext cx="8208912" cy="6987557"/>
          </a:xfrm>
          <a:prstGeom prst="rect">
            <a:avLst/>
          </a:prstGeom>
        </p:spPr>
      </p:pic>
    </p:spTree>
    <p:extLst>
      <p:ext uri="{BB962C8B-B14F-4D97-AF65-F5344CB8AC3E}">
        <p14:creationId xmlns:p14="http://schemas.microsoft.com/office/powerpoint/2010/main" val="37073973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アフリカにおける健康と富の格差</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219626"/>
            <a:ext cx="8064896" cy="5638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a:extLst>
              <a:ext uri="{FF2B5EF4-FFF2-40B4-BE49-F238E27FC236}">
                <a16:creationId xmlns:a16="http://schemas.microsoft.com/office/drawing/2014/main" id="{BF4B2E0D-084A-4DD3-B317-0C96685FF1B3}"/>
              </a:ext>
            </a:extLst>
          </p:cNvPr>
          <p:cNvSpPr/>
          <p:nvPr/>
        </p:nvSpPr>
        <p:spPr>
          <a:xfrm>
            <a:off x="5364088" y="3429000"/>
            <a:ext cx="3672408" cy="2031325"/>
          </a:xfrm>
          <a:prstGeom prst="rect">
            <a:avLst/>
          </a:prstGeom>
        </p:spPr>
        <p:txBody>
          <a:bodyPr wrap="square">
            <a:spAutoFit/>
          </a:bodyPr>
          <a:lstStyle/>
          <a:p>
            <a:r>
              <a:rPr lang="ja-JP" altLang="en-US" dirty="0"/>
              <a:t>「たとえばソマリアとガーナとチュニジアがどれだけ違うかを見てほしい。これを見れば、「アフリカの国々」や「アフリカの問題」を十把ひとから</a:t>
            </a:r>
          </a:p>
          <a:p>
            <a:r>
              <a:rPr lang="ja-JP" altLang="en-US" dirty="0"/>
              <a:t>げにするのがいかに間違っているか一目瞭然だ。」</a:t>
            </a:r>
          </a:p>
        </p:txBody>
      </p:sp>
    </p:spTree>
    <p:extLst>
      <p:ext uri="{BB962C8B-B14F-4D97-AF65-F5344CB8AC3E}">
        <p14:creationId xmlns:p14="http://schemas.microsoft.com/office/powerpoint/2010/main" val="10297211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宿命本能</a:t>
            </a:r>
          </a:p>
        </p:txBody>
      </p:sp>
      <p:sp>
        <p:nvSpPr>
          <p:cNvPr id="3" name="コンテンツ プレースホルダー 2"/>
          <p:cNvSpPr>
            <a:spLocks noGrp="1"/>
          </p:cNvSpPr>
          <p:nvPr>
            <p:ph idx="1"/>
          </p:nvPr>
        </p:nvSpPr>
        <p:spPr/>
        <p:txBody>
          <a:bodyPr/>
          <a:lstStyle/>
          <a:p>
            <a:r>
              <a:rPr kumimoji="1" lang="ja-JP" altLang="en-US" dirty="0"/>
              <a:t>すべてはあらかじめ決まっているという思い込み</a:t>
            </a:r>
          </a:p>
        </p:txBody>
      </p:sp>
    </p:spTree>
    <p:extLst>
      <p:ext uri="{BB962C8B-B14F-4D97-AF65-F5344CB8AC3E}">
        <p14:creationId xmlns:p14="http://schemas.microsoft.com/office/powerpoint/2010/main" val="4080979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質問４</a:t>
            </a:r>
          </a:p>
        </p:txBody>
      </p:sp>
      <p:sp>
        <p:nvSpPr>
          <p:cNvPr id="3" name="コンテンツ プレースホルダー 2"/>
          <p:cNvSpPr>
            <a:spLocks noGrp="1"/>
          </p:cNvSpPr>
          <p:nvPr>
            <p:ph idx="1"/>
          </p:nvPr>
        </p:nvSpPr>
        <p:spPr/>
        <p:txBody>
          <a:bodyPr/>
          <a:lstStyle/>
          <a:p>
            <a:r>
              <a:rPr lang="ja-JP" altLang="en-US" dirty="0"/>
              <a:t>質問</a:t>
            </a:r>
            <a:r>
              <a:rPr lang="en-US" altLang="ja-JP" dirty="0"/>
              <a:t>4: </a:t>
            </a:r>
            <a:r>
              <a:rPr lang="ja-JP" altLang="en-US" dirty="0"/>
              <a:t>世界の平均寿命は現在およそ何歳でしょう？</a:t>
            </a:r>
            <a:endParaRPr lang="en-US" altLang="ja-JP" dirty="0"/>
          </a:p>
          <a:p>
            <a:r>
              <a:rPr kumimoji="1" lang="ja-JP" altLang="en-US" dirty="0"/>
              <a:t>Ａ　</a:t>
            </a:r>
            <a:r>
              <a:rPr kumimoji="1" lang="en-US" altLang="ja-JP" dirty="0"/>
              <a:t>50</a:t>
            </a:r>
            <a:r>
              <a:rPr lang="ja-JP" altLang="en-US" dirty="0"/>
              <a:t>歳</a:t>
            </a:r>
            <a:endParaRPr lang="en-US" altLang="ja-JP" dirty="0"/>
          </a:p>
          <a:p>
            <a:r>
              <a:rPr kumimoji="1" lang="ja-JP" altLang="en-US" dirty="0"/>
              <a:t>Ｂ　</a:t>
            </a:r>
            <a:r>
              <a:rPr kumimoji="1" lang="en-US" altLang="ja-JP" dirty="0"/>
              <a:t>60</a:t>
            </a:r>
            <a:r>
              <a:rPr lang="ja-JP" altLang="en-US" dirty="0"/>
              <a:t>歳</a:t>
            </a:r>
            <a:endParaRPr lang="en-US" altLang="ja-JP" dirty="0"/>
          </a:p>
          <a:p>
            <a:r>
              <a:rPr kumimoji="1" lang="ja-JP" altLang="en-US" dirty="0"/>
              <a:t>Ｃ　</a:t>
            </a:r>
            <a:r>
              <a:rPr kumimoji="1" lang="en-US" altLang="ja-JP" dirty="0"/>
              <a:t>70</a:t>
            </a:r>
            <a:r>
              <a:rPr kumimoji="1" lang="ja-JP" altLang="en-US" dirty="0"/>
              <a:t>歳</a:t>
            </a:r>
            <a:endParaRPr kumimoji="1" lang="en-US" altLang="ja-JP" dirty="0"/>
          </a:p>
          <a:p>
            <a:endParaRPr lang="en-US" altLang="ja-JP" dirty="0"/>
          </a:p>
          <a:p>
            <a:r>
              <a:rPr kumimoji="1" lang="ja-JP" altLang="en-US" dirty="0">
                <a:solidFill>
                  <a:srgbClr val="FF0000"/>
                </a:solidFill>
              </a:rPr>
              <a:t>正解はＣ</a:t>
            </a:r>
            <a:endParaRPr kumimoji="1" lang="en-US" altLang="ja-JP" dirty="0">
              <a:solidFill>
                <a:srgbClr val="FF0000"/>
              </a:solidFill>
            </a:endParaRPr>
          </a:p>
          <a:p>
            <a:pPr marL="0" indent="0">
              <a:buNone/>
            </a:pPr>
            <a:endParaRPr kumimoji="1" lang="ja-JP" altLang="en-US" dirty="0"/>
          </a:p>
        </p:txBody>
      </p:sp>
    </p:spTree>
    <p:extLst>
      <p:ext uri="{BB962C8B-B14F-4D97-AF65-F5344CB8AC3E}">
        <p14:creationId xmlns:p14="http://schemas.microsoft.com/office/powerpoint/2010/main" val="234614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r>
              <a:rPr kumimoji="1" lang="ja-JP" altLang="en-US" dirty="0"/>
              <a:t>アフリカの国を全部いっしょくたにして、アフリカはヨーロッパに絶対追いつけないという見方は、宿命本能の典型的な現れだ。</a:t>
            </a:r>
            <a:endParaRPr kumimoji="1" lang="en-US" altLang="ja-JP" dirty="0"/>
          </a:p>
          <a:p>
            <a:r>
              <a:rPr lang="ja-JP" altLang="en-US" dirty="0"/>
              <a:t>「イスラム世界」は「キリスト教世界」と根本的に違うという見方も宿命本能。</a:t>
            </a:r>
            <a:endParaRPr kumimoji="1" lang="ja-JP" altLang="en-US" dirty="0"/>
          </a:p>
        </p:txBody>
      </p:sp>
    </p:spTree>
    <p:extLst>
      <p:ext uri="{BB962C8B-B14F-4D97-AF65-F5344CB8AC3E}">
        <p14:creationId xmlns:p14="http://schemas.microsoft.com/office/powerpoint/2010/main" val="15210543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講演の後の反応</a:t>
            </a:r>
          </a:p>
        </p:txBody>
      </p:sp>
      <p:sp>
        <p:nvSpPr>
          <p:cNvPr id="5" name="コンテンツ プレースホルダー 4"/>
          <p:cNvSpPr>
            <a:spLocks noGrp="1"/>
          </p:cNvSpPr>
          <p:nvPr>
            <p:ph idx="1"/>
          </p:nvPr>
        </p:nvSpPr>
        <p:spPr>
          <a:xfrm>
            <a:off x="467544" y="1844824"/>
            <a:ext cx="8352928" cy="4525963"/>
          </a:xfrm>
        </p:spPr>
        <p:txBody>
          <a:bodyPr>
            <a:normAutofit/>
          </a:bodyPr>
          <a:lstStyle/>
          <a:p>
            <a:r>
              <a:rPr kumimoji="1" lang="ja-JP" altLang="en-US" dirty="0"/>
              <a:t>（エジンバラの聴衆）先生の数字も見せてもらったし、お話もききましたけどね、アフリカはありゃだめですよ。軍の仕事でナイジェリアにいたからわかります。ほら、文化があれだから。近代的な社会なんて作れっこありません。変われませんよ。</a:t>
            </a:r>
            <a:endParaRPr kumimoji="1" lang="en-US" altLang="ja-JP" dirty="0"/>
          </a:p>
          <a:p>
            <a:r>
              <a:rPr lang="ja-JP" altLang="en-US" dirty="0"/>
              <a:t>アフリカはヨーロッパに絶対に追いつけないというのは宿命本能の現れ。</a:t>
            </a:r>
            <a:endParaRPr kumimoji="1" lang="ja-JP" altLang="en-US" dirty="0"/>
          </a:p>
        </p:txBody>
      </p:sp>
    </p:spTree>
    <p:extLst>
      <p:ext uri="{BB962C8B-B14F-4D97-AF65-F5344CB8AC3E}">
        <p14:creationId xmlns:p14="http://schemas.microsoft.com/office/powerpoint/2010/main" val="2941565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アフリカが遅れているという思い込み</a:t>
            </a:r>
          </a:p>
        </p:txBody>
      </p:sp>
      <p:sp>
        <p:nvSpPr>
          <p:cNvPr id="4" name="テキスト ボックス 3"/>
          <p:cNvSpPr txBox="1"/>
          <p:nvPr/>
        </p:nvSpPr>
        <p:spPr>
          <a:xfrm>
            <a:off x="611560" y="1844824"/>
            <a:ext cx="7344816" cy="3108543"/>
          </a:xfrm>
          <a:prstGeom prst="rect">
            <a:avLst/>
          </a:prstGeom>
          <a:noFill/>
        </p:spPr>
        <p:txBody>
          <a:bodyPr wrap="square" rtlCol="0">
            <a:spAutoFit/>
          </a:bodyPr>
          <a:lstStyle/>
          <a:p>
            <a:r>
              <a:rPr kumimoji="1" lang="ja-JP" altLang="en-US" sz="2800" dirty="0"/>
              <a:t>アフリカの国がすべて、世界に遅れているわけではない。たとえば、チュニジア、アルジェリア、モロッコ、リビア、エジプトに注目してみよう。どれも小国ではない。この</a:t>
            </a:r>
            <a:r>
              <a:rPr kumimoji="1" lang="en-US" altLang="ja-JP" sz="2800" dirty="0"/>
              <a:t>5</a:t>
            </a:r>
            <a:r>
              <a:rPr kumimoji="1" lang="ja-JP" altLang="en-US" sz="2800" dirty="0"/>
              <a:t>ヵ国の平均寿命は世界平均の７２歳を上回っている。</a:t>
            </a:r>
            <a:r>
              <a:rPr kumimoji="1" lang="en-US" altLang="ja-JP" sz="2800" dirty="0"/>
              <a:t>1970</a:t>
            </a:r>
            <a:r>
              <a:rPr kumimoji="1" lang="ja-JP" altLang="en-US" sz="2800" dirty="0"/>
              <a:t>年のスウェーデンと同じだ。</a:t>
            </a:r>
          </a:p>
        </p:txBody>
      </p:sp>
    </p:spTree>
    <p:extLst>
      <p:ext uri="{BB962C8B-B14F-4D97-AF65-F5344CB8AC3E}">
        <p14:creationId xmlns:p14="http://schemas.microsoft.com/office/powerpoint/2010/main" val="12929002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モザンビーク</a:t>
            </a:r>
          </a:p>
        </p:txBody>
      </p:sp>
      <p:sp>
        <p:nvSpPr>
          <p:cNvPr id="3" name="コンテンツ プレースホルダー 2"/>
          <p:cNvSpPr>
            <a:spLocks noGrp="1"/>
          </p:cNvSpPr>
          <p:nvPr>
            <p:ph idx="1"/>
          </p:nvPr>
        </p:nvSpPr>
        <p:spPr/>
        <p:txBody>
          <a:bodyPr/>
          <a:lstStyle/>
          <a:p>
            <a:r>
              <a:rPr kumimoji="1" lang="en-US" altLang="ja-JP" dirty="0"/>
              <a:t>35</a:t>
            </a:r>
            <a:r>
              <a:rPr kumimoji="1" lang="ja-JP" altLang="en-US" dirty="0"/>
              <a:t>年前のインドは今のモザンビークと</a:t>
            </a:r>
            <a:r>
              <a:rPr lang="ja-JP" altLang="en-US" dirty="0"/>
              <a:t>同じ状況だった。モザンビークがこれから</a:t>
            </a:r>
            <a:r>
              <a:rPr lang="en-US" altLang="ja-JP" dirty="0"/>
              <a:t>30</a:t>
            </a:r>
            <a:r>
              <a:rPr lang="ja-JP" altLang="en-US" dirty="0"/>
              <a:t>年のあいだに変身を遂げ、レベル２の国となり、信頼できる貿易相手になることは十分に考えられる。</a:t>
            </a:r>
            <a:endParaRPr lang="en-US" altLang="ja-JP" dirty="0"/>
          </a:p>
          <a:p>
            <a:r>
              <a:rPr kumimoji="1" lang="ja-JP" altLang="en-US" dirty="0"/>
              <a:t>モザンビークはインド洋の長く美しい海岸に面している。未来のグローバル貿易の中心地になってもおかしくない。</a:t>
            </a:r>
          </a:p>
        </p:txBody>
      </p:sp>
      <p:sp>
        <p:nvSpPr>
          <p:cNvPr id="4" name="正方形/長方形 3"/>
          <p:cNvSpPr/>
          <p:nvPr/>
        </p:nvSpPr>
        <p:spPr>
          <a:xfrm>
            <a:off x="1105723" y="6174596"/>
            <a:ext cx="7632848" cy="369332"/>
          </a:xfrm>
          <a:prstGeom prst="rect">
            <a:avLst/>
          </a:prstGeom>
        </p:spPr>
        <p:txBody>
          <a:bodyPr wrap="square">
            <a:spAutoFit/>
          </a:bodyPr>
          <a:lstStyle/>
          <a:p>
            <a:r>
              <a:rPr lang="en-US" altLang="ja-JP" dirty="0">
                <a:hlinkClick r:id="rId2"/>
              </a:rPr>
              <a:t>http://all-about-africa.com/mozambique-beach/</a:t>
            </a:r>
            <a:endParaRPr lang="ja-JP" altLang="en-US" dirty="0"/>
          </a:p>
        </p:txBody>
      </p:sp>
      <p:sp>
        <p:nvSpPr>
          <p:cNvPr id="5" name="テキスト ボックス 4"/>
          <p:cNvSpPr txBox="1"/>
          <p:nvPr/>
        </p:nvSpPr>
        <p:spPr>
          <a:xfrm>
            <a:off x="467544" y="5672194"/>
            <a:ext cx="1656184" cy="369332"/>
          </a:xfrm>
          <a:prstGeom prst="rect">
            <a:avLst/>
          </a:prstGeom>
          <a:noFill/>
        </p:spPr>
        <p:txBody>
          <a:bodyPr wrap="square" rtlCol="0">
            <a:spAutoFit/>
          </a:bodyPr>
          <a:lstStyle/>
          <a:p>
            <a:r>
              <a:rPr kumimoji="1" lang="ja-JP" altLang="en-US" dirty="0"/>
              <a:t>絶景のビーチ</a:t>
            </a:r>
          </a:p>
        </p:txBody>
      </p:sp>
    </p:spTree>
    <p:extLst>
      <p:ext uri="{BB962C8B-B14F-4D97-AF65-F5344CB8AC3E}">
        <p14:creationId xmlns:p14="http://schemas.microsoft.com/office/powerpoint/2010/main" val="3970108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0" y="1585303"/>
            <a:ext cx="5287512" cy="482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p:txBody>
          <a:bodyPr/>
          <a:lstStyle/>
          <a:p>
            <a:r>
              <a:rPr kumimoji="1" lang="ja-JP" altLang="en-US" dirty="0"/>
              <a:t>モザン</a:t>
            </a:r>
            <a:r>
              <a:rPr lang="ja-JP" altLang="en-US" dirty="0"/>
              <a:t>ビーク</a:t>
            </a:r>
            <a:r>
              <a:rPr kumimoji="1" lang="ja-JP" altLang="en-US" dirty="0"/>
              <a:t>の位置</a:t>
            </a:r>
          </a:p>
        </p:txBody>
      </p:sp>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580112" y="2204864"/>
            <a:ext cx="3240360"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円/楕円 5"/>
          <p:cNvSpPr/>
          <p:nvPr/>
        </p:nvSpPr>
        <p:spPr>
          <a:xfrm>
            <a:off x="2917020" y="4725144"/>
            <a:ext cx="1222932" cy="1368152"/>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482582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6" t="40699" r="57329" b="3386"/>
          <a:stretch/>
        </p:blipFill>
        <p:spPr bwMode="auto">
          <a:xfrm>
            <a:off x="-900609" y="116632"/>
            <a:ext cx="8462587" cy="63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1991523" y="6268670"/>
            <a:ext cx="6984776" cy="369332"/>
          </a:xfrm>
          <a:prstGeom prst="rect">
            <a:avLst/>
          </a:prstGeom>
          <a:solidFill>
            <a:schemeClr val="accent6">
              <a:lumMod val="40000"/>
              <a:lumOff val="60000"/>
            </a:schemeClr>
          </a:solidFill>
        </p:spPr>
        <p:txBody>
          <a:bodyPr wrap="square" rtlCol="0">
            <a:spAutoFit/>
          </a:bodyPr>
          <a:lstStyle/>
          <a:p>
            <a:r>
              <a:rPr kumimoji="1" lang="en-US" altLang="ja-JP" dirty="0"/>
              <a:t>2019</a:t>
            </a:r>
            <a:r>
              <a:rPr kumimoji="1" lang="ja-JP" altLang="en-US" dirty="0"/>
              <a:t>年</a:t>
            </a:r>
            <a:r>
              <a:rPr kumimoji="1" lang="en-US" altLang="ja-JP" dirty="0"/>
              <a:t>5</a:t>
            </a:r>
            <a:r>
              <a:rPr kumimoji="1" lang="ja-JP" altLang="en-US" dirty="0"/>
              <a:t>月</a:t>
            </a:r>
            <a:r>
              <a:rPr kumimoji="1" lang="en-US" altLang="ja-JP" dirty="0"/>
              <a:t>22</a:t>
            </a:r>
            <a:r>
              <a:rPr lang="ja-JP" altLang="en-US" dirty="0"/>
              <a:t>日、グーグルで「モザンビーク」を検索した結果。</a:t>
            </a:r>
            <a:endParaRPr kumimoji="1" lang="ja-JP" altLang="en-US" dirty="0"/>
          </a:p>
        </p:txBody>
      </p:sp>
    </p:spTree>
    <p:extLst>
      <p:ext uri="{BB962C8B-B14F-4D97-AF65-F5344CB8AC3E}">
        <p14:creationId xmlns:p14="http://schemas.microsoft.com/office/powerpoint/2010/main" val="37316905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827584" y="5445224"/>
            <a:ext cx="7704856" cy="369332"/>
          </a:xfrm>
          <a:prstGeom prst="rect">
            <a:avLst/>
          </a:prstGeom>
        </p:spPr>
        <p:txBody>
          <a:bodyPr wrap="square">
            <a:spAutoFit/>
          </a:bodyPr>
          <a:lstStyle/>
          <a:p>
            <a:r>
              <a:rPr lang="en-US" altLang="ja-JP" dirty="0"/>
              <a:t>https://www.youtube.com/watch?v=j5MM5Mb_fxE</a:t>
            </a:r>
            <a:endParaRPr lang="ja-JP" altLang="en-US" dirty="0"/>
          </a:p>
        </p:txBody>
      </p:sp>
      <p:sp>
        <p:nvSpPr>
          <p:cNvPr id="3" name="テキスト ボックス 2"/>
          <p:cNvSpPr txBox="1"/>
          <p:nvPr/>
        </p:nvSpPr>
        <p:spPr>
          <a:xfrm>
            <a:off x="539552" y="4509120"/>
            <a:ext cx="6840760" cy="369332"/>
          </a:xfrm>
          <a:prstGeom prst="rect">
            <a:avLst/>
          </a:prstGeom>
          <a:noFill/>
        </p:spPr>
        <p:txBody>
          <a:bodyPr wrap="square" rtlCol="0">
            <a:spAutoFit/>
          </a:bodyPr>
          <a:lstStyle/>
          <a:p>
            <a:r>
              <a:rPr kumimoji="1" lang="ja-JP" altLang="en-US" dirty="0"/>
              <a:t>ぽ</a:t>
            </a:r>
            <a:r>
              <a:rPr kumimoji="1" lang="ja-JP" altLang="en-US" dirty="0" err="1"/>
              <a:t>こけんの</a:t>
            </a:r>
            <a:r>
              <a:rPr kumimoji="1" lang="ja-JP" altLang="en-US" dirty="0"/>
              <a:t>バイクで世界旅行</a:t>
            </a: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535" r="13465"/>
          <a:stretch/>
        </p:blipFill>
        <p:spPr bwMode="auto">
          <a:xfrm>
            <a:off x="6156176" y="476672"/>
            <a:ext cx="2813003" cy="2167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953" t="18171" r="36859" b="17115"/>
          <a:stretch/>
        </p:blipFill>
        <p:spPr bwMode="auto">
          <a:xfrm>
            <a:off x="611560" y="332655"/>
            <a:ext cx="5276804" cy="3827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87982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34B20E-F02D-4E42-8CFC-442683987CD9}"/>
              </a:ext>
            </a:extLst>
          </p:cNvPr>
          <p:cNvSpPr>
            <a:spLocks noGrp="1"/>
          </p:cNvSpPr>
          <p:nvPr>
            <p:ph type="title"/>
          </p:nvPr>
        </p:nvSpPr>
        <p:spPr/>
        <p:txBody>
          <a:bodyPr/>
          <a:lstStyle/>
          <a:p>
            <a:r>
              <a:rPr kumimoji="1" lang="ja-JP" altLang="en-US" dirty="0"/>
              <a:t>宗教と子供の数は関係ない</a:t>
            </a:r>
          </a:p>
        </p:txBody>
      </p:sp>
      <p:pic>
        <p:nvPicPr>
          <p:cNvPr id="4" name="コンテンツ プレースホルダー 3">
            <a:extLst>
              <a:ext uri="{FF2B5EF4-FFF2-40B4-BE49-F238E27FC236}">
                <a16:creationId xmlns:a16="http://schemas.microsoft.com/office/drawing/2014/main" id="{CCC054F2-BAEE-4E67-82A8-98C89CA1C27D}"/>
              </a:ext>
            </a:extLst>
          </p:cNvPr>
          <p:cNvPicPr>
            <a:picLocks noGrp="1" noChangeAspect="1"/>
          </p:cNvPicPr>
          <p:nvPr>
            <p:ph idx="1"/>
          </p:nvPr>
        </p:nvPicPr>
        <p:blipFill>
          <a:blip r:embed="rId2"/>
          <a:stretch>
            <a:fillRect/>
          </a:stretch>
        </p:blipFill>
        <p:spPr>
          <a:xfrm>
            <a:off x="457200" y="1432640"/>
            <a:ext cx="7696279" cy="5040560"/>
          </a:xfrm>
          <a:prstGeom prst="rect">
            <a:avLst/>
          </a:prstGeom>
        </p:spPr>
      </p:pic>
    </p:spTree>
    <p:extLst>
      <p:ext uri="{BB962C8B-B14F-4D97-AF65-F5344CB8AC3E}">
        <p14:creationId xmlns:p14="http://schemas.microsoft.com/office/powerpoint/2010/main" val="25924888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単純化本能</a:t>
            </a:r>
          </a:p>
        </p:txBody>
      </p:sp>
      <p:sp>
        <p:nvSpPr>
          <p:cNvPr id="3" name="コンテンツ プレースホルダー 2"/>
          <p:cNvSpPr>
            <a:spLocks noGrp="1"/>
          </p:cNvSpPr>
          <p:nvPr>
            <p:ph idx="1"/>
          </p:nvPr>
        </p:nvSpPr>
        <p:spPr/>
        <p:txBody>
          <a:bodyPr/>
          <a:lstStyle/>
          <a:p>
            <a:r>
              <a:rPr kumimoji="1" lang="ja-JP" altLang="en-US" dirty="0"/>
              <a:t>世界は一つの切り口で理解できるという思い込み</a:t>
            </a:r>
          </a:p>
        </p:txBody>
      </p:sp>
    </p:spTree>
    <p:extLst>
      <p:ext uri="{BB962C8B-B14F-4D97-AF65-F5344CB8AC3E}">
        <p14:creationId xmlns:p14="http://schemas.microsoft.com/office/powerpoint/2010/main" val="2421807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79EC39-BB2E-4A87-B856-20A4ECDCFF1C}"/>
              </a:ext>
            </a:extLst>
          </p:cNvPr>
          <p:cNvSpPr>
            <a:spLocks noGrp="1"/>
          </p:cNvSpPr>
          <p:nvPr>
            <p:ph type="title"/>
          </p:nvPr>
        </p:nvSpPr>
        <p:spPr/>
        <p:txBody>
          <a:bodyPr/>
          <a:lstStyle/>
          <a:p>
            <a:r>
              <a:rPr kumimoji="1" lang="ja-JP" altLang="en-US" dirty="0"/>
              <a:t>キューバ</a:t>
            </a:r>
          </a:p>
        </p:txBody>
      </p:sp>
      <p:sp>
        <p:nvSpPr>
          <p:cNvPr id="3" name="コンテンツ プレースホルダー 2">
            <a:extLst>
              <a:ext uri="{FF2B5EF4-FFF2-40B4-BE49-F238E27FC236}">
                <a16:creationId xmlns:a16="http://schemas.microsoft.com/office/drawing/2014/main" id="{25FA4513-EAC3-4031-B402-F9201DDF7128}"/>
              </a:ext>
            </a:extLst>
          </p:cNvPr>
          <p:cNvSpPr>
            <a:spLocks noGrp="1"/>
          </p:cNvSpPr>
          <p:nvPr>
            <p:ph idx="1"/>
          </p:nvPr>
        </p:nvSpPr>
        <p:spPr>
          <a:xfrm>
            <a:off x="457200" y="1628800"/>
            <a:ext cx="8229600" cy="4525963"/>
          </a:xfrm>
        </p:spPr>
        <p:txBody>
          <a:bodyPr/>
          <a:lstStyle/>
          <a:p>
            <a:r>
              <a:rPr kumimoji="1" lang="ja-JP" altLang="en-US" dirty="0"/>
              <a:t>社会主義国</a:t>
            </a:r>
            <a:endParaRPr kumimoji="1" lang="en-US" altLang="ja-JP" dirty="0"/>
          </a:p>
          <a:p>
            <a:r>
              <a:rPr lang="en-US" altLang="ja-JP" dirty="0"/>
              <a:t>1959</a:t>
            </a:r>
            <a:r>
              <a:rPr lang="ja-JP" altLang="en-US" dirty="0"/>
              <a:t>年キューバ革命で、反米親ソ連の社会主義政権誕生。</a:t>
            </a:r>
            <a:endParaRPr kumimoji="1" lang="en-US" altLang="ja-JP" dirty="0"/>
          </a:p>
          <a:p>
            <a:r>
              <a:rPr lang="ja-JP" altLang="en-US" dirty="0"/>
              <a:t>フィデルカストロ（</a:t>
            </a:r>
            <a:r>
              <a:rPr lang="en-US" altLang="ja-JP" dirty="0"/>
              <a:t>2016</a:t>
            </a:r>
            <a:r>
              <a:rPr lang="ja-JP" altLang="en-US" dirty="0"/>
              <a:t>年死去）</a:t>
            </a:r>
            <a:endParaRPr kumimoji="1" lang="en-US" altLang="ja-JP" dirty="0"/>
          </a:p>
          <a:p>
            <a:endParaRPr kumimoji="1" lang="ja-JP" altLang="en-US" dirty="0"/>
          </a:p>
        </p:txBody>
      </p:sp>
      <p:pic>
        <p:nvPicPr>
          <p:cNvPr id="4" name="図 3">
            <a:extLst>
              <a:ext uri="{FF2B5EF4-FFF2-40B4-BE49-F238E27FC236}">
                <a16:creationId xmlns:a16="http://schemas.microsoft.com/office/drawing/2014/main" id="{0133A1EF-FAB4-4C86-8A08-B1D6B7348825}"/>
              </a:ext>
            </a:extLst>
          </p:cNvPr>
          <p:cNvPicPr>
            <a:picLocks noChangeAspect="1"/>
          </p:cNvPicPr>
          <p:nvPr/>
        </p:nvPicPr>
        <p:blipFill>
          <a:blip r:embed="rId2"/>
          <a:stretch>
            <a:fillRect/>
          </a:stretch>
        </p:blipFill>
        <p:spPr>
          <a:xfrm>
            <a:off x="4283968" y="3930466"/>
            <a:ext cx="4333925" cy="2544147"/>
          </a:xfrm>
          <a:prstGeom prst="rect">
            <a:avLst/>
          </a:prstGeom>
        </p:spPr>
      </p:pic>
    </p:spTree>
    <p:extLst>
      <p:ext uri="{BB962C8B-B14F-4D97-AF65-F5344CB8AC3E}">
        <p14:creationId xmlns:p14="http://schemas.microsoft.com/office/powerpoint/2010/main" val="589965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質問５</a:t>
            </a:r>
          </a:p>
        </p:txBody>
      </p:sp>
      <p:sp>
        <p:nvSpPr>
          <p:cNvPr id="3" name="コンテンツ プレースホルダー 2"/>
          <p:cNvSpPr>
            <a:spLocks noGrp="1"/>
          </p:cNvSpPr>
          <p:nvPr>
            <p:ph idx="1"/>
          </p:nvPr>
        </p:nvSpPr>
        <p:spPr/>
        <p:txBody>
          <a:bodyPr>
            <a:normAutofit fontScale="92500"/>
          </a:bodyPr>
          <a:lstStyle/>
          <a:p>
            <a:r>
              <a:rPr lang="ja-JP" altLang="en-US" dirty="0"/>
              <a:t>質問</a:t>
            </a:r>
            <a:r>
              <a:rPr lang="en-US" altLang="ja-JP" dirty="0"/>
              <a:t>5: 15</a:t>
            </a:r>
            <a:r>
              <a:rPr lang="ja-JP" altLang="en-US" dirty="0"/>
              <a:t>歳未満の子供は、現在世界に約</a:t>
            </a:r>
            <a:r>
              <a:rPr lang="en-US" altLang="ja-JP" dirty="0"/>
              <a:t>20</a:t>
            </a:r>
            <a:r>
              <a:rPr lang="ja-JP" altLang="en-US" dirty="0"/>
              <a:t>億人います。国連の予測によると、</a:t>
            </a:r>
            <a:r>
              <a:rPr lang="en-US" altLang="ja-JP" dirty="0"/>
              <a:t>2100</a:t>
            </a:r>
            <a:r>
              <a:rPr lang="ja-JP" altLang="en-US" dirty="0"/>
              <a:t>年に子供の数は約何人になるでしょう？</a:t>
            </a:r>
            <a:endParaRPr lang="en-US" altLang="ja-JP" dirty="0"/>
          </a:p>
          <a:p>
            <a:r>
              <a:rPr kumimoji="1" lang="ja-JP" altLang="en-US" dirty="0"/>
              <a:t>Ａ　</a:t>
            </a:r>
            <a:r>
              <a:rPr kumimoji="1" lang="en-US" altLang="ja-JP" dirty="0"/>
              <a:t>40</a:t>
            </a:r>
            <a:r>
              <a:rPr kumimoji="1" lang="ja-JP" altLang="en-US" dirty="0"/>
              <a:t>億人</a:t>
            </a:r>
            <a:endParaRPr kumimoji="1" lang="en-US" altLang="ja-JP" dirty="0"/>
          </a:p>
          <a:p>
            <a:r>
              <a:rPr kumimoji="1" lang="ja-JP" altLang="en-US" dirty="0"/>
              <a:t>Ｂ　</a:t>
            </a:r>
            <a:r>
              <a:rPr kumimoji="1" lang="en-US" altLang="ja-JP" dirty="0"/>
              <a:t>30</a:t>
            </a:r>
            <a:r>
              <a:rPr kumimoji="1" lang="ja-JP" altLang="en-US" dirty="0"/>
              <a:t>億人</a:t>
            </a:r>
            <a:endParaRPr kumimoji="1" lang="en-US" altLang="ja-JP" dirty="0"/>
          </a:p>
          <a:p>
            <a:r>
              <a:rPr lang="ja-JP" altLang="en-US" dirty="0"/>
              <a:t>Ｃ　</a:t>
            </a:r>
            <a:r>
              <a:rPr lang="en-US" altLang="ja-JP" dirty="0"/>
              <a:t>20</a:t>
            </a:r>
            <a:r>
              <a:rPr lang="ja-JP" altLang="en-US" dirty="0"/>
              <a:t>億人</a:t>
            </a:r>
            <a:endParaRPr lang="en-US" altLang="ja-JP" dirty="0"/>
          </a:p>
          <a:p>
            <a:endParaRPr kumimoji="1" lang="en-US" altLang="ja-JP" dirty="0"/>
          </a:p>
          <a:p>
            <a:r>
              <a:rPr lang="ja-JP" altLang="en-US" dirty="0">
                <a:solidFill>
                  <a:srgbClr val="FF0000"/>
                </a:solidFill>
              </a:rPr>
              <a:t>正解はＣ</a:t>
            </a:r>
            <a:endParaRPr kumimoji="1" lang="ja-JP" altLang="en-US" dirty="0">
              <a:solidFill>
                <a:srgbClr val="FF0000"/>
              </a:solidFill>
            </a:endParaRPr>
          </a:p>
        </p:txBody>
      </p:sp>
    </p:spTree>
    <p:extLst>
      <p:ext uri="{BB962C8B-B14F-4D97-AF65-F5344CB8AC3E}">
        <p14:creationId xmlns:p14="http://schemas.microsoft.com/office/powerpoint/2010/main" val="20637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F4816F-D272-41CE-B518-E8A5C542D353}"/>
              </a:ext>
            </a:extLst>
          </p:cNvPr>
          <p:cNvSpPr>
            <a:spLocks noGrp="1"/>
          </p:cNvSpPr>
          <p:nvPr>
            <p:ph type="title"/>
          </p:nvPr>
        </p:nvSpPr>
        <p:spPr/>
        <p:txBody>
          <a:bodyPr/>
          <a:lstStyle/>
          <a:p>
            <a:r>
              <a:rPr lang="ja-JP" altLang="en-US" dirty="0"/>
              <a:t>キューバとアメリカ</a:t>
            </a:r>
            <a:endParaRPr kumimoji="1" lang="ja-JP" altLang="en-US" dirty="0"/>
          </a:p>
        </p:txBody>
      </p:sp>
      <p:sp>
        <p:nvSpPr>
          <p:cNvPr id="3" name="コンテンツ プレースホルダー 2">
            <a:extLst>
              <a:ext uri="{FF2B5EF4-FFF2-40B4-BE49-F238E27FC236}">
                <a16:creationId xmlns:a16="http://schemas.microsoft.com/office/drawing/2014/main" id="{2B012C61-6C78-4AC2-9C62-67A23A58DA4C}"/>
              </a:ext>
            </a:extLst>
          </p:cNvPr>
          <p:cNvSpPr>
            <a:spLocks noGrp="1"/>
          </p:cNvSpPr>
          <p:nvPr>
            <p:ph idx="1"/>
          </p:nvPr>
        </p:nvSpPr>
        <p:spPr/>
        <p:txBody>
          <a:bodyPr>
            <a:normAutofit fontScale="92500" lnSpcReduction="20000"/>
          </a:bodyPr>
          <a:lstStyle/>
          <a:p>
            <a:r>
              <a:rPr kumimoji="1" lang="ja-JP" altLang="en-US" dirty="0"/>
              <a:t>キューバの共産主義制度は、一つの物の見方にとらわれてしまうことの危うさをよく表している。</a:t>
            </a:r>
            <a:endParaRPr kumimoji="1" lang="en-US" altLang="ja-JP" dirty="0"/>
          </a:p>
          <a:p>
            <a:r>
              <a:rPr lang="ja-JP" altLang="en-US" dirty="0"/>
              <a:t>キューバの非効率や貧困や自由のなさを見て、政府が社会を計画するようなことが絶対に許されるてはならない、と決めてつけたくなる気持ちもわかる。</a:t>
            </a:r>
            <a:endParaRPr lang="en-US" altLang="ja-JP" dirty="0"/>
          </a:p>
          <a:p>
            <a:r>
              <a:rPr lang="ja-JP" altLang="en-US" dirty="0"/>
              <a:t>一方、アメリカの医療制度も一つのものも見方にとらわれてしまった悲惨な例。</a:t>
            </a:r>
            <a:endParaRPr lang="en-US" altLang="ja-JP" dirty="0"/>
          </a:p>
          <a:p>
            <a:r>
              <a:rPr kumimoji="1" lang="ja-JP" altLang="en-US" dirty="0"/>
              <a:t>市場が国家のすべての問題を</a:t>
            </a:r>
            <a:r>
              <a:rPr lang="ja-JP" altLang="en-US" dirty="0"/>
              <a:t>解決</a:t>
            </a:r>
            <a:r>
              <a:rPr kumimoji="1" lang="ja-JP" altLang="en-US" dirty="0"/>
              <a:t>できるわけではない。</a:t>
            </a:r>
          </a:p>
        </p:txBody>
      </p:sp>
    </p:spTree>
    <p:extLst>
      <p:ext uri="{BB962C8B-B14F-4D97-AF65-F5344CB8AC3E}">
        <p14:creationId xmlns:p14="http://schemas.microsoft.com/office/powerpoint/2010/main" val="4296841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FDBFE2-DE8B-41D4-8747-FB433496AF34}"/>
              </a:ext>
            </a:extLst>
          </p:cNvPr>
          <p:cNvSpPr>
            <a:spLocks noGrp="1"/>
          </p:cNvSpPr>
          <p:nvPr>
            <p:ph type="title"/>
          </p:nvPr>
        </p:nvSpPr>
        <p:spPr/>
        <p:txBody>
          <a:bodyPr/>
          <a:lstStyle/>
          <a:p>
            <a:r>
              <a:rPr kumimoji="1" lang="ja-JP" altLang="en-US" dirty="0"/>
              <a:t>ハバナでの講演</a:t>
            </a:r>
          </a:p>
        </p:txBody>
      </p:sp>
      <p:sp>
        <p:nvSpPr>
          <p:cNvPr id="3" name="コンテンツ プレースホルダー 2">
            <a:extLst>
              <a:ext uri="{FF2B5EF4-FFF2-40B4-BE49-F238E27FC236}">
                <a16:creationId xmlns:a16="http://schemas.microsoft.com/office/drawing/2014/main" id="{A3F2F7AA-5CC7-42DC-82F7-0D45C9842B16}"/>
              </a:ext>
            </a:extLst>
          </p:cNvPr>
          <p:cNvSpPr>
            <a:spLocks noGrp="1"/>
          </p:cNvSpPr>
          <p:nvPr>
            <p:ph idx="1"/>
          </p:nvPr>
        </p:nvSpPr>
        <p:spPr/>
        <p:txBody>
          <a:bodyPr/>
          <a:lstStyle/>
          <a:p>
            <a:r>
              <a:rPr kumimoji="1" lang="ja-JP" altLang="en-US" dirty="0"/>
              <a:t>所得はアメリカの</a:t>
            </a:r>
            <a:r>
              <a:rPr kumimoji="1" lang="en-US" altLang="ja-JP" dirty="0"/>
              <a:t>4</a:t>
            </a:r>
            <a:r>
              <a:rPr kumimoji="1" lang="ja-JP" altLang="en-US" dirty="0"/>
              <a:t>分の１だが、子供の生存率はアメリカと同じくらい高い。</a:t>
            </a:r>
            <a:endParaRPr kumimoji="1" lang="en-US" altLang="ja-JP" dirty="0"/>
          </a:p>
          <a:p>
            <a:r>
              <a:rPr lang="ja-JP" altLang="en-US" dirty="0"/>
              <a:t>厚生大臣「キューバ人は貧乏人の中で一番健康だ！」</a:t>
            </a:r>
            <a:endParaRPr lang="en-US" altLang="ja-JP" dirty="0"/>
          </a:p>
          <a:p>
            <a:r>
              <a:rPr lang="ja-JP" altLang="en-US" dirty="0"/>
              <a:t>若者「健康な人達のなかで一番貧乏」</a:t>
            </a:r>
            <a:endParaRPr lang="en-US" altLang="ja-JP" dirty="0"/>
          </a:p>
          <a:p>
            <a:r>
              <a:rPr lang="ja-JP" altLang="en-US" dirty="0"/>
              <a:t>大臣はキューバ政府の一方的な視点からしか状況が見えていなかった。</a:t>
            </a:r>
            <a:endParaRPr lang="en-US" altLang="ja-JP" dirty="0"/>
          </a:p>
          <a:p>
            <a:pPr marL="0" indent="0">
              <a:buNone/>
            </a:pPr>
            <a:endParaRPr lang="en-US" altLang="ja-JP" dirty="0"/>
          </a:p>
        </p:txBody>
      </p:sp>
    </p:spTree>
    <p:extLst>
      <p:ext uri="{BB962C8B-B14F-4D97-AF65-F5344CB8AC3E}">
        <p14:creationId xmlns:p14="http://schemas.microsoft.com/office/powerpoint/2010/main" val="8430878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332655"/>
            <a:ext cx="7488832" cy="6318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50164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88640"/>
            <a:ext cx="6768752" cy="6528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12808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アメリカは金持ちの中では不健康</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1268760"/>
            <a:ext cx="6552728" cy="565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a:extLst>
              <a:ext uri="{FF2B5EF4-FFF2-40B4-BE49-F238E27FC236}">
                <a16:creationId xmlns:a16="http://schemas.microsoft.com/office/drawing/2014/main" id="{B653BFA7-B98F-4EBF-A542-FB528FEEBE9E}"/>
              </a:ext>
            </a:extLst>
          </p:cNvPr>
          <p:cNvSpPr txBox="1"/>
          <p:nvPr/>
        </p:nvSpPr>
        <p:spPr>
          <a:xfrm>
            <a:off x="107504" y="3861048"/>
            <a:ext cx="1368152" cy="2246769"/>
          </a:xfrm>
          <a:prstGeom prst="rect">
            <a:avLst/>
          </a:prstGeom>
          <a:noFill/>
        </p:spPr>
        <p:txBody>
          <a:bodyPr wrap="square" rtlCol="0">
            <a:spAutoFit/>
          </a:bodyPr>
          <a:lstStyle/>
          <a:p>
            <a:r>
              <a:rPr kumimoji="1" lang="ja-JP" altLang="en-US" sz="2800" dirty="0"/>
              <a:t>公的健康保険制度がないため</a:t>
            </a:r>
          </a:p>
        </p:txBody>
      </p:sp>
    </p:spTree>
    <p:extLst>
      <p:ext uri="{BB962C8B-B14F-4D97-AF65-F5344CB8AC3E}">
        <p14:creationId xmlns:p14="http://schemas.microsoft.com/office/powerpoint/2010/main" val="16325812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1CE770-3613-4476-97D2-3A3738604ED4}"/>
              </a:ext>
            </a:extLst>
          </p:cNvPr>
          <p:cNvSpPr>
            <a:spLocks noGrp="1"/>
          </p:cNvSpPr>
          <p:nvPr>
            <p:ph type="title"/>
          </p:nvPr>
        </p:nvSpPr>
        <p:spPr/>
        <p:txBody>
          <a:bodyPr/>
          <a:lstStyle/>
          <a:p>
            <a:r>
              <a:rPr kumimoji="1" lang="ja-JP" altLang="en-US" dirty="0"/>
              <a:t>まとめ</a:t>
            </a:r>
          </a:p>
        </p:txBody>
      </p:sp>
      <p:sp>
        <p:nvSpPr>
          <p:cNvPr id="3" name="コンテンツ プレースホルダー 2">
            <a:extLst>
              <a:ext uri="{FF2B5EF4-FFF2-40B4-BE49-F238E27FC236}">
                <a16:creationId xmlns:a16="http://schemas.microsoft.com/office/drawing/2014/main" id="{DF455A10-753C-4D4B-A1EA-A2C1B3CF3D5D}"/>
              </a:ext>
            </a:extLst>
          </p:cNvPr>
          <p:cNvSpPr>
            <a:spLocks noGrp="1"/>
          </p:cNvSpPr>
          <p:nvPr>
            <p:ph idx="1"/>
          </p:nvPr>
        </p:nvSpPr>
        <p:spPr/>
        <p:txBody>
          <a:bodyPr/>
          <a:lstStyle/>
          <a:p>
            <a:r>
              <a:rPr kumimoji="1" lang="ja-JP" altLang="en-US" dirty="0"/>
              <a:t>自分の考え方を検証しよう。</a:t>
            </a:r>
            <a:endParaRPr kumimoji="1" lang="en-US" altLang="ja-JP" dirty="0"/>
          </a:p>
          <a:p>
            <a:r>
              <a:rPr lang="ja-JP" altLang="en-US" dirty="0"/>
              <a:t>知ったかぶりはやめよう。</a:t>
            </a:r>
            <a:endParaRPr lang="en-US" altLang="ja-JP" dirty="0"/>
          </a:p>
          <a:p>
            <a:r>
              <a:rPr kumimoji="1" lang="ja-JP" altLang="en-US" dirty="0"/>
              <a:t>めったやたらとトンカチを振り回すのはやめよう。</a:t>
            </a:r>
            <a:endParaRPr kumimoji="1" lang="en-US" altLang="ja-JP" dirty="0"/>
          </a:p>
          <a:p>
            <a:r>
              <a:rPr lang="ja-JP" altLang="en-US" dirty="0"/>
              <a:t>数字は大切だが、数字だけに頼ってはいけない。</a:t>
            </a:r>
            <a:endParaRPr lang="en-US" altLang="ja-JP" dirty="0"/>
          </a:p>
          <a:p>
            <a:r>
              <a:rPr kumimoji="1" lang="ja-JP" altLang="en-US" dirty="0"/>
              <a:t>単純なものの見方と単純な答えには警戒しよう。</a:t>
            </a:r>
          </a:p>
        </p:txBody>
      </p:sp>
    </p:spTree>
    <p:extLst>
      <p:ext uri="{BB962C8B-B14F-4D97-AF65-F5344CB8AC3E}">
        <p14:creationId xmlns:p14="http://schemas.microsoft.com/office/powerpoint/2010/main" val="11927469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犯人探し本能</a:t>
            </a:r>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10867976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焦り本能</a:t>
            </a:r>
          </a:p>
        </p:txBody>
      </p:sp>
      <p:sp>
        <p:nvSpPr>
          <p:cNvPr id="3" name="コンテンツ プレースホルダー 2"/>
          <p:cNvSpPr>
            <a:spLocks noGrp="1"/>
          </p:cNvSpPr>
          <p:nvPr>
            <p:ph idx="1"/>
          </p:nvPr>
        </p:nvSpPr>
        <p:spPr/>
        <p:txBody>
          <a:bodyPr/>
          <a:lstStyle/>
          <a:p>
            <a:r>
              <a:rPr kumimoji="1" lang="ja-JP" altLang="en-US" dirty="0"/>
              <a:t>「いますぐ手を打たないと大変なことになる」という思い込み</a:t>
            </a:r>
            <a:endParaRPr kumimoji="1" lang="en-US" altLang="ja-JP" dirty="0"/>
          </a:p>
          <a:p>
            <a:endParaRPr kumimoji="1" lang="ja-JP" altLang="en-US" dirty="0"/>
          </a:p>
        </p:txBody>
      </p:sp>
    </p:spTree>
    <p:extLst>
      <p:ext uri="{BB962C8B-B14F-4D97-AF65-F5344CB8AC3E}">
        <p14:creationId xmlns:p14="http://schemas.microsoft.com/office/powerpoint/2010/main" val="3101314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質問６</a:t>
            </a:r>
          </a:p>
        </p:txBody>
      </p:sp>
      <p:sp>
        <p:nvSpPr>
          <p:cNvPr id="3" name="コンテンツ プレースホルダー 2"/>
          <p:cNvSpPr>
            <a:spLocks noGrp="1"/>
          </p:cNvSpPr>
          <p:nvPr>
            <p:ph idx="1"/>
          </p:nvPr>
        </p:nvSpPr>
        <p:spPr/>
        <p:txBody>
          <a:bodyPr>
            <a:normAutofit fontScale="92500" lnSpcReduction="10000"/>
          </a:bodyPr>
          <a:lstStyle/>
          <a:p>
            <a:r>
              <a:rPr lang="ja-JP" altLang="en-US" dirty="0"/>
              <a:t>質問</a:t>
            </a:r>
            <a:r>
              <a:rPr lang="en-US" altLang="ja-JP" dirty="0"/>
              <a:t>6: </a:t>
            </a:r>
            <a:r>
              <a:rPr lang="ja-JP" altLang="en-US" dirty="0"/>
              <a:t>国連の予測によると、</a:t>
            </a:r>
            <a:r>
              <a:rPr lang="en-US" altLang="ja-JP" dirty="0"/>
              <a:t>2100</a:t>
            </a:r>
            <a:r>
              <a:rPr lang="ja-JP" altLang="en-US" dirty="0"/>
              <a:t>年にはいまより人口が</a:t>
            </a:r>
            <a:r>
              <a:rPr lang="en-US" altLang="ja-JP" dirty="0"/>
              <a:t>40</a:t>
            </a:r>
            <a:r>
              <a:rPr lang="ja-JP" altLang="en-US" dirty="0"/>
              <a:t>億人増えるとされています。人口が増える最も大きな理由は何でしょう？</a:t>
            </a:r>
            <a:endParaRPr lang="en-US" altLang="ja-JP" dirty="0"/>
          </a:p>
          <a:p>
            <a:r>
              <a:rPr kumimoji="1" lang="ja-JP" altLang="en-US" dirty="0"/>
              <a:t>Ａ　子供が（</a:t>
            </a:r>
            <a:r>
              <a:rPr kumimoji="1" lang="en-US" altLang="ja-JP" dirty="0"/>
              <a:t>15</a:t>
            </a:r>
            <a:r>
              <a:rPr kumimoji="1" lang="ja-JP" altLang="en-US" dirty="0"/>
              <a:t>歳未満）増えるから</a:t>
            </a:r>
            <a:endParaRPr kumimoji="1" lang="en-US" altLang="ja-JP" dirty="0"/>
          </a:p>
          <a:p>
            <a:r>
              <a:rPr lang="ja-JP" altLang="en-US" dirty="0"/>
              <a:t>Ｂ　大人（</a:t>
            </a:r>
            <a:r>
              <a:rPr lang="en-US" altLang="ja-JP" dirty="0"/>
              <a:t>16</a:t>
            </a:r>
            <a:r>
              <a:rPr lang="ja-JP" altLang="en-US" dirty="0"/>
              <a:t>歳以上</a:t>
            </a:r>
            <a:r>
              <a:rPr lang="en-US" altLang="ja-JP" dirty="0"/>
              <a:t>74</a:t>
            </a:r>
            <a:r>
              <a:rPr lang="ja-JP" altLang="en-US" dirty="0"/>
              <a:t>歳未満）が増えるから</a:t>
            </a:r>
            <a:endParaRPr lang="en-US" altLang="ja-JP" dirty="0"/>
          </a:p>
          <a:p>
            <a:r>
              <a:rPr kumimoji="1" lang="ja-JP" altLang="en-US" dirty="0"/>
              <a:t>Ｃ　後期高齢者（</a:t>
            </a:r>
            <a:r>
              <a:rPr kumimoji="1" lang="en-US" altLang="ja-JP" dirty="0"/>
              <a:t>75</a:t>
            </a:r>
            <a:r>
              <a:rPr kumimoji="1" lang="ja-JP" altLang="en-US" dirty="0"/>
              <a:t>歳以上）が増えるから</a:t>
            </a:r>
            <a:endParaRPr kumimoji="1" lang="en-US" altLang="ja-JP" dirty="0"/>
          </a:p>
          <a:p>
            <a:endParaRPr lang="en-US" altLang="ja-JP" dirty="0"/>
          </a:p>
          <a:p>
            <a:r>
              <a:rPr kumimoji="1" lang="ja-JP" altLang="en-US" dirty="0">
                <a:solidFill>
                  <a:srgbClr val="FF0000"/>
                </a:solidFill>
              </a:rPr>
              <a:t>正解はＢ</a:t>
            </a:r>
          </a:p>
        </p:txBody>
      </p:sp>
    </p:spTree>
    <p:extLst>
      <p:ext uri="{BB962C8B-B14F-4D97-AF65-F5344CB8AC3E}">
        <p14:creationId xmlns:p14="http://schemas.microsoft.com/office/powerpoint/2010/main" val="130464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792</TotalTime>
  <Words>2176</Words>
  <Application>Microsoft Office PowerPoint</Application>
  <PresentationFormat>画面に合わせる (4:3)</PresentationFormat>
  <Paragraphs>298</Paragraphs>
  <Slides>87</Slides>
  <Notes>0</Notes>
  <HiddenSlides>0</HiddenSlides>
  <MMClips>0</MMClips>
  <ScaleCrop>false</ScaleCrop>
  <HeadingPairs>
    <vt:vector size="6" baseType="variant">
      <vt:variant>
        <vt:lpstr>使用されているフォント</vt:lpstr>
      </vt:variant>
      <vt:variant>
        <vt:i4>2</vt:i4>
      </vt:variant>
      <vt:variant>
        <vt:lpstr>テーマ</vt:lpstr>
      </vt:variant>
      <vt:variant>
        <vt:i4>1</vt:i4>
      </vt:variant>
      <vt:variant>
        <vt:lpstr>スライド タイトル</vt:lpstr>
      </vt:variant>
      <vt:variant>
        <vt:i4>87</vt:i4>
      </vt:variant>
    </vt:vector>
  </HeadingPairs>
  <TitlesOfParts>
    <vt:vector size="90" baseType="lpstr">
      <vt:lpstr>メイリオ</vt:lpstr>
      <vt:lpstr>Arial</vt:lpstr>
      <vt:lpstr>Office ​​テーマ</vt:lpstr>
      <vt:lpstr>ファクトフルネス</vt:lpstr>
      <vt:lpstr>チンパンジークイズ</vt:lpstr>
      <vt:lpstr>チンパンジークイズ</vt:lpstr>
      <vt:lpstr>質問１</vt:lpstr>
      <vt:lpstr>質問２</vt:lpstr>
      <vt:lpstr>質問３</vt:lpstr>
      <vt:lpstr>質問４</vt:lpstr>
      <vt:lpstr>質問５</vt:lpstr>
      <vt:lpstr>質問６</vt:lpstr>
      <vt:lpstr>質問７</vt:lpstr>
      <vt:lpstr>質問８：</vt:lpstr>
      <vt:lpstr>質問９</vt:lpstr>
      <vt:lpstr>質問10</vt:lpstr>
      <vt:lpstr>質問11</vt:lpstr>
      <vt:lpstr>質問12</vt:lpstr>
      <vt:lpstr>問題13</vt:lpstr>
      <vt:lpstr>分断本能</vt:lpstr>
      <vt:lpstr>1965年</vt:lpstr>
      <vt:lpstr>2015年</vt:lpstr>
      <vt:lpstr>ダラーストリート</vt:lpstr>
      <vt:lpstr>4つの所得レベル</vt:lpstr>
      <vt:lpstr>レベル1</vt:lpstr>
      <vt:lpstr>レベル２</vt:lpstr>
      <vt:lpstr>レベル3</vt:lpstr>
      <vt:lpstr>レベル4</vt:lpstr>
      <vt:lpstr>自転車とトイレ</vt:lpstr>
      <vt:lpstr>平均の比較</vt:lpstr>
      <vt:lpstr>縦軸をゼロからのグラフにすると</vt:lpstr>
      <vt:lpstr>ある年の分布にすると</vt:lpstr>
      <vt:lpstr>極端な数字の比較</vt:lpstr>
      <vt:lpstr>それでもよくなっている</vt:lpstr>
      <vt:lpstr>分布でみると大半は中間層</vt:lpstr>
      <vt:lpstr>ネガティブ本能</vt:lpstr>
      <vt:lpstr>極度の貧困率の割合</vt:lpstr>
      <vt:lpstr>PowerPoint プレゼンテーション</vt:lpstr>
      <vt:lpstr>PowerPoint プレゼンテーション</vt:lpstr>
      <vt:lpstr>PowerPoint プレゼンテーション</vt:lpstr>
      <vt:lpstr>PowerPoint プレゼンテーション</vt:lpstr>
      <vt:lpstr>直線本能</vt:lpstr>
      <vt:lpstr>人口は急激に増えてきた</vt:lpstr>
      <vt:lpstr>人口増加は終息する</vt:lpstr>
      <vt:lpstr>直線のグラフ</vt:lpstr>
      <vt:lpstr>S字カーブ</vt:lpstr>
      <vt:lpstr>コブのグラフ</vt:lpstr>
      <vt:lpstr>すべり台</vt:lpstr>
      <vt:lpstr>倍増していくもの</vt:lpstr>
      <vt:lpstr>恐怖本能</vt:lpstr>
      <vt:lpstr>パイロットの話</vt:lpstr>
      <vt:lpstr>日本の交通事故死亡者数</vt:lpstr>
      <vt:lpstr>日本の交通事故死亡者数（累積）</vt:lpstr>
      <vt:lpstr>災害対策にはお金がかかる</vt:lpstr>
      <vt:lpstr>災害で亡くなる人の数 （100万人あたり）</vt:lpstr>
      <vt:lpstr>行動する前に落ち着こう</vt:lpstr>
      <vt:lpstr>PowerPoint プレゼンテーション</vt:lpstr>
      <vt:lpstr>PowerPoint プレゼンテーション</vt:lpstr>
      <vt:lpstr>PowerPoint プレゼンテーション</vt:lpstr>
      <vt:lpstr>過大視本能</vt:lpstr>
      <vt:lpstr>ベトナム戦争</vt:lpstr>
      <vt:lpstr>80・20ルール</vt:lpstr>
      <vt:lpstr>比較と割り算</vt:lpstr>
      <vt:lpstr>パターン化本能</vt:lpstr>
      <vt:lpstr>バンドゥンドゥ州（コンゴ）</vt:lpstr>
      <vt:lpstr>ネズミの丸焼き、デザートが虫</vt:lpstr>
      <vt:lpstr>より適切な分類 （国で分けず、所得で分ける）</vt:lpstr>
      <vt:lpstr>PowerPoint プレゼンテーション</vt:lpstr>
      <vt:lpstr>PowerPoint プレゼンテーション</vt:lpstr>
      <vt:lpstr>PowerPoint プレゼンテーション</vt:lpstr>
      <vt:lpstr>アフリカにおける健康と富の格差</vt:lpstr>
      <vt:lpstr>宿命本能</vt:lpstr>
      <vt:lpstr>PowerPoint プレゼンテーション</vt:lpstr>
      <vt:lpstr>講演の後の反応</vt:lpstr>
      <vt:lpstr>アフリカが遅れているという思い込み</vt:lpstr>
      <vt:lpstr>モザンビーク</vt:lpstr>
      <vt:lpstr>モザンビークの位置</vt:lpstr>
      <vt:lpstr>PowerPoint プレゼンテーション</vt:lpstr>
      <vt:lpstr>PowerPoint プレゼンテーション</vt:lpstr>
      <vt:lpstr>宗教と子供の数は関係ない</vt:lpstr>
      <vt:lpstr>単純化本能</vt:lpstr>
      <vt:lpstr>キューバ</vt:lpstr>
      <vt:lpstr>キューバとアメリカ</vt:lpstr>
      <vt:lpstr>ハバナでの講演</vt:lpstr>
      <vt:lpstr>PowerPoint プレゼンテーション</vt:lpstr>
      <vt:lpstr>PowerPoint プレゼンテーション</vt:lpstr>
      <vt:lpstr>アメリカは金持ちの中では不健康</vt:lpstr>
      <vt:lpstr>まとめ</vt:lpstr>
      <vt:lpstr>犯人探し本能</vt:lpstr>
      <vt:lpstr>焦り本能</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ファクトフルネス</dc:title>
  <dc:creator>Nariyasu Yamasawa</dc:creator>
  <cp:lastModifiedBy>山澤 成康</cp:lastModifiedBy>
  <cp:revision>63</cp:revision>
  <dcterms:created xsi:type="dcterms:W3CDTF">2019-03-09T21:09:04Z</dcterms:created>
  <dcterms:modified xsi:type="dcterms:W3CDTF">2019-07-17T07:18:21Z</dcterms:modified>
</cp:coreProperties>
</file>