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5" r:id="rId5"/>
    <p:sldId id="270" r:id="rId6"/>
    <p:sldId id="267" r:id="rId7"/>
    <p:sldId id="269" r:id="rId8"/>
    <p:sldId id="271" r:id="rId9"/>
    <p:sldId id="260" r:id="rId10"/>
    <p:sldId id="264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7CF0-DF02-43C7-A8C2-53BE69D86F7C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6BA1-F3F2-45B0-A1C1-98E01FD4B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07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7CF0-DF02-43C7-A8C2-53BE69D86F7C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6BA1-F3F2-45B0-A1C1-98E01FD4B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40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7CF0-DF02-43C7-A8C2-53BE69D86F7C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6BA1-F3F2-45B0-A1C1-98E01FD4B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71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7CF0-DF02-43C7-A8C2-53BE69D86F7C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6BA1-F3F2-45B0-A1C1-98E01FD4B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0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7CF0-DF02-43C7-A8C2-53BE69D86F7C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6BA1-F3F2-45B0-A1C1-98E01FD4B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2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7CF0-DF02-43C7-A8C2-53BE69D86F7C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6BA1-F3F2-45B0-A1C1-98E01FD4B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17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7CF0-DF02-43C7-A8C2-53BE69D86F7C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6BA1-F3F2-45B0-A1C1-98E01FD4B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04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7CF0-DF02-43C7-A8C2-53BE69D86F7C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6BA1-F3F2-45B0-A1C1-98E01FD4B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49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7CF0-DF02-43C7-A8C2-53BE69D86F7C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6BA1-F3F2-45B0-A1C1-98E01FD4B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78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7CF0-DF02-43C7-A8C2-53BE69D86F7C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6BA1-F3F2-45B0-A1C1-98E01FD4B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0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7CF0-DF02-43C7-A8C2-53BE69D86F7C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6BA1-F3F2-45B0-A1C1-98E01FD4B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79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77CF0-DF02-43C7-A8C2-53BE69D86F7C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B6BA1-F3F2-45B0-A1C1-98E01FD4B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1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参考文献リスト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「ディズニーで学ぶ経済学」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4631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インターネットサイト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91706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ja-JP" altLang="en-US" dirty="0"/>
          </a:p>
          <a:p>
            <a:r>
              <a:rPr lang="ja-JP" altLang="en-US" dirty="0" smtClean="0"/>
              <a:t>アミューズメント</a:t>
            </a:r>
            <a:r>
              <a:rPr lang="ja-JP" altLang="en-US" dirty="0"/>
              <a:t>・トゥデイ　</a:t>
            </a:r>
            <a:r>
              <a:rPr lang="en-US" altLang="ja-JP" dirty="0"/>
              <a:t>http://amusementtoday.com/</a:t>
            </a:r>
          </a:p>
          <a:p>
            <a:r>
              <a:rPr lang="ja-JP" altLang="en-US" dirty="0" smtClean="0"/>
              <a:t>テーマ</a:t>
            </a:r>
            <a:r>
              <a:rPr lang="ja-JP" altLang="en-US" dirty="0"/>
              <a:t>・エンターテインメント・アソシエーション　</a:t>
            </a:r>
            <a:r>
              <a:rPr lang="en-US" altLang="ja-JP" dirty="0"/>
              <a:t>The Themed Entertainment Association (TEA) </a:t>
            </a:r>
            <a:r>
              <a:rPr lang="ja-JP" altLang="en-US" dirty="0"/>
              <a:t>　</a:t>
            </a:r>
            <a:r>
              <a:rPr lang="en-US" altLang="ja-JP" dirty="0"/>
              <a:t>http://www.teaconnect.org/</a:t>
            </a:r>
          </a:p>
          <a:p>
            <a:r>
              <a:rPr lang="ja-JP" altLang="en-US" dirty="0" smtClean="0"/>
              <a:t>ザ</a:t>
            </a:r>
            <a:r>
              <a:rPr lang="ja-JP" altLang="en-US" dirty="0"/>
              <a:t>・ウォルト・ディズニー・カンパニー　インベスターリレーションズ</a:t>
            </a:r>
          </a:p>
          <a:p>
            <a:r>
              <a:rPr lang="en-US" altLang="ja-JP" dirty="0"/>
              <a:t>https://thewaltdisneycompany.com/investor-relations/</a:t>
            </a:r>
          </a:p>
          <a:p>
            <a:r>
              <a:rPr lang="ja-JP" altLang="en-US" dirty="0" smtClean="0"/>
              <a:t>有報</a:t>
            </a:r>
            <a:r>
              <a:rPr lang="ja-JP" altLang="en-US" dirty="0"/>
              <a:t>速報　</a:t>
            </a:r>
            <a:r>
              <a:rPr lang="en-US" altLang="ja-JP" dirty="0"/>
              <a:t>https://toushi.kankei.me/</a:t>
            </a:r>
            <a:r>
              <a:rPr lang="ja-JP" altLang="en-US" dirty="0"/>
              <a:t>　　「ディズニー」で</a:t>
            </a:r>
            <a:r>
              <a:rPr lang="ja-JP" altLang="en-US" dirty="0" smtClean="0"/>
              <a:t>検索</a:t>
            </a:r>
            <a:endParaRPr lang="ja-JP" altLang="en-US" dirty="0"/>
          </a:p>
          <a:p>
            <a:r>
              <a:rPr lang="ja-JP" altLang="en-US" dirty="0" smtClean="0"/>
              <a:t>「</a:t>
            </a:r>
            <a:r>
              <a:rPr lang="ja-JP" altLang="en-US" dirty="0"/>
              <a:t>遠近の謎」竜安寺ホームページ</a:t>
            </a:r>
          </a:p>
          <a:p>
            <a:r>
              <a:rPr lang="en-US" altLang="ja-JP" dirty="0"/>
              <a:t>http://</a:t>
            </a:r>
            <a:r>
              <a:rPr lang="en-US" altLang="ja-JP" dirty="0" smtClean="0"/>
              <a:t>www.ryoanji.jp/smph/garden/perspective.html</a:t>
            </a:r>
            <a:endParaRPr lang="en-US" altLang="ja-JP" dirty="0"/>
          </a:p>
          <a:p>
            <a:r>
              <a:rPr lang="ja-JP" altLang="en-US" dirty="0" smtClean="0"/>
              <a:t>香港</a:t>
            </a:r>
            <a:r>
              <a:rPr lang="ja-JP" altLang="en-US" dirty="0"/>
              <a:t>ディズニーランド　　企業ページ</a:t>
            </a:r>
          </a:p>
          <a:p>
            <a:r>
              <a:rPr lang="en-US" altLang="ja-JP" dirty="0"/>
              <a:t>http://</a:t>
            </a:r>
            <a:r>
              <a:rPr lang="en-US" altLang="ja-JP" dirty="0" smtClean="0"/>
              <a:t>hkcorporate.hongkongdisneyland.com/hkdlcorp/en_US/home/home?name=HomePage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143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大学関係者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岡田斗司夫</a:t>
            </a:r>
            <a:r>
              <a:rPr lang="en-US" altLang="ja-JP" dirty="0" smtClean="0"/>
              <a:t>(1998)『</a:t>
            </a:r>
            <a:r>
              <a:rPr lang="ja-JP" altLang="en-US" dirty="0" smtClean="0"/>
              <a:t>東大オタキングゼミ</a:t>
            </a:r>
            <a:r>
              <a:rPr lang="en-US" altLang="ja-JP" dirty="0" smtClean="0"/>
              <a:t>』</a:t>
            </a:r>
            <a:r>
              <a:rPr lang="ja-JP" altLang="en-US" dirty="0" smtClean="0"/>
              <a:t>株式会社自由国民社</a:t>
            </a:r>
          </a:p>
          <a:p>
            <a:r>
              <a:rPr lang="ja-JP" altLang="en-US" dirty="0" smtClean="0"/>
              <a:t>桂英史（</a:t>
            </a:r>
            <a:r>
              <a:rPr lang="en-US" altLang="ja-JP" dirty="0" smtClean="0"/>
              <a:t>1999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ディズニーランドの神話学</a:t>
            </a:r>
            <a:r>
              <a:rPr lang="en-US" altLang="ja-JP" dirty="0" smtClean="0"/>
              <a:t>』</a:t>
            </a:r>
            <a:r>
              <a:rPr lang="ja-JP" altLang="en-US" dirty="0" smtClean="0"/>
              <a:t>青弓社</a:t>
            </a:r>
          </a:p>
          <a:p>
            <a:r>
              <a:rPr lang="ja-JP" altLang="en-US" dirty="0" smtClean="0"/>
              <a:t>山口有二（</a:t>
            </a:r>
            <a:r>
              <a:rPr lang="en-US" altLang="ja-JP" dirty="0" smtClean="0"/>
              <a:t>2015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</a:t>
            </a:r>
            <a:r>
              <a:rPr lang="ja-JP" altLang="en-US" dirty="0" smtClean="0"/>
              <a:t>新・ディズニーランドの空間科学</a:t>
            </a:r>
            <a:r>
              <a:rPr lang="en-US" altLang="ja-JP" dirty="0" smtClean="0"/>
              <a:t>』</a:t>
            </a:r>
            <a:r>
              <a:rPr lang="ja-JP" altLang="en-US" dirty="0" smtClean="0"/>
              <a:t>学文社</a:t>
            </a:r>
          </a:p>
          <a:p>
            <a:r>
              <a:rPr lang="ja-JP" altLang="en-US" dirty="0" smtClean="0"/>
              <a:t>山口有二（</a:t>
            </a:r>
            <a:r>
              <a:rPr lang="en-US" altLang="ja-JP" dirty="0" smtClean="0"/>
              <a:t>2009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ディズニーランドの空間科学</a:t>
            </a:r>
            <a:r>
              <a:rPr lang="en-US" altLang="ja-JP" dirty="0" smtClean="0"/>
              <a:t>』</a:t>
            </a:r>
            <a:r>
              <a:rPr lang="ja-JP" altLang="en-US" dirty="0" smtClean="0"/>
              <a:t>学文社</a:t>
            </a:r>
          </a:p>
          <a:p>
            <a:r>
              <a:rPr lang="ja-JP" altLang="en-US" dirty="0" smtClean="0"/>
              <a:t>小川功（</a:t>
            </a:r>
            <a:r>
              <a:rPr lang="en-US" altLang="ja-JP" dirty="0" smtClean="0"/>
              <a:t>2015</a:t>
            </a:r>
            <a:r>
              <a:rPr lang="ja-JP" altLang="en-US" dirty="0" smtClean="0"/>
              <a:t>）「遊園地における虚構性の研究」</a:t>
            </a:r>
            <a:r>
              <a:rPr lang="en-US" altLang="ja-JP" dirty="0" smtClean="0"/>
              <a:t>『</a:t>
            </a:r>
            <a:r>
              <a:rPr lang="ja-JP" altLang="en-US" dirty="0" smtClean="0"/>
              <a:t>彦根論叢</a:t>
            </a:r>
            <a:r>
              <a:rPr lang="en-US" altLang="ja-JP" dirty="0" smtClean="0"/>
              <a:t>』No.404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滋賀大学経済学会、</a:t>
            </a:r>
            <a:r>
              <a:rPr lang="en-US" altLang="ja-JP" dirty="0" smtClean="0"/>
              <a:t>2015</a:t>
            </a:r>
            <a:r>
              <a:rPr lang="ja-JP" altLang="en-US" dirty="0" smtClean="0"/>
              <a:t>年夏</a:t>
            </a:r>
          </a:p>
          <a:p>
            <a:pPr marL="0" indent="0">
              <a:buNone/>
            </a:pPr>
            <a:endParaRPr lang="ja-JP" altLang="en-US" dirty="0" smtClean="0"/>
          </a:p>
          <a:p>
            <a:endParaRPr lang="ja-JP" altLang="en-US" dirty="0" smtClean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2939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有馬哲夫　早稲田大学教授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有馬哲夫（</a:t>
            </a:r>
            <a:r>
              <a:rPr lang="en-US" altLang="ja-JP" dirty="0"/>
              <a:t>2001</a:t>
            </a:r>
            <a:r>
              <a:rPr lang="ja-JP" altLang="en-US" dirty="0"/>
              <a:t>）</a:t>
            </a:r>
            <a:r>
              <a:rPr lang="en-US" altLang="ja-JP" dirty="0"/>
              <a:t>『</a:t>
            </a:r>
            <a:r>
              <a:rPr lang="ja-JP" altLang="en-US" dirty="0"/>
              <a:t>ディズニーとは何か</a:t>
            </a:r>
            <a:r>
              <a:rPr lang="en-US" altLang="ja-JP" dirty="0"/>
              <a:t>』NTT</a:t>
            </a:r>
            <a:r>
              <a:rPr lang="ja-JP" altLang="en-US" dirty="0"/>
              <a:t>出版</a:t>
            </a:r>
          </a:p>
          <a:p>
            <a:r>
              <a:rPr lang="ja-JP" altLang="en-US" dirty="0"/>
              <a:t>有馬哲夫</a:t>
            </a:r>
            <a:r>
              <a:rPr lang="en-US" altLang="ja-JP" dirty="0"/>
              <a:t>(2001)『</a:t>
            </a:r>
            <a:r>
              <a:rPr lang="ja-JP" altLang="en-US" dirty="0"/>
              <a:t>ディズニーランド物語　</a:t>
            </a:r>
            <a:r>
              <a:rPr lang="en-US" altLang="ja-JP" dirty="0"/>
              <a:t>LA―</a:t>
            </a:r>
            <a:r>
              <a:rPr lang="ja-JP" altLang="en-US" dirty="0"/>
              <a:t>フロリダー東京</a:t>
            </a:r>
            <a:r>
              <a:rPr lang="en-US" altLang="ja-JP" dirty="0"/>
              <a:t>―</a:t>
            </a:r>
            <a:r>
              <a:rPr lang="ja-JP" altLang="en-US" dirty="0"/>
              <a:t>パリ</a:t>
            </a:r>
            <a:r>
              <a:rPr lang="en-US" altLang="ja-JP" dirty="0"/>
              <a:t>』</a:t>
            </a:r>
            <a:r>
              <a:rPr lang="ja-JP" altLang="en-US" dirty="0"/>
              <a:t>日経ビジネス人文庫</a:t>
            </a:r>
          </a:p>
          <a:p>
            <a:r>
              <a:rPr lang="ja-JP" altLang="en-US" dirty="0"/>
              <a:t>有馬哲夫</a:t>
            </a:r>
            <a:r>
              <a:rPr lang="en-US" altLang="ja-JP" dirty="0"/>
              <a:t>(2003)『</a:t>
            </a:r>
            <a:r>
              <a:rPr lang="ja-JP" altLang="en-US" dirty="0"/>
              <a:t>ディズニーの魔法</a:t>
            </a:r>
            <a:r>
              <a:rPr lang="en-US" altLang="ja-JP" dirty="0"/>
              <a:t>』</a:t>
            </a:r>
            <a:r>
              <a:rPr lang="ja-JP" altLang="en-US" dirty="0"/>
              <a:t>新潮社</a:t>
            </a:r>
          </a:p>
          <a:p>
            <a:r>
              <a:rPr lang="ja-JP" altLang="en-US" dirty="0"/>
              <a:t>有馬哲夫</a:t>
            </a:r>
            <a:r>
              <a:rPr lang="en-US" altLang="ja-JP" dirty="0"/>
              <a:t>(2003)『</a:t>
            </a:r>
            <a:r>
              <a:rPr lang="ja-JP" altLang="en-US" dirty="0"/>
              <a:t>ディズニー「夢の工場」物語</a:t>
            </a:r>
            <a:r>
              <a:rPr lang="en-US" altLang="ja-JP" dirty="0"/>
              <a:t>』</a:t>
            </a:r>
            <a:r>
              <a:rPr lang="ja-JP" altLang="en-US" dirty="0"/>
              <a:t>日経ビジネス人文庫</a:t>
            </a:r>
          </a:p>
          <a:p>
            <a:r>
              <a:rPr lang="ja-JP" altLang="en-US" dirty="0"/>
              <a:t>有馬哲夫（</a:t>
            </a:r>
            <a:r>
              <a:rPr lang="en-US" altLang="ja-JP" dirty="0"/>
              <a:t>2009</a:t>
            </a:r>
            <a:r>
              <a:rPr lang="ja-JP" altLang="en-US" dirty="0"/>
              <a:t>）</a:t>
            </a:r>
            <a:r>
              <a:rPr lang="en-US" altLang="ja-JP" dirty="0"/>
              <a:t>『</a:t>
            </a:r>
            <a:r>
              <a:rPr lang="ja-JP" altLang="en-US" dirty="0"/>
              <a:t>ディズニー五つの王国の物語</a:t>
            </a:r>
            <a:r>
              <a:rPr lang="en-US" altLang="ja-JP" dirty="0"/>
              <a:t>』</a:t>
            </a:r>
            <a:r>
              <a:rPr lang="ja-JP" altLang="en-US" dirty="0"/>
              <a:t>宝島</a:t>
            </a:r>
            <a:r>
              <a:rPr lang="en-US" altLang="ja-JP" dirty="0"/>
              <a:t>SUGOI</a:t>
            </a:r>
            <a:r>
              <a:rPr lang="ja-JP" altLang="en-US" dirty="0"/>
              <a:t>文庫</a:t>
            </a:r>
          </a:p>
          <a:p>
            <a:r>
              <a:rPr lang="ja-JP" altLang="en-US" dirty="0"/>
              <a:t>有馬哲夫（</a:t>
            </a:r>
            <a:r>
              <a:rPr lang="en-US" altLang="ja-JP" dirty="0"/>
              <a:t>2011</a:t>
            </a:r>
            <a:r>
              <a:rPr lang="ja-JP" altLang="en-US" dirty="0"/>
              <a:t>）</a:t>
            </a:r>
            <a:r>
              <a:rPr lang="en-US" altLang="ja-JP" dirty="0"/>
              <a:t>『</a:t>
            </a:r>
            <a:r>
              <a:rPr lang="ja-JP" altLang="en-US" dirty="0"/>
              <a:t>ディズニーの秘密</a:t>
            </a:r>
            <a:r>
              <a:rPr lang="en-US" altLang="ja-JP" dirty="0"/>
              <a:t>』</a:t>
            </a:r>
            <a:r>
              <a:rPr lang="ja-JP" altLang="en-US" dirty="0"/>
              <a:t>新潮選書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050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ディズニーの経営者、関係者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能登路雅子</a:t>
            </a:r>
            <a:r>
              <a:rPr lang="en-US" altLang="ja-JP" dirty="0" smtClean="0"/>
              <a:t>(1990)『</a:t>
            </a:r>
            <a:r>
              <a:rPr lang="ja-JP" altLang="en-US" dirty="0" smtClean="0"/>
              <a:t>ディズニーランドという聖地</a:t>
            </a:r>
            <a:r>
              <a:rPr lang="en-US" altLang="ja-JP" dirty="0" smtClean="0"/>
              <a:t>』</a:t>
            </a:r>
            <a:r>
              <a:rPr lang="ja-JP" altLang="en-US" dirty="0" smtClean="0"/>
              <a:t>岩波新書</a:t>
            </a:r>
            <a:endParaRPr lang="en-US" altLang="ja-JP" dirty="0" smtClean="0"/>
          </a:p>
          <a:p>
            <a:r>
              <a:rPr lang="ja-JP" altLang="en-US" dirty="0" smtClean="0"/>
              <a:t>加賀見</a:t>
            </a:r>
            <a:r>
              <a:rPr lang="ja-JP" altLang="en-US" dirty="0"/>
              <a:t>俊夫（</a:t>
            </a:r>
            <a:r>
              <a:rPr lang="en-US" altLang="ja-JP" dirty="0"/>
              <a:t>2003</a:t>
            </a:r>
            <a:r>
              <a:rPr lang="ja-JP" altLang="en-US" dirty="0"/>
              <a:t>）</a:t>
            </a:r>
            <a:r>
              <a:rPr lang="en-US" altLang="ja-JP" dirty="0"/>
              <a:t>『</a:t>
            </a:r>
            <a:r>
              <a:rPr lang="ja-JP" altLang="en-US" dirty="0"/>
              <a:t>海を越える想像力</a:t>
            </a:r>
            <a:r>
              <a:rPr lang="en-US" altLang="ja-JP" dirty="0"/>
              <a:t>』</a:t>
            </a:r>
            <a:r>
              <a:rPr lang="ja-JP" altLang="en-US" dirty="0" smtClean="0"/>
              <a:t>講談社</a:t>
            </a:r>
            <a:endParaRPr lang="ja-JP" altLang="en-US" dirty="0"/>
          </a:p>
          <a:p>
            <a:r>
              <a:rPr lang="ja-JP" altLang="en-US" dirty="0"/>
              <a:t>上澤昇（</a:t>
            </a:r>
            <a:r>
              <a:rPr lang="en-US" altLang="ja-JP" dirty="0"/>
              <a:t>2008</a:t>
            </a:r>
            <a:r>
              <a:rPr lang="ja-JP" altLang="en-US" dirty="0"/>
              <a:t>）</a:t>
            </a:r>
            <a:r>
              <a:rPr lang="en-US" altLang="ja-JP" dirty="0"/>
              <a:t>『</a:t>
            </a:r>
            <a:r>
              <a:rPr lang="ja-JP" altLang="en-US" dirty="0"/>
              <a:t>魔法の国からの贈りもの</a:t>
            </a:r>
            <a:r>
              <a:rPr lang="en-US" altLang="ja-JP" dirty="0"/>
              <a:t>』PHP</a:t>
            </a:r>
            <a:r>
              <a:rPr lang="ja-JP" altLang="en-US" dirty="0"/>
              <a:t>研究所（ロイヤルティについて）</a:t>
            </a:r>
          </a:p>
          <a:p>
            <a:r>
              <a:rPr lang="ja-JP" altLang="en-US" dirty="0"/>
              <a:t>マイケル・アイズナー（</a:t>
            </a:r>
            <a:r>
              <a:rPr lang="en-US" altLang="ja-JP" dirty="0"/>
              <a:t>2000</a:t>
            </a:r>
            <a:r>
              <a:rPr lang="ja-JP" altLang="en-US" dirty="0"/>
              <a:t>）</a:t>
            </a:r>
            <a:r>
              <a:rPr lang="en-US" altLang="ja-JP" dirty="0"/>
              <a:t>『</a:t>
            </a:r>
            <a:r>
              <a:rPr lang="ja-JP" altLang="en-US" dirty="0"/>
              <a:t>ディズニー・ドリームの発想（上・下）</a:t>
            </a:r>
            <a:r>
              <a:rPr lang="en-US" altLang="ja-JP" dirty="0"/>
              <a:t>』</a:t>
            </a:r>
            <a:r>
              <a:rPr lang="ja-JP" altLang="en-US" dirty="0"/>
              <a:t>徳間書店</a:t>
            </a:r>
          </a:p>
          <a:p>
            <a:r>
              <a:rPr lang="ja-JP" altLang="en-US" dirty="0"/>
              <a:t>講談社編（</a:t>
            </a:r>
            <a:r>
              <a:rPr lang="en-US" altLang="ja-JP" dirty="0"/>
              <a:t>1996</a:t>
            </a:r>
            <a:r>
              <a:rPr lang="ja-JP" altLang="en-US" dirty="0"/>
              <a:t>）</a:t>
            </a:r>
            <a:r>
              <a:rPr lang="en-US" altLang="ja-JP" dirty="0"/>
              <a:t>『Door of Dream(</a:t>
            </a:r>
            <a:r>
              <a:rPr lang="ja-JP" altLang="en-US" dirty="0"/>
              <a:t>夢のとびら</a:t>
            </a:r>
            <a:r>
              <a:rPr lang="en-US" altLang="ja-JP" dirty="0"/>
              <a:t>)―</a:t>
            </a:r>
            <a:r>
              <a:rPr lang="ja-JP" altLang="en-US" dirty="0"/>
              <a:t>東京ディズニーランド超ガイド</a:t>
            </a:r>
            <a:r>
              <a:rPr lang="en-US" altLang="ja-JP" dirty="0"/>
              <a:t>』</a:t>
            </a:r>
            <a:r>
              <a:rPr lang="ja-JP" altLang="en-US" dirty="0"/>
              <a:t>講談社</a:t>
            </a:r>
          </a:p>
          <a:p>
            <a:r>
              <a:rPr lang="en-US" altLang="ja-JP" dirty="0"/>
              <a:t>Smith, Dave (2016) ” Disney A to Z (Fifth Edition): The Official Encyclopedia”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975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物語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グリム兄弟著・金田鬼一訳（</a:t>
            </a:r>
            <a:r>
              <a:rPr lang="en-US" altLang="ja-JP" dirty="0"/>
              <a:t>1979</a:t>
            </a:r>
            <a:r>
              <a:rPr lang="ja-JP" altLang="en-US" dirty="0"/>
              <a:t>）</a:t>
            </a:r>
            <a:r>
              <a:rPr lang="en-US" altLang="ja-JP" dirty="0"/>
              <a:t>『</a:t>
            </a:r>
            <a:r>
              <a:rPr lang="ja-JP" altLang="en-US" dirty="0"/>
              <a:t>グリム童話集（二）</a:t>
            </a:r>
            <a:r>
              <a:rPr lang="en-US" altLang="ja-JP" dirty="0"/>
              <a:t>』</a:t>
            </a:r>
            <a:r>
              <a:rPr lang="ja-JP" altLang="en-US" dirty="0"/>
              <a:t>岩波</a:t>
            </a:r>
            <a:r>
              <a:rPr lang="ja-JP" altLang="en-US" dirty="0" smtClean="0"/>
              <a:t>文庫</a:t>
            </a:r>
            <a:endParaRPr lang="en-US" altLang="ja-JP" dirty="0" smtClean="0"/>
          </a:p>
          <a:p>
            <a:r>
              <a:rPr lang="ja-JP" altLang="en-US" dirty="0" smtClean="0"/>
              <a:t>シャルル・ペロー（</a:t>
            </a:r>
            <a:r>
              <a:rPr lang="en-US" altLang="ja-JP" dirty="0" smtClean="0"/>
              <a:t>2007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ペローの昔ばなし</a:t>
            </a:r>
            <a:r>
              <a:rPr lang="en-US" altLang="ja-JP" dirty="0" smtClean="0"/>
              <a:t>』</a:t>
            </a:r>
            <a:r>
              <a:rPr lang="ja-JP" altLang="en-US" dirty="0" smtClean="0"/>
              <a:t>白水Ｕブックス</a:t>
            </a:r>
          </a:p>
          <a:p>
            <a:r>
              <a:rPr lang="ja-JP" altLang="en-US" dirty="0" smtClean="0"/>
              <a:t>安達</a:t>
            </a:r>
            <a:r>
              <a:rPr lang="ja-JP" altLang="en-US" dirty="0" err="1" smtClean="0"/>
              <a:t>まみ</a:t>
            </a:r>
            <a:r>
              <a:rPr lang="en-US" altLang="ja-JP" dirty="0" smtClean="0"/>
              <a:t>(2002)『</a:t>
            </a:r>
            <a:r>
              <a:rPr lang="ja-JP" altLang="en-US" dirty="0" smtClean="0"/>
              <a:t>くまのプーさん英国文学の想像力</a:t>
            </a:r>
            <a:r>
              <a:rPr lang="en-US" altLang="ja-JP" dirty="0" smtClean="0"/>
              <a:t>』</a:t>
            </a:r>
            <a:r>
              <a:rPr lang="ja-JP" altLang="en-US" dirty="0" smtClean="0"/>
              <a:t>光文社新書</a:t>
            </a:r>
          </a:p>
          <a:p>
            <a:r>
              <a:rPr lang="ja-JP" altLang="en-US" dirty="0" smtClean="0"/>
              <a:t>若桑みどり（</a:t>
            </a:r>
            <a:r>
              <a:rPr lang="en-US" altLang="ja-JP" dirty="0" smtClean="0"/>
              <a:t>2003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お姫様とジェンダー－アニメで学ぶ男と女のジェンダー学入門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ちくま新書</a:t>
            </a:r>
          </a:p>
          <a:p>
            <a:r>
              <a:rPr lang="ja-JP" altLang="en-US" dirty="0" smtClean="0"/>
              <a:t>マークトウェイン著（</a:t>
            </a:r>
            <a:r>
              <a:rPr lang="en-US" altLang="ja-JP" dirty="0" smtClean="0"/>
              <a:t>2012</a:t>
            </a:r>
            <a:r>
              <a:rPr lang="ja-JP" altLang="en-US" dirty="0" smtClean="0"/>
              <a:t>）、柴田元幸訳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トムソーヤ</a:t>
            </a:r>
            <a:r>
              <a:rPr lang="en-US" altLang="ja-JP" dirty="0" smtClean="0"/>
              <a:t>―</a:t>
            </a:r>
            <a:r>
              <a:rPr lang="ja-JP" altLang="en-US" dirty="0" smtClean="0"/>
              <a:t>の冒険</a:t>
            </a:r>
            <a:r>
              <a:rPr lang="en-US" altLang="ja-JP" dirty="0" smtClean="0"/>
              <a:t>』</a:t>
            </a:r>
            <a:r>
              <a:rPr lang="ja-JP" altLang="en-US" dirty="0" smtClean="0"/>
              <a:t>新潮社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6382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ジャーナリスト</a:t>
            </a:r>
            <a:r>
              <a:rPr kumimoji="1" lang="ja-JP" altLang="en-US" dirty="0" smtClean="0"/>
              <a:t>、企業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粟田房穂、高成田享</a:t>
            </a:r>
            <a:r>
              <a:rPr lang="en-US" altLang="ja-JP" dirty="0"/>
              <a:t>(1987)『</a:t>
            </a:r>
            <a:r>
              <a:rPr lang="ja-JP" altLang="en-US" dirty="0"/>
              <a:t>ディズニーランドの経済学</a:t>
            </a:r>
            <a:r>
              <a:rPr lang="en-US" altLang="ja-JP" dirty="0"/>
              <a:t>』</a:t>
            </a:r>
            <a:r>
              <a:rPr lang="ja-JP" altLang="en-US" dirty="0"/>
              <a:t>朝日</a:t>
            </a:r>
            <a:r>
              <a:rPr lang="ja-JP" altLang="en-US" dirty="0" smtClean="0"/>
              <a:t>文庫</a:t>
            </a:r>
            <a:endParaRPr lang="en-US" altLang="ja-JP" dirty="0" smtClean="0"/>
          </a:p>
          <a:p>
            <a:r>
              <a:rPr lang="ja-JP" altLang="en-US" dirty="0" smtClean="0"/>
              <a:t>安藤健二（</a:t>
            </a:r>
            <a:r>
              <a:rPr lang="en-US" altLang="ja-JP" dirty="0" smtClean="0"/>
              <a:t>2008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</a:t>
            </a:r>
            <a:r>
              <a:rPr lang="ja-JP" altLang="en-US" dirty="0" smtClean="0"/>
              <a:t>封印されたミッキーマウス</a:t>
            </a:r>
            <a:r>
              <a:rPr lang="en-US" altLang="ja-JP" dirty="0" smtClean="0"/>
              <a:t>』</a:t>
            </a:r>
            <a:r>
              <a:rPr lang="ja-JP" altLang="en-US" dirty="0" smtClean="0"/>
              <a:t>洋泉社</a:t>
            </a:r>
            <a:endParaRPr lang="ja-JP" altLang="en-US" dirty="0"/>
          </a:p>
          <a:p>
            <a:r>
              <a:rPr lang="en-US" altLang="ja-JP" dirty="0"/>
              <a:t>TDR</a:t>
            </a:r>
            <a:r>
              <a:rPr lang="ja-JP" altLang="en-US" dirty="0"/>
              <a:t>研究会議</a:t>
            </a:r>
            <a:r>
              <a:rPr lang="en-US" altLang="ja-JP" dirty="0"/>
              <a:t>(2003)『</a:t>
            </a:r>
            <a:r>
              <a:rPr lang="ja-JP" altLang="en-US" dirty="0"/>
              <a:t>ディズニーリゾート</a:t>
            </a:r>
            <a:r>
              <a:rPr lang="en-US" altLang="ja-JP" dirty="0"/>
              <a:t>150</a:t>
            </a:r>
            <a:r>
              <a:rPr lang="ja-JP" altLang="en-US" dirty="0"/>
              <a:t>の秘密</a:t>
            </a:r>
            <a:r>
              <a:rPr lang="en-US" altLang="ja-JP" dirty="0"/>
              <a:t>』</a:t>
            </a:r>
            <a:r>
              <a:rPr lang="ja-JP" altLang="en-US" dirty="0"/>
              <a:t>新潮社</a:t>
            </a:r>
          </a:p>
          <a:p>
            <a:r>
              <a:rPr lang="ja-JP" altLang="en-US" dirty="0"/>
              <a:t>馬場康夫（</a:t>
            </a:r>
            <a:r>
              <a:rPr lang="en-US" altLang="ja-JP" dirty="0"/>
              <a:t>2007</a:t>
            </a:r>
            <a:r>
              <a:rPr lang="ja-JP" altLang="en-US" dirty="0"/>
              <a:t>）</a:t>
            </a:r>
            <a:r>
              <a:rPr lang="en-US" altLang="ja-JP" dirty="0"/>
              <a:t>『</a:t>
            </a:r>
            <a:r>
              <a:rPr lang="ja-JP" altLang="en-US" dirty="0"/>
              <a:t>「エンタメ」の夜明け</a:t>
            </a:r>
            <a:r>
              <a:rPr lang="en-US" altLang="ja-JP" dirty="0"/>
              <a:t>』</a:t>
            </a:r>
            <a:r>
              <a:rPr lang="ja-JP" altLang="en-US" dirty="0" smtClean="0"/>
              <a:t>講談社</a:t>
            </a:r>
            <a:endParaRPr lang="en-US" altLang="ja-JP" dirty="0" smtClean="0"/>
          </a:p>
          <a:p>
            <a:r>
              <a:rPr lang="ja-JP" altLang="en-US" dirty="0" smtClean="0"/>
              <a:t>堀貞一郎（</a:t>
            </a:r>
            <a:r>
              <a:rPr lang="en-US" altLang="ja-JP" dirty="0" smtClean="0"/>
              <a:t>2000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</a:t>
            </a:r>
            <a:r>
              <a:rPr lang="ja-JP" altLang="en-US" dirty="0" smtClean="0"/>
              <a:t>楽しくなければ会社じゃない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プレジデント社（ディズニーランド総合プロデューサー）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617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森岡毅（</a:t>
            </a:r>
            <a:r>
              <a:rPr lang="en-US" altLang="ja-JP" dirty="0" smtClean="0"/>
              <a:t>2014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『USJ</a:t>
            </a:r>
            <a:r>
              <a:rPr lang="ja-JP" altLang="en-US" dirty="0" smtClean="0"/>
              <a:t>のジェットコースーはなぜ後ろ向きに走ったのか？</a:t>
            </a:r>
            <a:r>
              <a:rPr lang="en-US" altLang="ja-JP" dirty="0" smtClean="0"/>
              <a:t>』</a:t>
            </a:r>
            <a:r>
              <a:rPr lang="ja-JP" altLang="en-US" dirty="0" smtClean="0"/>
              <a:t>角川書店</a:t>
            </a:r>
            <a:endParaRPr lang="ja-JP" altLang="en-US" dirty="0"/>
          </a:p>
          <a:p>
            <a:r>
              <a:rPr lang="ja-JP" altLang="en-US" dirty="0" smtClean="0"/>
              <a:t>木ノ内敏久（</a:t>
            </a:r>
            <a:r>
              <a:rPr lang="en-US" altLang="ja-JP" dirty="0" smtClean="0"/>
              <a:t>2014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『H.I.S.</a:t>
            </a:r>
            <a:r>
              <a:rPr lang="ja-JP" altLang="en-US" dirty="0" smtClean="0"/>
              <a:t>澤田秀雄の「稼ぐ観光」経営学 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イースト新書、イースト・プレス</a:t>
            </a:r>
          </a:p>
          <a:p>
            <a:r>
              <a:rPr lang="ja-JP" altLang="en-US" dirty="0" smtClean="0"/>
              <a:t>澤田秀雄（</a:t>
            </a:r>
            <a:r>
              <a:rPr lang="en-US" altLang="ja-JP" dirty="0" smtClean="0"/>
              <a:t>2012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</a:t>
            </a:r>
            <a:r>
              <a:rPr lang="ja-JP" altLang="en-US" dirty="0" smtClean="0"/>
              <a:t>運をつかむ技術</a:t>
            </a:r>
            <a:r>
              <a:rPr lang="en-US" altLang="ja-JP" dirty="0" smtClean="0"/>
              <a:t>―18</a:t>
            </a:r>
            <a:r>
              <a:rPr lang="ja-JP" altLang="en-US" dirty="0" smtClean="0"/>
              <a:t>年間赤字のハウステンボスを</a:t>
            </a:r>
            <a:r>
              <a:rPr lang="en-US" altLang="ja-JP" dirty="0" smtClean="0"/>
              <a:t>1</a:t>
            </a:r>
            <a:r>
              <a:rPr lang="ja-JP" altLang="en-US" dirty="0" smtClean="0"/>
              <a:t>年で黒字化した秘密</a:t>
            </a:r>
            <a:r>
              <a:rPr lang="en-US" altLang="ja-JP" dirty="0" smtClean="0"/>
              <a:t>』</a:t>
            </a:r>
            <a:r>
              <a:rPr lang="ja-JP" altLang="en-US" dirty="0" smtClean="0"/>
              <a:t>小学館</a:t>
            </a:r>
          </a:p>
          <a:p>
            <a:r>
              <a:rPr lang="ja-JP" altLang="en-US" dirty="0" smtClean="0"/>
              <a:t>ＴＥＡ／ＡＥＣＯＭ（</a:t>
            </a:r>
            <a:r>
              <a:rPr lang="en-US" altLang="ja-JP" dirty="0" smtClean="0"/>
              <a:t>The Themed Entertainment Association (TEA) and AECOM, a global </a:t>
            </a:r>
            <a:r>
              <a:rPr lang="en-US" altLang="ja-JP" dirty="0" err="1" smtClean="0"/>
              <a:t>provi</a:t>
            </a:r>
            <a:r>
              <a:rPr lang="ja-JP" altLang="en-US" dirty="0" smtClean="0"/>
              <a:t>　）グローバル・アトラクション入場者数調査</a:t>
            </a:r>
          </a:p>
          <a:p>
            <a:endParaRPr lang="ja-JP" altLang="en-US" dirty="0" smtClean="0"/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7331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経営学など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/>
              <a:t>榊原清則（</a:t>
            </a:r>
            <a:r>
              <a:rPr lang="en-US" altLang="ja-JP" dirty="0"/>
              <a:t>2001</a:t>
            </a:r>
            <a:r>
              <a:rPr lang="ja-JP" altLang="en-US" dirty="0"/>
              <a:t>）</a:t>
            </a:r>
            <a:r>
              <a:rPr lang="en-US" altLang="ja-JP" dirty="0"/>
              <a:t>『</a:t>
            </a:r>
            <a:r>
              <a:rPr lang="ja-JP" altLang="en-US" dirty="0"/>
              <a:t>経営学入門（上・下）</a:t>
            </a:r>
            <a:r>
              <a:rPr lang="en-US" altLang="ja-JP" dirty="0"/>
              <a:t>』</a:t>
            </a:r>
            <a:r>
              <a:rPr lang="ja-JP" altLang="en-US" dirty="0"/>
              <a:t>日経</a:t>
            </a:r>
            <a:r>
              <a:rPr lang="ja-JP" altLang="en-US" dirty="0" smtClean="0"/>
              <a:t>文庫</a:t>
            </a:r>
            <a:endParaRPr lang="en-US" altLang="ja-JP" dirty="0" smtClean="0"/>
          </a:p>
          <a:p>
            <a:r>
              <a:rPr lang="ja-JP" altLang="en-US" dirty="0" smtClean="0"/>
              <a:t>ジョージ・ケリング、</a:t>
            </a:r>
            <a:r>
              <a:rPr lang="en-US" altLang="ja-JP" dirty="0" smtClean="0"/>
              <a:t>C. M. </a:t>
            </a:r>
            <a:r>
              <a:rPr lang="ja-JP" altLang="en-US" dirty="0" smtClean="0"/>
              <a:t>コールズ（</a:t>
            </a:r>
            <a:r>
              <a:rPr lang="en-US" altLang="ja-JP" dirty="0" smtClean="0"/>
              <a:t>2004</a:t>
            </a:r>
            <a:r>
              <a:rPr lang="ja-JP" altLang="en-US" dirty="0" smtClean="0"/>
              <a:t>） </a:t>
            </a:r>
            <a:r>
              <a:rPr lang="en-US" altLang="ja-JP" dirty="0" smtClean="0"/>
              <a:t>『</a:t>
            </a:r>
            <a:r>
              <a:rPr lang="ja-JP" altLang="en-US" dirty="0" smtClean="0"/>
              <a:t>割れ窓理論による犯罪防止</a:t>
            </a:r>
            <a:r>
              <a:rPr lang="en-US" altLang="ja-JP" dirty="0" smtClean="0"/>
              <a:t>―</a:t>
            </a:r>
            <a:r>
              <a:rPr lang="ja-JP" altLang="en-US" dirty="0" smtClean="0"/>
              <a:t>コミュニティの安全をどう確保するか</a:t>
            </a:r>
            <a:r>
              <a:rPr lang="en-US" altLang="ja-JP" dirty="0" smtClean="0"/>
              <a:t>』 </a:t>
            </a:r>
            <a:r>
              <a:rPr lang="ja-JP" altLang="en-US" dirty="0" smtClean="0"/>
              <a:t>小宮信夫監訳、文化書房博文社</a:t>
            </a:r>
          </a:p>
          <a:p>
            <a:r>
              <a:rPr lang="ja-JP" altLang="en-US" dirty="0" smtClean="0"/>
              <a:t>ジョン・グッドマン（</a:t>
            </a:r>
            <a:r>
              <a:rPr lang="en-US" altLang="ja-JP" dirty="0" smtClean="0"/>
              <a:t>2013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グッドマンの法則に見る 苦情を</a:t>
            </a:r>
            <a:r>
              <a:rPr lang="en-US" altLang="ja-JP" dirty="0" smtClean="0"/>
              <a:t>CS</a:t>
            </a:r>
            <a:r>
              <a:rPr lang="ja-JP" altLang="en-US" dirty="0" smtClean="0"/>
              <a:t>に変える「戦略的カスタマーサービス」</a:t>
            </a:r>
            <a:r>
              <a:rPr lang="en-US" altLang="ja-JP" dirty="0" smtClean="0"/>
              <a:t>』</a:t>
            </a:r>
          </a:p>
          <a:p>
            <a:r>
              <a:rPr lang="ja-JP" altLang="en-US" dirty="0" smtClean="0"/>
              <a:t>吉川尚宏（</a:t>
            </a:r>
            <a:r>
              <a:rPr lang="en-US" altLang="ja-JP" dirty="0" smtClean="0"/>
              <a:t>2009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</a:t>
            </a:r>
            <a:r>
              <a:rPr lang="ja-JP" altLang="en-US" dirty="0" smtClean="0"/>
              <a:t>価格戦略入門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ダイヤモンド社</a:t>
            </a:r>
            <a:endParaRPr lang="en-US" altLang="ja-JP" dirty="0" smtClean="0"/>
          </a:p>
          <a:p>
            <a:r>
              <a:rPr lang="ja-JP" altLang="en-US" dirty="0" smtClean="0"/>
              <a:t>マイケル・ポーター（</a:t>
            </a:r>
            <a:r>
              <a:rPr lang="en-US" altLang="ja-JP" dirty="0" smtClean="0"/>
              <a:t>1985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</a:t>
            </a:r>
            <a:r>
              <a:rPr lang="ja-JP" altLang="en-US" dirty="0" smtClean="0"/>
              <a:t>競争優位の戦略</a:t>
            </a:r>
            <a:r>
              <a:rPr lang="en-US" altLang="ja-JP" dirty="0" smtClean="0"/>
              <a:t>―</a:t>
            </a:r>
            <a:r>
              <a:rPr lang="ja-JP" altLang="en-US" dirty="0" smtClean="0"/>
              <a:t>いかに高業績を持続させるか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ダイヤモンド社</a:t>
            </a:r>
          </a:p>
          <a:p>
            <a:r>
              <a:rPr lang="ja-JP" altLang="en-US" dirty="0" smtClean="0"/>
              <a:t>マズロー</a:t>
            </a:r>
            <a:r>
              <a:rPr lang="en-US" altLang="ja-JP" dirty="0" smtClean="0"/>
              <a:t>,A.H.</a:t>
            </a:r>
            <a:r>
              <a:rPr lang="ja-JP" altLang="en-US" dirty="0" smtClean="0"/>
              <a:t>著、小口忠彦訳</a:t>
            </a:r>
            <a:r>
              <a:rPr lang="en-US" altLang="ja-JP" dirty="0" smtClean="0"/>
              <a:t>(1987)『</a:t>
            </a:r>
            <a:r>
              <a:rPr lang="ja-JP" altLang="en-US" dirty="0" smtClean="0"/>
              <a:t>人間性の心理学</a:t>
            </a:r>
            <a:r>
              <a:rPr lang="en-US" altLang="ja-JP" dirty="0" smtClean="0"/>
              <a:t>』</a:t>
            </a:r>
            <a:r>
              <a:rPr lang="ja-JP" altLang="en-US" dirty="0" smtClean="0"/>
              <a:t>産能大出版部</a:t>
            </a:r>
          </a:p>
          <a:p>
            <a:r>
              <a:rPr lang="ja-JP" altLang="en-US" dirty="0" smtClean="0"/>
              <a:t>菊野一雄、山澤成康（</a:t>
            </a:r>
            <a:r>
              <a:rPr lang="en-US" altLang="ja-JP" dirty="0" smtClean="0"/>
              <a:t>2010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プライマリー経営学入門</a:t>
            </a:r>
            <a:r>
              <a:rPr lang="en-US" altLang="ja-JP" dirty="0" smtClean="0"/>
              <a:t>』</a:t>
            </a:r>
            <a:r>
              <a:rPr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lang="ja-JP" altLang="en-US" dirty="0" smtClean="0"/>
              <a:t>巻「人的資源管理の重要性」、サンエデュケーショナル</a:t>
            </a:r>
          </a:p>
          <a:p>
            <a:endParaRPr lang="ja-JP" altLang="en-US" dirty="0" smtClean="0"/>
          </a:p>
          <a:p>
            <a:endParaRPr lang="ja-JP" altLang="en-US" dirty="0" smtClean="0"/>
          </a:p>
          <a:p>
            <a:endParaRPr lang="en-US" altLang="ja-JP" dirty="0" smtClean="0"/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5248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経済学など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田中</a:t>
            </a:r>
            <a:r>
              <a:rPr lang="ja-JP" altLang="en-US" dirty="0"/>
              <a:t>辰雄、林紘一郎（</a:t>
            </a:r>
            <a:r>
              <a:rPr lang="en-US" altLang="ja-JP" dirty="0"/>
              <a:t>2008</a:t>
            </a:r>
            <a:r>
              <a:rPr lang="ja-JP" altLang="en-US" dirty="0"/>
              <a:t>）</a:t>
            </a:r>
            <a:r>
              <a:rPr lang="en-US" altLang="ja-JP" dirty="0"/>
              <a:t>『</a:t>
            </a:r>
            <a:r>
              <a:rPr lang="ja-JP" altLang="en-US" dirty="0"/>
              <a:t>著作権保護期間</a:t>
            </a:r>
            <a:r>
              <a:rPr lang="en-US" altLang="ja-JP" dirty="0"/>
              <a:t>―</a:t>
            </a:r>
            <a:r>
              <a:rPr lang="ja-JP" altLang="en-US" dirty="0"/>
              <a:t>延長は文化を振興するか</a:t>
            </a:r>
            <a:r>
              <a:rPr lang="en-US" altLang="ja-JP" dirty="0"/>
              <a:t>?』</a:t>
            </a:r>
            <a:r>
              <a:rPr lang="ja-JP" altLang="en-US" dirty="0"/>
              <a:t>勁草</a:t>
            </a:r>
            <a:r>
              <a:rPr lang="ja-JP" altLang="en-US" dirty="0" smtClean="0"/>
              <a:t>書房</a:t>
            </a:r>
            <a:endParaRPr lang="en-US" altLang="ja-JP" dirty="0" smtClean="0"/>
          </a:p>
          <a:p>
            <a:r>
              <a:rPr lang="ja-JP" altLang="en-US" dirty="0" smtClean="0"/>
              <a:t>ポール・クルーグマン（</a:t>
            </a:r>
            <a:r>
              <a:rPr lang="en-US" altLang="ja-JP" dirty="0" smtClean="0"/>
              <a:t>2007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ミクロ経済学</a:t>
            </a:r>
            <a:r>
              <a:rPr lang="en-US" altLang="ja-JP" dirty="0" smtClean="0"/>
              <a:t>』</a:t>
            </a:r>
            <a:r>
              <a:rPr lang="ja-JP" altLang="en-US" dirty="0" smtClean="0"/>
              <a:t>東洋経済新報社</a:t>
            </a:r>
          </a:p>
          <a:p>
            <a:r>
              <a:rPr lang="ja-JP" altLang="en-US" dirty="0" smtClean="0"/>
              <a:t>広木隆（</a:t>
            </a:r>
            <a:r>
              <a:rPr lang="en-US" altLang="ja-JP" dirty="0" smtClean="0"/>
              <a:t>2014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</a:t>
            </a:r>
            <a:r>
              <a:rPr lang="ja-JP" altLang="en-US" dirty="0" smtClean="0"/>
              <a:t>勝てる</a:t>
            </a:r>
            <a:r>
              <a:rPr lang="en-US" altLang="ja-JP" dirty="0" smtClean="0"/>
              <a:t>ROE</a:t>
            </a:r>
            <a:r>
              <a:rPr lang="ja-JP" altLang="en-US" dirty="0" smtClean="0"/>
              <a:t>投資術</a:t>
            </a:r>
            <a:r>
              <a:rPr lang="en-US" altLang="ja-JP" dirty="0" smtClean="0"/>
              <a:t>』</a:t>
            </a:r>
            <a:r>
              <a:rPr lang="ja-JP" altLang="en-US" dirty="0" smtClean="0"/>
              <a:t>日本経済新聞出版社</a:t>
            </a:r>
          </a:p>
          <a:p>
            <a:r>
              <a:rPr lang="ja-JP" altLang="en-US" dirty="0" smtClean="0"/>
              <a:t>カイザー・ファング</a:t>
            </a:r>
            <a:r>
              <a:rPr lang="en-US" altLang="ja-JP" dirty="0" smtClean="0"/>
              <a:t>(2011)『</a:t>
            </a:r>
            <a:r>
              <a:rPr lang="ja-JP" altLang="en-US" dirty="0" smtClean="0"/>
              <a:t>ヤバ</a:t>
            </a:r>
            <a:r>
              <a:rPr lang="ja-JP" altLang="en-US" dirty="0" err="1" smtClean="0"/>
              <a:t>い</a:t>
            </a:r>
            <a:r>
              <a:rPr lang="ja-JP" altLang="en-US" dirty="0" smtClean="0"/>
              <a:t>統計学</a:t>
            </a:r>
            <a:r>
              <a:rPr lang="en-US" altLang="ja-JP" dirty="0" smtClean="0"/>
              <a:t>』</a:t>
            </a:r>
            <a:r>
              <a:rPr lang="ja-JP" altLang="en-US" dirty="0" smtClean="0"/>
              <a:t>阪急コミュニケーションズ</a:t>
            </a:r>
          </a:p>
          <a:p>
            <a:r>
              <a:rPr lang="ja-JP" altLang="en-US" dirty="0" smtClean="0"/>
              <a:t>国際連合”</a:t>
            </a:r>
            <a:r>
              <a:rPr lang="en-US" altLang="ja-JP" dirty="0" smtClean="0"/>
              <a:t>World Urbanization Prospects, the 2014 Revision”</a:t>
            </a:r>
          </a:p>
          <a:p>
            <a:r>
              <a:rPr lang="ja-JP" altLang="en-US" dirty="0" smtClean="0"/>
              <a:t>国立国語研究所「外来語」委員会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「外来語」言い換え提案</a:t>
            </a:r>
            <a:r>
              <a:rPr lang="en-US" altLang="ja-JP" dirty="0" smtClean="0"/>
              <a:t>』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2006</a:t>
            </a:r>
            <a:r>
              <a:rPr lang="ja-JP" altLang="en-US" dirty="0" smtClean="0"/>
              <a:t>年</a:t>
            </a:r>
            <a:r>
              <a:rPr lang="en-US" altLang="ja-JP" dirty="0" smtClean="0"/>
              <a:t>8</a:t>
            </a:r>
            <a:r>
              <a:rPr lang="ja-JP" altLang="en-US" dirty="0" smtClean="0"/>
              <a:t>月、国立国語研究所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6365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723</Words>
  <Application>Microsoft Office PowerPoint</Application>
  <PresentationFormat>ワイド画面</PresentationFormat>
  <Paragraphs>71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Office テーマ</vt:lpstr>
      <vt:lpstr>参考文献リスト</vt:lpstr>
      <vt:lpstr>大学関係者</vt:lpstr>
      <vt:lpstr>有馬哲夫　早稲田大学教授</vt:lpstr>
      <vt:lpstr>ディズニーの経営者、関係者</vt:lpstr>
      <vt:lpstr>物語</vt:lpstr>
      <vt:lpstr>ジャーナリスト、企業</vt:lpstr>
      <vt:lpstr>その他</vt:lpstr>
      <vt:lpstr>経営学など</vt:lpstr>
      <vt:lpstr>経済学など</vt:lpstr>
      <vt:lpstr>インターネットサイト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参考文献リスト</dc:title>
  <dc:creator>山澤 成康</dc:creator>
  <cp:lastModifiedBy>山澤 成康</cp:lastModifiedBy>
  <cp:revision>3</cp:revision>
  <dcterms:created xsi:type="dcterms:W3CDTF">2019-06-21T00:39:38Z</dcterms:created>
  <dcterms:modified xsi:type="dcterms:W3CDTF">2019-06-21T01:01:25Z</dcterms:modified>
</cp:coreProperties>
</file>