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2" r:id="rId3"/>
    <p:sldId id="340" r:id="rId4"/>
    <p:sldId id="341" r:id="rId5"/>
    <p:sldId id="329" r:id="rId6"/>
    <p:sldId id="344" r:id="rId7"/>
    <p:sldId id="345" r:id="rId8"/>
    <p:sldId id="346" r:id="rId9"/>
    <p:sldId id="347" r:id="rId10"/>
    <p:sldId id="348" r:id="rId11"/>
    <p:sldId id="328" r:id="rId12"/>
    <p:sldId id="330" r:id="rId13"/>
    <p:sldId id="324" r:id="rId14"/>
    <p:sldId id="325" r:id="rId15"/>
    <p:sldId id="327" r:id="rId16"/>
    <p:sldId id="334" r:id="rId17"/>
    <p:sldId id="335" r:id="rId18"/>
    <p:sldId id="336" r:id="rId19"/>
    <p:sldId id="337" r:id="rId20"/>
    <p:sldId id="339" r:id="rId21"/>
    <p:sldId id="338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293AB-A975-4F4C-8276-F310E54F3509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4AFBA-3930-41CB-A448-386A313DBA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9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63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10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85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9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37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66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80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0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2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78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0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0C68-2722-4209-84D5-3080F8B2B0B0}" type="datetimeFigureOut">
              <a:rPr kumimoji="1" lang="ja-JP" altLang="en-US" smtClean="0"/>
              <a:t>2019/5/29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8D41-D23C-4705-ADDA-6D5D13E66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03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中南米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跡見学園女子大学</a:t>
            </a:r>
            <a:endParaRPr kumimoji="1" lang="en-US" altLang="ja-JP" dirty="0" smtClean="0"/>
          </a:p>
          <a:p>
            <a:r>
              <a:rPr lang="ja-JP" altLang="en-US" dirty="0" smtClean="0"/>
              <a:t>山澤成康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6561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562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02433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7" y="3717032"/>
            <a:ext cx="3863630" cy="21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0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マヤ文明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TDS</a:t>
            </a:r>
            <a:r>
              <a:rPr kumimoji="1" lang="ja-JP" altLang="en-US" dirty="0" smtClean="0"/>
              <a:t>　ロストリバーデルタ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837784" cy="384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4455790" cy="207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873767" cy="21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833914" y="184482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TDS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67536" y="422619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ティカル（グァテマラ）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986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ブラジル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オイルショックまでは先進国に近づいていた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「未完の大国」と呼ばれる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5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ボサノバ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Bossa</a:t>
            </a:r>
            <a:r>
              <a:rPr lang="en-US" altLang="ja-JP" dirty="0"/>
              <a:t> Nova </a:t>
            </a:r>
            <a:r>
              <a:rPr lang="ja-JP" altLang="en-US" dirty="0"/>
              <a:t>の </a:t>
            </a:r>
            <a:r>
              <a:rPr lang="en-US" altLang="ja-JP" dirty="0"/>
              <a:t>Nova </a:t>
            </a:r>
            <a:r>
              <a:rPr lang="ja-JP" altLang="en-US" dirty="0"/>
              <a:t>とはポルトガル語で「新しい」、</a:t>
            </a:r>
            <a:r>
              <a:rPr lang="en-US" altLang="ja-JP" dirty="0" err="1"/>
              <a:t>Bossa</a:t>
            </a:r>
            <a:r>
              <a:rPr lang="en-US" altLang="ja-JP" dirty="0"/>
              <a:t> </a:t>
            </a:r>
            <a:r>
              <a:rPr lang="ja-JP" altLang="en-US" dirty="0"/>
              <a:t>とは「隆起、こぶ」を意味する。したがって </a:t>
            </a:r>
            <a:r>
              <a:rPr lang="en-US" altLang="ja-JP" dirty="0" err="1"/>
              <a:t>Bossa</a:t>
            </a:r>
            <a:r>
              <a:rPr lang="en-US" altLang="ja-JP" dirty="0"/>
              <a:t> Nova </a:t>
            </a:r>
            <a:r>
              <a:rPr lang="ja-JP" altLang="en-US" dirty="0"/>
              <a:t>とは「新しい傾向」「新しい感覚」などという意味になる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0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ボサノバの代表曲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ボサノヴァの曲の中でスタンダードとなっている曲を以下に列挙する。</a:t>
            </a:r>
          </a:p>
          <a:p>
            <a:endParaRPr lang="ja-JP" altLang="en-US" dirty="0"/>
          </a:p>
          <a:p>
            <a:r>
              <a:rPr lang="ja-JP" altLang="en-US" dirty="0"/>
              <a:t>イパネマの娘 </a:t>
            </a:r>
            <a:r>
              <a:rPr lang="en-US" altLang="ja-JP" dirty="0"/>
              <a:t>(</a:t>
            </a:r>
            <a:r>
              <a:rPr lang="en-US" altLang="ja-JP" dirty="0" err="1"/>
              <a:t>Garota</a:t>
            </a:r>
            <a:r>
              <a:rPr lang="en-US" altLang="ja-JP" dirty="0"/>
              <a:t> de Ipanema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ja-JP" altLang="en-US" dirty="0"/>
              <a:t>おいしい水 </a:t>
            </a:r>
            <a:r>
              <a:rPr lang="en-US" altLang="ja-JP" dirty="0"/>
              <a:t>(</a:t>
            </a:r>
            <a:r>
              <a:rPr lang="en-US" altLang="ja-JP" dirty="0" err="1"/>
              <a:t>Água</a:t>
            </a:r>
            <a:r>
              <a:rPr lang="en-US" altLang="ja-JP" dirty="0"/>
              <a:t> de </a:t>
            </a:r>
            <a:r>
              <a:rPr lang="en-US" altLang="ja-JP" dirty="0" err="1"/>
              <a:t>beber</a:t>
            </a:r>
            <a:r>
              <a:rPr lang="en-US" altLang="ja-JP" dirty="0"/>
              <a:t>)</a:t>
            </a:r>
          </a:p>
          <a:p>
            <a:r>
              <a:rPr lang="ja-JP" altLang="en-US" dirty="0" smtClean="0"/>
              <a:t>ワン</a:t>
            </a:r>
            <a:r>
              <a:rPr lang="ja-JP" altLang="en-US" dirty="0"/>
              <a:t>・ノート・サンバ </a:t>
            </a:r>
            <a:r>
              <a:rPr lang="en-US" altLang="ja-JP" dirty="0"/>
              <a:t>(Samba de Uma Nota </a:t>
            </a:r>
            <a:r>
              <a:rPr lang="en-US" altLang="ja-JP" dirty="0" err="1"/>
              <a:t>Só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想いあふれて </a:t>
            </a:r>
            <a:r>
              <a:rPr lang="en-US" altLang="ja-JP" dirty="0"/>
              <a:t>(</a:t>
            </a:r>
            <a:r>
              <a:rPr lang="en-US" altLang="ja-JP" dirty="0" err="1"/>
              <a:t>Chega</a:t>
            </a:r>
            <a:r>
              <a:rPr lang="en-US" altLang="ja-JP" dirty="0"/>
              <a:t> de </a:t>
            </a:r>
            <a:r>
              <a:rPr lang="en-US" altLang="ja-JP" dirty="0" err="1"/>
              <a:t>Saudade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ja-JP" altLang="en-US" dirty="0"/>
              <a:t>の</a:t>
            </a:r>
            <a:r>
              <a:rPr lang="ja-JP" altLang="en-US" dirty="0" smtClean="0"/>
              <a:t>雨（</a:t>
            </a:r>
            <a:r>
              <a:rPr lang="en-US" altLang="ja-JP" dirty="0" err="1"/>
              <a:t>Águas</a:t>
            </a:r>
            <a:r>
              <a:rPr lang="en-US" altLang="ja-JP" dirty="0"/>
              <a:t> de </a:t>
            </a:r>
            <a:r>
              <a:rPr lang="en-US" altLang="ja-JP" dirty="0" err="1"/>
              <a:t>Março</a:t>
            </a:r>
            <a:r>
              <a:rPr lang="ja-JP" altLang="en-US" dirty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21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映画：音楽に説明はいらない－アントニオ・カルロス・ジョビン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タイトル（</a:t>
            </a:r>
            <a:r>
              <a:rPr lang="en-US" altLang="ja-JP" dirty="0"/>
              <a:t>50</a:t>
            </a:r>
            <a:r>
              <a:rPr kumimoji="1" lang="ja-JP" altLang="en-US" dirty="0" smtClean="0"/>
              <a:t>年代後半のリオ、イパネマの娘）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530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デザフィナード（調子はずれ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　「君は僕の歌が調子</a:t>
            </a:r>
            <a:r>
              <a:rPr lang="ja-JP" altLang="en-US" dirty="0" err="1"/>
              <a:t>っぱ</a:t>
            </a:r>
            <a:r>
              <a:rPr lang="ja-JP" altLang="en-US" dirty="0"/>
              <a:t>ずれだと言うけれど、これがボサノヴァ、とても自然なんだ</a:t>
            </a:r>
            <a:r>
              <a:rPr lang="ja-JP" altLang="en-US" dirty="0" smtClean="0"/>
              <a:t>。」</a:t>
            </a:r>
            <a:endParaRPr lang="en-US" altLang="ja-JP" dirty="0" smtClean="0"/>
          </a:p>
          <a:p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アントニオカルロスジョビン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エラ・フィッツジェラルド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サミー・デーヴィス・ジュニア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24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イパネマの娘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大ヒット曲　イパネマはリオの海岸の名前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アントニオ・カルロス・ジョビン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エロールガーナー（</a:t>
            </a:r>
            <a:r>
              <a:rPr kumimoji="1" lang="en-US" altLang="ja-JP" dirty="0" smtClean="0"/>
              <a:t>70</a:t>
            </a:r>
            <a:r>
              <a:rPr kumimoji="1" lang="ja-JP" altLang="en-US" dirty="0" smtClean="0"/>
              <a:t>年）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パット</a:t>
            </a:r>
            <a:r>
              <a:rPr lang="ja-JP" altLang="en-US" dirty="0" smtClean="0"/>
              <a:t>へ</a:t>
            </a:r>
            <a:r>
              <a:rPr lang="en-US" altLang="ja-JP" dirty="0" smtClean="0"/>
              <a:t>―</a:t>
            </a:r>
            <a:r>
              <a:rPr lang="ja-JP" altLang="en-US" dirty="0" smtClean="0"/>
              <a:t>ヴェイ（</a:t>
            </a:r>
            <a:r>
              <a:rPr lang="en-US" altLang="ja-JP" dirty="0" smtClean="0"/>
              <a:t>73</a:t>
            </a:r>
            <a:r>
              <a:rPr lang="ja-JP" altLang="en-US" dirty="0" smtClean="0"/>
              <a:t>年）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solidFill>
                  <a:srgbClr val="FF0000"/>
                </a:solidFill>
              </a:rPr>
              <a:t>マルシア</a:t>
            </a:r>
            <a:r>
              <a:rPr kumimoji="1" lang="en-US" altLang="ja-JP" dirty="0" smtClean="0"/>
              <a:t>(2010</a:t>
            </a:r>
            <a:r>
              <a:rPr lang="ja-JP" altLang="en-US" dirty="0" smtClean="0"/>
              <a:t>年）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リオ、グランドビート・バージョン（</a:t>
            </a:r>
            <a:r>
              <a:rPr kumimoji="1" lang="en-US" altLang="ja-JP" dirty="0" smtClean="0"/>
              <a:t>91</a:t>
            </a:r>
            <a:r>
              <a:rPr kumimoji="1" lang="ja-JP" altLang="en-US" dirty="0" smtClean="0"/>
              <a:t>年）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ミーナ（</a:t>
            </a:r>
            <a:r>
              <a:rPr lang="en-US" altLang="ja-JP" dirty="0" smtClean="0"/>
              <a:t>68</a:t>
            </a:r>
            <a:r>
              <a:rPr lang="ja-JP" altLang="en-US" dirty="0"/>
              <a:t>年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？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アントニオ・カルロス・ジョビン</a:t>
            </a:r>
            <a:r>
              <a:rPr lang="en-US" altLang="ja-JP" dirty="0" smtClean="0"/>
              <a:t>(93</a:t>
            </a:r>
            <a:r>
              <a:rPr lang="ja-JP" altLang="en-US" dirty="0" smtClean="0"/>
              <a:t>年）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アントニオ・カルロス・ジョビンとフランク・シナトラ</a:t>
            </a:r>
            <a:r>
              <a:rPr lang="en-US" altLang="ja-JP" dirty="0" smtClean="0"/>
              <a:t>(67</a:t>
            </a:r>
            <a:r>
              <a:rPr lang="ja-JP" altLang="en-US" dirty="0" smtClean="0"/>
              <a:t>年）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三月の雨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ブラジルの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月は夏の終わり</a:t>
            </a:r>
            <a:endParaRPr kumimoji="1" lang="en-US" altLang="ja-JP" dirty="0" smtClean="0"/>
          </a:p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エリス＆トム</a:t>
            </a:r>
            <a:r>
              <a:rPr kumimoji="1" lang="en-US" altLang="ja-JP" dirty="0" smtClean="0"/>
              <a:t>』(74</a:t>
            </a:r>
            <a:r>
              <a:rPr kumimoji="1" lang="ja-JP" altLang="en-US" dirty="0" smtClean="0"/>
              <a:t>年）</a:t>
            </a:r>
            <a:endParaRPr kumimoji="1" lang="en-US" altLang="ja-JP" dirty="0" smtClean="0"/>
          </a:p>
          <a:p>
            <a:r>
              <a:rPr lang="ja-JP" altLang="en-US" dirty="0" smtClean="0"/>
              <a:t>エリスレジーナ・アントニオ・カルロス・ジョビン</a:t>
            </a:r>
            <a:endParaRPr lang="en-US" altLang="ja-JP" dirty="0"/>
          </a:p>
          <a:p>
            <a:r>
              <a:rPr lang="en-US" altLang="ja-JP" dirty="0" smtClean="0"/>
              <a:t>&lt;</a:t>
            </a:r>
            <a:r>
              <a:rPr lang="ja-JP" altLang="en-US" dirty="0" smtClean="0"/>
              <a:t>ルイーザ</a:t>
            </a:r>
            <a:r>
              <a:rPr lang="en-US" altLang="ja-JP" dirty="0" smtClean="0"/>
              <a:t>/</a:t>
            </a:r>
            <a:r>
              <a:rPr lang="ja-JP" altLang="en-US" dirty="0" smtClean="0"/>
              <a:t>カルリーニョス・ブラウン</a:t>
            </a:r>
            <a:r>
              <a:rPr lang="en-US" altLang="ja-JP" dirty="0" smtClean="0"/>
              <a:t>&gt;</a:t>
            </a:r>
          </a:p>
          <a:p>
            <a:r>
              <a:rPr kumimoji="1" lang="ja-JP" altLang="en-US" dirty="0" smtClean="0"/>
              <a:t>ジェーン・モンハイ</a:t>
            </a:r>
            <a:r>
              <a:rPr lang="ja-JP" altLang="en-US" dirty="0" smtClean="0"/>
              <a:t>ト（英語）</a:t>
            </a:r>
            <a:endParaRPr lang="en-US" altLang="ja-JP" dirty="0" smtClean="0"/>
          </a:p>
          <a:p>
            <a:r>
              <a:rPr kumimoji="1" lang="ja-JP" altLang="en-US" dirty="0" smtClean="0"/>
              <a:t>ステイシー・ケント（フランス語）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ビルギット・ブリュエル（デンマーク語）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1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中・南米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561" y="1556792"/>
            <a:ext cx="5130878" cy="49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歌詞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棒きれ、小石、道の終わり</a:t>
            </a:r>
          </a:p>
          <a:p>
            <a:r>
              <a:rPr lang="ja-JP" altLang="en-US" dirty="0"/>
              <a:t>木の切り株、少しの寂しさ</a:t>
            </a:r>
          </a:p>
          <a:p>
            <a:r>
              <a:rPr lang="ja-JP" altLang="en-US" dirty="0"/>
              <a:t>ガラスのかけら、人生、太陽</a:t>
            </a:r>
          </a:p>
          <a:p>
            <a:r>
              <a:rPr lang="ja-JP" altLang="en-US" dirty="0"/>
              <a:t>夜、死、結び目、釣り針</a:t>
            </a:r>
          </a:p>
          <a:p>
            <a:r>
              <a:rPr lang="ja-JP" altLang="en-US" dirty="0"/>
              <a:t>畑の仕事、木のこぶ</a:t>
            </a:r>
          </a:p>
          <a:p>
            <a:r>
              <a:rPr lang="ja-JP" altLang="en-US" dirty="0"/>
              <a:t>カインガ</a:t>
            </a:r>
            <a:r>
              <a:rPr lang="en-US" altLang="ja-JP" dirty="0"/>
              <a:t>―</a:t>
            </a:r>
            <a:r>
              <a:rPr lang="ja-JP" altLang="en-US" dirty="0"/>
              <a:t>の実、ランプ、マチア・ペレイラ</a:t>
            </a:r>
            <a:r>
              <a:rPr lang="en-US" altLang="ja-JP" dirty="0" smtClean="0"/>
              <a:t>(※)</a:t>
            </a:r>
          </a:p>
          <a:p>
            <a:endParaRPr lang="en-US" altLang="ja-JP" dirty="0"/>
          </a:p>
          <a:p>
            <a:r>
              <a:rPr lang="en-US" altLang="ja-JP" dirty="0"/>
              <a:t>※</a:t>
            </a:r>
            <a:r>
              <a:rPr lang="ja-JP" altLang="en-US" dirty="0"/>
              <a:t>マチア・ペレイラ</a:t>
            </a:r>
          </a:p>
          <a:p>
            <a:r>
              <a:rPr lang="ja-JP" altLang="en-US" dirty="0"/>
              <a:t>ブラジルの民話に出てくる片足の黒人サシ・ペレレのこと</a:t>
            </a:r>
          </a:p>
          <a:p>
            <a:endParaRPr lang="ja-JP" altLang="en-US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62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ja-JP" altLang="en-US" dirty="0"/>
              <a:t>三月の水</a:t>
            </a:r>
          </a:p>
          <a:p>
            <a:r>
              <a:rPr lang="ja-JP" altLang="en-US" dirty="0"/>
              <a:t>アントニオ・カルロス・ジョビン</a:t>
            </a:r>
          </a:p>
          <a:p>
            <a:endParaRPr lang="ja-JP" altLang="en-US" dirty="0"/>
          </a:p>
          <a:p>
            <a:r>
              <a:rPr lang="ja-JP" altLang="en-US" dirty="0"/>
              <a:t>棒きれ、小石、道の終わり</a:t>
            </a:r>
          </a:p>
          <a:p>
            <a:r>
              <a:rPr lang="ja-JP" altLang="en-US" dirty="0"/>
              <a:t>木の切り株、少しの寂しさ</a:t>
            </a:r>
          </a:p>
          <a:p>
            <a:r>
              <a:rPr lang="ja-JP" altLang="en-US" dirty="0"/>
              <a:t>ガラスのかけら、人生、太陽</a:t>
            </a:r>
          </a:p>
          <a:p>
            <a:r>
              <a:rPr lang="ja-JP" altLang="en-US" dirty="0"/>
              <a:t>夜、死、結び目、釣り針</a:t>
            </a:r>
          </a:p>
          <a:p>
            <a:r>
              <a:rPr lang="ja-JP" altLang="en-US" dirty="0"/>
              <a:t>畑の仕事、木のこぶ</a:t>
            </a:r>
          </a:p>
          <a:p>
            <a:r>
              <a:rPr lang="ja-JP" altLang="en-US" dirty="0"/>
              <a:t>カインガ</a:t>
            </a:r>
            <a:r>
              <a:rPr lang="en-US" altLang="ja-JP" dirty="0"/>
              <a:t>―</a:t>
            </a:r>
            <a:r>
              <a:rPr lang="ja-JP" altLang="en-US" dirty="0"/>
              <a:t>の実、ランプ、マチア・ペレイラ</a:t>
            </a:r>
            <a:r>
              <a:rPr lang="en-US" altLang="ja-JP" dirty="0"/>
              <a:t>(※)</a:t>
            </a:r>
          </a:p>
          <a:p>
            <a:r>
              <a:rPr lang="ja-JP" altLang="en-US" dirty="0"/>
              <a:t>朽ち木、堤の崩れ</a:t>
            </a:r>
          </a:p>
          <a:p>
            <a:r>
              <a:rPr lang="ja-JP" altLang="en-US" dirty="0"/>
              <a:t>深い神秘、望むか望まないか</a:t>
            </a:r>
          </a:p>
          <a:p>
            <a:r>
              <a:rPr lang="ja-JP" altLang="en-US" dirty="0"/>
              <a:t>吹き続ける風、坂の終わり</a:t>
            </a:r>
          </a:p>
          <a:p>
            <a:r>
              <a:rPr lang="ja-JP" altLang="en-US" dirty="0"/>
              <a:t>梁、窓、屋上のパーティー</a:t>
            </a:r>
          </a:p>
          <a:p>
            <a:r>
              <a:rPr lang="ja-JP" altLang="en-US" dirty="0"/>
              <a:t>降り続ける雨、川岸での会話</a:t>
            </a:r>
          </a:p>
          <a:p>
            <a:r>
              <a:rPr lang="ja-JP" altLang="en-US" dirty="0"/>
              <a:t>三月の水たちの中、疲れの終わり</a:t>
            </a:r>
          </a:p>
          <a:p>
            <a:r>
              <a:rPr lang="ja-JP" altLang="en-US" dirty="0"/>
              <a:t>足、床、道をゆく足どり</a:t>
            </a:r>
          </a:p>
          <a:p>
            <a:r>
              <a:rPr lang="ja-JP" altLang="en-US" dirty="0"/>
              <a:t>手のひらの小鳥、パチンコの石</a:t>
            </a:r>
          </a:p>
          <a:p>
            <a:r>
              <a:rPr lang="ja-JP" altLang="en-US" dirty="0"/>
              <a:t>空の鳥、地面の鳥</a:t>
            </a:r>
          </a:p>
          <a:p>
            <a:r>
              <a:rPr lang="ja-JP" altLang="en-US" dirty="0"/>
              <a:t>小川、泉、パンくず</a:t>
            </a:r>
          </a:p>
          <a:p>
            <a:r>
              <a:rPr lang="ja-JP" altLang="en-US" dirty="0"/>
              <a:t>井戸の底、道の終わり</a:t>
            </a:r>
          </a:p>
          <a:p>
            <a:r>
              <a:rPr lang="ja-JP" altLang="en-US" dirty="0"/>
              <a:t>嫌な顔つき、少しの寂しさ</a:t>
            </a:r>
          </a:p>
          <a:p>
            <a:r>
              <a:rPr lang="ja-JP" altLang="en-US" dirty="0"/>
              <a:t>杭、くぎ、先端、点</a:t>
            </a:r>
          </a:p>
          <a:p>
            <a:r>
              <a:rPr lang="ja-JP" altLang="en-US" dirty="0"/>
              <a:t>ぽとりと落ちる滴、数える、計算する</a:t>
            </a:r>
          </a:p>
          <a:p>
            <a:r>
              <a:rPr lang="ja-JP" altLang="en-US" dirty="0"/>
              <a:t>魚、動き、銀色が光る</a:t>
            </a:r>
          </a:p>
          <a:p>
            <a:r>
              <a:rPr lang="ja-JP" altLang="en-US" dirty="0"/>
              <a:t>朝の光、レンガが運ばれる</a:t>
            </a:r>
          </a:p>
          <a:p>
            <a:r>
              <a:rPr lang="ja-JP" altLang="en-US" dirty="0"/>
              <a:t>薪、一日、酔いの終わり</a:t>
            </a:r>
          </a:p>
          <a:p>
            <a:r>
              <a:rPr lang="ja-JP" altLang="en-US" dirty="0"/>
              <a:t>酒びん、路上の破片</a:t>
            </a:r>
          </a:p>
          <a:p>
            <a:r>
              <a:rPr lang="ja-JP" altLang="en-US" dirty="0"/>
              <a:t>家の設計、ベッドの中の体</a:t>
            </a:r>
          </a:p>
          <a:p>
            <a:r>
              <a:rPr lang="ja-JP" altLang="en-US" dirty="0"/>
              <a:t>故障した車、泥、そして泥</a:t>
            </a:r>
          </a:p>
          <a:p>
            <a:r>
              <a:rPr lang="ja-JP" altLang="en-US" dirty="0"/>
              <a:t>足跡、橋、ひきがえる、</a:t>
            </a:r>
            <a:r>
              <a:rPr lang="ja-JP" altLang="en-US" dirty="0" err="1"/>
              <a:t>あ</a:t>
            </a:r>
            <a:r>
              <a:rPr lang="ja-JP" altLang="en-US" dirty="0"/>
              <a:t>まがえる</a:t>
            </a:r>
          </a:p>
          <a:p>
            <a:r>
              <a:rPr lang="ja-JP" altLang="en-US" dirty="0"/>
              <a:t>森の残り、朝の光の中に</a:t>
            </a:r>
          </a:p>
          <a:p>
            <a:r>
              <a:rPr lang="ja-JP" altLang="en-US" dirty="0"/>
              <a:t>夏を終わらせる三月の水たち</a:t>
            </a:r>
          </a:p>
          <a:p>
            <a:r>
              <a:rPr lang="ja-JP" altLang="en-US" dirty="0"/>
              <a:t>あなたの心の中にある命を約束するもの</a:t>
            </a:r>
          </a:p>
          <a:p>
            <a:endParaRPr lang="ja-JP" altLang="en-US" dirty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マチア・ペレイラ</a:t>
            </a:r>
          </a:p>
          <a:p>
            <a:r>
              <a:rPr lang="ja-JP" altLang="en-US" dirty="0" smtClean="0"/>
              <a:t>ブラジルの民話に出てくる片足の黒人サシ・ペレレのこと</a:t>
            </a:r>
          </a:p>
          <a:p>
            <a:endParaRPr lang="ja-JP" altLang="en-US" dirty="0" smtClean="0"/>
          </a:p>
          <a:p>
            <a:r>
              <a:rPr lang="ja-JP" altLang="en-US" dirty="0"/>
              <a:t>　　　　　　　対訳　</a:t>
            </a:r>
            <a:r>
              <a:rPr lang="en-US" altLang="ja-JP" dirty="0"/>
              <a:t>by</a:t>
            </a:r>
            <a:r>
              <a:rPr lang="ja-JP" altLang="en-US" dirty="0"/>
              <a:t>　らいだぁ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88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ペルー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マチュピチュ</a:t>
            </a:r>
            <a:endParaRPr kumimoji="1" lang="en-US" altLang="ja-JP" dirty="0" smtClean="0"/>
          </a:p>
          <a:p>
            <a:r>
              <a:rPr kumimoji="1" lang="ja-JP" altLang="en-US" dirty="0" smtClean="0"/>
              <a:t>ナスカの地上絵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645024"/>
            <a:ext cx="3158083" cy="21053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41851" y="593939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ウユニ塩湖はボリビア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16" y="1184869"/>
            <a:ext cx="3096426" cy="20569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98904"/>
            <a:ext cx="3502347" cy="22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キューバ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社会主義国</a:t>
            </a:r>
            <a:endParaRPr kumimoji="1" lang="en-US" altLang="ja-JP" dirty="0" smtClean="0"/>
          </a:p>
          <a:p>
            <a:r>
              <a:rPr kumimoji="1" lang="ja-JP" altLang="en-US" dirty="0" smtClean="0"/>
              <a:t>ブエナビスタソシアルクラブ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852936"/>
            <a:ext cx="2857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メキシコ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リメンバ－ミ－</a:t>
            </a:r>
            <a:endParaRPr kumimoji="1" lang="en-US" altLang="ja-JP" dirty="0" smtClean="0"/>
          </a:p>
          <a:p>
            <a:r>
              <a:rPr kumimoji="1" lang="en-US" altLang="ja-JP" dirty="0" smtClean="0"/>
              <a:t>TDS</a:t>
            </a:r>
            <a:r>
              <a:rPr lang="ja-JP" altLang="en-US" dirty="0" smtClean="0"/>
              <a:t>「</a:t>
            </a:r>
            <a:r>
              <a:rPr lang="ja-JP" altLang="en-US" dirty="0"/>
              <a:t>ミゲルズ・エルドラド・</a:t>
            </a:r>
            <a:r>
              <a:rPr lang="ja-JP" altLang="en-US" dirty="0" smtClean="0"/>
              <a:t>キャンティーナ」</a:t>
            </a:r>
            <a:endParaRPr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469996"/>
            <a:ext cx="6103268" cy="28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メキシコ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95339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369568" y="1844824"/>
            <a:ext cx="5522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1</a:t>
            </a:r>
            <a:r>
              <a:rPr lang="ja-JP" altLang="en-US" b="1" dirty="0"/>
              <a:t>　人口</a:t>
            </a:r>
          </a:p>
          <a:p>
            <a:r>
              <a:rPr lang="ja-JP" altLang="en-US" dirty="0"/>
              <a:t>約</a:t>
            </a:r>
            <a:r>
              <a:rPr lang="en-US" altLang="ja-JP" dirty="0"/>
              <a:t>1</a:t>
            </a:r>
            <a:r>
              <a:rPr lang="ja-JP" altLang="en-US" dirty="0"/>
              <a:t>億</a:t>
            </a:r>
            <a:r>
              <a:rPr lang="en-US" altLang="ja-JP" dirty="0"/>
              <a:t>2,920</a:t>
            </a:r>
            <a:r>
              <a:rPr lang="ja-JP" altLang="en-US" dirty="0"/>
              <a:t>万人（</a:t>
            </a:r>
            <a:r>
              <a:rPr lang="en-US" altLang="ja-JP" dirty="0"/>
              <a:t>2017</a:t>
            </a:r>
            <a:r>
              <a:rPr lang="ja-JP" altLang="en-US" dirty="0"/>
              <a:t>年国連）</a:t>
            </a:r>
          </a:p>
          <a:p>
            <a:r>
              <a:rPr lang="en-US" altLang="ja-JP" b="1" dirty="0"/>
              <a:t>2</a:t>
            </a:r>
            <a:r>
              <a:rPr lang="ja-JP" altLang="en-US" b="1" dirty="0"/>
              <a:t>　面積</a:t>
            </a:r>
          </a:p>
          <a:p>
            <a:r>
              <a:rPr lang="en-US" altLang="ja-JP" dirty="0"/>
              <a:t>196</a:t>
            </a:r>
            <a:r>
              <a:rPr lang="ja-JP" altLang="en-US" dirty="0"/>
              <a:t>万平方キロメートル（日本の約</a:t>
            </a:r>
            <a:r>
              <a:rPr lang="en-US" altLang="ja-JP" dirty="0"/>
              <a:t>5</a:t>
            </a:r>
            <a:r>
              <a:rPr lang="ja-JP" altLang="en-US" dirty="0"/>
              <a:t>倍）</a:t>
            </a:r>
          </a:p>
          <a:p>
            <a:r>
              <a:rPr lang="en-US" altLang="ja-JP" b="1" dirty="0"/>
              <a:t>3</a:t>
            </a:r>
            <a:r>
              <a:rPr lang="ja-JP" altLang="en-US" b="1" dirty="0"/>
              <a:t>　首都</a:t>
            </a:r>
          </a:p>
          <a:p>
            <a:r>
              <a:rPr lang="ja-JP" altLang="en-US" dirty="0"/>
              <a:t>メキシコシティ</a:t>
            </a:r>
          </a:p>
          <a:p>
            <a:r>
              <a:rPr lang="en-US" altLang="ja-JP" b="1" dirty="0"/>
              <a:t>4</a:t>
            </a:r>
            <a:r>
              <a:rPr lang="ja-JP" altLang="en-US" b="1" dirty="0"/>
              <a:t>　民族</a:t>
            </a:r>
          </a:p>
          <a:p>
            <a:r>
              <a:rPr lang="ja-JP" altLang="en-US" dirty="0"/>
              <a:t>欧州系（スペイン系等）と先住民の混血（</a:t>
            </a:r>
            <a:r>
              <a:rPr lang="en-US" altLang="ja-JP" dirty="0"/>
              <a:t>60</a:t>
            </a:r>
            <a:r>
              <a:rPr lang="ja-JP" altLang="en-US" dirty="0"/>
              <a:t>％），先住民（</a:t>
            </a:r>
            <a:r>
              <a:rPr lang="en-US" altLang="ja-JP" dirty="0"/>
              <a:t>30</a:t>
            </a:r>
            <a:r>
              <a:rPr lang="ja-JP" altLang="en-US" dirty="0"/>
              <a:t>％），欧州系（スペイン系等）（</a:t>
            </a:r>
            <a:r>
              <a:rPr lang="en-US" altLang="ja-JP" dirty="0"/>
              <a:t>9</a:t>
            </a:r>
            <a:r>
              <a:rPr lang="ja-JP" altLang="en-US" dirty="0"/>
              <a:t>％），その他（</a:t>
            </a:r>
            <a:r>
              <a:rPr lang="en-US" altLang="ja-JP" dirty="0"/>
              <a:t>1</a:t>
            </a:r>
            <a:r>
              <a:rPr lang="ja-JP" altLang="en-US" dirty="0"/>
              <a:t>％）</a:t>
            </a:r>
          </a:p>
          <a:p>
            <a:r>
              <a:rPr lang="en-US" altLang="ja-JP" b="1" dirty="0"/>
              <a:t>5</a:t>
            </a:r>
            <a:r>
              <a:rPr lang="ja-JP" altLang="en-US" b="1" dirty="0"/>
              <a:t>　言語</a:t>
            </a:r>
          </a:p>
          <a:p>
            <a:r>
              <a:rPr lang="ja-JP" altLang="en-US" dirty="0"/>
              <a:t>スペイン語</a:t>
            </a:r>
          </a:p>
          <a:p>
            <a:r>
              <a:rPr lang="en-US" altLang="ja-JP" b="1" dirty="0"/>
              <a:t>6</a:t>
            </a:r>
            <a:r>
              <a:rPr lang="ja-JP" altLang="en-US" b="1" dirty="0"/>
              <a:t>　宗教</a:t>
            </a:r>
          </a:p>
          <a:p>
            <a:r>
              <a:rPr lang="ja-JP" altLang="en-US" dirty="0"/>
              <a:t>カトリック（国民の約</a:t>
            </a:r>
            <a:r>
              <a:rPr lang="en-US" altLang="ja-JP" dirty="0"/>
              <a:t>9</a:t>
            </a:r>
            <a:r>
              <a:rPr lang="ja-JP" altLang="en-US" dirty="0"/>
              <a:t>割）</a:t>
            </a:r>
          </a:p>
        </p:txBody>
      </p:sp>
    </p:spTree>
    <p:extLst>
      <p:ext uri="{BB962C8B-B14F-4D97-AF65-F5344CB8AC3E}">
        <p14:creationId xmlns:p14="http://schemas.microsoft.com/office/powerpoint/2010/main" val="31883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略史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843199"/>
              </p:ext>
            </p:extLst>
          </p:nvPr>
        </p:nvGraphicFramePr>
        <p:xfrm>
          <a:off x="899592" y="980728"/>
          <a:ext cx="7704856" cy="5490078"/>
        </p:xfrm>
        <a:graphic>
          <a:graphicData uri="http://schemas.openxmlformats.org/drawingml/2006/table">
            <a:tbl>
              <a:tblPr/>
              <a:tblGrid>
                <a:gridCol w="1249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5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123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略史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1519</a:t>
                      </a:r>
                      <a:r>
                        <a:rPr lang="ja-JP" altLang="en-US" sz="1800" dirty="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エルナン・コルテスの率いる</a:t>
                      </a:r>
                      <a:r>
                        <a:rPr lang="ja-JP" altLang="en-US" sz="1800" b="1" dirty="0">
                          <a:solidFill>
                            <a:srgbClr val="FF00FF"/>
                          </a:solidFill>
                        </a:rPr>
                        <a:t>スペイン人</a:t>
                      </a:r>
                      <a:r>
                        <a:rPr lang="ja-JP" altLang="en-US" sz="1800" dirty="0"/>
                        <a:t>が侵入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 dirty="0"/>
                        <a:t>1810</a:t>
                      </a:r>
                      <a:r>
                        <a:rPr lang="ja-JP" altLang="en-US" sz="1800" dirty="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メキシコ独立運動の開始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1821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スペインより独立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1846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b="1" dirty="0">
                          <a:solidFill>
                            <a:srgbClr val="FF00FF"/>
                          </a:solidFill>
                        </a:rPr>
                        <a:t>米墨戦争</a:t>
                      </a:r>
                      <a:r>
                        <a:rPr lang="ja-JP" altLang="en-US" sz="1800" dirty="0"/>
                        <a:t>（～</a:t>
                      </a:r>
                      <a:r>
                        <a:rPr lang="en-US" altLang="ja-JP" sz="1800" dirty="0"/>
                        <a:t>1848</a:t>
                      </a:r>
                      <a:r>
                        <a:rPr lang="ja-JP" altLang="en-US" sz="1800" dirty="0"/>
                        <a:t>年。国土の半分近くを米国に割譲）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1910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メキシコ革命勃発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1917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現行憲法公布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1938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石油産業の国有化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r>
                        <a:rPr lang="en-US" altLang="ja-JP" sz="1800"/>
                        <a:t>1982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債務危機発生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altLang="ja-JP" sz="1800"/>
                        <a:t>1986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GATT</a:t>
                      </a:r>
                      <a:r>
                        <a:rPr lang="ja-JP" altLang="en-US" sz="1800" dirty="0"/>
                        <a:t>加盟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1993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APEC</a:t>
                      </a:r>
                      <a:r>
                        <a:rPr lang="ja-JP" altLang="en-US" sz="1800" dirty="0"/>
                        <a:t>参加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1994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北米自由貿易協定</a:t>
                      </a:r>
                      <a:r>
                        <a:rPr lang="zh-TW" altLang="en-US" sz="1800" b="1" dirty="0">
                          <a:solidFill>
                            <a:srgbClr val="FF00FF"/>
                          </a:solidFill>
                        </a:rPr>
                        <a:t>（</a:t>
                      </a:r>
                      <a:r>
                        <a:rPr lang="en-US" altLang="zh-TW" sz="1800" b="1" dirty="0">
                          <a:solidFill>
                            <a:srgbClr val="FF00FF"/>
                          </a:solidFill>
                        </a:rPr>
                        <a:t>NAFTA</a:t>
                      </a:r>
                      <a:r>
                        <a:rPr lang="zh-TW" altLang="en-US" sz="1800" b="1" dirty="0">
                          <a:solidFill>
                            <a:srgbClr val="FF00FF"/>
                          </a:solidFill>
                        </a:rPr>
                        <a:t>）</a:t>
                      </a:r>
                      <a:r>
                        <a:rPr lang="zh-TW" altLang="en-US" sz="1800" dirty="0"/>
                        <a:t>発効，</a:t>
                      </a:r>
                      <a:r>
                        <a:rPr lang="en-US" altLang="zh-TW" sz="1800" dirty="0"/>
                        <a:t>OECD</a:t>
                      </a:r>
                      <a:r>
                        <a:rPr lang="zh-TW" altLang="en-US" sz="1800" dirty="0"/>
                        <a:t>加盟，通貨危機発生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378">
                <a:tc>
                  <a:txBody>
                    <a:bodyPr/>
                    <a:lstStyle/>
                    <a:p>
                      <a:r>
                        <a:rPr lang="en-US" altLang="ja-JP" sz="1800"/>
                        <a:t>2000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フォックス大統領就任（</a:t>
                      </a:r>
                      <a:r>
                        <a:rPr lang="en-US" altLang="ja-JP" sz="1800" dirty="0"/>
                        <a:t>71</a:t>
                      </a:r>
                      <a:r>
                        <a:rPr lang="ja-JP" altLang="en-US" sz="1800" dirty="0"/>
                        <a:t>年続いた制度的革命党（</a:t>
                      </a:r>
                      <a:r>
                        <a:rPr lang="en-US" altLang="ja-JP" sz="1800" dirty="0"/>
                        <a:t>PRI</a:t>
                      </a:r>
                      <a:r>
                        <a:rPr lang="ja-JP" altLang="en-US" sz="1800" dirty="0"/>
                        <a:t>）政権の終焉）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363">
                <a:tc>
                  <a:txBody>
                    <a:bodyPr/>
                    <a:lstStyle/>
                    <a:p>
                      <a:r>
                        <a:rPr lang="en-US" altLang="ja-JP" sz="1800"/>
                        <a:t>2006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カルデロン大統領就任（第</a:t>
                      </a:r>
                      <a:r>
                        <a:rPr lang="en-US" altLang="ja-JP" sz="1800" dirty="0"/>
                        <a:t>65</a:t>
                      </a:r>
                      <a:r>
                        <a:rPr lang="ja-JP" altLang="en-US" sz="1800" dirty="0"/>
                        <a:t>代大統領）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341">
                <a:tc>
                  <a:txBody>
                    <a:bodyPr/>
                    <a:lstStyle/>
                    <a:p>
                      <a:r>
                        <a:rPr lang="en-US" altLang="ja-JP" sz="1800"/>
                        <a:t>2012</a:t>
                      </a:r>
                      <a:r>
                        <a:rPr lang="ja-JP" altLang="en-US" sz="1800"/>
                        <a:t>年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ペニャ・ニエト大統領就任（第</a:t>
                      </a:r>
                      <a:r>
                        <a:rPr lang="en-US" altLang="ja-JP" sz="1800" dirty="0"/>
                        <a:t>66</a:t>
                      </a:r>
                      <a:r>
                        <a:rPr lang="ja-JP" altLang="en-US" sz="1800" dirty="0"/>
                        <a:t>代大統領）（</a:t>
                      </a:r>
                      <a:r>
                        <a:rPr lang="en-US" altLang="ja-JP" sz="1800" dirty="0"/>
                        <a:t>PRI</a:t>
                      </a:r>
                      <a:r>
                        <a:rPr lang="ja-JP" altLang="en-US" sz="1800" dirty="0"/>
                        <a:t>が政権に復帰）</a:t>
                      </a:r>
                    </a:p>
                  </a:txBody>
                  <a:tcPr marL="71841" marR="71841" marT="35920" marB="35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6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リメンバーミー（原題</a:t>
            </a:r>
            <a:r>
              <a:rPr kumimoji="1" lang="en-US" altLang="ja-JP" dirty="0" smtClean="0"/>
              <a:t>Coco</a:t>
            </a:r>
            <a:r>
              <a:rPr kumimoji="1" lang="ja-JP" altLang="en-US" dirty="0" smtClean="0"/>
              <a:t>）相関図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563888" y="5245412"/>
            <a:ext cx="2448272" cy="576064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ミゲル・リヴェラ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435094" y="1582570"/>
            <a:ext cx="2064898" cy="578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ヘクター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79512" y="1541068"/>
            <a:ext cx="2016224" cy="58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エルネスト・デ・ラ・クルス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101723" y="3429000"/>
            <a:ext cx="216024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アブエリータ・エレナ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5101723" y="2564904"/>
            <a:ext cx="2235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FF00"/>
                </a:solidFill>
              </a:rPr>
              <a:t>ママ・ココ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67167" y="1582570"/>
            <a:ext cx="2304256" cy="578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ママ・イメルダ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483768" y="4210330"/>
            <a:ext cx="216024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エンリケ・リヴェラ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128686" y="4210330"/>
            <a:ext cx="2181217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ルイサ・リヴェラ</a:t>
            </a:r>
            <a:endParaRPr kumimoji="1" lang="ja-JP" altLang="en-US" dirty="0"/>
          </a:p>
        </p:txBody>
      </p:sp>
      <p:cxnSp>
        <p:nvCxnSpPr>
          <p:cNvPr id="14" name="直線コネクタ 13"/>
          <p:cNvCxnSpPr>
            <a:endCxn id="12" idx="2"/>
          </p:cNvCxnSpPr>
          <p:nvPr/>
        </p:nvCxnSpPr>
        <p:spPr>
          <a:xfrm>
            <a:off x="6181843" y="2348880"/>
            <a:ext cx="37452" cy="24735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0" idx="1"/>
            <a:endCxn id="5" idx="3"/>
          </p:cNvCxnSpPr>
          <p:nvPr/>
        </p:nvCxnSpPr>
        <p:spPr>
          <a:xfrm flipH="1">
            <a:off x="4499992" y="1871602"/>
            <a:ext cx="567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 flipV="1">
            <a:off x="4499992" y="4525458"/>
            <a:ext cx="852761" cy="13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4860033" y="4516364"/>
            <a:ext cx="0" cy="69483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4802306" y="2350197"/>
            <a:ext cx="1398263" cy="13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4776913" y="1871603"/>
            <a:ext cx="0" cy="4853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7452320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音楽禁止の掟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20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死者の日 </a:t>
            </a:r>
            <a:r>
              <a:rPr lang="en-US" altLang="ja-JP" dirty="0"/>
              <a:t>(</a:t>
            </a:r>
            <a:r>
              <a:rPr lang="ja-JP" altLang="en-US" dirty="0"/>
              <a:t>メキシコ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家族</a:t>
            </a:r>
            <a:r>
              <a:rPr lang="ja-JP" altLang="en-US" dirty="0"/>
              <a:t>や友人達が集い、故人への思い</a:t>
            </a:r>
            <a:r>
              <a:rPr lang="ja-JP" altLang="en-US" dirty="0" smtClean="0"/>
              <a:t>を語り合う。</a:t>
            </a:r>
            <a:endParaRPr lang="en-US" altLang="ja-JP" dirty="0" smtClean="0"/>
          </a:p>
          <a:p>
            <a:r>
              <a:rPr lang="ja-JP" altLang="en-US" dirty="0" smtClean="0"/>
              <a:t>カトリック</a:t>
            </a:r>
            <a:r>
              <a:rPr lang="ja-JP" altLang="en-US" dirty="0"/>
              <a:t>における諸聖人の日である</a:t>
            </a:r>
            <a:r>
              <a:rPr lang="en-US" altLang="ja-JP" dirty="0">
                <a:solidFill>
                  <a:srgbClr val="FF00FF"/>
                </a:solidFill>
              </a:rPr>
              <a:t>11</a:t>
            </a:r>
            <a:r>
              <a:rPr lang="ja-JP" altLang="en-US" dirty="0">
                <a:solidFill>
                  <a:srgbClr val="FF00FF"/>
                </a:solidFill>
              </a:rPr>
              <a:t>月</a:t>
            </a:r>
            <a:r>
              <a:rPr lang="en-US" altLang="ja-JP" dirty="0">
                <a:solidFill>
                  <a:srgbClr val="FF00FF"/>
                </a:solidFill>
              </a:rPr>
              <a:t>1</a:t>
            </a:r>
            <a:r>
              <a:rPr lang="ja-JP" altLang="en-US" dirty="0">
                <a:solidFill>
                  <a:srgbClr val="FF00FF"/>
                </a:solidFill>
              </a:rPr>
              <a:t>日</a:t>
            </a:r>
            <a:r>
              <a:rPr lang="ja-JP" altLang="en-US" dirty="0" smtClean="0">
                <a:solidFill>
                  <a:srgbClr val="FF00FF"/>
                </a:solidFill>
              </a:rPr>
              <a:t>と</a:t>
            </a:r>
            <a:r>
              <a:rPr lang="en-US" altLang="ja-JP" dirty="0" smtClean="0">
                <a:solidFill>
                  <a:srgbClr val="FF00FF"/>
                </a:solidFill>
              </a:rPr>
              <a:t>2</a:t>
            </a:r>
            <a:r>
              <a:rPr lang="ja-JP" altLang="en-US" dirty="0">
                <a:solidFill>
                  <a:srgbClr val="FF00FF"/>
                </a:solidFill>
              </a:rPr>
              <a:t>日</a:t>
            </a:r>
            <a:r>
              <a:rPr lang="ja-JP" altLang="en-US" dirty="0"/>
              <a:t>に行われる</a:t>
            </a:r>
            <a:r>
              <a:rPr lang="ja-JP" altLang="en-US" dirty="0" smtClean="0"/>
              <a:t>。</a:t>
            </a:r>
            <a:r>
              <a:rPr lang="en-US" altLang="ja-JP" dirty="0" smtClean="0"/>
              <a:t>10</a:t>
            </a:r>
            <a:r>
              <a:rPr lang="ja-JP" altLang="en-US" dirty="0"/>
              <a:t>月</a:t>
            </a:r>
            <a:r>
              <a:rPr lang="en-US" altLang="ja-JP" dirty="0"/>
              <a:t>31</a:t>
            </a:r>
            <a:r>
              <a:rPr lang="ja-JP" altLang="en-US" dirty="0"/>
              <a:t>日の晩も前夜祭として祝われる。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41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797</Words>
  <Application>Microsoft Office PowerPoint</Application>
  <PresentationFormat>画面に合わせる (4:3)</PresentationFormat>
  <Paragraphs>164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ＭＳ Ｐゴシック</vt:lpstr>
      <vt:lpstr>新細明體</vt:lpstr>
      <vt:lpstr>游ゴシック</vt:lpstr>
      <vt:lpstr>Arial</vt:lpstr>
      <vt:lpstr>Calibri</vt:lpstr>
      <vt:lpstr>Office ​​テーマ</vt:lpstr>
      <vt:lpstr>中南米</vt:lpstr>
      <vt:lpstr>中・南米</vt:lpstr>
      <vt:lpstr>ペルー</vt:lpstr>
      <vt:lpstr>キューバ</vt:lpstr>
      <vt:lpstr>メキシコ</vt:lpstr>
      <vt:lpstr>メキシコ</vt:lpstr>
      <vt:lpstr>略史</vt:lpstr>
      <vt:lpstr>リメンバーミー（原題Coco）相関図</vt:lpstr>
      <vt:lpstr>死者の日 (メキシコ)</vt:lpstr>
      <vt:lpstr>PowerPoint プレゼンテーション</vt:lpstr>
      <vt:lpstr>マヤ文明</vt:lpstr>
      <vt:lpstr>PowerPoint プレゼンテーション</vt:lpstr>
      <vt:lpstr>ブラジル</vt:lpstr>
      <vt:lpstr>ボサノバ</vt:lpstr>
      <vt:lpstr>ボサノバの代表曲</vt:lpstr>
      <vt:lpstr>映画：音楽に説明はいらない－アントニオ・カルロス・ジョビン</vt:lpstr>
      <vt:lpstr>デザフィナード（調子はずれ）</vt:lpstr>
      <vt:lpstr>イパネマの娘</vt:lpstr>
      <vt:lpstr>三月の雨</vt:lpstr>
      <vt:lpstr>歌詞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地域別 アジア、アメリカ、ヨーロッパ、南米、中東、アフリカ</dc:title>
  <dc:creator>Nariyasu Yamasawa</dc:creator>
  <cp:lastModifiedBy>山澤 成康</cp:lastModifiedBy>
  <cp:revision>59</cp:revision>
  <dcterms:created xsi:type="dcterms:W3CDTF">2018-04-15T01:12:42Z</dcterms:created>
  <dcterms:modified xsi:type="dcterms:W3CDTF">2019-05-29T01:03:22Z</dcterms:modified>
</cp:coreProperties>
</file>