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48"/>
  </p:notesMasterIdLst>
  <p:sldIdLst>
    <p:sldId id="256" r:id="rId2"/>
    <p:sldId id="321" r:id="rId3"/>
    <p:sldId id="309" r:id="rId4"/>
    <p:sldId id="310" r:id="rId5"/>
    <p:sldId id="311" r:id="rId6"/>
    <p:sldId id="312" r:id="rId7"/>
    <p:sldId id="318" r:id="rId8"/>
    <p:sldId id="319" r:id="rId9"/>
    <p:sldId id="317" r:id="rId10"/>
    <p:sldId id="268" r:id="rId11"/>
    <p:sldId id="288" r:id="rId12"/>
    <p:sldId id="295" r:id="rId13"/>
    <p:sldId id="296" r:id="rId14"/>
    <p:sldId id="297" r:id="rId15"/>
    <p:sldId id="298" r:id="rId16"/>
    <p:sldId id="299" r:id="rId17"/>
    <p:sldId id="300" r:id="rId18"/>
    <p:sldId id="301" r:id="rId19"/>
    <p:sldId id="302" r:id="rId20"/>
    <p:sldId id="305" r:id="rId21"/>
    <p:sldId id="306" r:id="rId22"/>
    <p:sldId id="266" r:id="rId23"/>
    <p:sldId id="275" r:id="rId24"/>
    <p:sldId id="281" r:id="rId25"/>
    <p:sldId id="307" r:id="rId26"/>
    <p:sldId id="280" r:id="rId27"/>
    <p:sldId id="308" r:id="rId28"/>
    <p:sldId id="322" r:id="rId29"/>
    <p:sldId id="332" r:id="rId30"/>
    <p:sldId id="323" r:id="rId31"/>
    <p:sldId id="333" r:id="rId32"/>
    <p:sldId id="324" r:id="rId33"/>
    <p:sldId id="334" r:id="rId34"/>
    <p:sldId id="337" r:id="rId35"/>
    <p:sldId id="325" r:id="rId36"/>
    <p:sldId id="330" r:id="rId37"/>
    <p:sldId id="338" r:id="rId38"/>
    <p:sldId id="339" r:id="rId39"/>
    <p:sldId id="326" r:id="rId40"/>
    <p:sldId id="327" r:id="rId41"/>
    <p:sldId id="335" r:id="rId42"/>
    <p:sldId id="328" r:id="rId43"/>
    <p:sldId id="336" r:id="rId44"/>
    <p:sldId id="340" r:id="rId45"/>
    <p:sldId id="341" r:id="rId46"/>
    <p:sldId id="342" r:id="rId4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7" autoAdjust="0"/>
    <p:restoredTop sz="94660"/>
  </p:normalViewPr>
  <p:slideViewPr>
    <p:cSldViewPr>
      <p:cViewPr varScale="1">
        <p:scale>
          <a:sx n="109" d="100"/>
          <a:sy n="109"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624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24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624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92C636A0-72C9-4059-BE71-118A5D6FD46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C0C8EE09-6B35-4A5D-BCE0-0107AC45C14A}" type="slidenum">
              <a:rPr lang="en-US" altLang="ja-JP">
                <a:latin typeface="Arial" panose="020B0604020202020204" pitchFamily="34" charset="0"/>
              </a:rPr>
              <a:pPr/>
              <a:t>1</a:t>
            </a:fld>
            <a:endParaRPr lang="en-US" altLang="ja-JP">
              <a:latin typeface="Arial" panose="020B0604020202020204" pitchFamily="34" charset="0"/>
            </a:endParaRPr>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5766E310-F440-405B-BAF5-E11AC50122F5}" type="slidenum">
              <a:rPr lang="en-US" altLang="ja-JP">
                <a:latin typeface="Arial" panose="020B0604020202020204" pitchFamily="34" charset="0"/>
              </a:rPr>
              <a:pPr/>
              <a:t>19</a:t>
            </a:fld>
            <a:endParaRPr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09C31AAB-2998-4AD1-BDCE-F278C4B450D5}" type="slidenum">
              <a:rPr lang="en-US" altLang="ja-JP">
                <a:latin typeface="Arial" panose="020B0604020202020204" pitchFamily="34" charset="0"/>
              </a:rPr>
              <a:pPr/>
              <a:t>22</a:t>
            </a:fld>
            <a:endParaRPr lang="en-US" altLang="ja-JP">
              <a:latin typeface="Arial" panose="020B0604020202020204" pitchFamily="34" charset="0"/>
            </a:endParaRPr>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971B5EFC-C6ED-456C-BEAF-29AE12556628}" type="slidenum">
              <a:rPr lang="en-US" altLang="ja-JP">
                <a:latin typeface="Arial" panose="020B0604020202020204" pitchFamily="34" charset="0"/>
              </a:rPr>
              <a:pPr/>
              <a:t>23</a:t>
            </a:fld>
            <a:endParaRPr lang="en-US" altLang="ja-JP">
              <a:latin typeface="Arial" panose="020B0604020202020204" pitchFamily="34" charset="0"/>
            </a:endParaRPr>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1363" indent="-284163">
              <a:defRPr kumimoji="1">
                <a:solidFill>
                  <a:schemeClr val="tx1"/>
                </a:solidFill>
                <a:latin typeface="Tahoma" panose="020B0604030504040204" pitchFamily="34" charset="0"/>
                <a:ea typeface="ＭＳ Ｐゴシック" panose="020B0600070205080204" pitchFamily="50" charset="-128"/>
              </a:defRPr>
            </a:lvl2pPr>
            <a:lvl3pPr marL="1141413" indent="-227013">
              <a:defRPr kumimoji="1">
                <a:solidFill>
                  <a:schemeClr val="tx1"/>
                </a:solidFill>
                <a:latin typeface="Tahoma" panose="020B0604030504040204" pitchFamily="34" charset="0"/>
                <a:ea typeface="ＭＳ Ｐゴシック" panose="020B0600070205080204" pitchFamily="50" charset="-128"/>
              </a:defRPr>
            </a:lvl3pPr>
            <a:lvl4pPr marL="1598613" indent="-227013">
              <a:defRPr kumimoji="1">
                <a:solidFill>
                  <a:schemeClr val="tx1"/>
                </a:solidFill>
                <a:latin typeface="Tahoma" panose="020B0604030504040204" pitchFamily="34" charset="0"/>
                <a:ea typeface="ＭＳ Ｐゴシック" panose="020B0600070205080204" pitchFamily="50" charset="-128"/>
              </a:defRPr>
            </a:lvl4pPr>
            <a:lvl5pPr marL="2055813" indent="-227013">
              <a:defRPr kumimoji="1">
                <a:solidFill>
                  <a:schemeClr val="tx1"/>
                </a:solidFill>
                <a:latin typeface="Tahoma" panose="020B0604030504040204" pitchFamily="34" charset="0"/>
                <a:ea typeface="ＭＳ Ｐゴシック" panose="020B0600070205080204" pitchFamily="50" charset="-128"/>
              </a:defRPr>
            </a:lvl5pPr>
            <a:lvl6pPr marL="2513013" indent="-227013"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0213" indent="-227013"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7413" indent="-227013"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4613" indent="-227013"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5D0EDFE-4E64-4E04-BD18-992F7E37EBD5}" type="slidenum">
              <a:rPr lang="en-US" altLang="ja-JP">
                <a:latin typeface="Arial" panose="020B0604020202020204" pitchFamily="34" charset="0"/>
              </a:rPr>
              <a:pPr/>
              <a:t>2</a:t>
            </a:fld>
            <a:endParaRPr lang="en-US" altLang="ja-JP">
              <a:latin typeface="Arial" panose="020B0604020202020204" pitchFamily="34" charset="0"/>
            </a:endParaRPr>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840B2799-ACBA-4ABF-81DF-6F8C50CC7ECB}" type="slidenum">
              <a:rPr lang="en-US" altLang="ja-JP">
                <a:latin typeface="Arial" panose="020B0604020202020204" pitchFamily="34" charset="0"/>
              </a:rPr>
              <a:pPr/>
              <a:t>9</a:t>
            </a:fld>
            <a:endParaRPr lang="en-US" altLang="ja-JP">
              <a:latin typeface="Arial" panose="020B0604020202020204" pitchFamily="34" charset="0"/>
            </a:endParaRPr>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F25E1378-6B83-4272-9AF5-E7D819737968}" type="slidenum">
              <a:rPr lang="en-US" altLang="ja-JP">
                <a:latin typeface="Arial" panose="020B0604020202020204" pitchFamily="34" charset="0"/>
              </a:rPr>
              <a:pPr/>
              <a:t>10</a:t>
            </a:fld>
            <a:endParaRPr lang="en-US" altLang="ja-JP">
              <a:latin typeface="Arial" panose="020B0604020202020204" pitchFamily="34" charset="0"/>
            </a:endParaRPr>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81201D7-2EFA-4C57-92F9-CF5F5D11C1A3}" type="slidenum">
              <a:rPr lang="en-US" altLang="ja-JP">
                <a:latin typeface="Arial" panose="020B0604020202020204" pitchFamily="34" charset="0"/>
              </a:rPr>
              <a:pPr/>
              <a:t>12</a:t>
            </a:fld>
            <a:endParaRPr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0BF67A9E-E257-4AF5-8ABA-D75540C05DFA}" type="slidenum">
              <a:rPr lang="en-US" altLang="ja-JP">
                <a:latin typeface="Arial" panose="020B0604020202020204" pitchFamily="34" charset="0"/>
              </a:rPr>
              <a:pPr/>
              <a:t>13</a:t>
            </a:fld>
            <a:endParaRPr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FF6FBEB-F745-41F6-BF7B-D68C942A8412}" type="slidenum">
              <a:rPr lang="en-US" altLang="ja-JP">
                <a:latin typeface="Arial" panose="020B0604020202020204" pitchFamily="34" charset="0"/>
              </a:rPr>
              <a:pPr/>
              <a:t>14</a:t>
            </a:fld>
            <a:endParaRPr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05780FDA-86A1-479C-9B52-5EAF0F118E7F}" type="slidenum">
              <a:rPr lang="en-US" altLang="ja-JP">
                <a:latin typeface="Arial" panose="020B0604020202020204" pitchFamily="34" charset="0"/>
              </a:rPr>
              <a:pPr/>
              <a:t>15</a:t>
            </a:fld>
            <a:endParaRPr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4B29F4E-BA8D-4FCE-BAC4-132450EBD105}" type="slidenum">
              <a:rPr lang="en-US" altLang="ja-JP">
                <a:latin typeface="Arial" panose="020B0604020202020204" pitchFamily="34" charset="0"/>
              </a:rPr>
              <a:pPr/>
              <a:t>16</a:t>
            </a:fld>
            <a:endParaRPr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3608FAE-139C-4E1A-A0F4-3F9A86050E0D}" type="slidenum">
              <a:rPr lang="en-US" altLang="ja-JP"/>
              <a:pPr>
                <a:defRPr/>
              </a:pPr>
              <a:t>‹#›</a:t>
            </a:fld>
            <a:endParaRPr lang="en-US" altLang="ja-JP"/>
          </a:p>
        </p:txBody>
      </p:sp>
    </p:spTree>
    <p:extLst>
      <p:ext uri="{BB962C8B-B14F-4D97-AF65-F5344CB8AC3E}">
        <p14:creationId xmlns:p14="http://schemas.microsoft.com/office/powerpoint/2010/main" val="388750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55FF6069-3D5A-4FB4-A408-731382E085A9}" type="slidenum">
              <a:rPr lang="en-US" altLang="ja-JP"/>
              <a:pPr>
                <a:defRPr/>
              </a:pPr>
              <a:t>‹#›</a:t>
            </a:fld>
            <a:endParaRPr lang="en-US" altLang="ja-JP"/>
          </a:p>
        </p:txBody>
      </p:sp>
    </p:spTree>
    <p:extLst>
      <p:ext uri="{BB962C8B-B14F-4D97-AF65-F5344CB8AC3E}">
        <p14:creationId xmlns:p14="http://schemas.microsoft.com/office/powerpoint/2010/main" val="45738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F641F4AF-F3C5-47A2-BD77-BFAA14CAEA8B}" type="slidenum">
              <a:rPr lang="en-US" altLang="ja-JP"/>
              <a:pPr>
                <a:defRPr/>
              </a:pPr>
              <a:t>‹#›</a:t>
            </a:fld>
            <a:endParaRPr lang="en-US" altLang="ja-JP"/>
          </a:p>
        </p:txBody>
      </p:sp>
    </p:spTree>
    <p:extLst>
      <p:ext uri="{BB962C8B-B14F-4D97-AF65-F5344CB8AC3E}">
        <p14:creationId xmlns:p14="http://schemas.microsoft.com/office/powerpoint/2010/main" val="36075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DF2658CF-6915-464D-AFD3-3E37EE9456A2}" type="slidenum">
              <a:rPr lang="en-US" altLang="ja-JP"/>
              <a:pPr>
                <a:defRPr/>
              </a:pPr>
              <a:t>‹#›</a:t>
            </a:fld>
            <a:endParaRPr lang="en-US" altLang="ja-JP"/>
          </a:p>
        </p:txBody>
      </p:sp>
    </p:spTree>
    <p:extLst>
      <p:ext uri="{BB962C8B-B14F-4D97-AF65-F5344CB8AC3E}">
        <p14:creationId xmlns:p14="http://schemas.microsoft.com/office/powerpoint/2010/main" val="288669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C7DF52B-BD6C-4FA9-93CF-E4213380BABA}" type="slidenum">
              <a:rPr lang="en-US" altLang="ja-JP"/>
              <a:pPr>
                <a:defRPr/>
              </a:pPr>
              <a:t>‹#›</a:t>
            </a:fld>
            <a:endParaRPr lang="en-US" altLang="ja-JP"/>
          </a:p>
        </p:txBody>
      </p:sp>
    </p:spTree>
    <p:extLst>
      <p:ext uri="{BB962C8B-B14F-4D97-AF65-F5344CB8AC3E}">
        <p14:creationId xmlns:p14="http://schemas.microsoft.com/office/powerpoint/2010/main" val="248612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D9F13F13-DE28-46F8-B98F-9DBD7D17544F}" type="slidenum">
              <a:rPr lang="en-US" altLang="ja-JP"/>
              <a:pPr>
                <a:defRPr/>
              </a:pPr>
              <a:t>‹#›</a:t>
            </a:fld>
            <a:endParaRPr lang="en-US" altLang="ja-JP"/>
          </a:p>
        </p:txBody>
      </p:sp>
    </p:spTree>
    <p:extLst>
      <p:ext uri="{BB962C8B-B14F-4D97-AF65-F5344CB8AC3E}">
        <p14:creationId xmlns:p14="http://schemas.microsoft.com/office/powerpoint/2010/main" val="56229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906A7B7E-3351-4667-A1D8-5F2E24DEB984}" type="slidenum">
              <a:rPr lang="en-US" altLang="ja-JP"/>
              <a:pPr>
                <a:defRPr/>
              </a:pPr>
              <a:t>‹#›</a:t>
            </a:fld>
            <a:endParaRPr lang="en-US" altLang="ja-JP"/>
          </a:p>
        </p:txBody>
      </p:sp>
    </p:spTree>
    <p:extLst>
      <p:ext uri="{BB962C8B-B14F-4D97-AF65-F5344CB8AC3E}">
        <p14:creationId xmlns:p14="http://schemas.microsoft.com/office/powerpoint/2010/main" val="1550267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B30EF0CD-7718-4429-8801-C22C5A3323B0}" type="slidenum">
              <a:rPr lang="en-US" altLang="ja-JP"/>
              <a:pPr>
                <a:defRPr/>
              </a:pPr>
              <a:t>‹#›</a:t>
            </a:fld>
            <a:endParaRPr lang="en-US" altLang="ja-JP"/>
          </a:p>
        </p:txBody>
      </p:sp>
    </p:spTree>
    <p:extLst>
      <p:ext uri="{BB962C8B-B14F-4D97-AF65-F5344CB8AC3E}">
        <p14:creationId xmlns:p14="http://schemas.microsoft.com/office/powerpoint/2010/main" val="213093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2A87363C-1E2C-41EC-AB86-7543FCE97467}" type="slidenum">
              <a:rPr lang="en-US" altLang="ja-JP"/>
              <a:pPr>
                <a:defRPr/>
              </a:pPr>
              <a:t>‹#›</a:t>
            </a:fld>
            <a:endParaRPr lang="en-US" altLang="ja-JP"/>
          </a:p>
        </p:txBody>
      </p:sp>
    </p:spTree>
    <p:extLst>
      <p:ext uri="{BB962C8B-B14F-4D97-AF65-F5344CB8AC3E}">
        <p14:creationId xmlns:p14="http://schemas.microsoft.com/office/powerpoint/2010/main" val="227731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CB1AD0AB-062F-457D-B533-1391DC8A3C50}" type="slidenum">
              <a:rPr lang="en-US" altLang="ja-JP"/>
              <a:pPr>
                <a:defRPr/>
              </a:pPr>
              <a:t>‹#›</a:t>
            </a:fld>
            <a:endParaRPr lang="en-US" altLang="ja-JP"/>
          </a:p>
        </p:txBody>
      </p:sp>
    </p:spTree>
    <p:extLst>
      <p:ext uri="{BB962C8B-B14F-4D97-AF65-F5344CB8AC3E}">
        <p14:creationId xmlns:p14="http://schemas.microsoft.com/office/powerpoint/2010/main" val="236856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27D8C0D-0B48-435B-953B-66F0E6E1C2F2}" type="slidenum">
              <a:rPr lang="en-US" altLang="ja-JP"/>
              <a:pPr>
                <a:defRPr/>
              </a:pPr>
              <a:t>‹#›</a:t>
            </a:fld>
            <a:endParaRPr lang="en-US" altLang="ja-JP"/>
          </a:p>
        </p:txBody>
      </p:sp>
    </p:spTree>
    <p:extLst>
      <p:ext uri="{BB962C8B-B14F-4D97-AF65-F5344CB8AC3E}">
        <p14:creationId xmlns:p14="http://schemas.microsoft.com/office/powerpoint/2010/main" val="231543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ea typeface="ＭＳ Ｐゴシック" charset="-128"/>
              </a:defRPr>
            </a:lvl1pPr>
          </a:lstStyle>
          <a:p>
            <a:pPr>
              <a:defRPr/>
            </a:pPr>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ea typeface="ＭＳ Ｐゴシック" charset="-128"/>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AB51E9D-979B-42DA-A941-FE681755D5F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japanpost.j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disneylabo.exblog.jp/iv/detail/index.asp?s=19906630&amp;i=201303/07/82/e0238382_15103024.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768475"/>
            <a:ext cx="8207375" cy="1736725"/>
          </a:xfrm>
        </p:spPr>
        <p:txBody>
          <a:bodyPr/>
          <a:lstStyle/>
          <a:p>
            <a:pPr eaLnBrk="1" hangingPunct="1"/>
            <a:r>
              <a:rPr lang="ja-JP" altLang="en-US" sz="4800" smtClean="0"/>
              <a:t>第</a:t>
            </a:r>
            <a:r>
              <a:rPr lang="en-US" altLang="ja-JP" sz="4800" smtClean="0"/>
              <a:t>2</a:t>
            </a:r>
            <a:r>
              <a:rPr lang="ja-JP" altLang="en-US" sz="4800" smtClean="0"/>
              <a:t>章　ディズニーランドの歩み</a:t>
            </a:r>
          </a:p>
        </p:txBody>
      </p:sp>
      <p:sp>
        <p:nvSpPr>
          <p:cNvPr id="2051" name="Rectangle 3"/>
          <p:cNvSpPr>
            <a:spLocks noGrp="1" noChangeArrowheads="1"/>
          </p:cNvSpPr>
          <p:nvPr>
            <p:ph type="subTitle" idx="1"/>
          </p:nvPr>
        </p:nvSpPr>
        <p:spPr/>
        <p:txBody>
          <a:bodyPr rtlCol="0">
            <a:normAutofit/>
          </a:bodyPr>
          <a:lstStyle/>
          <a:p>
            <a:pPr eaLnBrk="1" fontAlgn="auto" hangingPunct="1">
              <a:spcAft>
                <a:spcPts val="0"/>
              </a:spcAft>
              <a:defRPr/>
            </a:pPr>
            <a:r>
              <a:rPr lang="ja-JP" altLang="en-US" smtClean="0"/>
              <a:t>山澤成康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ja-JP" altLang="en-US" smtClean="0"/>
              <a:t>オリエンタルランド設立</a:t>
            </a:r>
          </a:p>
        </p:txBody>
      </p:sp>
      <p:sp>
        <p:nvSpPr>
          <p:cNvPr id="15363" name="Rectangle 3"/>
          <p:cNvSpPr>
            <a:spLocks noGrp="1" noChangeArrowheads="1"/>
          </p:cNvSpPr>
          <p:nvPr>
            <p:ph idx="1"/>
          </p:nvPr>
        </p:nvSpPr>
        <p:spPr/>
        <p:txBody>
          <a:bodyPr/>
          <a:lstStyle/>
          <a:p>
            <a:pPr eaLnBrk="1" hangingPunct="1">
              <a:lnSpc>
                <a:spcPct val="90000"/>
              </a:lnSpc>
            </a:pPr>
            <a:r>
              <a:rPr lang="en-US" altLang="ja-JP" smtClean="0"/>
              <a:t>1960</a:t>
            </a:r>
            <a:r>
              <a:rPr lang="ja-JP" altLang="en-US" smtClean="0"/>
              <a:t>年</a:t>
            </a:r>
            <a:r>
              <a:rPr lang="en-US" altLang="ja-JP" smtClean="0"/>
              <a:t>7</a:t>
            </a:r>
            <a:r>
              <a:rPr lang="ja-JP" altLang="en-US" smtClean="0"/>
              <a:t>月（京成電鉄と三井不動産ほか）</a:t>
            </a:r>
          </a:p>
          <a:p>
            <a:pPr eaLnBrk="1" hangingPunct="1">
              <a:lnSpc>
                <a:spcPct val="90000"/>
              </a:lnSpc>
            </a:pPr>
            <a:endParaRPr lang="ja-JP" altLang="en-US" smtClean="0"/>
          </a:p>
          <a:p>
            <a:pPr eaLnBrk="1" hangingPunct="1">
              <a:lnSpc>
                <a:spcPct val="90000"/>
              </a:lnSpc>
            </a:pPr>
            <a:r>
              <a:rPr lang="ja-JP" altLang="en-US" smtClean="0"/>
              <a:t>目的</a:t>
            </a:r>
          </a:p>
          <a:p>
            <a:pPr eaLnBrk="1" hangingPunct="1">
              <a:lnSpc>
                <a:spcPct val="90000"/>
              </a:lnSpc>
              <a:buFont typeface="Wingdings" panose="05000000000000000000" pitchFamily="2" charset="2"/>
              <a:buNone/>
            </a:pPr>
            <a:r>
              <a:rPr lang="ja-JP" altLang="en-US" smtClean="0"/>
              <a:t>　千葉県</a:t>
            </a:r>
            <a:r>
              <a:rPr lang="ja-JP" altLang="en-US" smtClean="0">
                <a:solidFill>
                  <a:srgbClr val="FF0000"/>
                </a:solidFill>
              </a:rPr>
              <a:t>浦安沖の海面を埋立て、</a:t>
            </a:r>
            <a:r>
              <a:rPr lang="ja-JP" altLang="en-US" smtClean="0"/>
              <a:t>商業地・住宅地の開発と大規模レジャー施設の建設を行い、国民の文化・厚生・福祉に寄与する</a:t>
            </a:r>
          </a:p>
          <a:p>
            <a:pPr eaLnBrk="1" hangingPunct="1">
              <a:lnSpc>
                <a:spcPct val="90000"/>
              </a:lnSpc>
              <a:buFont typeface="Wingdings" panose="05000000000000000000" pitchFamily="2" charset="2"/>
              <a:buNone/>
            </a:pPr>
            <a:endParaRPr lang="ja-JP" altLang="en-US" smtClean="0"/>
          </a:p>
          <a:p>
            <a:pPr eaLnBrk="1" hangingPunct="1">
              <a:lnSpc>
                <a:spcPct val="90000"/>
              </a:lnSpc>
              <a:buFont typeface="Wingdings" panose="05000000000000000000" pitchFamily="2" charset="2"/>
              <a:buNone/>
            </a:pPr>
            <a:r>
              <a:rPr lang="ja-JP" altLang="en-US" smtClean="0"/>
              <a:t>ディズニーランドを作るかどうかは未定</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endParaRPr lang="ja-JP" altLang="en-US" smtClean="0"/>
          </a:p>
        </p:txBody>
      </p:sp>
      <p:pic>
        <p:nvPicPr>
          <p:cNvPr id="1741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88913"/>
            <a:ext cx="8797925" cy="637063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smtClean="0"/>
              <a:t>川崎千春</a:t>
            </a:r>
          </a:p>
        </p:txBody>
      </p:sp>
      <p:sp>
        <p:nvSpPr>
          <p:cNvPr id="18435" name="Rectangle 3"/>
          <p:cNvSpPr>
            <a:spLocks noGrp="1" noChangeArrowheads="1"/>
          </p:cNvSpPr>
          <p:nvPr>
            <p:ph type="body" idx="1"/>
          </p:nvPr>
        </p:nvSpPr>
        <p:spPr/>
        <p:txBody>
          <a:bodyPr/>
          <a:lstStyle/>
          <a:p>
            <a:pPr eaLnBrk="1" hangingPunct="1"/>
            <a:r>
              <a:rPr lang="ja-JP" altLang="en-US" smtClean="0"/>
              <a:t>当時の京成電鉄社長</a:t>
            </a:r>
          </a:p>
          <a:p>
            <a:pPr eaLnBrk="1" hangingPunct="1"/>
            <a:r>
              <a:rPr lang="ja-JP" altLang="en-US" smtClean="0"/>
              <a:t>夢を描く人</a:t>
            </a:r>
          </a:p>
          <a:p>
            <a:pPr eaLnBrk="1" hangingPunct="1"/>
            <a:r>
              <a:rPr lang="ja-JP" altLang="en-US" smtClean="0"/>
              <a:t>ディズニーランドを誘致</a:t>
            </a:r>
          </a:p>
          <a:p>
            <a:pPr eaLnBrk="1" hangingPunct="1"/>
            <a:r>
              <a:rPr lang="ja-JP" altLang="en-US" smtClean="0"/>
              <a:t>京成バラ園で販売するバラの買い付けでアメリカにいく。（</a:t>
            </a:r>
            <a:r>
              <a:rPr lang="en-US" altLang="ja-JP" smtClean="0"/>
              <a:t>1958</a:t>
            </a:r>
            <a:r>
              <a:rPr lang="ja-JP" altLang="en-US" smtClean="0"/>
              <a:t>年）</a:t>
            </a:r>
          </a:p>
          <a:p>
            <a:pPr eaLnBrk="1" hangingPunct="1"/>
            <a:r>
              <a:rPr lang="ja-JP" altLang="en-US" smtClean="0"/>
              <a:t>ディズニーランドに行き、「こんな世界を日本の子供たちにも見せてやりたい」</a:t>
            </a:r>
          </a:p>
        </p:txBody>
      </p:sp>
      <p:sp>
        <p:nvSpPr>
          <p:cNvPr id="18436" name="Text Box 5"/>
          <p:cNvSpPr txBox="1">
            <a:spLocks noChangeArrowheads="1"/>
          </p:cNvSpPr>
          <p:nvPr/>
        </p:nvSpPr>
        <p:spPr bwMode="auto">
          <a:xfrm>
            <a:off x="755650" y="5876925"/>
            <a:ext cx="7272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800">
                <a:latin typeface="Tahoma" panose="020B0604030504040204" pitchFamily="34" charset="0"/>
              </a:rPr>
              <a:t>(</a:t>
            </a:r>
            <a:r>
              <a:rPr lang="ja-JP" altLang="en-US" sz="2800">
                <a:latin typeface="Tahoma" panose="020B0604030504040204" pitchFamily="34" charset="0"/>
              </a:rPr>
              <a:t>注）京成バラ園は、千葉県八千代市に現存。</a:t>
            </a:r>
          </a:p>
        </p:txBody>
      </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5888"/>
            <a:ext cx="20955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ja-JP" altLang="en-US" smtClean="0"/>
              <a:t>高橋正知</a:t>
            </a:r>
          </a:p>
        </p:txBody>
      </p:sp>
      <p:sp>
        <p:nvSpPr>
          <p:cNvPr id="20483" name="Rectangle 3"/>
          <p:cNvSpPr>
            <a:spLocks noGrp="1" noChangeArrowheads="1"/>
          </p:cNvSpPr>
          <p:nvPr>
            <p:ph type="body" idx="1"/>
          </p:nvPr>
        </p:nvSpPr>
        <p:spPr/>
        <p:txBody>
          <a:bodyPr/>
          <a:lstStyle/>
          <a:p>
            <a:pPr eaLnBrk="1" hangingPunct="1">
              <a:lnSpc>
                <a:spcPct val="90000"/>
              </a:lnSpc>
            </a:pPr>
            <a:r>
              <a:rPr lang="ja-JP" altLang="en-US" smtClean="0"/>
              <a:t>東大法学部卒</a:t>
            </a:r>
          </a:p>
          <a:p>
            <a:pPr eaLnBrk="1" hangingPunct="1">
              <a:lnSpc>
                <a:spcPct val="90000"/>
              </a:lnSpc>
            </a:pPr>
            <a:r>
              <a:rPr lang="ja-JP" altLang="en-US" smtClean="0"/>
              <a:t>戦争中ラバウルへ</a:t>
            </a:r>
          </a:p>
          <a:p>
            <a:pPr eaLnBrk="1" hangingPunct="1">
              <a:lnSpc>
                <a:spcPct val="90000"/>
              </a:lnSpc>
            </a:pPr>
            <a:r>
              <a:rPr lang="ja-JP" altLang="en-US" smtClean="0"/>
              <a:t>富士石油販売役員</a:t>
            </a:r>
          </a:p>
          <a:p>
            <a:pPr eaLnBrk="1" hangingPunct="1">
              <a:lnSpc>
                <a:spcPct val="90000"/>
              </a:lnSpc>
            </a:pPr>
            <a:r>
              <a:rPr lang="ja-JP" altLang="en-US" smtClean="0"/>
              <a:t>酒豪</a:t>
            </a:r>
          </a:p>
          <a:p>
            <a:pPr eaLnBrk="1" hangingPunct="1">
              <a:lnSpc>
                <a:spcPct val="90000"/>
              </a:lnSpc>
            </a:pPr>
            <a:r>
              <a:rPr lang="ja-JP" altLang="en-US" smtClean="0"/>
              <a:t>浦安地区の漁業組合の交渉</a:t>
            </a:r>
          </a:p>
          <a:p>
            <a:pPr eaLnBrk="1" hangingPunct="1">
              <a:lnSpc>
                <a:spcPct val="90000"/>
              </a:lnSpc>
            </a:pPr>
            <a:r>
              <a:rPr lang="ja-JP" altLang="en-US" smtClean="0"/>
              <a:t>料亭で接待「相手を本気くどくなら彼らが初めていくような料亭に接待することだ」</a:t>
            </a:r>
          </a:p>
          <a:p>
            <a:pPr eaLnBrk="1" hangingPunct="1">
              <a:lnSpc>
                <a:spcPct val="90000"/>
              </a:lnSpc>
            </a:pPr>
            <a:r>
              <a:rPr lang="ja-JP" altLang="en-US" smtClean="0"/>
              <a:t>ワールドバザールに名前</a:t>
            </a:r>
            <a:endParaRPr lang="en-US" altLang="ja-JP" smtClean="0"/>
          </a:p>
          <a:p>
            <a:pPr eaLnBrk="1" hangingPunct="1">
              <a:lnSpc>
                <a:spcPct val="90000"/>
              </a:lnSpc>
            </a:pPr>
            <a:r>
              <a:rPr lang="ja-JP" altLang="en-US" smtClean="0"/>
              <a:t>ディズニーランド開園時のオリエンタルランド社長</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692150"/>
            <a:ext cx="184467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1030253"/>
          <p:cNvPicPr>
            <a:picLocks noChangeAspect="1" noChangeArrowheads="1"/>
          </p:cNvPicPr>
          <p:nvPr/>
        </p:nvPicPr>
        <p:blipFill>
          <a:blip r:embed="rId3">
            <a:lum bright="-2000"/>
            <a:extLst>
              <a:ext uri="{28A0092B-C50C-407E-A947-70E740481C1C}">
                <a14:useLocalDpi xmlns:a14="http://schemas.microsoft.com/office/drawing/2010/main" val="0"/>
              </a:ext>
            </a:extLst>
          </a:blip>
          <a:srcRect/>
          <a:stretch>
            <a:fillRect/>
          </a:stretch>
        </p:blipFill>
        <p:spPr bwMode="auto">
          <a:xfrm>
            <a:off x="1476375" y="1125538"/>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ja-JP" altLang="ja-JP" smtClean="0"/>
          </a:p>
        </p:txBody>
      </p:sp>
      <p:pic>
        <p:nvPicPr>
          <p:cNvPr id="24579" name="Picture 11" descr="takahash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196975"/>
            <a:ext cx="6684963" cy="44958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ja-JP" altLang="en-US" smtClean="0"/>
              <a:t>ディズニーランドとの交渉</a:t>
            </a:r>
          </a:p>
        </p:txBody>
      </p:sp>
      <p:sp>
        <p:nvSpPr>
          <p:cNvPr id="24579" name="Rectangle 3"/>
          <p:cNvSpPr>
            <a:spLocks noGrp="1" noChangeArrowheads="1"/>
          </p:cNvSpPr>
          <p:nvPr>
            <p:ph type="body" idx="1"/>
          </p:nvPr>
        </p:nvSpPr>
        <p:spPr>
          <a:xfrm>
            <a:off x="533400" y="1557338"/>
            <a:ext cx="8359775" cy="4876800"/>
          </a:xfrm>
        </p:spPr>
        <p:txBody>
          <a:bodyPr/>
          <a:lstStyle/>
          <a:p>
            <a:pPr eaLnBrk="1" hangingPunct="1">
              <a:buFont typeface="Arial" charset="0"/>
              <a:buChar char="•"/>
              <a:defRPr/>
            </a:pPr>
            <a:r>
              <a:rPr lang="ja-JP" altLang="en-US" dirty="0" smtClean="0"/>
              <a:t>１９６０年代前半　</a:t>
            </a:r>
            <a:endParaRPr lang="en-US" altLang="ja-JP" dirty="0" smtClean="0"/>
          </a:p>
          <a:p>
            <a:pPr marL="0" indent="0" eaLnBrk="1" hangingPunct="1">
              <a:buFont typeface="Arial" charset="0"/>
              <a:buNone/>
              <a:defRPr/>
            </a:pPr>
            <a:r>
              <a:rPr lang="ja-JP" altLang="en-US" dirty="0"/>
              <a:t>　</a:t>
            </a:r>
            <a:r>
              <a:rPr lang="ja-JP" altLang="en-US" dirty="0" smtClean="0"/>
              <a:t>　　　　　　門前払い（</a:t>
            </a:r>
            <a:r>
              <a:rPr lang="ja-JP" altLang="en-US" dirty="0" smtClean="0">
                <a:solidFill>
                  <a:schemeClr val="accent6">
                    <a:lumMod val="75000"/>
                  </a:schemeClr>
                </a:solidFill>
              </a:rPr>
              <a:t>奈良ドリームランド問題</a:t>
            </a:r>
            <a:r>
              <a:rPr lang="ja-JP" altLang="en-US" dirty="0" smtClean="0"/>
              <a:t>）</a:t>
            </a:r>
          </a:p>
          <a:p>
            <a:pPr eaLnBrk="1" hangingPunct="1">
              <a:buFont typeface="Arial" charset="0"/>
              <a:buChar char="•"/>
              <a:defRPr/>
            </a:pPr>
            <a:r>
              <a:rPr lang="ja-JP" altLang="en-US" dirty="0" smtClean="0"/>
              <a:t>１９７０年代　ディズニーワールドの完成</a:t>
            </a:r>
          </a:p>
          <a:p>
            <a:pPr eaLnBrk="1" hangingPunct="1">
              <a:buFont typeface="Arial" charset="0"/>
              <a:buChar char="•"/>
              <a:defRPr/>
            </a:pPr>
            <a:r>
              <a:rPr lang="ja-JP" altLang="en-US" dirty="0" smtClean="0"/>
              <a:t>１９７４年　ディズニー社の会長来日</a:t>
            </a:r>
            <a:endParaRPr lang="en-US" altLang="ja-JP" dirty="0" smtClean="0"/>
          </a:p>
          <a:p>
            <a:pPr eaLnBrk="1" hangingPunct="1">
              <a:buFont typeface="Wingdings" pitchFamily="2" charset="2"/>
              <a:buNone/>
              <a:defRPr/>
            </a:pPr>
            <a:r>
              <a:rPr lang="ja-JP" altLang="en-US" dirty="0"/>
              <a:t>　</a:t>
            </a:r>
            <a:r>
              <a:rPr lang="ja-JP" altLang="en-US" dirty="0" smtClean="0"/>
              <a:t>　</a:t>
            </a:r>
            <a:r>
              <a:rPr lang="ja-JP" altLang="en-US" dirty="0" smtClean="0">
                <a:solidFill>
                  <a:srgbClr val="0000CC"/>
                </a:solidFill>
              </a:rPr>
              <a:t>オリエンタルランド　</a:t>
            </a:r>
            <a:r>
              <a:rPr lang="ja-JP" altLang="en-US" dirty="0" smtClean="0"/>
              <a:t>→　舞浜</a:t>
            </a:r>
          </a:p>
          <a:p>
            <a:pPr eaLnBrk="1" hangingPunct="1">
              <a:buFont typeface="Wingdings" pitchFamily="2" charset="2"/>
              <a:buNone/>
              <a:defRPr/>
            </a:pPr>
            <a:r>
              <a:rPr lang="ja-JP" altLang="en-US" dirty="0" smtClean="0"/>
              <a:t>　　</a:t>
            </a:r>
          </a:p>
          <a:p>
            <a:pPr eaLnBrk="1" hangingPunct="1">
              <a:buFont typeface="Wingdings" pitchFamily="2" charset="2"/>
              <a:buNone/>
              <a:defRPr/>
            </a:pPr>
            <a:r>
              <a:rPr lang="ja-JP" altLang="en-US" dirty="0" smtClean="0"/>
              <a:t>　　</a:t>
            </a:r>
            <a:r>
              <a:rPr lang="ja-JP" altLang="en-US" dirty="0" smtClean="0">
                <a:solidFill>
                  <a:srgbClr val="0000CC"/>
                </a:solidFill>
              </a:rPr>
              <a:t>ライバル会社（三菱系）</a:t>
            </a:r>
            <a:r>
              <a:rPr lang="ja-JP" altLang="en-US" dirty="0" smtClean="0"/>
              <a:t>→富士の裾野（</a:t>
            </a:r>
            <a:r>
              <a:rPr lang="en-US" altLang="ja-JP" dirty="0" smtClean="0"/>
              <a:t>300</a:t>
            </a:r>
            <a:r>
              <a:rPr lang="ja-JP" altLang="en-US" dirty="0" smtClean="0"/>
              <a:t>万坪）富士スピードウエイ周辺</a:t>
            </a:r>
          </a:p>
          <a:p>
            <a:pPr eaLnBrk="1" hangingPunct="1">
              <a:buFont typeface="Wingdings" pitchFamily="2" charset="2"/>
              <a:buNone/>
              <a:defRPr/>
            </a:pPr>
            <a:endParaRPr lang="ja-JP" altLang="en-US" dirty="0" smtClean="0"/>
          </a:p>
          <a:p>
            <a:pPr eaLnBrk="1" hangingPunct="1">
              <a:buFont typeface="Wingdings" pitchFamily="2" charset="2"/>
              <a:buNone/>
              <a:defRPr/>
            </a:pPr>
            <a:endParaRPr lang="en-US" altLang="ja-JP" dirty="0" smtClean="0"/>
          </a:p>
        </p:txBody>
      </p:sp>
      <p:sp>
        <p:nvSpPr>
          <p:cNvPr id="26628" name="AutoShape 4"/>
          <p:cNvSpPr>
            <a:spLocks/>
          </p:cNvSpPr>
          <p:nvPr/>
        </p:nvSpPr>
        <p:spPr bwMode="auto">
          <a:xfrm>
            <a:off x="584200" y="4149725"/>
            <a:ext cx="288925" cy="1368425"/>
          </a:xfrm>
          <a:prstGeom prst="leftBrace">
            <a:avLst>
              <a:gd name="adj1" fmla="val 39469"/>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latin typeface="Tahoma" panose="020B060403050404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r>
              <a:rPr lang="ja-JP" altLang="en-US" smtClean="0"/>
              <a:t>奈良ドリームランド</a:t>
            </a:r>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557338"/>
            <a:ext cx="7177087" cy="4786312"/>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２つの候補地の争い</a:t>
            </a:r>
          </a:p>
        </p:txBody>
      </p:sp>
      <p:sp>
        <p:nvSpPr>
          <p:cNvPr id="29699" name="テキスト プレースホルダー 2"/>
          <p:cNvSpPr>
            <a:spLocks noGrp="1"/>
          </p:cNvSpPr>
          <p:nvPr>
            <p:ph type="body" idx="1"/>
          </p:nvPr>
        </p:nvSpPr>
        <p:spPr/>
        <p:txBody>
          <a:bodyPr/>
          <a:lstStyle/>
          <a:p>
            <a:r>
              <a:rPr lang="ja-JP" altLang="en-US" sz="3200" smtClean="0">
                <a:solidFill>
                  <a:srgbClr val="0070C0"/>
                </a:solidFill>
              </a:rPr>
              <a:t>オリエンタルランド</a:t>
            </a:r>
          </a:p>
        </p:txBody>
      </p:sp>
      <p:sp>
        <p:nvSpPr>
          <p:cNvPr id="29700" name="コンテンツ プレースホルダー 3"/>
          <p:cNvSpPr>
            <a:spLocks noGrp="1"/>
          </p:cNvSpPr>
          <p:nvPr>
            <p:ph sz="half" idx="2"/>
          </p:nvPr>
        </p:nvSpPr>
        <p:spPr/>
        <p:txBody>
          <a:bodyPr/>
          <a:lstStyle/>
          <a:p>
            <a:r>
              <a:rPr lang="ja-JP" altLang="en-US" sz="2800" smtClean="0"/>
              <a:t>三井不動産などが開発する埋立地</a:t>
            </a:r>
            <a:endParaRPr lang="en-US" altLang="ja-JP" sz="2800" smtClean="0"/>
          </a:p>
          <a:p>
            <a:r>
              <a:rPr lang="ja-JP" altLang="en-US" sz="2800" smtClean="0"/>
              <a:t>埋立地は人口の楽園にふさわしい</a:t>
            </a:r>
            <a:endParaRPr lang="en-US" altLang="ja-JP" sz="2800" smtClean="0"/>
          </a:p>
          <a:p>
            <a:r>
              <a:rPr lang="ja-JP" altLang="en-US" sz="2800" smtClean="0"/>
              <a:t>都心に近い</a:t>
            </a:r>
            <a:endParaRPr lang="en-US" altLang="ja-JP" sz="2800" smtClean="0"/>
          </a:p>
          <a:p>
            <a:r>
              <a:rPr lang="ja-JP" altLang="en-US" sz="2800" smtClean="0"/>
              <a:t>営業活動（アメリカ人の好きな牛肉の用意、ヘリコプターを使った視察）</a:t>
            </a:r>
            <a:endParaRPr lang="en-US" altLang="ja-JP" sz="2800" smtClean="0"/>
          </a:p>
        </p:txBody>
      </p:sp>
      <p:sp>
        <p:nvSpPr>
          <p:cNvPr id="29701" name="テキスト プレースホルダー 4"/>
          <p:cNvSpPr>
            <a:spLocks noGrp="1"/>
          </p:cNvSpPr>
          <p:nvPr>
            <p:ph type="body" sz="quarter" idx="3"/>
          </p:nvPr>
        </p:nvSpPr>
        <p:spPr/>
        <p:txBody>
          <a:bodyPr/>
          <a:lstStyle/>
          <a:p>
            <a:r>
              <a:rPr lang="ja-JP" altLang="en-US" sz="3200" smtClean="0">
                <a:solidFill>
                  <a:srgbClr val="0070C0"/>
                </a:solidFill>
              </a:rPr>
              <a:t>三菱グループ</a:t>
            </a:r>
          </a:p>
        </p:txBody>
      </p:sp>
      <p:sp>
        <p:nvSpPr>
          <p:cNvPr id="29702" name="コンテンツ プレースホルダー 5"/>
          <p:cNvSpPr>
            <a:spLocks noGrp="1"/>
          </p:cNvSpPr>
          <p:nvPr>
            <p:ph sz="quarter" idx="4"/>
          </p:nvPr>
        </p:nvSpPr>
        <p:spPr/>
        <p:txBody>
          <a:bodyPr/>
          <a:lstStyle/>
          <a:p>
            <a:r>
              <a:rPr lang="ja-JP" altLang="en-US" sz="2800" smtClean="0"/>
              <a:t>三菱地所所有の広大な土地</a:t>
            </a:r>
            <a:endParaRPr lang="en-US" altLang="ja-JP" sz="2800" smtClean="0"/>
          </a:p>
          <a:p>
            <a:r>
              <a:rPr lang="ja-JP" altLang="en-US" sz="2800" smtClean="0"/>
              <a:t>富士山や自然に囲まれた立地</a:t>
            </a:r>
            <a:endParaRPr lang="en-US" altLang="ja-JP" sz="2800" smtClean="0"/>
          </a:p>
          <a:p>
            <a:r>
              <a:rPr lang="ja-JP" altLang="en-US" sz="2800" smtClean="0"/>
              <a:t>都心から遠い</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smtClean="0"/>
              <a:t>準備作業</a:t>
            </a:r>
          </a:p>
        </p:txBody>
      </p:sp>
      <p:sp>
        <p:nvSpPr>
          <p:cNvPr id="30723" name="Rectangle 3"/>
          <p:cNvSpPr>
            <a:spLocks noGrp="1" noChangeArrowheads="1"/>
          </p:cNvSpPr>
          <p:nvPr>
            <p:ph type="body" idx="1"/>
          </p:nvPr>
        </p:nvSpPr>
        <p:spPr/>
        <p:txBody>
          <a:bodyPr/>
          <a:lstStyle/>
          <a:p>
            <a:pPr eaLnBrk="1" hangingPunct="1"/>
            <a:r>
              <a:rPr lang="ja-JP" altLang="en-US" smtClean="0"/>
              <a:t>１９７７年３月　名称決定</a:t>
            </a:r>
          </a:p>
          <a:p>
            <a:pPr eaLnBrk="1" hangingPunct="1"/>
            <a:r>
              <a:rPr lang="ja-JP" altLang="en-US" smtClean="0"/>
              <a:t>１９７７年７月　スポンサー誘致</a:t>
            </a:r>
          </a:p>
          <a:p>
            <a:pPr eaLnBrk="1" hangingPunct="1"/>
            <a:r>
              <a:rPr lang="ja-JP" altLang="en-US" smtClean="0"/>
              <a:t>契約期間でもめる</a:t>
            </a:r>
          </a:p>
          <a:p>
            <a:pPr eaLnBrk="1" hangingPunct="1"/>
            <a:r>
              <a:rPr lang="en-US" altLang="ja-JP" smtClean="0"/>
              <a:t>1979</a:t>
            </a:r>
            <a:r>
              <a:rPr lang="ja-JP" altLang="en-US" smtClean="0"/>
              <a:t>年調印</a:t>
            </a:r>
          </a:p>
          <a:p>
            <a:pPr eaLnBrk="1" hangingPunct="1"/>
            <a:r>
              <a:rPr lang="en-US" altLang="ja-JP" smtClean="0"/>
              <a:t>1980</a:t>
            </a:r>
            <a:r>
              <a:rPr lang="ja-JP" altLang="en-US" smtClean="0"/>
              <a:t>年着工</a:t>
            </a:r>
          </a:p>
          <a:p>
            <a:pPr eaLnBrk="1" hangingPunct="1"/>
            <a:r>
              <a:rPr lang="ja-JP" altLang="en-US" smtClean="0"/>
              <a:t>当初１０００億円が１８００億円に膨らむ</a:t>
            </a:r>
          </a:p>
          <a:p>
            <a:pPr eaLnBrk="1" hangingPunct="1"/>
            <a:r>
              <a:rPr lang="en-US" altLang="ja-JP" smtClean="0">
                <a:solidFill>
                  <a:srgbClr val="CC0099"/>
                </a:solidFill>
              </a:rPr>
              <a:t>1983</a:t>
            </a:r>
            <a:r>
              <a:rPr lang="ja-JP" altLang="en-US" smtClean="0">
                <a:solidFill>
                  <a:srgbClr val="CC0099"/>
                </a:solidFill>
              </a:rPr>
              <a:t>年４月開園</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r>
              <a:rPr lang="ja-JP" altLang="en-US" smtClean="0"/>
              <a:t>実質</a:t>
            </a:r>
            <a:r>
              <a:rPr lang="en-US" altLang="ja-JP" smtClean="0"/>
              <a:t>GDP</a:t>
            </a:r>
            <a:r>
              <a:rPr lang="ja-JP" altLang="en-US" smtClean="0"/>
              <a:t>成長率</a:t>
            </a:r>
          </a:p>
        </p:txBody>
      </p:sp>
      <p:sp>
        <p:nvSpPr>
          <p:cNvPr id="5123" name="Rectangle 3"/>
          <p:cNvSpPr>
            <a:spLocks noGrp="1" noChangeArrowheads="1"/>
          </p:cNvSpPr>
          <p:nvPr>
            <p:ph idx="1"/>
          </p:nvPr>
        </p:nvSpPr>
        <p:spPr/>
        <p:txBody>
          <a:bodyPr/>
          <a:lstStyle/>
          <a:p>
            <a:pPr eaLnBrk="1" hangingPunct="1"/>
            <a:r>
              <a:rPr lang="en-US" altLang="ja-JP" sz="2800" smtClean="0"/>
              <a:t>60</a:t>
            </a:r>
            <a:r>
              <a:rPr lang="ja-JP" altLang="en-US" sz="2800" smtClean="0"/>
              <a:t>年代から</a:t>
            </a:r>
            <a:r>
              <a:rPr lang="en-US" altLang="ja-JP" sz="2800" smtClean="0"/>
              <a:t>70</a:t>
            </a:r>
            <a:r>
              <a:rPr lang="ja-JP" altLang="en-US" sz="2800" smtClean="0"/>
              <a:t>年代前半　高度成長期</a:t>
            </a:r>
          </a:p>
          <a:p>
            <a:pPr eaLnBrk="1" hangingPunct="1"/>
            <a:r>
              <a:rPr lang="en-US" altLang="ja-JP" sz="2800" smtClean="0"/>
              <a:t>74</a:t>
            </a:r>
            <a:r>
              <a:rPr lang="ja-JP" altLang="en-US" sz="2800" smtClean="0"/>
              <a:t>年　第一次石油危機（オイルショック）</a:t>
            </a:r>
          </a:p>
          <a:p>
            <a:pPr eaLnBrk="1" hangingPunct="1"/>
            <a:r>
              <a:rPr lang="en-US" altLang="ja-JP" sz="2800" smtClean="0"/>
              <a:t>80</a:t>
            </a:r>
            <a:r>
              <a:rPr lang="ja-JP" altLang="en-US" sz="2800" smtClean="0"/>
              <a:t>年　第二次石油危機（オイルショック）</a:t>
            </a:r>
          </a:p>
          <a:p>
            <a:pPr eaLnBrk="1" hangingPunct="1"/>
            <a:r>
              <a:rPr lang="en-US" altLang="ja-JP" sz="2800" smtClean="0"/>
              <a:t>90</a:t>
            </a:r>
            <a:r>
              <a:rPr lang="ja-JP" altLang="en-US" sz="2800" smtClean="0"/>
              <a:t>年　バブル崩壊</a:t>
            </a:r>
            <a:endParaRPr lang="en-US" altLang="ja-JP" sz="2800" smtClean="0"/>
          </a:p>
          <a:p>
            <a:pPr eaLnBrk="1" hangingPunct="1"/>
            <a:r>
              <a:rPr lang="en-US" altLang="ja-JP" sz="2800" smtClean="0"/>
              <a:t>2000</a:t>
            </a:r>
            <a:r>
              <a:rPr lang="ja-JP" altLang="en-US" sz="2800" smtClean="0"/>
              <a:t>年　中国の成長</a:t>
            </a:r>
            <a:endParaRPr lang="en-US" altLang="ja-JP" sz="2800" smtClean="0"/>
          </a:p>
          <a:p>
            <a:pPr eaLnBrk="1" hangingPunct="1"/>
            <a:r>
              <a:rPr lang="en-US" altLang="ja-JP" sz="2800" smtClean="0"/>
              <a:t>2010</a:t>
            </a:r>
            <a:r>
              <a:rPr lang="ja-JP" altLang="en-US" sz="2800" smtClean="0"/>
              <a:t>年　アベノミクス</a:t>
            </a:r>
            <a:endParaRPr lang="en-US" altLang="ja-JP" sz="2800" smtClean="0"/>
          </a:p>
          <a:p>
            <a:pPr eaLnBrk="1" hangingPunct="1"/>
            <a:endParaRPr lang="ja-JP" altLang="en-US" sz="2800" smtClean="0"/>
          </a:p>
          <a:p>
            <a:pPr eaLnBrk="1" hangingPunct="1"/>
            <a:endParaRPr lang="ja-JP" altLang="en-US" sz="28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a:xfrm>
            <a:off x="468313" y="115888"/>
            <a:ext cx="8229600" cy="1143000"/>
          </a:xfrm>
        </p:spPr>
        <p:txBody>
          <a:bodyPr/>
          <a:lstStyle/>
          <a:p>
            <a:r>
              <a:rPr lang="ja-JP" altLang="en-US" smtClean="0"/>
              <a:t>ディズニーシーができるまで</a:t>
            </a:r>
          </a:p>
        </p:txBody>
      </p:sp>
      <p:graphicFrame>
        <p:nvGraphicFramePr>
          <p:cNvPr id="4" name="コンテンツ プレースホルダー 3"/>
          <p:cNvGraphicFramePr>
            <a:graphicFrameLocks noGrp="1"/>
          </p:cNvGraphicFramePr>
          <p:nvPr>
            <p:ph idx="1"/>
          </p:nvPr>
        </p:nvGraphicFramePr>
        <p:xfrm>
          <a:off x="179388" y="1052513"/>
          <a:ext cx="8785225" cy="5589587"/>
        </p:xfrm>
        <a:graphic>
          <a:graphicData uri="http://schemas.openxmlformats.org/drawingml/2006/table">
            <a:tbl>
              <a:tblPr>
                <a:tableStyleId>{5C22544A-7EE6-4342-B048-85BDC9FD1C3A}</a:tableStyleId>
              </a:tblPr>
              <a:tblGrid>
                <a:gridCol w="1512211">
                  <a:extLst>
                    <a:ext uri="{9D8B030D-6E8A-4147-A177-3AD203B41FA5}">
                      <a16:colId xmlns:a16="http://schemas.microsoft.com/office/drawing/2014/main" val="20000"/>
                    </a:ext>
                  </a:extLst>
                </a:gridCol>
                <a:gridCol w="7273014">
                  <a:extLst>
                    <a:ext uri="{9D8B030D-6E8A-4147-A177-3AD203B41FA5}">
                      <a16:colId xmlns:a16="http://schemas.microsoft.com/office/drawing/2014/main" val="20001"/>
                    </a:ext>
                  </a:extLst>
                </a:gridCol>
              </a:tblGrid>
              <a:tr h="790649">
                <a:tc>
                  <a:txBody>
                    <a:bodyPr/>
                    <a:lstStyle/>
                    <a:p>
                      <a:pPr algn="ctr" fontAlgn="ctr"/>
                      <a:r>
                        <a:rPr lang="ja-JP" altLang="en-US" sz="2800" u="none" strike="noStrike" baseline="0" dirty="0">
                          <a:solidFill>
                            <a:schemeClr val="bg1"/>
                          </a:solidFill>
                          <a:effectLst/>
                        </a:rPr>
                        <a:t>年月</a:t>
                      </a:r>
                      <a:endParaRPr lang="ja-JP" altLang="en-US" sz="2800" b="0" i="0" u="none" strike="noStrike" baseline="0" dirty="0">
                        <a:solidFill>
                          <a:schemeClr val="bg1"/>
                        </a:solidFill>
                        <a:effectLst/>
                        <a:latin typeface="ＭＳ Ｐゴシック"/>
                      </a:endParaRPr>
                    </a:p>
                  </a:txBody>
                  <a:tcPr marL="9525" marR="9525" marT="9525" marB="0" anchor="ctr">
                    <a:solidFill>
                      <a:schemeClr val="accent1">
                        <a:lumMod val="50000"/>
                      </a:schemeClr>
                    </a:solidFill>
                  </a:tcPr>
                </a:tc>
                <a:tc>
                  <a:txBody>
                    <a:bodyPr/>
                    <a:lstStyle/>
                    <a:p>
                      <a:pPr algn="ctr" fontAlgn="ctr"/>
                      <a:r>
                        <a:rPr lang="ja-JP" altLang="en-US" sz="2800" u="none" strike="noStrike" baseline="0" dirty="0">
                          <a:solidFill>
                            <a:schemeClr val="bg1"/>
                          </a:solidFill>
                          <a:effectLst/>
                        </a:rPr>
                        <a:t>内容</a:t>
                      </a:r>
                      <a:endParaRPr lang="ja-JP" altLang="en-US" sz="2800" b="0" i="0" u="none" strike="noStrike" baseline="0" dirty="0">
                        <a:solidFill>
                          <a:schemeClr val="bg1"/>
                        </a:solidFill>
                        <a:effectLst/>
                        <a:latin typeface="ＭＳ Ｐゴシック"/>
                      </a:endParaRPr>
                    </a:p>
                  </a:txBody>
                  <a:tcPr marL="9525" marR="9525" marT="9525" marB="0" anchor="ctr">
                    <a:solidFill>
                      <a:schemeClr val="accent1">
                        <a:lumMod val="50000"/>
                      </a:schemeClr>
                    </a:solidFill>
                  </a:tcPr>
                </a:tc>
                <a:extLst>
                  <a:ext uri="{0D108BD9-81ED-4DB2-BD59-A6C34878D82A}">
                    <a16:rowId xmlns:a16="http://schemas.microsoft.com/office/drawing/2014/main" val="10000"/>
                  </a:ext>
                </a:extLst>
              </a:tr>
              <a:tr h="862974">
                <a:tc>
                  <a:txBody>
                    <a:bodyPr/>
                    <a:lstStyle/>
                    <a:p>
                      <a:pPr algn="ctr" fontAlgn="ctr"/>
                      <a:r>
                        <a:rPr lang="en-US" altLang="ja-JP" sz="2800" u="none" strike="noStrike" dirty="0">
                          <a:effectLst/>
                        </a:rPr>
                        <a:t>1986</a:t>
                      </a:r>
                      <a:r>
                        <a:rPr lang="ja-JP" altLang="en-US" sz="2800" u="none" strike="noStrike" dirty="0">
                          <a:effectLst/>
                        </a:rPr>
                        <a:t>年</a:t>
                      </a:r>
                      <a:r>
                        <a:rPr lang="en-US" altLang="ja-JP" sz="2800" u="none" strike="noStrike" dirty="0">
                          <a:effectLst/>
                        </a:rPr>
                        <a:t>1</a:t>
                      </a:r>
                      <a:r>
                        <a:rPr lang="ja-JP" altLang="en-US" sz="2800" u="none" strike="noStrike" dirty="0">
                          <a:effectLst/>
                        </a:rPr>
                        <a:t>月</a:t>
                      </a:r>
                      <a:endParaRPr lang="ja-JP" altLang="en-US" sz="2800" b="0" i="0" u="none" strike="noStrike" dirty="0">
                        <a:effectLst/>
                        <a:latin typeface="ＭＳ Ｐゴシック"/>
                      </a:endParaRPr>
                    </a:p>
                  </a:txBody>
                  <a:tcPr marL="9525" marR="9525" marT="9525" marB="0" anchor="ctr"/>
                </a:tc>
                <a:tc>
                  <a:txBody>
                    <a:bodyPr/>
                    <a:lstStyle/>
                    <a:p>
                      <a:pPr algn="l" fontAlgn="ctr"/>
                      <a:r>
                        <a:rPr lang="ja-JP" altLang="en-US" sz="2800" u="none" strike="noStrike" dirty="0">
                          <a:effectLst/>
                        </a:rPr>
                        <a:t>ディズニー社が「</a:t>
                      </a:r>
                      <a:r>
                        <a:rPr lang="ja-JP" altLang="en-US" sz="2800" b="1" u="none" strike="noStrike" baseline="0" dirty="0">
                          <a:solidFill>
                            <a:srgbClr val="00B050"/>
                          </a:solidFill>
                          <a:effectLst/>
                        </a:rPr>
                        <a:t>東京ディズニーワールド構想</a:t>
                      </a:r>
                      <a:r>
                        <a:rPr lang="ja-JP" altLang="en-US" sz="2800" u="none" strike="noStrike" dirty="0">
                          <a:effectLst/>
                        </a:rPr>
                        <a:t>」提案</a:t>
                      </a:r>
                      <a:endParaRPr lang="ja-JP" altLang="en-US" sz="2800" b="0" i="0" u="none" strike="noStrike" dirty="0">
                        <a:effectLst/>
                        <a:latin typeface="ＭＳ Ｐゴシック"/>
                      </a:endParaRPr>
                    </a:p>
                  </a:txBody>
                  <a:tcPr marL="9525" marR="9525" marT="9525" marB="0" anchor="ctr"/>
                </a:tc>
                <a:extLst>
                  <a:ext uri="{0D108BD9-81ED-4DB2-BD59-A6C34878D82A}">
                    <a16:rowId xmlns:a16="http://schemas.microsoft.com/office/drawing/2014/main" val="10001"/>
                  </a:ext>
                </a:extLst>
              </a:tr>
              <a:tr h="1092779">
                <a:tc>
                  <a:txBody>
                    <a:bodyPr/>
                    <a:lstStyle/>
                    <a:p>
                      <a:pPr algn="ctr" fontAlgn="ctr"/>
                      <a:r>
                        <a:rPr lang="en-US" altLang="ja-JP" sz="2800" u="none" strike="noStrike" dirty="0">
                          <a:effectLst/>
                        </a:rPr>
                        <a:t>1987</a:t>
                      </a:r>
                      <a:r>
                        <a:rPr lang="ja-JP" altLang="en-US" sz="2800" u="none" strike="noStrike" dirty="0">
                          <a:effectLst/>
                        </a:rPr>
                        <a:t>年</a:t>
                      </a:r>
                      <a:endParaRPr lang="ja-JP" altLang="en-US" sz="2800" b="0" i="0" u="none" strike="noStrike" dirty="0">
                        <a:effectLst/>
                        <a:latin typeface="ＭＳ Ｐゴシック"/>
                      </a:endParaRPr>
                    </a:p>
                  </a:txBody>
                  <a:tcPr marL="9525" marR="9525" marT="9525" marB="0" anchor="ctr"/>
                </a:tc>
                <a:tc>
                  <a:txBody>
                    <a:bodyPr/>
                    <a:lstStyle/>
                    <a:p>
                      <a:pPr algn="l" fontAlgn="ctr"/>
                      <a:r>
                        <a:rPr lang="ja-JP" altLang="en-US" sz="2800" u="none" strike="noStrike" dirty="0">
                          <a:effectLst/>
                        </a:rPr>
                        <a:t>ディズニー社が７つのテーマをもつゾーン「</a:t>
                      </a:r>
                      <a:r>
                        <a:rPr lang="ja-JP" altLang="en-US" sz="2800" b="1" u="none" strike="noStrike" baseline="0" dirty="0">
                          <a:solidFill>
                            <a:srgbClr val="00B050"/>
                          </a:solidFill>
                          <a:effectLst/>
                        </a:rPr>
                        <a:t>ディズニーシティ</a:t>
                      </a:r>
                      <a:r>
                        <a:rPr lang="ja-JP" altLang="en-US" sz="2800" u="none" strike="noStrike" dirty="0">
                          <a:effectLst/>
                        </a:rPr>
                        <a:t>」提案</a:t>
                      </a:r>
                      <a:endParaRPr lang="ja-JP" altLang="en-US" sz="2800" b="0" i="0" u="none" strike="noStrike" dirty="0">
                        <a:effectLst/>
                        <a:latin typeface="ＭＳ Ｐゴシック"/>
                      </a:endParaRPr>
                    </a:p>
                  </a:txBody>
                  <a:tcPr marL="9525" marR="9525" marT="9525" marB="0" anchor="ctr"/>
                </a:tc>
                <a:extLst>
                  <a:ext uri="{0D108BD9-81ED-4DB2-BD59-A6C34878D82A}">
                    <a16:rowId xmlns:a16="http://schemas.microsoft.com/office/drawing/2014/main" val="10002"/>
                  </a:ext>
                </a:extLst>
              </a:tr>
              <a:tr h="862974">
                <a:tc>
                  <a:txBody>
                    <a:bodyPr/>
                    <a:lstStyle/>
                    <a:p>
                      <a:pPr algn="ctr" fontAlgn="ctr"/>
                      <a:r>
                        <a:rPr lang="en-US" altLang="ja-JP" sz="2800" u="none" strike="noStrike">
                          <a:effectLst/>
                        </a:rPr>
                        <a:t>1988</a:t>
                      </a:r>
                      <a:r>
                        <a:rPr lang="ja-JP" altLang="en-US" sz="2800" u="none" strike="noStrike">
                          <a:effectLst/>
                        </a:rPr>
                        <a:t>年</a:t>
                      </a:r>
                      <a:r>
                        <a:rPr lang="en-US" altLang="ja-JP" sz="2800" u="none" strike="noStrike">
                          <a:effectLst/>
                        </a:rPr>
                        <a:t>4</a:t>
                      </a:r>
                      <a:r>
                        <a:rPr lang="ja-JP" altLang="en-US" sz="2800" u="none" strike="noStrike">
                          <a:effectLst/>
                        </a:rPr>
                        <a:t>月</a:t>
                      </a:r>
                      <a:endParaRPr lang="ja-JP" altLang="en-US" sz="2800" b="0" i="0" u="none" strike="noStrike">
                        <a:effectLst/>
                        <a:latin typeface="ＭＳ Ｐゴシック"/>
                      </a:endParaRPr>
                    </a:p>
                  </a:txBody>
                  <a:tcPr marL="9525" marR="9525" marT="9525" marB="0" anchor="ctr"/>
                </a:tc>
                <a:tc>
                  <a:txBody>
                    <a:bodyPr/>
                    <a:lstStyle/>
                    <a:p>
                      <a:pPr algn="l" fontAlgn="ctr"/>
                      <a:r>
                        <a:rPr lang="ja-JP" altLang="en-US" sz="2800" u="none" strike="noStrike" dirty="0">
                          <a:effectLst/>
                        </a:rPr>
                        <a:t>オリエンタルランド「第二パーク構想」計画発表</a:t>
                      </a:r>
                      <a:endParaRPr lang="ja-JP" altLang="en-US" sz="2800" b="0" i="0" u="none" strike="noStrike" dirty="0">
                        <a:effectLst/>
                        <a:latin typeface="ＭＳ Ｐゴシック"/>
                      </a:endParaRPr>
                    </a:p>
                  </a:txBody>
                  <a:tcPr marL="9525" marR="9525" marT="9525" marB="0" anchor="ctr"/>
                </a:tc>
                <a:extLst>
                  <a:ext uri="{0D108BD9-81ED-4DB2-BD59-A6C34878D82A}">
                    <a16:rowId xmlns:a16="http://schemas.microsoft.com/office/drawing/2014/main" val="10003"/>
                  </a:ext>
                </a:extLst>
              </a:tr>
              <a:tr h="1117237">
                <a:tc>
                  <a:txBody>
                    <a:bodyPr/>
                    <a:lstStyle/>
                    <a:p>
                      <a:pPr algn="ctr" fontAlgn="ctr"/>
                      <a:r>
                        <a:rPr lang="en-US" altLang="ja-JP" sz="2800" u="none" strike="noStrike">
                          <a:effectLst/>
                        </a:rPr>
                        <a:t>1990</a:t>
                      </a:r>
                      <a:r>
                        <a:rPr lang="ja-JP" altLang="en-US" sz="2800" u="none" strike="noStrike">
                          <a:effectLst/>
                        </a:rPr>
                        <a:t>年</a:t>
                      </a:r>
                      <a:r>
                        <a:rPr lang="en-US" altLang="ja-JP" sz="2800" u="none" strike="noStrike">
                          <a:effectLst/>
                        </a:rPr>
                        <a:t>10</a:t>
                      </a:r>
                      <a:r>
                        <a:rPr lang="ja-JP" altLang="en-US" sz="2800" u="none" strike="noStrike">
                          <a:effectLst/>
                        </a:rPr>
                        <a:t>月</a:t>
                      </a:r>
                      <a:endParaRPr lang="ja-JP" altLang="en-US" sz="2800" b="0" i="0" u="none" strike="noStrike">
                        <a:effectLst/>
                        <a:latin typeface="ＭＳ Ｐゴシック"/>
                      </a:endParaRPr>
                    </a:p>
                  </a:txBody>
                  <a:tcPr marL="9525" marR="9525" marT="9525" marB="0" anchor="ctr"/>
                </a:tc>
                <a:tc>
                  <a:txBody>
                    <a:bodyPr/>
                    <a:lstStyle/>
                    <a:p>
                      <a:pPr algn="l" fontAlgn="ctr"/>
                      <a:r>
                        <a:rPr lang="ja-JP" altLang="en-US" sz="2800" u="none" strike="noStrike" dirty="0">
                          <a:effectLst/>
                        </a:rPr>
                        <a:t>ディズニー社が映画スタジオをベースにした「</a:t>
                      </a:r>
                      <a:r>
                        <a:rPr lang="ja-JP" altLang="en-US" sz="2800" b="1" u="none" strike="noStrike" baseline="0" dirty="0">
                          <a:solidFill>
                            <a:srgbClr val="00B050"/>
                          </a:solidFill>
                          <a:effectLst/>
                        </a:rPr>
                        <a:t>ディズニー・ハリウッド・マジック</a:t>
                      </a:r>
                      <a:r>
                        <a:rPr lang="ja-JP" altLang="en-US" sz="2800" u="none" strike="noStrike" dirty="0">
                          <a:effectLst/>
                        </a:rPr>
                        <a:t>」を提案</a:t>
                      </a:r>
                      <a:endParaRPr lang="ja-JP" altLang="en-US" sz="2800" b="0" i="0" u="none" strike="noStrike" dirty="0">
                        <a:effectLst/>
                        <a:latin typeface="ＭＳ Ｐゴシック"/>
                      </a:endParaRPr>
                    </a:p>
                  </a:txBody>
                  <a:tcPr marL="9525" marR="9525" marT="9525" marB="0" anchor="ctr"/>
                </a:tc>
                <a:extLst>
                  <a:ext uri="{0D108BD9-81ED-4DB2-BD59-A6C34878D82A}">
                    <a16:rowId xmlns:a16="http://schemas.microsoft.com/office/drawing/2014/main" val="10004"/>
                  </a:ext>
                </a:extLst>
              </a:tr>
              <a:tr h="862974">
                <a:tc>
                  <a:txBody>
                    <a:bodyPr/>
                    <a:lstStyle/>
                    <a:p>
                      <a:pPr algn="ctr" fontAlgn="ctr"/>
                      <a:r>
                        <a:rPr lang="en-US" altLang="ja-JP" sz="2800" u="none" strike="noStrike">
                          <a:effectLst/>
                        </a:rPr>
                        <a:t>1991</a:t>
                      </a:r>
                      <a:r>
                        <a:rPr lang="ja-JP" altLang="en-US" sz="2800" u="none" strike="noStrike">
                          <a:effectLst/>
                        </a:rPr>
                        <a:t>年</a:t>
                      </a:r>
                      <a:r>
                        <a:rPr lang="en-US" altLang="ja-JP" sz="2800" u="none" strike="noStrike">
                          <a:effectLst/>
                        </a:rPr>
                        <a:t>9</a:t>
                      </a:r>
                      <a:r>
                        <a:rPr lang="ja-JP" altLang="en-US" sz="2800" u="none" strike="noStrike">
                          <a:effectLst/>
                        </a:rPr>
                        <a:t>月</a:t>
                      </a:r>
                      <a:endParaRPr lang="ja-JP" altLang="en-US" sz="2800" b="0" i="0" u="none" strike="noStrike">
                        <a:effectLst/>
                        <a:latin typeface="ＭＳ Ｐゴシック"/>
                      </a:endParaRPr>
                    </a:p>
                  </a:txBody>
                  <a:tcPr marL="9525" marR="9525" marT="9525" marB="0" anchor="ctr"/>
                </a:tc>
                <a:tc>
                  <a:txBody>
                    <a:bodyPr/>
                    <a:lstStyle/>
                    <a:p>
                      <a:pPr algn="l" fontAlgn="ctr"/>
                      <a:r>
                        <a:rPr lang="ja-JP" altLang="en-US" sz="2800" u="none" strike="noStrike" dirty="0">
                          <a:effectLst/>
                        </a:rPr>
                        <a:t>オリエンタルランド、ディズニー社の提案に反対</a:t>
                      </a:r>
                      <a:endParaRPr lang="ja-JP" altLang="en-US" sz="2800" b="0" i="0" u="none" strike="noStrike" dirty="0">
                        <a:effectLst/>
                        <a:latin typeface="ＭＳ Ｐゴシック"/>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r>
              <a:rPr lang="ja-JP" altLang="en-US" smtClean="0"/>
              <a:t>ディズニーシーができるまで</a:t>
            </a:r>
          </a:p>
        </p:txBody>
      </p:sp>
      <p:graphicFrame>
        <p:nvGraphicFramePr>
          <p:cNvPr id="3" name="コンテンツ プレースホルダー 3"/>
          <p:cNvGraphicFramePr>
            <a:graphicFrameLocks/>
          </p:cNvGraphicFramePr>
          <p:nvPr/>
        </p:nvGraphicFramePr>
        <p:xfrm>
          <a:off x="179388" y="1412875"/>
          <a:ext cx="8785225" cy="5284788"/>
        </p:xfrm>
        <a:graphic>
          <a:graphicData uri="http://schemas.openxmlformats.org/drawingml/2006/table">
            <a:tbl>
              <a:tblPr>
                <a:tableStyleId>{5C22544A-7EE6-4342-B048-85BDC9FD1C3A}</a:tableStyleId>
              </a:tblPr>
              <a:tblGrid>
                <a:gridCol w="2376331">
                  <a:extLst>
                    <a:ext uri="{9D8B030D-6E8A-4147-A177-3AD203B41FA5}">
                      <a16:colId xmlns:a16="http://schemas.microsoft.com/office/drawing/2014/main" val="20000"/>
                    </a:ext>
                  </a:extLst>
                </a:gridCol>
                <a:gridCol w="6408894">
                  <a:extLst>
                    <a:ext uri="{9D8B030D-6E8A-4147-A177-3AD203B41FA5}">
                      <a16:colId xmlns:a16="http://schemas.microsoft.com/office/drawing/2014/main" val="20001"/>
                    </a:ext>
                  </a:extLst>
                </a:gridCol>
              </a:tblGrid>
              <a:tr h="575042">
                <a:tc>
                  <a:txBody>
                    <a:bodyPr/>
                    <a:lstStyle/>
                    <a:p>
                      <a:pPr algn="ctr" fontAlgn="ctr"/>
                      <a:r>
                        <a:rPr lang="ja-JP" altLang="en-US" sz="3200" u="none" strike="noStrike" baseline="0" dirty="0">
                          <a:solidFill>
                            <a:schemeClr val="bg1"/>
                          </a:solidFill>
                          <a:effectLst/>
                        </a:rPr>
                        <a:t>年月</a:t>
                      </a:r>
                      <a:endParaRPr lang="ja-JP" altLang="en-US" sz="3200" b="0" i="0" u="none" strike="noStrike" baseline="0" dirty="0">
                        <a:solidFill>
                          <a:schemeClr val="bg1"/>
                        </a:solidFill>
                        <a:effectLst/>
                        <a:latin typeface="ＭＳ Ｐゴシック"/>
                      </a:endParaRPr>
                    </a:p>
                  </a:txBody>
                  <a:tcPr marL="9525" marR="9525" marT="9524" marB="0" anchor="ctr">
                    <a:solidFill>
                      <a:schemeClr val="accent1">
                        <a:lumMod val="50000"/>
                      </a:schemeClr>
                    </a:solidFill>
                  </a:tcPr>
                </a:tc>
                <a:tc>
                  <a:txBody>
                    <a:bodyPr/>
                    <a:lstStyle/>
                    <a:p>
                      <a:pPr algn="ctr" fontAlgn="ctr"/>
                      <a:r>
                        <a:rPr lang="ja-JP" altLang="en-US" sz="3200" u="none" strike="noStrike" baseline="0" dirty="0">
                          <a:solidFill>
                            <a:schemeClr val="bg1"/>
                          </a:solidFill>
                          <a:effectLst/>
                        </a:rPr>
                        <a:t>内容</a:t>
                      </a:r>
                      <a:endParaRPr lang="ja-JP" altLang="en-US" sz="3200" b="0" i="0" u="none" strike="noStrike" baseline="0" dirty="0">
                        <a:solidFill>
                          <a:schemeClr val="bg1"/>
                        </a:solidFill>
                        <a:effectLst/>
                        <a:latin typeface="ＭＳ Ｐゴシック"/>
                      </a:endParaRPr>
                    </a:p>
                  </a:txBody>
                  <a:tcPr marL="9525" marR="9525" marT="9524" marB="0" anchor="ctr">
                    <a:solidFill>
                      <a:schemeClr val="accent1">
                        <a:lumMod val="50000"/>
                      </a:schemeClr>
                    </a:solidFill>
                  </a:tcPr>
                </a:tc>
                <a:extLst>
                  <a:ext uri="{0D108BD9-81ED-4DB2-BD59-A6C34878D82A}">
                    <a16:rowId xmlns:a16="http://schemas.microsoft.com/office/drawing/2014/main" val="10000"/>
                  </a:ext>
                </a:extLst>
              </a:tr>
              <a:tr h="892670">
                <a:tc>
                  <a:txBody>
                    <a:bodyPr/>
                    <a:lstStyle/>
                    <a:p>
                      <a:pPr algn="ctr" fontAlgn="ctr"/>
                      <a:r>
                        <a:rPr lang="en-US" altLang="ja-JP" sz="2800" u="none" strike="noStrike" dirty="0">
                          <a:effectLst/>
                        </a:rPr>
                        <a:t>1992</a:t>
                      </a:r>
                      <a:r>
                        <a:rPr lang="ja-JP" altLang="en-US" sz="2800" u="none" strike="noStrike" dirty="0">
                          <a:effectLst/>
                        </a:rPr>
                        <a:t>年</a:t>
                      </a:r>
                      <a:r>
                        <a:rPr lang="en-US" altLang="ja-JP" sz="2800" u="none" strike="noStrike" dirty="0">
                          <a:effectLst/>
                        </a:rPr>
                        <a:t>7</a:t>
                      </a:r>
                      <a:r>
                        <a:rPr lang="ja-JP" altLang="en-US" sz="2800" u="none" strike="noStrike" dirty="0">
                          <a:effectLst/>
                        </a:rPr>
                        <a:t>月</a:t>
                      </a:r>
                      <a:endParaRPr lang="ja-JP" altLang="en-US" sz="2800" b="0" i="0" u="none" strike="noStrike" dirty="0">
                        <a:effectLst/>
                        <a:latin typeface="ＭＳ Ｐゴシック"/>
                      </a:endParaRPr>
                    </a:p>
                  </a:txBody>
                  <a:tcPr marL="9525" marR="9525" marT="9524" marB="0" anchor="ctr"/>
                </a:tc>
                <a:tc>
                  <a:txBody>
                    <a:bodyPr/>
                    <a:lstStyle/>
                    <a:p>
                      <a:pPr algn="l" fontAlgn="ctr"/>
                      <a:r>
                        <a:rPr lang="ja-JP" altLang="en-US" sz="2800" u="none" strike="noStrike" dirty="0">
                          <a:effectLst/>
                        </a:rPr>
                        <a:t>ディズニー社「</a:t>
                      </a:r>
                      <a:r>
                        <a:rPr lang="ja-JP" altLang="en-US" sz="2800" b="1" u="none" strike="noStrike" baseline="0" dirty="0">
                          <a:solidFill>
                            <a:srgbClr val="00B050"/>
                          </a:solidFill>
                          <a:effectLst/>
                        </a:rPr>
                        <a:t>ディズニーシ</a:t>
                      </a:r>
                      <a:r>
                        <a:rPr lang="ja-JP" altLang="en-US" sz="2800" u="none" strike="noStrike" baseline="0" dirty="0">
                          <a:solidFill>
                            <a:srgbClr val="00B050"/>
                          </a:solidFill>
                          <a:effectLst/>
                        </a:rPr>
                        <a:t>ー</a:t>
                      </a:r>
                      <a:r>
                        <a:rPr lang="ja-JP" altLang="en-US" sz="2800" u="none" strike="noStrike" dirty="0">
                          <a:effectLst/>
                        </a:rPr>
                        <a:t>」コンセプトを提示</a:t>
                      </a:r>
                      <a:endParaRPr lang="ja-JP" altLang="en-US" sz="2800" b="0" i="0" u="none" strike="noStrike" dirty="0">
                        <a:effectLst/>
                        <a:latin typeface="ＭＳ Ｐゴシック"/>
                      </a:endParaRPr>
                    </a:p>
                  </a:txBody>
                  <a:tcPr marL="9525" marR="9525" marT="9524" marB="0" anchor="ctr"/>
                </a:tc>
                <a:extLst>
                  <a:ext uri="{0D108BD9-81ED-4DB2-BD59-A6C34878D82A}">
                    <a16:rowId xmlns:a16="http://schemas.microsoft.com/office/drawing/2014/main" val="10001"/>
                  </a:ext>
                </a:extLst>
              </a:tr>
              <a:tr h="892670">
                <a:tc>
                  <a:txBody>
                    <a:bodyPr/>
                    <a:lstStyle/>
                    <a:p>
                      <a:pPr algn="ctr" fontAlgn="ctr"/>
                      <a:r>
                        <a:rPr lang="en-US" altLang="ja-JP" sz="3200" u="none" strike="noStrike" dirty="0">
                          <a:effectLst/>
                        </a:rPr>
                        <a:t>1993</a:t>
                      </a:r>
                      <a:r>
                        <a:rPr lang="ja-JP" altLang="en-US" sz="3200" u="none" strike="noStrike" dirty="0">
                          <a:effectLst/>
                        </a:rPr>
                        <a:t>年</a:t>
                      </a:r>
                      <a:r>
                        <a:rPr lang="en-US" altLang="ja-JP" sz="3200" u="none" strike="noStrike" dirty="0">
                          <a:effectLst/>
                        </a:rPr>
                        <a:t>1</a:t>
                      </a:r>
                      <a:r>
                        <a:rPr lang="ja-JP" altLang="en-US" sz="3200" u="none" strike="noStrike" dirty="0">
                          <a:effectLst/>
                        </a:rPr>
                        <a:t>月</a:t>
                      </a:r>
                      <a:endParaRPr lang="ja-JP" altLang="en-US" sz="3200" b="0" i="0" u="none" strike="noStrike" dirty="0">
                        <a:effectLst/>
                        <a:latin typeface="ＭＳ Ｐゴシック"/>
                      </a:endParaRPr>
                    </a:p>
                  </a:txBody>
                  <a:tcPr marL="9525" marR="9525" marT="9524" marB="0" anchor="ctr"/>
                </a:tc>
                <a:tc>
                  <a:txBody>
                    <a:bodyPr/>
                    <a:lstStyle/>
                    <a:p>
                      <a:pPr algn="l" fontAlgn="ctr"/>
                      <a:r>
                        <a:rPr lang="ja-JP" altLang="en-US" sz="3200" u="none" strike="noStrike" dirty="0">
                          <a:effectLst/>
                        </a:rPr>
                        <a:t>ディズニー社が「マスタープラン」提示</a:t>
                      </a:r>
                      <a:endParaRPr lang="ja-JP" altLang="en-US" sz="3200" b="0" i="0" u="none" strike="noStrike" dirty="0">
                        <a:effectLst/>
                        <a:latin typeface="ＭＳ Ｐゴシック"/>
                      </a:endParaRPr>
                    </a:p>
                  </a:txBody>
                  <a:tcPr marL="9525" marR="9525" marT="9524" marB="0" anchor="ctr"/>
                </a:tc>
                <a:extLst>
                  <a:ext uri="{0D108BD9-81ED-4DB2-BD59-A6C34878D82A}">
                    <a16:rowId xmlns:a16="http://schemas.microsoft.com/office/drawing/2014/main" val="10002"/>
                  </a:ext>
                </a:extLst>
              </a:tr>
              <a:tr h="1139067">
                <a:tc>
                  <a:txBody>
                    <a:bodyPr/>
                    <a:lstStyle/>
                    <a:p>
                      <a:pPr algn="ctr" fontAlgn="ctr"/>
                      <a:r>
                        <a:rPr lang="en-US" altLang="ja-JP" sz="3200" u="none" strike="noStrike" dirty="0">
                          <a:effectLst/>
                        </a:rPr>
                        <a:t>1994</a:t>
                      </a:r>
                      <a:r>
                        <a:rPr lang="ja-JP" altLang="en-US" sz="3200" u="none" strike="noStrike" dirty="0">
                          <a:effectLst/>
                        </a:rPr>
                        <a:t>年</a:t>
                      </a:r>
                      <a:r>
                        <a:rPr lang="en-US" altLang="ja-JP" sz="3200" u="none" strike="noStrike" dirty="0">
                          <a:effectLst/>
                        </a:rPr>
                        <a:t>6</a:t>
                      </a:r>
                      <a:r>
                        <a:rPr lang="ja-JP" altLang="en-US" sz="3200" u="none" strike="noStrike" dirty="0">
                          <a:effectLst/>
                        </a:rPr>
                        <a:t>月</a:t>
                      </a:r>
                      <a:endParaRPr lang="ja-JP" altLang="en-US" sz="3200" b="0" i="0" u="none" strike="noStrike" dirty="0">
                        <a:effectLst/>
                        <a:latin typeface="ＭＳ Ｐゴシック"/>
                      </a:endParaRPr>
                    </a:p>
                  </a:txBody>
                  <a:tcPr marL="9525" marR="9525" marT="9524" marB="0" anchor="ctr"/>
                </a:tc>
                <a:tc>
                  <a:txBody>
                    <a:bodyPr/>
                    <a:lstStyle/>
                    <a:p>
                      <a:pPr algn="l" fontAlgn="ctr"/>
                      <a:r>
                        <a:rPr lang="ja-JP" altLang="en-US" sz="3200" u="none" strike="noStrike" dirty="0">
                          <a:effectLst/>
                        </a:rPr>
                        <a:t>オリエンタルランドが「コンセプトチーム」結成</a:t>
                      </a:r>
                      <a:endParaRPr lang="ja-JP" altLang="en-US" sz="3200" b="0" i="0" u="none" strike="noStrike" dirty="0">
                        <a:effectLst/>
                        <a:latin typeface="ＭＳ Ｐゴシック"/>
                      </a:endParaRPr>
                    </a:p>
                  </a:txBody>
                  <a:tcPr marL="9525" marR="9525" marT="9524" marB="0" anchor="ctr"/>
                </a:tc>
                <a:extLst>
                  <a:ext uri="{0D108BD9-81ED-4DB2-BD59-A6C34878D82A}">
                    <a16:rowId xmlns:a16="http://schemas.microsoft.com/office/drawing/2014/main" val="10003"/>
                  </a:ext>
                </a:extLst>
              </a:tr>
              <a:tr h="892670">
                <a:tc>
                  <a:txBody>
                    <a:bodyPr/>
                    <a:lstStyle/>
                    <a:p>
                      <a:pPr algn="ctr" fontAlgn="ctr"/>
                      <a:r>
                        <a:rPr lang="en-US" altLang="ja-JP" sz="3200" u="none" strike="noStrike">
                          <a:effectLst/>
                        </a:rPr>
                        <a:t>1998</a:t>
                      </a:r>
                      <a:r>
                        <a:rPr lang="ja-JP" altLang="en-US" sz="3200" u="none" strike="noStrike">
                          <a:effectLst/>
                        </a:rPr>
                        <a:t>年</a:t>
                      </a:r>
                      <a:r>
                        <a:rPr lang="en-US" altLang="ja-JP" sz="3200" u="none" strike="noStrike">
                          <a:effectLst/>
                        </a:rPr>
                        <a:t>10</a:t>
                      </a:r>
                      <a:r>
                        <a:rPr lang="ja-JP" altLang="en-US" sz="3200" u="none" strike="noStrike">
                          <a:effectLst/>
                        </a:rPr>
                        <a:t>月</a:t>
                      </a:r>
                      <a:endParaRPr lang="ja-JP" altLang="en-US" sz="3200" b="0" i="0" u="none" strike="noStrike">
                        <a:effectLst/>
                        <a:latin typeface="ＭＳ Ｐゴシック"/>
                      </a:endParaRPr>
                    </a:p>
                  </a:txBody>
                  <a:tcPr marL="9525" marR="9525" marT="9524" marB="0" anchor="ctr"/>
                </a:tc>
                <a:tc>
                  <a:txBody>
                    <a:bodyPr/>
                    <a:lstStyle/>
                    <a:p>
                      <a:pPr algn="l" fontAlgn="ctr"/>
                      <a:r>
                        <a:rPr lang="ja-JP" altLang="en-US" sz="3200" u="none" strike="noStrike" dirty="0">
                          <a:effectLst/>
                        </a:rPr>
                        <a:t>ディズニーシー着工</a:t>
                      </a:r>
                      <a:endParaRPr lang="ja-JP" altLang="en-US" sz="3200" b="0" i="0" u="none" strike="noStrike" dirty="0">
                        <a:effectLst/>
                        <a:latin typeface="ＭＳ Ｐゴシック"/>
                      </a:endParaRPr>
                    </a:p>
                  </a:txBody>
                  <a:tcPr marL="9525" marR="9525" marT="9524" marB="0" anchor="ctr"/>
                </a:tc>
                <a:extLst>
                  <a:ext uri="{0D108BD9-81ED-4DB2-BD59-A6C34878D82A}">
                    <a16:rowId xmlns:a16="http://schemas.microsoft.com/office/drawing/2014/main" val="10004"/>
                  </a:ext>
                </a:extLst>
              </a:tr>
              <a:tr h="892670">
                <a:tc>
                  <a:txBody>
                    <a:bodyPr/>
                    <a:lstStyle/>
                    <a:p>
                      <a:pPr algn="ctr" fontAlgn="ctr"/>
                      <a:r>
                        <a:rPr lang="en-US" altLang="ja-JP" sz="3200" u="none" strike="noStrike">
                          <a:effectLst/>
                        </a:rPr>
                        <a:t>2001</a:t>
                      </a:r>
                      <a:r>
                        <a:rPr lang="ja-JP" altLang="en-US" sz="3200" u="none" strike="noStrike">
                          <a:effectLst/>
                        </a:rPr>
                        <a:t>年</a:t>
                      </a:r>
                      <a:r>
                        <a:rPr lang="en-US" altLang="ja-JP" sz="3200" u="none" strike="noStrike">
                          <a:effectLst/>
                        </a:rPr>
                        <a:t>9</a:t>
                      </a:r>
                      <a:r>
                        <a:rPr lang="ja-JP" altLang="en-US" sz="3200" u="none" strike="noStrike">
                          <a:effectLst/>
                        </a:rPr>
                        <a:t>月</a:t>
                      </a:r>
                      <a:endParaRPr lang="ja-JP" altLang="en-US" sz="3200" b="0" i="0" u="none" strike="noStrike">
                        <a:effectLst/>
                        <a:latin typeface="ＭＳ Ｐゴシック"/>
                      </a:endParaRPr>
                    </a:p>
                  </a:txBody>
                  <a:tcPr marL="9525" marR="9525" marT="9524" marB="0" anchor="ctr"/>
                </a:tc>
                <a:tc>
                  <a:txBody>
                    <a:bodyPr/>
                    <a:lstStyle/>
                    <a:p>
                      <a:pPr algn="l" fontAlgn="ctr"/>
                      <a:r>
                        <a:rPr lang="ja-JP" altLang="en-US" sz="3200" u="none" strike="noStrike" dirty="0">
                          <a:effectLst/>
                        </a:rPr>
                        <a:t>ディズニーシー開園</a:t>
                      </a:r>
                      <a:endParaRPr lang="ja-JP" altLang="en-US" sz="3200" b="0" i="0" u="none" strike="noStrike" dirty="0">
                        <a:effectLst/>
                        <a:latin typeface="ＭＳ Ｐゴシック"/>
                      </a:endParaRPr>
                    </a:p>
                  </a:txBody>
                  <a:tcPr marL="9525" marR="9525" marT="9524" marB="0"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ja-JP" altLang="en-US" smtClean="0"/>
              <a:t>ディズニーからの自立を目指す</a:t>
            </a:r>
          </a:p>
        </p:txBody>
      </p:sp>
      <p:sp>
        <p:nvSpPr>
          <p:cNvPr id="34819" name="Rectangle 3"/>
          <p:cNvSpPr>
            <a:spLocks noGrp="1" noChangeArrowheads="1"/>
          </p:cNvSpPr>
          <p:nvPr>
            <p:ph idx="1"/>
          </p:nvPr>
        </p:nvSpPr>
        <p:spPr/>
        <p:txBody>
          <a:bodyPr/>
          <a:lstStyle/>
          <a:p>
            <a:pPr eaLnBrk="1" hangingPunct="1"/>
            <a:r>
              <a:rPr lang="ja-JP" altLang="en-US" smtClean="0"/>
              <a:t>イクスピアリ</a:t>
            </a:r>
          </a:p>
          <a:p>
            <a:pPr eaLnBrk="1" hangingPunct="1"/>
            <a:r>
              <a:rPr lang="ja-JP" altLang="en-US" smtClean="0"/>
              <a:t>キャンプネポス</a:t>
            </a:r>
          </a:p>
          <a:p>
            <a:pPr eaLnBrk="1" hangingPunct="1">
              <a:buFont typeface="Wingdings" panose="05000000000000000000" pitchFamily="2" charset="2"/>
              <a:buNone/>
            </a:pPr>
            <a:r>
              <a:rPr lang="ja-JP" altLang="en-US" smtClean="0"/>
              <a:t>	　託児所</a:t>
            </a:r>
          </a:p>
          <a:p>
            <a:pPr eaLnBrk="1" hangingPunct="1">
              <a:buFont typeface="Wingdings" panose="05000000000000000000" pitchFamily="2" charset="2"/>
              <a:buNone/>
            </a:pPr>
            <a:r>
              <a:rPr lang="ja-JP" altLang="en-US" smtClean="0"/>
              <a:t>	　子供の教育</a:t>
            </a:r>
          </a:p>
          <a:p>
            <a:pPr eaLnBrk="1" hangingPunct="1"/>
            <a:r>
              <a:rPr lang="ja-JP" altLang="en-US" smtClean="0"/>
              <a:t>失敗に終わる。</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smtClean="0"/>
              <a:t>ネポス・ナポス</a:t>
            </a:r>
          </a:p>
        </p:txBody>
      </p:sp>
      <p:sp>
        <p:nvSpPr>
          <p:cNvPr id="36867" name="Rectangle 3"/>
          <p:cNvSpPr>
            <a:spLocks noGrp="1" noChangeArrowheads="1"/>
          </p:cNvSpPr>
          <p:nvPr>
            <p:ph idx="1"/>
          </p:nvPr>
        </p:nvSpPr>
        <p:spPr/>
        <p:txBody>
          <a:bodyPr/>
          <a:lstStyle/>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a:p>
            <a:pPr eaLnBrk="1" hangingPunct="1">
              <a:lnSpc>
                <a:spcPct val="90000"/>
              </a:lnSpc>
            </a:pPr>
            <a:endParaRPr lang="en-US" altLang="ja-JP" sz="2800" smtClean="0"/>
          </a:p>
        </p:txBody>
      </p:sp>
      <p:pic>
        <p:nvPicPr>
          <p:cNvPr id="36868" name="Picture 7" descr="絵本画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516063"/>
            <a:ext cx="2808287"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8"/>
          <p:cNvSpPr txBox="1">
            <a:spLocks noChangeArrowheads="1"/>
          </p:cNvSpPr>
          <p:nvPr/>
        </p:nvSpPr>
        <p:spPr bwMode="auto">
          <a:xfrm>
            <a:off x="1116013" y="5229225"/>
            <a:ext cx="763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1800">
                <a:latin typeface="Tahoma" panose="020B0604030504040204" pitchFamily="34" charset="0"/>
                <a:hlinkClick r:id="rId4"/>
              </a:rPr>
              <a:t>郵政省のキャラクターにそっくり</a:t>
            </a:r>
            <a:endParaRPr lang="ja-JP" altLang="en-US" sz="1800">
              <a:latin typeface="Tahoma" panose="020B0604030504040204" pitchFamily="34" charset="0"/>
            </a:endParaRPr>
          </a:p>
        </p:txBody>
      </p:sp>
      <p:pic>
        <p:nvPicPr>
          <p:cNvPr id="3687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5225" y="4221163"/>
            <a:ext cx="362902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pPr eaLnBrk="1" hangingPunct="1"/>
            <a:r>
              <a:rPr lang="ja-JP" altLang="en-US" smtClean="0"/>
              <a:t>他業態の模索</a:t>
            </a:r>
          </a:p>
        </p:txBody>
      </p:sp>
      <p:sp>
        <p:nvSpPr>
          <p:cNvPr id="3" name="コンテンツ プレースホルダー 2"/>
          <p:cNvSpPr>
            <a:spLocks noGrp="1"/>
          </p:cNvSpPr>
          <p:nvPr>
            <p:ph idx="1"/>
          </p:nvPr>
        </p:nvSpPr>
        <p:spPr/>
        <p:txBody>
          <a:bodyPr/>
          <a:lstStyle/>
          <a:p>
            <a:pPr marL="0" indent="0" eaLnBrk="1" hangingPunct="1">
              <a:buFont typeface="Arial" panose="020B0604020202020204" pitchFamily="34" charset="0"/>
              <a:buNone/>
              <a:defRPr/>
            </a:pPr>
            <a:r>
              <a:rPr lang="ja-JP" altLang="ja-JP" dirty="0"/>
              <a:t>＜ハウステンボス支援＞</a:t>
            </a:r>
          </a:p>
          <a:p>
            <a:pPr marL="0" indent="0" eaLnBrk="1" hangingPunct="1">
              <a:buFont typeface="Arial" panose="020B0604020202020204" pitchFamily="34" charset="0"/>
              <a:buNone/>
              <a:defRPr/>
            </a:pPr>
            <a:r>
              <a:rPr lang="ja-JP" altLang="ja-JP" dirty="0" smtClean="0"/>
              <a:t>巨額</a:t>
            </a:r>
            <a:r>
              <a:rPr lang="ja-JP" altLang="ja-JP" dirty="0"/>
              <a:t>な投資が必要とわかり</a:t>
            </a:r>
            <a:r>
              <a:rPr lang="ja-JP" altLang="ja-JP" dirty="0" smtClean="0"/>
              <a:t>、支援見送り。</a:t>
            </a:r>
            <a:r>
              <a:rPr lang="en-US" altLang="ja-JP" dirty="0"/>
              <a:t> </a:t>
            </a:r>
            <a:endParaRPr lang="ja-JP" altLang="ja-JP" dirty="0"/>
          </a:p>
          <a:p>
            <a:pPr marL="0" indent="0" eaLnBrk="1" hangingPunct="1">
              <a:buFont typeface="Arial" panose="020B0604020202020204" pitchFamily="34" charset="0"/>
              <a:buNone/>
              <a:defRPr/>
            </a:pPr>
            <a:r>
              <a:rPr lang="ja-JP" altLang="ja-JP" dirty="0"/>
              <a:t>＜地方都市屋内型施設＞</a:t>
            </a:r>
          </a:p>
          <a:p>
            <a:pPr eaLnBrk="1" hangingPunct="1">
              <a:defRPr/>
            </a:pPr>
            <a:r>
              <a:rPr lang="ja-JP" altLang="ja-JP" dirty="0" smtClean="0"/>
              <a:t>地方</a:t>
            </a:r>
            <a:r>
              <a:rPr lang="ja-JP" altLang="ja-JP" dirty="0"/>
              <a:t>都市に映画館やレストランを併設した屋内型施設の建設・</a:t>
            </a:r>
            <a:r>
              <a:rPr lang="ja-JP" altLang="ja-JP" dirty="0" smtClean="0"/>
              <a:t>運営</a:t>
            </a:r>
            <a:r>
              <a:rPr lang="ja-JP" altLang="en-US" dirty="0" smtClean="0"/>
              <a:t>。</a:t>
            </a:r>
            <a:endParaRPr lang="ja-JP" altLang="ja-JP" dirty="0"/>
          </a:p>
          <a:p>
            <a:pPr marL="0" indent="0" eaLnBrk="1" hangingPunct="1">
              <a:buFont typeface="Arial" panose="020B0604020202020204" pitchFamily="34" charset="0"/>
              <a:buNone/>
              <a:defRPr/>
            </a:pPr>
            <a:r>
              <a:rPr lang="ja-JP" altLang="ja-JP" dirty="0"/>
              <a:t>＜大阪で劇場運営＞</a:t>
            </a:r>
          </a:p>
          <a:p>
            <a:pPr eaLnBrk="1" hangingPunct="1">
              <a:defRPr/>
            </a:pPr>
            <a:r>
              <a:rPr lang="ja-JP" altLang="ja-JP" dirty="0" smtClean="0"/>
              <a:t>ＪＲ</a:t>
            </a:r>
            <a:r>
              <a:rPr lang="ja-JP" altLang="ja-JP" dirty="0"/>
              <a:t>大阪駅近く</a:t>
            </a:r>
            <a:r>
              <a:rPr lang="ja-JP" altLang="ja-JP" dirty="0" smtClean="0"/>
              <a:t>の大型</a:t>
            </a:r>
            <a:r>
              <a:rPr lang="ja-JP" altLang="ja-JP" dirty="0"/>
              <a:t>複合ビルに、</a:t>
            </a:r>
            <a:r>
              <a:rPr lang="en-US" altLang="ja-JP" dirty="0"/>
              <a:t>1700</a:t>
            </a:r>
            <a:r>
              <a:rPr lang="ja-JP" altLang="ja-JP" dirty="0"/>
              <a:t>席規模の</a:t>
            </a:r>
            <a:r>
              <a:rPr lang="ja-JP" altLang="ja-JP" dirty="0" smtClean="0"/>
              <a:t>劇場運営。ビル</a:t>
            </a:r>
            <a:r>
              <a:rPr lang="ja-JP" altLang="ja-JP" dirty="0"/>
              <a:t>建設が</a:t>
            </a:r>
            <a:r>
              <a:rPr lang="ja-JP" altLang="ja-JP" dirty="0" smtClean="0"/>
              <a:t>延期</a:t>
            </a:r>
            <a:r>
              <a:rPr lang="ja-JP" altLang="en-US" dirty="0" smtClean="0"/>
              <a:t>で</a:t>
            </a:r>
            <a:r>
              <a:rPr lang="ja-JP" altLang="ja-JP" dirty="0" smtClean="0"/>
              <a:t>白紙撤回。</a:t>
            </a:r>
            <a:endParaRPr lang="ja-JP" altLang="ja-JP" dirty="0"/>
          </a:p>
          <a:p>
            <a:pPr eaLnBrk="1" hangingPunct="1">
              <a:defRPr/>
            </a:pPr>
            <a:endParaRPr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668338"/>
            <a:ext cx="5616575"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テキスト ボックス 1"/>
          <p:cNvSpPr txBox="1">
            <a:spLocks noChangeArrowheads="1"/>
          </p:cNvSpPr>
          <p:nvPr/>
        </p:nvSpPr>
        <p:spPr bwMode="auto">
          <a:xfrm>
            <a:off x="395288" y="5516563"/>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Tahoma" panose="020B0604030504040204" pitchFamily="34" charset="0"/>
              </a:rPr>
              <a:t>2008</a:t>
            </a:r>
            <a:r>
              <a:rPr lang="ja-JP" altLang="en-US" sz="1800">
                <a:latin typeface="Tahoma" panose="020B0604030504040204" pitchFamily="34" charset="0"/>
              </a:rPr>
              <a:t>年</a:t>
            </a:r>
            <a:r>
              <a:rPr lang="en-US" altLang="ja-JP" sz="1800">
                <a:latin typeface="Tahoma" panose="020B0604030504040204" pitchFamily="34" charset="0"/>
              </a:rPr>
              <a:t>4</a:t>
            </a:r>
            <a:r>
              <a:rPr lang="ja-JP" altLang="en-US" sz="1800">
                <a:latin typeface="Tahoma" panose="020B0604030504040204" pitchFamily="34" charset="0"/>
              </a:rPr>
              <a:t>月</a:t>
            </a:r>
            <a:r>
              <a:rPr lang="en-US" altLang="ja-JP" sz="1800">
                <a:latin typeface="Tahoma" panose="020B0604030504040204" pitchFamily="34" charset="0"/>
              </a:rPr>
              <a:t>16</a:t>
            </a:r>
            <a:r>
              <a:rPr lang="ja-JP" altLang="en-US" sz="1800">
                <a:latin typeface="Tahoma" panose="020B0604030504040204" pitchFamily="34" charset="0"/>
              </a:rPr>
              <a:t>日</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692275" y="333375"/>
            <a:ext cx="66944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4800">
                <a:solidFill>
                  <a:srgbClr val="3333FF"/>
                </a:solidFill>
                <a:latin typeface="ＭＳ ゴシック" panose="020B0609070205080204" pitchFamily="49" charset="-128"/>
                <a:ea typeface="ＭＳ 明朝" panose="02020609040205080304" pitchFamily="17" charset="-128"/>
              </a:rPr>
              <a:t>ブライトンホテル買収</a:t>
            </a:r>
            <a:endParaRPr lang="ja-JP" altLang="ja-JP" sz="4800">
              <a:latin typeface="Tahoma" panose="020B0604030504040204" pitchFamily="34" charset="0"/>
            </a:endParaRPr>
          </a:p>
          <a:p>
            <a:pPr>
              <a:spcBef>
                <a:spcPct val="0"/>
              </a:spcBef>
              <a:buFontTx/>
              <a:buNone/>
            </a:pPr>
            <a:endParaRPr lang="ja-JP" altLang="ja-JP" sz="1800">
              <a:latin typeface="Tahoma" panose="020B0604030504040204" pitchFamily="34" charset="0"/>
            </a:endParaRPr>
          </a:p>
        </p:txBody>
      </p:sp>
      <p:pic>
        <p:nvPicPr>
          <p:cNvPr id="40963" name="図 9" descr="http://pds.exblog.jp/imgc/i=http%253A%252F%252Fpds.exblog.jp%252Fpds%252F1%252F201303%252F07%252F82%252Fe0238382_15103024.jpg,small=800,quality=75,typ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916113"/>
            <a:ext cx="41767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京都ブライトンホテル」の画像検索結果"/>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latin typeface="Tahoma" panose="020B0604030504040204" pitchFamily="34" charset="0"/>
            </a:endParaRP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00"/>
            <a:ext cx="4859338"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3286125"/>
            <a:ext cx="53800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4144963"/>
            <a:ext cx="3781426"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450" y="396875"/>
            <a:ext cx="1389063"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テキスト ボックス 3"/>
          <p:cNvSpPr txBox="1">
            <a:spLocks noChangeArrowheads="1"/>
          </p:cNvSpPr>
          <p:nvPr/>
        </p:nvSpPr>
        <p:spPr bwMode="auto">
          <a:xfrm>
            <a:off x="5435600" y="1844675"/>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a:latin typeface="Tahoma" panose="020B0604030504040204" pitchFamily="34" charset="0"/>
              </a:rPr>
              <a:t>京都ブライトンホテル</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661988"/>
            <a:ext cx="8455025" cy="1196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テキスト ボックス 2"/>
          <p:cNvSpPr txBox="1">
            <a:spLocks noChangeArrowheads="1"/>
          </p:cNvSpPr>
          <p:nvPr/>
        </p:nvSpPr>
        <p:spPr bwMode="auto">
          <a:xfrm>
            <a:off x="3316288" y="368300"/>
            <a:ext cx="5545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a:latin typeface="Tahoma" panose="020B0604030504040204" pitchFamily="34" charset="0"/>
              </a:rPr>
              <a:t>2019</a:t>
            </a:r>
            <a:r>
              <a:rPr lang="ja-JP" altLang="en-US">
                <a:latin typeface="Tahoma" panose="020B0604030504040204" pitchFamily="34" charset="0"/>
              </a:rPr>
              <a:t>年</a:t>
            </a:r>
            <a:r>
              <a:rPr lang="en-US" altLang="ja-JP">
                <a:latin typeface="Tahoma" panose="020B0604030504040204" pitchFamily="34" charset="0"/>
              </a:rPr>
              <a:t>4</a:t>
            </a:r>
            <a:r>
              <a:rPr lang="ja-JP" altLang="en-US">
                <a:latin typeface="Tahoma" panose="020B0604030504040204" pitchFamily="34" charset="0"/>
              </a:rPr>
              <a:t>月</a:t>
            </a:r>
            <a:r>
              <a:rPr lang="en-US" altLang="ja-JP">
                <a:latin typeface="Tahoma" panose="020B0604030504040204" pitchFamily="34" charset="0"/>
              </a:rPr>
              <a:t>25</a:t>
            </a:r>
            <a:r>
              <a:rPr lang="ja-JP" altLang="en-US">
                <a:latin typeface="Tahoma" panose="020B0604030504040204" pitchFamily="34" charset="0"/>
              </a:rPr>
              <a:t>日　決算発表会</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6435725"/>
            <a:ext cx="9210676" cy="130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p:cNvCxnSpPr/>
          <p:nvPr/>
        </p:nvCxnSpPr>
        <p:spPr>
          <a:xfrm>
            <a:off x="1619250" y="3213100"/>
            <a:ext cx="2592388" cy="0"/>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smtClean="0"/>
              <a:t>実質ＧＤＰ</a:t>
            </a: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96975"/>
            <a:ext cx="8662988" cy="4752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04813"/>
            <a:ext cx="8845550" cy="1251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6521450"/>
            <a:ext cx="9217025" cy="130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17513"/>
            <a:ext cx="8812212" cy="1247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92850"/>
            <a:ext cx="9074150" cy="128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404813"/>
            <a:ext cx="8640762" cy="1222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003925"/>
            <a:ext cx="8640762" cy="1222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8091487" cy="1144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572125"/>
            <a:ext cx="8091488" cy="1144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74688"/>
            <a:ext cx="8407400" cy="1189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211763"/>
            <a:ext cx="7831137" cy="1107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endParaRPr lang="ja-JP" altLang="en-US" smtClean="0"/>
          </a:p>
        </p:txBody>
      </p:sp>
      <p:pic>
        <p:nvPicPr>
          <p:cNvPr id="81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692150"/>
            <a:ext cx="8467725" cy="41767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正方形/長方形 3"/>
          <p:cNvSpPr>
            <a:spLocks noChangeArrowheads="1"/>
          </p:cNvSpPr>
          <p:nvPr/>
        </p:nvSpPr>
        <p:spPr bwMode="auto">
          <a:xfrm>
            <a:off x="755650" y="5300663"/>
            <a:ext cx="6840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None/>
            </a:pPr>
            <a:r>
              <a:rPr lang="ja-JP" altLang="en-US" sz="2400">
                <a:latin typeface="Tahoma" panose="020B0604030504040204" pitchFamily="34" charset="0"/>
              </a:rPr>
              <a:t>失業率＝失業者数／</a:t>
            </a:r>
            <a:r>
              <a:rPr lang="ja-JP" altLang="en-US" sz="2400">
                <a:solidFill>
                  <a:srgbClr val="FF0000"/>
                </a:solidFill>
                <a:latin typeface="Tahoma" panose="020B0604030504040204" pitchFamily="34" charset="0"/>
              </a:rPr>
              <a:t>労働力人口</a:t>
            </a:r>
          </a:p>
          <a:p>
            <a:pPr eaLnBrk="1" hangingPunct="1">
              <a:spcBef>
                <a:spcPct val="0"/>
              </a:spcBef>
              <a:buFont typeface="Wingdings" panose="05000000000000000000" pitchFamily="2" charset="2"/>
              <a:buNone/>
            </a:pPr>
            <a:r>
              <a:rPr lang="ja-JP" altLang="en-US" sz="2400">
                <a:latin typeface="Tahoma" panose="020B0604030504040204" pitchFamily="34" charset="0"/>
              </a:rPr>
              <a:t>労働力人口＝</a:t>
            </a:r>
            <a:r>
              <a:rPr lang="en-US" altLang="ja-JP" sz="2400">
                <a:latin typeface="Tahoma" panose="020B0604030504040204" pitchFamily="34" charset="0"/>
              </a:rPr>
              <a:t>15</a:t>
            </a:r>
            <a:r>
              <a:rPr lang="ja-JP" altLang="en-US" sz="2400">
                <a:latin typeface="Tahoma" panose="020B0604030504040204" pitchFamily="34" charset="0"/>
              </a:rPr>
              <a:t>歳以上で、働きたいと思っている人</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8520113" cy="120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356225"/>
            <a:ext cx="8101012" cy="114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8138"/>
            <a:ext cx="8566150" cy="1211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716588"/>
            <a:ext cx="8388350" cy="118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268413"/>
            <a:ext cx="8997950" cy="12722225"/>
          </a:xfrm>
          <a:solidFill>
            <a:schemeClr val="bg1"/>
          </a:solidFill>
        </p:spPr>
      </p:pic>
      <p:sp>
        <p:nvSpPr>
          <p:cNvPr id="59395" name="タイトル 1"/>
          <p:cNvSpPr>
            <a:spLocks noGrp="1"/>
          </p:cNvSpPr>
          <p:nvPr>
            <p:ph type="title"/>
          </p:nvPr>
        </p:nvSpPr>
        <p:spPr>
          <a:xfrm>
            <a:off x="0" y="333375"/>
            <a:ext cx="9144000" cy="2232025"/>
          </a:xfrm>
          <a:solidFill>
            <a:schemeClr val="bg1"/>
          </a:solidFill>
        </p:spPr>
        <p:txBody>
          <a:bodyPr/>
          <a:lstStyle/>
          <a:p>
            <a:r>
              <a:rPr lang="ja-JP" altLang="en-US" smtClean="0"/>
              <a:t>ディズニーシーの新テーマポート</a:t>
            </a:r>
            <a:r>
              <a:rPr lang="en-US" altLang="ja-JP" smtClean="0"/>
              <a:t/>
            </a:r>
            <a:br>
              <a:rPr lang="en-US" altLang="ja-JP" smtClean="0"/>
            </a:br>
            <a:r>
              <a:rPr lang="ja-JP" altLang="en-US" smtClean="0"/>
              <a:t>株主通信　２０１８年秋冬号</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p:txBody>
          <a:bodyPr/>
          <a:lstStyle/>
          <a:p>
            <a:endParaRPr lang="ja-JP" altLang="en-US" smtClean="0"/>
          </a:p>
        </p:txBody>
      </p:sp>
      <p:pic>
        <p:nvPicPr>
          <p:cNvPr id="604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750" y="-5572125"/>
            <a:ext cx="9144000" cy="12931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79388" y="4437063"/>
            <a:ext cx="8856662" cy="27368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endParaRPr lang="ja-JP" altLang="en-US" smtClean="0"/>
          </a:p>
        </p:txBody>
      </p:sp>
      <p:pic>
        <p:nvPicPr>
          <p:cNvPr id="614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891713"/>
            <a:ext cx="9113838" cy="12888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テキスト ボックス 3"/>
          <p:cNvSpPr txBox="1">
            <a:spLocks noChangeArrowheads="1"/>
          </p:cNvSpPr>
          <p:nvPr/>
        </p:nvSpPr>
        <p:spPr bwMode="auto">
          <a:xfrm>
            <a:off x="1116013" y="3716338"/>
            <a:ext cx="6985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ja-JP" altLang="en-US" sz="2400">
                <a:latin typeface="Tahoma" panose="020B0604030504040204" pitchFamily="34" charset="0"/>
              </a:rPr>
              <a:t>５つ目のディズニーホテル</a:t>
            </a:r>
            <a:endParaRPr lang="en-US" altLang="ja-JP" sz="2400">
              <a:latin typeface="Tahoma" panose="020B0604030504040204" pitchFamily="34" charset="0"/>
            </a:endParaRPr>
          </a:p>
          <a:p>
            <a:pPr>
              <a:spcBef>
                <a:spcPct val="0"/>
              </a:spcBef>
            </a:pPr>
            <a:r>
              <a:rPr lang="ja-JP" altLang="en-US" sz="2400">
                <a:latin typeface="Tahoma" panose="020B0604030504040204" pitchFamily="34" charset="0"/>
              </a:rPr>
              <a:t>パーク内</a:t>
            </a:r>
            <a:endParaRPr lang="en-US" altLang="ja-JP" sz="2400">
              <a:latin typeface="Tahoma" panose="020B0604030504040204" pitchFamily="34" charset="0"/>
            </a:endParaRPr>
          </a:p>
          <a:p>
            <a:pPr>
              <a:spcBef>
                <a:spcPct val="0"/>
              </a:spcBef>
            </a:pPr>
            <a:r>
              <a:rPr lang="ja-JP" altLang="en-US" sz="2400">
                <a:latin typeface="Tahoma" panose="020B0604030504040204" pitchFamily="34" charset="0"/>
              </a:rPr>
              <a:t>４７５室</a:t>
            </a:r>
            <a:endParaRPr lang="en-US" altLang="ja-JP" sz="2400">
              <a:latin typeface="Tahoma" panose="020B0604030504040204" pitchFamily="34" charset="0"/>
            </a:endParaRPr>
          </a:p>
          <a:p>
            <a:pPr>
              <a:spcBef>
                <a:spcPct val="0"/>
              </a:spcBef>
            </a:pPr>
            <a:r>
              <a:rPr lang="ja-JP" altLang="en-US" sz="2400">
                <a:latin typeface="Tahoma" panose="020B0604030504040204" pitchFamily="34" charset="0"/>
              </a:rPr>
              <a:t>東京ディズニーリゾート最上級のラグジュアリータイプ</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endParaRPr lang="ja-JP" altLang="en-US" smtClean="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47566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endParaRPr lang="ja-JP" altLang="en-US" smtClean="0"/>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81075"/>
            <a:ext cx="7777162" cy="4032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sz="4000" smtClean="0"/>
              <a:t>実質ＧＤＰを使った入場者数の推計</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7346950"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en-US" altLang="ja-JP" smtClean="0"/>
              <a:t>1983</a:t>
            </a:r>
            <a:r>
              <a:rPr lang="ja-JP" altLang="en-US" smtClean="0"/>
              <a:t>年という年</a:t>
            </a:r>
          </a:p>
        </p:txBody>
      </p:sp>
      <p:sp>
        <p:nvSpPr>
          <p:cNvPr id="3" name="コンテンツ プレースホルダー 2"/>
          <p:cNvSpPr>
            <a:spLocks noGrp="1"/>
          </p:cNvSpPr>
          <p:nvPr>
            <p:ph idx="1"/>
          </p:nvPr>
        </p:nvSpPr>
        <p:spPr/>
        <p:txBody>
          <a:bodyPr/>
          <a:lstStyle/>
          <a:p>
            <a:pPr>
              <a:buFont typeface="Arial" charset="0"/>
              <a:buChar char="•"/>
              <a:defRPr/>
            </a:pPr>
            <a:r>
              <a:rPr lang="en-US" altLang="ja-JP" dirty="0" smtClean="0"/>
              <a:t>1984</a:t>
            </a:r>
            <a:r>
              <a:rPr lang="ja-JP" altLang="en-US" dirty="0" smtClean="0"/>
              <a:t>年流行語大賞「おしん」</a:t>
            </a:r>
            <a:endParaRPr lang="en-US" altLang="ja-JP" dirty="0" smtClean="0"/>
          </a:p>
          <a:p>
            <a:pPr>
              <a:buFont typeface="Arial" charset="0"/>
              <a:buChar char="•"/>
              <a:defRPr/>
            </a:pPr>
            <a:r>
              <a:rPr lang="ja-JP" altLang="en-US" dirty="0" smtClean="0"/>
              <a:t>「初恋」（村下孝蔵）、「めだかの兄妹」（わらべ）、「さざんかの宿」（大川栄策）、「探偵物語」（薬師丸ひろ子）、「ガラスの林檎」（松田聖子）</a:t>
            </a:r>
            <a:endParaRPr lang="en-US" altLang="ja-JP" dirty="0" smtClean="0"/>
          </a:p>
          <a:p>
            <a:pPr>
              <a:buFont typeface="Arial" charset="0"/>
              <a:buChar char="•"/>
              <a:defRPr/>
            </a:pPr>
            <a:r>
              <a:rPr lang="ja-JP" altLang="en-US" dirty="0"/>
              <a:t>内閣総理</a:t>
            </a:r>
            <a:r>
              <a:rPr lang="ja-JP" altLang="en-US" dirty="0" smtClean="0"/>
              <a:t>大臣　中曽根康弘</a:t>
            </a:r>
            <a:endParaRPr lang="en-US" altLang="ja-JP" dirty="0" smtClean="0"/>
          </a:p>
          <a:p>
            <a:pPr>
              <a:buFont typeface="Arial" charset="0"/>
              <a:buChar char="•"/>
              <a:defRPr/>
            </a:pPr>
            <a:r>
              <a:rPr lang="ja-JP" altLang="en-US" dirty="0" smtClean="0"/>
              <a:t>実質ＧＤＰ成長率　</a:t>
            </a:r>
            <a:r>
              <a:rPr lang="en-US" altLang="ja-JP" dirty="0" smtClean="0"/>
              <a:t>2.5</a:t>
            </a:r>
            <a:r>
              <a:rPr lang="ja-JP" altLang="en-US" dirty="0" smtClean="0"/>
              <a:t>％</a:t>
            </a:r>
            <a:endParaRPr lang="en-US" altLang="ja-JP" dirty="0" smtClean="0"/>
          </a:p>
          <a:p>
            <a:pPr>
              <a:buFont typeface="Arial" charset="0"/>
              <a:buChar char="•"/>
              <a:defRPr/>
            </a:pPr>
            <a:r>
              <a:rPr lang="ja-JP" altLang="en-US" dirty="0" smtClean="0"/>
              <a:t>日経平均株価　</a:t>
            </a:r>
            <a:r>
              <a:rPr lang="en-US" altLang="ja-JP" dirty="0" smtClean="0"/>
              <a:t>9322</a:t>
            </a:r>
            <a:r>
              <a:rPr lang="ja-JP" altLang="en-US" dirty="0" smtClean="0"/>
              <a:t>円</a:t>
            </a:r>
            <a:r>
              <a:rPr lang="en-US" altLang="ja-JP" dirty="0" smtClean="0"/>
              <a:t>97</a:t>
            </a:r>
            <a:r>
              <a:rPr lang="ja-JP" altLang="en-US" dirty="0" smtClean="0"/>
              <a:t>銭</a:t>
            </a:r>
            <a:endParaRPr lang="en-US" altLang="ja-JP" dirty="0" smtClean="0"/>
          </a:p>
          <a:p>
            <a:pPr>
              <a:buFont typeface="Arial" charset="0"/>
              <a:buChar char="•"/>
              <a:defRPr/>
            </a:pPr>
            <a:r>
              <a:rPr lang="ja-JP" altLang="en-US" dirty="0" smtClean="0"/>
              <a:t>対ドル円レート　</a:t>
            </a:r>
            <a:r>
              <a:rPr lang="en-US" altLang="ja-JP" dirty="0" smtClean="0"/>
              <a:t>236</a:t>
            </a:r>
            <a:r>
              <a:rPr lang="ja-JP" altLang="en-US" dirty="0" smtClean="0"/>
              <a:t>円</a:t>
            </a:r>
            <a:endParaRPr lang="en-US" altLang="ja-JP" dirty="0" smtClean="0"/>
          </a:p>
          <a:p>
            <a:pPr marL="0" indent="0">
              <a:buFont typeface="Arial" charset="0"/>
              <a:buNone/>
              <a:defRPr/>
            </a:pPr>
            <a:endParaRPr lang="en-US" altLang="ja-JP" dirty="0"/>
          </a:p>
          <a:p>
            <a:pPr marL="0" indent="0">
              <a:buFont typeface="Arial" charset="0"/>
              <a:buNone/>
              <a:defRPr/>
            </a:pPr>
            <a:endParaRPr lang="en-US" altLang="ja-JP" dirty="0" smtClean="0"/>
          </a:p>
          <a:p>
            <a:pPr>
              <a:buFont typeface="Arial" charset="0"/>
              <a:buChar char="•"/>
              <a:defRPr/>
            </a:pPr>
            <a:endParaRPr lang="en-US" altLang="ja-JP"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sz="4000" dirty="0" smtClean="0"/>
              <a:t>オリエンタルランドの歴史</a:t>
            </a:r>
            <a:br>
              <a:rPr lang="ja-JP" altLang="en-US" sz="4000" dirty="0" smtClean="0"/>
            </a:br>
            <a:r>
              <a:rPr lang="ja-JP" altLang="en-US" sz="3200" dirty="0" smtClean="0">
                <a:solidFill>
                  <a:schemeClr val="accent2">
                    <a:lumMod val="75000"/>
                  </a:schemeClr>
                </a:solidFill>
              </a:rPr>
              <a:t>馬場康夫（</a:t>
            </a:r>
            <a:r>
              <a:rPr lang="en-US" altLang="ja-JP" sz="3200" dirty="0" smtClean="0">
                <a:solidFill>
                  <a:schemeClr val="accent2">
                    <a:lumMod val="75000"/>
                  </a:schemeClr>
                </a:solidFill>
              </a:rPr>
              <a:t>2007</a:t>
            </a:r>
            <a:r>
              <a:rPr lang="ja-JP" altLang="en-US" sz="3200" dirty="0" smtClean="0">
                <a:solidFill>
                  <a:schemeClr val="accent2">
                    <a:lumMod val="75000"/>
                  </a:schemeClr>
                </a:solidFill>
              </a:rPr>
              <a:t>）</a:t>
            </a:r>
            <a:r>
              <a:rPr lang="en-US" altLang="ja-JP" sz="3200" dirty="0" smtClean="0">
                <a:solidFill>
                  <a:schemeClr val="accent2">
                    <a:lumMod val="75000"/>
                  </a:schemeClr>
                </a:solidFill>
              </a:rPr>
              <a:t>『</a:t>
            </a:r>
            <a:r>
              <a:rPr lang="ja-JP" altLang="en-US" sz="3200" dirty="0" smtClean="0">
                <a:solidFill>
                  <a:schemeClr val="accent2">
                    <a:lumMod val="75000"/>
                  </a:schemeClr>
                </a:solidFill>
              </a:rPr>
              <a:t>「エンタメ」の夜明け</a:t>
            </a:r>
            <a:r>
              <a:rPr lang="en-US" altLang="ja-JP" sz="3200" dirty="0" smtClean="0">
                <a:solidFill>
                  <a:schemeClr val="accent2">
                    <a:lumMod val="75000"/>
                  </a:schemeClr>
                </a:solidFill>
              </a:rPr>
              <a:t>』</a:t>
            </a:r>
            <a:r>
              <a:rPr lang="ja-JP" altLang="en-US" sz="3200" dirty="0" smtClean="0">
                <a:solidFill>
                  <a:schemeClr val="accent2">
                    <a:lumMod val="75000"/>
                  </a:schemeClr>
                </a:solidFill>
              </a:rPr>
              <a:t>講談社</a:t>
            </a:r>
          </a:p>
        </p:txBody>
      </p:sp>
      <p:sp>
        <p:nvSpPr>
          <p:cNvPr id="13315" name="Rectangle 3"/>
          <p:cNvSpPr>
            <a:spLocks noGrp="1" noChangeArrowheads="1"/>
          </p:cNvSpPr>
          <p:nvPr>
            <p:ph idx="1"/>
          </p:nvPr>
        </p:nvSpPr>
        <p:spPr/>
        <p:txBody>
          <a:bodyPr/>
          <a:lstStyle/>
          <a:p>
            <a:pPr eaLnBrk="1" hangingPunct="1">
              <a:lnSpc>
                <a:spcPct val="90000"/>
              </a:lnSpc>
            </a:pPr>
            <a:r>
              <a:rPr lang="en-US" altLang="ja-JP" sz="2800" smtClean="0"/>
              <a:t>19</a:t>
            </a:r>
            <a:r>
              <a:rPr lang="ja-JP" altLang="en-US" sz="2800" smtClean="0"/>
              <a:t>７</a:t>
            </a:r>
            <a:r>
              <a:rPr lang="en-US" altLang="ja-JP" sz="2800" smtClean="0"/>
              <a:t>9</a:t>
            </a:r>
            <a:r>
              <a:rPr lang="ja-JP" altLang="en-US" sz="2800" smtClean="0"/>
              <a:t>年</a:t>
            </a:r>
            <a:r>
              <a:rPr lang="en-US" altLang="ja-JP" sz="2800" smtClean="0"/>
              <a:t>4</a:t>
            </a:r>
            <a:r>
              <a:rPr lang="ja-JP" altLang="en-US" sz="2800" smtClean="0"/>
              <a:t>月 米国法人ウォルト・ディズニー・プロダクションズと業務提携</a:t>
            </a:r>
          </a:p>
          <a:p>
            <a:pPr eaLnBrk="1" hangingPunct="1">
              <a:lnSpc>
                <a:spcPct val="90000"/>
              </a:lnSpc>
            </a:pPr>
            <a:r>
              <a:rPr lang="en-US" altLang="ja-JP" sz="2800" smtClean="0"/>
              <a:t>1983</a:t>
            </a:r>
            <a:r>
              <a:rPr lang="ja-JP" altLang="en-US" sz="2800" smtClean="0"/>
              <a:t>年</a:t>
            </a:r>
            <a:r>
              <a:rPr lang="en-US" altLang="ja-JP" sz="2800" smtClean="0"/>
              <a:t>4</a:t>
            </a:r>
            <a:r>
              <a:rPr lang="ja-JP" altLang="en-US" sz="2800" smtClean="0"/>
              <a:t>月 「東京ディズニーランド」開園 </a:t>
            </a:r>
          </a:p>
          <a:p>
            <a:pPr eaLnBrk="1" hangingPunct="1">
              <a:lnSpc>
                <a:spcPct val="90000"/>
              </a:lnSpc>
            </a:pPr>
            <a:endParaRPr lang="ja-JP" altLang="en-US" sz="2800" smtClean="0"/>
          </a:p>
          <a:p>
            <a:pPr eaLnBrk="1" hangingPunct="1">
              <a:lnSpc>
                <a:spcPct val="90000"/>
              </a:lnSpc>
            </a:pPr>
            <a:r>
              <a:rPr lang="en-US" altLang="ja-JP" sz="2800" smtClean="0"/>
              <a:t>1996</a:t>
            </a:r>
            <a:r>
              <a:rPr lang="ja-JP" altLang="en-US" sz="2800" smtClean="0"/>
              <a:t>年</a:t>
            </a:r>
            <a:r>
              <a:rPr lang="en-US" altLang="ja-JP" sz="2800" smtClean="0"/>
              <a:t>12</a:t>
            </a:r>
            <a:r>
              <a:rPr lang="ja-JP" altLang="en-US" sz="2800" smtClean="0"/>
              <a:t>月 東京証券取引所市場第一部に上場</a:t>
            </a:r>
          </a:p>
          <a:p>
            <a:pPr eaLnBrk="1" hangingPunct="1">
              <a:lnSpc>
                <a:spcPct val="90000"/>
              </a:lnSpc>
            </a:pPr>
            <a:endParaRPr lang="ja-JP" altLang="en-US" sz="2800" smtClean="0"/>
          </a:p>
          <a:p>
            <a:pPr eaLnBrk="1" hangingPunct="1">
              <a:lnSpc>
                <a:spcPct val="90000"/>
              </a:lnSpc>
            </a:pPr>
            <a:r>
              <a:rPr lang="en-US" altLang="ja-JP" sz="2800" smtClean="0"/>
              <a:t>1999</a:t>
            </a:r>
            <a:r>
              <a:rPr lang="ja-JP" altLang="en-US" sz="2800" smtClean="0"/>
              <a:t>年</a:t>
            </a:r>
            <a:r>
              <a:rPr lang="en-US" altLang="ja-JP" sz="2800" smtClean="0"/>
              <a:t>3</a:t>
            </a:r>
            <a:r>
              <a:rPr lang="ja-JP" altLang="en-US" sz="2800" smtClean="0"/>
              <a:t>月 子会社「株式会社イクスピアリ」設立</a:t>
            </a:r>
          </a:p>
          <a:p>
            <a:pPr eaLnBrk="1" hangingPunct="1">
              <a:lnSpc>
                <a:spcPct val="90000"/>
              </a:lnSpc>
              <a:buFont typeface="Wingdings" panose="05000000000000000000" pitchFamily="2" charset="2"/>
              <a:buNone/>
            </a:pPr>
            <a:endParaRPr lang="ja-JP" altLang="en-US" sz="2800" smtClean="0"/>
          </a:p>
          <a:p>
            <a:pPr eaLnBrk="1" hangingPunct="1">
              <a:lnSpc>
                <a:spcPct val="90000"/>
              </a:lnSpc>
            </a:pPr>
            <a:r>
              <a:rPr lang="en-US" altLang="ja-JP" sz="2800" smtClean="0"/>
              <a:t>2001</a:t>
            </a:r>
            <a:r>
              <a:rPr lang="ja-JP" altLang="en-US" sz="2800" smtClean="0"/>
              <a:t>年</a:t>
            </a:r>
            <a:r>
              <a:rPr lang="en-US" altLang="ja-JP" sz="2800" smtClean="0"/>
              <a:t>9</a:t>
            </a:r>
            <a:r>
              <a:rPr lang="ja-JP" altLang="en-US" sz="2800" smtClean="0"/>
              <a:t>月 「東京ディズニーシー」開園</a:t>
            </a:r>
          </a:p>
          <a:p>
            <a:pPr eaLnBrk="1" hangingPunct="1">
              <a:lnSpc>
                <a:spcPct val="90000"/>
              </a:lnSpc>
              <a:buFont typeface="Wingdings" panose="05000000000000000000" pitchFamily="2" charset="2"/>
              <a:buNone/>
            </a:pPr>
            <a:endParaRPr lang="en-US" altLang="ja-JP" sz="28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TotalTime>
  <Words>560</Words>
  <Application>Microsoft Office PowerPoint</Application>
  <PresentationFormat>画面に合わせる (4:3)</PresentationFormat>
  <Paragraphs>149</Paragraphs>
  <Slides>46</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46</vt:i4>
      </vt:variant>
    </vt:vector>
  </HeadingPairs>
  <TitlesOfParts>
    <vt:vector size="55" baseType="lpstr">
      <vt:lpstr>Tahoma</vt:lpstr>
      <vt:lpstr>ＭＳ Ｐゴシック</vt:lpstr>
      <vt:lpstr>Arial</vt:lpstr>
      <vt:lpstr>Calibri</vt:lpstr>
      <vt:lpstr>ＭＳ Ｐ明朝</vt:lpstr>
      <vt:lpstr>Wingdings</vt:lpstr>
      <vt:lpstr>ＭＳ ゴシック</vt:lpstr>
      <vt:lpstr>ＭＳ 明朝</vt:lpstr>
      <vt:lpstr>Office テーマ</vt:lpstr>
      <vt:lpstr>第2章　ディズニーランドの歩み</vt:lpstr>
      <vt:lpstr>実質GDP成長率</vt:lpstr>
      <vt:lpstr>実質ＧＤＰ</vt:lpstr>
      <vt:lpstr>PowerPoint プレゼンテーション</vt:lpstr>
      <vt:lpstr>PowerPoint プレゼンテーション</vt:lpstr>
      <vt:lpstr>PowerPoint プレゼンテーション</vt:lpstr>
      <vt:lpstr>実質ＧＤＰを使った入場者数の推計</vt:lpstr>
      <vt:lpstr>1983年という年</vt:lpstr>
      <vt:lpstr>オリエンタルランドの歴史 馬場康夫（2007）『「エンタメ」の夜明け』講談社</vt:lpstr>
      <vt:lpstr>オリエンタルランド設立</vt:lpstr>
      <vt:lpstr>PowerPoint プレゼンテーション</vt:lpstr>
      <vt:lpstr>川崎千春</vt:lpstr>
      <vt:lpstr>高橋正知</vt:lpstr>
      <vt:lpstr>PowerPoint プレゼンテーション</vt:lpstr>
      <vt:lpstr>PowerPoint プレゼンテーション</vt:lpstr>
      <vt:lpstr>ディズニーランドとの交渉</vt:lpstr>
      <vt:lpstr>奈良ドリームランド</vt:lpstr>
      <vt:lpstr>２つの候補地の争い</vt:lpstr>
      <vt:lpstr>準備作業</vt:lpstr>
      <vt:lpstr>ディズニーシーができるまで</vt:lpstr>
      <vt:lpstr>ディズニーシーができるまで</vt:lpstr>
      <vt:lpstr>ディズニーからの自立を目指す</vt:lpstr>
      <vt:lpstr>ネポス・ナポス</vt:lpstr>
      <vt:lpstr>他業態の模索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ディズニーシーの新テーマポート 株主通信　２０１８年秋冬号</vt:lpstr>
      <vt:lpstr>PowerPoint プレゼンテーション</vt:lpstr>
      <vt:lpstr>PowerPoint プレゼンテーション</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オリエンタルランドについて</dc:title>
  <dc:creator>山澤成康</dc:creator>
  <cp:lastModifiedBy>山澤 成康</cp:lastModifiedBy>
  <cp:revision>57</cp:revision>
  <dcterms:created xsi:type="dcterms:W3CDTF">2004-11-08T09:14:02Z</dcterms:created>
  <dcterms:modified xsi:type="dcterms:W3CDTF">2019-05-24T04:25:06Z</dcterms:modified>
</cp:coreProperties>
</file>