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96" r:id="rId9"/>
    <p:sldId id="331" r:id="rId10"/>
    <p:sldId id="332" r:id="rId11"/>
    <p:sldId id="333" r:id="rId12"/>
    <p:sldId id="334" r:id="rId13"/>
    <p:sldId id="335" r:id="rId14"/>
    <p:sldId id="412" r:id="rId15"/>
    <p:sldId id="414" r:id="rId16"/>
    <p:sldId id="336" r:id="rId17"/>
    <p:sldId id="337" r:id="rId18"/>
    <p:sldId id="339" r:id="rId19"/>
    <p:sldId id="340" r:id="rId20"/>
    <p:sldId id="398" r:id="rId21"/>
    <p:sldId id="343" r:id="rId22"/>
    <p:sldId id="342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2" r:id="rId40"/>
    <p:sldId id="361" r:id="rId41"/>
    <p:sldId id="366" r:id="rId42"/>
    <p:sldId id="426" r:id="rId43"/>
    <p:sldId id="363" r:id="rId44"/>
    <p:sldId id="364" r:id="rId45"/>
    <p:sldId id="427" r:id="rId46"/>
    <p:sldId id="367" r:id="rId47"/>
    <p:sldId id="368" r:id="rId48"/>
    <p:sldId id="430" r:id="rId49"/>
    <p:sldId id="369" r:id="rId50"/>
    <p:sldId id="370" r:id="rId51"/>
    <p:sldId id="371" r:id="rId52"/>
    <p:sldId id="410" r:id="rId53"/>
    <p:sldId id="407" r:id="rId54"/>
    <p:sldId id="408" r:id="rId55"/>
    <p:sldId id="415" r:id="rId56"/>
    <p:sldId id="416" r:id="rId57"/>
    <p:sldId id="417" r:id="rId58"/>
    <p:sldId id="418" r:id="rId59"/>
    <p:sldId id="422" r:id="rId60"/>
    <p:sldId id="423" r:id="rId61"/>
    <p:sldId id="374" r:id="rId62"/>
    <p:sldId id="424" r:id="rId63"/>
    <p:sldId id="421" r:id="rId64"/>
    <p:sldId id="428" r:id="rId65"/>
    <p:sldId id="425" r:id="rId66"/>
    <p:sldId id="429" r:id="rId67"/>
    <p:sldId id="375" r:id="rId68"/>
    <p:sldId id="397" r:id="rId69"/>
  </p:sldIdLst>
  <p:sldSz cx="9144000" cy="5143500" type="screen16x9"/>
  <p:notesSz cx="6858000" cy="9144000"/>
  <p:defaultTextStyle>
    <a:defPPr>
      <a:defRPr lang="ja-JP"/>
    </a:defPPr>
    <a:lvl1pPr marL="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4634" autoAdjust="0"/>
  </p:normalViewPr>
  <p:slideViewPr>
    <p:cSldViewPr snapToGrid="0">
      <p:cViewPr varScale="1">
        <p:scale>
          <a:sx n="144" d="100"/>
          <a:sy n="144" d="100"/>
        </p:scale>
        <p:origin x="5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sawa nariyasu" userId="19542859_tp_dropbox" providerId="OAuth2" clId="{59541FE5-B554-0A4B-9B8B-79DE63DF96A3}"/>
    <pc:docChg chg="modSld">
      <pc:chgData name="yamasawa nariyasu" userId="19542859_tp_dropbox" providerId="OAuth2" clId="{59541FE5-B554-0A4B-9B8B-79DE63DF96A3}" dt="2020-02-12T22:12:38.008" v="0" actId="1076"/>
      <pc:docMkLst>
        <pc:docMk/>
      </pc:docMkLst>
      <pc:sldChg chg="modSp">
        <pc:chgData name="yamasawa nariyasu" userId="19542859_tp_dropbox" providerId="OAuth2" clId="{59541FE5-B554-0A4B-9B8B-79DE63DF96A3}" dt="2020-02-12T22:12:38.008" v="0" actId="1076"/>
        <pc:sldMkLst>
          <pc:docMk/>
          <pc:sldMk cId="2240871798" sldId="324"/>
        </pc:sldMkLst>
        <pc:spChg chg="mod">
          <ac:chgData name="yamasawa nariyasu" userId="19542859_tp_dropbox" providerId="OAuth2" clId="{59541FE5-B554-0A4B-9B8B-79DE63DF96A3}" dt="2020-02-12T22:12:38.008" v="0" actId="1076"/>
          <ac:spMkLst>
            <pc:docMk/>
            <pc:sldMk cId="2240871798" sldId="324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Dropbox\USER_DRV\00&#12487;&#12451;&#12474;&#12491;&#12540;\&#32113;&#21512;&#29256;\&#12510;&#12463;&#12525;&#12487;&#12540;&#12479;&#12539;&#26666;&#2038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iyasu\Dropbox\USER_DRV\&#20869;&#38307;&#24220;&#22996;&#21729;&#20250;&#12394;&#12393;\2019&#23500;&#23665;&#12503;&#12524;&#12476;&#1253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iyasu\Dropbox\USER_DRV\&#20869;&#38307;&#24220;&#22996;&#21729;&#20250;&#12394;&#12393;\2019&#23500;&#23665;&#12503;&#12524;&#12476;&#1253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466914151131878E-2"/>
          <c:y val="4.2857142857142934E-2"/>
          <c:w val="0.92699567510120062"/>
          <c:h val="0.91714285714285715"/>
        </c:manualLayout>
      </c:layout>
      <c:areaChart>
        <c:grouping val="standard"/>
        <c:varyColors val="0"/>
        <c:ser>
          <c:idx val="3"/>
          <c:order val="0"/>
          <c:tx>
            <c:strRef>
              <c:f>景気循環の概念図!$C$6</c:f>
              <c:strCache>
                <c:ptCount val="1"/>
                <c:pt idx="0">
                  <c:v>トレンド</c:v>
                </c:pt>
              </c:strCache>
            </c:strRef>
          </c:tx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景気循環の概念図!$C$15:$C$42</c:f>
            </c:numRef>
          </c:val>
          <c:extLst>
            <c:ext xmlns:c16="http://schemas.microsoft.com/office/drawing/2014/chart" uri="{C3380CC4-5D6E-409C-BE32-E72D297353CC}">
              <c16:uniqueId val="{00000000-33E5-45E0-BFDC-2B347F6DBEC5}"/>
            </c:ext>
          </c:extLst>
        </c:ser>
        <c:ser>
          <c:idx val="4"/>
          <c:order val="1"/>
          <c:tx>
            <c:strRef>
              <c:f>景気循環の概念図!$D$6</c:f>
              <c:strCache>
                <c:ptCount val="1"/>
              </c:strCache>
            </c:strRef>
          </c:tx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景気循環の概念図!$D$15:$D$42</c:f>
            </c:numRef>
          </c:val>
          <c:extLst>
            <c:ext xmlns:c16="http://schemas.microsoft.com/office/drawing/2014/chart" uri="{C3380CC4-5D6E-409C-BE32-E72D297353CC}">
              <c16:uniqueId val="{00000001-33E5-45E0-BFDC-2B347F6DBEC5}"/>
            </c:ext>
          </c:extLst>
        </c:ser>
        <c:ser>
          <c:idx val="0"/>
          <c:order val="2"/>
          <c:tx>
            <c:strRef>
              <c:f>景気循環の概念図!$E$6</c:f>
              <c:strCache>
                <c:ptCount val="1"/>
                <c:pt idx="0">
                  <c:v>好況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景気循環の概念図!$E$15:$E$42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8.7498983439446398E-2</c:v>
                </c:pt>
                <c:pt idx="8">
                  <c:v>0.3779777427129804</c:v>
                </c:pt>
                <c:pt idx="9">
                  <c:v>0.63469287594263391</c:v>
                </c:pt>
                <c:pt idx="10">
                  <c:v>0.83471278483915956</c:v>
                </c:pt>
                <c:pt idx="11">
                  <c:v>0.96017028665036619</c:v>
                </c:pt>
                <c:pt idx="12">
                  <c:v>0.99985863638341554</c:v>
                </c:pt>
                <c:pt idx="13">
                  <c:v>0.95023259195852949</c:v>
                </c:pt>
                <c:pt idx="14">
                  <c:v>0.81572510012535759</c:v>
                </c:pt>
                <c:pt idx="15">
                  <c:v>0.60835131453225522</c:v>
                </c:pt>
                <c:pt idx="16">
                  <c:v>0.34663531783502582</c:v>
                </c:pt>
                <c:pt idx="17">
                  <c:v>5.3955420562649764E-2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5-45E0-BFDC-2B347F6DBEC5}"/>
            </c:ext>
          </c:extLst>
        </c:ser>
        <c:ser>
          <c:idx val="1"/>
          <c:order val="3"/>
          <c:tx>
            <c:strRef>
              <c:f>景気循環の概念図!$F$6</c:f>
              <c:strCache>
                <c:ptCount val="1"/>
                <c:pt idx="0">
                  <c:v>不況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景気循環の概念図!$F$15:$F$42</c:f>
              <c:numCache>
                <c:formatCode>General</c:formatCode>
                <c:ptCount val="28"/>
                <c:pt idx="0">
                  <c:v>-0.90407214201706076</c:v>
                </c:pt>
                <c:pt idx="1">
                  <c:v>-0.98999249660044564</c:v>
                </c:pt>
                <c:pt idx="2">
                  <c:v>-0.98747976990886466</c:v>
                </c:pt>
                <c:pt idx="3">
                  <c:v>-0.89675841633414788</c:v>
                </c:pt>
                <c:pt idx="4">
                  <c:v>-0.72593230420014021</c:v>
                </c:pt>
                <c:pt idx="5">
                  <c:v>-0.49026082134069965</c:v>
                </c:pt>
                <c:pt idx="6">
                  <c:v>-0.21079579943077975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-0.24354415373579122</c:v>
                </c:pt>
                <c:pt idx="19">
                  <c:v>-0.51928865411668568</c:v>
                </c:pt>
                <c:pt idx="20">
                  <c:v>-0.74864664559739891</c:v>
                </c:pt>
                <c:pt idx="21">
                  <c:v>-0.91113026188467672</c:v>
                </c:pt>
                <c:pt idx="22">
                  <c:v>-0.992225325452603</c:v>
                </c:pt>
                <c:pt idx="23">
                  <c:v>-0.98468785579412699</c:v>
                </c:pt>
                <c:pt idx="24">
                  <c:v>-0.8891911526253613</c:v>
                </c:pt>
                <c:pt idx="25">
                  <c:v>-0.71426565202720049</c:v>
                </c:pt>
                <c:pt idx="26">
                  <c:v>-0.47553692799599262</c:v>
                </c:pt>
                <c:pt idx="27">
                  <c:v>-0.19432990645533663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E5-45E0-BFDC-2B347F6DB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751808"/>
        <c:axId val="181753344"/>
      </c:areaChart>
      <c:lineChart>
        <c:grouping val="standard"/>
        <c:varyColors val="0"/>
        <c:ser>
          <c:idx val="2"/>
          <c:order val="4"/>
          <c:tx>
            <c:strRef>
              <c:f>景気循環の概念図!$G$6</c:f>
              <c:strCache>
                <c:ptCount val="1"/>
                <c:pt idx="0">
                  <c:v>両方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景気循環の概念図!$G$15:$G$42</c:f>
              <c:numCache>
                <c:formatCode>General</c:formatCode>
                <c:ptCount val="28"/>
                <c:pt idx="0">
                  <c:v>-0.90407214201706076</c:v>
                </c:pt>
                <c:pt idx="1">
                  <c:v>-0.98999249660044564</c:v>
                </c:pt>
                <c:pt idx="2">
                  <c:v>-0.98747976990886466</c:v>
                </c:pt>
                <c:pt idx="3">
                  <c:v>-0.89675841633414788</c:v>
                </c:pt>
                <c:pt idx="4">
                  <c:v>-0.72593230420014021</c:v>
                </c:pt>
                <c:pt idx="5">
                  <c:v>-0.49026082134069965</c:v>
                </c:pt>
                <c:pt idx="6">
                  <c:v>-0.21079579943077975</c:v>
                </c:pt>
                <c:pt idx="7">
                  <c:v>8.7498983439446398E-2</c:v>
                </c:pt>
                <c:pt idx="8">
                  <c:v>0.3779777427129804</c:v>
                </c:pt>
                <c:pt idx="9">
                  <c:v>0.63469287594263391</c:v>
                </c:pt>
                <c:pt idx="10">
                  <c:v>0.83471278483915956</c:v>
                </c:pt>
                <c:pt idx="11">
                  <c:v>0.96017028665036619</c:v>
                </c:pt>
                <c:pt idx="12">
                  <c:v>0.99985863638341554</c:v>
                </c:pt>
                <c:pt idx="13">
                  <c:v>0.95023259195852949</c:v>
                </c:pt>
                <c:pt idx="14">
                  <c:v>0.81572510012535759</c:v>
                </c:pt>
                <c:pt idx="15">
                  <c:v>0.60835131453225522</c:v>
                </c:pt>
                <c:pt idx="16">
                  <c:v>0.34663531783502582</c:v>
                </c:pt>
                <c:pt idx="17">
                  <c:v>5.3955420562649764E-2</c:v>
                </c:pt>
                <c:pt idx="18">
                  <c:v>-0.24354415373579122</c:v>
                </c:pt>
                <c:pt idx="19">
                  <c:v>-0.51928865411668568</c:v>
                </c:pt>
                <c:pt idx="20">
                  <c:v>-0.74864664559739891</c:v>
                </c:pt>
                <c:pt idx="21">
                  <c:v>-0.91113026188467672</c:v>
                </c:pt>
                <c:pt idx="22">
                  <c:v>-0.992225325452603</c:v>
                </c:pt>
                <c:pt idx="23">
                  <c:v>-0.98468785579412699</c:v>
                </c:pt>
                <c:pt idx="24">
                  <c:v>-0.8891911526253613</c:v>
                </c:pt>
                <c:pt idx="25">
                  <c:v>-0.71426565202720049</c:v>
                </c:pt>
                <c:pt idx="26">
                  <c:v>-0.47553692799599262</c:v>
                </c:pt>
                <c:pt idx="27">
                  <c:v>-0.19432990645533663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E5-45E0-BFDC-2B347F6DB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51808"/>
        <c:axId val="181753344"/>
      </c:lineChart>
      <c:catAx>
        <c:axId val="1817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81753344"/>
        <c:crosses val="autoZero"/>
        <c:auto val="1"/>
        <c:lblAlgn val="ctr"/>
        <c:lblOffset val="100"/>
        <c:tickMarkSkip val="1"/>
        <c:noMultiLvlLbl val="0"/>
      </c:catAx>
      <c:valAx>
        <c:axId val="18175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8175180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44877587729983E-2"/>
          <c:y val="0.1458568997384129"/>
          <c:w val="0.88060143616848441"/>
          <c:h val="0.65326735199766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日銀短観予測!$B$2</c:f>
              <c:strCache>
                <c:ptCount val="1"/>
                <c:pt idx="0">
                  <c:v>景気後退期</c:v>
                </c:pt>
              </c:strCache>
            </c:strRef>
          </c:tx>
          <c:spPr>
            <a:solidFill>
              <a:schemeClr val="accent1">
                <a:alpha val="48000"/>
              </a:schemeClr>
            </a:solidFill>
            <a:ln>
              <a:noFill/>
            </a:ln>
          </c:spPr>
          <c:invertIfNegative val="0"/>
          <c:cat>
            <c:numRef>
              <c:f>日銀短観予測!$A$3:$A$185</c:f>
              <c:numCache>
                <c:formatCode>mmm\-yy</c:formatCode>
                <c:ptCount val="183"/>
                <c:pt idx="0">
                  <c:v>27181</c:v>
                </c:pt>
                <c:pt idx="1">
                  <c:v>27273</c:v>
                </c:pt>
                <c:pt idx="2">
                  <c:v>27364</c:v>
                </c:pt>
                <c:pt idx="3">
                  <c:v>27454</c:v>
                </c:pt>
                <c:pt idx="4">
                  <c:v>27546</c:v>
                </c:pt>
                <c:pt idx="5">
                  <c:v>27638</c:v>
                </c:pt>
                <c:pt idx="6">
                  <c:v>27729</c:v>
                </c:pt>
                <c:pt idx="7">
                  <c:v>27820</c:v>
                </c:pt>
                <c:pt idx="8">
                  <c:v>27912</c:v>
                </c:pt>
                <c:pt idx="9">
                  <c:v>28004</c:v>
                </c:pt>
                <c:pt idx="10">
                  <c:v>28095</c:v>
                </c:pt>
                <c:pt idx="11">
                  <c:v>28185</c:v>
                </c:pt>
                <c:pt idx="12">
                  <c:v>28277</c:v>
                </c:pt>
                <c:pt idx="13">
                  <c:v>28369</c:v>
                </c:pt>
                <c:pt idx="14">
                  <c:v>28460</c:v>
                </c:pt>
                <c:pt idx="15">
                  <c:v>28550</c:v>
                </c:pt>
                <c:pt idx="16">
                  <c:v>28642</c:v>
                </c:pt>
                <c:pt idx="17">
                  <c:v>28734</c:v>
                </c:pt>
                <c:pt idx="18">
                  <c:v>28825</c:v>
                </c:pt>
                <c:pt idx="19">
                  <c:v>28915</c:v>
                </c:pt>
                <c:pt idx="20">
                  <c:v>29007</c:v>
                </c:pt>
                <c:pt idx="21">
                  <c:v>29099</c:v>
                </c:pt>
                <c:pt idx="22">
                  <c:v>29190</c:v>
                </c:pt>
                <c:pt idx="23">
                  <c:v>29281</c:v>
                </c:pt>
                <c:pt idx="24">
                  <c:v>29373</c:v>
                </c:pt>
                <c:pt idx="25">
                  <c:v>29465</c:v>
                </c:pt>
                <c:pt idx="26">
                  <c:v>29556</c:v>
                </c:pt>
                <c:pt idx="27">
                  <c:v>29646</c:v>
                </c:pt>
                <c:pt idx="28">
                  <c:v>29738</c:v>
                </c:pt>
                <c:pt idx="29">
                  <c:v>29830</c:v>
                </c:pt>
                <c:pt idx="30">
                  <c:v>29921</c:v>
                </c:pt>
                <c:pt idx="31">
                  <c:v>30011</c:v>
                </c:pt>
                <c:pt idx="32">
                  <c:v>30103</c:v>
                </c:pt>
                <c:pt idx="33">
                  <c:v>30195</c:v>
                </c:pt>
                <c:pt idx="34">
                  <c:v>30286</c:v>
                </c:pt>
                <c:pt idx="35">
                  <c:v>30376</c:v>
                </c:pt>
                <c:pt idx="36">
                  <c:v>30468</c:v>
                </c:pt>
                <c:pt idx="37">
                  <c:v>30560</c:v>
                </c:pt>
                <c:pt idx="38">
                  <c:v>30651</c:v>
                </c:pt>
                <c:pt idx="39">
                  <c:v>30742</c:v>
                </c:pt>
                <c:pt idx="40">
                  <c:v>30834</c:v>
                </c:pt>
                <c:pt idx="41">
                  <c:v>30926</c:v>
                </c:pt>
                <c:pt idx="42">
                  <c:v>31017</c:v>
                </c:pt>
                <c:pt idx="43">
                  <c:v>31107</c:v>
                </c:pt>
                <c:pt idx="44">
                  <c:v>31199</c:v>
                </c:pt>
                <c:pt idx="45">
                  <c:v>31291</c:v>
                </c:pt>
                <c:pt idx="46">
                  <c:v>31382</c:v>
                </c:pt>
                <c:pt idx="47">
                  <c:v>31472</c:v>
                </c:pt>
                <c:pt idx="48">
                  <c:v>31564</c:v>
                </c:pt>
                <c:pt idx="49">
                  <c:v>31656</c:v>
                </c:pt>
                <c:pt idx="50">
                  <c:v>31747</c:v>
                </c:pt>
                <c:pt idx="51">
                  <c:v>31837</c:v>
                </c:pt>
                <c:pt idx="52">
                  <c:v>31929</c:v>
                </c:pt>
                <c:pt idx="53">
                  <c:v>32021</c:v>
                </c:pt>
                <c:pt idx="54">
                  <c:v>32112</c:v>
                </c:pt>
                <c:pt idx="55">
                  <c:v>32203</c:v>
                </c:pt>
                <c:pt idx="56">
                  <c:v>32295</c:v>
                </c:pt>
                <c:pt idx="57">
                  <c:v>32387</c:v>
                </c:pt>
                <c:pt idx="58">
                  <c:v>32478</c:v>
                </c:pt>
                <c:pt idx="59">
                  <c:v>32568</c:v>
                </c:pt>
                <c:pt idx="60">
                  <c:v>32660</c:v>
                </c:pt>
                <c:pt idx="61">
                  <c:v>32752</c:v>
                </c:pt>
                <c:pt idx="62">
                  <c:v>32843</c:v>
                </c:pt>
                <c:pt idx="63">
                  <c:v>32933</c:v>
                </c:pt>
                <c:pt idx="64">
                  <c:v>33025</c:v>
                </c:pt>
                <c:pt idx="65">
                  <c:v>33117</c:v>
                </c:pt>
                <c:pt idx="66">
                  <c:v>33208</c:v>
                </c:pt>
                <c:pt idx="67">
                  <c:v>33298</c:v>
                </c:pt>
                <c:pt idx="68">
                  <c:v>33390</c:v>
                </c:pt>
                <c:pt idx="69">
                  <c:v>33482</c:v>
                </c:pt>
                <c:pt idx="70">
                  <c:v>33573</c:v>
                </c:pt>
                <c:pt idx="71">
                  <c:v>33664</c:v>
                </c:pt>
                <c:pt idx="72">
                  <c:v>33756</c:v>
                </c:pt>
                <c:pt idx="73">
                  <c:v>33848</c:v>
                </c:pt>
                <c:pt idx="74">
                  <c:v>33939</c:v>
                </c:pt>
                <c:pt idx="75">
                  <c:v>34029</c:v>
                </c:pt>
                <c:pt idx="76">
                  <c:v>34121</c:v>
                </c:pt>
                <c:pt idx="77">
                  <c:v>34213</c:v>
                </c:pt>
                <c:pt idx="78">
                  <c:v>34304</c:v>
                </c:pt>
                <c:pt idx="79">
                  <c:v>34394</c:v>
                </c:pt>
                <c:pt idx="80">
                  <c:v>34486</c:v>
                </c:pt>
                <c:pt idx="81">
                  <c:v>34578</c:v>
                </c:pt>
                <c:pt idx="82">
                  <c:v>34669</c:v>
                </c:pt>
                <c:pt idx="83">
                  <c:v>34759</c:v>
                </c:pt>
                <c:pt idx="84">
                  <c:v>34851</c:v>
                </c:pt>
                <c:pt idx="85">
                  <c:v>34943</c:v>
                </c:pt>
                <c:pt idx="86">
                  <c:v>35034</c:v>
                </c:pt>
                <c:pt idx="87">
                  <c:v>35125</c:v>
                </c:pt>
                <c:pt idx="88">
                  <c:v>35217</c:v>
                </c:pt>
                <c:pt idx="89">
                  <c:v>35309</c:v>
                </c:pt>
                <c:pt idx="90">
                  <c:v>35400</c:v>
                </c:pt>
                <c:pt idx="91">
                  <c:v>35490</c:v>
                </c:pt>
                <c:pt idx="92">
                  <c:v>35582</c:v>
                </c:pt>
                <c:pt idx="93">
                  <c:v>35674</c:v>
                </c:pt>
                <c:pt idx="94">
                  <c:v>35765</c:v>
                </c:pt>
                <c:pt idx="95">
                  <c:v>35855</c:v>
                </c:pt>
                <c:pt idx="96">
                  <c:v>35947</c:v>
                </c:pt>
                <c:pt idx="97">
                  <c:v>36039</c:v>
                </c:pt>
                <c:pt idx="98">
                  <c:v>36130</c:v>
                </c:pt>
                <c:pt idx="99">
                  <c:v>36220</c:v>
                </c:pt>
                <c:pt idx="100">
                  <c:v>36312</c:v>
                </c:pt>
                <c:pt idx="101">
                  <c:v>36404</c:v>
                </c:pt>
                <c:pt idx="102">
                  <c:v>36495</c:v>
                </c:pt>
                <c:pt idx="103">
                  <c:v>36586</c:v>
                </c:pt>
                <c:pt idx="104">
                  <c:v>36678</c:v>
                </c:pt>
                <c:pt idx="105">
                  <c:v>36770</c:v>
                </c:pt>
                <c:pt idx="106">
                  <c:v>36861</c:v>
                </c:pt>
                <c:pt idx="107">
                  <c:v>36951</c:v>
                </c:pt>
                <c:pt idx="108">
                  <c:v>37043</c:v>
                </c:pt>
                <c:pt idx="109">
                  <c:v>37135</c:v>
                </c:pt>
                <c:pt idx="110">
                  <c:v>37226</c:v>
                </c:pt>
                <c:pt idx="111">
                  <c:v>37316</c:v>
                </c:pt>
                <c:pt idx="112">
                  <c:v>37408</c:v>
                </c:pt>
                <c:pt idx="113">
                  <c:v>37500</c:v>
                </c:pt>
                <c:pt idx="114">
                  <c:v>37591</c:v>
                </c:pt>
                <c:pt idx="115">
                  <c:v>37681</c:v>
                </c:pt>
                <c:pt idx="116">
                  <c:v>37773</c:v>
                </c:pt>
                <c:pt idx="117">
                  <c:v>37865</c:v>
                </c:pt>
                <c:pt idx="118">
                  <c:v>37956</c:v>
                </c:pt>
                <c:pt idx="119">
                  <c:v>38047</c:v>
                </c:pt>
                <c:pt idx="120">
                  <c:v>38139</c:v>
                </c:pt>
                <c:pt idx="121">
                  <c:v>38231</c:v>
                </c:pt>
                <c:pt idx="122">
                  <c:v>38322</c:v>
                </c:pt>
                <c:pt idx="123">
                  <c:v>38412</c:v>
                </c:pt>
                <c:pt idx="124">
                  <c:v>38504</c:v>
                </c:pt>
                <c:pt idx="125">
                  <c:v>38596</c:v>
                </c:pt>
                <c:pt idx="126">
                  <c:v>38687</c:v>
                </c:pt>
                <c:pt idx="127">
                  <c:v>38777</c:v>
                </c:pt>
                <c:pt idx="128">
                  <c:v>38869</c:v>
                </c:pt>
                <c:pt idx="129">
                  <c:v>38961</c:v>
                </c:pt>
                <c:pt idx="130">
                  <c:v>39052</c:v>
                </c:pt>
                <c:pt idx="131">
                  <c:v>39142</c:v>
                </c:pt>
                <c:pt idx="132">
                  <c:v>39234</c:v>
                </c:pt>
                <c:pt idx="133">
                  <c:v>39326</c:v>
                </c:pt>
                <c:pt idx="134">
                  <c:v>39417</c:v>
                </c:pt>
                <c:pt idx="135">
                  <c:v>39508</c:v>
                </c:pt>
                <c:pt idx="136">
                  <c:v>39600</c:v>
                </c:pt>
                <c:pt idx="137">
                  <c:v>39692</c:v>
                </c:pt>
                <c:pt idx="138">
                  <c:v>39783</c:v>
                </c:pt>
                <c:pt idx="139">
                  <c:v>39873</c:v>
                </c:pt>
                <c:pt idx="140">
                  <c:v>39965</c:v>
                </c:pt>
                <c:pt idx="141">
                  <c:v>40057</c:v>
                </c:pt>
                <c:pt idx="142">
                  <c:v>40148</c:v>
                </c:pt>
                <c:pt idx="143">
                  <c:v>40238</c:v>
                </c:pt>
                <c:pt idx="144">
                  <c:v>40330</c:v>
                </c:pt>
                <c:pt idx="145">
                  <c:v>40422</c:v>
                </c:pt>
                <c:pt idx="146">
                  <c:v>40513</c:v>
                </c:pt>
                <c:pt idx="147">
                  <c:v>40603</c:v>
                </c:pt>
                <c:pt idx="148">
                  <c:v>40695</c:v>
                </c:pt>
                <c:pt idx="149">
                  <c:v>40787</c:v>
                </c:pt>
                <c:pt idx="150">
                  <c:v>40878</c:v>
                </c:pt>
                <c:pt idx="151">
                  <c:v>40969</c:v>
                </c:pt>
                <c:pt idx="152">
                  <c:v>41061</c:v>
                </c:pt>
                <c:pt idx="153">
                  <c:v>41153</c:v>
                </c:pt>
                <c:pt idx="154">
                  <c:v>41244</c:v>
                </c:pt>
                <c:pt idx="155">
                  <c:v>41334</c:v>
                </c:pt>
                <c:pt idx="156">
                  <c:v>41426</c:v>
                </c:pt>
                <c:pt idx="157">
                  <c:v>41518</c:v>
                </c:pt>
                <c:pt idx="158">
                  <c:v>41609</c:v>
                </c:pt>
                <c:pt idx="159">
                  <c:v>41699</c:v>
                </c:pt>
                <c:pt idx="160">
                  <c:v>41791</c:v>
                </c:pt>
                <c:pt idx="161">
                  <c:v>41883</c:v>
                </c:pt>
                <c:pt idx="162">
                  <c:v>41974</c:v>
                </c:pt>
                <c:pt idx="163">
                  <c:v>42064</c:v>
                </c:pt>
                <c:pt idx="164">
                  <c:v>42156</c:v>
                </c:pt>
                <c:pt idx="165">
                  <c:v>42248</c:v>
                </c:pt>
                <c:pt idx="166">
                  <c:v>42339</c:v>
                </c:pt>
                <c:pt idx="167">
                  <c:v>42430</c:v>
                </c:pt>
                <c:pt idx="168">
                  <c:v>42522</c:v>
                </c:pt>
                <c:pt idx="169">
                  <c:v>42614</c:v>
                </c:pt>
                <c:pt idx="170">
                  <c:v>42705</c:v>
                </c:pt>
                <c:pt idx="171">
                  <c:v>42795</c:v>
                </c:pt>
                <c:pt idx="172">
                  <c:v>42887</c:v>
                </c:pt>
                <c:pt idx="173">
                  <c:v>42979</c:v>
                </c:pt>
                <c:pt idx="174">
                  <c:v>43070</c:v>
                </c:pt>
                <c:pt idx="175">
                  <c:v>43160</c:v>
                </c:pt>
                <c:pt idx="176">
                  <c:v>43252</c:v>
                </c:pt>
                <c:pt idx="177">
                  <c:v>43344</c:v>
                </c:pt>
                <c:pt idx="178">
                  <c:v>43435</c:v>
                </c:pt>
                <c:pt idx="179">
                  <c:v>43525</c:v>
                </c:pt>
                <c:pt idx="180">
                  <c:v>43617</c:v>
                </c:pt>
                <c:pt idx="181">
                  <c:v>43709</c:v>
                </c:pt>
                <c:pt idx="182">
                  <c:v>43800</c:v>
                </c:pt>
              </c:numCache>
            </c:numRef>
          </c:cat>
          <c:val>
            <c:numRef>
              <c:f>日銀短観予測!$B$3:$B$185</c:f>
              <c:numCache>
                <c:formatCode>0_);[Red]\(0\)</c:formatCode>
                <c:ptCount val="18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9-4263-B81C-685465141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1256960"/>
        <c:axId val="181251072"/>
      </c:barChart>
      <c:lineChart>
        <c:grouping val="standard"/>
        <c:varyColors val="0"/>
        <c:ser>
          <c:idx val="3"/>
          <c:order val="1"/>
          <c:tx>
            <c:strRef>
              <c:f>日銀短観予測!$C$2</c:f>
              <c:strCache>
                <c:ptCount val="1"/>
                <c:pt idx="0">
                  <c:v>全産業</c:v>
                </c:pt>
              </c:strCache>
            </c:strRef>
          </c:tx>
          <c:marker>
            <c:symbol val="none"/>
          </c:marker>
          <c:cat>
            <c:numRef>
              <c:f>日銀短観予測!$A$3:$A$185</c:f>
              <c:numCache>
                <c:formatCode>mmm\-yy</c:formatCode>
                <c:ptCount val="183"/>
                <c:pt idx="0">
                  <c:v>27181</c:v>
                </c:pt>
                <c:pt idx="1">
                  <c:v>27273</c:v>
                </c:pt>
                <c:pt idx="2">
                  <c:v>27364</c:v>
                </c:pt>
                <c:pt idx="3">
                  <c:v>27454</c:v>
                </c:pt>
                <c:pt idx="4">
                  <c:v>27546</c:v>
                </c:pt>
                <c:pt idx="5">
                  <c:v>27638</c:v>
                </c:pt>
                <c:pt idx="6">
                  <c:v>27729</c:v>
                </c:pt>
                <c:pt idx="7">
                  <c:v>27820</c:v>
                </c:pt>
                <c:pt idx="8">
                  <c:v>27912</c:v>
                </c:pt>
                <c:pt idx="9">
                  <c:v>28004</c:v>
                </c:pt>
                <c:pt idx="10">
                  <c:v>28095</c:v>
                </c:pt>
                <c:pt idx="11">
                  <c:v>28185</c:v>
                </c:pt>
                <c:pt idx="12">
                  <c:v>28277</c:v>
                </c:pt>
                <c:pt idx="13">
                  <c:v>28369</c:v>
                </c:pt>
                <c:pt idx="14">
                  <c:v>28460</c:v>
                </c:pt>
                <c:pt idx="15">
                  <c:v>28550</c:v>
                </c:pt>
                <c:pt idx="16">
                  <c:v>28642</c:v>
                </c:pt>
                <c:pt idx="17">
                  <c:v>28734</c:v>
                </c:pt>
                <c:pt idx="18">
                  <c:v>28825</c:v>
                </c:pt>
                <c:pt idx="19">
                  <c:v>28915</c:v>
                </c:pt>
                <c:pt idx="20">
                  <c:v>29007</c:v>
                </c:pt>
                <c:pt idx="21">
                  <c:v>29099</c:v>
                </c:pt>
                <c:pt idx="22">
                  <c:v>29190</c:v>
                </c:pt>
                <c:pt idx="23">
                  <c:v>29281</c:v>
                </c:pt>
                <c:pt idx="24">
                  <c:v>29373</c:v>
                </c:pt>
                <c:pt idx="25">
                  <c:v>29465</c:v>
                </c:pt>
                <c:pt idx="26">
                  <c:v>29556</c:v>
                </c:pt>
                <c:pt idx="27">
                  <c:v>29646</c:v>
                </c:pt>
                <c:pt idx="28">
                  <c:v>29738</c:v>
                </c:pt>
                <c:pt idx="29">
                  <c:v>29830</c:v>
                </c:pt>
                <c:pt idx="30">
                  <c:v>29921</c:v>
                </c:pt>
                <c:pt idx="31">
                  <c:v>30011</c:v>
                </c:pt>
                <c:pt idx="32">
                  <c:v>30103</c:v>
                </c:pt>
                <c:pt idx="33">
                  <c:v>30195</c:v>
                </c:pt>
                <c:pt idx="34">
                  <c:v>30286</c:v>
                </c:pt>
                <c:pt idx="35">
                  <c:v>30376</c:v>
                </c:pt>
                <c:pt idx="36">
                  <c:v>30468</c:v>
                </c:pt>
                <c:pt idx="37">
                  <c:v>30560</c:v>
                </c:pt>
                <c:pt idx="38">
                  <c:v>30651</c:v>
                </c:pt>
                <c:pt idx="39">
                  <c:v>30742</c:v>
                </c:pt>
                <c:pt idx="40">
                  <c:v>30834</c:v>
                </c:pt>
                <c:pt idx="41">
                  <c:v>30926</c:v>
                </c:pt>
                <c:pt idx="42">
                  <c:v>31017</c:v>
                </c:pt>
                <c:pt idx="43">
                  <c:v>31107</c:v>
                </c:pt>
                <c:pt idx="44">
                  <c:v>31199</c:v>
                </c:pt>
                <c:pt idx="45">
                  <c:v>31291</c:v>
                </c:pt>
                <c:pt idx="46">
                  <c:v>31382</c:v>
                </c:pt>
                <c:pt idx="47">
                  <c:v>31472</c:v>
                </c:pt>
                <c:pt idx="48">
                  <c:v>31564</c:v>
                </c:pt>
                <c:pt idx="49">
                  <c:v>31656</c:v>
                </c:pt>
                <c:pt idx="50">
                  <c:v>31747</c:v>
                </c:pt>
                <c:pt idx="51">
                  <c:v>31837</c:v>
                </c:pt>
                <c:pt idx="52">
                  <c:v>31929</c:v>
                </c:pt>
                <c:pt idx="53">
                  <c:v>32021</c:v>
                </c:pt>
                <c:pt idx="54">
                  <c:v>32112</c:v>
                </c:pt>
                <c:pt idx="55">
                  <c:v>32203</c:v>
                </c:pt>
                <c:pt idx="56">
                  <c:v>32295</c:v>
                </c:pt>
                <c:pt idx="57">
                  <c:v>32387</c:v>
                </c:pt>
                <c:pt idx="58">
                  <c:v>32478</c:v>
                </c:pt>
                <c:pt idx="59">
                  <c:v>32568</c:v>
                </c:pt>
                <c:pt idx="60">
                  <c:v>32660</c:v>
                </c:pt>
                <c:pt idx="61">
                  <c:v>32752</c:v>
                </c:pt>
                <c:pt idx="62">
                  <c:v>32843</c:v>
                </c:pt>
                <c:pt idx="63">
                  <c:v>32933</c:v>
                </c:pt>
                <c:pt idx="64">
                  <c:v>33025</c:v>
                </c:pt>
                <c:pt idx="65">
                  <c:v>33117</c:v>
                </c:pt>
                <c:pt idx="66">
                  <c:v>33208</c:v>
                </c:pt>
                <c:pt idx="67">
                  <c:v>33298</c:v>
                </c:pt>
                <c:pt idx="68">
                  <c:v>33390</c:v>
                </c:pt>
                <c:pt idx="69">
                  <c:v>33482</c:v>
                </c:pt>
                <c:pt idx="70">
                  <c:v>33573</c:v>
                </c:pt>
                <c:pt idx="71">
                  <c:v>33664</c:v>
                </c:pt>
                <c:pt idx="72">
                  <c:v>33756</c:v>
                </c:pt>
                <c:pt idx="73">
                  <c:v>33848</c:v>
                </c:pt>
                <c:pt idx="74">
                  <c:v>33939</c:v>
                </c:pt>
                <c:pt idx="75">
                  <c:v>34029</c:v>
                </c:pt>
                <c:pt idx="76">
                  <c:v>34121</c:v>
                </c:pt>
                <c:pt idx="77">
                  <c:v>34213</c:v>
                </c:pt>
                <c:pt idx="78">
                  <c:v>34304</c:v>
                </c:pt>
                <c:pt idx="79">
                  <c:v>34394</c:v>
                </c:pt>
                <c:pt idx="80">
                  <c:v>34486</c:v>
                </c:pt>
                <c:pt idx="81">
                  <c:v>34578</c:v>
                </c:pt>
                <c:pt idx="82">
                  <c:v>34669</c:v>
                </c:pt>
                <c:pt idx="83">
                  <c:v>34759</c:v>
                </c:pt>
                <c:pt idx="84">
                  <c:v>34851</c:v>
                </c:pt>
                <c:pt idx="85">
                  <c:v>34943</c:v>
                </c:pt>
                <c:pt idx="86">
                  <c:v>35034</c:v>
                </c:pt>
                <c:pt idx="87">
                  <c:v>35125</c:v>
                </c:pt>
                <c:pt idx="88">
                  <c:v>35217</c:v>
                </c:pt>
                <c:pt idx="89">
                  <c:v>35309</c:v>
                </c:pt>
                <c:pt idx="90">
                  <c:v>35400</c:v>
                </c:pt>
                <c:pt idx="91">
                  <c:v>35490</c:v>
                </c:pt>
                <c:pt idx="92">
                  <c:v>35582</c:v>
                </c:pt>
                <c:pt idx="93">
                  <c:v>35674</c:v>
                </c:pt>
                <c:pt idx="94">
                  <c:v>35765</c:v>
                </c:pt>
                <c:pt idx="95">
                  <c:v>35855</c:v>
                </c:pt>
                <c:pt idx="96">
                  <c:v>35947</c:v>
                </c:pt>
                <c:pt idx="97">
                  <c:v>36039</c:v>
                </c:pt>
                <c:pt idx="98">
                  <c:v>36130</c:v>
                </c:pt>
                <c:pt idx="99">
                  <c:v>36220</c:v>
                </c:pt>
                <c:pt idx="100">
                  <c:v>36312</c:v>
                </c:pt>
                <c:pt idx="101">
                  <c:v>36404</c:v>
                </c:pt>
                <c:pt idx="102">
                  <c:v>36495</c:v>
                </c:pt>
                <c:pt idx="103">
                  <c:v>36586</c:v>
                </c:pt>
                <c:pt idx="104">
                  <c:v>36678</c:v>
                </c:pt>
                <c:pt idx="105">
                  <c:v>36770</c:v>
                </c:pt>
                <c:pt idx="106">
                  <c:v>36861</c:v>
                </c:pt>
                <c:pt idx="107">
                  <c:v>36951</c:v>
                </c:pt>
                <c:pt idx="108">
                  <c:v>37043</c:v>
                </c:pt>
                <c:pt idx="109">
                  <c:v>37135</c:v>
                </c:pt>
                <c:pt idx="110">
                  <c:v>37226</c:v>
                </c:pt>
                <c:pt idx="111">
                  <c:v>37316</c:v>
                </c:pt>
                <c:pt idx="112">
                  <c:v>37408</c:v>
                </c:pt>
                <c:pt idx="113">
                  <c:v>37500</c:v>
                </c:pt>
                <c:pt idx="114">
                  <c:v>37591</c:v>
                </c:pt>
                <c:pt idx="115">
                  <c:v>37681</c:v>
                </c:pt>
                <c:pt idx="116">
                  <c:v>37773</c:v>
                </c:pt>
                <c:pt idx="117">
                  <c:v>37865</c:v>
                </c:pt>
                <c:pt idx="118">
                  <c:v>37956</c:v>
                </c:pt>
                <c:pt idx="119">
                  <c:v>38047</c:v>
                </c:pt>
                <c:pt idx="120">
                  <c:v>38139</c:v>
                </c:pt>
                <c:pt idx="121">
                  <c:v>38231</c:v>
                </c:pt>
                <c:pt idx="122">
                  <c:v>38322</c:v>
                </c:pt>
                <c:pt idx="123">
                  <c:v>38412</c:v>
                </c:pt>
                <c:pt idx="124">
                  <c:v>38504</c:v>
                </c:pt>
                <c:pt idx="125">
                  <c:v>38596</c:v>
                </c:pt>
                <c:pt idx="126">
                  <c:v>38687</c:v>
                </c:pt>
                <c:pt idx="127">
                  <c:v>38777</c:v>
                </c:pt>
                <c:pt idx="128">
                  <c:v>38869</c:v>
                </c:pt>
                <c:pt idx="129">
                  <c:v>38961</c:v>
                </c:pt>
                <c:pt idx="130">
                  <c:v>39052</c:v>
                </c:pt>
                <c:pt idx="131">
                  <c:v>39142</c:v>
                </c:pt>
                <c:pt idx="132">
                  <c:v>39234</c:v>
                </c:pt>
                <c:pt idx="133">
                  <c:v>39326</c:v>
                </c:pt>
                <c:pt idx="134">
                  <c:v>39417</c:v>
                </c:pt>
                <c:pt idx="135">
                  <c:v>39508</c:v>
                </c:pt>
                <c:pt idx="136">
                  <c:v>39600</c:v>
                </c:pt>
                <c:pt idx="137">
                  <c:v>39692</c:v>
                </c:pt>
                <c:pt idx="138">
                  <c:v>39783</c:v>
                </c:pt>
                <c:pt idx="139">
                  <c:v>39873</c:v>
                </c:pt>
                <c:pt idx="140">
                  <c:v>39965</c:v>
                </c:pt>
                <c:pt idx="141">
                  <c:v>40057</c:v>
                </c:pt>
                <c:pt idx="142">
                  <c:v>40148</c:v>
                </c:pt>
                <c:pt idx="143">
                  <c:v>40238</c:v>
                </c:pt>
                <c:pt idx="144">
                  <c:v>40330</c:v>
                </c:pt>
                <c:pt idx="145">
                  <c:v>40422</c:v>
                </c:pt>
                <c:pt idx="146">
                  <c:v>40513</c:v>
                </c:pt>
                <c:pt idx="147">
                  <c:v>40603</c:v>
                </c:pt>
                <c:pt idx="148">
                  <c:v>40695</c:v>
                </c:pt>
                <c:pt idx="149">
                  <c:v>40787</c:v>
                </c:pt>
                <c:pt idx="150">
                  <c:v>40878</c:v>
                </c:pt>
                <c:pt idx="151">
                  <c:v>40969</c:v>
                </c:pt>
                <c:pt idx="152">
                  <c:v>41061</c:v>
                </c:pt>
                <c:pt idx="153">
                  <c:v>41153</c:v>
                </c:pt>
                <c:pt idx="154">
                  <c:v>41244</c:v>
                </c:pt>
                <c:pt idx="155">
                  <c:v>41334</c:v>
                </c:pt>
                <c:pt idx="156">
                  <c:v>41426</c:v>
                </c:pt>
                <c:pt idx="157">
                  <c:v>41518</c:v>
                </c:pt>
                <c:pt idx="158">
                  <c:v>41609</c:v>
                </c:pt>
                <c:pt idx="159">
                  <c:v>41699</c:v>
                </c:pt>
                <c:pt idx="160">
                  <c:v>41791</c:v>
                </c:pt>
                <c:pt idx="161">
                  <c:v>41883</c:v>
                </c:pt>
                <c:pt idx="162">
                  <c:v>41974</c:v>
                </c:pt>
                <c:pt idx="163">
                  <c:v>42064</c:v>
                </c:pt>
                <c:pt idx="164">
                  <c:v>42156</c:v>
                </c:pt>
                <c:pt idx="165">
                  <c:v>42248</c:v>
                </c:pt>
                <c:pt idx="166">
                  <c:v>42339</c:v>
                </c:pt>
                <c:pt idx="167">
                  <c:v>42430</c:v>
                </c:pt>
                <c:pt idx="168">
                  <c:v>42522</c:v>
                </c:pt>
                <c:pt idx="169">
                  <c:v>42614</c:v>
                </c:pt>
                <c:pt idx="170">
                  <c:v>42705</c:v>
                </c:pt>
                <c:pt idx="171">
                  <c:v>42795</c:v>
                </c:pt>
                <c:pt idx="172">
                  <c:v>42887</c:v>
                </c:pt>
                <c:pt idx="173">
                  <c:v>42979</c:v>
                </c:pt>
                <c:pt idx="174">
                  <c:v>43070</c:v>
                </c:pt>
                <c:pt idx="175">
                  <c:v>43160</c:v>
                </c:pt>
                <c:pt idx="176">
                  <c:v>43252</c:v>
                </c:pt>
                <c:pt idx="177">
                  <c:v>43344</c:v>
                </c:pt>
                <c:pt idx="178">
                  <c:v>43435</c:v>
                </c:pt>
                <c:pt idx="179">
                  <c:v>43525</c:v>
                </c:pt>
                <c:pt idx="180">
                  <c:v>43617</c:v>
                </c:pt>
                <c:pt idx="181">
                  <c:v>43709</c:v>
                </c:pt>
                <c:pt idx="182">
                  <c:v>43800</c:v>
                </c:pt>
              </c:numCache>
            </c:numRef>
          </c:cat>
          <c:val>
            <c:numRef>
              <c:f>日銀短観予測!$C$3:$C$185</c:f>
              <c:numCache>
                <c:formatCode>General</c:formatCode>
                <c:ptCount val="183"/>
                <c:pt idx="0">
                  <c:v>8</c:v>
                </c:pt>
                <c:pt idx="1">
                  <c:v>-15</c:v>
                </c:pt>
                <c:pt idx="2">
                  <c:v>-30</c:v>
                </c:pt>
                <c:pt idx="3">
                  <c:v>-47</c:v>
                </c:pt>
                <c:pt idx="4">
                  <c:v>-47</c:v>
                </c:pt>
                <c:pt idx="5">
                  <c:v>-42</c:v>
                </c:pt>
                <c:pt idx="6">
                  <c:v>-35</c:v>
                </c:pt>
                <c:pt idx="7">
                  <c:v>-32</c:v>
                </c:pt>
                <c:pt idx="8">
                  <c:v>-13</c:v>
                </c:pt>
                <c:pt idx="9">
                  <c:v>-5</c:v>
                </c:pt>
                <c:pt idx="10">
                  <c:v>-5</c:v>
                </c:pt>
                <c:pt idx="11">
                  <c:v>-14</c:v>
                </c:pt>
                <c:pt idx="12">
                  <c:v>-14</c:v>
                </c:pt>
                <c:pt idx="13">
                  <c:v>-18</c:v>
                </c:pt>
                <c:pt idx="14">
                  <c:v>-19</c:v>
                </c:pt>
                <c:pt idx="15">
                  <c:v>-19</c:v>
                </c:pt>
                <c:pt idx="16">
                  <c:v>-6</c:v>
                </c:pt>
                <c:pt idx="17">
                  <c:v>2</c:v>
                </c:pt>
                <c:pt idx="18">
                  <c:v>5</c:v>
                </c:pt>
                <c:pt idx="19">
                  <c:v>9</c:v>
                </c:pt>
                <c:pt idx="20">
                  <c:v>20</c:v>
                </c:pt>
                <c:pt idx="21">
                  <c:v>22</c:v>
                </c:pt>
                <c:pt idx="22">
                  <c:v>20</c:v>
                </c:pt>
                <c:pt idx="23">
                  <c:v>16</c:v>
                </c:pt>
                <c:pt idx="24">
                  <c:v>19</c:v>
                </c:pt>
                <c:pt idx="25">
                  <c:v>7</c:v>
                </c:pt>
                <c:pt idx="26">
                  <c:v>-1</c:v>
                </c:pt>
                <c:pt idx="27">
                  <c:v>-9</c:v>
                </c:pt>
                <c:pt idx="28">
                  <c:v>-11</c:v>
                </c:pt>
                <c:pt idx="29">
                  <c:v>-11</c:v>
                </c:pt>
                <c:pt idx="30">
                  <c:v>-9</c:v>
                </c:pt>
                <c:pt idx="31">
                  <c:v>-12</c:v>
                </c:pt>
                <c:pt idx="32">
                  <c:v>-15</c:v>
                </c:pt>
                <c:pt idx="33">
                  <c:v>-20</c:v>
                </c:pt>
                <c:pt idx="34">
                  <c:v>-25</c:v>
                </c:pt>
                <c:pt idx="35">
                  <c:v>-29</c:v>
                </c:pt>
                <c:pt idx="36">
                  <c:v>-19</c:v>
                </c:pt>
                <c:pt idx="37">
                  <c:v>-17</c:v>
                </c:pt>
                <c:pt idx="38">
                  <c:v>-12</c:v>
                </c:pt>
                <c:pt idx="39">
                  <c:v>-7</c:v>
                </c:pt>
                <c:pt idx="40">
                  <c:v>1</c:v>
                </c:pt>
                <c:pt idx="41">
                  <c:v>3</c:v>
                </c:pt>
                <c:pt idx="42">
                  <c:v>4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-5</c:v>
                </c:pt>
                <c:pt idx="47">
                  <c:v>-11</c:v>
                </c:pt>
                <c:pt idx="48">
                  <c:v>-14</c:v>
                </c:pt>
                <c:pt idx="49">
                  <c:v>-16</c:v>
                </c:pt>
                <c:pt idx="50">
                  <c:v>-17</c:v>
                </c:pt>
                <c:pt idx="51">
                  <c:v>-17</c:v>
                </c:pt>
                <c:pt idx="52">
                  <c:v>-13</c:v>
                </c:pt>
                <c:pt idx="53">
                  <c:v>-4</c:v>
                </c:pt>
                <c:pt idx="54">
                  <c:v>10</c:v>
                </c:pt>
                <c:pt idx="55">
                  <c:v>17</c:v>
                </c:pt>
                <c:pt idx="56">
                  <c:v>29</c:v>
                </c:pt>
                <c:pt idx="57">
                  <c:v>31</c:v>
                </c:pt>
                <c:pt idx="58">
                  <c:v>33</c:v>
                </c:pt>
                <c:pt idx="59">
                  <c:v>35</c:v>
                </c:pt>
                <c:pt idx="60">
                  <c:v>41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37</c:v>
                </c:pt>
                <c:pt idx="66">
                  <c:v>34</c:v>
                </c:pt>
                <c:pt idx="67">
                  <c:v>31</c:v>
                </c:pt>
                <c:pt idx="68">
                  <c:v>29</c:v>
                </c:pt>
                <c:pt idx="69">
                  <c:v>24</c:v>
                </c:pt>
                <c:pt idx="70">
                  <c:v>12</c:v>
                </c:pt>
                <c:pt idx="71">
                  <c:v>1</c:v>
                </c:pt>
                <c:pt idx="72">
                  <c:v>-9</c:v>
                </c:pt>
                <c:pt idx="73">
                  <c:v>-17</c:v>
                </c:pt>
                <c:pt idx="74">
                  <c:v>-26</c:v>
                </c:pt>
                <c:pt idx="75">
                  <c:v>-34</c:v>
                </c:pt>
                <c:pt idx="76">
                  <c:v>-30</c:v>
                </c:pt>
                <c:pt idx="77">
                  <c:v>-34</c:v>
                </c:pt>
                <c:pt idx="78">
                  <c:v>-36</c:v>
                </c:pt>
                <c:pt idx="79">
                  <c:v>-36</c:v>
                </c:pt>
                <c:pt idx="80">
                  <c:v>-27</c:v>
                </c:pt>
                <c:pt idx="81">
                  <c:v>-22</c:v>
                </c:pt>
                <c:pt idx="82">
                  <c:v>-18</c:v>
                </c:pt>
                <c:pt idx="83">
                  <c:v>-17</c:v>
                </c:pt>
                <c:pt idx="84">
                  <c:v>-15</c:v>
                </c:pt>
                <c:pt idx="85">
                  <c:v>-21</c:v>
                </c:pt>
                <c:pt idx="86">
                  <c:v>-19</c:v>
                </c:pt>
                <c:pt idx="87">
                  <c:v>-15</c:v>
                </c:pt>
                <c:pt idx="88">
                  <c:v>-8</c:v>
                </c:pt>
                <c:pt idx="89">
                  <c:v>-9</c:v>
                </c:pt>
                <c:pt idx="90">
                  <c:v>-7</c:v>
                </c:pt>
                <c:pt idx="91">
                  <c:v>-4</c:v>
                </c:pt>
                <c:pt idx="92">
                  <c:v>-6</c:v>
                </c:pt>
                <c:pt idx="93">
                  <c:v>-14</c:v>
                </c:pt>
                <c:pt idx="94">
                  <c:v>-22</c:v>
                </c:pt>
                <c:pt idx="95">
                  <c:v>-35</c:v>
                </c:pt>
                <c:pt idx="96">
                  <c:v>-42</c:v>
                </c:pt>
                <c:pt idx="97">
                  <c:v>-48</c:v>
                </c:pt>
                <c:pt idx="98">
                  <c:v>-49</c:v>
                </c:pt>
                <c:pt idx="99">
                  <c:v>-44</c:v>
                </c:pt>
                <c:pt idx="100">
                  <c:v>-37</c:v>
                </c:pt>
                <c:pt idx="101">
                  <c:v>-32</c:v>
                </c:pt>
                <c:pt idx="102">
                  <c:v>-26</c:v>
                </c:pt>
                <c:pt idx="103">
                  <c:v>-23</c:v>
                </c:pt>
                <c:pt idx="104">
                  <c:v>-18</c:v>
                </c:pt>
                <c:pt idx="105">
                  <c:v>-15</c:v>
                </c:pt>
                <c:pt idx="106">
                  <c:v>-14</c:v>
                </c:pt>
                <c:pt idx="107">
                  <c:v>-22</c:v>
                </c:pt>
                <c:pt idx="108">
                  <c:v>-27</c:v>
                </c:pt>
                <c:pt idx="109">
                  <c:v>-36</c:v>
                </c:pt>
                <c:pt idx="110">
                  <c:v>-40</c:v>
                </c:pt>
                <c:pt idx="111">
                  <c:v>-41</c:v>
                </c:pt>
                <c:pt idx="112">
                  <c:v>-32</c:v>
                </c:pt>
                <c:pt idx="113">
                  <c:v>-30</c:v>
                </c:pt>
                <c:pt idx="114">
                  <c:v>-28</c:v>
                </c:pt>
                <c:pt idx="115">
                  <c:v>-26</c:v>
                </c:pt>
                <c:pt idx="116">
                  <c:v>-26</c:v>
                </c:pt>
                <c:pt idx="117">
                  <c:v>-21</c:v>
                </c:pt>
                <c:pt idx="118">
                  <c:v>-15</c:v>
                </c:pt>
                <c:pt idx="119">
                  <c:v>-5</c:v>
                </c:pt>
                <c:pt idx="120">
                  <c:v>0</c:v>
                </c:pt>
                <c:pt idx="121">
                  <c:v>2</c:v>
                </c:pt>
                <c:pt idx="122">
                  <c:v>1</c:v>
                </c:pt>
                <c:pt idx="123">
                  <c:v>-2</c:v>
                </c:pt>
                <c:pt idx="124">
                  <c:v>1</c:v>
                </c:pt>
                <c:pt idx="125">
                  <c:v>2</c:v>
                </c:pt>
                <c:pt idx="126">
                  <c:v>5</c:v>
                </c:pt>
                <c:pt idx="127">
                  <c:v>5</c:v>
                </c:pt>
                <c:pt idx="128">
                  <c:v>6</c:v>
                </c:pt>
                <c:pt idx="129">
                  <c:v>6</c:v>
                </c:pt>
                <c:pt idx="130">
                  <c:v>8</c:v>
                </c:pt>
                <c:pt idx="131">
                  <c:v>8</c:v>
                </c:pt>
                <c:pt idx="132">
                  <c:v>7</c:v>
                </c:pt>
                <c:pt idx="133">
                  <c:v>4</c:v>
                </c:pt>
                <c:pt idx="134">
                  <c:v>2</c:v>
                </c:pt>
                <c:pt idx="135">
                  <c:v>-4</c:v>
                </c:pt>
                <c:pt idx="136">
                  <c:v>-7</c:v>
                </c:pt>
                <c:pt idx="137">
                  <c:v>-14</c:v>
                </c:pt>
                <c:pt idx="138">
                  <c:v>-24</c:v>
                </c:pt>
                <c:pt idx="139">
                  <c:v>-46</c:v>
                </c:pt>
                <c:pt idx="140">
                  <c:v>-45</c:v>
                </c:pt>
                <c:pt idx="141">
                  <c:v>-38</c:v>
                </c:pt>
                <c:pt idx="142">
                  <c:v>-32</c:v>
                </c:pt>
                <c:pt idx="143">
                  <c:v>-24</c:v>
                </c:pt>
                <c:pt idx="144">
                  <c:v>-15</c:v>
                </c:pt>
                <c:pt idx="145">
                  <c:v>-10</c:v>
                </c:pt>
                <c:pt idx="146">
                  <c:v>-11</c:v>
                </c:pt>
                <c:pt idx="147">
                  <c:v>-9</c:v>
                </c:pt>
                <c:pt idx="148">
                  <c:v>-18</c:v>
                </c:pt>
                <c:pt idx="149">
                  <c:v>-9</c:v>
                </c:pt>
                <c:pt idx="150">
                  <c:v>-7</c:v>
                </c:pt>
                <c:pt idx="151">
                  <c:v>-6</c:v>
                </c:pt>
                <c:pt idx="152">
                  <c:v>-4</c:v>
                </c:pt>
                <c:pt idx="153">
                  <c:v>-6</c:v>
                </c:pt>
                <c:pt idx="154">
                  <c:v>-9</c:v>
                </c:pt>
                <c:pt idx="155">
                  <c:v>-8</c:v>
                </c:pt>
                <c:pt idx="156">
                  <c:v>-2</c:v>
                </c:pt>
                <c:pt idx="157">
                  <c:v>2</c:v>
                </c:pt>
                <c:pt idx="158">
                  <c:v>8</c:v>
                </c:pt>
                <c:pt idx="159">
                  <c:v>12</c:v>
                </c:pt>
                <c:pt idx="160">
                  <c:v>7</c:v>
                </c:pt>
                <c:pt idx="161">
                  <c:v>4</c:v>
                </c:pt>
                <c:pt idx="162">
                  <c:v>5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9</c:v>
                </c:pt>
                <c:pt idx="167">
                  <c:v>7</c:v>
                </c:pt>
                <c:pt idx="168">
                  <c:v>4</c:v>
                </c:pt>
                <c:pt idx="169">
                  <c:v>5</c:v>
                </c:pt>
                <c:pt idx="170">
                  <c:v>7</c:v>
                </c:pt>
                <c:pt idx="171">
                  <c:v>10</c:v>
                </c:pt>
                <c:pt idx="172">
                  <c:v>12</c:v>
                </c:pt>
                <c:pt idx="173">
                  <c:v>15</c:v>
                </c:pt>
                <c:pt idx="174">
                  <c:v>16</c:v>
                </c:pt>
                <c:pt idx="175">
                  <c:v>17</c:v>
                </c:pt>
                <c:pt idx="176">
                  <c:v>16</c:v>
                </c:pt>
                <c:pt idx="177">
                  <c:v>15</c:v>
                </c:pt>
                <c:pt idx="178">
                  <c:v>16</c:v>
                </c:pt>
                <c:pt idx="179">
                  <c:v>12</c:v>
                </c:pt>
                <c:pt idx="180">
                  <c:v>10</c:v>
                </c:pt>
                <c:pt idx="18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89-4263-B81C-685465141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48000"/>
        <c:axId val="181249536"/>
      </c:lineChart>
      <c:catAx>
        <c:axId val="1812480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crossAx val="181249536"/>
        <c:crosses val="autoZero"/>
        <c:auto val="0"/>
        <c:lblAlgn val="ctr"/>
        <c:lblOffset val="100"/>
        <c:noMultiLvlLbl val="0"/>
      </c:catAx>
      <c:valAx>
        <c:axId val="18124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248000"/>
        <c:crosses val="autoZero"/>
        <c:crossBetween val="between"/>
      </c:valAx>
      <c:valAx>
        <c:axId val="181251072"/>
        <c:scaling>
          <c:orientation val="minMax"/>
          <c:max val="1"/>
          <c:min val="0"/>
        </c:scaling>
        <c:delete val="0"/>
        <c:axPos val="r"/>
        <c:numFmt formatCode="0_);[Red]\(0\)" sourceLinked="1"/>
        <c:majorTickMark val="out"/>
        <c:minorTickMark val="none"/>
        <c:tickLblPos val="nextTo"/>
        <c:crossAx val="181256960"/>
        <c:crosses val="max"/>
        <c:crossBetween val="between"/>
        <c:majorUnit val="1"/>
      </c:valAx>
      <c:dateAx>
        <c:axId val="1812569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1251072"/>
        <c:crosses val="autoZero"/>
        <c:auto val="1"/>
        <c:lblOffset val="100"/>
        <c:baseTimeUnit val="months"/>
        <c:majorUnit val="1"/>
        <c:minorUnit val="1"/>
      </c:date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2576445185731092E-2"/>
          <c:y val="0.219919072615923"/>
          <c:w val="0.92237155700365037"/>
          <c:h val="0.50569845435987171"/>
        </c:manualLayout>
      </c:layout>
      <c:lineChart>
        <c:grouping val="standard"/>
        <c:varyColors val="0"/>
        <c:ser>
          <c:idx val="0"/>
          <c:order val="0"/>
          <c:tx>
            <c:strRef>
              <c:f>'コーティングルール (2)'!$E$1</c:f>
              <c:strCache>
                <c:ptCount val="1"/>
                <c:pt idx="0">
                  <c:v>*消費税</c:v>
                </c:pt>
              </c:strCache>
            </c:strRef>
          </c:tx>
          <c:marker>
            <c:symbol val="none"/>
          </c:marker>
          <c:cat>
            <c:numRef>
              <c:f>'コーティングルール (2)'!$A$3:$A$232</c:f>
              <c:numCache>
                <c:formatCode>yyyy"年"m"月"</c:formatCode>
                <c:ptCount val="230"/>
                <c:pt idx="0">
                  <c:v>36831</c:v>
                </c:pt>
                <c:pt idx="1">
                  <c:v>36861</c:v>
                </c:pt>
                <c:pt idx="2">
                  <c:v>36892</c:v>
                </c:pt>
                <c:pt idx="3">
                  <c:v>36923</c:v>
                </c:pt>
                <c:pt idx="4">
                  <c:v>36951</c:v>
                </c:pt>
                <c:pt idx="5">
                  <c:v>36982</c:v>
                </c:pt>
                <c:pt idx="6">
                  <c:v>37012</c:v>
                </c:pt>
                <c:pt idx="7">
                  <c:v>37043</c:v>
                </c:pt>
                <c:pt idx="8">
                  <c:v>37073</c:v>
                </c:pt>
                <c:pt idx="9">
                  <c:v>37104</c:v>
                </c:pt>
                <c:pt idx="10">
                  <c:v>37135</c:v>
                </c:pt>
                <c:pt idx="11">
                  <c:v>37165</c:v>
                </c:pt>
                <c:pt idx="12">
                  <c:v>37196</c:v>
                </c:pt>
                <c:pt idx="13">
                  <c:v>37226</c:v>
                </c:pt>
                <c:pt idx="14">
                  <c:v>37257</c:v>
                </c:pt>
                <c:pt idx="15">
                  <c:v>37288</c:v>
                </c:pt>
                <c:pt idx="16">
                  <c:v>37316</c:v>
                </c:pt>
                <c:pt idx="17">
                  <c:v>37347</c:v>
                </c:pt>
                <c:pt idx="18">
                  <c:v>37377</c:v>
                </c:pt>
                <c:pt idx="19">
                  <c:v>37408</c:v>
                </c:pt>
                <c:pt idx="20">
                  <c:v>37438</c:v>
                </c:pt>
                <c:pt idx="21">
                  <c:v>37469</c:v>
                </c:pt>
                <c:pt idx="22">
                  <c:v>37500</c:v>
                </c:pt>
                <c:pt idx="23">
                  <c:v>37530</c:v>
                </c:pt>
                <c:pt idx="24">
                  <c:v>37561</c:v>
                </c:pt>
                <c:pt idx="25">
                  <c:v>37591</c:v>
                </c:pt>
                <c:pt idx="26">
                  <c:v>37622</c:v>
                </c:pt>
                <c:pt idx="27">
                  <c:v>37653</c:v>
                </c:pt>
                <c:pt idx="28">
                  <c:v>37681</c:v>
                </c:pt>
                <c:pt idx="29">
                  <c:v>37712</c:v>
                </c:pt>
                <c:pt idx="30">
                  <c:v>37742</c:v>
                </c:pt>
                <c:pt idx="31">
                  <c:v>37773</c:v>
                </c:pt>
                <c:pt idx="32">
                  <c:v>37803</c:v>
                </c:pt>
                <c:pt idx="33">
                  <c:v>37834</c:v>
                </c:pt>
                <c:pt idx="34">
                  <c:v>37865</c:v>
                </c:pt>
                <c:pt idx="35">
                  <c:v>37895</c:v>
                </c:pt>
                <c:pt idx="36">
                  <c:v>37926</c:v>
                </c:pt>
                <c:pt idx="37">
                  <c:v>37956</c:v>
                </c:pt>
                <c:pt idx="38">
                  <c:v>37987</c:v>
                </c:pt>
                <c:pt idx="39">
                  <c:v>38018</c:v>
                </c:pt>
                <c:pt idx="40">
                  <c:v>38047</c:v>
                </c:pt>
                <c:pt idx="41">
                  <c:v>38078</c:v>
                </c:pt>
                <c:pt idx="42">
                  <c:v>38108</c:v>
                </c:pt>
                <c:pt idx="43">
                  <c:v>38139</c:v>
                </c:pt>
                <c:pt idx="44">
                  <c:v>38169</c:v>
                </c:pt>
                <c:pt idx="45">
                  <c:v>38200</c:v>
                </c:pt>
                <c:pt idx="46">
                  <c:v>38231</c:v>
                </c:pt>
                <c:pt idx="47">
                  <c:v>38261</c:v>
                </c:pt>
                <c:pt idx="48">
                  <c:v>38292</c:v>
                </c:pt>
                <c:pt idx="49">
                  <c:v>38322</c:v>
                </c:pt>
                <c:pt idx="50">
                  <c:v>38353</c:v>
                </c:pt>
                <c:pt idx="51">
                  <c:v>38384</c:v>
                </c:pt>
                <c:pt idx="52">
                  <c:v>38412</c:v>
                </c:pt>
                <c:pt idx="53">
                  <c:v>38443</c:v>
                </c:pt>
                <c:pt idx="54">
                  <c:v>38473</c:v>
                </c:pt>
                <c:pt idx="55">
                  <c:v>38504</c:v>
                </c:pt>
                <c:pt idx="56">
                  <c:v>38534</c:v>
                </c:pt>
                <c:pt idx="57">
                  <c:v>38565</c:v>
                </c:pt>
                <c:pt idx="58">
                  <c:v>38596</c:v>
                </c:pt>
                <c:pt idx="59">
                  <c:v>38626</c:v>
                </c:pt>
                <c:pt idx="60">
                  <c:v>38657</c:v>
                </c:pt>
                <c:pt idx="61">
                  <c:v>38687</c:v>
                </c:pt>
                <c:pt idx="62">
                  <c:v>38718</c:v>
                </c:pt>
                <c:pt idx="63">
                  <c:v>38749</c:v>
                </c:pt>
                <c:pt idx="64">
                  <c:v>38777</c:v>
                </c:pt>
                <c:pt idx="65">
                  <c:v>38808</c:v>
                </c:pt>
                <c:pt idx="66">
                  <c:v>38838</c:v>
                </c:pt>
                <c:pt idx="67">
                  <c:v>38869</c:v>
                </c:pt>
                <c:pt idx="68">
                  <c:v>38899</c:v>
                </c:pt>
                <c:pt idx="69">
                  <c:v>38930</c:v>
                </c:pt>
                <c:pt idx="70">
                  <c:v>38961</c:v>
                </c:pt>
                <c:pt idx="71">
                  <c:v>38991</c:v>
                </c:pt>
                <c:pt idx="72">
                  <c:v>39022</c:v>
                </c:pt>
                <c:pt idx="73">
                  <c:v>39052</c:v>
                </c:pt>
                <c:pt idx="74">
                  <c:v>39083</c:v>
                </c:pt>
                <c:pt idx="75">
                  <c:v>39114</c:v>
                </c:pt>
                <c:pt idx="76">
                  <c:v>39142</c:v>
                </c:pt>
                <c:pt idx="77">
                  <c:v>39173</c:v>
                </c:pt>
                <c:pt idx="78">
                  <c:v>39203</c:v>
                </c:pt>
                <c:pt idx="79">
                  <c:v>39234</c:v>
                </c:pt>
                <c:pt idx="80">
                  <c:v>39264</c:v>
                </c:pt>
                <c:pt idx="81">
                  <c:v>39295</c:v>
                </c:pt>
                <c:pt idx="82">
                  <c:v>39326</c:v>
                </c:pt>
                <c:pt idx="83">
                  <c:v>39356</c:v>
                </c:pt>
                <c:pt idx="84">
                  <c:v>39387</c:v>
                </c:pt>
                <c:pt idx="85">
                  <c:v>39417</c:v>
                </c:pt>
                <c:pt idx="86">
                  <c:v>39448</c:v>
                </c:pt>
                <c:pt idx="87">
                  <c:v>39479</c:v>
                </c:pt>
                <c:pt idx="88">
                  <c:v>39508</c:v>
                </c:pt>
                <c:pt idx="89">
                  <c:v>39539</c:v>
                </c:pt>
                <c:pt idx="90">
                  <c:v>39569</c:v>
                </c:pt>
                <c:pt idx="91">
                  <c:v>39600</c:v>
                </c:pt>
                <c:pt idx="92">
                  <c:v>39630</c:v>
                </c:pt>
                <c:pt idx="93">
                  <c:v>39661</c:v>
                </c:pt>
                <c:pt idx="94">
                  <c:v>39692</c:v>
                </c:pt>
                <c:pt idx="95">
                  <c:v>39722</c:v>
                </c:pt>
                <c:pt idx="96">
                  <c:v>39753</c:v>
                </c:pt>
                <c:pt idx="97">
                  <c:v>39783</c:v>
                </c:pt>
                <c:pt idx="98">
                  <c:v>39814</c:v>
                </c:pt>
                <c:pt idx="99">
                  <c:v>39845</c:v>
                </c:pt>
                <c:pt idx="100">
                  <c:v>39873</c:v>
                </c:pt>
                <c:pt idx="101">
                  <c:v>39904</c:v>
                </c:pt>
                <c:pt idx="102">
                  <c:v>39934</c:v>
                </c:pt>
                <c:pt idx="103">
                  <c:v>39965</c:v>
                </c:pt>
                <c:pt idx="104">
                  <c:v>39995</c:v>
                </c:pt>
                <c:pt idx="105">
                  <c:v>40026</c:v>
                </c:pt>
                <c:pt idx="106">
                  <c:v>40057</c:v>
                </c:pt>
                <c:pt idx="107">
                  <c:v>40087</c:v>
                </c:pt>
                <c:pt idx="108">
                  <c:v>40118</c:v>
                </c:pt>
                <c:pt idx="109">
                  <c:v>40148</c:v>
                </c:pt>
                <c:pt idx="110">
                  <c:v>40179</c:v>
                </c:pt>
                <c:pt idx="111">
                  <c:v>40210</c:v>
                </c:pt>
                <c:pt idx="112">
                  <c:v>40238</c:v>
                </c:pt>
                <c:pt idx="113">
                  <c:v>40269</c:v>
                </c:pt>
                <c:pt idx="114">
                  <c:v>40299</c:v>
                </c:pt>
                <c:pt idx="115">
                  <c:v>40330</c:v>
                </c:pt>
                <c:pt idx="116">
                  <c:v>40360</c:v>
                </c:pt>
                <c:pt idx="117">
                  <c:v>40391</c:v>
                </c:pt>
                <c:pt idx="118">
                  <c:v>40422</c:v>
                </c:pt>
                <c:pt idx="119">
                  <c:v>40452</c:v>
                </c:pt>
                <c:pt idx="120">
                  <c:v>40483</c:v>
                </c:pt>
                <c:pt idx="121">
                  <c:v>40513</c:v>
                </c:pt>
                <c:pt idx="122">
                  <c:v>40544</c:v>
                </c:pt>
                <c:pt idx="123">
                  <c:v>40575</c:v>
                </c:pt>
                <c:pt idx="124">
                  <c:v>40603</c:v>
                </c:pt>
                <c:pt idx="125">
                  <c:v>40634</c:v>
                </c:pt>
                <c:pt idx="126">
                  <c:v>40664</c:v>
                </c:pt>
                <c:pt idx="127">
                  <c:v>40695</c:v>
                </c:pt>
                <c:pt idx="128">
                  <c:v>40725</c:v>
                </c:pt>
                <c:pt idx="129">
                  <c:v>40756</c:v>
                </c:pt>
                <c:pt idx="130">
                  <c:v>40787</c:v>
                </c:pt>
                <c:pt idx="131">
                  <c:v>40817</c:v>
                </c:pt>
                <c:pt idx="132">
                  <c:v>40848</c:v>
                </c:pt>
                <c:pt idx="133">
                  <c:v>40878</c:v>
                </c:pt>
                <c:pt idx="134">
                  <c:v>40909</c:v>
                </c:pt>
                <c:pt idx="135">
                  <c:v>40940</c:v>
                </c:pt>
                <c:pt idx="136">
                  <c:v>40969</c:v>
                </c:pt>
                <c:pt idx="137">
                  <c:v>41000</c:v>
                </c:pt>
                <c:pt idx="138">
                  <c:v>41030</c:v>
                </c:pt>
                <c:pt idx="139">
                  <c:v>41061</c:v>
                </c:pt>
                <c:pt idx="140">
                  <c:v>41091</c:v>
                </c:pt>
                <c:pt idx="141">
                  <c:v>41122</c:v>
                </c:pt>
                <c:pt idx="142">
                  <c:v>41153</c:v>
                </c:pt>
                <c:pt idx="143">
                  <c:v>41183</c:v>
                </c:pt>
                <c:pt idx="144">
                  <c:v>41214</c:v>
                </c:pt>
                <c:pt idx="145">
                  <c:v>41244</c:v>
                </c:pt>
                <c:pt idx="146">
                  <c:v>41275</c:v>
                </c:pt>
                <c:pt idx="147">
                  <c:v>41306</c:v>
                </c:pt>
                <c:pt idx="148">
                  <c:v>41334</c:v>
                </c:pt>
                <c:pt idx="149">
                  <c:v>41365</c:v>
                </c:pt>
                <c:pt idx="150">
                  <c:v>41395</c:v>
                </c:pt>
                <c:pt idx="151">
                  <c:v>41426</c:v>
                </c:pt>
                <c:pt idx="152">
                  <c:v>41456</c:v>
                </c:pt>
                <c:pt idx="153">
                  <c:v>41487</c:v>
                </c:pt>
                <c:pt idx="154">
                  <c:v>41518</c:v>
                </c:pt>
                <c:pt idx="155">
                  <c:v>41548</c:v>
                </c:pt>
                <c:pt idx="156">
                  <c:v>41579</c:v>
                </c:pt>
                <c:pt idx="157">
                  <c:v>41609</c:v>
                </c:pt>
                <c:pt idx="158">
                  <c:v>41640</c:v>
                </c:pt>
                <c:pt idx="159">
                  <c:v>41671</c:v>
                </c:pt>
                <c:pt idx="160">
                  <c:v>41699</c:v>
                </c:pt>
                <c:pt idx="161">
                  <c:v>41730</c:v>
                </c:pt>
                <c:pt idx="162">
                  <c:v>41760</c:v>
                </c:pt>
                <c:pt idx="163">
                  <c:v>41791</c:v>
                </c:pt>
                <c:pt idx="164">
                  <c:v>41821</c:v>
                </c:pt>
                <c:pt idx="165">
                  <c:v>41852</c:v>
                </c:pt>
                <c:pt idx="166">
                  <c:v>41883</c:v>
                </c:pt>
                <c:pt idx="167">
                  <c:v>41913</c:v>
                </c:pt>
                <c:pt idx="168">
                  <c:v>41944</c:v>
                </c:pt>
                <c:pt idx="169">
                  <c:v>41974</c:v>
                </c:pt>
                <c:pt idx="170">
                  <c:v>42005</c:v>
                </c:pt>
                <c:pt idx="171">
                  <c:v>42036</c:v>
                </c:pt>
                <c:pt idx="172">
                  <c:v>42064</c:v>
                </c:pt>
                <c:pt idx="173">
                  <c:v>42095</c:v>
                </c:pt>
                <c:pt idx="174">
                  <c:v>42125</c:v>
                </c:pt>
                <c:pt idx="175">
                  <c:v>42156</c:v>
                </c:pt>
                <c:pt idx="176">
                  <c:v>42186</c:v>
                </c:pt>
                <c:pt idx="177">
                  <c:v>42217</c:v>
                </c:pt>
                <c:pt idx="178">
                  <c:v>42248</c:v>
                </c:pt>
                <c:pt idx="179">
                  <c:v>42278</c:v>
                </c:pt>
                <c:pt idx="180">
                  <c:v>42309</c:v>
                </c:pt>
                <c:pt idx="181">
                  <c:v>42339</c:v>
                </c:pt>
                <c:pt idx="182">
                  <c:v>42370</c:v>
                </c:pt>
                <c:pt idx="183">
                  <c:v>42401</c:v>
                </c:pt>
                <c:pt idx="184">
                  <c:v>42430</c:v>
                </c:pt>
                <c:pt idx="185">
                  <c:v>42461</c:v>
                </c:pt>
                <c:pt idx="186">
                  <c:v>42491</c:v>
                </c:pt>
                <c:pt idx="187">
                  <c:v>42522</c:v>
                </c:pt>
                <c:pt idx="188">
                  <c:v>42552</c:v>
                </c:pt>
                <c:pt idx="189">
                  <c:v>42583</c:v>
                </c:pt>
                <c:pt idx="190">
                  <c:v>42614</c:v>
                </c:pt>
                <c:pt idx="191">
                  <c:v>42644</c:v>
                </c:pt>
                <c:pt idx="192">
                  <c:v>42675</c:v>
                </c:pt>
                <c:pt idx="193">
                  <c:v>42705</c:v>
                </c:pt>
                <c:pt idx="194">
                  <c:v>42736</c:v>
                </c:pt>
                <c:pt idx="195">
                  <c:v>42767</c:v>
                </c:pt>
                <c:pt idx="196">
                  <c:v>42795</c:v>
                </c:pt>
                <c:pt idx="197">
                  <c:v>42826</c:v>
                </c:pt>
                <c:pt idx="198">
                  <c:v>42856</c:v>
                </c:pt>
                <c:pt idx="199">
                  <c:v>42887</c:v>
                </c:pt>
                <c:pt idx="200">
                  <c:v>42917</c:v>
                </c:pt>
                <c:pt idx="201">
                  <c:v>42948</c:v>
                </c:pt>
                <c:pt idx="202">
                  <c:v>42979</c:v>
                </c:pt>
                <c:pt idx="203">
                  <c:v>43009</c:v>
                </c:pt>
                <c:pt idx="204">
                  <c:v>43040</c:v>
                </c:pt>
                <c:pt idx="205">
                  <c:v>43070</c:v>
                </c:pt>
                <c:pt idx="206">
                  <c:v>43101</c:v>
                </c:pt>
                <c:pt idx="207">
                  <c:v>43132</c:v>
                </c:pt>
                <c:pt idx="208">
                  <c:v>43160</c:v>
                </c:pt>
                <c:pt idx="209">
                  <c:v>43191</c:v>
                </c:pt>
                <c:pt idx="210">
                  <c:v>43221</c:v>
                </c:pt>
                <c:pt idx="211">
                  <c:v>43252</c:v>
                </c:pt>
                <c:pt idx="212">
                  <c:v>43282</c:v>
                </c:pt>
                <c:pt idx="213">
                  <c:v>43313</c:v>
                </c:pt>
                <c:pt idx="214">
                  <c:v>43344</c:v>
                </c:pt>
                <c:pt idx="215">
                  <c:v>43374</c:v>
                </c:pt>
                <c:pt idx="216">
                  <c:v>43405</c:v>
                </c:pt>
                <c:pt idx="217">
                  <c:v>43435</c:v>
                </c:pt>
                <c:pt idx="218">
                  <c:v>43466</c:v>
                </c:pt>
                <c:pt idx="219">
                  <c:v>43497</c:v>
                </c:pt>
                <c:pt idx="220">
                  <c:v>43525</c:v>
                </c:pt>
                <c:pt idx="221">
                  <c:v>43556</c:v>
                </c:pt>
                <c:pt idx="222">
                  <c:v>43586</c:v>
                </c:pt>
                <c:pt idx="223">
                  <c:v>43617</c:v>
                </c:pt>
                <c:pt idx="224">
                  <c:v>43647</c:v>
                </c:pt>
                <c:pt idx="225">
                  <c:v>43678</c:v>
                </c:pt>
                <c:pt idx="226">
                  <c:v>43709</c:v>
                </c:pt>
                <c:pt idx="227">
                  <c:v>43739</c:v>
                </c:pt>
                <c:pt idx="228">
                  <c:v>43770</c:v>
                </c:pt>
                <c:pt idx="229">
                  <c:v>43800</c:v>
                </c:pt>
              </c:numCache>
            </c:numRef>
          </c:cat>
          <c:val>
            <c:numRef>
              <c:f>'コーティングルール (2)'!$E$3:$E$232</c:f>
              <c:numCache>
                <c:formatCode>0.00%</c:formatCode>
                <c:ptCount val="2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1.1999999999999999E-3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1.1999999999999999E-3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3.5000000000000001E-3</c:v>
                </c:pt>
                <c:pt idx="39">
                  <c:v>2.3999999999999998E-3</c:v>
                </c:pt>
                <c:pt idx="40">
                  <c:v>2.8500000000000001E-2</c:v>
                </c:pt>
                <c:pt idx="41">
                  <c:v>7.3499999999999996E-2</c:v>
                </c:pt>
                <c:pt idx="42">
                  <c:v>5.9299999999999999E-2</c:v>
                </c:pt>
                <c:pt idx="43">
                  <c:v>3.9399999999999998E-2</c:v>
                </c:pt>
                <c:pt idx="44">
                  <c:v>1.46E-2</c:v>
                </c:pt>
                <c:pt idx="45">
                  <c:v>6.1000000000000004E-3</c:v>
                </c:pt>
                <c:pt idx="46">
                  <c:v>3.5000000000000001E-3</c:v>
                </c:pt>
                <c:pt idx="47">
                  <c:v>5.5999999999999999E-3</c:v>
                </c:pt>
                <c:pt idx="48">
                  <c:v>1.1000000000000001E-3</c:v>
                </c:pt>
                <c:pt idx="49">
                  <c:v>2.3E-3</c:v>
                </c:pt>
                <c:pt idx="50">
                  <c:v>2.3999999999999998E-3</c:v>
                </c:pt>
                <c:pt idx="51">
                  <c:v>2.5000000000000001E-3</c:v>
                </c:pt>
                <c:pt idx="52">
                  <c:v>3.5999999999999999E-3</c:v>
                </c:pt>
                <c:pt idx="53">
                  <c:v>1.3299999999999999E-2</c:v>
                </c:pt>
                <c:pt idx="54">
                  <c:v>9.1999999999999998E-3</c:v>
                </c:pt>
                <c:pt idx="55">
                  <c:v>5.7000000000000002E-3</c:v>
                </c:pt>
                <c:pt idx="56">
                  <c:v>0</c:v>
                </c:pt>
                <c:pt idx="57">
                  <c:v>2.2000000000000001E-3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1.1000000000000001E-3</c:v>
                </c:pt>
                <c:pt idx="63">
                  <c:v>1.1000000000000001E-3</c:v>
                </c:pt>
                <c:pt idx="64">
                  <c:v>0</c:v>
                </c:pt>
                <c:pt idx="65">
                  <c:v>1.1000000000000001E-3</c:v>
                </c:pt>
                <c:pt idx="66">
                  <c:v>1.1000000000000001E-3</c:v>
                </c:pt>
                <c:pt idx="67">
                  <c:v>1.1000000000000001E-3</c:v>
                </c:pt>
                <c:pt idx="68">
                  <c:v>0</c:v>
                </c:pt>
                <c:pt idx="69">
                  <c:v>2.2000000000000001E-3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1.1000000000000001E-3</c:v>
                </c:pt>
                <c:pt idx="83">
                  <c:v>2.0999999999999999E-3</c:v>
                </c:pt>
                <c:pt idx="84">
                  <c:v>2.0999999999999999E-3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1E-3</c:v>
                </c:pt>
                <c:pt idx="91">
                  <c:v>0</c:v>
                </c:pt>
                <c:pt idx="92">
                  <c:v>8.9999999999999998E-4</c:v>
                </c:pt>
                <c:pt idx="93">
                  <c:v>8.9999999999999998E-4</c:v>
                </c:pt>
                <c:pt idx="94">
                  <c:v>8.9999999999999998E-4</c:v>
                </c:pt>
                <c:pt idx="95">
                  <c:v>0</c:v>
                </c:pt>
                <c:pt idx="96">
                  <c:v>8.0000000000000004E-4</c:v>
                </c:pt>
                <c:pt idx="97">
                  <c:v>0</c:v>
                </c:pt>
                <c:pt idx="98">
                  <c:v>8.0000000000000004E-4</c:v>
                </c:pt>
                <c:pt idx="99">
                  <c:v>1.6000000000000001E-3</c:v>
                </c:pt>
                <c:pt idx="100">
                  <c:v>0</c:v>
                </c:pt>
                <c:pt idx="101">
                  <c:v>8.0000000000000004E-4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8.0000000000000004E-4</c:v>
                </c:pt>
                <c:pt idx="113">
                  <c:v>0</c:v>
                </c:pt>
                <c:pt idx="114">
                  <c:v>0</c:v>
                </c:pt>
                <c:pt idx="115">
                  <c:v>3.3E-3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1.6000000000000001E-3</c:v>
                </c:pt>
                <c:pt idx="123">
                  <c:v>8.0000000000000004E-4</c:v>
                </c:pt>
                <c:pt idx="124">
                  <c:v>0</c:v>
                </c:pt>
                <c:pt idx="125">
                  <c:v>0</c:v>
                </c:pt>
                <c:pt idx="126">
                  <c:v>1.5E-3</c:v>
                </c:pt>
                <c:pt idx="127">
                  <c:v>8.0000000000000004E-4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1.6000000000000001E-3</c:v>
                </c:pt>
                <c:pt idx="132">
                  <c:v>3.2000000000000002E-3</c:v>
                </c:pt>
                <c:pt idx="133">
                  <c:v>7.4999999999999997E-3</c:v>
                </c:pt>
                <c:pt idx="134">
                  <c:v>1.7299999999999999E-2</c:v>
                </c:pt>
                <c:pt idx="135">
                  <c:v>9.1999999999999998E-3</c:v>
                </c:pt>
                <c:pt idx="136">
                  <c:v>1.7100000000000001E-2</c:v>
                </c:pt>
                <c:pt idx="137">
                  <c:v>8.6999999999999994E-3</c:v>
                </c:pt>
                <c:pt idx="138">
                  <c:v>1.3899999999999999E-2</c:v>
                </c:pt>
                <c:pt idx="139">
                  <c:v>3.9399999999999998E-2</c:v>
                </c:pt>
                <c:pt idx="140">
                  <c:v>2.58E-2</c:v>
                </c:pt>
                <c:pt idx="141">
                  <c:v>2.7099999999999999E-2</c:v>
                </c:pt>
                <c:pt idx="142">
                  <c:v>2.1100000000000001E-2</c:v>
                </c:pt>
                <c:pt idx="143">
                  <c:v>1.9199999999999998E-2</c:v>
                </c:pt>
                <c:pt idx="144">
                  <c:v>2.1499999999999998E-2</c:v>
                </c:pt>
                <c:pt idx="145">
                  <c:v>1.7299999999999999E-2</c:v>
                </c:pt>
                <c:pt idx="146">
                  <c:v>2.6100000000000002E-2</c:v>
                </c:pt>
                <c:pt idx="147">
                  <c:v>1.9800000000000002E-2</c:v>
                </c:pt>
                <c:pt idx="148">
                  <c:v>2.1100000000000001E-2</c:v>
                </c:pt>
                <c:pt idx="149">
                  <c:v>2.01E-2</c:v>
                </c:pt>
                <c:pt idx="150">
                  <c:v>2.35E-2</c:v>
                </c:pt>
                <c:pt idx="151">
                  <c:v>2.3300000000000001E-2</c:v>
                </c:pt>
                <c:pt idx="152">
                  <c:v>3.4500000000000003E-2</c:v>
                </c:pt>
                <c:pt idx="153">
                  <c:v>5.5E-2</c:v>
                </c:pt>
                <c:pt idx="154">
                  <c:v>9.3700000000000006E-2</c:v>
                </c:pt>
                <c:pt idx="155">
                  <c:v>0.1234</c:v>
                </c:pt>
                <c:pt idx="156">
                  <c:v>0.1095</c:v>
                </c:pt>
                <c:pt idx="157">
                  <c:v>0.1167</c:v>
                </c:pt>
                <c:pt idx="158">
                  <c:v>0.20380000000000001</c:v>
                </c:pt>
                <c:pt idx="159">
                  <c:v>0.31569999999999998</c:v>
                </c:pt>
                <c:pt idx="160">
                  <c:v>0.53010000000000002</c:v>
                </c:pt>
                <c:pt idx="161">
                  <c:v>0.56899999999999995</c:v>
                </c:pt>
                <c:pt idx="162">
                  <c:v>0.43059999999999998</c:v>
                </c:pt>
                <c:pt idx="163">
                  <c:v>0.30719999999999997</c:v>
                </c:pt>
                <c:pt idx="164">
                  <c:v>0.2228</c:v>
                </c:pt>
                <c:pt idx="165">
                  <c:v>0.1646</c:v>
                </c:pt>
                <c:pt idx="166">
                  <c:v>0.13919999999999999</c:v>
                </c:pt>
                <c:pt idx="167">
                  <c:v>0.13370000000000001</c:v>
                </c:pt>
                <c:pt idx="168">
                  <c:v>0.1075</c:v>
                </c:pt>
                <c:pt idx="169">
                  <c:v>7.3499999999999996E-2</c:v>
                </c:pt>
                <c:pt idx="170">
                  <c:v>7.2800000000000004E-2</c:v>
                </c:pt>
                <c:pt idx="171">
                  <c:v>7.6799999999999993E-2</c:v>
                </c:pt>
                <c:pt idx="172">
                  <c:v>0.13239999999999999</c:v>
                </c:pt>
                <c:pt idx="173">
                  <c:v>0.12790000000000001</c:v>
                </c:pt>
                <c:pt idx="174">
                  <c:v>7.9299999999999995E-2</c:v>
                </c:pt>
                <c:pt idx="175">
                  <c:v>3.9100000000000003E-2</c:v>
                </c:pt>
                <c:pt idx="176">
                  <c:v>2.58E-2</c:v>
                </c:pt>
                <c:pt idx="177">
                  <c:v>1.7100000000000001E-2</c:v>
                </c:pt>
                <c:pt idx="178">
                  <c:v>1.67E-2</c:v>
                </c:pt>
                <c:pt idx="179">
                  <c:v>1.5100000000000001E-2</c:v>
                </c:pt>
                <c:pt idx="180">
                  <c:v>1.0200000000000001E-2</c:v>
                </c:pt>
                <c:pt idx="181">
                  <c:v>1.04E-2</c:v>
                </c:pt>
                <c:pt idx="182">
                  <c:v>1.0999999999999999E-2</c:v>
                </c:pt>
                <c:pt idx="183">
                  <c:v>1.43E-2</c:v>
                </c:pt>
                <c:pt idx="184">
                  <c:v>1.38E-2</c:v>
                </c:pt>
                <c:pt idx="185">
                  <c:v>1.7299999999999999E-2</c:v>
                </c:pt>
                <c:pt idx="186">
                  <c:v>1.7500000000000002E-2</c:v>
                </c:pt>
                <c:pt idx="187">
                  <c:v>2.12E-2</c:v>
                </c:pt>
                <c:pt idx="188">
                  <c:v>1.2699999999999999E-2</c:v>
                </c:pt>
                <c:pt idx="189">
                  <c:v>4.7000000000000002E-3</c:v>
                </c:pt>
                <c:pt idx="190">
                  <c:v>4.7000000000000002E-3</c:v>
                </c:pt>
                <c:pt idx="191">
                  <c:v>2.3E-3</c:v>
                </c:pt>
                <c:pt idx="192">
                  <c:v>3.2000000000000002E-3</c:v>
                </c:pt>
                <c:pt idx="193">
                  <c:v>2.3999999999999998E-3</c:v>
                </c:pt>
                <c:pt idx="194">
                  <c:v>2.3999999999999998E-3</c:v>
                </c:pt>
                <c:pt idx="195">
                  <c:v>2.3999999999999998E-3</c:v>
                </c:pt>
                <c:pt idx="196">
                  <c:v>3.0999999999999999E-3</c:v>
                </c:pt>
                <c:pt idx="197">
                  <c:v>1.6000000000000001E-3</c:v>
                </c:pt>
                <c:pt idx="198">
                  <c:v>8.0000000000000004E-4</c:v>
                </c:pt>
                <c:pt idx="199">
                  <c:v>2.3999999999999998E-3</c:v>
                </c:pt>
                <c:pt idx="200">
                  <c:v>1.6000000000000001E-3</c:v>
                </c:pt>
                <c:pt idx="201">
                  <c:v>1.6000000000000001E-3</c:v>
                </c:pt>
                <c:pt idx="202">
                  <c:v>2.3999999999999998E-3</c:v>
                </c:pt>
                <c:pt idx="203">
                  <c:v>3.8999999999999998E-3</c:v>
                </c:pt>
                <c:pt idx="204">
                  <c:v>2.3999999999999998E-3</c:v>
                </c:pt>
                <c:pt idx="205">
                  <c:v>0</c:v>
                </c:pt>
                <c:pt idx="206">
                  <c:v>3.2000000000000002E-3</c:v>
                </c:pt>
                <c:pt idx="207">
                  <c:v>3.3E-3</c:v>
                </c:pt>
                <c:pt idx="208">
                  <c:v>3.2000000000000002E-3</c:v>
                </c:pt>
                <c:pt idx="209">
                  <c:v>3.3E-3</c:v>
                </c:pt>
                <c:pt idx="210">
                  <c:v>6.4999999999999997E-3</c:v>
                </c:pt>
                <c:pt idx="211">
                  <c:v>2.5000000000000001E-3</c:v>
                </c:pt>
                <c:pt idx="212">
                  <c:v>3.2000000000000002E-3</c:v>
                </c:pt>
                <c:pt idx="213">
                  <c:v>5.5999999999999999E-3</c:v>
                </c:pt>
                <c:pt idx="214">
                  <c:v>8.9999999999999993E-3</c:v>
                </c:pt>
                <c:pt idx="215">
                  <c:v>2.4899999999999999E-2</c:v>
                </c:pt>
                <c:pt idx="216">
                  <c:v>3.3599999999999998E-2</c:v>
                </c:pt>
                <c:pt idx="217">
                  <c:v>3.0599999999999999E-2</c:v>
                </c:pt>
                <c:pt idx="218">
                  <c:v>3.1699999999999999E-2</c:v>
                </c:pt>
                <c:pt idx="219">
                  <c:v>3.5799999999999998E-2</c:v>
                </c:pt>
                <c:pt idx="220">
                  <c:v>4.8800000000000003E-2</c:v>
                </c:pt>
                <c:pt idx="221">
                  <c:v>4.8300000000000003E-2</c:v>
                </c:pt>
                <c:pt idx="222">
                  <c:v>4.3999999999999997E-2</c:v>
                </c:pt>
                <c:pt idx="223">
                  <c:v>8.5099999999999995E-2</c:v>
                </c:pt>
                <c:pt idx="224">
                  <c:v>9.5100000000000004E-2</c:v>
                </c:pt>
                <c:pt idx="225">
                  <c:v>0.18049999999999999</c:v>
                </c:pt>
                <c:pt idx="226">
                  <c:v>0.44140000000000001</c:v>
                </c:pt>
                <c:pt idx="227">
                  <c:v>0.45479999999999998</c:v>
                </c:pt>
                <c:pt idx="228">
                  <c:v>0.34</c:v>
                </c:pt>
                <c:pt idx="229">
                  <c:v>0.25209999999999999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39-44B7-B5B9-6B0DF1A70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690816"/>
        <c:axId val="232692352"/>
      </c:lineChart>
      <c:dateAx>
        <c:axId val="232690816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crossAx val="232692352"/>
        <c:crosses val="autoZero"/>
        <c:auto val="1"/>
        <c:lblOffset val="100"/>
        <c:baseTimeUnit val="months"/>
      </c:dateAx>
      <c:valAx>
        <c:axId val="2326923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2690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'コーティングルール (2)'!$F$1</c:f>
              <c:strCache>
                <c:ptCount val="1"/>
                <c:pt idx="0">
                  <c:v>*駆け込み</c:v>
                </c:pt>
              </c:strCache>
            </c:strRef>
          </c:tx>
          <c:marker>
            <c:symbol val="none"/>
          </c:marker>
          <c:cat>
            <c:numRef>
              <c:f>'コーティングルール (2)'!$A$3:$A$232</c:f>
              <c:numCache>
                <c:formatCode>yyyy"年"m"月"</c:formatCode>
                <c:ptCount val="230"/>
                <c:pt idx="0">
                  <c:v>36831</c:v>
                </c:pt>
                <c:pt idx="1">
                  <c:v>36861</c:v>
                </c:pt>
                <c:pt idx="2">
                  <c:v>36892</c:v>
                </c:pt>
                <c:pt idx="3">
                  <c:v>36923</c:v>
                </c:pt>
                <c:pt idx="4">
                  <c:v>36951</c:v>
                </c:pt>
                <c:pt idx="5">
                  <c:v>36982</c:v>
                </c:pt>
                <c:pt idx="6">
                  <c:v>37012</c:v>
                </c:pt>
                <c:pt idx="7">
                  <c:v>37043</c:v>
                </c:pt>
                <c:pt idx="8">
                  <c:v>37073</c:v>
                </c:pt>
                <c:pt idx="9">
                  <c:v>37104</c:v>
                </c:pt>
                <c:pt idx="10">
                  <c:v>37135</c:v>
                </c:pt>
                <c:pt idx="11">
                  <c:v>37165</c:v>
                </c:pt>
                <c:pt idx="12">
                  <c:v>37196</c:v>
                </c:pt>
                <c:pt idx="13">
                  <c:v>37226</c:v>
                </c:pt>
                <c:pt idx="14">
                  <c:v>37257</c:v>
                </c:pt>
                <c:pt idx="15">
                  <c:v>37288</c:v>
                </c:pt>
                <c:pt idx="16">
                  <c:v>37316</c:v>
                </c:pt>
                <c:pt idx="17">
                  <c:v>37347</c:v>
                </c:pt>
                <c:pt idx="18">
                  <c:v>37377</c:v>
                </c:pt>
                <c:pt idx="19">
                  <c:v>37408</c:v>
                </c:pt>
                <c:pt idx="20">
                  <c:v>37438</c:v>
                </c:pt>
                <c:pt idx="21">
                  <c:v>37469</c:v>
                </c:pt>
                <c:pt idx="22">
                  <c:v>37500</c:v>
                </c:pt>
                <c:pt idx="23">
                  <c:v>37530</c:v>
                </c:pt>
                <c:pt idx="24">
                  <c:v>37561</c:v>
                </c:pt>
                <c:pt idx="25">
                  <c:v>37591</c:v>
                </c:pt>
                <c:pt idx="26">
                  <c:v>37622</c:v>
                </c:pt>
                <c:pt idx="27">
                  <c:v>37653</c:v>
                </c:pt>
                <c:pt idx="28">
                  <c:v>37681</c:v>
                </c:pt>
                <c:pt idx="29">
                  <c:v>37712</c:v>
                </c:pt>
                <c:pt idx="30">
                  <c:v>37742</c:v>
                </c:pt>
                <c:pt idx="31">
                  <c:v>37773</c:v>
                </c:pt>
                <c:pt idx="32">
                  <c:v>37803</c:v>
                </c:pt>
                <c:pt idx="33">
                  <c:v>37834</c:v>
                </c:pt>
                <c:pt idx="34">
                  <c:v>37865</c:v>
                </c:pt>
                <c:pt idx="35">
                  <c:v>37895</c:v>
                </c:pt>
                <c:pt idx="36">
                  <c:v>37926</c:v>
                </c:pt>
                <c:pt idx="37">
                  <c:v>37956</c:v>
                </c:pt>
                <c:pt idx="38">
                  <c:v>37987</c:v>
                </c:pt>
                <c:pt idx="39">
                  <c:v>38018</c:v>
                </c:pt>
                <c:pt idx="40">
                  <c:v>38047</c:v>
                </c:pt>
                <c:pt idx="41">
                  <c:v>38078</c:v>
                </c:pt>
                <c:pt idx="42">
                  <c:v>38108</c:v>
                </c:pt>
                <c:pt idx="43">
                  <c:v>38139</c:v>
                </c:pt>
                <c:pt idx="44">
                  <c:v>38169</c:v>
                </c:pt>
                <c:pt idx="45">
                  <c:v>38200</c:v>
                </c:pt>
                <c:pt idx="46">
                  <c:v>38231</c:v>
                </c:pt>
                <c:pt idx="47">
                  <c:v>38261</c:v>
                </c:pt>
                <c:pt idx="48">
                  <c:v>38292</c:v>
                </c:pt>
                <c:pt idx="49">
                  <c:v>38322</c:v>
                </c:pt>
                <c:pt idx="50">
                  <c:v>38353</c:v>
                </c:pt>
                <c:pt idx="51">
                  <c:v>38384</c:v>
                </c:pt>
                <c:pt idx="52">
                  <c:v>38412</c:v>
                </c:pt>
                <c:pt idx="53">
                  <c:v>38443</c:v>
                </c:pt>
                <c:pt idx="54">
                  <c:v>38473</c:v>
                </c:pt>
                <c:pt idx="55">
                  <c:v>38504</c:v>
                </c:pt>
                <c:pt idx="56">
                  <c:v>38534</c:v>
                </c:pt>
                <c:pt idx="57">
                  <c:v>38565</c:v>
                </c:pt>
                <c:pt idx="58">
                  <c:v>38596</c:v>
                </c:pt>
                <c:pt idx="59">
                  <c:v>38626</c:v>
                </c:pt>
                <c:pt idx="60">
                  <c:v>38657</c:v>
                </c:pt>
                <c:pt idx="61">
                  <c:v>38687</c:v>
                </c:pt>
                <c:pt idx="62">
                  <c:v>38718</c:v>
                </c:pt>
                <c:pt idx="63">
                  <c:v>38749</c:v>
                </c:pt>
                <c:pt idx="64">
                  <c:v>38777</c:v>
                </c:pt>
                <c:pt idx="65">
                  <c:v>38808</c:v>
                </c:pt>
                <c:pt idx="66">
                  <c:v>38838</c:v>
                </c:pt>
                <c:pt idx="67">
                  <c:v>38869</c:v>
                </c:pt>
                <c:pt idx="68">
                  <c:v>38899</c:v>
                </c:pt>
                <c:pt idx="69">
                  <c:v>38930</c:v>
                </c:pt>
                <c:pt idx="70">
                  <c:v>38961</c:v>
                </c:pt>
                <c:pt idx="71">
                  <c:v>38991</c:v>
                </c:pt>
                <c:pt idx="72">
                  <c:v>39022</c:v>
                </c:pt>
                <c:pt idx="73">
                  <c:v>39052</c:v>
                </c:pt>
                <c:pt idx="74">
                  <c:v>39083</c:v>
                </c:pt>
                <c:pt idx="75">
                  <c:v>39114</c:v>
                </c:pt>
                <c:pt idx="76">
                  <c:v>39142</c:v>
                </c:pt>
                <c:pt idx="77">
                  <c:v>39173</c:v>
                </c:pt>
                <c:pt idx="78">
                  <c:v>39203</c:v>
                </c:pt>
                <c:pt idx="79">
                  <c:v>39234</c:v>
                </c:pt>
                <c:pt idx="80">
                  <c:v>39264</c:v>
                </c:pt>
                <c:pt idx="81">
                  <c:v>39295</c:v>
                </c:pt>
                <c:pt idx="82">
                  <c:v>39326</c:v>
                </c:pt>
                <c:pt idx="83">
                  <c:v>39356</c:v>
                </c:pt>
                <c:pt idx="84">
                  <c:v>39387</c:v>
                </c:pt>
                <c:pt idx="85">
                  <c:v>39417</c:v>
                </c:pt>
                <c:pt idx="86">
                  <c:v>39448</c:v>
                </c:pt>
                <c:pt idx="87">
                  <c:v>39479</c:v>
                </c:pt>
                <c:pt idx="88">
                  <c:v>39508</c:v>
                </c:pt>
                <c:pt idx="89">
                  <c:v>39539</c:v>
                </c:pt>
                <c:pt idx="90">
                  <c:v>39569</c:v>
                </c:pt>
                <c:pt idx="91">
                  <c:v>39600</c:v>
                </c:pt>
                <c:pt idx="92">
                  <c:v>39630</c:v>
                </c:pt>
                <c:pt idx="93">
                  <c:v>39661</c:v>
                </c:pt>
                <c:pt idx="94">
                  <c:v>39692</c:v>
                </c:pt>
                <c:pt idx="95">
                  <c:v>39722</c:v>
                </c:pt>
                <c:pt idx="96">
                  <c:v>39753</c:v>
                </c:pt>
                <c:pt idx="97">
                  <c:v>39783</c:v>
                </c:pt>
                <c:pt idx="98">
                  <c:v>39814</c:v>
                </c:pt>
                <c:pt idx="99">
                  <c:v>39845</c:v>
                </c:pt>
                <c:pt idx="100">
                  <c:v>39873</c:v>
                </c:pt>
                <c:pt idx="101">
                  <c:v>39904</c:v>
                </c:pt>
                <c:pt idx="102">
                  <c:v>39934</c:v>
                </c:pt>
                <c:pt idx="103">
                  <c:v>39965</c:v>
                </c:pt>
                <c:pt idx="104">
                  <c:v>39995</c:v>
                </c:pt>
                <c:pt idx="105">
                  <c:v>40026</c:v>
                </c:pt>
                <c:pt idx="106">
                  <c:v>40057</c:v>
                </c:pt>
                <c:pt idx="107">
                  <c:v>40087</c:v>
                </c:pt>
                <c:pt idx="108">
                  <c:v>40118</c:v>
                </c:pt>
                <c:pt idx="109">
                  <c:v>40148</c:v>
                </c:pt>
                <c:pt idx="110">
                  <c:v>40179</c:v>
                </c:pt>
                <c:pt idx="111">
                  <c:v>40210</c:v>
                </c:pt>
                <c:pt idx="112">
                  <c:v>40238</c:v>
                </c:pt>
                <c:pt idx="113">
                  <c:v>40269</c:v>
                </c:pt>
                <c:pt idx="114">
                  <c:v>40299</c:v>
                </c:pt>
                <c:pt idx="115">
                  <c:v>40330</c:v>
                </c:pt>
                <c:pt idx="116">
                  <c:v>40360</c:v>
                </c:pt>
                <c:pt idx="117">
                  <c:v>40391</c:v>
                </c:pt>
                <c:pt idx="118">
                  <c:v>40422</c:v>
                </c:pt>
                <c:pt idx="119">
                  <c:v>40452</c:v>
                </c:pt>
                <c:pt idx="120">
                  <c:v>40483</c:v>
                </c:pt>
                <c:pt idx="121">
                  <c:v>40513</c:v>
                </c:pt>
                <c:pt idx="122">
                  <c:v>40544</c:v>
                </c:pt>
                <c:pt idx="123">
                  <c:v>40575</c:v>
                </c:pt>
                <c:pt idx="124">
                  <c:v>40603</c:v>
                </c:pt>
                <c:pt idx="125">
                  <c:v>40634</c:v>
                </c:pt>
                <c:pt idx="126">
                  <c:v>40664</c:v>
                </c:pt>
                <c:pt idx="127">
                  <c:v>40695</c:v>
                </c:pt>
                <c:pt idx="128">
                  <c:v>40725</c:v>
                </c:pt>
                <c:pt idx="129">
                  <c:v>40756</c:v>
                </c:pt>
                <c:pt idx="130">
                  <c:v>40787</c:v>
                </c:pt>
                <c:pt idx="131">
                  <c:v>40817</c:v>
                </c:pt>
                <c:pt idx="132">
                  <c:v>40848</c:v>
                </c:pt>
                <c:pt idx="133">
                  <c:v>40878</c:v>
                </c:pt>
                <c:pt idx="134">
                  <c:v>40909</c:v>
                </c:pt>
                <c:pt idx="135">
                  <c:v>40940</c:v>
                </c:pt>
                <c:pt idx="136">
                  <c:v>40969</c:v>
                </c:pt>
                <c:pt idx="137">
                  <c:v>41000</c:v>
                </c:pt>
                <c:pt idx="138">
                  <c:v>41030</c:v>
                </c:pt>
                <c:pt idx="139">
                  <c:v>41061</c:v>
                </c:pt>
                <c:pt idx="140">
                  <c:v>41091</c:v>
                </c:pt>
                <c:pt idx="141">
                  <c:v>41122</c:v>
                </c:pt>
                <c:pt idx="142">
                  <c:v>41153</c:v>
                </c:pt>
                <c:pt idx="143">
                  <c:v>41183</c:v>
                </c:pt>
                <c:pt idx="144">
                  <c:v>41214</c:v>
                </c:pt>
                <c:pt idx="145">
                  <c:v>41244</c:v>
                </c:pt>
                <c:pt idx="146">
                  <c:v>41275</c:v>
                </c:pt>
                <c:pt idx="147">
                  <c:v>41306</c:v>
                </c:pt>
                <c:pt idx="148">
                  <c:v>41334</c:v>
                </c:pt>
                <c:pt idx="149">
                  <c:v>41365</c:v>
                </c:pt>
                <c:pt idx="150">
                  <c:v>41395</c:v>
                </c:pt>
                <c:pt idx="151">
                  <c:v>41426</c:v>
                </c:pt>
                <c:pt idx="152">
                  <c:v>41456</c:v>
                </c:pt>
                <c:pt idx="153">
                  <c:v>41487</c:v>
                </c:pt>
                <c:pt idx="154">
                  <c:v>41518</c:v>
                </c:pt>
                <c:pt idx="155">
                  <c:v>41548</c:v>
                </c:pt>
                <c:pt idx="156">
                  <c:v>41579</c:v>
                </c:pt>
                <c:pt idx="157">
                  <c:v>41609</c:v>
                </c:pt>
                <c:pt idx="158">
                  <c:v>41640</c:v>
                </c:pt>
                <c:pt idx="159">
                  <c:v>41671</c:v>
                </c:pt>
                <c:pt idx="160">
                  <c:v>41699</c:v>
                </c:pt>
                <c:pt idx="161">
                  <c:v>41730</c:v>
                </c:pt>
                <c:pt idx="162">
                  <c:v>41760</c:v>
                </c:pt>
                <c:pt idx="163">
                  <c:v>41791</c:v>
                </c:pt>
                <c:pt idx="164">
                  <c:v>41821</c:v>
                </c:pt>
                <c:pt idx="165">
                  <c:v>41852</c:v>
                </c:pt>
                <c:pt idx="166">
                  <c:v>41883</c:v>
                </c:pt>
                <c:pt idx="167">
                  <c:v>41913</c:v>
                </c:pt>
                <c:pt idx="168">
                  <c:v>41944</c:v>
                </c:pt>
                <c:pt idx="169">
                  <c:v>41974</c:v>
                </c:pt>
                <c:pt idx="170">
                  <c:v>42005</c:v>
                </c:pt>
                <c:pt idx="171">
                  <c:v>42036</c:v>
                </c:pt>
                <c:pt idx="172">
                  <c:v>42064</c:v>
                </c:pt>
                <c:pt idx="173">
                  <c:v>42095</c:v>
                </c:pt>
                <c:pt idx="174">
                  <c:v>42125</c:v>
                </c:pt>
                <c:pt idx="175">
                  <c:v>42156</c:v>
                </c:pt>
                <c:pt idx="176">
                  <c:v>42186</c:v>
                </c:pt>
                <c:pt idx="177">
                  <c:v>42217</c:v>
                </c:pt>
                <c:pt idx="178">
                  <c:v>42248</c:v>
                </c:pt>
                <c:pt idx="179">
                  <c:v>42278</c:v>
                </c:pt>
                <c:pt idx="180">
                  <c:v>42309</c:v>
                </c:pt>
                <c:pt idx="181">
                  <c:v>42339</c:v>
                </c:pt>
                <c:pt idx="182">
                  <c:v>42370</c:v>
                </c:pt>
                <c:pt idx="183">
                  <c:v>42401</c:v>
                </c:pt>
                <c:pt idx="184">
                  <c:v>42430</c:v>
                </c:pt>
                <c:pt idx="185">
                  <c:v>42461</c:v>
                </c:pt>
                <c:pt idx="186">
                  <c:v>42491</c:v>
                </c:pt>
                <c:pt idx="187">
                  <c:v>42522</c:v>
                </c:pt>
                <c:pt idx="188">
                  <c:v>42552</c:v>
                </c:pt>
                <c:pt idx="189">
                  <c:v>42583</c:v>
                </c:pt>
                <c:pt idx="190">
                  <c:v>42614</c:v>
                </c:pt>
                <c:pt idx="191">
                  <c:v>42644</c:v>
                </c:pt>
                <c:pt idx="192">
                  <c:v>42675</c:v>
                </c:pt>
                <c:pt idx="193">
                  <c:v>42705</c:v>
                </c:pt>
                <c:pt idx="194">
                  <c:v>42736</c:v>
                </c:pt>
                <c:pt idx="195">
                  <c:v>42767</c:v>
                </c:pt>
                <c:pt idx="196">
                  <c:v>42795</c:v>
                </c:pt>
                <c:pt idx="197">
                  <c:v>42826</c:v>
                </c:pt>
                <c:pt idx="198">
                  <c:v>42856</c:v>
                </c:pt>
                <c:pt idx="199">
                  <c:v>42887</c:v>
                </c:pt>
                <c:pt idx="200">
                  <c:v>42917</c:v>
                </c:pt>
                <c:pt idx="201">
                  <c:v>42948</c:v>
                </c:pt>
                <c:pt idx="202">
                  <c:v>42979</c:v>
                </c:pt>
                <c:pt idx="203">
                  <c:v>43009</c:v>
                </c:pt>
                <c:pt idx="204">
                  <c:v>43040</c:v>
                </c:pt>
                <c:pt idx="205">
                  <c:v>43070</c:v>
                </c:pt>
                <c:pt idx="206">
                  <c:v>43101</c:v>
                </c:pt>
                <c:pt idx="207">
                  <c:v>43132</c:v>
                </c:pt>
                <c:pt idx="208">
                  <c:v>43160</c:v>
                </c:pt>
                <c:pt idx="209">
                  <c:v>43191</c:v>
                </c:pt>
                <c:pt idx="210">
                  <c:v>43221</c:v>
                </c:pt>
                <c:pt idx="211">
                  <c:v>43252</c:v>
                </c:pt>
                <c:pt idx="212">
                  <c:v>43282</c:v>
                </c:pt>
                <c:pt idx="213">
                  <c:v>43313</c:v>
                </c:pt>
                <c:pt idx="214">
                  <c:v>43344</c:v>
                </c:pt>
                <c:pt idx="215">
                  <c:v>43374</c:v>
                </c:pt>
                <c:pt idx="216">
                  <c:v>43405</c:v>
                </c:pt>
                <c:pt idx="217">
                  <c:v>43435</c:v>
                </c:pt>
                <c:pt idx="218">
                  <c:v>43466</c:v>
                </c:pt>
                <c:pt idx="219">
                  <c:v>43497</c:v>
                </c:pt>
                <c:pt idx="220">
                  <c:v>43525</c:v>
                </c:pt>
                <c:pt idx="221">
                  <c:v>43556</c:v>
                </c:pt>
                <c:pt idx="222">
                  <c:v>43586</c:v>
                </c:pt>
                <c:pt idx="223">
                  <c:v>43617</c:v>
                </c:pt>
                <c:pt idx="224">
                  <c:v>43647</c:v>
                </c:pt>
                <c:pt idx="225">
                  <c:v>43678</c:v>
                </c:pt>
                <c:pt idx="226">
                  <c:v>43709</c:v>
                </c:pt>
                <c:pt idx="227">
                  <c:v>43739</c:v>
                </c:pt>
                <c:pt idx="228">
                  <c:v>43770</c:v>
                </c:pt>
                <c:pt idx="229">
                  <c:v>43800</c:v>
                </c:pt>
              </c:numCache>
            </c:numRef>
          </c:cat>
          <c:val>
            <c:numRef>
              <c:f>'コーティングルール (2)'!$F$3:$F$232</c:f>
              <c:numCache>
                <c:formatCode>0.00%</c:formatCode>
                <c:ptCount val="230"/>
                <c:pt idx="0">
                  <c:v>2.7000000000000001E-3</c:v>
                </c:pt>
                <c:pt idx="1">
                  <c:v>2.8999999999999998E-3</c:v>
                </c:pt>
                <c:pt idx="2">
                  <c:v>1.4E-3</c:v>
                </c:pt>
                <c:pt idx="3">
                  <c:v>3.0000000000000001E-3</c:v>
                </c:pt>
                <c:pt idx="4">
                  <c:v>2.24E-2</c:v>
                </c:pt>
                <c:pt idx="5">
                  <c:v>1.6E-2</c:v>
                </c:pt>
                <c:pt idx="6">
                  <c:v>7.7999999999999996E-3</c:v>
                </c:pt>
                <c:pt idx="7">
                  <c:v>3.0999999999999999E-3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6.4000000000000003E-3</c:v>
                </c:pt>
                <c:pt idx="16">
                  <c:v>8.8000000000000005E-3</c:v>
                </c:pt>
                <c:pt idx="17">
                  <c:v>1.1000000000000001E-3</c:v>
                </c:pt>
                <c:pt idx="18">
                  <c:v>1.1999999999999999E-3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1.1999999999999999E-3</c:v>
                </c:pt>
                <c:pt idx="26">
                  <c:v>0</c:v>
                </c:pt>
                <c:pt idx="27">
                  <c:v>7.1000000000000004E-3</c:v>
                </c:pt>
                <c:pt idx="28">
                  <c:v>4.5999999999999999E-3</c:v>
                </c:pt>
                <c:pt idx="29">
                  <c:v>5.7000000000000002E-3</c:v>
                </c:pt>
                <c:pt idx="30">
                  <c:v>5.8999999999999999E-3</c:v>
                </c:pt>
                <c:pt idx="31">
                  <c:v>1.11E-2</c:v>
                </c:pt>
                <c:pt idx="32">
                  <c:v>9.4999999999999998E-3</c:v>
                </c:pt>
                <c:pt idx="33">
                  <c:v>9.7000000000000003E-3</c:v>
                </c:pt>
                <c:pt idx="34">
                  <c:v>7.4999999999999997E-3</c:v>
                </c:pt>
                <c:pt idx="35">
                  <c:v>1.1999999999999999E-3</c:v>
                </c:pt>
                <c:pt idx="36">
                  <c:v>2.5000000000000001E-3</c:v>
                </c:pt>
                <c:pt idx="37">
                  <c:v>1.0800000000000001E-2</c:v>
                </c:pt>
                <c:pt idx="38">
                  <c:v>3.5000000000000001E-3</c:v>
                </c:pt>
                <c:pt idx="39">
                  <c:v>4.7000000000000002E-3</c:v>
                </c:pt>
                <c:pt idx="40">
                  <c:v>5.8999999999999999E-3</c:v>
                </c:pt>
                <c:pt idx="41">
                  <c:v>4.7000000000000002E-3</c:v>
                </c:pt>
                <c:pt idx="42">
                  <c:v>2.5000000000000001E-3</c:v>
                </c:pt>
                <c:pt idx="43">
                  <c:v>5.7999999999999996E-3</c:v>
                </c:pt>
                <c:pt idx="44">
                  <c:v>0</c:v>
                </c:pt>
                <c:pt idx="45">
                  <c:v>2.3999999999999998E-3</c:v>
                </c:pt>
                <c:pt idx="46">
                  <c:v>3.5000000000000001E-3</c:v>
                </c:pt>
                <c:pt idx="47">
                  <c:v>0</c:v>
                </c:pt>
                <c:pt idx="48">
                  <c:v>0</c:v>
                </c:pt>
                <c:pt idx="49">
                  <c:v>6.8999999999999999E-3</c:v>
                </c:pt>
                <c:pt idx="50">
                  <c:v>2.3999999999999998E-3</c:v>
                </c:pt>
                <c:pt idx="51">
                  <c:v>2.5000000000000001E-3</c:v>
                </c:pt>
                <c:pt idx="52">
                  <c:v>8.3999999999999995E-3</c:v>
                </c:pt>
                <c:pt idx="53">
                  <c:v>2.3999999999999998E-3</c:v>
                </c:pt>
                <c:pt idx="54">
                  <c:v>1.1000000000000001E-3</c:v>
                </c:pt>
                <c:pt idx="55">
                  <c:v>0</c:v>
                </c:pt>
                <c:pt idx="56">
                  <c:v>1.1000000000000001E-3</c:v>
                </c:pt>
                <c:pt idx="57">
                  <c:v>2.2000000000000001E-3</c:v>
                </c:pt>
                <c:pt idx="58">
                  <c:v>5.7000000000000002E-3</c:v>
                </c:pt>
                <c:pt idx="59">
                  <c:v>1.1000000000000001E-3</c:v>
                </c:pt>
                <c:pt idx="60">
                  <c:v>1.1000000000000001E-3</c:v>
                </c:pt>
                <c:pt idx="61">
                  <c:v>3.2000000000000002E-3</c:v>
                </c:pt>
                <c:pt idx="62">
                  <c:v>1.1000000000000001E-3</c:v>
                </c:pt>
                <c:pt idx="63">
                  <c:v>0</c:v>
                </c:pt>
                <c:pt idx="64">
                  <c:v>5.7000000000000002E-3</c:v>
                </c:pt>
                <c:pt idx="65">
                  <c:v>8.8000000000000005E-3</c:v>
                </c:pt>
                <c:pt idx="66">
                  <c:v>1.1000000000000001E-3</c:v>
                </c:pt>
                <c:pt idx="67">
                  <c:v>1.09E-2</c:v>
                </c:pt>
                <c:pt idx="68">
                  <c:v>9.9000000000000008E-3</c:v>
                </c:pt>
                <c:pt idx="69">
                  <c:v>4.4000000000000003E-3</c:v>
                </c:pt>
                <c:pt idx="70">
                  <c:v>2.2000000000000001E-3</c:v>
                </c:pt>
                <c:pt idx="71">
                  <c:v>0</c:v>
                </c:pt>
                <c:pt idx="72">
                  <c:v>1.1000000000000001E-3</c:v>
                </c:pt>
                <c:pt idx="73">
                  <c:v>3.3E-3</c:v>
                </c:pt>
                <c:pt idx="74">
                  <c:v>4.3E-3</c:v>
                </c:pt>
                <c:pt idx="75">
                  <c:v>6.1999999999999998E-3</c:v>
                </c:pt>
                <c:pt idx="76">
                  <c:v>1.21E-2</c:v>
                </c:pt>
                <c:pt idx="77">
                  <c:v>2.2000000000000001E-3</c:v>
                </c:pt>
                <c:pt idx="78">
                  <c:v>0</c:v>
                </c:pt>
                <c:pt idx="79">
                  <c:v>4.4000000000000003E-3</c:v>
                </c:pt>
                <c:pt idx="80">
                  <c:v>1.1000000000000001E-3</c:v>
                </c:pt>
                <c:pt idx="81">
                  <c:v>2.0999999999999999E-3</c:v>
                </c:pt>
                <c:pt idx="82">
                  <c:v>3.2000000000000002E-3</c:v>
                </c:pt>
                <c:pt idx="83">
                  <c:v>0</c:v>
                </c:pt>
                <c:pt idx="84">
                  <c:v>0</c:v>
                </c:pt>
                <c:pt idx="85">
                  <c:v>2.0999999999999999E-3</c:v>
                </c:pt>
                <c:pt idx="86">
                  <c:v>0</c:v>
                </c:pt>
                <c:pt idx="87">
                  <c:v>1E-3</c:v>
                </c:pt>
                <c:pt idx="88">
                  <c:v>1.15E-2</c:v>
                </c:pt>
                <c:pt idx="89">
                  <c:v>3.0999999999999999E-3</c:v>
                </c:pt>
                <c:pt idx="90">
                  <c:v>5.0000000000000001E-3</c:v>
                </c:pt>
                <c:pt idx="91">
                  <c:v>1E-3</c:v>
                </c:pt>
                <c:pt idx="92">
                  <c:v>8.9999999999999998E-4</c:v>
                </c:pt>
                <c:pt idx="93">
                  <c:v>0</c:v>
                </c:pt>
                <c:pt idx="94">
                  <c:v>3.5000000000000001E-3</c:v>
                </c:pt>
                <c:pt idx="95">
                  <c:v>1.6000000000000001E-3</c:v>
                </c:pt>
                <c:pt idx="96">
                  <c:v>0</c:v>
                </c:pt>
                <c:pt idx="97">
                  <c:v>1.6000000000000001E-3</c:v>
                </c:pt>
                <c:pt idx="98">
                  <c:v>0</c:v>
                </c:pt>
                <c:pt idx="99">
                  <c:v>1.6000000000000001E-3</c:v>
                </c:pt>
                <c:pt idx="100">
                  <c:v>1.6000000000000001E-3</c:v>
                </c:pt>
                <c:pt idx="101">
                  <c:v>0</c:v>
                </c:pt>
                <c:pt idx="102">
                  <c:v>8.0000000000000004E-4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8.0000000000000004E-4</c:v>
                </c:pt>
                <c:pt idx="107">
                  <c:v>1.6000000000000001E-3</c:v>
                </c:pt>
                <c:pt idx="108">
                  <c:v>8.0000000000000004E-4</c:v>
                </c:pt>
                <c:pt idx="109">
                  <c:v>3.2000000000000002E-3</c:v>
                </c:pt>
                <c:pt idx="110">
                  <c:v>8.0000000000000004E-4</c:v>
                </c:pt>
                <c:pt idx="111">
                  <c:v>2.3999999999999998E-3</c:v>
                </c:pt>
                <c:pt idx="112">
                  <c:v>2.3E-2</c:v>
                </c:pt>
                <c:pt idx="113">
                  <c:v>8.5000000000000006E-3</c:v>
                </c:pt>
                <c:pt idx="114">
                  <c:v>4.0000000000000001E-3</c:v>
                </c:pt>
                <c:pt idx="115">
                  <c:v>9.1000000000000004E-3</c:v>
                </c:pt>
                <c:pt idx="116">
                  <c:v>2.07E-2</c:v>
                </c:pt>
                <c:pt idx="117">
                  <c:v>1.77E-2</c:v>
                </c:pt>
                <c:pt idx="118">
                  <c:v>2.7099999999999999E-2</c:v>
                </c:pt>
                <c:pt idx="119">
                  <c:v>1.7399999999999999E-2</c:v>
                </c:pt>
                <c:pt idx="120">
                  <c:v>4.24E-2</c:v>
                </c:pt>
                <c:pt idx="121">
                  <c:v>2.0199999999999999E-2</c:v>
                </c:pt>
                <c:pt idx="122">
                  <c:v>1.0500000000000001E-2</c:v>
                </c:pt>
                <c:pt idx="123">
                  <c:v>5.7999999999999996E-3</c:v>
                </c:pt>
                <c:pt idx="124">
                  <c:v>7.3000000000000001E-3</c:v>
                </c:pt>
                <c:pt idx="125">
                  <c:v>8.0000000000000004E-4</c:v>
                </c:pt>
                <c:pt idx="126">
                  <c:v>1.5E-3</c:v>
                </c:pt>
                <c:pt idx="127">
                  <c:v>1.8700000000000001E-2</c:v>
                </c:pt>
                <c:pt idx="128">
                  <c:v>2.01E-2</c:v>
                </c:pt>
                <c:pt idx="129">
                  <c:v>1.11E-2</c:v>
                </c:pt>
                <c:pt idx="130">
                  <c:v>0.01</c:v>
                </c:pt>
                <c:pt idx="131">
                  <c:v>4.0000000000000001E-3</c:v>
                </c:pt>
                <c:pt idx="132">
                  <c:v>8.0999999999999996E-3</c:v>
                </c:pt>
                <c:pt idx="133">
                  <c:v>0.01</c:v>
                </c:pt>
                <c:pt idx="134">
                  <c:v>3.8999999999999998E-3</c:v>
                </c:pt>
                <c:pt idx="135">
                  <c:v>7.4999999999999997E-3</c:v>
                </c:pt>
                <c:pt idx="136">
                  <c:v>1.4E-2</c:v>
                </c:pt>
                <c:pt idx="137">
                  <c:v>4.7999999999999996E-3</c:v>
                </c:pt>
                <c:pt idx="138">
                  <c:v>5.4000000000000003E-3</c:v>
                </c:pt>
                <c:pt idx="139">
                  <c:v>1.1599999999999999E-2</c:v>
                </c:pt>
                <c:pt idx="140">
                  <c:v>1.9699999999999999E-2</c:v>
                </c:pt>
                <c:pt idx="141">
                  <c:v>1.5100000000000001E-2</c:v>
                </c:pt>
                <c:pt idx="142">
                  <c:v>1.3299999999999999E-2</c:v>
                </c:pt>
                <c:pt idx="143">
                  <c:v>7.7000000000000002E-3</c:v>
                </c:pt>
                <c:pt idx="144">
                  <c:v>0.01</c:v>
                </c:pt>
                <c:pt idx="145">
                  <c:v>1.4200000000000001E-2</c:v>
                </c:pt>
                <c:pt idx="146">
                  <c:v>8.3999999999999995E-3</c:v>
                </c:pt>
                <c:pt idx="147">
                  <c:v>1.67E-2</c:v>
                </c:pt>
                <c:pt idx="148">
                  <c:v>1.4800000000000001E-2</c:v>
                </c:pt>
                <c:pt idx="149">
                  <c:v>1.0800000000000001E-2</c:v>
                </c:pt>
                <c:pt idx="150">
                  <c:v>1.06E-2</c:v>
                </c:pt>
                <c:pt idx="151">
                  <c:v>7.7999999999999996E-3</c:v>
                </c:pt>
                <c:pt idx="152">
                  <c:v>1.23E-2</c:v>
                </c:pt>
                <c:pt idx="153">
                  <c:v>2.4400000000000002E-2</c:v>
                </c:pt>
                <c:pt idx="154">
                  <c:v>3.5099999999999999E-2</c:v>
                </c:pt>
                <c:pt idx="155">
                  <c:v>5.5899999999999998E-2</c:v>
                </c:pt>
                <c:pt idx="156">
                  <c:v>5.67E-2</c:v>
                </c:pt>
                <c:pt idx="157">
                  <c:v>6.2600000000000003E-2</c:v>
                </c:pt>
                <c:pt idx="158">
                  <c:v>0.12089999999999999</c:v>
                </c:pt>
                <c:pt idx="159">
                  <c:v>0.2006</c:v>
                </c:pt>
                <c:pt idx="160">
                  <c:v>0.36249999999999999</c:v>
                </c:pt>
                <c:pt idx="161">
                  <c:v>0.19220000000000001</c:v>
                </c:pt>
                <c:pt idx="162">
                  <c:v>9.6699999999999994E-2</c:v>
                </c:pt>
                <c:pt idx="163">
                  <c:v>6.9800000000000001E-2</c:v>
                </c:pt>
                <c:pt idx="164">
                  <c:v>2.3300000000000001E-2</c:v>
                </c:pt>
                <c:pt idx="165">
                  <c:v>2.2499999999999999E-2</c:v>
                </c:pt>
                <c:pt idx="166">
                  <c:v>1.4200000000000001E-2</c:v>
                </c:pt>
                <c:pt idx="167">
                  <c:v>1.72E-2</c:v>
                </c:pt>
                <c:pt idx="168">
                  <c:v>9.2999999999999992E-3</c:v>
                </c:pt>
                <c:pt idx="169">
                  <c:v>1.7999999999999999E-2</c:v>
                </c:pt>
                <c:pt idx="170">
                  <c:v>3.2899999999999999E-2</c:v>
                </c:pt>
                <c:pt idx="171">
                  <c:v>4.8300000000000003E-2</c:v>
                </c:pt>
                <c:pt idx="172">
                  <c:v>0.11990000000000001</c:v>
                </c:pt>
                <c:pt idx="173">
                  <c:v>2.4500000000000001E-2</c:v>
                </c:pt>
                <c:pt idx="174">
                  <c:v>6.3E-3</c:v>
                </c:pt>
                <c:pt idx="175">
                  <c:v>3.8999999999999998E-3</c:v>
                </c:pt>
                <c:pt idx="176">
                  <c:v>2.3E-3</c:v>
                </c:pt>
                <c:pt idx="177">
                  <c:v>2.3E-3</c:v>
                </c:pt>
                <c:pt idx="178">
                  <c:v>8.0000000000000004E-4</c:v>
                </c:pt>
                <c:pt idx="179">
                  <c:v>1.6000000000000001E-3</c:v>
                </c:pt>
                <c:pt idx="180">
                  <c:v>8.0000000000000004E-4</c:v>
                </c:pt>
                <c:pt idx="181">
                  <c:v>4.0000000000000001E-3</c:v>
                </c:pt>
                <c:pt idx="182">
                  <c:v>7.1000000000000004E-3</c:v>
                </c:pt>
                <c:pt idx="183">
                  <c:v>8.8000000000000005E-3</c:v>
                </c:pt>
                <c:pt idx="184">
                  <c:v>1.0500000000000001E-2</c:v>
                </c:pt>
                <c:pt idx="185">
                  <c:v>3.0999999999999999E-3</c:v>
                </c:pt>
                <c:pt idx="186">
                  <c:v>0</c:v>
                </c:pt>
                <c:pt idx="187">
                  <c:v>2.3999999999999998E-3</c:v>
                </c:pt>
                <c:pt idx="188">
                  <c:v>2.3999999999999998E-3</c:v>
                </c:pt>
                <c:pt idx="189">
                  <c:v>1.6000000000000001E-3</c:v>
                </c:pt>
                <c:pt idx="190">
                  <c:v>8.0000000000000004E-4</c:v>
                </c:pt>
                <c:pt idx="191">
                  <c:v>1.6000000000000001E-3</c:v>
                </c:pt>
                <c:pt idx="192">
                  <c:v>1.6000000000000001E-3</c:v>
                </c:pt>
                <c:pt idx="193">
                  <c:v>3.3E-3</c:v>
                </c:pt>
                <c:pt idx="194">
                  <c:v>2.3999999999999998E-3</c:v>
                </c:pt>
                <c:pt idx="195">
                  <c:v>6.4999999999999997E-3</c:v>
                </c:pt>
                <c:pt idx="196">
                  <c:v>1.0200000000000001E-2</c:v>
                </c:pt>
                <c:pt idx="197">
                  <c:v>7.4000000000000003E-3</c:v>
                </c:pt>
                <c:pt idx="198">
                  <c:v>5.7000000000000002E-3</c:v>
                </c:pt>
                <c:pt idx="199">
                  <c:v>8.0000000000000004E-4</c:v>
                </c:pt>
                <c:pt idx="200">
                  <c:v>2.3999999999999998E-3</c:v>
                </c:pt>
                <c:pt idx="201">
                  <c:v>1.6000000000000001E-3</c:v>
                </c:pt>
                <c:pt idx="202">
                  <c:v>8.0000000000000004E-4</c:v>
                </c:pt>
                <c:pt idx="203">
                  <c:v>0</c:v>
                </c:pt>
                <c:pt idx="204">
                  <c:v>1.6000000000000001E-3</c:v>
                </c:pt>
                <c:pt idx="205">
                  <c:v>0</c:v>
                </c:pt>
                <c:pt idx="206">
                  <c:v>1.6000000000000001E-3</c:v>
                </c:pt>
                <c:pt idx="207">
                  <c:v>4.1000000000000003E-3</c:v>
                </c:pt>
                <c:pt idx="208">
                  <c:v>1.0500000000000001E-2</c:v>
                </c:pt>
                <c:pt idx="209">
                  <c:v>4.1000000000000003E-3</c:v>
                </c:pt>
                <c:pt idx="210">
                  <c:v>1.6000000000000001E-3</c:v>
                </c:pt>
                <c:pt idx="211">
                  <c:v>0</c:v>
                </c:pt>
                <c:pt idx="212">
                  <c:v>8.0000000000000004E-4</c:v>
                </c:pt>
                <c:pt idx="213">
                  <c:v>8.0000000000000004E-4</c:v>
                </c:pt>
                <c:pt idx="214">
                  <c:v>8.0999999999999996E-3</c:v>
                </c:pt>
                <c:pt idx="215">
                  <c:v>8.8000000000000005E-3</c:v>
                </c:pt>
                <c:pt idx="216">
                  <c:v>1.15E-2</c:v>
                </c:pt>
                <c:pt idx="217">
                  <c:v>1.0800000000000001E-2</c:v>
                </c:pt>
                <c:pt idx="218">
                  <c:v>9.7000000000000003E-3</c:v>
                </c:pt>
                <c:pt idx="219">
                  <c:v>7.4999999999999997E-3</c:v>
                </c:pt>
                <c:pt idx="220">
                  <c:v>1.9300000000000001E-2</c:v>
                </c:pt>
                <c:pt idx="221">
                  <c:v>2.1999999999999999E-2</c:v>
                </c:pt>
                <c:pt idx="222">
                  <c:v>1.6299999999999999E-2</c:v>
                </c:pt>
                <c:pt idx="223">
                  <c:v>3.0099999999999998E-2</c:v>
                </c:pt>
                <c:pt idx="224">
                  <c:v>4.3499999999999997E-2</c:v>
                </c:pt>
                <c:pt idx="225">
                  <c:v>9.5100000000000004E-2</c:v>
                </c:pt>
                <c:pt idx="226">
                  <c:v>0.28289999999999998</c:v>
                </c:pt>
                <c:pt idx="227">
                  <c:v>0.10970000000000001</c:v>
                </c:pt>
                <c:pt idx="228">
                  <c:v>3.6499999999999998E-2</c:v>
                </c:pt>
                <c:pt idx="229">
                  <c:v>2.9100000000000001E-2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8A-418C-9FC2-654D249DA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4640"/>
        <c:axId val="232710528"/>
      </c:lineChart>
      <c:dateAx>
        <c:axId val="232704640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crossAx val="232710528"/>
        <c:crosses val="autoZero"/>
        <c:auto val="1"/>
        <c:lblOffset val="100"/>
        <c:baseTimeUnit val="months"/>
      </c:dateAx>
      <c:valAx>
        <c:axId val="2327105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270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0.42062</cdr:x>
      <cdr:y>0.10047</cdr:y>
    </cdr:from>
    <cdr:to>
      <cdr:x>0.51696</cdr:x>
      <cdr:y>0.16361</cdr:y>
    </cdr:to>
    <cdr:sp macro="" textlink="">
      <cdr:nvSpPr>
        <cdr:cNvPr id="501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6947" y="339062"/>
          <a:ext cx="541401" cy="211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山</a:t>
          </a:r>
        </a:p>
      </cdr:txBody>
    </cdr:sp>
  </cdr:relSizeAnchor>
  <cdr:relSizeAnchor xmlns:cdr="http://schemas.openxmlformats.org/drawingml/2006/chartDrawing">
    <cdr:from>
      <cdr:x>0.07262</cdr:x>
      <cdr:y>0.84294</cdr:y>
    </cdr:from>
    <cdr:to>
      <cdr:x>0.2014</cdr:x>
      <cdr:y>0.93815</cdr:y>
    </cdr:to>
    <cdr:sp macro="" textlink="">
      <cdr:nvSpPr>
        <cdr:cNvPr id="501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274" y="2821365"/>
          <a:ext cx="723709" cy="318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谷</a:t>
          </a:r>
        </a:p>
      </cdr:txBody>
    </cdr:sp>
  </cdr:relSizeAnchor>
  <cdr:relSizeAnchor xmlns:cdr="http://schemas.openxmlformats.org/drawingml/2006/chartDrawing">
    <cdr:from>
      <cdr:x>0.77132</cdr:x>
      <cdr:y>0.84294</cdr:y>
    </cdr:from>
    <cdr:to>
      <cdr:x>0.89371</cdr:x>
      <cdr:y>0.93815</cdr:y>
    </cdr:to>
    <cdr:sp macro="" textlink="">
      <cdr:nvSpPr>
        <cdr:cNvPr id="501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37812" y="2821365"/>
          <a:ext cx="687800" cy="318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谷</a:t>
          </a:r>
        </a:p>
      </cdr:txBody>
    </cdr:sp>
  </cdr:relSizeAnchor>
  <cdr:relSizeAnchor xmlns:cdr="http://schemas.openxmlformats.org/drawingml/2006/chartDrawing">
    <cdr:from>
      <cdr:x>0.18002</cdr:x>
      <cdr:y>0.2853</cdr:y>
    </cdr:from>
    <cdr:to>
      <cdr:x>0.36778</cdr:x>
      <cdr:y>0.74336</cdr:y>
    </cdr:to>
    <cdr:sp macro="" textlink="">
      <cdr:nvSpPr>
        <cdr:cNvPr id="5018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014825" y="956999"/>
          <a:ext cx="1055180" cy="15314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0.56955</cdr:x>
      <cdr:y>0.31347</cdr:y>
    </cdr:from>
    <cdr:to>
      <cdr:x>0.7492</cdr:x>
      <cdr:y>0.74239</cdr:y>
    </cdr:to>
    <cdr:sp macro="" textlink="">
      <cdr:nvSpPr>
        <cdr:cNvPr id="50181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203908" y="1051192"/>
          <a:ext cx="1009603" cy="143400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0.29479</cdr:x>
      <cdr:y>0.51846</cdr:y>
    </cdr:from>
    <cdr:to>
      <cdr:x>0.46043</cdr:x>
      <cdr:y>0.58428</cdr:y>
    </cdr:to>
    <cdr:sp macro="" textlink="">
      <cdr:nvSpPr>
        <cdr:cNvPr id="501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59811" y="1736525"/>
          <a:ext cx="930878" cy="220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拡大局面</a:t>
          </a:r>
        </a:p>
      </cdr:txBody>
    </cdr:sp>
  </cdr:relSizeAnchor>
  <cdr:relSizeAnchor xmlns:cdr="http://schemas.openxmlformats.org/drawingml/2006/chartDrawing">
    <cdr:from>
      <cdr:x>0.61674</cdr:x>
      <cdr:y>0.32464</cdr:y>
    </cdr:from>
    <cdr:to>
      <cdr:x>0.77132</cdr:x>
      <cdr:y>0.42981</cdr:y>
    </cdr:to>
    <cdr:sp macro="" textlink="">
      <cdr:nvSpPr>
        <cdr:cNvPr id="5018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9084" y="1088544"/>
          <a:ext cx="868728" cy="351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後退局面</a:t>
          </a:r>
        </a:p>
      </cdr:txBody>
    </cdr:sp>
  </cdr:relSizeAnchor>
  <cdr:relSizeAnchor xmlns:cdr="http://schemas.openxmlformats.org/drawingml/2006/chartDrawing">
    <cdr:from>
      <cdr:x>0.40022</cdr:x>
      <cdr:y>0.32537</cdr:y>
    </cdr:from>
    <cdr:to>
      <cdr:x>0.56144</cdr:x>
      <cdr:y>0.41694</cdr:y>
    </cdr:to>
    <cdr:sp macro="" textlink="">
      <cdr:nvSpPr>
        <cdr:cNvPr id="5018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2313" y="1090980"/>
          <a:ext cx="906018" cy="30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好況</a:t>
          </a:r>
        </a:p>
      </cdr:txBody>
    </cdr:sp>
  </cdr:relSizeAnchor>
  <cdr:relSizeAnchor xmlns:cdr="http://schemas.openxmlformats.org/drawingml/2006/chartDrawing">
    <cdr:from>
      <cdr:x>0.75928</cdr:x>
      <cdr:y>0.56971</cdr:y>
    </cdr:from>
    <cdr:to>
      <cdr:x>0.89175</cdr:x>
      <cdr:y>0.62994</cdr:y>
    </cdr:to>
    <cdr:sp macro="" textlink="">
      <cdr:nvSpPr>
        <cdr:cNvPr id="5018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0137" y="1907858"/>
          <a:ext cx="744426" cy="201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不況</a:t>
          </a:r>
        </a:p>
      </cdr:txBody>
    </cdr:sp>
  </cdr:relSizeAnchor>
  <cdr:relSizeAnchor xmlns:cdr="http://schemas.openxmlformats.org/drawingml/2006/chartDrawing">
    <cdr:from>
      <cdr:x>0.05959</cdr:x>
      <cdr:y>0.56971</cdr:y>
    </cdr:from>
    <cdr:to>
      <cdr:x>0.15962</cdr:x>
      <cdr:y>0.662</cdr:y>
    </cdr:to>
    <cdr:sp macro="" textlink="">
      <cdr:nvSpPr>
        <cdr:cNvPr id="5018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8074" y="1907858"/>
          <a:ext cx="562118" cy="308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不況</a:t>
          </a:r>
        </a:p>
      </cdr:txBody>
    </cdr:sp>
  </cdr:relSizeAnchor>
  <cdr:relSizeAnchor xmlns:cdr="http://schemas.openxmlformats.org/drawingml/2006/chartDrawing">
    <cdr:from>
      <cdr:x>0.15962</cdr:x>
      <cdr:y>0.76887</cdr:y>
    </cdr:from>
    <cdr:to>
      <cdr:x>0.26431</cdr:x>
      <cdr:y>0.84294</cdr:y>
    </cdr:to>
    <cdr:sp macro="" textlink="">
      <cdr:nvSpPr>
        <cdr:cNvPr id="5018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0192" y="2573703"/>
          <a:ext cx="588359" cy="247662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持ち直し</a:t>
          </a:r>
        </a:p>
      </cdr:txBody>
    </cdr:sp>
  </cdr:relSizeAnchor>
  <cdr:relSizeAnchor xmlns:cdr="http://schemas.openxmlformats.org/drawingml/2006/chartDrawing">
    <cdr:from>
      <cdr:x>0.23556</cdr:x>
      <cdr:y>0.66103</cdr:y>
    </cdr:from>
    <cdr:to>
      <cdr:x>0.30486</cdr:x>
      <cdr:y>0.72976</cdr:y>
    </cdr:to>
    <cdr:sp macro="" textlink="">
      <cdr:nvSpPr>
        <cdr:cNvPr id="5018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6960" y="2213173"/>
          <a:ext cx="389477" cy="229797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回復</a:t>
          </a:r>
        </a:p>
      </cdr:txBody>
    </cdr:sp>
  </cdr:relSizeAnchor>
  <cdr:relSizeAnchor xmlns:cdr="http://schemas.openxmlformats.org/drawingml/2006/chartDrawing">
    <cdr:from>
      <cdr:x>0.51696</cdr:x>
      <cdr:y>0.13714</cdr:y>
    </cdr:from>
    <cdr:to>
      <cdr:x>0.60199</cdr:x>
      <cdr:y>0.20758</cdr:y>
    </cdr:to>
    <cdr:sp macro="" textlink="">
      <cdr:nvSpPr>
        <cdr:cNvPr id="50190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8348" y="461675"/>
          <a:ext cx="477869" cy="23548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弱含み</a:t>
          </a:r>
        </a:p>
      </cdr:txBody>
    </cdr:sp>
  </cdr:relSizeAnchor>
  <cdr:relSizeAnchor xmlns:cdr="http://schemas.openxmlformats.org/drawingml/2006/chartDrawing">
    <cdr:from>
      <cdr:x>0.58454</cdr:x>
      <cdr:y>0.66103</cdr:y>
    </cdr:from>
    <cdr:to>
      <cdr:x>0.66491</cdr:x>
      <cdr:y>0.74895</cdr:y>
    </cdr:to>
    <cdr:sp macro="" textlink="">
      <cdr:nvSpPr>
        <cdr:cNvPr id="50191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8157" y="2213173"/>
          <a:ext cx="451628" cy="293946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悪化</a:t>
          </a:r>
        </a:p>
      </cdr:txBody>
    </cdr:sp>
  </cdr:relSizeAnchor>
  <cdr:relSizeAnchor xmlns:cdr="http://schemas.openxmlformats.org/drawingml/2006/chartDrawing">
    <cdr:from>
      <cdr:x>0.19206</cdr:x>
      <cdr:y>0.2853</cdr:y>
    </cdr:from>
    <cdr:to>
      <cdr:x>0.29479</cdr:x>
      <cdr:y>0.35282</cdr:y>
    </cdr:to>
    <cdr:sp macro="" textlink="">
      <cdr:nvSpPr>
        <cdr:cNvPr id="5019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2500" y="956999"/>
          <a:ext cx="577311" cy="22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0.22352</cdr:x>
      <cdr:y>0.25591</cdr:y>
    </cdr:from>
    <cdr:to>
      <cdr:x>0.30486</cdr:x>
      <cdr:y>0.32367</cdr:y>
    </cdr:to>
    <cdr:sp macro="" textlink="">
      <cdr:nvSpPr>
        <cdr:cNvPr id="50193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9284" y="858746"/>
          <a:ext cx="457153" cy="226550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拡大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0.04133</cdr:x>
      <cdr:y>0.04167</cdr:y>
    </cdr:from>
    <cdr:to>
      <cdr:x>0.23192</cdr:x>
      <cdr:y>0.11667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74320" y="114300"/>
          <a:ext cx="126492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/>
            <a:t>（％ポイント）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637E0-6D49-497A-9E75-4ECEBD23FD79}" type="datetimeFigureOut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61F4A-7321-4F48-ADB0-01B49B4E5BF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722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E2BA2-2F71-4FC9-92FF-CF9D451EC6A6}" type="slidenum">
              <a:rPr lang="en-US" altLang="ja-JP">
                <a:latin typeface="Arial" charset="0"/>
                <a:ea typeface="ＭＳ Ｐゴシック" charset="-128"/>
              </a:rPr>
              <a:pPr/>
              <a:t>6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99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B371D-DFE7-4F38-A928-6A8781A5FD16}" type="slidenum">
              <a:rPr lang="en-US" altLang="ja-JP">
                <a:latin typeface="Arial" charset="0"/>
                <a:ea typeface="ＭＳ Ｐゴシック" charset="-128"/>
              </a:rPr>
              <a:pPr/>
              <a:t>7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55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73C34-0ADC-4AAA-BC4D-46C289A39431}" type="slidenum">
              <a:rPr lang="en-US" altLang="ja-JP">
                <a:latin typeface="Arial" charset="0"/>
                <a:ea typeface="ＭＳ Ｐゴシック" charset="-128"/>
              </a:rPr>
              <a:pPr/>
              <a:t>9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94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DA12F-8C1B-4B39-A126-399F604E355B}" type="slidenum">
              <a:rPr lang="en-US" altLang="ja-JP">
                <a:latin typeface="Arial" charset="0"/>
                <a:ea typeface="ＭＳ Ｐゴシック" charset="-128"/>
              </a:rPr>
              <a:pPr/>
              <a:t>10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26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コークス、歴青炭（最も一般的な石炭）、工場にある綿花のストック、構造物用の鉄骨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3963-FD5F-45CD-879B-ABF29B47FDF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6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861F-27FC-4070-9034-AC8F31972E45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417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8BAE-3B12-4C36-BD93-BF7DAB71D8A7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29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EC44-5AA7-48D8-8E75-0D8A827FE9C3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525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4688681"/>
            <a:ext cx="2133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553200" y="4686300"/>
            <a:ext cx="2133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24B83D-B687-41DE-90E9-FB557B28B3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>
          <a:xfrm>
            <a:off x="3124200" y="4686300"/>
            <a:ext cx="2895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120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07DC-A5EF-404F-8823-2FDD983CE026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29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29DF-7F57-40C2-BDE0-9843BE2AC71E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392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B82-6A5D-4ABA-8BC1-0DC769BAECB6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27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32C9-8DAD-4737-AEF8-0BC36F791E19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0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DF9C-BA46-42B9-9191-7EBCCA056CEF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557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8DF8-112D-45D2-A5C5-2CB2EC445208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130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C07-327E-4B1C-806F-64B74D8D2A4C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88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FE79-64CC-4EFF-B573-2A69F342191C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892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4579-C475-4CA2-A6D0-71AF0E5C0252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233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01E3-0716-4615-A219-9F5166ECEA2D}" type="datetime1">
              <a:rPr kumimoji="1" lang="ja-JP" altLang="en-US" smtClean="0"/>
              <a:t>2020/2/20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DB1A-D7B3-4181-AFF2-DA54669539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49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vdata.nikkei.com/economicdashboard/macro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453649"/>
            <a:ext cx="6858000" cy="827917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地方から景気の先を読む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5718" y="2847003"/>
            <a:ext cx="6858000" cy="526907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令和元年度鳥取県地域分析セミナー</a:t>
            </a:r>
            <a:endParaRPr kumimoji="1" lang="en-US" altLang="ja-JP" dirty="0"/>
          </a:p>
          <a:p>
            <a:r>
              <a:rPr lang="ja-JP" altLang="en-US" dirty="0"/>
              <a:t>２０２０年２月１３日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787" y="3605843"/>
            <a:ext cx="506586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ja-JP" altLang="en-US" sz="2400" dirty="0"/>
              <a:t>跡見学園女子大学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山澤成康</a:t>
            </a:r>
            <a:endParaRPr kumimoji="1" lang="en-US" altLang="ja-JP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08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コンドラチェフの波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016377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sz="2800" dirty="0"/>
              <a:t>技術革新</a:t>
            </a:r>
          </a:p>
          <a:p>
            <a:r>
              <a:rPr lang="en-US" altLang="ja-JP" sz="2800" dirty="0"/>
              <a:t>1900</a:t>
            </a:r>
            <a:r>
              <a:rPr lang="ja-JP" altLang="en-US" sz="2800" dirty="0"/>
              <a:t>年代初め　　　（　自動車　　　　　）</a:t>
            </a:r>
          </a:p>
          <a:p>
            <a:r>
              <a:rPr lang="en-US" altLang="ja-JP" sz="2800" dirty="0"/>
              <a:t>1940</a:t>
            </a:r>
            <a:r>
              <a:rPr lang="ja-JP" altLang="en-US" sz="2800" dirty="0"/>
              <a:t>年代終わり　　（　コンピューター　 ）</a:t>
            </a:r>
          </a:p>
          <a:p>
            <a:r>
              <a:rPr lang="en-US" altLang="ja-JP" sz="2800" dirty="0"/>
              <a:t>1990</a:t>
            </a:r>
            <a:r>
              <a:rPr lang="ja-JP" altLang="en-US" sz="2800" dirty="0"/>
              <a:t>年代終わり　　（　インターネット　）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三菱</a:t>
            </a:r>
            <a:r>
              <a:rPr lang="en-US" altLang="ja-JP" sz="2800" dirty="0"/>
              <a:t>UFJ</a:t>
            </a:r>
            <a:r>
              <a:rPr lang="ja-JP" altLang="en-US" sz="2800" dirty="0"/>
              <a:t>モルガン・スタンレー証券景気循環研究所（</a:t>
            </a:r>
            <a:r>
              <a:rPr lang="en-US" altLang="ja-JP" sz="2800" dirty="0"/>
              <a:t>2019</a:t>
            </a:r>
            <a:r>
              <a:rPr lang="ja-JP" altLang="en-US" sz="2800" dirty="0"/>
              <a:t>）によると、</a:t>
            </a:r>
            <a:r>
              <a:rPr lang="en-US" altLang="ja-JP" sz="2800" dirty="0">
                <a:solidFill>
                  <a:srgbClr val="FF0000"/>
                </a:solidFill>
              </a:rPr>
              <a:t>2000</a:t>
            </a:r>
            <a:r>
              <a:rPr lang="ja-JP" altLang="en-US" sz="2800" dirty="0">
                <a:solidFill>
                  <a:srgbClr val="FF0000"/>
                </a:solidFill>
              </a:rPr>
              <a:t>年</a:t>
            </a:r>
            <a:r>
              <a:rPr lang="ja-JP" altLang="en-US" sz="2800" dirty="0"/>
              <a:t>が谷で</a:t>
            </a:r>
            <a:r>
              <a:rPr lang="en-US" altLang="ja-JP" sz="2800" dirty="0">
                <a:solidFill>
                  <a:srgbClr val="FF0000"/>
                </a:solidFill>
              </a:rPr>
              <a:t>2028</a:t>
            </a:r>
            <a:r>
              <a:rPr lang="ja-JP" altLang="en-US" sz="2800" dirty="0">
                <a:solidFill>
                  <a:srgbClr val="FF0000"/>
                </a:solidFill>
              </a:rPr>
              <a:t>年</a:t>
            </a:r>
            <a:r>
              <a:rPr lang="ja-JP" altLang="en-US" sz="2800" dirty="0"/>
              <a:t>まで上昇。</a:t>
            </a:r>
            <a:endParaRPr lang="en-US" altLang="ja-JP" sz="2800" dirty="0"/>
          </a:p>
          <a:p>
            <a:r>
              <a:rPr lang="ja-JP" altLang="en-US" sz="2800" dirty="0"/>
              <a:t>太陽光・風力 などの 再生 可能 エネルギー や 低 炭素 エネルギー が 環境 面 から 必要 とさ れる よう に なっ た。 これ とともに、 ５ Ｇ や ＩｏＴ（ モノ の インターネット）、 ビッグ データ の 活用、 Ａ Ｉ 搭載 ロボット、 自動 運転 車、 また、 ３ Ｄ プリンター や ド ローン、 わが国 の ｉＰＳ 細胞、 リニア 中央新幹線 等々 を 含め、「 新た な 産業革命」 と 称し ても おかしく ない よう な 状況 が 発生 し つつ ある。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83568" y="4355825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嶋中雄二、三菱</a:t>
            </a:r>
            <a:r>
              <a:rPr lang="en-US" altLang="ja-JP" dirty="0"/>
              <a:t>UFJ</a:t>
            </a:r>
            <a:r>
              <a:rPr lang="ja-JP" altLang="en-US" dirty="0"/>
              <a:t>モルガン・スタンレー証券景気循環研究所</a:t>
            </a:r>
            <a:r>
              <a:rPr lang="en-US" altLang="ja-JP" dirty="0"/>
              <a:t>『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2050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年の経済覇権　 コンドラチェフ・サイクルで読み解く大国の興亡</a:t>
            </a:r>
            <a:r>
              <a:rPr lang="en-US" altLang="ja-JP" dirty="0"/>
              <a:t>』 </a:t>
            </a:r>
            <a:r>
              <a:rPr lang="ja-JP" altLang="en-US" dirty="0"/>
              <a:t>日本経済新聞出版社</a:t>
            </a:r>
          </a:p>
        </p:txBody>
      </p:sp>
    </p:spTree>
    <p:extLst>
      <p:ext uri="{BB962C8B-B14F-4D97-AF65-F5344CB8AC3E}">
        <p14:creationId xmlns:p14="http://schemas.microsoft.com/office/powerpoint/2010/main" val="259703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04760"/>
            <a:ext cx="8229600" cy="857250"/>
          </a:xfrm>
        </p:spPr>
        <p:txBody>
          <a:bodyPr/>
          <a:lstStyle/>
          <a:p>
            <a:r>
              <a:rPr kumimoji="1" lang="ja-JP" altLang="en-US" dirty="0"/>
              <a:t>在庫循環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4048" y="451596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現在は在庫調整局面？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377"/>
            <a:ext cx="3623449" cy="32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65" y="650635"/>
            <a:ext cx="4048125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49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出荷・在庫バランス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在庫積み増し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出荷</a:t>
            </a:r>
            <a:r>
              <a:rPr lang="ja-JP" altLang="en-US" sz="2600" dirty="0">
                <a:solidFill>
                  <a:srgbClr val="0000FF"/>
                </a:solidFill>
              </a:rPr>
              <a:t>↑</a:t>
            </a:r>
            <a:r>
              <a:rPr lang="ja-JP" altLang="en-US" sz="2600" dirty="0"/>
              <a:t>　在庫</a:t>
            </a:r>
            <a:r>
              <a:rPr lang="ja-JP" altLang="en-US" sz="2600" dirty="0">
                <a:solidFill>
                  <a:srgbClr val="0000FF"/>
                </a:solidFill>
              </a:rPr>
              <a:t>↑</a:t>
            </a:r>
            <a:endParaRPr kumimoji="1" lang="en-US" altLang="ja-JP" sz="2600" dirty="0">
              <a:solidFill>
                <a:srgbClr val="0000FF"/>
              </a:solidFill>
            </a:endParaRPr>
          </a:p>
          <a:p>
            <a:r>
              <a:rPr kumimoji="1" lang="ja-JP" altLang="en-US" dirty="0"/>
              <a:t>意図せざる在庫増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600" dirty="0"/>
              <a:t>出荷</a:t>
            </a:r>
            <a:r>
              <a:rPr kumimoji="1" lang="ja-JP" altLang="en-US" sz="2600" dirty="0">
                <a:solidFill>
                  <a:srgbClr val="FF0000"/>
                </a:solidFill>
              </a:rPr>
              <a:t>↓</a:t>
            </a:r>
            <a:r>
              <a:rPr kumimoji="1" lang="ja-JP" altLang="en-US" sz="2600" dirty="0"/>
              <a:t>　在庫</a:t>
            </a:r>
            <a:r>
              <a:rPr kumimoji="1" lang="ja-JP" altLang="en-US" sz="2600" dirty="0">
                <a:solidFill>
                  <a:srgbClr val="0000FF"/>
                </a:solidFill>
              </a:rPr>
              <a:t>↑</a:t>
            </a:r>
            <a:endParaRPr kumimoji="1" lang="en-US" altLang="ja-JP" sz="2600" dirty="0">
              <a:solidFill>
                <a:srgbClr val="0000FF"/>
              </a:solidFill>
            </a:endParaRPr>
          </a:p>
          <a:p>
            <a:r>
              <a:rPr lang="ja-JP" altLang="en-US" dirty="0"/>
              <a:t>在庫調整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出荷</a:t>
            </a:r>
            <a:r>
              <a:rPr lang="ja-JP" altLang="en-US" sz="2600" dirty="0">
                <a:solidFill>
                  <a:srgbClr val="FF0000"/>
                </a:solidFill>
              </a:rPr>
              <a:t>↓</a:t>
            </a:r>
            <a:r>
              <a:rPr lang="ja-JP" altLang="en-US" sz="2600" dirty="0"/>
              <a:t>　在庫</a:t>
            </a:r>
            <a:r>
              <a:rPr lang="ja-JP" altLang="en-US" sz="2600" dirty="0">
                <a:solidFill>
                  <a:srgbClr val="FF0000"/>
                </a:solidFill>
              </a:rPr>
              <a:t>↓</a:t>
            </a:r>
            <a:endParaRPr lang="en-US" altLang="ja-JP" sz="2600" dirty="0">
              <a:solidFill>
                <a:srgbClr val="FF0000"/>
              </a:solidFill>
            </a:endParaRPr>
          </a:p>
          <a:p>
            <a:r>
              <a:rPr lang="ja-JP" altLang="en-US" dirty="0"/>
              <a:t>意図せざる在庫減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出荷</a:t>
            </a:r>
            <a:r>
              <a:rPr lang="ja-JP" altLang="en-US" sz="2600" dirty="0">
                <a:solidFill>
                  <a:srgbClr val="0000FF"/>
                </a:solidFill>
              </a:rPr>
              <a:t>↑</a:t>
            </a:r>
            <a:r>
              <a:rPr lang="ja-JP" altLang="en-US" sz="2600" dirty="0"/>
              <a:t>　在庫</a:t>
            </a:r>
            <a:r>
              <a:rPr lang="ja-JP" altLang="en-US" sz="2600" dirty="0">
                <a:solidFill>
                  <a:srgbClr val="FF0000"/>
                </a:solidFill>
              </a:rPr>
              <a:t>↓</a:t>
            </a:r>
            <a:endParaRPr lang="en-US" altLang="ja-JP" sz="2600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81185"/>
            <a:ext cx="4032448" cy="333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64088" y="458077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（出所）日本銀行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展望レポート</a:t>
            </a:r>
            <a:r>
              <a:rPr kumimoji="1" lang="en-US" altLang="ja-JP" dirty="0"/>
              <a:t>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981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オリンピックと景気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74438"/>
              </p:ext>
            </p:extLst>
          </p:nvPr>
        </p:nvGraphicFramePr>
        <p:xfrm>
          <a:off x="611561" y="1081184"/>
          <a:ext cx="5040560" cy="366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西暦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開催都市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1984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ロサンゼルス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1988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ソウル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1992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バルセロナ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欧州通貨危機</a:t>
                      </a:r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1996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アトランタ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2000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シドニー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ＩＴバブル崩壊</a:t>
                      </a:r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2004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アテネ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2008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北京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リーマンショック</a:t>
                      </a:r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2012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ロンドン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2016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リオデジャネイロ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kumimoji="1" lang="en-US" altLang="ja-JP" sz="1300" dirty="0"/>
                        <a:t>2020</a:t>
                      </a:r>
                      <a:endParaRPr kumimoji="1" lang="ja-JP" altLang="en-US" sz="1300" dirty="0"/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東京</a:t>
                      </a:r>
                    </a:p>
                  </a:txBody>
                  <a:tcPr marT="41148" marB="41148"/>
                </a:tc>
                <a:tc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 marT="41148" marB="4114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100564" y="1145991"/>
            <a:ext cx="27078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・米大統領選の年は景気が良い。</a:t>
            </a:r>
            <a:endParaRPr lang="en-US" altLang="ja-JP" sz="1800" dirty="0"/>
          </a:p>
          <a:p>
            <a:endParaRPr lang="ja-JP" altLang="en-US" sz="1800" dirty="0"/>
          </a:p>
          <a:p>
            <a:r>
              <a:rPr lang="ja-JP" altLang="en-US" sz="1800" dirty="0"/>
              <a:t>・大統領選の年はオリンピック開催年でもある。</a:t>
            </a:r>
            <a:endParaRPr lang="en-US" altLang="ja-JP" sz="1800" dirty="0"/>
          </a:p>
          <a:p>
            <a:endParaRPr lang="ja-JP" altLang="en-US" sz="1800" dirty="0"/>
          </a:p>
          <a:p>
            <a:r>
              <a:rPr lang="ja-JP" altLang="en-US" sz="1800" dirty="0"/>
              <a:t>・その次の年に不況が来る場合がある</a:t>
            </a:r>
          </a:p>
        </p:txBody>
      </p:sp>
    </p:spTree>
    <p:extLst>
      <p:ext uri="{BB962C8B-B14F-4D97-AF65-F5344CB8AC3E}">
        <p14:creationId xmlns:p14="http://schemas.microsoft.com/office/powerpoint/2010/main" val="352352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69219"/>
            <a:ext cx="7580168" cy="326350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自営業者にとって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→予想以上にモノが売れる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サラリーマン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→働いた分以上に給料がもらえる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アルバイト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→仕事がある。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好景気は、お祭りのような雰囲気、人々の賑わいがあることだとすると、今後は好景気は訪れないかもしれない。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景気がいいとは？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CB5-77A8-411D-9C64-E111B4E5476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8E0CA4-354B-4550-87FC-5626B290038D}"/>
              </a:ext>
            </a:extLst>
          </p:cNvPr>
          <p:cNvSpPr/>
          <p:nvPr/>
        </p:nvSpPr>
        <p:spPr>
          <a:xfrm>
            <a:off x="4572001" y="616983"/>
            <a:ext cx="4384964" cy="147732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経済活動と「賑わい」のかい離</a:t>
            </a:r>
            <a:endParaRPr lang="en-US" altLang="ja-JP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800" dirty="0"/>
              <a:t>・商店街の喪失</a:t>
            </a:r>
            <a:endParaRPr lang="en-US" altLang="ja-JP" sz="1800" dirty="0"/>
          </a:p>
          <a:p>
            <a:r>
              <a:rPr lang="ja-JP" altLang="en-US" sz="1800" dirty="0"/>
              <a:t>・アマゾン効果（電子消費取引の普及）</a:t>
            </a:r>
            <a:endParaRPr lang="en-US" altLang="ja-JP" sz="1800" dirty="0"/>
          </a:p>
          <a:p>
            <a:r>
              <a:rPr lang="ja-JP" altLang="en-US" sz="1800" dirty="0"/>
              <a:t>・自動車の普及、郊外店舗の増加</a:t>
            </a:r>
            <a:endParaRPr lang="en-US" altLang="ja-JP" sz="1800" dirty="0"/>
          </a:p>
          <a:p>
            <a:r>
              <a:rPr lang="ja-JP" altLang="en-US" sz="1800" dirty="0"/>
              <a:t>・携帯電話など通信費のウエート上昇</a:t>
            </a:r>
            <a:endParaRPr lang="en-US" altLang="ja-JP" sz="1800" dirty="0"/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8925F7C1-52D4-43A9-8835-91D759FBE125}"/>
              </a:ext>
            </a:extLst>
          </p:cNvPr>
          <p:cNvSpPr/>
          <p:nvPr/>
        </p:nvSpPr>
        <p:spPr>
          <a:xfrm>
            <a:off x="7244334" y="259087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54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生活水準自体は上昇している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078306"/>
              </p:ext>
            </p:extLst>
          </p:nvPr>
        </p:nvGraphicFramePr>
        <p:xfrm>
          <a:off x="323528" y="1113588"/>
          <a:ext cx="8496945" cy="2574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2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エアコン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カラーテレビ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乗用車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温水洗浄便座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パソコン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携帯電話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2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1970</a:t>
                      </a:r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月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5.9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26.3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22.1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2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2018</a:t>
                      </a:r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月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91.1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96.6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79.9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80.2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78.4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93.0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CB5-77A8-411D-9C64-E111B4E5476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24593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出所）内閣府「消費動向調査」耐久消費財の普及率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4677984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1970</a:t>
            </a:r>
            <a:r>
              <a:rPr lang="ja-JP" altLang="en-US" dirty="0"/>
              <a:t>年に、山手線に冷房車登場。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92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kumimoji="1" lang="ja-JP" altLang="en-US" dirty="0"/>
              <a:t>２．景気をとらえる統計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413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988695"/>
            <a:ext cx="7669410" cy="31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2899" y="177833"/>
            <a:ext cx="6121908" cy="99417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実質ＧＤＰの動き（前期比）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9589" y="4674340"/>
            <a:ext cx="93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kumimoji="1" lang="en-US" altLang="ja-JP" dirty="0">
                <a:solidFill>
                  <a:srgbClr val="3366FF"/>
                </a:solidFill>
              </a:rPr>
              <a:t>4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6384" y="4673954"/>
            <a:ext cx="93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lang="en-US" altLang="ja-JP" dirty="0">
                <a:solidFill>
                  <a:srgbClr val="3366FF"/>
                </a:solidFill>
              </a:rPr>
              <a:t>5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20092" y="4695327"/>
            <a:ext cx="93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lang="en-US" altLang="ja-JP" dirty="0">
                <a:solidFill>
                  <a:srgbClr val="3366FF"/>
                </a:solidFill>
              </a:rPr>
              <a:t>6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0495" y="4695327"/>
            <a:ext cx="93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kumimoji="1" lang="en-US" altLang="ja-JP" dirty="0">
                <a:solidFill>
                  <a:srgbClr val="3366FF"/>
                </a:solidFill>
              </a:rPr>
              <a:t>7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6" name="右中かっこ 15"/>
          <p:cNvSpPr/>
          <p:nvPr/>
        </p:nvSpPr>
        <p:spPr>
          <a:xfrm rot="16200000">
            <a:off x="4825883" y="292199"/>
            <a:ext cx="276999" cy="2441522"/>
          </a:xfrm>
          <a:prstGeom prst="rightBrace">
            <a:avLst>
              <a:gd name="adj1" fmla="val 8333"/>
              <a:gd name="adj2" fmla="val 468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68041" y="996234"/>
            <a:ext cx="21321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８</a:t>
            </a:r>
            <a:r>
              <a:rPr kumimoji="1" lang="ja-JP" altLang="en-US" dirty="0"/>
              <a:t>期連続プラス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44425" y="996234"/>
            <a:ext cx="152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輸出が主役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25933" y="2279286"/>
            <a:ext cx="355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消費税率引き上げの駆け込みと反動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9" y="4675835"/>
            <a:ext cx="93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lang="ja-JP" altLang="en-US" dirty="0">
                <a:solidFill>
                  <a:srgbClr val="3366FF"/>
                </a:solidFill>
              </a:rPr>
              <a:t>８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182" y="4347334"/>
            <a:ext cx="15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出所）内閣府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301128-674F-4D6A-8153-FD5E442FE5D2}"/>
              </a:ext>
            </a:extLst>
          </p:cNvPr>
          <p:cNvSpPr/>
          <p:nvPr/>
        </p:nvSpPr>
        <p:spPr>
          <a:xfrm>
            <a:off x="7551453" y="466797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3366FF"/>
                </a:solidFill>
              </a:rPr>
              <a:t>２０１９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4221445-81EE-48A7-838E-32A04E693138}"/>
              </a:ext>
            </a:extLst>
          </p:cNvPr>
          <p:cNvCxnSpPr/>
          <p:nvPr/>
        </p:nvCxnSpPr>
        <p:spPr>
          <a:xfrm flipH="1">
            <a:off x="1859437" y="2658360"/>
            <a:ext cx="463092" cy="13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円形吹き出し 3"/>
          <p:cNvSpPr/>
          <p:nvPr/>
        </p:nvSpPr>
        <p:spPr>
          <a:xfrm>
            <a:off x="7317458" y="655085"/>
            <a:ext cx="1793773" cy="996376"/>
          </a:xfrm>
          <a:prstGeom prst="wedgeEllipseCallout">
            <a:avLst>
              <a:gd name="adj1" fmla="val -11828"/>
              <a:gd name="adj2" fmla="val 67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最近輸出がマイナスに効いている。</a:t>
            </a:r>
          </a:p>
        </p:txBody>
      </p:sp>
    </p:spTree>
    <p:extLst>
      <p:ext uri="{BB962C8B-B14F-4D97-AF65-F5344CB8AC3E}">
        <p14:creationId xmlns:p14="http://schemas.microsoft.com/office/powerpoint/2010/main" val="159172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FF53D-99A8-43AE-9F4A-A98C1494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ＱＥ（四半期速報）の問題点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発表</a:t>
            </a:r>
            <a:r>
              <a:rPr kumimoji="1" lang="ja-JP" altLang="en-US" dirty="0"/>
              <a:t>が遅い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A092442-033F-45C6-B917-55B697A01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801658"/>
              </p:ext>
            </p:extLst>
          </p:nvPr>
        </p:nvGraphicFramePr>
        <p:xfrm>
          <a:off x="611560" y="1405220"/>
          <a:ext cx="7715200" cy="2774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040">
                  <a:extLst>
                    <a:ext uri="{9D8B030D-6E8A-4147-A177-3AD203B41FA5}">
                      <a16:colId xmlns:a16="http://schemas.microsoft.com/office/drawing/2014/main" val="3632479498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1049692581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1680790840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1345812088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966559904"/>
                    </a:ext>
                  </a:extLst>
                </a:gridCol>
              </a:tblGrid>
              <a:tr h="55206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18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－</a:t>
                      </a:r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月期</a:t>
                      </a:r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18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１－３月</a:t>
                      </a:r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18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４－６月期</a:t>
                      </a:r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18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－</a:t>
                      </a:r>
                      <a:r>
                        <a:rPr lang="en-US" altLang="ja-JP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ja-JP" alt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月期</a:t>
                      </a:r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48214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日本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14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5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20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8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9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r>
                        <a:rPr lang="ja-JP" alt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r>
                        <a:rPr lang="ja-JP" alt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3447843593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米国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4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26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7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26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10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1027454760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英国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28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5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10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8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9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11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11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1008826836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ドイツ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14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5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15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8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14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11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14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3500908297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フランス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4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7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30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10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391756891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イタリア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31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4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7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31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10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31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1871534174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ユーロ圏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31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4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7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31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10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31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1321020436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カナダ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5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31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8</a:t>
                      </a:r>
                      <a:r>
                        <a:rPr lang="ja-JP" altLang="en-US" sz="1800" u="none" strike="noStrike">
                          <a:effectLst/>
                        </a:rPr>
                        <a:t>月</a:t>
                      </a:r>
                      <a:r>
                        <a:rPr lang="en-US" altLang="ja-JP" sz="1800" u="none" strike="noStrike">
                          <a:effectLst/>
                        </a:rPr>
                        <a:t>30</a:t>
                      </a:r>
                      <a:r>
                        <a:rPr lang="ja-JP" altLang="en-US" sz="1800" u="none" strike="noStrike">
                          <a:effectLst/>
                        </a:rPr>
                        <a:t>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11</a:t>
                      </a:r>
                      <a:r>
                        <a:rPr lang="ja-JP" altLang="en-US" sz="1800" u="none" strike="noStrike" dirty="0">
                          <a:effectLst/>
                        </a:rPr>
                        <a:t>月</a:t>
                      </a:r>
                      <a:r>
                        <a:rPr lang="en-US" altLang="ja-JP" sz="1800" u="none" strike="noStrike" dirty="0">
                          <a:effectLst/>
                        </a:rPr>
                        <a:t>29</a:t>
                      </a:r>
                      <a:r>
                        <a:rPr lang="ja-JP" altLang="en-US" sz="1800" u="none" strike="noStrike" dirty="0">
                          <a:effectLst/>
                        </a:rPr>
                        <a:t>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429" marB="0" anchor="ctr"/>
                </a:tc>
                <a:extLst>
                  <a:ext uri="{0D108BD9-81ED-4DB2-BD59-A6C34878D82A}">
                    <a16:rowId xmlns:a16="http://schemas.microsoft.com/office/drawing/2014/main" val="380977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6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9FB3C-34F0-4953-BA86-1C40A23E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2019</a:t>
            </a:r>
            <a:r>
              <a:rPr lang="ja-JP" altLang="en-US" dirty="0"/>
              <a:t>年４－６月期の場合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6F1C7C8E-8491-4CAA-8FF6-97825DFB4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9" y="1275606"/>
            <a:ext cx="7081623" cy="3305167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3AFAD9E-A914-4AAC-BBE4-E63C4BCEF03E}"/>
              </a:ext>
            </a:extLst>
          </p:cNvPr>
          <p:cNvCxnSpPr/>
          <p:nvPr/>
        </p:nvCxnSpPr>
        <p:spPr>
          <a:xfrm>
            <a:off x="1763688" y="4775195"/>
            <a:ext cx="3672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E25FEC-B9DA-4DE4-9B68-9F9E8B9B7783}"/>
              </a:ext>
            </a:extLst>
          </p:cNvPr>
          <p:cNvSpPr txBox="1"/>
          <p:nvPr/>
        </p:nvSpPr>
        <p:spPr>
          <a:xfrm>
            <a:off x="6372200" y="47103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時間の流れ</a:t>
            </a:r>
          </a:p>
        </p:txBody>
      </p:sp>
    </p:spTree>
    <p:extLst>
      <p:ext uri="{BB962C8B-B14F-4D97-AF65-F5344CB8AC3E}">
        <p14:creationId xmlns:p14="http://schemas.microsoft.com/office/powerpoint/2010/main" val="66979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自己紹介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1394" y="1250955"/>
            <a:ext cx="8928992" cy="2616938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日本経済新聞社　</a:t>
            </a:r>
            <a:r>
              <a:rPr kumimoji="1" lang="en-US" altLang="ja-JP" sz="2400" dirty="0"/>
              <a:t>1987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1997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月</a:t>
            </a:r>
            <a:endParaRPr kumimoji="1" lang="en-US" altLang="ja-JP" sz="2400" dirty="0"/>
          </a:p>
          <a:p>
            <a:r>
              <a:rPr lang="ja-JP" altLang="en-US" sz="2400" dirty="0"/>
              <a:t>日本経済研究センター　</a:t>
            </a:r>
            <a:r>
              <a:rPr lang="en-US" altLang="ja-JP" sz="2400" dirty="0"/>
              <a:t>1997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月～</a:t>
            </a:r>
            <a:r>
              <a:rPr lang="en-US" altLang="ja-JP" sz="2400" dirty="0"/>
              <a:t>2001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endParaRPr kumimoji="1" lang="en-US" altLang="ja-JP" sz="2400" dirty="0"/>
          </a:p>
          <a:p>
            <a:r>
              <a:rPr lang="ja-JP" altLang="en-US" sz="2400" dirty="0"/>
              <a:t>総務省・内閣府　</a:t>
            </a:r>
            <a:r>
              <a:rPr lang="en-US" altLang="ja-JP" sz="2400" dirty="0"/>
              <a:t>2016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月～</a:t>
            </a:r>
            <a:r>
              <a:rPr lang="en-US" altLang="ja-JP" sz="2400" dirty="0"/>
              <a:t>2018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endParaRPr lang="en-US" altLang="ja-JP" sz="2400" dirty="0"/>
          </a:p>
          <a:p>
            <a:r>
              <a:rPr kumimoji="1" lang="ja-JP" altLang="en-US" sz="2400" dirty="0"/>
              <a:t>跡見学園女子大学　</a:t>
            </a:r>
            <a:r>
              <a:rPr kumimoji="1" lang="en-US" altLang="ja-JP" sz="2400" dirty="0"/>
              <a:t>2002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月～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27560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跡見学園女子大学マネジメント学部教授　山澤成康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F151-95AD-481C-9519-6DD13D258B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87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D86486-7E31-40B8-B505-2AF5E61F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景気動向指数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B8C337-A93C-4F80-8A1E-D00CD04AA5D6}"/>
              </a:ext>
            </a:extLst>
          </p:cNvPr>
          <p:cNvSpPr txBox="1"/>
          <p:nvPr/>
        </p:nvSpPr>
        <p:spPr>
          <a:xfrm>
            <a:off x="6023394" y="687463"/>
            <a:ext cx="2904946" cy="807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ja-JP" sz="2400" dirty="0"/>
              <a:t>12</a:t>
            </a:r>
            <a:r>
              <a:rPr lang="ja-JP" altLang="en-US" sz="2400" dirty="0"/>
              <a:t>月の基調判断、５ヵ月連続</a:t>
            </a:r>
            <a:r>
              <a:rPr lang="ja-JP" altLang="en-US" sz="2400" dirty="0">
                <a:solidFill>
                  <a:srgbClr val="FF0000"/>
                </a:solidFill>
              </a:rPr>
              <a:t>「悪化」</a:t>
            </a:r>
            <a:endParaRPr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26911" y="2186797"/>
            <a:ext cx="2801429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月「下方への局面変化」</a:t>
            </a:r>
            <a:endParaRPr kumimoji="1" lang="en-US" altLang="ja-JP" dirty="0"/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月「下方への局面変化」</a:t>
            </a:r>
            <a:endParaRPr kumimoji="1" lang="en-US" altLang="ja-JP" dirty="0"/>
          </a:p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ja-JP" altLang="en-US" dirty="0">
                <a:solidFill>
                  <a:srgbClr val="FF0000"/>
                </a:solidFill>
              </a:rPr>
              <a:t>「悪化」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5</a:t>
            </a:r>
            <a:r>
              <a:rPr kumimoji="1" lang="ja-JP" altLang="en-US" dirty="0"/>
              <a:t>月「下げ止まり」</a:t>
            </a:r>
            <a:endParaRPr kumimoji="1" lang="en-US" altLang="ja-JP" dirty="0"/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6</a:t>
            </a:r>
            <a:r>
              <a:rPr lang="ja-JP" altLang="en-US" dirty="0"/>
              <a:t>月「下げ止まり」</a:t>
            </a:r>
            <a:endParaRPr lang="en-US" altLang="ja-JP" dirty="0"/>
          </a:p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月「下げ止まり」</a:t>
            </a:r>
            <a:endParaRPr kumimoji="1" lang="en-US" altLang="ja-JP" dirty="0"/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8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4" y="1091420"/>
            <a:ext cx="5046323" cy="371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8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景気動向指数の考え方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景気動向指数の根底の考え方は、「</a:t>
            </a:r>
            <a:r>
              <a:rPr lang="ja-JP" altLang="en-US" dirty="0">
                <a:solidFill>
                  <a:srgbClr val="3333FF"/>
                </a:solidFill>
              </a:rPr>
              <a:t>景気という目に見えない流れ</a:t>
            </a:r>
            <a:r>
              <a:rPr lang="ja-JP" altLang="en-US" dirty="0"/>
              <a:t>があって、それを各指標は反映する。各指標は個別の要因で動くこともあるが、それらを合成することで景気の流れが浮かび上がってくるはずだ」というもの。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37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景気動向指数ＣＩ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2333409"/>
          </a:xfrm>
        </p:spPr>
        <p:txBody>
          <a:bodyPr>
            <a:normAutofit/>
          </a:bodyPr>
          <a:lstStyle/>
          <a:p>
            <a:r>
              <a:rPr lang="ja-JP" altLang="en-US" dirty="0"/>
              <a:t>景気動向指数には、</a:t>
            </a:r>
            <a:r>
              <a:rPr lang="ja-JP" altLang="en-US" dirty="0">
                <a:solidFill>
                  <a:srgbClr val="0000FF"/>
                </a:solidFill>
              </a:rPr>
              <a:t>一致、先行、遅行</a:t>
            </a:r>
            <a:r>
              <a:rPr lang="ja-JP" altLang="en-US" dirty="0"/>
              <a:t>の</a:t>
            </a:r>
            <a:r>
              <a:rPr lang="en-US" altLang="ja-JP" dirty="0"/>
              <a:t>3</a:t>
            </a:r>
            <a:r>
              <a:rPr lang="ja-JP" altLang="en-US" dirty="0"/>
              <a:t>種類</a:t>
            </a:r>
            <a:endParaRPr lang="en-US" altLang="ja-JP" dirty="0"/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景気動向指数ＣＩ（</a:t>
            </a:r>
            <a:r>
              <a:rPr lang="ja-JP" altLang="en-US" dirty="0"/>
              <a:t>コンポジット・インデックス）は、伸び率を合成したもので「景気の量感を表す」と表現される。</a:t>
            </a:r>
            <a:endParaRPr lang="en-US" altLang="ja-JP" dirty="0"/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景気動向指数ＤＩ</a:t>
            </a:r>
            <a:r>
              <a:rPr lang="ja-JP" altLang="en-US" dirty="0"/>
              <a:t>（ディフュージョン・インデックス）は、それぞれの指標を</a:t>
            </a:r>
            <a:r>
              <a:rPr lang="en-US" altLang="ja-JP" dirty="0"/>
              <a:t>3</a:t>
            </a:r>
            <a:r>
              <a:rPr lang="ja-JP" altLang="en-US" dirty="0"/>
              <a:t>ヵ月前と比べて良くなっているか悪くなっているかを調べて、その割合を指標にしたものです。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2597E3-D33B-441D-B270-E7852E0EFBFA}"/>
              </a:ext>
            </a:extLst>
          </p:cNvPr>
          <p:cNvSpPr/>
          <p:nvPr/>
        </p:nvSpPr>
        <p:spPr>
          <a:xfrm>
            <a:off x="954232" y="3980856"/>
            <a:ext cx="7235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ＣＩは伸び率を合成したもの。経済指標には変動が大きいものや小さいものがあるため、そのまま平均するのは適当ではありません。</a:t>
            </a:r>
            <a:endParaRPr lang="en-US" altLang="ja-JP" sz="1800" dirty="0"/>
          </a:p>
          <a:p>
            <a:r>
              <a:rPr lang="ja-JP" altLang="en-US" sz="1800" dirty="0"/>
              <a:t>そこで、基準化した後の変化率を計算します。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82331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857250"/>
          </a:xfrm>
        </p:spPr>
        <p:txBody>
          <a:bodyPr/>
          <a:lstStyle/>
          <a:p>
            <a:r>
              <a:rPr kumimoji="1" lang="ja-JP" altLang="en-US" dirty="0"/>
              <a:t>採用系列の選択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091" y="897564"/>
            <a:ext cx="8543381" cy="40504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sz="6200" dirty="0"/>
              <a:t>１．各経済部門を代表する指標を探す。</a:t>
            </a:r>
          </a:p>
          <a:p>
            <a:pPr marL="0" indent="0">
              <a:buNone/>
            </a:pPr>
            <a:r>
              <a:rPr lang="ja-JP" altLang="en-US" sz="6200" dirty="0"/>
              <a:t>   </a:t>
            </a:r>
            <a:r>
              <a:rPr lang="en-US" altLang="ja-JP" sz="6200" dirty="0"/>
              <a:t>【</a:t>
            </a:r>
            <a:r>
              <a:rPr lang="ja-JP" altLang="en-US" sz="6200" dirty="0"/>
              <a:t>考え方</a:t>
            </a:r>
            <a:r>
              <a:rPr lang="en-US" altLang="ja-JP" sz="6200" dirty="0"/>
              <a:t>】</a:t>
            </a:r>
            <a:r>
              <a:rPr lang="ja-JP" altLang="en-US" sz="6200" dirty="0"/>
              <a:t>幅広い経済部門</a:t>
            </a:r>
          </a:p>
          <a:p>
            <a:pPr marL="0" indent="0">
              <a:buNone/>
            </a:pPr>
            <a:r>
              <a:rPr lang="en-US" altLang="ja-JP" sz="6200" dirty="0"/>
              <a:t>(1)</a:t>
            </a:r>
            <a:r>
              <a:rPr lang="ja-JP" altLang="en-US" sz="6200" dirty="0"/>
              <a:t>生産 </a:t>
            </a:r>
            <a:r>
              <a:rPr lang="en-US" altLang="ja-JP" sz="6200" dirty="0"/>
              <a:t>(2)</a:t>
            </a:r>
            <a:r>
              <a:rPr lang="ja-JP" altLang="en-US" sz="6200" dirty="0"/>
              <a:t>在庫 </a:t>
            </a:r>
            <a:r>
              <a:rPr lang="en-US" altLang="ja-JP" sz="6200" dirty="0"/>
              <a:t>(3)</a:t>
            </a:r>
            <a:r>
              <a:rPr lang="ja-JP" altLang="en-US" sz="6200" dirty="0"/>
              <a:t>投資 </a:t>
            </a:r>
            <a:r>
              <a:rPr lang="en-US" altLang="ja-JP" sz="6200" dirty="0"/>
              <a:t>(4)</a:t>
            </a:r>
            <a:r>
              <a:rPr lang="ja-JP" altLang="en-US" sz="6200" dirty="0"/>
              <a:t>雇用 </a:t>
            </a:r>
            <a:r>
              <a:rPr lang="en-US" altLang="ja-JP" sz="6200" dirty="0"/>
              <a:t>(5)</a:t>
            </a:r>
            <a:r>
              <a:rPr lang="ja-JP" altLang="en-US" sz="6200" dirty="0"/>
              <a:t>消費 </a:t>
            </a:r>
            <a:r>
              <a:rPr lang="en-US" altLang="ja-JP" sz="6200" dirty="0"/>
              <a:t>(6)</a:t>
            </a:r>
            <a:r>
              <a:rPr lang="ja-JP" altLang="en-US" sz="6200" dirty="0"/>
              <a:t>企業経営 </a:t>
            </a:r>
            <a:r>
              <a:rPr lang="en-US" altLang="ja-JP" sz="6200" dirty="0"/>
              <a:t>(7)</a:t>
            </a:r>
            <a:r>
              <a:rPr lang="ja-JP" altLang="en-US" sz="6200" dirty="0"/>
              <a:t>金融 </a:t>
            </a:r>
            <a:r>
              <a:rPr lang="en-US" altLang="ja-JP" sz="6200" dirty="0"/>
              <a:t>(8)</a:t>
            </a:r>
            <a:r>
              <a:rPr lang="ja-JP" altLang="en-US" sz="6200" dirty="0"/>
              <a:t>物価 </a:t>
            </a:r>
            <a:r>
              <a:rPr lang="en-US" altLang="ja-JP" sz="6200" dirty="0"/>
              <a:t>(9)</a:t>
            </a:r>
            <a:r>
              <a:rPr lang="ja-JP" altLang="en-US" sz="6200" dirty="0"/>
              <a:t>サービス </a:t>
            </a:r>
            <a:endParaRPr lang="en-US" altLang="ja-JP" sz="6200" dirty="0"/>
          </a:p>
          <a:p>
            <a:pPr marL="0" indent="0">
              <a:buNone/>
            </a:pPr>
            <a:endParaRPr lang="en-US" altLang="ja-JP" sz="6200" dirty="0"/>
          </a:p>
          <a:p>
            <a:pPr marL="0" indent="0">
              <a:buNone/>
            </a:pPr>
            <a:r>
              <a:rPr lang="ja-JP" altLang="en-US" sz="6200" dirty="0"/>
              <a:t>２． 景気循環の対応度や景気の山谷との関係等を満たす指標を探す。</a:t>
            </a:r>
          </a:p>
          <a:p>
            <a:pPr marL="0" indent="0">
              <a:buNone/>
            </a:pPr>
            <a:r>
              <a:rPr lang="en-US" altLang="ja-JP" sz="6200" dirty="0"/>
              <a:t>【</a:t>
            </a:r>
            <a:r>
              <a:rPr lang="ja-JP" altLang="en-US" sz="6200" dirty="0"/>
              <a:t>考え方</a:t>
            </a:r>
            <a:r>
              <a:rPr lang="en-US" altLang="ja-JP" sz="6200" dirty="0"/>
              <a:t>】6</a:t>
            </a:r>
            <a:r>
              <a:rPr lang="ja-JP" altLang="en-US" sz="6200" dirty="0" err="1"/>
              <a:t>つの</a:t>
            </a:r>
            <a:r>
              <a:rPr lang="ja-JP" altLang="en-US" sz="6200" dirty="0"/>
              <a:t>選定基準</a:t>
            </a:r>
          </a:p>
          <a:p>
            <a:pPr marL="0" indent="0">
              <a:buNone/>
            </a:pPr>
            <a:r>
              <a:rPr lang="ja-JP" altLang="en-US" sz="6200" dirty="0"/>
              <a:t> </a:t>
            </a:r>
            <a:r>
              <a:rPr lang="en-US" altLang="ja-JP" sz="6200" dirty="0"/>
              <a:t>(1)</a:t>
            </a:r>
            <a:r>
              <a:rPr lang="ja-JP" altLang="en-US" sz="6200" dirty="0"/>
              <a:t>経済的重要性</a:t>
            </a:r>
            <a:endParaRPr lang="en-US" altLang="ja-JP" sz="6200" dirty="0"/>
          </a:p>
          <a:p>
            <a:pPr marL="0" indent="0">
              <a:buNone/>
            </a:pPr>
            <a:r>
              <a:rPr lang="ja-JP" altLang="en-US" sz="6200" dirty="0"/>
              <a:t> </a:t>
            </a:r>
            <a:r>
              <a:rPr lang="en-US" altLang="ja-JP" sz="6200" dirty="0"/>
              <a:t>(2)</a:t>
            </a:r>
            <a:r>
              <a:rPr lang="ja-JP" altLang="en-US" sz="6200" dirty="0"/>
              <a:t>統計の継続性・信頼性</a:t>
            </a:r>
          </a:p>
          <a:p>
            <a:pPr marL="0" indent="0">
              <a:buNone/>
            </a:pPr>
            <a:r>
              <a:rPr lang="en-US" altLang="ja-JP" sz="6200" dirty="0"/>
              <a:t>(3)</a:t>
            </a:r>
            <a:r>
              <a:rPr lang="ja-JP" altLang="en-US" sz="6200" dirty="0"/>
              <a:t>景気循環の回数との対応度</a:t>
            </a:r>
          </a:p>
          <a:p>
            <a:pPr marL="0" indent="0">
              <a:buNone/>
            </a:pPr>
            <a:r>
              <a:rPr lang="en-US" altLang="ja-JP" sz="6200" dirty="0"/>
              <a:t>(4)</a:t>
            </a:r>
            <a:r>
              <a:rPr lang="ja-JP" altLang="en-US" sz="6200" dirty="0"/>
              <a:t>景気の山谷との </a:t>
            </a:r>
            <a:r>
              <a:rPr lang="en-US" altLang="ja-JP" sz="6200" dirty="0"/>
              <a:t>(6)</a:t>
            </a:r>
            <a:r>
              <a:rPr lang="ja-JP" altLang="en-US" sz="6200" dirty="0"/>
              <a:t>統計の速報性時差の安定性</a:t>
            </a:r>
            <a:endParaRPr lang="en-US" altLang="ja-JP" sz="6200" dirty="0"/>
          </a:p>
          <a:p>
            <a:pPr marL="0" indent="0">
              <a:buNone/>
            </a:pPr>
            <a:r>
              <a:rPr lang="en-US" altLang="ja-JP" sz="6200" dirty="0"/>
              <a:t>(5)</a:t>
            </a:r>
            <a:r>
              <a:rPr lang="ja-JP" altLang="en-US" sz="6200" dirty="0"/>
              <a:t>データの平滑度</a:t>
            </a:r>
            <a:endParaRPr lang="en-US" altLang="ja-JP" sz="6200" dirty="0"/>
          </a:p>
          <a:p>
            <a:pPr marL="0" indent="0">
              <a:buNone/>
            </a:pPr>
            <a:endParaRPr lang="en-US" altLang="ja-JP" sz="6200" dirty="0"/>
          </a:p>
          <a:p>
            <a:pPr marL="0" indent="0">
              <a:buNone/>
            </a:pPr>
            <a:r>
              <a:rPr lang="ja-JP" altLang="en-US" sz="6200" dirty="0"/>
              <a:t>３．各経済部門から景気循環との関係を踏まえ選択する。</a:t>
            </a:r>
          </a:p>
          <a:p>
            <a:pPr marL="0" indent="0">
              <a:buNone/>
            </a:pPr>
            <a:r>
              <a:rPr lang="ja-JP" altLang="en-US" sz="6200" dirty="0"/>
              <a:t> </a:t>
            </a:r>
            <a:r>
              <a:rPr lang="en-US" altLang="ja-JP" sz="6200" dirty="0"/>
              <a:t>【</a:t>
            </a:r>
            <a:r>
              <a:rPr lang="ja-JP" altLang="en-US" sz="6200" dirty="0"/>
              <a:t>考え方</a:t>
            </a:r>
            <a:r>
              <a:rPr lang="en-US" altLang="ja-JP" sz="6200" dirty="0"/>
              <a:t>】</a:t>
            </a:r>
            <a:r>
              <a:rPr lang="ja-JP" altLang="en-US" sz="6200" dirty="0"/>
              <a:t>先行（主に需給の変動）、一致（主に生産の調整）、遅行（主に生産能力の調整）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D37E39-0E3F-470F-B7E5-822FDA0040EC}"/>
              </a:ext>
            </a:extLst>
          </p:cNvPr>
          <p:cNvSpPr txBox="1"/>
          <p:nvPr/>
        </p:nvSpPr>
        <p:spPr>
          <a:xfrm>
            <a:off x="5239428" y="4699797"/>
            <a:ext cx="345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（出所）内閣府ホームページ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9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ミッチェル・バーンズ（</a:t>
            </a:r>
            <a:r>
              <a:rPr lang="en-US" altLang="ja-JP" dirty="0"/>
              <a:t>1961</a:t>
            </a:r>
            <a:r>
              <a:rPr lang="ja-JP" altLang="en-US" dirty="0"/>
              <a:t>）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1016377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CC00CC"/>
                </a:solidFill>
              </a:rPr>
              <a:t>＜景気指数の選択基準＞</a:t>
            </a:r>
            <a:endParaRPr kumimoji="1" lang="en-US" altLang="ja-JP" dirty="0">
              <a:solidFill>
                <a:srgbClr val="CC00CC"/>
              </a:solidFill>
            </a:endParaRPr>
          </a:p>
          <a:p>
            <a:r>
              <a:rPr kumimoji="1" lang="ja-JP" altLang="en-US" dirty="0"/>
              <a:t>さまざまな条件での景気循環をみるため、系列が</a:t>
            </a:r>
            <a:r>
              <a:rPr kumimoji="1" lang="en-US" altLang="ja-JP" dirty="0"/>
              <a:t>50</a:t>
            </a:r>
            <a:r>
              <a:rPr kumimoji="1" lang="ja-JP" altLang="en-US" dirty="0"/>
              <a:t>年以上あること</a:t>
            </a:r>
            <a:endParaRPr kumimoji="1" lang="en-US" altLang="ja-JP" dirty="0"/>
          </a:p>
          <a:p>
            <a:r>
              <a:rPr kumimoji="1" lang="ja-JP" altLang="en-US" dirty="0"/>
              <a:t>景気の山谷への先行期間が一定であること。</a:t>
            </a:r>
            <a:endParaRPr kumimoji="1" lang="en-US" altLang="ja-JP" dirty="0"/>
          </a:p>
          <a:p>
            <a:r>
              <a:rPr kumimoji="1" lang="ja-JP" altLang="en-US" dirty="0"/>
              <a:t>滑らかに動いて、山谷がわかりやすいこと。</a:t>
            </a:r>
            <a:endParaRPr kumimoji="1" lang="en-US" altLang="ja-JP" dirty="0"/>
          </a:p>
          <a:p>
            <a:r>
              <a:rPr lang="ja-JP" altLang="en-US" dirty="0"/>
              <a:t>系列の動きが景気循環を説明していること。</a:t>
            </a:r>
            <a:endParaRPr lang="en-US" altLang="ja-JP" dirty="0"/>
          </a:p>
          <a:p>
            <a:r>
              <a:rPr kumimoji="1" lang="ja-JP" altLang="en-US" dirty="0"/>
              <a:t>過去の動きから、将来が予測できる程度に、景気と関連していること。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AC439-0766-4AA6-BE0E-95877CB8D7C4}"/>
              </a:ext>
            </a:extLst>
          </p:cNvPr>
          <p:cNvSpPr txBox="1"/>
          <p:nvPr/>
        </p:nvSpPr>
        <p:spPr>
          <a:xfrm>
            <a:off x="677500" y="4613375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Mitchell and Burns(1961)”Statistical Indicators of Cyclical Revivals”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37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5804"/>
            <a:ext cx="6651360" cy="350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987625" y="41151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5. The </a:t>
            </a:r>
            <a:r>
              <a:rPr lang="ja-JP" altLang="en-US" dirty="0"/>
              <a:t> </a:t>
            </a:r>
            <a:r>
              <a:rPr lang="en-US" altLang="ja-JP" dirty="0"/>
              <a:t>Basic Measures of Cyclical Behavior: Arthur F. Burns, Wesley C. Mitchell (p. 115 - 202) (bibliographic info) (download) 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331640" y="4685021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.Burns and Mitchell(1946)”The  Basic Measures of Cyclical Behavior”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948264" y="1329613"/>
            <a:ext cx="1944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コークス：</a:t>
            </a:r>
            <a:endParaRPr lang="en-US" altLang="ja-JP" dirty="0"/>
          </a:p>
          <a:p>
            <a:r>
              <a:rPr lang="en-US" altLang="ja-JP" dirty="0"/>
              <a:t>Coke</a:t>
            </a:r>
          </a:p>
          <a:p>
            <a:r>
              <a:rPr lang="ja-JP" altLang="en-US" dirty="0"/>
              <a:t>歴青炭：</a:t>
            </a:r>
            <a:r>
              <a:rPr lang="en-US" altLang="ja-JP" dirty="0"/>
              <a:t>Bituminous Coal</a:t>
            </a:r>
          </a:p>
          <a:p>
            <a:r>
              <a:rPr lang="ja-JP" altLang="en-US" dirty="0"/>
              <a:t>子牛の肉</a:t>
            </a:r>
            <a:endParaRPr lang="en-US" altLang="ja-JP" dirty="0"/>
          </a:p>
          <a:p>
            <a:r>
              <a:rPr lang="en-US" altLang="ja-JP" dirty="0"/>
              <a:t>Calves Slaughtered</a:t>
            </a:r>
          </a:p>
          <a:p>
            <a:r>
              <a:rPr lang="ja-JP" altLang="en-US" dirty="0"/>
              <a:t>石油</a:t>
            </a:r>
            <a:endParaRPr lang="en-US" altLang="ja-JP" dirty="0"/>
          </a:p>
          <a:p>
            <a:r>
              <a:rPr lang="ja-JP" altLang="en-US" dirty="0"/>
              <a:t>綿</a:t>
            </a:r>
            <a:endParaRPr lang="en-US" altLang="ja-JP" dirty="0"/>
          </a:p>
          <a:p>
            <a:r>
              <a:rPr lang="ja-JP" altLang="en-US" dirty="0"/>
              <a:t>鉄鋼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81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A56CD4-F8AD-47C1-A994-1F9CDC72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ムーア</a:t>
            </a:r>
            <a:r>
              <a:rPr kumimoji="1" lang="en-US" altLang="ja-JP" dirty="0"/>
              <a:t>(1961)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D7314-B414-426C-9A8B-5651639C0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Mit</a:t>
            </a:r>
            <a:r>
              <a:rPr lang="en-US" altLang="ja-JP" dirty="0"/>
              <a:t>chell and Burns(1961)</a:t>
            </a:r>
          </a:p>
          <a:p>
            <a:pPr marL="0" indent="0">
              <a:buNone/>
            </a:pPr>
            <a:r>
              <a:rPr kumimoji="1" lang="en-US" altLang="ja-JP" dirty="0"/>
              <a:t>    500</a:t>
            </a:r>
            <a:r>
              <a:rPr kumimoji="1" lang="ja-JP" altLang="en-US" dirty="0"/>
              <a:t>系列→</a:t>
            </a:r>
            <a:r>
              <a:rPr kumimoji="1" lang="en-US" altLang="ja-JP" dirty="0"/>
              <a:t>71</a:t>
            </a:r>
            <a:r>
              <a:rPr kumimoji="1" lang="ja-JP" altLang="en-US" dirty="0"/>
              <a:t>系列→</a:t>
            </a:r>
            <a:r>
              <a:rPr kumimoji="1" lang="en-US" altLang="ja-JP" dirty="0"/>
              <a:t>21</a:t>
            </a:r>
            <a:r>
              <a:rPr kumimoji="1" lang="ja-JP" altLang="en-US" dirty="0"/>
              <a:t>系列</a:t>
            </a:r>
            <a:endParaRPr kumimoji="1" lang="en-US" altLang="ja-JP" dirty="0"/>
          </a:p>
          <a:p>
            <a:r>
              <a:rPr kumimoji="1" lang="ja-JP" altLang="en-US" dirty="0"/>
              <a:t>選択された一致系列</a:t>
            </a:r>
            <a:r>
              <a:rPr kumimoji="1" lang="en-US" altLang="ja-JP" dirty="0"/>
              <a:t>8</a:t>
            </a:r>
            <a:r>
              <a:rPr kumimoji="1" lang="ja-JP" altLang="en-US" dirty="0"/>
              <a:t>系列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①非農業就業者数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②失業者数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③税引き後企業収益（四半期）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④ニューヨーク外の銀行借り入れ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⑤貨物輸送量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⑥工業生産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⑦</a:t>
            </a:r>
            <a:r>
              <a:rPr lang="en-US" altLang="ja-JP" dirty="0"/>
              <a:t>GNP</a:t>
            </a:r>
            <a:r>
              <a:rPr lang="ja-JP" altLang="en-US" dirty="0"/>
              <a:t>（四半期）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⑧農産物と食品を除く卸売物価指数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7356F4-B70A-4263-A40D-8E40F5CCBE65}"/>
              </a:ext>
            </a:extLst>
          </p:cNvPr>
          <p:cNvSpPr txBox="1"/>
          <p:nvPr/>
        </p:nvSpPr>
        <p:spPr>
          <a:xfrm>
            <a:off x="539552" y="4515966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Moore(1961)”Statistical Indicators of Cyclical Revivals and Recessions”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026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米国の一致指標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497" y="1479507"/>
            <a:ext cx="8229600" cy="2829762"/>
          </a:xfrm>
        </p:spPr>
        <p:txBody>
          <a:bodyPr/>
          <a:lstStyle/>
          <a:p>
            <a:r>
              <a:rPr lang="ja-JP" altLang="en-US" dirty="0"/>
              <a:t>非農業雇用者数</a:t>
            </a:r>
            <a:endParaRPr lang="en-US" altLang="ja-JP" dirty="0"/>
          </a:p>
          <a:p>
            <a:r>
              <a:rPr lang="ja-JP" altLang="en-US" dirty="0"/>
              <a:t>社会保障支払いを除く個人所得</a:t>
            </a:r>
            <a:endParaRPr lang="en-US" altLang="ja-JP" dirty="0"/>
          </a:p>
          <a:p>
            <a:r>
              <a:rPr lang="ja-JP" altLang="en-US" dirty="0"/>
              <a:t>鉱工業生産指数</a:t>
            </a:r>
            <a:endParaRPr lang="en-US" altLang="ja-JP" dirty="0"/>
          </a:p>
          <a:p>
            <a:r>
              <a:rPr lang="ja-JP" altLang="en-US" dirty="0"/>
              <a:t>製造業・商業売上高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79682F-8BC6-4C94-A83C-EF8C5D6931BB}"/>
              </a:ext>
            </a:extLst>
          </p:cNvPr>
          <p:cNvSpPr/>
          <p:nvPr/>
        </p:nvSpPr>
        <p:spPr>
          <a:xfrm>
            <a:off x="1115616" y="4256737"/>
            <a:ext cx="5761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The Conference Board(2001)”Business Cycle Indicators Handbook”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133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57504"/>
            <a:ext cx="8229600" cy="857250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米国の先行指標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214754"/>
            <a:ext cx="8229600" cy="340237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製造業の週当たり平均労働時間</a:t>
            </a:r>
            <a:endParaRPr lang="en-US" altLang="ja-JP" dirty="0"/>
          </a:p>
          <a:p>
            <a:r>
              <a:rPr lang="ja-JP" altLang="en-US" dirty="0"/>
              <a:t>週当たり平均失業保険新規申請数</a:t>
            </a:r>
            <a:endParaRPr lang="en-US" altLang="ja-JP" dirty="0"/>
          </a:p>
          <a:p>
            <a:r>
              <a:rPr lang="ja-JP" altLang="en-US" dirty="0"/>
              <a:t>消費財と素材の新規受注（製造業）</a:t>
            </a:r>
            <a:endParaRPr lang="en-US" altLang="ja-JP" dirty="0"/>
          </a:p>
          <a:p>
            <a:r>
              <a:rPr lang="ja-JP" altLang="en-US" dirty="0"/>
              <a:t>新規受注のＩＳＭ（供給管理協会）指標</a:t>
            </a:r>
            <a:endParaRPr lang="en-US" altLang="ja-JP" dirty="0"/>
          </a:p>
          <a:p>
            <a:r>
              <a:rPr lang="ja-JP" altLang="en-US" dirty="0"/>
              <a:t>非国防資本財の新規受注</a:t>
            </a:r>
            <a:endParaRPr lang="en-US" altLang="ja-JP" dirty="0"/>
          </a:p>
          <a:p>
            <a:r>
              <a:rPr lang="ja-JP" altLang="en-US" dirty="0"/>
              <a:t>個人用住宅の新規建築許可件数</a:t>
            </a:r>
            <a:endParaRPr lang="en-US" altLang="ja-JP" dirty="0"/>
          </a:p>
          <a:p>
            <a:r>
              <a:rPr lang="ja-JP" altLang="en-US" dirty="0"/>
              <a:t>普通株</a:t>
            </a:r>
            <a:r>
              <a:rPr lang="en-US" altLang="ja-JP" dirty="0"/>
              <a:t>500</a:t>
            </a:r>
            <a:r>
              <a:rPr lang="ja-JP" altLang="en-US" dirty="0"/>
              <a:t>種指数</a:t>
            </a:r>
            <a:endParaRPr lang="en-US" altLang="ja-JP" dirty="0"/>
          </a:p>
          <a:p>
            <a:r>
              <a:rPr lang="en-US" altLang="ja-JP" dirty="0"/>
              <a:t>Leading Credit Index™</a:t>
            </a:r>
            <a:r>
              <a:rPr lang="ja-JP" altLang="en-US" dirty="0"/>
              <a:t>（先行信用指数）</a:t>
            </a:r>
            <a:endParaRPr lang="en-US" altLang="ja-JP" dirty="0"/>
          </a:p>
          <a:p>
            <a:r>
              <a:rPr lang="ja-JP" altLang="en-US" dirty="0"/>
              <a:t>国債利回りとフェデラルファンドレートの長短金利差</a:t>
            </a:r>
            <a:endParaRPr lang="en-US" altLang="ja-JP" dirty="0"/>
          </a:p>
          <a:p>
            <a:r>
              <a:rPr lang="ja-JP" altLang="en-US" dirty="0"/>
              <a:t>景気に関する消費者期待指数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75656" y="4630371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Conference Board(2001)”Business Cycle Indicators Handbook”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71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AC1F17-9287-4C0F-9A43-CD961DC3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先行指数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3D0685D-EA38-404E-BDBC-C54973BE3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951570"/>
            <a:ext cx="4320480" cy="385227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220072" y="1275606"/>
            <a:ext cx="2952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・金融市場関連指標が多い。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・日経商品指数、東証株価指数、マネーストックなど。</a:t>
            </a:r>
          </a:p>
          <a:p>
            <a:endParaRPr lang="en-US" altLang="ja-JP" dirty="0"/>
          </a:p>
          <a:p>
            <a:r>
              <a:rPr lang="ja-JP" altLang="en-US" dirty="0"/>
              <a:t>・そのほか、機械受注や中小企業売り上げ見通し</a:t>
            </a:r>
            <a:r>
              <a:rPr lang="en-US" altLang="ja-JP" dirty="0"/>
              <a:t>DI</a:t>
            </a:r>
            <a:r>
              <a:rPr lang="ja-JP" altLang="en-US" dirty="0"/>
              <a:t>など。</a:t>
            </a:r>
          </a:p>
        </p:txBody>
      </p:sp>
    </p:spTree>
    <p:extLst>
      <p:ext uri="{BB962C8B-B14F-4D97-AF65-F5344CB8AC3E}">
        <p14:creationId xmlns:p14="http://schemas.microsoft.com/office/powerpoint/2010/main" val="107033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今日のおはなし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景気とは</a:t>
            </a:r>
            <a:endParaRPr kumimoji="1" lang="en-US" altLang="ja-JP" dirty="0"/>
          </a:p>
          <a:p>
            <a:r>
              <a:rPr lang="ja-JP" altLang="en-US" dirty="0"/>
              <a:t>景気をみる統計</a:t>
            </a:r>
            <a:endParaRPr lang="en-US" altLang="ja-JP" dirty="0"/>
          </a:p>
          <a:p>
            <a:r>
              <a:rPr lang="ja-JP" altLang="en-US" dirty="0"/>
              <a:t>鳥取県の現状は？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127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177F6-3F8A-43B9-B4C0-1236906C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一致指数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FE5BF297-355B-4B89-8A3C-9A40AB166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016377"/>
            <a:ext cx="4968552" cy="364697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940152" y="1405220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・有効求人倍率、営業利益など産業全体の動きを反映しているものも含まれている。</a:t>
            </a:r>
            <a:endParaRPr lang="en-US" altLang="ja-JP" dirty="0"/>
          </a:p>
          <a:p>
            <a:r>
              <a:rPr lang="ja-JP" altLang="en-US" dirty="0"/>
              <a:t>・景気を敏感に反映する製造業の指標が多く含まれているのが特徴</a:t>
            </a:r>
            <a:endParaRPr lang="en-US" altLang="ja-JP" dirty="0"/>
          </a:p>
          <a:p>
            <a:r>
              <a:rPr lang="ja-JP" altLang="en-US" dirty="0"/>
              <a:t>・生産指数、鉱工業生産財出荷指数、投資財出荷指数など</a:t>
            </a:r>
          </a:p>
        </p:txBody>
      </p:sp>
    </p:spTree>
    <p:extLst>
      <p:ext uri="{BB962C8B-B14F-4D97-AF65-F5344CB8AC3E}">
        <p14:creationId xmlns:p14="http://schemas.microsoft.com/office/powerpoint/2010/main" val="140721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26A49-CA98-4D56-A908-F1260327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遅行指数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0711784-C854-47C0-A006-9AA151BE4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081184"/>
            <a:ext cx="5832648" cy="371955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084168" y="1923678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・雇用関係の指標が多いのが特徴</a:t>
            </a:r>
            <a:endParaRPr lang="en-US" altLang="ja-JP" dirty="0"/>
          </a:p>
          <a:p>
            <a:r>
              <a:rPr lang="ja-JP" altLang="en-US" dirty="0"/>
              <a:t>・常用雇用指数、完全失業率、きまって支給する給与など</a:t>
            </a:r>
          </a:p>
        </p:txBody>
      </p:sp>
    </p:spTree>
    <p:extLst>
      <p:ext uri="{BB962C8B-B14F-4D97-AF65-F5344CB8AC3E}">
        <p14:creationId xmlns:p14="http://schemas.microsoft.com/office/powerpoint/2010/main" val="226317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53CDA-5943-4B59-9ED0-F5DB1F58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385"/>
            <a:ext cx="7886700" cy="638459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景気動向指数による機械的判断の基準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E57294-9C27-4E40-9326-21B49CA3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341"/>
            <a:ext cx="5976664" cy="425940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82454" y="225848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原数値に加え、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ヵ月移動平均、</a:t>
            </a:r>
            <a:r>
              <a:rPr kumimoji="1" lang="en-US" altLang="ja-JP" dirty="0"/>
              <a:t>7</a:t>
            </a:r>
            <a:r>
              <a:rPr kumimoji="1" lang="ja-JP" altLang="en-US" dirty="0"/>
              <a:t>ヵ月移動平均を使用。</a:t>
            </a:r>
          </a:p>
        </p:txBody>
      </p:sp>
    </p:spTree>
    <p:extLst>
      <p:ext uri="{BB962C8B-B14F-4D97-AF65-F5344CB8AC3E}">
        <p14:creationId xmlns:p14="http://schemas.microsoft.com/office/powerpoint/2010/main" val="1387227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DI</a:t>
            </a:r>
            <a:r>
              <a:rPr lang="ja-JP" altLang="en-US" sz="4000" dirty="0" err="1"/>
              <a:t>は多数決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景気動向指数ＤＩ（ディフュージョン・インデックス）は、構成指標の多数決で計算されます。たとえば一致指数では９つの指標を使っています。これらの指標を３ヵ月前と比べて改善したか、悪化したかを一つ一つ調べていきます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3724061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ＤＩ＝改善した指標数／採用指標数</a:t>
            </a:r>
            <a:r>
              <a:rPr lang="en-US" altLang="ja-JP" sz="2400" dirty="0"/>
              <a:t>×</a:t>
            </a:r>
            <a:r>
              <a:rPr lang="ja-JP" altLang="en-US" sz="2400" dirty="0"/>
              <a:t>１００（％）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00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CF5667-71A8-4C85-A848-953A9BE6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景気基準日付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3F0E67-806F-4D18-9126-B5E98B0F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51570"/>
            <a:ext cx="7069988" cy="37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94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10" y="195486"/>
            <a:ext cx="8229600" cy="85725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景気基準日付の決め方（１）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景気基準日付は、景気の「谷」と景気の「山」を決めるものです。「谷」から「山」が景気拡大期、「山」から「谷」が景気縮小期。</a:t>
            </a:r>
            <a:endParaRPr lang="en-US" altLang="ja-JP" dirty="0"/>
          </a:p>
          <a:p>
            <a:r>
              <a:rPr lang="ja-JP" altLang="en-US" dirty="0"/>
              <a:t>景気基準日付は、学識経験者から構成される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景気動向研究会</a:t>
            </a:r>
            <a:r>
              <a:rPr lang="ja-JP" altLang="en-US" dirty="0"/>
              <a:t>が決定しますが、実質的には景気動向指数を使って計算される</a:t>
            </a:r>
            <a:r>
              <a:rPr lang="ja-JP" altLang="en-US" dirty="0">
                <a:solidFill>
                  <a:srgbClr val="FF0000"/>
                </a:solidFill>
              </a:rPr>
              <a:t>ヒストリカル</a:t>
            </a:r>
            <a:r>
              <a:rPr lang="en-US" altLang="ja-JP" dirty="0">
                <a:solidFill>
                  <a:srgbClr val="FF0000"/>
                </a:solidFill>
              </a:rPr>
              <a:t>DI</a:t>
            </a:r>
            <a:r>
              <a:rPr lang="ja-JP" altLang="en-US" dirty="0"/>
              <a:t>を使って判断できます。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578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800" dirty="0"/>
              <a:t>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まず、景気動向指数の一致指数の</a:t>
            </a:r>
            <a:r>
              <a:rPr lang="ja-JP" altLang="en-US" dirty="0">
                <a:solidFill>
                  <a:srgbClr val="FF0000"/>
                </a:solidFill>
              </a:rPr>
              <a:t>各構成指標について</a:t>
            </a:r>
            <a:r>
              <a:rPr lang="ja-JP" altLang="en-US" dirty="0"/>
              <a:t>、それぞれ景気の「山」と「谷」を決めます。生産指数についての「山」「谷」、大口電力使用量に「山」「谷」などが決まります。</a:t>
            </a:r>
            <a:endParaRPr lang="en-US" altLang="ja-JP" dirty="0"/>
          </a:p>
          <a:p>
            <a:r>
              <a:rPr lang="ja-JP" altLang="en-US" dirty="0"/>
              <a:t>次に各指標の「山」から「谷」の間、つまり</a:t>
            </a:r>
            <a:r>
              <a:rPr lang="ja-JP" altLang="en-US" dirty="0">
                <a:solidFill>
                  <a:srgbClr val="FF0000"/>
                </a:solidFill>
              </a:rPr>
              <a:t>景気後退期をゼロ</a:t>
            </a:r>
            <a:r>
              <a:rPr lang="ja-JP" altLang="en-US" dirty="0"/>
              <a:t>、「谷」から「山」の間、つまり</a:t>
            </a:r>
            <a:r>
              <a:rPr lang="ja-JP" altLang="en-US" dirty="0">
                <a:solidFill>
                  <a:srgbClr val="FF0000"/>
                </a:solidFill>
              </a:rPr>
              <a:t>景気拡大期を１</a:t>
            </a:r>
            <a:r>
              <a:rPr lang="ja-JP" altLang="en-US" dirty="0"/>
              <a:t>とした指標に作成し直します。各指標を景気後退期はゼロと景気拡大期を１で表示するわけです。</a:t>
            </a:r>
          </a:p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0E6484-43A0-4335-B6BA-94E7B3AAAC93}"/>
              </a:ext>
            </a:extLst>
          </p:cNvPr>
          <p:cNvSpPr/>
          <p:nvPr/>
        </p:nvSpPr>
        <p:spPr>
          <a:xfrm>
            <a:off x="2051721" y="411510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/>
              <a:t>景気基準日付の決め方（２）　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38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A2F532-2372-49DB-8F6F-3F79FBE0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694"/>
            <a:ext cx="7935024" cy="48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9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景気基準日付の決め方（３）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/>
              <a:t>次にゼロ１で表示された各指標を平均してヒストリカルＤＩを作成します。景気拡大期や後退期の多くの期間はすべての指標がゼロ、またはすべての指標が１になります。</a:t>
            </a:r>
            <a:endParaRPr lang="en-US" altLang="ja-JP" dirty="0"/>
          </a:p>
          <a:p>
            <a:r>
              <a:rPr lang="ja-JP" altLang="en-US" dirty="0"/>
              <a:t>問題は景気転換点の期間です。景気後退期から拡大期へ転換していく場合、最初はすべての指標がゼロで平均もゼロです。まずいくつかの指標がまず転換点を迎えます。それが</a:t>
            </a:r>
            <a:r>
              <a:rPr lang="en-US" altLang="ja-JP" dirty="0"/>
              <a:t>10</a:t>
            </a:r>
            <a:r>
              <a:rPr lang="ja-JP" altLang="en-US" dirty="0"/>
              <a:t>指標中</a:t>
            </a:r>
            <a:r>
              <a:rPr lang="en-US" altLang="ja-JP" dirty="0"/>
              <a:t>2</a:t>
            </a:r>
            <a:r>
              <a:rPr lang="ja-JP" altLang="en-US" dirty="0"/>
              <a:t>指標だとすると、平均は</a:t>
            </a:r>
            <a:r>
              <a:rPr lang="en-US" altLang="ja-JP" dirty="0"/>
              <a:t>0.</a:t>
            </a:r>
            <a:r>
              <a:rPr lang="ja-JP" altLang="en-US" dirty="0"/>
              <a:t>２となります。徐々に転換点を向かえる指標が増えて、最後にはすべての指標が拡大期を示す１となるでしょう。</a:t>
            </a:r>
            <a:endParaRPr lang="en-US" altLang="ja-JP" dirty="0"/>
          </a:p>
          <a:p>
            <a:r>
              <a:rPr lang="ja-JP" altLang="en-US" dirty="0"/>
              <a:t>景気の谷は、</a:t>
            </a:r>
            <a:r>
              <a:rPr lang="ja-JP" altLang="en-US" dirty="0">
                <a:solidFill>
                  <a:srgbClr val="FF0000"/>
                </a:solidFill>
              </a:rPr>
              <a:t>ヒストリカルＤＩが</a:t>
            </a:r>
            <a:r>
              <a:rPr lang="en-US" altLang="ja-JP" dirty="0">
                <a:solidFill>
                  <a:srgbClr val="FF0000"/>
                </a:solidFill>
              </a:rPr>
              <a:t>0.5</a:t>
            </a:r>
            <a:r>
              <a:rPr lang="ja-JP" altLang="en-US" dirty="0">
                <a:solidFill>
                  <a:srgbClr val="FF0000"/>
                </a:solidFill>
              </a:rPr>
              <a:t>をゼロから１に切った点の直前の月</a:t>
            </a:r>
            <a:r>
              <a:rPr lang="ja-JP" altLang="en-US" dirty="0"/>
              <a:t>を景気の「谷」、１からゼロに向かって</a:t>
            </a:r>
            <a:r>
              <a:rPr lang="en-US" altLang="ja-JP" dirty="0"/>
              <a:t>0.5</a:t>
            </a:r>
            <a:r>
              <a:rPr lang="ja-JP" altLang="en-US" dirty="0"/>
              <a:t>を切った直前の月を「山」として景気の転換点を決めます。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263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037EA7-94DE-41AA-A638-F501C69E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48" y="1163437"/>
            <a:ext cx="8340104" cy="281662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03548" y="4195783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山澤成康・長濱利廣（</a:t>
            </a:r>
            <a:r>
              <a:rPr lang="en-US" altLang="ja-JP" dirty="0"/>
              <a:t>2003</a:t>
            </a:r>
            <a:r>
              <a:rPr lang="ja-JP" altLang="en-US" dirty="0"/>
              <a:t>）「景気転換点早期発見インデックスの開発</a:t>
            </a:r>
            <a:r>
              <a:rPr lang="en-US" altLang="ja-JP" dirty="0"/>
              <a:t>―</a:t>
            </a:r>
            <a:r>
              <a:rPr lang="ja-JP" altLang="en-US" dirty="0"/>
              <a:t>最大値最小値基準による山谷の設定」</a:t>
            </a:r>
            <a:r>
              <a:rPr lang="en-US" altLang="ja-JP" dirty="0"/>
              <a:t>JCER Discussion Paper No.86</a:t>
            </a:r>
            <a:r>
              <a:rPr lang="ja-JP" altLang="en-US" dirty="0" err="1"/>
              <a:t>、</a:t>
            </a:r>
            <a:r>
              <a:rPr lang="ja-JP" altLang="en-US" dirty="0"/>
              <a:t>日本経済研究センター</a:t>
            </a:r>
          </a:p>
        </p:txBody>
      </p:sp>
    </p:spTree>
    <p:extLst>
      <p:ext uri="{BB962C8B-B14F-4D97-AF65-F5344CB8AC3E}">
        <p14:creationId xmlns:p14="http://schemas.microsoft.com/office/powerpoint/2010/main" val="402031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kumimoji="1" lang="ja-JP" altLang="en-US" dirty="0"/>
              <a:t>１．景気とは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8576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F5B4A-785B-4954-AC23-05ADEA4A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59" y="128372"/>
            <a:ext cx="7886700" cy="994172"/>
          </a:xfrm>
        </p:spPr>
        <p:txBody>
          <a:bodyPr/>
          <a:lstStyle/>
          <a:p>
            <a:r>
              <a:rPr kumimoji="1" lang="ja-JP" altLang="en-US" dirty="0"/>
              <a:t>ヒストリカルＤＩ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E5B0D1-39AA-4B2E-BC3D-3B1EDD460592}"/>
              </a:ext>
            </a:extLst>
          </p:cNvPr>
          <p:cNvSpPr txBox="1"/>
          <p:nvPr/>
        </p:nvSpPr>
        <p:spPr>
          <a:xfrm>
            <a:off x="3685307" y="4786588"/>
            <a:ext cx="535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（出所）日経ＮＥＥＤＳ　ＣＩＤＩ</a:t>
            </a:r>
            <a:r>
              <a:rPr lang="en-US" altLang="ja-JP" dirty="0"/>
              <a:t>c </a:t>
            </a:r>
            <a:r>
              <a:rPr lang="ja-JP" altLang="en-US" dirty="0"/>
              <a:t>で作成。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125749"/>
            <a:ext cx="7675707" cy="35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593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鉱工業生産指数（</a:t>
            </a:r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月まで）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9836" y="4541675"/>
            <a:ext cx="317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（出所）経済産業省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58" y="1268972"/>
            <a:ext cx="6566144" cy="32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51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C27A78-278A-42E2-A23C-268D8E9F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サーベイデータ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F9C78-3501-4889-A1D6-531FE51D6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景気に関するアンケート調査。</a:t>
            </a:r>
            <a:endParaRPr kumimoji="1" lang="en-US" altLang="ja-JP" dirty="0"/>
          </a:p>
          <a:p>
            <a:r>
              <a:rPr lang="ja-JP" altLang="en-US" dirty="0"/>
              <a:t>多数決方式</a:t>
            </a:r>
            <a:endParaRPr kumimoji="1" lang="en-US" altLang="ja-JP" dirty="0"/>
          </a:p>
          <a:p>
            <a:r>
              <a:rPr lang="ja-JP" altLang="en-US" dirty="0"/>
              <a:t>水準型：「良い」ー「悪い」（日銀短観）</a:t>
            </a:r>
            <a:endParaRPr lang="en-US" altLang="ja-JP" dirty="0"/>
          </a:p>
          <a:p>
            <a:r>
              <a:rPr kumimoji="1" lang="ja-JP" altLang="en-US" dirty="0"/>
              <a:t>方向型：「良くなる」－「悪くなる」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kumimoji="1" lang="ja-JP" altLang="en-US" dirty="0"/>
              <a:t>（景気予測調査</a:t>
            </a:r>
            <a:r>
              <a:rPr kumimoji="1" lang="en-US" altLang="ja-JP" dirty="0"/>
              <a:t>[BSI]</a:t>
            </a:r>
            <a:r>
              <a:rPr kumimoji="1" lang="ja-JP" altLang="en-US" dirty="0"/>
              <a:t>、景気ウオッチャー調査）</a:t>
            </a:r>
            <a:endParaRPr kumimoji="1" lang="en-US" altLang="ja-JP" dirty="0"/>
          </a:p>
          <a:p>
            <a:r>
              <a:rPr lang="ja-JP" altLang="en-US" dirty="0"/>
              <a:t>方向型は、水準型よりも先行性がある。一方で、</a:t>
            </a:r>
            <a:r>
              <a:rPr lang="en-US" altLang="ja-JP" dirty="0"/>
              <a:t>3</a:t>
            </a:r>
            <a:r>
              <a:rPr lang="ja-JP" altLang="en-US" dirty="0"/>
              <a:t>ヵ月前との比較だと、季節性がある。（</a:t>
            </a:r>
            <a:r>
              <a:rPr lang="en-US" altLang="ja-JP" dirty="0"/>
              <a:t>10</a:t>
            </a:r>
            <a:r>
              <a:rPr lang="ja-JP" altLang="en-US" dirty="0"/>
              <a:t>－</a:t>
            </a:r>
            <a:r>
              <a:rPr lang="en-US" altLang="ja-JP" dirty="0"/>
              <a:t>12</a:t>
            </a:r>
            <a:r>
              <a:rPr lang="ja-JP" altLang="en-US" dirty="0"/>
              <a:t>月は</a:t>
            </a:r>
            <a:r>
              <a:rPr lang="en-US" altLang="ja-JP" dirty="0"/>
              <a:t>7</a:t>
            </a:r>
            <a:r>
              <a:rPr lang="ja-JP" altLang="en-US" dirty="0"/>
              <a:t>－</a:t>
            </a:r>
            <a:r>
              <a:rPr lang="en-US" altLang="ja-JP" dirty="0"/>
              <a:t>9</a:t>
            </a:r>
            <a:r>
              <a:rPr lang="ja-JP" altLang="en-US" dirty="0"/>
              <a:t>月期より毎年景気が良くなるなど）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CBAA35-A8FE-4A3B-B11F-52058CBF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214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5915000" cy="857250"/>
          </a:xfrm>
        </p:spPr>
        <p:txBody>
          <a:bodyPr/>
          <a:lstStyle/>
          <a:p>
            <a:r>
              <a:rPr kumimoji="1" lang="ja-JP" altLang="en-US" dirty="0"/>
              <a:t>日銀短観の推移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1702" y="4667639"/>
            <a:ext cx="326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（出所）日本銀行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27758"/>
              </p:ext>
            </p:extLst>
          </p:nvPr>
        </p:nvGraphicFramePr>
        <p:xfrm>
          <a:off x="1024554" y="1534835"/>
          <a:ext cx="7253848" cy="285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CCE86FDB-F640-4283-BBC0-65C5B44A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3" y="303498"/>
            <a:ext cx="3278689" cy="10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9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日銀短観　産業別業況判断ＤＩ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90" y="1278516"/>
            <a:ext cx="6309365" cy="31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514109" y="4606636"/>
            <a:ext cx="235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（出所）日本銀行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673" y="1399309"/>
            <a:ext cx="1177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良い－悪い</a:t>
            </a:r>
          </a:p>
        </p:txBody>
      </p:sp>
    </p:spTree>
    <p:extLst>
      <p:ext uri="{BB962C8B-B14F-4D97-AF65-F5344CB8AC3E}">
        <p14:creationId xmlns:p14="http://schemas.microsoft.com/office/powerpoint/2010/main" val="3401468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58BB7-A1C2-4295-B32C-1F4AEF1E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法人企業景気予測調査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DD47D0E-B99F-4FF5-BA08-126D7636B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197" y="1473988"/>
            <a:ext cx="5785605" cy="305436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6E853A-0F4A-46D7-8498-C667B980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177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景気ウオッチャー調査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C00CC"/>
                </a:solidFill>
              </a:rPr>
              <a:t>景気ウオッチャー調査が生まれた背景</a:t>
            </a:r>
            <a:endParaRPr kumimoji="1" lang="en-US" altLang="ja-JP" dirty="0">
              <a:solidFill>
                <a:srgbClr val="CC00CC"/>
              </a:solidFill>
            </a:endParaRPr>
          </a:p>
          <a:p>
            <a:r>
              <a:rPr kumimoji="1" lang="ja-JP" altLang="en-US" dirty="0"/>
              <a:t>ＧＤＰ（国内総生産）統計への不信感</a:t>
            </a:r>
            <a:endParaRPr kumimoji="1" lang="en-US" altLang="ja-JP" dirty="0"/>
          </a:p>
          <a:p>
            <a:pPr lvl="1"/>
            <a:r>
              <a:rPr lang="ja-JP" altLang="en-US" dirty="0"/>
              <a:t>実感と違う</a:t>
            </a:r>
            <a:endParaRPr lang="en-US" altLang="ja-JP" dirty="0"/>
          </a:p>
          <a:p>
            <a:pPr lvl="1"/>
            <a:r>
              <a:rPr kumimoji="1" lang="ja-JP" altLang="en-US" dirty="0"/>
              <a:t>発表が遅い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景気ウオッチャー調査</a:t>
            </a:r>
            <a:endParaRPr lang="en-US" altLang="ja-JP" dirty="0"/>
          </a:p>
          <a:p>
            <a:pPr lvl="1"/>
            <a:r>
              <a:rPr lang="ja-JP" altLang="en-US" dirty="0"/>
              <a:t>最速の統計</a:t>
            </a:r>
            <a:endParaRPr lang="en-US" altLang="ja-JP" dirty="0"/>
          </a:p>
          <a:p>
            <a:pPr lvl="1"/>
            <a:r>
              <a:rPr kumimoji="1" lang="ja-JP" altLang="en-US" dirty="0"/>
              <a:t>結果がおおむね一致</a:t>
            </a:r>
            <a:endParaRPr kumimoji="1" lang="en-US" altLang="ja-JP" dirty="0"/>
          </a:p>
          <a:p>
            <a:pPr lvl="1"/>
            <a:r>
              <a:rPr lang="ja-JP" altLang="en-US" dirty="0"/>
              <a:t>テキストデータの分析もできる。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316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景気ウオッチャー調査ＤＩ（方向性）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54" y="1164359"/>
            <a:ext cx="6146655" cy="356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1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季節調整値、方向と水準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4" y="1209244"/>
            <a:ext cx="725487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728855" y="187036"/>
            <a:ext cx="3082636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方向性：「良くなっている」「悪くなっている」</a:t>
            </a:r>
            <a:endParaRPr kumimoji="1" lang="en-US" altLang="ja-JP" sz="1800" dirty="0"/>
          </a:p>
          <a:p>
            <a:r>
              <a:rPr lang="ja-JP" altLang="en-US" sz="1800" dirty="0"/>
              <a:t>水準：「良い」「悪い」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94547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計量テキスト分析による景気判断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（山澤）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69218"/>
            <a:ext cx="3517042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景気ウオッチャー調査で使われている言葉を分析</a:t>
            </a:r>
            <a:endParaRPr kumimoji="1" lang="en-US" altLang="ja-JP" dirty="0"/>
          </a:p>
          <a:p>
            <a:r>
              <a:rPr lang="ja-JP" altLang="en-US" dirty="0"/>
              <a:t>景気が良いときに使われる言葉、悪いときに使われる言葉がある。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80" y="1130079"/>
            <a:ext cx="2645786" cy="3782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66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景気循環図</a:t>
            </a:r>
            <a:endParaRPr kumimoji="1" lang="ja-JP" altLang="en-US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471038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景気の見方には方向（拡大・後退）で見る場合と、水準（好況・不況）で見る場合がある。</a:t>
            </a:r>
          </a:p>
        </p:txBody>
      </p:sp>
    </p:spTree>
    <p:extLst>
      <p:ext uri="{BB962C8B-B14F-4D97-AF65-F5344CB8AC3E}">
        <p14:creationId xmlns:p14="http://schemas.microsoft.com/office/powerpoint/2010/main" val="594583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/>
              <a:t>景気ウオッチャー調査景気の現状判断ＤＩ（方向性）との相関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900" y="1645207"/>
            <a:ext cx="7956450" cy="259989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515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毎月の特徴語（景気ウオッチャー調査）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23" y="1634925"/>
            <a:ext cx="6688829" cy="247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2" y="1639604"/>
            <a:ext cx="1624685" cy="245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8662" y="1274553"/>
            <a:ext cx="162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＜前年同月＞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036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消費税増税前後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9251" y="1099126"/>
            <a:ext cx="3868340" cy="61793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3366FF"/>
                </a:solidFill>
              </a:rPr>
              <a:t>2014</a:t>
            </a:r>
            <a:r>
              <a:rPr kumimoji="1" lang="ja-JP" altLang="en-US" dirty="0">
                <a:solidFill>
                  <a:srgbClr val="3366FF"/>
                </a:solidFill>
              </a:rPr>
              <a:t>年</a:t>
            </a:r>
            <a:r>
              <a:rPr kumimoji="1" lang="en-US" altLang="ja-JP" dirty="0">
                <a:solidFill>
                  <a:srgbClr val="3366FF"/>
                </a:solidFill>
              </a:rPr>
              <a:t>4</a:t>
            </a:r>
            <a:r>
              <a:rPr kumimoji="1" lang="ja-JP" altLang="en-US" dirty="0">
                <a:solidFill>
                  <a:srgbClr val="3366FF"/>
                </a:solidFill>
              </a:rPr>
              <a:t>月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80909" y="1060308"/>
            <a:ext cx="3887391" cy="61793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3366FF"/>
                </a:solidFill>
              </a:rPr>
              <a:t>2019</a:t>
            </a:r>
            <a:r>
              <a:rPr kumimoji="1" lang="ja-JP" altLang="en-US" dirty="0">
                <a:solidFill>
                  <a:srgbClr val="3366FF"/>
                </a:solidFill>
              </a:rPr>
              <a:t>年</a:t>
            </a:r>
            <a:r>
              <a:rPr kumimoji="1" lang="en-US" altLang="ja-JP" dirty="0">
                <a:solidFill>
                  <a:srgbClr val="3366FF"/>
                </a:solidFill>
              </a:rPr>
              <a:t>10</a:t>
            </a:r>
            <a:r>
              <a:rPr kumimoji="1" lang="ja-JP" altLang="en-US" dirty="0">
                <a:solidFill>
                  <a:srgbClr val="3366FF"/>
                </a:solidFill>
              </a:rPr>
              <a:t>月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7" y="1926831"/>
            <a:ext cx="3431312" cy="258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31" y="1929374"/>
            <a:ext cx="3426973" cy="259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1667" y="4671204"/>
            <a:ext cx="544758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ja-JP" altLang="en-US" dirty="0"/>
              <a:t>（注）それぞれの月の特徴語。</a:t>
            </a:r>
          </a:p>
        </p:txBody>
      </p:sp>
    </p:spTree>
    <p:extLst>
      <p:ext uri="{BB962C8B-B14F-4D97-AF65-F5344CB8AC3E}">
        <p14:creationId xmlns:p14="http://schemas.microsoft.com/office/powerpoint/2010/main" val="3124151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87205"/>
          </a:xfrm>
        </p:spPr>
        <p:txBody>
          <a:bodyPr/>
          <a:lstStyle/>
          <a:p>
            <a:r>
              <a:rPr lang="ja-JP" altLang="en-US" dirty="0"/>
              <a:t>「消費税」、「駆け込み」の使用頻度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53</a:t>
            </a:fld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62484"/>
              </p:ext>
            </p:extLst>
          </p:nvPr>
        </p:nvGraphicFramePr>
        <p:xfrm>
          <a:off x="787484" y="927232"/>
          <a:ext cx="696087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543297"/>
              </p:ext>
            </p:extLst>
          </p:nvPr>
        </p:nvGraphicFramePr>
        <p:xfrm>
          <a:off x="806893" y="2980534"/>
          <a:ext cx="693801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828472" y="1792138"/>
            <a:ext cx="1222795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ja-JP" altLang="en-US" dirty="0"/>
              <a:t>　それぞれの単語が、毎月の全文章数に占める割合を</a:t>
            </a:r>
            <a:r>
              <a:rPr kumimoji="1" lang="en-US" altLang="ja-JP" dirty="0"/>
              <a:t>2000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</a:t>
            </a:r>
            <a:r>
              <a:rPr lang="ja-JP" altLang="en-US" dirty="0"/>
              <a:t>から</a:t>
            </a:r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月まで示したもの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r>
              <a:rPr kumimoji="1" lang="ja-JP" altLang="en-US" dirty="0"/>
              <a:t>　たとえば、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月には、全文章中</a:t>
            </a:r>
            <a:r>
              <a:rPr kumimoji="1" lang="en-US" altLang="ja-JP" dirty="0"/>
              <a:t>25</a:t>
            </a:r>
            <a:r>
              <a:rPr kumimoji="1" lang="ja-JP" altLang="en-US" dirty="0"/>
              <a:t>％に「消費税」という言葉が使われた。</a:t>
            </a:r>
          </a:p>
        </p:txBody>
      </p:sp>
    </p:spTree>
    <p:extLst>
      <p:ext uri="{BB962C8B-B14F-4D97-AF65-F5344CB8AC3E}">
        <p14:creationId xmlns:p14="http://schemas.microsoft.com/office/powerpoint/2010/main" val="1504467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09" y="235026"/>
            <a:ext cx="7886700" cy="78720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「キャッシュレス」、「買い控え」の使用頻度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54</a:t>
            </a:fld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17" y="1057600"/>
            <a:ext cx="6465453" cy="191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17" y="3115903"/>
            <a:ext cx="6465453" cy="18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45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73629"/>
            <a:ext cx="7886700" cy="994172"/>
          </a:xfrm>
        </p:spPr>
        <p:txBody>
          <a:bodyPr/>
          <a:lstStyle/>
          <a:p>
            <a:r>
              <a:rPr lang="ja-JP" altLang="en-US" dirty="0"/>
              <a:t>政府は景気拡大と言っているのに、なぜ好景気の実感はないのか？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977591"/>
            <a:ext cx="7886700" cy="1979687"/>
          </a:xfrm>
        </p:spPr>
        <p:txBody>
          <a:bodyPr/>
          <a:lstStyle/>
          <a:p>
            <a:r>
              <a:rPr kumimoji="1" lang="ja-JP" altLang="en-US" dirty="0"/>
              <a:t>景気動向指数は比較的正直　</a:t>
            </a:r>
            <a:endParaRPr kumimoji="1" lang="en-US" altLang="ja-JP" dirty="0"/>
          </a:p>
          <a:p>
            <a:r>
              <a:rPr lang="ja-JP" altLang="en-US" dirty="0"/>
              <a:t>景気基準日付の「山」「谷」の認定は遅れる</a:t>
            </a:r>
            <a:endParaRPr kumimoji="1" lang="en-US" altLang="ja-JP" dirty="0"/>
          </a:p>
          <a:p>
            <a:r>
              <a:rPr lang="ja-JP" altLang="en-US" dirty="0"/>
              <a:t>月例経済報告の「回復宣言」や「後退宣言」は遅れる</a:t>
            </a:r>
            <a:endParaRPr lang="en-US" altLang="ja-JP" dirty="0"/>
          </a:p>
          <a:p>
            <a:r>
              <a:rPr kumimoji="1" lang="ja-JP" altLang="en-US" dirty="0"/>
              <a:t>実質ＧＤＰの成長率での判断は難しい。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2239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4796" y="149153"/>
            <a:ext cx="7886700" cy="994172"/>
          </a:xfrm>
        </p:spPr>
        <p:txBody>
          <a:bodyPr/>
          <a:lstStyle/>
          <a:p>
            <a:r>
              <a:rPr kumimoji="1" lang="ja-JP" altLang="en-US" dirty="0"/>
              <a:t>月例経済報告　基調判断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473565"/>
              </p:ext>
            </p:extLst>
          </p:nvPr>
        </p:nvGraphicFramePr>
        <p:xfrm>
          <a:off x="270164" y="952179"/>
          <a:ext cx="8610600" cy="3853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 dirty="0">
                          <a:effectLst/>
                        </a:rPr>
                        <a:t>2019/02</a:t>
                      </a:r>
                      <a:endParaRPr lang="en-US" altLang="ja-JP" sz="1500" b="0" i="0" u="none" strike="noStrike" dirty="0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景気は、緩やかに回復している。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2019/03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景気は、</a:t>
                      </a:r>
                      <a:r>
                        <a:rPr lang="ja-JP" alt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このところ輸出や生産の一部に弱さもみられるが</a:t>
                      </a:r>
                      <a:r>
                        <a:rPr lang="ja-JP" altLang="en-US" sz="1500" u="none" strike="noStrike" dirty="0">
                          <a:effectLst/>
                        </a:rPr>
                        <a:t>、緩やかに回復している。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 dirty="0">
                          <a:effectLst/>
                        </a:rPr>
                        <a:t>2019/04</a:t>
                      </a:r>
                      <a:endParaRPr lang="en-US" altLang="ja-JP" sz="1500" b="0" i="0" u="none" strike="noStrike" dirty="0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/>
                        </a:rPr>
                        <a:t>↓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回復</a:t>
                      </a:r>
                      <a:endParaRPr lang="ja-JP" altLang="en-US" sz="1500" b="0" i="0" u="none" strike="noStrike" dirty="0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2019/05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景気は、</a:t>
                      </a:r>
                      <a:r>
                        <a:rPr lang="ja-JP" alt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輸出や生産の弱さが続いているものの</a:t>
                      </a:r>
                      <a:r>
                        <a:rPr lang="ja-JP" altLang="en-US" sz="1500" u="none" strike="noStrike" dirty="0">
                          <a:effectLst/>
                        </a:rPr>
                        <a:t>、緩やかに回復している。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2019/06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/>
                        </a:rPr>
                        <a:t>↓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2019/07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景気は、</a:t>
                      </a:r>
                      <a:r>
                        <a:rPr lang="ja-JP" alt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輸出を中心に</a:t>
                      </a:r>
                      <a:r>
                        <a:rPr lang="ja-JP" altLang="en-US" sz="1500" u="none" strike="noStrike" dirty="0">
                          <a:effectLst/>
                        </a:rPr>
                        <a:t>弱さが続いているものの、緩やかに回復している。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2019/08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/>
                        </a:rPr>
                        <a:t>↓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2019/09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/>
                        </a:rPr>
                        <a:t>↓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2019/10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景気は、輸出を中心に弱さが</a:t>
                      </a:r>
                      <a:r>
                        <a:rPr lang="ja-JP" alt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長引いている</a:t>
                      </a:r>
                      <a:r>
                        <a:rPr lang="ja-JP" altLang="en-US" sz="1500" u="none" strike="noStrike" dirty="0">
                          <a:effectLst/>
                        </a:rPr>
                        <a:t>ものの、緩やかに回復している。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>
                          <a:effectLst/>
                        </a:rPr>
                        <a:t>回復</a:t>
                      </a:r>
                      <a:endParaRPr lang="ja-JP" altLang="en-US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39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>
                          <a:effectLst/>
                        </a:rPr>
                        <a:t>2019/11</a:t>
                      </a:r>
                      <a:endParaRPr lang="en-US" altLang="ja-JP" sz="1500" b="0" i="0" u="none" strike="noStrike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明朝"/>
                        </a:rPr>
                        <a:t>↓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回復</a:t>
                      </a:r>
                      <a:endParaRPr lang="ja-JP" altLang="en-US" sz="1500" b="0" i="0" u="none" strike="noStrike" dirty="0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02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u="none" strike="noStrike" dirty="0">
                          <a:effectLst/>
                        </a:rPr>
                        <a:t>2019/12</a:t>
                      </a:r>
                      <a:endParaRPr lang="en-US" altLang="ja-JP" sz="1500" b="0" i="0" u="none" strike="noStrike" dirty="0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景気は、輸出が引き続き</a:t>
                      </a:r>
                      <a:r>
                        <a:rPr lang="ja-JP" alt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弱含む</a:t>
                      </a:r>
                      <a:r>
                        <a:rPr lang="ja-JP" altLang="en-US" sz="1500" u="none" strike="noStrike" dirty="0">
                          <a:effectLst/>
                        </a:rPr>
                        <a:t>なかで、製造業を中心に</a:t>
                      </a:r>
                      <a:r>
                        <a:rPr lang="ja-JP" alt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弱さ</a:t>
                      </a:r>
                      <a:r>
                        <a:rPr lang="ja-JP" altLang="en-US" sz="1500" u="none" strike="noStrike" dirty="0">
                          <a:effectLst/>
                        </a:rPr>
                        <a:t>が一段と増しているものの、緩やかに回復している。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u="none" strike="noStrike" dirty="0">
                          <a:effectLst/>
                        </a:rPr>
                        <a:t>回復</a:t>
                      </a:r>
                      <a:endParaRPr lang="ja-JP" altLang="en-US" sz="1500" b="0" i="0" u="none" strike="noStrike" dirty="0">
                        <a:effectLst/>
                        <a:latin typeface="ＭＳ 明朝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02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effectLst/>
                          <a:latin typeface="+mn-lt"/>
                        </a:rPr>
                        <a:t>2020/01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effectLst/>
                          <a:latin typeface="ＭＳ 明朝"/>
                        </a:rPr>
                        <a:t>回復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716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政府の公式判断は</a:t>
            </a:r>
            <a:r>
              <a:rPr lang="ja-JP" altLang="en-US" dirty="0"/>
              <a:t>「回復」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45" y="746631"/>
            <a:ext cx="3447934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912537" y="4392134"/>
            <a:ext cx="3932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（出所）</a:t>
            </a:r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</a:t>
            </a:r>
            <a:r>
              <a:rPr lang="en-US" altLang="ja-JP" dirty="0"/>
              <a:t>8</a:t>
            </a:r>
            <a:r>
              <a:rPr lang="ja-JP" altLang="en-US" dirty="0"/>
              <a:t>日付け日本経済新聞朝刊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2617" y="1717964"/>
            <a:ext cx="4765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2020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月の基調判断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/>
              <a:t>&lt;</a:t>
            </a:r>
            <a:r>
              <a:rPr lang="ja-JP" altLang="en-US" sz="2400" dirty="0"/>
              <a:t>現状</a:t>
            </a:r>
            <a:r>
              <a:rPr lang="en-US" altLang="ja-JP" sz="2400" dirty="0"/>
              <a:t>&gt;</a:t>
            </a:r>
            <a:r>
              <a:rPr lang="ja-JP" altLang="en-US" sz="2400" dirty="0"/>
              <a:t>景気は、輸出が引き続き弱含むなかで、製造業を中心に弱さが一段と増しているものの、緩やかに</a:t>
            </a:r>
            <a:r>
              <a:rPr lang="ja-JP" altLang="en-US" sz="2400" dirty="0">
                <a:solidFill>
                  <a:srgbClr val="FF0000"/>
                </a:solidFill>
              </a:rPr>
              <a:t>回復</a:t>
            </a:r>
            <a:r>
              <a:rPr lang="ja-JP" altLang="en-US" sz="2400" dirty="0"/>
              <a:t>している。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109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政府の判断は遅れる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6" y="971695"/>
            <a:ext cx="5448623" cy="39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825836" y="4003963"/>
            <a:ext cx="3027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山澤成康（</a:t>
            </a:r>
            <a:r>
              <a:rPr kumimoji="1" lang="en-US" altLang="ja-JP" dirty="0"/>
              <a:t>2009</a:t>
            </a:r>
            <a:r>
              <a:rPr kumimoji="1" lang="ja-JP" altLang="en-US" dirty="0"/>
              <a:t>）「景気指標としての月例経済報告」ＪＣＥＲ</a:t>
            </a:r>
            <a:r>
              <a:rPr kumimoji="1" lang="en-US" altLang="ja-JP" dirty="0"/>
              <a:t>Discussion Paper No.124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日本経済研究センター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414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ＧＤＰは景気を表すのでしょうか？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ＧＤＰは景気の動きと必ずしも一致しない。</a:t>
            </a:r>
            <a:endParaRPr kumimoji="1" lang="en-US" altLang="ja-JP" dirty="0"/>
          </a:p>
          <a:p>
            <a:r>
              <a:rPr lang="ja-JP" altLang="en-US" dirty="0"/>
              <a:t>景気の動きは主に民間の活動が主。</a:t>
            </a:r>
            <a:endParaRPr lang="en-US" altLang="ja-JP" dirty="0"/>
          </a:p>
          <a:p>
            <a:r>
              <a:rPr kumimoji="1" lang="ja-JP" altLang="en-US" dirty="0"/>
              <a:t>景気が悪いときには公共事業を増やしたりするので、公的部門の動きは景気を表さない。</a:t>
            </a:r>
            <a:endParaRPr kumimoji="1" lang="en-US" altLang="ja-JP" dirty="0"/>
          </a:p>
          <a:p>
            <a:r>
              <a:rPr lang="ja-JP" altLang="en-US" dirty="0"/>
              <a:t>ＧＤＰは民間の動きとともに公的な動きも反映している。</a:t>
            </a:r>
            <a:endParaRPr lang="en-US" altLang="ja-JP" dirty="0"/>
          </a:p>
          <a:p>
            <a:r>
              <a:rPr kumimoji="1" lang="ja-JP" altLang="en-US" dirty="0"/>
              <a:t>持家の帰属家賃（持ち主が自分自身に家賃を払っていると考えて、家賃の支出を計上すること）など景気と関係ない動きもある。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97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戦後日本の景気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朝鮮特需景気　</a:t>
            </a:r>
            <a:r>
              <a:rPr lang="ja-JP" altLang="en-US" dirty="0"/>
              <a:t>１９５１年～</a:t>
            </a:r>
          </a:p>
          <a:p>
            <a:pPr>
              <a:buFont typeface="Wingdings" pitchFamily="2" charset="2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神武景気</a:t>
            </a:r>
            <a:r>
              <a:rPr lang="en-US" altLang="ja-JP" dirty="0"/>
              <a:t>1954</a:t>
            </a:r>
            <a:r>
              <a:rPr lang="ja-JP" altLang="en-US" dirty="0"/>
              <a:t>年～　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岩戸景気</a:t>
            </a:r>
            <a:r>
              <a:rPr lang="en-US" altLang="ja-JP" dirty="0"/>
              <a:t>1958</a:t>
            </a:r>
            <a:r>
              <a:rPr lang="ja-JP" altLang="en-US" dirty="0"/>
              <a:t>年～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　　　	・三種の神器　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　　白黒テレビ　洗濯機　冷蔵庫</a:t>
            </a:r>
          </a:p>
          <a:p>
            <a:pPr>
              <a:buFont typeface="Wingdings" pitchFamily="2" charset="2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オリンピック景気　</a:t>
            </a:r>
            <a:r>
              <a:rPr lang="en-US" altLang="ja-JP" dirty="0"/>
              <a:t>1962</a:t>
            </a:r>
            <a:r>
              <a:rPr lang="ja-JP" altLang="en-US" dirty="0"/>
              <a:t>年～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　　　	・建設需要による</a:t>
            </a:r>
          </a:p>
          <a:p>
            <a:pPr>
              <a:buFont typeface="Wingdings" pitchFamily="2" charset="2"/>
              <a:buNone/>
            </a:pPr>
            <a:endParaRPr lang="ja-JP" altLang="en-US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39329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実質ＧＤＰとＣＩの相関係数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60</a:t>
            </a:fld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45732"/>
              </p:ext>
            </p:extLst>
          </p:nvPr>
        </p:nvGraphicFramePr>
        <p:xfrm>
          <a:off x="602674" y="1266927"/>
          <a:ext cx="8084128" cy="3096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実質ＧＤＰとの相関係数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実質ＧＤＰとの相関係数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国内総生産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支出側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財貨・サービス・純輸出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民間最終消費支出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輸出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民間住宅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-0.29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輸入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民間企業設備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国内需要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民間在庫変動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民間需要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政府最終消費支出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公的需要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公的固定資本形成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-0.52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総固定資本形成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公的在庫変動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-0.05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最終需要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34291" y="4599709"/>
            <a:ext cx="555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（注）</a:t>
            </a:r>
            <a:r>
              <a:rPr kumimoji="1" lang="en-US" altLang="ja-JP" dirty="0"/>
              <a:t>1994</a:t>
            </a:r>
            <a:r>
              <a:rPr kumimoji="1" lang="ja-JP" altLang="en-US" dirty="0"/>
              <a:t>年１－３月期から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年７－９月期で計算。</a:t>
            </a:r>
          </a:p>
        </p:txBody>
      </p:sp>
    </p:spTree>
    <p:extLst>
      <p:ext uri="{BB962C8B-B14F-4D97-AF65-F5344CB8AC3E}">
        <p14:creationId xmlns:p14="http://schemas.microsoft.com/office/powerpoint/2010/main" val="119170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kumimoji="1" lang="ja-JP" altLang="en-US" dirty="0"/>
              <a:t>３．鳥取県の現状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315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鳥取県は国の景気に先行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62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3" y="1245322"/>
            <a:ext cx="6984922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95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5468" y="149153"/>
            <a:ext cx="7886700" cy="994172"/>
          </a:xfrm>
        </p:spPr>
        <p:txBody>
          <a:bodyPr/>
          <a:lstStyle/>
          <a:p>
            <a:r>
              <a:rPr lang="ja-JP" altLang="en-US" dirty="0">
                <a:solidFill>
                  <a:prstClr val="black"/>
                </a:solidFill>
              </a:rPr>
              <a:t>景気局面別の跛行性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686" y="1551710"/>
            <a:ext cx="2675659" cy="1981200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準優等生Ａ（拡張期に有意に先行、後退期に全国と差ない）</a:t>
            </a:r>
          </a:p>
          <a:p>
            <a:r>
              <a:rPr lang="ja-JP" altLang="en-US" sz="2000" dirty="0"/>
              <a:t>山形、</a:t>
            </a:r>
            <a:r>
              <a:rPr lang="ja-JP" altLang="en-US" sz="2000" dirty="0">
                <a:solidFill>
                  <a:srgbClr val="FF0000"/>
                </a:solidFill>
              </a:rPr>
              <a:t>鳥取</a:t>
            </a:r>
            <a:r>
              <a:rPr lang="ja-JP" altLang="en-US" sz="2000" dirty="0"/>
              <a:t>、福井、佐賀、愛媛、三重　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BE99E-4916-4B08-BF1E-3D8266EBF77F}" type="slidenum">
              <a:rPr lang="ja-JP" altLang="en-US" smtClean="0"/>
              <a:pPr>
                <a:defRPr/>
              </a:pPr>
              <a:t>63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55013" y="4662298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/>
              <a:t>小野寺、上田、浅子（</a:t>
            </a:r>
            <a:r>
              <a:rPr lang="en-US" altLang="ja-JP" sz="1800" dirty="0"/>
              <a:t>2015</a:t>
            </a:r>
            <a:r>
              <a:rPr lang="ja-JP" altLang="en-US" sz="1800" dirty="0"/>
              <a:t>）より。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-312662" y="379812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10" y="1020802"/>
            <a:ext cx="5057183" cy="349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20"/>
          <p:cNvSpPr txBox="1"/>
          <p:nvPr/>
        </p:nvSpPr>
        <p:spPr>
          <a:xfrm>
            <a:off x="7085620" y="2677134"/>
            <a:ext cx="1077681" cy="122413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:</a:t>
            </a:r>
            <a:r>
              <a:rPr 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優等生</a:t>
            </a:r>
          </a:p>
          <a:p>
            <a:pPr algn="just">
              <a:spcAft>
                <a:spcPts val="0"/>
              </a:spcAft>
            </a:pPr>
            <a:r>
              <a:rPr lang="en-US" alt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:</a:t>
            </a:r>
            <a:r>
              <a:rPr 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準優等生</a:t>
            </a:r>
            <a:r>
              <a:rPr 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endParaRPr lang="ja-JP" sz="1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:</a:t>
            </a:r>
            <a:r>
              <a:rPr 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準優等生</a:t>
            </a:r>
            <a:r>
              <a:rPr 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</a:p>
          <a:p>
            <a:pPr algn="just">
              <a:spcAft>
                <a:spcPts val="0"/>
              </a:spcAft>
            </a:pPr>
            <a:r>
              <a:rPr lang="en-US" alt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4:</a:t>
            </a:r>
            <a:r>
              <a:rPr lang="ja-JP" alt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準劣等生</a:t>
            </a:r>
            <a:r>
              <a:rPr lang="en-US" alt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</a:p>
          <a:p>
            <a:pPr algn="just">
              <a:spcAft>
                <a:spcPts val="0"/>
              </a:spcAft>
            </a:pPr>
            <a:r>
              <a:rPr lang="en-US" altLang="ja-JP" sz="1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3:</a:t>
            </a:r>
            <a:r>
              <a:rPr lang="ja-JP" altLang="en-US" sz="1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準劣等生</a:t>
            </a:r>
            <a:r>
              <a:rPr lang="en-US" altLang="ja-JP" sz="1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D</a:t>
            </a:r>
            <a:endParaRPr lang="ja-JP" sz="1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2:</a:t>
            </a:r>
            <a:r>
              <a:rPr 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先行地域</a:t>
            </a:r>
          </a:p>
          <a:p>
            <a:pPr algn="just">
              <a:spcAft>
                <a:spcPts val="0"/>
              </a:spcAft>
            </a:pPr>
            <a:r>
              <a:rPr lang="en-US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1:</a:t>
            </a:r>
            <a:r>
              <a:rPr lang="ja-JP" sz="1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遅行地域</a:t>
            </a:r>
          </a:p>
          <a:p>
            <a:pPr algn="just">
              <a:spcAft>
                <a:spcPts val="0"/>
              </a:spcAft>
            </a:pPr>
            <a:r>
              <a:rPr lang="en-US" sz="8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99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236792-880F-4AF5-B461-2B237569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景気動向指数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244E1DC-1D25-4066-BBD8-2CD96CD18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08" y="1520434"/>
            <a:ext cx="5214505" cy="331610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F1B192-7B10-4991-97D6-04DECA17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64</a:t>
            </a:fld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CCEEC3B-AEAC-47C1-92DE-7A7E405C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9175"/>
              </p:ext>
            </p:extLst>
          </p:nvPr>
        </p:nvGraphicFramePr>
        <p:xfrm>
          <a:off x="6706755" y="168147"/>
          <a:ext cx="1808595" cy="139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305">
                  <a:extLst>
                    <a:ext uri="{9D8B030D-6E8A-4147-A177-3AD203B41FA5}">
                      <a16:colId xmlns:a16="http://schemas.microsoft.com/office/drawing/2014/main" val="1480982340"/>
                    </a:ext>
                  </a:extLst>
                </a:gridCol>
                <a:gridCol w="880290">
                  <a:extLst>
                    <a:ext uri="{9D8B030D-6E8A-4147-A177-3AD203B41FA5}">
                      <a16:colId xmlns:a16="http://schemas.microsoft.com/office/drawing/2014/main" val="4008038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鳥取県</a:t>
                      </a:r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59532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2019/8</a:t>
                      </a:r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89.7</a:t>
                      </a:r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42480669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2019/9</a:t>
                      </a:r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94.7</a:t>
                      </a:r>
                      <a:endParaRPr lang="en-US" altLang="ja-JP" sz="1800" b="0" i="0" u="none" strike="noStrike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98178951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</a:rPr>
                        <a:t>2019/10</a:t>
                      </a:r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94.8</a:t>
                      </a:r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24464544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>
                          <a:effectLst/>
                        </a:rPr>
                        <a:t>2019/11</a:t>
                      </a:r>
                      <a:endParaRPr lang="en-US" altLang="ja-JP" sz="1800" b="0" i="0" u="none" strike="noStrike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95.0</a:t>
                      </a:r>
                      <a:endParaRPr lang="en-US" altLang="ja-JP" sz="1800" b="0" i="0" u="none" strike="noStrike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38019207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0F62D49-8454-408C-A659-0C99CA615C48}"/>
              </a:ext>
            </a:extLst>
          </p:cNvPr>
          <p:cNvSpPr/>
          <p:nvPr/>
        </p:nvSpPr>
        <p:spPr>
          <a:xfrm>
            <a:off x="6042313" y="1624788"/>
            <a:ext cx="2888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2019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年</a:t>
            </a:r>
            <a:r>
              <a:rPr lang="en-US" altLang="ja-JP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11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月</a:t>
            </a:r>
            <a:endParaRPr lang="en-US" altLang="ja-JP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ja-JP" altLang="en-US" sz="1800" dirty="0">
                <a:latin typeface="Times New Roman" panose="02020603050405020304" pitchFamily="18" charset="0"/>
              </a:rPr>
              <a:t>○構成する指標の主な動き</a:t>
            </a:r>
            <a:r>
              <a:rPr lang="en-US" altLang="ja-JP" sz="1800" dirty="0">
                <a:latin typeface="Times New Roman" panose="02020603050405020304" pitchFamily="18" charset="0"/>
              </a:rPr>
              <a:t>•7</a:t>
            </a:r>
            <a:r>
              <a:rPr lang="ja-JP" altLang="en-US" sz="1800" dirty="0">
                <a:latin typeface="Times New Roman" panose="02020603050405020304" pitchFamily="18" charset="0"/>
              </a:rPr>
              <a:t>指標のうち</a:t>
            </a:r>
            <a:r>
              <a:rPr lang="en-US" altLang="ja-JP" sz="1800" dirty="0">
                <a:latin typeface="Times New Roman" panose="02020603050405020304" pitchFamily="18" charset="0"/>
              </a:rPr>
              <a:t>3</a:t>
            </a:r>
            <a:r>
              <a:rPr lang="ja-JP" altLang="en-US" sz="1800" dirty="0">
                <a:latin typeface="Times New Roman" panose="02020603050405020304" pitchFamily="18" charset="0"/>
              </a:rPr>
              <a:t>指標が改善、</a:t>
            </a:r>
            <a:r>
              <a:rPr lang="en-US" altLang="ja-JP" sz="1800" dirty="0">
                <a:latin typeface="Times New Roman" panose="02020603050405020304" pitchFamily="18" charset="0"/>
              </a:rPr>
              <a:t>4</a:t>
            </a:r>
            <a:r>
              <a:rPr lang="ja-JP" altLang="en-US" sz="1800" dirty="0">
                <a:latin typeface="Times New Roman" panose="02020603050405020304" pitchFamily="18" charset="0"/>
              </a:rPr>
              <a:t>指標が悪化</a:t>
            </a:r>
            <a:endParaRPr lang="en-US" altLang="ja-JP" sz="1800" dirty="0">
              <a:latin typeface="Times New Roman" panose="02020603050405020304" pitchFamily="18" charset="0"/>
            </a:endParaRPr>
          </a:p>
          <a:p>
            <a:r>
              <a:rPr lang="en-US" altLang="ja-JP" sz="1800" dirty="0">
                <a:latin typeface="Times New Roman" panose="02020603050405020304" pitchFamily="18" charset="0"/>
              </a:rPr>
              <a:t>•</a:t>
            </a:r>
            <a:r>
              <a:rPr lang="ja-JP" altLang="en-US" sz="1800" dirty="0">
                <a:latin typeface="Times New Roman" panose="02020603050405020304" pitchFamily="18" charset="0"/>
              </a:rPr>
              <a:t>改善した指標：所定外労働時間指数（</a:t>
            </a:r>
            <a:r>
              <a:rPr lang="en-US" altLang="ja-JP" sz="1800" dirty="0">
                <a:latin typeface="Times New Roman" panose="02020603050405020304" pitchFamily="18" charset="0"/>
              </a:rPr>
              <a:t>4</a:t>
            </a:r>
            <a:r>
              <a:rPr lang="ja-JP" altLang="en-US" sz="1800" dirty="0">
                <a:latin typeface="Times New Roman" panose="02020603050405020304" pitchFamily="18" charset="0"/>
              </a:rPr>
              <a:t>か月連続）、就職率、実質百貨店販売額</a:t>
            </a:r>
            <a:endParaRPr lang="en-US" altLang="ja-JP" sz="1800" dirty="0">
              <a:latin typeface="Times New Roman" panose="02020603050405020304" pitchFamily="18" charset="0"/>
            </a:endParaRPr>
          </a:p>
          <a:p>
            <a:r>
              <a:rPr lang="en-US" altLang="ja-JP" sz="1800" dirty="0">
                <a:latin typeface="Times New Roman" panose="02020603050405020304" pitchFamily="18" charset="0"/>
              </a:rPr>
              <a:t>•</a:t>
            </a:r>
            <a:r>
              <a:rPr lang="ja-JP" altLang="en-US" sz="1800" dirty="0">
                <a:latin typeface="Times New Roman" panose="02020603050405020304" pitchFamily="18" charset="0"/>
              </a:rPr>
              <a:t>悪化した指標：有効求人倍率（</a:t>
            </a:r>
            <a:r>
              <a:rPr lang="en-US" altLang="ja-JP" sz="1800" dirty="0">
                <a:latin typeface="Times New Roman" panose="02020603050405020304" pitchFamily="18" charset="0"/>
              </a:rPr>
              <a:t>2</a:t>
            </a:r>
            <a:r>
              <a:rPr lang="ja-JP" altLang="en-US" sz="1800" dirty="0">
                <a:latin typeface="Times New Roman" panose="02020603050405020304" pitchFamily="18" charset="0"/>
              </a:rPr>
              <a:t>か月連続）、製造工業生産指数、人件費率、輸入通関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12993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全国に比べて消費は弱い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65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655" y="4343400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（注）前年同月比。中国経済産業局、経済産業省。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4" y="1275917"/>
            <a:ext cx="742632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07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73E0B-C49B-4CCC-82E5-C60CB56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鳥取県企業経営者見通し調査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41A7EB-CD04-482B-BFCB-C2C45287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B1A-D7B3-4181-AFF2-DA5466953994}" type="slidenum">
              <a:rPr kumimoji="1" lang="ja-JP" altLang="en-US" smtClean="0"/>
              <a:t>66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295BA0-E621-4F53-8AA2-AFD1F5E3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46" y="1164137"/>
            <a:ext cx="5919355" cy="350116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10D7BB-1EB3-43D3-B715-936A237B1313}"/>
              </a:ext>
            </a:extLst>
          </p:cNvPr>
          <p:cNvSpPr txBox="1"/>
          <p:nvPr/>
        </p:nvSpPr>
        <p:spPr>
          <a:xfrm>
            <a:off x="315191" y="1437409"/>
            <a:ext cx="122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原数値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73709-7B3A-4DFE-B07D-ACEFBBCE7A97}"/>
              </a:ext>
            </a:extLst>
          </p:cNvPr>
          <p:cNvSpPr txBox="1"/>
          <p:nvPr/>
        </p:nvSpPr>
        <p:spPr>
          <a:xfrm>
            <a:off x="315191" y="3006436"/>
            <a:ext cx="120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前年同期比</a:t>
            </a:r>
          </a:p>
        </p:txBody>
      </p:sp>
    </p:spTree>
    <p:extLst>
      <p:ext uri="{BB962C8B-B14F-4D97-AF65-F5344CB8AC3E}">
        <p14:creationId xmlns:p14="http://schemas.microsoft.com/office/powerpoint/2010/main" val="1655874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参考にする指標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月例経済報告、主要経済指標（毎月）</a:t>
            </a:r>
            <a:endParaRPr lang="en-US" altLang="ja-JP" dirty="0"/>
          </a:p>
          <a:p>
            <a:r>
              <a:rPr lang="ja-JP" altLang="en-US" dirty="0"/>
              <a:t>経済・物価情勢の展望（四半期）</a:t>
            </a:r>
            <a:endParaRPr lang="en-US" altLang="ja-JP" dirty="0"/>
          </a:p>
          <a:p>
            <a:r>
              <a:rPr lang="ja-JP" altLang="en-US" dirty="0"/>
              <a:t>経済指標ダッシュボード（日本経済新聞社）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sz="1600" dirty="0">
                <a:hlinkClick r:id="rId2"/>
              </a:rPr>
              <a:t>https://vdata.nikkei.com/economicdashboard/macro/</a:t>
            </a:r>
            <a:endParaRPr lang="en-US" altLang="ja-JP" sz="1600" dirty="0"/>
          </a:p>
          <a:p>
            <a:r>
              <a:rPr lang="ja-JP" altLang="en-US" dirty="0"/>
              <a:t>マクロ経済統計リンク集</a:t>
            </a:r>
            <a:r>
              <a:rPr lang="en-US" altLang="ja-JP" dirty="0"/>
              <a:t>(</a:t>
            </a:r>
            <a:r>
              <a:rPr lang="ja-JP" altLang="en-US" dirty="0"/>
              <a:t>内閣府）</a:t>
            </a:r>
            <a:endParaRPr lang="en-US" altLang="ja-JP" dirty="0"/>
          </a:p>
          <a:p>
            <a:r>
              <a:rPr lang="ja-JP" altLang="en-US" dirty="0"/>
              <a:t>発表資料、新聞記事など（特殊要因があるかどうか）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605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C3C586-8745-4F51-B3EB-054F8145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資料など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4A7FB-81CF-411E-BDEA-56BFE1CC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グーグルなどで「山澤研究室」と検索。</a:t>
            </a:r>
            <a:endParaRPr kumimoji="1" lang="en-US" altLang="ja-JP" dirty="0"/>
          </a:p>
          <a:p>
            <a:r>
              <a:rPr lang="ja-JP" altLang="en-US" dirty="0"/>
              <a:t>「ＬＩＮＫＳ」がリンク集になっています。</a:t>
            </a:r>
            <a:endParaRPr lang="en-US" altLang="ja-JP" dirty="0"/>
          </a:p>
          <a:p>
            <a:r>
              <a:rPr kumimoji="1" lang="ja-JP" altLang="en-US" dirty="0"/>
              <a:t>経済データのデータがあります。</a:t>
            </a:r>
            <a:endParaRPr kumimoji="1" lang="en-US" altLang="ja-JP" dirty="0"/>
          </a:p>
          <a:p>
            <a:r>
              <a:rPr lang="ja-JP" altLang="en-US" dirty="0"/>
              <a:t>そのほか「経済学入門」、「マクロ経済学」、「経済予測論」などの授業の資料もあります。</a:t>
            </a:r>
            <a:endParaRPr lang="en-US" altLang="ja-JP" dirty="0"/>
          </a:p>
          <a:p>
            <a:r>
              <a:rPr kumimoji="1" lang="ja-JP" altLang="en-US" dirty="0"/>
              <a:t>「ディズニーで学ぶ経済学」も参考にしてください。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809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戦後日本の景気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</a:rPr>
              <a:t>いざなぎ景気</a:t>
            </a:r>
            <a:r>
              <a:rPr lang="en-US" altLang="ja-JP" sz="2800" dirty="0"/>
              <a:t>1965</a:t>
            </a:r>
            <a:r>
              <a:rPr lang="ja-JP" altLang="en-US" sz="2800" dirty="0"/>
              <a:t>年～　　　</a:t>
            </a:r>
          </a:p>
          <a:p>
            <a:pPr marL="0" indent="0">
              <a:buNone/>
            </a:pPr>
            <a:r>
              <a:rPr lang="ja-JP" altLang="en-US" sz="2800" dirty="0"/>
              <a:t>　	３Ｃ（　　車　　）（　クーラー　）（カラーテレビ）</a:t>
            </a:r>
          </a:p>
          <a:p>
            <a:r>
              <a:rPr lang="ja-JP" altLang="en-US" sz="2800" dirty="0"/>
              <a:t>石油ショック</a:t>
            </a:r>
          </a:p>
          <a:p>
            <a:pPr marL="0" indent="0">
              <a:buNone/>
            </a:pPr>
            <a:r>
              <a:rPr lang="ja-JP" altLang="en-US" sz="2800" dirty="0"/>
              <a:t>	原油価格の値上がりで、省エネ化が進む。</a:t>
            </a:r>
          </a:p>
          <a:p>
            <a:r>
              <a:rPr lang="ja-JP" altLang="en-US" sz="2800" dirty="0"/>
              <a:t>安定成長期</a:t>
            </a:r>
            <a:r>
              <a:rPr lang="en-US" altLang="ja-JP" sz="2800" dirty="0"/>
              <a:t>1974</a:t>
            </a:r>
            <a:r>
              <a:rPr lang="ja-JP" altLang="en-US" sz="2800" dirty="0"/>
              <a:t>年～</a:t>
            </a:r>
          </a:p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</a:rPr>
              <a:t>バブル景気 </a:t>
            </a:r>
            <a:r>
              <a:rPr lang="en-US" altLang="ja-JP" sz="2800" dirty="0"/>
              <a:t>1987</a:t>
            </a:r>
            <a:r>
              <a:rPr lang="ja-JP" altLang="en-US" sz="2800" dirty="0"/>
              <a:t>年～</a:t>
            </a:r>
          </a:p>
          <a:p>
            <a:pPr marL="0" indent="0">
              <a:buNone/>
            </a:pPr>
            <a:r>
              <a:rPr lang="ja-JP" altLang="en-US" sz="2800" dirty="0"/>
              <a:t>	・株や土地の大幅な値上がり</a:t>
            </a:r>
          </a:p>
          <a:p>
            <a:r>
              <a:rPr lang="ja-JP" altLang="en-US" sz="2800" dirty="0"/>
              <a:t>バブル崩壊不況　</a:t>
            </a:r>
            <a:r>
              <a:rPr lang="en-US" altLang="ja-JP" sz="2800" dirty="0"/>
              <a:t>1993</a:t>
            </a:r>
            <a:r>
              <a:rPr lang="ja-JP" altLang="en-US" sz="2800" dirty="0"/>
              <a:t>年～</a:t>
            </a:r>
            <a:endParaRPr lang="en-US" altLang="ja-JP" sz="2800" dirty="0"/>
          </a:p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</a:rPr>
              <a:t>中国主導の好景気　</a:t>
            </a:r>
            <a:r>
              <a:rPr lang="en-US" altLang="ja-JP" sz="2800" dirty="0"/>
              <a:t>2001</a:t>
            </a:r>
            <a:r>
              <a:rPr lang="ja-JP" altLang="en-US" sz="2800" dirty="0"/>
              <a:t>年～</a:t>
            </a:r>
            <a:endParaRPr lang="en-US" altLang="ja-JP" sz="2800" dirty="0"/>
          </a:p>
          <a:p>
            <a:r>
              <a:rPr lang="ja-JP" altLang="en-US" sz="2800" dirty="0"/>
              <a:t>リーマンショック　</a:t>
            </a:r>
            <a:r>
              <a:rPr lang="en-US" altLang="ja-JP" sz="2800" dirty="0"/>
              <a:t>2008</a:t>
            </a:r>
            <a:r>
              <a:rPr lang="ja-JP" altLang="en-US" sz="2800" dirty="0"/>
              <a:t>年</a:t>
            </a:r>
            <a:endParaRPr lang="en-US" altLang="ja-JP" sz="2800" dirty="0"/>
          </a:p>
          <a:p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</a:rPr>
              <a:t>アベノミクス</a:t>
            </a:r>
            <a:r>
              <a:rPr lang="ja-JP" altLang="en-US" sz="2800" dirty="0"/>
              <a:t>　</a:t>
            </a:r>
            <a:r>
              <a:rPr lang="en-US" altLang="ja-JP" sz="2800" dirty="0"/>
              <a:t>2013</a:t>
            </a:r>
            <a:r>
              <a:rPr lang="ja-JP" altLang="en-US" sz="2800" dirty="0"/>
              <a:t>年～</a:t>
            </a:r>
          </a:p>
          <a:p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02426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87" y="1190799"/>
            <a:ext cx="6758128" cy="34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074" y="272566"/>
            <a:ext cx="7886700" cy="994172"/>
          </a:xfrm>
        </p:spPr>
        <p:txBody>
          <a:bodyPr/>
          <a:lstStyle/>
          <a:p>
            <a:pPr algn="ctr"/>
            <a:r>
              <a:rPr lang="ja-JP" altLang="en-US" dirty="0"/>
              <a:t>戦後の長期景気拡大期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475" y="1490598"/>
            <a:ext cx="1831086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ja-JP" dirty="0"/>
              <a:t>1965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r>
              <a:rPr lang="ja-JP" altLang="en-US" dirty="0"/>
              <a:t>　　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1970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月まで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0486" y="2277838"/>
            <a:ext cx="20756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ja-JP" dirty="0"/>
              <a:t>1986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　　から</a:t>
            </a:r>
            <a:r>
              <a:rPr lang="en-US" altLang="ja-JP" dirty="0"/>
              <a:t>1991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月まで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09872" y="3877837"/>
            <a:ext cx="185691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　　から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6092" y="3133480"/>
            <a:ext cx="202008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ja-JP" dirty="0"/>
              <a:t>2002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　　から</a:t>
            </a:r>
            <a:r>
              <a:rPr lang="en-US" altLang="ja-JP" dirty="0"/>
              <a:t>2008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月まで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73170" y="4362584"/>
            <a:ext cx="105613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lang="en-US" altLang="ja-JP" dirty="0"/>
              <a:t>1</a:t>
            </a:r>
            <a:r>
              <a:rPr kumimoji="1" lang="ja-JP" altLang="en-US" dirty="0"/>
              <a:t>月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7020627" y="3588241"/>
            <a:ext cx="1754273" cy="289595"/>
          </a:xfrm>
          <a:prstGeom prst="wedgeRoundRectCallout">
            <a:avLst>
              <a:gd name="adj1" fmla="val 11287"/>
              <a:gd name="adj2" fmla="val 67602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月で</a:t>
            </a:r>
            <a:r>
              <a:rPr lang="en-US" altLang="ja-JP" dirty="0"/>
              <a:t>86</a:t>
            </a:r>
            <a:r>
              <a:rPr kumimoji="1" lang="ja-JP" altLang="en-US" dirty="0"/>
              <a:t>ヵ月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7354832" y="1824973"/>
            <a:ext cx="83667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ja-JP" dirty="0"/>
              <a:t>57</a:t>
            </a:r>
            <a:r>
              <a:rPr kumimoji="1" lang="ja-JP" altLang="en-US" dirty="0"/>
              <a:t>ヵ月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311525" y="3237354"/>
            <a:ext cx="696344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ja-JP" dirty="0"/>
              <a:t>73</a:t>
            </a:r>
            <a:r>
              <a:rPr lang="ja-JP" altLang="en-US" dirty="0"/>
              <a:t>ヵ月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824313" y="2520212"/>
            <a:ext cx="77649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ja-JP" dirty="0"/>
              <a:t>5</a:t>
            </a:r>
            <a:r>
              <a:rPr lang="ja-JP" altLang="en-US" dirty="0"/>
              <a:t>１ヵ月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73171" y="769652"/>
            <a:ext cx="107670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ja-JP" altLang="en-US" dirty="0"/>
              <a:t>（ヵ月）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76174" y="4794131"/>
            <a:ext cx="550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ja-JP" altLang="en-US" dirty="0"/>
              <a:t>景気拡大期がつづいていれば、戦後最長記録を更新中</a:t>
            </a:r>
          </a:p>
        </p:txBody>
      </p:sp>
    </p:spTree>
    <p:extLst>
      <p:ext uri="{BB962C8B-B14F-4D97-AF65-F5344CB8AC3E}">
        <p14:creationId xmlns:p14="http://schemas.microsoft.com/office/powerpoint/2010/main" val="95289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景気の波</a:t>
            </a:r>
          </a:p>
        </p:txBody>
      </p:sp>
      <p:graphicFrame>
        <p:nvGraphicFramePr>
          <p:cNvPr id="233547" name="Group 7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8043172"/>
              </p:ext>
            </p:extLst>
          </p:nvPr>
        </p:nvGraphicFramePr>
        <p:xfrm>
          <a:off x="755651" y="1329930"/>
          <a:ext cx="7777163" cy="3498866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2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コンドラチェフの波　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技術革新循環　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約</a:t>
                      </a: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50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クズネッツの波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建設投資循環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15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－</a:t>
                      </a: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25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ジュグラーの波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設備投資循環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８－</a:t>
                      </a: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12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4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キッチンの波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在庫循環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２－４年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9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3864</Words>
  <Application>Microsoft Office PowerPoint</Application>
  <PresentationFormat>画面に合わせる (16:9)</PresentationFormat>
  <Paragraphs>595</Paragraphs>
  <Slides>68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80" baseType="lpstr">
      <vt:lpstr>ＭＳ Ｐゴシック</vt:lpstr>
      <vt:lpstr>ＭＳ Ｐ明朝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Times New Roman</vt:lpstr>
      <vt:lpstr>Wingdings</vt:lpstr>
      <vt:lpstr>Office テーマ</vt:lpstr>
      <vt:lpstr>地方から景気の先を読む</vt:lpstr>
      <vt:lpstr>自己紹介</vt:lpstr>
      <vt:lpstr>今日のおはなし</vt:lpstr>
      <vt:lpstr>１．景気とは</vt:lpstr>
      <vt:lpstr>景気循環図</vt:lpstr>
      <vt:lpstr>戦後日本の景気</vt:lpstr>
      <vt:lpstr>戦後日本の景気</vt:lpstr>
      <vt:lpstr>戦後の長期景気拡大期</vt:lpstr>
      <vt:lpstr>景気の波</vt:lpstr>
      <vt:lpstr>コンドラチェフの波</vt:lpstr>
      <vt:lpstr>在庫循環</vt:lpstr>
      <vt:lpstr>出荷・在庫バランス</vt:lpstr>
      <vt:lpstr>オリンピックと景気</vt:lpstr>
      <vt:lpstr>景気がいいとは？</vt:lpstr>
      <vt:lpstr>生活水準自体は上昇している</vt:lpstr>
      <vt:lpstr>２．景気をとらえる統計</vt:lpstr>
      <vt:lpstr>実質ＧＤＰの動き（前期比）</vt:lpstr>
      <vt:lpstr>ＱＥ（四半期速報）の問題点　 発表が遅い</vt:lpstr>
      <vt:lpstr>2019年４－６月期の場合</vt:lpstr>
      <vt:lpstr>景気動向指数</vt:lpstr>
      <vt:lpstr>景気動向指数の考え方　</vt:lpstr>
      <vt:lpstr>景気動向指数ＣＩ</vt:lpstr>
      <vt:lpstr>採用系列の選択</vt:lpstr>
      <vt:lpstr>ミッチェル・バーンズ（1961）</vt:lpstr>
      <vt:lpstr>PowerPoint プレゼンテーション</vt:lpstr>
      <vt:lpstr>ムーア(1961)</vt:lpstr>
      <vt:lpstr>米国の一致指標</vt:lpstr>
      <vt:lpstr>米国の先行指標</vt:lpstr>
      <vt:lpstr>先行指数</vt:lpstr>
      <vt:lpstr>一致指数</vt:lpstr>
      <vt:lpstr>遅行指数</vt:lpstr>
      <vt:lpstr>景気動向指数による機械的判断の基準</vt:lpstr>
      <vt:lpstr>DIは多数決</vt:lpstr>
      <vt:lpstr>景気基準日付</vt:lpstr>
      <vt:lpstr>景気基準日付の決め方（１）　</vt:lpstr>
      <vt:lpstr>　</vt:lpstr>
      <vt:lpstr>PowerPoint プレゼンテーション</vt:lpstr>
      <vt:lpstr>景気基準日付の決め方（３）　</vt:lpstr>
      <vt:lpstr>PowerPoint プレゼンテーション</vt:lpstr>
      <vt:lpstr>ヒストリカルＤＩ</vt:lpstr>
      <vt:lpstr>鉱工業生産指数（2019年12月まで）</vt:lpstr>
      <vt:lpstr>サーベイデータ</vt:lpstr>
      <vt:lpstr>日銀短観の推移</vt:lpstr>
      <vt:lpstr>日銀短観　産業別業況判断ＤＩ</vt:lpstr>
      <vt:lpstr>法人企業景気予測調査</vt:lpstr>
      <vt:lpstr>景気ウオッチャー調査</vt:lpstr>
      <vt:lpstr>景気ウオッチャー調査ＤＩ（方向性）</vt:lpstr>
      <vt:lpstr>季節調整値、方向と水準</vt:lpstr>
      <vt:lpstr>計量テキスト分析による景気判断 （山澤）</vt:lpstr>
      <vt:lpstr>景気ウオッチャー調査景気の現状判断ＤＩ（方向性）との相関</vt:lpstr>
      <vt:lpstr>毎月の特徴語（景気ウオッチャー調査）</vt:lpstr>
      <vt:lpstr>消費税増税前後</vt:lpstr>
      <vt:lpstr>「消費税」、「駆け込み」の使用頻度</vt:lpstr>
      <vt:lpstr>「キャッシュレス」、「買い控え」の使用頻度</vt:lpstr>
      <vt:lpstr>政府は景気拡大と言っているのに、なぜ好景気の実感はないのか？</vt:lpstr>
      <vt:lpstr>月例経済報告　基調判断</vt:lpstr>
      <vt:lpstr>政府の公式判断は「回復」</vt:lpstr>
      <vt:lpstr>政府の判断は遅れる</vt:lpstr>
      <vt:lpstr>ＧＤＰは景気を表すのでしょうか？</vt:lpstr>
      <vt:lpstr>実質ＧＤＰとＣＩの相関係数</vt:lpstr>
      <vt:lpstr>３．鳥取県の現状</vt:lpstr>
      <vt:lpstr>鳥取県は国の景気に先行</vt:lpstr>
      <vt:lpstr>景気局面別の跛行性</vt:lpstr>
      <vt:lpstr>景気動向指数</vt:lpstr>
      <vt:lpstr>全国に比べて消費は弱い</vt:lpstr>
      <vt:lpstr>鳥取県企業経営者見通し調査</vt:lpstr>
      <vt:lpstr>参考にする指標</vt:lpstr>
      <vt:lpstr>資料など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アベノミクス以降の日本経済の現状 有効求人倍率は高いのになぜ賃金はあがらないのか</dc:title>
  <dc:creator>Yamasawa Nariyasu</dc:creator>
  <cp:lastModifiedBy>山澤 成康</cp:lastModifiedBy>
  <cp:revision>70</cp:revision>
  <dcterms:created xsi:type="dcterms:W3CDTF">2019-12-11T01:24:00Z</dcterms:created>
  <dcterms:modified xsi:type="dcterms:W3CDTF">2020-02-20T06:31:57Z</dcterms:modified>
</cp:coreProperties>
</file>