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4"/>
  </p:notesMasterIdLst>
  <p:sldIdLst>
    <p:sldId id="367" r:id="rId2"/>
    <p:sldId id="380" r:id="rId3"/>
    <p:sldId id="379" r:id="rId4"/>
    <p:sldId id="381" r:id="rId5"/>
    <p:sldId id="389" r:id="rId6"/>
    <p:sldId id="359" r:id="rId7"/>
    <p:sldId id="360" r:id="rId8"/>
    <p:sldId id="361" r:id="rId9"/>
    <p:sldId id="396" r:id="rId10"/>
    <p:sldId id="397" r:id="rId11"/>
    <p:sldId id="378" r:id="rId12"/>
    <p:sldId id="395" r:id="rId13"/>
    <p:sldId id="382" r:id="rId14"/>
    <p:sldId id="398" r:id="rId15"/>
    <p:sldId id="383" r:id="rId16"/>
    <p:sldId id="385" r:id="rId17"/>
    <p:sldId id="384" r:id="rId18"/>
    <p:sldId id="399" r:id="rId19"/>
    <p:sldId id="400" r:id="rId20"/>
    <p:sldId id="386" r:id="rId21"/>
    <p:sldId id="387" r:id="rId22"/>
    <p:sldId id="388" r:id="rId23"/>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Garamond" panose="02020404030301010803" pitchFamily="18"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Garamond" panose="02020404030301010803" pitchFamily="18"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Garamond" panose="02020404030301010803" pitchFamily="18"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Garamond" panose="02020404030301010803"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0066"/>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4" autoAdjust="0"/>
    <p:restoredTop sz="94693" autoAdjust="0"/>
  </p:normalViewPr>
  <p:slideViewPr>
    <p:cSldViewPr>
      <p:cViewPr varScale="1">
        <p:scale>
          <a:sx n="109" d="100"/>
          <a:sy n="109" d="100"/>
        </p:scale>
        <p:origin x="16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eaLnBrk="1" hangingPunct="1">
              <a:defRPr sz="1300">
                <a:latin typeface="Arial" panose="020B0604020202020204" pitchFamily="34" charset="0"/>
                <a:ea typeface="ＭＳ Ｐゴシック" pitchFamily="50" charset="-128"/>
              </a:defRPr>
            </a:lvl1pPr>
          </a:lstStyle>
          <a:p>
            <a:pPr>
              <a:defRPr/>
            </a:pPr>
            <a:endParaRPr lang="en-US" altLang="ja-JP"/>
          </a:p>
        </p:txBody>
      </p:sp>
      <p:sp>
        <p:nvSpPr>
          <p:cNvPr id="128003" name="Rectangle 3"/>
          <p:cNvSpPr>
            <a:spLocks noGrp="1" noChangeArrowheads="1"/>
          </p:cNvSpPr>
          <p:nvPr>
            <p:ph type="dt" idx="1"/>
          </p:nvPr>
        </p:nvSpPr>
        <p:spPr bwMode="auto">
          <a:xfrm>
            <a:off x="4021138"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eaLnBrk="1" hangingPunct="1">
              <a:defRPr sz="1300">
                <a:latin typeface="Arial" panose="020B0604020202020204" pitchFamily="34" charset="0"/>
                <a:ea typeface="ＭＳ Ｐゴシック" pitchFamily="50" charset="-128"/>
              </a:defRPr>
            </a:lvl1pPr>
          </a:lstStyle>
          <a:p>
            <a:pPr>
              <a:defRPr/>
            </a:pPr>
            <a:endParaRPr lang="en-US" altLang="ja-JP"/>
          </a:p>
        </p:txBody>
      </p:sp>
      <p:sp>
        <p:nvSpPr>
          <p:cNvPr id="24580" name="Rectangle 4"/>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p:cNvSpPr>
            <a:spLocks noGrp="1" noChangeArrowheads="1"/>
          </p:cNvSpPr>
          <p:nvPr>
            <p:ph type="body" sz="quarter" idx="3"/>
          </p:nvPr>
        </p:nvSpPr>
        <p:spPr bwMode="auto">
          <a:xfrm>
            <a:off x="709613" y="4860925"/>
            <a:ext cx="5680075"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28006" name="Rectangle 6"/>
          <p:cNvSpPr>
            <a:spLocks noGrp="1" noChangeArrowheads="1"/>
          </p:cNvSpPr>
          <p:nvPr>
            <p:ph type="ftr" sz="quarter" idx="4"/>
          </p:nvPr>
        </p:nvSpPr>
        <p:spPr bwMode="auto">
          <a:xfrm>
            <a:off x="0"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eaLnBrk="1" hangingPunct="1">
              <a:defRPr sz="1300">
                <a:latin typeface="Arial" panose="020B0604020202020204" pitchFamily="34" charset="0"/>
                <a:ea typeface="ＭＳ Ｐゴシック" pitchFamily="50" charset="-128"/>
              </a:defRPr>
            </a:lvl1pPr>
          </a:lstStyle>
          <a:p>
            <a:pPr>
              <a:defRPr/>
            </a:pPr>
            <a:endParaRPr lang="en-US" altLang="ja-JP"/>
          </a:p>
        </p:txBody>
      </p:sp>
      <p:sp>
        <p:nvSpPr>
          <p:cNvPr id="128007" name="Rectangle 7"/>
          <p:cNvSpPr>
            <a:spLocks noGrp="1" noChangeArrowheads="1"/>
          </p:cNvSpPr>
          <p:nvPr>
            <p:ph type="sldNum" sz="quarter" idx="5"/>
          </p:nvPr>
        </p:nvSpPr>
        <p:spPr bwMode="auto">
          <a:xfrm>
            <a:off x="4021138"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eaLnBrk="1" hangingPunct="1">
              <a:defRPr sz="1300">
                <a:latin typeface="Arial" panose="020B0604020202020204" pitchFamily="34" charset="0"/>
              </a:defRPr>
            </a:lvl1pPr>
          </a:lstStyle>
          <a:p>
            <a:fld id="{B987039F-3E20-48A1-802A-CE7D75BF7248}"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F9C523F-94CF-4341-805F-3D342B7F93A2}" type="slidenum">
              <a:rPr lang="en-US" altLang="ja-JP"/>
              <a:pPr/>
              <a:t>‹#›</a:t>
            </a:fld>
            <a:endParaRPr lang="en-US" altLang="ja-JP"/>
          </a:p>
        </p:txBody>
      </p:sp>
    </p:spTree>
    <p:extLst>
      <p:ext uri="{BB962C8B-B14F-4D97-AF65-F5344CB8AC3E}">
        <p14:creationId xmlns:p14="http://schemas.microsoft.com/office/powerpoint/2010/main" val="114000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9B201396-0381-460A-A2F6-CB0CF8D06E47}" type="slidenum">
              <a:rPr lang="en-US" altLang="ja-JP"/>
              <a:pPr/>
              <a:t>‹#›</a:t>
            </a:fld>
            <a:endParaRPr lang="en-US" altLang="ja-JP"/>
          </a:p>
        </p:txBody>
      </p:sp>
    </p:spTree>
    <p:extLst>
      <p:ext uri="{BB962C8B-B14F-4D97-AF65-F5344CB8AC3E}">
        <p14:creationId xmlns:p14="http://schemas.microsoft.com/office/powerpoint/2010/main" val="285804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C65D764-9CE6-4982-9654-18C6F6B9095F}" type="slidenum">
              <a:rPr lang="en-US" altLang="ja-JP"/>
              <a:pPr/>
              <a:t>‹#›</a:t>
            </a:fld>
            <a:endParaRPr lang="en-US" altLang="ja-JP"/>
          </a:p>
        </p:txBody>
      </p:sp>
    </p:spTree>
    <p:extLst>
      <p:ext uri="{BB962C8B-B14F-4D97-AF65-F5344CB8AC3E}">
        <p14:creationId xmlns:p14="http://schemas.microsoft.com/office/powerpoint/2010/main" val="331809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4ECEC227-9644-42CF-9A07-2230DBDA521E}" type="slidenum">
              <a:rPr lang="en-US" altLang="ja-JP"/>
              <a:pPr/>
              <a:t>‹#›</a:t>
            </a:fld>
            <a:endParaRPr lang="en-US" altLang="ja-JP"/>
          </a:p>
        </p:txBody>
      </p:sp>
    </p:spTree>
    <p:extLst>
      <p:ext uri="{BB962C8B-B14F-4D97-AF65-F5344CB8AC3E}">
        <p14:creationId xmlns:p14="http://schemas.microsoft.com/office/powerpoint/2010/main" val="91534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7B3AA11-A722-4BC8-8532-4EC097517DFE}" type="slidenum">
              <a:rPr lang="en-US" altLang="ja-JP"/>
              <a:pPr/>
              <a:t>‹#›</a:t>
            </a:fld>
            <a:endParaRPr lang="en-US" altLang="ja-JP"/>
          </a:p>
        </p:txBody>
      </p:sp>
    </p:spTree>
    <p:extLst>
      <p:ext uri="{BB962C8B-B14F-4D97-AF65-F5344CB8AC3E}">
        <p14:creationId xmlns:p14="http://schemas.microsoft.com/office/powerpoint/2010/main" val="13338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5F43E6AA-C886-4C0D-9CE6-0EDEF9524825}" type="slidenum">
              <a:rPr lang="en-US" altLang="ja-JP"/>
              <a:pPr/>
              <a:t>‹#›</a:t>
            </a:fld>
            <a:endParaRPr lang="en-US" altLang="ja-JP"/>
          </a:p>
        </p:txBody>
      </p:sp>
    </p:spTree>
    <p:extLst>
      <p:ext uri="{BB962C8B-B14F-4D97-AF65-F5344CB8AC3E}">
        <p14:creationId xmlns:p14="http://schemas.microsoft.com/office/powerpoint/2010/main" val="295784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fld id="{33775EFD-0401-47DB-8C5D-EF2C73942336}" type="slidenum">
              <a:rPr lang="en-US" altLang="ja-JP"/>
              <a:pPr/>
              <a:t>‹#›</a:t>
            </a:fld>
            <a:endParaRPr lang="en-US" altLang="ja-JP"/>
          </a:p>
        </p:txBody>
      </p:sp>
    </p:spTree>
    <p:extLst>
      <p:ext uri="{BB962C8B-B14F-4D97-AF65-F5344CB8AC3E}">
        <p14:creationId xmlns:p14="http://schemas.microsoft.com/office/powerpoint/2010/main" val="241312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fld id="{7D2F908C-A947-4E63-AA20-40F05E45A61A}" type="slidenum">
              <a:rPr lang="en-US" altLang="ja-JP"/>
              <a:pPr/>
              <a:t>‹#›</a:t>
            </a:fld>
            <a:endParaRPr lang="en-US" altLang="ja-JP"/>
          </a:p>
        </p:txBody>
      </p:sp>
    </p:spTree>
    <p:extLst>
      <p:ext uri="{BB962C8B-B14F-4D97-AF65-F5344CB8AC3E}">
        <p14:creationId xmlns:p14="http://schemas.microsoft.com/office/powerpoint/2010/main" val="130845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fld id="{A3861112-095C-449F-8119-33A4D6F78569}" type="slidenum">
              <a:rPr lang="en-US" altLang="ja-JP"/>
              <a:pPr/>
              <a:t>‹#›</a:t>
            </a:fld>
            <a:endParaRPr lang="en-US" altLang="ja-JP"/>
          </a:p>
        </p:txBody>
      </p:sp>
    </p:spTree>
    <p:extLst>
      <p:ext uri="{BB962C8B-B14F-4D97-AF65-F5344CB8AC3E}">
        <p14:creationId xmlns:p14="http://schemas.microsoft.com/office/powerpoint/2010/main" val="137586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B1736A04-49C8-478E-8459-6C40BB40CB3F}" type="slidenum">
              <a:rPr lang="en-US" altLang="ja-JP"/>
              <a:pPr/>
              <a:t>‹#›</a:t>
            </a:fld>
            <a:endParaRPr lang="en-US" altLang="ja-JP"/>
          </a:p>
        </p:txBody>
      </p:sp>
    </p:spTree>
    <p:extLst>
      <p:ext uri="{BB962C8B-B14F-4D97-AF65-F5344CB8AC3E}">
        <p14:creationId xmlns:p14="http://schemas.microsoft.com/office/powerpoint/2010/main" val="206918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8B9155C2-C718-436F-A28A-0F8174DEF524}" type="slidenum">
              <a:rPr lang="en-US" altLang="ja-JP"/>
              <a:pPr/>
              <a:t>‹#›</a:t>
            </a:fld>
            <a:endParaRPr lang="en-US" altLang="ja-JP"/>
          </a:p>
        </p:txBody>
      </p:sp>
    </p:spTree>
    <p:extLst>
      <p:ext uri="{BB962C8B-B14F-4D97-AF65-F5344CB8AC3E}">
        <p14:creationId xmlns:p14="http://schemas.microsoft.com/office/powerpoint/2010/main" val="311785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5A149AC9-8D83-4480-B29F-BF727D0DD29E}"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ea typeface="ＭＳ Ｐゴシック" panose="020B0600070205080204"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klook.com/ja/activity/2473-chimelong-ocean-kingdom-zhuhai/"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dn-cloudfront.cfauthx.com/binaries/content/assets/cp-en-us/general-information/explore/2018-park-map.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ctrTitle"/>
          </p:nvPr>
        </p:nvSpPr>
        <p:spPr>
          <a:xfrm>
            <a:off x="1116013" y="476250"/>
            <a:ext cx="6858000" cy="2387600"/>
          </a:xfrm>
        </p:spPr>
        <p:txBody>
          <a:bodyPr/>
          <a:lstStyle/>
          <a:p>
            <a:r>
              <a:rPr lang="ja-JP" altLang="en-US" smtClean="0"/>
              <a:t>第</a:t>
            </a:r>
            <a:r>
              <a:rPr lang="en-US" altLang="ja-JP" smtClean="0"/>
              <a:t>8</a:t>
            </a:r>
            <a:r>
              <a:rPr lang="ja-JP" altLang="en-US" smtClean="0"/>
              <a:t>章テーマパークの歴史</a:t>
            </a:r>
          </a:p>
        </p:txBody>
      </p:sp>
      <p:sp>
        <p:nvSpPr>
          <p:cNvPr id="4099" name="サブタイトル 2"/>
          <p:cNvSpPr>
            <a:spLocks noGrp="1"/>
          </p:cNvSpPr>
          <p:nvPr>
            <p:ph type="subTitle" idx="1"/>
          </p:nvPr>
        </p:nvSpPr>
        <p:spPr>
          <a:xfrm>
            <a:off x="971550" y="4437063"/>
            <a:ext cx="6858000" cy="1655762"/>
          </a:xfrm>
        </p:spPr>
        <p:txBody>
          <a:bodyPr/>
          <a:lstStyle/>
          <a:p>
            <a:pPr>
              <a:buFont typeface="Arial" charset="0"/>
              <a:buNone/>
              <a:defRPr/>
            </a:pPr>
            <a:r>
              <a:rPr lang="ja-JP" altLang="en-US" sz="2800" dirty="0">
                <a:solidFill>
                  <a:schemeClr val="accent3">
                    <a:lumMod val="75000"/>
                  </a:schemeClr>
                </a:solidFill>
              </a:rPr>
              <a:t>跡見学園女子大学</a:t>
            </a:r>
            <a:endParaRPr lang="en-US" altLang="ja-JP" sz="2800" dirty="0">
              <a:solidFill>
                <a:schemeClr val="accent3">
                  <a:lumMod val="75000"/>
                </a:schemeClr>
              </a:solidFill>
            </a:endParaRPr>
          </a:p>
          <a:p>
            <a:pPr>
              <a:buFont typeface="Arial" charset="0"/>
              <a:buNone/>
              <a:defRPr/>
            </a:pPr>
            <a:r>
              <a:rPr lang="ja-JP" altLang="en-US" sz="2800" dirty="0">
                <a:solidFill>
                  <a:schemeClr val="accent3">
                    <a:lumMod val="75000"/>
                  </a:schemeClr>
                </a:solidFill>
              </a:rPr>
              <a:t>山澤成康</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100138"/>
            <a:ext cx="10795000" cy="905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テキスト ボックス 1"/>
          <p:cNvSpPr txBox="1">
            <a:spLocks noChangeArrowheads="1"/>
          </p:cNvSpPr>
          <p:nvPr/>
        </p:nvSpPr>
        <p:spPr bwMode="auto">
          <a:xfrm>
            <a:off x="2411413" y="630872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r>
              <a:rPr lang="ja-JP" altLang="en-US"/>
              <a:t>長崎市</a:t>
            </a:r>
          </a:p>
        </p:txBody>
      </p:sp>
      <p:sp>
        <p:nvSpPr>
          <p:cNvPr id="11268" name="テキスト ボックス 2"/>
          <p:cNvSpPr txBox="1">
            <a:spLocks noChangeArrowheads="1"/>
          </p:cNvSpPr>
          <p:nvPr/>
        </p:nvSpPr>
        <p:spPr bwMode="auto">
          <a:xfrm>
            <a:off x="2051050" y="69215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r>
              <a:rPr lang="ja-JP" altLang="en-US"/>
              <a:t>ハウステンボス</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260350"/>
            <a:ext cx="8435975" cy="1325563"/>
          </a:xfrm>
        </p:spPr>
        <p:txBody>
          <a:bodyPr/>
          <a:lstStyle/>
          <a:p>
            <a:r>
              <a:rPr lang="ja-JP" altLang="en-US" smtClean="0"/>
              <a:t>東京セサミプレイス（東京サマーランドに隣接）</a:t>
            </a:r>
          </a:p>
        </p:txBody>
      </p:sp>
      <p:sp>
        <p:nvSpPr>
          <p:cNvPr id="12291" name="コンテンツ プレースホルダー 2"/>
          <p:cNvSpPr>
            <a:spLocks noGrp="1"/>
          </p:cNvSpPr>
          <p:nvPr>
            <p:ph idx="1"/>
          </p:nvPr>
        </p:nvSpPr>
        <p:spPr/>
        <p:txBody>
          <a:bodyPr/>
          <a:lstStyle/>
          <a:p>
            <a:endParaRPr lang="ja-JP" altLang="en-US"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268413"/>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86055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617913"/>
            <a:ext cx="40767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endParaRPr lang="ja-JP" altLang="en-US" smtClean="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38138"/>
            <a:ext cx="3024187"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404813"/>
            <a:ext cx="3497262"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3" y="3498850"/>
            <a:ext cx="35941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8" name="テキスト ボックス 4"/>
          <p:cNvSpPr txBox="1">
            <a:spLocks noChangeArrowheads="1"/>
          </p:cNvSpPr>
          <p:nvPr/>
        </p:nvSpPr>
        <p:spPr bwMode="auto">
          <a:xfrm>
            <a:off x="827088" y="29241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r>
              <a:rPr lang="ja-JP" altLang="en-US"/>
              <a:t>ワイルドブルーヨコハマ</a:t>
            </a:r>
          </a:p>
        </p:txBody>
      </p:sp>
      <p:sp>
        <p:nvSpPr>
          <p:cNvPr id="13319" name="テキスト ボックス 5"/>
          <p:cNvSpPr txBox="1">
            <a:spLocks noChangeArrowheads="1"/>
          </p:cNvSpPr>
          <p:nvPr/>
        </p:nvSpPr>
        <p:spPr bwMode="auto">
          <a:xfrm>
            <a:off x="5292725" y="3109913"/>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r>
              <a:rPr lang="ja-JP" altLang="en-US"/>
              <a:t>ザウス（ＳＳＡＷＳ）</a:t>
            </a:r>
          </a:p>
        </p:txBody>
      </p:sp>
      <p:sp>
        <p:nvSpPr>
          <p:cNvPr id="13320" name="テキスト ボックス 6"/>
          <p:cNvSpPr txBox="1">
            <a:spLocks noChangeArrowheads="1"/>
          </p:cNvSpPr>
          <p:nvPr/>
        </p:nvSpPr>
        <p:spPr bwMode="auto">
          <a:xfrm>
            <a:off x="2771775" y="6381750"/>
            <a:ext cx="316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pPr algn="ctr"/>
            <a:r>
              <a:rPr lang="ja-JP" altLang="en-US"/>
              <a:t>東京マリン</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49275"/>
            <a:ext cx="7570787"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r>
              <a:rPr lang="ja-JP" altLang="en-US" smtClean="0"/>
              <a:t>チャイムロングオーシャンキングダム</a:t>
            </a:r>
          </a:p>
        </p:txBody>
      </p:sp>
      <p:sp>
        <p:nvSpPr>
          <p:cNvPr id="15363" name="コンテンツ プレースホルダー 2"/>
          <p:cNvSpPr>
            <a:spLocks noGrp="1"/>
          </p:cNvSpPr>
          <p:nvPr>
            <p:ph idx="1"/>
          </p:nvPr>
        </p:nvSpPr>
        <p:spPr/>
        <p:txBody>
          <a:bodyPr/>
          <a:lstStyle/>
          <a:p>
            <a:r>
              <a:rPr lang="ja-JP" altLang="en-US" smtClean="0"/>
              <a:t>中国、珠海（マカオと香港の間）にある。</a:t>
            </a:r>
            <a:endParaRPr lang="en-US" altLang="ja-JP" smtClean="0"/>
          </a:p>
          <a:p>
            <a:r>
              <a:rPr lang="ja-JP" altLang="en-US" smtClean="0"/>
              <a:t>世界一大きな水槽など。</a:t>
            </a:r>
            <a:endParaRPr lang="en-US" altLang="ja-JP" smtClean="0"/>
          </a:p>
          <a:p>
            <a:r>
              <a:rPr lang="en-US" altLang="ja-JP" smtClean="0">
                <a:hlinkClick r:id="rId2"/>
              </a:rPr>
              <a:t>https://www.klook.com/ja/activity/2473-chimelong-ocean-kingdom-zhuhai/</a:t>
            </a:r>
            <a:endParaRPr lang="ja-JP" alt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539750" y="476250"/>
            <a:ext cx="7886700" cy="1325563"/>
          </a:xfrm>
        </p:spPr>
        <p:txBody>
          <a:bodyPr/>
          <a:lstStyle/>
          <a:p>
            <a:r>
              <a:rPr lang="ja-JP" altLang="en-US" smtClean="0"/>
              <a:t>ベストパーク</a:t>
            </a:r>
            <a:r>
              <a:rPr lang="en-US" altLang="ja-JP" smtClean="0"/>
              <a:t/>
            </a:r>
            <a:br>
              <a:rPr lang="en-US" altLang="ja-JP" smtClean="0"/>
            </a:br>
            <a:endParaRPr lang="ja-JP" altLang="en-US" smtClean="0"/>
          </a:p>
        </p:txBody>
      </p:sp>
      <p:pic>
        <p:nvPicPr>
          <p:cNvPr id="16387" name="図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46450"/>
            <a:ext cx="84978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図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538" y="484188"/>
            <a:ext cx="4106862"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77863"/>
            <a:ext cx="7200900" cy="470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r>
              <a:rPr lang="ja-JP" altLang="en-US" smtClean="0"/>
              <a:t>ヨーロッパパーク</a:t>
            </a: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484313"/>
            <a:ext cx="8734425" cy="4752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lang="ja-JP" altLang="en-US" smtClean="0"/>
              <a:t>ドリーウッド</a:t>
            </a:r>
          </a:p>
        </p:txBody>
      </p:sp>
      <p:sp>
        <p:nvSpPr>
          <p:cNvPr id="19459" name="コンテンツ プレースホルダー 2"/>
          <p:cNvSpPr>
            <a:spLocks noGrp="1"/>
          </p:cNvSpPr>
          <p:nvPr>
            <p:ph idx="1"/>
          </p:nvPr>
        </p:nvSpPr>
        <p:spPr/>
        <p:txBody>
          <a:bodyPr/>
          <a:lstStyle/>
          <a:p>
            <a:r>
              <a:rPr lang="en-US" altLang="ja-JP" smtClean="0"/>
              <a:t>https://www.dollywood.com/</a:t>
            </a:r>
            <a:endParaRPr lang="ja-JP" altLang="en-US" smtClean="0"/>
          </a:p>
        </p:txBody>
      </p:sp>
      <p:pic>
        <p:nvPicPr>
          <p:cNvPr id="19460" name="図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2636838"/>
            <a:ext cx="709295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0"/>
            <a:ext cx="801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p:txBody>
          <a:bodyPr/>
          <a:lstStyle/>
          <a:p>
            <a:r>
              <a:rPr lang="en-US" altLang="ja-JP" smtClean="0"/>
              <a:t>『</a:t>
            </a:r>
            <a:r>
              <a:rPr lang="ja-JP" altLang="en-US" smtClean="0"/>
              <a:t>特定サービス産業実態調査</a:t>
            </a:r>
            <a:r>
              <a:rPr lang="en-US" altLang="ja-JP" smtClean="0"/>
              <a:t>』</a:t>
            </a:r>
            <a:endParaRPr lang="ja-JP" altLang="en-US" smtClean="0"/>
          </a:p>
        </p:txBody>
      </p:sp>
      <p:sp>
        <p:nvSpPr>
          <p:cNvPr id="3075" name="コンテンツ プレースホルダー 2"/>
          <p:cNvSpPr>
            <a:spLocks noGrp="1"/>
          </p:cNvSpPr>
          <p:nvPr>
            <p:ph idx="1"/>
          </p:nvPr>
        </p:nvSpPr>
        <p:spPr>
          <a:xfrm>
            <a:off x="539750" y="1557338"/>
            <a:ext cx="7886700" cy="4351337"/>
          </a:xfrm>
        </p:spPr>
        <p:txBody>
          <a:bodyPr/>
          <a:lstStyle/>
          <a:p>
            <a:r>
              <a:rPr lang="ja-JP" altLang="en-US" smtClean="0"/>
              <a:t>　</a:t>
            </a:r>
            <a:r>
              <a:rPr lang="ja-JP" altLang="en-US" smtClean="0">
                <a:solidFill>
                  <a:srgbClr val="FF0000"/>
                </a:solidFill>
              </a:rPr>
              <a:t>公園</a:t>
            </a:r>
            <a:r>
              <a:rPr lang="ja-JP" altLang="en-US" smtClean="0"/>
              <a:t>　○○公園、○○庭園、○○公園管理事務所などと呼ばれている事業所で、入場（園）料を徴収することで入場でき、樹木，池等の自然環境を有して，娯楽を提供し，又は休養を与える事業所。</a:t>
            </a:r>
          </a:p>
          <a:p>
            <a:r>
              <a:rPr lang="ja-JP" altLang="en-US" smtClean="0">
                <a:solidFill>
                  <a:srgbClr val="FF0000"/>
                </a:solidFill>
              </a:rPr>
              <a:t>遊園地</a:t>
            </a:r>
            <a:r>
              <a:rPr lang="ja-JP" altLang="en-US" smtClean="0"/>
              <a:t>　主として屋内、屋外を問わず、常設の遊戯施設を </a:t>
            </a:r>
            <a:r>
              <a:rPr lang="en-US" altLang="ja-JP" smtClean="0"/>
              <a:t>3 </a:t>
            </a:r>
            <a:r>
              <a:rPr lang="ja-JP" altLang="en-US" smtClean="0"/>
              <a:t>種類以上（直接、硬貨・メダル・カード等を投入するものを除く）有し、フリーパスの購入もしくは料金を支払うことにより施設を利用できる事業所。遊戯施設とは、コースター、観覧車、メリーゴーランド、バイキング、フライングカーペット、モノレール、オクトパス、飛行塔、ミニＳＬ、ゴーカートなどをいう。</a:t>
            </a:r>
          </a:p>
          <a:p>
            <a:r>
              <a:rPr lang="ja-JP" altLang="en-US" smtClean="0">
                <a:solidFill>
                  <a:srgbClr val="FF0000"/>
                </a:solidFill>
              </a:rPr>
              <a:t>テーマパーク</a:t>
            </a:r>
            <a:r>
              <a:rPr lang="ja-JP" altLang="en-US" smtClean="0"/>
              <a:t>　入場料をとり、特定の非日常的なテーマのもとに施設全体の環境づくりを行い、テーマに関連する常設かつ有料のアトラクション施設を有し、パレードやイベントなどを組み込んで、空間全体を演出する事業所。アトラクション施設とは、映像、ライド</a:t>
            </a:r>
            <a:r>
              <a:rPr lang="en-US" altLang="ja-JP" smtClean="0"/>
              <a:t>(</a:t>
            </a:r>
            <a:r>
              <a:rPr lang="ja-JP" altLang="en-US" smtClean="0"/>
              <a:t>乗り物</a:t>
            </a:r>
            <a:r>
              <a:rPr lang="en-US" altLang="ja-JP" smtClean="0"/>
              <a:t>)</a:t>
            </a:r>
            <a:r>
              <a:rPr lang="ja-JP" altLang="en-US" smtClean="0"/>
              <a:t>、ショー、イベント、シミュレーション、仮想体験（バーチャルリアリティ）、展示物の施設などをいう。</a:t>
            </a:r>
          </a:p>
          <a:p>
            <a:endParaRPr lang="ja-JP" alt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ja-JP" altLang="en-US" smtClean="0">
                <a:hlinkClick r:id="rId2"/>
              </a:rPr>
              <a:t>シダーポイント</a:t>
            </a:r>
            <a:endParaRPr lang="ja-JP" altLang="en-US" smtClean="0"/>
          </a:p>
        </p:txBody>
      </p:sp>
      <p:pic>
        <p:nvPicPr>
          <p:cNvPr id="215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00125" y="1992313"/>
            <a:ext cx="7143750" cy="4019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endParaRPr lang="ja-JP" altLang="en-US" smtClean="0"/>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052513"/>
            <a:ext cx="7559675" cy="5045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endParaRPr lang="ja-JP" altLang="en-US" smtClean="0"/>
          </a:p>
        </p:txBody>
      </p:sp>
      <p:pic>
        <p:nvPicPr>
          <p:cNvPr id="23555" name="コンテンツ プレースホルダー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260350"/>
            <a:ext cx="9493250" cy="17406938"/>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r>
              <a:rPr lang="ja-JP" altLang="en-US" smtClean="0"/>
              <a:t>特定サービス産業実態調査</a:t>
            </a:r>
          </a:p>
        </p:txBody>
      </p:sp>
      <p:pic>
        <p:nvPicPr>
          <p:cNvPr id="40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2492375"/>
            <a:ext cx="7632700" cy="2152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テキスト ボックス 1"/>
          <p:cNvSpPr txBox="1">
            <a:spLocks noChangeArrowheads="1"/>
          </p:cNvSpPr>
          <p:nvPr/>
        </p:nvSpPr>
        <p:spPr bwMode="auto">
          <a:xfrm>
            <a:off x="4427538" y="5157788"/>
            <a:ext cx="345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r>
              <a:rPr lang="ja-JP" altLang="en-US"/>
              <a:t>（出所）経済産業省、</a:t>
            </a:r>
            <a:r>
              <a:rPr lang="en-US" altLang="ja-JP"/>
              <a:t>2015</a:t>
            </a:r>
            <a:r>
              <a:rPr lang="ja-JP" altLang="en-US"/>
              <a:t>年</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endParaRPr lang="ja-JP" altLang="en-US" smtClean="0"/>
          </a:p>
        </p:txBody>
      </p:sp>
      <p:graphicFrame>
        <p:nvGraphicFramePr>
          <p:cNvPr id="4" name="コンテンツ プレースホルダー 3"/>
          <p:cNvGraphicFramePr>
            <a:graphicFrameLocks noGrp="1"/>
          </p:cNvGraphicFramePr>
          <p:nvPr>
            <p:ph idx="1"/>
          </p:nvPr>
        </p:nvGraphicFramePr>
        <p:xfrm>
          <a:off x="395288" y="476250"/>
          <a:ext cx="8424862" cy="5486400"/>
        </p:xfrm>
        <a:graphic>
          <a:graphicData uri="http://schemas.openxmlformats.org/drawingml/2006/table">
            <a:tbl>
              <a:tblPr firstRow="1" firstCol="1" bandRow="1">
                <a:tableStyleId>{5C22544A-7EE6-4342-B048-85BDC9FD1C3A}</a:tableStyleId>
              </a:tblPr>
              <a:tblGrid>
                <a:gridCol w="1656169">
                  <a:extLst>
                    <a:ext uri="{9D8B030D-6E8A-4147-A177-3AD203B41FA5}">
                      <a16:colId xmlns:a16="http://schemas.microsoft.com/office/drawing/2014/main" val="20000"/>
                    </a:ext>
                  </a:extLst>
                </a:gridCol>
                <a:gridCol w="1730201">
                  <a:extLst>
                    <a:ext uri="{9D8B030D-6E8A-4147-A177-3AD203B41FA5}">
                      <a16:colId xmlns:a16="http://schemas.microsoft.com/office/drawing/2014/main" val="20001"/>
                    </a:ext>
                  </a:extLst>
                </a:gridCol>
                <a:gridCol w="1694634">
                  <a:extLst>
                    <a:ext uri="{9D8B030D-6E8A-4147-A177-3AD203B41FA5}">
                      <a16:colId xmlns:a16="http://schemas.microsoft.com/office/drawing/2014/main" val="20002"/>
                    </a:ext>
                  </a:extLst>
                </a:gridCol>
                <a:gridCol w="1694634">
                  <a:extLst>
                    <a:ext uri="{9D8B030D-6E8A-4147-A177-3AD203B41FA5}">
                      <a16:colId xmlns:a16="http://schemas.microsoft.com/office/drawing/2014/main" val="20003"/>
                    </a:ext>
                  </a:extLst>
                </a:gridCol>
                <a:gridCol w="1649224">
                  <a:extLst>
                    <a:ext uri="{9D8B030D-6E8A-4147-A177-3AD203B41FA5}">
                      <a16:colId xmlns:a16="http://schemas.microsoft.com/office/drawing/2014/main" val="20004"/>
                    </a:ext>
                  </a:extLst>
                </a:gridCol>
              </a:tblGrid>
              <a:tr h="504056">
                <a:tc>
                  <a:txBody>
                    <a:bodyPr/>
                    <a:lstStyle/>
                    <a:p>
                      <a:pPr algn="just">
                        <a:spcAft>
                          <a:spcPts val="0"/>
                        </a:spcAft>
                      </a:pPr>
                      <a:r>
                        <a:rPr lang="en-US" sz="2000" kern="100" dirty="0">
                          <a:effectLst/>
                        </a:rPr>
                        <a:t> </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解説</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具体例</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収益源</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平均滞在時間</a:t>
                      </a:r>
                      <a:endParaRPr lang="ja-JP" sz="2000" kern="100">
                        <a:effectLst/>
                        <a:latin typeface="Century"/>
                        <a:ea typeface="ＭＳ 明朝"/>
                        <a:cs typeface="Times New Roman"/>
                      </a:endParaRPr>
                    </a:p>
                  </a:txBody>
                  <a:tcPr marL="68579" marR="68579" marT="0" marB="0"/>
                </a:tc>
                <a:extLst>
                  <a:ext uri="{0D108BD9-81ED-4DB2-BD59-A6C34878D82A}">
                    <a16:rowId xmlns:a16="http://schemas.microsoft.com/office/drawing/2014/main" val="10000"/>
                  </a:ext>
                </a:extLst>
              </a:tr>
              <a:tr h="0">
                <a:tc>
                  <a:txBody>
                    <a:bodyPr/>
                    <a:lstStyle/>
                    <a:p>
                      <a:pPr algn="just">
                        <a:spcAft>
                          <a:spcPts val="0"/>
                        </a:spcAft>
                      </a:pPr>
                      <a:r>
                        <a:rPr lang="ja-JP" sz="2000" kern="100">
                          <a:effectLst/>
                        </a:rPr>
                        <a:t>ライドパーク</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いわゆる遊園地</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としまえんや東京ドームシティアトラクションズ</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入場料とチケット販売</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en-US" sz="2000" kern="100">
                          <a:effectLst/>
                        </a:rPr>
                        <a:t>4</a:t>
                      </a:r>
                      <a:r>
                        <a:rPr lang="ja-JP" sz="2000" kern="100">
                          <a:effectLst/>
                        </a:rPr>
                        <a:t>時間程度</a:t>
                      </a:r>
                      <a:endParaRPr lang="ja-JP" sz="2000" kern="100">
                        <a:effectLst/>
                        <a:latin typeface="Century"/>
                        <a:ea typeface="ＭＳ 明朝"/>
                        <a:cs typeface="Times New Roman"/>
                      </a:endParaRPr>
                    </a:p>
                  </a:txBody>
                  <a:tcPr marL="68579" marR="68579" marT="0" marB="0"/>
                </a:tc>
                <a:extLst>
                  <a:ext uri="{0D108BD9-81ED-4DB2-BD59-A6C34878D82A}">
                    <a16:rowId xmlns:a16="http://schemas.microsoft.com/office/drawing/2014/main" val="10001"/>
                  </a:ext>
                </a:extLst>
              </a:tr>
              <a:tr h="0">
                <a:tc>
                  <a:txBody>
                    <a:bodyPr/>
                    <a:lstStyle/>
                    <a:p>
                      <a:pPr algn="just">
                        <a:spcAft>
                          <a:spcPts val="0"/>
                        </a:spcAft>
                      </a:pPr>
                      <a:r>
                        <a:rPr lang="ja-JP" sz="2000" kern="100">
                          <a:effectLst/>
                        </a:rPr>
                        <a:t>アミューズメントパーク</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広義の「アミューズメント施設」</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ナムコ・ワンダーエッグ、ジョイポリスなど</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入場料とチケット販売</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en-US" sz="2000" kern="100">
                          <a:effectLst/>
                        </a:rPr>
                        <a:t>3</a:t>
                      </a:r>
                      <a:r>
                        <a:rPr lang="ja-JP" sz="2000" kern="100">
                          <a:effectLst/>
                        </a:rPr>
                        <a:t>時間程度</a:t>
                      </a:r>
                      <a:endParaRPr lang="ja-JP" sz="2000" kern="100">
                        <a:effectLst/>
                        <a:latin typeface="Century"/>
                        <a:ea typeface="ＭＳ 明朝"/>
                        <a:cs typeface="Times New Roman"/>
                      </a:endParaRPr>
                    </a:p>
                  </a:txBody>
                  <a:tcPr marL="68579" marR="68579" marT="0" marB="0"/>
                </a:tc>
                <a:extLst>
                  <a:ext uri="{0D108BD9-81ED-4DB2-BD59-A6C34878D82A}">
                    <a16:rowId xmlns:a16="http://schemas.microsoft.com/office/drawing/2014/main" val="10002"/>
                  </a:ext>
                </a:extLst>
              </a:tr>
              <a:tr h="0">
                <a:tc>
                  <a:txBody>
                    <a:bodyPr/>
                    <a:lstStyle/>
                    <a:p>
                      <a:pPr algn="just">
                        <a:spcAft>
                          <a:spcPts val="0"/>
                        </a:spcAft>
                      </a:pPr>
                      <a:r>
                        <a:rPr lang="ja-JP" sz="2000" kern="100">
                          <a:effectLst/>
                        </a:rPr>
                        <a:t>テーマパーク</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コンセプトの「テーマ性」で集客し、満足感を与える。</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東京ディズニーランド、ユニバーサル・スタジオ・ジャパンなど</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チケット販売、物販、飲食代</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en-US" sz="2000" kern="100" dirty="0">
                          <a:effectLst/>
                        </a:rPr>
                        <a:t>7</a:t>
                      </a:r>
                      <a:r>
                        <a:rPr lang="ja-JP" sz="2000" kern="100" dirty="0">
                          <a:effectLst/>
                        </a:rPr>
                        <a:t>時間以上</a:t>
                      </a:r>
                      <a:endParaRPr lang="ja-JP" sz="2000" kern="100" dirty="0">
                        <a:effectLst/>
                        <a:latin typeface="Century"/>
                        <a:ea typeface="ＭＳ 明朝"/>
                        <a:cs typeface="Times New Roman"/>
                      </a:endParaRPr>
                    </a:p>
                  </a:txBody>
                  <a:tcPr marL="68579" marR="68579" marT="0" marB="0"/>
                </a:tc>
                <a:extLst>
                  <a:ext uri="{0D108BD9-81ED-4DB2-BD59-A6C34878D82A}">
                    <a16:rowId xmlns:a16="http://schemas.microsoft.com/office/drawing/2014/main" val="10003"/>
                  </a:ext>
                </a:extLst>
              </a:tr>
              <a:tr h="0">
                <a:tc>
                  <a:txBody>
                    <a:bodyPr/>
                    <a:lstStyle/>
                    <a:p>
                      <a:pPr algn="just">
                        <a:spcAft>
                          <a:spcPts val="0"/>
                        </a:spcAft>
                      </a:pPr>
                      <a:r>
                        <a:rPr lang="ja-JP" sz="2000" kern="100">
                          <a:effectLst/>
                        </a:rPr>
                        <a:t>テーマリゾート</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長期滞在客を前提としたリゾート</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a:effectLst/>
                        </a:rPr>
                        <a:t>ハウステンボスなど</a:t>
                      </a:r>
                      <a:endParaRPr lang="ja-JP" sz="2000" kern="100">
                        <a:effectLst/>
                        <a:latin typeface="Century"/>
                        <a:ea typeface="ＭＳ 明朝"/>
                        <a:cs typeface="Times New Roman"/>
                      </a:endParaRPr>
                    </a:p>
                  </a:txBody>
                  <a:tcPr marL="68579" marR="68579" marT="0" marB="0"/>
                </a:tc>
                <a:tc>
                  <a:txBody>
                    <a:bodyPr/>
                    <a:lstStyle/>
                    <a:p>
                      <a:pPr algn="just">
                        <a:spcAft>
                          <a:spcPts val="0"/>
                        </a:spcAft>
                      </a:pPr>
                      <a:r>
                        <a:rPr lang="ja-JP" sz="2000" kern="100" dirty="0">
                          <a:effectLst/>
                        </a:rPr>
                        <a:t>滞在費と物品</a:t>
                      </a:r>
                      <a:endParaRPr lang="ja-JP" sz="2000" kern="100" dirty="0">
                        <a:effectLst/>
                        <a:latin typeface="Century"/>
                        <a:ea typeface="ＭＳ 明朝"/>
                        <a:cs typeface="Times New Roman"/>
                      </a:endParaRPr>
                    </a:p>
                  </a:txBody>
                  <a:tcPr marL="68579" marR="68579" marT="0" marB="0"/>
                </a:tc>
                <a:tc>
                  <a:txBody>
                    <a:bodyPr/>
                    <a:lstStyle/>
                    <a:p>
                      <a:pPr algn="just">
                        <a:spcAft>
                          <a:spcPts val="0"/>
                        </a:spcAft>
                      </a:pPr>
                      <a:r>
                        <a:rPr lang="en-US" sz="2000" kern="100" dirty="0">
                          <a:effectLst/>
                        </a:rPr>
                        <a:t>48</a:t>
                      </a:r>
                      <a:r>
                        <a:rPr lang="ja-JP" sz="2000" kern="100" dirty="0">
                          <a:effectLst/>
                        </a:rPr>
                        <a:t>時間程度</a:t>
                      </a:r>
                      <a:endParaRPr lang="ja-JP" sz="2000" kern="100" dirty="0">
                        <a:effectLst/>
                        <a:latin typeface="Century"/>
                        <a:ea typeface="ＭＳ 明朝"/>
                        <a:cs typeface="Times New Roman"/>
                      </a:endParaRPr>
                    </a:p>
                  </a:txBody>
                  <a:tcPr marL="68579" marR="68579"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ja-JP" altLang="en-US" smtClean="0"/>
              <a:t>日本のテーマパークの歴史</a:t>
            </a:r>
          </a:p>
        </p:txBody>
      </p:sp>
      <p:sp>
        <p:nvSpPr>
          <p:cNvPr id="6147" name="コンテンツ プレースホルダー 2"/>
          <p:cNvSpPr>
            <a:spLocks noGrp="1"/>
          </p:cNvSpPr>
          <p:nvPr>
            <p:ph idx="1"/>
          </p:nvPr>
        </p:nvSpPr>
        <p:spPr/>
        <p:txBody>
          <a:bodyPr/>
          <a:lstStyle/>
          <a:p>
            <a:r>
              <a:rPr lang="en-US" altLang="ja-JP" sz="3200" smtClean="0"/>
              <a:t>1965</a:t>
            </a:r>
            <a:r>
              <a:rPr lang="ja-JP" altLang="en-US" sz="3200" smtClean="0"/>
              <a:t>年　博物館明治村</a:t>
            </a:r>
            <a:endParaRPr lang="en-US" altLang="ja-JP" sz="3200" smtClean="0"/>
          </a:p>
          <a:p>
            <a:r>
              <a:rPr lang="en-US" altLang="ja-JP" sz="3200" smtClean="0"/>
              <a:t>1975</a:t>
            </a:r>
            <a:r>
              <a:rPr lang="ja-JP" altLang="en-US" sz="3200" smtClean="0"/>
              <a:t>年　東映太秦映画村</a:t>
            </a:r>
            <a:endParaRPr lang="en-US" altLang="ja-JP" sz="3200" smtClean="0"/>
          </a:p>
          <a:p>
            <a:r>
              <a:rPr lang="en-US" altLang="ja-JP" sz="3200" smtClean="0"/>
              <a:t>1976</a:t>
            </a:r>
            <a:r>
              <a:rPr lang="ja-JP" altLang="en-US" sz="3200" smtClean="0"/>
              <a:t>年　四国村</a:t>
            </a:r>
            <a:endParaRPr lang="en-US" altLang="ja-JP" sz="3200" smtClean="0"/>
          </a:p>
          <a:p>
            <a:r>
              <a:rPr lang="en-US" altLang="ja-JP" sz="3200" smtClean="0"/>
              <a:t>1983</a:t>
            </a:r>
            <a:r>
              <a:rPr lang="ja-JP" altLang="en-US" sz="3200" smtClean="0"/>
              <a:t>年　東京ディズニーランド開園</a:t>
            </a:r>
            <a:endParaRPr lang="en-US" altLang="ja-JP" sz="3200" smtClean="0"/>
          </a:p>
          <a:p>
            <a:r>
              <a:rPr lang="en-US" altLang="ja-JP" sz="3200" smtClean="0"/>
              <a:t>1987</a:t>
            </a:r>
            <a:r>
              <a:rPr lang="ja-JP" altLang="en-US" sz="3200" smtClean="0"/>
              <a:t>年　リゾート法制定→テーマパークの開園が増えるが閉園したものも多い。</a:t>
            </a:r>
            <a:endParaRPr lang="en-US" altLang="ja-JP" sz="3200" smtClean="0"/>
          </a:p>
          <a:p>
            <a:endParaRPr lang="ja-JP" altLang="en-US" sz="32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コンテンツ プレースホルダー 2"/>
          <p:cNvSpPr>
            <a:spLocks noGrp="1"/>
          </p:cNvSpPr>
          <p:nvPr>
            <p:ph idx="1"/>
          </p:nvPr>
        </p:nvSpPr>
        <p:spPr/>
        <p:txBody>
          <a:bodyPr/>
          <a:lstStyle/>
          <a:p>
            <a:pPr eaLnBrk="1" hangingPunct="1"/>
            <a:endParaRPr lang="ja-JP" altLang="en-US" smtClean="0"/>
          </a:p>
        </p:txBody>
      </p:sp>
      <p:sp>
        <p:nvSpPr>
          <p:cNvPr id="7171" name="テキスト ボックス 3"/>
          <p:cNvSpPr txBox="1">
            <a:spLocks noChangeArrowheads="1"/>
          </p:cNvSpPr>
          <p:nvPr/>
        </p:nvSpPr>
        <p:spPr bwMode="auto">
          <a:xfrm>
            <a:off x="2195513" y="476250"/>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pPr algn="ctr"/>
            <a:r>
              <a:rPr lang="ja-JP" altLang="en-US" sz="4000"/>
              <a:t>明治村</a:t>
            </a:r>
          </a:p>
        </p:txBody>
      </p:sp>
      <p:pic>
        <p:nvPicPr>
          <p:cNvPr id="71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906838"/>
            <a:ext cx="5691187"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165225"/>
            <a:ext cx="667385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pPr algn="ctr" eaLnBrk="1" hangingPunct="1"/>
            <a:r>
              <a:rPr lang="ja-JP" altLang="en-US" smtClean="0"/>
              <a:t>太秦映画村</a:t>
            </a:r>
          </a:p>
        </p:txBody>
      </p:sp>
      <p:sp>
        <p:nvSpPr>
          <p:cNvPr id="8195" name="コンテンツ プレースホルダー 2"/>
          <p:cNvSpPr>
            <a:spLocks noGrp="1"/>
          </p:cNvSpPr>
          <p:nvPr>
            <p:ph idx="1"/>
          </p:nvPr>
        </p:nvSpPr>
        <p:spPr/>
        <p:txBody>
          <a:bodyPr/>
          <a:lstStyle/>
          <a:p>
            <a:pPr eaLnBrk="1" hangingPunct="1"/>
            <a:endParaRPr lang="ja-JP" altLang="en-US"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33538"/>
            <a:ext cx="6223000" cy="466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pPr algn="ctr" eaLnBrk="1" hangingPunct="1"/>
            <a:r>
              <a:rPr lang="ja-JP" altLang="en-US" smtClean="0"/>
              <a:t>四国村</a:t>
            </a:r>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5063" y="1600200"/>
            <a:ext cx="6873875" cy="4876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703263"/>
            <a:ext cx="4840287" cy="5694362"/>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テキスト ボックス 1"/>
          <p:cNvSpPr txBox="1">
            <a:spLocks noChangeArrowheads="1"/>
          </p:cNvSpPr>
          <p:nvPr/>
        </p:nvSpPr>
        <p:spPr bwMode="auto">
          <a:xfrm>
            <a:off x="4716463" y="188913"/>
            <a:ext cx="126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pPr algn="ctr"/>
            <a:r>
              <a:rPr lang="ja-JP" altLang="en-US"/>
              <a:t>開園</a:t>
            </a:r>
          </a:p>
        </p:txBody>
      </p:sp>
      <p:sp>
        <p:nvSpPr>
          <p:cNvPr id="10244" name="テキスト ボックス 2"/>
          <p:cNvSpPr txBox="1">
            <a:spLocks noChangeArrowheads="1"/>
          </p:cNvSpPr>
          <p:nvPr/>
        </p:nvSpPr>
        <p:spPr bwMode="auto">
          <a:xfrm>
            <a:off x="6926263" y="188913"/>
            <a:ext cx="1081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pPr algn="ctr"/>
            <a:r>
              <a:rPr lang="ja-JP" altLang="en-US"/>
              <a:t>閉園</a:t>
            </a:r>
          </a:p>
        </p:txBody>
      </p:sp>
      <p:sp>
        <p:nvSpPr>
          <p:cNvPr id="10245" name="テキスト ボックス 3"/>
          <p:cNvSpPr txBox="1">
            <a:spLocks noChangeArrowheads="1"/>
          </p:cNvSpPr>
          <p:nvPr/>
        </p:nvSpPr>
        <p:spPr bwMode="auto">
          <a:xfrm>
            <a:off x="250825" y="4941888"/>
            <a:ext cx="2808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aramond" panose="02020404030301010803" pitchFamily="18" charset="0"/>
                <a:ea typeface="ＭＳ Ｐゴシック" panose="020B0600070205080204" pitchFamily="50" charset="-128"/>
              </a:defRPr>
            </a:lvl1pPr>
            <a:lvl2pPr marL="742950" indent="-285750">
              <a:defRPr kumimoji="1">
                <a:solidFill>
                  <a:schemeClr val="tx1"/>
                </a:solidFill>
                <a:latin typeface="Garamond" panose="02020404030301010803" pitchFamily="18" charset="0"/>
                <a:ea typeface="ＭＳ Ｐゴシック" panose="020B0600070205080204" pitchFamily="50" charset="-128"/>
              </a:defRPr>
            </a:lvl2pPr>
            <a:lvl3pPr marL="1143000" indent="-228600">
              <a:defRPr kumimoji="1">
                <a:solidFill>
                  <a:schemeClr val="tx1"/>
                </a:solidFill>
                <a:latin typeface="Garamond" panose="02020404030301010803" pitchFamily="18" charset="0"/>
                <a:ea typeface="ＭＳ Ｐゴシック" panose="020B0600070205080204" pitchFamily="50" charset="-128"/>
              </a:defRPr>
            </a:lvl3pPr>
            <a:lvl4pPr marL="1600200" indent="-228600">
              <a:defRPr kumimoji="1">
                <a:solidFill>
                  <a:schemeClr val="tx1"/>
                </a:solidFill>
                <a:latin typeface="Garamond" panose="02020404030301010803" pitchFamily="18" charset="0"/>
                <a:ea typeface="ＭＳ Ｐゴシック" panose="020B0600070205080204" pitchFamily="50" charset="-128"/>
              </a:defRPr>
            </a:lvl4pPr>
            <a:lvl5pPr marL="2057400" indent="-228600">
              <a:defRPr kumimoji="1">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50" charset="-128"/>
              </a:defRPr>
            </a:lvl9pPr>
          </a:lstStyle>
          <a:p>
            <a:r>
              <a:rPr lang="en-US" altLang="ja-JP"/>
              <a:t>『</a:t>
            </a:r>
            <a:r>
              <a:rPr lang="ja-JP" altLang="en-US"/>
              <a:t>ディズニーで学ぶ経済学</a:t>
            </a:r>
            <a:r>
              <a:rPr lang="en-US" altLang="ja-JP"/>
              <a:t>』</a:t>
            </a:r>
          </a:p>
          <a:p>
            <a:r>
              <a:rPr lang="ja-JP" altLang="en-US"/>
              <a:t>Ｐ１２８</a:t>
            </a: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2215</TotalTime>
  <Words>192</Words>
  <Application>Microsoft Office PowerPoint</Application>
  <PresentationFormat>画面に合わせる (4:3)</PresentationFormat>
  <Paragraphs>62</Paragraphs>
  <Slides>22</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22</vt:i4>
      </vt:variant>
    </vt:vector>
  </HeadingPairs>
  <TitlesOfParts>
    <vt:vector size="32" baseType="lpstr">
      <vt:lpstr>Garamond</vt:lpstr>
      <vt:lpstr>ＭＳ Ｐゴシック</vt:lpstr>
      <vt:lpstr>Arial</vt:lpstr>
      <vt:lpstr>Calibri Light</vt:lpstr>
      <vt:lpstr>Calibri</vt:lpstr>
      <vt:lpstr>ＭＳ Ｐ明朝</vt:lpstr>
      <vt:lpstr>Century</vt:lpstr>
      <vt:lpstr>ＭＳ 明朝</vt:lpstr>
      <vt:lpstr>Times New Roman</vt:lpstr>
      <vt:lpstr>Office テーマ</vt:lpstr>
      <vt:lpstr>第8章テーマパークの歴史</vt:lpstr>
      <vt:lpstr>『特定サービス産業実態調査』</vt:lpstr>
      <vt:lpstr>特定サービス産業実態調査</vt:lpstr>
      <vt:lpstr>PowerPoint プレゼンテーション</vt:lpstr>
      <vt:lpstr>日本のテーマパークの歴史</vt:lpstr>
      <vt:lpstr>PowerPoint プレゼンテーション</vt:lpstr>
      <vt:lpstr>太秦映画村</vt:lpstr>
      <vt:lpstr>四国村</vt:lpstr>
      <vt:lpstr>PowerPoint プレゼンテーション</vt:lpstr>
      <vt:lpstr>PowerPoint プレゼンテーション</vt:lpstr>
      <vt:lpstr>東京セサミプレイス（東京サマーランドに隣接）</vt:lpstr>
      <vt:lpstr>PowerPoint プレゼンテーション</vt:lpstr>
      <vt:lpstr>PowerPoint プレゼンテーション</vt:lpstr>
      <vt:lpstr>チャイムロングオーシャンキングダム</vt:lpstr>
      <vt:lpstr>ベストパーク </vt:lpstr>
      <vt:lpstr>PowerPoint プレゼンテーション</vt:lpstr>
      <vt:lpstr>ヨーロッパパーク</vt:lpstr>
      <vt:lpstr>ドリーウッド</vt:lpstr>
      <vt:lpstr>PowerPoint プレゼンテーション</vt:lpstr>
      <vt:lpstr>シダーポイント</vt:lpstr>
      <vt:lpstr>PowerPoint プレゼンテーション</vt:lpstr>
      <vt:lpstr>PowerPoint プレゼンテーション</vt:lpstr>
    </vt:vector>
  </TitlesOfParts>
  <Company>JCER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yamasawa</dc:creator>
  <cp:lastModifiedBy>Yamasawa Nariyasu</cp:lastModifiedBy>
  <cp:revision>105</cp:revision>
  <cp:lastPrinted>2014-05-22T09:45:31Z</cp:lastPrinted>
  <dcterms:created xsi:type="dcterms:W3CDTF">2005-10-08T13:52:44Z</dcterms:created>
  <dcterms:modified xsi:type="dcterms:W3CDTF">2019-10-30T08:41:26Z</dcterms:modified>
</cp:coreProperties>
</file>