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88" r:id="rId4"/>
    <p:sldId id="260" r:id="rId5"/>
    <p:sldId id="301" r:id="rId6"/>
    <p:sldId id="262" r:id="rId7"/>
    <p:sldId id="263" r:id="rId8"/>
    <p:sldId id="264" r:id="rId9"/>
    <p:sldId id="259" r:id="rId10"/>
    <p:sldId id="261" r:id="rId11"/>
    <p:sldId id="265" r:id="rId12"/>
    <p:sldId id="266" r:id="rId13"/>
    <p:sldId id="274" r:id="rId14"/>
    <p:sldId id="272" r:id="rId15"/>
    <p:sldId id="273" r:id="rId16"/>
    <p:sldId id="275" r:id="rId17"/>
    <p:sldId id="276" r:id="rId18"/>
    <p:sldId id="271" r:id="rId19"/>
    <p:sldId id="279" r:id="rId20"/>
    <p:sldId id="277" r:id="rId21"/>
    <p:sldId id="278" r:id="rId22"/>
    <p:sldId id="280" r:id="rId23"/>
    <p:sldId id="303" r:id="rId24"/>
    <p:sldId id="304" r:id="rId25"/>
    <p:sldId id="305" r:id="rId26"/>
    <p:sldId id="306" r:id="rId27"/>
    <p:sldId id="302" r:id="rId28"/>
    <p:sldId id="307" r:id="rId29"/>
    <p:sldId id="290" r:id="rId30"/>
    <p:sldId id="299" r:id="rId31"/>
    <p:sldId id="300" r:id="rId32"/>
    <p:sldId id="298" r:id="rId33"/>
    <p:sldId id="297" r:id="rId34"/>
    <p:sldId id="296" r:id="rId35"/>
    <p:sldId id="295" r:id="rId36"/>
    <p:sldId id="291" r:id="rId37"/>
    <p:sldId id="292" r:id="rId38"/>
    <p:sldId id="293" r:id="rId39"/>
    <p:sldId id="286" r:id="rId40"/>
    <p:sldId id="285"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EB25A-CEEF-443F-95C5-404F0EE88B1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kumimoji="1" lang="ja-JP" altLang="en-US"/>
        </a:p>
      </dgm:t>
    </dgm:pt>
    <dgm:pt modelId="{8E93DE94-EC9B-48F5-BAE0-6D1B2C4C8A22}">
      <dgm:prSet phldrT="[テキスト]"/>
      <dgm:spPr/>
      <dgm:t>
        <a:bodyPr/>
        <a:lstStyle/>
        <a:p>
          <a:r>
            <a:rPr kumimoji="1" lang="ja-JP" altLang="en-US" dirty="0"/>
            <a:t>資金調達法</a:t>
          </a:r>
        </a:p>
      </dgm:t>
    </dgm:pt>
    <dgm:pt modelId="{0A628267-EA85-4F11-AC1B-6A2D67A3F1E3}" type="parTrans" cxnId="{C57880C2-1A7B-4766-B674-18A8617C8DE0}">
      <dgm:prSet/>
      <dgm:spPr/>
      <dgm:t>
        <a:bodyPr/>
        <a:lstStyle/>
        <a:p>
          <a:endParaRPr kumimoji="1" lang="ja-JP" altLang="en-US"/>
        </a:p>
      </dgm:t>
    </dgm:pt>
    <dgm:pt modelId="{6AEB49E0-DD29-4DF6-AD47-71341AC8213C}" type="sibTrans" cxnId="{C57880C2-1A7B-4766-B674-18A8617C8DE0}">
      <dgm:prSet/>
      <dgm:spPr/>
      <dgm:t>
        <a:bodyPr/>
        <a:lstStyle/>
        <a:p>
          <a:endParaRPr kumimoji="1" lang="ja-JP" altLang="en-US"/>
        </a:p>
      </dgm:t>
    </dgm:pt>
    <dgm:pt modelId="{3631189B-A5EC-4D6E-81DE-64376FCDACB4}">
      <dgm:prSet phldrT="[テキスト]"/>
      <dgm:spPr/>
      <dgm:t>
        <a:bodyPr/>
        <a:lstStyle/>
        <a:p>
          <a:r>
            <a:rPr kumimoji="1" lang="ja-JP" altLang="en-US" dirty="0"/>
            <a:t>間接金融</a:t>
          </a:r>
        </a:p>
      </dgm:t>
    </dgm:pt>
    <dgm:pt modelId="{4989AE91-5688-4A7C-8697-CD4ACA734C81}" type="parTrans" cxnId="{2379268D-729B-42A4-8752-7ADE3E9BCF30}">
      <dgm:prSet/>
      <dgm:spPr/>
      <dgm:t>
        <a:bodyPr/>
        <a:lstStyle/>
        <a:p>
          <a:endParaRPr kumimoji="1" lang="ja-JP" altLang="en-US"/>
        </a:p>
      </dgm:t>
    </dgm:pt>
    <dgm:pt modelId="{41D1E3B6-A8DE-4952-8ABA-E7E4CFD25B1E}" type="sibTrans" cxnId="{2379268D-729B-42A4-8752-7ADE3E9BCF30}">
      <dgm:prSet/>
      <dgm:spPr/>
      <dgm:t>
        <a:bodyPr/>
        <a:lstStyle/>
        <a:p>
          <a:endParaRPr kumimoji="1" lang="ja-JP" altLang="en-US"/>
        </a:p>
      </dgm:t>
    </dgm:pt>
    <dgm:pt modelId="{9EF1F55C-83A2-44DD-8D9F-E5F2DBC8B2FD}">
      <dgm:prSet phldrT="[テキスト]"/>
      <dgm:spPr/>
      <dgm:t>
        <a:bodyPr/>
        <a:lstStyle/>
        <a:p>
          <a:r>
            <a:rPr kumimoji="1" lang="ja-JP" altLang="en-US" dirty="0"/>
            <a:t>直接金融</a:t>
          </a:r>
        </a:p>
      </dgm:t>
    </dgm:pt>
    <dgm:pt modelId="{325DBD9B-FB72-49AF-89B9-A0F019D392ED}" type="parTrans" cxnId="{E510FD8B-AAD4-4F15-8D92-32D8359F5057}">
      <dgm:prSet/>
      <dgm:spPr/>
      <dgm:t>
        <a:bodyPr/>
        <a:lstStyle/>
        <a:p>
          <a:endParaRPr kumimoji="1" lang="ja-JP" altLang="en-US"/>
        </a:p>
      </dgm:t>
    </dgm:pt>
    <dgm:pt modelId="{1D67DD00-BB42-4154-AC68-198F84085B01}" type="sibTrans" cxnId="{E510FD8B-AAD4-4F15-8D92-32D8359F5057}">
      <dgm:prSet/>
      <dgm:spPr/>
      <dgm:t>
        <a:bodyPr/>
        <a:lstStyle/>
        <a:p>
          <a:endParaRPr kumimoji="1" lang="ja-JP" altLang="en-US"/>
        </a:p>
      </dgm:t>
    </dgm:pt>
    <dgm:pt modelId="{8D9A830C-AAEF-4751-80D3-145680BC9B49}">
      <dgm:prSet phldrT="[テキスト]"/>
      <dgm:spPr/>
      <dgm:t>
        <a:bodyPr/>
        <a:lstStyle/>
        <a:p>
          <a:r>
            <a:rPr kumimoji="1" lang="ja-JP" altLang="en-US" dirty="0"/>
            <a:t>銀行からの融資</a:t>
          </a:r>
        </a:p>
      </dgm:t>
    </dgm:pt>
    <dgm:pt modelId="{8A3C78A4-F3B9-4BD0-ACF0-5E2D7E98F0B1}" type="parTrans" cxnId="{A89AFC3C-6B0C-4800-8277-59C7127CB25D}">
      <dgm:prSet/>
      <dgm:spPr/>
      <dgm:t>
        <a:bodyPr/>
        <a:lstStyle/>
        <a:p>
          <a:endParaRPr kumimoji="1" lang="ja-JP" altLang="en-US"/>
        </a:p>
      </dgm:t>
    </dgm:pt>
    <dgm:pt modelId="{7E6293EB-B69F-4DF5-9AC3-AAD1F6ED1A75}" type="sibTrans" cxnId="{A89AFC3C-6B0C-4800-8277-59C7127CB25D}">
      <dgm:prSet/>
      <dgm:spPr/>
      <dgm:t>
        <a:bodyPr/>
        <a:lstStyle/>
        <a:p>
          <a:endParaRPr kumimoji="1" lang="ja-JP" altLang="en-US"/>
        </a:p>
      </dgm:t>
    </dgm:pt>
    <dgm:pt modelId="{1F1C24A6-DDC5-4EDE-9DA4-13B34CB57EF3}">
      <dgm:prSet phldrT="[テキスト]"/>
      <dgm:spPr/>
      <dgm:t>
        <a:bodyPr/>
        <a:lstStyle/>
        <a:p>
          <a:r>
            <a:rPr kumimoji="1" lang="ja-JP" altLang="en-US" dirty="0"/>
            <a:t>株式</a:t>
          </a:r>
        </a:p>
      </dgm:t>
    </dgm:pt>
    <dgm:pt modelId="{549CCBCF-2232-4B93-8830-03B436F6FD45}" type="parTrans" cxnId="{DE6762FB-45BF-4258-9D2F-0986B6C409D5}">
      <dgm:prSet/>
      <dgm:spPr/>
      <dgm:t>
        <a:bodyPr/>
        <a:lstStyle/>
        <a:p>
          <a:endParaRPr kumimoji="1" lang="ja-JP" altLang="en-US"/>
        </a:p>
      </dgm:t>
    </dgm:pt>
    <dgm:pt modelId="{27D8886C-0602-4298-930D-13C661AA9464}" type="sibTrans" cxnId="{DE6762FB-45BF-4258-9D2F-0986B6C409D5}">
      <dgm:prSet/>
      <dgm:spPr/>
      <dgm:t>
        <a:bodyPr/>
        <a:lstStyle/>
        <a:p>
          <a:endParaRPr kumimoji="1" lang="ja-JP" altLang="en-US"/>
        </a:p>
      </dgm:t>
    </dgm:pt>
    <dgm:pt modelId="{6773B9AD-FB5C-4BCB-A6AF-E63A81005CB0}">
      <dgm:prSet phldrT="[テキスト]"/>
      <dgm:spPr/>
      <dgm:t>
        <a:bodyPr/>
        <a:lstStyle/>
        <a:p>
          <a:r>
            <a:rPr kumimoji="1" lang="ja-JP" altLang="en-US" dirty="0"/>
            <a:t>社債</a:t>
          </a:r>
        </a:p>
      </dgm:t>
    </dgm:pt>
    <dgm:pt modelId="{E1580500-D26A-4EE7-B2DF-009F4CDFA484}" type="parTrans" cxnId="{5E31D23B-CDA0-4AED-9E81-77B665BC759D}">
      <dgm:prSet/>
      <dgm:spPr/>
      <dgm:t>
        <a:bodyPr/>
        <a:lstStyle/>
        <a:p>
          <a:endParaRPr kumimoji="1" lang="ja-JP" altLang="en-US"/>
        </a:p>
      </dgm:t>
    </dgm:pt>
    <dgm:pt modelId="{2A0F3F72-8C40-42EF-A0D5-F497EEEA728D}" type="sibTrans" cxnId="{5E31D23B-CDA0-4AED-9E81-77B665BC759D}">
      <dgm:prSet/>
      <dgm:spPr/>
      <dgm:t>
        <a:bodyPr/>
        <a:lstStyle/>
        <a:p>
          <a:endParaRPr kumimoji="1" lang="ja-JP" altLang="en-US"/>
        </a:p>
      </dgm:t>
    </dgm:pt>
    <dgm:pt modelId="{BAFA6FBB-F5EC-4EA2-BDEC-7708E57A9820}" type="pres">
      <dgm:prSet presAssocID="{132EB25A-CEEF-443F-95C5-404F0EE88B12}" presName="hierChild1" presStyleCnt="0">
        <dgm:presLayoutVars>
          <dgm:orgChart val="1"/>
          <dgm:chPref val="1"/>
          <dgm:dir/>
          <dgm:animOne val="branch"/>
          <dgm:animLvl val="lvl"/>
          <dgm:resizeHandles/>
        </dgm:presLayoutVars>
      </dgm:prSet>
      <dgm:spPr/>
      <dgm:t>
        <a:bodyPr/>
        <a:lstStyle/>
        <a:p>
          <a:endParaRPr kumimoji="1" lang="ja-JP" altLang="en-US"/>
        </a:p>
      </dgm:t>
    </dgm:pt>
    <dgm:pt modelId="{970A07EE-C5BF-4933-8B8E-87769F24930A}" type="pres">
      <dgm:prSet presAssocID="{8E93DE94-EC9B-48F5-BAE0-6D1B2C4C8A22}" presName="hierRoot1" presStyleCnt="0">
        <dgm:presLayoutVars>
          <dgm:hierBranch val="init"/>
        </dgm:presLayoutVars>
      </dgm:prSet>
      <dgm:spPr/>
    </dgm:pt>
    <dgm:pt modelId="{F7658307-A3C1-415C-ABBD-7E53A3A083C2}" type="pres">
      <dgm:prSet presAssocID="{8E93DE94-EC9B-48F5-BAE0-6D1B2C4C8A22}" presName="rootComposite1" presStyleCnt="0"/>
      <dgm:spPr/>
    </dgm:pt>
    <dgm:pt modelId="{EF3D07DD-CBCD-4D11-90AC-1BB7F9DF190A}" type="pres">
      <dgm:prSet presAssocID="{8E93DE94-EC9B-48F5-BAE0-6D1B2C4C8A22}" presName="rootText1" presStyleLbl="node0" presStyleIdx="0" presStyleCnt="1">
        <dgm:presLayoutVars>
          <dgm:chPref val="3"/>
        </dgm:presLayoutVars>
      </dgm:prSet>
      <dgm:spPr/>
      <dgm:t>
        <a:bodyPr/>
        <a:lstStyle/>
        <a:p>
          <a:endParaRPr kumimoji="1" lang="ja-JP" altLang="en-US"/>
        </a:p>
      </dgm:t>
    </dgm:pt>
    <dgm:pt modelId="{A4E77281-861E-4AC8-84FD-E4F9E267EEBA}" type="pres">
      <dgm:prSet presAssocID="{8E93DE94-EC9B-48F5-BAE0-6D1B2C4C8A22}" presName="rootConnector1" presStyleLbl="node1" presStyleIdx="0" presStyleCnt="0"/>
      <dgm:spPr/>
      <dgm:t>
        <a:bodyPr/>
        <a:lstStyle/>
        <a:p>
          <a:endParaRPr kumimoji="1" lang="ja-JP" altLang="en-US"/>
        </a:p>
      </dgm:t>
    </dgm:pt>
    <dgm:pt modelId="{215C13D9-5FE2-45CC-97A4-0830ECC641A1}" type="pres">
      <dgm:prSet presAssocID="{8E93DE94-EC9B-48F5-BAE0-6D1B2C4C8A22}" presName="hierChild2" presStyleCnt="0"/>
      <dgm:spPr/>
    </dgm:pt>
    <dgm:pt modelId="{631976A4-31A6-4561-83D2-43E6819BE5FD}" type="pres">
      <dgm:prSet presAssocID="{4989AE91-5688-4A7C-8697-CD4ACA734C81}" presName="Name64" presStyleLbl="parChTrans1D2" presStyleIdx="0" presStyleCnt="2"/>
      <dgm:spPr/>
      <dgm:t>
        <a:bodyPr/>
        <a:lstStyle/>
        <a:p>
          <a:endParaRPr kumimoji="1" lang="ja-JP" altLang="en-US"/>
        </a:p>
      </dgm:t>
    </dgm:pt>
    <dgm:pt modelId="{5055154C-8612-4449-8F62-57ACB22C8187}" type="pres">
      <dgm:prSet presAssocID="{3631189B-A5EC-4D6E-81DE-64376FCDACB4}" presName="hierRoot2" presStyleCnt="0">
        <dgm:presLayoutVars>
          <dgm:hierBranch val="init"/>
        </dgm:presLayoutVars>
      </dgm:prSet>
      <dgm:spPr/>
    </dgm:pt>
    <dgm:pt modelId="{B9949D57-9DC2-4FFF-BF23-2486C93E5061}" type="pres">
      <dgm:prSet presAssocID="{3631189B-A5EC-4D6E-81DE-64376FCDACB4}" presName="rootComposite" presStyleCnt="0"/>
      <dgm:spPr/>
    </dgm:pt>
    <dgm:pt modelId="{C3932273-0DDA-4403-B490-B8C6E4B432B9}" type="pres">
      <dgm:prSet presAssocID="{3631189B-A5EC-4D6E-81DE-64376FCDACB4}" presName="rootText" presStyleLbl="node2" presStyleIdx="0" presStyleCnt="2">
        <dgm:presLayoutVars>
          <dgm:chPref val="3"/>
        </dgm:presLayoutVars>
      </dgm:prSet>
      <dgm:spPr/>
      <dgm:t>
        <a:bodyPr/>
        <a:lstStyle/>
        <a:p>
          <a:endParaRPr kumimoji="1" lang="ja-JP" altLang="en-US"/>
        </a:p>
      </dgm:t>
    </dgm:pt>
    <dgm:pt modelId="{34A56032-CF6C-4AA5-8B98-6DFCD2E0027F}" type="pres">
      <dgm:prSet presAssocID="{3631189B-A5EC-4D6E-81DE-64376FCDACB4}" presName="rootConnector" presStyleLbl="node2" presStyleIdx="0" presStyleCnt="2"/>
      <dgm:spPr/>
      <dgm:t>
        <a:bodyPr/>
        <a:lstStyle/>
        <a:p>
          <a:endParaRPr kumimoji="1" lang="ja-JP" altLang="en-US"/>
        </a:p>
      </dgm:t>
    </dgm:pt>
    <dgm:pt modelId="{EE14C032-E58D-442C-958D-E84164FD43A3}" type="pres">
      <dgm:prSet presAssocID="{3631189B-A5EC-4D6E-81DE-64376FCDACB4}" presName="hierChild4" presStyleCnt="0"/>
      <dgm:spPr/>
    </dgm:pt>
    <dgm:pt modelId="{64935EA3-EAD6-47DD-8E69-94F3B1EAAA5C}" type="pres">
      <dgm:prSet presAssocID="{8A3C78A4-F3B9-4BD0-ACF0-5E2D7E98F0B1}" presName="Name64" presStyleLbl="parChTrans1D3" presStyleIdx="0" presStyleCnt="3"/>
      <dgm:spPr/>
      <dgm:t>
        <a:bodyPr/>
        <a:lstStyle/>
        <a:p>
          <a:endParaRPr kumimoji="1" lang="ja-JP" altLang="en-US"/>
        </a:p>
      </dgm:t>
    </dgm:pt>
    <dgm:pt modelId="{FA8DAA0A-9F52-486D-B8EF-13CA43C49DC0}" type="pres">
      <dgm:prSet presAssocID="{8D9A830C-AAEF-4751-80D3-145680BC9B49}" presName="hierRoot2" presStyleCnt="0">
        <dgm:presLayoutVars>
          <dgm:hierBranch val="init"/>
        </dgm:presLayoutVars>
      </dgm:prSet>
      <dgm:spPr/>
    </dgm:pt>
    <dgm:pt modelId="{27BDD603-4201-458A-9069-473B2758ACA5}" type="pres">
      <dgm:prSet presAssocID="{8D9A830C-AAEF-4751-80D3-145680BC9B49}" presName="rootComposite" presStyleCnt="0"/>
      <dgm:spPr/>
    </dgm:pt>
    <dgm:pt modelId="{31C92078-EB85-46C6-9024-9F306054B22A}" type="pres">
      <dgm:prSet presAssocID="{8D9A830C-AAEF-4751-80D3-145680BC9B49}" presName="rootText" presStyleLbl="node3" presStyleIdx="0" presStyleCnt="3">
        <dgm:presLayoutVars>
          <dgm:chPref val="3"/>
        </dgm:presLayoutVars>
      </dgm:prSet>
      <dgm:spPr/>
      <dgm:t>
        <a:bodyPr/>
        <a:lstStyle/>
        <a:p>
          <a:endParaRPr kumimoji="1" lang="ja-JP" altLang="en-US"/>
        </a:p>
      </dgm:t>
    </dgm:pt>
    <dgm:pt modelId="{60C09D92-A657-4830-9C29-7BD5134E5567}" type="pres">
      <dgm:prSet presAssocID="{8D9A830C-AAEF-4751-80D3-145680BC9B49}" presName="rootConnector" presStyleLbl="node3" presStyleIdx="0" presStyleCnt="3"/>
      <dgm:spPr/>
      <dgm:t>
        <a:bodyPr/>
        <a:lstStyle/>
        <a:p>
          <a:endParaRPr kumimoji="1" lang="ja-JP" altLang="en-US"/>
        </a:p>
      </dgm:t>
    </dgm:pt>
    <dgm:pt modelId="{0EDC07F7-9722-4A41-8B26-74CF50105BF6}" type="pres">
      <dgm:prSet presAssocID="{8D9A830C-AAEF-4751-80D3-145680BC9B49}" presName="hierChild4" presStyleCnt="0"/>
      <dgm:spPr/>
    </dgm:pt>
    <dgm:pt modelId="{69E95AC8-158F-4FF5-9D97-FA3EB17D6C3C}" type="pres">
      <dgm:prSet presAssocID="{8D9A830C-AAEF-4751-80D3-145680BC9B49}" presName="hierChild5" presStyleCnt="0"/>
      <dgm:spPr/>
    </dgm:pt>
    <dgm:pt modelId="{42DEDFEE-279B-4976-92D7-E1D25CCA70C7}" type="pres">
      <dgm:prSet presAssocID="{3631189B-A5EC-4D6E-81DE-64376FCDACB4}" presName="hierChild5" presStyleCnt="0"/>
      <dgm:spPr/>
    </dgm:pt>
    <dgm:pt modelId="{D30DB939-54BE-47AC-A1ED-D9D3C10CF1A2}" type="pres">
      <dgm:prSet presAssocID="{325DBD9B-FB72-49AF-89B9-A0F019D392ED}" presName="Name64" presStyleLbl="parChTrans1D2" presStyleIdx="1" presStyleCnt="2"/>
      <dgm:spPr/>
      <dgm:t>
        <a:bodyPr/>
        <a:lstStyle/>
        <a:p>
          <a:endParaRPr kumimoji="1" lang="ja-JP" altLang="en-US"/>
        </a:p>
      </dgm:t>
    </dgm:pt>
    <dgm:pt modelId="{6BE0C22A-C9C4-4107-820A-2C6D172E50D0}" type="pres">
      <dgm:prSet presAssocID="{9EF1F55C-83A2-44DD-8D9F-E5F2DBC8B2FD}" presName="hierRoot2" presStyleCnt="0">
        <dgm:presLayoutVars>
          <dgm:hierBranch val="init"/>
        </dgm:presLayoutVars>
      </dgm:prSet>
      <dgm:spPr/>
    </dgm:pt>
    <dgm:pt modelId="{0A98F0B0-B08E-4FEF-BB24-85BC0E1EBC1D}" type="pres">
      <dgm:prSet presAssocID="{9EF1F55C-83A2-44DD-8D9F-E5F2DBC8B2FD}" presName="rootComposite" presStyleCnt="0"/>
      <dgm:spPr/>
    </dgm:pt>
    <dgm:pt modelId="{6899D40B-72A5-4256-BF03-39F9DCEBA171}" type="pres">
      <dgm:prSet presAssocID="{9EF1F55C-83A2-44DD-8D9F-E5F2DBC8B2FD}" presName="rootText" presStyleLbl="node2" presStyleIdx="1" presStyleCnt="2">
        <dgm:presLayoutVars>
          <dgm:chPref val="3"/>
        </dgm:presLayoutVars>
      </dgm:prSet>
      <dgm:spPr/>
      <dgm:t>
        <a:bodyPr/>
        <a:lstStyle/>
        <a:p>
          <a:endParaRPr kumimoji="1" lang="ja-JP" altLang="en-US"/>
        </a:p>
      </dgm:t>
    </dgm:pt>
    <dgm:pt modelId="{A227273E-6E45-4879-9631-14A422052FC9}" type="pres">
      <dgm:prSet presAssocID="{9EF1F55C-83A2-44DD-8D9F-E5F2DBC8B2FD}" presName="rootConnector" presStyleLbl="node2" presStyleIdx="1" presStyleCnt="2"/>
      <dgm:spPr/>
      <dgm:t>
        <a:bodyPr/>
        <a:lstStyle/>
        <a:p>
          <a:endParaRPr kumimoji="1" lang="ja-JP" altLang="en-US"/>
        </a:p>
      </dgm:t>
    </dgm:pt>
    <dgm:pt modelId="{0601E800-C8B7-4CF5-86D0-046BB1EED6B3}" type="pres">
      <dgm:prSet presAssocID="{9EF1F55C-83A2-44DD-8D9F-E5F2DBC8B2FD}" presName="hierChild4" presStyleCnt="0"/>
      <dgm:spPr/>
    </dgm:pt>
    <dgm:pt modelId="{34910074-D21A-42B6-965A-38E5EC6A24FA}" type="pres">
      <dgm:prSet presAssocID="{549CCBCF-2232-4B93-8830-03B436F6FD45}" presName="Name64" presStyleLbl="parChTrans1D3" presStyleIdx="1" presStyleCnt="3"/>
      <dgm:spPr/>
      <dgm:t>
        <a:bodyPr/>
        <a:lstStyle/>
        <a:p>
          <a:endParaRPr kumimoji="1" lang="ja-JP" altLang="en-US"/>
        </a:p>
      </dgm:t>
    </dgm:pt>
    <dgm:pt modelId="{7C295EDB-93B8-4508-B7B1-8F8C0F04F08E}" type="pres">
      <dgm:prSet presAssocID="{1F1C24A6-DDC5-4EDE-9DA4-13B34CB57EF3}" presName="hierRoot2" presStyleCnt="0">
        <dgm:presLayoutVars>
          <dgm:hierBranch val="init"/>
        </dgm:presLayoutVars>
      </dgm:prSet>
      <dgm:spPr/>
    </dgm:pt>
    <dgm:pt modelId="{B3E09138-D16E-49FC-B458-D76D6B771205}" type="pres">
      <dgm:prSet presAssocID="{1F1C24A6-DDC5-4EDE-9DA4-13B34CB57EF3}" presName="rootComposite" presStyleCnt="0"/>
      <dgm:spPr/>
    </dgm:pt>
    <dgm:pt modelId="{32DA6931-5A70-4039-B63F-3913B9BECFCA}" type="pres">
      <dgm:prSet presAssocID="{1F1C24A6-DDC5-4EDE-9DA4-13B34CB57EF3}" presName="rootText" presStyleLbl="node3" presStyleIdx="1" presStyleCnt="3">
        <dgm:presLayoutVars>
          <dgm:chPref val="3"/>
        </dgm:presLayoutVars>
      </dgm:prSet>
      <dgm:spPr/>
      <dgm:t>
        <a:bodyPr/>
        <a:lstStyle/>
        <a:p>
          <a:endParaRPr kumimoji="1" lang="ja-JP" altLang="en-US"/>
        </a:p>
      </dgm:t>
    </dgm:pt>
    <dgm:pt modelId="{9B2107E5-BAEF-4F68-91CF-D4A9F13E849A}" type="pres">
      <dgm:prSet presAssocID="{1F1C24A6-DDC5-4EDE-9DA4-13B34CB57EF3}" presName="rootConnector" presStyleLbl="node3" presStyleIdx="1" presStyleCnt="3"/>
      <dgm:spPr/>
      <dgm:t>
        <a:bodyPr/>
        <a:lstStyle/>
        <a:p>
          <a:endParaRPr kumimoji="1" lang="ja-JP" altLang="en-US"/>
        </a:p>
      </dgm:t>
    </dgm:pt>
    <dgm:pt modelId="{0A5CCB36-D5E8-4F5B-965B-DADBD089DDEB}" type="pres">
      <dgm:prSet presAssocID="{1F1C24A6-DDC5-4EDE-9DA4-13B34CB57EF3}" presName="hierChild4" presStyleCnt="0"/>
      <dgm:spPr/>
    </dgm:pt>
    <dgm:pt modelId="{D19F9A2F-78CF-4181-A5FB-21165DFBB791}" type="pres">
      <dgm:prSet presAssocID="{1F1C24A6-DDC5-4EDE-9DA4-13B34CB57EF3}" presName="hierChild5" presStyleCnt="0"/>
      <dgm:spPr/>
    </dgm:pt>
    <dgm:pt modelId="{516534DE-17B1-4BB0-99DF-6F0AC887ADAB}" type="pres">
      <dgm:prSet presAssocID="{E1580500-D26A-4EE7-B2DF-009F4CDFA484}" presName="Name64" presStyleLbl="parChTrans1D3" presStyleIdx="2" presStyleCnt="3"/>
      <dgm:spPr/>
      <dgm:t>
        <a:bodyPr/>
        <a:lstStyle/>
        <a:p>
          <a:endParaRPr kumimoji="1" lang="ja-JP" altLang="en-US"/>
        </a:p>
      </dgm:t>
    </dgm:pt>
    <dgm:pt modelId="{883816A8-DDE1-4CB3-BD4C-4A7831FCDE67}" type="pres">
      <dgm:prSet presAssocID="{6773B9AD-FB5C-4BCB-A6AF-E63A81005CB0}" presName="hierRoot2" presStyleCnt="0">
        <dgm:presLayoutVars>
          <dgm:hierBranch val="init"/>
        </dgm:presLayoutVars>
      </dgm:prSet>
      <dgm:spPr/>
    </dgm:pt>
    <dgm:pt modelId="{BBFC1EDB-5EC7-4280-8248-12232828D0C8}" type="pres">
      <dgm:prSet presAssocID="{6773B9AD-FB5C-4BCB-A6AF-E63A81005CB0}" presName="rootComposite" presStyleCnt="0"/>
      <dgm:spPr/>
    </dgm:pt>
    <dgm:pt modelId="{1388D70B-ECA4-46AE-8052-43079DC8BCBD}" type="pres">
      <dgm:prSet presAssocID="{6773B9AD-FB5C-4BCB-A6AF-E63A81005CB0}" presName="rootText" presStyleLbl="node3" presStyleIdx="2" presStyleCnt="3">
        <dgm:presLayoutVars>
          <dgm:chPref val="3"/>
        </dgm:presLayoutVars>
      </dgm:prSet>
      <dgm:spPr/>
      <dgm:t>
        <a:bodyPr/>
        <a:lstStyle/>
        <a:p>
          <a:endParaRPr kumimoji="1" lang="ja-JP" altLang="en-US"/>
        </a:p>
      </dgm:t>
    </dgm:pt>
    <dgm:pt modelId="{CFF04082-B456-4575-8F50-A6CCA981F702}" type="pres">
      <dgm:prSet presAssocID="{6773B9AD-FB5C-4BCB-A6AF-E63A81005CB0}" presName="rootConnector" presStyleLbl="node3" presStyleIdx="2" presStyleCnt="3"/>
      <dgm:spPr/>
      <dgm:t>
        <a:bodyPr/>
        <a:lstStyle/>
        <a:p>
          <a:endParaRPr kumimoji="1" lang="ja-JP" altLang="en-US"/>
        </a:p>
      </dgm:t>
    </dgm:pt>
    <dgm:pt modelId="{9BA5A0B7-A70F-4506-8817-9128A7F10B69}" type="pres">
      <dgm:prSet presAssocID="{6773B9AD-FB5C-4BCB-A6AF-E63A81005CB0}" presName="hierChild4" presStyleCnt="0"/>
      <dgm:spPr/>
    </dgm:pt>
    <dgm:pt modelId="{0FAA3ABA-73A2-4DBB-ADD1-FEFD21A8D562}" type="pres">
      <dgm:prSet presAssocID="{6773B9AD-FB5C-4BCB-A6AF-E63A81005CB0}" presName="hierChild5" presStyleCnt="0"/>
      <dgm:spPr/>
    </dgm:pt>
    <dgm:pt modelId="{5BFC439B-886C-440F-BEA5-E430BB72DB12}" type="pres">
      <dgm:prSet presAssocID="{9EF1F55C-83A2-44DD-8D9F-E5F2DBC8B2FD}" presName="hierChild5" presStyleCnt="0"/>
      <dgm:spPr/>
    </dgm:pt>
    <dgm:pt modelId="{B073477B-7CF4-4905-B7C3-F58452325B66}" type="pres">
      <dgm:prSet presAssocID="{8E93DE94-EC9B-48F5-BAE0-6D1B2C4C8A22}" presName="hierChild3" presStyleCnt="0"/>
      <dgm:spPr/>
    </dgm:pt>
  </dgm:ptLst>
  <dgm:cxnLst>
    <dgm:cxn modelId="{9770DACB-3B48-45EE-A8CB-36804556C1C7}" type="presOf" srcId="{9EF1F55C-83A2-44DD-8D9F-E5F2DBC8B2FD}" destId="{6899D40B-72A5-4256-BF03-39F9DCEBA171}" srcOrd="0" destOrd="0" presId="urn:microsoft.com/office/officeart/2009/3/layout/HorizontalOrganizationChart"/>
    <dgm:cxn modelId="{3D438272-A37A-4E74-BB3A-16CDB0B3FA33}" type="presOf" srcId="{E1580500-D26A-4EE7-B2DF-009F4CDFA484}" destId="{516534DE-17B1-4BB0-99DF-6F0AC887ADAB}" srcOrd="0" destOrd="0" presId="urn:microsoft.com/office/officeart/2009/3/layout/HorizontalOrganizationChart"/>
    <dgm:cxn modelId="{DE6762FB-45BF-4258-9D2F-0986B6C409D5}" srcId="{9EF1F55C-83A2-44DD-8D9F-E5F2DBC8B2FD}" destId="{1F1C24A6-DDC5-4EDE-9DA4-13B34CB57EF3}" srcOrd="0" destOrd="0" parTransId="{549CCBCF-2232-4B93-8830-03B436F6FD45}" sibTransId="{27D8886C-0602-4298-930D-13C661AA9464}"/>
    <dgm:cxn modelId="{131AC251-9466-43E3-8B3E-A32CA14D44A8}" type="presOf" srcId="{6773B9AD-FB5C-4BCB-A6AF-E63A81005CB0}" destId="{CFF04082-B456-4575-8F50-A6CCA981F702}" srcOrd="1" destOrd="0" presId="urn:microsoft.com/office/officeart/2009/3/layout/HorizontalOrganizationChart"/>
    <dgm:cxn modelId="{E510FD8B-AAD4-4F15-8D92-32D8359F5057}" srcId="{8E93DE94-EC9B-48F5-BAE0-6D1B2C4C8A22}" destId="{9EF1F55C-83A2-44DD-8D9F-E5F2DBC8B2FD}" srcOrd="1" destOrd="0" parTransId="{325DBD9B-FB72-49AF-89B9-A0F019D392ED}" sibTransId="{1D67DD00-BB42-4154-AC68-198F84085B01}"/>
    <dgm:cxn modelId="{7BBE4736-33FE-40DB-8774-D9485288A768}" type="presOf" srcId="{4989AE91-5688-4A7C-8697-CD4ACA734C81}" destId="{631976A4-31A6-4561-83D2-43E6819BE5FD}" srcOrd="0" destOrd="0" presId="urn:microsoft.com/office/officeart/2009/3/layout/HorizontalOrganizationChart"/>
    <dgm:cxn modelId="{5196E95B-A8ED-481D-89D5-4A1AB9443601}" type="presOf" srcId="{8E93DE94-EC9B-48F5-BAE0-6D1B2C4C8A22}" destId="{A4E77281-861E-4AC8-84FD-E4F9E267EEBA}" srcOrd="1" destOrd="0" presId="urn:microsoft.com/office/officeart/2009/3/layout/HorizontalOrganizationChart"/>
    <dgm:cxn modelId="{75F05F75-EF96-4AC1-9A9A-E819BEF5CAB3}" type="presOf" srcId="{325DBD9B-FB72-49AF-89B9-A0F019D392ED}" destId="{D30DB939-54BE-47AC-A1ED-D9D3C10CF1A2}" srcOrd="0" destOrd="0" presId="urn:microsoft.com/office/officeart/2009/3/layout/HorizontalOrganizationChart"/>
    <dgm:cxn modelId="{F368FAEE-A183-4F58-878A-163D887BB5AA}" type="presOf" srcId="{8E93DE94-EC9B-48F5-BAE0-6D1B2C4C8A22}" destId="{EF3D07DD-CBCD-4D11-90AC-1BB7F9DF190A}" srcOrd="0" destOrd="0" presId="urn:microsoft.com/office/officeart/2009/3/layout/HorizontalOrganizationChart"/>
    <dgm:cxn modelId="{A89AFC3C-6B0C-4800-8277-59C7127CB25D}" srcId="{3631189B-A5EC-4D6E-81DE-64376FCDACB4}" destId="{8D9A830C-AAEF-4751-80D3-145680BC9B49}" srcOrd="0" destOrd="0" parTransId="{8A3C78A4-F3B9-4BD0-ACF0-5E2D7E98F0B1}" sibTransId="{7E6293EB-B69F-4DF5-9AC3-AAD1F6ED1A75}"/>
    <dgm:cxn modelId="{DFEA1664-A32B-4495-A2C7-D9A6316ED0E1}" type="presOf" srcId="{8A3C78A4-F3B9-4BD0-ACF0-5E2D7E98F0B1}" destId="{64935EA3-EAD6-47DD-8E69-94F3B1EAAA5C}" srcOrd="0" destOrd="0" presId="urn:microsoft.com/office/officeart/2009/3/layout/HorizontalOrganizationChart"/>
    <dgm:cxn modelId="{04703E6E-B553-4142-94DE-8DA90C02D2E0}" type="presOf" srcId="{8D9A830C-AAEF-4751-80D3-145680BC9B49}" destId="{60C09D92-A657-4830-9C29-7BD5134E5567}" srcOrd="1" destOrd="0" presId="urn:microsoft.com/office/officeart/2009/3/layout/HorizontalOrganizationChart"/>
    <dgm:cxn modelId="{1BCE2ADF-ED0E-4E0F-98EB-7822169B549D}" type="presOf" srcId="{3631189B-A5EC-4D6E-81DE-64376FCDACB4}" destId="{C3932273-0DDA-4403-B490-B8C6E4B432B9}" srcOrd="0" destOrd="0" presId="urn:microsoft.com/office/officeart/2009/3/layout/HorizontalOrganizationChart"/>
    <dgm:cxn modelId="{5E31D23B-CDA0-4AED-9E81-77B665BC759D}" srcId="{9EF1F55C-83A2-44DD-8D9F-E5F2DBC8B2FD}" destId="{6773B9AD-FB5C-4BCB-A6AF-E63A81005CB0}" srcOrd="1" destOrd="0" parTransId="{E1580500-D26A-4EE7-B2DF-009F4CDFA484}" sibTransId="{2A0F3F72-8C40-42EF-A0D5-F497EEEA728D}"/>
    <dgm:cxn modelId="{011B0960-3785-4708-A91B-F952849E3D85}" type="presOf" srcId="{8D9A830C-AAEF-4751-80D3-145680BC9B49}" destId="{31C92078-EB85-46C6-9024-9F306054B22A}" srcOrd="0" destOrd="0" presId="urn:microsoft.com/office/officeart/2009/3/layout/HorizontalOrganizationChart"/>
    <dgm:cxn modelId="{2379268D-729B-42A4-8752-7ADE3E9BCF30}" srcId="{8E93DE94-EC9B-48F5-BAE0-6D1B2C4C8A22}" destId="{3631189B-A5EC-4D6E-81DE-64376FCDACB4}" srcOrd="0" destOrd="0" parTransId="{4989AE91-5688-4A7C-8697-CD4ACA734C81}" sibTransId="{41D1E3B6-A8DE-4952-8ABA-E7E4CFD25B1E}"/>
    <dgm:cxn modelId="{167ED7A5-AF40-461D-A4B2-1DD0DEC5D45E}" type="presOf" srcId="{1F1C24A6-DDC5-4EDE-9DA4-13B34CB57EF3}" destId="{9B2107E5-BAEF-4F68-91CF-D4A9F13E849A}" srcOrd="1" destOrd="0" presId="urn:microsoft.com/office/officeart/2009/3/layout/HorizontalOrganizationChart"/>
    <dgm:cxn modelId="{C57880C2-1A7B-4766-B674-18A8617C8DE0}" srcId="{132EB25A-CEEF-443F-95C5-404F0EE88B12}" destId="{8E93DE94-EC9B-48F5-BAE0-6D1B2C4C8A22}" srcOrd="0" destOrd="0" parTransId="{0A628267-EA85-4F11-AC1B-6A2D67A3F1E3}" sibTransId="{6AEB49E0-DD29-4DF6-AD47-71341AC8213C}"/>
    <dgm:cxn modelId="{14B79421-3B69-49C0-9247-E8164DCF7029}" type="presOf" srcId="{132EB25A-CEEF-443F-95C5-404F0EE88B12}" destId="{BAFA6FBB-F5EC-4EA2-BDEC-7708E57A9820}" srcOrd="0" destOrd="0" presId="urn:microsoft.com/office/officeart/2009/3/layout/HorizontalOrganizationChart"/>
    <dgm:cxn modelId="{1606598E-0041-4EA5-88CE-45F3F61654A5}" type="presOf" srcId="{6773B9AD-FB5C-4BCB-A6AF-E63A81005CB0}" destId="{1388D70B-ECA4-46AE-8052-43079DC8BCBD}" srcOrd="0" destOrd="0" presId="urn:microsoft.com/office/officeart/2009/3/layout/HorizontalOrganizationChart"/>
    <dgm:cxn modelId="{FA2B5292-C36E-446E-A70C-57230CCE1168}" type="presOf" srcId="{1F1C24A6-DDC5-4EDE-9DA4-13B34CB57EF3}" destId="{32DA6931-5A70-4039-B63F-3913B9BECFCA}" srcOrd="0" destOrd="0" presId="urn:microsoft.com/office/officeart/2009/3/layout/HorizontalOrganizationChart"/>
    <dgm:cxn modelId="{B092EBB5-B2F5-4911-8335-B0B46E916C36}" type="presOf" srcId="{9EF1F55C-83A2-44DD-8D9F-E5F2DBC8B2FD}" destId="{A227273E-6E45-4879-9631-14A422052FC9}" srcOrd="1" destOrd="0" presId="urn:microsoft.com/office/officeart/2009/3/layout/HorizontalOrganizationChart"/>
    <dgm:cxn modelId="{801420C1-3C63-4773-A566-5AF9F65B03CE}" type="presOf" srcId="{3631189B-A5EC-4D6E-81DE-64376FCDACB4}" destId="{34A56032-CF6C-4AA5-8B98-6DFCD2E0027F}" srcOrd="1" destOrd="0" presId="urn:microsoft.com/office/officeart/2009/3/layout/HorizontalOrganizationChart"/>
    <dgm:cxn modelId="{EC711880-48A0-49D6-8F48-A4DE36A448F3}" type="presOf" srcId="{549CCBCF-2232-4B93-8830-03B436F6FD45}" destId="{34910074-D21A-42B6-965A-38E5EC6A24FA}" srcOrd="0" destOrd="0" presId="urn:microsoft.com/office/officeart/2009/3/layout/HorizontalOrganizationChart"/>
    <dgm:cxn modelId="{E65054E4-4D00-48A6-B5CA-C4E81262363E}" type="presParOf" srcId="{BAFA6FBB-F5EC-4EA2-BDEC-7708E57A9820}" destId="{970A07EE-C5BF-4933-8B8E-87769F24930A}" srcOrd="0" destOrd="0" presId="urn:microsoft.com/office/officeart/2009/3/layout/HorizontalOrganizationChart"/>
    <dgm:cxn modelId="{FD4CB1C7-529A-427B-B7AA-E45B8FF22DDB}" type="presParOf" srcId="{970A07EE-C5BF-4933-8B8E-87769F24930A}" destId="{F7658307-A3C1-415C-ABBD-7E53A3A083C2}" srcOrd="0" destOrd="0" presId="urn:microsoft.com/office/officeart/2009/3/layout/HorizontalOrganizationChart"/>
    <dgm:cxn modelId="{29648C24-6913-4C10-BF44-80F3AD9E67A2}" type="presParOf" srcId="{F7658307-A3C1-415C-ABBD-7E53A3A083C2}" destId="{EF3D07DD-CBCD-4D11-90AC-1BB7F9DF190A}" srcOrd="0" destOrd="0" presId="urn:microsoft.com/office/officeart/2009/3/layout/HorizontalOrganizationChart"/>
    <dgm:cxn modelId="{D9CBF522-4A01-4E78-BF28-F90EA41AE587}" type="presParOf" srcId="{F7658307-A3C1-415C-ABBD-7E53A3A083C2}" destId="{A4E77281-861E-4AC8-84FD-E4F9E267EEBA}" srcOrd="1" destOrd="0" presId="urn:microsoft.com/office/officeart/2009/3/layout/HorizontalOrganizationChart"/>
    <dgm:cxn modelId="{A0CCF67C-14D5-41E6-A36D-F86BF4355E81}" type="presParOf" srcId="{970A07EE-C5BF-4933-8B8E-87769F24930A}" destId="{215C13D9-5FE2-45CC-97A4-0830ECC641A1}" srcOrd="1" destOrd="0" presId="urn:microsoft.com/office/officeart/2009/3/layout/HorizontalOrganizationChart"/>
    <dgm:cxn modelId="{64A4CB29-75C4-4F0D-9667-62A013F3B8F4}" type="presParOf" srcId="{215C13D9-5FE2-45CC-97A4-0830ECC641A1}" destId="{631976A4-31A6-4561-83D2-43E6819BE5FD}" srcOrd="0" destOrd="0" presId="urn:microsoft.com/office/officeart/2009/3/layout/HorizontalOrganizationChart"/>
    <dgm:cxn modelId="{06AA2744-25D5-4DE7-8E42-14DA470DE68B}" type="presParOf" srcId="{215C13D9-5FE2-45CC-97A4-0830ECC641A1}" destId="{5055154C-8612-4449-8F62-57ACB22C8187}" srcOrd="1" destOrd="0" presId="urn:microsoft.com/office/officeart/2009/3/layout/HorizontalOrganizationChart"/>
    <dgm:cxn modelId="{E62714D5-0802-430B-919B-6832C6A19816}" type="presParOf" srcId="{5055154C-8612-4449-8F62-57ACB22C8187}" destId="{B9949D57-9DC2-4FFF-BF23-2486C93E5061}" srcOrd="0" destOrd="0" presId="urn:microsoft.com/office/officeart/2009/3/layout/HorizontalOrganizationChart"/>
    <dgm:cxn modelId="{6C3AD981-3AE4-40A4-B8A5-720CF5400E48}" type="presParOf" srcId="{B9949D57-9DC2-4FFF-BF23-2486C93E5061}" destId="{C3932273-0DDA-4403-B490-B8C6E4B432B9}" srcOrd="0" destOrd="0" presId="urn:microsoft.com/office/officeart/2009/3/layout/HorizontalOrganizationChart"/>
    <dgm:cxn modelId="{F3996525-A800-4D66-8AB8-8F7DA64ED985}" type="presParOf" srcId="{B9949D57-9DC2-4FFF-BF23-2486C93E5061}" destId="{34A56032-CF6C-4AA5-8B98-6DFCD2E0027F}" srcOrd="1" destOrd="0" presId="urn:microsoft.com/office/officeart/2009/3/layout/HorizontalOrganizationChart"/>
    <dgm:cxn modelId="{32EF0D02-FACD-44C7-885B-CDD6893A8B4B}" type="presParOf" srcId="{5055154C-8612-4449-8F62-57ACB22C8187}" destId="{EE14C032-E58D-442C-958D-E84164FD43A3}" srcOrd="1" destOrd="0" presId="urn:microsoft.com/office/officeart/2009/3/layout/HorizontalOrganizationChart"/>
    <dgm:cxn modelId="{CE8D063C-4BE2-41C9-A04A-A30C84727A37}" type="presParOf" srcId="{EE14C032-E58D-442C-958D-E84164FD43A3}" destId="{64935EA3-EAD6-47DD-8E69-94F3B1EAAA5C}" srcOrd="0" destOrd="0" presId="urn:microsoft.com/office/officeart/2009/3/layout/HorizontalOrganizationChart"/>
    <dgm:cxn modelId="{E0A0181C-8F69-47CB-B418-B33FA8F267C6}" type="presParOf" srcId="{EE14C032-E58D-442C-958D-E84164FD43A3}" destId="{FA8DAA0A-9F52-486D-B8EF-13CA43C49DC0}" srcOrd="1" destOrd="0" presId="urn:microsoft.com/office/officeart/2009/3/layout/HorizontalOrganizationChart"/>
    <dgm:cxn modelId="{E71F1F6F-6BAA-4C83-9FD7-EB87295517F5}" type="presParOf" srcId="{FA8DAA0A-9F52-486D-B8EF-13CA43C49DC0}" destId="{27BDD603-4201-458A-9069-473B2758ACA5}" srcOrd="0" destOrd="0" presId="urn:microsoft.com/office/officeart/2009/3/layout/HorizontalOrganizationChart"/>
    <dgm:cxn modelId="{F076F459-467D-4FDA-859C-0017FCBB8E1F}" type="presParOf" srcId="{27BDD603-4201-458A-9069-473B2758ACA5}" destId="{31C92078-EB85-46C6-9024-9F306054B22A}" srcOrd="0" destOrd="0" presId="urn:microsoft.com/office/officeart/2009/3/layout/HorizontalOrganizationChart"/>
    <dgm:cxn modelId="{A8517B2A-026F-41A1-8A3F-4F600941B5A7}" type="presParOf" srcId="{27BDD603-4201-458A-9069-473B2758ACA5}" destId="{60C09D92-A657-4830-9C29-7BD5134E5567}" srcOrd="1" destOrd="0" presId="urn:microsoft.com/office/officeart/2009/3/layout/HorizontalOrganizationChart"/>
    <dgm:cxn modelId="{420AB073-0EA8-43C5-BB76-62E7D5BDE406}" type="presParOf" srcId="{FA8DAA0A-9F52-486D-B8EF-13CA43C49DC0}" destId="{0EDC07F7-9722-4A41-8B26-74CF50105BF6}" srcOrd="1" destOrd="0" presId="urn:microsoft.com/office/officeart/2009/3/layout/HorizontalOrganizationChart"/>
    <dgm:cxn modelId="{706EF742-8324-4536-BEAD-89296E6E187C}" type="presParOf" srcId="{FA8DAA0A-9F52-486D-B8EF-13CA43C49DC0}" destId="{69E95AC8-158F-4FF5-9D97-FA3EB17D6C3C}" srcOrd="2" destOrd="0" presId="urn:microsoft.com/office/officeart/2009/3/layout/HorizontalOrganizationChart"/>
    <dgm:cxn modelId="{B92497F8-83C4-491E-99C2-B62EB13975DC}" type="presParOf" srcId="{5055154C-8612-4449-8F62-57ACB22C8187}" destId="{42DEDFEE-279B-4976-92D7-E1D25CCA70C7}" srcOrd="2" destOrd="0" presId="urn:microsoft.com/office/officeart/2009/3/layout/HorizontalOrganizationChart"/>
    <dgm:cxn modelId="{8B370407-8DC3-4699-8716-7948DF2FD35C}" type="presParOf" srcId="{215C13D9-5FE2-45CC-97A4-0830ECC641A1}" destId="{D30DB939-54BE-47AC-A1ED-D9D3C10CF1A2}" srcOrd="2" destOrd="0" presId="urn:microsoft.com/office/officeart/2009/3/layout/HorizontalOrganizationChart"/>
    <dgm:cxn modelId="{5AF5BF8B-04BE-4DBC-BCA5-AB9064BD17AF}" type="presParOf" srcId="{215C13D9-5FE2-45CC-97A4-0830ECC641A1}" destId="{6BE0C22A-C9C4-4107-820A-2C6D172E50D0}" srcOrd="3" destOrd="0" presId="urn:microsoft.com/office/officeart/2009/3/layout/HorizontalOrganizationChart"/>
    <dgm:cxn modelId="{5696E741-7B80-42E6-A1F8-3559A4675159}" type="presParOf" srcId="{6BE0C22A-C9C4-4107-820A-2C6D172E50D0}" destId="{0A98F0B0-B08E-4FEF-BB24-85BC0E1EBC1D}" srcOrd="0" destOrd="0" presId="urn:microsoft.com/office/officeart/2009/3/layout/HorizontalOrganizationChart"/>
    <dgm:cxn modelId="{4885FBBD-5963-496C-9C08-9A6E24F72380}" type="presParOf" srcId="{0A98F0B0-B08E-4FEF-BB24-85BC0E1EBC1D}" destId="{6899D40B-72A5-4256-BF03-39F9DCEBA171}" srcOrd="0" destOrd="0" presId="urn:microsoft.com/office/officeart/2009/3/layout/HorizontalOrganizationChart"/>
    <dgm:cxn modelId="{7C03A577-D0DB-4BEC-B51A-EF870A9FC4F0}" type="presParOf" srcId="{0A98F0B0-B08E-4FEF-BB24-85BC0E1EBC1D}" destId="{A227273E-6E45-4879-9631-14A422052FC9}" srcOrd="1" destOrd="0" presId="urn:microsoft.com/office/officeart/2009/3/layout/HorizontalOrganizationChart"/>
    <dgm:cxn modelId="{48313005-9F1F-4B7F-B831-78444F72E6C9}" type="presParOf" srcId="{6BE0C22A-C9C4-4107-820A-2C6D172E50D0}" destId="{0601E800-C8B7-4CF5-86D0-046BB1EED6B3}" srcOrd="1" destOrd="0" presId="urn:microsoft.com/office/officeart/2009/3/layout/HorizontalOrganizationChart"/>
    <dgm:cxn modelId="{EE438644-4C8B-4793-9829-FB006476E3DE}" type="presParOf" srcId="{0601E800-C8B7-4CF5-86D0-046BB1EED6B3}" destId="{34910074-D21A-42B6-965A-38E5EC6A24FA}" srcOrd="0" destOrd="0" presId="urn:microsoft.com/office/officeart/2009/3/layout/HorizontalOrganizationChart"/>
    <dgm:cxn modelId="{B5B7C711-D908-4305-80DA-58BF5732C66A}" type="presParOf" srcId="{0601E800-C8B7-4CF5-86D0-046BB1EED6B3}" destId="{7C295EDB-93B8-4508-B7B1-8F8C0F04F08E}" srcOrd="1" destOrd="0" presId="urn:microsoft.com/office/officeart/2009/3/layout/HorizontalOrganizationChart"/>
    <dgm:cxn modelId="{DAB7779B-8279-4603-B6CB-BD50F288F342}" type="presParOf" srcId="{7C295EDB-93B8-4508-B7B1-8F8C0F04F08E}" destId="{B3E09138-D16E-49FC-B458-D76D6B771205}" srcOrd="0" destOrd="0" presId="urn:microsoft.com/office/officeart/2009/3/layout/HorizontalOrganizationChart"/>
    <dgm:cxn modelId="{8DA55BD6-6166-4E9D-B36F-4EA549E19677}" type="presParOf" srcId="{B3E09138-D16E-49FC-B458-D76D6B771205}" destId="{32DA6931-5A70-4039-B63F-3913B9BECFCA}" srcOrd="0" destOrd="0" presId="urn:microsoft.com/office/officeart/2009/3/layout/HorizontalOrganizationChart"/>
    <dgm:cxn modelId="{A32C6A9C-6571-4FEF-AC3A-E21DC90D2B96}" type="presParOf" srcId="{B3E09138-D16E-49FC-B458-D76D6B771205}" destId="{9B2107E5-BAEF-4F68-91CF-D4A9F13E849A}" srcOrd="1" destOrd="0" presId="urn:microsoft.com/office/officeart/2009/3/layout/HorizontalOrganizationChart"/>
    <dgm:cxn modelId="{4DE583D7-0D94-4B59-91AD-C1690D7C3E07}" type="presParOf" srcId="{7C295EDB-93B8-4508-B7B1-8F8C0F04F08E}" destId="{0A5CCB36-D5E8-4F5B-965B-DADBD089DDEB}" srcOrd="1" destOrd="0" presId="urn:microsoft.com/office/officeart/2009/3/layout/HorizontalOrganizationChart"/>
    <dgm:cxn modelId="{856EC879-A1A0-4E4E-B244-E11808349459}" type="presParOf" srcId="{7C295EDB-93B8-4508-B7B1-8F8C0F04F08E}" destId="{D19F9A2F-78CF-4181-A5FB-21165DFBB791}" srcOrd="2" destOrd="0" presId="urn:microsoft.com/office/officeart/2009/3/layout/HorizontalOrganizationChart"/>
    <dgm:cxn modelId="{A440D490-174D-4706-8FEF-C0B8F8833DF1}" type="presParOf" srcId="{0601E800-C8B7-4CF5-86D0-046BB1EED6B3}" destId="{516534DE-17B1-4BB0-99DF-6F0AC887ADAB}" srcOrd="2" destOrd="0" presId="urn:microsoft.com/office/officeart/2009/3/layout/HorizontalOrganizationChart"/>
    <dgm:cxn modelId="{728424A8-4EBB-41C6-B172-114AFC35B194}" type="presParOf" srcId="{0601E800-C8B7-4CF5-86D0-046BB1EED6B3}" destId="{883816A8-DDE1-4CB3-BD4C-4A7831FCDE67}" srcOrd="3" destOrd="0" presId="urn:microsoft.com/office/officeart/2009/3/layout/HorizontalOrganizationChart"/>
    <dgm:cxn modelId="{3274C12B-A917-4BB2-8F22-CFD2D435861F}" type="presParOf" srcId="{883816A8-DDE1-4CB3-BD4C-4A7831FCDE67}" destId="{BBFC1EDB-5EC7-4280-8248-12232828D0C8}" srcOrd="0" destOrd="0" presId="urn:microsoft.com/office/officeart/2009/3/layout/HorizontalOrganizationChart"/>
    <dgm:cxn modelId="{2B20B32B-66E3-4077-AC52-58EF49BB99C6}" type="presParOf" srcId="{BBFC1EDB-5EC7-4280-8248-12232828D0C8}" destId="{1388D70B-ECA4-46AE-8052-43079DC8BCBD}" srcOrd="0" destOrd="0" presId="urn:microsoft.com/office/officeart/2009/3/layout/HorizontalOrganizationChart"/>
    <dgm:cxn modelId="{57AC7D42-F17D-4618-9CE9-3550EE1EB751}" type="presParOf" srcId="{BBFC1EDB-5EC7-4280-8248-12232828D0C8}" destId="{CFF04082-B456-4575-8F50-A6CCA981F702}" srcOrd="1" destOrd="0" presId="urn:microsoft.com/office/officeart/2009/3/layout/HorizontalOrganizationChart"/>
    <dgm:cxn modelId="{ABD6B983-B33E-45BB-8A01-50E2BE83551F}" type="presParOf" srcId="{883816A8-DDE1-4CB3-BD4C-4A7831FCDE67}" destId="{9BA5A0B7-A70F-4506-8817-9128A7F10B69}" srcOrd="1" destOrd="0" presId="urn:microsoft.com/office/officeart/2009/3/layout/HorizontalOrganizationChart"/>
    <dgm:cxn modelId="{E332F11E-135F-49F3-AFBE-2731620A4125}" type="presParOf" srcId="{883816A8-DDE1-4CB3-BD4C-4A7831FCDE67}" destId="{0FAA3ABA-73A2-4DBB-ADD1-FEFD21A8D562}" srcOrd="2" destOrd="0" presId="urn:microsoft.com/office/officeart/2009/3/layout/HorizontalOrganizationChart"/>
    <dgm:cxn modelId="{055DECE4-1C1C-4043-83B5-98A4290246CB}" type="presParOf" srcId="{6BE0C22A-C9C4-4107-820A-2C6D172E50D0}" destId="{5BFC439B-886C-440F-BEA5-E430BB72DB12}" srcOrd="2" destOrd="0" presId="urn:microsoft.com/office/officeart/2009/3/layout/HorizontalOrganizationChart"/>
    <dgm:cxn modelId="{063FDDEA-09A7-4070-B705-1AC00350D7BD}" type="presParOf" srcId="{970A07EE-C5BF-4933-8B8E-87769F24930A}" destId="{B073477B-7CF4-4905-B7C3-F58452325B6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534DE-17B1-4BB0-99DF-6F0AC887ADAB}">
      <dsp:nvSpPr>
        <dsp:cNvPr id="0" name=""/>
        <dsp:cNvSpPr/>
      </dsp:nvSpPr>
      <dsp:spPr>
        <a:xfrm>
          <a:off x="3943759" y="2417176"/>
          <a:ext cx="358303" cy="385176"/>
        </a:xfrm>
        <a:custGeom>
          <a:avLst/>
          <a:gdLst/>
          <a:ahLst/>
          <a:cxnLst/>
          <a:rect l="0" t="0" r="0" b="0"/>
          <a:pathLst>
            <a:path>
              <a:moveTo>
                <a:pt x="0" y="0"/>
              </a:moveTo>
              <a:lnTo>
                <a:pt x="179151" y="0"/>
              </a:lnTo>
              <a:lnTo>
                <a:pt x="179151" y="385176"/>
              </a:lnTo>
              <a:lnTo>
                <a:pt x="358303" y="3851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10074-D21A-42B6-965A-38E5EC6A24FA}">
      <dsp:nvSpPr>
        <dsp:cNvPr id="0" name=""/>
        <dsp:cNvSpPr/>
      </dsp:nvSpPr>
      <dsp:spPr>
        <a:xfrm>
          <a:off x="3943759" y="2032000"/>
          <a:ext cx="358303" cy="385176"/>
        </a:xfrm>
        <a:custGeom>
          <a:avLst/>
          <a:gdLst/>
          <a:ahLst/>
          <a:cxnLst/>
          <a:rect l="0" t="0" r="0" b="0"/>
          <a:pathLst>
            <a:path>
              <a:moveTo>
                <a:pt x="0" y="385176"/>
              </a:moveTo>
              <a:lnTo>
                <a:pt x="179151" y="385176"/>
              </a:lnTo>
              <a:lnTo>
                <a:pt x="179151" y="0"/>
              </a:lnTo>
              <a:lnTo>
                <a:pt x="3583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DB939-54BE-47AC-A1ED-D9D3C10CF1A2}">
      <dsp:nvSpPr>
        <dsp:cNvPr id="0" name=""/>
        <dsp:cNvSpPr/>
      </dsp:nvSpPr>
      <dsp:spPr>
        <a:xfrm>
          <a:off x="1793937" y="1839411"/>
          <a:ext cx="358303" cy="577764"/>
        </a:xfrm>
        <a:custGeom>
          <a:avLst/>
          <a:gdLst/>
          <a:ahLst/>
          <a:cxnLst/>
          <a:rect l="0" t="0" r="0" b="0"/>
          <a:pathLst>
            <a:path>
              <a:moveTo>
                <a:pt x="0" y="0"/>
              </a:moveTo>
              <a:lnTo>
                <a:pt x="179151" y="0"/>
              </a:lnTo>
              <a:lnTo>
                <a:pt x="179151" y="577764"/>
              </a:lnTo>
              <a:lnTo>
                <a:pt x="358303" y="577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935EA3-EAD6-47DD-8E69-94F3B1EAAA5C}">
      <dsp:nvSpPr>
        <dsp:cNvPr id="0" name=""/>
        <dsp:cNvSpPr/>
      </dsp:nvSpPr>
      <dsp:spPr>
        <a:xfrm>
          <a:off x="3943759" y="1215927"/>
          <a:ext cx="358303" cy="91440"/>
        </a:xfrm>
        <a:custGeom>
          <a:avLst/>
          <a:gdLst/>
          <a:ahLst/>
          <a:cxnLst/>
          <a:rect l="0" t="0" r="0" b="0"/>
          <a:pathLst>
            <a:path>
              <a:moveTo>
                <a:pt x="0" y="45720"/>
              </a:moveTo>
              <a:lnTo>
                <a:pt x="35830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1976A4-31A6-4561-83D2-43E6819BE5FD}">
      <dsp:nvSpPr>
        <dsp:cNvPr id="0" name=""/>
        <dsp:cNvSpPr/>
      </dsp:nvSpPr>
      <dsp:spPr>
        <a:xfrm>
          <a:off x="1793937" y="1261647"/>
          <a:ext cx="358303" cy="577764"/>
        </a:xfrm>
        <a:custGeom>
          <a:avLst/>
          <a:gdLst/>
          <a:ahLst/>
          <a:cxnLst/>
          <a:rect l="0" t="0" r="0" b="0"/>
          <a:pathLst>
            <a:path>
              <a:moveTo>
                <a:pt x="0" y="577764"/>
              </a:moveTo>
              <a:lnTo>
                <a:pt x="179151" y="577764"/>
              </a:lnTo>
              <a:lnTo>
                <a:pt x="179151" y="0"/>
              </a:lnTo>
              <a:lnTo>
                <a:pt x="35830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3D07DD-CBCD-4D11-90AC-1BB7F9DF190A}">
      <dsp:nvSpPr>
        <dsp:cNvPr id="0" name=""/>
        <dsp:cNvSpPr/>
      </dsp:nvSpPr>
      <dsp:spPr>
        <a:xfrm>
          <a:off x="2418" y="1566205"/>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資金調達法</a:t>
          </a:r>
        </a:p>
      </dsp:txBody>
      <dsp:txXfrm>
        <a:off x="2418" y="1566205"/>
        <a:ext cx="1791518" cy="546413"/>
      </dsp:txXfrm>
    </dsp:sp>
    <dsp:sp modelId="{C3932273-0DDA-4403-B490-B8C6E4B432B9}">
      <dsp:nvSpPr>
        <dsp:cNvPr id="0" name=""/>
        <dsp:cNvSpPr/>
      </dsp:nvSpPr>
      <dsp:spPr>
        <a:xfrm>
          <a:off x="2152240" y="988440"/>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間接金融</a:t>
          </a:r>
        </a:p>
      </dsp:txBody>
      <dsp:txXfrm>
        <a:off x="2152240" y="988440"/>
        <a:ext cx="1791518" cy="546413"/>
      </dsp:txXfrm>
    </dsp:sp>
    <dsp:sp modelId="{31C92078-EB85-46C6-9024-9F306054B22A}">
      <dsp:nvSpPr>
        <dsp:cNvPr id="0" name=""/>
        <dsp:cNvSpPr/>
      </dsp:nvSpPr>
      <dsp:spPr>
        <a:xfrm>
          <a:off x="4302062" y="988440"/>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銀行からの融資</a:t>
          </a:r>
        </a:p>
      </dsp:txBody>
      <dsp:txXfrm>
        <a:off x="4302062" y="988440"/>
        <a:ext cx="1791518" cy="546413"/>
      </dsp:txXfrm>
    </dsp:sp>
    <dsp:sp modelId="{6899D40B-72A5-4256-BF03-39F9DCEBA171}">
      <dsp:nvSpPr>
        <dsp:cNvPr id="0" name=""/>
        <dsp:cNvSpPr/>
      </dsp:nvSpPr>
      <dsp:spPr>
        <a:xfrm>
          <a:off x="2152240" y="2143969"/>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直接金融</a:t>
          </a:r>
        </a:p>
      </dsp:txBody>
      <dsp:txXfrm>
        <a:off x="2152240" y="2143969"/>
        <a:ext cx="1791518" cy="546413"/>
      </dsp:txXfrm>
    </dsp:sp>
    <dsp:sp modelId="{32DA6931-5A70-4039-B63F-3913B9BECFCA}">
      <dsp:nvSpPr>
        <dsp:cNvPr id="0" name=""/>
        <dsp:cNvSpPr/>
      </dsp:nvSpPr>
      <dsp:spPr>
        <a:xfrm>
          <a:off x="4302062" y="1758793"/>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株式</a:t>
          </a:r>
        </a:p>
      </dsp:txBody>
      <dsp:txXfrm>
        <a:off x="4302062" y="1758793"/>
        <a:ext cx="1791518" cy="546413"/>
      </dsp:txXfrm>
    </dsp:sp>
    <dsp:sp modelId="{1388D70B-ECA4-46AE-8052-43079DC8BCBD}">
      <dsp:nvSpPr>
        <dsp:cNvPr id="0" name=""/>
        <dsp:cNvSpPr/>
      </dsp:nvSpPr>
      <dsp:spPr>
        <a:xfrm>
          <a:off x="4302062" y="2529146"/>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社債</a:t>
          </a:r>
        </a:p>
      </dsp:txBody>
      <dsp:txXfrm>
        <a:off x="4302062" y="2529146"/>
        <a:ext cx="1791518" cy="54641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262E3-C785-4BCC-B8D2-89AB5F098E56}" type="datetimeFigureOut">
              <a:rPr kumimoji="1" lang="ja-JP" altLang="en-US" smtClean="0"/>
              <a:t>2019/10/22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FDE07-94BE-40D2-BF8F-861C0B71CB74}" type="slidenum">
              <a:rPr kumimoji="1" lang="ja-JP" altLang="en-US" smtClean="0"/>
              <a:t>‹#›</a:t>
            </a:fld>
            <a:endParaRPr kumimoji="1" lang="ja-JP" altLang="en-US"/>
          </a:p>
        </p:txBody>
      </p:sp>
    </p:spTree>
    <p:extLst>
      <p:ext uri="{BB962C8B-B14F-4D97-AF65-F5344CB8AC3E}">
        <p14:creationId xmlns:p14="http://schemas.microsoft.com/office/powerpoint/2010/main" val="37180671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fld id="{5DCBBDC3-7B4B-4EA4-8B7E-ED5AFF81A6C8}" type="slidenum">
              <a:rPr lang="en-US" altLang="ja-JP">
                <a:latin typeface="Arial" charset="0"/>
              </a:rPr>
              <a:pPr/>
              <a:t>1</a:t>
            </a:fld>
            <a:endParaRPr lang="en-US" altLang="ja-JP">
              <a:latin typeface="Arial"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fld id="{6404A672-3F71-4427-9076-F12C4B67B72B}" type="slidenum">
              <a:rPr lang="en-US" altLang="ja-JP">
                <a:latin typeface="Arial" charset="0"/>
              </a:rPr>
              <a:pPr/>
              <a:t>2</a:t>
            </a:fld>
            <a:endParaRPr lang="en-US" altLang="ja-JP">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fld id="{51CC829A-C247-43F2-B9F2-0FEA5DE20E72}" type="slidenum">
              <a:rPr lang="en-US" altLang="ja-JP">
                <a:latin typeface="Arial" charset="0"/>
              </a:rPr>
              <a:pPr/>
              <a:t>4</a:t>
            </a:fld>
            <a:endParaRPr lang="en-US" altLang="ja-JP">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fld id="{2157707C-22BA-4774-9D13-FAC798CBBC96}" type="slidenum">
              <a:rPr lang="en-US" altLang="ja-JP">
                <a:latin typeface="Arial" charset="0"/>
              </a:rPr>
              <a:pPr/>
              <a:t>6</a:t>
            </a:fld>
            <a:endParaRPr lang="en-US" altLang="ja-JP">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fld id="{A51874F3-98B9-45B1-B2EB-47967337C17E}" type="slidenum">
              <a:rPr lang="en-US" altLang="ja-JP">
                <a:latin typeface="Arial" charset="0"/>
              </a:rPr>
              <a:pPr/>
              <a:t>7</a:t>
            </a:fld>
            <a:endParaRPr lang="en-US" altLang="ja-JP">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fld id="{D09DD356-189B-46A8-8AE6-97AD5EE10A7F}" type="slidenum">
              <a:rPr lang="en-US" altLang="ja-JP">
                <a:latin typeface="Arial" charset="0"/>
              </a:rPr>
              <a:pPr/>
              <a:t>10</a:t>
            </a:fld>
            <a:endParaRPr lang="en-US" altLang="ja-JP">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fld id="{80B149B8-4333-42FB-B30C-CEB1BF354001}" type="slidenum">
              <a:rPr lang="en-US" altLang="ja-JP">
                <a:latin typeface="Arial" charset="0"/>
              </a:rPr>
              <a:pPr/>
              <a:t>12</a:t>
            </a:fld>
            <a:endParaRPr lang="en-US" altLang="ja-JP">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384109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323300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270284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32336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49831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78263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179968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178725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429175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212537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39AD69-547C-4553-B09D-A1BF1C2B0005}" type="datetimeFigureOut">
              <a:rPr kumimoji="1" lang="ja-JP" altLang="en-US" smtClean="0"/>
              <a:t>2019/10/22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67888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9AD69-547C-4553-B09D-A1BF1C2B0005}" type="datetimeFigureOut">
              <a:rPr kumimoji="1" lang="ja-JP" altLang="en-US" smtClean="0"/>
              <a:t>2019/10/22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6D085-53C7-406B-ADFF-2A0948BA0A45}" type="slidenum">
              <a:rPr kumimoji="1" lang="ja-JP" altLang="en-US" smtClean="0"/>
              <a:t>‹#›</a:t>
            </a:fld>
            <a:endParaRPr kumimoji="1" lang="ja-JP" altLang="en-US"/>
          </a:p>
        </p:txBody>
      </p:sp>
    </p:spTree>
    <p:extLst>
      <p:ext uri="{BB962C8B-B14F-4D97-AF65-F5344CB8AC3E}">
        <p14:creationId xmlns:p14="http://schemas.microsoft.com/office/powerpoint/2010/main" val="2369108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lc.co.jp/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68475"/>
            <a:ext cx="8207375" cy="1736725"/>
          </a:xfrm>
        </p:spPr>
        <p:txBody>
          <a:bodyPr/>
          <a:lstStyle/>
          <a:p>
            <a:pPr eaLnBrk="1" hangingPunct="1"/>
            <a:r>
              <a:rPr lang="ja-JP" altLang="en-US" sz="4800" dirty="0"/>
              <a:t>第</a:t>
            </a:r>
            <a:r>
              <a:rPr lang="en-US" altLang="ja-JP" sz="4800" dirty="0"/>
              <a:t>3</a:t>
            </a:r>
            <a:r>
              <a:rPr lang="ja-JP" altLang="en-US" sz="4800" dirty="0"/>
              <a:t>章　株価はどう動くか</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ja-JP" altLang="en-US" dirty="0"/>
              <a:t>山澤成康</a:t>
            </a:r>
          </a:p>
        </p:txBody>
      </p:sp>
    </p:spTree>
    <p:extLst>
      <p:ext uri="{BB962C8B-B14F-4D97-AF65-F5344CB8AC3E}">
        <p14:creationId xmlns:p14="http://schemas.microsoft.com/office/powerpoint/2010/main" val="202222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dirty="0"/>
              <a:t>証券取引所の役割</a:t>
            </a:r>
          </a:p>
        </p:txBody>
      </p:sp>
      <p:sp>
        <p:nvSpPr>
          <p:cNvPr id="10243" name="Oval 4"/>
          <p:cNvSpPr>
            <a:spLocks noChangeArrowheads="1"/>
          </p:cNvSpPr>
          <p:nvPr/>
        </p:nvSpPr>
        <p:spPr bwMode="auto">
          <a:xfrm>
            <a:off x="3203575" y="2997200"/>
            <a:ext cx="2881313" cy="165735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証券取引所</a:t>
            </a:r>
          </a:p>
        </p:txBody>
      </p:sp>
      <p:sp>
        <p:nvSpPr>
          <p:cNvPr id="10244" name="Oval 5"/>
          <p:cNvSpPr>
            <a:spLocks noChangeArrowheads="1"/>
          </p:cNvSpPr>
          <p:nvPr/>
        </p:nvSpPr>
        <p:spPr bwMode="auto">
          <a:xfrm>
            <a:off x="1331913" y="2133600"/>
            <a:ext cx="1871662" cy="935038"/>
          </a:xfrm>
          <a:prstGeom prst="ellipse">
            <a:avLst/>
          </a:prstGeom>
          <a:solidFill>
            <a:schemeClr val="accent6">
              <a:lumMod val="60000"/>
              <a:lumOff val="40000"/>
            </a:schemeClr>
          </a:solidFill>
          <a:ln w="9525">
            <a:solidFill>
              <a:schemeClr val="tx1"/>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dirty="0">
                <a:latin typeface="Arial" charset="0"/>
              </a:rPr>
              <a:t>証券会社</a:t>
            </a:r>
          </a:p>
        </p:txBody>
      </p:sp>
      <p:sp>
        <p:nvSpPr>
          <p:cNvPr id="10245" name="Rectangle 6"/>
          <p:cNvSpPr>
            <a:spLocks noChangeArrowheads="1"/>
          </p:cNvSpPr>
          <p:nvPr/>
        </p:nvSpPr>
        <p:spPr bwMode="auto">
          <a:xfrm>
            <a:off x="1116013" y="5373688"/>
            <a:ext cx="2592387" cy="93503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株主</a:t>
            </a:r>
          </a:p>
        </p:txBody>
      </p:sp>
      <p:sp>
        <p:nvSpPr>
          <p:cNvPr id="10246" name="Oval 7"/>
          <p:cNvSpPr>
            <a:spLocks noChangeArrowheads="1"/>
          </p:cNvSpPr>
          <p:nvPr/>
        </p:nvSpPr>
        <p:spPr bwMode="auto">
          <a:xfrm>
            <a:off x="6156325" y="2060575"/>
            <a:ext cx="1871663" cy="935038"/>
          </a:xfrm>
          <a:prstGeom prst="ellipse">
            <a:avLst/>
          </a:prstGeom>
          <a:solidFill>
            <a:schemeClr val="accent6">
              <a:lumMod val="40000"/>
              <a:lumOff val="60000"/>
            </a:schemeClr>
          </a:solidFill>
          <a:ln w="9525">
            <a:solidFill>
              <a:schemeClr val="tx1"/>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dirty="0">
                <a:latin typeface="Arial" charset="0"/>
              </a:rPr>
              <a:t>証券会社</a:t>
            </a:r>
          </a:p>
        </p:txBody>
      </p:sp>
      <p:sp>
        <p:nvSpPr>
          <p:cNvPr id="10247" name="Line 8"/>
          <p:cNvSpPr>
            <a:spLocks noChangeShapeType="1"/>
          </p:cNvSpPr>
          <p:nvPr/>
        </p:nvSpPr>
        <p:spPr bwMode="auto">
          <a:xfrm flipV="1">
            <a:off x="1979613" y="3213100"/>
            <a:ext cx="0" cy="2016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48" name="Line 9"/>
          <p:cNvSpPr>
            <a:spLocks noChangeShapeType="1"/>
          </p:cNvSpPr>
          <p:nvPr/>
        </p:nvSpPr>
        <p:spPr bwMode="auto">
          <a:xfrm>
            <a:off x="3203575" y="2852738"/>
            <a:ext cx="431800" cy="2889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49" name="Rectangle 10"/>
          <p:cNvSpPr>
            <a:spLocks noChangeArrowheads="1"/>
          </p:cNvSpPr>
          <p:nvPr/>
        </p:nvSpPr>
        <p:spPr bwMode="auto">
          <a:xfrm>
            <a:off x="6372225" y="5084763"/>
            <a:ext cx="2160588" cy="108108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企業</a:t>
            </a:r>
          </a:p>
        </p:txBody>
      </p:sp>
      <p:sp>
        <p:nvSpPr>
          <p:cNvPr id="10250" name="Line 11"/>
          <p:cNvSpPr>
            <a:spLocks noChangeShapeType="1"/>
          </p:cNvSpPr>
          <p:nvPr/>
        </p:nvSpPr>
        <p:spPr bwMode="auto">
          <a:xfrm flipV="1">
            <a:off x="5940425" y="2924175"/>
            <a:ext cx="360363" cy="3603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51" name="Line 12"/>
          <p:cNvSpPr>
            <a:spLocks noChangeShapeType="1"/>
          </p:cNvSpPr>
          <p:nvPr/>
        </p:nvSpPr>
        <p:spPr bwMode="auto">
          <a:xfrm flipV="1">
            <a:off x="7451725" y="3213100"/>
            <a:ext cx="0" cy="172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52" name="Line 13"/>
          <p:cNvSpPr>
            <a:spLocks noChangeShapeType="1"/>
          </p:cNvSpPr>
          <p:nvPr/>
        </p:nvSpPr>
        <p:spPr bwMode="auto">
          <a:xfrm>
            <a:off x="7235825" y="3213100"/>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53" name="Line 14"/>
          <p:cNvSpPr>
            <a:spLocks noChangeShapeType="1"/>
          </p:cNvSpPr>
          <p:nvPr/>
        </p:nvSpPr>
        <p:spPr bwMode="auto">
          <a:xfrm>
            <a:off x="2268538" y="3284538"/>
            <a:ext cx="0" cy="1873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54" name="Rectangle 15"/>
          <p:cNvSpPr>
            <a:spLocks noChangeArrowheads="1"/>
          </p:cNvSpPr>
          <p:nvPr/>
        </p:nvSpPr>
        <p:spPr bwMode="auto">
          <a:xfrm>
            <a:off x="7596188" y="3789363"/>
            <a:ext cx="1331912" cy="503237"/>
          </a:xfrm>
          <a:prstGeom prst="rect">
            <a:avLst/>
          </a:prstGeom>
          <a:solidFill>
            <a:srgbClr val="FFFF00"/>
          </a:solidFill>
          <a:ln w="9525">
            <a:solidFill>
              <a:srgbClr val="000000"/>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solidFill>
                  <a:srgbClr val="000000"/>
                </a:solidFill>
                <a:latin typeface="Arial" charset="0"/>
              </a:rPr>
              <a:t>株券</a:t>
            </a:r>
          </a:p>
        </p:txBody>
      </p:sp>
      <p:sp>
        <p:nvSpPr>
          <p:cNvPr id="10255" name="Rectangle 16"/>
          <p:cNvSpPr>
            <a:spLocks noChangeArrowheads="1"/>
          </p:cNvSpPr>
          <p:nvPr/>
        </p:nvSpPr>
        <p:spPr bwMode="auto">
          <a:xfrm>
            <a:off x="611188" y="3933825"/>
            <a:ext cx="1223962" cy="576263"/>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お金</a:t>
            </a:r>
          </a:p>
        </p:txBody>
      </p:sp>
      <p:sp>
        <p:nvSpPr>
          <p:cNvPr id="10256" name="Rectangle 17"/>
          <p:cNvSpPr>
            <a:spLocks noChangeArrowheads="1"/>
          </p:cNvSpPr>
          <p:nvPr/>
        </p:nvSpPr>
        <p:spPr bwMode="auto">
          <a:xfrm>
            <a:off x="2484438" y="4652963"/>
            <a:ext cx="1150937" cy="504825"/>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400">
                <a:solidFill>
                  <a:srgbClr val="000000"/>
                </a:solidFill>
                <a:latin typeface="Arial" charset="0"/>
              </a:rPr>
              <a:t>契約書</a:t>
            </a:r>
          </a:p>
        </p:txBody>
      </p:sp>
      <p:sp>
        <p:nvSpPr>
          <p:cNvPr id="10257" name="Rectangle 18"/>
          <p:cNvSpPr>
            <a:spLocks noChangeArrowheads="1"/>
          </p:cNvSpPr>
          <p:nvPr/>
        </p:nvSpPr>
        <p:spPr bwMode="auto">
          <a:xfrm>
            <a:off x="5940425" y="4292600"/>
            <a:ext cx="1079500" cy="504825"/>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400">
                <a:solidFill>
                  <a:srgbClr val="000000"/>
                </a:solidFill>
                <a:latin typeface="Arial" charset="0"/>
              </a:rPr>
              <a:t>契約書</a:t>
            </a:r>
          </a:p>
        </p:txBody>
      </p:sp>
    </p:spTree>
    <p:extLst>
      <p:ext uri="{BB962C8B-B14F-4D97-AF65-F5344CB8AC3E}">
        <p14:creationId xmlns:p14="http://schemas.microsoft.com/office/powerpoint/2010/main" val="365088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a:t>株式に関する知識</a:t>
            </a:r>
          </a:p>
        </p:txBody>
      </p:sp>
      <p:sp>
        <p:nvSpPr>
          <p:cNvPr id="11267" name="コンテンツ プレースホルダー 2"/>
          <p:cNvSpPr>
            <a:spLocks noGrp="1"/>
          </p:cNvSpPr>
          <p:nvPr>
            <p:ph idx="1"/>
          </p:nvPr>
        </p:nvSpPr>
        <p:spPr/>
        <p:txBody>
          <a:bodyPr/>
          <a:lstStyle/>
          <a:p>
            <a:pPr eaLnBrk="1" hangingPunct="1">
              <a:defRPr/>
            </a:pPr>
            <a:r>
              <a:rPr lang="ja-JP" altLang="en-US" dirty="0"/>
              <a:t>株の売買単位→単元株</a:t>
            </a:r>
          </a:p>
          <a:p>
            <a:pPr eaLnBrk="1" hangingPunct="1">
              <a:defRPr/>
            </a:pPr>
            <a:r>
              <a:rPr lang="ja-JP" altLang="en-US" dirty="0"/>
              <a:t>（例）</a:t>
            </a:r>
            <a:r>
              <a:rPr lang="en-US" altLang="ja-JP" dirty="0"/>
              <a:t>1</a:t>
            </a:r>
            <a:r>
              <a:rPr lang="ja-JP" altLang="en-US" dirty="0"/>
              <a:t>株</a:t>
            </a:r>
            <a:r>
              <a:rPr lang="en-US" altLang="ja-JP" dirty="0"/>
              <a:t>6000</a:t>
            </a:r>
            <a:r>
              <a:rPr lang="ja-JP" altLang="en-US" dirty="0"/>
              <a:t>円で、単元株数が</a:t>
            </a:r>
            <a:r>
              <a:rPr lang="en-US" altLang="ja-JP" dirty="0"/>
              <a:t>100</a:t>
            </a:r>
            <a:r>
              <a:rPr lang="ja-JP" altLang="en-US" dirty="0"/>
              <a:t>株なら、</a:t>
            </a:r>
            <a:endParaRPr lang="en-US" altLang="ja-JP" dirty="0"/>
          </a:p>
          <a:p>
            <a:pPr marL="0" indent="0" eaLnBrk="1" hangingPunct="1">
              <a:buFont typeface="Arial" charset="0"/>
              <a:buNone/>
              <a:defRPr/>
            </a:pPr>
            <a:r>
              <a:rPr lang="en-US" altLang="ja-JP" dirty="0"/>
              <a:t>60</a:t>
            </a:r>
            <a:r>
              <a:rPr lang="ja-JP" altLang="en-US" dirty="0"/>
              <a:t>万円で買える。</a:t>
            </a:r>
            <a:endParaRPr lang="en-US" altLang="ja-JP" dirty="0"/>
          </a:p>
        </p:txBody>
      </p:sp>
    </p:spTree>
    <p:extLst>
      <p:ext uri="{BB962C8B-B14F-4D97-AF65-F5344CB8AC3E}">
        <p14:creationId xmlns:p14="http://schemas.microsoft.com/office/powerpoint/2010/main" val="3171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a:t>株主には情報を提供する</a:t>
            </a:r>
          </a:p>
        </p:txBody>
      </p:sp>
      <p:sp>
        <p:nvSpPr>
          <p:cNvPr id="18435" name="Rectangle 3"/>
          <p:cNvSpPr>
            <a:spLocks noGrp="1" noChangeArrowheads="1"/>
          </p:cNvSpPr>
          <p:nvPr>
            <p:ph idx="1"/>
          </p:nvPr>
        </p:nvSpPr>
        <p:spPr/>
        <p:txBody>
          <a:bodyPr/>
          <a:lstStyle/>
          <a:p>
            <a:pPr eaLnBrk="1" hangingPunct="1"/>
            <a:r>
              <a:rPr lang="ja-JP" altLang="en-US" dirty="0">
                <a:hlinkClick r:id="rId3"/>
              </a:rPr>
              <a:t>ＩＲ（</a:t>
            </a:r>
            <a:r>
              <a:rPr lang="en-US" altLang="ja-JP" dirty="0" err="1">
                <a:hlinkClick r:id="rId3"/>
              </a:rPr>
              <a:t>Invester</a:t>
            </a:r>
            <a:r>
              <a:rPr lang="en-US" altLang="ja-JP" dirty="0">
                <a:hlinkClick r:id="rId3"/>
              </a:rPr>
              <a:t> Relations)</a:t>
            </a:r>
            <a:endParaRPr lang="ja-JP" altLang="en-US" dirty="0"/>
          </a:p>
          <a:p>
            <a:pPr eaLnBrk="1" hangingPunct="1"/>
            <a:r>
              <a:rPr lang="ja-JP" altLang="en-US" dirty="0"/>
              <a:t>決算短信</a:t>
            </a:r>
          </a:p>
          <a:p>
            <a:pPr eaLnBrk="1" hangingPunct="1"/>
            <a:r>
              <a:rPr lang="ja-JP" altLang="en-US" dirty="0"/>
              <a:t>株主通信（年</a:t>
            </a:r>
            <a:r>
              <a:rPr lang="en-US" altLang="ja-JP" dirty="0"/>
              <a:t>2</a:t>
            </a:r>
            <a:r>
              <a:rPr lang="ja-JP" altLang="en-US" dirty="0"/>
              <a:t>回、わかりやすい）</a:t>
            </a:r>
          </a:p>
          <a:p>
            <a:pPr eaLnBrk="1" hangingPunct="1"/>
            <a:r>
              <a:rPr lang="ja-JP" altLang="en-US" dirty="0"/>
              <a:t>アニュアルレポート（年</a:t>
            </a:r>
            <a:r>
              <a:rPr lang="en-US" altLang="ja-JP" dirty="0"/>
              <a:t>1</a:t>
            </a:r>
            <a:r>
              <a:rPr lang="ja-JP" altLang="en-US" dirty="0"/>
              <a:t>回）</a:t>
            </a:r>
          </a:p>
          <a:p>
            <a:pPr eaLnBrk="1" hangingPunct="1"/>
            <a:r>
              <a:rPr lang="ja-JP" altLang="en-US" dirty="0"/>
              <a:t>ファクトブック（細かい財務データ）</a:t>
            </a:r>
          </a:p>
          <a:p>
            <a:pPr eaLnBrk="1" hangingPunct="1"/>
            <a:r>
              <a:rPr lang="ja-JP" altLang="en-US" dirty="0"/>
              <a:t>ＩＲプレゼンテーション（パワーポイント）</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988840"/>
            <a:ext cx="1644652" cy="227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48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株価関連指標</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99215382"/>
              </p:ext>
            </p:extLst>
          </p:nvPr>
        </p:nvGraphicFramePr>
        <p:xfrm>
          <a:off x="755575" y="1556793"/>
          <a:ext cx="7931224" cy="4824534"/>
        </p:xfrm>
        <a:graphic>
          <a:graphicData uri="http://schemas.openxmlformats.org/drawingml/2006/table">
            <a:tbl>
              <a:tblPr firstRow="1" firstCol="1" lastRow="1" lastCol="1" bandRow="1" bandCol="1">
                <a:tableStyleId>{69012ECD-51FC-41F1-AA8D-1B2483CD663E}</a:tableStyleId>
              </a:tblPr>
              <a:tblGrid>
                <a:gridCol w="864097">
                  <a:extLst>
                    <a:ext uri="{9D8B030D-6E8A-4147-A177-3AD203B41FA5}">
                      <a16:colId xmlns:a16="http://schemas.microsoft.com/office/drawing/2014/main" xmlns="" val="3285356455"/>
                    </a:ext>
                  </a:extLst>
                </a:gridCol>
                <a:gridCol w="1872208">
                  <a:extLst>
                    <a:ext uri="{9D8B030D-6E8A-4147-A177-3AD203B41FA5}">
                      <a16:colId xmlns:a16="http://schemas.microsoft.com/office/drawing/2014/main" xmlns="" val="3159843754"/>
                    </a:ext>
                  </a:extLst>
                </a:gridCol>
                <a:gridCol w="2736304">
                  <a:extLst>
                    <a:ext uri="{9D8B030D-6E8A-4147-A177-3AD203B41FA5}">
                      <a16:colId xmlns:a16="http://schemas.microsoft.com/office/drawing/2014/main" xmlns="" val="347578996"/>
                    </a:ext>
                  </a:extLst>
                </a:gridCol>
                <a:gridCol w="2458615">
                  <a:extLst>
                    <a:ext uri="{9D8B030D-6E8A-4147-A177-3AD203B41FA5}">
                      <a16:colId xmlns:a16="http://schemas.microsoft.com/office/drawing/2014/main" xmlns="" val="4282969957"/>
                    </a:ext>
                  </a:extLst>
                </a:gridCol>
              </a:tblGrid>
              <a:tr h="605548">
                <a:tc>
                  <a:txBody>
                    <a:bodyPr/>
                    <a:lstStyle/>
                    <a:p>
                      <a:pPr algn="just">
                        <a:lnSpc>
                          <a:spcPts val="1200"/>
                        </a:lnSpc>
                        <a:spcAft>
                          <a:spcPts val="0"/>
                        </a:spcAft>
                      </a:pPr>
                      <a:r>
                        <a:rPr lang="ja-JP" sz="1800" kern="100" dirty="0">
                          <a:effectLst/>
                        </a:rPr>
                        <a:t>記号</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800" kern="100" dirty="0">
                          <a:effectLst/>
                        </a:rPr>
                        <a:t>日本語</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800" kern="100" dirty="0">
                          <a:effectLst/>
                        </a:rPr>
                        <a:t>式</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800" kern="100" dirty="0">
                          <a:effectLst/>
                        </a:rPr>
                        <a:t>意味</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262301248"/>
                  </a:ext>
                </a:extLst>
              </a:tr>
              <a:tr h="981976">
                <a:tc>
                  <a:txBody>
                    <a:bodyPr/>
                    <a:lstStyle/>
                    <a:p>
                      <a:pPr algn="l">
                        <a:lnSpc>
                          <a:spcPts val="1200"/>
                        </a:lnSpc>
                        <a:spcAft>
                          <a:spcPts val="0"/>
                        </a:spcAft>
                      </a:pPr>
                      <a:r>
                        <a:rPr lang="ja-JP" sz="1800" kern="100" dirty="0">
                          <a:effectLst/>
                        </a:rPr>
                        <a:t>ＲＯＥ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800" kern="100" dirty="0">
                          <a:effectLst/>
                        </a:rPr>
                        <a:t>株主資本利益率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800" kern="100" dirty="0">
                          <a:effectLst/>
                        </a:rPr>
                        <a:t>当期利益／株主資本</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200" kern="100" dirty="0">
                          <a:effectLst/>
                        </a:rPr>
                        <a:t>資本の効率性を示す。株主から受け取ったお金をどの程度うまく使ったか。近年重視されている。</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39462744"/>
                  </a:ext>
                </a:extLst>
              </a:tr>
              <a:tr h="643994">
                <a:tc>
                  <a:txBody>
                    <a:bodyPr/>
                    <a:lstStyle/>
                    <a:p>
                      <a:pPr algn="l">
                        <a:lnSpc>
                          <a:spcPts val="1200"/>
                        </a:lnSpc>
                        <a:spcAft>
                          <a:spcPts val="0"/>
                        </a:spcAft>
                      </a:pPr>
                      <a:r>
                        <a:rPr lang="ja-JP" sz="1800" kern="100">
                          <a:effectLst/>
                        </a:rPr>
                        <a:t>ＲＯＡ</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800" kern="100">
                          <a:effectLst/>
                        </a:rPr>
                        <a:t>総資産利益率</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800" kern="100" dirty="0">
                          <a:effectLst/>
                        </a:rPr>
                        <a:t>事業利益／総資産</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200" kern="100" dirty="0">
                          <a:effectLst/>
                        </a:rPr>
                        <a:t>資産の効率性を示す。持っている資産をどの程度うまく使ったか。</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1670792680"/>
                  </a:ext>
                </a:extLst>
              </a:tr>
              <a:tr h="1319956">
                <a:tc>
                  <a:txBody>
                    <a:bodyPr/>
                    <a:lstStyle/>
                    <a:p>
                      <a:pPr algn="l">
                        <a:lnSpc>
                          <a:spcPts val="1200"/>
                        </a:lnSpc>
                        <a:spcAft>
                          <a:spcPts val="0"/>
                        </a:spcAft>
                      </a:pPr>
                      <a:r>
                        <a:rPr lang="ja-JP" sz="1800" kern="100">
                          <a:effectLst/>
                        </a:rPr>
                        <a:t>ＰＥＲ</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800" kern="100" dirty="0">
                          <a:effectLst/>
                        </a:rPr>
                        <a:t>株価収益率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800" kern="100" dirty="0">
                          <a:effectLst/>
                        </a:rPr>
                        <a:t>株価／</a:t>
                      </a:r>
                      <a:r>
                        <a:rPr lang="en-US" sz="1800" kern="100" dirty="0">
                          <a:effectLst/>
                        </a:rPr>
                        <a:t>1</a:t>
                      </a:r>
                      <a:r>
                        <a:rPr lang="ja-JP" sz="1800" kern="100" dirty="0">
                          <a:effectLst/>
                        </a:rPr>
                        <a:t>株当たり利益</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en-US" sz="1200" kern="100" dirty="0">
                          <a:effectLst/>
                        </a:rPr>
                        <a:t>PER</a:t>
                      </a:r>
                      <a:r>
                        <a:rPr lang="ja-JP" sz="1200" kern="100" dirty="0">
                          <a:effectLst/>
                        </a:rPr>
                        <a:t>が高いことの意味</a:t>
                      </a:r>
                    </a:p>
                    <a:p>
                      <a:pPr algn="l">
                        <a:lnSpc>
                          <a:spcPts val="1200"/>
                        </a:lnSpc>
                        <a:spcAft>
                          <a:spcPts val="0"/>
                        </a:spcAft>
                      </a:pPr>
                      <a:r>
                        <a:rPr lang="ja-JP" sz="1200" kern="100" dirty="0">
                          <a:effectLst/>
                        </a:rPr>
                        <a:t>①株価が妥当だと考えれば、成長が期待されている。</a:t>
                      </a:r>
                    </a:p>
                    <a:p>
                      <a:pPr algn="l">
                        <a:lnSpc>
                          <a:spcPts val="1200"/>
                        </a:lnSpc>
                        <a:spcAft>
                          <a:spcPts val="0"/>
                        </a:spcAft>
                      </a:pPr>
                      <a:r>
                        <a:rPr lang="ja-JP" sz="1200" kern="100" dirty="0">
                          <a:effectLst/>
                        </a:rPr>
                        <a:t>②利益に比べて株価が割高な場合も</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1605593105"/>
                  </a:ext>
                </a:extLst>
              </a:tr>
              <a:tr h="1273060">
                <a:tc>
                  <a:txBody>
                    <a:bodyPr/>
                    <a:lstStyle/>
                    <a:p>
                      <a:pPr algn="l">
                        <a:lnSpc>
                          <a:spcPts val="1200"/>
                        </a:lnSpc>
                        <a:spcAft>
                          <a:spcPts val="0"/>
                        </a:spcAft>
                      </a:pPr>
                      <a:r>
                        <a:rPr lang="ja-JP" sz="1800" kern="100">
                          <a:effectLst/>
                        </a:rPr>
                        <a:t>ＰＢＲ</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800" kern="100">
                          <a:effectLst/>
                        </a:rPr>
                        <a:t>純資産倍率</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800" kern="100" dirty="0">
                          <a:effectLst/>
                        </a:rPr>
                        <a:t>株価／</a:t>
                      </a:r>
                      <a:r>
                        <a:rPr lang="en-US" sz="1800" kern="100" dirty="0">
                          <a:effectLst/>
                        </a:rPr>
                        <a:t>1</a:t>
                      </a:r>
                      <a:r>
                        <a:rPr lang="ja-JP" sz="1800" kern="100" dirty="0">
                          <a:effectLst/>
                        </a:rPr>
                        <a:t>株当たり株主資本</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ts val="1200"/>
                        </a:lnSpc>
                        <a:spcAft>
                          <a:spcPts val="0"/>
                        </a:spcAft>
                      </a:pPr>
                      <a:r>
                        <a:rPr lang="ja-JP" sz="1200" kern="100" dirty="0">
                          <a:effectLst/>
                        </a:rPr>
                        <a:t>株価の割安さを示す。数字が小さければ割安。企業を解散した時にもらえるお金と、現在の株価水準との比。</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3467132010"/>
                  </a:ext>
                </a:extLst>
              </a:tr>
            </a:tbl>
          </a:graphicData>
        </a:graphic>
      </p:graphicFrame>
    </p:spTree>
    <p:extLst>
      <p:ext uri="{BB962C8B-B14F-4D97-AF65-F5344CB8AC3E}">
        <p14:creationId xmlns:p14="http://schemas.microsoft.com/office/powerpoint/2010/main" val="120261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ROE</a:t>
            </a:r>
            <a:r>
              <a:rPr kumimoji="1" lang="ja-JP" altLang="en-US" dirty="0"/>
              <a:t>と</a:t>
            </a:r>
            <a:r>
              <a:rPr kumimoji="1" lang="en-US" altLang="ja-JP" dirty="0"/>
              <a:t>ROA</a:t>
            </a:r>
            <a:endParaRPr kumimoji="1" lang="ja-JP"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632848" cy="438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89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長期的推移</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60584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47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TDS</a:t>
            </a:r>
            <a:r>
              <a:rPr kumimoji="1" lang="ja-JP" altLang="en-US" dirty="0"/>
              <a:t>開園前後</a:t>
            </a:r>
          </a:p>
        </p:txBody>
      </p:sp>
      <p:pic>
        <p:nvPicPr>
          <p:cNvPr id="5" name="図 4"/>
          <p:cNvPicPr>
            <a:picLocks noChangeAspect="1"/>
          </p:cNvPicPr>
          <p:nvPr/>
        </p:nvPicPr>
        <p:blipFill>
          <a:blip r:embed="rId2"/>
          <a:stretch>
            <a:fillRect/>
          </a:stretch>
        </p:blipFill>
        <p:spPr>
          <a:xfrm>
            <a:off x="539552" y="1628800"/>
            <a:ext cx="8260796" cy="4389500"/>
          </a:xfrm>
          <a:prstGeom prst="rect">
            <a:avLst/>
          </a:prstGeom>
        </p:spPr>
      </p:pic>
      <p:cxnSp>
        <p:nvCxnSpPr>
          <p:cNvPr id="8" name="直線矢印コネクタ 7"/>
          <p:cNvCxnSpPr/>
          <p:nvPr/>
        </p:nvCxnSpPr>
        <p:spPr>
          <a:xfrm flipV="1">
            <a:off x="3563888" y="3356992"/>
            <a:ext cx="504056" cy="466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704465" y="3998586"/>
            <a:ext cx="1368152" cy="369332"/>
          </a:xfrm>
          <a:prstGeom prst="rect">
            <a:avLst/>
          </a:prstGeom>
          <a:noFill/>
        </p:spPr>
        <p:txBody>
          <a:bodyPr wrap="square" rtlCol="0">
            <a:spAutoFit/>
          </a:bodyPr>
          <a:lstStyle/>
          <a:p>
            <a:r>
              <a:rPr kumimoji="1" lang="en-US" altLang="ja-JP" dirty="0"/>
              <a:t>TDS</a:t>
            </a:r>
            <a:r>
              <a:rPr kumimoji="1" lang="ja-JP" altLang="en-US" dirty="0"/>
              <a:t>開園</a:t>
            </a:r>
          </a:p>
        </p:txBody>
      </p:sp>
    </p:spTree>
    <p:extLst>
      <p:ext uri="{BB962C8B-B14F-4D97-AF65-F5344CB8AC3E}">
        <p14:creationId xmlns:p14="http://schemas.microsoft.com/office/powerpoint/2010/main" val="161818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東日本大震災</a:t>
            </a:r>
          </a:p>
        </p:txBody>
      </p:sp>
      <p:pic>
        <p:nvPicPr>
          <p:cNvPr id="4" name="コンテンツ プレースホルダー 3"/>
          <p:cNvPicPr>
            <a:picLocks noGrp="1" noChangeAspect="1"/>
          </p:cNvPicPr>
          <p:nvPr>
            <p:ph idx="1"/>
          </p:nvPr>
        </p:nvPicPr>
        <p:blipFill>
          <a:blip r:embed="rId2"/>
          <a:stretch>
            <a:fillRect/>
          </a:stretch>
        </p:blipFill>
        <p:spPr>
          <a:xfrm>
            <a:off x="971600" y="1431666"/>
            <a:ext cx="7560840" cy="5360725"/>
          </a:xfrm>
          <a:prstGeom prst="rect">
            <a:avLst/>
          </a:prstGeom>
        </p:spPr>
      </p:pic>
    </p:spTree>
    <p:extLst>
      <p:ext uri="{BB962C8B-B14F-4D97-AF65-F5344CB8AC3E}">
        <p14:creationId xmlns:p14="http://schemas.microsoft.com/office/powerpoint/2010/main" val="194526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573463"/>
            <a:ext cx="4470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692150"/>
            <a:ext cx="4427537"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2150"/>
            <a:ext cx="40100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573463"/>
            <a:ext cx="40322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8973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２０１２－２０１３</a:t>
            </a:r>
          </a:p>
        </p:txBody>
      </p:sp>
      <p:pic>
        <p:nvPicPr>
          <p:cNvPr id="4" name="コンテンツ プレースホルダー 3"/>
          <p:cNvPicPr>
            <a:picLocks noGrp="1" noChangeAspect="1"/>
          </p:cNvPicPr>
          <p:nvPr>
            <p:ph idx="1"/>
          </p:nvPr>
        </p:nvPicPr>
        <p:blipFill>
          <a:blip r:embed="rId2"/>
          <a:stretch>
            <a:fillRect/>
          </a:stretch>
        </p:blipFill>
        <p:spPr>
          <a:xfrm>
            <a:off x="899592" y="1422646"/>
            <a:ext cx="7518042" cy="5030689"/>
          </a:xfrm>
          <a:prstGeom prst="rect">
            <a:avLst/>
          </a:prstGeom>
        </p:spPr>
      </p:pic>
      <p:sp>
        <p:nvSpPr>
          <p:cNvPr id="5" name="テキスト ボックス 4"/>
          <p:cNvSpPr txBox="1"/>
          <p:nvPr/>
        </p:nvSpPr>
        <p:spPr>
          <a:xfrm>
            <a:off x="5508104" y="3573016"/>
            <a:ext cx="2808312" cy="369332"/>
          </a:xfrm>
          <a:prstGeom prst="rect">
            <a:avLst/>
          </a:prstGeom>
          <a:noFill/>
        </p:spPr>
        <p:txBody>
          <a:bodyPr wrap="square" rtlCol="0">
            <a:spAutoFit/>
          </a:bodyPr>
          <a:lstStyle/>
          <a:p>
            <a:r>
              <a:rPr kumimoji="1" lang="ja-JP" altLang="en-US" dirty="0"/>
              <a:t>ワンス・アポン・ア・タイム</a:t>
            </a:r>
          </a:p>
        </p:txBody>
      </p:sp>
      <p:cxnSp>
        <p:nvCxnSpPr>
          <p:cNvPr id="7" name="直線矢印コネクタ 6"/>
          <p:cNvCxnSpPr/>
          <p:nvPr/>
        </p:nvCxnSpPr>
        <p:spPr>
          <a:xfrm flipH="1" flipV="1">
            <a:off x="6660232" y="3212976"/>
            <a:ext cx="21602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4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a:t>オリエンタルランドは株式会社</a:t>
            </a:r>
          </a:p>
        </p:txBody>
      </p:sp>
      <p:sp>
        <p:nvSpPr>
          <p:cNvPr id="5123" name="Rectangle 3"/>
          <p:cNvSpPr>
            <a:spLocks noGrp="1" noChangeArrowheads="1"/>
          </p:cNvSpPr>
          <p:nvPr>
            <p:ph idx="1"/>
          </p:nvPr>
        </p:nvSpPr>
        <p:spPr/>
        <p:txBody>
          <a:bodyPr/>
          <a:lstStyle/>
          <a:p>
            <a:pPr eaLnBrk="1" hangingPunct="1"/>
            <a:r>
              <a:rPr lang="ja-JP" altLang="en-US"/>
              <a:t>株式会社とは</a:t>
            </a:r>
          </a:p>
          <a:p>
            <a:pPr eaLnBrk="1" hangingPunct="1">
              <a:buFont typeface="Wingdings" pitchFamily="2" charset="2"/>
              <a:buNone/>
            </a:pPr>
            <a:r>
              <a:rPr lang="ja-JP" altLang="en-US"/>
              <a:t>　株式によって資金を集める企業</a:t>
            </a:r>
          </a:p>
          <a:p>
            <a:pPr eaLnBrk="1" hangingPunct="1">
              <a:buFont typeface="Wingdings" pitchFamily="2" charset="2"/>
              <a:buNone/>
            </a:pPr>
            <a:endParaRPr lang="ja-JP" altLang="en-US"/>
          </a:p>
          <a:p>
            <a:pPr eaLnBrk="1" hangingPunct="1"/>
            <a:r>
              <a:rPr lang="ja-JP" altLang="en-US"/>
              <a:t>有価証券報告書を公表</a:t>
            </a:r>
          </a:p>
          <a:p>
            <a:pPr eaLnBrk="1" hangingPunct="1"/>
            <a:endParaRPr lang="ja-JP" altLang="en-US"/>
          </a:p>
          <a:p>
            <a:pPr eaLnBrk="1" hangingPunct="1"/>
            <a:endParaRPr lang="en-US" altLang="ja-JP"/>
          </a:p>
        </p:txBody>
      </p:sp>
    </p:spTree>
    <p:extLst>
      <p:ext uri="{BB962C8B-B14F-4D97-AF65-F5344CB8AC3E}">
        <p14:creationId xmlns:p14="http://schemas.microsoft.com/office/powerpoint/2010/main" val="91405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２０１４－２０１５</a:t>
            </a:r>
          </a:p>
        </p:txBody>
      </p:sp>
      <p:pic>
        <p:nvPicPr>
          <p:cNvPr id="4" name="コンテンツ プレースホルダー 3"/>
          <p:cNvPicPr>
            <a:picLocks noGrp="1" noChangeAspect="1"/>
          </p:cNvPicPr>
          <p:nvPr>
            <p:ph idx="1"/>
          </p:nvPr>
        </p:nvPicPr>
        <p:blipFill>
          <a:blip r:embed="rId2"/>
          <a:stretch>
            <a:fillRect/>
          </a:stretch>
        </p:blipFill>
        <p:spPr>
          <a:xfrm>
            <a:off x="755575" y="1628800"/>
            <a:ext cx="7974519" cy="4536504"/>
          </a:xfrm>
          <a:prstGeom prst="rect">
            <a:avLst/>
          </a:prstGeom>
        </p:spPr>
      </p:pic>
      <p:sp>
        <p:nvSpPr>
          <p:cNvPr id="5" name="テキスト ボックス 4"/>
          <p:cNvSpPr txBox="1"/>
          <p:nvPr/>
        </p:nvSpPr>
        <p:spPr>
          <a:xfrm>
            <a:off x="6372200" y="1916832"/>
            <a:ext cx="2088232" cy="646331"/>
          </a:xfrm>
          <a:prstGeom prst="rect">
            <a:avLst/>
          </a:prstGeom>
          <a:noFill/>
        </p:spPr>
        <p:txBody>
          <a:bodyPr wrap="square" rtlCol="0">
            <a:spAutoFit/>
          </a:bodyPr>
          <a:lstStyle/>
          <a:p>
            <a:r>
              <a:rPr kumimoji="1" lang="ja-JP" altLang="en-US" dirty="0"/>
              <a:t>米国の利上げ観測</a:t>
            </a:r>
            <a:endParaRPr kumimoji="1" lang="en-US" altLang="ja-JP" dirty="0"/>
          </a:p>
          <a:p>
            <a:r>
              <a:rPr kumimoji="1" lang="ja-JP" altLang="en-US" dirty="0"/>
              <a:t>入園者数の頭打ち</a:t>
            </a:r>
            <a:endParaRPr kumimoji="1" lang="en-US" altLang="ja-JP" dirty="0"/>
          </a:p>
        </p:txBody>
      </p:sp>
    </p:spTree>
    <p:extLst>
      <p:ext uri="{BB962C8B-B14F-4D97-AF65-F5344CB8AC3E}">
        <p14:creationId xmlns:p14="http://schemas.microsoft.com/office/powerpoint/2010/main" val="115456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２０１６－２０１７</a:t>
            </a:r>
          </a:p>
        </p:txBody>
      </p:sp>
      <p:pic>
        <p:nvPicPr>
          <p:cNvPr id="4" name="コンテンツ プレースホルダー 3"/>
          <p:cNvPicPr>
            <a:picLocks noGrp="1" noChangeAspect="1"/>
          </p:cNvPicPr>
          <p:nvPr>
            <p:ph idx="1"/>
          </p:nvPr>
        </p:nvPicPr>
        <p:blipFill>
          <a:blip r:embed="rId2"/>
          <a:stretch>
            <a:fillRect/>
          </a:stretch>
        </p:blipFill>
        <p:spPr>
          <a:xfrm>
            <a:off x="1115268" y="1948871"/>
            <a:ext cx="6913463" cy="3828620"/>
          </a:xfrm>
          <a:prstGeom prst="rect">
            <a:avLst/>
          </a:prstGeom>
        </p:spPr>
      </p:pic>
      <p:sp>
        <p:nvSpPr>
          <p:cNvPr id="5" name="テキスト ボックス 4"/>
          <p:cNvSpPr txBox="1"/>
          <p:nvPr/>
        </p:nvSpPr>
        <p:spPr>
          <a:xfrm>
            <a:off x="5940152" y="3861048"/>
            <a:ext cx="2016224" cy="369332"/>
          </a:xfrm>
          <a:prstGeom prst="rect">
            <a:avLst/>
          </a:prstGeom>
          <a:noFill/>
        </p:spPr>
        <p:txBody>
          <a:bodyPr wrap="square" rtlCol="0">
            <a:spAutoFit/>
          </a:bodyPr>
          <a:lstStyle/>
          <a:p>
            <a:r>
              <a:rPr kumimoji="1" lang="ja-JP" altLang="en-US" dirty="0"/>
              <a:t>中期的な集客効果</a:t>
            </a:r>
          </a:p>
        </p:txBody>
      </p:sp>
    </p:spTree>
    <p:extLst>
      <p:ext uri="{BB962C8B-B14F-4D97-AF65-F5344CB8AC3E}">
        <p14:creationId xmlns:p14="http://schemas.microsoft.com/office/powerpoint/2010/main" val="92440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33827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a:t>２０１７－</a:t>
            </a:r>
            <a:r>
              <a:rPr kumimoji="1" lang="en-US" altLang="ja-JP" dirty="0"/>
              <a:t>2019</a:t>
            </a:r>
            <a:endParaRPr kumimoji="1" lang="ja-JP" altLang="en-US" dirty="0"/>
          </a:p>
        </p:txBody>
      </p:sp>
      <p:sp>
        <p:nvSpPr>
          <p:cNvPr id="3" name="テキスト ボックス 2"/>
          <p:cNvSpPr txBox="1"/>
          <p:nvPr/>
        </p:nvSpPr>
        <p:spPr>
          <a:xfrm>
            <a:off x="3203848" y="3820398"/>
            <a:ext cx="2664296" cy="369332"/>
          </a:xfrm>
          <a:prstGeom prst="rect">
            <a:avLst/>
          </a:prstGeom>
          <a:noFill/>
        </p:spPr>
        <p:txBody>
          <a:bodyPr wrap="square" rtlCol="0">
            <a:spAutoFit/>
          </a:bodyPr>
          <a:lstStyle/>
          <a:p>
            <a:pPr algn="ctr"/>
            <a:r>
              <a:rPr kumimoji="1" lang="ja-JP" altLang="en-US" dirty="0"/>
              <a:t>拡張計画の評価</a:t>
            </a:r>
          </a:p>
        </p:txBody>
      </p:sp>
    </p:spTree>
    <p:extLst>
      <p:ext uri="{BB962C8B-B14F-4D97-AF65-F5344CB8AC3E}">
        <p14:creationId xmlns:p14="http://schemas.microsoft.com/office/powerpoint/2010/main" val="287864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ファストパスアプリの株価への影響</a:t>
            </a:r>
          </a:p>
        </p:txBody>
      </p:sp>
      <p:pic>
        <p:nvPicPr>
          <p:cNvPr id="4" name="図 3"/>
          <p:cNvPicPr>
            <a:picLocks noChangeAspect="1"/>
          </p:cNvPicPr>
          <p:nvPr/>
        </p:nvPicPr>
        <p:blipFill>
          <a:blip r:embed="rId2"/>
          <a:stretch>
            <a:fillRect/>
          </a:stretch>
        </p:blipFill>
        <p:spPr>
          <a:xfrm>
            <a:off x="877203" y="2031566"/>
            <a:ext cx="2626562" cy="3861148"/>
          </a:xfrm>
          <a:prstGeom prst="rect">
            <a:avLst/>
          </a:prstGeom>
        </p:spPr>
      </p:pic>
      <p:sp>
        <p:nvSpPr>
          <p:cNvPr id="5" name="テキスト ボックス 4"/>
          <p:cNvSpPr txBox="1"/>
          <p:nvPr/>
        </p:nvSpPr>
        <p:spPr>
          <a:xfrm>
            <a:off x="4152379" y="2238244"/>
            <a:ext cx="3739019" cy="1200329"/>
          </a:xfrm>
          <a:prstGeom prst="rect">
            <a:avLst/>
          </a:prstGeom>
          <a:noFill/>
        </p:spPr>
        <p:txBody>
          <a:bodyPr wrap="square" rtlCol="0">
            <a:spAutoFit/>
          </a:bodyPr>
          <a:lstStyle/>
          <a:p>
            <a:r>
              <a:rPr lang="en-US" altLang="ja-JP" dirty="0"/>
              <a:t>2019</a:t>
            </a:r>
            <a:r>
              <a:rPr lang="ja-JP" altLang="en-US" dirty="0"/>
              <a:t>年</a:t>
            </a:r>
            <a:r>
              <a:rPr lang="en-US" altLang="ja-JP" dirty="0"/>
              <a:t>7</a:t>
            </a:r>
            <a:r>
              <a:rPr lang="ja-JP" altLang="en-US" dirty="0"/>
              <a:t>月</a:t>
            </a:r>
            <a:r>
              <a:rPr lang="en-US" altLang="ja-JP" dirty="0"/>
              <a:t>17</a:t>
            </a:r>
            <a:r>
              <a:rPr lang="ja-JP" altLang="en-US" dirty="0"/>
              <a:t>日（水）</a:t>
            </a:r>
            <a:endParaRPr lang="en-US" altLang="ja-JP" dirty="0"/>
          </a:p>
          <a:p>
            <a:r>
              <a:rPr lang="ja-JP" altLang="en-US" dirty="0"/>
              <a:t>アプリの試験運用開始。</a:t>
            </a:r>
            <a:r>
              <a:rPr lang="en-US" altLang="ja-JP" dirty="0"/>
              <a:t>23</a:t>
            </a:r>
            <a:r>
              <a:rPr lang="ja-JP" altLang="en-US" dirty="0"/>
              <a:t>日から正式に開始。</a:t>
            </a:r>
            <a:endParaRPr lang="en-US" altLang="ja-JP" dirty="0"/>
          </a:p>
          <a:p>
            <a:r>
              <a:rPr lang="ja-JP" altLang="en-US" dirty="0"/>
              <a:t>テレビなどで報道。</a:t>
            </a:r>
            <a:endParaRPr lang="en-US" altLang="ja-JP" dirty="0"/>
          </a:p>
        </p:txBody>
      </p:sp>
      <p:sp>
        <p:nvSpPr>
          <p:cNvPr id="3" name="正方形/長方形 2">
            <a:extLst>
              <a:ext uri="{FF2B5EF4-FFF2-40B4-BE49-F238E27FC236}">
                <a16:creationId xmlns:a16="http://schemas.microsoft.com/office/drawing/2014/main" xmlns="" id="{B9422067-0077-4B44-8D7A-BA081A206556}"/>
              </a:ext>
            </a:extLst>
          </p:cNvPr>
          <p:cNvSpPr/>
          <p:nvPr/>
        </p:nvSpPr>
        <p:spPr>
          <a:xfrm>
            <a:off x="4250221" y="3962139"/>
            <a:ext cx="4572000" cy="923330"/>
          </a:xfrm>
          <a:prstGeom prst="rect">
            <a:avLst/>
          </a:prstGeom>
        </p:spPr>
        <p:txBody>
          <a:bodyPr>
            <a:spAutoFit/>
          </a:bodyPr>
          <a:lstStyle/>
          <a:p>
            <a:r>
              <a:rPr lang="en-US" altLang="ja-JP" sz="1350" dirty="0"/>
              <a:t>2019</a:t>
            </a:r>
            <a:r>
              <a:rPr lang="ja-JP" altLang="en-US" sz="1350" dirty="0"/>
              <a:t>年</a:t>
            </a:r>
            <a:r>
              <a:rPr lang="en-US" altLang="ja-JP" sz="1350" dirty="0"/>
              <a:t>7</a:t>
            </a:r>
            <a:r>
              <a:rPr lang="ja-JP" altLang="en-US" sz="1350" dirty="0"/>
              <a:t>月</a:t>
            </a:r>
            <a:r>
              <a:rPr lang="en-US" altLang="ja-JP" sz="1350" dirty="0"/>
              <a:t>16</a:t>
            </a:r>
            <a:r>
              <a:rPr lang="ja-JP" altLang="en-US" sz="1350" dirty="0"/>
              <a:t>日 	</a:t>
            </a:r>
            <a:r>
              <a:rPr lang="en-US" altLang="ja-JP" sz="1350" dirty="0"/>
              <a:t>13860</a:t>
            </a:r>
            <a:r>
              <a:rPr lang="ja-JP" altLang="en-US" sz="1350" dirty="0"/>
              <a:t>円</a:t>
            </a:r>
            <a:endParaRPr lang="en-US" altLang="ja-JP" sz="1350" dirty="0"/>
          </a:p>
          <a:p>
            <a:r>
              <a:rPr lang="ja-JP" altLang="en-US" sz="1350" dirty="0">
                <a:solidFill>
                  <a:srgbClr val="FF0000"/>
                </a:solidFill>
              </a:rPr>
              <a:t>ファストパスアプリ発表</a:t>
            </a:r>
            <a:endParaRPr lang="en-US" altLang="ja-JP" sz="1350" dirty="0">
              <a:solidFill>
                <a:srgbClr val="FF0000"/>
              </a:solidFill>
            </a:endParaRPr>
          </a:p>
          <a:p>
            <a:r>
              <a:rPr lang="en-US" altLang="ja-JP" sz="1350" dirty="0"/>
              <a:t>2019</a:t>
            </a:r>
            <a:r>
              <a:rPr lang="ja-JP" altLang="en-US" sz="1350" dirty="0"/>
              <a:t>年</a:t>
            </a:r>
            <a:r>
              <a:rPr lang="en-US" altLang="ja-JP" sz="1350" dirty="0"/>
              <a:t>7</a:t>
            </a:r>
            <a:r>
              <a:rPr lang="ja-JP" altLang="en-US" sz="1350" dirty="0"/>
              <a:t>月</a:t>
            </a:r>
            <a:r>
              <a:rPr lang="en-US" altLang="ja-JP" sz="1350" dirty="0"/>
              <a:t>17</a:t>
            </a:r>
            <a:r>
              <a:rPr lang="ja-JP" altLang="en-US" sz="1350" dirty="0"/>
              <a:t>日 	</a:t>
            </a:r>
            <a:r>
              <a:rPr lang="en-US" altLang="ja-JP" sz="1350" dirty="0"/>
              <a:t>14150</a:t>
            </a:r>
            <a:r>
              <a:rPr lang="ja-JP" altLang="en-US" sz="1350" dirty="0"/>
              <a:t>円（</a:t>
            </a:r>
            <a:r>
              <a:rPr lang="en-US" altLang="ja-JP" sz="1350" dirty="0"/>
              <a:t>290</a:t>
            </a:r>
            <a:r>
              <a:rPr lang="ja-JP" altLang="en-US" sz="1350" dirty="0"/>
              <a:t>円高）</a:t>
            </a:r>
            <a:endParaRPr lang="en-US" altLang="ja-JP" sz="1350" dirty="0"/>
          </a:p>
          <a:p>
            <a:r>
              <a:rPr lang="en-US" altLang="ja-JP" sz="1350" dirty="0"/>
              <a:t>2019</a:t>
            </a:r>
            <a:r>
              <a:rPr lang="ja-JP" altLang="en-US" sz="1350" dirty="0"/>
              <a:t>年</a:t>
            </a:r>
            <a:r>
              <a:rPr lang="en-US" altLang="ja-JP" sz="1350" dirty="0"/>
              <a:t>7</a:t>
            </a:r>
            <a:r>
              <a:rPr lang="ja-JP" altLang="en-US" sz="1350" dirty="0"/>
              <a:t>月</a:t>
            </a:r>
            <a:r>
              <a:rPr lang="en-US" altLang="ja-JP" sz="1350" dirty="0"/>
              <a:t>18</a:t>
            </a:r>
            <a:r>
              <a:rPr lang="ja-JP" altLang="en-US" sz="1350" dirty="0"/>
              <a:t>日　　　</a:t>
            </a:r>
            <a:r>
              <a:rPr lang="en-US" altLang="ja-JP" sz="1350" dirty="0"/>
              <a:t>13890</a:t>
            </a:r>
            <a:r>
              <a:rPr lang="ja-JP" altLang="en-US" sz="1350" dirty="0"/>
              <a:t>円（</a:t>
            </a:r>
            <a:r>
              <a:rPr lang="en-US" altLang="ja-JP" sz="1350" dirty="0"/>
              <a:t>260</a:t>
            </a:r>
            <a:r>
              <a:rPr lang="ja-JP" altLang="en-US" sz="1350" dirty="0"/>
              <a:t>円安）</a:t>
            </a:r>
          </a:p>
        </p:txBody>
      </p:sp>
    </p:spTree>
    <p:extLst>
      <p:ext uri="{BB962C8B-B14F-4D97-AF65-F5344CB8AC3E}">
        <p14:creationId xmlns:p14="http://schemas.microsoft.com/office/powerpoint/2010/main" val="9741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2019</a:t>
            </a:r>
            <a:r>
              <a:rPr kumimoji="1" lang="ja-JP" altLang="en-US" dirty="0"/>
              <a:t>年</a:t>
            </a:r>
            <a:r>
              <a:rPr kumimoji="1" lang="en-US" altLang="ja-JP" dirty="0"/>
              <a:t>17</a:t>
            </a:r>
            <a:r>
              <a:rPr kumimoji="1" lang="ja-JP" altLang="en-US" dirty="0"/>
              <a:t>日　</a:t>
            </a:r>
            <a:r>
              <a:rPr kumimoji="1" lang="en-US" altLang="ja-JP" dirty="0"/>
              <a:t>290</a:t>
            </a:r>
            <a:r>
              <a:rPr kumimoji="1" lang="ja-JP" altLang="en-US" dirty="0"/>
              <a:t>円上昇</a:t>
            </a:r>
          </a:p>
        </p:txBody>
      </p:sp>
      <p:pic>
        <p:nvPicPr>
          <p:cNvPr id="4" name="コンテンツ プレースホルダー 3"/>
          <p:cNvPicPr>
            <a:picLocks noGrp="1" noChangeAspect="1"/>
          </p:cNvPicPr>
          <p:nvPr>
            <p:ph idx="1"/>
          </p:nvPr>
        </p:nvPicPr>
        <p:blipFill>
          <a:blip r:embed="rId2"/>
          <a:stretch>
            <a:fillRect/>
          </a:stretch>
        </p:blipFill>
        <p:spPr>
          <a:xfrm>
            <a:off x="2410862" y="2031565"/>
            <a:ext cx="3526475" cy="3677955"/>
          </a:xfrm>
          <a:prstGeom prst="rect">
            <a:avLst/>
          </a:prstGeom>
        </p:spPr>
      </p:pic>
    </p:spTree>
    <p:extLst>
      <p:ext uri="{BB962C8B-B14F-4D97-AF65-F5344CB8AC3E}">
        <p14:creationId xmlns:p14="http://schemas.microsoft.com/office/powerpoint/2010/main" val="2996172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2019</a:t>
            </a:r>
            <a:r>
              <a:rPr kumimoji="1" lang="ja-JP" altLang="en-US" dirty="0"/>
              <a:t>年</a:t>
            </a:r>
            <a:r>
              <a:rPr kumimoji="1" lang="en-US" altLang="ja-JP" dirty="0"/>
              <a:t>18</a:t>
            </a:r>
            <a:r>
              <a:rPr kumimoji="1" lang="ja-JP" altLang="en-US" dirty="0"/>
              <a:t>日　</a:t>
            </a:r>
            <a:r>
              <a:rPr kumimoji="1" lang="en-US" altLang="ja-JP" dirty="0"/>
              <a:t>260</a:t>
            </a:r>
            <a:r>
              <a:rPr kumimoji="1" lang="ja-JP" altLang="en-US" dirty="0"/>
              <a:t>円下落</a:t>
            </a:r>
          </a:p>
        </p:txBody>
      </p:sp>
      <p:pic>
        <p:nvPicPr>
          <p:cNvPr id="4" name="コンテンツ プレースホルダー 3"/>
          <p:cNvPicPr>
            <a:picLocks noGrp="1" noChangeAspect="1"/>
          </p:cNvPicPr>
          <p:nvPr>
            <p:ph idx="1"/>
          </p:nvPr>
        </p:nvPicPr>
        <p:blipFill>
          <a:blip r:embed="rId2"/>
          <a:stretch>
            <a:fillRect/>
          </a:stretch>
        </p:blipFill>
        <p:spPr>
          <a:xfrm>
            <a:off x="2414392" y="2012532"/>
            <a:ext cx="4716050" cy="3874283"/>
          </a:xfrm>
          <a:prstGeom prst="rect">
            <a:avLst/>
          </a:prstGeom>
        </p:spPr>
      </p:pic>
    </p:spTree>
    <p:extLst>
      <p:ext uri="{BB962C8B-B14F-4D97-AF65-F5344CB8AC3E}">
        <p14:creationId xmlns:p14="http://schemas.microsoft.com/office/powerpoint/2010/main" val="356025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20AE708-D851-45DE-9BE8-F2125E1976E8}"/>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xmlns="" id="{F8D78ED5-C06A-46F7-9702-375471E0A006}"/>
              </a:ext>
            </a:extLst>
          </p:cNvPr>
          <p:cNvPicPr>
            <a:picLocks noGrp="1" noChangeAspect="1"/>
          </p:cNvPicPr>
          <p:nvPr>
            <p:ph idx="1"/>
          </p:nvPr>
        </p:nvPicPr>
        <p:blipFill>
          <a:blip r:embed="rId2"/>
          <a:stretch>
            <a:fillRect/>
          </a:stretch>
        </p:blipFill>
        <p:spPr>
          <a:xfrm>
            <a:off x="1141255" y="2112430"/>
            <a:ext cx="6285337" cy="3492738"/>
          </a:xfrm>
          <a:prstGeom prst="rect">
            <a:avLst/>
          </a:prstGeom>
        </p:spPr>
      </p:pic>
      <p:sp>
        <p:nvSpPr>
          <p:cNvPr id="5" name="下矢印 5">
            <a:extLst>
              <a:ext uri="{FF2B5EF4-FFF2-40B4-BE49-F238E27FC236}">
                <a16:creationId xmlns:a16="http://schemas.microsoft.com/office/drawing/2014/main" xmlns="" id="{1FF5B00F-5A8F-45A5-B630-5699D24101D7}"/>
              </a:ext>
            </a:extLst>
          </p:cNvPr>
          <p:cNvSpPr/>
          <p:nvPr/>
        </p:nvSpPr>
        <p:spPr>
          <a:xfrm rot="10800000">
            <a:off x="3929441" y="3919512"/>
            <a:ext cx="154584" cy="480427"/>
          </a:xfrm>
          <a:prstGeom prst="downArrow">
            <a:avLst>
              <a:gd name="adj1" fmla="val 46237"/>
              <a:gd name="adj2" fmla="val 50000"/>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正方形/長方形 2">
            <a:extLst>
              <a:ext uri="{FF2B5EF4-FFF2-40B4-BE49-F238E27FC236}">
                <a16:creationId xmlns:a16="http://schemas.microsoft.com/office/drawing/2014/main" xmlns="" id="{3F612297-0FE2-41B8-869B-7B53EFAF79B0}"/>
              </a:ext>
            </a:extLst>
          </p:cNvPr>
          <p:cNvSpPr/>
          <p:nvPr/>
        </p:nvSpPr>
        <p:spPr>
          <a:xfrm>
            <a:off x="4084025" y="4071652"/>
            <a:ext cx="2182008" cy="300082"/>
          </a:xfrm>
          <a:prstGeom prst="rect">
            <a:avLst/>
          </a:prstGeom>
          <a:solidFill>
            <a:schemeClr val="bg1"/>
          </a:solidFill>
        </p:spPr>
        <p:txBody>
          <a:bodyPr wrap="none">
            <a:spAutoFit/>
          </a:bodyPr>
          <a:lstStyle/>
          <a:p>
            <a:r>
              <a:rPr lang="ja-JP" altLang="en-US" sz="1350" dirty="0"/>
              <a:t>ファストパスアプリ試験運用</a:t>
            </a:r>
          </a:p>
        </p:txBody>
      </p:sp>
    </p:spTree>
    <p:extLst>
      <p:ext uri="{BB962C8B-B14F-4D97-AF65-F5344CB8AC3E}">
        <p14:creationId xmlns:p14="http://schemas.microsoft.com/office/powerpoint/2010/main" val="170543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EEFDD66-4E9C-45B5-9C51-F0526D48774B}"/>
              </a:ext>
            </a:extLst>
          </p:cNvPr>
          <p:cNvSpPr>
            <a:spLocks noGrp="1"/>
          </p:cNvSpPr>
          <p:nvPr>
            <p:ph type="title"/>
          </p:nvPr>
        </p:nvSpPr>
        <p:spPr/>
        <p:txBody>
          <a:bodyPr/>
          <a:lstStyle/>
          <a:p>
            <a:endParaRPr kumimoji="1" lang="ja-JP" altLang="en-US" dirty="0"/>
          </a:p>
        </p:txBody>
      </p:sp>
      <p:pic>
        <p:nvPicPr>
          <p:cNvPr id="4" name="コンテンツ プレースホルダー 3">
            <a:extLst>
              <a:ext uri="{FF2B5EF4-FFF2-40B4-BE49-F238E27FC236}">
                <a16:creationId xmlns:a16="http://schemas.microsoft.com/office/drawing/2014/main" xmlns="" id="{0740E5CE-B3C2-4807-9346-62CCD257A476}"/>
              </a:ext>
            </a:extLst>
          </p:cNvPr>
          <p:cNvPicPr>
            <a:picLocks noGrp="1" noChangeAspect="1"/>
          </p:cNvPicPr>
          <p:nvPr>
            <p:ph idx="1"/>
          </p:nvPr>
        </p:nvPicPr>
        <p:blipFill>
          <a:blip r:embed="rId2"/>
          <a:stretch>
            <a:fillRect/>
          </a:stretch>
        </p:blipFill>
        <p:spPr>
          <a:xfrm>
            <a:off x="179512" y="389374"/>
            <a:ext cx="5568023" cy="6438273"/>
          </a:xfrm>
          <a:prstGeom prst="rect">
            <a:avLst/>
          </a:prstGeom>
        </p:spPr>
      </p:pic>
      <p:sp>
        <p:nvSpPr>
          <p:cNvPr id="5" name="テキスト ボックス 4">
            <a:extLst>
              <a:ext uri="{FF2B5EF4-FFF2-40B4-BE49-F238E27FC236}">
                <a16:creationId xmlns:a16="http://schemas.microsoft.com/office/drawing/2014/main" xmlns="" id="{F95C7C40-0A71-4940-AB57-627C9FE5292F}"/>
              </a:ext>
            </a:extLst>
          </p:cNvPr>
          <p:cNvSpPr txBox="1"/>
          <p:nvPr/>
        </p:nvSpPr>
        <p:spPr>
          <a:xfrm>
            <a:off x="5868144" y="5373216"/>
            <a:ext cx="2818656" cy="646331"/>
          </a:xfrm>
          <a:prstGeom prst="rect">
            <a:avLst/>
          </a:prstGeom>
          <a:noFill/>
        </p:spPr>
        <p:txBody>
          <a:bodyPr wrap="square" rtlCol="0">
            <a:spAutoFit/>
          </a:bodyPr>
          <a:lstStyle/>
          <a:p>
            <a:r>
              <a:rPr kumimoji="1" lang="en-US" altLang="ja-JP" dirty="0"/>
              <a:t>2019</a:t>
            </a:r>
            <a:r>
              <a:rPr kumimoji="1" lang="ja-JP" altLang="en-US" dirty="0"/>
              <a:t>年</a:t>
            </a:r>
            <a:r>
              <a:rPr kumimoji="1" lang="en-US" altLang="ja-JP" dirty="0"/>
              <a:t>9</a:t>
            </a:r>
            <a:r>
              <a:rPr kumimoji="1" lang="ja-JP" altLang="en-US" dirty="0"/>
              <a:t>月</a:t>
            </a:r>
            <a:r>
              <a:rPr kumimoji="1" lang="en-US" altLang="ja-JP" dirty="0"/>
              <a:t>5</a:t>
            </a:r>
            <a:r>
              <a:rPr kumimoji="1" lang="ja-JP" altLang="en-US" dirty="0"/>
              <a:t>日付け日本経済新聞</a:t>
            </a:r>
          </a:p>
        </p:txBody>
      </p:sp>
    </p:spTree>
    <p:extLst>
      <p:ext uri="{BB962C8B-B14F-4D97-AF65-F5344CB8AC3E}">
        <p14:creationId xmlns:p14="http://schemas.microsoft.com/office/powerpoint/2010/main" val="789832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F19AF35-AF65-460E-8304-0DD99E23D171}"/>
              </a:ext>
            </a:extLst>
          </p:cNvPr>
          <p:cNvSpPr>
            <a:spLocks noGrp="1"/>
          </p:cNvSpPr>
          <p:nvPr>
            <p:ph type="title"/>
          </p:nvPr>
        </p:nvSpPr>
        <p:spPr/>
        <p:txBody>
          <a:bodyPr/>
          <a:lstStyle/>
          <a:p>
            <a:r>
              <a:rPr kumimoji="1" lang="ja-JP" altLang="en-US" dirty="0"/>
              <a:t>ソアリン成功で株価上昇</a:t>
            </a:r>
          </a:p>
        </p:txBody>
      </p:sp>
      <p:pic>
        <p:nvPicPr>
          <p:cNvPr id="4" name="コンテンツ プレースホルダー 3">
            <a:extLst>
              <a:ext uri="{FF2B5EF4-FFF2-40B4-BE49-F238E27FC236}">
                <a16:creationId xmlns:a16="http://schemas.microsoft.com/office/drawing/2014/main" xmlns="" id="{592834BD-01FA-4E61-9BC4-690C06323B60}"/>
              </a:ext>
            </a:extLst>
          </p:cNvPr>
          <p:cNvPicPr>
            <a:picLocks noGrp="1" noChangeAspect="1"/>
          </p:cNvPicPr>
          <p:nvPr>
            <p:ph idx="1"/>
          </p:nvPr>
        </p:nvPicPr>
        <p:blipFill>
          <a:blip r:embed="rId2"/>
          <a:stretch>
            <a:fillRect/>
          </a:stretch>
        </p:blipFill>
        <p:spPr>
          <a:xfrm>
            <a:off x="755576" y="1772816"/>
            <a:ext cx="7449292" cy="4176464"/>
          </a:xfrm>
          <a:prstGeom prst="rect">
            <a:avLst/>
          </a:prstGeom>
        </p:spPr>
      </p:pic>
    </p:spTree>
    <p:extLst>
      <p:ext uri="{BB962C8B-B14F-4D97-AF65-F5344CB8AC3E}">
        <p14:creationId xmlns:p14="http://schemas.microsoft.com/office/powerpoint/2010/main" val="3922070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100" dirty="0"/>
              <a:t>＜東証＞</a:t>
            </a:r>
            <a:r>
              <a:rPr lang="en-US" altLang="ja-JP" sz="3100" dirty="0"/>
              <a:t>OLC</a:t>
            </a:r>
            <a:r>
              <a:rPr lang="ja-JP" altLang="en-US" sz="3100" dirty="0"/>
              <a:t>が連日の上場来高値　新エリア名称決定とディフェンシブ選好で</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en-US" altLang="ja-JP" dirty="0"/>
              <a:t>2019/5/21 14:25</a:t>
            </a:r>
            <a:endParaRPr lang="ja-JP" altLang="en-US" dirty="0"/>
          </a:p>
          <a:p>
            <a:r>
              <a:rPr lang="ja-JP" altLang="en-US" dirty="0"/>
              <a:t>（</a:t>
            </a:r>
            <a:r>
              <a:rPr lang="en-US" altLang="ja-JP" dirty="0"/>
              <a:t>14</a:t>
            </a:r>
            <a:r>
              <a:rPr lang="ja-JP" altLang="en-US" dirty="0"/>
              <a:t>時</a:t>
            </a:r>
            <a:r>
              <a:rPr lang="en-US" altLang="ja-JP" dirty="0"/>
              <a:t>15</a:t>
            </a:r>
            <a:r>
              <a:rPr lang="ja-JP" altLang="en-US" dirty="0"/>
              <a:t>分、コード</a:t>
            </a:r>
            <a:r>
              <a:rPr lang="en-US" altLang="ja-JP" dirty="0"/>
              <a:t>4661</a:t>
            </a:r>
            <a:r>
              <a:rPr lang="ja-JP" altLang="en-US" dirty="0"/>
              <a:t>）</a:t>
            </a:r>
            <a:r>
              <a:rPr lang="en-US" altLang="ja-JP" dirty="0"/>
              <a:t>OLC</a:t>
            </a:r>
            <a:r>
              <a:rPr lang="ja-JP" altLang="en-US" dirty="0"/>
              <a:t>が続伸している。一時、前日比</a:t>
            </a:r>
            <a:r>
              <a:rPr lang="en-US" altLang="ja-JP" dirty="0"/>
              <a:t>275</a:t>
            </a:r>
            <a:r>
              <a:rPr lang="ja-JP" altLang="en-US" dirty="0"/>
              <a:t>円（</a:t>
            </a:r>
            <a:r>
              <a:rPr lang="en-US" altLang="ja-JP" dirty="0"/>
              <a:t>2.1%</a:t>
            </a:r>
            <a:r>
              <a:rPr lang="ja-JP" altLang="en-US" dirty="0"/>
              <a:t>）高の</a:t>
            </a:r>
            <a:r>
              <a:rPr lang="en-US" altLang="ja-JP" dirty="0"/>
              <a:t>1</a:t>
            </a:r>
            <a:r>
              <a:rPr lang="ja-JP" altLang="en-US" dirty="0"/>
              <a:t>万</a:t>
            </a:r>
            <a:r>
              <a:rPr lang="en-US" altLang="ja-JP" dirty="0"/>
              <a:t>3550</a:t>
            </a:r>
            <a:r>
              <a:rPr lang="ja-JP" altLang="en-US" dirty="0"/>
              <a:t>円と連日で株式分割を考慮したうえでの上場来高値を更新した。</a:t>
            </a:r>
            <a:r>
              <a:rPr lang="en-US" altLang="ja-JP" dirty="0"/>
              <a:t>21</a:t>
            </a:r>
            <a:r>
              <a:rPr lang="ja-JP" altLang="en-US" dirty="0"/>
              <a:t>日に</a:t>
            </a:r>
            <a:r>
              <a:rPr lang="en-US" altLang="ja-JP" dirty="0"/>
              <a:t>2022</a:t>
            </a:r>
            <a:r>
              <a:rPr lang="ja-JP" altLang="en-US" dirty="0"/>
              <a:t>年度中の開業を目指す東京ディズニーシー（</a:t>
            </a:r>
            <a:r>
              <a:rPr lang="en-US" altLang="ja-JP" dirty="0"/>
              <a:t>TDS</a:t>
            </a:r>
            <a:r>
              <a:rPr lang="ja-JP" altLang="en-US" dirty="0"/>
              <a:t>）の</a:t>
            </a:r>
            <a:r>
              <a:rPr lang="ja-JP" altLang="en-US" dirty="0">
                <a:solidFill>
                  <a:srgbClr val="FF0000"/>
                </a:solidFill>
              </a:rPr>
              <a:t>新エリア名称が「ファンタジースプリングス」に決定したと発表した。新エリア開業による業績拡大が改めて意識され、午後も値持ちの良さにつながっている。</a:t>
            </a:r>
          </a:p>
          <a:p>
            <a:r>
              <a:rPr lang="en-US" altLang="ja-JP" dirty="0"/>
              <a:t>OLC</a:t>
            </a:r>
            <a:r>
              <a:rPr lang="ja-JP" altLang="en-US" dirty="0"/>
              <a:t>は昨年</a:t>
            </a:r>
            <a:r>
              <a:rPr lang="en-US" altLang="ja-JP" dirty="0"/>
              <a:t>6</a:t>
            </a:r>
            <a:r>
              <a:rPr lang="ja-JP" altLang="en-US" dirty="0"/>
              <a:t>月、約</a:t>
            </a:r>
            <a:r>
              <a:rPr lang="en-US" altLang="ja-JP" dirty="0"/>
              <a:t>2500</a:t>
            </a:r>
            <a:r>
              <a:rPr lang="ja-JP" altLang="en-US" dirty="0"/>
              <a:t>億円を投じて映画「アナと雪の女王」のアトラクションなどを導入すると発表していた。</a:t>
            </a:r>
            <a:r>
              <a:rPr lang="en-US" altLang="ja-JP" dirty="0"/>
              <a:t>SBI</a:t>
            </a:r>
            <a:r>
              <a:rPr lang="ja-JP" altLang="en-US" dirty="0"/>
              <a:t>証券の田中俊シニアアナリストは「入園者数は増加が続き</a:t>
            </a:r>
            <a:r>
              <a:rPr lang="en-US" altLang="ja-JP" dirty="0"/>
              <a:t>1</a:t>
            </a:r>
            <a:r>
              <a:rPr lang="ja-JP" altLang="en-US" dirty="0"/>
              <a:t>人あたりの売上高も好調だが、集客はほぼ限界にきており新エリア開業への期待感は高い」と指摘。「株価の割安感は乏しいが、業績が外部環境の影響を受けにくいディフェンシブ銘柄ということも買いを誘っている」と話していた。</a:t>
            </a:r>
            <a:r>
              <a:rPr lang="en-US" altLang="ja-JP" dirty="0"/>
              <a:t>5</a:t>
            </a:r>
            <a:r>
              <a:rPr lang="ja-JP" altLang="en-US" dirty="0"/>
              <a:t>月</a:t>
            </a:r>
            <a:r>
              <a:rPr lang="en-US" altLang="ja-JP" dirty="0"/>
              <a:t>7</a:t>
            </a:r>
            <a:r>
              <a:rPr lang="ja-JP" altLang="en-US" dirty="0"/>
              <a:t>～</a:t>
            </a:r>
            <a:r>
              <a:rPr lang="en-US" altLang="ja-JP" dirty="0"/>
              <a:t>20</a:t>
            </a:r>
            <a:r>
              <a:rPr lang="ja-JP" altLang="en-US" dirty="0"/>
              <a:t>日まで日経平均は約</a:t>
            </a:r>
            <a:r>
              <a:rPr lang="en-US" altLang="ja-JP" dirty="0"/>
              <a:t>4.3%</a:t>
            </a:r>
            <a:r>
              <a:rPr lang="ja-JP" altLang="en-US" dirty="0"/>
              <a:t>下落したのに対して、</a:t>
            </a:r>
            <a:r>
              <a:rPr lang="en-US" altLang="ja-JP" dirty="0"/>
              <a:t>OLC</a:t>
            </a:r>
            <a:r>
              <a:rPr lang="ja-JP" altLang="en-US" dirty="0"/>
              <a:t>は</a:t>
            </a:r>
            <a:r>
              <a:rPr lang="en-US" altLang="ja-JP" dirty="0"/>
              <a:t>8%</a:t>
            </a:r>
            <a:r>
              <a:rPr lang="ja-JP" altLang="en-US" dirty="0"/>
              <a:t>上昇していた。</a:t>
            </a:r>
            <a:r>
              <a:rPr lang="en-US" altLang="ja-JP" dirty="0"/>
              <a:t>〔</a:t>
            </a:r>
            <a:r>
              <a:rPr lang="ja-JP" altLang="en-US" dirty="0"/>
              <a:t>日経</a:t>
            </a:r>
            <a:r>
              <a:rPr lang="en-US" altLang="ja-JP" dirty="0"/>
              <a:t>QUICK</a:t>
            </a:r>
            <a:r>
              <a:rPr lang="ja-JP" altLang="en-US" dirty="0"/>
              <a:t>ニュース（</a:t>
            </a:r>
            <a:r>
              <a:rPr lang="en-US" altLang="ja-JP" dirty="0"/>
              <a:t>NQN</a:t>
            </a:r>
            <a:r>
              <a:rPr lang="ja-JP" altLang="en-US" dirty="0"/>
              <a:t>）</a:t>
            </a:r>
            <a:r>
              <a:rPr lang="en-US" altLang="ja-JP" dirty="0"/>
              <a:t>〕</a:t>
            </a:r>
            <a:endParaRPr kumimoji="1" lang="ja-JP" altLang="en-US" dirty="0"/>
          </a:p>
        </p:txBody>
      </p:sp>
    </p:spTree>
    <p:extLst>
      <p:ext uri="{BB962C8B-B14F-4D97-AF65-F5344CB8AC3E}">
        <p14:creationId xmlns:p14="http://schemas.microsoft.com/office/powerpoint/2010/main" val="341435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企業の資金調達の方法</a:t>
            </a:r>
            <a:endParaRPr kumimoji="1" lang="ja-JP" altLang="en-US" dirty="0"/>
          </a:p>
        </p:txBody>
      </p:sp>
      <p:graphicFrame>
        <p:nvGraphicFramePr>
          <p:cNvPr id="4" name="図表 3"/>
          <p:cNvGraphicFramePr/>
          <p:nvPr>
            <p:extLst>
              <p:ext uri="{D42A27DB-BD31-4B8C-83A1-F6EECF244321}">
                <p14:modId xmlns:p14="http://schemas.microsoft.com/office/powerpoint/2010/main" val="4093075728"/>
              </p:ext>
            </p:extLst>
          </p:nvPr>
        </p:nvGraphicFramePr>
        <p:xfrm>
          <a:off x="1259632" y="4046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descr="C:\Users\Nariyasu\AppData\Local\Microsoft\Windows\INetCache\IE\CNWVK5NG\Mizuho_Bank_Okayama_Branch[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4167741"/>
            <a:ext cx="1573289" cy="1179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ariyasu\AppData\Local\Microsoft\Windows\INetCache\IE\DCK721VM\publicdomainq-0016984xiv[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216" y="4023726"/>
            <a:ext cx="1837097" cy="14679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ariyasu\AppData\Local\Microsoft\Windows\INetCache\IE\CNWVK5NG\publicdomainq-0007139hsn[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3572205"/>
            <a:ext cx="2288759" cy="236651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71600" y="6123386"/>
            <a:ext cx="1404156" cy="646331"/>
          </a:xfrm>
          <a:prstGeom prst="rect">
            <a:avLst/>
          </a:prstGeom>
          <a:noFill/>
        </p:spPr>
        <p:txBody>
          <a:bodyPr wrap="square" rtlCol="0">
            <a:spAutoFit/>
          </a:bodyPr>
          <a:lstStyle/>
          <a:p>
            <a:r>
              <a:rPr kumimoji="1" lang="ja-JP" altLang="en-US" sz="3600" dirty="0"/>
              <a:t>企業</a:t>
            </a:r>
          </a:p>
        </p:txBody>
      </p:sp>
      <p:sp>
        <p:nvSpPr>
          <p:cNvPr id="6" name="テキスト ボックス 5"/>
          <p:cNvSpPr txBox="1"/>
          <p:nvPr/>
        </p:nvSpPr>
        <p:spPr>
          <a:xfrm>
            <a:off x="6804248" y="5938721"/>
            <a:ext cx="1368152" cy="646331"/>
          </a:xfrm>
          <a:prstGeom prst="rect">
            <a:avLst/>
          </a:prstGeom>
          <a:noFill/>
        </p:spPr>
        <p:txBody>
          <a:bodyPr wrap="square" rtlCol="0">
            <a:spAutoFit/>
          </a:bodyPr>
          <a:lstStyle/>
          <a:p>
            <a:r>
              <a:rPr lang="ja-JP" altLang="en-US" sz="3600" dirty="0"/>
              <a:t>家計</a:t>
            </a:r>
            <a:endParaRPr kumimoji="1" lang="ja-JP" altLang="en-US" sz="3600" dirty="0"/>
          </a:p>
        </p:txBody>
      </p:sp>
      <p:sp>
        <p:nvSpPr>
          <p:cNvPr id="7" name="テキスト ボックス 6"/>
          <p:cNvSpPr txBox="1"/>
          <p:nvPr/>
        </p:nvSpPr>
        <p:spPr>
          <a:xfrm>
            <a:off x="3923928" y="5938720"/>
            <a:ext cx="1728192" cy="646331"/>
          </a:xfrm>
          <a:prstGeom prst="rect">
            <a:avLst/>
          </a:prstGeom>
          <a:noFill/>
        </p:spPr>
        <p:txBody>
          <a:bodyPr wrap="square" rtlCol="0">
            <a:spAutoFit/>
          </a:bodyPr>
          <a:lstStyle/>
          <a:p>
            <a:r>
              <a:rPr kumimoji="1" lang="ja-JP" altLang="en-US" sz="3600" dirty="0"/>
              <a:t>銀行</a:t>
            </a:r>
          </a:p>
        </p:txBody>
      </p:sp>
      <p:sp>
        <p:nvSpPr>
          <p:cNvPr id="8" name="右矢印 7"/>
          <p:cNvSpPr/>
          <p:nvPr/>
        </p:nvSpPr>
        <p:spPr>
          <a:xfrm rot="10800000">
            <a:off x="5724127" y="4466831"/>
            <a:ext cx="576064" cy="473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0800000">
            <a:off x="2915815" y="4434125"/>
            <a:ext cx="576065" cy="473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94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新テーマポート「ファンタジースプリングス」</a:t>
            </a:r>
          </a:p>
        </p:txBody>
      </p:sp>
      <p:sp>
        <p:nvSpPr>
          <p:cNvPr id="3" name="コンテンツ プレースホルダー 2"/>
          <p:cNvSpPr>
            <a:spLocks noGrp="1"/>
          </p:cNvSpPr>
          <p:nvPr>
            <p:ph idx="1"/>
          </p:nvPr>
        </p:nvSpPr>
        <p:spPr/>
        <p:txBody>
          <a:bodyPr>
            <a:normAutofit fontScale="92500" lnSpcReduction="20000"/>
          </a:bodyPr>
          <a:lstStyle/>
          <a:p>
            <a:r>
              <a:rPr lang="en-US" altLang="ja-JP" dirty="0"/>
              <a:t>2022 </a:t>
            </a:r>
            <a:r>
              <a:rPr lang="ja-JP" altLang="en-US" dirty="0"/>
              <a:t>年度中の開業を目指す。</a:t>
            </a:r>
            <a:endParaRPr lang="en-US" altLang="ja-JP" dirty="0"/>
          </a:p>
          <a:p>
            <a:r>
              <a:rPr lang="ja-JP" altLang="en-US" dirty="0"/>
              <a:t>既存施設への追加投資としては過去最高となる</a:t>
            </a:r>
            <a:r>
              <a:rPr lang="en-US" altLang="ja-JP" dirty="0"/>
              <a:t>2,500 </a:t>
            </a:r>
            <a:r>
              <a:rPr lang="ja-JP" altLang="en-US" dirty="0"/>
              <a:t>億円。</a:t>
            </a:r>
          </a:p>
          <a:p>
            <a:r>
              <a:rPr lang="ja-JP" altLang="en-US" dirty="0"/>
              <a:t>ファンタジースプリングスは“魔法の泉が導くディズニーファンタジーの世界”がテーマ。</a:t>
            </a:r>
            <a:endParaRPr lang="en-US" altLang="ja-JP" dirty="0"/>
          </a:p>
          <a:p>
            <a:r>
              <a:rPr lang="en-US" altLang="ja-JP" dirty="0">
                <a:solidFill>
                  <a:srgbClr val="FF0000"/>
                </a:solidFill>
              </a:rPr>
              <a:t>『</a:t>
            </a:r>
            <a:r>
              <a:rPr lang="ja-JP" altLang="en-US" dirty="0">
                <a:solidFill>
                  <a:srgbClr val="FF0000"/>
                </a:solidFill>
              </a:rPr>
              <a:t>アナと雪の女王</a:t>
            </a:r>
            <a:r>
              <a:rPr lang="en-US" altLang="ja-JP" dirty="0">
                <a:solidFill>
                  <a:srgbClr val="FF0000"/>
                </a:solidFill>
              </a:rPr>
              <a:t>』『</a:t>
            </a:r>
            <a:r>
              <a:rPr lang="ja-JP" altLang="en-US" dirty="0">
                <a:solidFill>
                  <a:srgbClr val="FF0000"/>
                </a:solidFill>
              </a:rPr>
              <a:t>塔の上のラプンツェル</a:t>
            </a:r>
            <a:r>
              <a:rPr lang="en-US" altLang="ja-JP" dirty="0">
                <a:solidFill>
                  <a:srgbClr val="FF0000"/>
                </a:solidFill>
              </a:rPr>
              <a:t>』『</a:t>
            </a:r>
            <a:r>
              <a:rPr lang="ja-JP" altLang="en-US" dirty="0">
                <a:solidFill>
                  <a:srgbClr val="FF0000"/>
                </a:solidFill>
              </a:rPr>
              <a:t>ピーター・パン</a:t>
            </a:r>
            <a:r>
              <a:rPr lang="en-US" altLang="ja-JP" dirty="0">
                <a:solidFill>
                  <a:srgbClr val="FF0000"/>
                </a:solidFill>
              </a:rPr>
              <a:t>』</a:t>
            </a:r>
            <a:r>
              <a:rPr lang="ja-JP" altLang="en-US" dirty="0"/>
              <a:t>を題材とした</a:t>
            </a:r>
            <a:r>
              <a:rPr lang="en-US" altLang="ja-JP" dirty="0"/>
              <a:t>3 </a:t>
            </a:r>
            <a:r>
              <a:rPr lang="ja-JP" altLang="en-US" dirty="0" err="1"/>
              <a:t>つの</a:t>
            </a:r>
            <a:r>
              <a:rPr lang="ja-JP" altLang="en-US" dirty="0"/>
              <a:t>エリア。</a:t>
            </a:r>
            <a:endParaRPr lang="en-US" altLang="ja-JP" dirty="0"/>
          </a:p>
          <a:p>
            <a:r>
              <a:rPr lang="ja-JP" altLang="en-US" dirty="0"/>
              <a:t>パーク内に位置し、</a:t>
            </a:r>
            <a:r>
              <a:rPr lang="ja-JP" altLang="en-US" dirty="0">
                <a:solidFill>
                  <a:srgbClr val="FF0000"/>
                </a:solidFill>
              </a:rPr>
              <a:t>最上級ランクの部屋を有するディズニーホテル</a:t>
            </a:r>
            <a:r>
              <a:rPr lang="ja-JP" altLang="en-US" dirty="0"/>
              <a:t>が、泉を臨むようにそびえ立つ。</a:t>
            </a:r>
          </a:p>
        </p:txBody>
      </p:sp>
    </p:spTree>
    <p:extLst>
      <p:ext uri="{BB962C8B-B14F-4D97-AF65-F5344CB8AC3E}">
        <p14:creationId xmlns:p14="http://schemas.microsoft.com/office/powerpoint/2010/main" val="4069930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lnSpcReduction="20000"/>
          </a:bodyPr>
          <a:lstStyle/>
          <a:p>
            <a:r>
              <a:rPr lang="ja-JP" altLang="en-US" dirty="0"/>
              <a:t>ファンタジースプリングスに誕生する</a:t>
            </a:r>
            <a:r>
              <a:rPr lang="en-US" altLang="ja-JP" dirty="0"/>
              <a:t>4 </a:t>
            </a:r>
            <a:r>
              <a:rPr lang="ja-JP" altLang="en-US" dirty="0" err="1"/>
              <a:t>つの</a:t>
            </a:r>
            <a:r>
              <a:rPr lang="ja-JP" altLang="en-US" dirty="0"/>
              <a:t>新しいアトラクションと</a:t>
            </a:r>
            <a:r>
              <a:rPr lang="en-US" altLang="ja-JP" dirty="0"/>
              <a:t>3 </a:t>
            </a:r>
            <a:r>
              <a:rPr lang="ja-JP" altLang="en-US" dirty="0" err="1"/>
              <a:t>つの</a:t>
            </a:r>
            <a:r>
              <a:rPr lang="ja-JP" altLang="en-US" dirty="0"/>
              <a:t>レストランと</a:t>
            </a:r>
            <a:r>
              <a:rPr lang="en-US" altLang="ja-JP" dirty="0"/>
              <a:t>1 </a:t>
            </a:r>
            <a:r>
              <a:rPr lang="ja-JP" altLang="en-US" dirty="0" err="1"/>
              <a:t>つの</a:t>
            </a:r>
            <a:r>
              <a:rPr lang="ja-JP" altLang="en-US" dirty="0"/>
              <a:t>ショップ、そしてディズニーホテルはすべて、このプロジェクトのために</a:t>
            </a:r>
            <a:r>
              <a:rPr lang="ja-JP" altLang="en-US" dirty="0">
                <a:solidFill>
                  <a:srgbClr val="FF0000"/>
                </a:solidFill>
              </a:rPr>
              <a:t>新たに開発されるもの</a:t>
            </a:r>
            <a:r>
              <a:rPr lang="ja-JP" altLang="en-US" dirty="0"/>
              <a:t>です。</a:t>
            </a:r>
            <a:endParaRPr lang="en-US" altLang="ja-JP" dirty="0"/>
          </a:p>
          <a:p>
            <a:r>
              <a:rPr lang="ja-JP" altLang="en-US" dirty="0"/>
              <a:t>まだ誰も体験したことのない魅力あふれるファンタジーの世界をより多くのゲストが楽しめるようになり、</a:t>
            </a:r>
            <a:r>
              <a:rPr lang="ja-JP" altLang="en-US" dirty="0">
                <a:solidFill>
                  <a:srgbClr val="FF0000"/>
                </a:solidFill>
              </a:rPr>
              <a:t>世界で唯一「海にまつわる物語や伝説」をテーマとする東京ディズニーシー</a:t>
            </a:r>
            <a:r>
              <a:rPr lang="ja-JP" altLang="en-US" dirty="0"/>
              <a:t>の魅力と体験価値がさらに高まります。</a:t>
            </a:r>
          </a:p>
          <a:p>
            <a:r>
              <a:rPr lang="en-US" altLang="ja-JP" dirty="0"/>
              <a:t>2022 </a:t>
            </a:r>
            <a:r>
              <a:rPr lang="ja-JP" altLang="en-US" dirty="0"/>
              <a:t>年度の開業に向けて、どうぞご期待ください。</a:t>
            </a:r>
          </a:p>
        </p:txBody>
      </p:sp>
    </p:spTree>
    <p:extLst>
      <p:ext uri="{BB962C8B-B14F-4D97-AF65-F5344CB8AC3E}">
        <p14:creationId xmlns:p14="http://schemas.microsoft.com/office/powerpoint/2010/main" val="4263712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15416"/>
            <a:ext cx="9409045"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27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ファンタジースプリングス</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19" y="1484784"/>
            <a:ext cx="8368087"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783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62832" cy="684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597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495937"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141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4624"/>
            <a:ext cx="7134247"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434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4949"/>
            <a:ext cx="4896544" cy="59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442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8640"/>
            <a:ext cx="4608512" cy="635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761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ja-JP" altLang="en-US"/>
              <a:t>ローソク足</a:t>
            </a:r>
          </a:p>
        </p:txBody>
      </p:sp>
      <p:pic>
        <p:nvPicPr>
          <p:cNvPr id="20483"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773238"/>
            <a:ext cx="6553200" cy="4176712"/>
          </a:xfrm>
        </p:spPr>
      </p:pic>
    </p:spTree>
    <p:extLst>
      <p:ext uri="{BB962C8B-B14F-4D97-AF65-F5344CB8AC3E}">
        <p14:creationId xmlns:p14="http://schemas.microsoft.com/office/powerpoint/2010/main" val="275230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a:t>株式会社とは</a:t>
            </a:r>
          </a:p>
        </p:txBody>
      </p:sp>
      <p:sp>
        <p:nvSpPr>
          <p:cNvPr id="8195" name="Rectangle 6"/>
          <p:cNvSpPr>
            <a:spLocks noChangeArrowheads="1"/>
          </p:cNvSpPr>
          <p:nvPr/>
        </p:nvSpPr>
        <p:spPr bwMode="auto">
          <a:xfrm>
            <a:off x="684213" y="5373688"/>
            <a:ext cx="2232025" cy="93503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株主</a:t>
            </a:r>
          </a:p>
        </p:txBody>
      </p:sp>
      <p:sp>
        <p:nvSpPr>
          <p:cNvPr id="8196" name="Oval 8"/>
          <p:cNvSpPr>
            <a:spLocks noChangeArrowheads="1"/>
          </p:cNvSpPr>
          <p:nvPr/>
        </p:nvSpPr>
        <p:spPr bwMode="auto">
          <a:xfrm>
            <a:off x="2916238" y="1700213"/>
            <a:ext cx="3889375" cy="194468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企業</a:t>
            </a:r>
          </a:p>
        </p:txBody>
      </p:sp>
      <p:sp>
        <p:nvSpPr>
          <p:cNvPr id="8197" name="Rectangle 9"/>
          <p:cNvSpPr>
            <a:spLocks noChangeArrowheads="1"/>
          </p:cNvSpPr>
          <p:nvPr/>
        </p:nvSpPr>
        <p:spPr bwMode="auto">
          <a:xfrm>
            <a:off x="3779838" y="5300663"/>
            <a:ext cx="2087562" cy="1008062"/>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株主</a:t>
            </a:r>
          </a:p>
        </p:txBody>
      </p:sp>
      <p:sp>
        <p:nvSpPr>
          <p:cNvPr id="8198" name="Rectangle 10"/>
          <p:cNvSpPr>
            <a:spLocks noChangeArrowheads="1"/>
          </p:cNvSpPr>
          <p:nvPr/>
        </p:nvSpPr>
        <p:spPr bwMode="auto">
          <a:xfrm>
            <a:off x="6443663" y="5300663"/>
            <a:ext cx="2016125" cy="936625"/>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株主</a:t>
            </a:r>
          </a:p>
        </p:txBody>
      </p:sp>
      <p:sp>
        <p:nvSpPr>
          <p:cNvPr id="8199" name="Line 11"/>
          <p:cNvSpPr>
            <a:spLocks noChangeShapeType="1"/>
          </p:cNvSpPr>
          <p:nvPr/>
        </p:nvSpPr>
        <p:spPr bwMode="auto">
          <a:xfrm flipH="1">
            <a:off x="2051050" y="3716338"/>
            <a:ext cx="1368425" cy="1512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00" name="Line 12"/>
          <p:cNvSpPr>
            <a:spLocks noChangeShapeType="1"/>
          </p:cNvSpPr>
          <p:nvPr/>
        </p:nvSpPr>
        <p:spPr bwMode="auto">
          <a:xfrm flipV="1">
            <a:off x="1835150" y="3573463"/>
            <a:ext cx="1368425" cy="144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01" name="Rectangle 13"/>
          <p:cNvSpPr>
            <a:spLocks noChangeArrowheads="1"/>
          </p:cNvSpPr>
          <p:nvPr/>
        </p:nvSpPr>
        <p:spPr bwMode="auto">
          <a:xfrm>
            <a:off x="3059113" y="4292600"/>
            <a:ext cx="1512887" cy="720725"/>
          </a:xfrm>
          <a:prstGeom prst="rect">
            <a:avLst/>
          </a:prstGeom>
          <a:solidFill>
            <a:srgbClr val="FFFF00"/>
          </a:solidFill>
          <a:ln w="9525">
            <a:solidFill>
              <a:srgbClr val="000000"/>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solidFill>
                  <a:srgbClr val="000000"/>
                </a:solidFill>
                <a:latin typeface="Arial" charset="0"/>
              </a:rPr>
              <a:t>株券</a:t>
            </a:r>
          </a:p>
        </p:txBody>
      </p:sp>
      <p:sp>
        <p:nvSpPr>
          <p:cNvPr id="8202" name="Rectangle 14"/>
          <p:cNvSpPr>
            <a:spLocks noChangeArrowheads="1"/>
          </p:cNvSpPr>
          <p:nvPr/>
        </p:nvSpPr>
        <p:spPr bwMode="auto">
          <a:xfrm>
            <a:off x="827088" y="3500438"/>
            <a:ext cx="1439862"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お金</a:t>
            </a:r>
          </a:p>
        </p:txBody>
      </p:sp>
    </p:spTree>
    <p:extLst>
      <p:ext uri="{BB962C8B-B14F-4D97-AF65-F5344CB8AC3E}">
        <p14:creationId xmlns:p14="http://schemas.microsoft.com/office/powerpoint/2010/main" val="4052218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08355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8961" y="290402"/>
            <a:ext cx="8229600" cy="1143000"/>
          </a:xfrm>
        </p:spPr>
        <p:txBody>
          <a:bodyPr/>
          <a:lstStyle/>
          <a:p>
            <a:r>
              <a:rPr kumimoji="1" lang="ja-JP" altLang="en-US" dirty="0"/>
              <a:t>株式会社の起源</a:t>
            </a:r>
          </a:p>
        </p:txBody>
      </p:sp>
      <p:sp>
        <p:nvSpPr>
          <p:cNvPr id="3" name="コンテンツ プレースホルダー 2"/>
          <p:cNvSpPr>
            <a:spLocks noGrp="1"/>
          </p:cNvSpPr>
          <p:nvPr>
            <p:ph idx="1"/>
          </p:nvPr>
        </p:nvSpPr>
        <p:spPr/>
        <p:txBody>
          <a:bodyPr/>
          <a:lstStyle/>
          <a:p>
            <a:r>
              <a:rPr kumimoji="1" lang="ja-JP" altLang="en-US" dirty="0"/>
              <a:t>オランダの東インド会社</a:t>
            </a:r>
          </a:p>
        </p:txBody>
      </p:sp>
      <p:pic>
        <p:nvPicPr>
          <p:cNvPr id="4" name="図 3" descr="Pinta (nave)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365683"/>
            <a:ext cx="1391816" cy="1530998"/>
          </a:xfrm>
          <a:prstGeom prst="rect">
            <a:avLst/>
          </a:prstGeom>
        </p:spPr>
      </p:pic>
      <p:sp>
        <p:nvSpPr>
          <p:cNvPr id="5" name="正方形/長方形 4"/>
          <p:cNvSpPr/>
          <p:nvPr/>
        </p:nvSpPr>
        <p:spPr>
          <a:xfrm>
            <a:off x="1691680" y="2365683"/>
            <a:ext cx="648072" cy="34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株主</a:t>
            </a:r>
          </a:p>
        </p:txBody>
      </p:sp>
      <p:pic>
        <p:nvPicPr>
          <p:cNvPr id="6" name="図 5"/>
          <p:cNvPicPr>
            <a:picLocks noChangeAspect="1"/>
          </p:cNvPicPr>
          <p:nvPr/>
        </p:nvPicPr>
        <p:blipFill>
          <a:blip r:embed="rId3"/>
          <a:stretch>
            <a:fillRect/>
          </a:stretch>
        </p:blipFill>
        <p:spPr>
          <a:xfrm>
            <a:off x="1707336" y="3655259"/>
            <a:ext cx="749873" cy="493819"/>
          </a:xfrm>
          <a:prstGeom prst="rect">
            <a:avLst/>
          </a:prstGeom>
        </p:spPr>
      </p:pic>
      <p:pic>
        <p:nvPicPr>
          <p:cNvPr id="7" name="図 6"/>
          <p:cNvPicPr>
            <a:picLocks noChangeAspect="1"/>
          </p:cNvPicPr>
          <p:nvPr/>
        </p:nvPicPr>
        <p:blipFill>
          <a:blip r:embed="rId3"/>
          <a:stretch>
            <a:fillRect/>
          </a:stretch>
        </p:blipFill>
        <p:spPr>
          <a:xfrm>
            <a:off x="1671612" y="2935180"/>
            <a:ext cx="749873" cy="493819"/>
          </a:xfrm>
          <a:prstGeom prst="rect">
            <a:avLst/>
          </a:prstGeom>
        </p:spPr>
      </p:pic>
      <p:cxnSp>
        <p:nvCxnSpPr>
          <p:cNvPr id="9" name="直線矢印コネクタ 8"/>
          <p:cNvCxnSpPr/>
          <p:nvPr/>
        </p:nvCxnSpPr>
        <p:spPr>
          <a:xfrm>
            <a:off x="2699792" y="2537301"/>
            <a:ext cx="720080" cy="171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2721496" y="3182089"/>
            <a:ext cx="6983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2771800" y="3655259"/>
            <a:ext cx="648072" cy="207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7164288" y="2851152"/>
            <a:ext cx="1296144" cy="661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アジア</a:t>
            </a:r>
          </a:p>
        </p:txBody>
      </p:sp>
      <p:sp>
        <p:nvSpPr>
          <p:cNvPr id="17" name="右矢印 16"/>
          <p:cNvSpPr/>
          <p:nvPr/>
        </p:nvSpPr>
        <p:spPr>
          <a:xfrm>
            <a:off x="5436096" y="2935180"/>
            <a:ext cx="1152128" cy="493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4"/>
          <a:stretch>
            <a:fillRect/>
          </a:stretch>
        </p:blipFill>
        <p:spPr>
          <a:xfrm>
            <a:off x="2699792" y="4662164"/>
            <a:ext cx="1396105" cy="1530229"/>
          </a:xfrm>
          <a:prstGeom prst="rect">
            <a:avLst/>
          </a:prstGeom>
        </p:spPr>
      </p:pic>
      <p:pic>
        <p:nvPicPr>
          <p:cNvPr id="19" name="図 18"/>
          <p:cNvPicPr>
            <a:picLocks noChangeAspect="1"/>
          </p:cNvPicPr>
          <p:nvPr/>
        </p:nvPicPr>
        <p:blipFill>
          <a:blip r:embed="rId3"/>
          <a:stretch>
            <a:fillRect/>
          </a:stretch>
        </p:blipFill>
        <p:spPr>
          <a:xfrm>
            <a:off x="5716452" y="6126329"/>
            <a:ext cx="749873" cy="493819"/>
          </a:xfrm>
          <a:prstGeom prst="rect">
            <a:avLst/>
          </a:prstGeom>
        </p:spPr>
      </p:pic>
      <p:pic>
        <p:nvPicPr>
          <p:cNvPr id="20" name="図 19"/>
          <p:cNvPicPr>
            <a:picLocks noChangeAspect="1"/>
          </p:cNvPicPr>
          <p:nvPr/>
        </p:nvPicPr>
        <p:blipFill>
          <a:blip r:embed="rId3"/>
          <a:stretch>
            <a:fillRect/>
          </a:stretch>
        </p:blipFill>
        <p:spPr>
          <a:xfrm>
            <a:off x="5724128" y="5427278"/>
            <a:ext cx="749873" cy="493819"/>
          </a:xfrm>
          <a:prstGeom prst="rect">
            <a:avLst/>
          </a:prstGeom>
        </p:spPr>
      </p:pic>
      <p:pic>
        <p:nvPicPr>
          <p:cNvPr id="21" name="図 20"/>
          <p:cNvPicPr>
            <a:picLocks noChangeAspect="1"/>
          </p:cNvPicPr>
          <p:nvPr/>
        </p:nvPicPr>
        <p:blipFill>
          <a:blip r:embed="rId3"/>
          <a:stretch>
            <a:fillRect/>
          </a:stretch>
        </p:blipFill>
        <p:spPr>
          <a:xfrm>
            <a:off x="5588616" y="4662164"/>
            <a:ext cx="749873" cy="493819"/>
          </a:xfrm>
          <a:prstGeom prst="rect">
            <a:avLst/>
          </a:prstGeom>
        </p:spPr>
      </p:pic>
      <p:cxnSp>
        <p:nvCxnSpPr>
          <p:cNvPr id="23" name="直線矢印コネクタ 22"/>
          <p:cNvCxnSpPr/>
          <p:nvPr/>
        </p:nvCxnSpPr>
        <p:spPr>
          <a:xfrm flipV="1">
            <a:off x="4211960" y="4941168"/>
            <a:ext cx="1224136" cy="419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331804" y="5674187"/>
            <a:ext cx="10322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331804" y="6126163"/>
            <a:ext cx="888268" cy="247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995936" y="6373238"/>
            <a:ext cx="1728192" cy="369332"/>
          </a:xfrm>
          <a:prstGeom prst="rect">
            <a:avLst/>
          </a:prstGeom>
          <a:noFill/>
        </p:spPr>
        <p:txBody>
          <a:bodyPr wrap="square" rtlCol="0">
            <a:spAutoFit/>
          </a:bodyPr>
          <a:lstStyle/>
          <a:p>
            <a:r>
              <a:rPr kumimoji="1" lang="ja-JP" altLang="en-US" dirty="0"/>
              <a:t>利益を分配</a:t>
            </a:r>
          </a:p>
        </p:txBody>
      </p:sp>
      <p:sp>
        <p:nvSpPr>
          <p:cNvPr id="29" name="楕円 28"/>
          <p:cNvSpPr/>
          <p:nvPr/>
        </p:nvSpPr>
        <p:spPr>
          <a:xfrm>
            <a:off x="107504" y="5030111"/>
            <a:ext cx="1296144" cy="661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アジア</a:t>
            </a:r>
          </a:p>
        </p:txBody>
      </p:sp>
      <p:sp>
        <p:nvSpPr>
          <p:cNvPr id="30" name="右矢印 29"/>
          <p:cNvSpPr/>
          <p:nvPr/>
        </p:nvSpPr>
        <p:spPr>
          <a:xfrm>
            <a:off x="1519711" y="5114138"/>
            <a:ext cx="1152128" cy="493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7092280" y="3655259"/>
            <a:ext cx="1368152" cy="369332"/>
          </a:xfrm>
          <a:prstGeom prst="rect">
            <a:avLst/>
          </a:prstGeom>
          <a:noFill/>
        </p:spPr>
        <p:txBody>
          <a:bodyPr wrap="square" rtlCol="0">
            <a:spAutoFit/>
          </a:bodyPr>
          <a:lstStyle/>
          <a:p>
            <a:r>
              <a:rPr kumimoji="1" lang="ja-JP" altLang="en-US" dirty="0"/>
              <a:t>香辛料など</a:t>
            </a:r>
          </a:p>
        </p:txBody>
      </p:sp>
      <p:sp>
        <p:nvSpPr>
          <p:cNvPr id="32" name="テキスト ボックス 31"/>
          <p:cNvSpPr txBox="1"/>
          <p:nvPr/>
        </p:nvSpPr>
        <p:spPr>
          <a:xfrm>
            <a:off x="6876256" y="4509120"/>
            <a:ext cx="1810544" cy="2031325"/>
          </a:xfrm>
          <a:prstGeom prst="rect">
            <a:avLst/>
          </a:prstGeom>
          <a:noFill/>
          <a:ln>
            <a:solidFill>
              <a:schemeClr val="accent1">
                <a:shade val="50000"/>
              </a:schemeClr>
            </a:solidFill>
          </a:ln>
        </p:spPr>
        <p:txBody>
          <a:bodyPr wrap="square" rtlCol="0">
            <a:spAutoFit/>
          </a:bodyPr>
          <a:lstStyle/>
          <a:p>
            <a:r>
              <a:rPr kumimoji="1" lang="ja-JP" altLang="en-US" dirty="0"/>
              <a:t>船が戻ってくると大きな利益が期待できる。船が遭難しても、出したお金の分だけの損ですむ。</a:t>
            </a:r>
            <a:r>
              <a:rPr kumimoji="1" lang="en-US" altLang="ja-JP" dirty="0"/>
              <a:t>(</a:t>
            </a:r>
            <a:r>
              <a:rPr kumimoji="1" lang="ja-JP" altLang="en-US" dirty="0"/>
              <a:t>有限責任）</a:t>
            </a:r>
          </a:p>
        </p:txBody>
      </p:sp>
      <p:pic>
        <p:nvPicPr>
          <p:cNvPr id="33" name="図 32"/>
          <p:cNvPicPr>
            <a:picLocks noChangeAspect="1"/>
          </p:cNvPicPr>
          <p:nvPr/>
        </p:nvPicPr>
        <p:blipFill>
          <a:blip r:embed="rId5"/>
          <a:stretch>
            <a:fillRect/>
          </a:stretch>
        </p:blipFill>
        <p:spPr>
          <a:xfrm>
            <a:off x="6398586" y="192965"/>
            <a:ext cx="2628900" cy="1743075"/>
          </a:xfrm>
          <a:prstGeom prst="rect">
            <a:avLst/>
          </a:prstGeom>
        </p:spPr>
      </p:pic>
    </p:spTree>
    <p:extLst>
      <p:ext uri="{BB962C8B-B14F-4D97-AF65-F5344CB8AC3E}">
        <p14:creationId xmlns:p14="http://schemas.microsoft.com/office/powerpoint/2010/main" val="373794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a:t>株主になり、企業が成功すると</a:t>
            </a:r>
            <a:r>
              <a:rPr lang="en-US" altLang="ja-JP"/>
              <a:t>…</a:t>
            </a:r>
          </a:p>
        </p:txBody>
      </p:sp>
      <p:sp>
        <p:nvSpPr>
          <p:cNvPr id="12291" name="Oval 4"/>
          <p:cNvSpPr>
            <a:spLocks noChangeArrowheads="1"/>
          </p:cNvSpPr>
          <p:nvPr/>
        </p:nvSpPr>
        <p:spPr bwMode="auto">
          <a:xfrm>
            <a:off x="2916238" y="1844675"/>
            <a:ext cx="3095625" cy="1152525"/>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企業</a:t>
            </a:r>
          </a:p>
        </p:txBody>
      </p:sp>
      <p:sp>
        <p:nvSpPr>
          <p:cNvPr id="12292" name="Rectangle 5"/>
          <p:cNvSpPr>
            <a:spLocks noChangeArrowheads="1"/>
          </p:cNvSpPr>
          <p:nvPr/>
        </p:nvSpPr>
        <p:spPr bwMode="auto">
          <a:xfrm>
            <a:off x="1403350" y="4724400"/>
            <a:ext cx="2376488" cy="1296988"/>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a:latin typeface="Arial" charset="0"/>
              </a:rPr>
              <a:t>株主</a:t>
            </a:r>
          </a:p>
        </p:txBody>
      </p:sp>
      <p:sp>
        <p:nvSpPr>
          <p:cNvPr id="12293" name="Line 6"/>
          <p:cNvSpPr>
            <a:spLocks noChangeShapeType="1"/>
          </p:cNvSpPr>
          <p:nvPr/>
        </p:nvSpPr>
        <p:spPr bwMode="auto">
          <a:xfrm flipV="1">
            <a:off x="2411413" y="3141663"/>
            <a:ext cx="574675" cy="12223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75" name="Text Box 7"/>
          <p:cNvSpPr txBox="1">
            <a:spLocks noChangeArrowheads="1"/>
          </p:cNvSpPr>
          <p:nvPr/>
        </p:nvSpPr>
        <p:spPr bwMode="auto">
          <a:xfrm>
            <a:off x="4859338" y="328453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a:latin typeface="Arial" charset="0"/>
              </a:rPr>
              <a:t>株価の値上り</a:t>
            </a:r>
          </a:p>
        </p:txBody>
      </p:sp>
      <p:sp>
        <p:nvSpPr>
          <p:cNvPr id="12295" name="Line 8"/>
          <p:cNvSpPr>
            <a:spLocks noChangeShapeType="1"/>
          </p:cNvSpPr>
          <p:nvPr/>
        </p:nvSpPr>
        <p:spPr bwMode="auto">
          <a:xfrm flipH="1">
            <a:off x="2843213" y="3357563"/>
            <a:ext cx="504825" cy="10795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296" name="Text Box 9"/>
          <p:cNvSpPr txBox="1">
            <a:spLocks noChangeArrowheads="1"/>
          </p:cNvSpPr>
          <p:nvPr/>
        </p:nvSpPr>
        <p:spPr bwMode="auto">
          <a:xfrm>
            <a:off x="1187450" y="3357563"/>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a:latin typeface="Garamond" pitchFamily="18" charset="0"/>
              </a:rPr>
              <a:t>資金</a:t>
            </a:r>
          </a:p>
        </p:txBody>
      </p:sp>
      <p:sp>
        <p:nvSpPr>
          <p:cNvPr id="7178" name="Text Box 10"/>
          <p:cNvSpPr txBox="1">
            <a:spLocks noChangeArrowheads="1"/>
          </p:cNvSpPr>
          <p:nvPr/>
        </p:nvSpPr>
        <p:spPr bwMode="auto">
          <a:xfrm>
            <a:off x="4932363" y="3860800"/>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a:latin typeface="Garamond" pitchFamily="18" charset="0"/>
              </a:rPr>
              <a:t>配当</a:t>
            </a:r>
          </a:p>
        </p:txBody>
      </p:sp>
      <p:sp>
        <p:nvSpPr>
          <p:cNvPr id="7179" name="Text Box 11"/>
          <p:cNvSpPr txBox="1">
            <a:spLocks noChangeArrowheads="1"/>
          </p:cNvSpPr>
          <p:nvPr/>
        </p:nvSpPr>
        <p:spPr bwMode="auto">
          <a:xfrm>
            <a:off x="4859338" y="4365625"/>
            <a:ext cx="237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a:latin typeface="Garamond" pitchFamily="18" charset="0"/>
              </a:rPr>
              <a:t>株主優待</a:t>
            </a:r>
          </a:p>
        </p:txBody>
      </p:sp>
      <p:sp>
        <p:nvSpPr>
          <p:cNvPr id="7180" name="Text Box 12"/>
          <p:cNvSpPr txBox="1">
            <a:spLocks noChangeArrowheads="1"/>
          </p:cNvSpPr>
          <p:nvPr/>
        </p:nvSpPr>
        <p:spPr bwMode="auto">
          <a:xfrm>
            <a:off x="4859338" y="4941888"/>
            <a:ext cx="324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a:latin typeface="Garamond" pitchFamily="18" charset="0"/>
              </a:rPr>
              <a:t>株主総会での議決権</a:t>
            </a:r>
          </a:p>
        </p:txBody>
      </p:sp>
    </p:spTree>
    <p:extLst>
      <p:ext uri="{BB962C8B-B14F-4D97-AF65-F5344CB8AC3E}">
        <p14:creationId xmlns:p14="http://schemas.microsoft.com/office/powerpoint/2010/main" val="1283163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1000" fill="hold"/>
                                        <p:tgtEl>
                                          <p:spTgt spid="7175"/>
                                        </p:tgtEl>
                                        <p:attrNameLst>
                                          <p:attrName>ppt_w</p:attrName>
                                        </p:attrNameLst>
                                      </p:cBhvr>
                                      <p:tavLst>
                                        <p:tav tm="0">
                                          <p:val>
                                            <p:strVal val="#ppt_w*0.70"/>
                                          </p:val>
                                        </p:tav>
                                        <p:tav tm="100000">
                                          <p:val>
                                            <p:strVal val="#ppt_w"/>
                                          </p:val>
                                        </p:tav>
                                      </p:tavLst>
                                    </p:anim>
                                    <p:anim calcmode="lin" valueType="num">
                                      <p:cBhvr>
                                        <p:cTn id="8" dur="1000" fill="hold"/>
                                        <p:tgtEl>
                                          <p:spTgt spid="7175"/>
                                        </p:tgtEl>
                                        <p:attrNameLst>
                                          <p:attrName>ppt_h</p:attrName>
                                        </p:attrNameLst>
                                      </p:cBhvr>
                                      <p:tavLst>
                                        <p:tav tm="0">
                                          <p:val>
                                            <p:strVal val="#ppt_h"/>
                                          </p:val>
                                        </p:tav>
                                        <p:tav tm="100000">
                                          <p:val>
                                            <p:strVal val="#ppt_h"/>
                                          </p:val>
                                        </p:tav>
                                      </p:tavLst>
                                    </p:anim>
                                    <p:animEffect transition="in" filter="fade">
                                      <p:cBhvr>
                                        <p:cTn id="9" dur="1000"/>
                                        <p:tgtEl>
                                          <p:spTgt spid="71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78"/>
                                        </p:tgtEl>
                                        <p:attrNameLst>
                                          <p:attrName>style.visibility</p:attrName>
                                        </p:attrNameLst>
                                      </p:cBhvr>
                                      <p:to>
                                        <p:strVal val="visible"/>
                                      </p:to>
                                    </p:set>
                                    <p:anim calcmode="lin" valueType="num">
                                      <p:cBhvr>
                                        <p:cTn id="14" dur="1000" fill="hold"/>
                                        <p:tgtEl>
                                          <p:spTgt spid="7178"/>
                                        </p:tgtEl>
                                        <p:attrNameLst>
                                          <p:attrName>ppt_w</p:attrName>
                                        </p:attrNameLst>
                                      </p:cBhvr>
                                      <p:tavLst>
                                        <p:tav tm="0">
                                          <p:val>
                                            <p:strVal val="#ppt_w*0.70"/>
                                          </p:val>
                                        </p:tav>
                                        <p:tav tm="100000">
                                          <p:val>
                                            <p:strVal val="#ppt_w"/>
                                          </p:val>
                                        </p:tav>
                                      </p:tavLst>
                                    </p:anim>
                                    <p:anim calcmode="lin" valueType="num">
                                      <p:cBhvr>
                                        <p:cTn id="15" dur="1000" fill="hold"/>
                                        <p:tgtEl>
                                          <p:spTgt spid="7178"/>
                                        </p:tgtEl>
                                        <p:attrNameLst>
                                          <p:attrName>ppt_h</p:attrName>
                                        </p:attrNameLst>
                                      </p:cBhvr>
                                      <p:tavLst>
                                        <p:tav tm="0">
                                          <p:val>
                                            <p:strVal val="#ppt_h"/>
                                          </p:val>
                                        </p:tav>
                                        <p:tav tm="100000">
                                          <p:val>
                                            <p:strVal val="#ppt_h"/>
                                          </p:val>
                                        </p:tav>
                                      </p:tavLst>
                                    </p:anim>
                                    <p:animEffect transition="in" filter="fade">
                                      <p:cBhvr>
                                        <p:cTn id="16" dur="1000"/>
                                        <p:tgtEl>
                                          <p:spTgt spid="71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79"/>
                                        </p:tgtEl>
                                        <p:attrNameLst>
                                          <p:attrName>style.visibility</p:attrName>
                                        </p:attrNameLst>
                                      </p:cBhvr>
                                      <p:to>
                                        <p:strVal val="visible"/>
                                      </p:to>
                                    </p:set>
                                    <p:anim calcmode="lin" valueType="num">
                                      <p:cBhvr>
                                        <p:cTn id="21" dur="1000" fill="hold"/>
                                        <p:tgtEl>
                                          <p:spTgt spid="7179"/>
                                        </p:tgtEl>
                                        <p:attrNameLst>
                                          <p:attrName>ppt_w</p:attrName>
                                        </p:attrNameLst>
                                      </p:cBhvr>
                                      <p:tavLst>
                                        <p:tav tm="0">
                                          <p:val>
                                            <p:strVal val="#ppt_w*0.70"/>
                                          </p:val>
                                        </p:tav>
                                        <p:tav tm="100000">
                                          <p:val>
                                            <p:strVal val="#ppt_w"/>
                                          </p:val>
                                        </p:tav>
                                      </p:tavLst>
                                    </p:anim>
                                    <p:anim calcmode="lin" valueType="num">
                                      <p:cBhvr>
                                        <p:cTn id="22" dur="1000" fill="hold"/>
                                        <p:tgtEl>
                                          <p:spTgt spid="7179"/>
                                        </p:tgtEl>
                                        <p:attrNameLst>
                                          <p:attrName>ppt_h</p:attrName>
                                        </p:attrNameLst>
                                      </p:cBhvr>
                                      <p:tavLst>
                                        <p:tav tm="0">
                                          <p:val>
                                            <p:strVal val="#ppt_h"/>
                                          </p:val>
                                        </p:tav>
                                        <p:tav tm="100000">
                                          <p:val>
                                            <p:strVal val="#ppt_h"/>
                                          </p:val>
                                        </p:tav>
                                      </p:tavLst>
                                    </p:anim>
                                    <p:animEffect transition="in" filter="fade">
                                      <p:cBhvr>
                                        <p:cTn id="23" dur="1000"/>
                                        <p:tgtEl>
                                          <p:spTgt spid="71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180"/>
                                        </p:tgtEl>
                                        <p:attrNameLst>
                                          <p:attrName>style.visibility</p:attrName>
                                        </p:attrNameLst>
                                      </p:cBhvr>
                                      <p:to>
                                        <p:strVal val="visible"/>
                                      </p:to>
                                    </p:set>
                                    <p:anim calcmode="lin" valueType="num">
                                      <p:cBhvr>
                                        <p:cTn id="28" dur="1000" fill="hold"/>
                                        <p:tgtEl>
                                          <p:spTgt spid="7180"/>
                                        </p:tgtEl>
                                        <p:attrNameLst>
                                          <p:attrName>ppt_w</p:attrName>
                                        </p:attrNameLst>
                                      </p:cBhvr>
                                      <p:tavLst>
                                        <p:tav tm="0">
                                          <p:val>
                                            <p:strVal val="#ppt_w*0.70"/>
                                          </p:val>
                                        </p:tav>
                                        <p:tav tm="100000">
                                          <p:val>
                                            <p:strVal val="#ppt_w"/>
                                          </p:val>
                                        </p:tav>
                                      </p:tavLst>
                                    </p:anim>
                                    <p:anim calcmode="lin" valueType="num">
                                      <p:cBhvr>
                                        <p:cTn id="29" dur="1000" fill="hold"/>
                                        <p:tgtEl>
                                          <p:spTgt spid="7180"/>
                                        </p:tgtEl>
                                        <p:attrNameLst>
                                          <p:attrName>ppt_h</p:attrName>
                                        </p:attrNameLst>
                                      </p:cBhvr>
                                      <p:tavLst>
                                        <p:tav tm="0">
                                          <p:val>
                                            <p:strVal val="#ppt_h"/>
                                          </p:val>
                                        </p:tav>
                                        <p:tav tm="100000">
                                          <p:val>
                                            <p:strVal val="#ppt_h"/>
                                          </p:val>
                                        </p:tav>
                                      </p:tavLst>
                                    </p:anim>
                                    <p:animEffect transition="in" filter="fade">
                                      <p:cBhvr>
                                        <p:cTn id="30"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8" grpId="0"/>
      <p:bldP spid="7179" grpId="0"/>
      <p:bldP spid="71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a:t>ＯＬＣの場合</a:t>
            </a:r>
          </a:p>
        </p:txBody>
      </p:sp>
      <p:sp>
        <p:nvSpPr>
          <p:cNvPr id="14339" name="Rectangle 3"/>
          <p:cNvSpPr>
            <a:spLocks noGrp="1" noChangeArrowheads="1"/>
          </p:cNvSpPr>
          <p:nvPr>
            <p:ph idx="1"/>
          </p:nvPr>
        </p:nvSpPr>
        <p:spPr/>
        <p:txBody>
          <a:bodyPr/>
          <a:lstStyle/>
          <a:p>
            <a:pPr eaLnBrk="1" hangingPunct="1"/>
            <a:r>
              <a:rPr lang="ja-JP" altLang="en-US" dirty="0"/>
              <a:t>株価　</a:t>
            </a:r>
            <a:r>
              <a:rPr lang="en-US" altLang="ja-JP" dirty="0"/>
              <a:t>1</a:t>
            </a:r>
            <a:r>
              <a:rPr lang="ja-JP" altLang="en-US" dirty="0"/>
              <a:t>万</a:t>
            </a:r>
            <a:r>
              <a:rPr lang="en-US" altLang="ja-JP" dirty="0"/>
              <a:t>2000</a:t>
            </a:r>
            <a:r>
              <a:rPr lang="ja-JP" altLang="en-US" dirty="0"/>
              <a:t>円くらい</a:t>
            </a:r>
          </a:p>
          <a:p>
            <a:pPr eaLnBrk="1" hangingPunct="1"/>
            <a:r>
              <a:rPr lang="ja-JP" altLang="en-US" dirty="0"/>
              <a:t>単元株　１００株</a:t>
            </a:r>
          </a:p>
          <a:p>
            <a:pPr eaLnBrk="1" hangingPunct="1"/>
            <a:r>
              <a:rPr lang="ja-JP" altLang="en-US" dirty="0"/>
              <a:t>株価</a:t>
            </a:r>
            <a:r>
              <a:rPr lang="en-US" altLang="ja-JP" dirty="0"/>
              <a:t>×</a:t>
            </a:r>
            <a:r>
              <a:rPr lang="ja-JP" altLang="en-US" dirty="0"/>
              <a:t>１００＝</a:t>
            </a:r>
            <a:r>
              <a:rPr lang="en-US" altLang="ja-JP" dirty="0"/>
              <a:t>120</a:t>
            </a:r>
            <a:r>
              <a:rPr lang="ja-JP" altLang="en-US" dirty="0"/>
              <a:t>万円くらいで購入可能</a:t>
            </a:r>
          </a:p>
          <a:p>
            <a:pPr eaLnBrk="1" hangingPunct="1"/>
            <a:endParaRPr lang="ja-JP" altLang="en-US" dirty="0"/>
          </a:p>
          <a:p>
            <a:pPr eaLnBrk="1" hangingPunct="1"/>
            <a:r>
              <a:rPr lang="ja-JP" altLang="en-US" dirty="0"/>
              <a:t>株主優待＝</a:t>
            </a:r>
            <a:r>
              <a:rPr lang="en-US" altLang="ja-JP" dirty="0"/>
              <a:t>400</a:t>
            </a:r>
            <a:r>
              <a:rPr lang="ja-JP" altLang="en-US" dirty="0"/>
              <a:t>株でパスポート２枚</a:t>
            </a:r>
          </a:p>
          <a:p>
            <a:pPr eaLnBrk="1" hangingPunct="1"/>
            <a:endParaRPr lang="ja-JP" altLang="en-US" dirty="0"/>
          </a:p>
          <a:p>
            <a:pPr eaLnBrk="1" hangingPunct="1"/>
            <a:r>
              <a:rPr lang="ja-JP" altLang="en-US" dirty="0"/>
              <a:t>配当　</a:t>
            </a:r>
            <a:r>
              <a:rPr lang="en-US" altLang="ja-JP" dirty="0"/>
              <a:t>1</a:t>
            </a:r>
            <a:r>
              <a:rPr lang="ja-JP" altLang="en-US" dirty="0"/>
              <a:t>株あたり、</a:t>
            </a:r>
            <a:r>
              <a:rPr lang="en-US" altLang="ja-JP" dirty="0"/>
              <a:t>40</a:t>
            </a:r>
            <a:r>
              <a:rPr lang="ja-JP" altLang="en-US" dirty="0"/>
              <a:t>円</a:t>
            </a:r>
          </a:p>
        </p:txBody>
      </p:sp>
    </p:spTree>
    <p:extLst>
      <p:ext uri="{BB962C8B-B14F-4D97-AF65-F5344CB8AC3E}">
        <p14:creationId xmlns:p14="http://schemas.microsoft.com/office/powerpoint/2010/main" val="119624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dirty="0"/>
              <a:t>配当と預金（</a:t>
            </a:r>
            <a:r>
              <a:rPr lang="en-US" altLang="ja-JP" dirty="0"/>
              <a:t>2019</a:t>
            </a:r>
            <a:r>
              <a:rPr lang="ja-JP" altLang="en-US" dirty="0"/>
              <a:t>）</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484784"/>
            <a:ext cx="771945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0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ja-JP" altLang="en-US" dirty="0"/>
              <a:t>証券取引所</a:t>
            </a:r>
          </a:p>
        </p:txBody>
      </p:sp>
      <p:sp>
        <p:nvSpPr>
          <p:cNvPr id="7171" name="コンテンツ プレースホルダー 2"/>
          <p:cNvSpPr>
            <a:spLocks noGrp="1"/>
          </p:cNvSpPr>
          <p:nvPr>
            <p:ph idx="1"/>
          </p:nvPr>
        </p:nvSpPr>
        <p:spPr/>
        <p:txBody>
          <a:bodyPr/>
          <a:lstStyle/>
          <a:p>
            <a:pPr eaLnBrk="1" hangingPunct="1"/>
            <a:r>
              <a:rPr lang="ja-JP" altLang="en-US" dirty="0"/>
              <a:t>東京証券取引所（</a:t>
            </a:r>
            <a:r>
              <a:rPr lang="en-US" altLang="ja-JP" dirty="0"/>
              <a:t>1</a:t>
            </a:r>
            <a:r>
              <a:rPr lang="ja-JP" altLang="en-US" dirty="0"/>
              <a:t>部、</a:t>
            </a:r>
            <a:r>
              <a:rPr lang="en-US" altLang="ja-JP" dirty="0"/>
              <a:t>2</a:t>
            </a:r>
            <a:r>
              <a:rPr lang="ja-JP" altLang="en-US" dirty="0"/>
              <a:t>部）</a:t>
            </a:r>
          </a:p>
          <a:p>
            <a:pPr eaLnBrk="1" hangingPunct="1"/>
            <a:r>
              <a:rPr lang="ja-JP" altLang="en-US" dirty="0"/>
              <a:t>新興</a:t>
            </a:r>
            <a:r>
              <a:rPr lang="en-US" altLang="ja-JP" dirty="0"/>
              <a:t>2</a:t>
            </a:r>
            <a:r>
              <a:rPr lang="ja-JP" altLang="en-US" dirty="0"/>
              <a:t>市場</a:t>
            </a:r>
          </a:p>
          <a:p>
            <a:pPr eaLnBrk="1" hangingPunct="1"/>
            <a:r>
              <a:rPr lang="ja-JP" altLang="en-US" dirty="0"/>
              <a:t>ジャスダック（東京証券取引所）</a:t>
            </a:r>
          </a:p>
          <a:p>
            <a:pPr eaLnBrk="1" hangingPunct="1"/>
            <a:r>
              <a:rPr lang="ja-JP" altLang="en-US" dirty="0"/>
              <a:t>マザーズ（日本証券業協会）</a:t>
            </a:r>
          </a:p>
          <a:p>
            <a:pPr eaLnBrk="1" hangingPunct="1"/>
            <a:endParaRPr lang="ja-JP" altLang="en-US" dirty="0"/>
          </a:p>
        </p:txBody>
      </p:sp>
    </p:spTree>
    <p:extLst>
      <p:ext uri="{BB962C8B-B14F-4D97-AF65-F5344CB8AC3E}">
        <p14:creationId xmlns:p14="http://schemas.microsoft.com/office/powerpoint/2010/main" val="24391913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922</Words>
  <Application>Microsoft Office PowerPoint</Application>
  <PresentationFormat>画面に合わせる (4:3)</PresentationFormat>
  <Paragraphs>147</Paragraphs>
  <Slides>40</Slides>
  <Notes>7</Notes>
  <HiddenSlides>1</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第3章　株価はどう動くか</vt:lpstr>
      <vt:lpstr>オリエンタルランドは株式会社</vt:lpstr>
      <vt:lpstr>企業の資金調達の方法</vt:lpstr>
      <vt:lpstr>株式会社とは</vt:lpstr>
      <vt:lpstr>株式会社の起源</vt:lpstr>
      <vt:lpstr>株主になり、企業が成功すると…</vt:lpstr>
      <vt:lpstr>ＯＬＣの場合</vt:lpstr>
      <vt:lpstr>配当と預金（2019）</vt:lpstr>
      <vt:lpstr>証券取引所</vt:lpstr>
      <vt:lpstr>証券取引所の役割</vt:lpstr>
      <vt:lpstr>株式に関する知識</vt:lpstr>
      <vt:lpstr>株主には情報を提供する</vt:lpstr>
      <vt:lpstr>株価関連指標</vt:lpstr>
      <vt:lpstr>ROEとROA</vt:lpstr>
      <vt:lpstr>長期的推移</vt:lpstr>
      <vt:lpstr>TDS開園前後</vt:lpstr>
      <vt:lpstr>東日本大震災</vt:lpstr>
      <vt:lpstr>PowerPoint プレゼンテーション</vt:lpstr>
      <vt:lpstr>２０１２－２０１３</vt:lpstr>
      <vt:lpstr>２０１４－２０１５</vt:lpstr>
      <vt:lpstr>２０１６－２０１７</vt:lpstr>
      <vt:lpstr>２０１７－2019</vt:lpstr>
      <vt:lpstr>ファストパスアプリの株価への影響</vt:lpstr>
      <vt:lpstr>2019年17日　290円上昇</vt:lpstr>
      <vt:lpstr>2019年18日　260円下落</vt:lpstr>
      <vt:lpstr>PowerPoint プレゼンテーション</vt:lpstr>
      <vt:lpstr>PowerPoint プレゼンテーション</vt:lpstr>
      <vt:lpstr>ソアリン成功で株価上昇</vt:lpstr>
      <vt:lpstr>＜東証＞OLCが連日の上場来高値　新エリア名称決定とディフェンシブ選好で</vt:lpstr>
      <vt:lpstr>新テーマポート「ファンタジースプリングス」</vt:lpstr>
      <vt:lpstr>PowerPoint プレゼンテーション</vt:lpstr>
      <vt:lpstr>PowerPoint プレゼンテーション</vt:lpstr>
      <vt:lpstr>ファンタジースプリングス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ローソク足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オリエンタルランドについて</dc:title>
  <dc:creator>Nariyasu Yamasawa</dc:creator>
  <cp:lastModifiedBy>Nariyasu Yamasawa</cp:lastModifiedBy>
  <cp:revision>30</cp:revision>
  <dcterms:created xsi:type="dcterms:W3CDTF">2018-04-20T22:00:46Z</dcterms:created>
  <dcterms:modified xsi:type="dcterms:W3CDTF">2019-10-21T22:30:32Z</dcterms:modified>
</cp:coreProperties>
</file>