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Lst>
  <p:notesMasterIdLst>
    <p:notesMasterId r:id="rId81"/>
  </p:notesMasterIdLst>
  <p:sldIdLst>
    <p:sldId id="327" r:id="rId2"/>
    <p:sldId id="277" r:id="rId3"/>
    <p:sldId id="256" r:id="rId4"/>
    <p:sldId id="387" r:id="rId5"/>
    <p:sldId id="388" r:id="rId6"/>
    <p:sldId id="390" r:id="rId7"/>
    <p:sldId id="271" r:id="rId8"/>
    <p:sldId id="317" r:id="rId9"/>
    <p:sldId id="329" r:id="rId10"/>
    <p:sldId id="330" r:id="rId11"/>
    <p:sldId id="332" r:id="rId12"/>
    <p:sldId id="334" r:id="rId13"/>
    <p:sldId id="331" r:id="rId14"/>
    <p:sldId id="333" r:id="rId15"/>
    <p:sldId id="335" r:id="rId16"/>
    <p:sldId id="337" r:id="rId17"/>
    <p:sldId id="336" r:id="rId18"/>
    <p:sldId id="338" r:id="rId19"/>
    <p:sldId id="268" r:id="rId20"/>
    <p:sldId id="258" r:id="rId21"/>
    <p:sldId id="260" r:id="rId22"/>
    <p:sldId id="262" r:id="rId23"/>
    <p:sldId id="267" r:id="rId24"/>
    <p:sldId id="265" r:id="rId25"/>
    <p:sldId id="266" r:id="rId26"/>
    <p:sldId id="304" r:id="rId27"/>
    <p:sldId id="303" r:id="rId28"/>
    <p:sldId id="306" r:id="rId29"/>
    <p:sldId id="309" r:id="rId30"/>
    <p:sldId id="313" r:id="rId31"/>
    <p:sldId id="351" r:id="rId32"/>
    <p:sldId id="352" r:id="rId33"/>
    <p:sldId id="349" r:id="rId34"/>
    <p:sldId id="350" r:id="rId35"/>
    <p:sldId id="348" r:id="rId36"/>
    <p:sldId id="355" r:id="rId37"/>
    <p:sldId id="380" r:id="rId38"/>
    <p:sldId id="396" r:id="rId39"/>
    <p:sldId id="398" r:id="rId40"/>
    <p:sldId id="404" r:id="rId41"/>
    <p:sldId id="397" r:id="rId42"/>
    <p:sldId id="399" r:id="rId43"/>
    <p:sldId id="400" r:id="rId44"/>
    <p:sldId id="401" r:id="rId45"/>
    <p:sldId id="402" r:id="rId46"/>
    <p:sldId id="403" r:id="rId47"/>
    <p:sldId id="385" r:id="rId48"/>
    <p:sldId id="374" r:id="rId49"/>
    <p:sldId id="392" r:id="rId50"/>
    <p:sldId id="375" r:id="rId51"/>
    <p:sldId id="393" r:id="rId52"/>
    <p:sldId id="377" r:id="rId53"/>
    <p:sldId id="362" r:id="rId54"/>
    <p:sldId id="363" r:id="rId55"/>
    <p:sldId id="364" r:id="rId56"/>
    <p:sldId id="366" r:id="rId57"/>
    <p:sldId id="367" r:id="rId58"/>
    <p:sldId id="372" r:id="rId59"/>
    <p:sldId id="381" r:id="rId60"/>
    <p:sldId id="370" r:id="rId61"/>
    <p:sldId id="371" r:id="rId62"/>
    <p:sldId id="276" r:id="rId63"/>
    <p:sldId id="278" r:id="rId64"/>
    <p:sldId id="279" r:id="rId65"/>
    <p:sldId id="280" r:id="rId66"/>
    <p:sldId id="281" r:id="rId67"/>
    <p:sldId id="282" r:id="rId68"/>
    <p:sldId id="283" r:id="rId69"/>
    <p:sldId id="284" r:id="rId70"/>
    <p:sldId id="285" r:id="rId71"/>
    <p:sldId id="286" r:id="rId72"/>
    <p:sldId id="287" r:id="rId73"/>
    <p:sldId id="288" r:id="rId74"/>
    <p:sldId id="289" r:id="rId75"/>
    <p:sldId id="320" r:id="rId76"/>
    <p:sldId id="386" r:id="rId77"/>
    <p:sldId id="391" r:id="rId78"/>
    <p:sldId id="394" r:id="rId79"/>
    <p:sldId id="395" r:id="rId80"/>
  </p:sldIdLst>
  <p:sldSz cx="9144000" cy="6858000" type="screen4x3"/>
  <p:notesSz cx="6858000" cy="9144000"/>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8" autoAdjust="0"/>
    <p:restoredTop sz="94251" autoAdjust="0"/>
  </p:normalViewPr>
  <p:slideViewPr>
    <p:cSldViewPr>
      <p:cViewPr varScale="1">
        <p:scale>
          <a:sx n="108" d="100"/>
          <a:sy n="108" d="100"/>
        </p:scale>
        <p:origin x="170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128"/>
              </a:defRPr>
            </a:lvl1pPr>
          </a:lstStyle>
          <a:p>
            <a:pPr>
              <a:defRPr/>
            </a:pPr>
            <a:endParaRPr lang="en-US" altLang="ja-JP"/>
          </a:p>
        </p:txBody>
      </p:sp>
      <p:sp>
        <p:nvSpPr>
          <p:cNvPr id="245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128"/>
              </a:defRPr>
            </a:lvl1pPr>
          </a:lstStyle>
          <a:p>
            <a:pPr>
              <a:defRPr/>
            </a:pPr>
            <a:endParaRPr lang="en-US" altLang="ja-JP"/>
          </a:p>
        </p:txBody>
      </p:sp>
      <p:sp>
        <p:nvSpPr>
          <p:cNvPr id="82948"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245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128"/>
              </a:defRPr>
            </a:lvl1pPr>
          </a:lstStyle>
          <a:p>
            <a:pPr>
              <a:defRPr/>
            </a:pPr>
            <a:endParaRPr lang="en-US" altLang="ja-JP"/>
          </a:p>
        </p:txBody>
      </p:sp>
      <p:sp>
        <p:nvSpPr>
          <p:cNvPr id="245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10644715-C460-419C-AA63-0472219AB763}" type="slidenum">
              <a:rPr lang="en-US" altLang="ja-JP"/>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0C47F960-D186-48A8-96DE-D0BA38F6B95D}" type="slidenum">
              <a:rPr lang="en-US" altLang="ja-JP"/>
              <a:pPr/>
              <a:t>2</a:t>
            </a:fld>
            <a:endParaRPr lang="en-US" altLang="ja-JP"/>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984DFE16-9346-49FB-A085-C04876C3D2B4}" type="slidenum">
              <a:rPr lang="en-US" altLang="ja-JP"/>
              <a:pPr/>
              <a:t>25</a:t>
            </a:fld>
            <a:endParaRPr lang="en-US" altLang="ja-JP"/>
          </a:p>
        </p:txBody>
      </p:sp>
      <p:sp>
        <p:nvSpPr>
          <p:cNvPr id="93187" name="Rectangle 2"/>
          <p:cNvSpPr>
            <a:spLocks noRo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スライド イメージ プレースホルダー 1"/>
          <p:cNvSpPr>
            <a:spLocks noGrp="1" noRot="1" noChangeAspect="1" noTextEdit="1"/>
          </p:cNvSpPr>
          <p:nvPr>
            <p:ph type="sldImg"/>
          </p:nvPr>
        </p:nvSpPr>
        <p:spPr>
          <a:ln/>
        </p:spPr>
      </p:sp>
      <p:sp>
        <p:nvSpPr>
          <p:cNvPr id="9421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Arial" panose="020B0604020202020204" pitchFamily="34" charset="0"/>
            </a:endParaRPr>
          </a:p>
        </p:txBody>
      </p:sp>
      <p:sp>
        <p:nvSpPr>
          <p:cNvPr id="942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99CF573B-C176-41A0-AA18-2F419EDA5005}" type="slidenum">
              <a:rPr lang="ja-JP" altLang="en-US"/>
              <a:pPr/>
              <a:t>31</a:t>
            </a:fld>
            <a:endParaRPr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181FD7B-748F-44A7-A007-C9277872B2EC}" type="slidenum">
              <a:rPr lang="en-US" altLang="ja-JP"/>
              <a:pPr/>
              <a:t>62</a:t>
            </a:fld>
            <a:endParaRPr lang="en-US" altLang="ja-JP"/>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401364FA-A303-4418-86E0-DE8387823B3F}" type="slidenum">
              <a:rPr lang="en-US" altLang="ja-JP"/>
              <a:pPr/>
              <a:t>63</a:t>
            </a:fld>
            <a:endParaRPr lang="en-US" altLang="ja-JP"/>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E9921272-38F8-48B2-BA6A-840B7E485BA9}" type="slidenum">
              <a:rPr lang="en-US" altLang="ja-JP"/>
              <a:pPr/>
              <a:t>68</a:t>
            </a:fld>
            <a:endParaRPr lang="en-US" altLang="ja-JP"/>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F37159BA-8FAA-41F1-812F-C6AC5D084A40}" type="slidenum">
              <a:rPr lang="en-US" altLang="ja-JP"/>
              <a:pPr/>
              <a:t>69</a:t>
            </a:fld>
            <a:endParaRPr lang="en-US" altLang="ja-JP"/>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8A4BACAF-6840-4485-80B6-7FB57CDBB52E}" type="slidenum">
              <a:rPr lang="en-US" altLang="ja-JP"/>
              <a:pPr/>
              <a:t>70</a:t>
            </a:fld>
            <a:endParaRPr lang="en-US" altLang="ja-JP"/>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002ECEA-92A7-46EB-91EF-9695D1B8E7C2}" type="slidenum">
              <a:rPr lang="en-US" altLang="ja-JP"/>
              <a:pPr/>
              <a:t>71</a:t>
            </a:fld>
            <a:endParaRPr lang="en-US" altLang="ja-JP"/>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83F97257-1A5B-4C97-B3E1-3376CD5F8BA7}" type="slidenum">
              <a:rPr lang="en-US" altLang="ja-JP"/>
              <a:pPr/>
              <a:t>72</a:t>
            </a:fld>
            <a:endParaRPr lang="en-US" altLang="ja-JP"/>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F3B93186-4BF3-4371-887A-E4CA7A80B905}" type="slidenum">
              <a:rPr lang="en-US" altLang="ja-JP"/>
              <a:pPr/>
              <a:t>73</a:t>
            </a:fld>
            <a:endParaRPr lang="en-US" altLang="ja-JP"/>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023EF790-89C5-4994-9B2D-17E697052E7B}" type="slidenum">
              <a:rPr lang="en-US" altLang="ja-JP"/>
              <a:pPr/>
              <a:t>3</a:t>
            </a:fld>
            <a:endParaRPr lang="en-US" altLang="ja-JP"/>
          </a:p>
        </p:txBody>
      </p:sp>
      <p:sp>
        <p:nvSpPr>
          <p:cNvPr id="84995" name="Rectangle 2"/>
          <p:cNvSpPr>
            <a:spLocks noRo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3091EEC-708D-4A26-BB76-615EFFCB97A7}" type="slidenum">
              <a:rPr lang="en-US" altLang="ja-JP"/>
              <a:pPr/>
              <a:t>74</a:t>
            </a:fld>
            <a:endParaRPr lang="en-US" altLang="ja-JP"/>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E6BAB24A-E4C9-48E9-99C9-6F791EA4841A}" type="slidenum">
              <a:rPr lang="en-US" altLang="ja-JP"/>
              <a:pPr/>
              <a:t>76</a:t>
            </a:fld>
            <a:endParaRPr lang="en-US" altLang="ja-JP"/>
          </a:p>
        </p:txBody>
      </p:sp>
      <p:sp>
        <p:nvSpPr>
          <p:cNvPr id="104451" name="Rectangle 2"/>
          <p:cNvSpPr>
            <a:spLocks noRo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98D209A-2A1C-4657-A7A6-2A84532D3360}" type="slidenum">
              <a:rPr lang="en-US" altLang="ja-JP"/>
              <a:pPr/>
              <a:t>7</a:t>
            </a:fld>
            <a:endParaRPr lang="en-US" altLang="ja-JP"/>
          </a:p>
        </p:txBody>
      </p:sp>
      <p:sp>
        <p:nvSpPr>
          <p:cNvPr id="86019" name="Rectangle 2"/>
          <p:cNvSpPr>
            <a:spLocks noRo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7779FCD6-24D7-43C4-80BA-5FFF970C8AB8}" type="slidenum">
              <a:rPr lang="en-US" altLang="ja-JP"/>
              <a:pPr/>
              <a:t>19</a:t>
            </a:fld>
            <a:endParaRPr lang="en-US" altLang="ja-JP"/>
          </a:p>
        </p:txBody>
      </p:sp>
      <p:sp>
        <p:nvSpPr>
          <p:cNvPr id="87043" name="Rectangle 2"/>
          <p:cNvSpPr>
            <a:spLocks noRo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02817290-5A17-4428-B223-DEADCCE34D6D}" type="slidenum">
              <a:rPr lang="en-US" altLang="ja-JP"/>
              <a:pPr/>
              <a:t>20</a:t>
            </a:fld>
            <a:endParaRPr lang="en-US" altLang="ja-JP"/>
          </a:p>
        </p:txBody>
      </p:sp>
      <p:sp>
        <p:nvSpPr>
          <p:cNvPr id="88067" name="Rectangle 2"/>
          <p:cNvSpPr>
            <a:spLocks noRo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7A708036-D0FE-4A4F-A6A8-9C976319DE2C}" type="slidenum">
              <a:rPr lang="en-US" altLang="ja-JP"/>
              <a:pPr/>
              <a:t>21</a:t>
            </a:fld>
            <a:endParaRPr lang="en-US" altLang="ja-JP"/>
          </a:p>
        </p:txBody>
      </p:sp>
      <p:sp>
        <p:nvSpPr>
          <p:cNvPr id="89091" name="Rectangle 2"/>
          <p:cNvSpPr>
            <a:spLocks noRo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B2BBA17-3C75-4655-AF14-264E9ADE3C0E}" type="slidenum">
              <a:rPr lang="en-US" altLang="ja-JP"/>
              <a:pPr/>
              <a:t>22</a:t>
            </a:fld>
            <a:endParaRPr lang="en-US" altLang="ja-JP"/>
          </a:p>
        </p:txBody>
      </p:sp>
      <p:sp>
        <p:nvSpPr>
          <p:cNvPr id="90115" name="Rectangle 2"/>
          <p:cNvSpPr>
            <a:spLocks noRo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422B1AA8-6035-4A2C-A51C-0305FDB746EE}" type="slidenum">
              <a:rPr lang="en-US" altLang="ja-JP"/>
              <a:pPr/>
              <a:t>23</a:t>
            </a:fld>
            <a:endParaRPr lang="en-US" altLang="ja-JP"/>
          </a:p>
        </p:txBody>
      </p:sp>
      <p:sp>
        <p:nvSpPr>
          <p:cNvPr id="91139" name="Rectangle 2"/>
          <p:cNvSpPr>
            <a:spLocks noRo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FD8363BB-5555-4149-8EF5-41C134014F9B}" type="slidenum">
              <a:rPr lang="en-US" altLang="ja-JP"/>
              <a:pPr/>
              <a:t>24</a:t>
            </a:fld>
            <a:endParaRPr lang="en-US" altLang="ja-JP"/>
          </a:p>
        </p:txBody>
      </p:sp>
      <p:sp>
        <p:nvSpPr>
          <p:cNvPr id="92163" name="Rectangle 2"/>
          <p:cNvSpPr>
            <a:spLocks noRo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AEB94249-ACC1-4A72-8C69-47033BEBD0F9}" type="slidenum">
              <a:rPr lang="en-US" altLang="ja-JP"/>
              <a:pPr/>
              <a:t>‹#›</a:t>
            </a:fld>
            <a:endParaRPr lang="en-US" altLang="ja-JP"/>
          </a:p>
        </p:txBody>
      </p:sp>
    </p:spTree>
    <p:extLst>
      <p:ext uri="{BB962C8B-B14F-4D97-AF65-F5344CB8AC3E}">
        <p14:creationId xmlns:p14="http://schemas.microsoft.com/office/powerpoint/2010/main" val="3808420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7E6FB323-1744-42BC-84AF-ED2CD817B87A}" type="slidenum">
              <a:rPr lang="en-US" altLang="ja-JP"/>
              <a:pPr/>
              <a:t>‹#›</a:t>
            </a:fld>
            <a:endParaRPr lang="en-US" altLang="ja-JP"/>
          </a:p>
        </p:txBody>
      </p:sp>
    </p:spTree>
    <p:extLst>
      <p:ext uri="{BB962C8B-B14F-4D97-AF65-F5344CB8AC3E}">
        <p14:creationId xmlns:p14="http://schemas.microsoft.com/office/powerpoint/2010/main" val="3848645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59D3E267-DF75-482D-8F7F-A6B21015A3E2}" type="slidenum">
              <a:rPr lang="en-US" altLang="ja-JP"/>
              <a:pPr/>
              <a:t>‹#›</a:t>
            </a:fld>
            <a:endParaRPr lang="en-US" altLang="ja-JP"/>
          </a:p>
        </p:txBody>
      </p:sp>
    </p:spTree>
    <p:extLst>
      <p:ext uri="{BB962C8B-B14F-4D97-AF65-F5344CB8AC3E}">
        <p14:creationId xmlns:p14="http://schemas.microsoft.com/office/powerpoint/2010/main" val="2682598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44475"/>
            <a:ext cx="8385175" cy="1431925"/>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838200" y="1905000"/>
            <a:ext cx="8007350" cy="4191000"/>
          </a:xfrm>
        </p:spPr>
        <p:txBody>
          <a:bodyPr rtlCol="0">
            <a:normAutofit/>
          </a:bodyPr>
          <a:lstStyle/>
          <a:p>
            <a:pPr lvl="0"/>
            <a:endParaRPr lang="ja-JP" altLang="en-US" noProof="0" smtClean="0"/>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B2B396A1-D556-4C7E-866A-410BBCD5CE43}" type="slidenum">
              <a:rPr lang="en-US" altLang="ja-JP"/>
              <a:pPr/>
              <a:t>‹#›</a:t>
            </a:fld>
            <a:endParaRPr lang="en-US" altLang="ja-JP"/>
          </a:p>
        </p:txBody>
      </p:sp>
    </p:spTree>
    <p:extLst>
      <p:ext uri="{BB962C8B-B14F-4D97-AF65-F5344CB8AC3E}">
        <p14:creationId xmlns:p14="http://schemas.microsoft.com/office/powerpoint/2010/main" val="1078528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30FB60FF-A920-424A-B38A-ED6C15EC2087}" type="slidenum">
              <a:rPr lang="en-US" altLang="ja-JP"/>
              <a:pPr/>
              <a:t>‹#›</a:t>
            </a:fld>
            <a:endParaRPr lang="en-US" altLang="ja-JP"/>
          </a:p>
        </p:txBody>
      </p:sp>
    </p:spTree>
    <p:extLst>
      <p:ext uri="{BB962C8B-B14F-4D97-AF65-F5344CB8AC3E}">
        <p14:creationId xmlns:p14="http://schemas.microsoft.com/office/powerpoint/2010/main" val="1380412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3194223C-55AB-4FBB-B344-090D88B5FEBD}" type="slidenum">
              <a:rPr lang="en-US" altLang="ja-JP"/>
              <a:pPr/>
              <a:t>‹#›</a:t>
            </a:fld>
            <a:endParaRPr lang="en-US" altLang="ja-JP"/>
          </a:p>
        </p:txBody>
      </p:sp>
    </p:spTree>
    <p:extLst>
      <p:ext uri="{BB962C8B-B14F-4D97-AF65-F5344CB8AC3E}">
        <p14:creationId xmlns:p14="http://schemas.microsoft.com/office/powerpoint/2010/main" val="506343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fld id="{AF0B40B1-6067-467C-8FBC-543FFD799140}" type="slidenum">
              <a:rPr lang="en-US" altLang="ja-JP"/>
              <a:pPr/>
              <a:t>‹#›</a:t>
            </a:fld>
            <a:endParaRPr lang="en-US" altLang="ja-JP"/>
          </a:p>
        </p:txBody>
      </p:sp>
    </p:spTree>
    <p:extLst>
      <p:ext uri="{BB962C8B-B14F-4D97-AF65-F5344CB8AC3E}">
        <p14:creationId xmlns:p14="http://schemas.microsoft.com/office/powerpoint/2010/main" val="588106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p:cNvSpPr>
            <a:spLocks noGrp="1"/>
          </p:cNvSpPr>
          <p:nvPr>
            <p:ph type="sldNum" sz="quarter" idx="12"/>
          </p:nvPr>
        </p:nvSpPr>
        <p:spPr/>
        <p:txBody>
          <a:bodyPr/>
          <a:lstStyle>
            <a:lvl1pPr>
              <a:defRPr/>
            </a:lvl1pPr>
          </a:lstStyle>
          <a:p>
            <a:fld id="{C9402A65-5D9B-493F-AAB5-80B6061B75F6}" type="slidenum">
              <a:rPr lang="en-US" altLang="ja-JP"/>
              <a:pPr/>
              <a:t>‹#›</a:t>
            </a:fld>
            <a:endParaRPr lang="en-US" altLang="ja-JP"/>
          </a:p>
        </p:txBody>
      </p:sp>
    </p:spTree>
    <p:extLst>
      <p:ext uri="{BB962C8B-B14F-4D97-AF65-F5344CB8AC3E}">
        <p14:creationId xmlns:p14="http://schemas.microsoft.com/office/powerpoint/2010/main" val="3877224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p:cNvSpPr>
            <a:spLocks noGrp="1"/>
          </p:cNvSpPr>
          <p:nvPr>
            <p:ph type="sldNum" sz="quarter" idx="12"/>
          </p:nvPr>
        </p:nvSpPr>
        <p:spPr/>
        <p:txBody>
          <a:bodyPr/>
          <a:lstStyle>
            <a:lvl1pPr>
              <a:defRPr/>
            </a:lvl1pPr>
          </a:lstStyle>
          <a:p>
            <a:fld id="{0740C490-9C63-41DD-BEF3-25EDDD1FDE2D}" type="slidenum">
              <a:rPr lang="en-US" altLang="ja-JP"/>
              <a:pPr/>
              <a:t>‹#›</a:t>
            </a:fld>
            <a:endParaRPr lang="en-US" altLang="ja-JP"/>
          </a:p>
        </p:txBody>
      </p:sp>
    </p:spTree>
    <p:extLst>
      <p:ext uri="{BB962C8B-B14F-4D97-AF65-F5344CB8AC3E}">
        <p14:creationId xmlns:p14="http://schemas.microsoft.com/office/powerpoint/2010/main" val="3823212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p:cNvSpPr>
            <a:spLocks noGrp="1"/>
          </p:cNvSpPr>
          <p:nvPr>
            <p:ph type="sldNum" sz="quarter" idx="12"/>
          </p:nvPr>
        </p:nvSpPr>
        <p:spPr/>
        <p:txBody>
          <a:bodyPr/>
          <a:lstStyle>
            <a:lvl1pPr>
              <a:defRPr/>
            </a:lvl1pPr>
          </a:lstStyle>
          <a:p>
            <a:fld id="{53827121-1A3C-4440-811C-E5E43AC1726E}" type="slidenum">
              <a:rPr lang="en-US" altLang="ja-JP"/>
              <a:pPr/>
              <a:t>‹#›</a:t>
            </a:fld>
            <a:endParaRPr lang="en-US" altLang="ja-JP"/>
          </a:p>
        </p:txBody>
      </p:sp>
    </p:spTree>
    <p:extLst>
      <p:ext uri="{BB962C8B-B14F-4D97-AF65-F5344CB8AC3E}">
        <p14:creationId xmlns:p14="http://schemas.microsoft.com/office/powerpoint/2010/main" val="2874786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fld id="{040AEC82-9E4B-446B-AD3A-626DCEB26587}" type="slidenum">
              <a:rPr lang="en-US" altLang="ja-JP"/>
              <a:pPr/>
              <a:t>‹#›</a:t>
            </a:fld>
            <a:endParaRPr lang="en-US" altLang="ja-JP"/>
          </a:p>
        </p:txBody>
      </p:sp>
    </p:spTree>
    <p:extLst>
      <p:ext uri="{BB962C8B-B14F-4D97-AF65-F5344CB8AC3E}">
        <p14:creationId xmlns:p14="http://schemas.microsoft.com/office/powerpoint/2010/main" val="1319454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fld id="{0B125A2F-2D1A-4B72-A18B-AC889CB3CBF1}" type="slidenum">
              <a:rPr lang="en-US" altLang="ja-JP"/>
              <a:pPr/>
              <a:t>‹#›</a:t>
            </a:fld>
            <a:endParaRPr lang="en-US" altLang="ja-JP"/>
          </a:p>
        </p:txBody>
      </p:sp>
    </p:spTree>
    <p:extLst>
      <p:ext uri="{BB962C8B-B14F-4D97-AF65-F5344CB8AC3E}">
        <p14:creationId xmlns:p14="http://schemas.microsoft.com/office/powerpoint/2010/main" val="2599232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027"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ea typeface="ＭＳ Ｐゴシック" charset="-128"/>
              </a:defRPr>
            </a:lvl1pPr>
          </a:lstStyle>
          <a:p>
            <a:pPr>
              <a:defRPr/>
            </a:pPr>
            <a:endParaRPr lang="en-US" altLang="ja-JP"/>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ＭＳ Ｐゴシック" charset="-128"/>
              </a:defRPr>
            </a:lvl1pPr>
          </a:lstStyle>
          <a:p>
            <a:pPr>
              <a:defRPr/>
            </a:pPr>
            <a:endParaRPr lang="en-US" altLang="ja-JP"/>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27192B20-7767-45D7-83D7-C92CE7457753}"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hyperlink" Target="http://www.hawaiians.co.jp/?utm_source=ov&amp;utm_medium=ppc"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www.hawaiians.co.jp/?utm_source=ov&amp;utm_medium=ppc"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www.hawaiians.co.jp/asobu/waterpark"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タイトル 1"/>
          <p:cNvSpPr>
            <a:spLocks noGrp="1"/>
          </p:cNvSpPr>
          <p:nvPr>
            <p:ph type="ctrTitle"/>
          </p:nvPr>
        </p:nvSpPr>
        <p:spPr/>
        <p:txBody>
          <a:bodyPr/>
          <a:lstStyle/>
          <a:p>
            <a:r>
              <a:rPr lang="ja-JP" altLang="en-US" smtClean="0"/>
              <a:t>第</a:t>
            </a:r>
            <a:r>
              <a:rPr lang="en-US" altLang="ja-JP" smtClean="0"/>
              <a:t>11</a:t>
            </a:r>
            <a:r>
              <a:rPr lang="ja-JP" altLang="en-US" smtClean="0"/>
              <a:t>章テーマパークの経営戦略</a:t>
            </a:r>
          </a:p>
        </p:txBody>
      </p:sp>
      <p:sp>
        <p:nvSpPr>
          <p:cNvPr id="3" name="サブタイトル 2"/>
          <p:cNvSpPr>
            <a:spLocks noGrp="1"/>
          </p:cNvSpPr>
          <p:nvPr>
            <p:ph type="subTitle" idx="1"/>
          </p:nvPr>
        </p:nvSpPr>
        <p:spPr/>
        <p:txBody>
          <a:bodyPr/>
          <a:lstStyle/>
          <a:p>
            <a:pPr>
              <a:defRPr/>
            </a:pPr>
            <a:r>
              <a:rPr lang="ja-JP" altLang="en-US" dirty="0" smtClean="0"/>
              <a:t>山澤成康</a:t>
            </a:r>
            <a:endParaRPr lang="ja-JP"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p:txBody>
          <a:bodyPr/>
          <a:lstStyle/>
          <a:p>
            <a:r>
              <a:rPr lang="ja-JP" altLang="en-US" smtClean="0"/>
              <a:t>長期戦略</a:t>
            </a:r>
          </a:p>
        </p:txBody>
      </p:sp>
      <p:sp>
        <p:nvSpPr>
          <p:cNvPr id="36867" name="コンテンツ プレースホルダー 2"/>
          <p:cNvSpPr>
            <a:spLocks noGrp="1"/>
          </p:cNvSpPr>
          <p:nvPr>
            <p:ph idx="1"/>
          </p:nvPr>
        </p:nvSpPr>
        <p:spPr/>
        <p:txBody>
          <a:bodyPr/>
          <a:lstStyle/>
          <a:p>
            <a:pPr marL="0" indent="0">
              <a:buFont typeface="Arial" panose="020B0604020202020204" pitchFamily="34" charset="0"/>
              <a:buNone/>
            </a:pPr>
            <a:r>
              <a:rPr lang="ja-JP" altLang="en-US" smtClean="0"/>
              <a:t>森岡毅</a:t>
            </a:r>
            <a:r>
              <a:rPr lang="en-US" altLang="ja-JP" smtClean="0"/>
              <a:t>CMO</a:t>
            </a:r>
            <a:r>
              <a:rPr lang="ja-JP" altLang="en-US" smtClean="0"/>
              <a:t>（チーフマーケティングオフィサー）　</a:t>
            </a:r>
            <a:r>
              <a:rPr lang="en-US" altLang="ja-JP" smtClean="0"/>
              <a:t>2010</a:t>
            </a:r>
            <a:r>
              <a:rPr lang="ja-JP" altLang="en-US" smtClean="0"/>
              <a:t>年</a:t>
            </a:r>
            <a:r>
              <a:rPr lang="en-US" altLang="ja-JP" smtClean="0"/>
              <a:t>6</a:t>
            </a:r>
            <a:r>
              <a:rPr lang="ja-JP" altLang="en-US" smtClean="0"/>
              <a:t>月就任</a:t>
            </a:r>
            <a:endParaRPr lang="en-US" altLang="ja-JP" smtClean="0"/>
          </a:p>
          <a:p>
            <a:pPr marL="0" indent="0">
              <a:buFont typeface="Arial" panose="020B0604020202020204" pitchFamily="34" charset="0"/>
              <a:buNone/>
            </a:pPr>
            <a:endParaRPr lang="en-US" altLang="ja-JP" smtClean="0"/>
          </a:p>
          <a:p>
            <a:pPr marL="0" indent="0">
              <a:buFont typeface="Arial" panose="020B0604020202020204" pitchFamily="34" charset="0"/>
              <a:buNone/>
            </a:pPr>
            <a:r>
              <a:rPr lang="ja-JP" altLang="en-US" smtClean="0"/>
              <a:t>第１段階　ファミリー層を拡大</a:t>
            </a:r>
            <a:endParaRPr lang="en-US" altLang="ja-JP" smtClean="0"/>
          </a:p>
          <a:p>
            <a:pPr marL="0" indent="0">
              <a:buFont typeface="Arial" panose="020B0604020202020204" pitchFamily="34" charset="0"/>
              <a:buNone/>
            </a:pPr>
            <a:r>
              <a:rPr lang="en-US" altLang="ja-JP" smtClean="0"/>
              <a:t>	</a:t>
            </a:r>
            <a:r>
              <a:rPr lang="ja-JP" altLang="en-US" smtClean="0">
                <a:solidFill>
                  <a:srgbClr val="FF00FF"/>
                </a:solidFill>
              </a:rPr>
              <a:t>ユニバーサルワンダーランド</a:t>
            </a:r>
            <a:endParaRPr lang="en-US" altLang="ja-JP" smtClean="0">
              <a:solidFill>
                <a:srgbClr val="FF00FF"/>
              </a:solidFill>
            </a:endParaRPr>
          </a:p>
          <a:p>
            <a:pPr marL="0" indent="0">
              <a:buFont typeface="Arial" panose="020B0604020202020204" pitchFamily="34" charset="0"/>
              <a:buNone/>
            </a:pPr>
            <a:r>
              <a:rPr lang="ja-JP" altLang="en-US" smtClean="0"/>
              <a:t>第</a:t>
            </a:r>
            <a:r>
              <a:rPr lang="en-US" altLang="ja-JP" smtClean="0"/>
              <a:t>2</a:t>
            </a:r>
            <a:r>
              <a:rPr lang="ja-JP" altLang="en-US" smtClean="0"/>
              <a:t>段階　関西依存からの脱却</a:t>
            </a:r>
            <a:endParaRPr lang="en-US" altLang="ja-JP" smtClean="0"/>
          </a:p>
          <a:p>
            <a:pPr marL="0" indent="0">
              <a:buFont typeface="Arial" panose="020B0604020202020204" pitchFamily="34" charset="0"/>
              <a:buNone/>
            </a:pPr>
            <a:r>
              <a:rPr lang="en-US" altLang="ja-JP" smtClean="0"/>
              <a:t>	</a:t>
            </a:r>
            <a:r>
              <a:rPr lang="ja-JP" altLang="en-US" smtClean="0">
                <a:solidFill>
                  <a:srgbClr val="FF00FF"/>
                </a:solidFill>
              </a:rPr>
              <a:t>ハリーポッター</a:t>
            </a:r>
            <a:endParaRPr lang="en-US" altLang="ja-JP" smtClean="0">
              <a:solidFill>
                <a:srgbClr val="FF00FF"/>
              </a:solidFill>
            </a:endParaRPr>
          </a:p>
          <a:p>
            <a:pPr marL="0" indent="0">
              <a:buFont typeface="Arial" panose="020B0604020202020204" pitchFamily="34" charset="0"/>
              <a:buNone/>
            </a:pPr>
            <a:r>
              <a:rPr lang="ja-JP" altLang="en-US" smtClean="0"/>
              <a:t>第３段階　大阪以外への展開</a:t>
            </a:r>
            <a:endParaRPr lang="en-US" altLang="ja-JP" smtClean="0"/>
          </a:p>
          <a:p>
            <a:pPr marL="0" indent="0">
              <a:buFont typeface="Arial" panose="020B0604020202020204" pitchFamily="34" charset="0"/>
              <a:buNone/>
            </a:pPr>
            <a:r>
              <a:rPr lang="en-US" altLang="ja-JP" smtClean="0"/>
              <a:t>	</a:t>
            </a:r>
            <a:r>
              <a:rPr lang="ja-JP" altLang="en-US" smtClean="0">
                <a:solidFill>
                  <a:srgbClr val="FF00FF"/>
                </a:solidFill>
              </a:rPr>
              <a:t>沖縄に新テーマパーク</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867">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8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p:txBody>
          <a:bodyPr/>
          <a:lstStyle/>
          <a:p>
            <a:endParaRPr lang="ja-JP" altLang="en-US" smtClean="0"/>
          </a:p>
        </p:txBody>
      </p:sp>
      <p:pic>
        <p:nvPicPr>
          <p:cNvPr id="12291"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55650" y="115888"/>
            <a:ext cx="7777163" cy="6980237"/>
          </a:xfrm>
        </p:spPr>
      </p:pic>
      <p:sp>
        <p:nvSpPr>
          <p:cNvPr id="12292" name="テキスト ボックス 4"/>
          <p:cNvSpPr txBox="1">
            <a:spLocks noChangeArrowheads="1"/>
          </p:cNvSpPr>
          <p:nvPr/>
        </p:nvSpPr>
        <p:spPr bwMode="auto">
          <a:xfrm>
            <a:off x="5364163" y="404813"/>
            <a:ext cx="3529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a:latin typeface="Arial" panose="020B0604020202020204" pitchFamily="34" charset="0"/>
              </a:rPr>
              <a:t>ユニバーサルワンダーランド</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p:cNvSpPr>
            <a:spLocks noGrp="1"/>
          </p:cNvSpPr>
          <p:nvPr>
            <p:ph type="title"/>
          </p:nvPr>
        </p:nvSpPr>
        <p:spPr/>
        <p:txBody>
          <a:bodyPr/>
          <a:lstStyle/>
          <a:p>
            <a:r>
              <a:rPr lang="ja-JP" altLang="en-US" smtClean="0"/>
              <a:t>ＵＳＪ沖縄進出、美ら海水族館と一体運営　海洋博公園に</a:t>
            </a:r>
          </a:p>
        </p:txBody>
      </p:sp>
      <p:pic>
        <p:nvPicPr>
          <p:cNvPr id="13315"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651500" y="4652963"/>
            <a:ext cx="2681288" cy="1844675"/>
          </a:xfrm>
        </p:spPr>
      </p:pic>
      <p:sp>
        <p:nvSpPr>
          <p:cNvPr id="13316" name="正方形/長方形 4"/>
          <p:cNvSpPr>
            <a:spLocks noChangeArrowheads="1"/>
          </p:cNvSpPr>
          <p:nvPr/>
        </p:nvSpPr>
        <p:spPr bwMode="auto">
          <a:xfrm>
            <a:off x="250825" y="1844675"/>
            <a:ext cx="843597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a:latin typeface="Arial" panose="020B0604020202020204" pitchFamily="34" charset="0"/>
              </a:rPr>
              <a:t>　テーマパーク「ユニバーサル・スタジオ・ジャパン（ＵＳＪ）」（大阪市）を運営するユー・エス・ジェイは沖縄県で計画する新テーマパークを国営海洋博公園（本部町）に建設する。「沖縄美（ちゅ）ら海水族館」をはじめ、財団法人が管理している公園内の施設の運営も受託し、一体で効率的な集客につなげる。２番目の拠点を設けることで持続的な成長を実現する考えで、政府も国家戦略特区の活用などで後押しする。（</a:t>
            </a:r>
            <a:r>
              <a:rPr lang="en-US" altLang="ja-JP" sz="2400">
                <a:latin typeface="Arial" panose="020B0604020202020204" pitchFamily="34" charset="0"/>
              </a:rPr>
              <a:t>2015</a:t>
            </a:r>
            <a:r>
              <a:rPr lang="ja-JP" altLang="en-US" sz="2400">
                <a:latin typeface="Arial" panose="020B0604020202020204" pitchFamily="34" charset="0"/>
              </a:rPr>
              <a:t>年</a:t>
            </a:r>
            <a:r>
              <a:rPr lang="en-US" altLang="ja-JP" sz="2400">
                <a:latin typeface="Arial" panose="020B0604020202020204" pitchFamily="34" charset="0"/>
              </a:rPr>
              <a:t>6</a:t>
            </a:r>
            <a:r>
              <a:rPr lang="ja-JP" altLang="en-US" sz="2400">
                <a:latin typeface="Arial" panose="020B0604020202020204" pitchFamily="34" charset="0"/>
              </a:rPr>
              <a:t>月</a:t>
            </a:r>
            <a:r>
              <a:rPr lang="en-US" altLang="ja-JP" sz="2400">
                <a:latin typeface="Arial" panose="020B0604020202020204" pitchFamily="34" charset="0"/>
              </a:rPr>
              <a:t>26</a:t>
            </a:r>
            <a:r>
              <a:rPr lang="ja-JP" altLang="en-US" sz="2400">
                <a:latin typeface="Arial" panose="020B0604020202020204" pitchFamily="34" charset="0"/>
              </a:rPr>
              <a:t>日日本経済新聞）</a:t>
            </a:r>
          </a:p>
        </p:txBody>
      </p:sp>
      <p:sp>
        <p:nvSpPr>
          <p:cNvPr id="13317" name="テキスト ボックス 1"/>
          <p:cNvSpPr txBox="1">
            <a:spLocks noChangeArrowheads="1"/>
          </p:cNvSpPr>
          <p:nvPr/>
        </p:nvSpPr>
        <p:spPr bwMode="auto">
          <a:xfrm>
            <a:off x="684213" y="5229225"/>
            <a:ext cx="4032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3200">
                <a:solidFill>
                  <a:srgbClr val="FF0000"/>
                </a:solidFill>
              </a:rPr>
              <a:t>その後、中止に。</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lstStyle/>
          <a:p>
            <a:r>
              <a:rPr lang="en-US" altLang="ja-JP" smtClean="0"/>
              <a:t>2014</a:t>
            </a:r>
            <a:r>
              <a:rPr lang="ja-JP" altLang="en-US" smtClean="0"/>
              <a:t>年度までのスケジュール</a:t>
            </a:r>
          </a:p>
        </p:txBody>
      </p:sp>
      <p:graphicFrame>
        <p:nvGraphicFramePr>
          <p:cNvPr id="5" name="表 4"/>
          <p:cNvGraphicFramePr>
            <a:graphicFrameLocks noGrp="1"/>
          </p:cNvGraphicFramePr>
          <p:nvPr/>
        </p:nvGraphicFramePr>
        <p:xfrm>
          <a:off x="457200" y="1392238"/>
          <a:ext cx="8229600" cy="4846637"/>
        </p:xfrm>
        <a:graphic>
          <a:graphicData uri="http://schemas.openxmlformats.org/drawingml/2006/table">
            <a:tbl>
              <a:tblPr firstRow="1" bandRow="1">
                <a:tableStyleId>{5C22544A-7EE6-4342-B048-85BDC9FD1C3A}</a:tableStyleId>
              </a:tblPr>
              <a:tblGrid>
                <a:gridCol w="2073374">
                  <a:extLst>
                    <a:ext uri="{9D8B030D-6E8A-4147-A177-3AD203B41FA5}">
                      <a16:colId xmlns:a16="http://schemas.microsoft.com/office/drawing/2014/main" val="20000"/>
                    </a:ext>
                  </a:extLst>
                </a:gridCol>
                <a:gridCol w="6156226">
                  <a:extLst>
                    <a:ext uri="{9D8B030D-6E8A-4147-A177-3AD203B41FA5}">
                      <a16:colId xmlns:a16="http://schemas.microsoft.com/office/drawing/2014/main" val="20001"/>
                    </a:ext>
                  </a:extLst>
                </a:gridCol>
              </a:tblGrid>
              <a:tr h="579158">
                <a:tc>
                  <a:txBody>
                    <a:bodyPr/>
                    <a:lstStyle/>
                    <a:p>
                      <a:r>
                        <a:rPr kumimoji="1" lang="ja-JP" altLang="en-US" sz="3200" dirty="0" smtClean="0"/>
                        <a:t>年</a:t>
                      </a:r>
                      <a:endParaRPr kumimoji="1" lang="ja-JP" altLang="en-US" sz="3200" dirty="0"/>
                    </a:p>
                  </a:txBody>
                  <a:tcPr marT="45723" marB="45723"/>
                </a:tc>
                <a:tc>
                  <a:txBody>
                    <a:bodyPr/>
                    <a:lstStyle/>
                    <a:p>
                      <a:r>
                        <a:rPr kumimoji="1" lang="ja-JP" altLang="en-US" sz="3200" dirty="0" smtClean="0"/>
                        <a:t>できごと</a:t>
                      </a:r>
                      <a:endParaRPr kumimoji="1" lang="ja-JP" altLang="en-US" sz="3200" dirty="0"/>
                    </a:p>
                  </a:txBody>
                  <a:tcPr marT="45723" marB="45723"/>
                </a:tc>
                <a:extLst>
                  <a:ext uri="{0D108BD9-81ED-4DB2-BD59-A6C34878D82A}">
                    <a16:rowId xmlns:a16="http://schemas.microsoft.com/office/drawing/2014/main" val="10000"/>
                  </a:ext>
                </a:extLst>
              </a:tr>
              <a:tr h="1066870">
                <a:tc>
                  <a:txBody>
                    <a:bodyPr/>
                    <a:lstStyle/>
                    <a:p>
                      <a:r>
                        <a:rPr kumimoji="1" lang="ja-JP" altLang="en-US" sz="3200" dirty="0" smtClean="0"/>
                        <a:t>２０１１</a:t>
                      </a:r>
                      <a:endParaRPr kumimoji="1" lang="ja-JP" altLang="en-US" sz="3200" dirty="0"/>
                    </a:p>
                  </a:txBody>
                  <a:tcPr marT="45723" marB="45723"/>
                </a:tc>
                <a:tc>
                  <a:txBody>
                    <a:bodyPr/>
                    <a:lstStyle/>
                    <a:p>
                      <a:r>
                        <a:rPr kumimoji="1" lang="ja-JP" altLang="en-US" sz="3200" dirty="0" smtClean="0"/>
                        <a:t>東日本大震災</a:t>
                      </a:r>
                      <a:endParaRPr kumimoji="1" lang="en-US" altLang="ja-JP" sz="3200" dirty="0" smtClean="0"/>
                    </a:p>
                    <a:p>
                      <a:endParaRPr kumimoji="1" lang="ja-JP" altLang="en-US" sz="3200" dirty="0"/>
                    </a:p>
                  </a:txBody>
                  <a:tcPr marT="45723" marB="45723"/>
                </a:tc>
                <a:extLst>
                  <a:ext uri="{0D108BD9-81ED-4DB2-BD59-A6C34878D82A}">
                    <a16:rowId xmlns:a16="http://schemas.microsoft.com/office/drawing/2014/main" val="10001"/>
                  </a:ext>
                </a:extLst>
              </a:tr>
              <a:tr h="1066870">
                <a:tc>
                  <a:txBody>
                    <a:bodyPr/>
                    <a:lstStyle/>
                    <a:p>
                      <a:r>
                        <a:rPr kumimoji="1" lang="ja-JP" altLang="en-US" sz="3200" dirty="0" smtClean="0"/>
                        <a:t>２０１２</a:t>
                      </a:r>
                      <a:endParaRPr kumimoji="1" lang="ja-JP" altLang="en-US" sz="3200" dirty="0"/>
                    </a:p>
                  </a:txBody>
                  <a:tcPr marT="45723" marB="45723"/>
                </a:tc>
                <a:tc>
                  <a:txBody>
                    <a:bodyPr/>
                    <a:lstStyle/>
                    <a:p>
                      <a:r>
                        <a:rPr kumimoji="1" lang="ja-JP" altLang="en-US" sz="3200" dirty="0" smtClean="0">
                          <a:solidFill>
                            <a:srgbClr val="FF0000"/>
                          </a:solidFill>
                        </a:rPr>
                        <a:t>１．ユニバーサルワンダーランド</a:t>
                      </a:r>
                      <a:endParaRPr kumimoji="1" lang="en-US" altLang="ja-JP" sz="3200" dirty="0" smtClean="0">
                        <a:solidFill>
                          <a:srgbClr val="FF0000"/>
                        </a:solidFill>
                      </a:endParaRPr>
                    </a:p>
                    <a:p>
                      <a:endParaRPr kumimoji="1" lang="ja-JP" altLang="en-US" sz="3200" dirty="0"/>
                    </a:p>
                  </a:txBody>
                  <a:tcPr marT="45723" marB="45723"/>
                </a:tc>
                <a:extLst>
                  <a:ext uri="{0D108BD9-81ED-4DB2-BD59-A6C34878D82A}">
                    <a16:rowId xmlns:a16="http://schemas.microsoft.com/office/drawing/2014/main" val="10002"/>
                  </a:ext>
                </a:extLst>
              </a:tr>
              <a:tr h="1066870">
                <a:tc>
                  <a:txBody>
                    <a:bodyPr/>
                    <a:lstStyle/>
                    <a:p>
                      <a:r>
                        <a:rPr kumimoji="1" lang="ja-JP" altLang="en-US" sz="3200" dirty="0" smtClean="0"/>
                        <a:t>２０１３</a:t>
                      </a:r>
                      <a:endParaRPr kumimoji="1" lang="ja-JP" altLang="en-US" sz="3200" dirty="0"/>
                    </a:p>
                  </a:txBody>
                  <a:tcPr marT="45723" marB="45723"/>
                </a:tc>
                <a:tc>
                  <a:txBody>
                    <a:bodyPr/>
                    <a:lstStyle/>
                    <a:p>
                      <a:r>
                        <a:rPr kumimoji="1" lang="ja-JP" altLang="en-US" sz="3200" dirty="0" smtClean="0"/>
                        <a:t>ディズニーランド</a:t>
                      </a:r>
                      <a:r>
                        <a:rPr kumimoji="1" lang="en-US" altLang="ja-JP" sz="3200" dirty="0" smtClean="0"/>
                        <a:t>30</a:t>
                      </a:r>
                      <a:r>
                        <a:rPr kumimoji="1" lang="ja-JP" altLang="en-US" sz="3200" dirty="0" smtClean="0"/>
                        <a:t>周年</a:t>
                      </a:r>
                      <a:endParaRPr kumimoji="1" lang="en-US" altLang="ja-JP" sz="3200" dirty="0" smtClean="0"/>
                    </a:p>
                    <a:p>
                      <a:endParaRPr kumimoji="1" lang="ja-JP" altLang="en-US" sz="3200" dirty="0"/>
                    </a:p>
                  </a:txBody>
                  <a:tcPr marT="45723" marB="45723"/>
                </a:tc>
                <a:extLst>
                  <a:ext uri="{0D108BD9-81ED-4DB2-BD59-A6C34878D82A}">
                    <a16:rowId xmlns:a16="http://schemas.microsoft.com/office/drawing/2014/main" val="10003"/>
                  </a:ext>
                </a:extLst>
              </a:tr>
              <a:tr h="1066870">
                <a:tc>
                  <a:txBody>
                    <a:bodyPr/>
                    <a:lstStyle/>
                    <a:p>
                      <a:r>
                        <a:rPr kumimoji="1" lang="ja-JP" altLang="en-US" sz="3200" dirty="0" smtClean="0"/>
                        <a:t>２０１４</a:t>
                      </a:r>
                      <a:endParaRPr kumimoji="1" lang="ja-JP" altLang="en-US" sz="3200" dirty="0"/>
                    </a:p>
                  </a:txBody>
                  <a:tcPr marT="45723" marB="45723"/>
                </a:tc>
                <a:tc>
                  <a:txBody>
                    <a:bodyPr/>
                    <a:lstStyle/>
                    <a:p>
                      <a:r>
                        <a:rPr kumimoji="1" lang="ja-JP" altLang="en-US" sz="3200" dirty="0" smtClean="0">
                          <a:solidFill>
                            <a:srgbClr val="FF0000"/>
                          </a:solidFill>
                        </a:rPr>
                        <a:t>２．ハリーポッター（</a:t>
                      </a:r>
                      <a:r>
                        <a:rPr kumimoji="1" lang="en-US" altLang="ja-JP" sz="3200" dirty="0" smtClean="0">
                          <a:solidFill>
                            <a:srgbClr val="FF0000"/>
                          </a:solidFill>
                        </a:rPr>
                        <a:t>450</a:t>
                      </a:r>
                      <a:r>
                        <a:rPr kumimoji="1" lang="ja-JP" altLang="en-US" sz="3200" dirty="0" smtClean="0">
                          <a:solidFill>
                            <a:srgbClr val="FF0000"/>
                          </a:solidFill>
                        </a:rPr>
                        <a:t>億円）</a:t>
                      </a:r>
                      <a:endParaRPr kumimoji="1" lang="en-US" altLang="ja-JP" sz="3200" dirty="0" smtClean="0">
                        <a:solidFill>
                          <a:srgbClr val="FF0000"/>
                        </a:solidFill>
                      </a:endParaRPr>
                    </a:p>
                    <a:p>
                      <a:endParaRPr kumimoji="1" lang="ja-JP" altLang="en-US" sz="3200" dirty="0"/>
                    </a:p>
                  </a:txBody>
                  <a:tcPr marT="45723" marB="45723"/>
                </a:tc>
                <a:extLst>
                  <a:ext uri="{0D108BD9-81ED-4DB2-BD59-A6C34878D82A}">
                    <a16:rowId xmlns:a16="http://schemas.microsoft.com/office/drawing/2014/main" val="10004"/>
                  </a:ext>
                </a:extLst>
              </a:tr>
            </a:tbl>
          </a:graphicData>
        </a:graphic>
      </p:graphicFrame>
      <p:sp>
        <p:nvSpPr>
          <p:cNvPr id="14359" name="テキスト ボックス 5"/>
          <p:cNvSpPr txBox="1">
            <a:spLocks noChangeArrowheads="1"/>
          </p:cNvSpPr>
          <p:nvPr/>
        </p:nvSpPr>
        <p:spPr bwMode="auto">
          <a:xfrm>
            <a:off x="611188" y="6381750"/>
            <a:ext cx="8075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a:latin typeface="Arial" panose="020B0604020202020204" pitchFamily="34" charset="0"/>
              </a:rPr>
              <a:t>・資金は上の</a:t>
            </a:r>
            <a:r>
              <a:rPr lang="en-US" altLang="ja-JP" sz="1800">
                <a:latin typeface="Arial" panose="020B0604020202020204" pitchFamily="34" charset="0"/>
              </a:rPr>
              <a:t>2</a:t>
            </a:r>
            <a:r>
              <a:rPr lang="ja-JP" altLang="en-US" sz="1800">
                <a:latin typeface="Arial" panose="020B0604020202020204" pitchFamily="34" charset="0"/>
              </a:rPr>
              <a:t>つ以外にはつぎ込めない！</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p:cNvSpPr>
            <a:spLocks noGrp="1"/>
          </p:cNvSpPr>
          <p:nvPr>
            <p:ph type="title"/>
          </p:nvPr>
        </p:nvSpPr>
        <p:spPr/>
        <p:txBody>
          <a:bodyPr/>
          <a:lstStyle/>
          <a:p>
            <a:r>
              <a:rPr lang="en-US" altLang="ja-JP" smtClean="0"/>
              <a:t>2011</a:t>
            </a:r>
            <a:r>
              <a:rPr lang="ja-JP" altLang="en-US" smtClean="0"/>
              <a:t>年度</a:t>
            </a:r>
          </a:p>
        </p:txBody>
      </p:sp>
      <p:sp>
        <p:nvSpPr>
          <p:cNvPr id="3" name="コンテンツ プレースホルダー 2"/>
          <p:cNvSpPr>
            <a:spLocks noGrp="1"/>
          </p:cNvSpPr>
          <p:nvPr>
            <p:ph idx="1"/>
          </p:nvPr>
        </p:nvSpPr>
        <p:spPr/>
        <p:txBody>
          <a:bodyPr/>
          <a:lstStyle/>
          <a:p>
            <a:pPr>
              <a:defRPr/>
            </a:pPr>
            <a:r>
              <a:rPr lang="ja-JP" altLang="en-US" dirty="0" smtClean="0"/>
              <a:t>東日本大震災の自粛ムード</a:t>
            </a:r>
            <a:endParaRPr lang="en-US" altLang="ja-JP" dirty="0"/>
          </a:p>
          <a:p>
            <a:pPr>
              <a:defRPr/>
            </a:pPr>
            <a:r>
              <a:rPr lang="ja-JP" altLang="en-US" dirty="0" smtClean="0"/>
              <a:t>キッズフリーパス</a:t>
            </a:r>
            <a:r>
              <a:rPr lang="ja-JP" altLang="en-US" dirty="0"/>
              <a:t>（</a:t>
            </a:r>
            <a:r>
              <a:rPr lang="ja-JP" altLang="en-US" dirty="0" smtClean="0"/>
              <a:t>大人一人につき子供が一人無料）</a:t>
            </a:r>
            <a:endParaRPr lang="en-US" altLang="ja-JP" dirty="0" smtClean="0"/>
          </a:p>
          <a:p>
            <a:pPr marL="0" indent="0">
              <a:buFont typeface="Arial" panose="020B0604020202020204" pitchFamily="34" charset="0"/>
              <a:buNone/>
              <a:defRPr/>
            </a:pPr>
            <a:r>
              <a:rPr lang="ja-JP" altLang="en-US" dirty="0" smtClean="0"/>
              <a:t>「関西から日本を元気にしたい。関西の子供をＵＳＪに無料で招待します。いっぱい笑顔になり来てください。」</a:t>
            </a:r>
            <a:endParaRPr lang="en-US" altLang="ja-JP" dirty="0" smtClean="0"/>
          </a:p>
          <a:p>
            <a:pPr>
              <a:defRPr/>
            </a:pPr>
            <a:r>
              <a:rPr lang="ja-JP" altLang="en-US" dirty="0" smtClean="0"/>
              <a:t>ハロウィーン・ホラー・ナイト</a:t>
            </a:r>
            <a:endParaRPr lang="en-US" altLang="ja-JP" dirty="0" smtClean="0"/>
          </a:p>
          <a:p>
            <a:pPr>
              <a:defRPr/>
            </a:pPr>
            <a:r>
              <a:rPr lang="ja-JP" altLang="en-US" dirty="0" smtClean="0"/>
              <a:t>モンスターハンターイベント</a:t>
            </a:r>
            <a:endParaRPr lang="en-US" altLang="ja-JP" dirty="0" smtClean="0"/>
          </a:p>
          <a:p>
            <a:pPr>
              <a:defRPr/>
            </a:pPr>
            <a:r>
              <a:rPr lang="ja-JP" altLang="en-US" dirty="0" smtClean="0"/>
              <a:t>世界一の光のツリー</a:t>
            </a:r>
            <a:endParaRPr lang="en-US" altLang="ja-JP" dirty="0" smtClean="0"/>
          </a:p>
          <a:p>
            <a:pPr>
              <a:defRPr/>
            </a:pPr>
            <a:endParaRPr lang="ja-JP" alt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p:cNvSpPr>
            <a:spLocks noGrp="1"/>
          </p:cNvSpPr>
          <p:nvPr>
            <p:ph type="title"/>
          </p:nvPr>
        </p:nvSpPr>
        <p:spPr/>
        <p:txBody>
          <a:bodyPr/>
          <a:lstStyle/>
          <a:p>
            <a:r>
              <a:rPr lang="ja-JP" altLang="en-US" smtClean="0"/>
              <a:t>２０１３年度</a:t>
            </a:r>
          </a:p>
        </p:txBody>
      </p:sp>
      <p:sp>
        <p:nvSpPr>
          <p:cNvPr id="16387" name="コンテンツ プレースホルダー 2"/>
          <p:cNvSpPr>
            <a:spLocks noGrp="1"/>
          </p:cNvSpPr>
          <p:nvPr>
            <p:ph idx="1"/>
          </p:nvPr>
        </p:nvSpPr>
        <p:spPr/>
        <p:txBody>
          <a:bodyPr/>
          <a:lstStyle/>
          <a:p>
            <a:r>
              <a:rPr lang="ja-JP" altLang="en-US" dirty="0" smtClean="0"/>
              <a:t>アトラクションにかける多額の資金はない。（翌年度ハリーポッターがあるため）</a:t>
            </a:r>
            <a:endParaRPr lang="en-US" altLang="ja-JP" dirty="0" smtClean="0"/>
          </a:p>
          <a:p>
            <a:r>
              <a:rPr lang="ja-JP" altLang="en-US" dirty="0" smtClean="0"/>
              <a:t>ディズニーランドに顧客をとられる可能性もある。</a:t>
            </a:r>
            <a:endParaRPr lang="en-US" altLang="ja-JP" dirty="0" smtClean="0"/>
          </a:p>
          <a:p>
            <a:r>
              <a:rPr lang="ja-JP" altLang="en-US" dirty="0" smtClean="0"/>
              <a:t>お金をかけずに、集客するにはアイディアで勝負するしかない。</a:t>
            </a:r>
            <a:endParaRPr lang="en-US" altLang="ja-JP"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p:txBody>
          <a:bodyPr/>
          <a:lstStyle/>
          <a:p>
            <a:r>
              <a:rPr lang="ja-JP" altLang="en-US" smtClean="0"/>
              <a:t>リニューアル</a:t>
            </a:r>
          </a:p>
        </p:txBody>
      </p:sp>
      <p:sp>
        <p:nvSpPr>
          <p:cNvPr id="17411" name="コンテンツ プレースホルダー 2"/>
          <p:cNvSpPr>
            <a:spLocks noGrp="1"/>
          </p:cNvSpPr>
          <p:nvPr>
            <p:ph idx="1"/>
          </p:nvPr>
        </p:nvSpPr>
        <p:spPr>
          <a:xfrm>
            <a:off x="577850" y="1773238"/>
            <a:ext cx="8229600" cy="4525962"/>
          </a:xfrm>
        </p:spPr>
        <p:txBody>
          <a:bodyPr/>
          <a:lstStyle/>
          <a:p>
            <a:endParaRPr lang="ja-JP" altLang="en-US" smtClean="0"/>
          </a:p>
        </p:txBody>
      </p:sp>
      <p:pic>
        <p:nvPicPr>
          <p:cNvPr id="17412" name="図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773238"/>
            <a:ext cx="8470900" cy="391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テキスト ボックス 1"/>
          <p:cNvSpPr txBox="1">
            <a:spLocks noChangeArrowheads="1"/>
          </p:cNvSpPr>
          <p:nvPr/>
        </p:nvSpPr>
        <p:spPr bwMode="auto">
          <a:xfrm>
            <a:off x="539750" y="6021388"/>
            <a:ext cx="6335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2400"/>
              <a:t>４</a:t>
            </a:r>
            <a:r>
              <a:rPr lang="en-US" altLang="ja-JP" sz="2400"/>
              <a:t>K3D</a:t>
            </a:r>
            <a:r>
              <a:rPr lang="ja-JP" altLang="en-US" sz="2400"/>
              <a:t>で画質が向上。</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p:cNvSpPr>
            <a:spLocks noGrp="1"/>
          </p:cNvSpPr>
          <p:nvPr>
            <p:ph type="title"/>
          </p:nvPr>
        </p:nvSpPr>
        <p:spPr/>
        <p:txBody>
          <a:bodyPr/>
          <a:lstStyle/>
          <a:p>
            <a:r>
              <a:rPr lang="ja-JP" altLang="en-US" sz="3600" smtClean="0"/>
              <a:t>通常のハリウッド・ドリーム・ザ・ライド</a:t>
            </a:r>
          </a:p>
        </p:txBody>
      </p:sp>
      <p:sp>
        <p:nvSpPr>
          <p:cNvPr id="18435" name="コンテンツ プレースホルダー 2"/>
          <p:cNvSpPr>
            <a:spLocks noGrp="1"/>
          </p:cNvSpPr>
          <p:nvPr>
            <p:ph idx="1"/>
          </p:nvPr>
        </p:nvSpPr>
        <p:spPr/>
        <p:txBody>
          <a:bodyPr/>
          <a:lstStyle/>
          <a:p>
            <a:endParaRPr lang="ja-JP" altLang="en-US" smtClean="0"/>
          </a:p>
        </p:txBody>
      </p:sp>
      <p:pic>
        <p:nvPicPr>
          <p:cNvPr id="18436"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6550" y="1557338"/>
            <a:ext cx="8470900"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1"/>
          <p:cNvSpPr>
            <a:spLocks noGrp="1"/>
          </p:cNvSpPr>
          <p:nvPr>
            <p:ph type="title"/>
          </p:nvPr>
        </p:nvSpPr>
        <p:spPr/>
        <p:txBody>
          <a:bodyPr/>
          <a:lstStyle/>
          <a:p>
            <a:endParaRPr lang="ja-JP" altLang="en-US" smtClean="0"/>
          </a:p>
        </p:txBody>
      </p:sp>
      <p:pic>
        <p:nvPicPr>
          <p:cNvPr id="19459" name="コンテンツ プレースホルダー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476250"/>
            <a:ext cx="7658100" cy="612140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p:txBody>
          <a:bodyPr/>
          <a:lstStyle/>
          <a:p>
            <a:pPr eaLnBrk="1" hangingPunct="1"/>
            <a:r>
              <a:rPr lang="ja-JP" altLang="en-US" smtClean="0"/>
              <a:t>エントランスの屋根</a:t>
            </a:r>
          </a:p>
        </p:txBody>
      </p:sp>
      <p:sp>
        <p:nvSpPr>
          <p:cNvPr id="20483" name="Rectangle 3"/>
          <p:cNvSpPr>
            <a:spLocks noGrp="1" noRot="1" noChangeArrowheads="1"/>
          </p:cNvSpPr>
          <p:nvPr>
            <p:ph idx="1"/>
          </p:nvPr>
        </p:nvSpPr>
        <p:spPr/>
        <p:txBody>
          <a:bodyPr/>
          <a:lstStyle/>
          <a:p>
            <a:pPr eaLnBrk="1" hangingPunct="1"/>
            <a:endParaRPr lang="ja-JP" altLang="ja-JP" smtClean="0"/>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63" y="1125538"/>
            <a:ext cx="7756525"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381000"/>
            <a:ext cx="8229600" cy="455613"/>
          </a:xfrm>
        </p:spPr>
        <p:txBody>
          <a:bodyPr>
            <a:normAutofit fontScale="90000"/>
          </a:bodyPr>
          <a:lstStyle/>
          <a:p>
            <a:pPr eaLnBrk="1" hangingPunct="1">
              <a:defRPr/>
            </a:pPr>
            <a:r>
              <a:rPr lang="ja-JP" altLang="en-US" sz="4000" dirty="0" smtClean="0"/>
              <a:t>３パークの比較（入場者一人当たり）</a:t>
            </a:r>
            <a:r>
              <a:rPr lang="en-US" altLang="ja-JP" sz="4000" dirty="0" smtClean="0"/>
              <a:t/>
            </a:r>
            <a:br>
              <a:rPr lang="en-US" altLang="ja-JP" sz="4000" dirty="0" smtClean="0"/>
            </a:br>
            <a:r>
              <a:rPr lang="en-US" altLang="ja-JP" sz="4000" dirty="0" smtClean="0"/>
              <a:t>2007</a:t>
            </a:r>
            <a:r>
              <a:rPr lang="ja-JP" altLang="en-US" sz="4000" dirty="0" smtClean="0"/>
              <a:t>年</a:t>
            </a:r>
          </a:p>
        </p:txBody>
      </p:sp>
      <p:pic>
        <p:nvPicPr>
          <p:cNvPr id="3075" name="Picture 46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088" y="981075"/>
            <a:ext cx="7561262"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p:txBody>
          <a:bodyPr/>
          <a:lstStyle/>
          <a:p>
            <a:pPr eaLnBrk="1" hangingPunct="1"/>
            <a:r>
              <a:rPr lang="ja-JP" altLang="en-US" smtClean="0"/>
              <a:t>ウオーターワールド</a:t>
            </a:r>
          </a:p>
        </p:txBody>
      </p:sp>
      <p:sp>
        <p:nvSpPr>
          <p:cNvPr id="21507" name="Rectangle 3"/>
          <p:cNvSpPr>
            <a:spLocks noGrp="1" noRot="1" noChangeArrowheads="1"/>
          </p:cNvSpPr>
          <p:nvPr>
            <p:ph idx="1"/>
          </p:nvPr>
        </p:nvSpPr>
        <p:spPr/>
        <p:txBody>
          <a:bodyPr/>
          <a:lstStyle/>
          <a:p>
            <a:pPr eaLnBrk="1" hangingPunct="1"/>
            <a:endParaRPr lang="ja-JP" altLang="ja-JP" smtClean="0"/>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565275"/>
            <a:ext cx="72009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p:txBody>
          <a:bodyPr/>
          <a:lstStyle/>
          <a:p>
            <a:pPr eaLnBrk="1" hangingPunct="1"/>
            <a:r>
              <a:rPr lang="ja-JP" altLang="en-US" smtClean="0"/>
              <a:t>高速道路が見える</a:t>
            </a:r>
          </a:p>
        </p:txBody>
      </p:sp>
      <p:sp>
        <p:nvSpPr>
          <p:cNvPr id="22531" name="Rectangle 3"/>
          <p:cNvSpPr>
            <a:spLocks noGrp="1" noRot="1" noChangeArrowheads="1"/>
          </p:cNvSpPr>
          <p:nvPr>
            <p:ph idx="1"/>
          </p:nvPr>
        </p:nvSpPr>
        <p:spPr/>
        <p:txBody>
          <a:bodyPr/>
          <a:lstStyle/>
          <a:p>
            <a:pPr eaLnBrk="1" hangingPunct="1"/>
            <a:endParaRPr lang="ja-JP" altLang="ja-JP" smtClean="0"/>
          </a:p>
        </p:txBody>
      </p:sp>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341438"/>
            <a:ext cx="7643812"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p:txBody>
          <a:bodyPr/>
          <a:lstStyle/>
          <a:p>
            <a:pPr eaLnBrk="1" hangingPunct="1"/>
            <a:endParaRPr lang="ja-JP" altLang="ja-JP" smtClean="0"/>
          </a:p>
        </p:txBody>
      </p:sp>
      <p:sp>
        <p:nvSpPr>
          <p:cNvPr id="23555" name="Rectangle 3"/>
          <p:cNvSpPr>
            <a:spLocks noGrp="1" noRot="1" noChangeArrowheads="1"/>
          </p:cNvSpPr>
          <p:nvPr>
            <p:ph idx="1"/>
          </p:nvPr>
        </p:nvSpPr>
        <p:spPr/>
        <p:txBody>
          <a:bodyPr/>
          <a:lstStyle/>
          <a:p>
            <a:pPr eaLnBrk="1" hangingPunct="1"/>
            <a:endParaRPr lang="ja-JP" altLang="ja-JP" smtClean="0"/>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981075"/>
            <a:ext cx="7643812"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p:txBody>
          <a:bodyPr/>
          <a:lstStyle/>
          <a:p>
            <a:pPr eaLnBrk="1" hangingPunct="1"/>
            <a:r>
              <a:rPr lang="ja-JP" altLang="en-US" smtClean="0"/>
              <a:t>ホテルが見える</a:t>
            </a:r>
          </a:p>
        </p:txBody>
      </p:sp>
      <p:sp>
        <p:nvSpPr>
          <p:cNvPr id="24579" name="Rectangle 3"/>
          <p:cNvSpPr>
            <a:spLocks noGrp="1" noRot="1" noChangeArrowheads="1"/>
          </p:cNvSpPr>
          <p:nvPr>
            <p:ph idx="1"/>
          </p:nvPr>
        </p:nvSpPr>
        <p:spPr/>
        <p:txBody>
          <a:bodyPr/>
          <a:lstStyle/>
          <a:p>
            <a:pPr eaLnBrk="1" hangingPunct="1"/>
            <a:endParaRPr lang="ja-JP" altLang="ja-JP" smtClean="0"/>
          </a:p>
        </p:txBody>
      </p:sp>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484313"/>
            <a:ext cx="650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p:txBody>
          <a:bodyPr/>
          <a:lstStyle/>
          <a:p>
            <a:pPr eaLnBrk="1" hangingPunct="1"/>
            <a:r>
              <a:rPr lang="ja-JP" altLang="en-US" smtClean="0"/>
              <a:t>サンフランシスコエリア</a:t>
            </a:r>
            <a:endParaRPr lang="ja-JP" altLang="ja-JP" smtClean="0"/>
          </a:p>
        </p:txBody>
      </p:sp>
      <p:sp>
        <p:nvSpPr>
          <p:cNvPr id="25603" name="Rectangle 3"/>
          <p:cNvSpPr>
            <a:spLocks noGrp="1" noRot="1" noChangeArrowheads="1"/>
          </p:cNvSpPr>
          <p:nvPr>
            <p:ph idx="1"/>
          </p:nvPr>
        </p:nvSpPr>
        <p:spPr/>
        <p:txBody>
          <a:bodyPr/>
          <a:lstStyle/>
          <a:p>
            <a:pPr eaLnBrk="1" hangingPunct="1"/>
            <a:endParaRPr lang="ja-JP" altLang="ja-JP" smtClean="0"/>
          </a:p>
        </p:txBody>
      </p:sp>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196975"/>
            <a:ext cx="7643812"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p:txBody>
          <a:bodyPr/>
          <a:lstStyle/>
          <a:p>
            <a:pPr eaLnBrk="1" hangingPunct="1"/>
            <a:r>
              <a:rPr lang="ja-JP" altLang="en-US" smtClean="0"/>
              <a:t>ニューヨークエリア</a:t>
            </a:r>
            <a:endParaRPr lang="ja-JP" altLang="ja-JP" smtClean="0"/>
          </a:p>
        </p:txBody>
      </p:sp>
      <p:sp>
        <p:nvSpPr>
          <p:cNvPr id="26627" name="Rectangle 3"/>
          <p:cNvSpPr>
            <a:spLocks noGrp="1" noRot="1" noChangeArrowheads="1"/>
          </p:cNvSpPr>
          <p:nvPr>
            <p:ph idx="1"/>
          </p:nvPr>
        </p:nvSpPr>
        <p:spPr/>
        <p:txBody>
          <a:bodyPr/>
          <a:lstStyle/>
          <a:p>
            <a:pPr eaLnBrk="1" hangingPunct="1"/>
            <a:endParaRPr lang="ja-JP" altLang="ja-JP" smtClean="0"/>
          </a:p>
        </p:txBody>
      </p:sp>
      <p:pic>
        <p:nvPicPr>
          <p:cNvPr id="266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412875"/>
            <a:ext cx="706755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タイトル 1"/>
          <p:cNvSpPr>
            <a:spLocks noGrp="1"/>
          </p:cNvSpPr>
          <p:nvPr>
            <p:ph type="title"/>
          </p:nvPr>
        </p:nvSpPr>
        <p:spPr/>
        <p:txBody>
          <a:bodyPr/>
          <a:lstStyle/>
          <a:p>
            <a:endParaRPr lang="ja-JP" altLang="en-US" smtClean="0"/>
          </a:p>
        </p:txBody>
      </p:sp>
      <p:pic>
        <p:nvPicPr>
          <p:cNvPr id="27651"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27088" y="30163"/>
            <a:ext cx="7164387" cy="6981825"/>
          </a:xfrm>
        </p:spPr>
      </p:pic>
      <p:sp>
        <p:nvSpPr>
          <p:cNvPr id="2" name="テキスト ボックス 1"/>
          <p:cNvSpPr txBox="1"/>
          <p:nvPr/>
        </p:nvSpPr>
        <p:spPr>
          <a:xfrm>
            <a:off x="5003800" y="5732463"/>
            <a:ext cx="2808288" cy="461962"/>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defRPr/>
            </a:pPr>
            <a:r>
              <a:rPr lang="ja-JP" altLang="en-US" sz="2400" dirty="0"/>
              <a:t>バイオハザード</a:t>
            </a:r>
            <a:r>
              <a:rPr lang="en-US" altLang="ja-JP" sz="2400" dirty="0"/>
              <a:t>2</a:t>
            </a:r>
            <a:endParaRPr lang="ja-JP" altLang="en-US" sz="24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タイトル 1"/>
          <p:cNvSpPr>
            <a:spLocks noGrp="1"/>
          </p:cNvSpPr>
          <p:nvPr>
            <p:ph type="title"/>
          </p:nvPr>
        </p:nvSpPr>
        <p:spPr/>
        <p:txBody>
          <a:bodyPr/>
          <a:lstStyle/>
          <a:p>
            <a:endParaRPr lang="ja-JP" altLang="en-US" smtClean="0"/>
          </a:p>
        </p:txBody>
      </p:sp>
      <p:pic>
        <p:nvPicPr>
          <p:cNvPr id="28675"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pic>
        <p:nvPicPr>
          <p:cNvPr id="28676" name="図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図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図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図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1"/>
          <p:cNvSpPr>
            <a:spLocks noGrp="1"/>
          </p:cNvSpPr>
          <p:nvPr>
            <p:ph type="title"/>
          </p:nvPr>
        </p:nvSpPr>
        <p:spPr/>
        <p:txBody>
          <a:bodyPr/>
          <a:lstStyle/>
          <a:p>
            <a:r>
              <a:rPr lang="ja-JP" altLang="en-US" smtClean="0"/>
              <a:t>実はかなり小さい（たぶん）</a:t>
            </a:r>
          </a:p>
        </p:txBody>
      </p:sp>
      <p:pic>
        <p:nvPicPr>
          <p:cNvPr id="29699" name="コンテンツ プレースホルダ 3" descr="P1050415.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42988" y="1341438"/>
            <a:ext cx="6577012" cy="4932362"/>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r>
              <a:rPr lang="ja-JP" altLang="en-US" smtClean="0"/>
              <a:t>バタービール</a:t>
            </a:r>
          </a:p>
        </p:txBody>
      </p:sp>
      <p:pic>
        <p:nvPicPr>
          <p:cNvPr id="30723"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71550" y="1484313"/>
            <a:ext cx="7165975" cy="5373687"/>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11188" y="404813"/>
            <a:ext cx="7988300" cy="1152525"/>
          </a:xfrm>
        </p:spPr>
        <p:txBody>
          <a:bodyPr/>
          <a:lstStyle/>
          <a:p>
            <a:pPr eaLnBrk="1" hangingPunct="1"/>
            <a:r>
              <a:rPr lang="ja-JP" altLang="en-US" smtClean="0"/>
              <a:t>ユニバーサルスタジオジャパン</a:t>
            </a:r>
          </a:p>
        </p:txBody>
      </p:sp>
      <p:sp>
        <p:nvSpPr>
          <p:cNvPr id="2051" name="Rectangle 3"/>
          <p:cNvSpPr>
            <a:spLocks noGrp="1" noChangeArrowheads="1"/>
          </p:cNvSpPr>
          <p:nvPr>
            <p:ph type="subTitle" idx="1"/>
          </p:nvPr>
        </p:nvSpPr>
        <p:spPr/>
        <p:txBody>
          <a:bodyPr rtlCol="0">
            <a:normAutofit/>
          </a:bodyPr>
          <a:lstStyle/>
          <a:p>
            <a:pPr eaLnBrk="1" fontAlgn="auto" hangingPunct="1">
              <a:spcAft>
                <a:spcPts val="0"/>
              </a:spcAft>
              <a:defRPr/>
            </a:pPr>
            <a:endParaRPr lang="ja-JP" altLang="ja-JP" smtClean="0"/>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700213"/>
            <a:ext cx="595312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1"/>
          <p:cNvSpPr>
            <a:spLocks noGrp="1"/>
          </p:cNvSpPr>
          <p:nvPr>
            <p:ph type="title"/>
          </p:nvPr>
        </p:nvSpPr>
        <p:spPr/>
        <p:txBody>
          <a:bodyPr/>
          <a:lstStyle/>
          <a:p>
            <a:endParaRPr lang="ja-JP" altLang="en-US" smtClean="0"/>
          </a:p>
        </p:txBody>
      </p:sp>
      <p:pic>
        <p:nvPicPr>
          <p:cNvPr id="31747"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7950" y="44450"/>
            <a:ext cx="9144000" cy="6859588"/>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タイトル 1"/>
          <p:cNvSpPr>
            <a:spLocks noGrp="1"/>
          </p:cNvSpPr>
          <p:nvPr>
            <p:ph type="title"/>
          </p:nvPr>
        </p:nvSpPr>
        <p:spPr/>
        <p:txBody>
          <a:bodyPr/>
          <a:lstStyle/>
          <a:p>
            <a:r>
              <a:rPr lang="ja-JP" altLang="en-US" smtClean="0"/>
              <a:t>ハロウィーン期のアトラクション</a:t>
            </a:r>
          </a:p>
        </p:txBody>
      </p:sp>
      <p:sp>
        <p:nvSpPr>
          <p:cNvPr id="32771" name="コンテンツ プレースホルダー 2"/>
          <p:cNvSpPr>
            <a:spLocks noGrp="1"/>
          </p:cNvSpPr>
          <p:nvPr>
            <p:ph sz="half" idx="1"/>
          </p:nvPr>
        </p:nvSpPr>
        <p:spPr/>
        <p:txBody>
          <a:bodyPr/>
          <a:lstStyle/>
          <a:p>
            <a:r>
              <a:rPr lang="ja-JP" altLang="en-US" smtClean="0"/>
              <a:t>ディズニーランド</a:t>
            </a:r>
            <a:endParaRPr lang="en-US" altLang="ja-JP" smtClean="0"/>
          </a:p>
          <a:p>
            <a:endParaRPr lang="en-US" altLang="ja-JP" smtClean="0"/>
          </a:p>
          <a:p>
            <a:endParaRPr lang="ja-JP" altLang="en-US" smtClean="0"/>
          </a:p>
        </p:txBody>
      </p:sp>
      <p:sp>
        <p:nvSpPr>
          <p:cNvPr id="4" name="コンテンツ プレースホルダー 3"/>
          <p:cNvSpPr>
            <a:spLocks noGrp="1"/>
          </p:cNvSpPr>
          <p:nvPr>
            <p:ph sz="half" idx="2"/>
          </p:nvPr>
        </p:nvSpPr>
        <p:spPr/>
        <p:txBody>
          <a:bodyPr/>
          <a:lstStyle/>
          <a:p>
            <a:pPr>
              <a:defRPr/>
            </a:pPr>
            <a:r>
              <a:rPr lang="ja-JP" altLang="en-US" dirty="0" smtClean="0"/>
              <a:t>ユニバーサルスタジオ</a:t>
            </a:r>
            <a:endParaRPr lang="en-US" altLang="ja-JP" dirty="0" smtClean="0"/>
          </a:p>
          <a:p>
            <a:pPr>
              <a:defRPr/>
            </a:pPr>
            <a:endParaRPr lang="en-US" altLang="ja-JP" dirty="0"/>
          </a:p>
          <a:p>
            <a:pPr marL="0" indent="0">
              <a:buFont typeface="Arial" panose="020B0604020202020204" pitchFamily="34" charset="0"/>
              <a:buNone/>
              <a:defRPr/>
            </a:pPr>
            <a:endParaRPr lang="ja-JP" altLang="en-US" dirty="0"/>
          </a:p>
        </p:txBody>
      </p:sp>
      <p:pic>
        <p:nvPicPr>
          <p:cNvPr id="3277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355850"/>
            <a:ext cx="3649663" cy="243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2363788"/>
            <a:ext cx="3617912" cy="244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タイトル 1"/>
          <p:cNvSpPr>
            <a:spLocks noGrp="1"/>
          </p:cNvSpPr>
          <p:nvPr>
            <p:ph type="title"/>
          </p:nvPr>
        </p:nvSpPr>
        <p:spPr/>
        <p:txBody>
          <a:bodyPr/>
          <a:lstStyle/>
          <a:p>
            <a:r>
              <a:rPr lang="ja-JP" altLang="en-US" dirty="0" smtClean="0"/>
              <a:t>両パークの</a:t>
            </a:r>
            <a:r>
              <a:rPr lang="ja-JP" altLang="en-US" dirty="0" smtClean="0"/>
              <a:t>楽しみ方の違い</a:t>
            </a:r>
            <a:endParaRPr lang="ja-JP" altLang="en-US" dirty="0" smtClean="0"/>
          </a:p>
        </p:txBody>
      </p:sp>
      <p:sp>
        <p:nvSpPr>
          <p:cNvPr id="33795" name="コンテンツ プレースホルダー 2"/>
          <p:cNvSpPr>
            <a:spLocks noGrp="1"/>
          </p:cNvSpPr>
          <p:nvPr>
            <p:ph idx="1"/>
          </p:nvPr>
        </p:nvSpPr>
        <p:spPr/>
        <p:txBody>
          <a:bodyPr/>
          <a:lstStyle/>
          <a:p>
            <a:r>
              <a:rPr lang="ja-JP" altLang="en-US" smtClean="0"/>
              <a:t>限定のパークフードや仮装</a:t>
            </a:r>
          </a:p>
          <a:p>
            <a:endParaRPr lang="ja-JP" altLang="en-US" smtClean="0"/>
          </a:p>
        </p:txBody>
      </p:sp>
      <p:pic>
        <p:nvPicPr>
          <p:cNvPr id="337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465388"/>
            <a:ext cx="3529013" cy="352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2420938"/>
            <a:ext cx="27178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798" name="テキスト ボックス 1"/>
          <p:cNvSpPr txBox="1">
            <a:spLocks noChangeArrowheads="1"/>
          </p:cNvSpPr>
          <p:nvPr/>
        </p:nvSpPr>
        <p:spPr bwMode="auto">
          <a:xfrm>
            <a:off x="5292725" y="5013325"/>
            <a:ext cx="32400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2400">
                <a:solidFill>
                  <a:srgbClr val="FF0000"/>
                </a:solidFill>
              </a:rPr>
              <a:t>ホラーバーガーセット</a:t>
            </a:r>
            <a:endParaRPr lang="en-US" altLang="ja-JP" sz="2400">
              <a:solidFill>
                <a:srgbClr val="FF0000"/>
              </a:solidFill>
            </a:endParaRPr>
          </a:p>
          <a:p>
            <a:r>
              <a:rPr lang="ja-JP" altLang="en-US" sz="2400">
                <a:solidFill>
                  <a:srgbClr val="FF0000"/>
                </a:solidFill>
              </a:rPr>
              <a:t>目玉焼きが目玉</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a:defRPr/>
            </a:pPr>
            <a:r>
              <a:rPr lang="ja-JP" altLang="en-US" dirty="0" smtClean="0"/>
              <a:t>ディズニーハロウィーンの楽しみ方</a:t>
            </a:r>
            <a:endParaRPr lang="ja-JP" altLang="en-US" dirty="0"/>
          </a:p>
        </p:txBody>
      </p:sp>
      <p:sp>
        <p:nvSpPr>
          <p:cNvPr id="3" name="コンテンツ プレースホルダー 2"/>
          <p:cNvSpPr>
            <a:spLocks noGrp="1"/>
          </p:cNvSpPr>
          <p:nvPr>
            <p:ph idx="1"/>
          </p:nvPr>
        </p:nvSpPr>
        <p:spPr>
          <a:xfrm>
            <a:off x="468313" y="1557338"/>
            <a:ext cx="8229600" cy="4525962"/>
          </a:xfrm>
        </p:spPr>
        <p:txBody>
          <a:bodyPr/>
          <a:lstStyle/>
          <a:p>
            <a:pPr>
              <a:defRPr/>
            </a:pPr>
            <a:r>
              <a:rPr lang="ja-JP" altLang="en-US" dirty="0" smtClean="0"/>
              <a:t>何年か連続で同じパレードやショーでも、キャラクターの衣装や音楽を変え、ゲストを飽きさせない</a:t>
            </a:r>
            <a:endParaRPr lang="en-US" altLang="ja-JP" dirty="0" smtClean="0"/>
          </a:p>
          <a:p>
            <a:pPr marL="0" indent="0">
              <a:buFont typeface="Arial" panose="020B0604020202020204" pitchFamily="34" charset="0"/>
              <a:buNone/>
              <a:defRPr/>
            </a:pPr>
            <a:r>
              <a:rPr lang="ja-JP" altLang="en-US" dirty="0" smtClean="0"/>
              <a:t>　→リピーターが増える</a:t>
            </a:r>
            <a:endParaRPr lang="en-US" altLang="ja-JP" dirty="0" smtClean="0"/>
          </a:p>
          <a:p>
            <a:pPr marL="0" indent="0">
              <a:buFont typeface="Arial" panose="020B0604020202020204" pitchFamily="34" charset="0"/>
              <a:buNone/>
              <a:defRPr/>
            </a:pPr>
            <a:endParaRPr lang="ja-JP" altLang="en-US" dirty="0"/>
          </a:p>
        </p:txBody>
      </p:sp>
      <p:pic>
        <p:nvPicPr>
          <p:cNvPr id="348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325" y="2781300"/>
            <a:ext cx="2160588" cy="313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タイトル 1"/>
          <p:cNvSpPr>
            <a:spLocks noGrp="1"/>
          </p:cNvSpPr>
          <p:nvPr>
            <p:ph type="title"/>
          </p:nvPr>
        </p:nvSpPr>
        <p:spPr/>
        <p:txBody>
          <a:bodyPr/>
          <a:lstStyle/>
          <a:p>
            <a:r>
              <a:rPr lang="ja-JP" altLang="en-US" sz="3900" smtClean="0"/>
              <a:t>ユニバーサルハロウィーンの楽しみ方</a:t>
            </a:r>
          </a:p>
        </p:txBody>
      </p:sp>
      <p:sp>
        <p:nvSpPr>
          <p:cNvPr id="3" name="コンテンツ プレースホルダー 2"/>
          <p:cNvSpPr>
            <a:spLocks noGrp="1"/>
          </p:cNvSpPr>
          <p:nvPr>
            <p:ph idx="1"/>
          </p:nvPr>
        </p:nvSpPr>
        <p:spPr/>
        <p:txBody>
          <a:bodyPr/>
          <a:lstStyle/>
          <a:p>
            <a:pPr>
              <a:defRPr/>
            </a:pPr>
            <a:r>
              <a:rPr lang="ja-JP" altLang="en-US" dirty="0" smtClean="0"/>
              <a:t>昼と夜では別の楽しみ方ができる</a:t>
            </a:r>
            <a:endParaRPr lang="en-US" altLang="ja-JP" dirty="0" smtClean="0"/>
          </a:p>
          <a:p>
            <a:pPr marL="0" indent="0">
              <a:buFont typeface="Arial" panose="020B0604020202020204" pitchFamily="34" charset="0"/>
              <a:buNone/>
              <a:defRPr/>
            </a:pPr>
            <a:r>
              <a:rPr lang="ja-JP" altLang="en-US" dirty="0"/>
              <a:t>　→昼間は</a:t>
            </a:r>
            <a:r>
              <a:rPr lang="ja-JP" altLang="en-US" dirty="0" smtClean="0"/>
              <a:t>ハロウィーン</a:t>
            </a:r>
            <a:r>
              <a:rPr lang="ja-JP" altLang="en-US" dirty="0"/>
              <a:t>限定のパレードで</a:t>
            </a:r>
            <a:r>
              <a:rPr lang="ja-JP" altLang="en-US" dirty="0" smtClean="0"/>
              <a:t>子供</a:t>
            </a:r>
            <a:endParaRPr lang="en-US" altLang="ja-JP" dirty="0" smtClean="0"/>
          </a:p>
          <a:p>
            <a:pPr marL="0" indent="0">
              <a:buFont typeface="Arial" panose="020B0604020202020204" pitchFamily="34" charset="0"/>
              <a:buNone/>
              <a:defRPr/>
            </a:pPr>
            <a:r>
              <a:rPr lang="ja-JP" altLang="en-US" dirty="0" smtClean="0"/>
              <a:t>　も楽しむ。</a:t>
            </a:r>
            <a:r>
              <a:rPr lang="ja-JP" altLang="en-US" dirty="0"/>
              <a:t>夜は</a:t>
            </a:r>
            <a:r>
              <a:rPr lang="ja-JP" altLang="en-US" dirty="0" smtClean="0"/>
              <a:t>ホラーナイトで大人が楽しむ。</a:t>
            </a:r>
            <a:endParaRPr lang="ja-JP" altLang="en-US" dirty="0"/>
          </a:p>
          <a:p>
            <a:pPr marL="0" indent="0">
              <a:buFont typeface="Arial" panose="020B0604020202020204" pitchFamily="34" charset="0"/>
              <a:buNone/>
              <a:defRPr/>
            </a:pPr>
            <a:endParaRPr lang="ja-JP" altLang="en-US" dirty="0"/>
          </a:p>
        </p:txBody>
      </p:sp>
      <p:pic>
        <p:nvPicPr>
          <p:cNvPr id="358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3573463"/>
            <a:ext cx="3313113"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3476625"/>
            <a:ext cx="2808287" cy="1573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タイトル 1"/>
          <p:cNvSpPr>
            <a:spLocks noGrp="1"/>
          </p:cNvSpPr>
          <p:nvPr>
            <p:ph type="title"/>
          </p:nvPr>
        </p:nvSpPr>
        <p:spPr/>
        <p:txBody>
          <a:bodyPr/>
          <a:lstStyle/>
          <a:p>
            <a:endParaRPr lang="ja-JP" altLang="en-US" smtClean="0"/>
          </a:p>
        </p:txBody>
      </p:sp>
      <p:pic>
        <p:nvPicPr>
          <p:cNvPr id="36867"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0" y="404813"/>
            <a:ext cx="5761038" cy="3240087"/>
          </a:xfrm>
        </p:spPr>
      </p:pic>
      <p:sp>
        <p:nvSpPr>
          <p:cNvPr id="36868" name="テキスト ボックス 4"/>
          <p:cNvSpPr txBox="1">
            <a:spLocks noChangeArrowheads="1"/>
          </p:cNvSpPr>
          <p:nvPr/>
        </p:nvSpPr>
        <p:spPr bwMode="auto">
          <a:xfrm>
            <a:off x="250825" y="4005263"/>
            <a:ext cx="86423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a:latin typeface="Arial" panose="020B0604020202020204" pitchFamily="34" charset="0"/>
              </a:rPr>
              <a:t>オリエンタルランドも東京ディズニーランド（ＴＤＬ）、東京ディズニーシー（ＴＤＳ）合計の入場者数が</a:t>
            </a:r>
            <a:r>
              <a:rPr lang="en-US" altLang="ja-JP" sz="1800">
                <a:latin typeface="Arial" panose="020B0604020202020204" pitchFamily="34" charset="0"/>
              </a:rPr>
              <a:t>10</a:t>
            </a:r>
            <a:r>
              <a:rPr lang="ja-JP" altLang="en-US" sz="1800">
                <a:latin typeface="Arial" panose="020B0604020202020204" pitchFamily="34" charset="0"/>
              </a:rPr>
              <a:t>月としては過去最高だった。定番イベント「ディズニー・ハロウィーン」では期間限定のパレードや仮装を楽しむ人でにぎわった。</a:t>
            </a:r>
          </a:p>
          <a:p>
            <a:pPr>
              <a:spcBef>
                <a:spcPct val="0"/>
              </a:spcBef>
              <a:buFontTx/>
              <a:buNone/>
            </a:pPr>
            <a:endParaRPr lang="ja-JP" altLang="en-US" sz="1800">
              <a:latin typeface="Arial" panose="020B0604020202020204" pitchFamily="34" charset="0"/>
            </a:endParaRPr>
          </a:p>
          <a:p>
            <a:pPr>
              <a:spcBef>
                <a:spcPct val="0"/>
              </a:spcBef>
              <a:buFontTx/>
              <a:buNone/>
            </a:pPr>
            <a:r>
              <a:rPr lang="ja-JP" altLang="en-US" sz="1800">
                <a:latin typeface="Arial" panose="020B0604020202020204" pitchFamily="34" charset="0"/>
              </a:rPr>
              <a:t>　ユー・エス・ジェイの森岡氏は</a:t>
            </a:r>
            <a:r>
              <a:rPr lang="en-US" altLang="ja-JP" sz="1800">
                <a:solidFill>
                  <a:srgbClr val="FF0000"/>
                </a:solidFill>
                <a:latin typeface="Arial" panose="020B0604020202020204" pitchFamily="34" charset="0"/>
              </a:rPr>
              <a:t>10</a:t>
            </a:r>
            <a:r>
              <a:rPr lang="ja-JP" altLang="en-US" sz="1800">
                <a:solidFill>
                  <a:srgbClr val="FF0000"/>
                </a:solidFill>
                <a:latin typeface="Arial" panose="020B0604020202020204" pitchFamily="34" charset="0"/>
              </a:rPr>
              <a:t>月の入場者数について、ＴＤＬだけと比較して「ほぼ間違いなく、単月で初めて超えた」と述べた。</a:t>
            </a:r>
            <a:r>
              <a:rPr lang="ja-JP" altLang="en-US" sz="1800">
                <a:latin typeface="Arial" panose="020B0604020202020204" pitchFamily="34" charset="0"/>
              </a:rPr>
              <a:t>ＴＤＲの過去の入場客数などを考慮したうえで、ＵＳＪ独自にはじき出したという。オリエンタルランドは単月での入園者数を公表しておらず、ＵＳＪとの入園者数の比較については「答えられない」（広報部）としている。</a:t>
            </a:r>
          </a:p>
        </p:txBody>
      </p:sp>
      <p:sp>
        <p:nvSpPr>
          <p:cNvPr id="36869" name="テキスト ボックス 1"/>
          <p:cNvSpPr txBox="1">
            <a:spLocks noChangeArrowheads="1"/>
          </p:cNvSpPr>
          <p:nvPr/>
        </p:nvSpPr>
        <p:spPr bwMode="auto">
          <a:xfrm>
            <a:off x="6659563" y="2276475"/>
            <a:ext cx="1728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a:t>2015</a:t>
            </a:r>
            <a:r>
              <a:rPr lang="ja-JP" altLang="en-US"/>
              <a:t>年の記事</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タイトル 1"/>
          <p:cNvSpPr>
            <a:spLocks noGrp="1"/>
          </p:cNvSpPr>
          <p:nvPr>
            <p:ph type="ctrTitle"/>
          </p:nvPr>
        </p:nvSpPr>
        <p:spPr/>
        <p:txBody>
          <a:bodyPr/>
          <a:lstStyle/>
          <a:p>
            <a:r>
              <a:rPr lang="ja-JP" altLang="en-US" smtClean="0"/>
              <a:t>ハウステンボスとオランダ</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p:txBody>
          <a:bodyPr/>
          <a:lstStyle/>
          <a:p>
            <a:r>
              <a:rPr lang="ja-JP" altLang="en-US" smtClean="0"/>
              <a:t>ハウステンボス</a:t>
            </a:r>
          </a:p>
        </p:txBody>
      </p:sp>
      <p:sp>
        <p:nvSpPr>
          <p:cNvPr id="38915" name="正方形/長方形 3"/>
          <p:cNvSpPr>
            <a:spLocks noChangeArrowheads="1"/>
          </p:cNvSpPr>
          <p:nvPr/>
        </p:nvSpPr>
        <p:spPr bwMode="auto">
          <a:xfrm>
            <a:off x="338138" y="1341438"/>
            <a:ext cx="48101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a:latin typeface="Arial" panose="020B0604020202020204" pitchFamily="34" charset="0"/>
              </a:rPr>
              <a:t>〒</a:t>
            </a:r>
            <a:r>
              <a:rPr lang="en-US" altLang="ja-JP">
                <a:latin typeface="Arial" panose="020B0604020202020204" pitchFamily="34" charset="0"/>
              </a:rPr>
              <a:t>859-3292 </a:t>
            </a:r>
            <a:r>
              <a:rPr lang="ja-JP" altLang="en-US">
                <a:latin typeface="Arial" panose="020B0604020202020204" pitchFamily="34" charset="0"/>
              </a:rPr>
              <a:t>長崎県佐世保市ハウステンボス町１−１</a:t>
            </a:r>
          </a:p>
        </p:txBody>
      </p:sp>
      <p:pic>
        <p:nvPicPr>
          <p:cNvPr id="3891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651500" y="1363663"/>
            <a:ext cx="3224213" cy="5730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7" name="Picture 4" descr="バーガーショップあいか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708275"/>
            <a:ext cx="2349500"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テキスト ボックス 4"/>
          <p:cNvSpPr txBox="1">
            <a:spLocks noChangeArrowheads="1"/>
          </p:cNvSpPr>
          <p:nvPr/>
        </p:nvSpPr>
        <p:spPr bwMode="auto">
          <a:xfrm>
            <a:off x="338138" y="4437063"/>
            <a:ext cx="25511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a:latin typeface="Arial" panose="020B0604020202020204" pitchFamily="34" charset="0"/>
              </a:rPr>
              <a:t>佐世保バーガー：バーガーショップあいかわ</a:t>
            </a:r>
            <a:endParaRPr lang="en-US" altLang="ja-JP" sz="1800">
              <a:latin typeface="Arial" panose="020B0604020202020204" pitchFamily="34" charset="0"/>
            </a:endParaRPr>
          </a:p>
          <a:p>
            <a:pPr>
              <a:spcBef>
                <a:spcPct val="0"/>
              </a:spcBef>
              <a:buFontTx/>
              <a:buNone/>
            </a:pPr>
            <a:r>
              <a:rPr lang="ja-JP" altLang="en-US" sz="1800">
                <a:latin typeface="Arial" panose="020B0604020202020204" pitchFamily="34" charset="0"/>
              </a:rPr>
              <a:t>①手作り②佐世保で提供されることーが条件</a:t>
            </a:r>
          </a:p>
        </p:txBody>
      </p:sp>
      <p:pic>
        <p:nvPicPr>
          <p:cNvPr id="3891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2825750"/>
            <a:ext cx="2517775" cy="218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タイトル 1"/>
          <p:cNvSpPr>
            <a:spLocks noGrp="1"/>
          </p:cNvSpPr>
          <p:nvPr>
            <p:ph type="title"/>
          </p:nvPr>
        </p:nvSpPr>
        <p:spPr/>
        <p:txBody>
          <a:bodyPr/>
          <a:lstStyle/>
          <a:p>
            <a:r>
              <a:rPr lang="ja-JP" altLang="en-US" smtClean="0"/>
              <a:t>なぜオランダか？（１）</a:t>
            </a:r>
          </a:p>
        </p:txBody>
      </p:sp>
      <p:sp>
        <p:nvSpPr>
          <p:cNvPr id="39939" name="コンテンツ プレースホルダー 2"/>
          <p:cNvSpPr>
            <a:spLocks noGrp="1"/>
          </p:cNvSpPr>
          <p:nvPr>
            <p:ph idx="1"/>
          </p:nvPr>
        </p:nvSpPr>
        <p:spPr/>
        <p:txBody>
          <a:bodyPr/>
          <a:lstStyle/>
          <a:p>
            <a:r>
              <a:rPr lang="ja-JP" altLang="en-US" smtClean="0"/>
              <a:t>江戸時代に日本が交易できた</a:t>
            </a:r>
            <a:r>
              <a:rPr lang="ja-JP" altLang="en-US" smtClean="0">
                <a:solidFill>
                  <a:srgbClr val="FF0000"/>
                </a:solidFill>
              </a:rPr>
              <a:t>唯一の西洋の国</a:t>
            </a:r>
            <a:endParaRPr lang="en-US" altLang="ja-JP" smtClean="0">
              <a:solidFill>
                <a:srgbClr val="FF0000"/>
              </a:solidFill>
            </a:endParaRPr>
          </a:p>
          <a:p>
            <a:r>
              <a:rPr lang="ja-JP" altLang="en-US" smtClean="0"/>
              <a:t>出島を通じて貿易</a:t>
            </a:r>
            <a:endParaRPr lang="en-US" altLang="ja-JP" smtClean="0"/>
          </a:p>
          <a:p>
            <a:r>
              <a:rPr lang="ja-JP" altLang="en-US" smtClean="0"/>
              <a:t>オランダ風説書</a:t>
            </a:r>
            <a:endParaRPr lang="en-US" altLang="ja-JP" smtClean="0"/>
          </a:p>
          <a:p>
            <a:r>
              <a:rPr lang="ja-JP" altLang="en-US" smtClean="0"/>
              <a:t>カステラなどが伝わる</a:t>
            </a:r>
            <a:endParaRPr lang="en-US" altLang="ja-JP" smtClean="0"/>
          </a:p>
          <a:p>
            <a:r>
              <a:rPr lang="ja-JP" altLang="en-US" smtClean="0"/>
              <a:t>タバコ、カルタ、ボタン、ベランダなどがオランダ語。</a:t>
            </a:r>
          </a:p>
        </p:txBody>
      </p:sp>
      <p:pic>
        <p:nvPicPr>
          <p:cNvPr id="399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8350" y="2420938"/>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タイトル 1"/>
          <p:cNvSpPr>
            <a:spLocks noGrp="1"/>
          </p:cNvSpPr>
          <p:nvPr>
            <p:ph type="title"/>
          </p:nvPr>
        </p:nvSpPr>
        <p:spPr/>
        <p:txBody>
          <a:bodyPr/>
          <a:lstStyle/>
          <a:p>
            <a:r>
              <a:rPr lang="ja-JP" altLang="en-US" smtClean="0"/>
              <a:t>なぜオランダか？（２）</a:t>
            </a:r>
          </a:p>
        </p:txBody>
      </p:sp>
      <p:sp>
        <p:nvSpPr>
          <p:cNvPr id="40963" name="コンテンツ プレースホルダー 2"/>
          <p:cNvSpPr>
            <a:spLocks noGrp="1"/>
          </p:cNvSpPr>
          <p:nvPr>
            <p:ph idx="1"/>
          </p:nvPr>
        </p:nvSpPr>
        <p:spPr>
          <a:xfrm>
            <a:off x="468313" y="1228725"/>
            <a:ext cx="8229600" cy="4525963"/>
          </a:xfrm>
        </p:spPr>
        <p:txBody>
          <a:bodyPr/>
          <a:lstStyle/>
          <a:p>
            <a:r>
              <a:rPr lang="ja-JP" altLang="en-US" smtClean="0"/>
              <a:t>当時は強かった。</a:t>
            </a:r>
            <a:r>
              <a:rPr lang="en-US" altLang="ja-JP" smtClean="0">
                <a:solidFill>
                  <a:srgbClr val="FF00FF"/>
                </a:solidFill>
              </a:rPr>
              <a:t>17</a:t>
            </a:r>
            <a:r>
              <a:rPr lang="ja-JP" altLang="en-US" smtClean="0">
                <a:solidFill>
                  <a:srgbClr val="FF00FF"/>
                </a:solidFill>
              </a:rPr>
              <a:t>世紀はオランダの世紀。</a:t>
            </a:r>
            <a:endParaRPr lang="en-US" altLang="ja-JP" smtClean="0">
              <a:solidFill>
                <a:srgbClr val="FF00FF"/>
              </a:solidFill>
            </a:endParaRPr>
          </a:p>
          <a:p>
            <a:r>
              <a:rPr lang="ja-JP" altLang="en-US" smtClean="0"/>
              <a:t>スペインから独立</a:t>
            </a:r>
            <a:endParaRPr lang="en-US" altLang="ja-JP" smtClean="0"/>
          </a:p>
          <a:p>
            <a:r>
              <a:rPr lang="ja-JP" altLang="en-US" smtClean="0"/>
              <a:t>ポルトガルからアジア貿易を利権を奪う（東インド会社）</a:t>
            </a:r>
            <a:endParaRPr lang="en-US" altLang="ja-JP" smtClean="0"/>
          </a:p>
          <a:p>
            <a:r>
              <a:rPr lang="ja-JP" altLang="en-US" smtClean="0"/>
              <a:t>イギリスに勝つ（アンボイナ事件）</a:t>
            </a:r>
            <a:endParaRPr lang="en-US" altLang="ja-JP" smtClean="0"/>
          </a:p>
          <a:p>
            <a:r>
              <a:rPr lang="ja-JP" altLang="en-US" smtClean="0"/>
              <a:t>拠点はバタビア（インドネシアのジャカルタ）</a:t>
            </a:r>
          </a:p>
        </p:txBody>
      </p:sp>
      <p:pic>
        <p:nvPicPr>
          <p:cNvPr id="409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600" y="4691063"/>
            <a:ext cx="3049588"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title"/>
          </p:nvPr>
        </p:nvSpPr>
        <p:spPr/>
        <p:txBody>
          <a:bodyPr/>
          <a:lstStyle/>
          <a:p>
            <a:r>
              <a:rPr lang="ja-JP" altLang="en-US" smtClean="0"/>
              <a:t>ディズニーランドと</a:t>
            </a:r>
            <a:r>
              <a:rPr lang="en-US" altLang="ja-JP" smtClean="0"/>
              <a:t>USJ</a:t>
            </a:r>
            <a:endParaRPr lang="ja-JP" altLang="en-US" smtClean="0"/>
          </a:p>
        </p:txBody>
      </p:sp>
      <p:graphicFrame>
        <p:nvGraphicFramePr>
          <p:cNvPr id="4" name="表 3"/>
          <p:cNvGraphicFramePr>
            <a:graphicFrameLocks noGrp="1"/>
          </p:cNvGraphicFramePr>
          <p:nvPr/>
        </p:nvGraphicFramePr>
        <p:xfrm>
          <a:off x="250825" y="1196975"/>
          <a:ext cx="8642350" cy="3760788"/>
        </p:xfrm>
        <a:graphic>
          <a:graphicData uri="http://schemas.openxmlformats.org/drawingml/2006/table">
            <a:tbl>
              <a:tblPr firstRow="1" bandRow="1">
                <a:tableStyleId>{5C22544A-7EE6-4342-B048-85BDC9FD1C3A}</a:tableStyleId>
              </a:tblPr>
              <a:tblGrid>
                <a:gridCol w="1234621">
                  <a:extLst>
                    <a:ext uri="{9D8B030D-6E8A-4147-A177-3AD203B41FA5}">
                      <a16:colId xmlns:a16="http://schemas.microsoft.com/office/drawing/2014/main" val="20000"/>
                    </a:ext>
                  </a:extLst>
                </a:gridCol>
                <a:gridCol w="1234621">
                  <a:extLst>
                    <a:ext uri="{9D8B030D-6E8A-4147-A177-3AD203B41FA5}">
                      <a16:colId xmlns:a16="http://schemas.microsoft.com/office/drawing/2014/main" val="20001"/>
                    </a:ext>
                  </a:extLst>
                </a:gridCol>
                <a:gridCol w="1234621">
                  <a:extLst>
                    <a:ext uri="{9D8B030D-6E8A-4147-A177-3AD203B41FA5}">
                      <a16:colId xmlns:a16="http://schemas.microsoft.com/office/drawing/2014/main" val="20002"/>
                    </a:ext>
                  </a:extLst>
                </a:gridCol>
                <a:gridCol w="1234621">
                  <a:extLst>
                    <a:ext uri="{9D8B030D-6E8A-4147-A177-3AD203B41FA5}">
                      <a16:colId xmlns:a16="http://schemas.microsoft.com/office/drawing/2014/main" val="20003"/>
                    </a:ext>
                  </a:extLst>
                </a:gridCol>
                <a:gridCol w="1234621">
                  <a:extLst>
                    <a:ext uri="{9D8B030D-6E8A-4147-A177-3AD203B41FA5}">
                      <a16:colId xmlns:a16="http://schemas.microsoft.com/office/drawing/2014/main" val="20004"/>
                    </a:ext>
                  </a:extLst>
                </a:gridCol>
                <a:gridCol w="1234621">
                  <a:extLst>
                    <a:ext uri="{9D8B030D-6E8A-4147-A177-3AD203B41FA5}">
                      <a16:colId xmlns:a16="http://schemas.microsoft.com/office/drawing/2014/main" val="20005"/>
                    </a:ext>
                  </a:extLst>
                </a:gridCol>
                <a:gridCol w="1234621">
                  <a:extLst>
                    <a:ext uri="{9D8B030D-6E8A-4147-A177-3AD203B41FA5}">
                      <a16:colId xmlns:a16="http://schemas.microsoft.com/office/drawing/2014/main" val="20006"/>
                    </a:ext>
                  </a:extLst>
                </a:gridCol>
              </a:tblGrid>
              <a:tr h="1310466">
                <a:tc>
                  <a:txBody>
                    <a:bodyPr/>
                    <a:lstStyle/>
                    <a:p>
                      <a:endParaRPr kumimoji="1" lang="ja-JP" altLang="en-US" sz="2000" dirty="0"/>
                    </a:p>
                  </a:txBody>
                  <a:tcPr marL="91455" marR="91455" marT="45714" marB="45714"/>
                </a:tc>
                <a:tc>
                  <a:txBody>
                    <a:bodyPr/>
                    <a:lstStyle/>
                    <a:p>
                      <a:r>
                        <a:rPr kumimoji="1" lang="ja-JP" altLang="en-US" sz="2000" dirty="0" smtClean="0"/>
                        <a:t>東京ディズニーランド</a:t>
                      </a:r>
                      <a:endParaRPr kumimoji="1" lang="ja-JP" altLang="en-US" sz="2000" dirty="0"/>
                    </a:p>
                  </a:txBody>
                  <a:tcPr marL="91455" marR="91455" marT="45714" marB="45714"/>
                </a:tc>
                <a:tc>
                  <a:txBody>
                    <a:bodyPr/>
                    <a:lstStyle/>
                    <a:p>
                      <a:r>
                        <a:rPr kumimoji="1" lang="ja-JP" altLang="en-US" sz="2000" dirty="0" smtClean="0"/>
                        <a:t>東京ディズニーシー</a:t>
                      </a:r>
                      <a:endParaRPr kumimoji="1" lang="ja-JP" altLang="en-US" sz="2000" dirty="0"/>
                    </a:p>
                  </a:txBody>
                  <a:tcPr marL="91455" marR="91455" marT="45714" marB="45714"/>
                </a:tc>
                <a:tc>
                  <a:txBody>
                    <a:bodyPr/>
                    <a:lstStyle/>
                    <a:p>
                      <a:r>
                        <a:rPr kumimoji="1" lang="en-US" altLang="ja-JP" sz="2000" dirty="0" smtClean="0"/>
                        <a:t>2</a:t>
                      </a:r>
                      <a:r>
                        <a:rPr kumimoji="1" lang="ja-JP" altLang="en-US" sz="2000" dirty="0" smtClean="0"/>
                        <a:t>パーク年間パス</a:t>
                      </a:r>
                      <a:endParaRPr kumimoji="1" lang="ja-JP" altLang="en-US" sz="2000" dirty="0"/>
                    </a:p>
                  </a:txBody>
                  <a:tcPr marL="91455" marR="91455" marT="45714" marB="45714"/>
                </a:tc>
                <a:tc>
                  <a:txBody>
                    <a:bodyPr/>
                    <a:lstStyle/>
                    <a:p>
                      <a:r>
                        <a:rPr kumimoji="1" lang="ja-JP" altLang="en-US" sz="2000" dirty="0" smtClean="0"/>
                        <a:t>ユニバサル年間パス・ライド</a:t>
                      </a:r>
                      <a:endParaRPr kumimoji="1" lang="ja-JP" altLang="en-US" sz="2000" dirty="0"/>
                    </a:p>
                  </a:txBody>
                  <a:tcPr marL="91455" marR="91455" marT="45714" marB="45714"/>
                </a:tc>
                <a:tc>
                  <a:txBody>
                    <a:bodyPr/>
                    <a:lstStyle/>
                    <a:p>
                      <a:r>
                        <a:rPr kumimoji="1" lang="ja-JP" altLang="en-US" sz="2000" dirty="0" smtClean="0"/>
                        <a:t>ユニバーサル年間パス</a:t>
                      </a:r>
                      <a:endParaRPr kumimoji="1" lang="ja-JP" altLang="en-US" sz="2000" dirty="0"/>
                    </a:p>
                  </a:txBody>
                  <a:tcPr marL="91455" marR="91455" marT="45714" marB="45714"/>
                </a:tc>
                <a:tc>
                  <a:txBody>
                    <a:bodyPr/>
                    <a:lstStyle/>
                    <a:p>
                      <a:r>
                        <a:rPr kumimoji="1" lang="ja-JP" altLang="en-US" sz="2000" dirty="0" smtClean="0"/>
                        <a:t>ユニバーサル年間パス　ＶＩＰ</a:t>
                      </a:r>
                      <a:endParaRPr kumimoji="1" lang="ja-JP" altLang="en-US" sz="2000" dirty="0"/>
                    </a:p>
                  </a:txBody>
                  <a:tcPr marL="91455" marR="91455" marT="45714" marB="45714"/>
                </a:tc>
                <a:extLst>
                  <a:ext uri="{0D108BD9-81ED-4DB2-BD59-A6C34878D82A}">
                    <a16:rowId xmlns:a16="http://schemas.microsoft.com/office/drawing/2014/main" val="10000"/>
                  </a:ext>
                </a:extLst>
              </a:tr>
              <a:tr h="935980">
                <a:tc>
                  <a:txBody>
                    <a:bodyPr/>
                    <a:lstStyle/>
                    <a:p>
                      <a:r>
                        <a:rPr kumimoji="1" lang="ja-JP" altLang="en-US" sz="2000" dirty="0" smtClean="0"/>
                        <a:t>①年間パスポート</a:t>
                      </a:r>
                      <a:endParaRPr kumimoji="1" lang="ja-JP" altLang="en-US" sz="2000" dirty="0"/>
                    </a:p>
                  </a:txBody>
                  <a:tcPr marL="91455" marR="91455" marT="45714" marB="45714"/>
                </a:tc>
                <a:tc>
                  <a:txBody>
                    <a:bodyPr/>
                    <a:lstStyle/>
                    <a:p>
                      <a:pPr algn="r"/>
                      <a:r>
                        <a:rPr kumimoji="1" lang="en-US" altLang="ja-JP" sz="2000" dirty="0" smtClean="0"/>
                        <a:t>61000</a:t>
                      </a:r>
                      <a:endParaRPr kumimoji="1" lang="ja-JP" altLang="en-US" sz="2000" dirty="0"/>
                    </a:p>
                  </a:txBody>
                  <a:tcPr marL="91455" marR="91455" marT="45714" marB="45714"/>
                </a:tc>
                <a:tc>
                  <a:txBody>
                    <a:bodyPr/>
                    <a:lstStyle/>
                    <a:p>
                      <a:pPr algn="r"/>
                      <a:r>
                        <a:rPr kumimoji="1" lang="en-US" altLang="ja-JP" sz="2000" dirty="0" smtClean="0"/>
                        <a:t>61000</a:t>
                      </a:r>
                      <a:endParaRPr kumimoji="1" lang="ja-JP" altLang="en-US" sz="2000" dirty="0"/>
                    </a:p>
                  </a:txBody>
                  <a:tcPr marL="91455" marR="91455" marT="45714" marB="45714"/>
                </a:tc>
                <a:tc>
                  <a:txBody>
                    <a:bodyPr/>
                    <a:lstStyle/>
                    <a:p>
                      <a:pPr algn="r"/>
                      <a:r>
                        <a:rPr kumimoji="1" lang="en-US" altLang="ja-JP" sz="2000" dirty="0" smtClean="0"/>
                        <a:t>89000</a:t>
                      </a:r>
                      <a:endParaRPr kumimoji="1" lang="ja-JP" altLang="en-US" sz="2000" dirty="0"/>
                    </a:p>
                  </a:txBody>
                  <a:tcPr marL="91455" marR="91455" marT="45714" marB="45714"/>
                </a:tc>
                <a:tc>
                  <a:txBody>
                    <a:bodyPr/>
                    <a:lstStyle/>
                    <a:p>
                      <a:pPr algn="r"/>
                      <a:r>
                        <a:rPr kumimoji="1" lang="en-US" altLang="ja-JP" sz="2000" dirty="0" smtClean="0"/>
                        <a:t>18334</a:t>
                      </a:r>
                      <a:endParaRPr kumimoji="1" lang="ja-JP" altLang="en-US" sz="2000" dirty="0"/>
                    </a:p>
                  </a:txBody>
                  <a:tcPr marL="91455" marR="91455" marT="45714" marB="45714"/>
                </a:tc>
                <a:tc>
                  <a:txBody>
                    <a:bodyPr/>
                    <a:lstStyle/>
                    <a:p>
                      <a:pPr algn="r"/>
                      <a:r>
                        <a:rPr kumimoji="1" lang="en-US" altLang="ja-JP" sz="2000" dirty="0" smtClean="0"/>
                        <a:t>23889</a:t>
                      </a:r>
                      <a:endParaRPr kumimoji="1" lang="ja-JP" altLang="en-US" sz="2000" dirty="0"/>
                    </a:p>
                  </a:txBody>
                  <a:tcPr marL="91455" marR="91455" marT="45714" marB="45714"/>
                </a:tc>
                <a:tc>
                  <a:txBody>
                    <a:bodyPr/>
                    <a:lstStyle/>
                    <a:p>
                      <a:pPr algn="r"/>
                      <a:r>
                        <a:rPr kumimoji="1" lang="en-US" altLang="ja-JP" sz="2000" dirty="0" smtClean="0"/>
                        <a:t>34075</a:t>
                      </a:r>
                      <a:endParaRPr kumimoji="1" lang="ja-JP" altLang="en-US" sz="2000" dirty="0"/>
                    </a:p>
                  </a:txBody>
                  <a:tcPr marL="91455" marR="91455" marT="45714" marB="45714"/>
                </a:tc>
                <a:extLst>
                  <a:ext uri="{0D108BD9-81ED-4DB2-BD59-A6C34878D82A}">
                    <a16:rowId xmlns:a16="http://schemas.microsoft.com/office/drawing/2014/main" val="10001"/>
                  </a:ext>
                </a:extLst>
              </a:tr>
              <a:tr h="1005707">
                <a:tc>
                  <a:txBody>
                    <a:bodyPr/>
                    <a:lstStyle/>
                    <a:p>
                      <a:r>
                        <a:rPr kumimoji="1" lang="ja-JP" altLang="en-US" sz="2000" dirty="0" smtClean="0"/>
                        <a:t>②</a:t>
                      </a:r>
                      <a:r>
                        <a:rPr kumimoji="1" lang="en-US" altLang="ja-JP" sz="2000" dirty="0" smtClean="0"/>
                        <a:t>1</a:t>
                      </a:r>
                      <a:r>
                        <a:rPr kumimoji="1" lang="ja-JP" altLang="en-US" sz="2000" dirty="0" smtClean="0"/>
                        <a:t>デーパスポート</a:t>
                      </a:r>
                      <a:endParaRPr kumimoji="1" lang="ja-JP" altLang="en-US" sz="2000" dirty="0"/>
                    </a:p>
                  </a:txBody>
                  <a:tcPr marL="91455" marR="91455" marT="45714" marB="45714"/>
                </a:tc>
                <a:tc>
                  <a:txBody>
                    <a:bodyPr/>
                    <a:lstStyle/>
                    <a:p>
                      <a:pPr algn="r"/>
                      <a:r>
                        <a:rPr kumimoji="1" lang="en-US" altLang="ja-JP" sz="2000" dirty="0" smtClean="0"/>
                        <a:t>7400</a:t>
                      </a:r>
                      <a:endParaRPr kumimoji="1" lang="ja-JP" altLang="en-US" sz="2000" dirty="0"/>
                    </a:p>
                  </a:txBody>
                  <a:tcPr marL="91455" marR="91455" marT="45714" marB="45714"/>
                </a:tc>
                <a:tc>
                  <a:txBody>
                    <a:bodyPr/>
                    <a:lstStyle/>
                    <a:p>
                      <a:pPr algn="r"/>
                      <a:r>
                        <a:rPr kumimoji="1" lang="en-US" altLang="ja-JP" sz="2000" dirty="0" smtClean="0"/>
                        <a:t>7400</a:t>
                      </a:r>
                      <a:endParaRPr kumimoji="1" lang="ja-JP" altLang="en-US" sz="2000" dirty="0"/>
                    </a:p>
                  </a:txBody>
                  <a:tcPr marL="91455" marR="91455" marT="45714" marB="45714"/>
                </a:tc>
                <a:tc>
                  <a:txBody>
                    <a:bodyPr/>
                    <a:lstStyle/>
                    <a:p>
                      <a:pPr algn="r"/>
                      <a:r>
                        <a:rPr kumimoji="1" lang="en-US" altLang="ja-JP" sz="2000" dirty="0" smtClean="0"/>
                        <a:t>7400</a:t>
                      </a:r>
                      <a:endParaRPr kumimoji="1" lang="ja-JP" altLang="en-US" sz="2000" dirty="0"/>
                    </a:p>
                  </a:txBody>
                  <a:tcPr marL="91455" marR="91455" marT="45714" marB="45714"/>
                </a:tc>
                <a:tc>
                  <a:txBody>
                    <a:bodyPr/>
                    <a:lstStyle/>
                    <a:p>
                      <a:pPr algn="r"/>
                      <a:r>
                        <a:rPr kumimoji="1" lang="en-US" altLang="ja-JP" sz="2000" dirty="0" smtClean="0"/>
                        <a:t>7400</a:t>
                      </a:r>
                      <a:endParaRPr kumimoji="1" lang="ja-JP" altLang="en-US" sz="2000" dirty="0"/>
                    </a:p>
                  </a:txBody>
                  <a:tcPr marL="91455" marR="91455" marT="45714" marB="45714"/>
                </a:tc>
                <a:tc>
                  <a:txBody>
                    <a:bodyPr/>
                    <a:lstStyle/>
                    <a:p>
                      <a:pPr algn="r"/>
                      <a:r>
                        <a:rPr kumimoji="1" lang="en-US" altLang="ja-JP" sz="2000" dirty="0" smtClean="0"/>
                        <a:t>7400</a:t>
                      </a:r>
                      <a:endParaRPr kumimoji="1" lang="ja-JP" altLang="en-US" sz="2000" dirty="0"/>
                    </a:p>
                  </a:txBody>
                  <a:tcPr marL="91455" marR="91455" marT="45714" marB="45714"/>
                </a:tc>
                <a:tc>
                  <a:txBody>
                    <a:bodyPr/>
                    <a:lstStyle/>
                    <a:p>
                      <a:pPr algn="r"/>
                      <a:r>
                        <a:rPr kumimoji="1" lang="en-US" altLang="ja-JP" sz="2000" dirty="0" smtClean="0"/>
                        <a:t>7400</a:t>
                      </a:r>
                      <a:endParaRPr kumimoji="1" lang="ja-JP" altLang="en-US" sz="2000" dirty="0"/>
                    </a:p>
                  </a:txBody>
                  <a:tcPr marL="91455" marR="91455" marT="45714" marB="45714"/>
                </a:tc>
                <a:extLst>
                  <a:ext uri="{0D108BD9-81ED-4DB2-BD59-A6C34878D82A}">
                    <a16:rowId xmlns:a16="http://schemas.microsoft.com/office/drawing/2014/main" val="10002"/>
                  </a:ext>
                </a:extLst>
              </a:tr>
              <a:tr h="508635">
                <a:tc>
                  <a:txBody>
                    <a:bodyPr/>
                    <a:lstStyle/>
                    <a:p>
                      <a:r>
                        <a:rPr kumimoji="1" lang="ja-JP" altLang="en-US" sz="2000" dirty="0" smtClean="0"/>
                        <a:t>①</a:t>
                      </a:r>
                      <a:r>
                        <a:rPr kumimoji="1" lang="en-US" altLang="ja-JP" sz="2000" dirty="0" smtClean="0"/>
                        <a:t>÷</a:t>
                      </a:r>
                      <a:r>
                        <a:rPr kumimoji="1" lang="ja-JP" altLang="en-US" sz="2000" dirty="0" smtClean="0"/>
                        <a:t>②</a:t>
                      </a:r>
                      <a:endParaRPr kumimoji="1" lang="ja-JP" altLang="en-US" sz="2000" dirty="0"/>
                    </a:p>
                  </a:txBody>
                  <a:tcPr marL="91455" marR="91455" marT="45714" marB="45714"/>
                </a:tc>
                <a:tc>
                  <a:txBody>
                    <a:bodyPr/>
                    <a:lstStyle/>
                    <a:p>
                      <a:pPr algn="r" fontAlgn="ctr"/>
                      <a:r>
                        <a:rPr lang="en-US" altLang="ja-JP" sz="2000" b="0" i="0" u="none" strike="noStrike" dirty="0">
                          <a:solidFill>
                            <a:srgbClr val="000000"/>
                          </a:solidFill>
                          <a:effectLst/>
                          <a:latin typeface="ＭＳ Ｐゴシック"/>
                        </a:rPr>
                        <a:t>8.2</a:t>
                      </a:r>
                    </a:p>
                  </a:txBody>
                  <a:tcPr marL="6351" marR="6351" marT="6349" marB="0" anchor="ctr"/>
                </a:tc>
                <a:tc>
                  <a:txBody>
                    <a:bodyPr/>
                    <a:lstStyle/>
                    <a:p>
                      <a:pPr algn="r" fontAlgn="ctr"/>
                      <a:r>
                        <a:rPr lang="en-US" altLang="ja-JP" sz="2000" b="0" i="0" u="none" strike="noStrike" dirty="0">
                          <a:solidFill>
                            <a:srgbClr val="000000"/>
                          </a:solidFill>
                          <a:effectLst/>
                          <a:latin typeface="ＭＳ Ｐゴシック"/>
                        </a:rPr>
                        <a:t>8.2</a:t>
                      </a:r>
                    </a:p>
                  </a:txBody>
                  <a:tcPr marL="6351" marR="6351" marT="6349" marB="0" anchor="ctr"/>
                </a:tc>
                <a:tc>
                  <a:txBody>
                    <a:bodyPr/>
                    <a:lstStyle/>
                    <a:p>
                      <a:pPr algn="r" fontAlgn="ctr"/>
                      <a:r>
                        <a:rPr lang="en-US" altLang="ja-JP" sz="2000" b="0" i="0" u="none" strike="noStrike" dirty="0">
                          <a:solidFill>
                            <a:srgbClr val="000000"/>
                          </a:solidFill>
                          <a:effectLst/>
                          <a:latin typeface="ＭＳ Ｐゴシック"/>
                        </a:rPr>
                        <a:t>12.0</a:t>
                      </a:r>
                    </a:p>
                  </a:txBody>
                  <a:tcPr marL="6351" marR="6351" marT="6349" marB="0" anchor="ctr"/>
                </a:tc>
                <a:tc>
                  <a:txBody>
                    <a:bodyPr/>
                    <a:lstStyle/>
                    <a:p>
                      <a:pPr algn="r" fontAlgn="ctr"/>
                      <a:r>
                        <a:rPr lang="en-US" altLang="ja-JP" sz="2000" b="0" i="0" u="none" strike="noStrike" dirty="0">
                          <a:solidFill>
                            <a:srgbClr val="000000"/>
                          </a:solidFill>
                          <a:effectLst/>
                          <a:latin typeface="ＭＳ Ｐゴシック"/>
                        </a:rPr>
                        <a:t>2.5</a:t>
                      </a:r>
                    </a:p>
                  </a:txBody>
                  <a:tcPr marL="6351" marR="6351" marT="6349" marB="0" anchor="ctr"/>
                </a:tc>
                <a:tc>
                  <a:txBody>
                    <a:bodyPr/>
                    <a:lstStyle/>
                    <a:p>
                      <a:pPr algn="r" fontAlgn="ctr"/>
                      <a:r>
                        <a:rPr lang="en-US" altLang="ja-JP" sz="2000" b="0" i="0" u="none" strike="noStrike" dirty="0">
                          <a:solidFill>
                            <a:srgbClr val="000000"/>
                          </a:solidFill>
                          <a:effectLst/>
                          <a:latin typeface="ＭＳ Ｐゴシック"/>
                        </a:rPr>
                        <a:t>3.2</a:t>
                      </a:r>
                    </a:p>
                  </a:txBody>
                  <a:tcPr marL="6351" marR="6351" marT="6349" marB="0" anchor="ctr"/>
                </a:tc>
                <a:tc>
                  <a:txBody>
                    <a:bodyPr/>
                    <a:lstStyle/>
                    <a:p>
                      <a:pPr algn="r" fontAlgn="ctr"/>
                      <a:r>
                        <a:rPr lang="en-US" altLang="ja-JP" sz="2000" b="0" i="0" u="none" strike="noStrike" dirty="0">
                          <a:solidFill>
                            <a:srgbClr val="000000"/>
                          </a:solidFill>
                          <a:effectLst/>
                          <a:latin typeface="ＭＳ Ｐゴシック"/>
                        </a:rPr>
                        <a:t>4.6</a:t>
                      </a:r>
                    </a:p>
                  </a:txBody>
                  <a:tcPr marL="6351" marR="6351" marT="6349" marB="0" anchor="ctr"/>
                </a:tc>
                <a:extLst>
                  <a:ext uri="{0D108BD9-81ED-4DB2-BD59-A6C34878D82A}">
                    <a16:rowId xmlns:a16="http://schemas.microsoft.com/office/drawing/2014/main" val="10003"/>
                  </a:ext>
                </a:extLst>
              </a:tr>
            </a:tbl>
          </a:graphicData>
        </a:graphic>
      </p:graphicFrame>
      <p:sp>
        <p:nvSpPr>
          <p:cNvPr id="5165" name="テキスト ボックス 5"/>
          <p:cNvSpPr txBox="1">
            <a:spLocks noChangeArrowheads="1"/>
          </p:cNvSpPr>
          <p:nvPr/>
        </p:nvSpPr>
        <p:spPr bwMode="auto">
          <a:xfrm>
            <a:off x="395288" y="5300663"/>
            <a:ext cx="80645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2000"/>
              <a:t>（注）</a:t>
            </a:r>
            <a:r>
              <a:rPr lang="en-US" altLang="ja-JP" sz="2000"/>
              <a:t>2019</a:t>
            </a:r>
            <a:r>
              <a:rPr lang="ja-JP" altLang="en-US" sz="2000"/>
              <a:t>年</a:t>
            </a:r>
            <a:r>
              <a:rPr lang="en-US" altLang="ja-JP" sz="2000"/>
              <a:t>5</a:t>
            </a:r>
            <a:r>
              <a:rPr lang="ja-JP" altLang="en-US" sz="2000"/>
              <a:t>月現在。ユニバーサル年間パス・ライドは除外日約</a:t>
            </a:r>
            <a:r>
              <a:rPr lang="en-US" altLang="ja-JP" sz="2000"/>
              <a:t>70</a:t>
            </a:r>
            <a:r>
              <a:rPr lang="ja-JP" altLang="en-US" sz="2000"/>
              <a:t>日、ユニバーサル年間パスは除外日</a:t>
            </a:r>
            <a:r>
              <a:rPr lang="en-US" altLang="ja-JP" sz="2000"/>
              <a:t>20</a:t>
            </a:r>
            <a:r>
              <a:rPr lang="ja-JP" altLang="en-US" sz="2000"/>
              <a:t>日、ユニバーサル年間パスＶＩＰは除外日なし。</a:t>
            </a:r>
            <a:r>
              <a:rPr lang="ja-JP" altLang="en-US" sz="2000">
                <a:solidFill>
                  <a:srgbClr val="FF0000"/>
                </a:solidFill>
              </a:rPr>
              <a:t>ＵＳＪは最も安いＡ価格帯の場合。</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88913"/>
            <a:ext cx="5472112" cy="6249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タイトル 1"/>
          <p:cNvSpPr>
            <a:spLocks noGrp="1"/>
          </p:cNvSpPr>
          <p:nvPr>
            <p:ph type="title"/>
          </p:nvPr>
        </p:nvSpPr>
        <p:spPr/>
        <p:txBody>
          <a:bodyPr/>
          <a:lstStyle/>
          <a:p>
            <a:r>
              <a:rPr lang="ja-JP" altLang="en-US" smtClean="0"/>
              <a:t>日本の歴史</a:t>
            </a:r>
          </a:p>
        </p:txBody>
      </p:sp>
      <p:sp>
        <p:nvSpPr>
          <p:cNvPr id="3" name="コンテンツ プレースホルダー 2"/>
          <p:cNvSpPr>
            <a:spLocks noGrp="1"/>
          </p:cNvSpPr>
          <p:nvPr>
            <p:ph idx="1"/>
          </p:nvPr>
        </p:nvSpPr>
        <p:spPr/>
        <p:txBody>
          <a:bodyPr/>
          <a:lstStyle/>
          <a:p>
            <a:pPr>
              <a:buFont typeface="Arial" charset="0"/>
              <a:buChar char="•"/>
              <a:defRPr/>
            </a:pPr>
            <a:r>
              <a:rPr lang="en-US" altLang="ja-JP" dirty="0" smtClean="0"/>
              <a:t>1616</a:t>
            </a:r>
            <a:r>
              <a:rPr lang="ja-JP" altLang="en-US" dirty="0" smtClean="0"/>
              <a:t>　外国船の来航を平戸と長崎に制限</a:t>
            </a:r>
            <a:endParaRPr lang="en-US" altLang="ja-JP" dirty="0" smtClean="0"/>
          </a:p>
          <a:p>
            <a:pPr>
              <a:buFont typeface="Arial" charset="0"/>
              <a:buChar char="•"/>
              <a:defRPr/>
            </a:pPr>
            <a:r>
              <a:rPr lang="en-US" altLang="ja-JP" dirty="0" smtClean="0"/>
              <a:t>1624</a:t>
            </a:r>
            <a:r>
              <a:rPr lang="ja-JP" altLang="en-US" dirty="0" smtClean="0"/>
              <a:t>　</a:t>
            </a:r>
            <a:r>
              <a:rPr lang="ja-JP" altLang="en-US" dirty="0" smtClean="0">
                <a:solidFill>
                  <a:srgbClr val="FF0000"/>
                </a:solidFill>
              </a:rPr>
              <a:t>スペイン</a:t>
            </a:r>
            <a:r>
              <a:rPr lang="ja-JP" altLang="en-US" dirty="0" smtClean="0"/>
              <a:t>の来航禁止</a:t>
            </a:r>
            <a:endParaRPr lang="en-US" altLang="ja-JP" dirty="0" smtClean="0"/>
          </a:p>
          <a:p>
            <a:pPr>
              <a:buFont typeface="Arial" charset="0"/>
              <a:buChar char="•"/>
              <a:defRPr/>
            </a:pPr>
            <a:r>
              <a:rPr lang="en-US" altLang="ja-JP" dirty="0" smtClean="0"/>
              <a:t>1636</a:t>
            </a:r>
            <a:r>
              <a:rPr lang="ja-JP" altLang="en-US" dirty="0" smtClean="0"/>
              <a:t>　</a:t>
            </a:r>
            <a:r>
              <a:rPr lang="ja-JP" altLang="en-US" dirty="0" smtClean="0">
                <a:solidFill>
                  <a:schemeClr val="accent3">
                    <a:lumMod val="50000"/>
                  </a:schemeClr>
                </a:solidFill>
              </a:rPr>
              <a:t>ポルトガル</a:t>
            </a:r>
            <a:r>
              <a:rPr lang="ja-JP" altLang="en-US" dirty="0" smtClean="0"/>
              <a:t>人を出島へ</a:t>
            </a:r>
            <a:endParaRPr lang="en-US" altLang="ja-JP" dirty="0" smtClean="0"/>
          </a:p>
          <a:p>
            <a:pPr>
              <a:buFont typeface="Arial" charset="0"/>
              <a:buChar char="•"/>
              <a:defRPr/>
            </a:pPr>
            <a:r>
              <a:rPr lang="en-US" altLang="ja-JP" dirty="0" smtClean="0"/>
              <a:t>1637</a:t>
            </a:r>
            <a:r>
              <a:rPr lang="ja-JP" altLang="en-US" dirty="0" smtClean="0"/>
              <a:t>　島原の乱</a:t>
            </a:r>
            <a:endParaRPr lang="en-US" altLang="ja-JP" dirty="0" smtClean="0"/>
          </a:p>
          <a:p>
            <a:pPr>
              <a:buFont typeface="Arial" charset="0"/>
              <a:buChar char="•"/>
              <a:defRPr/>
            </a:pPr>
            <a:r>
              <a:rPr lang="en-US" altLang="ja-JP" dirty="0" smtClean="0"/>
              <a:t>1639</a:t>
            </a:r>
            <a:r>
              <a:rPr lang="ja-JP" altLang="en-US" dirty="0" smtClean="0"/>
              <a:t>　</a:t>
            </a:r>
            <a:r>
              <a:rPr lang="ja-JP" altLang="en-US" dirty="0" smtClean="0">
                <a:solidFill>
                  <a:schemeClr val="accent3">
                    <a:lumMod val="50000"/>
                  </a:schemeClr>
                </a:solidFill>
              </a:rPr>
              <a:t>ポルトガル</a:t>
            </a:r>
            <a:r>
              <a:rPr lang="ja-JP" altLang="en-US" dirty="0" smtClean="0"/>
              <a:t>船の来航を禁止</a:t>
            </a:r>
            <a:endParaRPr lang="en-US" altLang="ja-JP" dirty="0" smtClean="0"/>
          </a:p>
          <a:p>
            <a:pPr>
              <a:buFont typeface="Arial" charset="0"/>
              <a:buChar char="•"/>
              <a:defRPr/>
            </a:pPr>
            <a:r>
              <a:rPr lang="en-US" altLang="ja-JP" dirty="0" smtClean="0"/>
              <a:t>1641</a:t>
            </a:r>
            <a:r>
              <a:rPr lang="ja-JP" altLang="en-US" dirty="0" smtClean="0"/>
              <a:t>　</a:t>
            </a:r>
            <a:r>
              <a:rPr lang="ja-JP" altLang="en-US" dirty="0" smtClean="0">
                <a:solidFill>
                  <a:srgbClr val="0000FF"/>
                </a:solidFill>
              </a:rPr>
              <a:t>オランダ</a:t>
            </a:r>
            <a:r>
              <a:rPr lang="ja-JP" altLang="en-US" dirty="0" smtClean="0"/>
              <a:t>商館を出島に移す</a:t>
            </a:r>
            <a:endParaRPr lang="en-US" altLang="ja-JP" dirty="0" smtClean="0"/>
          </a:p>
          <a:p>
            <a:pPr>
              <a:buFont typeface="Arial" charset="0"/>
              <a:buChar char="•"/>
              <a:defRPr/>
            </a:pPr>
            <a:endParaRPr lang="en-US" altLang="ja-JP" dirty="0"/>
          </a:p>
          <a:p>
            <a:pPr>
              <a:buFont typeface="Arial" charset="0"/>
              <a:buChar char="•"/>
              <a:defRPr/>
            </a:pPr>
            <a:endParaRPr lang="en-US" altLang="ja-JP" dirty="0" smtClean="0"/>
          </a:p>
          <a:p>
            <a:pPr>
              <a:buFont typeface="Arial" charset="0"/>
              <a:buChar char="•"/>
              <a:defRPr/>
            </a:pPr>
            <a:endParaRPr lang="ja-JP" alt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タイトル 1"/>
          <p:cNvSpPr>
            <a:spLocks noGrp="1"/>
          </p:cNvSpPr>
          <p:nvPr>
            <p:ph type="title"/>
          </p:nvPr>
        </p:nvSpPr>
        <p:spPr/>
        <p:txBody>
          <a:bodyPr/>
          <a:lstStyle/>
          <a:p>
            <a:r>
              <a:rPr lang="ja-JP" altLang="en-US" smtClean="0"/>
              <a:t>オランダ風車とチューリップ</a:t>
            </a:r>
          </a:p>
        </p:txBody>
      </p:sp>
      <p:pic>
        <p:nvPicPr>
          <p:cNvPr id="4403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71475" y="1595438"/>
            <a:ext cx="3768725" cy="28273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628775"/>
            <a:ext cx="3671888" cy="275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037" name="テキスト ボックス 2"/>
          <p:cNvSpPr txBox="1">
            <a:spLocks noChangeArrowheads="1"/>
          </p:cNvSpPr>
          <p:nvPr/>
        </p:nvSpPr>
        <p:spPr bwMode="auto">
          <a:xfrm>
            <a:off x="1258888" y="5013325"/>
            <a:ext cx="72009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a:latin typeface="Arial" panose="020B0604020202020204" pitchFamily="34" charset="0"/>
              </a:rPr>
              <a:t>地面が低いため、風車を使って水を汲みだす。</a:t>
            </a:r>
            <a:endParaRPr lang="en-US" altLang="ja-JP" sz="2400">
              <a:latin typeface="Arial" panose="020B0604020202020204" pitchFamily="34" charset="0"/>
            </a:endParaRPr>
          </a:p>
          <a:p>
            <a:pPr>
              <a:spcBef>
                <a:spcPct val="0"/>
              </a:spcBef>
              <a:buFontTx/>
              <a:buNone/>
            </a:pPr>
            <a:r>
              <a:rPr lang="ja-JP" altLang="en-US" sz="2400">
                <a:latin typeface="Arial" panose="020B0604020202020204" pitchFamily="34" charset="0"/>
              </a:rPr>
              <a:t>高低差がないので、自転車が発達</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タイトル 1"/>
          <p:cNvSpPr>
            <a:spLocks noGrp="1"/>
          </p:cNvSpPr>
          <p:nvPr>
            <p:ph type="title"/>
          </p:nvPr>
        </p:nvSpPr>
        <p:spPr/>
        <p:txBody>
          <a:bodyPr/>
          <a:lstStyle/>
          <a:p>
            <a:r>
              <a:rPr lang="ja-JP" altLang="en-US" smtClean="0"/>
              <a:t>チューリップバブル</a:t>
            </a:r>
          </a:p>
        </p:txBody>
      </p:sp>
      <p:graphicFrame>
        <p:nvGraphicFramePr>
          <p:cNvPr id="5" name="コンテンツ プレースホルダー 4"/>
          <p:cNvGraphicFramePr>
            <a:graphicFrameLocks noGrp="1"/>
          </p:cNvGraphicFramePr>
          <p:nvPr>
            <p:ph idx="1"/>
          </p:nvPr>
        </p:nvGraphicFramePr>
        <p:xfrm>
          <a:off x="503238" y="1268413"/>
          <a:ext cx="8229601" cy="3883026"/>
        </p:xfrm>
        <a:graphic>
          <a:graphicData uri="http://schemas.openxmlformats.org/drawingml/2006/table">
            <a:tbl>
              <a:tblPr firstRow="1" bandRow="1">
                <a:tableStyleId>{5C22544A-7EE6-4342-B048-85BDC9FD1C3A}</a:tableStyleId>
              </a:tblPr>
              <a:tblGrid>
                <a:gridCol w="2458616">
                  <a:extLst>
                    <a:ext uri="{9D8B030D-6E8A-4147-A177-3AD203B41FA5}">
                      <a16:colId xmlns:a16="http://schemas.microsoft.com/office/drawing/2014/main" val="20000"/>
                    </a:ext>
                  </a:extLst>
                </a:gridCol>
                <a:gridCol w="2520280">
                  <a:extLst>
                    <a:ext uri="{9D8B030D-6E8A-4147-A177-3AD203B41FA5}">
                      <a16:colId xmlns:a16="http://schemas.microsoft.com/office/drawing/2014/main" val="20001"/>
                    </a:ext>
                  </a:extLst>
                </a:gridCol>
                <a:gridCol w="2376264">
                  <a:extLst>
                    <a:ext uri="{9D8B030D-6E8A-4147-A177-3AD203B41FA5}">
                      <a16:colId xmlns:a16="http://schemas.microsoft.com/office/drawing/2014/main" val="20002"/>
                    </a:ext>
                  </a:extLst>
                </a:gridCol>
                <a:gridCol w="874441">
                  <a:extLst>
                    <a:ext uri="{9D8B030D-6E8A-4147-A177-3AD203B41FA5}">
                      <a16:colId xmlns:a16="http://schemas.microsoft.com/office/drawing/2014/main" val="20003"/>
                    </a:ext>
                  </a:extLst>
                </a:gridCol>
              </a:tblGrid>
              <a:tr h="945128">
                <a:tc>
                  <a:txBody>
                    <a:bodyPr/>
                    <a:lstStyle/>
                    <a:p>
                      <a:endParaRPr kumimoji="1" lang="ja-JP" altLang="en-US" sz="2800" dirty="0"/>
                    </a:p>
                  </a:txBody>
                  <a:tcPr marT="45732" marB="45732"/>
                </a:tc>
                <a:tc>
                  <a:txBody>
                    <a:bodyPr/>
                    <a:lstStyle/>
                    <a:p>
                      <a:r>
                        <a:rPr kumimoji="1" lang="ja-JP" altLang="en-US" sz="2800" dirty="0" smtClean="0"/>
                        <a:t>値上がり前（</a:t>
                      </a:r>
                      <a:r>
                        <a:rPr kumimoji="1" lang="en-US" altLang="ja-JP" sz="2800" dirty="0" smtClean="0"/>
                        <a:t>1634</a:t>
                      </a:r>
                      <a:r>
                        <a:rPr kumimoji="1" lang="ja-JP" altLang="en-US" sz="2800" dirty="0" smtClean="0"/>
                        <a:t>）</a:t>
                      </a:r>
                      <a:endParaRPr kumimoji="1" lang="ja-JP" altLang="en-US" sz="2800" dirty="0"/>
                    </a:p>
                  </a:txBody>
                  <a:tcPr marT="45732" marB="45732"/>
                </a:tc>
                <a:tc>
                  <a:txBody>
                    <a:bodyPr/>
                    <a:lstStyle/>
                    <a:p>
                      <a:r>
                        <a:rPr kumimoji="1" lang="ja-JP" altLang="en-US" sz="2800" dirty="0" smtClean="0"/>
                        <a:t>値上がり後（</a:t>
                      </a:r>
                      <a:r>
                        <a:rPr kumimoji="1" lang="en-US" altLang="ja-JP" sz="2800" dirty="0" smtClean="0"/>
                        <a:t>1637</a:t>
                      </a:r>
                      <a:r>
                        <a:rPr kumimoji="1" lang="ja-JP" altLang="en-US" sz="2800" dirty="0" smtClean="0"/>
                        <a:t>）</a:t>
                      </a:r>
                      <a:endParaRPr kumimoji="1" lang="ja-JP" altLang="en-US" sz="2800" dirty="0"/>
                    </a:p>
                  </a:txBody>
                  <a:tcPr marT="45732" marB="45732"/>
                </a:tc>
                <a:tc>
                  <a:txBody>
                    <a:bodyPr/>
                    <a:lstStyle/>
                    <a:p>
                      <a:endParaRPr kumimoji="1" lang="ja-JP" altLang="en-US" sz="2800" dirty="0"/>
                    </a:p>
                  </a:txBody>
                  <a:tcPr marT="45732" marB="45732"/>
                </a:tc>
                <a:extLst>
                  <a:ext uri="{0D108BD9-81ED-4DB2-BD59-A6C34878D82A}">
                    <a16:rowId xmlns:a16="http://schemas.microsoft.com/office/drawing/2014/main" val="10000"/>
                  </a:ext>
                </a:extLst>
              </a:tr>
              <a:tr h="956178">
                <a:tc>
                  <a:txBody>
                    <a:bodyPr/>
                    <a:lstStyle/>
                    <a:p>
                      <a:r>
                        <a:rPr kumimoji="1" lang="ja-JP" altLang="en-US" sz="2800" dirty="0" smtClean="0"/>
                        <a:t>普通の球根</a:t>
                      </a:r>
                      <a:endParaRPr kumimoji="1" lang="en-US" altLang="ja-JP" sz="2800" dirty="0" smtClean="0"/>
                    </a:p>
                    <a:p>
                      <a:endParaRPr kumimoji="1" lang="ja-JP" altLang="en-US" sz="2800" dirty="0"/>
                    </a:p>
                  </a:txBody>
                  <a:tcPr marT="45732" marB="45732"/>
                </a:tc>
                <a:tc>
                  <a:txBody>
                    <a:bodyPr/>
                    <a:lstStyle/>
                    <a:p>
                      <a:r>
                        <a:rPr kumimoji="1" lang="en-US" altLang="ja-JP" sz="2800" dirty="0" smtClean="0"/>
                        <a:t>20</a:t>
                      </a:r>
                      <a:endParaRPr kumimoji="1" lang="ja-JP" altLang="en-US" sz="2800" dirty="0"/>
                    </a:p>
                  </a:txBody>
                  <a:tcPr marT="45732" marB="45732"/>
                </a:tc>
                <a:tc>
                  <a:txBody>
                    <a:bodyPr/>
                    <a:lstStyle/>
                    <a:p>
                      <a:r>
                        <a:rPr kumimoji="1" lang="en-US" altLang="ja-JP" sz="2800" dirty="0" smtClean="0"/>
                        <a:t>1200</a:t>
                      </a:r>
                      <a:endParaRPr kumimoji="1" lang="ja-JP" altLang="en-US" sz="2800" dirty="0"/>
                    </a:p>
                  </a:txBody>
                  <a:tcPr marT="45732" marB="45732"/>
                </a:tc>
                <a:tc>
                  <a:txBody>
                    <a:bodyPr/>
                    <a:lstStyle/>
                    <a:p>
                      <a:endParaRPr kumimoji="1" lang="ja-JP" altLang="en-US" sz="2800" dirty="0"/>
                    </a:p>
                  </a:txBody>
                  <a:tcPr marT="45732" marB="45732"/>
                </a:tc>
                <a:extLst>
                  <a:ext uri="{0D108BD9-81ED-4DB2-BD59-A6C34878D82A}">
                    <a16:rowId xmlns:a16="http://schemas.microsoft.com/office/drawing/2014/main" val="10001"/>
                  </a:ext>
                </a:extLst>
              </a:tr>
              <a:tr h="945128">
                <a:tc>
                  <a:txBody>
                    <a:bodyPr/>
                    <a:lstStyle/>
                    <a:p>
                      <a:r>
                        <a:rPr kumimoji="1" lang="ja-JP" altLang="en-US" sz="2800" dirty="0" smtClean="0"/>
                        <a:t>ゴーダ種</a:t>
                      </a:r>
                      <a:endParaRPr kumimoji="1" lang="en-US" altLang="ja-JP" sz="2800" dirty="0" smtClean="0"/>
                    </a:p>
                    <a:p>
                      <a:endParaRPr kumimoji="1" lang="ja-JP" altLang="en-US" sz="2800" dirty="0"/>
                    </a:p>
                  </a:txBody>
                  <a:tcPr marT="45732" marB="45732"/>
                </a:tc>
                <a:tc>
                  <a:txBody>
                    <a:bodyPr/>
                    <a:lstStyle/>
                    <a:p>
                      <a:r>
                        <a:rPr kumimoji="1" lang="en-US" altLang="ja-JP" sz="2800" dirty="0" smtClean="0"/>
                        <a:t>20</a:t>
                      </a:r>
                      <a:endParaRPr kumimoji="1" lang="ja-JP" altLang="en-US" sz="2800" dirty="0"/>
                    </a:p>
                  </a:txBody>
                  <a:tcPr marT="45732" marB="45732"/>
                </a:tc>
                <a:tc>
                  <a:txBody>
                    <a:bodyPr/>
                    <a:lstStyle/>
                    <a:p>
                      <a:r>
                        <a:rPr kumimoji="1" lang="en-US" altLang="ja-JP" sz="2800" dirty="0" smtClean="0"/>
                        <a:t>225</a:t>
                      </a:r>
                      <a:endParaRPr kumimoji="1" lang="ja-JP" altLang="en-US" sz="2800" dirty="0"/>
                    </a:p>
                  </a:txBody>
                  <a:tcPr marT="45732" marB="45732"/>
                </a:tc>
                <a:tc>
                  <a:txBody>
                    <a:bodyPr/>
                    <a:lstStyle/>
                    <a:p>
                      <a:endParaRPr kumimoji="1" lang="ja-JP" altLang="en-US" sz="2800" dirty="0"/>
                    </a:p>
                  </a:txBody>
                  <a:tcPr marT="45732" marB="45732"/>
                </a:tc>
                <a:extLst>
                  <a:ext uri="{0D108BD9-81ED-4DB2-BD59-A6C34878D82A}">
                    <a16:rowId xmlns:a16="http://schemas.microsoft.com/office/drawing/2014/main" val="10002"/>
                  </a:ext>
                </a:extLst>
              </a:tr>
              <a:tr h="518296">
                <a:tc>
                  <a:txBody>
                    <a:bodyPr/>
                    <a:lstStyle/>
                    <a:p>
                      <a:r>
                        <a:rPr kumimoji="1" lang="ja-JP" altLang="en-US" sz="2800" dirty="0" smtClean="0"/>
                        <a:t>大元帥</a:t>
                      </a:r>
                      <a:endParaRPr kumimoji="1" lang="ja-JP" altLang="en-US" sz="2800" dirty="0"/>
                    </a:p>
                  </a:txBody>
                  <a:tcPr marT="45732" marB="45732"/>
                </a:tc>
                <a:tc>
                  <a:txBody>
                    <a:bodyPr/>
                    <a:lstStyle/>
                    <a:p>
                      <a:r>
                        <a:rPr kumimoji="1" lang="en-US" altLang="ja-JP" sz="2800" dirty="0" smtClean="0"/>
                        <a:t>95</a:t>
                      </a:r>
                      <a:endParaRPr kumimoji="1" lang="ja-JP" altLang="en-US" sz="2800" dirty="0"/>
                    </a:p>
                  </a:txBody>
                  <a:tcPr marT="45732" marB="45732"/>
                </a:tc>
                <a:tc>
                  <a:txBody>
                    <a:bodyPr/>
                    <a:lstStyle/>
                    <a:p>
                      <a:r>
                        <a:rPr kumimoji="1" lang="en-US" altLang="ja-JP" sz="2800" dirty="0" smtClean="0"/>
                        <a:t>900</a:t>
                      </a:r>
                      <a:endParaRPr kumimoji="1" lang="ja-JP" altLang="en-US" sz="2800" dirty="0"/>
                    </a:p>
                  </a:txBody>
                  <a:tcPr marT="45732" marB="45732"/>
                </a:tc>
                <a:tc>
                  <a:txBody>
                    <a:bodyPr/>
                    <a:lstStyle/>
                    <a:p>
                      <a:endParaRPr kumimoji="1" lang="ja-JP" altLang="en-US" sz="2800" dirty="0"/>
                    </a:p>
                  </a:txBody>
                  <a:tcPr marT="45732" marB="45732"/>
                </a:tc>
                <a:extLst>
                  <a:ext uri="{0D108BD9-81ED-4DB2-BD59-A6C34878D82A}">
                    <a16:rowId xmlns:a16="http://schemas.microsoft.com/office/drawing/2014/main" val="10003"/>
                  </a:ext>
                </a:extLst>
              </a:tr>
              <a:tr h="518296">
                <a:tc>
                  <a:txBody>
                    <a:bodyPr/>
                    <a:lstStyle/>
                    <a:p>
                      <a:r>
                        <a:rPr kumimoji="1" lang="ja-JP" altLang="en-US" sz="2800" dirty="0" smtClean="0"/>
                        <a:t>無窮の皇帝</a:t>
                      </a:r>
                      <a:endParaRPr kumimoji="1" lang="ja-JP" altLang="en-US" sz="2800" dirty="0"/>
                    </a:p>
                  </a:txBody>
                  <a:tcPr marT="45732" marB="45732"/>
                </a:tc>
                <a:tc>
                  <a:txBody>
                    <a:bodyPr/>
                    <a:lstStyle/>
                    <a:p>
                      <a:r>
                        <a:rPr kumimoji="1" lang="en-US" altLang="ja-JP" sz="2800" dirty="0" smtClean="0"/>
                        <a:t>2000</a:t>
                      </a:r>
                      <a:endParaRPr kumimoji="1" lang="ja-JP" altLang="en-US" sz="2800" dirty="0"/>
                    </a:p>
                  </a:txBody>
                  <a:tcPr marT="45732" marB="45732"/>
                </a:tc>
                <a:tc>
                  <a:txBody>
                    <a:bodyPr/>
                    <a:lstStyle/>
                    <a:p>
                      <a:r>
                        <a:rPr kumimoji="1" lang="en-US" altLang="ja-JP" sz="2800" dirty="0" smtClean="0"/>
                        <a:t>6000</a:t>
                      </a:r>
                      <a:endParaRPr kumimoji="1" lang="ja-JP" altLang="en-US" sz="2800" dirty="0"/>
                    </a:p>
                  </a:txBody>
                  <a:tcPr marT="45732" marB="45732"/>
                </a:tc>
                <a:tc>
                  <a:txBody>
                    <a:bodyPr/>
                    <a:lstStyle/>
                    <a:p>
                      <a:endParaRPr kumimoji="1" lang="ja-JP" altLang="en-US" sz="2800" dirty="0"/>
                    </a:p>
                  </a:txBody>
                  <a:tcPr marT="45732" marB="45732"/>
                </a:tc>
                <a:extLst>
                  <a:ext uri="{0D108BD9-81ED-4DB2-BD59-A6C34878D82A}">
                    <a16:rowId xmlns:a16="http://schemas.microsoft.com/office/drawing/2014/main" val="10004"/>
                  </a:ext>
                </a:extLst>
              </a:tr>
            </a:tbl>
          </a:graphicData>
        </a:graphic>
      </p:graphicFrame>
      <p:sp>
        <p:nvSpPr>
          <p:cNvPr id="45091" name="テキスト ボックス 3"/>
          <p:cNvSpPr txBox="1">
            <a:spLocks noChangeArrowheads="1"/>
          </p:cNvSpPr>
          <p:nvPr/>
        </p:nvSpPr>
        <p:spPr bwMode="auto">
          <a:xfrm>
            <a:off x="577850" y="5949950"/>
            <a:ext cx="7632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a:latin typeface="Arial" panose="020B0604020202020204" pitchFamily="34" charset="0"/>
              </a:rPr>
              <a:t>エドワード・チャンセラー（</a:t>
            </a:r>
            <a:r>
              <a:rPr lang="en-US" altLang="ja-JP" sz="1800">
                <a:latin typeface="Arial" panose="020B0604020202020204" pitchFamily="34" charset="0"/>
              </a:rPr>
              <a:t>2000</a:t>
            </a:r>
            <a:r>
              <a:rPr lang="ja-JP" altLang="en-US" sz="1800">
                <a:latin typeface="Arial" panose="020B0604020202020204" pitchFamily="34" charset="0"/>
              </a:rPr>
              <a:t>）</a:t>
            </a:r>
            <a:r>
              <a:rPr lang="en-US" altLang="ja-JP" sz="1800">
                <a:latin typeface="Arial" panose="020B0604020202020204" pitchFamily="34" charset="0"/>
              </a:rPr>
              <a:t>『</a:t>
            </a:r>
            <a:r>
              <a:rPr lang="ja-JP" altLang="en-US" sz="1800">
                <a:latin typeface="Arial" panose="020B0604020202020204" pitchFamily="34" charset="0"/>
              </a:rPr>
              <a:t>バブルの歴史　チューリップ恐慌からインターネット投機へ</a:t>
            </a:r>
            <a:r>
              <a:rPr lang="en-US" altLang="ja-JP" sz="1800">
                <a:latin typeface="Arial" panose="020B0604020202020204" pitchFamily="34" charset="0"/>
              </a:rPr>
              <a:t>』</a:t>
            </a:r>
            <a:r>
              <a:rPr lang="ja-JP" altLang="en-US" sz="1800">
                <a:latin typeface="Arial" panose="020B0604020202020204" pitchFamily="34" charset="0"/>
              </a:rPr>
              <a:t>日経ＢＰ社</a:t>
            </a:r>
          </a:p>
        </p:txBody>
      </p:sp>
      <p:sp>
        <p:nvSpPr>
          <p:cNvPr id="45092" name="テキスト ボックス 5"/>
          <p:cNvSpPr txBox="1">
            <a:spLocks noChangeArrowheads="1"/>
          </p:cNvSpPr>
          <p:nvPr/>
        </p:nvSpPr>
        <p:spPr bwMode="auto">
          <a:xfrm>
            <a:off x="755650" y="5468938"/>
            <a:ext cx="8064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fontAlgn="t">
              <a:spcBef>
                <a:spcPct val="0"/>
              </a:spcBef>
              <a:buFontTx/>
              <a:buNone/>
            </a:pPr>
            <a:r>
              <a:rPr lang="ja-JP" altLang="en-US" sz="1800">
                <a:latin typeface="Arial" panose="020B0604020202020204" pitchFamily="34" charset="0"/>
              </a:rPr>
              <a:t>（注）年収</a:t>
            </a:r>
            <a:r>
              <a:rPr lang="en-US" altLang="ja-JP" sz="1800">
                <a:latin typeface="Arial" panose="020B0604020202020204" pitchFamily="34" charset="0"/>
              </a:rPr>
              <a:t>300</a:t>
            </a:r>
            <a:r>
              <a:rPr lang="ja-JP" altLang="en-US" sz="1800">
                <a:latin typeface="Arial" panose="020B0604020202020204" pitchFamily="34" charset="0"/>
              </a:rPr>
              <a:t>万円として換算。</a:t>
            </a:r>
          </a:p>
        </p:txBody>
      </p:sp>
      <p:sp>
        <p:nvSpPr>
          <p:cNvPr id="45093" name="テキスト ボックス 6"/>
          <p:cNvSpPr txBox="1">
            <a:spLocks noChangeArrowheads="1"/>
          </p:cNvSpPr>
          <p:nvPr/>
        </p:nvSpPr>
        <p:spPr bwMode="auto">
          <a:xfrm>
            <a:off x="7524750" y="798513"/>
            <a:ext cx="1223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a:latin typeface="Arial" panose="020B0604020202020204" pitchFamily="34" charset="0"/>
              </a:rPr>
              <a:t>（万円）</a:t>
            </a:r>
          </a:p>
        </p:txBody>
      </p:sp>
      <p:pic>
        <p:nvPicPr>
          <p:cNvPr id="450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4640263"/>
            <a:ext cx="479425" cy="47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タイトル 1"/>
          <p:cNvSpPr>
            <a:spLocks noGrp="1"/>
          </p:cNvSpPr>
          <p:nvPr>
            <p:ph type="title"/>
          </p:nvPr>
        </p:nvSpPr>
        <p:spPr/>
        <p:txBody>
          <a:bodyPr/>
          <a:lstStyle/>
          <a:p>
            <a:r>
              <a:rPr lang="ja-JP" altLang="en-US" smtClean="0"/>
              <a:t>チューリップ</a:t>
            </a:r>
          </a:p>
        </p:txBody>
      </p:sp>
      <p:pic>
        <p:nvPicPr>
          <p:cNvPr id="46083"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49275" y="1600200"/>
            <a:ext cx="8045450" cy="4525963"/>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タイトル 1"/>
          <p:cNvSpPr>
            <a:spLocks noGrp="1"/>
          </p:cNvSpPr>
          <p:nvPr>
            <p:ph type="title"/>
          </p:nvPr>
        </p:nvSpPr>
        <p:spPr/>
        <p:txBody>
          <a:bodyPr/>
          <a:lstStyle/>
          <a:p>
            <a:r>
              <a:rPr lang="ja-JP" altLang="en-US" smtClean="0"/>
              <a:t>チューリップ</a:t>
            </a:r>
          </a:p>
        </p:txBody>
      </p:sp>
      <p:pic>
        <p:nvPicPr>
          <p:cNvPr id="47107"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49275" y="1600200"/>
            <a:ext cx="8045450" cy="4525963"/>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タイトル 1"/>
          <p:cNvSpPr>
            <a:spLocks noGrp="1"/>
          </p:cNvSpPr>
          <p:nvPr>
            <p:ph type="title"/>
          </p:nvPr>
        </p:nvSpPr>
        <p:spPr/>
        <p:txBody>
          <a:bodyPr/>
          <a:lstStyle/>
          <a:p>
            <a:r>
              <a:rPr lang="ja-JP" altLang="en-US" smtClean="0"/>
              <a:t>チューリップ</a:t>
            </a:r>
          </a:p>
        </p:txBody>
      </p:sp>
      <p:pic>
        <p:nvPicPr>
          <p:cNvPr id="48131"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49275" y="1600200"/>
            <a:ext cx="8045450" cy="4525963"/>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タイトル 1"/>
          <p:cNvSpPr>
            <a:spLocks noGrp="1"/>
          </p:cNvSpPr>
          <p:nvPr>
            <p:ph type="title"/>
          </p:nvPr>
        </p:nvSpPr>
        <p:spPr>
          <a:xfrm>
            <a:off x="269875" y="188913"/>
            <a:ext cx="8229600" cy="1143000"/>
          </a:xfrm>
        </p:spPr>
        <p:txBody>
          <a:bodyPr/>
          <a:lstStyle/>
          <a:p>
            <a:r>
              <a:rPr lang="ja-JP" altLang="en-US" smtClean="0"/>
              <a:t>３大テーマパークの入園者数</a:t>
            </a:r>
          </a:p>
        </p:txBody>
      </p:sp>
      <p:pic>
        <p:nvPicPr>
          <p:cNvPr id="4915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341438"/>
            <a:ext cx="8480425" cy="511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1"/>
          <p:cNvSpPr>
            <a:spLocks noGrp="1"/>
          </p:cNvSpPr>
          <p:nvPr>
            <p:ph type="title"/>
          </p:nvPr>
        </p:nvSpPr>
        <p:spPr/>
        <p:txBody>
          <a:bodyPr/>
          <a:lstStyle/>
          <a:p>
            <a:endParaRPr lang="ja-JP" altLang="en-US" smtClean="0"/>
          </a:p>
        </p:txBody>
      </p:sp>
      <p:pic>
        <p:nvPicPr>
          <p:cNvPr id="50179"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76375" y="274638"/>
            <a:ext cx="5616575" cy="6526212"/>
          </a:xfrm>
        </p:spPr>
      </p:pic>
      <p:sp>
        <p:nvSpPr>
          <p:cNvPr id="50180" name="テキスト ボックス 1"/>
          <p:cNvSpPr txBox="1">
            <a:spLocks noChangeArrowheads="1"/>
          </p:cNvSpPr>
          <p:nvPr/>
        </p:nvSpPr>
        <p:spPr bwMode="auto">
          <a:xfrm>
            <a:off x="179388" y="5445125"/>
            <a:ext cx="1368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a:latin typeface="Arial" panose="020B0604020202020204" pitchFamily="34" charset="0"/>
              </a:rPr>
              <a:t>2015</a:t>
            </a:r>
            <a:r>
              <a:rPr lang="ja-JP" altLang="en-US" sz="1800">
                <a:latin typeface="Arial" panose="020B0604020202020204" pitchFamily="34" charset="0"/>
              </a:rPr>
              <a:t>年</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00338" y="188913"/>
            <a:ext cx="4032250" cy="64484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p:cNvSpPr>
            <a:spLocks noGrp="1"/>
          </p:cNvSpPr>
          <p:nvPr>
            <p:ph type="title"/>
          </p:nvPr>
        </p:nvSpPr>
        <p:spPr/>
        <p:txBody>
          <a:bodyPr/>
          <a:lstStyle/>
          <a:p>
            <a:endParaRPr lang="ja-JP" altLang="en-US" smtClean="0"/>
          </a:p>
        </p:txBody>
      </p:sp>
      <p:pic>
        <p:nvPicPr>
          <p:cNvPr id="6147"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3200" y="-531813"/>
            <a:ext cx="8929688" cy="7858126"/>
          </a:xfrm>
        </p:spPr>
      </p:pic>
      <p:sp>
        <p:nvSpPr>
          <p:cNvPr id="2" name="正方形/長方形 1"/>
          <p:cNvSpPr/>
          <p:nvPr/>
        </p:nvSpPr>
        <p:spPr>
          <a:xfrm>
            <a:off x="1979613" y="3679825"/>
            <a:ext cx="1296987" cy="323850"/>
          </a:xfrm>
          <a:prstGeom prst="rect">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t>ハリウッド</a:t>
            </a:r>
          </a:p>
        </p:txBody>
      </p:sp>
      <p:sp>
        <p:nvSpPr>
          <p:cNvPr id="9" name="正方形/長方形 8"/>
          <p:cNvSpPr/>
          <p:nvPr/>
        </p:nvSpPr>
        <p:spPr>
          <a:xfrm>
            <a:off x="5435600" y="3789363"/>
            <a:ext cx="2305050" cy="323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t>アミティビレッジ</a:t>
            </a:r>
          </a:p>
        </p:txBody>
      </p:sp>
      <p:sp>
        <p:nvSpPr>
          <p:cNvPr id="10" name="正方形/長方形 9"/>
          <p:cNvSpPr/>
          <p:nvPr/>
        </p:nvSpPr>
        <p:spPr>
          <a:xfrm>
            <a:off x="3635375" y="4976813"/>
            <a:ext cx="3313113" cy="323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t>ユニバーサルワンダーランド</a:t>
            </a:r>
          </a:p>
        </p:txBody>
      </p:sp>
      <p:sp>
        <p:nvSpPr>
          <p:cNvPr id="11" name="正方形/長方形 10"/>
          <p:cNvSpPr/>
          <p:nvPr/>
        </p:nvSpPr>
        <p:spPr>
          <a:xfrm>
            <a:off x="6372225" y="5876925"/>
            <a:ext cx="2049463" cy="323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t>ハリーポッター</a:t>
            </a:r>
          </a:p>
        </p:txBody>
      </p:sp>
      <p:sp>
        <p:nvSpPr>
          <p:cNvPr id="12" name="正方形/長方形 11"/>
          <p:cNvSpPr/>
          <p:nvPr/>
        </p:nvSpPr>
        <p:spPr>
          <a:xfrm>
            <a:off x="6875463" y="3355975"/>
            <a:ext cx="2228850" cy="323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t>ウォーターワールド</a:t>
            </a:r>
          </a:p>
        </p:txBody>
      </p:sp>
      <p:sp>
        <p:nvSpPr>
          <p:cNvPr id="13" name="正方形/長方形 12"/>
          <p:cNvSpPr/>
          <p:nvPr/>
        </p:nvSpPr>
        <p:spPr>
          <a:xfrm>
            <a:off x="6734175" y="2238375"/>
            <a:ext cx="2233613" cy="323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t>ジュラシックパーク</a:t>
            </a:r>
          </a:p>
        </p:txBody>
      </p:sp>
      <p:sp>
        <p:nvSpPr>
          <p:cNvPr id="14" name="正方形/長方形 13"/>
          <p:cNvSpPr/>
          <p:nvPr/>
        </p:nvSpPr>
        <p:spPr>
          <a:xfrm>
            <a:off x="4140200" y="1125538"/>
            <a:ext cx="1871663" cy="323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t>ミニオンパーク</a:t>
            </a:r>
          </a:p>
        </p:txBody>
      </p:sp>
      <p:sp>
        <p:nvSpPr>
          <p:cNvPr id="15" name="正方形/長方形 14"/>
          <p:cNvSpPr/>
          <p:nvPr/>
        </p:nvSpPr>
        <p:spPr>
          <a:xfrm>
            <a:off x="4151313" y="2205038"/>
            <a:ext cx="1789112" cy="323850"/>
          </a:xfrm>
          <a:prstGeom prst="rect">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t>サンフランシスコ</a:t>
            </a:r>
          </a:p>
        </p:txBody>
      </p:sp>
      <p:sp>
        <p:nvSpPr>
          <p:cNvPr id="5" name="円/楕円 4"/>
          <p:cNvSpPr/>
          <p:nvPr/>
        </p:nvSpPr>
        <p:spPr>
          <a:xfrm>
            <a:off x="179388" y="-531813"/>
            <a:ext cx="2592387" cy="24479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 name="正方形/長方形 17"/>
          <p:cNvSpPr/>
          <p:nvPr/>
        </p:nvSpPr>
        <p:spPr>
          <a:xfrm>
            <a:off x="2124075" y="2232025"/>
            <a:ext cx="1584325" cy="323850"/>
          </a:xfrm>
          <a:prstGeom prst="rect">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t>ニューヨーク</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84438" y="188913"/>
            <a:ext cx="4391025" cy="63182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009900"/>
            <a:ext cx="82296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3340100"/>
            <a:ext cx="7015163" cy="1008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タイトル 1"/>
          <p:cNvSpPr>
            <a:spLocks noGrp="1"/>
          </p:cNvSpPr>
          <p:nvPr>
            <p:ph type="title"/>
          </p:nvPr>
        </p:nvSpPr>
        <p:spPr/>
        <p:txBody>
          <a:bodyPr/>
          <a:lstStyle/>
          <a:p>
            <a:endParaRPr lang="ja-JP" altLang="en-US" smtClean="0"/>
          </a:p>
        </p:txBody>
      </p:sp>
      <p:sp>
        <p:nvSpPr>
          <p:cNvPr id="54275" name="コンテンツ プレースホルダー 2"/>
          <p:cNvSpPr>
            <a:spLocks noGrp="1"/>
          </p:cNvSpPr>
          <p:nvPr>
            <p:ph idx="1"/>
          </p:nvPr>
        </p:nvSpPr>
        <p:spPr/>
        <p:txBody>
          <a:bodyPr/>
          <a:lstStyle/>
          <a:p>
            <a:endParaRPr lang="ja-JP" altLang="en-US" smtClean="0"/>
          </a:p>
        </p:txBody>
      </p:sp>
      <p:sp>
        <p:nvSpPr>
          <p:cNvPr id="4" name="円/楕円 3"/>
          <p:cNvSpPr/>
          <p:nvPr/>
        </p:nvSpPr>
        <p:spPr>
          <a:xfrm>
            <a:off x="792163" y="2322513"/>
            <a:ext cx="5256212" cy="338455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 name="正方形/長方形 4"/>
          <p:cNvSpPr/>
          <p:nvPr/>
        </p:nvSpPr>
        <p:spPr>
          <a:xfrm>
            <a:off x="5969000" y="185738"/>
            <a:ext cx="2952750" cy="3241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4278" name="テキスト ボックス 5"/>
          <p:cNvSpPr txBox="1">
            <a:spLocks noChangeArrowheads="1"/>
          </p:cNvSpPr>
          <p:nvPr/>
        </p:nvSpPr>
        <p:spPr bwMode="auto">
          <a:xfrm>
            <a:off x="6300788" y="987425"/>
            <a:ext cx="460375"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a:solidFill>
                  <a:schemeClr val="bg1"/>
                </a:solidFill>
                <a:latin typeface="Arial" panose="020B0604020202020204" pitchFamily="34" charset="0"/>
              </a:rPr>
              <a:t>ハーバータウン</a:t>
            </a:r>
          </a:p>
        </p:txBody>
      </p:sp>
      <p:sp>
        <p:nvSpPr>
          <p:cNvPr id="54279" name="テキスト ボックス 6"/>
          <p:cNvSpPr txBox="1">
            <a:spLocks noChangeArrowheads="1"/>
          </p:cNvSpPr>
          <p:nvPr/>
        </p:nvSpPr>
        <p:spPr bwMode="auto">
          <a:xfrm>
            <a:off x="8243888" y="1023938"/>
            <a:ext cx="4619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a:solidFill>
                  <a:schemeClr val="bg1"/>
                </a:solidFill>
                <a:latin typeface="Arial" panose="020B0604020202020204" pitchFamily="34" charset="0"/>
              </a:rPr>
              <a:t>フォレストビラ</a:t>
            </a:r>
          </a:p>
        </p:txBody>
      </p:sp>
      <p:sp>
        <p:nvSpPr>
          <p:cNvPr id="54280" name="テキスト ボックス 7"/>
          <p:cNvSpPr txBox="1">
            <a:spLocks noChangeArrowheads="1"/>
          </p:cNvSpPr>
          <p:nvPr/>
        </p:nvSpPr>
        <p:spPr bwMode="auto">
          <a:xfrm>
            <a:off x="1547813" y="2903538"/>
            <a:ext cx="3529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800">
                <a:solidFill>
                  <a:schemeClr val="bg1"/>
                </a:solidFill>
                <a:latin typeface="Arial" panose="020B0604020202020204" pitchFamily="34" charset="0"/>
              </a:rPr>
              <a:t>アムステルダムシティ</a:t>
            </a:r>
          </a:p>
        </p:txBody>
      </p:sp>
      <p:sp>
        <p:nvSpPr>
          <p:cNvPr id="9" name="正方形/長方形 8"/>
          <p:cNvSpPr/>
          <p:nvPr/>
        </p:nvSpPr>
        <p:spPr>
          <a:xfrm>
            <a:off x="395288" y="5516563"/>
            <a:ext cx="1512887" cy="649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t>入口</a:t>
            </a:r>
          </a:p>
        </p:txBody>
      </p:sp>
      <p:sp>
        <p:nvSpPr>
          <p:cNvPr id="10" name="正方形/長方形 9"/>
          <p:cNvSpPr/>
          <p:nvPr/>
        </p:nvSpPr>
        <p:spPr>
          <a:xfrm>
            <a:off x="5076825" y="3014663"/>
            <a:ext cx="2087563" cy="43338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t>ハーバーゲート</a:t>
            </a:r>
          </a:p>
        </p:txBody>
      </p:sp>
      <p:sp>
        <p:nvSpPr>
          <p:cNvPr id="15" name="右矢印 14"/>
          <p:cNvSpPr/>
          <p:nvPr/>
        </p:nvSpPr>
        <p:spPr>
          <a:xfrm>
            <a:off x="2268538" y="5842000"/>
            <a:ext cx="5240337" cy="323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下矢印 15"/>
          <p:cNvSpPr/>
          <p:nvPr/>
        </p:nvSpPr>
        <p:spPr>
          <a:xfrm rot="10800000">
            <a:off x="7732713" y="3933825"/>
            <a:ext cx="303212" cy="15970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54285" name="Picture 4" descr="C:\Users\Nariyasu\AppData\Local\Microsoft\Windows\INetCache\IE\PYGVI261\Tall_ship_Christian_Radich_under_sai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5763" y="884238"/>
            <a:ext cx="172085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6" name="テキスト ボックス 17"/>
          <p:cNvSpPr txBox="1">
            <a:spLocks noChangeArrowheads="1"/>
          </p:cNvSpPr>
          <p:nvPr/>
        </p:nvSpPr>
        <p:spPr bwMode="auto">
          <a:xfrm>
            <a:off x="5916613" y="293688"/>
            <a:ext cx="29876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a:solidFill>
                  <a:schemeClr val="bg1"/>
                </a:solidFill>
                <a:latin typeface="Arial" panose="020B0604020202020204" pitchFamily="34" charset="0"/>
              </a:rPr>
              <a:t>パレスハウステンボス</a:t>
            </a:r>
          </a:p>
        </p:txBody>
      </p:sp>
      <p:sp>
        <p:nvSpPr>
          <p:cNvPr id="54287" name="テキスト ボックス 19"/>
          <p:cNvSpPr txBox="1">
            <a:spLocks noChangeArrowheads="1"/>
          </p:cNvSpPr>
          <p:nvPr/>
        </p:nvSpPr>
        <p:spPr bwMode="auto">
          <a:xfrm>
            <a:off x="1241425" y="3963988"/>
            <a:ext cx="20526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a:solidFill>
                  <a:schemeClr val="bg1"/>
                </a:solidFill>
                <a:latin typeface="Arial" panose="020B0604020202020204" pitchFamily="34" charset="0"/>
              </a:rPr>
              <a:t>アトラクションタウン</a:t>
            </a:r>
          </a:p>
        </p:txBody>
      </p:sp>
      <p:sp>
        <p:nvSpPr>
          <p:cNvPr id="54288" name="テキスト ボックス 20"/>
          <p:cNvSpPr txBox="1">
            <a:spLocks noChangeArrowheads="1"/>
          </p:cNvSpPr>
          <p:nvPr/>
        </p:nvSpPr>
        <p:spPr bwMode="auto">
          <a:xfrm>
            <a:off x="4046538" y="3989388"/>
            <a:ext cx="1870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a:solidFill>
                  <a:schemeClr val="bg1"/>
                </a:solidFill>
                <a:latin typeface="Arial" panose="020B0604020202020204" pitchFamily="34" charset="0"/>
              </a:rPr>
              <a:t>タワーシティ</a:t>
            </a:r>
          </a:p>
        </p:txBody>
      </p:sp>
      <p:sp>
        <p:nvSpPr>
          <p:cNvPr id="54289" name="テキスト ボックス 21"/>
          <p:cNvSpPr txBox="1">
            <a:spLocks noChangeArrowheads="1"/>
          </p:cNvSpPr>
          <p:nvPr/>
        </p:nvSpPr>
        <p:spPr bwMode="auto">
          <a:xfrm>
            <a:off x="1619250" y="5019675"/>
            <a:ext cx="2089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a:solidFill>
                  <a:schemeClr val="bg1"/>
                </a:solidFill>
                <a:latin typeface="Arial" panose="020B0604020202020204" pitchFamily="34" charset="0"/>
              </a:rPr>
              <a:t>フラワーロード</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タイトル 1"/>
          <p:cNvSpPr>
            <a:spLocks noGrp="1"/>
          </p:cNvSpPr>
          <p:nvPr>
            <p:ph type="title"/>
          </p:nvPr>
        </p:nvSpPr>
        <p:spPr/>
        <p:txBody>
          <a:bodyPr/>
          <a:lstStyle/>
          <a:p>
            <a:r>
              <a:rPr lang="ja-JP" altLang="en-US" smtClean="0"/>
              <a:t>フラワーロード</a:t>
            </a:r>
          </a:p>
        </p:txBody>
      </p:sp>
      <p:pic>
        <p:nvPicPr>
          <p:cNvPr id="55299"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49275" y="1600200"/>
            <a:ext cx="8045450" cy="4525963"/>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タイトル 1"/>
          <p:cNvSpPr>
            <a:spLocks noGrp="1"/>
          </p:cNvSpPr>
          <p:nvPr>
            <p:ph type="title"/>
          </p:nvPr>
        </p:nvSpPr>
        <p:spPr/>
        <p:txBody>
          <a:bodyPr/>
          <a:lstStyle/>
          <a:p>
            <a:r>
              <a:rPr lang="ja-JP" altLang="en-US" smtClean="0"/>
              <a:t>フラワーロード</a:t>
            </a:r>
          </a:p>
        </p:txBody>
      </p:sp>
      <p:pic>
        <p:nvPicPr>
          <p:cNvPr id="56323"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49275" y="1600200"/>
            <a:ext cx="8045450" cy="4525963"/>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タイトル 1"/>
          <p:cNvSpPr>
            <a:spLocks noGrp="1"/>
          </p:cNvSpPr>
          <p:nvPr>
            <p:ph type="title"/>
          </p:nvPr>
        </p:nvSpPr>
        <p:spPr/>
        <p:txBody>
          <a:bodyPr/>
          <a:lstStyle/>
          <a:p>
            <a:r>
              <a:rPr lang="ja-JP" altLang="en-US" smtClean="0"/>
              <a:t>アトラクションタウン</a:t>
            </a:r>
          </a:p>
        </p:txBody>
      </p:sp>
      <p:pic>
        <p:nvPicPr>
          <p:cNvPr id="57347"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49275" y="1600200"/>
            <a:ext cx="8045450" cy="4525963"/>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タイトル 1"/>
          <p:cNvSpPr>
            <a:spLocks noGrp="1"/>
          </p:cNvSpPr>
          <p:nvPr>
            <p:ph type="title"/>
          </p:nvPr>
        </p:nvSpPr>
        <p:spPr/>
        <p:txBody>
          <a:bodyPr/>
          <a:lstStyle/>
          <a:p>
            <a:r>
              <a:rPr lang="ja-JP" altLang="en-US" smtClean="0"/>
              <a:t>ドムトールン展望室</a:t>
            </a:r>
          </a:p>
        </p:txBody>
      </p:sp>
      <p:pic>
        <p:nvPicPr>
          <p:cNvPr id="58371"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42988" y="1484313"/>
            <a:ext cx="2952750" cy="5248275"/>
          </a:xfrm>
        </p:spPr>
      </p:pic>
      <p:pic>
        <p:nvPicPr>
          <p:cNvPr id="58372" name="図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557338"/>
            <a:ext cx="2928938" cy="520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タイトル 1"/>
          <p:cNvSpPr>
            <a:spLocks noGrp="1"/>
          </p:cNvSpPr>
          <p:nvPr>
            <p:ph type="title"/>
          </p:nvPr>
        </p:nvSpPr>
        <p:spPr/>
        <p:txBody>
          <a:bodyPr/>
          <a:lstStyle/>
          <a:p>
            <a:r>
              <a:rPr lang="ja-JP" altLang="en-US" smtClean="0"/>
              <a:t>ドムトールン展望室</a:t>
            </a:r>
          </a:p>
        </p:txBody>
      </p:sp>
      <p:pic>
        <p:nvPicPr>
          <p:cNvPr id="59395"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98825" y="1600200"/>
            <a:ext cx="2546350" cy="4525963"/>
          </a:xfrm>
        </p:spPr>
      </p:pic>
      <p:pic>
        <p:nvPicPr>
          <p:cNvPr id="59396" name="図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1700213"/>
            <a:ext cx="7883525"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タイトル 1"/>
          <p:cNvSpPr>
            <a:spLocks noGrp="1"/>
          </p:cNvSpPr>
          <p:nvPr>
            <p:ph type="title"/>
          </p:nvPr>
        </p:nvSpPr>
        <p:spPr/>
        <p:txBody>
          <a:bodyPr/>
          <a:lstStyle/>
          <a:p>
            <a:r>
              <a:rPr lang="ja-JP" altLang="en-US" smtClean="0"/>
              <a:t>ボール型ホテル</a:t>
            </a:r>
            <a:r>
              <a:rPr lang="en-US" altLang="ja-JP" smtClean="0"/>
              <a:t/>
            </a:r>
            <a:br>
              <a:rPr lang="en-US" altLang="ja-JP" smtClean="0"/>
            </a:br>
            <a:r>
              <a:rPr lang="ja-JP" altLang="en-US" smtClean="0"/>
              <a:t>無人島までの一泊ツアー</a:t>
            </a:r>
          </a:p>
        </p:txBody>
      </p:sp>
      <p:pic>
        <p:nvPicPr>
          <p:cNvPr id="60419"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11188" y="1844675"/>
            <a:ext cx="6965950" cy="3917950"/>
          </a:xfrm>
        </p:spPr>
      </p:pic>
      <p:pic>
        <p:nvPicPr>
          <p:cNvPr id="604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9513" y="4221163"/>
            <a:ext cx="3525837" cy="2255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4292600"/>
            <a:ext cx="3775075" cy="251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タイトル 1"/>
          <p:cNvSpPr>
            <a:spLocks noGrp="1"/>
          </p:cNvSpPr>
          <p:nvPr>
            <p:ph type="title"/>
          </p:nvPr>
        </p:nvSpPr>
        <p:spPr/>
        <p:txBody>
          <a:bodyPr/>
          <a:lstStyle/>
          <a:p>
            <a:r>
              <a:rPr lang="ja-JP" altLang="en-US" smtClean="0"/>
              <a:t>ミシャの展覧会</a:t>
            </a:r>
          </a:p>
        </p:txBody>
      </p:sp>
      <p:pic>
        <p:nvPicPr>
          <p:cNvPr id="6144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50863" y="1600200"/>
            <a:ext cx="8042275"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p:txBody>
          <a:bodyPr/>
          <a:lstStyle/>
          <a:p>
            <a:r>
              <a:rPr lang="ja-JP" altLang="en-US" smtClean="0"/>
              <a:t>ホテルから</a:t>
            </a:r>
          </a:p>
        </p:txBody>
      </p:sp>
      <p:pic>
        <p:nvPicPr>
          <p:cNvPr id="717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9476"/>
          <a:stretch>
            <a:fillRect/>
          </a:stretch>
        </p:blipFill>
        <p:spPr>
          <a:xfrm>
            <a:off x="242888" y="1557338"/>
            <a:ext cx="8767762" cy="44640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7019925" y="2205038"/>
            <a:ext cx="1873250"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t>ハリーポッター</a:t>
            </a:r>
          </a:p>
        </p:txBody>
      </p:sp>
      <p:sp>
        <p:nvSpPr>
          <p:cNvPr id="5" name="正方形/長方形 4"/>
          <p:cNvSpPr/>
          <p:nvPr/>
        </p:nvSpPr>
        <p:spPr>
          <a:xfrm>
            <a:off x="2843213" y="2420938"/>
            <a:ext cx="2449512" cy="360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t>ジュラシックパーク</a:t>
            </a:r>
          </a:p>
        </p:txBody>
      </p:sp>
      <p:sp>
        <p:nvSpPr>
          <p:cNvPr id="6" name="正方形/長方形 5"/>
          <p:cNvSpPr/>
          <p:nvPr/>
        </p:nvSpPr>
        <p:spPr>
          <a:xfrm>
            <a:off x="684213" y="3716338"/>
            <a:ext cx="1800225" cy="433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t>ハリウッドエリア</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タイトル 1"/>
          <p:cNvSpPr>
            <a:spLocks noGrp="1"/>
          </p:cNvSpPr>
          <p:nvPr>
            <p:ph type="title"/>
          </p:nvPr>
        </p:nvSpPr>
        <p:spPr>
          <a:xfrm>
            <a:off x="423863" y="404813"/>
            <a:ext cx="8229600" cy="1143000"/>
          </a:xfrm>
        </p:spPr>
        <p:txBody>
          <a:bodyPr/>
          <a:lstStyle/>
          <a:p>
            <a:r>
              <a:rPr lang="ja-JP" altLang="en-US" smtClean="0"/>
              <a:t>スキポール</a:t>
            </a:r>
            <a:r>
              <a:rPr lang="en-US" altLang="ja-JP" smtClean="0"/>
              <a:t/>
            </a:r>
            <a:br>
              <a:rPr lang="en-US" altLang="ja-JP" smtClean="0"/>
            </a:br>
            <a:r>
              <a:rPr lang="ja-JP" altLang="en-US" smtClean="0"/>
              <a:t>出国総合売店</a:t>
            </a:r>
          </a:p>
        </p:txBody>
      </p:sp>
      <p:pic>
        <p:nvPicPr>
          <p:cNvPr id="62467" name="図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844675"/>
            <a:ext cx="8248650"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タイトル 1"/>
          <p:cNvSpPr>
            <a:spLocks noGrp="1"/>
          </p:cNvSpPr>
          <p:nvPr>
            <p:ph type="title"/>
          </p:nvPr>
        </p:nvSpPr>
        <p:spPr/>
        <p:txBody>
          <a:bodyPr/>
          <a:lstStyle/>
          <a:p>
            <a:r>
              <a:rPr lang="ja-JP" altLang="en-US" smtClean="0"/>
              <a:t>出口のお土産屋</a:t>
            </a:r>
          </a:p>
        </p:txBody>
      </p:sp>
      <p:pic>
        <p:nvPicPr>
          <p:cNvPr id="63491"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49275" y="1600200"/>
            <a:ext cx="8045450" cy="4525963"/>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ctrTitle"/>
          </p:nvPr>
        </p:nvSpPr>
        <p:spPr/>
        <p:txBody>
          <a:bodyPr/>
          <a:lstStyle/>
          <a:p>
            <a:pPr eaLnBrk="1" hangingPunct="1"/>
            <a:r>
              <a:rPr lang="ja-JP" altLang="en-US" smtClean="0"/>
              <a:t>スパリゾート・ハワイアンズ</a:t>
            </a:r>
          </a:p>
        </p:txBody>
      </p:sp>
      <p:sp>
        <p:nvSpPr>
          <p:cNvPr id="2051" name="Rectangle 3"/>
          <p:cNvSpPr>
            <a:spLocks noGrp="1" noChangeArrowheads="1"/>
          </p:cNvSpPr>
          <p:nvPr>
            <p:ph type="subTitle" idx="1"/>
          </p:nvPr>
        </p:nvSpPr>
        <p:spPr/>
        <p:txBody>
          <a:bodyPr/>
          <a:lstStyle/>
          <a:p>
            <a:pPr eaLnBrk="1" hangingPunct="1">
              <a:buFont typeface="Arial" charset="0"/>
              <a:buNone/>
              <a:defRPr/>
            </a:pPr>
            <a:endParaRPr lang="ja-JP" altLang="ja-JP"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ja-JP" altLang="en-US" smtClean="0"/>
              <a:t>スパリゾートハワイアンズ</a:t>
            </a:r>
          </a:p>
        </p:txBody>
      </p:sp>
      <p:sp>
        <p:nvSpPr>
          <p:cNvPr id="65539" name="Rectangle 3"/>
          <p:cNvSpPr>
            <a:spLocks noGrp="1" noChangeArrowheads="1"/>
          </p:cNvSpPr>
          <p:nvPr>
            <p:ph idx="1"/>
          </p:nvPr>
        </p:nvSpPr>
        <p:spPr/>
        <p:txBody>
          <a:bodyPr/>
          <a:lstStyle/>
          <a:p>
            <a:pPr eaLnBrk="1" hangingPunct="1"/>
            <a:r>
              <a:rPr lang="ja-JP" altLang="en-US" smtClean="0"/>
              <a:t>福島県いわき市</a:t>
            </a:r>
          </a:p>
          <a:p>
            <a:pPr eaLnBrk="1" hangingPunct="1"/>
            <a:r>
              <a:rPr lang="ja-JP" altLang="en-US" smtClean="0">
                <a:hlinkClick r:id="rId3"/>
              </a:rPr>
              <a:t>ホームページ</a:t>
            </a:r>
            <a:endParaRPr lang="ja-JP" altLang="en-US" smtClean="0"/>
          </a:p>
          <a:p>
            <a:pPr eaLnBrk="1" hangingPunct="1"/>
            <a:endParaRPr lang="en-US" altLang="ja-JP" smtClean="0"/>
          </a:p>
        </p:txBody>
      </p:sp>
      <p:pic>
        <p:nvPicPr>
          <p:cNvPr id="65540" name="Picture 4" descr="ウォーターパーク"/>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3213100"/>
            <a:ext cx="718185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タイトル 1"/>
          <p:cNvSpPr>
            <a:spLocks noGrp="1"/>
          </p:cNvSpPr>
          <p:nvPr>
            <p:ph type="title"/>
          </p:nvPr>
        </p:nvSpPr>
        <p:spPr/>
        <p:txBody>
          <a:bodyPr/>
          <a:lstStyle/>
          <a:p>
            <a:pPr eaLnBrk="1" hangingPunct="1"/>
            <a:r>
              <a:rPr lang="ja-JP" altLang="en-US" smtClean="0"/>
              <a:t>スプリングパーク</a:t>
            </a:r>
          </a:p>
        </p:txBody>
      </p:sp>
      <p:pic>
        <p:nvPicPr>
          <p:cNvPr id="6656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1484313"/>
            <a:ext cx="7181850" cy="3248025"/>
          </a:xfrm>
        </p:spPr>
      </p:pic>
      <p:pic>
        <p:nvPicPr>
          <p:cNvPr id="665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4953000"/>
            <a:ext cx="23336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タイトル 1"/>
          <p:cNvSpPr>
            <a:spLocks noGrp="1"/>
          </p:cNvSpPr>
          <p:nvPr>
            <p:ph type="title"/>
          </p:nvPr>
        </p:nvSpPr>
        <p:spPr/>
        <p:txBody>
          <a:bodyPr/>
          <a:lstStyle/>
          <a:p>
            <a:pPr eaLnBrk="1" hangingPunct="1"/>
            <a:r>
              <a:rPr lang="ja-JP" altLang="en-US" smtClean="0"/>
              <a:t>ＰＡＲＥＯ</a:t>
            </a:r>
          </a:p>
        </p:txBody>
      </p:sp>
      <p:pic>
        <p:nvPicPr>
          <p:cNvPr id="6758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81075" y="2405063"/>
            <a:ext cx="7181850" cy="3190875"/>
          </a:xfr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タイトル 1"/>
          <p:cNvSpPr>
            <a:spLocks noGrp="1"/>
          </p:cNvSpPr>
          <p:nvPr>
            <p:ph type="title"/>
          </p:nvPr>
        </p:nvSpPr>
        <p:spPr/>
        <p:txBody>
          <a:bodyPr/>
          <a:lstStyle/>
          <a:p>
            <a:pPr eaLnBrk="1" hangingPunct="1"/>
            <a:r>
              <a:rPr lang="ja-JP" altLang="en-US" smtClean="0"/>
              <a:t>ウォーターパーク</a:t>
            </a:r>
          </a:p>
        </p:txBody>
      </p:sp>
      <p:pic>
        <p:nvPicPr>
          <p:cNvPr id="6861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14688" y="3106738"/>
            <a:ext cx="2714625" cy="1790700"/>
          </a:xfrm>
        </p:spPr>
      </p:pic>
      <p:pic>
        <p:nvPicPr>
          <p:cNvPr id="686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628775"/>
            <a:ext cx="718185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タイトル 1"/>
          <p:cNvSpPr>
            <a:spLocks noGrp="1"/>
          </p:cNvSpPr>
          <p:nvPr>
            <p:ph type="title"/>
          </p:nvPr>
        </p:nvSpPr>
        <p:spPr/>
        <p:txBody>
          <a:bodyPr/>
          <a:lstStyle/>
          <a:p>
            <a:pPr eaLnBrk="1" hangingPunct="1"/>
            <a:r>
              <a:rPr lang="ja-JP" altLang="en-US" smtClean="0"/>
              <a:t>江戸情話　与一</a:t>
            </a:r>
          </a:p>
        </p:txBody>
      </p:sp>
      <p:sp>
        <p:nvSpPr>
          <p:cNvPr id="69635" name="コンテンツ プレースホルダ 2"/>
          <p:cNvSpPr>
            <a:spLocks noGrp="1"/>
          </p:cNvSpPr>
          <p:nvPr>
            <p:ph idx="1"/>
          </p:nvPr>
        </p:nvSpPr>
        <p:spPr/>
        <p:txBody>
          <a:bodyPr/>
          <a:lstStyle/>
          <a:p>
            <a:pPr eaLnBrk="1" hangingPunct="1"/>
            <a:endParaRPr lang="ja-JP" altLang="en-US" smtClean="0"/>
          </a:p>
        </p:txBody>
      </p:sp>
      <p:pic>
        <p:nvPicPr>
          <p:cNvPr id="696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2205038"/>
            <a:ext cx="52673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ja-JP" altLang="en-US" smtClean="0"/>
              <a:t>常磐興産</a:t>
            </a:r>
          </a:p>
        </p:txBody>
      </p:sp>
      <p:sp>
        <p:nvSpPr>
          <p:cNvPr id="70659" name="Rectangle 3"/>
          <p:cNvSpPr>
            <a:spLocks noGrp="1" noChangeArrowheads="1"/>
          </p:cNvSpPr>
          <p:nvPr>
            <p:ph idx="1"/>
          </p:nvPr>
        </p:nvSpPr>
        <p:spPr/>
        <p:txBody>
          <a:bodyPr/>
          <a:lstStyle/>
          <a:p>
            <a:pPr eaLnBrk="1" hangingPunct="1"/>
            <a:r>
              <a:rPr lang="ja-JP" altLang="en-US" sz="3600" smtClean="0"/>
              <a:t>常磐炭鉱（石炭を掘る会社）が母体</a:t>
            </a:r>
          </a:p>
          <a:p>
            <a:pPr eaLnBrk="1" hangingPunct="1"/>
            <a:r>
              <a:rPr lang="ja-JP" altLang="en-US" sz="3600" smtClean="0"/>
              <a:t>昭和</a:t>
            </a:r>
            <a:r>
              <a:rPr lang="en-US" altLang="ja-JP" sz="3600" smtClean="0"/>
              <a:t>40</a:t>
            </a:r>
            <a:r>
              <a:rPr lang="ja-JP" altLang="en-US" sz="3600" smtClean="0"/>
              <a:t>年代（</a:t>
            </a:r>
            <a:r>
              <a:rPr lang="en-US" altLang="ja-JP" sz="3600" smtClean="0"/>
              <a:t>1965</a:t>
            </a:r>
            <a:r>
              <a:rPr lang="ja-JP" altLang="en-US" sz="3600" smtClean="0"/>
              <a:t>年～）</a:t>
            </a:r>
          </a:p>
          <a:p>
            <a:pPr eaLnBrk="1" hangingPunct="1"/>
            <a:r>
              <a:rPr lang="ja-JP" altLang="en-US" sz="3600" smtClean="0"/>
              <a:t>エネルギー革命（石炭から石油へ）</a:t>
            </a:r>
          </a:p>
          <a:p>
            <a:pPr eaLnBrk="1" hangingPunct="1"/>
            <a:r>
              <a:rPr lang="ja-JP" altLang="en-US" sz="3600" smtClean="0"/>
              <a:t>経営の悪化</a:t>
            </a:r>
          </a:p>
          <a:p>
            <a:pPr eaLnBrk="1" hangingPunct="1">
              <a:buFont typeface="Wingdings" panose="05000000000000000000" pitchFamily="2" charset="2"/>
              <a:buNone/>
            </a:pPr>
            <a:endParaRPr lang="en-US" altLang="ja-JP" sz="3600"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ja-JP" altLang="en-US" smtClean="0"/>
              <a:t>新しい業態の模索</a:t>
            </a:r>
          </a:p>
        </p:txBody>
      </p:sp>
      <p:sp>
        <p:nvSpPr>
          <p:cNvPr id="71683" name="Rectangle 3"/>
          <p:cNvSpPr>
            <a:spLocks noGrp="1" noChangeArrowheads="1"/>
          </p:cNvSpPr>
          <p:nvPr>
            <p:ph idx="1"/>
          </p:nvPr>
        </p:nvSpPr>
        <p:spPr/>
        <p:txBody>
          <a:bodyPr/>
          <a:lstStyle/>
          <a:p>
            <a:pPr eaLnBrk="1" hangingPunct="1"/>
            <a:r>
              <a:rPr lang="ja-JP" altLang="en-US" sz="2800" smtClean="0"/>
              <a:t>世界視察旅行</a:t>
            </a:r>
          </a:p>
          <a:p>
            <a:pPr eaLnBrk="1" hangingPunct="1"/>
            <a:r>
              <a:rPr lang="ja-JP" altLang="en-US" sz="2800" smtClean="0"/>
              <a:t>ハワイに注目！</a:t>
            </a:r>
          </a:p>
          <a:p>
            <a:pPr eaLnBrk="1" hangingPunct="1"/>
            <a:r>
              <a:rPr lang="ja-JP" altLang="en-US" sz="2800" smtClean="0"/>
              <a:t>常磐炭鉱では、</a:t>
            </a:r>
            <a:r>
              <a:rPr lang="en-US" altLang="ja-JP" sz="2800" smtClean="0"/>
              <a:t>1</a:t>
            </a:r>
            <a:r>
              <a:rPr lang="ja-JP" altLang="en-US" sz="2800" smtClean="0"/>
              <a:t>トンの石炭を掘るのに、</a:t>
            </a:r>
          </a:p>
          <a:p>
            <a:pPr eaLnBrk="1" hangingPunct="1">
              <a:buFont typeface="Wingdings" panose="05000000000000000000" pitchFamily="2" charset="2"/>
              <a:buNone/>
            </a:pPr>
            <a:r>
              <a:rPr lang="en-US" altLang="ja-JP" sz="2800" smtClean="0"/>
              <a:t>40</a:t>
            </a:r>
            <a:r>
              <a:rPr lang="ja-JP" altLang="en-US" sz="2800" smtClean="0"/>
              <a:t>トンの温泉をくみ上げていた</a:t>
            </a:r>
          </a:p>
          <a:p>
            <a:pPr eaLnBrk="1" hangingPunct="1"/>
            <a:r>
              <a:rPr lang="ja-JP" altLang="en-US" sz="2800" smtClean="0"/>
              <a:t>いわき湯本温泉がもつ、高い熱と豊富な湯量を活用して、日本の</a:t>
            </a:r>
            <a:r>
              <a:rPr lang="ja-JP" altLang="en-US" sz="2800" smtClean="0">
                <a:solidFill>
                  <a:srgbClr val="FF3399"/>
                </a:solidFill>
              </a:rPr>
              <a:t>ハワイ</a:t>
            </a:r>
            <a:r>
              <a:rPr lang="ja-JP" altLang="en-US" sz="2800" smtClean="0"/>
              <a:t>を作ろうとした。</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nvGraphicFramePr>
        <p:xfrm>
          <a:off x="827088" y="476250"/>
          <a:ext cx="7705725" cy="5580063"/>
        </p:xfrm>
        <a:graphic>
          <a:graphicData uri="http://schemas.openxmlformats.org/drawingml/2006/table">
            <a:tbl>
              <a:tblPr>
                <a:tableStyleId>{5C22544A-7EE6-4342-B048-85BDC9FD1C3A}</a:tableStyleId>
              </a:tblPr>
              <a:tblGrid>
                <a:gridCol w="1748357">
                  <a:extLst>
                    <a:ext uri="{9D8B030D-6E8A-4147-A177-3AD203B41FA5}">
                      <a16:colId xmlns:a16="http://schemas.microsoft.com/office/drawing/2014/main" val="20000"/>
                    </a:ext>
                  </a:extLst>
                </a:gridCol>
                <a:gridCol w="2719667">
                  <a:extLst>
                    <a:ext uri="{9D8B030D-6E8A-4147-A177-3AD203B41FA5}">
                      <a16:colId xmlns:a16="http://schemas.microsoft.com/office/drawing/2014/main" val="20001"/>
                    </a:ext>
                  </a:extLst>
                </a:gridCol>
                <a:gridCol w="3237701">
                  <a:extLst>
                    <a:ext uri="{9D8B030D-6E8A-4147-A177-3AD203B41FA5}">
                      <a16:colId xmlns:a16="http://schemas.microsoft.com/office/drawing/2014/main" val="20002"/>
                    </a:ext>
                  </a:extLst>
                </a:gridCol>
              </a:tblGrid>
              <a:tr h="678967">
                <a:tc>
                  <a:txBody>
                    <a:bodyPr/>
                    <a:lstStyle/>
                    <a:p>
                      <a:pPr algn="l" fontAlgn="ctr"/>
                      <a:r>
                        <a:rPr lang="ja-JP" altLang="en-US" sz="2400" u="none" strike="noStrike" dirty="0">
                          <a:effectLst/>
                        </a:rPr>
                        <a:t>　</a:t>
                      </a:r>
                      <a:endParaRPr lang="ja-JP" altLang="en-US" sz="2400" b="0" i="0" u="none" strike="noStrike" dirty="0">
                        <a:effectLst/>
                        <a:latin typeface="ＭＳ Ｐゴシック"/>
                      </a:endParaRPr>
                    </a:p>
                  </a:txBody>
                  <a:tcPr marL="9526" marR="9526"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l" fontAlgn="ctr"/>
                      <a:r>
                        <a:rPr lang="en-US" sz="2400" u="none" strike="noStrike" dirty="0">
                          <a:solidFill>
                            <a:schemeClr val="bg1"/>
                          </a:solidFill>
                          <a:effectLst/>
                        </a:rPr>
                        <a:t>ＴＤＬ</a:t>
                      </a:r>
                      <a:endParaRPr lang="en-US" sz="2400" b="0" i="0" u="none" strike="noStrike" dirty="0">
                        <a:solidFill>
                          <a:schemeClr val="bg1"/>
                        </a:solidFill>
                        <a:effectLst/>
                        <a:latin typeface="ＭＳ Ｐゴシック"/>
                      </a:endParaRPr>
                    </a:p>
                  </a:txBody>
                  <a:tcPr marL="9526" marR="9526"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l" fontAlgn="ctr"/>
                      <a:r>
                        <a:rPr lang="en-US" sz="2400" u="none" strike="noStrike" dirty="0">
                          <a:solidFill>
                            <a:schemeClr val="bg1"/>
                          </a:solidFill>
                          <a:effectLst/>
                        </a:rPr>
                        <a:t>ＵＳＪ</a:t>
                      </a:r>
                      <a:endParaRPr lang="en-US" sz="2400" b="0" i="0" u="none" strike="noStrike" dirty="0">
                        <a:solidFill>
                          <a:schemeClr val="bg1"/>
                        </a:solidFill>
                        <a:effectLst/>
                        <a:latin typeface="ＭＳ Ｐゴシック"/>
                      </a:endParaRPr>
                    </a:p>
                  </a:txBody>
                  <a:tcPr marL="9526" marR="9526"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10000"/>
                  </a:ext>
                </a:extLst>
              </a:tr>
              <a:tr h="602699">
                <a:tc>
                  <a:txBody>
                    <a:bodyPr/>
                    <a:lstStyle/>
                    <a:p>
                      <a:pPr algn="l" fontAlgn="ctr"/>
                      <a:r>
                        <a:rPr lang="ja-JP" altLang="en-US" sz="2400" u="none" strike="noStrike" dirty="0">
                          <a:solidFill>
                            <a:schemeClr val="bg1"/>
                          </a:solidFill>
                          <a:effectLst/>
                        </a:rPr>
                        <a:t>入口</a:t>
                      </a:r>
                      <a:endParaRPr lang="ja-JP" altLang="en-US" sz="2400" b="0" i="0" u="none" strike="noStrike" dirty="0">
                        <a:solidFill>
                          <a:schemeClr val="bg1"/>
                        </a:solidFill>
                        <a:effectLst/>
                        <a:latin typeface="ＭＳ Ｐゴシック"/>
                      </a:endParaRPr>
                    </a:p>
                  </a:txBody>
                  <a:tcPr marL="9526" marR="9526"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fontAlgn="ctr"/>
                      <a:r>
                        <a:rPr lang="ja-JP" altLang="en-US" sz="2400" u="none" strike="noStrike" dirty="0">
                          <a:effectLst/>
                        </a:rPr>
                        <a:t>ワールドバザール</a:t>
                      </a:r>
                      <a:endParaRPr lang="ja-JP" altLang="en-US" sz="2400" b="0" i="0" u="none" strike="noStrike" dirty="0">
                        <a:effectLst/>
                        <a:latin typeface="ＭＳ Ｐゴシック"/>
                      </a:endParaRPr>
                    </a:p>
                  </a:txBody>
                  <a:tcPr marL="9526" marR="9526"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ja-JP" altLang="en-US" sz="2400" u="none" strike="noStrike" dirty="0">
                          <a:effectLst/>
                        </a:rPr>
                        <a:t>ハリウッドエリア</a:t>
                      </a:r>
                      <a:endParaRPr lang="ja-JP" altLang="en-US" sz="2400" b="0" i="0" u="none" strike="noStrike" dirty="0">
                        <a:effectLst/>
                        <a:latin typeface="ＭＳ Ｐゴシック"/>
                      </a:endParaRPr>
                    </a:p>
                  </a:txBody>
                  <a:tcPr marL="9526" marR="9526"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602699">
                <a:tc>
                  <a:txBody>
                    <a:bodyPr/>
                    <a:lstStyle/>
                    <a:p>
                      <a:pPr algn="l" fontAlgn="ctr"/>
                      <a:r>
                        <a:rPr lang="ja-JP" altLang="en-US" sz="2400" u="none" strike="noStrike" dirty="0">
                          <a:solidFill>
                            <a:schemeClr val="bg1"/>
                          </a:solidFill>
                          <a:effectLst/>
                        </a:rPr>
                        <a:t>西部</a:t>
                      </a:r>
                      <a:endParaRPr lang="ja-JP" altLang="en-US" sz="2400" b="0" i="0" u="none" strike="noStrike" dirty="0">
                        <a:solidFill>
                          <a:schemeClr val="bg1"/>
                        </a:solidFill>
                        <a:effectLst/>
                        <a:latin typeface="ＭＳ Ｐゴシック"/>
                      </a:endParaRPr>
                    </a:p>
                  </a:txBody>
                  <a:tcPr marL="9526" marR="9526"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fontAlgn="ctr"/>
                      <a:r>
                        <a:rPr lang="ja-JP" altLang="en-US" sz="2400" u="none" strike="noStrike" dirty="0">
                          <a:effectLst/>
                        </a:rPr>
                        <a:t>ウエスタンランド</a:t>
                      </a:r>
                      <a:endParaRPr lang="ja-JP" altLang="en-US" sz="2400" b="0" i="0" u="none" strike="noStrike" dirty="0">
                        <a:effectLst/>
                        <a:latin typeface="ＭＳ Ｐゴシック"/>
                      </a:endParaRPr>
                    </a:p>
                  </a:txBody>
                  <a:tcPr marL="9526" marR="9526"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ja-JP" altLang="en-US" sz="2400" u="none" strike="noStrike" dirty="0">
                          <a:effectLst/>
                        </a:rPr>
                        <a:t>ウエスタンエリア（廃止）</a:t>
                      </a:r>
                      <a:endParaRPr lang="ja-JP" altLang="en-US" sz="2400" b="0" i="0" u="none" strike="noStrike" dirty="0">
                        <a:effectLst/>
                        <a:latin typeface="ＭＳ Ｐゴシック"/>
                      </a:endParaRPr>
                    </a:p>
                  </a:txBody>
                  <a:tcPr marL="9526" marR="9526"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2"/>
                  </a:ext>
                </a:extLst>
              </a:tr>
              <a:tr h="1106805">
                <a:tc>
                  <a:txBody>
                    <a:bodyPr/>
                    <a:lstStyle/>
                    <a:p>
                      <a:pPr algn="l" fontAlgn="ctr"/>
                      <a:r>
                        <a:rPr lang="ja-JP" altLang="en-US" sz="2400" u="none" strike="noStrike" dirty="0">
                          <a:solidFill>
                            <a:schemeClr val="bg1"/>
                          </a:solidFill>
                          <a:effectLst/>
                        </a:rPr>
                        <a:t>冒険</a:t>
                      </a:r>
                      <a:endParaRPr lang="ja-JP" altLang="en-US" sz="2400" b="0" i="0" u="none" strike="noStrike" dirty="0">
                        <a:solidFill>
                          <a:schemeClr val="bg1"/>
                        </a:solidFill>
                        <a:effectLst/>
                        <a:latin typeface="ＭＳ Ｐゴシック"/>
                      </a:endParaRPr>
                    </a:p>
                  </a:txBody>
                  <a:tcPr marL="9526" marR="9526"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fontAlgn="ctr"/>
                      <a:r>
                        <a:rPr lang="ja-JP" altLang="en-US" sz="2400" u="none" strike="noStrike" dirty="0">
                          <a:effectLst/>
                        </a:rPr>
                        <a:t>アドベンチャーランド</a:t>
                      </a:r>
                      <a:endParaRPr lang="ja-JP" altLang="en-US" sz="2400" b="0" i="0" u="none" strike="noStrike" dirty="0">
                        <a:effectLst/>
                        <a:latin typeface="ＭＳ Ｐゴシック"/>
                      </a:endParaRPr>
                    </a:p>
                  </a:txBody>
                  <a:tcPr marL="9526" marR="9526"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ja-JP" altLang="en-US" sz="2400" u="none" strike="noStrike" dirty="0">
                          <a:effectLst/>
                        </a:rPr>
                        <a:t>アミティビレッジ</a:t>
                      </a:r>
                      <a:br>
                        <a:rPr lang="ja-JP" altLang="en-US" sz="2400" u="none" strike="noStrike" dirty="0">
                          <a:effectLst/>
                        </a:rPr>
                      </a:br>
                      <a:r>
                        <a:rPr lang="ja-JP" altLang="en-US" sz="2400" u="none" strike="noStrike" dirty="0">
                          <a:effectLst/>
                        </a:rPr>
                        <a:t>ジュラシックパーク</a:t>
                      </a:r>
                      <a:br>
                        <a:rPr lang="ja-JP" altLang="en-US" sz="2400" u="none" strike="noStrike" dirty="0">
                          <a:effectLst/>
                        </a:rPr>
                      </a:br>
                      <a:r>
                        <a:rPr lang="ja-JP" altLang="en-US" sz="2400" u="none" strike="noStrike" dirty="0">
                          <a:effectLst/>
                        </a:rPr>
                        <a:t>ウォーターワールド</a:t>
                      </a:r>
                      <a:endParaRPr lang="ja-JP" altLang="en-US" sz="2400" b="0" i="0" u="none" strike="noStrike" dirty="0">
                        <a:effectLst/>
                        <a:latin typeface="ＭＳ Ｐゴシック"/>
                      </a:endParaRPr>
                    </a:p>
                  </a:txBody>
                  <a:tcPr marL="9526" marR="9526"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3"/>
                  </a:ext>
                </a:extLst>
              </a:tr>
              <a:tr h="741045">
                <a:tc>
                  <a:txBody>
                    <a:bodyPr/>
                    <a:lstStyle/>
                    <a:p>
                      <a:pPr algn="l" fontAlgn="ctr"/>
                      <a:r>
                        <a:rPr lang="ja-JP" altLang="en-US" sz="2400" u="none" strike="noStrike" dirty="0">
                          <a:solidFill>
                            <a:schemeClr val="bg1"/>
                          </a:solidFill>
                          <a:effectLst/>
                        </a:rPr>
                        <a:t>ファンタジー</a:t>
                      </a:r>
                      <a:endParaRPr lang="ja-JP" altLang="en-US" sz="2400" b="0" i="0" u="none" strike="noStrike" dirty="0">
                        <a:solidFill>
                          <a:schemeClr val="bg1"/>
                        </a:solidFill>
                        <a:effectLst/>
                        <a:latin typeface="ＭＳ Ｐゴシック"/>
                      </a:endParaRPr>
                    </a:p>
                  </a:txBody>
                  <a:tcPr marL="9526" marR="9526"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fontAlgn="ctr"/>
                      <a:r>
                        <a:rPr lang="ja-JP" altLang="en-US" sz="2400" u="none" strike="noStrike" dirty="0">
                          <a:effectLst/>
                        </a:rPr>
                        <a:t>クリッターカントリー</a:t>
                      </a:r>
                      <a:br>
                        <a:rPr lang="ja-JP" altLang="en-US" sz="2400" u="none" strike="noStrike" dirty="0">
                          <a:effectLst/>
                        </a:rPr>
                      </a:br>
                      <a:r>
                        <a:rPr lang="ja-JP" altLang="en-US" sz="2400" u="none" strike="noStrike" dirty="0">
                          <a:effectLst/>
                        </a:rPr>
                        <a:t>ファンタジーランド</a:t>
                      </a:r>
                      <a:endParaRPr lang="ja-JP" altLang="en-US" sz="2400" b="0" i="0" u="none" strike="noStrike" dirty="0">
                        <a:effectLst/>
                        <a:latin typeface="ＭＳ Ｐゴシック"/>
                      </a:endParaRPr>
                    </a:p>
                  </a:txBody>
                  <a:tcPr marL="9526" marR="9526"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2">
                  <a:txBody>
                    <a:bodyPr/>
                    <a:lstStyle/>
                    <a:p>
                      <a:pPr algn="l" fontAlgn="ctr"/>
                      <a:r>
                        <a:rPr lang="ja-JP" altLang="en-US" sz="2400" u="none" strike="noStrike" dirty="0" smtClean="0">
                          <a:effectLst/>
                        </a:rPr>
                        <a:t>ユニーバーサル</a:t>
                      </a:r>
                      <a:r>
                        <a:rPr lang="ja-JP" altLang="en-US" sz="2400" u="none" strike="noStrike" dirty="0">
                          <a:effectLst/>
                        </a:rPr>
                        <a:t>・ワンダーランド</a:t>
                      </a:r>
                      <a:endParaRPr lang="ja-JP" altLang="en-US" sz="2400" b="0" i="0" u="none" strike="noStrike" dirty="0">
                        <a:effectLst/>
                        <a:latin typeface="ＭＳ Ｐゴシック"/>
                      </a:endParaRPr>
                    </a:p>
                  </a:txBody>
                  <a:tcPr marL="9526" marR="9526"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4"/>
                  </a:ext>
                </a:extLst>
              </a:tr>
              <a:tr h="741045">
                <a:tc>
                  <a:txBody>
                    <a:bodyPr/>
                    <a:lstStyle/>
                    <a:p>
                      <a:pPr algn="l" fontAlgn="ctr"/>
                      <a:r>
                        <a:rPr lang="ja-JP" altLang="en-US" sz="2400" u="none" strike="noStrike" dirty="0">
                          <a:solidFill>
                            <a:schemeClr val="bg1"/>
                          </a:solidFill>
                          <a:effectLst/>
                        </a:rPr>
                        <a:t>キャラクター</a:t>
                      </a:r>
                      <a:endParaRPr lang="ja-JP" altLang="en-US" sz="2400" b="0" i="0" u="none" strike="noStrike" dirty="0">
                        <a:solidFill>
                          <a:schemeClr val="bg1"/>
                        </a:solidFill>
                        <a:effectLst/>
                        <a:latin typeface="ＭＳ Ｐゴシック"/>
                      </a:endParaRPr>
                    </a:p>
                  </a:txBody>
                  <a:tcPr marL="9526" marR="9526"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fontAlgn="ctr"/>
                      <a:r>
                        <a:rPr lang="ja-JP" altLang="en-US" sz="2400" u="none" strike="noStrike" dirty="0">
                          <a:effectLst/>
                        </a:rPr>
                        <a:t>トゥーンタウン</a:t>
                      </a:r>
                      <a:endParaRPr lang="ja-JP" altLang="en-US" sz="2400" b="0" i="0" u="none" strike="noStrike" dirty="0">
                        <a:effectLst/>
                        <a:latin typeface="ＭＳ Ｐゴシック"/>
                      </a:endParaRPr>
                    </a:p>
                  </a:txBody>
                  <a:tcPr marL="9526" marR="9526"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vMerge="1">
                  <a:txBody>
                    <a:bodyPr/>
                    <a:lstStyle/>
                    <a:p>
                      <a:pPr algn="l" fontAlgn="ctr"/>
                      <a:endParaRPr lang="ja-JP" altLang="en-US" sz="2400" b="0" i="0" u="none" strike="noStrike" dirty="0">
                        <a:effectLst/>
                        <a:latin typeface="ＭＳ Ｐゴシック"/>
                      </a:endParaRPr>
                    </a:p>
                  </a:txBody>
                  <a:tcPr marL="9526" marR="9526"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5"/>
                  </a:ext>
                </a:extLst>
              </a:tr>
              <a:tr h="1106805">
                <a:tc>
                  <a:txBody>
                    <a:bodyPr/>
                    <a:lstStyle/>
                    <a:p>
                      <a:pPr algn="l" fontAlgn="ctr"/>
                      <a:r>
                        <a:rPr lang="ja-JP" altLang="en-US" sz="2400" u="none" strike="noStrike" dirty="0">
                          <a:solidFill>
                            <a:schemeClr val="bg1"/>
                          </a:solidFill>
                          <a:effectLst/>
                        </a:rPr>
                        <a:t>未来・都市</a:t>
                      </a:r>
                      <a:endParaRPr lang="ja-JP" altLang="en-US" sz="2400" b="0" i="0" u="none" strike="noStrike" dirty="0">
                        <a:solidFill>
                          <a:schemeClr val="bg1"/>
                        </a:solidFill>
                        <a:effectLst/>
                        <a:latin typeface="ＭＳ Ｐゴシック"/>
                      </a:endParaRPr>
                    </a:p>
                  </a:txBody>
                  <a:tcPr marL="9526" marR="9526"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fontAlgn="ctr"/>
                      <a:r>
                        <a:rPr lang="ja-JP" altLang="en-US" sz="2400" u="none" strike="noStrike" dirty="0">
                          <a:effectLst/>
                        </a:rPr>
                        <a:t>トゥモローランド</a:t>
                      </a:r>
                      <a:endParaRPr lang="ja-JP" altLang="en-US" sz="2400" b="0" i="0" u="none" strike="noStrike" dirty="0">
                        <a:effectLst/>
                        <a:latin typeface="ＭＳ Ｐゴシック"/>
                      </a:endParaRPr>
                    </a:p>
                  </a:txBody>
                  <a:tcPr marL="9526" marR="9526"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ja-JP" altLang="en-US" sz="2400" u="none" strike="noStrike" dirty="0">
                          <a:effectLst/>
                        </a:rPr>
                        <a:t>ニューヨークエリア</a:t>
                      </a:r>
                      <a:br>
                        <a:rPr lang="ja-JP" altLang="en-US" sz="2400" u="none" strike="noStrike" dirty="0">
                          <a:effectLst/>
                        </a:rPr>
                      </a:br>
                      <a:r>
                        <a:rPr lang="ja-JP" altLang="en-US" sz="2400" u="none" strike="noStrike" dirty="0">
                          <a:effectLst/>
                        </a:rPr>
                        <a:t>サンフランシスコエリア</a:t>
                      </a:r>
                      <a:br>
                        <a:rPr lang="ja-JP" altLang="en-US" sz="2400" u="none" strike="noStrike" dirty="0">
                          <a:effectLst/>
                        </a:rPr>
                      </a:br>
                      <a:r>
                        <a:rPr lang="ja-JP" altLang="en-US" sz="2400" u="none" strike="noStrike" dirty="0">
                          <a:effectLst/>
                        </a:rPr>
                        <a:t>ラグーン</a:t>
                      </a:r>
                      <a:endParaRPr lang="ja-JP" altLang="en-US" sz="2400" b="0" i="0" u="none" strike="noStrike" dirty="0">
                        <a:effectLst/>
                        <a:latin typeface="ＭＳ Ｐゴシック"/>
                      </a:endParaRPr>
                    </a:p>
                  </a:txBody>
                  <a:tcPr marL="9526" marR="9526" marT="9525"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ja-JP" altLang="en-US" smtClean="0"/>
              <a:t>常磐ハワイアンセンター設立</a:t>
            </a:r>
          </a:p>
        </p:txBody>
      </p:sp>
      <p:sp>
        <p:nvSpPr>
          <p:cNvPr id="72707" name="Rectangle 3"/>
          <p:cNvSpPr>
            <a:spLocks noGrp="1" noChangeArrowheads="1"/>
          </p:cNvSpPr>
          <p:nvPr>
            <p:ph idx="1"/>
          </p:nvPr>
        </p:nvSpPr>
        <p:spPr/>
        <p:txBody>
          <a:bodyPr/>
          <a:lstStyle/>
          <a:p>
            <a:pPr eaLnBrk="1" hangingPunct="1"/>
            <a:r>
              <a:rPr lang="ja-JP" altLang="en-US" smtClean="0"/>
              <a:t>常磐音楽舞踊学院（</a:t>
            </a:r>
            <a:r>
              <a:rPr lang="en-US" altLang="ja-JP" smtClean="0"/>
              <a:t>1965</a:t>
            </a:r>
            <a:r>
              <a:rPr lang="ja-JP" altLang="en-US" smtClean="0"/>
              <a:t>年）</a:t>
            </a:r>
          </a:p>
          <a:p>
            <a:pPr eaLnBrk="1" hangingPunct="1"/>
            <a:r>
              <a:rPr lang="ja-JP" altLang="en-US" smtClean="0"/>
              <a:t>１９６６年　常磐ハワイアンセンターオープン</a:t>
            </a:r>
          </a:p>
          <a:p>
            <a:pPr eaLnBrk="1" hangingPunct="1"/>
            <a:r>
              <a:rPr lang="en-US" altLang="ja-JP" smtClean="0"/>
              <a:t>8</a:t>
            </a:r>
            <a:r>
              <a:rPr lang="ja-JP" altLang="en-US" smtClean="0"/>
              <a:t>年で</a:t>
            </a:r>
            <a:r>
              <a:rPr lang="en-US" altLang="ja-JP" smtClean="0"/>
              <a:t>1000</a:t>
            </a:r>
            <a:r>
              <a:rPr lang="ja-JP" altLang="en-US" smtClean="0"/>
              <a:t>万人突破</a:t>
            </a:r>
          </a:p>
          <a:p>
            <a:pPr eaLnBrk="1" hangingPunct="1"/>
            <a:r>
              <a:rPr lang="en-US" altLang="ja-JP" smtClean="0"/>
              <a:t>1971</a:t>
            </a:r>
            <a:r>
              <a:rPr lang="ja-JP" altLang="en-US" smtClean="0"/>
              <a:t>年　常磐炭鉱と合併して多額の債務</a:t>
            </a:r>
          </a:p>
          <a:p>
            <a:pPr eaLnBrk="1" hangingPunct="1"/>
            <a:r>
              <a:rPr lang="ja-JP" altLang="en-US" smtClean="0"/>
              <a:t>利益を借金に回す</a:t>
            </a:r>
          </a:p>
          <a:p>
            <a:pPr eaLnBrk="1" hangingPunct="1"/>
            <a:r>
              <a:rPr lang="ja-JP" altLang="en-US" smtClean="0"/>
              <a:t>１９７６年　常磐炭鉱閉山、借金完済</a:t>
            </a:r>
          </a:p>
          <a:p>
            <a:pPr eaLnBrk="1" hangingPunct="1"/>
            <a:r>
              <a:rPr lang="en-US" altLang="ja-JP" smtClean="0"/>
              <a:t>1990</a:t>
            </a:r>
            <a:r>
              <a:rPr lang="ja-JP" altLang="en-US" smtClean="0"/>
              <a:t>年　スパリゾートハワイアンズに</a:t>
            </a:r>
          </a:p>
          <a:p>
            <a:pPr eaLnBrk="1" hangingPunct="1"/>
            <a:endParaRPr lang="en-US" altLang="ja-JP"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ja-JP" altLang="en-US" sz="4000" smtClean="0"/>
              <a:t>常磐ハワイアンセンター</a:t>
            </a:r>
            <a:br>
              <a:rPr lang="ja-JP" altLang="en-US" sz="4000" smtClean="0"/>
            </a:br>
            <a:r>
              <a:rPr lang="ja-JP" altLang="en-US" sz="4000" smtClean="0"/>
              <a:t>人気のポイント</a:t>
            </a:r>
          </a:p>
        </p:txBody>
      </p:sp>
      <p:sp>
        <p:nvSpPr>
          <p:cNvPr id="73731" name="Rectangle 3"/>
          <p:cNvSpPr>
            <a:spLocks noGrp="1" noChangeArrowheads="1"/>
          </p:cNvSpPr>
          <p:nvPr>
            <p:ph idx="1"/>
          </p:nvPr>
        </p:nvSpPr>
        <p:spPr/>
        <p:txBody>
          <a:bodyPr/>
          <a:lstStyle/>
          <a:p>
            <a:pPr eaLnBrk="1" hangingPunct="1"/>
            <a:r>
              <a:rPr lang="en-US" altLang="ja-JP" sz="3600" smtClean="0"/>
              <a:t>1</a:t>
            </a:r>
            <a:r>
              <a:rPr lang="ja-JP" altLang="en-US" sz="3600" smtClean="0"/>
              <a:t>億総レジャー時代の流れ</a:t>
            </a:r>
          </a:p>
          <a:p>
            <a:pPr eaLnBrk="1" hangingPunct="1"/>
            <a:r>
              <a:rPr lang="ja-JP" altLang="en-US" sz="3600" smtClean="0"/>
              <a:t>享楽型温泉地ではなく、家族で遊べる安全で健康な施設</a:t>
            </a:r>
          </a:p>
          <a:p>
            <a:pPr eaLnBrk="1" hangingPunct="1"/>
            <a:endParaRPr lang="en-US" altLang="ja-JP" sz="3600"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ja-JP" altLang="en-US" smtClean="0"/>
              <a:t>スパリゾートハワイアンズ</a:t>
            </a:r>
          </a:p>
        </p:txBody>
      </p:sp>
      <p:sp>
        <p:nvSpPr>
          <p:cNvPr id="74755" name="Rectangle 3"/>
          <p:cNvSpPr>
            <a:spLocks noGrp="1" noChangeArrowheads="1"/>
          </p:cNvSpPr>
          <p:nvPr>
            <p:ph idx="1"/>
          </p:nvPr>
        </p:nvSpPr>
        <p:spPr/>
        <p:txBody>
          <a:bodyPr/>
          <a:lstStyle/>
          <a:p>
            <a:pPr eaLnBrk="1" hangingPunct="1">
              <a:lnSpc>
                <a:spcPct val="90000"/>
              </a:lnSpc>
            </a:pPr>
            <a:r>
              <a:rPr lang="en-US" altLang="ja-JP" sz="3600" smtClean="0"/>
              <a:t>1990</a:t>
            </a:r>
            <a:r>
              <a:rPr lang="ja-JP" altLang="en-US" sz="3600" smtClean="0"/>
              <a:t>年に改名。</a:t>
            </a:r>
          </a:p>
          <a:p>
            <a:pPr eaLnBrk="1" hangingPunct="1">
              <a:lnSpc>
                <a:spcPct val="90000"/>
              </a:lnSpc>
            </a:pPr>
            <a:r>
              <a:rPr lang="ja-JP" altLang="en-US" sz="3600" smtClean="0"/>
              <a:t>滞在型の施設に</a:t>
            </a:r>
          </a:p>
          <a:p>
            <a:pPr eaLnBrk="1" hangingPunct="1">
              <a:lnSpc>
                <a:spcPct val="90000"/>
              </a:lnSpc>
            </a:pPr>
            <a:r>
              <a:rPr lang="ja-JP" altLang="en-US" sz="3600" smtClean="0">
                <a:hlinkClick r:id="rId3"/>
              </a:rPr>
              <a:t>スプリングパーク</a:t>
            </a:r>
            <a:r>
              <a:rPr lang="ja-JP" altLang="en-US" sz="3600" smtClean="0"/>
              <a:t>＝江戸、ハワイ、南ヨーロッパ、地中海、タヒチの温浴施設</a:t>
            </a:r>
          </a:p>
          <a:p>
            <a:pPr eaLnBrk="1" hangingPunct="1">
              <a:lnSpc>
                <a:spcPct val="90000"/>
              </a:lnSpc>
            </a:pPr>
            <a:r>
              <a:rPr lang="en-US" altLang="ja-JP" sz="3600" smtClean="0"/>
              <a:t>2001</a:t>
            </a:r>
            <a:r>
              <a:rPr lang="ja-JP" altLang="en-US" sz="3600" smtClean="0"/>
              <a:t>年　</a:t>
            </a:r>
            <a:r>
              <a:rPr lang="ja-JP" altLang="en-US" sz="3600" smtClean="0">
                <a:hlinkClick r:id="rId4"/>
              </a:rPr>
              <a:t>スパガーデンパレオ</a:t>
            </a:r>
            <a:r>
              <a:rPr lang="ja-JP" altLang="en-US" sz="3600" smtClean="0"/>
              <a:t>＝屋外温泉施設</a:t>
            </a:r>
          </a:p>
          <a:p>
            <a:pPr eaLnBrk="1" hangingPunct="1">
              <a:lnSpc>
                <a:spcPct val="90000"/>
              </a:lnSpc>
            </a:pPr>
            <a:r>
              <a:rPr lang="ja-JP" altLang="en-US" sz="3600" smtClean="0"/>
              <a:t>温泉を核に今後も闘っていく（企画部長、坂本征夫）</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ja-JP" altLang="en-US" smtClean="0"/>
              <a:t>フラガール</a:t>
            </a:r>
          </a:p>
        </p:txBody>
      </p:sp>
      <p:sp>
        <p:nvSpPr>
          <p:cNvPr id="75779" name="Rectangle 3"/>
          <p:cNvSpPr>
            <a:spLocks noGrp="1" noChangeArrowheads="1"/>
          </p:cNvSpPr>
          <p:nvPr>
            <p:ph idx="1"/>
          </p:nvPr>
        </p:nvSpPr>
        <p:spPr/>
        <p:txBody>
          <a:bodyPr/>
          <a:lstStyle/>
          <a:p>
            <a:pPr eaLnBrk="1" hangingPunct="1"/>
            <a:r>
              <a:rPr lang="ja-JP" altLang="en-US" sz="2800" smtClean="0"/>
              <a:t>常磐ハワイアンセンターの目玉として、フラダンス</a:t>
            </a:r>
          </a:p>
          <a:p>
            <a:pPr eaLnBrk="1" hangingPunct="1"/>
            <a:r>
              <a:rPr lang="ja-JP" altLang="en-US" sz="2800" smtClean="0"/>
              <a:t>炭鉱の余剰人員の吸収（</a:t>
            </a:r>
            <a:r>
              <a:rPr lang="ja-JP" altLang="en-US" sz="2800" smtClean="0">
                <a:solidFill>
                  <a:srgbClr val="FF3399"/>
                </a:solidFill>
              </a:rPr>
              <a:t>ダンサーは炭鉱従業員の娘</a:t>
            </a:r>
            <a:r>
              <a:rPr lang="ja-JP" altLang="en-US" sz="2800" smtClean="0"/>
              <a:t>）</a:t>
            </a:r>
          </a:p>
          <a:p>
            <a:pPr eaLnBrk="1" hangingPunct="1"/>
            <a:r>
              <a:rPr lang="ja-JP" altLang="en-US" sz="2800" smtClean="0"/>
              <a:t>フラガールの面倒を見るのも、炭鉱の人事課長（岸部一徳）</a:t>
            </a:r>
          </a:p>
          <a:p>
            <a:pPr eaLnBrk="1" hangingPunct="1"/>
            <a:r>
              <a:rPr lang="ja-JP" altLang="en-US" sz="2800" smtClean="0"/>
              <a:t>常磐音楽センターで、フラダンスの育成</a:t>
            </a:r>
          </a:p>
          <a:p>
            <a:pPr eaLnBrk="1" hangingPunct="1"/>
            <a:r>
              <a:rPr lang="ja-JP" altLang="en-US" sz="2800" smtClean="0"/>
              <a:t>先生役は、本場のフランダンスのダンサー（松雪泰子）</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68313" y="333375"/>
            <a:ext cx="8229600" cy="1143000"/>
          </a:xfrm>
        </p:spPr>
        <p:txBody>
          <a:bodyPr/>
          <a:lstStyle/>
          <a:p>
            <a:pPr eaLnBrk="1" hangingPunct="1"/>
            <a:r>
              <a:rPr lang="ja-JP" altLang="en-US" smtClean="0"/>
              <a:t>みどころ</a:t>
            </a:r>
          </a:p>
        </p:txBody>
      </p:sp>
      <p:sp>
        <p:nvSpPr>
          <p:cNvPr id="76803" name="Rectangle 3"/>
          <p:cNvSpPr>
            <a:spLocks noGrp="1" noChangeArrowheads="1"/>
          </p:cNvSpPr>
          <p:nvPr>
            <p:ph idx="1"/>
          </p:nvPr>
        </p:nvSpPr>
        <p:spPr/>
        <p:txBody>
          <a:bodyPr/>
          <a:lstStyle/>
          <a:p>
            <a:pPr eaLnBrk="1" hangingPunct="1">
              <a:lnSpc>
                <a:spcPct val="90000"/>
              </a:lnSpc>
            </a:pPr>
            <a:r>
              <a:rPr lang="ja-JP" altLang="en-US" sz="2800" smtClean="0"/>
              <a:t>最初はしろうと（３）</a:t>
            </a:r>
          </a:p>
          <a:p>
            <a:pPr eaLnBrk="1" hangingPunct="1">
              <a:lnSpc>
                <a:spcPct val="90000"/>
              </a:lnSpc>
            </a:pPr>
            <a:r>
              <a:rPr lang="ja-JP" altLang="en-US" sz="2800" smtClean="0"/>
              <a:t>フラダンスの魅力に目覚める（４）</a:t>
            </a:r>
          </a:p>
          <a:p>
            <a:pPr eaLnBrk="1" hangingPunct="1">
              <a:lnSpc>
                <a:spcPct val="90000"/>
              </a:lnSpc>
            </a:pPr>
            <a:r>
              <a:rPr lang="ja-JP" altLang="en-US" sz="2800" smtClean="0"/>
              <a:t>教える条件（</a:t>
            </a:r>
            <a:r>
              <a:rPr lang="en-US" altLang="ja-JP" sz="2800" smtClean="0"/>
              <a:t>6</a:t>
            </a:r>
            <a:r>
              <a:rPr lang="ja-JP" altLang="en-US" sz="2800" smtClean="0"/>
              <a:t>）</a:t>
            </a:r>
          </a:p>
          <a:p>
            <a:pPr eaLnBrk="1" hangingPunct="1">
              <a:lnSpc>
                <a:spcPct val="90000"/>
              </a:lnSpc>
            </a:pPr>
            <a:r>
              <a:rPr lang="ja-JP" altLang="en-US" sz="2800" smtClean="0"/>
              <a:t>挫折（周囲の無理解）（</a:t>
            </a:r>
            <a:r>
              <a:rPr lang="en-US" altLang="ja-JP" sz="2800" smtClean="0"/>
              <a:t>11</a:t>
            </a:r>
            <a:r>
              <a:rPr lang="ja-JP" altLang="en-US" sz="2800" smtClean="0"/>
              <a:t>）</a:t>
            </a:r>
          </a:p>
          <a:p>
            <a:pPr eaLnBrk="1" hangingPunct="1">
              <a:lnSpc>
                <a:spcPct val="90000"/>
              </a:lnSpc>
              <a:buFont typeface="Wingdings" panose="05000000000000000000" pitchFamily="2" charset="2"/>
              <a:buNone/>
            </a:pPr>
            <a:r>
              <a:rPr lang="ja-JP" altLang="en-US" sz="2800" smtClean="0">
                <a:solidFill>
                  <a:srgbClr val="C00000"/>
                </a:solidFill>
              </a:rPr>
              <a:t>「できないなら、できないなりに助け合うとか、励ましあうとかそういう気持ちはないわけ」</a:t>
            </a:r>
          </a:p>
          <a:p>
            <a:pPr eaLnBrk="1" hangingPunct="1">
              <a:lnSpc>
                <a:spcPct val="90000"/>
              </a:lnSpc>
              <a:buFont typeface="Wingdings" panose="05000000000000000000" pitchFamily="2" charset="2"/>
              <a:buNone/>
            </a:pPr>
            <a:r>
              <a:rPr lang="ja-JP" altLang="en-US" sz="2800" smtClean="0">
                <a:solidFill>
                  <a:srgbClr val="C00000"/>
                </a:solidFill>
              </a:rPr>
              <a:t>「炭鉱の娘なんてこんなもんだと思われて悔しくないんだったらやめちまえ、見てるこっちが恥ずかしい」</a:t>
            </a:r>
          </a:p>
          <a:p>
            <a:pPr eaLnBrk="1" hangingPunct="1">
              <a:lnSpc>
                <a:spcPct val="90000"/>
              </a:lnSpc>
            </a:pPr>
            <a:r>
              <a:rPr lang="ja-JP" altLang="en-US" sz="2800" smtClean="0"/>
              <a:t>常磐ハワイアンセンターオープン（</a:t>
            </a:r>
            <a:r>
              <a:rPr lang="en-US" altLang="ja-JP" sz="2800" smtClean="0"/>
              <a:t>17</a:t>
            </a:r>
            <a:r>
              <a:rPr lang="ja-JP" altLang="en-US" sz="2800" smtClean="0"/>
              <a:t>）</a:t>
            </a:r>
          </a:p>
          <a:p>
            <a:pPr eaLnBrk="1" hangingPunct="1">
              <a:lnSpc>
                <a:spcPct val="90000"/>
              </a:lnSpc>
            </a:pPr>
            <a:endParaRPr lang="en-US" altLang="ja-JP" sz="2800" smtClean="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タイトル 1"/>
          <p:cNvSpPr>
            <a:spLocks noGrp="1"/>
          </p:cNvSpPr>
          <p:nvPr>
            <p:ph type="title"/>
          </p:nvPr>
        </p:nvSpPr>
        <p:spPr/>
        <p:txBody>
          <a:bodyPr/>
          <a:lstStyle/>
          <a:p>
            <a:endParaRPr lang="ja-JP" altLang="en-US" smtClean="0"/>
          </a:p>
        </p:txBody>
      </p:sp>
      <p:sp>
        <p:nvSpPr>
          <p:cNvPr id="77827" name="コンテンツ プレースホルダー 2"/>
          <p:cNvSpPr>
            <a:spLocks noGrp="1"/>
          </p:cNvSpPr>
          <p:nvPr>
            <p:ph idx="1"/>
          </p:nvPr>
        </p:nvSpPr>
        <p:spPr/>
        <p:txBody>
          <a:bodyPr/>
          <a:lstStyle/>
          <a:p>
            <a:endParaRPr lang="ja-JP" altLang="en-US"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606" name="Group 126"/>
          <p:cNvGraphicFramePr>
            <a:graphicFrameLocks noGrp="1"/>
          </p:cNvGraphicFramePr>
          <p:nvPr/>
        </p:nvGraphicFramePr>
        <p:xfrm>
          <a:off x="928688" y="1928813"/>
          <a:ext cx="7858125" cy="4213225"/>
        </p:xfrm>
        <a:graphic>
          <a:graphicData uri="http://schemas.openxmlformats.org/drawingml/2006/table">
            <a:tbl>
              <a:tblPr/>
              <a:tblGrid>
                <a:gridCol w="4024878">
                  <a:extLst>
                    <a:ext uri="{9D8B030D-6E8A-4147-A177-3AD203B41FA5}">
                      <a16:colId xmlns:a16="http://schemas.microsoft.com/office/drawing/2014/main" val="20000"/>
                    </a:ext>
                  </a:extLst>
                </a:gridCol>
                <a:gridCol w="1916623">
                  <a:extLst>
                    <a:ext uri="{9D8B030D-6E8A-4147-A177-3AD203B41FA5}">
                      <a16:colId xmlns:a16="http://schemas.microsoft.com/office/drawing/2014/main" val="20001"/>
                    </a:ext>
                  </a:extLst>
                </a:gridCol>
                <a:gridCol w="1916624">
                  <a:extLst>
                    <a:ext uri="{9D8B030D-6E8A-4147-A177-3AD203B41FA5}">
                      <a16:colId xmlns:a16="http://schemas.microsoft.com/office/drawing/2014/main" val="20002"/>
                    </a:ext>
                  </a:extLst>
                </a:gridCol>
              </a:tblGrid>
              <a:tr h="1012825">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1" lang="ja-JP" altLang="ja-JP" sz="3600" b="0" i="0" u="none" strike="noStrike" cap="none" normalizeH="0" baseline="0" dirty="0" smtClean="0">
                        <a:ln>
                          <a:noFill/>
                        </a:ln>
                        <a:solidFill>
                          <a:schemeClr val="tx1"/>
                        </a:solidFill>
                        <a:effectLst>
                          <a:outerShdw blurRad="38100" dist="38100" dir="2700000" algn="tl">
                            <a:srgbClr val="000000"/>
                          </a:outerShdw>
                        </a:effectLst>
                        <a:latin typeface="Arial" charset="0"/>
                        <a:ea typeface="ＭＳ Ｐゴシック" charset="-128"/>
                      </a:endParaRPr>
                    </a:p>
                  </a:txBody>
                  <a:tcPr marL="91439" marR="914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3600" b="0" i="0" u="none" strike="noStrike" cap="none" normalizeH="0" baseline="0" dirty="0" smtClean="0">
                          <a:ln>
                            <a:noFill/>
                          </a:ln>
                          <a:solidFill>
                            <a:schemeClr val="tx1"/>
                          </a:solidFill>
                          <a:effectLst/>
                          <a:latin typeface="Century" pitchFamily="18" charset="0"/>
                          <a:ea typeface="ＭＳ 明朝" pitchFamily="17" charset="-128"/>
                        </a:rPr>
                        <a:t>ＴＤＬ</a:t>
                      </a:r>
                      <a:endParaRPr kumimoji="1" lang="ja-JP" altLang="en-US" sz="3600" b="0" i="0" u="none" strike="noStrike" cap="none" normalizeH="0" baseline="0" dirty="0" smtClean="0">
                        <a:ln>
                          <a:noFill/>
                        </a:ln>
                        <a:solidFill>
                          <a:schemeClr val="tx1"/>
                        </a:solidFill>
                        <a:effectLst/>
                        <a:latin typeface="Arial" charset="0"/>
                        <a:ea typeface="ＭＳ Ｐゴシック" charset="-128"/>
                      </a:endParaRPr>
                    </a:p>
                  </a:txBody>
                  <a:tcPr marL="91439" marR="914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3600" b="0" i="0" u="none" strike="noStrike" cap="none" normalizeH="0" baseline="0" dirty="0" smtClean="0">
                          <a:ln>
                            <a:noFill/>
                          </a:ln>
                          <a:solidFill>
                            <a:schemeClr val="tx1"/>
                          </a:solidFill>
                          <a:effectLst/>
                          <a:latin typeface="Century" pitchFamily="18" charset="0"/>
                          <a:ea typeface="ＭＳ 明朝" pitchFamily="17" charset="-128"/>
                        </a:rPr>
                        <a:t>ＵＳＪ</a:t>
                      </a:r>
                      <a:endParaRPr kumimoji="1" lang="ja-JP" altLang="en-US" sz="3600" b="0" i="0" u="none" strike="noStrike" cap="none" normalizeH="0" baseline="0" dirty="0" smtClean="0">
                        <a:ln>
                          <a:noFill/>
                        </a:ln>
                        <a:solidFill>
                          <a:schemeClr val="tx1"/>
                        </a:solidFill>
                        <a:effectLst/>
                        <a:latin typeface="Arial" charset="0"/>
                        <a:ea typeface="ＭＳ Ｐゴシック" charset="-128"/>
                      </a:endParaRPr>
                    </a:p>
                  </a:txBody>
                  <a:tcPr marL="91439" marR="914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0"/>
                  </a:ext>
                </a:extLst>
              </a:tr>
              <a:tr h="603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3600" b="0" i="0" u="none" strike="noStrike" cap="none" normalizeH="0" baseline="0" dirty="0" smtClean="0">
                          <a:ln>
                            <a:noFill/>
                          </a:ln>
                          <a:solidFill>
                            <a:schemeClr val="tx1"/>
                          </a:solidFill>
                          <a:effectLst/>
                          <a:latin typeface="Century" pitchFamily="18" charset="0"/>
                          <a:ea typeface="ＭＳ 明朝" pitchFamily="17" charset="-128"/>
                        </a:rPr>
                        <a:t>面積（万㎡）</a:t>
                      </a:r>
                      <a:endParaRPr kumimoji="1" lang="ja-JP" altLang="en-US" sz="3600" b="0" i="0" u="none" strike="noStrike" cap="none" normalizeH="0" baseline="0" dirty="0" smtClean="0">
                        <a:ln>
                          <a:noFill/>
                        </a:ln>
                        <a:solidFill>
                          <a:schemeClr val="tx1"/>
                        </a:solidFill>
                        <a:effectLst/>
                        <a:latin typeface="Arial" charset="0"/>
                        <a:ea typeface="ＭＳ Ｐゴシック" charset="-128"/>
                      </a:endParaRPr>
                    </a:p>
                  </a:txBody>
                  <a:tcPr marL="91439" marR="914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3600" b="0" i="0" u="none" strike="noStrike" cap="none" normalizeH="0" baseline="0" dirty="0" smtClean="0">
                          <a:ln>
                            <a:noFill/>
                          </a:ln>
                          <a:solidFill>
                            <a:schemeClr val="tx1"/>
                          </a:solidFill>
                          <a:effectLst/>
                          <a:latin typeface="Century" pitchFamily="18" charset="0"/>
                          <a:ea typeface="ＭＳ 明朝" pitchFamily="17" charset="-128"/>
                        </a:rPr>
                        <a:t>48.3</a:t>
                      </a:r>
                      <a:endParaRPr kumimoji="1" lang="en-US" altLang="ja-JP" sz="3600" b="0" i="0" u="none" strike="noStrike" cap="none" normalizeH="0" baseline="0" dirty="0" smtClean="0">
                        <a:ln>
                          <a:noFill/>
                        </a:ln>
                        <a:solidFill>
                          <a:schemeClr val="tx1"/>
                        </a:solidFill>
                        <a:effectLst/>
                        <a:latin typeface="Arial" charset="0"/>
                        <a:ea typeface="ＭＳ Ｐゴシック" charset="-128"/>
                      </a:endParaRPr>
                    </a:p>
                  </a:txBody>
                  <a:tcPr marL="91439" marR="914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3600" b="0" i="0" u="none" strike="noStrike" cap="none" normalizeH="0" baseline="0" dirty="0" smtClean="0">
                          <a:ln>
                            <a:noFill/>
                          </a:ln>
                          <a:solidFill>
                            <a:schemeClr val="tx1"/>
                          </a:solidFill>
                          <a:effectLst/>
                          <a:latin typeface="Century" pitchFamily="18" charset="0"/>
                          <a:ea typeface="ＭＳ 明朝" pitchFamily="17" charset="-128"/>
                        </a:rPr>
                        <a:t>39.0</a:t>
                      </a:r>
                      <a:endParaRPr kumimoji="1" lang="en-US" altLang="ja-JP" sz="3600" b="0" i="0" u="none" strike="noStrike" cap="none" normalizeH="0" baseline="0" dirty="0" smtClean="0">
                        <a:ln>
                          <a:noFill/>
                        </a:ln>
                        <a:solidFill>
                          <a:schemeClr val="tx1"/>
                        </a:solidFill>
                        <a:effectLst/>
                        <a:latin typeface="Arial" charset="0"/>
                        <a:ea typeface="ＭＳ Ｐゴシック" charset="-128"/>
                      </a:endParaRPr>
                    </a:p>
                  </a:txBody>
                  <a:tcPr marL="91439" marR="914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1"/>
                  </a:ext>
                </a:extLst>
              </a:tr>
              <a:tr h="6048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3600" b="0" i="0" u="none" strike="noStrike" cap="none" normalizeH="0" baseline="0" dirty="0" smtClean="0">
                          <a:ln>
                            <a:noFill/>
                          </a:ln>
                          <a:solidFill>
                            <a:schemeClr val="tx1"/>
                          </a:solidFill>
                          <a:effectLst/>
                          <a:latin typeface="Century" pitchFamily="18" charset="0"/>
                          <a:ea typeface="ＭＳ 明朝" pitchFamily="17" charset="-128"/>
                        </a:rPr>
                        <a:t>遊戯施設数</a:t>
                      </a:r>
                      <a:endParaRPr kumimoji="1" lang="ja-JP" altLang="en-US" sz="3600" b="0" i="0" u="none" strike="noStrike" cap="none" normalizeH="0" baseline="0" dirty="0" smtClean="0">
                        <a:ln>
                          <a:noFill/>
                        </a:ln>
                        <a:solidFill>
                          <a:schemeClr val="tx1"/>
                        </a:solidFill>
                        <a:effectLst/>
                        <a:latin typeface="Arial" charset="0"/>
                        <a:ea typeface="ＭＳ Ｐゴシック" charset="-128"/>
                      </a:endParaRPr>
                    </a:p>
                  </a:txBody>
                  <a:tcPr marL="91439" marR="914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3600" b="0" i="0" u="none" strike="noStrike" cap="none" normalizeH="0" baseline="0" dirty="0" smtClean="0">
                          <a:ln>
                            <a:noFill/>
                          </a:ln>
                          <a:solidFill>
                            <a:schemeClr val="tx1"/>
                          </a:solidFill>
                          <a:effectLst/>
                          <a:latin typeface="Century" pitchFamily="18" charset="0"/>
                          <a:ea typeface="ＭＳ 明朝" pitchFamily="17" charset="-128"/>
                        </a:rPr>
                        <a:t>47</a:t>
                      </a:r>
                      <a:endParaRPr kumimoji="1" lang="en-US" altLang="ja-JP" sz="3600" b="0" i="0" u="none" strike="noStrike" cap="none" normalizeH="0" baseline="0" dirty="0" smtClean="0">
                        <a:ln>
                          <a:noFill/>
                        </a:ln>
                        <a:solidFill>
                          <a:schemeClr val="tx1"/>
                        </a:solidFill>
                        <a:effectLst/>
                        <a:latin typeface="Arial" charset="0"/>
                        <a:ea typeface="ＭＳ Ｐゴシック" charset="-128"/>
                      </a:endParaRPr>
                    </a:p>
                  </a:txBody>
                  <a:tcPr marL="91439" marR="914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3600" b="0" i="0" u="none" strike="noStrike" cap="none" normalizeH="0" baseline="0" dirty="0" smtClean="0">
                          <a:ln>
                            <a:noFill/>
                          </a:ln>
                          <a:solidFill>
                            <a:schemeClr val="tx1"/>
                          </a:solidFill>
                          <a:effectLst/>
                          <a:latin typeface="Century" pitchFamily="18" charset="0"/>
                          <a:ea typeface="ＭＳ 明朝" pitchFamily="17" charset="-128"/>
                        </a:rPr>
                        <a:t>18</a:t>
                      </a:r>
                      <a:endParaRPr kumimoji="1" lang="en-US" altLang="ja-JP" sz="3600" b="0" i="0" u="none" strike="noStrike" cap="none" normalizeH="0" baseline="0" dirty="0" smtClean="0">
                        <a:ln>
                          <a:noFill/>
                        </a:ln>
                        <a:solidFill>
                          <a:schemeClr val="tx1"/>
                        </a:solidFill>
                        <a:effectLst/>
                        <a:latin typeface="Arial" charset="0"/>
                        <a:ea typeface="ＭＳ Ｐゴシック" charset="-128"/>
                      </a:endParaRPr>
                    </a:p>
                  </a:txBody>
                  <a:tcPr marL="91439" marR="914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r h="603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3600" b="0" i="0" u="none" strike="noStrike" cap="none" normalizeH="0" baseline="0" dirty="0" smtClean="0">
                          <a:ln>
                            <a:noFill/>
                          </a:ln>
                          <a:solidFill>
                            <a:schemeClr val="tx1"/>
                          </a:solidFill>
                          <a:effectLst/>
                          <a:latin typeface="Century" pitchFamily="18" charset="0"/>
                          <a:ea typeface="ＭＳ 明朝" pitchFamily="17" charset="-128"/>
                        </a:rPr>
                        <a:t>飲食店数</a:t>
                      </a:r>
                      <a:endParaRPr kumimoji="1" lang="ja-JP" altLang="en-US" sz="3600" b="0" i="0" u="none" strike="noStrike" cap="none" normalizeH="0" baseline="0" dirty="0" smtClean="0">
                        <a:ln>
                          <a:noFill/>
                        </a:ln>
                        <a:solidFill>
                          <a:schemeClr val="tx1"/>
                        </a:solidFill>
                        <a:effectLst/>
                        <a:latin typeface="Arial" charset="0"/>
                        <a:ea typeface="ＭＳ Ｐゴシック" charset="-128"/>
                      </a:endParaRPr>
                    </a:p>
                  </a:txBody>
                  <a:tcPr marL="91439" marR="914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3600" b="0" i="0" u="none" strike="noStrike" cap="none" normalizeH="0" baseline="0" dirty="0" smtClean="0">
                          <a:ln>
                            <a:noFill/>
                          </a:ln>
                          <a:solidFill>
                            <a:schemeClr val="tx1"/>
                          </a:solidFill>
                          <a:effectLst/>
                          <a:latin typeface="Century" pitchFamily="18" charset="0"/>
                          <a:ea typeface="ＭＳ 明朝" pitchFamily="17" charset="-128"/>
                        </a:rPr>
                        <a:t>53</a:t>
                      </a:r>
                      <a:endParaRPr kumimoji="1" lang="en-US" altLang="ja-JP" sz="3600" b="0" i="0" u="none" strike="noStrike" cap="none" normalizeH="0" baseline="0" dirty="0" smtClean="0">
                        <a:ln>
                          <a:noFill/>
                        </a:ln>
                        <a:solidFill>
                          <a:schemeClr val="tx1"/>
                        </a:solidFill>
                        <a:effectLst/>
                        <a:latin typeface="Arial" charset="0"/>
                        <a:ea typeface="ＭＳ Ｐゴシック" charset="-128"/>
                      </a:endParaRPr>
                    </a:p>
                  </a:txBody>
                  <a:tcPr marL="91439" marR="914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3600" b="0" i="0" u="none" strike="noStrike" cap="none" normalizeH="0" baseline="0" dirty="0" smtClean="0">
                          <a:ln>
                            <a:noFill/>
                          </a:ln>
                          <a:solidFill>
                            <a:schemeClr val="tx1"/>
                          </a:solidFill>
                          <a:effectLst/>
                          <a:latin typeface="Century" pitchFamily="18" charset="0"/>
                          <a:ea typeface="ＭＳ 明朝" pitchFamily="17" charset="-128"/>
                        </a:rPr>
                        <a:t>21</a:t>
                      </a:r>
                      <a:endParaRPr kumimoji="1" lang="en-US" altLang="ja-JP" sz="3600" b="0" i="0" u="none" strike="noStrike" cap="none" normalizeH="0" baseline="0" dirty="0" smtClean="0">
                        <a:ln>
                          <a:noFill/>
                        </a:ln>
                        <a:solidFill>
                          <a:schemeClr val="tx1"/>
                        </a:solidFill>
                        <a:effectLst/>
                        <a:latin typeface="Arial" charset="0"/>
                        <a:ea typeface="ＭＳ Ｐゴシック" charset="-128"/>
                      </a:endParaRPr>
                    </a:p>
                  </a:txBody>
                  <a:tcPr marL="91439" marR="914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r h="6048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3600" b="0" i="0" u="none" strike="noStrike" cap="none" normalizeH="0" baseline="0" smtClean="0">
                          <a:ln>
                            <a:noFill/>
                          </a:ln>
                          <a:solidFill>
                            <a:schemeClr val="tx1"/>
                          </a:solidFill>
                          <a:effectLst/>
                          <a:latin typeface="Century" pitchFamily="18" charset="0"/>
                          <a:ea typeface="ＭＳ 明朝" pitchFamily="17" charset="-128"/>
                        </a:rPr>
                        <a:t>物販店数</a:t>
                      </a:r>
                      <a:endParaRPr kumimoji="1" lang="ja-JP" altLang="en-US" sz="3600" b="0" i="0" u="none" strike="noStrike" cap="none" normalizeH="0" baseline="0" smtClean="0">
                        <a:ln>
                          <a:noFill/>
                        </a:ln>
                        <a:solidFill>
                          <a:schemeClr val="tx1"/>
                        </a:solidFill>
                        <a:effectLst/>
                        <a:latin typeface="Arial" charset="0"/>
                        <a:ea typeface="ＭＳ Ｐゴシック" charset="-128"/>
                      </a:endParaRPr>
                    </a:p>
                  </a:txBody>
                  <a:tcPr marL="91439" marR="914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3600" b="0" i="0" u="none" strike="noStrike" cap="none" normalizeH="0" baseline="0" dirty="0" smtClean="0">
                          <a:ln>
                            <a:noFill/>
                          </a:ln>
                          <a:solidFill>
                            <a:schemeClr val="tx1"/>
                          </a:solidFill>
                          <a:effectLst/>
                          <a:latin typeface="Century" pitchFamily="18" charset="0"/>
                          <a:ea typeface="ＭＳ 明朝" pitchFamily="17" charset="-128"/>
                        </a:rPr>
                        <a:t>59</a:t>
                      </a:r>
                      <a:endParaRPr kumimoji="1" lang="en-US" altLang="ja-JP" sz="3600" b="0" i="0" u="none" strike="noStrike" cap="none" normalizeH="0" baseline="0" dirty="0" smtClean="0">
                        <a:ln>
                          <a:noFill/>
                        </a:ln>
                        <a:solidFill>
                          <a:schemeClr val="tx1"/>
                        </a:solidFill>
                        <a:effectLst/>
                        <a:latin typeface="Arial" charset="0"/>
                        <a:ea typeface="ＭＳ Ｐゴシック" charset="-128"/>
                      </a:endParaRPr>
                    </a:p>
                  </a:txBody>
                  <a:tcPr marL="91439" marR="914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3600" b="0" i="0" u="none" strike="noStrike" cap="none" normalizeH="0" baseline="0" dirty="0" smtClean="0">
                          <a:ln>
                            <a:noFill/>
                          </a:ln>
                          <a:solidFill>
                            <a:schemeClr val="tx1"/>
                          </a:solidFill>
                          <a:effectLst/>
                          <a:latin typeface="Century" pitchFamily="18" charset="0"/>
                          <a:ea typeface="ＭＳ 明朝" pitchFamily="17" charset="-128"/>
                        </a:rPr>
                        <a:t>24</a:t>
                      </a:r>
                      <a:endParaRPr kumimoji="1" lang="en-US" altLang="ja-JP" sz="3600" b="0" i="0" u="none" strike="noStrike" cap="none" normalizeH="0" baseline="0" dirty="0" smtClean="0">
                        <a:ln>
                          <a:noFill/>
                        </a:ln>
                        <a:solidFill>
                          <a:schemeClr val="tx1"/>
                        </a:solidFill>
                        <a:effectLst/>
                        <a:latin typeface="Arial" charset="0"/>
                        <a:ea typeface="ＭＳ Ｐゴシック" charset="-128"/>
                      </a:endParaRPr>
                    </a:p>
                  </a:txBody>
                  <a:tcPr marL="91439" marR="914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4"/>
                  </a:ext>
                </a:extLst>
              </a:tr>
              <a:tr h="603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3200" b="0" i="0" u="none" strike="noStrike" cap="none" normalizeH="0" baseline="0" dirty="0" smtClean="0">
                          <a:ln>
                            <a:noFill/>
                          </a:ln>
                          <a:solidFill>
                            <a:schemeClr val="tx1"/>
                          </a:solidFill>
                          <a:effectLst/>
                          <a:latin typeface="Century" pitchFamily="18" charset="0"/>
                          <a:ea typeface="ＭＳ 明朝" pitchFamily="17" charset="-128"/>
                        </a:rPr>
                        <a:t>建設投資額（億円）</a:t>
                      </a:r>
                      <a:endParaRPr kumimoji="1" lang="ja-JP" altLang="en-US" sz="3200" b="0" i="0" u="none" strike="noStrike" cap="none" normalizeH="0" baseline="0" dirty="0" smtClean="0">
                        <a:ln>
                          <a:noFill/>
                        </a:ln>
                        <a:solidFill>
                          <a:schemeClr val="tx1"/>
                        </a:solidFill>
                        <a:effectLst/>
                        <a:latin typeface="Arial" charset="0"/>
                        <a:ea typeface="ＭＳ Ｐゴシック" charset="-128"/>
                      </a:endParaRPr>
                    </a:p>
                  </a:txBody>
                  <a:tcPr marL="91439" marR="914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3600" b="0" i="0" u="none" strike="noStrike" cap="none" normalizeH="0" baseline="0" dirty="0" smtClean="0">
                          <a:ln>
                            <a:noFill/>
                          </a:ln>
                          <a:solidFill>
                            <a:schemeClr val="tx1"/>
                          </a:solidFill>
                          <a:effectLst/>
                          <a:latin typeface="Century" pitchFamily="18" charset="0"/>
                          <a:ea typeface="ＭＳ 明朝" pitchFamily="17" charset="-128"/>
                        </a:rPr>
                        <a:t>3600</a:t>
                      </a:r>
                      <a:endParaRPr kumimoji="1" lang="en-US" altLang="ja-JP" sz="3600" b="0" i="0" u="none" strike="noStrike" cap="none" normalizeH="0" baseline="0" dirty="0" smtClean="0">
                        <a:ln>
                          <a:noFill/>
                        </a:ln>
                        <a:solidFill>
                          <a:schemeClr val="tx1"/>
                        </a:solidFill>
                        <a:effectLst/>
                        <a:latin typeface="Arial" charset="0"/>
                        <a:ea typeface="ＭＳ Ｐゴシック" charset="-128"/>
                      </a:endParaRPr>
                    </a:p>
                  </a:txBody>
                  <a:tcPr marL="91439" marR="914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3600" b="0" i="0" u="none" strike="noStrike" cap="none" normalizeH="0" baseline="0" dirty="0" smtClean="0">
                          <a:ln>
                            <a:noFill/>
                          </a:ln>
                          <a:solidFill>
                            <a:schemeClr val="tx1"/>
                          </a:solidFill>
                          <a:effectLst/>
                          <a:latin typeface="Century" pitchFamily="18" charset="0"/>
                          <a:ea typeface="ＭＳ 明朝" pitchFamily="17" charset="-128"/>
                        </a:rPr>
                        <a:t>1700</a:t>
                      </a:r>
                      <a:endParaRPr kumimoji="1" lang="en-US" altLang="ja-JP" sz="3600" b="0" i="0" u="none" strike="noStrike" cap="none" normalizeH="0" baseline="0" dirty="0" smtClean="0">
                        <a:ln>
                          <a:noFill/>
                        </a:ln>
                        <a:solidFill>
                          <a:schemeClr val="tx1"/>
                        </a:solidFill>
                        <a:effectLst/>
                        <a:latin typeface="Arial" charset="0"/>
                        <a:ea typeface="ＭＳ Ｐゴシック" charset="-128"/>
                      </a:endParaRPr>
                    </a:p>
                  </a:txBody>
                  <a:tcPr marL="91439" marR="914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5"/>
                  </a:ext>
                </a:extLst>
              </a:tr>
            </a:tbl>
          </a:graphicData>
        </a:graphic>
      </p:graphicFrame>
      <p:sp>
        <p:nvSpPr>
          <p:cNvPr id="78880" name="Rectangle 121"/>
          <p:cNvSpPr>
            <a:spLocks noGrp="1" noRot="1" noChangeArrowheads="1"/>
          </p:cNvSpPr>
          <p:nvPr>
            <p:ph type="title"/>
          </p:nvPr>
        </p:nvSpPr>
        <p:spPr>
          <a:xfrm>
            <a:off x="395288" y="765175"/>
            <a:ext cx="8362950" cy="863600"/>
          </a:xfrm>
        </p:spPr>
        <p:txBody>
          <a:bodyPr/>
          <a:lstStyle/>
          <a:p>
            <a:pPr eaLnBrk="1" hangingPunct="1"/>
            <a:r>
              <a:rPr lang="ja-JP" altLang="en-US" smtClean="0"/>
              <a:t>ＴＤＬとＵＳＪの規模の比較</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タイトル 1"/>
          <p:cNvSpPr>
            <a:spLocks noGrp="1"/>
          </p:cNvSpPr>
          <p:nvPr>
            <p:ph type="title"/>
          </p:nvPr>
        </p:nvSpPr>
        <p:spPr/>
        <p:txBody>
          <a:bodyPr/>
          <a:lstStyle/>
          <a:p>
            <a:endParaRPr lang="ja-JP" altLang="en-US" smtClean="0"/>
          </a:p>
        </p:txBody>
      </p:sp>
      <p:pic>
        <p:nvPicPr>
          <p:cNvPr id="79875"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50825" y="466725"/>
            <a:ext cx="8712200" cy="62198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タイトル 1"/>
          <p:cNvSpPr>
            <a:spLocks noGrp="1"/>
          </p:cNvSpPr>
          <p:nvPr>
            <p:ph type="title"/>
          </p:nvPr>
        </p:nvSpPr>
        <p:spPr/>
        <p:txBody>
          <a:bodyPr/>
          <a:lstStyle/>
          <a:p>
            <a:endParaRPr lang="ja-JP" altLang="en-US" smtClean="0"/>
          </a:p>
        </p:txBody>
      </p:sp>
      <p:pic>
        <p:nvPicPr>
          <p:cNvPr id="80899"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411413" y="274638"/>
            <a:ext cx="3889375" cy="6361112"/>
          </a:xfr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タイトル 1"/>
          <p:cNvSpPr>
            <a:spLocks noGrp="1"/>
          </p:cNvSpPr>
          <p:nvPr>
            <p:ph type="title"/>
          </p:nvPr>
        </p:nvSpPr>
        <p:spPr/>
        <p:txBody>
          <a:bodyPr/>
          <a:lstStyle/>
          <a:p>
            <a:endParaRPr lang="ja-JP" altLang="en-US" smtClean="0"/>
          </a:p>
        </p:txBody>
      </p:sp>
      <p:pic>
        <p:nvPicPr>
          <p:cNvPr id="81923"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55875" y="0"/>
            <a:ext cx="3222625" cy="7269163"/>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p:cNvSpPr>
            <a:spLocks noGrp="1"/>
          </p:cNvSpPr>
          <p:nvPr>
            <p:ph type="title"/>
          </p:nvPr>
        </p:nvSpPr>
        <p:spPr>
          <a:xfrm>
            <a:off x="269875" y="188913"/>
            <a:ext cx="8229600" cy="1143000"/>
          </a:xfrm>
        </p:spPr>
        <p:txBody>
          <a:bodyPr/>
          <a:lstStyle/>
          <a:p>
            <a:r>
              <a:rPr lang="ja-JP" altLang="en-US" smtClean="0"/>
              <a:t>３大テーマパークの入園者数</a:t>
            </a:r>
          </a:p>
        </p:txBody>
      </p:sp>
      <p:pic>
        <p:nvPicPr>
          <p:cNvPr id="92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341438"/>
            <a:ext cx="8480425" cy="511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title"/>
          </p:nvPr>
        </p:nvSpPr>
        <p:spPr/>
        <p:txBody>
          <a:bodyPr/>
          <a:lstStyle/>
          <a:p>
            <a:endParaRPr lang="ja-JP" altLang="en-US" smtClean="0"/>
          </a:p>
        </p:txBody>
      </p:sp>
      <p:pic>
        <p:nvPicPr>
          <p:cNvPr id="1024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68538" y="404813"/>
            <a:ext cx="4175125" cy="6146800"/>
          </a:xfr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413</TotalTime>
  <Words>1050</Words>
  <Application>Microsoft Office PowerPoint</Application>
  <PresentationFormat>画面に合わせる (4:3)</PresentationFormat>
  <Paragraphs>291</Paragraphs>
  <Slides>79</Slides>
  <Notes>21</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79</vt:i4>
      </vt:variant>
    </vt:vector>
  </HeadingPairs>
  <TitlesOfParts>
    <vt:vector size="87" baseType="lpstr">
      <vt:lpstr>Arial</vt:lpstr>
      <vt:lpstr>ＭＳ Ｐゴシック</vt:lpstr>
      <vt:lpstr>Calibri</vt:lpstr>
      <vt:lpstr>ＭＳ Ｐ明朝</vt:lpstr>
      <vt:lpstr>Wingdings</vt:lpstr>
      <vt:lpstr>Century</vt:lpstr>
      <vt:lpstr>ＭＳ 明朝</vt:lpstr>
      <vt:lpstr>Office ​​テーマ</vt:lpstr>
      <vt:lpstr>第11章テーマパークの経営戦略</vt:lpstr>
      <vt:lpstr>３パークの比較（入場者一人当たり） 2007年</vt:lpstr>
      <vt:lpstr>ユニバーサルスタジオジャパン</vt:lpstr>
      <vt:lpstr>ディズニーランドとUSJ</vt:lpstr>
      <vt:lpstr>PowerPoint プレゼンテーション</vt:lpstr>
      <vt:lpstr>ホテルから</vt:lpstr>
      <vt:lpstr>PowerPoint プレゼンテーション</vt:lpstr>
      <vt:lpstr>３大テーマパークの入園者数</vt:lpstr>
      <vt:lpstr>PowerPoint プレゼンテーション</vt:lpstr>
      <vt:lpstr>長期戦略</vt:lpstr>
      <vt:lpstr>PowerPoint プレゼンテーション</vt:lpstr>
      <vt:lpstr>ＵＳＪ沖縄進出、美ら海水族館と一体運営　海洋博公園に</vt:lpstr>
      <vt:lpstr>2014年度までのスケジュール</vt:lpstr>
      <vt:lpstr>2011年度</vt:lpstr>
      <vt:lpstr>２０１３年度</vt:lpstr>
      <vt:lpstr>リニューアル</vt:lpstr>
      <vt:lpstr>通常のハリウッド・ドリーム・ザ・ライド</vt:lpstr>
      <vt:lpstr>PowerPoint プレゼンテーション</vt:lpstr>
      <vt:lpstr>エントランスの屋根</vt:lpstr>
      <vt:lpstr>ウオーターワールド</vt:lpstr>
      <vt:lpstr>高速道路が見える</vt:lpstr>
      <vt:lpstr>PowerPoint プレゼンテーション</vt:lpstr>
      <vt:lpstr>ホテルが見える</vt:lpstr>
      <vt:lpstr>サンフランシスコエリア</vt:lpstr>
      <vt:lpstr>ニューヨークエリア</vt:lpstr>
      <vt:lpstr>PowerPoint プレゼンテーション</vt:lpstr>
      <vt:lpstr>PowerPoint プレゼンテーション</vt:lpstr>
      <vt:lpstr>実はかなり小さい（たぶん）</vt:lpstr>
      <vt:lpstr>バタービール</vt:lpstr>
      <vt:lpstr>PowerPoint プレゼンテーション</vt:lpstr>
      <vt:lpstr>ハロウィーン期のアトラクション</vt:lpstr>
      <vt:lpstr>両パークの楽しみ方の違い</vt:lpstr>
      <vt:lpstr>ディズニーハロウィーンの楽しみ方</vt:lpstr>
      <vt:lpstr>ユニバーサルハロウィーンの楽しみ方</vt:lpstr>
      <vt:lpstr>PowerPoint プレゼンテーション</vt:lpstr>
      <vt:lpstr>ハウステンボスとオランダ</vt:lpstr>
      <vt:lpstr>ハウステンボス</vt:lpstr>
      <vt:lpstr>なぜオランダか？（１）</vt:lpstr>
      <vt:lpstr>なぜオランダか？（２）</vt:lpstr>
      <vt:lpstr>PowerPoint プレゼンテーション</vt:lpstr>
      <vt:lpstr>日本の歴史</vt:lpstr>
      <vt:lpstr>オランダ風車とチューリップ</vt:lpstr>
      <vt:lpstr>チューリップバブル</vt:lpstr>
      <vt:lpstr>チューリップ</vt:lpstr>
      <vt:lpstr>チューリップ</vt:lpstr>
      <vt:lpstr>チューリップ</vt:lpstr>
      <vt:lpstr>３大テーマパークの入園者数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フラワーロード</vt:lpstr>
      <vt:lpstr>フラワーロード</vt:lpstr>
      <vt:lpstr>アトラクションタウン</vt:lpstr>
      <vt:lpstr>ドムトールン展望室</vt:lpstr>
      <vt:lpstr>ドムトールン展望室</vt:lpstr>
      <vt:lpstr>ボール型ホテル 無人島までの一泊ツアー</vt:lpstr>
      <vt:lpstr>ミシャの展覧会</vt:lpstr>
      <vt:lpstr>スキポール 出国総合売店</vt:lpstr>
      <vt:lpstr>出口のお土産屋</vt:lpstr>
      <vt:lpstr>スパリゾート・ハワイアンズ</vt:lpstr>
      <vt:lpstr>スパリゾートハワイアンズ</vt:lpstr>
      <vt:lpstr>スプリングパーク</vt:lpstr>
      <vt:lpstr>ＰＡＲＥＯ</vt:lpstr>
      <vt:lpstr>ウォーターパーク</vt:lpstr>
      <vt:lpstr>江戸情話　与一</vt:lpstr>
      <vt:lpstr>常磐興産</vt:lpstr>
      <vt:lpstr>新しい業態の模索</vt:lpstr>
      <vt:lpstr>常磐ハワイアンセンター設立</vt:lpstr>
      <vt:lpstr>常磐ハワイアンセンター 人気のポイント</vt:lpstr>
      <vt:lpstr>スパリゾートハワイアンズ</vt:lpstr>
      <vt:lpstr>フラガール</vt:lpstr>
      <vt:lpstr>みどころ</vt:lpstr>
      <vt:lpstr>PowerPoint プレゼンテーション</vt:lpstr>
      <vt:lpstr>ＴＤＬとＵＳＪの規模の比較</vt:lpstr>
      <vt:lpstr>PowerPoint プレゼンテーション</vt:lpstr>
      <vt:lpstr>PowerPoint プレゼンテーション</vt:lpstr>
      <vt:lpstr>PowerPoint プレゼンテーション</vt:lpstr>
    </vt:vector>
  </TitlesOfParts>
  <Company>跡見学園女子大学</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ＵＳＪとディズニーランドの比較</dc:title>
  <dc:creator>山澤成康</dc:creator>
  <cp:lastModifiedBy>山澤 成康</cp:lastModifiedBy>
  <cp:revision>46</cp:revision>
  <dcterms:created xsi:type="dcterms:W3CDTF">2010-05-17T04:47:18Z</dcterms:created>
  <dcterms:modified xsi:type="dcterms:W3CDTF">2019-05-24T04:22:18Z</dcterms:modified>
</cp:coreProperties>
</file>