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5" r:id="rId3"/>
    <p:sldId id="281" r:id="rId4"/>
    <p:sldId id="277" r:id="rId5"/>
    <p:sldId id="278" r:id="rId6"/>
    <p:sldId id="279" r:id="rId7"/>
    <p:sldId id="282" r:id="rId8"/>
    <p:sldId id="280" r:id="rId9"/>
    <p:sldId id="283" r:id="rId10"/>
    <p:sldId id="266" r:id="rId11"/>
    <p:sldId id="268" r:id="rId12"/>
    <p:sldId id="267" r:id="rId13"/>
    <p:sldId id="269" r:id="rId14"/>
    <p:sldId id="270" r:id="rId15"/>
    <p:sldId id="263" r:id="rId16"/>
    <p:sldId id="257" r:id="rId17"/>
    <p:sldId id="271" r:id="rId18"/>
    <p:sldId id="272" r:id="rId19"/>
    <p:sldId id="260" r:id="rId20"/>
    <p:sldId id="261" r:id="rId21"/>
    <p:sldId id="285" r:id="rId22"/>
    <p:sldId id="284" r:id="rId23"/>
    <p:sldId id="262" r:id="rId24"/>
    <p:sldId id="259" r:id="rId25"/>
    <p:sldId id="258"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4DE06-34F0-4748-A6E2-2BD58D96F4B7}" type="doc">
      <dgm:prSet loTypeId="urn:microsoft.com/office/officeart/2005/8/layout/hProcess9" loCatId="process" qsTypeId="urn:microsoft.com/office/officeart/2005/8/quickstyle/simple1" qsCatId="simple" csTypeId="urn:microsoft.com/office/officeart/2005/8/colors/colorful1" csCatId="colorful" phldr="1"/>
      <dgm:spPr/>
    </dgm:pt>
    <dgm:pt modelId="{A78464F0-8F6E-4B17-8D8D-403F8811D4BC}">
      <dgm:prSet phldrT="[テキスト]"/>
      <dgm:spPr/>
      <dgm:t>
        <a:bodyPr/>
        <a:lstStyle/>
        <a:p>
          <a:r>
            <a:rPr kumimoji="1" lang="ja-JP" altLang="en-US" dirty="0"/>
            <a:t>営業利益</a:t>
          </a:r>
        </a:p>
      </dgm:t>
    </dgm:pt>
    <dgm:pt modelId="{9B382724-1DA8-42CF-9CBE-70F88553E792}" type="parTrans" cxnId="{23D07188-C923-4144-9BB9-40A90EEF4675}">
      <dgm:prSet/>
      <dgm:spPr/>
      <dgm:t>
        <a:bodyPr/>
        <a:lstStyle/>
        <a:p>
          <a:endParaRPr kumimoji="1" lang="ja-JP" altLang="en-US"/>
        </a:p>
      </dgm:t>
    </dgm:pt>
    <dgm:pt modelId="{1E7294CF-93E2-49AA-B317-4AD049900F14}" type="sibTrans" cxnId="{23D07188-C923-4144-9BB9-40A90EEF4675}">
      <dgm:prSet/>
      <dgm:spPr/>
      <dgm:t>
        <a:bodyPr/>
        <a:lstStyle/>
        <a:p>
          <a:endParaRPr kumimoji="1" lang="ja-JP" altLang="en-US"/>
        </a:p>
      </dgm:t>
    </dgm:pt>
    <dgm:pt modelId="{AE77C196-AFBA-449F-8BAB-5C8190CF39C8}">
      <dgm:prSet phldrT="[テキスト]"/>
      <dgm:spPr/>
      <dgm:t>
        <a:bodyPr/>
        <a:lstStyle/>
        <a:p>
          <a:r>
            <a:rPr kumimoji="1" lang="ja-JP" altLang="en-US" dirty="0"/>
            <a:t>経常利益</a:t>
          </a:r>
        </a:p>
      </dgm:t>
    </dgm:pt>
    <dgm:pt modelId="{9E3E0CA8-1521-4D9A-B7F5-52F37AB41A7C}" type="parTrans" cxnId="{EB049C90-5356-4AD7-A558-A7CAC3BA9C58}">
      <dgm:prSet/>
      <dgm:spPr/>
      <dgm:t>
        <a:bodyPr/>
        <a:lstStyle/>
        <a:p>
          <a:endParaRPr kumimoji="1" lang="ja-JP" altLang="en-US"/>
        </a:p>
      </dgm:t>
    </dgm:pt>
    <dgm:pt modelId="{F9B4E2FF-24AE-4FE1-8CEE-345397F332D3}" type="sibTrans" cxnId="{EB049C90-5356-4AD7-A558-A7CAC3BA9C58}">
      <dgm:prSet/>
      <dgm:spPr/>
      <dgm:t>
        <a:bodyPr/>
        <a:lstStyle/>
        <a:p>
          <a:endParaRPr kumimoji="1" lang="ja-JP" altLang="en-US"/>
        </a:p>
      </dgm:t>
    </dgm:pt>
    <dgm:pt modelId="{AF0B7760-313C-41CF-B52F-9599D907BFB7}">
      <dgm:prSet phldrT="[テキスト]"/>
      <dgm:spPr/>
      <dgm:t>
        <a:bodyPr/>
        <a:lstStyle/>
        <a:p>
          <a:r>
            <a:rPr kumimoji="1" lang="ja-JP" altLang="en-US" dirty="0"/>
            <a:t>当期純利益</a:t>
          </a:r>
        </a:p>
      </dgm:t>
    </dgm:pt>
    <dgm:pt modelId="{4FC3421A-615F-4100-B013-7FCA1D22F461}" type="parTrans" cxnId="{878C25DB-E6CD-4920-8AC8-9D785756B039}">
      <dgm:prSet/>
      <dgm:spPr/>
      <dgm:t>
        <a:bodyPr/>
        <a:lstStyle/>
        <a:p>
          <a:endParaRPr kumimoji="1" lang="ja-JP" altLang="en-US"/>
        </a:p>
      </dgm:t>
    </dgm:pt>
    <dgm:pt modelId="{C1BBAEA4-1FF0-4FFB-81CF-D8EFF88109DD}" type="sibTrans" cxnId="{878C25DB-E6CD-4920-8AC8-9D785756B039}">
      <dgm:prSet/>
      <dgm:spPr/>
      <dgm:t>
        <a:bodyPr/>
        <a:lstStyle/>
        <a:p>
          <a:endParaRPr kumimoji="1" lang="ja-JP" altLang="en-US"/>
        </a:p>
      </dgm:t>
    </dgm:pt>
    <dgm:pt modelId="{0E4F5230-7086-4A43-8E07-667430AC2FF5}" type="pres">
      <dgm:prSet presAssocID="{49F4DE06-34F0-4748-A6E2-2BD58D96F4B7}" presName="CompostProcess" presStyleCnt="0">
        <dgm:presLayoutVars>
          <dgm:dir/>
          <dgm:resizeHandles val="exact"/>
        </dgm:presLayoutVars>
      </dgm:prSet>
      <dgm:spPr/>
    </dgm:pt>
    <dgm:pt modelId="{4245EF3C-A0F0-40B7-8778-4FCDE52CC30F}" type="pres">
      <dgm:prSet presAssocID="{49F4DE06-34F0-4748-A6E2-2BD58D96F4B7}" presName="arrow" presStyleLbl="bgShp" presStyleIdx="0" presStyleCnt="1"/>
      <dgm:spPr/>
    </dgm:pt>
    <dgm:pt modelId="{42B059D2-8826-4957-93F8-186D75D1E9FA}" type="pres">
      <dgm:prSet presAssocID="{49F4DE06-34F0-4748-A6E2-2BD58D96F4B7}" presName="linearProcess" presStyleCnt="0"/>
      <dgm:spPr/>
    </dgm:pt>
    <dgm:pt modelId="{3209BD0D-D42D-4FE2-9BE0-6FE14BB39A05}" type="pres">
      <dgm:prSet presAssocID="{A78464F0-8F6E-4B17-8D8D-403F8811D4BC}" presName="textNode" presStyleLbl="node1" presStyleIdx="0" presStyleCnt="3">
        <dgm:presLayoutVars>
          <dgm:bulletEnabled val="1"/>
        </dgm:presLayoutVars>
      </dgm:prSet>
      <dgm:spPr/>
      <dgm:t>
        <a:bodyPr/>
        <a:lstStyle/>
        <a:p>
          <a:endParaRPr kumimoji="1" lang="ja-JP" altLang="en-US"/>
        </a:p>
      </dgm:t>
    </dgm:pt>
    <dgm:pt modelId="{836445DD-A8C9-4E40-A025-E7D884D6DEB2}" type="pres">
      <dgm:prSet presAssocID="{1E7294CF-93E2-49AA-B317-4AD049900F14}" presName="sibTrans" presStyleCnt="0"/>
      <dgm:spPr/>
    </dgm:pt>
    <dgm:pt modelId="{62B92C88-33BE-466C-9B54-1F089E3D33AD}" type="pres">
      <dgm:prSet presAssocID="{AE77C196-AFBA-449F-8BAB-5C8190CF39C8}" presName="textNode" presStyleLbl="node1" presStyleIdx="1" presStyleCnt="3">
        <dgm:presLayoutVars>
          <dgm:bulletEnabled val="1"/>
        </dgm:presLayoutVars>
      </dgm:prSet>
      <dgm:spPr/>
      <dgm:t>
        <a:bodyPr/>
        <a:lstStyle/>
        <a:p>
          <a:endParaRPr kumimoji="1" lang="ja-JP" altLang="en-US"/>
        </a:p>
      </dgm:t>
    </dgm:pt>
    <dgm:pt modelId="{19798E6D-0371-4004-8AF9-324945E08922}" type="pres">
      <dgm:prSet presAssocID="{F9B4E2FF-24AE-4FE1-8CEE-345397F332D3}" presName="sibTrans" presStyleCnt="0"/>
      <dgm:spPr/>
    </dgm:pt>
    <dgm:pt modelId="{569A6034-F2A8-4CE0-A710-A6E2A2B788B0}" type="pres">
      <dgm:prSet presAssocID="{AF0B7760-313C-41CF-B52F-9599D907BFB7}" presName="textNode" presStyleLbl="node1" presStyleIdx="2" presStyleCnt="3">
        <dgm:presLayoutVars>
          <dgm:bulletEnabled val="1"/>
        </dgm:presLayoutVars>
      </dgm:prSet>
      <dgm:spPr/>
      <dgm:t>
        <a:bodyPr/>
        <a:lstStyle/>
        <a:p>
          <a:endParaRPr kumimoji="1" lang="ja-JP" altLang="en-US"/>
        </a:p>
      </dgm:t>
    </dgm:pt>
  </dgm:ptLst>
  <dgm:cxnLst>
    <dgm:cxn modelId="{A14278C7-9B66-45EA-872E-C81C573C7C40}" type="presOf" srcId="{49F4DE06-34F0-4748-A6E2-2BD58D96F4B7}" destId="{0E4F5230-7086-4A43-8E07-667430AC2FF5}" srcOrd="0" destOrd="0" presId="urn:microsoft.com/office/officeart/2005/8/layout/hProcess9"/>
    <dgm:cxn modelId="{CD1713D8-F20E-4F22-A076-BBDB57733434}" type="presOf" srcId="{AE77C196-AFBA-449F-8BAB-5C8190CF39C8}" destId="{62B92C88-33BE-466C-9B54-1F089E3D33AD}" srcOrd="0" destOrd="0" presId="urn:microsoft.com/office/officeart/2005/8/layout/hProcess9"/>
    <dgm:cxn modelId="{EB049C90-5356-4AD7-A558-A7CAC3BA9C58}" srcId="{49F4DE06-34F0-4748-A6E2-2BD58D96F4B7}" destId="{AE77C196-AFBA-449F-8BAB-5C8190CF39C8}" srcOrd="1" destOrd="0" parTransId="{9E3E0CA8-1521-4D9A-B7F5-52F37AB41A7C}" sibTransId="{F9B4E2FF-24AE-4FE1-8CEE-345397F332D3}"/>
    <dgm:cxn modelId="{2A1EFA37-2EDE-46C0-9731-CEF54330C608}" type="presOf" srcId="{AF0B7760-313C-41CF-B52F-9599D907BFB7}" destId="{569A6034-F2A8-4CE0-A710-A6E2A2B788B0}" srcOrd="0" destOrd="0" presId="urn:microsoft.com/office/officeart/2005/8/layout/hProcess9"/>
    <dgm:cxn modelId="{23D07188-C923-4144-9BB9-40A90EEF4675}" srcId="{49F4DE06-34F0-4748-A6E2-2BD58D96F4B7}" destId="{A78464F0-8F6E-4B17-8D8D-403F8811D4BC}" srcOrd="0" destOrd="0" parTransId="{9B382724-1DA8-42CF-9CBE-70F88553E792}" sibTransId="{1E7294CF-93E2-49AA-B317-4AD049900F14}"/>
    <dgm:cxn modelId="{EEF2A426-EE38-4983-9113-4DDC1756E061}" type="presOf" srcId="{A78464F0-8F6E-4B17-8D8D-403F8811D4BC}" destId="{3209BD0D-D42D-4FE2-9BE0-6FE14BB39A05}" srcOrd="0" destOrd="0" presId="urn:microsoft.com/office/officeart/2005/8/layout/hProcess9"/>
    <dgm:cxn modelId="{878C25DB-E6CD-4920-8AC8-9D785756B039}" srcId="{49F4DE06-34F0-4748-A6E2-2BD58D96F4B7}" destId="{AF0B7760-313C-41CF-B52F-9599D907BFB7}" srcOrd="2" destOrd="0" parTransId="{4FC3421A-615F-4100-B013-7FCA1D22F461}" sibTransId="{C1BBAEA4-1FF0-4FFB-81CF-D8EFF88109DD}"/>
    <dgm:cxn modelId="{0C6ACB30-1174-473B-9DCA-BF2FF11B83C5}" type="presParOf" srcId="{0E4F5230-7086-4A43-8E07-667430AC2FF5}" destId="{4245EF3C-A0F0-40B7-8778-4FCDE52CC30F}" srcOrd="0" destOrd="0" presId="urn:microsoft.com/office/officeart/2005/8/layout/hProcess9"/>
    <dgm:cxn modelId="{29BDDA42-1C1F-402F-A749-DD72635E36A8}" type="presParOf" srcId="{0E4F5230-7086-4A43-8E07-667430AC2FF5}" destId="{42B059D2-8826-4957-93F8-186D75D1E9FA}" srcOrd="1" destOrd="0" presId="urn:microsoft.com/office/officeart/2005/8/layout/hProcess9"/>
    <dgm:cxn modelId="{13B0274B-954E-42B6-9F6F-498997BC93F3}" type="presParOf" srcId="{42B059D2-8826-4957-93F8-186D75D1E9FA}" destId="{3209BD0D-D42D-4FE2-9BE0-6FE14BB39A05}" srcOrd="0" destOrd="0" presId="urn:microsoft.com/office/officeart/2005/8/layout/hProcess9"/>
    <dgm:cxn modelId="{34AF8164-87B2-4676-B38B-8796D3CE63BC}" type="presParOf" srcId="{42B059D2-8826-4957-93F8-186D75D1E9FA}" destId="{836445DD-A8C9-4E40-A025-E7D884D6DEB2}" srcOrd="1" destOrd="0" presId="urn:microsoft.com/office/officeart/2005/8/layout/hProcess9"/>
    <dgm:cxn modelId="{1323D6D1-652F-4FA3-8312-A59E757DE909}" type="presParOf" srcId="{42B059D2-8826-4957-93F8-186D75D1E9FA}" destId="{62B92C88-33BE-466C-9B54-1F089E3D33AD}" srcOrd="2" destOrd="0" presId="urn:microsoft.com/office/officeart/2005/8/layout/hProcess9"/>
    <dgm:cxn modelId="{279D0949-4AEA-4933-97F0-594D58875462}" type="presParOf" srcId="{42B059D2-8826-4957-93F8-186D75D1E9FA}" destId="{19798E6D-0371-4004-8AF9-324945E08922}" srcOrd="3" destOrd="0" presId="urn:microsoft.com/office/officeart/2005/8/layout/hProcess9"/>
    <dgm:cxn modelId="{507A2896-F3AB-4280-812C-0865C9EEF675}" type="presParOf" srcId="{42B059D2-8826-4957-93F8-186D75D1E9FA}" destId="{569A6034-F2A8-4CE0-A710-A6E2A2B788B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322536-B003-4C2B-BBFA-15E66BA41959}" type="doc">
      <dgm:prSet loTypeId="urn:microsoft.com/office/officeart/2005/8/layout/hProcess9" loCatId="process" qsTypeId="urn:microsoft.com/office/officeart/2005/8/quickstyle/simple1" qsCatId="simple" csTypeId="urn:microsoft.com/office/officeart/2005/8/colors/colorful2" csCatId="colorful" phldr="1"/>
      <dgm:spPr/>
    </dgm:pt>
    <dgm:pt modelId="{1FA383D3-B7D4-4FF7-B276-2B75E8F66898}">
      <dgm:prSet phldrT="[テキスト]"/>
      <dgm:spPr/>
      <dgm:t>
        <a:bodyPr/>
        <a:lstStyle/>
        <a:p>
          <a:r>
            <a:rPr kumimoji="1" lang="ja-JP" altLang="en-US" dirty="0"/>
            <a:t>調達</a:t>
          </a:r>
        </a:p>
      </dgm:t>
    </dgm:pt>
    <dgm:pt modelId="{125E2B9A-2A33-4E1D-8670-7F43AD3C5332}" type="parTrans" cxnId="{31F90114-B64B-4B9E-A53D-86E88D66D9E7}">
      <dgm:prSet/>
      <dgm:spPr/>
      <dgm:t>
        <a:bodyPr/>
        <a:lstStyle/>
        <a:p>
          <a:endParaRPr kumimoji="1" lang="ja-JP" altLang="en-US"/>
        </a:p>
      </dgm:t>
    </dgm:pt>
    <dgm:pt modelId="{BD123DDC-6A9B-4DE5-B420-789516F0D15A}" type="sibTrans" cxnId="{31F90114-B64B-4B9E-A53D-86E88D66D9E7}">
      <dgm:prSet/>
      <dgm:spPr/>
      <dgm:t>
        <a:bodyPr/>
        <a:lstStyle/>
        <a:p>
          <a:endParaRPr kumimoji="1" lang="ja-JP" altLang="en-US"/>
        </a:p>
      </dgm:t>
    </dgm:pt>
    <dgm:pt modelId="{D4D9E4E3-7F50-45AB-8557-1BAA88452EE5}">
      <dgm:prSet phldrT="[テキスト]"/>
      <dgm:spPr/>
      <dgm:t>
        <a:bodyPr/>
        <a:lstStyle/>
        <a:p>
          <a:r>
            <a:rPr kumimoji="1" lang="ja-JP" altLang="en-US" dirty="0"/>
            <a:t>生産</a:t>
          </a:r>
        </a:p>
      </dgm:t>
    </dgm:pt>
    <dgm:pt modelId="{F07A914E-A31B-4954-9A42-8E347FF91677}" type="parTrans" cxnId="{CA684066-B474-4A47-B7BE-BC0093A4EFD0}">
      <dgm:prSet/>
      <dgm:spPr/>
      <dgm:t>
        <a:bodyPr/>
        <a:lstStyle/>
        <a:p>
          <a:endParaRPr kumimoji="1" lang="ja-JP" altLang="en-US"/>
        </a:p>
      </dgm:t>
    </dgm:pt>
    <dgm:pt modelId="{2D23F942-A20C-4961-858A-B065F46D1236}" type="sibTrans" cxnId="{CA684066-B474-4A47-B7BE-BC0093A4EFD0}">
      <dgm:prSet/>
      <dgm:spPr/>
      <dgm:t>
        <a:bodyPr/>
        <a:lstStyle/>
        <a:p>
          <a:endParaRPr kumimoji="1" lang="ja-JP" altLang="en-US"/>
        </a:p>
      </dgm:t>
    </dgm:pt>
    <dgm:pt modelId="{DBACFE7B-F3AD-4D33-B45F-BD291F2F9D63}">
      <dgm:prSet phldrT="[テキスト]"/>
      <dgm:spPr/>
      <dgm:t>
        <a:bodyPr/>
        <a:lstStyle/>
        <a:p>
          <a:r>
            <a:rPr kumimoji="1" lang="ja-JP" altLang="en-US" dirty="0"/>
            <a:t>物流</a:t>
          </a:r>
        </a:p>
      </dgm:t>
    </dgm:pt>
    <dgm:pt modelId="{D8637654-6568-4F43-A5D1-811A6DAEDA24}" type="parTrans" cxnId="{72F57DA3-4489-4212-B99F-76215142B165}">
      <dgm:prSet/>
      <dgm:spPr/>
      <dgm:t>
        <a:bodyPr/>
        <a:lstStyle/>
        <a:p>
          <a:endParaRPr kumimoji="1" lang="ja-JP" altLang="en-US"/>
        </a:p>
      </dgm:t>
    </dgm:pt>
    <dgm:pt modelId="{E36E3397-4C32-485C-91E0-25A3BBE01FCF}" type="sibTrans" cxnId="{72F57DA3-4489-4212-B99F-76215142B165}">
      <dgm:prSet/>
      <dgm:spPr/>
      <dgm:t>
        <a:bodyPr/>
        <a:lstStyle/>
        <a:p>
          <a:endParaRPr kumimoji="1" lang="ja-JP" altLang="en-US"/>
        </a:p>
      </dgm:t>
    </dgm:pt>
    <dgm:pt modelId="{A2765F3D-726B-4B83-90EB-F017121211BB}">
      <dgm:prSet phldrT="[テキスト]"/>
      <dgm:spPr/>
      <dgm:t>
        <a:bodyPr/>
        <a:lstStyle/>
        <a:p>
          <a:r>
            <a:rPr kumimoji="1" lang="ja-JP" altLang="en-US" dirty="0"/>
            <a:t>流通</a:t>
          </a:r>
        </a:p>
      </dgm:t>
    </dgm:pt>
    <dgm:pt modelId="{A508BE86-FFE3-4BF9-9D60-441737217ADA}" type="parTrans" cxnId="{95EC79B5-28C5-488B-AE9D-C743E7EBA49E}">
      <dgm:prSet/>
      <dgm:spPr/>
      <dgm:t>
        <a:bodyPr/>
        <a:lstStyle/>
        <a:p>
          <a:endParaRPr kumimoji="1" lang="ja-JP" altLang="en-US"/>
        </a:p>
      </dgm:t>
    </dgm:pt>
    <dgm:pt modelId="{60E53344-2D5F-4108-B262-E8C7406F0561}" type="sibTrans" cxnId="{95EC79B5-28C5-488B-AE9D-C743E7EBA49E}">
      <dgm:prSet/>
      <dgm:spPr/>
      <dgm:t>
        <a:bodyPr/>
        <a:lstStyle/>
        <a:p>
          <a:endParaRPr kumimoji="1" lang="ja-JP" altLang="en-US"/>
        </a:p>
      </dgm:t>
    </dgm:pt>
    <dgm:pt modelId="{2F6E1D62-E3DB-490F-96A6-96EDAB8E8DF3}">
      <dgm:prSet phldrT="[テキスト]"/>
      <dgm:spPr/>
      <dgm:t>
        <a:bodyPr/>
        <a:lstStyle/>
        <a:p>
          <a:r>
            <a:rPr kumimoji="1" lang="ja-JP" altLang="en-US" dirty="0"/>
            <a:t>販売</a:t>
          </a:r>
        </a:p>
      </dgm:t>
    </dgm:pt>
    <dgm:pt modelId="{39CD1503-1B8A-4772-82F1-F14AD1DB579D}" type="parTrans" cxnId="{873B12BA-709C-457B-8A47-0D4CC9C29DED}">
      <dgm:prSet/>
      <dgm:spPr/>
      <dgm:t>
        <a:bodyPr/>
        <a:lstStyle/>
        <a:p>
          <a:endParaRPr kumimoji="1" lang="ja-JP" altLang="en-US"/>
        </a:p>
      </dgm:t>
    </dgm:pt>
    <dgm:pt modelId="{7782806D-77E7-4FC0-9474-619576FD4C90}" type="sibTrans" cxnId="{873B12BA-709C-457B-8A47-0D4CC9C29DED}">
      <dgm:prSet/>
      <dgm:spPr/>
      <dgm:t>
        <a:bodyPr/>
        <a:lstStyle/>
        <a:p>
          <a:endParaRPr kumimoji="1" lang="ja-JP" altLang="en-US"/>
        </a:p>
      </dgm:t>
    </dgm:pt>
    <dgm:pt modelId="{B2038533-8F00-41BB-82DB-364B5C4EB4B9}" type="pres">
      <dgm:prSet presAssocID="{59322536-B003-4C2B-BBFA-15E66BA41959}" presName="CompostProcess" presStyleCnt="0">
        <dgm:presLayoutVars>
          <dgm:dir/>
          <dgm:resizeHandles val="exact"/>
        </dgm:presLayoutVars>
      </dgm:prSet>
      <dgm:spPr/>
    </dgm:pt>
    <dgm:pt modelId="{6FEE01C2-DF41-47AA-B5BD-4D98BEC6102F}" type="pres">
      <dgm:prSet presAssocID="{59322536-B003-4C2B-BBFA-15E66BA41959}" presName="arrow" presStyleLbl="bgShp" presStyleIdx="0" presStyleCnt="1" custLinFactNeighborX="438" custLinFactNeighborY="632"/>
      <dgm:spPr/>
    </dgm:pt>
    <dgm:pt modelId="{B18415BF-C41B-4F05-A0D4-E5C84A090458}" type="pres">
      <dgm:prSet presAssocID="{59322536-B003-4C2B-BBFA-15E66BA41959}" presName="linearProcess" presStyleCnt="0"/>
      <dgm:spPr/>
    </dgm:pt>
    <dgm:pt modelId="{A1B179C3-B1C0-43E2-961E-A355CFC37474}" type="pres">
      <dgm:prSet presAssocID="{1FA383D3-B7D4-4FF7-B276-2B75E8F66898}" presName="textNode" presStyleLbl="node1" presStyleIdx="0" presStyleCnt="5">
        <dgm:presLayoutVars>
          <dgm:bulletEnabled val="1"/>
        </dgm:presLayoutVars>
      </dgm:prSet>
      <dgm:spPr/>
      <dgm:t>
        <a:bodyPr/>
        <a:lstStyle/>
        <a:p>
          <a:endParaRPr kumimoji="1" lang="ja-JP" altLang="en-US"/>
        </a:p>
      </dgm:t>
    </dgm:pt>
    <dgm:pt modelId="{B794CAA6-B188-476B-B6C2-BD0CBE1386DB}" type="pres">
      <dgm:prSet presAssocID="{BD123DDC-6A9B-4DE5-B420-789516F0D15A}" presName="sibTrans" presStyleCnt="0"/>
      <dgm:spPr/>
    </dgm:pt>
    <dgm:pt modelId="{DD5EEFB4-4813-4542-BFEF-193FC9EA2FF9}" type="pres">
      <dgm:prSet presAssocID="{D4D9E4E3-7F50-45AB-8557-1BAA88452EE5}" presName="textNode" presStyleLbl="node1" presStyleIdx="1" presStyleCnt="5">
        <dgm:presLayoutVars>
          <dgm:bulletEnabled val="1"/>
        </dgm:presLayoutVars>
      </dgm:prSet>
      <dgm:spPr/>
      <dgm:t>
        <a:bodyPr/>
        <a:lstStyle/>
        <a:p>
          <a:endParaRPr kumimoji="1" lang="ja-JP" altLang="en-US"/>
        </a:p>
      </dgm:t>
    </dgm:pt>
    <dgm:pt modelId="{87BC8D0D-EC6C-4D17-9C41-0E19829E25FD}" type="pres">
      <dgm:prSet presAssocID="{2D23F942-A20C-4961-858A-B065F46D1236}" presName="sibTrans" presStyleCnt="0"/>
      <dgm:spPr/>
    </dgm:pt>
    <dgm:pt modelId="{03FE00DC-C812-477F-97FE-792FC3CC2D3A}" type="pres">
      <dgm:prSet presAssocID="{DBACFE7B-F3AD-4D33-B45F-BD291F2F9D63}" presName="textNode" presStyleLbl="node1" presStyleIdx="2" presStyleCnt="5" custLinFactNeighborX="38483" custLinFactNeighborY="-1698">
        <dgm:presLayoutVars>
          <dgm:bulletEnabled val="1"/>
        </dgm:presLayoutVars>
      </dgm:prSet>
      <dgm:spPr/>
      <dgm:t>
        <a:bodyPr/>
        <a:lstStyle/>
        <a:p>
          <a:endParaRPr kumimoji="1" lang="ja-JP" altLang="en-US"/>
        </a:p>
      </dgm:t>
    </dgm:pt>
    <dgm:pt modelId="{EE9E4283-FBFD-4E52-8C2C-4D25D5E521A3}" type="pres">
      <dgm:prSet presAssocID="{E36E3397-4C32-485C-91E0-25A3BBE01FCF}" presName="sibTrans" presStyleCnt="0"/>
      <dgm:spPr/>
    </dgm:pt>
    <dgm:pt modelId="{442AE0C0-D214-4AD0-A000-AD747B369727}" type="pres">
      <dgm:prSet presAssocID="{A2765F3D-726B-4B83-90EB-F017121211BB}" presName="textNode" presStyleLbl="node1" presStyleIdx="3" presStyleCnt="5">
        <dgm:presLayoutVars>
          <dgm:bulletEnabled val="1"/>
        </dgm:presLayoutVars>
      </dgm:prSet>
      <dgm:spPr/>
      <dgm:t>
        <a:bodyPr/>
        <a:lstStyle/>
        <a:p>
          <a:endParaRPr kumimoji="1" lang="ja-JP" altLang="en-US"/>
        </a:p>
      </dgm:t>
    </dgm:pt>
    <dgm:pt modelId="{8439767C-87A0-4537-A67D-39935E4468FF}" type="pres">
      <dgm:prSet presAssocID="{60E53344-2D5F-4108-B262-E8C7406F0561}" presName="sibTrans" presStyleCnt="0"/>
      <dgm:spPr/>
    </dgm:pt>
    <dgm:pt modelId="{5AA5E1FA-F75C-4752-BAD6-C592402FF0FC}" type="pres">
      <dgm:prSet presAssocID="{2F6E1D62-E3DB-490F-96A6-96EDAB8E8DF3}" presName="textNode" presStyleLbl="node1" presStyleIdx="4" presStyleCnt="5">
        <dgm:presLayoutVars>
          <dgm:bulletEnabled val="1"/>
        </dgm:presLayoutVars>
      </dgm:prSet>
      <dgm:spPr/>
      <dgm:t>
        <a:bodyPr/>
        <a:lstStyle/>
        <a:p>
          <a:endParaRPr kumimoji="1" lang="ja-JP" altLang="en-US"/>
        </a:p>
      </dgm:t>
    </dgm:pt>
  </dgm:ptLst>
  <dgm:cxnLst>
    <dgm:cxn modelId="{8C015E19-34CA-4E73-B383-90FCEEF42A73}" type="presOf" srcId="{D4D9E4E3-7F50-45AB-8557-1BAA88452EE5}" destId="{DD5EEFB4-4813-4542-BFEF-193FC9EA2FF9}" srcOrd="0" destOrd="0" presId="urn:microsoft.com/office/officeart/2005/8/layout/hProcess9"/>
    <dgm:cxn modelId="{9220BFED-98F0-4192-A1D7-B7CBEC4EDDE1}" type="presOf" srcId="{2F6E1D62-E3DB-490F-96A6-96EDAB8E8DF3}" destId="{5AA5E1FA-F75C-4752-BAD6-C592402FF0FC}" srcOrd="0" destOrd="0" presId="urn:microsoft.com/office/officeart/2005/8/layout/hProcess9"/>
    <dgm:cxn modelId="{31F90114-B64B-4B9E-A53D-86E88D66D9E7}" srcId="{59322536-B003-4C2B-BBFA-15E66BA41959}" destId="{1FA383D3-B7D4-4FF7-B276-2B75E8F66898}" srcOrd="0" destOrd="0" parTransId="{125E2B9A-2A33-4E1D-8670-7F43AD3C5332}" sibTransId="{BD123DDC-6A9B-4DE5-B420-789516F0D15A}"/>
    <dgm:cxn modelId="{CA684066-B474-4A47-B7BE-BC0093A4EFD0}" srcId="{59322536-B003-4C2B-BBFA-15E66BA41959}" destId="{D4D9E4E3-7F50-45AB-8557-1BAA88452EE5}" srcOrd="1" destOrd="0" parTransId="{F07A914E-A31B-4954-9A42-8E347FF91677}" sibTransId="{2D23F942-A20C-4961-858A-B065F46D1236}"/>
    <dgm:cxn modelId="{1976D65C-60B0-47BD-9418-39CD152B0787}" type="presOf" srcId="{59322536-B003-4C2B-BBFA-15E66BA41959}" destId="{B2038533-8F00-41BB-82DB-364B5C4EB4B9}" srcOrd="0" destOrd="0" presId="urn:microsoft.com/office/officeart/2005/8/layout/hProcess9"/>
    <dgm:cxn modelId="{72F57DA3-4489-4212-B99F-76215142B165}" srcId="{59322536-B003-4C2B-BBFA-15E66BA41959}" destId="{DBACFE7B-F3AD-4D33-B45F-BD291F2F9D63}" srcOrd="2" destOrd="0" parTransId="{D8637654-6568-4F43-A5D1-811A6DAEDA24}" sibTransId="{E36E3397-4C32-485C-91E0-25A3BBE01FCF}"/>
    <dgm:cxn modelId="{352194B7-99B8-4161-84DE-A57C9A87FD71}" type="presOf" srcId="{DBACFE7B-F3AD-4D33-B45F-BD291F2F9D63}" destId="{03FE00DC-C812-477F-97FE-792FC3CC2D3A}" srcOrd="0" destOrd="0" presId="urn:microsoft.com/office/officeart/2005/8/layout/hProcess9"/>
    <dgm:cxn modelId="{C28A315D-F168-4039-AD5A-AFA46AE14C4C}" type="presOf" srcId="{A2765F3D-726B-4B83-90EB-F017121211BB}" destId="{442AE0C0-D214-4AD0-A000-AD747B369727}" srcOrd="0" destOrd="0" presId="urn:microsoft.com/office/officeart/2005/8/layout/hProcess9"/>
    <dgm:cxn modelId="{95EC79B5-28C5-488B-AE9D-C743E7EBA49E}" srcId="{59322536-B003-4C2B-BBFA-15E66BA41959}" destId="{A2765F3D-726B-4B83-90EB-F017121211BB}" srcOrd="3" destOrd="0" parTransId="{A508BE86-FFE3-4BF9-9D60-441737217ADA}" sibTransId="{60E53344-2D5F-4108-B262-E8C7406F0561}"/>
    <dgm:cxn modelId="{873B12BA-709C-457B-8A47-0D4CC9C29DED}" srcId="{59322536-B003-4C2B-BBFA-15E66BA41959}" destId="{2F6E1D62-E3DB-490F-96A6-96EDAB8E8DF3}" srcOrd="4" destOrd="0" parTransId="{39CD1503-1B8A-4772-82F1-F14AD1DB579D}" sibTransId="{7782806D-77E7-4FC0-9474-619576FD4C90}"/>
    <dgm:cxn modelId="{8704F65D-7E96-482E-91D0-0559C02A30D5}" type="presOf" srcId="{1FA383D3-B7D4-4FF7-B276-2B75E8F66898}" destId="{A1B179C3-B1C0-43E2-961E-A355CFC37474}" srcOrd="0" destOrd="0" presId="urn:microsoft.com/office/officeart/2005/8/layout/hProcess9"/>
    <dgm:cxn modelId="{F55604C5-B71F-428C-9905-C96224CDA575}" type="presParOf" srcId="{B2038533-8F00-41BB-82DB-364B5C4EB4B9}" destId="{6FEE01C2-DF41-47AA-B5BD-4D98BEC6102F}" srcOrd="0" destOrd="0" presId="urn:microsoft.com/office/officeart/2005/8/layout/hProcess9"/>
    <dgm:cxn modelId="{16CC9D0A-644F-4B3F-A443-6F455E35E47E}" type="presParOf" srcId="{B2038533-8F00-41BB-82DB-364B5C4EB4B9}" destId="{B18415BF-C41B-4F05-A0D4-E5C84A090458}" srcOrd="1" destOrd="0" presId="urn:microsoft.com/office/officeart/2005/8/layout/hProcess9"/>
    <dgm:cxn modelId="{C9CA07DC-4BAA-46D9-93E2-857E3B1838DC}" type="presParOf" srcId="{B18415BF-C41B-4F05-A0D4-E5C84A090458}" destId="{A1B179C3-B1C0-43E2-961E-A355CFC37474}" srcOrd="0" destOrd="0" presId="urn:microsoft.com/office/officeart/2005/8/layout/hProcess9"/>
    <dgm:cxn modelId="{C3311069-7396-44B5-B29F-4AFA51E805ED}" type="presParOf" srcId="{B18415BF-C41B-4F05-A0D4-E5C84A090458}" destId="{B794CAA6-B188-476B-B6C2-BD0CBE1386DB}" srcOrd="1" destOrd="0" presId="urn:microsoft.com/office/officeart/2005/8/layout/hProcess9"/>
    <dgm:cxn modelId="{38482C88-2276-45B0-B01B-3F42E5B51A14}" type="presParOf" srcId="{B18415BF-C41B-4F05-A0D4-E5C84A090458}" destId="{DD5EEFB4-4813-4542-BFEF-193FC9EA2FF9}" srcOrd="2" destOrd="0" presId="urn:microsoft.com/office/officeart/2005/8/layout/hProcess9"/>
    <dgm:cxn modelId="{BEE186D8-83CD-4F59-BA5A-3C0D85795BF3}" type="presParOf" srcId="{B18415BF-C41B-4F05-A0D4-E5C84A090458}" destId="{87BC8D0D-EC6C-4D17-9C41-0E19829E25FD}" srcOrd="3" destOrd="0" presId="urn:microsoft.com/office/officeart/2005/8/layout/hProcess9"/>
    <dgm:cxn modelId="{BF616DB8-8A24-4BE3-8BF3-0AC167C14A80}" type="presParOf" srcId="{B18415BF-C41B-4F05-A0D4-E5C84A090458}" destId="{03FE00DC-C812-477F-97FE-792FC3CC2D3A}" srcOrd="4" destOrd="0" presId="urn:microsoft.com/office/officeart/2005/8/layout/hProcess9"/>
    <dgm:cxn modelId="{6CD75FB6-D882-4BB8-8466-837B1B36F947}" type="presParOf" srcId="{B18415BF-C41B-4F05-A0D4-E5C84A090458}" destId="{EE9E4283-FBFD-4E52-8C2C-4D25D5E521A3}" srcOrd="5" destOrd="0" presId="urn:microsoft.com/office/officeart/2005/8/layout/hProcess9"/>
    <dgm:cxn modelId="{B793CB38-22BB-4BBB-AAAC-EADF4EE89F10}" type="presParOf" srcId="{B18415BF-C41B-4F05-A0D4-E5C84A090458}" destId="{442AE0C0-D214-4AD0-A000-AD747B369727}" srcOrd="6" destOrd="0" presId="urn:microsoft.com/office/officeart/2005/8/layout/hProcess9"/>
    <dgm:cxn modelId="{433A632A-4885-41BB-AB6B-3D5682CF0296}" type="presParOf" srcId="{B18415BF-C41B-4F05-A0D4-E5C84A090458}" destId="{8439767C-87A0-4537-A67D-39935E4468FF}" srcOrd="7" destOrd="0" presId="urn:microsoft.com/office/officeart/2005/8/layout/hProcess9"/>
    <dgm:cxn modelId="{EB33E7A2-5509-4064-9C51-C33673941F1F}" type="presParOf" srcId="{B18415BF-C41B-4F05-A0D4-E5C84A090458}" destId="{5AA5E1FA-F75C-4752-BAD6-C592402FF0FC}"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43860D-FAFD-4454-8109-B892149D96B1}" type="doc">
      <dgm:prSet loTypeId="urn:microsoft.com/office/officeart/2005/8/layout/hProcess9" loCatId="process" qsTypeId="urn:microsoft.com/office/officeart/2005/8/quickstyle/simple1" qsCatId="simple" csTypeId="urn:microsoft.com/office/officeart/2005/8/colors/accent1_2" csCatId="accent1" phldr="1"/>
      <dgm:spPr/>
    </dgm:pt>
    <dgm:pt modelId="{FB403901-0664-4FF6-944B-436B58139974}">
      <dgm:prSet phldrT="[テキスト]"/>
      <dgm:spPr/>
      <dgm:t>
        <a:bodyPr/>
        <a:lstStyle/>
        <a:p>
          <a:r>
            <a:rPr kumimoji="1" lang="ja-JP" altLang="en-US" dirty="0"/>
            <a:t>在庫が減少</a:t>
          </a:r>
        </a:p>
      </dgm:t>
    </dgm:pt>
    <dgm:pt modelId="{0E95C8A7-E500-4508-9460-1E3BCB3DF6D6}" type="parTrans" cxnId="{BD244FC3-B521-4DB2-AC44-1D9C74EEF496}">
      <dgm:prSet/>
      <dgm:spPr/>
      <dgm:t>
        <a:bodyPr/>
        <a:lstStyle/>
        <a:p>
          <a:endParaRPr kumimoji="1" lang="ja-JP" altLang="en-US"/>
        </a:p>
      </dgm:t>
    </dgm:pt>
    <dgm:pt modelId="{59D29C61-B025-43A5-A55E-1ECE383FF3C2}" type="sibTrans" cxnId="{BD244FC3-B521-4DB2-AC44-1D9C74EEF496}">
      <dgm:prSet/>
      <dgm:spPr/>
      <dgm:t>
        <a:bodyPr/>
        <a:lstStyle/>
        <a:p>
          <a:endParaRPr kumimoji="1" lang="ja-JP" altLang="en-US"/>
        </a:p>
      </dgm:t>
    </dgm:pt>
    <dgm:pt modelId="{A767CB0D-DF35-4C85-A386-46B6C8F7EFC7}">
      <dgm:prSet phldrT="[テキスト]"/>
      <dgm:spPr/>
      <dgm:t>
        <a:bodyPr/>
        <a:lstStyle/>
        <a:p>
          <a:r>
            <a:rPr kumimoji="1" lang="ja-JP" altLang="en-US" dirty="0"/>
            <a:t>生産が必要</a:t>
          </a:r>
        </a:p>
      </dgm:t>
    </dgm:pt>
    <dgm:pt modelId="{5E484DA4-7455-4D4A-B46F-112B08790E5D}" type="parTrans" cxnId="{9CBD7E95-8268-43FD-8A4D-587A5E5EB9F5}">
      <dgm:prSet/>
      <dgm:spPr/>
      <dgm:t>
        <a:bodyPr/>
        <a:lstStyle/>
        <a:p>
          <a:endParaRPr kumimoji="1" lang="ja-JP" altLang="en-US"/>
        </a:p>
      </dgm:t>
    </dgm:pt>
    <dgm:pt modelId="{DC903636-7367-4647-8CB5-AE8BE688B8F2}" type="sibTrans" cxnId="{9CBD7E95-8268-43FD-8A4D-587A5E5EB9F5}">
      <dgm:prSet/>
      <dgm:spPr/>
      <dgm:t>
        <a:bodyPr/>
        <a:lstStyle/>
        <a:p>
          <a:endParaRPr kumimoji="1" lang="ja-JP" altLang="en-US"/>
        </a:p>
      </dgm:t>
    </dgm:pt>
    <dgm:pt modelId="{AA60E129-F030-4226-BDC7-EFE1C1B1CB6C}">
      <dgm:prSet phldrT="[テキスト]"/>
      <dgm:spPr/>
      <dgm:t>
        <a:bodyPr/>
        <a:lstStyle/>
        <a:p>
          <a:r>
            <a:rPr kumimoji="1" lang="ja-JP" altLang="en-US" dirty="0"/>
            <a:t>原材料調達が必要</a:t>
          </a:r>
        </a:p>
      </dgm:t>
    </dgm:pt>
    <dgm:pt modelId="{026D0614-C998-4F27-A57F-AA899BABB2D4}" type="parTrans" cxnId="{8BD26661-6699-42A0-917A-5EAEE3408A52}">
      <dgm:prSet/>
      <dgm:spPr/>
      <dgm:t>
        <a:bodyPr/>
        <a:lstStyle/>
        <a:p>
          <a:endParaRPr kumimoji="1" lang="ja-JP" altLang="en-US"/>
        </a:p>
      </dgm:t>
    </dgm:pt>
    <dgm:pt modelId="{BACE9229-06B5-4765-A271-D4ED44FBF65C}" type="sibTrans" cxnId="{8BD26661-6699-42A0-917A-5EAEE3408A52}">
      <dgm:prSet/>
      <dgm:spPr/>
      <dgm:t>
        <a:bodyPr/>
        <a:lstStyle/>
        <a:p>
          <a:endParaRPr kumimoji="1" lang="ja-JP" altLang="en-US"/>
        </a:p>
      </dgm:t>
    </dgm:pt>
    <dgm:pt modelId="{970772A2-95E5-448C-85E4-D011F1DC507E}">
      <dgm:prSet phldrT="[テキスト]"/>
      <dgm:spPr/>
      <dgm:t>
        <a:bodyPr/>
        <a:lstStyle/>
        <a:p>
          <a:r>
            <a:rPr kumimoji="1" lang="ja-JP" altLang="en-US" dirty="0"/>
            <a:t>仕入れが必要</a:t>
          </a:r>
        </a:p>
      </dgm:t>
    </dgm:pt>
    <dgm:pt modelId="{E90D437B-F99B-4CD7-BD74-6E7362C21F45}" type="parTrans" cxnId="{B6DBC1DE-BBBB-4898-B24A-559BC54987D3}">
      <dgm:prSet/>
      <dgm:spPr/>
      <dgm:t>
        <a:bodyPr/>
        <a:lstStyle/>
        <a:p>
          <a:endParaRPr kumimoji="1" lang="ja-JP" altLang="en-US"/>
        </a:p>
      </dgm:t>
    </dgm:pt>
    <dgm:pt modelId="{53A0D498-7C50-4C52-8F29-FB9A1ADCA7A4}" type="sibTrans" cxnId="{B6DBC1DE-BBBB-4898-B24A-559BC54987D3}">
      <dgm:prSet/>
      <dgm:spPr/>
      <dgm:t>
        <a:bodyPr/>
        <a:lstStyle/>
        <a:p>
          <a:endParaRPr kumimoji="1" lang="ja-JP" altLang="en-US"/>
        </a:p>
      </dgm:t>
    </dgm:pt>
    <dgm:pt modelId="{DD8748A7-DCF2-4005-B886-926F14FCE0C5}">
      <dgm:prSet phldrT="[テキスト]"/>
      <dgm:spPr/>
      <dgm:t>
        <a:bodyPr/>
        <a:lstStyle/>
        <a:p>
          <a:r>
            <a:rPr kumimoji="1" lang="ja-JP" altLang="en-US" dirty="0"/>
            <a:t>売れ行き好調</a:t>
          </a:r>
        </a:p>
      </dgm:t>
    </dgm:pt>
    <dgm:pt modelId="{FABDD9A2-FF64-4B7E-A5E6-8D98289D09F0}" type="parTrans" cxnId="{CAD44398-F189-4870-AD39-EE08FA2AB358}">
      <dgm:prSet/>
      <dgm:spPr/>
      <dgm:t>
        <a:bodyPr/>
        <a:lstStyle/>
        <a:p>
          <a:endParaRPr kumimoji="1" lang="ja-JP" altLang="en-US"/>
        </a:p>
      </dgm:t>
    </dgm:pt>
    <dgm:pt modelId="{6D3CB71B-DA70-4B91-B94E-A2421D420D0D}" type="sibTrans" cxnId="{CAD44398-F189-4870-AD39-EE08FA2AB358}">
      <dgm:prSet/>
      <dgm:spPr/>
      <dgm:t>
        <a:bodyPr/>
        <a:lstStyle/>
        <a:p>
          <a:endParaRPr kumimoji="1" lang="ja-JP" altLang="en-US"/>
        </a:p>
      </dgm:t>
    </dgm:pt>
    <dgm:pt modelId="{DE817A15-CFC2-4FD8-AA47-90E634C36506}" type="pres">
      <dgm:prSet presAssocID="{2743860D-FAFD-4454-8109-B892149D96B1}" presName="CompostProcess" presStyleCnt="0">
        <dgm:presLayoutVars>
          <dgm:dir val="rev"/>
          <dgm:resizeHandles val="exact"/>
        </dgm:presLayoutVars>
      </dgm:prSet>
      <dgm:spPr/>
    </dgm:pt>
    <dgm:pt modelId="{039B4D42-BE08-45A3-A9ED-F7364E74B636}" type="pres">
      <dgm:prSet presAssocID="{2743860D-FAFD-4454-8109-B892149D96B1}" presName="arrow" presStyleLbl="bgShp" presStyleIdx="0" presStyleCnt="1"/>
      <dgm:spPr/>
    </dgm:pt>
    <dgm:pt modelId="{DF76B156-DEF8-49E4-983D-E3C30EDF7C9D}" type="pres">
      <dgm:prSet presAssocID="{2743860D-FAFD-4454-8109-B892149D96B1}" presName="linearProcess" presStyleCnt="0"/>
      <dgm:spPr/>
    </dgm:pt>
    <dgm:pt modelId="{6C644441-1A3F-4E2C-822D-F2F99EF81E22}" type="pres">
      <dgm:prSet presAssocID="{DD8748A7-DCF2-4005-B886-926F14FCE0C5}" presName="textNode" presStyleLbl="node1" presStyleIdx="0" presStyleCnt="5">
        <dgm:presLayoutVars>
          <dgm:bulletEnabled val="1"/>
        </dgm:presLayoutVars>
      </dgm:prSet>
      <dgm:spPr/>
      <dgm:t>
        <a:bodyPr/>
        <a:lstStyle/>
        <a:p>
          <a:endParaRPr kumimoji="1" lang="ja-JP" altLang="en-US"/>
        </a:p>
      </dgm:t>
    </dgm:pt>
    <dgm:pt modelId="{11B4094F-69F2-4E53-B4C5-CBEE43D8934C}" type="pres">
      <dgm:prSet presAssocID="{6D3CB71B-DA70-4B91-B94E-A2421D420D0D}" presName="sibTrans" presStyleCnt="0"/>
      <dgm:spPr/>
    </dgm:pt>
    <dgm:pt modelId="{3CB4F7C6-0CD9-4AD8-9360-F03E0E9D0DE5}" type="pres">
      <dgm:prSet presAssocID="{970772A2-95E5-448C-85E4-D011F1DC507E}" presName="textNode" presStyleLbl="node1" presStyleIdx="1" presStyleCnt="5">
        <dgm:presLayoutVars>
          <dgm:bulletEnabled val="1"/>
        </dgm:presLayoutVars>
      </dgm:prSet>
      <dgm:spPr/>
      <dgm:t>
        <a:bodyPr/>
        <a:lstStyle/>
        <a:p>
          <a:endParaRPr kumimoji="1" lang="ja-JP" altLang="en-US"/>
        </a:p>
      </dgm:t>
    </dgm:pt>
    <dgm:pt modelId="{E00DF89B-3E1D-4282-8773-BE31531C5472}" type="pres">
      <dgm:prSet presAssocID="{53A0D498-7C50-4C52-8F29-FB9A1ADCA7A4}" presName="sibTrans" presStyleCnt="0"/>
      <dgm:spPr/>
    </dgm:pt>
    <dgm:pt modelId="{2EE54CEB-3D12-4A09-A8AD-FBC19E12D93E}" type="pres">
      <dgm:prSet presAssocID="{FB403901-0664-4FF6-944B-436B58139974}" presName="textNode" presStyleLbl="node1" presStyleIdx="2" presStyleCnt="5" custAng="0">
        <dgm:presLayoutVars>
          <dgm:bulletEnabled val="1"/>
        </dgm:presLayoutVars>
      </dgm:prSet>
      <dgm:spPr/>
      <dgm:t>
        <a:bodyPr/>
        <a:lstStyle/>
        <a:p>
          <a:endParaRPr kumimoji="1" lang="ja-JP" altLang="en-US"/>
        </a:p>
      </dgm:t>
    </dgm:pt>
    <dgm:pt modelId="{DAA02F65-FBBE-44C0-B168-D3D61665B9E7}" type="pres">
      <dgm:prSet presAssocID="{59D29C61-B025-43A5-A55E-1ECE383FF3C2}" presName="sibTrans" presStyleCnt="0"/>
      <dgm:spPr/>
    </dgm:pt>
    <dgm:pt modelId="{39E1DBEF-CE3D-4EFF-AC65-2CEEF11EDF4B}" type="pres">
      <dgm:prSet presAssocID="{A767CB0D-DF35-4C85-A386-46B6C8F7EFC7}" presName="textNode" presStyleLbl="node1" presStyleIdx="3" presStyleCnt="5" custLinFactNeighborX="15861" custLinFactNeighborY="927">
        <dgm:presLayoutVars>
          <dgm:bulletEnabled val="1"/>
        </dgm:presLayoutVars>
      </dgm:prSet>
      <dgm:spPr/>
      <dgm:t>
        <a:bodyPr/>
        <a:lstStyle/>
        <a:p>
          <a:endParaRPr kumimoji="1" lang="ja-JP" altLang="en-US"/>
        </a:p>
      </dgm:t>
    </dgm:pt>
    <dgm:pt modelId="{A4D238AB-7EE6-487C-B66E-D2163AF62990}" type="pres">
      <dgm:prSet presAssocID="{DC903636-7367-4647-8CB5-AE8BE688B8F2}" presName="sibTrans" presStyleCnt="0"/>
      <dgm:spPr/>
    </dgm:pt>
    <dgm:pt modelId="{1465CDBB-AEDB-4559-B0BC-3866A6A9C3D4}" type="pres">
      <dgm:prSet presAssocID="{AA60E129-F030-4226-BDC7-EFE1C1B1CB6C}" presName="textNode" presStyleLbl="node1" presStyleIdx="4" presStyleCnt="5">
        <dgm:presLayoutVars>
          <dgm:bulletEnabled val="1"/>
        </dgm:presLayoutVars>
      </dgm:prSet>
      <dgm:spPr/>
      <dgm:t>
        <a:bodyPr/>
        <a:lstStyle/>
        <a:p>
          <a:endParaRPr kumimoji="1" lang="ja-JP" altLang="en-US"/>
        </a:p>
      </dgm:t>
    </dgm:pt>
  </dgm:ptLst>
  <dgm:cxnLst>
    <dgm:cxn modelId="{BD244FC3-B521-4DB2-AC44-1D9C74EEF496}" srcId="{2743860D-FAFD-4454-8109-B892149D96B1}" destId="{FB403901-0664-4FF6-944B-436B58139974}" srcOrd="2" destOrd="0" parTransId="{0E95C8A7-E500-4508-9460-1E3BCB3DF6D6}" sibTransId="{59D29C61-B025-43A5-A55E-1ECE383FF3C2}"/>
    <dgm:cxn modelId="{8C1955A4-E45C-4877-94C2-B8704AC9EF4E}" type="presOf" srcId="{2743860D-FAFD-4454-8109-B892149D96B1}" destId="{DE817A15-CFC2-4FD8-AA47-90E634C36506}" srcOrd="0" destOrd="0" presId="urn:microsoft.com/office/officeart/2005/8/layout/hProcess9"/>
    <dgm:cxn modelId="{9CBD7E95-8268-43FD-8A4D-587A5E5EB9F5}" srcId="{2743860D-FAFD-4454-8109-B892149D96B1}" destId="{A767CB0D-DF35-4C85-A386-46B6C8F7EFC7}" srcOrd="3" destOrd="0" parTransId="{5E484DA4-7455-4D4A-B46F-112B08790E5D}" sibTransId="{DC903636-7367-4647-8CB5-AE8BE688B8F2}"/>
    <dgm:cxn modelId="{11AF9D66-8CCB-4223-AA1C-0F3C0942F84E}" type="presOf" srcId="{FB403901-0664-4FF6-944B-436B58139974}" destId="{2EE54CEB-3D12-4A09-A8AD-FBC19E12D93E}" srcOrd="0" destOrd="0" presId="urn:microsoft.com/office/officeart/2005/8/layout/hProcess9"/>
    <dgm:cxn modelId="{8BD26661-6699-42A0-917A-5EAEE3408A52}" srcId="{2743860D-FAFD-4454-8109-B892149D96B1}" destId="{AA60E129-F030-4226-BDC7-EFE1C1B1CB6C}" srcOrd="4" destOrd="0" parTransId="{026D0614-C998-4F27-A57F-AA899BABB2D4}" sibTransId="{BACE9229-06B5-4765-A271-D4ED44FBF65C}"/>
    <dgm:cxn modelId="{EEE1BC45-4BEE-4A34-81C5-13F388CA5F30}" type="presOf" srcId="{AA60E129-F030-4226-BDC7-EFE1C1B1CB6C}" destId="{1465CDBB-AEDB-4559-B0BC-3866A6A9C3D4}" srcOrd="0" destOrd="0" presId="urn:microsoft.com/office/officeart/2005/8/layout/hProcess9"/>
    <dgm:cxn modelId="{6F3C99CB-B1B5-4934-94B7-46D26ADD9D8F}" type="presOf" srcId="{970772A2-95E5-448C-85E4-D011F1DC507E}" destId="{3CB4F7C6-0CD9-4AD8-9360-F03E0E9D0DE5}" srcOrd="0" destOrd="0" presId="urn:microsoft.com/office/officeart/2005/8/layout/hProcess9"/>
    <dgm:cxn modelId="{CAD44398-F189-4870-AD39-EE08FA2AB358}" srcId="{2743860D-FAFD-4454-8109-B892149D96B1}" destId="{DD8748A7-DCF2-4005-B886-926F14FCE0C5}" srcOrd="0" destOrd="0" parTransId="{FABDD9A2-FF64-4B7E-A5E6-8D98289D09F0}" sibTransId="{6D3CB71B-DA70-4B91-B94E-A2421D420D0D}"/>
    <dgm:cxn modelId="{B6DBC1DE-BBBB-4898-B24A-559BC54987D3}" srcId="{2743860D-FAFD-4454-8109-B892149D96B1}" destId="{970772A2-95E5-448C-85E4-D011F1DC507E}" srcOrd="1" destOrd="0" parTransId="{E90D437B-F99B-4CD7-BD74-6E7362C21F45}" sibTransId="{53A0D498-7C50-4C52-8F29-FB9A1ADCA7A4}"/>
    <dgm:cxn modelId="{531FCBA1-1519-4BB0-B451-4D1D06B401A7}" type="presOf" srcId="{A767CB0D-DF35-4C85-A386-46B6C8F7EFC7}" destId="{39E1DBEF-CE3D-4EFF-AC65-2CEEF11EDF4B}" srcOrd="0" destOrd="0" presId="urn:microsoft.com/office/officeart/2005/8/layout/hProcess9"/>
    <dgm:cxn modelId="{9CD5E8A9-ED0D-479C-A0C1-EBFDBD6CA9EE}" type="presOf" srcId="{DD8748A7-DCF2-4005-B886-926F14FCE0C5}" destId="{6C644441-1A3F-4E2C-822D-F2F99EF81E22}" srcOrd="0" destOrd="0" presId="urn:microsoft.com/office/officeart/2005/8/layout/hProcess9"/>
    <dgm:cxn modelId="{6802903B-D5DF-46C7-9CF1-59A8CD577F29}" type="presParOf" srcId="{DE817A15-CFC2-4FD8-AA47-90E634C36506}" destId="{039B4D42-BE08-45A3-A9ED-F7364E74B636}" srcOrd="0" destOrd="0" presId="urn:microsoft.com/office/officeart/2005/8/layout/hProcess9"/>
    <dgm:cxn modelId="{EC98F8EB-821E-4145-AB42-069C214B3D21}" type="presParOf" srcId="{DE817A15-CFC2-4FD8-AA47-90E634C36506}" destId="{DF76B156-DEF8-49E4-983D-E3C30EDF7C9D}" srcOrd="1" destOrd="0" presId="urn:microsoft.com/office/officeart/2005/8/layout/hProcess9"/>
    <dgm:cxn modelId="{4D60AF96-7E06-4CE6-BFBC-073200C5486B}" type="presParOf" srcId="{DF76B156-DEF8-49E4-983D-E3C30EDF7C9D}" destId="{6C644441-1A3F-4E2C-822D-F2F99EF81E22}" srcOrd="0" destOrd="0" presId="urn:microsoft.com/office/officeart/2005/8/layout/hProcess9"/>
    <dgm:cxn modelId="{F3AF8099-0A2D-4DE2-A97F-CED9F43B8D8B}" type="presParOf" srcId="{DF76B156-DEF8-49E4-983D-E3C30EDF7C9D}" destId="{11B4094F-69F2-4E53-B4C5-CBEE43D8934C}" srcOrd="1" destOrd="0" presId="urn:microsoft.com/office/officeart/2005/8/layout/hProcess9"/>
    <dgm:cxn modelId="{C383D16C-5CF2-4FC1-B950-C66A7A9B0E11}" type="presParOf" srcId="{DF76B156-DEF8-49E4-983D-E3C30EDF7C9D}" destId="{3CB4F7C6-0CD9-4AD8-9360-F03E0E9D0DE5}" srcOrd="2" destOrd="0" presId="urn:microsoft.com/office/officeart/2005/8/layout/hProcess9"/>
    <dgm:cxn modelId="{40C7492B-BE71-431E-8DE1-6AD016360E86}" type="presParOf" srcId="{DF76B156-DEF8-49E4-983D-E3C30EDF7C9D}" destId="{E00DF89B-3E1D-4282-8773-BE31531C5472}" srcOrd="3" destOrd="0" presId="urn:microsoft.com/office/officeart/2005/8/layout/hProcess9"/>
    <dgm:cxn modelId="{E3FDD1D8-1CE3-41F6-B826-7E177FE4C69C}" type="presParOf" srcId="{DF76B156-DEF8-49E4-983D-E3C30EDF7C9D}" destId="{2EE54CEB-3D12-4A09-A8AD-FBC19E12D93E}" srcOrd="4" destOrd="0" presId="urn:microsoft.com/office/officeart/2005/8/layout/hProcess9"/>
    <dgm:cxn modelId="{ADB48A55-09A6-4A09-BDC9-28817FD3D28E}" type="presParOf" srcId="{DF76B156-DEF8-49E4-983D-E3C30EDF7C9D}" destId="{DAA02F65-FBBE-44C0-B168-D3D61665B9E7}" srcOrd="5" destOrd="0" presId="urn:microsoft.com/office/officeart/2005/8/layout/hProcess9"/>
    <dgm:cxn modelId="{AC4DDB25-F227-4F16-8656-F1A4329B18FA}" type="presParOf" srcId="{DF76B156-DEF8-49E4-983D-E3C30EDF7C9D}" destId="{39E1DBEF-CE3D-4EFF-AC65-2CEEF11EDF4B}" srcOrd="6" destOrd="0" presId="urn:microsoft.com/office/officeart/2005/8/layout/hProcess9"/>
    <dgm:cxn modelId="{9C7C1F1F-796A-4FAC-B242-150415E9402A}" type="presParOf" srcId="{DF76B156-DEF8-49E4-983D-E3C30EDF7C9D}" destId="{A4D238AB-7EE6-487C-B66E-D2163AF62990}" srcOrd="7" destOrd="0" presId="urn:microsoft.com/office/officeart/2005/8/layout/hProcess9"/>
    <dgm:cxn modelId="{05FEA64C-B015-4C6F-B806-92F54901E606}" type="presParOf" srcId="{DF76B156-DEF8-49E4-983D-E3C30EDF7C9D}" destId="{1465CDBB-AEDB-4559-B0BC-3866A6A9C3D4}"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5EF3C-A0F0-40B7-8778-4FCDE52CC30F}">
      <dsp:nvSpPr>
        <dsp:cNvPr id="0" name=""/>
        <dsp:cNvSpPr/>
      </dsp:nvSpPr>
      <dsp:spPr>
        <a:xfrm>
          <a:off x="617219" y="0"/>
          <a:ext cx="6995160"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09BD0D-D42D-4FE2-9BE0-6FE14BB39A05}">
      <dsp:nvSpPr>
        <dsp:cNvPr id="0" name=""/>
        <dsp:cNvSpPr/>
      </dsp:nvSpPr>
      <dsp:spPr>
        <a:xfrm>
          <a:off x="192077" y="1357788"/>
          <a:ext cx="2468880" cy="1810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kumimoji="1" lang="ja-JP" altLang="en-US" sz="4300" kern="1200" dirty="0"/>
            <a:t>営業利益</a:t>
          </a:r>
        </a:p>
      </dsp:txBody>
      <dsp:txXfrm>
        <a:off x="280453" y="1446164"/>
        <a:ext cx="2292128" cy="1633633"/>
      </dsp:txXfrm>
    </dsp:sp>
    <dsp:sp modelId="{62B92C88-33BE-466C-9B54-1F089E3D33AD}">
      <dsp:nvSpPr>
        <dsp:cNvPr id="0" name=""/>
        <dsp:cNvSpPr/>
      </dsp:nvSpPr>
      <dsp:spPr>
        <a:xfrm>
          <a:off x="2880359" y="1357788"/>
          <a:ext cx="2468880"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kumimoji="1" lang="ja-JP" altLang="en-US" sz="4300" kern="1200" dirty="0"/>
            <a:t>経常利益</a:t>
          </a:r>
        </a:p>
      </dsp:txBody>
      <dsp:txXfrm>
        <a:off x="2968735" y="1446164"/>
        <a:ext cx="2292128" cy="1633633"/>
      </dsp:txXfrm>
    </dsp:sp>
    <dsp:sp modelId="{569A6034-F2A8-4CE0-A710-A6E2A2B788B0}">
      <dsp:nvSpPr>
        <dsp:cNvPr id="0" name=""/>
        <dsp:cNvSpPr/>
      </dsp:nvSpPr>
      <dsp:spPr>
        <a:xfrm>
          <a:off x="5568642" y="1357788"/>
          <a:ext cx="2468880"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kumimoji="1" lang="ja-JP" altLang="en-US" sz="4300" kern="1200" dirty="0"/>
            <a:t>当期純利益</a:t>
          </a:r>
        </a:p>
      </dsp:txBody>
      <dsp:txXfrm>
        <a:off x="5657018" y="1446164"/>
        <a:ext cx="2292128"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E01C2-DF41-47AA-B5BD-4D98BEC6102F}">
      <dsp:nvSpPr>
        <dsp:cNvPr id="0" name=""/>
        <dsp:cNvSpPr/>
      </dsp:nvSpPr>
      <dsp:spPr>
        <a:xfrm>
          <a:off x="658381" y="0"/>
          <a:ext cx="7108781" cy="4525963"/>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B179C3-B1C0-43E2-961E-A355CFC37474}">
      <dsp:nvSpPr>
        <dsp:cNvPr id="0" name=""/>
        <dsp:cNvSpPr/>
      </dsp:nvSpPr>
      <dsp:spPr>
        <a:xfrm>
          <a:off x="2450" y="1357788"/>
          <a:ext cx="1475006" cy="18103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kumimoji="1" lang="ja-JP" altLang="en-US" sz="4400" kern="1200" dirty="0"/>
            <a:t>調達</a:t>
          </a:r>
        </a:p>
      </dsp:txBody>
      <dsp:txXfrm>
        <a:off x="74454" y="1429792"/>
        <a:ext cx="1330998" cy="1666377"/>
      </dsp:txXfrm>
    </dsp:sp>
    <dsp:sp modelId="{DD5EEFB4-4813-4542-BFEF-193FC9EA2FF9}">
      <dsp:nvSpPr>
        <dsp:cNvPr id="0" name=""/>
        <dsp:cNvSpPr/>
      </dsp:nvSpPr>
      <dsp:spPr>
        <a:xfrm>
          <a:off x="1723291" y="1357788"/>
          <a:ext cx="1475006" cy="1810385"/>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kumimoji="1" lang="ja-JP" altLang="en-US" sz="4400" kern="1200" dirty="0"/>
            <a:t>生産</a:t>
          </a:r>
        </a:p>
      </dsp:txBody>
      <dsp:txXfrm>
        <a:off x="1795295" y="1429792"/>
        <a:ext cx="1330998" cy="1666377"/>
      </dsp:txXfrm>
    </dsp:sp>
    <dsp:sp modelId="{03FE00DC-C812-477F-97FE-792FC3CC2D3A}">
      <dsp:nvSpPr>
        <dsp:cNvPr id="0" name=""/>
        <dsp:cNvSpPr/>
      </dsp:nvSpPr>
      <dsp:spPr>
        <a:xfrm>
          <a:off x="3538737" y="1327048"/>
          <a:ext cx="1475006" cy="1810385"/>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kumimoji="1" lang="ja-JP" altLang="en-US" sz="4400" kern="1200" dirty="0"/>
            <a:t>物流</a:t>
          </a:r>
        </a:p>
      </dsp:txBody>
      <dsp:txXfrm>
        <a:off x="3610741" y="1399052"/>
        <a:ext cx="1330998" cy="1666377"/>
      </dsp:txXfrm>
    </dsp:sp>
    <dsp:sp modelId="{442AE0C0-D214-4AD0-A000-AD747B369727}">
      <dsp:nvSpPr>
        <dsp:cNvPr id="0" name=""/>
        <dsp:cNvSpPr/>
      </dsp:nvSpPr>
      <dsp:spPr>
        <a:xfrm>
          <a:off x="5164973" y="1357788"/>
          <a:ext cx="1475006" cy="1810385"/>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kumimoji="1" lang="ja-JP" altLang="en-US" sz="4400" kern="1200" dirty="0"/>
            <a:t>流通</a:t>
          </a:r>
        </a:p>
      </dsp:txBody>
      <dsp:txXfrm>
        <a:off x="5236977" y="1429792"/>
        <a:ext cx="1330998" cy="1666377"/>
      </dsp:txXfrm>
    </dsp:sp>
    <dsp:sp modelId="{5AA5E1FA-F75C-4752-BAD6-C592402FF0FC}">
      <dsp:nvSpPr>
        <dsp:cNvPr id="0" name=""/>
        <dsp:cNvSpPr/>
      </dsp:nvSpPr>
      <dsp:spPr>
        <a:xfrm>
          <a:off x="6885815" y="1357788"/>
          <a:ext cx="1475006" cy="1810385"/>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kumimoji="1" lang="ja-JP" altLang="en-US" sz="4400" kern="1200" dirty="0"/>
            <a:t>販売</a:t>
          </a:r>
        </a:p>
      </dsp:txBody>
      <dsp:txXfrm>
        <a:off x="6957819" y="1429792"/>
        <a:ext cx="1330998" cy="1666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B4D42-BE08-45A3-A9ED-F7364E74B636}">
      <dsp:nvSpPr>
        <dsp:cNvPr id="0" name=""/>
        <dsp:cNvSpPr/>
      </dsp:nvSpPr>
      <dsp:spPr>
        <a:xfrm>
          <a:off x="648071" y="0"/>
          <a:ext cx="7344816" cy="2592288"/>
        </a:xfrm>
        <a:prstGeom prst="lef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644441-1A3F-4E2C-822D-F2F99EF81E22}">
      <dsp:nvSpPr>
        <dsp:cNvPr id="0" name=""/>
        <dsp:cNvSpPr/>
      </dsp:nvSpPr>
      <dsp:spPr>
        <a:xfrm>
          <a:off x="7015974" y="777686"/>
          <a:ext cx="1624570" cy="1036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a:t>売れ行き好調</a:t>
          </a:r>
        </a:p>
      </dsp:txBody>
      <dsp:txXfrm>
        <a:off x="7066592" y="828304"/>
        <a:ext cx="1523334" cy="935679"/>
      </dsp:txXfrm>
    </dsp:sp>
    <dsp:sp modelId="{3CB4F7C6-0CD9-4AD8-9360-F03E0E9D0DE5}">
      <dsp:nvSpPr>
        <dsp:cNvPr id="0" name=""/>
        <dsp:cNvSpPr/>
      </dsp:nvSpPr>
      <dsp:spPr>
        <a:xfrm>
          <a:off x="5262084" y="777686"/>
          <a:ext cx="1624570" cy="1036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a:t>仕入れが必要</a:t>
          </a:r>
        </a:p>
      </dsp:txBody>
      <dsp:txXfrm>
        <a:off x="5312702" y="828304"/>
        <a:ext cx="1523334" cy="935679"/>
      </dsp:txXfrm>
    </dsp:sp>
    <dsp:sp modelId="{2EE54CEB-3D12-4A09-A8AD-FBC19E12D93E}">
      <dsp:nvSpPr>
        <dsp:cNvPr id="0" name=""/>
        <dsp:cNvSpPr/>
      </dsp:nvSpPr>
      <dsp:spPr>
        <a:xfrm>
          <a:off x="3508194" y="777686"/>
          <a:ext cx="1624570" cy="1036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a:t>在庫が減少</a:t>
          </a:r>
        </a:p>
      </dsp:txBody>
      <dsp:txXfrm>
        <a:off x="3558812" y="828304"/>
        <a:ext cx="1523334" cy="935679"/>
      </dsp:txXfrm>
    </dsp:sp>
    <dsp:sp modelId="{39E1DBEF-CE3D-4EFF-AC65-2CEEF11EDF4B}">
      <dsp:nvSpPr>
        <dsp:cNvPr id="0" name=""/>
        <dsp:cNvSpPr/>
      </dsp:nvSpPr>
      <dsp:spPr>
        <a:xfrm>
          <a:off x="1774816" y="787298"/>
          <a:ext cx="1624570" cy="1036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a:t>生産が必要</a:t>
          </a:r>
        </a:p>
      </dsp:txBody>
      <dsp:txXfrm>
        <a:off x="1825434" y="837916"/>
        <a:ext cx="1523334" cy="935679"/>
      </dsp:txXfrm>
    </dsp:sp>
    <dsp:sp modelId="{1465CDBB-AEDB-4559-B0BC-3866A6A9C3D4}">
      <dsp:nvSpPr>
        <dsp:cNvPr id="0" name=""/>
        <dsp:cNvSpPr/>
      </dsp:nvSpPr>
      <dsp:spPr>
        <a:xfrm>
          <a:off x="415" y="777686"/>
          <a:ext cx="1624570" cy="10369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kumimoji="1" lang="ja-JP" altLang="en-US" sz="2500" kern="1200" dirty="0"/>
            <a:t>原材料調達が必要</a:t>
          </a:r>
        </a:p>
      </dsp:txBody>
      <dsp:txXfrm>
        <a:off x="51033" y="828304"/>
        <a:ext cx="1523334" cy="93567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D5495F-CAF7-4033-8E59-6DA285BFE2F3}" type="datetimeFigureOut">
              <a:rPr kumimoji="1" lang="ja-JP" altLang="en-US" smtClean="0"/>
              <a:t>2019/7/12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12A30-BAEA-4415-B4BA-7F9A982B040C}" type="slidenum">
              <a:rPr kumimoji="1" lang="ja-JP" altLang="en-US" smtClean="0"/>
              <a:t>‹#›</a:t>
            </a:fld>
            <a:endParaRPr kumimoji="1" lang="ja-JP" altLang="en-US"/>
          </a:p>
        </p:txBody>
      </p:sp>
    </p:spTree>
    <p:extLst>
      <p:ext uri="{BB962C8B-B14F-4D97-AF65-F5344CB8AC3E}">
        <p14:creationId xmlns:p14="http://schemas.microsoft.com/office/powerpoint/2010/main" val="2465511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1" name="ノート プレースホルダ 2"/>
          <p:cNvSpPr>
            <a:spLocks noGrp="1"/>
          </p:cNvSpPr>
          <p:nvPr>
            <p:ph type="body" idx="1"/>
          </p:nvPr>
        </p:nvSpPr>
        <p:spPr>
          <a:noFill/>
          <a:ln/>
        </p:spPr>
        <p:txBody>
          <a:bodyPr/>
          <a:lstStyle/>
          <a:p>
            <a:endParaRPr lang="ja-JP" altLang="en-US"/>
          </a:p>
        </p:txBody>
      </p:sp>
      <p:sp>
        <p:nvSpPr>
          <p:cNvPr id="22532" name="スライド番号プレースホルダ 3"/>
          <p:cNvSpPr>
            <a:spLocks noGrp="1"/>
          </p:cNvSpPr>
          <p:nvPr>
            <p:ph type="sldNum" sz="quarter" idx="5"/>
          </p:nvPr>
        </p:nvSpPr>
        <p:spPr>
          <a:noFill/>
        </p:spPr>
        <p:txBody>
          <a:bodyPr/>
          <a:lstStyle/>
          <a:p>
            <a:fld id="{13289F84-ACA3-4514-BD5B-141C16CC40E5}" type="slidenum">
              <a:rPr lang="en-US" altLang="ja-JP" smtClean="0">
                <a:ea typeface="ＭＳ Ｐゴシック" charset="-128"/>
              </a:rPr>
              <a:pPr/>
              <a:t>24</a:t>
            </a:fld>
            <a:endParaRPr lang="en-US" altLang="ja-JP">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411262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335505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143964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1638114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29363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73483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244973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248200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299404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137741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E89160F-F58E-48E8-A1B7-BB8807586D75}" type="datetimeFigureOut">
              <a:rPr kumimoji="1" lang="ja-JP" altLang="en-US" smtClean="0"/>
              <a:t>2019/7/12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166773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9160F-F58E-48E8-A1B7-BB8807586D75}" type="datetimeFigureOut">
              <a:rPr kumimoji="1" lang="ja-JP" altLang="en-US" smtClean="0"/>
              <a:t>2019/7/12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9A894-E7D9-498B-8BAF-CC4FA9D47C23}" type="slidenum">
              <a:rPr kumimoji="1" lang="ja-JP" altLang="en-US" smtClean="0"/>
              <a:t>‹#›</a:t>
            </a:fld>
            <a:endParaRPr kumimoji="1" lang="ja-JP" altLang="en-US"/>
          </a:p>
        </p:txBody>
      </p:sp>
    </p:spTree>
    <p:extLst>
      <p:ext uri="{BB962C8B-B14F-4D97-AF65-F5344CB8AC3E}">
        <p14:creationId xmlns:p14="http://schemas.microsoft.com/office/powerpoint/2010/main" val="37865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第１０章　財務戦略</a:t>
            </a:r>
          </a:p>
        </p:txBody>
      </p:sp>
      <p:sp>
        <p:nvSpPr>
          <p:cNvPr id="3" name="サブタイトル 2"/>
          <p:cNvSpPr>
            <a:spLocks noGrp="1"/>
          </p:cNvSpPr>
          <p:nvPr>
            <p:ph type="subTitle" idx="1"/>
          </p:nvPr>
        </p:nvSpPr>
        <p:spPr>
          <a:xfrm>
            <a:off x="1475656" y="3861048"/>
            <a:ext cx="6400800" cy="1752600"/>
          </a:xfrm>
        </p:spPr>
        <p:txBody>
          <a:bodyPr/>
          <a:lstStyle/>
          <a:p>
            <a:endParaRPr kumimoji="1" lang="ja-JP" altLang="en-US" dirty="0"/>
          </a:p>
        </p:txBody>
      </p:sp>
    </p:spTree>
    <p:extLst>
      <p:ext uri="{BB962C8B-B14F-4D97-AF65-F5344CB8AC3E}">
        <p14:creationId xmlns:p14="http://schemas.microsoft.com/office/powerpoint/2010/main" val="510897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利益指標</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7" y="1556792"/>
            <a:ext cx="7696003"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721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２０１６年度財務諸表</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484784"/>
            <a:ext cx="5832648" cy="49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36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一人当たり売上高</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2132856"/>
            <a:ext cx="8392914"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661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ディズニーストア売り上げ高</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8107039"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075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利益の少ない１－３月期</a:t>
            </a:r>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628800"/>
            <a:ext cx="8229600" cy="4498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1115616" y="6237312"/>
            <a:ext cx="7056784" cy="369332"/>
          </a:xfrm>
          <a:prstGeom prst="rect">
            <a:avLst/>
          </a:prstGeom>
          <a:noFill/>
        </p:spPr>
        <p:txBody>
          <a:bodyPr wrap="square" rtlCol="0">
            <a:spAutoFit/>
          </a:bodyPr>
          <a:lstStyle/>
          <a:p>
            <a:r>
              <a:rPr kumimoji="1" lang="ja-JP" altLang="en-US" dirty="0"/>
              <a:t>赤が１－３月期。</a:t>
            </a:r>
          </a:p>
        </p:txBody>
      </p:sp>
      <p:cxnSp>
        <p:nvCxnSpPr>
          <p:cNvPr id="5" name="直線矢印コネクタ 4"/>
          <p:cNvCxnSpPr/>
          <p:nvPr/>
        </p:nvCxnSpPr>
        <p:spPr>
          <a:xfrm flipH="1" flipV="1">
            <a:off x="6300192" y="4653136"/>
            <a:ext cx="28803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6804248" y="4581128"/>
            <a:ext cx="1584176" cy="369332"/>
          </a:xfrm>
          <a:prstGeom prst="rect">
            <a:avLst/>
          </a:prstGeom>
          <a:noFill/>
        </p:spPr>
        <p:txBody>
          <a:bodyPr wrap="square" rtlCol="0">
            <a:spAutoFit/>
          </a:bodyPr>
          <a:lstStyle/>
          <a:p>
            <a:r>
              <a:rPr kumimoji="1" lang="ja-JP" altLang="en-US" dirty="0"/>
              <a:t>震災の影響</a:t>
            </a:r>
          </a:p>
        </p:txBody>
      </p:sp>
      <p:cxnSp>
        <p:nvCxnSpPr>
          <p:cNvPr id="10" name="直線矢印コネクタ 9"/>
          <p:cNvCxnSpPr/>
          <p:nvPr/>
        </p:nvCxnSpPr>
        <p:spPr>
          <a:xfrm>
            <a:off x="1599190" y="3056186"/>
            <a:ext cx="0" cy="1164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043608" y="2276872"/>
            <a:ext cx="1980220" cy="646331"/>
          </a:xfrm>
          <a:prstGeom prst="rect">
            <a:avLst/>
          </a:prstGeom>
          <a:noFill/>
        </p:spPr>
        <p:txBody>
          <a:bodyPr wrap="square" rtlCol="0">
            <a:spAutoFit/>
          </a:bodyPr>
          <a:lstStyle/>
          <a:p>
            <a:r>
              <a:rPr kumimoji="1" lang="en-US" altLang="ja-JP" dirty="0">
                <a:solidFill>
                  <a:srgbClr val="FF0000"/>
                </a:solidFill>
              </a:rPr>
              <a:t>4</a:t>
            </a:r>
            <a:r>
              <a:rPr kumimoji="1" lang="ja-JP" altLang="en-US" dirty="0">
                <a:solidFill>
                  <a:srgbClr val="FF0000"/>
                </a:solidFill>
              </a:rPr>
              <a:t>－</a:t>
            </a:r>
            <a:r>
              <a:rPr kumimoji="1" lang="en-US" altLang="ja-JP" dirty="0">
                <a:solidFill>
                  <a:srgbClr val="FF0000"/>
                </a:solidFill>
              </a:rPr>
              <a:t>6</a:t>
            </a:r>
            <a:r>
              <a:rPr lang="ja-JP" altLang="en-US" dirty="0">
                <a:solidFill>
                  <a:srgbClr val="FF0000"/>
                </a:solidFill>
              </a:rPr>
              <a:t>月期も利益は小さかった</a:t>
            </a:r>
            <a:endParaRPr kumimoji="1" lang="ja-JP" altLang="en-US" dirty="0">
              <a:solidFill>
                <a:srgbClr val="FF0000"/>
              </a:solidFill>
            </a:endParaRPr>
          </a:p>
        </p:txBody>
      </p:sp>
    </p:spTree>
    <p:extLst>
      <p:ext uri="{BB962C8B-B14F-4D97-AF65-F5344CB8AC3E}">
        <p14:creationId xmlns:p14="http://schemas.microsoft.com/office/powerpoint/2010/main" val="24662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a:t>2011</a:t>
            </a:r>
            <a:r>
              <a:rPr kumimoji="1" lang="ja-JP" altLang="en-US" dirty="0"/>
              <a:t>年度の財務諸表</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1729878" y="1600200"/>
            <a:ext cx="5684244" cy="4876800"/>
          </a:xfrm>
          <a:prstGeom prst="rect">
            <a:avLst/>
          </a:prstGeom>
          <a:noFill/>
          <a:ln w="9525">
            <a:noFill/>
            <a:miter lim="800000"/>
            <a:headEnd/>
            <a:tailEnd/>
          </a:ln>
          <a:effectLst/>
        </p:spPr>
      </p:pic>
    </p:spTree>
    <p:extLst>
      <p:ext uri="{BB962C8B-B14F-4D97-AF65-F5344CB8AC3E}">
        <p14:creationId xmlns:p14="http://schemas.microsoft.com/office/powerpoint/2010/main" val="3017065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役員報酬はどのくらいか</a:t>
            </a:r>
          </a:p>
        </p:txBody>
      </p:sp>
      <p:sp>
        <p:nvSpPr>
          <p:cNvPr id="14341" name="コンテンツ プレースホルダ 2"/>
          <p:cNvSpPr>
            <a:spLocks noGrp="1"/>
          </p:cNvSpPr>
          <p:nvPr>
            <p:ph idx="1"/>
          </p:nvPr>
        </p:nvSpPr>
        <p:spPr>
          <a:xfrm>
            <a:off x="428625" y="1614488"/>
            <a:ext cx="8229600" cy="885825"/>
          </a:xfrm>
        </p:spPr>
        <p:txBody>
          <a:bodyPr/>
          <a:lstStyle/>
          <a:p>
            <a:r>
              <a:rPr lang="en-US" altLang="ja-JP"/>
              <a:t>2011</a:t>
            </a:r>
            <a:r>
              <a:rPr lang="ja-JP" altLang="en-US"/>
              <a:t>年</a:t>
            </a:r>
            <a:r>
              <a:rPr lang="en-US" altLang="ja-JP"/>
              <a:t>3</a:t>
            </a:r>
            <a:r>
              <a:rPr lang="ja-JP" altLang="en-US"/>
              <a:t>月期　有価証券報告書</a:t>
            </a:r>
          </a:p>
        </p:txBody>
      </p:sp>
      <p:graphicFrame>
        <p:nvGraphicFramePr>
          <p:cNvPr id="5" name="表 4"/>
          <p:cNvGraphicFramePr>
            <a:graphicFrameLocks noGrp="1"/>
          </p:cNvGraphicFramePr>
          <p:nvPr/>
        </p:nvGraphicFramePr>
        <p:xfrm>
          <a:off x="357188" y="2286000"/>
          <a:ext cx="8429653" cy="3835867"/>
        </p:xfrm>
        <a:graphic>
          <a:graphicData uri="http://schemas.openxmlformats.org/drawingml/2006/table">
            <a:tbl>
              <a:tblPr/>
              <a:tblGrid>
                <a:gridCol w="2278786">
                  <a:extLst>
                    <a:ext uri="{9D8B030D-6E8A-4147-A177-3AD203B41FA5}">
                      <a16:colId xmlns:a16="http://schemas.microsoft.com/office/drawing/2014/main" val="20000"/>
                    </a:ext>
                  </a:extLst>
                </a:gridCol>
                <a:gridCol w="2074991">
                  <a:extLst>
                    <a:ext uri="{9D8B030D-6E8A-4147-A177-3AD203B41FA5}">
                      <a16:colId xmlns:a16="http://schemas.microsoft.com/office/drawing/2014/main" val="20001"/>
                    </a:ext>
                  </a:extLst>
                </a:gridCol>
                <a:gridCol w="2074991">
                  <a:extLst>
                    <a:ext uri="{9D8B030D-6E8A-4147-A177-3AD203B41FA5}">
                      <a16:colId xmlns:a16="http://schemas.microsoft.com/office/drawing/2014/main" val="20002"/>
                    </a:ext>
                  </a:extLst>
                </a:gridCol>
                <a:gridCol w="2000885">
                  <a:extLst>
                    <a:ext uri="{9D8B030D-6E8A-4147-A177-3AD203B41FA5}">
                      <a16:colId xmlns:a16="http://schemas.microsoft.com/office/drawing/2014/main" val="20003"/>
                    </a:ext>
                  </a:extLst>
                </a:gridCol>
              </a:tblGrid>
              <a:tr h="406588">
                <a:tc>
                  <a:txBody>
                    <a:bodyPr/>
                    <a:lstStyle/>
                    <a:p>
                      <a:pPr algn="l" fontAlgn="ctr"/>
                      <a:r>
                        <a:rPr lang="ja-JP" altLang="en-US" sz="2800" b="0" i="0" u="none" strike="noStrike" dirty="0">
                          <a:solidFill>
                            <a:srgbClr val="000000"/>
                          </a:solidFill>
                          <a:latin typeface="ＭＳ Ｐゴシック"/>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2800" b="0" i="0" u="none" strike="noStrike" dirty="0">
                          <a:solidFill>
                            <a:srgbClr val="000000"/>
                          </a:solidFill>
                          <a:latin typeface="ＭＳ Ｐゴシック"/>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2800" b="0" i="0" u="none" strike="noStrike" dirty="0">
                          <a:solidFill>
                            <a:srgbClr val="000000"/>
                          </a:solidFill>
                          <a:latin typeface="ＭＳ Ｐゴシック"/>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2800" b="0" i="0" u="none" strike="noStrike" dirty="0">
                          <a:solidFill>
                            <a:srgbClr val="000000"/>
                          </a:solidFill>
                          <a:latin typeface="ＭＳ Ｐゴシック"/>
                        </a:rPr>
                        <a:t>(</a:t>
                      </a:r>
                      <a:r>
                        <a:rPr lang="ja-JP" altLang="en-US" sz="2800" b="0" i="0" u="none" strike="noStrike" dirty="0">
                          <a:solidFill>
                            <a:srgbClr val="000000"/>
                          </a:solidFill>
                          <a:latin typeface="ＭＳ Ｐゴシック"/>
                        </a:rPr>
                        <a:t>単位</a:t>
                      </a:r>
                      <a:endParaRPr lang="en-US" altLang="ja-JP" sz="2800" b="0" i="0" u="none" strike="noStrike" dirty="0">
                        <a:solidFill>
                          <a:srgbClr val="000000"/>
                        </a:solidFill>
                        <a:latin typeface="ＭＳ Ｐゴシック"/>
                      </a:endParaRPr>
                    </a:p>
                    <a:p>
                      <a:pPr algn="l" fontAlgn="ctr"/>
                      <a:r>
                        <a:rPr lang="ja-JP" altLang="en-US" sz="2800" b="0" i="0" u="none" strike="noStrike" dirty="0">
                          <a:solidFill>
                            <a:srgbClr val="000000"/>
                          </a:solidFill>
                          <a:latin typeface="ＭＳ Ｐゴシック"/>
                        </a:rPr>
                        <a:t>：万円）</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399012">
                <a:tc>
                  <a:txBody>
                    <a:bodyPr/>
                    <a:lstStyle/>
                    <a:p>
                      <a:pPr algn="l" fontAlgn="ctr"/>
                      <a:r>
                        <a:rPr lang="ja-JP" altLang="en-US" sz="28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2800" b="0" i="0" u="none" strike="noStrike">
                          <a:solidFill>
                            <a:srgbClr val="000000"/>
                          </a:solidFill>
                          <a:latin typeface="ＭＳ Ｐゴシック"/>
                        </a:rPr>
                        <a:t>報酬等の総額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2800" b="0" i="0" u="none" strike="noStrike" dirty="0">
                          <a:solidFill>
                            <a:srgbClr val="000000"/>
                          </a:solidFill>
                          <a:latin typeface="ＭＳ Ｐゴシック"/>
                        </a:rPr>
                        <a:t>対象となる役員の数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2800" b="0" i="0" u="none" strike="noStrike" dirty="0">
                          <a:solidFill>
                            <a:srgbClr val="000000"/>
                          </a:solidFill>
                          <a:latin typeface="ＭＳ Ｐゴシック"/>
                        </a:rPr>
                        <a:t>一人当たり報酬（単純平均）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24630">
                <a:tc>
                  <a:txBody>
                    <a:bodyPr/>
                    <a:lstStyle/>
                    <a:p>
                      <a:pPr algn="l" fontAlgn="ctr"/>
                      <a:r>
                        <a:rPr lang="ja-JP" altLang="en-US" sz="2800" b="0" i="0" u="none" strike="noStrike">
                          <a:solidFill>
                            <a:srgbClr val="000000"/>
                          </a:solidFill>
                          <a:latin typeface="ＭＳ Ｐゴシック"/>
                        </a:rPr>
                        <a:t>取締役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43800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dirty="0">
                          <a:solidFill>
                            <a:srgbClr val="000000"/>
                          </a:solidFill>
                          <a:latin typeface="ＭＳ Ｐゴシック"/>
                        </a:rPr>
                        <a:t>2920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24630">
                <a:tc>
                  <a:txBody>
                    <a:bodyPr/>
                    <a:lstStyle/>
                    <a:p>
                      <a:pPr algn="l" fontAlgn="ctr"/>
                      <a:r>
                        <a:rPr lang="ja-JP" altLang="en-US" sz="2800" b="0" i="0" u="none" strike="noStrike">
                          <a:solidFill>
                            <a:srgbClr val="000000"/>
                          </a:solidFill>
                          <a:latin typeface="ＭＳ Ｐゴシック"/>
                        </a:rPr>
                        <a:t>監査役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2700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dirty="0">
                          <a:solidFill>
                            <a:srgbClr val="000000"/>
                          </a:solidFill>
                          <a:latin typeface="ＭＳ Ｐゴシック"/>
                        </a:rPr>
                        <a:t>2700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24630">
                <a:tc>
                  <a:txBody>
                    <a:bodyPr/>
                    <a:lstStyle/>
                    <a:p>
                      <a:pPr algn="l" fontAlgn="ctr"/>
                      <a:r>
                        <a:rPr lang="ja-JP" altLang="en-US" sz="2800" b="0" i="0" u="none" strike="noStrike">
                          <a:solidFill>
                            <a:srgbClr val="000000"/>
                          </a:solidFill>
                          <a:latin typeface="ＭＳ Ｐゴシック"/>
                        </a:rPr>
                        <a:t>社外役員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4700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a:solidFill>
                            <a:srgbClr val="000000"/>
                          </a:solidFill>
                          <a:latin typeface="ＭＳ Ｐゴシック"/>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2800" b="0" i="0" u="none" strike="noStrike" dirty="0">
                          <a:solidFill>
                            <a:srgbClr val="000000"/>
                          </a:solidFill>
                          <a:latin typeface="ＭＳ Ｐゴシック"/>
                        </a:rPr>
                        <a:t>940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94644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ロイヤルティの計算</a:t>
            </a: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385392"/>
            <a:ext cx="5938149"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257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ディズニーストアの営業利益</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836804"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0806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浦安市長</a:t>
            </a:r>
          </a:p>
        </p:txBody>
      </p:sp>
      <p:sp>
        <p:nvSpPr>
          <p:cNvPr id="3" name="コンテンツ プレースホルダ 2"/>
          <p:cNvSpPr>
            <a:spLocks noGrp="1"/>
          </p:cNvSpPr>
          <p:nvPr>
            <p:ph idx="1"/>
          </p:nvPr>
        </p:nvSpPr>
        <p:spPr>
          <a:xfrm>
            <a:off x="428625" y="1614488"/>
            <a:ext cx="8229600" cy="4687887"/>
          </a:xfrm>
        </p:spPr>
        <p:txBody>
          <a:bodyPr rtlCol="0">
            <a:normAutofit lnSpcReduction="10000"/>
          </a:bodyPr>
          <a:lstStyle/>
          <a:p>
            <a:pPr fontAlgn="auto">
              <a:spcAft>
                <a:spcPts val="0"/>
              </a:spcAft>
              <a:buFont typeface="Wingdings"/>
              <a:buChar char="l"/>
              <a:defRPr/>
            </a:pPr>
            <a:r>
              <a:rPr lang="ja-JP" altLang="en-US" dirty="0"/>
              <a:t>市税の税目別収入では、よく浦安はオリエンタルランドの法人市民税が圧倒的に入っていると誤解があるが、個人市民税が</a:t>
            </a:r>
            <a:r>
              <a:rPr lang="en-US" altLang="ja-JP" dirty="0"/>
              <a:t>43.4</a:t>
            </a:r>
            <a:r>
              <a:rPr lang="ja-JP" altLang="en-US" dirty="0"/>
              <a:t>％、で（オリエンタルランドなど企業が払っている）法人市民税は</a:t>
            </a:r>
            <a:r>
              <a:rPr lang="en-US" altLang="ja-JP" dirty="0">
                <a:solidFill>
                  <a:srgbClr val="FF0000"/>
                </a:solidFill>
              </a:rPr>
              <a:t>9.4</a:t>
            </a:r>
            <a:r>
              <a:rPr lang="ja-JP" altLang="en-US" dirty="0">
                <a:solidFill>
                  <a:srgbClr val="FF0000"/>
                </a:solidFill>
              </a:rPr>
              <a:t>％</a:t>
            </a:r>
            <a:r>
              <a:rPr lang="ja-JP" altLang="en-US" dirty="0"/>
              <a:t>、あと固定資産税が</a:t>
            </a:r>
            <a:r>
              <a:rPr lang="en-US" altLang="ja-JP" dirty="0"/>
              <a:t>44.2</a:t>
            </a:r>
            <a:r>
              <a:rPr lang="ja-JP" altLang="en-US" dirty="0"/>
              <a:t>％の比率である。</a:t>
            </a:r>
            <a:endParaRPr lang="en-US" altLang="ja-JP" dirty="0"/>
          </a:p>
          <a:p>
            <a:pPr fontAlgn="auto">
              <a:spcAft>
                <a:spcPts val="0"/>
              </a:spcAft>
              <a:buFont typeface="Wingdings"/>
              <a:buChar char="l"/>
              <a:defRPr/>
            </a:pPr>
            <a:endParaRPr lang="en-US" altLang="ja-JP" dirty="0"/>
          </a:p>
          <a:p>
            <a:pPr fontAlgn="auto">
              <a:spcAft>
                <a:spcPts val="0"/>
              </a:spcAft>
              <a:buFont typeface="Wingdings"/>
              <a:buChar char="l"/>
              <a:defRPr/>
            </a:pPr>
            <a:r>
              <a:rPr lang="en-US" altLang="ja-JP" dirty="0"/>
              <a:t>http://www.urayasu-kanri.com/magazine/topics/article07/0704/matsuzaki/matsuzaki070414.htm</a:t>
            </a:r>
            <a:r>
              <a:rPr lang="ja-JP" altLang="en-US" dirty="0"/>
              <a:t>ある。</a:t>
            </a:r>
          </a:p>
        </p:txBody>
      </p:sp>
    </p:spTree>
    <p:extLst>
      <p:ext uri="{BB962C8B-B14F-4D97-AF65-F5344CB8AC3E}">
        <p14:creationId xmlns:p14="http://schemas.microsoft.com/office/powerpoint/2010/main" val="329200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利益の種類</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176254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755576" y="5301208"/>
            <a:ext cx="1944216" cy="369332"/>
          </a:xfrm>
          <a:prstGeom prst="rect">
            <a:avLst/>
          </a:prstGeom>
          <a:noFill/>
        </p:spPr>
        <p:txBody>
          <a:bodyPr wrap="square" rtlCol="0">
            <a:spAutoFit/>
          </a:bodyPr>
          <a:lstStyle/>
          <a:p>
            <a:r>
              <a:rPr kumimoji="1" lang="ja-JP" altLang="en-US" dirty="0"/>
              <a:t>本業の利益</a:t>
            </a:r>
          </a:p>
        </p:txBody>
      </p:sp>
      <p:sp>
        <p:nvSpPr>
          <p:cNvPr id="6" name="テキスト ボックス 5"/>
          <p:cNvSpPr txBox="1"/>
          <p:nvPr/>
        </p:nvSpPr>
        <p:spPr>
          <a:xfrm>
            <a:off x="3563888" y="5301208"/>
            <a:ext cx="1944216" cy="646331"/>
          </a:xfrm>
          <a:prstGeom prst="rect">
            <a:avLst/>
          </a:prstGeom>
          <a:noFill/>
        </p:spPr>
        <p:txBody>
          <a:bodyPr wrap="square" rtlCol="0">
            <a:spAutoFit/>
          </a:bodyPr>
          <a:lstStyle/>
          <a:p>
            <a:r>
              <a:rPr kumimoji="1" lang="ja-JP" altLang="en-US" dirty="0"/>
              <a:t>本業＋配当、為替損益など</a:t>
            </a:r>
          </a:p>
        </p:txBody>
      </p:sp>
      <p:sp>
        <p:nvSpPr>
          <p:cNvPr id="7" name="テキスト ボックス 6"/>
          <p:cNvSpPr txBox="1"/>
          <p:nvPr/>
        </p:nvSpPr>
        <p:spPr>
          <a:xfrm>
            <a:off x="6444208" y="5157192"/>
            <a:ext cx="1512168" cy="923330"/>
          </a:xfrm>
          <a:prstGeom prst="rect">
            <a:avLst/>
          </a:prstGeom>
          <a:noFill/>
        </p:spPr>
        <p:txBody>
          <a:bodyPr wrap="square" rtlCol="0">
            <a:spAutoFit/>
          </a:bodyPr>
          <a:lstStyle/>
          <a:p>
            <a:r>
              <a:rPr kumimoji="1" lang="ja-JP" altLang="en-US" dirty="0"/>
              <a:t>特別損益を加え、法人税を除く</a:t>
            </a:r>
          </a:p>
        </p:txBody>
      </p:sp>
    </p:spTree>
    <p:extLst>
      <p:ext uri="{BB962C8B-B14F-4D97-AF65-F5344CB8AC3E}">
        <p14:creationId xmlns:p14="http://schemas.microsoft.com/office/powerpoint/2010/main" val="410163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法人市民税（</a:t>
            </a:r>
            <a:r>
              <a:rPr lang="en-US" altLang="ja-JP" dirty="0"/>
              <a:t>21</a:t>
            </a:r>
            <a:r>
              <a:rPr lang="ja-JP" altLang="en-US" dirty="0"/>
              <a:t>年度）</a:t>
            </a:r>
          </a:p>
        </p:txBody>
      </p:sp>
      <p:sp>
        <p:nvSpPr>
          <p:cNvPr id="18437" name="コンテンツ プレースホルダ 2"/>
          <p:cNvSpPr>
            <a:spLocks noGrp="1"/>
          </p:cNvSpPr>
          <p:nvPr>
            <p:ph idx="1"/>
          </p:nvPr>
        </p:nvSpPr>
        <p:spPr>
          <a:xfrm>
            <a:off x="428625" y="1614488"/>
            <a:ext cx="8229600" cy="4687887"/>
          </a:xfrm>
        </p:spPr>
        <p:txBody>
          <a:bodyPr/>
          <a:lstStyle/>
          <a:p>
            <a:r>
              <a:rPr lang="ja-JP" altLang="en-US" dirty="0"/>
              <a:t>浦安市合計　</a:t>
            </a:r>
            <a:r>
              <a:rPr lang="en-US" altLang="ja-JP" dirty="0"/>
              <a:t>30</a:t>
            </a:r>
            <a:r>
              <a:rPr lang="ja-JP" altLang="en-US" dirty="0"/>
              <a:t>億</a:t>
            </a:r>
            <a:r>
              <a:rPr lang="en-US" altLang="ja-JP" dirty="0"/>
              <a:t>8600</a:t>
            </a:r>
            <a:r>
              <a:rPr lang="ja-JP" altLang="en-US" dirty="0"/>
              <a:t>万円</a:t>
            </a:r>
            <a:endParaRPr lang="en-US" altLang="ja-JP" dirty="0"/>
          </a:p>
          <a:p>
            <a:endParaRPr lang="en-US" altLang="ja-JP" dirty="0"/>
          </a:p>
          <a:p>
            <a:r>
              <a:rPr lang="ja-JP" altLang="en-US" dirty="0"/>
              <a:t>オリエンタルランド　</a:t>
            </a:r>
            <a:r>
              <a:rPr lang="en-US" altLang="ja-JP" dirty="0"/>
              <a:t>12</a:t>
            </a:r>
            <a:r>
              <a:rPr lang="ja-JP" altLang="en-US" dirty="0"/>
              <a:t>億</a:t>
            </a:r>
            <a:r>
              <a:rPr lang="en-US" altLang="ja-JP" dirty="0"/>
              <a:t>5300</a:t>
            </a:r>
            <a:r>
              <a:rPr lang="ja-JP" altLang="en-US" dirty="0"/>
              <a:t>万円（推計）　</a:t>
            </a:r>
          </a:p>
        </p:txBody>
      </p:sp>
    </p:spTree>
    <p:extLst>
      <p:ext uri="{BB962C8B-B14F-4D97-AF65-F5344CB8AC3E}">
        <p14:creationId xmlns:p14="http://schemas.microsoft.com/office/powerpoint/2010/main" val="3799660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3A5679-32D6-4CCE-9DF8-B1ED68DFA834}"/>
              </a:ext>
            </a:extLst>
          </p:cNvPr>
          <p:cNvSpPr>
            <a:spLocks noGrp="1"/>
          </p:cNvSpPr>
          <p:nvPr>
            <p:ph type="title"/>
          </p:nvPr>
        </p:nvSpPr>
        <p:spPr/>
        <p:txBody>
          <a:bodyPr/>
          <a:lstStyle/>
          <a:p>
            <a:r>
              <a:rPr kumimoji="1" lang="ja-JP" altLang="en-US" dirty="0"/>
              <a:t>ロジスティックス</a:t>
            </a:r>
          </a:p>
        </p:txBody>
      </p:sp>
      <p:sp>
        <p:nvSpPr>
          <p:cNvPr id="3" name="コンテンツ プレースホルダー 2">
            <a:extLst>
              <a:ext uri="{FF2B5EF4-FFF2-40B4-BE49-F238E27FC236}">
                <a16:creationId xmlns:a16="http://schemas.microsoft.com/office/drawing/2014/main" id="{CEF47DFC-BE4B-4C24-8D96-8ECF9E5AE16A}"/>
              </a:ext>
            </a:extLst>
          </p:cNvPr>
          <p:cNvSpPr>
            <a:spLocks noGrp="1"/>
          </p:cNvSpPr>
          <p:nvPr>
            <p:ph idx="1"/>
          </p:nvPr>
        </p:nvSpPr>
        <p:spPr/>
        <p:txBody>
          <a:bodyPr/>
          <a:lstStyle/>
          <a:p>
            <a:r>
              <a:rPr lang="ja-JP" altLang="en-US" dirty="0"/>
              <a:t>ロジスティクスは「兵站」を表す軍事用語</a:t>
            </a:r>
            <a:endParaRPr lang="en-US" altLang="ja-JP" dirty="0"/>
          </a:p>
          <a:p>
            <a:r>
              <a:rPr lang="ja-JP" altLang="en-US" dirty="0"/>
              <a:t>「兵站」戦場で後方に位置して、前線の部隊のために、軍需品・食糧・馬などの供給・補充や、後方連絡線の確保などを任務とする機関。</a:t>
            </a:r>
          </a:p>
          <a:p>
            <a:endParaRPr kumimoji="1" lang="ja-JP" altLang="en-US" dirty="0"/>
          </a:p>
        </p:txBody>
      </p:sp>
    </p:spTree>
    <p:extLst>
      <p:ext uri="{BB962C8B-B14F-4D97-AF65-F5344CB8AC3E}">
        <p14:creationId xmlns:p14="http://schemas.microsoft.com/office/powerpoint/2010/main" val="133789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D3F7AA-E543-40AD-A3A8-38781F7C459A}"/>
              </a:ext>
            </a:extLst>
          </p:cNvPr>
          <p:cNvSpPr>
            <a:spLocks noGrp="1"/>
          </p:cNvSpPr>
          <p:nvPr>
            <p:ph type="title"/>
          </p:nvPr>
        </p:nvSpPr>
        <p:spPr>
          <a:xfrm>
            <a:off x="457200" y="116632"/>
            <a:ext cx="8229600" cy="1143000"/>
          </a:xfrm>
        </p:spPr>
        <p:txBody>
          <a:bodyPr/>
          <a:lstStyle/>
          <a:p>
            <a:r>
              <a:rPr kumimoji="1" lang="ja-JP" altLang="en-US" dirty="0"/>
              <a:t>サプライチェーンマネジメント</a:t>
            </a:r>
          </a:p>
        </p:txBody>
      </p:sp>
      <p:graphicFrame>
        <p:nvGraphicFramePr>
          <p:cNvPr id="4" name="コンテンツ プレースホルダー 3">
            <a:extLst>
              <a:ext uri="{FF2B5EF4-FFF2-40B4-BE49-F238E27FC236}">
                <a16:creationId xmlns:a16="http://schemas.microsoft.com/office/drawing/2014/main" id="{58528BDA-2655-4E86-8769-CD9CDF3AE345}"/>
              </a:ext>
            </a:extLst>
          </p:cNvPr>
          <p:cNvGraphicFramePr>
            <a:graphicFrameLocks noGrp="1"/>
          </p:cNvGraphicFramePr>
          <p:nvPr>
            <p:ph idx="1"/>
            <p:extLst>
              <p:ext uri="{D42A27DB-BD31-4B8C-83A1-F6EECF244321}">
                <p14:modId xmlns:p14="http://schemas.microsoft.com/office/powerpoint/2010/main" val="3969789977"/>
              </p:ext>
            </p:extLst>
          </p:nvPr>
        </p:nvGraphicFramePr>
        <p:xfrm>
          <a:off x="457200" y="764704"/>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図表 5">
            <a:extLst>
              <a:ext uri="{FF2B5EF4-FFF2-40B4-BE49-F238E27FC236}">
                <a16:creationId xmlns:a16="http://schemas.microsoft.com/office/drawing/2014/main" id="{7C044D39-04CD-4704-8D32-D58AED253AC5}"/>
              </a:ext>
            </a:extLst>
          </p:cNvPr>
          <p:cNvGraphicFramePr/>
          <p:nvPr>
            <p:extLst>
              <p:ext uri="{D42A27DB-BD31-4B8C-83A1-F6EECF244321}">
                <p14:modId xmlns:p14="http://schemas.microsoft.com/office/powerpoint/2010/main" val="811841551"/>
              </p:ext>
            </p:extLst>
          </p:nvPr>
        </p:nvGraphicFramePr>
        <p:xfrm>
          <a:off x="323528" y="4077072"/>
          <a:ext cx="8640960" cy="2592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549385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法人税の実効税率</a:t>
            </a:r>
          </a:p>
        </p:txBody>
      </p:sp>
      <p:pic>
        <p:nvPicPr>
          <p:cNvPr id="19461" name="Picture 2"/>
          <p:cNvPicPr>
            <a:picLocks noGrp="1" noChangeAspect="1" noChangeArrowheads="1"/>
          </p:cNvPicPr>
          <p:nvPr>
            <p:ph idx="1"/>
          </p:nvPr>
        </p:nvPicPr>
        <p:blipFill>
          <a:blip r:embed="rId2" cstate="print"/>
          <a:srcRect/>
          <a:stretch>
            <a:fillRect/>
          </a:stretch>
        </p:blipFill>
        <p:spPr>
          <a:xfrm>
            <a:off x="1111250" y="2117725"/>
            <a:ext cx="6864350" cy="3681413"/>
          </a:xfrm>
        </p:spPr>
      </p:pic>
    </p:spTree>
    <p:extLst>
      <p:ext uri="{BB962C8B-B14F-4D97-AF65-F5344CB8AC3E}">
        <p14:creationId xmlns:p14="http://schemas.microsoft.com/office/powerpoint/2010/main" val="1381596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法人税の税率</a:t>
            </a: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03852573"/>
              </p:ext>
            </p:extLst>
          </p:nvPr>
        </p:nvGraphicFramePr>
        <p:xfrm>
          <a:off x="785813" y="1643063"/>
          <a:ext cx="7509528" cy="3988116"/>
        </p:xfrm>
        <a:graphic>
          <a:graphicData uri="http://schemas.openxmlformats.org/drawingml/2006/table">
            <a:tbl>
              <a:tblPr firstRow="1" bandRow="1">
                <a:tableStyleId>{5C22544A-7EE6-4342-B048-85BDC9FD1C3A}</a:tableStyleId>
              </a:tblPr>
              <a:tblGrid>
                <a:gridCol w="1877382">
                  <a:extLst>
                    <a:ext uri="{9D8B030D-6E8A-4147-A177-3AD203B41FA5}">
                      <a16:colId xmlns:a16="http://schemas.microsoft.com/office/drawing/2014/main" val="20000"/>
                    </a:ext>
                  </a:extLst>
                </a:gridCol>
                <a:gridCol w="1877382">
                  <a:extLst>
                    <a:ext uri="{9D8B030D-6E8A-4147-A177-3AD203B41FA5}">
                      <a16:colId xmlns:a16="http://schemas.microsoft.com/office/drawing/2014/main" val="348792383"/>
                    </a:ext>
                  </a:extLst>
                </a:gridCol>
                <a:gridCol w="1877382">
                  <a:extLst>
                    <a:ext uri="{9D8B030D-6E8A-4147-A177-3AD203B41FA5}">
                      <a16:colId xmlns:a16="http://schemas.microsoft.com/office/drawing/2014/main" val="20001"/>
                    </a:ext>
                  </a:extLst>
                </a:gridCol>
                <a:gridCol w="1877382">
                  <a:extLst>
                    <a:ext uri="{9D8B030D-6E8A-4147-A177-3AD203B41FA5}">
                      <a16:colId xmlns:a16="http://schemas.microsoft.com/office/drawing/2014/main" val="20002"/>
                    </a:ext>
                  </a:extLst>
                </a:gridCol>
              </a:tblGrid>
              <a:tr h="885818">
                <a:tc>
                  <a:txBody>
                    <a:bodyPr/>
                    <a:lstStyle/>
                    <a:p>
                      <a:endParaRPr kumimoji="1" lang="ja-JP" altLang="en-US" sz="2800" dirty="0"/>
                    </a:p>
                  </a:txBody>
                  <a:tcPr/>
                </a:tc>
                <a:tc>
                  <a:txBody>
                    <a:bodyPr/>
                    <a:lstStyle/>
                    <a:p>
                      <a:r>
                        <a:rPr kumimoji="1" lang="ja-JP" altLang="en-US" sz="2800" dirty="0"/>
                        <a:t>種類</a:t>
                      </a:r>
                    </a:p>
                  </a:txBody>
                  <a:tcPr/>
                </a:tc>
                <a:tc>
                  <a:txBody>
                    <a:bodyPr/>
                    <a:lstStyle/>
                    <a:p>
                      <a:r>
                        <a:rPr kumimoji="1" lang="ja-JP" altLang="en-US" sz="2800" dirty="0"/>
                        <a:t>特徴</a:t>
                      </a:r>
                    </a:p>
                  </a:txBody>
                  <a:tcPr/>
                </a:tc>
                <a:tc>
                  <a:txBody>
                    <a:bodyPr/>
                    <a:lstStyle/>
                    <a:p>
                      <a:r>
                        <a:rPr kumimoji="1" lang="ja-JP" altLang="en-US" sz="2800" dirty="0"/>
                        <a:t>税率</a:t>
                      </a:r>
                    </a:p>
                  </a:txBody>
                  <a:tcPr/>
                </a:tc>
                <a:extLst>
                  <a:ext uri="{0D108BD9-81ED-4DB2-BD59-A6C34878D82A}">
                    <a16:rowId xmlns:a16="http://schemas.microsoft.com/office/drawing/2014/main" val="10000"/>
                  </a:ext>
                </a:extLst>
              </a:tr>
              <a:tr h="785818">
                <a:tc>
                  <a:txBody>
                    <a:bodyPr/>
                    <a:lstStyle/>
                    <a:p>
                      <a:r>
                        <a:rPr kumimoji="1" lang="ja-JP" altLang="en-US" sz="2800" dirty="0"/>
                        <a:t>法人税</a:t>
                      </a:r>
                    </a:p>
                  </a:txBody>
                  <a:tcPr/>
                </a:tc>
                <a:tc>
                  <a:txBody>
                    <a:bodyPr/>
                    <a:lstStyle/>
                    <a:p>
                      <a:r>
                        <a:rPr kumimoji="1" lang="ja-JP" altLang="en-US" sz="2800" dirty="0"/>
                        <a:t>国税</a:t>
                      </a:r>
                    </a:p>
                  </a:txBody>
                  <a:tcPr/>
                </a:tc>
                <a:tc>
                  <a:txBody>
                    <a:bodyPr/>
                    <a:lstStyle/>
                    <a:p>
                      <a:endParaRPr kumimoji="1" lang="ja-JP" altLang="en-US" sz="2800" dirty="0"/>
                    </a:p>
                  </a:txBody>
                  <a:tcPr/>
                </a:tc>
                <a:tc>
                  <a:txBody>
                    <a:bodyPr/>
                    <a:lstStyle/>
                    <a:p>
                      <a:r>
                        <a:rPr kumimoji="1" lang="en-US" altLang="ja-JP" sz="2800" dirty="0"/>
                        <a:t>30</a:t>
                      </a:r>
                      <a:r>
                        <a:rPr kumimoji="1" lang="ja-JP" altLang="en-US" sz="2800" dirty="0"/>
                        <a:t>％</a:t>
                      </a:r>
                    </a:p>
                  </a:txBody>
                  <a:tcPr/>
                </a:tc>
                <a:extLst>
                  <a:ext uri="{0D108BD9-81ED-4DB2-BD59-A6C34878D82A}">
                    <a16:rowId xmlns:a16="http://schemas.microsoft.com/office/drawing/2014/main" val="10001"/>
                  </a:ext>
                </a:extLst>
              </a:tr>
              <a:tr h="785818">
                <a:tc>
                  <a:txBody>
                    <a:bodyPr/>
                    <a:lstStyle/>
                    <a:p>
                      <a:r>
                        <a:rPr kumimoji="1" lang="ja-JP" altLang="en-US" sz="2800" dirty="0"/>
                        <a:t>法人住民税</a:t>
                      </a:r>
                    </a:p>
                  </a:txBody>
                  <a:tcPr/>
                </a:tc>
                <a:tc>
                  <a:txBody>
                    <a:bodyPr/>
                    <a:lstStyle/>
                    <a:p>
                      <a:r>
                        <a:rPr kumimoji="1" lang="ja-JP" altLang="en-US" sz="2800" dirty="0"/>
                        <a:t>都道府県</a:t>
                      </a:r>
                    </a:p>
                  </a:txBody>
                  <a:tcPr/>
                </a:tc>
                <a:tc>
                  <a:txBody>
                    <a:bodyPr/>
                    <a:lstStyle/>
                    <a:p>
                      <a:r>
                        <a:rPr kumimoji="1" lang="ja-JP" altLang="en-US" sz="2800" dirty="0"/>
                        <a:t>法人税の</a:t>
                      </a:r>
                      <a:r>
                        <a:rPr kumimoji="1" lang="en-US" altLang="ja-JP" sz="2800" dirty="0"/>
                        <a:t>20.7%</a:t>
                      </a:r>
                      <a:endParaRPr kumimoji="1" lang="ja-JP" altLang="en-US" sz="2800" dirty="0"/>
                    </a:p>
                  </a:txBody>
                  <a:tcPr/>
                </a:tc>
                <a:tc>
                  <a:txBody>
                    <a:bodyPr/>
                    <a:lstStyle/>
                    <a:p>
                      <a:r>
                        <a:rPr kumimoji="1" lang="en-US" altLang="ja-JP" sz="2800" dirty="0"/>
                        <a:t>6.21</a:t>
                      </a:r>
                      <a:r>
                        <a:rPr kumimoji="1" lang="ja-JP" altLang="en-US" sz="2800" dirty="0"/>
                        <a:t>％</a:t>
                      </a:r>
                    </a:p>
                  </a:txBody>
                  <a:tcPr/>
                </a:tc>
                <a:extLst>
                  <a:ext uri="{0D108BD9-81ED-4DB2-BD59-A6C34878D82A}">
                    <a16:rowId xmlns:a16="http://schemas.microsoft.com/office/drawing/2014/main" val="10002"/>
                  </a:ext>
                </a:extLst>
              </a:tr>
              <a:tr h="642942">
                <a:tc>
                  <a:txBody>
                    <a:bodyPr/>
                    <a:lstStyle/>
                    <a:p>
                      <a:r>
                        <a:rPr kumimoji="1" lang="ja-JP" altLang="en-US" sz="2800" dirty="0"/>
                        <a:t>法人事業税</a:t>
                      </a:r>
                    </a:p>
                  </a:txBody>
                  <a:tcPr/>
                </a:tc>
                <a:tc>
                  <a:txBody>
                    <a:bodyPr/>
                    <a:lstStyle/>
                    <a:p>
                      <a:r>
                        <a:rPr kumimoji="1" lang="ja-JP" altLang="en-US" sz="2800" dirty="0"/>
                        <a:t>都道府県</a:t>
                      </a:r>
                    </a:p>
                  </a:txBody>
                  <a:tcPr/>
                </a:tc>
                <a:tc>
                  <a:txBody>
                    <a:bodyPr/>
                    <a:lstStyle/>
                    <a:p>
                      <a:r>
                        <a:rPr kumimoji="1" lang="ja-JP" altLang="en-US" sz="2800" dirty="0"/>
                        <a:t>損金算入が認められる</a:t>
                      </a:r>
                    </a:p>
                  </a:txBody>
                  <a:tcPr/>
                </a:tc>
                <a:tc>
                  <a:txBody>
                    <a:bodyPr/>
                    <a:lstStyle/>
                    <a:p>
                      <a:r>
                        <a:rPr kumimoji="1" lang="en-US" altLang="ja-JP" sz="2800" dirty="0"/>
                        <a:t>7.56%</a:t>
                      </a:r>
                      <a:endParaRPr kumimoji="1" lang="ja-JP" altLang="en-US" sz="2800" dirty="0"/>
                    </a:p>
                  </a:txBody>
                  <a:tcPr/>
                </a:tc>
                <a:extLst>
                  <a:ext uri="{0D108BD9-81ED-4DB2-BD59-A6C34878D82A}">
                    <a16:rowId xmlns:a16="http://schemas.microsoft.com/office/drawing/2014/main" val="10003"/>
                  </a:ext>
                </a:extLst>
              </a:tr>
            </a:tbl>
          </a:graphicData>
        </a:graphic>
      </p:graphicFrame>
      <p:sp>
        <p:nvSpPr>
          <p:cNvPr id="16411" name="テキスト ボックス 5"/>
          <p:cNvSpPr txBox="1">
            <a:spLocks noChangeArrowheads="1"/>
          </p:cNvSpPr>
          <p:nvPr/>
        </p:nvSpPr>
        <p:spPr bwMode="auto">
          <a:xfrm>
            <a:off x="1143000" y="5949280"/>
            <a:ext cx="6858000" cy="584200"/>
          </a:xfrm>
          <a:prstGeom prst="rect">
            <a:avLst/>
          </a:prstGeom>
          <a:noFill/>
          <a:ln w="9525">
            <a:noFill/>
            <a:miter lim="800000"/>
            <a:headEnd/>
            <a:tailEnd/>
          </a:ln>
        </p:spPr>
        <p:txBody>
          <a:bodyPr>
            <a:spAutoFit/>
          </a:bodyPr>
          <a:lstStyle/>
          <a:p>
            <a:r>
              <a:rPr lang="en-US" altLang="ja-JP" sz="3200" dirty="0"/>
              <a:t>(30.0</a:t>
            </a:r>
            <a:r>
              <a:rPr lang="ja-JP" altLang="en-US" sz="3200" dirty="0"/>
              <a:t>＋</a:t>
            </a:r>
            <a:r>
              <a:rPr lang="en-US" altLang="ja-JP" sz="3200" dirty="0"/>
              <a:t>6.21+7.56)/1.0756=40.7</a:t>
            </a:r>
            <a:r>
              <a:rPr lang="ja-JP" altLang="en-US" sz="3200" dirty="0"/>
              <a:t>％</a:t>
            </a:r>
          </a:p>
        </p:txBody>
      </p:sp>
    </p:spTree>
    <p:extLst>
      <p:ext uri="{BB962C8B-B14F-4D97-AF65-F5344CB8AC3E}">
        <p14:creationId xmlns:p14="http://schemas.microsoft.com/office/powerpoint/2010/main" val="1082595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a:t>法人事業税は損金算入できる</a:t>
            </a:r>
          </a:p>
        </p:txBody>
      </p:sp>
      <p:sp>
        <p:nvSpPr>
          <p:cNvPr id="4" name="正方形/長方形 3"/>
          <p:cNvSpPr/>
          <p:nvPr/>
        </p:nvSpPr>
        <p:spPr>
          <a:xfrm>
            <a:off x="2714625" y="1643063"/>
            <a:ext cx="3143250" cy="2500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法人税、法人住民税、法人事業税計算上の利益</a:t>
            </a:r>
          </a:p>
        </p:txBody>
      </p:sp>
      <p:sp>
        <p:nvSpPr>
          <p:cNvPr id="5" name="正方形/長方形 4"/>
          <p:cNvSpPr/>
          <p:nvPr/>
        </p:nvSpPr>
        <p:spPr>
          <a:xfrm>
            <a:off x="2714625" y="4214813"/>
            <a:ext cx="3143250" cy="164306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法人事業税（</a:t>
            </a:r>
            <a:r>
              <a:rPr lang="en-US" altLang="ja-JP" dirty="0"/>
              <a:t>7.56</a:t>
            </a:r>
            <a:r>
              <a:rPr lang="ja-JP" altLang="en-US" dirty="0"/>
              <a:t>％）</a:t>
            </a:r>
          </a:p>
        </p:txBody>
      </p:sp>
      <p:sp>
        <p:nvSpPr>
          <p:cNvPr id="6" name="左中かっこ 5"/>
          <p:cNvSpPr/>
          <p:nvPr/>
        </p:nvSpPr>
        <p:spPr>
          <a:xfrm>
            <a:off x="2071688" y="1928813"/>
            <a:ext cx="260350" cy="357187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5368" name="テキスト ボックス 6"/>
          <p:cNvSpPr txBox="1">
            <a:spLocks noChangeArrowheads="1"/>
          </p:cNvSpPr>
          <p:nvPr/>
        </p:nvSpPr>
        <p:spPr bwMode="auto">
          <a:xfrm>
            <a:off x="1323975" y="1857375"/>
            <a:ext cx="461963" cy="4071938"/>
          </a:xfrm>
          <a:prstGeom prst="rect">
            <a:avLst/>
          </a:prstGeom>
          <a:noFill/>
          <a:ln w="9525">
            <a:noFill/>
            <a:miter lim="800000"/>
            <a:headEnd/>
            <a:tailEnd/>
          </a:ln>
        </p:spPr>
        <p:txBody>
          <a:bodyPr vert="eaVert">
            <a:spAutoFit/>
          </a:bodyPr>
          <a:lstStyle/>
          <a:p>
            <a:r>
              <a:rPr lang="ja-JP" altLang="en-US"/>
              <a:t>本来の利益</a:t>
            </a:r>
          </a:p>
        </p:txBody>
      </p:sp>
      <p:sp>
        <p:nvSpPr>
          <p:cNvPr id="8" name="正方形/長方形 7"/>
          <p:cNvSpPr/>
          <p:nvPr/>
        </p:nvSpPr>
        <p:spPr>
          <a:xfrm>
            <a:off x="6357938" y="2714625"/>
            <a:ext cx="2500312" cy="92868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法人税</a:t>
            </a:r>
            <a:r>
              <a:rPr lang="en-US" altLang="ja-JP" dirty="0"/>
              <a:t>(30</a:t>
            </a:r>
            <a:r>
              <a:rPr lang="ja-JP" altLang="en-US" dirty="0"/>
              <a:t>％）</a:t>
            </a:r>
          </a:p>
        </p:txBody>
      </p:sp>
      <p:sp>
        <p:nvSpPr>
          <p:cNvPr id="9" name="正方形/長方形 8"/>
          <p:cNvSpPr/>
          <p:nvPr/>
        </p:nvSpPr>
        <p:spPr>
          <a:xfrm>
            <a:off x="6357938" y="3786188"/>
            <a:ext cx="2500312" cy="428625"/>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法人住民税（</a:t>
            </a:r>
            <a:r>
              <a:rPr lang="en-US" altLang="ja-JP" dirty="0"/>
              <a:t>6.21</a:t>
            </a:r>
            <a:r>
              <a:rPr lang="ja-JP" altLang="en-US" dirty="0"/>
              <a:t>％）</a:t>
            </a:r>
          </a:p>
        </p:txBody>
      </p:sp>
      <p:sp>
        <p:nvSpPr>
          <p:cNvPr id="15371" name="テキスト ボックス 9"/>
          <p:cNvSpPr txBox="1">
            <a:spLocks noChangeArrowheads="1"/>
          </p:cNvSpPr>
          <p:nvPr/>
        </p:nvSpPr>
        <p:spPr bwMode="auto">
          <a:xfrm>
            <a:off x="0" y="6072188"/>
            <a:ext cx="9144000" cy="461962"/>
          </a:xfrm>
          <a:prstGeom prst="rect">
            <a:avLst/>
          </a:prstGeom>
          <a:noFill/>
          <a:ln w="9525">
            <a:noFill/>
            <a:miter lim="800000"/>
            <a:headEnd/>
            <a:tailEnd/>
          </a:ln>
        </p:spPr>
        <p:txBody>
          <a:bodyPr>
            <a:spAutoFit/>
          </a:bodyPr>
          <a:lstStyle/>
          <a:p>
            <a:pPr algn="ctr"/>
            <a:r>
              <a:rPr lang="ja-JP" altLang="en-US" sz="2400"/>
              <a:t>実効税率＝（法人税＋法人住民税＋法人事業税）／本来の利益</a:t>
            </a:r>
          </a:p>
        </p:txBody>
      </p:sp>
    </p:spTree>
    <p:extLst>
      <p:ext uri="{BB962C8B-B14F-4D97-AF65-F5344CB8AC3E}">
        <p14:creationId xmlns:p14="http://schemas.microsoft.com/office/powerpoint/2010/main" val="31970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財務諸表</a:t>
            </a:r>
          </a:p>
        </p:txBody>
      </p:sp>
      <p:sp>
        <p:nvSpPr>
          <p:cNvPr id="3" name="コンテンツ プレースホルダー 2"/>
          <p:cNvSpPr>
            <a:spLocks noGrp="1"/>
          </p:cNvSpPr>
          <p:nvPr>
            <p:ph idx="1"/>
          </p:nvPr>
        </p:nvSpPr>
        <p:spPr/>
        <p:txBody>
          <a:bodyPr>
            <a:normAutofit/>
          </a:bodyPr>
          <a:lstStyle/>
          <a:p>
            <a:r>
              <a:rPr kumimoji="1" lang="ja-JP" altLang="en-US" dirty="0"/>
              <a:t>損益計算書</a:t>
            </a:r>
            <a:endParaRPr kumimoji="1" lang="en-US" altLang="ja-JP" dirty="0"/>
          </a:p>
          <a:p>
            <a:r>
              <a:rPr lang="ja-JP" altLang="en-US" dirty="0"/>
              <a:t>貸借対照表</a:t>
            </a:r>
            <a:endParaRPr lang="en-US" altLang="ja-JP" dirty="0"/>
          </a:p>
          <a:p>
            <a:r>
              <a:rPr kumimoji="1" lang="ja-JP" altLang="en-US" dirty="0"/>
              <a:t>キャッシュフロー</a:t>
            </a:r>
            <a:r>
              <a:rPr kumimoji="1" lang="ja-JP" altLang="en-US" dirty="0" smtClean="0"/>
              <a:t>計算書</a:t>
            </a:r>
            <a:endParaRPr kumimoji="1" lang="en-US" altLang="ja-JP" dirty="0" smtClean="0"/>
          </a:p>
          <a:p>
            <a:endParaRPr lang="en-US" altLang="ja-JP" dirty="0"/>
          </a:p>
          <a:p>
            <a:endParaRPr kumimoji="1" lang="en-US" altLang="ja-JP" dirty="0" smtClean="0"/>
          </a:p>
          <a:p>
            <a:r>
              <a:rPr kumimoji="1" lang="ja-JP" altLang="en-US" dirty="0" smtClean="0"/>
              <a:t>動画財務諸表の見方</a:t>
            </a:r>
            <a:endParaRPr kumimoji="1" lang="en-US" altLang="ja-JP" dirty="0" smtClean="0"/>
          </a:p>
          <a:p>
            <a:r>
              <a:rPr lang="en-US" altLang="ja-JP" sz="1800" dirty="0"/>
              <a:t>https://www.youtube.com/watch?v=rih6gIdpqs8</a:t>
            </a:r>
            <a:endParaRPr kumimoji="1" lang="ja-JP" altLang="en-US" sz="1800" dirty="0"/>
          </a:p>
        </p:txBody>
      </p:sp>
    </p:spTree>
    <p:extLst>
      <p:ext uri="{BB962C8B-B14F-4D97-AF65-F5344CB8AC3E}">
        <p14:creationId xmlns:p14="http://schemas.microsoft.com/office/powerpoint/2010/main" val="182998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231"/>
            <a:ext cx="8229600" cy="1143000"/>
          </a:xfrm>
        </p:spPr>
        <p:txBody>
          <a:bodyPr/>
          <a:lstStyle/>
          <a:p>
            <a:r>
              <a:rPr kumimoji="1" lang="ja-JP" altLang="en-US" dirty="0"/>
              <a:t>損益計算書</a:t>
            </a:r>
          </a:p>
        </p:txBody>
      </p:sp>
      <p:sp>
        <p:nvSpPr>
          <p:cNvPr id="3" name="コンテンツ プレースホルダー 2"/>
          <p:cNvSpPr>
            <a:spLocks noGrp="1"/>
          </p:cNvSpPr>
          <p:nvPr>
            <p:ph idx="1"/>
          </p:nvPr>
        </p:nvSpPr>
        <p:spPr>
          <a:xfrm>
            <a:off x="251520" y="620688"/>
            <a:ext cx="8712968" cy="4525963"/>
          </a:xfrm>
        </p:spPr>
        <p:txBody>
          <a:bodyPr>
            <a:noAutofit/>
          </a:bodyPr>
          <a:lstStyle/>
          <a:p>
            <a:r>
              <a:rPr lang="ja-JP" altLang="en-US" sz="2000" dirty="0">
                <a:solidFill>
                  <a:srgbClr val="FF0000"/>
                </a:solidFill>
              </a:rPr>
              <a:t>売上高</a:t>
            </a:r>
          </a:p>
          <a:p>
            <a:pPr marL="0" indent="0">
              <a:buNone/>
            </a:pPr>
            <a:r>
              <a:rPr lang="ja-JP" altLang="en-US" sz="2000" dirty="0"/>
              <a:t>　会社が営業活動として製品や商品、サービスなどを販売・提供した結果、得られた金額。</a:t>
            </a:r>
          </a:p>
          <a:p>
            <a:r>
              <a:rPr lang="ja-JP" altLang="en-US" sz="2000" dirty="0">
                <a:solidFill>
                  <a:srgbClr val="FF0000"/>
                </a:solidFill>
              </a:rPr>
              <a:t>営業利益</a:t>
            </a:r>
          </a:p>
          <a:p>
            <a:pPr marL="0" indent="0">
              <a:buNone/>
            </a:pPr>
            <a:r>
              <a:rPr lang="ja-JP" altLang="en-US" sz="2000" dirty="0"/>
              <a:t>　会社の本来の事業活動から得られた利益で、収益を見るうえで最も基本的な数値。</a:t>
            </a:r>
          </a:p>
          <a:p>
            <a:pPr marL="0" indent="0" algn="ctr">
              <a:buNone/>
            </a:pPr>
            <a:r>
              <a:rPr lang="ja-JP" altLang="en-US" sz="2000" dirty="0"/>
              <a:t>営業利益＝売上高－売上原価－販売費－一般管理費</a:t>
            </a:r>
          </a:p>
          <a:p>
            <a:r>
              <a:rPr lang="ja-JP" altLang="en-US" sz="2000" dirty="0">
                <a:solidFill>
                  <a:srgbClr val="FF0000"/>
                </a:solidFill>
              </a:rPr>
              <a:t>経常利益</a:t>
            </a:r>
          </a:p>
          <a:p>
            <a:pPr marL="0" indent="0">
              <a:buNone/>
            </a:pPr>
            <a:r>
              <a:rPr lang="ja-JP" altLang="en-US" sz="2000" dirty="0"/>
              <a:t>　営業利益から営業外の損益を加減した利益で、毎期、継続的・反復的に発生する利益。企業の経営成績をもっとも反映する利益として重視される。</a:t>
            </a:r>
          </a:p>
          <a:p>
            <a:pPr marL="0" indent="0" algn="ctr">
              <a:buNone/>
            </a:pPr>
            <a:r>
              <a:rPr lang="ja-JP" altLang="en-US" sz="2000" dirty="0"/>
              <a:t>　経常利益＝営業利益＋預金や有価証券を所有することで得た利息・配当金</a:t>
            </a:r>
          </a:p>
          <a:p>
            <a:r>
              <a:rPr lang="ja-JP" altLang="en-US" sz="2000" dirty="0">
                <a:solidFill>
                  <a:srgbClr val="FF0000"/>
                </a:solidFill>
              </a:rPr>
              <a:t>当期利益（＝純利益、税引き後利益、最終利益）</a:t>
            </a:r>
          </a:p>
          <a:p>
            <a:pPr marL="0" indent="0">
              <a:buNone/>
            </a:pPr>
            <a:r>
              <a:rPr lang="ja-JP" altLang="en-US" sz="2000" dirty="0"/>
              <a:t>　税引き前利益から法人税・住民税を控除した最終利益を示す。</a:t>
            </a:r>
          </a:p>
          <a:p>
            <a:pPr marL="0" indent="0">
              <a:buNone/>
            </a:pPr>
            <a:r>
              <a:rPr lang="ja-JP" altLang="en-US" sz="2000" dirty="0"/>
              <a:t>　特別損益は、その決算期に限って生じた特別な利益や損失で、工場用土地の売却益、長期保有を目的とした有価証券の売却益、天災などによって生じた損失が該当。税引前利益は上場基準の審査対象などにも使われる。</a:t>
            </a:r>
          </a:p>
          <a:p>
            <a:pPr marL="0" indent="0">
              <a:buNone/>
            </a:pPr>
            <a:r>
              <a:rPr lang="ja-JP" altLang="en-US" sz="2000" dirty="0"/>
              <a:t>　　当期利益＝経常利益＋特別損益－法人税・住民税</a:t>
            </a:r>
          </a:p>
        </p:txBody>
      </p:sp>
    </p:spTree>
    <p:extLst>
      <p:ext uri="{BB962C8B-B14F-4D97-AF65-F5344CB8AC3E}">
        <p14:creationId xmlns:p14="http://schemas.microsoft.com/office/powerpoint/2010/main" val="4057835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貸借対照表</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93350833"/>
              </p:ext>
            </p:extLst>
          </p:nvPr>
        </p:nvGraphicFramePr>
        <p:xfrm>
          <a:off x="2327682" y="1196752"/>
          <a:ext cx="4680520" cy="1656184"/>
        </p:xfrm>
        <a:graphic>
          <a:graphicData uri="http://schemas.openxmlformats.org/drawingml/2006/table">
            <a:tbl>
              <a:tblPr firstRow="1" firstCol="1" lastRow="1" lastCol="1" bandRow="1" bandCol="1">
                <a:tableStyleId>{5C22544A-7EE6-4342-B048-85BDC9FD1C3A}</a:tableStyleId>
              </a:tblPr>
              <a:tblGrid>
                <a:gridCol w="2198885">
                  <a:extLst>
                    <a:ext uri="{9D8B030D-6E8A-4147-A177-3AD203B41FA5}">
                      <a16:colId xmlns:a16="http://schemas.microsoft.com/office/drawing/2014/main" val="20000"/>
                    </a:ext>
                  </a:extLst>
                </a:gridCol>
                <a:gridCol w="2481635">
                  <a:extLst>
                    <a:ext uri="{9D8B030D-6E8A-4147-A177-3AD203B41FA5}">
                      <a16:colId xmlns:a16="http://schemas.microsoft.com/office/drawing/2014/main" val="20001"/>
                    </a:ext>
                  </a:extLst>
                </a:gridCol>
              </a:tblGrid>
              <a:tr h="1099321">
                <a:tc>
                  <a:txBody>
                    <a:bodyPr/>
                    <a:lstStyle/>
                    <a:p>
                      <a:pPr algn="just">
                        <a:spcAft>
                          <a:spcPts val="0"/>
                        </a:spcAft>
                      </a:pPr>
                      <a:r>
                        <a:rPr lang="ja-JP" sz="2800" kern="100" dirty="0">
                          <a:effectLst/>
                        </a:rPr>
                        <a:t>資産</a:t>
                      </a:r>
                      <a:endParaRPr lang="ja-JP" sz="2800" kern="100" dirty="0">
                        <a:effectLst/>
                        <a:latin typeface="Century"/>
                        <a:ea typeface="ＭＳ 明朝"/>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50000"/>
                      </a:schemeClr>
                    </a:solidFill>
                  </a:tcPr>
                </a:tc>
                <a:tc>
                  <a:txBody>
                    <a:bodyPr/>
                    <a:lstStyle/>
                    <a:p>
                      <a:pPr algn="just">
                        <a:spcAft>
                          <a:spcPts val="0"/>
                        </a:spcAft>
                      </a:pPr>
                      <a:r>
                        <a:rPr lang="ja-JP" sz="2800" kern="100" dirty="0">
                          <a:effectLst/>
                        </a:rPr>
                        <a:t>負債</a:t>
                      </a:r>
                      <a:endParaRPr lang="ja-JP" sz="2800" kern="100" dirty="0">
                        <a:effectLst/>
                        <a:latin typeface="Century"/>
                        <a:ea typeface="ＭＳ 明朝"/>
                        <a:cs typeface="Times New Roman"/>
                      </a:endParaRPr>
                    </a:p>
                  </a:txBody>
                  <a:tcPr marL="68580" marR="68580" marT="0" marB="0">
                    <a:lnL w="12700" cmpd="sng">
                      <a:noFill/>
                    </a:lnL>
                  </a:tcPr>
                </a:tc>
                <a:extLst>
                  <a:ext uri="{0D108BD9-81ED-4DB2-BD59-A6C34878D82A}">
                    <a16:rowId xmlns:a16="http://schemas.microsoft.com/office/drawing/2014/main" val="10000"/>
                  </a:ext>
                </a:extLst>
              </a:tr>
              <a:tr h="556863">
                <a:tc>
                  <a:txBody>
                    <a:bodyPr/>
                    <a:lstStyle/>
                    <a:p>
                      <a:pPr algn="just">
                        <a:spcAft>
                          <a:spcPts val="0"/>
                        </a:spcAft>
                      </a:pPr>
                      <a:r>
                        <a:rPr lang="en-US" sz="2800" kern="100" dirty="0">
                          <a:effectLst/>
                        </a:rPr>
                        <a:t> </a:t>
                      </a:r>
                      <a:endParaRPr lang="ja-JP" sz="2800" kern="100" dirty="0">
                        <a:effectLst/>
                        <a:latin typeface="Century"/>
                        <a:ea typeface="ＭＳ 明朝"/>
                        <a:cs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50000"/>
                      </a:schemeClr>
                    </a:solidFill>
                  </a:tcPr>
                </a:tc>
                <a:tc>
                  <a:txBody>
                    <a:bodyPr/>
                    <a:lstStyle/>
                    <a:p>
                      <a:pPr algn="just">
                        <a:spcAft>
                          <a:spcPts val="0"/>
                        </a:spcAft>
                      </a:pPr>
                      <a:r>
                        <a:rPr lang="ja-JP" sz="2800" kern="100" dirty="0">
                          <a:effectLst/>
                        </a:rPr>
                        <a:t>資本</a:t>
                      </a:r>
                      <a:endParaRPr lang="ja-JP" sz="2800" kern="100" dirty="0">
                        <a:effectLst/>
                        <a:latin typeface="Century"/>
                        <a:ea typeface="ＭＳ 明朝"/>
                        <a:cs typeface="Times New Roman"/>
                      </a:endParaRPr>
                    </a:p>
                  </a:txBody>
                  <a:tcPr marL="68580" marR="68580" marT="0" marB="0">
                    <a:lnL w="12700" cmpd="sng">
                      <a:noFill/>
                    </a:lnL>
                  </a:tcPr>
                </a:tc>
                <a:extLst>
                  <a:ext uri="{0D108BD9-81ED-4DB2-BD59-A6C34878D82A}">
                    <a16:rowId xmlns:a16="http://schemas.microsoft.com/office/drawing/2014/main" val="10001"/>
                  </a:ext>
                </a:extLst>
              </a:tr>
            </a:tbl>
          </a:graphicData>
        </a:graphic>
      </p:graphicFrame>
      <p:sp>
        <p:nvSpPr>
          <p:cNvPr id="5" name="正方形/長方形 4"/>
          <p:cNvSpPr/>
          <p:nvPr/>
        </p:nvSpPr>
        <p:spPr>
          <a:xfrm>
            <a:off x="203446" y="3068960"/>
            <a:ext cx="8928992" cy="3539430"/>
          </a:xfrm>
          <a:prstGeom prst="rect">
            <a:avLst/>
          </a:prstGeom>
        </p:spPr>
        <p:txBody>
          <a:bodyPr wrap="square">
            <a:spAutoFit/>
          </a:bodyPr>
          <a:lstStyle/>
          <a:p>
            <a:pPr marL="285750" indent="-285750">
              <a:buFont typeface="Arial" panose="020B0604020202020204" pitchFamily="34" charset="0"/>
              <a:buChar char="•"/>
            </a:pPr>
            <a:r>
              <a:rPr lang="ja-JP" altLang="en-US" dirty="0"/>
              <a:t> </a:t>
            </a:r>
            <a:r>
              <a:rPr lang="ja-JP" altLang="en-US" sz="2800" dirty="0">
                <a:solidFill>
                  <a:srgbClr val="FF0000"/>
                </a:solidFill>
              </a:rPr>
              <a:t>資産（＝総資産）</a:t>
            </a:r>
          </a:p>
          <a:p>
            <a:r>
              <a:rPr lang="ja-JP" altLang="en-US" sz="2800" dirty="0"/>
              <a:t>調達した資金で買った、土地、建物、機械など。</a:t>
            </a:r>
          </a:p>
          <a:p>
            <a:pPr marL="285750" indent="-285750">
              <a:buFont typeface="Arial" panose="020B0604020202020204" pitchFamily="34" charset="0"/>
              <a:buChar char="•"/>
            </a:pPr>
            <a:r>
              <a:rPr lang="ja-JP" altLang="en-US" sz="2800" dirty="0"/>
              <a:t> </a:t>
            </a:r>
            <a:r>
              <a:rPr lang="ja-JP" altLang="en-US" sz="2800" dirty="0">
                <a:solidFill>
                  <a:srgbClr val="FF0000"/>
                </a:solidFill>
              </a:rPr>
              <a:t>負債（＝他人資本）</a:t>
            </a:r>
          </a:p>
          <a:p>
            <a:r>
              <a:rPr lang="ja-JP" altLang="en-US" sz="2800" dirty="0"/>
              <a:t>会社が調達した資金のうち、借り入れなどして外部から調達した、返済義務のある資金。</a:t>
            </a:r>
          </a:p>
          <a:p>
            <a:r>
              <a:rPr lang="ja-JP" altLang="en-US" sz="2800" dirty="0"/>
              <a:t>有利子負債→支払利息が生じる負債の額。負債が大きいと、会社の安定性に影響が生じる。</a:t>
            </a:r>
          </a:p>
          <a:p>
            <a:pPr marL="285750" indent="-285750">
              <a:buFont typeface="Arial" panose="020B0604020202020204" pitchFamily="34" charset="0"/>
              <a:buChar char="•"/>
            </a:pPr>
            <a:r>
              <a:rPr lang="ja-JP" altLang="en-US" sz="2800" dirty="0"/>
              <a:t> </a:t>
            </a:r>
            <a:r>
              <a:rPr lang="ja-JP" altLang="en-US" sz="2800" dirty="0">
                <a:solidFill>
                  <a:srgbClr val="FF0000"/>
                </a:solidFill>
              </a:rPr>
              <a:t>資本（＝株主資本＝自己資本＝純資産）</a:t>
            </a:r>
            <a:r>
              <a:rPr lang="ja-JP" altLang="en-US" sz="2800" dirty="0">
                <a:solidFill>
                  <a:schemeClr val="accent3">
                    <a:lumMod val="75000"/>
                  </a:schemeClr>
                </a:solidFill>
              </a:rPr>
              <a:t>⇒次のスライド</a:t>
            </a:r>
          </a:p>
        </p:txBody>
      </p:sp>
      <p:sp>
        <p:nvSpPr>
          <p:cNvPr id="6" name="テキスト ボックス 5"/>
          <p:cNvSpPr txBox="1"/>
          <p:nvPr/>
        </p:nvSpPr>
        <p:spPr>
          <a:xfrm>
            <a:off x="7308304" y="1028635"/>
            <a:ext cx="1440160" cy="1200329"/>
          </a:xfrm>
          <a:prstGeom prst="rect">
            <a:avLst/>
          </a:prstGeom>
          <a:noFill/>
        </p:spPr>
        <p:txBody>
          <a:bodyPr wrap="square" rtlCol="0">
            <a:spAutoFit/>
          </a:bodyPr>
          <a:lstStyle/>
          <a:p>
            <a:r>
              <a:rPr kumimoji="1" lang="ja-JP" altLang="en-US" dirty="0"/>
              <a:t>右側がお金の集め方、左側が使い方を示す。</a:t>
            </a:r>
          </a:p>
        </p:txBody>
      </p:sp>
    </p:spTree>
    <p:extLst>
      <p:ext uri="{BB962C8B-B14F-4D97-AF65-F5344CB8AC3E}">
        <p14:creationId xmlns:p14="http://schemas.microsoft.com/office/powerpoint/2010/main" val="92742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資本（＝株主資本＝自己資本＝純資産）</a:t>
            </a:r>
          </a:p>
        </p:txBody>
      </p:sp>
      <p:sp>
        <p:nvSpPr>
          <p:cNvPr id="3" name="コンテンツ プレースホルダー 2"/>
          <p:cNvSpPr>
            <a:spLocks noGrp="1"/>
          </p:cNvSpPr>
          <p:nvPr>
            <p:ph idx="1"/>
          </p:nvPr>
        </p:nvSpPr>
        <p:spPr>
          <a:xfrm>
            <a:off x="395536" y="1556792"/>
            <a:ext cx="8229600" cy="4525963"/>
          </a:xfrm>
        </p:spPr>
        <p:txBody>
          <a:bodyPr>
            <a:noAutofit/>
          </a:bodyPr>
          <a:lstStyle/>
          <a:p>
            <a:r>
              <a:rPr lang="ja-JP" altLang="ja-JP" sz="2400" dirty="0"/>
              <a:t>企業が株式市場などで株主から調達した</a:t>
            </a:r>
            <a:r>
              <a:rPr lang="ja-JP" altLang="ja-JP" sz="2400" dirty="0">
                <a:solidFill>
                  <a:srgbClr val="FF0000"/>
                </a:solidFill>
              </a:rPr>
              <a:t>資本</a:t>
            </a:r>
            <a:r>
              <a:rPr lang="ja-JP" altLang="ja-JP" sz="2400" dirty="0"/>
              <a:t>と、会社が過去から</a:t>
            </a:r>
            <a:r>
              <a:rPr lang="ja-JP" altLang="ja-JP" sz="2400" dirty="0">
                <a:solidFill>
                  <a:srgbClr val="FF0000"/>
                </a:solidFill>
              </a:rPr>
              <a:t>蓄積してきた利益</a:t>
            </a:r>
            <a:r>
              <a:rPr lang="ja-JP" altLang="ja-JP" sz="2400" dirty="0"/>
              <a:t>で構成される。</a:t>
            </a:r>
            <a:endParaRPr lang="en-US" altLang="ja-JP" sz="2400" dirty="0"/>
          </a:p>
          <a:p>
            <a:r>
              <a:rPr lang="ja-JP" altLang="ja-JP" sz="2400" dirty="0"/>
              <a:t>具体的には、</a:t>
            </a:r>
            <a:r>
              <a:rPr lang="ja-JP" altLang="ja-JP" sz="2400" u="sng" dirty="0">
                <a:solidFill>
                  <a:srgbClr val="FF0000"/>
                </a:solidFill>
              </a:rPr>
              <a:t>資本金</a:t>
            </a:r>
            <a:r>
              <a:rPr lang="ja-JP" altLang="ja-JP" sz="2400" dirty="0">
                <a:solidFill>
                  <a:schemeClr val="accent3">
                    <a:lumMod val="50000"/>
                  </a:schemeClr>
                </a:solidFill>
              </a:rPr>
              <a:t>、法定準備金（資本準備金＋利益準備金）、剰余金</a:t>
            </a:r>
            <a:r>
              <a:rPr lang="ja-JP" altLang="ja-JP" sz="2400" dirty="0"/>
              <a:t>が該当。</a:t>
            </a:r>
            <a:endParaRPr lang="en-US" altLang="ja-JP" sz="2400" dirty="0"/>
          </a:p>
          <a:p>
            <a:r>
              <a:rPr lang="ja-JP" altLang="ja-JP" sz="2400" dirty="0"/>
              <a:t>資本金など株主の直接出資の部分はもちろんのこと、蓄積利益部分もその源泉は株主の出資金の果実といえるので、株主に帰属する資本＝</a:t>
            </a:r>
            <a:r>
              <a:rPr lang="ja-JP" altLang="ja-JP" sz="2400" u="sng" dirty="0">
                <a:solidFill>
                  <a:srgbClr val="FF0000"/>
                </a:solidFill>
              </a:rPr>
              <a:t>株主資本</a:t>
            </a:r>
            <a:r>
              <a:rPr lang="ja-JP" altLang="ja-JP" sz="2400" dirty="0"/>
              <a:t>と呼ばれる。</a:t>
            </a:r>
            <a:endParaRPr lang="en-US" altLang="ja-JP" sz="2400" dirty="0"/>
          </a:p>
          <a:p>
            <a:r>
              <a:rPr lang="ja-JP" altLang="ja-JP" sz="2400" dirty="0"/>
              <a:t>負債（他人資本）のような返済義務がないという点で</a:t>
            </a:r>
            <a:r>
              <a:rPr lang="ja-JP" altLang="ja-JP" sz="2400" u="sng" dirty="0">
                <a:solidFill>
                  <a:srgbClr val="FF0000"/>
                </a:solidFill>
              </a:rPr>
              <a:t>自己資本</a:t>
            </a:r>
            <a:r>
              <a:rPr lang="ja-JP" altLang="en-US" sz="2400" dirty="0"/>
              <a:t>と呼ばれる。</a:t>
            </a:r>
            <a:endParaRPr lang="en-US" altLang="ja-JP" sz="2400" dirty="0"/>
          </a:p>
          <a:p>
            <a:r>
              <a:rPr lang="ja-JP" altLang="ja-JP" sz="2400" dirty="0"/>
              <a:t>資産－負債で求められる正味の資産という点で</a:t>
            </a:r>
            <a:r>
              <a:rPr lang="ja-JP" altLang="ja-JP" sz="2400" u="sng" dirty="0">
                <a:solidFill>
                  <a:srgbClr val="FF0000"/>
                </a:solidFill>
              </a:rPr>
              <a:t>純資産</a:t>
            </a:r>
            <a:r>
              <a:rPr lang="ja-JP" altLang="ja-JP" sz="2400" dirty="0"/>
              <a:t>とも呼ばれる。</a:t>
            </a:r>
          </a:p>
        </p:txBody>
      </p:sp>
    </p:spTree>
    <p:extLst>
      <p:ext uri="{BB962C8B-B14F-4D97-AF65-F5344CB8AC3E}">
        <p14:creationId xmlns:p14="http://schemas.microsoft.com/office/powerpoint/2010/main" val="91827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zh-TW" altLang="en-US" dirty="0">
                <a:latin typeface="メイリオ" panose="020B0604030504040204" pitchFamily="50" charset="-128"/>
                <a:ea typeface="メイリオ" panose="020B0604030504040204" pitchFamily="50" charset="-128"/>
              </a:rPr>
              <a:t>株主資本比率（自己資本比率）</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p:txBody>
          <a:bodyPr/>
          <a:lstStyle/>
          <a:p>
            <a:r>
              <a:rPr lang="ja-JP" altLang="en-US" dirty="0"/>
              <a:t>総資産に占める株主資本の割合で、会社の財務安全性を見る指標。</a:t>
            </a:r>
          </a:p>
          <a:p>
            <a:r>
              <a:rPr lang="en-US" altLang="ja-JP" dirty="0"/>
              <a:t>50</a:t>
            </a:r>
            <a:r>
              <a:rPr lang="ja-JP" altLang="en-US" dirty="0"/>
              <a:t>％以上であれば安心。業種によって平均水準が違うので、同業他社で比較する。</a:t>
            </a:r>
            <a:br>
              <a:rPr lang="ja-JP" altLang="en-US" dirty="0"/>
            </a:br>
            <a:endParaRPr lang="ja-JP" altLang="en-US" dirty="0"/>
          </a:p>
        </p:txBody>
      </p:sp>
    </p:spTree>
    <p:extLst>
      <p:ext uri="{BB962C8B-B14F-4D97-AF65-F5344CB8AC3E}">
        <p14:creationId xmlns:p14="http://schemas.microsoft.com/office/powerpoint/2010/main" val="907600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損益計算書、貸借対照表を組み合わせた指標</a:t>
            </a:r>
          </a:p>
        </p:txBody>
      </p:sp>
      <p:sp>
        <p:nvSpPr>
          <p:cNvPr id="3" name="コンテンツ プレースホルダー 2"/>
          <p:cNvSpPr>
            <a:spLocks noGrp="1"/>
          </p:cNvSpPr>
          <p:nvPr>
            <p:ph idx="1"/>
          </p:nvPr>
        </p:nvSpPr>
        <p:spPr/>
        <p:txBody>
          <a:bodyPr>
            <a:noAutofit/>
          </a:bodyPr>
          <a:lstStyle/>
          <a:p>
            <a:r>
              <a:rPr lang="ja-JP" altLang="en-US" sz="2400" dirty="0">
                <a:solidFill>
                  <a:srgbClr val="0070C0"/>
                </a:solidFill>
              </a:rPr>
              <a:t>ＲＯＥ（アールオーイー：株主資本利益率：</a:t>
            </a:r>
            <a:r>
              <a:rPr lang="en-US" altLang="ja-JP" sz="2400" dirty="0">
                <a:solidFill>
                  <a:srgbClr val="0070C0"/>
                </a:solidFill>
              </a:rPr>
              <a:t>Return On Equity</a:t>
            </a:r>
            <a:r>
              <a:rPr lang="ja-JP" altLang="en-US" sz="2400" dirty="0">
                <a:solidFill>
                  <a:srgbClr val="0070C0"/>
                </a:solidFill>
              </a:rPr>
              <a:t>）</a:t>
            </a:r>
          </a:p>
          <a:p>
            <a:pPr marL="0" indent="0" algn="ctr">
              <a:buNone/>
            </a:pPr>
            <a:r>
              <a:rPr lang="ja-JP" altLang="en-US" sz="2400" dirty="0"/>
              <a:t>　</a:t>
            </a:r>
            <a:r>
              <a:rPr lang="ja-JP" altLang="en-US" sz="2400" dirty="0">
                <a:solidFill>
                  <a:srgbClr val="FF0000"/>
                </a:solidFill>
              </a:rPr>
              <a:t>ＲＯＥ＝当期利益／株主資本</a:t>
            </a:r>
          </a:p>
          <a:p>
            <a:pPr marL="0" indent="0">
              <a:buNone/>
            </a:pPr>
            <a:r>
              <a:rPr lang="ja-JP" altLang="en-US" sz="2400" dirty="0"/>
              <a:t>株主が出資した資本で、どれだけ利益を上げているかを表す指標。収益性を表す指標として非常に重要。</a:t>
            </a:r>
            <a:endParaRPr lang="en-US" altLang="ja-JP" sz="2400" dirty="0"/>
          </a:p>
          <a:p>
            <a:pPr marL="0" indent="0">
              <a:buNone/>
            </a:pPr>
            <a:endParaRPr lang="ja-JP" altLang="en-US" sz="2400" dirty="0"/>
          </a:p>
          <a:p>
            <a:r>
              <a:rPr lang="ja-JP" altLang="en-US" sz="2400" dirty="0">
                <a:solidFill>
                  <a:srgbClr val="0070C0"/>
                </a:solidFill>
              </a:rPr>
              <a:t>ＲＯＡ（アールオーエー：総資産利益率：</a:t>
            </a:r>
            <a:r>
              <a:rPr lang="en-US" altLang="ja-JP" sz="2400" dirty="0" err="1">
                <a:solidFill>
                  <a:srgbClr val="0070C0"/>
                </a:solidFill>
              </a:rPr>
              <a:t>ReturnOnAsset</a:t>
            </a:r>
            <a:r>
              <a:rPr lang="ja-JP" altLang="en-US" sz="2400" dirty="0">
                <a:solidFill>
                  <a:srgbClr val="0070C0"/>
                </a:solidFill>
              </a:rPr>
              <a:t>）</a:t>
            </a:r>
          </a:p>
          <a:p>
            <a:pPr marL="0" indent="0" algn="ctr">
              <a:buNone/>
            </a:pPr>
            <a:r>
              <a:rPr lang="ja-JP" altLang="en-US" sz="2400" dirty="0">
                <a:solidFill>
                  <a:srgbClr val="FF0000"/>
                </a:solidFill>
              </a:rPr>
              <a:t>ＲＯＡ＝（事業）利益</a:t>
            </a:r>
            <a:r>
              <a:rPr lang="en-US" altLang="ja-JP" sz="2400" dirty="0">
                <a:solidFill>
                  <a:srgbClr val="FF0000"/>
                </a:solidFill>
              </a:rPr>
              <a:t>÷</a:t>
            </a:r>
            <a:r>
              <a:rPr lang="ja-JP" altLang="en-US" sz="2400" dirty="0">
                <a:solidFill>
                  <a:srgbClr val="FF0000"/>
                </a:solidFill>
              </a:rPr>
              <a:t>期首期末平均総資産</a:t>
            </a:r>
            <a:r>
              <a:rPr lang="en-US" altLang="ja-JP" sz="2400" dirty="0">
                <a:solidFill>
                  <a:srgbClr val="FF0000"/>
                </a:solidFill>
              </a:rPr>
              <a:t>×100</a:t>
            </a:r>
            <a:r>
              <a:rPr lang="ja-JP" altLang="en-US" sz="2400" dirty="0">
                <a:solidFill>
                  <a:srgbClr val="FF0000"/>
                </a:solidFill>
              </a:rPr>
              <a:t>（％）</a:t>
            </a:r>
          </a:p>
          <a:p>
            <a:pPr marL="0" indent="0">
              <a:buNone/>
            </a:pPr>
            <a:r>
              <a:rPr lang="ja-JP" altLang="en-US" sz="2400" dirty="0"/>
              <a:t>　会社がその全資産を使ってどれだけの成果を上げたかという投下資本の収益性を見るための指標。分母の総資産に対応させて、分子には営業資産から生じる営業利益と財務資産から生じた投資収益を合算した事業利益を用いるのが一般的。簡便的には分子に経常利益をとった総資産経常利益率を用いる場合もある。</a:t>
            </a:r>
          </a:p>
        </p:txBody>
      </p:sp>
    </p:spTree>
    <p:extLst>
      <p:ext uri="{BB962C8B-B14F-4D97-AF65-F5344CB8AC3E}">
        <p14:creationId xmlns:p14="http://schemas.microsoft.com/office/powerpoint/2010/main" val="148654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株価と関連付けた指標</a:t>
            </a:r>
          </a:p>
        </p:txBody>
      </p:sp>
      <p:sp>
        <p:nvSpPr>
          <p:cNvPr id="3" name="コンテンツ プレースホルダー 2"/>
          <p:cNvSpPr>
            <a:spLocks noGrp="1"/>
          </p:cNvSpPr>
          <p:nvPr>
            <p:ph idx="1"/>
          </p:nvPr>
        </p:nvSpPr>
        <p:spPr/>
        <p:txBody>
          <a:bodyPr>
            <a:normAutofit fontScale="62500" lnSpcReduction="20000"/>
          </a:bodyPr>
          <a:lstStyle/>
          <a:p>
            <a:r>
              <a:rPr lang="ja-JP" altLang="en-US" dirty="0">
                <a:solidFill>
                  <a:srgbClr val="FF0000"/>
                </a:solidFill>
              </a:rPr>
              <a:t>ＰＥＲ</a:t>
            </a:r>
          </a:p>
          <a:p>
            <a:pPr marL="0" indent="0">
              <a:buNone/>
            </a:pPr>
            <a:r>
              <a:rPr lang="en-US" altLang="ja-JP" dirty="0"/>
              <a:t>PER</a:t>
            </a:r>
            <a:r>
              <a:rPr lang="ja-JP" altLang="en-US" dirty="0"/>
              <a:t>（株価収益率：ピーイーアール</a:t>
            </a:r>
            <a:r>
              <a:rPr lang="en-US" altLang="ja-JP" dirty="0"/>
              <a:t>Price</a:t>
            </a:r>
            <a:r>
              <a:rPr lang="ja-JP" altLang="en-US" dirty="0"/>
              <a:t>　</a:t>
            </a:r>
            <a:r>
              <a:rPr lang="en-US" altLang="ja-JP" dirty="0"/>
              <a:t>Earning</a:t>
            </a:r>
            <a:r>
              <a:rPr lang="ja-JP" altLang="en-US" dirty="0"/>
              <a:t>　</a:t>
            </a:r>
            <a:r>
              <a:rPr lang="en-US" altLang="ja-JP" dirty="0"/>
              <a:t>Ratio</a:t>
            </a:r>
            <a:r>
              <a:rPr lang="ja-JP" altLang="en-US" dirty="0"/>
              <a:t>）</a:t>
            </a:r>
          </a:p>
          <a:p>
            <a:pPr marL="0" indent="0">
              <a:buNone/>
            </a:pPr>
            <a:r>
              <a:rPr lang="ja-JP" altLang="en-US" dirty="0"/>
              <a:t>＝株価／一株当たり当期利益</a:t>
            </a:r>
          </a:p>
          <a:p>
            <a:pPr marL="0" indent="0">
              <a:buNone/>
            </a:pPr>
            <a:r>
              <a:rPr lang="ja-JP" altLang="en-US" dirty="0"/>
              <a:t>　株式市場が、その会社の株式を</a:t>
            </a:r>
            <a:r>
              <a:rPr lang="en-US" altLang="ja-JP" dirty="0"/>
              <a:t>1</a:t>
            </a:r>
            <a:r>
              <a:rPr lang="ja-JP" altLang="en-US" dirty="0"/>
              <a:t>株当たり利益の何倍まで買っているかを示す。株価が割安か割高かを判断する。ライバル会社、業種平均や全体との比較でみる。</a:t>
            </a:r>
          </a:p>
          <a:p>
            <a:pPr marL="0" indent="0">
              <a:buNone/>
            </a:pPr>
            <a:r>
              <a:rPr lang="ja-JP" altLang="en-US" dirty="0"/>
              <a:t>東京証券取引所　「業種別・規模別ＰＥＲ・ＰＢＲ」参照</a:t>
            </a:r>
          </a:p>
          <a:p>
            <a:endParaRPr lang="ja-JP" altLang="en-US" dirty="0"/>
          </a:p>
          <a:p>
            <a:r>
              <a:rPr lang="ja-JP" altLang="en-US" dirty="0">
                <a:solidFill>
                  <a:srgbClr val="FF0000"/>
                </a:solidFill>
              </a:rPr>
              <a:t>ＰＢＲ</a:t>
            </a:r>
          </a:p>
          <a:p>
            <a:pPr marL="0" indent="0">
              <a:buNone/>
            </a:pPr>
            <a:r>
              <a:rPr lang="en-US" altLang="ja-JP" dirty="0"/>
              <a:t>PBR</a:t>
            </a:r>
            <a:r>
              <a:rPr lang="ja-JP" altLang="en-US" dirty="0"/>
              <a:t>（純資産倍率：ピービ－アール</a:t>
            </a:r>
            <a:r>
              <a:rPr lang="en-US" altLang="ja-JP" dirty="0"/>
              <a:t>Price</a:t>
            </a:r>
            <a:r>
              <a:rPr lang="ja-JP" altLang="en-US" dirty="0"/>
              <a:t>　</a:t>
            </a:r>
            <a:r>
              <a:rPr lang="en-US" altLang="ja-JP" dirty="0" err="1"/>
              <a:t>Bookvalue</a:t>
            </a:r>
            <a:r>
              <a:rPr lang="ja-JP" altLang="en-US" dirty="0"/>
              <a:t>　</a:t>
            </a:r>
            <a:r>
              <a:rPr lang="en-US" altLang="ja-JP" dirty="0"/>
              <a:t>Ratio</a:t>
            </a:r>
            <a:r>
              <a:rPr lang="ja-JP" altLang="en-US" dirty="0"/>
              <a:t>）</a:t>
            </a:r>
          </a:p>
          <a:p>
            <a:pPr marL="0" indent="0">
              <a:buNone/>
            </a:pPr>
            <a:r>
              <a:rPr lang="ja-JP" altLang="en-US" dirty="0"/>
              <a:t>＝株価／一株当たり株主資本</a:t>
            </a:r>
          </a:p>
          <a:p>
            <a:pPr marL="0" indent="0">
              <a:buNone/>
            </a:pPr>
            <a:r>
              <a:rPr lang="ja-JP" altLang="en-US" dirty="0"/>
              <a:t>　</a:t>
            </a:r>
            <a:r>
              <a:rPr lang="en-US" altLang="ja-JP" dirty="0"/>
              <a:t>PER</a:t>
            </a:r>
            <a:r>
              <a:rPr lang="ja-JP" altLang="en-US" dirty="0"/>
              <a:t>が利益を基準にして株価の価値を割り出すのに対し、</a:t>
            </a:r>
            <a:r>
              <a:rPr lang="en-US" altLang="ja-JP" dirty="0"/>
              <a:t>PBR</a:t>
            </a:r>
            <a:r>
              <a:rPr lang="ja-JP" altLang="en-US" dirty="0"/>
              <a:t>は経営基盤となる資本金などの株主資本（自己資本または純資産）を基準にして、株価の高低を測る。ＰＢＲが１に近づくと、底値に近づいたとみることができる。</a:t>
            </a:r>
          </a:p>
          <a:p>
            <a:endParaRPr lang="ja-JP" altLang="en-US" dirty="0"/>
          </a:p>
          <a:p>
            <a:endParaRPr kumimoji="1" lang="ja-JP" altLang="en-US" dirty="0"/>
          </a:p>
        </p:txBody>
      </p:sp>
    </p:spTree>
    <p:extLst>
      <p:ext uri="{BB962C8B-B14F-4D97-AF65-F5344CB8AC3E}">
        <p14:creationId xmlns:p14="http://schemas.microsoft.com/office/powerpoint/2010/main" val="33708711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607</Words>
  <Application>Microsoft Office PowerPoint</Application>
  <PresentationFormat>画面に合わせる (4:3)</PresentationFormat>
  <Paragraphs>150</Paragraphs>
  <Slides>25</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25</vt:i4>
      </vt:variant>
    </vt:vector>
  </HeadingPairs>
  <TitlesOfParts>
    <vt:vector size="34" baseType="lpstr">
      <vt:lpstr>ＭＳ Ｐゴシック</vt:lpstr>
      <vt:lpstr>ＭＳ 明朝</vt:lpstr>
      <vt:lpstr>メイリオ</vt:lpstr>
      <vt:lpstr>Arial</vt:lpstr>
      <vt:lpstr>Calibri</vt:lpstr>
      <vt:lpstr>Century</vt:lpstr>
      <vt:lpstr>Times New Roman</vt:lpstr>
      <vt:lpstr>Wingdings</vt:lpstr>
      <vt:lpstr>Office ​​テーマ</vt:lpstr>
      <vt:lpstr>第１０章　財務戦略</vt:lpstr>
      <vt:lpstr>利益の種類</vt:lpstr>
      <vt:lpstr>財務諸表</vt:lpstr>
      <vt:lpstr>損益計算書</vt:lpstr>
      <vt:lpstr>貸借対照表</vt:lpstr>
      <vt:lpstr>資本（＝株主資本＝自己資本＝純資産）</vt:lpstr>
      <vt:lpstr>株主資本比率（自己資本比率）</vt:lpstr>
      <vt:lpstr>損益計算書、貸借対照表を組み合わせた指標</vt:lpstr>
      <vt:lpstr>株価と関連付けた指標</vt:lpstr>
      <vt:lpstr>利益指標</vt:lpstr>
      <vt:lpstr>２０１６年度財務諸表</vt:lpstr>
      <vt:lpstr>一人当たり売上高</vt:lpstr>
      <vt:lpstr>ディズニーストア売り上げ高</vt:lpstr>
      <vt:lpstr>利益の少ない１－３月期</vt:lpstr>
      <vt:lpstr>2011年度の財務諸表</vt:lpstr>
      <vt:lpstr>役員報酬はどのくらいか</vt:lpstr>
      <vt:lpstr>ロイヤルティの計算</vt:lpstr>
      <vt:lpstr>ディズニーストアの営業利益</vt:lpstr>
      <vt:lpstr>浦安市長</vt:lpstr>
      <vt:lpstr>法人市民税（21年度）</vt:lpstr>
      <vt:lpstr>ロジスティックス</vt:lpstr>
      <vt:lpstr>サプライチェーンマネジメント</vt:lpstr>
      <vt:lpstr>法人税の実効税率</vt:lpstr>
      <vt:lpstr>法人税の税率</vt:lpstr>
      <vt:lpstr>法人事業税は損金算入できる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Nariyasu Yamasawa</dc:creator>
  <cp:lastModifiedBy>山澤 成康</cp:lastModifiedBy>
  <cp:revision>20</cp:revision>
  <dcterms:created xsi:type="dcterms:W3CDTF">2015-04-08T22:28:35Z</dcterms:created>
  <dcterms:modified xsi:type="dcterms:W3CDTF">2019-07-12T01:19:27Z</dcterms:modified>
</cp:coreProperties>
</file>