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281" r:id="rId4"/>
    <p:sldId id="283" r:id="rId5"/>
    <p:sldId id="282" r:id="rId6"/>
    <p:sldId id="269" r:id="rId7"/>
    <p:sldId id="270" r:id="rId8"/>
    <p:sldId id="271" r:id="rId9"/>
    <p:sldId id="257" r:id="rId10"/>
    <p:sldId id="279" r:id="rId11"/>
    <p:sldId id="259" r:id="rId12"/>
    <p:sldId id="260" r:id="rId13"/>
    <p:sldId id="277" r:id="rId14"/>
    <p:sldId id="261" r:id="rId15"/>
    <p:sldId id="276" r:id="rId16"/>
    <p:sldId id="278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7FD6C-4861-452F-86F4-4550FCF2F1AE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9D388-6B67-47AD-A41C-6780F40CE7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53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1503" indent="-284292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1564" indent="-227141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598775" indent="-227141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5986" indent="-227141">
              <a:spcBef>
                <a:spcPct val="30000"/>
              </a:spcBef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478028" indent="-22714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00069" indent="-22714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322110" indent="-22714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744152" indent="-227141" eaLnBrk="0" fontAlgn="base" hangingPunct="0">
              <a:spcBef>
                <a:spcPct val="30000"/>
              </a:spcBef>
              <a:spcAft>
                <a:spcPct val="0"/>
              </a:spcAft>
              <a:defRPr kumimoji="1" sz="11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7E3F1A5-8084-42E4-9989-51AB873366A4}" type="slidenum">
              <a:rPr lang="en-US" altLang="ja-JP" sz="1200">
                <a:ea typeface="ＭＳ Ｐゴシック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 sz="1200">
              <a:ea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0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91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4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84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29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1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863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17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2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61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33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FC1E-C532-4169-82B3-AB24764D5140}" type="datetimeFigureOut">
              <a:rPr kumimoji="1" lang="ja-JP" altLang="en-US" smtClean="0"/>
              <a:t>2019/4/12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0C0FE-75E4-4604-A33A-20EBAC4A1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15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javascript:void(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reast.co.jp/estation/station/info.aspx?StationCD=877" TargetMode="External"/><Relationship Id="rId3" Type="http://schemas.openxmlformats.org/officeDocument/2006/relationships/hyperlink" Target="http://www.jreast.co.jp/estation/station/info.aspx?StationCD=108" TargetMode="External"/><Relationship Id="rId7" Type="http://schemas.openxmlformats.org/officeDocument/2006/relationships/hyperlink" Target="http://www.jreast.co.jp/estation/station/info.aspx?StationCD=788" TargetMode="External"/><Relationship Id="rId2" Type="http://schemas.openxmlformats.org/officeDocument/2006/relationships/hyperlink" Target="http://www.jreast.co.jp/estation/station/info.aspx?StationCD=866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jreast.co.jp/estation/station/info.aspx?StationCD=808" TargetMode="External"/><Relationship Id="rId11" Type="http://schemas.openxmlformats.org/officeDocument/2006/relationships/hyperlink" Target="http://www.jreast.co.jp/estation/station/info.aspx?StationCD=571" TargetMode="External"/><Relationship Id="rId5" Type="http://schemas.openxmlformats.org/officeDocument/2006/relationships/hyperlink" Target="http://www.jreast.co.jp/estation/station/info.aspx?StationCD=1638" TargetMode="External"/><Relationship Id="rId10" Type="http://schemas.openxmlformats.org/officeDocument/2006/relationships/hyperlink" Target="http://www.jreast.co.jp/estation/station/info.aspx?StationCD=41" TargetMode="External"/><Relationship Id="rId4" Type="http://schemas.openxmlformats.org/officeDocument/2006/relationships/hyperlink" Target="http://www.jreast.co.jp/estation/station/info.aspx?StationCD=1039" TargetMode="External"/><Relationship Id="rId9" Type="http://schemas.openxmlformats.org/officeDocument/2006/relationships/hyperlink" Target="http://www.jreast.co.jp/estation/station/info.aspx?StationCD=35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序章　一人勝ちのディズニーリゾート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山澤成康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66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03751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aramond" pitchFamily="18" charset="0"/>
                <a:ea typeface="ＭＳ Ｐゴシック" charset="-128"/>
              </a:defRPr>
            </a:lvl9pPr>
          </a:lstStyle>
          <a:p>
            <a:pPr algn="ctr"/>
            <a:endParaRPr lang="ja-JP" altLang="en-US"/>
          </a:p>
        </p:txBody>
      </p:sp>
      <p:sp>
        <p:nvSpPr>
          <p:cNvPr id="302086" name="AutoShape 6"/>
          <p:cNvSpPr>
            <a:spLocks noChangeArrowheads="1"/>
          </p:cNvSpPr>
          <p:nvPr/>
        </p:nvSpPr>
        <p:spPr bwMode="auto">
          <a:xfrm>
            <a:off x="755650" y="4437063"/>
            <a:ext cx="2879725" cy="503237"/>
          </a:xfrm>
          <a:prstGeom prst="wedgeEllipseCallout">
            <a:avLst>
              <a:gd name="adj1" fmla="val 39023"/>
              <a:gd name="adj2" fmla="val -168565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10</a:t>
            </a:r>
            <a:r>
              <a:rPr lang="ja-JP" altLang="en-US" b="1" dirty="0">
                <a:ea typeface="ＭＳ Ｐゴシック" pitchFamily="50" charset="-128"/>
              </a:rPr>
              <a:t>周年</a:t>
            </a:r>
          </a:p>
        </p:txBody>
      </p:sp>
      <p:sp>
        <p:nvSpPr>
          <p:cNvPr id="302087" name="AutoShape 7"/>
          <p:cNvSpPr>
            <a:spLocks noChangeArrowheads="1"/>
          </p:cNvSpPr>
          <p:nvPr/>
        </p:nvSpPr>
        <p:spPr bwMode="auto">
          <a:xfrm>
            <a:off x="827088" y="2205038"/>
            <a:ext cx="2949575" cy="503237"/>
          </a:xfrm>
          <a:prstGeom prst="wedgeEllipseCallout">
            <a:avLst>
              <a:gd name="adj1" fmla="val 60472"/>
              <a:gd name="adj2" fmla="val 19921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ea typeface="ＭＳ Ｐゴシック" pitchFamily="50" charset="-128"/>
              </a:rPr>
              <a:t>ファンテリュージョン</a:t>
            </a:r>
          </a:p>
        </p:txBody>
      </p:sp>
      <p:sp>
        <p:nvSpPr>
          <p:cNvPr id="302088" name="AutoShape 8"/>
          <p:cNvSpPr>
            <a:spLocks noChangeArrowheads="1"/>
          </p:cNvSpPr>
          <p:nvPr/>
        </p:nvSpPr>
        <p:spPr bwMode="auto">
          <a:xfrm>
            <a:off x="3708400" y="2133600"/>
            <a:ext cx="2592388" cy="503238"/>
          </a:xfrm>
          <a:prstGeom prst="wedgeEllipseCallout">
            <a:avLst>
              <a:gd name="adj1" fmla="val -9708"/>
              <a:gd name="adj2" fmla="val 18659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15</a:t>
            </a:r>
            <a:r>
              <a:rPr lang="ja-JP" altLang="en-US" b="1" dirty="0">
                <a:ea typeface="ＭＳ Ｐゴシック" pitchFamily="50" charset="-128"/>
              </a:rPr>
              <a:t>周年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476375" y="476250"/>
            <a:ext cx="5976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ja-JP" altLang="en-US" sz="1800">
              <a:latin typeface="Arial" charset="0"/>
            </a:endParaRPr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1525588" y="260350"/>
            <a:ext cx="684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charset="0"/>
              <a:buChar char="•"/>
              <a:defRPr kumimoji="1" sz="21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 sz="15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ja-JP" altLang="en-US" sz="3600">
                <a:latin typeface="Arial" charset="0"/>
              </a:rPr>
              <a:t>ディズニーリゾート入場者数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492500" y="4941888"/>
            <a:ext cx="3887788" cy="503237"/>
          </a:xfrm>
          <a:prstGeom prst="wedgeEllipseCallout">
            <a:avLst>
              <a:gd name="adj1" fmla="val -4960"/>
              <a:gd name="adj2" fmla="val -27441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1600" b="1" dirty="0">
                <a:ea typeface="ＭＳ Ｐゴシック" pitchFamily="50" charset="-128"/>
              </a:rPr>
              <a:t>プーさんのハニーハントなど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5651500" y="4365625"/>
            <a:ext cx="2879725" cy="503238"/>
          </a:xfrm>
          <a:prstGeom prst="wedgeEllipseCallout">
            <a:avLst>
              <a:gd name="adj1" fmla="val -50222"/>
              <a:gd name="adj2" fmla="val -266718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1600" b="1" dirty="0">
                <a:ea typeface="ＭＳ Ｐゴシック" pitchFamily="50" charset="-128"/>
              </a:rPr>
              <a:t>東京ディズニーシー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4859338" y="1341438"/>
            <a:ext cx="2592387" cy="503237"/>
          </a:xfrm>
          <a:prstGeom prst="wedgeEllipseCallout">
            <a:avLst>
              <a:gd name="adj1" fmla="val -9708"/>
              <a:gd name="adj2" fmla="val 18659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20</a:t>
            </a:r>
            <a:r>
              <a:rPr lang="ja-JP" altLang="en-US" b="1" dirty="0">
                <a:ea typeface="ＭＳ Ｐゴシック" pitchFamily="50" charset="-128"/>
              </a:rPr>
              <a:t>周年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940425" y="1268413"/>
            <a:ext cx="2376488" cy="720725"/>
          </a:xfrm>
          <a:prstGeom prst="wedgeEllipseCallout">
            <a:avLst>
              <a:gd name="adj1" fmla="val -25644"/>
              <a:gd name="adj2" fmla="val 122653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1600" b="1" dirty="0">
                <a:ea typeface="ＭＳ Ｐゴシック" pitchFamily="50" charset="-128"/>
              </a:rPr>
              <a:t>タワーオブテラー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5651500" y="3284538"/>
            <a:ext cx="2592388" cy="503237"/>
          </a:xfrm>
          <a:prstGeom prst="wedgeEllipseCallout">
            <a:avLst>
              <a:gd name="adj1" fmla="val 6088"/>
              <a:gd name="adj2" fmla="val -13884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25</a:t>
            </a:r>
            <a:r>
              <a:rPr lang="ja-JP" altLang="en-US" b="1" dirty="0">
                <a:ea typeface="ＭＳ Ｐゴシック" pitchFamily="50" charset="-128"/>
              </a:rPr>
              <a:t>周年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1258888" y="5516563"/>
            <a:ext cx="2879725" cy="503237"/>
          </a:xfrm>
          <a:prstGeom prst="wedgeEllipseCallout">
            <a:avLst>
              <a:gd name="adj1" fmla="val 53713"/>
              <a:gd name="adj2" fmla="val -393657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b="1" dirty="0">
                <a:ea typeface="ＭＳ Ｐゴシック" pitchFamily="50" charset="-128"/>
              </a:rPr>
              <a:t>トゥーンタウン</a:t>
            </a: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6659563" y="1196975"/>
            <a:ext cx="2592387" cy="503238"/>
          </a:xfrm>
          <a:prstGeom prst="wedgeEllipseCallout">
            <a:avLst>
              <a:gd name="adj1" fmla="val 5396"/>
              <a:gd name="adj2" fmla="val 146178"/>
            </a:avLst>
          </a:prstGeom>
          <a:solidFill>
            <a:schemeClr val="tx1">
              <a:lumMod val="10000"/>
              <a:lumOff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a typeface="ＭＳ Ｐゴシック" pitchFamily="50" charset="-128"/>
              </a:rPr>
              <a:t>30</a:t>
            </a:r>
            <a:r>
              <a:rPr lang="ja-JP" altLang="en-US" b="1" dirty="0">
                <a:ea typeface="ＭＳ Ｐゴシック" pitchFamily="50" charset="-128"/>
              </a:rPr>
              <a:t>周年</a:t>
            </a:r>
          </a:p>
        </p:txBody>
      </p:sp>
    </p:spTree>
    <p:extLst>
      <p:ext uri="{BB962C8B-B14F-4D97-AF65-F5344CB8AC3E}">
        <p14:creationId xmlns:p14="http://schemas.microsoft.com/office/powerpoint/2010/main" val="22216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6" grpId="0" animBg="1"/>
      <p:bldP spid="302087" grpId="0" animBg="1"/>
      <p:bldP spid="302088" grpId="0" animBg="1"/>
      <p:bldP spid="2" grpId="0" animBg="1"/>
      <p:bldP spid="3" grpId="0" animBg="1"/>
      <p:bldP spid="15" grpId="0" animBg="1"/>
      <p:bldP spid="4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リスク管理の巧みさ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東日本大震災の対応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17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立地条件のよさ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94328" cy="395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509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立地条件の良さ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82877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経済情勢や景気も有利に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23906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0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mtClean="0"/>
              <a:t>これから先、あなたの家の生活はどうなっていくと思いますか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28800"/>
            <a:ext cx="6793642" cy="40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物</a:t>
            </a:r>
            <a:r>
              <a:rPr lang="ja-JP" altLang="en-US" dirty="0" smtClean="0"/>
              <a:t>の豊かさと心の豊かさ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60848"/>
            <a:ext cx="758117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852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 smtClean="0"/>
              <a:t>開</a:t>
            </a:r>
            <a:r>
              <a:rPr lang="ja-JP" altLang="en-US" dirty="0"/>
              <a:t>園</a:t>
            </a:r>
            <a:r>
              <a:rPr lang="ja-JP" altLang="en-US" dirty="0" smtClean="0"/>
              <a:t>タイミングに恵まれたＴＤＲ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42457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5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715963" y="404813"/>
            <a:ext cx="4919662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マネジメントとは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582613" y="1773238"/>
            <a:ext cx="3773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>
                <a:solidFill>
                  <a:srgbClr val="FF00FF"/>
                </a:solidFill>
              </a:rPr>
              <a:t>ケーキ屋さんを開業！</a:t>
            </a:r>
          </a:p>
        </p:txBody>
      </p:sp>
      <p:pic>
        <p:nvPicPr>
          <p:cNvPr id="51203" name="Picture 3" descr="C:\Users\yamasawa.ATKYOIN.007\AppData\Local\Microsoft\Windows\Temporary Internet Files\Content.IE5\9R11BH65\MC9002954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75" y="4724400"/>
            <a:ext cx="1476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C:\Users\yamasawa.ATKYOIN.007\AppData\Local\Microsoft\Windows\Temporary Internet Files\Content.IE5\EWJ46UCQ\MC90044511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5275" y="3429000"/>
            <a:ext cx="6540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:\Users\yamasawa.ATKYOIN.007\AppData\Local\Microsoft\Windows\Temporary Internet Files\Content.IE5\EWJ46UCQ\MC9003474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075" y="4437063"/>
            <a:ext cx="111601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C:\Users\yamasawa.ATKYOIN.007\AppData\Local\Microsoft\Windows\Temporary Internet Files\Content.IE5\EWJ46UCQ\MP90030888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2663" y="2349500"/>
            <a:ext cx="1851025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C:\Users\yamasawa.ATKYOIN.007\AppData\Local\Microsoft\Windows\Temporary Internet Files\Content.IE5\EWJ46UCQ\MC90023544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7188" y="2205038"/>
            <a:ext cx="11064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2" name="Picture 12" descr="C:\Users\yamasawa.ATKYOIN.007\AppData\Local\Microsoft\Windows\Temporary Internet Files\Content.IE5\EJO19N6J\MC90007913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4363" y="2133600"/>
            <a:ext cx="1630362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8" name="Picture 18" descr="C:\Users\yamasawa.ATKYOIN.007\AppData\Local\Microsoft\Windows\Temporary Internet Files\Content.IE5\9G98AYBZ\MC90041061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2275" y="4797425"/>
            <a:ext cx="12414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5368925" y="3357563"/>
            <a:ext cx="1462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広告</a:t>
            </a:r>
          </a:p>
        </p:txBody>
      </p:sp>
      <p:sp>
        <p:nvSpPr>
          <p:cNvPr id="26" name="テキスト ボックス 25"/>
          <p:cNvSpPr txBox="1">
            <a:spLocks noChangeArrowheads="1"/>
          </p:cNvSpPr>
          <p:nvPr/>
        </p:nvSpPr>
        <p:spPr bwMode="auto">
          <a:xfrm>
            <a:off x="7362825" y="3716338"/>
            <a:ext cx="1198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お店のレイアウト</a:t>
            </a:r>
          </a:p>
        </p:txBody>
      </p:sp>
      <p:sp>
        <p:nvSpPr>
          <p:cNvPr id="27" name="テキスト ボックス 26"/>
          <p:cNvSpPr txBox="1">
            <a:spLocks noChangeArrowheads="1"/>
          </p:cNvSpPr>
          <p:nvPr/>
        </p:nvSpPr>
        <p:spPr bwMode="auto">
          <a:xfrm>
            <a:off x="982663" y="3789363"/>
            <a:ext cx="1662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/>
              <a:t>会計、税務</a:t>
            </a:r>
          </a:p>
        </p:txBody>
      </p:sp>
      <p:sp>
        <p:nvSpPr>
          <p:cNvPr id="28" name="テキスト ボックス 27"/>
          <p:cNvSpPr txBox="1">
            <a:spLocks noChangeArrowheads="1"/>
          </p:cNvSpPr>
          <p:nvPr/>
        </p:nvSpPr>
        <p:spPr bwMode="auto">
          <a:xfrm>
            <a:off x="1314450" y="6165850"/>
            <a:ext cx="1795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お客さん</a:t>
            </a:r>
          </a:p>
        </p:txBody>
      </p:sp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5303838" y="6165850"/>
            <a:ext cx="1660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ケーキの材料</a:t>
            </a:r>
          </a:p>
        </p:txBody>
      </p: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7362825" y="6237288"/>
            <a:ext cx="1528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/>
              <a:t>パティシエ</a:t>
            </a:r>
          </a:p>
        </p:txBody>
      </p:sp>
      <p:cxnSp>
        <p:nvCxnSpPr>
          <p:cNvPr id="32" name="直線矢印コネクタ 31"/>
          <p:cNvCxnSpPr/>
          <p:nvPr/>
        </p:nvCxnSpPr>
        <p:spPr>
          <a:xfrm rot="10800000">
            <a:off x="3109913" y="3500438"/>
            <a:ext cx="665162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0800000" flipV="1">
            <a:off x="2711450" y="4797425"/>
            <a:ext cx="995363" cy="360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4772025" y="3141663"/>
            <a:ext cx="398463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flipV="1">
            <a:off x="5368925" y="3644900"/>
            <a:ext cx="1530350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5635625" y="4437063"/>
            <a:ext cx="1528763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4970463" y="5229225"/>
            <a:ext cx="398462" cy="287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角丸四角形吹き出し 6"/>
          <p:cNvSpPr/>
          <p:nvPr/>
        </p:nvSpPr>
        <p:spPr>
          <a:xfrm>
            <a:off x="5484813" y="465138"/>
            <a:ext cx="3589337" cy="1223962"/>
          </a:xfrm>
          <a:prstGeom prst="wedgeRoundRectCallout">
            <a:avLst>
              <a:gd name="adj1" fmla="val -63701"/>
              <a:gd name="adj2" fmla="val -252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rgbClr val="002060"/>
                </a:solidFill>
              </a:rPr>
              <a:t>「うまく取り扱う」</a:t>
            </a:r>
            <a:endParaRPr lang="en-US" altLang="ja-JP" sz="28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ja-JP" altLang="en-US" sz="2800" dirty="0">
                <a:solidFill>
                  <a:srgbClr val="002060"/>
                </a:solidFill>
              </a:rPr>
              <a:t>「経営者」</a:t>
            </a:r>
          </a:p>
        </p:txBody>
      </p:sp>
    </p:spTree>
    <p:extLst>
      <p:ext uri="{BB962C8B-B14F-4D97-AF65-F5344CB8AC3E}">
        <p14:creationId xmlns:p14="http://schemas.microsoft.com/office/powerpoint/2010/main" val="36843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27" grpId="0"/>
      <p:bldP spid="28" grpId="0"/>
      <p:bldP spid="29" grpId="0"/>
      <p:bldP spid="3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経済学とは</a:t>
            </a:r>
          </a:p>
        </p:txBody>
      </p:sp>
      <p:sp>
        <p:nvSpPr>
          <p:cNvPr id="921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ja-JP" altLang="en-US" sz="4000" smtClean="0">
                <a:solidFill>
                  <a:srgbClr val="0000CC"/>
                </a:solidFill>
              </a:rPr>
              <a:t>経世済民</a:t>
            </a:r>
            <a:endParaRPr lang="en-US" altLang="ja-JP" sz="4000" smtClean="0">
              <a:solidFill>
                <a:srgbClr val="0000CC"/>
              </a:solidFill>
            </a:endParaRPr>
          </a:p>
          <a:p>
            <a:pPr eaLnBrk="1" hangingPunct="1"/>
            <a:r>
              <a:rPr lang="ja-JP" altLang="en-US" smtClean="0"/>
              <a:t>「世を經（おさ）め、民を濟（すく）う」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隋の時代の王通</a:t>
            </a:r>
            <a:r>
              <a:rPr lang="en-US" altLang="ja-JP" smtClean="0"/>
              <a:t>『</a:t>
            </a:r>
            <a:r>
              <a:rPr lang="ja-JP" altLang="en-US" smtClean="0"/>
              <a:t>文中子中説</a:t>
            </a:r>
            <a:r>
              <a:rPr lang="en-US" altLang="ja-JP" smtClean="0"/>
              <a:t>』</a:t>
            </a:r>
            <a:r>
              <a:rPr lang="ja-JP" altLang="en-US" smtClean="0"/>
              <a:t>礼楽篇</a:t>
            </a:r>
            <a:endParaRPr lang="en-US" altLang="ja-JP" smtClean="0"/>
          </a:p>
          <a:p>
            <a:pPr eaLnBrk="1" hangingPunct="1"/>
            <a:endParaRPr lang="en-US" altLang="ja-JP" smtClean="0"/>
          </a:p>
          <a:p>
            <a:pPr eaLnBrk="1" hangingPunct="1">
              <a:buFont typeface="Arial" charset="0"/>
              <a:buNone/>
            </a:pPr>
            <a:r>
              <a:rPr lang="en-US" altLang="ja-JP" sz="4000" smtClean="0">
                <a:solidFill>
                  <a:srgbClr val="0000CC"/>
                </a:solidFill>
              </a:rPr>
              <a:t>Economy</a:t>
            </a:r>
          </a:p>
          <a:p>
            <a:pPr eaLnBrk="1" hangingPunct="1"/>
            <a:r>
              <a:rPr lang="ja-JP" altLang="en-US" smtClean="0"/>
              <a:t>ギリシャ語の</a:t>
            </a:r>
            <a:r>
              <a:rPr lang="ja-JP" altLang="ja-JP" smtClean="0"/>
              <a:t> </a:t>
            </a:r>
            <a:r>
              <a:rPr lang="en-US" altLang="ja-JP" smtClean="0"/>
              <a:t>oikonomia</a:t>
            </a:r>
            <a:r>
              <a:rPr lang="ja-JP" altLang="en-US" smtClean="0"/>
              <a:t>が語源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家計の管理法という意味である。</a:t>
            </a:r>
            <a:endParaRPr lang="ja-JP" altLang="ja-JP" smtClean="0"/>
          </a:p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8169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60350"/>
            <a:ext cx="427037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2879725" cy="644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正方形/長方形 3"/>
          <p:cNvSpPr/>
          <p:nvPr/>
        </p:nvSpPr>
        <p:spPr>
          <a:xfrm>
            <a:off x="1331913" y="1700213"/>
            <a:ext cx="936625" cy="2233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269" name="テキスト ボックス 4"/>
          <p:cNvSpPr txBox="1">
            <a:spLocks noChangeArrowheads="1"/>
          </p:cNvSpPr>
          <p:nvPr/>
        </p:nvSpPr>
        <p:spPr bwMode="auto">
          <a:xfrm>
            <a:off x="6372225" y="6165850"/>
            <a:ext cx="2771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/>
              <a:t>随の時代西暦</a:t>
            </a:r>
            <a:r>
              <a:rPr lang="en-US" altLang="ja-JP"/>
              <a:t>600</a:t>
            </a:r>
            <a:r>
              <a:rPr lang="ja-JP" altLang="en-US"/>
              <a:t>年ころ</a:t>
            </a:r>
          </a:p>
        </p:txBody>
      </p:sp>
    </p:spTree>
    <p:extLst>
      <p:ext uri="{BB962C8B-B14F-4D97-AF65-F5344CB8AC3E}">
        <p14:creationId xmlns:p14="http://schemas.microsoft.com/office/powerpoint/2010/main" val="13656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経済学とは</a:t>
            </a:r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ja-JP" altLang="en-US" dirty="0" smtClean="0"/>
              <a:t>人間が「損得勘定で行動する」と仮定して、社会を分析しようとする学問。</a:t>
            </a:r>
          </a:p>
        </p:txBody>
      </p:sp>
    </p:spTree>
    <p:extLst>
      <p:ext uri="{BB962C8B-B14F-4D97-AF65-F5344CB8AC3E}">
        <p14:creationId xmlns:p14="http://schemas.microsoft.com/office/powerpoint/2010/main" val="34847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入場者数ベスト</a:t>
            </a:r>
            <a:r>
              <a:rPr lang="en-US" altLang="ja-JP" dirty="0" smtClean="0"/>
              <a:t>10</a:t>
            </a:r>
            <a:r>
              <a:rPr lang="ja-JP" altLang="en-US" dirty="0" smtClean="0"/>
              <a:t>（</a:t>
            </a:r>
            <a:r>
              <a:rPr lang="en-US" altLang="ja-JP" dirty="0" smtClean="0"/>
              <a:t>2017</a:t>
            </a:r>
            <a:r>
              <a:rPr lang="ja-JP" altLang="en-US" dirty="0" smtClean="0"/>
              <a:t>年度）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48115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23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ja-JP" smtClean="0"/>
              <a:t>1</a:t>
            </a:r>
            <a:r>
              <a:rPr lang="ja-JP" altLang="en-US" smtClean="0"/>
              <a:t>日当たり利用者数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19250" y="1989138"/>
          <a:ext cx="5905500" cy="3816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　</a:t>
                      </a:r>
                      <a:endParaRPr lang="ja-JP" alt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1</a:t>
                      </a:r>
                      <a:r>
                        <a:rPr lang="ja-JP" altLang="en-US" sz="2400" u="none" strike="noStrike" dirty="0">
                          <a:effectLst/>
                        </a:rPr>
                        <a:t>日当たり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東京ディズニーリゾート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400" u="none" strike="noStrike" dirty="0">
                          <a:effectLst/>
                        </a:rPr>
                        <a:t>６万</a:t>
                      </a:r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>
                          <a:effectLst/>
                        </a:rPr>
                        <a:t>東京ドーム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4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5600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 dirty="0" smtClean="0">
                          <a:effectLst/>
                        </a:rPr>
                        <a:t>原宿駅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 smtClean="0">
                          <a:effectLst/>
                        </a:rPr>
                        <a:t>6</a:t>
                      </a:r>
                      <a:r>
                        <a:rPr lang="ja-JP" altLang="en-US" sz="2400" u="none" strike="noStrike" dirty="0" smtClean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 smtClean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スカイツリー初日</a:t>
                      </a:r>
                      <a:endParaRPr lang="ja-JP" altLang="en-US" sz="2400" b="0" i="0" u="none" strike="noStrike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21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9000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05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u="none" strike="noStrike">
                          <a:effectLst/>
                        </a:rPr>
                        <a:t>スカイツリー年間目標</a:t>
                      </a:r>
                      <a:endParaRPr lang="ja-JP" altLang="en-US" sz="2400" b="0" i="0" u="none" strike="noStrike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400" u="none" strike="noStrike" dirty="0">
                          <a:effectLst/>
                        </a:rPr>
                        <a:t>8</a:t>
                      </a:r>
                      <a:r>
                        <a:rPr lang="ja-JP" altLang="en-US" sz="2400" u="none" strike="noStrike" dirty="0">
                          <a:effectLst/>
                        </a:rPr>
                        <a:t>万</a:t>
                      </a:r>
                      <a:r>
                        <a:rPr lang="en-US" altLang="ja-JP" sz="2400" u="none" strike="noStrike" dirty="0">
                          <a:effectLst/>
                        </a:rPr>
                        <a:t>8000</a:t>
                      </a:r>
                      <a:r>
                        <a:rPr lang="ja-JP" altLang="en-US" sz="2400" u="none" strike="noStrike" dirty="0">
                          <a:effectLst/>
                        </a:rPr>
                        <a:t>人</a:t>
                      </a:r>
                      <a:endParaRPr lang="ja-JP" altLang="en-US" sz="2400" b="0" i="0" u="none" strike="noStrike" dirty="0">
                        <a:effectLst/>
                        <a:latin typeface="ＭＳ Ｐゴシック"/>
                      </a:endParaRPr>
                    </a:p>
                  </a:txBody>
                  <a:tcPr marL="9526" marR="9526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5400675" y="2757488"/>
            <a:ext cx="1692275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435600" y="3429000"/>
            <a:ext cx="165735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435600" y="4005263"/>
            <a:ext cx="167163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435600" y="4713288"/>
            <a:ext cx="16573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446713" y="5300663"/>
            <a:ext cx="164623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4367" name="図 11" descr="入場者が1000万人を超えた東京スカイツリー(22日午後、東京都墨田区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3429000"/>
            <a:ext cx="14509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269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ja-JP" smtClean="0"/>
              <a:t>JR1</a:t>
            </a:r>
            <a:r>
              <a:rPr lang="ja-JP" altLang="en-US" smtClean="0"/>
              <a:t>日平均乗降客数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539750" y="1125538"/>
          <a:ext cx="8229600" cy="5486400"/>
        </p:xfrm>
        <a:graphic>
          <a:graphicData uri="http://schemas.openxmlformats.org/drawingml/2006/table">
            <a:tbl>
              <a:tblPr/>
              <a:tblGrid>
                <a:gridCol w="1008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2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順位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駅名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日平均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定期外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定期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合計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2"/>
                        </a:rPr>
                        <a:t>新宿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349,980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401,038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751,018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3"/>
                        </a:rPr>
                        <a:t>池袋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228,365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321,985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550,350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4"/>
                        </a:rPr>
                        <a:t>東京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196,897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219,011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415,908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5"/>
                        </a:rPr>
                        <a:t>横浜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156,947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249,646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406,594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6"/>
                        </a:rPr>
                        <a:t>渋谷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175,518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203,020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378,539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7"/>
                        </a:rPr>
                        <a:t>品川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142,078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193,582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335,661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8"/>
                        </a:rPr>
                        <a:t>新橋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97,840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157,105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254,945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9"/>
                        </a:rPr>
                        <a:t>大宮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90,255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155,224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245,479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0"/>
                        </a:rPr>
                        <a:t>秋葉原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130,193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110,133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240,327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  <a:hlinkClick r:id="rId11"/>
                        </a:rPr>
                        <a:t>北千住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51,879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151,548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203,428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88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リピーターの多さ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リピート率</a:t>
            </a:r>
            <a:r>
              <a:rPr lang="en-US" altLang="ja-JP" dirty="0" smtClean="0"/>
              <a:t>9</a:t>
            </a:r>
            <a:r>
              <a:rPr lang="ja-JP" altLang="en-US" dirty="0" smtClean="0"/>
              <a:t>割</a:t>
            </a:r>
            <a:endParaRPr lang="en-US" altLang="ja-JP" dirty="0" smtClean="0"/>
          </a:p>
          <a:p>
            <a:r>
              <a:rPr kumimoji="1" lang="ja-JP" altLang="en-US" dirty="0" smtClean="0"/>
              <a:t>初回の満足度の高さ</a:t>
            </a:r>
            <a:endParaRPr kumimoji="1" lang="en-US" altLang="ja-JP" dirty="0" smtClean="0"/>
          </a:p>
          <a:p>
            <a:r>
              <a:rPr lang="ja-JP" altLang="en-US" dirty="0" smtClean="0"/>
              <a:t>サービス</a:t>
            </a:r>
            <a:r>
              <a:rPr lang="ja-JP" altLang="en-US" dirty="0"/>
              <a:t>の</a:t>
            </a:r>
            <a:r>
              <a:rPr lang="ja-JP" altLang="en-US" dirty="0" smtClean="0"/>
              <a:t>良さ</a:t>
            </a:r>
            <a:endParaRPr lang="en-US" altLang="ja-JP" dirty="0" smtClean="0"/>
          </a:p>
          <a:p>
            <a:r>
              <a:rPr kumimoji="1" lang="ja-JP" altLang="en-US" dirty="0"/>
              <a:t>設備</a:t>
            </a:r>
            <a:r>
              <a:rPr kumimoji="1" lang="ja-JP" altLang="en-US" dirty="0" smtClean="0"/>
              <a:t>の良さ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43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304</Words>
  <Application>Microsoft Office PowerPoint</Application>
  <PresentationFormat>画面に合わせる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Garamond</vt:lpstr>
      <vt:lpstr>Office ​​テーマ</vt:lpstr>
      <vt:lpstr>序章　一人勝ちのディズニーリゾート</vt:lpstr>
      <vt:lpstr>マネジメントとは</vt:lpstr>
      <vt:lpstr>経済学とは</vt:lpstr>
      <vt:lpstr>PowerPoint プレゼンテーション</vt:lpstr>
      <vt:lpstr>経済学とは</vt:lpstr>
      <vt:lpstr>入場者数ベスト10（2017年度）</vt:lpstr>
      <vt:lpstr>1日当たり利用者数</vt:lpstr>
      <vt:lpstr>JR1日平均乗降客数</vt:lpstr>
      <vt:lpstr>リピーターの多さ</vt:lpstr>
      <vt:lpstr>PowerPoint プレゼンテーション</vt:lpstr>
      <vt:lpstr>リスク管理の巧みさ</vt:lpstr>
      <vt:lpstr>立地条件のよさ</vt:lpstr>
      <vt:lpstr>立地条件の良さ</vt:lpstr>
      <vt:lpstr>経済情勢や景気も有利に</vt:lpstr>
      <vt:lpstr>これから先、あなたの家の生活はどうなっていくと思いますか</vt:lpstr>
      <vt:lpstr>物の豊かさと心の豊かさ</vt:lpstr>
      <vt:lpstr>開園タイミングに恵まれたＴＤＲ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序章　一人勝ちのディズニーリゾート</dc:title>
  <dc:creator>Nariyasu Yamasawa</dc:creator>
  <cp:lastModifiedBy>山澤 成康</cp:lastModifiedBy>
  <cp:revision>9</cp:revision>
  <dcterms:created xsi:type="dcterms:W3CDTF">2018-04-30T09:16:58Z</dcterms:created>
  <dcterms:modified xsi:type="dcterms:W3CDTF">2019-04-12T00:31:28Z</dcterms:modified>
</cp:coreProperties>
</file>