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9" r:id="rId5"/>
    <p:sldId id="271" r:id="rId6"/>
    <p:sldId id="272" r:id="rId7"/>
    <p:sldId id="273" r:id="rId8"/>
    <p:sldId id="274" r:id="rId9"/>
    <p:sldId id="275" r:id="rId10"/>
    <p:sldId id="276" r:id="rId11"/>
    <p:sldId id="277" r:id="rId12"/>
    <p:sldId id="278" r:id="rId13"/>
    <p:sldId id="259" r:id="rId14"/>
    <p:sldId id="260" r:id="rId15"/>
    <p:sldId id="261" r:id="rId16"/>
    <p:sldId id="262" r:id="rId17"/>
    <p:sldId id="270" r:id="rId18"/>
    <p:sldId id="264" r:id="rId19"/>
    <p:sldId id="265" r:id="rId20"/>
    <p:sldId id="263" r:id="rId21"/>
    <p:sldId id="266" r:id="rId22"/>
    <p:sldId id="267" r:id="rId23"/>
    <p:sldId id="268" r:id="rId24"/>
    <p:sldId id="269"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350776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206664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177691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108132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42667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337185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2595883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113712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286754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48247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0B4E2F-C736-4936-AC87-7F54F3CB0689}"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140849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B4E2F-C736-4936-AC87-7F54F3CB0689}" type="datetimeFigureOut">
              <a:rPr kumimoji="1" lang="ja-JP" altLang="en-US" smtClean="0"/>
              <a:t>2018/6/27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DD32F-12DD-40E3-BEF8-A1A74C300525}" type="slidenum">
              <a:rPr kumimoji="1" lang="ja-JP" altLang="en-US" smtClean="0"/>
              <a:t>‹#›</a:t>
            </a:fld>
            <a:endParaRPr kumimoji="1" lang="ja-JP" altLang="en-US"/>
          </a:p>
        </p:txBody>
      </p:sp>
    </p:spTree>
    <p:extLst>
      <p:ext uri="{BB962C8B-B14F-4D97-AF65-F5344CB8AC3E}">
        <p14:creationId xmlns:p14="http://schemas.microsoft.com/office/powerpoint/2010/main" val="137720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groovemogi.tistory.com/category/%EC%A6%90%EA%B1%B0%EC%9B%A0%EB%8D%98%20%EB%89%B4%EC%9A%95%EC%83%9D%ED%99%9C"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pacex.com/" TargetMode="External"/><Relationship Id="rId2" Type="http://schemas.openxmlformats.org/officeDocument/2006/relationships/hyperlink" Target="https://www.tesla.com/jp/"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ampus-map.stanford.edu/"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世界の起業家</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478670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iPod(2001)</a:t>
            </a:r>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4965" y="1600201"/>
            <a:ext cx="602207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871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iPhone(2007)</a:t>
            </a:r>
            <a:endParaRPr kumimoji="1" lang="ja-JP"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1686720"/>
            <a:ext cx="609600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26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iPad(2010)</a:t>
            </a:r>
            <a:endParaRPr kumimoji="1" lang="ja-JP" alt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2101056"/>
            <a:ext cx="60960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0940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ビル・ゲイツ</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１９５５年生まれ</a:t>
            </a:r>
            <a:endParaRPr kumimoji="1" lang="en-US" altLang="ja-JP" dirty="0" smtClean="0"/>
          </a:p>
          <a:p>
            <a:r>
              <a:rPr kumimoji="1" lang="ja-JP" altLang="en-US" dirty="0" smtClean="0"/>
              <a:t>ハーバード大学中退</a:t>
            </a:r>
            <a:endParaRPr kumimoji="1" lang="ja-JP"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541" y="362465"/>
            <a:ext cx="2286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073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マークザッカーバーグ</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27157" y="2027079"/>
            <a:ext cx="5586615" cy="314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411892" y="1795849"/>
            <a:ext cx="2273643" cy="646331"/>
          </a:xfrm>
          <a:prstGeom prst="rect">
            <a:avLst/>
          </a:prstGeom>
          <a:noFill/>
        </p:spPr>
        <p:txBody>
          <a:bodyPr wrap="square" rtlCol="0">
            <a:spAutoFit/>
          </a:bodyPr>
          <a:lstStyle/>
          <a:p>
            <a:r>
              <a:rPr kumimoji="1" lang="ja-JP" altLang="en-US" dirty="0" smtClean="0"/>
              <a:t>１９８４年生まれ</a:t>
            </a:r>
            <a:endParaRPr kumimoji="1" lang="en-US" altLang="ja-JP" dirty="0" smtClean="0"/>
          </a:p>
          <a:p>
            <a:r>
              <a:rPr lang="ja-JP" altLang="en-US" dirty="0" smtClean="0"/>
              <a:t>ハーバード大学中退</a:t>
            </a:r>
            <a:endParaRPr kumimoji="1" lang="ja-JP" altLang="en-US" dirty="0"/>
          </a:p>
        </p:txBody>
      </p:sp>
    </p:spTree>
    <p:extLst>
      <p:ext uri="{BB962C8B-B14F-4D97-AF65-F5344CB8AC3E}">
        <p14:creationId xmlns:p14="http://schemas.microsoft.com/office/powerpoint/2010/main" val="1604541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ジェフベソス</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8535" y="1627917"/>
            <a:ext cx="5801784"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01361" y="2183027"/>
            <a:ext cx="3805881" cy="1200329"/>
          </a:xfrm>
          <a:prstGeom prst="rect">
            <a:avLst/>
          </a:prstGeom>
          <a:noFill/>
        </p:spPr>
        <p:txBody>
          <a:bodyPr wrap="square" rtlCol="0">
            <a:spAutoFit/>
          </a:bodyPr>
          <a:lstStyle/>
          <a:p>
            <a:r>
              <a:rPr kumimoji="1" lang="ja-JP" altLang="en-US" dirty="0" smtClean="0"/>
              <a:t>１９６４年生まれ</a:t>
            </a:r>
            <a:endParaRPr kumimoji="1" lang="en-US" altLang="ja-JP" dirty="0" smtClean="0"/>
          </a:p>
          <a:p>
            <a:r>
              <a:rPr lang="ja-JP" altLang="en-US" dirty="0"/>
              <a:t>プリンストン</a:t>
            </a:r>
            <a:r>
              <a:rPr lang="ja-JP" altLang="en-US" dirty="0" smtClean="0"/>
              <a:t>大学工学部卒</a:t>
            </a:r>
            <a:endParaRPr lang="en-US" altLang="ja-JP" dirty="0" smtClean="0"/>
          </a:p>
          <a:p>
            <a:r>
              <a:rPr kumimoji="1" lang="ja-JP" altLang="en-US" dirty="0" smtClean="0"/>
              <a:t>金融機関、ヘッジファンドに勤務</a:t>
            </a:r>
            <a:endParaRPr kumimoji="1" lang="en-US" altLang="ja-JP" dirty="0" smtClean="0"/>
          </a:p>
          <a:p>
            <a:r>
              <a:rPr lang="ja-JP" altLang="en-US" dirty="0" smtClean="0"/>
              <a:t>１９９４年に起業</a:t>
            </a:r>
            <a:endParaRPr kumimoji="1" lang="ja-JP"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5390" y="691206"/>
            <a:ext cx="13335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799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ライン</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韓国企業</a:t>
            </a:r>
            <a:r>
              <a:rPr kumimoji="1" lang="en-US" altLang="ja-JP" dirty="0" smtClean="0"/>
              <a:t>NAVER(</a:t>
            </a:r>
            <a:r>
              <a:rPr kumimoji="1" lang="ja-JP" altLang="en-US" dirty="0" smtClean="0"/>
              <a:t>ネイバー）の日本法人が開発。</a:t>
            </a:r>
            <a:endParaRPr kumimoji="1" lang="en-US" altLang="ja-JP" dirty="0" smtClean="0"/>
          </a:p>
          <a:p>
            <a:endParaRPr lang="en-US" altLang="ja-JP" dirty="0"/>
          </a:p>
          <a:p>
            <a:r>
              <a:rPr lang="ja-JP" altLang="en-US" dirty="0"/>
              <a:t>当時「</a:t>
            </a:r>
            <a:r>
              <a:rPr lang="en-US" altLang="ja-JP" dirty="0" smtClean="0"/>
              <a:t>NHN(Next </a:t>
            </a:r>
            <a:r>
              <a:rPr lang="en-US" altLang="ja-JP" dirty="0"/>
              <a:t>Human </a:t>
            </a:r>
            <a:r>
              <a:rPr lang="en-US" altLang="ja-JP" dirty="0" smtClean="0"/>
              <a:t>Network)</a:t>
            </a:r>
            <a:r>
              <a:rPr lang="ja-JP" altLang="en-US" dirty="0" smtClean="0"/>
              <a:t>　</a:t>
            </a:r>
            <a:r>
              <a:rPr lang="en-US" altLang="ja-JP" dirty="0" smtClean="0"/>
              <a:t>JAPAN</a:t>
            </a:r>
            <a:r>
              <a:rPr lang="ja-JP" altLang="en-US" dirty="0" smtClean="0"/>
              <a:t>」（ネイバーの日本法人の前身）に在籍した</a:t>
            </a:r>
            <a:r>
              <a:rPr lang="ja-JP" altLang="en-US" dirty="0" smtClean="0">
                <a:solidFill>
                  <a:srgbClr val="FF0000"/>
                </a:solidFill>
              </a:rPr>
              <a:t>李</a:t>
            </a:r>
            <a:r>
              <a:rPr lang="ja-JP" altLang="en-US" dirty="0">
                <a:solidFill>
                  <a:srgbClr val="FF0000"/>
                </a:solidFill>
              </a:rPr>
              <a:t>海珍（イ・ヘジン）</a:t>
            </a:r>
            <a:r>
              <a:rPr lang="ja-JP" altLang="en-US" dirty="0"/>
              <a:t>が、家族や親戚と連絡を取ろうとする東日本大震災被災者の映像を見て</a:t>
            </a:r>
            <a:r>
              <a:rPr lang="ja-JP" altLang="en-US" dirty="0" smtClean="0"/>
              <a:t>発案し</a:t>
            </a:r>
            <a:r>
              <a:rPr lang="ja-JP" altLang="en-US" dirty="0"/>
              <a:t>、自ら日本に滞在して開発プロジェクトを推進した。規模が拡大した本社の代わりに小さな組織の速やかな意思決定力と集中力を活用するため、韓国本社ではなく、日本に滞在した李海珍推進のもと</a:t>
            </a:r>
            <a:r>
              <a:rPr lang="en-US" altLang="ja-JP" dirty="0"/>
              <a:t>NHN JAPAN</a:t>
            </a:r>
            <a:r>
              <a:rPr lang="ja-JP" altLang="en-US" dirty="0"/>
              <a:t>が</a:t>
            </a:r>
            <a:r>
              <a:rPr lang="ja-JP" altLang="en-US" dirty="0" smtClean="0"/>
              <a:t>開発を</a:t>
            </a:r>
            <a:r>
              <a:rPr lang="ja-JP" altLang="en-US" dirty="0"/>
              <a:t>担当した。開発陣の国籍は日本、韓国、米国、中国</a:t>
            </a:r>
            <a:r>
              <a:rPr lang="ja-JP" altLang="en-US" dirty="0" smtClean="0"/>
              <a:t>などで</a:t>
            </a:r>
            <a:r>
              <a:rPr lang="ja-JP" altLang="en-US" dirty="0"/>
              <a:t>、各自が母国語へ翻訳したアプリケーションを</a:t>
            </a:r>
            <a:r>
              <a:rPr lang="ja-JP" altLang="en-US" dirty="0" smtClean="0"/>
              <a:t>手掛けて</a:t>
            </a:r>
            <a:r>
              <a:rPr lang="ja-JP" altLang="en-US" dirty="0"/>
              <a:t>いる。</a:t>
            </a:r>
            <a:endParaRPr kumimoji="1" lang="ja-JP" alt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359" y="595184"/>
            <a:ext cx="238125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352" y="339940"/>
            <a:ext cx="3320235" cy="232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472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hlinkClick r:id="rId2"/>
              </a:rPr>
              <a:t>カン・ビョンモク</a:t>
            </a:r>
            <a:endParaRPr kumimoji="1" lang="ja-JP" alt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37573" y="1825625"/>
            <a:ext cx="8516853"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7120" y="445358"/>
            <a:ext cx="1769787" cy="176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4094" y="445358"/>
            <a:ext cx="1624873" cy="161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528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インスタグラム</a:t>
            </a:r>
            <a:endParaRPr kumimoji="1" lang="ja-JP" altLang="en-US" dirty="0"/>
          </a:p>
        </p:txBody>
      </p:sp>
      <p:sp>
        <p:nvSpPr>
          <p:cNvPr id="3" name="コンテンツ プレースホルダー 2"/>
          <p:cNvSpPr>
            <a:spLocks noGrp="1"/>
          </p:cNvSpPr>
          <p:nvPr>
            <p:ph idx="1"/>
          </p:nvPr>
        </p:nvSpPr>
        <p:spPr/>
        <p:txBody>
          <a:bodyPr/>
          <a:lstStyle/>
          <a:p>
            <a:r>
              <a:rPr lang="ja-JP" altLang="en-US" dirty="0"/>
              <a:t>ケヴィン・</a:t>
            </a:r>
            <a:r>
              <a:rPr lang="ja-JP" altLang="en-US" dirty="0" smtClean="0"/>
              <a:t>シストロム</a:t>
            </a:r>
            <a:endParaRPr lang="en-US" altLang="ja-JP" dirty="0" smtClean="0"/>
          </a:p>
          <a:p>
            <a:r>
              <a:rPr lang="ja-JP" altLang="en-US" dirty="0" smtClean="0"/>
              <a:t>マイク</a:t>
            </a:r>
            <a:r>
              <a:rPr lang="ja-JP" altLang="en-US" dirty="0"/>
              <a:t>・</a:t>
            </a:r>
            <a:r>
              <a:rPr lang="ja-JP" altLang="en-US" dirty="0" smtClean="0"/>
              <a:t>クリーガー</a:t>
            </a:r>
            <a:endParaRPr lang="en-US" altLang="ja-JP" dirty="0" smtClean="0"/>
          </a:p>
          <a:p>
            <a:r>
              <a:rPr lang="en-US" altLang="ja-JP" dirty="0">
                <a:solidFill>
                  <a:srgbClr val="FF0000"/>
                </a:solidFill>
              </a:rPr>
              <a:t>2010</a:t>
            </a:r>
            <a:r>
              <a:rPr lang="ja-JP" altLang="en-US" dirty="0">
                <a:solidFill>
                  <a:srgbClr val="FF0000"/>
                </a:solidFill>
              </a:rPr>
              <a:t>年</a:t>
            </a:r>
            <a:r>
              <a:rPr lang="en-US" altLang="ja-JP" dirty="0">
                <a:solidFill>
                  <a:srgbClr val="FF0000"/>
                </a:solidFill>
              </a:rPr>
              <a:t>10</a:t>
            </a:r>
            <a:r>
              <a:rPr lang="ja-JP" altLang="en-US" dirty="0">
                <a:solidFill>
                  <a:srgbClr val="FF0000"/>
                </a:solidFill>
              </a:rPr>
              <a:t>月</a:t>
            </a:r>
            <a:r>
              <a:rPr lang="en-US" altLang="ja-JP" dirty="0">
                <a:solidFill>
                  <a:srgbClr val="FF0000"/>
                </a:solidFill>
              </a:rPr>
              <a:t>6</a:t>
            </a:r>
            <a:r>
              <a:rPr lang="ja-JP" altLang="en-US" dirty="0">
                <a:solidFill>
                  <a:srgbClr val="FF0000"/>
                </a:solidFill>
              </a:rPr>
              <a:t>日</a:t>
            </a:r>
            <a:r>
              <a:rPr lang="ja-JP" altLang="en-US" dirty="0"/>
              <a:t>、アップルの</a:t>
            </a:r>
            <a:r>
              <a:rPr lang="en-US" altLang="ja-JP" dirty="0"/>
              <a:t>App Store</a:t>
            </a:r>
            <a:r>
              <a:rPr lang="ja-JP" altLang="en-US" dirty="0"/>
              <a:t>に登場</a:t>
            </a:r>
            <a:r>
              <a:rPr lang="ja-JP" altLang="en-US" dirty="0" smtClean="0"/>
              <a:t>したインスタグラム</a:t>
            </a:r>
            <a:r>
              <a:rPr lang="ja-JP" altLang="en-US" dirty="0"/>
              <a:t>は、同年</a:t>
            </a:r>
            <a:r>
              <a:rPr lang="en-US" altLang="ja-JP" dirty="0"/>
              <a:t>12</a:t>
            </a:r>
            <a:r>
              <a:rPr lang="ja-JP" altLang="en-US" dirty="0"/>
              <a:t>月までに</a:t>
            </a:r>
            <a:r>
              <a:rPr lang="en-US" altLang="ja-JP" dirty="0"/>
              <a:t>100</a:t>
            </a:r>
            <a:r>
              <a:rPr lang="ja-JP" altLang="en-US" dirty="0"/>
              <a:t>万人の登録ユーザを</a:t>
            </a:r>
            <a:r>
              <a:rPr lang="ja-JP" altLang="en-US" dirty="0" smtClean="0"/>
              <a:t>獲得。</a:t>
            </a:r>
            <a:r>
              <a:rPr lang="ja-JP" altLang="en-US" dirty="0"/>
              <a:t>登録ユーザ数は翌</a:t>
            </a:r>
            <a:r>
              <a:rPr lang="en-US" altLang="ja-JP" dirty="0"/>
              <a:t>2011</a:t>
            </a:r>
            <a:r>
              <a:rPr lang="ja-JP" altLang="en-US" dirty="0"/>
              <a:t>年</a:t>
            </a:r>
            <a:r>
              <a:rPr lang="en-US" altLang="ja-JP" dirty="0"/>
              <a:t>6</a:t>
            </a:r>
            <a:r>
              <a:rPr lang="ja-JP" altLang="en-US" dirty="0"/>
              <a:t>月までに</a:t>
            </a:r>
            <a:r>
              <a:rPr lang="en-US" altLang="ja-JP" dirty="0"/>
              <a:t>500</a:t>
            </a:r>
            <a:r>
              <a:rPr lang="ja-JP" altLang="en-US" dirty="0"/>
              <a:t>万人を突破</a:t>
            </a:r>
            <a:r>
              <a:rPr lang="ja-JP" altLang="en-US" dirty="0" smtClean="0"/>
              <a:t>し、</a:t>
            </a:r>
            <a:r>
              <a:rPr lang="ja-JP" altLang="en-US" dirty="0"/>
              <a:t>同年</a:t>
            </a:r>
            <a:r>
              <a:rPr lang="en-US" altLang="ja-JP" dirty="0"/>
              <a:t>9</a:t>
            </a:r>
            <a:r>
              <a:rPr lang="ja-JP" altLang="en-US" dirty="0"/>
              <a:t>月までには、</a:t>
            </a:r>
            <a:r>
              <a:rPr lang="en-US" altLang="ja-JP" dirty="0"/>
              <a:t>1,000</a:t>
            </a:r>
            <a:r>
              <a:rPr lang="ja-JP" altLang="en-US" dirty="0"/>
              <a:t>万人に</a:t>
            </a:r>
            <a:r>
              <a:rPr lang="ja-JP" altLang="en-US" dirty="0" smtClean="0"/>
              <a:t>達した。</a:t>
            </a:r>
            <a:endParaRPr lang="en-US" altLang="ja-JP" dirty="0" smtClean="0"/>
          </a:p>
          <a:p>
            <a:r>
              <a:rPr lang="en-US" altLang="ja-JP" dirty="0">
                <a:solidFill>
                  <a:srgbClr val="FF0000"/>
                </a:solidFill>
              </a:rPr>
              <a:t>2014</a:t>
            </a:r>
            <a:r>
              <a:rPr lang="ja-JP" altLang="en-US" dirty="0">
                <a:solidFill>
                  <a:srgbClr val="FF0000"/>
                </a:solidFill>
              </a:rPr>
              <a:t>年</a:t>
            </a:r>
            <a:r>
              <a:rPr lang="en-US" altLang="ja-JP" dirty="0">
                <a:solidFill>
                  <a:srgbClr val="FF0000"/>
                </a:solidFill>
              </a:rPr>
              <a:t>2</a:t>
            </a:r>
            <a:r>
              <a:rPr lang="ja-JP" altLang="en-US" dirty="0">
                <a:solidFill>
                  <a:srgbClr val="FF0000"/>
                </a:solidFill>
              </a:rPr>
              <a:t>月</a:t>
            </a:r>
            <a:r>
              <a:rPr lang="ja-JP" altLang="en-US" dirty="0"/>
              <a:t>に日本語アカウントが開設</a:t>
            </a:r>
            <a:r>
              <a:rPr lang="ja-JP" altLang="en-US" dirty="0" smtClean="0"/>
              <a:t>され、</a:t>
            </a:r>
            <a:r>
              <a:rPr lang="ja-JP" altLang="en-US" dirty="0"/>
              <a:t>日本の月間アクティブユーザー数は</a:t>
            </a:r>
            <a:r>
              <a:rPr lang="en-US" altLang="ja-JP" dirty="0"/>
              <a:t>2015</a:t>
            </a:r>
            <a:r>
              <a:rPr lang="ja-JP" altLang="en-US" dirty="0"/>
              <a:t>年</a:t>
            </a:r>
            <a:r>
              <a:rPr lang="en-US" altLang="ja-JP" dirty="0"/>
              <a:t>6</a:t>
            </a:r>
            <a:r>
              <a:rPr lang="ja-JP" altLang="en-US" dirty="0"/>
              <a:t>月には</a:t>
            </a:r>
            <a:r>
              <a:rPr lang="en-US" altLang="ja-JP" dirty="0"/>
              <a:t>810</a:t>
            </a:r>
            <a:r>
              <a:rPr lang="ja-JP" altLang="en-US" dirty="0"/>
              <a:t>万人、</a:t>
            </a:r>
            <a:r>
              <a:rPr lang="en-US" altLang="ja-JP" dirty="0"/>
              <a:t>2016</a:t>
            </a:r>
            <a:r>
              <a:rPr lang="ja-JP" altLang="en-US" dirty="0"/>
              <a:t>年</a:t>
            </a:r>
            <a:r>
              <a:rPr lang="en-US" altLang="ja-JP" dirty="0"/>
              <a:t>3</a:t>
            </a:r>
            <a:r>
              <a:rPr lang="ja-JP" altLang="en-US" dirty="0"/>
              <a:t>月に</a:t>
            </a:r>
            <a:r>
              <a:rPr lang="en-US" altLang="ja-JP" dirty="0"/>
              <a:t>1200</a:t>
            </a:r>
            <a:r>
              <a:rPr lang="ja-JP" altLang="en-US" dirty="0"/>
              <a:t>万人、同年</a:t>
            </a:r>
            <a:r>
              <a:rPr lang="en-US" altLang="ja-JP" dirty="0"/>
              <a:t>12</a:t>
            </a:r>
            <a:r>
              <a:rPr lang="ja-JP" altLang="en-US" dirty="0"/>
              <a:t>月に</a:t>
            </a:r>
            <a:r>
              <a:rPr lang="en-US" altLang="ja-JP" dirty="0"/>
              <a:t>1600</a:t>
            </a:r>
            <a:r>
              <a:rPr lang="ja-JP" altLang="en-US" dirty="0"/>
              <a:t>万人、</a:t>
            </a:r>
            <a:r>
              <a:rPr lang="en-US" altLang="ja-JP" dirty="0"/>
              <a:t>2017</a:t>
            </a:r>
            <a:r>
              <a:rPr lang="ja-JP" altLang="en-US" dirty="0"/>
              <a:t>年</a:t>
            </a:r>
            <a:r>
              <a:rPr lang="en-US" altLang="ja-JP" dirty="0"/>
              <a:t>10</a:t>
            </a:r>
            <a:r>
              <a:rPr lang="ja-JP" altLang="en-US" dirty="0"/>
              <a:t>月に</a:t>
            </a:r>
            <a:r>
              <a:rPr lang="en-US" altLang="ja-JP" dirty="0"/>
              <a:t>2000</a:t>
            </a:r>
            <a:r>
              <a:rPr lang="ja-JP" altLang="en-US" dirty="0"/>
              <a:t>万人に達して</a:t>
            </a:r>
            <a:r>
              <a:rPr lang="ja-JP" altLang="en-US" dirty="0" smtClean="0"/>
              <a:t>いる。</a:t>
            </a:r>
            <a:endParaRPr kumimoji="1" lang="ja-JP" altLang="en-US" dirty="0"/>
          </a:p>
        </p:txBody>
      </p:sp>
    </p:spTree>
    <p:extLst>
      <p:ext uri="{BB962C8B-B14F-4D97-AF65-F5344CB8AC3E}">
        <p14:creationId xmlns:p14="http://schemas.microsoft.com/office/powerpoint/2010/main" val="1959544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ケヴィン・</a:t>
            </a:r>
            <a:r>
              <a:rPr lang="ja-JP" altLang="en-US" dirty="0" smtClean="0"/>
              <a:t>シストロム</a:t>
            </a:r>
            <a:endParaRPr kumimoji="1" lang="ja-JP" altLang="en-US" dirty="0"/>
          </a:p>
        </p:txBody>
      </p:sp>
      <p:sp>
        <p:nvSpPr>
          <p:cNvPr id="3" name="コンテンツ プレースホルダー 2"/>
          <p:cNvSpPr>
            <a:spLocks noGrp="1"/>
          </p:cNvSpPr>
          <p:nvPr>
            <p:ph idx="1"/>
          </p:nvPr>
        </p:nvSpPr>
        <p:spPr>
          <a:xfrm>
            <a:off x="714633" y="1908004"/>
            <a:ext cx="10515600" cy="4351338"/>
          </a:xfrm>
        </p:spPr>
        <p:txBody>
          <a:bodyPr>
            <a:normAutofit fontScale="92500" lnSpcReduction="20000"/>
          </a:bodyPr>
          <a:lstStyle/>
          <a:p>
            <a:pPr fontAlgn="base"/>
            <a:r>
              <a:rPr lang="ja-JP" altLang="en-US" b="1" dirty="0"/>
              <a:t>■</a:t>
            </a:r>
            <a:r>
              <a:rPr lang="en-US" altLang="ja-JP" b="1" dirty="0"/>
              <a:t>2</a:t>
            </a:r>
            <a:r>
              <a:rPr lang="ja-JP" altLang="en-US" b="1" dirty="0"/>
              <a:t>歳にして、興味を抱いたプログラミングの世界</a:t>
            </a:r>
          </a:p>
          <a:p>
            <a:pPr fontAlgn="base"/>
            <a:r>
              <a:rPr lang="en-US" altLang="ja-JP" dirty="0"/>
              <a:t>1983</a:t>
            </a:r>
            <a:r>
              <a:rPr lang="ja-JP" altLang="en-US" dirty="0"/>
              <a:t>年</a:t>
            </a:r>
            <a:r>
              <a:rPr lang="en-US" altLang="ja-JP" dirty="0"/>
              <a:t>12</a:t>
            </a:r>
            <a:r>
              <a:rPr lang="ja-JP" altLang="en-US" dirty="0"/>
              <a:t>月、シストロムは米国・マサチューセッツ州に生まれた。</a:t>
            </a:r>
            <a:r>
              <a:rPr lang="en-US" altLang="ja-JP" dirty="0"/>
              <a:t>2</a:t>
            </a:r>
            <a:r>
              <a:rPr lang="ja-JP" altLang="en-US" dirty="0"/>
              <a:t>歳の頃からプログラミングに興味を持ち、独学で楽しみながらコンピューターと親しんでいたという。高校卒業後は</a:t>
            </a:r>
            <a:r>
              <a:rPr lang="ja-JP" altLang="en-US" dirty="0">
                <a:solidFill>
                  <a:srgbClr val="FF0000"/>
                </a:solidFill>
              </a:rPr>
              <a:t>スタンフォード大学</a:t>
            </a:r>
            <a:r>
              <a:rPr lang="ja-JP" altLang="en-US" dirty="0"/>
              <a:t>へ進学しコンピュータサイエンスを専攻するも、途中から経営科学・経営工学専攻に変更、最終的に経営科学・経営工学の理学修士号を取得して同大学を卒業した。</a:t>
            </a:r>
          </a:p>
          <a:p>
            <a:pPr fontAlgn="base"/>
            <a:r>
              <a:rPr lang="ja-JP" altLang="en-US" b="1" dirty="0"/>
              <a:t>■イタリアで学んだ美へのこだわり</a:t>
            </a:r>
          </a:p>
          <a:p>
            <a:pPr fontAlgn="base"/>
            <a:r>
              <a:rPr lang="ja-JP" altLang="en-US" dirty="0"/>
              <a:t>大学卒業後、シストロムはイタリア・フィレンツェに写真を学びに渡航。なぜなら、彼はアナログな写真をこよなく愛していたから。デジタルカメラがどんどん高機能になっていく中で、彼はアナログなインスタントカメラやトイカメラの持つ、ノスタルジックな温かみのある写真に夢中になっていた。写真を愛したその気持ちと、イタリアで培った美に対する感覚は、後に</a:t>
            </a:r>
            <a:r>
              <a:rPr lang="en-US" altLang="ja-JP" dirty="0"/>
              <a:t>Instagram</a:t>
            </a:r>
            <a:r>
              <a:rPr lang="ja-JP" altLang="en-US" dirty="0"/>
              <a:t>に発展する。</a:t>
            </a:r>
          </a:p>
          <a:p>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3030" y="224481"/>
            <a:ext cx="2971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42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イーロンマスク</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hlinkClick r:id="rId2"/>
              </a:rPr>
              <a:t>TESRA</a:t>
            </a:r>
            <a:r>
              <a:rPr kumimoji="1" lang="en-US" altLang="ja-JP" dirty="0" smtClean="0"/>
              <a:t>    </a:t>
            </a:r>
            <a:r>
              <a:rPr kumimoji="1" lang="ja-JP" altLang="en-US" dirty="0" smtClean="0"/>
              <a:t>電気自動車</a:t>
            </a:r>
            <a:endParaRPr kumimoji="1" lang="en-US" altLang="ja-JP" dirty="0" smtClean="0"/>
          </a:p>
          <a:p>
            <a:r>
              <a:rPr lang="en-US" altLang="ja-JP" dirty="0" smtClean="0">
                <a:hlinkClick r:id="rId3"/>
              </a:rPr>
              <a:t>SpaceX</a:t>
            </a:r>
            <a:r>
              <a:rPr lang="ja-JP" altLang="en-US" dirty="0" smtClean="0"/>
              <a:t>　回収可能なロケット</a:t>
            </a:r>
            <a:endParaRPr kumimoji="1" lang="ja-JP" alt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4591" y="659027"/>
            <a:ext cx="3780674" cy="252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070919" y="3566984"/>
            <a:ext cx="4514335" cy="646331"/>
          </a:xfrm>
          <a:prstGeom prst="rect">
            <a:avLst/>
          </a:prstGeom>
          <a:noFill/>
        </p:spPr>
        <p:txBody>
          <a:bodyPr wrap="square" rtlCol="0">
            <a:spAutoFit/>
          </a:bodyPr>
          <a:lstStyle/>
          <a:p>
            <a:r>
              <a:rPr kumimoji="1" lang="ja-JP" altLang="en-US" dirty="0" smtClean="0"/>
              <a:t>１９７１年生まれ</a:t>
            </a:r>
            <a:endParaRPr kumimoji="1" lang="en-US" altLang="ja-JP" dirty="0" smtClean="0"/>
          </a:p>
          <a:p>
            <a:r>
              <a:rPr lang="ja-JP" altLang="en-US" dirty="0"/>
              <a:t>プリンストン</a:t>
            </a:r>
            <a:r>
              <a:rPr lang="ja-JP" altLang="en-US" dirty="0" smtClean="0"/>
              <a:t>大学</a:t>
            </a:r>
            <a:r>
              <a:rPr lang="ja-JP" altLang="en-US" dirty="0"/>
              <a:t>卒</a:t>
            </a:r>
            <a:endParaRPr kumimoji="1" lang="ja-JP" altLang="en-US" dirty="0"/>
          </a:p>
        </p:txBody>
      </p:sp>
    </p:spTree>
    <p:extLst>
      <p:ext uri="{BB962C8B-B14F-4D97-AF65-F5344CB8AC3E}">
        <p14:creationId xmlns:p14="http://schemas.microsoft.com/office/powerpoint/2010/main" val="1653500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マイク・クリーガー</a:t>
            </a:r>
          </a:p>
        </p:txBody>
      </p:sp>
      <p:sp>
        <p:nvSpPr>
          <p:cNvPr id="3" name="コンテンツ プレースホルダー 2"/>
          <p:cNvSpPr>
            <a:spLocks noGrp="1"/>
          </p:cNvSpPr>
          <p:nvPr>
            <p:ph idx="1"/>
          </p:nvPr>
        </p:nvSpPr>
        <p:spPr>
          <a:xfrm>
            <a:off x="731108" y="2525842"/>
            <a:ext cx="10515600" cy="4023239"/>
          </a:xfrm>
        </p:spPr>
        <p:txBody>
          <a:bodyPr/>
          <a:lstStyle/>
          <a:p>
            <a:r>
              <a:rPr lang="ja-JP" altLang="en-US" dirty="0"/>
              <a:t>マイク・クリーガーは、ソフトウェアエンジニア、起業家。ブラジル人。</a:t>
            </a:r>
            <a:r>
              <a:rPr lang="en-US" altLang="ja-JP" dirty="0"/>
              <a:t>1986</a:t>
            </a:r>
            <a:r>
              <a:rPr lang="ja-JP" altLang="en-US" dirty="0"/>
              <a:t>年</a:t>
            </a:r>
            <a:r>
              <a:rPr lang="en-US" altLang="ja-JP" dirty="0"/>
              <a:t>3</a:t>
            </a:r>
            <a:r>
              <a:rPr lang="ja-JP" altLang="en-US" dirty="0"/>
              <a:t>月</a:t>
            </a:r>
            <a:r>
              <a:rPr lang="en-US" altLang="ja-JP" dirty="0"/>
              <a:t>4</a:t>
            </a:r>
            <a:r>
              <a:rPr lang="ja-JP" altLang="en-US" dirty="0"/>
              <a:t>日生まれブラジルサンパウロ育ち。</a:t>
            </a:r>
            <a:r>
              <a:rPr lang="en-US" altLang="ja-JP" dirty="0"/>
              <a:t>2004</a:t>
            </a:r>
            <a:r>
              <a:rPr lang="ja-JP" altLang="en-US" dirty="0"/>
              <a:t>年に米カリフォルニアに移り住み、</a:t>
            </a:r>
            <a:r>
              <a:rPr lang="ja-JP" altLang="en-US" dirty="0">
                <a:solidFill>
                  <a:srgbClr val="FF0000"/>
                </a:solidFill>
              </a:rPr>
              <a:t>スタンフォード大学</a:t>
            </a:r>
            <a:r>
              <a:rPr lang="ja-JP" altLang="en-US" dirty="0"/>
              <a:t>に入学。記号プログラムシステム専攻。</a:t>
            </a:r>
            <a:r>
              <a:rPr lang="en-US" altLang="ja-JP" dirty="0"/>
              <a:t>2010</a:t>
            </a:r>
            <a:r>
              <a:rPr lang="ja-JP" altLang="en-US" dirty="0"/>
              <a:t>年に</a:t>
            </a:r>
            <a:r>
              <a:rPr lang="en-US" altLang="ja-JP" dirty="0"/>
              <a:t>Kevin </a:t>
            </a:r>
            <a:r>
              <a:rPr lang="en-US" altLang="ja-JP" dirty="0" err="1"/>
              <a:t>Systrom</a:t>
            </a:r>
            <a:r>
              <a:rPr lang="ja-JP" altLang="en-US" dirty="0"/>
              <a:t>氏と共に</a:t>
            </a:r>
            <a:r>
              <a:rPr lang="en-US" altLang="ja-JP" dirty="0"/>
              <a:t>Instagram</a:t>
            </a:r>
            <a:r>
              <a:rPr lang="ja-JP" altLang="en-US" dirty="0"/>
              <a:t>を立ち上げ、</a:t>
            </a:r>
            <a:r>
              <a:rPr lang="en-US" altLang="ja-JP" dirty="0"/>
              <a:t>2012</a:t>
            </a:r>
            <a:r>
              <a:rPr lang="ja-JP" altLang="en-US" dirty="0"/>
              <a:t>年に</a:t>
            </a:r>
            <a:r>
              <a:rPr lang="en-US" altLang="ja-JP" dirty="0"/>
              <a:t>Facebook</a:t>
            </a:r>
            <a:r>
              <a:rPr lang="ja-JP" altLang="en-US" dirty="0"/>
              <a:t>に売却。</a:t>
            </a:r>
            <a:endParaRPr kumimoji="1" lang="ja-JP"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3190" y="88301"/>
            <a:ext cx="2440716" cy="244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647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Stanford University</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1981256" y="1926209"/>
            <a:ext cx="7735712" cy="4351338"/>
          </a:xfrm>
          <a:prstGeom prst="rect">
            <a:avLst/>
          </a:prstGeom>
        </p:spPr>
      </p:pic>
      <p:sp>
        <p:nvSpPr>
          <p:cNvPr id="5" name="テキスト ボックス 4">
            <a:hlinkClick r:id="rId3"/>
          </p:cNvPr>
          <p:cNvSpPr txBox="1"/>
          <p:nvPr/>
        </p:nvSpPr>
        <p:spPr>
          <a:xfrm>
            <a:off x="7900416" y="813816"/>
            <a:ext cx="3291840" cy="369332"/>
          </a:xfrm>
          <a:prstGeom prst="rect">
            <a:avLst/>
          </a:prstGeom>
          <a:noFill/>
        </p:spPr>
        <p:txBody>
          <a:bodyPr wrap="square" rtlCol="0">
            <a:spAutoFit/>
          </a:bodyPr>
          <a:lstStyle/>
          <a:p>
            <a:r>
              <a:rPr lang="ja-JP" altLang="en-US" dirty="0" smtClean="0"/>
              <a:t>キャンパスマップ</a:t>
            </a:r>
            <a:endParaRPr kumimoji="1" lang="ja-JP" altLang="en-US" dirty="0"/>
          </a:p>
        </p:txBody>
      </p:sp>
    </p:spTree>
    <p:extLst>
      <p:ext uri="{BB962C8B-B14F-4D97-AF65-F5344CB8AC3E}">
        <p14:creationId xmlns:p14="http://schemas.microsoft.com/office/powerpoint/2010/main" val="1025480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694781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375503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6927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スティーブジョブズ</a:t>
            </a:r>
            <a:endParaRPr kumimoji="1" lang="ja-JP" alt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26480" y="1751440"/>
            <a:ext cx="2393065" cy="2345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6837" y="3792870"/>
            <a:ext cx="4082643" cy="229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015" y="4668676"/>
            <a:ext cx="3845758" cy="1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4577" y="1382958"/>
            <a:ext cx="3654903" cy="213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526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kumimoji="1" lang="ja-JP" altLang="en-US" dirty="0" smtClean="0"/>
              <a:t>１９５５年生まれ</a:t>
            </a:r>
            <a:endParaRPr kumimoji="1" lang="en-US" altLang="ja-JP" dirty="0" smtClean="0"/>
          </a:p>
          <a:p>
            <a:r>
              <a:rPr lang="ja-JP" altLang="en-US" dirty="0"/>
              <a:t>リード</a:t>
            </a:r>
            <a:r>
              <a:rPr lang="ja-JP" altLang="en-US" dirty="0" smtClean="0"/>
              <a:t>大学中退</a:t>
            </a:r>
            <a:endParaRPr lang="en-US" altLang="ja-JP" dirty="0" smtClean="0"/>
          </a:p>
          <a:p>
            <a:r>
              <a:rPr lang="ja-JP" altLang="en-US" dirty="0" smtClean="0"/>
              <a:t>アタリ社に入社</a:t>
            </a:r>
            <a:endParaRPr lang="en-US" altLang="ja-JP" dirty="0" smtClean="0"/>
          </a:p>
          <a:p>
            <a:r>
              <a:rPr kumimoji="1" lang="ja-JP" altLang="en-US" dirty="0"/>
              <a:t>アップルコンピュータ</a:t>
            </a:r>
            <a:r>
              <a:rPr kumimoji="1" lang="en-US" altLang="ja-JP" dirty="0" smtClean="0"/>
              <a:t>―</a:t>
            </a:r>
            <a:r>
              <a:rPr kumimoji="1" lang="ja-JP" altLang="en-US" dirty="0" smtClean="0"/>
              <a:t>設立</a:t>
            </a:r>
            <a:endParaRPr kumimoji="1" lang="en-US" altLang="ja-JP" dirty="0" smtClean="0"/>
          </a:p>
          <a:p>
            <a:r>
              <a:rPr kumimoji="1" lang="ja-JP" altLang="en-US" dirty="0" smtClean="0"/>
              <a:t>アップルコンピュータ</a:t>
            </a:r>
            <a:r>
              <a:rPr kumimoji="1" lang="en-US" altLang="ja-JP" dirty="0" smtClean="0"/>
              <a:t>―</a:t>
            </a:r>
            <a:r>
              <a:rPr kumimoji="1" lang="ja-JP" altLang="en-US" dirty="0" smtClean="0"/>
              <a:t>退社</a:t>
            </a:r>
            <a:endParaRPr kumimoji="1" lang="en-US" altLang="ja-JP" dirty="0" smtClean="0"/>
          </a:p>
          <a:p>
            <a:r>
              <a:rPr lang="ja-JP" altLang="en-US" dirty="0" smtClean="0"/>
              <a:t>ネクスト社設立</a:t>
            </a:r>
            <a:endParaRPr lang="en-US" altLang="ja-JP" dirty="0" smtClean="0"/>
          </a:p>
          <a:p>
            <a:r>
              <a:rPr kumimoji="1" lang="ja-JP" altLang="en-US" dirty="0" smtClean="0"/>
              <a:t>ピクサー</a:t>
            </a:r>
            <a:r>
              <a:rPr kumimoji="1" lang="en-US" altLang="ja-JP" dirty="0" smtClean="0"/>
              <a:t>CEO</a:t>
            </a:r>
            <a:r>
              <a:rPr kumimoji="1" lang="ja-JP" altLang="en-US" dirty="0" smtClean="0"/>
              <a:t>に。</a:t>
            </a:r>
            <a:endParaRPr kumimoji="1" lang="en-US" altLang="ja-JP" dirty="0" smtClean="0"/>
          </a:p>
          <a:p>
            <a:r>
              <a:rPr lang="ja-JP" altLang="en-US" dirty="0" smtClean="0"/>
              <a:t>アップルコンピュータ</a:t>
            </a:r>
            <a:r>
              <a:rPr lang="en-US" altLang="ja-JP" dirty="0" smtClean="0"/>
              <a:t>―</a:t>
            </a:r>
            <a:r>
              <a:rPr lang="ja-JP" altLang="en-US" dirty="0" smtClean="0"/>
              <a:t>復帰</a:t>
            </a:r>
            <a:endParaRPr lang="en-US" altLang="ja-JP" dirty="0" smtClean="0"/>
          </a:p>
        </p:txBody>
      </p:sp>
    </p:spTree>
    <p:extLst>
      <p:ext uri="{BB962C8B-B14F-4D97-AF65-F5344CB8AC3E}">
        <p14:creationId xmlns:p14="http://schemas.microsoft.com/office/powerpoint/2010/main" val="279185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Apple </a:t>
            </a:r>
            <a:r>
              <a:rPr lang="ja-JP" altLang="en-US" dirty="0" smtClean="0"/>
              <a:t>の製品</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54880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AppleⅠ</a:t>
            </a:r>
            <a:r>
              <a:rPr kumimoji="1" lang="en-US" altLang="ja-JP" dirty="0" smtClean="0"/>
              <a:t>(1976)</a:t>
            </a:r>
            <a:endParaRPr kumimoji="1" lang="ja-JP"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2005806"/>
            <a:ext cx="60960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54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AppleⅡ</a:t>
            </a:r>
            <a:r>
              <a:rPr lang="en-US" altLang="ja-JP" dirty="0" smtClean="0"/>
              <a:t>(1977)</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5281" y="1600201"/>
            <a:ext cx="56014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43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マッキントッシュ</a:t>
            </a:r>
            <a:r>
              <a:rPr lang="en-US" altLang="ja-JP" dirty="0" smtClean="0"/>
              <a:t>(1984)</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8692" y="1600201"/>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30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err="1" smtClean="0"/>
              <a:t>Im</a:t>
            </a:r>
            <a:r>
              <a:rPr lang="en-US" altLang="ja-JP" dirty="0" err="1" smtClean="0"/>
              <a:t>ac</a:t>
            </a:r>
            <a:r>
              <a:rPr lang="en-US" altLang="ja-JP" dirty="0" smtClean="0"/>
              <a:t> G3(1998)</a:t>
            </a:r>
            <a:endParaRPr kumimoji="1" lang="ja-JP"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7992" y="1600201"/>
            <a:ext cx="46360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0476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471</Words>
  <Application>Microsoft Office PowerPoint</Application>
  <PresentationFormat>ワイド画面</PresentationFormat>
  <Paragraphs>53</Paragraphs>
  <Slides>24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24</vt:i4>
      </vt:variant>
    </vt:vector>
  </HeadingPairs>
  <TitlesOfParts>
    <vt:vector size="29" baseType="lpstr">
      <vt:lpstr>ＭＳ Ｐゴシック</vt:lpstr>
      <vt:lpstr>Arial</vt:lpstr>
      <vt:lpstr>Calibri</vt:lpstr>
      <vt:lpstr>Calibri Light</vt:lpstr>
      <vt:lpstr>Office テーマ</vt:lpstr>
      <vt:lpstr>世界の起業家</vt:lpstr>
      <vt:lpstr>イーロンマスク</vt:lpstr>
      <vt:lpstr>スティーブジョブズ</vt:lpstr>
      <vt:lpstr>PowerPoint プレゼンテーション</vt:lpstr>
      <vt:lpstr>Apple の製品</vt:lpstr>
      <vt:lpstr>AppleⅠ(1976)</vt:lpstr>
      <vt:lpstr>AppleⅡ(1977)</vt:lpstr>
      <vt:lpstr>マッキントッシュ(1984)</vt:lpstr>
      <vt:lpstr>Imac G3(1998)</vt:lpstr>
      <vt:lpstr>iPod(2001)</vt:lpstr>
      <vt:lpstr>iPhone(2007)</vt:lpstr>
      <vt:lpstr>iPad(2010)</vt:lpstr>
      <vt:lpstr>ビル・ゲイツ</vt:lpstr>
      <vt:lpstr>マークザッカーバーグ</vt:lpstr>
      <vt:lpstr>ジェフベソス</vt:lpstr>
      <vt:lpstr>ライン</vt:lpstr>
      <vt:lpstr>カン・ビョンモク</vt:lpstr>
      <vt:lpstr>インスタグラム</vt:lpstr>
      <vt:lpstr>ケヴィン・シストロム</vt:lpstr>
      <vt:lpstr>マイク・クリーガー</vt:lpstr>
      <vt:lpstr>Stanford University</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世界の起業家</dc:title>
  <dc:creator>Nariyasu Yamasawa</dc:creator>
  <cp:lastModifiedBy>山澤 成康</cp:lastModifiedBy>
  <cp:revision>19</cp:revision>
  <dcterms:created xsi:type="dcterms:W3CDTF">2018-02-26T04:29:11Z</dcterms:created>
  <dcterms:modified xsi:type="dcterms:W3CDTF">2018-06-27T06:58:03Z</dcterms:modified>
</cp:coreProperties>
</file>