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9" r:id="rId1"/>
  </p:sldMasterIdLst>
  <p:notesMasterIdLst>
    <p:notesMasterId r:id="rId52"/>
  </p:notesMasterIdLst>
  <p:handoutMasterIdLst>
    <p:handoutMasterId r:id="rId53"/>
  </p:handoutMasterIdLst>
  <p:sldIdLst>
    <p:sldId id="293" r:id="rId2"/>
    <p:sldId id="414" r:id="rId3"/>
    <p:sldId id="415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02" r:id="rId16"/>
    <p:sldId id="401" r:id="rId17"/>
    <p:sldId id="349" r:id="rId18"/>
    <p:sldId id="438" r:id="rId19"/>
    <p:sldId id="385" r:id="rId20"/>
    <p:sldId id="386" r:id="rId21"/>
    <p:sldId id="387" r:id="rId22"/>
    <p:sldId id="388" r:id="rId23"/>
    <p:sldId id="398" r:id="rId24"/>
    <p:sldId id="350" r:id="rId25"/>
    <p:sldId id="351" r:id="rId26"/>
    <p:sldId id="352" r:id="rId27"/>
    <p:sldId id="384" r:id="rId28"/>
    <p:sldId id="353" r:id="rId29"/>
    <p:sldId id="354" r:id="rId30"/>
    <p:sldId id="396" r:id="rId31"/>
    <p:sldId id="356" r:id="rId32"/>
    <p:sldId id="358" r:id="rId33"/>
    <p:sldId id="359" r:id="rId34"/>
    <p:sldId id="360" r:id="rId35"/>
    <p:sldId id="392" r:id="rId36"/>
    <p:sldId id="393" r:id="rId37"/>
    <p:sldId id="394" r:id="rId38"/>
    <p:sldId id="395" r:id="rId39"/>
    <p:sldId id="413" r:id="rId40"/>
    <p:sldId id="33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435" r:id="rId50"/>
    <p:sldId id="436" r:id="rId5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CC"/>
    <a:srgbClr val="FF9900"/>
    <a:srgbClr val="FFFFFF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00216C1-6C04-4C88-B4BE-B9ACE1FD3CCA}" type="datetimeFigureOut">
              <a:rPr lang="ja-JP" altLang="en-US"/>
              <a:pPr>
                <a:defRPr/>
              </a:pPr>
              <a:t>2015/9/29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F2A2CF-BF9E-4EB8-8864-CF7ED938F48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065174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A88C84C-F8FB-4553-B78A-BC1C45CB1D1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675907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280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E68991-102F-45AC-9640-DEADA2104D9F}" type="slidenum">
              <a:rPr lang="ja-JP" altLang="en-US">
                <a:solidFill>
                  <a:srgbClr val="000000"/>
                </a:solidFill>
              </a:rPr>
              <a:pPr/>
              <a:t>3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803275" indent="-3079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236663" indent="-246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731963" indent="-246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227263" indent="-246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6844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1416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988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4056063" indent="-246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9B66270-7667-4A02-BCF7-F31086F18A1E}" type="slidenum">
              <a:rPr lang="en-US" altLang="ja-JP" sz="13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16</a:t>
            </a:fld>
            <a:endParaRPr lang="en-US" altLang="ja-JP" sz="1300">
              <a:ea typeface="ＭＳ Ｐゴシック" panose="020B0600070205080204" pitchFamily="5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xmlns="" val="308870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F1817-0613-4566-9D1E-559ECBFC3728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385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061B0-F299-4282-BDD2-A2B4F89344DC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89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6D7A1-5E78-4F63-B6CA-3692C20D64D3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60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153AC-C698-4E16-BF02-09320A87A3B8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91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3F74563A-FA0E-40CD-B5BE-C7F30D3612A6}" type="slidenum">
              <a:rPr lang="en-US" altLang="ja-JP" smtClean="0"/>
              <a:pPr eaLnBrk="1" hangingPunct="1"/>
              <a:t>40</a:t>
            </a:fld>
            <a:endParaRPr lang="en-US" altLang="ja-JP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xmlns="" val="315663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0388-1829-4365-B173-760EA46DC9CC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89799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06DD1-DC21-43F2-9A71-77F87D8E5DEB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0059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06DD1-DC21-43F2-9A71-77F87D8E5DEB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58027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BEBC7-840E-4470-A602-432E138F2591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97564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62271-F0F3-4AB3-9D47-B98339A8A2E5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40923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BB888A-933C-48EC-A5ED-06A35559A56F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75568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D6FB5-C6B5-4D1A-81EB-74B62642550B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67254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F7F130-9D10-4DCA-9177-958FD7162CD9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4553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8194C2-9204-4A8D-AFDE-E57376FA8F0E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97307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06DD1-DC21-43F2-9A71-77F87D8E5DEB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67194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5F9F2-B267-4E8A-BC07-785B445EEC11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77785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E06DD1-DC21-43F2-9A71-77F87D8E5DEB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10639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 baseline="0">
          <a:solidFill>
            <a:schemeClr val="tx1"/>
          </a:solidFill>
          <a:latin typeface="+mj-lt"/>
          <a:ea typeface="メイリオ" panose="020B0604030504040204" pitchFamily="50" charset="-128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7504" y="908720"/>
            <a:ext cx="8568952" cy="2387600"/>
          </a:xfrm>
        </p:spPr>
        <p:txBody>
          <a:bodyPr/>
          <a:lstStyle/>
          <a:p>
            <a:r>
              <a:rPr kumimoji="1" lang="ja-JP" altLang="en-US" sz="4000" dirty="0" smtClean="0"/>
              <a:t>ディズニーランドのマネジメント</a:t>
            </a:r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lang="ja-JP" altLang="en-US" dirty="0" smtClean="0">
                <a:solidFill>
                  <a:srgbClr val="FF9900"/>
                </a:solidFill>
              </a:rPr>
              <a:t>価格</a:t>
            </a:r>
            <a:r>
              <a:rPr lang="ja-JP" altLang="en-US" dirty="0">
                <a:solidFill>
                  <a:srgbClr val="FF9900"/>
                </a:solidFill>
              </a:rPr>
              <a:t>戦略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ja-JP" sz="2400" dirty="0" smtClean="0"/>
          </a:p>
          <a:p>
            <a:r>
              <a:rPr lang="ja-JP" altLang="en-US" sz="2400" dirty="0" smtClean="0"/>
              <a:t>跡見学園女子大学マネジメント学部教授</a:t>
            </a:r>
            <a:endParaRPr lang="en-US" altLang="ja-JP" sz="2400" dirty="0" smtClean="0"/>
          </a:p>
          <a:p>
            <a:r>
              <a:rPr lang="ja-JP" altLang="en-US" sz="2400" dirty="0" smtClean="0"/>
              <a:t>山澤成康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750" y="692150"/>
            <a:ext cx="8135938" cy="42275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アラジンが</a:t>
            </a:r>
            <a:r>
              <a:rPr lang="ja-JP" altLang="ja-JP" sz="2800" dirty="0"/>
              <a:t>公開された</a:t>
            </a:r>
            <a:r>
              <a:rPr lang="en-US" altLang="ja-JP" sz="2800" dirty="0"/>
              <a:t>1990</a:t>
            </a:r>
            <a:r>
              <a:rPr lang="ja-JP" altLang="ja-JP" sz="2800" dirty="0"/>
              <a:t>年代に大きく</a:t>
            </a:r>
            <a:r>
              <a:rPr lang="ja-JP" altLang="ja-JP" sz="2800" dirty="0" smtClean="0"/>
              <a:t>進んだ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</a:t>
            </a:r>
            <a:r>
              <a:rPr lang="ja-JP" altLang="ja-JP" sz="2800" dirty="0" smtClean="0"/>
              <a:t>「</a:t>
            </a:r>
            <a:r>
              <a:rPr lang="ja-JP" altLang="ja-JP" sz="2800" dirty="0"/>
              <a:t>多文化主義」と「国際化</a:t>
            </a:r>
            <a:r>
              <a:rPr lang="ja-JP" altLang="ja-JP" sz="2800" dirty="0" smtClean="0"/>
              <a:t>」</a:t>
            </a:r>
            <a:r>
              <a:rPr lang="ja-JP" altLang="en-US" sz="2800" dirty="0"/>
              <a:t>の</a:t>
            </a:r>
            <a:r>
              <a:rPr lang="ja-JP" altLang="ja-JP" sz="2800" dirty="0" smtClean="0"/>
              <a:t>象徴</a:t>
            </a:r>
            <a:endParaRPr lang="en-US" altLang="ja-JP" sz="2800" dirty="0" smtClean="0"/>
          </a:p>
          <a:p>
            <a:pPr>
              <a:defRPr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en-US" sz="2800" dirty="0" smtClean="0"/>
              <a:t>非白人を主人公にし、戦う女性を前面に押し出す</a:t>
            </a:r>
            <a:endParaRPr lang="en-US" altLang="ja-JP" sz="2800" dirty="0" smtClean="0"/>
          </a:p>
          <a:p>
            <a:pPr>
              <a:defRPr/>
            </a:pPr>
            <a:endParaRPr lang="ja-JP" altLang="ja-JP" sz="2800" dirty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ジャスミン</a:t>
            </a:r>
            <a:r>
              <a:rPr lang="ja-JP" altLang="en-US" sz="2800" dirty="0" smtClean="0"/>
              <a:t>ー</a:t>
            </a:r>
            <a:r>
              <a:rPr lang="ja-JP" altLang="ja-JP" sz="2800" dirty="0" smtClean="0"/>
              <a:t>アラブ人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</a:t>
            </a:r>
            <a:r>
              <a:rPr lang="ja-JP" altLang="ja-JP" sz="2800" dirty="0" smtClean="0"/>
              <a:t>ポカホンタス</a:t>
            </a:r>
            <a:r>
              <a:rPr lang="ja-JP" altLang="en-US" sz="2800" dirty="0" smtClean="0"/>
              <a:t>ーネイティブアメリカン</a:t>
            </a:r>
            <a:endParaRPr lang="en-US" altLang="ja-JP" sz="2800" dirty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</a:t>
            </a:r>
            <a:r>
              <a:rPr lang="ja-JP" altLang="ja-JP" sz="2800" dirty="0" smtClean="0"/>
              <a:t>ムーラン</a:t>
            </a:r>
            <a:r>
              <a:rPr lang="ja-JP" altLang="en-US" sz="2800" dirty="0" smtClean="0"/>
              <a:t>ー中国人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ティアナー</a:t>
            </a:r>
            <a:r>
              <a:rPr lang="ja-JP" altLang="ja-JP" sz="2800" dirty="0" smtClean="0"/>
              <a:t>黒人少女</a:t>
            </a:r>
            <a:endParaRPr lang="ja-JP" altLang="ja-JP" sz="2800" dirty="0"/>
          </a:p>
          <a:p>
            <a:pPr>
              <a:defRPr/>
            </a:pP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8785225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ja-JP" altLang="en-US" dirty="0" smtClean="0"/>
              <a:t>現代的価値観、強い女性像、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第四期プリンセス</a:t>
            </a:r>
            <a:endParaRPr lang="ja-JP" altLang="en-US" dirty="0"/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773238"/>
            <a:ext cx="3087688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852613"/>
            <a:ext cx="3087687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5013325"/>
            <a:ext cx="3089275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5013325"/>
            <a:ext cx="3089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923925"/>
            <a:ext cx="8807450" cy="4910138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現代社会の女性像</a:t>
            </a: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エネルギッシュで型破りなプリンセス</a:t>
            </a:r>
          </a:p>
          <a:p>
            <a:pPr>
              <a:buFont typeface="Wingdings" pitchFamily="2" charset="2"/>
              <a:buChar char="l"/>
            </a:pP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「プリンセスなのにも関わらず髪はボサボサ、ドレスも着ない」</a:t>
            </a:r>
          </a:p>
          <a:p>
            <a:pPr>
              <a:buFont typeface="Wingdings" pitchFamily="2" charset="2"/>
              <a:buChar char="l"/>
            </a:pP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「自分の</a:t>
            </a:r>
            <a:r>
              <a:rPr lang="ja-JP" altLang="en-US" sz="2400" dirty="0" smtClean="0"/>
              <a:t>意志</a:t>
            </a:r>
            <a:r>
              <a:rPr lang="ja-JP" altLang="ja-JP" sz="2400" dirty="0" smtClean="0"/>
              <a:t>で生きているしっかりとした女性」</a:t>
            </a:r>
          </a:p>
          <a:p>
            <a:pPr>
              <a:buFont typeface="Wingdings" pitchFamily="2" charset="2"/>
              <a:buChar char="l"/>
            </a:pP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「王子様に頼らない」</a:t>
            </a:r>
          </a:p>
          <a:p>
            <a:endParaRPr lang="ja-JP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タイトル 1"/>
          <p:cNvSpPr>
            <a:spLocks noGrp="1"/>
          </p:cNvSpPr>
          <p:nvPr>
            <p:ph type="title"/>
          </p:nvPr>
        </p:nvSpPr>
        <p:spPr>
          <a:xfrm>
            <a:off x="522288" y="492125"/>
            <a:ext cx="8229600" cy="1143000"/>
          </a:xfrm>
        </p:spPr>
        <p:txBody>
          <a:bodyPr/>
          <a:lstStyle/>
          <a:p>
            <a:r>
              <a:rPr lang="ja-JP" altLang="en-US" smtClean="0"/>
              <a:t>王子は二の次、第五期プリンセス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3863" y="2019300"/>
            <a:ext cx="4344987" cy="3103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ja-JP" altLang="en-US" sz="2800" dirty="0" smtClean="0"/>
              <a:t>エルサとアナ（</a:t>
            </a:r>
            <a:r>
              <a:rPr lang="en-US" altLang="ja-JP" sz="2800" dirty="0" smtClean="0"/>
              <a:t>2013</a:t>
            </a:r>
            <a:r>
              <a:rPr lang="ja-JP" altLang="en-US" sz="2800" dirty="0" smtClean="0"/>
              <a:t>年）</a:t>
            </a:r>
            <a:endParaRPr lang="en-US" altLang="ja-JP" sz="2800" dirty="0"/>
          </a:p>
          <a:p>
            <a:pPr lvl="1">
              <a:defRPr/>
            </a:pPr>
            <a:r>
              <a:rPr lang="ja-JP" altLang="en-US" sz="2000" dirty="0" smtClean="0"/>
              <a:t>アナ</a:t>
            </a:r>
            <a:endParaRPr lang="en-US" altLang="ja-JP" sz="2000" dirty="0"/>
          </a:p>
          <a:p>
            <a:pPr marL="457200" lvl="1" indent="0">
              <a:buFont typeface="Arial" charset="0"/>
              <a:buNone/>
              <a:defRPr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生まれは王女。お相手はクリストフ（山男）</a:t>
            </a:r>
            <a:endParaRPr lang="en-US" altLang="ja-JP" sz="2000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altLang="ja-JP" sz="2000" dirty="0" smtClean="0"/>
          </a:p>
          <a:p>
            <a:pPr lvl="1">
              <a:defRPr/>
            </a:pPr>
            <a:r>
              <a:rPr lang="ja-JP" altLang="en-US" sz="2000" dirty="0" smtClean="0"/>
              <a:t>エルサ</a:t>
            </a:r>
            <a:endParaRPr lang="en-US" altLang="ja-JP" sz="2000" dirty="0"/>
          </a:p>
          <a:p>
            <a:pPr marL="457200" lvl="1" indent="0">
              <a:buFont typeface="Arial" charset="0"/>
              <a:buNone/>
              <a:defRPr/>
            </a:pPr>
            <a:r>
              <a:rPr lang="ja-JP" altLang="en-US" sz="2000" dirty="0" smtClean="0"/>
              <a:t>　生まれは王女（後に女王）</a:t>
            </a:r>
            <a:endParaRPr lang="en-US" altLang="ja-JP" sz="2000" dirty="0" smtClean="0"/>
          </a:p>
        </p:txBody>
      </p:sp>
      <p:pic>
        <p:nvPicPr>
          <p:cNvPr id="138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" y="2019300"/>
            <a:ext cx="3722688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9713" y="850900"/>
            <a:ext cx="8229600" cy="5289550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エルサ</a:t>
            </a:r>
            <a:r>
              <a:rPr lang="ja-JP" altLang="en-US" sz="2400" dirty="0" smtClean="0"/>
              <a:t>は、</a:t>
            </a:r>
            <a:r>
              <a:rPr lang="ja-JP" altLang="ja-JP" sz="2400" dirty="0" smtClean="0"/>
              <a:t>王子様（男性）からのプロポーズを求めていない</a:t>
            </a:r>
          </a:p>
          <a:p>
            <a:pPr>
              <a:buFont typeface="Wingdings" pitchFamily="2" charset="2"/>
              <a:buChar char="l"/>
            </a:pP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物語上でも男女の愛に限らない多様な愛の形を認めるメッセージが</a:t>
            </a:r>
            <a:r>
              <a:rPr lang="ja-JP" altLang="en-US" sz="2400" dirty="0" smtClean="0"/>
              <a:t>ある</a:t>
            </a: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endParaRPr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dirty="0" smtClean="0"/>
              <a:t>「最もプログレッシブ</a:t>
            </a:r>
            <a:r>
              <a:rPr lang="ja-JP" altLang="en-US" sz="2400" dirty="0" smtClean="0"/>
              <a:t>（先進的）</a:t>
            </a:r>
            <a:r>
              <a:rPr lang="ja-JP" altLang="ja-JP" sz="2400" dirty="0" smtClean="0"/>
              <a:t>なディズニー映画」との評価</a:t>
            </a:r>
          </a:p>
          <a:p>
            <a:pPr>
              <a:buFont typeface="Wingdings" pitchFamily="2" charset="2"/>
              <a:buChar char="l"/>
            </a:pPr>
            <a:endParaRPr lang="en-US" altLang="ja-JP" sz="2400" dirty="0" smtClean="0"/>
          </a:p>
          <a:p>
            <a:pPr>
              <a:buNone/>
            </a:pPr>
            <a:endParaRPr lang="ja-JP" altLang="ja-JP" sz="2400" dirty="0" smtClean="0"/>
          </a:p>
          <a:p>
            <a:endParaRPr lang="ja-JP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44450"/>
            <a:ext cx="8778875" cy="6362700"/>
          </a:xfrm>
          <a:noFill/>
        </p:spPr>
      </p:pic>
    </p:spTree>
    <p:extLst>
      <p:ext uri="{BB962C8B-B14F-4D97-AF65-F5344CB8AC3E}">
        <p14:creationId xmlns:p14="http://schemas.microsoft.com/office/powerpoint/2010/main" xmlns="" val="38128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92" y="1058863"/>
            <a:ext cx="8979016" cy="5735760"/>
          </a:xfrm>
          <a:prstGeom prst="rect">
            <a:avLst/>
          </a:prstGeom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1876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302086" name="AutoShape 6"/>
          <p:cNvSpPr>
            <a:spLocks noChangeArrowheads="1"/>
          </p:cNvSpPr>
          <p:nvPr/>
        </p:nvSpPr>
        <p:spPr bwMode="auto">
          <a:xfrm>
            <a:off x="755650" y="4437063"/>
            <a:ext cx="2879725" cy="503237"/>
          </a:xfrm>
          <a:prstGeom prst="wedgeEllipseCallout">
            <a:avLst>
              <a:gd name="adj1" fmla="val 39023"/>
              <a:gd name="adj2" fmla="val -168565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10</a:t>
            </a:r>
            <a:r>
              <a:rPr lang="ja-JP" altLang="en-US" b="1" dirty="0"/>
              <a:t>周年</a:t>
            </a:r>
          </a:p>
        </p:txBody>
      </p:sp>
      <p:sp>
        <p:nvSpPr>
          <p:cNvPr id="302087" name="AutoShape 7"/>
          <p:cNvSpPr>
            <a:spLocks noChangeArrowheads="1"/>
          </p:cNvSpPr>
          <p:nvPr/>
        </p:nvSpPr>
        <p:spPr bwMode="auto">
          <a:xfrm>
            <a:off x="574957" y="2113664"/>
            <a:ext cx="2949575" cy="503237"/>
          </a:xfrm>
          <a:prstGeom prst="wedgeEllipseCallout">
            <a:avLst>
              <a:gd name="adj1" fmla="val 59232"/>
              <a:gd name="adj2" fmla="val 21738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b="1" dirty="0"/>
              <a:t>ファンテリュージョン</a:t>
            </a:r>
          </a:p>
        </p:txBody>
      </p:sp>
      <p:sp>
        <p:nvSpPr>
          <p:cNvPr id="302088" name="AutoShape 8"/>
          <p:cNvSpPr>
            <a:spLocks noChangeArrowheads="1"/>
          </p:cNvSpPr>
          <p:nvPr/>
        </p:nvSpPr>
        <p:spPr bwMode="auto">
          <a:xfrm>
            <a:off x="3650456" y="2124075"/>
            <a:ext cx="2592388" cy="503238"/>
          </a:xfrm>
          <a:prstGeom prst="wedgeEllipseCallout">
            <a:avLst>
              <a:gd name="adj1" fmla="val -9708"/>
              <a:gd name="adj2" fmla="val 18659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15</a:t>
            </a:r>
            <a:r>
              <a:rPr lang="ja-JP" altLang="en-US" b="1" dirty="0"/>
              <a:t>周年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1476375" y="476250"/>
            <a:ext cx="597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1525588" y="260350"/>
            <a:ext cx="6842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3600">
                <a:latin typeface="Arial" panose="020B0604020202020204" pitchFamily="34" charset="0"/>
              </a:rPr>
              <a:t>ディズニーリゾート入場者数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3419872" y="4915148"/>
            <a:ext cx="3887788" cy="503237"/>
          </a:xfrm>
          <a:prstGeom prst="wedgeEllipseCallout">
            <a:avLst>
              <a:gd name="adj1" fmla="val -5901"/>
              <a:gd name="adj2" fmla="val -27441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sz="1600" b="1" dirty="0"/>
              <a:t>プーさんのハニーハントなど</a:t>
            </a: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651500" y="4365625"/>
            <a:ext cx="2879725" cy="503238"/>
          </a:xfrm>
          <a:prstGeom prst="wedgeEllipseCallout">
            <a:avLst>
              <a:gd name="adj1" fmla="val -50222"/>
              <a:gd name="adj2" fmla="val -266718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sz="1600" b="1" dirty="0"/>
              <a:t>東京ディズニーシー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859338" y="1341438"/>
            <a:ext cx="2592387" cy="503237"/>
          </a:xfrm>
          <a:prstGeom prst="wedgeEllipseCallout">
            <a:avLst>
              <a:gd name="adj1" fmla="val -9708"/>
              <a:gd name="adj2" fmla="val 18659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20</a:t>
            </a:r>
            <a:r>
              <a:rPr lang="ja-JP" altLang="en-US" b="1" dirty="0"/>
              <a:t>周年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940425" y="1268413"/>
            <a:ext cx="2376488" cy="720725"/>
          </a:xfrm>
          <a:prstGeom prst="wedgeEllipseCallout">
            <a:avLst>
              <a:gd name="adj1" fmla="val -25644"/>
              <a:gd name="adj2" fmla="val 12265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sz="1600" b="1" dirty="0"/>
              <a:t>タワーオブテラー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5651500" y="3284538"/>
            <a:ext cx="2592388" cy="503237"/>
          </a:xfrm>
          <a:prstGeom prst="wedgeEllipseCallout">
            <a:avLst>
              <a:gd name="adj1" fmla="val 6088"/>
              <a:gd name="adj2" fmla="val -13884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25</a:t>
            </a:r>
            <a:r>
              <a:rPr lang="ja-JP" altLang="en-US" b="1" dirty="0"/>
              <a:t>周年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043608" y="5450681"/>
            <a:ext cx="2879725" cy="503237"/>
          </a:xfrm>
          <a:prstGeom prst="wedgeEllipseCallout">
            <a:avLst>
              <a:gd name="adj1" fmla="val 53713"/>
              <a:gd name="adj2" fmla="val -39365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ja-JP" altLang="en-US" b="1" dirty="0"/>
              <a:t>トゥーンタウン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6659563" y="1196975"/>
            <a:ext cx="2592387" cy="503238"/>
          </a:xfrm>
          <a:prstGeom prst="wedgeEllipseCallout">
            <a:avLst>
              <a:gd name="adj1" fmla="val 14920"/>
              <a:gd name="adj2" fmla="val 118922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ja-JP" b="1" dirty="0"/>
              <a:t>30</a:t>
            </a:r>
            <a:r>
              <a:rPr lang="ja-JP" altLang="en-US" b="1" dirty="0"/>
              <a:t>周年</a:t>
            </a:r>
          </a:p>
        </p:txBody>
      </p:sp>
    </p:spTree>
    <p:extLst>
      <p:ext uri="{BB962C8B-B14F-4D97-AF65-F5344CB8AC3E}">
        <p14:creationId xmlns:p14="http://schemas.microsoft.com/office/powerpoint/2010/main" xmlns="" val="12760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  <p:bldP spid="302087" grpId="0" animBg="1"/>
      <p:bldP spid="302088" grpId="0" animBg="1"/>
      <p:bldP spid="2" grpId="0" animBg="1"/>
      <p:bldP spid="3" grpId="0" animBg="1"/>
      <p:bldP spid="15" grpId="0" animBg="1"/>
      <p:bldP spid="4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需要と供給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1997" y="1310281"/>
            <a:ext cx="5256011" cy="341486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95587" y="4725144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需要＝人間の欲望から発する　おいしいワイン、楽しい食事、優れた音楽</a:t>
            </a:r>
          </a:p>
          <a:p>
            <a:r>
              <a:rPr lang="ja-JP" altLang="en-US" dirty="0"/>
              <a:t>供給＝その欲求を満たすための努力</a:t>
            </a:r>
          </a:p>
          <a:p>
            <a:r>
              <a:rPr lang="ja-JP" altLang="en-US" dirty="0"/>
              <a:t>市場＝需要する人と供給する人がモノを交換する場所</a:t>
            </a:r>
          </a:p>
          <a:p>
            <a:r>
              <a:rPr lang="ja-JP" altLang="en-US" dirty="0"/>
              <a:t>価格＝需給の状況を教えてくれるシグナル</a:t>
            </a:r>
          </a:p>
          <a:p>
            <a:r>
              <a:rPr lang="ja-JP" altLang="en-US" dirty="0"/>
              <a:t>均衡＝みんなが満足する点</a:t>
            </a:r>
          </a:p>
        </p:txBody>
      </p:sp>
    </p:spTree>
    <p:extLst>
      <p:ext uri="{BB962C8B-B14F-4D97-AF65-F5344CB8AC3E}">
        <p14:creationId xmlns:p14="http://schemas.microsoft.com/office/powerpoint/2010/main" xmlns="" val="13469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タイトル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886700" cy="1325563"/>
          </a:xfrm>
        </p:spPr>
        <p:txBody>
          <a:bodyPr/>
          <a:lstStyle/>
          <a:p>
            <a:r>
              <a:rPr lang="ja-JP" altLang="en-US" dirty="0" smtClean="0"/>
              <a:t>プライマリー経済学入門（</a:t>
            </a:r>
            <a:r>
              <a:rPr lang="en-US" altLang="ja-JP" dirty="0" smtClean="0"/>
              <a:t>DVD</a:t>
            </a:r>
            <a:r>
              <a:rPr lang="ja-JP" altLang="en-US" dirty="0" smtClean="0"/>
              <a:t>）</a:t>
            </a:r>
          </a:p>
        </p:txBody>
      </p:sp>
      <p:pic>
        <p:nvPicPr>
          <p:cNvPr id="921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576" y="1412776"/>
            <a:ext cx="7632700" cy="4921250"/>
          </a:xfrm>
          <a:noFill/>
        </p:spPr>
      </p:pic>
    </p:spTree>
    <p:extLst>
      <p:ext uri="{BB962C8B-B14F-4D97-AF65-F5344CB8AC3E}">
        <p14:creationId xmlns:p14="http://schemas.microsoft.com/office/powerpoint/2010/main" xmlns="" val="25794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4"/>
          <p:cNvSpPr>
            <a:spLocks noChangeShapeType="1"/>
          </p:cNvSpPr>
          <p:nvPr/>
        </p:nvSpPr>
        <p:spPr bwMode="auto">
          <a:xfrm>
            <a:off x="1763713" y="981075"/>
            <a:ext cx="0" cy="446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2227" name="Line 5"/>
          <p:cNvSpPr>
            <a:spLocks noChangeShapeType="1"/>
          </p:cNvSpPr>
          <p:nvPr/>
        </p:nvSpPr>
        <p:spPr bwMode="auto">
          <a:xfrm>
            <a:off x="1835150" y="5445125"/>
            <a:ext cx="583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7019925" y="580548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rgbClr val="3333FF"/>
                </a:solidFill>
              </a:rPr>
              <a:t>個数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485775" y="709613"/>
            <a:ext cx="4619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rgbClr val="0000CC"/>
                </a:solidFill>
              </a:rPr>
              <a:t>値段</a:t>
            </a:r>
          </a:p>
        </p:txBody>
      </p:sp>
      <p:sp>
        <p:nvSpPr>
          <p:cNvPr id="52230" name="Line 8"/>
          <p:cNvSpPr>
            <a:spLocks noChangeShapeType="1"/>
          </p:cNvSpPr>
          <p:nvPr/>
        </p:nvSpPr>
        <p:spPr bwMode="auto">
          <a:xfrm flipV="1">
            <a:off x="2700338" y="1412875"/>
            <a:ext cx="3959225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2231" name="Line 9"/>
          <p:cNvSpPr>
            <a:spLocks noChangeShapeType="1"/>
          </p:cNvSpPr>
          <p:nvPr/>
        </p:nvSpPr>
        <p:spPr bwMode="auto">
          <a:xfrm>
            <a:off x="2555875" y="1412875"/>
            <a:ext cx="4319588" cy="3529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2232" name="Text Box 16"/>
          <p:cNvSpPr txBox="1">
            <a:spLocks noChangeArrowheads="1"/>
          </p:cNvSpPr>
          <p:nvPr/>
        </p:nvSpPr>
        <p:spPr bwMode="auto">
          <a:xfrm>
            <a:off x="3203575" y="5661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１個</a:t>
            </a:r>
          </a:p>
        </p:txBody>
      </p:sp>
      <p:sp>
        <p:nvSpPr>
          <p:cNvPr id="52233" name="Text Box 17"/>
          <p:cNvSpPr txBox="1">
            <a:spLocks noChangeArrowheads="1"/>
          </p:cNvSpPr>
          <p:nvPr/>
        </p:nvSpPr>
        <p:spPr bwMode="auto">
          <a:xfrm>
            <a:off x="4356100" y="5734050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ja-JP"/>
          </a:p>
        </p:txBody>
      </p:sp>
      <p:sp>
        <p:nvSpPr>
          <p:cNvPr id="52234" name="Text Box 18"/>
          <p:cNvSpPr txBox="1">
            <a:spLocks noChangeArrowheads="1"/>
          </p:cNvSpPr>
          <p:nvPr/>
        </p:nvSpPr>
        <p:spPr bwMode="auto">
          <a:xfrm>
            <a:off x="4284663" y="56610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２個</a:t>
            </a:r>
          </a:p>
        </p:txBody>
      </p:sp>
      <p:sp>
        <p:nvSpPr>
          <p:cNvPr id="52235" name="Text Box 19"/>
          <p:cNvSpPr txBox="1">
            <a:spLocks noChangeArrowheads="1"/>
          </p:cNvSpPr>
          <p:nvPr/>
        </p:nvSpPr>
        <p:spPr bwMode="auto">
          <a:xfrm>
            <a:off x="5795963" y="573405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３個</a:t>
            </a:r>
          </a:p>
        </p:txBody>
      </p:sp>
      <p:sp>
        <p:nvSpPr>
          <p:cNvPr id="52236" name="Text Box 20"/>
          <p:cNvSpPr txBox="1">
            <a:spLocks noChangeArrowheads="1"/>
          </p:cNvSpPr>
          <p:nvPr/>
        </p:nvSpPr>
        <p:spPr bwMode="auto">
          <a:xfrm>
            <a:off x="468313" y="2852738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100</a:t>
            </a:r>
            <a:r>
              <a:rPr lang="ja-JP" altLang="en-US"/>
              <a:t>円</a:t>
            </a:r>
          </a:p>
        </p:txBody>
      </p:sp>
      <p:sp>
        <p:nvSpPr>
          <p:cNvPr id="52237" name="Text Box 21"/>
          <p:cNvSpPr txBox="1">
            <a:spLocks noChangeArrowheads="1"/>
          </p:cNvSpPr>
          <p:nvPr/>
        </p:nvSpPr>
        <p:spPr bwMode="auto">
          <a:xfrm>
            <a:off x="395288" y="3789363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50</a:t>
            </a:r>
            <a:r>
              <a:rPr lang="ja-JP" altLang="en-US"/>
              <a:t>円</a:t>
            </a:r>
          </a:p>
        </p:txBody>
      </p:sp>
      <p:sp>
        <p:nvSpPr>
          <p:cNvPr id="52238" name="Text Box 23"/>
          <p:cNvSpPr txBox="1">
            <a:spLocks noChangeArrowheads="1"/>
          </p:cNvSpPr>
          <p:nvPr/>
        </p:nvSpPr>
        <p:spPr bwMode="auto">
          <a:xfrm>
            <a:off x="468313" y="162877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150</a:t>
            </a:r>
            <a:r>
              <a:rPr lang="ja-JP" altLang="en-US"/>
              <a:t>円</a:t>
            </a:r>
          </a:p>
        </p:txBody>
      </p:sp>
      <p:sp>
        <p:nvSpPr>
          <p:cNvPr id="52239" name="Text Box 24"/>
          <p:cNvSpPr txBox="1">
            <a:spLocks noChangeArrowheads="1"/>
          </p:cNvSpPr>
          <p:nvPr/>
        </p:nvSpPr>
        <p:spPr bwMode="auto">
          <a:xfrm>
            <a:off x="6372225" y="885825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供給曲線</a:t>
            </a:r>
          </a:p>
        </p:txBody>
      </p:sp>
      <p:sp>
        <p:nvSpPr>
          <p:cNvPr id="52240" name="Text Box 25"/>
          <p:cNvSpPr txBox="1">
            <a:spLocks noChangeArrowheads="1"/>
          </p:cNvSpPr>
          <p:nvPr/>
        </p:nvSpPr>
        <p:spPr bwMode="auto">
          <a:xfrm>
            <a:off x="2159000" y="885825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需要曲線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203650" y="228025"/>
            <a:ext cx="29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ja-JP" sz="3200" dirty="0"/>
              <a:t>需要と供給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1196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ディズニーランドの強さ</a:t>
            </a:r>
            <a:br>
              <a:rPr lang="ja-JP" altLang="en-US" sz="3600" dirty="0" smtClean="0"/>
            </a:br>
            <a:endParaRPr lang="ja-JP" altLang="en-US" sz="3600" dirty="0" smtClean="0"/>
          </a:p>
        </p:txBody>
      </p:sp>
      <p:sp>
        <p:nvSpPr>
          <p:cNvPr id="12291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→思いつきや直感ではなく、</a:t>
            </a:r>
            <a:r>
              <a:rPr lang="ja-JP" altLang="en-US" sz="4000" dirty="0" err="1" smtClean="0"/>
              <a:t>さ</a:t>
            </a:r>
            <a:r>
              <a:rPr lang="ja-JP" altLang="en-US" sz="4000" dirty="0" smtClean="0"/>
              <a:t>ｍざまなサービスに対して緻密な計算をしているところ</a:t>
            </a:r>
          </a:p>
          <a:p>
            <a:endParaRPr lang="ja-JP" alt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Line 2"/>
          <p:cNvSpPr>
            <a:spLocks noChangeShapeType="1"/>
          </p:cNvSpPr>
          <p:nvPr/>
        </p:nvSpPr>
        <p:spPr bwMode="auto">
          <a:xfrm>
            <a:off x="1763713" y="981075"/>
            <a:ext cx="0" cy="446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1763713" y="5445125"/>
            <a:ext cx="5903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019925" y="580548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rgbClr val="3333FF"/>
                </a:solidFill>
              </a:rPr>
              <a:t>個数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4619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値段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43213" y="1268413"/>
            <a:ext cx="4032250" cy="381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3255" name="Line 8"/>
          <p:cNvSpPr>
            <a:spLocks noChangeShapeType="1"/>
          </p:cNvSpPr>
          <p:nvPr/>
        </p:nvSpPr>
        <p:spPr bwMode="auto">
          <a:xfrm>
            <a:off x="1763713" y="2997200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3256" name="Line 9"/>
          <p:cNvSpPr>
            <a:spLocks noChangeShapeType="1"/>
          </p:cNvSpPr>
          <p:nvPr/>
        </p:nvSpPr>
        <p:spPr bwMode="auto">
          <a:xfrm>
            <a:off x="4716463" y="2997200"/>
            <a:ext cx="0" cy="2447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1692275" y="4005263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3492500" y="1844675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1763713" y="1844675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5795963" y="4005263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3261" name="Text Box 14"/>
          <p:cNvSpPr txBox="1">
            <a:spLocks noChangeArrowheads="1"/>
          </p:cNvSpPr>
          <p:nvPr/>
        </p:nvSpPr>
        <p:spPr bwMode="auto">
          <a:xfrm>
            <a:off x="3203575" y="5661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１個</a:t>
            </a:r>
          </a:p>
        </p:txBody>
      </p:sp>
      <p:sp>
        <p:nvSpPr>
          <p:cNvPr id="53262" name="Text Box 15"/>
          <p:cNvSpPr txBox="1">
            <a:spLocks noChangeArrowheads="1"/>
          </p:cNvSpPr>
          <p:nvPr/>
        </p:nvSpPr>
        <p:spPr bwMode="auto">
          <a:xfrm>
            <a:off x="4356100" y="5734050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ja-JP"/>
          </a:p>
        </p:txBody>
      </p:sp>
      <p:sp>
        <p:nvSpPr>
          <p:cNvPr id="53263" name="Text Box 16"/>
          <p:cNvSpPr txBox="1">
            <a:spLocks noChangeArrowheads="1"/>
          </p:cNvSpPr>
          <p:nvPr/>
        </p:nvSpPr>
        <p:spPr bwMode="auto">
          <a:xfrm>
            <a:off x="4284663" y="56610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２個</a:t>
            </a:r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5580063" y="5661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３個</a:t>
            </a:r>
          </a:p>
        </p:txBody>
      </p:sp>
      <p:sp>
        <p:nvSpPr>
          <p:cNvPr id="53265" name="Text Box 18"/>
          <p:cNvSpPr txBox="1">
            <a:spLocks noChangeArrowheads="1"/>
          </p:cNvSpPr>
          <p:nvPr/>
        </p:nvSpPr>
        <p:spPr bwMode="auto">
          <a:xfrm>
            <a:off x="468313" y="2852738"/>
            <a:ext cx="1081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/>
              <a:t>100</a:t>
            </a:r>
            <a:r>
              <a:rPr lang="ja-JP" altLang="en-US" sz="2000"/>
              <a:t>円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468313" y="3933825"/>
            <a:ext cx="1223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/>
              <a:t>50</a:t>
            </a:r>
            <a:r>
              <a:rPr lang="ja-JP" altLang="en-US" sz="2000"/>
              <a:t>円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468313" y="1628775"/>
            <a:ext cx="107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/>
              <a:t>150</a:t>
            </a:r>
            <a:r>
              <a:rPr lang="ja-JP" altLang="en-US" sz="2000"/>
              <a:t>円</a:t>
            </a:r>
          </a:p>
        </p:txBody>
      </p:sp>
      <p:sp>
        <p:nvSpPr>
          <p:cNvPr id="53268" name="Text Box 21"/>
          <p:cNvSpPr txBox="1">
            <a:spLocks noChangeArrowheads="1"/>
          </p:cNvSpPr>
          <p:nvPr/>
        </p:nvSpPr>
        <p:spPr bwMode="auto">
          <a:xfrm>
            <a:off x="3343275" y="627063"/>
            <a:ext cx="281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/>
              <a:t>需要曲線</a:t>
            </a:r>
          </a:p>
        </p:txBody>
      </p:sp>
      <p:sp>
        <p:nvSpPr>
          <p:cNvPr id="53269" name="Oval 22"/>
          <p:cNvSpPr>
            <a:spLocks noChangeArrowheads="1"/>
          </p:cNvSpPr>
          <p:nvPr/>
        </p:nvSpPr>
        <p:spPr bwMode="auto">
          <a:xfrm>
            <a:off x="4572000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3" name="Oval 23"/>
          <p:cNvSpPr>
            <a:spLocks noChangeArrowheads="1"/>
          </p:cNvSpPr>
          <p:nvPr/>
        </p:nvSpPr>
        <p:spPr bwMode="auto">
          <a:xfrm>
            <a:off x="5724525" y="39338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4" name="Oval 24"/>
          <p:cNvSpPr>
            <a:spLocks noChangeArrowheads="1"/>
          </p:cNvSpPr>
          <p:nvPr/>
        </p:nvSpPr>
        <p:spPr bwMode="auto">
          <a:xfrm>
            <a:off x="3348038" y="17732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623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50" grpId="0" animBg="1"/>
      <p:bldP spid="10251" grpId="0" animBg="1"/>
      <p:bldP spid="10252" grpId="0" animBg="1"/>
      <p:bldP spid="10253" grpId="0" animBg="1"/>
      <p:bldP spid="10259" grpId="0"/>
      <p:bldP spid="10260" grpId="0"/>
      <p:bldP spid="10263" grpId="0" animBg="1"/>
      <p:bldP spid="102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2"/>
          <p:cNvSpPr>
            <a:spLocks noChangeShapeType="1"/>
          </p:cNvSpPr>
          <p:nvPr/>
        </p:nvSpPr>
        <p:spPr bwMode="auto">
          <a:xfrm>
            <a:off x="1763713" y="981075"/>
            <a:ext cx="0" cy="446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4275" name="Line 3"/>
          <p:cNvSpPr>
            <a:spLocks noChangeShapeType="1"/>
          </p:cNvSpPr>
          <p:nvPr/>
        </p:nvSpPr>
        <p:spPr bwMode="auto">
          <a:xfrm>
            <a:off x="1763713" y="5445125"/>
            <a:ext cx="5903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019925" y="580548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rgbClr val="3333FF"/>
                </a:solidFill>
              </a:rPr>
              <a:t>個数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39750" y="709613"/>
            <a:ext cx="4619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値段</a:t>
            </a: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2700338" y="1412875"/>
            <a:ext cx="3959225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1763713" y="2997200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4280" name="Line 9"/>
          <p:cNvSpPr>
            <a:spLocks noChangeShapeType="1"/>
          </p:cNvSpPr>
          <p:nvPr/>
        </p:nvSpPr>
        <p:spPr bwMode="auto">
          <a:xfrm>
            <a:off x="4716463" y="2997200"/>
            <a:ext cx="0" cy="2447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1692275" y="400526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3419475" y="4076700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1763713" y="2060575"/>
            <a:ext cx="41036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5867400" y="2060575"/>
            <a:ext cx="0" cy="33845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4285" name="Text Box 14"/>
          <p:cNvSpPr txBox="1">
            <a:spLocks noChangeArrowheads="1"/>
          </p:cNvSpPr>
          <p:nvPr/>
        </p:nvSpPr>
        <p:spPr bwMode="auto">
          <a:xfrm>
            <a:off x="3203575" y="5661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１個</a:t>
            </a:r>
          </a:p>
        </p:txBody>
      </p:sp>
      <p:sp>
        <p:nvSpPr>
          <p:cNvPr id="54286" name="Text Box 15"/>
          <p:cNvSpPr txBox="1">
            <a:spLocks noChangeArrowheads="1"/>
          </p:cNvSpPr>
          <p:nvPr/>
        </p:nvSpPr>
        <p:spPr bwMode="auto">
          <a:xfrm>
            <a:off x="4356100" y="5734050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ja-JP"/>
          </a:p>
        </p:txBody>
      </p:sp>
      <p:sp>
        <p:nvSpPr>
          <p:cNvPr id="54287" name="Text Box 16"/>
          <p:cNvSpPr txBox="1">
            <a:spLocks noChangeArrowheads="1"/>
          </p:cNvSpPr>
          <p:nvPr/>
        </p:nvSpPr>
        <p:spPr bwMode="auto">
          <a:xfrm>
            <a:off x="4284663" y="56610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２個</a:t>
            </a:r>
          </a:p>
        </p:txBody>
      </p:sp>
      <p:sp>
        <p:nvSpPr>
          <p:cNvPr id="54288" name="Text Box 17"/>
          <p:cNvSpPr txBox="1">
            <a:spLocks noChangeArrowheads="1"/>
          </p:cNvSpPr>
          <p:nvPr/>
        </p:nvSpPr>
        <p:spPr bwMode="auto">
          <a:xfrm>
            <a:off x="5795963" y="5661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３個</a:t>
            </a:r>
          </a:p>
        </p:txBody>
      </p:sp>
      <p:sp>
        <p:nvSpPr>
          <p:cNvPr id="54289" name="Text Box 18"/>
          <p:cNvSpPr txBox="1">
            <a:spLocks noChangeArrowheads="1"/>
          </p:cNvSpPr>
          <p:nvPr/>
        </p:nvSpPr>
        <p:spPr bwMode="auto">
          <a:xfrm>
            <a:off x="468313" y="2852738"/>
            <a:ext cx="1081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/>
              <a:t>100</a:t>
            </a:r>
            <a:r>
              <a:rPr lang="ja-JP" altLang="en-US" sz="2000"/>
              <a:t>円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539750" y="3860800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/>
              <a:t>50</a:t>
            </a:r>
            <a:r>
              <a:rPr lang="ja-JP" altLang="en-US" sz="2000"/>
              <a:t>円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468313" y="1628775"/>
            <a:ext cx="107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/>
              <a:t>150</a:t>
            </a:r>
            <a:r>
              <a:rPr lang="ja-JP" altLang="en-US" sz="2000"/>
              <a:t>円</a:t>
            </a:r>
          </a:p>
        </p:txBody>
      </p:sp>
      <p:sp>
        <p:nvSpPr>
          <p:cNvPr id="54292" name="Rectangle 21"/>
          <p:cNvSpPr>
            <a:spLocks noChangeArrowheads="1"/>
          </p:cNvSpPr>
          <p:nvPr/>
        </p:nvSpPr>
        <p:spPr bwMode="auto">
          <a:xfrm>
            <a:off x="3276600" y="549275"/>
            <a:ext cx="237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供給曲線</a:t>
            </a:r>
          </a:p>
        </p:txBody>
      </p:sp>
      <p:sp>
        <p:nvSpPr>
          <p:cNvPr id="54293" name="Oval 22"/>
          <p:cNvSpPr>
            <a:spLocks noChangeArrowheads="1"/>
          </p:cNvSpPr>
          <p:nvPr/>
        </p:nvSpPr>
        <p:spPr bwMode="auto">
          <a:xfrm>
            <a:off x="4572000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87" name="Oval 23"/>
          <p:cNvSpPr>
            <a:spLocks noChangeArrowheads="1"/>
          </p:cNvSpPr>
          <p:nvPr/>
        </p:nvSpPr>
        <p:spPr bwMode="auto">
          <a:xfrm>
            <a:off x="3276600" y="39338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88" name="Oval 24"/>
          <p:cNvSpPr>
            <a:spLocks noChangeArrowheads="1"/>
          </p:cNvSpPr>
          <p:nvPr/>
        </p:nvSpPr>
        <p:spPr bwMode="auto">
          <a:xfrm>
            <a:off x="5724525" y="19891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4806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112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4" grpId="0" animBg="1"/>
      <p:bldP spid="11275" grpId="0" animBg="1"/>
      <p:bldP spid="11276" grpId="0" animBg="1"/>
      <p:bldP spid="11277" grpId="0" animBg="1"/>
      <p:bldP spid="11283" grpId="0"/>
      <p:bldP spid="11284" grpId="0"/>
      <p:bldP spid="11287" grpId="0" animBg="1"/>
      <p:bldP spid="1128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/>
          <p:cNvSpPr>
            <a:spLocks noChangeShapeType="1"/>
          </p:cNvSpPr>
          <p:nvPr/>
        </p:nvSpPr>
        <p:spPr bwMode="auto">
          <a:xfrm>
            <a:off x="1763713" y="981075"/>
            <a:ext cx="0" cy="446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1763713" y="5445125"/>
            <a:ext cx="5903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019925" y="580548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個数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65100" y="1017588"/>
            <a:ext cx="460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値段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2700338" y="1412875"/>
            <a:ext cx="3959225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555875" y="1412875"/>
            <a:ext cx="4319588" cy="3529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835150" y="3068638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5305" name="Text Box 14"/>
          <p:cNvSpPr txBox="1">
            <a:spLocks noChangeArrowheads="1"/>
          </p:cNvSpPr>
          <p:nvPr/>
        </p:nvSpPr>
        <p:spPr bwMode="auto">
          <a:xfrm>
            <a:off x="3203575" y="5661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１個</a:t>
            </a:r>
          </a:p>
        </p:txBody>
      </p:sp>
      <p:sp>
        <p:nvSpPr>
          <p:cNvPr id="55306" name="Text Box 15"/>
          <p:cNvSpPr txBox="1">
            <a:spLocks noChangeArrowheads="1"/>
          </p:cNvSpPr>
          <p:nvPr/>
        </p:nvSpPr>
        <p:spPr bwMode="auto">
          <a:xfrm>
            <a:off x="4356100" y="5734050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ja-JP"/>
          </a:p>
        </p:txBody>
      </p:sp>
      <p:sp>
        <p:nvSpPr>
          <p:cNvPr id="55307" name="Text Box 16"/>
          <p:cNvSpPr txBox="1">
            <a:spLocks noChangeArrowheads="1"/>
          </p:cNvSpPr>
          <p:nvPr/>
        </p:nvSpPr>
        <p:spPr bwMode="auto">
          <a:xfrm>
            <a:off x="4284663" y="56610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２個</a:t>
            </a:r>
          </a:p>
        </p:txBody>
      </p:sp>
      <p:sp>
        <p:nvSpPr>
          <p:cNvPr id="55308" name="Text Box 17"/>
          <p:cNvSpPr txBox="1">
            <a:spLocks noChangeArrowheads="1"/>
          </p:cNvSpPr>
          <p:nvPr/>
        </p:nvSpPr>
        <p:spPr bwMode="auto">
          <a:xfrm>
            <a:off x="5795963" y="56610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３個</a:t>
            </a:r>
          </a:p>
        </p:txBody>
      </p:sp>
      <p:sp>
        <p:nvSpPr>
          <p:cNvPr id="55309" name="Text Box 18"/>
          <p:cNvSpPr txBox="1">
            <a:spLocks noChangeArrowheads="1"/>
          </p:cNvSpPr>
          <p:nvPr/>
        </p:nvSpPr>
        <p:spPr bwMode="auto">
          <a:xfrm>
            <a:off x="468313" y="2852738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100</a:t>
            </a:r>
            <a:r>
              <a:rPr lang="ja-JP" altLang="en-US"/>
              <a:t>円</a:t>
            </a:r>
          </a:p>
        </p:txBody>
      </p:sp>
      <p:sp>
        <p:nvSpPr>
          <p:cNvPr id="55310" name="Text Box 19"/>
          <p:cNvSpPr txBox="1">
            <a:spLocks noChangeArrowheads="1"/>
          </p:cNvSpPr>
          <p:nvPr/>
        </p:nvSpPr>
        <p:spPr bwMode="auto">
          <a:xfrm>
            <a:off x="546100" y="3789363"/>
            <a:ext cx="865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50</a:t>
            </a:r>
            <a:r>
              <a:rPr lang="ja-JP" altLang="en-US"/>
              <a:t>円</a:t>
            </a:r>
          </a:p>
        </p:txBody>
      </p:sp>
      <p:sp>
        <p:nvSpPr>
          <p:cNvPr id="55311" name="Text Box 20"/>
          <p:cNvSpPr txBox="1">
            <a:spLocks noChangeArrowheads="1"/>
          </p:cNvSpPr>
          <p:nvPr/>
        </p:nvSpPr>
        <p:spPr bwMode="auto">
          <a:xfrm>
            <a:off x="468313" y="162877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150</a:t>
            </a:r>
            <a:r>
              <a:rPr lang="ja-JP" altLang="en-US"/>
              <a:t>円</a:t>
            </a:r>
          </a:p>
        </p:txBody>
      </p:sp>
      <p:sp>
        <p:nvSpPr>
          <p:cNvPr id="55312" name="Rectangle 21"/>
          <p:cNvSpPr>
            <a:spLocks noChangeArrowheads="1"/>
          </p:cNvSpPr>
          <p:nvPr/>
        </p:nvSpPr>
        <p:spPr bwMode="auto">
          <a:xfrm>
            <a:off x="250825" y="333375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/>
              <a:t>需要曲線と供給曲線で価格と数量が決まる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7164388" y="1341438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供給曲線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3059113" y="134143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需要曲線</a:t>
            </a:r>
          </a:p>
        </p:txBody>
      </p:sp>
      <p:sp>
        <p:nvSpPr>
          <p:cNvPr id="55315" name="Text Box 34"/>
          <p:cNvSpPr txBox="1">
            <a:spLocks noChangeArrowheads="1"/>
          </p:cNvSpPr>
          <p:nvPr/>
        </p:nvSpPr>
        <p:spPr bwMode="auto">
          <a:xfrm>
            <a:off x="5508625" y="1628775"/>
            <a:ext cx="1655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>
            <a:off x="4643438" y="3141663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325" name="Oval 37"/>
          <p:cNvSpPr>
            <a:spLocks noChangeArrowheads="1"/>
          </p:cNvSpPr>
          <p:nvPr/>
        </p:nvSpPr>
        <p:spPr bwMode="auto">
          <a:xfrm>
            <a:off x="4500563" y="29972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268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22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 animBg="1"/>
      <p:bldP spid="12298" grpId="0" animBg="1"/>
      <p:bldP spid="12311" grpId="0"/>
      <p:bldP spid="12324" grpId="0" animBg="1"/>
      <p:bldP spid="123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8528467"/>
              </p:ext>
            </p:extLst>
          </p:nvPr>
        </p:nvGraphicFramePr>
        <p:xfrm>
          <a:off x="395536" y="968534"/>
          <a:ext cx="8136904" cy="5466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8232"/>
                <a:gridCol w="2160240"/>
                <a:gridCol w="2232248"/>
                <a:gridCol w="1656184"/>
              </a:tblGrid>
              <a:tr h="720083"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baseline="0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ディズニーランド</a:t>
                      </a:r>
                      <a:endParaRPr lang="ja-JP" altLang="en-US" sz="2400" b="0" i="0" u="none" strike="noStrike" baseline="0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USJ</a:t>
                      </a:r>
                      <a:endParaRPr lang="en-US" sz="2800" b="0" i="0" u="none" strike="noStrike" baseline="0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baseline="0" dirty="0">
                        <a:solidFill>
                          <a:schemeClr val="bg1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2000</a:t>
                      </a:r>
                      <a:r>
                        <a:rPr lang="ja-JP" altLang="en-US" sz="2800" u="none" strike="noStrike">
                          <a:effectLst/>
                        </a:rPr>
                        <a:t>年</a:t>
                      </a:r>
                      <a:r>
                        <a:rPr lang="en-US" altLang="ja-JP" sz="2800" u="none" strike="noStrike">
                          <a:effectLst/>
                        </a:rPr>
                        <a:t>4</a:t>
                      </a:r>
                      <a:r>
                        <a:rPr lang="ja-JP" altLang="en-US" sz="2800" u="none" strike="noStrike">
                          <a:effectLst/>
                        </a:rPr>
                        <a:t>月</a:t>
                      </a:r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5500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5500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 smtClean="0">
                          <a:effectLst/>
                        </a:rPr>
                        <a:t>2001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年</a:t>
                      </a:r>
                      <a:r>
                        <a:rPr lang="en-US" altLang="ja-JP" sz="1800" u="none" strike="noStrike" dirty="0" smtClean="0">
                          <a:effectLst/>
                        </a:rPr>
                        <a:t>3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月</a:t>
                      </a:r>
                      <a:r>
                        <a:rPr lang="ja-JP" altLang="en-US" sz="1800" u="none" strike="noStrike" dirty="0">
                          <a:effectLst/>
                        </a:rPr>
                        <a:t>開園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2006</a:t>
                      </a:r>
                      <a:r>
                        <a:rPr lang="ja-JP" altLang="en-US" sz="2800" u="none" strike="noStrike" dirty="0">
                          <a:effectLst/>
                        </a:rPr>
                        <a:t>年</a:t>
                      </a:r>
                      <a:r>
                        <a:rPr lang="en-US" altLang="ja-JP" sz="2800" u="none" strike="noStrike" dirty="0">
                          <a:effectLst/>
                        </a:rPr>
                        <a:t>9</a:t>
                      </a:r>
                      <a:r>
                        <a:rPr lang="ja-JP" altLang="en-US" sz="2800" u="none" strike="noStrike" dirty="0">
                          <a:effectLst/>
                        </a:rPr>
                        <a:t>月</a:t>
                      </a: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5800</a:t>
                      </a:r>
                      <a:endParaRPr lang="en-US" altLang="ja-JP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5800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2006</a:t>
                      </a:r>
                      <a:r>
                        <a:rPr lang="ja-JP" altLang="en-US" sz="1800" u="none" strike="noStrike" dirty="0">
                          <a:effectLst/>
                        </a:rPr>
                        <a:t>年</a:t>
                      </a:r>
                      <a:r>
                        <a:rPr lang="en-US" altLang="ja-JP" sz="1800" u="none" strike="noStrike" dirty="0">
                          <a:effectLst/>
                        </a:rPr>
                        <a:t>7</a:t>
                      </a:r>
                      <a:r>
                        <a:rPr lang="ja-JP" altLang="en-US" sz="1800" u="none" strike="noStrike" dirty="0">
                          <a:effectLst/>
                        </a:rPr>
                        <a:t>月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2010</a:t>
                      </a:r>
                      <a:r>
                        <a:rPr lang="ja-JP" altLang="en-US" sz="2800" u="none" strike="noStrike">
                          <a:effectLst/>
                        </a:rPr>
                        <a:t>年</a:t>
                      </a:r>
                      <a:r>
                        <a:rPr lang="en-US" altLang="ja-JP" sz="2800" u="none" strike="noStrike">
                          <a:effectLst/>
                        </a:rPr>
                        <a:t>8</a:t>
                      </a:r>
                      <a:r>
                        <a:rPr lang="ja-JP" altLang="en-US" sz="2800" u="none" strike="noStrike">
                          <a:effectLst/>
                        </a:rPr>
                        <a:t>月</a:t>
                      </a:r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6100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2011</a:t>
                      </a:r>
                      <a:r>
                        <a:rPr lang="ja-JP" altLang="en-US" sz="2800" u="none" strike="noStrike">
                          <a:effectLst/>
                        </a:rPr>
                        <a:t>年</a:t>
                      </a:r>
                      <a:r>
                        <a:rPr lang="en-US" altLang="ja-JP" sz="2800" u="none" strike="noStrike">
                          <a:effectLst/>
                        </a:rPr>
                        <a:t>4</a:t>
                      </a:r>
                      <a:r>
                        <a:rPr lang="ja-JP" altLang="en-US" sz="2800" u="none" strike="noStrike">
                          <a:effectLst/>
                        </a:rPr>
                        <a:t>月</a:t>
                      </a:r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6200</a:t>
                      </a:r>
                      <a:endParaRPr lang="en-US" altLang="ja-JP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6200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2011</a:t>
                      </a:r>
                      <a:r>
                        <a:rPr lang="ja-JP" altLang="en-US" sz="1800" u="none" strike="noStrike" dirty="0">
                          <a:effectLst/>
                        </a:rPr>
                        <a:t>年</a:t>
                      </a:r>
                      <a:r>
                        <a:rPr lang="en-US" altLang="ja-JP" sz="1800" u="none" strike="noStrike" dirty="0">
                          <a:effectLst/>
                        </a:rPr>
                        <a:t>2</a:t>
                      </a:r>
                      <a:r>
                        <a:rPr lang="ja-JP" altLang="en-US" sz="1800" u="none" strike="noStrike" dirty="0">
                          <a:effectLst/>
                        </a:rPr>
                        <a:t>月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2012</a:t>
                      </a:r>
                      <a:r>
                        <a:rPr lang="ja-JP" altLang="en-US" sz="2800" u="none" strike="noStrike" dirty="0">
                          <a:effectLst/>
                        </a:rPr>
                        <a:t>年</a:t>
                      </a:r>
                      <a:r>
                        <a:rPr lang="en-US" altLang="ja-JP" sz="2800" u="none" strike="noStrike" dirty="0">
                          <a:effectLst/>
                        </a:rPr>
                        <a:t>4</a:t>
                      </a:r>
                      <a:r>
                        <a:rPr lang="ja-JP" altLang="en-US" sz="2800" u="none" strike="noStrike" dirty="0">
                          <a:effectLst/>
                        </a:rPr>
                        <a:t>月</a:t>
                      </a: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solidFill>
                            <a:srgbClr val="FF33CC"/>
                          </a:solidFill>
                          <a:effectLst/>
                        </a:rPr>
                        <a:t>6400</a:t>
                      </a:r>
                      <a:endParaRPr lang="en-US" altLang="ja-JP" sz="2800" b="0" i="0" u="none" strike="noStrike" dirty="0">
                        <a:solidFill>
                          <a:srgbClr val="FF33CC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2013</a:t>
                      </a:r>
                      <a:r>
                        <a:rPr lang="ja-JP" altLang="en-US" sz="2800" u="none" strike="noStrike">
                          <a:effectLst/>
                        </a:rPr>
                        <a:t>年</a:t>
                      </a:r>
                      <a:r>
                        <a:rPr lang="en-US" altLang="ja-JP" sz="2800" u="none" strike="noStrike">
                          <a:effectLst/>
                        </a:rPr>
                        <a:t>1</a:t>
                      </a:r>
                      <a:r>
                        <a:rPr lang="ja-JP" altLang="en-US" sz="2800" u="none" strike="noStrike">
                          <a:effectLst/>
                        </a:rPr>
                        <a:t>月</a:t>
                      </a:r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6600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2014</a:t>
                      </a:r>
                      <a:r>
                        <a:rPr lang="ja-JP" altLang="en-US" sz="2800" u="none" strike="noStrike">
                          <a:effectLst/>
                        </a:rPr>
                        <a:t>年</a:t>
                      </a:r>
                      <a:r>
                        <a:rPr lang="en-US" altLang="ja-JP" sz="2800" u="none" strike="noStrike">
                          <a:effectLst/>
                        </a:rPr>
                        <a:t>1</a:t>
                      </a:r>
                      <a:r>
                        <a:rPr lang="ja-JP" altLang="en-US" sz="2800" u="none" strike="noStrike">
                          <a:effectLst/>
                        </a:rPr>
                        <a:t>月</a:t>
                      </a:r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6790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2014</a:t>
                      </a:r>
                      <a:r>
                        <a:rPr lang="ja-JP" altLang="en-US" sz="2800" u="none" strike="noStrike">
                          <a:effectLst/>
                        </a:rPr>
                        <a:t>年</a:t>
                      </a:r>
                      <a:r>
                        <a:rPr lang="en-US" altLang="ja-JP" sz="2800" u="none" strike="noStrike">
                          <a:effectLst/>
                        </a:rPr>
                        <a:t>4</a:t>
                      </a:r>
                      <a:r>
                        <a:rPr lang="ja-JP" altLang="en-US" sz="2800" u="none" strike="noStrike">
                          <a:effectLst/>
                        </a:rPr>
                        <a:t>月</a:t>
                      </a:r>
                      <a:endParaRPr lang="ja-JP" altLang="en-US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>
                          <a:effectLst/>
                        </a:rPr>
                        <a:t>6400</a:t>
                      </a:r>
                      <a:endParaRPr lang="en-US" altLang="ja-JP" sz="2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6980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2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2015</a:t>
                      </a:r>
                      <a:r>
                        <a:rPr lang="ja-JP" altLang="en-US" sz="2800" u="none" strike="noStrike" dirty="0">
                          <a:effectLst/>
                        </a:rPr>
                        <a:t>年</a:t>
                      </a:r>
                      <a:r>
                        <a:rPr lang="en-US" altLang="ja-JP" sz="2800" u="none" strike="noStrike" dirty="0">
                          <a:effectLst/>
                        </a:rPr>
                        <a:t>4</a:t>
                      </a:r>
                      <a:r>
                        <a:rPr lang="ja-JP" altLang="en-US" sz="2800" u="none" strike="noStrike" dirty="0">
                          <a:effectLst/>
                        </a:rPr>
                        <a:t>月</a:t>
                      </a: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u="none" strike="noStrike" dirty="0">
                          <a:effectLst/>
                        </a:rPr>
                        <a:t>6900</a:t>
                      </a:r>
                      <a:endParaRPr lang="en-US" altLang="ja-JP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7200</a:t>
                      </a:r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547664" y="26064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パスポートの値段の推移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8854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消費者余剰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708945"/>
            <a:ext cx="6264696" cy="48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5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差別価格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2591" y="1286067"/>
            <a:ext cx="5919765" cy="521385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981811" y="620688"/>
            <a:ext cx="19077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学生</a:t>
            </a:r>
            <a:r>
              <a:rPr lang="ja-JP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割引</a:t>
            </a:r>
            <a:endParaRPr lang="en-US" altLang="ja-JP" kern="100" dirty="0" smtClean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ja-JP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シニア割引</a:t>
            </a:r>
            <a:endParaRPr lang="en-US" altLang="ja-JP" kern="100" dirty="0" smtClean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ja-JP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レディース割引タイムサービス団体</a:t>
            </a:r>
            <a:r>
              <a:rPr lang="ja-JP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割引</a:t>
            </a:r>
          </a:p>
          <a:p>
            <a:pPr>
              <a:spcAft>
                <a:spcPts val="0"/>
              </a:spcAft>
            </a:pPr>
            <a:endParaRPr lang="en-US" altLang="ja-JP" kern="100" dirty="0" smtClean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ja-JP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グループ</a:t>
            </a:r>
            <a:r>
              <a:rPr lang="ja-JP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の属性が明らかに異なること</a:t>
            </a:r>
          </a:p>
          <a:p>
            <a:pPr>
              <a:spcAft>
                <a:spcPts val="0"/>
              </a:spcAft>
            </a:pPr>
            <a:endParaRPr lang="en-US" altLang="ja-JP" kern="100" dirty="0" smtClean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ja-JP" altLang="ja-JP" kern="1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グループ</a:t>
            </a:r>
            <a:r>
              <a:rPr lang="ja-JP" altLang="ja-JP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の属性を明確に区別する手段があること　</a:t>
            </a:r>
            <a:endParaRPr lang="ja-JP" altLang="ja-JP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82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バージョニング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679366"/>
              </p:ext>
            </p:extLst>
          </p:nvPr>
        </p:nvGraphicFramePr>
        <p:xfrm>
          <a:off x="621957" y="1626841"/>
          <a:ext cx="811981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9907"/>
                <a:gridCol w="4059907"/>
              </a:tblGrid>
              <a:tr h="435111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初めに提供するもの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追加で提供するもの</a:t>
                      </a:r>
                      <a:endParaRPr kumimoji="1" lang="ja-JP" altLang="en-US" sz="3200" dirty="0"/>
                    </a:p>
                  </a:txBody>
                  <a:tcPr/>
                </a:tc>
              </a:tr>
              <a:tr h="501000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ハードカバー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文庫本</a:t>
                      </a:r>
                      <a:endParaRPr kumimoji="1" lang="ja-JP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映画の劇場公開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レンタルビデオ</a:t>
                      </a:r>
                      <a:endParaRPr kumimoji="1" lang="ja-JP" altLang="en-US" sz="3200" dirty="0"/>
                    </a:p>
                  </a:txBody>
                  <a:tcPr/>
                </a:tc>
              </a:tr>
              <a:tr h="299693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ガソリンのレギュラー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プレミアム</a:t>
                      </a:r>
                      <a:endParaRPr kumimoji="1" lang="ja-JP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マイクロソフトオフィスホームエディション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プロフェッショナル</a:t>
                      </a:r>
                      <a:endParaRPr kumimoji="1" lang="ja-JP" altLang="en-US" sz="3200" dirty="0"/>
                    </a:p>
                  </a:txBody>
                  <a:tcPr/>
                </a:tc>
              </a:tr>
              <a:tr h="515271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ＵＳＪの通常チケット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エクスプレスパス</a:t>
                      </a:r>
                      <a:endParaRPr kumimoji="1" lang="ja-JP" alt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247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バンドリング（抱き合わせ販売）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ja-JP" sz="4000" dirty="0" smtClean="0"/>
              <a:t>マイクロソフトオフィス</a:t>
            </a:r>
            <a:endParaRPr lang="en-US" altLang="ja-JP" sz="4000" dirty="0" smtClean="0"/>
          </a:p>
          <a:p>
            <a:r>
              <a:rPr lang="ja-JP" altLang="ja-JP" sz="4000" dirty="0" smtClean="0"/>
              <a:t>新聞</a:t>
            </a:r>
            <a:endParaRPr lang="en-US" altLang="ja-JP" sz="4000" dirty="0"/>
          </a:p>
          <a:p>
            <a:r>
              <a:rPr lang="ja-JP" altLang="ja-JP" sz="4000" dirty="0" smtClean="0"/>
              <a:t>ＣＤ</a:t>
            </a:r>
            <a:endParaRPr lang="en-US" altLang="ja-JP" sz="4000" dirty="0" smtClean="0"/>
          </a:p>
          <a:p>
            <a:r>
              <a:rPr lang="ja-JP" altLang="en-US" sz="4000" dirty="0"/>
              <a:t>福袋</a:t>
            </a:r>
            <a:endParaRPr lang="en-US" altLang="ja-JP" sz="4000" dirty="0"/>
          </a:p>
          <a:p>
            <a:r>
              <a:rPr lang="ja-JP" altLang="ja-JP" sz="4000" dirty="0" smtClean="0"/>
              <a:t>入場料</a:t>
            </a:r>
            <a:r>
              <a:rPr lang="ja-JP" altLang="ja-JP" sz="4000" dirty="0"/>
              <a:t>＋</a:t>
            </a:r>
            <a:r>
              <a:rPr lang="ja-JP" altLang="ja-JP" sz="4000" dirty="0" smtClean="0"/>
              <a:t>アトラクション</a:t>
            </a:r>
            <a:endParaRPr lang="ja-JP" altLang="ja-JP" sz="4000" dirty="0"/>
          </a:p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147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バンドリング（抱き合わせ販売）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4721" y="1844824"/>
            <a:ext cx="8154557" cy="33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3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0"/>
            <a:ext cx="5616624" cy="67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6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タイトル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9647" cy="1320800"/>
          </a:xfrm>
        </p:spPr>
        <p:txBody>
          <a:bodyPr>
            <a:normAutofit/>
          </a:bodyPr>
          <a:lstStyle/>
          <a:p>
            <a:pPr algn="ctr"/>
            <a:r>
              <a:rPr lang="ja-JP" altLang="en-US" sz="3200" dirty="0" smtClean="0"/>
              <a:t>ディズニープリンセスの変化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（</a:t>
            </a:r>
            <a:r>
              <a:rPr lang="en-US" altLang="ja-JP" sz="3200" dirty="0" smtClean="0"/>
              <a:t>3</a:t>
            </a:r>
            <a:r>
              <a:rPr lang="ja-JP" altLang="en-US" sz="3200" dirty="0" smtClean="0"/>
              <a:t>年生の合同ディズニー研究会での発表）</a:t>
            </a:r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1"/>
          </p:nvPr>
        </p:nvGraphicFramePr>
        <p:xfrm>
          <a:off x="250825" y="1412875"/>
          <a:ext cx="6784975" cy="519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766"/>
                <a:gridCol w="927331"/>
                <a:gridCol w="1822597"/>
                <a:gridCol w="2389281"/>
              </a:tblGrid>
              <a:tr h="370862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時代</a:t>
                      </a:r>
                      <a:endParaRPr kumimoji="1" lang="ja-JP" altLang="en-US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生まれ</a:t>
                      </a:r>
                      <a:endParaRPr kumimoji="1" lang="ja-JP" altLang="en-US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お相手</a:t>
                      </a:r>
                      <a:endParaRPr kumimoji="1" lang="ja-JP" altLang="en-US" sz="1800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白雪姫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1937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王子様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シンデレラ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1950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プリンス・チャーミング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オーロラ姫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1959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フィリップ王子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アリエル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1989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エリック王子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ベル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1991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野獣（アダム王子）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ジャスミン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1992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アラジン（非王子）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ポカホンタス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1995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首長の娘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ジョン・スミス（冒険家）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ムーラン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1998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リー・シャン（隊長）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ティアナ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2009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ナヴィーン王子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ラプンツェル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2010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フリン・ライダー（泥棒）</a:t>
                      </a:r>
                      <a:endParaRPr kumimoji="1" lang="en-US" altLang="ja-JP" sz="1800" b="1" dirty="0" smtClean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メリダ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2012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en-US" altLang="ja-JP" sz="1800" b="1" dirty="0" smtClean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6583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エルサ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2013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王女（後に女王）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6578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アナ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2013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クリストフ（山男）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</a:tbl>
          </a:graphicData>
        </a:graphic>
      </p:graphicFrame>
      <p:sp>
        <p:nvSpPr>
          <p:cNvPr id="127056" name="テキスト ボックス 15"/>
          <p:cNvSpPr txBox="1">
            <a:spLocks noChangeArrowheads="1"/>
          </p:cNvSpPr>
          <p:nvPr/>
        </p:nvSpPr>
        <p:spPr bwMode="auto">
          <a:xfrm>
            <a:off x="7018338" y="210978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初期プリンセス</a:t>
            </a:r>
          </a:p>
        </p:txBody>
      </p:sp>
      <p:sp>
        <p:nvSpPr>
          <p:cNvPr id="127057" name="テキスト ボックス 16"/>
          <p:cNvSpPr txBox="1">
            <a:spLocks noChangeArrowheads="1"/>
          </p:cNvSpPr>
          <p:nvPr/>
        </p:nvSpPr>
        <p:spPr bwMode="auto">
          <a:xfrm>
            <a:off x="7038975" y="3119438"/>
            <a:ext cx="1997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第二期プリンセス</a:t>
            </a:r>
          </a:p>
        </p:txBody>
      </p:sp>
      <p:sp>
        <p:nvSpPr>
          <p:cNvPr id="127058" name="テキスト ボックス 17"/>
          <p:cNvSpPr txBox="1">
            <a:spLocks noChangeArrowheads="1"/>
          </p:cNvSpPr>
          <p:nvPr/>
        </p:nvSpPr>
        <p:spPr bwMode="auto">
          <a:xfrm>
            <a:off x="7092950" y="4183063"/>
            <a:ext cx="2087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第三期プリンセス</a:t>
            </a:r>
          </a:p>
        </p:txBody>
      </p:sp>
      <p:sp>
        <p:nvSpPr>
          <p:cNvPr id="127059" name="テキスト ボックス 18"/>
          <p:cNvSpPr txBox="1">
            <a:spLocks noChangeArrowheads="1"/>
          </p:cNvSpPr>
          <p:nvPr/>
        </p:nvSpPr>
        <p:spPr bwMode="auto">
          <a:xfrm>
            <a:off x="7083425" y="5259388"/>
            <a:ext cx="196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第四期プリンセス</a:t>
            </a:r>
          </a:p>
        </p:txBody>
      </p:sp>
      <p:sp>
        <p:nvSpPr>
          <p:cNvPr id="127060" name="テキスト ボックス 19"/>
          <p:cNvSpPr txBox="1">
            <a:spLocks noChangeArrowheads="1"/>
          </p:cNvSpPr>
          <p:nvPr/>
        </p:nvSpPr>
        <p:spPr bwMode="auto">
          <a:xfrm>
            <a:off x="7092950" y="6124575"/>
            <a:ext cx="1943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第五期プリンセス</a:t>
            </a:r>
          </a:p>
        </p:txBody>
      </p:sp>
      <p:pic>
        <p:nvPicPr>
          <p:cNvPr id="1270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41488"/>
            <a:ext cx="6767513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25763"/>
            <a:ext cx="67675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673475"/>
            <a:ext cx="67675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5106988"/>
            <a:ext cx="6767512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891213"/>
            <a:ext cx="678815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ホームタウンパスポート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首都圏ウィークデースペシャルパスポート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8707" y="1988840"/>
            <a:ext cx="8066585" cy="36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0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夏５パスポート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916832"/>
            <a:ext cx="713233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84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833411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99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開園</a:t>
            </a:r>
            <a:r>
              <a:rPr lang="ja-JP" altLang="en-US" dirty="0"/>
              <a:t>時間の</a:t>
            </a:r>
            <a:r>
              <a:rPr lang="ja-JP" altLang="en-US" dirty="0" smtClean="0"/>
              <a:t>調整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z="2800" dirty="0" smtClean="0"/>
              <a:t>価格</a:t>
            </a:r>
            <a:r>
              <a:rPr lang="ja-JP" altLang="en-US" sz="2800" dirty="0"/>
              <a:t>ではなく、サービス量で調整。</a:t>
            </a:r>
          </a:p>
          <a:p>
            <a:r>
              <a:rPr lang="ja-JP" altLang="en-US" sz="2800" dirty="0" smtClean="0"/>
              <a:t>同じ</a:t>
            </a:r>
            <a:r>
              <a:rPr lang="ja-JP" altLang="en-US" sz="2800" dirty="0"/>
              <a:t>料金でも開園時間が違う。</a:t>
            </a:r>
          </a:p>
          <a:p>
            <a:r>
              <a:rPr lang="en-US" altLang="ja-JP" sz="2800" dirty="0"/>
              <a:t>8</a:t>
            </a:r>
            <a:r>
              <a:rPr lang="ja-JP" altLang="en-US" sz="2800" dirty="0"/>
              <a:t>時～</a:t>
            </a:r>
            <a:r>
              <a:rPr lang="en-US" altLang="ja-JP" sz="2800" dirty="0"/>
              <a:t>22</a:t>
            </a:r>
            <a:r>
              <a:rPr lang="ja-JP" altLang="en-US" sz="2800" dirty="0"/>
              <a:t>時が最も長く</a:t>
            </a:r>
            <a:r>
              <a:rPr lang="ja-JP" altLang="en-US" sz="2800" dirty="0" smtClean="0"/>
              <a:t>、９時</a:t>
            </a:r>
            <a:r>
              <a:rPr lang="ja-JP" altLang="en-US" sz="2800" dirty="0"/>
              <a:t>～</a:t>
            </a:r>
            <a:r>
              <a:rPr lang="en-US" altLang="ja-JP" sz="2800" dirty="0"/>
              <a:t>19</a:t>
            </a:r>
            <a:r>
              <a:rPr lang="ja-JP" altLang="en-US" sz="2800" dirty="0"/>
              <a:t>時が最も短い営業時間</a:t>
            </a:r>
            <a:r>
              <a:rPr lang="ja-JP" altLang="en-US" sz="2800" dirty="0" smtClean="0"/>
              <a:t>。</a:t>
            </a:r>
            <a:endParaRPr lang="ja-JP" altLang="en-US" sz="2800" dirty="0"/>
          </a:p>
          <a:p>
            <a:r>
              <a:rPr lang="en-US" altLang="ja-JP" sz="2800" dirty="0">
                <a:solidFill>
                  <a:srgbClr val="FF0000"/>
                </a:solidFill>
              </a:rPr>
              <a:t>3</a:t>
            </a:r>
            <a:r>
              <a:rPr lang="ja-JP" altLang="en-US" sz="2800" dirty="0">
                <a:solidFill>
                  <a:srgbClr val="FF0000"/>
                </a:solidFill>
              </a:rPr>
              <a:t>月がもっとも混雑する。</a:t>
            </a:r>
            <a:r>
              <a:rPr lang="en-US" altLang="ja-JP" sz="2800" dirty="0"/>
              <a:t>4</a:t>
            </a:r>
            <a:r>
              <a:rPr lang="ja-JP" altLang="en-US" sz="2800" dirty="0"/>
              <a:t>－</a:t>
            </a:r>
            <a:r>
              <a:rPr lang="en-US" altLang="ja-JP" sz="2800" dirty="0"/>
              <a:t>7</a:t>
            </a:r>
            <a:r>
              <a:rPr lang="ja-JP" altLang="en-US" sz="2800" dirty="0"/>
              <a:t>月はゴールデンウイークを除けば比較的空いている。</a:t>
            </a:r>
          </a:p>
          <a:p>
            <a:r>
              <a:rPr lang="ja-JP" altLang="en-US" sz="2800" dirty="0" smtClean="0"/>
              <a:t>１，２月</a:t>
            </a:r>
            <a:r>
              <a:rPr lang="ja-JP" altLang="en-US" sz="2800" dirty="0"/>
              <a:t>は最も空いている</a:t>
            </a:r>
            <a:r>
              <a:rPr lang="ja-JP" altLang="en-US" sz="2800" dirty="0" smtClean="0"/>
              <a:t>。</a:t>
            </a:r>
            <a:endParaRPr lang="ja-JP" altLang="en-US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>
                <a:solidFill>
                  <a:srgbClr val="FFC000"/>
                </a:solidFill>
              </a:rPr>
              <a:t>堀井</a:t>
            </a:r>
            <a:r>
              <a:rPr lang="ja-JP" altLang="en-US" sz="2800" dirty="0">
                <a:solidFill>
                  <a:srgbClr val="FFC000"/>
                </a:solidFill>
              </a:rPr>
              <a:t>憲一郎</a:t>
            </a:r>
            <a:r>
              <a:rPr lang="en-US" altLang="ja-JP" sz="2800" dirty="0">
                <a:solidFill>
                  <a:srgbClr val="FFC000"/>
                </a:solidFill>
              </a:rPr>
              <a:t>『</a:t>
            </a:r>
            <a:r>
              <a:rPr lang="ja-JP" altLang="en-US" sz="2800" dirty="0">
                <a:solidFill>
                  <a:srgbClr val="FFC000"/>
                </a:solidFill>
              </a:rPr>
              <a:t>東京ディズニーリゾート便利帖</a:t>
            </a:r>
            <a:r>
              <a:rPr lang="en-US" altLang="ja-JP" sz="2800" dirty="0">
                <a:solidFill>
                  <a:srgbClr val="FFC000"/>
                </a:solidFill>
              </a:rPr>
              <a:t>』</a:t>
            </a:r>
            <a:r>
              <a:rPr lang="ja-JP" altLang="en-US" sz="2800" dirty="0">
                <a:solidFill>
                  <a:srgbClr val="FFC000"/>
                </a:solidFill>
              </a:rPr>
              <a:t>新潮社</a:t>
            </a:r>
          </a:p>
          <a:p>
            <a:endParaRPr lang="ja-JP" altLang="en-US" sz="28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583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需要の価格</a:t>
            </a:r>
            <a:r>
              <a:rPr lang="ja-JP" altLang="en-US" dirty="0" smtClean="0"/>
              <a:t>弾力性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1700808"/>
            <a:ext cx="7886700" cy="4351338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価格</a:t>
            </a:r>
            <a:r>
              <a:rPr lang="ja-JP" altLang="en-US" sz="2800" dirty="0"/>
              <a:t>が１％上昇したとき、需要が何％減る（増える）か。</a:t>
            </a:r>
          </a:p>
          <a:p>
            <a:r>
              <a:rPr lang="ja-JP" altLang="en-US" sz="2800" dirty="0"/>
              <a:t>必需品：価格弾力性小、奢侈品：価格弾力性大</a:t>
            </a:r>
          </a:p>
          <a:p>
            <a:r>
              <a:rPr lang="ja-JP" altLang="en-US" sz="2800" dirty="0"/>
              <a:t>価格が上がると需要が増えるという財も。（高級ブランド品）</a:t>
            </a:r>
          </a:p>
        </p:txBody>
      </p:sp>
    </p:spTree>
    <p:extLst>
      <p:ext uri="{BB962C8B-B14F-4D97-AF65-F5344CB8AC3E}">
        <p14:creationId xmlns:p14="http://schemas.microsoft.com/office/powerpoint/2010/main" xmlns="" val="40208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価格</a:t>
            </a:r>
            <a:r>
              <a:rPr lang="ja-JP" altLang="en-US" dirty="0"/>
              <a:t>弾力性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800" dirty="0" smtClean="0"/>
              <a:t>１％値上げした時に、何％需要が減るか。</a:t>
            </a:r>
            <a:endParaRPr kumimoji="1" lang="en-US" altLang="ja-JP" sz="2800" dirty="0" smtClean="0"/>
          </a:p>
          <a:p>
            <a:endParaRPr lang="en-US" altLang="ja-JP" sz="2800" dirty="0"/>
          </a:p>
          <a:p>
            <a:r>
              <a:rPr kumimoji="1" lang="ja-JP" altLang="en-US" sz="2800" dirty="0" smtClean="0"/>
              <a:t>価格弾力性が１以上なら弾力性が大きい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価格弾力性が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未満なら弾力性が小さい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10618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価格弾力性による分類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800" dirty="0" smtClean="0">
                <a:solidFill>
                  <a:srgbClr val="FF33CC"/>
                </a:solidFill>
              </a:rPr>
              <a:t>必需品</a:t>
            </a:r>
            <a:r>
              <a:rPr kumimoji="1" lang="ja-JP" altLang="en-US" sz="2800" dirty="0" smtClean="0"/>
              <a:t>　価格弾力性が小さい。</a:t>
            </a:r>
            <a:endParaRPr kumimoji="1" lang="en-US" altLang="ja-JP" sz="2800" dirty="0" smtClean="0"/>
          </a:p>
          <a:p>
            <a:r>
              <a:rPr lang="ja-JP" altLang="en-US" sz="2800" dirty="0" smtClean="0">
                <a:solidFill>
                  <a:srgbClr val="FF33CC"/>
                </a:solidFill>
              </a:rPr>
              <a:t>奢侈品</a:t>
            </a:r>
            <a:r>
              <a:rPr lang="ja-JP" altLang="en-US" sz="2800" dirty="0" smtClean="0"/>
              <a:t>　価格弾力性が大きい。</a:t>
            </a:r>
            <a:endParaRPr lang="en-US" altLang="ja-JP" sz="2800" dirty="0" smtClean="0"/>
          </a:p>
          <a:p>
            <a:endParaRPr kumimoji="1" lang="en-US" altLang="ja-JP" sz="2800" dirty="0"/>
          </a:p>
          <a:p>
            <a:r>
              <a:rPr lang="ja-JP" altLang="en-US" sz="2800" dirty="0" smtClean="0"/>
              <a:t>高級ブランド品　価格弾力性がマイナス</a:t>
            </a:r>
            <a:endParaRPr lang="en-US" altLang="ja-JP" sz="2800" dirty="0" smtClean="0"/>
          </a:p>
          <a:p>
            <a:endParaRPr kumimoji="1" lang="en-US" altLang="ja-JP" sz="2800" dirty="0"/>
          </a:p>
          <a:p>
            <a:r>
              <a:rPr lang="ja-JP" altLang="en-US" sz="2800" dirty="0" smtClean="0"/>
              <a:t>値段を上げると、需要が増える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532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価格と入場者数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415" y="1772816"/>
            <a:ext cx="846181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2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１％の値上げで</a:t>
            </a:r>
            <a:r>
              <a:rPr lang="ja-JP" altLang="en-US" dirty="0"/>
              <a:t>、</a:t>
            </a:r>
            <a:r>
              <a:rPr kumimoji="1" lang="ja-JP" altLang="en-US" dirty="0" smtClean="0"/>
              <a:t>１．７％入場者数増</a:t>
            </a:r>
            <a:endParaRPr kumimoji="1" lang="ja-JP" altLang="en-US" dirty="0"/>
          </a:p>
        </p:txBody>
      </p:sp>
      <p:pic>
        <p:nvPicPr>
          <p:cNvPr id="5122" name="Picture 2" descr="http://pds.exblog.jp/imgc/i=http%253A%252F%252Fpds2.exblog.jp%252Fpds%252F1%252F201109%252F27%252F82%252Fe0238382_22473344.png,small=800,quality=75,type=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439025" cy="3990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78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相談コーナーにも来てください。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32291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750" y="4762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sz="4000" dirty="0" smtClean="0"/>
              <a:t>男女役割分担を反映した、初期プリンセス</a:t>
            </a:r>
            <a:endParaRPr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4868863"/>
            <a:ext cx="2278063" cy="13350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白雪姫（</a:t>
            </a: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1937</a:t>
            </a:r>
            <a:r>
              <a:rPr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年）</a:t>
            </a:r>
            <a:endParaRPr lang="en-US" altLang="ja-JP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defRPr/>
            </a:pPr>
            <a:r>
              <a:rPr lang="ja-JP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生まれ</a:t>
            </a: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は王女。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defRPr/>
            </a:pP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お相手は王子様。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US" altLang="ja-JP" sz="2400" dirty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22780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2271713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556792"/>
            <a:ext cx="2309813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653136"/>
            <a:ext cx="22717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581128"/>
            <a:ext cx="23098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/>
              <a:t>ご清聴ありがとうございました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講義</a:t>
            </a:r>
          </a:p>
        </p:txBody>
      </p:sp>
      <p:sp>
        <p:nvSpPr>
          <p:cNvPr id="89091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「マクロ経済学の基礎」</a:t>
            </a:r>
            <a:endParaRPr lang="en-US" altLang="ja-JP" sz="3600" dirty="0" smtClean="0"/>
          </a:p>
          <a:p>
            <a:r>
              <a:rPr lang="ja-JP" altLang="en-US" sz="3600" dirty="0" smtClean="0"/>
              <a:t>「マクロ経済学」</a:t>
            </a:r>
            <a:endParaRPr lang="en-US" altLang="ja-JP" sz="3600" dirty="0" smtClean="0"/>
          </a:p>
          <a:p>
            <a:r>
              <a:rPr lang="ja-JP" altLang="en-US" sz="3600" dirty="0" smtClean="0"/>
              <a:t>「日本経済入門」</a:t>
            </a:r>
            <a:endParaRPr lang="en-US" altLang="ja-JP" sz="3600" dirty="0" smtClean="0"/>
          </a:p>
          <a:p>
            <a:r>
              <a:rPr lang="ja-JP" altLang="en-US" sz="3600" dirty="0" smtClean="0"/>
              <a:t>「データで読み解く日本経済」</a:t>
            </a:r>
            <a:endParaRPr lang="en-US" altLang="ja-JP" sz="3600" dirty="0" smtClean="0"/>
          </a:p>
          <a:p>
            <a:r>
              <a:rPr lang="ja-JP" altLang="en-US" sz="3600" dirty="0" smtClean="0"/>
              <a:t>「アジアの経済」</a:t>
            </a:r>
          </a:p>
        </p:txBody>
      </p:sp>
    </p:spTree>
    <p:extLst>
      <p:ext uri="{BB962C8B-B14F-4D97-AF65-F5344CB8AC3E}">
        <p14:creationId xmlns:p14="http://schemas.microsoft.com/office/powerpoint/2010/main" xmlns="" val="26587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著書</a:t>
            </a:r>
          </a:p>
        </p:txBody>
      </p:sp>
      <p:pic>
        <p:nvPicPr>
          <p:cNvPr id="901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3209925" cy="4514850"/>
          </a:xfrm>
          <a:noFill/>
        </p:spPr>
      </p:pic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11313"/>
            <a:ext cx="28575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5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タイトル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ja-JP" altLang="en-US" smtClean="0"/>
              <a:t>日経キーワード</a:t>
            </a:r>
          </a:p>
        </p:txBody>
      </p:sp>
      <p:pic>
        <p:nvPicPr>
          <p:cNvPr id="911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6013" y="1125538"/>
            <a:ext cx="3816350" cy="5426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テキスト ボックス 3"/>
          <p:cNvSpPr txBox="1">
            <a:spLocks noChangeArrowheads="1"/>
          </p:cNvSpPr>
          <p:nvPr/>
        </p:nvSpPr>
        <p:spPr bwMode="auto">
          <a:xfrm>
            <a:off x="5364163" y="3765550"/>
            <a:ext cx="3295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latin typeface="Arial" panose="020B0604020202020204" pitchFamily="34" charset="0"/>
              </a:rPr>
              <a:t>日本経済、世界経済の執筆</a:t>
            </a:r>
          </a:p>
        </p:txBody>
      </p:sp>
    </p:spTree>
    <p:extLst>
      <p:ext uri="{BB962C8B-B14F-4D97-AF65-F5344CB8AC3E}">
        <p14:creationId xmlns:p14="http://schemas.microsoft.com/office/powerpoint/2010/main" xmlns="" val="3619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プライマリー経済学入門（</a:t>
            </a:r>
            <a:r>
              <a:rPr lang="en-US" altLang="ja-JP" smtClean="0"/>
              <a:t>DVD</a:t>
            </a:r>
            <a:r>
              <a:rPr lang="ja-JP" altLang="en-US" smtClean="0"/>
              <a:t>）</a:t>
            </a:r>
          </a:p>
        </p:txBody>
      </p:sp>
      <p:pic>
        <p:nvPicPr>
          <p:cNvPr id="921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7632700" cy="4921250"/>
          </a:xfrm>
          <a:noFill/>
        </p:spPr>
      </p:pic>
    </p:spTree>
    <p:extLst>
      <p:ext uri="{BB962C8B-B14F-4D97-AF65-F5344CB8AC3E}">
        <p14:creationId xmlns:p14="http://schemas.microsoft.com/office/powerpoint/2010/main" xmlns="" val="13661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ゼミナール</a:t>
            </a:r>
          </a:p>
        </p:txBody>
      </p:sp>
      <p:sp>
        <p:nvSpPr>
          <p:cNvPr id="93187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/>
              <a:t>「プロゼミ」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年</a:t>
            </a:r>
            <a:endParaRPr lang="en-US" altLang="ja-JP" sz="2800" dirty="0" smtClean="0"/>
          </a:p>
          <a:p>
            <a:r>
              <a:rPr lang="ja-JP" altLang="en-US" sz="2800" dirty="0" smtClean="0"/>
              <a:t>「実践ゼミナール」２年</a:t>
            </a:r>
            <a:endParaRPr lang="en-US" altLang="ja-JP" sz="2800" dirty="0" smtClean="0"/>
          </a:p>
          <a:p>
            <a:r>
              <a:rPr lang="ja-JP" altLang="en-US" sz="2800" dirty="0" smtClean="0"/>
              <a:t>「展開ゼミナール」３年、４年</a:t>
            </a:r>
            <a:endParaRPr lang="en-US" altLang="ja-JP" sz="2800" dirty="0" smtClean="0"/>
          </a:p>
          <a:p>
            <a:r>
              <a:rPr lang="ja-JP" altLang="en-US" sz="2800" dirty="0" smtClean="0"/>
              <a:t>「マネジメント学演習」大学院</a:t>
            </a:r>
          </a:p>
        </p:txBody>
      </p:sp>
    </p:spTree>
    <p:extLst>
      <p:ext uri="{BB962C8B-B14F-4D97-AF65-F5344CB8AC3E}">
        <p14:creationId xmlns:p14="http://schemas.microsoft.com/office/powerpoint/2010/main" xmlns="" val="38123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タイトル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ja-JP" altLang="en-US" smtClean="0"/>
              <a:t>ディズニーランド研究会</a:t>
            </a:r>
          </a:p>
        </p:txBody>
      </p:sp>
      <p:pic>
        <p:nvPicPr>
          <p:cNvPr id="94211" name="Picture 3" descr="C:\Users\yamasawa\Dropbox\写真\2014\ゼミ\P104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961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84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9523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95236" name="Picture 2" descr="C:\Users\yamasawa\Dropbox\写真\2014\ゼミ\P104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25" y="115888"/>
            <a:ext cx="8867775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26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タイトル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ja-JP" altLang="en-US" sz="3200" smtClean="0"/>
              <a:t>第一生命経済研究所、みずほ総合研究所、</a:t>
            </a:r>
            <a:r>
              <a:rPr lang="en-US" altLang="ja-JP" sz="3200" smtClean="0"/>
              <a:t/>
            </a:r>
            <a:br>
              <a:rPr lang="en-US" altLang="ja-JP" sz="3200" smtClean="0"/>
            </a:br>
            <a:r>
              <a:rPr lang="ja-JP" altLang="en-US" sz="3200" smtClean="0"/>
              <a:t>マネックス証券</a:t>
            </a:r>
          </a:p>
        </p:txBody>
      </p:sp>
      <p:pic>
        <p:nvPicPr>
          <p:cNvPr id="96259" name="Picture 2" descr="C:\Users\yamasawa\Dropbox\写真\2015\ゼミ\第一生命経済研究所\DSC01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36290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636838"/>
            <a:ext cx="4305300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427538"/>
            <a:ext cx="4321175" cy="24304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32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61B32227-03E7-47A7-951E-3236C4E71F27}" type="slidenum">
              <a:rPr lang="en-US" altLang="ja-JP">
                <a:solidFill>
                  <a:srgbClr val="898989"/>
                </a:solidFill>
              </a:rPr>
              <a:pPr/>
              <a:t>49</a:t>
            </a:fld>
            <a:endParaRPr lang="en-US" altLang="ja-JP">
              <a:solidFill>
                <a:srgbClr val="898989"/>
              </a:solidFill>
            </a:endParaRPr>
          </a:p>
        </p:txBody>
      </p:sp>
      <p:pic>
        <p:nvPicPr>
          <p:cNvPr id="97283" name="Picture 2" descr="H:\DCIM\101_PANA\P101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338" y="504825"/>
            <a:ext cx="7589837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四角形吹き出し 3"/>
          <p:cNvSpPr/>
          <p:nvPr/>
        </p:nvSpPr>
        <p:spPr>
          <a:xfrm>
            <a:off x="1182688" y="4624388"/>
            <a:ext cx="1860550" cy="398462"/>
          </a:xfrm>
          <a:prstGeom prst="wedgeRectCallout">
            <a:avLst>
              <a:gd name="adj1" fmla="val -3150"/>
              <a:gd name="adj2" fmla="val -113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二玄社（出版社）</a:t>
            </a:r>
          </a:p>
        </p:txBody>
      </p:sp>
      <p:sp>
        <p:nvSpPr>
          <p:cNvPr id="5" name="四角形吹き出し 4"/>
          <p:cNvSpPr/>
          <p:nvPr/>
        </p:nvSpPr>
        <p:spPr>
          <a:xfrm>
            <a:off x="1182688" y="1501775"/>
            <a:ext cx="1662112" cy="796925"/>
          </a:xfrm>
          <a:prstGeom prst="wedgeRectCallout">
            <a:avLst>
              <a:gd name="adj1" fmla="val 6681"/>
              <a:gd name="adj2" fmla="val 6911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ヤマトシステム開発</a:t>
            </a:r>
          </a:p>
        </p:txBody>
      </p:sp>
      <p:sp>
        <p:nvSpPr>
          <p:cNvPr id="7" name="四角形吹き出し 6"/>
          <p:cNvSpPr/>
          <p:nvPr/>
        </p:nvSpPr>
        <p:spPr>
          <a:xfrm>
            <a:off x="1247775" y="638175"/>
            <a:ext cx="2659063" cy="398463"/>
          </a:xfrm>
          <a:prstGeom prst="wedgeRectCallout">
            <a:avLst>
              <a:gd name="adj1" fmla="val 80036"/>
              <a:gd name="adj2" fmla="val 3623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メリーチョコレート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5127625" y="771525"/>
            <a:ext cx="2125663" cy="330200"/>
          </a:xfrm>
          <a:prstGeom prst="wedgeRectCallout">
            <a:avLst>
              <a:gd name="adj1" fmla="val -31982"/>
              <a:gd name="adj2" fmla="val 36032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明治安田生命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5103813" y="2563813"/>
            <a:ext cx="1795462" cy="398462"/>
          </a:xfrm>
          <a:prstGeom prst="wedgeRectCallout">
            <a:avLst>
              <a:gd name="adj1" fmla="val 23528"/>
              <a:gd name="adj2" fmla="val 24335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三井住友銀行</a:t>
            </a:r>
          </a:p>
        </p:txBody>
      </p:sp>
      <p:sp>
        <p:nvSpPr>
          <p:cNvPr id="10" name="四角形吹き出し 9"/>
          <p:cNvSpPr/>
          <p:nvPr/>
        </p:nvSpPr>
        <p:spPr>
          <a:xfrm>
            <a:off x="3575050" y="4824413"/>
            <a:ext cx="1728788" cy="398462"/>
          </a:xfrm>
          <a:prstGeom prst="wedgeRectCallout">
            <a:avLst>
              <a:gd name="adj1" fmla="val 30974"/>
              <a:gd name="adj2" fmla="val -162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伊勢丹</a:t>
            </a:r>
          </a:p>
        </p:txBody>
      </p:sp>
      <p:sp>
        <p:nvSpPr>
          <p:cNvPr id="3" name="四角形吹き出し 2"/>
          <p:cNvSpPr/>
          <p:nvPr/>
        </p:nvSpPr>
        <p:spPr>
          <a:xfrm>
            <a:off x="6899275" y="1101725"/>
            <a:ext cx="1462088" cy="282575"/>
          </a:xfrm>
          <a:prstGeom prst="wedgeRectCallout">
            <a:avLst>
              <a:gd name="adj1" fmla="val -105105"/>
              <a:gd name="adj2" fmla="val 3487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Ｔ＆トラスト</a:t>
            </a:r>
          </a:p>
        </p:txBody>
      </p:sp>
      <p:sp>
        <p:nvSpPr>
          <p:cNvPr id="11" name="四角形吹き出し 10"/>
          <p:cNvSpPr/>
          <p:nvPr/>
        </p:nvSpPr>
        <p:spPr>
          <a:xfrm>
            <a:off x="6697663" y="1876425"/>
            <a:ext cx="1874837" cy="331788"/>
          </a:xfrm>
          <a:prstGeom prst="wedgeRectCallout">
            <a:avLst>
              <a:gd name="adj1" fmla="val -26127"/>
              <a:gd name="adj2" fmla="val 1761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トランスコスモス</a:t>
            </a:r>
          </a:p>
        </p:txBody>
      </p:sp>
      <p:sp>
        <p:nvSpPr>
          <p:cNvPr id="12" name="四角形吹き出し 11"/>
          <p:cNvSpPr/>
          <p:nvPr/>
        </p:nvSpPr>
        <p:spPr>
          <a:xfrm>
            <a:off x="5916613" y="5222875"/>
            <a:ext cx="2260600" cy="400050"/>
          </a:xfrm>
          <a:prstGeom prst="wedgeRectCallout">
            <a:avLst>
              <a:gd name="adj1" fmla="val -34839"/>
              <a:gd name="adj2" fmla="val -10050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みずほ銀行</a:t>
            </a:r>
          </a:p>
        </p:txBody>
      </p:sp>
      <p:sp>
        <p:nvSpPr>
          <p:cNvPr id="6" name="四角形吹き出し 5"/>
          <p:cNvSpPr/>
          <p:nvPr/>
        </p:nvSpPr>
        <p:spPr>
          <a:xfrm>
            <a:off x="3243263" y="1435100"/>
            <a:ext cx="2259012" cy="331788"/>
          </a:xfrm>
          <a:prstGeom prst="wedgeRectCallout">
            <a:avLst>
              <a:gd name="adj1" fmla="val -33279"/>
              <a:gd name="adj2" fmla="val 22650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みずほ銀行</a:t>
            </a:r>
          </a:p>
        </p:txBody>
      </p:sp>
    </p:spTree>
    <p:extLst>
      <p:ext uri="{BB962C8B-B14F-4D97-AF65-F5344CB8AC3E}">
        <p14:creationId xmlns:p14="http://schemas.microsoft.com/office/powerpoint/2010/main" xmlns="" val="11806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000" y="1376363"/>
            <a:ext cx="6446838" cy="388143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基本的に</a:t>
            </a:r>
            <a:r>
              <a:rPr lang="ja-JP" altLang="en-US" sz="2800" dirty="0" smtClean="0"/>
              <a:t>自分からは</a:t>
            </a:r>
            <a:r>
              <a:rPr lang="ja-JP" altLang="ja-JP" sz="2800" dirty="0" smtClean="0"/>
              <a:t>何もし</a:t>
            </a:r>
            <a:r>
              <a:rPr lang="ja-JP" altLang="en-US" sz="2800" dirty="0" smtClean="0"/>
              <a:t>ない</a:t>
            </a:r>
            <a:endParaRPr lang="en-US" altLang="ja-JP" sz="2800" dirty="0" smtClean="0"/>
          </a:p>
          <a:p>
            <a:pPr>
              <a:defRPr/>
            </a:pPr>
            <a:endParaRPr lang="en-US" altLang="ja-JP" sz="2800" dirty="0" smtClean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もともと</a:t>
            </a:r>
            <a:r>
              <a:rPr lang="ja-JP" altLang="ja-JP" sz="2800" dirty="0"/>
              <a:t>プリンセスとしての資格を持ち</a:t>
            </a:r>
            <a:r>
              <a:rPr lang="ja-JP" altLang="ja-JP" sz="2800" dirty="0" smtClean="0"/>
              <a:t>、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/>
              <a:t>　</a:t>
            </a:r>
            <a:r>
              <a:rPr lang="ja-JP" altLang="ja-JP" sz="2800" dirty="0" smtClean="0"/>
              <a:t>あとは</a:t>
            </a:r>
            <a:r>
              <a:rPr lang="ja-JP" altLang="en-US" sz="2800" dirty="0" smtClean="0"/>
              <a:t>王子様に</a:t>
            </a:r>
            <a:r>
              <a:rPr lang="ja-JP" altLang="ja-JP" sz="2800" dirty="0" smtClean="0"/>
              <a:t>選ばれる</a:t>
            </a:r>
            <a:r>
              <a:rPr lang="ja-JP" altLang="ja-JP" sz="2800" dirty="0"/>
              <a:t>のを</a:t>
            </a:r>
            <a:r>
              <a:rPr lang="ja-JP" altLang="ja-JP" sz="2800" dirty="0" smtClean="0"/>
              <a:t>じっと</a:t>
            </a:r>
            <a:r>
              <a:rPr lang="ja-JP" altLang="en-US" sz="2800" dirty="0" smtClean="0"/>
              <a:t>　　</a:t>
            </a:r>
            <a:r>
              <a:rPr lang="ja-JP" altLang="ja-JP" sz="2800" dirty="0" smtClean="0"/>
              <a:t>待っている</a:t>
            </a:r>
            <a:r>
              <a:rPr lang="ja-JP" altLang="en-US" sz="2800" dirty="0"/>
              <a:t>だけ</a:t>
            </a:r>
            <a:endParaRPr lang="ja-JP" altLang="ja-JP" sz="2800" dirty="0"/>
          </a:p>
          <a:p>
            <a:pPr>
              <a:defRPr/>
            </a:pPr>
            <a:endParaRPr lang="en-US" altLang="ja-JP" sz="2800" dirty="0" smtClean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「</a:t>
            </a:r>
            <a:r>
              <a:rPr lang="ja-JP" altLang="ja-JP" sz="2800" dirty="0"/>
              <a:t>美しくておしとやかで気だてがよく</a:t>
            </a:r>
            <a:r>
              <a:rPr lang="ja-JP" altLang="ja-JP" sz="2800" dirty="0" smtClean="0"/>
              <a:t>、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/>
              <a:t>　</a:t>
            </a:r>
            <a:r>
              <a:rPr lang="ja-JP" altLang="ja-JP" sz="2800" dirty="0" smtClean="0"/>
              <a:t>苦難</a:t>
            </a:r>
            <a:r>
              <a:rPr lang="ja-JP" altLang="ja-JP" sz="2800" dirty="0"/>
              <a:t>に耐え、じっと王子様を待つ」</a:t>
            </a:r>
            <a:r>
              <a:rPr lang="ja-JP" altLang="ja-JP" sz="2800" dirty="0" smtClean="0"/>
              <a:t>女性像</a:t>
            </a:r>
            <a:endParaRPr lang="ja-JP" altLang="ja-JP" sz="2800" dirty="0"/>
          </a:p>
          <a:p>
            <a:pPr>
              <a:defRPr/>
            </a:pP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タイトル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86700" cy="1325563"/>
          </a:xfrm>
        </p:spPr>
        <p:txBody>
          <a:bodyPr/>
          <a:lstStyle/>
          <a:p>
            <a:r>
              <a:rPr lang="ja-JP" altLang="en-US" dirty="0" smtClean="0"/>
              <a:t>みずほ銀行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640" y="1268760"/>
            <a:ext cx="6507163" cy="50403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50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タイトル 1"/>
          <p:cNvSpPr>
            <a:spLocks noGrp="1"/>
          </p:cNvSpPr>
          <p:nvPr>
            <p:ph type="title"/>
          </p:nvPr>
        </p:nvSpPr>
        <p:spPr>
          <a:xfrm>
            <a:off x="687388" y="333375"/>
            <a:ext cx="8035925" cy="1320800"/>
          </a:xfrm>
        </p:spPr>
        <p:txBody>
          <a:bodyPr/>
          <a:lstStyle/>
          <a:p>
            <a:r>
              <a:rPr lang="ja-JP" altLang="en-US" smtClean="0"/>
              <a:t>聡明で主体的、第二期プリンセス</a:t>
            </a:r>
          </a:p>
        </p:txBody>
      </p:sp>
      <p:sp>
        <p:nvSpPr>
          <p:cNvPr id="131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30975" y="1577975"/>
            <a:ext cx="4114800" cy="12509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ja-JP" sz="2400" smtClean="0"/>
          </a:p>
          <a:p>
            <a:pPr marL="0" indent="0">
              <a:buFont typeface="Arial" charset="0"/>
              <a:buNone/>
            </a:pPr>
            <a:endParaRPr lang="en-US" altLang="ja-JP" sz="2400" smtClean="0"/>
          </a:p>
          <a:p>
            <a:pPr marL="0" indent="0">
              <a:buFont typeface="Arial" charset="0"/>
              <a:buNone/>
            </a:pPr>
            <a:endParaRPr lang="en-US" altLang="ja-JP" sz="2400" smtClean="0"/>
          </a:p>
          <a:p>
            <a:pPr marL="0" indent="0">
              <a:buFont typeface="Arial" charset="0"/>
              <a:buNone/>
            </a:pPr>
            <a:endParaRPr lang="en-US" altLang="ja-JP" sz="2400" smtClean="0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1528763"/>
            <a:ext cx="2957513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875213"/>
            <a:ext cx="29575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8" name="正方形/長方形 3"/>
          <p:cNvSpPr>
            <a:spLocks noChangeArrowheads="1"/>
          </p:cNvSpPr>
          <p:nvPr/>
        </p:nvSpPr>
        <p:spPr bwMode="auto">
          <a:xfrm>
            <a:off x="3635375" y="1528763"/>
            <a:ext cx="5508625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90C226"/>
              </a:buClr>
            </a:pPr>
            <a:r>
              <a:rPr lang="ja-JP" altLang="en-US" sz="3200" u="sng" dirty="0">
                <a:solidFill>
                  <a:srgbClr val="595959"/>
                </a:solidFill>
              </a:rPr>
              <a:t>好奇心旺盛アリエル</a:t>
            </a:r>
            <a:endParaRPr lang="en-US" altLang="ja-JP" sz="3200" u="sng" dirty="0">
              <a:solidFill>
                <a:srgbClr val="595959"/>
              </a:solidFill>
            </a:endParaRPr>
          </a:p>
          <a:p>
            <a:pPr eaLnBrk="1" hangingPunct="1">
              <a:buClr>
                <a:srgbClr val="90C226"/>
              </a:buClr>
            </a:pPr>
            <a:endParaRPr lang="en-US" altLang="ja-JP" sz="3200" u="sng" dirty="0">
              <a:solidFill>
                <a:srgbClr val="595959"/>
              </a:solidFill>
            </a:endParaRPr>
          </a:p>
          <a:p>
            <a:pPr eaLnBrk="1" hangingPunct="1">
              <a:buClr>
                <a:srgbClr val="90C226"/>
              </a:buClr>
              <a:buFont typeface="Wingdings" pitchFamily="2" charset="2"/>
              <a:buChar char="l"/>
            </a:pPr>
            <a:r>
              <a:rPr lang="ja-JP" altLang="en-US" sz="2400" dirty="0">
                <a:solidFill>
                  <a:srgbClr val="404040"/>
                </a:solidFill>
              </a:rPr>
              <a:t>人間の世界にあこがれ</a:t>
            </a:r>
            <a:r>
              <a:rPr lang="ja-JP" altLang="ja-JP" sz="2400" dirty="0">
                <a:solidFill>
                  <a:srgbClr val="404040"/>
                </a:solidFill>
              </a:rPr>
              <a:t>、自らの足で、</a:t>
            </a:r>
            <a:endParaRPr lang="en-US" altLang="ja-JP" sz="2400" dirty="0">
              <a:solidFill>
                <a:srgbClr val="404040"/>
              </a:solidFill>
            </a:endParaRPr>
          </a:p>
          <a:p>
            <a:pPr eaLnBrk="1" hangingPunct="1">
              <a:buClr>
                <a:srgbClr val="90C226"/>
              </a:buClr>
            </a:pPr>
            <a:r>
              <a:rPr lang="ja-JP" altLang="en-US" sz="2400" dirty="0">
                <a:solidFill>
                  <a:srgbClr val="404040"/>
                </a:solidFill>
              </a:rPr>
              <a:t>　外の世界</a:t>
            </a:r>
            <a:r>
              <a:rPr lang="ja-JP" altLang="ja-JP" sz="2400" dirty="0">
                <a:solidFill>
                  <a:srgbClr val="404040"/>
                </a:solidFill>
              </a:rPr>
              <a:t>を夢見て冒険</a:t>
            </a:r>
            <a:endParaRPr lang="en-US" altLang="ja-JP" sz="2400" dirty="0">
              <a:solidFill>
                <a:srgbClr val="404040"/>
              </a:solidFill>
            </a:endParaRPr>
          </a:p>
          <a:p>
            <a:pPr eaLnBrk="1" hangingPunct="1">
              <a:buClr>
                <a:srgbClr val="90C226"/>
              </a:buClr>
            </a:pPr>
            <a:endParaRPr lang="en-US" altLang="ja-JP" sz="2400" dirty="0">
              <a:solidFill>
                <a:srgbClr val="404040"/>
              </a:solidFill>
            </a:endParaRPr>
          </a:p>
          <a:p>
            <a:pPr eaLnBrk="1" hangingPunct="1">
              <a:buClr>
                <a:srgbClr val="90C226"/>
              </a:buClr>
              <a:buFont typeface="Wingdings" pitchFamily="2" charset="2"/>
              <a:buChar char="l"/>
            </a:pPr>
            <a:r>
              <a:rPr lang="ja-JP" altLang="ja-JP" sz="2400" dirty="0">
                <a:solidFill>
                  <a:srgbClr val="404040"/>
                </a:solidFill>
              </a:rPr>
              <a:t>アリエルはエリック王子と結ばれて幸せに</a:t>
            </a:r>
            <a:r>
              <a:rPr lang="ja-JP" altLang="en-US" sz="2400" dirty="0">
                <a:solidFill>
                  <a:srgbClr val="404040"/>
                </a:solidFill>
              </a:rPr>
              <a:t>なる</a:t>
            </a:r>
            <a:r>
              <a:rPr lang="ja-JP" altLang="ja-JP" sz="2400" dirty="0">
                <a:solidFill>
                  <a:srgbClr val="404040"/>
                </a:solidFill>
              </a:rPr>
              <a:t>が…</a:t>
            </a:r>
            <a:endParaRPr lang="en-US" altLang="ja-JP" sz="2400" dirty="0">
              <a:solidFill>
                <a:srgbClr val="404040"/>
              </a:solidFill>
            </a:endParaRPr>
          </a:p>
        </p:txBody>
      </p:sp>
      <p:grpSp>
        <p:nvGrpSpPr>
          <p:cNvPr id="2" name="グループ化 8"/>
          <p:cNvGrpSpPr>
            <a:grpSpLocks/>
          </p:cNvGrpSpPr>
          <p:nvPr/>
        </p:nvGrpSpPr>
        <p:grpSpPr bwMode="auto">
          <a:xfrm>
            <a:off x="3707904" y="4509120"/>
            <a:ext cx="4670425" cy="1920875"/>
            <a:chOff x="218905" y="2527632"/>
            <a:chExt cx="9361714" cy="972457"/>
          </a:xfrm>
        </p:grpSpPr>
        <p:sp>
          <p:nvSpPr>
            <p:cNvPr id="10" name="角丸四角形 9"/>
            <p:cNvSpPr/>
            <p:nvPr/>
          </p:nvSpPr>
          <p:spPr>
            <a:xfrm>
              <a:off x="218905" y="2527632"/>
              <a:ext cx="9361714" cy="97245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31081" name="テキスト ボックス 10"/>
            <p:cNvSpPr txBox="1">
              <a:spLocks noChangeArrowheads="1"/>
            </p:cNvSpPr>
            <p:nvPr/>
          </p:nvSpPr>
          <p:spPr bwMode="auto">
            <a:xfrm>
              <a:off x="1740344" y="2701281"/>
              <a:ext cx="7332251" cy="60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ja-JP" altLang="en-US" sz="2400" b="1" dirty="0" smtClean="0"/>
                <a:t>恋愛</a:t>
              </a:r>
              <a:r>
                <a:rPr lang="ja-JP" altLang="en-US" sz="2400" b="1" dirty="0"/>
                <a:t>でしか女性は幸せにはなれないと言う</a:t>
              </a:r>
              <a:r>
                <a:rPr lang="ja-JP" altLang="en-US" sz="2400" b="1" dirty="0" smtClean="0"/>
                <a:t>メッセージは変わらない</a:t>
              </a:r>
              <a:endParaRPr lang="ja-JP" alt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63938" y="1497013"/>
            <a:ext cx="5580062" cy="1831975"/>
          </a:xfrm>
        </p:spPr>
        <p:txBody>
          <a:bodyPr>
            <a:normAutofit/>
          </a:bodyPr>
          <a:lstStyle/>
          <a:p>
            <a:pPr marL="0" indent="0">
              <a:buClr>
                <a:srgbClr val="90C226"/>
              </a:buClr>
              <a:buFont typeface="Arial" charset="0"/>
              <a:buNone/>
              <a:defRPr/>
            </a:pPr>
            <a:r>
              <a:rPr lang="ja-JP" altLang="ja-JP" u="sng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さらに</a:t>
            </a:r>
            <a:r>
              <a:rPr lang="ja-JP" altLang="ja-JP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知的</a:t>
            </a:r>
            <a:r>
              <a:rPr lang="ja-JP" altLang="en-US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で</a:t>
            </a:r>
            <a:r>
              <a:rPr lang="ja-JP" altLang="ja-JP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、聡明</a:t>
            </a:r>
            <a:r>
              <a:rPr lang="ja-JP" altLang="en-US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な</a:t>
            </a:r>
            <a:r>
              <a:rPr lang="ja-JP" altLang="ja-JP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女性</a:t>
            </a:r>
            <a:r>
              <a:rPr lang="ja-JP" altLang="en-US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ベル</a:t>
            </a:r>
            <a:endParaRPr lang="en-US" altLang="ja-JP" u="sng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buClr>
                <a:srgbClr val="90C226"/>
              </a:buClr>
              <a:buFont typeface="Wingdings" panose="05000000000000000000" pitchFamily="2" charset="2"/>
              <a:buChar char="l"/>
              <a:defRPr/>
            </a:pPr>
            <a:r>
              <a:rPr lang="ja-JP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読書に夢中、恋愛に興味が</a:t>
            </a:r>
            <a:r>
              <a:rPr lang="ja-JP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ない</a:t>
            </a:r>
            <a:endParaRPr lang="en-US" altLang="ja-JP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90C226"/>
              </a:buClr>
              <a:buFont typeface="Wingdings" panose="05000000000000000000" pitchFamily="2" charset="2"/>
              <a:buChar char="l"/>
              <a:defRPr/>
            </a:pPr>
            <a:endParaRPr lang="en-US" altLang="ja-JP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90C226"/>
              </a:buClr>
              <a:buFont typeface="Wingdings" panose="05000000000000000000" pitchFamily="2" charset="2"/>
              <a:buChar char="l"/>
              <a:defRPr/>
            </a:pPr>
            <a:endParaRPr lang="ja-JP" altLang="ja-JP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defRPr/>
            </a:pPr>
            <a:endParaRPr lang="ja-JP" altLang="en-US" dirty="0"/>
          </a:p>
        </p:txBody>
      </p:sp>
      <p:grpSp>
        <p:nvGrpSpPr>
          <p:cNvPr id="2" name="グループ化 11"/>
          <p:cNvGrpSpPr>
            <a:grpSpLocks/>
          </p:cNvGrpSpPr>
          <p:nvPr/>
        </p:nvGrpSpPr>
        <p:grpSpPr bwMode="auto">
          <a:xfrm>
            <a:off x="3875088" y="3495675"/>
            <a:ext cx="4256087" cy="1603375"/>
            <a:chOff x="1248230" y="6560457"/>
            <a:chExt cx="9180286" cy="577779"/>
          </a:xfrm>
        </p:grpSpPr>
        <p:sp>
          <p:nvSpPr>
            <p:cNvPr id="10" name="角丸四角形 9"/>
            <p:cNvSpPr/>
            <p:nvPr/>
          </p:nvSpPr>
          <p:spPr>
            <a:xfrm>
              <a:off x="1248230" y="6560457"/>
              <a:ext cx="9180286" cy="57777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32103" name="テキスト ボックス 10"/>
            <p:cNvSpPr txBox="1">
              <a:spLocks noChangeArrowheads="1"/>
            </p:cNvSpPr>
            <p:nvPr/>
          </p:nvSpPr>
          <p:spPr bwMode="auto">
            <a:xfrm>
              <a:off x="1424897" y="6633101"/>
              <a:ext cx="8907186" cy="43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ja-JP" altLang="en-US" sz="2400" b="1" dirty="0"/>
                <a:t>ベルは野獣を改心させようと</a:t>
              </a:r>
              <a:endParaRPr lang="en-US" altLang="ja-JP" sz="2400" b="1" dirty="0"/>
            </a:p>
            <a:p>
              <a:pPr algn="ctr" eaLnBrk="1" hangingPunct="1"/>
              <a:r>
                <a:rPr lang="ja-JP" altLang="en-US" sz="2400" b="1" dirty="0"/>
                <a:t>自分を殺して必死に尽くしてしまう</a:t>
              </a:r>
            </a:p>
          </p:txBody>
        </p:sp>
      </p:grpSp>
      <p:pic>
        <p:nvPicPr>
          <p:cNvPr id="1321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987425"/>
            <a:ext cx="2957512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4519613"/>
            <a:ext cx="2957512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ja-JP" altLang="en-US" dirty="0" smtClean="0"/>
              <a:t>多文化、多人種、第三期プリンセス</a:t>
            </a:r>
            <a:endParaRPr lang="ja-JP" altLang="en-US" dirty="0"/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622425"/>
            <a:ext cx="306705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622425"/>
            <a:ext cx="306705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4676775"/>
            <a:ext cx="306705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4676775"/>
            <a:ext cx="3065462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8138" y="-117475"/>
            <a:ext cx="3827462" cy="535781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ja-JP" sz="2400" dirty="0" smtClean="0"/>
          </a:p>
          <a:p>
            <a:pPr marL="0" indent="0">
              <a:buFont typeface="Arial" charset="0"/>
              <a:buNone/>
              <a:defRPr/>
            </a:pPr>
            <a:endParaRPr lang="en-US" altLang="ja-JP" sz="2400" dirty="0" smtClean="0"/>
          </a:p>
          <a:p>
            <a:pPr marL="0" indent="0">
              <a:buFont typeface="Arial" charset="0"/>
              <a:buNone/>
              <a:defRPr/>
            </a:pPr>
            <a:endParaRPr lang="en-US" altLang="ja-JP" sz="2400" dirty="0"/>
          </a:p>
          <a:p>
            <a:pPr marL="0" indent="0">
              <a:buFont typeface="Arial" charset="0"/>
              <a:buNone/>
              <a:defRPr/>
            </a:pPr>
            <a:endParaRPr lang="en-US" altLang="ja-JP" sz="2400" dirty="0" smtClean="0"/>
          </a:p>
          <a:p>
            <a:pPr>
              <a:defRPr/>
            </a:pPr>
            <a:endParaRPr lang="ja-JP" altLang="en-US" sz="2400" dirty="0"/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213" y="836613"/>
            <a:ext cx="3028950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765175"/>
            <a:ext cx="302895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4509120"/>
            <a:ext cx="3005137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4581128"/>
            <a:ext cx="302895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933</Words>
  <Application>Microsoft Office PowerPoint</Application>
  <PresentationFormat>画面に合わせる (4:3)</PresentationFormat>
  <Paragraphs>311</Paragraphs>
  <Slides>50</Slides>
  <Notes>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1" baseType="lpstr">
      <vt:lpstr>Office テーマ</vt:lpstr>
      <vt:lpstr>ディズニーランドのマネジメント 価格戦略</vt:lpstr>
      <vt:lpstr>ディズニーランドの強さ </vt:lpstr>
      <vt:lpstr>ディズニープリンセスの変化 （3年生の合同ディズニー研究会での発表）</vt:lpstr>
      <vt:lpstr>男女役割分担を反映した、初期プリンセス</vt:lpstr>
      <vt:lpstr>スライド 5</vt:lpstr>
      <vt:lpstr>聡明で主体的、第二期プリンセス</vt:lpstr>
      <vt:lpstr>スライド 7</vt:lpstr>
      <vt:lpstr>多文化、多人種、第三期プリンセス</vt:lpstr>
      <vt:lpstr>スライド 9</vt:lpstr>
      <vt:lpstr>スライド 10</vt:lpstr>
      <vt:lpstr>現代的価値観、強い女性像、 第四期プリンセス</vt:lpstr>
      <vt:lpstr>スライド 12</vt:lpstr>
      <vt:lpstr>王子は二の次、第五期プリンセス</vt:lpstr>
      <vt:lpstr>スライド 14</vt:lpstr>
      <vt:lpstr>スライド 15</vt:lpstr>
      <vt:lpstr>スライド 16</vt:lpstr>
      <vt:lpstr>需要と供給</vt:lpstr>
      <vt:lpstr>プライマリー経済学入門（DVD）</vt:lpstr>
      <vt:lpstr>スライド 19</vt:lpstr>
      <vt:lpstr>スライド 20</vt:lpstr>
      <vt:lpstr>スライド 21</vt:lpstr>
      <vt:lpstr>スライド 22</vt:lpstr>
      <vt:lpstr>スライド 23</vt:lpstr>
      <vt:lpstr>消費者余剰</vt:lpstr>
      <vt:lpstr>差別価格</vt:lpstr>
      <vt:lpstr>バージョニング</vt:lpstr>
      <vt:lpstr>バンドリング（抱き合わせ販売）</vt:lpstr>
      <vt:lpstr>バンドリング（抱き合わせ販売）</vt:lpstr>
      <vt:lpstr>スライド 29</vt:lpstr>
      <vt:lpstr>ホームタウンパスポート 首都圏ウィークデースペシャルパスポート</vt:lpstr>
      <vt:lpstr>夏５パスポート</vt:lpstr>
      <vt:lpstr>スライド 32</vt:lpstr>
      <vt:lpstr>開園時間の調整</vt:lpstr>
      <vt:lpstr>需要の価格弾力性</vt:lpstr>
      <vt:lpstr>価格弾力性</vt:lpstr>
      <vt:lpstr>価格弾力性による分類</vt:lpstr>
      <vt:lpstr>価格と入場者数</vt:lpstr>
      <vt:lpstr>１％の値上げで、１．７％入場者数増</vt:lpstr>
      <vt:lpstr>スライド 39</vt:lpstr>
      <vt:lpstr>ご清聴ありがとうございました</vt:lpstr>
      <vt:lpstr>講義</vt:lpstr>
      <vt:lpstr>著書</vt:lpstr>
      <vt:lpstr>日経キーワード</vt:lpstr>
      <vt:lpstr>プライマリー経済学入門（DVD）</vt:lpstr>
      <vt:lpstr>ゼミナール</vt:lpstr>
      <vt:lpstr>ディズニーランド研究会</vt:lpstr>
      <vt:lpstr>スライド 47</vt:lpstr>
      <vt:lpstr>第一生命経済研究所、みずほ総合研究所、 マネックス証券</vt:lpstr>
      <vt:lpstr>スライド 49</vt:lpstr>
      <vt:lpstr>みずほ銀行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IT547_132</dc:creator>
  <cp:lastModifiedBy>yamasawa</cp:lastModifiedBy>
  <cp:revision>91</cp:revision>
  <dcterms:created xsi:type="dcterms:W3CDTF">2010-03-19T02:18:48Z</dcterms:created>
  <dcterms:modified xsi:type="dcterms:W3CDTF">2015-09-29T05:40:11Z</dcterms:modified>
</cp:coreProperties>
</file>