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1"/>
  </p:sldMasterIdLst>
  <p:notesMasterIdLst>
    <p:notesMasterId r:id="rId118"/>
  </p:notesMasterIdLst>
  <p:sldIdLst>
    <p:sldId id="262" r:id="rId2"/>
    <p:sldId id="372" r:id="rId3"/>
    <p:sldId id="370" r:id="rId4"/>
    <p:sldId id="371" r:id="rId5"/>
    <p:sldId id="263" r:id="rId6"/>
    <p:sldId id="264" r:id="rId7"/>
    <p:sldId id="257" r:id="rId8"/>
    <p:sldId id="258" r:id="rId9"/>
    <p:sldId id="259" r:id="rId10"/>
    <p:sldId id="260" r:id="rId11"/>
    <p:sldId id="261"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1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93D65D-0213-431B-B5BE-9EC41AFCE271}" type="datetimeFigureOut">
              <a:rPr kumimoji="1" lang="ja-JP" altLang="en-US" smtClean="0"/>
              <a:t>2015/4/9</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1A741-6366-427C-BBFC-79A6A67DCBD5}" type="slidenum">
              <a:rPr kumimoji="1" lang="ja-JP" altLang="en-US" smtClean="0"/>
              <a:t>‹#›</a:t>
            </a:fld>
            <a:endParaRPr kumimoji="1" lang="ja-JP" altLang="en-US"/>
          </a:p>
        </p:txBody>
      </p:sp>
    </p:spTree>
    <p:extLst>
      <p:ext uri="{BB962C8B-B14F-4D97-AF65-F5344CB8AC3E}">
        <p14:creationId xmlns:p14="http://schemas.microsoft.com/office/powerpoint/2010/main" val="284475944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9D3FB124-D3EB-4AE3-A9BC-89497F40811E}" type="slidenum">
              <a:rPr lang="en-US" altLang="ja-JP"/>
              <a:pPr eaLnBrk="1" hangingPunct="1"/>
              <a:t>5</a:t>
            </a:fld>
            <a:endParaRPr lang="en-US" altLang="ja-JP"/>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98D04C41-2553-4191-B5A6-C8B1E93128E5}" type="slidenum">
              <a:rPr lang="en-US" altLang="ja-JP"/>
              <a:pPr eaLnBrk="1" hangingPunct="1"/>
              <a:t>6</a:t>
            </a:fld>
            <a:endParaRPr lang="en-US" altLang="ja-JP"/>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AE44AB1-D9BD-4AF9-808B-EF3033822251}" type="datetimeFigureOut">
              <a:rPr kumimoji="1" lang="ja-JP" altLang="en-US" smtClean="0"/>
              <a:t>2015/4/9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2651297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AE44AB1-D9BD-4AF9-808B-EF3033822251}" type="datetimeFigureOut">
              <a:rPr kumimoji="1" lang="ja-JP" altLang="en-US" smtClean="0"/>
              <a:t>2015/4/9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869680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AE44AB1-D9BD-4AF9-808B-EF3033822251}" type="datetimeFigureOut">
              <a:rPr kumimoji="1" lang="ja-JP" altLang="en-US" smtClean="0"/>
              <a:t>2015/4/9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628282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301625"/>
            <a:ext cx="7772400" cy="1462088"/>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4BF7BA11-5E80-43F5-9768-CBEAFDAA7410}" type="slidenum">
              <a:rPr lang="en-US" altLang="ja-JP"/>
              <a:pPr>
                <a:defRPr/>
              </a:pPr>
              <a:t>‹#›</a:t>
            </a:fld>
            <a:endParaRPr lang="en-US" altLang="ja-JP"/>
          </a:p>
        </p:txBody>
      </p:sp>
    </p:spTree>
    <p:extLst>
      <p:ext uri="{BB962C8B-B14F-4D97-AF65-F5344CB8AC3E}">
        <p14:creationId xmlns:p14="http://schemas.microsoft.com/office/powerpoint/2010/main" val="2666465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301625"/>
            <a:ext cx="7772400" cy="1462088"/>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rtlCol="0">
            <a:normAutofit/>
          </a:bodyPr>
          <a:lstStyle/>
          <a:p>
            <a:pPr lvl="0"/>
            <a:endParaRPr lang="ja-JP" altLang="en-US" noProof="0" smtClean="0"/>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6074CD81-A84E-4EE7-A079-CE66E376E745}" type="slidenum">
              <a:rPr lang="en-US" altLang="ja-JP"/>
              <a:pPr>
                <a:defRPr/>
              </a:pPr>
              <a:t>‹#›</a:t>
            </a:fld>
            <a:endParaRPr lang="en-US" altLang="ja-JP"/>
          </a:p>
        </p:txBody>
      </p:sp>
    </p:spTree>
    <p:extLst>
      <p:ext uri="{BB962C8B-B14F-4D97-AF65-F5344CB8AC3E}">
        <p14:creationId xmlns:p14="http://schemas.microsoft.com/office/powerpoint/2010/main" val="129569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301625"/>
            <a:ext cx="7772400" cy="1462088"/>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ー 3"/>
          <p:cNvSpPr>
            <a:spLocks noGrp="1"/>
          </p:cNvSpPr>
          <p:nvPr>
            <p:ph type="dt" sz="half" idx="10"/>
          </p:nvPr>
        </p:nvSpPr>
        <p:spPr/>
        <p:txBody>
          <a:bodyPr/>
          <a:lstStyle>
            <a:lvl1pPr>
              <a:defRPr/>
            </a:lvl1pPr>
          </a:lstStyle>
          <a:p>
            <a:pPr>
              <a:defRPr/>
            </a:pPr>
            <a:endParaRPr lang="en-US" altLang="ja-JP"/>
          </a:p>
        </p:txBody>
      </p:sp>
      <p:sp>
        <p:nvSpPr>
          <p:cNvPr id="7"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8" name="スライド番号プレースホルダー 5"/>
          <p:cNvSpPr>
            <a:spLocks noGrp="1"/>
          </p:cNvSpPr>
          <p:nvPr>
            <p:ph type="sldNum" sz="quarter" idx="12"/>
          </p:nvPr>
        </p:nvSpPr>
        <p:spPr/>
        <p:txBody>
          <a:bodyPr/>
          <a:lstStyle>
            <a:lvl1pPr>
              <a:defRPr/>
            </a:lvl1pPr>
          </a:lstStyle>
          <a:p>
            <a:pPr>
              <a:defRPr/>
            </a:pPr>
            <a:fld id="{0AF87FF4-CE97-429F-85E9-A2A7586B51A1}" type="slidenum">
              <a:rPr lang="en-US" altLang="ja-JP"/>
              <a:pPr>
                <a:defRPr/>
              </a:pPr>
              <a:t>‹#›</a:t>
            </a:fld>
            <a:endParaRPr lang="en-US" altLang="ja-JP"/>
          </a:p>
        </p:txBody>
      </p:sp>
    </p:spTree>
    <p:extLst>
      <p:ext uri="{BB962C8B-B14F-4D97-AF65-F5344CB8AC3E}">
        <p14:creationId xmlns:p14="http://schemas.microsoft.com/office/powerpoint/2010/main" val="1001904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AE44AB1-D9BD-4AF9-808B-EF3033822251}" type="datetimeFigureOut">
              <a:rPr kumimoji="1" lang="ja-JP" altLang="en-US" smtClean="0"/>
              <a:t>2015/4/9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514997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AE44AB1-D9BD-4AF9-808B-EF3033822251}" type="datetimeFigureOut">
              <a:rPr kumimoji="1" lang="ja-JP" altLang="en-US" smtClean="0"/>
              <a:t>2015/4/9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2099731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9AE44AB1-D9BD-4AF9-808B-EF3033822251}" type="datetimeFigureOut">
              <a:rPr kumimoji="1" lang="ja-JP" altLang="en-US" smtClean="0"/>
              <a:t>2015/4/9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2293676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9AE44AB1-D9BD-4AF9-808B-EF3033822251}" type="datetimeFigureOut">
              <a:rPr kumimoji="1" lang="ja-JP" altLang="en-US" smtClean="0"/>
              <a:t>2015/4/9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3146179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9AE44AB1-D9BD-4AF9-808B-EF3033822251}" type="datetimeFigureOut">
              <a:rPr kumimoji="1" lang="ja-JP" altLang="en-US" smtClean="0"/>
              <a:t>2015/4/9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4198327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AE44AB1-D9BD-4AF9-808B-EF3033822251}" type="datetimeFigureOut">
              <a:rPr kumimoji="1" lang="ja-JP" altLang="en-US" smtClean="0"/>
              <a:t>2015/4/9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3594887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AE44AB1-D9BD-4AF9-808B-EF3033822251}" type="datetimeFigureOut">
              <a:rPr kumimoji="1" lang="ja-JP" altLang="en-US" smtClean="0"/>
              <a:t>2015/4/9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524247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AE44AB1-D9BD-4AF9-808B-EF3033822251}" type="datetimeFigureOut">
              <a:rPr kumimoji="1" lang="ja-JP" altLang="en-US" smtClean="0"/>
              <a:t>2015/4/9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2220105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44AB1-D9BD-4AF9-808B-EF3033822251}" type="datetimeFigureOut">
              <a:rPr kumimoji="1" lang="ja-JP" altLang="en-US" smtClean="0"/>
              <a:t>2015/4/9</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0443894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3" Type="http://schemas.openxmlformats.org/officeDocument/2006/relationships/image" Target="../media/image62.jpeg"/><Relationship Id="rId18" Type="http://schemas.openxmlformats.org/officeDocument/2006/relationships/image" Target="../media/image67.jpeg"/><Relationship Id="rId26" Type="http://schemas.openxmlformats.org/officeDocument/2006/relationships/image" Target="../media/image75.jpeg"/><Relationship Id="rId39" Type="http://schemas.openxmlformats.org/officeDocument/2006/relationships/image" Target="../media/image88.jpeg"/><Relationship Id="rId3" Type="http://schemas.openxmlformats.org/officeDocument/2006/relationships/image" Target="../media/image52.jpeg"/><Relationship Id="rId21" Type="http://schemas.openxmlformats.org/officeDocument/2006/relationships/image" Target="../media/image70.jpeg"/><Relationship Id="rId34" Type="http://schemas.openxmlformats.org/officeDocument/2006/relationships/image" Target="../media/image83.jpeg"/><Relationship Id="rId42" Type="http://schemas.openxmlformats.org/officeDocument/2006/relationships/image" Target="../media/image91.jpeg"/><Relationship Id="rId47" Type="http://schemas.openxmlformats.org/officeDocument/2006/relationships/image" Target="../media/image96.jpeg"/><Relationship Id="rId50" Type="http://schemas.openxmlformats.org/officeDocument/2006/relationships/image" Target="../media/image99.jpeg"/><Relationship Id="rId7" Type="http://schemas.openxmlformats.org/officeDocument/2006/relationships/image" Target="../media/image56.jpeg"/><Relationship Id="rId12" Type="http://schemas.openxmlformats.org/officeDocument/2006/relationships/image" Target="../media/image61.jpeg"/><Relationship Id="rId17" Type="http://schemas.openxmlformats.org/officeDocument/2006/relationships/image" Target="../media/image66.jpeg"/><Relationship Id="rId25" Type="http://schemas.openxmlformats.org/officeDocument/2006/relationships/image" Target="../media/image74.jpeg"/><Relationship Id="rId33" Type="http://schemas.openxmlformats.org/officeDocument/2006/relationships/image" Target="../media/image82.jpeg"/><Relationship Id="rId38" Type="http://schemas.openxmlformats.org/officeDocument/2006/relationships/image" Target="../media/image87.jpeg"/><Relationship Id="rId46" Type="http://schemas.openxmlformats.org/officeDocument/2006/relationships/image" Target="../media/image95.jpeg"/><Relationship Id="rId2" Type="http://schemas.openxmlformats.org/officeDocument/2006/relationships/image" Target="../media/image51.jpeg"/><Relationship Id="rId16" Type="http://schemas.openxmlformats.org/officeDocument/2006/relationships/image" Target="../media/image65.jpeg"/><Relationship Id="rId20" Type="http://schemas.openxmlformats.org/officeDocument/2006/relationships/image" Target="../media/image69.jpeg"/><Relationship Id="rId29" Type="http://schemas.openxmlformats.org/officeDocument/2006/relationships/image" Target="../media/image78.jpeg"/><Relationship Id="rId41"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60.jpeg"/><Relationship Id="rId24" Type="http://schemas.openxmlformats.org/officeDocument/2006/relationships/image" Target="../media/image73.jpeg"/><Relationship Id="rId32" Type="http://schemas.openxmlformats.org/officeDocument/2006/relationships/image" Target="../media/image81.jpeg"/><Relationship Id="rId37" Type="http://schemas.openxmlformats.org/officeDocument/2006/relationships/image" Target="../media/image86.jpeg"/><Relationship Id="rId40" Type="http://schemas.openxmlformats.org/officeDocument/2006/relationships/image" Target="../media/image89.jpeg"/><Relationship Id="rId45" Type="http://schemas.openxmlformats.org/officeDocument/2006/relationships/image" Target="../media/image94.jpeg"/><Relationship Id="rId5" Type="http://schemas.openxmlformats.org/officeDocument/2006/relationships/image" Target="../media/image54.jpeg"/><Relationship Id="rId15" Type="http://schemas.openxmlformats.org/officeDocument/2006/relationships/image" Target="../media/image64.jpeg"/><Relationship Id="rId23" Type="http://schemas.openxmlformats.org/officeDocument/2006/relationships/image" Target="../media/image72.jpeg"/><Relationship Id="rId28" Type="http://schemas.openxmlformats.org/officeDocument/2006/relationships/image" Target="../media/image77.jpeg"/><Relationship Id="rId36" Type="http://schemas.openxmlformats.org/officeDocument/2006/relationships/image" Target="../media/image85.jpeg"/><Relationship Id="rId49" Type="http://schemas.openxmlformats.org/officeDocument/2006/relationships/image" Target="../media/image98.jpeg"/><Relationship Id="rId10" Type="http://schemas.openxmlformats.org/officeDocument/2006/relationships/image" Target="../media/image59.jpeg"/><Relationship Id="rId19" Type="http://schemas.openxmlformats.org/officeDocument/2006/relationships/image" Target="../media/image68.jpeg"/><Relationship Id="rId31" Type="http://schemas.openxmlformats.org/officeDocument/2006/relationships/image" Target="../media/image80.jpeg"/><Relationship Id="rId44" Type="http://schemas.openxmlformats.org/officeDocument/2006/relationships/image" Target="../media/image93.jpe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 Id="rId22" Type="http://schemas.openxmlformats.org/officeDocument/2006/relationships/image" Target="../media/image71.jpeg"/><Relationship Id="rId27" Type="http://schemas.openxmlformats.org/officeDocument/2006/relationships/image" Target="../media/image76.jpeg"/><Relationship Id="rId30" Type="http://schemas.openxmlformats.org/officeDocument/2006/relationships/image" Target="../media/image79.jpeg"/><Relationship Id="rId35" Type="http://schemas.openxmlformats.org/officeDocument/2006/relationships/image" Target="../media/image84.jpeg"/><Relationship Id="rId43" Type="http://schemas.openxmlformats.org/officeDocument/2006/relationships/image" Target="../media/image92.jpeg"/><Relationship Id="rId48" Type="http://schemas.openxmlformats.org/officeDocument/2006/relationships/image" Target="../media/image97.jpeg"/><Relationship Id="rId8" Type="http://schemas.openxmlformats.org/officeDocument/2006/relationships/image" Target="../media/image57.jpeg"/><Relationship Id="rId51" Type="http://schemas.openxmlformats.org/officeDocument/2006/relationships/image" Target="../media/image100.jpeg"/></Relationships>
</file>

<file path=ppt/slides/_rels/slide4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19.jpeg"/><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18.jpeg"/><Relationship Id="rId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21.jpeg"/><Relationship Id="rId9" Type="http://schemas.openxmlformats.org/officeDocument/2006/relationships/image" Target="../media/image16.jpeg"/></Relationships>
</file>

<file path=ppt/slides/_rels/slide7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2.xml.rels><?xml version="1.0" encoding="UTF-8" standalone="yes"?>
<Relationships xmlns="http://schemas.openxmlformats.org/package/2006/relationships"><Relationship Id="rId2" Type="http://schemas.openxmlformats.org/officeDocument/2006/relationships/hyperlink" Target="http://www.disneylandparis.com/uk/introduction.htm"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140.jpeg"/><Relationship Id="rId4" Type="http://schemas.openxmlformats.org/officeDocument/2006/relationships/oleObject" Target="../embeddings/oleObject3.bin"/></Relationships>
</file>

<file path=ppt/slides/_rels/slide9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ディズニーワールド</a:t>
            </a:r>
            <a:r>
              <a:rPr lang="en-US" altLang="ja-JP" dirty="0" smtClean="0"/>
              <a:t>	</a:t>
            </a:r>
            <a:endParaRPr kumimoji="1" lang="ja-JP" altLang="en-US" dirty="0"/>
          </a:p>
        </p:txBody>
      </p:sp>
      <p:sp>
        <p:nvSpPr>
          <p:cNvPr id="3" name="サブタイトル 2"/>
          <p:cNvSpPr>
            <a:spLocks noGrp="1"/>
          </p:cNvSpPr>
          <p:nvPr>
            <p:ph type="subTitle" idx="1"/>
          </p:nvPr>
        </p:nvSpPr>
        <p:spPr/>
        <p:txBody>
          <a:bodyPr/>
          <a:lstStyle/>
          <a:p>
            <a:endParaRPr kumimoji="1" lang="ja-JP" altLang="en-US" dirty="0"/>
          </a:p>
        </p:txBody>
      </p:sp>
    </p:spTree>
    <p:extLst>
      <p:ext uri="{BB962C8B-B14F-4D97-AF65-F5344CB8AC3E}">
        <p14:creationId xmlns:p14="http://schemas.microsoft.com/office/powerpoint/2010/main" val="17706801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625" y="428625"/>
            <a:ext cx="8229600" cy="1143000"/>
          </a:xfrm>
        </p:spPr>
        <p:txBody>
          <a:bodyPr/>
          <a:lstStyle/>
          <a:p>
            <a:pPr eaLnBrk="1" fontAlgn="auto" hangingPunct="1">
              <a:spcAft>
                <a:spcPts val="0"/>
              </a:spcAft>
              <a:defRPr/>
            </a:pPr>
            <a:endParaRPr lang="ja-JP" altLang="en-US"/>
          </a:p>
        </p:txBody>
      </p:sp>
      <p:sp>
        <p:nvSpPr>
          <p:cNvPr id="24579" name="コンテンツ プレースホルダ 2"/>
          <p:cNvSpPr>
            <a:spLocks noGrp="1"/>
          </p:cNvSpPr>
          <p:nvPr>
            <p:ph idx="1"/>
          </p:nvPr>
        </p:nvSpPr>
        <p:spPr>
          <a:xfrm>
            <a:off x="428625" y="1614488"/>
            <a:ext cx="8229600" cy="4687887"/>
          </a:xfrm>
        </p:spPr>
        <p:txBody>
          <a:bodyPr/>
          <a:lstStyle/>
          <a:p>
            <a:pPr eaLnBrk="1" hangingPunct="1"/>
            <a:endParaRPr lang="ja-JP" altLang="en-US" smtClean="0"/>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99183"/>
            <a:ext cx="7918450"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01483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ja-JP" altLang="en-US" smtClean="0"/>
              <a:t>東京ディズニーランドとの違い</a:t>
            </a:r>
          </a:p>
        </p:txBody>
      </p:sp>
      <p:graphicFrame>
        <p:nvGraphicFramePr>
          <p:cNvPr id="95260" name="Group 28"/>
          <p:cNvGraphicFramePr>
            <a:graphicFrameLocks noGrp="1"/>
          </p:cNvGraphicFramePr>
          <p:nvPr>
            <p:ph type="tbl" idx="1"/>
          </p:nvPr>
        </p:nvGraphicFramePr>
        <p:xfrm>
          <a:off x="696913" y="1992313"/>
          <a:ext cx="6391275" cy="3429000"/>
        </p:xfrm>
        <a:graphic>
          <a:graphicData uri="http://schemas.openxmlformats.org/drawingml/2006/table">
            <a:tbl>
              <a:tblPr/>
              <a:tblGrid>
                <a:gridCol w="1554162"/>
                <a:gridCol w="2457450"/>
                <a:gridCol w="2379663"/>
              </a:tblGrid>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smtClean="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パリ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東京</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服装</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ワイン色のマンと（冬だから？）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smtClean="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アジア系か黒人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日本人</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10634280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ja-JP" altLang="en-US" smtClean="0"/>
              <a:t>イッツアスモールワールド</a:t>
            </a:r>
          </a:p>
        </p:txBody>
      </p:sp>
      <p:pic>
        <p:nvPicPr>
          <p:cNvPr id="31747" name="Picture 3" descr="DSC0088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val="354082547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ja-JP" altLang="en-US" smtClean="0"/>
              <a:t>ビッグサンダーマウンテン</a:t>
            </a:r>
          </a:p>
        </p:txBody>
      </p:sp>
      <p:pic>
        <p:nvPicPr>
          <p:cNvPr id="32771" name="Picture 3" descr="DSC009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val="200431536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ja-JP" altLang="en-US" smtClean="0"/>
              <a:t>ミッキー</a:t>
            </a:r>
          </a:p>
        </p:txBody>
      </p:sp>
      <p:pic>
        <p:nvPicPr>
          <p:cNvPr id="33795" name="Picture 3" descr="DSC0092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70125" y="1600200"/>
            <a:ext cx="4603750" cy="4525963"/>
          </a:xfrm>
          <a:noFill/>
        </p:spPr>
      </p:pic>
    </p:spTree>
    <p:extLst>
      <p:ext uri="{BB962C8B-B14F-4D97-AF65-F5344CB8AC3E}">
        <p14:creationId xmlns:p14="http://schemas.microsoft.com/office/powerpoint/2010/main" val="383417968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ja-JP" altLang="en-US" smtClean="0"/>
              <a:t>インディージョーンズ</a:t>
            </a:r>
            <a:br>
              <a:rPr lang="ja-JP" altLang="en-US" smtClean="0"/>
            </a:br>
            <a:r>
              <a:rPr lang="ja-JP" altLang="en-US" smtClean="0"/>
              <a:t>　テンプル・オブ・ペリル</a:t>
            </a:r>
          </a:p>
        </p:txBody>
      </p:sp>
      <p:pic>
        <p:nvPicPr>
          <p:cNvPr id="34819" name="Picture 3" descr="DSC0093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val="386354953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ja-JP" altLang="en-US" smtClean="0"/>
              <a:t>ブルー・ラグーン・レストラン</a:t>
            </a:r>
          </a:p>
        </p:txBody>
      </p:sp>
      <p:pic>
        <p:nvPicPr>
          <p:cNvPr id="35843" name="Picture 3" descr="DSC0095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val="6856208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ja-JP" altLang="en-US" smtClean="0"/>
              <a:t>ピーターパン空の旅</a:t>
            </a:r>
          </a:p>
        </p:txBody>
      </p:sp>
      <p:pic>
        <p:nvPicPr>
          <p:cNvPr id="36867" name="Picture 3" descr="DSC0095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val="42311573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ja-JP" altLang="en-US" smtClean="0"/>
              <a:t>ピーターパン空の旅（１１５分）</a:t>
            </a:r>
            <a:br>
              <a:rPr lang="ja-JP" altLang="en-US" smtClean="0"/>
            </a:br>
            <a:r>
              <a:rPr lang="ja-JP" altLang="en-US" smtClean="0"/>
              <a:t>午後２時半</a:t>
            </a:r>
          </a:p>
        </p:txBody>
      </p:sp>
      <p:pic>
        <p:nvPicPr>
          <p:cNvPr id="37891" name="Picture 3" descr="DSC0095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val="13581404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title"/>
          </p:nvPr>
        </p:nvSpPr>
        <p:spPr/>
        <p:txBody>
          <a:bodyPr/>
          <a:lstStyle/>
          <a:p>
            <a:pPr eaLnBrk="1" hangingPunct="1"/>
            <a:r>
              <a:rPr lang="ja-JP" altLang="en-US" smtClean="0"/>
              <a:t>ウトルト・ディズニー・スタジオ</a:t>
            </a:r>
          </a:p>
        </p:txBody>
      </p:sp>
      <p:pic>
        <p:nvPicPr>
          <p:cNvPr id="38915" name="Picture 4" descr="DSC0097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val="46010509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p:cNvSpPr>
            <a:spLocks noGrp="1" noChangeArrowheads="1"/>
          </p:cNvSpPr>
          <p:nvPr>
            <p:ph type="title"/>
          </p:nvPr>
        </p:nvSpPr>
        <p:spPr/>
        <p:txBody>
          <a:bodyPr/>
          <a:lstStyle/>
          <a:p>
            <a:pPr eaLnBrk="1" hangingPunct="1"/>
            <a:r>
              <a:rPr lang="ja-JP" altLang="en-US" smtClean="0"/>
              <a:t>ディズニービレッジ（レストラン街）</a:t>
            </a:r>
          </a:p>
        </p:txBody>
      </p:sp>
      <p:pic>
        <p:nvPicPr>
          <p:cNvPr id="39939" name="Picture 4" descr="DSC0097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val="21212770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625" y="428625"/>
            <a:ext cx="8229600" cy="1143000"/>
          </a:xfrm>
        </p:spPr>
        <p:txBody>
          <a:bodyPr/>
          <a:lstStyle/>
          <a:p>
            <a:pPr eaLnBrk="1" fontAlgn="auto" hangingPunct="1">
              <a:spcAft>
                <a:spcPts val="0"/>
              </a:spcAft>
              <a:defRPr/>
            </a:pPr>
            <a:endParaRPr lang="ja-JP" altLang="en-US"/>
          </a:p>
        </p:txBody>
      </p:sp>
      <p:sp>
        <p:nvSpPr>
          <p:cNvPr id="25603" name="コンテンツ プレースホルダ 2"/>
          <p:cNvSpPr>
            <a:spLocks noGrp="1"/>
          </p:cNvSpPr>
          <p:nvPr>
            <p:ph idx="1"/>
          </p:nvPr>
        </p:nvSpPr>
        <p:spPr>
          <a:xfrm>
            <a:off x="428625" y="1614488"/>
            <a:ext cx="8229600" cy="4687887"/>
          </a:xfrm>
        </p:spPr>
        <p:txBody>
          <a:bodyPr/>
          <a:lstStyle/>
          <a:p>
            <a:pPr eaLnBrk="1" hangingPunct="1"/>
            <a:endParaRPr lang="ja-JP" altLang="en-US" smtClean="0"/>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575" y="344488"/>
            <a:ext cx="10421938" cy="651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716580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Grp="1" noChangeArrowheads="1"/>
          </p:cNvSpPr>
          <p:nvPr>
            <p:ph type="title"/>
          </p:nvPr>
        </p:nvSpPr>
        <p:spPr/>
        <p:txBody>
          <a:bodyPr/>
          <a:lstStyle/>
          <a:p>
            <a:pPr eaLnBrk="1" hangingPunct="1"/>
            <a:endParaRPr lang="ja-JP" altLang="ja-JP" smtClean="0"/>
          </a:p>
        </p:txBody>
      </p:sp>
      <p:pic>
        <p:nvPicPr>
          <p:cNvPr id="40963" name="Picture 4" descr="DSC0099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8893175" cy="6670675"/>
          </a:xfrm>
          <a:noFill/>
        </p:spPr>
      </p:pic>
    </p:spTree>
    <p:extLst>
      <p:ext uri="{BB962C8B-B14F-4D97-AF65-F5344CB8AC3E}">
        <p14:creationId xmlns:p14="http://schemas.microsoft.com/office/powerpoint/2010/main" val="177947073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Grp="1" noChangeArrowheads="1"/>
          </p:cNvSpPr>
          <p:nvPr>
            <p:ph type="title"/>
          </p:nvPr>
        </p:nvSpPr>
        <p:spPr/>
        <p:txBody>
          <a:bodyPr/>
          <a:lstStyle/>
          <a:p>
            <a:pPr eaLnBrk="1" hangingPunct="1"/>
            <a:r>
              <a:rPr lang="ja-JP" altLang="en-US" smtClean="0"/>
              <a:t>パスタ</a:t>
            </a:r>
            <a:r>
              <a:rPr lang="en-US" altLang="ja-JP" smtClean="0"/>
              <a:t>14</a:t>
            </a:r>
            <a:r>
              <a:rPr lang="ja-JP" altLang="en-US" smtClean="0"/>
              <a:t>ユーロ（</a:t>
            </a:r>
            <a:r>
              <a:rPr lang="en-US" altLang="ja-JP" smtClean="0"/>
              <a:t>1904</a:t>
            </a:r>
            <a:r>
              <a:rPr lang="ja-JP" altLang="en-US" smtClean="0"/>
              <a:t>円）</a:t>
            </a:r>
          </a:p>
        </p:txBody>
      </p:sp>
      <p:pic>
        <p:nvPicPr>
          <p:cNvPr id="41987" name="Picture 4" descr="DSC0098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42988" y="1844675"/>
            <a:ext cx="6121400" cy="4591050"/>
          </a:xfrm>
          <a:noFill/>
        </p:spPr>
      </p:pic>
    </p:spTree>
    <p:extLst>
      <p:ext uri="{BB962C8B-B14F-4D97-AF65-F5344CB8AC3E}">
        <p14:creationId xmlns:p14="http://schemas.microsoft.com/office/powerpoint/2010/main" val="321033707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ChangeArrowheads="1"/>
          </p:cNvSpPr>
          <p:nvPr>
            <p:ph type="title"/>
          </p:nvPr>
        </p:nvSpPr>
        <p:spPr/>
        <p:txBody>
          <a:bodyPr/>
          <a:lstStyle/>
          <a:p>
            <a:pPr eaLnBrk="1" hangingPunct="1"/>
            <a:r>
              <a:rPr lang="ja-JP" altLang="en-US" smtClean="0"/>
              <a:t>ニューポート・ベイ・クラブ</a:t>
            </a:r>
            <a:br>
              <a:rPr lang="ja-JP" altLang="en-US" smtClean="0"/>
            </a:br>
            <a:r>
              <a:rPr lang="ja-JP" altLang="en-US" smtClean="0"/>
              <a:t>（ホテル）</a:t>
            </a:r>
          </a:p>
        </p:txBody>
      </p:sp>
      <p:pic>
        <p:nvPicPr>
          <p:cNvPr id="43011" name="Picture 4" descr="DSC0098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val="343372259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a:spLocks noGrp="1" noChangeArrowheads="1"/>
          </p:cNvSpPr>
          <p:nvPr>
            <p:ph type="title"/>
          </p:nvPr>
        </p:nvSpPr>
        <p:spPr/>
        <p:txBody>
          <a:bodyPr/>
          <a:lstStyle/>
          <a:p>
            <a:pPr eaLnBrk="1" hangingPunct="1"/>
            <a:endParaRPr lang="ja-JP" altLang="ja-JP" smtClean="0"/>
          </a:p>
        </p:txBody>
      </p:sp>
      <p:pic>
        <p:nvPicPr>
          <p:cNvPr id="44035" name="Picture 4" descr="DSC0098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extLst>
      <p:ext uri="{BB962C8B-B14F-4D97-AF65-F5344CB8AC3E}">
        <p14:creationId xmlns:p14="http://schemas.microsoft.com/office/powerpoint/2010/main" val="285847083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title"/>
          </p:nvPr>
        </p:nvSpPr>
        <p:spPr/>
        <p:txBody>
          <a:bodyPr/>
          <a:lstStyle/>
          <a:p>
            <a:pPr eaLnBrk="1" hangingPunct="1"/>
            <a:endParaRPr lang="ja-JP" altLang="ja-JP" smtClean="0"/>
          </a:p>
        </p:txBody>
      </p:sp>
      <p:pic>
        <p:nvPicPr>
          <p:cNvPr id="45059" name="Picture 4" descr="DSC0098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34938"/>
            <a:ext cx="8964613" cy="6723062"/>
          </a:xfrm>
          <a:noFill/>
        </p:spPr>
      </p:pic>
    </p:spTree>
    <p:extLst>
      <p:ext uri="{BB962C8B-B14F-4D97-AF65-F5344CB8AC3E}">
        <p14:creationId xmlns:p14="http://schemas.microsoft.com/office/powerpoint/2010/main" val="250490025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ja-JP" altLang="en-US" smtClean="0"/>
              <a:t>まとめ</a:t>
            </a:r>
          </a:p>
        </p:txBody>
      </p:sp>
      <p:sp>
        <p:nvSpPr>
          <p:cNvPr id="46083" name="Rectangle 3"/>
          <p:cNvSpPr>
            <a:spLocks noGrp="1" noChangeArrowheads="1"/>
          </p:cNvSpPr>
          <p:nvPr>
            <p:ph idx="1"/>
          </p:nvPr>
        </p:nvSpPr>
        <p:spPr/>
        <p:txBody>
          <a:bodyPr/>
          <a:lstStyle/>
          <a:p>
            <a:pPr eaLnBrk="1" hangingPunct="1"/>
            <a:r>
              <a:rPr lang="ja-JP" altLang="en-US" smtClean="0"/>
              <a:t>日本より宿泊施設が充実（特にディズニー直営）</a:t>
            </a:r>
          </a:p>
          <a:p>
            <a:pPr eaLnBrk="1" hangingPunct="1"/>
            <a:r>
              <a:rPr lang="ja-JP" altLang="en-US" smtClean="0"/>
              <a:t>もともと森だったので、自然がそのまま生かされている（人工的ではない）</a:t>
            </a:r>
          </a:p>
          <a:p>
            <a:pPr eaLnBrk="1" hangingPunct="1"/>
            <a:r>
              <a:rPr lang="ja-JP" altLang="en-US" smtClean="0"/>
              <a:t>レイアウトはＴＤＬの方が工夫がある。</a:t>
            </a:r>
          </a:p>
          <a:p>
            <a:pPr eaLnBrk="1" hangingPunct="1"/>
            <a:r>
              <a:rPr lang="ja-JP" altLang="en-US" smtClean="0"/>
              <a:t>土地が広いので開発の余地がある。</a:t>
            </a:r>
          </a:p>
        </p:txBody>
      </p:sp>
    </p:spTree>
    <p:extLst>
      <p:ext uri="{BB962C8B-B14F-4D97-AF65-F5344CB8AC3E}">
        <p14:creationId xmlns:p14="http://schemas.microsoft.com/office/powerpoint/2010/main" val="332908851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ja-JP" altLang="en-US" smtClean="0">
                <a:solidFill>
                  <a:srgbClr val="3016F0"/>
                </a:solidFill>
              </a:rPr>
              <a:t>おわり</a:t>
            </a:r>
          </a:p>
        </p:txBody>
      </p:sp>
      <p:pic>
        <p:nvPicPr>
          <p:cNvPr id="47107" name="Picture 3" descr="DSC0097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extLst>
      <p:ext uri="{BB962C8B-B14F-4D97-AF65-F5344CB8AC3E}">
        <p14:creationId xmlns:p14="http://schemas.microsoft.com/office/powerpoint/2010/main" val="6825661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香港ディズニーランド</a:t>
            </a:r>
            <a:endParaRPr kumimoji="1" lang="ja-JP" altLang="en-US" dirty="0"/>
          </a:p>
        </p:txBody>
      </p:sp>
      <p:sp>
        <p:nvSpPr>
          <p:cNvPr id="3" name="サブタイトル 2"/>
          <p:cNvSpPr>
            <a:spLocks noGrp="1"/>
          </p:cNvSpPr>
          <p:nvPr>
            <p:ph type="subTitle" idx="1"/>
          </p:nvPr>
        </p:nvSpPr>
        <p:spPr/>
        <p:txBody>
          <a:bodyPr/>
          <a:lstStyle/>
          <a:p>
            <a:r>
              <a:rPr kumimoji="1" lang="ja-JP" altLang="en-US" dirty="0" smtClean="0"/>
              <a:t>２０１２年１１月１８日（日）、１９日（月）</a:t>
            </a:r>
            <a:endParaRPr kumimoji="1" lang="ja-JP" altLang="en-US" dirty="0"/>
          </a:p>
        </p:txBody>
      </p:sp>
    </p:spTree>
    <p:extLst>
      <p:ext uri="{BB962C8B-B14F-4D97-AF65-F5344CB8AC3E}">
        <p14:creationId xmlns:p14="http://schemas.microsoft.com/office/powerpoint/2010/main" val="935530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香港</a:t>
            </a:r>
            <a:endParaRPr kumimoji="1" lang="ja-JP" altLang="en-US" dirty="0"/>
          </a:p>
        </p:txBody>
      </p:sp>
      <p:sp>
        <p:nvSpPr>
          <p:cNvPr id="3" name="コンテンツ プレースホルダ 2"/>
          <p:cNvSpPr>
            <a:spLocks noGrp="1"/>
          </p:cNvSpPr>
          <p:nvPr>
            <p:ph idx="1"/>
          </p:nvPr>
        </p:nvSpPr>
        <p:spPr/>
        <p:txBody>
          <a:bodyPr>
            <a:normAutofit/>
          </a:bodyPr>
          <a:lstStyle/>
          <a:p>
            <a:r>
              <a:rPr lang="en-US" altLang="ja-JP" b="1" dirty="0" smtClean="0"/>
              <a:t>1.</a:t>
            </a:r>
            <a:r>
              <a:rPr lang="ja-JP" altLang="en-US" b="1" dirty="0" smtClean="0"/>
              <a:t>面積　</a:t>
            </a:r>
            <a:r>
              <a:rPr lang="en-US" altLang="ja-JP" dirty="0" smtClean="0"/>
              <a:t>1,103</a:t>
            </a:r>
            <a:r>
              <a:rPr lang="ja-JP" altLang="en-US" dirty="0" smtClean="0"/>
              <a:t>平方キロメートル（東京都の約半分）</a:t>
            </a:r>
          </a:p>
          <a:p>
            <a:r>
              <a:rPr lang="en-US" altLang="ja-JP" b="1" dirty="0" smtClean="0"/>
              <a:t>2.</a:t>
            </a:r>
            <a:r>
              <a:rPr lang="ja-JP" altLang="en-US" b="1" dirty="0" smtClean="0"/>
              <a:t>人口　</a:t>
            </a:r>
            <a:r>
              <a:rPr lang="ja-JP" altLang="en-US" dirty="0" smtClean="0"/>
              <a:t>約</a:t>
            </a:r>
            <a:r>
              <a:rPr lang="en-US" altLang="ja-JP" dirty="0" smtClean="0"/>
              <a:t>700</a:t>
            </a:r>
            <a:r>
              <a:rPr lang="ja-JP" altLang="en-US" dirty="0" smtClean="0"/>
              <a:t>万人（</a:t>
            </a:r>
            <a:r>
              <a:rPr lang="en-US" altLang="ja-JP" dirty="0" smtClean="0"/>
              <a:t>2009</a:t>
            </a:r>
            <a:r>
              <a:rPr lang="ja-JP" altLang="en-US" dirty="0" smtClean="0"/>
              <a:t>年末暫定値）</a:t>
            </a:r>
          </a:p>
          <a:p>
            <a:r>
              <a:rPr lang="en-US" altLang="ja-JP" b="1" dirty="0" smtClean="0"/>
              <a:t>3.</a:t>
            </a:r>
            <a:r>
              <a:rPr lang="ja-JP" altLang="en-US" b="1" dirty="0" smtClean="0"/>
              <a:t>首都</a:t>
            </a:r>
            <a:endParaRPr lang="ja-JP" altLang="en-US" dirty="0" smtClean="0"/>
          </a:p>
          <a:p>
            <a:r>
              <a:rPr lang="en-US" altLang="ja-JP" b="1" dirty="0" smtClean="0"/>
              <a:t>4.</a:t>
            </a:r>
            <a:r>
              <a:rPr lang="ja-JP" altLang="en-US" b="1" dirty="0" smtClean="0"/>
              <a:t>民族　</a:t>
            </a:r>
            <a:r>
              <a:rPr lang="ja-JP" altLang="en-US" dirty="0" smtClean="0"/>
              <a:t>漢民族（約</a:t>
            </a:r>
            <a:r>
              <a:rPr lang="en-US" altLang="ja-JP" dirty="0" smtClean="0"/>
              <a:t>95</a:t>
            </a:r>
            <a:r>
              <a:rPr lang="ja-JP" altLang="en-US" dirty="0" smtClean="0"/>
              <a:t>％）</a:t>
            </a:r>
          </a:p>
          <a:p>
            <a:r>
              <a:rPr lang="en-US" altLang="ja-JP" b="1" dirty="0" smtClean="0"/>
              <a:t>5.</a:t>
            </a:r>
            <a:r>
              <a:rPr lang="ja-JP" altLang="en-US" b="1" dirty="0" smtClean="0"/>
              <a:t>言語　</a:t>
            </a:r>
            <a:r>
              <a:rPr lang="ja-JP" altLang="en-US" dirty="0" smtClean="0"/>
              <a:t>広東語、英語、中国語（北京語）ほか</a:t>
            </a:r>
          </a:p>
          <a:p>
            <a:r>
              <a:rPr lang="en-US" altLang="ja-JP" b="1" dirty="0" smtClean="0"/>
              <a:t>6.</a:t>
            </a:r>
            <a:r>
              <a:rPr lang="ja-JP" altLang="en-US" b="1" dirty="0" smtClean="0"/>
              <a:t>宗教　</a:t>
            </a:r>
            <a:r>
              <a:rPr lang="ja-JP" altLang="en-US" dirty="0" smtClean="0"/>
              <a:t>仏教、道教、カトリック、プロテスタント、回教、ヒンドゥー教、シーク教、ユダヤ教</a:t>
            </a:r>
            <a:endParaRPr lang="ja-JP" altLang="en-US" dirty="0"/>
          </a:p>
        </p:txBody>
      </p:sp>
    </p:spTree>
    <p:extLst>
      <p:ext uri="{BB962C8B-B14F-4D97-AF65-F5344CB8AC3E}">
        <p14:creationId xmlns:p14="http://schemas.microsoft.com/office/powerpoint/2010/main" val="3992521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一人当たりＧＤＰは日本より上</a:t>
            </a:r>
            <a:endParaRPr kumimoji="1" lang="ja-JP" alt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79512" y="1556792"/>
            <a:ext cx="8751696" cy="4896544"/>
          </a:xfrm>
          <a:prstGeom prst="rect">
            <a:avLst/>
          </a:prstGeom>
          <a:noFill/>
          <a:ln w="9525">
            <a:noFill/>
            <a:miter lim="800000"/>
            <a:headEnd/>
            <a:tailEnd/>
          </a:ln>
          <a:effectLst/>
        </p:spPr>
      </p:pic>
    </p:spTree>
    <p:extLst>
      <p:ext uri="{BB962C8B-B14F-4D97-AF65-F5344CB8AC3E}">
        <p14:creationId xmlns:p14="http://schemas.microsoft.com/office/powerpoint/2010/main" val="895913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ディズニーリゾートライン</a:t>
            </a:r>
            <a:endParaRPr kumimoji="1" lang="ja-JP" altLang="en-US" dirty="0"/>
          </a:p>
        </p:txBody>
      </p:sp>
      <p:pic>
        <p:nvPicPr>
          <p:cNvPr id="4" name="コンテンツ プレースホルダ 3" descr="P1020777.JPG"/>
          <p:cNvPicPr>
            <a:picLocks noGrp="1" noChangeAspect="1"/>
          </p:cNvPicPr>
          <p:nvPr>
            <p:ph idx="1"/>
          </p:nvPr>
        </p:nvPicPr>
        <p:blipFill>
          <a:blip r:embed="rId2" cstate="print"/>
          <a:stretch>
            <a:fillRect/>
          </a:stretch>
        </p:blipFill>
        <p:spPr>
          <a:xfrm>
            <a:off x="1575262" y="1614589"/>
            <a:ext cx="5993476" cy="4497185"/>
          </a:xfrm>
        </p:spPr>
      </p:pic>
    </p:spTree>
    <p:extLst>
      <p:ext uri="{BB962C8B-B14F-4D97-AF65-F5344CB8AC3E}">
        <p14:creationId xmlns:p14="http://schemas.microsoft.com/office/powerpoint/2010/main" val="1872564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026" name="Picture 2"/>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403648" y="1772816"/>
            <a:ext cx="5988307"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270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迪志尼駅</a:t>
            </a:r>
            <a:endParaRPr kumimoji="1" lang="ja-JP" altLang="en-US" dirty="0"/>
          </a:p>
        </p:txBody>
      </p:sp>
      <p:pic>
        <p:nvPicPr>
          <p:cNvPr id="4" name="コンテンツ プレースホルダ 3" descr="P1020781.JPG"/>
          <p:cNvPicPr>
            <a:picLocks noGrp="1" noChangeAspect="1"/>
          </p:cNvPicPr>
          <p:nvPr>
            <p:ph idx="1"/>
          </p:nvPr>
        </p:nvPicPr>
        <p:blipFill>
          <a:blip r:embed="rId2" cstate="print"/>
          <a:stretch>
            <a:fillRect/>
          </a:stretch>
        </p:blipFill>
        <p:spPr>
          <a:xfrm>
            <a:off x="1575262" y="1614589"/>
            <a:ext cx="5993476" cy="4497185"/>
          </a:xfrm>
        </p:spPr>
      </p:pic>
    </p:spTree>
    <p:extLst>
      <p:ext uri="{BB962C8B-B14F-4D97-AF65-F5344CB8AC3E}">
        <p14:creationId xmlns:p14="http://schemas.microsoft.com/office/powerpoint/2010/main" val="27745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正門</a:t>
            </a:r>
            <a:endParaRPr kumimoji="1" lang="ja-JP" altLang="en-US" dirty="0"/>
          </a:p>
        </p:txBody>
      </p:sp>
      <p:pic>
        <p:nvPicPr>
          <p:cNvPr id="4" name="コンテンツ プレースホルダ 3" descr="P1020785.JPG"/>
          <p:cNvPicPr>
            <a:picLocks noGrp="1" noChangeAspect="1"/>
          </p:cNvPicPr>
          <p:nvPr>
            <p:ph idx="1"/>
          </p:nvPr>
        </p:nvPicPr>
        <p:blipFill>
          <a:blip r:embed="rId2" cstate="print"/>
          <a:stretch>
            <a:fillRect/>
          </a:stretch>
        </p:blipFill>
        <p:spPr>
          <a:xfrm>
            <a:off x="1575262" y="1614589"/>
            <a:ext cx="5993476" cy="4497185"/>
          </a:xfrm>
        </p:spPr>
      </p:pic>
    </p:spTree>
    <p:extLst>
      <p:ext uri="{BB962C8B-B14F-4D97-AF65-F5344CB8AC3E}">
        <p14:creationId xmlns:p14="http://schemas.microsoft.com/office/powerpoint/2010/main" val="20799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地図</a:t>
            </a:r>
            <a:endParaRPr kumimoji="1" lang="ja-JP" altLang="en-US" dirty="0"/>
          </a:p>
        </p:txBody>
      </p:sp>
      <p:pic>
        <p:nvPicPr>
          <p:cNvPr id="4" name="コンテンツ プレースホルダ 3" descr="P1020786.JPG"/>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l="13183" t="19385" r="4127" b="14705"/>
          <a:stretch>
            <a:fillRect/>
          </a:stretch>
        </p:blipFill>
        <p:spPr>
          <a:xfrm rot="5400000">
            <a:off x="1019223" y="2040609"/>
            <a:ext cx="8045832" cy="3964614"/>
          </a:xfrm>
        </p:spPr>
      </p:pic>
    </p:spTree>
    <p:extLst>
      <p:ext uri="{BB962C8B-B14F-4D97-AF65-F5344CB8AC3E}">
        <p14:creationId xmlns:p14="http://schemas.microsoft.com/office/powerpoint/2010/main" val="2665739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p:txBody>
          <a:bodyPr/>
          <a:lstStyle/>
          <a:p>
            <a:r>
              <a:rPr lang="ja-JP" altLang="en-US" smtClean="0"/>
              <a:t>ウォルトディズニーカンパニー</a:t>
            </a:r>
          </a:p>
        </p:txBody>
      </p:sp>
      <p:pic>
        <p:nvPicPr>
          <p:cNvPr id="36867"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16050" y="1557338"/>
            <a:ext cx="6756400" cy="4937125"/>
          </a:xfrm>
        </p:spPr>
      </p:pic>
    </p:spTree>
    <p:extLst>
      <p:ext uri="{BB962C8B-B14F-4D97-AF65-F5344CB8AC3E}">
        <p14:creationId xmlns:p14="http://schemas.microsoft.com/office/powerpoint/2010/main" val="19312198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料金 </a:t>
            </a:r>
            <a:r>
              <a:rPr kumimoji="1" lang="en-US" altLang="ja-JP" dirty="0" smtClean="0"/>
              <a:t>1-DAY</a:t>
            </a:r>
            <a:r>
              <a:rPr kumimoji="1" lang="ja-JP" altLang="en-US" dirty="0" smtClean="0"/>
              <a:t>チケットで</a:t>
            </a:r>
            <a:r>
              <a:rPr kumimoji="1" lang="en-US" altLang="ja-JP" dirty="0" smtClean="0"/>
              <a:t>4000</a:t>
            </a:r>
            <a:r>
              <a:rPr kumimoji="1" lang="ja-JP" altLang="en-US" dirty="0" smtClean="0"/>
              <a:t>円</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p:spPr>
      </p:pic>
    </p:spTree>
    <p:extLst>
      <p:ext uri="{BB962C8B-B14F-4D97-AF65-F5344CB8AC3E}">
        <p14:creationId xmlns:p14="http://schemas.microsoft.com/office/powerpoint/2010/main" val="1572070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入口</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p:spPr>
      </p:pic>
    </p:spTree>
    <p:extLst>
      <p:ext uri="{BB962C8B-B14F-4D97-AF65-F5344CB8AC3E}">
        <p14:creationId xmlns:p14="http://schemas.microsoft.com/office/powerpoint/2010/main" val="2206095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地図</a:t>
            </a:r>
            <a:endParaRPr kumimoji="1" lang="ja-JP" altLang="en-US" dirty="0"/>
          </a:p>
        </p:txBody>
      </p:sp>
      <p:pic>
        <p:nvPicPr>
          <p:cNvPr id="1026" name="Picture 2"/>
          <p:cNvPicPr>
            <a:picLocks noGrp="1" noChangeAspect="1" noChangeArrowheads="1"/>
          </p:cNvPicPr>
          <p:nvPr>
            <p:ph idx="1"/>
          </p:nvPr>
        </p:nvPicPr>
        <p:blipFill>
          <a:blip r:embed="rId2" cstate="print">
            <a:lum contrast="10000"/>
          </a:blip>
          <a:stretch>
            <a:fillRect/>
          </a:stretch>
        </p:blipFill>
        <p:spPr bwMode="auto">
          <a:xfrm>
            <a:off x="1555667" y="1600200"/>
            <a:ext cx="6032665" cy="4525963"/>
          </a:xfrm>
          <a:prstGeom prst="rect">
            <a:avLst/>
          </a:prstGeom>
          <a:noFill/>
          <a:ln w="9525">
            <a:noFill/>
            <a:miter lim="800000"/>
            <a:headEnd/>
            <a:tailEnd/>
          </a:ln>
          <a:effectLst/>
        </p:spPr>
      </p:pic>
    </p:spTree>
    <p:extLst>
      <p:ext uri="{BB962C8B-B14F-4D97-AF65-F5344CB8AC3E}">
        <p14:creationId xmlns:p14="http://schemas.microsoft.com/office/powerpoint/2010/main" val="576241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演藝人員</a:t>
            </a:r>
            <a:endParaRPr kumimoji="1" lang="ja-JP" altLang="en-US" dirty="0"/>
          </a:p>
        </p:txBody>
      </p:sp>
      <p:pic>
        <p:nvPicPr>
          <p:cNvPr id="6156" name="Picture 12" descr="K:\2012出張中\写真\2012ベトナム、香港出張\P1020950.JPG"/>
          <p:cNvPicPr>
            <a:picLocks noGrp="1" noChangeAspect="1" noChangeArrowheads="1"/>
          </p:cNvPicPr>
          <p:nvPr>
            <p:ph idx="1"/>
          </p:nvPr>
        </p:nvPicPr>
        <p:blipFill>
          <a:blip r:embed="rId2" cstate="print"/>
          <a:stretch>
            <a:fillRect/>
          </a:stretch>
        </p:blipFill>
        <p:spPr bwMode="auto">
          <a:xfrm>
            <a:off x="1554064" y="1600200"/>
            <a:ext cx="6035872" cy="4525963"/>
          </a:xfrm>
          <a:prstGeom prst="rect">
            <a:avLst/>
          </a:prstGeom>
          <a:noFill/>
        </p:spPr>
      </p:pic>
      <p:pic>
        <p:nvPicPr>
          <p:cNvPr id="6146" name="Picture 2" descr="K:\2012出張中\写真\2012ベトナム、香港出張\P1020794.JPG"/>
          <p:cNvPicPr>
            <a:picLocks noChangeAspect="1" noChangeArrowheads="1"/>
          </p:cNvPicPr>
          <p:nvPr/>
        </p:nvPicPr>
        <p:blipFill>
          <a:blip r:embed="rId3" cstate="print"/>
          <a:srcRect/>
          <a:stretch>
            <a:fillRect/>
          </a:stretch>
        </p:blipFill>
        <p:spPr bwMode="auto">
          <a:xfrm>
            <a:off x="-5588000" y="-4191000"/>
            <a:ext cx="4064000" cy="3048000"/>
          </a:xfrm>
          <a:prstGeom prst="rect">
            <a:avLst/>
          </a:prstGeom>
          <a:noFill/>
        </p:spPr>
      </p:pic>
      <p:pic>
        <p:nvPicPr>
          <p:cNvPr id="6147" name="Picture 3" descr="K:\2012出張中\写真\2012ベトナム、香港出張\P1020795.JPG"/>
          <p:cNvPicPr>
            <a:picLocks noChangeAspect="1" noChangeArrowheads="1"/>
          </p:cNvPicPr>
          <p:nvPr/>
        </p:nvPicPr>
        <p:blipFill>
          <a:blip r:embed="rId4" cstate="print"/>
          <a:srcRect/>
          <a:stretch>
            <a:fillRect/>
          </a:stretch>
        </p:blipFill>
        <p:spPr bwMode="auto">
          <a:xfrm>
            <a:off x="-5588000" y="-4191000"/>
            <a:ext cx="4064000" cy="3048000"/>
          </a:xfrm>
          <a:prstGeom prst="rect">
            <a:avLst/>
          </a:prstGeom>
          <a:noFill/>
        </p:spPr>
      </p:pic>
      <p:pic>
        <p:nvPicPr>
          <p:cNvPr id="6148" name="Picture 4" descr="K:\2012出張中\写真\2012ベトナム、香港出張\P1020797.JPG"/>
          <p:cNvPicPr>
            <a:picLocks noChangeAspect="1" noChangeArrowheads="1"/>
          </p:cNvPicPr>
          <p:nvPr/>
        </p:nvPicPr>
        <p:blipFill>
          <a:blip r:embed="rId5" cstate="print"/>
          <a:srcRect/>
          <a:stretch>
            <a:fillRect/>
          </a:stretch>
        </p:blipFill>
        <p:spPr bwMode="auto">
          <a:xfrm>
            <a:off x="-5588000" y="-4191000"/>
            <a:ext cx="4064000" cy="3048000"/>
          </a:xfrm>
          <a:prstGeom prst="rect">
            <a:avLst/>
          </a:prstGeom>
          <a:noFill/>
        </p:spPr>
      </p:pic>
      <p:pic>
        <p:nvPicPr>
          <p:cNvPr id="6149" name="Picture 5" descr="K:\2012出張中\写真\2012ベトナム、香港出張\P1020799.JPG"/>
          <p:cNvPicPr>
            <a:picLocks noChangeAspect="1" noChangeArrowheads="1"/>
          </p:cNvPicPr>
          <p:nvPr/>
        </p:nvPicPr>
        <p:blipFill>
          <a:blip r:embed="rId6" cstate="print"/>
          <a:srcRect/>
          <a:stretch>
            <a:fillRect/>
          </a:stretch>
        </p:blipFill>
        <p:spPr bwMode="auto">
          <a:xfrm>
            <a:off x="-5588000" y="-4191000"/>
            <a:ext cx="4064000" cy="3048000"/>
          </a:xfrm>
          <a:prstGeom prst="rect">
            <a:avLst/>
          </a:prstGeom>
          <a:noFill/>
        </p:spPr>
      </p:pic>
      <p:pic>
        <p:nvPicPr>
          <p:cNvPr id="6150" name="Picture 6" descr="K:\2012出張中\写真\2012ベトナム、香港出張\P1020800.JPG"/>
          <p:cNvPicPr>
            <a:picLocks noChangeAspect="1" noChangeArrowheads="1"/>
          </p:cNvPicPr>
          <p:nvPr/>
        </p:nvPicPr>
        <p:blipFill>
          <a:blip r:embed="rId7" cstate="print"/>
          <a:srcRect/>
          <a:stretch>
            <a:fillRect/>
          </a:stretch>
        </p:blipFill>
        <p:spPr bwMode="auto">
          <a:xfrm>
            <a:off x="-5588000" y="-4191000"/>
            <a:ext cx="4064000" cy="3048000"/>
          </a:xfrm>
          <a:prstGeom prst="rect">
            <a:avLst/>
          </a:prstGeom>
          <a:noFill/>
        </p:spPr>
      </p:pic>
      <p:pic>
        <p:nvPicPr>
          <p:cNvPr id="6151" name="Picture 7" descr="K:\2012出張中\写真\2012ベトナム、香港出張\P1020801.JPG"/>
          <p:cNvPicPr>
            <a:picLocks noChangeAspect="1" noChangeArrowheads="1"/>
          </p:cNvPicPr>
          <p:nvPr/>
        </p:nvPicPr>
        <p:blipFill>
          <a:blip r:embed="rId8" cstate="print"/>
          <a:srcRect/>
          <a:stretch>
            <a:fillRect/>
          </a:stretch>
        </p:blipFill>
        <p:spPr bwMode="auto">
          <a:xfrm>
            <a:off x="-5588000" y="-4191000"/>
            <a:ext cx="4064000" cy="3048000"/>
          </a:xfrm>
          <a:prstGeom prst="rect">
            <a:avLst/>
          </a:prstGeom>
          <a:noFill/>
        </p:spPr>
      </p:pic>
      <p:pic>
        <p:nvPicPr>
          <p:cNvPr id="6152" name="Picture 8" descr="K:\2012出張中\写真\2012ベトナム、香港出張\P1020802.JPG"/>
          <p:cNvPicPr>
            <a:picLocks noChangeAspect="1" noChangeArrowheads="1"/>
          </p:cNvPicPr>
          <p:nvPr/>
        </p:nvPicPr>
        <p:blipFill>
          <a:blip r:embed="rId9" cstate="print"/>
          <a:srcRect/>
          <a:stretch>
            <a:fillRect/>
          </a:stretch>
        </p:blipFill>
        <p:spPr bwMode="auto">
          <a:xfrm>
            <a:off x="-5588000" y="-4191000"/>
            <a:ext cx="4064000" cy="3048000"/>
          </a:xfrm>
          <a:prstGeom prst="rect">
            <a:avLst/>
          </a:prstGeom>
          <a:noFill/>
        </p:spPr>
      </p:pic>
      <p:pic>
        <p:nvPicPr>
          <p:cNvPr id="6153" name="Picture 9" descr="K:\2012出張中\写真\2012ベトナム、香港出張\P1020805.JPG"/>
          <p:cNvPicPr>
            <a:picLocks noChangeAspect="1" noChangeArrowheads="1"/>
          </p:cNvPicPr>
          <p:nvPr/>
        </p:nvPicPr>
        <p:blipFill>
          <a:blip r:embed="rId10" cstate="print"/>
          <a:srcRect/>
          <a:stretch>
            <a:fillRect/>
          </a:stretch>
        </p:blipFill>
        <p:spPr bwMode="auto">
          <a:xfrm>
            <a:off x="-5588000" y="-4191000"/>
            <a:ext cx="4064000" cy="3048000"/>
          </a:xfrm>
          <a:prstGeom prst="rect">
            <a:avLst/>
          </a:prstGeom>
          <a:noFill/>
        </p:spPr>
      </p:pic>
      <p:pic>
        <p:nvPicPr>
          <p:cNvPr id="6154" name="Picture 10" descr="K:\2012出張中\写真\2012ベトナム、香港出張\P1020806.JPG"/>
          <p:cNvPicPr>
            <a:picLocks noChangeAspect="1" noChangeArrowheads="1"/>
          </p:cNvPicPr>
          <p:nvPr/>
        </p:nvPicPr>
        <p:blipFill>
          <a:blip r:embed="rId11" cstate="print"/>
          <a:srcRect/>
          <a:stretch>
            <a:fillRect/>
          </a:stretch>
        </p:blipFill>
        <p:spPr bwMode="auto">
          <a:xfrm>
            <a:off x="-5588000" y="-4191000"/>
            <a:ext cx="4064000" cy="3048000"/>
          </a:xfrm>
          <a:prstGeom prst="rect">
            <a:avLst/>
          </a:prstGeom>
          <a:noFill/>
        </p:spPr>
      </p:pic>
      <p:pic>
        <p:nvPicPr>
          <p:cNvPr id="6155" name="Picture 11" descr="K:\2012出張中\写真\2012ベトナム、香港出張\P1020807.JPG"/>
          <p:cNvPicPr>
            <a:picLocks noChangeAspect="1" noChangeArrowheads="1"/>
          </p:cNvPicPr>
          <p:nvPr/>
        </p:nvPicPr>
        <p:blipFill>
          <a:blip r:embed="rId12" cstate="print"/>
          <a:srcRect/>
          <a:stretch>
            <a:fillRect/>
          </a:stretch>
        </p:blipFill>
        <p:spPr bwMode="auto">
          <a:xfrm>
            <a:off x="-5588000" y="-4191000"/>
            <a:ext cx="4064000" cy="3048000"/>
          </a:xfrm>
          <a:prstGeom prst="rect">
            <a:avLst/>
          </a:prstGeom>
          <a:noFill/>
        </p:spPr>
      </p:pic>
    </p:spTree>
    <p:extLst>
      <p:ext uri="{BB962C8B-B14F-4D97-AF65-F5344CB8AC3E}">
        <p14:creationId xmlns:p14="http://schemas.microsoft.com/office/powerpoint/2010/main" val="88704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メインストリートＵＳＡ</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p:spPr>
      </p:pic>
    </p:spTree>
    <p:extLst>
      <p:ext uri="{BB962C8B-B14F-4D97-AF65-F5344CB8AC3E}">
        <p14:creationId xmlns:p14="http://schemas.microsoft.com/office/powerpoint/2010/main" val="467771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小さいお城、後ろに山</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4" name="コンテンツ プレースホルダ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1340768"/>
            <a:ext cx="5994400" cy="4495800"/>
          </a:xfrm>
          <a:prstGeom prst="rect">
            <a:avLst/>
          </a:prstGeom>
        </p:spPr>
      </p:pic>
    </p:spTree>
    <p:extLst>
      <p:ext uri="{BB962C8B-B14F-4D97-AF65-F5344CB8AC3E}">
        <p14:creationId xmlns:p14="http://schemas.microsoft.com/office/powerpoint/2010/main" val="2498312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l="20815" t="17394" r="28559" b="16859"/>
          <a:stretch/>
        </p:blipFill>
        <p:spPr>
          <a:xfrm>
            <a:off x="2123728" y="387185"/>
            <a:ext cx="6522743" cy="6290971"/>
          </a:xfrm>
          <a:prstGeom prst="rect">
            <a:avLst/>
          </a:prstGeom>
        </p:spPr>
      </p:pic>
      <p:sp>
        <p:nvSpPr>
          <p:cNvPr id="7" name="四角形吹き出し 6"/>
          <p:cNvSpPr/>
          <p:nvPr/>
        </p:nvSpPr>
        <p:spPr>
          <a:xfrm>
            <a:off x="323528" y="5373216"/>
            <a:ext cx="1440160" cy="648072"/>
          </a:xfrm>
          <a:prstGeom prst="wedgeRectCallout">
            <a:avLst>
              <a:gd name="adj1" fmla="val 134106"/>
              <a:gd name="adj2" fmla="val -7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オートピア</a:t>
            </a:r>
            <a:r>
              <a:rPr kumimoji="1" lang="en-US" altLang="ja-JP" dirty="0" smtClean="0"/>
              <a:t>45</a:t>
            </a:r>
            <a:r>
              <a:rPr kumimoji="1" lang="ja-JP" altLang="en-US" dirty="0" smtClean="0"/>
              <a:t>分</a:t>
            </a:r>
            <a:endParaRPr kumimoji="1" lang="ja-JP" altLang="en-US" dirty="0"/>
          </a:p>
        </p:txBody>
      </p:sp>
      <p:sp>
        <p:nvSpPr>
          <p:cNvPr id="8" name="四角形吹き出し 7"/>
          <p:cNvSpPr/>
          <p:nvPr/>
        </p:nvSpPr>
        <p:spPr>
          <a:xfrm>
            <a:off x="395536" y="3068960"/>
            <a:ext cx="1584176" cy="720080"/>
          </a:xfrm>
          <a:prstGeom prst="wedgeRectCallout">
            <a:avLst>
              <a:gd name="adj1" fmla="val 100226"/>
              <a:gd name="adj2" fmla="val 241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空飛ぶダンボ</a:t>
            </a:r>
            <a:r>
              <a:rPr lang="en-US" altLang="ja-JP" dirty="0" smtClean="0"/>
              <a:t>30</a:t>
            </a:r>
            <a:r>
              <a:rPr lang="ja-JP" altLang="en-US" dirty="0"/>
              <a:t>分</a:t>
            </a:r>
            <a:endParaRPr kumimoji="1" lang="ja-JP" altLang="en-US" dirty="0"/>
          </a:p>
        </p:txBody>
      </p:sp>
      <p:sp>
        <p:nvSpPr>
          <p:cNvPr id="9" name="四角形吹き出し 8"/>
          <p:cNvSpPr/>
          <p:nvPr/>
        </p:nvSpPr>
        <p:spPr>
          <a:xfrm>
            <a:off x="5724128" y="4452942"/>
            <a:ext cx="2232248" cy="488225"/>
          </a:xfrm>
          <a:prstGeom prst="wedgeRectCallout">
            <a:avLst>
              <a:gd name="adj1" fmla="val 39300"/>
              <a:gd name="adj2" fmla="val -256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トイソルジャーパラシュートドロップ</a:t>
            </a:r>
            <a:r>
              <a:rPr kumimoji="1" lang="en-US" altLang="ja-JP" dirty="0" smtClean="0"/>
              <a:t>30</a:t>
            </a:r>
            <a:r>
              <a:rPr kumimoji="1" lang="ja-JP" altLang="en-US" dirty="0" smtClean="0"/>
              <a:t>分</a:t>
            </a:r>
            <a:endParaRPr kumimoji="1" lang="ja-JP" altLang="en-US" dirty="0"/>
          </a:p>
        </p:txBody>
      </p:sp>
    </p:spTree>
    <p:extLst>
      <p:ext uri="{BB962C8B-B14F-4D97-AF65-F5344CB8AC3E}">
        <p14:creationId xmlns:p14="http://schemas.microsoft.com/office/powerpoint/2010/main" val="3475580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ビッググリズリーマウンテン</a:t>
            </a:r>
            <a:endParaRPr kumimoji="1" lang="ja-JP" altLang="en-US" dirty="0"/>
          </a:p>
        </p:txBody>
      </p:sp>
      <p:pic>
        <p:nvPicPr>
          <p:cNvPr id="6" name="Picture 2"/>
          <p:cNvPicPr>
            <a:picLocks noGrp="1" noChangeAspect="1" noChangeArrowheads="1"/>
          </p:cNvPicPr>
          <p:nvPr>
            <p:ph idx="1"/>
          </p:nvPr>
        </p:nvPicPr>
        <p:blipFill>
          <a:blip r:embed="rId2" cstate="print"/>
          <a:srcRect/>
          <a:stretch>
            <a:fillRect/>
          </a:stretch>
        </p:blipFill>
        <p:spPr bwMode="auto">
          <a:xfrm>
            <a:off x="612775" y="2013585"/>
            <a:ext cx="8153400" cy="3669030"/>
          </a:xfrm>
          <a:prstGeom prst="rect">
            <a:avLst/>
          </a:prstGeom>
          <a:noFill/>
          <a:ln w="9525">
            <a:noFill/>
            <a:miter lim="800000"/>
            <a:headEnd/>
            <a:tailEnd/>
          </a:ln>
          <a:effectLst/>
        </p:spPr>
      </p:pic>
    </p:spTree>
    <p:extLst>
      <p:ext uri="{BB962C8B-B14F-4D97-AF65-F5344CB8AC3E}">
        <p14:creationId xmlns:p14="http://schemas.microsoft.com/office/powerpoint/2010/main" val="1303708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ビッグサンダーマウンテンよりも凝っている</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p:spPr>
      </p:pic>
    </p:spTree>
    <p:extLst>
      <p:ext uri="{BB962C8B-B14F-4D97-AF65-F5344CB8AC3E}">
        <p14:creationId xmlns:p14="http://schemas.microsoft.com/office/powerpoint/2010/main" val="342275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p:spPr>
      </p:pic>
    </p:spTree>
    <p:extLst>
      <p:ext uri="{BB962C8B-B14F-4D97-AF65-F5344CB8AC3E}">
        <p14:creationId xmlns:p14="http://schemas.microsoft.com/office/powerpoint/2010/main" val="4280115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1"/>
          <p:cNvSpPr>
            <a:spLocks noGrp="1"/>
          </p:cNvSpPr>
          <p:nvPr>
            <p:ph type="title"/>
          </p:nvPr>
        </p:nvSpPr>
        <p:spPr/>
        <p:txBody>
          <a:bodyPr>
            <a:normAutofit fontScale="90000"/>
          </a:bodyPr>
          <a:lstStyle/>
          <a:p>
            <a:r>
              <a:rPr lang="ja-JP" altLang="en-US" smtClean="0"/>
              <a:t>ザ・ウォルト・ディズニー・カンパニー有価証券報告書</a:t>
            </a:r>
            <a:br>
              <a:rPr lang="ja-JP" altLang="en-US" smtClean="0"/>
            </a:br>
            <a:endParaRPr lang="ja-JP" altLang="en-US" smtClean="0"/>
          </a:p>
        </p:txBody>
      </p:sp>
      <p:sp>
        <p:nvSpPr>
          <p:cNvPr id="3" name="コンテンツ プレースホルダー 2"/>
          <p:cNvSpPr>
            <a:spLocks noGrp="1"/>
          </p:cNvSpPr>
          <p:nvPr>
            <p:ph idx="1"/>
          </p:nvPr>
        </p:nvSpPr>
        <p:spPr>
          <a:xfrm>
            <a:off x="427038" y="1196975"/>
            <a:ext cx="8229600" cy="5545138"/>
          </a:xfrm>
        </p:spPr>
        <p:txBody>
          <a:bodyPr/>
          <a:lstStyle/>
          <a:p>
            <a:pPr>
              <a:buFont typeface="Arial" panose="020B0604020202020204" pitchFamily="34" charset="0"/>
              <a:buChar char="•"/>
              <a:defRPr/>
            </a:pPr>
            <a:r>
              <a:rPr lang="ja-JP" altLang="en-US" sz="2400" dirty="0" smtClean="0"/>
              <a:t>総額</a:t>
            </a:r>
            <a:r>
              <a:rPr lang="en-US" altLang="ja-JP" sz="2400" dirty="0" smtClean="0"/>
              <a:t>408.93</a:t>
            </a:r>
            <a:r>
              <a:rPr lang="ja-JP" altLang="en-US" sz="2400" dirty="0" smtClean="0"/>
              <a:t>（億ドル）</a:t>
            </a:r>
            <a:endParaRPr lang="ja-JP" altLang="en-US" sz="2400" dirty="0"/>
          </a:p>
          <a:p>
            <a:pPr marL="0" indent="0">
              <a:buFont typeface="Arial" panose="020B0604020202020204" pitchFamily="34" charset="0"/>
              <a:buNone/>
              <a:defRPr/>
            </a:pPr>
            <a:r>
              <a:rPr lang="ja-JP" altLang="en-US" sz="2400" dirty="0" smtClean="0">
                <a:solidFill>
                  <a:srgbClr val="FF0000"/>
                </a:solidFill>
              </a:rPr>
              <a:t>メディア</a:t>
            </a:r>
            <a:r>
              <a:rPr lang="ja-JP" altLang="en-US" sz="2400" dirty="0">
                <a:solidFill>
                  <a:srgbClr val="FF0000"/>
                </a:solidFill>
              </a:rPr>
              <a:t>ネ</a:t>
            </a:r>
            <a:r>
              <a:rPr lang="ja-JP" altLang="en-US" sz="2400" dirty="0" smtClean="0">
                <a:solidFill>
                  <a:srgbClr val="FF0000"/>
                </a:solidFill>
              </a:rPr>
              <a:t>ットワーク</a:t>
            </a:r>
            <a:r>
              <a:rPr lang="ja-JP" altLang="en-US" sz="2400" dirty="0">
                <a:solidFill>
                  <a:srgbClr val="FF0000"/>
                </a:solidFill>
              </a:rPr>
              <a:t>部門</a:t>
            </a:r>
          </a:p>
          <a:p>
            <a:pPr>
              <a:buFont typeface="Arial" panose="020B0604020202020204" pitchFamily="34" charset="0"/>
              <a:buChar char="•"/>
              <a:defRPr/>
            </a:pPr>
            <a:r>
              <a:rPr lang="ja-JP" altLang="en-US" sz="2400" dirty="0"/>
              <a:t>ＴＶ放送局ＡＢＣ（</a:t>
            </a:r>
            <a:r>
              <a:rPr lang="en-US" altLang="ja-JP" sz="2400" dirty="0"/>
              <a:t>3</a:t>
            </a:r>
            <a:r>
              <a:rPr lang="ja-JP" altLang="en-US" sz="2400" dirty="0"/>
              <a:t>大ネットワークの一つ）</a:t>
            </a:r>
          </a:p>
          <a:p>
            <a:pPr>
              <a:buFont typeface="Arial" panose="020B0604020202020204" pitchFamily="34" charset="0"/>
              <a:buChar char="•"/>
              <a:defRPr/>
            </a:pPr>
            <a:r>
              <a:rPr lang="ja-JP" altLang="en-US" sz="2400" dirty="0"/>
              <a:t>スポーツ専門チャンネル</a:t>
            </a:r>
            <a:r>
              <a:rPr lang="ja-JP" altLang="en-US" sz="2400" dirty="0" smtClean="0"/>
              <a:t>ＥＳＰＮ</a:t>
            </a:r>
            <a:endParaRPr lang="en-US" altLang="ja-JP" sz="2400" dirty="0" smtClean="0"/>
          </a:p>
          <a:p>
            <a:pPr marL="0" indent="0">
              <a:buFont typeface="Arial" panose="020B0604020202020204" pitchFamily="34" charset="0"/>
              <a:buNone/>
              <a:defRPr/>
            </a:pPr>
            <a:r>
              <a:rPr lang="ja-JP" altLang="en-US" sz="2400" dirty="0" smtClean="0">
                <a:solidFill>
                  <a:srgbClr val="FF0000"/>
                </a:solidFill>
              </a:rPr>
              <a:t>パーク</a:t>
            </a:r>
            <a:r>
              <a:rPr lang="ja-JP" altLang="en-US" sz="2400" dirty="0">
                <a:solidFill>
                  <a:srgbClr val="FF0000"/>
                </a:solidFill>
              </a:rPr>
              <a:t>・アンド・リゾート部門</a:t>
            </a:r>
          </a:p>
          <a:p>
            <a:pPr>
              <a:buFont typeface="Arial" panose="020B0604020202020204" pitchFamily="34" charset="0"/>
              <a:buChar char="•"/>
              <a:defRPr/>
            </a:pPr>
            <a:r>
              <a:rPr lang="ja-JP" altLang="en-US" sz="2400" dirty="0"/>
              <a:t>カリフォルニア、フロリダ、パリ、香港</a:t>
            </a:r>
          </a:p>
          <a:p>
            <a:pPr marL="0" indent="0">
              <a:buFont typeface="Arial" panose="020B0604020202020204" pitchFamily="34" charset="0"/>
              <a:buNone/>
              <a:defRPr/>
            </a:pPr>
            <a:r>
              <a:rPr lang="ja-JP" altLang="en-US" sz="2400" dirty="0">
                <a:solidFill>
                  <a:srgbClr val="FF0000"/>
                </a:solidFill>
              </a:rPr>
              <a:t>スタジオ・エンターテイメント部門</a:t>
            </a:r>
          </a:p>
          <a:p>
            <a:pPr>
              <a:buFont typeface="Arial" panose="020B0604020202020204" pitchFamily="34" charset="0"/>
              <a:buChar char="•"/>
              <a:defRPr/>
            </a:pPr>
            <a:r>
              <a:rPr lang="ja-JP" altLang="en-US" sz="2400" dirty="0"/>
              <a:t>	映画の配給・販売・配信、テレビ番組放映権など</a:t>
            </a:r>
          </a:p>
          <a:p>
            <a:pPr marL="0" indent="0">
              <a:buFont typeface="Arial" panose="020B0604020202020204" pitchFamily="34" charset="0"/>
              <a:buNone/>
              <a:defRPr/>
            </a:pPr>
            <a:r>
              <a:rPr lang="ja-JP" altLang="en-US" sz="2400" dirty="0">
                <a:solidFill>
                  <a:srgbClr val="FF0000"/>
                </a:solidFill>
              </a:rPr>
              <a:t>コンシューマ・プロダクツ部門</a:t>
            </a:r>
          </a:p>
          <a:p>
            <a:pPr>
              <a:buFont typeface="Arial" panose="020B0604020202020204" pitchFamily="34" charset="0"/>
              <a:buChar char="•"/>
              <a:defRPr/>
            </a:pPr>
            <a:r>
              <a:rPr lang="ja-JP" altLang="en-US" sz="2400" dirty="0"/>
              <a:t>ライセンス・出版・ディズニーストア</a:t>
            </a:r>
          </a:p>
          <a:p>
            <a:pPr marL="0" indent="0">
              <a:buFont typeface="Arial" panose="020B0604020202020204" pitchFamily="34" charset="0"/>
              <a:buNone/>
              <a:defRPr/>
            </a:pPr>
            <a:r>
              <a:rPr lang="ja-JP" altLang="en-US" sz="2400" dirty="0">
                <a:solidFill>
                  <a:srgbClr val="FF0000"/>
                </a:solidFill>
              </a:rPr>
              <a:t>インタラクティブ・メディア部門</a:t>
            </a:r>
          </a:p>
          <a:p>
            <a:pPr>
              <a:buFont typeface="Arial" panose="020B0604020202020204" pitchFamily="34" charset="0"/>
              <a:buChar char="•"/>
              <a:defRPr/>
            </a:pPr>
            <a:r>
              <a:rPr lang="ja-JP" altLang="en-US" sz="2400" dirty="0"/>
              <a:t>	ゲームなど</a:t>
            </a:r>
          </a:p>
          <a:p>
            <a:pPr>
              <a:buFont typeface="Arial" panose="020B0604020202020204" pitchFamily="34" charset="0"/>
              <a:buChar char="•"/>
              <a:defRPr/>
            </a:pPr>
            <a:endParaRPr lang="ja-JP" altLang="en-US" sz="2800" dirty="0"/>
          </a:p>
        </p:txBody>
      </p:sp>
    </p:spTree>
    <p:extLst>
      <p:ext uri="{BB962C8B-B14F-4D97-AF65-F5344CB8AC3E}">
        <p14:creationId xmlns:p14="http://schemas.microsoft.com/office/powerpoint/2010/main" val="1608925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トイストーリーランド</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1493000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トイソルジャー・パラシュート・ドロップ</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374278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スリンキードッグ</a:t>
            </a:r>
            <a:r>
              <a:rPr lang="ja-JP" altLang="en-US" dirty="0" smtClean="0"/>
              <a:t>・スピン</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1448301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ＲＣ　レーサー</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2182347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キューボット</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700808"/>
            <a:ext cx="5994400" cy="4495800"/>
          </a:xfrm>
          <a:prstGeom prst="rect">
            <a:avLst/>
          </a:prstGeom>
        </p:spPr>
      </p:pic>
      <p:sp>
        <p:nvSpPr>
          <p:cNvPr id="5" name="正方形/長方形 4"/>
          <p:cNvSpPr/>
          <p:nvPr/>
        </p:nvSpPr>
        <p:spPr>
          <a:xfrm>
            <a:off x="7308304" y="2348880"/>
            <a:ext cx="1691680" cy="3693319"/>
          </a:xfrm>
          <a:prstGeom prst="rect">
            <a:avLst/>
          </a:prstGeom>
        </p:spPr>
        <p:txBody>
          <a:bodyPr wrap="square">
            <a:spAutoFit/>
          </a:bodyPr>
          <a:lstStyle/>
          <a:p>
            <a:r>
              <a:rPr lang="ja-JP" altLang="en-US" dirty="0" smtClean="0"/>
              <a:t>キューボットは、生きている積み木のおもちゃで、複数の顔と声を持っています。積み木を回転させて組み合わせを変え、見たこともないようなクレイジーなキャラクターをつくってみましょう！</a:t>
            </a:r>
            <a:endParaRPr lang="ja-JP" altLang="en-US" dirty="0"/>
          </a:p>
        </p:txBody>
      </p:sp>
    </p:spTree>
    <p:extLst>
      <p:ext uri="{BB962C8B-B14F-4D97-AF65-F5344CB8AC3E}">
        <p14:creationId xmlns:p14="http://schemas.microsoft.com/office/powerpoint/2010/main" val="3182059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プーさんの冒険</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1450325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3076" name="Picture 4" descr="K:\2012出張中\写真\2012ベトナム、香港出張\P1020911.JPG"/>
          <p:cNvPicPr>
            <a:picLocks noGrp="1" noChangeAspect="1" noChangeArrowheads="1"/>
          </p:cNvPicPr>
          <p:nvPr>
            <p:ph idx="1"/>
          </p:nvPr>
        </p:nvPicPr>
        <p:blipFill>
          <a:blip r:embed="rId2" cstate="print"/>
          <a:srcRect/>
          <a:stretch>
            <a:fillRect/>
          </a:stretch>
        </p:blipFill>
        <p:spPr bwMode="auto">
          <a:xfrm>
            <a:off x="107504" y="3429000"/>
            <a:ext cx="4319588" cy="3239691"/>
          </a:xfrm>
          <a:prstGeom prst="rect">
            <a:avLst/>
          </a:prstGeom>
          <a:noFill/>
        </p:spPr>
      </p:pic>
      <p:pic>
        <p:nvPicPr>
          <p:cNvPr id="3075" name="Picture 3" descr="K:\2012出張中\写真\2012ベトナム、香港出張\P1020911.JPG"/>
          <p:cNvPicPr>
            <a:picLocks noChangeAspect="1" noChangeArrowheads="1"/>
          </p:cNvPicPr>
          <p:nvPr/>
        </p:nvPicPr>
        <p:blipFill>
          <a:blip r:embed="rId3" cstate="print"/>
          <a:srcRect/>
          <a:stretch>
            <a:fillRect/>
          </a:stretch>
        </p:blipFill>
        <p:spPr bwMode="auto">
          <a:xfrm>
            <a:off x="-5588000" y="-4191000"/>
            <a:ext cx="4064000" cy="3048000"/>
          </a:xfrm>
          <a:prstGeom prst="rect">
            <a:avLst/>
          </a:prstGeom>
          <a:noFill/>
        </p:spPr>
      </p:pic>
      <p:pic>
        <p:nvPicPr>
          <p:cNvPr id="3077" name="Picture 5"/>
          <p:cNvPicPr>
            <a:picLocks noChangeAspect="1" noChangeArrowheads="1"/>
          </p:cNvPicPr>
          <p:nvPr/>
        </p:nvPicPr>
        <p:blipFill>
          <a:blip r:embed="rId4" cstate="print"/>
          <a:srcRect/>
          <a:stretch>
            <a:fillRect/>
          </a:stretch>
        </p:blipFill>
        <p:spPr bwMode="auto">
          <a:xfrm>
            <a:off x="4716016" y="188640"/>
            <a:ext cx="4064000" cy="3048000"/>
          </a:xfrm>
          <a:prstGeom prst="rect">
            <a:avLst/>
          </a:prstGeom>
          <a:noFill/>
          <a:ln w="9525">
            <a:noFill/>
            <a:miter lim="800000"/>
            <a:headEnd/>
            <a:tailEnd/>
          </a:ln>
          <a:effectLst/>
        </p:spPr>
      </p:pic>
    </p:spTree>
    <p:extLst>
      <p:ext uri="{BB962C8B-B14F-4D97-AF65-F5344CB8AC3E}">
        <p14:creationId xmlns:p14="http://schemas.microsoft.com/office/powerpoint/2010/main" val="4831972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イッツアスモールワールド</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346920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ピノキオ</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3183" y="1614589"/>
            <a:ext cx="5997633" cy="4497185"/>
          </a:xfrm>
          <a:prstGeom prst="rect">
            <a:avLst/>
          </a:prstGeom>
        </p:spPr>
      </p:pic>
    </p:spTree>
    <p:extLst>
      <p:ext uri="{BB962C8B-B14F-4D97-AF65-F5344CB8AC3E}">
        <p14:creationId xmlns:p14="http://schemas.microsoft.com/office/powerpoint/2010/main" val="20943709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リトルマーメイド</a:t>
            </a:r>
            <a:endParaRPr kumimoji="1" lang="ja-JP" altLang="en-US" dirty="0"/>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40072182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p:txBody>
          <a:bodyPr/>
          <a:lstStyle/>
          <a:p>
            <a:endParaRPr lang="ja-JP" altLang="en-US" smtClean="0"/>
          </a:p>
        </p:txBody>
      </p:sp>
      <p:pic>
        <p:nvPicPr>
          <p:cNvPr id="38915"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2133600"/>
            <a:ext cx="8081963" cy="1943100"/>
          </a:xfrm>
        </p:spPr>
      </p:pic>
    </p:spTree>
    <p:extLst>
      <p:ext uri="{BB962C8B-B14F-4D97-AF65-F5344CB8AC3E}">
        <p14:creationId xmlns:p14="http://schemas.microsoft.com/office/powerpoint/2010/main" val="21453882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スティッチ</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11899190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アメリカ</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3574" y="1622901"/>
            <a:ext cx="5976851" cy="4480560"/>
          </a:xfrm>
          <a:prstGeom prst="rect">
            <a:avLst/>
          </a:prstGeom>
        </p:spPr>
      </p:pic>
    </p:spTree>
    <p:extLst>
      <p:ext uri="{BB962C8B-B14F-4D97-AF65-F5344CB8AC3E}">
        <p14:creationId xmlns:p14="http://schemas.microsoft.com/office/powerpoint/2010/main" val="2660129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アメリカ</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26838005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日本</a:t>
            </a:r>
            <a:endParaRPr kumimoji="1" lang="ja-JP" altLang="en-US" dirty="0"/>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556792"/>
            <a:ext cx="7349016" cy="5511762"/>
          </a:xfrm>
          <a:prstGeom prst="rect">
            <a:avLst/>
          </a:prstGeom>
        </p:spPr>
      </p:pic>
    </p:spTree>
    <p:extLst>
      <p:ext uri="{BB962C8B-B14F-4D97-AF65-F5344CB8AC3E}">
        <p14:creationId xmlns:p14="http://schemas.microsoft.com/office/powerpoint/2010/main" val="23623790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韓国</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13162491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香港</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11631630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最後</a:t>
            </a:r>
            <a:endParaRPr kumimoji="1" lang="ja-JP" altLang="en-US" dirty="0"/>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34168141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スペースマウンテン</a:t>
            </a:r>
            <a:endParaRPr kumimoji="1" lang="ja-JP" altLang="en-US" dirty="0"/>
          </a:p>
        </p:txBody>
      </p:sp>
      <p:pic>
        <p:nvPicPr>
          <p:cNvPr id="42" name="図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7414" y="1916831"/>
            <a:ext cx="6390586" cy="4792939"/>
          </a:xfrm>
          <a:prstGeom prst="rect">
            <a:avLst/>
          </a:prstGeom>
        </p:spPr>
      </p:pic>
      <p:pic>
        <p:nvPicPr>
          <p:cNvPr id="53" name="図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000" y="7083508"/>
            <a:ext cx="9144000" cy="6858000"/>
          </a:xfrm>
          <a:prstGeom prst="rect">
            <a:avLst/>
          </a:prstGeom>
        </p:spPr>
      </p:pic>
      <p:pic>
        <p:nvPicPr>
          <p:cNvPr id="54" name="図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8000" y="7233508"/>
            <a:ext cx="9144000" cy="6858000"/>
          </a:xfrm>
          <a:prstGeom prst="rect">
            <a:avLst/>
          </a:prstGeom>
        </p:spPr>
      </p:pic>
      <p:pic>
        <p:nvPicPr>
          <p:cNvPr id="55" name="図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8000" y="7383508"/>
            <a:ext cx="9144000" cy="6858000"/>
          </a:xfrm>
          <a:prstGeom prst="rect">
            <a:avLst/>
          </a:prstGeom>
        </p:spPr>
      </p:pic>
      <p:pic>
        <p:nvPicPr>
          <p:cNvPr id="56" name="図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8000" y="7533508"/>
            <a:ext cx="9144000" cy="6858000"/>
          </a:xfrm>
          <a:prstGeom prst="rect">
            <a:avLst/>
          </a:prstGeom>
        </p:spPr>
      </p:pic>
      <p:pic>
        <p:nvPicPr>
          <p:cNvPr id="57" name="図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8000" y="7683508"/>
            <a:ext cx="9144000" cy="6858000"/>
          </a:xfrm>
          <a:prstGeom prst="rect">
            <a:avLst/>
          </a:prstGeom>
        </p:spPr>
      </p:pic>
      <p:pic>
        <p:nvPicPr>
          <p:cNvPr id="58" name="図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8000" y="7833508"/>
            <a:ext cx="9144000" cy="6858000"/>
          </a:xfrm>
          <a:prstGeom prst="rect">
            <a:avLst/>
          </a:prstGeom>
        </p:spPr>
      </p:pic>
      <p:pic>
        <p:nvPicPr>
          <p:cNvPr id="59" name="図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28000" y="7983508"/>
            <a:ext cx="9144000" cy="6858000"/>
          </a:xfrm>
          <a:prstGeom prst="rect">
            <a:avLst/>
          </a:prstGeom>
        </p:spPr>
      </p:pic>
      <p:pic>
        <p:nvPicPr>
          <p:cNvPr id="60" name="図 5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78000" y="8133508"/>
            <a:ext cx="9144000" cy="6858000"/>
          </a:xfrm>
          <a:prstGeom prst="rect">
            <a:avLst/>
          </a:prstGeom>
        </p:spPr>
      </p:pic>
      <p:pic>
        <p:nvPicPr>
          <p:cNvPr id="61" name="図 6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28000" y="8283508"/>
            <a:ext cx="9144000" cy="6858000"/>
          </a:xfrm>
          <a:prstGeom prst="rect">
            <a:avLst/>
          </a:prstGeom>
        </p:spPr>
      </p:pic>
      <p:pic>
        <p:nvPicPr>
          <p:cNvPr id="62" name="図 6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78000" y="8433508"/>
            <a:ext cx="9144000" cy="6858000"/>
          </a:xfrm>
          <a:prstGeom prst="rect">
            <a:avLst/>
          </a:prstGeom>
        </p:spPr>
      </p:pic>
      <p:pic>
        <p:nvPicPr>
          <p:cNvPr id="63" name="図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28000" y="8583508"/>
            <a:ext cx="9144000" cy="6858000"/>
          </a:xfrm>
          <a:prstGeom prst="rect">
            <a:avLst/>
          </a:prstGeom>
        </p:spPr>
      </p:pic>
      <p:pic>
        <p:nvPicPr>
          <p:cNvPr id="64" name="図 6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76438" y="8904508"/>
            <a:ext cx="9144000" cy="6858000"/>
          </a:xfrm>
          <a:prstGeom prst="rect">
            <a:avLst/>
          </a:prstGeom>
        </p:spPr>
      </p:pic>
      <p:pic>
        <p:nvPicPr>
          <p:cNvPr id="65" name="図 6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28000" y="8883508"/>
            <a:ext cx="9144000" cy="6858000"/>
          </a:xfrm>
          <a:prstGeom prst="rect">
            <a:avLst/>
          </a:prstGeom>
        </p:spPr>
      </p:pic>
      <p:pic>
        <p:nvPicPr>
          <p:cNvPr id="66" name="図 6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78000" y="9033508"/>
            <a:ext cx="9144000" cy="6858000"/>
          </a:xfrm>
          <a:prstGeom prst="rect">
            <a:avLst/>
          </a:prstGeom>
        </p:spPr>
      </p:pic>
      <p:pic>
        <p:nvPicPr>
          <p:cNvPr id="67" name="図 6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628000" y="9183508"/>
            <a:ext cx="9144000" cy="6858000"/>
          </a:xfrm>
          <a:prstGeom prst="rect">
            <a:avLst/>
          </a:prstGeom>
        </p:spPr>
      </p:pic>
      <p:pic>
        <p:nvPicPr>
          <p:cNvPr id="68" name="図 6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778000" y="9333508"/>
            <a:ext cx="9144000" cy="6858000"/>
          </a:xfrm>
          <a:prstGeom prst="rect">
            <a:avLst/>
          </a:prstGeom>
        </p:spPr>
      </p:pic>
      <p:pic>
        <p:nvPicPr>
          <p:cNvPr id="69" name="図 6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928000" y="9483508"/>
            <a:ext cx="9144000" cy="6858000"/>
          </a:xfrm>
          <a:prstGeom prst="rect">
            <a:avLst/>
          </a:prstGeom>
        </p:spPr>
      </p:pic>
      <p:pic>
        <p:nvPicPr>
          <p:cNvPr id="70" name="図 6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078000" y="9633508"/>
            <a:ext cx="9144000" cy="6858000"/>
          </a:xfrm>
          <a:prstGeom prst="rect">
            <a:avLst/>
          </a:prstGeom>
        </p:spPr>
      </p:pic>
      <p:pic>
        <p:nvPicPr>
          <p:cNvPr id="71" name="図 7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228000" y="9783508"/>
            <a:ext cx="9144000" cy="6858000"/>
          </a:xfrm>
          <a:prstGeom prst="rect">
            <a:avLst/>
          </a:prstGeom>
        </p:spPr>
      </p:pic>
      <p:pic>
        <p:nvPicPr>
          <p:cNvPr id="72" name="図 7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378000" y="9933508"/>
            <a:ext cx="9144000" cy="6858000"/>
          </a:xfrm>
          <a:prstGeom prst="rect">
            <a:avLst/>
          </a:prstGeom>
        </p:spPr>
      </p:pic>
      <p:pic>
        <p:nvPicPr>
          <p:cNvPr id="73" name="図 7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528000" y="10083508"/>
            <a:ext cx="9144000" cy="6858000"/>
          </a:xfrm>
          <a:prstGeom prst="rect">
            <a:avLst/>
          </a:prstGeom>
        </p:spPr>
      </p:pic>
      <p:pic>
        <p:nvPicPr>
          <p:cNvPr id="74" name="図 7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678000" y="10233508"/>
            <a:ext cx="9144000" cy="6858000"/>
          </a:xfrm>
          <a:prstGeom prst="rect">
            <a:avLst/>
          </a:prstGeom>
        </p:spPr>
      </p:pic>
      <p:pic>
        <p:nvPicPr>
          <p:cNvPr id="75" name="図 7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828000" y="10383508"/>
            <a:ext cx="9144000" cy="6858000"/>
          </a:xfrm>
          <a:prstGeom prst="rect">
            <a:avLst/>
          </a:prstGeom>
        </p:spPr>
      </p:pic>
      <p:pic>
        <p:nvPicPr>
          <p:cNvPr id="76" name="図 7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978000" y="10533508"/>
            <a:ext cx="9144000" cy="6858000"/>
          </a:xfrm>
          <a:prstGeom prst="rect">
            <a:avLst/>
          </a:prstGeom>
        </p:spPr>
      </p:pic>
      <p:pic>
        <p:nvPicPr>
          <p:cNvPr id="77" name="図 7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0128000" y="10683508"/>
            <a:ext cx="9144000" cy="6858000"/>
          </a:xfrm>
          <a:prstGeom prst="rect">
            <a:avLst/>
          </a:prstGeom>
        </p:spPr>
      </p:pic>
      <p:pic>
        <p:nvPicPr>
          <p:cNvPr id="78" name="図 7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278000" y="10833508"/>
            <a:ext cx="9144000" cy="6858000"/>
          </a:xfrm>
          <a:prstGeom prst="rect">
            <a:avLst/>
          </a:prstGeom>
        </p:spPr>
      </p:pic>
      <p:pic>
        <p:nvPicPr>
          <p:cNvPr id="79" name="図 7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0428000" y="10983508"/>
            <a:ext cx="9144000" cy="6858000"/>
          </a:xfrm>
          <a:prstGeom prst="rect">
            <a:avLst/>
          </a:prstGeom>
        </p:spPr>
      </p:pic>
      <p:pic>
        <p:nvPicPr>
          <p:cNvPr id="80" name="図 7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578000" y="11133508"/>
            <a:ext cx="9144000" cy="6858000"/>
          </a:xfrm>
          <a:prstGeom prst="rect">
            <a:avLst/>
          </a:prstGeom>
        </p:spPr>
      </p:pic>
      <p:pic>
        <p:nvPicPr>
          <p:cNvPr id="81" name="図 80"/>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0728000" y="11283508"/>
            <a:ext cx="9144000" cy="6858000"/>
          </a:xfrm>
          <a:prstGeom prst="rect">
            <a:avLst/>
          </a:prstGeom>
        </p:spPr>
      </p:pic>
      <p:pic>
        <p:nvPicPr>
          <p:cNvPr id="82" name="図 81"/>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878000" y="11433508"/>
            <a:ext cx="9144000" cy="6858000"/>
          </a:xfrm>
          <a:prstGeom prst="rect">
            <a:avLst/>
          </a:prstGeom>
        </p:spPr>
      </p:pic>
      <p:pic>
        <p:nvPicPr>
          <p:cNvPr id="83" name="図 82"/>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028000" y="11583508"/>
            <a:ext cx="9144000" cy="6858000"/>
          </a:xfrm>
          <a:prstGeom prst="rect">
            <a:avLst/>
          </a:prstGeom>
        </p:spPr>
      </p:pic>
      <p:pic>
        <p:nvPicPr>
          <p:cNvPr id="84" name="図 83"/>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1178000" y="11733508"/>
            <a:ext cx="9144000" cy="6858000"/>
          </a:xfrm>
          <a:prstGeom prst="rect">
            <a:avLst/>
          </a:prstGeom>
        </p:spPr>
      </p:pic>
      <p:pic>
        <p:nvPicPr>
          <p:cNvPr id="85" name="図 84"/>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1328000" y="11883508"/>
            <a:ext cx="9144000" cy="6858000"/>
          </a:xfrm>
          <a:prstGeom prst="rect">
            <a:avLst/>
          </a:prstGeom>
        </p:spPr>
      </p:pic>
      <p:pic>
        <p:nvPicPr>
          <p:cNvPr id="86" name="図 85"/>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1478000" y="12033508"/>
            <a:ext cx="9144000" cy="6858000"/>
          </a:xfrm>
          <a:prstGeom prst="rect">
            <a:avLst/>
          </a:prstGeom>
        </p:spPr>
      </p:pic>
      <p:pic>
        <p:nvPicPr>
          <p:cNvPr id="87" name="図 86"/>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1628000" y="12183508"/>
            <a:ext cx="9144000" cy="6858000"/>
          </a:xfrm>
          <a:prstGeom prst="rect">
            <a:avLst/>
          </a:prstGeom>
        </p:spPr>
      </p:pic>
      <p:pic>
        <p:nvPicPr>
          <p:cNvPr id="88" name="図 87"/>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1778000" y="12333508"/>
            <a:ext cx="9144000" cy="6858000"/>
          </a:xfrm>
          <a:prstGeom prst="rect">
            <a:avLst/>
          </a:prstGeom>
        </p:spPr>
      </p:pic>
      <p:pic>
        <p:nvPicPr>
          <p:cNvPr id="89" name="図 88"/>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1928000" y="12483508"/>
            <a:ext cx="9144000" cy="6858000"/>
          </a:xfrm>
          <a:prstGeom prst="rect">
            <a:avLst/>
          </a:prstGeom>
        </p:spPr>
      </p:pic>
      <p:pic>
        <p:nvPicPr>
          <p:cNvPr id="90" name="図 89"/>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2078000" y="12633508"/>
            <a:ext cx="9144000" cy="6858000"/>
          </a:xfrm>
          <a:prstGeom prst="rect">
            <a:avLst/>
          </a:prstGeom>
        </p:spPr>
      </p:pic>
      <p:pic>
        <p:nvPicPr>
          <p:cNvPr id="91" name="図 90"/>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2228000" y="12783508"/>
            <a:ext cx="9144000" cy="6858000"/>
          </a:xfrm>
          <a:prstGeom prst="rect">
            <a:avLst/>
          </a:prstGeom>
        </p:spPr>
      </p:pic>
      <p:pic>
        <p:nvPicPr>
          <p:cNvPr id="92" name="図 91"/>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2378000" y="12933508"/>
            <a:ext cx="9144000" cy="6858000"/>
          </a:xfrm>
          <a:prstGeom prst="rect">
            <a:avLst/>
          </a:prstGeom>
        </p:spPr>
      </p:pic>
      <p:pic>
        <p:nvPicPr>
          <p:cNvPr id="93" name="図 92"/>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2528000" y="13083508"/>
            <a:ext cx="9144000" cy="6858000"/>
          </a:xfrm>
          <a:prstGeom prst="rect">
            <a:avLst/>
          </a:prstGeom>
        </p:spPr>
      </p:pic>
      <p:pic>
        <p:nvPicPr>
          <p:cNvPr id="94" name="図 93"/>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12678000" y="13233508"/>
            <a:ext cx="9144000" cy="6858000"/>
          </a:xfrm>
          <a:prstGeom prst="rect">
            <a:avLst/>
          </a:prstGeom>
        </p:spPr>
      </p:pic>
      <p:pic>
        <p:nvPicPr>
          <p:cNvPr id="95" name="図 94"/>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12828000" y="13383508"/>
            <a:ext cx="9144000" cy="6858000"/>
          </a:xfrm>
          <a:prstGeom prst="rect">
            <a:avLst/>
          </a:prstGeom>
        </p:spPr>
      </p:pic>
      <p:pic>
        <p:nvPicPr>
          <p:cNvPr id="96" name="図 95"/>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2978000" y="13533508"/>
            <a:ext cx="9144000" cy="6858000"/>
          </a:xfrm>
          <a:prstGeom prst="rect">
            <a:avLst/>
          </a:prstGeom>
        </p:spPr>
      </p:pic>
      <p:pic>
        <p:nvPicPr>
          <p:cNvPr id="97" name="図 96"/>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13128000" y="13683508"/>
            <a:ext cx="9144000" cy="6858000"/>
          </a:xfrm>
          <a:prstGeom prst="rect">
            <a:avLst/>
          </a:prstGeom>
        </p:spPr>
      </p:pic>
      <p:pic>
        <p:nvPicPr>
          <p:cNvPr id="98" name="図 97"/>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13278000" y="13833508"/>
            <a:ext cx="9144000" cy="6858000"/>
          </a:xfrm>
          <a:prstGeom prst="rect">
            <a:avLst/>
          </a:prstGeom>
        </p:spPr>
      </p:pic>
      <p:pic>
        <p:nvPicPr>
          <p:cNvPr id="99" name="図 98"/>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3428000" y="13983508"/>
            <a:ext cx="9144000" cy="6858000"/>
          </a:xfrm>
          <a:prstGeom prst="rect">
            <a:avLst/>
          </a:prstGeom>
        </p:spPr>
      </p:pic>
      <p:pic>
        <p:nvPicPr>
          <p:cNvPr id="100" name="図 99"/>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3578000" y="14133508"/>
            <a:ext cx="9144000" cy="6858000"/>
          </a:xfrm>
          <a:prstGeom prst="rect">
            <a:avLst/>
          </a:prstGeom>
        </p:spPr>
      </p:pic>
      <p:pic>
        <p:nvPicPr>
          <p:cNvPr id="101" name="図 100"/>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13728000" y="14283508"/>
            <a:ext cx="9144000" cy="6858000"/>
          </a:xfrm>
          <a:prstGeom prst="rect">
            <a:avLst/>
          </a:prstGeom>
        </p:spPr>
      </p:pic>
    </p:spTree>
    <p:extLst>
      <p:ext uri="{BB962C8B-B14F-4D97-AF65-F5344CB8AC3E}">
        <p14:creationId xmlns:p14="http://schemas.microsoft.com/office/powerpoint/2010/main" val="868918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スターライナーディナー</a:t>
            </a:r>
            <a:endParaRPr kumimoji="1" lang="ja-JP" altLang="en-US" dirty="0"/>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10541178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オービトロン</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5656" y="1412776"/>
            <a:ext cx="6552728" cy="4914546"/>
          </a:xfrm>
          <a:prstGeom prst="rect">
            <a:avLst/>
          </a:prstGeom>
        </p:spPr>
      </p:pic>
    </p:spTree>
    <p:extLst>
      <p:ext uri="{BB962C8B-B14F-4D97-AF65-F5344CB8AC3E}">
        <p14:creationId xmlns:p14="http://schemas.microsoft.com/office/powerpoint/2010/main" val="2484886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ja-JP" altLang="en-US" smtClean="0"/>
              <a:t>ディズニーランド</a:t>
            </a:r>
          </a:p>
        </p:txBody>
      </p:sp>
      <p:sp>
        <p:nvSpPr>
          <p:cNvPr id="4099" name="Rectangle 3"/>
          <p:cNvSpPr>
            <a:spLocks noGrp="1" noChangeArrowheads="1"/>
          </p:cNvSpPr>
          <p:nvPr>
            <p:ph idx="1"/>
          </p:nvPr>
        </p:nvSpPr>
        <p:spPr/>
        <p:txBody>
          <a:bodyPr/>
          <a:lstStyle/>
          <a:p>
            <a:pPr eaLnBrk="1" hangingPunct="1"/>
            <a:endParaRPr lang="ja-JP" altLang="ja-JP" smtClean="0"/>
          </a:p>
        </p:txBody>
      </p:sp>
      <p:pic>
        <p:nvPicPr>
          <p:cNvPr id="4100" name="Picture 4" descr="dl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628775"/>
            <a:ext cx="635000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83422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ごはん、ＢＢＱ、麺</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40641775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28239308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865" t="25559" r="4901" b="10169"/>
          <a:stretch/>
        </p:blipFill>
        <p:spPr>
          <a:xfrm rot="5400000">
            <a:off x="1414073" y="1186327"/>
            <a:ext cx="6171837" cy="4176464"/>
          </a:xfrm>
          <a:prstGeom prst="rect">
            <a:avLst/>
          </a:prstGeom>
        </p:spPr>
      </p:pic>
    </p:spTree>
    <p:extLst>
      <p:ext uri="{BB962C8B-B14F-4D97-AF65-F5344CB8AC3E}">
        <p14:creationId xmlns:p14="http://schemas.microsoft.com/office/powerpoint/2010/main" val="17761842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１．菜肉雲呑湯麺</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36609760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２．潮州魚丸湯麺</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14533313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アルコールはなし</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3174997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692275" y="1600200"/>
            <a:ext cx="5994400" cy="4495800"/>
          </a:xfrm>
          <a:prstGeom prst="rect">
            <a:avLst/>
          </a:prstGeom>
          <a:noFill/>
          <a:ln w="9525">
            <a:noFill/>
            <a:miter lim="800000"/>
            <a:headEnd/>
            <a:tailEnd/>
          </a:ln>
          <a:effectLst/>
        </p:spPr>
      </p:pic>
    </p:spTree>
    <p:extLst>
      <p:ext uri="{BB962C8B-B14F-4D97-AF65-F5344CB8AC3E}">
        <p14:creationId xmlns:p14="http://schemas.microsoft.com/office/powerpoint/2010/main" val="25840860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427650" y="840095"/>
            <a:ext cx="6720747" cy="5040560"/>
          </a:xfrm>
          <a:prstGeom prst="rect">
            <a:avLst/>
          </a:prstGeom>
        </p:spPr>
      </p:pic>
    </p:spTree>
    <p:extLst>
      <p:ext uri="{BB962C8B-B14F-4D97-AF65-F5344CB8AC3E}">
        <p14:creationId xmlns:p14="http://schemas.microsoft.com/office/powerpoint/2010/main" val="34650894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クリスマスセレモニー</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624256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38072287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ja-JP" altLang="en-US" sz="4000" smtClean="0"/>
              <a:t>暗黒の日曜日（</a:t>
            </a:r>
            <a:r>
              <a:rPr lang="en-US" altLang="ja-JP" sz="4000" smtClean="0"/>
              <a:t>1955</a:t>
            </a:r>
            <a:r>
              <a:rPr lang="ja-JP" altLang="en-US" sz="4000" smtClean="0"/>
              <a:t>年</a:t>
            </a:r>
            <a:r>
              <a:rPr lang="en-US" altLang="ja-JP" sz="4000" smtClean="0"/>
              <a:t>7</a:t>
            </a:r>
            <a:r>
              <a:rPr lang="ja-JP" altLang="en-US" sz="4000" smtClean="0"/>
              <a:t>月</a:t>
            </a:r>
            <a:r>
              <a:rPr lang="en-US" altLang="ja-JP" sz="4000" smtClean="0"/>
              <a:t>17</a:t>
            </a:r>
            <a:r>
              <a:rPr lang="ja-JP" altLang="en-US" sz="4000" smtClean="0"/>
              <a:t>日）</a:t>
            </a:r>
          </a:p>
        </p:txBody>
      </p:sp>
      <p:sp>
        <p:nvSpPr>
          <p:cNvPr id="7171" name="Rectangle 3"/>
          <p:cNvSpPr>
            <a:spLocks noGrp="1" noChangeArrowheads="1"/>
          </p:cNvSpPr>
          <p:nvPr>
            <p:ph idx="1"/>
          </p:nvPr>
        </p:nvSpPr>
        <p:spPr/>
        <p:txBody>
          <a:bodyPr/>
          <a:lstStyle/>
          <a:p>
            <a:pPr eaLnBrk="1" hangingPunct="1"/>
            <a:r>
              <a:rPr lang="ja-JP" altLang="en-US" smtClean="0"/>
              <a:t>偽造招待券が出回り</a:t>
            </a:r>
            <a:r>
              <a:rPr lang="en-US" altLang="ja-JP" smtClean="0"/>
              <a:t>3</a:t>
            </a:r>
            <a:r>
              <a:rPr lang="ja-JP" altLang="en-US" smtClean="0"/>
              <a:t>倍以上の入場者　　　</a:t>
            </a:r>
          </a:p>
          <a:p>
            <a:pPr eaLnBrk="1" hangingPunct="1"/>
            <a:r>
              <a:rPr lang="ja-JP" altLang="en-US" smtClean="0"/>
              <a:t>気温が４０度を超える</a:t>
            </a:r>
          </a:p>
          <a:p>
            <a:pPr eaLnBrk="1" hangingPunct="1"/>
            <a:r>
              <a:rPr lang="ja-JP" altLang="en-US" smtClean="0"/>
              <a:t>アスファルトが溶けてハイヒールにくっつく</a:t>
            </a:r>
          </a:p>
          <a:p>
            <a:pPr eaLnBrk="1" hangingPunct="1"/>
            <a:r>
              <a:rPr lang="ja-JP" altLang="en-US" smtClean="0"/>
              <a:t>水飲み場、トイレが足りない</a:t>
            </a:r>
          </a:p>
          <a:p>
            <a:pPr eaLnBrk="1" hangingPunct="1"/>
            <a:r>
              <a:rPr lang="ja-JP" altLang="en-US" smtClean="0"/>
              <a:t>馬が暴れだす</a:t>
            </a:r>
          </a:p>
          <a:p>
            <a:pPr eaLnBrk="1" hangingPunct="1"/>
            <a:r>
              <a:rPr lang="ja-JP" altLang="en-US" smtClean="0"/>
              <a:t>アトラクションは故障や停電が続出</a:t>
            </a:r>
          </a:p>
        </p:txBody>
      </p:sp>
      <p:sp>
        <p:nvSpPr>
          <p:cNvPr id="7175" name="AutoShape 7"/>
          <p:cNvSpPr>
            <a:spLocks noChangeArrowheads="1"/>
          </p:cNvSpPr>
          <p:nvPr/>
        </p:nvSpPr>
        <p:spPr bwMode="auto">
          <a:xfrm>
            <a:off x="250825" y="836613"/>
            <a:ext cx="8064500" cy="2592387"/>
          </a:xfrm>
          <a:prstGeom prst="wedgeEllipseCallout">
            <a:avLst>
              <a:gd name="adj1" fmla="val 46181"/>
              <a:gd name="adj2" fmla="val -70944"/>
            </a:avLst>
          </a:prstGeom>
          <a:solidFill>
            <a:srgbClr val="FF99CC"/>
          </a:solidFill>
          <a:ln w="9525">
            <a:solidFill>
              <a:schemeClr val="tx1"/>
            </a:solidFill>
            <a:miter lim="800000"/>
            <a:headEnd/>
            <a:tailEnd/>
          </a:ln>
        </p:spPr>
        <p:txBody>
          <a:bodyPr anchor="ctr" anchorCtr="1"/>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4400"/>
              <a:t>ウォルトの夢は悪夢だ </a:t>
            </a:r>
          </a:p>
        </p:txBody>
      </p:sp>
      <p:sp>
        <p:nvSpPr>
          <p:cNvPr id="7176" name="AutoShape 8"/>
          <p:cNvSpPr>
            <a:spLocks noChangeArrowheads="1"/>
          </p:cNvSpPr>
          <p:nvPr/>
        </p:nvSpPr>
        <p:spPr bwMode="auto">
          <a:xfrm>
            <a:off x="250825" y="2852738"/>
            <a:ext cx="8424863" cy="3313112"/>
          </a:xfrm>
          <a:prstGeom prst="wedgeEllipseCallout">
            <a:avLst>
              <a:gd name="adj1" fmla="val -40014"/>
              <a:gd name="adj2" fmla="val 54792"/>
            </a:avLst>
          </a:prstGeom>
          <a:solidFill>
            <a:srgbClr val="FFFF99"/>
          </a:solidFill>
          <a:ln w="9525">
            <a:solidFill>
              <a:schemeClr val="tx1"/>
            </a:solidFill>
            <a:miter lim="800000"/>
            <a:headEnd/>
            <a:tailEnd/>
          </a:ln>
        </p:spPr>
        <p:txBody>
          <a:bodyPr anchor="ctr" anchorCtr="1"/>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4400"/>
              <a:t>ディズニーランドのオープニングほどの大失態は前例がない </a:t>
            </a:r>
          </a:p>
        </p:txBody>
      </p:sp>
      <p:sp>
        <p:nvSpPr>
          <p:cNvPr id="7179" name="AutoShape 11"/>
          <p:cNvSpPr>
            <a:spLocks noChangeArrowheads="1"/>
          </p:cNvSpPr>
          <p:nvPr/>
        </p:nvSpPr>
        <p:spPr bwMode="auto">
          <a:xfrm>
            <a:off x="1187450" y="2133600"/>
            <a:ext cx="6480175" cy="2519363"/>
          </a:xfrm>
          <a:prstGeom prst="roundRect">
            <a:avLst>
              <a:gd name="adj" fmla="val 16667"/>
            </a:avLst>
          </a:prstGeom>
          <a:solidFill>
            <a:schemeClr val="accent1"/>
          </a:solidFill>
          <a:ln w="9525">
            <a:solidFill>
              <a:schemeClr val="tx1"/>
            </a:solidFill>
            <a:round/>
            <a:headEnd/>
            <a:tailEnd/>
          </a:ln>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4400">
                <a:solidFill>
                  <a:srgbClr val="FFFFFF"/>
                </a:solidFill>
              </a:rPr>
              <a:t>最初はうまくいかない！</a:t>
            </a:r>
          </a:p>
        </p:txBody>
      </p:sp>
    </p:spTree>
    <p:extLst>
      <p:ext uri="{BB962C8B-B14F-4D97-AF65-F5344CB8AC3E}">
        <p14:creationId xmlns:p14="http://schemas.microsoft.com/office/powerpoint/2010/main" val="3153727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p:cTn id="7" dur="1000" fill="hold"/>
                                        <p:tgtEl>
                                          <p:spTgt spid="717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17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17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6" fill="hold" nodeType="clickEffect">
                                  <p:stCondLst>
                                    <p:cond delay="0"/>
                                  </p:stCondLst>
                                  <p:childTnLst>
                                    <p:set>
                                      <p:cBhvr>
                                        <p:cTn id="13" dur="1" fill="hold">
                                          <p:stCondLst>
                                            <p:cond delay="0"/>
                                          </p:stCondLst>
                                        </p:cTn>
                                        <p:tgtEl>
                                          <p:spTgt spid="7171">
                                            <p:txEl>
                                              <p:pRg st="1" end="1"/>
                                            </p:txEl>
                                          </p:spTgt>
                                        </p:tgtEl>
                                        <p:attrNameLst>
                                          <p:attrName>style.visibility</p:attrName>
                                        </p:attrNameLst>
                                      </p:cBhvr>
                                      <p:to>
                                        <p:strVal val="visible"/>
                                      </p:to>
                                    </p:set>
                                    <p:animEffect transition="in" filter="barn(inHorizontal)">
                                      <p:cBhvr>
                                        <p:cTn id="14" dur="500"/>
                                        <p:tgtEl>
                                          <p:spTgt spid="7171">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p:cTn id="19" dur="1000" fill="hold"/>
                                        <p:tgtEl>
                                          <p:spTgt spid="7171">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7171">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7171">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 calcmode="lin" valueType="num">
                                      <p:cBhvr>
                                        <p:cTn id="26" dur="1000" fill="hold"/>
                                        <p:tgtEl>
                                          <p:spTgt spid="7171">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7171">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7171">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nodeType="clickEffect">
                                  <p:stCondLst>
                                    <p:cond delay="0"/>
                                  </p:stCondLst>
                                  <p:childTnLst>
                                    <p:set>
                                      <p:cBhvr>
                                        <p:cTn id="32" dur="1" fill="hold">
                                          <p:stCondLst>
                                            <p:cond delay="0"/>
                                          </p:stCondLst>
                                        </p:cTn>
                                        <p:tgtEl>
                                          <p:spTgt spid="7171">
                                            <p:txEl>
                                              <p:pRg st="4" end="4"/>
                                            </p:txEl>
                                          </p:spTgt>
                                        </p:tgtEl>
                                        <p:attrNameLst>
                                          <p:attrName>style.visibility</p:attrName>
                                        </p:attrNameLst>
                                      </p:cBhvr>
                                      <p:to>
                                        <p:strVal val="visible"/>
                                      </p:to>
                                    </p:set>
                                    <p:anim calcmode="lin" valueType="num">
                                      <p:cBhvr>
                                        <p:cTn id="33" dur="1000" fill="hold"/>
                                        <p:tgtEl>
                                          <p:spTgt spid="7171">
                                            <p:txEl>
                                              <p:pRg st="4" end="4"/>
                                            </p:txEl>
                                          </p:spTgt>
                                        </p:tgtEl>
                                        <p:attrNameLst>
                                          <p:attrName>ppt_w</p:attrName>
                                        </p:attrNameLst>
                                      </p:cBhvr>
                                      <p:tavLst>
                                        <p:tav tm="0">
                                          <p:val>
                                            <p:strVal val="#ppt_w*0.70"/>
                                          </p:val>
                                        </p:tav>
                                        <p:tav tm="100000">
                                          <p:val>
                                            <p:strVal val="#ppt_w"/>
                                          </p:val>
                                        </p:tav>
                                      </p:tavLst>
                                    </p:anim>
                                    <p:anim calcmode="lin" valueType="num">
                                      <p:cBhvr>
                                        <p:cTn id="34" dur="1000" fill="hold"/>
                                        <p:tgtEl>
                                          <p:spTgt spid="7171">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7171">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5" presetClass="entr" presetSubtype="0" fill="hold" nodeType="clickEffect">
                                  <p:stCondLst>
                                    <p:cond delay="0"/>
                                  </p:stCondLst>
                                  <p:childTnLst>
                                    <p:set>
                                      <p:cBhvr>
                                        <p:cTn id="39" dur="1" fill="hold">
                                          <p:stCondLst>
                                            <p:cond delay="0"/>
                                          </p:stCondLst>
                                        </p:cTn>
                                        <p:tgtEl>
                                          <p:spTgt spid="7171">
                                            <p:txEl>
                                              <p:pRg st="5" end="5"/>
                                            </p:txEl>
                                          </p:spTgt>
                                        </p:tgtEl>
                                        <p:attrNameLst>
                                          <p:attrName>style.visibility</p:attrName>
                                        </p:attrNameLst>
                                      </p:cBhvr>
                                      <p:to>
                                        <p:strVal val="visible"/>
                                      </p:to>
                                    </p:set>
                                    <p:anim calcmode="lin" valueType="num">
                                      <p:cBhvr>
                                        <p:cTn id="40" dur="1000" fill="hold"/>
                                        <p:tgtEl>
                                          <p:spTgt spid="7171">
                                            <p:txEl>
                                              <p:pRg st="5" end="5"/>
                                            </p:txEl>
                                          </p:spTgt>
                                        </p:tgtEl>
                                        <p:attrNameLst>
                                          <p:attrName>ppt_w</p:attrName>
                                        </p:attrNameLst>
                                      </p:cBhvr>
                                      <p:tavLst>
                                        <p:tav tm="0">
                                          <p:val>
                                            <p:strVal val="#ppt_w*0.70"/>
                                          </p:val>
                                        </p:tav>
                                        <p:tav tm="100000">
                                          <p:val>
                                            <p:strVal val="#ppt_w"/>
                                          </p:val>
                                        </p:tav>
                                      </p:tavLst>
                                    </p:anim>
                                    <p:anim calcmode="lin" valueType="num">
                                      <p:cBhvr>
                                        <p:cTn id="41" dur="1000" fill="hold"/>
                                        <p:tgtEl>
                                          <p:spTgt spid="7171">
                                            <p:txEl>
                                              <p:pRg st="5" end="5"/>
                                            </p:txEl>
                                          </p:spTgt>
                                        </p:tgtEl>
                                        <p:attrNameLst>
                                          <p:attrName>ppt_h</p:attrName>
                                        </p:attrNameLst>
                                      </p:cBhvr>
                                      <p:tavLst>
                                        <p:tav tm="0">
                                          <p:val>
                                            <p:strVal val="#ppt_h"/>
                                          </p:val>
                                        </p:tav>
                                        <p:tav tm="100000">
                                          <p:val>
                                            <p:strVal val="#ppt_h"/>
                                          </p:val>
                                        </p:tav>
                                      </p:tavLst>
                                    </p:anim>
                                    <p:animEffect transition="in" filter="fade">
                                      <p:cBhvr>
                                        <p:cTn id="42" dur="1000"/>
                                        <p:tgtEl>
                                          <p:spTgt spid="7171">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7175"/>
                                        </p:tgtEl>
                                        <p:attrNameLst>
                                          <p:attrName>style.visibility</p:attrName>
                                        </p:attrNameLst>
                                      </p:cBhvr>
                                      <p:to>
                                        <p:strVal val="visible"/>
                                      </p:to>
                                    </p:set>
                                    <p:anim calcmode="lin" valueType="num">
                                      <p:cBhvr>
                                        <p:cTn id="47" dur="1000" fill="hold"/>
                                        <p:tgtEl>
                                          <p:spTgt spid="7175"/>
                                        </p:tgtEl>
                                        <p:attrNameLst>
                                          <p:attrName>ppt_w</p:attrName>
                                        </p:attrNameLst>
                                      </p:cBhvr>
                                      <p:tavLst>
                                        <p:tav tm="0">
                                          <p:val>
                                            <p:strVal val="#ppt_w*0.70"/>
                                          </p:val>
                                        </p:tav>
                                        <p:tav tm="100000">
                                          <p:val>
                                            <p:strVal val="#ppt_w"/>
                                          </p:val>
                                        </p:tav>
                                      </p:tavLst>
                                    </p:anim>
                                    <p:anim calcmode="lin" valueType="num">
                                      <p:cBhvr>
                                        <p:cTn id="48" dur="1000" fill="hold"/>
                                        <p:tgtEl>
                                          <p:spTgt spid="7175"/>
                                        </p:tgtEl>
                                        <p:attrNameLst>
                                          <p:attrName>ppt_h</p:attrName>
                                        </p:attrNameLst>
                                      </p:cBhvr>
                                      <p:tavLst>
                                        <p:tav tm="0">
                                          <p:val>
                                            <p:strVal val="#ppt_h"/>
                                          </p:val>
                                        </p:tav>
                                        <p:tav tm="100000">
                                          <p:val>
                                            <p:strVal val="#ppt_h"/>
                                          </p:val>
                                        </p:tav>
                                      </p:tavLst>
                                    </p:anim>
                                    <p:animEffect transition="in" filter="fade">
                                      <p:cBhvr>
                                        <p:cTn id="49" dur="1000"/>
                                        <p:tgtEl>
                                          <p:spTgt spid="717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7176"/>
                                        </p:tgtEl>
                                        <p:attrNameLst>
                                          <p:attrName>style.visibility</p:attrName>
                                        </p:attrNameLst>
                                      </p:cBhvr>
                                      <p:to>
                                        <p:strVal val="visible"/>
                                      </p:to>
                                    </p:set>
                                    <p:anim calcmode="lin" valueType="num">
                                      <p:cBhvr>
                                        <p:cTn id="54" dur="1000" fill="hold"/>
                                        <p:tgtEl>
                                          <p:spTgt spid="7176"/>
                                        </p:tgtEl>
                                        <p:attrNameLst>
                                          <p:attrName>ppt_w</p:attrName>
                                        </p:attrNameLst>
                                      </p:cBhvr>
                                      <p:tavLst>
                                        <p:tav tm="0">
                                          <p:val>
                                            <p:strVal val="#ppt_w*0.70"/>
                                          </p:val>
                                        </p:tav>
                                        <p:tav tm="100000">
                                          <p:val>
                                            <p:strVal val="#ppt_w"/>
                                          </p:val>
                                        </p:tav>
                                      </p:tavLst>
                                    </p:anim>
                                    <p:anim calcmode="lin" valueType="num">
                                      <p:cBhvr>
                                        <p:cTn id="55" dur="1000" fill="hold"/>
                                        <p:tgtEl>
                                          <p:spTgt spid="7176"/>
                                        </p:tgtEl>
                                        <p:attrNameLst>
                                          <p:attrName>ppt_h</p:attrName>
                                        </p:attrNameLst>
                                      </p:cBhvr>
                                      <p:tavLst>
                                        <p:tav tm="0">
                                          <p:val>
                                            <p:strVal val="#ppt_h"/>
                                          </p:val>
                                        </p:tav>
                                        <p:tav tm="100000">
                                          <p:val>
                                            <p:strVal val="#ppt_h"/>
                                          </p:val>
                                        </p:tav>
                                      </p:tavLst>
                                    </p:anim>
                                    <p:animEffect transition="in" filter="fade">
                                      <p:cBhvr>
                                        <p:cTn id="56" dur="1000"/>
                                        <p:tgtEl>
                                          <p:spTgt spid="717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7179"/>
                                        </p:tgtEl>
                                        <p:attrNameLst>
                                          <p:attrName>style.visibility</p:attrName>
                                        </p:attrNameLst>
                                      </p:cBhvr>
                                      <p:to>
                                        <p:strVal val="visible"/>
                                      </p:to>
                                    </p:set>
                                    <p:anim calcmode="lin" valueType="num">
                                      <p:cBhvr>
                                        <p:cTn id="61" dur="1000" fill="hold"/>
                                        <p:tgtEl>
                                          <p:spTgt spid="7179"/>
                                        </p:tgtEl>
                                        <p:attrNameLst>
                                          <p:attrName>ppt_w</p:attrName>
                                        </p:attrNameLst>
                                      </p:cBhvr>
                                      <p:tavLst>
                                        <p:tav tm="0">
                                          <p:val>
                                            <p:strVal val="#ppt_w*0.70"/>
                                          </p:val>
                                        </p:tav>
                                        <p:tav tm="100000">
                                          <p:val>
                                            <p:strVal val="#ppt_w"/>
                                          </p:val>
                                        </p:tav>
                                      </p:tavLst>
                                    </p:anim>
                                    <p:anim calcmode="lin" valueType="num">
                                      <p:cBhvr>
                                        <p:cTn id="62" dur="1000" fill="hold"/>
                                        <p:tgtEl>
                                          <p:spTgt spid="7179"/>
                                        </p:tgtEl>
                                        <p:attrNameLst>
                                          <p:attrName>ppt_h</p:attrName>
                                        </p:attrNameLst>
                                      </p:cBhvr>
                                      <p:tavLst>
                                        <p:tav tm="0">
                                          <p:val>
                                            <p:strVal val="#ppt_h"/>
                                          </p:val>
                                        </p:tav>
                                        <p:tav tm="100000">
                                          <p:val>
                                            <p:strVal val="#ppt_h"/>
                                          </p:val>
                                        </p:tav>
                                      </p:tavLst>
                                    </p:anim>
                                    <p:animEffect transition="in" filter="fade">
                                      <p:cBhvr>
                                        <p:cTn id="63" dur="10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animBg="1"/>
      <p:bldP spid="7176" grpId="0" animBg="1"/>
      <p:bldP spid="717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35140324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18374269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雪</a:t>
            </a:r>
            <a:r>
              <a:rPr lang="ja-JP" altLang="en-US" dirty="0" smtClean="0"/>
              <a:t>が</a:t>
            </a:r>
            <a:r>
              <a:rPr lang="ja-JP" altLang="en-US" dirty="0"/>
              <a:t>降る</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42344740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734468" y="1081956"/>
            <a:ext cx="5994400" cy="4495800"/>
          </a:xfrm>
          <a:prstGeom prst="rect">
            <a:avLst/>
          </a:prstGeom>
        </p:spPr>
      </p:pic>
    </p:spTree>
    <p:extLst>
      <p:ext uri="{BB962C8B-B14F-4D97-AF65-F5344CB8AC3E}">
        <p14:creationId xmlns:p14="http://schemas.microsoft.com/office/powerpoint/2010/main" val="26986981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ほとんど</a:t>
            </a:r>
            <a:r>
              <a:rPr kumimoji="1" lang="en-US" altLang="ja-JP" dirty="0" smtClean="0"/>
              <a:t>made in  Japan</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10495471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2182805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2648" y="228600"/>
            <a:ext cx="8351840" cy="990600"/>
          </a:xfrm>
        </p:spPr>
        <p:txBody>
          <a:bodyPr>
            <a:normAutofit fontScale="90000"/>
          </a:bodyPr>
          <a:lstStyle/>
          <a:p>
            <a:r>
              <a:rPr kumimoji="1" lang="ja-JP" altLang="en-US" dirty="0" smtClean="0"/>
              <a:t>バズライトイヤーのアストロブラスター</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val="1656538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すいている</a:t>
            </a:r>
            <a:endParaRPr kumimoji="1" lang="ja-JP" altLang="en-US" dirty="0"/>
          </a:p>
        </p:txBody>
      </p:sp>
      <p:pic>
        <p:nvPicPr>
          <p:cNvPr id="2050" name="Picture 2" descr="K:\2012出張中\写真\2012ベトナム、香港出張\P1020937.JPG"/>
          <p:cNvPicPr>
            <a:picLocks noGrp="1" noChangeAspect="1" noChangeArrowheads="1"/>
          </p:cNvPicPr>
          <p:nvPr>
            <p:ph idx="1"/>
          </p:nvPr>
        </p:nvPicPr>
        <p:blipFill>
          <a:blip r:embed="rId2" cstate="print"/>
          <a:srcRect/>
          <a:stretch>
            <a:fillRect/>
          </a:stretch>
        </p:blipFill>
        <p:spPr bwMode="auto">
          <a:xfrm>
            <a:off x="1259632" y="1700808"/>
            <a:ext cx="5994400" cy="4495800"/>
          </a:xfrm>
          <a:prstGeom prst="rect">
            <a:avLst/>
          </a:prstGeom>
          <a:noFill/>
        </p:spPr>
      </p:pic>
    </p:spTree>
    <p:extLst>
      <p:ext uri="{BB962C8B-B14F-4D97-AF65-F5344CB8AC3E}">
        <p14:creationId xmlns:p14="http://schemas.microsoft.com/office/powerpoint/2010/main" val="18805442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p:spPr>
      </p:pic>
    </p:spTree>
    <p:extLst>
      <p:ext uri="{BB962C8B-B14F-4D97-AF65-F5344CB8AC3E}">
        <p14:creationId xmlns:p14="http://schemas.microsoft.com/office/powerpoint/2010/main" val="32852112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p:spPr>
      </p:pic>
    </p:spTree>
    <p:extLst>
      <p:ext uri="{BB962C8B-B14F-4D97-AF65-F5344CB8AC3E}">
        <p14:creationId xmlns:p14="http://schemas.microsoft.com/office/powerpoint/2010/main" val="31542063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eaLnBrk="1" fontAlgn="auto" hangingPunct="1">
              <a:spcAft>
                <a:spcPts val="0"/>
              </a:spcAft>
              <a:defRPr/>
            </a:pPr>
            <a:r>
              <a:rPr lang="ja-JP" altLang="en-US" kern="100" dirty="0" smtClean="0">
                <a:latin typeface="ＭＳ ゴシック"/>
              </a:rPr>
              <a:t>カリフォルニア・ディズニーランドへの不満</a:t>
            </a:r>
            <a:br>
              <a:rPr lang="ja-JP" altLang="en-US" kern="100" dirty="0" smtClean="0">
                <a:latin typeface="ＭＳ ゴシック"/>
              </a:rPr>
            </a:br>
            <a:endParaRPr lang="ja-JP" altLang="en-US" dirty="0"/>
          </a:p>
        </p:txBody>
      </p:sp>
      <p:sp>
        <p:nvSpPr>
          <p:cNvPr id="3" name="コンテンツ プレースホルダ 2"/>
          <p:cNvSpPr>
            <a:spLocks noGrp="1"/>
          </p:cNvSpPr>
          <p:nvPr>
            <p:ph idx="1"/>
          </p:nvPr>
        </p:nvSpPr>
        <p:spPr>
          <a:xfrm>
            <a:off x="428625" y="1614488"/>
            <a:ext cx="8229600" cy="4687887"/>
          </a:xfrm>
        </p:spPr>
        <p:txBody>
          <a:bodyPr rtlCol="0">
            <a:normAutofit lnSpcReduction="10000"/>
          </a:bodyPr>
          <a:lstStyle/>
          <a:p>
            <a:pPr eaLnBrk="1" fontAlgn="auto" hangingPunct="1">
              <a:spcAft>
                <a:spcPts val="0"/>
              </a:spcAft>
              <a:buFont typeface="Wingdings"/>
              <a:buChar char="l"/>
              <a:defRPr/>
            </a:pPr>
            <a:r>
              <a:rPr lang="ja-JP" altLang="en-US" kern="100" dirty="0" smtClean="0">
                <a:latin typeface="ＭＳ 明朝"/>
                <a:ea typeface="ＭＳ 明朝"/>
              </a:rPr>
              <a:t>周辺の土地利用に関する権限を自分が一切もたないこと</a:t>
            </a:r>
            <a:endParaRPr lang="en-US" altLang="ja-JP" kern="100" dirty="0" smtClean="0">
              <a:latin typeface="ＭＳ 明朝"/>
              <a:ea typeface="ＭＳ 明朝"/>
            </a:endParaRPr>
          </a:p>
          <a:p>
            <a:pPr eaLnBrk="1" fontAlgn="auto" hangingPunct="1">
              <a:spcAft>
                <a:spcPts val="0"/>
              </a:spcAft>
              <a:buFont typeface="Wingdings"/>
              <a:buChar char="l"/>
              <a:defRPr/>
            </a:pPr>
            <a:endParaRPr lang="ja-JP" altLang="en-US" kern="100" dirty="0" smtClean="0">
              <a:latin typeface="ＭＳ 明朝"/>
              <a:ea typeface="ＭＳ 明朝"/>
            </a:endParaRPr>
          </a:p>
          <a:p>
            <a:pPr eaLnBrk="1" fontAlgn="auto" hangingPunct="1">
              <a:spcAft>
                <a:spcPts val="0"/>
              </a:spcAft>
              <a:buFont typeface="Wingdings"/>
              <a:buChar char="l"/>
              <a:defRPr/>
            </a:pPr>
            <a:r>
              <a:rPr lang="ja-JP" altLang="en-US" kern="100" dirty="0" smtClean="0">
                <a:latin typeface="ＭＳ 明朝"/>
                <a:ea typeface="ＭＳ 明朝"/>
              </a:rPr>
              <a:t>ディズニーランド開園当時　ホテル</a:t>
            </a:r>
            <a:r>
              <a:rPr lang="en-US" altLang="ja-JP" kern="100" dirty="0" smtClean="0">
                <a:latin typeface="ＭＳ 明朝"/>
                <a:ea typeface="ＭＳ 明朝"/>
              </a:rPr>
              <a:t>5</a:t>
            </a:r>
            <a:r>
              <a:rPr lang="ja-JP" altLang="en-US" kern="100" dirty="0" smtClean="0">
                <a:latin typeface="ＭＳ 明朝"/>
                <a:ea typeface="ＭＳ 明朝"/>
              </a:rPr>
              <a:t>軒、モーテルが</a:t>
            </a:r>
            <a:r>
              <a:rPr lang="en-US" altLang="ja-JP" kern="100" dirty="0" smtClean="0">
                <a:latin typeface="ＭＳ 明朝"/>
                <a:ea typeface="ＭＳ 明朝"/>
              </a:rPr>
              <a:t>2</a:t>
            </a:r>
            <a:r>
              <a:rPr lang="ja-JP" altLang="en-US" kern="100" dirty="0" smtClean="0">
                <a:latin typeface="ＭＳ 明朝"/>
                <a:ea typeface="ＭＳ 明朝"/>
              </a:rPr>
              <a:t>軒</a:t>
            </a:r>
            <a:endParaRPr lang="en-US" altLang="ja-JP" kern="100" dirty="0" smtClean="0">
              <a:latin typeface="ＭＳ 明朝"/>
              <a:ea typeface="ＭＳ 明朝"/>
            </a:endParaRPr>
          </a:p>
          <a:p>
            <a:pPr eaLnBrk="1" fontAlgn="auto" hangingPunct="1">
              <a:spcAft>
                <a:spcPts val="0"/>
              </a:spcAft>
              <a:buFont typeface="Wingdings"/>
              <a:buChar char="l"/>
              <a:defRPr/>
            </a:pPr>
            <a:endParaRPr lang="ja-JP" altLang="en-US" kern="100" dirty="0" smtClean="0">
              <a:latin typeface="ＭＳ 明朝"/>
              <a:ea typeface="ＭＳ 明朝"/>
            </a:endParaRPr>
          </a:p>
          <a:p>
            <a:pPr eaLnBrk="1" fontAlgn="auto" hangingPunct="1">
              <a:spcAft>
                <a:spcPts val="0"/>
              </a:spcAft>
              <a:buFont typeface="Wingdings"/>
              <a:buChar char="l"/>
              <a:defRPr/>
            </a:pPr>
            <a:r>
              <a:rPr lang="en-US" altLang="ja-JP" kern="100" dirty="0" smtClean="0">
                <a:latin typeface="ＭＳ 明朝"/>
                <a:ea typeface="ＭＳ 明朝"/>
              </a:rPr>
              <a:t>10</a:t>
            </a:r>
            <a:r>
              <a:rPr lang="zh-CN" altLang="en-US" kern="100" dirty="0" smtClean="0">
                <a:latin typeface="ＭＳ 明朝"/>
                <a:ea typeface="ＭＳ 明朝"/>
              </a:rPr>
              <a:t>年後　客室数</a:t>
            </a:r>
            <a:r>
              <a:rPr lang="en-US" altLang="ja-JP" kern="100" dirty="0" smtClean="0">
                <a:latin typeface="ＭＳ 明朝"/>
                <a:ea typeface="ＭＳ 明朝"/>
              </a:rPr>
              <a:t>100</a:t>
            </a:r>
            <a:r>
              <a:rPr lang="ja-JP" altLang="en-US" kern="100" dirty="0" smtClean="0">
                <a:latin typeface="ＭＳ 明朝"/>
                <a:ea typeface="ＭＳ 明朝"/>
              </a:rPr>
              <a:t>から</a:t>
            </a:r>
            <a:r>
              <a:rPr lang="en-US" altLang="ja-JP" kern="100" dirty="0" smtClean="0">
                <a:latin typeface="ＭＳ 明朝"/>
                <a:ea typeface="ＭＳ 明朝"/>
              </a:rPr>
              <a:t>4300</a:t>
            </a:r>
            <a:r>
              <a:rPr lang="ja-JP" altLang="en-US" kern="100" dirty="0" smtClean="0">
                <a:latin typeface="ＭＳ 明朝"/>
                <a:ea typeface="ＭＳ 明朝"/>
              </a:rPr>
              <a:t>に急増、周辺には</a:t>
            </a:r>
            <a:r>
              <a:rPr lang="en-US" altLang="ja-JP" kern="100" dirty="0" smtClean="0">
                <a:latin typeface="ＭＳ 明朝"/>
                <a:ea typeface="ＭＳ 明朝"/>
              </a:rPr>
              <a:t>250</a:t>
            </a:r>
            <a:r>
              <a:rPr lang="ja-JP" altLang="en-US" kern="100" dirty="0" smtClean="0">
                <a:latin typeface="ＭＳ 明朝"/>
                <a:ea typeface="ＭＳ 明朝"/>
              </a:rPr>
              <a:t>ものレストラン、スポーツ施設、コンベンション・ホール</a:t>
            </a:r>
          </a:p>
          <a:p>
            <a:pPr eaLnBrk="1" fontAlgn="auto" hangingPunct="1">
              <a:spcAft>
                <a:spcPts val="0"/>
              </a:spcAft>
              <a:buFont typeface="Wingdings"/>
              <a:buChar char="l"/>
              <a:defRPr/>
            </a:pPr>
            <a:endParaRPr lang="ja-JP" altLang="en-US" kern="100" dirty="0" smtClean="0">
              <a:latin typeface="ＭＳ ゴシック"/>
            </a:endParaRPr>
          </a:p>
          <a:p>
            <a:pPr eaLnBrk="1" fontAlgn="auto" hangingPunct="1">
              <a:spcAft>
                <a:spcPts val="0"/>
              </a:spcAft>
              <a:buFont typeface="Wingdings"/>
              <a:buChar char="l"/>
              <a:defRPr/>
            </a:pPr>
            <a:endParaRPr lang="ja-JP" altLang="en-US" kern="100" dirty="0" smtClean="0">
              <a:latin typeface="ＭＳ ゴシック"/>
            </a:endParaRPr>
          </a:p>
          <a:p>
            <a:pPr eaLnBrk="1" fontAlgn="auto" hangingPunct="1">
              <a:spcAft>
                <a:spcPts val="0"/>
              </a:spcAft>
              <a:buFont typeface="Wingdings"/>
              <a:buChar char="l"/>
              <a:defRPr/>
            </a:pPr>
            <a:endParaRPr lang="ja-JP" altLang="en-US" dirty="0"/>
          </a:p>
        </p:txBody>
      </p:sp>
    </p:spTree>
    <p:extLst>
      <p:ext uri="{BB962C8B-B14F-4D97-AF65-F5344CB8AC3E}">
        <p14:creationId xmlns:p14="http://schemas.microsoft.com/office/powerpoint/2010/main" val="40777290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ディズニーハリウッドホテル</a:t>
            </a:r>
            <a:endParaRPr kumimoji="1" lang="ja-JP" altLang="en-US" dirty="0"/>
          </a:p>
        </p:txBody>
      </p:sp>
      <p:pic>
        <p:nvPicPr>
          <p:cNvPr id="5132" name="Picture 12" descr="K:\2012出張中\写真\2012ベトナム、香港出張\P1020806.JPG"/>
          <p:cNvPicPr>
            <a:picLocks noGrp="1" noChangeAspect="1" noChangeArrowheads="1"/>
          </p:cNvPicPr>
          <p:nvPr>
            <p:ph idx="1"/>
          </p:nvPr>
        </p:nvPicPr>
        <p:blipFill>
          <a:blip r:embed="rId2" cstate="print"/>
          <a:srcRect/>
          <a:stretch>
            <a:fillRect/>
          </a:stretch>
        </p:blipFill>
        <p:spPr bwMode="auto">
          <a:xfrm>
            <a:off x="1692275" y="1600200"/>
            <a:ext cx="5994400" cy="4495800"/>
          </a:xfrm>
          <a:prstGeom prst="rect">
            <a:avLst/>
          </a:prstGeom>
          <a:noFill/>
        </p:spPr>
      </p:pic>
      <p:pic>
        <p:nvPicPr>
          <p:cNvPr id="5122" name="Picture 2" descr="K:\2012出張中\写真\2012ベトナム、香港出張\P1020800.JPG"/>
          <p:cNvPicPr>
            <a:picLocks noChangeAspect="1" noChangeArrowheads="1"/>
          </p:cNvPicPr>
          <p:nvPr/>
        </p:nvPicPr>
        <p:blipFill>
          <a:blip r:embed="rId3" cstate="print"/>
          <a:srcRect/>
          <a:stretch>
            <a:fillRect/>
          </a:stretch>
        </p:blipFill>
        <p:spPr bwMode="auto">
          <a:xfrm>
            <a:off x="-3708920" y="-3843808"/>
            <a:ext cx="4064000" cy="3048000"/>
          </a:xfrm>
          <a:prstGeom prst="rect">
            <a:avLst/>
          </a:prstGeom>
          <a:noFill/>
        </p:spPr>
      </p:pic>
      <p:pic>
        <p:nvPicPr>
          <p:cNvPr id="5123" name="Picture 3" descr="K:\2012出張中\写真\2012ベトナム、香港出張\P1020801.JPG"/>
          <p:cNvPicPr>
            <a:picLocks noChangeAspect="1" noChangeArrowheads="1"/>
          </p:cNvPicPr>
          <p:nvPr/>
        </p:nvPicPr>
        <p:blipFill>
          <a:blip r:embed="rId4" cstate="print"/>
          <a:srcRect/>
          <a:stretch>
            <a:fillRect/>
          </a:stretch>
        </p:blipFill>
        <p:spPr bwMode="auto">
          <a:xfrm>
            <a:off x="-3708920" y="-3843808"/>
            <a:ext cx="4064000" cy="3048000"/>
          </a:xfrm>
          <a:prstGeom prst="rect">
            <a:avLst/>
          </a:prstGeom>
          <a:noFill/>
        </p:spPr>
      </p:pic>
      <p:pic>
        <p:nvPicPr>
          <p:cNvPr id="5124" name="Picture 4" descr="K:\2012出張中\写真\2012ベトナム、香港出張\P1020802.JPG"/>
          <p:cNvPicPr>
            <a:picLocks noChangeAspect="1" noChangeArrowheads="1"/>
          </p:cNvPicPr>
          <p:nvPr/>
        </p:nvPicPr>
        <p:blipFill>
          <a:blip r:embed="rId5" cstate="print"/>
          <a:srcRect/>
          <a:stretch>
            <a:fillRect/>
          </a:stretch>
        </p:blipFill>
        <p:spPr bwMode="auto">
          <a:xfrm>
            <a:off x="-3708920" y="-3843808"/>
            <a:ext cx="4064000" cy="3048000"/>
          </a:xfrm>
          <a:prstGeom prst="rect">
            <a:avLst/>
          </a:prstGeom>
          <a:noFill/>
        </p:spPr>
      </p:pic>
      <p:pic>
        <p:nvPicPr>
          <p:cNvPr id="5125" name="Picture 5" descr="K:\2012出張中\写真\2012ベトナム、香港出張\P1020805.JPG"/>
          <p:cNvPicPr>
            <a:picLocks noChangeAspect="1" noChangeArrowheads="1"/>
          </p:cNvPicPr>
          <p:nvPr/>
        </p:nvPicPr>
        <p:blipFill>
          <a:blip r:embed="rId6" cstate="print"/>
          <a:srcRect/>
          <a:stretch>
            <a:fillRect/>
          </a:stretch>
        </p:blipFill>
        <p:spPr bwMode="auto">
          <a:xfrm>
            <a:off x="-3708920" y="-3843808"/>
            <a:ext cx="4064000" cy="3048000"/>
          </a:xfrm>
          <a:prstGeom prst="rect">
            <a:avLst/>
          </a:prstGeom>
          <a:noFill/>
        </p:spPr>
      </p:pic>
      <p:pic>
        <p:nvPicPr>
          <p:cNvPr id="5126" name="Picture 6" descr="K:\2012出張中\写真\2012ベトナム、香港出張\P1020806.JPG"/>
          <p:cNvPicPr>
            <a:picLocks noChangeAspect="1" noChangeArrowheads="1"/>
          </p:cNvPicPr>
          <p:nvPr/>
        </p:nvPicPr>
        <p:blipFill>
          <a:blip r:embed="rId7" cstate="print"/>
          <a:srcRect/>
          <a:stretch>
            <a:fillRect/>
          </a:stretch>
        </p:blipFill>
        <p:spPr bwMode="auto">
          <a:xfrm>
            <a:off x="-3708920" y="-3843808"/>
            <a:ext cx="4064000" cy="3048000"/>
          </a:xfrm>
          <a:prstGeom prst="rect">
            <a:avLst/>
          </a:prstGeom>
          <a:noFill/>
        </p:spPr>
      </p:pic>
      <p:pic>
        <p:nvPicPr>
          <p:cNvPr id="5127" name="Picture 7" descr="K:\2012出張中\写真\2012ベトナム、香港出張\P1020807.JPG"/>
          <p:cNvPicPr>
            <a:picLocks noChangeAspect="1" noChangeArrowheads="1"/>
          </p:cNvPicPr>
          <p:nvPr/>
        </p:nvPicPr>
        <p:blipFill>
          <a:blip r:embed="rId8" cstate="print"/>
          <a:srcRect/>
          <a:stretch>
            <a:fillRect/>
          </a:stretch>
        </p:blipFill>
        <p:spPr bwMode="auto">
          <a:xfrm>
            <a:off x="-3708920" y="-3843808"/>
            <a:ext cx="4064000" cy="3048000"/>
          </a:xfrm>
          <a:prstGeom prst="rect">
            <a:avLst/>
          </a:prstGeom>
          <a:noFill/>
        </p:spPr>
      </p:pic>
      <p:pic>
        <p:nvPicPr>
          <p:cNvPr id="5128" name="Picture 8" descr="K:\2012出張中\写真\2012ベトナム、香港出張\P1020794.JPG"/>
          <p:cNvPicPr>
            <a:picLocks noChangeAspect="1" noChangeArrowheads="1"/>
          </p:cNvPicPr>
          <p:nvPr/>
        </p:nvPicPr>
        <p:blipFill>
          <a:blip r:embed="rId9" cstate="print"/>
          <a:srcRect/>
          <a:stretch>
            <a:fillRect/>
          </a:stretch>
        </p:blipFill>
        <p:spPr bwMode="auto">
          <a:xfrm>
            <a:off x="-3708920" y="-3843808"/>
            <a:ext cx="4064000" cy="3048000"/>
          </a:xfrm>
          <a:prstGeom prst="rect">
            <a:avLst/>
          </a:prstGeom>
          <a:noFill/>
        </p:spPr>
      </p:pic>
      <p:pic>
        <p:nvPicPr>
          <p:cNvPr id="5129" name="Picture 9" descr="K:\2012出張中\写真\2012ベトナム、香港出張\P1020795.JPG"/>
          <p:cNvPicPr>
            <a:picLocks noChangeAspect="1" noChangeArrowheads="1"/>
          </p:cNvPicPr>
          <p:nvPr/>
        </p:nvPicPr>
        <p:blipFill>
          <a:blip r:embed="rId10" cstate="print"/>
          <a:srcRect/>
          <a:stretch>
            <a:fillRect/>
          </a:stretch>
        </p:blipFill>
        <p:spPr bwMode="auto">
          <a:xfrm>
            <a:off x="-3708920" y="-3843808"/>
            <a:ext cx="4064000" cy="3048000"/>
          </a:xfrm>
          <a:prstGeom prst="rect">
            <a:avLst/>
          </a:prstGeom>
          <a:noFill/>
        </p:spPr>
      </p:pic>
      <p:pic>
        <p:nvPicPr>
          <p:cNvPr id="5130" name="Picture 10" descr="K:\2012出張中\写真\2012ベトナム、香港出張\P1020797.JPG"/>
          <p:cNvPicPr>
            <a:picLocks noChangeAspect="1" noChangeArrowheads="1"/>
          </p:cNvPicPr>
          <p:nvPr/>
        </p:nvPicPr>
        <p:blipFill>
          <a:blip r:embed="rId11" cstate="print"/>
          <a:srcRect/>
          <a:stretch>
            <a:fillRect/>
          </a:stretch>
        </p:blipFill>
        <p:spPr bwMode="auto">
          <a:xfrm>
            <a:off x="-3708920" y="-3843808"/>
            <a:ext cx="4064000" cy="3048000"/>
          </a:xfrm>
          <a:prstGeom prst="rect">
            <a:avLst/>
          </a:prstGeom>
          <a:noFill/>
        </p:spPr>
      </p:pic>
      <p:pic>
        <p:nvPicPr>
          <p:cNvPr id="5131" name="Picture 11" descr="K:\2012出張中\写真\2012ベトナム、香港出張\P1020799.JPG"/>
          <p:cNvPicPr>
            <a:picLocks noChangeAspect="1" noChangeArrowheads="1"/>
          </p:cNvPicPr>
          <p:nvPr/>
        </p:nvPicPr>
        <p:blipFill>
          <a:blip r:embed="rId12" cstate="print"/>
          <a:srcRect/>
          <a:stretch>
            <a:fillRect/>
          </a:stretch>
        </p:blipFill>
        <p:spPr bwMode="auto">
          <a:xfrm>
            <a:off x="-3708920" y="-3843808"/>
            <a:ext cx="4064000" cy="3048000"/>
          </a:xfrm>
          <a:prstGeom prst="rect">
            <a:avLst/>
          </a:prstGeom>
          <a:noFill/>
        </p:spPr>
      </p:pic>
    </p:spTree>
    <p:extLst>
      <p:ext uri="{BB962C8B-B14F-4D97-AF65-F5344CB8AC3E}">
        <p14:creationId xmlns:p14="http://schemas.microsoft.com/office/powerpoint/2010/main" val="5032935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p:spPr>
      </p:pic>
    </p:spTree>
    <p:extLst>
      <p:ext uri="{BB962C8B-B14F-4D97-AF65-F5344CB8AC3E}">
        <p14:creationId xmlns:p14="http://schemas.microsoft.com/office/powerpoint/2010/main" val="224414650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p:spPr>
      </p:pic>
    </p:spTree>
    <p:extLst>
      <p:ext uri="{BB962C8B-B14F-4D97-AF65-F5344CB8AC3E}">
        <p14:creationId xmlns:p14="http://schemas.microsoft.com/office/powerpoint/2010/main" val="1069592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p:spPr>
      </p:pic>
    </p:spTree>
    <p:extLst>
      <p:ext uri="{BB962C8B-B14F-4D97-AF65-F5344CB8AC3E}">
        <p14:creationId xmlns:p14="http://schemas.microsoft.com/office/powerpoint/2010/main" val="8847224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おしまい</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2275" y="1600200"/>
            <a:ext cx="5994400" cy="4495800"/>
          </a:xfrm>
        </p:spPr>
      </p:pic>
    </p:spTree>
    <p:extLst>
      <p:ext uri="{BB962C8B-B14F-4D97-AF65-F5344CB8AC3E}">
        <p14:creationId xmlns:p14="http://schemas.microsoft.com/office/powerpoint/2010/main" val="20867642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eaLnBrk="1" hangingPunct="1"/>
            <a:r>
              <a:rPr lang="ja-JP" altLang="en-US" smtClean="0"/>
              <a:t>ディズニーランドパリ</a:t>
            </a:r>
            <a:br>
              <a:rPr lang="ja-JP" altLang="en-US" smtClean="0"/>
            </a:br>
            <a:r>
              <a:rPr lang="ja-JP" altLang="en-US" smtClean="0"/>
              <a:t>報告</a:t>
            </a:r>
          </a:p>
        </p:txBody>
      </p:sp>
      <p:sp>
        <p:nvSpPr>
          <p:cNvPr id="3075" name="Rectangle 3"/>
          <p:cNvSpPr>
            <a:spLocks noGrp="1" noChangeArrowheads="1"/>
          </p:cNvSpPr>
          <p:nvPr>
            <p:ph type="subTitle" idx="1"/>
          </p:nvPr>
        </p:nvSpPr>
        <p:spPr/>
        <p:txBody>
          <a:bodyPr rtlCol="0">
            <a:normAutofit/>
          </a:bodyPr>
          <a:lstStyle/>
          <a:p>
            <a:pPr eaLnBrk="1" fontAlgn="auto" hangingPunct="1">
              <a:spcAft>
                <a:spcPts val="0"/>
              </a:spcAft>
              <a:buFont typeface="Arial" panose="020B0604020202020204" pitchFamily="34" charset="0"/>
              <a:buNone/>
              <a:defRPr/>
            </a:pPr>
            <a:r>
              <a:rPr lang="ja-JP" altLang="en-US" dirty="0" smtClean="0"/>
              <a:t>山澤成康</a:t>
            </a:r>
          </a:p>
        </p:txBody>
      </p:sp>
    </p:spTree>
    <p:extLst>
      <p:ext uri="{BB962C8B-B14F-4D97-AF65-F5344CB8AC3E}">
        <p14:creationId xmlns:p14="http://schemas.microsoft.com/office/powerpoint/2010/main" val="32309899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ja-JP" altLang="en-US" smtClean="0"/>
              <a:t>ユーロディズニーランド</a:t>
            </a:r>
          </a:p>
        </p:txBody>
      </p:sp>
      <p:sp>
        <p:nvSpPr>
          <p:cNvPr id="4099" name="Rectangle 3"/>
          <p:cNvSpPr>
            <a:spLocks noGrp="1" noChangeArrowheads="1"/>
          </p:cNvSpPr>
          <p:nvPr>
            <p:ph type="body" sz="half" idx="1"/>
          </p:nvPr>
        </p:nvSpPr>
        <p:spPr>
          <a:xfrm>
            <a:off x="685800" y="1981200"/>
            <a:ext cx="3954463" cy="4114800"/>
          </a:xfrm>
        </p:spPr>
        <p:txBody>
          <a:bodyPr rtlCol="0">
            <a:normAutofit/>
          </a:bodyPr>
          <a:lstStyle/>
          <a:p>
            <a:pPr eaLnBrk="1" fontAlgn="auto" hangingPunct="1">
              <a:spcAft>
                <a:spcPts val="0"/>
              </a:spcAft>
              <a:buFont typeface="Arial" panose="020B0604020202020204" pitchFamily="34" charset="0"/>
              <a:buChar char="•"/>
              <a:defRPr/>
            </a:pPr>
            <a:r>
              <a:rPr lang="ja-JP" altLang="en-US" sz="2800" smtClean="0"/>
              <a:t>パリ　マルヌ・ラ・ヴァレ</a:t>
            </a:r>
          </a:p>
          <a:p>
            <a:pPr eaLnBrk="1" fontAlgn="auto" hangingPunct="1">
              <a:spcAft>
                <a:spcPts val="0"/>
              </a:spcAft>
              <a:buFontTx/>
              <a:buNone/>
              <a:defRPr/>
            </a:pPr>
            <a:r>
              <a:rPr lang="ja-JP" altLang="en-US" sz="2800" smtClean="0"/>
              <a:t>	（</a:t>
            </a:r>
            <a:r>
              <a:rPr lang="en-US" altLang="ja-JP" sz="2800" smtClean="0"/>
              <a:t>Marne-la-Vallee)</a:t>
            </a:r>
          </a:p>
          <a:p>
            <a:pPr eaLnBrk="1" fontAlgn="auto" hangingPunct="1">
              <a:spcAft>
                <a:spcPts val="0"/>
              </a:spcAft>
              <a:buFontTx/>
              <a:buNone/>
              <a:defRPr/>
            </a:pPr>
            <a:endParaRPr lang="en-US" altLang="ja-JP" sz="2800" smtClean="0"/>
          </a:p>
          <a:p>
            <a:pPr eaLnBrk="1" fontAlgn="auto" hangingPunct="1">
              <a:spcAft>
                <a:spcPts val="0"/>
              </a:spcAft>
              <a:buFont typeface="Arial" panose="020B0604020202020204" pitchFamily="34" charset="0"/>
              <a:buChar char="•"/>
              <a:defRPr/>
            </a:pPr>
            <a:r>
              <a:rPr lang="ja-JP" altLang="en-US" sz="2800" smtClean="0"/>
              <a:t>パリ中心部から電車で</a:t>
            </a:r>
            <a:r>
              <a:rPr lang="en-US" altLang="ja-JP" sz="2800" smtClean="0"/>
              <a:t>50</a:t>
            </a:r>
            <a:r>
              <a:rPr lang="ja-JP" altLang="en-US" sz="2800" smtClean="0"/>
              <a:t>分</a:t>
            </a:r>
          </a:p>
          <a:p>
            <a:pPr eaLnBrk="1" fontAlgn="auto" hangingPunct="1">
              <a:spcAft>
                <a:spcPts val="0"/>
              </a:spcAft>
              <a:buFontTx/>
              <a:buNone/>
              <a:defRPr/>
            </a:pPr>
            <a:endParaRPr lang="ja-JP" altLang="en-US" sz="2800" smtClean="0"/>
          </a:p>
          <a:p>
            <a:pPr eaLnBrk="1" fontAlgn="auto" hangingPunct="1">
              <a:spcAft>
                <a:spcPts val="0"/>
              </a:spcAft>
              <a:buFont typeface="Arial" panose="020B0604020202020204" pitchFamily="34" charset="0"/>
              <a:buChar char="•"/>
              <a:defRPr/>
            </a:pPr>
            <a:r>
              <a:rPr lang="ja-JP" altLang="en-US" sz="2800" smtClean="0"/>
              <a:t>１９９２年　オープン</a:t>
            </a:r>
          </a:p>
          <a:p>
            <a:pPr eaLnBrk="1" fontAlgn="auto" hangingPunct="1">
              <a:spcAft>
                <a:spcPts val="0"/>
              </a:spcAft>
              <a:buFont typeface="Arial" panose="020B0604020202020204" pitchFamily="34" charset="0"/>
              <a:buChar char="•"/>
              <a:defRPr/>
            </a:pPr>
            <a:endParaRPr lang="en-US" altLang="ja-JP" sz="2800" smtClean="0"/>
          </a:p>
        </p:txBody>
      </p:sp>
      <p:pic>
        <p:nvPicPr>
          <p:cNvPr id="6148" name="Picture 4" descr="DSC0083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87900" y="1844675"/>
            <a:ext cx="4038600" cy="3028950"/>
          </a:xfrm>
          <a:noFill/>
        </p:spPr>
      </p:pic>
    </p:spTree>
    <p:extLst>
      <p:ext uri="{BB962C8B-B14F-4D97-AF65-F5344CB8AC3E}">
        <p14:creationId xmlns:p14="http://schemas.microsoft.com/office/powerpoint/2010/main" val="39310646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pPr eaLnBrk="1" hangingPunct="1"/>
            <a:endParaRPr lang="ja-JP" altLang="en-US" smtClean="0"/>
          </a:p>
        </p:txBody>
      </p:sp>
      <p:pic>
        <p:nvPicPr>
          <p:cNvPr id="71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463" y="1268413"/>
            <a:ext cx="8950325" cy="39608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2" name="テキスト ボックス 3"/>
          <p:cNvSpPr txBox="1">
            <a:spLocks noChangeArrowheads="1"/>
          </p:cNvSpPr>
          <p:nvPr/>
        </p:nvSpPr>
        <p:spPr bwMode="auto">
          <a:xfrm>
            <a:off x="2700338" y="3500438"/>
            <a:ext cx="1079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メイリオ" pitchFamily="50" charset="-128"/>
                <a:ea typeface="メイリオ" pitchFamily="50" charset="-128"/>
              </a:defRPr>
            </a:lvl1pPr>
            <a:lvl2pPr marL="742950" indent="-285750" eaLnBrk="0" hangingPunct="0">
              <a:spcBef>
                <a:spcPct val="20000"/>
              </a:spcBef>
              <a:buFont typeface="Arial" charset="0"/>
              <a:buChar char="–"/>
              <a:defRPr kumimoji="1" sz="2800">
                <a:solidFill>
                  <a:schemeClr val="tx1"/>
                </a:solidFill>
                <a:latin typeface="メイリオ" pitchFamily="50" charset="-128"/>
                <a:ea typeface="メイリオ" pitchFamily="50" charset="-128"/>
              </a:defRPr>
            </a:lvl2pPr>
            <a:lvl3pPr marL="1143000" indent="-228600" eaLnBrk="0" hangingPunct="0">
              <a:spcBef>
                <a:spcPct val="20000"/>
              </a:spcBef>
              <a:buFont typeface="Arial" charset="0"/>
              <a:buChar char="•"/>
              <a:defRPr kumimoji="1" sz="2400">
                <a:solidFill>
                  <a:schemeClr val="tx1"/>
                </a:solidFill>
                <a:latin typeface="メイリオ" pitchFamily="50" charset="-128"/>
                <a:ea typeface="メイリオ" pitchFamily="50" charset="-128"/>
              </a:defRPr>
            </a:lvl3pPr>
            <a:lvl4pPr marL="1600200" indent="-228600" eaLnBrk="0" hangingPunct="0">
              <a:spcBef>
                <a:spcPct val="20000"/>
              </a:spcBef>
              <a:buFont typeface="Arial" charset="0"/>
              <a:buChar char="–"/>
              <a:defRPr kumimoji="1" sz="2000">
                <a:solidFill>
                  <a:schemeClr val="tx1"/>
                </a:solidFill>
                <a:latin typeface="メイリオ" pitchFamily="50" charset="-128"/>
                <a:ea typeface="メイリオ" pitchFamily="50" charset="-128"/>
              </a:defRPr>
            </a:lvl4pPr>
            <a:lvl5pPr marL="2057400" indent="-228600" eaLnBrk="0" hangingPunct="0">
              <a:spcBef>
                <a:spcPct val="20000"/>
              </a:spcBef>
              <a:buFont typeface="Arial" charset="0"/>
              <a:buChar char="»"/>
              <a:defRPr kumimoji="1" sz="2000">
                <a:solidFill>
                  <a:schemeClr val="tx1"/>
                </a:solidFill>
                <a:latin typeface="メイリオ" pitchFamily="50" charset="-128"/>
                <a:ea typeface="メイリオ"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9pPr>
          </a:lstStyle>
          <a:p>
            <a:pPr eaLnBrk="1" hangingPunct="1">
              <a:spcBef>
                <a:spcPct val="0"/>
              </a:spcBef>
              <a:buFontTx/>
              <a:buNone/>
            </a:pPr>
            <a:r>
              <a:rPr lang="ja-JP" altLang="en-US" sz="1800">
                <a:latin typeface="Arial Black" pitchFamily="34" charset="0"/>
                <a:ea typeface="ＭＳ Ｐゴシック" charset="-128"/>
              </a:rPr>
              <a:t>パリ</a:t>
            </a:r>
          </a:p>
        </p:txBody>
      </p:sp>
    </p:spTree>
    <p:extLst>
      <p:ext uri="{BB962C8B-B14F-4D97-AF65-F5344CB8AC3E}">
        <p14:creationId xmlns:p14="http://schemas.microsoft.com/office/powerpoint/2010/main" val="6647860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ja-JP" altLang="ja-JP" smtClean="0"/>
          </a:p>
        </p:txBody>
      </p:sp>
      <p:pic>
        <p:nvPicPr>
          <p:cNvPr id="8195" name="Picture 3" descr="DSC0108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extLst>
      <p:ext uri="{BB962C8B-B14F-4D97-AF65-F5344CB8AC3E}">
        <p14:creationId xmlns:p14="http://schemas.microsoft.com/office/powerpoint/2010/main" val="26601246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title"/>
          </p:nvPr>
        </p:nvSpPr>
        <p:spPr/>
        <p:txBody>
          <a:bodyPr/>
          <a:lstStyle/>
          <a:p>
            <a:pPr eaLnBrk="1" hangingPunct="1"/>
            <a:endParaRPr lang="ja-JP" altLang="ja-JP" smtClean="0"/>
          </a:p>
        </p:txBody>
      </p:sp>
      <p:pic>
        <p:nvPicPr>
          <p:cNvPr id="9219" name="Picture 4" descr="DSC0100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extLst>
      <p:ext uri="{BB962C8B-B14F-4D97-AF65-F5344CB8AC3E}">
        <p14:creationId xmlns:p14="http://schemas.microsoft.com/office/powerpoint/2010/main" val="2386347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eaLnBrk="1" fontAlgn="auto" hangingPunct="1">
              <a:spcAft>
                <a:spcPts val="0"/>
              </a:spcAft>
              <a:defRPr/>
            </a:pPr>
            <a:r>
              <a:rPr lang="ja-JP" altLang="en-US" dirty="0" smtClean="0"/>
              <a:t>ウォルト・ディズニー・ワールド</a:t>
            </a:r>
            <a:endParaRPr lang="ja-JP" altLang="en-US" dirty="0"/>
          </a:p>
        </p:txBody>
      </p:sp>
      <p:sp>
        <p:nvSpPr>
          <p:cNvPr id="3" name="コンテンツ プレースホルダ 2"/>
          <p:cNvSpPr>
            <a:spLocks noGrp="1"/>
          </p:cNvSpPr>
          <p:nvPr>
            <p:ph idx="1"/>
          </p:nvPr>
        </p:nvSpPr>
        <p:spPr>
          <a:xfrm>
            <a:off x="428625" y="1614488"/>
            <a:ext cx="8229600" cy="4687887"/>
          </a:xfrm>
        </p:spPr>
        <p:txBody>
          <a:bodyPr rtlCol="0">
            <a:normAutofit lnSpcReduction="10000"/>
          </a:bodyPr>
          <a:lstStyle/>
          <a:p>
            <a:pPr eaLnBrk="1" fontAlgn="auto" hangingPunct="1">
              <a:spcAft>
                <a:spcPts val="0"/>
              </a:spcAft>
              <a:buSzPts val="1200"/>
              <a:buFont typeface="Wingdings"/>
              <a:buChar char="l"/>
              <a:defRPr/>
            </a:pPr>
            <a:r>
              <a:rPr lang="ja-JP" altLang="en-US" kern="100" dirty="0" smtClean="0">
                <a:solidFill>
                  <a:srgbClr val="975C1E"/>
                </a:solidFill>
                <a:latin typeface="ＭＳ 明朝"/>
                <a:ea typeface="ＭＳ 明朝"/>
              </a:rPr>
              <a:t>フロリダの原野に魔法の人工都市が誕生する前、ディズニー社は州政府から電力、ガス、上下水道、消防、建築基準、道路建設など、本来であれば公共の事業であるものを独自に運営するという異例の特権を手に入れた。警察権、司法権については、地元オレンジ郡の管轄下に置かれ・ﾄいるが、ウォルト・ディズニー・ワールドはそれ以外の諸権利に関しては「主権」を有しているのである。</a:t>
            </a:r>
          </a:p>
          <a:p>
            <a:pPr eaLnBrk="1" fontAlgn="auto" hangingPunct="1">
              <a:spcAft>
                <a:spcPts val="0"/>
              </a:spcAft>
              <a:buFont typeface="Wingdings"/>
              <a:buChar char="l"/>
              <a:defRPr/>
            </a:pPr>
            <a:endParaRPr lang="ja-JP" altLang="en-US" dirty="0"/>
          </a:p>
        </p:txBody>
      </p:sp>
    </p:spTree>
    <p:extLst>
      <p:ext uri="{BB962C8B-B14F-4D97-AF65-F5344CB8AC3E}">
        <p14:creationId xmlns:p14="http://schemas.microsoft.com/office/powerpoint/2010/main" val="357691755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title"/>
          </p:nvPr>
        </p:nvSpPr>
        <p:spPr/>
        <p:txBody>
          <a:bodyPr/>
          <a:lstStyle/>
          <a:p>
            <a:pPr eaLnBrk="1" hangingPunct="1"/>
            <a:endParaRPr lang="ja-JP" altLang="ja-JP" smtClean="0"/>
          </a:p>
        </p:txBody>
      </p:sp>
      <p:pic>
        <p:nvPicPr>
          <p:cNvPr id="10243" name="Picture 4" descr="DSC0083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a:noFill/>
        </p:spPr>
      </p:pic>
    </p:spTree>
    <p:extLst>
      <p:ext uri="{BB962C8B-B14F-4D97-AF65-F5344CB8AC3E}">
        <p14:creationId xmlns:p14="http://schemas.microsoft.com/office/powerpoint/2010/main" val="201267559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title"/>
          </p:nvPr>
        </p:nvSpPr>
        <p:spPr/>
        <p:txBody>
          <a:bodyPr/>
          <a:lstStyle/>
          <a:p>
            <a:pPr eaLnBrk="1" hangingPunct="1"/>
            <a:endParaRPr lang="ja-JP" altLang="ja-JP" smtClean="0"/>
          </a:p>
        </p:txBody>
      </p:sp>
      <p:pic>
        <p:nvPicPr>
          <p:cNvPr id="11267" name="Picture 10" descr="DSC00839"/>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9144000" cy="6859588"/>
          </a:xfrm>
          <a:noFill/>
        </p:spPr>
      </p:pic>
      <p:graphicFrame>
        <p:nvGraphicFramePr>
          <p:cNvPr id="11268" name="Rectangle 6"/>
          <p:cNvGraphicFramePr>
            <a:graphicFrameLocks noGrp="1"/>
          </p:cNvGraphicFramePr>
          <p:nvPr>
            <p:ph sz="half" idx="2"/>
          </p:nvPr>
        </p:nvGraphicFramePr>
        <p:xfrm>
          <a:off x="6143625" y="3338513"/>
          <a:ext cx="1047750" cy="1047750"/>
        </p:xfrm>
        <a:graphic>
          <a:graphicData uri="http://schemas.openxmlformats.org/presentationml/2006/ole">
            <mc:AlternateContent xmlns:mc="http://schemas.openxmlformats.org/markup-compatibility/2006">
              <mc:Choice xmlns:v="urn:schemas-microsoft-com:vml" Requires="v">
                <p:oleObj spid="_x0000_s1029" name="画像ファイル" r:id="rId4" imgW="0" imgH="0" progId="JascPaintShopPhotoAlbum 画像">
                  <p:embed/>
                </p:oleObj>
              </mc:Choice>
              <mc:Fallback>
                <p:oleObj name="画像ファイル" r:id="rId4" imgW="0" imgH="0" progId="JascPaintShopPhotoAlbum 画像">
                  <p:embed/>
                  <p:pic>
                    <p:nvPicPr>
                      <p:cNvPr id="0" name=""/>
                      <p:cNvPicPr>
                        <a:picLocks noGrp="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143625" y="3338513"/>
                        <a:ext cx="104775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103261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ja-JP" smtClean="0"/>
              <a:t>2</a:t>
            </a:r>
            <a:r>
              <a:rPr lang="ja-JP" altLang="en-US" smtClean="0"/>
              <a:t>つのテーマパーク</a:t>
            </a:r>
          </a:p>
        </p:txBody>
      </p:sp>
      <p:sp>
        <p:nvSpPr>
          <p:cNvPr id="12291" name="Rectangle 3"/>
          <p:cNvSpPr>
            <a:spLocks noGrp="1" noChangeArrowheads="1"/>
          </p:cNvSpPr>
          <p:nvPr>
            <p:ph idx="1"/>
          </p:nvPr>
        </p:nvSpPr>
        <p:spPr/>
        <p:txBody>
          <a:bodyPr/>
          <a:lstStyle/>
          <a:p>
            <a:pPr eaLnBrk="1" hangingPunct="1"/>
            <a:r>
              <a:rPr lang="ja-JP" altLang="en-US" smtClean="0"/>
              <a:t>ディズニーランド・パーク</a:t>
            </a:r>
          </a:p>
          <a:p>
            <a:pPr eaLnBrk="1" hangingPunct="1">
              <a:buFontTx/>
              <a:buNone/>
            </a:pPr>
            <a:r>
              <a:rPr lang="ja-JP" altLang="en-US" smtClean="0"/>
              <a:t>　　日本のディズニーランドに近い</a:t>
            </a:r>
          </a:p>
          <a:p>
            <a:pPr eaLnBrk="1" hangingPunct="1">
              <a:buFontTx/>
              <a:buNone/>
            </a:pPr>
            <a:endParaRPr lang="ja-JP" altLang="en-US" smtClean="0"/>
          </a:p>
          <a:p>
            <a:pPr eaLnBrk="1" hangingPunct="1"/>
            <a:r>
              <a:rPr lang="ja-JP" altLang="en-US" smtClean="0"/>
              <a:t>ウォルト・ディズニー・スタジオ</a:t>
            </a:r>
          </a:p>
          <a:p>
            <a:pPr eaLnBrk="1" hangingPunct="1">
              <a:buFontTx/>
              <a:buNone/>
            </a:pPr>
            <a:r>
              <a:rPr lang="ja-JP" altLang="en-US" smtClean="0"/>
              <a:t>　　映画の世界を体験</a:t>
            </a:r>
          </a:p>
          <a:p>
            <a:pPr eaLnBrk="1" hangingPunct="1">
              <a:buFontTx/>
              <a:buNone/>
            </a:pPr>
            <a:endParaRPr lang="ja-JP" altLang="en-US" smtClean="0"/>
          </a:p>
          <a:p>
            <a:pPr eaLnBrk="1" hangingPunct="1">
              <a:buFontTx/>
              <a:buNone/>
            </a:pPr>
            <a:r>
              <a:rPr lang="ja-JP" altLang="en-US" smtClean="0">
                <a:hlinkClick r:id="rId2"/>
              </a:rPr>
              <a:t>レイアウト</a:t>
            </a:r>
            <a:endParaRPr lang="ja-JP" altLang="en-US" smtClean="0"/>
          </a:p>
          <a:p>
            <a:pPr eaLnBrk="1" hangingPunct="1">
              <a:buFontTx/>
              <a:buNone/>
            </a:pPr>
            <a:endParaRPr lang="en-US" altLang="ja-JP" smtClean="0"/>
          </a:p>
        </p:txBody>
      </p:sp>
    </p:spTree>
    <p:extLst>
      <p:ext uri="{BB962C8B-B14F-4D97-AF65-F5344CB8AC3E}">
        <p14:creationId xmlns:p14="http://schemas.microsoft.com/office/powerpoint/2010/main" val="13448431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p:txBody>
          <a:bodyPr/>
          <a:lstStyle/>
          <a:p>
            <a:pPr eaLnBrk="1" hangingPunct="1"/>
            <a:endParaRPr lang="ja-JP" altLang="en-US" smtClean="0"/>
          </a:p>
        </p:txBody>
      </p:sp>
      <p:sp>
        <p:nvSpPr>
          <p:cNvPr id="13315" name="コンテンツ プレースホルダ 2"/>
          <p:cNvSpPr>
            <a:spLocks noGrp="1"/>
          </p:cNvSpPr>
          <p:nvPr>
            <p:ph idx="1"/>
          </p:nvPr>
        </p:nvSpPr>
        <p:spPr/>
        <p:txBody>
          <a:bodyPr/>
          <a:lstStyle/>
          <a:p>
            <a:pPr eaLnBrk="1" hangingPunct="1"/>
            <a:endParaRPr lang="ja-JP" altLang="en-US" smtClean="0"/>
          </a:p>
        </p:txBody>
      </p:sp>
      <p:pic>
        <p:nvPicPr>
          <p:cNvPr id="13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838" y="-171450"/>
            <a:ext cx="11752263" cy="734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9054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ja-JP" altLang="en-US" smtClean="0"/>
              <a:t>ディズニー直営ホテル</a:t>
            </a:r>
          </a:p>
        </p:txBody>
      </p:sp>
      <p:sp>
        <p:nvSpPr>
          <p:cNvPr id="11267" name="Rectangle 3"/>
          <p:cNvSpPr>
            <a:spLocks noGrp="1" noChangeArrowheads="1"/>
          </p:cNvSpPr>
          <p:nvPr>
            <p:ph idx="1"/>
          </p:nvPr>
        </p:nvSpPr>
        <p:spPr/>
        <p:txBody>
          <a:bodyPr rtlCol="0">
            <a:normAutofit/>
          </a:bodyPr>
          <a:lstStyle/>
          <a:p>
            <a:pPr eaLnBrk="1" fontAlgn="auto" hangingPunct="1">
              <a:spcAft>
                <a:spcPts val="0"/>
              </a:spcAft>
              <a:buFontTx/>
              <a:buNone/>
              <a:defRPr/>
            </a:pPr>
            <a:r>
              <a:rPr lang="ja-JP" altLang="en-US" smtClean="0"/>
              <a:t>デラックス</a:t>
            </a:r>
          </a:p>
          <a:p>
            <a:pPr eaLnBrk="1" fontAlgn="auto" hangingPunct="1">
              <a:spcAft>
                <a:spcPts val="0"/>
              </a:spcAft>
              <a:buFont typeface="Arial" panose="020B0604020202020204" pitchFamily="34" charset="0"/>
              <a:buChar char="•"/>
              <a:defRPr/>
            </a:pPr>
            <a:r>
              <a:rPr lang="ja-JP" altLang="en-US" smtClean="0"/>
              <a:t>ホテル　ニューヨーク</a:t>
            </a:r>
          </a:p>
          <a:p>
            <a:pPr eaLnBrk="1" fontAlgn="auto" hangingPunct="1">
              <a:spcAft>
                <a:spcPts val="0"/>
              </a:spcAft>
              <a:buFontTx/>
              <a:buNone/>
              <a:defRPr/>
            </a:pPr>
            <a:r>
              <a:rPr lang="ja-JP" altLang="en-US" smtClean="0"/>
              <a:t>一般</a:t>
            </a:r>
          </a:p>
          <a:p>
            <a:pPr eaLnBrk="1" fontAlgn="auto" hangingPunct="1">
              <a:spcAft>
                <a:spcPts val="0"/>
              </a:spcAft>
              <a:buFont typeface="Arial" panose="020B0604020202020204" pitchFamily="34" charset="0"/>
              <a:buChar char="•"/>
              <a:defRPr/>
            </a:pPr>
            <a:r>
              <a:rPr lang="ja-JP" altLang="en-US" smtClean="0"/>
              <a:t>ニューポート・ベイ・クラブ　セコイアロッジ</a:t>
            </a:r>
          </a:p>
          <a:p>
            <a:pPr eaLnBrk="1" fontAlgn="auto" hangingPunct="1">
              <a:spcAft>
                <a:spcPts val="0"/>
              </a:spcAft>
              <a:buFontTx/>
              <a:buNone/>
              <a:defRPr/>
            </a:pPr>
            <a:r>
              <a:rPr lang="ja-JP" altLang="en-US" smtClean="0"/>
              <a:t>低価格</a:t>
            </a:r>
          </a:p>
          <a:p>
            <a:pPr eaLnBrk="1" fontAlgn="auto" hangingPunct="1">
              <a:spcAft>
                <a:spcPts val="0"/>
              </a:spcAft>
              <a:buFont typeface="Arial" panose="020B0604020202020204" pitchFamily="34" charset="0"/>
              <a:buChar char="•"/>
              <a:defRPr/>
            </a:pPr>
            <a:r>
              <a:rPr lang="ja-JP" altLang="en-US" smtClean="0"/>
              <a:t>ホテルサンタフェ　ホテルシャイアン</a:t>
            </a:r>
          </a:p>
          <a:p>
            <a:pPr eaLnBrk="1" fontAlgn="auto" hangingPunct="1">
              <a:spcAft>
                <a:spcPts val="0"/>
              </a:spcAft>
              <a:buFontTx/>
              <a:buNone/>
              <a:defRPr/>
            </a:pPr>
            <a:r>
              <a:rPr lang="ja-JP" altLang="en-US" smtClean="0"/>
              <a:t>ほかに提携ホテル（ホリデー・インなど）</a:t>
            </a:r>
          </a:p>
          <a:p>
            <a:pPr eaLnBrk="1" fontAlgn="auto" hangingPunct="1">
              <a:spcAft>
                <a:spcPts val="0"/>
              </a:spcAft>
              <a:buFont typeface="Arial" panose="020B0604020202020204" pitchFamily="34" charset="0"/>
              <a:buChar char="•"/>
              <a:defRPr/>
            </a:pPr>
            <a:endParaRPr lang="en-US" altLang="ja-JP" smtClean="0"/>
          </a:p>
        </p:txBody>
      </p:sp>
    </p:spTree>
    <p:extLst>
      <p:ext uri="{BB962C8B-B14F-4D97-AF65-F5344CB8AC3E}">
        <p14:creationId xmlns:p14="http://schemas.microsoft.com/office/powerpoint/2010/main" val="27051899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title"/>
          </p:nvPr>
        </p:nvSpPr>
        <p:spPr/>
        <p:txBody>
          <a:bodyPr/>
          <a:lstStyle/>
          <a:p>
            <a:pPr eaLnBrk="1" hangingPunct="1"/>
            <a:r>
              <a:rPr lang="ja-JP" altLang="en-US" smtClean="0"/>
              <a:t>入場料　</a:t>
            </a:r>
          </a:p>
        </p:txBody>
      </p:sp>
      <p:sp>
        <p:nvSpPr>
          <p:cNvPr id="15363" name="コンテンツ プレースホルダー 1"/>
          <p:cNvSpPr>
            <a:spLocks noGrp="1"/>
          </p:cNvSpPr>
          <p:nvPr>
            <p:ph idx="1"/>
          </p:nvPr>
        </p:nvSpPr>
        <p:spPr>
          <a:xfrm>
            <a:off x="468313" y="1268413"/>
            <a:ext cx="8229600" cy="4525962"/>
          </a:xfrm>
        </p:spPr>
        <p:txBody>
          <a:bodyPr/>
          <a:lstStyle/>
          <a:p>
            <a:pPr eaLnBrk="1" hangingPunct="1"/>
            <a:r>
              <a:rPr lang="en-US" altLang="ja-JP" smtClean="0"/>
              <a:t>29</a:t>
            </a:r>
            <a:r>
              <a:rPr lang="ja-JP" altLang="en-US" smtClean="0"/>
              <a:t>ユーロ（</a:t>
            </a:r>
            <a:r>
              <a:rPr lang="en-US" altLang="ja-JP" smtClean="0"/>
              <a:t>3944</a:t>
            </a:r>
            <a:r>
              <a:rPr lang="ja-JP" altLang="en-US" smtClean="0"/>
              <a:t>円）</a:t>
            </a:r>
            <a:r>
              <a:rPr lang="en-US" altLang="ja-JP" smtClean="0"/>
              <a:t>2003</a:t>
            </a:r>
            <a:r>
              <a:rPr lang="ja-JP" altLang="en-US" smtClean="0"/>
              <a:t>年　</a:t>
            </a:r>
            <a:endParaRPr lang="en-US" altLang="ja-JP" smtClean="0"/>
          </a:p>
          <a:p>
            <a:pPr lvl="4" eaLnBrk="1" hangingPunct="1"/>
            <a:r>
              <a:rPr lang="en-US" altLang="ja-JP" smtClean="0">
                <a:solidFill>
                  <a:srgbClr val="FF0000"/>
                </a:solidFill>
              </a:rPr>
              <a:t>1</a:t>
            </a:r>
            <a:r>
              <a:rPr lang="ja-JP" altLang="en-US" smtClean="0">
                <a:solidFill>
                  <a:srgbClr val="FF0000"/>
                </a:solidFill>
              </a:rPr>
              <a:t>ユーロ＝</a:t>
            </a:r>
            <a:r>
              <a:rPr lang="en-US" altLang="ja-JP" smtClean="0">
                <a:solidFill>
                  <a:srgbClr val="FF0000"/>
                </a:solidFill>
              </a:rPr>
              <a:t>136</a:t>
            </a:r>
            <a:r>
              <a:rPr lang="ja-JP" altLang="en-US" smtClean="0">
                <a:solidFill>
                  <a:srgbClr val="FF0000"/>
                </a:solidFill>
              </a:rPr>
              <a:t>円</a:t>
            </a:r>
            <a:endParaRPr lang="en-US" altLang="ja-JP" smtClean="0">
              <a:solidFill>
                <a:srgbClr val="FF0000"/>
              </a:solidFill>
            </a:endParaRPr>
          </a:p>
          <a:p>
            <a:pPr eaLnBrk="1" hangingPunct="1"/>
            <a:r>
              <a:rPr lang="en-US" altLang="ja-JP" smtClean="0"/>
              <a:t>73</a:t>
            </a:r>
            <a:r>
              <a:rPr lang="ja-JP" altLang="en-US" smtClean="0"/>
              <a:t>ユーロ（</a:t>
            </a:r>
            <a:r>
              <a:rPr lang="en-US" altLang="ja-JP" smtClean="0"/>
              <a:t>10220</a:t>
            </a:r>
            <a:r>
              <a:rPr lang="ja-JP" altLang="en-US" smtClean="0"/>
              <a:t>円）</a:t>
            </a:r>
            <a:r>
              <a:rPr lang="en-US" altLang="ja-JP" smtClean="0"/>
              <a:t>2014</a:t>
            </a:r>
            <a:r>
              <a:rPr lang="ja-JP" altLang="en-US" smtClean="0"/>
              <a:t>年</a:t>
            </a:r>
            <a:endParaRPr lang="en-US" altLang="ja-JP" smtClean="0"/>
          </a:p>
          <a:p>
            <a:pPr lvl="4" eaLnBrk="1" hangingPunct="1"/>
            <a:r>
              <a:rPr lang="en-US" altLang="ja-JP" smtClean="0"/>
              <a:t>1</a:t>
            </a:r>
            <a:r>
              <a:rPr lang="ja-JP" altLang="en-US" smtClean="0"/>
              <a:t>ユーロ＝</a:t>
            </a:r>
            <a:r>
              <a:rPr lang="en-US" altLang="ja-JP" smtClean="0"/>
              <a:t>140</a:t>
            </a:r>
            <a:r>
              <a:rPr lang="ja-JP" altLang="en-US" smtClean="0"/>
              <a:t>円</a:t>
            </a: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3429000"/>
            <a:ext cx="5905500" cy="331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44353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lstStyle/>
          <a:p>
            <a:pPr eaLnBrk="1" hangingPunct="1"/>
            <a:r>
              <a:rPr lang="ja-JP" altLang="en-US" smtClean="0"/>
              <a:t>メインストリートＵＳＡ</a:t>
            </a:r>
          </a:p>
        </p:txBody>
      </p:sp>
      <p:pic>
        <p:nvPicPr>
          <p:cNvPr id="16387" name="Picture 4" descr="DSC00847"/>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a:noFill/>
        </p:spPr>
      </p:pic>
    </p:spTree>
    <p:extLst>
      <p:ext uri="{BB962C8B-B14F-4D97-AF65-F5344CB8AC3E}">
        <p14:creationId xmlns:p14="http://schemas.microsoft.com/office/powerpoint/2010/main" val="106536941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ja-JP" altLang="ja-JP" smtClean="0"/>
          </a:p>
        </p:txBody>
      </p:sp>
      <p:pic>
        <p:nvPicPr>
          <p:cNvPr id="17411" name="Picture 3" descr="DSC0096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188913"/>
            <a:ext cx="8713787" cy="6535737"/>
          </a:xfrm>
          <a:noFill/>
        </p:spPr>
      </p:pic>
    </p:spTree>
    <p:extLst>
      <p:ext uri="{BB962C8B-B14F-4D97-AF65-F5344CB8AC3E}">
        <p14:creationId xmlns:p14="http://schemas.microsoft.com/office/powerpoint/2010/main" val="29186498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ja-JP" altLang="en-US" smtClean="0"/>
              <a:t>待ち時間（午前</a:t>
            </a:r>
            <a:r>
              <a:rPr lang="en-US" altLang="ja-JP" smtClean="0"/>
              <a:t>9</a:t>
            </a:r>
            <a:r>
              <a:rPr lang="ja-JP" altLang="en-US" smtClean="0"/>
              <a:t>時）</a:t>
            </a:r>
          </a:p>
        </p:txBody>
      </p:sp>
      <p:pic>
        <p:nvPicPr>
          <p:cNvPr id="18435" name="Picture 3" descr="DSC0085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a:noFill/>
        </p:spPr>
      </p:pic>
    </p:spTree>
    <p:extLst>
      <p:ext uri="{BB962C8B-B14F-4D97-AF65-F5344CB8AC3E}">
        <p14:creationId xmlns:p14="http://schemas.microsoft.com/office/powerpoint/2010/main" val="16248915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ja-JP" smtClean="0"/>
              <a:t>2003</a:t>
            </a:r>
            <a:r>
              <a:rPr lang="ja-JP" altLang="en-US" smtClean="0"/>
              <a:t>年</a:t>
            </a:r>
            <a:r>
              <a:rPr lang="en-US" altLang="ja-JP" smtClean="0"/>
              <a:t>3</a:t>
            </a:r>
            <a:r>
              <a:rPr lang="ja-JP" altLang="en-US" smtClean="0"/>
              <a:t>月</a:t>
            </a:r>
            <a:r>
              <a:rPr lang="en-US" altLang="ja-JP" smtClean="0"/>
              <a:t>8</a:t>
            </a:r>
            <a:r>
              <a:rPr lang="ja-JP" altLang="en-US" smtClean="0"/>
              <a:t>日</a:t>
            </a:r>
            <a:br>
              <a:rPr lang="ja-JP" altLang="en-US" smtClean="0"/>
            </a:br>
            <a:r>
              <a:rPr lang="ja-JP" altLang="en-US" smtClean="0"/>
              <a:t>（土曜、午前</a:t>
            </a:r>
            <a:r>
              <a:rPr lang="en-US" altLang="ja-JP" smtClean="0"/>
              <a:t>9</a:t>
            </a:r>
            <a:r>
              <a:rPr lang="ja-JP" altLang="en-US" smtClean="0"/>
              <a:t>時）</a:t>
            </a:r>
          </a:p>
        </p:txBody>
      </p:sp>
      <p:graphicFrame>
        <p:nvGraphicFramePr>
          <p:cNvPr id="99331" name="Group 3"/>
          <p:cNvGraphicFramePr>
            <a:graphicFrameLocks noGrp="1"/>
          </p:cNvGraphicFramePr>
          <p:nvPr>
            <p:ph type="tbl" idx="1"/>
          </p:nvPr>
        </p:nvGraphicFramePr>
        <p:xfrm>
          <a:off x="685800" y="1981200"/>
          <a:ext cx="7772400" cy="4114800"/>
        </p:xfrm>
        <a:graphic>
          <a:graphicData uri="http://schemas.openxmlformats.org/drawingml/2006/table">
            <a:tbl>
              <a:tblPr/>
              <a:tblGrid>
                <a:gridCol w="3886200"/>
                <a:gridCol w="3886200"/>
              </a:tblGrid>
              <a:tr h="58891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スターツアーズ</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en-US" altLang="ja-JP" sz="2800" b="0" i="0" u="none" strike="noStrike" cap="none" normalizeH="0" baseline="0" smtClean="0">
                          <a:ln>
                            <a:noFill/>
                          </a:ln>
                          <a:solidFill>
                            <a:schemeClr val="tx1"/>
                          </a:solidFill>
                          <a:effectLst/>
                          <a:latin typeface="Arial Black" pitchFamily="34" charset="0"/>
                          <a:ea typeface="ＭＳ Ｐゴシック" charset="-128"/>
                        </a:rPr>
                        <a:t>45</a:t>
                      </a: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分</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5736">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スペースマウンテン</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en-US" altLang="ja-JP" sz="2800" b="0" i="0" u="none" strike="noStrike" cap="none" normalizeH="0" baseline="0" smtClean="0">
                          <a:ln>
                            <a:noFill/>
                          </a:ln>
                          <a:solidFill>
                            <a:schemeClr val="tx1"/>
                          </a:solidFill>
                          <a:effectLst/>
                          <a:latin typeface="Arial Black" pitchFamily="34" charset="0"/>
                          <a:ea typeface="ＭＳ Ｐゴシック" charset="-128"/>
                        </a:rPr>
                        <a:t>45</a:t>
                      </a: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分</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891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ピーターパン空の旅</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en-US" altLang="ja-JP" sz="2800" b="0" i="0" u="none" strike="noStrike" cap="none" normalizeH="0" baseline="0" smtClean="0">
                          <a:ln>
                            <a:noFill/>
                          </a:ln>
                          <a:solidFill>
                            <a:schemeClr val="tx1"/>
                          </a:solidFill>
                          <a:effectLst/>
                          <a:latin typeface="Arial Black" pitchFamily="34" charset="0"/>
                          <a:ea typeface="ＭＳ Ｐゴシック" charset="-128"/>
                        </a:rPr>
                        <a:t>60</a:t>
                      </a: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分</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732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400" b="0" i="0" u="none" strike="noStrike" cap="none" normalizeH="0" baseline="0" smtClean="0">
                          <a:ln>
                            <a:noFill/>
                          </a:ln>
                          <a:solidFill>
                            <a:schemeClr val="tx1"/>
                          </a:solidFill>
                          <a:effectLst/>
                          <a:latin typeface="Arial Black" pitchFamily="34" charset="0"/>
                          <a:ea typeface="ＭＳ Ｐゴシック" charset="-128"/>
                        </a:rPr>
                        <a:t>イッツアスモールワールド</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en-US" altLang="ja-JP" sz="2800" b="0" i="0" u="none" strike="noStrike" cap="none" normalizeH="0" baseline="0" smtClean="0">
                          <a:ln>
                            <a:noFill/>
                          </a:ln>
                          <a:solidFill>
                            <a:schemeClr val="tx1"/>
                          </a:solidFill>
                          <a:effectLst/>
                          <a:latin typeface="Arial Black" pitchFamily="34" charset="0"/>
                          <a:ea typeface="ＭＳ Ｐゴシック" charset="-128"/>
                        </a:rPr>
                        <a:t>45</a:t>
                      </a: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分</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4869">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ビッグサンダーマウンテン</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en-US" altLang="ja-JP" sz="2800" b="0" i="0" u="none" strike="noStrike" cap="none" normalizeH="0" baseline="0" smtClean="0">
                          <a:ln>
                            <a:noFill/>
                          </a:ln>
                          <a:solidFill>
                            <a:schemeClr val="tx1"/>
                          </a:solidFill>
                          <a:effectLst/>
                          <a:latin typeface="Arial Black" pitchFamily="34" charset="0"/>
                          <a:ea typeface="ＭＳ Ｐゴシック" charset="-128"/>
                        </a:rPr>
                        <a:t>60</a:t>
                      </a: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分</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5736">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空飛ぶダンボ</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en-US" altLang="ja-JP" sz="2800" b="0" i="0" u="none" strike="noStrike" cap="none" normalizeH="0" baseline="0" smtClean="0">
                          <a:ln>
                            <a:noFill/>
                          </a:ln>
                          <a:solidFill>
                            <a:schemeClr val="tx1"/>
                          </a:solidFill>
                          <a:effectLst/>
                          <a:latin typeface="Arial Black" pitchFamily="34" charset="0"/>
                          <a:ea typeface="ＭＳ Ｐゴシック" charset="-128"/>
                        </a:rPr>
                        <a:t>60</a:t>
                      </a: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分</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891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smtClean="0">
                        <a:ln>
                          <a:noFill/>
                        </a:ln>
                        <a:solidFill>
                          <a:schemeClr val="tx1"/>
                        </a:solidFill>
                        <a:effectLst/>
                        <a:latin typeface="Arial Black" pitchFamily="34" charset="0"/>
                        <a:ea typeface="ＭＳ Ｐゴシック" charset="-128"/>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smtClean="0">
                        <a:ln>
                          <a:noFill/>
                        </a:ln>
                        <a:solidFill>
                          <a:schemeClr val="tx1"/>
                        </a:solidFill>
                        <a:effectLst/>
                        <a:latin typeface="Arial Black" pitchFamily="34" charset="0"/>
                        <a:ea typeface="ＭＳ Ｐゴシック" charset="-128"/>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5719183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t>ウォルトディズニーの言葉</a:t>
            </a:r>
            <a:endParaRPr lang="ja-JP" altLang="en-US" dirty="0"/>
          </a:p>
        </p:txBody>
      </p:sp>
      <p:sp>
        <p:nvSpPr>
          <p:cNvPr id="3" name="コンテンツ プレースホルダ 2"/>
          <p:cNvSpPr>
            <a:spLocks noGrp="1"/>
          </p:cNvSpPr>
          <p:nvPr>
            <p:ph idx="1"/>
          </p:nvPr>
        </p:nvSpPr>
        <p:spPr>
          <a:xfrm>
            <a:off x="428625" y="1614488"/>
            <a:ext cx="8229600" cy="4687887"/>
          </a:xfrm>
        </p:spPr>
        <p:txBody>
          <a:bodyPr rtlCol="0">
            <a:normAutofit fontScale="85000" lnSpcReduction="10000"/>
          </a:bodyPr>
          <a:lstStyle/>
          <a:p>
            <a:pPr eaLnBrk="1" fontAlgn="auto" hangingPunct="1">
              <a:spcAft>
                <a:spcPts val="0"/>
              </a:spcAft>
              <a:buSzPts val="1700"/>
              <a:buFont typeface="Wingdings"/>
              <a:buChar char="l"/>
              <a:defRPr/>
            </a:pPr>
            <a:r>
              <a:rPr lang="ja-JP" altLang="en-US" kern="100" dirty="0" smtClean="0">
                <a:solidFill>
                  <a:srgbClr val="975C1E"/>
                </a:solidFill>
                <a:latin typeface="ＭＳ 明朝"/>
                <a:ea typeface="ＭＳ 明朝"/>
              </a:rPr>
              <a:t>「ディズニーランドから我々が学んだ最大の教訓は、環境をコントロールするということだ。それをしなければ、我々は自分たちに関係のないものについてまで、悪口を言われることになる。何百マイルという距離をはるばる運転してここにお客さんがやってくるのは、我々が長年かけてつくりあげた質の高いイメージのためだ。ところが、その道筋の安ホテルは料金を必ず３倍にハネ上げる。そういう光景を私はこの目でみてきたし、それは私にとって耐えがたいことだ。我々のイメージに泥を塗られるからだ。」（ウォルト・ディズニー）</a:t>
            </a:r>
          </a:p>
          <a:p>
            <a:pPr eaLnBrk="1" fontAlgn="auto" hangingPunct="1">
              <a:spcAft>
                <a:spcPts val="0"/>
              </a:spcAft>
              <a:buFont typeface="Wingdings"/>
              <a:buChar char="l"/>
              <a:defRPr/>
            </a:pPr>
            <a:endParaRPr lang="ja-JP" altLang="en-US" dirty="0"/>
          </a:p>
        </p:txBody>
      </p:sp>
    </p:spTree>
    <p:extLst>
      <p:ext uri="{BB962C8B-B14F-4D97-AF65-F5344CB8AC3E}">
        <p14:creationId xmlns:p14="http://schemas.microsoft.com/office/powerpoint/2010/main" val="25888721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Grp="1" noChangeArrowheads="1"/>
          </p:cNvSpPr>
          <p:nvPr>
            <p:ph type="title"/>
          </p:nvPr>
        </p:nvSpPr>
        <p:spPr/>
        <p:txBody>
          <a:bodyPr/>
          <a:lstStyle/>
          <a:p>
            <a:pPr eaLnBrk="1" hangingPunct="1"/>
            <a:r>
              <a:rPr lang="ja-JP" altLang="en-US" smtClean="0"/>
              <a:t>眠れる森の美女の城</a:t>
            </a:r>
          </a:p>
        </p:txBody>
      </p:sp>
      <p:pic>
        <p:nvPicPr>
          <p:cNvPr id="20483" name="Picture 4" descr="DSC0094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79613" y="1773238"/>
            <a:ext cx="5181600" cy="4114800"/>
          </a:xfrm>
          <a:noFill/>
        </p:spPr>
      </p:pic>
    </p:spTree>
    <p:extLst>
      <p:ext uri="{BB962C8B-B14F-4D97-AF65-F5344CB8AC3E}">
        <p14:creationId xmlns:p14="http://schemas.microsoft.com/office/powerpoint/2010/main" val="207200004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ja-JP" altLang="en-US" smtClean="0"/>
              <a:t>東京ディズニーランドとの違い</a:t>
            </a:r>
          </a:p>
        </p:txBody>
      </p:sp>
      <p:graphicFrame>
        <p:nvGraphicFramePr>
          <p:cNvPr id="7217" name="Group 49"/>
          <p:cNvGraphicFramePr>
            <a:graphicFrameLocks noGrp="1"/>
          </p:cNvGraphicFramePr>
          <p:nvPr>
            <p:ph type="tbl" idx="1"/>
          </p:nvPr>
        </p:nvGraphicFramePr>
        <p:xfrm>
          <a:off x="696913" y="1992313"/>
          <a:ext cx="6391275" cy="4114800"/>
        </p:xfrm>
        <a:graphic>
          <a:graphicData uri="http://schemas.openxmlformats.org/drawingml/2006/table">
            <a:tbl>
              <a:tblPr/>
              <a:tblGrid>
                <a:gridCol w="1554162"/>
                <a:gridCol w="2457450"/>
                <a:gridCol w="2379663"/>
              </a:tblGrid>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smtClean="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パリ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東京</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お城</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眠りの森の美女の城</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シンデレラ城</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色</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ピンク</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smtClean="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お城の周りは普通の土地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お城の周りの土地が低い</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88752687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title"/>
          </p:nvPr>
        </p:nvSpPr>
        <p:spPr/>
        <p:txBody>
          <a:bodyPr/>
          <a:lstStyle/>
          <a:p>
            <a:pPr eaLnBrk="1" hangingPunct="1"/>
            <a:r>
              <a:rPr lang="ja-JP" altLang="en-US" smtClean="0"/>
              <a:t>（参考）シンデレラ城</a:t>
            </a:r>
          </a:p>
        </p:txBody>
      </p:sp>
      <p:pic>
        <p:nvPicPr>
          <p:cNvPr id="22531" name="Picture 6" descr="DSC00543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41438" y="1600200"/>
            <a:ext cx="6461125" cy="4525963"/>
          </a:xfrm>
          <a:noFill/>
        </p:spPr>
      </p:pic>
    </p:spTree>
    <p:extLst>
      <p:ext uri="{BB962C8B-B14F-4D97-AF65-F5344CB8AC3E}">
        <p14:creationId xmlns:p14="http://schemas.microsoft.com/office/powerpoint/2010/main" val="199725665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5"/>
          <p:cNvSpPr>
            <a:spLocks noGrp="1" noChangeArrowheads="1"/>
          </p:cNvSpPr>
          <p:nvPr>
            <p:ph type="title"/>
          </p:nvPr>
        </p:nvSpPr>
        <p:spPr/>
        <p:txBody>
          <a:bodyPr/>
          <a:lstStyle/>
          <a:p>
            <a:pPr eaLnBrk="1" hangingPunct="1"/>
            <a:r>
              <a:rPr lang="ja-JP" altLang="en-US" smtClean="0"/>
              <a:t>不思議の国のアリス（巨大迷路）</a:t>
            </a:r>
          </a:p>
        </p:txBody>
      </p:sp>
      <p:graphicFrame>
        <p:nvGraphicFramePr>
          <p:cNvPr id="23555" name="Rectangle 11"/>
          <p:cNvGraphicFramePr>
            <a:graphicFrameLocks noGrp="1"/>
          </p:cNvGraphicFramePr>
          <p:nvPr>
            <p:ph sz="half" idx="1"/>
          </p:nvPr>
        </p:nvGraphicFramePr>
        <p:xfrm>
          <a:off x="2066925" y="3514725"/>
          <a:ext cx="1047750" cy="1047750"/>
        </p:xfrm>
        <a:graphic>
          <a:graphicData uri="http://schemas.openxmlformats.org/presentationml/2006/ole">
            <mc:AlternateContent xmlns:mc="http://schemas.openxmlformats.org/markup-compatibility/2006">
              <mc:Choice xmlns:v="urn:schemas-microsoft-com:vml" Requires="v">
                <p:oleObj spid="_x0000_s2056" name="画像ファイル" r:id="rId3" imgW="0" imgH="0" progId="JascPaintShopPhotoAlbum 画像">
                  <p:embed/>
                </p:oleObj>
              </mc:Choice>
              <mc:Fallback>
                <p:oleObj name="画像ファイル" r:id="rId3" imgW="0" imgH="0" progId="JascPaintShopPhotoAlbum 画像">
                  <p:embed/>
                  <p:pic>
                    <p:nvPicPr>
                      <p:cNvPr id="0" name=""/>
                      <p:cNvPicPr>
                        <a:picLocks noGrp="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66925" y="3514725"/>
                        <a:ext cx="104775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6" name="Rectangle 7"/>
          <p:cNvGraphicFramePr>
            <a:graphicFrameLocks noGrp="1"/>
          </p:cNvGraphicFramePr>
          <p:nvPr>
            <p:ph sz="quarter" idx="2"/>
          </p:nvPr>
        </p:nvGraphicFramePr>
        <p:xfrm>
          <a:off x="5561013" y="1981200"/>
          <a:ext cx="1981200" cy="1981200"/>
        </p:xfrm>
        <a:graphic>
          <a:graphicData uri="http://schemas.openxmlformats.org/presentationml/2006/ole">
            <mc:AlternateContent xmlns:mc="http://schemas.openxmlformats.org/markup-compatibility/2006">
              <mc:Choice xmlns:v="urn:schemas-microsoft-com:vml" Requires="v">
                <p:oleObj spid="_x0000_s2057" name="画像ファイル" r:id="rId4" imgW="0" imgH="0" progId="JascPaintShopPhotoAlbum 画像">
                  <p:embed/>
                </p:oleObj>
              </mc:Choice>
              <mc:Fallback>
                <p:oleObj name="画像ファイル" r:id="rId4" imgW="0" imgH="0" progId="JascPaintShopPhotoAlbum 画像">
                  <p:embed/>
                  <p:pic>
                    <p:nvPicPr>
                      <p:cNvPr id="0" name=""/>
                      <p:cNvPicPr>
                        <a:picLocks noGrp="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561013" y="1981200"/>
                        <a:ext cx="1981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3557" name="Picture 14" descr="DSC00872"/>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782763" y="2073275"/>
            <a:ext cx="5402262" cy="3925888"/>
          </a:xfrm>
          <a:noFill/>
        </p:spPr>
      </p:pic>
    </p:spTree>
    <p:extLst>
      <p:ext uri="{BB962C8B-B14F-4D97-AF65-F5344CB8AC3E}">
        <p14:creationId xmlns:p14="http://schemas.microsoft.com/office/powerpoint/2010/main" val="5519413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title"/>
          </p:nvPr>
        </p:nvSpPr>
        <p:spPr/>
        <p:txBody>
          <a:bodyPr/>
          <a:lstStyle/>
          <a:p>
            <a:pPr eaLnBrk="1" hangingPunct="1"/>
            <a:endParaRPr lang="ja-JP" altLang="ja-JP" smtClean="0"/>
          </a:p>
        </p:txBody>
      </p:sp>
      <p:pic>
        <p:nvPicPr>
          <p:cNvPr id="24579" name="Picture 4" descr="DSC0088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extLst>
      <p:ext uri="{BB962C8B-B14F-4D97-AF65-F5344CB8AC3E}">
        <p14:creationId xmlns:p14="http://schemas.microsoft.com/office/powerpoint/2010/main" val="266906902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title"/>
          </p:nvPr>
        </p:nvSpPr>
        <p:spPr/>
        <p:txBody>
          <a:bodyPr/>
          <a:lstStyle/>
          <a:p>
            <a:pPr eaLnBrk="1" hangingPunct="1"/>
            <a:r>
              <a:rPr lang="ja-JP" altLang="en-US" smtClean="0"/>
              <a:t>スペース・マウンテン（色が違う）</a:t>
            </a:r>
          </a:p>
        </p:txBody>
      </p:sp>
      <p:pic>
        <p:nvPicPr>
          <p:cNvPr id="25603" name="Picture 4" descr="DSC0089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val="38119090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ja-JP" altLang="ja-JP" smtClean="0"/>
          </a:p>
        </p:txBody>
      </p:sp>
      <p:pic>
        <p:nvPicPr>
          <p:cNvPr id="26627" name="Picture 3" descr="DSC0089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a:noFill/>
        </p:spPr>
      </p:pic>
    </p:spTree>
    <p:extLst>
      <p:ext uri="{BB962C8B-B14F-4D97-AF65-F5344CB8AC3E}">
        <p14:creationId xmlns:p14="http://schemas.microsoft.com/office/powerpoint/2010/main" val="76162516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Grp="1" noChangeArrowheads="1"/>
          </p:cNvSpPr>
          <p:nvPr>
            <p:ph type="title"/>
          </p:nvPr>
        </p:nvSpPr>
        <p:spPr/>
        <p:txBody>
          <a:bodyPr/>
          <a:lstStyle/>
          <a:p>
            <a:pPr eaLnBrk="1" hangingPunct="1"/>
            <a:r>
              <a:rPr lang="ja-JP" altLang="en-US" smtClean="0"/>
              <a:t>ファントム・マナー</a:t>
            </a:r>
          </a:p>
        </p:txBody>
      </p:sp>
      <p:pic>
        <p:nvPicPr>
          <p:cNvPr id="27651" name="Picture 4" descr="DSC0092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val="105284781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endParaRPr lang="ja-JP" altLang="ja-JP" smtClean="0"/>
          </a:p>
        </p:txBody>
      </p:sp>
      <p:pic>
        <p:nvPicPr>
          <p:cNvPr id="28675" name="Picture 3" descr="DSC0091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extLst>
      <p:ext uri="{BB962C8B-B14F-4D97-AF65-F5344CB8AC3E}">
        <p14:creationId xmlns:p14="http://schemas.microsoft.com/office/powerpoint/2010/main" val="98978780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title"/>
          </p:nvPr>
        </p:nvSpPr>
        <p:spPr>
          <a:xfrm>
            <a:off x="685800" y="301625"/>
            <a:ext cx="7772400" cy="1255713"/>
          </a:xfrm>
        </p:spPr>
        <p:txBody>
          <a:bodyPr/>
          <a:lstStyle/>
          <a:p>
            <a:pPr eaLnBrk="1" hangingPunct="1"/>
            <a:r>
              <a:rPr lang="ja-JP" altLang="en-US" smtClean="0"/>
              <a:t>カストーディアル</a:t>
            </a:r>
          </a:p>
        </p:txBody>
      </p:sp>
      <p:pic>
        <p:nvPicPr>
          <p:cNvPr id="29699" name="Picture 4" descr="DSC00856"/>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a:noFill/>
        </p:spPr>
      </p:pic>
    </p:spTree>
    <p:extLst>
      <p:ext uri="{BB962C8B-B14F-4D97-AF65-F5344CB8AC3E}">
        <p14:creationId xmlns:p14="http://schemas.microsoft.com/office/powerpoint/2010/main" val="27183967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TotalTime>
  <Words>770</Words>
  <Application>Microsoft Office PowerPoint</Application>
  <PresentationFormat>画面に合わせる (4:3)</PresentationFormat>
  <Paragraphs>183</Paragraphs>
  <Slides>116</Slides>
  <Notes>2</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116</vt:i4>
      </vt:variant>
    </vt:vector>
  </HeadingPairs>
  <TitlesOfParts>
    <vt:vector size="118" baseType="lpstr">
      <vt:lpstr>Office ​​テーマ</vt:lpstr>
      <vt:lpstr>画像ファイル</vt:lpstr>
      <vt:lpstr>ディズニーワールド </vt:lpstr>
      <vt:lpstr>ウォルトディズニーカンパニー</vt:lpstr>
      <vt:lpstr>ザ・ウォルト・ディズニー・カンパニー有価証券報告書 </vt:lpstr>
      <vt:lpstr>PowerPoint プレゼンテーション</vt:lpstr>
      <vt:lpstr>ディズニーランド</vt:lpstr>
      <vt:lpstr>暗黒の日曜日（1955年7月17日）</vt:lpstr>
      <vt:lpstr>カリフォルニア・ディズニーランドへの不満 </vt:lpstr>
      <vt:lpstr>ウォルト・ディズニー・ワールド</vt:lpstr>
      <vt:lpstr>ウォルトディズニーの言葉</vt:lpstr>
      <vt:lpstr>PowerPoint プレゼンテーション</vt:lpstr>
      <vt:lpstr>PowerPoint プレゼンテーション</vt:lpstr>
      <vt:lpstr>香港ディズニーランド</vt:lpstr>
      <vt:lpstr>香港</vt:lpstr>
      <vt:lpstr>一人当たりＧＤＰは日本より上</vt:lpstr>
      <vt:lpstr>ディズニーリゾートライン</vt:lpstr>
      <vt:lpstr>PowerPoint プレゼンテーション</vt:lpstr>
      <vt:lpstr>迪志尼駅</vt:lpstr>
      <vt:lpstr>正門</vt:lpstr>
      <vt:lpstr>地図</vt:lpstr>
      <vt:lpstr>料金 1-DAYチケットで4000円</vt:lpstr>
      <vt:lpstr>入口</vt:lpstr>
      <vt:lpstr>地図</vt:lpstr>
      <vt:lpstr>演藝人員</vt:lpstr>
      <vt:lpstr>メインストリートＵＳＡ</vt:lpstr>
      <vt:lpstr>小さいお城、後ろに山</vt:lpstr>
      <vt:lpstr>PowerPoint プレゼンテーション</vt:lpstr>
      <vt:lpstr>ビッググリズリーマウンテン</vt:lpstr>
      <vt:lpstr>ビッグサンダーマウンテンよりも凝っている</vt:lpstr>
      <vt:lpstr>PowerPoint プレゼンテーション</vt:lpstr>
      <vt:lpstr>トイストーリーランド</vt:lpstr>
      <vt:lpstr>トイソルジャー・パラシュート・ドロップ</vt:lpstr>
      <vt:lpstr>スリンキードッグ・スピン</vt:lpstr>
      <vt:lpstr>ＲＣ　レーサー</vt:lpstr>
      <vt:lpstr>キューボット</vt:lpstr>
      <vt:lpstr>プーさんの冒険</vt:lpstr>
      <vt:lpstr>PowerPoint プレゼンテーション</vt:lpstr>
      <vt:lpstr>イッツアスモールワールド</vt:lpstr>
      <vt:lpstr>ピノキオ</vt:lpstr>
      <vt:lpstr>リトルマーメイド</vt:lpstr>
      <vt:lpstr>スティッチ</vt:lpstr>
      <vt:lpstr>アメリカ</vt:lpstr>
      <vt:lpstr>アメリカ</vt:lpstr>
      <vt:lpstr>日本</vt:lpstr>
      <vt:lpstr>韓国</vt:lpstr>
      <vt:lpstr>香港</vt:lpstr>
      <vt:lpstr>最後</vt:lpstr>
      <vt:lpstr>スペースマウンテン</vt:lpstr>
      <vt:lpstr>スターライナーディナー</vt:lpstr>
      <vt:lpstr>オービトロン</vt:lpstr>
      <vt:lpstr>ごはん、ＢＢＱ、麺</vt:lpstr>
      <vt:lpstr>PowerPoint プレゼンテーション</vt:lpstr>
      <vt:lpstr>PowerPoint プレゼンテーション</vt:lpstr>
      <vt:lpstr>１．菜肉雲呑湯麺</vt:lpstr>
      <vt:lpstr>２．潮州魚丸湯麺</vt:lpstr>
      <vt:lpstr>アルコールはなし</vt:lpstr>
      <vt:lpstr>PowerPoint プレゼンテーション</vt:lpstr>
      <vt:lpstr>PowerPoint プレゼンテーション</vt:lpstr>
      <vt:lpstr>クリスマスセレモニー</vt:lpstr>
      <vt:lpstr>PowerPoint プレゼンテーション</vt:lpstr>
      <vt:lpstr>PowerPoint プレゼンテーション</vt:lpstr>
      <vt:lpstr>PowerPoint プレゼンテーション</vt:lpstr>
      <vt:lpstr>雪が降る</vt:lpstr>
      <vt:lpstr>PowerPoint プレゼンテーション</vt:lpstr>
      <vt:lpstr>ほとんどmade in  Japan</vt:lpstr>
      <vt:lpstr>PowerPoint プレゼンテーション</vt:lpstr>
      <vt:lpstr>バズライトイヤーのアストロブラスター</vt:lpstr>
      <vt:lpstr>すいている</vt:lpstr>
      <vt:lpstr>PowerPoint プレゼンテーション</vt:lpstr>
      <vt:lpstr>PowerPoint プレゼンテーション</vt:lpstr>
      <vt:lpstr>ディズニーハリウッドホテル</vt:lpstr>
      <vt:lpstr>PowerPoint プレゼンテーション</vt:lpstr>
      <vt:lpstr>PowerPoint プレゼンテーション</vt:lpstr>
      <vt:lpstr>PowerPoint プレゼンテーション</vt:lpstr>
      <vt:lpstr>おしまい</vt:lpstr>
      <vt:lpstr>ディズニーランドパリ 報告</vt:lpstr>
      <vt:lpstr>ユーロディズニーランド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2つのテーマパーク</vt:lpstr>
      <vt:lpstr>PowerPoint プレゼンテーション</vt:lpstr>
      <vt:lpstr>ディズニー直営ホテル</vt:lpstr>
      <vt:lpstr>入場料　</vt:lpstr>
      <vt:lpstr>メインストリートＵＳＡ</vt:lpstr>
      <vt:lpstr>PowerPoint プレゼンテーション</vt:lpstr>
      <vt:lpstr>待ち時間（午前9時）</vt:lpstr>
      <vt:lpstr>2003年3月8日 （土曜、午前9時）</vt:lpstr>
      <vt:lpstr>眠れる森の美女の城</vt:lpstr>
      <vt:lpstr>東京ディズニーランドとの違い</vt:lpstr>
      <vt:lpstr>（参考）シンデレラ城</vt:lpstr>
      <vt:lpstr>不思議の国のアリス（巨大迷路）</vt:lpstr>
      <vt:lpstr>PowerPoint プレゼンテーション</vt:lpstr>
      <vt:lpstr>スペース・マウンテン（色が違う）</vt:lpstr>
      <vt:lpstr>PowerPoint プレゼンテーション</vt:lpstr>
      <vt:lpstr>ファントム・マナー</vt:lpstr>
      <vt:lpstr>PowerPoint プレゼンテーション</vt:lpstr>
      <vt:lpstr>カストーディアル</vt:lpstr>
      <vt:lpstr>東京ディズニーランドとの違い</vt:lpstr>
      <vt:lpstr>イッツアスモールワールド</vt:lpstr>
      <vt:lpstr>ビッグサンダーマウンテン</vt:lpstr>
      <vt:lpstr>ミッキー</vt:lpstr>
      <vt:lpstr>インディージョーンズ 　テンプル・オブ・ペリル</vt:lpstr>
      <vt:lpstr>ブルー・ラグーン・レストラン</vt:lpstr>
      <vt:lpstr>ピーターパン空の旅</vt:lpstr>
      <vt:lpstr>ピーターパン空の旅（１１５分） 午後２時半</vt:lpstr>
      <vt:lpstr>ウトルト・ディズニー・スタジオ</vt:lpstr>
      <vt:lpstr>ディズニービレッジ（レストラン街）</vt:lpstr>
      <vt:lpstr>PowerPoint プレゼンテーション</vt:lpstr>
      <vt:lpstr>パスタ14ユーロ（1904円）</vt:lpstr>
      <vt:lpstr>ニューポート・ベイ・クラブ （ホテル）</vt:lpstr>
      <vt:lpstr>PowerPoint プレゼンテーション</vt:lpstr>
      <vt:lpstr>PowerPoint プレゼンテーション</vt:lpstr>
      <vt:lpstr>まとめ</vt:lpstr>
      <vt:lpstr>おわり</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ディズニーワールド </dc:title>
  <dc:creator>yamasawa</dc:creator>
  <cp:lastModifiedBy>Nariyasu Yamasawa</cp:lastModifiedBy>
  <cp:revision>7</cp:revision>
  <dcterms:created xsi:type="dcterms:W3CDTF">2012-08-01T10:22:57Z</dcterms:created>
  <dcterms:modified xsi:type="dcterms:W3CDTF">2015-04-09T07:33:14Z</dcterms:modified>
</cp:coreProperties>
</file>