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26" r:id="rId1"/>
  </p:sldMasterIdLst>
  <p:notesMasterIdLst>
    <p:notesMasterId r:id="rId98"/>
  </p:notesMasterIdLst>
  <p:handoutMasterIdLst>
    <p:handoutMasterId r:id="rId99"/>
  </p:handoutMasterIdLst>
  <p:sldIdLst>
    <p:sldId id="256" r:id="rId2"/>
    <p:sldId id="372" r:id="rId3"/>
    <p:sldId id="488" r:id="rId4"/>
    <p:sldId id="489" r:id="rId5"/>
    <p:sldId id="490" r:id="rId6"/>
    <p:sldId id="492" r:id="rId7"/>
    <p:sldId id="491" r:id="rId8"/>
    <p:sldId id="296" r:id="rId9"/>
    <p:sldId id="313" r:id="rId10"/>
    <p:sldId id="288" r:id="rId11"/>
    <p:sldId id="330" r:id="rId12"/>
    <p:sldId id="259" r:id="rId13"/>
    <p:sldId id="263" r:id="rId14"/>
    <p:sldId id="289" r:id="rId15"/>
    <p:sldId id="260" r:id="rId16"/>
    <p:sldId id="377" r:id="rId17"/>
    <p:sldId id="378" r:id="rId18"/>
    <p:sldId id="279" r:id="rId19"/>
    <p:sldId id="348" r:id="rId20"/>
    <p:sldId id="258" r:id="rId21"/>
    <p:sldId id="379" r:id="rId22"/>
    <p:sldId id="380" r:id="rId23"/>
    <p:sldId id="537" r:id="rId24"/>
    <p:sldId id="538" r:id="rId25"/>
    <p:sldId id="539" r:id="rId26"/>
    <p:sldId id="297" r:id="rId27"/>
    <p:sldId id="355" r:id="rId28"/>
    <p:sldId id="349" r:id="rId29"/>
    <p:sldId id="281" r:id="rId30"/>
    <p:sldId id="293" r:id="rId31"/>
    <p:sldId id="276" r:id="rId32"/>
    <p:sldId id="325" r:id="rId33"/>
    <p:sldId id="323" r:id="rId34"/>
    <p:sldId id="322" r:id="rId35"/>
    <p:sldId id="477" r:id="rId36"/>
    <p:sldId id="540" r:id="rId37"/>
    <p:sldId id="478" r:id="rId38"/>
    <p:sldId id="479" r:id="rId39"/>
    <p:sldId id="480" r:id="rId40"/>
    <p:sldId id="481" r:id="rId41"/>
    <p:sldId id="482" r:id="rId42"/>
    <p:sldId id="483" r:id="rId43"/>
    <p:sldId id="484" r:id="rId44"/>
    <p:sldId id="273" r:id="rId45"/>
    <p:sldId id="272" r:id="rId46"/>
    <p:sldId id="274" r:id="rId47"/>
    <p:sldId id="503" r:id="rId48"/>
    <p:sldId id="504" r:id="rId49"/>
    <p:sldId id="505" r:id="rId50"/>
    <p:sldId id="510" r:id="rId51"/>
    <p:sldId id="511" r:id="rId52"/>
    <p:sldId id="513" r:id="rId53"/>
    <p:sldId id="535" r:id="rId54"/>
    <p:sldId id="547" r:id="rId55"/>
    <p:sldId id="536" r:id="rId56"/>
    <p:sldId id="514" r:id="rId57"/>
    <p:sldId id="542" r:id="rId58"/>
    <p:sldId id="563" r:id="rId59"/>
    <p:sldId id="545" r:id="rId60"/>
    <p:sldId id="564" r:id="rId61"/>
    <p:sldId id="562" r:id="rId62"/>
    <p:sldId id="546" r:id="rId63"/>
    <p:sldId id="473" r:id="rId64"/>
    <p:sldId id="474" r:id="rId65"/>
    <p:sldId id="402" r:id="rId66"/>
    <p:sldId id="403" r:id="rId67"/>
    <p:sldId id="404" r:id="rId68"/>
    <p:sldId id="405" r:id="rId69"/>
    <p:sldId id="493" r:id="rId70"/>
    <p:sldId id="494" r:id="rId71"/>
    <p:sldId id="495" r:id="rId72"/>
    <p:sldId id="496" r:id="rId73"/>
    <p:sldId id="497" r:id="rId74"/>
    <p:sldId id="498" r:id="rId75"/>
    <p:sldId id="499" r:id="rId76"/>
    <p:sldId id="500" r:id="rId77"/>
    <p:sldId id="501" r:id="rId78"/>
    <p:sldId id="502" r:id="rId79"/>
    <p:sldId id="508" r:id="rId80"/>
    <p:sldId id="541" r:id="rId81"/>
    <p:sldId id="543" r:id="rId82"/>
    <p:sldId id="548" r:id="rId83"/>
    <p:sldId id="549" r:id="rId84"/>
    <p:sldId id="550" r:id="rId85"/>
    <p:sldId id="551" r:id="rId86"/>
    <p:sldId id="552" r:id="rId87"/>
    <p:sldId id="553" r:id="rId88"/>
    <p:sldId id="554" r:id="rId89"/>
    <p:sldId id="555" r:id="rId90"/>
    <p:sldId id="556" r:id="rId91"/>
    <p:sldId id="557" r:id="rId92"/>
    <p:sldId id="558" r:id="rId93"/>
    <p:sldId id="559" r:id="rId94"/>
    <p:sldId id="560" r:id="rId95"/>
    <p:sldId id="561" r:id="rId96"/>
    <p:sldId id="565" r:id="rId97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FF"/>
    <a:srgbClr val="CCFF33"/>
    <a:srgbClr val="CC0099"/>
    <a:srgbClr val="CC0000"/>
    <a:srgbClr val="99330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063" autoAdjust="0"/>
    <p:restoredTop sz="94700" autoAdjust="0"/>
  </p:normalViewPr>
  <p:slideViewPr>
    <p:cSldViewPr>
      <p:cViewPr varScale="1">
        <p:scale>
          <a:sx n="106" d="100"/>
          <a:sy n="106" d="100"/>
        </p:scale>
        <p:origin x="-4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4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DDFC9F0-F6AD-4987-8E44-A5F3E731A83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52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23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8042975-F152-4F4B-9644-8CB8FD2CE74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D121DE-4EA3-49F2-B127-BD32CE1AFDEB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512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E2EC0-99A8-4C11-AF31-78543388F8E1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2765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C2D3E-E692-4EDF-BA09-1319AF4D7341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2969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D55550-2850-44AB-A85F-B05D200C00B7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3379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D4AB9-7BC3-4AA0-B8D3-AC1B2161E40C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3686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240CA-7360-4D91-BEF7-4D440C892D7A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4096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34A408-183D-4BD7-922E-88F1597FEEEA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4301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2B6738-DFBD-4EEA-BDE0-1813A11E125C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4505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827552-B6B2-4ACF-8A42-3144BC6CDB36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4710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DDF64-0BC2-4BD5-AC5A-9E747A62EE44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4915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54F97C-2FBD-4977-AC5E-EDF5A0F6D872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5222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12A78-9F83-490B-9448-048B9B6CE67D}" type="slidenum">
              <a:rPr lang="en-US" altLang="ja-JP"/>
              <a:pPr/>
              <a:t>30</a:t>
            </a:fld>
            <a:endParaRPr lang="en-US" altLang="ja-JP"/>
          </a:p>
        </p:txBody>
      </p:sp>
      <p:sp>
        <p:nvSpPr>
          <p:cNvPr id="5427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5690B-FA74-4028-B339-57170BEF7A10}" type="slidenum">
              <a:rPr lang="en-US" altLang="ja-JP"/>
              <a:pPr/>
              <a:t>31</a:t>
            </a:fld>
            <a:endParaRPr lang="en-US" altLang="ja-JP"/>
          </a:p>
        </p:txBody>
      </p:sp>
      <p:sp>
        <p:nvSpPr>
          <p:cNvPr id="5632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0C727-6365-4296-B7F7-D8979B035D45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5837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07D4A9-AB03-43A8-9000-F2C27EF03E16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6041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81EE70-B236-45A9-AD3E-D544DA02DABA}" type="slidenum">
              <a:rPr lang="en-US" altLang="ja-JP"/>
              <a:pPr/>
              <a:t>34</a:t>
            </a:fld>
            <a:endParaRPr lang="en-US" altLang="ja-JP"/>
          </a:p>
        </p:txBody>
      </p:sp>
      <p:sp>
        <p:nvSpPr>
          <p:cNvPr id="6246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AE5DFC-00EA-4D7E-8307-F5C7528B55BB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9ACB94-9173-4EBF-B759-2F7A38170B8D}" type="slidenum">
              <a:rPr lang="en-US" altLang="ja-JP"/>
              <a:pPr/>
              <a:t>39</a:t>
            </a:fld>
            <a:endParaRPr lang="en-US" altLang="ja-JP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441D6-86EA-4521-B0C2-C86DB0C7248E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19D795-1232-48ED-A8F4-03B50B754691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284FF9-3974-43E9-ACEC-2EEAE599903C}" type="slidenum">
              <a:rPr lang="en-US" altLang="ja-JP"/>
              <a:pPr/>
              <a:t>44</a:t>
            </a:fld>
            <a:endParaRPr lang="en-US" altLang="ja-JP"/>
          </a:p>
        </p:txBody>
      </p:sp>
      <p:sp>
        <p:nvSpPr>
          <p:cNvPr id="77827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658CD0-1B4C-407B-B66B-4B2B71947DD3}" type="slidenum">
              <a:rPr lang="en-US" altLang="ja-JP"/>
              <a:pPr/>
              <a:t>45</a:t>
            </a:fld>
            <a:endParaRPr lang="en-US" altLang="ja-JP"/>
          </a:p>
        </p:txBody>
      </p:sp>
      <p:sp>
        <p:nvSpPr>
          <p:cNvPr id="7987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9C4E75-CF56-42B9-B575-ACDF0FD2628B}" type="slidenum">
              <a:rPr lang="en-US" altLang="ja-JP"/>
              <a:pPr/>
              <a:t>46</a:t>
            </a:fld>
            <a:endParaRPr lang="en-US" altLang="ja-JP"/>
          </a:p>
        </p:txBody>
      </p:sp>
      <p:sp>
        <p:nvSpPr>
          <p:cNvPr id="8192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9D4F7F-F0A0-4B44-8B9D-38BA823E8FD1}" type="slidenum">
              <a:rPr lang="en-US" altLang="ja-JP"/>
              <a:pPr/>
              <a:t>48</a:t>
            </a:fld>
            <a:endParaRPr lang="en-US" altLang="ja-JP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49EC53-BA11-4526-BAEB-E8ACA92A89E4}" type="slidenum">
              <a:rPr lang="en-US" altLang="ja-JP"/>
              <a:pPr/>
              <a:t>62</a:t>
            </a:fld>
            <a:endParaRPr lang="en-US" altLang="ja-JP"/>
          </a:p>
        </p:txBody>
      </p:sp>
      <p:sp>
        <p:nvSpPr>
          <p:cNvPr id="10035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116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6C04D-152C-4D44-97C8-72B399534296}" type="slidenum">
              <a:rPr lang="ja-JP" altLang="en-US"/>
              <a:pPr/>
              <a:t>72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2595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2150A-2E0F-4C41-9706-52428A67A7EC}" type="slidenum">
              <a:rPr lang="ja-JP" altLang="en-US"/>
              <a:pPr/>
              <a:t>83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  <p:sp>
        <p:nvSpPr>
          <p:cNvPr id="12800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9DB584-324B-4301-B5B3-FBD7C996E812}" type="slidenum">
              <a:rPr lang="ja-JP" altLang="en-US">
                <a:solidFill>
                  <a:srgbClr val="000000"/>
                </a:solidFill>
              </a:rPr>
              <a:pPr/>
              <a:t>84</a:t>
            </a:fld>
            <a:endParaRPr lang="ja-JP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F540A-4823-40E5-B030-5D122FF260A6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536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2B45F0-5689-4BB2-9A01-0E84F0810A00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741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52DD23-6AF0-4FE4-93CE-2E101269B53A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9459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73C9C-3B35-4E89-A62F-984C2912F475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2355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39CD6-33F0-4086-BCD7-37952C6B1A35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2560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>
              <a:ea typeface="ＭＳ Ｐ明朝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F77E1-58D1-4CAF-8CD3-24C65855500C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790B8-D875-4C7C-AB20-5D10EF0D7B22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DC760-1F86-43FF-9193-105F8F7E616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FB357-BF0B-4B22-9D81-418BE67E55D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482E0-E9BC-42EC-842B-A22E4CFDE4CA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6630F-D072-4513-842C-0FE31045606C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F96F7-24B5-4776-8EAC-08D3DB525F11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DBDEAA-12E5-4481-B9F4-867C2BB6CCA8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4B2500-88B4-4893-9E6B-AA759469E63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6F857-298B-4656-8335-1293899709A7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E4700-53B3-4B48-AD08-51259E782B9E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CC01B50F-8D76-470D-B61B-E369C345174C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28" r:id="rId2"/>
    <p:sldLayoutId id="2147484629" r:id="rId3"/>
    <p:sldLayoutId id="2147484630" r:id="rId4"/>
    <p:sldLayoutId id="2147484631" r:id="rId5"/>
    <p:sldLayoutId id="2147484632" r:id="rId6"/>
    <p:sldLayoutId id="2147484633" r:id="rId7"/>
    <p:sldLayoutId id="2147484634" r:id="rId8"/>
    <p:sldLayoutId id="2147484635" r:id="rId9"/>
    <p:sldLayoutId id="2147484636" r:id="rId10"/>
    <p:sldLayoutId id="21474846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farm8.staticflickr.com/7164/6647126823_afa8a97720_b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javascript:void(0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reast.co.jp/estation/station/info.aspx?StationCD=877" TargetMode="External"/><Relationship Id="rId3" Type="http://schemas.openxmlformats.org/officeDocument/2006/relationships/hyperlink" Target="http://www.jreast.co.jp/estation/station/info.aspx?StationCD=108" TargetMode="External"/><Relationship Id="rId7" Type="http://schemas.openxmlformats.org/officeDocument/2006/relationships/hyperlink" Target="http://www.jreast.co.jp/estation/station/info.aspx?StationCD=788" TargetMode="External"/><Relationship Id="rId2" Type="http://schemas.openxmlformats.org/officeDocument/2006/relationships/hyperlink" Target="http://www.jreast.co.jp/estation/station/info.aspx?StationCD=866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jreast.co.jp/estation/station/info.aspx?StationCD=808" TargetMode="External"/><Relationship Id="rId11" Type="http://schemas.openxmlformats.org/officeDocument/2006/relationships/hyperlink" Target="http://www.jreast.co.jp/estation/station/info.aspx?StationCD=571" TargetMode="External"/><Relationship Id="rId5" Type="http://schemas.openxmlformats.org/officeDocument/2006/relationships/hyperlink" Target="http://www.jreast.co.jp/estation/station/info.aspx?StationCD=1638" TargetMode="External"/><Relationship Id="rId10" Type="http://schemas.openxmlformats.org/officeDocument/2006/relationships/hyperlink" Target="http://www.jreast.co.jp/estation/station/info.aspx?StationCD=41" TargetMode="External"/><Relationship Id="rId4" Type="http://schemas.openxmlformats.org/officeDocument/2006/relationships/hyperlink" Target="http://www.jreast.co.jp/estation/station/info.aspx?StationCD=1039" TargetMode="External"/><Relationship Id="rId9" Type="http://schemas.openxmlformats.org/officeDocument/2006/relationships/hyperlink" Target="http://www.jreast.co.jp/estation/station/info.aspx?StationCD=350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ディズニーランドのマネジメント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mtClean="0"/>
              <a:t>跡見学園女子大学マネジメント学部教授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ja-JP" altLang="en-US" smtClean="0"/>
              <a:t>山澤成康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2800" dirty="0"/>
              <a:t>入り口はひとつ</a:t>
            </a:r>
            <a:br>
              <a:rPr lang="ja-JP" altLang="en-US" sz="2800" dirty="0"/>
            </a:br>
            <a:r>
              <a:rPr lang="ja-JP" altLang="en-US" sz="2800" dirty="0"/>
              <a:t>（ゲストは皆、同じところから入って同じところから出る）</a:t>
            </a:r>
          </a:p>
        </p:txBody>
      </p:sp>
      <p:pic>
        <p:nvPicPr>
          <p:cNvPr id="18435" name="Picture 4" descr="IMGP039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1268413"/>
            <a:ext cx="7489825" cy="53673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遠近法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755650" y="2205038"/>
            <a:ext cx="2881313" cy="2881312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ja-JP" altLang="en-US"/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5435600" y="2133600"/>
            <a:ext cx="3097213" cy="295275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ja-JP" altLang="en-US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116013" y="1412875"/>
            <a:ext cx="2519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/>
              <a:t>上から見ると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5508625" y="1196975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ja-JP" altLang="en-US"/>
              <a:t>道のうえから見ると</a:t>
            </a:r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1835150" y="2205038"/>
            <a:ext cx="649288" cy="287972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ja-JP" altLang="en-US"/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5435600" y="2133600"/>
            <a:ext cx="3097213" cy="79216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ja-JP" altLang="en-US"/>
          </a:p>
        </p:txBody>
      </p:sp>
      <p:sp>
        <p:nvSpPr>
          <p:cNvPr id="20489" name="AutoShape 11"/>
          <p:cNvSpPr>
            <a:spLocks noChangeArrowheads="1"/>
          </p:cNvSpPr>
          <p:nvPr/>
        </p:nvSpPr>
        <p:spPr bwMode="auto">
          <a:xfrm rot="10800000">
            <a:off x="6300788" y="2924175"/>
            <a:ext cx="1368425" cy="21605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28 w 21600"/>
              <a:gd name="T13" fmla="*/ 5428 h 21600"/>
              <a:gd name="T14" fmla="*/ 16172 w 21600"/>
              <a:gd name="T15" fmla="*/ 1617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256" y="21600"/>
                </a:lnTo>
                <a:lnTo>
                  <a:pt x="14344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90" name="AutoShape 12"/>
          <p:cNvSpPr>
            <a:spLocks noChangeArrowheads="1"/>
          </p:cNvSpPr>
          <p:nvPr/>
        </p:nvSpPr>
        <p:spPr bwMode="auto">
          <a:xfrm>
            <a:off x="4211638" y="3211513"/>
            <a:ext cx="647700" cy="7937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強化遠近法</a:t>
            </a:r>
            <a:br>
              <a:rPr lang="ja-JP" altLang="en-US" dirty="0"/>
            </a:br>
            <a:r>
              <a:rPr lang="ja-JP" altLang="en-US" sz="4000" dirty="0"/>
              <a:t>（遠くに行くほど道幅が狭くなっている）</a:t>
            </a:r>
          </a:p>
        </p:txBody>
      </p:sp>
      <p:pic>
        <p:nvPicPr>
          <p:cNvPr id="22531" name="Picture 4" descr="IMGP038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1557338"/>
            <a:ext cx="7096125" cy="50847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反対側から</a:t>
            </a:r>
          </a:p>
        </p:txBody>
      </p:sp>
      <p:pic>
        <p:nvPicPr>
          <p:cNvPr id="24579" name="Picture 4" descr="IMGP039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1268413"/>
            <a:ext cx="7599362" cy="54451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ワールドバザールの街並み</a:t>
            </a:r>
          </a:p>
        </p:txBody>
      </p:sp>
      <p:pic>
        <p:nvPicPr>
          <p:cNvPr id="26627" name="Picture 4" descr="IMGP039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1268413"/>
            <a:ext cx="7635875" cy="54737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600" dirty="0" smtClean="0"/>
              <a:t>縮尺（</a:t>
            </a:r>
            <a:r>
              <a:rPr lang="en-US" altLang="ja-JP" sz="3600" dirty="0" smtClean="0"/>
              <a:t>1</a:t>
            </a:r>
            <a:r>
              <a:rPr lang="ja-JP" altLang="en-US" sz="3600" dirty="0" smtClean="0"/>
              <a:t>階</a:t>
            </a:r>
            <a:r>
              <a:rPr lang="en-US" altLang="ja-JP" sz="3600" dirty="0" smtClean="0"/>
              <a:t>7/8</a:t>
            </a:r>
            <a:r>
              <a:rPr lang="ja-JP" altLang="en-US" sz="3600" dirty="0" err="1" smtClean="0"/>
              <a:t>、</a:t>
            </a:r>
            <a:r>
              <a:rPr lang="en-US" altLang="ja-JP" sz="3600" dirty="0" smtClean="0"/>
              <a:t>2</a:t>
            </a:r>
            <a:r>
              <a:rPr lang="ja-JP" altLang="en-US" sz="3600" dirty="0" smtClean="0"/>
              <a:t>階</a:t>
            </a:r>
            <a:r>
              <a:rPr lang="en-US" altLang="ja-JP" sz="3600" dirty="0" smtClean="0"/>
              <a:t>5/8</a:t>
            </a:r>
            <a:r>
              <a:rPr lang="ja-JP" altLang="en-US" sz="3600" dirty="0" err="1" smtClean="0"/>
              <a:t>、</a:t>
            </a:r>
            <a:r>
              <a:rPr lang="en-US" altLang="ja-JP" sz="3600" dirty="0" smtClean="0"/>
              <a:t>3</a:t>
            </a:r>
            <a:r>
              <a:rPr lang="ja-JP" altLang="en-US" sz="3600" dirty="0" smtClean="0"/>
              <a:t>階</a:t>
            </a:r>
            <a:r>
              <a:rPr lang="en-US" altLang="ja-JP" sz="3600" dirty="0" smtClean="0"/>
              <a:t>4/8</a:t>
            </a:r>
            <a:r>
              <a:rPr lang="ja-JP" altLang="en-US" sz="3600" dirty="0" smtClean="0"/>
              <a:t>）</a:t>
            </a:r>
            <a:br>
              <a:rPr lang="ja-JP" altLang="en-US" sz="3600" dirty="0" smtClean="0"/>
            </a:br>
            <a:r>
              <a:rPr lang="ja-JP" altLang="en-US" sz="3600" dirty="0" smtClean="0"/>
              <a:t>⇒自分が大きく見える </a:t>
            </a:r>
          </a:p>
        </p:txBody>
      </p:sp>
      <p:pic>
        <p:nvPicPr>
          <p:cNvPr id="28675" name="Picture 4" descr="IMGP038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1341438"/>
            <a:ext cx="3889375" cy="4929187"/>
          </a:xfrm>
        </p:spPr>
      </p:pic>
      <p:pic>
        <p:nvPicPr>
          <p:cNvPr id="28676" name="Picture 9" descr="IMGP038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76825" y="1412875"/>
            <a:ext cx="3816350" cy="48387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タイトル 1"/>
          <p:cNvSpPr>
            <a:spLocks noGrp="1"/>
          </p:cNvSpPr>
          <p:nvPr>
            <p:ph type="title"/>
          </p:nvPr>
        </p:nvSpPr>
        <p:spPr>
          <a:xfrm>
            <a:off x="539750" y="620713"/>
            <a:ext cx="8229600" cy="852487"/>
          </a:xfrm>
        </p:spPr>
        <p:txBody>
          <a:bodyPr/>
          <a:lstStyle/>
          <a:p>
            <a:pPr eaLnBrk="1" hangingPunct="1"/>
            <a:r>
              <a:rPr lang="ja-JP" altLang="en-US" smtClean="0"/>
              <a:t>ディズニーランドの建物は小さい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14450" y="1412875"/>
            <a:ext cx="6624638" cy="5040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タイトル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シンデレラ城の石垣</a:t>
            </a:r>
          </a:p>
        </p:txBody>
      </p:sp>
      <p:pic>
        <p:nvPicPr>
          <p:cNvPr id="31747" name="コンテンツ プレースホルダ 3" descr="お城の石垣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62200" y="1177925"/>
            <a:ext cx="4225925" cy="5635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200" dirty="0"/>
              <a:t>エイジング</a:t>
            </a:r>
            <a:br>
              <a:rPr lang="ja-JP" altLang="en-US" sz="3200" dirty="0"/>
            </a:br>
            <a:r>
              <a:rPr lang="ja-JP" altLang="en-US" sz="3200" dirty="0"/>
              <a:t>（新しく出来た建物を古く見せる技法）</a:t>
            </a:r>
            <a:br>
              <a:rPr lang="ja-JP" altLang="en-US" sz="3200" dirty="0"/>
            </a:br>
            <a:r>
              <a:rPr lang="ja-JP" altLang="en-US" sz="3200" dirty="0"/>
              <a:t>↑これも映画の技術</a:t>
            </a:r>
          </a:p>
        </p:txBody>
      </p:sp>
      <p:pic>
        <p:nvPicPr>
          <p:cNvPr id="32771" name="Picture 10" descr="IMGP045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35375" y="2060575"/>
            <a:ext cx="5273675" cy="3960813"/>
          </a:xfrm>
        </p:spPr>
      </p:pic>
      <p:pic>
        <p:nvPicPr>
          <p:cNvPr id="32772" name="Picture 5" descr="http://farm8.staticflickr.com/7164/6647126823_afa8a97720_z.jpg">
            <a:hlinkClick r:id="rId4" tooltip="怒りの古代遺跡（ロストリバーデルタ）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888" y="1916113"/>
            <a:ext cx="29019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エイジング　（ディズニーシー）</a:t>
            </a:r>
          </a:p>
        </p:txBody>
      </p:sp>
      <p:pic>
        <p:nvPicPr>
          <p:cNvPr id="34819" name="Picture 5" descr="C:\Users\yamasawa\Dropbox\写真\ディズニー\2007ディズニー\IMGP0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512888"/>
            <a:ext cx="7200900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423863" y="465138"/>
            <a:ext cx="4919662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マネジメントとは</a:t>
            </a:r>
          </a:p>
        </p:txBody>
      </p:sp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582613" y="1773238"/>
            <a:ext cx="37734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2400">
                <a:solidFill>
                  <a:srgbClr val="FF00FF"/>
                </a:solidFill>
              </a:rPr>
              <a:t>ケーキ屋さんを開業！</a:t>
            </a:r>
          </a:p>
        </p:txBody>
      </p:sp>
      <p:pic>
        <p:nvPicPr>
          <p:cNvPr id="51203" name="Picture 3" descr="C:\Users\yamasawa.ATKYOIN.007\AppData\Local\Microsoft\Windows\Temporary Internet Files\Content.IE5\9R11BH65\MC90029545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9475" y="4724400"/>
            <a:ext cx="147637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 descr="C:\Users\yamasawa.ATKYOIN.007\AppData\Local\Microsoft\Windows\Temporary Internet Files\Content.IE5\EWJ46UCQ\MC90044511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5275" y="3429000"/>
            <a:ext cx="65405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C:\Users\yamasawa.ATKYOIN.007\AppData\Local\Microsoft\Windows\Temporary Internet Files\Content.IE5\EWJ46UCQ\MC90034749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2075" y="4437063"/>
            <a:ext cx="1116013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8" descr="C:\Users\yamasawa.ATKYOIN.007\AppData\Local\Microsoft\Windows\Temporary Internet Files\Content.IE5\EWJ46UCQ\MP900308881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2663" y="2349500"/>
            <a:ext cx="1851025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9" descr="C:\Users\yamasawa.ATKYOIN.007\AppData\Local\Microsoft\Windows\Temporary Internet Files\Content.IE5\EWJ46UCQ\MC900235441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7188" y="2205038"/>
            <a:ext cx="1106487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2" descr="C:\Users\yamasawa.ATKYOIN.007\AppData\Local\Microsoft\Windows\Temporary Internet Files\Content.IE5\EJO19N6J\MC900079133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4363" y="2133600"/>
            <a:ext cx="1630362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8" name="Picture 18" descr="C:\Users\yamasawa.ATKYOIN.007\AppData\Local\Microsoft\Windows\Temporary Internet Files\Content.IE5\9G98AYBZ\MC900410617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2275" y="4797425"/>
            <a:ext cx="1241425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テキスト ボックス 24"/>
          <p:cNvSpPr txBox="1">
            <a:spLocks noChangeArrowheads="1"/>
          </p:cNvSpPr>
          <p:nvPr/>
        </p:nvSpPr>
        <p:spPr bwMode="auto">
          <a:xfrm>
            <a:off x="5368925" y="3357563"/>
            <a:ext cx="1462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/>
              <a:t>広告</a:t>
            </a:r>
          </a:p>
        </p:txBody>
      </p:sp>
      <p:sp>
        <p:nvSpPr>
          <p:cNvPr id="26" name="テキスト ボックス 25"/>
          <p:cNvSpPr txBox="1">
            <a:spLocks noChangeArrowheads="1"/>
          </p:cNvSpPr>
          <p:nvPr/>
        </p:nvSpPr>
        <p:spPr bwMode="auto">
          <a:xfrm>
            <a:off x="7362825" y="3716338"/>
            <a:ext cx="11985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/>
              <a:t>お店のレイアウト</a:t>
            </a:r>
          </a:p>
        </p:txBody>
      </p:sp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982663" y="3789363"/>
            <a:ext cx="1662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ja-JP" altLang="en-US"/>
              <a:t>会計、税務</a:t>
            </a:r>
          </a:p>
        </p:txBody>
      </p:sp>
      <p:sp>
        <p:nvSpPr>
          <p:cNvPr id="28" name="テキスト ボックス 27"/>
          <p:cNvSpPr txBox="1">
            <a:spLocks noChangeArrowheads="1"/>
          </p:cNvSpPr>
          <p:nvPr/>
        </p:nvSpPr>
        <p:spPr bwMode="auto">
          <a:xfrm>
            <a:off x="1314450" y="6165850"/>
            <a:ext cx="1795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/>
              <a:t>お客さん</a:t>
            </a:r>
          </a:p>
        </p:txBody>
      </p:sp>
      <p:sp>
        <p:nvSpPr>
          <p:cNvPr id="29" name="テキスト ボックス 28"/>
          <p:cNvSpPr txBox="1">
            <a:spLocks noChangeArrowheads="1"/>
          </p:cNvSpPr>
          <p:nvPr/>
        </p:nvSpPr>
        <p:spPr bwMode="auto">
          <a:xfrm>
            <a:off x="5303838" y="6165850"/>
            <a:ext cx="1660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/>
              <a:t>ケーキの材料</a:t>
            </a:r>
          </a:p>
        </p:txBody>
      </p: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7362825" y="6237288"/>
            <a:ext cx="1528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ja-JP" altLang="en-US"/>
              <a:t>パティシエ</a:t>
            </a:r>
          </a:p>
        </p:txBody>
      </p:sp>
      <p:cxnSp>
        <p:nvCxnSpPr>
          <p:cNvPr id="32" name="直線矢印コネクタ 31"/>
          <p:cNvCxnSpPr/>
          <p:nvPr/>
        </p:nvCxnSpPr>
        <p:spPr>
          <a:xfrm rot="10800000">
            <a:off x="3109913" y="3500438"/>
            <a:ext cx="665162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 rot="10800000" flipV="1">
            <a:off x="2711450" y="4797425"/>
            <a:ext cx="995363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 flipV="1">
            <a:off x="4772025" y="3141663"/>
            <a:ext cx="398463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 flipV="1">
            <a:off x="5368925" y="3644900"/>
            <a:ext cx="1530350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>
            <a:off x="5635625" y="4437063"/>
            <a:ext cx="1528763" cy="360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>
            <a:off x="4970463" y="5229225"/>
            <a:ext cx="398462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吹き出し 6"/>
          <p:cNvSpPr/>
          <p:nvPr/>
        </p:nvSpPr>
        <p:spPr>
          <a:xfrm>
            <a:off x="5484813" y="465138"/>
            <a:ext cx="3589337" cy="1223962"/>
          </a:xfrm>
          <a:prstGeom prst="wedgeRoundRectCallout">
            <a:avLst>
              <a:gd name="adj1" fmla="val -63701"/>
              <a:gd name="adj2" fmla="val -252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dirty="0">
                <a:solidFill>
                  <a:srgbClr val="002060"/>
                </a:solidFill>
              </a:rPr>
              <a:t>「うまく取り扱う」</a:t>
            </a:r>
            <a:endParaRPr lang="en-US" altLang="ja-JP" sz="2800" dirty="0"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r>
              <a:rPr lang="ja-JP" altLang="en-US" sz="2800" dirty="0">
                <a:solidFill>
                  <a:srgbClr val="002060"/>
                </a:solidFill>
              </a:rPr>
              <a:t>「経営者」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6" grpId="0"/>
      <p:bldP spid="27" grpId="0"/>
      <p:bldP spid="28" grpId="0"/>
      <p:bldP spid="29" grpId="0"/>
      <p:bldP spid="30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色彩の心理学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412875"/>
            <a:ext cx="6503987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（参考）ディズニーランド・パリ</a:t>
            </a:r>
          </a:p>
        </p:txBody>
      </p:sp>
      <p:pic>
        <p:nvPicPr>
          <p:cNvPr id="37891" name="Picture 4" descr="DSC0094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412875"/>
            <a:ext cx="6842125" cy="51323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（参考）香港ディズニーランド</a:t>
            </a:r>
          </a:p>
        </p:txBody>
      </p:sp>
      <p:pic>
        <p:nvPicPr>
          <p:cNvPr id="38915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196975"/>
            <a:ext cx="7343775" cy="5507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79388" y="188913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音の心理学</a:t>
            </a:r>
          </a:p>
        </p:txBody>
      </p:sp>
      <p:pic>
        <p:nvPicPr>
          <p:cNvPr id="39939" name="Picture 4" descr="IMGP04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1196975"/>
            <a:ext cx="7848600" cy="56245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トゥモローランドとファンタジーランドの境界線</a:t>
            </a:r>
          </a:p>
        </p:txBody>
      </p:sp>
      <p:pic>
        <p:nvPicPr>
          <p:cNvPr id="41987" name="Picture 3" descr="IMGP044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1557338"/>
            <a:ext cx="7234238" cy="51847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音を遮るもの</a:t>
            </a:r>
          </a:p>
        </p:txBody>
      </p:sp>
      <p:pic>
        <p:nvPicPr>
          <p:cNvPr id="44035" name="Picture 4" descr="IMGP041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03350" y="1628775"/>
            <a:ext cx="584835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コンセプトの勝利</a:t>
            </a:r>
          </a:p>
        </p:txBody>
      </p:sp>
      <p:sp>
        <p:nvSpPr>
          <p:cNvPr id="4608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「現在」はない</a:t>
            </a:r>
            <a:br>
              <a:rPr lang="ja-JP" altLang="en-US" smtClean="0"/>
            </a:br>
            <a:r>
              <a:rPr lang="ja-JP" altLang="en-US" smtClean="0"/>
              <a:t>→過去か未来か空想</a:t>
            </a:r>
          </a:p>
          <a:p>
            <a:pPr eaLnBrk="1" hangingPunct="1"/>
            <a:r>
              <a:rPr lang="ja-JP" altLang="en-US" smtClean="0"/>
              <a:t>完璧主義</a:t>
            </a:r>
          </a:p>
          <a:p>
            <a:pPr eaLnBrk="1" hangingPunct="1"/>
            <a:r>
              <a:rPr lang="ja-JP" altLang="en-US" smtClean="0"/>
              <a:t>待ち時間の工夫</a:t>
            </a:r>
          </a:p>
          <a:p>
            <a:pPr eaLnBrk="1" hangingPunct="1">
              <a:buFont typeface="Wingdings" pitchFamily="2" charset="2"/>
              <a:buNone/>
            </a:pPr>
            <a:endParaRPr lang="ja-JP" altLang="en-US" smtClean="0"/>
          </a:p>
          <a:p>
            <a:pPr eaLnBrk="1" hangingPunct="1"/>
            <a:endParaRPr lang="ja-JP" altLang="en-US" smtClean="0"/>
          </a:p>
          <a:p>
            <a:pPr eaLnBrk="1" hangingPunct="1"/>
            <a:endParaRPr lang="en-US" altLang="ja-JP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8131" name="Oval 4"/>
          <p:cNvSpPr>
            <a:spLocks noChangeArrowheads="1"/>
          </p:cNvSpPr>
          <p:nvPr/>
        </p:nvSpPr>
        <p:spPr bwMode="auto">
          <a:xfrm>
            <a:off x="204788" y="244475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endParaRPr lang="ja-JP" altLang="en-US"/>
          </a:p>
        </p:txBody>
      </p:sp>
      <p:sp>
        <p:nvSpPr>
          <p:cNvPr id="304133" name="Oval 5"/>
          <p:cNvSpPr>
            <a:spLocks noChangeArrowheads="1"/>
          </p:cNvSpPr>
          <p:nvPr/>
        </p:nvSpPr>
        <p:spPr bwMode="auto">
          <a:xfrm>
            <a:off x="3900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eaLnBrk="1" hangingPunct="1"/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 flipH="1">
            <a:off x="3900488" y="3919538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5132388" y="3919538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3694113" y="490538"/>
            <a:ext cx="2670175" cy="1470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ファンタジーランド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（ホーンテッド</a:t>
            </a: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マンション）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601663" y="735013"/>
            <a:ext cx="2462212" cy="7350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クリッター</a:t>
            </a:r>
          </a:p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カントリー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8" name="Text Box 10"/>
          <p:cNvSpPr txBox="1">
            <a:spLocks noChangeArrowheads="1"/>
          </p:cNvSpPr>
          <p:nvPr/>
        </p:nvSpPr>
        <p:spPr bwMode="auto">
          <a:xfrm>
            <a:off x="7185025" y="735013"/>
            <a:ext cx="1847850" cy="736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トゥーン</a:t>
            </a:r>
          </a:p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タウン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820738" y="1958975"/>
            <a:ext cx="3079750" cy="12271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ウエスタンランド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（ビッグサンダー</a:t>
            </a: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0" name="Text Box 12"/>
          <p:cNvSpPr txBox="1">
            <a:spLocks noChangeArrowheads="1"/>
          </p:cNvSpPr>
          <p:nvPr/>
        </p:nvSpPr>
        <p:spPr bwMode="auto">
          <a:xfrm>
            <a:off x="1436688" y="3919538"/>
            <a:ext cx="2257425" cy="1223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アドベンチャー</a:t>
            </a:r>
          </a:p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（カリブの海賊）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1" name="Text Box 13"/>
          <p:cNvSpPr txBox="1">
            <a:spLocks noChangeArrowheads="1"/>
          </p:cNvSpPr>
          <p:nvPr/>
        </p:nvSpPr>
        <p:spPr bwMode="auto">
          <a:xfrm>
            <a:off x="5748338" y="3673475"/>
            <a:ext cx="2463800" cy="1225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トゥモローランド</a:t>
            </a:r>
            <a:r>
              <a:rPr lang="ja-JP" altLang="en-US" sz="2000">
                <a:solidFill>
                  <a:srgbClr val="0000CC"/>
                </a:solidFill>
                <a:ea typeface="ＭＳ ゴシック" pitchFamily="49" charset="-128"/>
              </a:rPr>
              <a:t>　　　</a:t>
            </a:r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（スペース</a:t>
            </a:r>
          </a:p>
          <a:p>
            <a:pPr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48141" name="Text Box 14"/>
          <p:cNvSpPr txBox="1">
            <a:spLocks noChangeArrowheads="1"/>
          </p:cNvSpPr>
          <p:nvPr/>
        </p:nvSpPr>
        <p:spPr bwMode="auto">
          <a:xfrm>
            <a:off x="4311650" y="6122988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48142" name="Rectangle 15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ja-JP" altLang="en-US"/>
          </a:p>
        </p:txBody>
      </p:sp>
      <p:sp>
        <p:nvSpPr>
          <p:cNvPr id="48143" name="テキスト ボックス 1"/>
          <p:cNvSpPr txBox="1">
            <a:spLocks noChangeArrowheads="1"/>
          </p:cNvSpPr>
          <p:nvPr/>
        </p:nvSpPr>
        <p:spPr bwMode="auto">
          <a:xfrm>
            <a:off x="401638" y="146050"/>
            <a:ext cx="2668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2400">
                <a:solidFill>
                  <a:srgbClr val="0000CC"/>
                </a:solidFill>
              </a:rPr>
              <a:t>１．「現在」はない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4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4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3" grpId="0" animBg="1"/>
      <p:bldP spid="304134" grpId="0" animBg="1"/>
      <p:bldP spid="304135" grpId="0" animBg="1"/>
      <p:bldP spid="304136" grpId="0" animBg="1"/>
      <p:bldP spid="304137" grpId="0" animBg="1"/>
      <p:bldP spid="304138" grpId="0" animBg="1"/>
      <p:bldP spid="304139" grpId="0" animBg="1"/>
      <p:bldP spid="304140" grpId="0" animBg="1"/>
      <p:bldP spid="3041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図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0"/>
            <a:ext cx="7643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「過去」（ウエスタンランド）</a:t>
            </a:r>
          </a:p>
        </p:txBody>
      </p:sp>
      <p:pic>
        <p:nvPicPr>
          <p:cNvPr id="51203" name="Picture 4" descr="IMGP045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1341438"/>
            <a:ext cx="7559675" cy="541813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目の錯覚</a:t>
            </a:r>
          </a:p>
        </p:txBody>
      </p:sp>
      <p:sp>
        <p:nvSpPr>
          <p:cNvPr id="7171" name="Line 5"/>
          <p:cNvSpPr>
            <a:spLocks noChangeShapeType="1"/>
          </p:cNvSpPr>
          <p:nvPr/>
        </p:nvSpPr>
        <p:spPr bwMode="auto">
          <a:xfrm>
            <a:off x="1716088" y="3055938"/>
            <a:ext cx="5951537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 flipV="1">
            <a:off x="1716088" y="4387850"/>
            <a:ext cx="59515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73" name="Line 7"/>
          <p:cNvSpPr>
            <a:spLocks noChangeShapeType="1"/>
          </p:cNvSpPr>
          <p:nvPr/>
        </p:nvSpPr>
        <p:spPr bwMode="auto">
          <a:xfrm flipH="1">
            <a:off x="1716088" y="2486025"/>
            <a:ext cx="576262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74" name="Line 8"/>
          <p:cNvSpPr>
            <a:spLocks noChangeShapeType="1"/>
          </p:cNvSpPr>
          <p:nvPr/>
        </p:nvSpPr>
        <p:spPr bwMode="auto">
          <a:xfrm>
            <a:off x="1716088" y="3062288"/>
            <a:ext cx="576262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auto">
          <a:xfrm>
            <a:off x="7019925" y="2497138"/>
            <a:ext cx="64770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76" name="Line 10"/>
          <p:cNvSpPr>
            <a:spLocks noChangeShapeType="1"/>
          </p:cNvSpPr>
          <p:nvPr/>
        </p:nvSpPr>
        <p:spPr bwMode="auto">
          <a:xfrm flipH="1">
            <a:off x="7019925" y="3043238"/>
            <a:ext cx="64770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77" name="Line 11"/>
          <p:cNvSpPr>
            <a:spLocks noChangeShapeType="1"/>
          </p:cNvSpPr>
          <p:nvPr/>
        </p:nvSpPr>
        <p:spPr bwMode="auto">
          <a:xfrm flipV="1">
            <a:off x="7623175" y="3813175"/>
            <a:ext cx="64770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78" name="Line 12"/>
          <p:cNvSpPr>
            <a:spLocks noChangeShapeType="1"/>
          </p:cNvSpPr>
          <p:nvPr/>
        </p:nvSpPr>
        <p:spPr bwMode="auto">
          <a:xfrm>
            <a:off x="7623175" y="4387850"/>
            <a:ext cx="603250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79" name="Line 13"/>
          <p:cNvSpPr>
            <a:spLocks noChangeShapeType="1"/>
          </p:cNvSpPr>
          <p:nvPr/>
        </p:nvSpPr>
        <p:spPr bwMode="auto">
          <a:xfrm flipH="1" flipV="1">
            <a:off x="1211263" y="3956050"/>
            <a:ext cx="5048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180" name="Line 14"/>
          <p:cNvSpPr>
            <a:spLocks noChangeShapeType="1"/>
          </p:cNvSpPr>
          <p:nvPr/>
        </p:nvSpPr>
        <p:spPr bwMode="auto">
          <a:xfrm flipH="1">
            <a:off x="1154113" y="4387850"/>
            <a:ext cx="576262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 flipH="1">
            <a:off x="7623175" y="1341438"/>
            <a:ext cx="44450" cy="4319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1695450" y="1446213"/>
            <a:ext cx="20638" cy="446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「未来」（トゥモローランド）</a:t>
            </a:r>
          </a:p>
        </p:txBody>
      </p:sp>
      <p:pic>
        <p:nvPicPr>
          <p:cNvPr id="53251" name="Picture 4" descr="IMGP041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1417638"/>
            <a:ext cx="7127875" cy="51069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>
                <a:solidFill>
                  <a:srgbClr val="0000CC"/>
                </a:solidFill>
              </a:rPr>
              <a:t>２．完璧主義</a:t>
            </a:r>
          </a:p>
        </p:txBody>
      </p:sp>
      <p:pic>
        <p:nvPicPr>
          <p:cNvPr id="55299" name="Picture 4" descr="IMGP044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47825" y="1766888"/>
            <a:ext cx="584835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出店も工夫</a:t>
            </a:r>
          </a:p>
        </p:txBody>
      </p:sp>
      <p:pic>
        <p:nvPicPr>
          <p:cNvPr id="57347" name="Picture 3" descr="IMGP044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47825" y="1766888"/>
            <a:ext cx="584835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レストラン（クイーン・オブ・ハートのバンケット・ホール）</a:t>
            </a:r>
          </a:p>
        </p:txBody>
      </p:sp>
      <p:pic>
        <p:nvPicPr>
          <p:cNvPr id="59395" name="Picture 3" descr="IMGP043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47825" y="1766888"/>
            <a:ext cx="584835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 noChangeAspect="1" noChangeArrowheads="1" noTextEdit="1"/>
          </p:cNvSpPr>
          <p:nvPr/>
        </p:nvSpPr>
        <p:spPr bwMode="auto">
          <a:xfrm>
            <a:off x="0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>
            <a:off x="109538" y="260350"/>
            <a:ext cx="9034462" cy="61229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endParaRPr lang="ja-JP" altLang="en-US"/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>
            <a:off x="3900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eaLnBrk="1" hangingPunct="1"/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 flipH="1">
            <a:off x="3900488" y="3919538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>
            <a:off x="5132388" y="3919538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1447" name="Rectangle 14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ja-JP" altLang="en-US"/>
          </a:p>
        </p:txBody>
      </p:sp>
      <p:pic>
        <p:nvPicPr>
          <p:cNvPr id="315410" name="Picture 18" descr="MCj034367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549275"/>
            <a:ext cx="86518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412" name="Oval 20"/>
          <p:cNvSpPr>
            <a:spLocks noChangeArrowheads="1"/>
          </p:cNvSpPr>
          <p:nvPr/>
        </p:nvSpPr>
        <p:spPr bwMode="auto">
          <a:xfrm>
            <a:off x="179388" y="260350"/>
            <a:ext cx="8964612" cy="6121400"/>
          </a:xfrm>
          <a:prstGeom prst="ellipse">
            <a:avLst/>
          </a:prstGeom>
          <a:noFill/>
          <a:ln w="952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ja-JP" altLang="en-US"/>
          </a:p>
        </p:txBody>
      </p:sp>
      <p:sp>
        <p:nvSpPr>
          <p:cNvPr id="61450" name="Text Box 13"/>
          <p:cNvSpPr txBox="1">
            <a:spLocks noChangeArrowheads="1"/>
          </p:cNvSpPr>
          <p:nvPr/>
        </p:nvSpPr>
        <p:spPr bwMode="auto">
          <a:xfrm>
            <a:off x="4311650" y="6122988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315413" name="Line 21"/>
          <p:cNvSpPr>
            <a:spLocks noChangeShapeType="1"/>
          </p:cNvSpPr>
          <p:nvPr/>
        </p:nvSpPr>
        <p:spPr bwMode="auto">
          <a:xfrm>
            <a:off x="6372225" y="549275"/>
            <a:ext cx="0" cy="5543550"/>
          </a:xfrm>
          <a:prstGeom prst="line">
            <a:avLst/>
          </a:prstGeom>
          <a:noFill/>
          <a:ln w="984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5414" name="Line 22"/>
          <p:cNvSpPr>
            <a:spLocks noChangeShapeType="1"/>
          </p:cNvSpPr>
          <p:nvPr/>
        </p:nvSpPr>
        <p:spPr bwMode="auto">
          <a:xfrm flipV="1">
            <a:off x="5795963" y="3284538"/>
            <a:ext cx="3348037" cy="0"/>
          </a:xfrm>
          <a:prstGeom prst="line">
            <a:avLst/>
          </a:prstGeom>
          <a:noFill/>
          <a:ln w="984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5415" name="Text Box 23"/>
          <p:cNvSpPr txBox="1">
            <a:spLocks noChangeArrowheads="1"/>
          </p:cNvSpPr>
          <p:nvPr/>
        </p:nvSpPr>
        <p:spPr bwMode="auto">
          <a:xfrm>
            <a:off x="7235825" y="3716338"/>
            <a:ext cx="14398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ja-JP" altLang="en-US" sz="2400">
                <a:solidFill>
                  <a:srgbClr val="0000CC"/>
                </a:solidFill>
              </a:rPr>
              <a:t>地下道</a:t>
            </a:r>
          </a:p>
        </p:txBody>
      </p:sp>
      <p:sp>
        <p:nvSpPr>
          <p:cNvPr id="315416" name="Text Box 24"/>
          <p:cNvSpPr txBox="1">
            <a:spLocks noChangeArrowheads="1"/>
          </p:cNvSpPr>
          <p:nvPr/>
        </p:nvSpPr>
        <p:spPr bwMode="auto">
          <a:xfrm>
            <a:off x="4572000" y="620713"/>
            <a:ext cx="13684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ja-JP" altLang="en-US" sz="2400" b="1">
                <a:solidFill>
                  <a:srgbClr val="0000CC"/>
                </a:solidFill>
              </a:rPr>
              <a:t>周囲は道路</a:t>
            </a:r>
          </a:p>
        </p:txBody>
      </p:sp>
      <p:pic>
        <p:nvPicPr>
          <p:cNvPr id="315411" name="Picture 19" descr="MCj034367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2852738"/>
            <a:ext cx="865187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12" grpId="0" animBg="1"/>
      <p:bldP spid="315413" grpId="0" animBg="1"/>
      <p:bldP spid="315414" grpId="0" animBg="1"/>
      <p:bldP spid="315415" grpId="0" animBg="1"/>
      <p:bldP spid="3154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外界からの遮断</a:t>
            </a:r>
          </a:p>
        </p:txBody>
      </p:sp>
      <p:sp>
        <p:nvSpPr>
          <p:cNvPr id="4" name="円弧 3"/>
          <p:cNvSpPr/>
          <p:nvPr/>
        </p:nvSpPr>
        <p:spPr>
          <a:xfrm rot="10800000">
            <a:off x="1312863" y="3924300"/>
            <a:ext cx="719137" cy="2052638"/>
          </a:xfrm>
          <a:prstGeom prst="arc">
            <a:avLst>
              <a:gd name="adj1" fmla="val 21548840"/>
              <a:gd name="adj2" fmla="val 1104842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5" name="円弧 4"/>
          <p:cNvSpPr/>
          <p:nvPr/>
        </p:nvSpPr>
        <p:spPr>
          <a:xfrm rot="10800000">
            <a:off x="7524750" y="3906838"/>
            <a:ext cx="719138" cy="2052637"/>
          </a:xfrm>
          <a:prstGeom prst="arc">
            <a:avLst>
              <a:gd name="adj1" fmla="val 20387482"/>
              <a:gd name="adj2" fmla="val 1178729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2032000" y="5005388"/>
            <a:ext cx="5492750" cy="714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4" name="テキスト ボックス 8"/>
          <p:cNvSpPr txBox="1">
            <a:spLocks noChangeArrowheads="1"/>
          </p:cNvSpPr>
          <p:nvPr/>
        </p:nvSpPr>
        <p:spPr bwMode="auto">
          <a:xfrm>
            <a:off x="936625" y="5435600"/>
            <a:ext cx="2376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2800"/>
              <a:t>バーム</a:t>
            </a:r>
          </a:p>
        </p:txBody>
      </p:sp>
      <p:sp>
        <p:nvSpPr>
          <p:cNvPr id="63495" name="Tree"/>
          <p:cNvSpPr>
            <a:spLocks noEditPoints="1" noChangeArrowheads="1"/>
          </p:cNvSpPr>
          <p:nvPr/>
        </p:nvSpPr>
        <p:spPr bwMode="auto">
          <a:xfrm>
            <a:off x="7432675" y="2717800"/>
            <a:ext cx="904875" cy="11922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ja-JP" altLang="en-US"/>
          </a:p>
        </p:txBody>
      </p:sp>
      <p:sp>
        <p:nvSpPr>
          <p:cNvPr id="63496" name="Tree"/>
          <p:cNvSpPr>
            <a:spLocks noEditPoints="1" noChangeArrowheads="1"/>
          </p:cNvSpPr>
          <p:nvPr/>
        </p:nvSpPr>
        <p:spPr bwMode="auto">
          <a:xfrm>
            <a:off x="1219200" y="2733675"/>
            <a:ext cx="904875" cy="11922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6451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pic>
        <p:nvPicPr>
          <p:cNvPr id="64516" name="Picture 2" descr="C:\Users\yamasawa\Dropbox\写真\2010\2010ディズニー\IMGP0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9564688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テキスト ボックス 3"/>
          <p:cNvSpPr txBox="1">
            <a:spLocks noChangeArrowheads="1"/>
          </p:cNvSpPr>
          <p:nvPr/>
        </p:nvSpPr>
        <p:spPr bwMode="auto">
          <a:xfrm>
            <a:off x="5292725" y="836613"/>
            <a:ext cx="3600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>
                <a:solidFill>
                  <a:srgbClr val="FF00FF"/>
                </a:solidFill>
              </a:rPr>
              <a:t>スイスファミリーツリーハウスから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600" smtClean="0"/>
              <a:t>ユニバーサルスタジオジャパン（</a:t>
            </a:r>
            <a:r>
              <a:rPr lang="en-US" altLang="ja-JP" sz="3600" smtClean="0"/>
              <a:t>USJ)</a:t>
            </a:r>
            <a:endParaRPr lang="ja-JP" altLang="en-US" sz="3600" smtClean="0"/>
          </a:p>
        </p:txBody>
      </p:sp>
      <p:pic>
        <p:nvPicPr>
          <p:cNvPr id="6553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271588"/>
            <a:ext cx="7675562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高速道路が見える（ＵＳＪ）</a:t>
            </a: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341438"/>
            <a:ext cx="7643812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68611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981075"/>
            <a:ext cx="7643812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心理学と経済学</a:t>
            </a:r>
          </a:p>
        </p:txBody>
      </p:sp>
      <p:sp>
        <p:nvSpPr>
          <p:cNvPr id="118787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611188" y="1254125"/>
            <a:ext cx="8007350" cy="4695825"/>
          </a:xfrm>
        </p:spPr>
        <p:txBody>
          <a:bodyPr/>
          <a:lstStyle/>
          <a:p>
            <a:pPr eaLnBrk="1" hangingPunct="1"/>
            <a:r>
              <a:rPr lang="ja-JP" altLang="en-US" sz="2800" smtClean="0"/>
              <a:t>Ａ子さんはディズニーランドに行くことにしていました。当日でかけるける前に次のことが起こりました。</a:t>
            </a:r>
          </a:p>
          <a:p>
            <a:pPr eaLnBrk="1" hangingPunct="1"/>
            <a:r>
              <a:rPr lang="ja-JP" altLang="en-US" sz="2800" smtClean="0"/>
              <a:t>①当日券（</a:t>
            </a:r>
            <a:r>
              <a:rPr lang="en-US" altLang="ja-JP" sz="2800" smtClean="0"/>
              <a:t>6000</a:t>
            </a:r>
            <a:r>
              <a:rPr lang="ja-JP" altLang="en-US" sz="2800" smtClean="0"/>
              <a:t>円）を買うつもりだったが、</a:t>
            </a:r>
            <a:r>
              <a:rPr lang="en-US" altLang="ja-JP" sz="2800" smtClean="0">
                <a:solidFill>
                  <a:srgbClr val="0000CC"/>
                </a:solidFill>
              </a:rPr>
              <a:t>6000</a:t>
            </a:r>
            <a:r>
              <a:rPr lang="ja-JP" altLang="en-US" sz="2800" smtClean="0">
                <a:solidFill>
                  <a:srgbClr val="0000CC"/>
                </a:solidFill>
              </a:rPr>
              <a:t>円なくしていたことに</a:t>
            </a:r>
            <a:r>
              <a:rPr lang="ja-JP" altLang="en-US" sz="2800" smtClean="0"/>
              <a:t>気づきました。</a:t>
            </a:r>
            <a:r>
              <a:rPr lang="en-US" altLang="ja-JP" sz="2800" smtClean="0"/>
              <a:t>6000</a:t>
            </a:r>
            <a:r>
              <a:rPr lang="ja-JP" altLang="en-US" sz="2800" smtClean="0"/>
              <a:t>円出して当日券を買いますか。</a:t>
            </a:r>
          </a:p>
          <a:p>
            <a:pPr eaLnBrk="1" hangingPunct="1"/>
            <a:endParaRPr lang="ja-JP" altLang="en-US" sz="2800" smtClean="0"/>
          </a:p>
          <a:p>
            <a:pPr eaLnBrk="1" hangingPunct="1"/>
            <a:r>
              <a:rPr lang="ja-JP" altLang="en-US" sz="2800" smtClean="0"/>
              <a:t>②前売り券を</a:t>
            </a:r>
            <a:r>
              <a:rPr lang="en-US" altLang="ja-JP" sz="2800" smtClean="0"/>
              <a:t>6000</a:t>
            </a:r>
            <a:r>
              <a:rPr lang="ja-JP" altLang="en-US" sz="2800" smtClean="0"/>
              <a:t>円出して買っていたところ、</a:t>
            </a:r>
            <a:r>
              <a:rPr lang="ja-JP" altLang="en-US" sz="2800" smtClean="0">
                <a:solidFill>
                  <a:srgbClr val="0000CC"/>
                </a:solidFill>
              </a:rPr>
              <a:t>チケットをなくしたこと</a:t>
            </a:r>
            <a:r>
              <a:rPr lang="ja-JP" altLang="en-US" sz="2800" smtClean="0"/>
              <a:t>に気づきました。当日券も</a:t>
            </a:r>
            <a:r>
              <a:rPr lang="en-US" altLang="ja-JP" sz="2800" smtClean="0"/>
              <a:t>6000</a:t>
            </a:r>
            <a:r>
              <a:rPr lang="ja-JP" altLang="en-US" sz="2800" smtClean="0"/>
              <a:t>円で買えますが、買いますか？</a:t>
            </a:r>
          </a:p>
        </p:txBody>
      </p:sp>
      <p:sp>
        <p:nvSpPr>
          <p:cNvPr id="118791" name="Oval 7"/>
          <p:cNvSpPr>
            <a:spLocks noChangeArrowheads="1"/>
          </p:cNvSpPr>
          <p:nvPr/>
        </p:nvSpPr>
        <p:spPr bwMode="auto">
          <a:xfrm>
            <a:off x="179388" y="5949950"/>
            <a:ext cx="3097212" cy="719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ja-JP" altLang="en-US">
                <a:solidFill>
                  <a:srgbClr val="0000CC"/>
                </a:solidFill>
              </a:rPr>
              <a:t>②で買わない人が多いはず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ホテルが見える（ＵＳＪ）</a:t>
            </a:r>
          </a:p>
        </p:txBody>
      </p:sp>
      <p:sp>
        <p:nvSpPr>
          <p:cNvPr id="70659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484313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9900" y="188913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水道管が見える（ＵＳＪ）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268413"/>
            <a:ext cx="833755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600" smtClean="0"/>
              <a:t>ジャングルクルーズ（ディズニーランド）</a:t>
            </a:r>
          </a:p>
        </p:txBody>
      </p:sp>
      <p:pic>
        <p:nvPicPr>
          <p:cNvPr id="74755" name="Picture 4" descr="C:\Users\yamasawa\Dropbox\写真\ディズニー\2007ディズニー\IMGP0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412875"/>
            <a:ext cx="801370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757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9050" y="593725"/>
            <a:ext cx="9358313" cy="62642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50825" y="115888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US" smtClean="0">
                <a:solidFill>
                  <a:srgbClr val="0000CC"/>
                </a:solidFill>
              </a:rPr>
              <a:t>３．待ち時間の工夫</a:t>
            </a:r>
          </a:p>
        </p:txBody>
      </p:sp>
      <p:pic>
        <p:nvPicPr>
          <p:cNvPr id="76803" name="Picture 4" descr="IMGP042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088" y="1196975"/>
            <a:ext cx="7537450" cy="54006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3600" smtClean="0"/>
              <a:t>ファストパス</a:t>
            </a:r>
            <a:br>
              <a:rPr lang="ja-JP" altLang="en-US" sz="3600" smtClean="0"/>
            </a:br>
            <a:r>
              <a:rPr lang="ja-JP" altLang="en-US" sz="3600" smtClean="0"/>
              <a:t>（あらかじめファストパスを持っていれば待たずにすむ）</a:t>
            </a:r>
          </a:p>
        </p:txBody>
      </p:sp>
      <p:pic>
        <p:nvPicPr>
          <p:cNvPr id="78851" name="Picture 4" descr="IMGP041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03350" y="1844675"/>
            <a:ext cx="6697663" cy="479901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待ち時間表示</a:t>
            </a:r>
          </a:p>
        </p:txBody>
      </p:sp>
      <p:pic>
        <p:nvPicPr>
          <p:cNvPr id="80899" name="Picture 4" descr="IMGP042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16013" y="1412875"/>
            <a:ext cx="7234237" cy="518477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サービスの秘密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endParaRPr lang="ja-JP" altLang="ja-JP" sz="3600" dirty="0" smtClean="0"/>
          </a:p>
          <a:p>
            <a:pPr>
              <a:defRPr/>
            </a:pPr>
            <a:r>
              <a:rPr lang="ja-JP" altLang="ja-JP" sz="3600" dirty="0" smtClean="0"/>
              <a:t>お客さんを「＊＊＊」、従業員を「＊＊＊＊」、清掃者を「＊＊＊＊＊＊＊＊（管理人の意味）」と呼ぶ。</a:t>
            </a:r>
            <a:endParaRPr lang="en-US" altLang="ja-JP" sz="3600" dirty="0" smtClean="0"/>
          </a:p>
          <a:p>
            <a:pPr marL="0" indent="0">
              <a:buFont typeface="Arial" charset="0"/>
              <a:buNone/>
              <a:defRPr/>
            </a:pPr>
            <a:endParaRPr lang="ja-JP" altLang="ja-JP" sz="3600" dirty="0" smtClean="0"/>
          </a:p>
          <a:p>
            <a:pPr>
              <a:defRPr/>
            </a:pPr>
            <a:r>
              <a:rPr lang="ja-JP" altLang="ja-JP" sz="3600" dirty="0" smtClean="0"/>
              <a:t>アルバイトを活用、高度な研修→従業員の礼儀正しさ</a:t>
            </a:r>
          </a:p>
          <a:p>
            <a:pPr>
              <a:buFont typeface="Arial" charset="0"/>
              <a:buNone/>
              <a:defRPr/>
            </a:pPr>
            <a:r>
              <a:rPr lang="en-US" altLang="ja-JP" sz="3600" dirty="0" smtClean="0"/>
              <a:t> </a:t>
            </a:r>
            <a:endParaRPr lang="ja-JP" altLang="ja-JP" sz="3600" dirty="0" smtClean="0"/>
          </a:p>
          <a:p>
            <a:pPr>
              <a:defRPr/>
            </a:pPr>
            <a:endParaRPr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カストーディアル</a:t>
            </a:r>
          </a:p>
        </p:txBody>
      </p:sp>
      <p:pic>
        <p:nvPicPr>
          <p:cNvPr id="83971" name="Picture 4" descr="IMGP048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628775"/>
            <a:ext cx="3816350" cy="2735263"/>
          </a:xfrm>
        </p:spPr>
      </p:pic>
      <p:pic>
        <p:nvPicPr>
          <p:cNvPr id="83972" name="コンテンツ プレースホルダー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3141663"/>
            <a:ext cx="3997325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ja-JP" altLang="ja-JP" dirty="0" smtClean="0"/>
              <a:t>カストーディアル</a:t>
            </a:r>
            <a:br>
              <a:rPr lang="ja-JP" altLang="ja-JP" dirty="0" smtClean="0"/>
            </a:b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28625" y="1214438"/>
            <a:ext cx="8229600" cy="508793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ja-JP" altLang="ja-JP" dirty="0" smtClean="0"/>
              <a:t>　</a:t>
            </a:r>
            <a:r>
              <a:rPr lang="ja-JP" altLang="ja-JP" sz="2800" dirty="0" smtClean="0"/>
              <a:t>福島文二郎（</a:t>
            </a:r>
            <a:r>
              <a:rPr lang="en-US" altLang="ja-JP" sz="2800" dirty="0" smtClean="0"/>
              <a:t>2011</a:t>
            </a:r>
            <a:r>
              <a:rPr lang="ja-JP" altLang="ja-JP" sz="2800" dirty="0" smtClean="0"/>
              <a:t>）『</a:t>
            </a:r>
            <a:r>
              <a:rPr lang="en-US" altLang="ja-JP" sz="2800" dirty="0" smtClean="0">
                <a:solidFill>
                  <a:srgbClr val="FF00FF"/>
                </a:solidFill>
              </a:rPr>
              <a:t>9</a:t>
            </a:r>
            <a:r>
              <a:rPr lang="ja-JP" altLang="ja-JP" sz="2800" dirty="0" smtClean="0">
                <a:solidFill>
                  <a:srgbClr val="FF00FF"/>
                </a:solidFill>
              </a:rPr>
              <a:t>割がバイトでも最高のスタッフに育つディズニーの教え方</a:t>
            </a:r>
            <a:r>
              <a:rPr lang="ja-JP" altLang="ja-JP" sz="2800" dirty="0" smtClean="0"/>
              <a:t>』</a:t>
            </a:r>
          </a:p>
          <a:p>
            <a:pPr>
              <a:defRPr/>
            </a:pPr>
            <a:r>
              <a:rPr lang="ja-JP" altLang="ja-JP" sz="2800" dirty="0" smtClean="0"/>
              <a:t>最も不人気な職種「清掃を担当しているなんで友達にも言えません」「娘に掃除をやらせる気か」</a:t>
            </a:r>
          </a:p>
          <a:p>
            <a:pPr>
              <a:defRPr/>
            </a:pPr>
            <a:r>
              <a:rPr lang="ja-JP" altLang="ja-JP" sz="2800" dirty="0" smtClean="0"/>
              <a:t>上司・先輩が、後輩たちにカストーディアルの重要性を</a:t>
            </a:r>
            <a:r>
              <a:rPr lang="ja-JP" altLang="ja-JP" sz="2800" dirty="0" err="1" smtClean="0"/>
              <a:t>繰り返し繰り返し</a:t>
            </a:r>
            <a:r>
              <a:rPr lang="ja-JP" altLang="ja-JP" sz="2800" dirty="0" smtClean="0"/>
              <a:t>伝えた。</a:t>
            </a:r>
          </a:p>
          <a:p>
            <a:pPr>
              <a:defRPr/>
            </a:pPr>
            <a:r>
              <a:rPr lang="ja-JP" altLang="ja-JP" sz="2800" dirty="0" smtClean="0"/>
              <a:t>「カストーディアルにはパークを清潔に管理する、ゲストを保護するという意味がこめられているんだよ」</a:t>
            </a:r>
          </a:p>
          <a:p>
            <a:pPr>
              <a:defRPr/>
            </a:pPr>
            <a:r>
              <a:rPr lang="ja-JP" altLang="ja-JP" sz="2800" dirty="0" smtClean="0"/>
              <a:t>新人研修の１ヵ月をカストーディアル実習にあてる</a:t>
            </a:r>
          </a:p>
          <a:p>
            <a:pPr>
              <a:defRPr/>
            </a:pPr>
            <a:r>
              <a:rPr lang="ja-JP" altLang="ja-JP" sz="2800" dirty="0" smtClean="0"/>
              <a:t>「アルバイト感謝デー」では、歴代の社長はすべてカストーディアル</a:t>
            </a:r>
          </a:p>
          <a:p>
            <a:pPr>
              <a:defRPr/>
            </a:pP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extLst/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/>
              <a:t>メンタル・アカウンティング</a:t>
            </a:r>
            <a:br>
              <a:rPr lang="ja-JP" altLang="en-US" dirty="0" smtClean="0"/>
            </a:br>
            <a:r>
              <a:rPr lang="ja-JP" altLang="en-US" dirty="0" smtClean="0"/>
              <a:t>（心の財布）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ja-JP" altLang="en-US" smtClean="0"/>
              <a:t>お金の収支を計算すると、心理的に、「娯楽費」「食費」などに分けている。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mtClean="0"/>
              <a:t>①の場合は、「娯楽費」への支出は</a:t>
            </a:r>
            <a:r>
              <a:rPr lang="en-US" altLang="ja-JP" smtClean="0"/>
              <a:t>6000</a:t>
            </a:r>
            <a:r>
              <a:rPr lang="ja-JP" altLang="en-US" smtClean="0"/>
              <a:t>円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mtClean="0"/>
              <a:t>②の場合は、「娯楽費」への支出は</a:t>
            </a:r>
            <a:r>
              <a:rPr lang="en-US" altLang="ja-JP" smtClean="0"/>
              <a:t>1</a:t>
            </a:r>
            <a:r>
              <a:rPr lang="ja-JP" altLang="en-US" smtClean="0"/>
              <a:t>万</a:t>
            </a:r>
            <a:r>
              <a:rPr lang="en-US" altLang="ja-JP" smtClean="0"/>
              <a:t>2000</a:t>
            </a:r>
            <a:r>
              <a:rPr lang="ja-JP" altLang="en-US" smtClean="0"/>
              <a:t>円になる。</a:t>
            </a:r>
          </a:p>
          <a:p>
            <a:pPr eaLnBrk="1" hangingPunct="1">
              <a:lnSpc>
                <a:spcPct val="90000"/>
              </a:lnSpc>
            </a:pPr>
            <a:endParaRPr lang="ja-JP" altLang="en-US" smtClean="0"/>
          </a:p>
          <a:p>
            <a:pPr eaLnBrk="1" hangingPunct="1">
              <a:lnSpc>
                <a:spcPct val="90000"/>
              </a:lnSpc>
            </a:pPr>
            <a:r>
              <a:rPr lang="ja-JP" altLang="en-US" smtClean="0"/>
              <a:t>合理的に考えれば収支は同じなのに、行動に違いが出る。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87044" name="Picture 4" descr="princess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8494713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4000" smtClean="0"/>
              <a:t>プリンセス、２つのタイプ</a:t>
            </a:r>
            <a:br>
              <a:rPr lang="ja-JP" altLang="en-US" sz="4000" smtClean="0"/>
            </a:br>
            <a:r>
              <a:rPr lang="ja-JP" altLang="en-US" sz="2400" smtClean="0"/>
              <a:t>以下有馬哲夫（</a:t>
            </a:r>
            <a:r>
              <a:rPr lang="en-US" altLang="ja-JP" sz="2400" smtClean="0"/>
              <a:t>2001</a:t>
            </a:r>
            <a:r>
              <a:rPr lang="ja-JP" altLang="en-US" sz="2400" smtClean="0"/>
              <a:t>）より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白雪姫、シンデレラ、眠れる森の美女</a:t>
            </a:r>
          </a:p>
          <a:p>
            <a:pPr eaLnBrk="1" hangingPunct="1"/>
            <a:endParaRPr lang="ja-JP" altLang="en-US" smtClean="0"/>
          </a:p>
          <a:p>
            <a:pPr eaLnBrk="1" hangingPunct="1"/>
            <a:endParaRPr lang="ja-JP" altLang="en-US" smtClean="0"/>
          </a:p>
          <a:p>
            <a:pPr eaLnBrk="1" hangingPunct="1"/>
            <a:r>
              <a:rPr lang="ja-JP" altLang="en-US" smtClean="0"/>
              <a:t>リトルマーメイド、ポカホンタス、美女と野獣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講義</a:t>
            </a:r>
          </a:p>
        </p:txBody>
      </p:sp>
      <p:sp>
        <p:nvSpPr>
          <p:cNvPr id="89091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「マクロ経済学の基礎」</a:t>
            </a:r>
            <a:endParaRPr lang="en-US" altLang="ja-JP" smtClean="0"/>
          </a:p>
          <a:p>
            <a:r>
              <a:rPr lang="ja-JP" altLang="en-US" smtClean="0"/>
              <a:t>「マクロ経済学」</a:t>
            </a:r>
            <a:endParaRPr lang="en-US" altLang="ja-JP" smtClean="0"/>
          </a:p>
          <a:p>
            <a:r>
              <a:rPr lang="ja-JP" altLang="en-US" smtClean="0"/>
              <a:t>「日本経済入門」</a:t>
            </a:r>
            <a:endParaRPr lang="en-US" altLang="ja-JP" smtClean="0"/>
          </a:p>
          <a:p>
            <a:r>
              <a:rPr lang="ja-JP" altLang="en-US" smtClean="0"/>
              <a:t>「データで読み解く日本経済」</a:t>
            </a:r>
            <a:endParaRPr lang="en-US" altLang="ja-JP" smtClean="0"/>
          </a:p>
          <a:p>
            <a:r>
              <a:rPr lang="ja-JP" altLang="en-US" smtClean="0"/>
              <a:t>「アジアの経済」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著書</a:t>
            </a:r>
          </a:p>
        </p:txBody>
      </p:sp>
      <p:pic>
        <p:nvPicPr>
          <p:cNvPr id="901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557338"/>
            <a:ext cx="3209925" cy="4514850"/>
          </a:xfrm>
          <a:noFill/>
        </p:spPr>
      </p:pic>
      <p:pic>
        <p:nvPicPr>
          <p:cNvPr id="901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611313"/>
            <a:ext cx="28575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タイトル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ja-JP" altLang="en-US" smtClean="0"/>
              <a:t>日経キーワード</a:t>
            </a:r>
          </a:p>
        </p:txBody>
      </p:sp>
      <p:pic>
        <p:nvPicPr>
          <p:cNvPr id="911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125538"/>
            <a:ext cx="3816350" cy="5426075"/>
          </a:xfrm>
          <a:noFill/>
        </p:spPr>
      </p:pic>
      <p:sp>
        <p:nvSpPr>
          <p:cNvPr id="91140" name="テキスト ボックス 3"/>
          <p:cNvSpPr txBox="1">
            <a:spLocks noChangeArrowheads="1"/>
          </p:cNvSpPr>
          <p:nvPr/>
        </p:nvSpPr>
        <p:spPr bwMode="auto">
          <a:xfrm>
            <a:off x="5364163" y="3765550"/>
            <a:ext cx="3295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sz="4000"/>
              <a:t>日本経済、世界経済の執筆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プライマリー経済学入門（</a:t>
            </a:r>
            <a:r>
              <a:rPr lang="en-US" altLang="ja-JP" smtClean="0"/>
              <a:t>DVD</a:t>
            </a:r>
            <a:r>
              <a:rPr lang="ja-JP" altLang="en-US" smtClean="0"/>
              <a:t>）</a:t>
            </a:r>
          </a:p>
        </p:txBody>
      </p:sp>
      <p:pic>
        <p:nvPicPr>
          <p:cNvPr id="921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628775"/>
            <a:ext cx="7632700" cy="4921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ゼミナール</a:t>
            </a:r>
          </a:p>
        </p:txBody>
      </p:sp>
      <p:sp>
        <p:nvSpPr>
          <p:cNvPr id="93187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「プロゼミ」</a:t>
            </a:r>
            <a:r>
              <a:rPr lang="en-US" altLang="ja-JP" smtClean="0"/>
              <a:t>1</a:t>
            </a:r>
            <a:r>
              <a:rPr lang="ja-JP" altLang="en-US" smtClean="0"/>
              <a:t>年</a:t>
            </a:r>
            <a:endParaRPr lang="en-US" altLang="ja-JP" smtClean="0"/>
          </a:p>
          <a:p>
            <a:r>
              <a:rPr lang="ja-JP" altLang="en-US" smtClean="0"/>
              <a:t>「実践ゼミナール」２年</a:t>
            </a:r>
            <a:endParaRPr lang="en-US" altLang="ja-JP" smtClean="0"/>
          </a:p>
          <a:p>
            <a:r>
              <a:rPr lang="ja-JP" altLang="en-US" smtClean="0"/>
              <a:t>「展開ゼミナール」３年、４年</a:t>
            </a:r>
            <a:endParaRPr lang="en-US" altLang="ja-JP" smtClean="0"/>
          </a:p>
          <a:p>
            <a:r>
              <a:rPr lang="ja-JP" altLang="en-US" smtClean="0"/>
              <a:t>「マネジメント学演習」大学院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タイトル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ja-JP" altLang="en-US" smtClean="0"/>
              <a:t>ディズニーランド研究会</a:t>
            </a:r>
          </a:p>
        </p:txBody>
      </p:sp>
      <p:pic>
        <p:nvPicPr>
          <p:cNvPr id="94211" name="Picture 3" descr="C:\Users\yamasawa\Dropbox\写真\2014\ゼミ\P104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196975"/>
            <a:ext cx="729615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95235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pic>
        <p:nvPicPr>
          <p:cNvPr id="95236" name="Picture 2" descr="C:\Users\yamasawa\Dropbox\写真\2014\ゼミ\P104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15888"/>
            <a:ext cx="8867775" cy="66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タイトル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1143000"/>
          </a:xfrm>
        </p:spPr>
        <p:txBody>
          <a:bodyPr/>
          <a:lstStyle/>
          <a:p>
            <a:r>
              <a:rPr lang="ja-JP" altLang="en-US" sz="3200" smtClean="0"/>
              <a:t>第一生命経済研究所、みずほ総合研究所、</a:t>
            </a:r>
            <a:r>
              <a:rPr lang="en-US" altLang="ja-JP" sz="3200" smtClean="0"/>
              <a:t/>
            </a:r>
            <a:br>
              <a:rPr lang="en-US" altLang="ja-JP" sz="3200" smtClean="0"/>
            </a:br>
            <a:r>
              <a:rPr lang="ja-JP" altLang="en-US" sz="3200" smtClean="0"/>
              <a:t>マネックス証券</a:t>
            </a:r>
          </a:p>
        </p:txBody>
      </p:sp>
      <p:pic>
        <p:nvPicPr>
          <p:cNvPr id="96259" name="Picture 2" descr="C:\Users\yamasawa\Dropbox\写真\2015\ゼミ\第一生命経済研究所\DSC01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12875"/>
            <a:ext cx="36290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813" y="2636838"/>
            <a:ext cx="430530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4427538"/>
            <a:ext cx="4321175" cy="2430462"/>
          </a:xfr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ディズニーランドの強さ</a:t>
            </a:r>
            <a:br>
              <a:rPr lang="ja-JP" altLang="en-US" smtClean="0"/>
            </a:br>
            <a:endParaRPr lang="ja-JP" altLang="en-US" smtClean="0"/>
          </a:p>
        </p:txBody>
      </p:sp>
      <p:sp>
        <p:nvSpPr>
          <p:cNvPr id="12291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/>
              <a:t>→思いつきや直感ではなく、サービスに対して緻密な計算をしているところ</a:t>
            </a:r>
          </a:p>
          <a:p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スライド番号プレースホルダ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64CDD9-D183-49DE-9B8B-5F044F67181D}" type="slidenum">
              <a:rPr lang="en-US" altLang="ja-JP"/>
              <a:pPr/>
              <a:t>60</a:t>
            </a:fld>
            <a:endParaRPr lang="en-US" altLang="ja-JP"/>
          </a:p>
        </p:txBody>
      </p:sp>
      <p:pic>
        <p:nvPicPr>
          <p:cNvPr id="97283" name="Picture 2" descr="H:\DCIM\101_PANA\P101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338" y="504825"/>
            <a:ext cx="7589837" cy="569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四角形吹き出し 3"/>
          <p:cNvSpPr/>
          <p:nvPr/>
        </p:nvSpPr>
        <p:spPr>
          <a:xfrm>
            <a:off x="1182688" y="4624388"/>
            <a:ext cx="1860550" cy="398462"/>
          </a:xfrm>
          <a:prstGeom prst="wedgeRectCallout">
            <a:avLst>
              <a:gd name="adj1" fmla="val -3150"/>
              <a:gd name="adj2" fmla="val -113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二玄社（出版社）</a:t>
            </a:r>
          </a:p>
        </p:txBody>
      </p:sp>
      <p:sp>
        <p:nvSpPr>
          <p:cNvPr id="5" name="四角形吹き出し 4"/>
          <p:cNvSpPr/>
          <p:nvPr/>
        </p:nvSpPr>
        <p:spPr>
          <a:xfrm>
            <a:off x="1182688" y="1501775"/>
            <a:ext cx="1662112" cy="796925"/>
          </a:xfrm>
          <a:prstGeom prst="wedgeRectCallout">
            <a:avLst>
              <a:gd name="adj1" fmla="val 6681"/>
              <a:gd name="adj2" fmla="val 6911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ヤマトシステム開発</a:t>
            </a:r>
          </a:p>
        </p:txBody>
      </p:sp>
      <p:sp>
        <p:nvSpPr>
          <p:cNvPr id="7" name="四角形吹き出し 6"/>
          <p:cNvSpPr/>
          <p:nvPr/>
        </p:nvSpPr>
        <p:spPr>
          <a:xfrm>
            <a:off x="1247775" y="638175"/>
            <a:ext cx="2659063" cy="398463"/>
          </a:xfrm>
          <a:prstGeom prst="wedgeRectCallout">
            <a:avLst>
              <a:gd name="adj1" fmla="val 80036"/>
              <a:gd name="adj2" fmla="val 3623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メリーチョコレート</a:t>
            </a:r>
          </a:p>
        </p:txBody>
      </p:sp>
      <p:sp>
        <p:nvSpPr>
          <p:cNvPr id="8" name="四角形吹き出し 7"/>
          <p:cNvSpPr/>
          <p:nvPr/>
        </p:nvSpPr>
        <p:spPr>
          <a:xfrm>
            <a:off x="5127625" y="771525"/>
            <a:ext cx="2125663" cy="330200"/>
          </a:xfrm>
          <a:prstGeom prst="wedgeRectCallout">
            <a:avLst>
              <a:gd name="adj1" fmla="val -31982"/>
              <a:gd name="adj2" fmla="val 36032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明治安田生命</a:t>
            </a:r>
          </a:p>
        </p:txBody>
      </p:sp>
      <p:sp>
        <p:nvSpPr>
          <p:cNvPr id="9" name="四角形吹き出し 8"/>
          <p:cNvSpPr/>
          <p:nvPr/>
        </p:nvSpPr>
        <p:spPr>
          <a:xfrm>
            <a:off x="5103813" y="2563813"/>
            <a:ext cx="1795462" cy="398462"/>
          </a:xfrm>
          <a:prstGeom prst="wedgeRectCallout">
            <a:avLst>
              <a:gd name="adj1" fmla="val 23528"/>
              <a:gd name="adj2" fmla="val 24335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三井住友銀行</a:t>
            </a:r>
          </a:p>
        </p:txBody>
      </p:sp>
      <p:sp>
        <p:nvSpPr>
          <p:cNvPr id="10" name="四角形吹き出し 9"/>
          <p:cNvSpPr/>
          <p:nvPr/>
        </p:nvSpPr>
        <p:spPr>
          <a:xfrm>
            <a:off x="3575050" y="4824413"/>
            <a:ext cx="1728788" cy="398462"/>
          </a:xfrm>
          <a:prstGeom prst="wedgeRectCallout">
            <a:avLst>
              <a:gd name="adj1" fmla="val 30974"/>
              <a:gd name="adj2" fmla="val -1624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伊勢丹</a:t>
            </a:r>
          </a:p>
        </p:txBody>
      </p:sp>
      <p:sp>
        <p:nvSpPr>
          <p:cNvPr id="3" name="四角形吹き出し 2"/>
          <p:cNvSpPr/>
          <p:nvPr/>
        </p:nvSpPr>
        <p:spPr>
          <a:xfrm>
            <a:off x="6899275" y="1101725"/>
            <a:ext cx="1462088" cy="282575"/>
          </a:xfrm>
          <a:prstGeom prst="wedgeRectCallout">
            <a:avLst>
              <a:gd name="adj1" fmla="val -105105"/>
              <a:gd name="adj2" fmla="val 3487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Ｔ＆トラスト</a:t>
            </a:r>
          </a:p>
        </p:txBody>
      </p:sp>
      <p:sp>
        <p:nvSpPr>
          <p:cNvPr id="11" name="四角形吹き出し 10"/>
          <p:cNvSpPr/>
          <p:nvPr/>
        </p:nvSpPr>
        <p:spPr>
          <a:xfrm>
            <a:off x="6697663" y="1876425"/>
            <a:ext cx="1874837" cy="331788"/>
          </a:xfrm>
          <a:prstGeom prst="wedgeRectCallout">
            <a:avLst>
              <a:gd name="adj1" fmla="val -26127"/>
              <a:gd name="adj2" fmla="val 1761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>
                <a:solidFill>
                  <a:schemeClr val="tx1"/>
                </a:solidFill>
              </a:rPr>
              <a:t>トランスコスモス</a:t>
            </a:r>
          </a:p>
        </p:txBody>
      </p:sp>
      <p:sp>
        <p:nvSpPr>
          <p:cNvPr id="12" name="四角形吹き出し 11"/>
          <p:cNvSpPr/>
          <p:nvPr/>
        </p:nvSpPr>
        <p:spPr>
          <a:xfrm>
            <a:off x="5916613" y="5222875"/>
            <a:ext cx="2260600" cy="400050"/>
          </a:xfrm>
          <a:prstGeom prst="wedgeRectCallout">
            <a:avLst>
              <a:gd name="adj1" fmla="val -34839"/>
              <a:gd name="adj2" fmla="val -10050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みずほ銀行</a:t>
            </a:r>
          </a:p>
        </p:txBody>
      </p:sp>
      <p:sp>
        <p:nvSpPr>
          <p:cNvPr id="6" name="四角形吹き出し 5"/>
          <p:cNvSpPr/>
          <p:nvPr/>
        </p:nvSpPr>
        <p:spPr>
          <a:xfrm>
            <a:off x="3243263" y="1435100"/>
            <a:ext cx="2259012" cy="331788"/>
          </a:xfrm>
          <a:prstGeom prst="wedgeRectCallout">
            <a:avLst>
              <a:gd name="adj1" fmla="val -33279"/>
              <a:gd name="adj2" fmla="val 226503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dirty="0"/>
              <a:t>みずほ銀行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3" grpId="0" animBg="1"/>
      <p:bldP spid="11" grpId="0" animBg="1"/>
      <p:bldP spid="12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みずほ銀行</a:t>
            </a:r>
          </a:p>
        </p:txBody>
      </p:sp>
      <p:pic>
        <p:nvPicPr>
          <p:cNvPr id="983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1412875"/>
            <a:ext cx="6507163" cy="50403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ご清聴ありがとうございました。</a:t>
            </a:r>
          </a:p>
        </p:txBody>
      </p:sp>
      <p:pic>
        <p:nvPicPr>
          <p:cNvPr id="9933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9413" y="1700213"/>
            <a:ext cx="58547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総工費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395288" y="2349500"/>
          <a:ext cx="8208962" cy="3444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616"/>
                <a:gridCol w="2952346"/>
              </a:tblGrid>
              <a:tr h="42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800" kern="0" dirty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建物等</a:t>
                      </a:r>
                      <a:endParaRPr lang="ja-JP" sz="2800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800" ker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総工費</a:t>
                      </a:r>
                      <a:endParaRPr lang="ja-JP" sz="2800" kern="10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533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800" kern="10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ディズニーランド</a:t>
                      </a:r>
                      <a:endParaRPr lang="ja-JP" sz="2800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1800</a:t>
                      </a:r>
                      <a:r>
                        <a:rPr lang="ja-JP" altLang="en-US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億円</a:t>
                      </a:r>
                      <a:endParaRPr lang="en-US" altLang="ja-JP" sz="2800" kern="100" dirty="0" smtClean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(</a:t>
                      </a:r>
                      <a:r>
                        <a:rPr lang="ja-JP" altLang="en-US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累積</a:t>
                      </a:r>
                      <a:r>
                        <a:rPr lang="en-US" altLang="ja-JP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3600</a:t>
                      </a:r>
                      <a:r>
                        <a:rPr lang="ja-JP" altLang="en-US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億円）</a:t>
                      </a:r>
                      <a:endParaRPr lang="ja-JP" sz="2800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ディズニーシー</a:t>
                      </a:r>
                      <a:endParaRPr lang="ja-JP" sz="2800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3380</a:t>
                      </a:r>
                      <a:r>
                        <a:rPr lang="ja-JP" altLang="en-US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億円</a:t>
                      </a:r>
                      <a:endParaRPr lang="ja-JP" sz="2800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ハウステンボス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2250</a:t>
                      </a:r>
                      <a:r>
                        <a:rPr lang="ja-JP" altLang="en-US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億円</a:t>
                      </a:r>
                    </a:p>
                  </a:txBody>
                  <a:tcPr marL="68580" marR="68580" marT="0" marB="0"/>
                </a:tc>
              </a:tr>
              <a:tr h="4582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altLang="en-US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ユニバーサルスタジオジャパン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1700</a:t>
                      </a:r>
                      <a:r>
                        <a:rPr lang="ja-JP" altLang="en-US" sz="28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億円</a:t>
                      </a:r>
                    </a:p>
                  </a:txBody>
                  <a:tcPr marL="68580" marR="68580" marT="0" marB="0"/>
                </a:tc>
              </a:tr>
              <a:tr h="42666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 kern="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東京</a:t>
                      </a:r>
                      <a:r>
                        <a:rPr lang="ja-JP" altLang="ja-JP" sz="2800" kern="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スカイツリー</a:t>
                      </a:r>
                      <a:r>
                        <a:rPr lang="en-US" altLang="ja-JP" sz="1600" kern="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(</a:t>
                      </a:r>
                      <a:r>
                        <a:rPr lang="ja-JP" altLang="en-US" sz="1600" kern="10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タワーのみ）</a:t>
                      </a:r>
                      <a:endParaRPr lang="en-US" altLang="ja-JP" sz="1600" kern="0" dirty="0" smtClean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800" kern="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650</a:t>
                      </a:r>
                      <a:r>
                        <a:rPr lang="ja-JP" altLang="ja-JP" sz="2800" kern="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億円</a:t>
                      </a:r>
                      <a:endParaRPr lang="ja-JP" altLang="ja-JP" sz="2800" kern="100" dirty="0" smtClean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66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ja-JP" sz="2800" kern="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葛西臨海公園の観覧車</a:t>
                      </a:r>
                      <a:endParaRPr lang="ja-JP" sz="2800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36</a:t>
                      </a:r>
                      <a:r>
                        <a:rPr lang="ja-JP" sz="2800" kern="0" dirty="0" smtClean="0">
                          <a:latin typeface="ＭＳ ゴシック" pitchFamily="49" charset="-128"/>
                          <a:ea typeface="ＭＳ ゴシック" pitchFamily="49" charset="-128"/>
                          <a:cs typeface="Times New Roman"/>
                        </a:rPr>
                        <a:t>億円</a:t>
                      </a:r>
                      <a:endParaRPr lang="ja-JP" sz="2800" kern="100" dirty="0">
                        <a:latin typeface="ＭＳ ゴシック" pitchFamily="49" charset="-128"/>
                        <a:ea typeface="ＭＳ ゴシック" pitchFamily="49" charset="-128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5724525" y="5373688"/>
            <a:ext cx="719138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730875" y="4979988"/>
            <a:ext cx="857250" cy="433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5724525" y="4562475"/>
            <a:ext cx="1079500" cy="433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724525" y="4102100"/>
            <a:ext cx="1079500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724525" y="3644900"/>
            <a:ext cx="1079500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596063" y="3213100"/>
            <a:ext cx="1071562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757863" y="2827338"/>
            <a:ext cx="1046162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アトラクションの投資額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250825" y="1989138"/>
          <a:ext cx="8135938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346"/>
                <a:gridCol w="2016144"/>
                <a:gridCol w="1295448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アトラクション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投資額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endParaRPr kumimoji="1" lang="ja-JP" altLang="en-US" sz="3200" dirty="0"/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トイストーリーマニア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115</a:t>
                      </a:r>
                      <a:r>
                        <a:rPr kumimoji="1" lang="ja-JP" altLang="en-US" sz="3200" dirty="0" smtClean="0"/>
                        <a:t>億円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2012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タワーオブテラー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210</a:t>
                      </a:r>
                      <a:r>
                        <a:rPr kumimoji="1" lang="ja-JP" altLang="en-US" sz="3200" dirty="0" smtClean="0"/>
                        <a:t>億円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2006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プーさんのハニーハント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110</a:t>
                      </a:r>
                      <a:r>
                        <a:rPr kumimoji="1" lang="ja-JP" altLang="en-US" sz="3200" dirty="0" smtClean="0"/>
                        <a:t>億円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2000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3200" dirty="0" smtClean="0"/>
                        <a:t>ビッグサンダーマウンテン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80</a:t>
                      </a:r>
                      <a:r>
                        <a:rPr kumimoji="1" lang="ja-JP" altLang="en-US" sz="3200" dirty="0" smtClean="0"/>
                        <a:t>億円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1987</a:t>
                      </a:r>
                      <a:endParaRPr kumimoji="1" lang="ja-JP" altLang="en-US" sz="3200" dirty="0"/>
                    </a:p>
                  </a:txBody>
                  <a:tcPr marL="91436" marR="91436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タワーオブテラー</a:t>
            </a:r>
          </a:p>
        </p:txBody>
      </p:sp>
      <p:pic>
        <p:nvPicPr>
          <p:cNvPr id="1034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628775"/>
            <a:ext cx="8191500" cy="3810000"/>
          </a:xfrm>
          <a:noFill/>
        </p:spPr>
      </p:pic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611188" y="5661025"/>
            <a:ext cx="57610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6000"/>
              <a:t>210</a:t>
            </a:r>
            <a:r>
              <a:rPr lang="ja-JP" altLang="en-US" sz="6000"/>
              <a:t>億円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ディズニーランドホテル</a:t>
            </a:r>
          </a:p>
        </p:txBody>
      </p:sp>
      <p:pic>
        <p:nvPicPr>
          <p:cNvPr id="1044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70275" y="1484313"/>
            <a:ext cx="4795838" cy="3544887"/>
          </a:xfrm>
          <a:noFill/>
        </p:spPr>
      </p:pic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827088" y="5368925"/>
            <a:ext cx="5040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6000"/>
              <a:t>440</a:t>
            </a:r>
            <a:r>
              <a:rPr lang="ja-JP" altLang="en-US" sz="6000"/>
              <a:t>億円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ワンス・アポン・アタイム</a:t>
            </a:r>
          </a:p>
        </p:txBody>
      </p:sp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0" y="1490663"/>
            <a:ext cx="5715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606425" y="5842000"/>
            <a:ext cx="5113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6000"/>
              <a:t>20</a:t>
            </a:r>
            <a:r>
              <a:rPr lang="ja-JP" altLang="en-US" sz="6000"/>
              <a:t>億円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/>
              <a:t>ウィザーディング・ワールド・オブ</a:t>
            </a:r>
            <a:r>
              <a:rPr lang="ja-JP" altLang="en-US" dirty="0" smtClean="0"/>
              <a:t>・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ハリー</a:t>
            </a:r>
            <a:r>
              <a:rPr lang="ja-JP" altLang="en-US" dirty="0"/>
              <a:t>・</a:t>
            </a:r>
            <a:r>
              <a:rPr lang="ja-JP" altLang="en-US" dirty="0" smtClean="0"/>
              <a:t>ポッター</a:t>
            </a:r>
            <a:endParaRPr lang="ja-JP" altLang="en-US" dirty="0"/>
          </a:p>
        </p:txBody>
      </p:sp>
      <p:pic>
        <p:nvPicPr>
          <p:cNvPr id="10649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71863" y="2824163"/>
            <a:ext cx="2200275" cy="2076450"/>
          </a:xfrm>
          <a:noFill/>
        </p:spPr>
      </p:pic>
      <p:pic>
        <p:nvPicPr>
          <p:cNvPr id="1065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143125"/>
            <a:ext cx="294957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965325"/>
            <a:ext cx="343217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611188" y="4979988"/>
            <a:ext cx="41052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6000"/>
              <a:t>450</a:t>
            </a:r>
            <a:r>
              <a:rPr lang="ja-JP" altLang="en-US" sz="6000"/>
              <a:t>億円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経済学とは</a:t>
            </a:r>
          </a:p>
        </p:txBody>
      </p:sp>
      <p:sp>
        <p:nvSpPr>
          <p:cNvPr id="10752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ja-JP" altLang="en-US" sz="4000" smtClean="0">
                <a:solidFill>
                  <a:srgbClr val="0000CC"/>
                </a:solidFill>
              </a:rPr>
              <a:t>経世済民</a:t>
            </a:r>
            <a:endParaRPr lang="en-US" altLang="ja-JP" sz="4000" smtClean="0">
              <a:solidFill>
                <a:srgbClr val="0000CC"/>
              </a:solidFill>
            </a:endParaRPr>
          </a:p>
          <a:p>
            <a:pPr eaLnBrk="1" hangingPunct="1"/>
            <a:r>
              <a:rPr lang="ja-JP" altLang="en-US" smtClean="0"/>
              <a:t>「世を經（おさ）め、民を濟（すく）う」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隋の時代の王通</a:t>
            </a:r>
            <a:r>
              <a:rPr lang="en-US" altLang="ja-JP" smtClean="0"/>
              <a:t>『</a:t>
            </a:r>
            <a:r>
              <a:rPr lang="ja-JP" altLang="en-US" smtClean="0"/>
              <a:t>文中子中説</a:t>
            </a:r>
            <a:r>
              <a:rPr lang="en-US" altLang="ja-JP" smtClean="0"/>
              <a:t>』</a:t>
            </a:r>
            <a:r>
              <a:rPr lang="ja-JP" altLang="en-US" smtClean="0"/>
              <a:t>礼楽篇</a:t>
            </a:r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>
              <a:buFont typeface="Arial" charset="0"/>
              <a:buNone/>
            </a:pPr>
            <a:r>
              <a:rPr lang="en-US" altLang="ja-JP" sz="4000" smtClean="0">
                <a:solidFill>
                  <a:srgbClr val="0000CC"/>
                </a:solidFill>
              </a:rPr>
              <a:t>Economy</a:t>
            </a:r>
          </a:p>
          <a:p>
            <a:pPr eaLnBrk="1" hangingPunct="1"/>
            <a:r>
              <a:rPr lang="ja-JP" altLang="en-US" smtClean="0"/>
              <a:t>ギリシャ語の</a:t>
            </a:r>
            <a:r>
              <a:rPr lang="ja-JP" altLang="ja-JP" smtClean="0"/>
              <a:t> </a:t>
            </a:r>
            <a:r>
              <a:rPr lang="en-US" altLang="ja-JP" smtClean="0"/>
              <a:t>oikonomia</a:t>
            </a:r>
            <a:r>
              <a:rPr lang="ja-JP" altLang="en-US" smtClean="0"/>
              <a:t>が語源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家計の管理法という意味である。</a:t>
            </a:r>
            <a:endParaRPr lang="ja-JP" altLang="ja-JP" smtClean="0"/>
          </a:p>
          <a:p>
            <a:pPr eaLnBrk="1" hangingPunct="1"/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44450"/>
            <a:ext cx="8778875" cy="6362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経済学とは</a:t>
            </a:r>
          </a:p>
        </p:txBody>
      </p:sp>
      <p:sp>
        <p:nvSpPr>
          <p:cNvPr id="13315" name="コンテンツ プレースホルダー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ja-JP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ja-JP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ja-JP" altLang="en-US" dirty="0" smtClean="0"/>
              <a:t>人間が「損得勘定で行動する」と仮定して、社会を分析しようとする学問。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260350"/>
            <a:ext cx="4270375" cy="638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60350"/>
            <a:ext cx="2879725" cy="644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3"/>
          <p:cNvSpPr/>
          <p:nvPr/>
        </p:nvSpPr>
        <p:spPr>
          <a:xfrm>
            <a:off x="1331913" y="1700213"/>
            <a:ext cx="936625" cy="2233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09573" name="テキスト ボックス 4"/>
          <p:cNvSpPr txBox="1">
            <a:spLocks noChangeArrowheads="1"/>
          </p:cNvSpPr>
          <p:nvPr/>
        </p:nvSpPr>
        <p:spPr bwMode="auto">
          <a:xfrm>
            <a:off x="6372225" y="6165850"/>
            <a:ext cx="2771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/>
              <a:t>随の時代西暦</a:t>
            </a:r>
            <a:r>
              <a:rPr lang="en-US" altLang="ja-JP"/>
              <a:t>600</a:t>
            </a:r>
            <a:r>
              <a:rPr lang="ja-JP" altLang="en-US"/>
              <a:t>年ころ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1105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475" y="1484313"/>
            <a:ext cx="2697163" cy="4525962"/>
          </a:xfrm>
        </p:spPr>
      </p:pic>
      <p:sp>
        <p:nvSpPr>
          <p:cNvPr id="5" name="正方形/長方形 4"/>
          <p:cNvSpPr/>
          <p:nvPr/>
        </p:nvSpPr>
        <p:spPr>
          <a:xfrm>
            <a:off x="4067175" y="2060575"/>
            <a:ext cx="649288" cy="86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10597" name="テキスト ボックス 5"/>
          <p:cNvSpPr txBox="1">
            <a:spLocks noChangeArrowheads="1"/>
          </p:cNvSpPr>
          <p:nvPr/>
        </p:nvSpPr>
        <p:spPr bwMode="auto">
          <a:xfrm>
            <a:off x="611188" y="2997200"/>
            <a:ext cx="259238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/>
              <a:t>美しい琴の音で、山中にありながら、御殿にいるようだ。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入場者数ベスト</a:t>
            </a:r>
            <a:r>
              <a:rPr lang="en-US" altLang="ja-JP" smtClean="0"/>
              <a:t>10</a:t>
            </a:r>
            <a:r>
              <a:rPr lang="ja-JP" altLang="en-US" smtClean="0"/>
              <a:t>（</a:t>
            </a:r>
            <a:r>
              <a:rPr lang="en-US" altLang="ja-JP" smtClean="0"/>
              <a:t>2010</a:t>
            </a:r>
            <a:r>
              <a:rPr lang="ja-JP" altLang="en-US" smtClean="0"/>
              <a:t>年度）</a:t>
            </a:r>
          </a:p>
        </p:txBody>
      </p:sp>
      <p:pic>
        <p:nvPicPr>
          <p:cNvPr id="1126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628775"/>
            <a:ext cx="6553200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目の錯覚</a:t>
            </a:r>
          </a:p>
        </p:txBody>
      </p:sp>
      <p:sp>
        <p:nvSpPr>
          <p:cNvPr id="113667" name="Line 5"/>
          <p:cNvSpPr>
            <a:spLocks noChangeShapeType="1"/>
          </p:cNvSpPr>
          <p:nvPr/>
        </p:nvSpPr>
        <p:spPr bwMode="auto">
          <a:xfrm>
            <a:off x="1716088" y="3055938"/>
            <a:ext cx="5951537" cy="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3668" name="Line 6"/>
          <p:cNvSpPr>
            <a:spLocks noChangeShapeType="1"/>
          </p:cNvSpPr>
          <p:nvPr/>
        </p:nvSpPr>
        <p:spPr bwMode="auto">
          <a:xfrm flipV="1">
            <a:off x="1716088" y="4387850"/>
            <a:ext cx="59515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3669" name="Line 7"/>
          <p:cNvSpPr>
            <a:spLocks noChangeShapeType="1"/>
          </p:cNvSpPr>
          <p:nvPr/>
        </p:nvSpPr>
        <p:spPr bwMode="auto">
          <a:xfrm flipH="1">
            <a:off x="1716088" y="2486025"/>
            <a:ext cx="576262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3670" name="Line 8"/>
          <p:cNvSpPr>
            <a:spLocks noChangeShapeType="1"/>
          </p:cNvSpPr>
          <p:nvPr/>
        </p:nvSpPr>
        <p:spPr bwMode="auto">
          <a:xfrm>
            <a:off x="1716088" y="3062288"/>
            <a:ext cx="576262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3671" name="Line 9"/>
          <p:cNvSpPr>
            <a:spLocks noChangeShapeType="1"/>
          </p:cNvSpPr>
          <p:nvPr/>
        </p:nvSpPr>
        <p:spPr bwMode="auto">
          <a:xfrm>
            <a:off x="7019925" y="2497138"/>
            <a:ext cx="647700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3672" name="Line 10"/>
          <p:cNvSpPr>
            <a:spLocks noChangeShapeType="1"/>
          </p:cNvSpPr>
          <p:nvPr/>
        </p:nvSpPr>
        <p:spPr bwMode="auto">
          <a:xfrm flipH="1">
            <a:off x="7019925" y="3043238"/>
            <a:ext cx="64770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3673" name="Line 11"/>
          <p:cNvSpPr>
            <a:spLocks noChangeShapeType="1"/>
          </p:cNvSpPr>
          <p:nvPr/>
        </p:nvSpPr>
        <p:spPr bwMode="auto">
          <a:xfrm flipV="1">
            <a:off x="7623175" y="3813175"/>
            <a:ext cx="647700" cy="574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3674" name="Line 12"/>
          <p:cNvSpPr>
            <a:spLocks noChangeShapeType="1"/>
          </p:cNvSpPr>
          <p:nvPr/>
        </p:nvSpPr>
        <p:spPr bwMode="auto">
          <a:xfrm>
            <a:off x="7623175" y="4387850"/>
            <a:ext cx="603250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3675" name="Line 13"/>
          <p:cNvSpPr>
            <a:spLocks noChangeShapeType="1"/>
          </p:cNvSpPr>
          <p:nvPr/>
        </p:nvSpPr>
        <p:spPr bwMode="auto">
          <a:xfrm flipH="1" flipV="1">
            <a:off x="1211263" y="3956050"/>
            <a:ext cx="5048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3676" name="Line 14"/>
          <p:cNvSpPr>
            <a:spLocks noChangeShapeType="1"/>
          </p:cNvSpPr>
          <p:nvPr/>
        </p:nvSpPr>
        <p:spPr bwMode="auto">
          <a:xfrm flipH="1">
            <a:off x="1154113" y="4387850"/>
            <a:ext cx="576262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cxnSp>
        <p:nvCxnSpPr>
          <p:cNvPr id="17" name="直線コネクタ 16"/>
          <p:cNvCxnSpPr/>
          <p:nvPr/>
        </p:nvCxnSpPr>
        <p:spPr>
          <a:xfrm flipH="1">
            <a:off x="7623175" y="1341438"/>
            <a:ext cx="44450" cy="43195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1695450" y="1446213"/>
            <a:ext cx="20638" cy="446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心理学と経済学</a:t>
            </a:r>
          </a:p>
        </p:txBody>
      </p:sp>
      <p:sp>
        <p:nvSpPr>
          <p:cNvPr id="118787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611188" y="1341438"/>
            <a:ext cx="8007350" cy="4695825"/>
          </a:xfrm>
        </p:spPr>
        <p:txBody>
          <a:bodyPr/>
          <a:lstStyle/>
          <a:p>
            <a:pPr eaLnBrk="1" hangingPunct="1"/>
            <a:r>
              <a:rPr lang="ja-JP" altLang="en-US" sz="2800" smtClean="0"/>
              <a:t>Ａ子さんはディズニーランドに行くことにしていました。当日でかけるける前に次のことが起こりました。</a:t>
            </a:r>
          </a:p>
          <a:p>
            <a:pPr eaLnBrk="1" hangingPunct="1"/>
            <a:r>
              <a:rPr lang="ja-JP" altLang="en-US" sz="2800" smtClean="0"/>
              <a:t>①当日券（</a:t>
            </a:r>
            <a:r>
              <a:rPr lang="en-US" altLang="ja-JP" sz="2800" smtClean="0"/>
              <a:t>6000</a:t>
            </a:r>
            <a:r>
              <a:rPr lang="ja-JP" altLang="en-US" sz="2800" smtClean="0"/>
              <a:t>円）を買うつもりだったが、</a:t>
            </a:r>
            <a:r>
              <a:rPr lang="en-US" altLang="ja-JP" sz="2800" smtClean="0">
                <a:solidFill>
                  <a:srgbClr val="0000CC"/>
                </a:solidFill>
              </a:rPr>
              <a:t>6000</a:t>
            </a:r>
            <a:r>
              <a:rPr lang="ja-JP" altLang="en-US" sz="2800" smtClean="0">
                <a:solidFill>
                  <a:srgbClr val="0000CC"/>
                </a:solidFill>
              </a:rPr>
              <a:t>円失くしていたことに</a:t>
            </a:r>
            <a:r>
              <a:rPr lang="ja-JP" altLang="en-US" sz="2800" smtClean="0"/>
              <a:t>気づきました。</a:t>
            </a:r>
            <a:r>
              <a:rPr lang="en-US" altLang="ja-JP" sz="2800" smtClean="0"/>
              <a:t>6000</a:t>
            </a:r>
            <a:r>
              <a:rPr lang="ja-JP" altLang="en-US" sz="2800" smtClean="0"/>
              <a:t>円出して当日券を買いますか。</a:t>
            </a:r>
          </a:p>
          <a:p>
            <a:pPr eaLnBrk="1" hangingPunct="1"/>
            <a:endParaRPr lang="ja-JP" altLang="en-US" sz="2800" smtClean="0"/>
          </a:p>
          <a:p>
            <a:pPr eaLnBrk="1" hangingPunct="1"/>
            <a:r>
              <a:rPr lang="ja-JP" altLang="en-US" sz="2800" smtClean="0"/>
              <a:t>②前売り券を</a:t>
            </a:r>
            <a:r>
              <a:rPr lang="en-US" altLang="ja-JP" sz="2800" smtClean="0"/>
              <a:t>6000</a:t>
            </a:r>
            <a:r>
              <a:rPr lang="ja-JP" altLang="en-US" sz="2800" smtClean="0"/>
              <a:t>円出して買っていたところ、</a:t>
            </a:r>
            <a:r>
              <a:rPr lang="ja-JP" altLang="en-US" sz="2800" smtClean="0">
                <a:solidFill>
                  <a:srgbClr val="0000CC"/>
                </a:solidFill>
              </a:rPr>
              <a:t>チケットを失くしたこと</a:t>
            </a:r>
            <a:r>
              <a:rPr lang="ja-JP" altLang="en-US" sz="2800" smtClean="0"/>
              <a:t>に気づきました。当日券も</a:t>
            </a:r>
            <a:r>
              <a:rPr lang="en-US" altLang="ja-JP" sz="2800" smtClean="0"/>
              <a:t>6000</a:t>
            </a:r>
            <a:r>
              <a:rPr lang="ja-JP" altLang="en-US" sz="2800" smtClean="0"/>
              <a:t>円で買えますが、買いますか？</a:t>
            </a:r>
          </a:p>
        </p:txBody>
      </p:sp>
      <p:sp>
        <p:nvSpPr>
          <p:cNvPr id="118791" name="Oval 7"/>
          <p:cNvSpPr>
            <a:spLocks noChangeArrowheads="1"/>
          </p:cNvSpPr>
          <p:nvPr/>
        </p:nvSpPr>
        <p:spPr bwMode="auto">
          <a:xfrm>
            <a:off x="179388" y="5949950"/>
            <a:ext cx="3097212" cy="719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ja-JP" altLang="en-US">
                <a:solidFill>
                  <a:srgbClr val="0000CC"/>
                </a:solidFill>
              </a:rPr>
              <a:t>②で買わない人が多いはず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>
          <a:extLst/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mtClean="0"/>
              <a:t>メンタル・アカウンティング</a:t>
            </a:r>
            <a:br>
              <a:rPr lang="ja-JP" altLang="en-US" smtClean="0"/>
            </a:br>
            <a:r>
              <a:rPr lang="ja-JP" altLang="en-US" smtClean="0"/>
              <a:t>（心の財布）</a:t>
            </a:r>
          </a:p>
        </p:txBody>
      </p:sp>
      <p:sp>
        <p:nvSpPr>
          <p:cNvPr id="116739" name="Rectangle 3"/>
          <p:cNvSpPr>
            <a:spLocks noGrp="1" noRot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ja-JP" altLang="en-US" smtClean="0"/>
              <a:t>お金の収支を計算すると、心理的に、「娯楽費」「食費」などに分けている。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mtClean="0"/>
              <a:t>①の場合は、「娯楽費」への支出は</a:t>
            </a:r>
            <a:r>
              <a:rPr lang="en-US" altLang="ja-JP" smtClean="0"/>
              <a:t>6000</a:t>
            </a:r>
            <a:r>
              <a:rPr lang="ja-JP" altLang="en-US" smtClean="0"/>
              <a:t>円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mtClean="0"/>
              <a:t>②の場合は、「娯楽費」への支出は</a:t>
            </a:r>
            <a:r>
              <a:rPr lang="en-US" altLang="ja-JP" smtClean="0"/>
              <a:t>1</a:t>
            </a:r>
            <a:r>
              <a:rPr lang="ja-JP" altLang="en-US" smtClean="0"/>
              <a:t>万</a:t>
            </a:r>
            <a:r>
              <a:rPr lang="en-US" altLang="ja-JP" smtClean="0"/>
              <a:t>2000</a:t>
            </a:r>
            <a:r>
              <a:rPr lang="ja-JP" altLang="en-US" smtClean="0"/>
              <a:t>円になる。</a:t>
            </a:r>
          </a:p>
          <a:p>
            <a:pPr eaLnBrk="1" hangingPunct="1">
              <a:lnSpc>
                <a:spcPct val="90000"/>
              </a:lnSpc>
            </a:pPr>
            <a:endParaRPr lang="ja-JP" altLang="en-US" smtClean="0"/>
          </a:p>
          <a:p>
            <a:pPr eaLnBrk="1" hangingPunct="1">
              <a:lnSpc>
                <a:spcPct val="90000"/>
              </a:lnSpc>
            </a:pPr>
            <a:r>
              <a:rPr lang="ja-JP" altLang="en-US" smtClean="0"/>
              <a:t>合理的に考えれば収支は同じなのに、行動に違いが出る。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タイトル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mtClean="0"/>
              <a:t>1</a:t>
            </a:r>
            <a:r>
              <a:rPr lang="ja-JP" altLang="en-US" smtClean="0"/>
              <a:t>日当たり利用者数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/>
        </p:nvGraphicFramePr>
        <p:xfrm>
          <a:off x="1619250" y="1989138"/>
          <a:ext cx="5905500" cy="3816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4668"/>
                <a:gridCol w="2500832"/>
              </a:tblGrid>
              <a:tr h="63605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u="none" strike="noStrike" dirty="0">
                          <a:effectLst/>
                        </a:rPr>
                        <a:t>　</a:t>
                      </a:r>
                      <a:endParaRPr lang="ja-JP" altLang="en-US" sz="2400" b="0" i="0" u="none" strike="noStrike" dirty="0">
                        <a:effectLst/>
                        <a:latin typeface="Arial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effectLst/>
                        </a:rPr>
                        <a:t>1</a:t>
                      </a:r>
                      <a:r>
                        <a:rPr lang="ja-JP" altLang="en-US" sz="2400" u="none" strike="noStrike" dirty="0">
                          <a:effectLst/>
                        </a:rPr>
                        <a:t>日当たり</a:t>
                      </a:r>
                      <a:endParaRPr lang="ja-JP" altLang="en-US" sz="2400" b="0" i="0" u="none" strike="noStrike" dirty="0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ctr"/>
                </a:tc>
              </a:tr>
              <a:tr h="63605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u="none" strike="noStrike" dirty="0">
                          <a:effectLst/>
                        </a:rPr>
                        <a:t>東京ディズニーリゾート</a:t>
                      </a:r>
                      <a:endParaRPr lang="ja-JP" altLang="en-US" sz="2400" b="0" i="0" u="none" strike="noStrike" dirty="0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u="none" strike="noStrike" dirty="0">
                          <a:effectLst/>
                        </a:rPr>
                        <a:t>６万</a:t>
                      </a:r>
                      <a:r>
                        <a:rPr lang="en-US" altLang="ja-JP" sz="2400" u="none" strike="noStrike" dirty="0">
                          <a:effectLst/>
                        </a:rPr>
                        <a:t>9000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ctr"/>
                </a:tc>
              </a:tr>
              <a:tr h="63605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u="none" strike="noStrike" dirty="0">
                          <a:effectLst/>
                        </a:rPr>
                        <a:t>東京ドーム</a:t>
                      </a:r>
                      <a:endParaRPr lang="ja-JP" altLang="en-US" sz="2400" b="0" i="0" u="none" strike="noStrike" dirty="0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effectLst/>
                        </a:rPr>
                        <a:t>4</a:t>
                      </a:r>
                      <a:r>
                        <a:rPr lang="ja-JP" altLang="en-US" sz="2400" u="none" strike="noStrike" dirty="0">
                          <a:effectLst/>
                        </a:rPr>
                        <a:t>万</a:t>
                      </a:r>
                      <a:r>
                        <a:rPr lang="en-US" altLang="ja-JP" sz="2400" u="none" strike="noStrike" dirty="0">
                          <a:effectLst/>
                        </a:rPr>
                        <a:t>5600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ctr"/>
                </a:tc>
              </a:tr>
              <a:tr h="63605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u="none" strike="noStrike" dirty="0" smtClean="0">
                          <a:effectLst/>
                        </a:rPr>
                        <a:t>原宿駅</a:t>
                      </a:r>
                      <a:endParaRPr lang="ja-JP" altLang="en-US" sz="2400" b="0" i="0" u="none" strike="noStrike" dirty="0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 smtClean="0">
                          <a:effectLst/>
                        </a:rPr>
                        <a:t>6</a:t>
                      </a:r>
                      <a:r>
                        <a:rPr lang="ja-JP" altLang="en-US" sz="2400" u="none" strike="noStrike" dirty="0" smtClean="0">
                          <a:effectLst/>
                        </a:rPr>
                        <a:t>万</a:t>
                      </a:r>
                      <a:r>
                        <a:rPr lang="en-US" altLang="ja-JP" sz="2400" u="none" strike="noStrike" dirty="0" smtClean="0">
                          <a:effectLst/>
                        </a:rPr>
                        <a:t>9000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ctr"/>
                </a:tc>
              </a:tr>
              <a:tr h="63605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u="none" strike="noStrike">
                          <a:effectLst/>
                        </a:rPr>
                        <a:t>スカイツリー初日</a:t>
                      </a:r>
                      <a:endParaRPr lang="ja-JP" altLang="en-US" sz="2400" b="0" i="0" u="none" strike="noStrike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effectLst/>
                        </a:rPr>
                        <a:t>21</a:t>
                      </a:r>
                      <a:r>
                        <a:rPr lang="ja-JP" altLang="en-US" sz="2400" u="none" strike="noStrike" dirty="0">
                          <a:effectLst/>
                        </a:rPr>
                        <a:t>万</a:t>
                      </a:r>
                      <a:r>
                        <a:rPr lang="en-US" altLang="ja-JP" sz="2400" u="none" strike="noStrike" dirty="0">
                          <a:effectLst/>
                        </a:rPr>
                        <a:t>9000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ctr"/>
                </a:tc>
              </a:tr>
              <a:tr h="636058"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400" u="none" strike="noStrike">
                          <a:effectLst/>
                        </a:rPr>
                        <a:t>スカイツリー年間目標</a:t>
                      </a:r>
                      <a:endParaRPr lang="ja-JP" altLang="en-US" sz="2400" b="0" i="0" u="none" strike="noStrike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effectLst/>
                        </a:rPr>
                        <a:t>8</a:t>
                      </a:r>
                      <a:r>
                        <a:rPr lang="ja-JP" altLang="en-US" sz="2400" u="none" strike="noStrike" dirty="0">
                          <a:effectLst/>
                        </a:rPr>
                        <a:t>万</a:t>
                      </a:r>
                      <a:r>
                        <a:rPr lang="en-US" altLang="ja-JP" sz="2400" u="none" strike="noStrike" dirty="0">
                          <a:effectLst/>
                        </a:rPr>
                        <a:t>8000</a:t>
                      </a:r>
                      <a:r>
                        <a:rPr lang="ja-JP" altLang="en-US" sz="2400" u="none" strike="noStrike" dirty="0">
                          <a:effectLst/>
                        </a:rPr>
                        <a:t>人</a:t>
                      </a:r>
                      <a:endParaRPr lang="ja-JP" altLang="en-US" sz="2400" b="0" i="0" u="none" strike="noStrike" dirty="0">
                        <a:effectLst/>
                        <a:latin typeface="ＭＳ Ｐゴシック"/>
                      </a:endParaRPr>
                    </a:p>
                  </a:txBody>
                  <a:tcPr marL="9526" marR="9526" marT="9525" marB="0" anchor="ctr"/>
                </a:tc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5400675" y="2757488"/>
            <a:ext cx="1692275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5435600" y="3429000"/>
            <a:ext cx="1657350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435600" y="4005263"/>
            <a:ext cx="1671638" cy="504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435600" y="4713288"/>
            <a:ext cx="1657350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446713" y="5300663"/>
            <a:ext cx="1646237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pic>
        <p:nvPicPr>
          <p:cNvPr id="118815" name="図 11" descr="入場者が1000万人を超えた東京スカイツリー(22日午後、東京都墨田区)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3429000"/>
            <a:ext cx="1450975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タイトル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ja-JP" smtClean="0"/>
              <a:t>JR1</a:t>
            </a:r>
            <a:r>
              <a:rPr lang="ja-JP" altLang="en-US" smtClean="0"/>
              <a:t>日平均乗降客数</a:t>
            </a:r>
          </a:p>
        </p:txBody>
      </p:sp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539750" y="1125538"/>
          <a:ext cx="8229600" cy="5486400"/>
        </p:xfrm>
        <a:graphic>
          <a:graphicData uri="http://schemas.openxmlformats.org/drawingml/2006/table">
            <a:tbl>
              <a:tblPr/>
              <a:tblGrid>
                <a:gridCol w="1008063"/>
                <a:gridCol w="1655762"/>
                <a:gridCol w="1728788"/>
                <a:gridCol w="1511300"/>
                <a:gridCol w="2325687"/>
              </a:tblGrid>
              <a:tr h="3968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順位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駅名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</a:t>
                      </a: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日平均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定期外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定期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合計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hlinkClick r:id="rId2"/>
                        </a:rPr>
                        <a:t>新宿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349,980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401,038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751,018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hlinkClick r:id="rId3"/>
                        </a:rPr>
                        <a:t>池袋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228,365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321,985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550,350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hlinkClick r:id="rId4"/>
                        </a:rPr>
                        <a:t>東京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196,897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219,011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415,908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hlinkClick r:id="rId5"/>
                        </a:rPr>
                        <a:t>横浜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156,947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249,646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406,594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hlinkClick r:id="rId6"/>
                        </a:rPr>
                        <a:t>渋谷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175,518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203,020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378,539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hlinkClick r:id="rId7"/>
                        </a:rPr>
                        <a:t>品川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142,078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193,582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335,661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hlinkClick r:id="rId8"/>
                        </a:rPr>
                        <a:t>新橋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97,840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157,105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254,945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hlinkClick r:id="rId9"/>
                        </a:rPr>
                        <a:t>大宮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90,255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155,224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245,479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hlinkClick r:id="rId10"/>
                        </a:rPr>
                        <a:t>秋葉原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130,193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110,133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240,327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hlinkClick r:id="rId11"/>
                        </a:rPr>
                        <a:t>北千住</a:t>
                      </a:r>
                      <a:endParaRPr kumimoji="1" lang="ja-JP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51,879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151,548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</a:rPr>
                        <a:t>203,428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タイトル 1"/>
          <p:cNvSpPr>
            <a:spLocks noGrp="1"/>
          </p:cNvSpPr>
          <p:nvPr>
            <p:ph type="title"/>
          </p:nvPr>
        </p:nvSpPr>
        <p:spPr>
          <a:xfrm>
            <a:off x="107950" y="320675"/>
            <a:ext cx="7056438" cy="1325563"/>
          </a:xfrm>
        </p:spPr>
        <p:txBody>
          <a:bodyPr/>
          <a:lstStyle/>
          <a:p>
            <a:r>
              <a:rPr lang="ja-JP" altLang="en-US" smtClean="0"/>
              <a:t>ディズニーランドがきれいな理由</a:t>
            </a:r>
          </a:p>
        </p:txBody>
      </p:sp>
      <p:sp>
        <p:nvSpPr>
          <p:cNvPr id="120835" name="コンテンツ プレースホルダ 2"/>
          <p:cNvSpPr>
            <a:spLocks noGrp="1"/>
          </p:cNvSpPr>
          <p:nvPr>
            <p:ph idx="1"/>
          </p:nvPr>
        </p:nvSpPr>
        <p:spPr>
          <a:xfrm>
            <a:off x="827088" y="1412875"/>
            <a:ext cx="7886700" cy="5329238"/>
          </a:xfrm>
        </p:spPr>
        <p:txBody>
          <a:bodyPr/>
          <a:lstStyle/>
          <a:p>
            <a:r>
              <a:rPr lang="ja-JP" altLang="en-US" sz="2800" smtClean="0"/>
              <a:t>「</a:t>
            </a:r>
            <a:r>
              <a:rPr lang="ja-JP" altLang="en-US" sz="2800" smtClean="0">
                <a:solidFill>
                  <a:srgbClr val="D402CA"/>
                </a:solidFill>
              </a:rPr>
              <a:t>割れ窓理論</a:t>
            </a:r>
            <a:r>
              <a:rPr lang="ja-JP" altLang="en-US" sz="2800" smtClean="0"/>
              <a:t>」米国の犯罪学者ケリング教授</a:t>
            </a:r>
            <a:endParaRPr lang="en-US" altLang="ja-JP" sz="2800" smtClean="0"/>
          </a:p>
          <a:p>
            <a:r>
              <a:rPr lang="ja-JP" altLang="en-US" sz="2800" smtClean="0"/>
              <a:t>ニューヨークの犯罪防止に役立つ</a:t>
            </a:r>
            <a:br>
              <a:rPr lang="ja-JP" altLang="en-US" sz="2800" smtClean="0"/>
            </a:br>
            <a:r>
              <a:rPr lang="ja-JP" altLang="en-US" sz="2800" smtClean="0"/>
              <a:t>　</a:t>
            </a:r>
            <a:endParaRPr lang="en-US" altLang="ja-JP" sz="2800" smtClean="0"/>
          </a:p>
          <a:p>
            <a:r>
              <a:rPr lang="ja-JP" altLang="en-US" sz="2800" smtClean="0"/>
              <a:t>一つの窓を放置する</a:t>
            </a:r>
            <a:r>
              <a:rPr lang="ja-JP" altLang="en-US" sz="2800" smtClean="0">
                <a:solidFill>
                  <a:srgbClr val="FF0000"/>
                </a:solidFill>
              </a:rPr>
              <a:t>→</a:t>
            </a:r>
            <a:r>
              <a:rPr lang="ja-JP" altLang="en-US" sz="2800" smtClean="0"/>
              <a:t>近くの窓が割られる</a:t>
            </a:r>
            <a:r>
              <a:rPr lang="ja-JP" altLang="en-US" sz="2800" smtClean="0">
                <a:solidFill>
                  <a:srgbClr val="FF0000"/>
                </a:solidFill>
              </a:rPr>
              <a:t>→</a:t>
            </a:r>
            <a:r>
              <a:rPr lang="ja-JP" altLang="en-US" sz="2800" smtClean="0"/>
              <a:t>割られる窓が増えるとビル全体が荒廃</a:t>
            </a:r>
            <a:r>
              <a:rPr lang="ja-JP" altLang="en-US" sz="2800" smtClean="0">
                <a:solidFill>
                  <a:srgbClr val="FF0000"/>
                </a:solidFill>
              </a:rPr>
              <a:t>→</a:t>
            </a:r>
            <a:r>
              <a:rPr lang="ja-JP" altLang="en-US" sz="2800" smtClean="0"/>
              <a:t>街全体に悪影響</a:t>
            </a:r>
            <a:r>
              <a:rPr lang="ja-JP" altLang="en-US" sz="2800" smtClean="0">
                <a:solidFill>
                  <a:srgbClr val="FF0000"/>
                </a:solidFill>
              </a:rPr>
              <a:t>→</a:t>
            </a:r>
            <a:r>
              <a:rPr lang="ja-JP" altLang="en-US" sz="2800" smtClean="0"/>
              <a:t>犯罪が増える</a:t>
            </a:r>
            <a:endParaRPr lang="en-US" altLang="ja-JP" sz="2800" smtClean="0"/>
          </a:p>
          <a:p>
            <a:endParaRPr lang="en-US" altLang="ja-JP" sz="2800" smtClean="0"/>
          </a:p>
          <a:p>
            <a:r>
              <a:rPr lang="ja-JP" altLang="en-US" sz="2800" smtClean="0"/>
              <a:t>ディズニーランドにはゴミ箱が非常に多い。これは、「人がゴミを持ち歩けるのは</a:t>
            </a:r>
            <a:r>
              <a:rPr lang="en-US" altLang="ja-JP" sz="2800" smtClean="0"/>
              <a:t>10</a:t>
            </a:r>
            <a:r>
              <a:rPr lang="ja-JP" altLang="en-US" sz="2800" smtClean="0"/>
              <a:t>メートルまで」という説があり、このため</a:t>
            </a:r>
            <a:r>
              <a:rPr lang="en-US" altLang="ja-JP" sz="2800" smtClean="0"/>
              <a:t>8</a:t>
            </a:r>
            <a:r>
              <a:rPr lang="ja-JP" altLang="en-US" sz="2800" smtClean="0"/>
              <a:t>メートルおきにゴミ箱が置いてあるという。しかし、この説の背景は確認できていない。</a:t>
            </a:r>
          </a:p>
        </p:txBody>
      </p:sp>
      <p:pic>
        <p:nvPicPr>
          <p:cNvPr id="12083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25400"/>
            <a:ext cx="1265238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179388" y="274638"/>
            <a:ext cx="8507412" cy="1143000"/>
          </a:xfrm>
        </p:spPr>
        <p:txBody>
          <a:bodyPr/>
          <a:lstStyle/>
          <a:p>
            <a:pPr eaLnBrk="1" hangingPunct="1"/>
            <a:r>
              <a:rPr lang="ja-JP" altLang="en-US" smtClean="0"/>
              <a:t>レイアウトから見るディズニーランド</a:t>
            </a:r>
          </a:p>
        </p:txBody>
      </p:sp>
      <p:sp>
        <p:nvSpPr>
          <p:cNvPr id="277510" name="Rectangle 6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映画の技術を採り入れる</a:t>
            </a:r>
          </a:p>
          <a:p>
            <a:pPr eaLnBrk="1" hangingPunct="1"/>
            <a:r>
              <a:rPr lang="ja-JP" altLang="en-US" smtClean="0"/>
              <a:t>色彩の心理学</a:t>
            </a:r>
          </a:p>
          <a:p>
            <a:pPr eaLnBrk="1" hangingPunct="1"/>
            <a:r>
              <a:rPr lang="ja-JP" altLang="en-US" smtClean="0"/>
              <a:t>音の心理学</a:t>
            </a:r>
          </a:p>
          <a:p>
            <a:pPr eaLnBrk="1" hangingPunct="1">
              <a:buFont typeface="Wingdings" pitchFamily="2" charset="2"/>
              <a:buNone/>
            </a:pPr>
            <a:endParaRPr lang="en-US" altLang="ja-JP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7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7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7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9" grpId="0"/>
      <p:bldP spid="277510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数字で見るディズニー</a:t>
            </a:r>
          </a:p>
        </p:txBody>
      </p:sp>
      <p:pic>
        <p:nvPicPr>
          <p:cNvPr id="1218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412875"/>
            <a:ext cx="6264275" cy="5002213"/>
          </a:xfrm>
          <a:noFill/>
        </p:spPr>
      </p:pic>
      <p:sp>
        <p:nvSpPr>
          <p:cNvPr id="121860" name="テキスト ボックス 3"/>
          <p:cNvSpPr txBox="1">
            <a:spLocks noChangeArrowheads="1"/>
          </p:cNvSpPr>
          <p:nvPr/>
        </p:nvSpPr>
        <p:spPr bwMode="auto">
          <a:xfrm>
            <a:off x="1042988" y="4437063"/>
            <a:ext cx="39592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4000"/>
              <a:t>10</a:t>
            </a:r>
            <a:r>
              <a:rPr lang="ja-JP" altLang="en-US" sz="4000"/>
              <a:t>年で</a:t>
            </a:r>
            <a:r>
              <a:rPr lang="en-US" altLang="ja-JP" sz="4000"/>
              <a:t>5000</a:t>
            </a:r>
            <a:r>
              <a:rPr lang="ja-JP" altLang="en-US" sz="4000"/>
              <a:t>億円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関ジャニ∞と経済動向の相関について（志田知香）</a:t>
            </a:r>
          </a:p>
        </p:txBody>
      </p:sp>
      <p:pic>
        <p:nvPicPr>
          <p:cNvPr id="1228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060575"/>
            <a:ext cx="7699375" cy="35290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/>
              <a:t> </a:t>
            </a:r>
            <a:r>
              <a:rPr lang="ja-JP" altLang="ja-JP" dirty="0" smtClean="0"/>
              <a:t/>
            </a:r>
            <a:br>
              <a:rPr lang="ja-JP" altLang="ja-JP" dirty="0" smtClean="0"/>
            </a:br>
            <a:r>
              <a:rPr lang="ja-JP" altLang="ja-JP" dirty="0" smtClean="0"/>
              <a:t>ディズニー流社員教育</a:t>
            </a:r>
            <a:br>
              <a:rPr lang="ja-JP" altLang="ja-JP" dirty="0" smtClean="0"/>
            </a:br>
            <a:endParaRPr lang="ja-JP" altLang="en-US" dirty="0"/>
          </a:p>
        </p:txBody>
      </p:sp>
      <p:sp>
        <p:nvSpPr>
          <p:cNvPr id="123907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ja-JP" smtClean="0"/>
              <a:t>正社員</a:t>
            </a:r>
            <a:r>
              <a:rPr lang="en-US" altLang="ja-JP" smtClean="0"/>
              <a:t>1</a:t>
            </a:r>
            <a:r>
              <a:rPr lang="ja-JP" altLang="ja-JP" smtClean="0"/>
              <a:t>ヵ月、アルバイトでも最低３～４日の研修、</a:t>
            </a:r>
            <a:r>
              <a:rPr lang="ja-JP" altLang="en-US" smtClean="0"/>
              <a:t>実地</a:t>
            </a:r>
            <a:r>
              <a:rPr lang="ja-JP" altLang="ja-JP" smtClean="0"/>
              <a:t>トレーニング４日</a:t>
            </a:r>
            <a:br>
              <a:rPr lang="ja-JP" altLang="ja-JP" smtClean="0"/>
            </a:br>
            <a:r>
              <a:rPr lang="ja-JP" altLang="ja-JP" smtClean="0"/>
              <a:t>・原則全員採用</a:t>
            </a:r>
            <a:endParaRPr lang="en-US" altLang="ja-JP" smtClean="0"/>
          </a:p>
          <a:p>
            <a:r>
              <a:rPr lang="ja-JP" altLang="ja-JP" smtClean="0"/>
              <a:t>面接→配役→入社→トレーニング（実地研修は平均して</a:t>
            </a:r>
            <a:r>
              <a:rPr lang="en-US" altLang="ja-JP" smtClean="0"/>
              <a:t>3</a:t>
            </a:r>
            <a:r>
              <a:rPr lang="ja-JP" altLang="ja-JP" smtClean="0"/>
              <a:t>～</a:t>
            </a:r>
            <a:r>
              <a:rPr lang="en-US" altLang="ja-JP" smtClean="0"/>
              <a:t>4</a:t>
            </a:r>
            <a:r>
              <a:rPr lang="ja-JP" altLang="ja-JP" smtClean="0"/>
              <a:t>日）→デビュー</a:t>
            </a:r>
            <a:endParaRPr lang="en-US" altLang="ja-JP" smtClean="0"/>
          </a:p>
          <a:p>
            <a:r>
              <a:rPr lang="ja-JP" altLang="ja-JP" smtClean="0"/>
              <a:t>登用制度</a:t>
            </a:r>
            <a:br>
              <a:rPr lang="ja-JP" altLang="ja-JP" smtClean="0"/>
            </a:br>
            <a:r>
              <a:rPr lang="ja-JP" altLang="ja-JP" smtClean="0"/>
              <a:t>準社員（アルバイト）→テーマパーク社員（スーパーバイザー職）（契約社員）→正社員</a:t>
            </a:r>
            <a:br>
              <a:rPr lang="ja-JP" altLang="ja-JP" smtClean="0"/>
            </a:br>
            <a:r>
              <a:rPr lang="en-US" altLang="ja-JP" smtClean="0"/>
              <a:t> </a:t>
            </a:r>
            <a:endParaRPr lang="ja-JP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タイトル 1"/>
          <p:cNvSpPr>
            <a:spLocks noGrp="1"/>
          </p:cNvSpPr>
          <p:nvPr>
            <p:ph type="ctrTitle"/>
          </p:nvPr>
        </p:nvSpPr>
        <p:spPr>
          <a:xfrm>
            <a:off x="414338" y="1349375"/>
            <a:ext cx="8118475" cy="2917825"/>
          </a:xfrm>
        </p:spPr>
        <p:txBody>
          <a:bodyPr/>
          <a:lstStyle/>
          <a:p>
            <a:r>
              <a:rPr lang="ja-JP" altLang="en-US" sz="4800" smtClean="0"/>
              <a:t>ディズニーの男女像の変化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625975" y="4283075"/>
            <a:ext cx="2830513" cy="593725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ja-JP" altLang="en-US" sz="2400" dirty="0" smtClean="0"/>
              <a:t>山澤ゼミ</a:t>
            </a:r>
            <a:r>
              <a:rPr lang="en-US" altLang="ja-JP" sz="2400" dirty="0" smtClean="0"/>
              <a:t>3</a:t>
            </a:r>
            <a:r>
              <a:rPr lang="ja-JP" altLang="en-US" sz="2400" dirty="0" smtClean="0"/>
              <a:t>年　原　萩原</a:t>
            </a:r>
            <a:endParaRPr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タイトル 1"/>
          <p:cNvSpPr>
            <a:spLocks noGrp="1"/>
          </p:cNvSpPr>
          <p:nvPr>
            <p:ph type="title"/>
          </p:nvPr>
        </p:nvSpPr>
        <p:spPr>
          <a:xfrm>
            <a:off x="250825" y="420688"/>
            <a:ext cx="6448425" cy="1320800"/>
          </a:xfrm>
        </p:spPr>
        <p:txBody>
          <a:bodyPr/>
          <a:lstStyle/>
          <a:p>
            <a:r>
              <a:rPr lang="ja-JP" altLang="en-US" sz="4000" smtClean="0"/>
              <a:t>ディズニープリンセス紹介</a:t>
            </a:r>
            <a:r>
              <a:rPr lang="en-US" altLang="ja-JP" sz="4000" smtClean="0"/>
              <a:t/>
            </a:r>
            <a:br>
              <a:rPr lang="en-US" altLang="ja-JP" sz="4000" smtClean="0"/>
            </a:br>
            <a:endParaRPr lang="ja-JP" altLang="en-US" sz="4000" smtClean="0"/>
          </a:p>
        </p:txBody>
      </p:sp>
      <p:graphicFrame>
        <p:nvGraphicFramePr>
          <p:cNvPr id="8" name="コンテンツ プレースホルダー 7"/>
          <p:cNvGraphicFramePr>
            <a:graphicFrameLocks noGrp="1"/>
          </p:cNvGraphicFramePr>
          <p:nvPr>
            <p:ph idx="1"/>
          </p:nvPr>
        </p:nvGraphicFramePr>
        <p:xfrm>
          <a:off x="250825" y="1412875"/>
          <a:ext cx="6784975" cy="5192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766"/>
                <a:gridCol w="927331"/>
                <a:gridCol w="1822597"/>
                <a:gridCol w="2389281"/>
              </a:tblGrid>
              <a:tr h="370862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時代</a:t>
                      </a:r>
                      <a:endParaRPr kumimoji="1" lang="ja-JP" altLang="en-US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生まれ</a:t>
                      </a:r>
                      <a:endParaRPr kumimoji="1" lang="ja-JP" altLang="en-US" sz="1800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お相手</a:t>
                      </a:r>
                      <a:endParaRPr kumimoji="1" lang="ja-JP" altLang="en-US" sz="1800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白雪姫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1937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王子様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シンデレラ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1950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非王女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プリンス・チャーミング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オーロラ姫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1959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フィリップ王子</a:t>
                      </a:r>
                      <a:endParaRPr kumimoji="1" lang="ja-JP" altLang="en-US" sz="18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アリエル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1989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エリック王子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ベル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1991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非王女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野獣（アダム王子）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ジャスミン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1992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アラジン（非王子）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ポカホンタス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1995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首長の娘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ジョン・スミス（冒険家）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ムーラン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1998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非王女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リー・シャン（隊長）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ティアナ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2009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非王女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ナヴィーン王子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ラプンツェル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2010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フリン・ライダー（泥棒）</a:t>
                      </a:r>
                      <a:endParaRPr kumimoji="1" lang="en-US" altLang="ja-JP" sz="1800" b="1" dirty="0" smtClean="0"/>
                    </a:p>
                  </a:txBody>
                  <a:tcPr marL="91431" marR="91431" marT="45723" marB="45723"/>
                </a:tc>
              </a:tr>
              <a:tr h="37086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メリダ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2012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en-US" altLang="ja-JP" sz="1800" b="1" dirty="0" smtClean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76583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エルサ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2013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王女（後に女王）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  <a:tr h="365782"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アナ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2013</a:t>
                      </a:r>
                      <a:r>
                        <a:rPr kumimoji="1" lang="ja-JP" altLang="en-US" sz="1800" dirty="0" smtClean="0"/>
                        <a:t>年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王女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クリストフ（山男）</a:t>
                      </a:r>
                      <a:endParaRPr kumimoji="1" lang="ja-JP" altLang="en-US" sz="1800" b="1" dirty="0"/>
                    </a:p>
                  </a:txBody>
                  <a:tcPr marL="91431" marR="91431" marT="45723" marB="45723"/>
                </a:tc>
              </a:tr>
            </a:tbl>
          </a:graphicData>
        </a:graphic>
      </p:graphicFrame>
      <p:sp>
        <p:nvSpPr>
          <p:cNvPr id="127056" name="テキスト ボックス 15"/>
          <p:cNvSpPr txBox="1">
            <a:spLocks noChangeArrowheads="1"/>
          </p:cNvSpPr>
          <p:nvPr/>
        </p:nvSpPr>
        <p:spPr bwMode="auto">
          <a:xfrm>
            <a:off x="7018338" y="2109788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初期プリンセス</a:t>
            </a:r>
          </a:p>
        </p:txBody>
      </p:sp>
      <p:sp>
        <p:nvSpPr>
          <p:cNvPr id="127057" name="テキスト ボックス 16"/>
          <p:cNvSpPr txBox="1">
            <a:spLocks noChangeArrowheads="1"/>
          </p:cNvSpPr>
          <p:nvPr/>
        </p:nvSpPr>
        <p:spPr bwMode="auto">
          <a:xfrm>
            <a:off x="7038975" y="3119438"/>
            <a:ext cx="1997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第二期プリンセス</a:t>
            </a:r>
          </a:p>
        </p:txBody>
      </p:sp>
      <p:sp>
        <p:nvSpPr>
          <p:cNvPr id="127058" name="テキスト ボックス 17"/>
          <p:cNvSpPr txBox="1">
            <a:spLocks noChangeArrowheads="1"/>
          </p:cNvSpPr>
          <p:nvPr/>
        </p:nvSpPr>
        <p:spPr bwMode="auto">
          <a:xfrm>
            <a:off x="7092950" y="4183063"/>
            <a:ext cx="2087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第三期プリンセス</a:t>
            </a:r>
          </a:p>
        </p:txBody>
      </p:sp>
      <p:sp>
        <p:nvSpPr>
          <p:cNvPr id="127059" name="テキスト ボックス 18"/>
          <p:cNvSpPr txBox="1">
            <a:spLocks noChangeArrowheads="1"/>
          </p:cNvSpPr>
          <p:nvPr/>
        </p:nvSpPr>
        <p:spPr bwMode="auto">
          <a:xfrm>
            <a:off x="7083425" y="5259388"/>
            <a:ext cx="1962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第四期プリンセス</a:t>
            </a:r>
          </a:p>
        </p:txBody>
      </p:sp>
      <p:sp>
        <p:nvSpPr>
          <p:cNvPr id="127060" name="テキスト ボックス 19"/>
          <p:cNvSpPr txBox="1">
            <a:spLocks noChangeArrowheads="1"/>
          </p:cNvSpPr>
          <p:nvPr/>
        </p:nvSpPr>
        <p:spPr bwMode="auto">
          <a:xfrm>
            <a:off x="7092950" y="6124575"/>
            <a:ext cx="1943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 b="1">
                <a:solidFill>
                  <a:srgbClr val="FF0000"/>
                </a:solidFill>
              </a:rPr>
              <a:t>第五期プリンセス</a:t>
            </a:r>
          </a:p>
        </p:txBody>
      </p:sp>
      <p:pic>
        <p:nvPicPr>
          <p:cNvPr id="1270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41488"/>
            <a:ext cx="6767513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25763"/>
            <a:ext cx="676751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673475"/>
            <a:ext cx="67675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3" y="5106988"/>
            <a:ext cx="6767512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5891213"/>
            <a:ext cx="678815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2750" y="47625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sz="4000" dirty="0" smtClean="0"/>
              <a:t>男女役割分担を反映した、初期プリンセス</a:t>
            </a:r>
            <a:endParaRPr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4868863"/>
            <a:ext cx="2278063" cy="133508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ja-JP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白雪姫（</a:t>
            </a:r>
            <a:r>
              <a:rPr lang="en-US" altLang="ja-JP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1937</a:t>
            </a:r>
            <a:r>
              <a:rPr lang="ja-JP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年）</a:t>
            </a:r>
            <a:endParaRPr lang="en-US" altLang="ja-JP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defRPr/>
            </a:pPr>
            <a:r>
              <a:rPr lang="ja-JP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生まれ</a:t>
            </a:r>
            <a:r>
              <a:rPr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は王女。</a:t>
            </a:r>
            <a:endParaRPr lang="en-US" altLang="ja-JP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defRPr/>
            </a:pPr>
            <a:r>
              <a:rPr lang="ja-JP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お相手は王子様。</a:t>
            </a:r>
            <a:endParaRPr lang="en-US" altLang="ja-JP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/>
            </a:pPr>
            <a:endParaRPr lang="en-US" altLang="ja-JP" sz="2400" dirty="0"/>
          </a:p>
        </p:txBody>
      </p:sp>
      <p:pic>
        <p:nvPicPr>
          <p:cNvPr id="1290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227806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75" y="1609725"/>
            <a:ext cx="2271713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6850" y="1609725"/>
            <a:ext cx="2309813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6375" y="4652963"/>
            <a:ext cx="2271713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8600" y="4652963"/>
            <a:ext cx="2309813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8000" y="1376363"/>
            <a:ext cx="6446838" cy="388143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ja-JP" sz="2800" dirty="0" smtClean="0"/>
              <a:t>映画</a:t>
            </a:r>
            <a:r>
              <a:rPr lang="ja-JP" altLang="ja-JP" sz="2800" dirty="0"/>
              <a:t>の中で基本的に何</a:t>
            </a:r>
            <a:r>
              <a:rPr lang="ja-JP" altLang="ja-JP" sz="2800" dirty="0" smtClean="0"/>
              <a:t>もし</a:t>
            </a:r>
            <a:r>
              <a:rPr lang="ja-JP" altLang="en-US" sz="2800" dirty="0" smtClean="0"/>
              <a:t>ない</a:t>
            </a:r>
            <a:endParaRPr lang="en-US" altLang="ja-JP" sz="2800" dirty="0" smtClean="0"/>
          </a:p>
          <a:p>
            <a:pPr>
              <a:defRPr/>
            </a:pPr>
            <a:endParaRPr lang="en-US" altLang="ja-JP" sz="2800" dirty="0" smtClean="0"/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ja-JP" sz="2800" dirty="0" smtClean="0"/>
              <a:t>もともと</a:t>
            </a:r>
            <a:r>
              <a:rPr lang="ja-JP" altLang="ja-JP" sz="2800" dirty="0"/>
              <a:t>プリンセスとしての資格を持ち</a:t>
            </a:r>
            <a:r>
              <a:rPr lang="ja-JP" altLang="ja-JP" sz="2800" dirty="0" smtClean="0"/>
              <a:t>、</a:t>
            </a:r>
            <a:endParaRPr lang="en-US" altLang="ja-JP" sz="2800" dirty="0" smtClean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/>
              <a:t>　</a:t>
            </a:r>
            <a:r>
              <a:rPr lang="ja-JP" altLang="ja-JP" sz="2800" dirty="0" smtClean="0"/>
              <a:t>あと</a:t>
            </a:r>
            <a:r>
              <a:rPr lang="ja-JP" altLang="ja-JP" sz="2800" dirty="0"/>
              <a:t>は選ばれるのをじっと待って</a:t>
            </a:r>
            <a:r>
              <a:rPr lang="ja-JP" altLang="ja-JP" sz="2800" dirty="0" smtClean="0"/>
              <a:t>いる</a:t>
            </a:r>
            <a:r>
              <a:rPr lang="ja-JP" altLang="en-US" sz="2800" dirty="0"/>
              <a:t>だけ</a:t>
            </a:r>
            <a:endParaRPr lang="ja-JP" altLang="ja-JP" sz="2800" dirty="0"/>
          </a:p>
          <a:p>
            <a:pPr>
              <a:defRPr/>
            </a:pPr>
            <a:endParaRPr lang="en-US" altLang="ja-JP" sz="2800" dirty="0" smtClean="0"/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ja-JP" sz="2800" dirty="0" smtClean="0"/>
              <a:t>「</a:t>
            </a:r>
            <a:r>
              <a:rPr lang="ja-JP" altLang="ja-JP" sz="2800" dirty="0"/>
              <a:t>美しくておしとやかで気だてがよく</a:t>
            </a:r>
            <a:r>
              <a:rPr lang="ja-JP" altLang="ja-JP" sz="2800" dirty="0" smtClean="0"/>
              <a:t>、</a:t>
            </a:r>
            <a:endParaRPr lang="en-US" altLang="ja-JP" sz="2800" dirty="0" smtClean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/>
              <a:t>　</a:t>
            </a:r>
            <a:r>
              <a:rPr lang="ja-JP" altLang="ja-JP" sz="2800" dirty="0" smtClean="0"/>
              <a:t>苦難</a:t>
            </a:r>
            <a:r>
              <a:rPr lang="ja-JP" altLang="ja-JP" sz="2800" dirty="0"/>
              <a:t>に耐え、じっと王子様を待つ」</a:t>
            </a:r>
            <a:r>
              <a:rPr lang="ja-JP" altLang="ja-JP" sz="2800" dirty="0" smtClean="0"/>
              <a:t>女性像</a:t>
            </a:r>
            <a:endParaRPr lang="ja-JP" altLang="ja-JP" sz="2800" dirty="0"/>
          </a:p>
          <a:p>
            <a:pPr>
              <a:defRPr/>
            </a:pP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タイトル 1"/>
          <p:cNvSpPr>
            <a:spLocks noGrp="1"/>
          </p:cNvSpPr>
          <p:nvPr>
            <p:ph type="title"/>
          </p:nvPr>
        </p:nvSpPr>
        <p:spPr>
          <a:xfrm>
            <a:off x="687388" y="333375"/>
            <a:ext cx="8035925" cy="1320800"/>
          </a:xfrm>
        </p:spPr>
        <p:txBody>
          <a:bodyPr/>
          <a:lstStyle/>
          <a:p>
            <a:r>
              <a:rPr lang="ja-JP" altLang="en-US" smtClean="0"/>
              <a:t>聡明で主体的、第二期プリンセス</a:t>
            </a:r>
          </a:p>
        </p:txBody>
      </p:sp>
      <p:sp>
        <p:nvSpPr>
          <p:cNvPr id="13107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530975" y="1577975"/>
            <a:ext cx="4114800" cy="12509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altLang="ja-JP" sz="2400" smtClean="0"/>
          </a:p>
          <a:p>
            <a:pPr marL="0" indent="0">
              <a:buFont typeface="Arial" charset="0"/>
              <a:buNone/>
            </a:pPr>
            <a:endParaRPr lang="en-US" altLang="ja-JP" sz="2400" smtClean="0"/>
          </a:p>
          <a:p>
            <a:pPr marL="0" indent="0">
              <a:buFont typeface="Arial" charset="0"/>
              <a:buNone/>
            </a:pPr>
            <a:endParaRPr lang="en-US" altLang="ja-JP" sz="2400" smtClean="0"/>
          </a:p>
          <a:p>
            <a:pPr marL="0" indent="0">
              <a:buFont typeface="Arial" charset="0"/>
              <a:buNone/>
            </a:pPr>
            <a:endParaRPr lang="en-US" altLang="ja-JP" sz="2400" smtClean="0"/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1528763"/>
            <a:ext cx="2957513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4875213"/>
            <a:ext cx="2957513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8" name="正方形/長方形 3"/>
          <p:cNvSpPr>
            <a:spLocks noChangeArrowheads="1"/>
          </p:cNvSpPr>
          <p:nvPr/>
        </p:nvSpPr>
        <p:spPr bwMode="auto">
          <a:xfrm>
            <a:off x="3635375" y="1528763"/>
            <a:ext cx="5508625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Clr>
                <a:srgbClr val="90C226"/>
              </a:buClr>
            </a:pPr>
            <a:r>
              <a:rPr lang="ja-JP" altLang="en-US" sz="3200" u="sng">
                <a:solidFill>
                  <a:srgbClr val="595959"/>
                </a:solidFill>
              </a:rPr>
              <a:t>好奇心旺盛アリエル</a:t>
            </a:r>
            <a:endParaRPr lang="en-US" altLang="ja-JP" sz="3200" u="sng">
              <a:solidFill>
                <a:srgbClr val="595959"/>
              </a:solidFill>
            </a:endParaRPr>
          </a:p>
          <a:p>
            <a:pPr eaLnBrk="1" hangingPunct="1">
              <a:buClr>
                <a:srgbClr val="90C226"/>
              </a:buClr>
            </a:pPr>
            <a:endParaRPr lang="en-US" altLang="ja-JP" sz="3200" u="sng">
              <a:solidFill>
                <a:srgbClr val="595959"/>
              </a:solidFill>
            </a:endParaRPr>
          </a:p>
          <a:p>
            <a:pPr eaLnBrk="1" hangingPunct="1">
              <a:buClr>
                <a:srgbClr val="90C226"/>
              </a:buClr>
              <a:buFont typeface="Wingdings" pitchFamily="2" charset="2"/>
              <a:buChar char="l"/>
            </a:pPr>
            <a:r>
              <a:rPr lang="ja-JP" altLang="en-US" sz="2400">
                <a:solidFill>
                  <a:srgbClr val="404040"/>
                </a:solidFill>
              </a:rPr>
              <a:t>人間の世界にあこがれ</a:t>
            </a:r>
            <a:r>
              <a:rPr lang="ja-JP" altLang="ja-JP" sz="2400">
                <a:solidFill>
                  <a:srgbClr val="404040"/>
                </a:solidFill>
              </a:rPr>
              <a:t>、自らの足で、</a:t>
            </a:r>
            <a:endParaRPr lang="en-US" altLang="ja-JP" sz="2400">
              <a:solidFill>
                <a:srgbClr val="404040"/>
              </a:solidFill>
            </a:endParaRPr>
          </a:p>
          <a:p>
            <a:pPr eaLnBrk="1" hangingPunct="1">
              <a:buClr>
                <a:srgbClr val="90C226"/>
              </a:buClr>
            </a:pPr>
            <a:r>
              <a:rPr lang="ja-JP" altLang="en-US" sz="2400">
                <a:solidFill>
                  <a:srgbClr val="404040"/>
                </a:solidFill>
              </a:rPr>
              <a:t>　外の世界</a:t>
            </a:r>
            <a:r>
              <a:rPr lang="ja-JP" altLang="ja-JP" sz="2400">
                <a:solidFill>
                  <a:srgbClr val="404040"/>
                </a:solidFill>
              </a:rPr>
              <a:t>を夢見て冒険</a:t>
            </a:r>
            <a:endParaRPr lang="en-US" altLang="ja-JP" sz="2400">
              <a:solidFill>
                <a:srgbClr val="404040"/>
              </a:solidFill>
            </a:endParaRPr>
          </a:p>
          <a:p>
            <a:pPr eaLnBrk="1" hangingPunct="1">
              <a:buClr>
                <a:srgbClr val="90C226"/>
              </a:buClr>
            </a:pPr>
            <a:endParaRPr lang="en-US" altLang="ja-JP" sz="2400">
              <a:solidFill>
                <a:srgbClr val="404040"/>
              </a:solidFill>
            </a:endParaRPr>
          </a:p>
          <a:p>
            <a:pPr eaLnBrk="1" hangingPunct="1">
              <a:buClr>
                <a:srgbClr val="90C226"/>
              </a:buClr>
              <a:buFont typeface="Wingdings" pitchFamily="2" charset="2"/>
              <a:buChar char="l"/>
            </a:pPr>
            <a:r>
              <a:rPr lang="ja-JP" altLang="ja-JP" sz="2400">
                <a:solidFill>
                  <a:srgbClr val="404040"/>
                </a:solidFill>
              </a:rPr>
              <a:t>アリエルはエリック王子と結ばれて幸せに</a:t>
            </a:r>
            <a:r>
              <a:rPr lang="ja-JP" altLang="en-US" sz="2400">
                <a:solidFill>
                  <a:srgbClr val="404040"/>
                </a:solidFill>
              </a:rPr>
              <a:t>なる</a:t>
            </a:r>
            <a:r>
              <a:rPr lang="ja-JP" altLang="ja-JP" sz="2400">
                <a:solidFill>
                  <a:srgbClr val="404040"/>
                </a:solidFill>
              </a:rPr>
              <a:t>が…</a:t>
            </a:r>
            <a:endParaRPr lang="en-US" altLang="ja-JP" sz="2400">
              <a:solidFill>
                <a:srgbClr val="404040"/>
              </a:solidFill>
            </a:endParaRPr>
          </a:p>
        </p:txBody>
      </p:sp>
      <p:grpSp>
        <p:nvGrpSpPr>
          <p:cNvPr id="2" name="グループ化 8"/>
          <p:cNvGrpSpPr>
            <a:grpSpLocks/>
          </p:cNvGrpSpPr>
          <p:nvPr/>
        </p:nvGrpSpPr>
        <p:grpSpPr bwMode="auto">
          <a:xfrm>
            <a:off x="4054475" y="4460875"/>
            <a:ext cx="4670425" cy="1920875"/>
            <a:chOff x="769258" y="2612571"/>
            <a:chExt cx="9361714" cy="972457"/>
          </a:xfrm>
        </p:grpSpPr>
        <p:sp>
          <p:nvSpPr>
            <p:cNvPr id="10" name="角丸四角形 9"/>
            <p:cNvSpPr/>
            <p:nvPr/>
          </p:nvSpPr>
          <p:spPr>
            <a:xfrm>
              <a:off x="769258" y="2612571"/>
              <a:ext cx="9361714" cy="97245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31081" name="テキスト ボックス 10"/>
            <p:cNvSpPr txBox="1">
              <a:spLocks noChangeArrowheads="1"/>
            </p:cNvSpPr>
            <p:nvPr/>
          </p:nvSpPr>
          <p:spPr bwMode="auto">
            <a:xfrm>
              <a:off x="1740344" y="2701281"/>
              <a:ext cx="7332252" cy="795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ja-JP" altLang="en-US" sz="2400" b="1"/>
                <a:t>結果的に恋愛でしか女性は幸せにはなれないと言うメッセージを読み取られてしまった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63938" y="1497013"/>
            <a:ext cx="5580062" cy="1831975"/>
          </a:xfrm>
        </p:spPr>
        <p:txBody>
          <a:bodyPr>
            <a:normAutofit/>
          </a:bodyPr>
          <a:lstStyle/>
          <a:p>
            <a:pPr marL="0" indent="0">
              <a:buClr>
                <a:srgbClr val="90C226"/>
              </a:buClr>
              <a:buFont typeface="Arial" charset="0"/>
              <a:buNone/>
              <a:defRPr/>
            </a:pPr>
            <a:r>
              <a:rPr lang="ja-JP" altLang="ja-JP" u="sng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さらに</a:t>
            </a:r>
            <a:r>
              <a:rPr lang="ja-JP" altLang="ja-JP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知的</a:t>
            </a:r>
            <a:r>
              <a:rPr lang="ja-JP" altLang="en-US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で</a:t>
            </a:r>
            <a:r>
              <a:rPr lang="ja-JP" altLang="ja-JP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、聡明</a:t>
            </a:r>
            <a:r>
              <a:rPr lang="ja-JP" altLang="en-US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な</a:t>
            </a:r>
            <a:r>
              <a:rPr lang="ja-JP" altLang="ja-JP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女性</a:t>
            </a:r>
            <a:r>
              <a:rPr lang="ja-JP" altLang="en-US" u="sng" dirty="0">
                <a:solidFill>
                  <a:prstClr val="black">
                    <a:lumMod val="65000"/>
                    <a:lumOff val="35000"/>
                  </a:prstClr>
                </a:solidFill>
              </a:rPr>
              <a:t>ベル</a:t>
            </a:r>
            <a:endParaRPr lang="en-US" altLang="ja-JP" u="sng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>
              <a:buClr>
                <a:srgbClr val="90C226"/>
              </a:buClr>
              <a:buFont typeface="Wingdings" panose="05000000000000000000" pitchFamily="2" charset="2"/>
              <a:buChar char="l"/>
              <a:defRPr/>
            </a:pPr>
            <a:r>
              <a:rPr lang="ja-JP" alt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読書に夢中、恋愛に興味が</a:t>
            </a:r>
            <a:r>
              <a:rPr lang="ja-JP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ない</a:t>
            </a:r>
            <a:endParaRPr lang="en-US" altLang="ja-JP" sz="2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90C226"/>
              </a:buClr>
              <a:buFont typeface="Wingdings" panose="05000000000000000000" pitchFamily="2" charset="2"/>
              <a:buChar char="l"/>
              <a:defRPr/>
            </a:pPr>
            <a:endParaRPr lang="en-US" altLang="ja-JP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buClr>
                <a:srgbClr val="90C226"/>
              </a:buClr>
              <a:buFont typeface="Wingdings" panose="05000000000000000000" pitchFamily="2" charset="2"/>
              <a:buChar char="l"/>
              <a:defRPr/>
            </a:pPr>
            <a:endParaRPr lang="ja-JP" altLang="ja-JP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>
              <a:defRPr/>
            </a:pPr>
            <a:endParaRPr lang="ja-JP" altLang="en-US" dirty="0"/>
          </a:p>
        </p:txBody>
      </p:sp>
      <p:grpSp>
        <p:nvGrpSpPr>
          <p:cNvPr id="2" name="グループ化 11"/>
          <p:cNvGrpSpPr>
            <a:grpSpLocks/>
          </p:cNvGrpSpPr>
          <p:nvPr/>
        </p:nvGrpSpPr>
        <p:grpSpPr bwMode="auto">
          <a:xfrm>
            <a:off x="3875088" y="3495675"/>
            <a:ext cx="4256087" cy="1603375"/>
            <a:chOff x="1248230" y="6560457"/>
            <a:chExt cx="9180286" cy="577779"/>
          </a:xfrm>
        </p:grpSpPr>
        <p:sp>
          <p:nvSpPr>
            <p:cNvPr id="10" name="角丸四角形 9"/>
            <p:cNvSpPr/>
            <p:nvPr/>
          </p:nvSpPr>
          <p:spPr>
            <a:xfrm>
              <a:off x="1248230" y="6560457"/>
              <a:ext cx="9180286" cy="57777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ja-JP" altLang="en-US"/>
            </a:p>
          </p:txBody>
        </p:sp>
        <p:sp>
          <p:nvSpPr>
            <p:cNvPr id="132103" name="テキスト ボックス 10"/>
            <p:cNvSpPr txBox="1">
              <a:spLocks noChangeArrowheads="1"/>
            </p:cNvSpPr>
            <p:nvPr/>
          </p:nvSpPr>
          <p:spPr bwMode="auto">
            <a:xfrm>
              <a:off x="1424897" y="6633101"/>
              <a:ext cx="8907186" cy="432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ja-JP" altLang="en-US" sz="2400" b="1"/>
                <a:t>ベルは野獣を改心させようと</a:t>
              </a:r>
              <a:endParaRPr lang="en-US" altLang="ja-JP" sz="2400" b="1"/>
            </a:p>
            <a:p>
              <a:pPr algn="ctr" eaLnBrk="1" hangingPunct="1"/>
              <a:r>
                <a:rPr lang="ja-JP" altLang="en-US" sz="2400" b="1"/>
                <a:t>自分を殺して必死に尽くしてしまう</a:t>
              </a:r>
            </a:p>
          </p:txBody>
        </p:sp>
      </p:grpSp>
      <p:pic>
        <p:nvPicPr>
          <p:cNvPr id="13210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987425"/>
            <a:ext cx="2957512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4519613"/>
            <a:ext cx="2957512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dirty="0" smtClean="0"/>
              <a:t>多文化、多人種、第三期プリンセス</a:t>
            </a:r>
            <a:endParaRPr lang="ja-JP" altLang="en-US" dirty="0"/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622425"/>
            <a:ext cx="3067050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622425"/>
            <a:ext cx="3067050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4676775"/>
            <a:ext cx="306705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4676775"/>
            <a:ext cx="3065462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964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387" name="Oval 4"/>
          <p:cNvSpPr>
            <a:spLocks noChangeArrowheads="1"/>
          </p:cNvSpPr>
          <p:nvPr/>
        </p:nvSpPr>
        <p:spPr bwMode="auto">
          <a:xfrm>
            <a:off x="204788" y="333375"/>
            <a:ext cx="8759825" cy="6034088"/>
          </a:xfrm>
          <a:prstGeom prst="ellipse">
            <a:avLst/>
          </a:prstGeom>
          <a:solidFill>
            <a:srgbClr val="CC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endParaRPr lang="ja-JP" altLang="en-US"/>
          </a:p>
        </p:txBody>
      </p:sp>
      <p:sp>
        <p:nvSpPr>
          <p:cNvPr id="304133" name="Oval 5"/>
          <p:cNvSpPr>
            <a:spLocks noChangeArrowheads="1"/>
          </p:cNvSpPr>
          <p:nvPr/>
        </p:nvSpPr>
        <p:spPr bwMode="auto">
          <a:xfrm>
            <a:off x="3900488" y="2693988"/>
            <a:ext cx="1847850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74295" tIns="8890" rIns="74295" bIns="8890"/>
          <a:lstStyle/>
          <a:p>
            <a:pPr eaLnBrk="1" hangingPunct="1"/>
            <a:endParaRPr lang="ja-JP" altLang="en-US">
              <a:solidFill>
                <a:schemeClr val="bg2"/>
              </a:solidFill>
              <a:ea typeface="ＭＳ ゴシック" pitchFamily="49" charset="-128"/>
            </a:endParaRPr>
          </a:p>
        </p:txBody>
      </p:sp>
      <p:sp>
        <p:nvSpPr>
          <p:cNvPr id="304134" name="Line 6"/>
          <p:cNvSpPr>
            <a:spLocks noChangeShapeType="1"/>
          </p:cNvSpPr>
          <p:nvPr/>
        </p:nvSpPr>
        <p:spPr bwMode="auto">
          <a:xfrm flipH="1">
            <a:off x="3900488" y="3919538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5132388" y="3919538"/>
            <a:ext cx="615950" cy="2447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04136" name="Text Box 8"/>
          <p:cNvSpPr txBox="1">
            <a:spLocks noChangeArrowheads="1"/>
          </p:cNvSpPr>
          <p:nvPr/>
        </p:nvSpPr>
        <p:spPr bwMode="auto">
          <a:xfrm>
            <a:off x="3563938" y="541338"/>
            <a:ext cx="2670175" cy="1470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ファンタジーランド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（ホーンテッド</a:t>
            </a: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マンション）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601663" y="735013"/>
            <a:ext cx="2462212" cy="7350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クリッター</a:t>
            </a:r>
          </a:p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カントリー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8" name="Text Box 10"/>
          <p:cNvSpPr txBox="1">
            <a:spLocks noChangeArrowheads="1"/>
          </p:cNvSpPr>
          <p:nvPr/>
        </p:nvSpPr>
        <p:spPr bwMode="auto">
          <a:xfrm>
            <a:off x="7185025" y="735013"/>
            <a:ext cx="1847850" cy="736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トゥーン</a:t>
            </a:r>
          </a:p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タウン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39" name="Text Box 11"/>
          <p:cNvSpPr txBox="1">
            <a:spLocks noChangeArrowheads="1"/>
          </p:cNvSpPr>
          <p:nvPr/>
        </p:nvSpPr>
        <p:spPr bwMode="auto">
          <a:xfrm>
            <a:off x="601663" y="2078038"/>
            <a:ext cx="3079750" cy="1228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ウエスタンランド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（ビッグサンダー</a:t>
            </a:r>
          </a:p>
          <a:p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0" name="Text Box 12"/>
          <p:cNvSpPr txBox="1">
            <a:spLocks noChangeArrowheads="1"/>
          </p:cNvSpPr>
          <p:nvPr/>
        </p:nvSpPr>
        <p:spPr bwMode="auto">
          <a:xfrm>
            <a:off x="1436688" y="3919538"/>
            <a:ext cx="2257425" cy="1223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アドベンチャー</a:t>
            </a:r>
          </a:p>
          <a:p>
            <a:pPr algn="ctr"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ランド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  <a:p>
            <a:pPr algn="ctr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（カリブの海賊）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304141" name="Text Box 13"/>
          <p:cNvSpPr txBox="1">
            <a:spLocks noChangeArrowheads="1"/>
          </p:cNvSpPr>
          <p:nvPr/>
        </p:nvSpPr>
        <p:spPr bwMode="auto">
          <a:xfrm>
            <a:off x="5748338" y="3673475"/>
            <a:ext cx="2463800" cy="12255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pPr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トゥモローランド</a:t>
            </a:r>
            <a:r>
              <a:rPr lang="ja-JP" altLang="en-US" sz="2000">
                <a:solidFill>
                  <a:srgbClr val="0000CC"/>
                </a:solidFill>
                <a:ea typeface="ＭＳ ゴシック" pitchFamily="49" charset="-128"/>
              </a:rPr>
              <a:t>　　　</a:t>
            </a:r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（スペース</a:t>
            </a:r>
          </a:p>
          <a:p>
            <a:pPr eaLnBrk="1" hangingPunct="1"/>
            <a:r>
              <a:rPr lang="ja-JP" altLang="en-US" sz="2000">
                <a:solidFill>
                  <a:srgbClr val="0000CC"/>
                </a:solidFill>
                <a:latin typeface="Century" pitchFamily="18" charset="0"/>
                <a:ea typeface="ＭＳ ゴシック" pitchFamily="49" charset="-128"/>
              </a:rPr>
              <a:t>　　　マウンテン）</a:t>
            </a:r>
            <a:endParaRPr lang="ja-JP" altLang="en-US" sz="2000">
              <a:solidFill>
                <a:srgbClr val="0000CC"/>
              </a:solidFill>
              <a:ea typeface="ＭＳ ゴシック" pitchFamily="49" charset="-128"/>
            </a:endParaRPr>
          </a:p>
        </p:txBody>
      </p:sp>
      <p:sp>
        <p:nvSpPr>
          <p:cNvPr id="16397" name="Text Box 14"/>
          <p:cNvSpPr txBox="1">
            <a:spLocks noChangeArrowheads="1"/>
          </p:cNvSpPr>
          <p:nvPr/>
        </p:nvSpPr>
        <p:spPr bwMode="auto">
          <a:xfrm>
            <a:off x="4311650" y="6122988"/>
            <a:ext cx="1025525" cy="490537"/>
          </a:xfrm>
          <a:prstGeom prst="rect">
            <a:avLst/>
          </a:prstGeom>
          <a:solidFill>
            <a:srgbClr val="00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pPr algn="ctr" eaLnBrk="1" hangingPunct="1"/>
            <a:r>
              <a:rPr lang="ja-JP" altLang="en-US" sz="2000">
                <a:solidFill>
                  <a:srgbClr val="000000"/>
                </a:solidFill>
                <a:latin typeface="Century" pitchFamily="18" charset="0"/>
                <a:ea typeface="ＭＳ ゴシック" pitchFamily="49" charset="-128"/>
              </a:rPr>
              <a:t>入り口</a:t>
            </a:r>
            <a:endParaRPr lang="ja-JP" altLang="en-US" sz="2000">
              <a:solidFill>
                <a:srgbClr val="000000"/>
              </a:solidFill>
              <a:ea typeface="ＭＳ ゴシック" pitchFamily="49" charset="-128"/>
            </a:endParaRPr>
          </a:p>
        </p:txBody>
      </p:sp>
      <p:sp>
        <p:nvSpPr>
          <p:cNvPr id="16398" name="Rectangle 15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4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4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4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4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04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04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0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3" grpId="0" animBg="1"/>
      <p:bldP spid="304134" grpId="0" animBg="1"/>
      <p:bldP spid="304135" grpId="0" animBg="1"/>
      <p:bldP spid="304136" grpId="0" animBg="1"/>
      <p:bldP spid="304137" grpId="0" animBg="1"/>
      <p:bldP spid="304138" grpId="0" animBg="1"/>
      <p:bldP spid="304139" grpId="0" animBg="1"/>
      <p:bldP spid="304140" grpId="0" animBg="1"/>
      <p:bldP spid="30414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8138" y="-117475"/>
            <a:ext cx="3827462" cy="5357813"/>
          </a:xfrm>
        </p:spPr>
        <p:txBody>
          <a:bodyPr>
            <a:normAutofit/>
          </a:bodyPr>
          <a:lstStyle/>
          <a:p>
            <a:pPr>
              <a:defRPr/>
            </a:pPr>
            <a:endParaRPr lang="en-US" altLang="ja-JP" sz="2400" dirty="0" smtClean="0"/>
          </a:p>
          <a:p>
            <a:pPr marL="0" indent="0">
              <a:buFont typeface="Arial" charset="0"/>
              <a:buNone/>
              <a:defRPr/>
            </a:pPr>
            <a:endParaRPr lang="en-US" altLang="ja-JP" sz="2400" dirty="0" smtClean="0"/>
          </a:p>
          <a:p>
            <a:pPr marL="0" indent="0">
              <a:buFont typeface="Arial" charset="0"/>
              <a:buNone/>
              <a:defRPr/>
            </a:pPr>
            <a:endParaRPr lang="en-US" altLang="ja-JP" sz="2400" dirty="0"/>
          </a:p>
          <a:p>
            <a:pPr marL="0" indent="0">
              <a:buFont typeface="Arial" charset="0"/>
              <a:buNone/>
              <a:defRPr/>
            </a:pPr>
            <a:endParaRPr lang="en-US" altLang="ja-JP" sz="2400" dirty="0" smtClean="0"/>
          </a:p>
          <a:p>
            <a:pPr>
              <a:defRPr/>
            </a:pPr>
            <a:endParaRPr lang="ja-JP" altLang="en-US" sz="2400" dirty="0"/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213" y="836613"/>
            <a:ext cx="3028950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765175"/>
            <a:ext cx="302895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513" y="4365625"/>
            <a:ext cx="3005137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4437063"/>
            <a:ext cx="302895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750" y="692150"/>
            <a:ext cx="8135938" cy="42275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ja-JP" sz="2800" dirty="0" smtClean="0"/>
              <a:t>アラジンが</a:t>
            </a:r>
            <a:r>
              <a:rPr lang="ja-JP" altLang="ja-JP" sz="2800" dirty="0"/>
              <a:t>公開された</a:t>
            </a:r>
            <a:r>
              <a:rPr lang="en-US" altLang="ja-JP" sz="2800" dirty="0"/>
              <a:t>1990</a:t>
            </a:r>
            <a:r>
              <a:rPr lang="ja-JP" altLang="ja-JP" sz="2800" dirty="0"/>
              <a:t>年代に大きく</a:t>
            </a:r>
            <a:r>
              <a:rPr lang="ja-JP" altLang="ja-JP" sz="2800" dirty="0" smtClean="0"/>
              <a:t>進んだ</a:t>
            </a:r>
            <a:endParaRPr lang="en-US" altLang="ja-JP" sz="2800" dirty="0" smtClean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 smtClean="0"/>
              <a:t>　</a:t>
            </a:r>
            <a:r>
              <a:rPr lang="ja-JP" altLang="ja-JP" sz="2800" dirty="0" smtClean="0"/>
              <a:t>「</a:t>
            </a:r>
            <a:r>
              <a:rPr lang="ja-JP" altLang="ja-JP" sz="2800" dirty="0"/>
              <a:t>多文化主義」と「国際化</a:t>
            </a:r>
            <a:r>
              <a:rPr lang="ja-JP" altLang="ja-JP" sz="2800" dirty="0" smtClean="0"/>
              <a:t>」</a:t>
            </a:r>
            <a:r>
              <a:rPr lang="ja-JP" altLang="en-US" sz="2800" dirty="0"/>
              <a:t>の</a:t>
            </a:r>
            <a:r>
              <a:rPr lang="ja-JP" altLang="ja-JP" sz="2800" dirty="0" smtClean="0"/>
              <a:t>象徴</a:t>
            </a:r>
            <a:endParaRPr lang="en-US" altLang="ja-JP" sz="2800" dirty="0" smtClean="0"/>
          </a:p>
          <a:p>
            <a:pPr>
              <a:defRPr/>
            </a:pPr>
            <a:endParaRPr lang="en-US" altLang="ja-JP" sz="2800" dirty="0"/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en-US" sz="2800" dirty="0" smtClean="0"/>
              <a:t>非白人を主人公にし、戦う女性を前面に押し出す</a:t>
            </a:r>
            <a:endParaRPr lang="en-US" altLang="ja-JP" sz="2800" dirty="0" smtClean="0"/>
          </a:p>
          <a:p>
            <a:pPr>
              <a:defRPr/>
            </a:pPr>
            <a:endParaRPr lang="ja-JP" altLang="ja-JP" sz="2800" dirty="0"/>
          </a:p>
          <a:p>
            <a:pPr>
              <a:buFont typeface="Wingdings" panose="05000000000000000000" pitchFamily="2" charset="2"/>
              <a:buChar char="l"/>
              <a:defRPr/>
            </a:pPr>
            <a:r>
              <a:rPr lang="ja-JP" altLang="ja-JP" sz="2800" dirty="0" smtClean="0"/>
              <a:t>ジャスミン</a:t>
            </a:r>
            <a:r>
              <a:rPr lang="ja-JP" altLang="en-US" sz="2800" dirty="0" smtClean="0"/>
              <a:t>ー</a:t>
            </a:r>
            <a:r>
              <a:rPr lang="ja-JP" altLang="ja-JP" sz="2800" dirty="0" smtClean="0"/>
              <a:t>アラブ人</a:t>
            </a:r>
            <a:endParaRPr lang="en-US" altLang="ja-JP" sz="2800" dirty="0" smtClean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 smtClean="0"/>
              <a:t>　</a:t>
            </a:r>
            <a:r>
              <a:rPr lang="ja-JP" altLang="ja-JP" sz="2800" dirty="0" smtClean="0"/>
              <a:t>ポカホンタス</a:t>
            </a:r>
            <a:r>
              <a:rPr lang="ja-JP" altLang="en-US" sz="2800" dirty="0" smtClean="0"/>
              <a:t>ーネイティブアメリカン</a:t>
            </a:r>
            <a:endParaRPr lang="en-US" altLang="ja-JP" sz="2800" dirty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 smtClean="0"/>
              <a:t>　</a:t>
            </a:r>
            <a:r>
              <a:rPr lang="ja-JP" altLang="ja-JP" sz="2800" dirty="0" smtClean="0"/>
              <a:t>ムーラン</a:t>
            </a:r>
            <a:r>
              <a:rPr lang="ja-JP" altLang="en-US" sz="2800" dirty="0" smtClean="0"/>
              <a:t>ー中国人</a:t>
            </a:r>
            <a:endParaRPr lang="en-US" altLang="ja-JP" sz="2800" dirty="0" smtClean="0"/>
          </a:p>
          <a:p>
            <a:pPr marL="0" indent="0">
              <a:buFont typeface="Arial" charset="0"/>
              <a:buNone/>
              <a:defRPr/>
            </a:pPr>
            <a:r>
              <a:rPr lang="ja-JP" altLang="en-US" sz="2800" dirty="0" smtClean="0"/>
              <a:t>　ティアナー</a:t>
            </a:r>
            <a:r>
              <a:rPr lang="ja-JP" altLang="ja-JP" sz="2800" dirty="0" smtClean="0"/>
              <a:t>黒人少女</a:t>
            </a:r>
            <a:endParaRPr lang="ja-JP" altLang="ja-JP" sz="2800" dirty="0"/>
          </a:p>
          <a:p>
            <a:pPr>
              <a:defRPr/>
            </a:pPr>
            <a:endParaRPr lang="ja-JP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8785225" cy="1320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ja-JP" altLang="en-US" dirty="0" smtClean="0"/>
              <a:t>現代的価値観、強い女性像、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第四期プリンセス</a:t>
            </a:r>
            <a:endParaRPr lang="ja-JP" altLang="en-US" dirty="0"/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773238"/>
            <a:ext cx="3087688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852613"/>
            <a:ext cx="3087687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5013325"/>
            <a:ext cx="3089275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5013325"/>
            <a:ext cx="3089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8600" y="923925"/>
            <a:ext cx="8807450" cy="4910138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ja-JP" altLang="ja-JP" sz="2400" smtClean="0"/>
              <a:t>現代社会の女性像</a:t>
            </a: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smtClean="0"/>
              <a:t>エネルギッシュで型破りなプリンセス</a:t>
            </a:r>
          </a:p>
          <a:p>
            <a:pPr>
              <a:buFont typeface="Wingdings" pitchFamily="2" charset="2"/>
              <a:buChar char="l"/>
            </a:pP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smtClean="0"/>
              <a:t>「プリンセスなのにも関わらず髪はボサボサ、ドレスも着ない」</a:t>
            </a:r>
          </a:p>
          <a:p>
            <a:pPr>
              <a:buFont typeface="Wingdings" pitchFamily="2" charset="2"/>
              <a:buChar char="l"/>
            </a:pP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smtClean="0"/>
              <a:t>「自分の意思で生きているしっかりとした女性」</a:t>
            </a:r>
          </a:p>
          <a:p>
            <a:pPr>
              <a:buFont typeface="Wingdings" pitchFamily="2" charset="2"/>
              <a:buChar char="l"/>
            </a:pP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smtClean="0"/>
              <a:t>「王子様に頼らない」</a:t>
            </a:r>
          </a:p>
          <a:p>
            <a:endParaRPr lang="ja-JP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タイトル 1"/>
          <p:cNvSpPr>
            <a:spLocks noGrp="1"/>
          </p:cNvSpPr>
          <p:nvPr>
            <p:ph type="title"/>
          </p:nvPr>
        </p:nvSpPr>
        <p:spPr>
          <a:xfrm>
            <a:off x="522288" y="492125"/>
            <a:ext cx="8229600" cy="1143000"/>
          </a:xfrm>
        </p:spPr>
        <p:txBody>
          <a:bodyPr/>
          <a:lstStyle/>
          <a:p>
            <a:r>
              <a:rPr lang="ja-JP" altLang="en-US" smtClean="0"/>
              <a:t>王子は二の次、第五期プリンセス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33863" y="2019300"/>
            <a:ext cx="4344987" cy="3103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ja-JP" altLang="en-US" sz="2800" dirty="0" smtClean="0"/>
              <a:t>エルサとアナ（</a:t>
            </a:r>
            <a:r>
              <a:rPr lang="en-US" altLang="ja-JP" sz="2800" dirty="0" smtClean="0"/>
              <a:t>2013</a:t>
            </a:r>
            <a:r>
              <a:rPr lang="ja-JP" altLang="en-US" sz="2800" dirty="0" smtClean="0"/>
              <a:t>年）</a:t>
            </a:r>
            <a:endParaRPr lang="en-US" altLang="ja-JP" sz="2800" dirty="0"/>
          </a:p>
          <a:p>
            <a:pPr lvl="1">
              <a:defRPr/>
            </a:pPr>
            <a:r>
              <a:rPr lang="ja-JP" altLang="en-US" sz="2000" dirty="0" smtClean="0"/>
              <a:t>アナ</a:t>
            </a:r>
            <a:endParaRPr lang="en-US" altLang="ja-JP" sz="2000" dirty="0"/>
          </a:p>
          <a:p>
            <a:pPr marL="457200" lvl="1" indent="0">
              <a:buFont typeface="Arial" charset="0"/>
              <a:buNone/>
              <a:defRPr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生まれは王女。お相手はクリストフ（山男）</a:t>
            </a:r>
            <a:endParaRPr lang="en-US" altLang="ja-JP" sz="2000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altLang="ja-JP" sz="2000" dirty="0" smtClean="0"/>
          </a:p>
          <a:p>
            <a:pPr lvl="1">
              <a:defRPr/>
            </a:pPr>
            <a:r>
              <a:rPr lang="ja-JP" altLang="en-US" sz="2000" dirty="0" smtClean="0"/>
              <a:t>エルサ</a:t>
            </a:r>
            <a:endParaRPr lang="en-US" altLang="ja-JP" sz="2000" dirty="0"/>
          </a:p>
          <a:p>
            <a:pPr marL="457200" lvl="1" indent="0">
              <a:buFont typeface="Arial" charset="0"/>
              <a:buNone/>
              <a:defRPr/>
            </a:pPr>
            <a:r>
              <a:rPr lang="ja-JP" altLang="en-US" sz="2000" dirty="0" smtClean="0"/>
              <a:t>　生まれは王女（後に女王）</a:t>
            </a:r>
            <a:endParaRPr lang="en-US" altLang="ja-JP" sz="2000" dirty="0" smtClean="0"/>
          </a:p>
        </p:txBody>
      </p:sp>
      <p:pic>
        <p:nvPicPr>
          <p:cNvPr id="138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75" y="2019300"/>
            <a:ext cx="3722688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9713" y="850900"/>
            <a:ext cx="8229600" cy="5289550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ja-JP" altLang="ja-JP" sz="2400" smtClean="0"/>
              <a:t>エルサ</a:t>
            </a:r>
            <a:r>
              <a:rPr lang="ja-JP" altLang="en-US" sz="2400" smtClean="0"/>
              <a:t>は、</a:t>
            </a:r>
            <a:r>
              <a:rPr lang="ja-JP" altLang="ja-JP" sz="2400" smtClean="0"/>
              <a:t>王子様（男性）からのプロポーズを求めていない</a:t>
            </a:r>
          </a:p>
          <a:p>
            <a:pPr>
              <a:buFont typeface="Wingdings" pitchFamily="2" charset="2"/>
              <a:buChar char="l"/>
            </a:pP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smtClean="0"/>
              <a:t>物語上でも男女の愛に限らない</a:t>
            </a: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smtClean="0"/>
              <a:t>多様な愛の形を認めるメッセージが込められている</a:t>
            </a: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smtClean="0"/>
              <a:t>「最もプログレッシブなディズニー映画」との評価</a:t>
            </a:r>
          </a:p>
          <a:p>
            <a:pPr>
              <a:buFont typeface="Wingdings" pitchFamily="2" charset="2"/>
              <a:buChar char="l"/>
            </a:pPr>
            <a:endParaRPr lang="en-US" altLang="ja-JP" sz="2400" smtClean="0"/>
          </a:p>
          <a:p>
            <a:pPr>
              <a:buFont typeface="Wingdings" pitchFamily="2" charset="2"/>
              <a:buChar char="l"/>
            </a:pPr>
            <a:r>
              <a:rPr lang="ja-JP" altLang="ja-JP" sz="2400" smtClean="0"/>
              <a:t>同性愛者の物語だと</a:t>
            </a:r>
            <a:r>
              <a:rPr lang="ja-JP" altLang="en-US" sz="2400" smtClean="0"/>
              <a:t>いう見方もある</a:t>
            </a:r>
            <a:endParaRPr lang="ja-JP" altLang="ja-JP" sz="2400" smtClean="0"/>
          </a:p>
          <a:p>
            <a:endParaRPr lang="ja-JP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震災時の対応</a:t>
            </a:r>
          </a:p>
        </p:txBody>
      </p:sp>
      <p:sp>
        <p:nvSpPr>
          <p:cNvPr id="140291" name="コンテンツ プレースホルダ 2"/>
          <p:cNvSpPr>
            <a:spLocks noGrp="1"/>
          </p:cNvSpPr>
          <p:nvPr>
            <p:ph idx="1"/>
          </p:nvPr>
        </p:nvSpPr>
        <p:spPr>
          <a:xfrm>
            <a:off x="603250" y="1527175"/>
            <a:ext cx="7886700" cy="4351338"/>
          </a:xfrm>
        </p:spPr>
        <p:txBody>
          <a:bodyPr/>
          <a:lstStyle/>
          <a:p>
            <a:pPr eaLnBrk="1" hangingPunct="1"/>
            <a:r>
              <a:rPr lang="ja-JP" altLang="en-US" smtClean="0"/>
              <a:t>緊急時に重要な「初動体制」</a:t>
            </a:r>
          </a:p>
          <a:p>
            <a:pPr eaLnBrk="1" hangingPunct="1"/>
            <a:r>
              <a:rPr lang="ja-JP" altLang="en-US" smtClean="0"/>
              <a:t>揺れからわずか</a:t>
            </a:r>
            <a:r>
              <a:rPr lang="en-US" altLang="ja-JP" smtClean="0"/>
              <a:t>40</a:t>
            </a:r>
            <a:r>
              <a:rPr lang="ja-JP" altLang="en-US" smtClean="0"/>
              <a:t>秒後には、地震発生を伝える園内アナウンスが二ヶ国語（日本語・英語）で流れた</a:t>
            </a:r>
          </a:p>
          <a:p>
            <a:pPr eaLnBrk="1" hangingPunct="1"/>
            <a:r>
              <a:rPr lang="ja-JP" altLang="en-US" smtClean="0"/>
              <a:t>ディズニーの行動基準「</a:t>
            </a:r>
            <a:r>
              <a:rPr lang="en-US" altLang="ja-JP" smtClean="0"/>
              <a:t>SCSE</a:t>
            </a:r>
            <a:r>
              <a:rPr lang="ja-JP" altLang="en-US" smtClean="0"/>
              <a:t>」とは</a:t>
            </a:r>
          </a:p>
          <a:p>
            <a:pPr eaLnBrk="1" hangingPunct="1"/>
            <a:r>
              <a:rPr lang="ja-JP" altLang="en-US" smtClean="0"/>
              <a:t>商品のぬいぐるみが「防災グッズ」</a:t>
            </a:r>
          </a:p>
          <a:p>
            <a:pPr eaLnBrk="1" hangingPunct="1"/>
            <a:r>
              <a:rPr lang="ja-JP" altLang="en-US" smtClean="0"/>
              <a:t>クッキーやチョコレートを無料で配布</a:t>
            </a:r>
          </a:p>
          <a:p>
            <a:pPr eaLnBrk="1" hangingPunct="1">
              <a:buFont typeface="Wingdings" pitchFamily="2" charset="2"/>
              <a:buNone/>
            </a:pPr>
            <a:endParaRPr lang="ja-JP" altLang="en-US" smtClean="0"/>
          </a:p>
        </p:txBody>
      </p:sp>
      <p:sp>
        <p:nvSpPr>
          <p:cNvPr id="140292" name="テキスト ボックス 3"/>
          <p:cNvSpPr txBox="1">
            <a:spLocks noChangeArrowheads="1"/>
          </p:cNvSpPr>
          <p:nvPr/>
        </p:nvSpPr>
        <p:spPr bwMode="auto">
          <a:xfrm>
            <a:off x="684213" y="5589588"/>
            <a:ext cx="74882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ja-JP" altLang="en-US"/>
              <a:t>「</a:t>
            </a:r>
            <a:r>
              <a:rPr lang="en-US" altLang="ja-JP"/>
              <a:t>3.11</a:t>
            </a:r>
            <a:r>
              <a:rPr lang="ja-JP" altLang="ja-JP"/>
              <a:t>もブレなかった東京ディズニーランドの優先順位</a:t>
            </a:r>
          </a:p>
          <a:p>
            <a:pPr eaLnBrk="1" hangingPunct="1"/>
            <a:r>
              <a:rPr lang="ja-JP" altLang="ja-JP"/>
              <a:t>そしてユッケ事故を起こした焼き肉チェーンが忘れていたこと</a:t>
            </a:r>
            <a:r>
              <a:rPr lang="ja-JP" altLang="en-US"/>
              <a:t>」</a:t>
            </a:r>
            <a:endParaRPr lang="ja-JP" altLang="ja-JP"/>
          </a:p>
          <a:p>
            <a:pPr eaLnBrk="1" hangingPunct="1"/>
            <a:r>
              <a:rPr lang="ja-JP" altLang="ja-JP"/>
              <a:t>武田 斉紀 　</a:t>
            </a:r>
            <a:r>
              <a:rPr lang="en-US" altLang="ja-JP"/>
              <a:t>2011</a:t>
            </a:r>
            <a:r>
              <a:rPr lang="ja-JP" altLang="ja-JP"/>
              <a:t>年</a:t>
            </a:r>
            <a:r>
              <a:rPr lang="en-US" altLang="ja-JP"/>
              <a:t>5</a:t>
            </a:r>
            <a:r>
              <a:rPr lang="ja-JP" altLang="ja-JP"/>
              <a:t>月</a:t>
            </a:r>
            <a:r>
              <a:rPr lang="en-US" altLang="ja-JP"/>
              <a:t>16</a:t>
            </a:r>
            <a:r>
              <a:rPr lang="ja-JP" altLang="ja-JP"/>
              <a:t>日（月）（日経ビジネス・オンライン）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1132</TotalTime>
  <Words>1626</Words>
  <Application>Microsoft Office PowerPoint</Application>
  <PresentationFormat>画面に合わせる (4:3)</PresentationFormat>
  <Paragraphs>474</Paragraphs>
  <Slides>96</Slides>
  <Notes>38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96</vt:i4>
      </vt:variant>
    </vt:vector>
  </HeadingPairs>
  <TitlesOfParts>
    <vt:vector size="105" baseType="lpstr">
      <vt:lpstr>Arial</vt:lpstr>
      <vt:lpstr>ＭＳ Ｐゴシック</vt:lpstr>
      <vt:lpstr>Calibri</vt:lpstr>
      <vt:lpstr>ＭＳ Ｐ明朝</vt:lpstr>
      <vt:lpstr>Wingdings</vt:lpstr>
      <vt:lpstr>ＭＳ ゴシック</vt:lpstr>
      <vt:lpstr>Century</vt:lpstr>
      <vt:lpstr>Times New Roman</vt:lpstr>
      <vt:lpstr>Office ​​テーマ</vt:lpstr>
      <vt:lpstr>ディズニーランドのマネジメント</vt:lpstr>
      <vt:lpstr>マネジメントとは</vt:lpstr>
      <vt:lpstr>目の錯覚</vt:lpstr>
      <vt:lpstr>心理学と経済学</vt:lpstr>
      <vt:lpstr>メンタル・アカウンティング （心の財布）</vt:lpstr>
      <vt:lpstr>ディズニーランドの強さ </vt:lpstr>
      <vt:lpstr>スライド 7</vt:lpstr>
      <vt:lpstr>レイアウトから見るディズニーランド</vt:lpstr>
      <vt:lpstr>スライド 9</vt:lpstr>
      <vt:lpstr>入り口はひとつ （ゲストは皆、同じところから入って同じところから出る）</vt:lpstr>
      <vt:lpstr>遠近法</vt:lpstr>
      <vt:lpstr>強化遠近法 （遠くに行くほど道幅が狭くなっている）</vt:lpstr>
      <vt:lpstr>反対側から</vt:lpstr>
      <vt:lpstr>ワールドバザールの街並み</vt:lpstr>
      <vt:lpstr>縮尺（1階7/8、2階5/8、3階4/8） ⇒自分が大きく見える </vt:lpstr>
      <vt:lpstr>ディズニーランドの建物は小さい</vt:lpstr>
      <vt:lpstr>シンデレラ城の石垣</vt:lpstr>
      <vt:lpstr>エイジング （新しく出来た建物を古く見せる技法） ↑これも映画の技術</vt:lpstr>
      <vt:lpstr>エイジング　（ディズニーシー）</vt:lpstr>
      <vt:lpstr>色彩の心理学</vt:lpstr>
      <vt:lpstr>（参考）ディズニーランド・パリ</vt:lpstr>
      <vt:lpstr>（参考）香港ディズニーランド</vt:lpstr>
      <vt:lpstr>音の心理学</vt:lpstr>
      <vt:lpstr>トゥモローランドとファンタジーランドの境界線</vt:lpstr>
      <vt:lpstr>音を遮るもの</vt:lpstr>
      <vt:lpstr>コンセプトの勝利</vt:lpstr>
      <vt:lpstr>スライド 27</vt:lpstr>
      <vt:lpstr>スライド 28</vt:lpstr>
      <vt:lpstr>「過去」（ウエスタンランド）</vt:lpstr>
      <vt:lpstr>「未来」（トゥモローランド）</vt:lpstr>
      <vt:lpstr>２．完璧主義</vt:lpstr>
      <vt:lpstr>出店も工夫</vt:lpstr>
      <vt:lpstr>レストラン（クイーン・オブ・ハートのバンケット・ホール）</vt:lpstr>
      <vt:lpstr>スライド 34</vt:lpstr>
      <vt:lpstr>外界からの遮断</vt:lpstr>
      <vt:lpstr>スライド 36</vt:lpstr>
      <vt:lpstr>ユニバーサルスタジオジャパン（USJ)</vt:lpstr>
      <vt:lpstr>高速道路が見える（ＵＳＪ）</vt:lpstr>
      <vt:lpstr>スライド 39</vt:lpstr>
      <vt:lpstr>ホテルが見える（ＵＳＪ）</vt:lpstr>
      <vt:lpstr>水道管が見える（ＵＳＪ）</vt:lpstr>
      <vt:lpstr>ジャングルクルーズ（ディズニーランド）</vt:lpstr>
      <vt:lpstr>スライド 43</vt:lpstr>
      <vt:lpstr>３．待ち時間の工夫</vt:lpstr>
      <vt:lpstr>ファストパス （あらかじめファストパスを持っていれば待たずにすむ）</vt:lpstr>
      <vt:lpstr>待ち時間表示</vt:lpstr>
      <vt:lpstr>サービスの秘密</vt:lpstr>
      <vt:lpstr>カストーディアル</vt:lpstr>
      <vt:lpstr>カストーディアル </vt:lpstr>
      <vt:lpstr>スライド 50</vt:lpstr>
      <vt:lpstr>プリンセス、２つのタイプ 以下有馬哲夫（2001）より</vt:lpstr>
      <vt:lpstr>講義</vt:lpstr>
      <vt:lpstr>著書</vt:lpstr>
      <vt:lpstr>日経キーワード</vt:lpstr>
      <vt:lpstr>プライマリー経済学入門（DVD）</vt:lpstr>
      <vt:lpstr>ゼミナール</vt:lpstr>
      <vt:lpstr>ディズニーランド研究会</vt:lpstr>
      <vt:lpstr>スライド 58</vt:lpstr>
      <vt:lpstr>第一生命経済研究所、みずほ総合研究所、 マネックス証券</vt:lpstr>
      <vt:lpstr>スライド 60</vt:lpstr>
      <vt:lpstr>みずほ銀行</vt:lpstr>
      <vt:lpstr>ご清聴ありがとうございました。</vt:lpstr>
      <vt:lpstr>総工費</vt:lpstr>
      <vt:lpstr>アトラクションの投資額</vt:lpstr>
      <vt:lpstr>タワーオブテラー</vt:lpstr>
      <vt:lpstr>ディズニーランドホテル</vt:lpstr>
      <vt:lpstr>ワンス・アポン・アタイム</vt:lpstr>
      <vt:lpstr>ウィザーディング・ワールド・オブ・ ハリー・ポッター</vt:lpstr>
      <vt:lpstr>経済学とは</vt:lpstr>
      <vt:lpstr>経済学とは</vt:lpstr>
      <vt:lpstr>スライド 71</vt:lpstr>
      <vt:lpstr>スライド 72</vt:lpstr>
      <vt:lpstr>入場者数ベスト10（2010年度）</vt:lpstr>
      <vt:lpstr>目の錯覚</vt:lpstr>
      <vt:lpstr>心理学と経済学</vt:lpstr>
      <vt:lpstr>メンタル・アカウンティング （心の財布）</vt:lpstr>
      <vt:lpstr>1日当たり利用者数</vt:lpstr>
      <vt:lpstr>JR1日平均乗降客数</vt:lpstr>
      <vt:lpstr>ディズニーランドがきれいな理由</vt:lpstr>
      <vt:lpstr>数字で見るディズニー</vt:lpstr>
      <vt:lpstr>関ジャニ∞と経済動向の相関について（志田知香）</vt:lpstr>
      <vt:lpstr>  ディズニー流社員教育 </vt:lpstr>
      <vt:lpstr>ディズニーの男女像の変化</vt:lpstr>
      <vt:lpstr>ディズニープリンセス紹介 </vt:lpstr>
      <vt:lpstr>男女役割分担を反映した、初期プリンセス</vt:lpstr>
      <vt:lpstr>スライド 86</vt:lpstr>
      <vt:lpstr>聡明で主体的、第二期プリンセス</vt:lpstr>
      <vt:lpstr>スライド 88</vt:lpstr>
      <vt:lpstr>多文化、多人種、第三期プリンセス</vt:lpstr>
      <vt:lpstr>スライド 90</vt:lpstr>
      <vt:lpstr>スライド 91</vt:lpstr>
      <vt:lpstr>現代的価値観、強い女性像、 第四期プリンセス</vt:lpstr>
      <vt:lpstr>スライド 93</vt:lpstr>
      <vt:lpstr>王子は二の次、第五期プリンセス</vt:lpstr>
      <vt:lpstr>スライド 95</vt:lpstr>
      <vt:lpstr>震災時の対応</vt:lpstr>
    </vt:vector>
  </TitlesOfParts>
  <Company>跡見学園女子大学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ディズニーランドの経済学</dc:title>
  <dc:creator>山澤成康</dc:creator>
  <cp:lastModifiedBy>yamasawa</cp:lastModifiedBy>
  <cp:revision>132</cp:revision>
  <dcterms:created xsi:type="dcterms:W3CDTF">2004-09-08T01:12:28Z</dcterms:created>
  <dcterms:modified xsi:type="dcterms:W3CDTF">2015-09-29T05:44:24Z</dcterms:modified>
</cp:coreProperties>
</file>