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35"/>
  </p:notesMasterIdLst>
  <p:sldIdLst>
    <p:sldId id="256" r:id="rId2"/>
    <p:sldId id="257" r:id="rId3"/>
    <p:sldId id="282" r:id="rId4"/>
    <p:sldId id="263" r:id="rId5"/>
    <p:sldId id="262" r:id="rId6"/>
    <p:sldId id="261" r:id="rId7"/>
    <p:sldId id="259" r:id="rId8"/>
    <p:sldId id="287" r:id="rId9"/>
    <p:sldId id="284" r:id="rId10"/>
    <p:sldId id="276" r:id="rId11"/>
    <p:sldId id="285" r:id="rId12"/>
    <p:sldId id="265" r:id="rId13"/>
    <p:sldId id="277" r:id="rId14"/>
    <p:sldId id="279" r:id="rId15"/>
    <p:sldId id="267" r:id="rId16"/>
    <p:sldId id="268" r:id="rId17"/>
    <p:sldId id="288" r:id="rId18"/>
    <p:sldId id="295" r:id="rId19"/>
    <p:sldId id="296" r:id="rId20"/>
    <p:sldId id="297" r:id="rId21"/>
    <p:sldId id="298" r:id="rId22"/>
    <p:sldId id="299" r:id="rId23"/>
    <p:sldId id="300" r:id="rId24"/>
    <p:sldId id="301" r:id="rId25"/>
    <p:sldId id="302" r:id="rId26"/>
    <p:sldId id="305" r:id="rId27"/>
    <p:sldId id="306" r:id="rId28"/>
    <p:sldId id="266" r:id="rId29"/>
    <p:sldId id="275" r:id="rId30"/>
    <p:sldId id="281" r:id="rId31"/>
    <p:sldId id="307" r:id="rId32"/>
    <p:sldId id="280" r:id="rId33"/>
    <p:sldId id="308" r:id="rId34"/>
  </p:sldIdLst>
  <p:sldSz cx="9144000" cy="6858000" type="screen4x3"/>
  <p:notesSz cx="6858000" cy="9144000"/>
  <p:defaultTextStyle>
    <a:defPPr>
      <a:defRPr lang="ja-JP"/>
    </a:defPPr>
    <a:lvl1pPr algn="l" rtl="0" eaLnBrk="0" fontAlgn="base" hangingPunct="0">
      <a:spcBef>
        <a:spcPct val="0"/>
      </a:spcBef>
      <a:spcAft>
        <a:spcPct val="0"/>
      </a:spcAft>
      <a:defRPr kumimoji="1" kern="1200">
        <a:solidFill>
          <a:schemeClr val="tx1"/>
        </a:solidFill>
        <a:latin typeface="Tahoma" pitchFamily="34" charset="0"/>
        <a:ea typeface="ＭＳ Ｐゴシック" charset="-128"/>
        <a:cs typeface="+mn-cs"/>
      </a:defRPr>
    </a:lvl1pPr>
    <a:lvl2pPr marL="457200" algn="l" rtl="0" eaLnBrk="0" fontAlgn="base" hangingPunct="0">
      <a:spcBef>
        <a:spcPct val="0"/>
      </a:spcBef>
      <a:spcAft>
        <a:spcPct val="0"/>
      </a:spcAft>
      <a:defRPr kumimoji="1" kern="1200">
        <a:solidFill>
          <a:schemeClr val="tx1"/>
        </a:solidFill>
        <a:latin typeface="Tahoma" pitchFamily="34" charset="0"/>
        <a:ea typeface="ＭＳ Ｐゴシック" charset="-128"/>
        <a:cs typeface="+mn-cs"/>
      </a:defRPr>
    </a:lvl2pPr>
    <a:lvl3pPr marL="914400" algn="l" rtl="0" eaLnBrk="0" fontAlgn="base" hangingPunct="0">
      <a:spcBef>
        <a:spcPct val="0"/>
      </a:spcBef>
      <a:spcAft>
        <a:spcPct val="0"/>
      </a:spcAft>
      <a:defRPr kumimoji="1" kern="1200">
        <a:solidFill>
          <a:schemeClr val="tx1"/>
        </a:solidFill>
        <a:latin typeface="Tahoma" pitchFamily="34" charset="0"/>
        <a:ea typeface="ＭＳ Ｐゴシック" charset="-128"/>
        <a:cs typeface="+mn-cs"/>
      </a:defRPr>
    </a:lvl3pPr>
    <a:lvl4pPr marL="1371600" algn="l" rtl="0" eaLnBrk="0" fontAlgn="base" hangingPunct="0">
      <a:spcBef>
        <a:spcPct val="0"/>
      </a:spcBef>
      <a:spcAft>
        <a:spcPct val="0"/>
      </a:spcAft>
      <a:defRPr kumimoji="1" kern="1200">
        <a:solidFill>
          <a:schemeClr val="tx1"/>
        </a:solidFill>
        <a:latin typeface="Tahoma" pitchFamily="34" charset="0"/>
        <a:ea typeface="ＭＳ Ｐゴシック" charset="-128"/>
        <a:cs typeface="+mn-cs"/>
      </a:defRPr>
    </a:lvl4pPr>
    <a:lvl5pPr marL="1828800" algn="l" rtl="0" eaLnBrk="0" fontAlgn="base" hangingPunct="0">
      <a:spcBef>
        <a:spcPct val="0"/>
      </a:spcBef>
      <a:spcAft>
        <a:spcPct val="0"/>
      </a:spcAft>
      <a:defRPr kumimoji="1" kern="1200">
        <a:solidFill>
          <a:schemeClr val="tx1"/>
        </a:solidFill>
        <a:latin typeface="Tahoma" pitchFamily="34" charset="0"/>
        <a:ea typeface="ＭＳ Ｐゴシック" charset="-128"/>
        <a:cs typeface="+mn-cs"/>
      </a:defRPr>
    </a:lvl5pPr>
    <a:lvl6pPr marL="2286000" algn="l" defTabSz="914400" rtl="0" eaLnBrk="1" latinLnBrk="0" hangingPunct="1">
      <a:defRPr kumimoji="1" kern="1200">
        <a:solidFill>
          <a:schemeClr val="tx1"/>
        </a:solidFill>
        <a:latin typeface="Tahoma" pitchFamily="34" charset="0"/>
        <a:ea typeface="ＭＳ Ｐゴシック" charset="-128"/>
        <a:cs typeface="+mn-cs"/>
      </a:defRPr>
    </a:lvl6pPr>
    <a:lvl7pPr marL="2743200" algn="l" defTabSz="914400" rtl="0" eaLnBrk="1" latinLnBrk="0" hangingPunct="1">
      <a:defRPr kumimoji="1" kern="1200">
        <a:solidFill>
          <a:schemeClr val="tx1"/>
        </a:solidFill>
        <a:latin typeface="Tahoma" pitchFamily="34" charset="0"/>
        <a:ea typeface="ＭＳ Ｐゴシック" charset="-128"/>
        <a:cs typeface="+mn-cs"/>
      </a:defRPr>
    </a:lvl7pPr>
    <a:lvl8pPr marL="3200400" algn="l" defTabSz="914400" rtl="0" eaLnBrk="1" latinLnBrk="0" hangingPunct="1">
      <a:defRPr kumimoji="1" kern="1200">
        <a:solidFill>
          <a:schemeClr val="tx1"/>
        </a:solidFill>
        <a:latin typeface="Tahoma" pitchFamily="34" charset="0"/>
        <a:ea typeface="ＭＳ Ｐゴシック" charset="-128"/>
        <a:cs typeface="+mn-cs"/>
      </a:defRPr>
    </a:lvl8pPr>
    <a:lvl9pPr marL="3657600" algn="l" defTabSz="914400" rtl="0" eaLnBrk="1" latinLnBrk="0" hangingPunct="1">
      <a:defRPr kumimoji="1" kern="1200">
        <a:solidFill>
          <a:schemeClr val="tx1"/>
        </a:solidFill>
        <a:latin typeface="Tahoma"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00"/>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62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pitchFamily="50" charset="-128"/>
              </a:defRPr>
            </a:lvl1pPr>
          </a:lstStyle>
          <a:p>
            <a:pPr>
              <a:defRPr/>
            </a:pPr>
            <a:endParaRPr lang="en-US" altLang="ja-JP"/>
          </a:p>
        </p:txBody>
      </p:sp>
      <p:sp>
        <p:nvSpPr>
          <p:cNvPr id="624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pitchFamily="50" charset="-128"/>
              </a:defRPr>
            </a:lvl1pPr>
          </a:lstStyle>
          <a:p>
            <a:pPr>
              <a:defRPr/>
            </a:pPr>
            <a:endParaRPr lang="en-US" altLang="ja-JP"/>
          </a:p>
        </p:txBody>
      </p:sp>
      <p:sp>
        <p:nvSpPr>
          <p:cNvPr id="3584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24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24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pitchFamily="50" charset="-128"/>
              </a:defRPr>
            </a:lvl1pPr>
          </a:lstStyle>
          <a:p>
            <a:pPr>
              <a:defRPr/>
            </a:pPr>
            <a:endParaRPr lang="en-US" altLang="ja-JP"/>
          </a:p>
        </p:txBody>
      </p:sp>
      <p:sp>
        <p:nvSpPr>
          <p:cNvPr id="624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ＭＳ Ｐゴシック" pitchFamily="50" charset="-128"/>
              </a:defRPr>
            </a:lvl1pPr>
          </a:lstStyle>
          <a:p>
            <a:pPr>
              <a:defRPr/>
            </a:pPr>
            <a:fld id="{93AE10E1-31E8-4207-980C-DDC3B7C94B1C}"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5DA48209-DFA5-4DA2-BFD5-3C62556664EE}" type="slidenum">
              <a:rPr lang="en-US" altLang="ja-JP" smtClean="0">
                <a:ea typeface="ＭＳ Ｐゴシック" charset="-128"/>
              </a:rPr>
              <a:pPr/>
              <a:t>1</a:t>
            </a:fld>
            <a:endParaRPr lang="en-US" altLang="ja-JP" smtClean="0">
              <a:ea typeface="ＭＳ Ｐゴシック" charset="-128"/>
            </a:endParaRPr>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5993C603-2B1A-4217-AD44-00534DECD3E8}" type="slidenum">
              <a:rPr lang="en-US" altLang="ja-JP" smtClean="0">
                <a:ea typeface="ＭＳ Ｐゴシック" charset="-128"/>
              </a:rPr>
              <a:pPr/>
              <a:t>16</a:t>
            </a:fld>
            <a:endParaRPr lang="en-US" altLang="ja-JP" smtClean="0">
              <a:ea typeface="ＭＳ Ｐゴシック" charset="-128"/>
            </a:endParaRPr>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F54A8682-321D-4833-BA90-D954631AEDF2}" type="slidenum">
              <a:rPr lang="en-US" altLang="ja-JP" smtClean="0">
                <a:ea typeface="ＭＳ Ｐゴシック" charset="-128"/>
              </a:rPr>
              <a:pPr/>
              <a:t>18</a:t>
            </a:fld>
            <a:endParaRPr lang="en-US" altLang="ja-JP" smtClean="0">
              <a:ea typeface="ＭＳ Ｐゴシック" charset="-128"/>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79639F73-9A8D-4BDC-B0AA-E6232CF01737}" type="slidenum">
              <a:rPr lang="en-US" altLang="ja-JP" smtClean="0">
                <a:ea typeface="ＭＳ Ｐゴシック" charset="-128"/>
              </a:rPr>
              <a:pPr/>
              <a:t>19</a:t>
            </a:fld>
            <a:endParaRPr lang="en-US" altLang="ja-JP" smtClean="0">
              <a:ea typeface="ＭＳ Ｐゴシック" charset="-128"/>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6490E164-6C8B-4D6B-8DF6-A07C56D63C05}" type="slidenum">
              <a:rPr lang="en-US" altLang="ja-JP" smtClean="0">
                <a:ea typeface="ＭＳ Ｐゴシック" charset="-128"/>
              </a:rPr>
              <a:pPr/>
              <a:t>20</a:t>
            </a:fld>
            <a:endParaRPr lang="en-US" altLang="ja-JP" smtClean="0">
              <a:ea typeface="ＭＳ Ｐゴシック" charset="-128"/>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C5D4AEF3-9F36-439A-88C6-13ED2A72F7D5}" type="slidenum">
              <a:rPr lang="en-US" altLang="ja-JP" smtClean="0">
                <a:ea typeface="ＭＳ Ｐゴシック" charset="-128"/>
              </a:rPr>
              <a:pPr/>
              <a:t>21</a:t>
            </a:fld>
            <a:endParaRPr lang="en-US" altLang="ja-JP" smtClean="0">
              <a:ea typeface="ＭＳ Ｐゴシック"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C97DEABA-977C-4211-A971-0F2300922F89}" type="slidenum">
              <a:rPr lang="en-US" altLang="ja-JP" smtClean="0">
                <a:ea typeface="ＭＳ Ｐゴシック" charset="-128"/>
              </a:rPr>
              <a:pPr/>
              <a:t>22</a:t>
            </a:fld>
            <a:endParaRPr lang="en-US" altLang="ja-JP" smtClean="0">
              <a:ea typeface="ＭＳ Ｐゴシック" charset="-128"/>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CB82AE54-553D-4DE1-A147-F29297878214}" type="slidenum">
              <a:rPr lang="en-US" altLang="ja-JP" smtClean="0">
                <a:ea typeface="ＭＳ Ｐゴシック" charset="-128"/>
              </a:rPr>
              <a:pPr/>
              <a:t>25</a:t>
            </a:fld>
            <a:endParaRPr lang="en-US" altLang="ja-JP" smtClean="0">
              <a:ea typeface="ＭＳ Ｐゴシック" charset="-128"/>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947CA021-1380-4D89-AEA1-C8ED0ABEA6E9}" type="slidenum">
              <a:rPr lang="en-US" altLang="ja-JP" smtClean="0">
                <a:ea typeface="ＭＳ Ｐゴシック" charset="-128"/>
              </a:rPr>
              <a:pPr/>
              <a:t>28</a:t>
            </a:fld>
            <a:endParaRPr lang="en-US" altLang="ja-JP" smtClean="0">
              <a:ea typeface="ＭＳ Ｐゴシック" charset="-128"/>
            </a:endParaRPr>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29449A10-F597-4532-A668-AF5729046447}" type="slidenum">
              <a:rPr lang="en-US" altLang="ja-JP" smtClean="0">
                <a:ea typeface="ＭＳ Ｐゴシック" charset="-128"/>
              </a:rPr>
              <a:pPr/>
              <a:t>29</a:t>
            </a:fld>
            <a:endParaRPr lang="en-US" altLang="ja-JP" smtClean="0">
              <a:ea typeface="ＭＳ Ｐゴシック" charset="-128"/>
            </a:endParaRPr>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43C88ADA-EAAE-42E9-B8AE-901422A75F65}" type="slidenum">
              <a:rPr lang="en-US" altLang="ja-JP" smtClean="0">
                <a:ea typeface="ＭＳ Ｐゴシック" charset="-128"/>
              </a:rPr>
              <a:pPr/>
              <a:t>2</a:t>
            </a:fld>
            <a:endParaRPr lang="en-US" altLang="ja-JP" smtClean="0">
              <a:ea typeface="ＭＳ Ｐゴシック" charset="-128"/>
            </a:endParaRPr>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C158BE5A-D326-4E59-8613-AE88BBBC12C0}" type="slidenum">
              <a:rPr lang="en-US" altLang="ja-JP" smtClean="0">
                <a:ea typeface="ＭＳ Ｐゴシック" charset="-128"/>
              </a:rPr>
              <a:pPr/>
              <a:t>4</a:t>
            </a:fld>
            <a:endParaRPr lang="en-US" altLang="ja-JP" smtClean="0">
              <a:ea typeface="ＭＳ Ｐゴシック" charset="-128"/>
            </a:endParaRPr>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E0D05862-B10D-4C68-B38E-6EB85E14CA7E}" type="slidenum">
              <a:rPr lang="en-US" altLang="ja-JP" smtClean="0">
                <a:ea typeface="ＭＳ Ｐゴシック" charset="-128"/>
              </a:rPr>
              <a:pPr/>
              <a:t>5</a:t>
            </a:fld>
            <a:endParaRPr lang="en-US" altLang="ja-JP" smtClean="0">
              <a:ea typeface="ＭＳ Ｐゴシック" charset="-128"/>
            </a:endParaRPr>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3DF153FB-C653-4A17-AF62-82854C2F7C0B}" type="slidenum">
              <a:rPr lang="en-US" altLang="ja-JP" smtClean="0">
                <a:ea typeface="ＭＳ Ｐゴシック" charset="-128"/>
              </a:rPr>
              <a:pPr/>
              <a:t>6</a:t>
            </a:fld>
            <a:endParaRPr lang="en-US" altLang="ja-JP" smtClean="0">
              <a:ea typeface="ＭＳ Ｐゴシック" charset="-128"/>
            </a:endParaRPr>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94AF3CF5-AB75-4BEE-99E0-45CEA9C1BEE7}" type="slidenum">
              <a:rPr lang="en-US" altLang="ja-JP" smtClean="0">
                <a:ea typeface="ＭＳ Ｐゴシック" charset="-128"/>
              </a:rPr>
              <a:pPr/>
              <a:t>7</a:t>
            </a:fld>
            <a:endParaRPr lang="en-US" altLang="ja-JP" smtClean="0">
              <a:ea typeface="ＭＳ Ｐゴシック" charset="-128"/>
            </a:endParaRPr>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B42AEC46-7020-45E0-96CE-C49CF8F0BE5D}" type="slidenum">
              <a:rPr lang="en-US" altLang="ja-JP" smtClean="0">
                <a:ea typeface="ＭＳ Ｐゴシック" charset="-128"/>
              </a:rPr>
              <a:pPr/>
              <a:t>10</a:t>
            </a:fld>
            <a:endParaRPr lang="en-US" altLang="ja-JP" smtClean="0">
              <a:ea typeface="ＭＳ Ｐゴシック" charset="-128"/>
            </a:endParaRPr>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2CDB68F7-17C5-4BFF-9669-924A65C67957}" type="slidenum">
              <a:rPr lang="en-US" altLang="ja-JP" smtClean="0">
                <a:ea typeface="ＭＳ Ｐゴシック" charset="-128"/>
              </a:rPr>
              <a:pPr/>
              <a:t>12</a:t>
            </a:fld>
            <a:endParaRPr lang="en-US" altLang="ja-JP" smtClean="0">
              <a:ea typeface="ＭＳ Ｐゴシック" charset="-128"/>
            </a:endParaRPr>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2FB863D5-9866-4991-90B9-2C37199453C7}" type="slidenum">
              <a:rPr lang="en-US" altLang="ja-JP" smtClean="0">
                <a:ea typeface="ＭＳ Ｐゴシック" charset="-128"/>
              </a:rPr>
              <a:pPr/>
              <a:t>15</a:t>
            </a:fld>
            <a:endParaRPr lang="en-US" altLang="ja-JP" smtClean="0">
              <a:ea typeface="ＭＳ Ｐゴシック" charset="-128"/>
            </a:endParaRPr>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46EF4258-7EBB-4FD1-B569-A491AA4C96F2}" type="slidenum">
              <a:rPr lang="en-US" altLang="ja-JP"/>
              <a:pPr>
                <a:defRPr/>
              </a:pPr>
              <a:t>&lt;#&gt;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0ED83DFD-E450-448C-8E69-CE35F867CF2B}" type="slidenum">
              <a:rPr lang="en-US" altLang="ja-JP"/>
              <a:pPr>
                <a:defRPr/>
              </a:pPr>
              <a:t>&lt;#&gt;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7617E52F-410E-4DDD-8F18-ABD9D9760FE0}" type="slidenum">
              <a:rPr lang="en-US" altLang="ja-JP"/>
              <a:pPr>
                <a:defRPr/>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9CFBE0AF-FD8E-4742-A401-76290D23DFFD}" type="slidenum">
              <a:rPr lang="en-US" altLang="ja-JP"/>
              <a:pPr>
                <a:defRPr/>
              </a:pPr>
              <a:t>&lt;#&gt;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A3D112E8-E2E8-41AE-A138-5CA1769A0C92}" type="slidenum">
              <a:rPr lang="en-US" altLang="ja-JP"/>
              <a:pPr>
                <a:defRPr/>
              </a:pPr>
              <a:t>&lt;#&gt;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pPr>
              <a:defRPr/>
            </a:pPr>
            <a:fld id="{2990C150-63B6-486A-8BFF-0375FDB95F2E}" type="slidenum">
              <a:rPr lang="en-US" altLang="ja-JP"/>
              <a:pPr>
                <a:defRPr/>
              </a:pPr>
              <a:t>&lt;#&gt;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en-US" altLang="ja-JP"/>
          </a:p>
        </p:txBody>
      </p:sp>
      <p:sp>
        <p:nvSpPr>
          <p:cNvPr id="8"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 5"/>
          <p:cNvSpPr>
            <a:spLocks noGrp="1"/>
          </p:cNvSpPr>
          <p:nvPr>
            <p:ph type="sldNum" sz="quarter" idx="12"/>
          </p:nvPr>
        </p:nvSpPr>
        <p:spPr/>
        <p:txBody>
          <a:bodyPr/>
          <a:lstStyle>
            <a:lvl1pPr>
              <a:defRPr/>
            </a:lvl1pPr>
          </a:lstStyle>
          <a:p>
            <a:pPr>
              <a:defRPr/>
            </a:pPr>
            <a:fld id="{E5C2EE91-7E5B-4708-9506-5FA01F44DB6D}" type="slidenum">
              <a:rPr lang="en-US" altLang="ja-JP"/>
              <a:pPr>
                <a:defRPr/>
              </a:pPr>
              <a:t>&lt;#&gt;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en-US" altLang="ja-JP"/>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 5"/>
          <p:cNvSpPr>
            <a:spLocks noGrp="1"/>
          </p:cNvSpPr>
          <p:nvPr>
            <p:ph type="sldNum" sz="quarter" idx="12"/>
          </p:nvPr>
        </p:nvSpPr>
        <p:spPr/>
        <p:txBody>
          <a:bodyPr/>
          <a:lstStyle>
            <a:lvl1pPr>
              <a:defRPr/>
            </a:lvl1pPr>
          </a:lstStyle>
          <a:p>
            <a:pPr>
              <a:defRPr/>
            </a:pPr>
            <a:fld id="{08B418BA-4440-4F8A-83D1-CAC027760E6D}" type="slidenum">
              <a:rPr lang="en-US" altLang="ja-JP"/>
              <a:pPr>
                <a:defRPr/>
              </a:pPr>
              <a:t>&lt;#&gt;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en-US" altLang="ja-JP"/>
          </a:p>
        </p:txBody>
      </p:sp>
      <p:sp>
        <p:nvSpPr>
          <p:cNvPr id="3"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 5"/>
          <p:cNvSpPr>
            <a:spLocks noGrp="1"/>
          </p:cNvSpPr>
          <p:nvPr>
            <p:ph type="sldNum" sz="quarter" idx="12"/>
          </p:nvPr>
        </p:nvSpPr>
        <p:spPr/>
        <p:txBody>
          <a:bodyPr/>
          <a:lstStyle>
            <a:lvl1pPr>
              <a:defRPr/>
            </a:lvl1pPr>
          </a:lstStyle>
          <a:p>
            <a:pPr>
              <a:defRPr/>
            </a:pPr>
            <a:fld id="{F28477A7-0F81-4E21-BDE3-3DD22D057D78}" type="slidenum">
              <a:rPr lang="en-US" altLang="ja-JP"/>
              <a:pPr>
                <a:defRPr/>
              </a:pPr>
              <a:t>&lt;#&gt;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pPr>
              <a:defRPr/>
            </a:pPr>
            <a:fld id="{F990E06B-6667-4F1A-8C2E-3906F1155AC2}" type="slidenum">
              <a:rPr lang="en-US" altLang="ja-JP"/>
              <a:pPr>
                <a:defRPr/>
              </a:pPr>
              <a:t>&lt;#&gt;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pPr>
              <a:defRPr/>
            </a:pPr>
            <a:fld id="{F9245DEA-165B-4A86-8E9C-EAED3831DA23}" type="slidenum">
              <a:rPr lang="en-US" altLang="ja-JP"/>
              <a:pPr>
                <a:defRPr/>
              </a:pPr>
              <a:t>&lt;#&gt;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ea typeface="ＭＳ Ｐゴシック" charset="-128"/>
              </a:defRPr>
            </a:lvl1pPr>
          </a:lstStyle>
          <a:p>
            <a:pPr>
              <a:defRPr/>
            </a:pPr>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ea typeface="ＭＳ Ｐゴシック" charset="-128"/>
              </a:defRPr>
            </a:lvl1pPr>
          </a:lstStyle>
          <a:p>
            <a:pPr>
              <a:defRPr/>
            </a:pPr>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ＭＳ Ｐゴシック" pitchFamily="50" charset="-128"/>
              </a:defRPr>
            </a:lvl1pPr>
          </a:lstStyle>
          <a:p>
            <a:pPr>
              <a:defRPr/>
            </a:pPr>
            <a:fld id="{276B85C0-761F-477A-9598-8CDBE161C7F0}"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olc.co.jp/index.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home.disney.co.jp/"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www.japanpost.jp/"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disneylabo.exblog.jp/iv/detail/index.asp?s=19906630&amp;i=201303/07/82/e0238382_15103024.jp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768475"/>
            <a:ext cx="8207375" cy="1736725"/>
          </a:xfrm>
        </p:spPr>
        <p:txBody>
          <a:bodyPr/>
          <a:lstStyle/>
          <a:p>
            <a:pPr eaLnBrk="1" hangingPunct="1"/>
            <a:r>
              <a:rPr lang="ja-JP" altLang="en-US" sz="4800" smtClean="0"/>
              <a:t>オリエンタルランドについて</a:t>
            </a:r>
          </a:p>
        </p:txBody>
      </p:sp>
      <p:sp>
        <p:nvSpPr>
          <p:cNvPr id="2051" name="Rectangle 3"/>
          <p:cNvSpPr>
            <a:spLocks noGrp="1" noChangeArrowheads="1"/>
          </p:cNvSpPr>
          <p:nvPr>
            <p:ph type="subTitle" idx="1"/>
          </p:nvPr>
        </p:nvSpPr>
        <p:spPr/>
        <p:txBody>
          <a:bodyPr rtlCol="0">
            <a:normAutofit/>
          </a:bodyPr>
          <a:lstStyle/>
          <a:p>
            <a:pPr eaLnBrk="1" fontAlgn="auto" hangingPunct="1">
              <a:spcAft>
                <a:spcPts val="0"/>
              </a:spcAft>
              <a:buFont typeface="Arial" panose="020B0604020202020204" pitchFamily="34" charset="0"/>
              <a:buNone/>
              <a:defRPr/>
            </a:pPr>
            <a:r>
              <a:rPr lang="ja-JP" altLang="en-US" smtClean="0"/>
              <a:t>山澤成康</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ja-JP" altLang="en-US" smtClean="0"/>
              <a:t>株主には情報を提供する</a:t>
            </a:r>
          </a:p>
        </p:txBody>
      </p:sp>
      <p:sp>
        <p:nvSpPr>
          <p:cNvPr id="11267" name="Rectangle 3"/>
          <p:cNvSpPr>
            <a:spLocks noGrp="1" noChangeArrowheads="1"/>
          </p:cNvSpPr>
          <p:nvPr>
            <p:ph idx="1"/>
          </p:nvPr>
        </p:nvSpPr>
        <p:spPr/>
        <p:txBody>
          <a:bodyPr/>
          <a:lstStyle/>
          <a:p>
            <a:pPr eaLnBrk="1" hangingPunct="1"/>
            <a:r>
              <a:rPr lang="ja-JP" altLang="en-US" smtClean="0">
                <a:hlinkClick r:id="rId3"/>
              </a:rPr>
              <a:t>ＩＲ（</a:t>
            </a:r>
            <a:r>
              <a:rPr lang="en-US" altLang="ja-JP" smtClean="0">
                <a:hlinkClick r:id="rId3"/>
              </a:rPr>
              <a:t>Invester Relations)</a:t>
            </a:r>
            <a:endParaRPr lang="en-US" altLang="ja-JP" smtClean="0"/>
          </a:p>
          <a:p>
            <a:pPr eaLnBrk="1" hangingPunct="1"/>
            <a:r>
              <a:rPr lang="en-US" altLang="ja-JP" smtClean="0">
                <a:hlinkClick r:id="rId4"/>
              </a:rPr>
              <a:t>http://home.disney.co.jp/</a:t>
            </a:r>
            <a:r>
              <a:rPr lang="ja-JP" altLang="en-US" smtClean="0"/>
              <a:t>（これにはない）</a:t>
            </a:r>
          </a:p>
          <a:p>
            <a:pPr eaLnBrk="1" hangingPunct="1"/>
            <a:r>
              <a:rPr lang="ja-JP" altLang="en-US" smtClean="0"/>
              <a:t>決算短信</a:t>
            </a:r>
          </a:p>
          <a:p>
            <a:pPr eaLnBrk="1" hangingPunct="1"/>
            <a:r>
              <a:rPr lang="ja-JP" altLang="en-US" smtClean="0"/>
              <a:t>株主通信（年</a:t>
            </a:r>
            <a:r>
              <a:rPr lang="en-US" altLang="ja-JP" smtClean="0"/>
              <a:t>2</a:t>
            </a:r>
            <a:r>
              <a:rPr lang="ja-JP" altLang="en-US" smtClean="0"/>
              <a:t>回、わかりやすい）</a:t>
            </a:r>
          </a:p>
          <a:p>
            <a:pPr eaLnBrk="1" hangingPunct="1"/>
            <a:r>
              <a:rPr lang="ja-JP" altLang="en-US" smtClean="0"/>
              <a:t>アニュアルレポート（年</a:t>
            </a:r>
            <a:r>
              <a:rPr lang="en-US" altLang="ja-JP" smtClean="0"/>
              <a:t>1</a:t>
            </a:r>
            <a:r>
              <a:rPr lang="ja-JP" altLang="en-US" smtClean="0"/>
              <a:t>回）</a:t>
            </a:r>
          </a:p>
          <a:p>
            <a:pPr eaLnBrk="1" hangingPunct="1"/>
            <a:r>
              <a:rPr lang="ja-JP" altLang="en-US" smtClean="0"/>
              <a:t>ファクトブック（細かい財務データ）</a:t>
            </a:r>
          </a:p>
          <a:p>
            <a:pPr eaLnBrk="1" hangingPunct="1"/>
            <a:r>
              <a:rPr lang="ja-JP" altLang="en-US" smtClean="0"/>
              <a:t>ＩＲプレゼンテーション（パワーポイント）</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p:txBody>
          <a:bodyPr/>
          <a:lstStyle/>
          <a:p>
            <a:pPr eaLnBrk="1" hangingPunct="1"/>
            <a:r>
              <a:rPr lang="ja-JP" altLang="en-US" smtClean="0"/>
              <a:t>ローソク足</a:t>
            </a:r>
          </a:p>
        </p:txBody>
      </p:sp>
      <p:pic>
        <p:nvPicPr>
          <p:cNvPr id="12291" name="コンテンツ プレースホルダー 3"/>
          <p:cNvPicPr>
            <a:picLocks noGrp="1"/>
          </p:cNvPicPr>
          <p:nvPr>
            <p:ph idx="1"/>
          </p:nvPr>
        </p:nvPicPr>
        <p:blipFill>
          <a:blip r:embed="rId2" cstate="print"/>
          <a:srcRect/>
          <a:stretch>
            <a:fillRect/>
          </a:stretch>
        </p:blipFill>
        <p:spPr>
          <a:xfrm>
            <a:off x="1295400" y="1773238"/>
            <a:ext cx="6553200" cy="4176712"/>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ja-JP" altLang="en-US" smtClean="0"/>
              <a:t>株価</a:t>
            </a:r>
            <a:endParaRPr lang="ja-JP" altLang="en-US" sz="2800" smtClean="0"/>
          </a:p>
        </p:txBody>
      </p:sp>
      <p:pic>
        <p:nvPicPr>
          <p:cNvPr id="13315" name="Picture 5" descr="チャート画像"/>
          <p:cNvPicPr>
            <a:picLocks noChangeAspect="1" noChangeArrowheads="1"/>
          </p:cNvPicPr>
          <p:nvPr/>
        </p:nvPicPr>
        <p:blipFill>
          <a:blip r:embed="rId3" cstate="print"/>
          <a:srcRect/>
          <a:stretch>
            <a:fillRect/>
          </a:stretch>
        </p:blipFill>
        <p:spPr bwMode="auto">
          <a:xfrm>
            <a:off x="684213" y="1557338"/>
            <a:ext cx="7610475"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p:txBody>
          <a:bodyPr/>
          <a:lstStyle/>
          <a:p>
            <a:pPr eaLnBrk="1" hangingPunct="1"/>
            <a:endParaRPr lang="ja-JP" altLang="en-US" smtClean="0"/>
          </a:p>
        </p:txBody>
      </p:sp>
      <p:pic>
        <p:nvPicPr>
          <p:cNvPr id="14339" name="Picture 5" descr="チャート画像"/>
          <p:cNvPicPr>
            <a:picLocks noChangeAspect="1" noChangeArrowheads="1"/>
          </p:cNvPicPr>
          <p:nvPr/>
        </p:nvPicPr>
        <p:blipFill>
          <a:blip r:embed="rId2" cstate="print"/>
          <a:srcRect/>
          <a:stretch>
            <a:fillRect/>
          </a:stretch>
        </p:blipFill>
        <p:spPr bwMode="auto">
          <a:xfrm>
            <a:off x="250825" y="1125538"/>
            <a:ext cx="8562975" cy="5183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2" cstate="print"/>
          <a:srcRect/>
          <a:stretch>
            <a:fillRect/>
          </a:stretch>
        </p:blipFill>
        <p:spPr bwMode="auto">
          <a:xfrm>
            <a:off x="4500563" y="3573463"/>
            <a:ext cx="4470400" cy="2689225"/>
          </a:xfrm>
          <a:prstGeom prst="rect">
            <a:avLst/>
          </a:prstGeom>
          <a:noFill/>
          <a:ln w="9525">
            <a:noFill/>
            <a:miter lim="800000"/>
            <a:headEnd/>
            <a:tailEnd/>
          </a:ln>
        </p:spPr>
      </p:pic>
      <p:pic>
        <p:nvPicPr>
          <p:cNvPr id="15363" name="Picture 5"/>
          <p:cNvPicPr>
            <a:picLocks noChangeAspect="1" noChangeArrowheads="1"/>
          </p:cNvPicPr>
          <p:nvPr/>
        </p:nvPicPr>
        <p:blipFill>
          <a:blip r:embed="rId3" cstate="print"/>
          <a:srcRect/>
          <a:stretch>
            <a:fillRect/>
          </a:stretch>
        </p:blipFill>
        <p:spPr bwMode="auto">
          <a:xfrm>
            <a:off x="4500563" y="692150"/>
            <a:ext cx="4427537" cy="2665413"/>
          </a:xfrm>
          <a:prstGeom prst="rect">
            <a:avLst/>
          </a:prstGeom>
          <a:noFill/>
          <a:ln w="9525">
            <a:noFill/>
            <a:miter lim="800000"/>
            <a:headEnd/>
            <a:tailEnd/>
          </a:ln>
        </p:spPr>
      </p:pic>
      <p:pic>
        <p:nvPicPr>
          <p:cNvPr id="15364" name="Picture 6"/>
          <p:cNvPicPr>
            <a:picLocks noChangeAspect="1" noChangeArrowheads="1"/>
          </p:cNvPicPr>
          <p:nvPr/>
        </p:nvPicPr>
        <p:blipFill>
          <a:blip r:embed="rId4" cstate="print"/>
          <a:srcRect/>
          <a:stretch>
            <a:fillRect/>
          </a:stretch>
        </p:blipFill>
        <p:spPr bwMode="auto">
          <a:xfrm>
            <a:off x="179388" y="692150"/>
            <a:ext cx="4010025" cy="2665413"/>
          </a:xfrm>
          <a:prstGeom prst="rect">
            <a:avLst/>
          </a:prstGeom>
          <a:noFill/>
          <a:ln w="9525">
            <a:noFill/>
            <a:miter lim="800000"/>
            <a:headEnd/>
            <a:tailEnd/>
          </a:ln>
        </p:spPr>
      </p:pic>
      <p:pic>
        <p:nvPicPr>
          <p:cNvPr id="15365" name="Picture 7"/>
          <p:cNvPicPr>
            <a:picLocks noChangeAspect="1" noChangeArrowheads="1"/>
          </p:cNvPicPr>
          <p:nvPr/>
        </p:nvPicPr>
        <p:blipFill>
          <a:blip r:embed="rId5" cstate="print"/>
          <a:srcRect/>
          <a:stretch>
            <a:fillRect/>
          </a:stretch>
        </p:blipFill>
        <p:spPr bwMode="auto">
          <a:xfrm>
            <a:off x="179388" y="3573463"/>
            <a:ext cx="4032250" cy="26035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ja-JP" altLang="en-US" sz="4000" dirty="0" smtClean="0"/>
              <a:t>オリエンタルランドの歴史</a:t>
            </a:r>
            <a:br>
              <a:rPr lang="ja-JP" altLang="en-US" sz="4000" dirty="0" smtClean="0"/>
            </a:br>
            <a:r>
              <a:rPr lang="ja-JP" altLang="en-US" sz="3200" dirty="0" smtClean="0">
                <a:solidFill>
                  <a:schemeClr val="accent2">
                    <a:lumMod val="75000"/>
                  </a:schemeClr>
                </a:solidFill>
              </a:rPr>
              <a:t>馬場康夫（</a:t>
            </a:r>
            <a:r>
              <a:rPr lang="en-US" altLang="ja-JP" sz="3200" dirty="0" smtClean="0">
                <a:solidFill>
                  <a:schemeClr val="accent2">
                    <a:lumMod val="75000"/>
                  </a:schemeClr>
                </a:solidFill>
              </a:rPr>
              <a:t>2007</a:t>
            </a:r>
            <a:r>
              <a:rPr lang="ja-JP" altLang="en-US" sz="3200" dirty="0" smtClean="0">
                <a:solidFill>
                  <a:schemeClr val="accent2">
                    <a:lumMod val="75000"/>
                  </a:schemeClr>
                </a:solidFill>
              </a:rPr>
              <a:t>）</a:t>
            </a:r>
            <a:r>
              <a:rPr lang="en-US" altLang="ja-JP" sz="3200" dirty="0" smtClean="0">
                <a:solidFill>
                  <a:schemeClr val="accent2">
                    <a:lumMod val="75000"/>
                  </a:schemeClr>
                </a:solidFill>
              </a:rPr>
              <a:t>『</a:t>
            </a:r>
            <a:r>
              <a:rPr lang="ja-JP" altLang="en-US" sz="3200" dirty="0" smtClean="0">
                <a:solidFill>
                  <a:schemeClr val="accent2">
                    <a:lumMod val="75000"/>
                  </a:schemeClr>
                </a:solidFill>
              </a:rPr>
              <a:t>「エンタメ」の夜明け</a:t>
            </a:r>
            <a:r>
              <a:rPr lang="en-US" altLang="ja-JP" sz="3200" dirty="0" smtClean="0">
                <a:solidFill>
                  <a:schemeClr val="accent2">
                    <a:lumMod val="75000"/>
                  </a:schemeClr>
                </a:solidFill>
              </a:rPr>
              <a:t>』</a:t>
            </a:r>
            <a:r>
              <a:rPr lang="ja-JP" altLang="en-US" sz="3200" dirty="0" smtClean="0">
                <a:solidFill>
                  <a:schemeClr val="accent2">
                    <a:lumMod val="75000"/>
                  </a:schemeClr>
                </a:solidFill>
              </a:rPr>
              <a:t>講談社</a:t>
            </a:r>
          </a:p>
        </p:txBody>
      </p:sp>
      <p:sp>
        <p:nvSpPr>
          <p:cNvPr id="16387" name="Rectangle 3"/>
          <p:cNvSpPr>
            <a:spLocks noGrp="1" noChangeArrowheads="1"/>
          </p:cNvSpPr>
          <p:nvPr>
            <p:ph idx="1"/>
          </p:nvPr>
        </p:nvSpPr>
        <p:spPr/>
        <p:txBody>
          <a:bodyPr/>
          <a:lstStyle/>
          <a:p>
            <a:pPr eaLnBrk="1" hangingPunct="1">
              <a:lnSpc>
                <a:spcPct val="90000"/>
              </a:lnSpc>
            </a:pPr>
            <a:r>
              <a:rPr lang="en-US" altLang="ja-JP" sz="2800" smtClean="0"/>
              <a:t>19</a:t>
            </a:r>
            <a:r>
              <a:rPr lang="ja-JP" altLang="en-US" sz="2800" smtClean="0"/>
              <a:t>７</a:t>
            </a:r>
            <a:r>
              <a:rPr lang="en-US" altLang="ja-JP" sz="2800" smtClean="0"/>
              <a:t>9</a:t>
            </a:r>
            <a:r>
              <a:rPr lang="ja-JP" altLang="en-US" sz="2800" smtClean="0"/>
              <a:t>年</a:t>
            </a:r>
            <a:r>
              <a:rPr lang="en-US" altLang="ja-JP" sz="2800" smtClean="0"/>
              <a:t>4</a:t>
            </a:r>
            <a:r>
              <a:rPr lang="ja-JP" altLang="en-US" sz="2800" smtClean="0"/>
              <a:t>月 米国法人ウォルト・ディズニー・プロダクションズと業務提携</a:t>
            </a:r>
          </a:p>
          <a:p>
            <a:pPr eaLnBrk="1" hangingPunct="1">
              <a:lnSpc>
                <a:spcPct val="90000"/>
              </a:lnSpc>
            </a:pPr>
            <a:r>
              <a:rPr lang="en-US" altLang="ja-JP" sz="2800" smtClean="0"/>
              <a:t>1983</a:t>
            </a:r>
            <a:r>
              <a:rPr lang="ja-JP" altLang="en-US" sz="2800" smtClean="0"/>
              <a:t>年</a:t>
            </a:r>
            <a:r>
              <a:rPr lang="en-US" altLang="ja-JP" sz="2800" smtClean="0"/>
              <a:t>4</a:t>
            </a:r>
            <a:r>
              <a:rPr lang="ja-JP" altLang="en-US" sz="2800" smtClean="0"/>
              <a:t>月 「東京ディズニーランド」開園 </a:t>
            </a:r>
          </a:p>
          <a:p>
            <a:pPr eaLnBrk="1" hangingPunct="1">
              <a:lnSpc>
                <a:spcPct val="90000"/>
              </a:lnSpc>
            </a:pPr>
            <a:endParaRPr lang="ja-JP" altLang="en-US" sz="2800" smtClean="0"/>
          </a:p>
          <a:p>
            <a:pPr eaLnBrk="1" hangingPunct="1">
              <a:lnSpc>
                <a:spcPct val="90000"/>
              </a:lnSpc>
            </a:pPr>
            <a:r>
              <a:rPr lang="en-US" altLang="ja-JP" sz="2800" smtClean="0"/>
              <a:t>1996</a:t>
            </a:r>
            <a:r>
              <a:rPr lang="ja-JP" altLang="en-US" sz="2800" smtClean="0"/>
              <a:t>年</a:t>
            </a:r>
            <a:r>
              <a:rPr lang="en-US" altLang="ja-JP" sz="2800" smtClean="0"/>
              <a:t>12</a:t>
            </a:r>
            <a:r>
              <a:rPr lang="ja-JP" altLang="en-US" sz="2800" smtClean="0"/>
              <a:t>月 東京証券取引所市場第一部に上場</a:t>
            </a:r>
          </a:p>
          <a:p>
            <a:pPr eaLnBrk="1" hangingPunct="1">
              <a:lnSpc>
                <a:spcPct val="90000"/>
              </a:lnSpc>
            </a:pPr>
            <a:endParaRPr lang="ja-JP" altLang="en-US" sz="2800" smtClean="0"/>
          </a:p>
          <a:p>
            <a:pPr eaLnBrk="1" hangingPunct="1">
              <a:lnSpc>
                <a:spcPct val="90000"/>
              </a:lnSpc>
            </a:pPr>
            <a:r>
              <a:rPr lang="en-US" altLang="ja-JP" sz="2800" smtClean="0"/>
              <a:t>1999</a:t>
            </a:r>
            <a:r>
              <a:rPr lang="ja-JP" altLang="en-US" sz="2800" smtClean="0"/>
              <a:t>年</a:t>
            </a:r>
            <a:r>
              <a:rPr lang="en-US" altLang="ja-JP" sz="2800" smtClean="0"/>
              <a:t>3</a:t>
            </a:r>
            <a:r>
              <a:rPr lang="ja-JP" altLang="en-US" sz="2800" smtClean="0"/>
              <a:t>月 子会社「株式会社イクスピアリ」設立</a:t>
            </a:r>
          </a:p>
          <a:p>
            <a:pPr eaLnBrk="1" hangingPunct="1">
              <a:lnSpc>
                <a:spcPct val="90000"/>
              </a:lnSpc>
              <a:buFont typeface="Wingdings" pitchFamily="2" charset="2"/>
              <a:buNone/>
            </a:pPr>
            <a:endParaRPr lang="ja-JP" altLang="en-US" sz="2800" smtClean="0"/>
          </a:p>
          <a:p>
            <a:pPr eaLnBrk="1" hangingPunct="1">
              <a:lnSpc>
                <a:spcPct val="90000"/>
              </a:lnSpc>
            </a:pPr>
            <a:r>
              <a:rPr lang="en-US" altLang="ja-JP" sz="2800" smtClean="0"/>
              <a:t>2001</a:t>
            </a:r>
            <a:r>
              <a:rPr lang="ja-JP" altLang="en-US" sz="2800" smtClean="0"/>
              <a:t>年</a:t>
            </a:r>
            <a:r>
              <a:rPr lang="en-US" altLang="ja-JP" sz="2800" smtClean="0"/>
              <a:t>9</a:t>
            </a:r>
            <a:r>
              <a:rPr lang="ja-JP" altLang="en-US" sz="2800" smtClean="0"/>
              <a:t>月 「東京ディズニーシー」開園</a:t>
            </a:r>
          </a:p>
          <a:p>
            <a:pPr eaLnBrk="1" hangingPunct="1">
              <a:lnSpc>
                <a:spcPct val="90000"/>
              </a:lnSpc>
              <a:buFont typeface="Wingdings" pitchFamily="2" charset="2"/>
              <a:buNone/>
            </a:pPr>
            <a:endParaRPr lang="en-US" altLang="ja-JP" sz="28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ja-JP" altLang="en-US" smtClean="0"/>
              <a:t>オリエンタルランド設立</a:t>
            </a:r>
          </a:p>
        </p:txBody>
      </p:sp>
      <p:sp>
        <p:nvSpPr>
          <p:cNvPr id="17411" name="Rectangle 3"/>
          <p:cNvSpPr>
            <a:spLocks noGrp="1" noChangeArrowheads="1"/>
          </p:cNvSpPr>
          <p:nvPr>
            <p:ph idx="1"/>
          </p:nvPr>
        </p:nvSpPr>
        <p:spPr/>
        <p:txBody>
          <a:bodyPr/>
          <a:lstStyle/>
          <a:p>
            <a:pPr eaLnBrk="1" hangingPunct="1">
              <a:lnSpc>
                <a:spcPct val="90000"/>
              </a:lnSpc>
            </a:pPr>
            <a:r>
              <a:rPr lang="en-US" altLang="ja-JP" smtClean="0"/>
              <a:t>1960</a:t>
            </a:r>
            <a:r>
              <a:rPr lang="ja-JP" altLang="en-US" smtClean="0"/>
              <a:t>年</a:t>
            </a:r>
            <a:r>
              <a:rPr lang="en-US" altLang="ja-JP" smtClean="0"/>
              <a:t>7</a:t>
            </a:r>
            <a:r>
              <a:rPr lang="ja-JP" altLang="en-US" smtClean="0"/>
              <a:t>月（京成電鉄と三井不動産ほか）</a:t>
            </a:r>
          </a:p>
          <a:p>
            <a:pPr eaLnBrk="1" hangingPunct="1">
              <a:lnSpc>
                <a:spcPct val="90000"/>
              </a:lnSpc>
            </a:pPr>
            <a:endParaRPr lang="ja-JP" altLang="en-US" smtClean="0"/>
          </a:p>
          <a:p>
            <a:pPr eaLnBrk="1" hangingPunct="1">
              <a:lnSpc>
                <a:spcPct val="90000"/>
              </a:lnSpc>
            </a:pPr>
            <a:r>
              <a:rPr lang="ja-JP" altLang="en-US" smtClean="0"/>
              <a:t>目的</a:t>
            </a:r>
          </a:p>
          <a:p>
            <a:pPr eaLnBrk="1" hangingPunct="1">
              <a:lnSpc>
                <a:spcPct val="90000"/>
              </a:lnSpc>
              <a:buFont typeface="Wingdings" pitchFamily="2" charset="2"/>
              <a:buNone/>
            </a:pPr>
            <a:r>
              <a:rPr lang="ja-JP" altLang="en-US" smtClean="0"/>
              <a:t>　千葉県浦安沖の海面を埋立て、商業地・住宅地の開発と大規模レジャー施設の建設を行い、国民の文化・厚生・福祉に寄与する</a:t>
            </a:r>
          </a:p>
          <a:p>
            <a:pPr eaLnBrk="1" hangingPunct="1">
              <a:lnSpc>
                <a:spcPct val="90000"/>
              </a:lnSpc>
              <a:buFont typeface="Wingdings" pitchFamily="2" charset="2"/>
              <a:buNone/>
            </a:pPr>
            <a:endParaRPr lang="ja-JP" altLang="en-US" smtClean="0"/>
          </a:p>
          <a:p>
            <a:pPr eaLnBrk="1" hangingPunct="1">
              <a:lnSpc>
                <a:spcPct val="90000"/>
              </a:lnSpc>
              <a:buFont typeface="Wingdings" pitchFamily="2" charset="2"/>
              <a:buNone/>
            </a:pPr>
            <a:r>
              <a:rPr lang="ja-JP" altLang="en-US" smtClean="0"/>
              <a:t>ディズニーランドを作るかどうかは未定</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p:cNvSpPr>
            <a:spLocks noGrp="1"/>
          </p:cNvSpPr>
          <p:nvPr>
            <p:ph type="title"/>
          </p:nvPr>
        </p:nvSpPr>
        <p:spPr/>
        <p:txBody>
          <a:bodyPr/>
          <a:lstStyle/>
          <a:p>
            <a:endParaRPr lang="ja-JP" altLang="en-US" smtClean="0"/>
          </a:p>
        </p:txBody>
      </p:sp>
      <p:pic>
        <p:nvPicPr>
          <p:cNvPr id="18435" name="コンテンツ プレースホルダー 3"/>
          <p:cNvPicPr>
            <a:picLocks noGrp="1" noChangeAspect="1"/>
          </p:cNvPicPr>
          <p:nvPr>
            <p:ph idx="1"/>
          </p:nvPr>
        </p:nvPicPr>
        <p:blipFill>
          <a:blip r:embed="rId2" cstate="print"/>
          <a:srcRect/>
          <a:stretch>
            <a:fillRect/>
          </a:stretch>
        </p:blipFill>
        <p:spPr>
          <a:xfrm>
            <a:off x="107950" y="188913"/>
            <a:ext cx="8797925" cy="6370637"/>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ja-JP" altLang="en-US" smtClean="0"/>
              <a:t>川崎千春</a:t>
            </a:r>
          </a:p>
        </p:txBody>
      </p:sp>
      <p:sp>
        <p:nvSpPr>
          <p:cNvPr id="19459" name="Rectangle 3"/>
          <p:cNvSpPr>
            <a:spLocks noGrp="1" noChangeArrowheads="1"/>
          </p:cNvSpPr>
          <p:nvPr>
            <p:ph type="body" idx="1"/>
          </p:nvPr>
        </p:nvSpPr>
        <p:spPr/>
        <p:txBody>
          <a:bodyPr/>
          <a:lstStyle/>
          <a:p>
            <a:pPr eaLnBrk="1" hangingPunct="1"/>
            <a:r>
              <a:rPr lang="ja-JP" altLang="en-US" smtClean="0"/>
              <a:t>当時の京成電鉄社長</a:t>
            </a:r>
          </a:p>
          <a:p>
            <a:pPr eaLnBrk="1" hangingPunct="1"/>
            <a:r>
              <a:rPr lang="ja-JP" altLang="en-US" smtClean="0"/>
              <a:t>夢を描く人</a:t>
            </a:r>
          </a:p>
          <a:p>
            <a:pPr eaLnBrk="1" hangingPunct="1"/>
            <a:r>
              <a:rPr lang="ja-JP" altLang="en-US" smtClean="0"/>
              <a:t>ディズニーランドを誘致</a:t>
            </a:r>
          </a:p>
          <a:p>
            <a:pPr eaLnBrk="1" hangingPunct="1"/>
            <a:r>
              <a:rPr lang="ja-JP" altLang="en-US" smtClean="0"/>
              <a:t>京成バラ園で販売するバラの買い付けでアメリカにいく。（</a:t>
            </a:r>
            <a:r>
              <a:rPr lang="en-US" altLang="ja-JP" smtClean="0"/>
              <a:t>1958</a:t>
            </a:r>
            <a:r>
              <a:rPr lang="ja-JP" altLang="en-US" smtClean="0"/>
              <a:t>年）</a:t>
            </a:r>
          </a:p>
          <a:p>
            <a:pPr eaLnBrk="1" hangingPunct="1"/>
            <a:r>
              <a:rPr lang="ja-JP" altLang="en-US" smtClean="0"/>
              <a:t>ディズニーランドに行き、「こんな世界を日本の子供たちにも見せてやりたい」</a:t>
            </a:r>
          </a:p>
        </p:txBody>
      </p:sp>
      <p:sp>
        <p:nvSpPr>
          <p:cNvPr id="19460" name="Text Box 5"/>
          <p:cNvSpPr txBox="1">
            <a:spLocks noChangeArrowheads="1"/>
          </p:cNvSpPr>
          <p:nvPr/>
        </p:nvSpPr>
        <p:spPr bwMode="auto">
          <a:xfrm>
            <a:off x="755650" y="5876925"/>
            <a:ext cx="7272338" cy="523875"/>
          </a:xfrm>
          <a:prstGeom prst="rect">
            <a:avLst/>
          </a:prstGeom>
          <a:noFill/>
          <a:ln w="9525">
            <a:noFill/>
            <a:miter lim="800000"/>
            <a:headEnd/>
            <a:tailEnd/>
          </a:ln>
        </p:spPr>
        <p:txBody>
          <a:bodyPr>
            <a:spAutoFit/>
          </a:bodyPr>
          <a:lstStyle/>
          <a:p>
            <a:pPr eaLnBrk="1" hangingPunct="1">
              <a:spcBef>
                <a:spcPct val="50000"/>
              </a:spcBef>
            </a:pPr>
            <a:r>
              <a:rPr lang="en-US" altLang="ja-JP" sz="2800"/>
              <a:t>(</a:t>
            </a:r>
            <a:r>
              <a:rPr lang="ja-JP" altLang="en-US" sz="2800"/>
              <a:t>注）京成バラ園は、千葉県八千代市に現存。</a:t>
            </a:r>
          </a:p>
        </p:txBody>
      </p:sp>
      <p:pic>
        <p:nvPicPr>
          <p:cNvPr id="19461" name="Picture 2"/>
          <p:cNvPicPr>
            <a:picLocks noChangeAspect="1" noChangeArrowheads="1"/>
          </p:cNvPicPr>
          <p:nvPr/>
        </p:nvPicPr>
        <p:blipFill>
          <a:blip r:embed="rId3" cstate="print"/>
          <a:srcRect/>
          <a:stretch>
            <a:fillRect/>
          </a:stretch>
        </p:blipFill>
        <p:spPr bwMode="auto">
          <a:xfrm>
            <a:off x="6443663" y="115888"/>
            <a:ext cx="2095500" cy="2609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ja-JP" altLang="en-US" smtClean="0"/>
              <a:t>高橋正知</a:t>
            </a:r>
          </a:p>
        </p:txBody>
      </p:sp>
      <p:sp>
        <p:nvSpPr>
          <p:cNvPr id="20483" name="Rectangle 3"/>
          <p:cNvSpPr>
            <a:spLocks noGrp="1" noChangeArrowheads="1"/>
          </p:cNvSpPr>
          <p:nvPr>
            <p:ph type="body" idx="1"/>
          </p:nvPr>
        </p:nvSpPr>
        <p:spPr/>
        <p:txBody>
          <a:bodyPr/>
          <a:lstStyle/>
          <a:p>
            <a:pPr eaLnBrk="1" hangingPunct="1">
              <a:lnSpc>
                <a:spcPct val="90000"/>
              </a:lnSpc>
            </a:pPr>
            <a:r>
              <a:rPr lang="ja-JP" altLang="en-US" smtClean="0"/>
              <a:t>東大法学部卒</a:t>
            </a:r>
          </a:p>
          <a:p>
            <a:pPr eaLnBrk="1" hangingPunct="1">
              <a:lnSpc>
                <a:spcPct val="90000"/>
              </a:lnSpc>
            </a:pPr>
            <a:r>
              <a:rPr lang="ja-JP" altLang="en-US" smtClean="0"/>
              <a:t>戦争中ラバウルへ</a:t>
            </a:r>
          </a:p>
          <a:p>
            <a:pPr eaLnBrk="1" hangingPunct="1">
              <a:lnSpc>
                <a:spcPct val="90000"/>
              </a:lnSpc>
            </a:pPr>
            <a:r>
              <a:rPr lang="ja-JP" altLang="en-US" smtClean="0"/>
              <a:t>富士石油販売役員</a:t>
            </a:r>
          </a:p>
          <a:p>
            <a:pPr eaLnBrk="1" hangingPunct="1">
              <a:lnSpc>
                <a:spcPct val="90000"/>
              </a:lnSpc>
            </a:pPr>
            <a:r>
              <a:rPr lang="ja-JP" altLang="en-US" smtClean="0"/>
              <a:t>酒豪</a:t>
            </a:r>
          </a:p>
          <a:p>
            <a:pPr eaLnBrk="1" hangingPunct="1">
              <a:lnSpc>
                <a:spcPct val="90000"/>
              </a:lnSpc>
            </a:pPr>
            <a:r>
              <a:rPr lang="ja-JP" altLang="en-US" smtClean="0"/>
              <a:t>浦安地区の漁業組合の交渉</a:t>
            </a:r>
          </a:p>
          <a:p>
            <a:pPr eaLnBrk="1" hangingPunct="1">
              <a:lnSpc>
                <a:spcPct val="90000"/>
              </a:lnSpc>
            </a:pPr>
            <a:r>
              <a:rPr lang="ja-JP" altLang="en-US" smtClean="0"/>
              <a:t>料亭で接待「相手を本気くどくなら彼らが初めていくような料亭に接待することだ」</a:t>
            </a:r>
          </a:p>
          <a:p>
            <a:pPr eaLnBrk="1" hangingPunct="1">
              <a:lnSpc>
                <a:spcPct val="90000"/>
              </a:lnSpc>
            </a:pPr>
            <a:r>
              <a:rPr lang="ja-JP" altLang="en-US" smtClean="0"/>
              <a:t>ワールドバザールに名前</a:t>
            </a:r>
            <a:endParaRPr lang="en-US" altLang="ja-JP" smtClean="0"/>
          </a:p>
          <a:p>
            <a:pPr eaLnBrk="1" hangingPunct="1">
              <a:lnSpc>
                <a:spcPct val="90000"/>
              </a:lnSpc>
            </a:pPr>
            <a:r>
              <a:rPr lang="ja-JP" altLang="en-US" smtClean="0"/>
              <a:t>ディズニーランド開園時のオリエンタルランド社長</a:t>
            </a:r>
          </a:p>
        </p:txBody>
      </p:sp>
      <p:pic>
        <p:nvPicPr>
          <p:cNvPr id="20484" name="Picture 2"/>
          <p:cNvPicPr>
            <a:picLocks noChangeAspect="1" noChangeArrowheads="1"/>
          </p:cNvPicPr>
          <p:nvPr/>
        </p:nvPicPr>
        <p:blipFill>
          <a:blip r:embed="rId3" cstate="print"/>
          <a:srcRect/>
          <a:stretch>
            <a:fillRect/>
          </a:stretch>
        </p:blipFill>
        <p:spPr bwMode="auto">
          <a:xfrm>
            <a:off x="6804025" y="692150"/>
            <a:ext cx="1844675" cy="2992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ja-JP" altLang="en-US" smtClean="0"/>
              <a:t>オリエンタルランドは株式会社</a:t>
            </a:r>
          </a:p>
        </p:txBody>
      </p:sp>
      <p:sp>
        <p:nvSpPr>
          <p:cNvPr id="3075" name="Rectangle 3"/>
          <p:cNvSpPr>
            <a:spLocks noGrp="1" noChangeArrowheads="1"/>
          </p:cNvSpPr>
          <p:nvPr>
            <p:ph idx="1"/>
          </p:nvPr>
        </p:nvSpPr>
        <p:spPr/>
        <p:txBody>
          <a:bodyPr/>
          <a:lstStyle/>
          <a:p>
            <a:pPr eaLnBrk="1" hangingPunct="1"/>
            <a:r>
              <a:rPr lang="ja-JP" altLang="en-US" smtClean="0"/>
              <a:t>株式会社とは</a:t>
            </a:r>
          </a:p>
          <a:p>
            <a:pPr eaLnBrk="1" hangingPunct="1">
              <a:buFont typeface="Wingdings" pitchFamily="2" charset="2"/>
              <a:buNone/>
            </a:pPr>
            <a:r>
              <a:rPr lang="ja-JP" altLang="en-US" smtClean="0"/>
              <a:t>　株式によって資金を集める企業</a:t>
            </a:r>
          </a:p>
          <a:p>
            <a:pPr eaLnBrk="1" hangingPunct="1">
              <a:buFont typeface="Wingdings" pitchFamily="2" charset="2"/>
              <a:buNone/>
            </a:pPr>
            <a:endParaRPr lang="ja-JP" altLang="en-US" smtClean="0"/>
          </a:p>
          <a:p>
            <a:pPr eaLnBrk="1" hangingPunct="1"/>
            <a:r>
              <a:rPr lang="ja-JP" altLang="en-US" smtClean="0"/>
              <a:t>有価証券報告書を公表</a:t>
            </a:r>
          </a:p>
          <a:p>
            <a:pPr eaLnBrk="1" hangingPunct="1"/>
            <a:endParaRPr lang="ja-JP" altLang="en-US" smtClean="0"/>
          </a:p>
          <a:p>
            <a:pPr eaLnBrk="1" hangingPunct="1"/>
            <a:endParaRPr lang="en-US" altLang="ja-JP"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P1030253"/>
          <p:cNvPicPr>
            <a:picLocks noChangeAspect="1" noChangeArrowheads="1"/>
          </p:cNvPicPr>
          <p:nvPr/>
        </p:nvPicPr>
        <p:blipFill>
          <a:blip r:embed="rId3" cstate="print">
            <a:lum bright="-2000"/>
          </a:blip>
          <a:srcRect/>
          <a:stretch>
            <a:fillRect/>
          </a:stretch>
        </p:blipFill>
        <p:spPr bwMode="auto">
          <a:xfrm>
            <a:off x="1476375" y="1125538"/>
            <a:ext cx="5854700" cy="439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title"/>
          </p:nvPr>
        </p:nvSpPr>
        <p:spPr/>
        <p:txBody>
          <a:bodyPr/>
          <a:lstStyle/>
          <a:p>
            <a:pPr eaLnBrk="1" hangingPunct="1"/>
            <a:endParaRPr lang="ja-JP" altLang="ja-JP" smtClean="0"/>
          </a:p>
        </p:txBody>
      </p:sp>
      <p:pic>
        <p:nvPicPr>
          <p:cNvPr id="22531" name="Picture 11" descr="takahashi"/>
          <p:cNvPicPr>
            <a:picLocks noGrp="1" noChangeAspect="1" noChangeArrowheads="1"/>
          </p:cNvPicPr>
          <p:nvPr>
            <p:ph idx="1"/>
          </p:nvPr>
        </p:nvPicPr>
        <p:blipFill>
          <a:blip r:embed="rId3" cstate="print"/>
          <a:srcRect/>
          <a:stretch>
            <a:fillRect/>
          </a:stretch>
        </p:blipFill>
        <p:spPr>
          <a:xfrm>
            <a:off x="1187450" y="1196975"/>
            <a:ext cx="6684963" cy="44958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ja-JP" altLang="en-US" smtClean="0"/>
              <a:t>ディズニーランドとの交渉</a:t>
            </a:r>
          </a:p>
        </p:txBody>
      </p:sp>
      <p:sp>
        <p:nvSpPr>
          <p:cNvPr id="24579" name="Rectangle 3"/>
          <p:cNvSpPr>
            <a:spLocks noGrp="1" noChangeArrowheads="1"/>
          </p:cNvSpPr>
          <p:nvPr>
            <p:ph type="body" idx="1"/>
          </p:nvPr>
        </p:nvSpPr>
        <p:spPr>
          <a:xfrm>
            <a:off x="533400" y="1557338"/>
            <a:ext cx="8359775" cy="4876800"/>
          </a:xfrm>
        </p:spPr>
        <p:txBody>
          <a:bodyPr/>
          <a:lstStyle/>
          <a:p>
            <a:pPr eaLnBrk="1" hangingPunct="1">
              <a:defRPr/>
            </a:pPr>
            <a:r>
              <a:rPr lang="ja-JP" altLang="en-US" dirty="0" smtClean="0"/>
              <a:t>１９６０年代前半　</a:t>
            </a:r>
            <a:endParaRPr lang="en-US" altLang="ja-JP" dirty="0" smtClean="0"/>
          </a:p>
          <a:p>
            <a:pPr marL="0" indent="0" eaLnBrk="1" hangingPunct="1">
              <a:buFont typeface="Arial" charset="0"/>
              <a:buNone/>
              <a:defRPr/>
            </a:pPr>
            <a:r>
              <a:rPr lang="ja-JP" altLang="en-US" dirty="0"/>
              <a:t>　</a:t>
            </a:r>
            <a:r>
              <a:rPr lang="ja-JP" altLang="en-US" dirty="0" smtClean="0"/>
              <a:t>　　　　　　門前払い（</a:t>
            </a:r>
            <a:r>
              <a:rPr lang="ja-JP" altLang="en-US" dirty="0" smtClean="0">
                <a:solidFill>
                  <a:schemeClr val="accent6">
                    <a:lumMod val="75000"/>
                  </a:schemeClr>
                </a:solidFill>
              </a:rPr>
              <a:t>奈良ドリームランド問題</a:t>
            </a:r>
            <a:r>
              <a:rPr lang="ja-JP" altLang="en-US" dirty="0" smtClean="0"/>
              <a:t>）</a:t>
            </a:r>
          </a:p>
          <a:p>
            <a:pPr eaLnBrk="1" hangingPunct="1">
              <a:defRPr/>
            </a:pPr>
            <a:r>
              <a:rPr lang="ja-JP" altLang="en-US" dirty="0" smtClean="0"/>
              <a:t>１９７０年代　ディズニーワールドの完成</a:t>
            </a:r>
          </a:p>
          <a:p>
            <a:pPr eaLnBrk="1" hangingPunct="1">
              <a:defRPr/>
            </a:pPr>
            <a:r>
              <a:rPr lang="ja-JP" altLang="en-US" dirty="0" smtClean="0"/>
              <a:t>１９７４年　ディズニー社の会長来日</a:t>
            </a:r>
            <a:endParaRPr lang="en-US" altLang="ja-JP" dirty="0" smtClean="0"/>
          </a:p>
          <a:p>
            <a:pPr eaLnBrk="1" hangingPunct="1">
              <a:buFont typeface="Wingdings" pitchFamily="2" charset="2"/>
              <a:buNone/>
              <a:defRPr/>
            </a:pPr>
            <a:r>
              <a:rPr lang="ja-JP" altLang="en-US" dirty="0"/>
              <a:t>　</a:t>
            </a:r>
            <a:r>
              <a:rPr lang="ja-JP" altLang="en-US" dirty="0" smtClean="0"/>
              <a:t>　</a:t>
            </a:r>
            <a:r>
              <a:rPr lang="ja-JP" altLang="en-US" dirty="0" smtClean="0">
                <a:solidFill>
                  <a:srgbClr val="0000CC"/>
                </a:solidFill>
              </a:rPr>
              <a:t>オリエンタルランド　</a:t>
            </a:r>
            <a:r>
              <a:rPr lang="ja-JP" altLang="en-US" dirty="0" smtClean="0"/>
              <a:t>→　舞浜</a:t>
            </a:r>
          </a:p>
          <a:p>
            <a:pPr eaLnBrk="1" hangingPunct="1">
              <a:buFont typeface="Wingdings" pitchFamily="2" charset="2"/>
              <a:buNone/>
              <a:defRPr/>
            </a:pPr>
            <a:r>
              <a:rPr lang="ja-JP" altLang="en-US" dirty="0" smtClean="0"/>
              <a:t>　　</a:t>
            </a:r>
          </a:p>
          <a:p>
            <a:pPr eaLnBrk="1" hangingPunct="1">
              <a:buFont typeface="Wingdings" pitchFamily="2" charset="2"/>
              <a:buNone/>
              <a:defRPr/>
            </a:pPr>
            <a:r>
              <a:rPr lang="ja-JP" altLang="en-US" dirty="0" smtClean="0"/>
              <a:t>　　</a:t>
            </a:r>
            <a:r>
              <a:rPr lang="ja-JP" altLang="en-US" dirty="0" smtClean="0">
                <a:solidFill>
                  <a:srgbClr val="0000CC"/>
                </a:solidFill>
              </a:rPr>
              <a:t>ライバル会社（三菱系）</a:t>
            </a:r>
            <a:r>
              <a:rPr lang="ja-JP" altLang="en-US" dirty="0" smtClean="0"/>
              <a:t>→富士の裾野（</a:t>
            </a:r>
            <a:r>
              <a:rPr lang="en-US" altLang="ja-JP" dirty="0" smtClean="0"/>
              <a:t>300</a:t>
            </a:r>
            <a:r>
              <a:rPr lang="ja-JP" altLang="en-US" dirty="0" smtClean="0"/>
              <a:t>万坪）富士スピードウエイ周辺</a:t>
            </a:r>
          </a:p>
          <a:p>
            <a:pPr eaLnBrk="1" hangingPunct="1">
              <a:buFont typeface="Wingdings" pitchFamily="2" charset="2"/>
              <a:buNone/>
              <a:defRPr/>
            </a:pPr>
            <a:endParaRPr lang="ja-JP" altLang="en-US" dirty="0" smtClean="0"/>
          </a:p>
          <a:p>
            <a:pPr eaLnBrk="1" hangingPunct="1">
              <a:buFont typeface="Wingdings" pitchFamily="2" charset="2"/>
              <a:buNone/>
              <a:defRPr/>
            </a:pPr>
            <a:endParaRPr lang="en-US" altLang="ja-JP" dirty="0" smtClean="0"/>
          </a:p>
        </p:txBody>
      </p:sp>
      <p:sp>
        <p:nvSpPr>
          <p:cNvPr id="23556" name="AutoShape 4"/>
          <p:cNvSpPr>
            <a:spLocks/>
          </p:cNvSpPr>
          <p:nvPr/>
        </p:nvSpPr>
        <p:spPr bwMode="auto">
          <a:xfrm>
            <a:off x="584200" y="4149725"/>
            <a:ext cx="288925" cy="1368425"/>
          </a:xfrm>
          <a:prstGeom prst="leftBrace">
            <a:avLst>
              <a:gd name="adj1" fmla="val 39469"/>
              <a:gd name="adj2" fmla="val 50000"/>
            </a:avLst>
          </a:prstGeom>
          <a:noFill/>
          <a:ln w="25400">
            <a:solidFill>
              <a:schemeClr val="tx1"/>
            </a:solidFill>
            <a:round/>
            <a:headEnd/>
            <a:tailEnd/>
          </a:ln>
        </p:spPr>
        <p:txBody>
          <a:bodyPr wrap="none" anchor="ctr"/>
          <a:lstStyle/>
          <a:p>
            <a:endParaRPr lang="ja-JP"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タイトル 1"/>
          <p:cNvSpPr>
            <a:spLocks noGrp="1"/>
          </p:cNvSpPr>
          <p:nvPr>
            <p:ph type="title"/>
          </p:nvPr>
        </p:nvSpPr>
        <p:spPr/>
        <p:txBody>
          <a:bodyPr/>
          <a:lstStyle/>
          <a:p>
            <a:r>
              <a:rPr lang="ja-JP" altLang="en-US" smtClean="0"/>
              <a:t>奈良ドリームランド</a:t>
            </a:r>
          </a:p>
        </p:txBody>
      </p:sp>
      <p:pic>
        <p:nvPicPr>
          <p:cNvPr id="24579" name="Picture 2"/>
          <p:cNvPicPr>
            <a:picLocks noGrp="1" noChangeAspect="1" noChangeArrowheads="1"/>
          </p:cNvPicPr>
          <p:nvPr>
            <p:ph idx="1"/>
          </p:nvPr>
        </p:nvPicPr>
        <p:blipFill>
          <a:blip r:embed="rId2" cstate="print"/>
          <a:srcRect/>
          <a:stretch>
            <a:fillRect/>
          </a:stretch>
        </p:blipFill>
        <p:spPr>
          <a:xfrm>
            <a:off x="827088" y="1557338"/>
            <a:ext cx="7177087" cy="4786312"/>
          </a:xfr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タイトル 1"/>
          <p:cNvSpPr>
            <a:spLocks noGrp="1"/>
          </p:cNvSpPr>
          <p:nvPr>
            <p:ph type="title"/>
          </p:nvPr>
        </p:nvSpPr>
        <p:spPr/>
        <p:txBody>
          <a:bodyPr/>
          <a:lstStyle/>
          <a:p>
            <a:r>
              <a:rPr lang="ja-JP" altLang="en-US" smtClean="0"/>
              <a:t>２つの候補地の争い</a:t>
            </a:r>
          </a:p>
        </p:txBody>
      </p:sp>
      <p:sp>
        <p:nvSpPr>
          <p:cNvPr id="25603" name="テキスト プレースホルダー 2"/>
          <p:cNvSpPr>
            <a:spLocks noGrp="1"/>
          </p:cNvSpPr>
          <p:nvPr>
            <p:ph type="body" idx="1"/>
          </p:nvPr>
        </p:nvSpPr>
        <p:spPr/>
        <p:txBody>
          <a:bodyPr/>
          <a:lstStyle/>
          <a:p>
            <a:r>
              <a:rPr lang="ja-JP" altLang="en-US" sz="3200" smtClean="0">
                <a:solidFill>
                  <a:srgbClr val="0070C0"/>
                </a:solidFill>
              </a:rPr>
              <a:t>オリエンタルランド</a:t>
            </a:r>
          </a:p>
        </p:txBody>
      </p:sp>
      <p:sp>
        <p:nvSpPr>
          <p:cNvPr id="25604" name="コンテンツ プレースホルダー 3"/>
          <p:cNvSpPr>
            <a:spLocks noGrp="1"/>
          </p:cNvSpPr>
          <p:nvPr>
            <p:ph sz="half" idx="2"/>
          </p:nvPr>
        </p:nvSpPr>
        <p:spPr/>
        <p:txBody>
          <a:bodyPr/>
          <a:lstStyle/>
          <a:p>
            <a:r>
              <a:rPr lang="ja-JP" altLang="en-US" sz="2800" smtClean="0"/>
              <a:t>三井不動産などが開発する埋立地</a:t>
            </a:r>
            <a:endParaRPr lang="en-US" altLang="ja-JP" sz="2800" smtClean="0"/>
          </a:p>
          <a:p>
            <a:r>
              <a:rPr lang="ja-JP" altLang="en-US" sz="2800" smtClean="0"/>
              <a:t>埋立地は人口の楽園にふさわしい</a:t>
            </a:r>
            <a:endParaRPr lang="en-US" altLang="ja-JP" sz="2800" smtClean="0"/>
          </a:p>
          <a:p>
            <a:r>
              <a:rPr lang="ja-JP" altLang="en-US" sz="2800" smtClean="0"/>
              <a:t>都心に近い</a:t>
            </a:r>
            <a:endParaRPr lang="en-US" altLang="ja-JP" sz="2800" smtClean="0"/>
          </a:p>
          <a:p>
            <a:r>
              <a:rPr lang="ja-JP" altLang="en-US" sz="2800" smtClean="0"/>
              <a:t>営業活動（アメリカ人の好きな牛肉の用意、ヘリコプターを使った視察）</a:t>
            </a:r>
            <a:endParaRPr lang="en-US" altLang="ja-JP" sz="2800" smtClean="0"/>
          </a:p>
        </p:txBody>
      </p:sp>
      <p:sp>
        <p:nvSpPr>
          <p:cNvPr id="25605" name="テキスト プレースホルダー 4"/>
          <p:cNvSpPr>
            <a:spLocks noGrp="1"/>
          </p:cNvSpPr>
          <p:nvPr>
            <p:ph type="body" sz="quarter" idx="3"/>
          </p:nvPr>
        </p:nvSpPr>
        <p:spPr/>
        <p:txBody>
          <a:bodyPr/>
          <a:lstStyle/>
          <a:p>
            <a:r>
              <a:rPr lang="ja-JP" altLang="en-US" sz="3200" smtClean="0">
                <a:solidFill>
                  <a:srgbClr val="0070C0"/>
                </a:solidFill>
              </a:rPr>
              <a:t>三菱グループ</a:t>
            </a:r>
          </a:p>
        </p:txBody>
      </p:sp>
      <p:sp>
        <p:nvSpPr>
          <p:cNvPr id="25606" name="コンテンツ プレースホルダー 5"/>
          <p:cNvSpPr>
            <a:spLocks noGrp="1"/>
          </p:cNvSpPr>
          <p:nvPr>
            <p:ph sz="quarter" idx="4"/>
          </p:nvPr>
        </p:nvSpPr>
        <p:spPr/>
        <p:txBody>
          <a:bodyPr/>
          <a:lstStyle/>
          <a:p>
            <a:r>
              <a:rPr lang="ja-JP" altLang="en-US" sz="2800" smtClean="0"/>
              <a:t>三菱地所所有の広大な土地</a:t>
            </a:r>
            <a:endParaRPr lang="en-US" altLang="ja-JP" sz="2800" smtClean="0"/>
          </a:p>
          <a:p>
            <a:r>
              <a:rPr lang="ja-JP" altLang="en-US" sz="2800" smtClean="0"/>
              <a:t>富士山や自然に囲まれた立地</a:t>
            </a:r>
            <a:endParaRPr lang="en-US" altLang="ja-JP" sz="2800" smtClean="0"/>
          </a:p>
          <a:p>
            <a:r>
              <a:rPr lang="ja-JP" altLang="en-US" sz="2800" smtClean="0"/>
              <a:t>都心から遠い</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ja-JP" altLang="en-US" smtClean="0"/>
              <a:t>準備作業</a:t>
            </a:r>
          </a:p>
        </p:txBody>
      </p:sp>
      <p:sp>
        <p:nvSpPr>
          <p:cNvPr id="26627" name="Rectangle 3"/>
          <p:cNvSpPr>
            <a:spLocks noGrp="1" noChangeArrowheads="1"/>
          </p:cNvSpPr>
          <p:nvPr>
            <p:ph type="body" idx="1"/>
          </p:nvPr>
        </p:nvSpPr>
        <p:spPr/>
        <p:txBody>
          <a:bodyPr/>
          <a:lstStyle/>
          <a:p>
            <a:pPr eaLnBrk="1" hangingPunct="1"/>
            <a:r>
              <a:rPr lang="ja-JP" altLang="en-US" smtClean="0"/>
              <a:t>１９７７年３月　名称決定</a:t>
            </a:r>
          </a:p>
          <a:p>
            <a:pPr eaLnBrk="1" hangingPunct="1"/>
            <a:r>
              <a:rPr lang="ja-JP" altLang="en-US" smtClean="0"/>
              <a:t>１９７７年７月　スポンサー誘致</a:t>
            </a:r>
          </a:p>
          <a:p>
            <a:pPr eaLnBrk="1" hangingPunct="1"/>
            <a:r>
              <a:rPr lang="ja-JP" altLang="en-US" smtClean="0"/>
              <a:t>契約期間でもめる</a:t>
            </a:r>
          </a:p>
          <a:p>
            <a:pPr eaLnBrk="1" hangingPunct="1"/>
            <a:r>
              <a:rPr lang="en-US" altLang="ja-JP" smtClean="0"/>
              <a:t>1979</a:t>
            </a:r>
            <a:r>
              <a:rPr lang="ja-JP" altLang="en-US" smtClean="0"/>
              <a:t>年調印</a:t>
            </a:r>
          </a:p>
          <a:p>
            <a:pPr eaLnBrk="1" hangingPunct="1"/>
            <a:r>
              <a:rPr lang="en-US" altLang="ja-JP" smtClean="0"/>
              <a:t>1980</a:t>
            </a:r>
            <a:r>
              <a:rPr lang="ja-JP" altLang="en-US" smtClean="0"/>
              <a:t>年着工</a:t>
            </a:r>
          </a:p>
          <a:p>
            <a:pPr eaLnBrk="1" hangingPunct="1"/>
            <a:r>
              <a:rPr lang="ja-JP" altLang="en-US" smtClean="0"/>
              <a:t>当初１０００億円が１８００億円に膨らむ</a:t>
            </a:r>
          </a:p>
          <a:p>
            <a:pPr eaLnBrk="1" hangingPunct="1"/>
            <a:r>
              <a:rPr lang="en-US" altLang="ja-JP" smtClean="0">
                <a:solidFill>
                  <a:srgbClr val="CC0099"/>
                </a:solidFill>
              </a:rPr>
              <a:t>1983</a:t>
            </a:r>
            <a:r>
              <a:rPr lang="ja-JP" altLang="en-US" smtClean="0">
                <a:solidFill>
                  <a:srgbClr val="CC0099"/>
                </a:solidFill>
              </a:rPr>
              <a:t>年４月開園</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タイトル 1"/>
          <p:cNvSpPr>
            <a:spLocks noGrp="1"/>
          </p:cNvSpPr>
          <p:nvPr>
            <p:ph type="title"/>
          </p:nvPr>
        </p:nvSpPr>
        <p:spPr>
          <a:xfrm>
            <a:off x="468313" y="115888"/>
            <a:ext cx="8229600" cy="1143000"/>
          </a:xfrm>
        </p:spPr>
        <p:txBody>
          <a:bodyPr/>
          <a:lstStyle/>
          <a:p>
            <a:r>
              <a:rPr lang="ja-JP" altLang="en-US" smtClean="0"/>
              <a:t>ディズニーシーができるまで</a:t>
            </a:r>
          </a:p>
        </p:txBody>
      </p:sp>
      <p:graphicFrame>
        <p:nvGraphicFramePr>
          <p:cNvPr id="4" name="コンテンツ プレースホルダー 3"/>
          <p:cNvGraphicFramePr>
            <a:graphicFrameLocks noGrp="1"/>
          </p:cNvGraphicFramePr>
          <p:nvPr>
            <p:ph idx="1"/>
          </p:nvPr>
        </p:nvGraphicFramePr>
        <p:xfrm>
          <a:off x="179388" y="1052513"/>
          <a:ext cx="8784976" cy="5589530"/>
        </p:xfrm>
        <a:graphic>
          <a:graphicData uri="http://schemas.openxmlformats.org/drawingml/2006/table">
            <a:tbl>
              <a:tblPr>
                <a:tableStyleId>{5C22544A-7EE6-4342-B048-85BDC9FD1C3A}</a:tableStyleId>
              </a:tblPr>
              <a:tblGrid>
                <a:gridCol w="1512168"/>
                <a:gridCol w="7272808"/>
              </a:tblGrid>
              <a:tr h="790641">
                <a:tc>
                  <a:txBody>
                    <a:bodyPr/>
                    <a:lstStyle/>
                    <a:p>
                      <a:pPr algn="ctr" fontAlgn="ctr"/>
                      <a:r>
                        <a:rPr lang="ja-JP" altLang="en-US" sz="2800" u="none" strike="noStrike" baseline="0" dirty="0">
                          <a:solidFill>
                            <a:schemeClr val="bg1"/>
                          </a:solidFill>
                          <a:effectLst/>
                        </a:rPr>
                        <a:t>年月</a:t>
                      </a:r>
                      <a:endParaRPr lang="ja-JP" altLang="en-US" sz="2800" b="0" i="0" u="none" strike="noStrike" baseline="0" dirty="0">
                        <a:solidFill>
                          <a:schemeClr val="bg1"/>
                        </a:solidFill>
                        <a:effectLst/>
                        <a:latin typeface="ＭＳ Ｐゴシック"/>
                      </a:endParaRPr>
                    </a:p>
                  </a:txBody>
                  <a:tcPr marL="9525" marR="9525" marT="9525" marB="0" anchor="ctr">
                    <a:solidFill>
                      <a:schemeClr val="accent1">
                        <a:lumMod val="50000"/>
                      </a:schemeClr>
                    </a:solidFill>
                  </a:tcPr>
                </a:tc>
                <a:tc>
                  <a:txBody>
                    <a:bodyPr/>
                    <a:lstStyle/>
                    <a:p>
                      <a:pPr algn="ctr" fontAlgn="ctr"/>
                      <a:r>
                        <a:rPr lang="ja-JP" altLang="en-US" sz="2800" u="none" strike="noStrike" baseline="0" dirty="0">
                          <a:solidFill>
                            <a:schemeClr val="bg1"/>
                          </a:solidFill>
                          <a:effectLst/>
                        </a:rPr>
                        <a:t>内容</a:t>
                      </a:r>
                      <a:endParaRPr lang="ja-JP" altLang="en-US" sz="2800" b="0" i="0" u="none" strike="noStrike" baseline="0" dirty="0">
                        <a:solidFill>
                          <a:schemeClr val="bg1"/>
                        </a:solidFill>
                        <a:effectLst/>
                        <a:latin typeface="ＭＳ Ｐゴシック"/>
                      </a:endParaRPr>
                    </a:p>
                  </a:txBody>
                  <a:tcPr marL="9525" marR="9525" marT="9525" marB="0" anchor="ctr">
                    <a:solidFill>
                      <a:schemeClr val="accent1">
                        <a:lumMod val="50000"/>
                      </a:schemeClr>
                    </a:solidFill>
                  </a:tcPr>
                </a:tc>
              </a:tr>
              <a:tr h="599991">
                <a:tc>
                  <a:txBody>
                    <a:bodyPr/>
                    <a:lstStyle/>
                    <a:p>
                      <a:pPr algn="ctr" fontAlgn="ctr"/>
                      <a:r>
                        <a:rPr lang="en-US" altLang="ja-JP" sz="2800" u="none" strike="noStrike" dirty="0">
                          <a:effectLst/>
                        </a:rPr>
                        <a:t>1986</a:t>
                      </a:r>
                      <a:r>
                        <a:rPr lang="ja-JP" altLang="en-US" sz="2800" u="none" strike="noStrike" dirty="0">
                          <a:effectLst/>
                        </a:rPr>
                        <a:t>年</a:t>
                      </a:r>
                      <a:r>
                        <a:rPr lang="en-US" altLang="ja-JP" sz="2800" u="none" strike="noStrike" dirty="0">
                          <a:effectLst/>
                        </a:rPr>
                        <a:t>1</a:t>
                      </a:r>
                      <a:r>
                        <a:rPr lang="ja-JP" altLang="en-US" sz="2800" u="none" strike="noStrike" dirty="0">
                          <a:effectLst/>
                        </a:rPr>
                        <a:t>月</a:t>
                      </a:r>
                      <a:endParaRPr lang="ja-JP" altLang="en-US" sz="2800" b="0" i="0" u="none" strike="noStrike" dirty="0">
                        <a:effectLst/>
                        <a:latin typeface="ＭＳ Ｐゴシック"/>
                      </a:endParaRPr>
                    </a:p>
                  </a:txBody>
                  <a:tcPr marL="9525" marR="9525" marT="9525" marB="0" anchor="ctr"/>
                </a:tc>
                <a:tc>
                  <a:txBody>
                    <a:bodyPr/>
                    <a:lstStyle/>
                    <a:p>
                      <a:pPr algn="l" fontAlgn="ctr"/>
                      <a:r>
                        <a:rPr lang="ja-JP" altLang="en-US" sz="2800" u="none" strike="noStrike" dirty="0">
                          <a:effectLst/>
                        </a:rPr>
                        <a:t>ディズニー社が「</a:t>
                      </a:r>
                      <a:r>
                        <a:rPr lang="ja-JP" altLang="en-US" sz="2800" b="1" u="none" strike="noStrike" baseline="0" dirty="0">
                          <a:solidFill>
                            <a:srgbClr val="00B050"/>
                          </a:solidFill>
                          <a:effectLst/>
                        </a:rPr>
                        <a:t>東京ディズニーワールド構想</a:t>
                      </a:r>
                      <a:r>
                        <a:rPr lang="ja-JP" altLang="en-US" sz="2800" u="none" strike="noStrike" dirty="0">
                          <a:effectLst/>
                        </a:rPr>
                        <a:t>」提案</a:t>
                      </a:r>
                      <a:endParaRPr lang="ja-JP" altLang="en-US" sz="2800" b="0" i="0" u="none" strike="noStrike" dirty="0">
                        <a:effectLst/>
                        <a:latin typeface="ＭＳ Ｐゴシック"/>
                      </a:endParaRPr>
                    </a:p>
                  </a:txBody>
                  <a:tcPr marL="9525" marR="9525" marT="9525" marB="0" anchor="ctr"/>
                </a:tc>
              </a:tr>
              <a:tr h="1092768">
                <a:tc>
                  <a:txBody>
                    <a:bodyPr/>
                    <a:lstStyle/>
                    <a:p>
                      <a:pPr algn="ctr" fontAlgn="ctr"/>
                      <a:r>
                        <a:rPr lang="en-US" altLang="ja-JP" sz="2800" u="none" strike="noStrike" dirty="0">
                          <a:effectLst/>
                        </a:rPr>
                        <a:t>1987</a:t>
                      </a:r>
                      <a:r>
                        <a:rPr lang="ja-JP" altLang="en-US" sz="2800" u="none" strike="noStrike" dirty="0">
                          <a:effectLst/>
                        </a:rPr>
                        <a:t>年</a:t>
                      </a:r>
                      <a:endParaRPr lang="ja-JP" altLang="en-US" sz="2800" b="0" i="0" u="none" strike="noStrike" dirty="0">
                        <a:effectLst/>
                        <a:latin typeface="ＭＳ Ｐゴシック"/>
                      </a:endParaRPr>
                    </a:p>
                  </a:txBody>
                  <a:tcPr marL="9525" marR="9525" marT="9525" marB="0" anchor="ctr"/>
                </a:tc>
                <a:tc>
                  <a:txBody>
                    <a:bodyPr/>
                    <a:lstStyle/>
                    <a:p>
                      <a:pPr algn="l" fontAlgn="ctr"/>
                      <a:r>
                        <a:rPr lang="ja-JP" altLang="en-US" sz="2800" u="none" strike="noStrike" dirty="0">
                          <a:effectLst/>
                        </a:rPr>
                        <a:t>ディズニー社が７つのテーマをもつゾーン「</a:t>
                      </a:r>
                      <a:r>
                        <a:rPr lang="ja-JP" altLang="en-US" sz="2800" b="1" u="none" strike="noStrike" baseline="0" dirty="0">
                          <a:solidFill>
                            <a:srgbClr val="00B050"/>
                          </a:solidFill>
                          <a:effectLst/>
                        </a:rPr>
                        <a:t>ディズニーシティ</a:t>
                      </a:r>
                      <a:r>
                        <a:rPr lang="ja-JP" altLang="en-US" sz="2800" u="none" strike="noStrike" dirty="0">
                          <a:effectLst/>
                        </a:rPr>
                        <a:t>」提案</a:t>
                      </a:r>
                      <a:endParaRPr lang="ja-JP" altLang="en-US" sz="2800" b="0" i="0" u="none" strike="noStrike" dirty="0">
                        <a:effectLst/>
                        <a:latin typeface="ＭＳ Ｐゴシック"/>
                      </a:endParaRPr>
                    </a:p>
                  </a:txBody>
                  <a:tcPr marL="9525" marR="9525" marT="9525" marB="0" anchor="ctr"/>
                </a:tc>
              </a:tr>
              <a:tr h="599991">
                <a:tc>
                  <a:txBody>
                    <a:bodyPr/>
                    <a:lstStyle/>
                    <a:p>
                      <a:pPr algn="ctr" fontAlgn="ctr"/>
                      <a:r>
                        <a:rPr lang="en-US" altLang="ja-JP" sz="2800" u="none" strike="noStrike">
                          <a:effectLst/>
                        </a:rPr>
                        <a:t>1988</a:t>
                      </a:r>
                      <a:r>
                        <a:rPr lang="ja-JP" altLang="en-US" sz="2800" u="none" strike="noStrike">
                          <a:effectLst/>
                        </a:rPr>
                        <a:t>年</a:t>
                      </a:r>
                      <a:r>
                        <a:rPr lang="en-US" altLang="ja-JP" sz="2800" u="none" strike="noStrike">
                          <a:effectLst/>
                        </a:rPr>
                        <a:t>4</a:t>
                      </a:r>
                      <a:r>
                        <a:rPr lang="ja-JP" altLang="en-US" sz="2800" u="none" strike="noStrike">
                          <a:effectLst/>
                        </a:rPr>
                        <a:t>月</a:t>
                      </a:r>
                      <a:endParaRPr lang="ja-JP" altLang="en-US" sz="2800" b="0" i="0" u="none" strike="noStrike">
                        <a:effectLst/>
                        <a:latin typeface="ＭＳ Ｐゴシック"/>
                      </a:endParaRPr>
                    </a:p>
                  </a:txBody>
                  <a:tcPr marL="9525" marR="9525" marT="9525" marB="0" anchor="ctr"/>
                </a:tc>
                <a:tc>
                  <a:txBody>
                    <a:bodyPr/>
                    <a:lstStyle/>
                    <a:p>
                      <a:pPr algn="l" fontAlgn="ctr"/>
                      <a:r>
                        <a:rPr lang="ja-JP" altLang="en-US" sz="2800" u="none" strike="noStrike" dirty="0">
                          <a:effectLst/>
                        </a:rPr>
                        <a:t>オリエンタルランド「第二パーク構想」計画発表</a:t>
                      </a:r>
                      <a:endParaRPr lang="ja-JP" altLang="en-US" sz="2800" b="0" i="0" u="none" strike="noStrike" dirty="0">
                        <a:effectLst/>
                        <a:latin typeface="ＭＳ Ｐゴシック"/>
                      </a:endParaRPr>
                    </a:p>
                  </a:txBody>
                  <a:tcPr marL="9525" marR="9525" marT="9525" marB="0" anchor="ctr"/>
                </a:tc>
              </a:tr>
              <a:tr h="1117226">
                <a:tc>
                  <a:txBody>
                    <a:bodyPr/>
                    <a:lstStyle/>
                    <a:p>
                      <a:pPr algn="ctr" fontAlgn="ctr"/>
                      <a:r>
                        <a:rPr lang="en-US" altLang="ja-JP" sz="2800" u="none" strike="noStrike">
                          <a:effectLst/>
                        </a:rPr>
                        <a:t>1990</a:t>
                      </a:r>
                      <a:r>
                        <a:rPr lang="ja-JP" altLang="en-US" sz="2800" u="none" strike="noStrike">
                          <a:effectLst/>
                        </a:rPr>
                        <a:t>年</a:t>
                      </a:r>
                      <a:r>
                        <a:rPr lang="en-US" altLang="ja-JP" sz="2800" u="none" strike="noStrike">
                          <a:effectLst/>
                        </a:rPr>
                        <a:t>10</a:t>
                      </a:r>
                      <a:r>
                        <a:rPr lang="ja-JP" altLang="en-US" sz="2800" u="none" strike="noStrike">
                          <a:effectLst/>
                        </a:rPr>
                        <a:t>月</a:t>
                      </a:r>
                      <a:endParaRPr lang="ja-JP" altLang="en-US" sz="2800" b="0" i="0" u="none" strike="noStrike">
                        <a:effectLst/>
                        <a:latin typeface="ＭＳ Ｐゴシック"/>
                      </a:endParaRPr>
                    </a:p>
                  </a:txBody>
                  <a:tcPr marL="9525" marR="9525" marT="9525" marB="0" anchor="ctr"/>
                </a:tc>
                <a:tc>
                  <a:txBody>
                    <a:bodyPr/>
                    <a:lstStyle/>
                    <a:p>
                      <a:pPr algn="l" fontAlgn="ctr"/>
                      <a:r>
                        <a:rPr lang="ja-JP" altLang="en-US" sz="2800" u="none" strike="noStrike" dirty="0">
                          <a:effectLst/>
                        </a:rPr>
                        <a:t>ディズニー社が映画スタジオをベースにした「</a:t>
                      </a:r>
                      <a:r>
                        <a:rPr lang="ja-JP" altLang="en-US" sz="2800" b="1" u="none" strike="noStrike" baseline="0" dirty="0">
                          <a:solidFill>
                            <a:srgbClr val="00B050"/>
                          </a:solidFill>
                          <a:effectLst/>
                        </a:rPr>
                        <a:t>ディズニー・ハリウッド・マジック</a:t>
                      </a:r>
                      <a:r>
                        <a:rPr lang="ja-JP" altLang="en-US" sz="2800" u="none" strike="noStrike" dirty="0">
                          <a:effectLst/>
                        </a:rPr>
                        <a:t>」を提案</a:t>
                      </a:r>
                      <a:endParaRPr lang="ja-JP" altLang="en-US" sz="2800" b="0" i="0" u="none" strike="noStrike" dirty="0">
                        <a:effectLst/>
                        <a:latin typeface="ＭＳ Ｐゴシック"/>
                      </a:endParaRPr>
                    </a:p>
                  </a:txBody>
                  <a:tcPr marL="9525" marR="9525" marT="9525" marB="0" anchor="ctr"/>
                </a:tc>
              </a:tr>
              <a:tr h="599991">
                <a:tc>
                  <a:txBody>
                    <a:bodyPr/>
                    <a:lstStyle/>
                    <a:p>
                      <a:pPr algn="ctr" fontAlgn="ctr"/>
                      <a:r>
                        <a:rPr lang="en-US" altLang="ja-JP" sz="2800" u="none" strike="noStrike">
                          <a:effectLst/>
                        </a:rPr>
                        <a:t>1991</a:t>
                      </a:r>
                      <a:r>
                        <a:rPr lang="ja-JP" altLang="en-US" sz="2800" u="none" strike="noStrike">
                          <a:effectLst/>
                        </a:rPr>
                        <a:t>年</a:t>
                      </a:r>
                      <a:r>
                        <a:rPr lang="en-US" altLang="ja-JP" sz="2800" u="none" strike="noStrike">
                          <a:effectLst/>
                        </a:rPr>
                        <a:t>9</a:t>
                      </a:r>
                      <a:r>
                        <a:rPr lang="ja-JP" altLang="en-US" sz="2800" u="none" strike="noStrike">
                          <a:effectLst/>
                        </a:rPr>
                        <a:t>月</a:t>
                      </a:r>
                      <a:endParaRPr lang="ja-JP" altLang="en-US" sz="2800" b="0" i="0" u="none" strike="noStrike">
                        <a:effectLst/>
                        <a:latin typeface="ＭＳ Ｐゴシック"/>
                      </a:endParaRPr>
                    </a:p>
                  </a:txBody>
                  <a:tcPr marL="9525" marR="9525" marT="9525" marB="0" anchor="ctr"/>
                </a:tc>
                <a:tc>
                  <a:txBody>
                    <a:bodyPr/>
                    <a:lstStyle/>
                    <a:p>
                      <a:pPr algn="l" fontAlgn="ctr"/>
                      <a:r>
                        <a:rPr lang="ja-JP" altLang="en-US" sz="2800" u="none" strike="noStrike" dirty="0">
                          <a:effectLst/>
                        </a:rPr>
                        <a:t>オリエンタルランド、ディズニー社の提案に反対</a:t>
                      </a:r>
                      <a:endParaRPr lang="ja-JP" altLang="en-US" sz="2800" b="0" i="0" u="none" strike="noStrike" dirty="0">
                        <a:effectLst/>
                        <a:latin typeface="ＭＳ Ｐゴシック"/>
                      </a:endParaRPr>
                    </a:p>
                  </a:txBody>
                  <a:tcPr marL="9525" marR="9525" marT="9525" marB="0" anchor="ct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1"/>
          <p:cNvSpPr>
            <a:spLocks noGrp="1"/>
          </p:cNvSpPr>
          <p:nvPr>
            <p:ph type="title"/>
          </p:nvPr>
        </p:nvSpPr>
        <p:spPr/>
        <p:txBody>
          <a:bodyPr/>
          <a:lstStyle/>
          <a:p>
            <a:r>
              <a:rPr lang="ja-JP" altLang="en-US" smtClean="0"/>
              <a:t>ディズニーシーができるまで</a:t>
            </a:r>
          </a:p>
        </p:txBody>
      </p:sp>
      <p:graphicFrame>
        <p:nvGraphicFramePr>
          <p:cNvPr id="3" name="コンテンツ プレースホルダー 3"/>
          <p:cNvGraphicFramePr>
            <a:graphicFrameLocks/>
          </p:cNvGraphicFramePr>
          <p:nvPr/>
        </p:nvGraphicFramePr>
        <p:xfrm>
          <a:off x="179388" y="1412875"/>
          <a:ext cx="8784976" cy="5285233"/>
        </p:xfrm>
        <a:graphic>
          <a:graphicData uri="http://schemas.openxmlformats.org/drawingml/2006/table">
            <a:tbl>
              <a:tblPr>
                <a:tableStyleId>{5C22544A-7EE6-4342-B048-85BDC9FD1C3A}</a:tableStyleId>
              </a:tblPr>
              <a:tblGrid>
                <a:gridCol w="2376264"/>
                <a:gridCol w="6408712"/>
              </a:tblGrid>
              <a:tr h="575090">
                <a:tc>
                  <a:txBody>
                    <a:bodyPr/>
                    <a:lstStyle/>
                    <a:p>
                      <a:pPr algn="ctr" fontAlgn="ctr"/>
                      <a:r>
                        <a:rPr lang="ja-JP" altLang="en-US" sz="3200" u="none" strike="noStrike" baseline="0" dirty="0">
                          <a:solidFill>
                            <a:schemeClr val="bg1"/>
                          </a:solidFill>
                          <a:effectLst/>
                        </a:rPr>
                        <a:t>年月</a:t>
                      </a:r>
                      <a:endParaRPr lang="ja-JP" altLang="en-US" sz="3200" b="0" i="0" u="none" strike="noStrike" baseline="0" dirty="0">
                        <a:solidFill>
                          <a:schemeClr val="bg1"/>
                        </a:solidFill>
                        <a:effectLst/>
                        <a:latin typeface="ＭＳ Ｐゴシック"/>
                      </a:endParaRPr>
                    </a:p>
                  </a:txBody>
                  <a:tcPr marL="9525" marR="9525" marT="9525" marB="0" anchor="ctr">
                    <a:solidFill>
                      <a:schemeClr val="accent1">
                        <a:lumMod val="50000"/>
                      </a:schemeClr>
                    </a:solidFill>
                  </a:tcPr>
                </a:tc>
                <a:tc>
                  <a:txBody>
                    <a:bodyPr/>
                    <a:lstStyle/>
                    <a:p>
                      <a:pPr algn="ctr" fontAlgn="ctr"/>
                      <a:r>
                        <a:rPr lang="ja-JP" altLang="en-US" sz="3200" u="none" strike="noStrike" baseline="0" dirty="0">
                          <a:solidFill>
                            <a:schemeClr val="bg1"/>
                          </a:solidFill>
                          <a:effectLst/>
                        </a:rPr>
                        <a:t>内容</a:t>
                      </a:r>
                      <a:endParaRPr lang="ja-JP" altLang="en-US" sz="3200" b="0" i="0" u="none" strike="noStrike" baseline="0" dirty="0">
                        <a:solidFill>
                          <a:schemeClr val="bg1"/>
                        </a:solidFill>
                        <a:effectLst/>
                        <a:latin typeface="ＭＳ Ｐゴシック"/>
                      </a:endParaRPr>
                    </a:p>
                  </a:txBody>
                  <a:tcPr marL="9525" marR="9525" marT="9525" marB="0" anchor="ctr">
                    <a:solidFill>
                      <a:schemeClr val="accent1">
                        <a:lumMod val="50000"/>
                      </a:schemeClr>
                    </a:solidFill>
                  </a:tcPr>
                </a:tc>
              </a:tr>
              <a:tr h="892745">
                <a:tc>
                  <a:txBody>
                    <a:bodyPr/>
                    <a:lstStyle/>
                    <a:p>
                      <a:pPr algn="ctr" fontAlgn="ctr"/>
                      <a:r>
                        <a:rPr lang="en-US" altLang="ja-JP" sz="2800" u="none" strike="noStrike" dirty="0">
                          <a:effectLst/>
                        </a:rPr>
                        <a:t>1992</a:t>
                      </a:r>
                      <a:r>
                        <a:rPr lang="ja-JP" altLang="en-US" sz="2800" u="none" strike="noStrike" dirty="0">
                          <a:effectLst/>
                        </a:rPr>
                        <a:t>年</a:t>
                      </a:r>
                      <a:r>
                        <a:rPr lang="en-US" altLang="ja-JP" sz="2800" u="none" strike="noStrike" dirty="0">
                          <a:effectLst/>
                        </a:rPr>
                        <a:t>7</a:t>
                      </a:r>
                      <a:r>
                        <a:rPr lang="ja-JP" altLang="en-US" sz="2800" u="none" strike="noStrike" dirty="0">
                          <a:effectLst/>
                        </a:rPr>
                        <a:t>月</a:t>
                      </a:r>
                      <a:endParaRPr lang="ja-JP" altLang="en-US" sz="2800" b="0" i="0" u="none" strike="noStrike" dirty="0">
                        <a:effectLst/>
                        <a:latin typeface="ＭＳ Ｐゴシック"/>
                      </a:endParaRPr>
                    </a:p>
                  </a:txBody>
                  <a:tcPr marL="9525" marR="9525" marT="9525" marB="0" anchor="ctr"/>
                </a:tc>
                <a:tc>
                  <a:txBody>
                    <a:bodyPr/>
                    <a:lstStyle/>
                    <a:p>
                      <a:pPr algn="l" fontAlgn="ctr"/>
                      <a:r>
                        <a:rPr lang="ja-JP" altLang="en-US" sz="2800" u="none" strike="noStrike" dirty="0">
                          <a:effectLst/>
                        </a:rPr>
                        <a:t>ディズニー社「</a:t>
                      </a:r>
                      <a:r>
                        <a:rPr lang="ja-JP" altLang="en-US" sz="2800" b="1" u="none" strike="noStrike" baseline="0" dirty="0">
                          <a:solidFill>
                            <a:srgbClr val="00B050"/>
                          </a:solidFill>
                          <a:effectLst/>
                        </a:rPr>
                        <a:t>ディズニーシ</a:t>
                      </a:r>
                      <a:r>
                        <a:rPr lang="ja-JP" altLang="en-US" sz="2800" u="none" strike="noStrike" baseline="0" dirty="0">
                          <a:solidFill>
                            <a:srgbClr val="00B050"/>
                          </a:solidFill>
                          <a:effectLst/>
                        </a:rPr>
                        <a:t>ー</a:t>
                      </a:r>
                      <a:r>
                        <a:rPr lang="ja-JP" altLang="en-US" sz="2800" u="none" strike="noStrike" dirty="0">
                          <a:effectLst/>
                        </a:rPr>
                        <a:t>」コンセプトを提示</a:t>
                      </a:r>
                      <a:endParaRPr lang="ja-JP" altLang="en-US" sz="2800" b="0" i="0" u="none" strike="noStrike" dirty="0">
                        <a:effectLst/>
                        <a:latin typeface="ＭＳ Ｐゴシック"/>
                      </a:endParaRPr>
                    </a:p>
                  </a:txBody>
                  <a:tcPr marL="9525" marR="9525" marT="9525" marB="0" anchor="ctr"/>
                </a:tc>
              </a:tr>
              <a:tr h="892745">
                <a:tc>
                  <a:txBody>
                    <a:bodyPr/>
                    <a:lstStyle/>
                    <a:p>
                      <a:pPr algn="ctr" fontAlgn="ctr"/>
                      <a:r>
                        <a:rPr lang="en-US" altLang="ja-JP" sz="3200" u="none" strike="noStrike" dirty="0">
                          <a:effectLst/>
                        </a:rPr>
                        <a:t>1993</a:t>
                      </a:r>
                      <a:r>
                        <a:rPr lang="ja-JP" altLang="en-US" sz="3200" u="none" strike="noStrike" dirty="0">
                          <a:effectLst/>
                        </a:rPr>
                        <a:t>年</a:t>
                      </a:r>
                      <a:r>
                        <a:rPr lang="en-US" altLang="ja-JP" sz="3200" u="none" strike="noStrike" dirty="0">
                          <a:effectLst/>
                        </a:rPr>
                        <a:t>1</a:t>
                      </a:r>
                      <a:r>
                        <a:rPr lang="ja-JP" altLang="en-US" sz="3200" u="none" strike="noStrike" dirty="0">
                          <a:effectLst/>
                        </a:rPr>
                        <a:t>月</a:t>
                      </a:r>
                      <a:endParaRPr lang="ja-JP" altLang="en-US" sz="3200" b="0" i="0" u="none" strike="noStrike" dirty="0">
                        <a:effectLst/>
                        <a:latin typeface="ＭＳ Ｐゴシック"/>
                      </a:endParaRPr>
                    </a:p>
                  </a:txBody>
                  <a:tcPr marL="9525" marR="9525" marT="9525" marB="0" anchor="ctr"/>
                </a:tc>
                <a:tc>
                  <a:txBody>
                    <a:bodyPr/>
                    <a:lstStyle/>
                    <a:p>
                      <a:pPr algn="l" fontAlgn="ctr"/>
                      <a:r>
                        <a:rPr lang="ja-JP" altLang="en-US" sz="3200" u="none" strike="noStrike" dirty="0">
                          <a:effectLst/>
                        </a:rPr>
                        <a:t>ディズニー社が「マスタープラン」提示</a:t>
                      </a:r>
                      <a:endParaRPr lang="ja-JP" altLang="en-US" sz="3200" b="0" i="0" u="none" strike="noStrike" dirty="0">
                        <a:effectLst/>
                        <a:latin typeface="ＭＳ Ｐゴシック"/>
                      </a:endParaRPr>
                    </a:p>
                  </a:txBody>
                  <a:tcPr marL="9525" marR="9525" marT="9525" marB="0" anchor="ctr"/>
                </a:tc>
              </a:tr>
              <a:tr h="1139163">
                <a:tc>
                  <a:txBody>
                    <a:bodyPr/>
                    <a:lstStyle/>
                    <a:p>
                      <a:pPr algn="ctr" fontAlgn="ctr"/>
                      <a:r>
                        <a:rPr lang="en-US" altLang="ja-JP" sz="3200" u="none" strike="noStrike" dirty="0">
                          <a:effectLst/>
                        </a:rPr>
                        <a:t>1994</a:t>
                      </a:r>
                      <a:r>
                        <a:rPr lang="ja-JP" altLang="en-US" sz="3200" u="none" strike="noStrike" dirty="0">
                          <a:effectLst/>
                        </a:rPr>
                        <a:t>年</a:t>
                      </a:r>
                      <a:r>
                        <a:rPr lang="en-US" altLang="ja-JP" sz="3200" u="none" strike="noStrike" dirty="0">
                          <a:effectLst/>
                        </a:rPr>
                        <a:t>6</a:t>
                      </a:r>
                      <a:r>
                        <a:rPr lang="ja-JP" altLang="en-US" sz="3200" u="none" strike="noStrike" dirty="0">
                          <a:effectLst/>
                        </a:rPr>
                        <a:t>月</a:t>
                      </a:r>
                      <a:endParaRPr lang="ja-JP" altLang="en-US" sz="3200" b="0" i="0" u="none" strike="noStrike" dirty="0">
                        <a:effectLst/>
                        <a:latin typeface="ＭＳ Ｐゴシック"/>
                      </a:endParaRPr>
                    </a:p>
                  </a:txBody>
                  <a:tcPr marL="9525" marR="9525" marT="9525" marB="0" anchor="ctr"/>
                </a:tc>
                <a:tc>
                  <a:txBody>
                    <a:bodyPr/>
                    <a:lstStyle/>
                    <a:p>
                      <a:pPr algn="l" fontAlgn="ctr"/>
                      <a:r>
                        <a:rPr lang="ja-JP" altLang="en-US" sz="3200" u="none" strike="noStrike" dirty="0">
                          <a:effectLst/>
                        </a:rPr>
                        <a:t>オリエンタルランドが「コンセプトチーム」結成</a:t>
                      </a:r>
                      <a:endParaRPr lang="ja-JP" altLang="en-US" sz="3200" b="0" i="0" u="none" strike="noStrike" dirty="0">
                        <a:effectLst/>
                        <a:latin typeface="ＭＳ Ｐゴシック"/>
                      </a:endParaRPr>
                    </a:p>
                  </a:txBody>
                  <a:tcPr marL="9525" marR="9525" marT="9525" marB="0" anchor="ctr"/>
                </a:tc>
              </a:tr>
              <a:tr h="892745">
                <a:tc>
                  <a:txBody>
                    <a:bodyPr/>
                    <a:lstStyle/>
                    <a:p>
                      <a:pPr algn="ctr" fontAlgn="ctr"/>
                      <a:r>
                        <a:rPr lang="en-US" altLang="ja-JP" sz="3200" u="none" strike="noStrike">
                          <a:effectLst/>
                        </a:rPr>
                        <a:t>1998</a:t>
                      </a:r>
                      <a:r>
                        <a:rPr lang="ja-JP" altLang="en-US" sz="3200" u="none" strike="noStrike">
                          <a:effectLst/>
                        </a:rPr>
                        <a:t>年</a:t>
                      </a:r>
                      <a:r>
                        <a:rPr lang="en-US" altLang="ja-JP" sz="3200" u="none" strike="noStrike">
                          <a:effectLst/>
                        </a:rPr>
                        <a:t>10</a:t>
                      </a:r>
                      <a:r>
                        <a:rPr lang="ja-JP" altLang="en-US" sz="3200" u="none" strike="noStrike">
                          <a:effectLst/>
                        </a:rPr>
                        <a:t>月</a:t>
                      </a:r>
                      <a:endParaRPr lang="ja-JP" altLang="en-US" sz="3200" b="0" i="0" u="none" strike="noStrike">
                        <a:effectLst/>
                        <a:latin typeface="ＭＳ Ｐゴシック"/>
                      </a:endParaRPr>
                    </a:p>
                  </a:txBody>
                  <a:tcPr marL="9525" marR="9525" marT="9525" marB="0" anchor="ctr"/>
                </a:tc>
                <a:tc>
                  <a:txBody>
                    <a:bodyPr/>
                    <a:lstStyle/>
                    <a:p>
                      <a:pPr algn="l" fontAlgn="ctr"/>
                      <a:r>
                        <a:rPr lang="ja-JP" altLang="en-US" sz="3200" u="none" strike="noStrike" dirty="0">
                          <a:effectLst/>
                        </a:rPr>
                        <a:t>ディズニーシー着工</a:t>
                      </a:r>
                      <a:endParaRPr lang="ja-JP" altLang="en-US" sz="3200" b="0" i="0" u="none" strike="noStrike" dirty="0">
                        <a:effectLst/>
                        <a:latin typeface="ＭＳ Ｐゴシック"/>
                      </a:endParaRPr>
                    </a:p>
                  </a:txBody>
                  <a:tcPr marL="9525" marR="9525" marT="9525" marB="0" anchor="ctr"/>
                </a:tc>
              </a:tr>
              <a:tr h="892745">
                <a:tc>
                  <a:txBody>
                    <a:bodyPr/>
                    <a:lstStyle/>
                    <a:p>
                      <a:pPr algn="ctr" fontAlgn="ctr"/>
                      <a:r>
                        <a:rPr lang="en-US" altLang="ja-JP" sz="3200" u="none" strike="noStrike">
                          <a:effectLst/>
                        </a:rPr>
                        <a:t>2001</a:t>
                      </a:r>
                      <a:r>
                        <a:rPr lang="ja-JP" altLang="en-US" sz="3200" u="none" strike="noStrike">
                          <a:effectLst/>
                        </a:rPr>
                        <a:t>年</a:t>
                      </a:r>
                      <a:r>
                        <a:rPr lang="en-US" altLang="ja-JP" sz="3200" u="none" strike="noStrike">
                          <a:effectLst/>
                        </a:rPr>
                        <a:t>9</a:t>
                      </a:r>
                      <a:r>
                        <a:rPr lang="ja-JP" altLang="en-US" sz="3200" u="none" strike="noStrike">
                          <a:effectLst/>
                        </a:rPr>
                        <a:t>月</a:t>
                      </a:r>
                      <a:endParaRPr lang="ja-JP" altLang="en-US" sz="3200" b="0" i="0" u="none" strike="noStrike">
                        <a:effectLst/>
                        <a:latin typeface="ＭＳ Ｐゴシック"/>
                      </a:endParaRPr>
                    </a:p>
                  </a:txBody>
                  <a:tcPr marL="9525" marR="9525" marT="9525" marB="0" anchor="ctr"/>
                </a:tc>
                <a:tc>
                  <a:txBody>
                    <a:bodyPr/>
                    <a:lstStyle/>
                    <a:p>
                      <a:pPr algn="l" fontAlgn="ctr"/>
                      <a:r>
                        <a:rPr lang="ja-JP" altLang="en-US" sz="3200" u="none" strike="noStrike" dirty="0">
                          <a:effectLst/>
                        </a:rPr>
                        <a:t>ディズニーシー開園</a:t>
                      </a:r>
                      <a:endParaRPr lang="ja-JP" altLang="en-US" sz="3200" b="0" i="0" u="none" strike="noStrike" dirty="0">
                        <a:effectLst/>
                        <a:latin typeface="ＭＳ Ｐゴシック"/>
                      </a:endParaRPr>
                    </a:p>
                  </a:txBody>
                  <a:tcPr marL="9525" marR="9525" marT="9525" marB="0" anchor="ct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ja-JP" altLang="en-US" smtClean="0"/>
              <a:t>ディズニーからの自立を目指す</a:t>
            </a:r>
          </a:p>
        </p:txBody>
      </p:sp>
      <p:sp>
        <p:nvSpPr>
          <p:cNvPr id="29699" name="Rectangle 3"/>
          <p:cNvSpPr>
            <a:spLocks noGrp="1" noChangeArrowheads="1"/>
          </p:cNvSpPr>
          <p:nvPr>
            <p:ph idx="1"/>
          </p:nvPr>
        </p:nvSpPr>
        <p:spPr/>
        <p:txBody>
          <a:bodyPr/>
          <a:lstStyle/>
          <a:p>
            <a:pPr eaLnBrk="1" hangingPunct="1"/>
            <a:r>
              <a:rPr lang="ja-JP" altLang="en-US" smtClean="0"/>
              <a:t>イクスピアリ</a:t>
            </a:r>
          </a:p>
          <a:p>
            <a:pPr eaLnBrk="1" hangingPunct="1"/>
            <a:r>
              <a:rPr lang="ja-JP" altLang="en-US" smtClean="0"/>
              <a:t>キャンプネポス</a:t>
            </a:r>
          </a:p>
          <a:p>
            <a:pPr eaLnBrk="1" hangingPunct="1">
              <a:buFont typeface="Wingdings" pitchFamily="2" charset="2"/>
              <a:buNone/>
            </a:pPr>
            <a:r>
              <a:rPr lang="ja-JP" altLang="en-US" smtClean="0"/>
              <a:t>	　託児所</a:t>
            </a:r>
          </a:p>
          <a:p>
            <a:pPr eaLnBrk="1" hangingPunct="1">
              <a:buFont typeface="Wingdings" pitchFamily="2" charset="2"/>
              <a:buNone/>
            </a:pPr>
            <a:r>
              <a:rPr lang="ja-JP" altLang="en-US" smtClean="0"/>
              <a:t>	　子供の教育</a:t>
            </a:r>
          </a:p>
          <a:p>
            <a:pPr eaLnBrk="1" hangingPunct="1"/>
            <a:r>
              <a:rPr lang="ja-JP" altLang="en-US" smtClean="0"/>
              <a:t>失敗に終わる。</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ja-JP" altLang="en-US" smtClean="0"/>
              <a:t>ネポス・ナポス</a:t>
            </a:r>
          </a:p>
        </p:txBody>
      </p:sp>
      <p:sp>
        <p:nvSpPr>
          <p:cNvPr id="30723" name="Rectangle 3"/>
          <p:cNvSpPr>
            <a:spLocks noGrp="1" noChangeArrowheads="1"/>
          </p:cNvSpPr>
          <p:nvPr>
            <p:ph idx="1"/>
          </p:nvPr>
        </p:nvSpPr>
        <p:spPr/>
        <p:txBody>
          <a:bodyPr/>
          <a:lstStyle/>
          <a:p>
            <a:pPr eaLnBrk="1" hangingPunct="1">
              <a:lnSpc>
                <a:spcPct val="90000"/>
              </a:lnSpc>
            </a:pPr>
            <a:endParaRPr lang="en-US" altLang="ja-JP" sz="2800" smtClean="0"/>
          </a:p>
          <a:p>
            <a:pPr eaLnBrk="1" hangingPunct="1">
              <a:lnSpc>
                <a:spcPct val="90000"/>
              </a:lnSpc>
            </a:pPr>
            <a:endParaRPr lang="en-US" altLang="ja-JP" sz="2800" smtClean="0"/>
          </a:p>
          <a:p>
            <a:pPr eaLnBrk="1" hangingPunct="1">
              <a:lnSpc>
                <a:spcPct val="90000"/>
              </a:lnSpc>
            </a:pPr>
            <a:endParaRPr lang="en-US" altLang="ja-JP" sz="2800" smtClean="0"/>
          </a:p>
          <a:p>
            <a:pPr eaLnBrk="1" hangingPunct="1">
              <a:lnSpc>
                <a:spcPct val="90000"/>
              </a:lnSpc>
            </a:pPr>
            <a:endParaRPr lang="en-US" altLang="ja-JP" sz="2800" smtClean="0"/>
          </a:p>
          <a:p>
            <a:pPr eaLnBrk="1" hangingPunct="1">
              <a:lnSpc>
                <a:spcPct val="90000"/>
              </a:lnSpc>
            </a:pPr>
            <a:endParaRPr lang="en-US" altLang="ja-JP" sz="2800" smtClean="0"/>
          </a:p>
          <a:p>
            <a:pPr eaLnBrk="1" hangingPunct="1">
              <a:lnSpc>
                <a:spcPct val="90000"/>
              </a:lnSpc>
            </a:pPr>
            <a:endParaRPr lang="en-US" altLang="ja-JP" sz="2800" smtClean="0"/>
          </a:p>
          <a:p>
            <a:pPr eaLnBrk="1" hangingPunct="1">
              <a:lnSpc>
                <a:spcPct val="90000"/>
              </a:lnSpc>
            </a:pPr>
            <a:endParaRPr lang="en-US" altLang="ja-JP" sz="2800" smtClean="0"/>
          </a:p>
          <a:p>
            <a:pPr eaLnBrk="1" hangingPunct="1">
              <a:lnSpc>
                <a:spcPct val="90000"/>
              </a:lnSpc>
            </a:pPr>
            <a:endParaRPr lang="en-US" altLang="ja-JP" sz="2800" smtClean="0"/>
          </a:p>
          <a:p>
            <a:pPr eaLnBrk="1" hangingPunct="1">
              <a:lnSpc>
                <a:spcPct val="90000"/>
              </a:lnSpc>
            </a:pPr>
            <a:endParaRPr lang="en-US" altLang="ja-JP" sz="2800" smtClean="0"/>
          </a:p>
        </p:txBody>
      </p:sp>
      <p:pic>
        <p:nvPicPr>
          <p:cNvPr id="30724" name="Picture 7" descr="絵本画像"/>
          <p:cNvPicPr>
            <a:picLocks noChangeAspect="1" noChangeArrowheads="1"/>
          </p:cNvPicPr>
          <p:nvPr/>
        </p:nvPicPr>
        <p:blipFill>
          <a:blip r:embed="rId3" cstate="print"/>
          <a:srcRect/>
          <a:stretch>
            <a:fillRect/>
          </a:stretch>
        </p:blipFill>
        <p:spPr bwMode="auto">
          <a:xfrm>
            <a:off x="1325563" y="1516063"/>
            <a:ext cx="2808287" cy="3208337"/>
          </a:xfrm>
          <a:prstGeom prst="rect">
            <a:avLst/>
          </a:prstGeom>
          <a:noFill/>
          <a:ln w="9525">
            <a:noFill/>
            <a:miter lim="800000"/>
            <a:headEnd/>
            <a:tailEnd/>
          </a:ln>
        </p:spPr>
      </p:pic>
      <p:sp>
        <p:nvSpPr>
          <p:cNvPr id="30725" name="Text Box 8"/>
          <p:cNvSpPr txBox="1">
            <a:spLocks noChangeArrowheads="1"/>
          </p:cNvSpPr>
          <p:nvPr/>
        </p:nvSpPr>
        <p:spPr bwMode="auto">
          <a:xfrm>
            <a:off x="1116013" y="5229225"/>
            <a:ext cx="7632700" cy="366713"/>
          </a:xfrm>
          <a:prstGeom prst="rect">
            <a:avLst/>
          </a:prstGeom>
          <a:noFill/>
          <a:ln w="9525">
            <a:noFill/>
            <a:miter lim="800000"/>
            <a:headEnd/>
            <a:tailEnd/>
          </a:ln>
        </p:spPr>
        <p:txBody>
          <a:bodyPr>
            <a:spAutoFit/>
          </a:bodyPr>
          <a:lstStyle/>
          <a:p>
            <a:pPr eaLnBrk="1" hangingPunct="1">
              <a:spcBef>
                <a:spcPct val="50000"/>
              </a:spcBef>
            </a:pPr>
            <a:r>
              <a:rPr lang="ja-JP" altLang="en-US">
                <a:hlinkClick r:id="rId4"/>
              </a:rPr>
              <a:t>郵政省のキャラクターにそっくり</a:t>
            </a:r>
            <a:endParaRPr lang="ja-JP" altLang="en-US"/>
          </a:p>
        </p:txBody>
      </p:sp>
      <p:pic>
        <p:nvPicPr>
          <p:cNvPr id="30726" name="図 1"/>
          <p:cNvPicPr>
            <a:picLocks noChangeAspect="1"/>
          </p:cNvPicPr>
          <p:nvPr/>
        </p:nvPicPr>
        <p:blipFill>
          <a:blip r:embed="rId5" cstate="print"/>
          <a:srcRect/>
          <a:stretch>
            <a:fillRect/>
          </a:stretch>
        </p:blipFill>
        <p:spPr bwMode="auto">
          <a:xfrm>
            <a:off x="4975225" y="4221163"/>
            <a:ext cx="3629025" cy="2274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title"/>
          </p:nvPr>
        </p:nvSpPr>
        <p:spPr/>
        <p:txBody>
          <a:bodyPr/>
          <a:lstStyle/>
          <a:p>
            <a:pPr eaLnBrk="1" hangingPunct="1"/>
            <a:r>
              <a:rPr lang="ja-JP" altLang="en-US" smtClean="0"/>
              <a:t>株式市場</a:t>
            </a:r>
          </a:p>
        </p:txBody>
      </p:sp>
      <p:sp>
        <p:nvSpPr>
          <p:cNvPr id="4099" name="コンテンツ プレースホルダー 2"/>
          <p:cNvSpPr>
            <a:spLocks noGrp="1"/>
          </p:cNvSpPr>
          <p:nvPr>
            <p:ph idx="1"/>
          </p:nvPr>
        </p:nvSpPr>
        <p:spPr/>
        <p:txBody>
          <a:bodyPr/>
          <a:lstStyle/>
          <a:p>
            <a:pPr eaLnBrk="1" hangingPunct="1"/>
            <a:r>
              <a:rPr lang="ja-JP" altLang="en-US" dirty="0" smtClean="0"/>
              <a:t>東京証券取引所（</a:t>
            </a:r>
            <a:r>
              <a:rPr lang="en-US" altLang="ja-JP" dirty="0" smtClean="0"/>
              <a:t>1</a:t>
            </a:r>
            <a:r>
              <a:rPr lang="ja-JP" altLang="en-US" dirty="0" smtClean="0"/>
              <a:t>部、</a:t>
            </a:r>
            <a:r>
              <a:rPr lang="en-US" altLang="ja-JP" dirty="0" smtClean="0"/>
              <a:t>2</a:t>
            </a:r>
            <a:r>
              <a:rPr lang="ja-JP" altLang="en-US" dirty="0" smtClean="0"/>
              <a:t>部）</a:t>
            </a:r>
          </a:p>
          <a:p>
            <a:pPr eaLnBrk="1" hangingPunct="1"/>
            <a:r>
              <a:rPr lang="ja-JP" altLang="en-US" dirty="0" smtClean="0"/>
              <a:t>新興</a:t>
            </a:r>
            <a:r>
              <a:rPr lang="en-US" altLang="ja-JP" dirty="0" smtClean="0"/>
              <a:t>2</a:t>
            </a:r>
            <a:r>
              <a:rPr lang="ja-JP" altLang="en-US" dirty="0" smtClean="0"/>
              <a:t>市場</a:t>
            </a:r>
            <a:endParaRPr lang="ja-JP" altLang="en-US" dirty="0" smtClean="0"/>
          </a:p>
          <a:p>
            <a:pPr eaLnBrk="1" hangingPunct="1"/>
            <a:r>
              <a:rPr lang="ja-JP" altLang="en-US" dirty="0" smtClean="0"/>
              <a:t>ジャスダック（東京証券取引所）</a:t>
            </a:r>
          </a:p>
          <a:p>
            <a:pPr eaLnBrk="1" hangingPunct="1"/>
            <a:r>
              <a:rPr lang="ja-JP" altLang="en-US" dirty="0" smtClean="0"/>
              <a:t>マザーズ（日本証券業協会）</a:t>
            </a:r>
          </a:p>
          <a:p>
            <a:pPr eaLnBrk="1" hangingPunct="1"/>
            <a:endParaRPr lang="ja-JP" alt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1"/>
          <p:cNvSpPr>
            <a:spLocks noGrp="1"/>
          </p:cNvSpPr>
          <p:nvPr>
            <p:ph type="title"/>
          </p:nvPr>
        </p:nvSpPr>
        <p:spPr/>
        <p:txBody>
          <a:bodyPr/>
          <a:lstStyle/>
          <a:p>
            <a:pPr eaLnBrk="1" hangingPunct="1"/>
            <a:r>
              <a:rPr lang="ja-JP" altLang="en-US" smtClean="0"/>
              <a:t>他業態の模索</a:t>
            </a:r>
          </a:p>
        </p:txBody>
      </p:sp>
      <p:sp>
        <p:nvSpPr>
          <p:cNvPr id="3" name="コンテンツ プレースホルダー 2"/>
          <p:cNvSpPr>
            <a:spLocks noGrp="1"/>
          </p:cNvSpPr>
          <p:nvPr>
            <p:ph idx="1"/>
          </p:nvPr>
        </p:nvSpPr>
        <p:spPr/>
        <p:txBody>
          <a:bodyPr/>
          <a:lstStyle/>
          <a:p>
            <a:pPr marL="0" indent="0" eaLnBrk="1" hangingPunct="1">
              <a:buFont typeface="Arial" panose="020B0604020202020204" pitchFamily="34" charset="0"/>
              <a:buNone/>
              <a:defRPr/>
            </a:pPr>
            <a:r>
              <a:rPr lang="ja-JP" altLang="ja-JP" dirty="0"/>
              <a:t>＜ハウステンボス支援＞</a:t>
            </a:r>
          </a:p>
          <a:p>
            <a:pPr marL="0" indent="0" eaLnBrk="1" hangingPunct="1">
              <a:buFont typeface="Arial" panose="020B0604020202020204" pitchFamily="34" charset="0"/>
              <a:buNone/>
              <a:defRPr/>
            </a:pPr>
            <a:r>
              <a:rPr lang="ja-JP" altLang="ja-JP" dirty="0" smtClean="0"/>
              <a:t>巨額</a:t>
            </a:r>
            <a:r>
              <a:rPr lang="ja-JP" altLang="ja-JP" dirty="0"/>
              <a:t>な投資が必要とわかり</a:t>
            </a:r>
            <a:r>
              <a:rPr lang="ja-JP" altLang="ja-JP" dirty="0" smtClean="0"/>
              <a:t>、支援見送り。</a:t>
            </a:r>
            <a:r>
              <a:rPr lang="en-US" altLang="ja-JP" dirty="0"/>
              <a:t> </a:t>
            </a:r>
            <a:endParaRPr lang="ja-JP" altLang="ja-JP" dirty="0"/>
          </a:p>
          <a:p>
            <a:pPr marL="0" indent="0" eaLnBrk="1" hangingPunct="1">
              <a:buFont typeface="Arial" panose="020B0604020202020204" pitchFamily="34" charset="0"/>
              <a:buNone/>
              <a:defRPr/>
            </a:pPr>
            <a:r>
              <a:rPr lang="ja-JP" altLang="ja-JP" dirty="0"/>
              <a:t>＜地方都市屋内型施設＞</a:t>
            </a:r>
          </a:p>
          <a:p>
            <a:pPr eaLnBrk="1" hangingPunct="1">
              <a:buFont typeface="Arial" panose="020B0604020202020204" pitchFamily="34" charset="0"/>
              <a:buChar char="•"/>
              <a:defRPr/>
            </a:pPr>
            <a:r>
              <a:rPr lang="ja-JP" altLang="ja-JP" dirty="0" smtClean="0"/>
              <a:t>地方</a:t>
            </a:r>
            <a:r>
              <a:rPr lang="ja-JP" altLang="ja-JP" dirty="0"/>
              <a:t>都市に映画館やレストランを併設した屋内型施設の建設・</a:t>
            </a:r>
            <a:r>
              <a:rPr lang="ja-JP" altLang="ja-JP" dirty="0" smtClean="0"/>
              <a:t>運営</a:t>
            </a:r>
            <a:r>
              <a:rPr lang="ja-JP" altLang="en-US" dirty="0" smtClean="0"/>
              <a:t>。</a:t>
            </a:r>
            <a:endParaRPr lang="ja-JP" altLang="ja-JP" dirty="0"/>
          </a:p>
          <a:p>
            <a:pPr marL="0" indent="0" eaLnBrk="1" hangingPunct="1">
              <a:buFont typeface="Arial" panose="020B0604020202020204" pitchFamily="34" charset="0"/>
              <a:buNone/>
              <a:defRPr/>
            </a:pPr>
            <a:r>
              <a:rPr lang="ja-JP" altLang="ja-JP" dirty="0"/>
              <a:t>＜大阪で劇場運営＞</a:t>
            </a:r>
          </a:p>
          <a:p>
            <a:pPr eaLnBrk="1" hangingPunct="1">
              <a:buFont typeface="Arial" panose="020B0604020202020204" pitchFamily="34" charset="0"/>
              <a:buChar char="•"/>
              <a:defRPr/>
            </a:pPr>
            <a:r>
              <a:rPr lang="ja-JP" altLang="ja-JP" dirty="0" smtClean="0"/>
              <a:t>ＪＲ</a:t>
            </a:r>
            <a:r>
              <a:rPr lang="ja-JP" altLang="ja-JP" dirty="0"/>
              <a:t>大阪駅近く</a:t>
            </a:r>
            <a:r>
              <a:rPr lang="ja-JP" altLang="ja-JP" dirty="0" smtClean="0"/>
              <a:t>の大型</a:t>
            </a:r>
            <a:r>
              <a:rPr lang="ja-JP" altLang="ja-JP" dirty="0"/>
              <a:t>複合ビルに、</a:t>
            </a:r>
            <a:r>
              <a:rPr lang="en-US" altLang="ja-JP" dirty="0"/>
              <a:t>1700</a:t>
            </a:r>
            <a:r>
              <a:rPr lang="ja-JP" altLang="ja-JP" dirty="0"/>
              <a:t>席規模の</a:t>
            </a:r>
            <a:r>
              <a:rPr lang="ja-JP" altLang="ja-JP" dirty="0" smtClean="0"/>
              <a:t>劇場運営。ビル</a:t>
            </a:r>
            <a:r>
              <a:rPr lang="ja-JP" altLang="ja-JP" dirty="0"/>
              <a:t>建設が</a:t>
            </a:r>
            <a:r>
              <a:rPr lang="ja-JP" altLang="ja-JP" dirty="0" smtClean="0"/>
              <a:t>延期</a:t>
            </a:r>
            <a:r>
              <a:rPr lang="ja-JP" altLang="en-US" dirty="0" smtClean="0"/>
              <a:t>で</a:t>
            </a:r>
            <a:r>
              <a:rPr lang="ja-JP" altLang="ja-JP" dirty="0" smtClean="0"/>
              <a:t>白紙撤回。</a:t>
            </a:r>
            <a:endParaRPr lang="ja-JP" altLang="ja-JP" dirty="0"/>
          </a:p>
          <a:p>
            <a:pPr eaLnBrk="1" hangingPunct="1">
              <a:buFont typeface="Arial" panose="020B0604020202020204" pitchFamily="34" charset="0"/>
              <a:buChar char="•"/>
              <a:defRPr/>
            </a:pPr>
            <a:endParaRPr lang="ja-JP"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3203575" y="668338"/>
            <a:ext cx="5616575" cy="6059487"/>
          </a:xfrm>
          <a:prstGeom prst="rect">
            <a:avLst/>
          </a:prstGeom>
          <a:noFill/>
          <a:ln w="9525">
            <a:noFill/>
            <a:miter lim="800000"/>
            <a:headEnd/>
            <a:tailEnd/>
          </a:ln>
        </p:spPr>
      </p:pic>
      <p:sp>
        <p:nvSpPr>
          <p:cNvPr id="32771" name="テキスト ボックス 1"/>
          <p:cNvSpPr txBox="1">
            <a:spLocks noChangeArrowheads="1"/>
          </p:cNvSpPr>
          <p:nvPr/>
        </p:nvSpPr>
        <p:spPr bwMode="auto">
          <a:xfrm>
            <a:off x="395288" y="5516563"/>
            <a:ext cx="2447925" cy="369887"/>
          </a:xfrm>
          <a:prstGeom prst="rect">
            <a:avLst/>
          </a:prstGeom>
          <a:noFill/>
          <a:ln w="9525">
            <a:noFill/>
            <a:miter lim="800000"/>
            <a:headEnd/>
            <a:tailEnd/>
          </a:ln>
        </p:spPr>
        <p:txBody>
          <a:bodyPr>
            <a:spAutoFit/>
          </a:bodyPr>
          <a:lstStyle/>
          <a:p>
            <a:r>
              <a:rPr lang="en-US" altLang="ja-JP"/>
              <a:t>2008</a:t>
            </a:r>
            <a:r>
              <a:rPr lang="ja-JP" altLang="en-US"/>
              <a:t>年</a:t>
            </a:r>
            <a:r>
              <a:rPr lang="en-US" altLang="ja-JP"/>
              <a:t>4</a:t>
            </a:r>
            <a:r>
              <a:rPr lang="ja-JP" altLang="en-US"/>
              <a:t>月</a:t>
            </a:r>
            <a:r>
              <a:rPr lang="en-US" altLang="ja-JP"/>
              <a:t>16</a:t>
            </a:r>
            <a:r>
              <a:rPr lang="ja-JP" altLang="en-US"/>
              <a:t>日</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1692275" y="333375"/>
            <a:ext cx="6694488" cy="1106488"/>
          </a:xfrm>
          <a:prstGeom prst="rect">
            <a:avLst/>
          </a:prstGeom>
          <a:noFill/>
          <a:ln w="9525">
            <a:noFill/>
            <a:miter lim="800000"/>
            <a:headEnd/>
            <a:tailEnd/>
          </a:ln>
        </p:spPr>
        <p:txBody>
          <a:bodyPr anchor="ctr">
            <a:spAutoFit/>
          </a:bodyPr>
          <a:lstStyle/>
          <a:p>
            <a:r>
              <a:rPr lang="ja-JP" altLang="ja-JP" sz="4800">
                <a:solidFill>
                  <a:srgbClr val="3333FF"/>
                </a:solidFill>
                <a:latin typeface="ＭＳ ゴシック" pitchFamily="49" charset="-128"/>
                <a:ea typeface="ＭＳ 明朝" pitchFamily="17" charset="-128"/>
              </a:rPr>
              <a:t>ブライトンホテル買収</a:t>
            </a:r>
            <a:endParaRPr lang="ja-JP" altLang="ja-JP" sz="4800"/>
          </a:p>
          <a:p>
            <a:endParaRPr lang="ja-JP" altLang="ja-JP"/>
          </a:p>
        </p:txBody>
      </p:sp>
      <p:pic>
        <p:nvPicPr>
          <p:cNvPr id="33795" name="図 9" descr="http://pds.exblog.jp/imgc/i=http%253A%252F%252Fpds.exblog.jp%252Fpds%252F1%252F201303%252F07%252F82%252Fe0238382_15103024.jpg,small=800,quality=75,type=jpg">
            <a:hlinkClick r:id="rId2"/>
          </p:cNvPr>
          <p:cNvPicPr>
            <a:picLocks noChangeAspect="1" noChangeArrowheads="1"/>
          </p:cNvPicPr>
          <p:nvPr/>
        </p:nvPicPr>
        <p:blipFill>
          <a:blip r:embed="rId3" cstate="print"/>
          <a:srcRect/>
          <a:stretch>
            <a:fillRect/>
          </a:stretch>
        </p:blipFill>
        <p:spPr bwMode="auto">
          <a:xfrm>
            <a:off x="2339975" y="1916113"/>
            <a:ext cx="4176713" cy="4176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descr="「京都ブライトンホテル」の画像検索結果"/>
          <p:cNvSpPr>
            <a:spLocks noChangeAspect="1" noChangeArrowheads="1"/>
          </p:cNvSpPr>
          <p:nvPr/>
        </p:nvSpPr>
        <p:spPr bwMode="auto">
          <a:xfrm>
            <a:off x="163513" y="-144463"/>
            <a:ext cx="304800" cy="304801"/>
          </a:xfrm>
          <a:prstGeom prst="rect">
            <a:avLst/>
          </a:prstGeom>
          <a:noFill/>
          <a:ln w="9525">
            <a:noFill/>
            <a:miter lim="800000"/>
            <a:headEnd/>
            <a:tailEnd/>
          </a:ln>
        </p:spPr>
        <p:txBody>
          <a:bodyPr/>
          <a:lstStyle/>
          <a:p>
            <a:endParaRPr lang="ja-JP" altLang="en-US"/>
          </a:p>
        </p:txBody>
      </p:sp>
      <p:pic>
        <p:nvPicPr>
          <p:cNvPr id="34819" name="Picture 3"/>
          <p:cNvPicPr>
            <a:picLocks noChangeAspect="1" noChangeArrowheads="1"/>
          </p:cNvPicPr>
          <p:nvPr/>
        </p:nvPicPr>
        <p:blipFill>
          <a:blip r:embed="rId2" cstate="print"/>
          <a:srcRect/>
          <a:stretch>
            <a:fillRect/>
          </a:stretch>
        </p:blipFill>
        <p:spPr bwMode="auto">
          <a:xfrm>
            <a:off x="0" y="25400"/>
            <a:ext cx="4859338" cy="3252788"/>
          </a:xfrm>
          <a:prstGeom prst="rect">
            <a:avLst/>
          </a:prstGeom>
          <a:noFill/>
          <a:ln w="9525">
            <a:noFill/>
            <a:miter lim="800000"/>
            <a:headEnd/>
            <a:tailEnd/>
          </a:ln>
        </p:spPr>
      </p:pic>
      <p:pic>
        <p:nvPicPr>
          <p:cNvPr id="34820" name="Picture 4"/>
          <p:cNvPicPr>
            <a:picLocks noChangeAspect="1" noChangeArrowheads="1"/>
          </p:cNvPicPr>
          <p:nvPr/>
        </p:nvPicPr>
        <p:blipFill>
          <a:blip r:embed="rId3" cstate="print"/>
          <a:srcRect/>
          <a:stretch>
            <a:fillRect/>
          </a:stretch>
        </p:blipFill>
        <p:spPr bwMode="auto">
          <a:xfrm>
            <a:off x="3783013" y="3286125"/>
            <a:ext cx="5380037" cy="3579813"/>
          </a:xfrm>
          <a:prstGeom prst="rect">
            <a:avLst/>
          </a:prstGeom>
          <a:noFill/>
          <a:ln w="9525">
            <a:noFill/>
            <a:miter lim="800000"/>
            <a:headEnd/>
            <a:tailEnd/>
          </a:ln>
        </p:spPr>
      </p:pic>
      <p:pic>
        <p:nvPicPr>
          <p:cNvPr id="34821" name="Picture 5"/>
          <p:cNvPicPr>
            <a:picLocks noChangeAspect="1" noChangeArrowheads="1"/>
          </p:cNvPicPr>
          <p:nvPr/>
        </p:nvPicPr>
        <p:blipFill>
          <a:blip r:embed="rId4" cstate="print"/>
          <a:srcRect/>
          <a:stretch>
            <a:fillRect/>
          </a:stretch>
        </p:blipFill>
        <p:spPr bwMode="auto">
          <a:xfrm>
            <a:off x="-17463" y="4144963"/>
            <a:ext cx="3781426" cy="2744787"/>
          </a:xfrm>
          <a:prstGeom prst="rect">
            <a:avLst/>
          </a:prstGeom>
          <a:noFill/>
          <a:ln w="9525">
            <a:noFill/>
            <a:miter lim="800000"/>
            <a:headEnd/>
            <a:tailEnd/>
          </a:ln>
        </p:spPr>
      </p:pic>
      <p:pic>
        <p:nvPicPr>
          <p:cNvPr id="34822" name="Picture 6"/>
          <p:cNvPicPr>
            <a:picLocks noChangeAspect="1" noChangeArrowheads="1"/>
          </p:cNvPicPr>
          <p:nvPr/>
        </p:nvPicPr>
        <p:blipFill>
          <a:blip r:embed="rId5" cstate="print"/>
          <a:srcRect/>
          <a:stretch>
            <a:fillRect/>
          </a:stretch>
        </p:blipFill>
        <p:spPr bwMode="auto">
          <a:xfrm>
            <a:off x="6394450" y="396875"/>
            <a:ext cx="1389063" cy="1087438"/>
          </a:xfrm>
          <a:prstGeom prst="rect">
            <a:avLst/>
          </a:prstGeom>
          <a:noFill/>
          <a:ln w="9525">
            <a:noFill/>
            <a:miter lim="800000"/>
            <a:headEnd/>
            <a:tailEnd/>
          </a:ln>
        </p:spPr>
      </p:pic>
      <p:sp>
        <p:nvSpPr>
          <p:cNvPr id="34823" name="テキスト ボックス 3"/>
          <p:cNvSpPr txBox="1">
            <a:spLocks noChangeArrowheads="1"/>
          </p:cNvSpPr>
          <p:nvPr/>
        </p:nvSpPr>
        <p:spPr bwMode="auto">
          <a:xfrm>
            <a:off x="5435600" y="1844675"/>
            <a:ext cx="3384550" cy="523875"/>
          </a:xfrm>
          <a:prstGeom prst="rect">
            <a:avLst/>
          </a:prstGeom>
          <a:noFill/>
          <a:ln w="9525">
            <a:noFill/>
            <a:miter lim="800000"/>
            <a:headEnd/>
            <a:tailEnd/>
          </a:ln>
        </p:spPr>
        <p:txBody>
          <a:bodyPr>
            <a:spAutoFit/>
          </a:bodyPr>
          <a:lstStyle/>
          <a:p>
            <a:r>
              <a:rPr lang="ja-JP" altLang="en-US" sz="2800"/>
              <a:t>京都ブライトンホテル</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smtClean="0"/>
              <a:t>株式会社とは</a:t>
            </a:r>
          </a:p>
        </p:txBody>
      </p:sp>
      <p:sp>
        <p:nvSpPr>
          <p:cNvPr id="5123" name="Rectangle 6"/>
          <p:cNvSpPr>
            <a:spLocks noChangeArrowheads="1"/>
          </p:cNvSpPr>
          <p:nvPr/>
        </p:nvSpPr>
        <p:spPr bwMode="auto">
          <a:xfrm>
            <a:off x="684213" y="5373688"/>
            <a:ext cx="2232025" cy="935037"/>
          </a:xfrm>
          <a:prstGeom prst="rect">
            <a:avLst/>
          </a:prstGeom>
          <a:solidFill>
            <a:schemeClr val="accent1"/>
          </a:solidFill>
          <a:ln w="9525">
            <a:solidFill>
              <a:schemeClr val="tx1"/>
            </a:solidFill>
            <a:miter lim="800000"/>
            <a:headEnd/>
            <a:tailEnd/>
          </a:ln>
        </p:spPr>
        <p:txBody>
          <a:bodyPr wrap="none" anchor="ctr"/>
          <a:lstStyle/>
          <a:p>
            <a:pPr algn="ctr" eaLnBrk="1" hangingPunct="1"/>
            <a:r>
              <a:rPr lang="ja-JP" altLang="en-US" sz="3200">
                <a:latin typeface="Arial" charset="0"/>
              </a:rPr>
              <a:t>株主</a:t>
            </a:r>
          </a:p>
        </p:txBody>
      </p:sp>
      <p:sp>
        <p:nvSpPr>
          <p:cNvPr id="5124" name="Oval 8"/>
          <p:cNvSpPr>
            <a:spLocks noChangeArrowheads="1"/>
          </p:cNvSpPr>
          <p:nvPr/>
        </p:nvSpPr>
        <p:spPr bwMode="auto">
          <a:xfrm>
            <a:off x="2916238" y="1700213"/>
            <a:ext cx="3889375" cy="1944687"/>
          </a:xfrm>
          <a:prstGeom prst="ellipse">
            <a:avLst/>
          </a:prstGeom>
          <a:solidFill>
            <a:schemeClr val="accent1"/>
          </a:solidFill>
          <a:ln w="9525">
            <a:solidFill>
              <a:schemeClr val="tx1"/>
            </a:solidFill>
            <a:round/>
            <a:headEnd/>
            <a:tailEnd/>
          </a:ln>
        </p:spPr>
        <p:txBody>
          <a:bodyPr wrap="none" anchor="ctr"/>
          <a:lstStyle/>
          <a:p>
            <a:pPr algn="ctr" eaLnBrk="1" hangingPunct="1"/>
            <a:r>
              <a:rPr lang="ja-JP" altLang="en-US" sz="3200">
                <a:latin typeface="Arial" charset="0"/>
              </a:rPr>
              <a:t>企業</a:t>
            </a:r>
          </a:p>
        </p:txBody>
      </p:sp>
      <p:sp>
        <p:nvSpPr>
          <p:cNvPr id="5125" name="Rectangle 9"/>
          <p:cNvSpPr>
            <a:spLocks noChangeArrowheads="1"/>
          </p:cNvSpPr>
          <p:nvPr/>
        </p:nvSpPr>
        <p:spPr bwMode="auto">
          <a:xfrm>
            <a:off x="3779838" y="5300663"/>
            <a:ext cx="2087562" cy="1008062"/>
          </a:xfrm>
          <a:prstGeom prst="rect">
            <a:avLst/>
          </a:prstGeom>
          <a:solidFill>
            <a:schemeClr val="accent1"/>
          </a:solidFill>
          <a:ln w="9525">
            <a:solidFill>
              <a:schemeClr val="tx1"/>
            </a:solidFill>
            <a:miter lim="800000"/>
            <a:headEnd/>
            <a:tailEnd/>
          </a:ln>
        </p:spPr>
        <p:txBody>
          <a:bodyPr wrap="none" anchor="ctr"/>
          <a:lstStyle/>
          <a:p>
            <a:pPr algn="ctr" eaLnBrk="1" hangingPunct="1"/>
            <a:r>
              <a:rPr lang="ja-JP" altLang="en-US" sz="3200">
                <a:latin typeface="Arial" charset="0"/>
              </a:rPr>
              <a:t>株主</a:t>
            </a:r>
          </a:p>
        </p:txBody>
      </p:sp>
      <p:sp>
        <p:nvSpPr>
          <p:cNvPr id="5126" name="Rectangle 10"/>
          <p:cNvSpPr>
            <a:spLocks noChangeArrowheads="1"/>
          </p:cNvSpPr>
          <p:nvPr/>
        </p:nvSpPr>
        <p:spPr bwMode="auto">
          <a:xfrm>
            <a:off x="6443663" y="5300663"/>
            <a:ext cx="2016125" cy="936625"/>
          </a:xfrm>
          <a:prstGeom prst="rect">
            <a:avLst/>
          </a:prstGeom>
          <a:solidFill>
            <a:schemeClr val="accent1"/>
          </a:solidFill>
          <a:ln w="9525">
            <a:solidFill>
              <a:schemeClr val="tx1"/>
            </a:solidFill>
            <a:miter lim="800000"/>
            <a:headEnd/>
            <a:tailEnd/>
          </a:ln>
        </p:spPr>
        <p:txBody>
          <a:bodyPr wrap="none" anchor="ctr"/>
          <a:lstStyle/>
          <a:p>
            <a:pPr algn="ctr" eaLnBrk="1" hangingPunct="1"/>
            <a:r>
              <a:rPr lang="ja-JP" altLang="en-US" sz="3200">
                <a:latin typeface="Arial" charset="0"/>
              </a:rPr>
              <a:t>株主</a:t>
            </a:r>
          </a:p>
        </p:txBody>
      </p:sp>
      <p:sp>
        <p:nvSpPr>
          <p:cNvPr id="5127" name="Line 11"/>
          <p:cNvSpPr>
            <a:spLocks noChangeShapeType="1"/>
          </p:cNvSpPr>
          <p:nvPr/>
        </p:nvSpPr>
        <p:spPr bwMode="auto">
          <a:xfrm flipH="1">
            <a:off x="2051050" y="3716338"/>
            <a:ext cx="1368425" cy="1512887"/>
          </a:xfrm>
          <a:prstGeom prst="line">
            <a:avLst/>
          </a:prstGeom>
          <a:noFill/>
          <a:ln w="9525">
            <a:solidFill>
              <a:schemeClr val="tx1"/>
            </a:solidFill>
            <a:round/>
            <a:headEnd/>
            <a:tailEnd type="triangle" w="med" len="med"/>
          </a:ln>
        </p:spPr>
        <p:txBody>
          <a:bodyPr/>
          <a:lstStyle/>
          <a:p>
            <a:endParaRPr lang="ja-JP" altLang="en-US"/>
          </a:p>
        </p:txBody>
      </p:sp>
      <p:sp>
        <p:nvSpPr>
          <p:cNvPr id="5128" name="Line 12"/>
          <p:cNvSpPr>
            <a:spLocks noChangeShapeType="1"/>
          </p:cNvSpPr>
          <p:nvPr/>
        </p:nvSpPr>
        <p:spPr bwMode="auto">
          <a:xfrm flipV="1">
            <a:off x="1835150" y="3573463"/>
            <a:ext cx="1368425" cy="1441450"/>
          </a:xfrm>
          <a:prstGeom prst="line">
            <a:avLst/>
          </a:prstGeom>
          <a:noFill/>
          <a:ln w="9525">
            <a:solidFill>
              <a:schemeClr val="tx1"/>
            </a:solidFill>
            <a:round/>
            <a:headEnd/>
            <a:tailEnd type="triangle" w="med" len="med"/>
          </a:ln>
        </p:spPr>
        <p:txBody>
          <a:bodyPr/>
          <a:lstStyle/>
          <a:p>
            <a:endParaRPr lang="ja-JP" altLang="en-US"/>
          </a:p>
        </p:txBody>
      </p:sp>
      <p:sp>
        <p:nvSpPr>
          <p:cNvPr id="5129" name="Rectangle 13"/>
          <p:cNvSpPr>
            <a:spLocks noChangeArrowheads="1"/>
          </p:cNvSpPr>
          <p:nvPr/>
        </p:nvSpPr>
        <p:spPr bwMode="auto">
          <a:xfrm>
            <a:off x="3059113" y="4292600"/>
            <a:ext cx="1512887" cy="720725"/>
          </a:xfrm>
          <a:prstGeom prst="rect">
            <a:avLst/>
          </a:prstGeom>
          <a:solidFill>
            <a:srgbClr val="FFFF00"/>
          </a:solidFill>
          <a:ln w="9525">
            <a:solidFill>
              <a:srgbClr val="000000"/>
            </a:solidFill>
            <a:miter lim="800000"/>
            <a:headEnd/>
            <a:tailEnd/>
          </a:ln>
        </p:spPr>
        <p:txBody>
          <a:bodyPr wrap="none" anchor="ctr"/>
          <a:lstStyle/>
          <a:p>
            <a:pPr algn="ctr" eaLnBrk="1" hangingPunct="1"/>
            <a:r>
              <a:rPr lang="ja-JP" altLang="en-US" sz="3200">
                <a:solidFill>
                  <a:srgbClr val="000000"/>
                </a:solidFill>
                <a:latin typeface="Arial" charset="0"/>
              </a:rPr>
              <a:t>株券</a:t>
            </a:r>
          </a:p>
        </p:txBody>
      </p:sp>
      <p:sp>
        <p:nvSpPr>
          <p:cNvPr id="5130" name="Rectangle 14"/>
          <p:cNvSpPr>
            <a:spLocks noChangeArrowheads="1"/>
          </p:cNvSpPr>
          <p:nvPr/>
        </p:nvSpPr>
        <p:spPr bwMode="auto">
          <a:xfrm>
            <a:off x="827088" y="3500438"/>
            <a:ext cx="1439862" cy="720725"/>
          </a:xfrm>
          <a:prstGeom prst="rect">
            <a:avLst/>
          </a:prstGeom>
          <a:solidFill>
            <a:schemeClr val="accent1"/>
          </a:solidFill>
          <a:ln w="9525">
            <a:solidFill>
              <a:schemeClr val="tx1"/>
            </a:solidFill>
            <a:miter lim="800000"/>
            <a:headEnd/>
            <a:tailEnd/>
          </a:ln>
        </p:spPr>
        <p:txBody>
          <a:bodyPr wrap="none" anchor="ctr"/>
          <a:lstStyle/>
          <a:p>
            <a:pPr algn="ctr" eaLnBrk="1" hangingPunct="1"/>
            <a:r>
              <a:rPr lang="ja-JP" altLang="en-US" sz="3200">
                <a:latin typeface="Arial" charset="0"/>
              </a:rPr>
              <a:t>お金</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ja-JP" altLang="en-US" smtClean="0"/>
              <a:t>証券取引所の役割</a:t>
            </a:r>
          </a:p>
        </p:txBody>
      </p:sp>
      <p:sp>
        <p:nvSpPr>
          <p:cNvPr id="6147" name="Oval 4"/>
          <p:cNvSpPr>
            <a:spLocks noChangeArrowheads="1"/>
          </p:cNvSpPr>
          <p:nvPr/>
        </p:nvSpPr>
        <p:spPr bwMode="auto">
          <a:xfrm>
            <a:off x="3203575" y="2997200"/>
            <a:ext cx="2881313" cy="1657350"/>
          </a:xfrm>
          <a:prstGeom prst="ellipse">
            <a:avLst/>
          </a:prstGeom>
          <a:solidFill>
            <a:schemeClr val="accent1"/>
          </a:solidFill>
          <a:ln w="9525">
            <a:solidFill>
              <a:schemeClr val="tx1"/>
            </a:solidFill>
            <a:round/>
            <a:headEnd/>
            <a:tailEnd/>
          </a:ln>
        </p:spPr>
        <p:txBody>
          <a:bodyPr wrap="none" anchor="ctr"/>
          <a:lstStyle/>
          <a:p>
            <a:pPr algn="ctr" eaLnBrk="1" hangingPunct="1"/>
            <a:r>
              <a:rPr lang="ja-JP" altLang="en-US" sz="3200">
                <a:latin typeface="Arial" charset="0"/>
              </a:rPr>
              <a:t>証券取引所</a:t>
            </a:r>
          </a:p>
        </p:txBody>
      </p:sp>
      <p:sp>
        <p:nvSpPr>
          <p:cNvPr id="6148" name="Oval 5"/>
          <p:cNvSpPr>
            <a:spLocks noChangeArrowheads="1"/>
          </p:cNvSpPr>
          <p:nvPr/>
        </p:nvSpPr>
        <p:spPr bwMode="auto">
          <a:xfrm>
            <a:off x="1331913" y="2133600"/>
            <a:ext cx="1871662" cy="935038"/>
          </a:xfrm>
          <a:prstGeom prst="ellipse">
            <a:avLst/>
          </a:prstGeom>
          <a:solidFill>
            <a:schemeClr val="accent1"/>
          </a:solidFill>
          <a:ln w="9525">
            <a:solidFill>
              <a:schemeClr val="tx1"/>
            </a:solidFill>
            <a:round/>
            <a:headEnd/>
            <a:tailEnd/>
          </a:ln>
        </p:spPr>
        <p:txBody>
          <a:bodyPr wrap="none" anchor="ctr"/>
          <a:lstStyle/>
          <a:p>
            <a:pPr algn="ctr" eaLnBrk="1" hangingPunct="1"/>
            <a:r>
              <a:rPr lang="ja-JP" altLang="en-US" sz="3200">
                <a:latin typeface="Arial" charset="0"/>
              </a:rPr>
              <a:t>証券会社</a:t>
            </a:r>
          </a:p>
        </p:txBody>
      </p:sp>
      <p:sp>
        <p:nvSpPr>
          <p:cNvPr id="6149" name="Rectangle 6"/>
          <p:cNvSpPr>
            <a:spLocks noChangeArrowheads="1"/>
          </p:cNvSpPr>
          <p:nvPr/>
        </p:nvSpPr>
        <p:spPr bwMode="auto">
          <a:xfrm>
            <a:off x="1116013" y="5373688"/>
            <a:ext cx="2592387" cy="935037"/>
          </a:xfrm>
          <a:prstGeom prst="rect">
            <a:avLst/>
          </a:prstGeom>
          <a:solidFill>
            <a:schemeClr val="accent1"/>
          </a:solidFill>
          <a:ln w="9525">
            <a:solidFill>
              <a:schemeClr val="tx1"/>
            </a:solidFill>
            <a:miter lim="800000"/>
            <a:headEnd/>
            <a:tailEnd/>
          </a:ln>
        </p:spPr>
        <p:txBody>
          <a:bodyPr wrap="none" anchor="ctr"/>
          <a:lstStyle/>
          <a:p>
            <a:pPr algn="ctr" eaLnBrk="1" hangingPunct="1"/>
            <a:r>
              <a:rPr lang="ja-JP" altLang="en-US" sz="3200">
                <a:latin typeface="Arial" charset="0"/>
              </a:rPr>
              <a:t>株主</a:t>
            </a:r>
          </a:p>
        </p:txBody>
      </p:sp>
      <p:sp>
        <p:nvSpPr>
          <p:cNvPr id="6150" name="Oval 7"/>
          <p:cNvSpPr>
            <a:spLocks noChangeArrowheads="1"/>
          </p:cNvSpPr>
          <p:nvPr/>
        </p:nvSpPr>
        <p:spPr bwMode="auto">
          <a:xfrm>
            <a:off x="6156325" y="2060575"/>
            <a:ext cx="1871663" cy="935038"/>
          </a:xfrm>
          <a:prstGeom prst="ellipse">
            <a:avLst/>
          </a:prstGeom>
          <a:solidFill>
            <a:schemeClr val="accent1"/>
          </a:solidFill>
          <a:ln w="9525">
            <a:solidFill>
              <a:schemeClr val="tx1"/>
            </a:solidFill>
            <a:round/>
            <a:headEnd/>
            <a:tailEnd/>
          </a:ln>
        </p:spPr>
        <p:txBody>
          <a:bodyPr wrap="none" anchor="ctr"/>
          <a:lstStyle/>
          <a:p>
            <a:pPr algn="ctr" eaLnBrk="1" hangingPunct="1"/>
            <a:r>
              <a:rPr lang="ja-JP" altLang="en-US" sz="3200">
                <a:latin typeface="Arial" charset="0"/>
              </a:rPr>
              <a:t>証券会社</a:t>
            </a:r>
          </a:p>
        </p:txBody>
      </p:sp>
      <p:sp>
        <p:nvSpPr>
          <p:cNvPr id="6151" name="Line 8"/>
          <p:cNvSpPr>
            <a:spLocks noChangeShapeType="1"/>
          </p:cNvSpPr>
          <p:nvPr/>
        </p:nvSpPr>
        <p:spPr bwMode="auto">
          <a:xfrm flipV="1">
            <a:off x="1979613" y="3213100"/>
            <a:ext cx="0" cy="2016125"/>
          </a:xfrm>
          <a:prstGeom prst="line">
            <a:avLst/>
          </a:prstGeom>
          <a:noFill/>
          <a:ln w="9525">
            <a:solidFill>
              <a:schemeClr val="tx1"/>
            </a:solidFill>
            <a:round/>
            <a:headEnd/>
            <a:tailEnd type="triangle" w="med" len="med"/>
          </a:ln>
        </p:spPr>
        <p:txBody>
          <a:bodyPr/>
          <a:lstStyle/>
          <a:p>
            <a:endParaRPr lang="ja-JP" altLang="en-US"/>
          </a:p>
        </p:txBody>
      </p:sp>
      <p:sp>
        <p:nvSpPr>
          <p:cNvPr id="6152" name="Line 9"/>
          <p:cNvSpPr>
            <a:spLocks noChangeShapeType="1"/>
          </p:cNvSpPr>
          <p:nvPr/>
        </p:nvSpPr>
        <p:spPr bwMode="auto">
          <a:xfrm>
            <a:off x="3203575" y="2852738"/>
            <a:ext cx="431800" cy="288925"/>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6153" name="Rectangle 10"/>
          <p:cNvSpPr>
            <a:spLocks noChangeArrowheads="1"/>
          </p:cNvSpPr>
          <p:nvPr/>
        </p:nvSpPr>
        <p:spPr bwMode="auto">
          <a:xfrm>
            <a:off x="6372225" y="5084763"/>
            <a:ext cx="2160588" cy="1081087"/>
          </a:xfrm>
          <a:prstGeom prst="rect">
            <a:avLst/>
          </a:prstGeom>
          <a:solidFill>
            <a:schemeClr val="accent1"/>
          </a:solidFill>
          <a:ln w="9525">
            <a:solidFill>
              <a:schemeClr val="tx1"/>
            </a:solidFill>
            <a:miter lim="800000"/>
            <a:headEnd/>
            <a:tailEnd/>
          </a:ln>
        </p:spPr>
        <p:txBody>
          <a:bodyPr wrap="none" anchor="ctr"/>
          <a:lstStyle/>
          <a:p>
            <a:pPr algn="ctr" eaLnBrk="1" hangingPunct="1"/>
            <a:r>
              <a:rPr lang="ja-JP" altLang="en-US" sz="3200">
                <a:latin typeface="Arial" charset="0"/>
              </a:rPr>
              <a:t>企業</a:t>
            </a:r>
          </a:p>
        </p:txBody>
      </p:sp>
      <p:sp>
        <p:nvSpPr>
          <p:cNvPr id="6154" name="Line 11"/>
          <p:cNvSpPr>
            <a:spLocks noChangeShapeType="1"/>
          </p:cNvSpPr>
          <p:nvPr/>
        </p:nvSpPr>
        <p:spPr bwMode="auto">
          <a:xfrm flipV="1">
            <a:off x="5940425" y="2924175"/>
            <a:ext cx="360363" cy="360363"/>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6155" name="Line 12"/>
          <p:cNvSpPr>
            <a:spLocks noChangeShapeType="1"/>
          </p:cNvSpPr>
          <p:nvPr/>
        </p:nvSpPr>
        <p:spPr bwMode="auto">
          <a:xfrm flipV="1">
            <a:off x="7451725" y="3213100"/>
            <a:ext cx="0" cy="1728788"/>
          </a:xfrm>
          <a:prstGeom prst="line">
            <a:avLst/>
          </a:prstGeom>
          <a:noFill/>
          <a:ln w="9525">
            <a:solidFill>
              <a:schemeClr val="tx1"/>
            </a:solidFill>
            <a:round/>
            <a:headEnd/>
            <a:tailEnd type="triangle" w="med" len="med"/>
          </a:ln>
        </p:spPr>
        <p:txBody>
          <a:bodyPr/>
          <a:lstStyle/>
          <a:p>
            <a:endParaRPr lang="ja-JP" altLang="en-US"/>
          </a:p>
        </p:txBody>
      </p:sp>
      <p:sp>
        <p:nvSpPr>
          <p:cNvPr id="6156" name="Line 13"/>
          <p:cNvSpPr>
            <a:spLocks noChangeShapeType="1"/>
          </p:cNvSpPr>
          <p:nvPr/>
        </p:nvSpPr>
        <p:spPr bwMode="auto">
          <a:xfrm>
            <a:off x="7235825" y="3213100"/>
            <a:ext cx="0" cy="1655763"/>
          </a:xfrm>
          <a:prstGeom prst="line">
            <a:avLst/>
          </a:prstGeom>
          <a:noFill/>
          <a:ln w="9525">
            <a:solidFill>
              <a:schemeClr val="tx1"/>
            </a:solidFill>
            <a:round/>
            <a:headEnd/>
            <a:tailEnd type="triangle" w="med" len="med"/>
          </a:ln>
        </p:spPr>
        <p:txBody>
          <a:bodyPr/>
          <a:lstStyle/>
          <a:p>
            <a:endParaRPr lang="ja-JP" altLang="en-US"/>
          </a:p>
        </p:txBody>
      </p:sp>
      <p:sp>
        <p:nvSpPr>
          <p:cNvPr id="6157" name="Line 14"/>
          <p:cNvSpPr>
            <a:spLocks noChangeShapeType="1"/>
          </p:cNvSpPr>
          <p:nvPr/>
        </p:nvSpPr>
        <p:spPr bwMode="auto">
          <a:xfrm>
            <a:off x="2268538" y="3284538"/>
            <a:ext cx="0" cy="1873250"/>
          </a:xfrm>
          <a:prstGeom prst="line">
            <a:avLst/>
          </a:prstGeom>
          <a:noFill/>
          <a:ln w="9525">
            <a:solidFill>
              <a:schemeClr val="tx1"/>
            </a:solidFill>
            <a:round/>
            <a:headEnd/>
            <a:tailEnd type="triangle" w="med" len="med"/>
          </a:ln>
        </p:spPr>
        <p:txBody>
          <a:bodyPr/>
          <a:lstStyle/>
          <a:p>
            <a:endParaRPr lang="ja-JP" altLang="en-US"/>
          </a:p>
        </p:txBody>
      </p:sp>
      <p:sp>
        <p:nvSpPr>
          <p:cNvPr id="6158" name="Rectangle 15"/>
          <p:cNvSpPr>
            <a:spLocks noChangeArrowheads="1"/>
          </p:cNvSpPr>
          <p:nvPr/>
        </p:nvSpPr>
        <p:spPr bwMode="auto">
          <a:xfrm>
            <a:off x="7596188" y="3789363"/>
            <a:ext cx="1331912" cy="503237"/>
          </a:xfrm>
          <a:prstGeom prst="rect">
            <a:avLst/>
          </a:prstGeom>
          <a:solidFill>
            <a:srgbClr val="FFFF00"/>
          </a:solidFill>
          <a:ln w="9525">
            <a:solidFill>
              <a:srgbClr val="000000"/>
            </a:solidFill>
            <a:miter lim="800000"/>
            <a:headEnd/>
            <a:tailEnd/>
          </a:ln>
        </p:spPr>
        <p:txBody>
          <a:bodyPr wrap="none" anchor="ctr"/>
          <a:lstStyle/>
          <a:p>
            <a:pPr algn="ctr" eaLnBrk="1" hangingPunct="1"/>
            <a:r>
              <a:rPr lang="ja-JP" altLang="en-US" sz="3200">
                <a:solidFill>
                  <a:srgbClr val="000000"/>
                </a:solidFill>
                <a:latin typeface="Arial" charset="0"/>
              </a:rPr>
              <a:t>株券</a:t>
            </a:r>
          </a:p>
        </p:txBody>
      </p:sp>
      <p:sp>
        <p:nvSpPr>
          <p:cNvPr id="6159" name="Rectangle 16"/>
          <p:cNvSpPr>
            <a:spLocks noChangeArrowheads="1"/>
          </p:cNvSpPr>
          <p:nvPr/>
        </p:nvSpPr>
        <p:spPr bwMode="auto">
          <a:xfrm>
            <a:off x="611188" y="3933825"/>
            <a:ext cx="1223962" cy="576263"/>
          </a:xfrm>
          <a:prstGeom prst="rect">
            <a:avLst/>
          </a:prstGeom>
          <a:solidFill>
            <a:schemeClr val="accent1"/>
          </a:solidFill>
          <a:ln w="9525">
            <a:solidFill>
              <a:schemeClr val="tx1"/>
            </a:solidFill>
            <a:miter lim="800000"/>
            <a:headEnd/>
            <a:tailEnd/>
          </a:ln>
        </p:spPr>
        <p:txBody>
          <a:bodyPr wrap="none" anchor="ctr"/>
          <a:lstStyle/>
          <a:p>
            <a:pPr algn="ctr" eaLnBrk="1" hangingPunct="1"/>
            <a:r>
              <a:rPr lang="ja-JP" altLang="en-US" sz="3200">
                <a:latin typeface="Arial" charset="0"/>
              </a:rPr>
              <a:t>お金</a:t>
            </a:r>
          </a:p>
        </p:txBody>
      </p:sp>
      <p:sp>
        <p:nvSpPr>
          <p:cNvPr id="6160" name="Rectangle 17"/>
          <p:cNvSpPr>
            <a:spLocks noChangeArrowheads="1"/>
          </p:cNvSpPr>
          <p:nvPr/>
        </p:nvSpPr>
        <p:spPr bwMode="auto">
          <a:xfrm>
            <a:off x="2484438" y="4652963"/>
            <a:ext cx="1150937" cy="504825"/>
          </a:xfrm>
          <a:prstGeom prst="rect">
            <a:avLst/>
          </a:prstGeom>
          <a:solidFill>
            <a:srgbClr val="CCFFFF"/>
          </a:solidFill>
          <a:ln w="9525">
            <a:solidFill>
              <a:schemeClr val="tx1"/>
            </a:solidFill>
            <a:miter lim="800000"/>
            <a:headEnd/>
            <a:tailEnd/>
          </a:ln>
        </p:spPr>
        <p:txBody>
          <a:bodyPr wrap="none" anchor="ctr"/>
          <a:lstStyle/>
          <a:p>
            <a:pPr algn="ctr" eaLnBrk="1" hangingPunct="1"/>
            <a:r>
              <a:rPr lang="ja-JP" altLang="en-US" sz="2400">
                <a:solidFill>
                  <a:srgbClr val="000000"/>
                </a:solidFill>
                <a:latin typeface="Arial" charset="0"/>
              </a:rPr>
              <a:t>契約書</a:t>
            </a:r>
          </a:p>
        </p:txBody>
      </p:sp>
      <p:sp>
        <p:nvSpPr>
          <p:cNvPr id="6161" name="Rectangle 18"/>
          <p:cNvSpPr>
            <a:spLocks noChangeArrowheads="1"/>
          </p:cNvSpPr>
          <p:nvPr/>
        </p:nvSpPr>
        <p:spPr bwMode="auto">
          <a:xfrm>
            <a:off x="5940425" y="4292600"/>
            <a:ext cx="1079500" cy="504825"/>
          </a:xfrm>
          <a:prstGeom prst="rect">
            <a:avLst/>
          </a:prstGeom>
          <a:solidFill>
            <a:srgbClr val="CCFFFF"/>
          </a:solidFill>
          <a:ln w="9525">
            <a:solidFill>
              <a:schemeClr val="tx1"/>
            </a:solidFill>
            <a:miter lim="800000"/>
            <a:headEnd/>
            <a:tailEnd/>
          </a:ln>
        </p:spPr>
        <p:txBody>
          <a:bodyPr wrap="none" anchor="ctr"/>
          <a:lstStyle/>
          <a:p>
            <a:pPr algn="ctr" eaLnBrk="1" hangingPunct="1"/>
            <a:r>
              <a:rPr lang="ja-JP" altLang="en-US" sz="2400">
                <a:solidFill>
                  <a:srgbClr val="000000"/>
                </a:solidFill>
                <a:latin typeface="Arial" charset="0"/>
              </a:rPr>
              <a:t>契約書</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ja-JP" altLang="en-US" smtClean="0"/>
              <a:t>株主になり、企業が成功すると</a:t>
            </a:r>
            <a:r>
              <a:rPr lang="en-US" altLang="ja-JP" smtClean="0"/>
              <a:t>…</a:t>
            </a:r>
          </a:p>
        </p:txBody>
      </p:sp>
      <p:sp>
        <p:nvSpPr>
          <p:cNvPr id="7171" name="Oval 4"/>
          <p:cNvSpPr>
            <a:spLocks noChangeArrowheads="1"/>
          </p:cNvSpPr>
          <p:nvPr/>
        </p:nvSpPr>
        <p:spPr bwMode="auto">
          <a:xfrm>
            <a:off x="2916238" y="1844675"/>
            <a:ext cx="3095625" cy="1152525"/>
          </a:xfrm>
          <a:prstGeom prst="ellipse">
            <a:avLst/>
          </a:prstGeom>
          <a:solidFill>
            <a:schemeClr val="accent1"/>
          </a:solidFill>
          <a:ln w="9525">
            <a:solidFill>
              <a:schemeClr val="tx1"/>
            </a:solidFill>
            <a:round/>
            <a:headEnd/>
            <a:tailEnd/>
          </a:ln>
        </p:spPr>
        <p:txBody>
          <a:bodyPr wrap="none" anchor="ctr"/>
          <a:lstStyle/>
          <a:p>
            <a:pPr algn="ctr" eaLnBrk="1" hangingPunct="1"/>
            <a:r>
              <a:rPr lang="ja-JP" altLang="en-US" sz="3200">
                <a:latin typeface="Arial" charset="0"/>
              </a:rPr>
              <a:t>企業</a:t>
            </a:r>
          </a:p>
        </p:txBody>
      </p:sp>
      <p:sp>
        <p:nvSpPr>
          <p:cNvPr id="7172" name="Rectangle 5"/>
          <p:cNvSpPr>
            <a:spLocks noChangeArrowheads="1"/>
          </p:cNvSpPr>
          <p:nvPr/>
        </p:nvSpPr>
        <p:spPr bwMode="auto">
          <a:xfrm>
            <a:off x="1403350" y="4724400"/>
            <a:ext cx="2376488" cy="1296988"/>
          </a:xfrm>
          <a:prstGeom prst="rect">
            <a:avLst/>
          </a:prstGeom>
          <a:solidFill>
            <a:schemeClr val="accent1"/>
          </a:solidFill>
          <a:ln w="9525">
            <a:solidFill>
              <a:schemeClr val="tx1"/>
            </a:solidFill>
            <a:miter lim="800000"/>
            <a:headEnd/>
            <a:tailEnd/>
          </a:ln>
        </p:spPr>
        <p:txBody>
          <a:bodyPr wrap="none" anchor="ctr"/>
          <a:lstStyle/>
          <a:p>
            <a:pPr algn="ctr" eaLnBrk="1" hangingPunct="1"/>
            <a:r>
              <a:rPr lang="ja-JP" altLang="en-US" sz="3200">
                <a:latin typeface="Arial" charset="0"/>
              </a:rPr>
              <a:t>株主</a:t>
            </a:r>
          </a:p>
        </p:txBody>
      </p:sp>
      <p:sp>
        <p:nvSpPr>
          <p:cNvPr id="7173" name="Line 6"/>
          <p:cNvSpPr>
            <a:spLocks noChangeShapeType="1"/>
          </p:cNvSpPr>
          <p:nvPr/>
        </p:nvSpPr>
        <p:spPr bwMode="auto">
          <a:xfrm flipV="1">
            <a:off x="2411413" y="3141663"/>
            <a:ext cx="574675" cy="1222375"/>
          </a:xfrm>
          <a:prstGeom prst="line">
            <a:avLst/>
          </a:prstGeom>
          <a:noFill/>
          <a:ln w="25400">
            <a:solidFill>
              <a:schemeClr val="tx1"/>
            </a:solidFill>
            <a:round/>
            <a:headEnd/>
            <a:tailEnd type="triangle" w="med" len="med"/>
          </a:ln>
        </p:spPr>
        <p:txBody>
          <a:bodyPr/>
          <a:lstStyle/>
          <a:p>
            <a:endParaRPr lang="ja-JP" altLang="en-US"/>
          </a:p>
        </p:txBody>
      </p:sp>
      <p:sp>
        <p:nvSpPr>
          <p:cNvPr id="7175" name="Text Box 7"/>
          <p:cNvSpPr txBox="1">
            <a:spLocks noChangeArrowheads="1"/>
          </p:cNvSpPr>
          <p:nvPr/>
        </p:nvSpPr>
        <p:spPr bwMode="auto">
          <a:xfrm>
            <a:off x="4859338" y="3284538"/>
            <a:ext cx="2449512" cy="457200"/>
          </a:xfrm>
          <a:prstGeom prst="rect">
            <a:avLst/>
          </a:prstGeom>
          <a:noFill/>
          <a:ln w="9525">
            <a:noFill/>
            <a:miter lim="800000"/>
            <a:headEnd/>
            <a:tailEnd/>
          </a:ln>
        </p:spPr>
        <p:txBody>
          <a:bodyPr>
            <a:spAutoFit/>
          </a:bodyPr>
          <a:lstStyle/>
          <a:p>
            <a:pPr eaLnBrk="1" hangingPunct="1">
              <a:spcBef>
                <a:spcPct val="50000"/>
              </a:spcBef>
            </a:pPr>
            <a:r>
              <a:rPr lang="ja-JP" altLang="en-US" sz="2400">
                <a:latin typeface="Arial" charset="0"/>
              </a:rPr>
              <a:t>株価の値上り</a:t>
            </a:r>
          </a:p>
        </p:txBody>
      </p:sp>
      <p:sp>
        <p:nvSpPr>
          <p:cNvPr id="2" name="Line 8"/>
          <p:cNvSpPr>
            <a:spLocks noChangeShapeType="1"/>
          </p:cNvSpPr>
          <p:nvPr/>
        </p:nvSpPr>
        <p:spPr bwMode="auto">
          <a:xfrm flipH="1">
            <a:off x="2843213" y="3357563"/>
            <a:ext cx="504825" cy="1079500"/>
          </a:xfrm>
          <a:prstGeom prst="line">
            <a:avLst/>
          </a:prstGeom>
          <a:noFill/>
          <a:ln w="25400">
            <a:solidFill>
              <a:schemeClr val="tx1"/>
            </a:solidFill>
            <a:round/>
            <a:headEnd/>
            <a:tailEnd type="triangle" w="med" len="med"/>
          </a:ln>
        </p:spPr>
        <p:txBody>
          <a:bodyPr/>
          <a:lstStyle/>
          <a:p>
            <a:endParaRPr lang="ja-JP" altLang="en-US"/>
          </a:p>
        </p:txBody>
      </p:sp>
      <p:sp>
        <p:nvSpPr>
          <p:cNvPr id="7176" name="Text Box 9"/>
          <p:cNvSpPr txBox="1">
            <a:spLocks noChangeArrowheads="1"/>
          </p:cNvSpPr>
          <p:nvPr/>
        </p:nvSpPr>
        <p:spPr bwMode="auto">
          <a:xfrm>
            <a:off x="1187450" y="3357563"/>
            <a:ext cx="1296988" cy="457200"/>
          </a:xfrm>
          <a:prstGeom prst="rect">
            <a:avLst/>
          </a:prstGeom>
          <a:noFill/>
          <a:ln w="9525">
            <a:noFill/>
            <a:miter lim="800000"/>
            <a:headEnd/>
            <a:tailEnd/>
          </a:ln>
        </p:spPr>
        <p:txBody>
          <a:bodyPr>
            <a:spAutoFit/>
          </a:bodyPr>
          <a:lstStyle/>
          <a:p>
            <a:pPr eaLnBrk="1" hangingPunct="1">
              <a:spcBef>
                <a:spcPct val="50000"/>
              </a:spcBef>
            </a:pPr>
            <a:r>
              <a:rPr lang="ja-JP" altLang="en-US" sz="2400">
                <a:latin typeface="Garamond" pitchFamily="18" charset="0"/>
              </a:rPr>
              <a:t>資金</a:t>
            </a:r>
          </a:p>
        </p:txBody>
      </p:sp>
      <p:sp>
        <p:nvSpPr>
          <p:cNvPr id="7178" name="Text Box 10"/>
          <p:cNvSpPr txBox="1">
            <a:spLocks noChangeArrowheads="1"/>
          </p:cNvSpPr>
          <p:nvPr/>
        </p:nvSpPr>
        <p:spPr bwMode="auto">
          <a:xfrm>
            <a:off x="4932363" y="3860800"/>
            <a:ext cx="2449512" cy="457200"/>
          </a:xfrm>
          <a:prstGeom prst="rect">
            <a:avLst/>
          </a:prstGeom>
          <a:noFill/>
          <a:ln w="9525">
            <a:noFill/>
            <a:miter lim="800000"/>
            <a:headEnd/>
            <a:tailEnd/>
          </a:ln>
        </p:spPr>
        <p:txBody>
          <a:bodyPr>
            <a:spAutoFit/>
          </a:bodyPr>
          <a:lstStyle/>
          <a:p>
            <a:pPr eaLnBrk="1" hangingPunct="1">
              <a:spcBef>
                <a:spcPct val="50000"/>
              </a:spcBef>
            </a:pPr>
            <a:r>
              <a:rPr lang="ja-JP" altLang="en-US" sz="2400">
                <a:latin typeface="Garamond" pitchFamily="18" charset="0"/>
              </a:rPr>
              <a:t>配当</a:t>
            </a:r>
          </a:p>
        </p:txBody>
      </p:sp>
      <p:sp>
        <p:nvSpPr>
          <p:cNvPr id="7179" name="Text Box 11"/>
          <p:cNvSpPr txBox="1">
            <a:spLocks noChangeArrowheads="1"/>
          </p:cNvSpPr>
          <p:nvPr/>
        </p:nvSpPr>
        <p:spPr bwMode="auto">
          <a:xfrm>
            <a:off x="4859338" y="4365625"/>
            <a:ext cx="2376487" cy="457200"/>
          </a:xfrm>
          <a:prstGeom prst="rect">
            <a:avLst/>
          </a:prstGeom>
          <a:noFill/>
          <a:ln w="9525">
            <a:noFill/>
            <a:miter lim="800000"/>
            <a:headEnd/>
            <a:tailEnd/>
          </a:ln>
        </p:spPr>
        <p:txBody>
          <a:bodyPr>
            <a:spAutoFit/>
          </a:bodyPr>
          <a:lstStyle/>
          <a:p>
            <a:pPr eaLnBrk="1" hangingPunct="1">
              <a:spcBef>
                <a:spcPct val="50000"/>
              </a:spcBef>
            </a:pPr>
            <a:r>
              <a:rPr lang="ja-JP" altLang="en-US" sz="2400">
                <a:latin typeface="Garamond" pitchFamily="18" charset="0"/>
              </a:rPr>
              <a:t>株主優待</a:t>
            </a:r>
          </a:p>
        </p:txBody>
      </p:sp>
      <p:sp>
        <p:nvSpPr>
          <p:cNvPr id="7180" name="Text Box 12"/>
          <p:cNvSpPr txBox="1">
            <a:spLocks noChangeArrowheads="1"/>
          </p:cNvSpPr>
          <p:nvPr/>
        </p:nvSpPr>
        <p:spPr bwMode="auto">
          <a:xfrm>
            <a:off x="4859338" y="4941888"/>
            <a:ext cx="3240087" cy="457200"/>
          </a:xfrm>
          <a:prstGeom prst="rect">
            <a:avLst/>
          </a:prstGeom>
          <a:noFill/>
          <a:ln w="9525">
            <a:noFill/>
            <a:miter lim="800000"/>
            <a:headEnd/>
            <a:tailEnd/>
          </a:ln>
        </p:spPr>
        <p:txBody>
          <a:bodyPr>
            <a:spAutoFit/>
          </a:bodyPr>
          <a:lstStyle/>
          <a:p>
            <a:pPr eaLnBrk="1" hangingPunct="1">
              <a:spcBef>
                <a:spcPct val="50000"/>
              </a:spcBef>
            </a:pPr>
            <a:r>
              <a:rPr lang="ja-JP" altLang="en-US" sz="2400">
                <a:latin typeface="Garamond" pitchFamily="18" charset="0"/>
              </a:rPr>
              <a:t>株主総会での議決権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175"/>
                                        </p:tgtEl>
                                        <p:attrNameLst>
                                          <p:attrName>style.visibility</p:attrName>
                                        </p:attrNameLst>
                                      </p:cBhvr>
                                      <p:to>
                                        <p:strVal val="visible"/>
                                      </p:to>
                                    </p:set>
                                    <p:anim calcmode="lin" valueType="num">
                                      <p:cBhvr>
                                        <p:cTn id="7" dur="1000" fill="hold"/>
                                        <p:tgtEl>
                                          <p:spTgt spid="7175"/>
                                        </p:tgtEl>
                                        <p:attrNameLst>
                                          <p:attrName>ppt_w</p:attrName>
                                        </p:attrNameLst>
                                      </p:cBhvr>
                                      <p:tavLst>
                                        <p:tav tm="0">
                                          <p:val>
                                            <p:strVal val="#ppt_w*0.70"/>
                                          </p:val>
                                        </p:tav>
                                        <p:tav tm="100000">
                                          <p:val>
                                            <p:strVal val="#ppt_w"/>
                                          </p:val>
                                        </p:tav>
                                      </p:tavLst>
                                    </p:anim>
                                    <p:anim calcmode="lin" valueType="num">
                                      <p:cBhvr>
                                        <p:cTn id="8" dur="1000" fill="hold"/>
                                        <p:tgtEl>
                                          <p:spTgt spid="7175"/>
                                        </p:tgtEl>
                                        <p:attrNameLst>
                                          <p:attrName>ppt_h</p:attrName>
                                        </p:attrNameLst>
                                      </p:cBhvr>
                                      <p:tavLst>
                                        <p:tav tm="0">
                                          <p:val>
                                            <p:strVal val="#ppt_h"/>
                                          </p:val>
                                        </p:tav>
                                        <p:tav tm="100000">
                                          <p:val>
                                            <p:strVal val="#ppt_h"/>
                                          </p:val>
                                        </p:tav>
                                      </p:tavLst>
                                    </p:anim>
                                    <p:animEffect transition="in" filter="fade">
                                      <p:cBhvr>
                                        <p:cTn id="9" dur="1000"/>
                                        <p:tgtEl>
                                          <p:spTgt spid="717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178"/>
                                        </p:tgtEl>
                                        <p:attrNameLst>
                                          <p:attrName>style.visibility</p:attrName>
                                        </p:attrNameLst>
                                      </p:cBhvr>
                                      <p:to>
                                        <p:strVal val="visible"/>
                                      </p:to>
                                    </p:set>
                                    <p:anim calcmode="lin" valueType="num">
                                      <p:cBhvr>
                                        <p:cTn id="14" dur="1000" fill="hold"/>
                                        <p:tgtEl>
                                          <p:spTgt spid="7178"/>
                                        </p:tgtEl>
                                        <p:attrNameLst>
                                          <p:attrName>ppt_w</p:attrName>
                                        </p:attrNameLst>
                                      </p:cBhvr>
                                      <p:tavLst>
                                        <p:tav tm="0">
                                          <p:val>
                                            <p:strVal val="#ppt_w*0.70"/>
                                          </p:val>
                                        </p:tav>
                                        <p:tav tm="100000">
                                          <p:val>
                                            <p:strVal val="#ppt_w"/>
                                          </p:val>
                                        </p:tav>
                                      </p:tavLst>
                                    </p:anim>
                                    <p:anim calcmode="lin" valueType="num">
                                      <p:cBhvr>
                                        <p:cTn id="15" dur="1000" fill="hold"/>
                                        <p:tgtEl>
                                          <p:spTgt spid="7178"/>
                                        </p:tgtEl>
                                        <p:attrNameLst>
                                          <p:attrName>ppt_h</p:attrName>
                                        </p:attrNameLst>
                                      </p:cBhvr>
                                      <p:tavLst>
                                        <p:tav tm="0">
                                          <p:val>
                                            <p:strVal val="#ppt_h"/>
                                          </p:val>
                                        </p:tav>
                                        <p:tav tm="100000">
                                          <p:val>
                                            <p:strVal val="#ppt_h"/>
                                          </p:val>
                                        </p:tav>
                                      </p:tavLst>
                                    </p:anim>
                                    <p:animEffect transition="in" filter="fade">
                                      <p:cBhvr>
                                        <p:cTn id="16" dur="1000"/>
                                        <p:tgtEl>
                                          <p:spTgt spid="717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179"/>
                                        </p:tgtEl>
                                        <p:attrNameLst>
                                          <p:attrName>style.visibility</p:attrName>
                                        </p:attrNameLst>
                                      </p:cBhvr>
                                      <p:to>
                                        <p:strVal val="visible"/>
                                      </p:to>
                                    </p:set>
                                    <p:anim calcmode="lin" valueType="num">
                                      <p:cBhvr>
                                        <p:cTn id="21" dur="1000" fill="hold"/>
                                        <p:tgtEl>
                                          <p:spTgt spid="7179"/>
                                        </p:tgtEl>
                                        <p:attrNameLst>
                                          <p:attrName>ppt_w</p:attrName>
                                        </p:attrNameLst>
                                      </p:cBhvr>
                                      <p:tavLst>
                                        <p:tav tm="0">
                                          <p:val>
                                            <p:strVal val="#ppt_w*0.70"/>
                                          </p:val>
                                        </p:tav>
                                        <p:tav tm="100000">
                                          <p:val>
                                            <p:strVal val="#ppt_w"/>
                                          </p:val>
                                        </p:tav>
                                      </p:tavLst>
                                    </p:anim>
                                    <p:anim calcmode="lin" valueType="num">
                                      <p:cBhvr>
                                        <p:cTn id="22" dur="1000" fill="hold"/>
                                        <p:tgtEl>
                                          <p:spTgt spid="7179"/>
                                        </p:tgtEl>
                                        <p:attrNameLst>
                                          <p:attrName>ppt_h</p:attrName>
                                        </p:attrNameLst>
                                      </p:cBhvr>
                                      <p:tavLst>
                                        <p:tav tm="0">
                                          <p:val>
                                            <p:strVal val="#ppt_h"/>
                                          </p:val>
                                        </p:tav>
                                        <p:tav tm="100000">
                                          <p:val>
                                            <p:strVal val="#ppt_h"/>
                                          </p:val>
                                        </p:tav>
                                      </p:tavLst>
                                    </p:anim>
                                    <p:animEffect transition="in" filter="fade">
                                      <p:cBhvr>
                                        <p:cTn id="23" dur="1000"/>
                                        <p:tgtEl>
                                          <p:spTgt spid="717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7180"/>
                                        </p:tgtEl>
                                        <p:attrNameLst>
                                          <p:attrName>style.visibility</p:attrName>
                                        </p:attrNameLst>
                                      </p:cBhvr>
                                      <p:to>
                                        <p:strVal val="visible"/>
                                      </p:to>
                                    </p:set>
                                    <p:anim calcmode="lin" valueType="num">
                                      <p:cBhvr>
                                        <p:cTn id="28" dur="1000" fill="hold"/>
                                        <p:tgtEl>
                                          <p:spTgt spid="7180"/>
                                        </p:tgtEl>
                                        <p:attrNameLst>
                                          <p:attrName>ppt_w</p:attrName>
                                        </p:attrNameLst>
                                      </p:cBhvr>
                                      <p:tavLst>
                                        <p:tav tm="0">
                                          <p:val>
                                            <p:strVal val="#ppt_w*0.70"/>
                                          </p:val>
                                        </p:tav>
                                        <p:tav tm="100000">
                                          <p:val>
                                            <p:strVal val="#ppt_w"/>
                                          </p:val>
                                        </p:tav>
                                      </p:tavLst>
                                    </p:anim>
                                    <p:anim calcmode="lin" valueType="num">
                                      <p:cBhvr>
                                        <p:cTn id="29" dur="1000" fill="hold"/>
                                        <p:tgtEl>
                                          <p:spTgt spid="7180"/>
                                        </p:tgtEl>
                                        <p:attrNameLst>
                                          <p:attrName>ppt_h</p:attrName>
                                        </p:attrNameLst>
                                      </p:cBhvr>
                                      <p:tavLst>
                                        <p:tav tm="0">
                                          <p:val>
                                            <p:strVal val="#ppt_h"/>
                                          </p:val>
                                        </p:tav>
                                        <p:tav tm="100000">
                                          <p:val>
                                            <p:strVal val="#ppt_h"/>
                                          </p:val>
                                        </p:tav>
                                      </p:tavLst>
                                    </p:anim>
                                    <p:animEffect transition="in" filter="fade">
                                      <p:cBhvr>
                                        <p:cTn id="30" dur="1000"/>
                                        <p:tgtEl>
                                          <p:spTgt spid="7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p:bldP spid="7178" grpId="0"/>
      <p:bldP spid="7179" grpId="0"/>
      <p:bldP spid="718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ja-JP" altLang="en-US" smtClean="0"/>
              <a:t>ＯＬＣの場合</a:t>
            </a:r>
          </a:p>
        </p:txBody>
      </p:sp>
      <p:sp>
        <p:nvSpPr>
          <p:cNvPr id="8195" name="Rectangle 3"/>
          <p:cNvSpPr>
            <a:spLocks noGrp="1" noChangeArrowheads="1"/>
          </p:cNvSpPr>
          <p:nvPr>
            <p:ph idx="1"/>
          </p:nvPr>
        </p:nvSpPr>
        <p:spPr/>
        <p:txBody>
          <a:bodyPr/>
          <a:lstStyle/>
          <a:p>
            <a:pPr eaLnBrk="1" hangingPunct="1"/>
            <a:r>
              <a:rPr lang="ja-JP" altLang="en-US" smtClean="0"/>
              <a:t>株価　</a:t>
            </a:r>
            <a:r>
              <a:rPr lang="en-US" altLang="ja-JP" smtClean="0"/>
              <a:t>6000</a:t>
            </a:r>
            <a:r>
              <a:rPr lang="ja-JP" altLang="en-US" smtClean="0"/>
              <a:t>円くらい</a:t>
            </a:r>
          </a:p>
          <a:p>
            <a:pPr eaLnBrk="1" hangingPunct="1"/>
            <a:r>
              <a:rPr lang="ja-JP" altLang="en-US" smtClean="0"/>
              <a:t>単元株　１００株</a:t>
            </a:r>
          </a:p>
          <a:p>
            <a:pPr eaLnBrk="1" hangingPunct="1"/>
            <a:r>
              <a:rPr lang="ja-JP" altLang="en-US" smtClean="0"/>
              <a:t>株価</a:t>
            </a:r>
            <a:r>
              <a:rPr lang="en-US" altLang="ja-JP" smtClean="0"/>
              <a:t>×</a:t>
            </a:r>
            <a:r>
              <a:rPr lang="ja-JP" altLang="en-US" smtClean="0"/>
              <a:t>１００＝</a:t>
            </a:r>
            <a:r>
              <a:rPr lang="en-US" altLang="ja-JP" smtClean="0"/>
              <a:t>60</a:t>
            </a:r>
            <a:r>
              <a:rPr lang="ja-JP" altLang="en-US" smtClean="0"/>
              <a:t>万円くらいで購入可能</a:t>
            </a:r>
          </a:p>
          <a:p>
            <a:pPr eaLnBrk="1" hangingPunct="1"/>
            <a:endParaRPr lang="ja-JP" altLang="en-US" smtClean="0"/>
          </a:p>
          <a:p>
            <a:pPr eaLnBrk="1" hangingPunct="1"/>
            <a:r>
              <a:rPr lang="ja-JP" altLang="en-US" smtClean="0"/>
              <a:t>株主優待＝</a:t>
            </a:r>
            <a:r>
              <a:rPr lang="en-US" altLang="ja-JP" smtClean="0"/>
              <a:t>400</a:t>
            </a:r>
            <a:r>
              <a:rPr lang="ja-JP" altLang="en-US" smtClean="0"/>
              <a:t>株でパスポート１枚</a:t>
            </a:r>
          </a:p>
          <a:p>
            <a:pPr eaLnBrk="1" hangingPunct="1"/>
            <a:endParaRPr lang="ja-JP" altLang="en-US" smtClean="0"/>
          </a:p>
          <a:p>
            <a:pPr eaLnBrk="1" hangingPunct="1"/>
            <a:r>
              <a:rPr lang="ja-JP" altLang="en-US" smtClean="0"/>
              <a:t>配当　</a:t>
            </a:r>
            <a:r>
              <a:rPr lang="en-US" altLang="ja-JP" smtClean="0"/>
              <a:t>1</a:t>
            </a:r>
            <a:r>
              <a:rPr lang="ja-JP" altLang="en-US" smtClean="0"/>
              <a:t>株あたり、</a:t>
            </a:r>
            <a:r>
              <a:rPr lang="en-US" altLang="ja-JP" smtClean="0"/>
              <a:t>35</a:t>
            </a:r>
            <a:r>
              <a:rPr lang="ja-JP" altLang="en-US" smtClean="0"/>
              <a:t>円</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p:txBody>
          <a:bodyPr/>
          <a:lstStyle/>
          <a:p>
            <a:r>
              <a:rPr lang="ja-JP" altLang="en-US" smtClean="0"/>
              <a:t>配当と預金（</a:t>
            </a:r>
            <a:r>
              <a:rPr lang="en-US" altLang="ja-JP" smtClean="0"/>
              <a:t>2015</a:t>
            </a:r>
            <a:r>
              <a:rPr lang="ja-JP" altLang="en-US" smtClean="0"/>
              <a:t>）</a:t>
            </a:r>
          </a:p>
        </p:txBody>
      </p:sp>
      <p:pic>
        <p:nvPicPr>
          <p:cNvPr id="9219" name="Picture 37"/>
          <p:cNvPicPr>
            <a:picLocks noChangeAspect="1" noChangeArrowheads="1"/>
          </p:cNvPicPr>
          <p:nvPr/>
        </p:nvPicPr>
        <p:blipFill>
          <a:blip r:embed="rId2" cstate="print"/>
          <a:srcRect/>
          <a:stretch>
            <a:fillRect/>
          </a:stretch>
        </p:blipFill>
        <p:spPr bwMode="auto">
          <a:xfrm>
            <a:off x="900113" y="1628775"/>
            <a:ext cx="7466012" cy="424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p:txBody>
          <a:bodyPr/>
          <a:lstStyle/>
          <a:p>
            <a:pPr eaLnBrk="1" hangingPunct="1"/>
            <a:r>
              <a:rPr lang="ja-JP" altLang="en-US" smtClean="0"/>
              <a:t>株式に関する知識</a:t>
            </a:r>
          </a:p>
        </p:txBody>
      </p:sp>
      <p:sp>
        <p:nvSpPr>
          <p:cNvPr id="11267" name="コンテンツ プレースホルダー 2"/>
          <p:cNvSpPr>
            <a:spLocks noGrp="1"/>
          </p:cNvSpPr>
          <p:nvPr>
            <p:ph idx="1"/>
          </p:nvPr>
        </p:nvSpPr>
        <p:spPr/>
        <p:txBody>
          <a:bodyPr/>
          <a:lstStyle/>
          <a:p>
            <a:pPr eaLnBrk="1" hangingPunct="1">
              <a:defRPr/>
            </a:pPr>
            <a:r>
              <a:rPr lang="ja-JP" altLang="en-US" dirty="0" smtClean="0"/>
              <a:t>株の売買単位→単元株</a:t>
            </a:r>
          </a:p>
          <a:p>
            <a:pPr eaLnBrk="1" hangingPunct="1">
              <a:defRPr/>
            </a:pPr>
            <a:r>
              <a:rPr lang="ja-JP" altLang="en-US" dirty="0" smtClean="0"/>
              <a:t>（例）</a:t>
            </a:r>
            <a:r>
              <a:rPr lang="en-US" altLang="ja-JP" dirty="0" smtClean="0"/>
              <a:t>1</a:t>
            </a:r>
            <a:r>
              <a:rPr lang="ja-JP" altLang="en-US" dirty="0" smtClean="0"/>
              <a:t>株</a:t>
            </a:r>
            <a:r>
              <a:rPr lang="en-US" altLang="ja-JP" dirty="0" smtClean="0"/>
              <a:t>6000</a:t>
            </a:r>
            <a:r>
              <a:rPr lang="ja-JP" altLang="en-US" dirty="0" smtClean="0"/>
              <a:t>円で、単元株数が</a:t>
            </a:r>
            <a:r>
              <a:rPr lang="en-US" altLang="ja-JP" dirty="0" smtClean="0"/>
              <a:t>100</a:t>
            </a:r>
            <a:r>
              <a:rPr lang="ja-JP" altLang="en-US" dirty="0" smtClean="0"/>
              <a:t>株なら、</a:t>
            </a:r>
            <a:endParaRPr lang="en-US" altLang="ja-JP" dirty="0" smtClean="0"/>
          </a:p>
          <a:p>
            <a:pPr marL="0" indent="0" eaLnBrk="1" hangingPunct="1">
              <a:buFont typeface="Arial" charset="0"/>
              <a:buNone/>
              <a:defRPr/>
            </a:pPr>
            <a:r>
              <a:rPr lang="en-US" altLang="ja-JP" dirty="0" smtClean="0"/>
              <a:t>60</a:t>
            </a:r>
            <a:r>
              <a:rPr lang="ja-JP" altLang="en-US" dirty="0" smtClean="0"/>
              <a:t>万円で買える。</a:t>
            </a:r>
            <a:endParaRPr lang="en-US" altLang="ja-JP"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661</TotalTime>
  <Words>628</Words>
  <Application>Microsoft Office PowerPoint</Application>
  <PresentationFormat>画面に合わせる (4:3)</PresentationFormat>
  <Paragraphs>188</Paragraphs>
  <Slides>33</Slides>
  <Notes>18</Notes>
  <HiddenSlides>1</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33</vt:i4>
      </vt:variant>
    </vt:vector>
  </HeadingPairs>
  <TitlesOfParts>
    <vt:vector size="43" baseType="lpstr">
      <vt:lpstr>Tahoma</vt:lpstr>
      <vt:lpstr>ＭＳ Ｐゴシック</vt:lpstr>
      <vt:lpstr>Arial</vt:lpstr>
      <vt:lpstr>Calibri</vt:lpstr>
      <vt:lpstr>ＭＳ Ｐ明朝</vt:lpstr>
      <vt:lpstr>Wingdings</vt:lpstr>
      <vt:lpstr>Garamond</vt:lpstr>
      <vt:lpstr>ＭＳ ゴシック</vt:lpstr>
      <vt:lpstr>ＭＳ 明朝</vt:lpstr>
      <vt:lpstr>Office テーマ</vt:lpstr>
      <vt:lpstr>オリエンタルランドについて</vt:lpstr>
      <vt:lpstr>オリエンタルランドは株式会社</vt:lpstr>
      <vt:lpstr>株式市場</vt:lpstr>
      <vt:lpstr>株式会社とは</vt:lpstr>
      <vt:lpstr>証券取引所の役割</vt:lpstr>
      <vt:lpstr>株主になり、企業が成功すると…</vt:lpstr>
      <vt:lpstr>ＯＬＣの場合</vt:lpstr>
      <vt:lpstr>配当と預金（2015）</vt:lpstr>
      <vt:lpstr>株式に関する知識</vt:lpstr>
      <vt:lpstr>株主には情報を提供する</vt:lpstr>
      <vt:lpstr>ローソク足</vt:lpstr>
      <vt:lpstr>株価</vt:lpstr>
      <vt:lpstr>スライド 13</vt:lpstr>
      <vt:lpstr>スライド 14</vt:lpstr>
      <vt:lpstr>オリエンタルランドの歴史 馬場康夫（2007）『「エンタメ」の夜明け』講談社</vt:lpstr>
      <vt:lpstr>オリエンタルランド設立</vt:lpstr>
      <vt:lpstr>スライド 17</vt:lpstr>
      <vt:lpstr>川崎千春</vt:lpstr>
      <vt:lpstr>高橋正知</vt:lpstr>
      <vt:lpstr>スライド 20</vt:lpstr>
      <vt:lpstr>スライド 21</vt:lpstr>
      <vt:lpstr>ディズニーランドとの交渉</vt:lpstr>
      <vt:lpstr>奈良ドリームランド</vt:lpstr>
      <vt:lpstr>２つの候補地の争い</vt:lpstr>
      <vt:lpstr>準備作業</vt:lpstr>
      <vt:lpstr>ディズニーシーができるまで</vt:lpstr>
      <vt:lpstr>ディズニーシーができるまで</vt:lpstr>
      <vt:lpstr>ディズニーからの自立を目指す</vt:lpstr>
      <vt:lpstr>ネポス・ナポス</vt:lpstr>
      <vt:lpstr>他業態の模索</vt:lpstr>
      <vt:lpstr>スライド 31</vt:lpstr>
      <vt:lpstr>スライド 32</vt:lpstr>
      <vt:lpstr>スライド 33</vt:lpstr>
    </vt:vector>
  </TitlesOfParts>
  <Company>跡見学園女子大学</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オリエンタルランドについて</dc:title>
  <dc:creator>山澤成康</dc:creator>
  <cp:lastModifiedBy>yamasawa</cp:lastModifiedBy>
  <cp:revision>39</cp:revision>
  <dcterms:created xsi:type="dcterms:W3CDTF">2004-11-08T09:14:02Z</dcterms:created>
  <dcterms:modified xsi:type="dcterms:W3CDTF">2015-10-09T01:23:20Z</dcterms:modified>
</cp:coreProperties>
</file>