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 id="2147483713" r:id="rId3"/>
  </p:sldMasterIdLst>
  <p:notesMasterIdLst>
    <p:notesMasterId r:id="rId132"/>
  </p:notesMasterIdLst>
  <p:sldIdLst>
    <p:sldId id="325" r:id="rId4"/>
    <p:sldId id="319" r:id="rId5"/>
    <p:sldId id="320" r:id="rId6"/>
    <p:sldId id="364" r:id="rId7"/>
    <p:sldId id="321" r:id="rId8"/>
    <p:sldId id="322" r:id="rId9"/>
    <p:sldId id="366" r:id="rId10"/>
    <p:sldId id="257" r:id="rId11"/>
    <p:sldId id="260" r:id="rId12"/>
    <p:sldId id="261" r:id="rId13"/>
    <p:sldId id="262" r:id="rId14"/>
    <p:sldId id="259" r:id="rId15"/>
    <p:sldId id="264" r:id="rId16"/>
    <p:sldId id="266" r:id="rId17"/>
    <p:sldId id="267" r:id="rId18"/>
    <p:sldId id="367" r:id="rId19"/>
    <p:sldId id="355" r:id="rId20"/>
    <p:sldId id="373" r:id="rId21"/>
    <p:sldId id="258" r:id="rId22"/>
    <p:sldId id="368" r:id="rId23"/>
    <p:sldId id="369" r:id="rId24"/>
    <p:sldId id="370" r:id="rId25"/>
    <p:sldId id="371" r:id="rId26"/>
    <p:sldId id="372" r:id="rId27"/>
    <p:sldId id="376" r:id="rId28"/>
    <p:sldId id="374" r:id="rId29"/>
    <p:sldId id="375" r:id="rId30"/>
    <p:sldId id="323" r:id="rId31"/>
    <p:sldId id="324" r:id="rId32"/>
    <p:sldId id="342" r:id="rId33"/>
    <p:sldId id="313" r:id="rId34"/>
    <p:sldId id="271" r:id="rId35"/>
    <p:sldId id="314" r:id="rId36"/>
    <p:sldId id="268" r:id="rId37"/>
    <p:sldId id="269" r:id="rId38"/>
    <p:sldId id="326" r:id="rId39"/>
    <p:sldId id="335" r:id="rId40"/>
    <p:sldId id="270" r:id="rId41"/>
    <p:sldId id="340" r:id="rId42"/>
    <p:sldId id="341" r:id="rId43"/>
    <p:sldId id="315" r:id="rId44"/>
    <p:sldId id="272" r:id="rId45"/>
    <p:sldId id="316" r:id="rId46"/>
    <p:sldId id="273" r:id="rId47"/>
    <p:sldId id="318" r:id="rId48"/>
    <p:sldId id="317" r:id="rId49"/>
    <p:sldId id="274" r:id="rId50"/>
    <p:sldId id="354" r:id="rId51"/>
    <p:sldId id="356" r:id="rId52"/>
    <p:sldId id="377" r:id="rId53"/>
    <p:sldId id="357" r:id="rId54"/>
    <p:sldId id="378" r:id="rId55"/>
    <p:sldId id="358" r:id="rId56"/>
    <p:sldId id="359" r:id="rId57"/>
    <p:sldId id="379" r:id="rId58"/>
    <p:sldId id="380" r:id="rId59"/>
    <p:sldId id="381" r:id="rId60"/>
    <p:sldId id="382" r:id="rId61"/>
    <p:sldId id="383" r:id="rId62"/>
    <p:sldId id="384" r:id="rId63"/>
    <p:sldId id="344" r:id="rId64"/>
    <p:sldId id="280" r:id="rId65"/>
    <p:sldId id="275" r:id="rId66"/>
    <p:sldId id="276" r:id="rId67"/>
    <p:sldId id="277" r:id="rId68"/>
    <p:sldId id="281" r:id="rId69"/>
    <p:sldId id="282" r:id="rId70"/>
    <p:sldId id="283" r:id="rId71"/>
    <p:sldId id="284" r:id="rId72"/>
    <p:sldId id="285" r:id="rId73"/>
    <p:sldId id="286" r:id="rId74"/>
    <p:sldId id="287" r:id="rId75"/>
    <p:sldId id="289" r:id="rId76"/>
    <p:sldId id="288" r:id="rId77"/>
    <p:sldId id="290" r:id="rId78"/>
    <p:sldId id="291" r:id="rId79"/>
    <p:sldId id="293" r:id="rId80"/>
    <p:sldId id="295" r:id="rId81"/>
    <p:sldId id="297" r:id="rId82"/>
    <p:sldId id="294" r:id="rId83"/>
    <p:sldId id="298" r:id="rId84"/>
    <p:sldId id="296" r:id="rId85"/>
    <p:sldId id="299" r:id="rId86"/>
    <p:sldId id="300" r:id="rId87"/>
    <p:sldId id="301" r:id="rId88"/>
    <p:sldId id="302" r:id="rId89"/>
    <p:sldId id="347" r:id="rId90"/>
    <p:sldId id="345" r:id="rId91"/>
    <p:sldId id="346" r:id="rId92"/>
    <p:sldId id="327" r:id="rId93"/>
    <p:sldId id="306" r:id="rId94"/>
    <p:sldId id="343" r:id="rId95"/>
    <p:sldId id="304" r:id="rId96"/>
    <p:sldId id="305" r:id="rId97"/>
    <p:sldId id="303" r:id="rId98"/>
    <p:sldId id="398" r:id="rId99"/>
    <p:sldId id="397" r:id="rId100"/>
    <p:sldId id="332" r:id="rId101"/>
    <p:sldId id="333" r:id="rId102"/>
    <p:sldId id="308" r:id="rId103"/>
    <p:sldId id="309" r:id="rId104"/>
    <p:sldId id="310" r:id="rId105"/>
    <p:sldId id="334" r:id="rId106"/>
    <p:sldId id="336" r:id="rId107"/>
    <p:sldId id="337" r:id="rId108"/>
    <p:sldId id="338" r:id="rId109"/>
    <p:sldId id="339" r:id="rId110"/>
    <p:sldId id="352" r:id="rId111"/>
    <p:sldId id="350" r:id="rId112"/>
    <p:sldId id="351" r:id="rId113"/>
    <p:sldId id="360" r:id="rId114"/>
    <p:sldId id="361" r:id="rId115"/>
    <p:sldId id="362" r:id="rId116"/>
    <p:sldId id="348" r:id="rId117"/>
    <p:sldId id="353" r:id="rId118"/>
    <p:sldId id="363"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charset="-128"/>
        <a:cs typeface="+mn-cs"/>
      </a:defRPr>
    </a:lvl5pPr>
    <a:lvl6pPr marL="2286000" algn="l" defTabSz="914400" rtl="0" eaLnBrk="1" latinLnBrk="0" hangingPunct="1">
      <a:defRPr kumimoji="1" kern="1200">
        <a:solidFill>
          <a:schemeClr val="tx1"/>
        </a:solidFill>
        <a:latin typeface="Garamond" pitchFamily="18" charset="0"/>
        <a:ea typeface="ＭＳ Ｐゴシック" charset="-128"/>
        <a:cs typeface="+mn-cs"/>
      </a:defRPr>
    </a:lvl6pPr>
    <a:lvl7pPr marL="2743200" algn="l" defTabSz="914400" rtl="0" eaLnBrk="1" latinLnBrk="0" hangingPunct="1">
      <a:defRPr kumimoji="1" kern="1200">
        <a:solidFill>
          <a:schemeClr val="tx1"/>
        </a:solidFill>
        <a:latin typeface="Garamond" pitchFamily="18" charset="0"/>
        <a:ea typeface="ＭＳ Ｐゴシック" charset="-128"/>
        <a:cs typeface="+mn-cs"/>
      </a:defRPr>
    </a:lvl7pPr>
    <a:lvl8pPr marL="3200400" algn="l" defTabSz="914400" rtl="0" eaLnBrk="1" latinLnBrk="0" hangingPunct="1">
      <a:defRPr kumimoji="1" kern="1200">
        <a:solidFill>
          <a:schemeClr val="tx1"/>
        </a:solidFill>
        <a:latin typeface="Garamond" pitchFamily="18" charset="0"/>
        <a:ea typeface="ＭＳ Ｐゴシック" charset="-128"/>
        <a:cs typeface="+mn-cs"/>
      </a:defRPr>
    </a:lvl8pPr>
    <a:lvl9pPr marL="3657600" algn="l" defTabSz="914400" rtl="0" eaLnBrk="1" latinLnBrk="0" hangingPunct="1">
      <a:defRPr kumimoji="1" kern="1200">
        <a:solidFill>
          <a:schemeClr val="tx1"/>
        </a:solidFill>
        <a:latin typeface="Garamond"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66"/>
    <a:srgbClr val="33CC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728" autoAdjust="0"/>
  </p:normalViewPr>
  <p:slideViewPr>
    <p:cSldViewPr>
      <p:cViewPr varScale="1">
        <p:scale>
          <a:sx n="106" d="100"/>
          <a:sy n="106" d="100"/>
        </p:scale>
        <p:origin x="-116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Dropbox\USER_DRV\00&#12487;&#12451;&#12474;&#12491;&#12540;\&#32113;&#21512;&#29256;\&#12510;&#12463;&#12525;&#12487;&#12540;&#12479;&#12539;&#26666;&#2038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2.5466914151131878E-2"/>
          <c:y val="4.2857142857142927E-2"/>
          <c:w val="0.92699567510120062"/>
          <c:h val="0.91714285714285715"/>
        </c:manualLayout>
      </c:layout>
      <c:areaChart>
        <c:grouping val="standard"/>
        <c:ser>
          <c:idx val="3"/>
          <c:order val="0"/>
          <c:tx>
            <c:strRef>
              <c:f>景気循環の概念図!$C$6</c:f>
              <c:strCache>
                <c:ptCount val="1"/>
                <c:pt idx="0">
                  <c:v>トレンド</c:v>
                </c:pt>
              </c:strCache>
            </c:strRef>
          </c:tx>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景気循環の概念図!$C$15:$C$42</c:f>
            </c:numRef>
          </c:val>
        </c:ser>
        <c:ser>
          <c:idx val="4"/>
          <c:order val="1"/>
          <c:tx>
            <c:strRef>
              <c:f>景気循環の概念図!$D$6</c:f>
              <c:strCache>
                <c:ptCount val="1"/>
              </c:strCache>
            </c:strRef>
          </c:tx>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景気循環の概念図!$D$15:$D$42</c:f>
            </c:numRef>
          </c:val>
        </c:ser>
        <c:ser>
          <c:idx val="0"/>
          <c:order val="2"/>
          <c:tx>
            <c:strRef>
              <c:f>景気循環の概念図!$E$6</c:f>
              <c:strCache>
                <c:ptCount val="1"/>
                <c:pt idx="0">
                  <c:v>好況</c:v>
                </c:pt>
              </c:strCache>
            </c:strRef>
          </c:tx>
          <c:spPr>
            <a:solidFill>
              <a:srgbClr val="FFFF99"/>
            </a:solidFill>
            <a:ln w="12700">
              <a:solidFill>
                <a:srgbClr val="000000"/>
              </a:solidFill>
              <a:prstDash val="solid"/>
            </a:ln>
          </c:spPr>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景気循環の概念図!$E$15:$E$42</c:f>
              <c:numCache>
                <c:formatCode>General</c:formatCode>
                <c:ptCount val="28"/>
                <c:pt idx="0">
                  <c:v>0</c:v>
                </c:pt>
                <c:pt idx="1">
                  <c:v>0</c:v>
                </c:pt>
                <c:pt idx="2">
                  <c:v>0</c:v>
                </c:pt>
                <c:pt idx="3">
                  <c:v>0</c:v>
                </c:pt>
                <c:pt idx="4">
                  <c:v>0</c:v>
                </c:pt>
                <c:pt idx="5">
                  <c:v>0</c:v>
                </c:pt>
                <c:pt idx="6">
                  <c:v>0</c:v>
                </c:pt>
                <c:pt idx="7">
                  <c:v>8.7498983439446398E-2</c:v>
                </c:pt>
                <c:pt idx="8">
                  <c:v>0.37797774271298035</c:v>
                </c:pt>
                <c:pt idx="9">
                  <c:v>0.63469287594263391</c:v>
                </c:pt>
                <c:pt idx="10">
                  <c:v>0.83471278483915967</c:v>
                </c:pt>
                <c:pt idx="11">
                  <c:v>0.96017028665036608</c:v>
                </c:pt>
                <c:pt idx="12">
                  <c:v>0.99985863638341532</c:v>
                </c:pt>
                <c:pt idx="13">
                  <c:v>0.95023259195852949</c:v>
                </c:pt>
                <c:pt idx="14">
                  <c:v>0.81572510012535748</c:v>
                </c:pt>
                <c:pt idx="15">
                  <c:v>0.60835131453225522</c:v>
                </c:pt>
                <c:pt idx="16">
                  <c:v>0.34663531783502582</c:v>
                </c:pt>
                <c:pt idx="17">
                  <c:v>5.3955420562649757E-2</c:v>
                </c:pt>
                <c:pt idx="18">
                  <c:v>0</c:v>
                </c:pt>
                <c:pt idx="19">
                  <c:v>0</c:v>
                </c:pt>
                <c:pt idx="20">
                  <c:v>0</c:v>
                </c:pt>
                <c:pt idx="21">
                  <c:v>0</c:v>
                </c:pt>
                <c:pt idx="22">
                  <c:v>0</c:v>
                </c:pt>
                <c:pt idx="23">
                  <c:v>0</c:v>
                </c:pt>
                <c:pt idx="24">
                  <c:v>0</c:v>
                </c:pt>
                <c:pt idx="25">
                  <c:v>0</c:v>
                </c:pt>
                <c:pt idx="26">
                  <c:v>0</c:v>
                </c:pt>
                <c:pt idx="27">
                  <c:v>0</c:v>
                </c:pt>
              </c:numCache>
            </c:numRef>
          </c:val>
        </c:ser>
        <c:ser>
          <c:idx val="1"/>
          <c:order val="3"/>
          <c:tx>
            <c:strRef>
              <c:f>景気循環の概念図!$F$6</c:f>
              <c:strCache>
                <c:ptCount val="1"/>
                <c:pt idx="0">
                  <c:v>不況</c:v>
                </c:pt>
              </c:strCache>
            </c:strRef>
          </c:tx>
          <c:spPr>
            <a:solidFill>
              <a:srgbClr val="CCFFCC"/>
            </a:solidFill>
            <a:ln w="12700">
              <a:solidFill>
                <a:srgbClr val="000000"/>
              </a:solidFill>
              <a:prstDash val="solid"/>
            </a:ln>
          </c:spPr>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景気循環の概念図!$F$15:$F$42</c:f>
              <c:numCache>
                <c:formatCode>General</c:formatCode>
                <c:ptCount val="28"/>
                <c:pt idx="0">
                  <c:v>-0.90407214201706088</c:v>
                </c:pt>
                <c:pt idx="1">
                  <c:v>-0.98999249660044553</c:v>
                </c:pt>
                <c:pt idx="2">
                  <c:v>-0.98747976990886477</c:v>
                </c:pt>
                <c:pt idx="3">
                  <c:v>-0.89675841633414755</c:v>
                </c:pt>
                <c:pt idx="4">
                  <c:v>-0.72593230420014021</c:v>
                </c:pt>
                <c:pt idx="5">
                  <c:v>-0.49026082134069954</c:v>
                </c:pt>
                <c:pt idx="6">
                  <c:v>-0.21079579943077972</c:v>
                </c:pt>
                <c:pt idx="7">
                  <c:v>0</c:v>
                </c:pt>
                <c:pt idx="8">
                  <c:v>0</c:v>
                </c:pt>
                <c:pt idx="9">
                  <c:v>0</c:v>
                </c:pt>
                <c:pt idx="10">
                  <c:v>0</c:v>
                </c:pt>
                <c:pt idx="11">
                  <c:v>0</c:v>
                </c:pt>
                <c:pt idx="12">
                  <c:v>0</c:v>
                </c:pt>
                <c:pt idx="13">
                  <c:v>0</c:v>
                </c:pt>
                <c:pt idx="14">
                  <c:v>0</c:v>
                </c:pt>
                <c:pt idx="15">
                  <c:v>0</c:v>
                </c:pt>
                <c:pt idx="16">
                  <c:v>0</c:v>
                </c:pt>
                <c:pt idx="17">
                  <c:v>0</c:v>
                </c:pt>
                <c:pt idx="18">
                  <c:v>-0.24354415373579116</c:v>
                </c:pt>
                <c:pt idx="19">
                  <c:v>-0.51928865411668568</c:v>
                </c:pt>
                <c:pt idx="20">
                  <c:v>-0.7486466455973988</c:v>
                </c:pt>
                <c:pt idx="21">
                  <c:v>-0.91113026188467683</c:v>
                </c:pt>
                <c:pt idx="22">
                  <c:v>-0.99222532545260311</c:v>
                </c:pt>
                <c:pt idx="23">
                  <c:v>-0.98468785579412699</c:v>
                </c:pt>
                <c:pt idx="24">
                  <c:v>-0.88919115262536108</c:v>
                </c:pt>
                <c:pt idx="25">
                  <c:v>-0.71426565202720038</c:v>
                </c:pt>
                <c:pt idx="26">
                  <c:v>-0.47553692799599256</c:v>
                </c:pt>
                <c:pt idx="27">
                  <c:v>-0.19432990645533657</c:v>
                </c:pt>
              </c:numCache>
            </c:numRef>
          </c:val>
        </c:ser>
        <c:dLbls/>
        <c:axId val="179951104"/>
        <c:axId val="179952640"/>
      </c:areaChart>
      <c:lineChart>
        <c:grouping val="standard"/>
        <c:ser>
          <c:idx val="2"/>
          <c:order val="4"/>
          <c:tx>
            <c:strRef>
              <c:f>景気循環の概念図!$G$6</c:f>
              <c:strCache>
                <c:ptCount val="1"/>
                <c:pt idx="0">
                  <c:v>両方</c:v>
                </c:pt>
              </c:strCache>
            </c:strRef>
          </c:tx>
          <c:spPr>
            <a:ln w="25400">
              <a:solidFill>
                <a:srgbClr val="000000"/>
              </a:solidFill>
              <a:prstDash val="solid"/>
            </a:ln>
          </c:spPr>
          <c:marker>
            <c:symbol val="none"/>
          </c:marker>
          <c:cat>
            <c:numRef>
              <c:f>景気循環の概念図!$A$15:$B$42</c:f>
              <c:numCache>
                <c:formatCode>General</c:formatCode>
                <c:ptCount val="28"/>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numCache>
            </c:numRef>
          </c:cat>
          <c:val>
            <c:numRef>
              <c:f>景気循環の概念図!$G$15:$G$42</c:f>
              <c:numCache>
                <c:formatCode>General</c:formatCode>
                <c:ptCount val="28"/>
                <c:pt idx="0">
                  <c:v>-0.90407214201706088</c:v>
                </c:pt>
                <c:pt idx="1">
                  <c:v>-0.98999249660044553</c:v>
                </c:pt>
                <c:pt idx="2">
                  <c:v>-0.98747976990886477</c:v>
                </c:pt>
                <c:pt idx="3">
                  <c:v>-0.89675841633414755</c:v>
                </c:pt>
                <c:pt idx="4">
                  <c:v>-0.72593230420014021</c:v>
                </c:pt>
                <c:pt idx="5">
                  <c:v>-0.49026082134069954</c:v>
                </c:pt>
                <c:pt idx="6">
                  <c:v>-0.21079579943077972</c:v>
                </c:pt>
                <c:pt idx="7">
                  <c:v>8.7498983439446398E-2</c:v>
                </c:pt>
                <c:pt idx="8">
                  <c:v>0.37797774271298035</c:v>
                </c:pt>
                <c:pt idx="9">
                  <c:v>0.63469287594263391</c:v>
                </c:pt>
                <c:pt idx="10">
                  <c:v>0.83471278483915967</c:v>
                </c:pt>
                <c:pt idx="11">
                  <c:v>0.96017028665036608</c:v>
                </c:pt>
                <c:pt idx="12">
                  <c:v>0.99985863638341532</c:v>
                </c:pt>
                <c:pt idx="13">
                  <c:v>0.95023259195852949</c:v>
                </c:pt>
                <c:pt idx="14">
                  <c:v>0.81572510012535748</c:v>
                </c:pt>
                <c:pt idx="15">
                  <c:v>0.60835131453225522</c:v>
                </c:pt>
                <c:pt idx="16">
                  <c:v>0.34663531783502582</c:v>
                </c:pt>
                <c:pt idx="17">
                  <c:v>5.3955420562649757E-2</c:v>
                </c:pt>
                <c:pt idx="18">
                  <c:v>-0.24354415373579116</c:v>
                </c:pt>
                <c:pt idx="19">
                  <c:v>-0.51928865411668568</c:v>
                </c:pt>
                <c:pt idx="20">
                  <c:v>-0.7486466455973988</c:v>
                </c:pt>
                <c:pt idx="21">
                  <c:v>-0.91113026188467683</c:v>
                </c:pt>
                <c:pt idx="22">
                  <c:v>-0.99222532545260311</c:v>
                </c:pt>
                <c:pt idx="23">
                  <c:v>-0.98468785579412699</c:v>
                </c:pt>
                <c:pt idx="24">
                  <c:v>-0.88919115262536108</c:v>
                </c:pt>
                <c:pt idx="25">
                  <c:v>-0.71426565202720038</c:v>
                </c:pt>
                <c:pt idx="26">
                  <c:v>-0.47553692799599256</c:v>
                </c:pt>
                <c:pt idx="27">
                  <c:v>-0.19432990645533657</c:v>
                </c:pt>
              </c:numCache>
            </c:numRef>
          </c:val>
        </c:ser>
        <c:dLbls/>
        <c:marker val="1"/>
        <c:axId val="179951104"/>
        <c:axId val="179952640"/>
      </c:lineChart>
      <c:catAx>
        <c:axId val="179951104"/>
        <c:scaling>
          <c:orientation val="minMax"/>
        </c:scaling>
        <c:axPos val="b"/>
        <c:numFmt formatCode="General" sourceLinked="1"/>
        <c:majorTickMark val="none"/>
        <c:tickLblPos val="none"/>
        <c:spPr>
          <a:ln w="3175">
            <a:solidFill>
              <a:srgbClr val="000000"/>
            </a:solidFill>
            <a:prstDash val="solid"/>
          </a:ln>
        </c:spPr>
        <c:crossAx val="179952640"/>
        <c:crosses val="autoZero"/>
        <c:auto val="1"/>
        <c:lblAlgn val="ctr"/>
        <c:lblOffset val="100"/>
        <c:tickMarkSkip val="1"/>
      </c:catAx>
      <c:valAx>
        <c:axId val="179952640"/>
        <c:scaling>
          <c:orientation val="minMax"/>
        </c:scaling>
        <c:axPos val="l"/>
        <c:numFmt formatCode="General" sourceLinked="1"/>
        <c:majorTickMark val="none"/>
        <c:tickLblPos val="none"/>
        <c:spPr>
          <a:ln w="3175">
            <a:solidFill>
              <a:srgbClr val="000000"/>
            </a:solidFill>
            <a:prstDash val="solid"/>
          </a:ln>
        </c:spPr>
        <c:crossAx val="179951104"/>
        <c:crosses val="autoZero"/>
        <c:crossBetween val="midCat"/>
      </c:valAx>
      <c:spPr>
        <a:solidFill>
          <a:srgbClr val="FFFFFF"/>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0.42062</cdr:x>
      <cdr:y>0.10047</cdr:y>
    </cdr:from>
    <cdr:to>
      <cdr:x>0.51696</cdr:x>
      <cdr:y>0.16361</cdr:y>
    </cdr:to>
    <cdr:sp macro="" textlink="">
      <cdr:nvSpPr>
        <cdr:cNvPr id="50177" name="Text Box 1"/>
        <cdr:cNvSpPr txBox="1">
          <a:spLocks xmlns:a="http://schemas.openxmlformats.org/drawingml/2006/main" noChangeArrowheads="1"/>
        </cdr:cNvSpPr>
      </cdr:nvSpPr>
      <cdr:spPr bwMode="auto">
        <a:xfrm xmlns:a="http://schemas.openxmlformats.org/drawingml/2006/main">
          <a:off x="2366947" y="339062"/>
          <a:ext cx="541401" cy="2111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山</a:t>
          </a:r>
        </a:p>
      </cdr:txBody>
    </cdr:sp>
  </cdr:relSizeAnchor>
  <cdr:relSizeAnchor xmlns:cdr="http://schemas.openxmlformats.org/drawingml/2006/chartDrawing">
    <cdr:from>
      <cdr:x>0.07262</cdr:x>
      <cdr:y>0.84294</cdr:y>
    </cdr:from>
    <cdr:to>
      <cdr:x>0.2014</cdr:x>
      <cdr:y>0.93815</cdr:y>
    </cdr:to>
    <cdr:sp macro="" textlink="">
      <cdr:nvSpPr>
        <cdr:cNvPr id="50178" name="Text Box 2"/>
        <cdr:cNvSpPr txBox="1">
          <a:spLocks xmlns:a="http://schemas.openxmlformats.org/drawingml/2006/main" noChangeArrowheads="1"/>
        </cdr:cNvSpPr>
      </cdr:nvSpPr>
      <cdr:spPr bwMode="auto">
        <a:xfrm xmlns:a="http://schemas.openxmlformats.org/drawingml/2006/main">
          <a:off x="411274" y="2821365"/>
          <a:ext cx="723709" cy="3183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谷</a:t>
          </a:r>
        </a:p>
      </cdr:txBody>
    </cdr:sp>
  </cdr:relSizeAnchor>
  <cdr:relSizeAnchor xmlns:cdr="http://schemas.openxmlformats.org/drawingml/2006/chartDrawing">
    <cdr:from>
      <cdr:x>0.77132</cdr:x>
      <cdr:y>0.84294</cdr:y>
    </cdr:from>
    <cdr:to>
      <cdr:x>0.89371</cdr:x>
      <cdr:y>0.93815</cdr:y>
    </cdr:to>
    <cdr:sp macro="" textlink="">
      <cdr:nvSpPr>
        <cdr:cNvPr id="50179" name="Text Box 3"/>
        <cdr:cNvSpPr txBox="1">
          <a:spLocks xmlns:a="http://schemas.openxmlformats.org/drawingml/2006/main" noChangeArrowheads="1"/>
        </cdr:cNvSpPr>
      </cdr:nvSpPr>
      <cdr:spPr bwMode="auto">
        <a:xfrm xmlns:a="http://schemas.openxmlformats.org/drawingml/2006/main">
          <a:off x="4337812" y="2821365"/>
          <a:ext cx="687800" cy="3183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谷</a:t>
          </a:r>
        </a:p>
      </cdr:txBody>
    </cdr:sp>
  </cdr:relSizeAnchor>
  <cdr:relSizeAnchor xmlns:cdr="http://schemas.openxmlformats.org/drawingml/2006/chartDrawing">
    <cdr:from>
      <cdr:x>0.18002</cdr:x>
      <cdr:y>0.2853</cdr:y>
    </cdr:from>
    <cdr:to>
      <cdr:x>0.36778</cdr:x>
      <cdr:y>0.74336</cdr:y>
    </cdr:to>
    <cdr:sp macro="" textlink="">
      <cdr:nvSpPr>
        <cdr:cNvPr id="50180" name="Line 4"/>
        <cdr:cNvSpPr>
          <a:spLocks xmlns:a="http://schemas.openxmlformats.org/drawingml/2006/main" noChangeShapeType="1"/>
        </cdr:cNvSpPr>
      </cdr:nvSpPr>
      <cdr:spPr bwMode="auto">
        <a:xfrm xmlns:a="http://schemas.openxmlformats.org/drawingml/2006/main" flipV="1">
          <a:off x="1014825" y="956999"/>
          <a:ext cx="1055180" cy="15314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0.56955</cdr:x>
      <cdr:y>0.31347</cdr:y>
    </cdr:from>
    <cdr:to>
      <cdr:x>0.7492</cdr:x>
      <cdr:y>0.74239</cdr:y>
    </cdr:to>
    <cdr:sp macro="" textlink="">
      <cdr:nvSpPr>
        <cdr:cNvPr id="50181" name="Line 5"/>
        <cdr:cNvSpPr>
          <a:spLocks xmlns:a="http://schemas.openxmlformats.org/drawingml/2006/main" noChangeShapeType="1"/>
        </cdr:cNvSpPr>
      </cdr:nvSpPr>
      <cdr:spPr bwMode="auto">
        <a:xfrm xmlns:a="http://schemas.openxmlformats.org/drawingml/2006/main">
          <a:off x="3203908" y="1051192"/>
          <a:ext cx="1009603" cy="143400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0.29479</cdr:x>
      <cdr:y>0.51846</cdr:y>
    </cdr:from>
    <cdr:to>
      <cdr:x>0.46043</cdr:x>
      <cdr:y>0.58428</cdr:y>
    </cdr:to>
    <cdr:sp macro="" textlink="">
      <cdr:nvSpPr>
        <cdr:cNvPr id="50182" name="Text Box 6"/>
        <cdr:cNvSpPr txBox="1">
          <a:spLocks xmlns:a="http://schemas.openxmlformats.org/drawingml/2006/main" noChangeArrowheads="1"/>
        </cdr:cNvSpPr>
      </cdr:nvSpPr>
      <cdr:spPr bwMode="auto">
        <a:xfrm xmlns:a="http://schemas.openxmlformats.org/drawingml/2006/main">
          <a:off x="1659811" y="1736525"/>
          <a:ext cx="930878" cy="2200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拡大局面</a:t>
          </a:r>
        </a:p>
      </cdr:txBody>
    </cdr:sp>
  </cdr:relSizeAnchor>
  <cdr:relSizeAnchor xmlns:cdr="http://schemas.openxmlformats.org/drawingml/2006/chartDrawing">
    <cdr:from>
      <cdr:x>0.61674</cdr:x>
      <cdr:y>0.32464</cdr:y>
    </cdr:from>
    <cdr:to>
      <cdr:x>0.77132</cdr:x>
      <cdr:y>0.42981</cdr:y>
    </cdr:to>
    <cdr:sp macro="" textlink="">
      <cdr:nvSpPr>
        <cdr:cNvPr id="50183" name="Text Box 7"/>
        <cdr:cNvSpPr txBox="1">
          <a:spLocks xmlns:a="http://schemas.openxmlformats.org/drawingml/2006/main" noChangeArrowheads="1"/>
        </cdr:cNvSpPr>
      </cdr:nvSpPr>
      <cdr:spPr bwMode="auto">
        <a:xfrm xmlns:a="http://schemas.openxmlformats.org/drawingml/2006/main">
          <a:off x="3469084" y="1088544"/>
          <a:ext cx="868728" cy="3515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後退局面</a:t>
          </a:r>
        </a:p>
      </cdr:txBody>
    </cdr:sp>
  </cdr:relSizeAnchor>
  <cdr:relSizeAnchor xmlns:cdr="http://schemas.openxmlformats.org/drawingml/2006/chartDrawing">
    <cdr:from>
      <cdr:x>0.40022</cdr:x>
      <cdr:y>0.32537</cdr:y>
    </cdr:from>
    <cdr:to>
      <cdr:x>0.56144</cdr:x>
      <cdr:y>0.41694</cdr:y>
    </cdr:to>
    <cdr:sp macro="" textlink="">
      <cdr:nvSpPr>
        <cdr:cNvPr id="50185" name="Text Box 9"/>
        <cdr:cNvSpPr txBox="1">
          <a:spLocks xmlns:a="http://schemas.openxmlformats.org/drawingml/2006/main" noChangeArrowheads="1"/>
        </cdr:cNvSpPr>
      </cdr:nvSpPr>
      <cdr:spPr bwMode="auto">
        <a:xfrm xmlns:a="http://schemas.openxmlformats.org/drawingml/2006/main">
          <a:off x="2252313" y="1090980"/>
          <a:ext cx="906018" cy="3061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好況</a:t>
          </a:r>
        </a:p>
      </cdr:txBody>
    </cdr:sp>
  </cdr:relSizeAnchor>
  <cdr:relSizeAnchor xmlns:cdr="http://schemas.openxmlformats.org/drawingml/2006/chartDrawing">
    <cdr:from>
      <cdr:x>0.75928</cdr:x>
      <cdr:y>0.56971</cdr:y>
    </cdr:from>
    <cdr:to>
      <cdr:x>0.89175</cdr:x>
      <cdr:y>0.62994</cdr:y>
    </cdr:to>
    <cdr:sp macro="" textlink="">
      <cdr:nvSpPr>
        <cdr:cNvPr id="50186" name="Text Box 10"/>
        <cdr:cNvSpPr txBox="1">
          <a:spLocks xmlns:a="http://schemas.openxmlformats.org/drawingml/2006/main" noChangeArrowheads="1"/>
        </cdr:cNvSpPr>
      </cdr:nvSpPr>
      <cdr:spPr bwMode="auto">
        <a:xfrm xmlns:a="http://schemas.openxmlformats.org/drawingml/2006/main">
          <a:off x="4270137" y="1907858"/>
          <a:ext cx="744426" cy="201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不況</a:t>
          </a:r>
        </a:p>
      </cdr:txBody>
    </cdr:sp>
  </cdr:relSizeAnchor>
  <cdr:relSizeAnchor xmlns:cdr="http://schemas.openxmlformats.org/drawingml/2006/chartDrawing">
    <cdr:from>
      <cdr:x>0.05959</cdr:x>
      <cdr:y>0.56971</cdr:y>
    </cdr:from>
    <cdr:to>
      <cdr:x>0.15962</cdr:x>
      <cdr:y>0.662</cdr:y>
    </cdr:to>
    <cdr:sp macro="" textlink="">
      <cdr:nvSpPr>
        <cdr:cNvPr id="50187" name="Text Box 11"/>
        <cdr:cNvSpPr txBox="1">
          <a:spLocks xmlns:a="http://schemas.openxmlformats.org/drawingml/2006/main" noChangeArrowheads="1"/>
        </cdr:cNvSpPr>
      </cdr:nvSpPr>
      <cdr:spPr bwMode="auto">
        <a:xfrm xmlns:a="http://schemas.openxmlformats.org/drawingml/2006/main">
          <a:off x="338074" y="1907858"/>
          <a:ext cx="562118" cy="3085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Ｐゴシック"/>
              <a:ea typeface="ＭＳ Ｐゴシック"/>
            </a:rPr>
            <a:t>不況</a:t>
          </a:r>
        </a:p>
      </cdr:txBody>
    </cdr:sp>
  </cdr:relSizeAnchor>
  <cdr:relSizeAnchor xmlns:cdr="http://schemas.openxmlformats.org/drawingml/2006/chartDrawing">
    <cdr:from>
      <cdr:x>0.15962</cdr:x>
      <cdr:y>0.76887</cdr:y>
    </cdr:from>
    <cdr:to>
      <cdr:x>0.26431</cdr:x>
      <cdr:y>0.84294</cdr:y>
    </cdr:to>
    <cdr:sp macro="" textlink="">
      <cdr:nvSpPr>
        <cdr:cNvPr id="50188" name="Text Box 12"/>
        <cdr:cNvSpPr txBox="1">
          <a:spLocks xmlns:a="http://schemas.openxmlformats.org/drawingml/2006/main" noChangeArrowheads="1"/>
        </cdr:cNvSpPr>
      </cdr:nvSpPr>
      <cdr:spPr bwMode="auto">
        <a:xfrm xmlns:a="http://schemas.openxmlformats.org/drawingml/2006/main">
          <a:off x="900192" y="2573703"/>
          <a:ext cx="588359" cy="247662"/>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持ち直し</a:t>
          </a:r>
        </a:p>
      </cdr:txBody>
    </cdr:sp>
  </cdr:relSizeAnchor>
  <cdr:relSizeAnchor xmlns:cdr="http://schemas.openxmlformats.org/drawingml/2006/chartDrawing">
    <cdr:from>
      <cdr:x>0.23556</cdr:x>
      <cdr:y>0.66103</cdr:y>
    </cdr:from>
    <cdr:to>
      <cdr:x>0.30486</cdr:x>
      <cdr:y>0.72976</cdr:y>
    </cdr:to>
    <cdr:sp macro="" textlink="">
      <cdr:nvSpPr>
        <cdr:cNvPr id="50189" name="Text Box 13"/>
        <cdr:cNvSpPr txBox="1">
          <a:spLocks xmlns:a="http://schemas.openxmlformats.org/drawingml/2006/main" noChangeArrowheads="1"/>
        </cdr:cNvSpPr>
      </cdr:nvSpPr>
      <cdr:spPr bwMode="auto">
        <a:xfrm xmlns:a="http://schemas.openxmlformats.org/drawingml/2006/main">
          <a:off x="1326960" y="2213173"/>
          <a:ext cx="389477" cy="229797"/>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回復</a:t>
          </a:r>
        </a:p>
      </cdr:txBody>
    </cdr:sp>
  </cdr:relSizeAnchor>
  <cdr:relSizeAnchor xmlns:cdr="http://schemas.openxmlformats.org/drawingml/2006/chartDrawing">
    <cdr:from>
      <cdr:x>0.51696</cdr:x>
      <cdr:y>0.13714</cdr:y>
    </cdr:from>
    <cdr:to>
      <cdr:x>0.60199</cdr:x>
      <cdr:y>0.20758</cdr:y>
    </cdr:to>
    <cdr:sp macro="" textlink="">
      <cdr:nvSpPr>
        <cdr:cNvPr id="50190" name="Text Box 14"/>
        <cdr:cNvSpPr txBox="1">
          <a:spLocks xmlns:a="http://schemas.openxmlformats.org/drawingml/2006/main" noChangeArrowheads="1"/>
        </cdr:cNvSpPr>
      </cdr:nvSpPr>
      <cdr:spPr bwMode="auto">
        <a:xfrm xmlns:a="http://schemas.openxmlformats.org/drawingml/2006/main">
          <a:off x="2908348" y="461675"/>
          <a:ext cx="477869" cy="235482"/>
        </a:xfrm>
        <a:prstGeom xmlns:a="http://schemas.openxmlformats.org/drawingml/2006/main" prst="rect">
          <a:avLst/>
        </a:prstGeom>
        <a:solidFill xmlns:a="http://schemas.openxmlformats.org/drawingml/2006/main">
          <a:srgbClr val="0000FF"/>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弱含み</a:t>
          </a:r>
        </a:p>
      </cdr:txBody>
    </cdr:sp>
  </cdr:relSizeAnchor>
  <cdr:relSizeAnchor xmlns:cdr="http://schemas.openxmlformats.org/drawingml/2006/chartDrawing">
    <cdr:from>
      <cdr:x>0.58454</cdr:x>
      <cdr:y>0.66103</cdr:y>
    </cdr:from>
    <cdr:to>
      <cdr:x>0.66491</cdr:x>
      <cdr:y>0.74895</cdr:y>
    </cdr:to>
    <cdr:sp macro="" textlink="">
      <cdr:nvSpPr>
        <cdr:cNvPr id="50191" name="Text Box 15"/>
        <cdr:cNvSpPr txBox="1">
          <a:spLocks xmlns:a="http://schemas.openxmlformats.org/drawingml/2006/main" noChangeArrowheads="1"/>
        </cdr:cNvSpPr>
      </cdr:nvSpPr>
      <cdr:spPr bwMode="auto">
        <a:xfrm xmlns:a="http://schemas.openxmlformats.org/drawingml/2006/main">
          <a:off x="3288157" y="2213173"/>
          <a:ext cx="451628" cy="293946"/>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悪化</a:t>
          </a:r>
        </a:p>
      </cdr:txBody>
    </cdr:sp>
  </cdr:relSizeAnchor>
  <cdr:relSizeAnchor xmlns:cdr="http://schemas.openxmlformats.org/drawingml/2006/chartDrawing">
    <cdr:from>
      <cdr:x>0.19206</cdr:x>
      <cdr:y>0.2853</cdr:y>
    </cdr:from>
    <cdr:to>
      <cdr:x>0.29479</cdr:x>
      <cdr:y>0.35282</cdr:y>
    </cdr:to>
    <cdr:sp macro="" textlink="">
      <cdr:nvSpPr>
        <cdr:cNvPr id="50192" name="Text Box 16"/>
        <cdr:cNvSpPr txBox="1">
          <a:spLocks xmlns:a="http://schemas.openxmlformats.org/drawingml/2006/main" noChangeArrowheads="1"/>
        </cdr:cNvSpPr>
      </cdr:nvSpPr>
      <cdr:spPr bwMode="auto">
        <a:xfrm xmlns:a="http://schemas.openxmlformats.org/drawingml/2006/main">
          <a:off x="1082500" y="956999"/>
          <a:ext cx="577311" cy="2257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0.22352</cdr:x>
      <cdr:y>0.25591</cdr:y>
    </cdr:from>
    <cdr:to>
      <cdr:x>0.30486</cdr:x>
      <cdr:y>0.32367</cdr:y>
    </cdr:to>
    <cdr:sp macro="" textlink="">
      <cdr:nvSpPr>
        <cdr:cNvPr id="50193" name="Text Box 17"/>
        <cdr:cNvSpPr txBox="1">
          <a:spLocks xmlns:a="http://schemas.openxmlformats.org/drawingml/2006/main" noChangeArrowheads="1"/>
        </cdr:cNvSpPr>
      </cdr:nvSpPr>
      <cdr:spPr bwMode="auto">
        <a:xfrm xmlns:a="http://schemas.openxmlformats.org/drawingml/2006/main">
          <a:off x="1259284" y="858746"/>
          <a:ext cx="457153" cy="226550"/>
        </a:xfrm>
        <a:prstGeom xmlns:a="http://schemas.openxmlformats.org/drawingml/2006/main" prst="rect">
          <a:avLst/>
        </a:prstGeom>
        <a:solidFill xmlns:a="http://schemas.openxmlformats.org/drawingml/2006/main">
          <a:srgbClr val="3333CC"/>
        </a:solidFill>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0" i="0" u="none" strike="noStrike" baseline="0">
              <a:solidFill>
                <a:srgbClr val="FFFFFF"/>
              </a:solidFill>
              <a:latin typeface="ＭＳ Ｐゴシック"/>
              <a:ea typeface="ＭＳ Ｐゴシック"/>
            </a:rPr>
            <a:t>拡大</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ea typeface="ＭＳ Ｐゴシック" pitchFamily="50" charset="-128"/>
              </a:defRPr>
            </a:lvl1pPr>
          </a:lstStyle>
          <a:p>
            <a:pPr>
              <a:defRPr/>
            </a:pPr>
            <a:endParaRPr lang="en-US" altLang="ja-JP"/>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ea typeface="ＭＳ Ｐゴシック" pitchFamily="50" charset="-128"/>
              </a:defRPr>
            </a:lvl1pPr>
          </a:lstStyle>
          <a:p>
            <a:pPr>
              <a:defRPr/>
            </a:pPr>
            <a:endParaRPr lang="en-US" altLang="ja-JP"/>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ea typeface="ＭＳ Ｐゴシック" pitchFamily="50" charset="-128"/>
              </a:defRPr>
            </a:lvl1pPr>
          </a:lstStyle>
          <a:p>
            <a:pPr>
              <a:defRPr/>
            </a:pPr>
            <a:endParaRPr lang="en-US" altLang="ja-JP"/>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ea typeface="ＭＳ Ｐゴシック" pitchFamily="50" charset="-128"/>
              </a:defRPr>
            </a:lvl1pPr>
          </a:lstStyle>
          <a:p>
            <a:pPr>
              <a:defRPr/>
            </a:pPr>
            <a:fld id="{477C62E6-9DCD-49A0-BDD9-A3E829B8CA97}" type="slidenum">
              <a:rPr lang="en-US" altLang="ja-JP"/>
              <a:pPr>
                <a:defRPr/>
              </a:pPr>
              <a:t>&lt;#&gt;</a:t>
            </a:fld>
            <a:endParaRPr lang="en-US" altLang="ja-JP"/>
          </a:p>
        </p:txBody>
      </p:sp>
    </p:spTree>
    <p:extLst>
      <p:ext uri="{BB962C8B-B14F-4D97-AF65-F5344CB8AC3E}">
        <p14:creationId xmlns:p14="http://schemas.microsoft.com/office/powerpoint/2010/main" xmlns="" val="262440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AFF36C5-66E1-4F9F-BB7F-0575DDC42D2E}" type="slidenum">
              <a:rPr lang="en-US" altLang="ja-JP">
                <a:latin typeface="Arial" charset="0"/>
                <a:ea typeface="ＭＳ Ｐゴシック" charset="-128"/>
              </a:rPr>
              <a:pPr/>
              <a:t>1</a:t>
            </a:fld>
            <a:endParaRPr lang="en-US" altLang="ja-JP">
              <a:latin typeface="Arial" charset="0"/>
              <a:ea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106251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0CC389B-7D95-4063-A812-9A400AB64382}" type="slidenum">
              <a:rPr lang="en-US" altLang="ja-JP">
                <a:latin typeface="Arial" charset="0"/>
                <a:ea typeface="ＭＳ Ｐゴシック" charset="-128"/>
              </a:rPr>
              <a:pPr/>
              <a:t>12</a:t>
            </a:fld>
            <a:endParaRPr lang="en-US" altLang="ja-JP">
              <a:latin typeface="Arial" charset="0"/>
              <a:ea typeface="ＭＳ Ｐゴシック"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89518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7A265D1-03E9-4892-9DB9-761E11856074}" type="slidenum">
              <a:rPr lang="en-US" altLang="ja-JP">
                <a:latin typeface="Arial" charset="0"/>
                <a:ea typeface="ＭＳ Ｐゴシック" charset="-128"/>
              </a:rPr>
              <a:pPr/>
              <a:t>13</a:t>
            </a:fld>
            <a:endParaRPr lang="en-US" altLang="ja-JP">
              <a:latin typeface="Arial" charset="0"/>
              <a:ea typeface="ＭＳ Ｐゴシック"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61704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A1B2C77-4B25-4A2F-B660-27356381140C}" type="slidenum">
              <a:rPr lang="en-US" altLang="ja-JP">
                <a:latin typeface="Arial" charset="0"/>
                <a:ea typeface="ＭＳ Ｐゴシック" charset="-128"/>
              </a:rPr>
              <a:pPr/>
              <a:t>14</a:t>
            </a:fld>
            <a:endParaRPr lang="en-US" altLang="ja-JP">
              <a:latin typeface="Arial" charset="0"/>
              <a:ea typeface="ＭＳ Ｐゴシック"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94962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D1B0F42-684B-4872-8E4C-DD9A1E321DFE}" type="slidenum">
              <a:rPr lang="en-US" altLang="ja-JP">
                <a:latin typeface="Arial" charset="0"/>
                <a:ea typeface="ＭＳ Ｐゴシック" charset="-128"/>
              </a:rPr>
              <a:pPr/>
              <a:t>15</a:t>
            </a:fld>
            <a:endParaRPr lang="en-US" altLang="ja-JP">
              <a:latin typeface="Arial" charset="0"/>
              <a:ea typeface="ＭＳ Ｐゴシック"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26583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F1DB76F-16F4-4836-8E90-BDA87FA0B4A5}" type="slidenum">
              <a:rPr lang="en-US" altLang="ja-JP">
                <a:latin typeface="Arial" charset="0"/>
                <a:ea typeface="ＭＳ Ｐゴシック" charset="-128"/>
              </a:rPr>
              <a:pPr/>
              <a:t>17</a:t>
            </a:fld>
            <a:endParaRPr lang="en-US" altLang="ja-JP">
              <a:latin typeface="Arial" charset="0"/>
              <a:ea typeface="ＭＳ Ｐゴシック"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39725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BBEDF4D-3A3C-40F1-A1BB-09D95B22C5BE}" type="slidenum">
              <a:rPr lang="en-US" altLang="ja-JP">
                <a:latin typeface="Arial" charset="0"/>
                <a:ea typeface="ＭＳ Ｐゴシック" charset="-128"/>
              </a:rPr>
              <a:pPr/>
              <a:t>19</a:t>
            </a:fld>
            <a:endParaRPr lang="en-US" altLang="ja-JP">
              <a:latin typeface="Arial" charset="0"/>
              <a:ea typeface="ＭＳ Ｐゴシック"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18540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56216DF-B754-462F-95D0-7CC4409D0A56}" type="slidenum">
              <a:rPr lang="en-US" altLang="ja-JP">
                <a:latin typeface="Arial" charset="0"/>
                <a:ea typeface="ＭＳ Ｐゴシック" charset="-128"/>
              </a:rPr>
              <a:pPr/>
              <a:t>28</a:t>
            </a:fld>
            <a:endParaRPr lang="en-US" altLang="ja-JP">
              <a:latin typeface="Arial" charset="0"/>
              <a:ea typeface="ＭＳ Ｐゴシック"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750377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751DA2E-F1FD-45FE-A78A-61E5429F30D2}" type="slidenum">
              <a:rPr lang="en-US" altLang="ja-JP">
                <a:latin typeface="Arial" charset="0"/>
                <a:ea typeface="ＭＳ Ｐゴシック" charset="-128"/>
              </a:rPr>
              <a:pPr/>
              <a:t>29</a:t>
            </a:fld>
            <a:endParaRPr lang="en-US" altLang="ja-JP">
              <a:latin typeface="Arial" charset="0"/>
              <a:ea typeface="ＭＳ Ｐゴシック"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97408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BF695CE-71C6-4CDA-B19C-5D92CEF67664}" type="slidenum">
              <a:rPr lang="en-US" altLang="ja-JP">
                <a:latin typeface="Arial" charset="0"/>
                <a:ea typeface="ＭＳ Ｐゴシック" charset="-128"/>
              </a:rPr>
              <a:pPr/>
              <a:t>30</a:t>
            </a:fld>
            <a:endParaRPr lang="en-US" altLang="ja-JP">
              <a:latin typeface="Arial" charset="0"/>
              <a:ea typeface="ＭＳ Ｐゴシック"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15671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838BDEB-DA6D-4599-B4AF-5212DA16DE8E}" type="slidenum">
              <a:rPr lang="en-US" altLang="ja-JP">
                <a:latin typeface="Arial" charset="0"/>
                <a:ea typeface="ＭＳ Ｐゴシック" charset="-128"/>
              </a:rPr>
              <a:pPr/>
              <a:t>31</a:t>
            </a:fld>
            <a:endParaRPr lang="en-US" altLang="ja-JP">
              <a:latin typeface="Arial" charset="0"/>
              <a:ea typeface="ＭＳ Ｐゴシック"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37826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CEFF7FB-B665-4329-8EC8-F0536C447EF4}" type="slidenum">
              <a:rPr lang="en-US" altLang="ja-JP">
                <a:latin typeface="Arial" charset="0"/>
                <a:ea typeface="ＭＳ Ｐゴシック" charset="-128"/>
              </a:rPr>
              <a:pPr/>
              <a:t>2</a:t>
            </a:fld>
            <a:endParaRPr lang="en-US" altLang="ja-JP">
              <a:latin typeface="Arial" charset="0"/>
              <a:ea typeface="ＭＳ Ｐゴシック"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6635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EE2011B-8D33-4DDA-9D01-7C7FE1705FA4}" type="slidenum">
              <a:rPr lang="en-US" altLang="ja-JP">
                <a:latin typeface="Arial" charset="0"/>
                <a:ea typeface="ＭＳ Ｐゴシック" charset="-128"/>
              </a:rPr>
              <a:pPr/>
              <a:t>32</a:t>
            </a:fld>
            <a:endParaRPr lang="en-US" altLang="ja-JP">
              <a:latin typeface="Arial" charset="0"/>
              <a:ea typeface="ＭＳ Ｐゴシック" charset="-128"/>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95079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C9C102D-93CC-40C6-9D6F-D7AEA049D66C}" type="slidenum">
              <a:rPr lang="en-US" altLang="ja-JP">
                <a:latin typeface="Arial" charset="0"/>
                <a:ea typeface="ＭＳ Ｐゴシック" charset="-128"/>
              </a:rPr>
              <a:pPr/>
              <a:t>33</a:t>
            </a:fld>
            <a:endParaRPr lang="en-US" altLang="ja-JP">
              <a:latin typeface="Arial" charset="0"/>
              <a:ea typeface="ＭＳ Ｐゴシック" charset="-128"/>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627305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84A793F-FA2C-4D38-B00E-A667D98E0CEF}" type="slidenum">
              <a:rPr lang="en-US" altLang="ja-JP">
                <a:latin typeface="Arial" charset="0"/>
                <a:ea typeface="ＭＳ Ｐゴシック" charset="-128"/>
              </a:rPr>
              <a:pPr/>
              <a:t>34</a:t>
            </a:fld>
            <a:endParaRPr lang="en-US" altLang="ja-JP">
              <a:latin typeface="Arial" charset="0"/>
              <a:ea typeface="ＭＳ Ｐゴシック"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959783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36A0532-7157-4886-8AF3-BDC0255448D9}" type="slidenum">
              <a:rPr lang="en-US" altLang="ja-JP">
                <a:latin typeface="Arial" charset="0"/>
                <a:ea typeface="ＭＳ Ｐゴシック" charset="-128"/>
              </a:rPr>
              <a:pPr/>
              <a:t>35</a:t>
            </a:fld>
            <a:endParaRPr lang="en-US" altLang="ja-JP">
              <a:latin typeface="Arial" charset="0"/>
              <a:ea typeface="ＭＳ Ｐゴシック" charset="-128"/>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963329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2B9EA96-EEDB-4AAE-A2FE-CD3EA6AEFCA9}" type="slidenum">
              <a:rPr lang="en-US" altLang="ja-JP">
                <a:latin typeface="Arial" charset="0"/>
                <a:ea typeface="ＭＳ Ｐゴシック" charset="-128"/>
              </a:rPr>
              <a:pPr/>
              <a:t>36</a:t>
            </a:fld>
            <a:endParaRPr lang="en-US" altLang="ja-JP">
              <a:latin typeface="Arial" charset="0"/>
              <a:ea typeface="ＭＳ Ｐゴシック"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374253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1269654-8752-4820-8776-8AB3D00C7AE4}" type="slidenum">
              <a:rPr lang="en-US" altLang="ja-JP">
                <a:latin typeface="Arial" charset="0"/>
                <a:ea typeface="ＭＳ Ｐゴシック" charset="-128"/>
              </a:rPr>
              <a:pPr/>
              <a:t>37</a:t>
            </a:fld>
            <a:endParaRPr lang="en-US" altLang="ja-JP">
              <a:latin typeface="Arial" charset="0"/>
              <a:ea typeface="ＭＳ Ｐゴシック" charset="-128"/>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197411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01AC099-2945-4583-BFB5-30C5E1655DEB}" type="slidenum">
              <a:rPr lang="en-US" altLang="ja-JP">
                <a:latin typeface="Arial" charset="0"/>
                <a:ea typeface="ＭＳ Ｐゴシック" charset="-128"/>
              </a:rPr>
              <a:pPr/>
              <a:t>38</a:t>
            </a:fld>
            <a:endParaRPr lang="en-US" altLang="ja-JP">
              <a:latin typeface="Arial" charset="0"/>
              <a:ea typeface="ＭＳ Ｐゴシック" charset="-128"/>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596772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C4113BD-7F5E-4615-B3DF-F44CA901D2F3}" type="slidenum">
              <a:rPr lang="en-US" altLang="ja-JP">
                <a:latin typeface="Arial" charset="0"/>
                <a:ea typeface="ＭＳ Ｐゴシック" charset="-128"/>
              </a:rPr>
              <a:pPr/>
              <a:t>39</a:t>
            </a:fld>
            <a:endParaRPr lang="en-US" altLang="ja-JP">
              <a:latin typeface="Arial" charset="0"/>
              <a:ea typeface="ＭＳ Ｐゴシック" charset="-128"/>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883342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1F353D2-E9C3-431A-B197-464F8AA00C5C}" type="slidenum">
              <a:rPr lang="en-US" altLang="ja-JP">
                <a:latin typeface="Arial" charset="0"/>
                <a:ea typeface="ＭＳ Ｐゴシック" charset="-128"/>
              </a:rPr>
              <a:pPr/>
              <a:t>40</a:t>
            </a:fld>
            <a:endParaRPr lang="en-US" altLang="ja-JP">
              <a:latin typeface="Arial" charset="0"/>
              <a:ea typeface="ＭＳ Ｐゴシック" charset="-128"/>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40966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EB91EE8-ADCF-451A-805E-AA8E11F27C82}" type="slidenum">
              <a:rPr lang="en-US" altLang="ja-JP">
                <a:latin typeface="Arial" charset="0"/>
                <a:ea typeface="ＭＳ Ｐゴシック" charset="-128"/>
              </a:rPr>
              <a:pPr/>
              <a:t>41</a:t>
            </a:fld>
            <a:endParaRPr lang="en-US" altLang="ja-JP">
              <a:latin typeface="Arial" charset="0"/>
              <a:ea typeface="ＭＳ Ｐゴシック" charset="-128"/>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57607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A54D25F-309B-49DD-AA4E-CEE4ADF8A716}" type="slidenum">
              <a:rPr lang="en-US" altLang="ja-JP">
                <a:latin typeface="Arial" charset="0"/>
                <a:ea typeface="ＭＳ Ｐゴシック" charset="-128"/>
              </a:rPr>
              <a:pPr/>
              <a:t>3</a:t>
            </a:fld>
            <a:endParaRPr lang="en-US" altLang="ja-JP">
              <a:latin typeface="Arial" charset="0"/>
              <a:ea typeface="ＭＳ Ｐゴシック"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038009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DB09F3-9906-4394-8A70-4B3B1688116E}" type="slidenum">
              <a:rPr lang="en-US" altLang="ja-JP">
                <a:latin typeface="Arial" charset="0"/>
                <a:ea typeface="ＭＳ Ｐゴシック" charset="-128"/>
              </a:rPr>
              <a:pPr/>
              <a:t>42</a:t>
            </a:fld>
            <a:endParaRPr lang="en-US" altLang="ja-JP">
              <a:latin typeface="Arial" charset="0"/>
              <a:ea typeface="ＭＳ Ｐゴシック"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938832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AC8AB9E-9F3C-488E-ADD1-AFC06590864E}" type="slidenum">
              <a:rPr lang="en-US" altLang="ja-JP">
                <a:latin typeface="Arial" charset="0"/>
                <a:ea typeface="ＭＳ Ｐゴシック" charset="-128"/>
              </a:rPr>
              <a:pPr/>
              <a:t>43</a:t>
            </a:fld>
            <a:endParaRPr lang="en-US" altLang="ja-JP">
              <a:latin typeface="Arial" charset="0"/>
              <a:ea typeface="ＭＳ Ｐゴシック" charset="-128"/>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860567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6FEC676-F714-4A8F-84D1-7EBE4397803F}" type="slidenum">
              <a:rPr lang="en-US" altLang="ja-JP">
                <a:latin typeface="Arial" charset="0"/>
                <a:ea typeface="ＭＳ Ｐゴシック" charset="-128"/>
              </a:rPr>
              <a:pPr/>
              <a:t>44</a:t>
            </a:fld>
            <a:endParaRPr lang="en-US" altLang="ja-JP">
              <a:latin typeface="Arial" charset="0"/>
              <a:ea typeface="ＭＳ Ｐゴシック" charset="-128"/>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542375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0AF8E6E-BE71-4073-BF47-0AC31691EA0B}" type="slidenum">
              <a:rPr lang="en-US" altLang="ja-JP">
                <a:latin typeface="Arial" charset="0"/>
                <a:ea typeface="ＭＳ Ｐゴシック" charset="-128"/>
              </a:rPr>
              <a:pPr/>
              <a:t>45</a:t>
            </a:fld>
            <a:endParaRPr lang="en-US" altLang="ja-JP">
              <a:latin typeface="Arial" charset="0"/>
              <a:ea typeface="ＭＳ Ｐゴシック"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929193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8C46B38-D11C-40A5-80D6-7798A8FB7770}" type="slidenum">
              <a:rPr lang="en-US" altLang="ja-JP">
                <a:latin typeface="Arial" charset="0"/>
                <a:ea typeface="ＭＳ Ｐゴシック" charset="-128"/>
              </a:rPr>
              <a:pPr/>
              <a:t>46</a:t>
            </a:fld>
            <a:endParaRPr lang="en-US" altLang="ja-JP">
              <a:latin typeface="Arial" charset="0"/>
              <a:ea typeface="ＭＳ Ｐゴシック"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862895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D920664-A9E0-4DCC-9F5D-FC97EC40D956}" type="slidenum">
              <a:rPr lang="en-US" altLang="ja-JP">
                <a:latin typeface="Arial" charset="0"/>
                <a:ea typeface="ＭＳ Ｐゴシック" charset="-128"/>
              </a:rPr>
              <a:pPr/>
              <a:t>47</a:t>
            </a:fld>
            <a:endParaRPr lang="en-US" altLang="ja-JP">
              <a:latin typeface="Arial" charset="0"/>
              <a:ea typeface="ＭＳ Ｐゴシック"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999332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F373C34-0ADC-4AAA-BC4D-46C289A39431}" type="slidenum">
              <a:rPr lang="en-US" altLang="ja-JP">
                <a:latin typeface="Arial" charset="0"/>
                <a:ea typeface="ＭＳ Ｐゴシック" charset="-128"/>
              </a:rPr>
              <a:pPr/>
              <a:t>48</a:t>
            </a:fld>
            <a:endParaRPr lang="en-US" altLang="ja-JP">
              <a:latin typeface="Arial" charset="0"/>
              <a:ea typeface="ＭＳ Ｐゴシック"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036947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93DA12F-8C1B-4B39-A126-399F604E355B}" type="slidenum">
              <a:rPr lang="en-US" altLang="ja-JP">
                <a:latin typeface="Arial" charset="0"/>
                <a:ea typeface="ＭＳ Ｐゴシック" charset="-128"/>
              </a:rPr>
              <a:pPr/>
              <a:t>49</a:t>
            </a:fld>
            <a:endParaRPr lang="en-US" altLang="ja-JP">
              <a:latin typeface="Arial" charset="0"/>
              <a:ea typeface="ＭＳ Ｐゴシック" charset="-128"/>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121265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635C442-A95C-45F5-B57D-342F77457123}" type="slidenum">
              <a:rPr lang="en-US" altLang="ja-JP">
                <a:latin typeface="Arial" charset="0"/>
                <a:ea typeface="ＭＳ Ｐゴシック" charset="-128"/>
              </a:rPr>
              <a:pPr/>
              <a:t>51</a:t>
            </a:fld>
            <a:endParaRPr lang="en-US" altLang="ja-JP">
              <a:latin typeface="Arial" charset="0"/>
              <a:ea typeface="ＭＳ Ｐゴシック"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559782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5CE2BA2-2F71-4FC9-92FF-CF9D451EC6A6}" type="slidenum">
              <a:rPr lang="en-US" altLang="ja-JP">
                <a:latin typeface="Arial" charset="0"/>
                <a:ea typeface="ＭＳ Ｐゴシック" charset="-128"/>
              </a:rPr>
              <a:pPr/>
              <a:t>53</a:t>
            </a:fld>
            <a:endParaRPr lang="en-US" altLang="ja-JP">
              <a:latin typeface="Arial" charset="0"/>
              <a:ea typeface="ＭＳ Ｐゴシック" charset="-128"/>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37399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863FC7A-662B-4AC6-801E-69E1A0FDE0E0}" type="slidenum">
              <a:rPr lang="en-US" altLang="ja-JP">
                <a:latin typeface="Arial" charset="0"/>
                <a:ea typeface="ＭＳ Ｐゴシック" charset="-128"/>
              </a:rPr>
              <a:pPr/>
              <a:t>5</a:t>
            </a:fld>
            <a:endParaRPr lang="en-US" altLang="ja-JP">
              <a:latin typeface="Arial" charset="0"/>
              <a:ea typeface="ＭＳ Ｐゴシック"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649811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83B371D-DFE7-4F38-A928-6A8781A5FD16}" type="slidenum">
              <a:rPr lang="en-US" altLang="ja-JP">
                <a:latin typeface="Arial" charset="0"/>
                <a:ea typeface="ＭＳ Ｐゴシック" charset="-128"/>
              </a:rPr>
              <a:pPr/>
              <a:t>54</a:t>
            </a:fld>
            <a:endParaRPr lang="en-US" altLang="ja-JP">
              <a:latin typeface="Arial" charset="0"/>
              <a:ea typeface="ＭＳ Ｐゴシック"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942557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ADF26E9E-81D0-48B9-814D-D997CFACCE17}" type="slidenum">
              <a:rPr lang="en-US" altLang="ja-JP">
                <a:latin typeface="Arial" charset="0"/>
                <a:ea typeface="ＭＳ Ｐゴシック" charset="-128"/>
              </a:rPr>
              <a:pPr/>
              <a:t>61</a:t>
            </a:fld>
            <a:endParaRPr lang="en-US" altLang="ja-JP">
              <a:latin typeface="Arial" charset="0"/>
              <a:ea typeface="ＭＳ Ｐゴシック" charset="-128"/>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780639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CAFA695-3018-438F-BE5D-16DCC93168DA}" type="slidenum">
              <a:rPr lang="en-US" altLang="ja-JP">
                <a:latin typeface="Arial" charset="0"/>
                <a:ea typeface="ＭＳ Ｐゴシック" charset="-128"/>
              </a:rPr>
              <a:pPr/>
              <a:t>62</a:t>
            </a:fld>
            <a:endParaRPr lang="en-US" altLang="ja-JP">
              <a:latin typeface="Arial" charset="0"/>
              <a:ea typeface="ＭＳ Ｐゴシック"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486810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3919B024-606B-40A2-A07F-08319E064124}" type="slidenum">
              <a:rPr lang="en-US" altLang="ja-JP">
                <a:latin typeface="Arial" charset="0"/>
                <a:ea typeface="ＭＳ Ｐゴシック" charset="-128"/>
              </a:rPr>
              <a:pPr/>
              <a:t>63</a:t>
            </a:fld>
            <a:endParaRPr lang="en-US" altLang="ja-JP">
              <a:latin typeface="Arial" charset="0"/>
              <a:ea typeface="ＭＳ Ｐゴシック" charset="-128"/>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790304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37EBEA6E-5CF1-438C-B379-EF03C475474A}" type="slidenum">
              <a:rPr lang="en-US" altLang="ja-JP">
                <a:latin typeface="Arial" charset="0"/>
                <a:ea typeface="ＭＳ Ｐゴシック" charset="-128"/>
              </a:rPr>
              <a:pPr/>
              <a:t>64</a:t>
            </a:fld>
            <a:endParaRPr lang="en-US" altLang="ja-JP">
              <a:latin typeface="Arial" charset="0"/>
              <a:ea typeface="ＭＳ Ｐゴシック"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150650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65878F9-E048-4696-AF61-68443C0F947D}" type="slidenum">
              <a:rPr lang="en-US" altLang="ja-JP">
                <a:latin typeface="Arial" charset="0"/>
                <a:ea typeface="ＭＳ Ｐゴシック" charset="-128"/>
              </a:rPr>
              <a:pPr/>
              <a:t>65</a:t>
            </a:fld>
            <a:endParaRPr lang="en-US" altLang="ja-JP">
              <a:latin typeface="Arial" charset="0"/>
              <a:ea typeface="ＭＳ Ｐゴシック" charset="-128"/>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253944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F02DE59-D42B-4601-81D7-529177F2AE5F}" type="slidenum">
              <a:rPr lang="en-US" altLang="ja-JP">
                <a:latin typeface="Arial" charset="0"/>
                <a:ea typeface="ＭＳ Ｐゴシック" charset="-128"/>
              </a:rPr>
              <a:pPr/>
              <a:t>66</a:t>
            </a:fld>
            <a:endParaRPr lang="en-US" altLang="ja-JP">
              <a:latin typeface="Arial" charset="0"/>
              <a:ea typeface="ＭＳ Ｐゴシック"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943786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678CA72-AEDE-4B0E-B214-1EA1D171933B}" type="slidenum">
              <a:rPr lang="en-US" altLang="ja-JP">
                <a:latin typeface="Arial" charset="0"/>
                <a:ea typeface="ＭＳ Ｐゴシック" charset="-128"/>
              </a:rPr>
              <a:pPr/>
              <a:t>67</a:t>
            </a:fld>
            <a:endParaRPr lang="en-US" altLang="ja-JP">
              <a:latin typeface="Arial" charset="0"/>
              <a:ea typeface="ＭＳ Ｐゴシック" charset="-128"/>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137985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10645A1-2639-49A3-BD4B-07A8250A6110}" type="slidenum">
              <a:rPr lang="en-US" altLang="ja-JP">
                <a:latin typeface="Arial" charset="0"/>
                <a:ea typeface="ＭＳ Ｐゴシック" charset="-128"/>
              </a:rPr>
              <a:pPr/>
              <a:t>68</a:t>
            </a:fld>
            <a:endParaRPr lang="en-US" altLang="ja-JP">
              <a:latin typeface="Arial" charset="0"/>
              <a:ea typeface="ＭＳ Ｐゴシック"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970778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1695A51-E6DB-41F5-9C4D-983088566DC4}" type="slidenum">
              <a:rPr lang="en-US" altLang="ja-JP">
                <a:latin typeface="Arial" charset="0"/>
                <a:ea typeface="ＭＳ Ｐゴシック" charset="-128"/>
              </a:rPr>
              <a:pPr/>
              <a:t>69</a:t>
            </a:fld>
            <a:endParaRPr lang="en-US" altLang="ja-JP">
              <a:latin typeface="Arial" charset="0"/>
              <a:ea typeface="ＭＳ Ｐゴシック" charset="-128"/>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82127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5F1BAC9-F5C2-4841-ABB2-5A23A44D7898}" type="slidenum">
              <a:rPr lang="en-US" altLang="ja-JP">
                <a:latin typeface="Arial" charset="0"/>
                <a:ea typeface="ＭＳ Ｐゴシック" charset="-128"/>
              </a:rPr>
              <a:pPr/>
              <a:t>6</a:t>
            </a:fld>
            <a:endParaRPr lang="en-US" altLang="ja-JP">
              <a:latin typeface="Arial" charset="0"/>
              <a:ea typeface="ＭＳ Ｐゴシック"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103560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FF2C4142-C6EF-4DB0-9450-0A403C2AC21C}" type="slidenum">
              <a:rPr lang="en-US" altLang="ja-JP">
                <a:latin typeface="Arial" charset="0"/>
                <a:ea typeface="ＭＳ Ｐゴシック" charset="-128"/>
              </a:rPr>
              <a:pPr/>
              <a:t>70</a:t>
            </a:fld>
            <a:endParaRPr lang="en-US" altLang="ja-JP">
              <a:latin typeface="Arial" charset="0"/>
              <a:ea typeface="ＭＳ Ｐゴシック"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378058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48794AA-E2FA-491E-A3A8-5AA0D7BB150D}" type="slidenum">
              <a:rPr lang="en-US" altLang="ja-JP">
                <a:latin typeface="Arial" charset="0"/>
                <a:ea typeface="ＭＳ Ｐゴシック" charset="-128"/>
              </a:rPr>
              <a:pPr/>
              <a:t>71</a:t>
            </a:fld>
            <a:endParaRPr lang="en-US" altLang="ja-JP">
              <a:latin typeface="Arial" charset="0"/>
              <a:ea typeface="ＭＳ Ｐゴシック" charset="-128"/>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96513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C2071DD-AAD2-4B75-A2E4-3F335A4AF526}" type="slidenum">
              <a:rPr lang="en-US" altLang="ja-JP">
                <a:latin typeface="Arial" charset="0"/>
                <a:ea typeface="ＭＳ Ｐゴシック" charset="-128"/>
              </a:rPr>
              <a:pPr/>
              <a:t>72</a:t>
            </a:fld>
            <a:endParaRPr lang="en-US" altLang="ja-JP">
              <a:latin typeface="Arial" charset="0"/>
              <a:ea typeface="ＭＳ Ｐゴシック" charset="-128"/>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767968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69BD2010-E4C9-4376-BDA9-D033750344A8}" type="slidenum">
              <a:rPr lang="en-US" altLang="ja-JP">
                <a:latin typeface="Arial" charset="0"/>
                <a:ea typeface="ＭＳ Ｐゴシック" charset="-128"/>
              </a:rPr>
              <a:pPr/>
              <a:t>73</a:t>
            </a:fld>
            <a:endParaRPr lang="en-US" altLang="ja-JP">
              <a:latin typeface="Arial" charset="0"/>
              <a:ea typeface="ＭＳ Ｐゴシック" charset="-128"/>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625248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3BF7645-BFB8-40EE-A302-8C0E367F8E82}" type="slidenum">
              <a:rPr lang="en-US" altLang="ja-JP">
                <a:latin typeface="Arial" charset="0"/>
                <a:ea typeface="ＭＳ Ｐゴシック" charset="-128"/>
              </a:rPr>
              <a:pPr/>
              <a:t>74</a:t>
            </a:fld>
            <a:endParaRPr lang="en-US" altLang="ja-JP">
              <a:latin typeface="Arial" charset="0"/>
              <a:ea typeface="ＭＳ Ｐゴシック" charset="-128"/>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133470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58E11E17-904C-48B6-AF57-5DF0FA1075A4}" type="slidenum">
              <a:rPr lang="en-US" altLang="ja-JP">
                <a:latin typeface="Arial" charset="0"/>
                <a:ea typeface="ＭＳ Ｐゴシック" charset="-128"/>
              </a:rPr>
              <a:pPr/>
              <a:t>75</a:t>
            </a:fld>
            <a:endParaRPr lang="en-US" altLang="ja-JP">
              <a:latin typeface="Arial" charset="0"/>
              <a:ea typeface="ＭＳ Ｐゴシック" charset="-128"/>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564529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D860268-F869-46CB-BCF3-40DC2F63052C}" type="slidenum">
              <a:rPr lang="en-US" altLang="ja-JP">
                <a:latin typeface="Arial" charset="0"/>
                <a:ea typeface="ＭＳ Ｐゴシック" charset="-128"/>
              </a:rPr>
              <a:pPr/>
              <a:t>76</a:t>
            </a:fld>
            <a:endParaRPr lang="en-US" altLang="ja-JP">
              <a:latin typeface="Arial" charset="0"/>
              <a:ea typeface="ＭＳ Ｐゴシック"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764791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92F5A2B-7F25-4343-8BCC-3ABBF8A5B9B5}" type="slidenum">
              <a:rPr lang="en-US" altLang="ja-JP">
                <a:latin typeface="Arial" charset="0"/>
                <a:ea typeface="ＭＳ Ｐゴシック" charset="-128"/>
              </a:rPr>
              <a:pPr/>
              <a:t>77</a:t>
            </a:fld>
            <a:endParaRPr lang="en-US" altLang="ja-JP">
              <a:latin typeface="Arial" charset="0"/>
              <a:ea typeface="ＭＳ Ｐゴシック" charset="-128"/>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3943237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BE47719-6D72-41A4-AEEB-CEB1AAADBB1D}" type="slidenum">
              <a:rPr lang="en-US" altLang="ja-JP">
                <a:latin typeface="Arial" charset="0"/>
                <a:ea typeface="ＭＳ Ｐゴシック" charset="-128"/>
              </a:rPr>
              <a:pPr/>
              <a:t>78</a:t>
            </a:fld>
            <a:endParaRPr lang="en-US" altLang="ja-JP">
              <a:latin typeface="Arial" charset="0"/>
              <a:ea typeface="ＭＳ Ｐゴシック"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12199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E62DFDCF-C358-4377-AA70-7E525917C3B3}" type="slidenum">
              <a:rPr lang="en-US" altLang="ja-JP">
                <a:latin typeface="Arial" charset="0"/>
                <a:ea typeface="ＭＳ Ｐゴシック" charset="-128"/>
              </a:rPr>
              <a:pPr/>
              <a:t>79</a:t>
            </a:fld>
            <a:endParaRPr lang="en-US" altLang="ja-JP">
              <a:latin typeface="Arial" charset="0"/>
              <a:ea typeface="ＭＳ Ｐゴシック" charset="-128"/>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75988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8B4DB4C-10E2-4E15-BF5A-B15D8923BE54}" type="slidenum">
              <a:rPr lang="en-US" altLang="ja-JP">
                <a:latin typeface="Arial" charset="0"/>
                <a:ea typeface="ＭＳ Ｐゴシック" charset="-128"/>
              </a:rPr>
              <a:pPr/>
              <a:t>8</a:t>
            </a:fld>
            <a:endParaRPr lang="en-US" altLang="ja-JP">
              <a:latin typeface="Arial" charset="0"/>
              <a:ea typeface="ＭＳ Ｐゴシック"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7987823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FC5D8E4-05C2-4BDF-8E17-3F561DE5E554}" type="slidenum">
              <a:rPr lang="en-US" altLang="ja-JP">
                <a:latin typeface="Arial" charset="0"/>
                <a:ea typeface="ＭＳ Ｐゴシック" charset="-128"/>
              </a:rPr>
              <a:pPr/>
              <a:t>80</a:t>
            </a:fld>
            <a:endParaRPr lang="en-US" altLang="ja-JP">
              <a:latin typeface="Arial" charset="0"/>
              <a:ea typeface="ＭＳ Ｐゴシック" charset="-128"/>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549224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029438C-6314-409F-BEE8-9966B885C0B9}" type="slidenum">
              <a:rPr lang="en-US" altLang="ja-JP">
                <a:latin typeface="Arial" charset="0"/>
                <a:ea typeface="ＭＳ Ｐゴシック" charset="-128"/>
              </a:rPr>
              <a:pPr/>
              <a:t>81</a:t>
            </a:fld>
            <a:endParaRPr lang="en-US" altLang="ja-JP">
              <a:latin typeface="Arial" charset="0"/>
              <a:ea typeface="ＭＳ Ｐゴシック" charset="-128"/>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756101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152A31D-AAA4-4B0B-8F81-A5D66EBE46B1}" type="slidenum">
              <a:rPr lang="en-US" altLang="ja-JP">
                <a:latin typeface="Arial" charset="0"/>
                <a:ea typeface="ＭＳ Ｐゴシック" charset="-128"/>
              </a:rPr>
              <a:pPr/>
              <a:t>82</a:t>
            </a:fld>
            <a:endParaRPr lang="en-US" altLang="ja-JP">
              <a:latin typeface="Arial" charset="0"/>
              <a:ea typeface="ＭＳ Ｐゴシック" charset="-128"/>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40478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EF8A4ED-B840-46AC-8C95-C921B6641424}" type="slidenum">
              <a:rPr lang="en-US" altLang="ja-JP">
                <a:latin typeface="Arial" charset="0"/>
                <a:ea typeface="ＭＳ Ｐゴシック" charset="-128"/>
              </a:rPr>
              <a:pPr/>
              <a:t>83</a:t>
            </a:fld>
            <a:endParaRPr lang="en-US" altLang="ja-JP">
              <a:latin typeface="Arial" charset="0"/>
              <a:ea typeface="ＭＳ Ｐゴシック" charset="-128"/>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813396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EE7EEC6-0777-4366-BE4C-EBEC892EB28A}" type="slidenum">
              <a:rPr lang="en-US" altLang="ja-JP">
                <a:latin typeface="Arial" charset="0"/>
                <a:ea typeface="ＭＳ Ｐゴシック" charset="-128"/>
              </a:rPr>
              <a:pPr/>
              <a:t>84</a:t>
            </a:fld>
            <a:endParaRPr lang="en-US" altLang="ja-JP">
              <a:latin typeface="Arial" charset="0"/>
              <a:ea typeface="ＭＳ Ｐゴシック" charset="-128"/>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6014300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CE7DC76-A0D3-4EFD-8BE7-126032302F32}" type="slidenum">
              <a:rPr lang="en-US" altLang="ja-JP">
                <a:latin typeface="Arial" charset="0"/>
                <a:ea typeface="ＭＳ Ｐゴシック" charset="-128"/>
              </a:rPr>
              <a:pPr/>
              <a:t>85</a:t>
            </a:fld>
            <a:endParaRPr lang="en-US" altLang="ja-JP">
              <a:latin typeface="Arial" charset="0"/>
              <a:ea typeface="ＭＳ Ｐゴシック" charset="-128"/>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281671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CC898202-BC15-474B-B19E-A5CAF1D59A3A}" type="slidenum">
              <a:rPr lang="en-US" altLang="ja-JP">
                <a:latin typeface="Arial" charset="0"/>
                <a:ea typeface="ＭＳ Ｐゴシック" charset="-128"/>
              </a:rPr>
              <a:pPr/>
              <a:t>86</a:t>
            </a:fld>
            <a:endParaRPr lang="en-US" altLang="ja-JP">
              <a:latin typeface="Arial" charset="0"/>
              <a:ea typeface="ＭＳ Ｐゴシック"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147339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65542D4-615F-40E7-9EBE-F7B247DCBA53}" type="slidenum">
              <a:rPr lang="en-US" altLang="ja-JP">
                <a:latin typeface="Arial" charset="0"/>
                <a:ea typeface="ＭＳ Ｐゴシック" charset="-128"/>
              </a:rPr>
              <a:pPr/>
              <a:t>87</a:t>
            </a:fld>
            <a:endParaRPr lang="en-US" altLang="ja-JP">
              <a:latin typeface="Arial" charset="0"/>
              <a:ea typeface="ＭＳ Ｐゴシック" charset="-128"/>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2993614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A46C38-F138-4C59-A5B3-475B85106725}" type="slidenum">
              <a:rPr lang="en-US" altLang="ja-JP">
                <a:latin typeface="Arial" charset="0"/>
                <a:ea typeface="ＭＳ Ｐゴシック" charset="-128"/>
              </a:rPr>
              <a:pPr/>
              <a:t>88</a:t>
            </a:fld>
            <a:endParaRPr lang="en-US" altLang="ja-JP">
              <a:latin typeface="Arial" charset="0"/>
              <a:ea typeface="ＭＳ Ｐゴシック"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904603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E93B52E-DA0F-49EE-AF16-DE5629164DA5}" type="slidenum">
              <a:rPr lang="en-US" altLang="ja-JP">
                <a:latin typeface="Arial" charset="0"/>
                <a:ea typeface="ＭＳ Ｐゴシック" charset="-128"/>
              </a:rPr>
              <a:pPr/>
              <a:t>89</a:t>
            </a:fld>
            <a:endParaRPr lang="en-US" altLang="ja-JP">
              <a:latin typeface="Arial" charset="0"/>
              <a:ea typeface="ＭＳ Ｐゴシック" charset="-128"/>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24026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FBD2522-EFD4-4BC1-8443-5FDB863C8B54}" type="slidenum">
              <a:rPr lang="en-US" altLang="ja-JP">
                <a:latin typeface="Arial" charset="0"/>
                <a:ea typeface="ＭＳ Ｐゴシック" charset="-128"/>
              </a:rPr>
              <a:pPr/>
              <a:t>9</a:t>
            </a:fld>
            <a:endParaRPr lang="en-US" altLang="ja-JP">
              <a:latin typeface="Arial" charset="0"/>
              <a:ea typeface="ＭＳ Ｐゴシック"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067247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DEAD5FF-63C7-4AB0-B472-1014EBF2E142}" type="slidenum">
              <a:rPr lang="en-US" altLang="ja-JP">
                <a:latin typeface="Arial" charset="0"/>
                <a:ea typeface="ＭＳ Ｐゴシック" charset="-128"/>
              </a:rPr>
              <a:pPr/>
              <a:t>90</a:t>
            </a:fld>
            <a:endParaRPr lang="en-US" altLang="ja-JP">
              <a:latin typeface="Arial" charset="0"/>
              <a:ea typeface="ＭＳ Ｐゴシック" charset="-128"/>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8206276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7BFC9ABC-127F-49EA-985F-F0B6E235F4FF}" type="slidenum">
              <a:rPr lang="en-US" altLang="ja-JP">
                <a:latin typeface="Arial" charset="0"/>
                <a:ea typeface="ＭＳ Ｐゴシック" charset="-128"/>
              </a:rPr>
              <a:pPr/>
              <a:t>91</a:t>
            </a:fld>
            <a:endParaRPr lang="en-US" altLang="ja-JP">
              <a:latin typeface="Arial" charset="0"/>
              <a:ea typeface="ＭＳ Ｐゴシック" charset="-128"/>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750820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BAE90207-0BA8-4913-89AE-A22D020B811E}" type="slidenum">
              <a:rPr lang="en-US" altLang="ja-JP">
                <a:latin typeface="Arial" charset="0"/>
                <a:ea typeface="ＭＳ Ｐゴシック" charset="-128"/>
              </a:rPr>
              <a:pPr/>
              <a:t>92</a:t>
            </a:fld>
            <a:endParaRPr lang="en-US" altLang="ja-JP">
              <a:latin typeface="Arial" charset="0"/>
              <a:ea typeface="ＭＳ Ｐゴシック" charset="-128"/>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6759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6A1D605B-A479-4640-A2B5-3801FD709B85}" type="slidenum">
              <a:rPr lang="en-US" altLang="ja-JP">
                <a:latin typeface="Arial" charset="0"/>
                <a:ea typeface="ＭＳ Ｐゴシック" charset="-128"/>
              </a:rPr>
              <a:pPr/>
              <a:t>93</a:t>
            </a:fld>
            <a:endParaRPr lang="en-US" altLang="ja-JP">
              <a:latin typeface="Arial" charset="0"/>
              <a:ea typeface="ＭＳ Ｐゴシック" charset="-128"/>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601248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D9F325E-D305-4007-9B0E-DA86C133FDF2}" type="slidenum">
              <a:rPr lang="en-US" altLang="ja-JP">
                <a:latin typeface="Arial" charset="0"/>
                <a:ea typeface="ＭＳ Ｐゴシック" charset="-128"/>
              </a:rPr>
              <a:pPr/>
              <a:t>94</a:t>
            </a:fld>
            <a:endParaRPr lang="en-US" altLang="ja-JP">
              <a:latin typeface="Arial" charset="0"/>
              <a:ea typeface="ＭＳ Ｐゴシック" charset="-128"/>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3337872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7742A2F-01C2-4E6D-893E-E1BC1C1DAA82}" type="slidenum">
              <a:rPr lang="en-US" altLang="ja-JP">
                <a:latin typeface="Arial" charset="0"/>
                <a:ea typeface="ＭＳ Ｐゴシック" charset="-128"/>
              </a:rPr>
              <a:pPr/>
              <a:t>95</a:t>
            </a:fld>
            <a:endParaRPr lang="en-US" altLang="ja-JP">
              <a:latin typeface="Arial" charset="0"/>
              <a:ea typeface="ＭＳ Ｐゴシック" charset="-128"/>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0331386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39BB24C-AFB7-49E9-A3FA-8B95C4E0A3EB}" type="slidenum">
              <a:rPr lang="en-US" altLang="ja-JP">
                <a:latin typeface="Arial" charset="0"/>
                <a:ea typeface="ＭＳ Ｐゴシック" charset="-128"/>
              </a:rPr>
              <a:pPr/>
              <a:t>98</a:t>
            </a:fld>
            <a:endParaRPr lang="en-US" altLang="ja-JP">
              <a:latin typeface="Arial" charset="0"/>
              <a:ea typeface="ＭＳ Ｐゴシック" charset="-128"/>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9510637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E97CA71-7F75-4DA2-8CFF-9D2F144E519B}" type="slidenum">
              <a:rPr lang="en-US" altLang="ja-JP">
                <a:latin typeface="Arial" charset="0"/>
                <a:ea typeface="ＭＳ Ｐゴシック" charset="-128"/>
              </a:rPr>
              <a:pPr/>
              <a:t>99</a:t>
            </a:fld>
            <a:endParaRPr lang="en-US" altLang="ja-JP">
              <a:latin typeface="Arial" charset="0"/>
              <a:ea typeface="ＭＳ Ｐゴシック" charset="-128"/>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3688578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35E595C4-7756-4AD9-9604-F01BB52EFEBA}" type="slidenum">
              <a:rPr lang="en-US" altLang="ja-JP">
                <a:latin typeface="Arial" charset="0"/>
                <a:ea typeface="ＭＳ Ｐゴシック" charset="-128"/>
              </a:rPr>
              <a:pPr/>
              <a:t>100</a:t>
            </a:fld>
            <a:endParaRPr lang="en-US" altLang="ja-JP">
              <a:latin typeface="Arial" charset="0"/>
              <a:ea typeface="ＭＳ Ｐゴシック" charset="-128"/>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1277560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7D45BD8-AAD0-4507-BE52-F617FD5F4883}" type="slidenum">
              <a:rPr lang="en-US" altLang="ja-JP">
                <a:latin typeface="Arial" charset="0"/>
                <a:ea typeface="ＭＳ Ｐゴシック" charset="-128"/>
              </a:rPr>
              <a:pPr/>
              <a:t>101</a:t>
            </a:fld>
            <a:endParaRPr lang="en-US" altLang="ja-JP">
              <a:latin typeface="Arial" charset="0"/>
              <a:ea typeface="ＭＳ Ｐゴシック" charset="-128"/>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35002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C8502A9-AE02-4E0B-BC13-4F2024167AAF}" type="slidenum">
              <a:rPr lang="en-US" altLang="ja-JP">
                <a:latin typeface="Arial" charset="0"/>
                <a:ea typeface="ＭＳ Ｐゴシック" charset="-128"/>
              </a:rPr>
              <a:pPr/>
              <a:t>10</a:t>
            </a:fld>
            <a:endParaRPr lang="en-US" altLang="ja-JP">
              <a:latin typeface="Arial" charset="0"/>
              <a:ea typeface="ＭＳ Ｐゴシック"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5780089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F9C5E9B3-1A4C-4545-8DC1-5227E1940F5D}" type="slidenum">
              <a:rPr lang="en-US" altLang="ja-JP">
                <a:latin typeface="Arial" charset="0"/>
                <a:ea typeface="ＭＳ Ｐゴシック" charset="-128"/>
              </a:rPr>
              <a:pPr/>
              <a:t>102</a:t>
            </a:fld>
            <a:endParaRPr lang="en-US" altLang="ja-JP">
              <a:latin typeface="Arial" charset="0"/>
              <a:ea typeface="ＭＳ Ｐゴシック" charset="-128"/>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5301997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99EAB07F-6951-4B9B-84E1-8F9D296287CC}" type="slidenum">
              <a:rPr lang="en-US" altLang="ja-JP">
                <a:latin typeface="Arial" charset="0"/>
                <a:ea typeface="ＭＳ Ｐゴシック" charset="-128"/>
              </a:rPr>
              <a:pPr/>
              <a:t>103</a:t>
            </a:fld>
            <a:endParaRPr lang="en-US" altLang="ja-JP">
              <a:latin typeface="Arial" charset="0"/>
              <a:ea typeface="ＭＳ Ｐゴシック" charset="-128"/>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595059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416375B7-833D-439E-B830-C61ACEB3DCD8}" type="slidenum">
              <a:rPr lang="en-US" altLang="ja-JP">
                <a:latin typeface="Arial" charset="0"/>
                <a:ea typeface="ＭＳ Ｐゴシック" charset="-128"/>
              </a:rPr>
              <a:pPr/>
              <a:t>104</a:t>
            </a:fld>
            <a:endParaRPr lang="en-US" altLang="ja-JP">
              <a:latin typeface="Arial" charset="0"/>
              <a:ea typeface="ＭＳ Ｐゴシック"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9044142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681FEB5-0821-49F9-87E4-B363985BCABC}" type="slidenum">
              <a:rPr lang="en-US" altLang="ja-JP">
                <a:latin typeface="Arial" charset="0"/>
                <a:ea typeface="ＭＳ Ｐゴシック" charset="-128"/>
              </a:rPr>
              <a:pPr/>
              <a:t>105</a:t>
            </a:fld>
            <a:endParaRPr lang="en-US" altLang="ja-JP">
              <a:latin typeface="Arial" charset="0"/>
              <a:ea typeface="ＭＳ Ｐゴシック" charset="-128"/>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7183244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8DB7030-1DAC-47B9-807A-5E3C2CD71956}" type="slidenum">
              <a:rPr lang="en-US" altLang="ja-JP">
                <a:latin typeface="Arial" charset="0"/>
                <a:ea typeface="ＭＳ Ｐゴシック" charset="-128"/>
              </a:rPr>
              <a:pPr/>
              <a:t>106</a:t>
            </a:fld>
            <a:endParaRPr lang="en-US" altLang="ja-JP">
              <a:latin typeface="Arial" charset="0"/>
              <a:ea typeface="ＭＳ Ｐゴシック" charset="-128"/>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593780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47A0556B-DE3C-46E0-8F4B-DB88BE21B82F}" type="slidenum">
              <a:rPr lang="en-US" altLang="ja-JP">
                <a:latin typeface="Arial" charset="0"/>
                <a:ea typeface="ＭＳ Ｐゴシック" charset="-128"/>
              </a:rPr>
              <a:pPr/>
              <a:t>107</a:t>
            </a:fld>
            <a:endParaRPr lang="en-US" altLang="ja-JP">
              <a:latin typeface="Arial" charset="0"/>
              <a:ea typeface="ＭＳ Ｐゴシック" charset="-128"/>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10424347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A85116E7-18ED-4A59-80F1-565CC7F2A3CD}" type="slidenum">
              <a:rPr lang="en-US" altLang="ja-JP">
                <a:latin typeface="Arial" charset="0"/>
                <a:ea typeface="ＭＳ Ｐゴシック" charset="-128"/>
              </a:rPr>
              <a:pPr/>
              <a:t>108</a:t>
            </a:fld>
            <a:endParaRPr lang="en-US" altLang="ja-JP">
              <a:latin typeface="Arial" charset="0"/>
              <a:ea typeface="ＭＳ Ｐゴシック" charset="-128"/>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3771878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CBF59B33-632A-4D54-A212-1EBE78E5A204}" type="slidenum">
              <a:rPr lang="en-US" altLang="ja-JP">
                <a:latin typeface="Arial" charset="0"/>
                <a:ea typeface="ＭＳ Ｐゴシック" charset="-128"/>
              </a:rPr>
              <a:pPr/>
              <a:t>109</a:t>
            </a:fld>
            <a:endParaRPr lang="en-US" altLang="ja-JP">
              <a:latin typeface="Arial" charset="0"/>
              <a:ea typeface="ＭＳ Ｐゴシック"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0115281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7DE1C83-CB5F-43AC-B863-31C84C528D6E}" type="slidenum">
              <a:rPr lang="en-US" altLang="ja-JP">
                <a:latin typeface="Arial" charset="0"/>
                <a:ea typeface="ＭＳ Ｐゴシック" charset="-128"/>
              </a:rPr>
              <a:pPr/>
              <a:t>110</a:t>
            </a:fld>
            <a:endParaRPr lang="en-US" altLang="ja-JP">
              <a:latin typeface="Arial" charset="0"/>
              <a:ea typeface="ＭＳ Ｐゴシック" charset="-128"/>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1547930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672912A-88BA-4FF3-AB11-65050EC7F6FD}" type="slidenum">
              <a:rPr lang="en-US" altLang="ja-JP">
                <a:latin typeface="Arial" charset="0"/>
                <a:ea typeface="ＭＳ Ｐゴシック" charset="-128"/>
              </a:rPr>
              <a:pPr/>
              <a:t>111</a:t>
            </a:fld>
            <a:endParaRPr lang="en-US" altLang="ja-JP">
              <a:latin typeface="Arial" charset="0"/>
              <a:ea typeface="ＭＳ Ｐゴシック" charset="-128"/>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23489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7F47A84-C588-4AB0-A872-2D8AFDF083AA}" type="slidenum">
              <a:rPr lang="en-US" altLang="ja-JP">
                <a:latin typeface="Arial" charset="0"/>
                <a:ea typeface="ＭＳ Ｐゴシック" charset="-128"/>
              </a:rPr>
              <a:pPr/>
              <a:t>11</a:t>
            </a:fld>
            <a:endParaRPr lang="en-US" altLang="ja-JP">
              <a:latin typeface="Arial" charset="0"/>
              <a:ea typeface="ＭＳ Ｐゴシック"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7475531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836D5D5B-2BAD-4D0F-946D-4A36A49BC6F2}" type="slidenum">
              <a:rPr lang="en-US" altLang="ja-JP">
                <a:latin typeface="Arial" charset="0"/>
                <a:ea typeface="ＭＳ Ｐゴシック" charset="-128"/>
              </a:rPr>
              <a:pPr/>
              <a:t>112</a:t>
            </a:fld>
            <a:endParaRPr lang="en-US" altLang="ja-JP">
              <a:latin typeface="Arial" charset="0"/>
              <a:ea typeface="ＭＳ Ｐゴシック" charset="-128"/>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30241905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76913BBC-5D52-404E-87D7-DBA50E6B1F97}" type="slidenum">
              <a:rPr lang="en-US" altLang="ja-JP">
                <a:latin typeface="Arial" charset="0"/>
                <a:ea typeface="ＭＳ Ｐゴシック" charset="-128"/>
              </a:rPr>
              <a:pPr/>
              <a:t>113</a:t>
            </a:fld>
            <a:endParaRPr lang="en-US" altLang="ja-JP">
              <a:latin typeface="Arial" charset="0"/>
              <a:ea typeface="ＭＳ Ｐゴシック" charset="-128"/>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2339603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8B3D271A-8423-451B-8F7F-DCC8F571C9CA}" type="slidenum">
              <a:rPr lang="en-US" altLang="ja-JP">
                <a:latin typeface="Arial" charset="0"/>
                <a:ea typeface="ＭＳ Ｐゴシック" charset="-128"/>
              </a:rPr>
              <a:pPr/>
              <a:t>114</a:t>
            </a:fld>
            <a:endParaRPr lang="en-US" altLang="ja-JP">
              <a:latin typeface="Arial" charset="0"/>
              <a:ea typeface="ＭＳ Ｐゴシック" charset="-128"/>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28105596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6839297-00DE-49E9-B1ED-B8F50D031F83}" type="slidenum">
              <a:rPr lang="en-US" altLang="ja-JP">
                <a:latin typeface="Arial" charset="0"/>
                <a:ea typeface="ＭＳ Ｐゴシック" charset="-128"/>
              </a:rPr>
              <a:pPr/>
              <a:t>115</a:t>
            </a:fld>
            <a:endParaRPr lang="en-US" altLang="ja-JP">
              <a:latin typeface="Arial" charset="0"/>
              <a:ea typeface="ＭＳ Ｐゴシック" charset="-128"/>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xmlns="" val="419760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22295EFC-F2DB-4C99-B000-B563ACDD5996}"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FDFED76-AFD6-4F67-B2C7-4E3191E68C6A}"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9968360-632A-4B5A-A8A8-10F7D1F460E2}"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rtlCol="0">
            <a:normAutofit/>
          </a:bodyPr>
          <a:lstStyle/>
          <a:p>
            <a:pPr lvl="0"/>
            <a:endParaRPr lang="ja-JP" altLang="en-US" noProof="0" smtClean="0"/>
          </a:p>
        </p:txBody>
      </p:sp>
      <p:sp>
        <p:nvSpPr>
          <p:cNvPr id="4" name="日付プレースホルダ 3"/>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5" name="スライド番号プレースホルダ 4"/>
          <p:cNvSpPr>
            <a:spLocks noGrp="1"/>
          </p:cNvSpPr>
          <p:nvPr>
            <p:ph type="sldNum" sz="quarter" idx="11"/>
          </p:nvPr>
        </p:nvSpPr>
        <p:spPr>
          <a:xfrm>
            <a:off x="6553200" y="6248400"/>
            <a:ext cx="2133600" cy="476250"/>
          </a:xfrm>
        </p:spPr>
        <p:txBody>
          <a:bodyPr/>
          <a:lstStyle>
            <a:lvl1pPr>
              <a:defRPr smtClean="0"/>
            </a:lvl1pPr>
          </a:lstStyle>
          <a:p>
            <a:pPr>
              <a:defRPr/>
            </a:pPr>
            <a:fld id="{5BD1F1CD-33CB-498C-9B81-D75DFE9AF6A1}" type="slidenum">
              <a:rPr lang="en-US" altLang="ja-JP"/>
              <a:pPr>
                <a:defRPr/>
              </a:pPr>
              <a:t>&lt;#&gt;</a:t>
            </a:fld>
            <a:endParaRPr lang="en-US" altLang="ja-JP"/>
          </a:p>
        </p:txBody>
      </p:sp>
      <p:sp>
        <p:nvSpPr>
          <p:cNvPr id="6" name="フッター プレースホルダ 5"/>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6" name="スライド番号プレースホルダ 5"/>
          <p:cNvSpPr>
            <a:spLocks noGrp="1"/>
          </p:cNvSpPr>
          <p:nvPr>
            <p:ph type="sldNum" sz="quarter" idx="11"/>
          </p:nvPr>
        </p:nvSpPr>
        <p:spPr>
          <a:xfrm>
            <a:off x="6553200" y="6248400"/>
            <a:ext cx="2133600" cy="476250"/>
          </a:xfrm>
        </p:spPr>
        <p:txBody>
          <a:bodyPr/>
          <a:lstStyle>
            <a:lvl1pPr>
              <a:defRPr smtClean="0"/>
            </a:lvl1pPr>
          </a:lstStyle>
          <a:p>
            <a:pPr>
              <a:defRPr/>
            </a:pPr>
            <a:fld id="{9424B83D-B687-41DE-90E9-FB557B28B3BF}" type="slidenum">
              <a:rPr lang="en-US" altLang="ja-JP"/>
              <a:pPr>
                <a:defRPr/>
              </a:pPr>
              <a:t>&lt;#&gt;</a:t>
            </a:fld>
            <a:endParaRPr lang="en-US" altLang="ja-JP"/>
          </a:p>
        </p:txBody>
      </p:sp>
      <p:sp>
        <p:nvSpPr>
          <p:cNvPr id="7" name="フッター プレースホルダ 6"/>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8" name="スライド番号プレースホルダ 7"/>
          <p:cNvSpPr>
            <a:spLocks noGrp="1"/>
          </p:cNvSpPr>
          <p:nvPr>
            <p:ph type="sldNum" sz="quarter" idx="11"/>
          </p:nvPr>
        </p:nvSpPr>
        <p:spPr>
          <a:xfrm>
            <a:off x="6553200" y="6248400"/>
            <a:ext cx="2133600" cy="476250"/>
          </a:xfrm>
        </p:spPr>
        <p:txBody>
          <a:bodyPr/>
          <a:lstStyle>
            <a:lvl1pPr>
              <a:defRPr smtClean="0"/>
            </a:lvl1pPr>
          </a:lstStyle>
          <a:p>
            <a:pPr>
              <a:defRPr/>
            </a:pPr>
            <a:fld id="{7FAFEA93-1D05-4C5E-B41D-608FEBAFE6B3}" type="slidenum">
              <a:rPr lang="en-US" altLang="ja-JP"/>
              <a:pPr>
                <a:defRPr/>
              </a:pPr>
              <a:t>&lt;#&gt;</a:t>
            </a:fld>
            <a:endParaRPr lang="en-US" altLang="ja-JP"/>
          </a:p>
        </p:txBody>
      </p:sp>
      <p:sp>
        <p:nvSpPr>
          <p:cNvPr id="9" name="フッター プレースホルダ 8"/>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51575"/>
            <a:ext cx="2133600" cy="476250"/>
          </a:xfrm>
        </p:spPr>
        <p:txBody>
          <a:bodyPr/>
          <a:lstStyle>
            <a:lvl1pPr>
              <a:defRPr smtClean="0"/>
            </a:lvl1pPr>
          </a:lstStyle>
          <a:p>
            <a:pPr>
              <a:defRPr/>
            </a:pPr>
            <a:endParaRPr lang="en-US" altLang="ja-JP"/>
          </a:p>
        </p:txBody>
      </p:sp>
      <p:sp>
        <p:nvSpPr>
          <p:cNvPr id="7" name="スライド番号プレースホルダ 6"/>
          <p:cNvSpPr>
            <a:spLocks noGrp="1"/>
          </p:cNvSpPr>
          <p:nvPr>
            <p:ph type="sldNum" sz="quarter" idx="11"/>
          </p:nvPr>
        </p:nvSpPr>
        <p:spPr>
          <a:xfrm>
            <a:off x="6553200" y="6248400"/>
            <a:ext cx="2133600" cy="476250"/>
          </a:xfrm>
        </p:spPr>
        <p:txBody>
          <a:bodyPr/>
          <a:lstStyle>
            <a:lvl1pPr>
              <a:defRPr smtClean="0"/>
            </a:lvl1pPr>
          </a:lstStyle>
          <a:p>
            <a:pPr>
              <a:defRPr/>
            </a:pPr>
            <a:fld id="{74E33747-9D2D-45E8-895D-093B81E70EF8}" type="slidenum">
              <a:rPr lang="en-US" altLang="ja-JP"/>
              <a:pPr>
                <a:defRPr/>
              </a:pPr>
              <a:t>&lt;#&gt;</a:t>
            </a:fld>
            <a:endParaRPr lang="en-US" altLang="ja-JP"/>
          </a:p>
        </p:txBody>
      </p:sp>
      <p:sp>
        <p:nvSpPr>
          <p:cNvPr id="8" name="フッター プレースホルダ 7"/>
          <p:cNvSpPr>
            <a:spLocks noGrp="1"/>
          </p:cNvSpPr>
          <p:nvPr>
            <p:ph type="ftr" sz="quarter" idx="12"/>
          </p:nvPr>
        </p:nvSpPr>
        <p:spPr>
          <a:xfrm>
            <a:off x="3124200" y="6248400"/>
            <a:ext cx="2895600" cy="476250"/>
          </a:xfrm>
        </p:spPr>
        <p:txBody>
          <a:bodyPr/>
          <a:lstStyle>
            <a:lvl1pPr>
              <a:defRPr smtClean="0"/>
            </a:lvl1pPr>
          </a:lstStyle>
          <a:p>
            <a:pPr>
              <a:defRPr/>
            </a:pPr>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757F4CD5-1E89-4093-9C9B-33B4DFC63263}"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F972DF2-8D0E-4849-808A-F7A293FDFB00}" type="datetimeFigureOut">
              <a:rPr kumimoji="1" lang="ja-JP" altLang="en-US" smtClean="0"/>
              <a:pPr/>
              <a:t>2015/1/9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4023784-0F1E-4C3B-AA5F-2535EFBAC216}" type="slidenum">
              <a:rPr kumimoji="1" lang="ja-JP" altLang="en-US" smtClean="0"/>
              <a:pPr/>
              <a:t>&lt;#&gt;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EEF6ED7-B854-4AFE-879C-0E9AD2E0C7B4}" type="slidenum">
              <a:rPr lang="en-US" altLang="ja-JP"/>
              <a:pPr>
                <a:defRPr/>
              </a:pPr>
              <a:t>&lt;#&gt;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333C51-1197-41F6-BACD-0058118813DD}" type="datetimeFigureOut">
              <a:rPr kumimoji="1" lang="ja-JP" altLang="en-US" smtClean="0"/>
              <a:pPr/>
              <a:t>2015/1/9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7E9A310-D104-426D-8563-ACC8B1A96EC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2CA07574-9291-4BC0-8452-49CE790F624B}"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3FA49599-29A0-4E80-9381-3C9D0D13391A}"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BD5E2B8-CACC-42DF-B920-019D062697C3}"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003A330E-EED2-46E2-ADF6-50810B2AEE6A}"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72340945-7D8E-4188-BD7A-53AA9C490751}"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CE3CF20-3AFB-4151-A1C0-D2127EC86F17}"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itchFamily="50" charset="-128"/>
              </a:defRPr>
            </a:lvl1pPr>
          </a:lstStyle>
          <a:p>
            <a:pPr>
              <a:defRPr/>
            </a:pPr>
            <a:fld id="{75F76501-11AF-4968-BA6B-4E413C3FF4F7}"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rtl="0" fontAlgn="base">
        <a:spcBef>
          <a:spcPct val="0"/>
        </a:spcBef>
        <a:spcAft>
          <a:spcPct val="0"/>
        </a:spcAft>
        <a:defRPr kumimoji="1" sz="4400" kern="1200">
          <a:solidFill>
            <a:schemeClr val="tx1"/>
          </a:solidFill>
          <a:latin typeface="メイリオ" pitchFamily="50" charset="-128"/>
          <a:ea typeface="メイリオ" pitchFamily="50" charset="-128"/>
          <a:cs typeface="メイリオ" pitchFamily="50" charset="-128"/>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メイリオ" pitchFamily="50" charset="-128"/>
          <a:ea typeface="メイリオ" pitchFamily="50" charset="-128"/>
          <a:cs typeface="メイリオ" pitchFamily="50" charset="-128"/>
        </a:defRPr>
      </a:lvl1pPr>
      <a:lvl2pPr marL="742950" indent="-285750" algn="l" rtl="0" fontAlgn="base">
        <a:spcBef>
          <a:spcPct val="20000"/>
        </a:spcBef>
        <a:spcAft>
          <a:spcPct val="0"/>
        </a:spcAft>
        <a:buFont typeface="Arial" charset="0"/>
        <a:buChar char="–"/>
        <a:defRPr kumimoji="1" sz="2800" kern="1200">
          <a:solidFill>
            <a:schemeClr val="tx1"/>
          </a:solidFill>
          <a:latin typeface="メイリオ" pitchFamily="50" charset="-128"/>
          <a:ea typeface="メイリオ" pitchFamily="50" charset="-128"/>
          <a:cs typeface="メイリオ" pitchFamily="50" charset="-128"/>
        </a:defRPr>
      </a:lvl2pPr>
      <a:lvl3pPr marL="1143000" indent="-228600" algn="l" rtl="0" fontAlgn="base">
        <a:spcBef>
          <a:spcPct val="20000"/>
        </a:spcBef>
        <a:spcAft>
          <a:spcPct val="0"/>
        </a:spcAft>
        <a:buFont typeface="Arial" charset="0"/>
        <a:buChar char="•"/>
        <a:defRPr kumimoji="1" sz="2400" kern="1200">
          <a:solidFill>
            <a:schemeClr val="tx1"/>
          </a:solidFill>
          <a:latin typeface="メイリオ" pitchFamily="50" charset="-128"/>
          <a:ea typeface="メイリオ" pitchFamily="50" charset="-128"/>
          <a:cs typeface="メイリオ" pitchFamily="50" charset="-128"/>
        </a:defRPr>
      </a:lvl3pPr>
      <a:lvl4pPr marL="1600200" indent="-228600" algn="l" rtl="0" fontAlgn="base">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4pPr>
      <a:lvl5pPr marL="2057400" indent="-228600" algn="l" rtl="0" fontAlgn="base">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72DF2-8D0E-4849-808A-F7A293FDFB00}" type="datetimeFigureOut">
              <a:rPr kumimoji="1" lang="ja-JP" altLang="en-US" smtClean="0"/>
              <a:pPr/>
              <a:t>2015/1/9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23784-0F1E-4C3B-AA5F-2535EFBAC21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33C51-1197-41F6-BACD-0058118813DD}" type="datetimeFigureOut">
              <a:rPr kumimoji="1" lang="ja-JP" altLang="en-US" smtClean="0"/>
              <a:pPr/>
              <a:t>2015/1/9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9A310-D104-426D-8563-ACC8B1A96EC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ut-capitole.f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ja.wikipedia.org/wiki/%E5%9B%BD%E5%AF%8C%E8%AB%96" TargetMode="External"/><Relationship Id="rId3" Type="http://schemas.openxmlformats.org/officeDocument/2006/relationships/hyperlink" Target="http://ja.wikipedia.org/wiki/1723%E5%B9%B4" TargetMode="External"/><Relationship Id="rId7" Type="http://schemas.openxmlformats.org/officeDocument/2006/relationships/hyperlink" Target="http://ja.wikipedia.org/wiki/%E5%93%B2%E5%AD%A6%E8%80%8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ja.wikipedia.org/wiki/%E7%B5%8C%E6%B8%88%E5%AD%A6%E8%80%85" TargetMode="External"/><Relationship Id="rId11" Type="http://schemas.openxmlformats.org/officeDocument/2006/relationships/image" Target="../media/image7.jpeg"/><Relationship Id="rId5" Type="http://schemas.openxmlformats.org/officeDocument/2006/relationships/hyperlink" Target="http://ja.wikipedia.org/wiki/%E3%82%A4%E3%82%AE%E3%83%AA%E3%82%B9" TargetMode="External"/><Relationship Id="rId10" Type="http://schemas.openxmlformats.org/officeDocument/2006/relationships/hyperlink" Target="http://ja.wikipedia.org/wiki/%E7%94%BB%E5%83%8F:AdamSmith.jpg" TargetMode="External"/><Relationship Id="rId4" Type="http://schemas.openxmlformats.org/officeDocument/2006/relationships/hyperlink" Target="http://ja.wikipedia.org/wiki/6%E6%9C%885%E6%97%A5" TargetMode="External"/><Relationship Id="rId9" Type="http://schemas.openxmlformats.org/officeDocument/2006/relationships/hyperlink" Target="http://ja.wikipedia.org/wiki/%E7%B5%8C%E6%B8%88%E5%AD%A6"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ja.wikipedia.org/wiki/%E3%82%A4%E3%82%AE%E3%83%AA%E3%82%B9" TargetMode="External"/><Relationship Id="rId13" Type="http://schemas.openxmlformats.org/officeDocument/2006/relationships/hyperlink" Target="http://ja.wikipedia.org/wiki/%E7%B5%8C%E6%B8%88%E5%AD%A6" TargetMode="External"/><Relationship Id="rId3" Type="http://schemas.openxmlformats.org/officeDocument/2006/relationships/hyperlink" Target="http://ja.wikipedia.org/wiki/1772%E5%B9%B4" TargetMode="External"/><Relationship Id="rId7" Type="http://schemas.openxmlformats.org/officeDocument/2006/relationships/hyperlink" Target="http://ja.wikipedia.org/wiki/%E8%87%AA%E7%94%B1%E8%B2%BF%E6%98%93" TargetMode="External"/><Relationship Id="rId12" Type="http://schemas.openxmlformats.org/officeDocument/2006/relationships/hyperlink" Target="http://ja.wikipedia.org/wiki/%E5%8A%B4%E5%83%8D%E4%BE%A1%E5%80%A4%E8%AA%AC" TargetMode="External"/><Relationship Id="rId2" Type="http://schemas.openxmlformats.org/officeDocument/2006/relationships/notesSlide" Target="../notesSlides/notesSlide21.xml"/><Relationship Id="rId16"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ja.wikipedia.org/wiki/9%E6%9C%8811%E6%97%A5" TargetMode="External"/><Relationship Id="rId11" Type="http://schemas.openxmlformats.org/officeDocument/2006/relationships/hyperlink" Target="http://ja.wikipedia.org/wiki/%E6%AF%94%E8%BC%83%E7%94%9F%E7%94%A3%E8%B2%BB%E8%AA%AC" TargetMode="External"/><Relationship Id="rId5" Type="http://schemas.openxmlformats.org/officeDocument/2006/relationships/hyperlink" Target="http://ja.wikipedia.org/wiki/1823%E5%B9%B4" TargetMode="External"/><Relationship Id="rId15" Type="http://schemas.openxmlformats.org/officeDocument/2006/relationships/hyperlink" Target="http://upload.wikimedia.org/wikipedia/commons/8/8d/David_ricardo.jpg" TargetMode="External"/><Relationship Id="rId10" Type="http://schemas.openxmlformats.org/officeDocument/2006/relationships/hyperlink" Target="http://ja.wikipedia.org/wiki/%E6%AF%94%E8%BC%83%E5%84%AA%E4%BD%8D" TargetMode="External"/><Relationship Id="rId4" Type="http://schemas.openxmlformats.org/officeDocument/2006/relationships/hyperlink" Target="http://ja.wikipedia.org/wiki/4%E6%9C%8819%E6%97%A5" TargetMode="External"/><Relationship Id="rId9" Type="http://schemas.openxmlformats.org/officeDocument/2006/relationships/hyperlink" Target="http://ja.wikipedia.org/wiki/%E7%B5%8C%E6%B8%88%E5%AD%A6%E8%80%85" TargetMode="External"/><Relationship Id="rId14" Type="http://schemas.openxmlformats.org/officeDocument/2006/relationships/hyperlink" Target="http://ja.wikipedia.org/wiki/%E5%8F%A4%E5%85%B8%E6%B4%BE%E7%B5%8C%E6%B8%88%E5%AD%A6"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ja.wikipedia.org/wiki/%E7%B5%8C%E6%B8%88%E5%AD%A6" TargetMode="External"/><Relationship Id="rId3" Type="http://schemas.openxmlformats.org/officeDocument/2006/relationships/hyperlink" Target="http://ja.wikipedia.org/wiki/1766%E5%B9%B4" TargetMode="External"/><Relationship Id="rId7" Type="http://schemas.openxmlformats.org/officeDocument/2006/relationships/hyperlink" Target="http://ja.wikipedia.org/wiki/%E3%82%A4%E3%82%AE%E3%83%AA%E3%82%B9" TargetMode="External"/><Relationship Id="rId12"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ja.wikipedia.org/wiki/12%E6%9C%8813%E6%97%A5" TargetMode="External"/><Relationship Id="rId11" Type="http://schemas.openxmlformats.org/officeDocument/2006/relationships/hyperlink" Target="http://ja.wikipedia.org/wiki/%E7%94%BB%E5%83%8F:Thomas_Malthus.jpg" TargetMode="External"/><Relationship Id="rId5" Type="http://schemas.openxmlformats.org/officeDocument/2006/relationships/hyperlink" Target="http://ja.wikipedia.org/wiki/1834%E5%B9%B4" TargetMode="External"/><Relationship Id="rId10" Type="http://schemas.openxmlformats.org/officeDocument/2006/relationships/hyperlink" Target="http://ja.wikipedia.org/wiki/%E3%83%AA%E3%82%AB%E3%83%BC%E3%83%89" TargetMode="External"/><Relationship Id="rId4" Type="http://schemas.openxmlformats.org/officeDocument/2006/relationships/hyperlink" Target="http://ja.wikipedia.org/wiki/2%E6%9C%8817%E6%97%A5" TargetMode="External"/><Relationship Id="rId9" Type="http://schemas.openxmlformats.org/officeDocument/2006/relationships/hyperlink" Target="http://ja.wikipedia.org/wiki/%E7%B5%8C%E6%B8%88%E5%AD%A6%E8%80%85"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ja.wikipedia.org/wiki/%E7%B5%8C%E6%B8%88%E5%AD%A6%E8%80%85" TargetMode="External"/><Relationship Id="rId13" Type="http://schemas.openxmlformats.org/officeDocument/2006/relationships/hyperlink" Target="http://ja.wikipedia.org/wiki/%E6%9C%89%E5%8A%B9%E9%9C%80%E8%A6%81" TargetMode="External"/><Relationship Id="rId18" Type="http://schemas.openxmlformats.org/officeDocument/2006/relationships/hyperlink" Target="http://ja.wikipedia.org/wiki/%E3%83%AB%E3%83%BC%E3%83%88%E3%83%B4%E3%82%A3%E3%83%92%E3%83%BB%E3%82%A6%E3%82%A3%E3%83%88%E3%82%B2%E3%83%B3%E3%82%B7%E3%83%A5%E3%82%BF%E3%82%A4%E3%83%B3" TargetMode="External"/><Relationship Id="rId3" Type="http://schemas.openxmlformats.org/officeDocument/2006/relationships/hyperlink" Target="http://ja.wikipedia.org/wiki/1883%E5%B9%B4" TargetMode="External"/><Relationship Id="rId21" Type="http://schemas.openxmlformats.org/officeDocument/2006/relationships/image" Target="../media/image11.jpeg"/><Relationship Id="rId7" Type="http://schemas.openxmlformats.org/officeDocument/2006/relationships/hyperlink" Target="http://ja.wikipedia.org/wiki/%E3%82%A4%E3%82%AE%E3%83%AA%E3%82%B9" TargetMode="External"/><Relationship Id="rId12" Type="http://schemas.openxmlformats.org/officeDocument/2006/relationships/hyperlink" Target="http://ja.wikipedia.org/wiki/%E5%AE%98%E5%83%9A" TargetMode="External"/><Relationship Id="rId17" Type="http://schemas.openxmlformats.org/officeDocument/2006/relationships/hyperlink" Target="http://ja.wikipedia.org/wiki/%E3%82%A2%E3%83%BC%E3%82%B5%E3%83%BC%E3%83%BB%E3%82%BB%E3%82%B7%E3%83%AB%E3%83%BB%E3%83%94%E3%82%B0%E3%83%BC" TargetMode="External"/><Relationship Id="rId2" Type="http://schemas.openxmlformats.org/officeDocument/2006/relationships/notesSlide" Target="../notesSlides/notesSlide31.xml"/><Relationship Id="rId16" Type="http://schemas.openxmlformats.org/officeDocument/2006/relationships/hyperlink" Target="http://ja.wikipedia.org/wiki/%E3%82%A2%E3%83%AB%E3%83%95%E3%83%AC%E3%83%83%E3%83%89%E3%83%BB%E3%83%9E%E3%83%BC%E3%82%B7%E3%83%A3%E3%83%AB" TargetMode="External"/><Relationship Id="rId20" Type="http://schemas.openxmlformats.org/officeDocument/2006/relationships/hyperlink" Target="http://upload.wikimedia.org/wikipedia/commons/6/66/John_Maynard_Keynes.jpg" TargetMode="External"/><Relationship Id="rId1" Type="http://schemas.openxmlformats.org/officeDocument/2006/relationships/slideLayout" Target="../slideLayouts/slideLayout2.xml"/><Relationship Id="rId6" Type="http://schemas.openxmlformats.org/officeDocument/2006/relationships/hyperlink" Target="http://ja.wikipedia.org/wiki/4%E6%9C%8821%E6%97%A5" TargetMode="External"/><Relationship Id="rId11" Type="http://schemas.openxmlformats.org/officeDocument/2006/relationships/hyperlink" Target="http://ja.wikipedia.org/wiki/%E6%8A%95%E8%B3%87%E5%AE%B6" TargetMode="External"/><Relationship Id="rId5" Type="http://schemas.openxmlformats.org/officeDocument/2006/relationships/hyperlink" Target="http://ja.wikipedia.org/wiki/1946%E5%B9%B4" TargetMode="External"/><Relationship Id="rId15" Type="http://schemas.openxmlformats.org/officeDocument/2006/relationships/hyperlink" Target="http://ja.wikipedia.org/wiki/%E3%83%9E%E3%82%AF%E3%83%AD%E7%B5%8C%E6%B8%88%E5%AD%A6" TargetMode="External"/><Relationship Id="rId10" Type="http://schemas.openxmlformats.org/officeDocument/2006/relationships/hyperlink" Target="http://ja.wikipedia.org/wiki/%E6%80%9D%E6%83%B3%E5%AE%B6" TargetMode="External"/><Relationship Id="rId19" Type="http://schemas.openxmlformats.org/officeDocument/2006/relationships/hyperlink" Target="http://ja.wikipedia.org/wiki/%E3%83%96%E3%83%AB%E3%83%BC%E3%83%A0%E3%82%BA%E3%83%99%E3%83%AA%E3%83%BC%E3%83%BB%E3%82%B0%E3%83%AB%E3%83%BC%E3%83%97" TargetMode="External"/><Relationship Id="rId4" Type="http://schemas.openxmlformats.org/officeDocument/2006/relationships/hyperlink" Target="http://ja.wikipedia.org/wiki/6%E6%9C%885%E6%97%A5" TargetMode="External"/><Relationship Id="rId9" Type="http://schemas.openxmlformats.org/officeDocument/2006/relationships/hyperlink" Target="http://ja.wikipedia.org/wiki/%E3%82%B8%E3%83%A3%E3%83%BC%E3%83%8A%E3%83%AA%E3%82%B9%E3%83%88" TargetMode="External"/><Relationship Id="rId14" Type="http://schemas.openxmlformats.org/officeDocument/2006/relationships/hyperlink" Target="http://ja.wikipedia.org/wiki/%E3%82%B1%E3%82%A4%E3%83%B3%E3%82%BA%E3%82%B5%E3%83%BC%E3%82%AB%E3%82%B9"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hyperlink" Target="http://ja.wikipedia.org/wiki/%E7%B5%8C%E6%B8%88%E5%AD%A6%E8%80%85" TargetMode="External"/><Relationship Id="rId13" Type="http://schemas.openxmlformats.org/officeDocument/2006/relationships/hyperlink" Target="http://ja.wikipedia.org/wiki/%E8%B3%87%E6%9C%AC%E4%B8%BB%E7%BE%A9" TargetMode="External"/><Relationship Id="rId18" Type="http://schemas.openxmlformats.org/officeDocument/2006/relationships/hyperlink" Target="http://ja.wikipedia.org/wiki/%E3%83%97%E3%83%AD%E3%83%AC%E3%82%BF%E3%83%AA%E3%82%A2" TargetMode="External"/><Relationship Id="rId3" Type="http://schemas.openxmlformats.org/officeDocument/2006/relationships/hyperlink" Target="http://ja.wikipedia.org/wiki/1818%E5%B9%B4" TargetMode="External"/><Relationship Id="rId7" Type="http://schemas.openxmlformats.org/officeDocument/2006/relationships/hyperlink" Target="http://ja.wikipedia.org/wiki/%E3%83%89%E3%82%A4%E3%83%84" TargetMode="External"/><Relationship Id="rId12" Type="http://schemas.openxmlformats.org/officeDocument/2006/relationships/hyperlink" Target="http://ja.wikipedia.org/wiki/%E7%94%A3%E6%A5%AD%E9%9D%A9%E5%91%BD" TargetMode="External"/><Relationship Id="rId17" Type="http://schemas.openxmlformats.org/officeDocument/2006/relationships/hyperlink" Target="http://ja.wikipedia.org/wiki/%E5%85%B1%E7%94%A3%E5%85%9A%E5%AE%A3%E8%A8%80" TargetMode="External"/><Relationship Id="rId2" Type="http://schemas.openxmlformats.org/officeDocument/2006/relationships/notesSlide" Target="../notesSlides/notesSlide33.xml"/><Relationship Id="rId16" Type="http://schemas.openxmlformats.org/officeDocument/2006/relationships/hyperlink" Target="http://ja.wikipedia.org/wiki/%E5%85%B1%E7%94%A3%E4%B8%BB%E7%BE%A9" TargetMode="External"/><Relationship Id="rId20"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ja.wikipedia.org/wiki/3%E6%9C%8814%E6%97%A5" TargetMode="External"/><Relationship Id="rId11" Type="http://schemas.openxmlformats.org/officeDocument/2006/relationships/hyperlink" Target="http://ja.wikipedia.org/wiki/20%E4%B8%96%E7%B4%80" TargetMode="External"/><Relationship Id="rId5" Type="http://schemas.openxmlformats.org/officeDocument/2006/relationships/hyperlink" Target="http://ja.wikipedia.org/wiki/1883%E5%B9%B4" TargetMode="External"/><Relationship Id="rId15" Type="http://schemas.openxmlformats.org/officeDocument/2006/relationships/hyperlink" Target="http://ja.wikipedia.org/wiki/%E3%83%95%E3%83%AA%E3%83%BC%E3%83%89%E3%83%AA%E3%83%92%E3%83%BB%E3%82%A8%E3%83%B3%E3%82%B2%E3%83%AB%E3%82%B9" TargetMode="External"/><Relationship Id="rId10" Type="http://schemas.openxmlformats.org/officeDocument/2006/relationships/hyperlink" Target="http://ja.wikipedia.org/wiki/%E9%9D%A9%E5%91%BD%E5%AE%B6" TargetMode="External"/><Relationship Id="rId19" Type="http://schemas.openxmlformats.org/officeDocument/2006/relationships/hyperlink" Target="http://ja.wikipedia.org/wiki/%E7%94%BB%E5%83%8F:Karl_Marx.jpg" TargetMode="External"/><Relationship Id="rId4" Type="http://schemas.openxmlformats.org/officeDocument/2006/relationships/hyperlink" Target="http://ja.wikipedia.org/wiki/5%E6%9C%885%E6%97%A5" TargetMode="External"/><Relationship Id="rId9" Type="http://schemas.openxmlformats.org/officeDocument/2006/relationships/hyperlink" Target="http://ja.wikipedia.org/wiki/%E5%93%B2%E5%AD%A6%E8%80%85" TargetMode="External"/><Relationship Id="rId14" Type="http://schemas.openxmlformats.org/officeDocument/2006/relationships/hyperlink" Target="http://ja.wikipedia.org/wiki/%E7%B5%8C%E6%B8%88"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ja.wikipedia.org/wiki/%E7%B5%8C%E6%B8%88%E5%AD%A6%E8%80%85" TargetMode="External"/><Relationship Id="rId3" Type="http://schemas.openxmlformats.org/officeDocument/2006/relationships/hyperlink" Target="http://ja.wikipedia.org/wiki/1883%E5%B9%B4" TargetMode="External"/><Relationship Id="rId7" Type="http://schemas.openxmlformats.org/officeDocument/2006/relationships/hyperlink" Target="http://ja.wikipedia.org/wiki/%E3%82%AA%E3%83%BC%E3%82%B9%E3%83%88%E3%83%AA%E3%82%A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ja.wikipedia.org/wiki/1%E6%9C%888%E6%97%A5" TargetMode="External"/><Relationship Id="rId5" Type="http://schemas.openxmlformats.org/officeDocument/2006/relationships/hyperlink" Target="http://ja.wikipedia.org/wiki/1950%E5%B9%B4" TargetMode="External"/><Relationship Id="rId4" Type="http://schemas.openxmlformats.org/officeDocument/2006/relationships/hyperlink" Target="http://ja.wikipedia.org/wiki/2%E6%9C%888%E6%97%A5" TargetMode="External"/><Relationship Id="rId9" Type="http://schemas.openxmlformats.org/officeDocument/2006/relationships/hyperlink" Target="http://ja.wikipedia.org/wiki/%E3%82%A4%E3%83%8E%E3%83%99%E3%83%BC%E3%82%B7%E3%83%A7%E3%83%B3"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7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4.xml"/><Relationship Id="rId1" Type="http://schemas.openxmlformats.org/officeDocument/2006/relationships/slideLayout" Target="../slideLayouts/slideLayout15.xml"/><Relationship Id="rId5" Type="http://schemas.openxmlformats.org/officeDocument/2006/relationships/image" Target="../media/image21.wmf"/><Relationship Id="rId4" Type="http://schemas.openxmlformats.org/officeDocument/2006/relationships/image" Target="../media/image20.wmf"/></Relationships>
</file>

<file path=ppt/slides/_rels/slide8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gnh-study.com/htm/happiness/indicate.php"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google.co.jp/webhp?sourceid=navclient&amp;hl=ja&amp;ie=UTF-8"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W2201_00"/>
          <p:cNvPicPr>
            <a:picLocks noChangeAspect="1" noChangeArrowheads="1"/>
          </p:cNvPicPr>
          <p:nvPr/>
        </p:nvPicPr>
        <p:blipFill>
          <a:blip r:embed="rId3" cstate="print"/>
          <a:srcRect/>
          <a:stretch>
            <a:fillRect/>
          </a:stretch>
        </p:blipFill>
        <p:spPr bwMode="auto">
          <a:xfrm>
            <a:off x="1763713" y="620713"/>
            <a:ext cx="4822825" cy="544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4339" name="Line 3"/>
          <p:cNvSpPr>
            <a:spLocks noChangeShapeType="1"/>
          </p:cNvSpPr>
          <p:nvPr/>
        </p:nvSpPr>
        <p:spPr bwMode="auto">
          <a:xfrm>
            <a:off x="1763713" y="5445125"/>
            <a:ext cx="5903912" cy="0"/>
          </a:xfrm>
          <a:prstGeom prst="line">
            <a:avLst/>
          </a:prstGeom>
          <a:noFill/>
          <a:ln w="9525">
            <a:solidFill>
              <a:schemeClr val="tx1"/>
            </a:solidFill>
            <a:round/>
            <a:headEnd/>
            <a:tailEnd/>
          </a:ln>
        </p:spPr>
        <p:txBody>
          <a:bodyPr/>
          <a:lstStyle/>
          <a:p>
            <a:endParaRPr lang="ja-JP" altLang="en-US"/>
          </a:p>
        </p:txBody>
      </p:sp>
      <p:sp>
        <p:nvSpPr>
          <p:cNvPr id="14340"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4341" name="Text Box 5"/>
          <p:cNvSpPr txBox="1">
            <a:spLocks noChangeArrowheads="1"/>
          </p:cNvSpPr>
          <p:nvPr/>
        </p:nvSpPr>
        <p:spPr bwMode="auto">
          <a:xfrm>
            <a:off x="800100" y="69215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1270" name="Line 6"/>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14343" name="Line 8"/>
          <p:cNvSpPr>
            <a:spLocks noChangeShapeType="1"/>
          </p:cNvSpPr>
          <p:nvPr/>
        </p:nvSpPr>
        <p:spPr bwMode="auto">
          <a:xfrm>
            <a:off x="1763713" y="2997200"/>
            <a:ext cx="2952750" cy="0"/>
          </a:xfrm>
          <a:prstGeom prst="line">
            <a:avLst/>
          </a:prstGeom>
          <a:noFill/>
          <a:ln w="9525">
            <a:solidFill>
              <a:schemeClr val="tx1"/>
            </a:solidFill>
            <a:prstDash val="dash"/>
            <a:round/>
            <a:headEnd/>
            <a:tailEnd/>
          </a:ln>
        </p:spPr>
        <p:txBody>
          <a:bodyPr/>
          <a:lstStyle/>
          <a:p>
            <a:endParaRPr lang="ja-JP" altLang="en-US"/>
          </a:p>
        </p:txBody>
      </p:sp>
      <p:sp>
        <p:nvSpPr>
          <p:cNvPr id="14344" name="Line 9"/>
          <p:cNvSpPr>
            <a:spLocks noChangeShapeType="1"/>
          </p:cNvSpPr>
          <p:nvPr/>
        </p:nvSpPr>
        <p:spPr bwMode="auto">
          <a:xfrm>
            <a:off x="4716463" y="2997200"/>
            <a:ext cx="0" cy="2447925"/>
          </a:xfrm>
          <a:prstGeom prst="line">
            <a:avLst/>
          </a:prstGeom>
          <a:noFill/>
          <a:ln w="9525">
            <a:solidFill>
              <a:schemeClr val="tx1"/>
            </a:solidFill>
            <a:prstDash val="dash"/>
            <a:round/>
            <a:headEnd/>
            <a:tailEnd/>
          </a:ln>
        </p:spPr>
        <p:txBody>
          <a:bodyPr/>
          <a:lstStyle/>
          <a:p>
            <a:endParaRPr lang="ja-JP" altLang="en-US"/>
          </a:p>
        </p:txBody>
      </p:sp>
      <p:sp>
        <p:nvSpPr>
          <p:cNvPr id="11274" name="Line 10"/>
          <p:cNvSpPr>
            <a:spLocks noChangeShapeType="1"/>
          </p:cNvSpPr>
          <p:nvPr/>
        </p:nvSpPr>
        <p:spPr bwMode="auto">
          <a:xfrm>
            <a:off x="1692275" y="4005263"/>
            <a:ext cx="1727200" cy="0"/>
          </a:xfrm>
          <a:prstGeom prst="line">
            <a:avLst/>
          </a:prstGeom>
          <a:noFill/>
          <a:ln w="9525">
            <a:solidFill>
              <a:schemeClr val="tx1"/>
            </a:solidFill>
            <a:prstDash val="dash"/>
            <a:round/>
            <a:headEnd/>
            <a:tailEnd/>
          </a:ln>
        </p:spPr>
        <p:txBody>
          <a:bodyPr/>
          <a:lstStyle/>
          <a:p>
            <a:endParaRPr lang="ja-JP" altLang="en-US"/>
          </a:p>
        </p:txBody>
      </p:sp>
      <p:sp>
        <p:nvSpPr>
          <p:cNvPr id="11275" name="Line 11"/>
          <p:cNvSpPr>
            <a:spLocks noChangeShapeType="1"/>
          </p:cNvSpPr>
          <p:nvPr/>
        </p:nvSpPr>
        <p:spPr bwMode="auto">
          <a:xfrm>
            <a:off x="3419475" y="4076700"/>
            <a:ext cx="0" cy="1368425"/>
          </a:xfrm>
          <a:prstGeom prst="line">
            <a:avLst/>
          </a:prstGeom>
          <a:noFill/>
          <a:ln w="9525">
            <a:solidFill>
              <a:schemeClr val="tx1"/>
            </a:solidFill>
            <a:prstDash val="dash"/>
            <a:round/>
            <a:headEnd/>
            <a:tailEnd/>
          </a:ln>
        </p:spPr>
        <p:txBody>
          <a:bodyPr/>
          <a:lstStyle/>
          <a:p>
            <a:endParaRPr lang="ja-JP" altLang="en-US"/>
          </a:p>
        </p:txBody>
      </p:sp>
      <p:sp>
        <p:nvSpPr>
          <p:cNvPr id="11276" name="Line 12"/>
          <p:cNvSpPr>
            <a:spLocks noChangeShapeType="1"/>
          </p:cNvSpPr>
          <p:nvPr/>
        </p:nvSpPr>
        <p:spPr bwMode="auto">
          <a:xfrm>
            <a:off x="1763713" y="2060575"/>
            <a:ext cx="4103687" cy="0"/>
          </a:xfrm>
          <a:prstGeom prst="line">
            <a:avLst/>
          </a:prstGeom>
          <a:noFill/>
          <a:ln w="9525">
            <a:solidFill>
              <a:schemeClr val="tx1"/>
            </a:solidFill>
            <a:prstDash val="dash"/>
            <a:round/>
            <a:headEnd/>
            <a:tailEnd/>
          </a:ln>
        </p:spPr>
        <p:txBody>
          <a:bodyPr/>
          <a:lstStyle/>
          <a:p>
            <a:endParaRPr lang="ja-JP" altLang="en-US"/>
          </a:p>
        </p:txBody>
      </p:sp>
      <p:sp>
        <p:nvSpPr>
          <p:cNvPr id="11277" name="Line 13"/>
          <p:cNvSpPr>
            <a:spLocks noChangeShapeType="1"/>
          </p:cNvSpPr>
          <p:nvPr/>
        </p:nvSpPr>
        <p:spPr bwMode="auto">
          <a:xfrm>
            <a:off x="5867400" y="2060575"/>
            <a:ext cx="0" cy="3384550"/>
          </a:xfrm>
          <a:prstGeom prst="line">
            <a:avLst/>
          </a:prstGeom>
          <a:noFill/>
          <a:ln w="9525">
            <a:solidFill>
              <a:schemeClr val="tx1"/>
            </a:solidFill>
            <a:prstDash val="dash"/>
            <a:round/>
            <a:headEnd/>
            <a:tailEnd/>
          </a:ln>
        </p:spPr>
        <p:txBody>
          <a:bodyPr/>
          <a:lstStyle/>
          <a:p>
            <a:endParaRPr lang="ja-JP" altLang="en-US"/>
          </a:p>
        </p:txBody>
      </p:sp>
      <p:sp>
        <p:nvSpPr>
          <p:cNvPr id="14349" name="Text Box 14"/>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4350" name="Text Box 15"/>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4351" name="Text Box 16"/>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4352" name="Text Box 17"/>
          <p:cNvSpPr txBox="1">
            <a:spLocks noChangeArrowheads="1"/>
          </p:cNvSpPr>
          <p:nvPr/>
        </p:nvSpPr>
        <p:spPr bwMode="auto">
          <a:xfrm>
            <a:off x="5795963" y="5661025"/>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4353" name="Text Box 18"/>
          <p:cNvSpPr txBox="1">
            <a:spLocks noChangeArrowheads="1"/>
          </p:cNvSpPr>
          <p:nvPr/>
        </p:nvSpPr>
        <p:spPr bwMode="auto">
          <a:xfrm>
            <a:off x="468313" y="2852738"/>
            <a:ext cx="1081087" cy="396875"/>
          </a:xfrm>
          <a:prstGeom prst="rect">
            <a:avLst/>
          </a:prstGeom>
          <a:noFill/>
          <a:ln w="9525">
            <a:noFill/>
            <a:miter lim="800000"/>
            <a:headEnd/>
            <a:tailEnd/>
          </a:ln>
        </p:spPr>
        <p:txBody>
          <a:bodyPr>
            <a:spAutoFit/>
          </a:bodyPr>
          <a:lstStyle/>
          <a:p>
            <a:pPr>
              <a:spcBef>
                <a:spcPct val="50000"/>
              </a:spcBef>
            </a:pPr>
            <a:r>
              <a:rPr lang="en-US" altLang="ja-JP" sz="2000"/>
              <a:t>100</a:t>
            </a:r>
            <a:r>
              <a:rPr lang="ja-JP" altLang="en-US" sz="2000"/>
              <a:t>円</a:t>
            </a:r>
          </a:p>
        </p:txBody>
      </p:sp>
      <p:sp>
        <p:nvSpPr>
          <p:cNvPr id="11283" name="Text Box 19"/>
          <p:cNvSpPr txBox="1">
            <a:spLocks noChangeArrowheads="1"/>
          </p:cNvSpPr>
          <p:nvPr/>
        </p:nvSpPr>
        <p:spPr bwMode="auto">
          <a:xfrm>
            <a:off x="539750" y="3860800"/>
            <a:ext cx="1223963" cy="396875"/>
          </a:xfrm>
          <a:prstGeom prst="rect">
            <a:avLst/>
          </a:prstGeom>
          <a:noFill/>
          <a:ln w="9525">
            <a:noFill/>
            <a:miter lim="800000"/>
            <a:headEnd/>
            <a:tailEnd/>
          </a:ln>
        </p:spPr>
        <p:txBody>
          <a:bodyPr>
            <a:spAutoFit/>
          </a:bodyPr>
          <a:lstStyle/>
          <a:p>
            <a:pPr>
              <a:spcBef>
                <a:spcPct val="50000"/>
              </a:spcBef>
            </a:pPr>
            <a:r>
              <a:rPr lang="en-US" altLang="ja-JP" sz="2000"/>
              <a:t>50</a:t>
            </a:r>
            <a:r>
              <a:rPr lang="ja-JP" altLang="en-US" sz="2000"/>
              <a:t>円</a:t>
            </a:r>
          </a:p>
        </p:txBody>
      </p:sp>
      <p:sp>
        <p:nvSpPr>
          <p:cNvPr id="11284" name="Text Box 20"/>
          <p:cNvSpPr txBox="1">
            <a:spLocks noChangeArrowheads="1"/>
          </p:cNvSpPr>
          <p:nvPr/>
        </p:nvSpPr>
        <p:spPr bwMode="auto">
          <a:xfrm>
            <a:off x="468313" y="1628775"/>
            <a:ext cx="1079500" cy="396875"/>
          </a:xfrm>
          <a:prstGeom prst="rect">
            <a:avLst/>
          </a:prstGeom>
          <a:noFill/>
          <a:ln w="9525">
            <a:noFill/>
            <a:miter lim="800000"/>
            <a:headEnd/>
            <a:tailEnd/>
          </a:ln>
        </p:spPr>
        <p:txBody>
          <a:bodyPr>
            <a:spAutoFit/>
          </a:bodyPr>
          <a:lstStyle/>
          <a:p>
            <a:pPr>
              <a:spcBef>
                <a:spcPct val="50000"/>
              </a:spcBef>
            </a:pPr>
            <a:r>
              <a:rPr lang="en-US" altLang="ja-JP" sz="2000"/>
              <a:t>150</a:t>
            </a:r>
            <a:r>
              <a:rPr lang="ja-JP" altLang="en-US" sz="2000"/>
              <a:t>円</a:t>
            </a:r>
          </a:p>
        </p:txBody>
      </p:sp>
      <p:sp>
        <p:nvSpPr>
          <p:cNvPr id="14356" name="Rectangle 21"/>
          <p:cNvSpPr>
            <a:spLocks noChangeArrowheads="1"/>
          </p:cNvSpPr>
          <p:nvPr/>
        </p:nvSpPr>
        <p:spPr bwMode="auto">
          <a:xfrm>
            <a:off x="3276600" y="333375"/>
            <a:ext cx="2374900" cy="641350"/>
          </a:xfrm>
          <a:prstGeom prst="rect">
            <a:avLst/>
          </a:prstGeom>
          <a:noFill/>
          <a:ln w="9525">
            <a:noFill/>
            <a:miter lim="800000"/>
            <a:headEnd/>
            <a:tailEnd/>
          </a:ln>
        </p:spPr>
        <p:txBody>
          <a:bodyPr>
            <a:spAutoFit/>
          </a:bodyPr>
          <a:lstStyle/>
          <a:p>
            <a:pPr>
              <a:spcBef>
                <a:spcPct val="50000"/>
              </a:spcBef>
            </a:pPr>
            <a:r>
              <a:rPr lang="ja-JP" altLang="en-US" sz="3600"/>
              <a:t>供給曲線</a:t>
            </a:r>
          </a:p>
        </p:txBody>
      </p:sp>
      <p:sp>
        <p:nvSpPr>
          <p:cNvPr id="14357" name="Oval 22"/>
          <p:cNvSpPr>
            <a:spLocks noChangeArrowheads="1"/>
          </p:cNvSpPr>
          <p:nvPr/>
        </p:nvSpPr>
        <p:spPr bwMode="auto">
          <a:xfrm>
            <a:off x="4572000" y="292417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287" name="Oval 23"/>
          <p:cNvSpPr>
            <a:spLocks noChangeArrowheads="1"/>
          </p:cNvSpPr>
          <p:nvPr/>
        </p:nvSpPr>
        <p:spPr bwMode="auto">
          <a:xfrm>
            <a:off x="3276600" y="393382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288" name="Oval 24"/>
          <p:cNvSpPr>
            <a:spLocks noChangeArrowheads="1"/>
          </p:cNvSpPr>
          <p:nvPr/>
        </p:nvSpPr>
        <p:spPr bwMode="auto">
          <a:xfrm>
            <a:off x="5724525" y="1989138"/>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284"/>
                                        </p:tgtEl>
                                        <p:attrNameLst>
                                          <p:attrName>style.visibility</p:attrName>
                                        </p:attrNameLst>
                                      </p:cBhvr>
                                      <p:to>
                                        <p:strVal val="visible"/>
                                      </p:to>
                                    </p:set>
                                    <p:anim calcmode="lin" valueType="num">
                                      <p:cBhvr>
                                        <p:cTn id="7" dur="500" fill="hold"/>
                                        <p:tgtEl>
                                          <p:spTgt spid="1128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8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8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8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animEffect transition="in" filter="fade">
                                      <p:cBhvr>
                                        <p:cTn id="15" dur="2000"/>
                                        <p:tgtEl>
                                          <p:spTgt spid="11276"/>
                                        </p:tgtEl>
                                      </p:cBhvr>
                                    </p:animEffect>
                                    <p:anim calcmode="lin" valueType="num">
                                      <p:cBhvr>
                                        <p:cTn id="16" dur="2000" fill="hold"/>
                                        <p:tgtEl>
                                          <p:spTgt spid="11276"/>
                                        </p:tgtEl>
                                        <p:attrNameLst>
                                          <p:attrName>style.rotation</p:attrName>
                                        </p:attrNameLst>
                                      </p:cBhvr>
                                      <p:tavLst>
                                        <p:tav tm="0">
                                          <p:val>
                                            <p:fltVal val="720"/>
                                          </p:val>
                                        </p:tav>
                                        <p:tav tm="100000">
                                          <p:val>
                                            <p:fltVal val="0"/>
                                          </p:val>
                                        </p:tav>
                                      </p:tavLst>
                                    </p:anim>
                                    <p:anim calcmode="lin" valueType="num">
                                      <p:cBhvr>
                                        <p:cTn id="17" dur="2000" fill="hold"/>
                                        <p:tgtEl>
                                          <p:spTgt spid="11276"/>
                                        </p:tgtEl>
                                        <p:attrNameLst>
                                          <p:attrName>ppt_h</p:attrName>
                                        </p:attrNameLst>
                                      </p:cBhvr>
                                      <p:tavLst>
                                        <p:tav tm="0">
                                          <p:val>
                                            <p:fltVal val="0"/>
                                          </p:val>
                                        </p:tav>
                                        <p:tav tm="100000">
                                          <p:val>
                                            <p:strVal val="#ppt_h"/>
                                          </p:val>
                                        </p:tav>
                                      </p:tavLst>
                                    </p:anim>
                                    <p:anim calcmode="lin" valueType="num">
                                      <p:cBhvr>
                                        <p:cTn id="18" dur="2000" fill="hold"/>
                                        <p:tgtEl>
                                          <p:spTgt spid="11276"/>
                                        </p:tgtEl>
                                        <p:attrNameLst>
                                          <p:attrName>ppt_w</p:attrName>
                                        </p:attrNameLst>
                                      </p:cBhvr>
                                      <p:tavLst>
                                        <p:tav tm="0">
                                          <p:val>
                                            <p:fltVal val="0"/>
                                          </p:val>
                                        </p:tav>
                                        <p:tav tm="100000">
                                          <p:val>
                                            <p:strVal val="#ppt_w"/>
                                          </p:val>
                                        </p:tav>
                                      </p:tavLst>
                                    </p:anim>
                                  </p:childTnLst>
                                </p:cTn>
                              </p:par>
                              <p:par>
                                <p:cTn id="19" presetID="4" presetClass="entr" presetSubtype="16" fill="hold" grpId="0" nodeType="withEffect">
                                  <p:stCondLst>
                                    <p:cond delay="0"/>
                                  </p:stCondLst>
                                  <p:childTnLst>
                                    <p:set>
                                      <p:cBhvr>
                                        <p:cTn id="20" dur="1" fill="hold">
                                          <p:stCondLst>
                                            <p:cond delay="0"/>
                                          </p:stCondLst>
                                        </p:cTn>
                                        <p:tgtEl>
                                          <p:spTgt spid="11288"/>
                                        </p:tgtEl>
                                        <p:attrNameLst>
                                          <p:attrName>style.visibility</p:attrName>
                                        </p:attrNameLst>
                                      </p:cBhvr>
                                      <p:to>
                                        <p:strVal val="visible"/>
                                      </p:to>
                                    </p:set>
                                    <p:animEffect transition="in" filter="box(in)">
                                      <p:cBhvr>
                                        <p:cTn id="21" dur="500"/>
                                        <p:tgtEl>
                                          <p:spTgt spid="11288"/>
                                        </p:tgtEl>
                                      </p:cBhvr>
                                    </p:animEffect>
                                  </p:childTnLst>
                                </p:cTn>
                              </p:par>
                              <p:par>
                                <p:cTn id="22" presetID="51" presetClass="entr" presetSubtype="0" fill="hold" grpId="0" nodeType="withEffect">
                                  <p:stCondLst>
                                    <p:cond delay="0"/>
                                  </p:stCondLst>
                                  <p:childTnLst>
                                    <p:set>
                                      <p:cBhvr>
                                        <p:cTn id="23" dur="1" fill="hold">
                                          <p:stCondLst>
                                            <p:cond delay="0"/>
                                          </p:stCondLst>
                                        </p:cTn>
                                        <p:tgtEl>
                                          <p:spTgt spid="11277"/>
                                        </p:tgtEl>
                                        <p:attrNameLst>
                                          <p:attrName>style.visibility</p:attrName>
                                        </p:attrNameLst>
                                      </p:cBhvr>
                                      <p:to>
                                        <p:strVal val="visible"/>
                                      </p:to>
                                    </p:set>
                                    <p:animEffect transition="in" filter="fade">
                                      <p:cBhvr>
                                        <p:cTn id="24" dur="770" decel="100000"/>
                                        <p:tgtEl>
                                          <p:spTgt spid="11277"/>
                                        </p:tgtEl>
                                      </p:cBhvr>
                                    </p:animEffect>
                                    <p:animScale>
                                      <p:cBhvr>
                                        <p:cTn id="25" dur="770" decel="100000"/>
                                        <p:tgtEl>
                                          <p:spTgt spid="11277"/>
                                        </p:tgtEl>
                                      </p:cBhvr>
                                      <p:from x="10000" y="10000"/>
                                      <p:to x="200000" y="450000"/>
                                    </p:animScale>
                                    <p:animScale>
                                      <p:cBhvr>
                                        <p:cTn id="26" dur="1230" accel="100000" fill="hold">
                                          <p:stCondLst>
                                            <p:cond delay="770"/>
                                          </p:stCondLst>
                                        </p:cTn>
                                        <p:tgtEl>
                                          <p:spTgt spid="11277"/>
                                        </p:tgtEl>
                                      </p:cBhvr>
                                      <p:from x="200000" y="450000"/>
                                      <p:to x="100000" y="100000"/>
                                    </p:animScale>
                                    <p:set>
                                      <p:cBhvr>
                                        <p:cTn id="27" dur="770" fill="hold"/>
                                        <p:tgtEl>
                                          <p:spTgt spid="11277"/>
                                        </p:tgtEl>
                                        <p:attrNameLst>
                                          <p:attrName>ppt_x</p:attrName>
                                        </p:attrNameLst>
                                      </p:cBhvr>
                                      <p:to>
                                        <p:strVal val="(0.5)"/>
                                      </p:to>
                                    </p:set>
                                    <p:anim from="(0.5)" to="(#ppt_x)" calcmode="lin" valueType="num">
                                      <p:cBhvr>
                                        <p:cTn id="28" dur="1230" accel="100000" fill="hold">
                                          <p:stCondLst>
                                            <p:cond delay="770"/>
                                          </p:stCondLst>
                                        </p:cTn>
                                        <p:tgtEl>
                                          <p:spTgt spid="11277"/>
                                        </p:tgtEl>
                                        <p:attrNameLst>
                                          <p:attrName>ppt_x</p:attrName>
                                        </p:attrNameLst>
                                      </p:cBhvr>
                                    </p:anim>
                                    <p:set>
                                      <p:cBhvr>
                                        <p:cTn id="29" dur="770" fill="hold"/>
                                        <p:tgtEl>
                                          <p:spTgt spid="11277"/>
                                        </p:tgtEl>
                                        <p:attrNameLst>
                                          <p:attrName>ppt_y</p:attrName>
                                        </p:attrNameLst>
                                      </p:cBhvr>
                                      <p:to>
                                        <p:strVal val="(#ppt_y+0.4)"/>
                                      </p:to>
                                    </p:set>
                                    <p:anim from="(#ppt_y+0.4)" to="(#ppt_y)" calcmode="lin" valueType="num">
                                      <p:cBhvr>
                                        <p:cTn id="30" dur="1230" accel="100000" fill="hold">
                                          <p:stCondLst>
                                            <p:cond delay="770"/>
                                          </p:stCondLst>
                                        </p:cTn>
                                        <p:tgtEl>
                                          <p:spTgt spid="11277"/>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38" presetClass="entr" presetSubtype="0" accel="50000" fill="hold" grpId="0" nodeType="clickEffect">
                                  <p:stCondLst>
                                    <p:cond delay="0"/>
                                  </p:stCondLst>
                                  <p:iterate type="lt">
                                    <p:tmPct val="50000"/>
                                  </p:iterate>
                                  <p:childTnLst>
                                    <p:set>
                                      <p:cBhvr>
                                        <p:cTn id="34" dur="1" fill="hold">
                                          <p:stCondLst>
                                            <p:cond delay="0"/>
                                          </p:stCondLst>
                                        </p:cTn>
                                        <p:tgtEl>
                                          <p:spTgt spid="11283"/>
                                        </p:tgtEl>
                                        <p:attrNameLst>
                                          <p:attrName>style.visibility</p:attrName>
                                        </p:attrNameLst>
                                      </p:cBhvr>
                                      <p:to>
                                        <p:strVal val="visible"/>
                                      </p:to>
                                    </p:set>
                                    <p:set>
                                      <p:cBhvr>
                                        <p:cTn id="35" dur="455" fill="hold">
                                          <p:stCondLst>
                                            <p:cond delay="0"/>
                                          </p:stCondLst>
                                        </p:cTn>
                                        <p:tgtEl>
                                          <p:spTgt spid="11283"/>
                                        </p:tgtEl>
                                        <p:attrNameLst>
                                          <p:attrName>style.rotation</p:attrName>
                                        </p:attrNameLst>
                                      </p:cBhvr>
                                      <p:to>
                                        <p:strVal val="-45.0"/>
                                      </p:to>
                                    </p:set>
                                    <p:anim calcmode="lin" valueType="num">
                                      <p:cBhvr>
                                        <p:cTn id="36" dur="455" fill="hold">
                                          <p:stCondLst>
                                            <p:cond delay="455"/>
                                          </p:stCondLst>
                                        </p:cTn>
                                        <p:tgtEl>
                                          <p:spTgt spid="11283"/>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1283"/>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1283"/>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1283"/>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11274"/>
                                        </p:tgtEl>
                                        <p:attrNameLst>
                                          <p:attrName>style.visibility</p:attrName>
                                        </p:attrNameLst>
                                      </p:cBhvr>
                                      <p:to>
                                        <p:strVal val="visible"/>
                                      </p:to>
                                    </p:set>
                                    <p:anim calcmode="lin" valueType="num">
                                      <p:cBhvr>
                                        <p:cTn id="44" dur="500" fill="hold"/>
                                        <p:tgtEl>
                                          <p:spTgt spid="11274"/>
                                        </p:tgtEl>
                                        <p:attrNameLst>
                                          <p:attrName>ppt_w</p:attrName>
                                        </p:attrNameLst>
                                      </p:cBhvr>
                                      <p:tavLst>
                                        <p:tav tm="0">
                                          <p:val>
                                            <p:strVal val="#ppt_w*0.05"/>
                                          </p:val>
                                        </p:tav>
                                        <p:tav tm="100000">
                                          <p:val>
                                            <p:strVal val="#ppt_w"/>
                                          </p:val>
                                        </p:tav>
                                      </p:tavLst>
                                    </p:anim>
                                    <p:anim calcmode="lin" valueType="num">
                                      <p:cBhvr>
                                        <p:cTn id="45" dur="500" fill="hold"/>
                                        <p:tgtEl>
                                          <p:spTgt spid="11274"/>
                                        </p:tgtEl>
                                        <p:attrNameLst>
                                          <p:attrName>ppt_h</p:attrName>
                                        </p:attrNameLst>
                                      </p:cBhvr>
                                      <p:tavLst>
                                        <p:tav tm="0">
                                          <p:val>
                                            <p:strVal val="#ppt_h"/>
                                          </p:val>
                                        </p:tav>
                                        <p:tav tm="100000">
                                          <p:val>
                                            <p:strVal val="#ppt_h"/>
                                          </p:val>
                                        </p:tav>
                                      </p:tavLst>
                                    </p:anim>
                                    <p:anim calcmode="lin" valueType="num">
                                      <p:cBhvr>
                                        <p:cTn id="46" dur="500" fill="hold"/>
                                        <p:tgtEl>
                                          <p:spTgt spid="11274"/>
                                        </p:tgtEl>
                                        <p:attrNameLst>
                                          <p:attrName>ppt_x</p:attrName>
                                        </p:attrNameLst>
                                      </p:cBhvr>
                                      <p:tavLst>
                                        <p:tav tm="0">
                                          <p:val>
                                            <p:strVal val="#ppt_x-.2"/>
                                          </p:val>
                                        </p:tav>
                                        <p:tav tm="100000">
                                          <p:val>
                                            <p:strVal val="#ppt_x"/>
                                          </p:val>
                                        </p:tav>
                                      </p:tavLst>
                                    </p:anim>
                                    <p:anim calcmode="lin" valueType="num">
                                      <p:cBhvr>
                                        <p:cTn id="47" dur="500" fill="hold"/>
                                        <p:tgtEl>
                                          <p:spTgt spid="11274"/>
                                        </p:tgtEl>
                                        <p:attrNameLst>
                                          <p:attrName>ppt_y</p:attrName>
                                        </p:attrNameLst>
                                      </p:cBhvr>
                                      <p:tavLst>
                                        <p:tav tm="0">
                                          <p:val>
                                            <p:strVal val="#ppt_y"/>
                                          </p:val>
                                        </p:tav>
                                        <p:tav tm="100000">
                                          <p:val>
                                            <p:strVal val="#ppt_y"/>
                                          </p:val>
                                        </p:tav>
                                      </p:tavLst>
                                    </p:anim>
                                    <p:animEffect transition="in" filter="fade">
                                      <p:cBhvr>
                                        <p:cTn id="48" dur="500"/>
                                        <p:tgtEl>
                                          <p:spTgt spid="11274"/>
                                        </p:tgtEl>
                                      </p:cBhvr>
                                    </p:animEffect>
                                  </p:childTnLst>
                                </p:cTn>
                              </p:par>
                              <p:par>
                                <p:cTn id="49" presetID="58" presetClass="entr" presetSubtype="0" accel="100000" fill="hold" grpId="0" nodeType="withEffect">
                                  <p:stCondLst>
                                    <p:cond delay="0"/>
                                  </p:stCondLst>
                                  <p:childTnLst>
                                    <p:set>
                                      <p:cBhvr>
                                        <p:cTn id="50" dur="1" fill="hold">
                                          <p:stCondLst>
                                            <p:cond delay="0"/>
                                          </p:stCondLst>
                                        </p:cTn>
                                        <p:tgtEl>
                                          <p:spTgt spid="11287"/>
                                        </p:tgtEl>
                                        <p:attrNameLst>
                                          <p:attrName>style.visibility</p:attrName>
                                        </p:attrNameLst>
                                      </p:cBhvr>
                                      <p:to>
                                        <p:strVal val="visible"/>
                                      </p:to>
                                    </p:set>
                                    <p:anim calcmode="lin" valueType="num">
                                      <p:cBhvr>
                                        <p:cTn id="51" dur="500" fill="hold"/>
                                        <p:tgtEl>
                                          <p:spTgt spid="11287"/>
                                        </p:tgtEl>
                                        <p:attrNameLst>
                                          <p:attrName>ppt_w</p:attrName>
                                        </p:attrNameLst>
                                      </p:cBhvr>
                                      <p:tavLst>
                                        <p:tav tm="0">
                                          <p:val>
                                            <p:strVal val="#ppt_w*2.5"/>
                                          </p:val>
                                        </p:tav>
                                        <p:tav tm="100000">
                                          <p:val>
                                            <p:strVal val="#ppt_w"/>
                                          </p:val>
                                        </p:tav>
                                      </p:tavLst>
                                    </p:anim>
                                    <p:anim calcmode="lin" valueType="num">
                                      <p:cBhvr>
                                        <p:cTn id="52" dur="500" fill="hold"/>
                                        <p:tgtEl>
                                          <p:spTgt spid="11287"/>
                                        </p:tgtEl>
                                        <p:attrNameLst>
                                          <p:attrName>ppt_h</p:attrName>
                                        </p:attrNameLst>
                                      </p:cBhvr>
                                      <p:tavLst>
                                        <p:tav tm="0">
                                          <p:val>
                                            <p:strVal val="#ppt_h*0.01"/>
                                          </p:val>
                                        </p:tav>
                                        <p:tav tm="100000">
                                          <p:val>
                                            <p:strVal val="#ppt_h"/>
                                          </p:val>
                                        </p:tav>
                                      </p:tavLst>
                                    </p:anim>
                                    <p:anim calcmode="lin" valueType="num">
                                      <p:cBhvr>
                                        <p:cTn id="53" dur="500" fill="hold"/>
                                        <p:tgtEl>
                                          <p:spTgt spid="11287"/>
                                        </p:tgtEl>
                                        <p:attrNameLst>
                                          <p:attrName>ppt_x</p:attrName>
                                        </p:attrNameLst>
                                      </p:cBhvr>
                                      <p:tavLst>
                                        <p:tav tm="0">
                                          <p:val>
                                            <p:strVal val="#ppt_x"/>
                                          </p:val>
                                        </p:tav>
                                        <p:tav tm="100000">
                                          <p:val>
                                            <p:strVal val="#ppt_x"/>
                                          </p:val>
                                        </p:tav>
                                      </p:tavLst>
                                    </p:anim>
                                    <p:anim calcmode="lin" valueType="num">
                                      <p:cBhvr>
                                        <p:cTn id="54" dur="500" fill="hold"/>
                                        <p:tgtEl>
                                          <p:spTgt spid="11287"/>
                                        </p:tgtEl>
                                        <p:attrNameLst>
                                          <p:attrName>ppt_y</p:attrName>
                                        </p:attrNameLst>
                                      </p:cBhvr>
                                      <p:tavLst>
                                        <p:tav tm="0">
                                          <p:val>
                                            <p:strVal val="#ppt_h+1"/>
                                          </p:val>
                                        </p:tav>
                                        <p:tav tm="100000">
                                          <p:val>
                                            <p:strVal val="#ppt_y"/>
                                          </p:val>
                                        </p:tav>
                                      </p:tavLst>
                                    </p:anim>
                                    <p:animEffect transition="in" filter="fade">
                                      <p:cBhvr>
                                        <p:cTn id="55" dur="500"/>
                                        <p:tgtEl>
                                          <p:spTgt spid="11287"/>
                                        </p:tgtEl>
                                      </p:cBhvr>
                                    </p:animEffect>
                                  </p:childTnLst>
                                </p:cTn>
                              </p:par>
                              <p:par>
                                <p:cTn id="56" presetID="15" presetClass="entr" presetSubtype="0" fill="hold" grpId="0" nodeType="withEffect">
                                  <p:stCondLst>
                                    <p:cond delay="0"/>
                                  </p:stCondLst>
                                  <p:childTnLst>
                                    <p:set>
                                      <p:cBhvr>
                                        <p:cTn id="57" dur="1" fill="hold">
                                          <p:stCondLst>
                                            <p:cond delay="0"/>
                                          </p:stCondLst>
                                        </p:cTn>
                                        <p:tgtEl>
                                          <p:spTgt spid="11275"/>
                                        </p:tgtEl>
                                        <p:attrNameLst>
                                          <p:attrName>style.visibility</p:attrName>
                                        </p:attrNameLst>
                                      </p:cBhvr>
                                      <p:to>
                                        <p:strVal val="visible"/>
                                      </p:to>
                                    </p:set>
                                    <p:anim calcmode="lin" valueType="num">
                                      <p:cBhvr>
                                        <p:cTn id="58" dur="1000" fill="hold"/>
                                        <p:tgtEl>
                                          <p:spTgt spid="11275"/>
                                        </p:tgtEl>
                                        <p:attrNameLst>
                                          <p:attrName>ppt_w</p:attrName>
                                        </p:attrNameLst>
                                      </p:cBhvr>
                                      <p:tavLst>
                                        <p:tav tm="0">
                                          <p:val>
                                            <p:fltVal val="0"/>
                                          </p:val>
                                        </p:tav>
                                        <p:tav tm="100000">
                                          <p:val>
                                            <p:strVal val="#ppt_w"/>
                                          </p:val>
                                        </p:tav>
                                      </p:tavLst>
                                    </p:anim>
                                    <p:anim calcmode="lin" valueType="num">
                                      <p:cBhvr>
                                        <p:cTn id="59" dur="1000" fill="hold"/>
                                        <p:tgtEl>
                                          <p:spTgt spid="11275"/>
                                        </p:tgtEl>
                                        <p:attrNameLst>
                                          <p:attrName>ppt_h</p:attrName>
                                        </p:attrNameLst>
                                      </p:cBhvr>
                                      <p:tavLst>
                                        <p:tav tm="0">
                                          <p:val>
                                            <p:fltVal val="0"/>
                                          </p:val>
                                        </p:tav>
                                        <p:tav tm="100000">
                                          <p:val>
                                            <p:strVal val="#ppt_h"/>
                                          </p:val>
                                        </p:tav>
                                      </p:tavLst>
                                    </p:anim>
                                    <p:anim calcmode="lin" valueType="num">
                                      <p:cBhvr>
                                        <p:cTn id="60" dur="1000" fill="hold"/>
                                        <p:tgtEl>
                                          <p:spTgt spid="11275"/>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11270"/>
                                        </p:tgtEl>
                                        <p:attrNameLst>
                                          <p:attrName>style.visibility</p:attrName>
                                        </p:attrNameLst>
                                      </p:cBhvr>
                                      <p:to>
                                        <p:strVal val="visible"/>
                                      </p:to>
                                    </p:set>
                                    <p:anim calcmode="lin" valueType="num">
                                      <p:cBhvr>
                                        <p:cTn id="66" dur="500" decel="50000" fill="hold">
                                          <p:stCondLst>
                                            <p:cond delay="0"/>
                                          </p:stCondLst>
                                        </p:cTn>
                                        <p:tgtEl>
                                          <p:spTgt spid="11270"/>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1270"/>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1270"/>
                                        </p:tgtEl>
                                        <p:attrNameLst>
                                          <p:attrName>ppt_w</p:attrName>
                                        </p:attrNameLst>
                                      </p:cBhvr>
                                      <p:tavLst>
                                        <p:tav tm="0">
                                          <p:val>
                                            <p:strVal val="#ppt_w*.05"/>
                                          </p:val>
                                        </p:tav>
                                        <p:tav tm="100000">
                                          <p:val>
                                            <p:strVal val="#ppt_w"/>
                                          </p:val>
                                        </p:tav>
                                      </p:tavLst>
                                    </p:anim>
                                    <p:anim calcmode="lin" valueType="num">
                                      <p:cBhvr>
                                        <p:cTn id="69" dur="1000" fill="hold"/>
                                        <p:tgtEl>
                                          <p:spTgt spid="11270"/>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1270"/>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1270"/>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1270"/>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5" grpId="0" animBg="1"/>
      <p:bldP spid="11276" grpId="0" animBg="1"/>
      <p:bldP spid="11277" grpId="0" animBg="1"/>
      <p:bldP spid="11283" grpId="0"/>
      <p:bldP spid="11284" grpId="0"/>
      <p:bldP spid="11287" grpId="0" animBg="1"/>
      <p:bldP spid="1128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84995" name="Line 3"/>
          <p:cNvSpPr>
            <a:spLocks noChangeShapeType="1"/>
          </p:cNvSpPr>
          <p:nvPr/>
        </p:nvSpPr>
        <p:spPr bwMode="auto">
          <a:xfrm>
            <a:off x="1835150" y="5445125"/>
            <a:ext cx="5832475" cy="0"/>
          </a:xfrm>
          <a:prstGeom prst="line">
            <a:avLst/>
          </a:prstGeom>
          <a:noFill/>
          <a:ln w="9525">
            <a:solidFill>
              <a:schemeClr val="tx1"/>
            </a:solidFill>
            <a:round/>
            <a:headEnd/>
            <a:tailEnd/>
          </a:ln>
        </p:spPr>
        <p:txBody>
          <a:bodyPr/>
          <a:lstStyle/>
          <a:p>
            <a:endParaRPr lang="ja-JP" altLang="en-US"/>
          </a:p>
        </p:txBody>
      </p:sp>
      <p:sp>
        <p:nvSpPr>
          <p:cNvPr id="84996"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dirty="0">
                <a:solidFill>
                  <a:srgbClr val="FF0000"/>
                </a:solidFill>
              </a:rPr>
              <a:t>雇用量</a:t>
            </a:r>
          </a:p>
        </p:txBody>
      </p:sp>
      <p:sp>
        <p:nvSpPr>
          <p:cNvPr id="84997" name="Text Box 5"/>
          <p:cNvSpPr txBox="1">
            <a:spLocks noChangeArrowheads="1"/>
          </p:cNvSpPr>
          <p:nvPr/>
        </p:nvSpPr>
        <p:spPr bwMode="auto">
          <a:xfrm>
            <a:off x="797223" y="692150"/>
            <a:ext cx="461665" cy="1584325"/>
          </a:xfrm>
          <a:prstGeom prst="rect">
            <a:avLst/>
          </a:prstGeom>
          <a:noFill/>
          <a:ln w="9525">
            <a:noFill/>
            <a:miter lim="800000"/>
            <a:headEnd/>
            <a:tailEnd/>
          </a:ln>
        </p:spPr>
        <p:txBody>
          <a:bodyPr vert="eaVert">
            <a:spAutoFit/>
          </a:bodyPr>
          <a:lstStyle/>
          <a:p>
            <a:pPr>
              <a:spcBef>
                <a:spcPct val="50000"/>
              </a:spcBef>
            </a:pPr>
            <a:r>
              <a:rPr lang="ja-JP" altLang="en-US" dirty="0">
                <a:solidFill>
                  <a:srgbClr val="FF0000"/>
                </a:solidFill>
              </a:rPr>
              <a:t>賃金</a:t>
            </a:r>
          </a:p>
        </p:txBody>
      </p:sp>
      <p:sp>
        <p:nvSpPr>
          <p:cNvPr id="84998" name="Line 6"/>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84999" name="Line 7"/>
          <p:cNvSpPr>
            <a:spLocks noChangeShapeType="1"/>
          </p:cNvSpPr>
          <p:nvPr/>
        </p:nvSpPr>
        <p:spPr bwMode="auto">
          <a:xfrm>
            <a:off x="2555875" y="1412875"/>
            <a:ext cx="4319588" cy="3529013"/>
          </a:xfrm>
          <a:prstGeom prst="line">
            <a:avLst/>
          </a:prstGeom>
          <a:noFill/>
          <a:ln w="9525">
            <a:solidFill>
              <a:schemeClr val="tx1"/>
            </a:solidFill>
            <a:round/>
            <a:headEnd/>
            <a:tailEnd/>
          </a:ln>
        </p:spPr>
        <p:txBody>
          <a:bodyPr/>
          <a:lstStyle/>
          <a:p>
            <a:endParaRPr lang="ja-JP" altLang="en-US"/>
          </a:p>
        </p:txBody>
      </p:sp>
      <p:sp>
        <p:nvSpPr>
          <p:cNvPr id="85000" name="Text Box 9"/>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85001" name="Text Box 12"/>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85002" name="Text Box 13"/>
          <p:cNvSpPr txBox="1">
            <a:spLocks noChangeArrowheads="1"/>
          </p:cNvSpPr>
          <p:nvPr/>
        </p:nvSpPr>
        <p:spPr bwMode="auto">
          <a:xfrm>
            <a:off x="468313"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85003" name="Text Box 14"/>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85004" name="Text Box 15"/>
          <p:cNvSpPr txBox="1">
            <a:spLocks noChangeArrowheads="1"/>
          </p:cNvSpPr>
          <p:nvPr/>
        </p:nvSpPr>
        <p:spPr bwMode="auto">
          <a:xfrm>
            <a:off x="6443663" y="836613"/>
            <a:ext cx="2087562" cy="366712"/>
          </a:xfrm>
          <a:prstGeom prst="rect">
            <a:avLst/>
          </a:prstGeom>
          <a:noFill/>
          <a:ln w="9525">
            <a:noFill/>
            <a:miter lim="800000"/>
            <a:headEnd/>
            <a:tailEnd/>
          </a:ln>
        </p:spPr>
        <p:txBody>
          <a:bodyPr>
            <a:spAutoFit/>
          </a:bodyPr>
          <a:lstStyle/>
          <a:p>
            <a:pPr>
              <a:spcBef>
                <a:spcPct val="50000"/>
              </a:spcBef>
            </a:pPr>
            <a:r>
              <a:rPr lang="ja-JP" altLang="en-US"/>
              <a:t>労働供給曲線</a:t>
            </a:r>
          </a:p>
        </p:txBody>
      </p:sp>
      <p:sp>
        <p:nvSpPr>
          <p:cNvPr id="85005" name="Text Box 16"/>
          <p:cNvSpPr txBox="1">
            <a:spLocks noChangeArrowheads="1"/>
          </p:cNvSpPr>
          <p:nvPr/>
        </p:nvSpPr>
        <p:spPr bwMode="auto">
          <a:xfrm>
            <a:off x="1908175" y="836613"/>
            <a:ext cx="2520950" cy="366712"/>
          </a:xfrm>
          <a:prstGeom prst="rect">
            <a:avLst/>
          </a:prstGeom>
          <a:noFill/>
          <a:ln w="9525">
            <a:noFill/>
            <a:miter lim="800000"/>
            <a:headEnd/>
            <a:tailEnd/>
          </a:ln>
        </p:spPr>
        <p:txBody>
          <a:bodyPr>
            <a:spAutoFit/>
          </a:bodyPr>
          <a:lstStyle/>
          <a:p>
            <a:pPr>
              <a:spcBef>
                <a:spcPct val="50000"/>
              </a:spcBef>
            </a:pPr>
            <a:r>
              <a:rPr lang="ja-JP" altLang="en-US"/>
              <a:t>労働需要曲線</a:t>
            </a:r>
          </a:p>
        </p:txBody>
      </p:sp>
      <p:sp>
        <p:nvSpPr>
          <p:cNvPr id="85006" name="Text Box 17"/>
          <p:cNvSpPr txBox="1">
            <a:spLocks noChangeArrowheads="1"/>
          </p:cNvSpPr>
          <p:nvPr/>
        </p:nvSpPr>
        <p:spPr bwMode="auto">
          <a:xfrm>
            <a:off x="1979613" y="260350"/>
            <a:ext cx="5903912" cy="579438"/>
          </a:xfrm>
          <a:prstGeom prst="rect">
            <a:avLst/>
          </a:prstGeom>
          <a:noFill/>
          <a:ln w="9525">
            <a:noFill/>
            <a:miter lim="800000"/>
            <a:headEnd/>
            <a:tailEnd/>
          </a:ln>
        </p:spPr>
        <p:txBody>
          <a:bodyPr>
            <a:spAutoFit/>
          </a:bodyPr>
          <a:lstStyle/>
          <a:p>
            <a:pPr>
              <a:spcBef>
                <a:spcPct val="50000"/>
              </a:spcBef>
            </a:pPr>
            <a:r>
              <a:rPr lang="ja-JP" altLang="en-US" sz="3200"/>
              <a:t>労働市場の均衡（新古典派）</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86019" name="Line 3"/>
          <p:cNvSpPr>
            <a:spLocks noChangeShapeType="1"/>
          </p:cNvSpPr>
          <p:nvPr/>
        </p:nvSpPr>
        <p:spPr bwMode="auto">
          <a:xfrm>
            <a:off x="1763713" y="5445125"/>
            <a:ext cx="5832475" cy="0"/>
          </a:xfrm>
          <a:prstGeom prst="line">
            <a:avLst/>
          </a:prstGeom>
          <a:noFill/>
          <a:ln w="9525">
            <a:solidFill>
              <a:schemeClr val="tx1"/>
            </a:solidFill>
            <a:round/>
            <a:headEnd/>
            <a:tailEnd/>
          </a:ln>
        </p:spPr>
        <p:txBody>
          <a:bodyPr/>
          <a:lstStyle/>
          <a:p>
            <a:endParaRPr lang="ja-JP" altLang="en-US"/>
          </a:p>
        </p:txBody>
      </p:sp>
      <p:sp>
        <p:nvSpPr>
          <p:cNvPr id="86020"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dirty="0">
                <a:solidFill>
                  <a:srgbClr val="CC0066"/>
                </a:solidFill>
              </a:rPr>
              <a:t>雇用量</a:t>
            </a:r>
          </a:p>
        </p:txBody>
      </p:sp>
      <p:sp>
        <p:nvSpPr>
          <p:cNvPr id="86021" name="Text Box 5"/>
          <p:cNvSpPr txBox="1">
            <a:spLocks noChangeArrowheads="1"/>
          </p:cNvSpPr>
          <p:nvPr/>
        </p:nvSpPr>
        <p:spPr bwMode="auto">
          <a:xfrm>
            <a:off x="797223" y="692150"/>
            <a:ext cx="461665" cy="1584325"/>
          </a:xfrm>
          <a:prstGeom prst="rect">
            <a:avLst/>
          </a:prstGeom>
          <a:noFill/>
          <a:ln w="9525">
            <a:noFill/>
            <a:miter lim="800000"/>
            <a:headEnd/>
            <a:tailEnd/>
          </a:ln>
        </p:spPr>
        <p:txBody>
          <a:bodyPr vert="eaVert">
            <a:spAutoFit/>
          </a:bodyPr>
          <a:lstStyle/>
          <a:p>
            <a:pPr>
              <a:spcBef>
                <a:spcPct val="50000"/>
              </a:spcBef>
            </a:pPr>
            <a:r>
              <a:rPr lang="ja-JP" altLang="en-US" dirty="0">
                <a:solidFill>
                  <a:srgbClr val="FF0066"/>
                </a:solidFill>
              </a:rPr>
              <a:t>賃金</a:t>
            </a:r>
          </a:p>
        </p:txBody>
      </p:sp>
      <p:sp>
        <p:nvSpPr>
          <p:cNvPr id="86022" name="Line 6"/>
          <p:cNvSpPr>
            <a:spLocks noChangeShapeType="1"/>
          </p:cNvSpPr>
          <p:nvPr/>
        </p:nvSpPr>
        <p:spPr bwMode="auto">
          <a:xfrm flipV="1">
            <a:off x="5076825" y="1773238"/>
            <a:ext cx="1366838" cy="10795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86023" name="Line 7"/>
          <p:cNvSpPr>
            <a:spLocks noChangeShapeType="1"/>
          </p:cNvSpPr>
          <p:nvPr/>
        </p:nvSpPr>
        <p:spPr bwMode="auto">
          <a:xfrm>
            <a:off x="2411413" y="1341438"/>
            <a:ext cx="3744912" cy="3816350"/>
          </a:xfrm>
          <a:prstGeom prst="line">
            <a:avLst/>
          </a:prstGeom>
          <a:noFill/>
          <a:ln w="9525">
            <a:solidFill>
              <a:schemeClr val="tx1"/>
            </a:solidFill>
            <a:round/>
            <a:headEnd/>
            <a:tailEnd/>
          </a:ln>
        </p:spPr>
        <p:txBody>
          <a:bodyPr/>
          <a:lstStyle/>
          <a:p>
            <a:endParaRPr lang="ja-JP" altLang="en-US"/>
          </a:p>
        </p:txBody>
      </p:sp>
      <p:sp>
        <p:nvSpPr>
          <p:cNvPr id="86024" name="Text Box 8"/>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86025" name="Text Box 9"/>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86026" name="Text Box 10"/>
          <p:cNvSpPr txBox="1">
            <a:spLocks noChangeArrowheads="1"/>
          </p:cNvSpPr>
          <p:nvPr/>
        </p:nvSpPr>
        <p:spPr bwMode="auto">
          <a:xfrm>
            <a:off x="468313"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86027" name="Text Box 11"/>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86028" name="Text Box 12"/>
          <p:cNvSpPr txBox="1">
            <a:spLocks noChangeArrowheads="1"/>
          </p:cNvSpPr>
          <p:nvPr/>
        </p:nvSpPr>
        <p:spPr bwMode="auto">
          <a:xfrm>
            <a:off x="6443663" y="981075"/>
            <a:ext cx="2087562" cy="366713"/>
          </a:xfrm>
          <a:prstGeom prst="rect">
            <a:avLst/>
          </a:prstGeom>
          <a:noFill/>
          <a:ln w="9525">
            <a:noFill/>
            <a:miter lim="800000"/>
            <a:headEnd/>
            <a:tailEnd/>
          </a:ln>
        </p:spPr>
        <p:txBody>
          <a:bodyPr>
            <a:spAutoFit/>
          </a:bodyPr>
          <a:lstStyle/>
          <a:p>
            <a:pPr>
              <a:spcBef>
                <a:spcPct val="50000"/>
              </a:spcBef>
            </a:pPr>
            <a:r>
              <a:rPr lang="ja-JP" altLang="en-US"/>
              <a:t>労働供給曲線</a:t>
            </a:r>
          </a:p>
        </p:txBody>
      </p:sp>
      <p:sp>
        <p:nvSpPr>
          <p:cNvPr id="86029" name="Text Box 13"/>
          <p:cNvSpPr txBox="1">
            <a:spLocks noChangeArrowheads="1"/>
          </p:cNvSpPr>
          <p:nvPr/>
        </p:nvSpPr>
        <p:spPr bwMode="auto">
          <a:xfrm>
            <a:off x="1908175" y="836613"/>
            <a:ext cx="2520950" cy="366712"/>
          </a:xfrm>
          <a:prstGeom prst="rect">
            <a:avLst/>
          </a:prstGeom>
          <a:noFill/>
          <a:ln w="9525">
            <a:noFill/>
            <a:miter lim="800000"/>
            <a:headEnd/>
            <a:tailEnd/>
          </a:ln>
        </p:spPr>
        <p:txBody>
          <a:bodyPr>
            <a:spAutoFit/>
          </a:bodyPr>
          <a:lstStyle/>
          <a:p>
            <a:pPr>
              <a:spcBef>
                <a:spcPct val="50000"/>
              </a:spcBef>
            </a:pPr>
            <a:r>
              <a:rPr lang="ja-JP" altLang="en-US"/>
              <a:t>労働需要曲線</a:t>
            </a:r>
          </a:p>
        </p:txBody>
      </p:sp>
      <p:sp>
        <p:nvSpPr>
          <p:cNvPr id="86030" name="Text Box 14"/>
          <p:cNvSpPr txBox="1">
            <a:spLocks noChangeArrowheads="1"/>
          </p:cNvSpPr>
          <p:nvPr/>
        </p:nvSpPr>
        <p:spPr bwMode="auto">
          <a:xfrm>
            <a:off x="2843213" y="188913"/>
            <a:ext cx="4968875" cy="579437"/>
          </a:xfrm>
          <a:prstGeom prst="rect">
            <a:avLst/>
          </a:prstGeom>
          <a:noFill/>
          <a:ln w="9525">
            <a:noFill/>
            <a:miter lim="800000"/>
            <a:headEnd/>
            <a:tailEnd/>
          </a:ln>
        </p:spPr>
        <p:txBody>
          <a:bodyPr>
            <a:spAutoFit/>
          </a:bodyPr>
          <a:lstStyle/>
          <a:p>
            <a:pPr>
              <a:spcBef>
                <a:spcPct val="50000"/>
              </a:spcBef>
            </a:pPr>
            <a:r>
              <a:rPr lang="ja-JP" altLang="en-US" sz="3200"/>
              <a:t>労働市場の均衡（ケインズ）</a:t>
            </a:r>
          </a:p>
        </p:txBody>
      </p:sp>
      <p:sp>
        <p:nvSpPr>
          <p:cNvPr id="89103" name="Line 15"/>
          <p:cNvSpPr>
            <a:spLocks noChangeShapeType="1"/>
          </p:cNvSpPr>
          <p:nvPr/>
        </p:nvSpPr>
        <p:spPr bwMode="auto">
          <a:xfrm>
            <a:off x="1763713" y="2852738"/>
            <a:ext cx="331311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89104" name="Text Box 16"/>
          <p:cNvSpPr txBox="1">
            <a:spLocks noChangeArrowheads="1"/>
          </p:cNvSpPr>
          <p:nvPr/>
        </p:nvSpPr>
        <p:spPr bwMode="auto">
          <a:xfrm>
            <a:off x="6156325" y="2492375"/>
            <a:ext cx="2663825" cy="457200"/>
          </a:xfrm>
          <a:prstGeom prst="rect">
            <a:avLst/>
          </a:prstGeom>
          <a:noFill/>
          <a:ln w="9525">
            <a:noFill/>
            <a:miter lim="800000"/>
            <a:headEnd/>
            <a:tailEnd/>
          </a:ln>
        </p:spPr>
        <p:txBody>
          <a:bodyPr>
            <a:spAutoFit/>
          </a:bodyPr>
          <a:lstStyle/>
          <a:p>
            <a:pPr>
              <a:spcBef>
                <a:spcPct val="50000"/>
              </a:spcBef>
            </a:pPr>
            <a:r>
              <a:rPr lang="ja-JP" altLang="en-US" sz="2400" b="1">
                <a:solidFill>
                  <a:schemeClr val="hlink"/>
                </a:solidFill>
              </a:rPr>
              <a:t>賃金の下方硬直性</a:t>
            </a:r>
          </a:p>
        </p:txBody>
      </p:sp>
      <p:sp>
        <p:nvSpPr>
          <p:cNvPr id="89106" name="AutoShape 18"/>
          <p:cNvSpPr>
            <a:spLocks/>
          </p:cNvSpPr>
          <p:nvPr/>
        </p:nvSpPr>
        <p:spPr bwMode="auto">
          <a:xfrm rot="5400000">
            <a:off x="3311525" y="1089026"/>
            <a:ext cx="288925" cy="2952750"/>
          </a:xfrm>
          <a:prstGeom prst="leftBrace">
            <a:avLst>
              <a:gd name="adj1" fmla="val 85165"/>
              <a:gd name="adj2" fmla="val 50000"/>
            </a:avLst>
          </a:prstGeom>
          <a:noFill/>
          <a:ln w="9525">
            <a:solidFill>
              <a:schemeClr val="tx1"/>
            </a:solidFill>
            <a:round/>
            <a:headEnd/>
            <a:tailEnd/>
          </a:ln>
        </p:spPr>
        <p:txBody>
          <a:bodyPr wrap="none" anchor="ctr"/>
          <a:lstStyle/>
          <a:p>
            <a:endParaRPr lang="ja-JP" altLang="en-US"/>
          </a:p>
        </p:txBody>
      </p:sp>
      <p:sp>
        <p:nvSpPr>
          <p:cNvPr id="89107" name="AutoShape 19"/>
          <p:cNvSpPr>
            <a:spLocks/>
          </p:cNvSpPr>
          <p:nvPr/>
        </p:nvSpPr>
        <p:spPr bwMode="auto">
          <a:xfrm rot="-5400000">
            <a:off x="2735263" y="2168525"/>
            <a:ext cx="288925" cy="1800225"/>
          </a:xfrm>
          <a:prstGeom prst="leftBrace">
            <a:avLst>
              <a:gd name="adj1" fmla="val 51923"/>
              <a:gd name="adj2" fmla="val 50000"/>
            </a:avLst>
          </a:prstGeom>
          <a:noFill/>
          <a:ln w="9525">
            <a:solidFill>
              <a:schemeClr val="tx1"/>
            </a:solidFill>
            <a:round/>
            <a:headEnd/>
            <a:tailEnd/>
          </a:ln>
        </p:spPr>
        <p:txBody>
          <a:bodyPr wrap="none" anchor="ctr"/>
          <a:lstStyle/>
          <a:p>
            <a:endParaRPr lang="ja-JP" altLang="en-US"/>
          </a:p>
        </p:txBody>
      </p:sp>
      <p:sp>
        <p:nvSpPr>
          <p:cNvPr id="89108" name="Text Box 20"/>
          <p:cNvSpPr txBox="1">
            <a:spLocks noChangeArrowheads="1"/>
          </p:cNvSpPr>
          <p:nvPr/>
        </p:nvSpPr>
        <p:spPr bwMode="auto">
          <a:xfrm>
            <a:off x="2268538" y="3573463"/>
            <a:ext cx="2087562" cy="366712"/>
          </a:xfrm>
          <a:prstGeom prst="rect">
            <a:avLst/>
          </a:prstGeom>
          <a:noFill/>
          <a:ln w="9525">
            <a:noFill/>
            <a:miter lim="800000"/>
            <a:headEnd/>
            <a:tailEnd/>
          </a:ln>
        </p:spPr>
        <p:txBody>
          <a:bodyPr>
            <a:spAutoFit/>
          </a:bodyPr>
          <a:lstStyle/>
          <a:p>
            <a:pPr>
              <a:spcBef>
                <a:spcPct val="50000"/>
              </a:spcBef>
            </a:pPr>
            <a:r>
              <a:rPr lang="ja-JP" altLang="en-US"/>
              <a:t>労働需要量</a:t>
            </a:r>
          </a:p>
        </p:txBody>
      </p:sp>
      <p:sp>
        <p:nvSpPr>
          <p:cNvPr id="89109" name="Text Box 21"/>
          <p:cNvSpPr txBox="1">
            <a:spLocks noChangeArrowheads="1"/>
          </p:cNvSpPr>
          <p:nvPr/>
        </p:nvSpPr>
        <p:spPr bwMode="auto">
          <a:xfrm>
            <a:off x="3059113" y="1916113"/>
            <a:ext cx="1657350" cy="366712"/>
          </a:xfrm>
          <a:prstGeom prst="rect">
            <a:avLst/>
          </a:prstGeom>
          <a:noFill/>
          <a:ln w="9525">
            <a:noFill/>
            <a:miter lim="800000"/>
            <a:headEnd/>
            <a:tailEnd/>
          </a:ln>
        </p:spPr>
        <p:txBody>
          <a:bodyPr>
            <a:spAutoFit/>
          </a:bodyPr>
          <a:lstStyle/>
          <a:p>
            <a:pPr>
              <a:spcBef>
                <a:spcPct val="50000"/>
              </a:spcBef>
            </a:pPr>
            <a:r>
              <a:rPr lang="ja-JP" altLang="en-US"/>
              <a:t>労働供給量</a:t>
            </a:r>
          </a:p>
        </p:txBody>
      </p:sp>
      <p:sp>
        <p:nvSpPr>
          <p:cNvPr id="89110" name="AutoShape 22"/>
          <p:cNvSpPr>
            <a:spLocks/>
          </p:cNvSpPr>
          <p:nvPr/>
        </p:nvSpPr>
        <p:spPr bwMode="auto">
          <a:xfrm rot="-5400000">
            <a:off x="4391025" y="2600325"/>
            <a:ext cx="288925" cy="936625"/>
          </a:xfrm>
          <a:prstGeom prst="leftBrace">
            <a:avLst>
              <a:gd name="adj1" fmla="val 27015"/>
              <a:gd name="adj2" fmla="val 50000"/>
            </a:avLst>
          </a:prstGeom>
          <a:noFill/>
          <a:ln w="9525">
            <a:solidFill>
              <a:schemeClr val="tx1"/>
            </a:solidFill>
            <a:round/>
            <a:headEnd/>
            <a:tailEnd/>
          </a:ln>
        </p:spPr>
        <p:txBody>
          <a:bodyPr wrap="none" anchor="ctr"/>
          <a:lstStyle/>
          <a:p>
            <a:endParaRPr lang="ja-JP" altLang="en-US"/>
          </a:p>
        </p:txBody>
      </p:sp>
      <p:sp>
        <p:nvSpPr>
          <p:cNvPr id="89111" name="Text Box 23"/>
          <p:cNvSpPr txBox="1">
            <a:spLocks noChangeArrowheads="1"/>
          </p:cNvSpPr>
          <p:nvPr/>
        </p:nvSpPr>
        <p:spPr bwMode="auto">
          <a:xfrm>
            <a:off x="4787900" y="3284538"/>
            <a:ext cx="1728788" cy="366712"/>
          </a:xfrm>
          <a:prstGeom prst="rect">
            <a:avLst/>
          </a:prstGeom>
          <a:noFill/>
          <a:ln w="9525">
            <a:noFill/>
            <a:miter lim="800000"/>
            <a:headEnd/>
            <a:tailEnd/>
          </a:ln>
        </p:spPr>
        <p:txBody>
          <a:bodyPr>
            <a:spAutoFit/>
          </a:bodyPr>
          <a:lstStyle/>
          <a:p>
            <a:pPr>
              <a:spcBef>
                <a:spcPct val="50000"/>
              </a:spcBef>
            </a:pPr>
            <a:r>
              <a:rPr lang="ja-JP" altLang="en-US"/>
              <a:t>非自発的失業</a:t>
            </a:r>
          </a:p>
        </p:txBody>
      </p:sp>
      <p:sp>
        <p:nvSpPr>
          <p:cNvPr id="86039" name="Line 24"/>
          <p:cNvSpPr>
            <a:spLocks noChangeShapeType="1"/>
          </p:cNvSpPr>
          <p:nvPr/>
        </p:nvSpPr>
        <p:spPr bwMode="auto">
          <a:xfrm flipH="1">
            <a:off x="2700338" y="2852738"/>
            <a:ext cx="2376487" cy="1800225"/>
          </a:xfrm>
          <a:prstGeom prst="line">
            <a:avLst/>
          </a:prstGeom>
          <a:noFill/>
          <a:ln w="9525">
            <a:solidFill>
              <a:schemeClr val="tx1"/>
            </a:solidFill>
            <a:prstDash val="dash"/>
            <a:round/>
            <a:headEnd/>
            <a:tailEnd type="triangle" w="med" len="me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103"/>
                                        </p:tgtEl>
                                        <p:attrNameLst>
                                          <p:attrName>style.visibility</p:attrName>
                                        </p:attrNameLst>
                                      </p:cBhvr>
                                      <p:to>
                                        <p:strVal val="visible"/>
                                      </p:to>
                                    </p:set>
                                    <p:anim calcmode="lin" valueType="num">
                                      <p:cBhvr additive="base">
                                        <p:cTn id="7" dur="500" fill="hold"/>
                                        <p:tgtEl>
                                          <p:spTgt spid="89103"/>
                                        </p:tgtEl>
                                        <p:attrNameLst>
                                          <p:attrName>ppt_x</p:attrName>
                                        </p:attrNameLst>
                                      </p:cBhvr>
                                      <p:tavLst>
                                        <p:tav tm="0">
                                          <p:val>
                                            <p:strVal val="#ppt_x"/>
                                          </p:val>
                                        </p:tav>
                                        <p:tav tm="100000">
                                          <p:val>
                                            <p:strVal val="#ppt_x"/>
                                          </p:val>
                                        </p:tav>
                                      </p:tavLst>
                                    </p:anim>
                                    <p:anim calcmode="lin" valueType="num">
                                      <p:cBhvr additive="base">
                                        <p:cTn id="8" dur="500" fill="hold"/>
                                        <p:tgtEl>
                                          <p:spTgt spid="89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104"/>
                                        </p:tgtEl>
                                        <p:attrNameLst>
                                          <p:attrName>style.visibility</p:attrName>
                                        </p:attrNameLst>
                                      </p:cBhvr>
                                      <p:to>
                                        <p:strVal val="visible"/>
                                      </p:to>
                                    </p:set>
                                    <p:anim calcmode="lin" valueType="num">
                                      <p:cBhvr additive="base">
                                        <p:cTn id="13" dur="500" fill="hold"/>
                                        <p:tgtEl>
                                          <p:spTgt spid="89104"/>
                                        </p:tgtEl>
                                        <p:attrNameLst>
                                          <p:attrName>ppt_x</p:attrName>
                                        </p:attrNameLst>
                                      </p:cBhvr>
                                      <p:tavLst>
                                        <p:tav tm="0">
                                          <p:val>
                                            <p:strVal val="#ppt_x"/>
                                          </p:val>
                                        </p:tav>
                                        <p:tav tm="100000">
                                          <p:val>
                                            <p:strVal val="#ppt_x"/>
                                          </p:val>
                                        </p:tav>
                                      </p:tavLst>
                                    </p:anim>
                                    <p:anim calcmode="lin" valueType="num">
                                      <p:cBhvr additive="base">
                                        <p:cTn id="14" dur="500" fill="hold"/>
                                        <p:tgtEl>
                                          <p:spTgt spid="89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89106"/>
                                        </p:tgtEl>
                                        <p:attrNameLst>
                                          <p:attrName>style.visibility</p:attrName>
                                        </p:attrNameLst>
                                      </p:cBhvr>
                                      <p:to>
                                        <p:strVal val="visible"/>
                                      </p:to>
                                    </p:set>
                                    <p:animEffect transition="in" filter="fade">
                                      <p:cBhvr>
                                        <p:cTn id="19" dur="2000"/>
                                        <p:tgtEl>
                                          <p:spTgt spid="89106"/>
                                        </p:tgtEl>
                                      </p:cBhvr>
                                    </p:animEffect>
                                    <p:anim calcmode="lin" valueType="num">
                                      <p:cBhvr>
                                        <p:cTn id="20" dur="2000" fill="hold"/>
                                        <p:tgtEl>
                                          <p:spTgt spid="89106"/>
                                        </p:tgtEl>
                                        <p:attrNameLst>
                                          <p:attrName>style.rotation</p:attrName>
                                        </p:attrNameLst>
                                      </p:cBhvr>
                                      <p:tavLst>
                                        <p:tav tm="0">
                                          <p:val>
                                            <p:fltVal val="720"/>
                                          </p:val>
                                        </p:tav>
                                        <p:tav tm="100000">
                                          <p:val>
                                            <p:fltVal val="0"/>
                                          </p:val>
                                        </p:tav>
                                      </p:tavLst>
                                    </p:anim>
                                    <p:anim calcmode="lin" valueType="num">
                                      <p:cBhvr>
                                        <p:cTn id="21" dur="2000" fill="hold"/>
                                        <p:tgtEl>
                                          <p:spTgt spid="89106"/>
                                        </p:tgtEl>
                                        <p:attrNameLst>
                                          <p:attrName>ppt_h</p:attrName>
                                        </p:attrNameLst>
                                      </p:cBhvr>
                                      <p:tavLst>
                                        <p:tav tm="0">
                                          <p:val>
                                            <p:fltVal val="0"/>
                                          </p:val>
                                        </p:tav>
                                        <p:tav tm="100000">
                                          <p:val>
                                            <p:strVal val="#ppt_h"/>
                                          </p:val>
                                        </p:tav>
                                      </p:tavLst>
                                    </p:anim>
                                    <p:anim calcmode="lin" valueType="num">
                                      <p:cBhvr>
                                        <p:cTn id="22" dur="2000" fill="hold"/>
                                        <p:tgtEl>
                                          <p:spTgt spid="89106"/>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89109"/>
                                        </p:tgtEl>
                                        <p:attrNameLst>
                                          <p:attrName>style.visibility</p:attrName>
                                        </p:attrNameLst>
                                      </p:cBhvr>
                                      <p:to>
                                        <p:strVal val="visible"/>
                                      </p:to>
                                    </p:set>
                                    <p:anim calcmode="lin" valueType="num">
                                      <p:cBhvr>
                                        <p:cTn id="27" dur="1000" fill="hold"/>
                                        <p:tgtEl>
                                          <p:spTgt spid="891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89109"/>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89109"/>
                                        </p:tgtEl>
                                        <p:attrNameLst>
                                          <p:attrName>ppt_y</p:attrName>
                                        </p:attrNameLst>
                                      </p:cBhvr>
                                      <p:tavLst>
                                        <p:tav tm="0">
                                          <p:val>
                                            <p:strVal val="#ppt_y"/>
                                          </p:val>
                                        </p:tav>
                                        <p:tav tm="100000">
                                          <p:val>
                                            <p:strVal val="#ppt_y"/>
                                          </p:val>
                                        </p:tav>
                                      </p:tavLst>
                                    </p:anim>
                                    <p:animEffect transition="in" filter="fade">
                                      <p:cBhvr>
                                        <p:cTn id="30" dur="1000"/>
                                        <p:tgtEl>
                                          <p:spTgt spid="89109"/>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89107"/>
                                        </p:tgtEl>
                                        <p:attrNameLst>
                                          <p:attrName>style.visibility</p:attrName>
                                        </p:attrNameLst>
                                      </p:cBhvr>
                                      <p:to>
                                        <p:strVal val="visible"/>
                                      </p:to>
                                    </p:set>
                                    <p:anim calcmode="lin" valueType="num">
                                      <p:cBhvr>
                                        <p:cTn id="35" dur="1000" fill="hold"/>
                                        <p:tgtEl>
                                          <p:spTgt spid="8910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9107"/>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9107"/>
                                        </p:tgtEl>
                                        <p:attrNameLst>
                                          <p:attrName>ppt_y</p:attrName>
                                        </p:attrNameLst>
                                      </p:cBhvr>
                                      <p:tavLst>
                                        <p:tav tm="0">
                                          <p:val>
                                            <p:strVal val="#ppt_y"/>
                                          </p:val>
                                        </p:tav>
                                        <p:tav tm="100000">
                                          <p:val>
                                            <p:strVal val="#ppt_y"/>
                                          </p:val>
                                        </p:tav>
                                      </p:tavLst>
                                    </p:anim>
                                    <p:animEffect transition="in" filter="fade">
                                      <p:cBhvr>
                                        <p:cTn id="38" dur="1000"/>
                                        <p:tgtEl>
                                          <p:spTgt spid="89107"/>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89108"/>
                                        </p:tgtEl>
                                        <p:attrNameLst>
                                          <p:attrName>style.visibility</p:attrName>
                                        </p:attrNameLst>
                                      </p:cBhvr>
                                      <p:to>
                                        <p:strVal val="visible"/>
                                      </p:to>
                                    </p:set>
                                    <p:animEffect transition="in" filter="fade">
                                      <p:cBhvr>
                                        <p:cTn id="43" dur="2000"/>
                                        <p:tgtEl>
                                          <p:spTgt spid="89108"/>
                                        </p:tgtEl>
                                      </p:cBhvr>
                                    </p:animEffect>
                                    <p:anim calcmode="lin" valueType="num">
                                      <p:cBhvr>
                                        <p:cTn id="44" dur="2000" fill="hold"/>
                                        <p:tgtEl>
                                          <p:spTgt spid="89108"/>
                                        </p:tgtEl>
                                        <p:attrNameLst>
                                          <p:attrName>style.rotation</p:attrName>
                                        </p:attrNameLst>
                                      </p:cBhvr>
                                      <p:tavLst>
                                        <p:tav tm="0">
                                          <p:val>
                                            <p:fltVal val="720"/>
                                          </p:val>
                                        </p:tav>
                                        <p:tav tm="100000">
                                          <p:val>
                                            <p:fltVal val="0"/>
                                          </p:val>
                                        </p:tav>
                                      </p:tavLst>
                                    </p:anim>
                                    <p:anim calcmode="lin" valueType="num">
                                      <p:cBhvr>
                                        <p:cTn id="45" dur="2000" fill="hold"/>
                                        <p:tgtEl>
                                          <p:spTgt spid="89108"/>
                                        </p:tgtEl>
                                        <p:attrNameLst>
                                          <p:attrName>ppt_h</p:attrName>
                                        </p:attrNameLst>
                                      </p:cBhvr>
                                      <p:tavLst>
                                        <p:tav tm="0">
                                          <p:val>
                                            <p:fltVal val="0"/>
                                          </p:val>
                                        </p:tav>
                                        <p:tav tm="100000">
                                          <p:val>
                                            <p:strVal val="#ppt_h"/>
                                          </p:val>
                                        </p:tav>
                                      </p:tavLst>
                                    </p:anim>
                                    <p:anim calcmode="lin" valueType="num">
                                      <p:cBhvr>
                                        <p:cTn id="46" dur="2000" fill="hold"/>
                                        <p:tgtEl>
                                          <p:spTgt spid="89108"/>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89110"/>
                                        </p:tgtEl>
                                        <p:attrNameLst>
                                          <p:attrName>style.visibility</p:attrName>
                                        </p:attrNameLst>
                                      </p:cBhvr>
                                      <p:to>
                                        <p:strVal val="visible"/>
                                      </p:to>
                                    </p:set>
                                    <p:anim calcmode="lin" valueType="num">
                                      <p:cBhvr>
                                        <p:cTn id="51" dur="500" fill="hold"/>
                                        <p:tgtEl>
                                          <p:spTgt spid="89110"/>
                                        </p:tgtEl>
                                        <p:attrNameLst>
                                          <p:attrName>ppt_w</p:attrName>
                                        </p:attrNameLst>
                                      </p:cBhvr>
                                      <p:tavLst>
                                        <p:tav tm="0">
                                          <p:val>
                                            <p:fltVal val="0"/>
                                          </p:val>
                                        </p:tav>
                                        <p:tav tm="100000">
                                          <p:val>
                                            <p:strVal val="#ppt_w"/>
                                          </p:val>
                                        </p:tav>
                                      </p:tavLst>
                                    </p:anim>
                                    <p:anim calcmode="lin" valueType="num">
                                      <p:cBhvr>
                                        <p:cTn id="52" dur="500" fill="hold"/>
                                        <p:tgtEl>
                                          <p:spTgt spid="8911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89111"/>
                                        </p:tgtEl>
                                        <p:attrNameLst>
                                          <p:attrName>style.visibility</p:attrName>
                                        </p:attrNameLst>
                                      </p:cBhvr>
                                      <p:to>
                                        <p:strVal val="visible"/>
                                      </p:to>
                                    </p:set>
                                    <p:anim calcmode="lin" valueType="num">
                                      <p:cBhvr>
                                        <p:cTn id="57" dur="500" fill="hold"/>
                                        <p:tgtEl>
                                          <p:spTgt spid="89111"/>
                                        </p:tgtEl>
                                        <p:attrNameLst>
                                          <p:attrName>ppt_w</p:attrName>
                                        </p:attrNameLst>
                                      </p:cBhvr>
                                      <p:tavLst>
                                        <p:tav tm="0">
                                          <p:val>
                                            <p:fltVal val="0"/>
                                          </p:val>
                                        </p:tav>
                                        <p:tav tm="100000">
                                          <p:val>
                                            <p:strVal val="#ppt_w"/>
                                          </p:val>
                                        </p:tav>
                                      </p:tavLst>
                                    </p:anim>
                                    <p:anim calcmode="lin" valueType="num">
                                      <p:cBhvr>
                                        <p:cTn id="58" dur="500" fill="hold"/>
                                        <p:tgtEl>
                                          <p:spTgt spid="89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3" grpId="0" animBg="1"/>
      <p:bldP spid="89104" grpId="0"/>
      <p:bldP spid="89106" grpId="0" animBg="1"/>
      <p:bldP spid="89107" grpId="0" animBg="1"/>
      <p:bldP spid="89108" grpId="0"/>
      <p:bldP spid="89109" grpId="0"/>
      <p:bldP spid="89110" grpId="0" animBg="1"/>
      <p:bldP spid="891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87043" name="Line 3"/>
          <p:cNvSpPr>
            <a:spLocks noChangeShapeType="1"/>
          </p:cNvSpPr>
          <p:nvPr/>
        </p:nvSpPr>
        <p:spPr bwMode="auto">
          <a:xfrm>
            <a:off x="1763713" y="5445125"/>
            <a:ext cx="5832475" cy="0"/>
          </a:xfrm>
          <a:prstGeom prst="line">
            <a:avLst/>
          </a:prstGeom>
          <a:noFill/>
          <a:ln w="9525">
            <a:solidFill>
              <a:schemeClr val="tx1"/>
            </a:solidFill>
            <a:round/>
            <a:headEnd/>
            <a:tailEnd/>
          </a:ln>
        </p:spPr>
        <p:txBody>
          <a:bodyPr/>
          <a:lstStyle/>
          <a:p>
            <a:endParaRPr lang="ja-JP" altLang="en-US"/>
          </a:p>
        </p:txBody>
      </p:sp>
      <p:sp>
        <p:nvSpPr>
          <p:cNvPr id="87044" name="Text Box 4"/>
          <p:cNvSpPr txBox="1">
            <a:spLocks noChangeArrowheads="1"/>
          </p:cNvSpPr>
          <p:nvPr/>
        </p:nvSpPr>
        <p:spPr bwMode="auto">
          <a:xfrm>
            <a:off x="6695281" y="5802182"/>
            <a:ext cx="1584325" cy="366712"/>
          </a:xfrm>
          <a:prstGeom prst="rect">
            <a:avLst/>
          </a:prstGeom>
          <a:noFill/>
          <a:ln w="9525">
            <a:noFill/>
            <a:miter lim="800000"/>
            <a:headEnd/>
            <a:tailEnd/>
          </a:ln>
        </p:spPr>
        <p:txBody>
          <a:bodyPr>
            <a:spAutoFit/>
          </a:bodyPr>
          <a:lstStyle/>
          <a:p>
            <a:pPr>
              <a:spcBef>
                <a:spcPct val="50000"/>
              </a:spcBef>
            </a:pPr>
            <a:r>
              <a:rPr lang="ja-JP" altLang="en-US" dirty="0">
                <a:solidFill>
                  <a:srgbClr val="FF0066"/>
                </a:solidFill>
              </a:rPr>
              <a:t>雇用量</a:t>
            </a:r>
          </a:p>
        </p:txBody>
      </p:sp>
      <p:sp>
        <p:nvSpPr>
          <p:cNvPr id="87045" name="Text Box 5"/>
          <p:cNvSpPr txBox="1">
            <a:spLocks noChangeArrowheads="1"/>
          </p:cNvSpPr>
          <p:nvPr/>
        </p:nvSpPr>
        <p:spPr bwMode="auto">
          <a:xfrm>
            <a:off x="797223" y="548680"/>
            <a:ext cx="461665" cy="1727795"/>
          </a:xfrm>
          <a:prstGeom prst="rect">
            <a:avLst/>
          </a:prstGeom>
          <a:noFill/>
          <a:ln w="9525">
            <a:noFill/>
            <a:miter lim="800000"/>
            <a:headEnd/>
            <a:tailEnd/>
          </a:ln>
        </p:spPr>
        <p:txBody>
          <a:bodyPr vert="eaVert" wrap="square">
            <a:spAutoFit/>
          </a:bodyPr>
          <a:lstStyle/>
          <a:p>
            <a:pPr>
              <a:spcBef>
                <a:spcPct val="50000"/>
              </a:spcBef>
            </a:pPr>
            <a:r>
              <a:rPr lang="ja-JP" altLang="en-US" dirty="0">
                <a:solidFill>
                  <a:srgbClr val="FF0000"/>
                </a:solidFill>
              </a:rPr>
              <a:t>賃金</a:t>
            </a:r>
          </a:p>
        </p:txBody>
      </p:sp>
      <p:sp>
        <p:nvSpPr>
          <p:cNvPr id="87046" name="Line 6"/>
          <p:cNvSpPr>
            <a:spLocks noChangeShapeType="1"/>
          </p:cNvSpPr>
          <p:nvPr/>
        </p:nvSpPr>
        <p:spPr bwMode="auto">
          <a:xfrm flipV="1">
            <a:off x="5076825" y="1773238"/>
            <a:ext cx="1366838" cy="1079500"/>
          </a:xfrm>
          <a:prstGeom prst="line">
            <a:avLst/>
          </a:prstGeom>
          <a:noFill/>
          <a:ln w="25400">
            <a:solidFill>
              <a:schemeClr val="hlink"/>
            </a:solidFill>
            <a:round/>
            <a:headEnd/>
            <a:tailEnd/>
          </a:ln>
        </p:spPr>
        <p:txBody>
          <a:bodyPr/>
          <a:lstStyle/>
          <a:p>
            <a:endParaRPr lang="ja-JP" altLang="en-US"/>
          </a:p>
        </p:txBody>
      </p:sp>
      <p:sp>
        <p:nvSpPr>
          <p:cNvPr id="91143" name="Line 7"/>
          <p:cNvSpPr>
            <a:spLocks noChangeShapeType="1"/>
          </p:cNvSpPr>
          <p:nvPr/>
        </p:nvSpPr>
        <p:spPr bwMode="auto">
          <a:xfrm>
            <a:off x="2339975" y="1412875"/>
            <a:ext cx="3744913" cy="3816350"/>
          </a:xfrm>
          <a:prstGeom prst="line">
            <a:avLst/>
          </a:prstGeom>
          <a:noFill/>
          <a:ln w="9525">
            <a:solidFill>
              <a:schemeClr val="tx1"/>
            </a:solidFill>
            <a:round/>
            <a:headEnd/>
            <a:tailEnd/>
          </a:ln>
        </p:spPr>
        <p:txBody>
          <a:bodyPr/>
          <a:lstStyle/>
          <a:p>
            <a:endParaRPr lang="ja-JP" altLang="en-US"/>
          </a:p>
        </p:txBody>
      </p:sp>
      <p:sp>
        <p:nvSpPr>
          <p:cNvPr id="87048" name="Text Box 8"/>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87049" name="Text Box 9"/>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87050" name="Text Box 10"/>
          <p:cNvSpPr txBox="1">
            <a:spLocks noChangeArrowheads="1"/>
          </p:cNvSpPr>
          <p:nvPr/>
        </p:nvSpPr>
        <p:spPr bwMode="auto">
          <a:xfrm>
            <a:off x="468313"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87051" name="Text Box 11"/>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87052" name="Text Box 12"/>
          <p:cNvSpPr txBox="1">
            <a:spLocks noChangeArrowheads="1"/>
          </p:cNvSpPr>
          <p:nvPr/>
        </p:nvSpPr>
        <p:spPr bwMode="auto">
          <a:xfrm>
            <a:off x="6443663" y="981075"/>
            <a:ext cx="2087562" cy="366713"/>
          </a:xfrm>
          <a:prstGeom prst="rect">
            <a:avLst/>
          </a:prstGeom>
          <a:noFill/>
          <a:ln w="9525">
            <a:noFill/>
            <a:miter lim="800000"/>
            <a:headEnd/>
            <a:tailEnd/>
          </a:ln>
        </p:spPr>
        <p:txBody>
          <a:bodyPr>
            <a:spAutoFit/>
          </a:bodyPr>
          <a:lstStyle/>
          <a:p>
            <a:pPr>
              <a:spcBef>
                <a:spcPct val="50000"/>
              </a:spcBef>
            </a:pPr>
            <a:r>
              <a:rPr lang="ja-JP" altLang="en-US"/>
              <a:t>労働供給曲線</a:t>
            </a:r>
          </a:p>
        </p:txBody>
      </p:sp>
      <p:sp>
        <p:nvSpPr>
          <p:cNvPr id="87053" name="Text Box 13"/>
          <p:cNvSpPr txBox="1">
            <a:spLocks noChangeArrowheads="1"/>
          </p:cNvSpPr>
          <p:nvPr/>
        </p:nvSpPr>
        <p:spPr bwMode="auto">
          <a:xfrm>
            <a:off x="1908175" y="836613"/>
            <a:ext cx="2520950" cy="366712"/>
          </a:xfrm>
          <a:prstGeom prst="rect">
            <a:avLst/>
          </a:prstGeom>
          <a:noFill/>
          <a:ln w="9525">
            <a:noFill/>
            <a:miter lim="800000"/>
            <a:headEnd/>
            <a:tailEnd/>
          </a:ln>
        </p:spPr>
        <p:txBody>
          <a:bodyPr>
            <a:spAutoFit/>
          </a:bodyPr>
          <a:lstStyle/>
          <a:p>
            <a:pPr>
              <a:spcBef>
                <a:spcPct val="50000"/>
              </a:spcBef>
            </a:pPr>
            <a:r>
              <a:rPr lang="ja-JP" altLang="en-US"/>
              <a:t>労働需要曲線</a:t>
            </a:r>
          </a:p>
        </p:txBody>
      </p:sp>
      <p:sp>
        <p:nvSpPr>
          <p:cNvPr id="87054" name="Text Box 14"/>
          <p:cNvSpPr txBox="1">
            <a:spLocks noChangeArrowheads="1"/>
          </p:cNvSpPr>
          <p:nvPr/>
        </p:nvSpPr>
        <p:spPr bwMode="auto">
          <a:xfrm>
            <a:off x="2843213" y="188913"/>
            <a:ext cx="4968875" cy="579437"/>
          </a:xfrm>
          <a:prstGeom prst="rect">
            <a:avLst/>
          </a:prstGeom>
          <a:noFill/>
          <a:ln w="9525">
            <a:noFill/>
            <a:miter lim="800000"/>
            <a:headEnd/>
            <a:tailEnd/>
          </a:ln>
        </p:spPr>
        <p:txBody>
          <a:bodyPr>
            <a:spAutoFit/>
          </a:bodyPr>
          <a:lstStyle/>
          <a:p>
            <a:pPr>
              <a:spcBef>
                <a:spcPct val="50000"/>
              </a:spcBef>
            </a:pPr>
            <a:r>
              <a:rPr lang="ja-JP" altLang="en-US" sz="3200"/>
              <a:t>労働市場の均衡（ケインズ）</a:t>
            </a:r>
          </a:p>
        </p:txBody>
      </p:sp>
      <p:sp>
        <p:nvSpPr>
          <p:cNvPr id="87055" name="Line 15"/>
          <p:cNvSpPr>
            <a:spLocks noChangeShapeType="1"/>
          </p:cNvSpPr>
          <p:nvPr/>
        </p:nvSpPr>
        <p:spPr bwMode="auto">
          <a:xfrm>
            <a:off x="1763713" y="2852738"/>
            <a:ext cx="3313112"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endParaRPr lang="ja-JP" altLang="en-US"/>
          </a:p>
        </p:txBody>
      </p:sp>
      <p:sp>
        <p:nvSpPr>
          <p:cNvPr id="87056" name="Line 23"/>
          <p:cNvSpPr>
            <a:spLocks noChangeShapeType="1"/>
          </p:cNvSpPr>
          <p:nvPr/>
        </p:nvSpPr>
        <p:spPr bwMode="auto">
          <a:xfrm flipH="1">
            <a:off x="2700338" y="2852738"/>
            <a:ext cx="2376487" cy="1800225"/>
          </a:xfrm>
          <a:prstGeom prst="line">
            <a:avLst/>
          </a:prstGeom>
          <a:noFill/>
          <a:ln w="9525">
            <a:solidFill>
              <a:schemeClr val="tx1"/>
            </a:solidFill>
            <a:prstDash val="dash"/>
            <a:round/>
            <a:headEnd/>
            <a:tailEnd type="triangle" w="med" len="med"/>
          </a:ln>
        </p:spPr>
        <p:txBody>
          <a:bodyPr/>
          <a:lstStyle/>
          <a:p>
            <a:endParaRPr lang="ja-JP" altLang="en-US"/>
          </a:p>
        </p:txBody>
      </p:sp>
      <p:sp>
        <p:nvSpPr>
          <p:cNvPr id="91160" name="Line 24"/>
          <p:cNvSpPr>
            <a:spLocks noChangeShapeType="1"/>
          </p:cNvSpPr>
          <p:nvPr/>
        </p:nvSpPr>
        <p:spPr bwMode="auto">
          <a:xfrm>
            <a:off x="4356100" y="1196975"/>
            <a:ext cx="3455988" cy="3527425"/>
          </a:xfrm>
          <a:prstGeom prst="line">
            <a:avLst/>
          </a:prstGeom>
          <a:noFill/>
          <a:ln w="9525">
            <a:solidFill>
              <a:schemeClr val="tx1"/>
            </a:solidFill>
            <a:round/>
            <a:headEnd/>
            <a:tailEnd/>
          </a:ln>
        </p:spPr>
        <p:txBody>
          <a:bodyPr/>
          <a:lstStyle/>
          <a:p>
            <a:endParaRPr lang="ja-JP" altLang="en-US"/>
          </a:p>
        </p:txBody>
      </p:sp>
      <p:sp>
        <p:nvSpPr>
          <p:cNvPr id="87058" name="Text Box 25"/>
          <p:cNvSpPr txBox="1">
            <a:spLocks noChangeArrowheads="1"/>
          </p:cNvSpPr>
          <p:nvPr/>
        </p:nvSpPr>
        <p:spPr bwMode="auto">
          <a:xfrm>
            <a:off x="3779838" y="3357563"/>
            <a:ext cx="2952750" cy="366712"/>
          </a:xfrm>
          <a:prstGeom prst="rect">
            <a:avLst/>
          </a:prstGeom>
          <a:noFill/>
          <a:ln w="9525">
            <a:noFill/>
            <a:miter lim="800000"/>
            <a:headEnd/>
            <a:tailEnd/>
          </a:ln>
        </p:spPr>
        <p:txBody>
          <a:bodyPr>
            <a:spAutoFit/>
          </a:bodyPr>
          <a:lstStyle/>
          <a:p>
            <a:pPr>
              <a:spcBef>
                <a:spcPct val="50000"/>
              </a:spcBef>
            </a:pPr>
            <a:r>
              <a:rPr lang="ja-JP" altLang="en-US"/>
              <a:t>非自発的失業</a:t>
            </a:r>
          </a:p>
        </p:txBody>
      </p:sp>
      <p:sp>
        <p:nvSpPr>
          <p:cNvPr id="87059" name="AutoShape 26"/>
          <p:cNvSpPr>
            <a:spLocks/>
          </p:cNvSpPr>
          <p:nvPr/>
        </p:nvSpPr>
        <p:spPr bwMode="auto">
          <a:xfrm rot="-5400000">
            <a:off x="4302919" y="2618581"/>
            <a:ext cx="215900" cy="973138"/>
          </a:xfrm>
          <a:prstGeom prst="leftBrace">
            <a:avLst>
              <a:gd name="adj1" fmla="val 37561"/>
              <a:gd name="adj2" fmla="val 50000"/>
            </a:avLst>
          </a:prstGeom>
          <a:noFill/>
          <a:ln w="9525">
            <a:solidFill>
              <a:schemeClr val="tx1"/>
            </a:solidFill>
            <a:round/>
            <a:headEnd/>
            <a:tailEnd/>
          </a:ln>
        </p:spPr>
        <p:txBody>
          <a:bodyPr wrap="none" anchor="ctr"/>
          <a:lstStyle/>
          <a:p>
            <a:endParaRPr lang="ja-JP" altLang="en-US"/>
          </a:p>
        </p:txBody>
      </p:sp>
      <p:sp>
        <p:nvSpPr>
          <p:cNvPr id="91163" name="Line 27"/>
          <p:cNvSpPr>
            <a:spLocks noChangeShapeType="1"/>
          </p:cNvSpPr>
          <p:nvPr/>
        </p:nvSpPr>
        <p:spPr bwMode="auto">
          <a:xfrm>
            <a:off x="1763713" y="2420938"/>
            <a:ext cx="3816350" cy="0"/>
          </a:xfrm>
          <a:prstGeom prst="line">
            <a:avLst/>
          </a:prstGeom>
          <a:noFill/>
          <a:ln w="9525">
            <a:solidFill>
              <a:schemeClr val="tx1"/>
            </a:solidFill>
            <a:prstDash val="dash"/>
            <a:round/>
            <a:headEnd/>
            <a:tailEnd/>
          </a:ln>
        </p:spPr>
        <p:txBody>
          <a:bodyPr/>
          <a:lstStyle/>
          <a:p>
            <a:endParaRPr lang="ja-JP" altLang="en-US"/>
          </a:p>
        </p:txBody>
      </p:sp>
      <p:sp>
        <p:nvSpPr>
          <p:cNvPr id="91164" name="Line 28"/>
          <p:cNvSpPr>
            <a:spLocks noChangeShapeType="1"/>
          </p:cNvSpPr>
          <p:nvPr/>
        </p:nvSpPr>
        <p:spPr bwMode="auto">
          <a:xfrm>
            <a:off x="5580063" y="2492375"/>
            <a:ext cx="0" cy="2952750"/>
          </a:xfrm>
          <a:prstGeom prst="line">
            <a:avLst/>
          </a:prstGeom>
          <a:noFill/>
          <a:ln w="9525">
            <a:solidFill>
              <a:schemeClr val="tx1"/>
            </a:solidFill>
            <a:prstDash val="dash"/>
            <a:round/>
            <a:headEnd/>
            <a:tailEn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1143"/>
                                        </p:tgtEl>
                                      </p:cBhvr>
                                    </p:animEffect>
                                    <p:set>
                                      <p:cBhvr>
                                        <p:cTn id="7" dur="1" fill="hold">
                                          <p:stCondLst>
                                            <p:cond delay="499"/>
                                          </p:stCondLst>
                                        </p:cTn>
                                        <p:tgtEl>
                                          <p:spTgt spid="911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1160"/>
                                        </p:tgtEl>
                                        <p:attrNameLst>
                                          <p:attrName>style.visibility</p:attrName>
                                        </p:attrNameLst>
                                      </p:cBhvr>
                                      <p:to>
                                        <p:strVal val="visible"/>
                                      </p:to>
                                    </p:set>
                                    <p:animEffect transition="in" filter="fade">
                                      <p:cBhvr>
                                        <p:cTn id="12" dur="1000"/>
                                        <p:tgtEl>
                                          <p:spTgt spid="91160"/>
                                        </p:tgtEl>
                                      </p:cBhvr>
                                    </p:animEffect>
                                    <p:anim calcmode="lin" valueType="num">
                                      <p:cBhvr>
                                        <p:cTn id="13" dur="1000" fill="hold"/>
                                        <p:tgtEl>
                                          <p:spTgt spid="91160"/>
                                        </p:tgtEl>
                                        <p:attrNameLst>
                                          <p:attrName>ppt_x</p:attrName>
                                        </p:attrNameLst>
                                      </p:cBhvr>
                                      <p:tavLst>
                                        <p:tav tm="0">
                                          <p:val>
                                            <p:strVal val="#ppt_x"/>
                                          </p:val>
                                        </p:tav>
                                        <p:tav tm="100000">
                                          <p:val>
                                            <p:strVal val="#ppt_x"/>
                                          </p:val>
                                        </p:tav>
                                      </p:tavLst>
                                    </p:anim>
                                    <p:anim calcmode="lin" valueType="num">
                                      <p:cBhvr>
                                        <p:cTn id="14" dur="900" decel="100000" fill="hold"/>
                                        <p:tgtEl>
                                          <p:spTgt spid="9116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116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1164"/>
                                        </p:tgtEl>
                                        <p:attrNameLst>
                                          <p:attrName>style.visibility</p:attrName>
                                        </p:attrNameLst>
                                      </p:cBhvr>
                                      <p:to>
                                        <p:strVal val="visible"/>
                                      </p:to>
                                    </p:set>
                                    <p:anim calcmode="lin" valueType="num">
                                      <p:cBhvr additive="base">
                                        <p:cTn id="20" dur="500" fill="hold"/>
                                        <p:tgtEl>
                                          <p:spTgt spid="91164"/>
                                        </p:tgtEl>
                                        <p:attrNameLst>
                                          <p:attrName>ppt_x</p:attrName>
                                        </p:attrNameLst>
                                      </p:cBhvr>
                                      <p:tavLst>
                                        <p:tav tm="0">
                                          <p:val>
                                            <p:strVal val="#ppt_x"/>
                                          </p:val>
                                        </p:tav>
                                        <p:tav tm="100000">
                                          <p:val>
                                            <p:strVal val="#ppt_x"/>
                                          </p:val>
                                        </p:tav>
                                      </p:tavLst>
                                    </p:anim>
                                    <p:anim calcmode="lin" valueType="num">
                                      <p:cBhvr additive="base">
                                        <p:cTn id="21" dur="500" fill="hold"/>
                                        <p:tgtEl>
                                          <p:spTgt spid="9116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1163"/>
                                        </p:tgtEl>
                                        <p:attrNameLst>
                                          <p:attrName>style.visibility</p:attrName>
                                        </p:attrNameLst>
                                      </p:cBhvr>
                                      <p:to>
                                        <p:strVal val="visible"/>
                                      </p:to>
                                    </p:set>
                                    <p:animEffect transition="in" filter="circle(in)">
                                      <p:cBhvr>
                                        <p:cTn id="26" dur="2000"/>
                                        <p:tgtEl>
                                          <p:spTgt spid="9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P spid="91160" grpId="0" animBg="1"/>
      <p:bldP spid="91163" grpId="0" animBg="1"/>
      <p:bldP spid="9116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r>
              <a:rPr lang="ja-JP" altLang="en-US" smtClean="0"/>
              <a:t>練習問題６（労働市場）</a:t>
            </a:r>
          </a:p>
        </p:txBody>
      </p:sp>
      <p:sp>
        <p:nvSpPr>
          <p:cNvPr id="88067" name="Rectangle 3"/>
          <p:cNvSpPr>
            <a:spLocks noGrp="1" noChangeArrowheads="1"/>
          </p:cNvSpPr>
          <p:nvPr>
            <p:ph idx="1"/>
          </p:nvPr>
        </p:nvSpPr>
        <p:spPr/>
        <p:txBody>
          <a:bodyPr/>
          <a:lstStyle/>
          <a:p>
            <a:r>
              <a:rPr lang="ja-JP" altLang="en-US" smtClean="0"/>
              <a:t>問１　正解は４</a:t>
            </a:r>
          </a:p>
          <a:p>
            <a:r>
              <a:rPr lang="ja-JP" altLang="en-US" smtClean="0"/>
              <a:t>問２　正解は４</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endParaRPr lang="ja-JP" altLang="ja-JP" smtClean="0"/>
          </a:p>
        </p:txBody>
      </p:sp>
      <p:sp>
        <p:nvSpPr>
          <p:cNvPr id="91139" name="Rectangle 3"/>
          <p:cNvSpPr>
            <a:spLocks noGrp="1" noChangeArrowheads="1"/>
          </p:cNvSpPr>
          <p:nvPr>
            <p:ph idx="1"/>
          </p:nvPr>
        </p:nvSpPr>
        <p:spPr/>
        <p:txBody>
          <a:bodyPr/>
          <a:lstStyle/>
          <a:p>
            <a:r>
              <a:rPr lang="en-US" altLang="ja-JP" smtClean="0"/>
              <a:t>GDP=M/k</a:t>
            </a:r>
          </a:p>
          <a:p>
            <a:endParaRPr lang="en-US" altLang="ja-JP" smtClean="0"/>
          </a:p>
          <a:p>
            <a:r>
              <a:rPr lang="ja-JP" altLang="en-US" smtClean="0"/>
              <a:t>ｋをマーシャルのｋと呼ぶ</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smtClean="0"/>
              <a:t>問</a:t>
            </a:r>
            <a:r>
              <a:rPr lang="en-US" altLang="ja-JP" sz="4000" smtClean="0"/>
              <a:t>1</a:t>
            </a:r>
            <a:br>
              <a:rPr lang="en-US" altLang="ja-JP" sz="4000" smtClean="0"/>
            </a:br>
            <a:endParaRPr lang="en-US" altLang="ja-JP" sz="4000" smtClean="0"/>
          </a:p>
        </p:txBody>
      </p:sp>
      <p:sp>
        <p:nvSpPr>
          <p:cNvPr id="92163" name="Rectangle 3"/>
          <p:cNvSpPr>
            <a:spLocks noGrp="1" noChangeArrowheads="1"/>
          </p:cNvSpPr>
          <p:nvPr>
            <p:ph idx="1"/>
          </p:nvPr>
        </p:nvSpPr>
        <p:spPr/>
        <p:txBody>
          <a:bodyPr/>
          <a:lstStyle/>
          <a:p>
            <a:r>
              <a:rPr lang="en-US" altLang="ja-JP" smtClean="0"/>
              <a:t>1  </a:t>
            </a:r>
            <a:r>
              <a:rPr lang="ja-JP" altLang="en-US" smtClean="0"/>
              <a:t>将来→過去</a:t>
            </a:r>
          </a:p>
          <a:p>
            <a:r>
              <a:rPr lang="ja-JP" altLang="en-US" smtClean="0"/>
              <a:t>２　　クズネッツ⇔ケインズ</a:t>
            </a:r>
          </a:p>
          <a:p>
            <a:r>
              <a:rPr lang="ja-JP" altLang="en-US" smtClean="0"/>
              <a:t>３　変動所得仮説→恒常所得仮説</a:t>
            </a:r>
          </a:p>
          <a:p>
            <a:r>
              <a:rPr lang="ja-JP" altLang="en-US" smtClean="0"/>
              <a:t>４　省略</a:t>
            </a:r>
          </a:p>
          <a:p>
            <a:r>
              <a:rPr lang="ja-JP" altLang="en-US" smtClean="0"/>
              <a:t>５　正解</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r>
              <a:rPr lang="ja-JP" altLang="en-US" smtClean="0"/>
              <a:t>問４</a:t>
            </a:r>
          </a:p>
        </p:txBody>
      </p:sp>
      <p:sp>
        <p:nvSpPr>
          <p:cNvPr id="122883" name="Rectangle 3"/>
          <p:cNvSpPr>
            <a:spLocks noGrp="1" noChangeArrowheads="1"/>
          </p:cNvSpPr>
          <p:nvPr>
            <p:ph idx="1"/>
          </p:nvPr>
        </p:nvSpPr>
        <p:spPr/>
        <p:txBody>
          <a:bodyPr rtlCol="0">
            <a:normAutofit lnSpcReduction="10000"/>
          </a:bodyPr>
          <a:lstStyle/>
          <a:p>
            <a:pPr fontAlgn="auto">
              <a:lnSpc>
                <a:spcPct val="90000"/>
              </a:lnSpc>
              <a:spcAft>
                <a:spcPts val="0"/>
              </a:spcAft>
              <a:buFont typeface="Arial" pitchFamily="34" charset="0"/>
              <a:buChar char="•"/>
              <a:defRPr/>
            </a:pPr>
            <a:r>
              <a:rPr lang="ja-JP" altLang="en-US" smtClean="0"/>
              <a:t>１　生産量の変化分＝望ましい資本ストックと現実の資本ストックの差と考えられる</a:t>
            </a:r>
          </a:p>
          <a:p>
            <a:pPr fontAlgn="auto">
              <a:lnSpc>
                <a:spcPct val="90000"/>
              </a:lnSpc>
              <a:spcAft>
                <a:spcPts val="0"/>
              </a:spcAft>
              <a:buFont typeface="Arial" pitchFamily="34" charset="0"/>
              <a:buChar char="•"/>
              <a:defRPr/>
            </a:pPr>
            <a:r>
              <a:rPr lang="ja-JP" altLang="en-US" smtClean="0"/>
              <a:t>２　新古典派はレンタルコストを考慮</a:t>
            </a:r>
          </a:p>
          <a:p>
            <a:pPr fontAlgn="auto">
              <a:lnSpc>
                <a:spcPct val="90000"/>
              </a:lnSpc>
              <a:spcAft>
                <a:spcPts val="0"/>
              </a:spcAft>
              <a:buFont typeface="Arial" pitchFamily="34" charset="0"/>
              <a:buChar char="•"/>
              <a:defRPr/>
            </a:pPr>
            <a:r>
              <a:rPr lang="ja-JP" altLang="en-US" smtClean="0"/>
              <a:t>３　望ましい資本ストックは、需要量などで決まり、現実の資本量は関係がない</a:t>
            </a:r>
          </a:p>
          <a:p>
            <a:pPr fontAlgn="auto">
              <a:lnSpc>
                <a:spcPct val="90000"/>
              </a:lnSpc>
              <a:spcAft>
                <a:spcPts val="0"/>
              </a:spcAft>
              <a:buFont typeface="Arial" pitchFamily="34" charset="0"/>
              <a:buChar char="•"/>
              <a:defRPr/>
            </a:pPr>
            <a:r>
              <a:rPr lang="ja-JP" altLang="en-US" smtClean="0"/>
              <a:t>４　上回る→下回る</a:t>
            </a:r>
          </a:p>
          <a:p>
            <a:pPr fontAlgn="auto">
              <a:lnSpc>
                <a:spcPct val="90000"/>
              </a:lnSpc>
              <a:spcAft>
                <a:spcPts val="0"/>
              </a:spcAft>
              <a:buFont typeface="Arial" pitchFamily="34" charset="0"/>
              <a:buChar char="•"/>
              <a:defRPr/>
            </a:pPr>
            <a:r>
              <a:rPr lang="ja-JP" altLang="en-US" smtClean="0"/>
              <a:t>５　正解</a:t>
            </a:r>
          </a:p>
          <a:p>
            <a:pPr fontAlgn="auto">
              <a:lnSpc>
                <a:spcPct val="90000"/>
              </a:lnSpc>
              <a:spcAft>
                <a:spcPts val="0"/>
              </a:spcAft>
              <a:buFont typeface="Arial" pitchFamily="34" charset="0"/>
              <a:buChar char="•"/>
              <a:defRPr/>
            </a:pPr>
            <a:r>
              <a:rPr lang="ja-JP" altLang="en-US" smtClean="0"/>
              <a:t>ｑ＝企業の株式総額／資本設備の再取得価格</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r>
              <a:rPr lang="ja-JP" altLang="en-US" smtClean="0"/>
              <a:t>問５</a:t>
            </a:r>
          </a:p>
        </p:txBody>
      </p:sp>
      <p:sp>
        <p:nvSpPr>
          <p:cNvPr id="94211" name="Rectangle 3"/>
          <p:cNvSpPr>
            <a:spLocks noGrp="1" noChangeArrowheads="1"/>
          </p:cNvSpPr>
          <p:nvPr>
            <p:ph idx="1"/>
          </p:nvPr>
        </p:nvSpPr>
        <p:spPr/>
        <p:txBody>
          <a:bodyPr/>
          <a:lstStyle/>
          <a:p>
            <a:r>
              <a:rPr lang="ja-JP" altLang="en-US" smtClean="0"/>
              <a:t>ｑ＝資本の市場価値／資本の再取得価格</a:t>
            </a:r>
          </a:p>
          <a:p>
            <a:r>
              <a:rPr lang="en-US" altLang="ja-JP" smtClean="0"/>
              <a:t>a</a:t>
            </a:r>
            <a:r>
              <a:rPr lang="ja-JP" altLang="en-US" smtClean="0"/>
              <a:t>　正解</a:t>
            </a:r>
          </a:p>
          <a:p>
            <a:r>
              <a:rPr lang="en-US" altLang="ja-JP" smtClean="0"/>
              <a:t>b</a:t>
            </a:r>
            <a:r>
              <a:rPr lang="ja-JP" altLang="en-US" smtClean="0"/>
              <a:t>　正解　分母のこと</a:t>
            </a:r>
          </a:p>
          <a:p>
            <a:r>
              <a:rPr lang="en-US" altLang="ja-JP" smtClean="0"/>
              <a:t>c</a:t>
            </a:r>
            <a:r>
              <a:rPr lang="ja-JP" altLang="en-US" smtClean="0"/>
              <a:t>　正解　分子</a:t>
            </a:r>
          </a:p>
          <a:p>
            <a:r>
              <a:rPr lang="en-US" altLang="ja-JP" smtClean="0"/>
              <a:t>d</a:t>
            </a:r>
            <a:r>
              <a:rPr lang="ja-JP" altLang="en-US" smtClean="0"/>
              <a:t>　１より小さいと→１より大きいと</a:t>
            </a:r>
          </a:p>
          <a:p>
            <a:endParaRPr lang="ja-JP" altLang="en-US" smtClean="0"/>
          </a:p>
          <a:p>
            <a:r>
              <a:rPr lang="ja-JP" altLang="en-US" smtClean="0"/>
              <a:t>正解は１</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ja-JP" altLang="en-US" smtClean="0"/>
              <a:t>ＧＤＰの内訳</a:t>
            </a:r>
          </a:p>
        </p:txBody>
      </p:sp>
      <p:sp>
        <p:nvSpPr>
          <p:cNvPr id="95235" name="Rectangle 3"/>
          <p:cNvSpPr>
            <a:spLocks noGrp="1" noChangeArrowheads="1"/>
          </p:cNvSpPr>
          <p:nvPr>
            <p:ph idx="1"/>
          </p:nvPr>
        </p:nvSpPr>
        <p:spPr>
          <a:xfrm>
            <a:off x="539750" y="1341438"/>
            <a:ext cx="8229600" cy="4525962"/>
          </a:xfrm>
        </p:spPr>
        <p:txBody>
          <a:bodyPr/>
          <a:lstStyle/>
          <a:p>
            <a:pPr>
              <a:lnSpc>
                <a:spcPct val="90000"/>
              </a:lnSpc>
            </a:pPr>
            <a:r>
              <a:rPr lang="zh-TW" altLang="en-US" sz="4400" smtClean="0">
                <a:latin typeface="ＭＳ Ｐゴシック" charset="-128"/>
              </a:rPr>
              <a:t>最終</a:t>
            </a:r>
            <a:r>
              <a:rPr lang="ja-JP" altLang="en-US" sz="4400" smtClean="0">
                <a:latin typeface="ＭＳ Ｐゴシック" charset="-128"/>
              </a:rPr>
              <a:t>消費</a:t>
            </a:r>
            <a:r>
              <a:rPr lang="zh-TW" altLang="en-US" sz="4400" smtClean="0">
                <a:latin typeface="ＭＳ Ｐゴシック" charset="-128"/>
              </a:rPr>
              <a:t>支出</a:t>
            </a:r>
            <a:endParaRPr lang="ja-JP" altLang="en-US" sz="4400" smtClean="0">
              <a:latin typeface="ＭＳ Ｐゴシック" charset="-128"/>
            </a:endParaRPr>
          </a:p>
          <a:p>
            <a:pPr>
              <a:lnSpc>
                <a:spcPct val="90000"/>
              </a:lnSpc>
            </a:pPr>
            <a:r>
              <a:rPr lang="zh-TW" altLang="en-US" sz="4400" smtClean="0">
                <a:latin typeface="ＭＳ Ｐゴシック" charset="-128"/>
              </a:rPr>
              <a:t>総固定資本形成</a:t>
            </a:r>
            <a:endParaRPr lang="ja-JP" altLang="en-US" sz="4400" smtClean="0">
              <a:latin typeface="ＭＳ Ｐゴシック" charset="-128"/>
            </a:endParaRPr>
          </a:p>
          <a:p>
            <a:pPr>
              <a:lnSpc>
                <a:spcPct val="90000"/>
              </a:lnSpc>
            </a:pPr>
            <a:r>
              <a:rPr lang="zh-TW" altLang="en-US" sz="4400" smtClean="0">
                <a:latin typeface="ＭＳ Ｐゴシック" charset="-128"/>
              </a:rPr>
              <a:t>在庫品増加</a:t>
            </a:r>
            <a:endParaRPr lang="ja-JP" altLang="en-US" sz="4400" smtClean="0">
              <a:latin typeface="ＭＳ Ｐゴシック" charset="-128"/>
            </a:endParaRPr>
          </a:p>
          <a:p>
            <a:pPr>
              <a:lnSpc>
                <a:spcPct val="90000"/>
              </a:lnSpc>
            </a:pPr>
            <a:r>
              <a:rPr lang="ja-JP" altLang="en-US" sz="4400" smtClean="0">
                <a:latin typeface="ＭＳ Ｐゴシック" charset="-128"/>
              </a:rPr>
              <a:t>財・サービス輸出</a:t>
            </a:r>
          </a:p>
          <a:p>
            <a:pPr>
              <a:lnSpc>
                <a:spcPct val="90000"/>
              </a:lnSpc>
            </a:pPr>
            <a:r>
              <a:rPr lang="ja-JP" altLang="en-US" sz="4400" smtClean="0">
                <a:latin typeface="ＭＳ Ｐゴシック" charset="-128"/>
              </a:rPr>
              <a:t>（マイナス）　財・サービス輸入</a:t>
            </a:r>
          </a:p>
          <a:p>
            <a:pPr algn="ctr">
              <a:lnSpc>
                <a:spcPct val="90000"/>
              </a:lnSpc>
              <a:buFont typeface="Wingdings" pitchFamily="2" charset="2"/>
              <a:buNone/>
            </a:pPr>
            <a:r>
              <a:rPr lang="ja-JP" altLang="en-US" sz="4400" smtClean="0"/>
              <a:t>＜さそざざざ＞</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274638"/>
            <a:ext cx="8229600" cy="922337"/>
          </a:xfrm>
        </p:spPr>
        <p:txBody>
          <a:bodyPr/>
          <a:lstStyle/>
          <a:p>
            <a:r>
              <a:rPr lang="ja-JP" altLang="en-US" smtClean="0"/>
              <a:t>国民経済計算</a:t>
            </a:r>
          </a:p>
        </p:txBody>
      </p:sp>
      <p:sp>
        <p:nvSpPr>
          <p:cNvPr id="96259" name="Rectangle 3"/>
          <p:cNvSpPr>
            <a:spLocks noGrp="1" noChangeArrowheads="1"/>
          </p:cNvSpPr>
          <p:nvPr>
            <p:ph idx="1"/>
          </p:nvPr>
        </p:nvSpPr>
        <p:spPr>
          <a:xfrm>
            <a:off x="0" y="1341438"/>
            <a:ext cx="8893175" cy="5040312"/>
          </a:xfrm>
        </p:spPr>
        <p:txBody>
          <a:bodyPr/>
          <a:lstStyle/>
          <a:p>
            <a:pPr>
              <a:lnSpc>
                <a:spcPct val="90000"/>
              </a:lnSpc>
            </a:pPr>
            <a:r>
              <a:rPr lang="ja-JP" altLang="en-US" smtClean="0">
                <a:latin typeface="ＭＳ Ｐゴシック" charset="-128"/>
              </a:rPr>
              <a:t>間接税－補助金　　</a:t>
            </a:r>
            <a:r>
              <a:rPr lang="en-US" altLang="ja-JP" smtClean="0">
                <a:latin typeface="ＭＳ Ｐゴシック" charset="-128"/>
              </a:rPr>
              <a:t>20	</a:t>
            </a:r>
          </a:p>
          <a:p>
            <a:pPr>
              <a:lnSpc>
                <a:spcPct val="90000"/>
              </a:lnSpc>
            </a:pPr>
            <a:r>
              <a:rPr lang="ja-JP" altLang="en-US" smtClean="0">
                <a:latin typeface="ＭＳ Ｐゴシック" charset="-128"/>
              </a:rPr>
              <a:t>海外からの要素所得の受取</a:t>
            </a:r>
            <a:r>
              <a:rPr lang="en-US" altLang="ja-JP" smtClean="0">
                <a:latin typeface="ＭＳ Ｐゴシック" charset="-128"/>
              </a:rPr>
              <a:t>20</a:t>
            </a:r>
          </a:p>
          <a:p>
            <a:pPr>
              <a:lnSpc>
                <a:spcPct val="90000"/>
              </a:lnSpc>
            </a:pPr>
            <a:r>
              <a:rPr lang="zh-TW" altLang="en-US" smtClean="0">
                <a:latin typeface="ＭＳ Ｐゴシック" charset="-128"/>
              </a:rPr>
              <a:t>最終</a:t>
            </a:r>
            <a:r>
              <a:rPr lang="ja-JP" altLang="en-US" smtClean="0">
                <a:latin typeface="ＭＳ Ｐゴシック" charset="-128"/>
              </a:rPr>
              <a:t>消費</a:t>
            </a:r>
            <a:r>
              <a:rPr lang="zh-TW" altLang="en-US" smtClean="0">
                <a:latin typeface="ＭＳ Ｐゴシック" charset="-128"/>
              </a:rPr>
              <a:t>支出　　</a:t>
            </a:r>
            <a:r>
              <a:rPr lang="en-US" altLang="zh-TW" smtClean="0">
                <a:latin typeface="ＭＳ Ｐゴシック" charset="-128"/>
              </a:rPr>
              <a:t>2</a:t>
            </a:r>
            <a:r>
              <a:rPr lang="en-US" altLang="ja-JP" smtClean="0">
                <a:latin typeface="ＭＳ Ｐゴシック" charset="-128"/>
              </a:rPr>
              <a:t>4</a:t>
            </a:r>
            <a:r>
              <a:rPr lang="en-US" altLang="zh-TW" smtClean="0">
                <a:latin typeface="ＭＳ Ｐゴシック" charset="-128"/>
              </a:rPr>
              <a:t>0	</a:t>
            </a:r>
            <a:endParaRPr lang="en-US" altLang="ja-JP" smtClean="0">
              <a:latin typeface="ＭＳ Ｐゴシック" charset="-128"/>
            </a:endParaRPr>
          </a:p>
          <a:p>
            <a:pPr>
              <a:lnSpc>
                <a:spcPct val="90000"/>
              </a:lnSpc>
            </a:pPr>
            <a:r>
              <a:rPr lang="zh-TW" altLang="en-US" smtClean="0">
                <a:latin typeface="ＭＳ Ｐゴシック" charset="-128"/>
              </a:rPr>
              <a:t>総固定資本形成　　</a:t>
            </a:r>
            <a:r>
              <a:rPr lang="en-US" altLang="zh-TW" smtClean="0">
                <a:latin typeface="ＭＳ Ｐゴシック" charset="-128"/>
              </a:rPr>
              <a:t>1</a:t>
            </a:r>
            <a:r>
              <a:rPr lang="en-US" altLang="ja-JP" smtClean="0">
                <a:latin typeface="ＭＳ Ｐゴシック" charset="-128"/>
              </a:rPr>
              <a:t>2</a:t>
            </a:r>
            <a:r>
              <a:rPr lang="en-US" altLang="zh-TW" smtClean="0">
                <a:latin typeface="ＭＳ Ｐゴシック" charset="-128"/>
              </a:rPr>
              <a:t>0	</a:t>
            </a:r>
            <a:endParaRPr lang="en-US" altLang="ja-JP" smtClean="0">
              <a:latin typeface="ＭＳ Ｐゴシック" charset="-128"/>
            </a:endParaRPr>
          </a:p>
          <a:p>
            <a:pPr>
              <a:lnSpc>
                <a:spcPct val="90000"/>
              </a:lnSpc>
            </a:pPr>
            <a:r>
              <a:rPr lang="zh-TW" altLang="en-US" smtClean="0">
                <a:latin typeface="ＭＳ Ｐゴシック" charset="-128"/>
              </a:rPr>
              <a:t>在庫品増加　</a:t>
            </a:r>
            <a:r>
              <a:rPr lang="en-US" altLang="zh-TW" smtClean="0">
                <a:latin typeface="ＭＳ Ｐゴシック" charset="-128"/>
              </a:rPr>
              <a:t>10	</a:t>
            </a:r>
            <a:endParaRPr lang="en-US" altLang="ja-JP" smtClean="0">
              <a:latin typeface="ＭＳ Ｐゴシック" charset="-128"/>
            </a:endParaRPr>
          </a:p>
          <a:p>
            <a:pPr>
              <a:lnSpc>
                <a:spcPct val="90000"/>
              </a:lnSpc>
            </a:pPr>
            <a:r>
              <a:rPr lang="ja-JP" altLang="en-US" smtClean="0">
                <a:latin typeface="ＭＳ Ｐゴシック" charset="-128"/>
              </a:rPr>
              <a:t>財・サービス輸入　</a:t>
            </a:r>
            <a:r>
              <a:rPr lang="en-US" altLang="ja-JP" smtClean="0">
                <a:latin typeface="ＭＳ Ｐゴシック" charset="-128"/>
              </a:rPr>
              <a:t>40	</a:t>
            </a:r>
          </a:p>
          <a:p>
            <a:pPr>
              <a:lnSpc>
                <a:spcPct val="90000"/>
              </a:lnSpc>
            </a:pPr>
            <a:r>
              <a:rPr lang="ja-JP" altLang="en-US" smtClean="0">
                <a:latin typeface="ＭＳ Ｐゴシック" charset="-128"/>
              </a:rPr>
              <a:t>固定資本減耗　</a:t>
            </a:r>
            <a:r>
              <a:rPr lang="en-US" altLang="ja-JP" smtClean="0">
                <a:latin typeface="ＭＳ Ｐゴシック" charset="-128"/>
              </a:rPr>
              <a:t>10</a:t>
            </a:r>
          </a:p>
          <a:p>
            <a:pPr>
              <a:lnSpc>
                <a:spcPct val="90000"/>
              </a:lnSpc>
            </a:pPr>
            <a:r>
              <a:rPr lang="ja-JP" altLang="en-US" smtClean="0">
                <a:latin typeface="ＭＳ Ｐゴシック" charset="-128"/>
              </a:rPr>
              <a:t>財・サービス輸出　</a:t>
            </a:r>
            <a:r>
              <a:rPr lang="en-US" altLang="ja-JP" smtClean="0">
                <a:latin typeface="ＭＳ Ｐゴシック" charset="-128"/>
              </a:rPr>
              <a:t>60	</a:t>
            </a:r>
          </a:p>
          <a:p>
            <a:pPr>
              <a:lnSpc>
                <a:spcPct val="90000"/>
              </a:lnSpc>
            </a:pPr>
            <a:r>
              <a:rPr lang="ja-JP" altLang="en-US" smtClean="0">
                <a:latin typeface="ＭＳ Ｐゴシック" charset="-128"/>
              </a:rPr>
              <a:t>海外からの要素所得の支払　</a:t>
            </a:r>
            <a:r>
              <a:rPr lang="en-US" altLang="ja-JP" smtClean="0">
                <a:latin typeface="ＭＳ Ｐゴシック" charset="-128"/>
              </a:rPr>
              <a:t>10</a:t>
            </a:r>
          </a:p>
          <a:p>
            <a:pPr>
              <a:lnSpc>
                <a:spcPct val="90000"/>
              </a:lnSpc>
              <a:buFont typeface="Wingdings" pitchFamily="2" charset="2"/>
              <a:buNone/>
            </a:pPr>
            <a:endParaRPr lang="en-US" altLang="ja-JP" smtClean="0">
              <a:latin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5363" name="Line 3"/>
          <p:cNvSpPr>
            <a:spLocks noChangeShapeType="1"/>
          </p:cNvSpPr>
          <p:nvPr/>
        </p:nvSpPr>
        <p:spPr bwMode="auto">
          <a:xfrm>
            <a:off x="1763713" y="5445125"/>
            <a:ext cx="5903912" cy="0"/>
          </a:xfrm>
          <a:prstGeom prst="line">
            <a:avLst/>
          </a:prstGeom>
          <a:noFill/>
          <a:ln w="9525">
            <a:solidFill>
              <a:schemeClr val="tx1"/>
            </a:solidFill>
            <a:round/>
            <a:headEnd/>
            <a:tailEnd/>
          </a:ln>
        </p:spPr>
        <p:txBody>
          <a:bodyPr/>
          <a:lstStyle/>
          <a:p>
            <a:endParaRPr lang="ja-JP" altLang="en-US"/>
          </a:p>
        </p:txBody>
      </p:sp>
      <p:sp>
        <p:nvSpPr>
          <p:cNvPr id="15364"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5365" name="Text Box 5"/>
          <p:cNvSpPr txBox="1">
            <a:spLocks noChangeArrowheads="1"/>
          </p:cNvSpPr>
          <p:nvPr/>
        </p:nvSpPr>
        <p:spPr bwMode="auto">
          <a:xfrm>
            <a:off x="323850" y="450850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2294" name="Line 6"/>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12295" name="Line 7"/>
          <p:cNvSpPr>
            <a:spLocks noChangeShapeType="1"/>
          </p:cNvSpPr>
          <p:nvPr/>
        </p:nvSpPr>
        <p:spPr bwMode="auto">
          <a:xfrm>
            <a:off x="2555875" y="1412875"/>
            <a:ext cx="4319588" cy="3529013"/>
          </a:xfrm>
          <a:prstGeom prst="line">
            <a:avLst/>
          </a:prstGeom>
          <a:noFill/>
          <a:ln w="9525">
            <a:solidFill>
              <a:schemeClr val="tx1"/>
            </a:solidFill>
            <a:round/>
            <a:headEnd/>
            <a:tailEnd/>
          </a:ln>
        </p:spPr>
        <p:txBody>
          <a:bodyPr/>
          <a:lstStyle/>
          <a:p>
            <a:endParaRPr lang="ja-JP" altLang="en-US"/>
          </a:p>
        </p:txBody>
      </p:sp>
      <p:sp>
        <p:nvSpPr>
          <p:cNvPr id="12298" name="Line 10"/>
          <p:cNvSpPr>
            <a:spLocks noChangeShapeType="1"/>
          </p:cNvSpPr>
          <p:nvPr/>
        </p:nvSpPr>
        <p:spPr bwMode="auto">
          <a:xfrm>
            <a:off x="1835150" y="3068638"/>
            <a:ext cx="2736850" cy="0"/>
          </a:xfrm>
          <a:prstGeom prst="line">
            <a:avLst/>
          </a:prstGeom>
          <a:noFill/>
          <a:ln w="9525">
            <a:solidFill>
              <a:schemeClr val="tx1"/>
            </a:solidFill>
            <a:prstDash val="dash"/>
            <a:round/>
            <a:headEnd/>
            <a:tailEnd/>
          </a:ln>
        </p:spPr>
        <p:txBody>
          <a:bodyPr/>
          <a:lstStyle/>
          <a:p>
            <a:endParaRPr lang="ja-JP" altLang="en-US"/>
          </a:p>
        </p:txBody>
      </p:sp>
      <p:sp>
        <p:nvSpPr>
          <p:cNvPr id="15369" name="Text Box 14"/>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5370" name="Text Box 15"/>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5371" name="Text Box 16"/>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5372" name="Text Box 17"/>
          <p:cNvSpPr txBox="1">
            <a:spLocks noChangeArrowheads="1"/>
          </p:cNvSpPr>
          <p:nvPr/>
        </p:nvSpPr>
        <p:spPr bwMode="auto">
          <a:xfrm>
            <a:off x="5795963" y="5661025"/>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5373" name="Text Box 18"/>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15374" name="Text Box 19"/>
          <p:cNvSpPr txBox="1">
            <a:spLocks noChangeArrowheads="1"/>
          </p:cNvSpPr>
          <p:nvPr/>
        </p:nvSpPr>
        <p:spPr bwMode="auto">
          <a:xfrm>
            <a:off x="395288"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15375" name="Text Box 20"/>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15376" name="Rectangle 21"/>
          <p:cNvSpPr>
            <a:spLocks noChangeArrowheads="1"/>
          </p:cNvSpPr>
          <p:nvPr/>
        </p:nvSpPr>
        <p:spPr bwMode="auto">
          <a:xfrm>
            <a:off x="250825" y="333375"/>
            <a:ext cx="8893175" cy="641350"/>
          </a:xfrm>
          <a:prstGeom prst="rect">
            <a:avLst/>
          </a:prstGeom>
          <a:noFill/>
          <a:ln w="9525">
            <a:noFill/>
            <a:miter lim="800000"/>
            <a:headEnd/>
            <a:tailEnd/>
          </a:ln>
        </p:spPr>
        <p:txBody>
          <a:bodyPr>
            <a:spAutoFit/>
          </a:bodyPr>
          <a:lstStyle/>
          <a:p>
            <a:pPr>
              <a:spcBef>
                <a:spcPct val="50000"/>
              </a:spcBef>
            </a:pPr>
            <a:r>
              <a:rPr lang="ja-JP" altLang="en-US" sz="3600"/>
              <a:t>需要曲線と供給曲線で価格と数量が決まる</a:t>
            </a:r>
          </a:p>
        </p:txBody>
      </p:sp>
      <p:sp>
        <p:nvSpPr>
          <p:cNvPr id="12310" name="Text Box 22"/>
          <p:cNvSpPr txBox="1">
            <a:spLocks noChangeArrowheads="1"/>
          </p:cNvSpPr>
          <p:nvPr/>
        </p:nvSpPr>
        <p:spPr bwMode="auto">
          <a:xfrm>
            <a:off x="7164388" y="1341438"/>
            <a:ext cx="1439862" cy="366712"/>
          </a:xfrm>
          <a:prstGeom prst="rect">
            <a:avLst/>
          </a:prstGeom>
          <a:noFill/>
          <a:ln w="9525">
            <a:noFill/>
            <a:miter lim="800000"/>
            <a:headEnd/>
            <a:tailEnd/>
          </a:ln>
        </p:spPr>
        <p:txBody>
          <a:bodyPr>
            <a:spAutoFit/>
          </a:bodyPr>
          <a:lstStyle/>
          <a:p>
            <a:pPr>
              <a:spcBef>
                <a:spcPct val="50000"/>
              </a:spcBef>
            </a:pPr>
            <a:r>
              <a:rPr lang="ja-JP" altLang="en-US"/>
              <a:t>供給曲線</a:t>
            </a:r>
          </a:p>
        </p:txBody>
      </p:sp>
      <p:sp>
        <p:nvSpPr>
          <p:cNvPr id="12311" name="Text Box 23"/>
          <p:cNvSpPr txBox="1">
            <a:spLocks noChangeArrowheads="1"/>
          </p:cNvSpPr>
          <p:nvPr/>
        </p:nvSpPr>
        <p:spPr bwMode="auto">
          <a:xfrm>
            <a:off x="3059113" y="1341438"/>
            <a:ext cx="1728787" cy="366712"/>
          </a:xfrm>
          <a:prstGeom prst="rect">
            <a:avLst/>
          </a:prstGeom>
          <a:noFill/>
          <a:ln w="9525">
            <a:noFill/>
            <a:miter lim="800000"/>
            <a:headEnd/>
            <a:tailEnd/>
          </a:ln>
        </p:spPr>
        <p:txBody>
          <a:bodyPr>
            <a:spAutoFit/>
          </a:bodyPr>
          <a:lstStyle/>
          <a:p>
            <a:pPr>
              <a:spcBef>
                <a:spcPct val="50000"/>
              </a:spcBef>
            </a:pPr>
            <a:r>
              <a:rPr lang="ja-JP" altLang="en-US"/>
              <a:t>需要曲線</a:t>
            </a:r>
          </a:p>
        </p:txBody>
      </p:sp>
      <p:sp>
        <p:nvSpPr>
          <p:cNvPr id="15379" name="Text Box 34"/>
          <p:cNvSpPr txBox="1">
            <a:spLocks noChangeArrowheads="1"/>
          </p:cNvSpPr>
          <p:nvPr/>
        </p:nvSpPr>
        <p:spPr bwMode="auto">
          <a:xfrm>
            <a:off x="5508625" y="1628775"/>
            <a:ext cx="1655763" cy="366713"/>
          </a:xfrm>
          <a:prstGeom prst="rect">
            <a:avLst/>
          </a:prstGeom>
          <a:noFill/>
          <a:ln w="9525">
            <a:noFill/>
            <a:miter lim="800000"/>
            <a:headEnd/>
            <a:tailEnd/>
          </a:ln>
        </p:spPr>
        <p:txBody>
          <a:bodyPr>
            <a:spAutoFit/>
          </a:bodyPr>
          <a:lstStyle/>
          <a:p>
            <a:pPr>
              <a:spcBef>
                <a:spcPct val="50000"/>
              </a:spcBef>
            </a:pPr>
            <a:endParaRPr lang="ja-JP" altLang="ja-JP"/>
          </a:p>
        </p:txBody>
      </p:sp>
      <p:sp>
        <p:nvSpPr>
          <p:cNvPr id="12324" name="Line 36"/>
          <p:cNvSpPr>
            <a:spLocks noChangeShapeType="1"/>
          </p:cNvSpPr>
          <p:nvPr/>
        </p:nvSpPr>
        <p:spPr bwMode="auto">
          <a:xfrm>
            <a:off x="4643438" y="3141663"/>
            <a:ext cx="0" cy="2303462"/>
          </a:xfrm>
          <a:prstGeom prst="line">
            <a:avLst/>
          </a:prstGeom>
          <a:noFill/>
          <a:ln w="9525">
            <a:solidFill>
              <a:schemeClr val="tx1"/>
            </a:solidFill>
            <a:prstDash val="dash"/>
            <a:round/>
            <a:headEnd/>
            <a:tailEnd/>
          </a:ln>
        </p:spPr>
        <p:txBody>
          <a:bodyPr/>
          <a:lstStyle/>
          <a:p>
            <a:endParaRPr lang="ja-JP" altLang="en-US"/>
          </a:p>
        </p:txBody>
      </p:sp>
      <p:sp>
        <p:nvSpPr>
          <p:cNvPr id="12325" name="Oval 37"/>
          <p:cNvSpPr>
            <a:spLocks noChangeArrowheads="1"/>
          </p:cNvSpPr>
          <p:nvPr/>
        </p:nvSpPr>
        <p:spPr bwMode="auto">
          <a:xfrm>
            <a:off x="4500563" y="2997200"/>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anim calcmode="lin" valueType="num">
                                      <p:cBhvr>
                                        <p:cTn id="7" dur="500" fill="hold"/>
                                        <p:tgtEl>
                                          <p:spTgt spid="123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3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3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3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fade">
                                      <p:cBhvr>
                                        <p:cTn id="15" dur="2000"/>
                                        <p:tgtEl>
                                          <p:spTgt spid="12295"/>
                                        </p:tgtEl>
                                      </p:cBhvr>
                                    </p:animEffect>
                                    <p:anim calcmode="lin" valueType="num">
                                      <p:cBhvr>
                                        <p:cTn id="16" dur="2000" fill="hold"/>
                                        <p:tgtEl>
                                          <p:spTgt spid="12295"/>
                                        </p:tgtEl>
                                        <p:attrNameLst>
                                          <p:attrName>style.rotation</p:attrName>
                                        </p:attrNameLst>
                                      </p:cBhvr>
                                      <p:tavLst>
                                        <p:tav tm="0">
                                          <p:val>
                                            <p:fltVal val="720"/>
                                          </p:val>
                                        </p:tav>
                                        <p:tav tm="100000">
                                          <p:val>
                                            <p:fltVal val="0"/>
                                          </p:val>
                                        </p:tav>
                                      </p:tavLst>
                                    </p:anim>
                                    <p:anim calcmode="lin" valueType="num">
                                      <p:cBhvr>
                                        <p:cTn id="17" dur="2000" fill="hold"/>
                                        <p:tgtEl>
                                          <p:spTgt spid="12295"/>
                                        </p:tgtEl>
                                        <p:attrNameLst>
                                          <p:attrName>ppt_h</p:attrName>
                                        </p:attrNameLst>
                                      </p:cBhvr>
                                      <p:tavLst>
                                        <p:tav tm="0">
                                          <p:val>
                                            <p:fltVal val="0"/>
                                          </p:val>
                                        </p:tav>
                                        <p:tav tm="100000">
                                          <p:val>
                                            <p:strVal val="#ppt_h"/>
                                          </p:val>
                                        </p:tav>
                                      </p:tavLst>
                                    </p:anim>
                                    <p:anim calcmode="lin" valueType="num">
                                      <p:cBhvr>
                                        <p:cTn id="18" dur="2000" fill="hold"/>
                                        <p:tgtEl>
                                          <p:spTgt spid="1229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2310">
                                            <p:txEl>
                                              <p:pRg st="0" end="0"/>
                                            </p:txEl>
                                          </p:spTgt>
                                        </p:tgtEl>
                                        <p:attrNameLst>
                                          <p:attrName>style.visibility</p:attrName>
                                        </p:attrNameLst>
                                      </p:cBhvr>
                                      <p:to>
                                        <p:strVal val="visible"/>
                                      </p:to>
                                    </p:set>
                                    <p:anim calcmode="lin" valueType="num">
                                      <p:cBhvr>
                                        <p:cTn id="23" dur="500" decel="50000" fill="hold">
                                          <p:stCondLst>
                                            <p:cond delay="0"/>
                                          </p:stCondLst>
                                        </p:cTn>
                                        <p:tgtEl>
                                          <p:spTgt spid="12310">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2310">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2310">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12310">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2310">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2310">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2310">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23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12294"/>
                                        </p:tgtEl>
                                        <p:attrNameLst>
                                          <p:attrName>style.visibility</p:attrName>
                                        </p:attrNameLst>
                                      </p:cBhvr>
                                      <p:to>
                                        <p:strVal val="visible"/>
                                      </p:to>
                                    </p:set>
                                    <p:animEffect transition="in" filter="fade">
                                      <p:cBhvr>
                                        <p:cTn id="35" dur="770" decel="100000"/>
                                        <p:tgtEl>
                                          <p:spTgt spid="12294"/>
                                        </p:tgtEl>
                                      </p:cBhvr>
                                    </p:animEffect>
                                    <p:animScale>
                                      <p:cBhvr>
                                        <p:cTn id="36" dur="770" decel="100000"/>
                                        <p:tgtEl>
                                          <p:spTgt spid="12294"/>
                                        </p:tgtEl>
                                      </p:cBhvr>
                                      <p:from x="10000" y="10000"/>
                                      <p:to x="200000" y="450000"/>
                                    </p:animScale>
                                    <p:animScale>
                                      <p:cBhvr>
                                        <p:cTn id="37" dur="1230" accel="100000" fill="hold">
                                          <p:stCondLst>
                                            <p:cond delay="770"/>
                                          </p:stCondLst>
                                        </p:cTn>
                                        <p:tgtEl>
                                          <p:spTgt spid="12294"/>
                                        </p:tgtEl>
                                      </p:cBhvr>
                                      <p:from x="200000" y="450000"/>
                                      <p:to x="100000" y="100000"/>
                                    </p:animScale>
                                    <p:set>
                                      <p:cBhvr>
                                        <p:cTn id="38" dur="770" fill="hold"/>
                                        <p:tgtEl>
                                          <p:spTgt spid="12294"/>
                                        </p:tgtEl>
                                        <p:attrNameLst>
                                          <p:attrName>ppt_x</p:attrName>
                                        </p:attrNameLst>
                                      </p:cBhvr>
                                      <p:to>
                                        <p:strVal val="(0.5)"/>
                                      </p:to>
                                    </p:set>
                                    <p:anim from="(0.5)" to="(#ppt_x)" calcmode="lin" valueType="num">
                                      <p:cBhvr>
                                        <p:cTn id="39" dur="1230" accel="100000" fill="hold">
                                          <p:stCondLst>
                                            <p:cond delay="770"/>
                                          </p:stCondLst>
                                        </p:cTn>
                                        <p:tgtEl>
                                          <p:spTgt spid="12294"/>
                                        </p:tgtEl>
                                        <p:attrNameLst>
                                          <p:attrName>ppt_x</p:attrName>
                                        </p:attrNameLst>
                                      </p:cBhvr>
                                    </p:anim>
                                    <p:set>
                                      <p:cBhvr>
                                        <p:cTn id="40" dur="770" fill="hold"/>
                                        <p:tgtEl>
                                          <p:spTgt spid="12294"/>
                                        </p:tgtEl>
                                        <p:attrNameLst>
                                          <p:attrName>ppt_y</p:attrName>
                                        </p:attrNameLst>
                                      </p:cBhvr>
                                      <p:to>
                                        <p:strVal val="(#ppt_y+0.4)"/>
                                      </p:to>
                                    </p:set>
                                    <p:anim from="(#ppt_y+0.4)" to="(#ppt_y)" calcmode="lin" valueType="num">
                                      <p:cBhvr>
                                        <p:cTn id="41" dur="1230" accel="100000" fill="hold">
                                          <p:stCondLst>
                                            <p:cond delay="770"/>
                                          </p:stCondLst>
                                        </p:cTn>
                                        <p:tgtEl>
                                          <p:spTgt spid="12294"/>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2298"/>
                                        </p:tgtEl>
                                        <p:attrNameLst>
                                          <p:attrName>style.visibility</p:attrName>
                                        </p:attrNameLst>
                                      </p:cBhvr>
                                      <p:to>
                                        <p:strVal val="visible"/>
                                      </p:to>
                                    </p:set>
                                    <p:anim calcmode="lin" valueType="num">
                                      <p:cBhvr>
                                        <p:cTn id="46" dur="1000" fill="hold"/>
                                        <p:tgtEl>
                                          <p:spTgt spid="12298"/>
                                        </p:tgtEl>
                                        <p:attrNameLst>
                                          <p:attrName>ppt_w</p:attrName>
                                        </p:attrNameLst>
                                      </p:cBhvr>
                                      <p:tavLst>
                                        <p:tav tm="0">
                                          <p:val>
                                            <p:fltVal val="0"/>
                                          </p:val>
                                        </p:tav>
                                        <p:tav tm="100000">
                                          <p:val>
                                            <p:strVal val="#ppt_w"/>
                                          </p:val>
                                        </p:tav>
                                      </p:tavLst>
                                    </p:anim>
                                    <p:anim calcmode="lin" valueType="num">
                                      <p:cBhvr>
                                        <p:cTn id="47" dur="1000" fill="hold"/>
                                        <p:tgtEl>
                                          <p:spTgt spid="12298"/>
                                        </p:tgtEl>
                                        <p:attrNameLst>
                                          <p:attrName>ppt_h</p:attrName>
                                        </p:attrNameLst>
                                      </p:cBhvr>
                                      <p:tavLst>
                                        <p:tav tm="0">
                                          <p:val>
                                            <p:fltVal val="0"/>
                                          </p:val>
                                        </p:tav>
                                        <p:tav tm="100000">
                                          <p:val>
                                            <p:strVal val="#ppt_h"/>
                                          </p:val>
                                        </p:tav>
                                      </p:tavLst>
                                    </p:anim>
                                    <p:anim calcmode="lin" valueType="num">
                                      <p:cBhvr>
                                        <p:cTn id="48"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2298"/>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0" nodeType="withEffect">
                                  <p:stCondLst>
                                    <p:cond delay="0"/>
                                  </p:stCondLst>
                                  <p:childTnLst>
                                    <p:set>
                                      <p:cBhvr>
                                        <p:cTn id="51" dur="1" fill="hold">
                                          <p:stCondLst>
                                            <p:cond delay="0"/>
                                          </p:stCondLst>
                                        </p:cTn>
                                        <p:tgtEl>
                                          <p:spTgt spid="12324"/>
                                        </p:tgtEl>
                                        <p:attrNameLst>
                                          <p:attrName>style.visibility</p:attrName>
                                        </p:attrNameLst>
                                      </p:cBhvr>
                                      <p:to>
                                        <p:strVal val="visible"/>
                                      </p:to>
                                    </p:set>
                                    <p:anim calcmode="lin" valueType="num">
                                      <p:cBhvr>
                                        <p:cTn id="52" dur="1000" fill="hold"/>
                                        <p:tgtEl>
                                          <p:spTgt spid="12324"/>
                                        </p:tgtEl>
                                        <p:attrNameLst>
                                          <p:attrName>ppt_w</p:attrName>
                                        </p:attrNameLst>
                                      </p:cBhvr>
                                      <p:tavLst>
                                        <p:tav tm="0">
                                          <p:val>
                                            <p:fltVal val="0"/>
                                          </p:val>
                                        </p:tav>
                                        <p:tav tm="100000">
                                          <p:val>
                                            <p:strVal val="#ppt_w"/>
                                          </p:val>
                                        </p:tav>
                                      </p:tavLst>
                                    </p:anim>
                                    <p:anim calcmode="lin" valueType="num">
                                      <p:cBhvr>
                                        <p:cTn id="53" dur="1000" fill="hold"/>
                                        <p:tgtEl>
                                          <p:spTgt spid="12324"/>
                                        </p:tgtEl>
                                        <p:attrNameLst>
                                          <p:attrName>ppt_h</p:attrName>
                                        </p:attrNameLst>
                                      </p:cBhvr>
                                      <p:tavLst>
                                        <p:tav tm="0">
                                          <p:val>
                                            <p:fltVal val="0"/>
                                          </p:val>
                                        </p:tav>
                                        <p:tav tm="100000">
                                          <p:val>
                                            <p:strVal val="#ppt_h"/>
                                          </p:val>
                                        </p:tav>
                                      </p:tavLst>
                                    </p:anim>
                                    <p:anim calcmode="lin" valueType="num">
                                      <p:cBhvr>
                                        <p:cTn id="54" dur="1000" fill="hold"/>
                                        <p:tgtEl>
                                          <p:spTgt spid="12324"/>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2324"/>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2325"/>
                                        </p:tgtEl>
                                        <p:attrNameLst>
                                          <p:attrName>style.visibility</p:attrName>
                                        </p:attrNameLst>
                                      </p:cBhvr>
                                      <p:to>
                                        <p:strVal val="visible"/>
                                      </p:to>
                                    </p:set>
                                    <p:anim calcmode="lin" valueType="num">
                                      <p:cBhvr>
                                        <p:cTn id="58" dur="1000" fill="hold"/>
                                        <p:tgtEl>
                                          <p:spTgt spid="12325"/>
                                        </p:tgtEl>
                                        <p:attrNameLst>
                                          <p:attrName>ppt_w</p:attrName>
                                        </p:attrNameLst>
                                      </p:cBhvr>
                                      <p:tavLst>
                                        <p:tav tm="0">
                                          <p:val>
                                            <p:fltVal val="0"/>
                                          </p:val>
                                        </p:tav>
                                        <p:tav tm="100000">
                                          <p:val>
                                            <p:strVal val="#ppt_w"/>
                                          </p:val>
                                        </p:tav>
                                      </p:tavLst>
                                    </p:anim>
                                    <p:anim calcmode="lin" valueType="num">
                                      <p:cBhvr>
                                        <p:cTn id="59" dur="1000" fill="hold"/>
                                        <p:tgtEl>
                                          <p:spTgt spid="12325"/>
                                        </p:tgtEl>
                                        <p:attrNameLst>
                                          <p:attrName>ppt_h</p:attrName>
                                        </p:attrNameLst>
                                      </p:cBhvr>
                                      <p:tavLst>
                                        <p:tav tm="0">
                                          <p:val>
                                            <p:fltVal val="0"/>
                                          </p:val>
                                        </p:tav>
                                        <p:tav tm="100000">
                                          <p:val>
                                            <p:strVal val="#ppt_h"/>
                                          </p:val>
                                        </p:tav>
                                      </p:tavLst>
                                    </p:anim>
                                    <p:anim calcmode="lin" valueType="num">
                                      <p:cBhvr>
                                        <p:cTn id="60" dur="1000" fill="hold"/>
                                        <p:tgtEl>
                                          <p:spTgt spid="12325"/>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8" grpId="0" animBg="1"/>
      <p:bldP spid="12311" grpId="0"/>
      <p:bldP spid="12324" grpId="0" animBg="1"/>
      <p:bldP spid="1232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457200" y="692150"/>
            <a:ext cx="8229600" cy="5434013"/>
          </a:xfrm>
        </p:spPr>
        <p:txBody>
          <a:bodyPr/>
          <a:lstStyle/>
          <a:p>
            <a:r>
              <a:rPr lang="zh-TW" altLang="en-US" smtClean="0">
                <a:latin typeface="ＭＳ Ｐゴシック" charset="-128"/>
              </a:rPr>
              <a:t>最終</a:t>
            </a:r>
            <a:r>
              <a:rPr lang="ja-JP" altLang="en-US" smtClean="0">
                <a:latin typeface="ＭＳ Ｐゴシック" charset="-128"/>
              </a:rPr>
              <a:t>消費</a:t>
            </a:r>
            <a:r>
              <a:rPr lang="zh-TW" altLang="en-US" smtClean="0">
                <a:latin typeface="ＭＳ Ｐゴシック" charset="-128"/>
              </a:rPr>
              <a:t>支出　　</a:t>
            </a:r>
            <a:r>
              <a:rPr lang="en-US" altLang="zh-TW" smtClean="0">
                <a:latin typeface="ＭＳ Ｐゴシック" charset="-128"/>
              </a:rPr>
              <a:t>2</a:t>
            </a:r>
            <a:r>
              <a:rPr lang="en-US" altLang="ja-JP" smtClean="0">
                <a:latin typeface="ＭＳ Ｐゴシック" charset="-128"/>
              </a:rPr>
              <a:t>4</a:t>
            </a:r>
            <a:r>
              <a:rPr lang="en-US" altLang="zh-TW" smtClean="0">
                <a:latin typeface="ＭＳ Ｐゴシック" charset="-128"/>
              </a:rPr>
              <a:t>0	</a:t>
            </a:r>
            <a:endParaRPr lang="en-US" altLang="ja-JP" smtClean="0">
              <a:latin typeface="ＭＳ Ｐゴシック" charset="-128"/>
            </a:endParaRPr>
          </a:p>
          <a:p>
            <a:r>
              <a:rPr lang="zh-TW" altLang="en-US" smtClean="0">
                <a:latin typeface="ＭＳ Ｐゴシック" charset="-128"/>
              </a:rPr>
              <a:t>総固定資本形成　　</a:t>
            </a:r>
            <a:r>
              <a:rPr lang="en-US" altLang="zh-TW" smtClean="0">
                <a:latin typeface="ＭＳ Ｐゴシック" charset="-128"/>
              </a:rPr>
              <a:t>1</a:t>
            </a:r>
            <a:r>
              <a:rPr lang="en-US" altLang="ja-JP" smtClean="0">
                <a:latin typeface="ＭＳ Ｐゴシック" charset="-128"/>
              </a:rPr>
              <a:t>2</a:t>
            </a:r>
            <a:r>
              <a:rPr lang="en-US" altLang="zh-TW" smtClean="0">
                <a:latin typeface="ＭＳ Ｐゴシック" charset="-128"/>
              </a:rPr>
              <a:t>0</a:t>
            </a:r>
            <a:endParaRPr lang="en-US" altLang="ja-JP" smtClean="0">
              <a:latin typeface="ＭＳ Ｐゴシック" charset="-128"/>
            </a:endParaRPr>
          </a:p>
          <a:p>
            <a:r>
              <a:rPr lang="zh-TW" altLang="en-US" smtClean="0">
                <a:latin typeface="ＭＳ Ｐゴシック" charset="-128"/>
              </a:rPr>
              <a:t>在庫品増加　</a:t>
            </a:r>
            <a:r>
              <a:rPr lang="en-US" altLang="zh-TW" smtClean="0">
                <a:latin typeface="ＭＳ Ｐゴシック" charset="-128"/>
              </a:rPr>
              <a:t>10</a:t>
            </a:r>
            <a:endParaRPr lang="en-US" altLang="ja-JP" smtClean="0">
              <a:latin typeface="ＭＳ Ｐゴシック" charset="-128"/>
            </a:endParaRPr>
          </a:p>
          <a:p>
            <a:r>
              <a:rPr lang="ja-JP" altLang="en-US" smtClean="0">
                <a:latin typeface="ＭＳ Ｐゴシック" charset="-128"/>
              </a:rPr>
              <a:t>財・サービス輸出　</a:t>
            </a:r>
            <a:r>
              <a:rPr lang="en-US" altLang="ja-JP" smtClean="0">
                <a:latin typeface="ＭＳ Ｐゴシック" charset="-128"/>
              </a:rPr>
              <a:t>60</a:t>
            </a:r>
          </a:p>
          <a:p>
            <a:r>
              <a:rPr lang="ja-JP" altLang="en-US" smtClean="0">
                <a:latin typeface="ＭＳ Ｐゴシック" charset="-128"/>
              </a:rPr>
              <a:t>財・サービス輸入　</a:t>
            </a:r>
            <a:r>
              <a:rPr lang="en-US" altLang="ja-JP" smtClean="0">
                <a:latin typeface="ＭＳ Ｐゴシック" charset="-128"/>
              </a:rPr>
              <a:t>40</a:t>
            </a:r>
          </a:p>
          <a:p>
            <a:r>
              <a:rPr lang="ja-JP" altLang="en-US" smtClean="0">
                <a:latin typeface="ＭＳ Ｐゴシック" charset="-128"/>
              </a:rPr>
              <a:t>海外からの要素所得の受取</a:t>
            </a:r>
            <a:r>
              <a:rPr lang="en-US" altLang="ja-JP" smtClean="0">
                <a:latin typeface="ＭＳ Ｐゴシック" charset="-128"/>
              </a:rPr>
              <a:t>20</a:t>
            </a:r>
          </a:p>
          <a:p>
            <a:r>
              <a:rPr lang="ja-JP" altLang="en-US" smtClean="0">
                <a:latin typeface="ＭＳ Ｐゴシック" charset="-128"/>
              </a:rPr>
              <a:t>海外からの要素所得の支払　</a:t>
            </a:r>
            <a:r>
              <a:rPr lang="en-US" altLang="ja-JP" smtClean="0">
                <a:latin typeface="ＭＳ Ｐゴシック" charset="-128"/>
              </a:rPr>
              <a:t>10</a:t>
            </a:r>
          </a:p>
          <a:p>
            <a:r>
              <a:rPr lang="ja-JP" altLang="en-US" smtClean="0">
                <a:latin typeface="ＭＳ Ｐゴシック" charset="-128"/>
              </a:rPr>
              <a:t>固定資本減耗　</a:t>
            </a:r>
            <a:r>
              <a:rPr lang="en-US" altLang="ja-JP" smtClean="0">
                <a:latin typeface="ＭＳ Ｐゴシック" charset="-128"/>
              </a:rPr>
              <a:t>10</a:t>
            </a:r>
          </a:p>
          <a:p>
            <a:r>
              <a:rPr lang="ja-JP" altLang="en-US" smtClean="0">
                <a:latin typeface="ＭＳ Ｐゴシック" charset="-128"/>
              </a:rPr>
              <a:t>間接税－補助金　　</a:t>
            </a:r>
            <a:r>
              <a:rPr lang="en-US" altLang="ja-JP" smtClean="0">
                <a:latin typeface="ＭＳ Ｐゴシック" charset="-128"/>
              </a:rPr>
              <a:t>20	</a:t>
            </a:r>
          </a:p>
          <a:p>
            <a:endParaRPr lang="en-US" altLang="ja-JP" smtClean="0">
              <a:latin typeface="ＭＳ Ｐゴシック" charset="-128"/>
            </a:endParaRPr>
          </a:p>
          <a:p>
            <a:endParaRPr lang="en-US" altLang="ja-JP" smtClean="0"/>
          </a:p>
        </p:txBody>
      </p:sp>
      <p:sp>
        <p:nvSpPr>
          <p:cNvPr id="97283" name="AutoShape 4"/>
          <p:cNvSpPr>
            <a:spLocks/>
          </p:cNvSpPr>
          <p:nvPr/>
        </p:nvSpPr>
        <p:spPr bwMode="auto">
          <a:xfrm>
            <a:off x="5508625" y="692150"/>
            <a:ext cx="647700" cy="2952750"/>
          </a:xfrm>
          <a:prstGeom prst="rightBrace">
            <a:avLst>
              <a:gd name="adj1" fmla="val 37990"/>
              <a:gd name="adj2" fmla="val 50000"/>
            </a:avLst>
          </a:prstGeom>
          <a:noFill/>
          <a:ln w="9525">
            <a:solidFill>
              <a:schemeClr val="tx1"/>
            </a:solidFill>
            <a:round/>
            <a:headEnd/>
            <a:tailEnd/>
          </a:ln>
        </p:spPr>
        <p:txBody>
          <a:bodyPr wrap="none" anchor="ctr"/>
          <a:lstStyle/>
          <a:p>
            <a:endParaRPr lang="ja-JP" altLang="en-US"/>
          </a:p>
        </p:txBody>
      </p:sp>
      <p:sp>
        <p:nvSpPr>
          <p:cNvPr id="97284" name="Text Box 5"/>
          <p:cNvSpPr txBox="1">
            <a:spLocks noChangeArrowheads="1"/>
          </p:cNvSpPr>
          <p:nvPr/>
        </p:nvSpPr>
        <p:spPr bwMode="auto">
          <a:xfrm>
            <a:off x="6443663" y="1773238"/>
            <a:ext cx="2520950"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t>ＧＤＰ　３９０</a:t>
            </a:r>
          </a:p>
        </p:txBody>
      </p:sp>
      <p:sp>
        <p:nvSpPr>
          <p:cNvPr id="97285" name="AutoShape 6"/>
          <p:cNvSpPr>
            <a:spLocks/>
          </p:cNvSpPr>
          <p:nvPr/>
        </p:nvSpPr>
        <p:spPr bwMode="auto">
          <a:xfrm>
            <a:off x="6804025" y="3789363"/>
            <a:ext cx="431800" cy="792162"/>
          </a:xfrm>
          <a:prstGeom prst="rightBrace">
            <a:avLst>
              <a:gd name="adj1" fmla="val 15288"/>
              <a:gd name="adj2" fmla="val 50000"/>
            </a:avLst>
          </a:prstGeom>
          <a:noFill/>
          <a:ln w="9525">
            <a:solidFill>
              <a:schemeClr val="tx1"/>
            </a:solidFill>
            <a:round/>
            <a:headEnd/>
            <a:tailEnd/>
          </a:ln>
        </p:spPr>
        <p:txBody>
          <a:bodyPr wrap="none" anchor="ctr"/>
          <a:lstStyle/>
          <a:p>
            <a:endParaRPr lang="ja-JP" altLang="en-US"/>
          </a:p>
        </p:txBody>
      </p:sp>
      <p:sp>
        <p:nvSpPr>
          <p:cNvPr id="97286" name="Text Box 7"/>
          <p:cNvSpPr txBox="1">
            <a:spLocks noChangeArrowheads="1"/>
          </p:cNvSpPr>
          <p:nvPr/>
        </p:nvSpPr>
        <p:spPr bwMode="auto">
          <a:xfrm>
            <a:off x="7524750" y="3933825"/>
            <a:ext cx="1619250"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latin typeface="ＭＳ Ｐゴシック" charset="-128"/>
              </a:rPr>
              <a:t>ＧＮＰ　</a:t>
            </a:r>
            <a:r>
              <a:rPr lang="en-US" altLang="ja-JP" sz="2400">
                <a:latin typeface="ＭＳ Ｐゴシック" charset="-128"/>
              </a:rPr>
              <a:t>400</a:t>
            </a:r>
          </a:p>
        </p:txBody>
      </p:sp>
      <p:sp>
        <p:nvSpPr>
          <p:cNvPr id="97287" name="Text Box 9"/>
          <p:cNvSpPr txBox="1">
            <a:spLocks noChangeArrowheads="1"/>
          </p:cNvSpPr>
          <p:nvPr/>
        </p:nvSpPr>
        <p:spPr bwMode="auto">
          <a:xfrm>
            <a:off x="5219700" y="4941888"/>
            <a:ext cx="3097213"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t>ＮＮＰ　３９０</a:t>
            </a:r>
          </a:p>
        </p:txBody>
      </p:sp>
      <p:sp>
        <p:nvSpPr>
          <p:cNvPr id="97288" name="Text Box 10"/>
          <p:cNvSpPr txBox="1">
            <a:spLocks noChangeArrowheads="1"/>
          </p:cNvSpPr>
          <p:nvPr/>
        </p:nvSpPr>
        <p:spPr bwMode="auto">
          <a:xfrm>
            <a:off x="5292725" y="5516563"/>
            <a:ext cx="2519363" cy="457200"/>
          </a:xfrm>
          <a:prstGeom prst="rect">
            <a:avLst/>
          </a:prstGeom>
          <a:solidFill>
            <a:srgbClr val="FF00FF"/>
          </a:solidFill>
          <a:ln w="9525">
            <a:noFill/>
            <a:miter lim="800000"/>
            <a:headEnd/>
            <a:tailEnd/>
          </a:ln>
        </p:spPr>
        <p:txBody>
          <a:bodyPr>
            <a:spAutoFit/>
          </a:bodyPr>
          <a:lstStyle/>
          <a:p>
            <a:pPr>
              <a:spcBef>
                <a:spcPct val="50000"/>
              </a:spcBef>
            </a:pPr>
            <a:r>
              <a:rPr lang="ja-JP" altLang="en-US" sz="2400"/>
              <a:t>ＮＩ　３７０</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endParaRPr lang="ja-JP" altLang="ja-JP" smtClean="0"/>
          </a:p>
        </p:txBody>
      </p:sp>
      <p:sp>
        <p:nvSpPr>
          <p:cNvPr id="98307" name="Rectangle 3"/>
          <p:cNvSpPr>
            <a:spLocks noGrp="1" noChangeArrowheads="1"/>
          </p:cNvSpPr>
          <p:nvPr>
            <p:ph idx="1"/>
          </p:nvPr>
        </p:nvSpPr>
        <p:spPr/>
        <p:txBody>
          <a:bodyPr/>
          <a:lstStyle/>
          <a:p>
            <a:endParaRPr lang="ja-JP" altLang="ja-JP"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457200" y="692150"/>
            <a:ext cx="8229600" cy="5434013"/>
          </a:xfrm>
        </p:spPr>
        <p:txBody>
          <a:bodyPr/>
          <a:lstStyle/>
          <a:p>
            <a:r>
              <a:rPr lang="zh-TW" altLang="en-US" smtClean="0">
                <a:latin typeface="ＭＳ Ｐゴシック" charset="-128"/>
              </a:rPr>
              <a:t>最終</a:t>
            </a:r>
            <a:r>
              <a:rPr lang="ja-JP" altLang="en-US" smtClean="0">
                <a:latin typeface="ＭＳ Ｐゴシック" charset="-128"/>
              </a:rPr>
              <a:t>消費</a:t>
            </a:r>
            <a:r>
              <a:rPr lang="zh-TW" altLang="en-US" smtClean="0">
                <a:latin typeface="ＭＳ Ｐゴシック" charset="-128"/>
              </a:rPr>
              <a:t>支出　　</a:t>
            </a:r>
            <a:r>
              <a:rPr lang="ja-JP" altLang="en-US" smtClean="0">
                <a:latin typeface="ＭＳ Ｐゴシック" charset="-128"/>
              </a:rPr>
              <a:t>　　ミッキーマウス</a:t>
            </a:r>
          </a:p>
          <a:p>
            <a:endParaRPr lang="ja-JP" altLang="en-US" smtClean="0">
              <a:latin typeface="ＭＳ Ｐゴシック" charset="-128"/>
            </a:endParaRPr>
          </a:p>
          <a:p>
            <a:endParaRPr lang="ja-JP" altLang="en-US" smtClean="0">
              <a:latin typeface="ＭＳ Ｐゴシック" charset="-128"/>
            </a:endParaRPr>
          </a:p>
          <a:p>
            <a:endParaRPr lang="ja-JP" altLang="en-US" smtClean="0">
              <a:latin typeface="ＭＳ Ｐゴシック" charset="-128"/>
            </a:endParaRPr>
          </a:p>
          <a:p>
            <a:endParaRPr lang="zh-TW" altLang="ja-JP" smtClean="0">
              <a:latin typeface="ＭＳ Ｐゴシック" charset="-128"/>
            </a:endParaRPr>
          </a:p>
          <a:p>
            <a:r>
              <a:rPr lang="zh-TW" altLang="en-US" smtClean="0">
                <a:latin typeface="ＭＳ Ｐゴシック" charset="-128"/>
              </a:rPr>
              <a:t>総固定資本形成　　</a:t>
            </a:r>
            <a:r>
              <a:rPr lang="ja-JP" altLang="en-US" smtClean="0">
                <a:latin typeface="ＭＳ Ｐゴシック" charset="-128"/>
              </a:rPr>
              <a:t>　プーさん</a:t>
            </a:r>
          </a:p>
          <a:p>
            <a:endParaRPr lang="zh-TW" altLang="ja-JP" smtClean="0">
              <a:latin typeface="ＭＳ Ｐゴシック" charset="-128"/>
            </a:endParaRPr>
          </a:p>
          <a:p>
            <a:endParaRPr lang="zh-TW" altLang="ja-JP" smtClean="0">
              <a:latin typeface="ＭＳ Ｐゴシック" charset="-128"/>
            </a:endParaRPr>
          </a:p>
          <a:p>
            <a:r>
              <a:rPr lang="zh-TW" altLang="en-US" smtClean="0">
                <a:latin typeface="ＭＳ Ｐゴシック" charset="-128"/>
              </a:rPr>
              <a:t>在庫品増加　</a:t>
            </a:r>
            <a:r>
              <a:rPr lang="ja-JP" altLang="en-US" smtClean="0">
                <a:latin typeface="ＭＳ Ｐゴシック" charset="-128"/>
              </a:rPr>
              <a:t>　　　　　ピグレット</a:t>
            </a:r>
          </a:p>
          <a:p>
            <a:endParaRPr lang="ja-JP" altLang="en-US" smtClean="0">
              <a:latin typeface="ＭＳ Ｐゴシック" charset="-128"/>
            </a:endParaRPr>
          </a:p>
          <a:p>
            <a:endParaRPr lang="ja-JP" altLang="en-US" smtClean="0">
              <a:latin typeface="ＭＳ Ｐゴシック" charset="-128"/>
            </a:endParaRPr>
          </a:p>
          <a:p>
            <a:endParaRPr lang="en-US" altLang="ja-JP" smtClean="0"/>
          </a:p>
        </p:txBody>
      </p:sp>
      <p:pic>
        <p:nvPicPr>
          <p:cNvPr id="99331" name="Picture 10" descr="ミッキー"/>
          <p:cNvPicPr>
            <a:picLocks noChangeAspect="1" noChangeArrowheads="1"/>
          </p:cNvPicPr>
          <p:nvPr/>
        </p:nvPicPr>
        <p:blipFill>
          <a:blip r:embed="rId3" cstate="print"/>
          <a:srcRect/>
          <a:stretch>
            <a:fillRect/>
          </a:stretch>
        </p:blipFill>
        <p:spPr bwMode="auto">
          <a:xfrm>
            <a:off x="5004048" y="1557338"/>
            <a:ext cx="1619250" cy="1219200"/>
          </a:xfrm>
          <a:prstGeom prst="rect">
            <a:avLst/>
          </a:prstGeom>
          <a:noFill/>
          <a:ln w="9525">
            <a:noFill/>
            <a:miter lim="800000"/>
            <a:headEnd/>
            <a:tailEnd/>
          </a:ln>
        </p:spPr>
      </p:pic>
      <p:pic>
        <p:nvPicPr>
          <p:cNvPr id="99332" name="Picture 12" descr="10086290648.jpg"/>
          <p:cNvPicPr>
            <a:picLocks noChangeAspect="1" noChangeArrowheads="1"/>
          </p:cNvPicPr>
          <p:nvPr/>
        </p:nvPicPr>
        <p:blipFill>
          <a:blip r:embed="rId4" cstate="print"/>
          <a:srcRect/>
          <a:stretch>
            <a:fillRect/>
          </a:stretch>
        </p:blipFill>
        <p:spPr bwMode="auto">
          <a:xfrm>
            <a:off x="7164288" y="2996952"/>
            <a:ext cx="1219200" cy="1619250"/>
          </a:xfrm>
          <a:prstGeom prst="rect">
            <a:avLst/>
          </a:prstGeom>
          <a:noFill/>
          <a:ln w="9525">
            <a:noFill/>
            <a:miter lim="800000"/>
            <a:headEnd/>
            <a:tailEnd/>
          </a:ln>
        </p:spPr>
      </p:pic>
      <p:pic>
        <p:nvPicPr>
          <p:cNvPr id="99333" name="Picture 14" descr="cf55c0d0accfc8d7 jpg"/>
          <p:cNvPicPr>
            <a:picLocks noChangeAspect="1" noChangeArrowheads="1"/>
          </p:cNvPicPr>
          <p:nvPr/>
        </p:nvPicPr>
        <p:blipFill>
          <a:blip r:embed="rId5" cstate="print"/>
          <a:srcRect/>
          <a:stretch>
            <a:fillRect/>
          </a:stretch>
        </p:blipFill>
        <p:spPr bwMode="auto">
          <a:xfrm>
            <a:off x="7019925" y="4868863"/>
            <a:ext cx="1190625" cy="1190625"/>
          </a:xfrm>
          <a:prstGeom prst="rect">
            <a:avLst/>
          </a:prstGeom>
          <a:noFill/>
          <a:ln w="9525">
            <a:noFill/>
            <a:miter lim="800000"/>
            <a:headEnd/>
            <a:tailEnd/>
          </a:ln>
        </p:spPr>
      </p:pic>
      <p:pic>
        <p:nvPicPr>
          <p:cNvPr id="99334" name="Picture 20" descr="441639211_06369b126b"/>
          <p:cNvPicPr>
            <a:picLocks noChangeAspect="1" noChangeArrowheads="1"/>
          </p:cNvPicPr>
          <p:nvPr/>
        </p:nvPicPr>
        <p:blipFill>
          <a:blip r:embed="rId6" cstate="print"/>
          <a:srcRect/>
          <a:stretch>
            <a:fillRect/>
          </a:stretch>
        </p:blipFill>
        <p:spPr bwMode="auto">
          <a:xfrm>
            <a:off x="1763688" y="1548032"/>
            <a:ext cx="2006600" cy="175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457200" y="836613"/>
            <a:ext cx="8229600" cy="5289550"/>
          </a:xfrm>
        </p:spPr>
        <p:txBody>
          <a:bodyPr/>
          <a:lstStyle/>
          <a:p>
            <a:r>
              <a:rPr lang="ja-JP" altLang="en-US" smtClean="0">
                <a:latin typeface="ＭＳ Ｐゴシック" charset="-128"/>
              </a:rPr>
              <a:t>財・サービス輸出　　　バズライトイヤー</a:t>
            </a:r>
          </a:p>
          <a:p>
            <a:endParaRPr lang="ja-JP" altLang="en-US" smtClean="0">
              <a:latin typeface="ＭＳ Ｐゴシック" charset="-128"/>
            </a:endParaRPr>
          </a:p>
          <a:p>
            <a:endParaRPr lang="ja-JP" altLang="en-US" smtClean="0">
              <a:latin typeface="ＭＳ Ｐゴシック" charset="-128"/>
            </a:endParaRPr>
          </a:p>
          <a:p>
            <a:endParaRPr lang="ja-JP" altLang="en-US" smtClean="0">
              <a:latin typeface="ＭＳ Ｐゴシック" charset="-128"/>
            </a:endParaRPr>
          </a:p>
          <a:p>
            <a:endParaRPr lang="ja-JP" altLang="en-US" smtClean="0">
              <a:latin typeface="ＭＳ Ｐゴシック" charset="-128"/>
            </a:endParaRPr>
          </a:p>
          <a:p>
            <a:r>
              <a:rPr lang="ja-JP" altLang="en-US" smtClean="0">
                <a:latin typeface="ＭＳ Ｐゴシック" charset="-128"/>
              </a:rPr>
              <a:t>財・サービス輸入　　　悪の帝王ザーグ</a:t>
            </a:r>
          </a:p>
          <a:p>
            <a:endParaRPr lang="en-US" altLang="ja-JP" smtClean="0"/>
          </a:p>
        </p:txBody>
      </p:sp>
      <p:pic>
        <p:nvPicPr>
          <p:cNvPr id="100355" name="Picture 4" descr="tdl2 35 jpg"/>
          <p:cNvPicPr>
            <a:picLocks noChangeAspect="1" noChangeArrowheads="1"/>
          </p:cNvPicPr>
          <p:nvPr/>
        </p:nvPicPr>
        <p:blipFill>
          <a:blip r:embed="rId3" cstate="print"/>
          <a:srcRect/>
          <a:stretch>
            <a:fillRect/>
          </a:stretch>
        </p:blipFill>
        <p:spPr bwMode="auto">
          <a:xfrm>
            <a:off x="2987675" y="4652963"/>
            <a:ext cx="2032000" cy="1516062"/>
          </a:xfrm>
          <a:prstGeom prst="rect">
            <a:avLst/>
          </a:prstGeom>
          <a:noFill/>
          <a:ln w="9525">
            <a:noFill/>
            <a:miter lim="800000"/>
            <a:headEnd/>
            <a:tailEnd/>
          </a:ln>
        </p:spPr>
      </p:pic>
      <p:pic>
        <p:nvPicPr>
          <p:cNvPr id="100356" name="Picture 7" descr="SHbuzz up1s jpg"/>
          <p:cNvPicPr>
            <a:picLocks noChangeAspect="1" noChangeArrowheads="1"/>
          </p:cNvPicPr>
          <p:nvPr/>
        </p:nvPicPr>
        <p:blipFill>
          <a:blip r:embed="rId4" cstate="print"/>
          <a:srcRect/>
          <a:stretch>
            <a:fillRect/>
          </a:stretch>
        </p:blipFill>
        <p:spPr bwMode="auto">
          <a:xfrm>
            <a:off x="2411413" y="1628775"/>
            <a:ext cx="1504950" cy="2017713"/>
          </a:xfrm>
          <a:prstGeom prst="rect">
            <a:avLst/>
          </a:prstGeom>
          <a:noFill/>
          <a:ln w="9525">
            <a:noFill/>
            <a:miter lim="800000"/>
            <a:headEnd/>
            <a:tailEnd/>
          </a:ln>
        </p:spPr>
      </p:pic>
      <p:pic>
        <p:nvPicPr>
          <p:cNvPr id="100357" name="Picture 9" descr="101950 01 jpg"/>
          <p:cNvPicPr>
            <a:picLocks noChangeAspect="1" noChangeArrowheads="1"/>
          </p:cNvPicPr>
          <p:nvPr/>
        </p:nvPicPr>
        <p:blipFill>
          <a:blip r:embed="rId5" cstate="print"/>
          <a:srcRect/>
          <a:stretch>
            <a:fillRect/>
          </a:stretch>
        </p:blipFill>
        <p:spPr bwMode="auto">
          <a:xfrm>
            <a:off x="5219700" y="1628775"/>
            <a:ext cx="1238250"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468313" y="404813"/>
            <a:ext cx="8362950" cy="782637"/>
          </a:xfrm>
        </p:spPr>
        <p:txBody>
          <a:bodyPr/>
          <a:lstStyle/>
          <a:p>
            <a:r>
              <a:rPr lang="ja-JP" altLang="en-US" sz="3600" smtClean="0"/>
              <a:t>名目ＧＤＰを算出するのに必要な統計は？</a:t>
            </a:r>
          </a:p>
        </p:txBody>
      </p:sp>
      <p:graphicFrame>
        <p:nvGraphicFramePr>
          <p:cNvPr id="220271" name="Group 111"/>
          <p:cNvGraphicFramePr>
            <a:graphicFrameLocks noGrp="1"/>
          </p:cNvGraphicFramePr>
          <p:nvPr>
            <p:ph type="tbl" idx="1"/>
          </p:nvPr>
        </p:nvGraphicFramePr>
        <p:xfrm>
          <a:off x="395288" y="1412875"/>
          <a:ext cx="8353425" cy="5116514"/>
        </p:xfrm>
        <a:graphic>
          <a:graphicData uri="http://schemas.openxmlformats.org/drawingml/2006/table">
            <a:tbl>
              <a:tblPr/>
              <a:tblGrid>
                <a:gridCol w="2089150"/>
                <a:gridCol w="2089150"/>
                <a:gridCol w="2085975"/>
                <a:gridCol w="2089150"/>
              </a:tblGrid>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統計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省庁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統計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省庁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1006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新設住宅着工統計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国土交通省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企業物価統計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日本銀行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マネーサプライ統計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日本銀行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消費者物価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総務省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家計調査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総務省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法人企業統計（設備投資）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財務省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日経平均株価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日本経済新聞社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貿易統計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財務省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0066"/>
                    </a:solid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r>
              <a:rPr lang="ja-JP" altLang="en-US" smtClean="0"/>
              <a:t>設問Ｅ</a:t>
            </a:r>
          </a:p>
        </p:txBody>
      </p:sp>
      <p:sp>
        <p:nvSpPr>
          <p:cNvPr id="102403" name="Rectangle 3"/>
          <p:cNvSpPr>
            <a:spLocks noGrp="1" noChangeArrowheads="1"/>
          </p:cNvSpPr>
          <p:nvPr>
            <p:ph idx="1"/>
          </p:nvPr>
        </p:nvSpPr>
        <p:spPr/>
        <p:txBody>
          <a:bodyPr/>
          <a:lstStyle/>
          <a:p>
            <a:r>
              <a:rPr lang="ja-JP" altLang="en-US" smtClean="0"/>
              <a:t>「ビデオや</a:t>
            </a:r>
            <a:r>
              <a:rPr lang="en-US" altLang="ja-JP" smtClean="0"/>
              <a:t>DVD</a:t>
            </a:r>
            <a:r>
              <a:rPr lang="ja-JP" altLang="en-US" smtClean="0"/>
              <a:t>」は授業中に見た方がよい。</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endParaRPr lang="ja-JP" altLang="ja-JP" smtClean="0"/>
          </a:p>
        </p:txBody>
      </p:sp>
      <p:sp>
        <p:nvSpPr>
          <p:cNvPr id="103427" name="Rectangle 3"/>
          <p:cNvSpPr>
            <a:spLocks noGrp="1" noChangeArrowheads="1"/>
          </p:cNvSpPr>
          <p:nvPr>
            <p:ph idx="1"/>
          </p:nvPr>
        </p:nvSpPr>
        <p:spPr/>
        <p:txBody>
          <a:bodyPr/>
          <a:lstStyle/>
          <a:p>
            <a:r>
              <a:rPr lang="ja-JP" altLang="en-US" smtClean="0"/>
              <a:t>マネーサプライ</a:t>
            </a:r>
          </a:p>
          <a:p>
            <a:r>
              <a:rPr lang="ja-JP" altLang="en-US" smtClean="0"/>
              <a:t>マネーサプライ</a:t>
            </a:r>
          </a:p>
          <a:p>
            <a:r>
              <a:rPr lang="ja-JP" altLang="en-US" smtClean="0"/>
              <a:t>ハイパワードマネー</a:t>
            </a:r>
          </a:p>
          <a:p>
            <a:endParaRPr lang="ja-JP" altLang="en-US" smtClean="0"/>
          </a:p>
          <a:p>
            <a:r>
              <a:rPr lang="ja-JP" altLang="en-US" smtClean="0"/>
              <a:t>ハイパワードマネー</a:t>
            </a:r>
          </a:p>
          <a:p>
            <a:r>
              <a:rPr lang="ja-JP" altLang="en-US" smtClean="0"/>
              <a:t>マネーサプライ</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1143000"/>
          </a:xfrm>
        </p:spPr>
        <p:txBody>
          <a:bodyPr/>
          <a:lstStyle/>
          <a:p>
            <a:r>
              <a:rPr lang="ja-JP" altLang="en-US" dirty="0" smtClean="0"/>
              <a:t>問</a:t>
            </a:r>
            <a:r>
              <a:rPr lang="en-US" altLang="ja-JP" dirty="0"/>
              <a:t>1</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smtClean="0"/>
              <a:t>消費</a:t>
            </a:r>
            <a:r>
              <a:rPr lang="ja-JP" altLang="ja-JP" dirty="0"/>
              <a:t>の理論に関する記述のうち、妥当なものはどれか。【国家Ⅱ種・平成</a:t>
            </a:r>
            <a:r>
              <a:rPr lang="en-US" altLang="ja-JP" dirty="0"/>
              <a:t>9</a:t>
            </a:r>
            <a:r>
              <a:rPr lang="ja-JP" altLang="ja-JP" dirty="0"/>
              <a:t>年度】</a:t>
            </a:r>
          </a:p>
          <a:p>
            <a:r>
              <a:rPr lang="ja-JP" altLang="ja-JP" dirty="0"/>
              <a:t>１　</a:t>
            </a:r>
            <a:r>
              <a:rPr lang="ja-JP" altLang="ja-JP" dirty="0" smtClean="0"/>
              <a:t>に</a:t>
            </a:r>
            <a:r>
              <a:rPr lang="ja-JP" altLang="ja-JP" dirty="0"/>
              <a:t>おいて</a:t>
            </a:r>
            <a:r>
              <a:rPr lang="ja-JP" altLang="ja-JP" dirty="0" smtClean="0"/>
              <a:t>は</a:t>
            </a:r>
            <a:r>
              <a:rPr lang="ja-JP" altLang="ja-JP" dirty="0">
                <a:solidFill>
                  <a:srgbClr val="FF0000"/>
                </a:solidFill>
              </a:rPr>
              <a:t>デューゼンベリーの相対所得</a:t>
            </a:r>
            <a:r>
              <a:rPr lang="ja-JP" altLang="ja-JP" dirty="0" smtClean="0">
                <a:solidFill>
                  <a:srgbClr val="FF0000"/>
                </a:solidFill>
              </a:rPr>
              <a:t>仮説</a:t>
            </a:r>
            <a:r>
              <a:rPr lang="ja-JP" altLang="en-US" dirty="0" smtClean="0">
                <a:solidFill>
                  <a:srgbClr val="FF0000"/>
                </a:solidFill>
              </a:rPr>
              <a:t>（○フリードマンの恒常所得仮説）</a:t>
            </a:r>
            <a:r>
              <a:rPr lang="ja-JP" altLang="ja-JP" dirty="0" smtClean="0"/>
              <a:t>、</a:t>
            </a:r>
            <a:r>
              <a:rPr lang="ja-JP" altLang="ja-JP" dirty="0"/>
              <a:t>個人の消費活動は、現在の所得だけではなく、将来に達成したい消費水準に依存して決まる。したがって、この仮説の下では、短期的な所得の減少が生じた場合、所得の減少額以上に消費は減少する。</a:t>
            </a:r>
          </a:p>
          <a:p>
            <a:endParaRPr lang="ja-JP" altLang="ja-JP" dirty="0"/>
          </a:p>
          <a:p>
            <a:endParaRPr kumimoji="1" lang="ja-JP" altLang="en-US" dirty="0"/>
          </a:p>
        </p:txBody>
      </p:sp>
    </p:spTree>
    <p:extLst>
      <p:ext uri="{BB962C8B-B14F-4D97-AF65-F5344CB8AC3E}">
        <p14:creationId xmlns:p14="http://schemas.microsoft.com/office/powerpoint/2010/main" xmlns="" val="68208108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２　</a:t>
            </a:r>
            <a:r>
              <a:rPr lang="ja-JP" altLang="ja-JP" dirty="0" smtClean="0">
                <a:solidFill>
                  <a:srgbClr val="FF0000"/>
                </a:solidFill>
              </a:rPr>
              <a:t>クズネッツ型</a:t>
            </a:r>
            <a:r>
              <a:rPr lang="ja-JP" altLang="en-US" dirty="0" smtClean="0">
                <a:solidFill>
                  <a:srgbClr val="FF0000"/>
                </a:solidFill>
              </a:rPr>
              <a:t>（○ケインズ型）</a:t>
            </a:r>
            <a:r>
              <a:rPr lang="ja-JP" altLang="ja-JP" dirty="0" smtClean="0">
                <a:solidFill>
                  <a:srgbClr val="FF0000"/>
                </a:solidFill>
              </a:rPr>
              <a:t>の</a:t>
            </a:r>
            <a:r>
              <a:rPr lang="ja-JP" altLang="ja-JP" dirty="0">
                <a:solidFill>
                  <a:srgbClr val="FF0000"/>
                </a:solidFill>
              </a:rPr>
              <a:t>消費関数</a:t>
            </a:r>
            <a:r>
              <a:rPr lang="ja-JP" altLang="ja-JP" dirty="0"/>
              <a:t>によると、所得の増加により平均消費性向は低下する。しかし</a:t>
            </a:r>
            <a:r>
              <a:rPr lang="ja-JP" altLang="ja-JP" dirty="0" smtClean="0"/>
              <a:t>、</a:t>
            </a:r>
            <a:r>
              <a:rPr lang="ja-JP" altLang="ja-JP" dirty="0" smtClean="0">
                <a:solidFill>
                  <a:srgbClr val="FF0000"/>
                </a:solidFill>
              </a:rPr>
              <a:t>ケインズ</a:t>
            </a:r>
            <a:r>
              <a:rPr lang="ja-JP" altLang="en-US" dirty="0" smtClean="0">
                <a:solidFill>
                  <a:srgbClr val="FF0000"/>
                </a:solidFill>
              </a:rPr>
              <a:t>（○クズネッツ）</a:t>
            </a:r>
            <a:r>
              <a:rPr lang="ja-JP" altLang="ja-JP" dirty="0" smtClean="0"/>
              <a:t>に</a:t>
            </a:r>
            <a:r>
              <a:rPr lang="ja-JP" altLang="ja-JP" dirty="0"/>
              <a:t>よる長期の時系列データの分析によると、平均消費性向は所得の増加に対して、ほぼ一定であることが示されている</a:t>
            </a:r>
            <a:r>
              <a:rPr lang="ja-JP" altLang="ja-JP" dirty="0" smtClean="0"/>
              <a:t>。</a:t>
            </a:r>
            <a:endParaRPr lang="ja-JP" altLang="ja-JP" dirty="0"/>
          </a:p>
        </p:txBody>
      </p:sp>
    </p:spTree>
    <p:extLst>
      <p:ext uri="{BB962C8B-B14F-4D97-AF65-F5344CB8AC3E}">
        <p14:creationId xmlns:p14="http://schemas.microsoft.com/office/powerpoint/2010/main" xmlns="" val="11374369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３　フリードマンの</a:t>
            </a:r>
            <a:r>
              <a:rPr lang="ja-JP" altLang="ja-JP" dirty="0">
                <a:solidFill>
                  <a:srgbClr val="FF0000"/>
                </a:solidFill>
              </a:rPr>
              <a:t>変動所得</a:t>
            </a:r>
            <a:r>
              <a:rPr lang="ja-JP" altLang="ja-JP" dirty="0" smtClean="0">
                <a:solidFill>
                  <a:srgbClr val="FF0000"/>
                </a:solidFill>
              </a:rPr>
              <a:t>仮説</a:t>
            </a:r>
            <a:r>
              <a:rPr lang="ja-JP" altLang="en-US" dirty="0" smtClean="0">
                <a:solidFill>
                  <a:srgbClr val="FF0000"/>
                </a:solidFill>
              </a:rPr>
              <a:t>（○恒常所得仮説）</a:t>
            </a:r>
            <a:r>
              <a:rPr lang="ja-JP" altLang="ja-JP" dirty="0" smtClean="0"/>
              <a:t>に</a:t>
            </a:r>
            <a:r>
              <a:rPr lang="ja-JP" altLang="ja-JP" dirty="0"/>
              <a:t>おいては、自己の所得獲得能力により決定される恒常所得よりも、景気変動のような自己の所得獲得能力とは独立の一時的要因によって決定される変動所得により、個人の消費活動が決定される</a:t>
            </a:r>
            <a:r>
              <a:rPr lang="ja-JP" altLang="ja-JP" dirty="0" smtClean="0"/>
              <a:t>。</a:t>
            </a:r>
            <a:endParaRPr lang="ja-JP" altLang="ja-JP" dirty="0"/>
          </a:p>
        </p:txBody>
      </p:sp>
    </p:spTree>
    <p:extLst>
      <p:ext uri="{BB962C8B-B14F-4D97-AF65-F5344CB8AC3E}">
        <p14:creationId xmlns:p14="http://schemas.microsoft.com/office/powerpoint/2010/main" xmlns="" val="3392539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4"/>
          <p:cNvSpPr>
            <a:spLocks noChangeArrowheads="1"/>
          </p:cNvSpPr>
          <p:nvPr/>
        </p:nvSpPr>
        <p:spPr bwMode="auto">
          <a:xfrm>
            <a:off x="2411413" y="1700213"/>
            <a:ext cx="4321175" cy="2376487"/>
          </a:xfrm>
          <a:prstGeom prst="ellipse">
            <a:avLst/>
          </a:prstGeom>
          <a:solidFill>
            <a:schemeClr val="accent1"/>
          </a:solidFill>
          <a:ln w="9525">
            <a:solidFill>
              <a:schemeClr val="tx1"/>
            </a:solidFill>
            <a:round/>
            <a:headEnd/>
            <a:tailEnd/>
          </a:ln>
        </p:spPr>
        <p:txBody>
          <a:bodyPr wrap="none" anchor="ctr"/>
          <a:lstStyle/>
          <a:p>
            <a:pPr algn="ctr"/>
            <a:r>
              <a:rPr lang="ja-JP" altLang="en-US" sz="3200"/>
              <a:t>島</a:t>
            </a:r>
          </a:p>
        </p:txBody>
      </p:sp>
      <p:pic>
        <p:nvPicPr>
          <p:cNvPr id="16387" name="Picture 9" descr="MCj02940040000[1]"/>
          <p:cNvPicPr>
            <a:picLocks noChangeAspect="1" noChangeArrowheads="1"/>
          </p:cNvPicPr>
          <p:nvPr/>
        </p:nvPicPr>
        <p:blipFill>
          <a:blip r:embed="rId3" cstate="print"/>
          <a:srcRect/>
          <a:stretch>
            <a:fillRect/>
          </a:stretch>
        </p:blipFill>
        <p:spPr bwMode="auto">
          <a:xfrm>
            <a:off x="2195513" y="3068638"/>
            <a:ext cx="1443037" cy="1817687"/>
          </a:xfrm>
          <a:prstGeom prst="rect">
            <a:avLst/>
          </a:prstGeom>
          <a:noFill/>
          <a:ln w="9525">
            <a:noFill/>
            <a:miter lim="800000"/>
            <a:headEnd/>
            <a:tailEnd/>
          </a:ln>
        </p:spPr>
      </p:pic>
      <p:sp>
        <p:nvSpPr>
          <p:cNvPr id="16388" name="Text Box 12"/>
          <p:cNvSpPr txBox="1">
            <a:spLocks noChangeArrowheads="1"/>
          </p:cNvSpPr>
          <p:nvPr/>
        </p:nvSpPr>
        <p:spPr bwMode="auto">
          <a:xfrm>
            <a:off x="4067175" y="4292600"/>
            <a:ext cx="4608513" cy="1616075"/>
          </a:xfrm>
          <a:prstGeom prst="rect">
            <a:avLst/>
          </a:prstGeom>
          <a:noFill/>
          <a:ln w="9525">
            <a:noFill/>
            <a:miter lim="800000"/>
            <a:headEnd/>
            <a:tailEnd/>
          </a:ln>
        </p:spPr>
        <p:txBody>
          <a:bodyPr>
            <a:spAutoFit/>
          </a:bodyPr>
          <a:lstStyle/>
          <a:p>
            <a:pPr>
              <a:spcBef>
                <a:spcPct val="50000"/>
              </a:spcBef>
            </a:pPr>
            <a:r>
              <a:rPr lang="ja-JP" altLang="en-US" sz="4000"/>
              <a:t>需要　　自分自身</a:t>
            </a:r>
          </a:p>
          <a:p>
            <a:pPr>
              <a:spcBef>
                <a:spcPct val="50000"/>
              </a:spcBef>
            </a:pPr>
            <a:r>
              <a:rPr lang="ja-JP" altLang="en-US" sz="4000"/>
              <a:t>供給　　魚、野菜</a:t>
            </a:r>
          </a:p>
        </p:txBody>
      </p:sp>
      <p:sp>
        <p:nvSpPr>
          <p:cNvPr id="16389" name="Text Box 13"/>
          <p:cNvSpPr txBox="1">
            <a:spLocks noChangeArrowheads="1"/>
          </p:cNvSpPr>
          <p:nvPr/>
        </p:nvSpPr>
        <p:spPr bwMode="auto">
          <a:xfrm>
            <a:off x="684213" y="404813"/>
            <a:ext cx="4175125" cy="701675"/>
          </a:xfrm>
          <a:prstGeom prst="rect">
            <a:avLst/>
          </a:prstGeom>
          <a:noFill/>
          <a:ln w="9525">
            <a:noFill/>
            <a:miter lim="800000"/>
            <a:headEnd/>
            <a:tailEnd/>
          </a:ln>
        </p:spPr>
        <p:txBody>
          <a:bodyPr>
            <a:spAutoFit/>
          </a:bodyPr>
          <a:lstStyle/>
          <a:p>
            <a:pPr>
              <a:spcBef>
                <a:spcPct val="50000"/>
              </a:spcBef>
            </a:pPr>
            <a:r>
              <a:rPr lang="ja-JP" altLang="en-US" sz="4000" dirty="0"/>
              <a:t>自給自足の場合</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４　実質資産の増加が消費の増大をもたらす場合、実質資産の増加は</a:t>
            </a:r>
            <a:r>
              <a:rPr lang="en-US" altLang="ja-JP" dirty="0"/>
              <a:t>LM</a:t>
            </a:r>
            <a:r>
              <a:rPr lang="ja-JP" altLang="ja-JP" dirty="0"/>
              <a:t>曲線を左方にシフトさせ、所得や雇用の均衡水準を減少させる傾向を持つ。この効果をケインズ効果という。</a:t>
            </a:r>
          </a:p>
          <a:p>
            <a:r>
              <a:rPr lang="en-US" altLang="ja-JP" dirty="0"/>
              <a:t> </a:t>
            </a:r>
            <a:endParaRPr lang="ja-JP" altLang="ja-JP" dirty="0"/>
          </a:p>
          <a:p>
            <a:r>
              <a:rPr lang="ja-JP" altLang="ja-JP" dirty="0"/>
              <a:t>４は間違い。</a:t>
            </a: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xmlns="" val="11050120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正しい</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lstStyle/>
          <a:p>
            <a:r>
              <a:rPr lang="ja-JP" altLang="ja-JP" dirty="0"/>
              <a:t>５　モディリアーニらが唱えたライフサイクル仮説においては、個人の消費活動はその個人が一生の間に消費することができる所得の総額の大きさにより決定される。この仮説は、遺産動機や寿命の不確実性を考慮し、より現実的なモデルにすることができる。</a:t>
            </a:r>
          </a:p>
          <a:p>
            <a:endParaRPr kumimoji="1" lang="ja-JP" altLang="en-US" dirty="0"/>
          </a:p>
        </p:txBody>
      </p:sp>
    </p:spTree>
    <p:extLst>
      <p:ext uri="{BB962C8B-B14F-4D97-AF65-F5344CB8AC3E}">
        <p14:creationId xmlns:p14="http://schemas.microsoft.com/office/powerpoint/2010/main" xmlns="" val="354150396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a:t>
            </a:r>
            <a:r>
              <a:rPr kumimoji="1" lang="en-US" altLang="ja-JP" dirty="0" smtClean="0"/>
              <a:t>4</a:t>
            </a:r>
            <a:endParaRPr kumimoji="1" lang="ja-JP" altLang="en-US" dirty="0"/>
          </a:p>
        </p:txBody>
      </p:sp>
      <p:sp>
        <p:nvSpPr>
          <p:cNvPr id="3" name="コンテンツ プレースホルダー 2"/>
          <p:cNvSpPr>
            <a:spLocks noGrp="1"/>
          </p:cNvSpPr>
          <p:nvPr>
            <p:ph idx="1"/>
          </p:nvPr>
        </p:nvSpPr>
        <p:spPr/>
        <p:txBody>
          <a:bodyPr/>
          <a:lstStyle/>
          <a:p>
            <a:pPr marL="0" lvl="0" indent="0">
              <a:buNone/>
            </a:pPr>
            <a:r>
              <a:rPr lang="ja-JP" altLang="ja-JP" dirty="0" smtClean="0">
                <a:solidFill>
                  <a:prstClr val="black"/>
                </a:solidFill>
              </a:rPr>
              <a:t>マクロ</a:t>
            </a:r>
            <a:r>
              <a:rPr lang="ja-JP" altLang="ja-JP" dirty="0">
                <a:solidFill>
                  <a:prstClr val="black"/>
                </a:solidFill>
              </a:rPr>
              <a:t>投資理論に関する次の記述のうち、妥当なものはどれか。【地方上級・平成５年度】</a:t>
            </a:r>
          </a:p>
          <a:p>
            <a:r>
              <a:rPr lang="ja-JP" altLang="ja-JP" dirty="0" smtClean="0"/>
              <a:t>１</a:t>
            </a:r>
            <a:r>
              <a:rPr lang="ja-JP" altLang="ja-JP" dirty="0"/>
              <a:t>　加速度原理では、投資は生産量の変化に比例し、</a:t>
            </a:r>
            <a:r>
              <a:rPr lang="ja-JP" altLang="ja-JP" dirty="0">
                <a:solidFill>
                  <a:srgbClr val="FF0000"/>
                </a:solidFill>
              </a:rPr>
              <a:t>望ましい資本ストックの量とは無関係に</a:t>
            </a:r>
            <a:r>
              <a:rPr lang="ja-JP" altLang="ja-JP" dirty="0"/>
              <a:t>投資が変化する</a:t>
            </a:r>
            <a:r>
              <a:rPr lang="ja-JP" altLang="ja-JP" dirty="0" smtClean="0"/>
              <a:t>。</a:t>
            </a:r>
            <a:endParaRPr lang="ja-JP" altLang="ja-JP" dirty="0"/>
          </a:p>
        </p:txBody>
      </p:sp>
    </p:spTree>
    <p:extLst>
      <p:ext uri="{BB962C8B-B14F-4D97-AF65-F5344CB8AC3E}">
        <p14:creationId xmlns:p14="http://schemas.microsoft.com/office/powerpoint/2010/main" xmlns="" val="20537431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２　新古典派の投資理論では、</a:t>
            </a:r>
            <a:r>
              <a:rPr lang="ja-JP" altLang="ja-JP" dirty="0">
                <a:solidFill>
                  <a:srgbClr val="FF0000"/>
                </a:solidFill>
              </a:rPr>
              <a:t>資本のレンタルコスト</a:t>
            </a:r>
            <a:r>
              <a:rPr lang="ja-JP" altLang="ja-JP" dirty="0"/>
              <a:t>とは独立に望ましい資本ストックの量が決定される。</a:t>
            </a:r>
          </a:p>
          <a:p>
            <a:endParaRPr kumimoji="1" lang="ja-JP" altLang="en-US" dirty="0"/>
          </a:p>
        </p:txBody>
      </p:sp>
    </p:spTree>
    <p:extLst>
      <p:ext uri="{BB962C8B-B14F-4D97-AF65-F5344CB8AC3E}">
        <p14:creationId xmlns:p14="http://schemas.microsoft.com/office/powerpoint/2010/main" xmlns="" val="19559589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３　</a:t>
            </a:r>
            <a:r>
              <a:rPr lang="ja-JP" altLang="ja-JP" dirty="0" smtClean="0"/>
              <a:t>資本</a:t>
            </a:r>
            <a:r>
              <a:rPr lang="ja-JP" altLang="ja-JP" dirty="0"/>
              <a:t>ストック調整原理によると、望ましい資本ストックの量は</a:t>
            </a:r>
            <a:r>
              <a:rPr lang="ja-JP" altLang="ja-JP" dirty="0">
                <a:solidFill>
                  <a:srgbClr val="FF0000"/>
                </a:solidFill>
              </a:rPr>
              <a:t>現実の資本量に依存して決定される</a:t>
            </a:r>
            <a:r>
              <a:rPr lang="ja-JP" altLang="ja-JP" dirty="0" smtClean="0">
                <a:solidFill>
                  <a:srgbClr val="FF0000"/>
                </a:solidFill>
              </a:rPr>
              <a:t>。</a:t>
            </a:r>
            <a:endParaRPr lang="ja-JP" altLang="ja-JP" dirty="0">
              <a:solidFill>
                <a:srgbClr val="FF0000"/>
              </a:solidFill>
            </a:endParaRPr>
          </a:p>
        </p:txBody>
      </p:sp>
    </p:spTree>
    <p:extLst>
      <p:ext uri="{BB962C8B-B14F-4D97-AF65-F5344CB8AC3E}">
        <p14:creationId xmlns:p14="http://schemas.microsoft.com/office/powerpoint/2010/main" xmlns="" val="416296386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ja-JP" dirty="0"/>
              <a:t>４　ケインズの投資理論によれば、利子率が資本の限界効率を</a:t>
            </a:r>
            <a:r>
              <a:rPr lang="ja-JP" altLang="ja-JP" dirty="0" smtClean="0">
                <a:solidFill>
                  <a:srgbClr val="FF0000"/>
                </a:solidFill>
              </a:rPr>
              <a:t>上回る</a:t>
            </a:r>
            <a:r>
              <a:rPr lang="ja-JP" altLang="en-US" dirty="0" smtClean="0">
                <a:solidFill>
                  <a:srgbClr val="FF0000"/>
                </a:solidFill>
              </a:rPr>
              <a:t>（○下回る）</a:t>
            </a:r>
            <a:r>
              <a:rPr lang="ja-JP" altLang="ja-JP" dirty="0" smtClean="0"/>
              <a:t>限り</a:t>
            </a:r>
            <a:r>
              <a:rPr lang="ja-JP" altLang="ja-JP" dirty="0"/>
              <a:t>投資が</a:t>
            </a:r>
            <a:r>
              <a:rPr lang="ja-JP" altLang="ja-JP" dirty="0" smtClean="0"/>
              <a:t>行われる</a:t>
            </a:r>
            <a:r>
              <a:rPr lang="ja-JP" altLang="en-US" dirty="0" smtClean="0"/>
              <a:t>。</a:t>
            </a:r>
            <a:endParaRPr lang="ja-JP" altLang="ja-JP" dirty="0"/>
          </a:p>
        </p:txBody>
      </p:sp>
    </p:spTree>
    <p:extLst>
      <p:ext uri="{BB962C8B-B14F-4D97-AF65-F5344CB8AC3E}">
        <p14:creationId xmlns:p14="http://schemas.microsoft.com/office/powerpoint/2010/main" xmlns="" val="1391035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正しい</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lstStyle/>
          <a:p>
            <a:r>
              <a:rPr lang="ja-JP" altLang="ja-JP" dirty="0" smtClean="0"/>
              <a:t>５</a:t>
            </a:r>
            <a:r>
              <a:rPr lang="ja-JP" altLang="ja-JP" dirty="0"/>
              <a:t>　トービンの</a:t>
            </a:r>
            <a:r>
              <a:rPr lang="ja-JP" altLang="ja-JP" dirty="0" err="1"/>
              <a:t>ｑ</a:t>
            </a:r>
            <a:r>
              <a:rPr lang="ja-JP" altLang="ja-JP" dirty="0"/>
              <a:t>理論によると、企業の株式総額が企業の資本設備などの再取得価格を上回る限り投資が行われる。</a:t>
            </a:r>
          </a:p>
          <a:p>
            <a:pPr marL="0" indent="0">
              <a:buNone/>
            </a:pPr>
            <a:r>
              <a:rPr lang="en-US" altLang="ja-JP" b="1" dirty="0"/>
              <a:t> </a:t>
            </a:r>
            <a:endParaRPr lang="ja-JP" altLang="ja-JP" b="1" dirty="0"/>
          </a:p>
          <a:p>
            <a:endParaRPr kumimoji="1" lang="ja-JP" altLang="en-US" dirty="0"/>
          </a:p>
        </p:txBody>
      </p:sp>
    </p:spTree>
    <p:extLst>
      <p:ext uri="{BB962C8B-B14F-4D97-AF65-F5344CB8AC3E}">
        <p14:creationId xmlns:p14="http://schemas.microsoft.com/office/powerpoint/2010/main" xmlns="" val="33234682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a:t>
            </a:r>
            <a:r>
              <a:rPr kumimoji="1" lang="en-US" altLang="ja-JP" dirty="0" smtClean="0"/>
              <a:t>5</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投資</a:t>
            </a:r>
            <a:r>
              <a:rPr lang="ja-JP" altLang="en-US" dirty="0"/>
              <a:t>の変動と株式市場の変動のつながりを説明する「トービンのｑ」に関して最も適切なものの組み合わせを下記の解答群から選べ。</a:t>
            </a:r>
            <a:r>
              <a:rPr lang="en-US" altLang="ja-JP" dirty="0"/>
              <a:t>【</a:t>
            </a:r>
            <a:r>
              <a:rPr lang="ja-JP" altLang="en-US" dirty="0"/>
              <a:t>中小企業診断士</a:t>
            </a:r>
            <a:r>
              <a:rPr lang="en-US" altLang="ja-JP" dirty="0"/>
              <a:t>】</a:t>
            </a:r>
          </a:p>
          <a:p>
            <a:r>
              <a:rPr lang="ja-JP" altLang="en-US" dirty="0"/>
              <a:t> </a:t>
            </a:r>
          </a:p>
          <a:p>
            <a:r>
              <a:rPr lang="ja-JP" altLang="en-US" dirty="0"/>
              <a:t>１　</a:t>
            </a:r>
            <a:r>
              <a:rPr lang="en-US" altLang="ja-JP" dirty="0"/>
              <a:t>a</a:t>
            </a:r>
            <a:r>
              <a:rPr lang="ja-JP" altLang="en-US" dirty="0"/>
              <a:t>と</a:t>
            </a:r>
            <a:r>
              <a:rPr lang="en-US" altLang="ja-JP" dirty="0"/>
              <a:t>b</a:t>
            </a:r>
            <a:r>
              <a:rPr lang="ja-JP" altLang="en-US" dirty="0"/>
              <a:t>と</a:t>
            </a:r>
            <a:r>
              <a:rPr lang="en-US" altLang="ja-JP" dirty="0"/>
              <a:t>c</a:t>
            </a:r>
          </a:p>
          <a:p>
            <a:r>
              <a:rPr lang="ja-JP" altLang="en-US" dirty="0"/>
              <a:t>２  </a:t>
            </a:r>
            <a:r>
              <a:rPr lang="en-US" altLang="ja-JP" dirty="0"/>
              <a:t>a</a:t>
            </a:r>
            <a:r>
              <a:rPr lang="ja-JP" altLang="en-US" dirty="0"/>
              <a:t>と</a:t>
            </a:r>
            <a:r>
              <a:rPr lang="en-US" altLang="ja-JP" dirty="0"/>
              <a:t>b</a:t>
            </a:r>
            <a:r>
              <a:rPr lang="ja-JP" altLang="en-US" dirty="0"/>
              <a:t>と</a:t>
            </a:r>
            <a:r>
              <a:rPr lang="en-US" altLang="ja-JP" dirty="0"/>
              <a:t>d</a:t>
            </a:r>
          </a:p>
          <a:p>
            <a:r>
              <a:rPr lang="ja-JP" altLang="en-US" dirty="0"/>
              <a:t>３  </a:t>
            </a:r>
            <a:r>
              <a:rPr lang="en-US" altLang="ja-JP" dirty="0"/>
              <a:t>a</a:t>
            </a:r>
            <a:r>
              <a:rPr lang="ja-JP" altLang="en-US" dirty="0"/>
              <a:t>と</a:t>
            </a:r>
            <a:r>
              <a:rPr lang="en-US" altLang="ja-JP" dirty="0"/>
              <a:t>c</a:t>
            </a:r>
            <a:r>
              <a:rPr lang="ja-JP" altLang="en-US" dirty="0"/>
              <a:t>と</a:t>
            </a:r>
            <a:r>
              <a:rPr lang="en-US" altLang="ja-JP" dirty="0"/>
              <a:t>d</a:t>
            </a:r>
          </a:p>
          <a:p>
            <a:r>
              <a:rPr lang="ja-JP" altLang="en-US" dirty="0"/>
              <a:t>４  </a:t>
            </a:r>
            <a:r>
              <a:rPr lang="en-US" altLang="ja-JP" dirty="0"/>
              <a:t>b</a:t>
            </a:r>
            <a:r>
              <a:rPr lang="ja-JP" altLang="en-US" dirty="0"/>
              <a:t>と</a:t>
            </a:r>
            <a:r>
              <a:rPr lang="en-US" altLang="ja-JP" dirty="0"/>
              <a:t>c</a:t>
            </a:r>
            <a:r>
              <a:rPr lang="ja-JP" altLang="en-US" dirty="0"/>
              <a:t>と</a:t>
            </a:r>
            <a:r>
              <a:rPr lang="en-US" altLang="ja-JP" dirty="0"/>
              <a:t>d</a:t>
            </a:r>
          </a:p>
          <a:p>
            <a:endParaRPr kumimoji="1" lang="ja-JP" altLang="en-US" dirty="0"/>
          </a:p>
        </p:txBody>
      </p:sp>
    </p:spTree>
    <p:extLst>
      <p:ext uri="{BB962C8B-B14F-4D97-AF65-F5344CB8AC3E}">
        <p14:creationId xmlns:p14="http://schemas.microsoft.com/office/powerpoint/2010/main" xmlns="" val="194213285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smtClean="0"/>
              <a:t>ａ</a:t>
            </a:r>
            <a:r>
              <a:rPr lang="ja-JP" altLang="en-US" dirty="0" smtClean="0">
                <a:solidFill>
                  <a:srgbClr val="FF0000"/>
                </a:solidFill>
              </a:rPr>
              <a:t>○</a:t>
            </a:r>
            <a:r>
              <a:rPr lang="ja-JP" altLang="en-US" dirty="0"/>
              <a:t>　設置済みの資本の市場価値を設置済みの資本の再取得費用で除した値。</a:t>
            </a:r>
          </a:p>
          <a:p>
            <a:r>
              <a:rPr lang="ja-JP" altLang="en-US" dirty="0" smtClean="0"/>
              <a:t>ｂ</a:t>
            </a:r>
            <a:r>
              <a:rPr lang="ja-JP" altLang="en-US" dirty="0" smtClean="0">
                <a:solidFill>
                  <a:srgbClr val="FF0000"/>
                </a:solidFill>
              </a:rPr>
              <a:t>○</a:t>
            </a:r>
            <a:r>
              <a:rPr lang="ja-JP" altLang="en-US" dirty="0"/>
              <a:t>　資本の現在の収益性を反映している。</a:t>
            </a:r>
          </a:p>
          <a:p>
            <a:r>
              <a:rPr lang="ja-JP" altLang="en-US" dirty="0" smtClean="0"/>
              <a:t>ｃ</a:t>
            </a:r>
            <a:r>
              <a:rPr lang="ja-JP" altLang="en-US" dirty="0">
                <a:solidFill>
                  <a:srgbClr val="FF0000"/>
                </a:solidFill>
              </a:rPr>
              <a:t>○</a:t>
            </a:r>
            <a:r>
              <a:rPr lang="ja-JP" altLang="en-US" dirty="0"/>
              <a:t>　将来の期待される収益を反映している。</a:t>
            </a:r>
          </a:p>
          <a:p>
            <a:r>
              <a:rPr lang="ja-JP" altLang="en-US" dirty="0" err="1" smtClean="0"/>
              <a:t>ｄ</a:t>
            </a:r>
            <a:r>
              <a:rPr lang="en-US" altLang="ja-JP" dirty="0" smtClean="0"/>
              <a:t>×</a:t>
            </a:r>
            <a:r>
              <a:rPr lang="ja-JP" altLang="en-US" dirty="0"/>
              <a:t>　「トービンのｑ」が１より小さいと、新規投資を行うことで企業価値が増加する。</a:t>
            </a:r>
          </a:p>
          <a:p>
            <a:endParaRPr kumimoji="1" lang="ja-JP" altLang="en-US" dirty="0"/>
          </a:p>
        </p:txBody>
      </p:sp>
    </p:spTree>
    <p:extLst>
      <p:ext uri="{BB962C8B-B14F-4D97-AF65-F5344CB8AC3E}">
        <p14:creationId xmlns:p14="http://schemas.microsoft.com/office/powerpoint/2010/main" xmlns="" val="163819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2339975" y="1557338"/>
            <a:ext cx="4321175" cy="2376487"/>
          </a:xfrm>
          <a:prstGeom prst="ellipse">
            <a:avLst/>
          </a:prstGeom>
          <a:solidFill>
            <a:srgbClr val="003300"/>
          </a:solidFill>
          <a:ln w="9525">
            <a:solidFill>
              <a:schemeClr val="tx1"/>
            </a:solidFill>
            <a:round/>
            <a:headEnd/>
            <a:tailEnd/>
          </a:ln>
        </p:spPr>
        <p:txBody>
          <a:bodyPr wrap="none" anchor="ctr"/>
          <a:lstStyle/>
          <a:p>
            <a:pPr algn="ctr"/>
            <a:endParaRPr lang="ja-JP" altLang="ja-JP" sz="3200"/>
          </a:p>
        </p:txBody>
      </p:sp>
      <p:pic>
        <p:nvPicPr>
          <p:cNvPr id="17411" name="Picture 3" descr="MCj02940040000[1]"/>
          <p:cNvPicPr>
            <a:picLocks noChangeAspect="1" noChangeArrowheads="1"/>
          </p:cNvPicPr>
          <p:nvPr/>
        </p:nvPicPr>
        <p:blipFill>
          <a:blip r:embed="rId3" cstate="print"/>
          <a:srcRect/>
          <a:stretch>
            <a:fillRect/>
          </a:stretch>
        </p:blipFill>
        <p:spPr bwMode="auto">
          <a:xfrm>
            <a:off x="1908175" y="2997200"/>
            <a:ext cx="1443038" cy="1817688"/>
          </a:xfrm>
          <a:prstGeom prst="rect">
            <a:avLst/>
          </a:prstGeom>
          <a:noFill/>
          <a:ln w="9525">
            <a:noFill/>
            <a:miter lim="800000"/>
            <a:headEnd/>
            <a:tailEnd/>
          </a:ln>
        </p:spPr>
      </p:pic>
      <p:pic>
        <p:nvPicPr>
          <p:cNvPr id="17412" name="Picture 4" descr="MCj03559090000[1]"/>
          <p:cNvPicPr>
            <a:picLocks noChangeAspect="1" noChangeArrowheads="1"/>
          </p:cNvPicPr>
          <p:nvPr/>
        </p:nvPicPr>
        <p:blipFill>
          <a:blip r:embed="rId4" cstate="print"/>
          <a:srcRect/>
          <a:stretch>
            <a:fillRect/>
          </a:stretch>
        </p:blipFill>
        <p:spPr bwMode="auto">
          <a:xfrm>
            <a:off x="5435600" y="476250"/>
            <a:ext cx="1844675" cy="1843088"/>
          </a:xfrm>
          <a:prstGeom prst="rect">
            <a:avLst/>
          </a:prstGeom>
          <a:noFill/>
          <a:ln w="9525">
            <a:noFill/>
            <a:miter lim="800000"/>
            <a:headEnd/>
            <a:tailEnd/>
          </a:ln>
        </p:spPr>
      </p:pic>
      <p:sp>
        <p:nvSpPr>
          <p:cNvPr id="17413" name="Line 6"/>
          <p:cNvSpPr>
            <a:spLocks noChangeShapeType="1"/>
          </p:cNvSpPr>
          <p:nvPr/>
        </p:nvSpPr>
        <p:spPr bwMode="auto">
          <a:xfrm flipV="1">
            <a:off x="3708400" y="2060575"/>
            <a:ext cx="2016125" cy="1944688"/>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7414" name="Text Box 7"/>
          <p:cNvSpPr txBox="1">
            <a:spLocks noChangeArrowheads="1"/>
          </p:cNvSpPr>
          <p:nvPr/>
        </p:nvSpPr>
        <p:spPr bwMode="auto">
          <a:xfrm>
            <a:off x="3779838" y="2205038"/>
            <a:ext cx="1582737"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魚</a:t>
            </a:r>
          </a:p>
        </p:txBody>
      </p:sp>
      <p:sp>
        <p:nvSpPr>
          <p:cNvPr id="17415" name="Text Box 8"/>
          <p:cNvSpPr txBox="1">
            <a:spLocks noChangeArrowheads="1"/>
          </p:cNvSpPr>
          <p:nvPr/>
        </p:nvSpPr>
        <p:spPr bwMode="auto">
          <a:xfrm>
            <a:off x="4932363" y="2997200"/>
            <a:ext cx="1511300"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野菜</a:t>
            </a:r>
          </a:p>
        </p:txBody>
      </p:sp>
      <p:sp>
        <p:nvSpPr>
          <p:cNvPr id="17416" name="Text Box 9"/>
          <p:cNvSpPr txBox="1">
            <a:spLocks noChangeArrowheads="1"/>
          </p:cNvSpPr>
          <p:nvPr/>
        </p:nvSpPr>
        <p:spPr bwMode="auto">
          <a:xfrm>
            <a:off x="250825" y="188913"/>
            <a:ext cx="4321175" cy="701675"/>
          </a:xfrm>
          <a:prstGeom prst="rect">
            <a:avLst/>
          </a:prstGeom>
          <a:noFill/>
          <a:ln w="9525">
            <a:noFill/>
            <a:miter lim="800000"/>
            <a:headEnd/>
            <a:tailEnd/>
          </a:ln>
        </p:spPr>
        <p:txBody>
          <a:bodyPr>
            <a:spAutoFit/>
          </a:bodyPr>
          <a:lstStyle/>
          <a:p>
            <a:pPr>
              <a:spcBef>
                <a:spcPct val="50000"/>
              </a:spcBef>
            </a:pPr>
            <a:r>
              <a:rPr lang="ja-JP" altLang="en-US" sz="4000"/>
              <a:t>二人の場合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484438" y="2133600"/>
            <a:ext cx="4321175" cy="2376488"/>
          </a:xfrm>
          <a:prstGeom prst="ellipse">
            <a:avLst/>
          </a:prstGeom>
          <a:solidFill>
            <a:srgbClr val="003300"/>
          </a:solidFill>
          <a:ln w="9525">
            <a:solidFill>
              <a:schemeClr val="tx1"/>
            </a:solidFill>
            <a:round/>
            <a:headEnd/>
            <a:tailEnd/>
          </a:ln>
        </p:spPr>
        <p:txBody>
          <a:bodyPr wrap="none" anchor="ctr"/>
          <a:lstStyle/>
          <a:p>
            <a:pPr algn="ctr"/>
            <a:endParaRPr lang="ja-JP" altLang="ja-JP" sz="3200"/>
          </a:p>
        </p:txBody>
      </p:sp>
      <p:pic>
        <p:nvPicPr>
          <p:cNvPr id="18435" name="Picture 3" descr="MCj02940040000[1]"/>
          <p:cNvPicPr>
            <a:picLocks noChangeAspect="1" noChangeArrowheads="1"/>
          </p:cNvPicPr>
          <p:nvPr/>
        </p:nvPicPr>
        <p:blipFill>
          <a:blip r:embed="rId3" cstate="print"/>
          <a:srcRect/>
          <a:stretch>
            <a:fillRect/>
          </a:stretch>
        </p:blipFill>
        <p:spPr bwMode="auto">
          <a:xfrm>
            <a:off x="1476375" y="2997200"/>
            <a:ext cx="1443038" cy="1817688"/>
          </a:xfrm>
          <a:prstGeom prst="rect">
            <a:avLst/>
          </a:prstGeom>
          <a:noFill/>
          <a:ln w="9525">
            <a:noFill/>
            <a:miter lim="800000"/>
            <a:headEnd/>
            <a:tailEnd/>
          </a:ln>
        </p:spPr>
      </p:pic>
      <p:pic>
        <p:nvPicPr>
          <p:cNvPr id="18436" name="Picture 4" descr="MCj03559090000[1]"/>
          <p:cNvPicPr>
            <a:picLocks noChangeAspect="1" noChangeArrowheads="1"/>
          </p:cNvPicPr>
          <p:nvPr/>
        </p:nvPicPr>
        <p:blipFill>
          <a:blip r:embed="rId4" cstate="print"/>
          <a:srcRect/>
          <a:stretch>
            <a:fillRect/>
          </a:stretch>
        </p:blipFill>
        <p:spPr bwMode="auto">
          <a:xfrm>
            <a:off x="6588125" y="2205038"/>
            <a:ext cx="1844675" cy="1843087"/>
          </a:xfrm>
          <a:prstGeom prst="rect">
            <a:avLst/>
          </a:prstGeom>
          <a:noFill/>
          <a:ln w="9525">
            <a:noFill/>
            <a:miter lim="800000"/>
            <a:headEnd/>
            <a:tailEnd/>
          </a:ln>
        </p:spPr>
      </p:pic>
      <p:pic>
        <p:nvPicPr>
          <p:cNvPr id="18437" name="Picture 5" descr="MCj03570350000[1]"/>
          <p:cNvPicPr>
            <a:picLocks noChangeAspect="1" noChangeArrowheads="1"/>
          </p:cNvPicPr>
          <p:nvPr/>
        </p:nvPicPr>
        <p:blipFill>
          <a:blip r:embed="rId5" cstate="print"/>
          <a:srcRect/>
          <a:stretch>
            <a:fillRect/>
          </a:stretch>
        </p:blipFill>
        <p:spPr bwMode="auto">
          <a:xfrm>
            <a:off x="3635375" y="620713"/>
            <a:ext cx="1812925" cy="1398587"/>
          </a:xfrm>
          <a:prstGeom prst="rect">
            <a:avLst/>
          </a:prstGeom>
          <a:noFill/>
          <a:ln w="9525">
            <a:noFill/>
            <a:miter lim="800000"/>
            <a:headEnd/>
            <a:tailEnd/>
          </a:ln>
        </p:spPr>
      </p:pic>
      <p:sp>
        <p:nvSpPr>
          <p:cNvPr id="16390" name="Line 6"/>
          <p:cNvSpPr>
            <a:spLocks noChangeShapeType="1"/>
          </p:cNvSpPr>
          <p:nvPr/>
        </p:nvSpPr>
        <p:spPr bwMode="auto">
          <a:xfrm flipV="1">
            <a:off x="3276600" y="3357563"/>
            <a:ext cx="3240088" cy="1079500"/>
          </a:xfrm>
          <a:prstGeom prst="line">
            <a:avLst/>
          </a:prstGeom>
          <a:noFill/>
          <a:ln w="50800">
            <a:solidFill>
              <a:schemeClr val="tx1"/>
            </a:solidFill>
            <a:round/>
            <a:headEnd/>
            <a:tailEnd type="triangle" w="med" len="med"/>
          </a:ln>
        </p:spPr>
        <p:txBody>
          <a:bodyPr/>
          <a:lstStyle/>
          <a:p>
            <a:endParaRPr lang="ja-JP" altLang="en-US"/>
          </a:p>
        </p:txBody>
      </p:sp>
      <p:sp>
        <p:nvSpPr>
          <p:cNvPr id="16391" name="Line 7"/>
          <p:cNvSpPr>
            <a:spLocks noChangeShapeType="1"/>
          </p:cNvSpPr>
          <p:nvPr/>
        </p:nvSpPr>
        <p:spPr bwMode="auto">
          <a:xfrm flipH="1" flipV="1">
            <a:off x="4932363" y="1989138"/>
            <a:ext cx="1295400" cy="863600"/>
          </a:xfrm>
          <a:prstGeom prst="line">
            <a:avLst/>
          </a:prstGeom>
          <a:noFill/>
          <a:ln w="50800">
            <a:solidFill>
              <a:schemeClr val="tx1"/>
            </a:solidFill>
            <a:round/>
            <a:headEnd/>
            <a:tailEnd type="triangle" w="med" len="med"/>
          </a:ln>
        </p:spPr>
        <p:txBody>
          <a:bodyPr/>
          <a:lstStyle/>
          <a:p>
            <a:endParaRPr lang="ja-JP" altLang="en-US"/>
          </a:p>
        </p:txBody>
      </p:sp>
      <p:sp>
        <p:nvSpPr>
          <p:cNvPr id="16392" name="Line 8"/>
          <p:cNvSpPr>
            <a:spLocks noChangeShapeType="1"/>
          </p:cNvSpPr>
          <p:nvPr/>
        </p:nvSpPr>
        <p:spPr bwMode="auto">
          <a:xfrm flipH="1">
            <a:off x="3059113" y="2205038"/>
            <a:ext cx="792162" cy="1944687"/>
          </a:xfrm>
          <a:prstGeom prst="line">
            <a:avLst/>
          </a:prstGeom>
          <a:noFill/>
          <a:ln w="50800">
            <a:solidFill>
              <a:schemeClr val="tx1"/>
            </a:solidFill>
            <a:round/>
            <a:headEnd/>
            <a:tailEnd type="triangle" w="med" len="med"/>
          </a:ln>
        </p:spPr>
        <p:txBody>
          <a:bodyPr/>
          <a:lstStyle/>
          <a:p>
            <a:endParaRPr lang="ja-JP" altLang="en-US"/>
          </a:p>
        </p:txBody>
      </p:sp>
      <p:sp>
        <p:nvSpPr>
          <p:cNvPr id="16393" name="AutoShape 9"/>
          <p:cNvSpPr>
            <a:spLocks noChangeArrowheads="1"/>
          </p:cNvSpPr>
          <p:nvPr/>
        </p:nvSpPr>
        <p:spPr bwMode="auto">
          <a:xfrm>
            <a:off x="179388" y="404813"/>
            <a:ext cx="2520950" cy="1439862"/>
          </a:xfrm>
          <a:prstGeom prst="wedgeRectCallout">
            <a:avLst>
              <a:gd name="adj1" fmla="val 15241"/>
              <a:gd name="adj2" fmla="val 162236"/>
            </a:avLst>
          </a:prstGeom>
          <a:solidFill>
            <a:schemeClr val="accent1"/>
          </a:solidFill>
          <a:ln w="9525">
            <a:solidFill>
              <a:schemeClr val="tx1"/>
            </a:solidFill>
            <a:miter lim="800000"/>
            <a:headEnd/>
            <a:tailEnd/>
          </a:ln>
        </p:spPr>
        <p:txBody>
          <a:bodyPr/>
          <a:lstStyle/>
          <a:p>
            <a:r>
              <a:rPr lang="ja-JP" altLang="en-US" sz="2800"/>
              <a:t>牛乳はいらないけど野菜はほしい</a:t>
            </a:r>
          </a:p>
        </p:txBody>
      </p:sp>
      <p:sp>
        <p:nvSpPr>
          <p:cNvPr id="16394" name="AutoShape 10"/>
          <p:cNvSpPr>
            <a:spLocks noChangeArrowheads="1"/>
          </p:cNvSpPr>
          <p:nvPr/>
        </p:nvSpPr>
        <p:spPr bwMode="auto">
          <a:xfrm>
            <a:off x="5651500" y="4941888"/>
            <a:ext cx="2016125" cy="1512887"/>
          </a:xfrm>
          <a:prstGeom prst="wedgeRectCallout">
            <a:avLst>
              <a:gd name="adj1" fmla="val 45907"/>
              <a:gd name="adj2" fmla="val -93546"/>
            </a:avLst>
          </a:prstGeom>
          <a:solidFill>
            <a:schemeClr val="accent1"/>
          </a:solidFill>
          <a:ln w="9525">
            <a:solidFill>
              <a:schemeClr val="tx1"/>
            </a:solidFill>
            <a:miter lim="800000"/>
            <a:headEnd/>
            <a:tailEnd/>
          </a:ln>
        </p:spPr>
        <p:txBody>
          <a:bodyPr/>
          <a:lstStyle/>
          <a:p>
            <a:r>
              <a:rPr lang="ja-JP" altLang="en-US" sz="2800"/>
              <a:t>魚はいらないけど、牛乳がほしい</a:t>
            </a:r>
          </a:p>
        </p:txBody>
      </p:sp>
      <p:sp>
        <p:nvSpPr>
          <p:cNvPr id="16395" name="AutoShape 11"/>
          <p:cNvSpPr>
            <a:spLocks noChangeArrowheads="1"/>
          </p:cNvSpPr>
          <p:nvPr/>
        </p:nvSpPr>
        <p:spPr bwMode="auto">
          <a:xfrm>
            <a:off x="6227763" y="692150"/>
            <a:ext cx="2736850" cy="1441450"/>
          </a:xfrm>
          <a:prstGeom prst="wedgeRectCallout">
            <a:avLst>
              <a:gd name="adj1" fmla="val -69954"/>
              <a:gd name="adj2" fmla="val -14537"/>
            </a:avLst>
          </a:prstGeom>
          <a:solidFill>
            <a:schemeClr val="accent1"/>
          </a:solidFill>
          <a:ln w="9525">
            <a:solidFill>
              <a:schemeClr val="tx1"/>
            </a:solidFill>
            <a:miter lim="800000"/>
            <a:headEnd/>
            <a:tailEnd/>
          </a:ln>
        </p:spPr>
        <p:txBody>
          <a:bodyPr/>
          <a:lstStyle/>
          <a:p>
            <a:r>
              <a:rPr lang="ja-JP" altLang="en-US" sz="2800"/>
              <a:t>野菜はいらないけど、魚がほしい</a:t>
            </a:r>
          </a:p>
        </p:txBody>
      </p:sp>
      <p:sp>
        <p:nvSpPr>
          <p:cNvPr id="18444" name="Text Box 12"/>
          <p:cNvSpPr txBox="1">
            <a:spLocks noChangeArrowheads="1"/>
          </p:cNvSpPr>
          <p:nvPr/>
        </p:nvSpPr>
        <p:spPr bwMode="auto">
          <a:xfrm>
            <a:off x="468313" y="4843463"/>
            <a:ext cx="4248150" cy="2014537"/>
          </a:xfrm>
          <a:prstGeom prst="rect">
            <a:avLst/>
          </a:prstGeom>
          <a:noFill/>
          <a:ln w="9525">
            <a:noFill/>
            <a:miter lim="800000"/>
            <a:headEnd/>
            <a:tailEnd/>
          </a:ln>
        </p:spPr>
        <p:txBody>
          <a:bodyPr>
            <a:spAutoFit/>
          </a:bodyPr>
          <a:lstStyle/>
          <a:p>
            <a:pPr>
              <a:spcBef>
                <a:spcPct val="50000"/>
              </a:spcBef>
            </a:pPr>
            <a:r>
              <a:rPr lang="ja-JP" altLang="en-US" sz="2800"/>
              <a:t>「欲望」が一致しない例</a:t>
            </a:r>
          </a:p>
          <a:p>
            <a:pPr>
              <a:spcBef>
                <a:spcPct val="50000"/>
              </a:spcBef>
            </a:pPr>
            <a:r>
              <a:rPr lang="ja-JP" altLang="en-US" sz="2800"/>
              <a:t>取引が成立するのは、欲望の２重の一致がある場合だけ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fade">
                                      <p:cBhvr>
                                        <p:cTn id="7" dur="2000"/>
                                        <p:tgtEl>
                                          <p:spTgt spid="16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6393"/>
                                        </p:tgtEl>
                                      </p:cBhvr>
                                    </p:animEffect>
                                    <p:set>
                                      <p:cBhvr>
                                        <p:cTn id="15" dur="1" fill="hold">
                                          <p:stCondLst>
                                            <p:cond delay="1999"/>
                                          </p:stCondLst>
                                        </p:cTn>
                                        <p:tgtEl>
                                          <p:spTgt spid="1639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6390"/>
                                        </p:tgtEl>
                                      </p:cBhvr>
                                    </p:animEffect>
                                    <p:set>
                                      <p:cBhvr>
                                        <p:cTn id="18" dur="1" fill="hold">
                                          <p:stCondLst>
                                            <p:cond delay="1999"/>
                                          </p:stCondLst>
                                        </p:cTn>
                                        <p:tgtEl>
                                          <p:spTgt spid="1639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394"/>
                                        </p:tgtEl>
                                        <p:attrNameLst>
                                          <p:attrName>style.visibility</p:attrName>
                                        </p:attrNameLst>
                                      </p:cBhvr>
                                      <p:to>
                                        <p:strVal val="visible"/>
                                      </p:to>
                                    </p:set>
                                    <p:animEffect transition="in" filter="fade">
                                      <p:cBhvr>
                                        <p:cTn id="21" dur="2000"/>
                                        <p:tgtEl>
                                          <p:spTgt spid="16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391"/>
                                        </p:tgtEl>
                                        <p:attrNameLst>
                                          <p:attrName>style.visibility</p:attrName>
                                        </p:attrNameLst>
                                      </p:cBhvr>
                                      <p:to>
                                        <p:strVal val="visible"/>
                                      </p:to>
                                    </p:set>
                                    <p:animEffect transition="in" filter="fade">
                                      <p:cBhvr>
                                        <p:cTn id="24" dur="2000"/>
                                        <p:tgtEl>
                                          <p:spTgt spid="163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16394"/>
                                        </p:tgtEl>
                                      </p:cBhvr>
                                    </p:animEffect>
                                    <p:set>
                                      <p:cBhvr>
                                        <p:cTn id="29" dur="1" fill="hold">
                                          <p:stCondLst>
                                            <p:cond delay="1999"/>
                                          </p:stCondLst>
                                        </p:cTn>
                                        <p:tgtEl>
                                          <p:spTgt spid="1639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6391"/>
                                        </p:tgtEl>
                                      </p:cBhvr>
                                    </p:animEffect>
                                    <p:set>
                                      <p:cBhvr>
                                        <p:cTn id="32" dur="1" fill="hold">
                                          <p:stCondLst>
                                            <p:cond delay="1999"/>
                                          </p:stCondLst>
                                        </p:cTn>
                                        <p:tgtEl>
                                          <p:spTgt spid="1639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2000"/>
                                        <p:tgtEl>
                                          <p:spTgt spid="163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392"/>
                                        </p:tgtEl>
                                        <p:attrNameLst>
                                          <p:attrName>style.visibility</p:attrName>
                                        </p:attrNameLst>
                                      </p:cBhvr>
                                      <p:to>
                                        <p:strVal val="visible"/>
                                      </p:to>
                                    </p:set>
                                    <p:animEffect transition="in" filter="fade">
                                      <p:cBhvr>
                                        <p:cTn id="38" dur="2000"/>
                                        <p:tgtEl>
                                          <p:spTgt spid="1639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6393"/>
                                        </p:tgtEl>
                                        <p:attrNameLst>
                                          <p:attrName>style.visibility</p:attrName>
                                        </p:attrNameLst>
                                      </p:cBhvr>
                                      <p:to>
                                        <p:strVal val="visible"/>
                                      </p:to>
                                    </p:set>
                                    <p:animEffect transition="in" filter="fade">
                                      <p:cBhvr>
                                        <p:cTn id="43" dur="2000"/>
                                        <p:tgtEl>
                                          <p:spTgt spid="16393"/>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6390"/>
                                        </p:tgtEl>
                                        <p:attrNameLst>
                                          <p:attrName>style.visibility</p:attrName>
                                        </p:attrNameLst>
                                      </p:cBhvr>
                                      <p:to>
                                        <p:strVal val="visible"/>
                                      </p:to>
                                    </p:set>
                                    <p:animEffect transition="in" filter="fade">
                                      <p:cBhvr>
                                        <p:cTn id="46" dur="2000"/>
                                        <p:tgtEl>
                                          <p:spTgt spid="16390"/>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6394"/>
                                        </p:tgtEl>
                                        <p:attrNameLst>
                                          <p:attrName>style.visibility</p:attrName>
                                        </p:attrNameLst>
                                      </p:cBhvr>
                                      <p:to>
                                        <p:strVal val="visible"/>
                                      </p:to>
                                    </p:set>
                                    <p:animEffect transition="in" filter="fade">
                                      <p:cBhvr>
                                        <p:cTn id="49" dur="2000"/>
                                        <p:tgtEl>
                                          <p:spTgt spid="16394"/>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16391"/>
                                        </p:tgtEl>
                                        <p:attrNameLst>
                                          <p:attrName>style.visibility</p:attrName>
                                        </p:attrNameLst>
                                      </p:cBhvr>
                                      <p:to>
                                        <p:strVal val="visible"/>
                                      </p:to>
                                    </p:set>
                                    <p:animEffect transition="in" filter="fade">
                                      <p:cBhvr>
                                        <p:cTn id="52"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0" grpId="1" animBg="1"/>
      <p:bldP spid="16390" grpId="2" animBg="1"/>
      <p:bldP spid="16391" grpId="0" animBg="1"/>
      <p:bldP spid="16391" grpId="1" animBg="1"/>
      <p:bldP spid="16391" grpId="2" animBg="1"/>
      <p:bldP spid="16392" grpId="0" animBg="1"/>
      <p:bldP spid="16393" grpId="0" animBg="1"/>
      <p:bldP spid="16393" grpId="1" animBg="1"/>
      <p:bldP spid="16393" grpId="2" animBg="1"/>
      <p:bldP spid="16394" grpId="0" animBg="1"/>
      <p:bldP spid="16394" grpId="1" animBg="1"/>
      <p:bldP spid="16394" grpId="2" animBg="1"/>
      <p:bldP spid="163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2483768" y="2132856"/>
            <a:ext cx="4321175" cy="2376488"/>
          </a:xfrm>
          <a:prstGeom prst="ellipse">
            <a:avLst/>
          </a:prstGeom>
          <a:solidFill>
            <a:srgbClr val="003300"/>
          </a:solidFill>
          <a:ln w="9525">
            <a:solidFill>
              <a:schemeClr val="tx1"/>
            </a:solidFill>
            <a:round/>
            <a:headEnd/>
            <a:tailEnd/>
          </a:ln>
        </p:spPr>
        <p:txBody>
          <a:bodyPr wrap="none" anchor="ctr"/>
          <a:lstStyle/>
          <a:p>
            <a:pPr algn="ctr"/>
            <a:r>
              <a:rPr lang="ja-JP" altLang="en-US" sz="3200">
                <a:solidFill>
                  <a:srgbClr val="FFFF00"/>
                </a:solidFill>
              </a:rPr>
              <a:t>市場</a:t>
            </a:r>
          </a:p>
        </p:txBody>
      </p:sp>
      <p:pic>
        <p:nvPicPr>
          <p:cNvPr id="19459" name="Picture 3" descr="MCj02940040000[1]"/>
          <p:cNvPicPr>
            <a:picLocks noChangeAspect="1" noChangeArrowheads="1"/>
          </p:cNvPicPr>
          <p:nvPr/>
        </p:nvPicPr>
        <p:blipFill>
          <a:blip r:embed="rId3" cstate="print"/>
          <a:srcRect/>
          <a:stretch>
            <a:fillRect/>
          </a:stretch>
        </p:blipFill>
        <p:spPr bwMode="auto">
          <a:xfrm>
            <a:off x="1403350" y="3429000"/>
            <a:ext cx="1443038" cy="1817688"/>
          </a:xfrm>
          <a:prstGeom prst="rect">
            <a:avLst/>
          </a:prstGeom>
          <a:noFill/>
          <a:ln w="9525">
            <a:noFill/>
            <a:miter lim="800000"/>
            <a:headEnd/>
            <a:tailEnd/>
          </a:ln>
        </p:spPr>
      </p:pic>
      <p:pic>
        <p:nvPicPr>
          <p:cNvPr id="19460" name="Picture 4" descr="MCj03559090000[1]"/>
          <p:cNvPicPr>
            <a:picLocks noChangeAspect="1" noChangeArrowheads="1"/>
          </p:cNvPicPr>
          <p:nvPr/>
        </p:nvPicPr>
        <p:blipFill>
          <a:blip r:embed="rId4" cstate="print"/>
          <a:srcRect/>
          <a:stretch>
            <a:fillRect/>
          </a:stretch>
        </p:blipFill>
        <p:spPr bwMode="auto">
          <a:xfrm>
            <a:off x="6588125" y="2205038"/>
            <a:ext cx="1844675" cy="1843087"/>
          </a:xfrm>
          <a:prstGeom prst="rect">
            <a:avLst/>
          </a:prstGeom>
          <a:noFill/>
          <a:ln w="9525">
            <a:noFill/>
            <a:miter lim="800000"/>
            <a:headEnd/>
            <a:tailEnd/>
          </a:ln>
        </p:spPr>
      </p:pic>
      <p:pic>
        <p:nvPicPr>
          <p:cNvPr id="19461" name="Picture 5" descr="MCj03570350000[1]"/>
          <p:cNvPicPr>
            <a:picLocks noChangeAspect="1" noChangeArrowheads="1"/>
          </p:cNvPicPr>
          <p:nvPr/>
        </p:nvPicPr>
        <p:blipFill>
          <a:blip r:embed="rId5" cstate="print"/>
          <a:srcRect/>
          <a:stretch>
            <a:fillRect/>
          </a:stretch>
        </p:blipFill>
        <p:spPr bwMode="auto">
          <a:xfrm>
            <a:off x="3492500" y="620713"/>
            <a:ext cx="1812925" cy="1398587"/>
          </a:xfrm>
          <a:prstGeom prst="rect">
            <a:avLst/>
          </a:prstGeom>
          <a:noFill/>
          <a:ln w="9525">
            <a:noFill/>
            <a:miter lim="800000"/>
            <a:headEnd/>
            <a:tailEnd/>
          </a:ln>
        </p:spPr>
      </p:pic>
      <p:sp>
        <p:nvSpPr>
          <p:cNvPr id="19462" name="Line 6"/>
          <p:cNvSpPr>
            <a:spLocks noChangeShapeType="1"/>
          </p:cNvSpPr>
          <p:nvPr/>
        </p:nvSpPr>
        <p:spPr bwMode="auto">
          <a:xfrm flipV="1">
            <a:off x="2987675" y="3573463"/>
            <a:ext cx="1008063" cy="790575"/>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3" name="Line 7"/>
          <p:cNvSpPr>
            <a:spLocks noChangeShapeType="1"/>
          </p:cNvSpPr>
          <p:nvPr/>
        </p:nvSpPr>
        <p:spPr bwMode="auto">
          <a:xfrm>
            <a:off x="4643438" y="2060575"/>
            <a:ext cx="0" cy="792163"/>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4" name="Line 8"/>
          <p:cNvSpPr>
            <a:spLocks noChangeShapeType="1"/>
          </p:cNvSpPr>
          <p:nvPr/>
        </p:nvSpPr>
        <p:spPr bwMode="auto">
          <a:xfrm>
            <a:off x="5435600" y="3357563"/>
            <a:ext cx="1008063" cy="71437"/>
          </a:xfrm>
          <a:prstGeom prst="line">
            <a:avLst/>
          </a:prstGeom>
          <a:noFill/>
          <a:ln w="50800">
            <a:solidFill>
              <a:schemeClr val="tx1"/>
            </a:solidFill>
            <a:round/>
            <a:headEnd type="triangle" w="med" len="med"/>
            <a:tailEnd type="triangle" w="med" len="med"/>
          </a:ln>
        </p:spPr>
        <p:txBody>
          <a:bodyPr/>
          <a:lstStyle/>
          <a:p>
            <a:endParaRPr lang="ja-JP" altLang="en-US"/>
          </a:p>
        </p:txBody>
      </p:sp>
      <p:sp>
        <p:nvSpPr>
          <p:cNvPr id="19465" name="Text Box 9"/>
          <p:cNvSpPr txBox="1">
            <a:spLocks noChangeArrowheads="1"/>
          </p:cNvSpPr>
          <p:nvPr/>
        </p:nvSpPr>
        <p:spPr bwMode="auto">
          <a:xfrm>
            <a:off x="2916238" y="3357563"/>
            <a:ext cx="1296987"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魚</a:t>
            </a:r>
          </a:p>
        </p:txBody>
      </p:sp>
      <p:sp>
        <p:nvSpPr>
          <p:cNvPr id="19466" name="Text Box 10"/>
          <p:cNvSpPr txBox="1">
            <a:spLocks noChangeArrowheads="1"/>
          </p:cNvSpPr>
          <p:nvPr/>
        </p:nvSpPr>
        <p:spPr bwMode="auto">
          <a:xfrm>
            <a:off x="3995936" y="3717032"/>
            <a:ext cx="1152525" cy="641350"/>
          </a:xfrm>
          <a:prstGeom prst="rect">
            <a:avLst/>
          </a:prstGeom>
          <a:noFill/>
          <a:ln w="9525">
            <a:noFill/>
            <a:miter lim="800000"/>
            <a:headEnd/>
            <a:tailEnd/>
          </a:ln>
        </p:spPr>
        <p:txBody>
          <a:bodyPr>
            <a:spAutoFit/>
          </a:bodyPr>
          <a:lstStyle/>
          <a:p>
            <a:pPr>
              <a:spcBef>
                <a:spcPct val="50000"/>
              </a:spcBef>
            </a:pPr>
            <a:r>
              <a:rPr lang="ja-JP" altLang="en-US" sz="3600" dirty="0">
                <a:solidFill>
                  <a:schemeClr val="bg1"/>
                </a:solidFill>
              </a:rPr>
              <a:t>貨幣</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生産活動</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000" dirty="0" smtClean="0">
                <a:solidFill>
                  <a:srgbClr val="FF0000"/>
                </a:solidFill>
              </a:rPr>
              <a:t>生産要素</a:t>
            </a:r>
            <a:r>
              <a:rPr lang="ja-JP" altLang="en-US" sz="4000" dirty="0" smtClean="0"/>
              <a:t>＝生産活動に必要なもの</a:t>
            </a:r>
            <a:endParaRPr lang="en-US" altLang="ja-JP" sz="4000" dirty="0" smtClean="0"/>
          </a:p>
          <a:p>
            <a:pPr marL="0" indent="0">
              <a:buNone/>
            </a:pPr>
            <a:endParaRPr kumimoji="1" lang="en-US" altLang="ja-JP" sz="4000" dirty="0"/>
          </a:p>
          <a:p>
            <a:pPr marL="0" indent="0">
              <a:buNone/>
            </a:pPr>
            <a:r>
              <a:rPr lang="ja-JP" altLang="en-US" sz="4000" dirty="0" smtClean="0">
                <a:solidFill>
                  <a:srgbClr val="FF0000"/>
                </a:solidFill>
              </a:rPr>
              <a:t>土地</a:t>
            </a:r>
            <a:r>
              <a:rPr lang="ja-JP" altLang="en-US" sz="4000" dirty="0" smtClean="0"/>
              <a:t>、</a:t>
            </a:r>
            <a:r>
              <a:rPr lang="ja-JP" altLang="en-US" sz="4000" dirty="0" smtClean="0">
                <a:solidFill>
                  <a:srgbClr val="FF0000"/>
                </a:solidFill>
              </a:rPr>
              <a:t>労働力</a:t>
            </a:r>
            <a:r>
              <a:rPr lang="ja-JP" altLang="en-US" sz="4000" dirty="0" smtClean="0"/>
              <a:t>、</a:t>
            </a:r>
            <a:r>
              <a:rPr lang="ja-JP" altLang="en-US" sz="4000" dirty="0" smtClean="0">
                <a:solidFill>
                  <a:srgbClr val="FF0000"/>
                </a:solidFill>
              </a:rPr>
              <a:t>資本</a:t>
            </a:r>
            <a:endParaRPr kumimoji="1" lang="ja-JP" altLang="en-US" sz="4000" dirty="0">
              <a:solidFill>
                <a:srgbClr val="FF0000"/>
              </a:solidFill>
            </a:endParaRPr>
          </a:p>
        </p:txBody>
      </p:sp>
    </p:spTree>
    <p:extLst>
      <p:ext uri="{BB962C8B-B14F-4D97-AF65-F5344CB8AC3E}">
        <p14:creationId xmlns:p14="http://schemas.microsoft.com/office/powerpoint/2010/main" xmlns="" val="1104326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ja-JP" altLang="en-US" smtClean="0"/>
              <a:t>産業分類</a:t>
            </a:r>
          </a:p>
        </p:txBody>
      </p:sp>
      <p:sp>
        <p:nvSpPr>
          <p:cNvPr id="20483" name="Rectangle 3"/>
          <p:cNvSpPr>
            <a:spLocks noGrp="1" noChangeArrowheads="1"/>
          </p:cNvSpPr>
          <p:nvPr>
            <p:ph idx="1"/>
          </p:nvPr>
        </p:nvSpPr>
        <p:spPr/>
        <p:txBody>
          <a:bodyPr/>
          <a:lstStyle/>
          <a:p>
            <a:r>
              <a:rPr lang="ja-JP" altLang="en-US" dirty="0" smtClean="0"/>
              <a:t>第一次産業</a:t>
            </a:r>
          </a:p>
          <a:p>
            <a:pPr>
              <a:buFont typeface="Wingdings" pitchFamily="2" charset="2"/>
              <a:buNone/>
            </a:pPr>
            <a:r>
              <a:rPr lang="ja-JP" altLang="en-US" dirty="0" smtClean="0"/>
              <a:t>			農林水産業</a:t>
            </a:r>
          </a:p>
          <a:p>
            <a:r>
              <a:rPr lang="ja-JP" altLang="en-US" dirty="0" smtClean="0"/>
              <a:t>第二次産業</a:t>
            </a:r>
          </a:p>
          <a:p>
            <a:pPr>
              <a:buFont typeface="Wingdings" pitchFamily="2" charset="2"/>
              <a:buNone/>
            </a:pPr>
            <a:r>
              <a:rPr lang="ja-JP" altLang="en-US" dirty="0" smtClean="0"/>
              <a:t>			鉱工業　建設業</a:t>
            </a:r>
          </a:p>
          <a:p>
            <a:r>
              <a:rPr lang="ja-JP" altLang="en-US" dirty="0" smtClean="0"/>
              <a:t>第三次産業</a:t>
            </a:r>
          </a:p>
          <a:p>
            <a:pPr>
              <a:buFont typeface="Wingdings" pitchFamily="2" charset="2"/>
              <a:buNone/>
            </a:pPr>
            <a:r>
              <a:rPr lang="ja-JP" altLang="en-US" dirty="0" smtClean="0"/>
              <a:t>			小売業　サービス業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2080521729"/>
              </p:ext>
            </p:extLst>
          </p:nvPr>
        </p:nvGraphicFramePr>
        <p:xfrm>
          <a:off x="323528" y="332656"/>
          <a:ext cx="8363273" cy="66438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{5C22544A-7EE6-4342-B048-85BDC9FD1C3A}</a:tableStyleId>
              </a:tblPr>
              <a:tblGrid>
                <a:gridCol w="2131026"/>
                <a:gridCol w="2117446"/>
                <a:gridCol w="2016224"/>
                <a:gridCol w="2098577"/>
              </a:tblGrid>
              <a:tr h="1080120">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市場</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生産物</a:t>
                      </a:r>
                      <a:r>
                        <a:rPr lang="ja-JP" sz="2800" b="0" kern="100" dirty="0" smtClean="0">
                          <a:solidFill>
                            <a:schemeClr val="tx1"/>
                          </a:solidFill>
                          <a:effectLst/>
                          <a:latin typeface="メイリオ" panose="020B0604030504040204" pitchFamily="50" charset="-128"/>
                          <a:ea typeface="メイリオ" panose="020B0604030504040204" pitchFamily="50" charset="-128"/>
                        </a:rPr>
                        <a:t>市場</a:t>
                      </a:r>
                      <a:endParaRPr lang="en-US" altLang="ja-JP" sz="2800" b="0" kern="100" dirty="0" smtClean="0">
                        <a:solidFill>
                          <a:schemeClr val="tx1"/>
                        </a:solidFill>
                        <a:effectLst/>
                        <a:latin typeface="メイリオ" panose="020B0604030504040204" pitchFamily="50" charset="-128"/>
                        <a:ea typeface="メイリオ" panose="020B0604030504040204" pitchFamily="50" charset="-128"/>
                      </a:endParaRPr>
                    </a:p>
                    <a:p>
                      <a:pPr algn="ctr">
                        <a:spcAft>
                          <a:spcPts val="0"/>
                        </a:spcAft>
                      </a:pPr>
                      <a:r>
                        <a:rPr lang="ja-JP" altLang="en-US" sz="28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GDP)</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貨幣市場</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ja-JP" sz="2800" b="0" kern="100" dirty="0">
                          <a:solidFill>
                            <a:schemeClr val="tx1"/>
                          </a:solidFill>
                          <a:effectLst/>
                          <a:latin typeface="メイリオ" panose="020B0604030504040204" pitchFamily="50" charset="-128"/>
                          <a:ea typeface="メイリオ" panose="020B0604030504040204" pitchFamily="50" charset="-128"/>
                        </a:rPr>
                        <a:t>労働市場</a:t>
                      </a:r>
                      <a:endParaRPr lang="ja-JP" sz="28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bg1"/>
                    </a:solidFill>
                  </a:tcPr>
                </a:tc>
              </a:tr>
              <a:tr h="1368152">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供給</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2800" b="0" kern="100" dirty="0">
                          <a:solidFill>
                            <a:schemeClr val="bg1"/>
                          </a:solidFill>
                          <a:effectLst/>
                          <a:latin typeface="メイリオ" panose="020B0604030504040204" pitchFamily="50" charset="-128"/>
                          <a:ea typeface="メイリオ" panose="020B0604030504040204" pitchFamily="50" charset="-128"/>
                        </a:rPr>
                        <a:t>生産要素</a:t>
                      </a:r>
                    </a:p>
                    <a:p>
                      <a:pPr algn="ctr">
                        <a:spcAft>
                          <a:spcPts val="0"/>
                        </a:spcAft>
                      </a:pPr>
                      <a:r>
                        <a:rPr lang="ja-JP" altLang="en-US" sz="2800" b="0" kern="100" dirty="0" smtClean="0">
                          <a:solidFill>
                            <a:schemeClr val="bg1"/>
                          </a:solidFill>
                          <a:effectLst/>
                          <a:latin typeface="メイリオ" panose="020B0604030504040204" pitchFamily="50" charset="-128"/>
                          <a:ea typeface="メイリオ" panose="020B0604030504040204" pitchFamily="50" charset="-128"/>
                          <a:cs typeface="+mn-cs"/>
                        </a:rPr>
                        <a:t>労働力、資本、土地</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tx2"/>
                    </a:solidFill>
                  </a:tcPr>
                </a:tc>
                <a:tc>
                  <a:txBody>
                    <a:bodyPr/>
                    <a:lstStyle/>
                    <a:p>
                      <a:pPr algn="ctr">
                        <a:spcAft>
                          <a:spcPts val="0"/>
                        </a:spcAft>
                      </a:pPr>
                      <a:r>
                        <a:rPr lang="ja-JP" altLang="en-US" sz="2800" b="0" kern="100" smtClean="0">
                          <a:solidFill>
                            <a:schemeClr val="bg1"/>
                          </a:solidFill>
                          <a:effectLst/>
                          <a:latin typeface="メイリオ" panose="020B0604030504040204" pitchFamily="50" charset="-128"/>
                          <a:ea typeface="メイリオ" panose="020B0604030504040204" pitchFamily="50" charset="-128"/>
                        </a:rPr>
                        <a:t>貨幣供給</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6">
                        <a:lumMod val="50000"/>
                      </a:schemeClr>
                    </a:solidFill>
                  </a:tcPr>
                </a:tc>
                <a:tc>
                  <a:txBody>
                    <a:bodyPr/>
                    <a:lstStyle/>
                    <a:p>
                      <a:pPr algn="ctr">
                        <a:spcAft>
                          <a:spcPts val="0"/>
                        </a:spcAft>
                      </a:pPr>
                      <a:r>
                        <a:rPr lang="ja-JP" sz="2800" b="0" kern="100" dirty="0" smtClean="0">
                          <a:effectLst/>
                          <a:latin typeface="メイリオ" panose="020B0604030504040204" pitchFamily="50" charset="-128"/>
                          <a:ea typeface="メイリオ" panose="020B0604030504040204" pitchFamily="50" charset="-128"/>
                        </a:rPr>
                        <a:t>労働</a:t>
                      </a:r>
                      <a:r>
                        <a:rPr lang="ja-JP" altLang="en-US" sz="2800" b="0" kern="100" dirty="0" smtClean="0">
                          <a:effectLst/>
                          <a:latin typeface="メイリオ" panose="020B0604030504040204" pitchFamily="50" charset="-128"/>
                          <a:ea typeface="メイリオ" panose="020B0604030504040204" pitchFamily="50" charset="-128"/>
                        </a:rPr>
                        <a:t>供給</a:t>
                      </a:r>
                      <a:endParaRPr lang="ja-JP" sz="2800" b="0" kern="100" dirty="0">
                        <a:effectLst/>
                        <a:latin typeface="メイリオ" panose="020B0604030504040204" pitchFamily="50" charset="-128"/>
                        <a:ea typeface="メイリオ" panose="020B0604030504040204" pitchFamily="50" charset="-128"/>
                      </a:endParaRPr>
                    </a:p>
                    <a:p>
                      <a:pPr algn="ctr">
                        <a:spcAft>
                          <a:spcPts val="0"/>
                        </a:spcAft>
                      </a:pPr>
                      <a:r>
                        <a:rPr lang="ja-JP" altLang="en-US" sz="2800" b="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（家計側）</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3">
                        <a:lumMod val="50000"/>
                      </a:schemeClr>
                    </a:solidFill>
                  </a:tcPr>
                </a:tc>
              </a:tr>
              <a:tr h="1368152">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需要</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2800" b="0" kern="100" dirty="0">
                          <a:solidFill>
                            <a:schemeClr val="bg1"/>
                          </a:solidFill>
                          <a:effectLst/>
                          <a:latin typeface="メイリオ" panose="020B0604030504040204" pitchFamily="50" charset="-128"/>
                          <a:ea typeface="メイリオ" panose="020B0604030504040204" pitchFamily="50" charset="-128"/>
                        </a:rPr>
                        <a:t>消費・投資</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tx2"/>
                    </a:solidFill>
                  </a:tcPr>
                </a:tc>
                <a:tc>
                  <a:txBody>
                    <a:bodyPr/>
                    <a:lstStyle/>
                    <a:p>
                      <a:pPr algn="ctr">
                        <a:spcAft>
                          <a:spcPts val="0"/>
                        </a:spcAft>
                      </a:pPr>
                      <a:r>
                        <a:rPr lang="ja-JP" sz="2800" b="0" kern="100" dirty="0">
                          <a:solidFill>
                            <a:schemeClr val="bg1"/>
                          </a:solidFill>
                          <a:effectLst/>
                          <a:latin typeface="メイリオ" panose="020B0604030504040204" pitchFamily="50" charset="-128"/>
                          <a:ea typeface="メイリオ" panose="020B0604030504040204" pitchFamily="50" charset="-128"/>
                        </a:rPr>
                        <a:t>貨幣需要</a:t>
                      </a:r>
                      <a:endParaRPr lang="ja-JP" sz="2800" b="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6">
                        <a:lumMod val="50000"/>
                      </a:schemeClr>
                    </a:solidFill>
                  </a:tcPr>
                </a:tc>
                <a:tc>
                  <a:txBody>
                    <a:bodyPr/>
                    <a:lstStyle/>
                    <a:p>
                      <a:pPr algn="ctr">
                        <a:spcAft>
                          <a:spcPts val="0"/>
                        </a:spcAft>
                      </a:pPr>
                      <a:r>
                        <a:rPr lang="ja-JP" altLang="en-US" sz="2800" b="0" kern="100" dirty="0" smtClean="0">
                          <a:effectLst/>
                          <a:latin typeface="メイリオ" panose="020B0604030504040204" pitchFamily="50" charset="-128"/>
                          <a:ea typeface="メイリオ" panose="020B0604030504040204" pitchFamily="50" charset="-128"/>
                          <a:cs typeface="+mn-cs"/>
                        </a:rPr>
                        <a:t>労働需要</a:t>
                      </a:r>
                      <a:endParaRPr lang="en-US" altLang="ja-JP" sz="2800" b="0" kern="100" dirty="0" smtClean="0">
                        <a:effectLst/>
                        <a:latin typeface="メイリオ" panose="020B0604030504040204" pitchFamily="50" charset="-128"/>
                        <a:ea typeface="メイリオ" panose="020B0604030504040204" pitchFamily="50" charset="-128"/>
                        <a:cs typeface="+mn-cs"/>
                      </a:endParaRPr>
                    </a:p>
                    <a:p>
                      <a:pPr algn="ctr">
                        <a:spcAft>
                          <a:spcPts val="0"/>
                        </a:spcAft>
                      </a:pPr>
                      <a:r>
                        <a:rPr lang="ja-JP" altLang="en-US" sz="2800" b="0" kern="100" dirty="0" smtClean="0">
                          <a:effectLst/>
                          <a:latin typeface="メイリオ" panose="020B0604030504040204" pitchFamily="50" charset="-128"/>
                          <a:ea typeface="メイリオ" panose="020B0604030504040204" pitchFamily="50" charset="-128"/>
                          <a:cs typeface="+mn-cs"/>
                        </a:rPr>
                        <a:t>（企業側）</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3">
                        <a:lumMod val="50000"/>
                      </a:schemeClr>
                    </a:solidFill>
                  </a:tcPr>
                </a:tc>
              </a:tr>
              <a:tr h="2827436">
                <a:tc>
                  <a:txBody>
                    <a:bodyPr/>
                    <a:lstStyle/>
                    <a:p>
                      <a:pPr algn="ctr">
                        <a:spcAft>
                          <a:spcPts val="0"/>
                        </a:spcAft>
                      </a:pPr>
                      <a:r>
                        <a:rPr lang="ja-JP" sz="2800" b="0" kern="100">
                          <a:effectLst/>
                          <a:latin typeface="メイリオ" panose="020B0604030504040204" pitchFamily="50" charset="-128"/>
                          <a:ea typeface="メイリオ" panose="020B0604030504040204" pitchFamily="50" charset="-128"/>
                        </a:rPr>
                        <a:t>価格</a:t>
                      </a:r>
                      <a:endParaRPr lang="ja-JP" sz="2800" b="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物価</a:t>
                      </a:r>
                    </a:p>
                    <a:p>
                      <a:pPr algn="ctr">
                        <a:spcAft>
                          <a:spcPts val="0"/>
                        </a:spcAft>
                      </a:pPr>
                      <a:r>
                        <a:rPr lang="ja-JP" sz="2800" b="0" kern="100" dirty="0">
                          <a:effectLst/>
                          <a:latin typeface="メイリオ" panose="020B0604030504040204" pitchFamily="50" charset="-128"/>
                          <a:ea typeface="メイリオ" panose="020B0604030504040204" pitchFamily="50" charset="-128"/>
                        </a:rPr>
                        <a:t>（消費者</a:t>
                      </a:r>
                      <a:r>
                        <a:rPr lang="ja-JP" sz="2800" b="0" kern="100" dirty="0" smtClean="0">
                          <a:effectLst/>
                          <a:latin typeface="メイリオ" panose="020B0604030504040204" pitchFamily="50" charset="-128"/>
                          <a:ea typeface="メイリオ" panose="020B0604030504040204" pitchFamily="50" charset="-128"/>
                        </a:rPr>
                        <a:t>物価</a:t>
                      </a:r>
                      <a:r>
                        <a:rPr lang="ja-JP" altLang="en-US" sz="2800" b="0" kern="100" dirty="0" smtClean="0">
                          <a:effectLst/>
                          <a:latin typeface="メイリオ" panose="020B0604030504040204" pitchFamily="50" charset="-128"/>
                          <a:ea typeface="メイリオ" panose="020B0604030504040204" pitchFamily="50" charset="-128"/>
                        </a:rPr>
                        <a:t>指数など</a:t>
                      </a:r>
                      <a:r>
                        <a:rPr lang="ja-JP" sz="2800" b="0" kern="100" dirty="0" smtClean="0">
                          <a:effectLst/>
                          <a:latin typeface="メイリオ" panose="020B0604030504040204" pitchFamily="50" charset="-128"/>
                          <a:ea typeface="メイリオ" panose="020B0604030504040204" pitchFamily="50" charset="-128"/>
                        </a:rPr>
                        <a:t>）</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tx2"/>
                    </a:solidFill>
                  </a:tcP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利子率</a:t>
                      </a:r>
                    </a:p>
                    <a:p>
                      <a:pPr algn="ctr">
                        <a:spcAft>
                          <a:spcPts val="0"/>
                        </a:spcAft>
                      </a:pPr>
                      <a:r>
                        <a:rPr lang="ja-JP" sz="2800" b="0" kern="100" dirty="0">
                          <a:effectLst/>
                          <a:latin typeface="メイリオ" panose="020B0604030504040204" pitchFamily="50" charset="-128"/>
                          <a:ea typeface="メイリオ" panose="020B0604030504040204" pitchFamily="50" charset="-128"/>
                        </a:rPr>
                        <a:t>（国債利回り）</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6">
                        <a:lumMod val="50000"/>
                      </a:schemeClr>
                    </a:solidFill>
                  </a:tcPr>
                </a:tc>
                <a:tc>
                  <a:txBody>
                    <a:bodyPr/>
                    <a:lstStyle/>
                    <a:p>
                      <a:pPr algn="ctr">
                        <a:spcAft>
                          <a:spcPts val="0"/>
                        </a:spcAft>
                      </a:pPr>
                      <a:r>
                        <a:rPr lang="ja-JP" sz="2800" b="0" kern="100" dirty="0">
                          <a:effectLst/>
                          <a:latin typeface="メイリオ" panose="020B0604030504040204" pitchFamily="50" charset="-128"/>
                          <a:ea typeface="メイリオ" panose="020B0604030504040204" pitchFamily="50" charset="-128"/>
                        </a:rPr>
                        <a:t>賃金</a:t>
                      </a:r>
                    </a:p>
                    <a:p>
                      <a:pPr algn="ctr">
                        <a:spcAft>
                          <a:spcPts val="0"/>
                        </a:spcAft>
                      </a:pPr>
                      <a:r>
                        <a:rPr lang="ja-JP" sz="2800" b="0" kern="100" dirty="0">
                          <a:effectLst/>
                          <a:latin typeface="メイリオ" panose="020B0604030504040204" pitchFamily="50" charset="-128"/>
                          <a:ea typeface="メイリオ" panose="020B0604030504040204" pitchFamily="50" charset="-128"/>
                        </a:rPr>
                        <a:t>（雇用者所得）</a:t>
                      </a:r>
                      <a:endParaRPr lang="ja-JP" sz="28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3">
                        <a:lumMod val="50000"/>
                      </a:schemeClr>
                    </a:solidFill>
                  </a:tcPr>
                </a:tc>
              </a:tr>
            </a:tbl>
          </a:graphicData>
        </a:graphic>
      </p:graphicFrame>
    </p:spTree>
    <p:extLst>
      <p:ext uri="{BB962C8B-B14F-4D97-AF65-F5344CB8AC3E}">
        <p14:creationId xmlns:p14="http://schemas.microsoft.com/office/powerpoint/2010/main" xmlns="" val="3689030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274638"/>
            <a:ext cx="8229600" cy="922337"/>
          </a:xfrm>
        </p:spPr>
        <p:txBody>
          <a:bodyPr/>
          <a:lstStyle/>
          <a:p>
            <a:r>
              <a:rPr lang="ja-JP" altLang="en-US" smtClean="0"/>
              <a:t>経済主体</a:t>
            </a:r>
          </a:p>
        </p:txBody>
      </p:sp>
      <p:sp>
        <p:nvSpPr>
          <p:cNvPr id="22531" name="Oval 4"/>
          <p:cNvSpPr>
            <a:spLocks noChangeArrowheads="1"/>
          </p:cNvSpPr>
          <p:nvPr/>
        </p:nvSpPr>
        <p:spPr bwMode="auto">
          <a:xfrm>
            <a:off x="3348038" y="1484313"/>
            <a:ext cx="2160587" cy="1008062"/>
          </a:xfrm>
          <a:prstGeom prst="ellipse">
            <a:avLst/>
          </a:prstGeom>
          <a:solidFill>
            <a:schemeClr val="accent1"/>
          </a:solidFill>
          <a:ln w="9525">
            <a:solidFill>
              <a:schemeClr val="tx1"/>
            </a:solidFill>
            <a:round/>
            <a:headEnd/>
            <a:tailEnd/>
          </a:ln>
        </p:spPr>
        <p:txBody>
          <a:bodyPr wrap="none" anchor="ctr"/>
          <a:lstStyle/>
          <a:p>
            <a:pPr algn="ctr"/>
            <a:r>
              <a:rPr lang="ja-JP" altLang="en-US" sz="2800"/>
              <a:t>家計</a:t>
            </a:r>
          </a:p>
        </p:txBody>
      </p:sp>
      <p:sp>
        <p:nvSpPr>
          <p:cNvPr id="22532" name="Oval 5"/>
          <p:cNvSpPr>
            <a:spLocks noChangeArrowheads="1"/>
          </p:cNvSpPr>
          <p:nvPr/>
        </p:nvSpPr>
        <p:spPr bwMode="auto">
          <a:xfrm>
            <a:off x="6372225" y="4513141"/>
            <a:ext cx="2017713" cy="1008062"/>
          </a:xfrm>
          <a:prstGeom prst="ellipse">
            <a:avLst/>
          </a:prstGeom>
          <a:solidFill>
            <a:schemeClr val="accent1"/>
          </a:solidFill>
          <a:ln w="9525">
            <a:solidFill>
              <a:schemeClr val="tx1"/>
            </a:solidFill>
            <a:round/>
            <a:headEnd/>
            <a:tailEnd/>
          </a:ln>
        </p:spPr>
        <p:txBody>
          <a:bodyPr wrap="none" anchor="ctr"/>
          <a:lstStyle/>
          <a:p>
            <a:pPr algn="ctr"/>
            <a:r>
              <a:rPr lang="ja-JP" altLang="en-US" sz="2800" dirty="0"/>
              <a:t>政府</a:t>
            </a:r>
          </a:p>
        </p:txBody>
      </p:sp>
      <p:sp>
        <p:nvSpPr>
          <p:cNvPr id="22533" name="Oval 6"/>
          <p:cNvSpPr>
            <a:spLocks noChangeArrowheads="1"/>
          </p:cNvSpPr>
          <p:nvPr/>
        </p:nvSpPr>
        <p:spPr bwMode="auto">
          <a:xfrm>
            <a:off x="973137" y="4149725"/>
            <a:ext cx="2016126" cy="1008063"/>
          </a:xfrm>
          <a:prstGeom prst="ellipse">
            <a:avLst/>
          </a:prstGeom>
          <a:solidFill>
            <a:schemeClr val="accent1"/>
          </a:solidFill>
          <a:ln w="9525">
            <a:solidFill>
              <a:schemeClr val="tx1"/>
            </a:solidFill>
            <a:round/>
            <a:headEnd/>
            <a:tailEnd/>
          </a:ln>
        </p:spPr>
        <p:txBody>
          <a:bodyPr wrap="none" anchor="ctr"/>
          <a:lstStyle/>
          <a:p>
            <a:pPr algn="ctr"/>
            <a:r>
              <a:rPr lang="ja-JP" altLang="en-US" sz="2800"/>
              <a:t>企業</a:t>
            </a:r>
          </a:p>
        </p:txBody>
      </p:sp>
      <p:sp>
        <p:nvSpPr>
          <p:cNvPr id="8200" name="Line 8"/>
          <p:cNvSpPr>
            <a:spLocks noChangeShapeType="1"/>
          </p:cNvSpPr>
          <p:nvPr/>
        </p:nvSpPr>
        <p:spPr bwMode="auto">
          <a:xfrm flipV="1">
            <a:off x="1116013" y="2636838"/>
            <a:ext cx="790575" cy="1152525"/>
          </a:xfrm>
          <a:prstGeom prst="line">
            <a:avLst/>
          </a:prstGeom>
          <a:noFill/>
          <a:ln w="38100">
            <a:solidFill>
              <a:schemeClr val="tx1"/>
            </a:solidFill>
            <a:round/>
            <a:headEnd/>
            <a:tailEnd type="triangle" w="lg" len="lg"/>
          </a:ln>
        </p:spPr>
        <p:txBody>
          <a:bodyPr/>
          <a:lstStyle/>
          <a:p>
            <a:endParaRPr lang="ja-JP" altLang="en-US"/>
          </a:p>
        </p:txBody>
      </p:sp>
      <p:sp>
        <p:nvSpPr>
          <p:cNvPr id="8201" name="Line 9"/>
          <p:cNvSpPr>
            <a:spLocks noChangeShapeType="1"/>
          </p:cNvSpPr>
          <p:nvPr/>
        </p:nvSpPr>
        <p:spPr bwMode="auto">
          <a:xfrm flipH="1">
            <a:off x="2916238" y="3068638"/>
            <a:ext cx="792162" cy="1223962"/>
          </a:xfrm>
          <a:prstGeom prst="line">
            <a:avLst/>
          </a:prstGeom>
          <a:noFill/>
          <a:ln w="38100">
            <a:solidFill>
              <a:schemeClr val="tx1"/>
            </a:solidFill>
            <a:round/>
            <a:headEnd/>
            <a:tailEnd type="triangle" w="lg" len="lg"/>
          </a:ln>
        </p:spPr>
        <p:txBody>
          <a:bodyPr/>
          <a:lstStyle/>
          <a:p>
            <a:endParaRPr lang="ja-JP" altLang="en-US"/>
          </a:p>
        </p:txBody>
      </p:sp>
      <p:sp>
        <p:nvSpPr>
          <p:cNvPr id="8202" name="Line 10"/>
          <p:cNvSpPr>
            <a:spLocks noChangeShapeType="1"/>
          </p:cNvSpPr>
          <p:nvPr/>
        </p:nvSpPr>
        <p:spPr bwMode="auto">
          <a:xfrm>
            <a:off x="5435600" y="2708275"/>
            <a:ext cx="1008063" cy="1296988"/>
          </a:xfrm>
          <a:prstGeom prst="line">
            <a:avLst/>
          </a:prstGeom>
          <a:noFill/>
          <a:ln w="38100">
            <a:solidFill>
              <a:schemeClr val="tx1"/>
            </a:solidFill>
            <a:round/>
            <a:headEnd/>
            <a:tailEnd type="triangle" w="lg" len="lg"/>
          </a:ln>
        </p:spPr>
        <p:txBody>
          <a:bodyPr/>
          <a:lstStyle/>
          <a:p>
            <a:endParaRPr lang="ja-JP" altLang="en-US"/>
          </a:p>
        </p:txBody>
      </p:sp>
      <p:sp>
        <p:nvSpPr>
          <p:cNvPr id="8203" name="Line 11"/>
          <p:cNvSpPr>
            <a:spLocks noChangeShapeType="1"/>
          </p:cNvSpPr>
          <p:nvPr/>
        </p:nvSpPr>
        <p:spPr bwMode="auto">
          <a:xfrm flipV="1">
            <a:off x="3276600" y="4868863"/>
            <a:ext cx="1944688" cy="0"/>
          </a:xfrm>
          <a:prstGeom prst="line">
            <a:avLst/>
          </a:prstGeom>
          <a:noFill/>
          <a:ln w="38100">
            <a:solidFill>
              <a:schemeClr val="tx1"/>
            </a:solidFill>
            <a:round/>
            <a:headEnd/>
            <a:tailEnd type="triangle" w="lg" len="lg"/>
          </a:ln>
        </p:spPr>
        <p:txBody>
          <a:bodyPr/>
          <a:lstStyle/>
          <a:p>
            <a:endParaRPr lang="ja-JP" altLang="en-US"/>
          </a:p>
        </p:txBody>
      </p:sp>
      <p:sp>
        <p:nvSpPr>
          <p:cNvPr id="8204" name="Line 12"/>
          <p:cNvSpPr>
            <a:spLocks noChangeShapeType="1"/>
          </p:cNvSpPr>
          <p:nvPr/>
        </p:nvSpPr>
        <p:spPr bwMode="auto">
          <a:xfrm flipH="1">
            <a:off x="3276600" y="5013325"/>
            <a:ext cx="1871663" cy="0"/>
          </a:xfrm>
          <a:prstGeom prst="line">
            <a:avLst/>
          </a:prstGeom>
          <a:noFill/>
          <a:ln w="38100">
            <a:solidFill>
              <a:schemeClr val="tx1"/>
            </a:solidFill>
            <a:round/>
            <a:headEnd/>
            <a:tailEnd type="triangle" w="lg" len="lg"/>
          </a:ln>
        </p:spPr>
        <p:txBody>
          <a:bodyPr/>
          <a:lstStyle/>
          <a:p>
            <a:endParaRPr lang="ja-JP" altLang="en-US"/>
          </a:p>
        </p:txBody>
      </p:sp>
      <p:sp>
        <p:nvSpPr>
          <p:cNvPr id="8205" name="Line 13"/>
          <p:cNvSpPr>
            <a:spLocks noChangeShapeType="1"/>
          </p:cNvSpPr>
          <p:nvPr/>
        </p:nvSpPr>
        <p:spPr bwMode="auto">
          <a:xfrm flipH="1" flipV="1">
            <a:off x="5580063" y="2565400"/>
            <a:ext cx="1081087" cy="1368425"/>
          </a:xfrm>
          <a:prstGeom prst="line">
            <a:avLst/>
          </a:prstGeom>
          <a:noFill/>
          <a:ln w="38100">
            <a:solidFill>
              <a:schemeClr val="tx1"/>
            </a:solidFill>
            <a:round/>
            <a:headEnd/>
            <a:tailEnd type="triangle" w="lg" len="lg"/>
          </a:ln>
        </p:spPr>
        <p:txBody>
          <a:bodyPr/>
          <a:lstStyle/>
          <a:p>
            <a:endParaRPr lang="ja-JP" altLang="en-US"/>
          </a:p>
        </p:txBody>
      </p:sp>
      <p:sp>
        <p:nvSpPr>
          <p:cNvPr id="8206" name="Text Box 14"/>
          <p:cNvSpPr txBox="1">
            <a:spLocks noChangeArrowheads="1"/>
          </p:cNvSpPr>
          <p:nvPr/>
        </p:nvSpPr>
        <p:spPr bwMode="auto">
          <a:xfrm>
            <a:off x="3708400" y="4292600"/>
            <a:ext cx="1584325" cy="366713"/>
          </a:xfrm>
          <a:prstGeom prst="rect">
            <a:avLst/>
          </a:prstGeom>
          <a:noFill/>
          <a:ln w="9525">
            <a:noFill/>
            <a:miter lim="800000"/>
            <a:headEnd/>
            <a:tailEnd/>
          </a:ln>
        </p:spPr>
        <p:txBody>
          <a:bodyPr>
            <a:spAutoFit/>
          </a:bodyPr>
          <a:lstStyle/>
          <a:p>
            <a:pPr>
              <a:spcBef>
                <a:spcPct val="50000"/>
              </a:spcBef>
            </a:pPr>
            <a:r>
              <a:rPr lang="ja-JP" altLang="en-US"/>
              <a:t>法人税</a:t>
            </a:r>
          </a:p>
        </p:txBody>
      </p:sp>
      <p:sp>
        <p:nvSpPr>
          <p:cNvPr id="8207" name="Text Box 15"/>
          <p:cNvSpPr txBox="1">
            <a:spLocks noChangeArrowheads="1"/>
          </p:cNvSpPr>
          <p:nvPr/>
        </p:nvSpPr>
        <p:spPr bwMode="auto">
          <a:xfrm>
            <a:off x="3492500" y="6237288"/>
            <a:ext cx="1943100" cy="366712"/>
          </a:xfrm>
          <a:prstGeom prst="rect">
            <a:avLst/>
          </a:prstGeom>
          <a:noFill/>
          <a:ln w="9525">
            <a:noFill/>
            <a:miter lim="800000"/>
            <a:headEnd/>
            <a:tailEnd/>
          </a:ln>
        </p:spPr>
        <p:txBody>
          <a:bodyPr>
            <a:spAutoFit/>
          </a:bodyPr>
          <a:lstStyle/>
          <a:p>
            <a:pPr>
              <a:spcBef>
                <a:spcPct val="50000"/>
              </a:spcBef>
            </a:pPr>
            <a:r>
              <a:rPr lang="ja-JP" altLang="en-US" dirty="0"/>
              <a:t>代金</a:t>
            </a:r>
          </a:p>
        </p:txBody>
      </p:sp>
      <p:sp>
        <p:nvSpPr>
          <p:cNvPr id="8208" name="Text Box 16"/>
          <p:cNvSpPr txBox="1">
            <a:spLocks noChangeArrowheads="1"/>
          </p:cNvSpPr>
          <p:nvPr/>
        </p:nvSpPr>
        <p:spPr bwMode="auto">
          <a:xfrm>
            <a:off x="4859338" y="3141663"/>
            <a:ext cx="1657350" cy="779462"/>
          </a:xfrm>
          <a:prstGeom prst="rect">
            <a:avLst/>
          </a:prstGeom>
          <a:noFill/>
          <a:ln w="9525">
            <a:noFill/>
            <a:miter lim="800000"/>
            <a:headEnd/>
            <a:tailEnd/>
          </a:ln>
        </p:spPr>
        <p:txBody>
          <a:bodyPr>
            <a:spAutoFit/>
          </a:bodyPr>
          <a:lstStyle/>
          <a:p>
            <a:pPr>
              <a:spcBef>
                <a:spcPct val="50000"/>
              </a:spcBef>
            </a:pPr>
            <a:r>
              <a:rPr lang="ja-JP" altLang="en-US"/>
              <a:t>所得税</a:t>
            </a:r>
          </a:p>
          <a:p>
            <a:pPr>
              <a:spcBef>
                <a:spcPct val="50000"/>
              </a:spcBef>
            </a:pPr>
            <a:r>
              <a:rPr lang="ja-JP" altLang="en-US"/>
              <a:t>年金保険料</a:t>
            </a:r>
          </a:p>
        </p:txBody>
      </p:sp>
      <p:sp>
        <p:nvSpPr>
          <p:cNvPr id="8209" name="Text Box 17"/>
          <p:cNvSpPr txBox="1">
            <a:spLocks noChangeArrowheads="1"/>
          </p:cNvSpPr>
          <p:nvPr/>
        </p:nvSpPr>
        <p:spPr bwMode="auto">
          <a:xfrm>
            <a:off x="6372225" y="2636838"/>
            <a:ext cx="2376488" cy="779462"/>
          </a:xfrm>
          <a:prstGeom prst="rect">
            <a:avLst/>
          </a:prstGeom>
          <a:noFill/>
          <a:ln w="9525">
            <a:noFill/>
            <a:miter lim="800000"/>
            <a:headEnd/>
            <a:tailEnd/>
          </a:ln>
        </p:spPr>
        <p:txBody>
          <a:bodyPr>
            <a:spAutoFit/>
          </a:bodyPr>
          <a:lstStyle/>
          <a:p>
            <a:pPr>
              <a:spcBef>
                <a:spcPct val="50000"/>
              </a:spcBef>
            </a:pPr>
            <a:r>
              <a:rPr lang="ja-JP" altLang="en-US"/>
              <a:t>年金、医療費など</a:t>
            </a:r>
          </a:p>
          <a:p>
            <a:pPr>
              <a:spcBef>
                <a:spcPct val="50000"/>
              </a:spcBef>
            </a:pPr>
            <a:r>
              <a:rPr lang="ja-JP" altLang="en-US"/>
              <a:t>公共サービス</a:t>
            </a:r>
          </a:p>
        </p:txBody>
      </p:sp>
      <p:sp>
        <p:nvSpPr>
          <p:cNvPr id="8210" name="Line 18"/>
          <p:cNvSpPr>
            <a:spLocks noChangeShapeType="1"/>
          </p:cNvSpPr>
          <p:nvPr/>
        </p:nvSpPr>
        <p:spPr bwMode="auto">
          <a:xfrm flipV="1">
            <a:off x="2771775" y="2997200"/>
            <a:ext cx="719138" cy="1152525"/>
          </a:xfrm>
          <a:prstGeom prst="line">
            <a:avLst/>
          </a:prstGeom>
          <a:noFill/>
          <a:ln w="38100">
            <a:solidFill>
              <a:schemeClr val="tx1"/>
            </a:solidFill>
            <a:round/>
            <a:headEnd/>
            <a:tailEnd type="triangle" w="lg" len="lg"/>
          </a:ln>
        </p:spPr>
        <p:txBody>
          <a:bodyPr/>
          <a:lstStyle/>
          <a:p>
            <a:endParaRPr lang="ja-JP" altLang="en-US"/>
          </a:p>
        </p:txBody>
      </p:sp>
      <p:sp>
        <p:nvSpPr>
          <p:cNvPr id="8211" name="Line 19"/>
          <p:cNvSpPr>
            <a:spLocks noChangeShapeType="1"/>
          </p:cNvSpPr>
          <p:nvPr/>
        </p:nvSpPr>
        <p:spPr bwMode="auto">
          <a:xfrm flipH="1">
            <a:off x="1187450" y="2708275"/>
            <a:ext cx="863600" cy="1223963"/>
          </a:xfrm>
          <a:prstGeom prst="line">
            <a:avLst/>
          </a:prstGeom>
          <a:noFill/>
          <a:ln w="38100">
            <a:solidFill>
              <a:schemeClr val="tx1"/>
            </a:solidFill>
            <a:round/>
            <a:headEnd/>
            <a:tailEnd type="triangle" w="lg" len="lg"/>
          </a:ln>
        </p:spPr>
        <p:txBody>
          <a:bodyPr/>
          <a:lstStyle/>
          <a:p>
            <a:endParaRPr lang="ja-JP" altLang="en-US"/>
          </a:p>
        </p:txBody>
      </p:sp>
      <p:sp>
        <p:nvSpPr>
          <p:cNvPr id="8212" name="Text Box 20"/>
          <p:cNvSpPr txBox="1">
            <a:spLocks noChangeArrowheads="1"/>
          </p:cNvSpPr>
          <p:nvPr/>
        </p:nvSpPr>
        <p:spPr bwMode="auto">
          <a:xfrm>
            <a:off x="1476375" y="3429000"/>
            <a:ext cx="1008063" cy="366713"/>
          </a:xfrm>
          <a:prstGeom prst="rect">
            <a:avLst/>
          </a:prstGeom>
          <a:noFill/>
          <a:ln w="9525">
            <a:noFill/>
            <a:miter lim="800000"/>
            <a:headEnd/>
            <a:tailEnd/>
          </a:ln>
        </p:spPr>
        <p:txBody>
          <a:bodyPr>
            <a:spAutoFit/>
          </a:bodyPr>
          <a:lstStyle/>
          <a:p>
            <a:pPr>
              <a:spcBef>
                <a:spcPct val="50000"/>
              </a:spcBef>
            </a:pPr>
            <a:r>
              <a:rPr lang="ja-JP" altLang="en-US"/>
              <a:t>労働力</a:t>
            </a:r>
          </a:p>
        </p:txBody>
      </p:sp>
      <p:sp>
        <p:nvSpPr>
          <p:cNvPr id="8213" name="Text Box 21"/>
          <p:cNvSpPr txBox="1">
            <a:spLocks noChangeArrowheads="1"/>
          </p:cNvSpPr>
          <p:nvPr/>
        </p:nvSpPr>
        <p:spPr bwMode="auto">
          <a:xfrm>
            <a:off x="684213" y="2852738"/>
            <a:ext cx="1150937" cy="366712"/>
          </a:xfrm>
          <a:prstGeom prst="rect">
            <a:avLst/>
          </a:prstGeom>
          <a:noFill/>
          <a:ln w="9525">
            <a:noFill/>
            <a:miter lim="800000"/>
            <a:headEnd/>
            <a:tailEnd/>
          </a:ln>
        </p:spPr>
        <p:txBody>
          <a:bodyPr>
            <a:spAutoFit/>
          </a:bodyPr>
          <a:lstStyle/>
          <a:p>
            <a:pPr>
              <a:spcBef>
                <a:spcPct val="50000"/>
              </a:spcBef>
            </a:pPr>
            <a:r>
              <a:rPr lang="ja-JP" altLang="en-US"/>
              <a:t>賃金</a:t>
            </a:r>
          </a:p>
        </p:txBody>
      </p:sp>
      <p:sp>
        <p:nvSpPr>
          <p:cNvPr id="8214" name="Text Box 22"/>
          <p:cNvSpPr txBox="1">
            <a:spLocks noChangeArrowheads="1"/>
          </p:cNvSpPr>
          <p:nvPr/>
        </p:nvSpPr>
        <p:spPr bwMode="auto">
          <a:xfrm>
            <a:off x="3419475" y="3573463"/>
            <a:ext cx="792163" cy="366712"/>
          </a:xfrm>
          <a:prstGeom prst="rect">
            <a:avLst/>
          </a:prstGeom>
          <a:noFill/>
          <a:ln w="9525">
            <a:noFill/>
            <a:miter lim="800000"/>
            <a:headEnd/>
            <a:tailEnd/>
          </a:ln>
        </p:spPr>
        <p:txBody>
          <a:bodyPr>
            <a:spAutoFit/>
          </a:bodyPr>
          <a:lstStyle/>
          <a:p>
            <a:pPr>
              <a:spcBef>
                <a:spcPct val="50000"/>
              </a:spcBef>
            </a:pPr>
            <a:r>
              <a:rPr lang="ja-JP" altLang="en-US"/>
              <a:t>代金</a:t>
            </a:r>
          </a:p>
        </p:txBody>
      </p:sp>
      <p:sp>
        <p:nvSpPr>
          <p:cNvPr id="8215" name="Text Box 23"/>
          <p:cNvSpPr txBox="1">
            <a:spLocks noChangeArrowheads="1"/>
          </p:cNvSpPr>
          <p:nvPr/>
        </p:nvSpPr>
        <p:spPr bwMode="auto">
          <a:xfrm>
            <a:off x="1908175" y="3068638"/>
            <a:ext cx="1584325" cy="366712"/>
          </a:xfrm>
          <a:prstGeom prst="rect">
            <a:avLst/>
          </a:prstGeom>
          <a:noFill/>
          <a:ln w="9525">
            <a:noFill/>
            <a:miter lim="800000"/>
            <a:headEnd/>
            <a:tailEnd/>
          </a:ln>
        </p:spPr>
        <p:txBody>
          <a:bodyPr>
            <a:spAutoFit/>
          </a:bodyPr>
          <a:lstStyle/>
          <a:p>
            <a:pPr>
              <a:spcBef>
                <a:spcPct val="50000"/>
              </a:spcBef>
            </a:pPr>
            <a:r>
              <a:rPr lang="ja-JP" altLang="en-US"/>
              <a:t>財・サービス</a:t>
            </a:r>
          </a:p>
        </p:txBody>
      </p:sp>
      <p:sp>
        <p:nvSpPr>
          <p:cNvPr id="8216" name="Line 24"/>
          <p:cNvSpPr>
            <a:spLocks noChangeShapeType="1"/>
          </p:cNvSpPr>
          <p:nvPr/>
        </p:nvSpPr>
        <p:spPr bwMode="auto">
          <a:xfrm>
            <a:off x="3348038" y="6021388"/>
            <a:ext cx="1800225" cy="0"/>
          </a:xfrm>
          <a:prstGeom prst="line">
            <a:avLst/>
          </a:prstGeom>
          <a:noFill/>
          <a:ln w="38100">
            <a:solidFill>
              <a:schemeClr val="tx1"/>
            </a:solidFill>
            <a:round/>
            <a:headEnd/>
            <a:tailEnd type="triangle" w="lg" len="lg"/>
          </a:ln>
        </p:spPr>
        <p:txBody>
          <a:bodyPr/>
          <a:lstStyle/>
          <a:p>
            <a:endParaRPr lang="ja-JP" altLang="en-US"/>
          </a:p>
        </p:txBody>
      </p:sp>
      <p:sp>
        <p:nvSpPr>
          <p:cNvPr id="8217" name="Line 25"/>
          <p:cNvSpPr>
            <a:spLocks noChangeShapeType="1"/>
          </p:cNvSpPr>
          <p:nvPr/>
        </p:nvSpPr>
        <p:spPr bwMode="auto">
          <a:xfrm flipH="1" flipV="1">
            <a:off x="3348038" y="6165850"/>
            <a:ext cx="1873250" cy="1588"/>
          </a:xfrm>
          <a:prstGeom prst="line">
            <a:avLst/>
          </a:prstGeom>
          <a:noFill/>
          <a:ln w="38100">
            <a:solidFill>
              <a:schemeClr val="tx1"/>
            </a:solidFill>
            <a:round/>
            <a:headEnd/>
            <a:tailEnd type="triangle" w="lg" len="lg"/>
          </a:ln>
        </p:spPr>
        <p:txBody>
          <a:bodyPr/>
          <a:lstStyle/>
          <a:p>
            <a:endParaRPr lang="ja-JP" altLang="en-US"/>
          </a:p>
        </p:txBody>
      </p:sp>
      <p:sp>
        <p:nvSpPr>
          <p:cNvPr id="8218" name="Text Box 26"/>
          <p:cNvSpPr txBox="1">
            <a:spLocks noChangeArrowheads="1"/>
          </p:cNvSpPr>
          <p:nvPr/>
        </p:nvSpPr>
        <p:spPr bwMode="auto">
          <a:xfrm>
            <a:off x="3059113" y="5157788"/>
            <a:ext cx="2520950" cy="366712"/>
          </a:xfrm>
          <a:prstGeom prst="rect">
            <a:avLst/>
          </a:prstGeom>
          <a:noFill/>
          <a:ln w="9525">
            <a:noFill/>
            <a:miter lim="800000"/>
            <a:headEnd/>
            <a:tailEnd/>
          </a:ln>
        </p:spPr>
        <p:txBody>
          <a:bodyPr>
            <a:spAutoFit/>
          </a:bodyPr>
          <a:lstStyle/>
          <a:p>
            <a:pPr>
              <a:spcBef>
                <a:spcPct val="50000"/>
              </a:spcBef>
            </a:pPr>
            <a:r>
              <a:rPr lang="ja-JP" altLang="en-US"/>
              <a:t>公共サービス、補助金</a:t>
            </a:r>
          </a:p>
        </p:txBody>
      </p:sp>
      <p:sp>
        <p:nvSpPr>
          <p:cNvPr id="8219" name="Text Box 27"/>
          <p:cNvSpPr txBox="1">
            <a:spLocks noChangeArrowheads="1"/>
          </p:cNvSpPr>
          <p:nvPr/>
        </p:nvSpPr>
        <p:spPr bwMode="auto">
          <a:xfrm>
            <a:off x="3492500" y="5661025"/>
            <a:ext cx="1655763" cy="366713"/>
          </a:xfrm>
          <a:prstGeom prst="rect">
            <a:avLst/>
          </a:prstGeom>
          <a:noFill/>
          <a:ln w="9525">
            <a:noFill/>
            <a:miter lim="800000"/>
            <a:headEnd/>
            <a:tailEnd/>
          </a:ln>
        </p:spPr>
        <p:txBody>
          <a:bodyPr>
            <a:spAutoFit/>
          </a:bodyPr>
          <a:lstStyle/>
          <a:p>
            <a:pPr>
              <a:spcBef>
                <a:spcPct val="50000"/>
              </a:spcBef>
            </a:pPr>
            <a:r>
              <a:rPr lang="ja-JP" altLang="en-US"/>
              <a:t>財・サービス</a:t>
            </a:r>
          </a:p>
        </p:txBody>
      </p:sp>
      <p:sp>
        <p:nvSpPr>
          <p:cNvPr id="8220" name="Arc 28"/>
          <p:cNvSpPr>
            <a:spLocks/>
          </p:cNvSpPr>
          <p:nvPr/>
        </p:nvSpPr>
        <p:spPr bwMode="auto">
          <a:xfrm rot="2185620" flipH="1" flipV="1">
            <a:off x="611188" y="5445125"/>
            <a:ext cx="1368425" cy="792163"/>
          </a:xfrm>
          <a:custGeom>
            <a:avLst/>
            <a:gdLst>
              <a:gd name="T0" fmla="*/ 56004 w 43200"/>
              <a:gd name="T1" fmla="*/ 792163 h 30159"/>
              <a:gd name="T2" fmla="*/ 1318503 w 43200"/>
              <a:gd name="T3" fmla="*/ 780107 h 30159"/>
              <a:gd name="T4" fmla="*/ 684213 w 43200"/>
              <a:gd name="T5" fmla="*/ 567350 h 30159"/>
              <a:gd name="T6" fmla="*/ 0 60000 65536"/>
              <a:gd name="T7" fmla="*/ 0 60000 65536"/>
              <a:gd name="T8" fmla="*/ 0 60000 65536"/>
              <a:gd name="T9" fmla="*/ 0 w 43200"/>
              <a:gd name="T10" fmla="*/ 0 h 30159"/>
              <a:gd name="T11" fmla="*/ 43200 w 43200"/>
              <a:gd name="T12" fmla="*/ 30159 h 30159"/>
            </a:gdLst>
            <a:ahLst/>
            <a:cxnLst>
              <a:cxn ang="T6">
                <a:pos x="T0" y="T1"/>
              </a:cxn>
              <a:cxn ang="T7">
                <a:pos x="T2" y="T3"/>
              </a:cxn>
              <a:cxn ang="T8">
                <a:pos x="T4" y="T5"/>
              </a:cxn>
            </a:cxnLst>
            <a:rect l="T9" t="T10" r="T11" b="T12"/>
            <a:pathLst>
              <a:path w="43200" h="30159" fill="none"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path>
              <a:path w="43200" h="30159" stroke="0"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lnTo>
                  <a:pt x="21600" y="21600"/>
                </a:lnTo>
                <a:close/>
              </a:path>
            </a:pathLst>
          </a:custGeom>
          <a:noFill/>
          <a:ln w="38100">
            <a:solidFill>
              <a:schemeClr val="tx1"/>
            </a:solidFill>
            <a:round/>
            <a:headEnd/>
            <a:tailEnd type="triangle" w="med" len="med"/>
          </a:ln>
        </p:spPr>
        <p:txBody>
          <a:bodyPr wrap="none" anchor="ctr"/>
          <a:lstStyle/>
          <a:p>
            <a:endParaRPr lang="ja-JP" altLang="en-US"/>
          </a:p>
        </p:txBody>
      </p:sp>
      <p:sp>
        <p:nvSpPr>
          <p:cNvPr id="8221" name="Arc 29"/>
          <p:cNvSpPr>
            <a:spLocks/>
          </p:cNvSpPr>
          <p:nvPr/>
        </p:nvSpPr>
        <p:spPr bwMode="auto">
          <a:xfrm rot="2185620" flipH="1" flipV="1">
            <a:off x="395288" y="5445125"/>
            <a:ext cx="1727200" cy="923925"/>
          </a:xfrm>
          <a:custGeom>
            <a:avLst/>
            <a:gdLst>
              <a:gd name="T0" fmla="*/ 70687 w 43200"/>
              <a:gd name="T1" fmla="*/ 923925 h 30159"/>
              <a:gd name="T2" fmla="*/ 1664189 w 43200"/>
              <a:gd name="T3" fmla="*/ 909863 h 30159"/>
              <a:gd name="T4" fmla="*/ 863600 w 43200"/>
              <a:gd name="T5" fmla="*/ 661719 h 30159"/>
              <a:gd name="T6" fmla="*/ 0 60000 65536"/>
              <a:gd name="T7" fmla="*/ 0 60000 65536"/>
              <a:gd name="T8" fmla="*/ 0 60000 65536"/>
              <a:gd name="T9" fmla="*/ 0 w 43200"/>
              <a:gd name="T10" fmla="*/ 0 h 30159"/>
              <a:gd name="T11" fmla="*/ 43200 w 43200"/>
              <a:gd name="T12" fmla="*/ 30159 h 30159"/>
            </a:gdLst>
            <a:ahLst/>
            <a:cxnLst>
              <a:cxn ang="T6">
                <a:pos x="T0" y="T1"/>
              </a:cxn>
              <a:cxn ang="T7">
                <a:pos x="T2" y="T3"/>
              </a:cxn>
              <a:cxn ang="T8">
                <a:pos x="T4" y="T5"/>
              </a:cxn>
            </a:cxnLst>
            <a:rect l="T9" t="T10" r="T11" b="T12"/>
            <a:pathLst>
              <a:path w="43200" h="30159" fill="none"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path>
              <a:path w="43200" h="30159" stroke="0" extrusionOk="0">
                <a:moveTo>
                  <a:pt x="1768" y="30158"/>
                </a:moveTo>
                <a:cubicBezTo>
                  <a:pt x="601" y="27456"/>
                  <a:pt x="0" y="24543"/>
                  <a:pt x="0" y="21600"/>
                </a:cubicBezTo>
                <a:cubicBezTo>
                  <a:pt x="0" y="9670"/>
                  <a:pt x="9670" y="0"/>
                  <a:pt x="21600" y="0"/>
                </a:cubicBezTo>
                <a:cubicBezTo>
                  <a:pt x="33529" y="0"/>
                  <a:pt x="43200" y="9670"/>
                  <a:pt x="43200" y="21600"/>
                </a:cubicBezTo>
                <a:cubicBezTo>
                  <a:pt x="43200" y="24376"/>
                  <a:pt x="42664" y="27126"/>
                  <a:pt x="41623" y="29699"/>
                </a:cubicBezTo>
                <a:lnTo>
                  <a:pt x="21600" y="21600"/>
                </a:lnTo>
                <a:close/>
              </a:path>
            </a:pathLst>
          </a:custGeom>
          <a:noFill/>
          <a:ln w="38100">
            <a:solidFill>
              <a:schemeClr val="tx1"/>
            </a:solidFill>
            <a:round/>
            <a:headEnd type="triangle" w="med" len="med"/>
            <a:tailEnd/>
          </a:ln>
        </p:spPr>
        <p:txBody>
          <a:bodyPr wrap="none" anchor="ctr"/>
          <a:lstStyle/>
          <a:p>
            <a:endParaRPr lang="ja-JP" altLang="en-US"/>
          </a:p>
        </p:txBody>
      </p:sp>
      <p:sp>
        <p:nvSpPr>
          <p:cNvPr id="8222" name="Text Box 30"/>
          <p:cNvSpPr txBox="1">
            <a:spLocks noChangeArrowheads="1"/>
          </p:cNvSpPr>
          <p:nvPr/>
        </p:nvSpPr>
        <p:spPr bwMode="auto">
          <a:xfrm>
            <a:off x="1116013" y="5516563"/>
            <a:ext cx="1655762" cy="366712"/>
          </a:xfrm>
          <a:prstGeom prst="rect">
            <a:avLst/>
          </a:prstGeom>
          <a:noFill/>
          <a:ln w="9525">
            <a:noFill/>
            <a:miter lim="800000"/>
            <a:headEnd/>
            <a:tailEnd/>
          </a:ln>
        </p:spPr>
        <p:txBody>
          <a:bodyPr>
            <a:spAutoFit/>
          </a:bodyPr>
          <a:lstStyle/>
          <a:p>
            <a:pPr>
              <a:spcBef>
                <a:spcPct val="50000"/>
              </a:spcBef>
            </a:pPr>
            <a:r>
              <a:rPr lang="ja-JP" altLang="en-US"/>
              <a:t>財・サービス</a:t>
            </a:r>
          </a:p>
        </p:txBody>
      </p:sp>
      <p:sp>
        <p:nvSpPr>
          <p:cNvPr id="8223" name="Text Box 31"/>
          <p:cNvSpPr txBox="1">
            <a:spLocks noChangeArrowheads="1"/>
          </p:cNvSpPr>
          <p:nvPr/>
        </p:nvSpPr>
        <p:spPr bwMode="auto">
          <a:xfrm>
            <a:off x="0" y="6165850"/>
            <a:ext cx="1042988" cy="366713"/>
          </a:xfrm>
          <a:prstGeom prst="rect">
            <a:avLst/>
          </a:prstGeom>
          <a:noFill/>
          <a:ln w="9525">
            <a:noFill/>
            <a:miter lim="800000"/>
            <a:headEnd/>
            <a:tailEnd/>
          </a:ln>
        </p:spPr>
        <p:txBody>
          <a:bodyPr>
            <a:spAutoFit/>
          </a:bodyPr>
          <a:lstStyle/>
          <a:p>
            <a:pPr>
              <a:spcBef>
                <a:spcPct val="50000"/>
              </a:spcBef>
            </a:pPr>
            <a:r>
              <a:rPr lang="ja-JP" altLang="en-US" dirty="0"/>
              <a:t>代金</a:t>
            </a:r>
          </a:p>
        </p:txBody>
      </p:sp>
      <p:sp>
        <p:nvSpPr>
          <p:cNvPr id="8224" name="Text Box 32"/>
          <p:cNvSpPr txBox="1">
            <a:spLocks noChangeArrowheads="1"/>
          </p:cNvSpPr>
          <p:nvPr/>
        </p:nvSpPr>
        <p:spPr bwMode="auto">
          <a:xfrm>
            <a:off x="3203575" y="2565400"/>
            <a:ext cx="936625"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消費</a:t>
            </a:r>
          </a:p>
        </p:txBody>
      </p:sp>
      <p:sp>
        <p:nvSpPr>
          <p:cNvPr id="8225" name="Text Box 33"/>
          <p:cNvSpPr txBox="1">
            <a:spLocks noChangeArrowheads="1"/>
          </p:cNvSpPr>
          <p:nvPr/>
        </p:nvSpPr>
        <p:spPr bwMode="auto">
          <a:xfrm>
            <a:off x="755650" y="2060575"/>
            <a:ext cx="1584325"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労働市場</a:t>
            </a:r>
          </a:p>
        </p:txBody>
      </p:sp>
      <p:sp>
        <p:nvSpPr>
          <p:cNvPr id="8226" name="Text Box 34"/>
          <p:cNvSpPr txBox="1">
            <a:spLocks noChangeArrowheads="1"/>
          </p:cNvSpPr>
          <p:nvPr/>
        </p:nvSpPr>
        <p:spPr bwMode="auto">
          <a:xfrm>
            <a:off x="0" y="4221163"/>
            <a:ext cx="828675" cy="822325"/>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設備投資</a:t>
            </a:r>
          </a:p>
        </p:txBody>
      </p:sp>
      <p:sp>
        <p:nvSpPr>
          <p:cNvPr id="8227" name="Text Box 35"/>
          <p:cNvSpPr txBox="1">
            <a:spLocks noChangeArrowheads="1"/>
          </p:cNvSpPr>
          <p:nvPr/>
        </p:nvSpPr>
        <p:spPr bwMode="auto">
          <a:xfrm>
            <a:off x="5508625" y="5949950"/>
            <a:ext cx="1584325"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a:solidFill>
                  <a:schemeClr val="bg2"/>
                </a:solidFill>
              </a:rPr>
              <a:t>政府支出</a:t>
            </a:r>
          </a:p>
        </p:txBody>
      </p:sp>
      <p:sp>
        <p:nvSpPr>
          <p:cNvPr id="8228" name="Text Box 36"/>
          <p:cNvSpPr txBox="1">
            <a:spLocks noChangeArrowheads="1"/>
          </p:cNvSpPr>
          <p:nvPr/>
        </p:nvSpPr>
        <p:spPr bwMode="auto">
          <a:xfrm>
            <a:off x="4643438" y="4076700"/>
            <a:ext cx="1079500" cy="457200"/>
          </a:xfrm>
          <a:prstGeom prst="rect">
            <a:avLst/>
          </a:prstGeom>
          <a:solidFill>
            <a:schemeClr val="hlink"/>
          </a:solidFill>
          <a:ln w="9525">
            <a:noFill/>
            <a:miter lim="800000"/>
            <a:headEnd/>
            <a:tailEnd/>
          </a:ln>
        </p:spPr>
        <p:txBody>
          <a:bodyPr>
            <a:spAutoFit/>
          </a:bodyPr>
          <a:lstStyle/>
          <a:p>
            <a:pPr algn="ctr">
              <a:spcBef>
                <a:spcPct val="50000"/>
              </a:spcBef>
            </a:pPr>
            <a:r>
              <a:rPr lang="ja-JP" altLang="en-US" sz="2400" dirty="0" smtClean="0">
                <a:solidFill>
                  <a:schemeClr val="bg2"/>
                </a:solidFill>
              </a:rPr>
              <a:t>税制</a:t>
            </a:r>
            <a:endParaRPr lang="ja-JP" altLang="en-US" sz="24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p:cTn id="7" dur="1000" fill="hold"/>
                                        <p:tgtEl>
                                          <p:spTgt spid="8210"/>
                                        </p:tgtEl>
                                        <p:attrNameLst>
                                          <p:attrName>ppt_w</p:attrName>
                                        </p:attrNameLst>
                                      </p:cBhvr>
                                      <p:tavLst>
                                        <p:tav tm="0">
                                          <p:val>
                                            <p:strVal val="#ppt_w*0.70"/>
                                          </p:val>
                                        </p:tav>
                                        <p:tav tm="100000">
                                          <p:val>
                                            <p:strVal val="#ppt_w"/>
                                          </p:val>
                                        </p:tav>
                                      </p:tavLst>
                                    </p:anim>
                                    <p:anim calcmode="lin" valueType="num">
                                      <p:cBhvr>
                                        <p:cTn id="8" dur="1000" fill="hold"/>
                                        <p:tgtEl>
                                          <p:spTgt spid="8210"/>
                                        </p:tgtEl>
                                        <p:attrNameLst>
                                          <p:attrName>ppt_h</p:attrName>
                                        </p:attrNameLst>
                                      </p:cBhvr>
                                      <p:tavLst>
                                        <p:tav tm="0">
                                          <p:val>
                                            <p:strVal val="#ppt_h"/>
                                          </p:val>
                                        </p:tav>
                                        <p:tav tm="100000">
                                          <p:val>
                                            <p:strVal val="#ppt_h"/>
                                          </p:val>
                                        </p:tav>
                                      </p:tavLst>
                                    </p:anim>
                                    <p:animEffect transition="in" filter="fade">
                                      <p:cBhvr>
                                        <p:cTn id="9" dur="1000"/>
                                        <p:tgtEl>
                                          <p:spTgt spid="82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215"/>
                                        </p:tgtEl>
                                        <p:attrNameLst>
                                          <p:attrName>style.visibility</p:attrName>
                                        </p:attrNameLst>
                                      </p:cBhvr>
                                      <p:to>
                                        <p:strVal val="visible"/>
                                      </p:to>
                                    </p:set>
                                    <p:animEffect transition="in" filter="dissolve">
                                      <p:cBhvr>
                                        <p:cTn id="14" dur="500"/>
                                        <p:tgtEl>
                                          <p:spTgt spid="821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1000" fill="hold"/>
                                        <p:tgtEl>
                                          <p:spTgt spid="8201"/>
                                        </p:tgtEl>
                                        <p:attrNameLst>
                                          <p:attrName>ppt_w</p:attrName>
                                        </p:attrNameLst>
                                      </p:cBhvr>
                                      <p:tavLst>
                                        <p:tav tm="0">
                                          <p:val>
                                            <p:strVal val="#ppt_w*0.70"/>
                                          </p:val>
                                        </p:tav>
                                        <p:tav tm="100000">
                                          <p:val>
                                            <p:strVal val="#ppt_w"/>
                                          </p:val>
                                        </p:tav>
                                      </p:tavLst>
                                    </p:anim>
                                    <p:anim calcmode="lin" valueType="num">
                                      <p:cBhvr>
                                        <p:cTn id="20" dur="1000" fill="hold"/>
                                        <p:tgtEl>
                                          <p:spTgt spid="8201"/>
                                        </p:tgtEl>
                                        <p:attrNameLst>
                                          <p:attrName>ppt_h</p:attrName>
                                        </p:attrNameLst>
                                      </p:cBhvr>
                                      <p:tavLst>
                                        <p:tav tm="0">
                                          <p:val>
                                            <p:strVal val="#ppt_h"/>
                                          </p:val>
                                        </p:tav>
                                        <p:tav tm="100000">
                                          <p:val>
                                            <p:strVal val="#ppt_h"/>
                                          </p:val>
                                        </p:tav>
                                      </p:tavLst>
                                    </p:anim>
                                    <p:animEffect transition="in" filter="fade">
                                      <p:cBhvr>
                                        <p:cTn id="21" dur="1000"/>
                                        <p:tgtEl>
                                          <p:spTgt spid="820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214"/>
                                        </p:tgtEl>
                                        <p:attrNameLst>
                                          <p:attrName>style.visibility</p:attrName>
                                        </p:attrNameLst>
                                      </p:cBhvr>
                                      <p:to>
                                        <p:strVal val="visible"/>
                                      </p:to>
                                    </p:set>
                                    <p:anim calcmode="lin" valueType="num">
                                      <p:cBhvr>
                                        <p:cTn id="26" dur="1000" fill="hold"/>
                                        <p:tgtEl>
                                          <p:spTgt spid="8214"/>
                                        </p:tgtEl>
                                        <p:attrNameLst>
                                          <p:attrName>ppt_w</p:attrName>
                                        </p:attrNameLst>
                                      </p:cBhvr>
                                      <p:tavLst>
                                        <p:tav tm="0">
                                          <p:val>
                                            <p:strVal val="#ppt_w*0.70"/>
                                          </p:val>
                                        </p:tav>
                                        <p:tav tm="100000">
                                          <p:val>
                                            <p:strVal val="#ppt_w"/>
                                          </p:val>
                                        </p:tav>
                                      </p:tavLst>
                                    </p:anim>
                                    <p:anim calcmode="lin" valueType="num">
                                      <p:cBhvr>
                                        <p:cTn id="27" dur="1000" fill="hold"/>
                                        <p:tgtEl>
                                          <p:spTgt spid="8214"/>
                                        </p:tgtEl>
                                        <p:attrNameLst>
                                          <p:attrName>ppt_h</p:attrName>
                                        </p:attrNameLst>
                                      </p:cBhvr>
                                      <p:tavLst>
                                        <p:tav tm="0">
                                          <p:val>
                                            <p:strVal val="#ppt_h"/>
                                          </p:val>
                                        </p:tav>
                                        <p:tav tm="100000">
                                          <p:val>
                                            <p:strVal val="#ppt_h"/>
                                          </p:val>
                                        </p:tav>
                                      </p:tavLst>
                                    </p:anim>
                                    <p:animEffect transition="in" filter="fade">
                                      <p:cBhvr>
                                        <p:cTn id="28" dur="1000"/>
                                        <p:tgtEl>
                                          <p:spTgt spid="8214"/>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8224"/>
                                        </p:tgtEl>
                                        <p:attrNameLst>
                                          <p:attrName>style.visibility</p:attrName>
                                        </p:attrNameLst>
                                      </p:cBhvr>
                                      <p:to>
                                        <p:strVal val="visible"/>
                                      </p:to>
                                    </p:set>
                                    <p:anim calcmode="lin" valueType="num">
                                      <p:cBhvr>
                                        <p:cTn id="33" dur="500" fill="hold"/>
                                        <p:tgtEl>
                                          <p:spTgt spid="8224"/>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224"/>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224"/>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2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8225"/>
                                        </p:tgtEl>
                                        <p:attrNameLst>
                                          <p:attrName>style.visibility</p:attrName>
                                        </p:attrNameLst>
                                      </p:cBhvr>
                                      <p:to>
                                        <p:strVal val="visible"/>
                                      </p:to>
                                    </p:set>
                                    <p:anim calcmode="lin" valueType="num">
                                      <p:cBhvr>
                                        <p:cTn id="41" dur="500" fill="hold"/>
                                        <p:tgtEl>
                                          <p:spTgt spid="822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225"/>
                                        </p:tgtEl>
                                        <p:attrNameLst>
                                          <p:attrName>ppt_y</p:attrName>
                                        </p:attrNameLst>
                                      </p:cBhvr>
                                      <p:tavLst>
                                        <p:tav tm="0">
                                          <p:val>
                                            <p:strVal val="#ppt_y"/>
                                          </p:val>
                                        </p:tav>
                                        <p:tav tm="100000">
                                          <p:val>
                                            <p:strVal val="#ppt_y"/>
                                          </p:val>
                                        </p:tav>
                                      </p:tavLst>
                                    </p:anim>
                                    <p:anim calcmode="lin" valueType="num">
                                      <p:cBhvr>
                                        <p:cTn id="43" dur="500" fill="hold"/>
                                        <p:tgtEl>
                                          <p:spTgt spid="822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22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22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211"/>
                                        </p:tgtEl>
                                        <p:attrNameLst>
                                          <p:attrName>style.visibility</p:attrName>
                                        </p:attrNameLst>
                                      </p:cBhvr>
                                      <p:to>
                                        <p:strVal val="visible"/>
                                      </p:to>
                                    </p:set>
                                    <p:animEffect transition="in" filter="dissolve">
                                      <p:cBhvr>
                                        <p:cTn id="50" dur="500"/>
                                        <p:tgtEl>
                                          <p:spTgt spid="821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212"/>
                                        </p:tgtEl>
                                        <p:attrNameLst>
                                          <p:attrName>style.visibility</p:attrName>
                                        </p:attrNameLst>
                                      </p:cBhvr>
                                      <p:to>
                                        <p:strVal val="visible"/>
                                      </p:to>
                                    </p:set>
                                    <p:animEffect transition="in" filter="slide(fromBottom)">
                                      <p:cBhvr>
                                        <p:cTn id="55" dur="500"/>
                                        <p:tgtEl>
                                          <p:spTgt spid="8212"/>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8200"/>
                                        </p:tgtEl>
                                        <p:attrNameLst>
                                          <p:attrName>style.visibility</p:attrName>
                                        </p:attrNameLst>
                                      </p:cBhvr>
                                      <p:to>
                                        <p:strVal val="visible"/>
                                      </p:to>
                                    </p:set>
                                    <p:animEffect transition="in" filter="fade">
                                      <p:cBhvr>
                                        <p:cTn id="60" dur="2000"/>
                                        <p:tgtEl>
                                          <p:spTgt spid="8200"/>
                                        </p:tgtEl>
                                      </p:cBhvr>
                                    </p:animEffect>
                                    <p:anim calcmode="lin" valueType="num">
                                      <p:cBhvr>
                                        <p:cTn id="61" dur="2000" fill="hold"/>
                                        <p:tgtEl>
                                          <p:spTgt spid="8200"/>
                                        </p:tgtEl>
                                        <p:attrNameLst>
                                          <p:attrName>style.rotation</p:attrName>
                                        </p:attrNameLst>
                                      </p:cBhvr>
                                      <p:tavLst>
                                        <p:tav tm="0">
                                          <p:val>
                                            <p:fltVal val="720"/>
                                          </p:val>
                                        </p:tav>
                                        <p:tav tm="100000">
                                          <p:val>
                                            <p:fltVal val="0"/>
                                          </p:val>
                                        </p:tav>
                                      </p:tavLst>
                                    </p:anim>
                                    <p:anim calcmode="lin" valueType="num">
                                      <p:cBhvr>
                                        <p:cTn id="62" dur="2000" fill="hold"/>
                                        <p:tgtEl>
                                          <p:spTgt spid="8200"/>
                                        </p:tgtEl>
                                        <p:attrNameLst>
                                          <p:attrName>ppt_h</p:attrName>
                                        </p:attrNameLst>
                                      </p:cBhvr>
                                      <p:tavLst>
                                        <p:tav tm="0">
                                          <p:val>
                                            <p:fltVal val="0"/>
                                          </p:val>
                                        </p:tav>
                                        <p:tav tm="100000">
                                          <p:val>
                                            <p:strVal val="#ppt_h"/>
                                          </p:val>
                                        </p:tav>
                                      </p:tavLst>
                                    </p:anim>
                                    <p:anim calcmode="lin" valueType="num">
                                      <p:cBhvr>
                                        <p:cTn id="63" dur="2000" fill="hold"/>
                                        <p:tgtEl>
                                          <p:spTgt spid="820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8213"/>
                                        </p:tgtEl>
                                        <p:attrNameLst>
                                          <p:attrName>style.visibility</p:attrName>
                                        </p:attrNameLst>
                                      </p:cBhvr>
                                      <p:to>
                                        <p:strVal val="visible"/>
                                      </p:to>
                                    </p:set>
                                    <p:anim by="(-#ppt_w*2)" calcmode="lin" valueType="num">
                                      <p:cBhvr rctx="PPT">
                                        <p:cTn id="68" dur="500" autoRev="1" fill="hold">
                                          <p:stCondLst>
                                            <p:cond delay="0"/>
                                          </p:stCondLst>
                                        </p:cTn>
                                        <p:tgtEl>
                                          <p:spTgt spid="8213"/>
                                        </p:tgtEl>
                                        <p:attrNameLst>
                                          <p:attrName>ppt_w</p:attrName>
                                        </p:attrNameLst>
                                      </p:cBhvr>
                                    </p:anim>
                                    <p:anim by="(#ppt_w*0.50)" calcmode="lin" valueType="num">
                                      <p:cBhvr>
                                        <p:cTn id="69" dur="500" decel="50000" autoRev="1" fill="hold">
                                          <p:stCondLst>
                                            <p:cond delay="0"/>
                                          </p:stCondLst>
                                        </p:cTn>
                                        <p:tgtEl>
                                          <p:spTgt spid="8213"/>
                                        </p:tgtEl>
                                        <p:attrNameLst>
                                          <p:attrName>ppt_x</p:attrName>
                                        </p:attrNameLst>
                                      </p:cBhvr>
                                    </p:anim>
                                    <p:anim from="(-#ppt_h/2)" to="(#ppt_y)" calcmode="lin" valueType="num">
                                      <p:cBhvr>
                                        <p:cTn id="70" dur="1000" fill="hold">
                                          <p:stCondLst>
                                            <p:cond delay="0"/>
                                          </p:stCondLst>
                                        </p:cTn>
                                        <p:tgtEl>
                                          <p:spTgt spid="8213"/>
                                        </p:tgtEl>
                                        <p:attrNameLst>
                                          <p:attrName>ppt_y</p:attrName>
                                        </p:attrNameLst>
                                      </p:cBhvr>
                                    </p:anim>
                                    <p:animRot by="21600000">
                                      <p:cBhvr>
                                        <p:cTn id="71" dur="1000" fill="hold">
                                          <p:stCondLst>
                                            <p:cond delay="0"/>
                                          </p:stCondLst>
                                        </p:cTn>
                                        <p:tgtEl>
                                          <p:spTgt spid="8213"/>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8202"/>
                                        </p:tgtEl>
                                        <p:attrNameLst>
                                          <p:attrName>style.visibility</p:attrName>
                                        </p:attrNameLst>
                                      </p:cBhvr>
                                      <p:to>
                                        <p:strVal val="visible"/>
                                      </p:to>
                                    </p:set>
                                    <p:anim calcmode="lin" valueType="num">
                                      <p:cBhvr>
                                        <p:cTn id="76" dur="1000" fill="hold"/>
                                        <p:tgtEl>
                                          <p:spTgt spid="8202"/>
                                        </p:tgtEl>
                                        <p:attrNameLst>
                                          <p:attrName>ppt_w</p:attrName>
                                        </p:attrNameLst>
                                      </p:cBhvr>
                                      <p:tavLst>
                                        <p:tav tm="0">
                                          <p:val>
                                            <p:strVal val="#ppt_w*0.70"/>
                                          </p:val>
                                        </p:tav>
                                        <p:tav tm="100000">
                                          <p:val>
                                            <p:strVal val="#ppt_w"/>
                                          </p:val>
                                        </p:tav>
                                      </p:tavLst>
                                    </p:anim>
                                    <p:anim calcmode="lin" valueType="num">
                                      <p:cBhvr>
                                        <p:cTn id="77" dur="1000" fill="hold"/>
                                        <p:tgtEl>
                                          <p:spTgt spid="8202"/>
                                        </p:tgtEl>
                                        <p:attrNameLst>
                                          <p:attrName>ppt_h</p:attrName>
                                        </p:attrNameLst>
                                      </p:cBhvr>
                                      <p:tavLst>
                                        <p:tav tm="0">
                                          <p:val>
                                            <p:strVal val="#ppt_h"/>
                                          </p:val>
                                        </p:tav>
                                        <p:tav tm="100000">
                                          <p:val>
                                            <p:strVal val="#ppt_h"/>
                                          </p:val>
                                        </p:tav>
                                      </p:tavLst>
                                    </p:anim>
                                    <p:animEffect transition="in" filter="fade">
                                      <p:cBhvr>
                                        <p:cTn id="78" dur="1000"/>
                                        <p:tgtEl>
                                          <p:spTgt spid="8202"/>
                                        </p:tgtEl>
                                      </p:cBhvr>
                                    </p:animEffect>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8208"/>
                                        </p:tgtEl>
                                        <p:attrNameLst>
                                          <p:attrName>style.visibility</p:attrName>
                                        </p:attrNameLst>
                                      </p:cBhvr>
                                      <p:to>
                                        <p:strVal val="visible"/>
                                      </p:to>
                                    </p:set>
                                    <p:animEffect transition="in" filter="fade">
                                      <p:cBhvr>
                                        <p:cTn id="83" dur="770" decel="100000"/>
                                        <p:tgtEl>
                                          <p:spTgt spid="8208"/>
                                        </p:tgtEl>
                                      </p:cBhvr>
                                    </p:animEffect>
                                    <p:animScale>
                                      <p:cBhvr>
                                        <p:cTn id="84" dur="770" decel="100000"/>
                                        <p:tgtEl>
                                          <p:spTgt spid="8208"/>
                                        </p:tgtEl>
                                      </p:cBhvr>
                                      <p:from x="10000" y="10000"/>
                                      <p:to x="200000" y="450000"/>
                                    </p:animScale>
                                    <p:animScale>
                                      <p:cBhvr>
                                        <p:cTn id="85" dur="1230" accel="100000" fill="hold">
                                          <p:stCondLst>
                                            <p:cond delay="770"/>
                                          </p:stCondLst>
                                        </p:cTn>
                                        <p:tgtEl>
                                          <p:spTgt spid="8208"/>
                                        </p:tgtEl>
                                      </p:cBhvr>
                                      <p:from x="200000" y="450000"/>
                                      <p:to x="100000" y="100000"/>
                                    </p:animScale>
                                    <p:set>
                                      <p:cBhvr>
                                        <p:cTn id="86" dur="770" fill="hold"/>
                                        <p:tgtEl>
                                          <p:spTgt spid="8208"/>
                                        </p:tgtEl>
                                        <p:attrNameLst>
                                          <p:attrName>ppt_x</p:attrName>
                                        </p:attrNameLst>
                                      </p:cBhvr>
                                      <p:to>
                                        <p:strVal val="(0.5)"/>
                                      </p:to>
                                    </p:set>
                                    <p:anim from="(0.5)" to="(#ppt_x)" calcmode="lin" valueType="num">
                                      <p:cBhvr>
                                        <p:cTn id="87" dur="1230" accel="100000" fill="hold">
                                          <p:stCondLst>
                                            <p:cond delay="770"/>
                                          </p:stCondLst>
                                        </p:cTn>
                                        <p:tgtEl>
                                          <p:spTgt spid="8208"/>
                                        </p:tgtEl>
                                        <p:attrNameLst>
                                          <p:attrName>ppt_x</p:attrName>
                                        </p:attrNameLst>
                                      </p:cBhvr>
                                    </p:anim>
                                    <p:set>
                                      <p:cBhvr>
                                        <p:cTn id="88" dur="770" fill="hold"/>
                                        <p:tgtEl>
                                          <p:spTgt spid="8208"/>
                                        </p:tgtEl>
                                        <p:attrNameLst>
                                          <p:attrName>ppt_y</p:attrName>
                                        </p:attrNameLst>
                                      </p:cBhvr>
                                      <p:to>
                                        <p:strVal val="(#ppt_y+0.4)"/>
                                      </p:to>
                                    </p:set>
                                    <p:anim from="(#ppt_y+0.4)" to="(#ppt_y)" calcmode="lin" valueType="num">
                                      <p:cBhvr>
                                        <p:cTn id="89" dur="1230" accel="100000" fill="hold">
                                          <p:stCondLst>
                                            <p:cond delay="770"/>
                                          </p:stCondLst>
                                        </p:cTn>
                                        <p:tgtEl>
                                          <p:spTgt spid="8208"/>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58" presetClass="entr" presetSubtype="0" accel="100000" fill="hold" grpId="0" nodeType="clickEffect">
                                  <p:stCondLst>
                                    <p:cond delay="0"/>
                                  </p:stCondLst>
                                  <p:childTnLst>
                                    <p:set>
                                      <p:cBhvr>
                                        <p:cTn id="93" dur="1" fill="hold">
                                          <p:stCondLst>
                                            <p:cond delay="0"/>
                                          </p:stCondLst>
                                        </p:cTn>
                                        <p:tgtEl>
                                          <p:spTgt spid="8205"/>
                                        </p:tgtEl>
                                        <p:attrNameLst>
                                          <p:attrName>style.visibility</p:attrName>
                                        </p:attrNameLst>
                                      </p:cBhvr>
                                      <p:to>
                                        <p:strVal val="visible"/>
                                      </p:to>
                                    </p:set>
                                    <p:anim calcmode="lin" valueType="num">
                                      <p:cBhvr>
                                        <p:cTn id="94" dur="500" fill="hold"/>
                                        <p:tgtEl>
                                          <p:spTgt spid="8205"/>
                                        </p:tgtEl>
                                        <p:attrNameLst>
                                          <p:attrName>ppt_w</p:attrName>
                                        </p:attrNameLst>
                                      </p:cBhvr>
                                      <p:tavLst>
                                        <p:tav tm="0">
                                          <p:val>
                                            <p:strVal val="#ppt_w*2.5"/>
                                          </p:val>
                                        </p:tav>
                                        <p:tav tm="100000">
                                          <p:val>
                                            <p:strVal val="#ppt_w"/>
                                          </p:val>
                                        </p:tav>
                                      </p:tavLst>
                                    </p:anim>
                                    <p:anim calcmode="lin" valueType="num">
                                      <p:cBhvr>
                                        <p:cTn id="95" dur="500" fill="hold"/>
                                        <p:tgtEl>
                                          <p:spTgt spid="8205"/>
                                        </p:tgtEl>
                                        <p:attrNameLst>
                                          <p:attrName>ppt_h</p:attrName>
                                        </p:attrNameLst>
                                      </p:cBhvr>
                                      <p:tavLst>
                                        <p:tav tm="0">
                                          <p:val>
                                            <p:strVal val="#ppt_h*0.01"/>
                                          </p:val>
                                        </p:tav>
                                        <p:tav tm="100000">
                                          <p:val>
                                            <p:strVal val="#ppt_h"/>
                                          </p:val>
                                        </p:tav>
                                      </p:tavLst>
                                    </p:anim>
                                    <p:anim calcmode="lin" valueType="num">
                                      <p:cBhvr>
                                        <p:cTn id="96" dur="500" fill="hold"/>
                                        <p:tgtEl>
                                          <p:spTgt spid="8205"/>
                                        </p:tgtEl>
                                        <p:attrNameLst>
                                          <p:attrName>ppt_x</p:attrName>
                                        </p:attrNameLst>
                                      </p:cBhvr>
                                      <p:tavLst>
                                        <p:tav tm="0">
                                          <p:val>
                                            <p:strVal val="#ppt_x"/>
                                          </p:val>
                                        </p:tav>
                                        <p:tav tm="100000">
                                          <p:val>
                                            <p:strVal val="#ppt_x"/>
                                          </p:val>
                                        </p:tav>
                                      </p:tavLst>
                                    </p:anim>
                                    <p:anim calcmode="lin" valueType="num">
                                      <p:cBhvr>
                                        <p:cTn id="97" dur="500" fill="hold"/>
                                        <p:tgtEl>
                                          <p:spTgt spid="8205"/>
                                        </p:tgtEl>
                                        <p:attrNameLst>
                                          <p:attrName>ppt_y</p:attrName>
                                        </p:attrNameLst>
                                      </p:cBhvr>
                                      <p:tavLst>
                                        <p:tav tm="0">
                                          <p:val>
                                            <p:strVal val="#ppt_h+1"/>
                                          </p:val>
                                        </p:tav>
                                        <p:tav tm="100000">
                                          <p:val>
                                            <p:strVal val="#ppt_y"/>
                                          </p:val>
                                        </p:tav>
                                      </p:tavLst>
                                    </p:anim>
                                    <p:animEffect transition="in" filter="fade">
                                      <p:cBhvr>
                                        <p:cTn id="98" dur="500"/>
                                        <p:tgtEl>
                                          <p:spTgt spid="8205"/>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8209"/>
                                        </p:tgtEl>
                                        <p:attrNameLst>
                                          <p:attrName>style.visibility</p:attrName>
                                        </p:attrNameLst>
                                      </p:cBhvr>
                                      <p:to>
                                        <p:strVal val="visible"/>
                                      </p:to>
                                    </p:set>
                                    <p:animEffect transition="in" filter="wipe(down)">
                                      <p:cBhvr>
                                        <p:cTn id="103" dur="580">
                                          <p:stCondLst>
                                            <p:cond delay="0"/>
                                          </p:stCondLst>
                                        </p:cTn>
                                        <p:tgtEl>
                                          <p:spTgt spid="8209"/>
                                        </p:tgtEl>
                                      </p:cBhvr>
                                    </p:animEffect>
                                    <p:anim calcmode="lin" valueType="num">
                                      <p:cBhvr>
                                        <p:cTn id="104" dur="1822" tmFilter="0,0; 0.14,0.36; 0.43,0.73; 0.71,0.91; 1.0,1.0">
                                          <p:stCondLst>
                                            <p:cond delay="0"/>
                                          </p:stCondLst>
                                        </p:cTn>
                                        <p:tgtEl>
                                          <p:spTgt spid="820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20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20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20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209"/>
                                        </p:tgtEl>
                                        <p:attrNameLst>
                                          <p:attrName>ppt_y</p:attrName>
                                        </p:attrNameLst>
                                      </p:cBhvr>
                                      <p:tavLst>
                                        <p:tav tm="0" fmla="#ppt_y-sin(pi*$)/81">
                                          <p:val>
                                            <p:fltVal val="0"/>
                                          </p:val>
                                        </p:tav>
                                        <p:tav tm="100000">
                                          <p:val>
                                            <p:fltVal val="1"/>
                                          </p:val>
                                        </p:tav>
                                      </p:tavLst>
                                    </p:anim>
                                    <p:animScale>
                                      <p:cBhvr>
                                        <p:cTn id="109" dur="26">
                                          <p:stCondLst>
                                            <p:cond delay="650"/>
                                          </p:stCondLst>
                                        </p:cTn>
                                        <p:tgtEl>
                                          <p:spTgt spid="8209"/>
                                        </p:tgtEl>
                                      </p:cBhvr>
                                      <p:to x="100000" y="60000"/>
                                    </p:animScale>
                                    <p:animScale>
                                      <p:cBhvr>
                                        <p:cTn id="110" dur="166" decel="50000">
                                          <p:stCondLst>
                                            <p:cond delay="676"/>
                                          </p:stCondLst>
                                        </p:cTn>
                                        <p:tgtEl>
                                          <p:spTgt spid="8209"/>
                                        </p:tgtEl>
                                      </p:cBhvr>
                                      <p:to x="100000" y="100000"/>
                                    </p:animScale>
                                    <p:animScale>
                                      <p:cBhvr>
                                        <p:cTn id="111" dur="26">
                                          <p:stCondLst>
                                            <p:cond delay="1312"/>
                                          </p:stCondLst>
                                        </p:cTn>
                                        <p:tgtEl>
                                          <p:spTgt spid="8209"/>
                                        </p:tgtEl>
                                      </p:cBhvr>
                                      <p:to x="100000" y="80000"/>
                                    </p:animScale>
                                    <p:animScale>
                                      <p:cBhvr>
                                        <p:cTn id="112" dur="166" decel="50000">
                                          <p:stCondLst>
                                            <p:cond delay="1338"/>
                                          </p:stCondLst>
                                        </p:cTn>
                                        <p:tgtEl>
                                          <p:spTgt spid="8209"/>
                                        </p:tgtEl>
                                      </p:cBhvr>
                                      <p:to x="100000" y="100000"/>
                                    </p:animScale>
                                    <p:animScale>
                                      <p:cBhvr>
                                        <p:cTn id="113" dur="26">
                                          <p:stCondLst>
                                            <p:cond delay="1642"/>
                                          </p:stCondLst>
                                        </p:cTn>
                                        <p:tgtEl>
                                          <p:spTgt spid="8209"/>
                                        </p:tgtEl>
                                      </p:cBhvr>
                                      <p:to x="100000" y="90000"/>
                                    </p:animScale>
                                    <p:animScale>
                                      <p:cBhvr>
                                        <p:cTn id="114" dur="166" decel="50000">
                                          <p:stCondLst>
                                            <p:cond delay="1668"/>
                                          </p:stCondLst>
                                        </p:cTn>
                                        <p:tgtEl>
                                          <p:spTgt spid="8209"/>
                                        </p:tgtEl>
                                      </p:cBhvr>
                                      <p:to x="100000" y="100000"/>
                                    </p:animScale>
                                    <p:animScale>
                                      <p:cBhvr>
                                        <p:cTn id="115" dur="26">
                                          <p:stCondLst>
                                            <p:cond delay="1808"/>
                                          </p:stCondLst>
                                        </p:cTn>
                                        <p:tgtEl>
                                          <p:spTgt spid="8209"/>
                                        </p:tgtEl>
                                      </p:cBhvr>
                                      <p:to x="100000" y="95000"/>
                                    </p:animScale>
                                    <p:animScale>
                                      <p:cBhvr>
                                        <p:cTn id="116" dur="166" decel="50000">
                                          <p:stCondLst>
                                            <p:cond delay="1834"/>
                                          </p:stCondLst>
                                        </p:cTn>
                                        <p:tgtEl>
                                          <p:spTgt spid="8209"/>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54" presetClass="entr" presetSubtype="0" accel="100000" fill="hold" grpId="0" nodeType="clickEffect">
                                  <p:stCondLst>
                                    <p:cond delay="0"/>
                                  </p:stCondLst>
                                  <p:childTnLst>
                                    <p:set>
                                      <p:cBhvr>
                                        <p:cTn id="120" dur="1" fill="hold">
                                          <p:stCondLst>
                                            <p:cond delay="0"/>
                                          </p:stCondLst>
                                        </p:cTn>
                                        <p:tgtEl>
                                          <p:spTgt spid="8203"/>
                                        </p:tgtEl>
                                        <p:attrNameLst>
                                          <p:attrName>style.visibility</p:attrName>
                                        </p:attrNameLst>
                                      </p:cBhvr>
                                      <p:to>
                                        <p:strVal val="visible"/>
                                      </p:to>
                                    </p:set>
                                    <p:anim calcmode="lin" valueType="num">
                                      <p:cBhvr>
                                        <p:cTn id="121" dur="500" fill="hold"/>
                                        <p:tgtEl>
                                          <p:spTgt spid="8203"/>
                                        </p:tgtEl>
                                        <p:attrNameLst>
                                          <p:attrName>ppt_w</p:attrName>
                                        </p:attrNameLst>
                                      </p:cBhvr>
                                      <p:tavLst>
                                        <p:tav tm="0">
                                          <p:val>
                                            <p:strVal val="#ppt_w*0.05"/>
                                          </p:val>
                                        </p:tav>
                                        <p:tav tm="100000">
                                          <p:val>
                                            <p:strVal val="#ppt_w"/>
                                          </p:val>
                                        </p:tav>
                                      </p:tavLst>
                                    </p:anim>
                                    <p:anim calcmode="lin" valueType="num">
                                      <p:cBhvr>
                                        <p:cTn id="122" dur="500" fill="hold"/>
                                        <p:tgtEl>
                                          <p:spTgt spid="8203"/>
                                        </p:tgtEl>
                                        <p:attrNameLst>
                                          <p:attrName>ppt_h</p:attrName>
                                        </p:attrNameLst>
                                      </p:cBhvr>
                                      <p:tavLst>
                                        <p:tav tm="0">
                                          <p:val>
                                            <p:strVal val="#ppt_h"/>
                                          </p:val>
                                        </p:tav>
                                        <p:tav tm="100000">
                                          <p:val>
                                            <p:strVal val="#ppt_h"/>
                                          </p:val>
                                        </p:tav>
                                      </p:tavLst>
                                    </p:anim>
                                    <p:anim calcmode="lin" valueType="num">
                                      <p:cBhvr>
                                        <p:cTn id="123" dur="500" fill="hold"/>
                                        <p:tgtEl>
                                          <p:spTgt spid="8203"/>
                                        </p:tgtEl>
                                        <p:attrNameLst>
                                          <p:attrName>ppt_x</p:attrName>
                                        </p:attrNameLst>
                                      </p:cBhvr>
                                      <p:tavLst>
                                        <p:tav tm="0">
                                          <p:val>
                                            <p:strVal val="#ppt_x-.2"/>
                                          </p:val>
                                        </p:tav>
                                        <p:tav tm="100000">
                                          <p:val>
                                            <p:strVal val="#ppt_x"/>
                                          </p:val>
                                        </p:tav>
                                      </p:tavLst>
                                    </p:anim>
                                    <p:anim calcmode="lin" valueType="num">
                                      <p:cBhvr>
                                        <p:cTn id="124" dur="500" fill="hold"/>
                                        <p:tgtEl>
                                          <p:spTgt spid="8203"/>
                                        </p:tgtEl>
                                        <p:attrNameLst>
                                          <p:attrName>ppt_y</p:attrName>
                                        </p:attrNameLst>
                                      </p:cBhvr>
                                      <p:tavLst>
                                        <p:tav tm="0">
                                          <p:val>
                                            <p:strVal val="#ppt_y"/>
                                          </p:val>
                                        </p:tav>
                                        <p:tav tm="100000">
                                          <p:val>
                                            <p:strVal val="#ppt_y"/>
                                          </p:val>
                                        </p:tav>
                                      </p:tavLst>
                                    </p:anim>
                                    <p:animEffect transition="in" filter="fade">
                                      <p:cBhvr>
                                        <p:cTn id="125" dur="500"/>
                                        <p:tgtEl>
                                          <p:spTgt spid="8203"/>
                                        </p:tgtEl>
                                      </p:cBhvr>
                                    </p:animEffect>
                                  </p:childTnLst>
                                </p:cTn>
                              </p:par>
                            </p:childTnLst>
                          </p:cTn>
                        </p:par>
                      </p:childTnLst>
                    </p:cTn>
                  </p:par>
                  <p:par>
                    <p:cTn id="126" fill="hold">
                      <p:stCondLst>
                        <p:cond delay="indefinite"/>
                      </p:stCondLst>
                      <p:childTnLst>
                        <p:par>
                          <p:cTn id="127" fill="hold">
                            <p:stCondLst>
                              <p:cond delay="0"/>
                            </p:stCondLst>
                            <p:childTnLst>
                              <p:par>
                                <p:cTn id="128" presetID="34" presetClass="entr" presetSubtype="0" fill="hold" grpId="0" nodeType="clickEffect">
                                  <p:stCondLst>
                                    <p:cond delay="0"/>
                                  </p:stCondLst>
                                  <p:childTnLst>
                                    <p:set>
                                      <p:cBhvr>
                                        <p:cTn id="129" dur="1" fill="hold">
                                          <p:stCondLst>
                                            <p:cond delay="0"/>
                                          </p:stCondLst>
                                        </p:cTn>
                                        <p:tgtEl>
                                          <p:spTgt spid="8206"/>
                                        </p:tgtEl>
                                        <p:attrNameLst>
                                          <p:attrName>style.visibility</p:attrName>
                                        </p:attrNameLst>
                                      </p:cBhvr>
                                      <p:to>
                                        <p:strVal val="visible"/>
                                      </p:to>
                                    </p:set>
                                    <p:anim from="(-#ppt_w/2)" to="(#ppt_x)" calcmode="lin" valueType="num">
                                      <p:cBhvr>
                                        <p:cTn id="130" dur="600" fill="hold">
                                          <p:stCondLst>
                                            <p:cond delay="0"/>
                                          </p:stCondLst>
                                        </p:cTn>
                                        <p:tgtEl>
                                          <p:spTgt spid="8206"/>
                                        </p:tgtEl>
                                        <p:attrNameLst>
                                          <p:attrName>ppt_x</p:attrName>
                                        </p:attrNameLst>
                                      </p:cBhvr>
                                    </p:anim>
                                    <p:anim from="0" to="-1.0" calcmode="lin" valueType="num">
                                      <p:cBhvr>
                                        <p:cTn id="131" dur="200" decel="50000" autoRev="1" fill="hold">
                                          <p:stCondLst>
                                            <p:cond delay="600"/>
                                          </p:stCondLst>
                                        </p:cTn>
                                        <p:tgtEl>
                                          <p:spTgt spid="8206"/>
                                        </p:tgtEl>
                                        <p:attrNameLst>
                                          <p:attrName>xshear</p:attrName>
                                        </p:attrNameLst>
                                      </p:cBhvr>
                                    </p:anim>
                                    <p:animScale>
                                      <p:cBhvr>
                                        <p:cTn id="132" dur="200" decel="100000" autoRev="1" fill="hold">
                                          <p:stCondLst>
                                            <p:cond delay="600"/>
                                          </p:stCondLst>
                                        </p:cTn>
                                        <p:tgtEl>
                                          <p:spTgt spid="8206"/>
                                        </p:tgtEl>
                                      </p:cBhvr>
                                      <p:from x="100000" y="100000"/>
                                      <p:to x="80000" y="100000"/>
                                    </p:animScale>
                                    <p:anim by="(#ppt_h/3+#ppt_w*0.1)" calcmode="lin" valueType="num">
                                      <p:cBhvr additive="sum">
                                        <p:cTn id="133" dur="200" decel="100000" autoRev="1" fill="hold">
                                          <p:stCondLst>
                                            <p:cond delay="600"/>
                                          </p:stCondLst>
                                        </p:cTn>
                                        <p:tgtEl>
                                          <p:spTgt spid="8206"/>
                                        </p:tgtEl>
                                        <p:attrNameLst>
                                          <p:attrName>ppt_x</p:attrName>
                                        </p:attrNameLst>
                                      </p:cBhvr>
                                    </p:anim>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8204"/>
                                        </p:tgtEl>
                                        <p:attrNameLst>
                                          <p:attrName>style.visibility</p:attrName>
                                        </p:attrNameLst>
                                      </p:cBhvr>
                                      <p:to>
                                        <p:strVal val="visible"/>
                                      </p:to>
                                    </p:set>
                                    <p:animEffect transition="in" filter="wipe(down)">
                                      <p:cBhvr>
                                        <p:cTn id="138" dur="580">
                                          <p:stCondLst>
                                            <p:cond delay="0"/>
                                          </p:stCondLst>
                                        </p:cTn>
                                        <p:tgtEl>
                                          <p:spTgt spid="8204"/>
                                        </p:tgtEl>
                                      </p:cBhvr>
                                    </p:animEffect>
                                    <p:anim calcmode="lin" valueType="num">
                                      <p:cBhvr>
                                        <p:cTn id="139" dur="1822" tmFilter="0,0; 0.14,0.36; 0.43,0.73; 0.71,0.91; 1.0,1.0">
                                          <p:stCondLst>
                                            <p:cond delay="0"/>
                                          </p:stCondLst>
                                        </p:cTn>
                                        <p:tgtEl>
                                          <p:spTgt spid="8204"/>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8204"/>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8204"/>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8204"/>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8204"/>
                                        </p:tgtEl>
                                        <p:attrNameLst>
                                          <p:attrName>ppt_y</p:attrName>
                                        </p:attrNameLst>
                                      </p:cBhvr>
                                      <p:tavLst>
                                        <p:tav tm="0" fmla="#ppt_y-sin(pi*$)/81">
                                          <p:val>
                                            <p:fltVal val="0"/>
                                          </p:val>
                                        </p:tav>
                                        <p:tav tm="100000">
                                          <p:val>
                                            <p:fltVal val="1"/>
                                          </p:val>
                                        </p:tav>
                                      </p:tavLst>
                                    </p:anim>
                                    <p:animScale>
                                      <p:cBhvr>
                                        <p:cTn id="144" dur="26">
                                          <p:stCondLst>
                                            <p:cond delay="650"/>
                                          </p:stCondLst>
                                        </p:cTn>
                                        <p:tgtEl>
                                          <p:spTgt spid="8204"/>
                                        </p:tgtEl>
                                      </p:cBhvr>
                                      <p:to x="100000" y="60000"/>
                                    </p:animScale>
                                    <p:animScale>
                                      <p:cBhvr>
                                        <p:cTn id="145" dur="166" decel="50000">
                                          <p:stCondLst>
                                            <p:cond delay="676"/>
                                          </p:stCondLst>
                                        </p:cTn>
                                        <p:tgtEl>
                                          <p:spTgt spid="8204"/>
                                        </p:tgtEl>
                                      </p:cBhvr>
                                      <p:to x="100000" y="100000"/>
                                    </p:animScale>
                                    <p:animScale>
                                      <p:cBhvr>
                                        <p:cTn id="146" dur="26">
                                          <p:stCondLst>
                                            <p:cond delay="1312"/>
                                          </p:stCondLst>
                                        </p:cTn>
                                        <p:tgtEl>
                                          <p:spTgt spid="8204"/>
                                        </p:tgtEl>
                                      </p:cBhvr>
                                      <p:to x="100000" y="80000"/>
                                    </p:animScale>
                                    <p:animScale>
                                      <p:cBhvr>
                                        <p:cTn id="147" dur="166" decel="50000">
                                          <p:stCondLst>
                                            <p:cond delay="1338"/>
                                          </p:stCondLst>
                                        </p:cTn>
                                        <p:tgtEl>
                                          <p:spTgt spid="8204"/>
                                        </p:tgtEl>
                                      </p:cBhvr>
                                      <p:to x="100000" y="100000"/>
                                    </p:animScale>
                                    <p:animScale>
                                      <p:cBhvr>
                                        <p:cTn id="148" dur="26">
                                          <p:stCondLst>
                                            <p:cond delay="1642"/>
                                          </p:stCondLst>
                                        </p:cTn>
                                        <p:tgtEl>
                                          <p:spTgt spid="8204"/>
                                        </p:tgtEl>
                                      </p:cBhvr>
                                      <p:to x="100000" y="90000"/>
                                    </p:animScale>
                                    <p:animScale>
                                      <p:cBhvr>
                                        <p:cTn id="149" dur="166" decel="50000">
                                          <p:stCondLst>
                                            <p:cond delay="1668"/>
                                          </p:stCondLst>
                                        </p:cTn>
                                        <p:tgtEl>
                                          <p:spTgt spid="8204"/>
                                        </p:tgtEl>
                                      </p:cBhvr>
                                      <p:to x="100000" y="100000"/>
                                    </p:animScale>
                                    <p:animScale>
                                      <p:cBhvr>
                                        <p:cTn id="150" dur="26">
                                          <p:stCondLst>
                                            <p:cond delay="1808"/>
                                          </p:stCondLst>
                                        </p:cTn>
                                        <p:tgtEl>
                                          <p:spTgt spid="8204"/>
                                        </p:tgtEl>
                                      </p:cBhvr>
                                      <p:to x="100000" y="95000"/>
                                    </p:animScale>
                                    <p:animScale>
                                      <p:cBhvr>
                                        <p:cTn id="151" dur="166" decel="50000">
                                          <p:stCondLst>
                                            <p:cond delay="1834"/>
                                          </p:stCondLst>
                                        </p:cTn>
                                        <p:tgtEl>
                                          <p:spTgt spid="8204"/>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52" presetClass="entr" presetSubtype="0" fill="hold" grpId="0" nodeType="clickEffect">
                                  <p:stCondLst>
                                    <p:cond delay="0"/>
                                  </p:stCondLst>
                                  <p:childTnLst>
                                    <p:set>
                                      <p:cBhvr>
                                        <p:cTn id="155" dur="1" fill="hold">
                                          <p:stCondLst>
                                            <p:cond delay="0"/>
                                          </p:stCondLst>
                                        </p:cTn>
                                        <p:tgtEl>
                                          <p:spTgt spid="8218"/>
                                        </p:tgtEl>
                                        <p:attrNameLst>
                                          <p:attrName>style.visibility</p:attrName>
                                        </p:attrNameLst>
                                      </p:cBhvr>
                                      <p:to>
                                        <p:strVal val="visible"/>
                                      </p:to>
                                    </p:set>
                                    <p:animScale>
                                      <p:cBhvr>
                                        <p:cTn id="156" dur="1000" decel="50000" fill="hold">
                                          <p:stCondLst>
                                            <p:cond delay="0"/>
                                          </p:stCondLst>
                                        </p:cTn>
                                        <p:tgtEl>
                                          <p:spTgt spid="8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7" dur="1000" decel="50000" fill="hold">
                                          <p:stCondLst>
                                            <p:cond delay="0"/>
                                          </p:stCondLst>
                                        </p:cTn>
                                        <p:tgtEl>
                                          <p:spTgt spid="8218"/>
                                        </p:tgtEl>
                                        <p:attrNameLst>
                                          <p:attrName>ppt_x</p:attrName>
                                          <p:attrName>ppt_y</p:attrName>
                                        </p:attrNameLst>
                                      </p:cBhvr>
                                    </p:animMotion>
                                    <p:animEffect transition="in" filter="fade">
                                      <p:cBhvr>
                                        <p:cTn id="158" dur="1000"/>
                                        <p:tgtEl>
                                          <p:spTgt spid="8218"/>
                                        </p:tgtEl>
                                      </p:cBhvr>
                                    </p:animEffect>
                                  </p:childTnLst>
                                </p:cTn>
                              </p:par>
                            </p:childTnLst>
                          </p:cTn>
                        </p:par>
                      </p:childTnLst>
                    </p:cTn>
                  </p:par>
                  <p:par>
                    <p:cTn id="159" fill="hold">
                      <p:stCondLst>
                        <p:cond delay="indefinite"/>
                      </p:stCondLst>
                      <p:childTnLst>
                        <p:par>
                          <p:cTn id="160" fill="hold">
                            <p:stCondLst>
                              <p:cond delay="0"/>
                            </p:stCondLst>
                            <p:childTnLst>
                              <p:par>
                                <p:cTn id="161" presetID="27" presetClass="entr" presetSubtype="0" fill="hold" grpId="0" nodeType="clickEffect">
                                  <p:stCondLst>
                                    <p:cond delay="0"/>
                                  </p:stCondLst>
                                  <p:iterate type="lt">
                                    <p:tmPct val="50000"/>
                                  </p:iterate>
                                  <p:childTnLst>
                                    <p:set>
                                      <p:cBhvr>
                                        <p:cTn id="162" dur="1" fill="hold">
                                          <p:stCondLst>
                                            <p:cond delay="0"/>
                                          </p:stCondLst>
                                        </p:cTn>
                                        <p:tgtEl>
                                          <p:spTgt spid="8228"/>
                                        </p:tgtEl>
                                        <p:attrNameLst>
                                          <p:attrName>style.visibility</p:attrName>
                                        </p:attrNameLst>
                                      </p:cBhvr>
                                      <p:to>
                                        <p:strVal val="visible"/>
                                      </p:to>
                                    </p:set>
                                    <p:anim calcmode="discrete" valueType="clr">
                                      <p:cBhvr override="childStyle">
                                        <p:cTn id="163" dur="80"/>
                                        <p:tgtEl>
                                          <p:spTgt spid="8228"/>
                                        </p:tgtEl>
                                        <p:attrNameLst>
                                          <p:attrName>style.color</p:attrName>
                                        </p:attrNameLst>
                                      </p:cBhvr>
                                      <p:tavLst>
                                        <p:tav tm="0">
                                          <p:val>
                                            <p:clrVal>
                                              <a:schemeClr val="accent2"/>
                                            </p:clrVal>
                                          </p:val>
                                        </p:tav>
                                        <p:tav tm="50000">
                                          <p:val>
                                            <p:clrVal>
                                              <a:schemeClr val="hlink"/>
                                            </p:clrVal>
                                          </p:val>
                                        </p:tav>
                                      </p:tavLst>
                                    </p:anim>
                                    <p:anim calcmode="discrete" valueType="clr">
                                      <p:cBhvr>
                                        <p:cTn id="164" dur="80"/>
                                        <p:tgtEl>
                                          <p:spTgt spid="8228"/>
                                        </p:tgtEl>
                                        <p:attrNameLst>
                                          <p:attrName>fillcolor</p:attrName>
                                        </p:attrNameLst>
                                      </p:cBhvr>
                                      <p:tavLst>
                                        <p:tav tm="0">
                                          <p:val>
                                            <p:clrVal>
                                              <a:schemeClr val="accent2"/>
                                            </p:clrVal>
                                          </p:val>
                                        </p:tav>
                                        <p:tav tm="50000">
                                          <p:val>
                                            <p:clrVal>
                                              <a:schemeClr val="hlink"/>
                                            </p:clrVal>
                                          </p:val>
                                        </p:tav>
                                      </p:tavLst>
                                    </p:anim>
                                    <p:set>
                                      <p:cBhvr>
                                        <p:cTn id="165" dur="80"/>
                                        <p:tgtEl>
                                          <p:spTgt spid="8228"/>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39" presetClass="entr" presetSubtype="0" accel="100000" fill="hold" grpId="0" nodeType="clickEffect">
                                  <p:stCondLst>
                                    <p:cond delay="0"/>
                                  </p:stCondLst>
                                  <p:childTnLst>
                                    <p:set>
                                      <p:cBhvr>
                                        <p:cTn id="169" dur="1" fill="hold">
                                          <p:stCondLst>
                                            <p:cond delay="0"/>
                                          </p:stCondLst>
                                        </p:cTn>
                                        <p:tgtEl>
                                          <p:spTgt spid="8216"/>
                                        </p:tgtEl>
                                        <p:attrNameLst>
                                          <p:attrName>style.visibility</p:attrName>
                                        </p:attrNameLst>
                                      </p:cBhvr>
                                      <p:to>
                                        <p:strVal val="visible"/>
                                      </p:to>
                                    </p:set>
                                    <p:anim calcmode="lin" valueType="num">
                                      <p:cBhvr>
                                        <p:cTn id="170" dur="500" fill="hold"/>
                                        <p:tgtEl>
                                          <p:spTgt spid="8216"/>
                                        </p:tgtEl>
                                        <p:attrNameLst>
                                          <p:attrName>ppt_h</p:attrName>
                                        </p:attrNameLst>
                                      </p:cBhvr>
                                      <p:tavLst>
                                        <p:tav tm="0">
                                          <p:val>
                                            <p:strVal val="#ppt_h/20"/>
                                          </p:val>
                                        </p:tav>
                                        <p:tav tm="50000">
                                          <p:val>
                                            <p:strVal val="#ppt_h/20"/>
                                          </p:val>
                                        </p:tav>
                                        <p:tav tm="100000">
                                          <p:val>
                                            <p:strVal val="#ppt_h"/>
                                          </p:val>
                                        </p:tav>
                                      </p:tavLst>
                                    </p:anim>
                                    <p:anim calcmode="lin" valueType="num">
                                      <p:cBhvr>
                                        <p:cTn id="171" dur="500" fill="hold"/>
                                        <p:tgtEl>
                                          <p:spTgt spid="8216"/>
                                        </p:tgtEl>
                                        <p:attrNameLst>
                                          <p:attrName>ppt_w</p:attrName>
                                        </p:attrNameLst>
                                      </p:cBhvr>
                                      <p:tavLst>
                                        <p:tav tm="0">
                                          <p:val>
                                            <p:strVal val="#ppt_w+.3"/>
                                          </p:val>
                                        </p:tav>
                                        <p:tav tm="50000">
                                          <p:val>
                                            <p:strVal val="#ppt_w+.3"/>
                                          </p:val>
                                        </p:tav>
                                        <p:tav tm="100000">
                                          <p:val>
                                            <p:strVal val="#ppt_w"/>
                                          </p:val>
                                        </p:tav>
                                      </p:tavLst>
                                    </p:anim>
                                    <p:anim calcmode="lin" valueType="num">
                                      <p:cBhvr>
                                        <p:cTn id="172" dur="500" fill="hold"/>
                                        <p:tgtEl>
                                          <p:spTgt spid="8216"/>
                                        </p:tgtEl>
                                        <p:attrNameLst>
                                          <p:attrName>ppt_x</p:attrName>
                                        </p:attrNameLst>
                                      </p:cBhvr>
                                      <p:tavLst>
                                        <p:tav tm="0">
                                          <p:val>
                                            <p:strVal val="#ppt_x-.3"/>
                                          </p:val>
                                        </p:tav>
                                        <p:tav tm="50000">
                                          <p:val>
                                            <p:strVal val="#ppt_x"/>
                                          </p:val>
                                        </p:tav>
                                        <p:tav tm="100000">
                                          <p:val>
                                            <p:strVal val="#ppt_x"/>
                                          </p:val>
                                        </p:tav>
                                      </p:tavLst>
                                    </p:anim>
                                    <p:anim calcmode="lin" valueType="num">
                                      <p:cBhvr>
                                        <p:cTn id="173" dur="500" fill="hold"/>
                                        <p:tgtEl>
                                          <p:spTgt spid="8216"/>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8" presetClass="entr" presetSubtype="0" accel="50000" fill="hold" grpId="0" nodeType="clickEffect">
                                  <p:stCondLst>
                                    <p:cond delay="0"/>
                                  </p:stCondLst>
                                  <p:childTnLst>
                                    <p:set>
                                      <p:cBhvr>
                                        <p:cTn id="177" dur="1" fill="hold">
                                          <p:stCondLst>
                                            <p:cond delay="0"/>
                                          </p:stCondLst>
                                        </p:cTn>
                                        <p:tgtEl>
                                          <p:spTgt spid="8219"/>
                                        </p:tgtEl>
                                        <p:attrNameLst>
                                          <p:attrName>style.visibility</p:attrName>
                                        </p:attrNameLst>
                                      </p:cBhvr>
                                      <p:to>
                                        <p:strVal val="visible"/>
                                      </p:to>
                                    </p:set>
                                    <p:anim calcmode="lin" valueType="num">
                                      <p:cBhvr>
                                        <p:cTn id="178" dur="1000" fill="hold"/>
                                        <p:tgtEl>
                                          <p:spTgt spid="82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9" dur="1000" fill="hold"/>
                                        <p:tgtEl>
                                          <p:spTgt spid="8219"/>
                                        </p:tgtEl>
                                        <p:attrNameLst>
                                          <p:attrName>ppt_x</p:attrName>
                                        </p:attrNameLst>
                                      </p:cBhvr>
                                      <p:tavLst>
                                        <p:tav tm="0">
                                          <p:val>
                                            <p:fltVal val="-1"/>
                                          </p:val>
                                        </p:tav>
                                        <p:tav tm="50000">
                                          <p:val>
                                            <p:fltVal val="0.95"/>
                                          </p:val>
                                        </p:tav>
                                        <p:tav tm="100000">
                                          <p:val>
                                            <p:strVal val="#ppt_x"/>
                                          </p:val>
                                        </p:tav>
                                      </p:tavLst>
                                    </p:anim>
                                    <p:anim calcmode="lin" valueType="num">
                                      <p:cBhvr>
                                        <p:cTn id="180" dur="1000" fill="hold"/>
                                        <p:tgtEl>
                                          <p:spTgt spid="8219"/>
                                        </p:tgtEl>
                                        <p:attrNameLst>
                                          <p:attrName>ppt_y</p:attrName>
                                        </p:attrNameLst>
                                      </p:cBhvr>
                                      <p:tavLst>
                                        <p:tav tm="0">
                                          <p:val>
                                            <p:strVal val="#ppt_y"/>
                                          </p:val>
                                        </p:tav>
                                        <p:tav tm="100000">
                                          <p:val>
                                            <p:strVal val="#ppt_y"/>
                                          </p:val>
                                        </p:tav>
                                      </p:tavLst>
                                    </p:anim>
                                    <p:animEffect transition="in" filter="fade">
                                      <p:cBhvr>
                                        <p:cTn id="181" dur="1000"/>
                                        <p:tgtEl>
                                          <p:spTgt spid="8219"/>
                                        </p:tgtEl>
                                      </p:cBhvr>
                                    </p:animEffect>
                                  </p:childTnLst>
                                </p:cTn>
                              </p:par>
                            </p:childTnLst>
                          </p:cTn>
                        </p:par>
                      </p:childTnLst>
                    </p:cTn>
                  </p:par>
                  <p:par>
                    <p:cTn id="182" fill="hold">
                      <p:stCondLst>
                        <p:cond delay="indefinite"/>
                      </p:stCondLst>
                      <p:childTnLst>
                        <p:par>
                          <p:cTn id="183" fill="hold">
                            <p:stCondLst>
                              <p:cond delay="0"/>
                            </p:stCondLst>
                            <p:childTnLst>
                              <p:par>
                                <p:cTn id="184" presetID="35" presetClass="entr" presetSubtype="0" fill="hold" grpId="0" nodeType="clickEffect">
                                  <p:stCondLst>
                                    <p:cond delay="0"/>
                                  </p:stCondLst>
                                  <p:childTnLst>
                                    <p:set>
                                      <p:cBhvr>
                                        <p:cTn id="185" dur="1" fill="hold">
                                          <p:stCondLst>
                                            <p:cond delay="0"/>
                                          </p:stCondLst>
                                        </p:cTn>
                                        <p:tgtEl>
                                          <p:spTgt spid="8217"/>
                                        </p:tgtEl>
                                        <p:attrNameLst>
                                          <p:attrName>style.visibility</p:attrName>
                                        </p:attrNameLst>
                                      </p:cBhvr>
                                      <p:to>
                                        <p:strVal val="visible"/>
                                      </p:to>
                                    </p:set>
                                    <p:animEffect transition="in" filter="fade">
                                      <p:cBhvr>
                                        <p:cTn id="186" dur="2000"/>
                                        <p:tgtEl>
                                          <p:spTgt spid="8217"/>
                                        </p:tgtEl>
                                      </p:cBhvr>
                                    </p:animEffect>
                                    <p:anim calcmode="lin" valueType="num">
                                      <p:cBhvr>
                                        <p:cTn id="187" dur="2000" fill="hold"/>
                                        <p:tgtEl>
                                          <p:spTgt spid="8217"/>
                                        </p:tgtEl>
                                        <p:attrNameLst>
                                          <p:attrName>style.rotation</p:attrName>
                                        </p:attrNameLst>
                                      </p:cBhvr>
                                      <p:tavLst>
                                        <p:tav tm="0">
                                          <p:val>
                                            <p:fltVal val="720"/>
                                          </p:val>
                                        </p:tav>
                                        <p:tav tm="100000">
                                          <p:val>
                                            <p:fltVal val="0"/>
                                          </p:val>
                                        </p:tav>
                                      </p:tavLst>
                                    </p:anim>
                                    <p:anim calcmode="lin" valueType="num">
                                      <p:cBhvr>
                                        <p:cTn id="188" dur="2000" fill="hold"/>
                                        <p:tgtEl>
                                          <p:spTgt spid="8217"/>
                                        </p:tgtEl>
                                        <p:attrNameLst>
                                          <p:attrName>ppt_h</p:attrName>
                                        </p:attrNameLst>
                                      </p:cBhvr>
                                      <p:tavLst>
                                        <p:tav tm="0">
                                          <p:val>
                                            <p:fltVal val="0"/>
                                          </p:val>
                                        </p:tav>
                                        <p:tav tm="100000">
                                          <p:val>
                                            <p:strVal val="#ppt_h"/>
                                          </p:val>
                                        </p:tav>
                                      </p:tavLst>
                                    </p:anim>
                                    <p:anim calcmode="lin" valueType="num">
                                      <p:cBhvr>
                                        <p:cTn id="189" dur="2000" fill="hold"/>
                                        <p:tgtEl>
                                          <p:spTgt spid="8217"/>
                                        </p:tgtEl>
                                        <p:attrNameLst>
                                          <p:attrName>ppt_w</p:attrName>
                                        </p:attrNameLst>
                                      </p:cBhvr>
                                      <p:tavLst>
                                        <p:tav tm="0">
                                          <p:val>
                                            <p:fltVal val="0"/>
                                          </p:val>
                                        </p:tav>
                                        <p:tav tm="100000">
                                          <p:val>
                                            <p:strVal val="#ppt_w"/>
                                          </p:val>
                                        </p:tav>
                                      </p:tavLst>
                                    </p:anim>
                                  </p:childTnLst>
                                </p:cTn>
                              </p:par>
                            </p:childTnLst>
                          </p:cTn>
                        </p:par>
                      </p:childTnLst>
                    </p:cTn>
                  </p:par>
                  <p:par>
                    <p:cTn id="190" fill="hold">
                      <p:stCondLst>
                        <p:cond delay="indefinite"/>
                      </p:stCondLst>
                      <p:childTnLst>
                        <p:par>
                          <p:cTn id="191" fill="hold">
                            <p:stCondLst>
                              <p:cond delay="0"/>
                            </p:stCondLst>
                            <p:childTnLst>
                              <p:par>
                                <p:cTn id="192" presetID="41" presetClass="entr" presetSubtype="0" fill="hold" grpId="0" nodeType="clickEffect">
                                  <p:stCondLst>
                                    <p:cond delay="0"/>
                                  </p:stCondLst>
                                  <p:iterate type="lt">
                                    <p:tmPct val="10000"/>
                                  </p:iterate>
                                  <p:childTnLst>
                                    <p:set>
                                      <p:cBhvr>
                                        <p:cTn id="193" dur="1" fill="hold">
                                          <p:stCondLst>
                                            <p:cond delay="0"/>
                                          </p:stCondLst>
                                        </p:cTn>
                                        <p:tgtEl>
                                          <p:spTgt spid="8207"/>
                                        </p:tgtEl>
                                        <p:attrNameLst>
                                          <p:attrName>style.visibility</p:attrName>
                                        </p:attrNameLst>
                                      </p:cBhvr>
                                      <p:to>
                                        <p:strVal val="visible"/>
                                      </p:to>
                                    </p:set>
                                    <p:anim calcmode="lin" valueType="num">
                                      <p:cBhvr>
                                        <p:cTn id="194" dur="500" fill="hold"/>
                                        <p:tgtEl>
                                          <p:spTgt spid="8207"/>
                                        </p:tgtEl>
                                        <p:attrNameLst>
                                          <p:attrName>ppt_x</p:attrName>
                                        </p:attrNameLst>
                                      </p:cBhvr>
                                      <p:tavLst>
                                        <p:tav tm="0">
                                          <p:val>
                                            <p:strVal val="#ppt_x"/>
                                          </p:val>
                                        </p:tav>
                                        <p:tav tm="50000">
                                          <p:val>
                                            <p:strVal val="#ppt_x+.1"/>
                                          </p:val>
                                        </p:tav>
                                        <p:tav tm="100000">
                                          <p:val>
                                            <p:strVal val="#ppt_x"/>
                                          </p:val>
                                        </p:tav>
                                      </p:tavLst>
                                    </p:anim>
                                    <p:anim calcmode="lin" valueType="num">
                                      <p:cBhvr>
                                        <p:cTn id="195" dur="500" fill="hold"/>
                                        <p:tgtEl>
                                          <p:spTgt spid="8207"/>
                                        </p:tgtEl>
                                        <p:attrNameLst>
                                          <p:attrName>ppt_y</p:attrName>
                                        </p:attrNameLst>
                                      </p:cBhvr>
                                      <p:tavLst>
                                        <p:tav tm="0">
                                          <p:val>
                                            <p:strVal val="#ppt_y"/>
                                          </p:val>
                                        </p:tav>
                                        <p:tav tm="100000">
                                          <p:val>
                                            <p:strVal val="#ppt_y"/>
                                          </p:val>
                                        </p:tav>
                                      </p:tavLst>
                                    </p:anim>
                                    <p:anim calcmode="lin" valueType="num">
                                      <p:cBhvr>
                                        <p:cTn id="196" dur="500" fill="hold"/>
                                        <p:tgtEl>
                                          <p:spTgt spid="8207"/>
                                        </p:tgtEl>
                                        <p:attrNameLst>
                                          <p:attrName>ppt_h</p:attrName>
                                        </p:attrNameLst>
                                      </p:cBhvr>
                                      <p:tavLst>
                                        <p:tav tm="0">
                                          <p:val>
                                            <p:strVal val="#ppt_h/10"/>
                                          </p:val>
                                        </p:tav>
                                        <p:tav tm="50000">
                                          <p:val>
                                            <p:strVal val="#ppt_h+.01"/>
                                          </p:val>
                                        </p:tav>
                                        <p:tav tm="100000">
                                          <p:val>
                                            <p:strVal val="#ppt_h"/>
                                          </p:val>
                                        </p:tav>
                                      </p:tavLst>
                                    </p:anim>
                                    <p:anim calcmode="lin" valueType="num">
                                      <p:cBhvr>
                                        <p:cTn id="197" dur="500" fill="hold"/>
                                        <p:tgtEl>
                                          <p:spTgt spid="8207"/>
                                        </p:tgtEl>
                                        <p:attrNameLst>
                                          <p:attrName>ppt_w</p:attrName>
                                        </p:attrNameLst>
                                      </p:cBhvr>
                                      <p:tavLst>
                                        <p:tav tm="0">
                                          <p:val>
                                            <p:strVal val="#ppt_w/10"/>
                                          </p:val>
                                        </p:tav>
                                        <p:tav tm="50000">
                                          <p:val>
                                            <p:strVal val="#ppt_w+.01"/>
                                          </p:val>
                                        </p:tav>
                                        <p:tav tm="100000">
                                          <p:val>
                                            <p:strVal val="#ppt_w"/>
                                          </p:val>
                                        </p:tav>
                                      </p:tavLst>
                                    </p:anim>
                                    <p:animEffect transition="in" filter="fade">
                                      <p:cBhvr>
                                        <p:cTn id="198" dur="500" tmFilter="0,0; .5, 1; 1, 1"/>
                                        <p:tgtEl>
                                          <p:spTgt spid="8207"/>
                                        </p:tgtEl>
                                      </p:cBhvr>
                                    </p:animEffect>
                                  </p:childTnLst>
                                </p:cTn>
                              </p:par>
                            </p:childTnLst>
                          </p:cTn>
                        </p:par>
                      </p:childTnLst>
                    </p:cTn>
                  </p:par>
                  <p:par>
                    <p:cTn id="199" fill="hold">
                      <p:stCondLst>
                        <p:cond delay="indefinite"/>
                      </p:stCondLst>
                      <p:childTnLst>
                        <p:par>
                          <p:cTn id="200" fill="hold">
                            <p:stCondLst>
                              <p:cond delay="0"/>
                            </p:stCondLst>
                            <p:childTnLst>
                              <p:par>
                                <p:cTn id="201" presetID="31" presetClass="entr" presetSubtype="0" fill="hold" grpId="0" nodeType="clickEffect">
                                  <p:stCondLst>
                                    <p:cond delay="0"/>
                                  </p:stCondLst>
                                  <p:iterate type="lt">
                                    <p:tmPct val="5000"/>
                                  </p:iterate>
                                  <p:childTnLst>
                                    <p:set>
                                      <p:cBhvr>
                                        <p:cTn id="202" dur="1" fill="hold">
                                          <p:stCondLst>
                                            <p:cond delay="0"/>
                                          </p:stCondLst>
                                        </p:cTn>
                                        <p:tgtEl>
                                          <p:spTgt spid="8227"/>
                                        </p:tgtEl>
                                        <p:attrNameLst>
                                          <p:attrName>style.visibility</p:attrName>
                                        </p:attrNameLst>
                                      </p:cBhvr>
                                      <p:to>
                                        <p:strVal val="visible"/>
                                      </p:to>
                                    </p:set>
                                    <p:anim calcmode="lin" valueType="num">
                                      <p:cBhvr>
                                        <p:cTn id="203" dur="1000" fill="hold"/>
                                        <p:tgtEl>
                                          <p:spTgt spid="8227"/>
                                        </p:tgtEl>
                                        <p:attrNameLst>
                                          <p:attrName>ppt_w</p:attrName>
                                        </p:attrNameLst>
                                      </p:cBhvr>
                                      <p:tavLst>
                                        <p:tav tm="0">
                                          <p:val>
                                            <p:fltVal val="0"/>
                                          </p:val>
                                        </p:tav>
                                        <p:tav tm="100000">
                                          <p:val>
                                            <p:strVal val="#ppt_w"/>
                                          </p:val>
                                        </p:tav>
                                      </p:tavLst>
                                    </p:anim>
                                    <p:anim calcmode="lin" valueType="num">
                                      <p:cBhvr>
                                        <p:cTn id="204" dur="1000" fill="hold"/>
                                        <p:tgtEl>
                                          <p:spTgt spid="8227"/>
                                        </p:tgtEl>
                                        <p:attrNameLst>
                                          <p:attrName>ppt_h</p:attrName>
                                        </p:attrNameLst>
                                      </p:cBhvr>
                                      <p:tavLst>
                                        <p:tav tm="0">
                                          <p:val>
                                            <p:fltVal val="0"/>
                                          </p:val>
                                        </p:tav>
                                        <p:tav tm="100000">
                                          <p:val>
                                            <p:strVal val="#ppt_h"/>
                                          </p:val>
                                        </p:tav>
                                      </p:tavLst>
                                    </p:anim>
                                    <p:anim calcmode="lin" valueType="num">
                                      <p:cBhvr>
                                        <p:cTn id="205" dur="1000" fill="hold"/>
                                        <p:tgtEl>
                                          <p:spTgt spid="8227"/>
                                        </p:tgtEl>
                                        <p:attrNameLst>
                                          <p:attrName>style.rotation</p:attrName>
                                        </p:attrNameLst>
                                      </p:cBhvr>
                                      <p:tavLst>
                                        <p:tav tm="0">
                                          <p:val>
                                            <p:fltVal val="90"/>
                                          </p:val>
                                        </p:tav>
                                        <p:tav tm="100000">
                                          <p:val>
                                            <p:fltVal val="0"/>
                                          </p:val>
                                        </p:tav>
                                      </p:tavLst>
                                    </p:anim>
                                    <p:animEffect transition="in" filter="fade">
                                      <p:cBhvr>
                                        <p:cTn id="206" dur="1000"/>
                                        <p:tgtEl>
                                          <p:spTgt spid="8227"/>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8220"/>
                                        </p:tgtEl>
                                        <p:attrNameLst>
                                          <p:attrName>style.visibility</p:attrName>
                                        </p:attrNameLst>
                                      </p:cBhvr>
                                      <p:to>
                                        <p:strVal val="visible"/>
                                      </p:to>
                                    </p:set>
                                    <p:animEffect transition="in" filter="fade">
                                      <p:cBhvr>
                                        <p:cTn id="211" dur="2000"/>
                                        <p:tgtEl>
                                          <p:spTgt spid="8220"/>
                                        </p:tgtEl>
                                      </p:cBhvr>
                                    </p:animEffect>
                                  </p:childTnLst>
                                </p:cTn>
                              </p:par>
                            </p:childTnLst>
                          </p:cTn>
                        </p:par>
                      </p:childTnLst>
                    </p:cTn>
                  </p:par>
                  <p:par>
                    <p:cTn id="212" fill="hold">
                      <p:stCondLst>
                        <p:cond delay="indefinite"/>
                      </p:stCondLst>
                      <p:childTnLst>
                        <p:par>
                          <p:cTn id="213" fill="hold">
                            <p:stCondLst>
                              <p:cond delay="0"/>
                            </p:stCondLst>
                            <p:childTnLst>
                              <p:par>
                                <p:cTn id="214" presetID="53" presetClass="entr" presetSubtype="0" fill="hold" grpId="0" nodeType="clickEffect">
                                  <p:stCondLst>
                                    <p:cond delay="0"/>
                                  </p:stCondLst>
                                  <p:childTnLst>
                                    <p:set>
                                      <p:cBhvr>
                                        <p:cTn id="215" dur="1" fill="hold">
                                          <p:stCondLst>
                                            <p:cond delay="0"/>
                                          </p:stCondLst>
                                        </p:cTn>
                                        <p:tgtEl>
                                          <p:spTgt spid="8222"/>
                                        </p:tgtEl>
                                        <p:attrNameLst>
                                          <p:attrName>style.visibility</p:attrName>
                                        </p:attrNameLst>
                                      </p:cBhvr>
                                      <p:to>
                                        <p:strVal val="visible"/>
                                      </p:to>
                                    </p:set>
                                    <p:anim calcmode="lin" valueType="num">
                                      <p:cBhvr>
                                        <p:cTn id="216" dur="500" fill="hold"/>
                                        <p:tgtEl>
                                          <p:spTgt spid="8222"/>
                                        </p:tgtEl>
                                        <p:attrNameLst>
                                          <p:attrName>ppt_w</p:attrName>
                                        </p:attrNameLst>
                                      </p:cBhvr>
                                      <p:tavLst>
                                        <p:tav tm="0">
                                          <p:val>
                                            <p:fltVal val="0"/>
                                          </p:val>
                                        </p:tav>
                                        <p:tav tm="100000">
                                          <p:val>
                                            <p:strVal val="#ppt_w"/>
                                          </p:val>
                                        </p:tav>
                                      </p:tavLst>
                                    </p:anim>
                                    <p:anim calcmode="lin" valueType="num">
                                      <p:cBhvr>
                                        <p:cTn id="217" dur="500" fill="hold"/>
                                        <p:tgtEl>
                                          <p:spTgt spid="8222"/>
                                        </p:tgtEl>
                                        <p:attrNameLst>
                                          <p:attrName>ppt_h</p:attrName>
                                        </p:attrNameLst>
                                      </p:cBhvr>
                                      <p:tavLst>
                                        <p:tav tm="0">
                                          <p:val>
                                            <p:fltVal val="0"/>
                                          </p:val>
                                        </p:tav>
                                        <p:tav tm="100000">
                                          <p:val>
                                            <p:strVal val="#ppt_h"/>
                                          </p:val>
                                        </p:tav>
                                      </p:tavLst>
                                    </p:anim>
                                    <p:animEffect transition="in" filter="fade">
                                      <p:cBhvr>
                                        <p:cTn id="218" dur="500"/>
                                        <p:tgtEl>
                                          <p:spTgt spid="8222"/>
                                        </p:tgtEl>
                                      </p:cBhvr>
                                    </p:animEffect>
                                  </p:childTnLst>
                                </p:cTn>
                              </p:par>
                            </p:childTnLst>
                          </p:cTn>
                        </p:par>
                      </p:childTnLst>
                    </p:cTn>
                  </p:par>
                  <p:par>
                    <p:cTn id="219" fill="hold">
                      <p:stCondLst>
                        <p:cond delay="indefinite"/>
                      </p:stCondLst>
                      <p:childTnLst>
                        <p:par>
                          <p:cTn id="220" fill="hold">
                            <p:stCondLst>
                              <p:cond delay="0"/>
                            </p:stCondLst>
                            <p:childTnLst>
                              <p:par>
                                <p:cTn id="221" presetID="39" presetClass="entr" presetSubtype="0" accel="100000" fill="hold" grpId="0" nodeType="clickEffect">
                                  <p:stCondLst>
                                    <p:cond delay="0"/>
                                  </p:stCondLst>
                                  <p:childTnLst>
                                    <p:set>
                                      <p:cBhvr>
                                        <p:cTn id="222" dur="1" fill="hold">
                                          <p:stCondLst>
                                            <p:cond delay="0"/>
                                          </p:stCondLst>
                                        </p:cTn>
                                        <p:tgtEl>
                                          <p:spTgt spid="8221"/>
                                        </p:tgtEl>
                                        <p:attrNameLst>
                                          <p:attrName>style.visibility</p:attrName>
                                        </p:attrNameLst>
                                      </p:cBhvr>
                                      <p:to>
                                        <p:strVal val="visible"/>
                                      </p:to>
                                    </p:set>
                                    <p:anim calcmode="lin" valueType="num">
                                      <p:cBhvr>
                                        <p:cTn id="223" dur="500" fill="hold"/>
                                        <p:tgtEl>
                                          <p:spTgt spid="8221"/>
                                        </p:tgtEl>
                                        <p:attrNameLst>
                                          <p:attrName>ppt_h</p:attrName>
                                        </p:attrNameLst>
                                      </p:cBhvr>
                                      <p:tavLst>
                                        <p:tav tm="0">
                                          <p:val>
                                            <p:strVal val="#ppt_h/20"/>
                                          </p:val>
                                        </p:tav>
                                        <p:tav tm="50000">
                                          <p:val>
                                            <p:strVal val="#ppt_h/20"/>
                                          </p:val>
                                        </p:tav>
                                        <p:tav tm="100000">
                                          <p:val>
                                            <p:strVal val="#ppt_h"/>
                                          </p:val>
                                        </p:tav>
                                      </p:tavLst>
                                    </p:anim>
                                    <p:anim calcmode="lin" valueType="num">
                                      <p:cBhvr>
                                        <p:cTn id="224" dur="500" fill="hold"/>
                                        <p:tgtEl>
                                          <p:spTgt spid="8221"/>
                                        </p:tgtEl>
                                        <p:attrNameLst>
                                          <p:attrName>ppt_w</p:attrName>
                                        </p:attrNameLst>
                                      </p:cBhvr>
                                      <p:tavLst>
                                        <p:tav tm="0">
                                          <p:val>
                                            <p:strVal val="#ppt_w+.3"/>
                                          </p:val>
                                        </p:tav>
                                        <p:tav tm="50000">
                                          <p:val>
                                            <p:strVal val="#ppt_w+.3"/>
                                          </p:val>
                                        </p:tav>
                                        <p:tav tm="100000">
                                          <p:val>
                                            <p:strVal val="#ppt_w"/>
                                          </p:val>
                                        </p:tav>
                                      </p:tavLst>
                                    </p:anim>
                                    <p:anim calcmode="lin" valueType="num">
                                      <p:cBhvr>
                                        <p:cTn id="225" dur="500" fill="hold"/>
                                        <p:tgtEl>
                                          <p:spTgt spid="8221"/>
                                        </p:tgtEl>
                                        <p:attrNameLst>
                                          <p:attrName>ppt_x</p:attrName>
                                        </p:attrNameLst>
                                      </p:cBhvr>
                                      <p:tavLst>
                                        <p:tav tm="0">
                                          <p:val>
                                            <p:strVal val="#ppt_x-.3"/>
                                          </p:val>
                                        </p:tav>
                                        <p:tav tm="50000">
                                          <p:val>
                                            <p:strVal val="#ppt_x"/>
                                          </p:val>
                                        </p:tav>
                                        <p:tav tm="100000">
                                          <p:val>
                                            <p:strVal val="#ppt_x"/>
                                          </p:val>
                                        </p:tav>
                                      </p:tavLst>
                                    </p:anim>
                                    <p:anim calcmode="lin" valueType="num">
                                      <p:cBhvr>
                                        <p:cTn id="226"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1" presetClass="entr" presetSubtype="0" fill="hold" grpId="0" nodeType="clickEffect">
                                  <p:stCondLst>
                                    <p:cond delay="0"/>
                                  </p:stCondLst>
                                  <p:iterate type="lt">
                                    <p:tmPct val="10000"/>
                                  </p:iterate>
                                  <p:childTnLst>
                                    <p:set>
                                      <p:cBhvr>
                                        <p:cTn id="230" dur="1" fill="hold">
                                          <p:stCondLst>
                                            <p:cond delay="0"/>
                                          </p:stCondLst>
                                        </p:cTn>
                                        <p:tgtEl>
                                          <p:spTgt spid="8223"/>
                                        </p:tgtEl>
                                        <p:attrNameLst>
                                          <p:attrName>style.visibility</p:attrName>
                                        </p:attrNameLst>
                                      </p:cBhvr>
                                      <p:to>
                                        <p:strVal val="visible"/>
                                      </p:to>
                                    </p:set>
                                    <p:anim calcmode="lin" valueType="num">
                                      <p:cBhvr>
                                        <p:cTn id="231" dur="500" fill="hold"/>
                                        <p:tgtEl>
                                          <p:spTgt spid="8223"/>
                                        </p:tgtEl>
                                        <p:attrNameLst>
                                          <p:attrName>ppt_x</p:attrName>
                                        </p:attrNameLst>
                                      </p:cBhvr>
                                      <p:tavLst>
                                        <p:tav tm="0">
                                          <p:val>
                                            <p:strVal val="#ppt_x"/>
                                          </p:val>
                                        </p:tav>
                                        <p:tav tm="50000">
                                          <p:val>
                                            <p:strVal val="#ppt_x+.1"/>
                                          </p:val>
                                        </p:tav>
                                        <p:tav tm="100000">
                                          <p:val>
                                            <p:strVal val="#ppt_x"/>
                                          </p:val>
                                        </p:tav>
                                      </p:tavLst>
                                    </p:anim>
                                    <p:anim calcmode="lin" valueType="num">
                                      <p:cBhvr>
                                        <p:cTn id="232" dur="500" fill="hold"/>
                                        <p:tgtEl>
                                          <p:spTgt spid="8223"/>
                                        </p:tgtEl>
                                        <p:attrNameLst>
                                          <p:attrName>ppt_y</p:attrName>
                                        </p:attrNameLst>
                                      </p:cBhvr>
                                      <p:tavLst>
                                        <p:tav tm="0">
                                          <p:val>
                                            <p:strVal val="#ppt_y"/>
                                          </p:val>
                                        </p:tav>
                                        <p:tav tm="100000">
                                          <p:val>
                                            <p:strVal val="#ppt_y"/>
                                          </p:val>
                                        </p:tav>
                                      </p:tavLst>
                                    </p:anim>
                                    <p:anim calcmode="lin" valueType="num">
                                      <p:cBhvr>
                                        <p:cTn id="233" dur="500" fill="hold"/>
                                        <p:tgtEl>
                                          <p:spTgt spid="8223"/>
                                        </p:tgtEl>
                                        <p:attrNameLst>
                                          <p:attrName>ppt_h</p:attrName>
                                        </p:attrNameLst>
                                      </p:cBhvr>
                                      <p:tavLst>
                                        <p:tav tm="0">
                                          <p:val>
                                            <p:strVal val="#ppt_h/10"/>
                                          </p:val>
                                        </p:tav>
                                        <p:tav tm="50000">
                                          <p:val>
                                            <p:strVal val="#ppt_h+.01"/>
                                          </p:val>
                                        </p:tav>
                                        <p:tav tm="100000">
                                          <p:val>
                                            <p:strVal val="#ppt_h"/>
                                          </p:val>
                                        </p:tav>
                                      </p:tavLst>
                                    </p:anim>
                                    <p:anim calcmode="lin" valueType="num">
                                      <p:cBhvr>
                                        <p:cTn id="234" dur="500" fill="hold"/>
                                        <p:tgtEl>
                                          <p:spTgt spid="8223"/>
                                        </p:tgtEl>
                                        <p:attrNameLst>
                                          <p:attrName>ppt_w</p:attrName>
                                        </p:attrNameLst>
                                      </p:cBhvr>
                                      <p:tavLst>
                                        <p:tav tm="0">
                                          <p:val>
                                            <p:strVal val="#ppt_w/10"/>
                                          </p:val>
                                        </p:tav>
                                        <p:tav tm="50000">
                                          <p:val>
                                            <p:strVal val="#ppt_w+.01"/>
                                          </p:val>
                                        </p:tav>
                                        <p:tav tm="100000">
                                          <p:val>
                                            <p:strVal val="#ppt_w"/>
                                          </p:val>
                                        </p:tav>
                                      </p:tavLst>
                                    </p:anim>
                                    <p:animEffect transition="in" filter="fade">
                                      <p:cBhvr>
                                        <p:cTn id="235" dur="500" tmFilter="0,0; .5, 1; 1, 1"/>
                                        <p:tgtEl>
                                          <p:spTgt spid="8223"/>
                                        </p:tgtEl>
                                      </p:cBhvr>
                                    </p:animEffect>
                                  </p:childTnLst>
                                </p:cTn>
                              </p:par>
                            </p:childTnLst>
                          </p:cTn>
                        </p:par>
                      </p:childTnLst>
                    </p:cTn>
                  </p:par>
                  <p:par>
                    <p:cTn id="236" fill="hold">
                      <p:stCondLst>
                        <p:cond delay="indefinite"/>
                      </p:stCondLst>
                      <p:childTnLst>
                        <p:par>
                          <p:cTn id="237" fill="hold">
                            <p:stCondLst>
                              <p:cond delay="0"/>
                            </p:stCondLst>
                            <p:childTnLst>
                              <p:par>
                                <p:cTn id="238" presetID="31" presetClass="entr" presetSubtype="0" fill="hold" grpId="0" nodeType="clickEffect">
                                  <p:stCondLst>
                                    <p:cond delay="0"/>
                                  </p:stCondLst>
                                  <p:iterate type="lt">
                                    <p:tmPct val="5000"/>
                                  </p:iterate>
                                  <p:childTnLst>
                                    <p:set>
                                      <p:cBhvr>
                                        <p:cTn id="239" dur="1" fill="hold">
                                          <p:stCondLst>
                                            <p:cond delay="0"/>
                                          </p:stCondLst>
                                        </p:cTn>
                                        <p:tgtEl>
                                          <p:spTgt spid="8226"/>
                                        </p:tgtEl>
                                        <p:attrNameLst>
                                          <p:attrName>style.visibility</p:attrName>
                                        </p:attrNameLst>
                                      </p:cBhvr>
                                      <p:to>
                                        <p:strVal val="visible"/>
                                      </p:to>
                                    </p:set>
                                    <p:anim calcmode="lin" valueType="num">
                                      <p:cBhvr>
                                        <p:cTn id="240" dur="1000" fill="hold"/>
                                        <p:tgtEl>
                                          <p:spTgt spid="8226"/>
                                        </p:tgtEl>
                                        <p:attrNameLst>
                                          <p:attrName>ppt_w</p:attrName>
                                        </p:attrNameLst>
                                      </p:cBhvr>
                                      <p:tavLst>
                                        <p:tav tm="0">
                                          <p:val>
                                            <p:fltVal val="0"/>
                                          </p:val>
                                        </p:tav>
                                        <p:tav tm="100000">
                                          <p:val>
                                            <p:strVal val="#ppt_w"/>
                                          </p:val>
                                        </p:tav>
                                      </p:tavLst>
                                    </p:anim>
                                    <p:anim calcmode="lin" valueType="num">
                                      <p:cBhvr>
                                        <p:cTn id="241" dur="1000" fill="hold"/>
                                        <p:tgtEl>
                                          <p:spTgt spid="8226"/>
                                        </p:tgtEl>
                                        <p:attrNameLst>
                                          <p:attrName>ppt_h</p:attrName>
                                        </p:attrNameLst>
                                      </p:cBhvr>
                                      <p:tavLst>
                                        <p:tav tm="0">
                                          <p:val>
                                            <p:fltVal val="0"/>
                                          </p:val>
                                        </p:tav>
                                        <p:tav tm="100000">
                                          <p:val>
                                            <p:strVal val="#ppt_h"/>
                                          </p:val>
                                        </p:tav>
                                      </p:tavLst>
                                    </p:anim>
                                    <p:anim calcmode="lin" valueType="num">
                                      <p:cBhvr>
                                        <p:cTn id="242" dur="1000" fill="hold"/>
                                        <p:tgtEl>
                                          <p:spTgt spid="8226"/>
                                        </p:tgtEl>
                                        <p:attrNameLst>
                                          <p:attrName>style.rotation</p:attrName>
                                        </p:attrNameLst>
                                      </p:cBhvr>
                                      <p:tavLst>
                                        <p:tav tm="0">
                                          <p:val>
                                            <p:fltVal val="90"/>
                                          </p:val>
                                        </p:tav>
                                        <p:tav tm="100000">
                                          <p:val>
                                            <p:fltVal val="0"/>
                                          </p:val>
                                        </p:tav>
                                      </p:tavLst>
                                    </p:anim>
                                    <p:animEffect transition="in" filter="fade">
                                      <p:cBhvr>
                                        <p:cTn id="243" dur="10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animBg="1"/>
      <p:bldP spid="8203" grpId="0" animBg="1"/>
      <p:bldP spid="8204" grpId="0" animBg="1"/>
      <p:bldP spid="8205" grpId="0" animBg="1"/>
      <p:bldP spid="8206" grpId="0"/>
      <p:bldP spid="8207" grpId="0"/>
      <p:bldP spid="8208" grpId="0"/>
      <p:bldP spid="8209" grpId="0"/>
      <p:bldP spid="8210" grpId="0" animBg="1"/>
      <p:bldP spid="8211" grpId="0" animBg="1"/>
      <p:bldP spid="8212" grpId="0"/>
      <p:bldP spid="8213" grpId="0"/>
      <p:bldP spid="8214" grpId="0"/>
      <p:bldP spid="8215" grpId="0"/>
      <p:bldP spid="8216" grpId="0" animBg="1"/>
      <p:bldP spid="8217" grpId="0" animBg="1"/>
      <p:bldP spid="8218" grpId="0"/>
      <p:bldP spid="8219" grpId="0"/>
      <p:bldP spid="8220" grpId="0" animBg="1"/>
      <p:bldP spid="8221" grpId="0" animBg="1"/>
      <p:bldP spid="8222" grpId="0"/>
      <p:bldP spid="8223" grpId="0"/>
      <p:bldP spid="8224" grpId="0" animBg="1"/>
      <p:bldP spid="8225" grpId="0" animBg="1"/>
      <p:bldP spid="8226" grpId="0" animBg="1"/>
      <p:bldP spid="8227" grpId="0" animBg="1"/>
      <p:bldP spid="82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ja-JP" altLang="en-US" smtClean="0"/>
              <a:t>経済学とは</a:t>
            </a:r>
          </a:p>
        </p:txBody>
      </p:sp>
      <p:sp>
        <p:nvSpPr>
          <p:cNvPr id="100355" name="Rectangle 3"/>
          <p:cNvSpPr>
            <a:spLocks noGrp="1" noChangeArrowheads="1"/>
          </p:cNvSpPr>
          <p:nvPr>
            <p:ph idx="1"/>
          </p:nvPr>
        </p:nvSpPr>
        <p:spPr>
          <a:xfrm>
            <a:off x="457200" y="1600200"/>
            <a:ext cx="7786688" cy="4525963"/>
          </a:xfrm>
        </p:spPr>
        <p:txBody>
          <a:bodyPr rtlCol="0">
            <a:normAutofit fontScale="92500" lnSpcReduction="10000"/>
          </a:bodyPr>
          <a:lstStyle/>
          <a:p>
            <a:pPr marL="812800" indent="-812800" fontAlgn="auto">
              <a:spcAft>
                <a:spcPts val="0"/>
              </a:spcAft>
              <a:buFont typeface="Wingdings" pitchFamily="2" charset="2"/>
              <a:buNone/>
              <a:defRPr/>
            </a:pPr>
            <a:r>
              <a:rPr lang="ja-JP" altLang="en-US" sz="2800" dirty="0" smtClean="0"/>
              <a:t>サミュエルソンの定義</a:t>
            </a:r>
          </a:p>
          <a:p>
            <a:pPr marL="812800" indent="-812800" fontAlgn="auto">
              <a:spcAft>
                <a:spcPts val="0"/>
              </a:spcAft>
              <a:buFont typeface="Arial" pitchFamily="34" charset="0"/>
              <a:buChar char="•"/>
              <a:defRPr/>
            </a:pPr>
            <a:r>
              <a:rPr lang="ja-JP" altLang="en-US" sz="2800" dirty="0" smtClean="0"/>
              <a:t>「経済学とは、</a:t>
            </a:r>
          </a:p>
          <a:p>
            <a:pPr marL="812800" indent="-812800" fontAlgn="auto">
              <a:spcAft>
                <a:spcPts val="0"/>
              </a:spcAft>
              <a:buFont typeface="Arial" pitchFamily="34" charset="0"/>
              <a:buChar char="•"/>
              <a:defRPr/>
            </a:pPr>
            <a:r>
              <a:rPr lang="ja-JP" altLang="en-US" sz="2800" dirty="0" smtClean="0"/>
              <a:t>複数の代替可能な希少な生産資源をいかに使うか</a:t>
            </a:r>
          </a:p>
          <a:p>
            <a:pPr marL="812800" indent="-812800" fontAlgn="auto">
              <a:spcAft>
                <a:spcPts val="0"/>
              </a:spcAft>
              <a:buFont typeface="Arial" pitchFamily="34" charset="0"/>
              <a:buChar char="•"/>
              <a:defRPr/>
            </a:pPr>
            <a:r>
              <a:rPr lang="ja-JP" altLang="en-US" sz="2800" dirty="0" smtClean="0"/>
              <a:t>時間を通じて種々の製品をいかに生産するか</a:t>
            </a:r>
          </a:p>
          <a:p>
            <a:pPr marL="812800" indent="-812800" fontAlgn="auto">
              <a:spcAft>
                <a:spcPts val="0"/>
              </a:spcAft>
              <a:buFont typeface="Arial" pitchFamily="34" charset="0"/>
              <a:buChar char="•"/>
              <a:defRPr/>
            </a:pPr>
            <a:r>
              <a:rPr lang="ja-JP" altLang="en-US" sz="2800" dirty="0" smtClean="0"/>
              <a:t>現在と将来の消費のためにどのように分配するか</a:t>
            </a:r>
          </a:p>
          <a:p>
            <a:pPr marL="812800" indent="-812800" fontAlgn="auto">
              <a:spcAft>
                <a:spcPts val="0"/>
              </a:spcAft>
              <a:buFont typeface="Arial" pitchFamily="34" charset="0"/>
              <a:buChar char="•"/>
              <a:defRPr/>
            </a:pPr>
            <a:endParaRPr lang="ja-JP" altLang="en-US" sz="2800" dirty="0" smtClean="0"/>
          </a:p>
          <a:p>
            <a:pPr marL="812800" indent="-812800" fontAlgn="auto">
              <a:spcAft>
                <a:spcPts val="0"/>
              </a:spcAft>
              <a:buFont typeface="Arial" pitchFamily="34" charset="0"/>
              <a:buChar char="•"/>
              <a:defRPr/>
            </a:pPr>
            <a:r>
              <a:rPr lang="ja-JP" altLang="en-US" sz="2800" dirty="0" smtClean="0"/>
              <a:t>について、貨幣を使用し、あるいは使用せずにいかなる選択を行うかの学問」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checkerboard(across)">
                                      <p:cBhvr>
                                        <p:cTn id="12" dur="5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17" dur="500"/>
                                        <p:tgtEl>
                                          <p:spTgt spid="100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checkerboard(across)">
                                      <p:cBhvr>
                                        <p:cTn id="22" dur="500"/>
                                        <p:tgtEl>
                                          <p:spTgt spid="100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checkerboard(across)">
                                      <p:cBhvr>
                                        <p:cTn id="27" dur="500"/>
                                        <p:tgtEl>
                                          <p:spTgt spid="100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0355">
                                            <p:txEl>
                                              <p:pRg st="6" end="6"/>
                                            </p:txEl>
                                          </p:spTgt>
                                        </p:tgtEl>
                                        <p:attrNameLst>
                                          <p:attrName>style.visibility</p:attrName>
                                        </p:attrNameLst>
                                      </p:cBhvr>
                                      <p:to>
                                        <p:strVal val="visible"/>
                                      </p:to>
                                    </p:set>
                                    <p:animEffect transition="in" filter="checkerboard(across)">
                                      <p:cBhvr>
                                        <p:cTn id="32"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政府の必要性　</a:t>
            </a:r>
          </a:p>
        </p:txBody>
      </p:sp>
      <p:sp>
        <p:nvSpPr>
          <p:cNvPr id="3" name="コンテンツ プレースホルダー 2"/>
          <p:cNvSpPr>
            <a:spLocks noGrp="1"/>
          </p:cNvSpPr>
          <p:nvPr>
            <p:ph idx="1"/>
          </p:nvPr>
        </p:nvSpPr>
        <p:spPr/>
        <p:txBody>
          <a:bodyPr/>
          <a:lstStyle/>
          <a:p>
            <a:pPr marL="0" indent="0">
              <a:buNone/>
            </a:pPr>
            <a:r>
              <a:rPr lang="ja-JP" altLang="en-US" dirty="0" smtClean="0"/>
              <a:t>①</a:t>
            </a:r>
            <a:r>
              <a:rPr lang="ja-JP" altLang="en-US" dirty="0"/>
              <a:t>「市場の失敗」公園、道路、環境問題</a:t>
            </a:r>
          </a:p>
          <a:p>
            <a:pPr marL="0" indent="0">
              <a:buNone/>
            </a:pPr>
            <a:r>
              <a:rPr lang="ja-JP" altLang="en-US" dirty="0"/>
              <a:t>②「再分配」　所得の違いは努力か運か？</a:t>
            </a:r>
          </a:p>
          <a:p>
            <a:pPr marL="0" indent="0">
              <a:buNone/>
            </a:pPr>
            <a:r>
              <a:rPr lang="ja-JP" altLang="en-US" dirty="0"/>
              <a:t>③「景気」の調整</a:t>
            </a:r>
          </a:p>
          <a:p>
            <a:pPr marL="0" indent="0">
              <a:buNone/>
            </a:pPr>
            <a:endParaRPr lang="en-US" altLang="ja-JP" dirty="0" smtClean="0"/>
          </a:p>
          <a:p>
            <a:pPr marL="0" indent="0">
              <a:buNone/>
            </a:pPr>
            <a:r>
              <a:rPr lang="ja-JP" altLang="en-US" dirty="0" smtClean="0"/>
              <a:t>マクロ</a:t>
            </a:r>
            <a:r>
              <a:rPr lang="ja-JP" altLang="en-US" dirty="0"/>
              <a:t>経済学の関心事</a:t>
            </a:r>
          </a:p>
          <a:p>
            <a:pPr marL="0" indent="0">
              <a:buNone/>
            </a:pPr>
            <a:r>
              <a:rPr lang="ja-JP" altLang="en-US" dirty="0" smtClean="0"/>
              <a:t>失業　　インフレ</a:t>
            </a:r>
            <a:r>
              <a:rPr lang="ja-JP" altLang="en-US" dirty="0"/>
              <a:t>　</a:t>
            </a:r>
            <a:endParaRPr lang="en-US" altLang="ja-JP" dirty="0" smtClean="0"/>
          </a:p>
          <a:p>
            <a:pPr marL="0" indent="0">
              <a:buNone/>
            </a:pPr>
            <a:r>
              <a:rPr lang="ja-JP" altLang="en-US" dirty="0" smtClean="0"/>
              <a:t>スタグフレーション</a:t>
            </a:r>
            <a:r>
              <a:rPr lang="ja-JP" altLang="en-US" dirty="0"/>
              <a:t>（泣きっ面に蜂）</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xmlns="" val="1538880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dirty="0"/>
              <a:t>★財政政策は、減税や公共投資など、政府がお金を使う政策。</a:t>
            </a:r>
          </a:p>
          <a:p>
            <a:pPr marL="0" indent="0">
              <a:buNone/>
            </a:pPr>
            <a:endParaRPr lang="en-US" altLang="ja-JP" dirty="0" smtClean="0"/>
          </a:p>
          <a:p>
            <a:pPr marL="0" indent="0">
              <a:buNone/>
            </a:pPr>
            <a:r>
              <a:rPr lang="ja-JP" altLang="en-US" dirty="0" smtClean="0"/>
              <a:t>★</a:t>
            </a:r>
            <a:r>
              <a:rPr lang="ja-JP" altLang="en-US" dirty="0"/>
              <a:t>金融政策は、金利を動かしたり、お金の供給量を変えたりする政策。</a:t>
            </a:r>
          </a:p>
          <a:p>
            <a:endParaRPr kumimoji="1" lang="ja-JP" altLang="en-US" dirty="0"/>
          </a:p>
        </p:txBody>
      </p:sp>
    </p:spTree>
    <p:extLst>
      <p:ext uri="{BB962C8B-B14F-4D97-AF65-F5344CB8AC3E}">
        <p14:creationId xmlns:p14="http://schemas.microsoft.com/office/powerpoint/2010/main" xmlns="" val="1918137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経済学</a:t>
            </a:r>
            <a:r>
              <a:rPr lang="ja-JP" altLang="en-US" dirty="0"/>
              <a:t>の仮定</a:t>
            </a:r>
          </a:p>
        </p:txBody>
      </p:sp>
      <p:sp>
        <p:nvSpPr>
          <p:cNvPr id="3" name="コンテンツ プレースホルダー 2"/>
          <p:cNvSpPr>
            <a:spLocks noGrp="1"/>
          </p:cNvSpPr>
          <p:nvPr>
            <p:ph idx="1"/>
          </p:nvPr>
        </p:nvSpPr>
        <p:spPr>
          <a:xfrm>
            <a:off x="444826" y="1844824"/>
            <a:ext cx="8229600" cy="4525963"/>
          </a:xfrm>
        </p:spPr>
        <p:txBody>
          <a:bodyPr/>
          <a:lstStyle/>
          <a:p>
            <a:pPr marL="0" indent="0">
              <a:buNone/>
            </a:pPr>
            <a:r>
              <a:rPr lang="ja-JP" altLang="en-US" dirty="0" smtClean="0"/>
              <a:t>経済学</a:t>
            </a:r>
            <a:r>
              <a:rPr lang="ja-JP" altLang="en-US" dirty="0"/>
              <a:t>の理想＝社会全体を一つの法則で表したい。</a:t>
            </a:r>
          </a:p>
          <a:p>
            <a:endParaRPr lang="ja-JP" altLang="en-US" dirty="0"/>
          </a:p>
          <a:p>
            <a:r>
              <a:rPr lang="ja-JP" altLang="en-US" dirty="0"/>
              <a:t>→</a:t>
            </a:r>
            <a:r>
              <a:rPr lang="en-US" altLang="ja-JP" dirty="0"/>
              <a:t>A</a:t>
            </a:r>
            <a:r>
              <a:rPr lang="ja-JP" altLang="en-US" dirty="0"/>
              <a:t>子さんが</a:t>
            </a:r>
            <a:r>
              <a:rPr lang="en-US" altLang="ja-JP" dirty="0"/>
              <a:t>10000</a:t>
            </a:r>
            <a:r>
              <a:rPr lang="ja-JP" altLang="en-US" dirty="0"/>
              <a:t>円もらったとき、いくら使って、いくら貯金するか（さらには何を使うか）を理論的に説明したい。しかし現実には人々の行動は読みにくい</a:t>
            </a:r>
            <a:r>
              <a:rPr lang="en-US" altLang="ja-JP" dirty="0"/>
              <a:t>…</a:t>
            </a:r>
          </a:p>
          <a:p>
            <a:r>
              <a:rPr lang="ja-JP" altLang="en-US" dirty="0"/>
              <a:t>　　</a:t>
            </a:r>
          </a:p>
        </p:txBody>
      </p:sp>
    </p:spTree>
    <p:extLst>
      <p:ext uri="{BB962C8B-B14F-4D97-AF65-F5344CB8AC3E}">
        <p14:creationId xmlns:p14="http://schemas.microsoft.com/office/powerpoint/2010/main" xmlns="" val="44847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そこで、モデルケースを作る。</a:t>
            </a:r>
          </a:p>
        </p:txBody>
      </p:sp>
      <p:sp>
        <p:nvSpPr>
          <p:cNvPr id="3" name="コンテンツ プレースホルダー 2"/>
          <p:cNvSpPr>
            <a:spLocks noGrp="1"/>
          </p:cNvSpPr>
          <p:nvPr>
            <p:ph idx="1"/>
          </p:nvPr>
        </p:nvSpPr>
        <p:spPr/>
        <p:txBody>
          <a:bodyPr/>
          <a:lstStyle/>
          <a:p>
            <a:r>
              <a:rPr lang="ja-JP" altLang="en-US" dirty="0" smtClean="0"/>
              <a:t>→</a:t>
            </a:r>
            <a:r>
              <a:rPr lang="ja-JP" altLang="en-US" dirty="0"/>
              <a:t>平均的な人（または多くの人）が行動するような法則を作り出す。</a:t>
            </a:r>
          </a:p>
          <a:p>
            <a:endParaRPr lang="ja-JP" altLang="en-US" dirty="0"/>
          </a:p>
        </p:txBody>
      </p:sp>
    </p:spTree>
    <p:extLst>
      <p:ext uri="{BB962C8B-B14F-4D97-AF65-F5344CB8AC3E}">
        <p14:creationId xmlns:p14="http://schemas.microsoft.com/office/powerpoint/2010/main" xmlns="" val="349104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分析の基本</a:t>
            </a:r>
            <a:br>
              <a:rPr lang="ja-JP" altLang="en-US" dirty="0"/>
            </a:br>
            <a:endParaRPr kumimoji="1" lang="ja-JP" altLang="en-US" dirty="0"/>
          </a:p>
        </p:txBody>
      </p:sp>
      <p:sp>
        <p:nvSpPr>
          <p:cNvPr id="3" name="コンテンツ プレースホルダー 2"/>
          <p:cNvSpPr>
            <a:spLocks noGrp="1"/>
          </p:cNvSpPr>
          <p:nvPr>
            <p:ph idx="1"/>
          </p:nvPr>
        </p:nvSpPr>
        <p:spPr>
          <a:xfrm>
            <a:off x="457200" y="980728"/>
            <a:ext cx="8229600" cy="5184576"/>
          </a:xfrm>
        </p:spPr>
        <p:txBody>
          <a:bodyPr/>
          <a:lstStyle/>
          <a:p>
            <a:pPr marL="0" indent="0">
              <a:buNone/>
            </a:pPr>
            <a:r>
              <a:rPr lang="ja-JP" altLang="en-US" dirty="0" smtClean="0"/>
              <a:t>家計</a:t>
            </a:r>
            <a:r>
              <a:rPr lang="ja-JP" altLang="en-US" dirty="0"/>
              <a:t>＝制約された所得の中で、効用を最大化する</a:t>
            </a:r>
          </a:p>
          <a:p>
            <a:pPr marL="0" indent="0">
              <a:buNone/>
            </a:pPr>
            <a:r>
              <a:rPr lang="ja-JP" altLang="en-US" dirty="0" smtClean="0"/>
              <a:t>企業</a:t>
            </a:r>
            <a:r>
              <a:rPr lang="ja-JP" altLang="en-US" dirty="0"/>
              <a:t>＝利潤を最大化する</a:t>
            </a:r>
          </a:p>
          <a:p>
            <a:endParaRPr lang="ja-JP" altLang="en-US" dirty="0"/>
          </a:p>
          <a:p>
            <a:pPr marL="0" indent="0">
              <a:buNone/>
            </a:pPr>
            <a:r>
              <a:rPr lang="en-US" altLang="ja-JP" dirty="0" smtClean="0"/>
              <a:t>【</a:t>
            </a:r>
            <a:r>
              <a:rPr lang="ja-JP" altLang="en-US" dirty="0" smtClean="0"/>
              <a:t>結婚</a:t>
            </a:r>
            <a:r>
              <a:rPr lang="ja-JP" altLang="en-US" dirty="0"/>
              <a:t>の</a:t>
            </a:r>
            <a:r>
              <a:rPr lang="ja-JP" altLang="en-US" dirty="0" smtClean="0"/>
              <a:t>経済学</a:t>
            </a:r>
            <a:r>
              <a:rPr lang="en-US" altLang="ja-JP" dirty="0" smtClean="0"/>
              <a:t>】</a:t>
            </a:r>
            <a:endParaRPr lang="ja-JP" altLang="en-US" dirty="0"/>
          </a:p>
          <a:p>
            <a:pPr marL="0" indent="0">
              <a:buNone/>
            </a:pPr>
            <a:r>
              <a:rPr lang="ja-JP" altLang="en-US" dirty="0" smtClean="0"/>
              <a:t>需要</a:t>
            </a:r>
            <a:r>
              <a:rPr lang="ja-JP" altLang="en-US" dirty="0"/>
              <a:t>＝夫　供給＝自分　市場＝さまざまな場所</a:t>
            </a:r>
          </a:p>
          <a:p>
            <a:pPr marL="0" indent="0">
              <a:buNone/>
            </a:pPr>
            <a:r>
              <a:rPr lang="ja-JP" altLang="en-US" dirty="0" smtClean="0"/>
              <a:t>与えられた</a:t>
            </a:r>
            <a:r>
              <a:rPr lang="ja-JP" altLang="en-US" dirty="0"/>
              <a:t>制約（自分の魅力）の中で効用（幸せ）を最大化するように相手を決める。</a:t>
            </a:r>
          </a:p>
          <a:p>
            <a:endParaRPr kumimoji="1" lang="ja-JP" altLang="en-US" dirty="0"/>
          </a:p>
        </p:txBody>
      </p:sp>
    </p:spTree>
    <p:extLst>
      <p:ext uri="{BB962C8B-B14F-4D97-AF65-F5344CB8AC3E}">
        <p14:creationId xmlns:p14="http://schemas.microsoft.com/office/powerpoint/2010/main" xmlns="" val="850967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143000"/>
          </a:xfrm>
        </p:spPr>
        <p:txBody>
          <a:bodyPr/>
          <a:lstStyle/>
          <a:p>
            <a:r>
              <a:rPr lang="ja-JP" altLang="en-US" dirty="0">
                <a:hlinkClick r:id="rId2"/>
              </a:rPr>
              <a:t>仏トゥールーズ第１</a:t>
            </a:r>
            <a:r>
              <a:rPr lang="ja-JP" altLang="en-US" dirty="0" smtClean="0">
                <a:hlinkClick r:id="rId2"/>
              </a:rPr>
              <a:t>大学</a:t>
            </a:r>
            <a:r>
              <a:rPr lang="en-US" altLang="ja-JP" dirty="0" smtClean="0">
                <a:hlinkClick r:id="rId2"/>
              </a:rPr>
              <a:t/>
            </a:r>
            <a:br>
              <a:rPr lang="en-US" altLang="ja-JP" dirty="0" smtClean="0">
                <a:hlinkClick r:id="rId2"/>
              </a:rPr>
            </a:br>
            <a:r>
              <a:rPr lang="ja-JP" altLang="en-US" dirty="0" smtClean="0"/>
              <a:t>ジャン</a:t>
            </a:r>
            <a:r>
              <a:rPr lang="ja-JP" altLang="en-US" dirty="0"/>
              <a:t>・ティロール教授</a:t>
            </a:r>
            <a:endParaRPr kumimoji="1" lang="ja-JP" altLang="en-US" dirty="0"/>
          </a:p>
        </p:txBody>
      </p:sp>
      <p:pic>
        <p:nvPicPr>
          <p:cNvPr id="3074" name="Picture 2" descr="仏トゥールーズ第１大学のジャン・ティロール教授＝ＴＳＥ提供ＡＰ"/>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916832"/>
            <a:ext cx="6398301"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7166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http://www.nikkei.com/content/pic/20141013/96958A9E9381959AE2EA9AE2978DE2EBE3E2E0E2E3E6E2E2E2E2E2E2-DSXMZO7820019009102014I00001-PB1-1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0687" y="129804"/>
            <a:ext cx="5859625" cy="1277956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直線コネクタ 4"/>
          <p:cNvCxnSpPr/>
          <p:nvPr/>
        </p:nvCxnSpPr>
        <p:spPr>
          <a:xfrm>
            <a:off x="2627784" y="1916832"/>
            <a:ext cx="25202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直線矢印コネクタ 6"/>
          <p:cNvCxnSpPr/>
          <p:nvPr/>
        </p:nvCxnSpPr>
        <p:spPr>
          <a:xfrm>
            <a:off x="2771800" y="5157192"/>
            <a:ext cx="2376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直線コネクタ 8"/>
          <p:cNvCxnSpPr/>
          <p:nvPr/>
        </p:nvCxnSpPr>
        <p:spPr>
          <a:xfrm>
            <a:off x="2771800" y="3933056"/>
            <a:ext cx="25922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線コネクタ 10"/>
          <p:cNvCxnSpPr/>
          <p:nvPr/>
        </p:nvCxnSpPr>
        <p:spPr>
          <a:xfrm>
            <a:off x="2627784" y="5805264"/>
            <a:ext cx="259228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000627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2" descr="http://www.nikkei.com/content/pic/20141013/96958A9E9381959AE2EA9AE2978DE2EBE3E2E0E2E3E6E2E2E2E2E2E2-DSXMZO7820019009102014I00001-PB1-1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6124136"/>
            <a:ext cx="5867871" cy="127975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9873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ja-JP" altLang="en-US" smtClean="0"/>
              <a:t>インフレとデフレ</a:t>
            </a:r>
          </a:p>
        </p:txBody>
      </p:sp>
      <p:sp>
        <p:nvSpPr>
          <p:cNvPr id="23555" name="Rectangle 3"/>
          <p:cNvSpPr>
            <a:spLocks noGrp="1" noChangeArrowheads="1"/>
          </p:cNvSpPr>
          <p:nvPr>
            <p:ph idx="1"/>
          </p:nvPr>
        </p:nvSpPr>
        <p:spPr/>
        <p:txBody>
          <a:bodyPr/>
          <a:lstStyle/>
          <a:p>
            <a:r>
              <a:rPr lang="ja-JP" altLang="en-US" dirty="0" smtClean="0"/>
              <a:t>インフレ　継続的に物価が上昇すること</a:t>
            </a:r>
          </a:p>
          <a:p>
            <a:r>
              <a:rPr lang="ja-JP" altLang="en-US" dirty="0" smtClean="0"/>
              <a:t>（膨張する）</a:t>
            </a:r>
          </a:p>
          <a:p>
            <a:r>
              <a:rPr lang="ja-JP" altLang="en-US" dirty="0" smtClean="0"/>
              <a:t>デフレ　継続的に物価が下落すること</a:t>
            </a:r>
          </a:p>
          <a:p>
            <a:r>
              <a:rPr lang="ja-JP" altLang="en-US" dirty="0" smtClean="0"/>
              <a:t>（収縮する）</a:t>
            </a:r>
          </a:p>
          <a:p>
            <a:r>
              <a:rPr lang="ja-JP" altLang="en-US" dirty="0" smtClean="0"/>
              <a:t>スタグフレーション＝</a:t>
            </a:r>
          </a:p>
          <a:p>
            <a:pPr>
              <a:buFont typeface="Wingdings" pitchFamily="2" charset="2"/>
              <a:buNone/>
            </a:pPr>
            <a:r>
              <a:rPr lang="ja-JP" altLang="en-US" dirty="0" smtClean="0"/>
              <a:t>　スタグネーション＋インフレーション</a:t>
            </a:r>
          </a:p>
          <a:p>
            <a:pPr>
              <a:buFont typeface="Wingdings" pitchFamily="2" charset="2"/>
              <a:buNone/>
            </a:pPr>
            <a:r>
              <a:rPr lang="ja-JP" altLang="en-US" dirty="0" smtClean="0"/>
              <a:t>　（停滞）　　　　　　（物価の上昇）</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ja-JP" altLang="en-US" smtClean="0"/>
              <a:t>経済政策の担い手</a:t>
            </a:r>
          </a:p>
        </p:txBody>
      </p:sp>
      <p:sp>
        <p:nvSpPr>
          <p:cNvPr id="24579" name="Rectangle 3"/>
          <p:cNvSpPr>
            <a:spLocks noGrp="1" noChangeArrowheads="1"/>
          </p:cNvSpPr>
          <p:nvPr>
            <p:ph idx="1"/>
          </p:nvPr>
        </p:nvSpPr>
        <p:spPr/>
        <p:txBody>
          <a:bodyPr/>
          <a:lstStyle/>
          <a:p>
            <a:r>
              <a:rPr lang="ja-JP" altLang="en-US" smtClean="0"/>
              <a:t>財政政策　　財務省</a:t>
            </a:r>
          </a:p>
          <a:p>
            <a:endParaRPr lang="ja-JP" altLang="en-US" smtClean="0"/>
          </a:p>
          <a:p>
            <a:r>
              <a:rPr lang="ja-JP" altLang="en-US" smtClean="0"/>
              <a:t>金融政策　日本銀行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ja-JP" altLang="en-US" smtClean="0"/>
              <a:t>マクロとミクロ</a:t>
            </a:r>
          </a:p>
        </p:txBody>
      </p:sp>
      <p:sp>
        <p:nvSpPr>
          <p:cNvPr id="101379" name="Rectangle 3"/>
          <p:cNvSpPr>
            <a:spLocks noGrp="1" noChangeArrowheads="1"/>
          </p:cNvSpPr>
          <p:nvPr>
            <p:ph idx="1"/>
          </p:nvPr>
        </p:nvSpPr>
        <p:spPr/>
        <p:txBody>
          <a:bodyPr/>
          <a:lstStyle/>
          <a:p>
            <a:r>
              <a:rPr lang="ja-JP" altLang="en-US" smtClean="0"/>
              <a:t>ミクロ経済学（微視的）　森を歩いて木や草を調べる。虫の目。</a:t>
            </a:r>
          </a:p>
          <a:p>
            <a:r>
              <a:rPr lang="ja-JP" altLang="en-US" smtClean="0"/>
              <a:t>マクロ経済学（巨視的）　航空写真で森をみる。鳥の目。</a:t>
            </a:r>
          </a:p>
          <a:p>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diamond(in)">
                                      <p:cBhvr>
                                        <p:cTn id="7" dur="20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diamond(in)">
                                      <p:cBhvr>
                                        <p:cTn id="12" dur="20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endParaRPr lang="ja-JP" altLang="ja-JP" smtClean="0"/>
          </a:p>
        </p:txBody>
      </p:sp>
      <p:sp>
        <p:nvSpPr>
          <p:cNvPr id="25603" name="Rectangle 3"/>
          <p:cNvSpPr>
            <a:spLocks noGrp="1" noChangeArrowheads="1"/>
          </p:cNvSpPr>
          <p:nvPr>
            <p:ph idx="1"/>
          </p:nvPr>
        </p:nvSpPr>
        <p:spPr/>
        <p:txBody>
          <a:bodyPr/>
          <a:lstStyle/>
          <a:p>
            <a:r>
              <a:rPr lang="ja-JP" altLang="en-US" smtClean="0"/>
              <a:t>希少性</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ja-JP" altLang="en-US" smtClean="0"/>
              <a:t>アダム・スミス</a:t>
            </a:r>
          </a:p>
        </p:txBody>
      </p:sp>
      <p:sp>
        <p:nvSpPr>
          <p:cNvPr id="26627" name="Rectangle 3"/>
          <p:cNvSpPr>
            <a:spLocks noGrp="1" noChangeArrowheads="1"/>
          </p:cNvSpPr>
          <p:nvPr>
            <p:ph idx="1"/>
          </p:nvPr>
        </p:nvSpPr>
        <p:spPr>
          <a:xfrm>
            <a:off x="4140200" y="1600200"/>
            <a:ext cx="4546600" cy="4525963"/>
          </a:xfrm>
        </p:spPr>
        <p:txBody>
          <a:bodyPr/>
          <a:lstStyle/>
          <a:p>
            <a:r>
              <a:rPr lang="ja-JP" altLang="en-US" sz="2800" b="1" smtClean="0"/>
              <a:t>アダム・スミス</a:t>
            </a:r>
            <a:r>
              <a:rPr lang="ja-JP" altLang="en-US" sz="2800" smtClean="0"/>
              <a:t>（</a:t>
            </a:r>
            <a:r>
              <a:rPr lang="en-US" altLang="ja-JP" sz="2800" b="1" smtClean="0"/>
              <a:t>Adam Smith</a:t>
            </a:r>
            <a:r>
              <a:rPr lang="en-US" altLang="ja-JP" sz="2800" smtClean="0"/>
              <a:t>, </a:t>
            </a:r>
            <a:r>
              <a:rPr lang="en-US" altLang="ja-JP" sz="2800" smtClean="0">
                <a:hlinkClick r:id="rId3" tooltip="1723年"/>
              </a:rPr>
              <a:t>1723</a:t>
            </a:r>
            <a:r>
              <a:rPr lang="ja-JP" altLang="en-US" sz="2800" smtClean="0">
                <a:hlinkClick r:id="rId3" tooltip="1723年"/>
              </a:rPr>
              <a:t>年</a:t>
            </a:r>
            <a:r>
              <a:rPr lang="en-US" altLang="ja-JP" sz="2800" smtClean="0">
                <a:hlinkClick r:id="rId4" tooltip="6月5日"/>
              </a:rPr>
              <a:t>6</a:t>
            </a:r>
            <a:r>
              <a:rPr lang="ja-JP" altLang="en-US" sz="2800" smtClean="0">
                <a:hlinkClick r:id="rId4" tooltip="6月5日"/>
              </a:rPr>
              <a:t>月</a:t>
            </a:r>
            <a:r>
              <a:rPr lang="en-US" altLang="ja-JP" sz="2800" smtClean="0">
                <a:hlinkClick r:id="rId4" tooltip="6月5日"/>
              </a:rPr>
              <a:t>5</a:t>
            </a:r>
            <a:r>
              <a:rPr lang="ja-JP" altLang="en-US" sz="2800" smtClean="0">
                <a:hlinkClick r:id="rId4" tooltip="6月5日"/>
              </a:rPr>
              <a:t>日</a:t>
            </a:r>
            <a:r>
              <a:rPr lang="ja-JP" altLang="en-US" sz="2800" smtClean="0"/>
              <a:t>は、</a:t>
            </a:r>
            <a:r>
              <a:rPr lang="ja-JP" altLang="en-US" sz="2800" smtClean="0">
                <a:hlinkClick r:id="rId5" tooltip="イギリス"/>
              </a:rPr>
              <a:t>イギリス</a:t>
            </a:r>
            <a:r>
              <a:rPr lang="ja-JP" altLang="en-US" sz="2800" smtClean="0"/>
              <a:t>の</a:t>
            </a:r>
            <a:r>
              <a:rPr lang="ja-JP" altLang="en-US" sz="2800" smtClean="0">
                <a:hlinkClick r:id="rId6" tooltip="経済学者"/>
              </a:rPr>
              <a:t>経済学者</a:t>
            </a:r>
            <a:r>
              <a:rPr lang="ja-JP" altLang="en-US" sz="2800" smtClean="0"/>
              <a:t>・</a:t>
            </a:r>
            <a:r>
              <a:rPr lang="ja-JP" altLang="en-US" sz="2800" smtClean="0">
                <a:hlinkClick r:id="rId7" tooltip="哲学者"/>
              </a:rPr>
              <a:t>哲学者</a:t>
            </a:r>
            <a:r>
              <a:rPr lang="ja-JP" altLang="en-US" sz="2800" smtClean="0"/>
              <a:t>。主著は</a:t>
            </a:r>
            <a:r>
              <a:rPr lang="en-US" altLang="ja-JP" sz="2800" smtClean="0"/>
              <a:t>『</a:t>
            </a:r>
            <a:r>
              <a:rPr lang="ja-JP" altLang="en-US" sz="2800" b="1" smtClean="0">
                <a:hlinkClick r:id="rId8" tooltip="国富論"/>
              </a:rPr>
              <a:t>国富論</a:t>
            </a:r>
            <a:r>
              <a:rPr lang="en-US" altLang="ja-JP" sz="2800" smtClean="0"/>
              <a:t>』</a:t>
            </a:r>
            <a:r>
              <a:rPr lang="ja-JP" altLang="en-US" sz="2800" smtClean="0"/>
              <a:t>（または</a:t>
            </a:r>
            <a:r>
              <a:rPr lang="en-US" altLang="ja-JP" sz="2800" smtClean="0"/>
              <a:t>『</a:t>
            </a:r>
            <a:r>
              <a:rPr lang="ja-JP" altLang="en-US" sz="2800" smtClean="0"/>
              <a:t>諸国民の富</a:t>
            </a:r>
            <a:r>
              <a:rPr lang="en-US" altLang="ja-JP" sz="2800" smtClean="0"/>
              <a:t>』</a:t>
            </a:r>
            <a:r>
              <a:rPr lang="ja-JP" altLang="en-US" sz="2800" smtClean="0"/>
              <a:t>とも。原題</a:t>
            </a:r>
            <a:r>
              <a:rPr lang="en-US" altLang="ja-JP" sz="2800" smtClean="0"/>
              <a:t>『</a:t>
            </a:r>
            <a:r>
              <a:rPr lang="ja-JP" altLang="en-US" sz="2800" smtClean="0"/>
              <a:t>諸国民の富の性質と原因の研究</a:t>
            </a:r>
            <a:r>
              <a:rPr lang="en-US" altLang="ja-JP" sz="2800" smtClean="0"/>
              <a:t>』</a:t>
            </a:r>
            <a:r>
              <a:rPr lang="en-US" altLang="ja-JP" sz="2800" i="1" smtClean="0"/>
              <a:t>An Inquiry into the Nature and Causes of the Wealth of Nations</a:t>
            </a:r>
            <a:r>
              <a:rPr lang="ja-JP" altLang="en-US" sz="2800" smtClean="0"/>
              <a:t>）。「</a:t>
            </a:r>
            <a:r>
              <a:rPr lang="ja-JP" altLang="en-US" sz="2800" smtClean="0">
                <a:hlinkClick r:id="rId9" tooltip="経済学"/>
              </a:rPr>
              <a:t>経済学</a:t>
            </a:r>
            <a:r>
              <a:rPr lang="ja-JP" altLang="en-US" sz="2800" smtClean="0"/>
              <a:t>の父」と呼ばれる。</a:t>
            </a:r>
          </a:p>
        </p:txBody>
      </p:sp>
      <p:pic>
        <p:nvPicPr>
          <p:cNvPr id="26628" name="Picture 5" descr="アダム・スミス">
            <a:hlinkClick r:id="rId10" tooltip="アダム・スミス"/>
          </p:cNvPr>
          <p:cNvPicPr>
            <a:picLocks noChangeAspect="1" noChangeArrowheads="1"/>
          </p:cNvPicPr>
          <p:nvPr/>
        </p:nvPicPr>
        <p:blipFill>
          <a:blip r:embed="rId11" cstate="print"/>
          <a:srcRect/>
          <a:stretch>
            <a:fillRect/>
          </a:stretch>
        </p:blipFill>
        <p:spPr bwMode="auto">
          <a:xfrm>
            <a:off x="1042988" y="1700213"/>
            <a:ext cx="2286000" cy="3409950"/>
          </a:xfrm>
          <a:prstGeom prst="rect">
            <a:avLst/>
          </a:prstGeom>
          <a:noFill/>
          <a:ln w="9525">
            <a:noFill/>
            <a:miter lim="800000"/>
            <a:headEnd/>
            <a:tailEnd/>
          </a:ln>
        </p:spPr>
      </p:pic>
      <p:sp>
        <p:nvSpPr>
          <p:cNvPr id="26629" name="Rectangle 6"/>
          <p:cNvSpPr>
            <a:spLocks noChangeArrowheads="1"/>
          </p:cNvSpPr>
          <p:nvPr/>
        </p:nvSpPr>
        <p:spPr bwMode="auto">
          <a:xfrm>
            <a:off x="611188" y="5949950"/>
            <a:ext cx="5076825" cy="641350"/>
          </a:xfrm>
          <a:prstGeom prst="rect">
            <a:avLst/>
          </a:prstGeom>
          <a:noFill/>
          <a:ln w="9525">
            <a:noFill/>
            <a:miter lim="800000"/>
            <a:headEnd/>
            <a:tailEnd/>
          </a:ln>
        </p:spPr>
        <p:txBody>
          <a:bodyPr wrap="none"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ja-JP" altLang="en-US" smtClean="0"/>
              <a:t>アダムスミス</a:t>
            </a:r>
          </a:p>
        </p:txBody>
      </p:sp>
      <p:sp>
        <p:nvSpPr>
          <p:cNvPr id="27651" name="Rectangle 3"/>
          <p:cNvSpPr>
            <a:spLocks noGrp="1" noChangeArrowheads="1"/>
          </p:cNvSpPr>
          <p:nvPr>
            <p:ph idx="1"/>
          </p:nvPr>
        </p:nvSpPr>
        <p:spPr/>
        <p:txBody>
          <a:bodyPr/>
          <a:lstStyle/>
          <a:p>
            <a:r>
              <a:rPr lang="ja-JP" altLang="en-US" smtClean="0"/>
              <a:t>国富論</a:t>
            </a:r>
          </a:p>
          <a:p>
            <a:endParaRPr lang="ja-JP" altLang="en-US" smtClean="0"/>
          </a:p>
          <a:p>
            <a:r>
              <a:rPr lang="ja-JP" altLang="en-US" smtClean="0"/>
              <a:t>神の見えざる手</a:t>
            </a:r>
          </a:p>
          <a:p>
            <a:endParaRPr lang="ja-JP" altLang="en-US" smtClean="0"/>
          </a:p>
          <a:p>
            <a:r>
              <a:rPr lang="ja-JP" altLang="en-US" smtClean="0"/>
              <a:t>分業　</a:t>
            </a:r>
          </a:p>
          <a:p>
            <a:pPr>
              <a:buFont typeface="Wingdings" pitchFamily="2" charset="2"/>
              <a:buNone/>
            </a:pPr>
            <a:endParaRPr lang="ja-JP" altLang="en-US" smtClean="0"/>
          </a:p>
          <a:p>
            <a:r>
              <a:rPr lang="ja-JP" altLang="en-US" smtClean="0"/>
              <a:t>リカード　比較生産費説</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ja-JP" altLang="en-US" smtClean="0"/>
              <a:t>リカード</a:t>
            </a:r>
          </a:p>
        </p:txBody>
      </p:sp>
      <p:sp>
        <p:nvSpPr>
          <p:cNvPr id="28675" name="Rectangle 3"/>
          <p:cNvSpPr>
            <a:spLocks noGrp="1" noChangeArrowheads="1"/>
          </p:cNvSpPr>
          <p:nvPr>
            <p:ph idx="1"/>
          </p:nvPr>
        </p:nvSpPr>
        <p:spPr>
          <a:xfrm>
            <a:off x="4211638" y="1268413"/>
            <a:ext cx="4691062" cy="5329237"/>
          </a:xfrm>
        </p:spPr>
        <p:txBody>
          <a:bodyPr/>
          <a:lstStyle/>
          <a:p>
            <a:pPr>
              <a:lnSpc>
                <a:spcPct val="90000"/>
              </a:lnSpc>
            </a:pPr>
            <a:r>
              <a:rPr lang="ja-JP" altLang="en-US" sz="2400" b="1" smtClean="0"/>
              <a:t>デヴィッド・リカード</a:t>
            </a:r>
            <a:r>
              <a:rPr lang="en-US" altLang="ja-JP" sz="2400" smtClean="0"/>
              <a:t>(</a:t>
            </a:r>
            <a:r>
              <a:rPr lang="en-US" altLang="ja-JP" sz="2400" b="1" smtClean="0"/>
              <a:t>David Ricardo</a:t>
            </a:r>
            <a:r>
              <a:rPr lang="en-US" altLang="ja-JP" sz="2400" smtClean="0"/>
              <a:t>, </a:t>
            </a:r>
            <a:r>
              <a:rPr lang="en-US" altLang="ja-JP" sz="2400" smtClean="0">
                <a:hlinkClick r:id="rId3" tooltip="1772年"/>
              </a:rPr>
              <a:t>1772</a:t>
            </a:r>
            <a:r>
              <a:rPr lang="ja-JP" altLang="en-US" sz="2400" smtClean="0">
                <a:hlinkClick r:id="rId3" tooltip="1772年"/>
              </a:rPr>
              <a:t>年</a:t>
            </a:r>
            <a:r>
              <a:rPr lang="en-US" altLang="ja-JP" sz="2400" smtClean="0">
                <a:hlinkClick r:id="rId4" tooltip="4月19日"/>
              </a:rPr>
              <a:t>4</a:t>
            </a:r>
            <a:r>
              <a:rPr lang="ja-JP" altLang="en-US" sz="2400" smtClean="0">
                <a:hlinkClick r:id="rId4" tooltip="4月19日"/>
              </a:rPr>
              <a:t>月</a:t>
            </a:r>
            <a:r>
              <a:rPr lang="en-US" altLang="ja-JP" sz="2400" smtClean="0">
                <a:hlinkClick r:id="rId4" tooltip="4月19日"/>
              </a:rPr>
              <a:t>19</a:t>
            </a:r>
            <a:r>
              <a:rPr lang="ja-JP" altLang="en-US" sz="2400" smtClean="0">
                <a:hlinkClick r:id="rId4" tooltip="4月19日"/>
              </a:rPr>
              <a:t>日</a:t>
            </a:r>
            <a:r>
              <a:rPr lang="ja-JP" altLang="en-US" sz="2400" smtClean="0"/>
              <a:t> </a:t>
            </a:r>
            <a:r>
              <a:rPr lang="en-US" altLang="ja-JP" sz="2400" smtClean="0"/>
              <a:t>- </a:t>
            </a:r>
            <a:r>
              <a:rPr lang="en-US" altLang="ja-JP" sz="2400" smtClean="0">
                <a:hlinkClick r:id="rId5" tooltip="1823年"/>
              </a:rPr>
              <a:t>1823</a:t>
            </a:r>
            <a:r>
              <a:rPr lang="ja-JP" altLang="en-US" sz="2400" smtClean="0">
                <a:hlinkClick r:id="rId5" tooltip="1823年"/>
              </a:rPr>
              <a:t>年</a:t>
            </a:r>
            <a:r>
              <a:rPr lang="en-US" altLang="ja-JP" sz="2400" smtClean="0">
                <a:hlinkClick r:id="rId6" tooltip="9月11日"/>
              </a:rPr>
              <a:t>9</a:t>
            </a:r>
            <a:r>
              <a:rPr lang="ja-JP" altLang="en-US" sz="2400" smtClean="0">
                <a:hlinkClick r:id="rId6" tooltip="9月11日"/>
              </a:rPr>
              <a:t>月</a:t>
            </a:r>
            <a:r>
              <a:rPr lang="en-US" altLang="ja-JP" sz="2400" smtClean="0">
                <a:hlinkClick r:id="rId6" tooltip="9月11日"/>
              </a:rPr>
              <a:t>11</a:t>
            </a:r>
            <a:r>
              <a:rPr lang="ja-JP" altLang="en-US" sz="2400" smtClean="0">
                <a:hlinkClick r:id="rId6" tooltip="9月11日"/>
              </a:rPr>
              <a:t>日</a:t>
            </a:r>
            <a:r>
              <a:rPr lang="en-US" altLang="ja-JP" sz="2400" smtClean="0"/>
              <a:t>)</a:t>
            </a:r>
            <a:r>
              <a:rPr lang="ja-JP" altLang="en-US" sz="2400" smtClean="0"/>
              <a:t>は</a:t>
            </a:r>
            <a:r>
              <a:rPr lang="ja-JP" altLang="en-US" sz="2400" smtClean="0">
                <a:hlinkClick r:id="rId7" tooltip="自由貿易"/>
              </a:rPr>
              <a:t>自由貿易</a:t>
            </a:r>
            <a:r>
              <a:rPr lang="ja-JP" altLang="en-US" sz="2400" smtClean="0"/>
              <a:t>を擁護する理論を唱えた</a:t>
            </a:r>
            <a:r>
              <a:rPr lang="ja-JP" altLang="en-US" sz="2400" smtClean="0">
                <a:hlinkClick r:id="rId8" tooltip="イギリス"/>
              </a:rPr>
              <a:t>イギリス</a:t>
            </a:r>
            <a:r>
              <a:rPr lang="ja-JP" altLang="en-US" sz="2400" smtClean="0"/>
              <a:t>の</a:t>
            </a:r>
            <a:r>
              <a:rPr lang="ja-JP" altLang="en-US" sz="2400" smtClean="0">
                <a:hlinkClick r:id="rId9" tooltip="経済学者"/>
              </a:rPr>
              <a:t>経済学者</a:t>
            </a:r>
            <a:r>
              <a:rPr lang="ja-JP" altLang="en-US" sz="2400" smtClean="0"/>
              <a:t>。各国が</a:t>
            </a:r>
            <a:r>
              <a:rPr lang="ja-JP" altLang="en-US" sz="2400" smtClean="0">
                <a:hlinkClick r:id="rId10" tooltip="比較優位"/>
              </a:rPr>
              <a:t>比較優位</a:t>
            </a:r>
            <a:r>
              <a:rPr lang="ja-JP" altLang="en-US" sz="2400" smtClean="0"/>
              <a:t>に立つ産品を重点的に輸出する事で経済厚生は高まる、とする「</a:t>
            </a:r>
            <a:r>
              <a:rPr lang="ja-JP" altLang="en-US" sz="2400" smtClean="0">
                <a:hlinkClick r:id="rId11" tooltip="比較生産費説"/>
              </a:rPr>
              <a:t>比較生産費説</a:t>
            </a:r>
            <a:r>
              <a:rPr lang="ja-JP" altLang="en-US" sz="2400" smtClean="0"/>
              <a:t>」を主張した。</a:t>
            </a:r>
            <a:r>
              <a:rPr lang="ja-JP" altLang="en-US" sz="2400" smtClean="0">
                <a:hlinkClick r:id="rId12" tooltip="労働価値説"/>
              </a:rPr>
              <a:t>労働価値説</a:t>
            </a:r>
            <a:r>
              <a:rPr lang="ja-JP" altLang="en-US" sz="2400" smtClean="0"/>
              <a:t>の立場に立った。 </a:t>
            </a:r>
            <a:r>
              <a:rPr lang="ja-JP" altLang="en-US" sz="2400" smtClean="0">
                <a:hlinkClick r:id="rId13" tooltip="経済学"/>
              </a:rPr>
              <a:t>経済学</a:t>
            </a:r>
            <a:r>
              <a:rPr lang="ja-JP" altLang="en-US" sz="2400" smtClean="0"/>
              <a:t>を体系化することに貢献し、</a:t>
            </a:r>
            <a:r>
              <a:rPr lang="ja-JP" altLang="en-US" sz="2400" smtClean="0">
                <a:hlinkClick r:id="rId14" tooltip="古典派経済学"/>
              </a:rPr>
              <a:t>古典派経済学</a:t>
            </a:r>
            <a:r>
              <a:rPr lang="ja-JP" altLang="en-US" sz="2400" smtClean="0"/>
              <a:t>の経済学者の中で最も影響力のあった一人であり、経済学のなかではスミスと並んで評される。彼は実業家としても成功し、多くの財を築いた。</a:t>
            </a:r>
          </a:p>
        </p:txBody>
      </p:sp>
      <p:sp>
        <p:nvSpPr>
          <p:cNvPr id="28676" name="Rectangle 4"/>
          <p:cNvSpPr>
            <a:spLocks noChangeArrowheads="1"/>
          </p:cNvSpPr>
          <p:nvPr/>
        </p:nvSpPr>
        <p:spPr bwMode="auto">
          <a:xfrm>
            <a:off x="611188" y="5661025"/>
            <a:ext cx="3313112" cy="915988"/>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pic>
        <p:nvPicPr>
          <p:cNvPr id="28677" name="Picture 6" descr="画像:David ricardo.jpg">
            <a:hlinkClick r:id="rId15"/>
          </p:cNvPr>
          <p:cNvPicPr>
            <a:picLocks noChangeAspect="1" noChangeArrowheads="1"/>
          </p:cNvPicPr>
          <p:nvPr/>
        </p:nvPicPr>
        <p:blipFill>
          <a:blip r:embed="rId16" cstate="print"/>
          <a:srcRect/>
          <a:stretch>
            <a:fillRect/>
          </a:stretch>
        </p:blipFill>
        <p:spPr bwMode="auto">
          <a:xfrm>
            <a:off x="611188" y="1700213"/>
            <a:ext cx="307657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ja-JP" altLang="en-US" smtClean="0"/>
              <a:t>絶対優位</a:t>
            </a:r>
          </a:p>
        </p:txBody>
      </p:sp>
      <p:sp>
        <p:nvSpPr>
          <p:cNvPr id="18435" name="Rectangle 3"/>
          <p:cNvSpPr>
            <a:spLocks noGrp="1" noChangeArrowheads="1"/>
          </p:cNvSpPr>
          <p:nvPr>
            <p:ph idx="1"/>
          </p:nvPr>
        </p:nvSpPr>
        <p:spPr/>
        <p:txBody>
          <a:bodyPr/>
          <a:lstStyle/>
          <a:p>
            <a:r>
              <a:rPr lang="ja-JP" altLang="en-US" dirty="0" smtClean="0"/>
              <a:t>英国とポルトガルではどちらがワインを少ない労力で生産できるか？</a:t>
            </a:r>
          </a:p>
          <a:p>
            <a:pPr>
              <a:buFont typeface="Wingdings" pitchFamily="2" charset="2"/>
              <a:buNone/>
            </a:pPr>
            <a:r>
              <a:rPr lang="ja-JP" altLang="en-US" dirty="0" smtClean="0"/>
              <a:t>　　　</a:t>
            </a:r>
            <a:r>
              <a:rPr lang="ja-JP" altLang="en-US" dirty="0" smtClean="0">
                <a:solidFill>
                  <a:srgbClr val="FF0000"/>
                </a:solidFill>
              </a:rPr>
              <a:t>ポルトガル</a:t>
            </a:r>
          </a:p>
          <a:p>
            <a:r>
              <a:rPr lang="ja-JP" altLang="en-US" dirty="0" smtClean="0"/>
              <a:t>英国とポルトガルではどちらが布地を少ない労力で生産できるか？</a:t>
            </a:r>
          </a:p>
          <a:p>
            <a:pPr>
              <a:buFont typeface="Wingdings" pitchFamily="2" charset="2"/>
              <a:buNone/>
            </a:pPr>
            <a:r>
              <a:rPr lang="ja-JP" altLang="en-US" dirty="0" smtClean="0"/>
              <a:t>　　　</a:t>
            </a:r>
            <a:r>
              <a:rPr lang="ja-JP" altLang="en-US" dirty="0" smtClean="0">
                <a:solidFill>
                  <a:srgbClr val="FF0000"/>
                </a:solidFill>
              </a:rPr>
              <a:t>ポルトガル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800" decel="100000"/>
                                        <p:tgtEl>
                                          <p:spTgt spid="18435">
                                            <p:txEl>
                                              <p:pRg st="1" end="1"/>
                                            </p:txEl>
                                          </p:spTgt>
                                        </p:tgtEl>
                                      </p:cBhvr>
                                    </p:animEffect>
                                    <p:anim calcmode="lin" valueType="num">
                                      <p:cBhvr>
                                        <p:cTn id="8" dur="800" decel="100000" fill="hold"/>
                                        <p:tgtEl>
                                          <p:spTgt spid="18435">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5">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5">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5">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 calcmode="lin" valueType="num">
                                      <p:cBhvr>
                                        <p:cTn id="17" dur="1000" fill="hold"/>
                                        <p:tgtEl>
                                          <p:spTgt spid="1843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1843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18435">
                                            <p:txEl>
                                              <p:pRg st="3" end="3"/>
                                            </p:txEl>
                                          </p:spTgt>
                                        </p:tgtEl>
                                        <p:attrNameLst>
                                          <p:attrName>ppt_y</p:attrName>
                                        </p:attrNameLst>
                                      </p:cBhvr>
                                      <p:tavLst>
                                        <p:tav tm="0">
                                          <p:val>
                                            <p:strVal val="#ppt_y"/>
                                          </p:val>
                                        </p:tav>
                                        <p:tav tm="100000">
                                          <p:val>
                                            <p:strVal val="#ppt_y"/>
                                          </p:val>
                                        </p:tav>
                                      </p:tavLst>
                                    </p:anim>
                                    <p:animEffect transition="in" filter="fade">
                                      <p:cBhvr>
                                        <p:cTn id="20" dur="1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ja-JP" altLang="en-US" smtClean="0"/>
              <a:t>比較優位</a:t>
            </a:r>
          </a:p>
        </p:txBody>
      </p:sp>
      <p:sp>
        <p:nvSpPr>
          <p:cNvPr id="19459" name="Rectangle 3"/>
          <p:cNvSpPr>
            <a:spLocks noGrp="1" noChangeArrowheads="1"/>
          </p:cNvSpPr>
          <p:nvPr>
            <p:ph idx="1"/>
          </p:nvPr>
        </p:nvSpPr>
        <p:spPr/>
        <p:txBody>
          <a:bodyPr/>
          <a:lstStyle/>
          <a:p>
            <a:r>
              <a:rPr lang="ja-JP" altLang="en-US" dirty="0" smtClean="0"/>
              <a:t>英国は、ワインと布地のどちらを生産するのに労力がかからないか。</a:t>
            </a:r>
          </a:p>
          <a:p>
            <a:pPr>
              <a:buFont typeface="Wingdings" pitchFamily="2" charset="2"/>
              <a:buNone/>
            </a:pPr>
            <a:r>
              <a:rPr lang="ja-JP" altLang="en-US" dirty="0" smtClean="0"/>
              <a:t>　　</a:t>
            </a:r>
            <a:r>
              <a:rPr lang="ja-JP" altLang="en-US" dirty="0" smtClean="0">
                <a:solidFill>
                  <a:srgbClr val="FF0000"/>
                </a:solidFill>
              </a:rPr>
              <a:t>布地</a:t>
            </a:r>
          </a:p>
          <a:p>
            <a:r>
              <a:rPr lang="ja-JP" altLang="en-US" dirty="0" smtClean="0"/>
              <a:t>ポルトガルは、ワインと布地の生産のうち、どちらが労力がかからないか。</a:t>
            </a:r>
          </a:p>
          <a:p>
            <a:pPr>
              <a:buFont typeface="Wingdings" pitchFamily="2" charset="2"/>
              <a:buNone/>
            </a:pPr>
            <a:r>
              <a:rPr lang="ja-JP" altLang="en-US" dirty="0" smtClean="0"/>
              <a:t>　　</a:t>
            </a:r>
            <a:r>
              <a:rPr lang="ja-JP" altLang="en-US" dirty="0" smtClean="0">
                <a:solidFill>
                  <a:srgbClr val="FF0000"/>
                </a:solidFill>
              </a:rPr>
              <a:t>ワイン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9459">
                                            <p:txEl>
                                              <p:pRg st="3" end="3"/>
                                            </p:txEl>
                                          </p:spTgt>
                                        </p:tgtEl>
                                        <p:attrNameLst>
                                          <p:attrName>style.visibility</p:attrName>
                                        </p:attrNameLst>
                                      </p:cBhvr>
                                      <p:to>
                                        <p:strVal val="visible"/>
                                      </p:to>
                                    </p:set>
                                    <p:anim calcmode="lin" valueType="num">
                                      <p:cBhvr>
                                        <p:cTn id="15"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ja-JP" altLang="en-US" smtClean="0"/>
              <a:t>比較優位とは</a:t>
            </a:r>
          </a:p>
        </p:txBody>
      </p:sp>
      <p:sp>
        <p:nvSpPr>
          <p:cNvPr id="31747" name="Rectangle 3"/>
          <p:cNvSpPr>
            <a:spLocks noGrp="1" noChangeArrowheads="1"/>
          </p:cNvSpPr>
          <p:nvPr>
            <p:ph idx="1"/>
          </p:nvPr>
        </p:nvSpPr>
        <p:spPr/>
        <p:txBody>
          <a:bodyPr/>
          <a:lstStyle/>
          <a:p>
            <a:r>
              <a:rPr lang="ja-JP" altLang="en-US" smtClean="0"/>
              <a:t>Ａ子さん　料理もピアノもＢ子さんよりうまい　</a:t>
            </a:r>
          </a:p>
          <a:p>
            <a:pPr>
              <a:buFont typeface="Wingdings" pitchFamily="2" charset="2"/>
              <a:buNone/>
            </a:pPr>
            <a:r>
              <a:rPr lang="ja-JP" altLang="en-US" smtClean="0"/>
              <a:t>　　　　　　　　料理＞ピアノ</a:t>
            </a:r>
          </a:p>
          <a:p>
            <a:r>
              <a:rPr lang="ja-JP" altLang="en-US" smtClean="0"/>
              <a:t>Ｂ子さん　</a:t>
            </a:r>
          </a:p>
          <a:p>
            <a:pPr>
              <a:buFont typeface="Wingdings" pitchFamily="2" charset="2"/>
              <a:buNone/>
            </a:pPr>
            <a:r>
              <a:rPr lang="ja-JP" altLang="en-US" smtClean="0"/>
              <a:t>　　　　　　　　料理＜ピアノ</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79"/>
          <p:cNvSpPr>
            <a:spLocks noGrp="1" noRot="1" noChangeArrowheads="1"/>
          </p:cNvSpPr>
          <p:nvPr>
            <p:ph type="title"/>
          </p:nvPr>
        </p:nvSpPr>
        <p:spPr/>
        <p:txBody>
          <a:bodyPr/>
          <a:lstStyle/>
          <a:p>
            <a:r>
              <a:rPr lang="ja-JP" altLang="en-US" smtClean="0"/>
              <a:t>比較優位</a:t>
            </a:r>
          </a:p>
        </p:txBody>
      </p:sp>
      <p:graphicFrame>
        <p:nvGraphicFramePr>
          <p:cNvPr id="117979" name="Group 219"/>
          <p:cNvGraphicFramePr>
            <a:graphicFrameLocks noGrp="1"/>
          </p:cNvGraphicFramePr>
          <p:nvPr>
            <p:ph type="tbl" idx="1"/>
          </p:nvPr>
        </p:nvGraphicFramePr>
        <p:xfrm>
          <a:off x="1619250" y="1844675"/>
          <a:ext cx="6418263" cy="3848735"/>
        </p:xfrm>
        <a:graphic>
          <a:graphicData uri="http://schemas.openxmlformats.org/drawingml/2006/table">
            <a:tbl>
              <a:tblPr/>
              <a:tblGrid>
                <a:gridCol w="1584325"/>
                <a:gridCol w="927100"/>
                <a:gridCol w="1954213"/>
                <a:gridCol w="1952625"/>
              </a:tblGrid>
              <a:tr h="1441450">
                <a:tc rowSpan="2"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生産物</a:t>
                      </a: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単位を作るのに必要な労働</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国</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631825">
                <a:tc gridSpan="2" vMerge="1">
                  <a:txBody>
                    <a:bodyPr/>
                    <a:lstStyle/>
                    <a:p>
                      <a:endParaRPr kumimoji="1" lang="ja-JP" altLang="en-US"/>
                    </a:p>
                  </a:txBody>
                  <a:tcPr/>
                </a:tc>
                <a:tc hMerge="1"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英国</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ポルトガル</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生産物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布地</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100</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90</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ワイン</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120</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80</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3" name="Rectangle 220"/>
          <p:cNvSpPr>
            <a:spLocks noChangeArrowheads="1"/>
          </p:cNvSpPr>
          <p:nvPr/>
        </p:nvSpPr>
        <p:spPr bwMode="auto">
          <a:xfrm>
            <a:off x="3203575" y="6021388"/>
            <a:ext cx="2843213" cy="366712"/>
          </a:xfrm>
          <a:prstGeom prst="rect">
            <a:avLst/>
          </a:prstGeom>
          <a:noFill/>
          <a:ln w="9525">
            <a:noFill/>
            <a:miter lim="800000"/>
            <a:headEnd/>
            <a:tailEnd/>
          </a:ln>
        </p:spPr>
        <p:txBody>
          <a:bodyPr wrap="none" anchor="ctr">
            <a:spAutoFit/>
          </a:bodyPr>
          <a:lstStyle/>
          <a:p>
            <a:pPr algn="ctr"/>
            <a:r>
              <a:rPr lang="ja-JP" altLang="en-US"/>
              <a:t>布地の価値＝ワインの価値</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549275"/>
            <a:ext cx="8229600" cy="5576888"/>
          </a:xfrm>
        </p:spPr>
        <p:txBody>
          <a:bodyPr/>
          <a:lstStyle/>
          <a:p>
            <a:r>
              <a:rPr lang="ja-JP" altLang="en-US" dirty="0" smtClean="0"/>
              <a:t>英国とポルトガルがそれぞれワインと布地を</a:t>
            </a:r>
            <a:r>
              <a:rPr lang="en-US" altLang="ja-JP" dirty="0" smtClean="0"/>
              <a:t>1</a:t>
            </a:r>
            <a:r>
              <a:rPr lang="ja-JP" altLang="en-US" dirty="0" smtClean="0"/>
              <a:t>単位ずつ作ると何人かかるか。</a:t>
            </a:r>
          </a:p>
          <a:p>
            <a:pPr>
              <a:buFont typeface="Wingdings" pitchFamily="2" charset="2"/>
              <a:buNone/>
            </a:pPr>
            <a:r>
              <a:rPr lang="ja-JP" altLang="en-US" dirty="0" smtClean="0"/>
              <a:t>　</a:t>
            </a:r>
            <a:r>
              <a:rPr lang="en-US" altLang="ja-JP" dirty="0" smtClean="0"/>
              <a:t>(100+120)+(90+80)=</a:t>
            </a:r>
          </a:p>
          <a:p>
            <a:pPr>
              <a:buFont typeface="Wingdings" pitchFamily="2" charset="2"/>
              <a:buNone/>
            </a:pPr>
            <a:r>
              <a:rPr lang="ja-JP" altLang="en-US" dirty="0" smtClean="0">
                <a:solidFill>
                  <a:srgbClr val="FFFF00"/>
                </a:solidFill>
              </a:rPr>
              <a:t>　　　</a:t>
            </a:r>
            <a:r>
              <a:rPr lang="ja-JP" altLang="en-US" sz="2000" dirty="0" smtClean="0">
                <a:solidFill>
                  <a:srgbClr val="FF0000"/>
                </a:solidFill>
              </a:rPr>
              <a:t>英国</a:t>
            </a:r>
            <a:r>
              <a:rPr lang="ja-JP" altLang="en-US" dirty="0" smtClean="0">
                <a:solidFill>
                  <a:srgbClr val="FF0000"/>
                </a:solidFill>
              </a:rPr>
              <a:t>　　</a:t>
            </a:r>
            <a:r>
              <a:rPr lang="ja-JP" altLang="en-US" dirty="0" smtClean="0">
                <a:solidFill>
                  <a:srgbClr val="FFFF00"/>
                </a:solidFill>
              </a:rPr>
              <a:t>　　</a:t>
            </a:r>
            <a:r>
              <a:rPr lang="ja-JP" altLang="en-US" sz="2000" dirty="0" smtClean="0">
                <a:solidFill>
                  <a:srgbClr val="FF0000"/>
                </a:solidFill>
              </a:rPr>
              <a:t>ポルトガル</a:t>
            </a:r>
          </a:p>
          <a:p>
            <a:r>
              <a:rPr lang="ja-JP" altLang="en-US" dirty="0" smtClean="0"/>
              <a:t>英国が布地を</a:t>
            </a:r>
            <a:r>
              <a:rPr lang="en-US" altLang="ja-JP" dirty="0" smtClean="0"/>
              <a:t>2</a:t>
            </a:r>
            <a:r>
              <a:rPr lang="ja-JP" altLang="en-US" dirty="0" smtClean="0"/>
              <a:t>単位、ポルトガルがワインと</a:t>
            </a:r>
            <a:r>
              <a:rPr lang="en-US" altLang="ja-JP" dirty="0" smtClean="0"/>
              <a:t>2</a:t>
            </a:r>
            <a:r>
              <a:rPr lang="ja-JP" altLang="en-US" dirty="0" smtClean="0"/>
              <a:t>単位作って、</a:t>
            </a:r>
            <a:r>
              <a:rPr lang="en-US" altLang="ja-JP" dirty="0" smtClean="0"/>
              <a:t>1</a:t>
            </a:r>
            <a:r>
              <a:rPr lang="ja-JP" altLang="en-US" dirty="0" smtClean="0"/>
              <a:t>単位を交換すると、何人かかるか。</a:t>
            </a:r>
          </a:p>
          <a:p>
            <a:pPr>
              <a:buFont typeface="Wingdings" pitchFamily="2" charset="2"/>
              <a:buNone/>
            </a:pPr>
            <a:r>
              <a:rPr lang="ja-JP" altLang="en-US" dirty="0" smtClean="0"/>
              <a:t>　</a:t>
            </a:r>
            <a:r>
              <a:rPr lang="en-US" altLang="ja-JP" dirty="0" smtClean="0"/>
              <a:t>100×</a:t>
            </a:r>
            <a:r>
              <a:rPr lang="ja-JP" altLang="en-US" dirty="0" smtClean="0"/>
              <a:t>２</a:t>
            </a:r>
            <a:r>
              <a:rPr lang="en-US" altLang="ja-JP" dirty="0" smtClean="0"/>
              <a:t>+80×</a:t>
            </a:r>
            <a:r>
              <a:rPr lang="ja-JP" altLang="en-US" dirty="0" smtClean="0"/>
              <a:t>２＝</a:t>
            </a:r>
          </a:p>
          <a:p>
            <a:pPr>
              <a:buFont typeface="Wingdings" pitchFamily="2" charset="2"/>
              <a:buNone/>
            </a:pPr>
            <a:r>
              <a:rPr lang="ja-JP" altLang="en-US" dirty="0" smtClean="0"/>
              <a:t>　　</a:t>
            </a:r>
            <a:r>
              <a:rPr lang="ja-JP" altLang="en-US" sz="2000" dirty="0" smtClean="0">
                <a:solidFill>
                  <a:srgbClr val="FF0000"/>
                </a:solidFill>
              </a:rPr>
              <a:t>英国</a:t>
            </a:r>
            <a:r>
              <a:rPr lang="ja-JP" altLang="en-US" dirty="0" smtClean="0">
                <a:solidFill>
                  <a:srgbClr val="FF0000"/>
                </a:solidFill>
              </a:rPr>
              <a:t>　　　</a:t>
            </a:r>
            <a:r>
              <a:rPr lang="ja-JP" altLang="en-US" sz="2000" dirty="0" smtClean="0">
                <a:solidFill>
                  <a:srgbClr val="FF0000"/>
                </a:solidFill>
              </a:rPr>
              <a:t>ポルトガル</a:t>
            </a:r>
          </a:p>
        </p:txBody>
      </p:sp>
      <p:sp>
        <p:nvSpPr>
          <p:cNvPr id="20484" name="Rectangle 4"/>
          <p:cNvSpPr>
            <a:spLocks noChangeArrowheads="1"/>
          </p:cNvSpPr>
          <p:nvPr/>
        </p:nvSpPr>
        <p:spPr bwMode="auto">
          <a:xfrm>
            <a:off x="5652119" y="1628800"/>
            <a:ext cx="1439862" cy="647700"/>
          </a:xfrm>
          <a:prstGeom prst="rect">
            <a:avLst/>
          </a:prstGeom>
          <a:solidFill>
            <a:srgbClr val="FFFF00"/>
          </a:solidFill>
          <a:ln w="9525">
            <a:solidFill>
              <a:schemeClr val="tx1"/>
            </a:solidFill>
            <a:miter lim="800000"/>
            <a:headEnd/>
            <a:tailEnd/>
          </a:ln>
        </p:spPr>
        <p:txBody>
          <a:bodyPr wrap="none" anchor="ctr"/>
          <a:lstStyle/>
          <a:p>
            <a:pPr algn="ctr"/>
            <a:r>
              <a:rPr lang="en-US" altLang="ja-JP" sz="3600" dirty="0"/>
              <a:t>390</a:t>
            </a:r>
          </a:p>
        </p:txBody>
      </p:sp>
      <p:sp>
        <p:nvSpPr>
          <p:cNvPr id="20485" name="Rectangle 5"/>
          <p:cNvSpPr>
            <a:spLocks noChangeArrowheads="1"/>
          </p:cNvSpPr>
          <p:nvPr/>
        </p:nvSpPr>
        <p:spPr bwMode="auto">
          <a:xfrm>
            <a:off x="4859957" y="4221088"/>
            <a:ext cx="1584325" cy="649287"/>
          </a:xfrm>
          <a:prstGeom prst="rect">
            <a:avLst/>
          </a:prstGeom>
          <a:solidFill>
            <a:srgbClr val="FFFF00"/>
          </a:solidFill>
          <a:ln w="9525">
            <a:solidFill>
              <a:schemeClr val="tx1"/>
            </a:solidFill>
            <a:miter lim="800000"/>
            <a:headEnd/>
            <a:tailEnd/>
          </a:ln>
        </p:spPr>
        <p:txBody>
          <a:bodyPr wrap="none" anchor="ctr"/>
          <a:lstStyle/>
          <a:p>
            <a:pPr algn="ctr"/>
            <a:r>
              <a:rPr lang="en-US" altLang="ja-JP" sz="3600" dirty="0"/>
              <a:t>360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Scale>
                                      <p:cBhvr>
                                        <p:cTn id="7" dur="1000" decel="50000" fill="hold">
                                          <p:stCondLst>
                                            <p:cond delay="0"/>
                                          </p:stCondLst>
                                        </p:cTn>
                                        <p:tgtEl>
                                          <p:spTgt spid="204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3">
                                            <p:txEl>
                                              <p:pRg st="1" end="1"/>
                                            </p:txEl>
                                          </p:spTgt>
                                        </p:tgtEl>
                                        <p:attrNameLst>
                                          <p:attrName>ppt_x</p:attrName>
                                          <p:attrName>ppt_y</p:attrName>
                                        </p:attrNameLst>
                                      </p:cBhvr>
                                    </p:animMotion>
                                    <p:animEffect transition="in" filter="fade">
                                      <p:cBhvr>
                                        <p:cTn id="9" dur="1000"/>
                                        <p:tgtEl>
                                          <p:spTgt spid="204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iterate type="lt">
                                    <p:tmPct val="0"/>
                                  </p:iterate>
                                  <p:childTnLst>
                                    <p:set>
                                      <p:cBhvr>
                                        <p:cTn id="13" dur="1" fill="hold">
                                          <p:stCondLst>
                                            <p:cond delay="0"/>
                                          </p:stCondLst>
                                        </p:cTn>
                                        <p:tgtEl>
                                          <p:spTgt spid="20484"/>
                                        </p:tgtEl>
                                        <p:attrNameLst>
                                          <p:attrName>style.visibility</p:attrName>
                                        </p:attrNameLst>
                                      </p:cBhvr>
                                      <p:to>
                                        <p:strVal val="visible"/>
                                      </p:to>
                                    </p:set>
                                    <p:anim calcmode="lin" valueType="num">
                                      <p:cBhvr>
                                        <p:cTn id="14" dur="5000" fill="hold"/>
                                        <p:tgtEl>
                                          <p:spTgt spid="20484"/>
                                        </p:tgtEl>
                                        <p:attrNameLst>
                                          <p:attrName>ppt_w</p:attrName>
                                        </p:attrNameLst>
                                      </p:cBhvr>
                                      <p:tavLst>
                                        <p:tav tm="0" fmla="#ppt_w*sin(2.5*pi*$)">
                                          <p:val>
                                            <p:fltVal val="0"/>
                                          </p:val>
                                        </p:tav>
                                        <p:tav tm="100000">
                                          <p:val>
                                            <p:fltVal val="1"/>
                                          </p:val>
                                        </p:tav>
                                      </p:tavLst>
                                    </p:anim>
                                    <p:anim calcmode="lin" valueType="num">
                                      <p:cBhvr>
                                        <p:cTn id="15" dur="5000" fill="hold"/>
                                        <p:tgtEl>
                                          <p:spTgt spid="2048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20483">
                                            <p:txEl>
                                              <p:pRg st="4" end="4"/>
                                            </p:txEl>
                                          </p:spTgt>
                                        </p:tgtEl>
                                        <p:attrNameLst>
                                          <p:attrName>style.visibility</p:attrName>
                                        </p:attrNameLst>
                                      </p:cBhvr>
                                      <p:to>
                                        <p:strVal val="visible"/>
                                      </p:to>
                                    </p:set>
                                    <p:anim calcmode="lin" valueType="num">
                                      <p:cBhvr>
                                        <p:cTn id="20" dur="500" fill="hold"/>
                                        <p:tgtEl>
                                          <p:spTgt spid="2048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048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048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0485"/>
                                        </p:tgtEl>
                                        <p:attrNameLst>
                                          <p:attrName>style.visibility</p:attrName>
                                        </p:attrNameLst>
                                      </p:cBhvr>
                                      <p:to>
                                        <p:strVal val="visible"/>
                                      </p:to>
                                    </p:set>
                                    <p:anim calcmode="lin" valueType="num">
                                      <p:cBhvr>
                                        <p:cTn id="28"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0485"/>
                                        </p:tgtEl>
                                        <p:attrNameLst>
                                          <p:attrName>ppt_y</p:attrName>
                                        </p:attrNameLst>
                                      </p:cBhvr>
                                      <p:tavLst>
                                        <p:tav tm="0">
                                          <p:val>
                                            <p:strVal val="#ppt_y"/>
                                          </p:val>
                                        </p:tav>
                                        <p:tav tm="100000">
                                          <p:val>
                                            <p:strVal val="#ppt_y"/>
                                          </p:val>
                                        </p:tav>
                                      </p:tavLst>
                                    </p:anim>
                                    <p:anim calcmode="lin" valueType="num">
                                      <p:cBhvr>
                                        <p:cTn id="30"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ja-JP" altLang="en-US" smtClean="0"/>
              <a:t>２００８年度ノーベル経済学賞</a:t>
            </a:r>
          </a:p>
        </p:txBody>
      </p:sp>
      <p:sp>
        <p:nvSpPr>
          <p:cNvPr id="34819" name="Rectangle 3"/>
          <p:cNvSpPr>
            <a:spLocks noGrp="1" noChangeArrowheads="1"/>
          </p:cNvSpPr>
          <p:nvPr>
            <p:ph idx="1"/>
          </p:nvPr>
        </p:nvSpPr>
        <p:spPr/>
        <p:txBody>
          <a:bodyPr/>
          <a:lstStyle/>
          <a:p>
            <a:r>
              <a:rPr lang="ja-JP" altLang="en-US" smtClean="0"/>
              <a:t>プリンストン大学教授　ポール　クルーグマン</a:t>
            </a:r>
          </a:p>
          <a:p>
            <a:endParaRPr lang="en-US" altLang="ja-JP" smtClean="0"/>
          </a:p>
        </p:txBody>
      </p:sp>
      <p:pic>
        <p:nvPicPr>
          <p:cNvPr id="34820" name="Picture 4" descr="クルーグマンの写真"/>
          <p:cNvPicPr>
            <a:picLocks noChangeAspect="1" noChangeArrowheads="1"/>
          </p:cNvPicPr>
          <p:nvPr/>
        </p:nvPicPr>
        <p:blipFill>
          <a:blip r:embed="rId3" cstate="print"/>
          <a:srcRect/>
          <a:stretch>
            <a:fillRect/>
          </a:stretch>
        </p:blipFill>
        <p:spPr bwMode="auto">
          <a:xfrm>
            <a:off x="3132138" y="2276475"/>
            <a:ext cx="28194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なぜ経済学が必要か</a:t>
            </a:r>
          </a:p>
        </p:txBody>
      </p:sp>
      <p:sp>
        <p:nvSpPr>
          <p:cNvPr id="3" name="コンテンツ プレースホルダ 2"/>
          <p:cNvSpPr>
            <a:spLocks noGrp="1"/>
          </p:cNvSpPr>
          <p:nvPr>
            <p:ph idx="1"/>
          </p:nvPr>
        </p:nvSpPr>
        <p:spPr/>
        <p:txBody>
          <a:bodyPr/>
          <a:lstStyle/>
          <a:p>
            <a:r>
              <a:rPr lang="ja-JP" altLang="en-US" sz="4800" smtClean="0"/>
              <a:t>稀少性</a:t>
            </a:r>
            <a:endParaRPr lang="en-US" altLang="ja-JP" sz="4800" smtClean="0"/>
          </a:p>
          <a:p>
            <a:r>
              <a:rPr lang="ja-JP" altLang="en-US" sz="4800" smtClean="0"/>
              <a:t>トレードオフ</a:t>
            </a:r>
            <a:endParaRPr lang="en-US" altLang="ja-JP" sz="4800" smtClean="0"/>
          </a:p>
          <a:p>
            <a:r>
              <a:rPr lang="ja-JP" altLang="en-US" sz="4800" smtClean="0"/>
              <a:t>機会費用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ja-JP" altLang="en-US" sz="4000" dirty="0" smtClean="0"/>
              <a:t>新貿易理論（比較優位に代わる）</a:t>
            </a:r>
          </a:p>
        </p:txBody>
      </p:sp>
      <p:sp>
        <p:nvSpPr>
          <p:cNvPr id="35843" name="Rectangle 3"/>
          <p:cNvSpPr>
            <a:spLocks noGrp="1" noChangeArrowheads="1"/>
          </p:cNvSpPr>
          <p:nvPr>
            <p:ph idx="1"/>
          </p:nvPr>
        </p:nvSpPr>
        <p:spPr/>
        <p:txBody>
          <a:bodyPr/>
          <a:lstStyle/>
          <a:p>
            <a:pPr>
              <a:lnSpc>
                <a:spcPct val="90000"/>
              </a:lnSpc>
              <a:buFont typeface="Wingdings" pitchFamily="2" charset="2"/>
              <a:buNone/>
            </a:pPr>
            <a:r>
              <a:rPr lang="ja-JP" altLang="en-US" sz="2400" dirty="0" smtClean="0"/>
              <a:t>（現実に起こっていること）</a:t>
            </a:r>
          </a:p>
          <a:p>
            <a:pPr>
              <a:lnSpc>
                <a:spcPct val="90000"/>
              </a:lnSpc>
            </a:pPr>
            <a:r>
              <a:rPr lang="ja-JP" altLang="en-US" sz="2400" dirty="0" smtClean="0"/>
              <a:t>同一の産業内の貿易のウエートが高まっていることを説明。（自動車どうしの貿易など）</a:t>
            </a:r>
          </a:p>
          <a:p>
            <a:pPr>
              <a:lnSpc>
                <a:spcPct val="90000"/>
              </a:lnSpc>
            </a:pPr>
            <a:r>
              <a:rPr lang="ja-JP" altLang="en-US" sz="2400" dirty="0" smtClean="0"/>
              <a:t>比較優位論では、先進国間の貿易が説明できない</a:t>
            </a:r>
          </a:p>
          <a:p>
            <a:pPr>
              <a:lnSpc>
                <a:spcPct val="90000"/>
              </a:lnSpc>
              <a:buFont typeface="Wingdings" pitchFamily="2" charset="2"/>
              <a:buNone/>
            </a:pPr>
            <a:r>
              <a:rPr lang="ja-JP" altLang="en-US" sz="2400" dirty="0" smtClean="0"/>
              <a:t>（クルーグマンの功績）</a:t>
            </a:r>
          </a:p>
          <a:p>
            <a:pPr>
              <a:lnSpc>
                <a:spcPct val="90000"/>
              </a:lnSpc>
            </a:pPr>
            <a:r>
              <a:rPr lang="ja-JP" altLang="en-US" sz="2400" dirty="0" smtClean="0"/>
              <a:t>比較優位ではなく、「規模の経済性」で貿易を説明。</a:t>
            </a:r>
          </a:p>
          <a:p>
            <a:pPr>
              <a:lnSpc>
                <a:spcPct val="90000"/>
              </a:lnSpc>
            </a:pPr>
            <a:r>
              <a:rPr lang="ja-JP" altLang="en-US" sz="2400" dirty="0" smtClean="0"/>
              <a:t>固定費用がかかるため、より多く生産するほど単位費用が低くなることから説明。</a:t>
            </a:r>
          </a:p>
          <a:p>
            <a:pPr>
              <a:lnSpc>
                <a:spcPct val="90000"/>
              </a:lnSpc>
            </a:pPr>
            <a:r>
              <a:rPr lang="ja-JP" altLang="en-US" sz="2400" dirty="0" smtClean="0"/>
              <a:t>アメリカとフランスでそれぞれ飛行機を作るより、どちらかで作って輸出したほうが費用が小さい。</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ja-JP" altLang="en-US" smtClean="0"/>
              <a:t>マルサス</a:t>
            </a:r>
          </a:p>
        </p:txBody>
      </p:sp>
      <p:sp>
        <p:nvSpPr>
          <p:cNvPr id="36867" name="Rectangle 3"/>
          <p:cNvSpPr>
            <a:spLocks noGrp="1" noChangeArrowheads="1"/>
          </p:cNvSpPr>
          <p:nvPr>
            <p:ph idx="1"/>
          </p:nvPr>
        </p:nvSpPr>
        <p:spPr>
          <a:xfrm>
            <a:off x="3348038" y="1600200"/>
            <a:ext cx="5338762" cy="4525963"/>
          </a:xfrm>
        </p:spPr>
        <p:txBody>
          <a:bodyPr/>
          <a:lstStyle/>
          <a:p>
            <a:r>
              <a:rPr lang="ja-JP" altLang="en-US" b="1" smtClean="0"/>
              <a:t>トマス・ロバート・マルサス</a:t>
            </a:r>
            <a:r>
              <a:rPr lang="ja-JP" altLang="en-US" smtClean="0"/>
              <a:t>（</a:t>
            </a:r>
            <a:r>
              <a:rPr lang="en-US" altLang="ja-JP" b="1" smtClean="0"/>
              <a:t>Thomas Robert Malthus</a:t>
            </a:r>
            <a:r>
              <a:rPr lang="en-US" altLang="ja-JP" smtClean="0"/>
              <a:t>,</a:t>
            </a:r>
            <a:r>
              <a:rPr lang="en-US" altLang="ja-JP" smtClean="0">
                <a:hlinkClick r:id="rId3" tooltip="1766年"/>
              </a:rPr>
              <a:t>1766</a:t>
            </a:r>
            <a:r>
              <a:rPr lang="ja-JP" altLang="en-US" smtClean="0">
                <a:hlinkClick r:id="rId3" tooltip="1766年"/>
              </a:rPr>
              <a:t>年</a:t>
            </a:r>
            <a:r>
              <a:rPr lang="en-US" altLang="ja-JP" smtClean="0">
                <a:hlinkClick r:id="rId4" tooltip="2月17日"/>
              </a:rPr>
              <a:t>2</a:t>
            </a:r>
            <a:r>
              <a:rPr lang="ja-JP" altLang="en-US" smtClean="0">
                <a:hlinkClick r:id="rId4" tooltip="2月17日"/>
              </a:rPr>
              <a:t>月</a:t>
            </a:r>
            <a:r>
              <a:rPr lang="en-US" altLang="ja-JP" smtClean="0">
                <a:hlinkClick r:id="rId4" tooltip="2月17日"/>
              </a:rPr>
              <a:t>17</a:t>
            </a:r>
            <a:r>
              <a:rPr lang="ja-JP" altLang="en-US" smtClean="0">
                <a:hlinkClick r:id="rId4" tooltip="2月17日"/>
              </a:rPr>
              <a:t>日</a:t>
            </a:r>
            <a:r>
              <a:rPr lang="ja-JP" altLang="en-US" smtClean="0"/>
              <a:t> </a:t>
            </a:r>
            <a:r>
              <a:rPr lang="en-US" altLang="ja-JP" smtClean="0"/>
              <a:t>- </a:t>
            </a:r>
            <a:r>
              <a:rPr lang="en-US" altLang="ja-JP" smtClean="0">
                <a:hlinkClick r:id="rId5" tooltip="1834年"/>
              </a:rPr>
              <a:t>1834</a:t>
            </a:r>
            <a:r>
              <a:rPr lang="ja-JP" altLang="en-US" smtClean="0">
                <a:hlinkClick r:id="rId5" tooltip="1834年"/>
              </a:rPr>
              <a:t>年</a:t>
            </a:r>
            <a:r>
              <a:rPr lang="en-US" altLang="ja-JP" smtClean="0">
                <a:hlinkClick r:id="rId6" tooltip="12月13日"/>
              </a:rPr>
              <a:t>12</a:t>
            </a:r>
            <a:r>
              <a:rPr lang="ja-JP" altLang="en-US" smtClean="0">
                <a:hlinkClick r:id="rId6" tooltip="12月13日"/>
              </a:rPr>
              <a:t>月</a:t>
            </a:r>
            <a:r>
              <a:rPr lang="en-US" altLang="ja-JP" smtClean="0">
                <a:hlinkClick r:id="rId6" tooltip="12月13日"/>
              </a:rPr>
              <a:t>13</a:t>
            </a:r>
            <a:r>
              <a:rPr lang="ja-JP" altLang="en-US" smtClean="0">
                <a:hlinkClick r:id="rId6" tooltip="12月13日"/>
              </a:rPr>
              <a:t>日</a:t>
            </a:r>
            <a:r>
              <a:rPr lang="ja-JP" altLang="en-US" smtClean="0"/>
              <a:t>）は</a:t>
            </a:r>
            <a:r>
              <a:rPr lang="ja-JP" altLang="en-US" smtClean="0">
                <a:hlinkClick r:id="rId7" tooltip="イギリス"/>
              </a:rPr>
              <a:t>イギリス</a:t>
            </a:r>
            <a:r>
              <a:rPr lang="ja-JP" altLang="en-US" smtClean="0">
                <a:hlinkClick r:id="rId8" tooltip="経済学"/>
              </a:rPr>
              <a:t>経済学</a:t>
            </a:r>
            <a:r>
              <a:rPr lang="ja-JP" altLang="en-US" smtClean="0"/>
              <a:t>における</a:t>
            </a:r>
            <a:r>
              <a:rPr lang="en-US" altLang="ja-JP" smtClean="0"/>
              <a:t>〈</a:t>
            </a:r>
            <a:r>
              <a:rPr lang="ja-JP" altLang="en-US" smtClean="0"/>
              <a:t>古典派</a:t>
            </a:r>
            <a:r>
              <a:rPr lang="en-US" altLang="ja-JP" smtClean="0"/>
              <a:t>〉</a:t>
            </a:r>
            <a:r>
              <a:rPr lang="ja-JP" altLang="en-US" smtClean="0"/>
              <a:t>の代表的</a:t>
            </a:r>
            <a:r>
              <a:rPr lang="ja-JP" altLang="en-US" smtClean="0">
                <a:hlinkClick r:id="rId9" tooltip="経済学者"/>
              </a:rPr>
              <a:t>経済学者</a:t>
            </a:r>
            <a:r>
              <a:rPr lang="ja-JP" altLang="en-US" smtClean="0"/>
              <a:t>、人口学者。</a:t>
            </a:r>
            <a:r>
              <a:rPr lang="ja-JP" altLang="en-US" smtClean="0">
                <a:hlinkClick r:id="rId10" tooltip="リカード"/>
              </a:rPr>
              <a:t>リカード</a:t>
            </a:r>
            <a:r>
              <a:rPr lang="ja-JP" altLang="en-US" smtClean="0"/>
              <a:t>の親友で、かつ最大の論敵として知られる。</a:t>
            </a:r>
          </a:p>
        </p:txBody>
      </p:sp>
      <p:pic>
        <p:nvPicPr>
          <p:cNvPr id="36868" name="Picture 5" descr="経済学者">
            <a:hlinkClick r:id="rId11" tooltip="経済学者"/>
          </p:cNvPr>
          <p:cNvPicPr>
            <a:picLocks noChangeAspect="1" noChangeArrowheads="1"/>
          </p:cNvPicPr>
          <p:nvPr/>
        </p:nvPicPr>
        <p:blipFill>
          <a:blip r:embed="rId12" cstate="print"/>
          <a:srcRect/>
          <a:stretch>
            <a:fillRect/>
          </a:stretch>
        </p:blipFill>
        <p:spPr bwMode="auto">
          <a:xfrm>
            <a:off x="539750" y="1844675"/>
            <a:ext cx="2297113" cy="3024188"/>
          </a:xfrm>
          <a:prstGeom prst="rect">
            <a:avLst/>
          </a:prstGeom>
          <a:noFill/>
          <a:ln w="9525">
            <a:noFill/>
            <a:miter lim="800000"/>
            <a:headEnd/>
            <a:tailEnd/>
          </a:ln>
        </p:spPr>
      </p:pic>
      <p:sp>
        <p:nvSpPr>
          <p:cNvPr id="36869" name="Rectangle 6"/>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ja-JP" altLang="en-US" smtClean="0"/>
              <a:t>マルサス</a:t>
            </a:r>
          </a:p>
        </p:txBody>
      </p:sp>
      <p:sp>
        <p:nvSpPr>
          <p:cNvPr id="37891" name="Rectangle 3"/>
          <p:cNvSpPr>
            <a:spLocks noGrp="1" noChangeArrowheads="1"/>
          </p:cNvSpPr>
          <p:nvPr>
            <p:ph idx="1"/>
          </p:nvPr>
        </p:nvSpPr>
        <p:spPr/>
        <p:txBody>
          <a:bodyPr/>
          <a:lstStyle/>
          <a:p>
            <a:r>
              <a:rPr lang="ja-JP" altLang="en-US" smtClean="0"/>
              <a:t>人口論</a:t>
            </a:r>
          </a:p>
          <a:p>
            <a:endParaRPr lang="ja-JP" altLang="en-US" smtClean="0"/>
          </a:p>
          <a:p>
            <a:r>
              <a:rPr lang="ja-JP" altLang="en-US" smtClean="0"/>
              <a:t>人口　１　→　２　→　４　→　８</a:t>
            </a:r>
          </a:p>
          <a:p>
            <a:endParaRPr lang="ja-JP" altLang="en-US" smtClean="0"/>
          </a:p>
          <a:p>
            <a:r>
              <a:rPr lang="ja-JP" altLang="en-US" smtClean="0"/>
              <a:t>食料　１　→　２　→　３　→　４</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ja-JP" altLang="en-US" smtClean="0"/>
              <a:t>ケインズ</a:t>
            </a:r>
          </a:p>
        </p:txBody>
      </p:sp>
      <p:sp>
        <p:nvSpPr>
          <p:cNvPr id="38915" name="Rectangle 3"/>
          <p:cNvSpPr>
            <a:spLocks noGrp="1" noChangeArrowheads="1"/>
          </p:cNvSpPr>
          <p:nvPr>
            <p:ph idx="1"/>
          </p:nvPr>
        </p:nvSpPr>
        <p:spPr>
          <a:xfrm>
            <a:off x="3492500" y="1600200"/>
            <a:ext cx="5194300" cy="4852988"/>
          </a:xfrm>
        </p:spPr>
        <p:txBody>
          <a:bodyPr/>
          <a:lstStyle/>
          <a:p>
            <a:pPr>
              <a:lnSpc>
                <a:spcPct val="80000"/>
              </a:lnSpc>
            </a:pPr>
            <a:r>
              <a:rPr lang="ja-JP" altLang="en-US" sz="2400" b="1" smtClean="0"/>
              <a:t>ジョン・メイナード・ケインズ</a:t>
            </a:r>
            <a:r>
              <a:rPr lang="ja-JP" altLang="en-US" sz="2400" smtClean="0"/>
              <a:t>（</a:t>
            </a:r>
            <a:r>
              <a:rPr lang="en-US" altLang="ja-JP" sz="2400" b="1" smtClean="0"/>
              <a:t>John Maynard Keynes</a:t>
            </a:r>
            <a:r>
              <a:rPr lang="en-US" altLang="ja-JP" sz="2400" smtClean="0"/>
              <a:t>, </a:t>
            </a:r>
            <a:r>
              <a:rPr lang="en-US" altLang="ja-JP" sz="2400" smtClean="0">
                <a:hlinkClick r:id="rId3" tooltip="1883年"/>
              </a:rPr>
              <a:t>1883</a:t>
            </a:r>
            <a:r>
              <a:rPr lang="ja-JP" altLang="en-US" sz="2400" smtClean="0">
                <a:hlinkClick r:id="rId3" tooltip="1883年"/>
              </a:rPr>
              <a:t>年</a:t>
            </a:r>
            <a:r>
              <a:rPr lang="en-US" altLang="ja-JP" sz="2400" smtClean="0">
                <a:hlinkClick r:id="rId4" tooltip="6月5日"/>
              </a:rPr>
              <a:t>6</a:t>
            </a:r>
            <a:r>
              <a:rPr lang="ja-JP" altLang="en-US" sz="2400" smtClean="0">
                <a:hlinkClick r:id="rId4" tooltip="6月5日"/>
              </a:rPr>
              <a:t>月</a:t>
            </a:r>
            <a:r>
              <a:rPr lang="en-US" altLang="ja-JP" sz="2400" smtClean="0">
                <a:hlinkClick r:id="rId4" tooltip="6月5日"/>
              </a:rPr>
              <a:t>5</a:t>
            </a:r>
            <a:r>
              <a:rPr lang="ja-JP" altLang="en-US" sz="2400" smtClean="0">
                <a:hlinkClick r:id="rId4" tooltip="6月5日"/>
              </a:rPr>
              <a:t>日</a:t>
            </a:r>
            <a:r>
              <a:rPr lang="ja-JP" altLang="en-US" sz="2400" smtClean="0"/>
              <a:t> </a:t>
            </a:r>
            <a:r>
              <a:rPr lang="en-US" altLang="ja-JP" sz="2400" smtClean="0"/>
              <a:t>- </a:t>
            </a:r>
            <a:r>
              <a:rPr lang="en-US" altLang="ja-JP" sz="2400" smtClean="0">
                <a:hlinkClick r:id="rId5" tooltip="1946年"/>
              </a:rPr>
              <a:t>1946</a:t>
            </a:r>
            <a:r>
              <a:rPr lang="ja-JP" altLang="en-US" sz="2400" smtClean="0">
                <a:hlinkClick r:id="rId5" tooltip="1946年"/>
              </a:rPr>
              <a:t>年</a:t>
            </a:r>
            <a:r>
              <a:rPr lang="en-US" altLang="ja-JP" sz="2400" smtClean="0">
                <a:hlinkClick r:id="rId6" tooltip="4月21日"/>
              </a:rPr>
              <a:t>4</a:t>
            </a:r>
            <a:r>
              <a:rPr lang="ja-JP" altLang="en-US" sz="2400" smtClean="0">
                <a:hlinkClick r:id="rId6" tooltip="4月21日"/>
              </a:rPr>
              <a:t>月</a:t>
            </a:r>
            <a:r>
              <a:rPr lang="en-US" altLang="ja-JP" sz="2400" smtClean="0">
                <a:hlinkClick r:id="rId6" tooltip="4月21日"/>
              </a:rPr>
              <a:t>21</a:t>
            </a:r>
            <a:r>
              <a:rPr lang="ja-JP" altLang="en-US" sz="2400" smtClean="0">
                <a:hlinkClick r:id="rId6" tooltip="4月21日"/>
              </a:rPr>
              <a:t>日</a:t>
            </a:r>
            <a:r>
              <a:rPr lang="ja-JP" altLang="en-US" sz="2400" smtClean="0"/>
              <a:t>）</a:t>
            </a:r>
            <a:r>
              <a:rPr lang="ja-JP" altLang="en-US" sz="2400" smtClean="0">
                <a:hlinkClick r:id="rId7" tooltip="イギリス"/>
              </a:rPr>
              <a:t>イギリス</a:t>
            </a:r>
            <a:r>
              <a:rPr lang="ja-JP" altLang="en-US" sz="2400" smtClean="0"/>
              <a:t>生まれ、</a:t>
            </a:r>
            <a:r>
              <a:rPr lang="en-US" altLang="ja-JP" sz="2400" smtClean="0"/>
              <a:t>20</a:t>
            </a:r>
            <a:r>
              <a:rPr lang="ja-JP" altLang="en-US" sz="2400" smtClean="0"/>
              <a:t>世紀学問史において最重要人物の一人とされる。</a:t>
            </a:r>
            <a:r>
              <a:rPr lang="ja-JP" altLang="en-US" sz="2400" smtClean="0">
                <a:hlinkClick r:id="rId8" tooltip="経済学者"/>
              </a:rPr>
              <a:t>経済学者</a:t>
            </a:r>
            <a:r>
              <a:rPr lang="ja-JP" altLang="en-US" sz="2400" smtClean="0"/>
              <a:t>、</a:t>
            </a:r>
            <a:r>
              <a:rPr lang="ja-JP" altLang="en-US" sz="2400" smtClean="0">
                <a:hlinkClick r:id="rId9" tooltip="ジャーナリスト"/>
              </a:rPr>
              <a:t>ジャーナリスト</a:t>
            </a:r>
            <a:r>
              <a:rPr lang="ja-JP" altLang="en-US" sz="2400" smtClean="0"/>
              <a:t>、</a:t>
            </a:r>
            <a:r>
              <a:rPr lang="ja-JP" altLang="en-US" sz="2400" smtClean="0">
                <a:hlinkClick r:id="rId10" tooltip="思想家"/>
              </a:rPr>
              <a:t>思想家</a:t>
            </a:r>
            <a:r>
              <a:rPr lang="ja-JP" altLang="en-US" sz="2400" smtClean="0"/>
              <a:t>、</a:t>
            </a:r>
            <a:r>
              <a:rPr lang="ja-JP" altLang="en-US" sz="2400" smtClean="0">
                <a:hlinkClick r:id="rId11" tooltip="投資家"/>
              </a:rPr>
              <a:t>投資家</a:t>
            </a:r>
            <a:r>
              <a:rPr lang="ja-JP" altLang="en-US" sz="2400" smtClean="0"/>
              <a:t>、</a:t>
            </a:r>
            <a:r>
              <a:rPr lang="ja-JP" altLang="en-US" sz="2400" smtClean="0">
                <a:hlinkClick r:id="rId12" tooltip="官僚"/>
              </a:rPr>
              <a:t>官僚</a:t>
            </a:r>
            <a:r>
              <a:rPr lang="ja-JP" altLang="en-US" sz="2400" smtClean="0"/>
              <a:t>。経済学において</a:t>
            </a:r>
            <a:r>
              <a:rPr lang="ja-JP" altLang="en-US" sz="2400" smtClean="0">
                <a:hlinkClick r:id="rId13" tooltip="有効需要"/>
              </a:rPr>
              <a:t>有効需要</a:t>
            </a:r>
            <a:r>
              <a:rPr lang="ja-JP" altLang="en-US" sz="2400" smtClean="0"/>
              <a:t>の概念を着想し</a:t>
            </a:r>
            <a:r>
              <a:rPr lang="ja-JP" altLang="en-US" sz="2400" smtClean="0">
                <a:hlinkClick r:id="rId14" tooltip="ケインズサーカス"/>
              </a:rPr>
              <a:t>ケインズサーカス</a:t>
            </a:r>
            <a:r>
              <a:rPr lang="ja-JP" altLang="en-US" sz="2400" smtClean="0"/>
              <a:t>を率いて</a:t>
            </a:r>
            <a:r>
              <a:rPr lang="ja-JP" altLang="en-US" sz="2400" smtClean="0">
                <a:hlinkClick r:id="rId15" tooltip="マクロ経済学"/>
              </a:rPr>
              <a:t>マクロ経済学</a:t>
            </a:r>
            <a:r>
              <a:rPr lang="ja-JP" altLang="en-US" sz="2400" smtClean="0"/>
              <a:t>を確立させた。</a:t>
            </a:r>
          </a:p>
          <a:p>
            <a:pPr>
              <a:lnSpc>
                <a:spcPct val="80000"/>
              </a:lnSpc>
            </a:pPr>
            <a:r>
              <a:rPr lang="ja-JP" altLang="en-US" sz="2400" smtClean="0"/>
              <a:t>経済学者の大家</a:t>
            </a:r>
            <a:r>
              <a:rPr lang="ja-JP" altLang="en-US" sz="2400" smtClean="0">
                <a:hlinkClick r:id="rId16" tooltip="アルフレッド・マーシャル"/>
              </a:rPr>
              <a:t>アルフレッド・マーシャル</a:t>
            </a:r>
            <a:r>
              <a:rPr lang="ja-JP" altLang="en-US" sz="2400" smtClean="0"/>
              <a:t>の弟子であり、論敵</a:t>
            </a:r>
            <a:r>
              <a:rPr lang="ja-JP" altLang="en-US" sz="2400" smtClean="0">
                <a:hlinkClick r:id="rId17" tooltip="アーサー・セシル・ピグー"/>
              </a:rPr>
              <a:t>アーサー・セシル・ピグー</a:t>
            </a:r>
            <a:r>
              <a:rPr lang="ja-JP" altLang="en-US" sz="2400" smtClean="0"/>
              <a:t>とは兄弟弟子、</a:t>
            </a:r>
            <a:r>
              <a:rPr lang="ja-JP" altLang="en-US" sz="2400" smtClean="0">
                <a:hlinkClick r:id="rId18" tooltip="ルートヴィヒ・ウィトゲンシュタイン"/>
              </a:rPr>
              <a:t>ルートヴィヒ・ウィトゲンシュタイン</a:t>
            </a:r>
            <a:r>
              <a:rPr lang="ja-JP" altLang="en-US" sz="2400" smtClean="0"/>
              <a:t>や</a:t>
            </a:r>
            <a:r>
              <a:rPr lang="ja-JP" altLang="en-US" sz="2400" smtClean="0">
                <a:hlinkClick r:id="rId19" tooltip="ブルームズベリー・グループ"/>
              </a:rPr>
              <a:t>ブルームズベリー・グループ</a:t>
            </a:r>
            <a:r>
              <a:rPr lang="ja-JP" altLang="en-US" sz="2400" smtClean="0"/>
              <a:t>との交流は有名。</a:t>
            </a:r>
          </a:p>
        </p:txBody>
      </p:sp>
      <p:pic>
        <p:nvPicPr>
          <p:cNvPr id="38916" name="Picture 5" descr="画像:John Maynard Keynes.jpg">
            <a:hlinkClick r:id="rId20"/>
          </p:cNvPr>
          <p:cNvPicPr>
            <a:picLocks noChangeAspect="1" noChangeArrowheads="1"/>
          </p:cNvPicPr>
          <p:nvPr/>
        </p:nvPicPr>
        <p:blipFill>
          <a:blip r:embed="rId21" cstate="print"/>
          <a:srcRect/>
          <a:stretch>
            <a:fillRect/>
          </a:stretch>
        </p:blipFill>
        <p:spPr bwMode="auto">
          <a:xfrm>
            <a:off x="395288" y="1773238"/>
            <a:ext cx="2941637" cy="3095625"/>
          </a:xfrm>
          <a:prstGeom prst="rect">
            <a:avLst/>
          </a:prstGeom>
          <a:noFill/>
          <a:ln w="9525">
            <a:noFill/>
            <a:miter lim="800000"/>
            <a:headEnd/>
            <a:tailEnd/>
          </a:ln>
        </p:spPr>
      </p:pic>
      <p:sp>
        <p:nvSpPr>
          <p:cNvPr id="38917" name="Rectangle 6"/>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7"/>
          <p:cNvSpPr>
            <a:spLocks noGrp="1" noRot="1" noChangeArrowheads="1"/>
          </p:cNvSpPr>
          <p:nvPr>
            <p:ph type="title"/>
          </p:nvPr>
        </p:nvSpPr>
        <p:spPr/>
        <p:txBody>
          <a:bodyPr/>
          <a:lstStyle/>
          <a:p>
            <a:endParaRPr lang="ja-JP" altLang="ja-JP" smtClean="0"/>
          </a:p>
        </p:txBody>
      </p:sp>
      <p:graphicFrame>
        <p:nvGraphicFramePr>
          <p:cNvPr id="23581" name="Group 29"/>
          <p:cNvGraphicFramePr>
            <a:graphicFrameLocks noGrp="1"/>
          </p:cNvGraphicFramePr>
          <p:nvPr>
            <p:ph type="tbl" idx="1"/>
          </p:nvPr>
        </p:nvGraphicFramePr>
        <p:xfrm>
          <a:off x="457200" y="1700213"/>
          <a:ext cx="8229600" cy="4425951"/>
        </p:xfrm>
        <a:graphic>
          <a:graphicData uri="http://schemas.openxmlformats.org/drawingml/2006/table">
            <a:tbl>
              <a:tblPr/>
              <a:tblGrid>
                <a:gridCol w="2057400"/>
                <a:gridCol w="2057400"/>
                <a:gridCol w="2057400"/>
                <a:gridCol w="2057400"/>
              </a:tblGrid>
              <a:tr h="1408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需要か供給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政府か市場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財政政策か金融政策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ケインズ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需要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財政政策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新古典派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供給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市場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金融政策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ja-JP" altLang="en-US" smtClean="0"/>
              <a:t>マルクス</a:t>
            </a:r>
          </a:p>
        </p:txBody>
      </p:sp>
      <p:sp>
        <p:nvSpPr>
          <p:cNvPr id="40963" name="Rectangle 3"/>
          <p:cNvSpPr>
            <a:spLocks noGrp="1" noChangeArrowheads="1"/>
          </p:cNvSpPr>
          <p:nvPr>
            <p:ph idx="1"/>
          </p:nvPr>
        </p:nvSpPr>
        <p:spPr>
          <a:xfrm>
            <a:off x="4356100" y="1600200"/>
            <a:ext cx="4330700" cy="4852988"/>
          </a:xfrm>
        </p:spPr>
        <p:txBody>
          <a:bodyPr/>
          <a:lstStyle/>
          <a:p>
            <a:pPr>
              <a:lnSpc>
                <a:spcPct val="80000"/>
              </a:lnSpc>
            </a:pPr>
            <a:r>
              <a:rPr lang="ja-JP" altLang="en-US" sz="2400" b="1" smtClean="0"/>
              <a:t>カール・ハインリヒ・マルクス</a:t>
            </a:r>
            <a:r>
              <a:rPr lang="ja-JP" altLang="en-US" sz="2400" smtClean="0"/>
              <a:t>（</a:t>
            </a:r>
            <a:r>
              <a:rPr lang="en-US" altLang="ja-JP" sz="2400" smtClean="0"/>
              <a:t>Karl Heinrich Marx, </a:t>
            </a:r>
            <a:r>
              <a:rPr lang="en-US" altLang="ja-JP" sz="2400" smtClean="0">
                <a:hlinkClick r:id="rId3" tooltip="1818年"/>
              </a:rPr>
              <a:t>1818</a:t>
            </a:r>
            <a:r>
              <a:rPr lang="ja-JP" altLang="en-US" sz="2400" smtClean="0">
                <a:hlinkClick r:id="rId3" tooltip="1818年"/>
              </a:rPr>
              <a:t>年</a:t>
            </a:r>
            <a:r>
              <a:rPr lang="en-US" altLang="ja-JP" sz="2400" smtClean="0">
                <a:hlinkClick r:id="rId4" tooltip="5月5日"/>
              </a:rPr>
              <a:t>5</a:t>
            </a:r>
            <a:r>
              <a:rPr lang="ja-JP" altLang="en-US" sz="2400" smtClean="0">
                <a:hlinkClick r:id="rId4" tooltip="5月5日"/>
              </a:rPr>
              <a:t>月</a:t>
            </a:r>
            <a:r>
              <a:rPr lang="en-US" altLang="ja-JP" sz="2400" smtClean="0">
                <a:hlinkClick r:id="rId4" tooltip="5月5日"/>
              </a:rPr>
              <a:t>5</a:t>
            </a:r>
            <a:r>
              <a:rPr lang="ja-JP" altLang="en-US" sz="2400" smtClean="0">
                <a:hlinkClick r:id="rId4" tooltip="5月5日"/>
              </a:rPr>
              <a:t>日</a:t>
            </a:r>
            <a:r>
              <a:rPr lang="ja-JP" altLang="en-US" sz="2400" smtClean="0"/>
              <a:t> </a:t>
            </a:r>
            <a:r>
              <a:rPr lang="en-US" altLang="ja-JP" sz="2400" smtClean="0"/>
              <a:t>- </a:t>
            </a:r>
            <a:r>
              <a:rPr lang="en-US" altLang="ja-JP" sz="2400" smtClean="0">
                <a:hlinkClick r:id="rId5" tooltip="1883年"/>
              </a:rPr>
              <a:t>1883</a:t>
            </a:r>
            <a:r>
              <a:rPr lang="ja-JP" altLang="en-US" sz="2400" smtClean="0">
                <a:hlinkClick r:id="rId5" tooltip="1883年"/>
              </a:rPr>
              <a:t>年</a:t>
            </a:r>
            <a:r>
              <a:rPr lang="en-US" altLang="ja-JP" sz="2400" smtClean="0">
                <a:hlinkClick r:id="rId6" tooltip="3月14日"/>
              </a:rPr>
              <a:t>3</a:t>
            </a:r>
            <a:r>
              <a:rPr lang="ja-JP" altLang="en-US" sz="2400" smtClean="0">
                <a:hlinkClick r:id="rId6" tooltip="3月14日"/>
              </a:rPr>
              <a:t>月</a:t>
            </a:r>
            <a:r>
              <a:rPr lang="en-US" altLang="ja-JP" sz="2400" smtClean="0">
                <a:hlinkClick r:id="rId6" tooltip="3月14日"/>
              </a:rPr>
              <a:t>14</a:t>
            </a:r>
            <a:r>
              <a:rPr lang="ja-JP" altLang="en-US" sz="2400" smtClean="0">
                <a:hlinkClick r:id="rId6" tooltip="3月14日"/>
              </a:rPr>
              <a:t>日</a:t>
            </a:r>
            <a:r>
              <a:rPr lang="ja-JP" altLang="en-US" sz="2400" smtClean="0"/>
              <a:t>）は、</a:t>
            </a:r>
            <a:r>
              <a:rPr lang="ja-JP" altLang="en-US" sz="2400" smtClean="0">
                <a:hlinkClick r:id="rId7" tooltip="ドイツ"/>
              </a:rPr>
              <a:t>ドイツ</a:t>
            </a:r>
            <a:r>
              <a:rPr lang="ja-JP" altLang="en-US" sz="2400" smtClean="0"/>
              <a:t>の</a:t>
            </a:r>
            <a:r>
              <a:rPr lang="ja-JP" altLang="en-US" sz="2400" smtClean="0">
                <a:hlinkClick r:id="rId8" tooltip="経済学者"/>
              </a:rPr>
              <a:t>経済学者</a:t>
            </a:r>
            <a:r>
              <a:rPr lang="ja-JP" altLang="en-US" sz="2400" smtClean="0"/>
              <a:t>、</a:t>
            </a:r>
            <a:r>
              <a:rPr lang="ja-JP" altLang="en-US" sz="2400" smtClean="0">
                <a:hlinkClick r:id="rId9" tooltip="哲学者"/>
              </a:rPr>
              <a:t>哲学者</a:t>
            </a:r>
            <a:r>
              <a:rPr lang="ja-JP" altLang="en-US" sz="2400" smtClean="0"/>
              <a:t>、</a:t>
            </a:r>
            <a:r>
              <a:rPr lang="ja-JP" altLang="en-US" sz="2400" smtClean="0">
                <a:hlinkClick r:id="rId10" tooltip="革命家"/>
              </a:rPr>
              <a:t>革命家</a:t>
            </a:r>
            <a:r>
              <a:rPr lang="ja-JP" altLang="en-US" sz="2400" smtClean="0"/>
              <a:t>。</a:t>
            </a:r>
            <a:r>
              <a:rPr lang="en-US" altLang="ja-JP" sz="2400" smtClean="0">
                <a:hlinkClick r:id="rId11" tooltip="20世紀"/>
              </a:rPr>
              <a:t>20</a:t>
            </a:r>
            <a:r>
              <a:rPr lang="ja-JP" altLang="en-US" sz="2400" smtClean="0">
                <a:hlinkClick r:id="rId11" tooltip="20世紀"/>
              </a:rPr>
              <a:t>世紀</a:t>
            </a:r>
            <a:r>
              <a:rPr lang="ja-JP" altLang="en-US" sz="2400" smtClean="0"/>
              <a:t>において最も影響力があった思想家。</a:t>
            </a:r>
            <a:endParaRPr lang="ja-JP" altLang="en-US" sz="2400" smtClean="0">
              <a:hlinkClick r:id="rId12" tooltip="産業革命"/>
            </a:endParaRPr>
          </a:p>
          <a:p>
            <a:pPr>
              <a:lnSpc>
                <a:spcPct val="80000"/>
              </a:lnSpc>
            </a:pPr>
            <a:r>
              <a:rPr lang="ja-JP" altLang="en-US" sz="2400" smtClean="0">
                <a:hlinkClick r:id="rId12" tooltip="産業革命"/>
              </a:rPr>
              <a:t>産業革命</a:t>
            </a:r>
            <a:r>
              <a:rPr lang="ja-JP" altLang="en-US" sz="2400" smtClean="0"/>
              <a:t>後の</a:t>
            </a:r>
            <a:r>
              <a:rPr lang="ja-JP" altLang="en-US" sz="2400" smtClean="0">
                <a:hlinkClick r:id="rId13" tooltip="資本主義"/>
              </a:rPr>
              <a:t>資本主義</a:t>
            </a:r>
            <a:r>
              <a:rPr lang="ja-JP" altLang="en-US" sz="2400" smtClean="0">
                <a:hlinkClick r:id="rId14" tooltip="経済"/>
              </a:rPr>
              <a:t>経済</a:t>
            </a:r>
            <a:r>
              <a:rPr lang="ja-JP" altLang="en-US" sz="2400" smtClean="0"/>
              <a:t>を分析し、</a:t>
            </a:r>
            <a:r>
              <a:rPr lang="ja-JP" altLang="en-US" sz="2400" smtClean="0">
                <a:hlinkClick r:id="rId15" tooltip="フリードリヒ・エンゲルス"/>
              </a:rPr>
              <a:t>フリードリヒ・エンゲルス</a:t>
            </a:r>
            <a:r>
              <a:rPr lang="ja-JP" altLang="en-US" sz="2400" smtClean="0"/>
              <a:t>とともに、自らの</a:t>
            </a:r>
            <a:r>
              <a:rPr lang="ja-JP" altLang="en-US" sz="2400" smtClean="0">
                <a:hlinkClick r:id="rId16" tooltip="共産主義"/>
              </a:rPr>
              <a:t>共産主義</a:t>
            </a:r>
            <a:r>
              <a:rPr lang="ja-JP" altLang="en-US" sz="2400" smtClean="0"/>
              <a:t>を打ち立てた。</a:t>
            </a:r>
            <a:r>
              <a:rPr lang="en-US" altLang="ja-JP" sz="2400" smtClean="0"/>
              <a:t>『</a:t>
            </a:r>
            <a:r>
              <a:rPr lang="ja-JP" altLang="en-US" sz="2400" smtClean="0">
                <a:hlinkClick r:id="rId17" tooltip="共産党宣言"/>
              </a:rPr>
              <a:t>共産党宣言</a:t>
            </a:r>
            <a:r>
              <a:rPr lang="en-US" altLang="ja-JP" sz="2400" smtClean="0"/>
              <a:t>』</a:t>
            </a:r>
            <a:r>
              <a:rPr lang="ja-JP" altLang="en-US" sz="2400" smtClean="0"/>
              <a:t>の結語</a:t>
            </a:r>
            <a:r>
              <a:rPr lang="ja-JP" altLang="en-US" sz="2400" b="1" smtClean="0"/>
              <a:t>「万国の</a:t>
            </a:r>
            <a:r>
              <a:rPr lang="ja-JP" altLang="en-US" sz="2400" b="1" smtClean="0">
                <a:hlinkClick r:id="rId18" tooltip="プロレタリア"/>
              </a:rPr>
              <a:t>プロレタリア</a:t>
            </a:r>
            <a:r>
              <a:rPr lang="ja-JP" altLang="en-US" sz="2400" b="1" smtClean="0"/>
              <a:t>よ、団結せよ！」</a:t>
            </a:r>
            <a:r>
              <a:rPr lang="ja-JP" altLang="en-US" sz="2400" b="1" smtClean="0">
                <a:latin typeface="Arial" charset="0"/>
              </a:rPr>
              <a:t>“</a:t>
            </a:r>
            <a:r>
              <a:rPr lang="en-US" altLang="ja-JP" sz="2400" b="1" i="1" smtClean="0"/>
              <a:t>Proletarier aller L</a:t>
            </a:r>
            <a:r>
              <a:rPr lang="en-US" altLang="ja-JP" sz="2400" b="1" i="1" smtClean="0">
                <a:latin typeface="Arial" charset="0"/>
              </a:rPr>
              <a:t>ä</a:t>
            </a:r>
            <a:r>
              <a:rPr lang="en-US" altLang="ja-JP" sz="2400" b="1" i="1" smtClean="0"/>
              <a:t>nder, vereinigt Euch!</a:t>
            </a:r>
            <a:r>
              <a:rPr lang="en-US" altLang="ja-JP" sz="2400" b="1" smtClean="0">
                <a:latin typeface="Arial" charset="0"/>
              </a:rPr>
              <a:t>”</a:t>
            </a:r>
            <a:r>
              <a:rPr lang="ja-JP" altLang="en-US" sz="2400" smtClean="0"/>
              <a:t>の言葉は有名である。</a:t>
            </a:r>
          </a:p>
        </p:txBody>
      </p:sp>
      <p:pic>
        <p:nvPicPr>
          <p:cNvPr id="40964" name="Picture 5" descr="マルクス">
            <a:hlinkClick r:id="rId19" tooltip="マルクス"/>
          </p:cNvPr>
          <p:cNvPicPr>
            <a:picLocks noChangeAspect="1" noChangeArrowheads="1"/>
          </p:cNvPicPr>
          <p:nvPr/>
        </p:nvPicPr>
        <p:blipFill>
          <a:blip r:embed="rId20" cstate="print"/>
          <a:srcRect/>
          <a:stretch>
            <a:fillRect/>
          </a:stretch>
        </p:blipFill>
        <p:spPr bwMode="auto">
          <a:xfrm>
            <a:off x="827088" y="1628775"/>
            <a:ext cx="2879725" cy="3384550"/>
          </a:xfrm>
          <a:prstGeom prst="rect">
            <a:avLst/>
          </a:prstGeom>
          <a:noFill/>
          <a:ln w="9525">
            <a:noFill/>
            <a:miter lim="800000"/>
            <a:headEnd/>
            <a:tailEnd/>
          </a:ln>
        </p:spPr>
      </p:pic>
      <p:sp>
        <p:nvSpPr>
          <p:cNvPr id="40965" name="Rectangle 6"/>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ja-JP" altLang="en-US" smtClean="0"/>
              <a:t>シュンペーター</a:t>
            </a:r>
          </a:p>
        </p:txBody>
      </p:sp>
      <p:sp>
        <p:nvSpPr>
          <p:cNvPr id="41987" name="Rectangle 3"/>
          <p:cNvSpPr>
            <a:spLocks noGrp="1" noChangeArrowheads="1"/>
          </p:cNvSpPr>
          <p:nvPr>
            <p:ph idx="1"/>
          </p:nvPr>
        </p:nvSpPr>
        <p:spPr>
          <a:xfrm>
            <a:off x="4284663" y="1600200"/>
            <a:ext cx="4402137" cy="4525963"/>
          </a:xfrm>
        </p:spPr>
        <p:txBody>
          <a:bodyPr/>
          <a:lstStyle/>
          <a:p>
            <a:r>
              <a:rPr lang="ja-JP" altLang="en-US" sz="2800" b="1" smtClean="0"/>
              <a:t>ヨーゼフ・アーロイス・シュンペーター</a:t>
            </a:r>
            <a:r>
              <a:rPr lang="ja-JP" altLang="en-US" sz="2800" smtClean="0"/>
              <a:t>（</a:t>
            </a:r>
            <a:r>
              <a:rPr lang="en-US" altLang="ja-JP" sz="2800" b="1" smtClean="0"/>
              <a:t>Joseph Alois Schumpeter</a:t>
            </a:r>
            <a:r>
              <a:rPr lang="en-US" altLang="ja-JP" sz="2800" smtClean="0"/>
              <a:t>, </a:t>
            </a:r>
            <a:r>
              <a:rPr lang="en-US" altLang="ja-JP" sz="2800" smtClean="0">
                <a:hlinkClick r:id="rId3" tooltip="1883年"/>
              </a:rPr>
              <a:t>1883</a:t>
            </a:r>
            <a:r>
              <a:rPr lang="ja-JP" altLang="en-US" sz="2800" smtClean="0">
                <a:hlinkClick r:id="rId3" tooltip="1883年"/>
              </a:rPr>
              <a:t>年</a:t>
            </a:r>
            <a:r>
              <a:rPr lang="en-US" altLang="ja-JP" sz="2800" smtClean="0">
                <a:hlinkClick r:id="rId4" tooltip="2月8日"/>
              </a:rPr>
              <a:t>2</a:t>
            </a:r>
            <a:r>
              <a:rPr lang="ja-JP" altLang="en-US" sz="2800" smtClean="0">
                <a:hlinkClick r:id="rId4" tooltip="2月8日"/>
              </a:rPr>
              <a:t>月</a:t>
            </a:r>
            <a:r>
              <a:rPr lang="en-US" altLang="ja-JP" sz="2800" smtClean="0">
                <a:hlinkClick r:id="rId4" tooltip="2月8日"/>
              </a:rPr>
              <a:t>8</a:t>
            </a:r>
            <a:r>
              <a:rPr lang="ja-JP" altLang="en-US" sz="2800" smtClean="0">
                <a:hlinkClick r:id="rId4" tooltip="2月8日"/>
              </a:rPr>
              <a:t>日</a:t>
            </a:r>
            <a:r>
              <a:rPr lang="ja-JP" altLang="en-US" sz="2800" smtClean="0"/>
              <a:t> </a:t>
            </a:r>
            <a:r>
              <a:rPr lang="en-US" altLang="ja-JP" sz="2800" smtClean="0"/>
              <a:t>- </a:t>
            </a:r>
            <a:r>
              <a:rPr lang="en-US" altLang="ja-JP" sz="2800" smtClean="0">
                <a:hlinkClick r:id="rId5" tooltip="1950年"/>
              </a:rPr>
              <a:t>1950</a:t>
            </a:r>
            <a:r>
              <a:rPr lang="ja-JP" altLang="en-US" sz="2800" smtClean="0">
                <a:hlinkClick r:id="rId5" tooltip="1950年"/>
              </a:rPr>
              <a:t>年</a:t>
            </a:r>
            <a:r>
              <a:rPr lang="en-US" altLang="ja-JP" sz="2800" smtClean="0">
                <a:hlinkClick r:id="rId6" tooltip="1月8日"/>
              </a:rPr>
              <a:t>1</a:t>
            </a:r>
            <a:r>
              <a:rPr lang="ja-JP" altLang="en-US" sz="2800" smtClean="0">
                <a:hlinkClick r:id="rId6" tooltip="1月8日"/>
              </a:rPr>
              <a:t>月</a:t>
            </a:r>
            <a:r>
              <a:rPr lang="en-US" altLang="ja-JP" sz="2800" smtClean="0">
                <a:hlinkClick r:id="rId6" tooltip="1月8日"/>
              </a:rPr>
              <a:t>8</a:t>
            </a:r>
            <a:r>
              <a:rPr lang="ja-JP" altLang="en-US" sz="2800" smtClean="0">
                <a:hlinkClick r:id="rId6" tooltip="1月8日"/>
              </a:rPr>
              <a:t>日</a:t>
            </a:r>
            <a:r>
              <a:rPr lang="ja-JP" altLang="en-US" sz="2800" smtClean="0"/>
              <a:t>）は、</a:t>
            </a:r>
            <a:r>
              <a:rPr lang="ja-JP" altLang="en-US" sz="2800" smtClean="0">
                <a:hlinkClick r:id="rId7" tooltip="オーストリア"/>
              </a:rPr>
              <a:t>オーストリア</a:t>
            </a:r>
            <a:r>
              <a:rPr lang="ja-JP" altLang="en-US" sz="2800" smtClean="0"/>
              <a:t>出身の</a:t>
            </a:r>
            <a:r>
              <a:rPr lang="ja-JP" altLang="en-US" sz="2800" smtClean="0">
                <a:hlinkClick r:id="rId8" tooltip="経済学者"/>
              </a:rPr>
              <a:t>経済学者</a:t>
            </a:r>
            <a:r>
              <a:rPr lang="ja-JP" altLang="en-US" sz="2800" smtClean="0"/>
              <a:t>である。企業者の行う不断の</a:t>
            </a:r>
            <a:r>
              <a:rPr lang="ja-JP" altLang="en-US" sz="2800" b="1" smtClean="0">
                <a:hlinkClick r:id="rId9" tooltip="イノベーション"/>
              </a:rPr>
              <a:t>イノベーション</a:t>
            </a:r>
            <a:r>
              <a:rPr lang="ja-JP" altLang="en-US" sz="2800" smtClean="0"/>
              <a:t>（革新）が経済を変動させるという理論を構築した。</a:t>
            </a:r>
          </a:p>
        </p:txBody>
      </p:sp>
      <p:sp>
        <p:nvSpPr>
          <p:cNvPr id="41988" name="Rectangle 4"/>
          <p:cNvSpPr>
            <a:spLocks noChangeArrowheads="1"/>
          </p:cNvSpPr>
          <p:nvPr/>
        </p:nvSpPr>
        <p:spPr bwMode="auto">
          <a:xfrm>
            <a:off x="250825" y="5373688"/>
            <a:ext cx="3313113" cy="915987"/>
          </a:xfrm>
          <a:prstGeom prst="rect">
            <a:avLst/>
          </a:prstGeom>
          <a:noFill/>
          <a:ln w="9525">
            <a:noFill/>
            <a:miter lim="800000"/>
            <a:headEnd/>
            <a:tailEnd/>
          </a:ln>
        </p:spPr>
        <p:txBody>
          <a:bodyPr anchor="ctr">
            <a:spAutoFit/>
          </a:bodyPr>
          <a:lstStyle/>
          <a:p>
            <a:r>
              <a:rPr lang="ja-JP" altLang="en-US" b="1"/>
              <a:t>出典</a:t>
            </a:r>
            <a:r>
              <a:rPr lang="en-US" altLang="ja-JP" b="1"/>
              <a:t>: </a:t>
            </a:r>
            <a:r>
              <a:rPr lang="ja-JP" altLang="en-US" b="1"/>
              <a:t>フリー百科事典</a:t>
            </a:r>
            <a:r>
              <a:rPr lang="en-US" altLang="ja-JP" b="1"/>
              <a:t>『</a:t>
            </a:r>
            <a:r>
              <a:rPr lang="ja-JP" altLang="en-US" b="1"/>
              <a:t>ウィキペディア（</a:t>
            </a:r>
            <a:r>
              <a:rPr lang="en-US" altLang="ja-JP" b="1"/>
              <a:t>Wikipedia</a:t>
            </a:r>
            <a:r>
              <a:rPr lang="ja-JP" altLang="en-US" b="1"/>
              <a:t>）</a:t>
            </a:r>
            <a:r>
              <a:rPr lang="en-US" altLang="ja-JP" b="1"/>
              <a:t>』</a:t>
            </a:r>
          </a:p>
          <a:p>
            <a:pPr eaLnBrk="0" hangingPunct="0"/>
            <a:endParaRPr lang="en-US" altLang="ja-JP">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endParaRPr lang="ja-JP" altLang="ja-JP" smtClean="0"/>
          </a:p>
        </p:txBody>
      </p:sp>
      <p:sp>
        <p:nvSpPr>
          <p:cNvPr id="43011" name="Rectangle 3"/>
          <p:cNvSpPr>
            <a:spLocks noGrp="1" noChangeArrowheads="1"/>
          </p:cNvSpPr>
          <p:nvPr>
            <p:ph idx="1"/>
          </p:nvPr>
        </p:nvSpPr>
        <p:spPr/>
        <p:txBody>
          <a:bodyPr/>
          <a:lstStyle/>
          <a:p>
            <a:pPr>
              <a:lnSpc>
                <a:spcPct val="90000"/>
              </a:lnSpc>
            </a:pPr>
            <a:r>
              <a:rPr lang="ja-JP" altLang="en-US" smtClean="0"/>
              <a:t>マルクス</a:t>
            </a:r>
          </a:p>
          <a:p>
            <a:pPr>
              <a:lnSpc>
                <a:spcPct val="90000"/>
              </a:lnSpc>
            </a:pPr>
            <a:r>
              <a:rPr lang="ja-JP" altLang="en-US" smtClean="0"/>
              <a:t>著書　資本論</a:t>
            </a:r>
          </a:p>
          <a:p>
            <a:pPr>
              <a:lnSpc>
                <a:spcPct val="90000"/>
              </a:lnSpc>
            </a:pPr>
            <a:r>
              <a:rPr lang="ja-JP" altLang="en-US" smtClean="0"/>
              <a:t>資本家（お金持ち）　⇔　労働者</a:t>
            </a:r>
          </a:p>
          <a:p>
            <a:pPr>
              <a:lnSpc>
                <a:spcPct val="90000"/>
              </a:lnSpc>
            </a:pPr>
            <a:r>
              <a:rPr lang="ja-JP" altLang="en-US" smtClean="0"/>
              <a:t>共産主義</a:t>
            </a:r>
          </a:p>
          <a:p>
            <a:pPr>
              <a:lnSpc>
                <a:spcPct val="90000"/>
              </a:lnSpc>
            </a:pPr>
            <a:endParaRPr lang="ja-JP" altLang="en-US" smtClean="0"/>
          </a:p>
          <a:p>
            <a:pPr>
              <a:lnSpc>
                <a:spcPct val="90000"/>
              </a:lnSpc>
            </a:pPr>
            <a:r>
              <a:rPr lang="ja-JP" altLang="en-US" smtClean="0"/>
              <a:t>シュンペーター</a:t>
            </a:r>
          </a:p>
          <a:p>
            <a:pPr>
              <a:lnSpc>
                <a:spcPct val="90000"/>
              </a:lnSpc>
            </a:pPr>
            <a:r>
              <a:rPr lang="ja-JP" altLang="en-US" smtClean="0"/>
              <a:t>創造的破壊</a:t>
            </a:r>
          </a:p>
          <a:p>
            <a:pPr>
              <a:lnSpc>
                <a:spcPct val="90000"/>
              </a:lnSpc>
            </a:pPr>
            <a:r>
              <a:rPr lang="ja-JP" altLang="en-US" smtClean="0"/>
              <a:t>企業家が重要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ja-JP" altLang="en-US" smtClean="0"/>
              <a:t>景気の波</a:t>
            </a:r>
          </a:p>
        </p:txBody>
      </p:sp>
      <p:graphicFrame>
        <p:nvGraphicFramePr>
          <p:cNvPr id="233547" name="Group 75"/>
          <p:cNvGraphicFramePr>
            <a:graphicFrameLocks noGrp="1"/>
          </p:cNvGraphicFramePr>
          <p:nvPr>
            <p:ph sz="half" idx="2"/>
          </p:nvPr>
        </p:nvGraphicFramePr>
        <p:xfrm>
          <a:off x="755650" y="1773238"/>
          <a:ext cx="7777163" cy="4652963"/>
        </p:xfrm>
        <a:graphic>
          <a:graphicData uri="http://schemas.openxmlformats.org/drawingml/2006/table">
            <a:tbl>
              <a:tblPr/>
              <a:tblGrid>
                <a:gridCol w="2663825"/>
                <a:gridCol w="2984500"/>
                <a:gridCol w="2128838"/>
              </a:tblGrid>
              <a:tr h="54768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コンドラチェフの波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技術革新循環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約</a:t>
                      </a:r>
                      <a:r>
                        <a:rPr kumimoji="1" lang="en-US" altLang="ja-JP"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50</a:t>
                      </a: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クズネッツの波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建設投資循環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15</a:t>
                      </a: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25</a:t>
                      </a: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ジュグラーの波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設備投資循環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８－</a:t>
                      </a:r>
                      <a:r>
                        <a:rPr kumimoji="1" lang="en-US" altLang="ja-JP"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12</a:t>
                      </a: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2563">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キチンの波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在庫循環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２－４年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3542" name="Rectangle 70"/>
          <p:cNvSpPr>
            <a:spLocks noChangeArrowheads="1"/>
          </p:cNvSpPr>
          <p:nvPr/>
        </p:nvSpPr>
        <p:spPr bwMode="auto">
          <a:xfrm>
            <a:off x="3491880" y="1844824"/>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3543" name="Rectangle 71"/>
          <p:cNvSpPr>
            <a:spLocks noChangeArrowheads="1"/>
          </p:cNvSpPr>
          <p:nvPr/>
        </p:nvSpPr>
        <p:spPr bwMode="auto">
          <a:xfrm>
            <a:off x="3492500" y="2924175"/>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3544" name="Rectangle 72"/>
          <p:cNvSpPr>
            <a:spLocks noChangeArrowheads="1"/>
          </p:cNvSpPr>
          <p:nvPr/>
        </p:nvSpPr>
        <p:spPr bwMode="auto">
          <a:xfrm>
            <a:off x="3492500" y="4005263"/>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3545" name="Rectangle 73"/>
          <p:cNvSpPr>
            <a:spLocks noChangeArrowheads="1"/>
          </p:cNvSpPr>
          <p:nvPr/>
        </p:nvSpPr>
        <p:spPr bwMode="auto">
          <a:xfrm>
            <a:off x="3492500" y="5084763"/>
            <a:ext cx="2447925" cy="7207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33542"/>
                                        </p:tgtEl>
                                        <p:attrNameLst>
                                          <p:attrName>ppt_x</p:attrName>
                                        </p:attrNameLst>
                                      </p:cBhvr>
                                      <p:tavLst>
                                        <p:tav tm="0">
                                          <p:val>
                                            <p:strVal val="ppt_x"/>
                                          </p:val>
                                        </p:tav>
                                        <p:tav tm="100000">
                                          <p:val>
                                            <p:strVal val="ppt_x"/>
                                          </p:val>
                                        </p:tav>
                                      </p:tavLst>
                                    </p:anim>
                                    <p:anim calcmode="lin" valueType="num">
                                      <p:cBhvr additive="base">
                                        <p:cTn id="7" dur="500"/>
                                        <p:tgtEl>
                                          <p:spTgt spid="233542"/>
                                        </p:tgtEl>
                                        <p:attrNameLst>
                                          <p:attrName>ppt_y</p:attrName>
                                        </p:attrNameLst>
                                      </p:cBhvr>
                                      <p:tavLst>
                                        <p:tav tm="0">
                                          <p:val>
                                            <p:strVal val="ppt_y"/>
                                          </p:val>
                                        </p:tav>
                                        <p:tav tm="100000">
                                          <p:val>
                                            <p:strVal val="1+ppt_h/2"/>
                                          </p:val>
                                        </p:tav>
                                      </p:tavLst>
                                    </p:anim>
                                    <p:set>
                                      <p:cBhvr>
                                        <p:cTn id="8" dur="1" fill="hold">
                                          <p:stCondLst>
                                            <p:cond delay="499"/>
                                          </p:stCondLst>
                                        </p:cTn>
                                        <p:tgtEl>
                                          <p:spTgt spid="2335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33543"/>
                                        </p:tgtEl>
                                        <p:attrNameLst>
                                          <p:attrName>ppt_x</p:attrName>
                                        </p:attrNameLst>
                                      </p:cBhvr>
                                      <p:tavLst>
                                        <p:tav tm="0">
                                          <p:val>
                                            <p:strVal val="ppt_x"/>
                                          </p:val>
                                        </p:tav>
                                        <p:tav tm="100000">
                                          <p:val>
                                            <p:strVal val="ppt_x"/>
                                          </p:val>
                                        </p:tav>
                                      </p:tavLst>
                                    </p:anim>
                                    <p:anim calcmode="lin" valueType="num">
                                      <p:cBhvr additive="base">
                                        <p:cTn id="13" dur="500"/>
                                        <p:tgtEl>
                                          <p:spTgt spid="233543"/>
                                        </p:tgtEl>
                                        <p:attrNameLst>
                                          <p:attrName>ppt_y</p:attrName>
                                        </p:attrNameLst>
                                      </p:cBhvr>
                                      <p:tavLst>
                                        <p:tav tm="0">
                                          <p:val>
                                            <p:strVal val="ppt_y"/>
                                          </p:val>
                                        </p:tav>
                                        <p:tav tm="100000">
                                          <p:val>
                                            <p:strVal val="1+ppt_h/2"/>
                                          </p:val>
                                        </p:tav>
                                      </p:tavLst>
                                    </p:anim>
                                    <p:set>
                                      <p:cBhvr>
                                        <p:cTn id="14" dur="1" fill="hold">
                                          <p:stCondLst>
                                            <p:cond delay="499"/>
                                          </p:stCondLst>
                                        </p:cTn>
                                        <p:tgtEl>
                                          <p:spTgt spid="2335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33544"/>
                                        </p:tgtEl>
                                        <p:attrNameLst>
                                          <p:attrName>ppt_x</p:attrName>
                                        </p:attrNameLst>
                                      </p:cBhvr>
                                      <p:tavLst>
                                        <p:tav tm="0">
                                          <p:val>
                                            <p:strVal val="ppt_x"/>
                                          </p:val>
                                        </p:tav>
                                        <p:tav tm="100000">
                                          <p:val>
                                            <p:strVal val="ppt_x"/>
                                          </p:val>
                                        </p:tav>
                                      </p:tavLst>
                                    </p:anim>
                                    <p:anim calcmode="lin" valueType="num">
                                      <p:cBhvr additive="base">
                                        <p:cTn id="19" dur="500"/>
                                        <p:tgtEl>
                                          <p:spTgt spid="233544"/>
                                        </p:tgtEl>
                                        <p:attrNameLst>
                                          <p:attrName>ppt_y</p:attrName>
                                        </p:attrNameLst>
                                      </p:cBhvr>
                                      <p:tavLst>
                                        <p:tav tm="0">
                                          <p:val>
                                            <p:strVal val="ppt_y"/>
                                          </p:val>
                                        </p:tav>
                                        <p:tav tm="100000">
                                          <p:val>
                                            <p:strVal val="1+ppt_h/2"/>
                                          </p:val>
                                        </p:tav>
                                      </p:tavLst>
                                    </p:anim>
                                    <p:set>
                                      <p:cBhvr>
                                        <p:cTn id="20" dur="1" fill="hold">
                                          <p:stCondLst>
                                            <p:cond delay="499"/>
                                          </p:stCondLst>
                                        </p:cTn>
                                        <p:tgtEl>
                                          <p:spTgt spid="2335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33545"/>
                                        </p:tgtEl>
                                        <p:attrNameLst>
                                          <p:attrName>ppt_x</p:attrName>
                                        </p:attrNameLst>
                                      </p:cBhvr>
                                      <p:tavLst>
                                        <p:tav tm="0">
                                          <p:val>
                                            <p:strVal val="ppt_x"/>
                                          </p:val>
                                        </p:tav>
                                        <p:tav tm="100000">
                                          <p:val>
                                            <p:strVal val="ppt_x"/>
                                          </p:val>
                                        </p:tav>
                                      </p:tavLst>
                                    </p:anim>
                                    <p:anim calcmode="lin" valueType="num">
                                      <p:cBhvr additive="base">
                                        <p:cTn id="25" dur="500"/>
                                        <p:tgtEl>
                                          <p:spTgt spid="233545"/>
                                        </p:tgtEl>
                                        <p:attrNameLst>
                                          <p:attrName>ppt_y</p:attrName>
                                        </p:attrNameLst>
                                      </p:cBhvr>
                                      <p:tavLst>
                                        <p:tav tm="0">
                                          <p:val>
                                            <p:strVal val="ppt_y"/>
                                          </p:val>
                                        </p:tav>
                                        <p:tav tm="100000">
                                          <p:val>
                                            <p:strVal val="1+ppt_h/2"/>
                                          </p:val>
                                        </p:tav>
                                      </p:tavLst>
                                    </p:anim>
                                    <p:set>
                                      <p:cBhvr>
                                        <p:cTn id="26" dur="1" fill="hold">
                                          <p:stCondLst>
                                            <p:cond delay="499"/>
                                          </p:stCondLst>
                                        </p:cTn>
                                        <p:tgtEl>
                                          <p:spTgt spid="2335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42" grpId="0" animBg="1"/>
      <p:bldP spid="233543" grpId="0" animBg="1"/>
      <p:bldP spid="233544" grpId="0" animBg="1"/>
      <p:bldP spid="2335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ja-JP" altLang="en-US" smtClean="0"/>
              <a:t>技術革新</a:t>
            </a:r>
          </a:p>
        </p:txBody>
      </p:sp>
      <p:sp>
        <p:nvSpPr>
          <p:cNvPr id="45059" name="Rectangle 3"/>
          <p:cNvSpPr>
            <a:spLocks noGrp="1" noChangeArrowheads="1"/>
          </p:cNvSpPr>
          <p:nvPr>
            <p:ph idx="1"/>
          </p:nvPr>
        </p:nvSpPr>
        <p:spPr/>
        <p:txBody>
          <a:bodyPr/>
          <a:lstStyle/>
          <a:p>
            <a:r>
              <a:rPr lang="ja-JP" altLang="en-US" sz="2800" dirty="0" smtClean="0"/>
              <a:t>技術革新</a:t>
            </a:r>
          </a:p>
          <a:p>
            <a:r>
              <a:rPr lang="en-US" altLang="ja-JP" sz="2800" dirty="0" smtClean="0"/>
              <a:t>1900</a:t>
            </a:r>
            <a:r>
              <a:rPr lang="ja-JP" altLang="en-US" sz="2800" dirty="0" smtClean="0"/>
              <a:t>年代初め　　　（　自動車　　　　　）</a:t>
            </a:r>
          </a:p>
          <a:p>
            <a:r>
              <a:rPr lang="en-US" altLang="ja-JP" sz="2800" dirty="0" smtClean="0"/>
              <a:t>1940</a:t>
            </a:r>
            <a:r>
              <a:rPr lang="ja-JP" altLang="en-US" sz="2800" dirty="0" smtClean="0"/>
              <a:t>年代終わり　　（コンピューター　）</a:t>
            </a:r>
          </a:p>
          <a:p>
            <a:r>
              <a:rPr lang="en-US" altLang="ja-JP" sz="2800" dirty="0" smtClean="0"/>
              <a:t>1990</a:t>
            </a:r>
            <a:r>
              <a:rPr lang="ja-JP" altLang="en-US" sz="2800" dirty="0" smtClean="0"/>
              <a:t>年代終わり　　（　インターネット	　）</a:t>
            </a:r>
          </a:p>
        </p:txBody>
      </p:sp>
      <p:sp>
        <p:nvSpPr>
          <p:cNvPr id="239620" name="Rectangle 4"/>
          <p:cNvSpPr>
            <a:spLocks noChangeArrowheads="1"/>
          </p:cNvSpPr>
          <p:nvPr/>
        </p:nvSpPr>
        <p:spPr bwMode="auto">
          <a:xfrm>
            <a:off x="4644008" y="2132856"/>
            <a:ext cx="2736974" cy="5032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9621" name="Rectangle 5"/>
          <p:cNvSpPr>
            <a:spLocks noChangeArrowheads="1"/>
          </p:cNvSpPr>
          <p:nvPr/>
        </p:nvSpPr>
        <p:spPr bwMode="auto">
          <a:xfrm>
            <a:off x="4644008" y="2636912"/>
            <a:ext cx="2736304" cy="576064"/>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39622" name="Rectangle 6"/>
          <p:cNvSpPr>
            <a:spLocks noChangeArrowheads="1"/>
          </p:cNvSpPr>
          <p:nvPr/>
        </p:nvSpPr>
        <p:spPr bwMode="auto">
          <a:xfrm>
            <a:off x="4644008" y="3212976"/>
            <a:ext cx="3456384" cy="50482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39620"/>
                                        </p:tgtEl>
                                      </p:cBhvr>
                                    </p:animEffect>
                                    <p:set>
                                      <p:cBhvr>
                                        <p:cTn id="7" dur="1" fill="hold">
                                          <p:stCondLst>
                                            <p:cond delay="499"/>
                                          </p:stCondLst>
                                        </p:cTn>
                                        <p:tgtEl>
                                          <p:spTgt spid="2396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39621"/>
                                        </p:tgtEl>
                                      </p:cBhvr>
                                    </p:animEffect>
                                    <p:set>
                                      <p:cBhvr>
                                        <p:cTn id="12" dur="1" fill="hold">
                                          <p:stCondLst>
                                            <p:cond delay="499"/>
                                          </p:stCondLst>
                                        </p:cTn>
                                        <p:tgtEl>
                                          <p:spTgt spid="2396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39622"/>
                                        </p:tgtEl>
                                      </p:cBhvr>
                                    </p:animEffect>
                                    <p:set>
                                      <p:cBhvr>
                                        <p:cTn id="17" dur="1" fill="hold">
                                          <p:stCondLst>
                                            <p:cond delay="499"/>
                                          </p:stCondLst>
                                        </p:cTn>
                                        <p:tgtEl>
                                          <p:spTgt spid="2396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animBg="1"/>
      <p:bldP spid="239621" grpId="0" animBg="1"/>
      <p:bldP spid="2396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ja-JP" altLang="en-US" smtClean="0"/>
              <a:t>需要、供給、市場</a:t>
            </a:r>
          </a:p>
        </p:txBody>
      </p:sp>
      <p:sp>
        <p:nvSpPr>
          <p:cNvPr id="102403" name="Rectangle 3"/>
          <p:cNvSpPr>
            <a:spLocks noGrp="1" noChangeArrowheads="1"/>
          </p:cNvSpPr>
          <p:nvPr>
            <p:ph idx="1"/>
          </p:nvPr>
        </p:nvSpPr>
        <p:spPr/>
        <p:txBody>
          <a:bodyPr/>
          <a:lstStyle/>
          <a:p>
            <a:r>
              <a:rPr lang="ja-JP" altLang="en-US" smtClean="0"/>
              <a:t>需要＝人間の欲望から発する　おいしいワイン、楽しい食事、優れた音楽</a:t>
            </a:r>
          </a:p>
          <a:p>
            <a:r>
              <a:rPr lang="ja-JP" altLang="en-US" smtClean="0"/>
              <a:t>供給＝その欲求を満たすための努力</a:t>
            </a:r>
          </a:p>
          <a:p>
            <a:r>
              <a:rPr lang="ja-JP" altLang="en-US" smtClean="0"/>
              <a:t>市場＝需要する人と供給する人がモノを交換する場所</a:t>
            </a:r>
          </a:p>
          <a:p>
            <a:r>
              <a:rPr lang="ja-JP" altLang="en-US" smtClean="0"/>
              <a:t>価格＝需給の状況を教えてくれるシグナル</a:t>
            </a:r>
          </a:p>
          <a:p>
            <a:r>
              <a:rPr lang="ja-JP" altLang="en-US" smtClean="0"/>
              <a:t>均衡＝みんなが満足する点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linds(horizontal)">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blinds(horizontal)">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blinds(horizontal)">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blinds(horizontal)">
                                      <p:cBhvr>
                                        <p:cTn id="22" dur="500"/>
                                        <p:tgtEl>
                                          <p:spTgt spid="10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blinds(horizontal)">
                                      <p:cBhvr>
                                        <p:cTn id="27"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6" name="コンテンツ プレースホルダー 5"/>
          <p:cNvPicPr>
            <a:picLocks noGrp="1" noChangeAspect="1"/>
          </p:cNvPicPr>
          <p:nvPr>
            <p:ph idx="1"/>
          </p:nvPr>
        </p:nvPicPr>
        <p:blipFill>
          <a:blip r:embed="rId2" cstate="print"/>
          <a:stretch>
            <a:fillRect/>
          </a:stretch>
        </p:blipFill>
        <p:spPr>
          <a:xfrm>
            <a:off x="1486713" y="1700808"/>
            <a:ext cx="6170574" cy="4680520"/>
          </a:xfrm>
          <a:prstGeom prst="rect">
            <a:avLst/>
          </a:prstGeom>
        </p:spPr>
      </p:pic>
    </p:spTree>
    <p:extLst>
      <p:ext uri="{BB962C8B-B14F-4D97-AF65-F5344CB8AC3E}">
        <p14:creationId xmlns:p14="http://schemas.microsoft.com/office/powerpoint/2010/main" xmlns="" val="106131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ja-JP" altLang="en-US" smtClean="0"/>
              <a:t>景気循環の見方</a:t>
            </a:r>
          </a:p>
        </p:txBody>
      </p:sp>
      <p:sp>
        <p:nvSpPr>
          <p:cNvPr id="46083" name="Rectangle 3"/>
          <p:cNvSpPr>
            <a:spLocks noGrp="1" noChangeArrowheads="1"/>
          </p:cNvSpPr>
          <p:nvPr>
            <p:ph idx="1"/>
          </p:nvPr>
        </p:nvSpPr>
        <p:spPr/>
        <p:txBody>
          <a:bodyPr/>
          <a:lstStyle/>
          <a:p>
            <a:pPr>
              <a:buFont typeface="Wingdings" pitchFamily="2" charset="2"/>
              <a:buNone/>
            </a:pPr>
            <a:r>
              <a:rPr lang="ja-JP" altLang="en-US" sz="2800" dirty="0" smtClean="0"/>
              <a:t>景気循環の局面の見方①　方向で見る</a:t>
            </a:r>
          </a:p>
          <a:p>
            <a:r>
              <a:rPr lang="ja-JP" altLang="en-US" sz="2800" dirty="0" smtClean="0"/>
              <a:t>		（拡大局面）　（後退局面）</a:t>
            </a:r>
          </a:p>
          <a:p>
            <a:pPr>
              <a:buFont typeface="Wingdings" pitchFamily="2" charset="2"/>
              <a:buNone/>
            </a:pPr>
            <a:endParaRPr lang="ja-JP" altLang="en-US" sz="2800" dirty="0" smtClean="0"/>
          </a:p>
          <a:p>
            <a:pPr>
              <a:buFont typeface="Wingdings" pitchFamily="2" charset="2"/>
              <a:buNone/>
            </a:pPr>
            <a:endParaRPr lang="ja-JP" altLang="en-US" sz="2800" dirty="0" smtClean="0"/>
          </a:p>
          <a:p>
            <a:pPr>
              <a:buFont typeface="Wingdings" pitchFamily="2" charset="2"/>
              <a:buNone/>
            </a:pPr>
            <a:r>
              <a:rPr lang="ja-JP" altLang="en-US" sz="2800" dirty="0" smtClean="0"/>
              <a:t>景気循環の局面の見方②　水準で見る</a:t>
            </a:r>
          </a:p>
          <a:p>
            <a:r>
              <a:rPr lang="ja-JP" altLang="en-US" sz="2800" dirty="0" smtClean="0"/>
              <a:t>		（　　好況　　）（　　不況　　）</a:t>
            </a:r>
          </a:p>
        </p:txBody>
      </p:sp>
      <p:sp>
        <p:nvSpPr>
          <p:cNvPr id="240644" name="Rectangle 4"/>
          <p:cNvSpPr>
            <a:spLocks noChangeArrowheads="1"/>
          </p:cNvSpPr>
          <p:nvPr/>
        </p:nvSpPr>
        <p:spPr bwMode="auto">
          <a:xfrm>
            <a:off x="2339752" y="2060848"/>
            <a:ext cx="4824413" cy="863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0645" name="Rectangle 5"/>
          <p:cNvSpPr>
            <a:spLocks noChangeArrowheads="1"/>
          </p:cNvSpPr>
          <p:nvPr/>
        </p:nvSpPr>
        <p:spPr bwMode="auto">
          <a:xfrm>
            <a:off x="2555776" y="4086792"/>
            <a:ext cx="5616624" cy="9350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40644"/>
                                        </p:tgtEl>
                                      </p:cBhvr>
                                    </p:animEffect>
                                    <p:set>
                                      <p:cBhvr>
                                        <p:cTn id="7" dur="1" fill="hold">
                                          <p:stCondLst>
                                            <p:cond delay="499"/>
                                          </p:stCondLst>
                                        </p:cTn>
                                        <p:tgtEl>
                                          <p:spTgt spid="2406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40645"/>
                                        </p:tgtEl>
                                      </p:cBhvr>
                                    </p:animEffect>
                                    <p:set>
                                      <p:cBhvr>
                                        <p:cTn id="12" dur="1" fill="hold">
                                          <p:stCondLst>
                                            <p:cond delay="499"/>
                                          </p:stCondLst>
                                        </p:cTn>
                                        <p:tgtEl>
                                          <p:spTgt spid="2406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animBg="1"/>
      <p:bldP spid="2406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景気循環図</a:t>
            </a:r>
            <a:endParaRPr kumimoji="1" lang="ja-JP" altLang="en-US" dirty="0"/>
          </a:p>
        </p:txBody>
      </p:sp>
      <p:graphicFrame>
        <p:nvGraphicFramePr>
          <p:cNvPr id="4" name="Chart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ja-JP" altLang="en-US" smtClean="0"/>
              <a:t>戦後日本の景気</a:t>
            </a:r>
          </a:p>
        </p:txBody>
      </p:sp>
      <p:sp>
        <p:nvSpPr>
          <p:cNvPr id="47107" name="Rectangle 3"/>
          <p:cNvSpPr>
            <a:spLocks noGrp="1" noChangeArrowheads="1"/>
          </p:cNvSpPr>
          <p:nvPr>
            <p:ph idx="1"/>
          </p:nvPr>
        </p:nvSpPr>
        <p:spPr/>
        <p:txBody>
          <a:bodyPr/>
          <a:lstStyle/>
          <a:p>
            <a:pPr>
              <a:buFont typeface="Wingdings" pitchFamily="2" charset="2"/>
              <a:buNone/>
            </a:pPr>
            <a:r>
              <a:rPr lang="ja-JP" altLang="en-US" dirty="0" smtClean="0"/>
              <a:t>朝鮮特需景気　１９５１年～</a:t>
            </a:r>
          </a:p>
          <a:p>
            <a:pPr>
              <a:buFont typeface="Wingdings" pitchFamily="2" charset="2"/>
              <a:buNone/>
            </a:pPr>
            <a:r>
              <a:rPr lang="ja-JP" altLang="en-US" dirty="0" smtClean="0"/>
              <a:t>　神武景気</a:t>
            </a:r>
            <a:r>
              <a:rPr lang="en-US" altLang="ja-JP" dirty="0" smtClean="0"/>
              <a:t>1954</a:t>
            </a:r>
            <a:r>
              <a:rPr lang="ja-JP" altLang="en-US" dirty="0" smtClean="0"/>
              <a:t>年～　岩戸景気</a:t>
            </a:r>
            <a:r>
              <a:rPr lang="en-US" altLang="ja-JP" dirty="0" smtClean="0"/>
              <a:t>1958</a:t>
            </a:r>
            <a:r>
              <a:rPr lang="ja-JP" altLang="en-US" dirty="0" smtClean="0"/>
              <a:t>年～</a:t>
            </a:r>
          </a:p>
          <a:p>
            <a:pPr>
              <a:buFont typeface="Wingdings" pitchFamily="2" charset="2"/>
              <a:buNone/>
            </a:pPr>
            <a:r>
              <a:rPr lang="ja-JP" altLang="en-US" dirty="0" smtClean="0"/>
              <a:t>　　　　	・三種の神器　</a:t>
            </a:r>
          </a:p>
          <a:p>
            <a:pPr>
              <a:buFont typeface="Wingdings" pitchFamily="2" charset="2"/>
              <a:buNone/>
            </a:pPr>
            <a:r>
              <a:rPr lang="ja-JP" altLang="en-US" dirty="0" smtClean="0"/>
              <a:t>　　　白黒テレビ　洗濯機　冷蔵庫</a:t>
            </a:r>
          </a:p>
          <a:p>
            <a:pPr>
              <a:buFont typeface="Wingdings" pitchFamily="2" charset="2"/>
              <a:buNone/>
            </a:pPr>
            <a:r>
              <a:rPr lang="ja-JP" altLang="en-US" dirty="0" smtClean="0"/>
              <a:t>オリンピック景気</a:t>
            </a:r>
            <a:r>
              <a:rPr lang="en-US" altLang="ja-JP" dirty="0" smtClean="0"/>
              <a:t>1962</a:t>
            </a:r>
            <a:r>
              <a:rPr lang="ja-JP" altLang="en-US" dirty="0" smtClean="0"/>
              <a:t>年～</a:t>
            </a:r>
          </a:p>
          <a:p>
            <a:pPr>
              <a:buFont typeface="Wingdings" pitchFamily="2" charset="2"/>
              <a:buNone/>
            </a:pPr>
            <a:r>
              <a:rPr lang="ja-JP" altLang="en-US" dirty="0" smtClean="0"/>
              <a:t>　　　　	・建設需要による</a:t>
            </a:r>
          </a:p>
          <a:p>
            <a:pPr>
              <a:buFont typeface="Wingdings" pitchFamily="2" charset="2"/>
              <a:buNone/>
            </a:pPr>
            <a:endParaRPr lang="ja-JP" altLang="en-US" dirty="0" smtClean="0"/>
          </a:p>
          <a:p>
            <a:endParaRPr lang="en-US" altLang="ja-JP" dirty="0" smtClean="0"/>
          </a:p>
        </p:txBody>
      </p:sp>
      <p:sp>
        <p:nvSpPr>
          <p:cNvPr id="241669" name="Rectangle 5"/>
          <p:cNvSpPr>
            <a:spLocks noChangeArrowheads="1"/>
          </p:cNvSpPr>
          <p:nvPr/>
        </p:nvSpPr>
        <p:spPr bwMode="auto">
          <a:xfrm>
            <a:off x="1619672" y="3294720"/>
            <a:ext cx="2304256" cy="6492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1670" name="Rectangle 6"/>
          <p:cNvSpPr>
            <a:spLocks noChangeArrowheads="1"/>
          </p:cNvSpPr>
          <p:nvPr/>
        </p:nvSpPr>
        <p:spPr bwMode="auto">
          <a:xfrm>
            <a:off x="4139952" y="3294720"/>
            <a:ext cx="1368152" cy="6492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1671" name="Rectangle 7"/>
          <p:cNvSpPr>
            <a:spLocks noChangeArrowheads="1"/>
          </p:cNvSpPr>
          <p:nvPr/>
        </p:nvSpPr>
        <p:spPr bwMode="auto">
          <a:xfrm>
            <a:off x="5724128" y="3284984"/>
            <a:ext cx="1511300" cy="6492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41669"/>
                                        </p:tgtEl>
                                      </p:cBhvr>
                                    </p:animEffect>
                                    <p:set>
                                      <p:cBhvr>
                                        <p:cTn id="7" dur="1" fill="hold">
                                          <p:stCondLst>
                                            <p:cond delay="499"/>
                                          </p:stCondLst>
                                        </p:cTn>
                                        <p:tgtEl>
                                          <p:spTgt spid="2416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241670"/>
                                        </p:tgtEl>
                                      </p:cBhvr>
                                    </p:animEffect>
                                    <p:set>
                                      <p:cBhvr>
                                        <p:cTn id="12" dur="1" fill="hold">
                                          <p:stCondLst>
                                            <p:cond delay="499"/>
                                          </p:stCondLst>
                                        </p:cTn>
                                        <p:tgtEl>
                                          <p:spTgt spid="2416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grpId="0" nodeType="clickEffect">
                                  <p:stCondLst>
                                    <p:cond delay="0"/>
                                  </p:stCondLst>
                                  <p:childTnLst>
                                    <p:animEffect transition="out" filter="barn(inHorizontal)">
                                      <p:cBhvr>
                                        <p:cTn id="16" dur="500"/>
                                        <p:tgtEl>
                                          <p:spTgt spid="241671"/>
                                        </p:tgtEl>
                                      </p:cBhvr>
                                    </p:animEffect>
                                    <p:set>
                                      <p:cBhvr>
                                        <p:cTn id="17" dur="1" fill="hold">
                                          <p:stCondLst>
                                            <p:cond delay="499"/>
                                          </p:stCondLst>
                                        </p:cTn>
                                        <p:tgtEl>
                                          <p:spTgt spid="241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animBg="1"/>
      <p:bldP spid="241670" grpId="0" animBg="1"/>
      <p:bldP spid="24167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ja-JP" altLang="en-US" smtClean="0"/>
              <a:t>戦後日本の景気</a:t>
            </a:r>
          </a:p>
        </p:txBody>
      </p:sp>
      <p:sp>
        <p:nvSpPr>
          <p:cNvPr id="48131" name="Rectangle 3"/>
          <p:cNvSpPr>
            <a:spLocks noGrp="1" noChangeArrowheads="1"/>
          </p:cNvSpPr>
          <p:nvPr>
            <p:ph idx="1"/>
          </p:nvPr>
        </p:nvSpPr>
        <p:spPr/>
        <p:txBody>
          <a:bodyPr/>
          <a:lstStyle/>
          <a:p>
            <a:r>
              <a:rPr lang="ja-JP" altLang="en-US" sz="2800" dirty="0" smtClean="0"/>
              <a:t>（いざなぎ）景気</a:t>
            </a:r>
            <a:r>
              <a:rPr lang="en-US" altLang="ja-JP" sz="2800" dirty="0" smtClean="0"/>
              <a:t>1965</a:t>
            </a:r>
            <a:r>
              <a:rPr lang="ja-JP" altLang="en-US" sz="2800" dirty="0" smtClean="0"/>
              <a:t>年～　　　</a:t>
            </a:r>
          </a:p>
          <a:p>
            <a:r>
              <a:rPr lang="ja-JP" altLang="en-US" sz="2800" dirty="0" smtClean="0"/>
              <a:t>	・３Ｃ（	　　車　　）（　クーラー　）（カラーテレビ）</a:t>
            </a:r>
          </a:p>
          <a:p>
            <a:r>
              <a:rPr lang="ja-JP" altLang="en-US" sz="2800" dirty="0" smtClean="0"/>
              <a:t>石油ショック</a:t>
            </a:r>
          </a:p>
          <a:p>
            <a:r>
              <a:rPr lang="ja-JP" altLang="en-US" sz="2800" dirty="0" smtClean="0"/>
              <a:t>	・原油価格の値上がりで、省エネ化が進む。</a:t>
            </a:r>
          </a:p>
          <a:p>
            <a:r>
              <a:rPr lang="ja-JP" altLang="en-US" sz="2800" dirty="0" smtClean="0"/>
              <a:t>安定成長期</a:t>
            </a:r>
            <a:r>
              <a:rPr lang="en-US" altLang="ja-JP" sz="2800" dirty="0" smtClean="0"/>
              <a:t>1974</a:t>
            </a:r>
            <a:r>
              <a:rPr lang="ja-JP" altLang="en-US" sz="2800" dirty="0" smtClean="0"/>
              <a:t>年～</a:t>
            </a:r>
          </a:p>
          <a:p>
            <a:r>
              <a:rPr lang="ja-JP" altLang="en-US" sz="2800" dirty="0" smtClean="0"/>
              <a:t>（バブル）景気 </a:t>
            </a:r>
            <a:r>
              <a:rPr lang="en-US" altLang="ja-JP" sz="2800" dirty="0" smtClean="0"/>
              <a:t>1987</a:t>
            </a:r>
            <a:r>
              <a:rPr lang="ja-JP" altLang="en-US" sz="2800" dirty="0" smtClean="0"/>
              <a:t>年～</a:t>
            </a:r>
          </a:p>
          <a:p>
            <a:r>
              <a:rPr lang="ja-JP" altLang="en-US" sz="2800" dirty="0" smtClean="0"/>
              <a:t>	・株や土地の大幅な値上がり</a:t>
            </a:r>
          </a:p>
          <a:p>
            <a:r>
              <a:rPr lang="ja-JP" altLang="en-US" sz="2800" dirty="0" smtClean="0"/>
              <a:t>バブル崩壊不況　</a:t>
            </a:r>
            <a:r>
              <a:rPr lang="en-US" altLang="ja-JP" sz="2800" dirty="0" smtClean="0"/>
              <a:t>1993</a:t>
            </a:r>
            <a:r>
              <a:rPr lang="ja-JP" altLang="en-US" sz="2800" dirty="0" smtClean="0"/>
              <a:t>年～</a:t>
            </a:r>
          </a:p>
          <a:p>
            <a:endParaRPr lang="en-US" altLang="ja-JP" sz="2800" dirty="0" smtClean="0"/>
          </a:p>
        </p:txBody>
      </p:sp>
      <p:sp>
        <p:nvSpPr>
          <p:cNvPr id="242692" name="Rectangle 4"/>
          <p:cNvSpPr>
            <a:spLocks noChangeArrowheads="1"/>
          </p:cNvSpPr>
          <p:nvPr/>
        </p:nvSpPr>
        <p:spPr bwMode="auto">
          <a:xfrm>
            <a:off x="3419872" y="2060848"/>
            <a:ext cx="1368152" cy="5032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2693" name="Rectangle 5"/>
          <p:cNvSpPr>
            <a:spLocks noChangeArrowheads="1"/>
          </p:cNvSpPr>
          <p:nvPr/>
        </p:nvSpPr>
        <p:spPr bwMode="auto">
          <a:xfrm>
            <a:off x="5940152" y="2132856"/>
            <a:ext cx="1872208" cy="4318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2694" name="Rectangle 6"/>
          <p:cNvSpPr>
            <a:spLocks noChangeArrowheads="1"/>
          </p:cNvSpPr>
          <p:nvPr/>
        </p:nvSpPr>
        <p:spPr bwMode="auto">
          <a:xfrm>
            <a:off x="1259632" y="2564904"/>
            <a:ext cx="2160240" cy="43123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42695" name="Rectangle 7"/>
          <p:cNvSpPr>
            <a:spLocks noChangeArrowheads="1"/>
          </p:cNvSpPr>
          <p:nvPr/>
        </p:nvSpPr>
        <p:spPr bwMode="auto">
          <a:xfrm>
            <a:off x="1259632" y="4437112"/>
            <a:ext cx="1080070" cy="6477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 name="Rectangle 4"/>
          <p:cNvSpPr>
            <a:spLocks noChangeArrowheads="1"/>
          </p:cNvSpPr>
          <p:nvPr/>
        </p:nvSpPr>
        <p:spPr bwMode="auto">
          <a:xfrm>
            <a:off x="1259632" y="1556792"/>
            <a:ext cx="1440160" cy="503238"/>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42692"/>
                                        </p:tgtEl>
                                        <p:attrNameLst>
                                          <p:attrName>ppt_x</p:attrName>
                                        </p:attrNameLst>
                                      </p:cBhvr>
                                      <p:tavLst>
                                        <p:tav tm="0">
                                          <p:val>
                                            <p:strVal val="ppt_x"/>
                                          </p:val>
                                        </p:tav>
                                        <p:tav tm="100000">
                                          <p:val>
                                            <p:strVal val="ppt_x"/>
                                          </p:val>
                                        </p:tav>
                                      </p:tavLst>
                                    </p:anim>
                                    <p:anim calcmode="lin" valueType="num">
                                      <p:cBhvr additive="base">
                                        <p:cTn id="13" dur="500"/>
                                        <p:tgtEl>
                                          <p:spTgt spid="242692"/>
                                        </p:tgtEl>
                                        <p:attrNameLst>
                                          <p:attrName>ppt_y</p:attrName>
                                        </p:attrNameLst>
                                      </p:cBhvr>
                                      <p:tavLst>
                                        <p:tav tm="0">
                                          <p:val>
                                            <p:strVal val="ppt_y"/>
                                          </p:val>
                                        </p:tav>
                                        <p:tav tm="100000">
                                          <p:val>
                                            <p:strVal val="1+ppt_h/2"/>
                                          </p:val>
                                        </p:tav>
                                      </p:tavLst>
                                    </p:anim>
                                    <p:set>
                                      <p:cBhvr>
                                        <p:cTn id="14" dur="1" fill="hold">
                                          <p:stCondLst>
                                            <p:cond delay="499"/>
                                          </p:stCondLst>
                                        </p:cTn>
                                        <p:tgtEl>
                                          <p:spTgt spid="24269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42693"/>
                                        </p:tgtEl>
                                        <p:attrNameLst>
                                          <p:attrName>ppt_x</p:attrName>
                                        </p:attrNameLst>
                                      </p:cBhvr>
                                      <p:tavLst>
                                        <p:tav tm="0">
                                          <p:val>
                                            <p:strVal val="ppt_x"/>
                                          </p:val>
                                        </p:tav>
                                        <p:tav tm="100000">
                                          <p:val>
                                            <p:strVal val="ppt_x"/>
                                          </p:val>
                                        </p:tav>
                                      </p:tavLst>
                                    </p:anim>
                                    <p:anim calcmode="lin" valueType="num">
                                      <p:cBhvr additive="base">
                                        <p:cTn id="19" dur="500"/>
                                        <p:tgtEl>
                                          <p:spTgt spid="242693"/>
                                        </p:tgtEl>
                                        <p:attrNameLst>
                                          <p:attrName>ppt_y</p:attrName>
                                        </p:attrNameLst>
                                      </p:cBhvr>
                                      <p:tavLst>
                                        <p:tav tm="0">
                                          <p:val>
                                            <p:strVal val="ppt_y"/>
                                          </p:val>
                                        </p:tav>
                                        <p:tav tm="100000">
                                          <p:val>
                                            <p:strVal val="1+ppt_h/2"/>
                                          </p:val>
                                        </p:tav>
                                      </p:tavLst>
                                    </p:anim>
                                    <p:set>
                                      <p:cBhvr>
                                        <p:cTn id="20" dur="1" fill="hold">
                                          <p:stCondLst>
                                            <p:cond delay="499"/>
                                          </p:stCondLst>
                                        </p:cTn>
                                        <p:tgtEl>
                                          <p:spTgt spid="2426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42694"/>
                                        </p:tgtEl>
                                        <p:attrNameLst>
                                          <p:attrName>ppt_x</p:attrName>
                                        </p:attrNameLst>
                                      </p:cBhvr>
                                      <p:tavLst>
                                        <p:tav tm="0">
                                          <p:val>
                                            <p:strVal val="ppt_x"/>
                                          </p:val>
                                        </p:tav>
                                        <p:tav tm="100000">
                                          <p:val>
                                            <p:strVal val="ppt_x"/>
                                          </p:val>
                                        </p:tav>
                                      </p:tavLst>
                                    </p:anim>
                                    <p:anim calcmode="lin" valueType="num">
                                      <p:cBhvr additive="base">
                                        <p:cTn id="25" dur="500"/>
                                        <p:tgtEl>
                                          <p:spTgt spid="242694"/>
                                        </p:tgtEl>
                                        <p:attrNameLst>
                                          <p:attrName>ppt_y</p:attrName>
                                        </p:attrNameLst>
                                      </p:cBhvr>
                                      <p:tavLst>
                                        <p:tav tm="0">
                                          <p:val>
                                            <p:strVal val="ppt_y"/>
                                          </p:val>
                                        </p:tav>
                                        <p:tav tm="100000">
                                          <p:val>
                                            <p:strVal val="1+ppt_h/2"/>
                                          </p:val>
                                        </p:tav>
                                      </p:tavLst>
                                    </p:anim>
                                    <p:set>
                                      <p:cBhvr>
                                        <p:cTn id="26" dur="1" fill="hold">
                                          <p:stCondLst>
                                            <p:cond delay="499"/>
                                          </p:stCondLst>
                                        </p:cTn>
                                        <p:tgtEl>
                                          <p:spTgt spid="24269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242695"/>
                                        </p:tgtEl>
                                      </p:cBhvr>
                                    </p:animEffect>
                                    <p:set>
                                      <p:cBhvr>
                                        <p:cTn id="31" dur="1" fill="hold">
                                          <p:stCondLst>
                                            <p:cond delay="499"/>
                                          </p:stCondLst>
                                        </p:cTn>
                                        <p:tgtEl>
                                          <p:spTgt spid="242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242693" grpId="0" animBg="1"/>
      <p:bldP spid="242694" grpId="0" animBg="1"/>
      <p:bldP spid="242695"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経済データ</a:t>
            </a:r>
            <a:br>
              <a:rPr lang="ja-JP" altLang="ja-JP" dirty="0" smtClean="0"/>
            </a:br>
            <a:endParaRPr kumimoji="1" lang="ja-JP" altLang="en-US" dirty="0"/>
          </a:p>
        </p:txBody>
      </p:sp>
      <p:sp>
        <p:nvSpPr>
          <p:cNvPr id="3" name="コンテンツ プレースホルダ 2"/>
          <p:cNvSpPr>
            <a:spLocks noGrp="1"/>
          </p:cNvSpPr>
          <p:nvPr>
            <p:ph idx="1"/>
          </p:nvPr>
        </p:nvSpPr>
        <p:spPr/>
        <p:txBody>
          <a:bodyPr/>
          <a:lstStyle/>
          <a:p>
            <a:r>
              <a:rPr lang="ja-JP" altLang="ja-JP" sz="1400" dirty="0" smtClean="0"/>
              <a:t>《所得関連指標》</a:t>
            </a:r>
          </a:p>
          <a:p>
            <a:r>
              <a:rPr lang="ja-JP" altLang="ja-JP" sz="1400" dirty="0" smtClean="0"/>
              <a:t>　　　　　家計調査、企業の経常利益、国民所得</a:t>
            </a:r>
          </a:p>
          <a:p>
            <a:r>
              <a:rPr lang="ja-JP" altLang="ja-JP" sz="1400" dirty="0" smtClean="0"/>
              <a:t>《生産関連指標》</a:t>
            </a:r>
          </a:p>
          <a:p>
            <a:r>
              <a:rPr lang="ja-JP" altLang="ja-JP" sz="1400" dirty="0" smtClean="0"/>
              <a:t>　　　　ＧＤＰ、鉱工業指数、第</a:t>
            </a:r>
            <a:r>
              <a:rPr lang="en-US" altLang="ja-JP" sz="1400" dirty="0" smtClean="0"/>
              <a:t>3</a:t>
            </a:r>
            <a:r>
              <a:rPr lang="ja-JP" altLang="ja-JP" sz="1400" dirty="0" smtClean="0"/>
              <a:t>次産業活動指数、電力指数など</a:t>
            </a:r>
          </a:p>
          <a:p>
            <a:r>
              <a:rPr lang="ja-JP" altLang="ja-JP" sz="1400" dirty="0" smtClean="0"/>
              <a:t>《消費関連指標》</a:t>
            </a:r>
          </a:p>
          <a:p>
            <a:r>
              <a:rPr lang="ja-JP" altLang="ja-JP" sz="1400" dirty="0" smtClean="0"/>
              <a:t>　　　　家計調査、百貨店売上高、大型小売店、販売統計</a:t>
            </a:r>
          </a:p>
          <a:p>
            <a:r>
              <a:rPr lang="ja-JP" altLang="ja-JP" sz="1400" dirty="0" smtClean="0"/>
              <a:t>《投資関連指標》</a:t>
            </a:r>
          </a:p>
          <a:p>
            <a:r>
              <a:rPr lang="ja-JP" altLang="ja-JP" sz="1400" dirty="0" smtClean="0"/>
              <a:t>　　　　機械受注統計、建設工事受注、住宅投資</a:t>
            </a:r>
          </a:p>
          <a:p>
            <a:r>
              <a:rPr lang="ja-JP" altLang="ja-JP" sz="1400" dirty="0" smtClean="0"/>
              <a:t>《物価関連指標》　消費者物価指数、企業物価指数</a:t>
            </a:r>
          </a:p>
          <a:p>
            <a:r>
              <a:rPr lang="ja-JP" altLang="ja-JP" sz="1400" dirty="0" smtClean="0"/>
              <a:t>《雇用関連指標》　失業率　有効求人倍率</a:t>
            </a:r>
          </a:p>
          <a:p>
            <a:r>
              <a:rPr lang="ja-JP" altLang="ja-JP" sz="1400" dirty="0" smtClean="0"/>
              <a:t>《金融関連の指標》　金利、マネーサプライ（マネーストック）、株価、為替レート</a:t>
            </a:r>
          </a:p>
          <a:p>
            <a:r>
              <a:rPr lang="ja-JP" altLang="ja-JP" sz="1400" dirty="0" smtClean="0"/>
              <a:t>《貿易・国際収支関連の指標》　通関統計、国際収支表</a:t>
            </a:r>
          </a:p>
          <a:p>
            <a:r>
              <a:rPr lang="ja-JP" altLang="ja-JP" sz="1400" dirty="0" smtClean="0"/>
              <a:t>《月例経済報告》</a:t>
            </a:r>
          </a:p>
          <a:p>
            <a:r>
              <a:rPr lang="ja-JP" altLang="ja-JP" sz="1400" dirty="0" smtClean="0"/>
              <a:t>《日銀短観》</a:t>
            </a:r>
          </a:p>
          <a:p>
            <a:r>
              <a:rPr lang="ja-JP" altLang="ja-JP" sz="1400" dirty="0" smtClean="0"/>
              <a:t>《景気動向指数》</a:t>
            </a:r>
          </a:p>
          <a:p>
            <a:endParaRPr kumimoji="1" lang="ja-JP" altLang="en-US"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景気をみるもの</a:t>
            </a:r>
            <a:endParaRPr kumimoji="1" lang="ja-JP" altLang="en-US" dirty="0"/>
          </a:p>
        </p:txBody>
      </p:sp>
      <p:sp>
        <p:nvSpPr>
          <p:cNvPr id="3" name="コンテンツ プレースホルダ 2"/>
          <p:cNvSpPr>
            <a:spLocks noGrp="1"/>
          </p:cNvSpPr>
          <p:nvPr>
            <p:ph idx="1"/>
          </p:nvPr>
        </p:nvSpPr>
        <p:spPr/>
        <p:txBody>
          <a:bodyPr/>
          <a:lstStyle/>
          <a:p>
            <a:pPr>
              <a:buNone/>
            </a:pPr>
            <a:r>
              <a:rPr lang="ja-JP" altLang="ja-JP" dirty="0" smtClean="0"/>
              <a:t>・月例経済報告</a:t>
            </a:r>
          </a:p>
          <a:p>
            <a:pPr>
              <a:buNone/>
            </a:pPr>
            <a:r>
              <a:rPr lang="ja-JP" altLang="ja-JP" dirty="0" smtClean="0"/>
              <a:t>・景気ウォッチャー調査</a:t>
            </a:r>
          </a:p>
          <a:p>
            <a:pPr>
              <a:buNone/>
            </a:pPr>
            <a:r>
              <a:rPr lang="ja-JP" altLang="ja-JP" dirty="0" smtClean="0"/>
              <a:t>・景気動向指数について</a:t>
            </a:r>
          </a:p>
          <a:p>
            <a:pPr>
              <a:buNone/>
            </a:pPr>
            <a:r>
              <a:rPr lang="ja-JP" altLang="ja-JP" dirty="0" smtClean="0"/>
              <a:t>・計量モデル予測について</a:t>
            </a:r>
          </a:p>
          <a:p>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インフレとデフレ</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インフレ　物価の継続的な上昇</a:t>
            </a:r>
          </a:p>
          <a:p>
            <a:r>
              <a:rPr lang="ja-JP" altLang="ja-JP" dirty="0" smtClean="0"/>
              <a:t>デフレ 　</a:t>
            </a:r>
            <a:r>
              <a:rPr lang="ja-JP" altLang="en-US" dirty="0" smtClean="0"/>
              <a:t>　</a:t>
            </a:r>
            <a:r>
              <a:rPr lang="ja-JP" altLang="ja-JP" dirty="0" smtClean="0"/>
              <a:t>物価の継続的な下落</a:t>
            </a:r>
          </a:p>
          <a:p>
            <a:pPr>
              <a:buNone/>
            </a:pPr>
            <a:r>
              <a:rPr lang="ja-JP" altLang="ja-JP" dirty="0" smtClean="0"/>
              <a:t>　　　　　　　　　↓</a:t>
            </a:r>
          </a:p>
          <a:p>
            <a:pPr>
              <a:buNone/>
            </a:pPr>
            <a:r>
              <a:rPr lang="ja-JP" altLang="ja-JP" dirty="0" smtClean="0"/>
              <a:t>　　　　　　消費・景気に影響</a:t>
            </a:r>
          </a:p>
          <a:p>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所得の変化、嗜好の変化</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1700808"/>
            <a:ext cx="7685312"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原油価格の上昇など</a:t>
            </a:r>
            <a:endParaRPr kumimoji="1" lang="ja-JP" alt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611560" y="1268760"/>
            <a:ext cx="7344326"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ja-JP" altLang="en-US" smtClean="0"/>
              <a:t>水とダイヤモンドのパラドックス</a:t>
            </a:r>
          </a:p>
        </p:txBody>
      </p:sp>
      <p:sp>
        <p:nvSpPr>
          <p:cNvPr id="103427" name="Rectangle 3"/>
          <p:cNvSpPr>
            <a:spLocks noGrp="1" noChangeArrowheads="1"/>
          </p:cNvSpPr>
          <p:nvPr>
            <p:ph idx="1"/>
          </p:nvPr>
        </p:nvSpPr>
        <p:spPr/>
        <p:txBody>
          <a:bodyPr rtlCol="0">
            <a:normAutofit lnSpcReduction="10000"/>
          </a:bodyPr>
          <a:lstStyle/>
          <a:p>
            <a:pPr fontAlgn="auto">
              <a:lnSpc>
                <a:spcPct val="90000"/>
              </a:lnSpc>
              <a:spcAft>
                <a:spcPts val="0"/>
              </a:spcAft>
              <a:buFont typeface="Arial" pitchFamily="34" charset="0"/>
              <a:buChar char="•"/>
              <a:defRPr/>
            </a:pPr>
            <a:r>
              <a:rPr lang="ja-JP" altLang="en-US" smtClean="0"/>
              <a:t>水は誰もが必要なものなのに安く、ダイヤモンドは美しいが必要不可欠ではないのに高いのはなぜか？</a:t>
            </a:r>
          </a:p>
          <a:p>
            <a:pPr fontAlgn="auto">
              <a:lnSpc>
                <a:spcPct val="90000"/>
              </a:lnSpc>
              <a:spcAft>
                <a:spcPts val="0"/>
              </a:spcAft>
              <a:buFont typeface="Wingdings" pitchFamily="2" charset="2"/>
              <a:buNone/>
              <a:defRPr/>
            </a:pPr>
            <a:endParaRPr lang="ja-JP" altLang="en-US" smtClean="0"/>
          </a:p>
          <a:p>
            <a:pPr fontAlgn="auto">
              <a:lnSpc>
                <a:spcPct val="90000"/>
              </a:lnSpc>
              <a:spcAft>
                <a:spcPts val="0"/>
              </a:spcAft>
              <a:buFont typeface="Wingdings" pitchFamily="2" charset="2"/>
              <a:buNone/>
              <a:defRPr/>
            </a:pPr>
            <a:r>
              <a:rPr lang="ja-JP" altLang="en-US" smtClean="0"/>
              <a:t>答え</a:t>
            </a:r>
          </a:p>
          <a:p>
            <a:pPr fontAlgn="auto">
              <a:lnSpc>
                <a:spcPct val="90000"/>
              </a:lnSpc>
              <a:spcAft>
                <a:spcPts val="0"/>
              </a:spcAft>
              <a:buFont typeface="Wingdings" pitchFamily="2" charset="2"/>
              <a:buNone/>
              <a:defRPr/>
            </a:pPr>
            <a:r>
              <a:rPr lang="ja-JP" altLang="en-US" smtClean="0"/>
              <a:t>　それを供給するためにかかる労力が違うから。</a:t>
            </a:r>
          </a:p>
          <a:p>
            <a:pPr fontAlgn="auto">
              <a:lnSpc>
                <a:spcPct val="90000"/>
              </a:lnSpc>
              <a:spcAft>
                <a:spcPts val="0"/>
              </a:spcAft>
              <a:buFont typeface="Wingdings" pitchFamily="2" charset="2"/>
              <a:buNone/>
              <a:defRPr/>
            </a:pPr>
            <a:endParaRPr lang="ja-JP" altLang="en-US" smtClean="0"/>
          </a:p>
          <a:p>
            <a:pPr fontAlgn="auto">
              <a:lnSpc>
                <a:spcPct val="90000"/>
              </a:lnSpc>
              <a:spcAft>
                <a:spcPts val="0"/>
              </a:spcAft>
              <a:buFont typeface="Wingdings" pitchFamily="2" charset="2"/>
              <a:buNone/>
              <a:defRPr/>
            </a:pPr>
            <a:r>
              <a:rPr lang="ja-JP" altLang="en-US" smtClean="0"/>
              <a:t>需要の分析も重要だが、供給の分析も重要なことを示す。</a:t>
            </a:r>
          </a:p>
          <a:p>
            <a:pPr fontAlgn="auto">
              <a:lnSpc>
                <a:spcPct val="90000"/>
              </a:lnSpc>
              <a:spcAft>
                <a:spcPts val="0"/>
              </a:spcAft>
              <a:buFont typeface="Arial" pitchFamily="34" charset="0"/>
              <a:buChar char="•"/>
              <a:defRPr/>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7">
                                            <p:txEl>
                                              <p:pRg st="2" end="2"/>
                                            </p:txEl>
                                          </p:spTgt>
                                        </p:tgtEl>
                                        <p:attrNameLst>
                                          <p:attrName>style.visibility</p:attrName>
                                        </p:attrNameLst>
                                      </p:cBhvr>
                                      <p:to>
                                        <p:strVal val="visible"/>
                                      </p:to>
                                    </p:set>
                                    <p:animEffect transition="in" filter="box(in)">
                                      <p:cBhvr>
                                        <p:cTn id="7" dur="500"/>
                                        <p:tgtEl>
                                          <p:spTgt spid="103427">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3427">
                                            <p:txEl>
                                              <p:pRg st="3" end="3"/>
                                            </p:txEl>
                                          </p:spTgt>
                                        </p:tgtEl>
                                        <p:attrNameLst>
                                          <p:attrName>style.visibility</p:attrName>
                                        </p:attrNameLst>
                                      </p:cBhvr>
                                      <p:to>
                                        <p:strVal val="visible"/>
                                      </p:to>
                                    </p:set>
                                    <p:animEffect transition="in" filter="box(in)">
                                      <p:cBhvr>
                                        <p:cTn id="10" dur="500"/>
                                        <p:tgtEl>
                                          <p:spTgt spid="10342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animEffect transition="in" filter="box(in)">
                                      <p:cBhvr>
                                        <p:cTn id="15" dur="5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景気に与える金利の影響</a:t>
            </a:r>
            <a:br>
              <a:rPr lang="ja-JP" altLang="ja-JP" dirty="0" smtClean="0"/>
            </a:br>
            <a:endParaRPr kumimoji="1" lang="ja-JP" altLang="en-US" dirty="0"/>
          </a:p>
        </p:txBody>
      </p:sp>
      <p:sp>
        <p:nvSpPr>
          <p:cNvPr id="3" name="コンテンツ プレースホルダ 2"/>
          <p:cNvSpPr>
            <a:spLocks noGrp="1"/>
          </p:cNvSpPr>
          <p:nvPr>
            <p:ph idx="1"/>
          </p:nvPr>
        </p:nvSpPr>
        <p:spPr>
          <a:xfrm>
            <a:off x="457200" y="1196752"/>
            <a:ext cx="8229600" cy="5328592"/>
          </a:xfrm>
        </p:spPr>
        <p:txBody>
          <a:bodyPr/>
          <a:lstStyle/>
          <a:p>
            <a:pPr>
              <a:buNone/>
            </a:pPr>
            <a:r>
              <a:rPr lang="ja-JP" altLang="ja-JP" dirty="0" smtClean="0">
                <a:solidFill>
                  <a:srgbClr val="FF0000"/>
                </a:solidFill>
              </a:rPr>
              <a:t>＜企業＞</a:t>
            </a:r>
          </a:p>
          <a:p>
            <a:pPr>
              <a:buNone/>
            </a:pPr>
            <a:r>
              <a:rPr lang="ja-JP" altLang="ja-JP" dirty="0" smtClean="0"/>
              <a:t>高金利　→　利益源　→　投資意欲減退　</a:t>
            </a:r>
          </a:p>
          <a:p>
            <a:pPr>
              <a:buNone/>
            </a:pPr>
            <a:r>
              <a:rPr lang="ja-JP" altLang="ja-JP" dirty="0" smtClean="0">
                <a:solidFill>
                  <a:srgbClr val="FF0000"/>
                </a:solidFill>
              </a:rPr>
              <a:t>＜家計＞</a:t>
            </a:r>
          </a:p>
          <a:p>
            <a:pPr>
              <a:buNone/>
            </a:pPr>
            <a:r>
              <a:rPr lang="ja-JP" altLang="ja-JP" dirty="0" smtClean="0"/>
              <a:t>高金利　→　ローン控える　→　消費減退　</a:t>
            </a:r>
          </a:p>
          <a:p>
            <a:pPr>
              <a:buNone/>
            </a:pPr>
            <a:endParaRPr lang="en-US" altLang="ja-JP" dirty="0" smtClean="0"/>
          </a:p>
          <a:p>
            <a:pPr>
              <a:buNone/>
            </a:pPr>
            <a:r>
              <a:rPr lang="en-US" altLang="ja-JP" dirty="0" smtClean="0"/>
              <a:t> </a:t>
            </a:r>
            <a:r>
              <a:rPr lang="ja-JP" altLang="ja-JP" dirty="0" smtClean="0"/>
              <a:t>日銀の役割</a:t>
            </a:r>
            <a:endParaRPr lang="en-US" altLang="ja-JP" dirty="0" smtClean="0"/>
          </a:p>
          <a:p>
            <a:pPr>
              <a:buNone/>
            </a:pPr>
            <a:r>
              <a:rPr lang="ja-JP" altLang="ja-JP" dirty="0" smtClean="0"/>
              <a:t>①通貨の安定　②経済の安定的な拡大</a:t>
            </a:r>
            <a:endParaRPr lang="en-US" altLang="ja-JP" dirty="0" smtClean="0"/>
          </a:p>
          <a:p>
            <a:pPr>
              <a:buNone/>
            </a:pPr>
            <a:r>
              <a:rPr lang="en-US" altLang="ja-JP" dirty="0" smtClean="0"/>
              <a:t>       </a:t>
            </a:r>
            <a:r>
              <a:rPr lang="ja-JP" altLang="en-US" dirty="0" smtClean="0"/>
              <a:t> </a:t>
            </a:r>
            <a:r>
              <a:rPr lang="ja-JP" altLang="ja-JP" dirty="0" smtClean="0"/>
              <a:t>↓</a:t>
            </a:r>
          </a:p>
          <a:p>
            <a:pPr>
              <a:buNone/>
            </a:pPr>
            <a:r>
              <a:rPr lang="en-US" altLang="ja-JP" dirty="0" smtClean="0"/>
              <a:t>      </a:t>
            </a:r>
            <a:r>
              <a:rPr lang="ja-JP" altLang="ja-JP" dirty="0" smtClean="0"/>
              <a:t>金融政策</a:t>
            </a:r>
          </a:p>
          <a:p>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ja-JP" altLang="en-US" smtClean="0"/>
              <a:t>経済データ</a:t>
            </a:r>
          </a:p>
        </p:txBody>
      </p:sp>
      <p:sp>
        <p:nvSpPr>
          <p:cNvPr id="49155" name="Rectangle 3"/>
          <p:cNvSpPr>
            <a:spLocks noGrp="1" noChangeArrowheads="1"/>
          </p:cNvSpPr>
          <p:nvPr>
            <p:ph idx="1"/>
          </p:nvPr>
        </p:nvSpPr>
        <p:spPr/>
        <p:txBody>
          <a:bodyPr/>
          <a:lstStyle/>
          <a:p>
            <a:r>
              <a:rPr lang="ja-JP" altLang="en-US" dirty="0"/>
              <a:t>マクロ経済統計</a:t>
            </a:r>
            <a:r>
              <a:rPr lang="ja-JP" altLang="en-US" dirty="0" smtClean="0"/>
              <a:t>リンク集</a:t>
            </a:r>
            <a:r>
              <a:rPr lang="en-US" altLang="ja-JP" dirty="0" smtClean="0"/>
              <a:t>(</a:t>
            </a:r>
            <a:r>
              <a:rPr lang="ja-JP" altLang="en-US" dirty="0" smtClean="0"/>
              <a:t>内閣府）</a:t>
            </a:r>
            <a:endParaRPr lang="en-US" altLang="ja-JP" dirty="0" smtClean="0"/>
          </a:p>
          <a:p>
            <a:endParaRPr lang="en-US" altLang="ja-JP" dirty="0"/>
          </a:p>
          <a:p>
            <a:endParaRPr lang="ja-JP" altLang="en-US" dirty="0" smtClean="0"/>
          </a:p>
          <a:p>
            <a:r>
              <a:rPr lang="ja-JP" altLang="en-US" dirty="0" smtClean="0"/>
              <a:t>株価、円相場も</a:t>
            </a:r>
          </a:p>
          <a:p>
            <a:pPr>
              <a:buFont typeface="Wingdings" pitchFamily="2" charset="2"/>
              <a:buNone/>
            </a:pPr>
            <a:endParaRPr lang="en-US" altLang="ja-JP"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ja-JP" altLang="en-US" smtClean="0"/>
              <a:t>実質</a:t>
            </a:r>
            <a:r>
              <a:rPr lang="en-US" altLang="ja-JP" smtClean="0"/>
              <a:t>GDP</a:t>
            </a:r>
            <a:r>
              <a:rPr lang="ja-JP" altLang="en-US" smtClean="0"/>
              <a:t>成長率</a:t>
            </a:r>
          </a:p>
        </p:txBody>
      </p:sp>
      <p:sp>
        <p:nvSpPr>
          <p:cNvPr id="50179" name="Rectangle 3"/>
          <p:cNvSpPr>
            <a:spLocks noGrp="1" noChangeArrowheads="1"/>
          </p:cNvSpPr>
          <p:nvPr>
            <p:ph idx="1"/>
          </p:nvPr>
        </p:nvSpPr>
        <p:spPr/>
        <p:txBody>
          <a:bodyPr/>
          <a:lstStyle/>
          <a:p>
            <a:pPr>
              <a:lnSpc>
                <a:spcPct val="90000"/>
              </a:lnSpc>
            </a:pPr>
            <a:r>
              <a:rPr lang="en-US" altLang="ja-JP" dirty="0" smtClean="0"/>
              <a:t>60</a:t>
            </a:r>
            <a:r>
              <a:rPr lang="ja-JP" altLang="en-US" dirty="0" smtClean="0"/>
              <a:t>年代から</a:t>
            </a:r>
            <a:r>
              <a:rPr lang="en-US" altLang="ja-JP" dirty="0" smtClean="0"/>
              <a:t>70</a:t>
            </a:r>
            <a:r>
              <a:rPr lang="ja-JP" altLang="en-US" dirty="0" smtClean="0"/>
              <a:t>年代前半　高度成長期</a:t>
            </a:r>
          </a:p>
          <a:p>
            <a:pPr>
              <a:lnSpc>
                <a:spcPct val="90000"/>
              </a:lnSpc>
            </a:pPr>
            <a:r>
              <a:rPr lang="en-US" altLang="ja-JP" dirty="0" smtClean="0"/>
              <a:t>74</a:t>
            </a:r>
            <a:r>
              <a:rPr lang="ja-JP" altLang="en-US" dirty="0" smtClean="0"/>
              <a:t>年　第一次石油危機（オイルショック）</a:t>
            </a:r>
          </a:p>
          <a:p>
            <a:pPr>
              <a:lnSpc>
                <a:spcPct val="90000"/>
              </a:lnSpc>
            </a:pPr>
            <a:r>
              <a:rPr lang="en-US" altLang="ja-JP" dirty="0" smtClean="0"/>
              <a:t>80</a:t>
            </a:r>
            <a:r>
              <a:rPr lang="ja-JP" altLang="en-US" dirty="0" smtClean="0"/>
              <a:t>年　第二次石油危機（オイルショック）</a:t>
            </a:r>
          </a:p>
          <a:p>
            <a:pPr>
              <a:lnSpc>
                <a:spcPct val="90000"/>
              </a:lnSpc>
            </a:pPr>
            <a:r>
              <a:rPr lang="en-US" altLang="ja-JP" dirty="0" smtClean="0"/>
              <a:t>90</a:t>
            </a:r>
            <a:r>
              <a:rPr lang="ja-JP" altLang="en-US" dirty="0" smtClean="0"/>
              <a:t>年　バブル崩壊</a:t>
            </a:r>
          </a:p>
          <a:p>
            <a:pPr>
              <a:lnSpc>
                <a:spcPct val="90000"/>
              </a:lnSpc>
            </a:pPr>
            <a:endParaRPr lang="ja-JP" altLang="en-US" dirty="0" smtClean="0"/>
          </a:p>
          <a:p>
            <a:pPr>
              <a:lnSpc>
                <a:spcPct val="90000"/>
              </a:lnSpc>
              <a:buFont typeface="Wingdings" pitchFamily="2" charset="2"/>
              <a:buNone/>
            </a:pPr>
            <a:r>
              <a:rPr lang="ja-JP" altLang="en-US" dirty="0" smtClean="0"/>
              <a:t>失業率＝失業者数／</a:t>
            </a:r>
            <a:r>
              <a:rPr lang="ja-JP" altLang="en-US" sz="3600" dirty="0" smtClean="0">
                <a:solidFill>
                  <a:srgbClr val="FF0000"/>
                </a:solidFill>
              </a:rPr>
              <a:t>労働力</a:t>
            </a:r>
            <a:r>
              <a:rPr lang="ja-JP" altLang="en-US" dirty="0" smtClean="0"/>
              <a:t>人口</a:t>
            </a:r>
          </a:p>
          <a:p>
            <a:pPr>
              <a:lnSpc>
                <a:spcPct val="90000"/>
              </a:lnSpc>
              <a:buFont typeface="Wingdings" pitchFamily="2" charset="2"/>
              <a:buNone/>
            </a:pPr>
            <a:r>
              <a:rPr lang="ja-JP" altLang="en-US" dirty="0" smtClean="0"/>
              <a:t>労働力人口＝</a:t>
            </a:r>
            <a:r>
              <a:rPr lang="en-US" altLang="ja-JP" dirty="0" smtClean="0"/>
              <a:t>15</a:t>
            </a:r>
            <a:r>
              <a:rPr lang="ja-JP" altLang="en-US" dirty="0" smtClean="0"/>
              <a:t>歳以上で、働きたいと思っている人</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ja-JP" altLang="en-US" smtClean="0"/>
              <a:t>円高と円安</a:t>
            </a:r>
          </a:p>
        </p:txBody>
      </p:sp>
      <p:sp>
        <p:nvSpPr>
          <p:cNvPr id="26627" name="Rectangle 3"/>
          <p:cNvSpPr>
            <a:spLocks noGrp="1" noChangeArrowheads="1"/>
          </p:cNvSpPr>
          <p:nvPr>
            <p:ph idx="1"/>
          </p:nvPr>
        </p:nvSpPr>
        <p:spPr/>
        <p:txBody>
          <a:bodyPr/>
          <a:lstStyle/>
          <a:p>
            <a:r>
              <a:rPr lang="ja-JP" altLang="en-US" smtClean="0"/>
              <a:t>円相場は　</a:t>
            </a:r>
            <a:r>
              <a:rPr lang="en-US" altLang="ja-JP" smtClean="0"/>
              <a:t>1</a:t>
            </a:r>
            <a:r>
              <a:rPr lang="ja-JP" altLang="en-US" smtClean="0"/>
              <a:t>ドル当たりの円の価値で表す。</a:t>
            </a:r>
          </a:p>
          <a:p>
            <a:r>
              <a:rPr lang="en-US" altLang="ja-JP" smtClean="0"/>
              <a:t>1</a:t>
            </a:r>
            <a:r>
              <a:rPr lang="ja-JP" altLang="en-US" smtClean="0"/>
              <a:t>ドル＝</a:t>
            </a:r>
            <a:r>
              <a:rPr lang="en-US" altLang="ja-JP" smtClean="0"/>
              <a:t>100</a:t>
            </a:r>
            <a:r>
              <a:rPr lang="ja-JP" altLang="en-US" smtClean="0"/>
              <a:t>円</a:t>
            </a:r>
          </a:p>
          <a:p>
            <a:r>
              <a:rPr lang="ja-JP" altLang="en-US" smtClean="0"/>
              <a:t>これは</a:t>
            </a:r>
            <a:r>
              <a:rPr lang="en-US" altLang="ja-JP" smtClean="0"/>
              <a:t>1</a:t>
            </a:r>
            <a:r>
              <a:rPr lang="ja-JP" altLang="en-US" smtClean="0"/>
              <a:t>ドルの価値を表しているため、</a:t>
            </a:r>
          </a:p>
          <a:p>
            <a:r>
              <a:rPr lang="en-US" altLang="ja-JP" smtClean="0"/>
              <a:t>1</a:t>
            </a:r>
            <a:r>
              <a:rPr lang="ja-JP" altLang="en-US" smtClean="0"/>
              <a:t>ドル＝</a:t>
            </a:r>
            <a:r>
              <a:rPr lang="en-US" altLang="ja-JP" smtClean="0"/>
              <a:t>100</a:t>
            </a:r>
            <a:r>
              <a:rPr lang="ja-JP" altLang="en-US" smtClean="0"/>
              <a:t>円　から　</a:t>
            </a:r>
            <a:r>
              <a:rPr lang="en-US" altLang="ja-JP" smtClean="0"/>
              <a:t>1</a:t>
            </a:r>
            <a:r>
              <a:rPr lang="ja-JP" altLang="en-US" smtClean="0"/>
              <a:t>ドル＝</a:t>
            </a:r>
            <a:r>
              <a:rPr lang="en-US" altLang="ja-JP" smtClean="0"/>
              <a:t>200</a:t>
            </a:r>
            <a:r>
              <a:rPr lang="ja-JP" altLang="en-US" smtClean="0"/>
              <a:t>円になることは、ドル高である。</a:t>
            </a:r>
          </a:p>
          <a:p>
            <a:r>
              <a:rPr lang="ja-JP" altLang="en-US" smtClean="0"/>
              <a:t>為替レートは通貨の価値の比率だから、一方が上がることは、もう一方が下がることを示す。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p:cTn id="7"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662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6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fade">
                                      <p:cBhvr>
                                        <p:cTn id="15" dur="800" decel="100000"/>
                                        <p:tgtEl>
                                          <p:spTgt spid="26627">
                                            <p:txEl>
                                              <p:pRg st="2" end="2"/>
                                            </p:txEl>
                                          </p:spTgt>
                                        </p:tgtEl>
                                      </p:cBhvr>
                                    </p:animEffect>
                                    <p:anim calcmode="lin" valueType="num">
                                      <p:cBhvr>
                                        <p:cTn id="16" dur="800" decel="100000" fill="hold"/>
                                        <p:tgtEl>
                                          <p:spTgt spid="26627">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6627">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6627">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27">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2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p:cTn id="25" dur="500" fill="hold"/>
                                        <p:tgtEl>
                                          <p:spTgt spid="266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6627">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266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66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66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iterate type="lt">
                                    <p:tmPct val="10000"/>
                                  </p:iterate>
                                  <p:childTnLst>
                                    <p:set>
                                      <p:cBhvr>
                                        <p:cTn id="33" dur="1" fill="hold">
                                          <p:stCondLst>
                                            <p:cond delay="0"/>
                                          </p:stCondLst>
                                        </p:cTn>
                                        <p:tgtEl>
                                          <p:spTgt spid="26627">
                                            <p:txEl>
                                              <p:pRg st="4" end="4"/>
                                            </p:txEl>
                                          </p:spTgt>
                                        </p:tgtEl>
                                        <p:attrNameLst>
                                          <p:attrName>style.visibility</p:attrName>
                                        </p:attrNameLst>
                                      </p:cBhvr>
                                      <p:to>
                                        <p:strVal val="visible"/>
                                      </p:to>
                                    </p:set>
                                    <p:animEffect transition="in" filter="fade">
                                      <p:cBhvr>
                                        <p:cTn id="34" dur="2000"/>
                                        <p:tgtEl>
                                          <p:spTgt spid="26627">
                                            <p:txEl>
                                              <p:pRg st="4" end="4"/>
                                            </p:txEl>
                                          </p:spTgt>
                                        </p:tgtEl>
                                      </p:cBhvr>
                                    </p:animEffect>
                                    <p:anim calcmode="lin" valueType="num">
                                      <p:cBhvr>
                                        <p:cTn id="35" dur="2000" fill="hold"/>
                                        <p:tgtEl>
                                          <p:spTgt spid="26627">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266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4"/>
          <p:cNvSpPr>
            <a:spLocks noChangeShapeType="1"/>
          </p:cNvSpPr>
          <p:nvPr/>
        </p:nvSpPr>
        <p:spPr bwMode="auto">
          <a:xfrm flipV="1">
            <a:off x="2195513" y="2781300"/>
            <a:ext cx="4464050" cy="1439863"/>
          </a:xfrm>
          <a:prstGeom prst="line">
            <a:avLst/>
          </a:prstGeom>
          <a:noFill/>
          <a:ln w="9525">
            <a:solidFill>
              <a:schemeClr val="tx1"/>
            </a:solidFill>
            <a:round/>
            <a:headEnd/>
            <a:tailEnd/>
          </a:ln>
        </p:spPr>
        <p:txBody>
          <a:bodyPr/>
          <a:lstStyle/>
          <a:p>
            <a:endParaRPr lang="ja-JP" altLang="en-US"/>
          </a:p>
        </p:txBody>
      </p:sp>
      <p:sp>
        <p:nvSpPr>
          <p:cNvPr id="52227" name="AutoShape 5"/>
          <p:cNvSpPr>
            <a:spLocks noChangeArrowheads="1"/>
          </p:cNvSpPr>
          <p:nvPr/>
        </p:nvSpPr>
        <p:spPr bwMode="auto">
          <a:xfrm>
            <a:off x="4140200" y="3716338"/>
            <a:ext cx="647700" cy="10795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p>
        </p:txBody>
      </p:sp>
      <p:sp>
        <p:nvSpPr>
          <p:cNvPr id="52228" name="Oval 6"/>
          <p:cNvSpPr>
            <a:spLocks noChangeArrowheads="1"/>
          </p:cNvSpPr>
          <p:nvPr/>
        </p:nvSpPr>
        <p:spPr bwMode="auto">
          <a:xfrm>
            <a:off x="5508625" y="1700213"/>
            <a:ext cx="2016125" cy="936625"/>
          </a:xfrm>
          <a:prstGeom prst="ellipse">
            <a:avLst/>
          </a:prstGeom>
          <a:solidFill>
            <a:schemeClr val="accent1"/>
          </a:solidFill>
          <a:ln w="9525">
            <a:solidFill>
              <a:schemeClr val="tx1"/>
            </a:solidFill>
            <a:round/>
            <a:headEnd/>
            <a:tailEnd/>
          </a:ln>
        </p:spPr>
        <p:txBody>
          <a:bodyPr wrap="none" anchor="ctr"/>
          <a:lstStyle/>
          <a:p>
            <a:pPr algn="ctr"/>
            <a:r>
              <a:rPr lang="ja-JP" altLang="en-US" sz="2800"/>
              <a:t>ドル</a:t>
            </a:r>
          </a:p>
        </p:txBody>
      </p:sp>
      <p:sp>
        <p:nvSpPr>
          <p:cNvPr id="52229" name="Oval 7"/>
          <p:cNvSpPr>
            <a:spLocks noChangeArrowheads="1"/>
          </p:cNvSpPr>
          <p:nvPr/>
        </p:nvSpPr>
        <p:spPr bwMode="auto">
          <a:xfrm>
            <a:off x="971550" y="3213100"/>
            <a:ext cx="1871663" cy="863600"/>
          </a:xfrm>
          <a:prstGeom prst="ellipse">
            <a:avLst/>
          </a:prstGeom>
          <a:solidFill>
            <a:schemeClr val="accent1"/>
          </a:solidFill>
          <a:ln w="9525">
            <a:solidFill>
              <a:schemeClr val="tx1"/>
            </a:solidFill>
            <a:round/>
            <a:headEnd/>
            <a:tailEnd/>
          </a:ln>
        </p:spPr>
        <p:txBody>
          <a:bodyPr wrap="none" anchor="ctr"/>
          <a:lstStyle/>
          <a:p>
            <a:pPr algn="ctr"/>
            <a:r>
              <a:rPr lang="ja-JP" altLang="en-US" sz="2400"/>
              <a:t>円</a:t>
            </a:r>
          </a:p>
        </p:txBody>
      </p:sp>
      <p:sp>
        <p:nvSpPr>
          <p:cNvPr id="52230" name="Text Box 8"/>
          <p:cNvSpPr txBox="1">
            <a:spLocks noChangeArrowheads="1"/>
          </p:cNvSpPr>
          <p:nvPr/>
        </p:nvSpPr>
        <p:spPr bwMode="auto">
          <a:xfrm>
            <a:off x="5940425" y="1196975"/>
            <a:ext cx="2305050" cy="457200"/>
          </a:xfrm>
          <a:prstGeom prst="rect">
            <a:avLst/>
          </a:prstGeom>
          <a:noFill/>
          <a:ln w="9525">
            <a:noFill/>
            <a:miter lim="800000"/>
            <a:headEnd/>
            <a:tailEnd/>
          </a:ln>
        </p:spPr>
        <p:txBody>
          <a:bodyPr>
            <a:spAutoFit/>
          </a:bodyPr>
          <a:lstStyle/>
          <a:p>
            <a:pPr>
              <a:spcBef>
                <a:spcPct val="50000"/>
              </a:spcBef>
            </a:pPr>
            <a:r>
              <a:rPr lang="ja-JP" altLang="en-US" sz="2400">
                <a:solidFill>
                  <a:srgbClr val="FFFF00"/>
                </a:solidFill>
              </a:rPr>
              <a:t>ドル高</a:t>
            </a:r>
          </a:p>
        </p:txBody>
      </p:sp>
      <p:sp>
        <p:nvSpPr>
          <p:cNvPr id="52231" name="Text Box 9"/>
          <p:cNvSpPr txBox="1">
            <a:spLocks noChangeArrowheads="1"/>
          </p:cNvSpPr>
          <p:nvPr/>
        </p:nvSpPr>
        <p:spPr bwMode="auto">
          <a:xfrm>
            <a:off x="1403350" y="2420938"/>
            <a:ext cx="1657350" cy="457200"/>
          </a:xfrm>
          <a:prstGeom prst="rect">
            <a:avLst/>
          </a:prstGeom>
          <a:noFill/>
          <a:ln w="9525">
            <a:noFill/>
            <a:miter lim="800000"/>
            <a:headEnd/>
            <a:tailEnd/>
          </a:ln>
        </p:spPr>
        <p:txBody>
          <a:bodyPr>
            <a:spAutoFit/>
          </a:bodyPr>
          <a:lstStyle/>
          <a:p>
            <a:pPr>
              <a:spcBef>
                <a:spcPct val="50000"/>
              </a:spcBef>
            </a:pPr>
            <a:r>
              <a:rPr lang="ja-JP" altLang="en-US" sz="2400">
                <a:solidFill>
                  <a:srgbClr val="FFFF00"/>
                </a:solidFill>
              </a:rPr>
              <a:t>円安</a:t>
            </a:r>
          </a:p>
        </p:txBody>
      </p:sp>
      <p:sp>
        <p:nvSpPr>
          <p:cNvPr id="52232" name="Text Box 10"/>
          <p:cNvSpPr txBox="1">
            <a:spLocks noChangeArrowheads="1"/>
          </p:cNvSpPr>
          <p:nvPr/>
        </p:nvSpPr>
        <p:spPr bwMode="auto">
          <a:xfrm>
            <a:off x="900113" y="333375"/>
            <a:ext cx="7343775" cy="641350"/>
          </a:xfrm>
          <a:prstGeom prst="rect">
            <a:avLst/>
          </a:prstGeom>
          <a:noFill/>
          <a:ln w="9525">
            <a:noFill/>
            <a:miter lim="800000"/>
            <a:headEnd/>
            <a:tailEnd/>
          </a:ln>
        </p:spPr>
        <p:txBody>
          <a:bodyPr>
            <a:spAutoFit/>
          </a:bodyPr>
          <a:lstStyle/>
          <a:p>
            <a:pPr>
              <a:spcBef>
                <a:spcPct val="50000"/>
              </a:spcBef>
            </a:pPr>
            <a:r>
              <a:rPr lang="ja-JP" altLang="en-US" sz="3600"/>
              <a:t>ドル高と円安は同じことを表している</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ja-JP" altLang="en-US" smtClean="0"/>
              <a:t>まとめ</a:t>
            </a:r>
          </a:p>
        </p:txBody>
      </p:sp>
      <p:sp>
        <p:nvSpPr>
          <p:cNvPr id="53251" name="Rectangle 3"/>
          <p:cNvSpPr>
            <a:spLocks noGrp="1" noChangeArrowheads="1"/>
          </p:cNvSpPr>
          <p:nvPr>
            <p:ph idx="1"/>
          </p:nvPr>
        </p:nvSpPr>
        <p:spPr>
          <a:xfrm>
            <a:off x="457200" y="1600200"/>
            <a:ext cx="8218488" cy="749300"/>
          </a:xfrm>
        </p:spPr>
        <p:txBody>
          <a:bodyPr/>
          <a:lstStyle/>
          <a:p>
            <a:pPr>
              <a:buFont typeface="Wingdings" pitchFamily="2" charset="2"/>
              <a:buNone/>
            </a:pPr>
            <a:r>
              <a:rPr lang="en-US" altLang="ja-JP" dirty="0" smtClean="0"/>
              <a:t>1</a:t>
            </a:r>
            <a:r>
              <a:rPr lang="ja-JP" altLang="en-US" dirty="0" smtClean="0"/>
              <a:t>ドル＝</a:t>
            </a:r>
            <a:r>
              <a:rPr lang="en-US" altLang="ja-JP" dirty="0" smtClean="0"/>
              <a:t>100</a:t>
            </a:r>
            <a:r>
              <a:rPr lang="ja-JP" altLang="en-US" dirty="0" smtClean="0"/>
              <a:t>円　　　　→　</a:t>
            </a:r>
            <a:r>
              <a:rPr lang="en-US" altLang="ja-JP" dirty="0" smtClean="0"/>
              <a:t>1</a:t>
            </a:r>
            <a:r>
              <a:rPr lang="ja-JP" altLang="en-US" dirty="0" smtClean="0"/>
              <a:t>ドル＝</a:t>
            </a:r>
            <a:r>
              <a:rPr lang="en-US" altLang="ja-JP" dirty="0" smtClean="0"/>
              <a:t>200</a:t>
            </a:r>
            <a:r>
              <a:rPr lang="ja-JP" altLang="en-US" dirty="0" smtClean="0"/>
              <a:t>円</a:t>
            </a:r>
          </a:p>
          <a:p>
            <a:pPr>
              <a:buFont typeface="Wingdings" pitchFamily="2" charset="2"/>
              <a:buNone/>
            </a:pPr>
            <a:endParaRPr lang="ja-JP" altLang="en-US" dirty="0" smtClean="0"/>
          </a:p>
          <a:p>
            <a:pPr>
              <a:buFont typeface="Wingdings" pitchFamily="2" charset="2"/>
              <a:buNone/>
            </a:pPr>
            <a:endParaRPr lang="en-US" altLang="ja-JP" dirty="0" smtClean="0"/>
          </a:p>
        </p:txBody>
      </p:sp>
      <p:sp>
        <p:nvSpPr>
          <p:cNvPr id="28677" name="Text Box 5"/>
          <p:cNvSpPr txBox="1">
            <a:spLocks noChangeArrowheads="1"/>
          </p:cNvSpPr>
          <p:nvPr/>
        </p:nvSpPr>
        <p:spPr bwMode="auto">
          <a:xfrm>
            <a:off x="468313" y="4149725"/>
            <a:ext cx="7848600" cy="1214438"/>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None/>
              <a:defRPr/>
            </a:pPr>
            <a:r>
              <a:rPr lang="en-US" altLang="ja-JP" sz="3200">
                <a:effectLst>
                  <a:outerShdw blurRad="38100" dist="38100" dir="2700000" algn="tl">
                    <a:srgbClr val="000000"/>
                  </a:outerShdw>
                </a:effectLst>
                <a:ea typeface="ＭＳ Ｐゴシック" pitchFamily="50" charset="-128"/>
              </a:rPr>
              <a:t>1</a:t>
            </a:r>
            <a:r>
              <a:rPr lang="ja-JP" altLang="en-US" sz="3200">
                <a:effectLst>
                  <a:outerShdw blurRad="38100" dist="38100" dir="2700000" algn="tl">
                    <a:srgbClr val="000000"/>
                  </a:outerShdw>
                </a:effectLst>
                <a:ea typeface="ＭＳ Ｐゴシック" pitchFamily="50" charset="-128"/>
              </a:rPr>
              <a:t>円＝　　</a:t>
            </a:r>
            <a:r>
              <a:rPr lang="en-US" altLang="ja-JP" sz="3200">
                <a:effectLst>
                  <a:outerShdw blurRad="38100" dist="38100" dir="2700000" algn="tl">
                    <a:srgbClr val="000000"/>
                  </a:outerShdw>
                </a:effectLst>
                <a:ea typeface="ＭＳ Ｐゴシック" pitchFamily="50" charset="-128"/>
              </a:rPr>
              <a:t>0.01</a:t>
            </a:r>
            <a:r>
              <a:rPr lang="ja-JP" altLang="en-US" sz="3200">
                <a:effectLst>
                  <a:outerShdw blurRad="38100" dist="38100" dir="2700000" algn="tl">
                    <a:srgbClr val="000000"/>
                  </a:outerShdw>
                </a:effectLst>
                <a:ea typeface="ＭＳ Ｐゴシック" pitchFamily="50" charset="-128"/>
              </a:rPr>
              <a:t>　ドル　→　　　　</a:t>
            </a:r>
            <a:r>
              <a:rPr lang="en-US" altLang="ja-JP" sz="3200">
                <a:effectLst>
                  <a:outerShdw blurRad="38100" dist="38100" dir="2700000" algn="tl">
                    <a:srgbClr val="000000"/>
                  </a:outerShdw>
                </a:effectLst>
                <a:ea typeface="ＭＳ Ｐゴシック" pitchFamily="50" charset="-128"/>
              </a:rPr>
              <a:t>1</a:t>
            </a:r>
            <a:r>
              <a:rPr lang="ja-JP" altLang="en-US" sz="3200">
                <a:effectLst>
                  <a:outerShdw blurRad="38100" dist="38100" dir="2700000" algn="tl">
                    <a:srgbClr val="000000"/>
                  </a:outerShdw>
                </a:effectLst>
                <a:ea typeface="ＭＳ Ｐゴシック" pitchFamily="50" charset="-128"/>
              </a:rPr>
              <a:t>円＝</a:t>
            </a:r>
            <a:r>
              <a:rPr lang="en-US" altLang="ja-JP" sz="3200">
                <a:effectLst>
                  <a:outerShdw blurRad="38100" dist="38100" dir="2700000" algn="tl">
                    <a:srgbClr val="000000"/>
                  </a:outerShdw>
                </a:effectLst>
                <a:ea typeface="ＭＳ Ｐゴシック" pitchFamily="50" charset="-128"/>
              </a:rPr>
              <a:t>0.005</a:t>
            </a:r>
            <a:r>
              <a:rPr lang="ja-JP" altLang="en-US" sz="3200">
                <a:effectLst>
                  <a:outerShdw blurRad="38100" dist="38100" dir="2700000" algn="tl">
                    <a:srgbClr val="000000"/>
                  </a:outerShdw>
                </a:effectLst>
                <a:ea typeface="ＭＳ Ｐゴシック" pitchFamily="50" charset="-128"/>
              </a:rPr>
              <a:t>ドル</a:t>
            </a:r>
          </a:p>
          <a:p>
            <a:pPr>
              <a:spcBef>
                <a:spcPct val="50000"/>
              </a:spcBef>
              <a:defRPr/>
            </a:pPr>
            <a:endParaRPr lang="en-US" altLang="ja-JP" sz="3200">
              <a:ea typeface="ＭＳ Ｐゴシック" pitchFamily="50" charset="-128"/>
            </a:endParaRPr>
          </a:p>
        </p:txBody>
      </p:sp>
      <p:sp>
        <p:nvSpPr>
          <p:cNvPr id="28678" name="Text Box 6"/>
          <p:cNvSpPr txBox="1">
            <a:spLocks noChangeArrowheads="1"/>
          </p:cNvSpPr>
          <p:nvPr/>
        </p:nvSpPr>
        <p:spPr bwMode="auto">
          <a:xfrm>
            <a:off x="2843213" y="2781300"/>
            <a:ext cx="3313112"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ドル高＝円安</a:t>
            </a:r>
          </a:p>
        </p:txBody>
      </p:sp>
      <p:sp>
        <p:nvSpPr>
          <p:cNvPr id="28679" name="Text Box 7"/>
          <p:cNvSpPr txBox="1">
            <a:spLocks noChangeArrowheads="1"/>
          </p:cNvSpPr>
          <p:nvPr/>
        </p:nvSpPr>
        <p:spPr bwMode="auto">
          <a:xfrm>
            <a:off x="3708400" y="5013325"/>
            <a:ext cx="2232025"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円安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fade">
                                      <p:cBhvr>
                                        <p:cTn id="7" dur="770" decel="100000"/>
                                        <p:tgtEl>
                                          <p:spTgt spid="28678">
                                            <p:txEl>
                                              <p:pRg st="0" end="0"/>
                                            </p:txEl>
                                          </p:spTgt>
                                        </p:tgtEl>
                                      </p:cBhvr>
                                    </p:animEffect>
                                    <p:animScale>
                                      <p:cBhvr>
                                        <p:cTn id="8" dur="770" decel="100000"/>
                                        <p:tgtEl>
                                          <p:spTgt spid="28678">
                                            <p:txEl>
                                              <p:pRg st="0" end="0"/>
                                            </p:txEl>
                                          </p:spTgt>
                                        </p:tgtEl>
                                      </p:cBhvr>
                                      <p:from x="10000" y="10000"/>
                                      <p:to x="200000" y="450000"/>
                                    </p:animScale>
                                    <p:animScale>
                                      <p:cBhvr>
                                        <p:cTn id="9" dur="1230" accel="100000" fill="hold">
                                          <p:stCondLst>
                                            <p:cond delay="770"/>
                                          </p:stCondLst>
                                        </p:cTn>
                                        <p:tgtEl>
                                          <p:spTgt spid="28678">
                                            <p:txEl>
                                              <p:pRg st="0" end="0"/>
                                            </p:txEl>
                                          </p:spTgt>
                                        </p:tgtEl>
                                      </p:cBhvr>
                                      <p:from x="200000" y="450000"/>
                                      <p:to x="100000" y="100000"/>
                                    </p:animScale>
                                    <p:set>
                                      <p:cBhvr>
                                        <p:cTn id="10" dur="770" fill="hold"/>
                                        <p:tgtEl>
                                          <p:spTgt spid="28678">
                                            <p:txEl>
                                              <p:pRg st="0" end="0"/>
                                            </p:txEl>
                                          </p:spTgt>
                                        </p:tgtEl>
                                        <p:attrNameLst>
                                          <p:attrName>ppt_x</p:attrName>
                                        </p:attrNameLst>
                                      </p:cBhvr>
                                      <p:to>
                                        <p:strVal val="(0.5)"/>
                                      </p:to>
                                    </p:set>
                                    <p:anim from="(0.5)" to="(#ppt_x)" calcmode="lin" valueType="num">
                                      <p:cBhvr>
                                        <p:cTn id="11" dur="1230" accel="100000" fill="hold">
                                          <p:stCondLst>
                                            <p:cond delay="770"/>
                                          </p:stCondLst>
                                        </p:cTn>
                                        <p:tgtEl>
                                          <p:spTgt spid="28678">
                                            <p:txEl>
                                              <p:pRg st="0" end="0"/>
                                            </p:txEl>
                                          </p:spTgt>
                                        </p:tgtEl>
                                        <p:attrNameLst>
                                          <p:attrName>ppt_x</p:attrName>
                                        </p:attrNameLst>
                                      </p:cBhvr>
                                    </p:anim>
                                    <p:set>
                                      <p:cBhvr>
                                        <p:cTn id="12" dur="770" fill="hold"/>
                                        <p:tgtEl>
                                          <p:spTgt spid="2867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867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28677"/>
                                        </p:tgtEl>
                                        <p:attrNameLst>
                                          <p:attrName>style.visibility</p:attrName>
                                        </p:attrNameLst>
                                      </p:cBhvr>
                                      <p:to>
                                        <p:strVal val="visible"/>
                                      </p:to>
                                    </p:set>
                                    <p:animEffect transition="in" filter="fade">
                                      <p:cBhvr>
                                        <p:cTn id="18" dur="2000"/>
                                        <p:tgtEl>
                                          <p:spTgt spid="28677"/>
                                        </p:tgtEl>
                                      </p:cBhvr>
                                    </p:animEffect>
                                    <p:anim calcmode="lin" valueType="num">
                                      <p:cBhvr>
                                        <p:cTn id="19" dur="2000" fill="hold"/>
                                        <p:tgtEl>
                                          <p:spTgt spid="28677"/>
                                        </p:tgtEl>
                                        <p:attrNameLst>
                                          <p:attrName>ppt_w</p:attrName>
                                        </p:attrNameLst>
                                      </p:cBhvr>
                                      <p:tavLst>
                                        <p:tav tm="0" fmla="#ppt_w*sin(2.5*pi*$)">
                                          <p:val>
                                            <p:fltVal val="0"/>
                                          </p:val>
                                        </p:tav>
                                        <p:tav tm="100000">
                                          <p:val>
                                            <p:fltVal val="1"/>
                                          </p:val>
                                        </p:tav>
                                      </p:tavLst>
                                    </p:anim>
                                    <p:anim calcmode="lin" valueType="num">
                                      <p:cBhvr>
                                        <p:cTn id="20" dur="2000" fill="hold"/>
                                        <p:tgtEl>
                                          <p:spTgt spid="2867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28679"/>
                                        </p:tgtEl>
                                        <p:attrNameLst>
                                          <p:attrName>style.visibility</p:attrName>
                                        </p:attrNameLst>
                                      </p:cBhvr>
                                      <p:to>
                                        <p:strVal val="visible"/>
                                      </p:to>
                                    </p:set>
                                    <p:anim calcmode="lin" valueType="num">
                                      <p:cBhvr>
                                        <p:cTn id="25" dur="500" fill="hold"/>
                                        <p:tgtEl>
                                          <p:spTgt spid="28679"/>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679"/>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679"/>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611188" y="333375"/>
            <a:ext cx="8229600" cy="1143000"/>
          </a:xfrm>
        </p:spPr>
        <p:txBody>
          <a:bodyPr/>
          <a:lstStyle/>
          <a:p>
            <a:r>
              <a:rPr lang="ja-JP" altLang="en-US" sz="3600" smtClean="0"/>
              <a:t>フローとストック</a:t>
            </a:r>
          </a:p>
        </p:txBody>
      </p:sp>
      <p:sp>
        <p:nvSpPr>
          <p:cNvPr id="54275" name="Text Box 8"/>
          <p:cNvSpPr txBox="1">
            <a:spLocks noChangeArrowheads="1"/>
          </p:cNvSpPr>
          <p:nvPr/>
        </p:nvSpPr>
        <p:spPr bwMode="auto">
          <a:xfrm>
            <a:off x="827088" y="1844675"/>
            <a:ext cx="3529012" cy="641350"/>
          </a:xfrm>
          <a:prstGeom prst="rect">
            <a:avLst/>
          </a:prstGeom>
          <a:noFill/>
          <a:ln w="9525">
            <a:noFill/>
            <a:miter lim="800000"/>
            <a:headEnd/>
            <a:tailEnd/>
          </a:ln>
        </p:spPr>
        <p:txBody>
          <a:bodyPr>
            <a:spAutoFit/>
          </a:bodyPr>
          <a:lstStyle/>
          <a:p>
            <a:pPr>
              <a:spcBef>
                <a:spcPct val="50000"/>
              </a:spcBef>
            </a:pPr>
            <a:r>
              <a:rPr lang="ja-JP" altLang="en-US" sz="3600"/>
              <a:t>フロー</a:t>
            </a:r>
          </a:p>
        </p:txBody>
      </p:sp>
      <p:sp>
        <p:nvSpPr>
          <p:cNvPr id="54276" name="Text Box 9"/>
          <p:cNvSpPr txBox="1">
            <a:spLocks noChangeArrowheads="1"/>
          </p:cNvSpPr>
          <p:nvPr/>
        </p:nvSpPr>
        <p:spPr bwMode="auto">
          <a:xfrm>
            <a:off x="684213" y="4292600"/>
            <a:ext cx="4032250" cy="641350"/>
          </a:xfrm>
          <a:prstGeom prst="rect">
            <a:avLst/>
          </a:prstGeom>
          <a:noFill/>
          <a:ln w="9525">
            <a:noFill/>
            <a:miter lim="800000"/>
            <a:headEnd/>
            <a:tailEnd/>
          </a:ln>
        </p:spPr>
        <p:txBody>
          <a:bodyPr>
            <a:spAutoFit/>
          </a:bodyPr>
          <a:lstStyle/>
          <a:p>
            <a:pPr>
              <a:spcBef>
                <a:spcPct val="50000"/>
              </a:spcBef>
            </a:pPr>
            <a:r>
              <a:rPr lang="ja-JP" altLang="en-US" sz="3600"/>
              <a:t>ストック</a:t>
            </a:r>
          </a:p>
        </p:txBody>
      </p:sp>
      <p:sp>
        <p:nvSpPr>
          <p:cNvPr id="54277" name="Text Box 10"/>
          <p:cNvSpPr txBox="1">
            <a:spLocks noChangeArrowheads="1"/>
          </p:cNvSpPr>
          <p:nvPr/>
        </p:nvSpPr>
        <p:spPr bwMode="auto">
          <a:xfrm>
            <a:off x="1258888" y="2708275"/>
            <a:ext cx="5473700" cy="641350"/>
          </a:xfrm>
          <a:prstGeom prst="rect">
            <a:avLst/>
          </a:prstGeom>
          <a:noFill/>
          <a:ln w="9525">
            <a:noFill/>
            <a:miter lim="800000"/>
            <a:headEnd/>
            <a:tailEnd/>
          </a:ln>
        </p:spPr>
        <p:txBody>
          <a:bodyPr>
            <a:spAutoFit/>
          </a:bodyPr>
          <a:lstStyle/>
          <a:p>
            <a:pPr>
              <a:spcBef>
                <a:spcPct val="50000"/>
              </a:spcBef>
            </a:pPr>
            <a:r>
              <a:rPr lang="ja-JP" altLang="en-US" sz="3600"/>
              <a:t>一定期間内の量 </a:t>
            </a:r>
          </a:p>
        </p:txBody>
      </p:sp>
      <p:sp>
        <p:nvSpPr>
          <p:cNvPr id="54278" name="Text Box 11"/>
          <p:cNvSpPr txBox="1">
            <a:spLocks noChangeArrowheads="1"/>
          </p:cNvSpPr>
          <p:nvPr/>
        </p:nvSpPr>
        <p:spPr bwMode="auto">
          <a:xfrm>
            <a:off x="1547813" y="5084763"/>
            <a:ext cx="4968875" cy="641350"/>
          </a:xfrm>
          <a:prstGeom prst="rect">
            <a:avLst/>
          </a:prstGeom>
          <a:noFill/>
          <a:ln w="9525">
            <a:noFill/>
            <a:miter lim="800000"/>
            <a:headEnd/>
            <a:tailEnd/>
          </a:ln>
        </p:spPr>
        <p:txBody>
          <a:bodyPr>
            <a:spAutoFit/>
          </a:bodyPr>
          <a:lstStyle/>
          <a:p>
            <a:pPr>
              <a:spcBef>
                <a:spcPct val="50000"/>
              </a:spcBef>
            </a:pPr>
            <a:r>
              <a:rPr lang="ja-JP" altLang="en-US" sz="3600"/>
              <a:t>ある時点で存在する量</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j0335802"/>
          <p:cNvPicPr>
            <a:picLocks noGrp="1" noChangeAspect="1" noChangeArrowheads="1"/>
          </p:cNvPicPr>
          <p:nvPr>
            <p:ph sz="quarter" idx="1"/>
          </p:nvPr>
        </p:nvPicPr>
        <p:blipFill>
          <a:blip r:embed="rId3" cstate="print"/>
          <a:srcRect/>
          <a:stretch>
            <a:fillRect/>
          </a:stretch>
        </p:blipFill>
        <p:spPr>
          <a:xfrm>
            <a:off x="2555875" y="549275"/>
            <a:ext cx="1366838" cy="1211263"/>
          </a:xfrm>
          <a:noFill/>
        </p:spPr>
      </p:pic>
      <p:pic>
        <p:nvPicPr>
          <p:cNvPr id="35848" name="Picture 8" descr="MCDD01536_0000[1]"/>
          <p:cNvPicPr>
            <a:picLocks noGrp="1" noChangeAspect="1" noChangeArrowheads="1"/>
          </p:cNvPicPr>
          <p:nvPr>
            <p:ph sz="quarter" idx="2"/>
          </p:nvPr>
        </p:nvPicPr>
        <p:blipFill>
          <a:blip r:embed="rId4" cstate="print"/>
          <a:srcRect/>
          <a:stretch>
            <a:fillRect/>
          </a:stretch>
        </p:blipFill>
        <p:spPr>
          <a:xfrm>
            <a:off x="2916238" y="5516563"/>
            <a:ext cx="422275" cy="633412"/>
          </a:xfrm>
          <a:noFill/>
        </p:spPr>
      </p:pic>
      <p:pic>
        <p:nvPicPr>
          <p:cNvPr id="35852" name="Picture 12" descr="MCDD01536_0000[1]"/>
          <p:cNvPicPr>
            <a:picLocks noGrp="1" noChangeAspect="1" noChangeArrowheads="1"/>
          </p:cNvPicPr>
          <p:nvPr>
            <p:ph sz="quarter" idx="3"/>
          </p:nvPr>
        </p:nvPicPr>
        <p:blipFill>
          <a:blip r:embed="rId4" cstate="print"/>
          <a:srcRect/>
          <a:stretch>
            <a:fillRect/>
          </a:stretch>
        </p:blipFill>
        <p:spPr>
          <a:xfrm>
            <a:off x="2265363" y="4714875"/>
            <a:ext cx="422275" cy="635000"/>
          </a:xfrm>
          <a:noFill/>
        </p:spPr>
      </p:pic>
      <p:pic>
        <p:nvPicPr>
          <p:cNvPr id="35855" name="Picture 15" descr="MCDD01536_0000[1]"/>
          <p:cNvPicPr>
            <a:picLocks noGrp="1" noChangeAspect="1" noChangeArrowheads="1"/>
          </p:cNvPicPr>
          <p:nvPr>
            <p:ph sz="quarter" idx="4"/>
          </p:nvPr>
        </p:nvPicPr>
        <p:blipFill>
          <a:blip r:embed="rId4" cstate="print"/>
          <a:srcRect/>
          <a:stretch>
            <a:fillRect/>
          </a:stretch>
        </p:blipFill>
        <p:spPr>
          <a:xfrm>
            <a:off x="2987675" y="4365625"/>
            <a:ext cx="422275" cy="633413"/>
          </a:xfrm>
          <a:noFill/>
        </p:spPr>
      </p:pic>
      <p:sp>
        <p:nvSpPr>
          <p:cNvPr id="55302" name="AutoShape 11"/>
          <p:cNvSpPr>
            <a:spLocks noChangeArrowheads="1"/>
          </p:cNvSpPr>
          <p:nvPr/>
        </p:nvSpPr>
        <p:spPr bwMode="auto">
          <a:xfrm>
            <a:off x="1547813" y="4365625"/>
            <a:ext cx="2592387" cy="1801813"/>
          </a:xfrm>
          <a:custGeom>
            <a:avLst/>
            <a:gdLst>
              <a:gd name="T0" fmla="*/ 2268339 w 21600"/>
              <a:gd name="T1" fmla="*/ 900907 h 21600"/>
              <a:gd name="T2" fmla="*/ 1296194 w 21600"/>
              <a:gd name="T3" fmla="*/ 1801813 h 21600"/>
              <a:gd name="T4" fmla="*/ 324048 w 21600"/>
              <a:gd name="T5" fmla="*/ 900907 h 21600"/>
              <a:gd name="T6" fmla="*/ 1296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ja-JP" altLang="en-US"/>
          </a:p>
        </p:txBody>
      </p:sp>
      <p:pic>
        <p:nvPicPr>
          <p:cNvPr id="35858" name="Picture 18" descr="MCDD01536_0000[1]"/>
          <p:cNvPicPr>
            <a:picLocks noChangeAspect="1" noChangeArrowheads="1"/>
          </p:cNvPicPr>
          <p:nvPr/>
        </p:nvPicPr>
        <p:blipFill>
          <a:blip r:embed="rId4" cstate="print"/>
          <a:srcRect/>
          <a:stretch>
            <a:fillRect/>
          </a:stretch>
        </p:blipFill>
        <p:spPr bwMode="auto">
          <a:xfrm>
            <a:off x="2484438" y="2852738"/>
            <a:ext cx="422275" cy="633412"/>
          </a:xfrm>
          <a:prstGeom prst="rect">
            <a:avLst/>
          </a:prstGeom>
          <a:noFill/>
          <a:ln w="9525">
            <a:noFill/>
            <a:miter lim="800000"/>
            <a:headEnd/>
            <a:tailEnd/>
          </a:ln>
        </p:spPr>
      </p:pic>
      <p:pic>
        <p:nvPicPr>
          <p:cNvPr id="35859" name="Picture 19" descr="MCDD01536_0000[1]"/>
          <p:cNvPicPr>
            <a:picLocks noChangeAspect="1" noChangeArrowheads="1"/>
          </p:cNvPicPr>
          <p:nvPr/>
        </p:nvPicPr>
        <p:blipFill>
          <a:blip r:embed="rId4" cstate="print"/>
          <a:srcRect/>
          <a:stretch>
            <a:fillRect/>
          </a:stretch>
        </p:blipFill>
        <p:spPr bwMode="auto">
          <a:xfrm>
            <a:off x="2484438" y="1844675"/>
            <a:ext cx="422275" cy="633413"/>
          </a:xfrm>
          <a:prstGeom prst="rect">
            <a:avLst/>
          </a:prstGeom>
          <a:noFill/>
          <a:ln w="9525">
            <a:noFill/>
            <a:miter lim="800000"/>
            <a:headEnd/>
            <a:tailEnd/>
          </a:ln>
        </p:spPr>
      </p:pic>
      <p:pic>
        <p:nvPicPr>
          <p:cNvPr id="35860" name="Picture 20" descr="MCDD01536_0000[1]"/>
          <p:cNvPicPr>
            <a:picLocks noChangeAspect="1" noChangeArrowheads="1"/>
          </p:cNvPicPr>
          <p:nvPr/>
        </p:nvPicPr>
        <p:blipFill>
          <a:blip r:embed="rId4" cstate="print"/>
          <a:srcRect/>
          <a:stretch>
            <a:fillRect/>
          </a:stretch>
        </p:blipFill>
        <p:spPr bwMode="auto">
          <a:xfrm>
            <a:off x="3203575" y="4941888"/>
            <a:ext cx="422275" cy="633412"/>
          </a:xfrm>
          <a:prstGeom prst="rect">
            <a:avLst/>
          </a:prstGeom>
          <a:noFill/>
          <a:ln w="9525">
            <a:noFill/>
            <a:miter lim="800000"/>
            <a:headEnd/>
            <a:tailEnd/>
          </a:ln>
        </p:spPr>
      </p:pic>
      <p:pic>
        <p:nvPicPr>
          <p:cNvPr id="35861" name="Picture 21" descr="MCDD01536_0000[1]"/>
          <p:cNvPicPr>
            <a:picLocks noChangeAspect="1" noChangeArrowheads="1"/>
          </p:cNvPicPr>
          <p:nvPr/>
        </p:nvPicPr>
        <p:blipFill>
          <a:blip r:embed="rId4" cstate="print"/>
          <a:srcRect/>
          <a:stretch>
            <a:fillRect/>
          </a:stretch>
        </p:blipFill>
        <p:spPr bwMode="auto">
          <a:xfrm>
            <a:off x="2124075" y="4437063"/>
            <a:ext cx="422275" cy="633412"/>
          </a:xfrm>
          <a:prstGeom prst="rect">
            <a:avLst/>
          </a:prstGeom>
          <a:noFill/>
          <a:ln w="9525">
            <a:noFill/>
            <a:miter lim="800000"/>
            <a:headEnd/>
            <a:tailEnd/>
          </a:ln>
        </p:spPr>
      </p:pic>
      <p:pic>
        <p:nvPicPr>
          <p:cNvPr id="35862" name="Picture 22" descr="MCDD01536_0000[1]"/>
          <p:cNvPicPr>
            <a:picLocks noChangeAspect="1" noChangeArrowheads="1"/>
          </p:cNvPicPr>
          <p:nvPr/>
        </p:nvPicPr>
        <p:blipFill>
          <a:blip r:embed="rId4" cstate="print"/>
          <a:srcRect/>
          <a:stretch>
            <a:fillRect/>
          </a:stretch>
        </p:blipFill>
        <p:spPr bwMode="auto">
          <a:xfrm>
            <a:off x="2484438" y="4797425"/>
            <a:ext cx="422275" cy="633413"/>
          </a:xfrm>
          <a:prstGeom prst="rect">
            <a:avLst/>
          </a:prstGeom>
          <a:noFill/>
          <a:ln w="9525">
            <a:noFill/>
            <a:miter lim="800000"/>
            <a:headEnd/>
            <a:tailEnd/>
          </a:ln>
        </p:spPr>
      </p:pic>
      <p:sp>
        <p:nvSpPr>
          <p:cNvPr id="55308" name="Text Box 23"/>
          <p:cNvSpPr txBox="1">
            <a:spLocks noChangeArrowheads="1"/>
          </p:cNvSpPr>
          <p:nvPr/>
        </p:nvSpPr>
        <p:spPr bwMode="auto">
          <a:xfrm>
            <a:off x="6084888" y="1125538"/>
            <a:ext cx="2663825" cy="579437"/>
          </a:xfrm>
          <a:prstGeom prst="rect">
            <a:avLst/>
          </a:prstGeom>
          <a:noFill/>
          <a:ln w="9525">
            <a:noFill/>
            <a:miter lim="800000"/>
            <a:headEnd/>
            <a:tailEnd/>
          </a:ln>
        </p:spPr>
        <p:txBody>
          <a:bodyPr>
            <a:spAutoFit/>
          </a:bodyPr>
          <a:lstStyle/>
          <a:p>
            <a:pPr>
              <a:spcBef>
                <a:spcPct val="50000"/>
              </a:spcBef>
            </a:pPr>
            <a:r>
              <a:rPr lang="ja-JP" altLang="en-US" sz="3200"/>
              <a:t>フロー</a:t>
            </a:r>
          </a:p>
        </p:txBody>
      </p:sp>
      <p:sp>
        <p:nvSpPr>
          <p:cNvPr id="55309" name="Text Box 24"/>
          <p:cNvSpPr txBox="1">
            <a:spLocks noChangeArrowheads="1"/>
          </p:cNvSpPr>
          <p:nvPr/>
        </p:nvSpPr>
        <p:spPr bwMode="auto">
          <a:xfrm>
            <a:off x="6011863" y="3500438"/>
            <a:ext cx="2736850" cy="579437"/>
          </a:xfrm>
          <a:prstGeom prst="rect">
            <a:avLst/>
          </a:prstGeom>
          <a:noFill/>
          <a:ln w="9525">
            <a:noFill/>
            <a:miter lim="800000"/>
            <a:headEnd/>
            <a:tailEnd/>
          </a:ln>
        </p:spPr>
        <p:txBody>
          <a:bodyPr>
            <a:spAutoFit/>
          </a:bodyPr>
          <a:lstStyle/>
          <a:p>
            <a:pPr>
              <a:spcBef>
                <a:spcPct val="50000"/>
              </a:spcBef>
            </a:pPr>
            <a:r>
              <a:rPr lang="ja-JP" altLang="en-US" sz="3200"/>
              <a:t>ストック</a:t>
            </a:r>
          </a:p>
        </p:txBody>
      </p:sp>
      <p:sp>
        <p:nvSpPr>
          <p:cNvPr id="35865" name="Text Box 25"/>
          <p:cNvSpPr txBox="1">
            <a:spLocks noChangeArrowheads="1"/>
          </p:cNvSpPr>
          <p:nvPr/>
        </p:nvSpPr>
        <p:spPr bwMode="auto">
          <a:xfrm>
            <a:off x="6084888" y="2492375"/>
            <a:ext cx="2376487"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毎分２滴</a:t>
            </a:r>
          </a:p>
        </p:txBody>
      </p:sp>
      <p:sp>
        <p:nvSpPr>
          <p:cNvPr id="55311" name="Text Box 26"/>
          <p:cNvSpPr txBox="1">
            <a:spLocks noChangeArrowheads="1"/>
          </p:cNvSpPr>
          <p:nvPr/>
        </p:nvSpPr>
        <p:spPr bwMode="auto">
          <a:xfrm>
            <a:off x="5364163" y="1773238"/>
            <a:ext cx="3600450" cy="869950"/>
          </a:xfrm>
          <a:prstGeom prst="rect">
            <a:avLst/>
          </a:prstGeom>
          <a:noFill/>
          <a:ln w="9525">
            <a:noFill/>
            <a:miter lim="800000"/>
            <a:headEnd/>
            <a:tailEnd/>
          </a:ln>
        </p:spPr>
        <p:txBody>
          <a:bodyPr>
            <a:spAutoFit/>
          </a:bodyPr>
          <a:lstStyle/>
          <a:p>
            <a:pPr>
              <a:spcBef>
                <a:spcPct val="50000"/>
              </a:spcBef>
            </a:pPr>
            <a:r>
              <a:rPr lang="ja-JP" altLang="en-US" sz="2400"/>
              <a:t>一分間に落ちる水滴の量</a:t>
            </a:r>
          </a:p>
          <a:p>
            <a:pPr>
              <a:spcBef>
                <a:spcPct val="50000"/>
              </a:spcBef>
            </a:pPr>
            <a:endParaRPr lang="en-US" altLang="ja-JP"/>
          </a:p>
        </p:txBody>
      </p:sp>
      <p:sp>
        <p:nvSpPr>
          <p:cNvPr id="55312" name="Text Box 27"/>
          <p:cNvSpPr txBox="1">
            <a:spLocks noChangeArrowheads="1"/>
          </p:cNvSpPr>
          <p:nvPr/>
        </p:nvSpPr>
        <p:spPr bwMode="auto">
          <a:xfrm>
            <a:off x="5148263" y="4076700"/>
            <a:ext cx="3454400" cy="457200"/>
          </a:xfrm>
          <a:prstGeom prst="rect">
            <a:avLst/>
          </a:prstGeom>
          <a:noFill/>
          <a:ln w="9525">
            <a:noFill/>
            <a:miter lim="800000"/>
            <a:headEnd/>
            <a:tailEnd/>
          </a:ln>
        </p:spPr>
        <p:txBody>
          <a:bodyPr>
            <a:spAutoFit/>
          </a:bodyPr>
          <a:lstStyle/>
          <a:p>
            <a:pPr>
              <a:spcBef>
                <a:spcPct val="50000"/>
              </a:spcBef>
            </a:pPr>
            <a:r>
              <a:rPr lang="ja-JP" altLang="en-US" sz="2400"/>
              <a:t>バケツにたまる水滴の量</a:t>
            </a:r>
          </a:p>
        </p:txBody>
      </p:sp>
      <p:sp>
        <p:nvSpPr>
          <p:cNvPr id="35868" name="Text Box 28"/>
          <p:cNvSpPr txBox="1">
            <a:spLocks noChangeArrowheads="1"/>
          </p:cNvSpPr>
          <p:nvPr/>
        </p:nvSpPr>
        <p:spPr bwMode="auto">
          <a:xfrm>
            <a:off x="5508625" y="4581525"/>
            <a:ext cx="3095625"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１分後　　２滴</a:t>
            </a:r>
          </a:p>
        </p:txBody>
      </p:sp>
      <p:sp>
        <p:nvSpPr>
          <p:cNvPr id="35870" name="Text Box 30"/>
          <p:cNvSpPr txBox="1">
            <a:spLocks noChangeArrowheads="1"/>
          </p:cNvSpPr>
          <p:nvPr/>
        </p:nvSpPr>
        <p:spPr bwMode="auto">
          <a:xfrm>
            <a:off x="5508625" y="5157788"/>
            <a:ext cx="3635375"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２分後　　４滴</a:t>
            </a:r>
          </a:p>
        </p:txBody>
      </p:sp>
      <p:sp>
        <p:nvSpPr>
          <p:cNvPr id="35871" name="Text Box 31"/>
          <p:cNvSpPr txBox="1">
            <a:spLocks noChangeArrowheads="1"/>
          </p:cNvSpPr>
          <p:nvPr/>
        </p:nvSpPr>
        <p:spPr bwMode="auto">
          <a:xfrm>
            <a:off x="5580063" y="5661025"/>
            <a:ext cx="2952750"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３分後　　６滴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5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585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85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58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8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8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86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585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585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58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8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8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8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861"/>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3585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5858"/>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35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p:bldP spid="35868" grpId="0"/>
      <p:bldP spid="35870" grpId="0"/>
      <p:bldP spid="3587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7"/>
          <p:cNvSpPr>
            <a:spLocks noGrp="1" noRot="1" noChangeArrowheads="1"/>
          </p:cNvSpPr>
          <p:nvPr>
            <p:ph type="title"/>
          </p:nvPr>
        </p:nvSpPr>
        <p:spPr/>
        <p:txBody>
          <a:bodyPr/>
          <a:lstStyle/>
          <a:p>
            <a:r>
              <a:rPr lang="ja-JP" altLang="en-US" smtClean="0"/>
              <a:t>水滴の表</a:t>
            </a:r>
          </a:p>
        </p:txBody>
      </p:sp>
      <p:graphicFrame>
        <p:nvGraphicFramePr>
          <p:cNvPr id="40986" name="Group 26"/>
          <p:cNvGraphicFramePr>
            <a:graphicFrameLocks noGrp="1"/>
          </p:cNvGraphicFramePr>
          <p:nvPr>
            <p:ph type="tbl" idx="1"/>
          </p:nvPr>
        </p:nvGraphicFramePr>
        <p:xfrm>
          <a:off x="457200" y="1600200"/>
          <a:ext cx="8229600" cy="4525963"/>
        </p:xfrm>
        <a:graphic>
          <a:graphicData uri="http://schemas.openxmlformats.org/drawingml/2006/table">
            <a:tbl>
              <a:tblPr/>
              <a:tblGrid>
                <a:gridCol w="2057400"/>
                <a:gridCol w="2057400"/>
                <a:gridCol w="2057400"/>
                <a:gridCol w="20574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１分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３分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フロー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ストック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j0335802"/>
          <p:cNvPicPr>
            <a:picLocks noGrp="1" noChangeAspect="1" noChangeArrowheads="1"/>
          </p:cNvPicPr>
          <p:nvPr>
            <p:ph sz="quarter" idx="1"/>
          </p:nvPr>
        </p:nvPicPr>
        <p:blipFill>
          <a:blip r:embed="rId3" cstate="print"/>
          <a:srcRect/>
          <a:stretch>
            <a:fillRect/>
          </a:stretch>
        </p:blipFill>
        <p:spPr>
          <a:xfrm>
            <a:off x="2555875" y="549275"/>
            <a:ext cx="1366838" cy="1211263"/>
          </a:xfrm>
          <a:noFill/>
        </p:spPr>
      </p:pic>
      <p:pic>
        <p:nvPicPr>
          <p:cNvPr id="43011" name="Picture 3" descr="MCDD01536_0000[1]"/>
          <p:cNvPicPr>
            <a:picLocks noGrp="1" noChangeAspect="1" noChangeArrowheads="1"/>
          </p:cNvPicPr>
          <p:nvPr>
            <p:ph sz="quarter" idx="2"/>
          </p:nvPr>
        </p:nvPicPr>
        <p:blipFill>
          <a:blip r:embed="rId4" cstate="print"/>
          <a:srcRect/>
          <a:stretch>
            <a:fillRect/>
          </a:stretch>
        </p:blipFill>
        <p:spPr>
          <a:xfrm>
            <a:off x="2916238" y="5516563"/>
            <a:ext cx="422275" cy="633412"/>
          </a:xfrm>
          <a:noFill/>
        </p:spPr>
      </p:pic>
      <p:pic>
        <p:nvPicPr>
          <p:cNvPr id="43012" name="Picture 4" descr="MCDD01536_0000[1]"/>
          <p:cNvPicPr>
            <a:picLocks noGrp="1" noChangeAspect="1" noChangeArrowheads="1"/>
          </p:cNvPicPr>
          <p:nvPr>
            <p:ph sz="quarter" idx="3"/>
          </p:nvPr>
        </p:nvPicPr>
        <p:blipFill>
          <a:blip r:embed="rId4" cstate="print"/>
          <a:srcRect/>
          <a:stretch>
            <a:fillRect/>
          </a:stretch>
        </p:blipFill>
        <p:spPr>
          <a:xfrm>
            <a:off x="2265363" y="4714875"/>
            <a:ext cx="422275" cy="635000"/>
          </a:xfrm>
          <a:noFill/>
        </p:spPr>
      </p:pic>
      <p:pic>
        <p:nvPicPr>
          <p:cNvPr id="43014" name="Picture 6" descr="MCDD01536_0000[1]"/>
          <p:cNvPicPr>
            <a:picLocks noGrp="1" noChangeAspect="1" noChangeArrowheads="1"/>
          </p:cNvPicPr>
          <p:nvPr>
            <p:ph sz="quarter" idx="4"/>
          </p:nvPr>
        </p:nvPicPr>
        <p:blipFill>
          <a:blip r:embed="rId4" cstate="print"/>
          <a:srcRect/>
          <a:stretch>
            <a:fillRect/>
          </a:stretch>
        </p:blipFill>
        <p:spPr>
          <a:xfrm>
            <a:off x="2987675" y="4365625"/>
            <a:ext cx="422275" cy="633413"/>
          </a:xfrm>
          <a:noFill/>
        </p:spPr>
      </p:pic>
      <p:sp>
        <p:nvSpPr>
          <p:cNvPr id="57350" name="AutoShape 5"/>
          <p:cNvSpPr>
            <a:spLocks noChangeArrowheads="1"/>
          </p:cNvSpPr>
          <p:nvPr/>
        </p:nvSpPr>
        <p:spPr bwMode="auto">
          <a:xfrm>
            <a:off x="1547813" y="4365625"/>
            <a:ext cx="2592387" cy="1801813"/>
          </a:xfrm>
          <a:custGeom>
            <a:avLst/>
            <a:gdLst>
              <a:gd name="T0" fmla="*/ 2268339 w 21600"/>
              <a:gd name="T1" fmla="*/ 900907 h 21600"/>
              <a:gd name="T2" fmla="*/ 1296194 w 21600"/>
              <a:gd name="T3" fmla="*/ 1801813 h 21600"/>
              <a:gd name="T4" fmla="*/ 324048 w 21600"/>
              <a:gd name="T5" fmla="*/ 900907 h 21600"/>
              <a:gd name="T6" fmla="*/ 1296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ja-JP" altLang="en-US"/>
          </a:p>
        </p:txBody>
      </p:sp>
      <p:pic>
        <p:nvPicPr>
          <p:cNvPr id="43015" name="Picture 7" descr="MCDD01536_0000[1]"/>
          <p:cNvPicPr>
            <a:picLocks noChangeAspect="1" noChangeArrowheads="1"/>
          </p:cNvPicPr>
          <p:nvPr/>
        </p:nvPicPr>
        <p:blipFill>
          <a:blip r:embed="rId4" cstate="print"/>
          <a:srcRect/>
          <a:stretch>
            <a:fillRect/>
          </a:stretch>
        </p:blipFill>
        <p:spPr bwMode="auto">
          <a:xfrm>
            <a:off x="2484438" y="2852738"/>
            <a:ext cx="422275" cy="633412"/>
          </a:xfrm>
          <a:prstGeom prst="rect">
            <a:avLst/>
          </a:prstGeom>
          <a:noFill/>
          <a:ln w="9525">
            <a:noFill/>
            <a:miter lim="800000"/>
            <a:headEnd/>
            <a:tailEnd/>
          </a:ln>
        </p:spPr>
      </p:pic>
      <p:pic>
        <p:nvPicPr>
          <p:cNvPr id="43016" name="Picture 8" descr="MCDD01536_0000[1]"/>
          <p:cNvPicPr>
            <a:picLocks noChangeAspect="1" noChangeArrowheads="1"/>
          </p:cNvPicPr>
          <p:nvPr/>
        </p:nvPicPr>
        <p:blipFill>
          <a:blip r:embed="rId4" cstate="print"/>
          <a:srcRect/>
          <a:stretch>
            <a:fillRect/>
          </a:stretch>
        </p:blipFill>
        <p:spPr bwMode="auto">
          <a:xfrm>
            <a:off x="2484438" y="1844675"/>
            <a:ext cx="422275" cy="633413"/>
          </a:xfrm>
          <a:prstGeom prst="rect">
            <a:avLst/>
          </a:prstGeom>
          <a:noFill/>
          <a:ln w="9525">
            <a:noFill/>
            <a:miter lim="800000"/>
            <a:headEnd/>
            <a:tailEnd/>
          </a:ln>
        </p:spPr>
      </p:pic>
      <p:pic>
        <p:nvPicPr>
          <p:cNvPr id="43017" name="Picture 9" descr="MCDD01536_0000[1]"/>
          <p:cNvPicPr>
            <a:picLocks noChangeAspect="1" noChangeArrowheads="1"/>
          </p:cNvPicPr>
          <p:nvPr/>
        </p:nvPicPr>
        <p:blipFill>
          <a:blip r:embed="rId4" cstate="print"/>
          <a:srcRect/>
          <a:stretch>
            <a:fillRect/>
          </a:stretch>
        </p:blipFill>
        <p:spPr bwMode="auto">
          <a:xfrm>
            <a:off x="3203575" y="4941888"/>
            <a:ext cx="422275" cy="633412"/>
          </a:xfrm>
          <a:prstGeom prst="rect">
            <a:avLst/>
          </a:prstGeom>
          <a:noFill/>
          <a:ln w="9525">
            <a:noFill/>
            <a:miter lim="800000"/>
            <a:headEnd/>
            <a:tailEnd/>
          </a:ln>
        </p:spPr>
      </p:pic>
      <p:pic>
        <p:nvPicPr>
          <p:cNvPr id="43018" name="Picture 10" descr="MCDD01536_0000[1]"/>
          <p:cNvPicPr>
            <a:picLocks noChangeAspect="1" noChangeArrowheads="1"/>
          </p:cNvPicPr>
          <p:nvPr/>
        </p:nvPicPr>
        <p:blipFill>
          <a:blip r:embed="rId4" cstate="print"/>
          <a:srcRect/>
          <a:stretch>
            <a:fillRect/>
          </a:stretch>
        </p:blipFill>
        <p:spPr bwMode="auto">
          <a:xfrm>
            <a:off x="2124075" y="4437063"/>
            <a:ext cx="422275" cy="633412"/>
          </a:xfrm>
          <a:prstGeom prst="rect">
            <a:avLst/>
          </a:prstGeom>
          <a:noFill/>
          <a:ln w="9525">
            <a:noFill/>
            <a:miter lim="800000"/>
            <a:headEnd/>
            <a:tailEnd/>
          </a:ln>
        </p:spPr>
      </p:pic>
      <p:pic>
        <p:nvPicPr>
          <p:cNvPr id="43019" name="Picture 11" descr="MCDD01536_0000[1]"/>
          <p:cNvPicPr>
            <a:picLocks noChangeAspect="1" noChangeArrowheads="1"/>
          </p:cNvPicPr>
          <p:nvPr/>
        </p:nvPicPr>
        <p:blipFill>
          <a:blip r:embed="rId4" cstate="print"/>
          <a:srcRect/>
          <a:stretch>
            <a:fillRect/>
          </a:stretch>
        </p:blipFill>
        <p:spPr bwMode="auto">
          <a:xfrm>
            <a:off x="2484438" y="4797425"/>
            <a:ext cx="422275" cy="633413"/>
          </a:xfrm>
          <a:prstGeom prst="rect">
            <a:avLst/>
          </a:prstGeom>
          <a:noFill/>
          <a:ln w="9525">
            <a:noFill/>
            <a:miter lim="800000"/>
            <a:headEnd/>
            <a:tailEnd/>
          </a:ln>
        </p:spPr>
      </p:pic>
      <p:sp>
        <p:nvSpPr>
          <p:cNvPr id="57356" name="Text Box 12"/>
          <p:cNvSpPr txBox="1">
            <a:spLocks noChangeArrowheads="1"/>
          </p:cNvSpPr>
          <p:nvPr/>
        </p:nvSpPr>
        <p:spPr bwMode="auto">
          <a:xfrm>
            <a:off x="6084888" y="1125538"/>
            <a:ext cx="2663825" cy="579437"/>
          </a:xfrm>
          <a:prstGeom prst="rect">
            <a:avLst/>
          </a:prstGeom>
          <a:noFill/>
          <a:ln w="9525">
            <a:noFill/>
            <a:miter lim="800000"/>
            <a:headEnd/>
            <a:tailEnd/>
          </a:ln>
        </p:spPr>
        <p:txBody>
          <a:bodyPr>
            <a:spAutoFit/>
          </a:bodyPr>
          <a:lstStyle/>
          <a:p>
            <a:pPr>
              <a:spcBef>
                <a:spcPct val="50000"/>
              </a:spcBef>
            </a:pPr>
            <a:r>
              <a:rPr lang="ja-JP" altLang="en-US" sz="3200"/>
              <a:t>ＧＤＰ＝フロー</a:t>
            </a:r>
          </a:p>
        </p:txBody>
      </p:sp>
      <p:sp>
        <p:nvSpPr>
          <p:cNvPr id="57357" name="Text Box 13"/>
          <p:cNvSpPr txBox="1">
            <a:spLocks noChangeArrowheads="1"/>
          </p:cNvSpPr>
          <p:nvPr/>
        </p:nvSpPr>
        <p:spPr bwMode="auto">
          <a:xfrm>
            <a:off x="6011863" y="3500438"/>
            <a:ext cx="2736850" cy="579437"/>
          </a:xfrm>
          <a:prstGeom prst="rect">
            <a:avLst/>
          </a:prstGeom>
          <a:noFill/>
          <a:ln w="9525">
            <a:noFill/>
            <a:miter lim="800000"/>
            <a:headEnd/>
            <a:tailEnd/>
          </a:ln>
        </p:spPr>
        <p:txBody>
          <a:bodyPr>
            <a:spAutoFit/>
          </a:bodyPr>
          <a:lstStyle/>
          <a:p>
            <a:pPr>
              <a:spcBef>
                <a:spcPct val="50000"/>
              </a:spcBef>
            </a:pPr>
            <a:r>
              <a:rPr lang="ja-JP" altLang="en-US" sz="3200"/>
              <a:t>ストック＝国富</a:t>
            </a:r>
          </a:p>
        </p:txBody>
      </p:sp>
      <p:sp>
        <p:nvSpPr>
          <p:cNvPr id="43022" name="Text Box 14"/>
          <p:cNvSpPr txBox="1">
            <a:spLocks noChangeArrowheads="1"/>
          </p:cNvSpPr>
          <p:nvPr/>
        </p:nvSpPr>
        <p:spPr bwMode="auto">
          <a:xfrm>
            <a:off x="6084888" y="2492375"/>
            <a:ext cx="2376487"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５００兆円</a:t>
            </a:r>
          </a:p>
        </p:txBody>
      </p:sp>
      <p:sp>
        <p:nvSpPr>
          <p:cNvPr id="57359" name="Text Box 15"/>
          <p:cNvSpPr txBox="1">
            <a:spLocks noChangeArrowheads="1"/>
          </p:cNvSpPr>
          <p:nvPr/>
        </p:nvSpPr>
        <p:spPr bwMode="auto">
          <a:xfrm>
            <a:off x="5364163" y="1773238"/>
            <a:ext cx="3600450" cy="869950"/>
          </a:xfrm>
          <a:prstGeom prst="rect">
            <a:avLst/>
          </a:prstGeom>
          <a:noFill/>
          <a:ln w="9525">
            <a:noFill/>
            <a:miter lim="800000"/>
            <a:headEnd/>
            <a:tailEnd/>
          </a:ln>
        </p:spPr>
        <p:txBody>
          <a:bodyPr>
            <a:spAutoFit/>
          </a:bodyPr>
          <a:lstStyle/>
          <a:p>
            <a:pPr>
              <a:spcBef>
                <a:spcPct val="50000"/>
              </a:spcBef>
            </a:pPr>
            <a:r>
              <a:rPr lang="ja-JP" altLang="en-US" sz="2400"/>
              <a:t>一年間の生産量</a:t>
            </a:r>
          </a:p>
          <a:p>
            <a:pPr>
              <a:spcBef>
                <a:spcPct val="50000"/>
              </a:spcBef>
            </a:pPr>
            <a:endParaRPr lang="en-US" altLang="ja-JP"/>
          </a:p>
        </p:txBody>
      </p:sp>
      <p:sp>
        <p:nvSpPr>
          <p:cNvPr id="57360" name="Text Box 16"/>
          <p:cNvSpPr txBox="1">
            <a:spLocks noChangeArrowheads="1"/>
          </p:cNvSpPr>
          <p:nvPr/>
        </p:nvSpPr>
        <p:spPr bwMode="auto">
          <a:xfrm>
            <a:off x="5148263" y="4076700"/>
            <a:ext cx="3454400" cy="457200"/>
          </a:xfrm>
          <a:prstGeom prst="rect">
            <a:avLst/>
          </a:prstGeom>
          <a:noFill/>
          <a:ln w="9525">
            <a:noFill/>
            <a:miter lim="800000"/>
            <a:headEnd/>
            <a:tailEnd/>
          </a:ln>
        </p:spPr>
        <p:txBody>
          <a:bodyPr>
            <a:spAutoFit/>
          </a:bodyPr>
          <a:lstStyle/>
          <a:p>
            <a:pPr>
              <a:spcBef>
                <a:spcPct val="50000"/>
              </a:spcBef>
            </a:pPr>
            <a:r>
              <a:rPr lang="ja-JP" altLang="en-US" sz="2400"/>
              <a:t>国に存在する富の量</a:t>
            </a:r>
          </a:p>
        </p:txBody>
      </p:sp>
      <p:sp>
        <p:nvSpPr>
          <p:cNvPr id="43025" name="Text Box 17"/>
          <p:cNvSpPr txBox="1">
            <a:spLocks noChangeArrowheads="1"/>
          </p:cNvSpPr>
          <p:nvPr/>
        </p:nvSpPr>
        <p:spPr bwMode="auto">
          <a:xfrm>
            <a:off x="5508625" y="4581525"/>
            <a:ext cx="3635375"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2000</a:t>
            </a:r>
            <a:r>
              <a:rPr lang="ja-JP" altLang="en-US" sz="3200" dirty="0">
                <a:solidFill>
                  <a:srgbClr val="FF0000"/>
                </a:solidFill>
              </a:rPr>
              <a:t>年　　</a:t>
            </a:r>
            <a:r>
              <a:rPr lang="en-US" altLang="ja-JP" sz="3200" dirty="0">
                <a:solidFill>
                  <a:srgbClr val="FF0000"/>
                </a:solidFill>
              </a:rPr>
              <a:t>500</a:t>
            </a:r>
            <a:r>
              <a:rPr lang="ja-JP" altLang="en-US" sz="3200" dirty="0">
                <a:solidFill>
                  <a:srgbClr val="FF0000"/>
                </a:solidFill>
              </a:rPr>
              <a:t>兆円</a:t>
            </a:r>
          </a:p>
        </p:txBody>
      </p:sp>
      <p:sp>
        <p:nvSpPr>
          <p:cNvPr id="43026" name="Text Box 18"/>
          <p:cNvSpPr txBox="1">
            <a:spLocks noChangeArrowheads="1"/>
          </p:cNvSpPr>
          <p:nvPr/>
        </p:nvSpPr>
        <p:spPr bwMode="auto">
          <a:xfrm>
            <a:off x="5508625" y="5157788"/>
            <a:ext cx="3635375" cy="579437"/>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2001</a:t>
            </a:r>
            <a:r>
              <a:rPr lang="ja-JP" altLang="en-US" sz="3200" dirty="0">
                <a:solidFill>
                  <a:srgbClr val="FF0000"/>
                </a:solidFill>
              </a:rPr>
              <a:t>年　　</a:t>
            </a:r>
            <a:r>
              <a:rPr lang="en-US" altLang="ja-JP" sz="3200" dirty="0">
                <a:solidFill>
                  <a:srgbClr val="FF0000"/>
                </a:solidFill>
              </a:rPr>
              <a:t>1000</a:t>
            </a:r>
            <a:r>
              <a:rPr lang="ja-JP" altLang="en-US" sz="3200" dirty="0">
                <a:solidFill>
                  <a:srgbClr val="FF0000"/>
                </a:solidFill>
              </a:rPr>
              <a:t>兆円</a:t>
            </a:r>
          </a:p>
        </p:txBody>
      </p:sp>
      <p:sp>
        <p:nvSpPr>
          <p:cNvPr id="43027" name="Text Box 19"/>
          <p:cNvSpPr txBox="1">
            <a:spLocks noChangeArrowheads="1"/>
          </p:cNvSpPr>
          <p:nvPr/>
        </p:nvSpPr>
        <p:spPr bwMode="auto">
          <a:xfrm>
            <a:off x="5580063" y="5661025"/>
            <a:ext cx="3563937"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2002</a:t>
            </a:r>
            <a:r>
              <a:rPr lang="ja-JP" altLang="en-US" sz="3200" dirty="0">
                <a:solidFill>
                  <a:srgbClr val="FF0000"/>
                </a:solidFill>
              </a:rPr>
              <a:t>年　　</a:t>
            </a:r>
            <a:r>
              <a:rPr lang="en-US" altLang="ja-JP" sz="3200" dirty="0">
                <a:solidFill>
                  <a:srgbClr val="FF0000"/>
                </a:solidFill>
              </a:rPr>
              <a:t>1500</a:t>
            </a:r>
            <a:r>
              <a:rPr lang="ja-JP" altLang="en-US" sz="3200" dirty="0">
                <a:solidFill>
                  <a:srgbClr val="FF0000"/>
                </a:solidFill>
              </a:rPr>
              <a:t>兆円</a:t>
            </a:r>
          </a:p>
        </p:txBody>
      </p:sp>
      <p:sp>
        <p:nvSpPr>
          <p:cNvPr id="57364" name="Text Box 20"/>
          <p:cNvSpPr txBox="1">
            <a:spLocks noChangeArrowheads="1"/>
          </p:cNvSpPr>
          <p:nvPr/>
        </p:nvSpPr>
        <p:spPr bwMode="auto">
          <a:xfrm>
            <a:off x="4356100" y="260350"/>
            <a:ext cx="4248150" cy="701675"/>
          </a:xfrm>
          <a:prstGeom prst="rect">
            <a:avLst/>
          </a:prstGeom>
          <a:noFill/>
          <a:ln w="9525">
            <a:noFill/>
            <a:miter lim="800000"/>
            <a:headEnd/>
            <a:tailEnd/>
          </a:ln>
        </p:spPr>
        <p:txBody>
          <a:bodyPr>
            <a:spAutoFit/>
          </a:bodyPr>
          <a:lstStyle/>
          <a:p>
            <a:pPr>
              <a:spcBef>
                <a:spcPct val="50000"/>
              </a:spcBef>
            </a:pPr>
            <a:r>
              <a:rPr lang="ja-JP" altLang="en-US" sz="4000">
                <a:solidFill>
                  <a:srgbClr val="33CCFF"/>
                </a:solidFill>
              </a:rPr>
              <a:t>ＧＤＰの例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30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0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30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0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0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301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30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3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0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30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0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018"/>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301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3015"/>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3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p:bldP spid="43025" grpId="0"/>
      <p:bldP spid="43026" grpId="0"/>
      <p:bldP spid="430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ダイヤモンドと水の需要供給曲線</a:t>
            </a:r>
            <a:endParaRPr kumimoji="1" lang="ja-JP" altLang="en-US" sz="3600" dirty="0"/>
          </a:p>
        </p:txBody>
      </p:sp>
      <p:sp>
        <p:nvSpPr>
          <p:cNvPr id="3" name="コンテンツ プレースホルダー 2"/>
          <p:cNvSpPr>
            <a:spLocks noGrp="1"/>
          </p:cNvSpPr>
          <p:nvPr>
            <p:ph sz="half" idx="1"/>
          </p:nvPr>
        </p:nvSpPr>
        <p:spPr/>
        <p:txBody>
          <a:bodyPr/>
          <a:lstStyle/>
          <a:p>
            <a:endParaRPr kumimoji="1" lang="ja-JP" altLang="en-US" dirty="0"/>
          </a:p>
        </p:txBody>
      </p:sp>
      <p:sp>
        <p:nvSpPr>
          <p:cNvPr id="4" name="コンテンツ プレースホルダー 3"/>
          <p:cNvSpPr>
            <a:spLocks noGrp="1"/>
          </p:cNvSpPr>
          <p:nvPr>
            <p:ph sz="half" idx="2"/>
          </p:nvPr>
        </p:nvSpPr>
        <p:spPr/>
        <p:txBody>
          <a:bodyPr/>
          <a:lstStyle/>
          <a:p>
            <a:endParaRPr kumimoji="1" lang="ja-JP" altLang="en-US" dirty="0"/>
          </a:p>
        </p:txBody>
      </p:sp>
      <p:sp>
        <p:nvSpPr>
          <p:cNvPr id="5" name="Line 4"/>
          <p:cNvSpPr>
            <a:spLocks noChangeShapeType="1"/>
          </p:cNvSpPr>
          <p:nvPr/>
        </p:nvSpPr>
        <p:spPr bwMode="auto">
          <a:xfrm flipH="1">
            <a:off x="1043608" y="2008004"/>
            <a:ext cx="36004" cy="3508782"/>
          </a:xfrm>
          <a:prstGeom prst="line">
            <a:avLst/>
          </a:prstGeom>
          <a:noFill/>
          <a:ln w="9525">
            <a:solidFill>
              <a:schemeClr val="tx1"/>
            </a:solidFill>
            <a:round/>
            <a:headEnd/>
            <a:tailEnd/>
          </a:ln>
        </p:spPr>
        <p:txBody>
          <a:bodyPr/>
          <a:lstStyle/>
          <a:p>
            <a:endParaRPr lang="ja-JP" altLang="en-US"/>
          </a:p>
        </p:txBody>
      </p:sp>
      <p:sp>
        <p:nvSpPr>
          <p:cNvPr id="6" name="Line 5"/>
          <p:cNvSpPr>
            <a:spLocks noChangeShapeType="1"/>
          </p:cNvSpPr>
          <p:nvPr/>
        </p:nvSpPr>
        <p:spPr bwMode="auto">
          <a:xfrm flipV="1">
            <a:off x="1079612" y="5430925"/>
            <a:ext cx="3060340" cy="18458"/>
          </a:xfrm>
          <a:prstGeom prst="line">
            <a:avLst/>
          </a:prstGeom>
          <a:noFill/>
          <a:ln w="9525">
            <a:solidFill>
              <a:schemeClr val="tx1"/>
            </a:solidFill>
            <a:round/>
            <a:headEnd/>
            <a:tailEnd/>
          </a:ln>
        </p:spPr>
        <p:txBody>
          <a:bodyPr/>
          <a:lstStyle/>
          <a:p>
            <a:endParaRPr lang="ja-JP" altLang="en-US"/>
          </a:p>
        </p:txBody>
      </p:sp>
      <p:sp>
        <p:nvSpPr>
          <p:cNvPr id="7" name="Text Box 7"/>
          <p:cNvSpPr txBox="1">
            <a:spLocks noChangeArrowheads="1"/>
          </p:cNvSpPr>
          <p:nvPr/>
        </p:nvSpPr>
        <p:spPr bwMode="auto">
          <a:xfrm>
            <a:off x="576677" y="2708920"/>
            <a:ext cx="461665" cy="1584325"/>
          </a:xfrm>
          <a:prstGeom prst="rect">
            <a:avLst/>
          </a:prstGeom>
          <a:noFill/>
          <a:ln w="9525">
            <a:noFill/>
            <a:miter lim="800000"/>
            <a:headEnd/>
            <a:tailEnd/>
          </a:ln>
        </p:spPr>
        <p:txBody>
          <a:bodyPr vert="eaVert">
            <a:spAutoFit/>
          </a:bodyPr>
          <a:lstStyle/>
          <a:p>
            <a:pPr>
              <a:spcBef>
                <a:spcPct val="50000"/>
              </a:spcBef>
            </a:pPr>
            <a:r>
              <a:rPr lang="ja-JP" altLang="en-US" dirty="0"/>
              <a:t>値段</a:t>
            </a:r>
          </a:p>
        </p:txBody>
      </p:sp>
      <p:sp>
        <p:nvSpPr>
          <p:cNvPr id="8" name="Line 8"/>
          <p:cNvSpPr>
            <a:spLocks noChangeShapeType="1"/>
          </p:cNvSpPr>
          <p:nvPr/>
        </p:nvSpPr>
        <p:spPr bwMode="auto">
          <a:xfrm flipH="1" flipV="1">
            <a:off x="5542546" y="1791399"/>
            <a:ext cx="1008799" cy="3725287"/>
          </a:xfrm>
          <a:prstGeom prst="line">
            <a:avLst/>
          </a:prstGeom>
          <a:noFill/>
          <a:ln w="25400">
            <a:solidFill>
              <a:srgbClr val="FF0000"/>
            </a:solidFill>
            <a:round/>
            <a:headEnd/>
            <a:tailEnd/>
          </a:ln>
        </p:spPr>
        <p:txBody>
          <a:bodyPr/>
          <a:lstStyle/>
          <a:p>
            <a:endParaRPr lang="ja-JP" altLang="en-US"/>
          </a:p>
        </p:txBody>
      </p:sp>
      <p:sp>
        <p:nvSpPr>
          <p:cNvPr id="9" name="Line 9"/>
          <p:cNvSpPr>
            <a:spLocks noChangeShapeType="1"/>
          </p:cNvSpPr>
          <p:nvPr/>
        </p:nvSpPr>
        <p:spPr bwMode="auto">
          <a:xfrm>
            <a:off x="1304220" y="2075405"/>
            <a:ext cx="1648864" cy="3220715"/>
          </a:xfrm>
          <a:prstGeom prst="line">
            <a:avLst/>
          </a:prstGeom>
          <a:noFill/>
          <a:ln w="25400">
            <a:solidFill>
              <a:schemeClr val="tx2">
                <a:lumMod val="40000"/>
                <a:lumOff val="60000"/>
              </a:schemeClr>
            </a:solidFill>
            <a:round/>
            <a:headEnd/>
            <a:tailEnd/>
          </a:ln>
        </p:spPr>
        <p:txBody>
          <a:bodyPr/>
          <a:lstStyle/>
          <a:p>
            <a:endParaRPr lang="ja-JP" altLang="en-US"/>
          </a:p>
        </p:txBody>
      </p:sp>
      <p:sp>
        <p:nvSpPr>
          <p:cNvPr id="10" name="Text Box 17"/>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1" name="Text Box 25"/>
          <p:cNvSpPr txBox="1">
            <a:spLocks noChangeArrowheads="1"/>
          </p:cNvSpPr>
          <p:nvPr/>
        </p:nvSpPr>
        <p:spPr bwMode="auto">
          <a:xfrm>
            <a:off x="2958350" y="4296486"/>
            <a:ext cx="1296814" cy="523220"/>
          </a:xfrm>
          <a:prstGeom prst="rect">
            <a:avLst/>
          </a:prstGeom>
          <a:noFill/>
          <a:ln w="9525">
            <a:noFill/>
            <a:miter lim="800000"/>
            <a:headEnd/>
            <a:tailEnd/>
          </a:ln>
        </p:spPr>
        <p:txBody>
          <a:bodyPr wrap="square">
            <a:spAutoFit/>
          </a:bodyPr>
          <a:lstStyle/>
          <a:p>
            <a:pPr>
              <a:spcBef>
                <a:spcPct val="50000"/>
              </a:spcBef>
            </a:pPr>
            <a:r>
              <a:rPr lang="ja-JP" altLang="en-US" sz="1400" dirty="0" smtClean="0"/>
              <a:t>ダイヤモンドの供給曲線</a:t>
            </a:r>
            <a:endParaRPr lang="ja-JP" altLang="en-US" sz="1400" dirty="0"/>
          </a:p>
        </p:txBody>
      </p:sp>
      <p:sp>
        <p:nvSpPr>
          <p:cNvPr id="12" name="テキスト ボックス 11"/>
          <p:cNvSpPr txBox="1"/>
          <p:nvPr/>
        </p:nvSpPr>
        <p:spPr>
          <a:xfrm>
            <a:off x="5952434" y="1813795"/>
            <a:ext cx="1008112" cy="523220"/>
          </a:xfrm>
          <a:prstGeom prst="rect">
            <a:avLst/>
          </a:prstGeom>
          <a:noFill/>
        </p:spPr>
        <p:txBody>
          <a:bodyPr wrap="square" rtlCol="0">
            <a:spAutoFit/>
          </a:bodyPr>
          <a:lstStyle/>
          <a:p>
            <a:r>
              <a:rPr kumimoji="1" lang="ja-JP" altLang="en-US" sz="1400" dirty="0" smtClean="0"/>
              <a:t>水の需要曲線</a:t>
            </a:r>
            <a:endParaRPr kumimoji="1" lang="ja-JP" altLang="en-US" sz="1400" dirty="0"/>
          </a:p>
        </p:txBody>
      </p:sp>
      <p:sp>
        <p:nvSpPr>
          <p:cNvPr id="13" name="テキスト ボックス 12"/>
          <p:cNvSpPr txBox="1"/>
          <p:nvPr/>
        </p:nvSpPr>
        <p:spPr>
          <a:xfrm>
            <a:off x="1863949" y="1896507"/>
            <a:ext cx="2081065" cy="307777"/>
          </a:xfrm>
          <a:prstGeom prst="rect">
            <a:avLst/>
          </a:prstGeom>
          <a:noFill/>
        </p:spPr>
        <p:txBody>
          <a:bodyPr wrap="square" rtlCol="0">
            <a:spAutoFit/>
          </a:bodyPr>
          <a:lstStyle/>
          <a:p>
            <a:r>
              <a:rPr kumimoji="1" lang="ja-JP" altLang="en-US" sz="1400" dirty="0" smtClean="0"/>
              <a:t>ダイヤモンドの需要曲線</a:t>
            </a:r>
            <a:endParaRPr kumimoji="1" lang="ja-JP" altLang="en-US" sz="1400" dirty="0"/>
          </a:p>
        </p:txBody>
      </p:sp>
      <p:cxnSp>
        <p:nvCxnSpPr>
          <p:cNvPr id="14" name="直線コネクタ 13"/>
          <p:cNvCxnSpPr/>
          <p:nvPr/>
        </p:nvCxnSpPr>
        <p:spPr>
          <a:xfrm flipH="1">
            <a:off x="1469270" y="1791399"/>
            <a:ext cx="230986" cy="36178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270786" y="1791399"/>
            <a:ext cx="174821" cy="37252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Line 4"/>
          <p:cNvSpPr>
            <a:spLocks noChangeShapeType="1"/>
          </p:cNvSpPr>
          <p:nvPr/>
        </p:nvSpPr>
        <p:spPr bwMode="auto">
          <a:xfrm flipH="1">
            <a:off x="5152456" y="2075405"/>
            <a:ext cx="36004" cy="3508782"/>
          </a:xfrm>
          <a:prstGeom prst="line">
            <a:avLst/>
          </a:prstGeom>
          <a:noFill/>
          <a:ln w="9525">
            <a:solidFill>
              <a:schemeClr val="tx1"/>
            </a:solidFill>
            <a:round/>
            <a:headEnd/>
            <a:tailEnd/>
          </a:ln>
        </p:spPr>
        <p:txBody>
          <a:bodyPr/>
          <a:lstStyle/>
          <a:p>
            <a:endParaRPr lang="ja-JP" altLang="en-US"/>
          </a:p>
        </p:txBody>
      </p:sp>
      <p:sp>
        <p:nvSpPr>
          <p:cNvPr id="17" name="Line 5"/>
          <p:cNvSpPr>
            <a:spLocks noChangeShapeType="1"/>
          </p:cNvSpPr>
          <p:nvPr/>
        </p:nvSpPr>
        <p:spPr bwMode="auto">
          <a:xfrm flipV="1">
            <a:off x="5188460" y="5516686"/>
            <a:ext cx="3343980" cy="100"/>
          </a:xfrm>
          <a:prstGeom prst="line">
            <a:avLst/>
          </a:prstGeom>
          <a:noFill/>
          <a:ln w="9525">
            <a:solidFill>
              <a:schemeClr val="tx1"/>
            </a:solidFill>
            <a:round/>
            <a:headEnd/>
            <a:tailEnd/>
          </a:ln>
        </p:spPr>
        <p:txBody>
          <a:bodyPr/>
          <a:lstStyle/>
          <a:p>
            <a:endParaRPr lang="ja-JP" altLang="en-US"/>
          </a:p>
        </p:txBody>
      </p:sp>
      <p:sp>
        <p:nvSpPr>
          <p:cNvPr id="18" name="Text Box 7"/>
          <p:cNvSpPr txBox="1">
            <a:spLocks noChangeArrowheads="1"/>
          </p:cNvSpPr>
          <p:nvPr/>
        </p:nvSpPr>
        <p:spPr bwMode="auto">
          <a:xfrm>
            <a:off x="4685525" y="2776321"/>
            <a:ext cx="461665" cy="1584325"/>
          </a:xfrm>
          <a:prstGeom prst="rect">
            <a:avLst/>
          </a:prstGeom>
          <a:noFill/>
          <a:ln w="9525">
            <a:noFill/>
            <a:miter lim="800000"/>
            <a:headEnd/>
            <a:tailEnd/>
          </a:ln>
        </p:spPr>
        <p:txBody>
          <a:bodyPr vert="eaVert">
            <a:spAutoFit/>
          </a:bodyPr>
          <a:lstStyle/>
          <a:p>
            <a:pPr>
              <a:spcBef>
                <a:spcPct val="50000"/>
              </a:spcBef>
            </a:pPr>
            <a:r>
              <a:rPr lang="ja-JP" altLang="en-US" dirty="0"/>
              <a:t>値段</a:t>
            </a:r>
          </a:p>
        </p:txBody>
      </p:sp>
      <p:sp>
        <p:nvSpPr>
          <p:cNvPr id="20" name="Text Box 25"/>
          <p:cNvSpPr txBox="1">
            <a:spLocks noChangeArrowheads="1"/>
          </p:cNvSpPr>
          <p:nvPr/>
        </p:nvSpPr>
        <p:spPr bwMode="auto">
          <a:xfrm>
            <a:off x="7322011" y="4625813"/>
            <a:ext cx="1296814" cy="307777"/>
          </a:xfrm>
          <a:prstGeom prst="rect">
            <a:avLst/>
          </a:prstGeom>
          <a:noFill/>
          <a:ln w="9525">
            <a:noFill/>
            <a:miter lim="800000"/>
            <a:headEnd/>
            <a:tailEnd/>
          </a:ln>
        </p:spPr>
        <p:txBody>
          <a:bodyPr wrap="square">
            <a:spAutoFit/>
          </a:bodyPr>
          <a:lstStyle/>
          <a:p>
            <a:pPr>
              <a:spcBef>
                <a:spcPct val="50000"/>
              </a:spcBef>
            </a:pPr>
            <a:r>
              <a:rPr lang="ja-JP" altLang="en-US" sz="1400" dirty="0"/>
              <a:t>水</a:t>
            </a:r>
            <a:r>
              <a:rPr lang="ja-JP" altLang="en-US" sz="1400" dirty="0" smtClean="0"/>
              <a:t>の供給曲線</a:t>
            </a:r>
            <a:endParaRPr lang="ja-JP" altLang="en-US" sz="1400" dirty="0"/>
          </a:p>
        </p:txBody>
      </p:sp>
      <p:sp>
        <p:nvSpPr>
          <p:cNvPr id="25" name="テキスト ボックス 24"/>
          <p:cNvSpPr txBox="1"/>
          <p:nvPr/>
        </p:nvSpPr>
        <p:spPr>
          <a:xfrm>
            <a:off x="3132175" y="5584187"/>
            <a:ext cx="1223925" cy="369332"/>
          </a:xfrm>
          <a:prstGeom prst="rect">
            <a:avLst/>
          </a:prstGeom>
          <a:noFill/>
        </p:spPr>
        <p:txBody>
          <a:bodyPr wrap="square" rtlCol="0">
            <a:spAutoFit/>
          </a:bodyPr>
          <a:lstStyle/>
          <a:p>
            <a:r>
              <a:rPr kumimoji="1" lang="ja-JP" altLang="en-US" dirty="0" smtClean="0"/>
              <a:t>数量</a:t>
            </a:r>
            <a:endParaRPr kumimoji="1" lang="ja-JP" altLang="en-US" dirty="0"/>
          </a:p>
        </p:txBody>
      </p:sp>
      <p:sp>
        <p:nvSpPr>
          <p:cNvPr id="27" name="テキスト ボックス 26"/>
          <p:cNvSpPr txBox="1"/>
          <p:nvPr/>
        </p:nvSpPr>
        <p:spPr>
          <a:xfrm>
            <a:off x="7524328" y="5734050"/>
            <a:ext cx="1094497" cy="369332"/>
          </a:xfrm>
          <a:prstGeom prst="rect">
            <a:avLst/>
          </a:prstGeom>
          <a:noFill/>
        </p:spPr>
        <p:txBody>
          <a:bodyPr wrap="square" rtlCol="0">
            <a:spAutoFit/>
          </a:bodyPr>
          <a:lstStyle/>
          <a:p>
            <a:r>
              <a:rPr kumimoji="1" lang="ja-JP" altLang="en-US" dirty="0" smtClean="0"/>
              <a:t>数量</a:t>
            </a:r>
            <a:endParaRPr kumimoji="1" lang="ja-JP" altLang="en-US" dirty="0"/>
          </a:p>
        </p:txBody>
      </p:sp>
    </p:spTree>
    <p:extLst>
      <p:ext uri="{BB962C8B-B14F-4D97-AF65-F5344CB8AC3E}">
        <p14:creationId xmlns:p14="http://schemas.microsoft.com/office/powerpoint/2010/main" xmlns="" val="2019066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0335802"/>
          <p:cNvPicPr>
            <a:picLocks noGrp="1" noChangeAspect="1" noChangeArrowheads="1"/>
          </p:cNvPicPr>
          <p:nvPr>
            <p:ph sz="quarter" idx="1"/>
          </p:nvPr>
        </p:nvPicPr>
        <p:blipFill>
          <a:blip r:embed="rId3" cstate="print"/>
          <a:srcRect/>
          <a:stretch>
            <a:fillRect/>
          </a:stretch>
        </p:blipFill>
        <p:spPr>
          <a:xfrm>
            <a:off x="2555875" y="549275"/>
            <a:ext cx="1366838" cy="1211263"/>
          </a:xfrm>
          <a:noFill/>
        </p:spPr>
      </p:pic>
      <p:pic>
        <p:nvPicPr>
          <p:cNvPr id="44035" name="Picture 3" descr="MCDD01536_0000[1]"/>
          <p:cNvPicPr>
            <a:picLocks noGrp="1" noChangeAspect="1" noChangeArrowheads="1"/>
          </p:cNvPicPr>
          <p:nvPr>
            <p:ph sz="quarter" idx="2"/>
          </p:nvPr>
        </p:nvPicPr>
        <p:blipFill>
          <a:blip r:embed="rId4" cstate="print"/>
          <a:srcRect/>
          <a:stretch>
            <a:fillRect/>
          </a:stretch>
        </p:blipFill>
        <p:spPr>
          <a:xfrm>
            <a:off x="2916238" y="5516563"/>
            <a:ext cx="422275" cy="633412"/>
          </a:xfrm>
          <a:noFill/>
        </p:spPr>
      </p:pic>
      <p:pic>
        <p:nvPicPr>
          <p:cNvPr id="44036" name="Picture 4" descr="MCDD01536_0000[1]"/>
          <p:cNvPicPr>
            <a:picLocks noGrp="1" noChangeAspect="1" noChangeArrowheads="1"/>
          </p:cNvPicPr>
          <p:nvPr>
            <p:ph sz="quarter" idx="3"/>
          </p:nvPr>
        </p:nvPicPr>
        <p:blipFill>
          <a:blip r:embed="rId4" cstate="print"/>
          <a:srcRect/>
          <a:stretch>
            <a:fillRect/>
          </a:stretch>
        </p:blipFill>
        <p:spPr>
          <a:xfrm>
            <a:off x="2265363" y="4714875"/>
            <a:ext cx="422275" cy="635000"/>
          </a:xfrm>
          <a:noFill/>
        </p:spPr>
      </p:pic>
      <p:pic>
        <p:nvPicPr>
          <p:cNvPr id="44038" name="Picture 6" descr="MCDD01536_0000[1]"/>
          <p:cNvPicPr>
            <a:picLocks noGrp="1" noChangeAspect="1" noChangeArrowheads="1"/>
          </p:cNvPicPr>
          <p:nvPr>
            <p:ph sz="quarter" idx="4"/>
          </p:nvPr>
        </p:nvPicPr>
        <p:blipFill>
          <a:blip r:embed="rId4" cstate="print"/>
          <a:srcRect/>
          <a:stretch>
            <a:fillRect/>
          </a:stretch>
        </p:blipFill>
        <p:spPr>
          <a:xfrm>
            <a:off x="2987675" y="4365625"/>
            <a:ext cx="422275" cy="633413"/>
          </a:xfrm>
          <a:noFill/>
        </p:spPr>
      </p:pic>
      <p:sp>
        <p:nvSpPr>
          <p:cNvPr id="58374" name="AutoShape 5"/>
          <p:cNvSpPr>
            <a:spLocks noChangeArrowheads="1"/>
          </p:cNvSpPr>
          <p:nvPr/>
        </p:nvSpPr>
        <p:spPr bwMode="auto">
          <a:xfrm>
            <a:off x="1547813" y="4365625"/>
            <a:ext cx="2592387" cy="1801813"/>
          </a:xfrm>
          <a:custGeom>
            <a:avLst/>
            <a:gdLst>
              <a:gd name="T0" fmla="*/ 2268339 w 21600"/>
              <a:gd name="T1" fmla="*/ 900907 h 21600"/>
              <a:gd name="T2" fmla="*/ 1296194 w 21600"/>
              <a:gd name="T3" fmla="*/ 1801813 h 21600"/>
              <a:gd name="T4" fmla="*/ 324048 w 21600"/>
              <a:gd name="T5" fmla="*/ 900907 h 21600"/>
              <a:gd name="T6" fmla="*/ 1296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ja-JP" altLang="en-US"/>
          </a:p>
        </p:txBody>
      </p:sp>
      <p:pic>
        <p:nvPicPr>
          <p:cNvPr id="44039" name="Picture 7" descr="MCDD01536_0000[1]"/>
          <p:cNvPicPr>
            <a:picLocks noChangeAspect="1" noChangeArrowheads="1"/>
          </p:cNvPicPr>
          <p:nvPr/>
        </p:nvPicPr>
        <p:blipFill>
          <a:blip r:embed="rId4" cstate="print"/>
          <a:srcRect/>
          <a:stretch>
            <a:fillRect/>
          </a:stretch>
        </p:blipFill>
        <p:spPr bwMode="auto">
          <a:xfrm>
            <a:off x="2484438" y="2852738"/>
            <a:ext cx="422275" cy="633412"/>
          </a:xfrm>
          <a:prstGeom prst="rect">
            <a:avLst/>
          </a:prstGeom>
          <a:noFill/>
          <a:ln w="9525">
            <a:noFill/>
            <a:miter lim="800000"/>
            <a:headEnd/>
            <a:tailEnd/>
          </a:ln>
        </p:spPr>
      </p:pic>
      <p:pic>
        <p:nvPicPr>
          <p:cNvPr id="44040" name="Picture 8" descr="MCDD01536_0000[1]"/>
          <p:cNvPicPr>
            <a:picLocks noChangeAspect="1" noChangeArrowheads="1"/>
          </p:cNvPicPr>
          <p:nvPr/>
        </p:nvPicPr>
        <p:blipFill>
          <a:blip r:embed="rId4" cstate="print"/>
          <a:srcRect/>
          <a:stretch>
            <a:fillRect/>
          </a:stretch>
        </p:blipFill>
        <p:spPr bwMode="auto">
          <a:xfrm>
            <a:off x="2484438" y="1844675"/>
            <a:ext cx="422275" cy="633413"/>
          </a:xfrm>
          <a:prstGeom prst="rect">
            <a:avLst/>
          </a:prstGeom>
          <a:noFill/>
          <a:ln w="9525">
            <a:noFill/>
            <a:miter lim="800000"/>
            <a:headEnd/>
            <a:tailEnd/>
          </a:ln>
        </p:spPr>
      </p:pic>
      <p:pic>
        <p:nvPicPr>
          <p:cNvPr id="44041" name="Picture 9" descr="MCDD01536_0000[1]"/>
          <p:cNvPicPr>
            <a:picLocks noChangeAspect="1" noChangeArrowheads="1"/>
          </p:cNvPicPr>
          <p:nvPr/>
        </p:nvPicPr>
        <p:blipFill>
          <a:blip r:embed="rId4" cstate="print"/>
          <a:srcRect/>
          <a:stretch>
            <a:fillRect/>
          </a:stretch>
        </p:blipFill>
        <p:spPr bwMode="auto">
          <a:xfrm>
            <a:off x="3203575" y="4941888"/>
            <a:ext cx="422275" cy="633412"/>
          </a:xfrm>
          <a:prstGeom prst="rect">
            <a:avLst/>
          </a:prstGeom>
          <a:noFill/>
          <a:ln w="9525">
            <a:noFill/>
            <a:miter lim="800000"/>
            <a:headEnd/>
            <a:tailEnd/>
          </a:ln>
        </p:spPr>
      </p:pic>
      <p:pic>
        <p:nvPicPr>
          <p:cNvPr id="44042" name="Picture 10" descr="MCDD01536_0000[1]"/>
          <p:cNvPicPr>
            <a:picLocks noChangeAspect="1" noChangeArrowheads="1"/>
          </p:cNvPicPr>
          <p:nvPr/>
        </p:nvPicPr>
        <p:blipFill>
          <a:blip r:embed="rId4" cstate="print"/>
          <a:srcRect/>
          <a:stretch>
            <a:fillRect/>
          </a:stretch>
        </p:blipFill>
        <p:spPr bwMode="auto">
          <a:xfrm>
            <a:off x="2124075" y="4437063"/>
            <a:ext cx="422275" cy="633412"/>
          </a:xfrm>
          <a:prstGeom prst="rect">
            <a:avLst/>
          </a:prstGeom>
          <a:noFill/>
          <a:ln w="9525">
            <a:noFill/>
            <a:miter lim="800000"/>
            <a:headEnd/>
            <a:tailEnd/>
          </a:ln>
        </p:spPr>
      </p:pic>
      <p:pic>
        <p:nvPicPr>
          <p:cNvPr id="44043" name="Picture 11" descr="MCDD01536_0000[1]"/>
          <p:cNvPicPr>
            <a:picLocks noChangeAspect="1" noChangeArrowheads="1"/>
          </p:cNvPicPr>
          <p:nvPr/>
        </p:nvPicPr>
        <p:blipFill>
          <a:blip r:embed="rId4" cstate="print"/>
          <a:srcRect/>
          <a:stretch>
            <a:fillRect/>
          </a:stretch>
        </p:blipFill>
        <p:spPr bwMode="auto">
          <a:xfrm>
            <a:off x="2484438" y="4797425"/>
            <a:ext cx="422275" cy="633413"/>
          </a:xfrm>
          <a:prstGeom prst="rect">
            <a:avLst/>
          </a:prstGeom>
          <a:noFill/>
          <a:ln w="9525">
            <a:noFill/>
            <a:miter lim="800000"/>
            <a:headEnd/>
            <a:tailEnd/>
          </a:ln>
        </p:spPr>
      </p:pic>
      <p:sp>
        <p:nvSpPr>
          <p:cNvPr id="58380" name="Text Box 12"/>
          <p:cNvSpPr txBox="1">
            <a:spLocks noChangeArrowheads="1"/>
          </p:cNvSpPr>
          <p:nvPr/>
        </p:nvSpPr>
        <p:spPr bwMode="auto">
          <a:xfrm>
            <a:off x="4067175" y="1125538"/>
            <a:ext cx="5076825" cy="579437"/>
          </a:xfrm>
          <a:prstGeom prst="rect">
            <a:avLst/>
          </a:prstGeom>
          <a:noFill/>
          <a:ln w="9525">
            <a:noFill/>
            <a:miter lim="800000"/>
            <a:headEnd/>
            <a:tailEnd/>
          </a:ln>
        </p:spPr>
        <p:txBody>
          <a:bodyPr>
            <a:spAutoFit/>
          </a:bodyPr>
          <a:lstStyle/>
          <a:p>
            <a:pPr>
              <a:spcBef>
                <a:spcPct val="50000"/>
              </a:spcBef>
            </a:pPr>
            <a:r>
              <a:rPr lang="ja-JP" altLang="en-US" sz="3200"/>
              <a:t>毎月の現金発行額＝フロー</a:t>
            </a:r>
          </a:p>
        </p:txBody>
      </p:sp>
      <p:sp>
        <p:nvSpPr>
          <p:cNvPr id="58381" name="Text Box 13"/>
          <p:cNvSpPr txBox="1">
            <a:spLocks noChangeArrowheads="1"/>
          </p:cNvSpPr>
          <p:nvPr/>
        </p:nvSpPr>
        <p:spPr bwMode="auto">
          <a:xfrm>
            <a:off x="4284663" y="3429000"/>
            <a:ext cx="4464050" cy="579438"/>
          </a:xfrm>
          <a:prstGeom prst="rect">
            <a:avLst/>
          </a:prstGeom>
          <a:noFill/>
          <a:ln w="9525">
            <a:noFill/>
            <a:miter lim="800000"/>
            <a:headEnd/>
            <a:tailEnd/>
          </a:ln>
        </p:spPr>
        <p:txBody>
          <a:bodyPr>
            <a:spAutoFit/>
          </a:bodyPr>
          <a:lstStyle/>
          <a:p>
            <a:pPr>
              <a:spcBef>
                <a:spcPct val="50000"/>
              </a:spcBef>
            </a:pPr>
            <a:r>
              <a:rPr lang="ja-JP" altLang="en-US" sz="3200"/>
              <a:t>ストック＝マネーサプライ</a:t>
            </a:r>
          </a:p>
        </p:txBody>
      </p:sp>
      <p:sp>
        <p:nvSpPr>
          <p:cNvPr id="44046" name="Text Box 14"/>
          <p:cNvSpPr txBox="1">
            <a:spLocks noChangeArrowheads="1"/>
          </p:cNvSpPr>
          <p:nvPr/>
        </p:nvSpPr>
        <p:spPr bwMode="auto">
          <a:xfrm>
            <a:off x="6084888" y="2492375"/>
            <a:ext cx="2376487"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100</a:t>
            </a:r>
            <a:r>
              <a:rPr lang="ja-JP" altLang="en-US" sz="3200" dirty="0">
                <a:solidFill>
                  <a:srgbClr val="FF0000"/>
                </a:solidFill>
              </a:rPr>
              <a:t>兆円</a:t>
            </a:r>
          </a:p>
        </p:txBody>
      </p:sp>
      <p:sp>
        <p:nvSpPr>
          <p:cNvPr id="58383" name="Text Box 15"/>
          <p:cNvSpPr txBox="1">
            <a:spLocks noChangeArrowheads="1"/>
          </p:cNvSpPr>
          <p:nvPr/>
        </p:nvSpPr>
        <p:spPr bwMode="auto">
          <a:xfrm>
            <a:off x="5364163" y="1773238"/>
            <a:ext cx="3600450" cy="869950"/>
          </a:xfrm>
          <a:prstGeom prst="rect">
            <a:avLst/>
          </a:prstGeom>
          <a:noFill/>
          <a:ln w="9525">
            <a:noFill/>
            <a:miter lim="800000"/>
            <a:headEnd/>
            <a:tailEnd/>
          </a:ln>
        </p:spPr>
        <p:txBody>
          <a:bodyPr>
            <a:spAutoFit/>
          </a:bodyPr>
          <a:lstStyle/>
          <a:p>
            <a:pPr>
              <a:spcBef>
                <a:spcPct val="50000"/>
              </a:spcBef>
            </a:pPr>
            <a:r>
              <a:rPr lang="ja-JP" altLang="en-US" sz="2400"/>
              <a:t>１ヶ月の発行額</a:t>
            </a:r>
          </a:p>
          <a:p>
            <a:pPr>
              <a:spcBef>
                <a:spcPct val="50000"/>
              </a:spcBef>
            </a:pPr>
            <a:endParaRPr lang="en-US" altLang="ja-JP"/>
          </a:p>
        </p:txBody>
      </p:sp>
      <p:sp>
        <p:nvSpPr>
          <p:cNvPr id="58384" name="Text Box 16"/>
          <p:cNvSpPr txBox="1">
            <a:spLocks noChangeArrowheads="1"/>
          </p:cNvSpPr>
          <p:nvPr/>
        </p:nvSpPr>
        <p:spPr bwMode="auto">
          <a:xfrm>
            <a:off x="5148263" y="4076700"/>
            <a:ext cx="3454400" cy="457200"/>
          </a:xfrm>
          <a:prstGeom prst="rect">
            <a:avLst/>
          </a:prstGeom>
          <a:noFill/>
          <a:ln w="9525">
            <a:noFill/>
            <a:miter lim="800000"/>
            <a:headEnd/>
            <a:tailEnd/>
          </a:ln>
        </p:spPr>
        <p:txBody>
          <a:bodyPr>
            <a:spAutoFit/>
          </a:bodyPr>
          <a:lstStyle/>
          <a:p>
            <a:pPr>
              <a:spcBef>
                <a:spcPct val="50000"/>
              </a:spcBef>
            </a:pPr>
            <a:r>
              <a:rPr lang="ja-JP" altLang="en-US" sz="2400"/>
              <a:t>国に存在するお金の量</a:t>
            </a:r>
          </a:p>
        </p:txBody>
      </p:sp>
      <p:sp>
        <p:nvSpPr>
          <p:cNvPr id="44049" name="Text Box 17"/>
          <p:cNvSpPr txBox="1">
            <a:spLocks noChangeArrowheads="1"/>
          </p:cNvSpPr>
          <p:nvPr/>
        </p:nvSpPr>
        <p:spPr bwMode="auto">
          <a:xfrm>
            <a:off x="4716463" y="4581525"/>
            <a:ext cx="4427537"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１ヶ月後　　</a:t>
            </a:r>
            <a:r>
              <a:rPr lang="en-US" altLang="ja-JP" sz="3200" dirty="0">
                <a:solidFill>
                  <a:srgbClr val="FF0000"/>
                </a:solidFill>
              </a:rPr>
              <a:t>100</a:t>
            </a:r>
            <a:r>
              <a:rPr lang="ja-JP" altLang="en-US" sz="3200" dirty="0">
                <a:solidFill>
                  <a:srgbClr val="FF0000"/>
                </a:solidFill>
              </a:rPr>
              <a:t>兆円</a:t>
            </a:r>
          </a:p>
        </p:txBody>
      </p:sp>
      <p:sp>
        <p:nvSpPr>
          <p:cNvPr id="44050" name="Text Box 18"/>
          <p:cNvSpPr txBox="1">
            <a:spLocks noChangeArrowheads="1"/>
          </p:cNvSpPr>
          <p:nvPr/>
        </p:nvSpPr>
        <p:spPr bwMode="auto">
          <a:xfrm>
            <a:off x="4716463" y="5157788"/>
            <a:ext cx="4427537"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２ヶ月後　　</a:t>
            </a:r>
            <a:r>
              <a:rPr lang="en-US" altLang="ja-JP" sz="3200" dirty="0">
                <a:solidFill>
                  <a:srgbClr val="FF0000"/>
                </a:solidFill>
              </a:rPr>
              <a:t>200</a:t>
            </a:r>
            <a:r>
              <a:rPr lang="ja-JP" altLang="en-US" sz="3200" dirty="0">
                <a:solidFill>
                  <a:srgbClr val="FF0000"/>
                </a:solidFill>
              </a:rPr>
              <a:t>兆円</a:t>
            </a:r>
          </a:p>
        </p:txBody>
      </p:sp>
      <p:sp>
        <p:nvSpPr>
          <p:cNvPr id="44051" name="Text Box 19"/>
          <p:cNvSpPr txBox="1">
            <a:spLocks noChangeArrowheads="1"/>
          </p:cNvSpPr>
          <p:nvPr/>
        </p:nvSpPr>
        <p:spPr bwMode="auto">
          <a:xfrm>
            <a:off x="4787900" y="5661025"/>
            <a:ext cx="4356100" cy="579438"/>
          </a:xfrm>
          <a:prstGeom prst="rect">
            <a:avLst/>
          </a:prstGeom>
          <a:noFill/>
          <a:ln w="9525">
            <a:noFill/>
            <a:miter lim="800000"/>
            <a:headEnd/>
            <a:tailEnd/>
          </a:ln>
        </p:spPr>
        <p:txBody>
          <a:bodyPr>
            <a:spAutoFit/>
          </a:bodyPr>
          <a:lstStyle/>
          <a:p>
            <a:pPr>
              <a:spcBef>
                <a:spcPct val="50000"/>
              </a:spcBef>
            </a:pPr>
            <a:r>
              <a:rPr lang="en-US" altLang="ja-JP" sz="3200" dirty="0">
                <a:solidFill>
                  <a:srgbClr val="FF0000"/>
                </a:solidFill>
              </a:rPr>
              <a:t>3</a:t>
            </a:r>
            <a:r>
              <a:rPr lang="ja-JP" altLang="en-US" sz="3200" dirty="0">
                <a:solidFill>
                  <a:srgbClr val="FF0000"/>
                </a:solidFill>
              </a:rPr>
              <a:t>ヶ月後　　</a:t>
            </a:r>
            <a:r>
              <a:rPr lang="en-US" altLang="ja-JP" sz="3200" dirty="0">
                <a:solidFill>
                  <a:srgbClr val="FF0000"/>
                </a:solidFill>
              </a:rPr>
              <a:t>300</a:t>
            </a:r>
            <a:r>
              <a:rPr lang="ja-JP" altLang="en-US" sz="3200" dirty="0">
                <a:solidFill>
                  <a:srgbClr val="FF0000"/>
                </a:solidFill>
              </a:rPr>
              <a:t>兆円</a:t>
            </a:r>
          </a:p>
        </p:txBody>
      </p:sp>
      <p:sp>
        <p:nvSpPr>
          <p:cNvPr id="58388" name="Text Box 20"/>
          <p:cNvSpPr txBox="1">
            <a:spLocks noChangeArrowheads="1"/>
          </p:cNvSpPr>
          <p:nvPr/>
        </p:nvSpPr>
        <p:spPr bwMode="auto">
          <a:xfrm>
            <a:off x="4140200" y="260350"/>
            <a:ext cx="4464050" cy="701675"/>
          </a:xfrm>
          <a:prstGeom prst="rect">
            <a:avLst/>
          </a:prstGeom>
          <a:noFill/>
          <a:ln w="9525">
            <a:noFill/>
            <a:miter lim="800000"/>
            <a:headEnd/>
            <a:tailEnd/>
          </a:ln>
        </p:spPr>
        <p:txBody>
          <a:bodyPr>
            <a:spAutoFit/>
          </a:bodyPr>
          <a:lstStyle/>
          <a:p>
            <a:pPr>
              <a:spcBef>
                <a:spcPct val="50000"/>
              </a:spcBef>
            </a:pPr>
            <a:r>
              <a:rPr lang="ja-JP" altLang="en-US" sz="4000">
                <a:solidFill>
                  <a:srgbClr val="33CCFF"/>
                </a:solidFill>
              </a:rPr>
              <a:t>マネーサプライの例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40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403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40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0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0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4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403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40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40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0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0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0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04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404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403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4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0"/>
      <p:bldP spid="44049" grpId="0"/>
      <p:bldP spid="44050" grpId="0"/>
      <p:bldP spid="440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ja-JP" altLang="en-US" smtClean="0"/>
              <a:t>生産の２つの表し方</a:t>
            </a:r>
          </a:p>
        </p:txBody>
      </p:sp>
      <p:pic>
        <p:nvPicPr>
          <p:cNvPr id="59395" name="Picture 4" descr="MCj03000970000[1]"/>
          <p:cNvPicPr>
            <a:picLocks noGrp="1" noChangeAspect="1" noChangeArrowheads="1"/>
          </p:cNvPicPr>
          <p:nvPr>
            <p:ph sz="half" idx="1"/>
          </p:nvPr>
        </p:nvPicPr>
        <p:blipFill>
          <a:blip r:embed="rId3" cstate="print"/>
          <a:srcRect/>
          <a:stretch>
            <a:fillRect/>
          </a:stretch>
        </p:blipFill>
        <p:spPr>
          <a:xfrm>
            <a:off x="1619250" y="3213100"/>
            <a:ext cx="1277938" cy="1381125"/>
          </a:xfrm>
          <a:noFill/>
        </p:spPr>
      </p:pic>
      <p:pic>
        <p:nvPicPr>
          <p:cNvPr id="59396" name="Picture 6" descr="MCj03000970000[1]"/>
          <p:cNvPicPr>
            <a:picLocks noGrp="1" noChangeAspect="1" noChangeArrowheads="1"/>
          </p:cNvPicPr>
          <p:nvPr>
            <p:ph sz="quarter" idx="2"/>
          </p:nvPr>
        </p:nvPicPr>
        <p:blipFill>
          <a:blip r:embed="rId3" cstate="print"/>
          <a:srcRect/>
          <a:stretch>
            <a:fillRect/>
          </a:stretch>
        </p:blipFill>
        <p:spPr>
          <a:xfrm>
            <a:off x="3708400" y="3213100"/>
            <a:ext cx="1346200" cy="1454150"/>
          </a:xfrm>
          <a:noFill/>
        </p:spPr>
      </p:pic>
      <p:pic>
        <p:nvPicPr>
          <p:cNvPr id="59397" name="Picture 8" descr="MCj03000970000[1]"/>
          <p:cNvPicPr>
            <a:picLocks noGrp="1" noChangeAspect="1" noChangeArrowheads="1"/>
          </p:cNvPicPr>
          <p:nvPr>
            <p:ph sz="quarter" idx="3"/>
          </p:nvPr>
        </p:nvPicPr>
        <p:blipFill>
          <a:blip r:embed="rId3" cstate="print"/>
          <a:srcRect/>
          <a:stretch>
            <a:fillRect/>
          </a:stretch>
        </p:blipFill>
        <p:spPr>
          <a:xfrm>
            <a:off x="6300788" y="3357563"/>
            <a:ext cx="1346200" cy="1454150"/>
          </a:xfrm>
          <a:noFill/>
        </p:spPr>
      </p:pic>
      <p:sp>
        <p:nvSpPr>
          <p:cNvPr id="59398" name="Text Box 10"/>
          <p:cNvSpPr txBox="1">
            <a:spLocks noChangeArrowheads="1"/>
          </p:cNvSpPr>
          <p:nvPr/>
        </p:nvSpPr>
        <p:spPr bwMode="auto">
          <a:xfrm>
            <a:off x="1403350" y="1989138"/>
            <a:ext cx="6049963" cy="701675"/>
          </a:xfrm>
          <a:prstGeom prst="rect">
            <a:avLst/>
          </a:prstGeom>
          <a:noFill/>
          <a:ln w="9525">
            <a:noFill/>
            <a:miter lim="800000"/>
            <a:headEnd/>
            <a:tailEnd/>
          </a:ln>
        </p:spPr>
        <p:txBody>
          <a:bodyPr>
            <a:spAutoFit/>
          </a:bodyPr>
          <a:lstStyle/>
          <a:p>
            <a:pPr algn="ctr">
              <a:spcBef>
                <a:spcPct val="50000"/>
              </a:spcBef>
            </a:pPr>
            <a:r>
              <a:rPr lang="ja-JP" altLang="en-US" sz="4000"/>
              <a:t>個数と金額</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5"/>
          <p:cNvSpPr>
            <a:spLocks noGrp="1" noRot="1" noChangeArrowheads="1"/>
          </p:cNvSpPr>
          <p:nvPr>
            <p:ph type="title"/>
          </p:nvPr>
        </p:nvSpPr>
        <p:spPr/>
        <p:txBody>
          <a:bodyPr/>
          <a:lstStyle/>
          <a:p>
            <a:r>
              <a:rPr lang="ja-JP" altLang="en-US" smtClean="0"/>
              <a:t>りんごの生産量</a:t>
            </a:r>
          </a:p>
        </p:txBody>
      </p:sp>
      <p:pic>
        <p:nvPicPr>
          <p:cNvPr id="60419" name="Picture 8" descr="MCj03000970000[1]"/>
          <p:cNvPicPr>
            <a:picLocks noGrp="1" noChangeAspect="1" noChangeArrowheads="1"/>
          </p:cNvPicPr>
          <p:nvPr>
            <p:ph sz="half" idx="1"/>
          </p:nvPr>
        </p:nvPicPr>
        <p:blipFill>
          <a:blip r:embed="rId3" cstate="print"/>
          <a:srcRect/>
          <a:stretch>
            <a:fillRect/>
          </a:stretch>
        </p:blipFill>
        <p:spPr>
          <a:xfrm>
            <a:off x="2706473" y="4243629"/>
            <a:ext cx="1483548" cy="1602737"/>
          </a:xfrm>
          <a:noFill/>
        </p:spPr>
      </p:pic>
      <p:pic>
        <p:nvPicPr>
          <p:cNvPr id="60420" name="Picture 11" descr="MCj03000970000[1]"/>
          <p:cNvPicPr>
            <a:picLocks noGrp="1" noChangeAspect="1" noChangeArrowheads="1"/>
          </p:cNvPicPr>
          <p:nvPr>
            <p:ph sz="quarter" idx="2"/>
          </p:nvPr>
        </p:nvPicPr>
        <p:blipFill>
          <a:blip r:embed="rId3" cstate="print"/>
          <a:srcRect/>
          <a:stretch>
            <a:fillRect/>
          </a:stretch>
        </p:blipFill>
        <p:spPr>
          <a:xfrm>
            <a:off x="6300192" y="4227513"/>
            <a:ext cx="1473853" cy="1592262"/>
          </a:xfrm>
          <a:noFill/>
        </p:spPr>
      </p:pic>
      <p:pic>
        <p:nvPicPr>
          <p:cNvPr id="60421" name="Picture 14" descr="MCj03000970000[1]"/>
          <p:cNvPicPr>
            <a:picLocks noGrp="1" noChangeAspect="1" noChangeArrowheads="1"/>
          </p:cNvPicPr>
          <p:nvPr>
            <p:ph sz="quarter" idx="3"/>
          </p:nvPr>
        </p:nvPicPr>
        <p:blipFill>
          <a:blip r:embed="rId3" cstate="print"/>
          <a:srcRect/>
          <a:stretch>
            <a:fillRect/>
          </a:stretch>
        </p:blipFill>
        <p:spPr>
          <a:xfrm>
            <a:off x="4555707" y="4235571"/>
            <a:ext cx="1459140" cy="1576146"/>
          </a:xfrm>
          <a:noFill/>
        </p:spPr>
      </p:pic>
      <p:pic>
        <p:nvPicPr>
          <p:cNvPr id="60422" name="Picture 4" descr="MCj03000970000[1]"/>
          <p:cNvPicPr>
            <a:picLocks noChangeAspect="1" noChangeArrowheads="1"/>
          </p:cNvPicPr>
          <p:nvPr/>
        </p:nvPicPr>
        <p:blipFill>
          <a:blip r:embed="rId3" cstate="print"/>
          <a:srcRect/>
          <a:stretch>
            <a:fillRect/>
          </a:stretch>
        </p:blipFill>
        <p:spPr bwMode="auto">
          <a:xfrm>
            <a:off x="1331913" y="1989138"/>
            <a:ext cx="1277937" cy="1381125"/>
          </a:xfrm>
          <a:prstGeom prst="rect">
            <a:avLst/>
          </a:prstGeom>
          <a:noFill/>
          <a:ln w="9525">
            <a:noFill/>
            <a:miter lim="800000"/>
            <a:headEnd/>
            <a:tailEnd/>
          </a:ln>
        </p:spPr>
      </p:pic>
      <p:pic>
        <p:nvPicPr>
          <p:cNvPr id="60423" name="Picture 5" descr="MCj03000970000[1]"/>
          <p:cNvPicPr>
            <a:picLocks noChangeAspect="1" noChangeArrowheads="1"/>
          </p:cNvPicPr>
          <p:nvPr/>
        </p:nvPicPr>
        <p:blipFill>
          <a:blip r:embed="rId3" cstate="print"/>
          <a:srcRect/>
          <a:stretch>
            <a:fillRect/>
          </a:stretch>
        </p:blipFill>
        <p:spPr bwMode="auto">
          <a:xfrm>
            <a:off x="2843213" y="1915456"/>
            <a:ext cx="1346808" cy="1454807"/>
          </a:xfrm>
          <a:prstGeom prst="rect">
            <a:avLst/>
          </a:prstGeom>
          <a:noFill/>
          <a:ln w="9525">
            <a:noFill/>
            <a:miter lim="800000"/>
            <a:headEnd/>
            <a:tailEnd/>
          </a:ln>
        </p:spPr>
      </p:pic>
      <p:pic>
        <p:nvPicPr>
          <p:cNvPr id="60424" name="Picture 6" descr="MCj03000970000[1]"/>
          <p:cNvPicPr>
            <a:picLocks noChangeAspect="1" noChangeArrowheads="1"/>
          </p:cNvPicPr>
          <p:nvPr/>
        </p:nvPicPr>
        <p:blipFill>
          <a:blip r:embed="rId3" cstate="print"/>
          <a:srcRect/>
          <a:stretch>
            <a:fillRect/>
          </a:stretch>
        </p:blipFill>
        <p:spPr bwMode="auto">
          <a:xfrm>
            <a:off x="4427538" y="1989138"/>
            <a:ext cx="1277937" cy="1381125"/>
          </a:xfrm>
          <a:prstGeom prst="rect">
            <a:avLst/>
          </a:prstGeom>
          <a:noFill/>
          <a:ln w="9525">
            <a:noFill/>
            <a:miter lim="800000"/>
            <a:headEnd/>
            <a:tailEnd/>
          </a:ln>
        </p:spPr>
      </p:pic>
      <p:pic>
        <p:nvPicPr>
          <p:cNvPr id="60425" name="Picture 7" descr="MCj03000970000[1]"/>
          <p:cNvPicPr>
            <a:picLocks noChangeAspect="1" noChangeArrowheads="1"/>
          </p:cNvPicPr>
          <p:nvPr/>
        </p:nvPicPr>
        <p:blipFill>
          <a:blip r:embed="rId3" cstate="print"/>
          <a:srcRect/>
          <a:stretch>
            <a:fillRect/>
          </a:stretch>
        </p:blipFill>
        <p:spPr bwMode="auto">
          <a:xfrm>
            <a:off x="1116013" y="4221163"/>
            <a:ext cx="1346200" cy="1454150"/>
          </a:xfrm>
          <a:prstGeom prst="rect">
            <a:avLst/>
          </a:prstGeom>
          <a:noFill/>
          <a:ln w="9525">
            <a:noFill/>
            <a:miter lim="800000"/>
            <a:headEnd/>
            <a:tailEnd/>
          </a:ln>
        </p:spPr>
      </p:pic>
      <p:sp>
        <p:nvSpPr>
          <p:cNvPr id="60426" name="Text Box 17"/>
          <p:cNvSpPr txBox="1">
            <a:spLocks noChangeArrowheads="1"/>
          </p:cNvSpPr>
          <p:nvPr/>
        </p:nvSpPr>
        <p:spPr bwMode="auto">
          <a:xfrm>
            <a:off x="0" y="2060575"/>
            <a:ext cx="1476375" cy="366713"/>
          </a:xfrm>
          <a:prstGeom prst="rect">
            <a:avLst/>
          </a:prstGeom>
          <a:noFill/>
          <a:ln w="9525">
            <a:noFill/>
            <a:miter lim="800000"/>
            <a:headEnd/>
            <a:tailEnd/>
          </a:ln>
        </p:spPr>
        <p:txBody>
          <a:bodyPr>
            <a:spAutoFit/>
          </a:bodyPr>
          <a:lstStyle/>
          <a:p>
            <a:pPr>
              <a:spcBef>
                <a:spcPct val="50000"/>
              </a:spcBef>
            </a:pPr>
            <a:r>
              <a:rPr lang="ja-JP" altLang="en-US"/>
              <a:t>１年目</a:t>
            </a:r>
          </a:p>
        </p:txBody>
      </p:sp>
      <p:sp>
        <p:nvSpPr>
          <p:cNvPr id="60427" name="Text Box 18"/>
          <p:cNvSpPr txBox="1">
            <a:spLocks noChangeArrowheads="1"/>
          </p:cNvSpPr>
          <p:nvPr/>
        </p:nvSpPr>
        <p:spPr bwMode="auto">
          <a:xfrm>
            <a:off x="0" y="4076700"/>
            <a:ext cx="1403350" cy="366713"/>
          </a:xfrm>
          <a:prstGeom prst="rect">
            <a:avLst/>
          </a:prstGeom>
          <a:noFill/>
          <a:ln w="9525">
            <a:noFill/>
            <a:miter lim="800000"/>
            <a:headEnd/>
            <a:tailEnd/>
          </a:ln>
        </p:spPr>
        <p:txBody>
          <a:bodyPr>
            <a:spAutoFit/>
          </a:bodyPr>
          <a:lstStyle/>
          <a:p>
            <a:pPr>
              <a:spcBef>
                <a:spcPct val="50000"/>
              </a:spcBef>
            </a:pPr>
            <a:r>
              <a:rPr lang="ja-JP" altLang="en-US"/>
              <a:t>２年目</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274638"/>
            <a:ext cx="8229600" cy="993775"/>
          </a:xfrm>
        </p:spPr>
        <p:txBody>
          <a:bodyPr/>
          <a:lstStyle/>
          <a:p>
            <a:r>
              <a:rPr lang="ja-JP" altLang="en-US" smtClean="0"/>
              <a:t>りんごの生産額</a:t>
            </a:r>
          </a:p>
        </p:txBody>
      </p:sp>
      <p:pic>
        <p:nvPicPr>
          <p:cNvPr id="61443" name="Picture 3" descr="MCj03000970000[1]"/>
          <p:cNvPicPr>
            <a:picLocks noGrp="1" noChangeAspect="1" noChangeArrowheads="1"/>
          </p:cNvPicPr>
          <p:nvPr>
            <p:ph sz="half" idx="1"/>
          </p:nvPr>
        </p:nvPicPr>
        <p:blipFill>
          <a:blip r:embed="rId3" cstate="print"/>
          <a:srcRect/>
          <a:stretch>
            <a:fillRect/>
          </a:stretch>
        </p:blipFill>
        <p:spPr>
          <a:xfrm>
            <a:off x="2627313" y="4213503"/>
            <a:ext cx="1419225" cy="1533247"/>
          </a:xfrm>
          <a:noFill/>
        </p:spPr>
      </p:pic>
      <p:pic>
        <p:nvPicPr>
          <p:cNvPr id="61444" name="Picture 4" descr="MCj03000970000[1]"/>
          <p:cNvPicPr>
            <a:picLocks noGrp="1" noChangeAspect="1" noChangeArrowheads="1"/>
          </p:cNvPicPr>
          <p:nvPr>
            <p:ph sz="quarter" idx="2"/>
          </p:nvPr>
        </p:nvPicPr>
        <p:blipFill>
          <a:blip r:embed="rId3" cstate="print"/>
          <a:srcRect/>
          <a:stretch>
            <a:fillRect/>
          </a:stretch>
        </p:blipFill>
        <p:spPr>
          <a:xfrm>
            <a:off x="5795963" y="4365625"/>
            <a:ext cx="1346200" cy="1454150"/>
          </a:xfrm>
          <a:noFill/>
        </p:spPr>
      </p:pic>
      <p:pic>
        <p:nvPicPr>
          <p:cNvPr id="61445" name="Picture 9" descr="MCj03000970000[1]"/>
          <p:cNvPicPr>
            <a:picLocks noGrp="1" noChangeAspect="1" noChangeArrowheads="1"/>
          </p:cNvPicPr>
          <p:nvPr>
            <p:ph sz="quarter" idx="3"/>
          </p:nvPr>
        </p:nvPicPr>
        <p:blipFill>
          <a:blip r:embed="rId3" cstate="print"/>
          <a:srcRect/>
          <a:stretch>
            <a:fillRect/>
          </a:stretch>
        </p:blipFill>
        <p:spPr>
          <a:xfrm>
            <a:off x="4284663" y="4292600"/>
            <a:ext cx="1346200" cy="1454150"/>
          </a:xfrm>
          <a:noFill/>
        </p:spPr>
      </p:pic>
      <p:pic>
        <p:nvPicPr>
          <p:cNvPr id="61446" name="Picture 5" descr="MCj03000970000[1]"/>
          <p:cNvPicPr>
            <a:picLocks noChangeAspect="1" noChangeArrowheads="1"/>
          </p:cNvPicPr>
          <p:nvPr/>
        </p:nvPicPr>
        <p:blipFill>
          <a:blip r:embed="rId3" cstate="print"/>
          <a:srcRect/>
          <a:stretch>
            <a:fillRect/>
          </a:stretch>
        </p:blipFill>
        <p:spPr bwMode="auto">
          <a:xfrm>
            <a:off x="1331913" y="1989138"/>
            <a:ext cx="1277937" cy="1381125"/>
          </a:xfrm>
          <a:prstGeom prst="rect">
            <a:avLst/>
          </a:prstGeom>
          <a:noFill/>
          <a:ln w="9525">
            <a:noFill/>
            <a:miter lim="800000"/>
            <a:headEnd/>
            <a:tailEnd/>
          </a:ln>
        </p:spPr>
      </p:pic>
      <p:pic>
        <p:nvPicPr>
          <p:cNvPr id="61447" name="Picture 6" descr="MCj03000970000[1]"/>
          <p:cNvPicPr>
            <a:picLocks noChangeAspect="1" noChangeArrowheads="1"/>
          </p:cNvPicPr>
          <p:nvPr/>
        </p:nvPicPr>
        <p:blipFill>
          <a:blip r:embed="rId3" cstate="print"/>
          <a:srcRect/>
          <a:stretch>
            <a:fillRect/>
          </a:stretch>
        </p:blipFill>
        <p:spPr bwMode="auto">
          <a:xfrm>
            <a:off x="2843213" y="1916113"/>
            <a:ext cx="1346200" cy="1454150"/>
          </a:xfrm>
          <a:prstGeom prst="rect">
            <a:avLst/>
          </a:prstGeom>
          <a:noFill/>
          <a:ln w="9525">
            <a:noFill/>
            <a:miter lim="800000"/>
            <a:headEnd/>
            <a:tailEnd/>
          </a:ln>
        </p:spPr>
      </p:pic>
      <p:pic>
        <p:nvPicPr>
          <p:cNvPr id="61448" name="Picture 7" descr="MCj03000970000[1]"/>
          <p:cNvPicPr>
            <a:picLocks noChangeAspect="1" noChangeArrowheads="1"/>
          </p:cNvPicPr>
          <p:nvPr/>
        </p:nvPicPr>
        <p:blipFill>
          <a:blip r:embed="rId3" cstate="print"/>
          <a:srcRect/>
          <a:stretch>
            <a:fillRect/>
          </a:stretch>
        </p:blipFill>
        <p:spPr bwMode="auto">
          <a:xfrm>
            <a:off x="4478531" y="1989138"/>
            <a:ext cx="1277937" cy="1381125"/>
          </a:xfrm>
          <a:prstGeom prst="rect">
            <a:avLst/>
          </a:prstGeom>
          <a:noFill/>
          <a:ln w="9525">
            <a:noFill/>
            <a:miter lim="800000"/>
            <a:headEnd/>
            <a:tailEnd/>
          </a:ln>
        </p:spPr>
      </p:pic>
      <p:pic>
        <p:nvPicPr>
          <p:cNvPr id="61449" name="Picture 8" descr="MCj03000970000[1]"/>
          <p:cNvPicPr>
            <a:picLocks noChangeAspect="1" noChangeArrowheads="1"/>
          </p:cNvPicPr>
          <p:nvPr/>
        </p:nvPicPr>
        <p:blipFill>
          <a:blip r:embed="rId3" cstate="print"/>
          <a:srcRect/>
          <a:stretch>
            <a:fillRect/>
          </a:stretch>
        </p:blipFill>
        <p:spPr bwMode="auto">
          <a:xfrm>
            <a:off x="1116013" y="4221163"/>
            <a:ext cx="1346200" cy="1454150"/>
          </a:xfrm>
          <a:prstGeom prst="rect">
            <a:avLst/>
          </a:prstGeom>
          <a:noFill/>
          <a:ln w="9525">
            <a:noFill/>
            <a:miter lim="800000"/>
            <a:headEnd/>
            <a:tailEnd/>
          </a:ln>
        </p:spPr>
      </p:pic>
      <p:sp>
        <p:nvSpPr>
          <p:cNvPr id="61450" name="Text Box 10"/>
          <p:cNvSpPr txBox="1">
            <a:spLocks noChangeArrowheads="1"/>
          </p:cNvSpPr>
          <p:nvPr/>
        </p:nvSpPr>
        <p:spPr bwMode="auto">
          <a:xfrm>
            <a:off x="0" y="2060575"/>
            <a:ext cx="1476375" cy="366713"/>
          </a:xfrm>
          <a:prstGeom prst="rect">
            <a:avLst/>
          </a:prstGeom>
          <a:noFill/>
          <a:ln w="9525">
            <a:noFill/>
            <a:miter lim="800000"/>
            <a:headEnd/>
            <a:tailEnd/>
          </a:ln>
        </p:spPr>
        <p:txBody>
          <a:bodyPr>
            <a:spAutoFit/>
          </a:bodyPr>
          <a:lstStyle/>
          <a:p>
            <a:pPr>
              <a:spcBef>
                <a:spcPct val="50000"/>
              </a:spcBef>
            </a:pPr>
            <a:r>
              <a:rPr lang="ja-JP" altLang="en-US"/>
              <a:t>１年目</a:t>
            </a:r>
          </a:p>
        </p:txBody>
      </p:sp>
      <p:sp>
        <p:nvSpPr>
          <p:cNvPr id="61451" name="Text Box 11"/>
          <p:cNvSpPr txBox="1">
            <a:spLocks noChangeArrowheads="1"/>
          </p:cNvSpPr>
          <p:nvPr/>
        </p:nvSpPr>
        <p:spPr bwMode="auto">
          <a:xfrm>
            <a:off x="0" y="4076700"/>
            <a:ext cx="1403350" cy="366713"/>
          </a:xfrm>
          <a:prstGeom prst="rect">
            <a:avLst/>
          </a:prstGeom>
          <a:noFill/>
          <a:ln w="9525">
            <a:noFill/>
            <a:miter lim="800000"/>
            <a:headEnd/>
            <a:tailEnd/>
          </a:ln>
        </p:spPr>
        <p:txBody>
          <a:bodyPr>
            <a:spAutoFit/>
          </a:bodyPr>
          <a:lstStyle/>
          <a:p>
            <a:pPr>
              <a:spcBef>
                <a:spcPct val="50000"/>
              </a:spcBef>
            </a:pPr>
            <a:r>
              <a:rPr lang="ja-JP" altLang="en-US"/>
              <a:t>２年目</a:t>
            </a:r>
          </a:p>
        </p:txBody>
      </p:sp>
      <p:sp>
        <p:nvSpPr>
          <p:cNvPr id="61452" name="Text Box 12"/>
          <p:cNvSpPr txBox="1">
            <a:spLocks noChangeArrowheads="1"/>
          </p:cNvSpPr>
          <p:nvPr/>
        </p:nvSpPr>
        <p:spPr bwMode="auto">
          <a:xfrm>
            <a:off x="1116013" y="1484313"/>
            <a:ext cx="3240087" cy="457200"/>
          </a:xfrm>
          <a:prstGeom prst="rect">
            <a:avLst/>
          </a:prstGeom>
          <a:noFill/>
          <a:ln w="9525">
            <a:noFill/>
            <a:miter lim="800000"/>
            <a:headEnd/>
            <a:tailEnd/>
          </a:ln>
        </p:spPr>
        <p:txBody>
          <a:bodyPr>
            <a:spAutoFit/>
          </a:bodyPr>
          <a:lstStyle/>
          <a:p>
            <a:pPr>
              <a:spcBef>
                <a:spcPct val="50000"/>
              </a:spcBef>
            </a:pPr>
            <a:r>
              <a:rPr lang="ja-JP" altLang="en-US" sz="2400"/>
              <a:t>１個＝１００円</a:t>
            </a:r>
          </a:p>
        </p:txBody>
      </p:sp>
      <p:sp>
        <p:nvSpPr>
          <p:cNvPr id="61453" name="Text Box 13"/>
          <p:cNvSpPr txBox="1">
            <a:spLocks noChangeArrowheads="1"/>
          </p:cNvSpPr>
          <p:nvPr/>
        </p:nvSpPr>
        <p:spPr bwMode="auto">
          <a:xfrm>
            <a:off x="1116013" y="3644900"/>
            <a:ext cx="3240087" cy="457200"/>
          </a:xfrm>
          <a:prstGeom prst="rect">
            <a:avLst/>
          </a:prstGeom>
          <a:noFill/>
          <a:ln w="9525">
            <a:noFill/>
            <a:miter lim="800000"/>
            <a:headEnd/>
            <a:tailEnd/>
          </a:ln>
        </p:spPr>
        <p:txBody>
          <a:bodyPr>
            <a:spAutoFit/>
          </a:bodyPr>
          <a:lstStyle/>
          <a:p>
            <a:pPr>
              <a:spcBef>
                <a:spcPct val="50000"/>
              </a:spcBef>
            </a:pPr>
            <a:r>
              <a:rPr lang="ja-JP" altLang="en-US" sz="2400"/>
              <a:t>１個＝２００円</a:t>
            </a:r>
          </a:p>
        </p:txBody>
      </p:sp>
      <p:sp>
        <p:nvSpPr>
          <p:cNvPr id="61454" name="Text Box 14"/>
          <p:cNvSpPr txBox="1">
            <a:spLocks noChangeArrowheads="1"/>
          </p:cNvSpPr>
          <p:nvPr/>
        </p:nvSpPr>
        <p:spPr bwMode="auto">
          <a:xfrm>
            <a:off x="6588125" y="2492375"/>
            <a:ext cx="2016125" cy="366713"/>
          </a:xfrm>
          <a:prstGeom prst="rect">
            <a:avLst/>
          </a:prstGeom>
          <a:noFill/>
          <a:ln w="9525">
            <a:noFill/>
            <a:miter lim="800000"/>
            <a:headEnd/>
            <a:tailEnd/>
          </a:ln>
        </p:spPr>
        <p:txBody>
          <a:bodyPr>
            <a:spAutoFit/>
          </a:bodyPr>
          <a:lstStyle/>
          <a:p>
            <a:endParaRPr lang="ja-JP" altLang="ja-JP"/>
          </a:p>
        </p:txBody>
      </p:sp>
      <p:sp>
        <p:nvSpPr>
          <p:cNvPr id="61455" name="Text Box 15"/>
          <p:cNvSpPr txBox="1">
            <a:spLocks noChangeArrowheads="1"/>
          </p:cNvSpPr>
          <p:nvPr/>
        </p:nvSpPr>
        <p:spPr bwMode="auto">
          <a:xfrm>
            <a:off x="7308850" y="2420938"/>
            <a:ext cx="2089150"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３００円</a:t>
            </a:r>
          </a:p>
        </p:txBody>
      </p:sp>
      <p:sp>
        <p:nvSpPr>
          <p:cNvPr id="61456" name="Text Box 16"/>
          <p:cNvSpPr txBox="1">
            <a:spLocks noChangeArrowheads="1"/>
          </p:cNvSpPr>
          <p:nvPr/>
        </p:nvSpPr>
        <p:spPr bwMode="auto">
          <a:xfrm>
            <a:off x="7380288" y="4508500"/>
            <a:ext cx="1763712" cy="641350"/>
          </a:xfrm>
          <a:prstGeom prst="rect">
            <a:avLst/>
          </a:prstGeom>
          <a:noFill/>
          <a:ln w="9525">
            <a:noFill/>
            <a:miter lim="800000"/>
            <a:headEnd/>
            <a:tailEnd/>
          </a:ln>
        </p:spPr>
        <p:txBody>
          <a:bodyPr>
            <a:spAutoFit/>
          </a:bodyPr>
          <a:lstStyle/>
          <a:p>
            <a:pPr>
              <a:spcBef>
                <a:spcPct val="50000"/>
              </a:spcBef>
            </a:pPr>
            <a:r>
              <a:rPr lang="en-US" altLang="ja-JP" sz="3600" dirty="0">
                <a:solidFill>
                  <a:srgbClr val="FF0000"/>
                </a:solidFill>
              </a:rPr>
              <a:t>800</a:t>
            </a:r>
            <a:r>
              <a:rPr lang="ja-JP" altLang="en-US" sz="3600" dirty="0">
                <a:solidFill>
                  <a:srgbClr val="FF0000"/>
                </a:solidFill>
              </a:rPr>
              <a:t>円</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ja-JP" altLang="en-US" smtClean="0"/>
              <a:t>名目と実質</a:t>
            </a:r>
          </a:p>
        </p:txBody>
      </p:sp>
      <p:sp>
        <p:nvSpPr>
          <p:cNvPr id="62467" name="Text Box 13"/>
          <p:cNvSpPr txBox="1">
            <a:spLocks noChangeArrowheads="1"/>
          </p:cNvSpPr>
          <p:nvPr/>
        </p:nvSpPr>
        <p:spPr bwMode="auto">
          <a:xfrm>
            <a:off x="1258888" y="1628775"/>
            <a:ext cx="5834062" cy="579438"/>
          </a:xfrm>
          <a:prstGeom prst="rect">
            <a:avLst/>
          </a:prstGeom>
          <a:noFill/>
          <a:ln w="9525">
            <a:noFill/>
            <a:miter lim="800000"/>
            <a:headEnd/>
            <a:tailEnd/>
          </a:ln>
        </p:spPr>
        <p:txBody>
          <a:bodyPr>
            <a:spAutoFit/>
          </a:bodyPr>
          <a:lstStyle/>
          <a:p>
            <a:pPr>
              <a:spcBef>
                <a:spcPct val="50000"/>
              </a:spcBef>
            </a:pPr>
            <a:r>
              <a:rPr lang="ja-JP" altLang="en-US" sz="3200"/>
              <a:t>名目は、生産額を表す。</a:t>
            </a:r>
          </a:p>
        </p:txBody>
      </p:sp>
      <p:sp>
        <p:nvSpPr>
          <p:cNvPr id="62468" name="Text Box 14"/>
          <p:cNvSpPr txBox="1">
            <a:spLocks noChangeArrowheads="1"/>
          </p:cNvSpPr>
          <p:nvPr/>
        </p:nvSpPr>
        <p:spPr bwMode="auto">
          <a:xfrm>
            <a:off x="1258888" y="2349500"/>
            <a:ext cx="6697662" cy="1066800"/>
          </a:xfrm>
          <a:prstGeom prst="rect">
            <a:avLst/>
          </a:prstGeom>
          <a:noFill/>
          <a:ln w="9525">
            <a:noFill/>
            <a:miter lim="800000"/>
            <a:headEnd/>
            <a:tailEnd/>
          </a:ln>
        </p:spPr>
        <p:txBody>
          <a:bodyPr>
            <a:spAutoFit/>
          </a:bodyPr>
          <a:lstStyle/>
          <a:p>
            <a:pPr>
              <a:spcBef>
                <a:spcPct val="50000"/>
              </a:spcBef>
            </a:pPr>
            <a:r>
              <a:rPr lang="ja-JP" altLang="en-US" sz="3200"/>
              <a:t>実質は価格変動を調整した後の生産額を表す。個数の動きと同じになる。</a:t>
            </a:r>
          </a:p>
        </p:txBody>
      </p:sp>
      <p:sp>
        <p:nvSpPr>
          <p:cNvPr id="62469" name="Text Box 15"/>
          <p:cNvSpPr txBox="1">
            <a:spLocks noChangeArrowheads="1"/>
          </p:cNvSpPr>
          <p:nvPr/>
        </p:nvSpPr>
        <p:spPr bwMode="auto">
          <a:xfrm>
            <a:off x="1258888" y="3844925"/>
            <a:ext cx="6481762" cy="3013075"/>
          </a:xfrm>
          <a:prstGeom prst="rect">
            <a:avLst/>
          </a:prstGeom>
          <a:noFill/>
          <a:ln w="9525">
            <a:noFill/>
            <a:miter lim="800000"/>
            <a:headEnd/>
            <a:tailEnd/>
          </a:ln>
        </p:spPr>
        <p:txBody>
          <a:bodyPr>
            <a:spAutoFit/>
          </a:bodyPr>
          <a:lstStyle/>
          <a:p>
            <a:pPr>
              <a:spcBef>
                <a:spcPct val="50000"/>
              </a:spcBef>
            </a:pPr>
            <a:r>
              <a:rPr lang="ja-JP" altLang="en-US" sz="2400"/>
              <a:t>名目値＝体重</a:t>
            </a:r>
          </a:p>
          <a:p>
            <a:pPr>
              <a:spcBef>
                <a:spcPct val="50000"/>
              </a:spcBef>
            </a:pPr>
            <a:r>
              <a:rPr lang="ja-JP" altLang="en-US" sz="2400"/>
              <a:t>同じ</a:t>
            </a:r>
            <a:r>
              <a:rPr lang="en-US" altLang="ja-JP" sz="2400"/>
              <a:t>70</a:t>
            </a:r>
            <a:r>
              <a:rPr lang="ja-JP" altLang="en-US" sz="2400"/>
              <a:t>キロでも、脂肪が多い人と筋肉質では運動能力に差がある。</a:t>
            </a:r>
          </a:p>
          <a:p>
            <a:pPr>
              <a:spcBef>
                <a:spcPct val="50000"/>
              </a:spcBef>
            </a:pPr>
            <a:r>
              <a:rPr lang="ja-JP" altLang="en-US" sz="2400"/>
              <a:t>価格＝脂肪</a:t>
            </a:r>
          </a:p>
          <a:p>
            <a:pPr>
              <a:spcBef>
                <a:spcPct val="50000"/>
              </a:spcBef>
            </a:pPr>
            <a:r>
              <a:rPr lang="ja-JP" altLang="en-US" sz="2400"/>
              <a:t>実質値＝脂肪を除いた体重</a:t>
            </a:r>
          </a:p>
          <a:p>
            <a:pPr>
              <a:spcBef>
                <a:spcPct val="50000"/>
              </a:spcBef>
            </a:pPr>
            <a:endParaRPr lang="en-US" altLang="ja-JP" sz="2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endParaRPr lang="ja-JP" altLang="ja-JP" smtClean="0"/>
          </a:p>
        </p:txBody>
      </p:sp>
      <p:sp>
        <p:nvSpPr>
          <p:cNvPr id="63491" name="Rectangle 3"/>
          <p:cNvSpPr>
            <a:spLocks noGrp="1" noChangeArrowheads="1"/>
          </p:cNvSpPr>
          <p:nvPr>
            <p:ph idx="1"/>
          </p:nvPr>
        </p:nvSpPr>
        <p:spPr/>
        <p:txBody>
          <a:bodyPr/>
          <a:lstStyle/>
          <a:p>
            <a:r>
              <a:rPr lang="ja-JP" altLang="en-US" smtClean="0"/>
              <a:t>実質値＝名目値／物価</a:t>
            </a:r>
          </a:p>
          <a:p>
            <a:endParaRPr lang="ja-JP" altLang="en-US" smtClean="0"/>
          </a:p>
          <a:p>
            <a:r>
              <a:rPr lang="ja-JP" altLang="en-US" smtClean="0"/>
              <a:t>物価は基準年を</a:t>
            </a:r>
            <a:r>
              <a:rPr lang="en-US" altLang="ja-JP" smtClean="0"/>
              <a:t>100</a:t>
            </a:r>
            <a:r>
              <a:rPr lang="ja-JP" altLang="en-US" smtClean="0"/>
              <a:t>とした指数。</a:t>
            </a:r>
          </a:p>
          <a:p>
            <a:r>
              <a:rPr lang="ja-JP" altLang="en-US" smtClean="0"/>
              <a:t>デフレーターなどは基準年を</a:t>
            </a:r>
            <a:r>
              <a:rPr lang="en-US" altLang="ja-JP" smtClean="0"/>
              <a:t>100</a:t>
            </a:r>
            <a:r>
              <a:rPr lang="ja-JP" altLang="en-US" smtClean="0"/>
              <a:t>とする場合が多い。</a:t>
            </a:r>
          </a:p>
          <a:p>
            <a:endParaRPr lang="ja-JP" altLang="en-US" smtClean="0"/>
          </a:p>
          <a:p>
            <a:r>
              <a:rPr lang="ja-JP" altLang="en-US" smtClean="0"/>
              <a:t>実質値＝名目値／デフレーター</a:t>
            </a:r>
            <a:r>
              <a:rPr lang="en-US" altLang="ja-JP" smtClean="0"/>
              <a:t>×100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ja-JP" altLang="en-US" smtClean="0"/>
              <a:t>物価</a:t>
            </a:r>
          </a:p>
        </p:txBody>
      </p:sp>
      <p:sp>
        <p:nvSpPr>
          <p:cNvPr id="64515" name="Rectangle 3"/>
          <p:cNvSpPr>
            <a:spLocks noGrp="1" noChangeArrowheads="1"/>
          </p:cNvSpPr>
          <p:nvPr>
            <p:ph idx="1"/>
          </p:nvPr>
        </p:nvSpPr>
        <p:spPr/>
        <p:txBody>
          <a:bodyPr/>
          <a:lstStyle/>
          <a:p>
            <a:r>
              <a:rPr lang="ja-JP" altLang="en-US" smtClean="0"/>
              <a:t>さまざまな商品の値段の動きを総合的に示す。</a:t>
            </a:r>
          </a:p>
          <a:p>
            <a:endParaRPr lang="ja-JP" altLang="en-US" smtClean="0"/>
          </a:p>
          <a:p>
            <a:r>
              <a:rPr lang="ja-JP" altLang="en-US" smtClean="0"/>
              <a:t>基準年＝</a:t>
            </a:r>
            <a:r>
              <a:rPr lang="en-US" altLang="ja-JP" smtClean="0"/>
              <a:t>100</a:t>
            </a:r>
            <a:r>
              <a:rPr lang="ja-JP" altLang="en-US" smtClean="0"/>
              <a:t>で表されることが多い。</a:t>
            </a:r>
          </a:p>
          <a:p>
            <a:r>
              <a:rPr lang="ja-JP" altLang="en-US" smtClean="0"/>
              <a:t>例　消費者物価指数、企業物価指数、</a:t>
            </a:r>
          </a:p>
          <a:p>
            <a:r>
              <a:rPr lang="ja-JP" altLang="en-US" smtClean="0"/>
              <a:t>　　　ＧＤＰデフレーター</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274638"/>
            <a:ext cx="8229600" cy="993775"/>
          </a:xfrm>
        </p:spPr>
        <p:txBody>
          <a:bodyPr/>
          <a:lstStyle/>
          <a:p>
            <a:r>
              <a:rPr lang="ja-JP" altLang="en-US" smtClean="0"/>
              <a:t>実質値＝名目／物価</a:t>
            </a:r>
            <a:r>
              <a:rPr lang="en-US" altLang="ja-JP" smtClean="0"/>
              <a:t>×100</a:t>
            </a:r>
          </a:p>
        </p:txBody>
      </p:sp>
      <p:pic>
        <p:nvPicPr>
          <p:cNvPr id="65539" name="Picture 3" descr="MCj03000970000[1]"/>
          <p:cNvPicPr>
            <a:picLocks noGrp="1" noChangeAspect="1" noChangeArrowheads="1"/>
          </p:cNvPicPr>
          <p:nvPr>
            <p:ph sz="half" idx="1"/>
          </p:nvPr>
        </p:nvPicPr>
        <p:blipFill>
          <a:blip r:embed="rId3" cstate="print"/>
          <a:srcRect/>
          <a:stretch>
            <a:fillRect/>
          </a:stretch>
        </p:blipFill>
        <p:spPr>
          <a:xfrm>
            <a:off x="2718796" y="4260055"/>
            <a:ext cx="1400767" cy="1513305"/>
          </a:xfrm>
          <a:noFill/>
        </p:spPr>
      </p:pic>
      <p:pic>
        <p:nvPicPr>
          <p:cNvPr id="65540" name="Picture 4" descr="MCj03000970000[1]"/>
          <p:cNvPicPr>
            <a:picLocks noGrp="1" noChangeAspect="1" noChangeArrowheads="1"/>
          </p:cNvPicPr>
          <p:nvPr>
            <p:ph sz="quarter" idx="2"/>
          </p:nvPr>
        </p:nvPicPr>
        <p:blipFill>
          <a:blip r:embed="rId3" cstate="print"/>
          <a:srcRect/>
          <a:stretch>
            <a:fillRect/>
          </a:stretch>
        </p:blipFill>
        <p:spPr>
          <a:xfrm>
            <a:off x="5795963" y="4365625"/>
            <a:ext cx="1346200" cy="1454150"/>
          </a:xfrm>
          <a:noFill/>
        </p:spPr>
      </p:pic>
      <p:pic>
        <p:nvPicPr>
          <p:cNvPr id="65541" name="Picture 9" descr="MCj03000970000[1]"/>
          <p:cNvPicPr>
            <a:picLocks noGrp="1" noChangeAspect="1" noChangeArrowheads="1"/>
          </p:cNvPicPr>
          <p:nvPr>
            <p:ph sz="quarter" idx="3"/>
          </p:nvPr>
        </p:nvPicPr>
        <p:blipFill>
          <a:blip r:embed="rId3" cstate="print"/>
          <a:srcRect/>
          <a:stretch>
            <a:fillRect/>
          </a:stretch>
        </p:blipFill>
        <p:spPr>
          <a:xfrm>
            <a:off x="4284663" y="4292600"/>
            <a:ext cx="1346200" cy="1454150"/>
          </a:xfrm>
          <a:noFill/>
        </p:spPr>
      </p:pic>
      <p:pic>
        <p:nvPicPr>
          <p:cNvPr id="65542" name="Picture 5" descr="MCj03000970000[1]"/>
          <p:cNvPicPr>
            <a:picLocks noChangeAspect="1" noChangeArrowheads="1"/>
          </p:cNvPicPr>
          <p:nvPr/>
        </p:nvPicPr>
        <p:blipFill>
          <a:blip r:embed="rId3" cstate="print"/>
          <a:srcRect/>
          <a:stretch>
            <a:fillRect/>
          </a:stretch>
        </p:blipFill>
        <p:spPr bwMode="auto">
          <a:xfrm>
            <a:off x="1331913" y="1989138"/>
            <a:ext cx="1277937" cy="1381125"/>
          </a:xfrm>
          <a:prstGeom prst="rect">
            <a:avLst/>
          </a:prstGeom>
          <a:noFill/>
          <a:ln w="9525">
            <a:noFill/>
            <a:miter lim="800000"/>
            <a:headEnd/>
            <a:tailEnd/>
          </a:ln>
        </p:spPr>
      </p:pic>
      <p:pic>
        <p:nvPicPr>
          <p:cNvPr id="65543" name="Picture 6" descr="MCj03000970000[1]"/>
          <p:cNvPicPr>
            <a:picLocks noChangeAspect="1" noChangeArrowheads="1"/>
          </p:cNvPicPr>
          <p:nvPr/>
        </p:nvPicPr>
        <p:blipFill>
          <a:blip r:embed="rId3" cstate="print"/>
          <a:srcRect/>
          <a:stretch>
            <a:fillRect/>
          </a:stretch>
        </p:blipFill>
        <p:spPr bwMode="auto">
          <a:xfrm>
            <a:off x="2843213" y="1916113"/>
            <a:ext cx="1346200" cy="1454150"/>
          </a:xfrm>
          <a:prstGeom prst="rect">
            <a:avLst/>
          </a:prstGeom>
          <a:noFill/>
          <a:ln w="9525">
            <a:noFill/>
            <a:miter lim="800000"/>
            <a:headEnd/>
            <a:tailEnd/>
          </a:ln>
        </p:spPr>
      </p:pic>
      <p:pic>
        <p:nvPicPr>
          <p:cNvPr id="65544" name="Picture 7" descr="MCj03000970000[1]"/>
          <p:cNvPicPr>
            <a:picLocks noChangeAspect="1" noChangeArrowheads="1"/>
          </p:cNvPicPr>
          <p:nvPr/>
        </p:nvPicPr>
        <p:blipFill>
          <a:blip r:embed="rId3" cstate="print"/>
          <a:srcRect/>
          <a:stretch>
            <a:fillRect/>
          </a:stretch>
        </p:blipFill>
        <p:spPr bwMode="auto">
          <a:xfrm>
            <a:off x="4427538" y="1989138"/>
            <a:ext cx="1277937" cy="1381125"/>
          </a:xfrm>
          <a:prstGeom prst="rect">
            <a:avLst/>
          </a:prstGeom>
          <a:noFill/>
          <a:ln w="9525">
            <a:noFill/>
            <a:miter lim="800000"/>
            <a:headEnd/>
            <a:tailEnd/>
          </a:ln>
        </p:spPr>
      </p:pic>
      <p:pic>
        <p:nvPicPr>
          <p:cNvPr id="65545" name="Picture 8" descr="MCj03000970000[1]"/>
          <p:cNvPicPr>
            <a:picLocks noChangeAspect="1" noChangeArrowheads="1"/>
          </p:cNvPicPr>
          <p:nvPr/>
        </p:nvPicPr>
        <p:blipFill>
          <a:blip r:embed="rId3" cstate="print"/>
          <a:srcRect/>
          <a:stretch>
            <a:fillRect/>
          </a:stretch>
        </p:blipFill>
        <p:spPr bwMode="auto">
          <a:xfrm>
            <a:off x="1116013" y="4221163"/>
            <a:ext cx="1346200" cy="1454150"/>
          </a:xfrm>
          <a:prstGeom prst="rect">
            <a:avLst/>
          </a:prstGeom>
          <a:noFill/>
          <a:ln w="9525">
            <a:noFill/>
            <a:miter lim="800000"/>
            <a:headEnd/>
            <a:tailEnd/>
          </a:ln>
        </p:spPr>
      </p:pic>
      <p:sp>
        <p:nvSpPr>
          <p:cNvPr id="65546" name="Text Box 10"/>
          <p:cNvSpPr txBox="1">
            <a:spLocks noChangeArrowheads="1"/>
          </p:cNvSpPr>
          <p:nvPr/>
        </p:nvSpPr>
        <p:spPr bwMode="auto">
          <a:xfrm>
            <a:off x="0" y="2060575"/>
            <a:ext cx="1476375" cy="366713"/>
          </a:xfrm>
          <a:prstGeom prst="rect">
            <a:avLst/>
          </a:prstGeom>
          <a:noFill/>
          <a:ln w="9525">
            <a:noFill/>
            <a:miter lim="800000"/>
            <a:headEnd/>
            <a:tailEnd/>
          </a:ln>
        </p:spPr>
        <p:txBody>
          <a:bodyPr>
            <a:spAutoFit/>
          </a:bodyPr>
          <a:lstStyle/>
          <a:p>
            <a:pPr>
              <a:spcBef>
                <a:spcPct val="50000"/>
              </a:spcBef>
            </a:pPr>
            <a:r>
              <a:rPr lang="ja-JP" altLang="en-US"/>
              <a:t>１年目</a:t>
            </a:r>
          </a:p>
        </p:txBody>
      </p:sp>
      <p:sp>
        <p:nvSpPr>
          <p:cNvPr id="65547" name="Text Box 11"/>
          <p:cNvSpPr txBox="1">
            <a:spLocks noChangeArrowheads="1"/>
          </p:cNvSpPr>
          <p:nvPr/>
        </p:nvSpPr>
        <p:spPr bwMode="auto">
          <a:xfrm>
            <a:off x="0" y="4076700"/>
            <a:ext cx="1403350" cy="366713"/>
          </a:xfrm>
          <a:prstGeom prst="rect">
            <a:avLst/>
          </a:prstGeom>
          <a:noFill/>
          <a:ln w="9525">
            <a:noFill/>
            <a:miter lim="800000"/>
            <a:headEnd/>
            <a:tailEnd/>
          </a:ln>
        </p:spPr>
        <p:txBody>
          <a:bodyPr>
            <a:spAutoFit/>
          </a:bodyPr>
          <a:lstStyle/>
          <a:p>
            <a:pPr>
              <a:spcBef>
                <a:spcPct val="50000"/>
              </a:spcBef>
            </a:pPr>
            <a:r>
              <a:rPr lang="ja-JP" altLang="en-US"/>
              <a:t>２年目</a:t>
            </a:r>
          </a:p>
        </p:txBody>
      </p:sp>
      <p:sp>
        <p:nvSpPr>
          <p:cNvPr id="65548" name="Text Box 12"/>
          <p:cNvSpPr txBox="1">
            <a:spLocks noChangeArrowheads="1"/>
          </p:cNvSpPr>
          <p:nvPr/>
        </p:nvSpPr>
        <p:spPr bwMode="auto">
          <a:xfrm>
            <a:off x="1116013" y="1484313"/>
            <a:ext cx="3240087" cy="457200"/>
          </a:xfrm>
          <a:prstGeom prst="rect">
            <a:avLst/>
          </a:prstGeom>
          <a:noFill/>
          <a:ln w="9525">
            <a:noFill/>
            <a:miter lim="800000"/>
            <a:headEnd/>
            <a:tailEnd/>
          </a:ln>
        </p:spPr>
        <p:txBody>
          <a:bodyPr>
            <a:spAutoFit/>
          </a:bodyPr>
          <a:lstStyle/>
          <a:p>
            <a:pPr>
              <a:spcBef>
                <a:spcPct val="50000"/>
              </a:spcBef>
            </a:pPr>
            <a:r>
              <a:rPr lang="ja-JP" altLang="en-US" sz="2400"/>
              <a:t>１個＝２００円</a:t>
            </a:r>
          </a:p>
        </p:txBody>
      </p:sp>
      <p:sp>
        <p:nvSpPr>
          <p:cNvPr id="65549" name="Text Box 13"/>
          <p:cNvSpPr txBox="1">
            <a:spLocks noChangeArrowheads="1"/>
          </p:cNvSpPr>
          <p:nvPr/>
        </p:nvSpPr>
        <p:spPr bwMode="auto">
          <a:xfrm>
            <a:off x="1116013" y="3644900"/>
            <a:ext cx="3240087" cy="457200"/>
          </a:xfrm>
          <a:prstGeom prst="rect">
            <a:avLst/>
          </a:prstGeom>
          <a:noFill/>
          <a:ln w="9525">
            <a:noFill/>
            <a:miter lim="800000"/>
            <a:headEnd/>
            <a:tailEnd/>
          </a:ln>
        </p:spPr>
        <p:txBody>
          <a:bodyPr>
            <a:spAutoFit/>
          </a:bodyPr>
          <a:lstStyle/>
          <a:p>
            <a:pPr>
              <a:spcBef>
                <a:spcPct val="50000"/>
              </a:spcBef>
            </a:pPr>
            <a:r>
              <a:rPr lang="ja-JP" altLang="en-US" sz="2400"/>
              <a:t>１個＝</a:t>
            </a:r>
            <a:r>
              <a:rPr lang="en-US" altLang="ja-JP" sz="2400"/>
              <a:t>4</a:t>
            </a:r>
            <a:r>
              <a:rPr lang="ja-JP" altLang="en-US" sz="2400"/>
              <a:t>００円</a:t>
            </a:r>
          </a:p>
        </p:txBody>
      </p:sp>
      <p:sp>
        <p:nvSpPr>
          <p:cNvPr id="65550" name="Text Box 14"/>
          <p:cNvSpPr txBox="1">
            <a:spLocks noChangeArrowheads="1"/>
          </p:cNvSpPr>
          <p:nvPr/>
        </p:nvSpPr>
        <p:spPr bwMode="auto">
          <a:xfrm>
            <a:off x="6588125" y="2492375"/>
            <a:ext cx="2016125" cy="366713"/>
          </a:xfrm>
          <a:prstGeom prst="rect">
            <a:avLst/>
          </a:prstGeom>
          <a:noFill/>
          <a:ln w="9525">
            <a:noFill/>
            <a:miter lim="800000"/>
            <a:headEnd/>
            <a:tailEnd/>
          </a:ln>
        </p:spPr>
        <p:txBody>
          <a:bodyPr>
            <a:spAutoFit/>
          </a:bodyPr>
          <a:lstStyle/>
          <a:p>
            <a:endParaRPr lang="ja-JP" altLang="ja-JP"/>
          </a:p>
        </p:txBody>
      </p:sp>
      <p:sp>
        <p:nvSpPr>
          <p:cNvPr id="65551" name="Text Box 15"/>
          <p:cNvSpPr txBox="1">
            <a:spLocks noChangeArrowheads="1"/>
          </p:cNvSpPr>
          <p:nvPr/>
        </p:nvSpPr>
        <p:spPr bwMode="auto">
          <a:xfrm>
            <a:off x="6262688" y="1628775"/>
            <a:ext cx="2881312" cy="579438"/>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名目値</a:t>
            </a:r>
            <a:r>
              <a:rPr lang="en-US" altLang="ja-JP" sz="3200" dirty="0">
                <a:solidFill>
                  <a:srgbClr val="FF0000"/>
                </a:solidFill>
              </a:rPr>
              <a:t>600</a:t>
            </a:r>
            <a:r>
              <a:rPr lang="ja-JP" altLang="en-US" sz="3200" dirty="0">
                <a:solidFill>
                  <a:srgbClr val="FF0000"/>
                </a:solidFill>
              </a:rPr>
              <a:t>円</a:t>
            </a:r>
          </a:p>
        </p:txBody>
      </p:sp>
      <p:sp>
        <p:nvSpPr>
          <p:cNvPr id="65552" name="Text Box 16"/>
          <p:cNvSpPr txBox="1">
            <a:spLocks noChangeArrowheads="1"/>
          </p:cNvSpPr>
          <p:nvPr/>
        </p:nvSpPr>
        <p:spPr bwMode="auto">
          <a:xfrm>
            <a:off x="6516688" y="3716338"/>
            <a:ext cx="2627312" cy="579437"/>
          </a:xfrm>
          <a:prstGeom prst="rect">
            <a:avLst/>
          </a:prstGeom>
          <a:noFill/>
          <a:ln w="9525">
            <a:noFill/>
            <a:miter lim="800000"/>
            <a:headEnd/>
            <a:tailEnd/>
          </a:ln>
        </p:spPr>
        <p:txBody>
          <a:bodyPr>
            <a:spAutoFit/>
          </a:bodyPr>
          <a:lstStyle/>
          <a:p>
            <a:pPr>
              <a:spcBef>
                <a:spcPct val="50000"/>
              </a:spcBef>
            </a:pPr>
            <a:r>
              <a:rPr lang="ja-JP" altLang="en-US" sz="3200" dirty="0">
                <a:solidFill>
                  <a:srgbClr val="FF0000"/>
                </a:solidFill>
              </a:rPr>
              <a:t>名目値</a:t>
            </a:r>
            <a:r>
              <a:rPr lang="en-US" altLang="ja-JP" sz="3200" dirty="0">
                <a:solidFill>
                  <a:srgbClr val="FF0000"/>
                </a:solidFill>
              </a:rPr>
              <a:t>1600</a:t>
            </a:r>
            <a:r>
              <a:rPr lang="ja-JP" altLang="en-US" sz="3200" dirty="0">
                <a:solidFill>
                  <a:srgbClr val="FF0000"/>
                </a:solidFill>
              </a:rPr>
              <a:t>円</a:t>
            </a:r>
          </a:p>
        </p:txBody>
      </p:sp>
      <p:sp>
        <p:nvSpPr>
          <p:cNvPr id="58386" name="Text Box 18"/>
          <p:cNvSpPr txBox="1">
            <a:spLocks noChangeArrowheads="1"/>
          </p:cNvSpPr>
          <p:nvPr/>
        </p:nvSpPr>
        <p:spPr bwMode="auto">
          <a:xfrm>
            <a:off x="3635375" y="1557338"/>
            <a:ext cx="2663825" cy="457200"/>
          </a:xfrm>
          <a:prstGeom prst="rect">
            <a:avLst/>
          </a:prstGeom>
          <a:noFill/>
          <a:ln w="9525">
            <a:noFill/>
            <a:miter lim="800000"/>
            <a:headEnd/>
            <a:tailEnd/>
          </a:ln>
        </p:spPr>
        <p:txBody>
          <a:bodyPr>
            <a:spAutoFit/>
          </a:bodyPr>
          <a:lstStyle/>
          <a:p>
            <a:pPr>
              <a:spcBef>
                <a:spcPct val="50000"/>
              </a:spcBef>
            </a:pPr>
            <a:r>
              <a:rPr lang="ja-JP" altLang="en-US" sz="2400"/>
              <a:t>物価指数＝</a:t>
            </a:r>
            <a:r>
              <a:rPr lang="en-US" altLang="ja-JP" sz="2400"/>
              <a:t>100</a:t>
            </a:r>
          </a:p>
        </p:txBody>
      </p:sp>
      <p:sp>
        <p:nvSpPr>
          <p:cNvPr id="58387" name="Text Box 19"/>
          <p:cNvSpPr txBox="1">
            <a:spLocks noChangeArrowheads="1"/>
          </p:cNvSpPr>
          <p:nvPr/>
        </p:nvSpPr>
        <p:spPr bwMode="auto">
          <a:xfrm>
            <a:off x="3635375" y="3716338"/>
            <a:ext cx="2520950" cy="457200"/>
          </a:xfrm>
          <a:prstGeom prst="rect">
            <a:avLst/>
          </a:prstGeom>
          <a:noFill/>
          <a:ln w="9525">
            <a:noFill/>
            <a:miter lim="800000"/>
            <a:headEnd/>
            <a:tailEnd/>
          </a:ln>
        </p:spPr>
        <p:txBody>
          <a:bodyPr>
            <a:spAutoFit/>
          </a:bodyPr>
          <a:lstStyle/>
          <a:p>
            <a:pPr>
              <a:spcBef>
                <a:spcPct val="50000"/>
              </a:spcBef>
            </a:pPr>
            <a:r>
              <a:rPr lang="ja-JP" altLang="en-US" sz="2400"/>
              <a:t>物価指数＝</a:t>
            </a:r>
            <a:r>
              <a:rPr lang="en-US" altLang="ja-JP" sz="2400"/>
              <a:t>200</a:t>
            </a:r>
          </a:p>
        </p:txBody>
      </p:sp>
      <p:sp>
        <p:nvSpPr>
          <p:cNvPr id="58388" name="Rectangle 20"/>
          <p:cNvSpPr>
            <a:spLocks noChangeArrowheads="1"/>
          </p:cNvSpPr>
          <p:nvPr/>
        </p:nvSpPr>
        <p:spPr bwMode="auto">
          <a:xfrm>
            <a:off x="6372225" y="2420938"/>
            <a:ext cx="2771775" cy="579437"/>
          </a:xfrm>
          <a:prstGeom prst="rect">
            <a:avLst/>
          </a:prstGeom>
          <a:noFill/>
          <a:ln w="9525">
            <a:noFill/>
            <a:miter lim="800000"/>
            <a:headEnd/>
            <a:tailEnd/>
          </a:ln>
        </p:spPr>
        <p:txBody>
          <a:bodyPr>
            <a:spAutoFit/>
          </a:bodyPr>
          <a:lstStyle/>
          <a:p>
            <a:pPr>
              <a:spcBef>
                <a:spcPct val="50000"/>
              </a:spcBef>
            </a:pPr>
            <a:r>
              <a:rPr lang="ja-JP" altLang="en-US" sz="3200">
                <a:solidFill>
                  <a:srgbClr val="33CCFF"/>
                </a:solidFill>
              </a:rPr>
              <a:t>実質値</a:t>
            </a:r>
            <a:r>
              <a:rPr lang="en-US" altLang="ja-JP" sz="3200">
                <a:solidFill>
                  <a:srgbClr val="33CCFF"/>
                </a:solidFill>
              </a:rPr>
              <a:t>600</a:t>
            </a:r>
            <a:r>
              <a:rPr lang="ja-JP" altLang="en-US" sz="3200">
                <a:solidFill>
                  <a:srgbClr val="33CCFF"/>
                </a:solidFill>
              </a:rPr>
              <a:t>円</a:t>
            </a:r>
          </a:p>
        </p:txBody>
      </p:sp>
      <p:sp>
        <p:nvSpPr>
          <p:cNvPr id="58389" name="Rectangle 21"/>
          <p:cNvSpPr>
            <a:spLocks noChangeArrowheads="1"/>
          </p:cNvSpPr>
          <p:nvPr/>
        </p:nvSpPr>
        <p:spPr bwMode="auto">
          <a:xfrm>
            <a:off x="6516688" y="5876925"/>
            <a:ext cx="2627312" cy="579438"/>
          </a:xfrm>
          <a:prstGeom prst="rect">
            <a:avLst/>
          </a:prstGeom>
          <a:noFill/>
          <a:ln w="9525">
            <a:noFill/>
            <a:miter lim="800000"/>
            <a:headEnd/>
            <a:tailEnd/>
          </a:ln>
        </p:spPr>
        <p:txBody>
          <a:bodyPr>
            <a:spAutoFit/>
          </a:bodyPr>
          <a:lstStyle/>
          <a:p>
            <a:pPr>
              <a:spcBef>
                <a:spcPct val="50000"/>
              </a:spcBef>
            </a:pPr>
            <a:r>
              <a:rPr lang="ja-JP" altLang="en-US" sz="3200">
                <a:solidFill>
                  <a:srgbClr val="33CCFF"/>
                </a:solidFill>
              </a:rPr>
              <a:t>実質値</a:t>
            </a:r>
            <a:r>
              <a:rPr lang="en-US" altLang="ja-JP" sz="3200">
                <a:solidFill>
                  <a:srgbClr val="33CCFF"/>
                </a:solidFill>
              </a:rPr>
              <a:t>800</a:t>
            </a:r>
            <a:r>
              <a:rPr lang="ja-JP" altLang="en-US" sz="3200">
                <a:solidFill>
                  <a:srgbClr val="33CCFF"/>
                </a:solidFill>
              </a:rPr>
              <a:t>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6" grpId="0"/>
      <p:bldP spid="58387" grpId="0"/>
      <p:bldP spid="58388" grpId="0"/>
      <p:bldP spid="5838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smtClean="0"/>
              <a:t>生産量は変わらず、価格だけ上がった場合</a:t>
            </a:r>
          </a:p>
        </p:txBody>
      </p:sp>
      <p:graphicFrame>
        <p:nvGraphicFramePr>
          <p:cNvPr id="60419"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gridCol w="1371600"/>
                <a:gridCol w="1371600"/>
                <a:gridCol w="1371600"/>
                <a:gridCol w="1371600"/>
                <a:gridCol w="13716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dirty="0" smtClean="0">
                <a:solidFill>
                  <a:srgbClr val="FF0000"/>
                </a:solidFill>
              </a:rPr>
              <a:t>生産量は変わらず、価格だけ上がった場合</a:t>
            </a:r>
          </a:p>
        </p:txBody>
      </p:sp>
      <p:graphicFrame>
        <p:nvGraphicFramePr>
          <p:cNvPr id="62499" name="Group 35"/>
          <p:cNvGraphicFramePr>
            <a:graphicFrameLocks noGrp="1"/>
          </p:cNvGraphicFramePr>
          <p:nvPr>
            <p:ph type="tbl" idx="1"/>
          </p:nvPr>
        </p:nvGraphicFramePr>
        <p:xfrm>
          <a:off x="457200" y="1600200"/>
          <a:ext cx="8229600" cy="4560888"/>
        </p:xfrm>
        <a:graphic>
          <a:graphicData uri="http://schemas.openxmlformats.org/drawingml/2006/table">
            <a:tbl>
              <a:tblPr/>
              <a:tblGrid>
                <a:gridCol w="1371600"/>
                <a:gridCol w="1371600"/>
                <a:gridCol w="1371600"/>
                <a:gridCol w="1371600"/>
                <a:gridCol w="1371600"/>
                <a:gridCol w="13716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2291" name="Line 5"/>
          <p:cNvSpPr>
            <a:spLocks noChangeShapeType="1"/>
          </p:cNvSpPr>
          <p:nvPr/>
        </p:nvSpPr>
        <p:spPr bwMode="auto">
          <a:xfrm>
            <a:off x="1835150" y="5445125"/>
            <a:ext cx="5832475" cy="0"/>
          </a:xfrm>
          <a:prstGeom prst="line">
            <a:avLst/>
          </a:prstGeom>
          <a:noFill/>
          <a:ln w="9525">
            <a:solidFill>
              <a:schemeClr val="tx1"/>
            </a:solidFill>
            <a:round/>
            <a:headEnd/>
            <a:tailEnd/>
          </a:ln>
        </p:spPr>
        <p:txBody>
          <a:bodyPr/>
          <a:lstStyle/>
          <a:p>
            <a:endParaRPr lang="ja-JP" altLang="en-US"/>
          </a:p>
        </p:txBody>
      </p:sp>
      <p:sp>
        <p:nvSpPr>
          <p:cNvPr id="12292" name="Text Box 6"/>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2293" name="Text Box 7"/>
          <p:cNvSpPr txBox="1">
            <a:spLocks noChangeArrowheads="1"/>
          </p:cNvSpPr>
          <p:nvPr/>
        </p:nvSpPr>
        <p:spPr bwMode="auto">
          <a:xfrm>
            <a:off x="800100" y="69215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2294" name="Line 8"/>
          <p:cNvSpPr>
            <a:spLocks noChangeShapeType="1"/>
          </p:cNvSpPr>
          <p:nvPr/>
        </p:nvSpPr>
        <p:spPr bwMode="auto">
          <a:xfrm flipV="1">
            <a:off x="2700338" y="1412875"/>
            <a:ext cx="3959225" cy="3168650"/>
          </a:xfrm>
          <a:prstGeom prst="line">
            <a:avLst/>
          </a:prstGeom>
          <a:noFill/>
          <a:ln w="9525">
            <a:solidFill>
              <a:schemeClr val="tx1"/>
            </a:solidFill>
            <a:round/>
            <a:headEnd/>
            <a:tailEnd/>
          </a:ln>
        </p:spPr>
        <p:txBody>
          <a:bodyPr/>
          <a:lstStyle/>
          <a:p>
            <a:endParaRPr lang="ja-JP" altLang="en-US"/>
          </a:p>
        </p:txBody>
      </p:sp>
      <p:sp>
        <p:nvSpPr>
          <p:cNvPr id="12295" name="Line 9"/>
          <p:cNvSpPr>
            <a:spLocks noChangeShapeType="1"/>
          </p:cNvSpPr>
          <p:nvPr/>
        </p:nvSpPr>
        <p:spPr bwMode="auto">
          <a:xfrm>
            <a:off x="2555875" y="1412875"/>
            <a:ext cx="4319588" cy="3529013"/>
          </a:xfrm>
          <a:prstGeom prst="line">
            <a:avLst/>
          </a:prstGeom>
          <a:noFill/>
          <a:ln w="9525">
            <a:solidFill>
              <a:schemeClr val="tx1"/>
            </a:solidFill>
            <a:round/>
            <a:headEnd/>
            <a:tailEnd/>
          </a:ln>
        </p:spPr>
        <p:txBody>
          <a:bodyPr/>
          <a:lstStyle/>
          <a:p>
            <a:endParaRPr lang="ja-JP" altLang="en-US"/>
          </a:p>
        </p:txBody>
      </p:sp>
      <p:sp>
        <p:nvSpPr>
          <p:cNvPr id="12296" name="Text Box 16"/>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2297" name="Text Box 17"/>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2298" name="Text Box 18"/>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2299" name="Text Box 19"/>
          <p:cNvSpPr txBox="1">
            <a:spLocks noChangeArrowheads="1"/>
          </p:cNvSpPr>
          <p:nvPr/>
        </p:nvSpPr>
        <p:spPr bwMode="auto">
          <a:xfrm>
            <a:off x="5795963" y="5734050"/>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2300" name="Text Box 20"/>
          <p:cNvSpPr txBox="1">
            <a:spLocks noChangeArrowheads="1"/>
          </p:cNvSpPr>
          <p:nvPr/>
        </p:nvSpPr>
        <p:spPr bwMode="auto">
          <a:xfrm>
            <a:off x="468313" y="2852738"/>
            <a:ext cx="1081087" cy="366712"/>
          </a:xfrm>
          <a:prstGeom prst="rect">
            <a:avLst/>
          </a:prstGeom>
          <a:noFill/>
          <a:ln w="9525">
            <a:noFill/>
            <a:miter lim="800000"/>
            <a:headEnd/>
            <a:tailEnd/>
          </a:ln>
        </p:spPr>
        <p:txBody>
          <a:bodyPr>
            <a:spAutoFit/>
          </a:bodyPr>
          <a:lstStyle/>
          <a:p>
            <a:pPr>
              <a:spcBef>
                <a:spcPct val="50000"/>
              </a:spcBef>
            </a:pPr>
            <a:r>
              <a:rPr lang="en-US" altLang="ja-JP"/>
              <a:t>100</a:t>
            </a:r>
            <a:r>
              <a:rPr lang="ja-JP" altLang="en-US"/>
              <a:t>円</a:t>
            </a:r>
          </a:p>
        </p:txBody>
      </p:sp>
      <p:sp>
        <p:nvSpPr>
          <p:cNvPr id="12301" name="Text Box 21"/>
          <p:cNvSpPr txBox="1">
            <a:spLocks noChangeArrowheads="1"/>
          </p:cNvSpPr>
          <p:nvPr/>
        </p:nvSpPr>
        <p:spPr bwMode="auto">
          <a:xfrm>
            <a:off x="395288" y="3789363"/>
            <a:ext cx="1223962" cy="366712"/>
          </a:xfrm>
          <a:prstGeom prst="rect">
            <a:avLst/>
          </a:prstGeom>
          <a:noFill/>
          <a:ln w="9525">
            <a:noFill/>
            <a:miter lim="800000"/>
            <a:headEnd/>
            <a:tailEnd/>
          </a:ln>
        </p:spPr>
        <p:txBody>
          <a:bodyPr>
            <a:spAutoFit/>
          </a:bodyPr>
          <a:lstStyle/>
          <a:p>
            <a:pPr>
              <a:spcBef>
                <a:spcPct val="50000"/>
              </a:spcBef>
            </a:pPr>
            <a:r>
              <a:rPr lang="en-US" altLang="ja-JP"/>
              <a:t>50</a:t>
            </a:r>
            <a:r>
              <a:rPr lang="ja-JP" altLang="en-US"/>
              <a:t>円</a:t>
            </a:r>
          </a:p>
        </p:txBody>
      </p:sp>
      <p:sp>
        <p:nvSpPr>
          <p:cNvPr id="12302" name="Text Box 23"/>
          <p:cNvSpPr txBox="1">
            <a:spLocks noChangeArrowheads="1"/>
          </p:cNvSpPr>
          <p:nvPr/>
        </p:nvSpPr>
        <p:spPr bwMode="auto">
          <a:xfrm>
            <a:off x="468313" y="1628775"/>
            <a:ext cx="1079500" cy="366713"/>
          </a:xfrm>
          <a:prstGeom prst="rect">
            <a:avLst/>
          </a:prstGeom>
          <a:noFill/>
          <a:ln w="9525">
            <a:noFill/>
            <a:miter lim="800000"/>
            <a:headEnd/>
            <a:tailEnd/>
          </a:ln>
        </p:spPr>
        <p:txBody>
          <a:bodyPr>
            <a:spAutoFit/>
          </a:bodyPr>
          <a:lstStyle/>
          <a:p>
            <a:pPr>
              <a:spcBef>
                <a:spcPct val="50000"/>
              </a:spcBef>
            </a:pPr>
            <a:r>
              <a:rPr lang="en-US" altLang="ja-JP"/>
              <a:t>150</a:t>
            </a:r>
            <a:r>
              <a:rPr lang="ja-JP" altLang="en-US"/>
              <a:t>円</a:t>
            </a:r>
          </a:p>
        </p:txBody>
      </p:sp>
      <p:sp>
        <p:nvSpPr>
          <p:cNvPr id="12303" name="Text Box 24"/>
          <p:cNvSpPr txBox="1">
            <a:spLocks noChangeArrowheads="1"/>
          </p:cNvSpPr>
          <p:nvPr/>
        </p:nvSpPr>
        <p:spPr bwMode="auto">
          <a:xfrm>
            <a:off x="6372225" y="549275"/>
            <a:ext cx="2087563" cy="366713"/>
          </a:xfrm>
          <a:prstGeom prst="rect">
            <a:avLst/>
          </a:prstGeom>
          <a:noFill/>
          <a:ln w="9525">
            <a:noFill/>
            <a:miter lim="800000"/>
            <a:headEnd/>
            <a:tailEnd/>
          </a:ln>
        </p:spPr>
        <p:txBody>
          <a:bodyPr>
            <a:spAutoFit/>
          </a:bodyPr>
          <a:lstStyle/>
          <a:p>
            <a:pPr>
              <a:spcBef>
                <a:spcPct val="50000"/>
              </a:spcBef>
            </a:pPr>
            <a:r>
              <a:rPr lang="ja-JP" altLang="en-US"/>
              <a:t>供給曲線</a:t>
            </a:r>
          </a:p>
        </p:txBody>
      </p:sp>
      <p:sp>
        <p:nvSpPr>
          <p:cNvPr id="12304" name="Text Box 25"/>
          <p:cNvSpPr txBox="1">
            <a:spLocks noChangeArrowheads="1"/>
          </p:cNvSpPr>
          <p:nvPr/>
        </p:nvSpPr>
        <p:spPr bwMode="auto">
          <a:xfrm>
            <a:off x="2195513" y="404813"/>
            <a:ext cx="2520950" cy="366712"/>
          </a:xfrm>
          <a:prstGeom prst="rect">
            <a:avLst/>
          </a:prstGeom>
          <a:noFill/>
          <a:ln w="9525">
            <a:noFill/>
            <a:miter lim="800000"/>
            <a:headEnd/>
            <a:tailEnd/>
          </a:ln>
        </p:spPr>
        <p:txBody>
          <a:bodyPr>
            <a:spAutoFit/>
          </a:bodyPr>
          <a:lstStyle/>
          <a:p>
            <a:pPr>
              <a:spcBef>
                <a:spcPct val="50000"/>
              </a:spcBef>
            </a:pPr>
            <a:r>
              <a:rPr lang="ja-JP" altLang="en-US"/>
              <a:t>需要曲線</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smtClean="0"/>
              <a:t>生産量が増えて、価格が変わらない場合</a:t>
            </a:r>
          </a:p>
        </p:txBody>
      </p:sp>
      <p:graphicFrame>
        <p:nvGraphicFramePr>
          <p:cNvPr id="59395"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gridCol w="1371600"/>
                <a:gridCol w="1371600"/>
                <a:gridCol w="1371600"/>
                <a:gridCol w="1371600"/>
                <a:gridCol w="13716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dirty="0" smtClean="0">
                <a:solidFill>
                  <a:srgbClr val="FF0000"/>
                </a:solidFill>
              </a:rPr>
              <a:t>生産量が増えて、価格が変わらない場合</a:t>
            </a:r>
          </a:p>
        </p:txBody>
      </p:sp>
      <p:graphicFrame>
        <p:nvGraphicFramePr>
          <p:cNvPr id="63491"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gridCol w="1371600"/>
                <a:gridCol w="1371600"/>
                <a:gridCol w="1371600"/>
                <a:gridCol w="1371600"/>
                <a:gridCol w="13716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smtClean="0"/>
              <a:t>生産量が増えて、価格も上がった場合</a:t>
            </a:r>
          </a:p>
        </p:txBody>
      </p:sp>
      <p:graphicFrame>
        <p:nvGraphicFramePr>
          <p:cNvPr id="61443"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gridCol w="1371600"/>
                <a:gridCol w="1371600"/>
                <a:gridCol w="1371600"/>
                <a:gridCol w="1371600"/>
                <a:gridCol w="13716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rtlCol="0">
            <a:normAutofit fontScale="90000"/>
          </a:bodyPr>
          <a:lstStyle/>
          <a:p>
            <a:pPr fontAlgn="auto">
              <a:spcAft>
                <a:spcPts val="0"/>
              </a:spcAft>
              <a:defRPr/>
            </a:pPr>
            <a:r>
              <a:rPr lang="ja-JP" altLang="en-US" sz="4000" dirty="0" smtClean="0">
                <a:solidFill>
                  <a:srgbClr val="FF0000"/>
                </a:solidFill>
              </a:rPr>
              <a:t>生産量が増えて、価格も上がった場合</a:t>
            </a:r>
          </a:p>
        </p:txBody>
      </p:sp>
      <p:graphicFrame>
        <p:nvGraphicFramePr>
          <p:cNvPr id="64515"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371600"/>
                <a:gridCol w="1371600"/>
                <a:gridCol w="1371600"/>
                <a:gridCol w="1371600"/>
                <a:gridCol w="1371600"/>
                <a:gridCol w="13716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名目ＧＤＰ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実質ＧＤＰ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ＧＤＰデフレーター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りんごの生産量（個）</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価格（円）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（基準年）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10</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rgbClr val="FFFF00"/>
                          </a:solidFill>
                          <a:effectLst>
                            <a:outerShdw blurRad="38100" dist="38100" dir="2700000" algn="tl">
                              <a:srgbClr val="000000"/>
                            </a:outerShdw>
                          </a:effectLst>
                          <a:latin typeface="Garamond" pitchFamily="18" charset="0"/>
                          <a:ea typeface="ＭＳ Ｐゴシック" pitchFamily="50" charset="-128"/>
                        </a:rPr>
                        <a:t>4500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rgbClr val="FFFF00"/>
                          </a:solidFill>
                          <a:effectLst>
                            <a:outerShdw blurRad="38100" dist="38100" dir="2700000" algn="tl">
                              <a:srgbClr val="000000"/>
                            </a:outerShdw>
                          </a:effectLst>
                          <a:latin typeface="Garamond" pitchFamily="18" charset="0"/>
                          <a:ea typeface="ＭＳ Ｐゴシック" pitchFamily="50"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15</a:t>
                      </a: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ja-JP" altLang="en-US" smtClean="0"/>
              <a:t>付加価値とは</a:t>
            </a:r>
          </a:p>
        </p:txBody>
      </p:sp>
      <p:pic>
        <p:nvPicPr>
          <p:cNvPr id="72707" name="Picture 4" descr="MCj01862980000[1]"/>
          <p:cNvPicPr>
            <a:picLocks noGrp="1" noChangeAspect="1" noChangeArrowheads="1"/>
          </p:cNvPicPr>
          <p:nvPr>
            <p:ph sz="half" idx="1"/>
          </p:nvPr>
        </p:nvPicPr>
        <p:blipFill>
          <a:blip r:embed="rId3" cstate="print"/>
          <a:srcRect/>
          <a:stretch>
            <a:fillRect/>
          </a:stretch>
        </p:blipFill>
        <p:spPr>
          <a:xfrm>
            <a:off x="684213" y="3141663"/>
            <a:ext cx="1828800" cy="1690687"/>
          </a:xfrm>
          <a:noFill/>
        </p:spPr>
      </p:pic>
      <p:pic>
        <p:nvPicPr>
          <p:cNvPr id="72708" name="Picture 6" descr="MCSY00550_0000[1]"/>
          <p:cNvPicPr>
            <a:picLocks noGrp="1" noChangeAspect="1" noChangeArrowheads="1"/>
          </p:cNvPicPr>
          <p:nvPr>
            <p:ph sz="quarter" idx="2"/>
          </p:nvPr>
        </p:nvPicPr>
        <p:blipFill>
          <a:blip r:embed="rId4" cstate="print"/>
          <a:srcRect/>
          <a:stretch>
            <a:fillRect/>
          </a:stretch>
        </p:blipFill>
        <p:spPr>
          <a:xfrm>
            <a:off x="3782218" y="3149600"/>
            <a:ext cx="1290638" cy="1817688"/>
          </a:xfrm>
          <a:noFill/>
        </p:spPr>
      </p:pic>
      <p:pic>
        <p:nvPicPr>
          <p:cNvPr id="72709" name="Picture 8" descr="MCj03948640000[1]"/>
          <p:cNvPicPr>
            <a:picLocks noGrp="1" noChangeAspect="1" noChangeArrowheads="1"/>
          </p:cNvPicPr>
          <p:nvPr>
            <p:ph sz="quarter" idx="3"/>
          </p:nvPr>
        </p:nvPicPr>
        <p:blipFill>
          <a:blip r:embed="rId5" cstate="print"/>
          <a:srcRect/>
          <a:stretch>
            <a:fillRect/>
          </a:stretch>
        </p:blipFill>
        <p:spPr>
          <a:xfrm>
            <a:off x="5724128" y="3160997"/>
            <a:ext cx="1824038" cy="1358900"/>
          </a:xfrm>
          <a:noFill/>
        </p:spPr>
      </p:pic>
      <p:sp>
        <p:nvSpPr>
          <p:cNvPr id="72710" name="Text Box 10"/>
          <p:cNvSpPr txBox="1">
            <a:spLocks noChangeArrowheads="1"/>
          </p:cNvSpPr>
          <p:nvPr/>
        </p:nvSpPr>
        <p:spPr bwMode="auto">
          <a:xfrm>
            <a:off x="684213" y="1989138"/>
            <a:ext cx="1584325" cy="1160462"/>
          </a:xfrm>
          <a:prstGeom prst="rect">
            <a:avLst/>
          </a:prstGeom>
          <a:noFill/>
          <a:ln w="9525">
            <a:noFill/>
            <a:miter lim="800000"/>
            <a:headEnd/>
            <a:tailEnd/>
          </a:ln>
        </p:spPr>
        <p:txBody>
          <a:bodyPr>
            <a:spAutoFit/>
          </a:bodyPr>
          <a:lstStyle/>
          <a:p>
            <a:pPr>
              <a:spcBef>
                <a:spcPct val="50000"/>
              </a:spcBef>
            </a:pPr>
            <a:r>
              <a:rPr lang="ja-JP" altLang="en-US" sz="2800"/>
              <a:t>原材料</a:t>
            </a:r>
          </a:p>
          <a:p>
            <a:pPr>
              <a:spcBef>
                <a:spcPct val="50000"/>
              </a:spcBef>
            </a:pPr>
            <a:r>
              <a:rPr lang="en-US" altLang="ja-JP" sz="2800"/>
              <a:t>20</a:t>
            </a:r>
            <a:r>
              <a:rPr lang="ja-JP" altLang="en-US" sz="2800"/>
              <a:t>万円</a:t>
            </a:r>
          </a:p>
        </p:txBody>
      </p:sp>
      <p:sp>
        <p:nvSpPr>
          <p:cNvPr id="72711" name="Text Box 11"/>
          <p:cNvSpPr txBox="1">
            <a:spLocks noChangeArrowheads="1"/>
          </p:cNvSpPr>
          <p:nvPr/>
        </p:nvSpPr>
        <p:spPr bwMode="auto">
          <a:xfrm>
            <a:off x="3851275" y="1989138"/>
            <a:ext cx="1728788" cy="1160462"/>
          </a:xfrm>
          <a:prstGeom prst="rect">
            <a:avLst/>
          </a:prstGeom>
          <a:noFill/>
          <a:ln w="9525">
            <a:noFill/>
            <a:miter lim="800000"/>
            <a:headEnd/>
            <a:tailEnd/>
          </a:ln>
        </p:spPr>
        <p:txBody>
          <a:bodyPr anchor="ctr" anchorCtr="1">
            <a:spAutoFit/>
          </a:bodyPr>
          <a:lstStyle/>
          <a:p>
            <a:pPr>
              <a:spcBef>
                <a:spcPct val="50000"/>
              </a:spcBef>
            </a:pPr>
            <a:r>
              <a:rPr lang="ja-JP" altLang="en-US" sz="2800"/>
              <a:t>部品</a:t>
            </a:r>
          </a:p>
          <a:p>
            <a:pPr>
              <a:spcBef>
                <a:spcPct val="50000"/>
              </a:spcBef>
            </a:pPr>
            <a:r>
              <a:rPr lang="en-US" altLang="ja-JP" sz="2800"/>
              <a:t>50</a:t>
            </a:r>
            <a:r>
              <a:rPr lang="ja-JP" altLang="en-US" sz="2800"/>
              <a:t>万円</a:t>
            </a:r>
          </a:p>
        </p:txBody>
      </p:sp>
      <p:sp>
        <p:nvSpPr>
          <p:cNvPr id="72712" name="Text Box 12"/>
          <p:cNvSpPr txBox="1">
            <a:spLocks noChangeArrowheads="1"/>
          </p:cNvSpPr>
          <p:nvPr/>
        </p:nvSpPr>
        <p:spPr bwMode="auto">
          <a:xfrm>
            <a:off x="6156325" y="1989138"/>
            <a:ext cx="1655763" cy="946150"/>
          </a:xfrm>
          <a:prstGeom prst="rect">
            <a:avLst/>
          </a:prstGeom>
          <a:noFill/>
          <a:ln w="9525">
            <a:noFill/>
            <a:miter lim="800000"/>
            <a:headEnd/>
            <a:tailEnd/>
          </a:ln>
        </p:spPr>
        <p:txBody>
          <a:bodyPr>
            <a:spAutoFit/>
          </a:bodyPr>
          <a:lstStyle/>
          <a:p>
            <a:pPr>
              <a:spcBef>
                <a:spcPct val="50000"/>
              </a:spcBef>
            </a:pPr>
            <a:r>
              <a:rPr lang="ja-JP" altLang="en-US" sz="2800"/>
              <a:t>完成品</a:t>
            </a:r>
            <a:r>
              <a:rPr lang="en-US" altLang="ja-JP" sz="2800"/>
              <a:t>100</a:t>
            </a:r>
            <a:r>
              <a:rPr lang="ja-JP" altLang="en-US" sz="2800"/>
              <a:t>万円</a:t>
            </a:r>
          </a:p>
        </p:txBody>
      </p:sp>
      <p:sp>
        <p:nvSpPr>
          <p:cNvPr id="72713" name="Text Box 14"/>
          <p:cNvSpPr txBox="1">
            <a:spLocks noChangeArrowheads="1"/>
          </p:cNvSpPr>
          <p:nvPr/>
        </p:nvSpPr>
        <p:spPr bwMode="auto">
          <a:xfrm>
            <a:off x="2700338" y="1412875"/>
            <a:ext cx="4105275" cy="519113"/>
          </a:xfrm>
          <a:prstGeom prst="rect">
            <a:avLst/>
          </a:prstGeom>
          <a:noFill/>
          <a:ln w="9525">
            <a:noFill/>
            <a:miter lim="800000"/>
            <a:headEnd/>
            <a:tailEnd/>
          </a:ln>
        </p:spPr>
        <p:txBody>
          <a:bodyPr>
            <a:spAutoFit/>
          </a:bodyPr>
          <a:lstStyle/>
          <a:p>
            <a:pPr>
              <a:spcBef>
                <a:spcPct val="50000"/>
              </a:spcBef>
            </a:pPr>
            <a:r>
              <a:rPr lang="ja-JP" altLang="en-US" sz="2800"/>
              <a:t>ある国での生産額</a:t>
            </a:r>
          </a:p>
        </p:txBody>
      </p:sp>
      <p:sp>
        <p:nvSpPr>
          <p:cNvPr id="65551" name="Text Box 15"/>
          <p:cNvSpPr txBox="1">
            <a:spLocks noChangeArrowheads="1"/>
          </p:cNvSpPr>
          <p:nvPr/>
        </p:nvSpPr>
        <p:spPr bwMode="auto">
          <a:xfrm>
            <a:off x="1187450" y="5516563"/>
            <a:ext cx="6480175" cy="701675"/>
          </a:xfrm>
          <a:prstGeom prst="rect">
            <a:avLst/>
          </a:prstGeom>
          <a:noFill/>
          <a:ln w="9525">
            <a:noFill/>
            <a:miter lim="800000"/>
            <a:headEnd/>
            <a:tailEnd/>
          </a:ln>
        </p:spPr>
        <p:txBody>
          <a:bodyPr>
            <a:spAutoFit/>
          </a:bodyPr>
          <a:lstStyle/>
          <a:p>
            <a:pPr>
              <a:spcBef>
                <a:spcPct val="50000"/>
              </a:spcBef>
            </a:pPr>
            <a:r>
              <a:rPr lang="en-US" altLang="ja-JP" sz="4000" dirty="0">
                <a:solidFill>
                  <a:srgbClr val="FF0000"/>
                </a:solidFill>
              </a:rPr>
              <a:t>170</a:t>
            </a:r>
            <a:r>
              <a:rPr lang="ja-JP" altLang="en-US" sz="4000" dirty="0">
                <a:solidFill>
                  <a:srgbClr val="FF0000"/>
                </a:solidFill>
              </a:rPr>
              <a:t>万円が付加価値ではない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Rot="1" noChangeArrowheads="1"/>
          </p:cNvSpPr>
          <p:nvPr>
            <p:ph type="title"/>
          </p:nvPr>
        </p:nvSpPr>
        <p:spPr/>
        <p:txBody>
          <a:bodyPr/>
          <a:lstStyle/>
          <a:p>
            <a:r>
              <a:rPr lang="ja-JP" altLang="en-US" smtClean="0"/>
              <a:t>付加価値＝生産額ー中間投入</a:t>
            </a:r>
          </a:p>
        </p:txBody>
      </p:sp>
      <p:pic>
        <p:nvPicPr>
          <p:cNvPr id="73731" name="Picture 6" descr="MCj03948640000[1]"/>
          <p:cNvPicPr>
            <a:picLocks noGrp="1" noChangeAspect="1" noChangeArrowheads="1"/>
          </p:cNvPicPr>
          <p:nvPr>
            <p:ph idx="1"/>
          </p:nvPr>
        </p:nvPicPr>
        <p:blipFill>
          <a:blip r:embed="rId3" cstate="print"/>
          <a:srcRect/>
          <a:stretch>
            <a:fillRect/>
          </a:stretch>
        </p:blipFill>
        <p:spPr>
          <a:xfrm>
            <a:off x="6450013" y="3154362"/>
            <a:ext cx="1822450" cy="1357313"/>
          </a:xfrm>
          <a:noFill/>
        </p:spPr>
      </p:pic>
      <p:pic>
        <p:nvPicPr>
          <p:cNvPr id="73732" name="Picture 4" descr="MCj01862980000[1]"/>
          <p:cNvPicPr>
            <a:picLocks noChangeAspect="1" noChangeArrowheads="1"/>
          </p:cNvPicPr>
          <p:nvPr/>
        </p:nvPicPr>
        <p:blipFill>
          <a:blip r:embed="rId4" cstate="print"/>
          <a:srcRect/>
          <a:stretch>
            <a:fillRect/>
          </a:stretch>
        </p:blipFill>
        <p:spPr bwMode="auto">
          <a:xfrm>
            <a:off x="250825" y="2997200"/>
            <a:ext cx="1828800" cy="1690688"/>
          </a:xfrm>
          <a:prstGeom prst="rect">
            <a:avLst/>
          </a:prstGeom>
          <a:noFill/>
          <a:ln w="9525">
            <a:noFill/>
            <a:miter lim="800000"/>
            <a:headEnd/>
            <a:tailEnd/>
          </a:ln>
        </p:spPr>
      </p:pic>
      <p:pic>
        <p:nvPicPr>
          <p:cNvPr id="73733" name="Picture 5" descr="MCSY00550_0000[1]"/>
          <p:cNvPicPr>
            <a:picLocks noChangeAspect="1" noChangeArrowheads="1"/>
          </p:cNvPicPr>
          <p:nvPr/>
        </p:nvPicPr>
        <p:blipFill>
          <a:blip r:embed="rId5" cstate="print"/>
          <a:srcRect/>
          <a:stretch>
            <a:fillRect/>
          </a:stretch>
        </p:blipFill>
        <p:spPr bwMode="auto">
          <a:xfrm>
            <a:off x="3425826" y="2933700"/>
            <a:ext cx="1290637" cy="1817688"/>
          </a:xfrm>
          <a:prstGeom prst="rect">
            <a:avLst/>
          </a:prstGeom>
          <a:noFill/>
          <a:ln w="9525">
            <a:noFill/>
            <a:miter lim="800000"/>
            <a:headEnd/>
            <a:tailEnd/>
          </a:ln>
        </p:spPr>
      </p:pic>
      <p:sp>
        <p:nvSpPr>
          <p:cNvPr id="73734" name="Text Box 9"/>
          <p:cNvSpPr txBox="1">
            <a:spLocks noChangeArrowheads="1"/>
          </p:cNvSpPr>
          <p:nvPr/>
        </p:nvSpPr>
        <p:spPr bwMode="auto">
          <a:xfrm>
            <a:off x="684213" y="2133600"/>
            <a:ext cx="1584325" cy="579438"/>
          </a:xfrm>
          <a:prstGeom prst="rect">
            <a:avLst/>
          </a:prstGeom>
          <a:noFill/>
          <a:ln w="9525">
            <a:noFill/>
            <a:miter lim="800000"/>
            <a:headEnd/>
            <a:tailEnd/>
          </a:ln>
        </p:spPr>
        <p:txBody>
          <a:bodyPr>
            <a:spAutoFit/>
          </a:bodyPr>
          <a:lstStyle/>
          <a:p>
            <a:pPr>
              <a:spcBef>
                <a:spcPct val="50000"/>
              </a:spcBef>
            </a:pPr>
            <a:r>
              <a:rPr lang="en-US" altLang="ja-JP" sz="3200"/>
              <a:t>20</a:t>
            </a:r>
            <a:r>
              <a:rPr lang="ja-JP" altLang="en-US" sz="3200"/>
              <a:t>万円</a:t>
            </a:r>
          </a:p>
        </p:txBody>
      </p:sp>
      <p:sp>
        <p:nvSpPr>
          <p:cNvPr id="73735" name="Text Box 10"/>
          <p:cNvSpPr txBox="1">
            <a:spLocks noChangeArrowheads="1"/>
          </p:cNvSpPr>
          <p:nvPr/>
        </p:nvSpPr>
        <p:spPr bwMode="auto">
          <a:xfrm>
            <a:off x="3563938" y="2205038"/>
            <a:ext cx="1800225" cy="579437"/>
          </a:xfrm>
          <a:prstGeom prst="rect">
            <a:avLst/>
          </a:prstGeom>
          <a:noFill/>
          <a:ln w="9525">
            <a:noFill/>
            <a:miter lim="800000"/>
            <a:headEnd/>
            <a:tailEnd/>
          </a:ln>
        </p:spPr>
        <p:txBody>
          <a:bodyPr>
            <a:spAutoFit/>
          </a:bodyPr>
          <a:lstStyle/>
          <a:p>
            <a:pPr>
              <a:spcBef>
                <a:spcPct val="50000"/>
              </a:spcBef>
            </a:pPr>
            <a:r>
              <a:rPr lang="en-US" altLang="ja-JP" sz="3200"/>
              <a:t>50</a:t>
            </a:r>
            <a:r>
              <a:rPr lang="ja-JP" altLang="en-US" sz="3200"/>
              <a:t>万円</a:t>
            </a:r>
          </a:p>
        </p:txBody>
      </p:sp>
      <p:sp>
        <p:nvSpPr>
          <p:cNvPr id="73736" name="Text Box 11"/>
          <p:cNvSpPr txBox="1">
            <a:spLocks noChangeArrowheads="1"/>
          </p:cNvSpPr>
          <p:nvPr/>
        </p:nvSpPr>
        <p:spPr bwMode="auto">
          <a:xfrm>
            <a:off x="6372225" y="2276475"/>
            <a:ext cx="1728788" cy="579438"/>
          </a:xfrm>
          <a:prstGeom prst="rect">
            <a:avLst/>
          </a:prstGeom>
          <a:noFill/>
          <a:ln w="9525">
            <a:noFill/>
            <a:miter lim="800000"/>
            <a:headEnd/>
            <a:tailEnd/>
          </a:ln>
        </p:spPr>
        <p:txBody>
          <a:bodyPr>
            <a:spAutoFit/>
          </a:bodyPr>
          <a:lstStyle/>
          <a:p>
            <a:pPr>
              <a:spcBef>
                <a:spcPct val="50000"/>
              </a:spcBef>
            </a:pPr>
            <a:r>
              <a:rPr lang="en-US" altLang="ja-JP" sz="3200"/>
              <a:t>100</a:t>
            </a:r>
            <a:r>
              <a:rPr lang="ja-JP" altLang="en-US" sz="3200"/>
              <a:t>万円</a:t>
            </a:r>
          </a:p>
        </p:txBody>
      </p:sp>
      <p:sp>
        <p:nvSpPr>
          <p:cNvPr id="73737" name="Line 12"/>
          <p:cNvSpPr>
            <a:spLocks noChangeShapeType="1"/>
          </p:cNvSpPr>
          <p:nvPr/>
        </p:nvSpPr>
        <p:spPr bwMode="auto">
          <a:xfrm>
            <a:off x="2195513" y="3789363"/>
            <a:ext cx="936625" cy="0"/>
          </a:xfrm>
          <a:prstGeom prst="line">
            <a:avLst/>
          </a:prstGeom>
          <a:noFill/>
          <a:ln w="9525">
            <a:solidFill>
              <a:schemeClr val="tx1"/>
            </a:solidFill>
            <a:round/>
            <a:headEnd/>
            <a:tailEnd type="triangle" w="med" len="med"/>
          </a:ln>
        </p:spPr>
        <p:txBody>
          <a:bodyPr/>
          <a:lstStyle/>
          <a:p>
            <a:endParaRPr lang="ja-JP" altLang="en-US"/>
          </a:p>
        </p:txBody>
      </p:sp>
      <p:sp>
        <p:nvSpPr>
          <p:cNvPr id="73738" name="Line 13"/>
          <p:cNvSpPr>
            <a:spLocks noChangeShapeType="1"/>
          </p:cNvSpPr>
          <p:nvPr/>
        </p:nvSpPr>
        <p:spPr bwMode="auto">
          <a:xfrm>
            <a:off x="4932363" y="3789363"/>
            <a:ext cx="863600" cy="0"/>
          </a:xfrm>
          <a:prstGeom prst="line">
            <a:avLst/>
          </a:prstGeom>
          <a:noFill/>
          <a:ln w="9525">
            <a:solidFill>
              <a:schemeClr val="tx1"/>
            </a:solidFill>
            <a:round/>
            <a:headEnd/>
            <a:tailEnd type="triangle" w="med" len="med"/>
          </a:ln>
        </p:spPr>
        <p:txBody>
          <a:bodyPr/>
          <a:lstStyle/>
          <a:p>
            <a:endParaRPr lang="ja-JP" altLang="en-US"/>
          </a:p>
        </p:txBody>
      </p:sp>
      <p:sp>
        <p:nvSpPr>
          <p:cNvPr id="66574" name="Text Box 14"/>
          <p:cNvSpPr txBox="1">
            <a:spLocks noChangeArrowheads="1"/>
          </p:cNvSpPr>
          <p:nvPr/>
        </p:nvSpPr>
        <p:spPr bwMode="auto">
          <a:xfrm>
            <a:off x="2124075" y="4149725"/>
            <a:ext cx="1584325" cy="579438"/>
          </a:xfrm>
          <a:prstGeom prst="rect">
            <a:avLst/>
          </a:prstGeom>
          <a:noFill/>
          <a:ln w="9525">
            <a:noFill/>
            <a:miter lim="800000"/>
            <a:headEnd/>
            <a:tailEnd/>
          </a:ln>
        </p:spPr>
        <p:txBody>
          <a:bodyPr>
            <a:spAutoFit/>
          </a:bodyPr>
          <a:lstStyle/>
          <a:p>
            <a:pPr>
              <a:spcBef>
                <a:spcPct val="50000"/>
              </a:spcBef>
            </a:pPr>
            <a:r>
              <a:rPr lang="en-US" altLang="ja-JP" sz="3200"/>
              <a:t>20</a:t>
            </a:r>
            <a:r>
              <a:rPr lang="ja-JP" altLang="en-US" sz="3200"/>
              <a:t>万円</a:t>
            </a:r>
          </a:p>
        </p:txBody>
      </p:sp>
      <p:sp>
        <p:nvSpPr>
          <p:cNvPr id="66575" name="Text Box 15"/>
          <p:cNvSpPr txBox="1">
            <a:spLocks noChangeArrowheads="1"/>
          </p:cNvSpPr>
          <p:nvPr/>
        </p:nvSpPr>
        <p:spPr bwMode="auto">
          <a:xfrm>
            <a:off x="4716463" y="4076700"/>
            <a:ext cx="1655762" cy="579438"/>
          </a:xfrm>
          <a:prstGeom prst="rect">
            <a:avLst/>
          </a:prstGeom>
          <a:noFill/>
          <a:ln w="9525">
            <a:noFill/>
            <a:miter lim="800000"/>
            <a:headEnd/>
            <a:tailEnd/>
          </a:ln>
        </p:spPr>
        <p:txBody>
          <a:bodyPr>
            <a:spAutoFit/>
          </a:bodyPr>
          <a:lstStyle/>
          <a:p>
            <a:pPr>
              <a:spcBef>
                <a:spcPct val="50000"/>
              </a:spcBef>
            </a:pPr>
            <a:r>
              <a:rPr lang="en-US" altLang="ja-JP" sz="3200"/>
              <a:t>50</a:t>
            </a:r>
            <a:r>
              <a:rPr lang="ja-JP" altLang="en-US" sz="3200"/>
              <a:t>万円</a:t>
            </a:r>
          </a:p>
        </p:txBody>
      </p:sp>
      <p:sp>
        <p:nvSpPr>
          <p:cNvPr id="66576" name="Text Box 16"/>
          <p:cNvSpPr txBox="1">
            <a:spLocks noChangeArrowheads="1"/>
          </p:cNvSpPr>
          <p:nvPr/>
        </p:nvSpPr>
        <p:spPr bwMode="auto">
          <a:xfrm>
            <a:off x="468313" y="5876925"/>
            <a:ext cx="1584325" cy="579438"/>
          </a:xfrm>
          <a:prstGeom prst="rect">
            <a:avLst/>
          </a:prstGeom>
          <a:noFill/>
          <a:ln w="9525">
            <a:noFill/>
            <a:miter lim="800000"/>
            <a:headEnd/>
            <a:tailEnd/>
          </a:ln>
        </p:spPr>
        <p:txBody>
          <a:bodyPr>
            <a:spAutoFit/>
          </a:bodyPr>
          <a:lstStyle/>
          <a:p>
            <a:pPr>
              <a:spcBef>
                <a:spcPct val="50000"/>
              </a:spcBef>
            </a:pPr>
            <a:r>
              <a:rPr lang="en-US" altLang="ja-JP" sz="3200"/>
              <a:t>20</a:t>
            </a:r>
            <a:r>
              <a:rPr lang="ja-JP" altLang="en-US" sz="3200"/>
              <a:t>万円</a:t>
            </a:r>
          </a:p>
        </p:txBody>
      </p:sp>
      <p:sp>
        <p:nvSpPr>
          <p:cNvPr id="66577" name="Text Box 17"/>
          <p:cNvSpPr txBox="1">
            <a:spLocks noChangeArrowheads="1"/>
          </p:cNvSpPr>
          <p:nvPr/>
        </p:nvSpPr>
        <p:spPr bwMode="auto">
          <a:xfrm>
            <a:off x="3563938" y="5791200"/>
            <a:ext cx="1655762" cy="579438"/>
          </a:xfrm>
          <a:prstGeom prst="rect">
            <a:avLst/>
          </a:prstGeom>
          <a:noFill/>
          <a:ln w="9525">
            <a:noFill/>
            <a:miter lim="800000"/>
            <a:headEnd/>
            <a:tailEnd/>
          </a:ln>
        </p:spPr>
        <p:txBody>
          <a:bodyPr>
            <a:spAutoFit/>
          </a:bodyPr>
          <a:lstStyle/>
          <a:p>
            <a:pPr>
              <a:spcBef>
                <a:spcPct val="50000"/>
              </a:spcBef>
            </a:pPr>
            <a:r>
              <a:rPr lang="en-US" altLang="ja-JP" sz="3200"/>
              <a:t>30</a:t>
            </a:r>
            <a:r>
              <a:rPr lang="ja-JP" altLang="en-US" sz="3200"/>
              <a:t>万円</a:t>
            </a:r>
          </a:p>
        </p:txBody>
      </p:sp>
      <p:sp>
        <p:nvSpPr>
          <p:cNvPr id="66578" name="Text Box 18"/>
          <p:cNvSpPr txBox="1">
            <a:spLocks noChangeArrowheads="1"/>
          </p:cNvSpPr>
          <p:nvPr/>
        </p:nvSpPr>
        <p:spPr bwMode="auto">
          <a:xfrm>
            <a:off x="6156325" y="5876925"/>
            <a:ext cx="1728788" cy="579438"/>
          </a:xfrm>
          <a:prstGeom prst="rect">
            <a:avLst/>
          </a:prstGeom>
          <a:noFill/>
          <a:ln w="9525">
            <a:noFill/>
            <a:miter lim="800000"/>
            <a:headEnd/>
            <a:tailEnd/>
          </a:ln>
        </p:spPr>
        <p:txBody>
          <a:bodyPr>
            <a:spAutoFit/>
          </a:bodyPr>
          <a:lstStyle/>
          <a:p>
            <a:pPr>
              <a:spcBef>
                <a:spcPct val="50000"/>
              </a:spcBef>
            </a:pPr>
            <a:r>
              <a:rPr lang="en-US" altLang="ja-JP" sz="3200"/>
              <a:t>50</a:t>
            </a:r>
            <a:r>
              <a:rPr lang="ja-JP" altLang="en-US" sz="3200"/>
              <a:t>万円</a:t>
            </a:r>
          </a:p>
        </p:txBody>
      </p:sp>
      <p:sp>
        <p:nvSpPr>
          <p:cNvPr id="73744" name="Text Box 19"/>
          <p:cNvSpPr txBox="1">
            <a:spLocks noChangeArrowheads="1"/>
          </p:cNvSpPr>
          <p:nvPr/>
        </p:nvSpPr>
        <p:spPr bwMode="auto">
          <a:xfrm>
            <a:off x="250825" y="1412875"/>
            <a:ext cx="1512888" cy="588963"/>
          </a:xfrm>
          <a:prstGeom prst="rect">
            <a:avLst/>
          </a:prstGeom>
          <a:solidFill>
            <a:srgbClr val="FFFF99"/>
          </a:solidFill>
          <a:ln w="9525">
            <a:solidFill>
              <a:schemeClr val="bg1"/>
            </a:solidFill>
            <a:miter lim="800000"/>
            <a:headEnd/>
            <a:tailEnd/>
          </a:ln>
        </p:spPr>
        <p:txBody>
          <a:bodyPr>
            <a:spAutoFit/>
          </a:bodyPr>
          <a:lstStyle/>
          <a:p>
            <a:pPr>
              <a:spcBef>
                <a:spcPct val="50000"/>
              </a:spcBef>
            </a:pPr>
            <a:r>
              <a:rPr lang="ja-JP" altLang="en-US" sz="3200" dirty="0">
                <a:solidFill>
                  <a:srgbClr val="FF0000"/>
                </a:solidFill>
              </a:rPr>
              <a:t>生産額</a:t>
            </a:r>
          </a:p>
        </p:txBody>
      </p:sp>
      <p:sp>
        <p:nvSpPr>
          <p:cNvPr id="66580" name="Text Box 20"/>
          <p:cNvSpPr txBox="1">
            <a:spLocks noChangeArrowheads="1"/>
          </p:cNvSpPr>
          <p:nvPr/>
        </p:nvSpPr>
        <p:spPr bwMode="auto">
          <a:xfrm>
            <a:off x="1692275" y="2997200"/>
            <a:ext cx="1944688" cy="579438"/>
          </a:xfrm>
          <a:prstGeom prst="rect">
            <a:avLst/>
          </a:prstGeom>
          <a:solidFill>
            <a:srgbClr val="FFFF99"/>
          </a:solidFill>
          <a:ln w="9525">
            <a:noFill/>
            <a:miter lim="800000"/>
            <a:headEnd/>
            <a:tailEnd/>
          </a:ln>
        </p:spPr>
        <p:txBody>
          <a:bodyPr>
            <a:spAutoFit/>
          </a:bodyPr>
          <a:lstStyle/>
          <a:p>
            <a:pPr>
              <a:spcBef>
                <a:spcPct val="50000"/>
              </a:spcBef>
            </a:pPr>
            <a:r>
              <a:rPr lang="ja-JP" altLang="en-US" sz="3200" dirty="0">
                <a:solidFill>
                  <a:srgbClr val="FF0000"/>
                </a:solidFill>
              </a:rPr>
              <a:t>中間投入</a:t>
            </a:r>
          </a:p>
        </p:txBody>
      </p:sp>
      <p:sp>
        <p:nvSpPr>
          <p:cNvPr id="66581" name="Text Box 21"/>
          <p:cNvSpPr txBox="1">
            <a:spLocks noChangeArrowheads="1"/>
          </p:cNvSpPr>
          <p:nvPr/>
        </p:nvSpPr>
        <p:spPr bwMode="auto">
          <a:xfrm>
            <a:off x="250825" y="5084763"/>
            <a:ext cx="1873250" cy="579437"/>
          </a:xfrm>
          <a:prstGeom prst="rect">
            <a:avLst/>
          </a:prstGeom>
          <a:solidFill>
            <a:srgbClr val="FFFF99"/>
          </a:solidFill>
          <a:ln w="9525">
            <a:noFill/>
            <a:miter lim="800000"/>
            <a:headEnd/>
            <a:tailEnd/>
          </a:ln>
        </p:spPr>
        <p:txBody>
          <a:bodyPr>
            <a:spAutoFit/>
          </a:bodyPr>
          <a:lstStyle/>
          <a:p>
            <a:pPr>
              <a:spcBef>
                <a:spcPct val="50000"/>
              </a:spcBef>
            </a:pPr>
            <a:r>
              <a:rPr lang="ja-JP" altLang="en-US" sz="3200" dirty="0">
                <a:solidFill>
                  <a:srgbClr val="FF0000"/>
                </a:solidFill>
              </a:rPr>
              <a:t>付加価値</a:t>
            </a:r>
          </a:p>
        </p:txBody>
      </p:sp>
      <p:sp>
        <p:nvSpPr>
          <p:cNvPr id="66582" name="Text Box 22"/>
          <p:cNvSpPr txBox="1">
            <a:spLocks noChangeArrowheads="1"/>
          </p:cNvSpPr>
          <p:nvPr/>
        </p:nvSpPr>
        <p:spPr bwMode="auto">
          <a:xfrm>
            <a:off x="3204369" y="5001556"/>
            <a:ext cx="2374900" cy="5794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en-US" altLang="ja-JP" sz="3200" dirty="0"/>
              <a:t>100</a:t>
            </a:r>
            <a:r>
              <a:rPr lang="ja-JP" altLang="en-US" sz="3200" dirty="0"/>
              <a:t>万円</a:t>
            </a:r>
          </a:p>
        </p:txBody>
      </p:sp>
      <p:sp>
        <p:nvSpPr>
          <p:cNvPr id="73748" name="Text Box 23"/>
          <p:cNvSpPr txBox="1">
            <a:spLocks noChangeArrowheads="1"/>
          </p:cNvSpPr>
          <p:nvPr/>
        </p:nvSpPr>
        <p:spPr bwMode="auto">
          <a:xfrm>
            <a:off x="5435600" y="1341438"/>
            <a:ext cx="3095625" cy="519112"/>
          </a:xfrm>
          <a:prstGeom prst="rect">
            <a:avLst/>
          </a:prstGeom>
          <a:noFill/>
          <a:ln w="9525">
            <a:noFill/>
            <a:miter lim="800000"/>
            <a:headEnd/>
            <a:tailEnd/>
          </a:ln>
        </p:spPr>
        <p:txBody>
          <a:bodyPr>
            <a:spAutoFit/>
          </a:bodyPr>
          <a:lstStyle/>
          <a:p>
            <a:pPr algn="ctr">
              <a:spcBef>
                <a:spcPct val="50000"/>
              </a:spcBef>
            </a:pPr>
            <a:r>
              <a:rPr lang="ja-JP" altLang="en-US" sz="2800" dirty="0">
                <a:solidFill>
                  <a:srgbClr val="FF0000"/>
                </a:solidFill>
              </a:rPr>
              <a:t>中間財の投入額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66574"/>
                                        </p:tgtEl>
                                        <p:attrNameLst>
                                          <p:attrName>style.visibility</p:attrName>
                                        </p:attrNameLst>
                                      </p:cBhvr>
                                      <p:to>
                                        <p:strVal val="visible"/>
                                      </p:to>
                                    </p:set>
                                    <p:set>
                                      <p:cBhvr>
                                        <p:cTn id="11" dur="455" fill="hold">
                                          <p:stCondLst>
                                            <p:cond delay="0"/>
                                          </p:stCondLst>
                                        </p:cTn>
                                        <p:tgtEl>
                                          <p:spTgt spid="66574"/>
                                        </p:tgtEl>
                                        <p:attrNameLst>
                                          <p:attrName>style.rotation</p:attrName>
                                        </p:attrNameLst>
                                      </p:cBhvr>
                                      <p:to>
                                        <p:strVal val="-45.0"/>
                                      </p:to>
                                    </p:set>
                                    <p:anim calcmode="lin" valueType="num">
                                      <p:cBhvr>
                                        <p:cTn id="12" dur="455" fill="hold">
                                          <p:stCondLst>
                                            <p:cond delay="455"/>
                                          </p:stCondLst>
                                        </p:cTn>
                                        <p:tgtEl>
                                          <p:spTgt spid="66574"/>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66574"/>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66574"/>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66574"/>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66575"/>
                                        </p:tgtEl>
                                        <p:attrNameLst>
                                          <p:attrName>style.visibility</p:attrName>
                                        </p:attrNameLst>
                                      </p:cBhvr>
                                      <p:to>
                                        <p:strVal val="visible"/>
                                      </p:to>
                                    </p:set>
                                    <p:anim calcmode="lin" valueType="num">
                                      <p:cBhvr>
                                        <p:cTn id="20" dur="500" fill="hold"/>
                                        <p:tgtEl>
                                          <p:spTgt spid="66575"/>
                                        </p:tgtEl>
                                        <p:attrNameLst>
                                          <p:attrName>ppt_w</p:attrName>
                                        </p:attrNameLst>
                                      </p:cBhvr>
                                      <p:tavLst>
                                        <p:tav tm="0">
                                          <p:val>
                                            <p:strVal val="#ppt_w*2.5"/>
                                          </p:val>
                                        </p:tav>
                                        <p:tav tm="100000">
                                          <p:val>
                                            <p:strVal val="#ppt_w"/>
                                          </p:val>
                                        </p:tav>
                                      </p:tavLst>
                                    </p:anim>
                                    <p:anim calcmode="lin" valueType="num">
                                      <p:cBhvr>
                                        <p:cTn id="21" dur="500" fill="hold"/>
                                        <p:tgtEl>
                                          <p:spTgt spid="66575"/>
                                        </p:tgtEl>
                                        <p:attrNameLst>
                                          <p:attrName>ppt_h</p:attrName>
                                        </p:attrNameLst>
                                      </p:cBhvr>
                                      <p:tavLst>
                                        <p:tav tm="0">
                                          <p:val>
                                            <p:strVal val="#ppt_h*0.01"/>
                                          </p:val>
                                        </p:tav>
                                        <p:tav tm="100000">
                                          <p:val>
                                            <p:strVal val="#ppt_h"/>
                                          </p:val>
                                        </p:tav>
                                      </p:tavLst>
                                    </p:anim>
                                    <p:anim calcmode="lin" valueType="num">
                                      <p:cBhvr>
                                        <p:cTn id="22" dur="500" fill="hold"/>
                                        <p:tgtEl>
                                          <p:spTgt spid="66575"/>
                                        </p:tgtEl>
                                        <p:attrNameLst>
                                          <p:attrName>ppt_x</p:attrName>
                                        </p:attrNameLst>
                                      </p:cBhvr>
                                      <p:tavLst>
                                        <p:tav tm="0">
                                          <p:val>
                                            <p:strVal val="#ppt_x"/>
                                          </p:val>
                                        </p:tav>
                                        <p:tav tm="100000">
                                          <p:val>
                                            <p:strVal val="#ppt_x"/>
                                          </p:val>
                                        </p:tav>
                                      </p:tavLst>
                                    </p:anim>
                                    <p:anim calcmode="lin" valueType="num">
                                      <p:cBhvr>
                                        <p:cTn id="23" dur="500" fill="hold"/>
                                        <p:tgtEl>
                                          <p:spTgt spid="66575"/>
                                        </p:tgtEl>
                                        <p:attrNameLst>
                                          <p:attrName>ppt_y</p:attrName>
                                        </p:attrNameLst>
                                      </p:cBhvr>
                                      <p:tavLst>
                                        <p:tav tm="0">
                                          <p:val>
                                            <p:strVal val="#ppt_h+1"/>
                                          </p:val>
                                        </p:tav>
                                        <p:tav tm="100000">
                                          <p:val>
                                            <p:strVal val="#ppt_y"/>
                                          </p:val>
                                        </p:tav>
                                      </p:tavLst>
                                    </p:anim>
                                    <p:animEffect transition="in" filter="fade">
                                      <p:cBhvr>
                                        <p:cTn id="24" dur="500"/>
                                        <p:tgtEl>
                                          <p:spTgt spid="66575"/>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66581"/>
                                        </p:tgtEl>
                                        <p:attrNameLst>
                                          <p:attrName>style.visibility</p:attrName>
                                        </p:attrNameLst>
                                      </p:cBhvr>
                                      <p:to>
                                        <p:strVal val="visible"/>
                                      </p:to>
                                    </p:set>
                                    <p:anim calcmode="lin" valueType="num">
                                      <p:cBhvr>
                                        <p:cTn id="29" dur="500" fill="hold"/>
                                        <p:tgtEl>
                                          <p:spTgt spid="66581"/>
                                        </p:tgtEl>
                                        <p:attrNameLst>
                                          <p:attrName>ppt_w</p:attrName>
                                        </p:attrNameLst>
                                      </p:cBhvr>
                                      <p:tavLst>
                                        <p:tav tm="0">
                                          <p:val>
                                            <p:strVal val="#ppt_w*0.05"/>
                                          </p:val>
                                        </p:tav>
                                        <p:tav tm="100000">
                                          <p:val>
                                            <p:strVal val="#ppt_w"/>
                                          </p:val>
                                        </p:tav>
                                      </p:tavLst>
                                    </p:anim>
                                    <p:anim calcmode="lin" valueType="num">
                                      <p:cBhvr>
                                        <p:cTn id="30" dur="500" fill="hold"/>
                                        <p:tgtEl>
                                          <p:spTgt spid="66581"/>
                                        </p:tgtEl>
                                        <p:attrNameLst>
                                          <p:attrName>ppt_h</p:attrName>
                                        </p:attrNameLst>
                                      </p:cBhvr>
                                      <p:tavLst>
                                        <p:tav tm="0">
                                          <p:val>
                                            <p:strVal val="#ppt_h"/>
                                          </p:val>
                                        </p:tav>
                                        <p:tav tm="100000">
                                          <p:val>
                                            <p:strVal val="#ppt_h"/>
                                          </p:val>
                                        </p:tav>
                                      </p:tavLst>
                                    </p:anim>
                                    <p:anim calcmode="lin" valueType="num">
                                      <p:cBhvr>
                                        <p:cTn id="31" dur="500" fill="hold"/>
                                        <p:tgtEl>
                                          <p:spTgt spid="66581"/>
                                        </p:tgtEl>
                                        <p:attrNameLst>
                                          <p:attrName>ppt_x</p:attrName>
                                        </p:attrNameLst>
                                      </p:cBhvr>
                                      <p:tavLst>
                                        <p:tav tm="0">
                                          <p:val>
                                            <p:strVal val="#ppt_x-.2"/>
                                          </p:val>
                                        </p:tav>
                                        <p:tav tm="100000">
                                          <p:val>
                                            <p:strVal val="#ppt_x"/>
                                          </p:val>
                                        </p:tav>
                                      </p:tavLst>
                                    </p:anim>
                                    <p:anim calcmode="lin" valueType="num">
                                      <p:cBhvr>
                                        <p:cTn id="32" dur="500" fill="hold"/>
                                        <p:tgtEl>
                                          <p:spTgt spid="66581"/>
                                        </p:tgtEl>
                                        <p:attrNameLst>
                                          <p:attrName>ppt_y</p:attrName>
                                        </p:attrNameLst>
                                      </p:cBhvr>
                                      <p:tavLst>
                                        <p:tav tm="0">
                                          <p:val>
                                            <p:strVal val="#ppt_y"/>
                                          </p:val>
                                        </p:tav>
                                        <p:tav tm="100000">
                                          <p:val>
                                            <p:strVal val="#ppt_y"/>
                                          </p:val>
                                        </p:tav>
                                      </p:tavLst>
                                    </p:anim>
                                    <p:animEffect transition="in" filter="fade">
                                      <p:cBhvr>
                                        <p:cTn id="33" dur="500"/>
                                        <p:tgtEl>
                                          <p:spTgt spid="66581"/>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grpId="0" nodeType="clickEffect">
                                  <p:stCondLst>
                                    <p:cond delay="0"/>
                                  </p:stCondLst>
                                  <p:childTnLst>
                                    <p:set>
                                      <p:cBhvr>
                                        <p:cTn id="37" dur="1" fill="hold">
                                          <p:stCondLst>
                                            <p:cond delay="0"/>
                                          </p:stCondLst>
                                        </p:cTn>
                                        <p:tgtEl>
                                          <p:spTgt spid="66576"/>
                                        </p:tgtEl>
                                        <p:attrNameLst>
                                          <p:attrName>style.visibility</p:attrName>
                                        </p:attrNameLst>
                                      </p:cBhvr>
                                      <p:to>
                                        <p:strVal val="visible"/>
                                      </p:to>
                                    </p:set>
                                    <p:anim calcmode="lin" valueType="num">
                                      <p:cBhvr>
                                        <p:cTn id="38" dur="500" fill="hold"/>
                                        <p:tgtEl>
                                          <p:spTgt spid="66576"/>
                                        </p:tgtEl>
                                        <p:attrNameLst>
                                          <p:attrName>ppt_w</p:attrName>
                                        </p:attrNameLst>
                                      </p:cBhvr>
                                      <p:tavLst>
                                        <p:tav tm="0">
                                          <p:val>
                                            <p:strVal val="#ppt_w*2.5"/>
                                          </p:val>
                                        </p:tav>
                                        <p:tav tm="100000">
                                          <p:val>
                                            <p:strVal val="#ppt_w"/>
                                          </p:val>
                                        </p:tav>
                                      </p:tavLst>
                                    </p:anim>
                                    <p:anim calcmode="lin" valueType="num">
                                      <p:cBhvr>
                                        <p:cTn id="39" dur="500" fill="hold"/>
                                        <p:tgtEl>
                                          <p:spTgt spid="66576"/>
                                        </p:tgtEl>
                                        <p:attrNameLst>
                                          <p:attrName>ppt_h</p:attrName>
                                        </p:attrNameLst>
                                      </p:cBhvr>
                                      <p:tavLst>
                                        <p:tav tm="0">
                                          <p:val>
                                            <p:strVal val="#ppt_h*0.01"/>
                                          </p:val>
                                        </p:tav>
                                        <p:tav tm="100000">
                                          <p:val>
                                            <p:strVal val="#ppt_h"/>
                                          </p:val>
                                        </p:tav>
                                      </p:tavLst>
                                    </p:anim>
                                    <p:anim calcmode="lin" valueType="num">
                                      <p:cBhvr>
                                        <p:cTn id="40" dur="500" fill="hold"/>
                                        <p:tgtEl>
                                          <p:spTgt spid="66576"/>
                                        </p:tgtEl>
                                        <p:attrNameLst>
                                          <p:attrName>ppt_x</p:attrName>
                                        </p:attrNameLst>
                                      </p:cBhvr>
                                      <p:tavLst>
                                        <p:tav tm="0">
                                          <p:val>
                                            <p:strVal val="#ppt_x"/>
                                          </p:val>
                                        </p:tav>
                                        <p:tav tm="100000">
                                          <p:val>
                                            <p:strVal val="#ppt_x"/>
                                          </p:val>
                                        </p:tav>
                                      </p:tavLst>
                                    </p:anim>
                                    <p:anim calcmode="lin" valueType="num">
                                      <p:cBhvr>
                                        <p:cTn id="41" dur="500" fill="hold"/>
                                        <p:tgtEl>
                                          <p:spTgt spid="66576"/>
                                        </p:tgtEl>
                                        <p:attrNameLst>
                                          <p:attrName>ppt_y</p:attrName>
                                        </p:attrNameLst>
                                      </p:cBhvr>
                                      <p:tavLst>
                                        <p:tav tm="0">
                                          <p:val>
                                            <p:strVal val="#ppt_h+1"/>
                                          </p:val>
                                        </p:tav>
                                        <p:tav tm="100000">
                                          <p:val>
                                            <p:strVal val="#ppt_y"/>
                                          </p:val>
                                        </p:tav>
                                      </p:tavLst>
                                    </p:anim>
                                    <p:animEffect transition="in" filter="fade">
                                      <p:cBhvr>
                                        <p:cTn id="42" dur="500"/>
                                        <p:tgtEl>
                                          <p:spTgt spid="66576"/>
                                        </p:tgtEl>
                                      </p:cBhvr>
                                    </p:animEffect>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66577"/>
                                        </p:tgtEl>
                                        <p:attrNameLst>
                                          <p:attrName>style.visibility</p:attrName>
                                        </p:attrNameLst>
                                      </p:cBhvr>
                                      <p:to>
                                        <p:strVal val="visible"/>
                                      </p:to>
                                    </p:set>
                                    <p:animEffect transition="in" filter="fade">
                                      <p:cBhvr>
                                        <p:cTn id="47" dur="770" decel="100000"/>
                                        <p:tgtEl>
                                          <p:spTgt spid="66577"/>
                                        </p:tgtEl>
                                      </p:cBhvr>
                                    </p:animEffect>
                                    <p:animScale>
                                      <p:cBhvr>
                                        <p:cTn id="48" dur="770" decel="100000"/>
                                        <p:tgtEl>
                                          <p:spTgt spid="66577"/>
                                        </p:tgtEl>
                                      </p:cBhvr>
                                      <p:from x="10000" y="10000"/>
                                      <p:to x="200000" y="450000"/>
                                    </p:animScale>
                                    <p:animScale>
                                      <p:cBhvr>
                                        <p:cTn id="49" dur="1230" accel="100000" fill="hold">
                                          <p:stCondLst>
                                            <p:cond delay="770"/>
                                          </p:stCondLst>
                                        </p:cTn>
                                        <p:tgtEl>
                                          <p:spTgt spid="66577"/>
                                        </p:tgtEl>
                                      </p:cBhvr>
                                      <p:from x="200000" y="450000"/>
                                      <p:to x="100000" y="100000"/>
                                    </p:animScale>
                                    <p:set>
                                      <p:cBhvr>
                                        <p:cTn id="50" dur="770" fill="hold"/>
                                        <p:tgtEl>
                                          <p:spTgt spid="66577"/>
                                        </p:tgtEl>
                                        <p:attrNameLst>
                                          <p:attrName>ppt_x</p:attrName>
                                        </p:attrNameLst>
                                      </p:cBhvr>
                                      <p:to>
                                        <p:strVal val="(0.5)"/>
                                      </p:to>
                                    </p:set>
                                    <p:anim from="(0.5)" to="(#ppt_x)" calcmode="lin" valueType="num">
                                      <p:cBhvr>
                                        <p:cTn id="51" dur="1230" accel="100000" fill="hold">
                                          <p:stCondLst>
                                            <p:cond delay="770"/>
                                          </p:stCondLst>
                                        </p:cTn>
                                        <p:tgtEl>
                                          <p:spTgt spid="66577"/>
                                        </p:tgtEl>
                                        <p:attrNameLst>
                                          <p:attrName>ppt_x</p:attrName>
                                        </p:attrNameLst>
                                      </p:cBhvr>
                                    </p:anim>
                                    <p:set>
                                      <p:cBhvr>
                                        <p:cTn id="52" dur="770" fill="hold"/>
                                        <p:tgtEl>
                                          <p:spTgt spid="66577"/>
                                        </p:tgtEl>
                                        <p:attrNameLst>
                                          <p:attrName>ppt_y</p:attrName>
                                        </p:attrNameLst>
                                      </p:cBhvr>
                                      <p:to>
                                        <p:strVal val="(#ppt_y+0.4)"/>
                                      </p:to>
                                    </p:set>
                                    <p:anim from="(#ppt_y+0.4)" to="(#ppt_y)" calcmode="lin" valueType="num">
                                      <p:cBhvr>
                                        <p:cTn id="53" dur="1230" accel="100000" fill="hold">
                                          <p:stCondLst>
                                            <p:cond delay="770"/>
                                          </p:stCondLst>
                                        </p:cTn>
                                        <p:tgtEl>
                                          <p:spTgt spid="66577"/>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iterate type="lt">
                                    <p:tmPct val="10000"/>
                                  </p:iterate>
                                  <p:childTnLst>
                                    <p:set>
                                      <p:cBhvr>
                                        <p:cTn id="57" dur="1" fill="hold">
                                          <p:stCondLst>
                                            <p:cond delay="0"/>
                                          </p:stCondLst>
                                        </p:cTn>
                                        <p:tgtEl>
                                          <p:spTgt spid="66578"/>
                                        </p:tgtEl>
                                        <p:attrNameLst>
                                          <p:attrName>style.visibility</p:attrName>
                                        </p:attrNameLst>
                                      </p:cBhvr>
                                      <p:to>
                                        <p:strVal val="visible"/>
                                      </p:to>
                                    </p:set>
                                    <p:animEffect transition="in" filter="fade">
                                      <p:cBhvr>
                                        <p:cTn id="58" dur="2000"/>
                                        <p:tgtEl>
                                          <p:spTgt spid="66578"/>
                                        </p:tgtEl>
                                      </p:cBhvr>
                                    </p:animEffect>
                                    <p:anim calcmode="lin" valueType="num">
                                      <p:cBhvr>
                                        <p:cTn id="59" dur="2000" fill="hold"/>
                                        <p:tgtEl>
                                          <p:spTgt spid="66578"/>
                                        </p:tgtEl>
                                        <p:attrNameLst>
                                          <p:attrName>ppt_w</p:attrName>
                                        </p:attrNameLst>
                                      </p:cBhvr>
                                      <p:tavLst>
                                        <p:tav tm="0" fmla="#ppt_w*sin(2.5*pi*$)">
                                          <p:val>
                                            <p:fltVal val="0"/>
                                          </p:val>
                                        </p:tav>
                                        <p:tav tm="100000">
                                          <p:val>
                                            <p:fltVal val="1"/>
                                          </p:val>
                                        </p:tav>
                                      </p:tavLst>
                                    </p:anim>
                                    <p:anim calcmode="lin" valueType="num">
                                      <p:cBhvr>
                                        <p:cTn id="60" dur="2000" fill="hold"/>
                                        <p:tgtEl>
                                          <p:spTgt spid="66578"/>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66582"/>
                                        </p:tgtEl>
                                        <p:attrNameLst>
                                          <p:attrName>style.visibility</p:attrName>
                                        </p:attrNameLst>
                                      </p:cBhvr>
                                      <p:to>
                                        <p:strVal val="visible"/>
                                      </p:to>
                                    </p:set>
                                    <p:anim calcmode="lin" valueType="num">
                                      <p:cBhvr>
                                        <p:cTn id="65" dur="500" fill="hold"/>
                                        <p:tgtEl>
                                          <p:spTgt spid="66582"/>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66582"/>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66582"/>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66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p:bldP spid="66575" grpId="0"/>
      <p:bldP spid="66576" grpId="0"/>
      <p:bldP spid="66577" grpId="0"/>
      <p:bldP spid="66578" grpId="0"/>
      <p:bldP spid="66580" grpId="0" animBg="1"/>
      <p:bldP spid="66581" grpId="0" animBg="1"/>
      <p:bldP spid="6658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457200" y="274638"/>
            <a:ext cx="8229600" cy="417512"/>
          </a:xfrm>
        </p:spPr>
        <p:txBody>
          <a:bodyPr rtlCol="0">
            <a:normAutofit fontScale="90000"/>
          </a:bodyPr>
          <a:lstStyle/>
          <a:p>
            <a:pPr fontAlgn="auto">
              <a:spcAft>
                <a:spcPts val="0"/>
              </a:spcAft>
              <a:defRPr/>
            </a:pPr>
            <a:r>
              <a:rPr lang="ja-JP" altLang="en-US" sz="4000" smtClean="0"/>
              <a:t>国内総生産の内訳</a:t>
            </a:r>
          </a:p>
        </p:txBody>
      </p:sp>
      <p:graphicFrame>
        <p:nvGraphicFramePr>
          <p:cNvPr id="80034" name="Group 162"/>
          <p:cNvGraphicFramePr>
            <a:graphicFrameLocks noGrp="1"/>
          </p:cNvGraphicFramePr>
          <p:nvPr>
            <p:ph type="tbl" idx="1"/>
          </p:nvPr>
        </p:nvGraphicFramePr>
        <p:xfrm>
          <a:off x="468313" y="981075"/>
          <a:ext cx="8147050" cy="5197476"/>
        </p:xfrm>
        <a:graphic>
          <a:graphicData uri="http://schemas.openxmlformats.org/drawingml/2006/table">
            <a:tbl>
              <a:tblPr/>
              <a:tblGrid>
                <a:gridCol w="1162050"/>
                <a:gridCol w="1512887"/>
                <a:gridCol w="2016125"/>
                <a:gridCol w="1889125"/>
                <a:gridCol w="1566863"/>
              </a:tblGrid>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家計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企業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消費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最終消費支出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民間最終消費支出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政府最終消費支出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5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総固定資本形成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民間住宅投資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民間企業設備投資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公的固定資本形成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在庫品増加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輸出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財貨・サービスの輸出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輸入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財貨・サービスの輸入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r>
              <a:rPr lang="ja-JP" altLang="en-US" smtClean="0"/>
              <a:t>くたばれＧＮＰ</a:t>
            </a:r>
          </a:p>
        </p:txBody>
      </p:sp>
      <p:sp>
        <p:nvSpPr>
          <p:cNvPr id="75779" name="Rectangle 3"/>
          <p:cNvSpPr>
            <a:spLocks noGrp="1" noChangeArrowheads="1"/>
          </p:cNvSpPr>
          <p:nvPr>
            <p:ph idx="1"/>
          </p:nvPr>
        </p:nvSpPr>
        <p:spPr/>
        <p:txBody>
          <a:bodyPr/>
          <a:lstStyle/>
          <a:p>
            <a:r>
              <a:rPr lang="en-US" altLang="ja-JP" smtClean="0"/>
              <a:t>NNW(</a:t>
            </a:r>
            <a:r>
              <a:rPr lang="ja-JP" altLang="en-US" smtClean="0"/>
              <a:t>国民純福祉）</a:t>
            </a:r>
          </a:p>
          <a:p>
            <a:r>
              <a:rPr lang="ja-JP" altLang="en-US" smtClean="0"/>
              <a:t>グリーンＧＤＰ（環境勘定）</a:t>
            </a:r>
          </a:p>
          <a:p>
            <a:r>
              <a:rPr lang="ja-JP" altLang="en-US" smtClean="0"/>
              <a:t>参考　台湾の緑色ＧＤＰ</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r>
              <a:rPr lang="ja-JP" altLang="en-US" smtClean="0"/>
              <a:t>ブータン王国</a:t>
            </a:r>
          </a:p>
        </p:txBody>
      </p:sp>
      <p:sp>
        <p:nvSpPr>
          <p:cNvPr id="76803" name="Rectangle 3"/>
          <p:cNvSpPr>
            <a:spLocks noGrp="1" noChangeArrowheads="1"/>
          </p:cNvSpPr>
          <p:nvPr>
            <p:ph idx="1"/>
          </p:nvPr>
        </p:nvSpPr>
        <p:spPr/>
        <p:txBody>
          <a:bodyPr/>
          <a:lstStyle/>
          <a:p>
            <a:pPr>
              <a:lnSpc>
                <a:spcPct val="90000"/>
              </a:lnSpc>
            </a:pPr>
            <a:r>
              <a:rPr lang="ja-JP" altLang="en-US" smtClean="0"/>
              <a:t>ＧＮＰよりＧＮＨ（国民総幸福量）を重視する。</a:t>
            </a:r>
          </a:p>
          <a:p>
            <a:pPr>
              <a:lnSpc>
                <a:spcPct val="90000"/>
              </a:lnSpc>
            </a:pPr>
            <a:r>
              <a:rPr lang="en-US" altLang="ja-JP" smtClean="0"/>
              <a:t>Gross National Happiness</a:t>
            </a:r>
          </a:p>
          <a:p>
            <a:pPr>
              <a:lnSpc>
                <a:spcPct val="90000"/>
              </a:lnSpc>
              <a:buFont typeface="Wingdings" pitchFamily="2" charset="2"/>
              <a:buNone/>
            </a:pPr>
            <a:r>
              <a:rPr lang="en-US" altLang="ja-JP" smtClean="0"/>
              <a:t>①</a:t>
            </a:r>
            <a:r>
              <a:rPr lang="ja-JP" altLang="en-US" smtClean="0"/>
              <a:t>社会経済の発展</a:t>
            </a:r>
          </a:p>
          <a:p>
            <a:pPr>
              <a:lnSpc>
                <a:spcPct val="90000"/>
              </a:lnSpc>
              <a:buFont typeface="Wingdings" pitchFamily="2" charset="2"/>
              <a:buNone/>
            </a:pPr>
            <a:r>
              <a:rPr lang="ja-JP" altLang="en-US" smtClean="0"/>
              <a:t>②環境保全</a:t>
            </a:r>
          </a:p>
          <a:p>
            <a:pPr>
              <a:lnSpc>
                <a:spcPct val="90000"/>
              </a:lnSpc>
              <a:buFont typeface="Wingdings" pitchFamily="2" charset="2"/>
              <a:buNone/>
            </a:pPr>
            <a:r>
              <a:rPr lang="ja-JP" altLang="en-US" smtClean="0"/>
              <a:t>③文化の維持</a:t>
            </a:r>
          </a:p>
          <a:p>
            <a:pPr>
              <a:lnSpc>
                <a:spcPct val="90000"/>
              </a:lnSpc>
              <a:buFont typeface="Wingdings" pitchFamily="2" charset="2"/>
              <a:buNone/>
            </a:pPr>
            <a:r>
              <a:rPr lang="ja-JP" altLang="en-US" smtClean="0"/>
              <a:t>④適切な管理</a:t>
            </a:r>
          </a:p>
          <a:p>
            <a:pPr>
              <a:lnSpc>
                <a:spcPct val="90000"/>
              </a:lnSpc>
            </a:pPr>
            <a:endParaRPr lang="ja-JP" altLang="en-US" smtClean="0"/>
          </a:p>
          <a:p>
            <a:pPr>
              <a:lnSpc>
                <a:spcPct val="90000"/>
              </a:lnSpc>
            </a:pPr>
            <a:r>
              <a:rPr lang="ja-JP" altLang="en-US" smtClean="0">
                <a:hlinkClick r:id="rId3"/>
              </a:rPr>
              <a:t>ＧＮＨ研究所</a:t>
            </a:r>
            <a:r>
              <a:rPr lang="ja-JP" altLang="en-US" smtClean="0"/>
              <a:t>　</a:t>
            </a:r>
            <a:r>
              <a:rPr lang="ja-JP" altLang="en-US" smtClean="0">
                <a:hlinkClick r:id="rId4"/>
              </a:rPr>
              <a:t>グーグル</a:t>
            </a:r>
            <a:r>
              <a:rPr lang="ja-JP" altLang="en-US" smtClean="0"/>
              <a:t>画像</a:t>
            </a:r>
            <a:r>
              <a:rPr lang="en-US" altLang="ja-JP" smtClean="0"/>
              <a:t>×</a:t>
            </a:r>
            <a:r>
              <a:rPr lang="ja-JP" altLang="en-US" smtClean="0"/>
              <a:t>ブータン</a:t>
            </a:r>
          </a:p>
          <a:p>
            <a:pPr>
              <a:lnSpc>
                <a:spcPct val="90000"/>
              </a:lnSpc>
            </a:pPr>
            <a:endParaRPr lang="en-US" altLang="ja-JP" smtClean="0"/>
          </a:p>
        </p:txBody>
      </p:sp>
      <p:pic>
        <p:nvPicPr>
          <p:cNvPr id="76804" name="Picture 6" descr="ブータン王国国旗"/>
          <p:cNvPicPr>
            <a:picLocks noChangeAspect="1" noChangeArrowheads="1"/>
          </p:cNvPicPr>
          <p:nvPr/>
        </p:nvPicPr>
        <p:blipFill>
          <a:blip r:embed="rId5" cstate="print"/>
          <a:srcRect/>
          <a:stretch>
            <a:fillRect/>
          </a:stretch>
        </p:blipFill>
        <p:spPr bwMode="auto">
          <a:xfrm>
            <a:off x="6588125" y="476250"/>
            <a:ext cx="1655763" cy="110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r>
              <a:rPr lang="ja-JP" altLang="en-US" smtClean="0"/>
              <a:t>ＧＮＰとＧＮＨ</a:t>
            </a:r>
          </a:p>
        </p:txBody>
      </p:sp>
      <p:sp>
        <p:nvSpPr>
          <p:cNvPr id="77827" name="Rectangle 3"/>
          <p:cNvSpPr>
            <a:spLocks noGrp="1" noChangeArrowheads="1"/>
          </p:cNvSpPr>
          <p:nvPr>
            <p:ph idx="1"/>
          </p:nvPr>
        </p:nvSpPr>
        <p:spPr/>
        <p:txBody>
          <a:bodyPr/>
          <a:lstStyle/>
          <a:p>
            <a:pPr>
              <a:lnSpc>
                <a:spcPct val="90000"/>
              </a:lnSpc>
            </a:pPr>
            <a:r>
              <a:rPr lang="ja-JP" altLang="en-US" smtClean="0"/>
              <a:t>「ペットボトルの水の需要は</a:t>
            </a:r>
            <a:r>
              <a:rPr lang="en-US" altLang="ja-JP" smtClean="0"/>
              <a:t>GDP</a:t>
            </a:r>
            <a:r>
              <a:rPr lang="ja-JP" altLang="en-US" smtClean="0"/>
              <a:t>を高めるが、川や泉の水が飲めるのとどちらが幸福か。塾通いの子どもと自然の中で遊ぶ子どもたちの表情とを見比べれば、どちらの社会が幸福度が高いかは明らかだ。」 </a:t>
            </a:r>
            <a:br>
              <a:rPr lang="ja-JP" altLang="en-US" smtClean="0"/>
            </a:br>
            <a:r>
              <a:rPr lang="ja-JP" altLang="en-US" smtClean="0"/>
              <a:t>ブータン研究センターのカルマ・ウラ所長</a:t>
            </a:r>
          </a:p>
          <a:p>
            <a:pPr>
              <a:lnSpc>
                <a:spcPct val="90000"/>
              </a:lnSpc>
              <a:buFont typeface="Wingdings" pitchFamily="2" charset="2"/>
              <a:buNone/>
            </a:pPr>
            <a:r>
              <a:rPr lang="ja-JP" altLang="en-US" smtClean="0"/>
              <a:t>＜朝日新聞</a:t>
            </a:r>
            <a:r>
              <a:rPr lang="en-US" altLang="ja-JP" smtClean="0"/>
              <a:t>2005</a:t>
            </a:r>
            <a:r>
              <a:rPr lang="ja-JP" altLang="en-US" smtClean="0"/>
              <a:t>年</a:t>
            </a:r>
            <a:r>
              <a:rPr lang="en-US" altLang="ja-JP" smtClean="0"/>
              <a:t>4</a:t>
            </a:r>
            <a:r>
              <a:rPr lang="ja-JP" altLang="en-US" smtClean="0"/>
              <a:t>月</a:t>
            </a:r>
            <a:r>
              <a:rPr lang="en-US" altLang="ja-JP" smtClean="0"/>
              <a:t>3</a:t>
            </a:r>
            <a:r>
              <a:rPr lang="ja-JP" altLang="en-US" smtClean="0"/>
              <a:t>日朝刊より＞</a:t>
            </a:r>
          </a:p>
          <a:p>
            <a:pPr>
              <a:lnSpc>
                <a:spcPct val="90000"/>
              </a:lnSpc>
              <a:buFont typeface="Wingdings" pitchFamily="2" charset="2"/>
              <a:buNone/>
            </a:pPr>
            <a:r>
              <a:rPr lang="ja-JP" altLang="en-US" smtClean="0"/>
              <a:t>ブータンでは朝食、昼食、夕食、夜食が不自由なく食べられる</a:t>
            </a:r>
            <a:r>
              <a:rPr lang="en-US" altLang="ja-JP" smtClean="0">
                <a:latin typeface="Arial" charset="0"/>
              </a:rPr>
              <a:t>…</a:t>
            </a:r>
            <a:endParaRPr lang="en-US" altLang="ja-JP" smtClean="0"/>
          </a:p>
          <a:p>
            <a:pPr>
              <a:lnSpc>
                <a:spcPct val="90000"/>
              </a:lnSpc>
            </a:pPr>
            <a:endParaRPr lang="en-US" altLang="ja-JP"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1763713" y="981075"/>
            <a:ext cx="0" cy="4464050"/>
          </a:xfrm>
          <a:prstGeom prst="line">
            <a:avLst/>
          </a:prstGeom>
          <a:noFill/>
          <a:ln w="9525">
            <a:solidFill>
              <a:schemeClr val="tx1"/>
            </a:solidFill>
            <a:round/>
            <a:headEnd/>
            <a:tailEnd/>
          </a:ln>
        </p:spPr>
        <p:txBody>
          <a:bodyPr/>
          <a:lstStyle/>
          <a:p>
            <a:endParaRPr lang="ja-JP" altLang="en-US"/>
          </a:p>
        </p:txBody>
      </p:sp>
      <p:sp>
        <p:nvSpPr>
          <p:cNvPr id="13315" name="Line 3"/>
          <p:cNvSpPr>
            <a:spLocks noChangeShapeType="1"/>
          </p:cNvSpPr>
          <p:nvPr/>
        </p:nvSpPr>
        <p:spPr bwMode="auto">
          <a:xfrm>
            <a:off x="1763713" y="5445125"/>
            <a:ext cx="5903912" cy="0"/>
          </a:xfrm>
          <a:prstGeom prst="line">
            <a:avLst/>
          </a:prstGeom>
          <a:noFill/>
          <a:ln w="9525">
            <a:solidFill>
              <a:schemeClr val="tx1"/>
            </a:solidFill>
            <a:round/>
            <a:headEnd/>
            <a:tailEnd/>
          </a:ln>
        </p:spPr>
        <p:txBody>
          <a:bodyPr/>
          <a:lstStyle/>
          <a:p>
            <a:endParaRPr lang="ja-JP" altLang="en-US"/>
          </a:p>
        </p:txBody>
      </p:sp>
      <p:sp>
        <p:nvSpPr>
          <p:cNvPr id="13316" name="Text Box 4"/>
          <p:cNvSpPr txBox="1">
            <a:spLocks noChangeArrowheads="1"/>
          </p:cNvSpPr>
          <p:nvPr/>
        </p:nvSpPr>
        <p:spPr bwMode="auto">
          <a:xfrm>
            <a:off x="7019925" y="5805488"/>
            <a:ext cx="1584325" cy="366712"/>
          </a:xfrm>
          <a:prstGeom prst="rect">
            <a:avLst/>
          </a:prstGeom>
          <a:noFill/>
          <a:ln w="9525">
            <a:noFill/>
            <a:miter lim="800000"/>
            <a:headEnd/>
            <a:tailEnd/>
          </a:ln>
        </p:spPr>
        <p:txBody>
          <a:bodyPr>
            <a:spAutoFit/>
          </a:bodyPr>
          <a:lstStyle/>
          <a:p>
            <a:pPr>
              <a:spcBef>
                <a:spcPct val="50000"/>
              </a:spcBef>
            </a:pPr>
            <a:r>
              <a:rPr lang="ja-JP" altLang="en-US">
                <a:solidFill>
                  <a:srgbClr val="FFFF00"/>
                </a:solidFill>
              </a:rPr>
              <a:t>個数</a:t>
            </a:r>
          </a:p>
        </p:txBody>
      </p:sp>
      <p:sp>
        <p:nvSpPr>
          <p:cNvPr id="13317" name="Text Box 5"/>
          <p:cNvSpPr txBox="1">
            <a:spLocks noChangeArrowheads="1"/>
          </p:cNvSpPr>
          <p:nvPr/>
        </p:nvSpPr>
        <p:spPr bwMode="auto">
          <a:xfrm>
            <a:off x="800100" y="692150"/>
            <a:ext cx="458788" cy="1584325"/>
          </a:xfrm>
          <a:prstGeom prst="rect">
            <a:avLst/>
          </a:prstGeom>
          <a:noFill/>
          <a:ln w="9525">
            <a:noFill/>
            <a:miter lim="800000"/>
            <a:headEnd/>
            <a:tailEnd/>
          </a:ln>
        </p:spPr>
        <p:txBody>
          <a:bodyPr vert="eaVert">
            <a:spAutoFit/>
          </a:bodyPr>
          <a:lstStyle/>
          <a:p>
            <a:pPr>
              <a:spcBef>
                <a:spcPct val="50000"/>
              </a:spcBef>
            </a:pPr>
            <a:r>
              <a:rPr lang="ja-JP" altLang="en-US">
                <a:solidFill>
                  <a:srgbClr val="FFFF00"/>
                </a:solidFill>
              </a:rPr>
              <a:t>値段</a:t>
            </a:r>
          </a:p>
        </p:txBody>
      </p:sp>
      <p:sp>
        <p:nvSpPr>
          <p:cNvPr id="10247" name="Line 7"/>
          <p:cNvSpPr>
            <a:spLocks noChangeShapeType="1"/>
          </p:cNvSpPr>
          <p:nvPr/>
        </p:nvSpPr>
        <p:spPr bwMode="auto">
          <a:xfrm>
            <a:off x="2843213" y="1268413"/>
            <a:ext cx="4032250" cy="3816350"/>
          </a:xfrm>
          <a:prstGeom prst="line">
            <a:avLst/>
          </a:prstGeom>
          <a:noFill/>
          <a:ln w="9525">
            <a:solidFill>
              <a:schemeClr val="tx1"/>
            </a:solidFill>
            <a:round/>
            <a:headEnd/>
            <a:tailEnd/>
          </a:ln>
        </p:spPr>
        <p:txBody>
          <a:bodyPr/>
          <a:lstStyle/>
          <a:p>
            <a:endParaRPr lang="ja-JP" altLang="en-US"/>
          </a:p>
        </p:txBody>
      </p:sp>
      <p:sp>
        <p:nvSpPr>
          <p:cNvPr id="13319" name="Line 8"/>
          <p:cNvSpPr>
            <a:spLocks noChangeShapeType="1"/>
          </p:cNvSpPr>
          <p:nvPr/>
        </p:nvSpPr>
        <p:spPr bwMode="auto">
          <a:xfrm>
            <a:off x="1763713" y="2997200"/>
            <a:ext cx="2952750" cy="0"/>
          </a:xfrm>
          <a:prstGeom prst="line">
            <a:avLst/>
          </a:prstGeom>
          <a:noFill/>
          <a:ln w="9525">
            <a:solidFill>
              <a:schemeClr val="tx1"/>
            </a:solidFill>
            <a:prstDash val="dash"/>
            <a:round/>
            <a:headEnd/>
            <a:tailEnd/>
          </a:ln>
        </p:spPr>
        <p:txBody>
          <a:bodyPr/>
          <a:lstStyle/>
          <a:p>
            <a:endParaRPr lang="ja-JP" altLang="en-US"/>
          </a:p>
        </p:txBody>
      </p:sp>
      <p:sp>
        <p:nvSpPr>
          <p:cNvPr id="13320" name="Line 9"/>
          <p:cNvSpPr>
            <a:spLocks noChangeShapeType="1"/>
          </p:cNvSpPr>
          <p:nvPr/>
        </p:nvSpPr>
        <p:spPr bwMode="auto">
          <a:xfrm>
            <a:off x="4716463" y="2997200"/>
            <a:ext cx="0" cy="2447925"/>
          </a:xfrm>
          <a:prstGeom prst="line">
            <a:avLst/>
          </a:prstGeom>
          <a:noFill/>
          <a:ln w="9525">
            <a:solidFill>
              <a:schemeClr val="tx1"/>
            </a:solidFill>
            <a:prstDash val="dash"/>
            <a:round/>
            <a:headEnd/>
            <a:tailEnd/>
          </a:ln>
        </p:spPr>
        <p:txBody>
          <a:bodyPr/>
          <a:lstStyle/>
          <a:p>
            <a:endParaRPr lang="ja-JP" altLang="en-US"/>
          </a:p>
        </p:txBody>
      </p:sp>
      <p:sp>
        <p:nvSpPr>
          <p:cNvPr id="10250" name="Line 10"/>
          <p:cNvSpPr>
            <a:spLocks noChangeShapeType="1"/>
          </p:cNvSpPr>
          <p:nvPr/>
        </p:nvSpPr>
        <p:spPr bwMode="auto">
          <a:xfrm>
            <a:off x="1692275" y="4005263"/>
            <a:ext cx="4032250" cy="0"/>
          </a:xfrm>
          <a:prstGeom prst="line">
            <a:avLst/>
          </a:prstGeom>
          <a:noFill/>
          <a:ln w="9525">
            <a:solidFill>
              <a:schemeClr val="tx1"/>
            </a:solidFill>
            <a:prstDash val="dash"/>
            <a:round/>
            <a:headEnd/>
            <a:tailEnd/>
          </a:ln>
        </p:spPr>
        <p:txBody>
          <a:bodyPr/>
          <a:lstStyle/>
          <a:p>
            <a:endParaRPr lang="ja-JP" altLang="en-US"/>
          </a:p>
        </p:txBody>
      </p:sp>
      <p:sp>
        <p:nvSpPr>
          <p:cNvPr id="10251" name="Line 11"/>
          <p:cNvSpPr>
            <a:spLocks noChangeShapeType="1"/>
          </p:cNvSpPr>
          <p:nvPr/>
        </p:nvSpPr>
        <p:spPr bwMode="auto">
          <a:xfrm>
            <a:off x="3492500" y="1844675"/>
            <a:ext cx="0" cy="3600450"/>
          </a:xfrm>
          <a:prstGeom prst="line">
            <a:avLst/>
          </a:prstGeom>
          <a:noFill/>
          <a:ln w="9525">
            <a:solidFill>
              <a:schemeClr val="tx1"/>
            </a:solidFill>
            <a:prstDash val="dash"/>
            <a:round/>
            <a:headEnd/>
            <a:tailEnd/>
          </a:ln>
        </p:spPr>
        <p:txBody>
          <a:bodyPr/>
          <a:lstStyle/>
          <a:p>
            <a:endParaRPr lang="ja-JP" altLang="en-US"/>
          </a:p>
        </p:txBody>
      </p:sp>
      <p:sp>
        <p:nvSpPr>
          <p:cNvPr id="10252" name="Line 12"/>
          <p:cNvSpPr>
            <a:spLocks noChangeShapeType="1"/>
          </p:cNvSpPr>
          <p:nvPr/>
        </p:nvSpPr>
        <p:spPr bwMode="auto">
          <a:xfrm>
            <a:off x="1763713" y="1844675"/>
            <a:ext cx="1655762" cy="0"/>
          </a:xfrm>
          <a:prstGeom prst="line">
            <a:avLst/>
          </a:prstGeom>
          <a:noFill/>
          <a:ln w="9525">
            <a:solidFill>
              <a:schemeClr val="tx1"/>
            </a:solidFill>
            <a:prstDash val="dash"/>
            <a:round/>
            <a:headEnd/>
            <a:tailEnd/>
          </a:ln>
        </p:spPr>
        <p:txBody>
          <a:bodyPr/>
          <a:lstStyle/>
          <a:p>
            <a:endParaRPr lang="ja-JP" altLang="en-US"/>
          </a:p>
        </p:txBody>
      </p:sp>
      <p:sp>
        <p:nvSpPr>
          <p:cNvPr id="10253" name="Line 13"/>
          <p:cNvSpPr>
            <a:spLocks noChangeShapeType="1"/>
          </p:cNvSpPr>
          <p:nvPr/>
        </p:nvSpPr>
        <p:spPr bwMode="auto">
          <a:xfrm>
            <a:off x="5795963" y="4005263"/>
            <a:ext cx="0" cy="1439862"/>
          </a:xfrm>
          <a:prstGeom prst="line">
            <a:avLst/>
          </a:prstGeom>
          <a:noFill/>
          <a:ln w="9525">
            <a:solidFill>
              <a:schemeClr val="tx1"/>
            </a:solidFill>
            <a:prstDash val="dash"/>
            <a:round/>
            <a:headEnd/>
            <a:tailEnd/>
          </a:ln>
        </p:spPr>
        <p:txBody>
          <a:bodyPr/>
          <a:lstStyle/>
          <a:p>
            <a:endParaRPr lang="ja-JP" altLang="en-US"/>
          </a:p>
        </p:txBody>
      </p:sp>
      <p:sp>
        <p:nvSpPr>
          <p:cNvPr id="13325" name="Text Box 14"/>
          <p:cNvSpPr txBox="1">
            <a:spLocks noChangeArrowheads="1"/>
          </p:cNvSpPr>
          <p:nvPr/>
        </p:nvSpPr>
        <p:spPr bwMode="auto">
          <a:xfrm>
            <a:off x="3203575" y="5661025"/>
            <a:ext cx="936625" cy="366713"/>
          </a:xfrm>
          <a:prstGeom prst="rect">
            <a:avLst/>
          </a:prstGeom>
          <a:noFill/>
          <a:ln w="9525">
            <a:noFill/>
            <a:miter lim="800000"/>
            <a:headEnd/>
            <a:tailEnd/>
          </a:ln>
        </p:spPr>
        <p:txBody>
          <a:bodyPr>
            <a:spAutoFit/>
          </a:bodyPr>
          <a:lstStyle/>
          <a:p>
            <a:pPr>
              <a:spcBef>
                <a:spcPct val="50000"/>
              </a:spcBef>
            </a:pPr>
            <a:r>
              <a:rPr lang="ja-JP" altLang="en-US"/>
              <a:t>１個</a:t>
            </a:r>
          </a:p>
        </p:txBody>
      </p:sp>
      <p:sp>
        <p:nvSpPr>
          <p:cNvPr id="13326" name="Text Box 15"/>
          <p:cNvSpPr txBox="1">
            <a:spLocks noChangeArrowheads="1"/>
          </p:cNvSpPr>
          <p:nvPr/>
        </p:nvSpPr>
        <p:spPr bwMode="auto">
          <a:xfrm>
            <a:off x="4356100" y="5734050"/>
            <a:ext cx="720725" cy="366713"/>
          </a:xfrm>
          <a:prstGeom prst="rect">
            <a:avLst/>
          </a:prstGeom>
          <a:noFill/>
          <a:ln w="9525">
            <a:noFill/>
            <a:miter lim="800000"/>
            <a:headEnd/>
            <a:tailEnd/>
          </a:ln>
        </p:spPr>
        <p:txBody>
          <a:bodyPr>
            <a:spAutoFit/>
          </a:bodyPr>
          <a:lstStyle/>
          <a:p>
            <a:endParaRPr lang="ja-JP" altLang="ja-JP"/>
          </a:p>
        </p:txBody>
      </p:sp>
      <p:sp>
        <p:nvSpPr>
          <p:cNvPr id="13327" name="Text Box 16"/>
          <p:cNvSpPr txBox="1">
            <a:spLocks noChangeArrowheads="1"/>
          </p:cNvSpPr>
          <p:nvPr/>
        </p:nvSpPr>
        <p:spPr bwMode="auto">
          <a:xfrm>
            <a:off x="4284663" y="5661025"/>
            <a:ext cx="1079500" cy="366713"/>
          </a:xfrm>
          <a:prstGeom prst="rect">
            <a:avLst/>
          </a:prstGeom>
          <a:noFill/>
          <a:ln w="9525">
            <a:noFill/>
            <a:miter lim="800000"/>
            <a:headEnd/>
            <a:tailEnd/>
          </a:ln>
        </p:spPr>
        <p:txBody>
          <a:bodyPr>
            <a:spAutoFit/>
          </a:bodyPr>
          <a:lstStyle/>
          <a:p>
            <a:pPr>
              <a:spcBef>
                <a:spcPct val="50000"/>
              </a:spcBef>
            </a:pPr>
            <a:r>
              <a:rPr lang="ja-JP" altLang="en-US"/>
              <a:t>２個</a:t>
            </a:r>
          </a:p>
        </p:txBody>
      </p:sp>
      <p:sp>
        <p:nvSpPr>
          <p:cNvPr id="13328" name="Text Box 17"/>
          <p:cNvSpPr txBox="1">
            <a:spLocks noChangeArrowheads="1"/>
          </p:cNvSpPr>
          <p:nvPr/>
        </p:nvSpPr>
        <p:spPr bwMode="auto">
          <a:xfrm>
            <a:off x="5580063" y="5661025"/>
            <a:ext cx="936625" cy="366713"/>
          </a:xfrm>
          <a:prstGeom prst="rect">
            <a:avLst/>
          </a:prstGeom>
          <a:noFill/>
          <a:ln w="9525">
            <a:noFill/>
            <a:miter lim="800000"/>
            <a:headEnd/>
            <a:tailEnd/>
          </a:ln>
        </p:spPr>
        <p:txBody>
          <a:bodyPr>
            <a:spAutoFit/>
          </a:bodyPr>
          <a:lstStyle/>
          <a:p>
            <a:pPr>
              <a:spcBef>
                <a:spcPct val="50000"/>
              </a:spcBef>
            </a:pPr>
            <a:r>
              <a:rPr lang="ja-JP" altLang="en-US"/>
              <a:t>３個</a:t>
            </a:r>
          </a:p>
        </p:txBody>
      </p:sp>
      <p:sp>
        <p:nvSpPr>
          <p:cNvPr id="13329" name="Text Box 18"/>
          <p:cNvSpPr txBox="1">
            <a:spLocks noChangeArrowheads="1"/>
          </p:cNvSpPr>
          <p:nvPr/>
        </p:nvSpPr>
        <p:spPr bwMode="auto">
          <a:xfrm>
            <a:off x="468313" y="2852738"/>
            <a:ext cx="1081087" cy="396875"/>
          </a:xfrm>
          <a:prstGeom prst="rect">
            <a:avLst/>
          </a:prstGeom>
          <a:noFill/>
          <a:ln w="9525">
            <a:noFill/>
            <a:miter lim="800000"/>
            <a:headEnd/>
            <a:tailEnd/>
          </a:ln>
        </p:spPr>
        <p:txBody>
          <a:bodyPr>
            <a:spAutoFit/>
          </a:bodyPr>
          <a:lstStyle/>
          <a:p>
            <a:pPr>
              <a:spcBef>
                <a:spcPct val="50000"/>
              </a:spcBef>
            </a:pPr>
            <a:r>
              <a:rPr lang="en-US" altLang="ja-JP" sz="2000"/>
              <a:t>100</a:t>
            </a:r>
            <a:r>
              <a:rPr lang="ja-JP" altLang="en-US" sz="2000"/>
              <a:t>円</a:t>
            </a:r>
          </a:p>
        </p:txBody>
      </p:sp>
      <p:sp>
        <p:nvSpPr>
          <p:cNvPr id="10259" name="Text Box 19"/>
          <p:cNvSpPr txBox="1">
            <a:spLocks noChangeArrowheads="1"/>
          </p:cNvSpPr>
          <p:nvPr/>
        </p:nvSpPr>
        <p:spPr bwMode="auto">
          <a:xfrm>
            <a:off x="468313" y="3933825"/>
            <a:ext cx="1223962" cy="396875"/>
          </a:xfrm>
          <a:prstGeom prst="rect">
            <a:avLst/>
          </a:prstGeom>
          <a:noFill/>
          <a:ln w="9525">
            <a:noFill/>
            <a:miter lim="800000"/>
            <a:headEnd/>
            <a:tailEnd/>
          </a:ln>
        </p:spPr>
        <p:txBody>
          <a:bodyPr>
            <a:spAutoFit/>
          </a:bodyPr>
          <a:lstStyle/>
          <a:p>
            <a:pPr>
              <a:spcBef>
                <a:spcPct val="50000"/>
              </a:spcBef>
            </a:pPr>
            <a:r>
              <a:rPr lang="en-US" altLang="ja-JP" sz="2000"/>
              <a:t>50</a:t>
            </a:r>
            <a:r>
              <a:rPr lang="ja-JP" altLang="en-US" sz="2000"/>
              <a:t>円</a:t>
            </a:r>
          </a:p>
        </p:txBody>
      </p:sp>
      <p:sp>
        <p:nvSpPr>
          <p:cNvPr id="10260" name="Text Box 20"/>
          <p:cNvSpPr txBox="1">
            <a:spLocks noChangeArrowheads="1"/>
          </p:cNvSpPr>
          <p:nvPr/>
        </p:nvSpPr>
        <p:spPr bwMode="auto">
          <a:xfrm>
            <a:off x="468313" y="1628775"/>
            <a:ext cx="1079500" cy="396875"/>
          </a:xfrm>
          <a:prstGeom prst="rect">
            <a:avLst/>
          </a:prstGeom>
          <a:noFill/>
          <a:ln w="9525">
            <a:noFill/>
            <a:miter lim="800000"/>
            <a:headEnd/>
            <a:tailEnd/>
          </a:ln>
        </p:spPr>
        <p:txBody>
          <a:bodyPr>
            <a:spAutoFit/>
          </a:bodyPr>
          <a:lstStyle/>
          <a:p>
            <a:pPr>
              <a:spcBef>
                <a:spcPct val="50000"/>
              </a:spcBef>
            </a:pPr>
            <a:r>
              <a:rPr lang="en-US" altLang="ja-JP" sz="2000"/>
              <a:t>150</a:t>
            </a:r>
            <a:r>
              <a:rPr lang="ja-JP" altLang="en-US" sz="2000"/>
              <a:t>円</a:t>
            </a:r>
          </a:p>
        </p:txBody>
      </p:sp>
      <p:sp>
        <p:nvSpPr>
          <p:cNvPr id="13332" name="Text Box 21"/>
          <p:cNvSpPr txBox="1">
            <a:spLocks noChangeArrowheads="1"/>
          </p:cNvSpPr>
          <p:nvPr/>
        </p:nvSpPr>
        <p:spPr bwMode="auto">
          <a:xfrm>
            <a:off x="2700338" y="0"/>
            <a:ext cx="4895850" cy="641350"/>
          </a:xfrm>
          <a:prstGeom prst="rect">
            <a:avLst/>
          </a:prstGeom>
          <a:noFill/>
          <a:ln w="9525">
            <a:noFill/>
            <a:miter lim="800000"/>
            <a:headEnd/>
            <a:tailEnd/>
          </a:ln>
        </p:spPr>
        <p:txBody>
          <a:bodyPr>
            <a:spAutoFit/>
          </a:bodyPr>
          <a:lstStyle/>
          <a:p>
            <a:pPr>
              <a:spcBef>
                <a:spcPct val="50000"/>
              </a:spcBef>
            </a:pPr>
            <a:r>
              <a:rPr lang="ja-JP" altLang="en-US" sz="3600"/>
              <a:t>需要曲線</a:t>
            </a:r>
          </a:p>
        </p:txBody>
      </p:sp>
      <p:sp>
        <p:nvSpPr>
          <p:cNvPr id="13333" name="Oval 22"/>
          <p:cNvSpPr>
            <a:spLocks noChangeArrowheads="1"/>
          </p:cNvSpPr>
          <p:nvPr/>
        </p:nvSpPr>
        <p:spPr bwMode="auto">
          <a:xfrm>
            <a:off x="4572000" y="292417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0263" name="Oval 23"/>
          <p:cNvSpPr>
            <a:spLocks noChangeArrowheads="1"/>
          </p:cNvSpPr>
          <p:nvPr/>
        </p:nvSpPr>
        <p:spPr bwMode="auto">
          <a:xfrm>
            <a:off x="5724525" y="3933825"/>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0264" name="Oval 24"/>
          <p:cNvSpPr>
            <a:spLocks noChangeArrowheads="1"/>
          </p:cNvSpPr>
          <p:nvPr/>
        </p:nvSpPr>
        <p:spPr bwMode="auto">
          <a:xfrm>
            <a:off x="3348038" y="1773238"/>
            <a:ext cx="215900" cy="215900"/>
          </a:xfrm>
          <a:prstGeom prst="ellipse">
            <a:avLst/>
          </a:prstGeom>
          <a:solidFill>
            <a:schemeClr val="accent1"/>
          </a:solidFill>
          <a:ln w="9525">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2000"/>
                                        <p:tgtEl>
                                          <p:spTgt spid="10260"/>
                                        </p:tgtEl>
                                      </p:cBhvr>
                                    </p:animEffect>
                                    <p:anim calcmode="lin" valueType="num">
                                      <p:cBhvr>
                                        <p:cTn id="8" dur="2000" fill="hold"/>
                                        <p:tgtEl>
                                          <p:spTgt spid="10260"/>
                                        </p:tgtEl>
                                        <p:attrNameLst>
                                          <p:attrName>style.rotation</p:attrName>
                                        </p:attrNameLst>
                                      </p:cBhvr>
                                      <p:tavLst>
                                        <p:tav tm="0">
                                          <p:val>
                                            <p:fltVal val="720"/>
                                          </p:val>
                                        </p:tav>
                                        <p:tav tm="100000">
                                          <p:val>
                                            <p:fltVal val="0"/>
                                          </p:val>
                                        </p:tav>
                                      </p:tavLst>
                                    </p:anim>
                                    <p:anim calcmode="lin" valueType="num">
                                      <p:cBhvr>
                                        <p:cTn id="9" dur="2000" fill="hold"/>
                                        <p:tgtEl>
                                          <p:spTgt spid="10260"/>
                                        </p:tgtEl>
                                        <p:attrNameLst>
                                          <p:attrName>ppt_h</p:attrName>
                                        </p:attrNameLst>
                                      </p:cBhvr>
                                      <p:tavLst>
                                        <p:tav tm="0">
                                          <p:val>
                                            <p:fltVal val="0"/>
                                          </p:val>
                                        </p:tav>
                                        <p:tav tm="100000">
                                          <p:val>
                                            <p:strVal val="#ppt_h"/>
                                          </p:val>
                                        </p:tav>
                                      </p:tavLst>
                                    </p:anim>
                                    <p:anim calcmode="lin" valueType="num">
                                      <p:cBhvr>
                                        <p:cTn id="10" dur="2000" fill="hold"/>
                                        <p:tgtEl>
                                          <p:spTgt spid="1026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animEffect transition="in" filter="fade">
                                      <p:cBhvr>
                                        <p:cTn id="15" dur="2000"/>
                                        <p:tgtEl>
                                          <p:spTgt spid="102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1"/>
                                        </p:tgtEl>
                                        <p:attrNameLst>
                                          <p:attrName>style.visibility</p:attrName>
                                        </p:attrNameLst>
                                      </p:cBhvr>
                                      <p:to>
                                        <p:strVal val="visible"/>
                                      </p:to>
                                    </p:set>
                                    <p:animEffect transition="in" filter="fade">
                                      <p:cBhvr>
                                        <p:cTn id="18" dur="2000"/>
                                        <p:tgtEl>
                                          <p:spTgt spid="10251"/>
                                        </p:tgtEl>
                                      </p:cBhvr>
                                    </p:animEffect>
                                  </p:childTnLst>
                                </p:cTn>
                              </p:par>
                              <p:par>
                                <p:cTn id="19" presetID="39" presetClass="entr" presetSubtype="0" accel="100000" fill="hold" grpId="0" nodeType="withEffect">
                                  <p:stCondLst>
                                    <p:cond delay="0"/>
                                  </p:stCondLst>
                                  <p:childTnLst>
                                    <p:set>
                                      <p:cBhvr>
                                        <p:cTn id="20" dur="1" fill="hold">
                                          <p:stCondLst>
                                            <p:cond delay="0"/>
                                          </p:stCondLst>
                                        </p:cTn>
                                        <p:tgtEl>
                                          <p:spTgt spid="10264"/>
                                        </p:tgtEl>
                                        <p:attrNameLst>
                                          <p:attrName>style.visibility</p:attrName>
                                        </p:attrNameLst>
                                      </p:cBhvr>
                                      <p:to>
                                        <p:strVal val="visible"/>
                                      </p:to>
                                    </p:set>
                                    <p:anim calcmode="lin" valueType="num">
                                      <p:cBhvr>
                                        <p:cTn id="21" dur="500" fill="hold"/>
                                        <p:tgtEl>
                                          <p:spTgt spid="1026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6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6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259"/>
                                        </p:tgtEl>
                                        <p:attrNameLst>
                                          <p:attrName>style.visibility</p:attrName>
                                        </p:attrNameLst>
                                      </p:cBhvr>
                                      <p:to>
                                        <p:strVal val="visible"/>
                                      </p:to>
                                    </p:set>
                                    <p:animEffect transition="in" filter="box(in)">
                                      <p:cBhvr>
                                        <p:cTn id="29" dur="500"/>
                                        <p:tgtEl>
                                          <p:spTgt spid="102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250"/>
                                        </p:tgtEl>
                                        <p:attrNameLst>
                                          <p:attrName>style.visibility</p:attrName>
                                        </p:attrNameLst>
                                      </p:cBhvr>
                                      <p:to>
                                        <p:strVal val="visible"/>
                                      </p:to>
                                    </p:set>
                                    <p:animEffect transition="in" filter="fade">
                                      <p:cBhvr>
                                        <p:cTn id="34" dur="2000"/>
                                        <p:tgtEl>
                                          <p:spTgt spid="102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fade">
                                      <p:cBhvr>
                                        <p:cTn id="37" dur="2000"/>
                                        <p:tgtEl>
                                          <p:spTgt spid="10253"/>
                                        </p:tgtEl>
                                      </p:cBhvr>
                                    </p:animEffect>
                                  </p:childTnLst>
                                </p:cTn>
                              </p:par>
                              <p:par>
                                <p:cTn id="38" presetID="35" presetClass="entr" presetSubtype="0" fill="hold" grpId="0" nodeType="withEffect">
                                  <p:stCondLst>
                                    <p:cond delay="0"/>
                                  </p:stCondLst>
                                  <p:childTnLst>
                                    <p:set>
                                      <p:cBhvr>
                                        <p:cTn id="39" dur="1" fill="hold">
                                          <p:stCondLst>
                                            <p:cond delay="0"/>
                                          </p:stCondLst>
                                        </p:cTn>
                                        <p:tgtEl>
                                          <p:spTgt spid="10263"/>
                                        </p:tgtEl>
                                        <p:attrNameLst>
                                          <p:attrName>style.visibility</p:attrName>
                                        </p:attrNameLst>
                                      </p:cBhvr>
                                      <p:to>
                                        <p:strVal val="visible"/>
                                      </p:to>
                                    </p:set>
                                    <p:animEffect transition="in" filter="fade">
                                      <p:cBhvr>
                                        <p:cTn id="40" dur="2000"/>
                                        <p:tgtEl>
                                          <p:spTgt spid="10263"/>
                                        </p:tgtEl>
                                      </p:cBhvr>
                                    </p:animEffect>
                                    <p:anim calcmode="lin" valueType="num">
                                      <p:cBhvr>
                                        <p:cTn id="41" dur="2000" fill="hold"/>
                                        <p:tgtEl>
                                          <p:spTgt spid="10263"/>
                                        </p:tgtEl>
                                        <p:attrNameLst>
                                          <p:attrName>style.rotation</p:attrName>
                                        </p:attrNameLst>
                                      </p:cBhvr>
                                      <p:tavLst>
                                        <p:tav tm="0">
                                          <p:val>
                                            <p:fltVal val="720"/>
                                          </p:val>
                                        </p:tav>
                                        <p:tav tm="100000">
                                          <p:val>
                                            <p:fltVal val="0"/>
                                          </p:val>
                                        </p:tav>
                                      </p:tavLst>
                                    </p:anim>
                                    <p:anim calcmode="lin" valueType="num">
                                      <p:cBhvr>
                                        <p:cTn id="42" dur="2000" fill="hold"/>
                                        <p:tgtEl>
                                          <p:spTgt spid="10263"/>
                                        </p:tgtEl>
                                        <p:attrNameLst>
                                          <p:attrName>ppt_h</p:attrName>
                                        </p:attrNameLst>
                                      </p:cBhvr>
                                      <p:tavLst>
                                        <p:tav tm="0">
                                          <p:val>
                                            <p:fltVal val="0"/>
                                          </p:val>
                                        </p:tav>
                                        <p:tav tm="100000">
                                          <p:val>
                                            <p:strVal val="#ppt_h"/>
                                          </p:val>
                                        </p:tav>
                                      </p:tavLst>
                                    </p:anim>
                                    <p:anim calcmode="lin" valueType="num">
                                      <p:cBhvr>
                                        <p:cTn id="43" dur="2000" fill="hold"/>
                                        <p:tgtEl>
                                          <p:spTgt spid="10263"/>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10247"/>
                                        </p:tgtEl>
                                        <p:attrNameLst>
                                          <p:attrName>style.visibility</p:attrName>
                                        </p:attrNameLst>
                                      </p:cBhvr>
                                      <p:to>
                                        <p:strVal val="visible"/>
                                      </p:to>
                                    </p:set>
                                    <p:animEffect transition="in" filter="fade">
                                      <p:cBhvr>
                                        <p:cTn id="48" dur="2000"/>
                                        <p:tgtEl>
                                          <p:spTgt spid="10247"/>
                                        </p:tgtEl>
                                      </p:cBhvr>
                                    </p:animEffect>
                                    <p:anim calcmode="lin" valueType="num">
                                      <p:cBhvr>
                                        <p:cTn id="49" dur="2000" fill="hold"/>
                                        <p:tgtEl>
                                          <p:spTgt spid="10247"/>
                                        </p:tgtEl>
                                        <p:attrNameLst>
                                          <p:attrName>style.rotation</p:attrName>
                                        </p:attrNameLst>
                                      </p:cBhvr>
                                      <p:tavLst>
                                        <p:tav tm="0">
                                          <p:val>
                                            <p:fltVal val="720"/>
                                          </p:val>
                                        </p:tav>
                                        <p:tav tm="100000">
                                          <p:val>
                                            <p:fltVal val="0"/>
                                          </p:val>
                                        </p:tav>
                                      </p:tavLst>
                                    </p:anim>
                                    <p:anim calcmode="lin" valueType="num">
                                      <p:cBhvr>
                                        <p:cTn id="50" dur="2000" fill="hold"/>
                                        <p:tgtEl>
                                          <p:spTgt spid="10247"/>
                                        </p:tgtEl>
                                        <p:attrNameLst>
                                          <p:attrName>ppt_h</p:attrName>
                                        </p:attrNameLst>
                                      </p:cBhvr>
                                      <p:tavLst>
                                        <p:tav tm="0">
                                          <p:val>
                                            <p:fltVal val="0"/>
                                          </p:val>
                                        </p:tav>
                                        <p:tav tm="100000">
                                          <p:val>
                                            <p:strVal val="#ppt_h"/>
                                          </p:val>
                                        </p:tav>
                                      </p:tavLst>
                                    </p:anim>
                                    <p:anim calcmode="lin" valueType="num">
                                      <p:cBhvr>
                                        <p:cTn id="51" dur="2000" fill="hold"/>
                                        <p:tgtEl>
                                          <p:spTgt spid="1024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50" grpId="0" animBg="1"/>
      <p:bldP spid="10251" grpId="0" animBg="1"/>
      <p:bldP spid="10252" grpId="0" animBg="1"/>
      <p:bldP spid="10253" grpId="0" animBg="1"/>
      <p:bldP spid="10259" grpId="0"/>
      <p:bldP spid="10260" grpId="0"/>
      <p:bldP spid="10263" grpId="0" animBg="1"/>
      <p:bldP spid="1026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ja-JP" altLang="en-US" smtClean="0"/>
              <a:t>５ページの問題</a:t>
            </a:r>
          </a:p>
        </p:txBody>
      </p:sp>
      <p:sp>
        <p:nvSpPr>
          <p:cNvPr id="78851" name="Rectangle 3"/>
          <p:cNvSpPr>
            <a:spLocks noGrp="1" noChangeArrowheads="1"/>
          </p:cNvSpPr>
          <p:nvPr>
            <p:ph idx="1"/>
          </p:nvPr>
        </p:nvSpPr>
        <p:spPr/>
        <p:txBody>
          <a:bodyPr/>
          <a:lstStyle/>
          <a:p>
            <a:pPr>
              <a:lnSpc>
                <a:spcPct val="90000"/>
              </a:lnSpc>
            </a:pPr>
            <a:r>
              <a:rPr lang="en-US" altLang="ja-JP" smtClean="0"/>
              <a:t>GDP</a:t>
            </a:r>
            <a:r>
              <a:rPr lang="ja-JP" altLang="en-US" smtClean="0"/>
              <a:t>　</a:t>
            </a:r>
            <a:r>
              <a:rPr lang="en-US" altLang="ja-JP" smtClean="0"/>
              <a:t>250</a:t>
            </a:r>
            <a:r>
              <a:rPr lang="ja-JP" altLang="en-US" smtClean="0"/>
              <a:t>＋</a:t>
            </a:r>
            <a:r>
              <a:rPr lang="en-US" altLang="ja-JP" smtClean="0"/>
              <a:t>120+5+60-40=395</a:t>
            </a:r>
          </a:p>
          <a:p>
            <a:pPr>
              <a:lnSpc>
                <a:spcPct val="90000"/>
              </a:lnSpc>
            </a:pPr>
            <a:r>
              <a:rPr lang="en-US" altLang="ja-JP" smtClean="0"/>
              <a:t>GNP  395+10-15=390</a:t>
            </a:r>
          </a:p>
          <a:p>
            <a:pPr>
              <a:lnSpc>
                <a:spcPct val="90000"/>
              </a:lnSpc>
            </a:pPr>
            <a:r>
              <a:rPr lang="ja-JP" altLang="en-US" smtClean="0"/>
              <a:t>国民純生産　</a:t>
            </a:r>
            <a:r>
              <a:rPr lang="en-US" altLang="ja-JP" smtClean="0"/>
              <a:t>390-50=340</a:t>
            </a:r>
          </a:p>
          <a:p>
            <a:pPr>
              <a:lnSpc>
                <a:spcPct val="90000"/>
              </a:lnSpc>
            </a:pPr>
            <a:r>
              <a:rPr lang="ja-JP" altLang="en-US" smtClean="0"/>
              <a:t>正解は　（３）</a:t>
            </a:r>
          </a:p>
          <a:p>
            <a:pPr>
              <a:lnSpc>
                <a:spcPct val="90000"/>
              </a:lnSpc>
            </a:pPr>
            <a:endParaRPr lang="ja-JP" altLang="en-US" smtClean="0"/>
          </a:p>
          <a:p>
            <a:pPr>
              <a:lnSpc>
                <a:spcPct val="90000"/>
              </a:lnSpc>
            </a:pPr>
            <a:r>
              <a:rPr lang="en-US" altLang="ja-JP" smtClean="0"/>
              <a:t>GDP</a:t>
            </a:r>
            <a:r>
              <a:rPr lang="ja-JP" altLang="en-US" smtClean="0"/>
              <a:t>　</a:t>
            </a:r>
            <a:r>
              <a:rPr lang="en-US" altLang="ja-JP" smtClean="0"/>
              <a:t>300+45+90+15+70-30=490</a:t>
            </a:r>
          </a:p>
          <a:p>
            <a:pPr>
              <a:lnSpc>
                <a:spcPct val="90000"/>
              </a:lnSpc>
            </a:pPr>
            <a:r>
              <a:rPr lang="en-US" altLang="ja-JP" smtClean="0"/>
              <a:t>GNP   490+0=490</a:t>
            </a:r>
          </a:p>
          <a:p>
            <a:pPr>
              <a:lnSpc>
                <a:spcPct val="90000"/>
              </a:lnSpc>
            </a:pPr>
            <a:r>
              <a:rPr lang="ja-JP" altLang="en-US" smtClean="0"/>
              <a:t>正解は　（４）</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r>
              <a:rPr lang="ja-JP" altLang="en-US" smtClean="0"/>
              <a:t>ライフサイクル仮説</a:t>
            </a:r>
          </a:p>
        </p:txBody>
      </p:sp>
      <p:sp>
        <p:nvSpPr>
          <p:cNvPr id="79875" name="Line 4"/>
          <p:cNvSpPr>
            <a:spLocks noChangeShapeType="1"/>
          </p:cNvSpPr>
          <p:nvPr/>
        </p:nvSpPr>
        <p:spPr bwMode="auto">
          <a:xfrm>
            <a:off x="1619250" y="2060575"/>
            <a:ext cx="0" cy="3168650"/>
          </a:xfrm>
          <a:prstGeom prst="line">
            <a:avLst/>
          </a:prstGeom>
          <a:noFill/>
          <a:ln w="9525">
            <a:solidFill>
              <a:schemeClr val="tx1"/>
            </a:solidFill>
            <a:round/>
            <a:headEnd/>
            <a:tailEnd/>
          </a:ln>
        </p:spPr>
        <p:txBody>
          <a:bodyPr/>
          <a:lstStyle/>
          <a:p>
            <a:endParaRPr lang="ja-JP" altLang="en-US"/>
          </a:p>
        </p:txBody>
      </p:sp>
      <p:sp>
        <p:nvSpPr>
          <p:cNvPr id="79876" name="Line 5"/>
          <p:cNvSpPr>
            <a:spLocks noChangeShapeType="1"/>
          </p:cNvSpPr>
          <p:nvPr/>
        </p:nvSpPr>
        <p:spPr bwMode="auto">
          <a:xfrm>
            <a:off x="1619250" y="5229225"/>
            <a:ext cx="5832475" cy="0"/>
          </a:xfrm>
          <a:prstGeom prst="line">
            <a:avLst/>
          </a:prstGeom>
          <a:noFill/>
          <a:ln w="9525">
            <a:solidFill>
              <a:schemeClr val="tx1"/>
            </a:solidFill>
            <a:round/>
            <a:headEnd/>
            <a:tailEnd/>
          </a:ln>
        </p:spPr>
        <p:txBody>
          <a:bodyPr/>
          <a:lstStyle/>
          <a:p>
            <a:endParaRPr lang="ja-JP" altLang="en-US"/>
          </a:p>
        </p:txBody>
      </p:sp>
      <p:sp>
        <p:nvSpPr>
          <p:cNvPr id="79877" name="Line 6"/>
          <p:cNvSpPr>
            <a:spLocks noChangeShapeType="1"/>
          </p:cNvSpPr>
          <p:nvPr/>
        </p:nvSpPr>
        <p:spPr bwMode="auto">
          <a:xfrm>
            <a:off x="1619250" y="3357563"/>
            <a:ext cx="5616575" cy="0"/>
          </a:xfrm>
          <a:prstGeom prst="line">
            <a:avLst/>
          </a:prstGeom>
          <a:noFill/>
          <a:ln w="41275">
            <a:solidFill>
              <a:schemeClr val="tx1"/>
            </a:solidFill>
            <a:round/>
            <a:headEnd/>
            <a:tailEnd/>
          </a:ln>
        </p:spPr>
        <p:txBody>
          <a:bodyPr/>
          <a:lstStyle/>
          <a:p>
            <a:endParaRPr lang="ja-JP" altLang="en-US"/>
          </a:p>
        </p:txBody>
      </p:sp>
      <p:sp>
        <p:nvSpPr>
          <p:cNvPr id="79878" name="Line 7"/>
          <p:cNvSpPr>
            <a:spLocks noChangeShapeType="1"/>
          </p:cNvSpPr>
          <p:nvPr/>
        </p:nvSpPr>
        <p:spPr bwMode="auto">
          <a:xfrm>
            <a:off x="3203575" y="2997200"/>
            <a:ext cx="0" cy="2232025"/>
          </a:xfrm>
          <a:prstGeom prst="line">
            <a:avLst/>
          </a:prstGeom>
          <a:noFill/>
          <a:ln w="38100">
            <a:solidFill>
              <a:srgbClr val="FFFF00"/>
            </a:solidFill>
            <a:round/>
            <a:headEnd/>
            <a:tailEnd/>
          </a:ln>
        </p:spPr>
        <p:txBody>
          <a:bodyPr/>
          <a:lstStyle/>
          <a:p>
            <a:endParaRPr lang="ja-JP" altLang="en-US"/>
          </a:p>
        </p:txBody>
      </p:sp>
      <p:sp>
        <p:nvSpPr>
          <p:cNvPr id="79879" name="Line 8"/>
          <p:cNvSpPr>
            <a:spLocks noChangeShapeType="1"/>
          </p:cNvSpPr>
          <p:nvPr/>
        </p:nvSpPr>
        <p:spPr bwMode="auto">
          <a:xfrm>
            <a:off x="5003800" y="2133600"/>
            <a:ext cx="0" cy="3095625"/>
          </a:xfrm>
          <a:prstGeom prst="line">
            <a:avLst/>
          </a:prstGeom>
          <a:noFill/>
          <a:ln w="38100">
            <a:solidFill>
              <a:schemeClr val="hlink"/>
            </a:solidFill>
            <a:round/>
            <a:headEnd/>
            <a:tailEnd/>
          </a:ln>
        </p:spPr>
        <p:txBody>
          <a:bodyPr/>
          <a:lstStyle/>
          <a:p>
            <a:endParaRPr lang="ja-JP" altLang="en-US"/>
          </a:p>
        </p:txBody>
      </p:sp>
      <p:sp>
        <p:nvSpPr>
          <p:cNvPr id="79880" name="Line 9"/>
          <p:cNvSpPr>
            <a:spLocks noChangeShapeType="1"/>
          </p:cNvSpPr>
          <p:nvPr/>
        </p:nvSpPr>
        <p:spPr bwMode="auto">
          <a:xfrm>
            <a:off x="5003800" y="4508500"/>
            <a:ext cx="2305050" cy="0"/>
          </a:xfrm>
          <a:prstGeom prst="line">
            <a:avLst/>
          </a:prstGeom>
          <a:noFill/>
          <a:ln w="38100">
            <a:solidFill>
              <a:srgbClr val="FF00FF"/>
            </a:solidFill>
            <a:round/>
            <a:headEnd/>
            <a:tailEnd/>
          </a:ln>
        </p:spPr>
        <p:txBody>
          <a:bodyPr/>
          <a:lstStyle/>
          <a:p>
            <a:endParaRPr lang="ja-JP" altLang="en-US"/>
          </a:p>
        </p:txBody>
      </p:sp>
      <p:sp>
        <p:nvSpPr>
          <p:cNvPr id="79881" name="Line 10"/>
          <p:cNvSpPr>
            <a:spLocks noChangeShapeType="1"/>
          </p:cNvSpPr>
          <p:nvPr/>
        </p:nvSpPr>
        <p:spPr bwMode="auto">
          <a:xfrm flipV="1">
            <a:off x="3203575" y="2133600"/>
            <a:ext cx="1800225" cy="863600"/>
          </a:xfrm>
          <a:prstGeom prst="line">
            <a:avLst/>
          </a:prstGeom>
          <a:noFill/>
          <a:ln w="38100">
            <a:solidFill>
              <a:schemeClr val="hlink"/>
            </a:solidFill>
            <a:round/>
            <a:headEnd/>
            <a:tailEnd/>
          </a:ln>
        </p:spPr>
        <p:txBody>
          <a:bodyPr/>
          <a:lstStyle/>
          <a:p>
            <a:endParaRPr lang="ja-JP" altLang="en-US"/>
          </a:p>
        </p:txBody>
      </p:sp>
      <p:sp>
        <p:nvSpPr>
          <p:cNvPr id="79882" name="Text Box 11"/>
          <p:cNvSpPr txBox="1">
            <a:spLocks noChangeArrowheads="1"/>
          </p:cNvSpPr>
          <p:nvPr/>
        </p:nvSpPr>
        <p:spPr bwMode="auto">
          <a:xfrm>
            <a:off x="250825" y="1844675"/>
            <a:ext cx="1225550" cy="366713"/>
          </a:xfrm>
          <a:prstGeom prst="rect">
            <a:avLst/>
          </a:prstGeom>
          <a:noFill/>
          <a:ln w="9525">
            <a:noFill/>
            <a:miter lim="800000"/>
            <a:headEnd/>
            <a:tailEnd/>
          </a:ln>
        </p:spPr>
        <p:txBody>
          <a:bodyPr>
            <a:spAutoFit/>
          </a:bodyPr>
          <a:lstStyle/>
          <a:p>
            <a:pPr>
              <a:spcBef>
                <a:spcPct val="50000"/>
              </a:spcBef>
            </a:pPr>
            <a:r>
              <a:rPr lang="ja-JP" altLang="en-US"/>
              <a:t>消費・所得</a:t>
            </a:r>
          </a:p>
        </p:txBody>
      </p:sp>
      <p:sp>
        <p:nvSpPr>
          <p:cNvPr id="79883" name="Text Box 12"/>
          <p:cNvSpPr txBox="1">
            <a:spLocks noChangeArrowheads="1"/>
          </p:cNvSpPr>
          <p:nvPr/>
        </p:nvSpPr>
        <p:spPr bwMode="auto">
          <a:xfrm>
            <a:off x="3779838" y="2852738"/>
            <a:ext cx="863600" cy="366712"/>
          </a:xfrm>
          <a:prstGeom prst="rect">
            <a:avLst/>
          </a:prstGeom>
          <a:noFill/>
          <a:ln w="9525">
            <a:noFill/>
            <a:miter lim="800000"/>
            <a:headEnd/>
            <a:tailEnd/>
          </a:ln>
        </p:spPr>
        <p:txBody>
          <a:bodyPr>
            <a:spAutoFit/>
          </a:bodyPr>
          <a:lstStyle/>
          <a:p>
            <a:pPr>
              <a:spcBef>
                <a:spcPct val="50000"/>
              </a:spcBef>
            </a:pPr>
            <a:r>
              <a:rPr lang="ja-JP" altLang="en-US"/>
              <a:t>貯蓄</a:t>
            </a:r>
          </a:p>
        </p:txBody>
      </p:sp>
      <p:sp>
        <p:nvSpPr>
          <p:cNvPr id="79884" name="Text Box 13"/>
          <p:cNvSpPr txBox="1">
            <a:spLocks noChangeArrowheads="1"/>
          </p:cNvSpPr>
          <p:nvPr/>
        </p:nvSpPr>
        <p:spPr bwMode="auto">
          <a:xfrm>
            <a:off x="1619250" y="5445125"/>
            <a:ext cx="1512888" cy="366713"/>
          </a:xfrm>
          <a:prstGeom prst="rect">
            <a:avLst/>
          </a:prstGeom>
          <a:noFill/>
          <a:ln w="9525">
            <a:noFill/>
            <a:miter lim="800000"/>
            <a:headEnd/>
            <a:tailEnd/>
          </a:ln>
        </p:spPr>
        <p:txBody>
          <a:bodyPr>
            <a:spAutoFit/>
          </a:bodyPr>
          <a:lstStyle/>
          <a:p>
            <a:pPr>
              <a:spcBef>
                <a:spcPct val="50000"/>
              </a:spcBef>
            </a:pPr>
            <a:r>
              <a:rPr lang="ja-JP" altLang="en-US"/>
              <a:t>幼年期</a:t>
            </a:r>
          </a:p>
        </p:txBody>
      </p:sp>
      <p:sp>
        <p:nvSpPr>
          <p:cNvPr id="79885" name="Text Box 14"/>
          <p:cNvSpPr txBox="1">
            <a:spLocks noChangeArrowheads="1"/>
          </p:cNvSpPr>
          <p:nvPr/>
        </p:nvSpPr>
        <p:spPr bwMode="auto">
          <a:xfrm>
            <a:off x="3348038" y="5445125"/>
            <a:ext cx="1800225" cy="366713"/>
          </a:xfrm>
          <a:prstGeom prst="rect">
            <a:avLst/>
          </a:prstGeom>
          <a:noFill/>
          <a:ln w="9525">
            <a:noFill/>
            <a:miter lim="800000"/>
            <a:headEnd/>
            <a:tailEnd/>
          </a:ln>
        </p:spPr>
        <p:txBody>
          <a:bodyPr>
            <a:spAutoFit/>
          </a:bodyPr>
          <a:lstStyle/>
          <a:p>
            <a:pPr>
              <a:spcBef>
                <a:spcPct val="50000"/>
              </a:spcBef>
            </a:pPr>
            <a:r>
              <a:rPr lang="ja-JP" altLang="en-US"/>
              <a:t>若年期</a:t>
            </a:r>
          </a:p>
        </p:txBody>
      </p:sp>
      <p:sp>
        <p:nvSpPr>
          <p:cNvPr id="79886" name="Text Box 15"/>
          <p:cNvSpPr txBox="1">
            <a:spLocks noChangeArrowheads="1"/>
          </p:cNvSpPr>
          <p:nvPr/>
        </p:nvSpPr>
        <p:spPr bwMode="auto">
          <a:xfrm>
            <a:off x="5508625" y="5445125"/>
            <a:ext cx="1871663" cy="366713"/>
          </a:xfrm>
          <a:prstGeom prst="rect">
            <a:avLst/>
          </a:prstGeom>
          <a:noFill/>
          <a:ln w="9525">
            <a:noFill/>
            <a:miter lim="800000"/>
            <a:headEnd/>
            <a:tailEnd/>
          </a:ln>
        </p:spPr>
        <p:txBody>
          <a:bodyPr>
            <a:spAutoFit/>
          </a:bodyPr>
          <a:lstStyle/>
          <a:p>
            <a:pPr>
              <a:spcBef>
                <a:spcPct val="50000"/>
              </a:spcBef>
            </a:pPr>
            <a:r>
              <a:rPr lang="ja-JP" altLang="en-US"/>
              <a:t>老年期</a:t>
            </a:r>
          </a:p>
        </p:txBody>
      </p:sp>
      <p:sp>
        <p:nvSpPr>
          <p:cNvPr id="79887" name="Text Box 16"/>
          <p:cNvSpPr txBox="1">
            <a:spLocks noChangeArrowheads="1"/>
          </p:cNvSpPr>
          <p:nvPr/>
        </p:nvSpPr>
        <p:spPr bwMode="auto">
          <a:xfrm>
            <a:off x="7451725" y="3068638"/>
            <a:ext cx="1081088" cy="641350"/>
          </a:xfrm>
          <a:prstGeom prst="rect">
            <a:avLst/>
          </a:prstGeom>
          <a:noFill/>
          <a:ln w="9525">
            <a:noFill/>
            <a:miter lim="800000"/>
            <a:headEnd/>
            <a:tailEnd/>
          </a:ln>
        </p:spPr>
        <p:txBody>
          <a:bodyPr>
            <a:spAutoFit/>
          </a:bodyPr>
          <a:lstStyle/>
          <a:p>
            <a:pPr>
              <a:spcBef>
                <a:spcPct val="50000"/>
              </a:spcBef>
            </a:pPr>
            <a:r>
              <a:rPr lang="ja-JP" altLang="en-US"/>
              <a:t>消費水準</a:t>
            </a:r>
          </a:p>
        </p:txBody>
      </p:sp>
      <p:sp>
        <p:nvSpPr>
          <p:cNvPr id="79888" name="Text Box 17"/>
          <p:cNvSpPr txBox="1">
            <a:spLocks noChangeArrowheads="1"/>
          </p:cNvSpPr>
          <p:nvPr/>
        </p:nvSpPr>
        <p:spPr bwMode="auto">
          <a:xfrm>
            <a:off x="5580063" y="4724400"/>
            <a:ext cx="1512887" cy="366713"/>
          </a:xfrm>
          <a:prstGeom prst="rect">
            <a:avLst/>
          </a:prstGeom>
          <a:noFill/>
          <a:ln w="9525">
            <a:noFill/>
            <a:miter lim="800000"/>
            <a:headEnd/>
            <a:tailEnd/>
          </a:ln>
        </p:spPr>
        <p:txBody>
          <a:bodyPr>
            <a:spAutoFit/>
          </a:bodyPr>
          <a:lstStyle/>
          <a:p>
            <a:pPr>
              <a:spcBef>
                <a:spcPct val="50000"/>
              </a:spcBef>
            </a:pPr>
            <a:r>
              <a:rPr lang="ja-JP" altLang="en-US"/>
              <a:t>年金</a:t>
            </a:r>
          </a:p>
        </p:txBody>
      </p:sp>
      <p:sp>
        <p:nvSpPr>
          <p:cNvPr id="79889" name="Text Box 18"/>
          <p:cNvSpPr txBox="1">
            <a:spLocks noChangeArrowheads="1"/>
          </p:cNvSpPr>
          <p:nvPr/>
        </p:nvSpPr>
        <p:spPr bwMode="auto">
          <a:xfrm>
            <a:off x="3492500" y="4005263"/>
            <a:ext cx="1150938" cy="366712"/>
          </a:xfrm>
          <a:prstGeom prst="rect">
            <a:avLst/>
          </a:prstGeom>
          <a:noFill/>
          <a:ln w="9525">
            <a:noFill/>
            <a:miter lim="800000"/>
            <a:headEnd/>
            <a:tailEnd/>
          </a:ln>
        </p:spPr>
        <p:txBody>
          <a:bodyPr>
            <a:spAutoFit/>
          </a:bodyPr>
          <a:lstStyle/>
          <a:p>
            <a:pPr>
              <a:spcBef>
                <a:spcPct val="50000"/>
              </a:spcBef>
            </a:pPr>
            <a:r>
              <a:rPr lang="ja-JP" altLang="en-US"/>
              <a:t>労働所得</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468313" y="333375"/>
            <a:ext cx="8229600" cy="633413"/>
          </a:xfrm>
        </p:spPr>
        <p:txBody>
          <a:bodyPr rtlCol="0">
            <a:normAutofit fontScale="90000"/>
          </a:bodyPr>
          <a:lstStyle/>
          <a:p>
            <a:pPr fontAlgn="auto">
              <a:spcAft>
                <a:spcPts val="0"/>
              </a:spcAft>
              <a:defRPr/>
            </a:pPr>
            <a:r>
              <a:rPr lang="ja-JP" altLang="en-US" sz="4000" smtClean="0"/>
              <a:t>現実のライフサイクル</a:t>
            </a:r>
          </a:p>
        </p:txBody>
      </p:sp>
      <p:pic>
        <p:nvPicPr>
          <p:cNvPr id="80899" name="Picture 4"/>
          <p:cNvPicPr>
            <a:picLocks noChangeAspect="1" noChangeArrowheads="1"/>
          </p:cNvPicPr>
          <p:nvPr/>
        </p:nvPicPr>
        <p:blipFill>
          <a:blip r:embed="rId3" cstate="print"/>
          <a:srcRect/>
          <a:stretch>
            <a:fillRect/>
          </a:stretch>
        </p:blipFill>
        <p:spPr bwMode="auto">
          <a:xfrm>
            <a:off x="2876550" y="1166813"/>
            <a:ext cx="3390900" cy="4524375"/>
          </a:xfrm>
          <a:prstGeom prst="rect">
            <a:avLst/>
          </a:prstGeom>
          <a:noFill/>
          <a:ln w="9525">
            <a:noFill/>
            <a:miter lim="800000"/>
            <a:headEnd/>
            <a:tailEnd/>
          </a:ln>
        </p:spPr>
      </p:pic>
      <p:sp>
        <p:nvSpPr>
          <p:cNvPr id="80900" name="Text Box 5"/>
          <p:cNvSpPr txBox="1">
            <a:spLocks noChangeArrowheads="1"/>
          </p:cNvSpPr>
          <p:nvPr/>
        </p:nvSpPr>
        <p:spPr bwMode="auto">
          <a:xfrm>
            <a:off x="395288" y="5876925"/>
            <a:ext cx="8497887" cy="641350"/>
          </a:xfrm>
          <a:prstGeom prst="rect">
            <a:avLst/>
          </a:prstGeom>
          <a:noFill/>
          <a:ln w="9525">
            <a:noFill/>
            <a:miter lim="800000"/>
            <a:headEnd/>
            <a:tailEnd/>
          </a:ln>
        </p:spPr>
        <p:txBody>
          <a:bodyPr>
            <a:spAutoFit/>
          </a:bodyPr>
          <a:lstStyle/>
          <a:p>
            <a:pPr>
              <a:spcBef>
                <a:spcPct val="50000"/>
              </a:spcBef>
            </a:pPr>
            <a:r>
              <a:rPr lang="ja-JP" altLang="en-US"/>
              <a:t>小川直宏日本大学人工研究所長・教授</a:t>
            </a:r>
            <a:r>
              <a:rPr lang="en-US" altLang="ja-JP"/>
              <a:t>『</a:t>
            </a:r>
            <a:r>
              <a:rPr lang="ja-JP" altLang="en-US"/>
              <a:t>世代間移転からみた少子化対策</a:t>
            </a:r>
            <a:r>
              <a:rPr lang="en-US" altLang="ja-JP"/>
              <a:t>』2008</a:t>
            </a:r>
            <a:r>
              <a:rPr lang="ja-JP" altLang="en-US"/>
              <a:t>年</a:t>
            </a:r>
            <a:r>
              <a:rPr lang="en-US" altLang="ja-JP"/>
              <a:t>10</a:t>
            </a:r>
            <a:r>
              <a:rPr lang="ja-JP" altLang="en-US"/>
              <a:t>月</a:t>
            </a:r>
            <a:r>
              <a:rPr lang="en-US" altLang="ja-JP"/>
              <a:t>27</a:t>
            </a:r>
            <a:r>
              <a:rPr lang="ja-JP" altLang="en-US"/>
              <a:t>日　日本経済新聞経済教室</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r>
              <a:rPr lang="ja-JP" altLang="en-US" smtClean="0"/>
              <a:t>貨幣の機能</a:t>
            </a:r>
          </a:p>
        </p:txBody>
      </p:sp>
      <p:sp>
        <p:nvSpPr>
          <p:cNvPr id="82947" name="Rectangle 3"/>
          <p:cNvSpPr>
            <a:spLocks noGrp="1" noChangeArrowheads="1"/>
          </p:cNvSpPr>
          <p:nvPr>
            <p:ph idx="1"/>
          </p:nvPr>
        </p:nvSpPr>
        <p:spPr/>
        <p:txBody>
          <a:bodyPr/>
          <a:lstStyle/>
          <a:p>
            <a:r>
              <a:rPr lang="ja-JP" altLang="en-US" smtClean="0"/>
              <a:t>交換手段</a:t>
            </a:r>
          </a:p>
          <a:p>
            <a:endParaRPr lang="ja-JP" altLang="en-US" smtClean="0"/>
          </a:p>
          <a:p>
            <a:r>
              <a:rPr lang="ja-JP" altLang="en-US" smtClean="0"/>
              <a:t>価値尺度</a:t>
            </a:r>
          </a:p>
          <a:p>
            <a:endParaRPr lang="ja-JP" altLang="en-US" smtClean="0"/>
          </a:p>
          <a:p>
            <a:r>
              <a:rPr lang="ja-JP" altLang="en-US" smtClean="0"/>
              <a:t>価値保蔵機能</a:t>
            </a:r>
          </a:p>
          <a:p>
            <a:endParaRPr lang="ja-JP" altLang="en-US" smtClean="0"/>
          </a:p>
          <a:p>
            <a:endParaRPr lang="en-US" altLang="ja-JP"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r>
              <a:rPr lang="ja-JP" altLang="en-US" smtClean="0"/>
              <a:t>経済学の貨幣の定義</a:t>
            </a:r>
          </a:p>
        </p:txBody>
      </p:sp>
      <p:sp>
        <p:nvSpPr>
          <p:cNvPr id="83971" name="Rectangle 3"/>
          <p:cNvSpPr>
            <a:spLocks noGrp="1" noChangeArrowheads="1"/>
          </p:cNvSpPr>
          <p:nvPr>
            <p:ph idx="1"/>
          </p:nvPr>
        </p:nvSpPr>
        <p:spPr/>
        <p:txBody>
          <a:bodyPr/>
          <a:lstStyle/>
          <a:p>
            <a:r>
              <a:rPr lang="ja-JP" altLang="en-US" sz="4000" smtClean="0"/>
              <a:t>流動性の高い金融資産</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ja-JP" altLang="en-US" smtClean="0"/>
              <a:t>信用創造</a:t>
            </a:r>
          </a:p>
        </p:txBody>
      </p:sp>
      <p:sp>
        <p:nvSpPr>
          <p:cNvPr id="81923" name="Rectangle 4"/>
          <p:cNvSpPr>
            <a:spLocks noChangeArrowheads="1"/>
          </p:cNvSpPr>
          <p:nvPr/>
        </p:nvSpPr>
        <p:spPr bwMode="auto">
          <a:xfrm>
            <a:off x="3708400" y="1412875"/>
            <a:ext cx="1871663" cy="720725"/>
          </a:xfrm>
          <a:prstGeom prst="rect">
            <a:avLst/>
          </a:prstGeom>
          <a:solidFill>
            <a:schemeClr val="accent1"/>
          </a:solidFill>
          <a:ln w="9525">
            <a:solidFill>
              <a:schemeClr val="tx1"/>
            </a:solidFill>
            <a:miter lim="800000"/>
            <a:headEnd/>
            <a:tailEnd/>
          </a:ln>
        </p:spPr>
        <p:txBody>
          <a:bodyPr wrap="none" anchor="ctr"/>
          <a:lstStyle/>
          <a:p>
            <a:pPr algn="ctr"/>
            <a:r>
              <a:rPr lang="ja-JP" altLang="en-US"/>
              <a:t>日本銀行</a:t>
            </a:r>
          </a:p>
        </p:txBody>
      </p:sp>
      <p:sp>
        <p:nvSpPr>
          <p:cNvPr id="81924" name="Rectangle 5"/>
          <p:cNvSpPr>
            <a:spLocks noChangeArrowheads="1"/>
          </p:cNvSpPr>
          <p:nvPr/>
        </p:nvSpPr>
        <p:spPr bwMode="auto">
          <a:xfrm>
            <a:off x="684213" y="2781300"/>
            <a:ext cx="1295400" cy="13684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Ａ銀行</a:t>
            </a:r>
          </a:p>
        </p:txBody>
      </p:sp>
      <p:sp>
        <p:nvSpPr>
          <p:cNvPr id="81925" name="Rectangle 6"/>
          <p:cNvSpPr>
            <a:spLocks noChangeArrowheads="1"/>
          </p:cNvSpPr>
          <p:nvPr/>
        </p:nvSpPr>
        <p:spPr bwMode="auto">
          <a:xfrm>
            <a:off x="3995738" y="2781300"/>
            <a:ext cx="1225550" cy="11525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Ｂ銀行</a:t>
            </a:r>
          </a:p>
        </p:txBody>
      </p:sp>
      <p:sp>
        <p:nvSpPr>
          <p:cNvPr id="81926" name="Rectangle 7"/>
          <p:cNvSpPr>
            <a:spLocks noChangeArrowheads="1"/>
          </p:cNvSpPr>
          <p:nvPr/>
        </p:nvSpPr>
        <p:spPr bwMode="auto">
          <a:xfrm>
            <a:off x="7019925" y="2781300"/>
            <a:ext cx="1223963" cy="13684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Ｃ銀行</a:t>
            </a:r>
          </a:p>
        </p:txBody>
      </p:sp>
      <p:sp>
        <p:nvSpPr>
          <p:cNvPr id="81927" name="Oval 8"/>
          <p:cNvSpPr>
            <a:spLocks noChangeArrowheads="1"/>
          </p:cNvSpPr>
          <p:nvPr/>
        </p:nvSpPr>
        <p:spPr bwMode="auto">
          <a:xfrm>
            <a:off x="323850"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Ｄさん</a:t>
            </a:r>
          </a:p>
        </p:txBody>
      </p:sp>
      <p:sp>
        <p:nvSpPr>
          <p:cNvPr id="81928" name="Oval 9"/>
          <p:cNvSpPr>
            <a:spLocks noChangeArrowheads="1"/>
          </p:cNvSpPr>
          <p:nvPr/>
        </p:nvSpPr>
        <p:spPr bwMode="auto">
          <a:xfrm>
            <a:off x="3779838"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Ｘ社</a:t>
            </a:r>
          </a:p>
        </p:txBody>
      </p:sp>
      <p:sp>
        <p:nvSpPr>
          <p:cNvPr id="81929" name="Oval 10"/>
          <p:cNvSpPr>
            <a:spLocks noChangeArrowheads="1"/>
          </p:cNvSpPr>
          <p:nvPr/>
        </p:nvSpPr>
        <p:spPr bwMode="auto">
          <a:xfrm>
            <a:off x="6877050" y="4868863"/>
            <a:ext cx="1584325" cy="1223962"/>
          </a:xfrm>
          <a:prstGeom prst="ellipse">
            <a:avLst/>
          </a:prstGeom>
          <a:solidFill>
            <a:schemeClr val="accent1"/>
          </a:solidFill>
          <a:ln w="9525">
            <a:solidFill>
              <a:schemeClr val="tx1"/>
            </a:solidFill>
            <a:round/>
            <a:headEnd/>
            <a:tailEnd/>
          </a:ln>
        </p:spPr>
        <p:txBody>
          <a:bodyPr wrap="none" anchor="ctr"/>
          <a:lstStyle/>
          <a:p>
            <a:pPr algn="ctr"/>
            <a:r>
              <a:rPr lang="ja-JP" altLang="en-US" sz="3200"/>
              <a:t>Ｙ社</a:t>
            </a:r>
          </a:p>
        </p:txBody>
      </p:sp>
      <p:sp>
        <p:nvSpPr>
          <p:cNvPr id="81930" name="Text Box 11"/>
          <p:cNvSpPr txBox="1">
            <a:spLocks noChangeArrowheads="1"/>
          </p:cNvSpPr>
          <p:nvPr/>
        </p:nvSpPr>
        <p:spPr bwMode="auto">
          <a:xfrm>
            <a:off x="179388" y="333375"/>
            <a:ext cx="2808287" cy="788988"/>
          </a:xfrm>
          <a:prstGeom prst="rect">
            <a:avLst/>
          </a:prstGeom>
          <a:noFill/>
          <a:ln w="9525">
            <a:solidFill>
              <a:schemeClr val="hlink"/>
            </a:solidFill>
            <a:miter lim="800000"/>
            <a:headEnd/>
            <a:tailEnd/>
          </a:ln>
        </p:spPr>
        <p:txBody>
          <a:bodyPr>
            <a:spAutoFit/>
          </a:bodyPr>
          <a:lstStyle/>
          <a:p>
            <a:pPr>
              <a:spcBef>
                <a:spcPct val="50000"/>
              </a:spcBef>
            </a:pPr>
            <a:r>
              <a:rPr lang="ja-JP" altLang="en-US" dirty="0">
                <a:solidFill>
                  <a:schemeClr val="tx2">
                    <a:lumMod val="50000"/>
                  </a:schemeClr>
                </a:solidFill>
              </a:rPr>
              <a:t>日銀預け金（準備預金）</a:t>
            </a:r>
          </a:p>
          <a:p>
            <a:pPr>
              <a:spcBef>
                <a:spcPct val="50000"/>
              </a:spcBef>
            </a:pPr>
            <a:r>
              <a:rPr lang="ja-JP" altLang="en-US" dirty="0">
                <a:solidFill>
                  <a:schemeClr val="tx2">
                    <a:lumMod val="50000"/>
                  </a:schemeClr>
                </a:solidFill>
              </a:rPr>
              <a:t>預金準備率が</a:t>
            </a:r>
            <a:r>
              <a:rPr lang="en-US" altLang="ja-JP" dirty="0">
                <a:solidFill>
                  <a:schemeClr val="tx2">
                    <a:lumMod val="50000"/>
                  </a:schemeClr>
                </a:solidFill>
              </a:rPr>
              <a:t>10</a:t>
            </a:r>
            <a:r>
              <a:rPr lang="ja-JP" altLang="en-US" dirty="0">
                <a:solidFill>
                  <a:schemeClr val="tx2">
                    <a:lumMod val="50000"/>
                  </a:schemeClr>
                </a:solidFill>
              </a:rPr>
              <a:t>％の場合</a:t>
            </a:r>
          </a:p>
        </p:txBody>
      </p:sp>
      <p:sp>
        <p:nvSpPr>
          <p:cNvPr id="81932" name="Line 12"/>
          <p:cNvSpPr>
            <a:spLocks noChangeShapeType="1"/>
          </p:cNvSpPr>
          <p:nvPr/>
        </p:nvSpPr>
        <p:spPr bwMode="auto">
          <a:xfrm flipV="1">
            <a:off x="1403350" y="1844675"/>
            <a:ext cx="1728788" cy="863600"/>
          </a:xfrm>
          <a:prstGeom prst="line">
            <a:avLst/>
          </a:prstGeom>
          <a:noFill/>
          <a:ln w="9525">
            <a:solidFill>
              <a:schemeClr val="tx1"/>
            </a:solidFill>
            <a:round/>
            <a:headEnd/>
            <a:tailEnd type="triangle" w="med" len="med"/>
          </a:ln>
        </p:spPr>
        <p:txBody>
          <a:bodyPr/>
          <a:lstStyle/>
          <a:p>
            <a:endParaRPr lang="ja-JP" altLang="en-US"/>
          </a:p>
        </p:txBody>
      </p:sp>
      <p:sp>
        <p:nvSpPr>
          <p:cNvPr id="81933" name="Line 13"/>
          <p:cNvSpPr>
            <a:spLocks noChangeShapeType="1"/>
          </p:cNvSpPr>
          <p:nvPr/>
        </p:nvSpPr>
        <p:spPr bwMode="auto">
          <a:xfrm flipV="1">
            <a:off x="4643438" y="2276475"/>
            <a:ext cx="0" cy="431800"/>
          </a:xfrm>
          <a:prstGeom prst="line">
            <a:avLst/>
          </a:prstGeom>
          <a:noFill/>
          <a:ln w="9525">
            <a:solidFill>
              <a:schemeClr val="tx1"/>
            </a:solidFill>
            <a:round/>
            <a:headEnd/>
            <a:tailEnd type="triangle" w="med" len="med"/>
          </a:ln>
        </p:spPr>
        <p:txBody>
          <a:bodyPr/>
          <a:lstStyle/>
          <a:p>
            <a:endParaRPr lang="ja-JP" altLang="en-US"/>
          </a:p>
        </p:txBody>
      </p:sp>
      <p:sp>
        <p:nvSpPr>
          <p:cNvPr id="81934" name="Line 14"/>
          <p:cNvSpPr>
            <a:spLocks noChangeShapeType="1"/>
          </p:cNvSpPr>
          <p:nvPr/>
        </p:nvSpPr>
        <p:spPr bwMode="auto">
          <a:xfrm flipH="1" flipV="1">
            <a:off x="5867400" y="1773238"/>
            <a:ext cx="1657350" cy="792162"/>
          </a:xfrm>
          <a:prstGeom prst="line">
            <a:avLst/>
          </a:prstGeom>
          <a:noFill/>
          <a:ln w="9525">
            <a:solidFill>
              <a:schemeClr val="tx1"/>
            </a:solidFill>
            <a:round/>
            <a:headEnd/>
            <a:tailEnd type="triangle" w="med" len="med"/>
          </a:ln>
        </p:spPr>
        <p:txBody>
          <a:bodyPr/>
          <a:lstStyle/>
          <a:p>
            <a:endParaRPr lang="ja-JP" altLang="en-US"/>
          </a:p>
        </p:txBody>
      </p:sp>
      <p:sp>
        <p:nvSpPr>
          <p:cNvPr id="2" name="Line 15"/>
          <p:cNvSpPr>
            <a:spLocks noChangeShapeType="1"/>
          </p:cNvSpPr>
          <p:nvPr/>
        </p:nvSpPr>
        <p:spPr bwMode="auto">
          <a:xfrm flipV="1">
            <a:off x="1042988" y="4292600"/>
            <a:ext cx="0" cy="504825"/>
          </a:xfrm>
          <a:prstGeom prst="line">
            <a:avLst/>
          </a:prstGeom>
          <a:noFill/>
          <a:ln w="9525">
            <a:solidFill>
              <a:schemeClr val="tx1"/>
            </a:solidFill>
            <a:round/>
            <a:headEnd/>
            <a:tailEnd type="triangle" w="med" len="med"/>
          </a:ln>
        </p:spPr>
        <p:txBody>
          <a:bodyPr/>
          <a:lstStyle/>
          <a:p>
            <a:endParaRPr lang="ja-JP" altLang="en-US"/>
          </a:p>
        </p:txBody>
      </p:sp>
      <p:sp>
        <p:nvSpPr>
          <p:cNvPr id="81936" name="Line 16"/>
          <p:cNvSpPr>
            <a:spLocks noChangeShapeType="1"/>
          </p:cNvSpPr>
          <p:nvPr/>
        </p:nvSpPr>
        <p:spPr bwMode="auto">
          <a:xfrm>
            <a:off x="2124075" y="3933825"/>
            <a:ext cx="1439863" cy="1008063"/>
          </a:xfrm>
          <a:prstGeom prst="line">
            <a:avLst/>
          </a:prstGeom>
          <a:noFill/>
          <a:ln w="9525">
            <a:solidFill>
              <a:schemeClr val="tx1"/>
            </a:solidFill>
            <a:round/>
            <a:headEnd/>
            <a:tailEnd type="triangle" w="med" len="med"/>
          </a:ln>
        </p:spPr>
        <p:txBody>
          <a:bodyPr/>
          <a:lstStyle/>
          <a:p>
            <a:endParaRPr lang="ja-JP" altLang="en-US"/>
          </a:p>
        </p:txBody>
      </p:sp>
      <p:sp>
        <p:nvSpPr>
          <p:cNvPr id="81937" name="Line 17"/>
          <p:cNvSpPr>
            <a:spLocks noChangeShapeType="1"/>
          </p:cNvSpPr>
          <p:nvPr/>
        </p:nvSpPr>
        <p:spPr bwMode="auto">
          <a:xfrm>
            <a:off x="5435600" y="3933825"/>
            <a:ext cx="1296988" cy="790575"/>
          </a:xfrm>
          <a:prstGeom prst="line">
            <a:avLst/>
          </a:prstGeom>
          <a:noFill/>
          <a:ln w="9525">
            <a:solidFill>
              <a:schemeClr val="tx1"/>
            </a:solidFill>
            <a:round/>
            <a:headEnd/>
            <a:tailEnd type="triangle" w="med" len="med"/>
          </a:ln>
        </p:spPr>
        <p:txBody>
          <a:bodyPr/>
          <a:lstStyle/>
          <a:p>
            <a:endParaRPr lang="ja-JP" altLang="en-US"/>
          </a:p>
        </p:txBody>
      </p:sp>
      <p:sp>
        <p:nvSpPr>
          <p:cNvPr id="81938" name="Line 18"/>
          <p:cNvSpPr>
            <a:spLocks noChangeShapeType="1"/>
          </p:cNvSpPr>
          <p:nvPr/>
        </p:nvSpPr>
        <p:spPr bwMode="auto">
          <a:xfrm flipV="1">
            <a:off x="4572000" y="4149725"/>
            <a:ext cx="0" cy="647700"/>
          </a:xfrm>
          <a:prstGeom prst="line">
            <a:avLst/>
          </a:prstGeom>
          <a:noFill/>
          <a:ln w="9525">
            <a:solidFill>
              <a:schemeClr val="tx1"/>
            </a:solidFill>
            <a:round/>
            <a:headEnd/>
            <a:tailEnd type="triangle" w="med" len="med"/>
          </a:ln>
        </p:spPr>
        <p:txBody>
          <a:bodyPr/>
          <a:lstStyle/>
          <a:p>
            <a:endParaRPr lang="ja-JP" altLang="en-US"/>
          </a:p>
        </p:txBody>
      </p:sp>
      <p:sp>
        <p:nvSpPr>
          <p:cNvPr id="81939" name="Line 19"/>
          <p:cNvSpPr>
            <a:spLocks noChangeShapeType="1"/>
          </p:cNvSpPr>
          <p:nvPr/>
        </p:nvSpPr>
        <p:spPr bwMode="auto">
          <a:xfrm flipV="1">
            <a:off x="8027988" y="4292600"/>
            <a:ext cx="0" cy="504825"/>
          </a:xfrm>
          <a:prstGeom prst="line">
            <a:avLst/>
          </a:prstGeom>
          <a:noFill/>
          <a:ln w="9525">
            <a:solidFill>
              <a:schemeClr val="tx1"/>
            </a:solidFill>
            <a:round/>
            <a:headEnd/>
            <a:tailEnd type="triangle" w="med" len="med"/>
          </a:ln>
        </p:spPr>
        <p:txBody>
          <a:bodyPr/>
          <a:lstStyle/>
          <a:p>
            <a:endParaRPr lang="ja-JP" altLang="en-US"/>
          </a:p>
        </p:txBody>
      </p:sp>
      <p:sp>
        <p:nvSpPr>
          <p:cNvPr id="3" name="Text Box 20"/>
          <p:cNvSpPr txBox="1">
            <a:spLocks noChangeArrowheads="1"/>
          </p:cNvSpPr>
          <p:nvPr/>
        </p:nvSpPr>
        <p:spPr bwMode="auto">
          <a:xfrm>
            <a:off x="0" y="6237288"/>
            <a:ext cx="2627313" cy="396875"/>
          </a:xfrm>
          <a:prstGeom prst="rect">
            <a:avLst/>
          </a:prstGeom>
          <a:noFill/>
          <a:ln w="9525">
            <a:noFill/>
            <a:miter lim="800000"/>
            <a:headEnd/>
            <a:tailEnd/>
          </a:ln>
        </p:spPr>
        <p:txBody>
          <a:bodyPr>
            <a:spAutoFit/>
          </a:bodyPr>
          <a:lstStyle/>
          <a:p>
            <a:pPr>
              <a:spcBef>
                <a:spcPct val="50000"/>
              </a:spcBef>
            </a:pPr>
            <a:r>
              <a:rPr lang="ja-JP" altLang="en-US" sz="2000"/>
              <a:t>預金額　</a:t>
            </a:r>
            <a:r>
              <a:rPr lang="en-US" altLang="ja-JP" sz="2000"/>
              <a:t>100</a:t>
            </a:r>
            <a:r>
              <a:rPr lang="ja-JP" altLang="en-US" sz="2000"/>
              <a:t>万円</a:t>
            </a:r>
          </a:p>
        </p:txBody>
      </p:sp>
      <p:sp>
        <p:nvSpPr>
          <p:cNvPr id="81941" name="Text Box 21"/>
          <p:cNvSpPr txBox="1">
            <a:spLocks noChangeArrowheads="1"/>
          </p:cNvSpPr>
          <p:nvPr/>
        </p:nvSpPr>
        <p:spPr bwMode="auto">
          <a:xfrm>
            <a:off x="4067175" y="6237288"/>
            <a:ext cx="2087563" cy="396875"/>
          </a:xfrm>
          <a:prstGeom prst="rect">
            <a:avLst/>
          </a:prstGeom>
          <a:noFill/>
          <a:ln w="9525">
            <a:noFill/>
            <a:miter lim="800000"/>
            <a:headEnd/>
            <a:tailEnd/>
          </a:ln>
        </p:spPr>
        <p:txBody>
          <a:bodyPr>
            <a:spAutoFit/>
          </a:bodyPr>
          <a:lstStyle/>
          <a:p>
            <a:pPr>
              <a:spcBef>
                <a:spcPct val="50000"/>
              </a:spcBef>
            </a:pPr>
            <a:r>
              <a:rPr lang="en-US" altLang="ja-JP" sz="2000"/>
              <a:t>90</a:t>
            </a:r>
            <a:r>
              <a:rPr lang="ja-JP" altLang="en-US" sz="2000"/>
              <a:t>万円</a:t>
            </a:r>
          </a:p>
        </p:txBody>
      </p:sp>
      <p:sp>
        <p:nvSpPr>
          <p:cNvPr id="81942" name="Text Box 22"/>
          <p:cNvSpPr txBox="1">
            <a:spLocks noChangeArrowheads="1"/>
          </p:cNvSpPr>
          <p:nvPr/>
        </p:nvSpPr>
        <p:spPr bwMode="auto">
          <a:xfrm>
            <a:off x="7092950" y="6237288"/>
            <a:ext cx="1655763" cy="396875"/>
          </a:xfrm>
          <a:prstGeom prst="rect">
            <a:avLst/>
          </a:prstGeom>
          <a:noFill/>
          <a:ln w="9525">
            <a:noFill/>
            <a:miter lim="800000"/>
            <a:headEnd/>
            <a:tailEnd/>
          </a:ln>
        </p:spPr>
        <p:txBody>
          <a:bodyPr>
            <a:spAutoFit/>
          </a:bodyPr>
          <a:lstStyle/>
          <a:p>
            <a:pPr>
              <a:spcBef>
                <a:spcPct val="50000"/>
              </a:spcBef>
            </a:pPr>
            <a:r>
              <a:rPr lang="en-US" altLang="ja-JP" sz="2000"/>
              <a:t>81</a:t>
            </a:r>
            <a:r>
              <a:rPr lang="ja-JP" altLang="en-US" sz="2000"/>
              <a:t>万円</a:t>
            </a:r>
          </a:p>
        </p:txBody>
      </p:sp>
      <p:sp>
        <p:nvSpPr>
          <p:cNvPr id="4" name="Text Box 23"/>
          <p:cNvSpPr txBox="1">
            <a:spLocks noChangeArrowheads="1"/>
          </p:cNvSpPr>
          <p:nvPr/>
        </p:nvSpPr>
        <p:spPr bwMode="auto">
          <a:xfrm>
            <a:off x="8459788" y="3284538"/>
            <a:ext cx="684212" cy="579437"/>
          </a:xfrm>
          <a:prstGeom prst="rect">
            <a:avLst/>
          </a:prstGeom>
          <a:noFill/>
          <a:ln w="9525">
            <a:noFill/>
            <a:miter lim="800000"/>
            <a:headEnd/>
            <a:tailEnd/>
          </a:ln>
        </p:spPr>
        <p:txBody>
          <a:bodyPr>
            <a:spAutoFit/>
          </a:bodyPr>
          <a:lstStyle/>
          <a:p>
            <a:pPr>
              <a:spcBef>
                <a:spcPct val="50000"/>
              </a:spcBef>
            </a:pPr>
            <a:r>
              <a:rPr lang="en-US" altLang="ja-JP" sz="3200">
                <a:latin typeface="Arial" charset="0"/>
              </a:rPr>
              <a:t>…</a:t>
            </a:r>
            <a:endParaRPr lang="en-US" altLang="ja-JP" sz="3200"/>
          </a:p>
        </p:txBody>
      </p:sp>
      <p:sp>
        <p:nvSpPr>
          <p:cNvPr id="81943" name="Text Box 24"/>
          <p:cNvSpPr txBox="1">
            <a:spLocks noChangeArrowheads="1"/>
          </p:cNvSpPr>
          <p:nvPr/>
        </p:nvSpPr>
        <p:spPr bwMode="auto">
          <a:xfrm>
            <a:off x="8604250" y="5300663"/>
            <a:ext cx="539750" cy="579437"/>
          </a:xfrm>
          <a:prstGeom prst="rect">
            <a:avLst/>
          </a:prstGeom>
          <a:noFill/>
          <a:ln w="9525">
            <a:noFill/>
            <a:miter lim="800000"/>
            <a:headEnd/>
            <a:tailEnd/>
          </a:ln>
        </p:spPr>
        <p:txBody>
          <a:bodyPr>
            <a:spAutoFit/>
          </a:bodyPr>
          <a:lstStyle/>
          <a:p>
            <a:pPr>
              <a:spcBef>
                <a:spcPct val="50000"/>
              </a:spcBef>
            </a:pPr>
            <a:r>
              <a:rPr lang="en-US" altLang="ja-JP" sz="3200">
                <a:latin typeface="Arial" charset="0"/>
              </a:rPr>
              <a:t>…</a:t>
            </a:r>
            <a:endParaRPr lang="en-US" altLang="ja-JP" sz="3200"/>
          </a:p>
        </p:txBody>
      </p:sp>
      <p:sp>
        <p:nvSpPr>
          <p:cNvPr id="81945" name="Text Box 25"/>
          <p:cNvSpPr txBox="1">
            <a:spLocks noChangeArrowheads="1"/>
          </p:cNvSpPr>
          <p:nvPr/>
        </p:nvSpPr>
        <p:spPr bwMode="auto">
          <a:xfrm>
            <a:off x="2771775" y="4005263"/>
            <a:ext cx="1439863" cy="396875"/>
          </a:xfrm>
          <a:prstGeom prst="rect">
            <a:avLst/>
          </a:prstGeom>
          <a:noFill/>
          <a:ln w="9525">
            <a:noFill/>
            <a:miter lim="800000"/>
            <a:headEnd/>
            <a:tailEnd/>
          </a:ln>
        </p:spPr>
        <p:txBody>
          <a:bodyPr>
            <a:spAutoFit/>
          </a:bodyPr>
          <a:lstStyle/>
          <a:p>
            <a:pPr>
              <a:spcBef>
                <a:spcPct val="50000"/>
              </a:spcBef>
            </a:pPr>
            <a:r>
              <a:rPr lang="en-US" altLang="ja-JP" sz="2000"/>
              <a:t>90</a:t>
            </a:r>
            <a:r>
              <a:rPr lang="ja-JP" altLang="en-US" sz="2000"/>
              <a:t>万円</a:t>
            </a:r>
          </a:p>
        </p:txBody>
      </p:sp>
      <p:sp>
        <p:nvSpPr>
          <p:cNvPr id="81946" name="Text Box 26"/>
          <p:cNvSpPr txBox="1">
            <a:spLocks noChangeArrowheads="1"/>
          </p:cNvSpPr>
          <p:nvPr/>
        </p:nvSpPr>
        <p:spPr bwMode="auto">
          <a:xfrm>
            <a:off x="5795963" y="3789363"/>
            <a:ext cx="1081087" cy="396875"/>
          </a:xfrm>
          <a:prstGeom prst="rect">
            <a:avLst/>
          </a:prstGeom>
          <a:noFill/>
          <a:ln w="9525">
            <a:noFill/>
            <a:miter lim="800000"/>
            <a:headEnd/>
            <a:tailEnd/>
          </a:ln>
        </p:spPr>
        <p:txBody>
          <a:bodyPr>
            <a:spAutoFit/>
          </a:bodyPr>
          <a:lstStyle/>
          <a:p>
            <a:pPr>
              <a:spcBef>
                <a:spcPct val="50000"/>
              </a:spcBef>
            </a:pPr>
            <a:r>
              <a:rPr lang="en-US" altLang="ja-JP" sz="2000"/>
              <a:t>81</a:t>
            </a:r>
            <a:r>
              <a:rPr lang="ja-JP" altLang="en-US" sz="2000"/>
              <a:t>万円</a:t>
            </a:r>
          </a:p>
        </p:txBody>
      </p:sp>
      <p:sp>
        <p:nvSpPr>
          <p:cNvPr id="81947" name="Text Box 27"/>
          <p:cNvSpPr txBox="1">
            <a:spLocks noChangeArrowheads="1"/>
          </p:cNvSpPr>
          <p:nvPr/>
        </p:nvSpPr>
        <p:spPr bwMode="auto">
          <a:xfrm>
            <a:off x="3419475" y="2349500"/>
            <a:ext cx="1655763" cy="396875"/>
          </a:xfrm>
          <a:prstGeom prst="rect">
            <a:avLst/>
          </a:prstGeom>
          <a:noFill/>
          <a:ln w="9525">
            <a:noFill/>
            <a:miter lim="800000"/>
            <a:headEnd/>
            <a:tailEnd/>
          </a:ln>
        </p:spPr>
        <p:txBody>
          <a:bodyPr>
            <a:spAutoFit/>
          </a:bodyPr>
          <a:lstStyle/>
          <a:p>
            <a:pPr>
              <a:spcBef>
                <a:spcPct val="50000"/>
              </a:spcBef>
            </a:pPr>
            <a:r>
              <a:rPr lang="en-US" altLang="ja-JP" sz="2000"/>
              <a:t>9</a:t>
            </a:r>
            <a:r>
              <a:rPr lang="ja-JP" altLang="en-US" sz="2000"/>
              <a:t>万円</a:t>
            </a:r>
          </a:p>
        </p:txBody>
      </p:sp>
      <p:sp>
        <p:nvSpPr>
          <p:cNvPr id="81948" name="Text Box 28"/>
          <p:cNvSpPr txBox="1">
            <a:spLocks noChangeArrowheads="1"/>
          </p:cNvSpPr>
          <p:nvPr/>
        </p:nvSpPr>
        <p:spPr bwMode="auto">
          <a:xfrm>
            <a:off x="1547813" y="1628775"/>
            <a:ext cx="1655762" cy="396875"/>
          </a:xfrm>
          <a:prstGeom prst="rect">
            <a:avLst/>
          </a:prstGeom>
          <a:noFill/>
          <a:ln w="9525">
            <a:noFill/>
            <a:miter lim="800000"/>
            <a:headEnd/>
            <a:tailEnd/>
          </a:ln>
        </p:spPr>
        <p:txBody>
          <a:bodyPr>
            <a:spAutoFit/>
          </a:bodyPr>
          <a:lstStyle/>
          <a:p>
            <a:pPr>
              <a:spcBef>
                <a:spcPct val="50000"/>
              </a:spcBef>
            </a:pPr>
            <a:r>
              <a:rPr lang="en-US" altLang="ja-JP" sz="2000"/>
              <a:t>10</a:t>
            </a:r>
            <a:r>
              <a:rPr lang="ja-JP" altLang="en-US" sz="2000"/>
              <a:t>万円</a:t>
            </a:r>
          </a:p>
        </p:txBody>
      </p:sp>
      <p:sp>
        <p:nvSpPr>
          <p:cNvPr id="81949" name="Text Box 29"/>
          <p:cNvSpPr txBox="1">
            <a:spLocks noChangeArrowheads="1"/>
          </p:cNvSpPr>
          <p:nvPr/>
        </p:nvSpPr>
        <p:spPr bwMode="auto">
          <a:xfrm>
            <a:off x="6516688" y="1628775"/>
            <a:ext cx="1655762" cy="396875"/>
          </a:xfrm>
          <a:prstGeom prst="rect">
            <a:avLst/>
          </a:prstGeom>
          <a:noFill/>
          <a:ln w="9525">
            <a:noFill/>
            <a:miter lim="800000"/>
            <a:headEnd/>
            <a:tailEnd/>
          </a:ln>
        </p:spPr>
        <p:txBody>
          <a:bodyPr>
            <a:spAutoFit/>
          </a:bodyPr>
          <a:lstStyle/>
          <a:p>
            <a:pPr>
              <a:spcBef>
                <a:spcPct val="50000"/>
              </a:spcBef>
            </a:pPr>
            <a:r>
              <a:rPr lang="en-US" altLang="ja-JP" sz="2000"/>
              <a:t>8</a:t>
            </a:r>
            <a:r>
              <a:rPr lang="ja-JP" altLang="en-US" sz="2000"/>
              <a:t>万</a:t>
            </a:r>
            <a:r>
              <a:rPr lang="en-US" altLang="ja-JP" sz="2000"/>
              <a:t>1000</a:t>
            </a:r>
            <a:r>
              <a:rPr lang="ja-JP" altLang="en-US" sz="2000"/>
              <a:t>円</a:t>
            </a:r>
          </a:p>
        </p:txBody>
      </p:sp>
      <p:sp>
        <p:nvSpPr>
          <p:cNvPr id="81951" name="Text Box 31"/>
          <p:cNvSpPr txBox="1">
            <a:spLocks noChangeArrowheads="1"/>
          </p:cNvSpPr>
          <p:nvPr/>
        </p:nvSpPr>
        <p:spPr bwMode="auto">
          <a:xfrm>
            <a:off x="2484438" y="3500438"/>
            <a:ext cx="936625" cy="366712"/>
          </a:xfrm>
          <a:prstGeom prst="rect">
            <a:avLst/>
          </a:prstGeom>
          <a:noFill/>
          <a:ln w="9525">
            <a:noFill/>
            <a:miter lim="800000"/>
            <a:headEnd/>
            <a:tailEnd/>
          </a:ln>
        </p:spPr>
        <p:txBody>
          <a:bodyPr>
            <a:spAutoFit/>
          </a:bodyPr>
          <a:lstStyle/>
          <a:p>
            <a:pPr>
              <a:spcBef>
                <a:spcPct val="50000"/>
              </a:spcBef>
            </a:pPr>
            <a:r>
              <a:rPr lang="ja-JP" altLang="en-US"/>
              <a:t>貸出</a:t>
            </a:r>
          </a:p>
        </p:txBody>
      </p:sp>
      <p:sp>
        <p:nvSpPr>
          <p:cNvPr id="81952" name="Text Box 32"/>
          <p:cNvSpPr txBox="1">
            <a:spLocks noChangeArrowheads="1"/>
          </p:cNvSpPr>
          <p:nvPr/>
        </p:nvSpPr>
        <p:spPr bwMode="auto">
          <a:xfrm>
            <a:off x="5435600" y="3284538"/>
            <a:ext cx="936625" cy="366712"/>
          </a:xfrm>
          <a:prstGeom prst="rect">
            <a:avLst/>
          </a:prstGeom>
          <a:noFill/>
          <a:ln w="9525">
            <a:noFill/>
            <a:miter lim="800000"/>
            <a:headEnd/>
            <a:tailEnd/>
          </a:ln>
        </p:spPr>
        <p:txBody>
          <a:bodyPr>
            <a:spAutoFit/>
          </a:bodyPr>
          <a:lstStyle/>
          <a:p>
            <a:pPr>
              <a:spcBef>
                <a:spcPct val="50000"/>
              </a:spcBef>
            </a:pPr>
            <a:r>
              <a:rPr lang="ja-JP" altLang="en-US"/>
              <a:t>貸出</a:t>
            </a:r>
          </a:p>
        </p:txBody>
      </p:sp>
      <p:sp>
        <p:nvSpPr>
          <p:cNvPr id="81953" name="Line 33"/>
          <p:cNvSpPr>
            <a:spLocks noChangeShapeType="1"/>
          </p:cNvSpPr>
          <p:nvPr/>
        </p:nvSpPr>
        <p:spPr bwMode="auto">
          <a:xfrm>
            <a:off x="8388350" y="2924175"/>
            <a:ext cx="576263" cy="43180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1951"/>
                                        </p:tgtEl>
                                        <p:attrNameLst>
                                          <p:attrName>style.visibility</p:attrName>
                                        </p:attrNameLst>
                                      </p:cBhvr>
                                      <p:to>
                                        <p:strVal val="visible"/>
                                      </p:to>
                                    </p:set>
                                    <p:anim calcmode="lin" valueType="num">
                                      <p:cBhvr>
                                        <p:cTn id="7" dur="1000" fill="hold"/>
                                        <p:tgtEl>
                                          <p:spTgt spid="81951"/>
                                        </p:tgtEl>
                                        <p:attrNameLst>
                                          <p:attrName>ppt_w</p:attrName>
                                        </p:attrNameLst>
                                      </p:cBhvr>
                                      <p:tavLst>
                                        <p:tav tm="0">
                                          <p:val>
                                            <p:fltVal val="0"/>
                                          </p:val>
                                        </p:tav>
                                        <p:tav tm="100000">
                                          <p:val>
                                            <p:strVal val="#ppt_w"/>
                                          </p:val>
                                        </p:tav>
                                      </p:tavLst>
                                    </p:anim>
                                    <p:anim calcmode="lin" valueType="num">
                                      <p:cBhvr>
                                        <p:cTn id="8" dur="1000" fill="hold"/>
                                        <p:tgtEl>
                                          <p:spTgt spid="81951"/>
                                        </p:tgtEl>
                                        <p:attrNameLst>
                                          <p:attrName>ppt_h</p:attrName>
                                        </p:attrNameLst>
                                      </p:cBhvr>
                                      <p:tavLst>
                                        <p:tav tm="0">
                                          <p:val>
                                            <p:fltVal val="0"/>
                                          </p:val>
                                        </p:tav>
                                        <p:tav tm="100000">
                                          <p:val>
                                            <p:strVal val="#ppt_h"/>
                                          </p:val>
                                        </p:tav>
                                      </p:tavLst>
                                    </p:anim>
                                    <p:anim calcmode="lin" valueType="num">
                                      <p:cBhvr>
                                        <p:cTn id="9" dur="1000" fill="hold"/>
                                        <p:tgtEl>
                                          <p:spTgt spid="81951"/>
                                        </p:tgtEl>
                                        <p:attrNameLst>
                                          <p:attrName>style.rotation</p:attrName>
                                        </p:attrNameLst>
                                      </p:cBhvr>
                                      <p:tavLst>
                                        <p:tav tm="0">
                                          <p:val>
                                            <p:fltVal val="90"/>
                                          </p:val>
                                        </p:tav>
                                        <p:tav tm="100000">
                                          <p:val>
                                            <p:fltVal val="0"/>
                                          </p:val>
                                        </p:tav>
                                      </p:tavLst>
                                    </p:anim>
                                    <p:animEffect transition="in" filter="fade">
                                      <p:cBhvr>
                                        <p:cTn id="10" dur="1000"/>
                                        <p:tgtEl>
                                          <p:spTgt spid="81951"/>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1945"/>
                                        </p:tgtEl>
                                        <p:attrNameLst>
                                          <p:attrName>style.visibility</p:attrName>
                                        </p:attrNameLst>
                                      </p:cBhvr>
                                      <p:to>
                                        <p:strVal val="visible"/>
                                      </p:to>
                                    </p:set>
                                    <p:anim calcmode="lin" valueType="num">
                                      <p:cBhvr>
                                        <p:cTn id="15" dur="500" fill="hold"/>
                                        <p:tgtEl>
                                          <p:spTgt spid="8194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1945"/>
                                        </p:tgtEl>
                                        <p:attrNameLst>
                                          <p:attrName>ppt_y</p:attrName>
                                        </p:attrNameLst>
                                      </p:cBhvr>
                                      <p:tavLst>
                                        <p:tav tm="0">
                                          <p:val>
                                            <p:strVal val="#ppt_y"/>
                                          </p:val>
                                        </p:tav>
                                        <p:tav tm="100000">
                                          <p:val>
                                            <p:strVal val="#ppt_y"/>
                                          </p:val>
                                        </p:tav>
                                      </p:tavLst>
                                    </p:anim>
                                    <p:anim calcmode="lin" valueType="num">
                                      <p:cBhvr>
                                        <p:cTn id="17" dur="500" fill="hold"/>
                                        <p:tgtEl>
                                          <p:spTgt spid="8194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194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1945"/>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81936"/>
                                        </p:tgtEl>
                                        <p:attrNameLst>
                                          <p:attrName>style.visibility</p:attrName>
                                        </p:attrNameLst>
                                      </p:cBhvr>
                                      <p:to>
                                        <p:strVal val="visible"/>
                                      </p:to>
                                    </p:set>
                                    <p:animEffect transition="in" filter="fade">
                                      <p:cBhvr>
                                        <p:cTn id="24" dur="2000"/>
                                        <p:tgtEl>
                                          <p:spTgt spid="81936"/>
                                        </p:tgtEl>
                                      </p:cBhvr>
                                    </p:animEffect>
                                    <p:anim calcmode="lin" valueType="num">
                                      <p:cBhvr>
                                        <p:cTn id="25" dur="2000" fill="hold"/>
                                        <p:tgtEl>
                                          <p:spTgt spid="81936"/>
                                        </p:tgtEl>
                                        <p:attrNameLst>
                                          <p:attrName>style.rotation</p:attrName>
                                        </p:attrNameLst>
                                      </p:cBhvr>
                                      <p:tavLst>
                                        <p:tav tm="0">
                                          <p:val>
                                            <p:fltVal val="720"/>
                                          </p:val>
                                        </p:tav>
                                        <p:tav tm="100000">
                                          <p:val>
                                            <p:fltVal val="0"/>
                                          </p:val>
                                        </p:tav>
                                      </p:tavLst>
                                    </p:anim>
                                    <p:anim calcmode="lin" valueType="num">
                                      <p:cBhvr>
                                        <p:cTn id="26" dur="2000" fill="hold"/>
                                        <p:tgtEl>
                                          <p:spTgt spid="81936"/>
                                        </p:tgtEl>
                                        <p:attrNameLst>
                                          <p:attrName>ppt_h</p:attrName>
                                        </p:attrNameLst>
                                      </p:cBhvr>
                                      <p:tavLst>
                                        <p:tav tm="0">
                                          <p:val>
                                            <p:fltVal val="0"/>
                                          </p:val>
                                        </p:tav>
                                        <p:tav tm="100000">
                                          <p:val>
                                            <p:strVal val="#ppt_h"/>
                                          </p:val>
                                        </p:tav>
                                      </p:tavLst>
                                    </p:anim>
                                    <p:anim calcmode="lin" valueType="num">
                                      <p:cBhvr>
                                        <p:cTn id="27" dur="2000" fill="hold"/>
                                        <p:tgtEl>
                                          <p:spTgt spid="81936"/>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1932"/>
                                        </p:tgtEl>
                                        <p:attrNameLst>
                                          <p:attrName>style.visibility</p:attrName>
                                        </p:attrNameLst>
                                      </p:cBhvr>
                                      <p:to>
                                        <p:strVal val="visible"/>
                                      </p:to>
                                    </p:set>
                                    <p:anim calcmode="lin" valueType="num">
                                      <p:cBhvr>
                                        <p:cTn id="32" dur="500" fill="hold"/>
                                        <p:tgtEl>
                                          <p:spTgt spid="81932"/>
                                        </p:tgtEl>
                                        <p:attrNameLst>
                                          <p:attrName>ppt_w</p:attrName>
                                        </p:attrNameLst>
                                      </p:cBhvr>
                                      <p:tavLst>
                                        <p:tav tm="0">
                                          <p:val>
                                            <p:fltVal val="0"/>
                                          </p:val>
                                        </p:tav>
                                        <p:tav tm="100000">
                                          <p:val>
                                            <p:strVal val="#ppt_w"/>
                                          </p:val>
                                        </p:tav>
                                      </p:tavLst>
                                    </p:anim>
                                    <p:anim calcmode="lin" valueType="num">
                                      <p:cBhvr>
                                        <p:cTn id="33" dur="500" fill="hold"/>
                                        <p:tgtEl>
                                          <p:spTgt spid="8193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81948"/>
                                        </p:tgtEl>
                                        <p:attrNameLst>
                                          <p:attrName>style.visibility</p:attrName>
                                        </p:attrNameLst>
                                      </p:cBhvr>
                                      <p:to>
                                        <p:strVal val="visible"/>
                                      </p:to>
                                    </p:set>
                                    <p:anim calcmode="lin" valueType="num">
                                      <p:cBhvr>
                                        <p:cTn id="38" dur="500" fill="hold"/>
                                        <p:tgtEl>
                                          <p:spTgt spid="81948"/>
                                        </p:tgtEl>
                                        <p:attrNameLst>
                                          <p:attrName>ppt_w</p:attrName>
                                        </p:attrNameLst>
                                      </p:cBhvr>
                                      <p:tavLst>
                                        <p:tav tm="0">
                                          <p:val>
                                            <p:fltVal val="0"/>
                                          </p:val>
                                        </p:tav>
                                        <p:tav tm="100000">
                                          <p:val>
                                            <p:strVal val="#ppt_w"/>
                                          </p:val>
                                        </p:tav>
                                      </p:tavLst>
                                    </p:anim>
                                    <p:anim calcmode="lin" valueType="num">
                                      <p:cBhvr>
                                        <p:cTn id="39" dur="500" fill="hold"/>
                                        <p:tgtEl>
                                          <p:spTgt spid="8194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81941"/>
                                        </p:tgtEl>
                                        <p:attrNameLst>
                                          <p:attrName>style.visibility</p:attrName>
                                        </p:attrNameLst>
                                      </p:cBhvr>
                                      <p:to>
                                        <p:strVal val="visible"/>
                                      </p:to>
                                    </p:set>
                                    <p:anim calcmode="lin" valueType="num">
                                      <p:cBhvr>
                                        <p:cTn id="44" dur="1000" fill="hold"/>
                                        <p:tgtEl>
                                          <p:spTgt spid="81941"/>
                                        </p:tgtEl>
                                        <p:attrNameLst>
                                          <p:attrName>ppt_w</p:attrName>
                                        </p:attrNameLst>
                                      </p:cBhvr>
                                      <p:tavLst>
                                        <p:tav tm="0">
                                          <p:val>
                                            <p:fltVal val="0"/>
                                          </p:val>
                                        </p:tav>
                                        <p:tav tm="100000">
                                          <p:val>
                                            <p:strVal val="#ppt_w"/>
                                          </p:val>
                                        </p:tav>
                                      </p:tavLst>
                                    </p:anim>
                                    <p:anim calcmode="lin" valueType="num">
                                      <p:cBhvr>
                                        <p:cTn id="45" dur="1000" fill="hold"/>
                                        <p:tgtEl>
                                          <p:spTgt spid="81941"/>
                                        </p:tgtEl>
                                        <p:attrNameLst>
                                          <p:attrName>ppt_h</p:attrName>
                                        </p:attrNameLst>
                                      </p:cBhvr>
                                      <p:tavLst>
                                        <p:tav tm="0">
                                          <p:val>
                                            <p:fltVal val="0"/>
                                          </p:val>
                                        </p:tav>
                                        <p:tav tm="100000">
                                          <p:val>
                                            <p:strVal val="#ppt_h"/>
                                          </p:val>
                                        </p:tav>
                                      </p:tavLst>
                                    </p:anim>
                                    <p:anim calcmode="lin" valueType="num">
                                      <p:cBhvr>
                                        <p:cTn id="46" dur="1000" fill="hold"/>
                                        <p:tgtEl>
                                          <p:spTgt spid="81941"/>
                                        </p:tgtEl>
                                        <p:attrNameLst>
                                          <p:attrName>style.rotation</p:attrName>
                                        </p:attrNameLst>
                                      </p:cBhvr>
                                      <p:tavLst>
                                        <p:tav tm="0">
                                          <p:val>
                                            <p:fltVal val="90"/>
                                          </p:val>
                                        </p:tav>
                                        <p:tav tm="100000">
                                          <p:val>
                                            <p:fltVal val="0"/>
                                          </p:val>
                                        </p:tav>
                                      </p:tavLst>
                                    </p:anim>
                                    <p:animEffect transition="in" filter="fade">
                                      <p:cBhvr>
                                        <p:cTn id="47" dur="1000"/>
                                        <p:tgtEl>
                                          <p:spTgt spid="81941"/>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81938"/>
                                        </p:tgtEl>
                                        <p:attrNameLst>
                                          <p:attrName>style.visibility</p:attrName>
                                        </p:attrNameLst>
                                      </p:cBhvr>
                                      <p:to>
                                        <p:strVal val="visible"/>
                                      </p:to>
                                    </p:set>
                                    <p:animEffect transition="in" filter="fade">
                                      <p:cBhvr>
                                        <p:cTn id="52" dur="800" decel="100000"/>
                                        <p:tgtEl>
                                          <p:spTgt spid="81938"/>
                                        </p:tgtEl>
                                      </p:cBhvr>
                                    </p:animEffect>
                                    <p:anim calcmode="lin" valueType="num">
                                      <p:cBhvr>
                                        <p:cTn id="53" dur="800" decel="100000" fill="hold"/>
                                        <p:tgtEl>
                                          <p:spTgt spid="81938"/>
                                        </p:tgtEl>
                                        <p:attrNameLst>
                                          <p:attrName>style.rotation</p:attrName>
                                        </p:attrNameLst>
                                      </p:cBhvr>
                                      <p:tavLst>
                                        <p:tav tm="0">
                                          <p:val>
                                            <p:fltVal val="-90"/>
                                          </p:val>
                                        </p:tav>
                                        <p:tav tm="100000">
                                          <p:val>
                                            <p:fltVal val="0"/>
                                          </p:val>
                                        </p:tav>
                                      </p:tavLst>
                                    </p:anim>
                                    <p:anim calcmode="lin" valueType="num">
                                      <p:cBhvr>
                                        <p:cTn id="54" dur="800" decel="100000" fill="hold"/>
                                        <p:tgtEl>
                                          <p:spTgt spid="81938"/>
                                        </p:tgtEl>
                                        <p:attrNameLst>
                                          <p:attrName>ppt_x</p:attrName>
                                        </p:attrNameLst>
                                      </p:cBhvr>
                                      <p:tavLst>
                                        <p:tav tm="0">
                                          <p:val>
                                            <p:strVal val="#ppt_x+0.4"/>
                                          </p:val>
                                        </p:tav>
                                        <p:tav tm="100000">
                                          <p:val>
                                            <p:strVal val="#ppt_x-0.05"/>
                                          </p:val>
                                        </p:tav>
                                      </p:tavLst>
                                    </p:anim>
                                    <p:anim calcmode="lin" valueType="num">
                                      <p:cBhvr>
                                        <p:cTn id="55" dur="800" decel="100000" fill="hold"/>
                                        <p:tgtEl>
                                          <p:spTgt spid="81938"/>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81938"/>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81938"/>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81952"/>
                                        </p:tgtEl>
                                        <p:attrNameLst>
                                          <p:attrName>style.visibility</p:attrName>
                                        </p:attrNameLst>
                                      </p:cBhvr>
                                      <p:to>
                                        <p:strVal val="visible"/>
                                      </p:to>
                                    </p:set>
                                    <p:anim calcmode="lin" valueType="num">
                                      <p:cBhvr>
                                        <p:cTn id="62" dur="500" fill="hold"/>
                                        <p:tgtEl>
                                          <p:spTgt spid="819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81952"/>
                                        </p:tgtEl>
                                        <p:attrNameLst>
                                          <p:attrName>ppt_y</p:attrName>
                                        </p:attrNameLst>
                                      </p:cBhvr>
                                      <p:tavLst>
                                        <p:tav tm="0">
                                          <p:val>
                                            <p:strVal val="#ppt_y"/>
                                          </p:val>
                                        </p:tav>
                                        <p:tav tm="100000">
                                          <p:val>
                                            <p:strVal val="#ppt_y"/>
                                          </p:val>
                                        </p:tav>
                                      </p:tavLst>
                                    </p:anim>
                                    <p:anim calcmode="lin" valueType="num">
                                      <p:cBhvr>
                                        <p:cTn id="64" dur="500" fill="hold"/>
                                        <p:tgtEl>
                                          <p:spTgt spid="819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819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81952"/>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81946"/>
                                        </p:tgtEl>
                                        <p:attrNameLst>
                                          <p:attrName>style.visibility</p:attrName>
                                        </p:attrNameLst>
                                      </p:cBhvr>
                                      <p:to>
                                        <p:strVal val="visible"/>
                                      </p:to>
                                    </p:set>
                                    <p:anim calcmode="lin" valueType="num">
                                      <p:cBhvr>
                                        <p:cTn id="71" dur="500" fill="hold"/>
                                        <p:tgtEl>
                                          <p:spTgt spid="8194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81946"/>
                                        </p:tgtEl>
                                        <p:attrNameLst>
                                          <p:attrName>ppt_y</p:attrName>
                                        </p:attrNameLst>
                                      </p:cBhvr>
                                      <p:tavLst>
                                        <p:tav tm="0">
                                          <p:val>
                                            <p:strVal val="#ppt_y"/>
                                          </p:val>
                                        </p:tav>
                                        <p:tav tm="100000">
                                          <p:val>
                                            <p:strVal val="#ppt_y"/>
                                          </p:val>
                                        </p:tav>
                                      </p:tavLst>
                                    </p:anim>
                                    <p:anim calcmode="lin" valueType="num">
                                      <p:cBhvr>
                                        <p:cTn id="73" dur="500" fill="hold"/>
                                        <p:tgtEl>
                                          <p:spTgt spid="8194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8194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81946"/>
                                        </p:tgtEl>
                                      </p:cBhvr>
                                    </p:animEffect>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81933"/>
                                        </p:tgtEl>
                                        <p:attrNameLst>
                                          <p:attrName>style.visibility</p:attrName>
                                        </p:attrNameLst>
                                      </p:cBhvr>
                                      <p:to>
                                        <p:strVal val="visible"/>
                                      </p:to>
                                    </p:set>
                                    <p:animEffect transition="in" filter="fade">
                                      <p:cBhvr>
                                        <p:cTn id="80" dur="2000"/>
                                        <p:tgtEl>
                                          <p:spTgt spid="81933"/>
                                        </p:tgtEl>
                                      </p:cBhvr>
                                    </p:animEffect>
                                    <p:anim calcmode="lin" valueType="num">
                                      <p:cBhvr>
                                        <p:cTn id="81" dur="2000" fill="hold"/>
                                        <p:tgtEl>
                                          <p:spTgt spid="81933"/>
                                        </p:tgtEl>
                                        <p:attrNameLst>
                                          <p:attrName>style.rotation</p:attrName>
                                        </p:attrNameLst>
                                      </p:cBhvr>
                                      <p:tavLst>
                                        <p:tav tm="0">
                                          <p:val>
                                            <p:fltVal val="720"/>
                                          </p:val>
                                        </p:tav>
                                        <p:tav tm="100000">
                                          <p:val>
                                            <p:fltVal val="0"/>
                                          </p:val>
                                        </p:tav>
                                      </p:tavLst>
                                    </p:anim>
                                    <p:anim calcmode="lin" valueType="num">
                                      <p:cBhvr>
                                        <p:cTn id="82" dur="2000" fill="hold"/>
                                        <p:tgtEl>
                                          <p:spTgt spid="81933"/>
                                        </p:tgtEl>
                                        <p:attrNameLst>
                                          <p:attrName>ppt_h</p:attrName>
                                        </p:attrNameLst>
                                      </p:cBhvr>
                                      <p:tavLst>
                                        <p:tav tm="0">
                                          <p:val>
                                            <p:fltVal val="0"/>
                                          </p:val>
                                        </p:tav>
                                        <p:tav tm="100000">
                                          <p:val>
                                            <p:strVal val="#ppt_h"/>
                                          </p:val>
                                        </p:tav>
                                      </p:tavLst>
                                    </p:anim>
                                    <p:anim calcmode="lin" valueType="num">
                                      <p:cBhvr>
                                        <p:cTn id="83" dur="2000" fill="hold"/>
                                        <p:tgtEl>
                                          <p:spTgt spid="81933"/>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48" presetClass="entr" presetSubtype="0" accel="50000" fill="hold" grpId="0" nodeType="clickEffect">
                                  <p:stCondLst>
                                    <p:cond delay="0"/>
                                  </p:stCondLst>
                                  <p:childTnLst>
                                    <p:set>
                                      <p:cBhvr>
                                        <p:cTn id="87" dur="1" fill="hold">
                                          <p:stCondLst>
                                            <p:cond delay="0"/>
                                          </p:stCondLst>
                                        </p:cTn>
                                        <p:tgtEl>
                                          <p:spTgt spid="81947"/>
                                        </p:tgtEl>
                                        <p:attrNameLst>
                                          <p:attrName>style.visibility</p:attrName>
                                        </p:attrNameLst>
                                      </p:cBhvr>
                                      <p:to>
                                        <p:strVal val="visible"/>
                                      </p:to>
                                    </p:set>
                                    <p:anim calcmode="lin" valueType="num">
                                      <p:cBhvr>
                                        <p:cTn id="88" dur="1000" fill="hold"/>
                                        <p:tgtEl>
                                          <p:spTgt spid="819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81947"/>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81947"/>
                                        </p:tgtEl>
                                        <p:attrNameLst>
                                          <p:attrName>ppt_y</p:attrName>
                                        </p:attrNameLst>
                                      </p:cBhvr>
                                      <p:tavLst>
                                        <p:tav tm="0">
                                          <p:val>
                                            <p:strVal val="#ppt_y"/>
                                          </p:val>
                                        </p:tav>
                                        <p:tav tm="100000">
                                          <p:val>
                                            <p:strVal val="#ppt_y"/>
                                          </p:val>
                                        </p:tav>
                                      </p:tavLst>
                                    </p:anim>
                                    <p:animEffect transition="in" filter="fade">
                                      <p:cBhvr>
                                        <p:cTn id="91" dur="1000"/>
                                        <p:tgtEl>
                                          <p:spTgt spid="81947"/>
                                        </p:tgtEl>
                                      </p:cBhvr>
                                    </p:animEffect>
                                  </p:childTnLst>
                                </p:cTn>
                              </p:par>
                            </p:childTnLst>
                          </p:cTn>
                        </p:par>
                      </p:childTnLst>
                    </p:cTn>
                  </p:par>
                  <p:par>
                    <p:cTn id="92" fill="hold">
                      <p:stCondLst>
                        <p:cond delay="indefinite"/>
                      </p:stCondLst>
                      <p:childTnLst>
                        <p:par>
                          <p:cTn id="93" fill="hold">
                            <p:stCondLst>
                              <p:cond delay="0"/>
                            </p:stCondLst>
                            <p:childTnLst>
                              <p:par>
                                <p:cTn id="94" presetID="51" presetClass="entr" presetSubtype="0" fill="hold" grpId="0" nodeType="clickEffect">
                                  <p:stCondLst>
                                    <p:cond delay="0"/>
                                  </p:stCondLst>
                                  <p:childTnLst>
                                    <p:set>
                                      <p:cBhvr>
                                        <p:cTn id="95" dur="1" fill="hold">
                                          <p:stCondLst>
                                            <p:cond delay="0"/>
                                          </p:stCondLst>
                                        </p:cTn>
                                        <p:tgtEl>
                                          <p:spTgt spid="81937"/>
                                        </p:tgtEl>
                                        <p:attrNameLst>
                                          <p:attrName>style.visibility</p:attrName>
                                        </p:attrNameLst>
                                      </p:cBhvr>
                                      <p:to>
                                        <p:strVal val="visible"/>
                                      </p:to>
                                    </p:set>
                                    <p:animEffect transition="in" filter="fade">
                                      <p:cBhvr>
                                        <p:cTn id="96" dur="770" decel="100000"/>
                                        <p:tgtEl>
                                          <p:spTgt spid="81937"/>
                                        </p:tgtEl>
                                      </p:cBhvr>
                                    </p:animEffect>
                                    <p:animScale>
                                      <p:cBhvr>
                                        <p:cTn id="97" dur="770" decel="100000"/>
                                        <p:tgtEl>
                                          <p:spTgt spid="81937"/>
                                        </p:tgtEl>
                                      </p:cBhvr>
                                      <p:from x="10000" y="10000"/>
                                      <p:to x="200000" y="450000"/>
                                    </p:animScale>
                                    <p:animScale>
                                      <p:cBhvr>
                                        <p:cTn id="98" dur="1230" accel="100000" fill="hold">
                                          <p:stCondLst>
                                            <p:cond delay="770"/>
                                          </p:stCondLst>
                                        </p:cTn>
                                        <p:tgtEl>
                                          <p:spTgt spid="81937"/>
                                        </p:tgtEl>
                                      </p:cBhvr>
                                      <p:from x="200000" y="450000"/>
                                      <p:to x="100000" y="100000"/>
                                    </p:animScale>
                                    <p:set>
                                      <p:cBhvr>
                                        <p:cTn id="99" dur="770" fill="hold"/>
                                        <p:tgtEl>
                                          <p:spTgt spid="81937"/>
                                        </p:tgtEl>
                                        <p:attrNameLst>
                                          <p:attrName>ppt_x</p:attrName>
                                        </p:attrNameLst>
                                      </p:cBhvr>
                                      <p:to>
                                        <p:strVal val="(0.5)"/>
                                      </p:to>
                                    </p:set>
                                    <p:anim from="(0.5)" to="(#ppt_x)" calcmode="lin" valueType="num">
                                      <p:cBhvr>
                                        <p:cTn id="100" dur="1230" accel="100000" fill="hold">
                                          <p:stCondLst>
                                            <p:cond delay="770"/>
                                          </p:stCondLst>
                                        </p:cTn>
                                        <p:tgtEl>
                                          <p:spTgt spid="81937"/>
                                        </p:tgtEl>
                                        <p:attrNameLst>
                                          <p:attrName>ppt_x</p:attrName>
                                        </p:attrNameLst>
                                      </p:cBhvr>
                                    </p:anim>
                                    <p:set>
                                      <p:cBhvr>
                                        <p:cTn id="101" dur="770" fill="hold"/>
                                        <p:tgtEl>
                                          <p:spTgt spid="81937"/>
                                        </p:tgtEl>
                                        <p:attrNameLst>
                                          <p:attrName>ppt_y</p:attrName>
                                        </p:attrNameLst>
                                      </p:cBhvr>
                                      <p:to>
                                        <p:strVal val="(#ppt_y+0.4)"/>
                                      </p:to>
                                    </p:set>
                                    <p:anim from="(#ppt_y+0.4)" to="(#ppt_y)" calcmode="lin" valueType="num">
                                      <p:cBhvr>
                                        <p:cTn id="102" dur="1230" accel="100000" fill="hold">
                                          <p:stCondLst>
                                            <p:cond delay="770"/>
                                          </p:stCondLst>
                                        </p:cTn>
                                        <p:tgtEl>
                                          <p:spTgt spid="81937"/>
                                        </p:tgtEl>
                                        <p:attrNameLst>
                                          <p:attrName>ppt_y</p:attrName>
                                        </p:attrNameLst>
                                      </p:cBhvr>
                                    </p:anim>
                                  </p:childTnLst>
                                </p:cTn>
                              </p:par>
                            </p:childTnLst>
                          </p:cTn>
                        </p:par>
                      </p:childTnLst>
                    </p:cTn>
                  </p:par>
                  <p:par>
                    <p:cTn id="103" fill="hold">
                      <p:stCondLst>
                        <p:cond delay="indefinite"/>
                      </p:stCondLst>
                      <p:childTnLst>
                        <p:par>
                          <p:cTn id="104" fill="hold">
                            <p:stCondLst>
                              <p:cond delay="0"/>
                            </p:stCondLst>
                            <p:childTnLst>
                              <p:par>
                                <p:cTn id="105" presetID="35" presetClass="entr" presetSubtype="0" fill="hold" grpId="0" nodeType="clickEffect">
                                  <p:stCondLst>
                                    <p:cond delay="0"/>
                                  </p:stCondLst>
                                  <p:childTnLst>
                                    <p:set>
                                      <p:cBhvr>
                                        <p:cTn id="106" dur="1" fill="hold">
                                          <p:stCondLst>
                                            <p:cond delay="0"/>
                                          </p:stCondLst>
                                        </p:cTn>
                                        <p:tgtEl>
                                          <p:spTgt spid="81942"/>
                                        </p:tgtEl>
                                        <p:attrNameLst>
                                          <p:attrName>style.visibility</p:attrName>
                                        </p:attrNameLst>
                                      </p:cBhvr>
                                      <p:to>
                                        <p:strVal val="visible"/>
                                      </p:to>
                                    </p:set>
                                    <p:animEffect transition="in" filter="fade">
                                      <p:cBhvr>
                                        <p:cTn id="107" dur="2000"/>
                                        <p:tgtEl>
                                          <p:spTgt spid="81942"/>
                                        </p:tgtEl>
                                      </p:cBhvr>
                                    </p:animEffect>
                                    <p:anim calcmode="lin" valueType="num">
                                      <p:cBhvr>
                                        <p:cTn id="108" dur="2000" fill="hold"/>
                                        <p:tgtEl>
                                          <p:spTgt spid="81942"/>
                                        </p:tgtEl>
                                        <p:attrNameLst>
                                          <p:attrName>style.rotation</p:attrName>
                                        </p:attrNameLst>
                                      </p:cBhvr>
                                      <p:tavLst>
                                        <p:tav tm="0">
                                          <p:val>
                                            <p:fltVal val="720"/>
                                          </p:val>
                                        </p:tav>
                                        <p:tav tm="100000">
                                          <p:val>
                                            <p:fltVal val="0"/>
                                          </p:val>
                                        </p:tav>
                                      </p:tavLst>
                                    </p:anim>
                                    <p:anim calcmode="lin" valueType="num">
                                      <p:cBhvr>
                                        <p:cTn id="109" dur="2000" fill="hold"/>
                                        <p:tgtEl>
                                          <p:spTgt spid="81942"/>
                                        </p:tgtEl>
                                        <p:attrNameLst>
                                          <p:attrName>ppt_h</p:attrName>
                                        </p:attrNameLst>
                                      </p:cBhvr>
                                      <p:tavLst>
                                        <p:tav tm="0">
                                          <p:val>
                                            <p:fltVal val="0"/>
                                          </p:val>
                                        </p:tav>
                                        <p:tav tm="100000">
                                          <p:val>
                                            <p:strVal val="#ppt_h"/>
                                          </p:val>
                                        </p:tav>
                                      </p:tavLst>
                                    </p:anim>
                                    <p:anim calcmode="lin" valueType="num">
                                      <p:cBhvr>
                                        <p:cTn id="110" dur="2000" fill="hold"/>
                                        <p:tgtEl>
                                          <p:spTgt spid="81942"/>
                                        </p:tgtEl>
                                        <p:attrNameLst>
                                          <p:attrName>ppt_w</p:attrName>
                                        </p:attrNameLst>
                                      </p:cBhvr>
                                      <p:tavLst>
                                        <p:tav tm="0">
                                          <p:val>
                                            <p:fltVal val="0"/>
                                          </p:val>
                                        </p:tav>
                                        <p:tav tm="100000">
                                          <p:val>
                                            <p:strVal val="#ppt_w"/>
                                          </p:val>
                                        </p:tav>
                                      </p:tavLst>
                                    </p:anim>
                                  </p:childTnLst>
                                </p:cTn>
                              </p:par>
                            </p:childTnLst>
                          </p:cTn>
                        </p:par>
                      </p:childTnLst>
                    </p:cTn>
                  </p:par>
                  <p:par>
                    <p:cTn id="111" fill="hold">
                      <p:stCondLst>
                        <p:cond delay="indefinite"/>
                      </p:stCondLst>
                      <p:childTnLst>
                        <p:par>
                          <p:cTn id="112" fill="hold">
                            <p:stCondLst>
                              <p:cond delay="0"/>
                            </p:stCondLst>
                            <p:childTnLst>
                              <p:par>
                                <p:cTn id="113" presetID="48" presetClass="entr" presetSubtype="0" accel="50000" fill="hold" grpId="0" nodeType="clickEffect">
                                  <p:stCondLst>
                                    <p:cond delay="0"/>
                                  </p:stCondLst>
                                  <p:childTnLst>
                                    <p:set>
                                      <p:cBhvr>
                                        <p:cTn id="114" dur="1" fill="hold">
                                          <p:stCondLst>
                                            <p:cond delay="0"/>
                                          </p:stCondLst>
                                        </p:cTn>
                                        <p:tgtEl>
                                          <p:spTgt spid="81939"/>
                                        </p:tgtEl>
                                        <p:attrNameLst>
                                          <p:attrName>style.visibility</p:attrName>
                                        </p:attrNameLst>
                                      </p:cBhvr>
                                      <p:to>
                                        <p:strVal val="visible"/>
                                      </p:to>
                                    </p:set>
                                    <p:anim calcmode="lin" valueType="num">
                                      <p:cBhvr>
                                        <p:cTn id="115" dur="1000" fill="hold"/>
                                        <p:tgtEl>
                                          <p:spTgt spid="819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6" dur="1000" fill="hold"/>
                                        <p:tgtEl>
                                          <p:spTgt spid="81939"/>
                                        </p:tgtEl>
                                        <p:attrNameLst>
                                          <p:attrName>ppt_x</p:attrName>
                                        </p:attrNameLst>
                                      </p:cBhvr>
                                      <p:tavLst>
                                        <p:tav tm="0">
                                          <p:val>
                                            <p:fltVal val="-1"/>
                                          </p:val>
                                        </p:tav>
                                        <p:tav tm="50000">
                                          <p:val>
                                            <p:fltVal val="0.95"/>
                                          </p:val>
                                        </p:tav>
                                        <p:tav tm="100000">
                                          <p:val>
                                            <p:strVal val="#ppt_x"/>
                                          </p:val>
                                        </p:tav>
                                      </p:tavLst>
                                    </p:anim>
                                    <p:anim calcmode="lin" valueType="num">
                                      <p:cBhvr>
                                        <p:cTn id="117" dur="1000" fill="hold"/>
                                        <p:tgtEl>
                                          <p:spTgt spid="81939"/>
                                        </p:tgtEl>
                                        <p:attrNameLst>
                                          <p:attrName>ppt_y</p:attrName>
                                        </p:attrNameLst>
                                      </p:cBhvr>
                                      <p:tavLst>
                                        <p:tav tm="0">
                                          <p:val>
                                            <p:strVal val="#ppt_y"/>
                                          </p:val>
                                        </p:tav>
                                        <p:tav tm="100000">
                                          <p:val>
                                            <p:strVal val="#ppt_y"/>
                                          </p:val>
                                        </p:tav>
                                      </p:tavLst>
                                    </p:anim>
                                    <p:animEffect transition="in" filter="fade">
                                      <p:cBhvr>
                                        <p:cTn id="118" dur="1000"/>
                                        <p:tgtEl>
                                          <p:spTgt spid="81939"/>
                                        </p:tgtEl>
                                      </p:cBhvr>
                                    </p:animEffect>
                                  </p:childTnLst>
                                </p:cTn>
                              </p:par>
                            </p:childTnLst>
                          </p:cTn>
                        </p:par>
                      </p:childTnLst>
                    </p:cTn>
                  </p:par>
                  <p:par>
                    <p:cTn id="119" fill="hold">
                      <p:stCondLst>
                        <p:cond delay="indefinite"/>
                      </p:stCondLst>
                      <p:childTnLst>
                        <p:par>
                          <p:cTn id="120" fill="hold">
                            <p:stCondLst>
                              <p:cond delay="0"/>
                            </p:stCondLst>
                            <p:childTnLst>
                              <p:par>
                                <p:cTn id="121" presetID="51" presetClass="entr" presetSubtype="0" fill="hold" grpId="0" nodeType="clickEffect">
                                  <p:stCondLst>
                                    <p:cond delay="0"/>
                                  </p:stCondLst>
                                  <p:childTnLst>
                                    <p:set>
                                      <p:cBhvr>
                                        <p:cTn id="122" dur="1" fill="hold">
                                          <p:stCondLst>
                                            <p:cond delay="0"/>
                                          </p:stCondLst>
                                        </p:cTn>
                                        <p:tgtEl>
                                          <p:spTgt spid="81953"/>
                                        </p:tgtEl>
                                        <p:attrNameLst>
                                          <p:attrName>style.visibility</p:attrName>
                                        </p:attrNameLst>
                                      </p:cBhvr>
                                      <p:to>
                                        <p:strVal val="visible"/>
                                      </p:to>
                                    </p:set>
                                    <p:animEffect transition="in" filter="fade">
                                      <p:cBhvr>
                                        <p:cTn id="123" dur="770" decel="100000"/>
                                        <p:tgtEl>
                                          <p:spTgt spid="81953"/>
                                        </p:tgtEl>
                                      </p:cBhvr>
                                    </p:animEffect>
                                    <p:animScale>
                                      <p:cBhvr>
                                        <p:cTn id="124" dur="770" decel="100000"/>
                                        <p:tgtEl>
                                          <p:spTgt spid="81953"/>
                                        </p:tgtEl>
                                      </p:cBhvr>
                                      <p:from x="10000" y="10000"/>
                                      <p:to x="200000" y="450000"/>
                                    </p:animScale>
                                    <p:animScale>
                                      <p:cBhvr>
                                        <p:cTn id="125" dur="1230" accel="100000" fill="hold">
                                          <p:stCondLst>
                                            <p:cond delay="770"/>
                                          </p:stCondLst>
                                        </p:cTn>
                                        <p:tgtEl>
                                          <p:spTgt spid="81953"/>
                                        </p:tgtEl>
                                      </p:cBhvr>
                                      <p:from x="200000" y="450000"/>
                                      <p:to x="100000" y="100000"/>
                                    </p:animScale>
                                    <p:set>
                                      <p:cBhvr>
                                        <p:cTn id="126" dur="770" fill="hold"/>
                                        <p:tgtEl>
                                          <p:spTgt spid="81953"/>
                                        </p:tgtEl>
                                        <p:attrNameLst>
                                          <p:attrName>ppt_x</p:attrName>
                                        </p:attrNameLst>
                                      </p:cBhvr>
                                      <p:to>
                                        <p:strVal val="(0.5)"/>
                                      </p:to>
                                    </p:set>
                                    <p:anim from="(0.5)" to="(#ppt_x)" calcmode="lin" valueType="num">
                                      <p:cBhvr>
                                        <p:cTn id="127" dur="1230" accel="100000" fill="hold">
                                          <p:stCondLst>
                                            <p:cond delay="770"/>
                                          </p:stCondLst>
                                        </p:cTn>
                                        <p:tgtEl>
                                          <p:spTgt spid="81953"/>
                                        </p:tgtEl>
                                        <p:attrNameLst>
                                          <p:attrName>ppt_x</p:attrName>
                                        </p:attrNameLst>
                                      </p:cBhvr>
                                    </p:anim>
                                    <p:set>
                                      <p:cBhvr>
                                        <p:cTn id="128" dur="770" fill="hold"/>
                                        <p:tgtEl>
                                          <p:spTgt spid="81953"/>
                                        </p:tgtEl>
                                        <p:attrNameLst>
                                          <p:attrName>ppt_y</p:attrName>
                                        </p:attrNameLst>
                                      </p:cBhvr>
                                      <p:to>
                                        <p:strVal val="(#ppt_y+0.4)"/>
                                      </p:to>
                                    </p:set>
                                    <p:anim from="(#ppt_y+0.4)" to="(#ppt_y)" calcmode="lin" valueType="num">
                                      <p:cBhvr>
                                        <p:cTn id="129" dur="1230" accel="100000" fill="hold">
                                          <p:stCondLst>
                                            <p:cond delay="770"/>
                                          </p:stCondLst>
                                        </p:cTn>
                                        <p:tgtEl>
                                          <p:spTgt spid="81953"/>
                                        </p:tgtEl>
                                        <p:attrNameLst>
                                          <p:attrName>ppt_y</p:attrName>
                                        </p:attrNameLst>
                                      </p:cBhvr>
                                    </p:anim>
                                  </p:childTnLst>
                                </p:cTn>
                              </p:par>
                            </p:childTnLst>
                          </p:cTn>
                        </p:par>
                      </p:childTnLst>
                    </p:cTn>
                  </p:par>
                  <p:par>
                    <p:cTn id="130" fill="hold">
                      <p:stCondLst>
                        <p:cond delay="indefinite"/>
                      </p:stCondLst>
                      <p:childTnLst>
                        <p:par>
                          <p:cTn id="131" fill="hold">
                            <p:stCondLst>
                              <p:cond delay="0"/>
                            </p:stCondLst>
                            <p:childTnLst>
                              <p:par>
                                <p:cTn id="132" presetID="51" presetClass="entr" presetSubtype="0" fill="hold" grpId="0" nodeType="clickEffect">
                                  <p:stCondLst>
                                    <p:cond delay="0"/>
                                  </p:stCondLst>
                                  <p:childTnLst>
                                    <p:set>
                                      <p:cBhvr>
                                        <p:cTn id="133" dur="1" fill="hold">
                                          <p:stCondLst>
                                            <p:cond delay="0"/>
                                          </p:stCondLst>
                                        </p:cTn>
                                        <p:tgtEl>
                                          <p:spTgt spid="81934"/>
                                        </p:tgtEl>
                                        <p:attrNameLst>
                                          <p:attrName>style.visibility</p:attrName>
                                        </p:attrNameLst>
                                      </p:cBhvr>
                                      <p:to>
                                        <p:strVal val="visible"/>
                                      </p:to>
                                    </p:set>
                                    <p:animEffect transition="in" filter="fade">
                                      <p:cBhvr>
                                        <p:cTn id="134" dur="770" decel="100000"/>
                                        <p:tgtEl>
                                          <p:spTgt spid="81934"/>
                                        </p:tgtEl>
                                      </p:cBhvr>
                                    </p:animEffect>
                                    <p:animScale>
                                      <p:cBhvr>
                                        <p:cTn id="135" dur="770" decel="100000"/>
                                        <p:tgtEl>
                                          <p:spTgt spid="81934"/>
                                        </p:tgtEl>
                                      </p:cBhvr>
                                      <p:from x="10000" y="10000"/>
                                      <p:to x="200000" y="450000"/>
                                    </p:animScale>
                                    <p:animScale>
                                      <p:cBhvr>
                                        <p:cTn id="136" dur="1230" accel="100000" fill="hold">
                                          <p:stCondLst>
                                            <p:cond delay="770"/>
                                          </p:stCondLst>
                                        </p:cTn>
                                        <p:tgtEl>
                                          <p:spTgt spid="81934"/>
                                        </p:tgtEl>
                                      </p:cBhvr>
                                      <p:from x="200000" y="450000"/>
                                      <p:to x="100000" y="100000"/>
                                    </p:animScale>
                                    <p:set>
                                      <p:cBhvr>
                                        <p:cTn id="137" dur="770" fill="hold"/>
                                        <p:tgtEl>
                                          <p:spTgt spid="81934"/>
                                        </p:tgtEl>
                                        <p:attrNameLst>
                                          <p:attrName>ppt_x</p:attrName>
                                        </p:attrNameLst>
                                      </p:cBhvr>
                                      <p:to>
                                        <p:strVal val="(0.5)"/>
                                      </p:to>
                                    </p:set>
                                    <p:anim from="(0.5)" to="(#ppt_x)" calcmode="lin" valueType="num">
                                      <p:cBhvr>
                                        <p:cTn id="138" dur="1230" accel="100000" fill="hold">
                                          <p:stCondLst>
                                            <p:cond delay="770"/>
                                          </p:stCondLst>
                                        </p:cTn>
                                        <p:tgtEl>
                                          <p:spTgt spid="81934"/>
                                        </p:tgtEl>
                                        <p:attrNameLst>
                                          <p:attrName>ppt_x</p:attrName>
                                        </p:attrNameLst>
                                      </p:cBhvr>
                                    </p:anim>
                                    <p:set>
                                      <p:cBhvr>
                                        <p:cTn id="139" dur="770" fill="hold"/>
                                        <p:tgtEl>
                                          <p:spTgt spid="81934"/>
                                        </p:tgtEl>
                                        <p:attrNameLst>
                                          <p:attrName>ppt_y</p:attrName>
                                        </p:attrNameLst>
                                      </p:cBhvr>
                                      <p:to>
                                        <p:strVal val="(#ppt_y+0.4)"/>
                                      </p:to>
                                    </p:set>
                                    <p:anim from="(#ppt_y+0.4)" to="(#ppt_y)" calcmode="lin" valueType="num">
                                      <p:cBhvr>
                                        <p:cTn id="140" dur="1230" accel="100000" fill="hold">
                                          <p:stCondLst>
                                            <p:cond delay="770"/>
                                          </p:stCondLst>
                                        </p:cTn>
                                        <p:tgtEl>
                                          <p:spTgt spid="81934"/>
                                        </p:tgtEl>
                                        <p:attrNameLst>
                                          <p:attrName>ppt_y</p:attrName>
                                        </p:attrNameLst>
                                      </p:cBhvr>
                                    </p:anim>
                                  </p:childTnLst>
                                </p:cTn>
                              </p:par>
                            </p:childTnLst>
                          </p:cTn>
                        </p:par>
                      </p:childTnLst>
                    </p:cTn>
                  </p:par>
                  <p:par>
                    <p:cTn id="141" fill="hold">
                      <p:stCondLst>
                        <p:cond delay="indefinite"/>
                      </p:stCondLst>
                      <p:childTnLst>
                        <p:par>
                          <p:cTn id="142" fill="hold">
                            <p:stCondLst>
                              <p:cond delay="0"/>
                            </p:stCondLst>
                            <p:childTnLst>
                              <p:par>
                                <p:cTn id="143" presetID="35" presetClass="entr" presetSubtype="0" fill="hold" grpId="0" nodeType="clickEffect">
                                  <p:stCondLst>
                                    <p:cond delay="0"/>
                                  </p:stCondLst>
                                  <p:childTnLst>
                                    <p:set>
                                      <p:cBhvr>
                                        <p:cTn id="144" dur="1" fill="hold">
                                          <p:stCondLst>
                                            <p:cond delay="0"/>
                                          </p:stCondLst>
                                        </p:cTn>
                                        <p:tgtEl>
                                          <p:spTgt spid="81949"/>
                                        </p:tgtEl>
                                        <p:attrNameLst>
                                          <p:attrName>style.visibility</p:attrName>
                                        </p:attrNameLst>
                                      </p:cBhvr>
                                      <p:to>
                                        <p:strVal val="visible"/>
                                      </p:to>
                                    </p:set>
                                    <p:animEffect transition="in" filter="fade">
                                      <p:cBhvr>
                                        <p:cTn id="145" dur="2000"/>
                                        <p:tgtEl>
                                          <p:spTgt spid="81949"/>
                                        </p:tgtEl>
                                      </p:cBhvr>
                                    </p:animEffect>
                                    <p:anim calcmode="lin" valueType="num">
                                      <p:cBhvr>
                                        <p:cTn id="146" dur="2000" fill="hold"/>
                                        <p:tgtEl>
                                          <p:spTgt spid="81949"/>
                                        </p:tgtEl>
                                        <p:attrNameLst>
                                          <p:attrName>style.rotation</p:attrName>
                                        </p:attrNameLst>
                                      </p:cBhvr>
                                      <p:tavLst>
                                        <p:tav tm="0">
                                          <p:val>
                                            <p:fltVal val="720"/>
                                          </p:val>
                                        </p:tav>
                                        <p:tav tm="100000">
                                          <p:val>
                                            <p:fltVal val="0"/>
                                          </p:val>
                                        </p:tav>
                                      </p:tavLst>
                                    </p:anim>
                                    <p:anim calcmode="lin" valueType="num">
                                      <p:cBhvr>
                                        <p:cTn id="147" dur="2000" fill="hold"/>
                                        <p:tgtEl>
                                          <p:spTgt spid="81949"/>
                                        </p:tgtEl>
                                        <p:attrNameLst>
                                          <p:attrName>ppt_h</p:attrName>
                                        </p:attrNameLst>
                                      </p:cBhvr>
                                      <p:tavLst>
                                        <p:tav tm="0">
                                          <p:val>
                                            <p:fltVal val="0"/>
                                          </p:val>
                                        </p:tav>
                                        <p:tav tm="100000">
                                          <p:val>
                                            <p:strVal val="#ppt_h"/>
                                          </p:val>
                                        </p:tav>
                                      </p:tavLst>
                                    </p:anim>
                                    <p:anim calcmode="lin" valueType="num">
                                      <p:cBhvr>
                                        <p:cTn id="148" dur="2000" fill="hold"/>
                                        <p:tgtEl>
                                          <p:spTgt spid="8194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animBg="1"/>
      <p:bldP spid="81933" grpId="0" animBg="1"/>
      <p:bldP spid="81934" grpId="0" animBg="1"/>
      <p:bldP spid="81936" grpId="0" animBg="1"/>
      <p:bldP spid="81937" grpId="0" animBg="1"/>
      <p:bldP spid="81938" grpId="0" animBg="1"/>
      <p:bldP spid="81939" grpId="0" animBg="1"/>
      <p:bldP spid="81941" grpId="0"/>
      <p:bldP spid="81942" grpId="0"/>
      <p:bldP spid="81945" grpId="0"/>
      <p:bldP spid="81946" grpId="0"/>
      <p:bldP spid="81947" grpId="0"/>
      <p:bldP spid="81948" grpId="0"/>
      <p:bldP spid="81949" grpId="0"/>
      <p:bldP spid="81951" grpId="0"/>
      <p:bldP spid="81952" grpId="0"/>
      <p:bldP spid="8195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lstStyle/>
          <a:p>
            <a:r>
              <a:rPr lang="ja-JP" altLang="en-US" dirty="0" smtClean="0"/>
              <a:t>等比級数の和</a:t>
            </a:r>
            <a:endParaRPr kumimoji="1" lang="ja-JP" altLang="en-US" dirty="0"/>
          </a:p>
        </p:txBody>
      </p:sp>
      <mc:AlternateContent xmlns:mc="http://schemas.openxmlformats.org/markup-compatibility/2006">
        <mc:Choice xmlns:a14="http://schemas.microsoft.com/office/drawing/2010/main" xmlns="" Requires="a14">
          <p:sp>
            <p:nvSpPr>
              <p:cNvPr id="3" name="コンテンツ プレースホルダー 2"/>
              <p:cNvSpPr>
                <a:spLocks noGrp="1"/>
              </p:cNvSpPr>
              <p:nvPr>
                <p:ph idx="1"/>
              </p:nvPr>
            </p:nvSpPr>
            <p:spPr>
              <a:xfrm>
                <a:off x="611560" y="1655380"/>
                <a:ext cx="8229600" cy="4525963"/>
              </a:xfrm>
            </p:spPr>
            <p:txBody>
              <a:bodyPr/>
              <a:lstStyle/>
              <a:p>
                <a:r>
                  <a:rPr kumimoji="1" lang="ja-JP" altLang="en-US" sz="2000" dirty="0" smtClean="0"/>
                  <a:t>１００</a:t>
                </a:r>
                <a:endParaRPr kumimoji="1" lang="en-US" altLang="ja-JP" sz="2000" dirty="0" smtClean="0"/>
              </a:p>
              <a:p>
                <a:r>
                  <a:rPr lang="ja-JP" altLang="en-US" sz="2000" dirty="0" smtClean="0"/>
                  <a:t>１００</a:t>
                </a:r>
                <a:r>
                  <a:rPr lang="en-US" altLang="ja-JP" sz="2000" dirty="0" smtClean="0"/>
                  <a:t>,</a:t>
                </a:r>
                <a:r>
                  <a:rPr lang="ja-JP" altLang="en-US" sz="2000" dirty="0" smtClean="0"/>
                  <a:t>１００</a:t>
                </a:r>
                <a:r>
                  <a:rPr lang="en-US" altLang="ja-JP" sz="2000" dirty="0" smtClean="0"/>
                  <a:t>×</a:t>
                </a:r>
                <a:r>
                  <a:rPr lang="ja-JP" altLang="en-US" sz="2000" dirty="0" smtClean="0"/>
                  <a:t>（１－</a:t>
                </a:r>
                <a:r>
                  <a:rPr lang="en-US" altLang="ja-JP" sz="2000" dirty="0" smtClean="0"/>
                  <a:t>0.1</a:t>
                </a:r>
                <a:r>
                  <a:rPr lang="ja-JP" altLang="en-US" sz="2000" dirty="0" smtClean="0"/>
                  <a:t>）</a:t>
                </a:r>
                <a:endParaRPr lang="en-US" altLang="ja-JP" sz="2000" dirty="0" smtClean="0"/>
              </a:p>
              <a:p>
                <a:r>
                  <a:rPr kumimoji="1" lang="ja-JP" altLang="en-US" sz="2000" dirty="0" smtClean="0"/>
                  <a:t>１００</a:t>
                </a:r>
                <a:r>
                  <a:rPr kumimoji="1" lang="en-US" altLang="ja-JP" sz="2000" dirty="0" smtClean="0"/>
                  <a:t>,</a:t>
                </a:r>
                <a:r>
                  <a:rPr kumimoji="1" lang="ja-JP" altLang="en-US" sz="2000" dirty="0" smtClean="0"/>
                  <a:t>１００</a:t>
                </a:r>
                <a:r>
                  <a:rPr kumimoji="1" lang="en-US" altLang="ja-JP" sz="2000" dirty="0" smtClean="0"/>
                  <a:t>×</a:t>
                </a:r>
                <a:r>
                  <a:rPr kumimoji="1" lang="ja-JP" altLang="en-US" sz="2000" dirty="0" smtClean="0"/>
                  <a:t>（１－</a:t>
                </a:r>
                <a:r>
                  <a:rPr kumimoji="1" lang="en-US" altLang="ja-JP" sz="2000" dirty="0" smtClean="0"/>
                  <a:t>0.1</a:t>
                </a:r>
                <a:r>
                  <a:rPr kumimoji="1" lang="ja-JP" altLang="en-US" sz="2000" dirty="0" smtClean="0"/>
                  <a:t>）</a:t>
                </a:r>
                <a:r>
                  <a:rPr kumimoji="1" lang="en-US" altLang="ja-JP" sz="2000" dirty="0" smtClean="0"/>
                  <a:t>,</a:t>
                </a:r>
                <a:r>
                  <a:rPr kumimoji="1" lang="ja-JP" altLang="en-US" sz="2000" dirty="0" smtClean="0"/>
                  <a:t>１００</a:t>
                </a:r>
                <a:r>
                  <a:rPr kumimoji="1" lang="en-US" altLang="ja-JP" sz="2000" dirty="0" smtClean="0"/>
                  <a:t>×</a:t>
                </a:r>
                <a:r>
                  <a:rPr kumimoji="1" lang="ja-JP" altLang="en-US" sz="2000" dirty="0" smtClean="0"/>
                  <a:t>（１－</a:t>
                </a:r>
                <a:r>
                  <a:rPr kumimoji="1" lang="en-US" altLang="ja-JP" sz="2000" dirty="0" smtClean="0"/>
                  <a:t>0.1)</a:t>
                </a:r>
                <a:r>
                  <a:rPr kumimoji="1" lang="en-US" altLang="ja-JP" sz="2000" baseline="30000" dirty="0" smtClean="0"/>
                  <a:t>2</a:t>
                </a:r>
                <a:r>
                  <a:rPr kumimoji="1" lang="en-US" altLang="ja-JP" sz="2000" dirty="0" smtClean="0"/>
                  <a:t>,…</a:t>
                </a:r>
              </a:p>
              <a:p>
                <a:endParaRPr lang="en-US" altLang="ja-JP" sz="2000" dirty="0" smtClean="0"/>
              </a:p>
              <a:p>
                <a:pPr marL="0" indent="0">
                  <a:buNone/>
                </a:pPr>
                <a:r>
                  <a:rPr lang="ja-JP" altLang="en-US" sz="2000" dirty="0" smtClean="0"/>
                  <a:t>等比級数の和の公式</a:t>
                </a:r>
                <a:endParaRPr lang="en-US" altLang="ja-JP" sz="2000" dirty="0"/>
              </a:p>
              <a:p>
                <a:r>
                  <a:rPr lang="en-US" altLang="ja-JP" sz="2000" dirty="0" smtClean="0"/>
                  <a:t>a,ar,ar</a:t>
                </a:r>
                <a:r>
                  <a:rPr lang="en-US" altLang="ja-JP" sz="2000" baseline="30000" dirty="0" smtClean="0"/>
                  <a:t>2</a:t>
                </a:r>
                <a:r>
                  <a:rPr lang="en-US" altLang="ja-JP" sz="2000" dirty="0" smtClean="0"/>
                  <a:t>,ar</a:t>
                </a:r>
                <a:r>
                  <a:rPr lang="en-US" altLang="ja-JP" sz="2000" baseline="30000" dirty="0" smtClean="0"/>
                  <a:t>3</a:t>
                </a:r>
                <a:r>
                  <a:rPr lang="en-US" altLang="ja-JP" sz="2000" dirty="0" smtClean="0"/>
                  <a:t>,ar</a:t>
                </a:r>
                <a:r>
                  <a:rPr lang="en-US" altLang="ja-JP" sz="2000" baseline="30000" dirty="0" smtClean="0"/>
                  <a:t>4</a:t>
                </a:r>
                <a:r>
                  <a:rPr lang="en-US" altLang="ja-JP" sz="2000" dirty="0"/>
                  <a:t>…</a:t>
                </a:r>
                <a:r>
                  <a:rPr lang="ja-JP" altLang="en-US" sz="2000" dirty="0" smtClean="0"/>
                  <a:t>の和＝</a:t>
                </a:r>
                <a14:m>
                  <m:oMath xmlns:m="http://schemas.openxmlformats.org/officeDocument/2006/math">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𝑎</m:t>
                        </m:r>
                      </m:num>
                      <m:den>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𝑟</m:t>
                        </m:r>
                      </m:den>
                    </m:f>
                  </m:oMath>
                </a14:m>
                <a:endParaRPr kumimoji="1" lang="en-US" altLang="ja-JP" sz="2000" dirty="0" smtClean="0"/>
              </a:p>
              <a:p>
                <a:endParaRPr lang="en-US" altLang="ja-JP" sz="2000" dirty="0"/>
              </a:p>
              <a:p>
                <a:r>
                  <a:rPr kumimoji="1" lang="ja-JP" altLang="en-US" sz="2000" dirty="0" smtClean="0"/>
                  <a:t>信用創造の例では、</a:t>
                </a:r>
                <a:r>
                  <a:rPr kumimoji="1" lang="en-US" altLang="ja-JP" sz="2000" dirty="0" smtClean="0"/>
                  <a:t>a=100,r=(1-0.1)</a:t>
                </a:r>
              </a:p>
              <a:p>
                <a:r>
                  <a:rPr lang="ja-JP" altLang="en-US" sz="2000" dirty="0" smtClean="0"/>
                  <a:t>等比</a:t>
                </a:r>
                <a:r>
                  <a:rPr lang="ja-JP" altLang="en-US" sz="2000" dirty="0"/>
                  <a:t>級数</a:t>
                </a:r>
                <a:r>
                  <a:rPr lang="ja-JP" altLang="en-US" sz="2000" dirty="0" smtClean="0"/>
                  <a:t>の和の公式を使うと、合計は</a:t>
                </a:r>
                <a:endParaRPr lang="en-US" altLang="ja-JP" sz="2000" dirty="0" smtClean="0"/>
              </a:p>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panose="02040503050406030204" pitchFamily="18" charset="0"/>
                          </a:rPr>
                          <m:t>100</m:t>
                        </m:r>
                      </m:num>
                      <m:den>
                        <m:r>
                          <a:rPr kumimoji="1" lang="en-US" altLang="ja-JP" sz="2000" b="0" i="1" smtClean="0">
                            <a:latin typeface="Cambria Math" panose="02040503050406030204" pitchFamily="18" charset="0"/>
                          </a:rPr>
                          <m:t>1−(1−0.1)</m:t>
                        </m:r>
                      </m:den>
                    </m:f>
                    <m:r>
                      <a:rPr lang="ja-JP" altLang="en-US" sz="2000" i="1">
                        <a:latin typeface="Cambria Math" panose="02040503050406030204" pitchFamily="18" charset="0"/>
                      </a:rPr>
                      <m:t>＝</m:t>
                    </m:r>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100</m:t>
                        </m:r>
                      </m:num>
                      <m:den>
                        <m:r>
                          <a:rPr lang="en-US" altLang="ja-JP" sz="2000" b="0" i="1" smtClean="0">
                            <a:latin typeface="Cambria Math" panose="02040503050406030204" pitchFamily="18" charset="0"/>
                          </a:rPr>
                          <m:t>0.1</m:t>
                        </m:r>
                      </m:den>
                    </m:f>
                  </m:oMath>
                </a14:m>
                <a:r>
                  <a:rPr kumimoji="1" lang="en-US" altLang="ja-JP" sz="2000" dirty="0" smtClean="0"/>
                  <a:t>=1000</a:t>
                </a:r>
                <a:endParaRPr kumimoji="1" lang="ja-JP" altLang="en-US" sz="2000"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1655380"/>
                <a:ext cx="8229600" cy="4525963"/>
              </a:xfrm>
              <a:blipFill rotWithShape="0">
                <a:blip r:embed="rId2" cstate="print"/>
                <a:stretch>
                  <a:fillRect l="-741" t="-1078"/>
                </a:stretch>
              </a:blipFill>
            </p:spPr>
            <p:txBody>
              <a:bodyPr/>
              <a:lstStyle/>
              <a:p>
                <a:r>
                  <a:rPr lang="ja-JP" altLang="en-US">
                    <a:noFill/>
                  </a:rPr>
                  <a:t> </a:t>
                </a:r>
              </a:p>
            </p:txBody>
          </p:sp>
        </mc:Fallback>
      </mc:AlternateContent>
      <p:sp>
        <p:nvSpPr>
          <p:cNvPr id="4" name="角丸四角形吹き出し 3"/>
          <p:cNvSpPr/>
          <p:nvPr/>
        </p:nvSpPr>
        <p:spPr>
          <a:xfrm>
            <a:off x="3491880" y="1214479"/>
            <a:ext cx="1800200" cy="468052"/>
          </a:xfrm>
          <a:prstGeom prst="wedgeRoundRectCallout">
            <a:avLst>
              <a:gd name="adj1" fmla="val -22934"/>
              <a:gd name="adj2" fmla="val 1149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預金準備</a:t>
            </a:r>
            <a:r>
              <a:rPr lang="ja-JP" altLang="en-US" dirty="0"/>
              <a:t>率</a:t>
            </a:r>
            <a:endParaRPr kumimoji="1" lang="ja-JP" altLang="en-US" dirty="0"/>
          </a:p>
        </p:txBody>
      </p:sp>
      <p:sp>
        <p:nvSpPr>
          <p:cNvPr id="5" name="角丸四角形吹き出し 4"/>
          <p:cNvSpPr/>
          <p:nvPr/>
        </p:nvSpPr>
        <p:spPr>
          <a:xfrm>
            <a:off x="3059832" y="6127041"/>
            <a:ext cx="1800200" cy="468052"/>
          </a:xfrm>
          <a:prstGeom prst="wedgeRoundRectCallout">
            <a:avLst>
              <a:gd name="adj1" fmla="val -74765"/>
              <a:gd name="adj2" fmla="val -14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預金準</a:t>
            </a:r>
            <a:r>
              <a:rPr lang="ja-JP" altLang="en-US" dirty="0" smtClean="0"/>
              <a:t>備</a:t>
            </a:r>
            <a:r>
              <a:rPr lang="ja-JP" altLang="en-US" dirty="0"/>
              <a:t>率</a:t>
            </a:r>
            <a:endParaRPr kumimoji="1" lang="ja-JP" altLang="en-US" dirty="0"/>
          </a:p>
        </p:txBody>
      </p:sp>
    </p:spTree>
    <p:extLst>
      <p:ext uri="{BB962C8B-B14F-4D97-AF65-F5344CB8AC3E}">
        <p14:creationId xmlns:p14="http://schemas.microsoft.com/office/powerpoint/2010/main" xmlns="" val="1578380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マネーサプライとハイパワードマネー</a:t>
            </a:r>
            <a:endParaRPr kumimoji="1" lang="ja-JP" altLang="en-US" sz="3200" dirty="0"/>
          </a:p>
        </p:txBody>
      </p:sp>
      <p:sp>
        <p:nvSpPr>
          <p:cNvPr id="3" name="コンテンツ プレースホルダー 2"/>
          <p:cNvSpPr>
            <a:spLocks noGrp="1"/>
          </p:cNvSpPr>
          <p:nvPr>
            <p:ph idx="1"/>
          </p:nvPr>
        </p:nvSpPr>
        <p:spPr/>
        <p:txBody>
          <a:bodyPr/>
          <a:lstStyle/>
          <a:p>
            <a:r>
              <a:rPr kumimoji="1" lang="ja-JP" altLang="en-US" dirty="0" smtClean="0"/>
              <a:t>マネーサプライ</a:t>
            </a:r>
            <a:endParaRPr kumimoji="1" lang="en-US" altLang="ja-JP" dirty="0" smtClean="0"/>
          </a:p>
          <a:p>
            <a:r>
              <a:rPr lang="ja-JP" altLang="en-US" dirty="0" smtClean="0"/>
              <a:t>マネーサプライ</a:t>
            </a:r>
            <a:endParaRPr lang="en-US" altLang="ja-JP" dirty="0" smtClean="0"/>
          </a:p>
          <a:p>
            <a:r>
              <a:rPr kumimoji="1" lang="ja-JP" altLang="en-US" dirty="0" smtClean="0">
                <a:solidFill>
                  <a:srgbClr val="CC0066"/>
                </a:solidFill>
              </a:rPr>
              <a:t>ハイパワードマネー</a:t>
            </a:r>
            <a:endParaRPr kumimoji="1" lang="en-US" altLang="ja-JP" dirty="0" smtClean="0">
              <a:solidFill>
                <a:srgbClr val="CC0066"/>
              </a:solidFill>
            </a:endParaRPr>
          </a:p>
          <a:p>
            <a:r>
              <a:rPr lang="ja-JP" altLang="en-US" dirty="0" smtClean="0">
                <a:solidFill>
                  <a:srgbClr val="CC0066"/>
                </a:solidFill>
              </a:rPr>
              <a:t>ハイパワードマネー</a:t>
            </a:r>
            <a:endParaRPr lang="en-US" altLang="ja-JP" dirty="0" smtClean="0">
              <a:solidFill>
                <a:srgbClr val="CC0066"/>
              </a:solidFill>
            </a:endParaRPr>
          </a:p>
          <a:p>
            <a:r>
              <a:rPr kumimoji="1" lang="ja-JP" altLang="en-US" dirty="0" smtClean="0"/>
              <a:t>マネーサプライ</a:t>
            </a:r>
            <a:endParaRPr kumimoji="1" lang="en-US" altLang="ja-JP" dirty="0" smtClean="0"/>
          </a:p>
          <a:p>
            <a:endParaRPr kumimoji="1" lang="ja-JP" altLang="en-US" dirty="0"/>
          </a:p>
        </p:txBody>
      </p:sp>
    </p:spTree>
    <p:extLst>
      <p:ext uri="{BB962C8B-B14F-4D97-AF65-F5344CB8AC3E}">
        <p14:creationId xmlns:p14="http://schemas.microsoft.com/office/powerpoint/2010/main" xmlns="" val="34759216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ja-JP" altLang="en-US" smtClean="0"/>
              <a:t>問１　正解は５</a:t>
            </a:r>
          </a:p>
        </p:txBody>
      </p:sp>
      <p:sp>
        <p:nvSpPr>
          <p:cNvPr id="89091" name="Rectangle 3"/>
          <p:cNvSpPr>
            <a:spLocks noGrp="1" noChangeArrowheads="1"/>
          </p:cNvSpPr>
          <p:nvPr>
            <p:ph idx="1"/>
          </p:nvPr>
        </p:nvSpPr>
        <p:spPr/>
        <p:txBody>
          <a:bodyPr/>
          <a:lstStyle/>
          <a:p>
            <a:pPr>
              <a:lnSpc>
                <a:spcPct val="90000"/>
              </a:lnSpc>
            </a:pPr>
            <a:r>
              <a:rPr lang="ja-JP" altLang="en-US" smtClean="0"/>
              <a:t>問２</a:t>
            </a:r>
          </a:p>
          <a:p>
            <a:pPr>
              <a:lnSpc>
                <a:spcPct val="90000"/>
              </a:lnSpc>
            </a:pPr>
            <a:r>
              <a:rPr lang="en-US" altLang="ja-JP" smtClean="0"/>
              <a:t>MV=PT</a:t>
            </a:r>
          </a:p>
          <a:p>
            <a:pPr>
              <a:lnSpc>
                <a:spcPct val="90000"/>
              </a:lnSpc>
            </a:pPr>
            <a:r>
              <a:rPr lang="ja-JP" altLang="en-US" smtClean="0"/>
              <a:t>１００</a:t>
            </a:r>
            <a:r>
              <a:rPr lang="en-US" altLang="ja-JP" smtClean="0"/>
              <a:t>v</a:t>
            </a:r>
            <a:r>
              <a:rPr lang="ja-JP" altLang="en-US" smtClean="0"/>
              <a:t>＝　３</a:t>
            </a:r>
            <a:r>
              <a:rPr lang="en-US" altLang="ja-JP" smtClean="0"/>
              <a:t>×</a:t>
            </a:r>
            <a:r>
              <a:rPr lang="ja-JP" altLang="en-US" smtClean="0"/>
              <a:t>２００</a:t>
            </a:r>
          </a:p>
          <a:p>
            <a:pPr>
              <a:lnSpc>
                <a:spcPct val="90000"/>
              </a:lnSpc>
            </a:pPr>
            <a:r>
              <a:rPr lang="ja-JP" altLang="en-US" smtClean="0"/>
              <a:t>Ｖ＝６　　選択肢は５が正解</a:t>
            </a:r>
          </a:p>
          <a:p>
            <a:pPr>
              <a:lnSpc>
                <a:spcPct val="90000"/>
              </a:lnSpc>
            </a:pPr>
            <a:r>
              <a:rPr lang="ja-JP" altLang="en-US" smtClean="0"/>
              <a:t>問３</a:t>
            </a:r>
          </a:p>
          <a:p>
            <a:pPr>
              <a:lnSpc>
                <a:spcPct val="90000"/>
              </a:lnSpc>
            </a:pPr>
            <a:r>
              <a:rPr lang="en-US" altLang="ja-JP" smtClean="0"/>
              <a:t>M=</a:t>
            </a:r>
            <a:r>
              <a:rPr lang="ja-JP" altLang="en-US" smtClean="0"/>
              <a:t>ｋ</a:t>
            </a:r>
            <a:r>
              <a:rPr lang="en-US" altLang="ja-JP" smtClean="0"/>
              <a:t>×GDP</a:t>
            </a:r>
          </a:p>
          <a:p>
            <a:pPr>
              <a:lnSpc>
                <a:spcPct val="90000"/>
              </a:lnSpc>
            </a:pPr>
            <a:r>
              <a:rPr lang="ja-JP" altLang="en-US" smtClean="0"/>
              <a:t>７５０＝ｋ</a:t>
            </a:r>
            <a:r>
              <a:rPr lang="en-US" altLang="ja-JP" smtClean="0"/>
              <a:t>×</a:t>
            </a:r>
            <a:r>
              <a:rPr lang="ja-JP" altLang="en-US" smtClean="0"/>
              <a:t>５００</a:t>
            </a:r>
          </a:p>
          <a:p>
            <a:pPr>
              <a:lnSpc>
                <a:spcPct val="90000"/>
              </a:lnSpc>
            </a:pPr>
            <a:r>
              <a:rPr lang="ja-JP" altLang="en-US" smtClean="0"/>
              <a:t>ｋ＝１．５　選択肢は３が正解</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r>
              <a:rPr lang="ja-JP" altLang="en-US" smtClean="0"/>
              <a:t>問４</a:t>
            </a:r>
          </a:p>
        </p:txBody>
      </p:sp>
      <p:sp>
        <p:nvSpPr>
          <p:cNvPr id="90115" name="Rectangle 3"/>
          <p:cNvSpPr>
            <a:spLocks noGrp="1" noChangeArrowheads="1"/>
          </p:cNvSpPr>
          <p:nvPr>
            <p:ph idx="1"/>
          </p:nvPr>
        </p:nvSpPr>
        <p:spPr/>
        <p:txBody>
          <a:bodyPr/>
          <a:lstStyle/>
          <a:p>
            <a:pPr>
              <a:lnSpc>
                <a:spcPct val="90000"/>
              </a:lnSpc>
            </a:pPr>
            <a:r>
              <a:rPr lang="en-US" altLang="ja-JP" smtClean="0"/>
              <a:t>C+D=M</a:t>
            </a:r>
            <a:r>
              <a:rPr lang="en-US" altLang="ja-JP" smtClean="0">
                <a:latin typeface="Arial" charset="0"/>
              </a:rPr>
              <a:t>…</a:t>
            </a:r>
            <a:r>
              <a:rPr lang="en-US" altLang="ja-JP" smtClean="0"/>
              <a:t>①</a:t>
            </a:r>
          </a:p>
          <a:p>
            <a:pPr>
              <a:lnSpc>
                <a:spcPct val="90000"/>
              </a:lnSpc>
            </a:pPr>
            <a:r>
              <a:rPr lang="en-US" altLang="ja-JP" smtClean="0"/>
              <a:t>C+R=H</a:t>
            </a:r>
            <a:r>
              <a:rPr lang="en-US" altLang="ja-JP" smtClean="0">
                <a:latin typeface="Arial" charset="0"/>
              </a:rPr>
              <a:t>…</a:t>
            </a:r>
            <a:r>
              <a:rPr lang="en-US" altLang="ja-JP" smtClean="0"/>
              <a:t>②</a:t>
            </a:r>
          </a:p>
          <a:p>
            <a:pPr>
              <a:lnSpc>
                <a:spcPct val="90000"/>
              </a:lnSpc>
            </a:pPr>
            <a:r>
              <a:rPr lang="ja-JP" altLang="en-US" smtClean="0"/>
              <a:t>両方とも</a:t>
            </a:r>
            <a:r>
              <a:rPr lang="en-US" altLang="ja-JP" smtClean="0"/>
              <a:t>D</a:t>
            </a:r>
            <a:r>
              <a:rPr lang="ja-JP" altLang="en-US" smtClean="0"/>
              <a:t>で割る</a:t>
            </a:r>
          </a:p>
          <a:p>
            <a:pPr>
              <a:lnSpc>
                <a:spcPct val="90000"/>
              </a:lnSpc>
            </a:pPr>
            <a:r>
              <a:rPr lang="en-US" altLang="ja-JP" smtClean="0"/>
              <a:t>C</a:t>
            </a:r>
            <a:r>
              <a:rPr lang="ja-JP" altLang="en-US" smtClean="0"/>
              <a:t>／</a:t>
            </a:r>
            <a:r>
              <a:rPr lang="en-US" altLang="ja-JP" smtClean="0"/>
              <a:t>D+1=M/D</a:t>
            </a:r>
          </a:p>
          <a:p>
            <a:pPr>
              <a:lnSpc>
                <a:spcPct val="90000"/>
              </a:lnSpc>
            </a:pPr>
            <a:r>
              <a:rPr lang="en-US" altLang="ja-JP" smtClean="0"/>
              <a:t>C</a:t>
            </a:r>
            <a:r>
              <a:rPr lang="ja-JP" altLang="en-US" smtClean="0"/>
              <a:t>／</a:t>
            </a:r>
            <a:r>
              <a:rPr lang="en-US" altLang="ja-JP" smtClean="0"/>
              <a:t>D+R/D=H/D</a:t>
            </a:r>
            <a:r>
              <a:rPr lang="ja-JP" altLang="en-US" smtClean="0"/>
              <a:t>（こちらの式しか使わない）</a:t>
            </a:r>
          </a:p>
          <a:p>
            <a:pPr>
              <a:lnSpc>
                <a:spcPct val="90000"/>
              </a:lnSpc>
            </a:pPr>
            <a:r>
              <a:rPr lang="en-US" altLang="ja-JP" smtClean="0"/>
              <a:t>0.3+0.1=30/D</a:t>
            </a:r>
          </a:p>
          <a:p>
            <a:pPr>
              <a:lnSpc>
                <a:spcPct val="90000"/>
              </a:lnSpc>
            </a:pPr>
            <a:endParaRPr lang="en-US" altLang="ja-JP" smtClean="0"/>
          </a:p>
          <a:p>
            <a:pPr>
              <a:lnSpc>
                <a:spcPct val="90000"/>
              </a:lnSpc>
            </a:pPr>
            <a:r>
              <a:rPr lang="en-US" altLang="ja-JP" smtClean="0"/>
              <a:t>D=30/0.4=75</a:t>
            </a:r>
            <a:r>
              <a:rPr lang="ja-JP" altLang="en-US" smtClean="0"/>
              <a:t>　選択肢は５</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2907</TotalTime>
  <Words>2948</Words>
  <Application>Microsoft Office PowerPoint</Application>
  <PresentationFormat>画面に合わせる (4:3)</PresentationFormat>
  <Paragraphs>976</Paragraphs>
  <Slides>128</Slides>
  <Notes>93</Notes>
  <HiddenSlides>0</HiddenSlides>
  <MMClips>0</MMClips>
  <ScaleCrop>false</ScaleCrop>
  <HeadingPairs>
    <vt:vector size="4" baseType="variant">
      <vt:variant>
        <vt:lpstr>テーマ</vt:lpstr>
      </vt:variant>
      <vt:variant>
        <vt:i4>3</vt:i4>
      </vt:variant>
      <vt:variant>
        <vt:lpstr>スライド タイトル</vt:lpstr>
      </vt:variant>
      <vt:variant>
        <vt:i4>128</vt:i4>
      </vt:variant>
    </vt:vector>
  </HeadingPairs>
  <TitlesOfParts>
    <vt:vector size="131" baseType="lpstr">
      <vt:lpstr>Office テーマ</vt:lpstr>
      <vt:lpstr>デザインの設定</vt:lpstr>
      <vt:lpstr>1_デザインの設定</vt:lpstr>
      <vt:lpstr>スライド 1</vt:lpstr>
      <vt:lpstr>経済学とは</vt:lpstr>
      <vt:lpstr>マクロとミクロ</vt:lpstr>
      <vt:lpstr>なぜ経済学が必要か</vt:lpstr>
      <vt:lpstr>需要、供給、市場</vt:lpstr>
      <vt:lpstr>水とダイヤモンドのパラドックス</vt:lpstr>
      <vt:lpstr>ダイヤモンドと水の需要供給曲線</vt:lpstr>
      <vt:lpstr>スライド 8</vt:lpstr>
      <vt:lpstr>スライド 9</vt:lpstr>
      <vt:lpstr>スライド 10</vt:lpstr>
      <vt:lpstr>スライド 11</vt:lpstr>
      <vt:lpstr>スライド 12</vt:lpstr>
      <vt:lpstr>スライド 13</vt:lpstr>
      <vt:lpstr>スライド 14</vt:lpstr>
      <vt:lpstr>スライド 15</vt:lpstr>
      <vt:lpstr>生産活動</vt:lpstr>
      <vt:lpstr>産業分類</vt:lpstr>
      <vt:lpstr>スライド 18</vt:lpstr>
      <vt:lpstr>経済主体</vt:lpstr>
      <vt:lpstr>政府の必要性　</vt:lpstr>
      <vt:lpstr>スライド 21</vt:lpstr>
      <vt:lpstr>経済学の仮定</vt:lpstr>
      <vt:lpstr>そこで、モデルケースを作る。</vt:lpstr>
      <vt:lpstr>分析の基本 </vt:lpstr>
      <vt:lpstr>仏トゥールーズ第１大学 ジャン・ティロール教授</vt:lpstr>
      <vt:lpstr>スライド 26</vt:lpstr>
      <vt:lpstr>スライド 27</vt:lpstr>
      <vt:lpstr>インフレとデフレ</vt:lpstr>
      <vt:lpstr>経済政策の担い手</vt:lpstr>
      <vt:lpstr>スライド 30</vt:lpstr>
      <vt:lpstr>アダム・スミス</vt:lpstr>
      <vt:lpstr>アダムスミス</vt:lpstr>
      <vt:lpstr>リカード</vt:lpstr>
      <vt:lpstr>絶対優位</vt:lpstr>
      <vt:lpstr>比較優位</vt:lpstr>
      <vt:lpstr>比較優位とは</vt:lpstr>
      <vt:lpstr>比較優位</vt:lpstr>
      <vt:lpstr>スライド 38</vt:lpstr>
      <vt:lpstr>２００８年度ノーベル経済学賞</vt:lpstr>
      <vt:lpstr>新貿易理論（比較優位に代わる）</vt:lpstr>
      <vt:lpstr>マルサス</vt:lpstr>
      <vt:lpstr>マルサス</vt:lpstr>
      <vt:lpstr>ケインズ</vt:lpstr>
      <vt:lpstr>スライド 44</vt:lpstr>
      <vt:lpstr>マルクス</vt:lpstr>
      <vt:lpstr>シュンペーター</vt:lpstr>
      <vt:lpstr>スライド 47</vt:lpstr>
      <vt:lpstr>景気の波</vt:lpstr>
      <vt:lpstr>技術革新</vt:lpstr>
      <vt:lpstr>スライド 50</vt:lpstr>
      <vt:lpstr>景気循環の見方</vt:lpstr>
      <vt:lpstr>景気循環図</vt:lpstr>
      <vt:lpstr>戦後日本の景気</vt:lpstr>
      <vt:lpstr>戦後日本の景気</vt:lpstr>
      <vt:lpstr>経済データ </vt:lpstr>
      <vt:lpstr>景気をみるもの</vt:lpstr>
      <vt:lpstr>インフレとデフレ</vt:lpstr>
      <vt:lpstr>所得の変化、嗜好の変化</vt:lpstr>
      <vt:lpstr>原油価格の上昇など</vt:lpstr>
      <vt:lpstr>景気に与える金利の影響 </vt:lpstr>
      <vt:lpstr>経済データ</vt:lpstr>
      <vt:lpstr>実質GDP成長率</vt:lpstr>
      <vt:lpstr>円高と円安</vt:lpstr>
      <vt:lpstr>スライド 64</vt:lpstr>
      <vt:lpstr>まとめ</vt:lpstr>
      <vt:lpstr>フローとストック</vt:lpstr>
      <vt:lpstr>スライド 67</vt:lpstr>
      <vt:lpstr>水滴の表</vt:lpstr>
      <vt:lpstr>スライド 69</vt:lpstr>
      <vt:lpstr>スライド 70</vt:lpstr>
      <vt:lpstr>生産の２つの表し方</vt:lpstr>
      <vt:lpstr>りんごの生産量</vt:lpstr>
      <vt:lpstr>りんごの生産額</vt:lpstr>
      <vt:lpstr>名目と実質</vt:lpstr>
      <vt:lpstr>スライド 75</vt:lpstr>
      <vt:lpstr>物価</vt:lpstr>
      <vt:lpstr>実質値＝名目／物価×100</vt:lpstr>
      <vt:lpstr>生産量は変わらず、価格だけ上がった場合</vt:lpstr>
      <vt:lpstr>生産量は変わらず、価格だけ上がった場合</vt:lpstr>
      <vt:lpstr>生産量が増えて、価格が変わらない場合</vt:lpstr>
      <vt:lpstr>生産量が増えて、価格が変わらない場合</vt:lpstr>
      <vt:lpstr>生産量が増えて、価格も上がった場合</vt:lpstr>
      <vt:lpstr>生産量が増えて、価格も上がった場合</vt:lpstr>
      <vt:lpstr>付加価値とは</vt:lpstr>
      <vt:lpstr>付加価値＝生産額ー中間投入</vt:lpstr>
      <vt:lpstr>国内総生産の内訳</vt:lpstr>
      <vt:lpstr>くたばれＧＮＰ</vt:lpstr>
      <vt:lpstr>ブータン王国</vt:lpstr>
      <vt:lpstr>ＧＮＰとＧＮＨ</vt:lpstr>
      <vt:lpstr>５ページの問題</vt:lpstr>
      <vt:lpstr>ライフサイクル仮説</vt:lpstr>
      <vt:lpstr>現実のライフサイクル</vt:lpstr>
      <vt:lpstr>貨幣の機能</vt:lpstr>
      <vt:lpstr>経済学の貨幣の定義</vt:lpstr>
      <vt:lpstr>信用創造</vt:lpstr>
      <vt:lpstr>等比級数の和</vt:lpstr>
      <vt:lpstr>マネーサプライとハイパワードマネー</vt:lpstr>
      <vt:lpstr>問１　正解は５</vt:lpstr>
      <vt:lpstr>問４</vt:lpstr>
      <vt:lpstr>スライド 100</vt:lpstr>
      <vt:lpstr>スライド 101</vt:lpstr>
      <vt:lpstr>スライド 102</vt:lpstr>
      <vt:lpstr>練習問題６（労働市場）</vt:lpstr>
      <vt:lpstr>スライド 104</vt:lpstr>
      <vt:lpstr>問1 </vt:lpstr>
      <vt:lpstr>問４</vt:lpstr>
      <vt:lpstr>問５</vt:lpstr>
      <vt:lpstr>ＧＤＰの内訳</vt:lpstr>
      <vt:lpstr>国民経済計算</vt:lpstr>
      <vt:lpstr>スライド 110</vt:lpstr>
      <vt:lpstr>スライド 111</vt:lpstr>
      <vt:lpstr>スライド 112</vt:lpstr>
      <vt:lpstr>スライド 113</vt:lpstr>
      <vt:lpstr>名目ＧＤＰを算出するのに必要な統計は？</vt:lpstr>
      <vt:lpstr>設問Ｅ</vt:lpstr>
      <vt:lpstr>スライド 116</vt:lpstr>
      <vt:lpstr>問1</vt:lpstr>
      <vt:lpstr>スライド 118</vt:lpstr>
      <vt:lpstr>スライド 119</vt:lpstr>
      <vt:lpstr>スライド 120</vt:lpstr>
      <vt:lpstr>正しい</vt:lpstr>
      <vt:lpstr>問4</vt:lpstr>
      <vt:lpstr>スライド 123</vt:lpstr>
      <vt:lpstr>スライド 124</vt:lpstr>
      <vt:lpstr>スライド 125</vt:lpstr>
      <vt:lpstr>正しい</vt:lpstr>
      <vt:lpstr>問5</vt:lpstr>
      <vt:lpstr>スライド 128</vt:lpstr>
    </vt:vector>
  </TitlesOfParts>
  <Company>JCER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yamasawa</dc:creator>
  <cp:lastModifiedBy>yamasawa</cp:lastModifiedBy>
  <cp:revision>122</cp:revision>
  <dcterms:created xsi:type="dcterms:W3CDTF">2005-10-08T13:52:44Z</dcterms:created>
  <dcterms:modified xsi:type="dcterms:W3CDTF">2015-01-09T01:21:29Z</dcterms:modified>
</cp:coreProperties>
</file>