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8"/>
  </p:notesMasterIdLst>
  <p:sldIdLst>
    <p:sldId id="256" r:id="rId2"/>
    <p:sldId id="372" r:id="rId3"/>
    <p:sldId id="378" r:id="rId4"/>
    <p:sldId id="394" r:id="rId5"/>
    <p:sldId id="397" r:id="rId6"/>
    <p:sldId id="398" r:id="rId7"/>
    <p:sldId id="399" r:id="rId8"/>
    <p:sldId id="415" r:id="rId9"/>
    <p:sldId id="416" r:id="rId10"/>
    <p:sldId id="413" r:id="rId11"/>
    <p:sldId id="414" r:id="rId12"/>
    <p:sldId id="437" r:id="rId13"/>
    <p:sldId id="419" r:id="rId14"/>
    <p:sldId id="417" r:id="rId15"/>
    <p:sldId id="418" r:id="rId16"/>
    <p:sldId id="420" r:id="rId17"/>
    <p:sldId id="421" r:id="rId18"/>
    <p:sldId id="422" r:id="rId19"/>
    <p:sldId id="403" r:id="rId20"/>
    <p:sldId id="404" r:id="rId21"/>
    <p:sldId id="405" r:id="rId22"/>
    <p:sldId id="406" r:id="rId23"/>
    <p:sldId id="407" r:id="rId24"/>
    <p:sldId id="408" r:id="rId25"/>
    <p:sldId id="424" r:id="rId26"/>
    <p:sldId id="425" r:id="rId27"/>
    <p:sldId id="426" r:id="rId28"/>
    <p:sldId id="427" r:id="rId29"/>
    <p:sldId id="423" r:id="rId30"/>
    <p:sldId id="428" r:id="rId31"/>
    <p:sldId id="409" r:id="rId32"/>
    <p:sldId id="298" r:id="rId33"/>
    <p:sldId id="358" r:id="rId34"/>
    <p:sldId id="355" r:id="rId35"/>
    <p:sldId id="359" r:id="rId36"/>
    <p:sldId id="393" r:id="rId37"/>
    <p:sldId id="349" r:id="rId38"/>
    <p:sldId id="350" r:id="rId39"/>
    <p:sldId id="351" r:id="rId40"/>
    <p:sldId id="379" r:id="rId41"/>
    <p:sldId id="352" r:id="rId42"/>
    <p:sldId id="380" r:id="rId43"/>
    <p:sldId id="258" r:id="rId44"/>
    <p:sldId id="265" r:id="rId45"/>
    <p:sldId id="373" r:id="rId46"/>
    <p:sldId id="382" r:id="rId47"/>
    <p:sldId id="383" r:id="rId48"/>
    <p:sldId id="395" r:id="rId49"/>
    <p:sldId id="374" r:id="rId50"/>
    <p:sldId id="267" r:id="rId51"/>
    <p:sldId id="364" r:id="rId52"/>
    <p:sldId id="282" r:id="rId53"/>
    <p:sldId id="283" r:id="rId54"/>
    <p:sldId id="381" r:id="rId55"/>
    <p:sldId id="284" r:id="rId56"/>
    <p:sldId id="375" r:id="rId57"/>
    <p:sldId id="346" r:id="rId58"/>
    <p:sldId id="259" r:id="rId59"/>
    <p:sldId id="332" r:id="rId60"/>
    <p:sldId id="333" r:id="rId61"/>
    <p:sldId id="334" r:id="rId62"/>
    <p:sldId id="335" r:id="rId63"/>
    <p:sldId id="336" r:id="rId64"/>
    <p:sldId id="337" r:id="rId65"/>
    <p:sldId id="289" r:id="rId66"/>
    <p:sldId id="294" r:id="rId67"/>
    <p:sldId id="270" r:id="rId68"/>
    <p:sldId id="360" r:id="rId69"/>
    <p:sldId id="388" r:id="rId70"/>
    <p:sldId id="293" r:id="rId71"/>
    <p:sldId id="303" r:id="rId72"/>
    <p:sldId id="304" r:id="rId73"/>
    <p:sldId id="305" r:id="rId74"/>
    <p:sldId id="306" r:id="rId75"/>
    <p:sldId id="307" r:id="rId76"/>
    <p:sldId id="308" r:id="rId77"/>
    <p:sldId id="309" r:id="rId78"/>
    <p:sldId id="310" r:id="rId79"/>
    <p:sldId id="311" r:id="rId80"/>
    <p:sldId id="312" r:id="rId81"/>
    <p:sldId id="313" r:id="rId82"/>
    <p:sldId id="314" r:id="rId83"/>
    <p:sldId id="315" r:id="rId84"/>
    <p:sldId id="316" r:id="rId85"/>
    <p:sldId id="317" r:id="rId86"/>
    <p:sldId id="318" r:id="rId87"/>
    <p:sldId id="319" r:id="rId88"/>
    <p:sldId id="322" r:id="rId89"/>
    <p:sldId id="323" r:id="rId90"/>
    <p:sldId id="324" r:id="rId91"/>
    <p:sldId id="325" r:id="rId92"/>
    <p:sldId id="329" r:id="rId93"/>
    <p:sldId id="330" r:id="rId94"/>
    <p:sldId id="331" r:id="rId95"/>
    <p:sldId id="376" r:id="rId96"/>
    <p:sldId id="384" r:id="rId97"/>
    <p:sldId id="385" r:id="rId98"/>
    <p:sldId id="386" r:id="rId99"/>
    <p:sldId id="387" r:id="rId100"/>
    <p:sldId id="410" r:id="rId101"/>
    <p:sldId id="411" r:id="rId102"/>
    <p:sldId id="412" r:id="rId103"/>
    <p:sldId id="438" r:id="rId104"/>
    <p:sldId id="439" r:id="rId105"/>
    <p:sldId id="440" r:id="rId106"/>
    <p:sldId id="441" r:id="rId107"/>
  </p:sldIdLst>
  <p:sldSz cx="9144000" cy="6858000" type="screen4x3"/>
  <p:notesSz cx="7099300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8" autoAdjust="0"/>
    <p:restoredTop sz="86445" autoAdjust="0"/>
  </p:normalViewPr>
  <p:slideViewPr>
    <p:cSldViewPr>
      <p:cViewPr varScale="1">
        <p:scale>
          <a:sx n="91" d="100"/>
          <a:sy n="91" d="100"/>
        </p:scale>
        <p:origin x="-114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presProps" Target="pres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8B93BF-2395-4553-B168-130C6CA5A824}" type="doc">
      <dgm:prSet loTypeId="urn:microsoft.com/office/officeart/2005/8/layout/default#3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kumimoji="1" lang="ja-JP" altLang="en-US"/>
        </a:p>
      </dgm:t>
    </dgm:pt>
    <dgm:pt modelId="{50B4AC89-06C1-4895-B30F-AE81887EFD6B}">
      <dgm:prSet phldrT="[テキスト]"/>
      <dgm:spPr/>
      <dgm:t>
        <a:bodyPr/>
        <a:lstStyle/>
        <a:p>
          <a:r>
            <a:rPr kumimoji="1" lang="ja-JP" altLang="en-US" dirty="0" smtClean="0"/>
            <a:t>日本経済</a:t>
          </a:r>
          <a:endParaRPr kumimoji="1" lang="ja-JP" altLang="en-US" dirty="0"/>
        </a:p>
      </dgm:t>
    </dgm:pt>
    <dgm:pt modelId="{DF9B3B84-B0EF-4D2E-81FA-B153566C0F9D}" type="parTrans" cxnId="{A7B782C2-5D8B-44B6-9FEA-6047A7270FEA}">
      <dgm:prSet/>
      <dgm:spPr/>
      <dgm:t>
        <a:bodyPr/>
        <a:lstStyle/>
        <a:p>
          <a:endParaRPr kumimoji="1" lang="ja-JP" altLang="en-US"/>
        </a:p>
      </dgm:t>
    </dgm:pt>
    <dgm:pt modelId="{88C52EF0-D813-44B1-888C-45FC695FE062}" type="sibTrans" cxnId="{A7B782C2-5D8B-44B6-9FEA-6047A7270FEA}">
      <dgm:prSet/>
      <dgm:spPr/>
      <dgm:t>
        <a:bodyPr/>
        <a:lstStyle/>
        <a:p>
          <a:endParaRPr kumimoji="1" lang="ja-JP" altLang="en-US"/>
        </a:p>
      </dgm:t>
    </dgm:pt>
    <dgm:pt modelId="{B07B9FCA-0C66-4EEE-8CCF-1D80D3BE576B}">
      <dgm:prSet phldrT="[テキスト]"/>
      <dgm:spPr/>
      <dgm:t>
        <a:bodyPr/>
        <a:lstStyle/>
        <a:p>
          <a:r>
            <a:rPr kumimoji="1" lang="ja-JP" altLang="en-US" dirty="0" smtClean="0"/>
            <a:t>装置産業</a:t>
          </a:r>
          <a:endParaRPr kumimoji="1" lang="ja-JP" altLang="en-US" dirty="0"/>
        </a:p>
      </dgm:t>
    </dgm:pt>
    <dgm:pt modelId="{A008ACC4-B706-476D-B22A-0D0BC61C414E}" type="parTrans" cxnId="{C7648376-24BE-4587-8F57-13795689A7E4}">
      <dgm:prSet/>
      <dgm:spPr/>
      <dgm:t>
        <a:bodyPr/>
        <a:lstStyle/>
        <a:p>
          <a:endParaRPr kumimoji="1" lang="ja-JP" altLang="en-US"/>
        </a:p>
      </dgm:t>
    </dgm:pt>
    <dgm:pt modelId="{6AFBE2E1-7B6D-4CBC-9784-AC1667FFE515}" type="sibTrans" cxnId="{C7648376-24BE-4587-8F57-13795689A7E4}">
      <dgm:prSet/>
      <dgm:spPr/>
      <dgm:t>
        <a:bodyPr/>
        <a:lstStyle/>
        <a:p>
          <a:endParaRPr kumimoji="1" lang="ja-JP" altLang="en-US"/>
        </a:p>
      </dgm:t>
    </dgm:pt>
    <dgm:pt modelId="{C53C1A02-AA2D-42A4-B292-9815A67449A7}">
      <dgm:prSet phldrT="[テキスト]"/>
      <dgm:spPr/>
      <dgm:t>
        <a:bodyPr/>
        <a:lstStyle/>
        <a:p>
          <a:r>
            <a:rPr kumimoji="1" lang="ja-JP" altLang="en-US" dirty="0" smtClean="0"/>
            <a:t>価格戦略</a:t>
          </a:r>
          <a:endParaRPr kumimoji="1" lang="ja-JP" altLang="en-US" dirty="0"/>
        </a:p>
      </dgm:t>
    </dgm:pt>
    <dgm:pt modelId="{366BD059-6DC0-4D4D-8E00-6F9ED3D9560F}" type="parTrans" cxnId="{14B626A5-5DF3-4BC4-8858-EC5E9B13B806}">
      <dgm:prSet/>
      <dgm:spPr/>
      <dgm:t>
        <a:bodyPr/>
        <a:lstStyle/>
        <a:p>
          <a:endParaRPr kumimoji="1" lang="ja-JP" altLang="en-US"/>
        </a:p>
      </dgm:t>
    </dgm:pt>
    <dgm:pt modelId="{145B0AC2-3471-4DB3-BB51-1269A6FDEB2F}" type="sibTrans" cxnId="{14B626A5-5DF3-4BC4-8858-EC5E9B13B806}">
      <dgm:prSet/>
      <dgm:spPr/>
      <dgm:t>
        <a:bodyPr/>
        <a:lstStyle/>
        <a:p>
          <a:endParaRPr kumimoji="1" lang="ja-JP" altLang="en-US"/>
        </a:p>
      </dgm:t>
    </dgm:pt>
    <dgm:pt modelId="{3079F5B1-9365-4857-8063-FC8B2AEB265C}">
      <dgm:prSet phldrT="[テキスト]"/>
      <dgm:spPr/>
      <dgm:t>
        <a:bodyPr/>
        <a:lstStyle/>
        <a:p>
          <a:r>
            <a:rPr kumimoji="1" lang="ja-JP" altLang="en-US" dirty="0" smtClean="0"/>
            <a:t>幸福感</a:t>
          </a:r>
          <a:endParaRPr kumimoji="1" lang="ja-JP" altLang="en-US" dirty="0"/>
        </a:p>
      </dgm:t>
    </dgm:pt>
    <dgm:pt modelId="{06D973E4-F279-4BD6-AA9B-E98A11DFD556}" type="parTrans" cxnId="{67996F27-E10D-48BD-B6BE-A2AD4F67C678}">
      <dgm:prSet/>
      <dgm:spPr/>
      <dgm:t>
        <a:bodyPr/>
        <a:lstStyle/>
        <a:p>
          <a:endParaRPr kumimoji="1" lang="ja-JP" altLang="en-US"/>
        </a:p>
      </dgm:t>
    </dgm:pt>
    <dgm:pt modelId="{CC5835A3-E438-4FCE-BEA7-553764822E55}" type="sibTrans" cxnId="{67996F27-E10D-48BD-B6BE-A2AD4F67C678}">
      <dgm:prSet/>
      <dgm:spPr/>
      <dgm:t>
        <a:bodyPr/>
        <a:lstStyle/>
        <a:p>
          <a:endParaRPr kumimoji="1" lang="ja-JP" altLang="en-US"/>
        </a:p>
      </dgm:t>
    </dgm:pt>
    <dgm:pt modelId="{9FFBFEA6-2230-478E-9C88-6834B3BE3DF7}">
      <dgm:prSet phldrT="[テキスト]"/>
      <dgm:spPr/>
      <dgm:t>
        <a:bodyPr/>
        <a:lstStyle/>
        <a:p>
          <a:r>
            <a:rPr kumimoji="1" lang="ja-JP" altLang="en-US" dirty="0" smtClean="0"/>
            <a:t>心理作戦</a:t>
          </a:r>
          <a:endParaRPr kumimoji="1" lang="ja-JP" altLang="en-US" dirty="0"/>
        </a:p>
      </dgm:t>
    </dgm:pt>
    <dgm:pt modelId="{E21B5013-78D5-4FB8-ADAA-D703F399B599}" type="parTrans" cxnId="{AE9CC442-A5A0-47F7-BC2B-16603598DBCF}">
      <dgm:prSet/>
      <dgm:spPr/>
      <dgm:t>
        <a:bodyPr/>
        <a:lstStyle/>
        <a:p>
          <a:endParaRPr kumimoji="1" lang="ja-JP" altLang="en-US"/>
        </a:p>
      </dgm:t>
    </dgm:pt>
    <dgm:pt modelId="{54515AA9-2E67-42F5-B7FA-DE5255D2F4B6}" type="sibTrans" cxnId="{AE9CC442-A5A0-47F7-BC2B-16603598DBCF}">
      <dgm:prSet/>
      <dgm:spPr/>
      <dgm:t>
        <a:bodyPr/>
        <a:lstStyle/>
        <a:p>
          <a:endParaRPr kumimoji="1" lang="ja-JP" altLang="en-US"/>
        </a:p>
      </dgm:t>
    </dgm:pt>
    <dgm:pt modelId="{40E78D2A-3CA3-48C9-8017-8EDA2E171362}" type="pres">
      <dgm:prSet presAssocID="{F18B93BF-2395-4553-B168-130C6CA5A82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289D189D-083A-41D5-A258-EC383C7E65C4}" type="pres">
      <dgm:prSet presAssocID="{50B4AC89-06C1-4895-B30F-AE81887EFD6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FB08E742-973A-4470-BA98-A3C084E1D5EF}" type="pres">
      <dgm:prSet presAssocID="{88C52EF0-D813-44B1-888C-45FC695FE062}" presName="sibTrans" presStyleCnt="0"/>
      <dgm:spPr/>
    </dgm:pt>
    <dgm:pt modelId="{217EF629-8AAE-46C7-B652-3077282C5051}" type="pres">
      <dgm:prSet presAssocID="{B07B9FCA-0C66-4EEE-8CCF-1D80D3BE576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34EBDDF1-0422-40F8-ADCD-70CF7C072508}" type="pres">
      <dgm:prSet presAssocID="{6AFBE2E1-7B6D-4CBC-9784-AC1667FFE515}" presName="sibTrans" presStyleCnt="0"/>
      <dgm:spPr/>
    </dgm:pt>
    <dgm:pt modelId="{C3A3DDF4-1E09-406B-BD8B-135E880250B4}" type="pres">
      <dgm:prSet presAssocID="{C53C1A02-AA2D-42A4-B292-9815A67449A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4C79F38A-6CE7-4C95-9893-37E3C2BC25D8}" type="pres">
      <dgm:prSet presAssocID="{145B0AC2-3471-4DB3-BB51-1269A6FDEB2F}" presName="sibTrans" presStyleCnt="0"/>
      <dgm:spPr/>
    </dgm:pt>
    <dgm:pt modelId="{6E57D4A9-A736-4860-B274-A9A5051B1923}" type="pres">
      <dgm:prSet presAssocID="{3079F5B1-9365-4857-8063-FC8B2AEB265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4A131EB6-6BCB-40DE-B900-0AE7D0DBAF12}" type="pres">
      <dgm:prSet presAssocID="{CC5835A3-E438-4FCE-BEA7-553764822E55}" presName="sibTrans" presStyleCnt="0"/>
      <dgm:spPr/>
    </dgm:pt>
    <dgm:pt modelId="{E3A9B0D0-C271-4328-BC2A-BB0F4B97B736}" type="pres">
      <dgm:prSet presAssocID="{9FFBFEA6-2230-478E-9C88-6834B3BE3DF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A7B782C2-5D8B-44B6-9FEA-6047A7270FEA}" srcId="{F18B93BF-2395-4553-B168-130C6CA5A824}" destId="{50B4AC89-06C1-4895-B30F-AE81887EFD6B}" srcOrd="0" destOrd="0" parTransId="{DF9B3B84-B0EF-4D2E-81FA-B153566C0F9D}" sibTransId="{88C52EF0-D813-44B1-888C-45FC695FE062}"/>
    <dgm:cxn modelId="{A07690A7-A21E-4025-AAFA-132AF048ADD4}" type="presOf" srcId="{B07B9FCA-0C66-4EEE-8CCF-1D80D3BE576B}" destId="{217EF629-8AAE-46C7-B652-3077282C5051}" srcOrd="0" destOrd="0" presId="urn:microsoft.com/office/officeart/2005/8/layout/default#3"/>
    <dgm:cxn modelId="{6CCE4FF5-0753-40E9-842D-FA93A72F8C2D}" type="presOf" srcId="{F18B93BF-2395-4553-B168-130C6CA5A824}" destId="{40E78D2A-3CA3-48C9-8017-8EDA2E171362}" srcOrd="0" destOrd="0" presId="urn:microsoft.com/office/officeart/2005/8/layout/default#3"/>
    <dgm:cxn modelId="{C165D733-79DF-4D7A-959A-7F7F55B61D20}" type="presOf" srcId="{9FFBFEA6-2230-478E-9C88-6834B3BE3DF7}" destId="{E3A9B0D0-C271-4328-BC2A-BB0F4B97B736}" srcOrd="0" destOrd="0" presId="urn:microsoft.com/office/officeart/2005/8/layout/default#3"/>
    <dgm:cxn modelId="{4FFDC24D-C22D-411C-80C1-A9576BA04CDF}" type="presOf" srcId="{3079F5B1-9365-4857-8063-FC8B2AEB265C}" destId="{6E57D4A9-A736-4860-B274-A9A5051B1923}" srcOrd="0" destOrd="0" presId="urn:microsoft.com/office/officeart/2005/8/layout/default#3"/>
    <dgm:cxn modelId="{AE9CC442-A5A0-47F7-BC2B-16603598DBCF}" srcId="{F18B93BF-2395-4553-B168-130C6CA5A824}" destId="{9FFBFEA6-2230-478E-9C88-6834B3BE3DF7}" srcOrd="4" destOrd="0" parTransId="{E21B5013-78D5-4FB8-ADAA-D703F399B599}" sibTransId="{54515AA9-2E67-42F5-B7FA-DE5255D2F4B6}"/>
    <dgm:cxn modelId="{14B626A5-5DF3-4BC4-8858-EC5E9B13B806}" srcId="{F18B93BF-2395-4553-B168-130C6CA5A824}" destId="{C53C1A02-AA2D-42A4-B292-9815A67449A7}" srcOrd="2" destOrd="0" parTransId="{366BD059-6DC0-4D4D-8E00-6F9ED3D9560F}" sibTransId="{145B0AC2-3471-4DB3-BB51-1269A6FDEB2F}"/>
    <dgm:cxn modelId="{35432764-BC0E-4E87-8EEA-C821FC906D0E}" type="presOf" srcId="{C53C1A02-AA2D-42A4-B292-9815A67449A7}" destId="{C3A3DDF4-1E09-406B-BD8B-135E880250B4}" srcOrd="0" destOrd="0" presId="urn:microsoft.com/office/officeart/2005/8/layout/default#3"/>
    <dgm:cxn modelId="{73D8F0E7-19C9-43E3-A940-4345066588BD}" type="presOf" srcId="{50B4AC89-06C1-4895-B30F-AE81887EFD6B}" destId="{289D189D-083A-41D5-A258-EC383C7E65C4}" srcOrd="0" destOrd="0" presId="urn:microsoft.com/office/officeart/2005/8/layout/default#3"/>
    <dgm:cxn modelId="{67996F27-E10D-48BD-B6BE-A2AD4F67C678}" srcId="{F18B93BF-2395-4553-B168-130C6CA5A824}" destId="{3079F5B1-9365-4857-8063-FC8B2AEB265C}" srcOrd="3" destOrd="0" parTransId="{06D973E4-F279-4BD6-AA9B-E98A11DFD556}" sibTransId="{CC5835A3-E438-4FCE-BEA7-553764822E55}"/>
    <dgm:cxn modelId="{C7648376-24BE-4587-8F57-13795689A7E4}" srcId="{F18B93BF-2395-4553-B168-130C6CA5A824}" destId="{B07B9FCA-0C66-4EEE-8CCF-1D80D3BE576B}" srcOrd="1" destOrd="0" parTransId="{A008ACC4-B706-476D-B22A-0D0BC61C414E}" sibTransId="{6AFBE2E1-7B6D-4CBC-9784-AC1667FFE515}"/>
    <dgm:cxn modelId="{E519B63D-D85E-498E-A312-4969A3D7BAA5}" type="presParOf" srcId="{40E78D2A-3CA3-48C9-8017-8EDA2E171362}" destId="{289D189D-083A-41D5-A258-EC383C7E65C4}" srcOrd="0" destOrd="0" presId="urn:microsoft.com/office/officeart/2005/8/layout/default#3"/>
    <dgm:cxn modelId="{5E6C799E-7728-4090-ABD5-4AEA4DE1AF72}" type="presParOf" srcId="{40E78D2A-3CA3-48C9-8017-8EDA2E171362}" destId="{FB08E742-973A-4470-BA98-A3C084E1D5EF}" srcOrd="1" destOrd="0" presId="urn:microsoft.com/office/officeart/2005/8/layout/default#3"/>
    <dgm:cxn modelId="{2560DCDA-A9FA-420D-B23F-6FE08FE964FF}" type="presParOf" srcId="{40E78D2A-3CA3-48C9-8017-8EDA2E171362}" destId="{217EF629-8AAE-46C7-B652-3077282C5051}" srcOrd="2" destOrd="0" presId="urn:microsoft.com/office/officeart/2005/8/layout/default#3"/>
    <dgm:cxn modelId="{5843D43B-0FDE-4300-AB70-48EAC6AB9539}" type="presParOf" srcId="{40E78D2A-3CA3-48C9-8017-8EDA2E171362}" destId="{34EBDDF1-0422-40F8-ADCD-70CF7C072508}" srcOrd="3" destOrd="0" presId="urn:microsoft.com/office/officeart/2005/8/layout/default#3"/>
    <dgm:cxn modelId="{D476B648-30FC-4A33-A031-F44DC2992CC0}" type="presParOf" srcId="{40E78D2A-3CA3-48C9-8017-8EDA2E171362}" destId="{C3A3DDF4-1E09-406B-BD8B-135E880250B4}" srcOrd="4" destOrd="0" presId="urn:microsoft.com/office/officeart/2005/8/layout/default#3"/>
    <dgm:cxn modelId="{C0D06B40-8BBF-4B97-ABE8-DDCFFEE72D10}" type="presParOf" srcId="{40E78D2A-3CA3-48C9-8017-8EDA2E171362}" destId="{4C79F38A-6CE7-4C95-9893-37E3C2BC25D8}" srcOrd="5" destOrd="0" presId="urn:microsoft.com/office/officeart/2005/8/layout/default#3"/>
    <dgm:cxn modelId="{C1103017-E575-412A-B20C-56282862BF4C}" type="presParOf" srcId="{40E78D2A-3CA3-48C9-8017-8EDA2E171362}" destId="{6E57D4A9-A736-4860-B274-A9A5051B1923}" srcOrd="6" destOrd="0" presId="urn:microsoft.com/office/officeart/2005/8/layout/default#3"/>
    <dgm:cxn modelId="{CC3AA575-1C73-46DB-83A4-39B3C1B6A43D}" type="presParOf" srcId="{40E78D2A-3CA3-48C9-8017-8EDA2E171362}" destId="{4A131EB6-6BCB-40DE-B900-0AE7D0DBAF12}" srcOrd="7" destOrd="0" presId="urn:microsoft.com/office/officeart/2005/8/layout/default#3"/>
    <dgm:cxn modelId="{72A61870-11A1-4256-9FFB-13BA0E108E60}" type="presParOf" srcId="{40E78D2A-3CA3-48C9-8017-8EDA2E171362}" destId="{E3A9B0D0-C271-4328-BC2A-BB0F4B97B736}" srcOrd="8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89D189D-083A-41D5-A258-EC383C7E65C4}">
      <dsp:nvSpPr>
        <dsp:cNvPr id="0" name=""/>
        <dsp:cNvSpPr/>
      </dsp:nvSpPr>
      <dsp:spPr>
        <a:xfrm>
          <a:off x="1180964" y="1247"/>
          <a:ext cx="2480597" cy="148835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200" kern="1200" dirty="0" smtClean="0"/>
            <a:t>日本経済</a:t>
          </a:r>
          <a:endParaRPr kumimoji="1" lang="ja-JP" altLang="en-US" sz="4200" kern="1200" dirty="0"/>
        </a:p>
      </dsp:txBody>
      <dsp:txXfrm>
        <a:off x="1180964" y="1247"/>
        <a:ext cx="2480597" cy="1488358"/>
      </dsp:txXfrm>
    </dsp:sp>
    <dsp:sp modelId="{217EF629-8AAE-46C7-B652-3077282C5051}">
      <dsp:nvSpPr>
        <dsp:cNvPr id="0" name=""/>
        <dsp:cNvSpPr/>
      </dsp:nvSpPr>
      <dsp:spPr>
        <a:xfrm>
          <a:off x="3909621" y="1247"/>
          <a:ext cx="2480597" cy="1488358"/>
        </a:xfrm>
        <a:prstGeom prst="rect">
          <a:avLst/>
        </a:prstGeom>
        <a:solidFill>
          <a:schemeClr val="accent2">
            <a:hueOff val="-4331455"/>
            <a:satOff val="3914"/>
            <a:lumOff val="4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200" kern="1200" dirty="0" smtClean="0"/>
            <a:t>装置産業</a:t>
          </a:r>
          <a:endParaRPr kumimoji="1" lang="ja-JP" altLang="en-US" sz="4200" kern="1200" dirty="0"/>
        </a:p>
      </dsp:txBody>
      <dsp:txXfrm>
        <a:off x="3909621" y="1247"/>
        <a:ext cx="2480597" cy="1488358"/>
      </dsp:txXfrm>
    </dsp:sp>
    <dsp:sp modelId="{C3A3DDF4-1E09-406B-BD8B-135E880250B4}">
      <dsp:nvSpPr>
        <dsp:cNvPr id="0" name=""/>
        <dsp:cNvSpPr/>
      </dsp:nvSpPr>
      <dsp:spPr>
        <a:xfrm>
          <a:off x="1180964" y="1737665"/>
          <a:ext cx="2480597" cy="1488358"/>
        </a:xfrm>
        <a:prstGeom prst="rect">
          <a:avLst/>
        </a:prstGeom>
        <a:solidFill>
          <a:schemeClr val="accent2">
            <a:hueOff val="-8662909"/>
            <a:satOff val="7828"/>
            <a:lumOff val="88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200" kern="1200" dirty="0" smtClean="0"/>
            <a:t>価格戦略</a:t>
          </a:r>
          <a:endParaRPr kumimoji="1" lang="ja-JP" altLang="en-US" sz="4200" kern="1200" dirty="0"/>
        </a:p>
      </dsp:txBody>
      <dsp:txXfrm>
        <a:off x="1180964" y="1737665"/>
        <a:ext cx="2480597" cy="1488358"/>
      </dsp:txXfrm>
    </dsp:sp>
    <dsp:sp modelId="{6E57D4A9-A736-4860-B274-A9A5051B1923}">
      <dsp:nvSpPr>
        <dsp:cNvPr id="0" name=""/>
        <dsp:cNvSpPr/>
      </dsp:nvSpPr>
      <dsp:spPr>
        <a:xfrm>
          <a:off x="3909621" y="1737665"/>
          <a:ext cx="2480597" cy="1488358"/>
        </a:xfrm>
        <a:prstGeom prst="rect">
          <a:avLst/>
        </a:prstGeom>
        <a:solidFill>
          <a:schemeClr val="accent2">
            <a:hueOff val="-12994363"/>
            <a:satOff val="11743"/>
            <a:lumOff val="13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200" kern="1200" dirty="0" smtClean="0"/>
            <a:t>幸福感</a:t>
          </a:r>
          <a:endParaRPr kumimoji="1" lang="ja-JP" altLang="en-US" sz="4200" kern="1200" dirty="0"/>
        </a:p>
      </dsp:txBody>
      <dsp:txXfrm>
        <a:off x="3909621" y="1737665"/>
        <a:ext cx="2480597" cy="1488358"/>
      </dsp:txXfrm>
    </dsp:sp>
    <dsp:sp modelId="{E3A9B0D0-C271-4328-BC2A-BB0F4B97B736}">
      <dsp:nvSpPr>
        <dsp:cNvPr id="0" name=""/>
        <dsp:cNvSpPr/>
      </dsp:nvSpPr>
      <dsp:spPr>
        <a:xfrm>
          <a:off x="2545293" y="3474084"/>
          <a:ext cx="2480597" cy="1488358"/>
        </a:xfrm>
        <a:prstGeom prst="rect">
          <a:avLst/>
        </a:prstGeom>
        <a:solidFill>
          <a:schemeClr val="accent2">
            <a:hueOff val="-17325818"/>
            <a:satOff val="15657"/>
            <a:lumOff val="176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200" kern="1200" dirty="0" smtClean="0"/>
            <a:t>心理作戦</a:t>
          </a:r>
          <a:endParaRPr kumimoji="1" lang="ja-JP" altLang="en-US" sz="4200" kern="1200" dirty="0"/>
        </a:p>
      </dsp:txBody>
      <dsp:txXfrm>
        <a:off x="2545293" y="3474084"/>
        <a:ext cx="2480597" cy="14883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E45A53A3-9303-4EA9-A925-FF0264D96EEC}" type="datetimeFigureOut">
              <a:rPr kumimoji="1" lang="ja-JP" altLang="en-US" smtClean="0"/>
              <a:pPr/>
              <a:t>2014/9/29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53FA7A44-5FF0-48CE-8C77-26798F5F5D6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45664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A7A44-5FF0-48CE-8C77-26798F5F5D66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804763" indent="-309524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238098" indent="-24762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733337" indent="-24762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228576" indent="-24762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fld id="{4954E73B-E223-4BF4-882C-2269E2C2D764}" type="slidenum">
              <a:rPr lang="en-US" altLang="ja-JP" smtClean="0"/>
              <a:pPr eaLnBrk="1" hangingPunct="1"/>
              <a:t>57</a:t>
            </a:fld>
            <a:endParaRPr lang="en-US" altLang="ja-JP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:p14="http://schemas.microsoft.com/office/powerpoint/2010/main" xmlns="" val="25522946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CF1817-0613-4566-9D1E-559ECBFC3728}" type="slidenum">
              <a:rPr lang="en-US" altLang="ja-JP"/>
              <a:pPr/>
              <a:t>59</a:t>
            </a:fld>
            <a:endParaRPr lang="en-US" altLang="ja-JP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ja-JP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04123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C061B0-F299-4282-BDD2-A2B4F89344DC}" type="slidenum">
              <a:rPr lang="en-US" altLang="ja-JP"/>
              <a:pPr/>
              <a:t>60</a:t>
            </a:fld>
            <a:endParaRPr lang="en-US" altLang="ja-JP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ja-JP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97860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D6D7A1-5E78-4F63-B6CA-3692C20D64D3}" type="slidenum">
              <a:rPr lang="en-US" altLang="ja-JP"/>
              <a:pPr/>
              <a:t>61</a:t>
            </a:fld>
            <a:endParaRPr lang="en-US" altLang="ja-JP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ja-JP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82246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8153AC-C698-4E16-BF02-09320A87A3B8}" type="slidenum">
              <a:rPr lang="en-US" altLang="ja-JP"/>
              <a:pPr/>
              <a:t>62</a:t>
            </a:fld>
            <a:endParaRPr lang="en-US" altLang="ja-JP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ja-JP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53685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A7A44-5FF0-48CE-8C77-26798F5F5D66}" type="slidenum">
              <a:rPr kumimoji="1" lang="ja-JP" altLang="en-US" smtClean="0"/>
              <a:pPr/>
              <a:t>70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0268324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A81C5D-A644-43E6-8D16-126BC8AF225A}" type="slidenum">
              <a:rPr lang="en-US" altLang="ja-JP"/>
              <a:pPr/>
              <a:t>71</a:t>
            </a:fld>
            <a:endParaRPr lang="en-US" altLang="ja-JP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05645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623343-00FF-43B5-BA38-7130FE3C4A5A}" type="slidenum">
              <a:rPr lang="en-US" altLang="ja-JP"/>
              <a:pPr/>
              <a:t>72</a:t>
            </a:fld>
            <a:endParaRPr lang="en-US" altLang="ja-JP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25244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12088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A97271-FBCA-4063-8AFD-5DAA8836D498}" type="slidenum">
              <a:rPr lang="en-US" altLang="ja-JP"/>
              <a:pPr/>
              <a:t>74</a:t>
            </a:fld>
            <a:endParaRPr lang="en-US" altLang="ja-JP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2077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00138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D95F23-EF53-4A6C-B7BA-A5017CF84046}" type="slidenum">
              <a:rPr lang="en-US" altLang="ja-JP"/>
              <a:pPr/>
              <a:t>75</a:t>
            </a:fld>
            <a:endParaRPr lang="en-US" altLang="ja-JP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97926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293B65-E425-49D3-88C1-40F134247C3D}" type="slidenum">
              <a:rPr lang="en-US" altLang="ja-JP"/>
              <a:pPr/>
              <a:t>76</a:t>
            </a:fld>
            <a:endParaRPr lang="en-US" altLang="ja-JP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93832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FE5226-76F0-4D66-8B44-56CEE6F908BD}" type="slidenum">
              <a:rPr lang="en-US" altLang="ja-JP"/>
              <a:pPr/>
              <a:t>77</a:t>
            </a:fld>
            <a:endParaRPr lang="en-US" altLang="ja-JP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4477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AB0C31-EF8E-4FED-B8A9-4C88BC0299B1}" type="slidenum">
              <a:rPr lang="en-US" altLang="ja-JP"/>
              <a:pPr/>
              <a:t>80</a:t>
            </a:fld>
            <a:endParaRPr lang="en-US" altLang="ja-JP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08506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F1C66E-987E-407A-9959-85152B500CCA}" type="slidenum">
              <a:rPr lang="en-US" altLang="ja-JP"/>
              <a:pPr/>
              <a:t>82</a:t>
            </a:fld>
            <a:endParaRPr lang="en-US" altLang="ja-JP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45457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9B820F-263B-49A8-B8FF-6CEFC9BD6505}" type="slidenum">
              <a:rPr lang="en-US" altLang="ja-JP"/>
              <a:pPr/>
              <a:t>85</a:t>
            </a:fld>
            <a:endParaRPr lang="en-US" altLang="ja-JP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98013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EC8664-A6E8-4FA8-AD23-5BA3C9CFE9BF}" type="slidenum">
              <a:rPr lang="en-US" altLang="ja-JP"/>
              <a:pPr/>
              <a:t>86</a:t>
            </a:fld>
            <a:endParaRPr lang="en-US" altLang="ja-JP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56814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8E2677-5BFD-4888-B8CC-F75FBBCF36A6}" type="slidenum">
              <a:rPr lang="en-US" altLang="ja-JP"/>
              <a:pPr/>
              <a:t>88</a:t>
            </a:fld>
            <a:endParaRPr lang="en-US" altLang="ja-JP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70935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87A18C-FE4D-4819-9544-7F42E6A31F3B}" type="slidenum">
              <a:rPr lang="en-US" altLang="ja-JP"/>
              <a:pPr/>
              <a:t>89</a:t>
            </a:fld>
            <a:endParaRPr lang="en-US" altLang="ja-JP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62046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2F0F5E-09D5-4C1D-8380-762BEEB51B0C}" type="slidenum">
              <a:rPr lang="en-US" altLang="ja-JP"/>
              <a:pPr/>
              <a:t>90</a:t>
            </a:fld>
            <a:endParaRPr lang="en-US" altLang="ja-JP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8240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36873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47D0A8-DE35-4AC7-B6A5-E9C6BED56814}" type="slidenum">
              <a:rPr lang="en-US" altLang="ja-JP"/>
              <a:pPr/>
              <a:t>91</a:t>
            </a:fld>
            <a:endParaRPr lang="en-US" altLang="ja-JP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996395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616947-88EF-49DA-94F0-D2C0DD6B4238}" type="slidenum">
              <a:rPr lang="en-US" altLang="ja-JP"/>
              <a:pPr/>
              <a:t>92</a:t>
            </a:fld>
            <a:endParaRPr lang="en-US" altLang="ja-JP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33860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BF7DB4-A0E1-41A1-AD90-37748ABFE00E}" type="slidenum">
              <a:rPr lang="en-US" altLang="ja-JP"/>
              <a:pPr/>
              <a:t>93</a:t>
            </a:fld>
            <a:endParaRPr lang="en-US" altLang="ja-JP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992976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7CE06C-4CB2-4882-B0BC-D54E33948680}" type="slidenum">
              <a:rPr lang="en-US" altLang="ja-JP"/>
              <a:pPr/>
              <a:t>94</a:t>
            </a:fld>
            <a:endParaRPr lang="en-US" altLang="ja-JP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598697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804763" indent="-309524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238098" indent="-24762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733337" indent="-24762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228576" indent="-24762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fld id="{80A0A0CE-2BA5-4D6F-8869-898D6E482A51}" type="slidenum">
              <a:rPr lang="en-US" altLang="ja-JP" smtClean="0"/>
              <a:pPr eaLnBrk="1" hangingPunct="1"/>
              <a:t>98</a:t>
            </a:fld>
            <a:endParaRPr lang="en-US" altLang="ja-JP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:p14="http://schemas.microsoft.com/office/powerpoint/2010/main" xmlns="" val="2472662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6887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373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64112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１９８３年という年</a:t>
            </a:r>
          </a:p>
          <a:p>
            <a:r>
              <a:rPr kumimoji="1" lang="ja-JP" altLang="en-US" dirty="0" smtClean="0"/>
              <a:t>　東京ディズニーランドが成功したのは、開業のタイミング（</a:t>
            </a:r>
            <a:r>
              <a:rPr kumimoji="1" lang="en-US" altLang="ja-JP" dirty="0" smtClean="0"/>
              <a:t>1983</a:t>
            </a:r>
            <a:r>
              <a:rPr kumimoji="1" lang="ja-JP" altLang="en-US" dirty="0" smtClean="0"/>
              <a:t>年</a:t>
            </a:r>
            <a:r>
              <a:rPr kumimoji="1" lang="en-US" altLang="ja-JP" dirty="0" smtClean="0"/>
              <a:t>4</a:t>
            </a:r>
            <a:r>
              <a:rPr kumimoji="1" lang="ja-JP" altLang="en-US" dirty="0" smtClean="0"/>
              <a:t>月）がよかったことが挙げられる。日本経済の歴史を振り返ってみよう。</a:t>
            </a:r>
          </a:p>
          <a:p>
            <a:r>
              <a:rPr kumimoji="1" lang="ja-JP" altLang="en-US" dirty="0" smtClean="0"/>
              <a:t>　流行語大賞→</a:t>
            </a:r>
            <a:r>
              <a:rPr kumimoji="1" lang="en-US" altLang="ja-JP" dirty="0" smtClean="0"/>
              <a:t>1984</a:t>
            </a:r>
            <a:r>
              <a:rPr kumimoji="1" lang="ja-JP" altLang="en-US" dirty="0" smtClean="0"/>
              <a:t>年「おしん」が最初。</a:t>
            </a:r>
          </a:p>
          <a:p>
            <a:r>
              <a:rPr kumimoji="1" lang="ja-JP" altLang="en-US" dirty="0" smtClean="0"/>
              <a:t>ヒット曲「初恋（村下孝蔵）、めだかの兄妹（わらべ）、さざんかの宿（大川栄策）、探偵物語（薬師丸ひろ子）、ガラスの林檎（松田聖子）、</a:t>
            </a:r>
            <a:r>
              <a:rPr kumimoji="1" lang="en-US" altLang="ja-JP" dirty="0" smtClean="0"/>
              <a:t>CAT'S EYE  </a:t>
            </a:r>
            <a:r>
              <a:rPr kumimoji="1" lang="ja-JP" altLang="en-US" dirty="0" smtClean="0"/>
              <a:t>（杏里）、時をかける少女（原田知世）</a:t>
            </a:r>
            <a:r>
              <a:rPr kumimoji="1" lang="en-US" altLang="ja-JP" dirty="0" smtClean="0"/>
              <a:t>…</a:t>
            </a:r>
            <a:r>
              <a:rPr kumimoji="1" lang="ja-JP" altLang="en-US" dirty="0" smtClean="0"/>
              <a:t>」  </a:t>
            </a:r>
          </a:p>
          <a:p>
            <a:r>
              <a:rPr kumimoji="1" lang="ja-JP" altLang="en-US" dirty="0" smtClean="0"/>
              <a:t>　山下達郎の「クリスマスイブ」はこの年に発売されたアルバム「ＭＥＬＯＤＩＥＳ」に収録されている。</a:t>
            </a:r>
          </a:p>
          <a:p>
            <a:r>
              <a:rPr kumimoji="1" lang="ja-JP" altLang="en-US" dirty="0" smtClean="0"/>
              <a:t>　村上春樹に「１Ｑ８４」という小説があるが、その舞台の一年前。</a:t>
            </a:r>
          </a:p>
          <a:p>
            <a:endParaRPr kumimoji="1" lang="ja-JP" altLang="en-US" dirty="0" smtClean="0"/>
          </a:p>
          <a:p>
            <a:r>
              <a:rPr kumimoji="1" lang="ja-JP" altLang="en-US" dirty="0" smtClean="0"/>
              <a:t>・内閣総理大臣は中曽根康弘、米国の大統領はロナルド・レーガンである。</a:t>
            </a:r>
          </a:p>
          <a:p>
            <a:r>
              <a:rPr kumimoji="1" lang="ja-JP" altLang="en-US" dirty="0" smtClean="0"/>
              <a:t>・実質ＧＤＰ成長率は</a:t>
            </a:r>
            <a:r>
              <a:rPr kumimoji="1" lang="en-US" altLang="ja-JP" dirty="0" smtClean="0"/>
              <a:t>2.5</a:t>
            </a:r>
            <a:r>
              <a:rPr kumimoji="1" lang="ja-JP" altLang="en-US" dirty="0" smtClean="0"/>
              <a:t>％、日経平均株価は</a:t>
            </a:r>
            <a:r>
              <a:rPr kumimoji="1" lang="en-US" altLang="ja-JP" dirty="0" smtClean="0"/>
              <a:t>9322.97</a:t>
            </a:r>
            <a:r>
              <a:rPr kumimoji="1" lang="ja-JP" altLang="en-US" dirty="0" smtClean="0"/>
              <a:t>円、対ドル円レートは一ドル＝２３６円、失業率は</a:t>
            </a:r>
            <a:r>
              <a:rPr kumimoji="1" lang="en-US" altLang="ja-JP" dirty="0" smtClean="0"/>
              <a:t>2.7</a:t>
            </a:r>
            <a:r>
              <a:rPr kumimoji="1" lang="ja-JP" altLang="en-US" dirty="0" smtClean="0"/>
              <a:t>％。景気基準日付を見ると、</a:t>
            </a:r>
            <a:r>
              <a:rPr kumimoji="1" lang="en-US" altLang="ja-JP" dirty="0" smtClean="0"/>
              <a:t>1983</a:t>
            </a:r>
            <a:r>
              <a:rPr kumimoji="1" lang="ja-JP" altLang="en-US" dirty="0" smtClean="0"/>
              <a:t>年２月が景気の「谷」である。つまり、２月以降景気拡大局面となっている。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A7A44-5FF0-48CE-8C77-26798F5F5D66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8756102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1pPr>
            <a:lvl2pPr marL="804763" indent="-309524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2pPr>
            <a:lvl3pPr marL="1238098" indent="-24762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3pPr>
            <a:lvl4pPr marL="1733337" indent="-24762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4pPr>
            <a:lvl5pPr marL="2228576" indent="-24762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FE021A8B-534F-4EC6-9440-D6EEF7B46D6A}" type="slidenum">
              <a:rPr lang="en-US" altLang="ja-JP" smtClean="0">
                <a:latin typeface="Arial" charset="0"/>
              </a:rPr>
              <a:pPr eaLnBrk="1" hangingPunct="1"/>
              <a:t>14</a:t>
            </a:fld>
            <a:endParaRPr lang="en-US" altLang="ja-JP" smtClean="0">
              <a:latin typeface="Arial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:p14="http://schemas.microsoft.com/office/powerpoint/2010/main" xmlns="" val="35622335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2645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9CAC8-9185-4E8E-92E3-AA3D11749914}" type="datetimeFigureOut">
              <a:rPr kumimoji="1" lang="ja-JP" altLang="en-US" smtClean="0"/>
              <a:pPr/>
              <a:t>2014/9/29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1913D-C398-4E95-A91E-34E5947C888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9CAC8-9185-4E8E-92E3-AA3D11749914}" type="datetimeFigureOut">
              <a:rPr kumimoji="1" lang="ja-JP" altLang="en-US" smtClean="0"/>
              <a:pPr/>
              <a:t>2014/9/29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1913D-C398-4E95-A91E-34E5947C888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9CAC8-9185-4E8E-92E3-AA3D11749914}" type="datetimeFigureOut">
              <a:rPr kumimoji="1" lang="ja-JP" altLang="en-US" smtClean="0"/>
              <a:pPr/>
              <a:t>2014/9/29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1913D-C398-4E95-A91E-34E5947C888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9CAC8-9185-4E8E-92E3-AA3D11749914}" type="datetimeFigureOut">
              <a:rPr kumimoji="1" lang="ja-JP" altLang="en-US" smtClean="0"/>
              <a:pPr/>
              <a:t>2014/9/29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1913D-C398-4E95-A91E-34E5947C888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9CAC8-9185-4E8E-92E3-AA3D11749914}" type="datetimeFigureOut">
              <a:rPr kumimoji="1" lang="ja-JP" altLang="en-US" smtClean="0"/>
              <a:pPr/>
              <a:t>2014/9/29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1913D-C398-4E95-A91E-34E5947C888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9CAC8-9185-4E8E-92E3-AA3D11749914}" type="datetimeFigureOut">
              <a:rPr kumimoji="1" lang="ja-JP" altLang="en-US" smtClean="0"/>
              <a:pPr/>
              <a:t>2014/9/29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1913D-C398-4E95-A91E-34E5947C888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9CAC8-9185-4E8E-92E3-AA3D11749914}" type="datetimeFigureOut">
              <a:rPr kumimoji="1" lang="ja-JP" altLang="en-US" smtClean="0"/>
              <a:pPr/>
              <a:t>2014/9/29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1913D-C398-4E95-A91E-34E5947C888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9CAC8-9185-4E8E-92E3-AA3D11749914}" type="datetimeFigureOut">
              <a:rPr kumimoji="1" lang="ja-JP" altLang="en-US" smtClean="0"/>
              <a:pPr/>
              <a:t>2014/9/29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1913D-C398-4E95-A91E-34E5947C888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9CAC8-9185-4E8E-92E3-AA3D11749914}" type="datetimeFigureOut">
              <a:rPr kumimoji="1" lang="ja-JP" altLang="en-US" smtClean="0"/>
              <a:pPr/>
              <a:t>2014/9/29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1913D-C398-4E95-A91E-34E5947C888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9CAC8-9185-4E8E-92E3-AA3D11749914}" type="datetimeFigureOut">
              <a:rPr kumimoji="1" lang="ja-JP" altLang="en-US" smtClean="0"/>
              <a:pPr/>
              <a:t>2014/9/29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1913D-C398-4E95-A91E-34E5947C888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9CAC8-9185-4E8E-92E3-AA3D11749914}" type="datetimeFigureOut">
              <a:rPr kumimoji="1" lang="ja-JP" altLang="en-US" smtClean="0"/>
              <a:pPr/>
              <a:t>2014/9/29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1913D-C398-4E95-A91E-34E5947C888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9CAC8-9185-4E8E-92E3-AA3D11749914}" type="datetimeFigureOut">
              <a:rPr kumimoji="1" lang="ja-JP" altLang="en-US" smtClean="0"/>
              <a:pPr/>
              <a:t>2014/9/29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1913D-C398-4E95-A91E-34E5947C888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javascript:void(0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3" Type="http://schemas.openxmlformats.org/officeDocument/2006/relationships/image" Target="../media/image24.gif"/><Relationship Id="rId7" Type="http://schemas.openxmlformats.org/officeDocument/2006/relationships/image" Target="../media/image28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gif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5.jpe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hyperlink" Target="http://farm8.staticflickr.com/7164/6647126823_afa8a97720_b.jpg" TargetMode="Externa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hyperlink" Target="http://ameblo.jp/paint-itabashi/image-10914930635-11273970824.html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1.jpeg"/><Relationship Id="rId4" Type="http://schemas.openxmlformats.org/officeDocument/2006/relationships/hyperlink" Target="http://ameblo.jp/paint-itabashi/image-10914930635-11273967844.html" TargetMode="Externa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jpeg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 smtClean="0"/>
              <a:t>経済学のイントロダクション</a:t>
            </a:r>
            <a:endParaRPr lang="ja-JP" altLang="en-US" dirty="0"/>
          </a:p>
        </p:txBody>
      </p:sp>
      <p:sp>
        <p:nvSpPr>
          <p:cNvPr id="5" name="サブタイトル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 smtClean="0"/>
              <a:t>跡見学園女子大学</a:t>
            </a:r>
            <a:endParaRPr kumimoji="1" lang="en-US" altLang="ja-JP" dirty="0" smtClean="0"/>
          </a:p>
          <a:p>
            <a:r>
              <a:rPr lang="ja-JP" altLang="en-US" dirty="0" smtClean="0"/>
              <a:t>山澤成康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/>
              <a:t>心理学と経済学</a:t>
            </a:r>
          </a:p>
        </p:txBody>
      </p:sp>
      <p:sp>
        <p:nvSpPr>
          <p:cNvPr id="118787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611188" y="1341438"/>
            <a:ext cx="8007350" cy="4695825"/>
          </a:xfrm>
        </p:spPr>
        <p:txBody>
          <a:bodyPr/>
          <a:lstStyle/>
          <a:p>
            <a:pPr eaLnBrk="1" hangingPunct="1"/>
            <a:r>
              <a:rPr lang="ja-JP" altLang="en-US" sz="2800" dirty="0" smtClean="0"/>
              <a:t>Ａ子さんはディズニーランドに行くことにしていました。当日でかけるける前に次のことが起こりました。</a:t>
            </a:r>
          </a:p>
          <a:p>
            <a:pPr eaLnBrk="1" hangingPunct="1"/>
            <a:r>
              <a:rPr lang="ja-JP" altLang="en-US" sz="2800" dirty="0" smtClean="0"/>
              <a:t>①当日券（</a:t>
            </a:r>
            <a:r>
              <a:rPr lang="en-US" altLang="ja-JP" sz="2800" dirty="0" smtClean="0"/>
              <a:t>6000</a:t>
            </a:r>
            <a:r>
              <a:rPr lang="ja-JP" altLang="en-US" sz="2800" dirty="0" smtClean="0"/>
              <a:t>円）を買うつもりだったが、</a:t>
            </a:r>
            <a:r>
              <a:rPr lang="en-US" altLang="ja-JP" sz="2800" dirty="0" smtClean="0">
                <a:solidFill>
                  <a:srgbClr val="0000CC"/>
                </a:solidFill>
              </a:rPr>
              <a:t>6000</a:t>
            </a:r>
            <a:r>
              <a:rPr lang="ja-JP" altLang="en-US" sz="2800" dirty="0" smtClean="0">
                <a:solidFill>
                  <a:srgbClr val="0000CC"/>
                </a:solidFill>
              </a:rPr>
              <a:t>円失くしていたことに</a:t>
            </a:r>
            <a:r>
              <a:rPr lang="ja-JP" altLang="en-US" sz="2800" dirty="0" smtClean="0"/>
              <a:t>気づきました。</a:t>
            </a:r>
            <a:r>
              <a:rPr lang="en-US" altLang="ja-JP" sz="2800" dirty="0" smtClean="0"/>
              <a:t>6000</a:t>
            </a:r>
            <a:r>
              <a:rPr lang="ja-JP" altLang="en-US" sz="2800" dirty="0" smtClean="0"/>
              <a:t>円出して当日券を買いますか。</a:t>
            </a:r>
          </a:p>
          <a:p>
            <a:pPr eaLnBrk="1" hangingPunct="1"/>
            <a:endParaRPr lang="ja-JP" altLang="en-US" sz="2800" dirty="0" smtClean="0"/>
          </a:p>
          <a:p>
            <a:pPr eaLnBrk="1" hangingPunct="1"/>
            <a:r>
              <a:rPr lang="ja-JP" altLang="en-US" sz="2800" dirty="0" smtClean="0"/>
              <a:t>②前売り券を</a:t>
            </a:r>
            <a:r>
              <a:rPr lang="en-US" altLang="ja-JP" sz="2800" dirty="0" smtClean="0"/>
              <a:t>6000</a:t>
            </a:r>
            <a:r>
              <a:rPr lang="ja-JP" altLang="en-US" sz="2800" dirty="0" smtClean="0"/>
              <a:t>円出して買っていたところ、</a:t>
            </a:r>
            <a:r>
              <a:rPr lang="ja-JP" altLang="en-US" sz="2800" dirty="0" smtClean="0">
                <a:solidFill>
                  <a:srgbClr val="0000CC"/>
                </a:solidFill>
              </a:rPr>
              <a:t>チケットを失くしたこと</a:t>
            </a:r>
            <a:r>
              <a:rPr lang="ja-JP" altLang="en-US" sz="2800" dirty="0" smtClean="0"/>
              <a:t>に気づきました。当日券も</a:t>
            </a:r>
            <a:r>
              <a:rPr lang="en-US" altLang="ja-JP" sz="2800" dirty="0" smtClean="0"/>
              <a:t>6000</a:t>
            </a:r>
            <a:r>
              <a:rPr lang="ja-JP" altLang="en-US" sz="2800" dirty="0" smtClean="0"/>
              <a:t>円で買えますが、買いますか？</a:t>
            </a:r>
          </a:p>
        </p:txBody>
      </p:sp>
      <p:sp>
        <p:nvSpPr>
          <p:cNvPr id="118791" name="Oval 7"/>
          <p:cNvSpPr>
            <a:spLocks noChangeArrowheads="1"/>
          </p:cNvSpPr>
          <p:nvPr/>
        </p:nvSpPr>
        <p:spPr bwMode="auto">
          <a:xfrm>
            <a:off x="179388" y="5949950"/>
            <a:ext cx="3097212" cy="719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>
                <a:solidFill>
                  <a:srgbClr val="0000CC"/>
                </a:solidFill>
              </a:rPr>
              <a:t>②で買わない人が多いはず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8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1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ja-JP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限界効用逓減の法則</a:t>
            </a:r>
            <a:endParaRPr kumimoji="1" lang="ja-JP" alt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00808"/>
            <a:ext cx="7330454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限界効用は逓減</a:t>
            </a:r>
            <a:endParaRPr kumimoji="1" lang="ja-JP" alt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490" y="1417638"/>
            <a:ext cx="7619019" cy="4507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年間パスと総効用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3798" y="1556792"/>
            <a:ext cx="7316403" cy="4464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ja-JP" sz="3600" dirty="0" smtClean="0"/>
              <a:t>経済学の１０大原理（マンキュー</a:t>
            </a:r>
            <a:r>
              <a:rPr lang="ja-JP" altLang="ja-JP" sz="3600" dirty="0" smtClean="0"/>
              <a:t>）</a:t>
            </a:r>
            <a:endParaRPr kumimoji="1" lang="ja-JP" altLang="en-US" sz="36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ja-JP" altLang="ja-JP" dirty="0" smtClean="0"/>
              <a:t>人々</a:t>
            </a:r>
            <a:r>
              <a:rPr lang="ja-JP" altLang="ja-JP" dirty="0" smtClean="0"/>
              <a:t>はトレードオフに直面している。</a:t>
            </a:r>
          </a:p>
          <a:p>
            <a:pPr lvl="0"/>
            <a:r>
              <a:rPr lang="ja-JP" altLang="ja-JP" dirty="0" smtClean="0"/>
              <a:t>あるものの費用は、それを得るために放棄したものの価値である。</a:t>
            </a:r>
          </a:p>
          <a:p>
            <a:pPr lvl="0"/>
            <a:r>
              <a:rPr lang="ja-JP" altLang="ja-JP" dirty="0" smtClean="0"/>
              <a:t>合理的な人々は限界的な部分で考える</a:t>
            </a:r>
          </a:p>
          <a:p>
            <a:pPr lvl="0"/>
            <a:r>
              <a:rPr lang="ja-JP" altLang="ja-JP" dirty="0" smtClean="0"/>
              <a:t>人々はさまざまなインセンティブ（誘因）に反応する。</a:t>
            </a:r>
          </a:p>
          <a:p>
            <a:pPr lvl="0"/>
            <a:r>
              <a:rPr lang="ja-JP" altLang="ja-JP" dirty="0" smtClean="0"/>
              <a:t>交易（取引）はすべての人々をより豊かにする。</a:t>
            </a:r>
          </a:p>
          <a:p>
            <a:pPr lvl="0"/>
            <a:r>
              <a:rPr lang="ja-JP" altLang="ja-JP" dirty="0" smtClean="0"/>
              <a:t>通常、市場は経済活動を組織する良策である。</a:t>
            </a:r>
          </a:p>
          <a:p>
            <a:pPr lvl="0"/>
            <a:r>
              <a:rPr lang="ja-JP" altLang="ja-JP" dirty="0" smtClean="0"/>
              <a:t>政府は市場のもたらす成果を改善できることもある。</a:t>
            </a:r>
          </a:p>
          <a:p>
            <a:pPr lvl="0"/>
            <a:r>
              <a:rPr lang="ja-JP" altLang="ja-JP" dirty="0" smtClean="0"/>
              <a:t>一国の生活水準は、財・サービスの生産能力に依存している</a:t>
            </a:r>
          </a:p>
          <a:p>
            <a:pPr lvl="0"/>
            <a:r>
              <a:rPr lang="ja-JP" altLang="ja-JP" dirty="0" smtClean="0"/>
              <a:t>政府が紙幣を印刷しすぎると、物価が上昇する</a:t>
            </a:r>
          </a:p>
          <a:p>
            <a:pPr lvl="0"/>
            <a:r>
              <a:rPr lang="ja-JP" altLang="ja-JP" dirty="0" smtClean="0"/>
              <a:t>社会は、インフレ率と失業率の短期的トレードオフに直面している。</a:t>
            </a:r>
          </a:p>
          <a:p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トレードオフ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ja-JP" altLang="ja-JP" dirty="0" smtClean="0"/>
              <a:t>世の中</a:t>
            </a:r>
            <a:r>
              <a:rPr lang="ja-JP" altLang="ja-JP" dirty="0" smtClean="0"/>
              <a:t>の資源に無限にあるものはありません。１日は２４時間と決まっています。経済学の勉強をすると、その間は英語の勉強はできません。大学の授業を受けに行っている間はアルバイトはできません。</a:t>
            </a:r>
          </a:p>
          <a:p>
            <a:r>
              <a:rPr lang="ja-JP" altLang="ja-JP" dirty="0" smtClean="0"/>
              <a:t>社会人になって自分で給料を稼ぐようになっても、自由に好きなものが買えるわけではありません。給料には限りがあります。食べ物をたくさん買うと服が買えなくなります。もし食べ物も服もかってしまったら、貯金をすることができなくなります。こうした「こちらをたてればあちらがたたず」という状況を、トレードオフと呼びます。</a:t>
            </a:r>
          </a:p>
          <a:p>
            <a:r>
              <a:rPr lang="ja-JP" altLang="ja-JP" dirty="0" smtClean="0"/>
              <a:t>これは国の政策などについても言えることです。「大砲かバターか」「環境保護か高所得か」「効率性か公平性か」などさまざまな問題点があります。</a:t>
            </a:r>
          </a:p>
          <a:p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ja-JP" dirty="0" smtClean="0"/>
              <a:t>機会費用</a:t>
            </a:r>
            <a:br>
              <a:rPr lang="ja-JP" altLang="ja-JP" dirty="0" smtClean="0"/>
            </a:b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ja-JP" dirty="0" smtClean="0"/>
              <a:t>「</a:t>
            </a:r>
            <a:r>
              <a:rPr lang="ja-JP" altLang="ja-JP" dirty="0" smtClean="0"/>
              <a:t>あるものの費用は、それを得るために放棄したものの価値である。」</a:t>
            </a:r>
          </a:p>
          <a:p>
            <a:endParaRPr lang="en-US" altLang="ja-JP" dirty="0" smtClean="0"/>
          </a:p>
          <a:p>
            <a:r>
              <a:rPr lang="ja-JP" altLang="ja-JP" dirty="0" smtClean="0"/>
              <a:t>大学</a:t>
            </a:r>
            <a:r>
              <a:rPr lang="ja-JP" altLang="ja-JP" dirty="0" smtClean="0"/>
              <a:t>に通うための費用は？</a:t>
            </a:r>
          </a:p>
          <a:p>
            <a:pPr>
              <a:buNone/>
            </a:pPr>
            <a:r>
              <a:rPr lang="ja-JP" altLang="en-US" dirty="0" smtClean="0"/>
              <a:t>　　　</a:t>
            </a:r>
            <a:r>
              <a:rPr lang="ja-JP" altLang="ja-JP" dirty="0" smtClean="0"/>
              <a:t>食費</a:t>
            </a:r>
            <a:r>
              <a:rPr lang="ja-JP" altLang="ja-JP" dirty="0" smtClean="0"/>
              <a:t>、住居費、授業料だけか</a:t>
            </a:r>
            <a:r>
              <a:rPr lang="ja-JP" altLang="ja-JP" dirty="0" smtClean="0"/>
              <a:t>？</a:t>
            </a:r>
            <a:endParaRPr lang="ja-JP" altLang="ja-JP" dirty="0" smtClean="0"/>
          </a:p>
          <a:p>
            <a:endParaRPr kumimoji="1" lang="ja-JP" altLang="en-US" dirty="0"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合理的な人々は限界的な部分で考える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ja-JP" altLang="ja-JP" dirty="0" smtClean="0"/>
              <a:t>飛行機</a:t>
            </a:r>
            <a:r>
              <a:rPr lang="ja-JP" altLang="ja-JP" dirty="0" smtClean="0"/>
              <a:t>の例</a:t>
            </a:r>
          </a:p>
          <a:p>
            <a:r>
              <a:rPr lang="ja-JP" altLang="ja-JP" dirty="0" smtClean="0"/>
              <a:t>　</a:t>
            </a:r>
            <a:r>
              <a:rPr lang="en-US" altLang="ja-JP" dirty="0" smtClean="0"/>
              <a:t>200</a:t>
            </a:r>
            <a:r>
              <a:rPr lang="ja-JP" altLang="ja-JP" dirty="0" smtClean="0"/>
              <a:t>人乗りの旅客機の費用</a:t>
            </a:r>
            <a:r>
              <a:rPr lang="en-US" altLang="ja-JP" dirty="0" smtClean="0"/>
              <a:t>1000</a:t>
            </a:r>
            <a:r>
              <a:rPr lang="ja-JP" altLang="ja-JP" dirty="0" smtClean="0"/>
              <a:t>万円</a:t>
            </a:r>
          </a:p>
          <a:p>
            <a:r>
              <a:rPr lang="ja-JP" altLang="ja-JP" dirty="0" smtClean="0"/>
              <a:t>　</a:t>
            </a:r>
            <a:r>
              <a:rPr lang="en-US" altLang="ja-JP" dirty="0" smtClean="0"/>
              <a:t>1</a:t>
            </a:r>
            <a:r>
              <a:rPr lang="ja-JP" altLang="ja-JP" dirty="0" smtClean="0"/>
              <a:t>席当たりの費用＝</a:t>
            </a:r>
            <a:r>
              <a:rPr lang="en-US" altLang="ja-JP" dirty="0" smtClean="0"/>
              <a:t>1000</a:t>
            </a:r>
            <a:r>
              <a:rPr lang="ja-JP" altLang="ja-JP" dirty="0" smtClean="0"/>
              <a:t>万円÷</a:t>
            </a:r>
            <a:r>
              <a:rPr lang="en-US" altLang="ja-JP" dirty="0" smtClean="0"/>
              <a:t>200</a:t>
            </a:r>
            <a:r>
              <a:rPr lang="ja-JP" altLang="ja-JP" dirty="0" smtClean="0"/>
              <a:t>＝５万円</a:t>
            </a:r>
          </a:p>
          <a:p>
            <a:r>
              <a:rPr lang="ja-JP" altLang="ja-JP" dirty="0" smtClean="0"/>
              <a:t>　</a:t>
            </a:r>
            <a:r>
              <a:rPr lang="en-US" altLang="ja-JP" dirty="0" smtClean="0"/>
              <a:t>10</a:t>
            </a:r>
            <a:r>
              <a:rPr lang="ja-JP" altLang="ja-JP" dirty="0" smtClean="0"/>
              <a:t>席残して出発しようとしたとき、</a:t>
            </a:r>
            <a:r>
              <a:rPr lang="en-US" altLang="ja-JP" dirty="0" smtClean="0"/>
              <a:t>3</a:t>
            </a:r>
            <a:r>
              <a:rPr lang="ja-JP" altLang="ja-JP" dirty="0" smtClean="0"/>
              <a:t>万円なら支払ってもよいと考えている客にチケットを売るべきか</a:t>
            </a:r>
            <a:r>
              <a:rPr lang="ja-JP" altLang="ja-JP" dirty="0" smtClean="0"/>
              <a:t>？</a:t>
            </a:r>
            <a:endParaRPr lang="en-US" altLang="ja-JP" dirty="0" smtClean="0"/>
          </a:p>
          <a:p>
            <a:endParaRPr lang="ja-JP" altLang="ja-JP" dirty="0" smtClean="0"/>
          </a:p>
          <a:p>
            <a:r>
              <a:rPr lang="ja-JP" altLang="ja-JP" dirty="0" smtClean="0"/>
              <a:t>　限界費用と限界収入で考える。</a:t>
            </a:r>
          </a:p>
          <a:p>
            <a:pPr>
              <a:buNone/>
            </a:pPr>
            <a:r>
              <a:rPr lang="en-US" altLang="ja-JP" dirty="0" smtClean="0"/>
              <a:t> </a:t>
            </a:r>
            <a:endParaRPr lang="ja-JP" altLang="ja-JP" dirty="0" smtClean="0"/>
          </a:p>
          <a:p>
            <a:endParaRPr kumimoji="1" lang="ja-JP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>
          <a:extLst/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dirty="0" smtClean="0">
                <a:cs typeface="+mj-cs"/>
              </a:rPr>
              <a:t>メンタル・アカウンティング</a:t>
            </a:r>
            <a:br>
              <a:rPr lang="ja-JP" altLang="en-US" dirty="0" smtClean="0">
                <a:cs typeface="+mj-cs"/>
              </a:rPr>
            </a:br>
            <a:r>
              <a:rPr lang="ja-JP" altLang="en-US" dirty="0" smtClean="0">
                <a:cs typeface="+mj-cs"/>
              </a:rPr>
              <a:t>（心の財布）</a:t>
            </a:r>
          </a:p>
        </p:txBody>
      </p:sp>
      <p:sp>
        <p:nvSpPr>
          <p:cNvPr id="18435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354360" y="1772816"/>
            <a:ext cx="8435280" cy="4824536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ja-JP" altLang="en-US" dirty="0" smtClean="0"/>
              <a:t>人々はお金の収支を計算するとき、心理的に、「娯楽費」「食費」などに分けている。</a:t>
            </a:r>
            <a:endParaRPr lang="en-US" altLang="ja-JP" dirty="0" smtClean="0"/>
          </a:p>
          <a:p>
            <a:pPr eaLnBrk="1" hangingPunct="1">
              <a:lnSpc>
                <a:spcPct val="90000"/>
              </a:lnSpc>
            </a:pPr>
            <a:endParaRPr lang="ja-JP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ja-JP" altLang="en-US" dirty="0" smtClean="0"/>
              <a:t>①の場合は、「娯楽費」への支出は</a:t>
            </a:r>
            <a:r>
              <a:rPr lang="en-US" altLang="ja-JP" dirty="0" smtClean="0"/>
              <a:t>6000</a:t>
            </a:r>
            <a:r>
              <a:rPr lang="ja-JP" altLang="en-US" dirty="0" smtClean="0"/>
              <a:t>円</a:t>
            </a:r>
          </a:p>
          <a:p>
            <a:pPr eaLnBrk="1" hangingPunct="1">
              <a:lnSpc>
                <a:spcPct val="90000"/>
              </a:lnSpc>
            </a:pPr>
            <a:r>
              <a:rPr lang="ja-JP" altLang="en-US" dirty="0" smtClean="0"/>
              <a:t>②の場合は、「娯楽費」への支出は</a:t>
            </a:r>
            <a:r>
              <a:rPr lang="en-US" altLang="ja-JP" dirty="0" smtClean="0"/>
              <a:t>1</a:t>
            </a:r>
            <a:r>
              <a:rPr lang="ja-JP" altLang="en-US" dirty="0" smtClean="0"/>
              <a:t>万</a:t>
            </a:r>
            <a:r>
              <a:rPr lang="en-US" altLang="ja-JP" dirty="0" smtClean="0"/>
              <a:t>2000</a:t>
            </a:r>
            <a:r>
              <a:rPr lang="ja-JP" altLang="en-US" dirty="0" smtClean="0"/>
              <a:t>円になる。</a:t>
            </a:r>
          </a:p>
          <a:p>
            <a:pPr eaLnBrk="1" hangingPunct="1">
              <a:lnSpc>
                <a:spcPct val="90000"/>
              </a:lnSpc>
            </a:pPr>
            <a:endParaRPr lang="ja-JP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ja-JP" altLang="en-US" dirty="0" smtClean="0"/>
              <a:t>合理的に考えれば収支は同じなのに、行動に違いが出る。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マクロ経済学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「鳥の目」で経済をみる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ja-JP" altLang="en-US" dirty="0" smtClean="0"/>
              <a:t>ディズニーランドと日本経済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3255" y="1628800"/>
            <a:ext cx="8491294" cy="4464496"/>
          </a:xfrm>
          <a:prstGeom prst="rect">
            <a:avLst/>
          </a:prstGeom>
        </p:spPr>
      </p:pic>
      <p:sp>
        <p:nvSpPr>
          <p:cNvPr id="4" name="円/楕円 3"/>
          <p:cNvSpPr/>
          <p:nvPr/>
        </p:nvSpPr>
        <p:spPr>
          <a:xfrm>
            <a:off x="4355976" y="4077072"/>
            <a:ext cx="216024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7155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ja-JP" altLang="en-US" dirty="0" smtClean="0"/>
              <a:t>オリエンタルランドの歴史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ja-JP" sz="3200" dirty="0" smtClean="0"/>
              <a:t>1960</a:t>
            </a:r>
            <a:r>
              <a:rPr lang="ja-JP" altLang="en-US" sz="3200" dirty="0" smtClean="0"/>
              <a:t>年</a:t>
            </a:r>
            <a:r>
              <a:rPr lang="en-US" altLang="ja-JP" sz="3200" dirty="0" smtClean="0"/>
              <a:t>7</a:t>
            </a:r>
            <a:r>
              <a:rPr lang="ja-JP" altLang="en-US" sz="3200" dirty="0" smtClean="0"/>
              <a:t>月設立（京成電鉄と三井不動産ほか）</a:t>
            </a:r>
          </a:p>
          <a:p>
            <a:pPr eaLnBrk="1" hangingPunct="1">
              <a:lnSpc>
                <a:spcPct val="90000"/>
              </a:lnSpc>
              <a:defRPr/>
            </a:pPr>
            <a:endParaRPr lang="ja-JP" altLang="en-US" sz="32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ja-JP" sz="3200" dirty="0" smtClean="0"/>
              <a:t>【</a:t>
            </a:r>
            <a:r>
              <a:rPr lang="ja-JP" altLang="en-US" sz="3200" dirty="0" smtClean="0"/>
              <a:t>目的</a:t>
            </a:r>
            <a:r>
              <a:rPr lang="en-US" altLang="ja-JP" sz="3200" dirty="0" smtClean="0"/>
              <a:t>】</a:t>
            </a:r>
            <a:endParaRPr lang="ja-JP" altLang="en-US" sz="32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ja-JP" altLang="en-US" sz="3200" dirty="0" smtClean="0"/>
              <a:t>　千葉県浦安沖の海面を埋立て、商業地・住宅地の開発と大規模レジャー施設の建設を行い、国民の文化・厚生・福祉に寄与する</a:t>
            </a:r>
            <a:endParaRPr lang="en-US" altLang="ja-JP" sz="32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ja-JP" sz="32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ja-JP" altLang="en-US" sz="3200" dirty="0" smtClean="0"/>
              <a:t>　　→ディズニーランドを作るかどうかは未定</a:t>
            </a:r>
          </a:p>
        </p:txBody>
      </p:sp>
    </p:spTree>
    <p:extLst>
      <p:ext uri="{BB962C8B-B14F-4D97-AF65-F5344CB8AC3E}">
        <p14:creationId xmlns:p14="http://schemas.microsoft.com/office/powerpoint/2010/main" xmlns="" val="193884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7170" name="Picture 2" descr="G:\モバイル用 (O)\ディズニー\統合版\新聞切抜き、画像資料\オリエンタルランド構想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0171"/>
            <a:ext cx="8928992" cy="646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6573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今後生活のどのような面に特に力をいれたいと思いますか</a:t>
            </a:r>
            <a:endParaRPr kumimoji="1" lang="ja-JP" altLang="en-US" dirty="0"/>
          </a:p>
        </p:txBody>
      </p:sp>
      <p:pic>
        <p:nvPicPr>
          <p:cNvPr id="1454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7937478" cy="4239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2083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これから先、あなたの家の生活はどうなっていくと思いますか</a:t>
            </a:r>
            <a:endParaRPr kumimoji="1" lang="ja-JP" alt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7" y="1700808"/>
            <a:ext cx="7477607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3184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ja-JP" altLang="en-US" dirty="0" smtClean="0"/>
              <a:t>開園タイミングに恵まれたＴＤＲ</a:t>
            </a:r>
            <a:endParaRPr kumimoji="1" lang="ja-JP" altLang="en-US" dirty="0"/>
          </a:p>
        </p:txBody>
      </p:sp>
      <p:pic>
        <p:nvPicPr>
          <p:cNvPr id="148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828" y="1628800"/>
            <a:ext cx="8715076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1819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消費の変遷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消費とは</a:t>
            </a:r>
            <a:r>
              <a:rPr kumimoji="1" lang="ja-JP" altLang="en-US" dirty="0" smtClean="0"/>
              <a:t>？</a:t>
            </a:r>
            <a:endParaRPr lang="en-US" altLang="ja-JP" dirty="0" smtClean="0"/>
          </a:p>
          <a:p>
            <a:r>
              <a:rPr kumimoji="1" lang="ja-JP" altLang="en-US" dirty="0"/>
              <a:t>時間</a:t>
            </a:r>
            <a:r>
              <a:rPr kumimoji="1" lang="ja-JP" altLang="en-US" dirty="0" smtClean="0"/>
              <a:t>の</a:t>
            </a:r>
            <a:r>
              <a:rPr kumimoji="1" lang="ja-JP" altLang="en-US" dirty="0" smtClean="0"/>
              <a:t>消費、物語の消費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経済学とは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ja-JP" altLang="en-US" dirty="0" smtClean="0"/>
              <a:t>「経世済民」</a:t>
            </a:r>
            <a:endParaRPr kumimoji="1" lang="en-US" altLang="ja-JP" dirty="0" smtClean="0"/>
          </a:p>
          <a:p>
            <a:r>
              <a:rPr lang="ja-JP" altLang="en-US" dirty="0"/>
              <a:t>世</a:t>
            </a:r>
            <a:r>
              <a:rPr lang="ja-JP" altLang="en-US" dirty="0" smtClean="0"/>
              <a:t>を経（おさ）</a:t>
            </a:r>
            <a:r>
              <a:rPr lang="ja-JP" altLang="en-US" dirty="0" err="1" smtClean="0"/>
              <a:t>め</a:t>
            </a:r>
            <a:r>
              <a:rPr lang="ja-JP" altLang="en-US" dirty="0" smtClean="0"/>
              <a:t>民を済（すく）う</a:t>
            </a:r>
            <a:endParaRPr lang="en-US" altLang="ja-JP" dirty="0"/>
          </a:p>
          <a:p>
            <a:endParaRPr lang="en-US" altLang="ja-JP" dirty="0" smtClean="0"/>
          </a:p>
          <a:p>
            <a:r>
              <a:rPr lang="el-GR" altLang="ja-JP" b="1" dirty="0" smtClean="0"/>
              <a:t>οικονομία</a:t>
            </a:r>
            <a:r>
              <a:rPr lang="ja-JP" altLang="en-US" dirty="0" smtClean="0"/>
              <a:t>（ギリシャ語）</a:t>
            </a:r>
            <a:endParaRPr lang="en-US" altLang="ja-JP" dirty="0" smtClean="0"/>
          </a:p>
          <a:p>
            <a:r>
              <a:rPr lang="ja-JP" altLang="en-US" dirty="0" smtClean="0"/>
              <a:t>家計の管理法</a:t>
            </a:r>
            <a:endParaRPr lang="en-US" altLang="ja-JP" dirty="0" smtClean="0"/>
          </a:p>
          <a:p>
            <a:endParaRPr kumimoji="1" lang="en-US" altLang="ja-JP" dirty="0"/>
          </a:p>
          <a:p>
            <a:r>
              <a:rPr kumimoji="1" lang="ja-JP" altLang="en-US" dirty="0" smtClean="0"/>
              <a:t>人間</a:t>
            </a:r>
            <a:r>
              <a:rPr lang="ja-JP" altLang="en-US" dirty="0" smtClean="0"/>
              <a:t>が</a:t>
            </a:r>
            <a:r>
              <a:rPr kumimoji="1" lang="ja-JP" altLang="en-US" dirty="0" smtClean="0"/>
              <a:t>「損得勘定で行動する」と仮定して、社会を分析しようとする学問。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261593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余暇は増えている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1580" y="1340768"/>
            <a:ext cx="7560840" cy="512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443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ja-JP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物語の消費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商品の背後に物があり、その価値で商品が売れていくこと。</a:t>
            </a:r>
            <a:endParaRPr kumimoji="1" lang="en-US" altLang="ja-JP" dirty="0" smtClean="0"/>
          </a:p>
          <a:p>
            <a:r>
              <a:rPr lang="ja-JP" altLang="en-US" dirty="0" smtClean="0"/>
              <a:t>大塚英志（</a:t>
            </a:r>
            <a:r>
              <a:rPr lang="en-US" altLang="ja-JP" dirty="0" smtClean="0"/>
              <a:t>1989</a:t>
            </a:r>
            <a:r>
              <a:rPr lang="ja-JP" altLang="en-US" dirty="0" smtClean="0"/>
              <a:t>）</a:t>
            </a:r>
            <a:r>
              <a:rPr lang="en-US" altLang="ja-JP" dirty="0" smtClean="0"/>
              <a:t>『</a:t>
            </a:r>
            <a:r>
              <a:rPr lang="ja-JP" altLang="en-US" dirty="0" smtClean="0"/>
              <a:t>物語消費論</a:t>
            </a:r>
            <a:r>
              <a:rPr lang="en-US" altLang="ja-JP" dirty="0" smtClean="0"/>
              <a:t>』</a:t>
            </a:r>
            <a:r>
              <a:rPr lang="ja-JP" altLang="en-US" dirty="0" smtClean="0"/>
              <a:t>新曜社</a:t>
            </a:r>
            <a:endParaRPr kumimoji="1" lang="ja-JP" altLang="en-US" dirty="0"/>
          </a:p>
        </p:txBody>
      </p:sp>
      <p:pic>
        <p:nvPicPr>
          <p:cNvPr id="64514" name="Picture 2" descr="http://upload.wikimedia.org/wikipedia/commons/thumb/1/1e/HKDL_Duffy_Greeting.jpg/220px-HKDL_Duffy_Greet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573016"/>
            <a:ext cx="1855473" cy="27832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332656"/>
            <a:ext cx="6336704" cy="628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256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476672"/>
            <a:ext cx="5040559" cy="2837892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611560" y="3488915"/>
            <a:ext cx="39604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「ありがとうミニー！」</a:t>
            </a:r>
            <a:endParaRPr kumimoji="1" lang="en-US" altLang="ja-JP" sz="2400" dirty="0" smtClean="0"/>
          </a:p>
          <a:p>
            <a:r>
              <a:rPr lang="ja-JP" altLang="en-US" sz="2400" dirty="0"/>
              <a:t>ミッキ</a:t>
            </a:r>
            <a:r>
              <a:rPr lang="ja-JP" altLang="en-US" sz="2400" dirty="0" smtClean="0"/>
              <a:t>ーはミニーが</a:t>
            </a:r>
            <a:endParaRPr lang="en-US" altLang="ja-JP" sz="2400" dirty="0" smtClean="0"/>
          </a:p>
          <a:p>
            <a:r>
              <a:rPr kumimoji="1" lang="ja-JP" altLang="en-US" sz="2400" dirty="0"/>
              <a:t>心</a:t>
            </a:r>
            <a:r>
              <a:rPr kumimoji="1" lang="ja-JP" altLang="en-US" sz="2400" dirty="0" smtClean="0"/>
              <a:t>を込めて作った</a:t>
            </a:r>
            <a:endParaRPr kumimoji="1" lang="en-US" altLang="ja-JP" sz="2400" dirty="0" smtClean="0"/>
          </a:p>
          <a:p>
            <a:r>
              <a:rPr lang="ja-JP" altLang="en-US" sz="2400" dirty="0"/>
              <a:t>プレゼント</a:t>
            </a:r>
            <a:r>
              <a:rPr lang="ja-JP" altLang="en-US" sz="2400" dirty="0" smtClean="0"/>
              <a:t>をとても</a:t>
            </a:r>
            <a:endParaRPr lang="en-US" altLang="ja-JP" sz="2400" dirty="0" smtClean="0"/>
          </a:p>
          <a:p>
            <a:r>
              <a:rPr kumimoji="1" lang="ja-JP" altLang="en-US" sz="2400" dirty="0" smtClean="0"/>
              <a:t>よろこびました</a:t>
            </a:r>
            <a:r>
              <a:rPr kumimoji="1" lang="ja-JP" altLang="en-US" sz="2400" dirty="0"/>
              <a:t>。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076055" y="3464574"/>
            <a:ext cx="33123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2400" dirty="0" smtClean="0"/>
              <a:t>ミッキーは</a:t>
            </a:r>
            <a:endParaRPr kumimoji="1" lang="en-US" altLang="ja-JP" sz="2400" dirty="0" smtClean="0"/>
          </a:p>
          <a:p>
            <a:pPr algn="r"/>
            <a:r>
              <a:rPr lang="ja-JP" altLang="en-US" sz="2400" dirty="0" smtClean="0"/>
              <a:t>ダッフルバックに</a:t>
            </a:r>
            <a:endParaRPr lang="en-US" altLang="ja-JP" sz="2400" dirty="0" smtClean="0"/>
          </a:p>
          <a:p>
            <a:pPr algn="r"/>
            <a:r>
              <a:rPr lang="ja-JP" altLang="en-US" sz="2400" dirty="0" smtClean="0"/>
              <a:t>入れられ</a:t>
            </a:r>
            <a:r>
              <a:rPr kumimoji="1" lang="ja-JP" altLang="en-US" sz="2400" dirty="0" smtClean="0"/>
              <a:t>ていた</a:t>
            </a:r>
            <a:endParaRPr kumimoji="1" lang="en-US" altLang="ja-JP" sz="2400" dirty="0" smtClean="0"/>
          </a:p>
          <a:p>
            <a:pPr algn="r"/>
            <a:r>
              <a:rPr lang="ja-JP" altLang="en-US" sz="2400" dirty="0" smtClean="0"/>
              <a:t>このテディベアを</a:t>
            </a:r>
            <a:endParaRPr lang="en-US" altLang="ja-JP" sz="2400" dirty="0" smtClean="0"/>
          </a:p>
          <a:p>
            <a:pPr algn="r"/>
            <a:r>
              <a:rPr kumimoji="1" lang="ja-JP" altLang="en-US" sz="2400" dirty="0" smtClean="0"/>
              <a:t>「ダッフィー」と</a:t>
            </a:r>
            <a:endParaRPr kumimoji="1" lang="en-US" altLang="ja-JP" sz="2400" dirty="0" smtClean="0"/>
          </a:p>
          <a:p>
            <a:pPr algn="r"/>
            <a:r>
              <a:rPr kumimoji="1" lang="ja-JP" altLang="en-US" sz="2400" dirty="0" smtClean="0"/>
              <a:t>よぶことに</a:t>
            </a:r>
            <a:endParaRPr kumimoji="1" lang="en-US" altLang="ja-JP" sz="2400" dirty="0" smtClean="0"/>
          </a:p>
          <a:p>
            <a:pPr algn="r"/>
            <a:r>
              <a:rPr lang="ja-JP" altLang="en-US" sz="2400" dirty="0" smtClean="0"/>
              <a:t>しました</a:t>
            </a:r>
            <a:r>
              <a:rPr lang="ja-JP" altLang="en-US" sz="2400" dirty="0"/>
              <a:t>。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85427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260648"/>
            <a:ext cx="6408712" cy="630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072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ja-JP" altLang="en-US" dirty="0" smtClean="0"/>
              <a:t>ディズニーベア時代（</a:t>
            </a:r>
            <a:r>
              <a:rPr lang="en-US" altLang="ja-JP" dirty="0" smtClean="0"/>
              <a:t>2004</a:t>
            </a:r>
            <a:r>
              <a:rPr lang="ja-JP" altLang="en-US" dirty="0" smtClean="0"/>
              <a:t>年～</a:t>
            </a:r>
            <a:r>
              <a:rPr lang="en-US" altLang="ja-JP" dirty="0" smtClean="0"/>
              <a:t>2005</a:t>
            </a:r>
            <a:r>
              <a:rPr lang="ja-JP" altLang="en-US" dirty="0" smtClean="0"/>
              <a:t>年）</a:t>
            </a:r>
            <a:endParaRPr lang="ja-JP" altLang="en-US" dirty="0"/>
          </a:p>
        </p:txBody>
      </p:sp>
      <p:pic>
        <p:nvPicPr>
          <p:cNvPr id="2662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76600" y="3459163"/>
            <a:ext cx="2466975" cy="1847850"/>
          </a:xfrm>
          <a:noFill/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425" y="1628775"/>
            <a:ext cx="1905000" cy="18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7" descr="https://encrypted-tbn0.gstatic.com/images?q=tbn:ANd9GcSjViSBjPkSehOV_0RcqSGXZ6xwkb1Jox4I8lNQtrz6OjejfdOrT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213360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ja-JP" altLang="en-US" dirty="0" smtClean="0"/>
              <a:t>ディズニーベア</a:t>
            </a:r>
            <a:endParaRPr lang="ja-JP" altLang="en-US" dirty="0"/>
          </a:p>
        </p:txBody>
      </p:sp>
      <p:pic>
        <p:nvPicPr>
          <p:cNvPr id="2765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950" y="476250"/>
            <a:ext cx="9036050" cy="6777038"/>
          </a:xfrm>
          <a:noFill/>
        </p:spPr>
      </p:pic>
      <p:sp>
        <p:nvSpPr>
          <p:cNvPr id="21508" name="テキスト ボックス 3"/>
          <p:cNvSpPr txBox="1">
            <a:spLocks noChangeArrowheads="1"/>
          </p:cNvSpPr>
          <p:nvPr/>
        </p:nvSpPr>
        <p:spPr bwMode="auto">
          <a:xfrm>
            <a:off x="3275856" y="3564791"/>
            <a:ext cx="5616624" cy="3293209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ja-JP" altLang="en-US" sz="1600" dirty="0"/>
              <a:t>「ある日</a:t>
            </a:r>
            <a:r>
              <a:rPr lang="ja-JP" altLang="en-US" sz="1600" dirty="0">
                <a:solidFill>
                  <a:srgbClr val="FF00FF"/>
                </a:solidFill>
              </a:rPr>
              <a:t>ミッキー</a:t>
            </a:r>
            <a:r>
              <a:rPr lang="ja-JP" altLang="en-US" sz="1600" dirty="0"/>
              <a:t>はふと思いました。</a:t>
            </a:r>
          </a:p>
          <a:p>
            <a:pPr eaLnBrk="1" hangingPunct="1"/>
            <a:r>
              <a:rPr lang="ja-JP" altLang="en-US" sz="1600" dirty="0"/>
              <a:t>もしもこのテディベアと一緒に歩けたらどんなにたのしいだろう、と。</a:t>
            </a:r>
          </a:p>
          <a:p>
            <a:pPr eaLnBrk="1" hangingPunct="1"/>
            <a:r>
              <a:rPr lang="ja-JP" altLang="en-US" sz="1600" dirty="0"/>
              <a:t>そこに</a:t>
            </a:r>
            <a:r>
              <a:rPr lang="ja-JP" altLang="en-US" sz="1600" dirty="0">
                <a:solidFill>
                  <a:srgbClr val="FF00FF"/>
                </a:solidFill>
              </a:rPr>
              <a:t>ティンカーベル</a:t>
            </a:r>
            <a:r>
              <a:rPr lang="ja-JP" altLang="en-US" sz="1600" dirty="0"/>
              <a:t>が舞い降りてきました。</a:t>
            </a:r>
          </a:p>
          <a:p>
            <a:pPr eaLnBrk="1" hangingPunct="1"/>
            <a:r>
              <a:rPr lang="ja-JP" altLang="en-US" sz="1600" dirty="0"/>
              <a:t>ミッキーの願いを聞いたティンカーベルが魔法の粉を</a:t>
            </a:r>
          </a:p>
          <a:p>
            <a:pPr eaLnBrk="1" hangingPunct="1"/>
            <a:r>
              <a:rPr lang="ja-JP" altLang="en-US" sz="1600" dirty="0"/>
              <a:t>ふりかけるとあたり一面が光りきらめきテディベアを</a:t>
            </a:r>
          </a:p>
          <a:p>
            <a:pPr eaLnBrk="1" hangingPunct="1"/>
            <a:r>
              <a:rPr lang="ja-JP" altLang="en-US" sz="1600" dirty="0"/>
              <a:t>つつみこみました。</a:t>
            </a:r>
          </a:p>
          <a:p>
            <a:pPr eaLnBrk="1" hangingPunct="1"/>
            <a:r>
              <a:rPr lang="ja-JP" altLang="en-US" sz="1600" dirty="0"/>
              <a:t>するとなんと不思議なことでしょう。テディベアは目を</a:t>
            </a:r>
          </a:p>
          <a:p>
            <a:pPr eaLnBrk="1" hangingPunct="1"/>
            <a:r>
              <a:rPr lang="ja-JP" altLang="en-US" sz="1600" dirty="0"/>
              <a:t>ぱちくりさせてにっこりとほほえんだのです。</a:t>
            </a:r>
          </a:p>
          <a:p>
            <a:pPr eaLnBrk="1" hangingPunct="1"/>
            <a:r>
              <a:rPr lang="ja-JP" altLang="en-US" sz="1600" dirty="0"/>
              <a:t>ミッキーは嬉しさのあまりテディベアを抱きしめると</a:t>
            </a:r>
          </a:p>
          <a:p>
            <a:pPr eaLnBrk="1" hangingPunct="1"/>
            <a:r>
              <a:rPr lang="ja-JP" altLang="en-US" sz="1600" dirty="0"/>
              <a:t>テディベアの顔はミッキーのかたちになりました。</a:t>
            </a:r>
          </a:p>
          <a:p>
            <a:pPr eaLnBrk="1" hangingPunct="1"/>
            <a:r>
              <a:rPr lang="ja-JP" altLang="en-US" sz="1600" dirty="0"/>
              <a:t>東京ディズニーリゾートの新しい仲間は</a:t>
            </a:r>
            <a:r>
              <a:rPr lang="ja-JP" altLang="en-US" sz="1600" dirty="0">
                <a:solidFill>
                  <a:srgbClr val="FF00FF"/>
                </a:solidFill>
              </a:rPr>
              <a:t>ディズニーベア</a:t>
            </a:r>
            <a:r>
              <a:rPr lang="ja-JP" altLang="en-US" sz="1600" dirty="0"/>
              <a:t>とよばれてとても親しまれています。」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ja-JP" altLang="en-US" dirty="0" smtClean="0"/>
              <a:t>ダッフィーが売れた理由</a:t>
            </a:r>
            <a:endParaRPr lang="ja-JP" altLang="en-US" dirty="0"/>
          </a:p>
        </p:txBody>
      </p:sp>
      <p:sp>
        <p:nvSpPr>
          <p:cNvPr id="28675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z="4800" smtClean="0"/>
              <a:t>物語</a:t>
            </a:r>
            <a:endParaRPr lang="en-US" altLang="ja-JP" sz="4800" smtClean="0"/>
          </a:p>
          <a:p>
            <a:r>
              <a:rPr lang="ja-JP" altLang="en-US" sz="4800" smtClean="0"/>
              <a:t>品質</a:t>
            </a:r>
            <a:endParaRPr lang="en-US" altLang="ja-JP" sz="4800" smtClean="0"/>
          </a:p>
          <a:p>
            <a:r>
              <a:rPr lang="ja-JP" altLang="en-US" sz="4800" smtClean="0"/>
              <a:t>限定販売</a:t>
            </a:r>
            <a:endParaRPr lang="en-US" altLang="ja-JP" sz="4800" smtClean="0"/>
          </a:p>
          <a:p>
            <a:r>
              <a:rPr lang="ja-JP" altLang="en-US" sz="4800" smtClean="0"/>
              <a:t>企画（着せ替え、写真）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8313" y="620713"/>
            <a:ext cx="8229600" cy="990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ja-JP" altLang="en-US" dirty="0" smtClean="0"/>
              <a:t>ディズニーランドの</a:t>
            </a:r>
            <a:r>
              <a:rPr lang="en-US" altLang="ja-JP" dirty="0" smtClean="0"/>
              <a:t>1</a:t>
            </a:r>
            <a:r>
              <a:rPr lang="ja-JP" altLang="en-US" dirty="0" smtClean="0"/>
              <a:t>人当たり売上高</a:t>
            </a:r>
            <a:endParaRPr lang="ja-JP" altLang="en-US" dirty="0"/>
          </a:p>
        </p:txBody>
      </p:sp>
      <p:pic>
        <p:nvPicPr>
          <p:cNvPr id="2969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0213" y="1916113"/>
            <a:ext cx="8713787" cy="4465637"/>
          </a:xfrm>
          <a:noFill/>
        </p:spPr>
      </p:pic>
      <p:sp>
        <p:nvSpPr>
          <p:cNvPr id="4" name="正方形/長方形 3"/>
          <p:cNvSpPr/>
          <p:nvPr/>
        </p:nvSpPr>
        <p:spPr>
          <a:xfrm>
            <a:off x="3059113" y="3573463"/>
            <a:ext cx="936625" cy="20161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おしまい。</a:t>
            </a:r>
            <a:endParaRPr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260648"/>
            <a:ext cx="4270416" cy="639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2880320" cy="644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正方形/長方形 3"/>
          <p:cNvSpPr/>
          <p:nvPr/>
        </p:nvSpPr>
        <p:spPr>
          <a:xfrm>
            <a:off x="1331640" y="1700808"/>
            <a:ext cx="936104" cy="22322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372200" y="6165304"/>
            <a:ext cx="27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随の時代西暦</a:t>
            </a:r>
            <a:r>
              <a:rPr kumimoji="1" lang="en-US" altLang="ja-JP" dirty="0" smtClean="0"/>
              <a:t>600</a:t>
            </a:r>
            <a:r>
              <a:rPr kumimoji="1" lang="ja-JP" altLang="en-US" dirty="0" smtClean="0"/>
              <a:t>年ころ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経済学ＤＶＤ第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巻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希少性と機会</a:t>
            </a:r>
            <a:r>
              <a:rPr lang="ja-JP" altLang="en-US" dirty="0" smtClean="0"/>
              <a:t>費用</a:t>
            </a:r>
            <a:endParaRPr lang="en-US" altLang="ja-JP" dirty="0" smtClean="0"/>
          </a:p>
          <a:p>
            <a:r>
              <a:rPr lang="ja-JP" altLang="en-US" dirty="0" smtClean="0"/>
              <a:t>生産</a:t>
            </a:r>
            <a:r>
              <a:rPr lang="ja-JP" altLang="en-US" dirty="0" smtClean="0"/>
              <a:t>活動とその</a:t>
            </a:r>
            <a:r>
              <a:rPr lang="ja-JP" altLang="en-US" dirty="0" smtClean="0"/>
              <a:t>分配</a:t>
            </a:r>
            <a:endParaRPr lang="en-US" altLang="ja-JP" dirty="0" smtClean="0"/>
          </a:p>
          <a:p>
            <a:r>
              <a:rPr lang="ja-JP" altLang="en-US" dirty="0" smtClean="0"/>
              <a:t>経済</a:t>
            </a:r>
            <a:r>
              <a:rPr lang="ja-JP" altLang="en-US" dirty="0" smtClean="0"/>
              <a:t>の主体とミクロ経済・マクロ経済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ja-JP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１　一人勝ちのディズニーランド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17638"/>
            <a:ext cx="6729329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テキスト ボックス 2"/>
          <p:cNvSpPr txBox="1"/>
          <p:nvPr/>
        </p:nvSpPr>
        <p:spPr>
          <a:xfrm>
            <a:off x="5868144" y="616530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（</a:t>
            </a:r>
            <a:r>
              <a:rPr lang="en-US" altLang="ja-JP" dirty="0" smtClean="0"/>
              <a:t>2010</a:t>
            </a:r>
            <a:r>
              <a:rPr lang="ja-JP" altLang="en-US" dirty="0" smtClean="0"/>
              <a:t>年</a:t>
            </a:r>
            <a:r>
              <a:rPr lang="ja-JP" altLang="en-US" dirty="0"/>
              <a:t>）</a:t>
            </a:r>
            <a:endParaRPr kumimoji="1"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990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ja-JP" dirty="0" smtClean="0">
                <a:cs typeface="+mj-cs"/>
              </a:rPr>
              <a:t>1</a:t>
            </a:r>
            <a:r>
              <a:rPr lang="ja-JP" altLang="en-US" dirty="0" smtClean="0">
                <a:cs typeface="+mj-cs"/>
              </a:rPr>
              <a:t>日当たり利用者数</a:t>
            </a:r>
            <a:endParaRPr lang="ja-JP" altLang="en-US" dirty="0">
              <a:cs typeface="+mj-cs"/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/>
        </p:nvGraphicFramePr>
        <p:xfrm>
          <a:off x="1619250" y="1989138"/>
          <a:ext cx="5905500" cy="38163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04668"/>
                <a:gridCol w="2500832"/>
              </a:tblGrid>
              <a:tr h="636058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400" u="none" strike="noStrike" dirty="0">
                          <a:effectLst/>
                        </a:rPr>
                        <a:t>　</a:t>
                      </a:r>
                      <a:endParaRPr lang="ja-JP" altLang="en-US" sz="2400" b="0" i="0" u="none" strike="noStrike" dirty="0">
                        <a:effectLst/>
                        <a:latin typeface="Arial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u="none" strike="noStrike" dirty="0">
                          <a:effectLst/>
                        </a:rPr>
                        <a:t>1</a:t>
                      </a:r>
                      <a:r>
                        <a:rPr lang="ja-JP" altLang="en-US" sz="2400" u="none" strike="noStrike" dirty="0">
                          <a:effectLst/>
                        </a:rPr>
                        <a:t>日当たり</a:t>
                      </a:r>
                      <a:endParaRPr lang="ja-JP" altLang="en-US" sz="2400" b="0" i="0" u="none" strike="noStrike" dirty="0">
                        <a:effectLst/>
                        <a:latin typeface="ＭＳ Ｐゴシック"/>
                      </a:endParaRPr>
                    </a:p>
                  </a:txBody>
                  <a:tcPr marL="9526" marR="9526" marT="9525" marB="0" anchor="ctr"/>
                </a:tc>
              </a:tr>
              <a:tr h="636058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400" u="none" strike="noStrike" dirty="0">
                          <a:effectLst/>
                        </a:rPr>
                        <a:t>東京ディズニーリゾート</a:t>
                      </a:r>
                      <a:endParaRPr lang="ja-JP" altLang="en-US" sz="2400" b="0" i="0" u="none" strike="noStrike" dirty="0">
                        <a:effectLst/>
                        <a:latin typeface="ＭＳ Ｐゴシック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u="none" strike="noStrike" dirty="0">
                          <a:effectLst/>
                        </a:rPr>
                        <a:t>６万</a:t>
                      </a:r>
                      <a:r>
                        <a:rPr lang="en-US" altLang="ja-JP" sz="2400" u="none" strike="noStrike" dirty="0">
                          <a:effectLst/>
                        </a:rPr>
                        <a:t>9000</a:t>
                      </a:r>
                      <a:r>
                        <a:rPr lang="ja-JP" altLang="en-US" sz="2400" u="none" strike="noStrike" dirty="0">
                          <a:effectLst/>
                        </a:rPr>
                        <a:t>人</a:t>
                      </a:r>
                      <a:endParaRPr lang="ja-JP" altLang="en-US" sz="2400" b="0" i="0" u="none" strike="noStrike" dirty="0">
                        <a:effectLst/>
                        <a:latin typeface="ＭＳ Ｐゴシック"/>
                      </a:endParaRPr>
                    </a:p>
                  </a:txBody>
                  <a:tcPr marL="9526" marR="9526" marT="9525" marB="0" anchor="ctr"/>
                </a:tc>
              </a:tr>
              <a:tr h="636058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400" u="none" strike="noStrike" dirty="0">
                          <a:effectLst/>
                        </a:rPr>
                        <a:t>東京ドーム</a:t>
                      </a:r>
                      <a:endParaRPr lang="ja-JP" altLang="en-US" sz="2400" b="0" i="0" u="none" strike="noStrike" dirty="0">
                        <a:effectLst/>
                        <a:latin typeface="ＭＳ Ｐゴシック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u="none" strike="noStrike" dirty="0">
                          <a:effectLst/>
                        </a:rPr>
                        <a:t>4</a:t>
                      </a:r>
                      <a:r>
                        <a:rPr lang="ja-JP" altLang="en-US" sz="2400" u="none" strike="noStrike" dirty="0">
                          <a:effectLst/>
                        </a:rPr>
                        <a:t>万</a:t>
                      </a:r>
                      <a:r>
                        <a:rPr lang="en-US" altLang="ja-JP" sz="2400" u="none" strike="noStrike" dirty="0">
                          <a:effectLst/>
                        </a:rPr>
                        <a:t>5600</a:t>
                      </a:r>
                      <a:r>
                        <a:rPr lang="ja-JP" altLang="en-US" sz="2400" u="none" strike="noStrike" dirty="0">
                          <a:effectLst/>
                        </a:rPr>
                        <a:t>人</a:t>
                      </a:r>
                      <a:endParaRPr lang="ja-JP" altLang="en-US" sz="2400" b="0" i="0" u="none" strike="noStrike" dirty="0">
                        <a:effectLst/>
                        <a:latin typeface="ＭＳ Ｐゴシック"/>
                      </a:endParaRPr>
                    </a:p>
                  </a:txBody>
                  <a:tcPr marL="9526" marR="9526" marT="9525" marB="0" anchor="ctr"/>
                </a:tc>
              </a:tr>
              <a:tr h="636058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400" u="none" strike="noStrike" dirty="0" smtClean="0">
                          <a:effectLst/>
                        </a:rPr>
                        <a:t>原宿駅</a:t>
                      </a:r>
                      <a:endParaRPr lang="ja-JP" altLang="en-US" sz="2400" b="0" i="0" u="none" strike="noStrike" dirty="0">
                        <a:effectLst/>
                        <a:latin typeface="ＭＳ Ｐゴシック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u="none" strike="noStrike" dirty="0" smtClean="0">
                          <a:effectLst/>
                        </a:rPr>
                        <a:t>6</a:t>
                      </a:r>
                      <a:r>
                        <a:rPr lang="ja-JP" altLang="en-US" sz="2400" u="none" strike="noStrike" dirty="0" smtClean="0">
                          <a:effectLst/>
                        </a:rPr>
                        <a:t>万</a:t>
                      </a:r>
                      <a:r>
                        <a:rPr lang="en-US" altLang="ja-JP" sz="2400" u="none" strike="noStrike" dirty="0" smtClean="0">
                          <a:effectLst/>
                        </a:rPr>
                        <a:t>9000</a:t>
                      </a:r>
                      <a:r>
                        <a:rPr lang="ja-JP" altLang="en-US" sz="2400" u="none" strike="noStrike" dirty="0">
                          <a:effectLst/>
                        </a:rPr>
                        <a:t>人</a:t>
                      </a:r>
                      <a:endParaRPr lang="ja-JP" altLang="en-US" sz="2400" b="0" i="0" u="none" strike="noStrike" dirty="0">
                        <a:effectLst/>
                        <a:latin typeface="ＭＳ Ｐゴシック"/>
                      </a:endParaRPr>
                    </a:p>
                  </a:txBody>
                  <a:tcPr marL="9526" marR="9526" marT="9525" marB="0" anchor="ctr"/>
                </a:tc>
              </a:tr>
              <a:tr h="636058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400" u="none" strike="noStrike" dirty="0">
                          <a:effectLst/>
                        </a:rPr>
                        <a:t>スカイツリー初日</a:t>
                      </a:r>
                      <a:endParaRPr lang="ja-JP" altLang="en-US" sz="2400" b="0" i="0" u="none" strike="noStrike" dirty="0">
                        <a:effectLst/>
                        <a:latin typeface="ＭＳ Ｐゴシック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u="none" strike="noStrike" dirty="0">
                          <a:effectLst/>
                        </a:rPr>
                        <a:t>21</a:t>
                      </a:r>
                      <a:r>
                        <a:rPr lang="ja-JP" altLang="en-US" sz="2400" u="none" strike="noStrike" dirty="0">
                          <a:effectLst/>
                        </a:rPr>
                        <a:t>万</a:t>
                      </a:r>
                      <a:r>
                        <a:rPr lang="en-US" altLang="ja-JP" sz="2400" u="none" strike="noStrike" dirty="0">
                          <a:effectLst/>
                        </a:rPr>
                        <a:t>9000</a:t>
                      </a:r>
                      <a:r>
                        <a:rPr lang="ja-JP" altLang="en-US" sz="2400" u="none" strike="noStrike" dirty="0">
                          <a:effectLst/>
                        </a:rPr>
                        <a:t>人</a:t>
                      </a:r>
                      <a:endParaRPr lang="ja-JP" altLang="en-US" sz="2400" b="0" i="0" u="none" strike="noStrike" dirty="0">
                        <a:effectLst/>
                        <a:latin typeface="ＭＳ Ｐゴシック"/>
                      </a:endParaRPr>
                    </a:p>
                  </a:txBody>
                  <a:tcPr marL="9526" marR="9526" marT="9525" marB="0" anchor="ctr"/>
                </a:tc>
              </a:tr>
              <a:tr h="636058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400" u="none" strike="noStrike" dirty="0" smtClean="0">
                          <a:effectLst/>
                        </a:rPr>
                        <a:t>スカイツリー初年度</a:t>
                      </a:r>
                      <a:endParaRPr lang="ja-JP" altLang="en-US" sz="2400" b="0" i="0" u="none" strike="noStrike" dirty="0">
                        <a:effectLst/>
                        <a:latin typeface="ＭＳ Ｐゴシック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u="none" strike="noStrike" dirty="0" smtClean="0">
                          <a:effectLst/>
                        </a:rPr>
                        <a:t>1</a:t>
                      </a:r>
                      <a:r>
                        <a:rPr lang="ja-JP" altLang="en-US" sz="2400" u="none" strike="noStrike" dirty="0" smtClean="0">
                          <a:effectLst/>
                        </a:rPr>
                        <a:t>万</a:t>
                      </a:r>
                      <a:r>
                        <a:rPr lang="en-US" altLang="ja-JP" sz="2400" u="none" strike="noStrike" dirty="0" smtClean="0">
                          <a:effectLst/>
                        </a:rPr>
                        <a:t>7479</a:t>
                      </a:r>
                      <a:r>
                        <a:rPr lang="ja-JP" altLang="en-US" sz="2400" u="none" strike="noStrike" dirty="0" smtClean="0">
                          <a:effectLst/>
                        </a:rPr>
                        <a:t>人</a:t>
                      </a:r>
                      <a:endParaRPr lang="ja-JP" altLang="en-US" sz="2400" b="0" i="0" u="none" strike="noStrike" dirty="0">
                        <a:effectLst/>
                        <a:latin typeface="ＭＳ Ｐゴシック"/>
                      </a:endParaRPr>
                    </a:p>
                  </a:txBody>
                  <a:tcPr marL="9526" marR="9526" marT="9525" marB="0" anchor="ctr"/>
                </a:tc>
              </a:tr>
            </a:tbl>
          </a:graphicData>
        </a:graphic>
      </p:graphicFrame>
      <p:sp>
        <p:nvSpPr>
          <p:cNvPr id="6" name="正方形/長方形 5"/>
          <p:cNvSpPr/>
          <p:nvPr/>
        </p:nvSpPr>
        <p:spPr>
          <a:xfrm>
            <a:off x="5400675" y="2757488"/>
            <a:ext cx="1692275" cy="5032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5435600" y="3429000"/>
            <a:ext cx="1657350" cy="504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5435600" y="4005263"/>
            <a:ext cx="1671638" cy="504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5435600" y="4713288"/>
            <a:ext cx="1657350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5436096" y="5301208"/>
            <a:ext cx="1646237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pic>
        <p:nvPicPr>
          <p:cNvPr id="20511" name="図 11" descr="入場者が1000万人を超えた東京スカイツリー(22日午後、東京都墨田区)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3429000"/>
            <a:ext cx="1450975" cy="204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ja-JP" altLang="en-US" dirty="0" smtClean="0"/>
              <a:t>震災時の対応</a:t>
            </a:r>
            <a:endParaRPr lang="ja-JP" altLang="en-US" dirty="0"/>
          </a:p>
        </p:txBody>
      </p:sp>
      <p:sp>
        <p:nvSpPr>
          <p:cNvPr id="26629" name="コンテンツ プレースホルダ 2"/>
          <p:cNvSpPr>
            <a:spLocks noGrp="1"/>
          </p:cNvSpPr>
          <p:nvPr>
            <p:ph idx="1"/>
          </p:nvPr>
        </p:nvSpPr>
        <p:spPr>
          <a:xfrm>
            <a:off x="485667" y="846138"/>
            <a:ext cx="8229600" cy="4241527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None/>
            </a:pPr>
            <a:endParaRPr lang="ja-JP" altLang="en-US" dirty="0" smtClean="0"/>
          </a:p>
          <a:p>
            <a:pPr eaLnBrk="1" hangingPunct="1"/>
            <a:r>
              <a:rPr lang="ja-JP" altLang="en-US" dirty="0" smtClean="0"/>
              <a:t>揺れからわずか</a:t>
            </a:r>
            <a:r>
              <a:rPr lang="en-US" altLang="ja-JP" dirty="0" smtClean="0"/>
              <a:t>40</a:t>
            </a:r>
            <a:r>
              <a:rPr lang="ja-JP" altLang="en-US" dirty="0" smtClean="0"/>
              <a:t>秒後には、地震発生を伝える園内アナウンスが二ヶ国語（日本語・英語）で流れた</a:t>
            </a:r>
          </a:p>
          <a:p>
            <a:pPr eaLnBrk="1" hangingPunct="1"/>
            <a:r>
              <a:rPr lang="ja-JP" altLang="en-US" dirty="0" smtClean="0"/>
              <a:t>ディズニーの行動基準「</a:t>
            </a:r>
            <a:r>
              <a:rPr lang="en-US" altLang="ja-JP" dirty="0" smtClean="0"/>
              <a:t>SCSE</a:t>
            </a:r>
            <a:r>
              <a:rPr lang="ja-JP" altLang="en-US" dirty="0" smtClean="0"/>
              <a:t>」</a:t>
            </a:r>
          </a:p>
          <a:p>
            <a:pPr eaLnBrk="1" hangingPunct="1"/>
            <a:r>
              <a:rPr lang="ja-JP" altLang="en-US" dirty="0" smtClean="0"/>
              <a:t>商品のぬいぐるみが「防災グッズ」</a:t>
            </a:r>
          </a:p>
          <a:p>
            <a:pPr eaLnBrk="1" hangingPunct="1"/>
            <a:r>
              <a:rPr lang="ja-JP" altLang="en-US" dirty="0" smtClean="0"/>
              <a:t>クッキーやチョコレートを無料で配布</a:t>
            </a:r>
            <a:endParaRPr lang="en-US" altLang="ja-JP" dirty="0" smtClean="0"/>
          </a:p>
          <a:p>
            <a:pPr eaLnBrk="1" hangingPunct="1"/>
            <a:r>
              <a:rPr lang="en-US" altLang="ja-JP" dirty="0"/>
              <a:t>2</a:t>
            </a:r>
            <a:r>
              <a:rPr lang="ja-JP" altLang="en-US" dirty="0" smtClean="0"/>
              <a:t>日に</a:t>
            </a:r>
            <a:r>
              <a:rPr lang="en-US" altLang="ja-JP" dirty="0" smtClean="0"/>
              <a:t>1</a:t>
            </a:r>
            <a:r>
              <a:rPr lang="ja-JP" altLang="en-US" dirty="0" smtClean="0"/>
              <a:t>回の防災訓練</a:t>
            </a:r>
            <a:endParaRPr lang="en-US" altLang="ja-JP" dirty="0" smtClean="0"/>
          </a:p>
          <a:p>
            <a:pPr eaLnBrk="1" hangingPunct="1"/>
            <a:endParaRPr lang="ja-JP" altLang="en-US" dirty="0" smtClean="0"/>
          </a:p>
          <a:p>
            <a:pPr eaLnBrk="1" hangingPunct="1">
              <a:buFont typeface="Wingdings" pitchFamily="2" charset="2"/>
              <a:buNone/>
            </a:pPr>
            <a:endParaRPr lang="ja-JP" altLang="en-US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259632" y="5373216"/>
            <a:ext cx="7427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「</a:t>
            </a:r>
            <a:r>
              <a:rPr lang="en-US" altLang="ja-JP" dirty="0" smtClean="0"/>
              <a:t>3.11</a:t>
            </a:r>
            <a:r>
              <a:rPr lang="ja-JP" altLang="ja-JP" dirty="0"/>
              <a:t>もブレなかった東京ディズニーランドの優先順位</a:t>
            </a:r>
          </a:p>
          <a:p>
            <a:r>
              <a:rPr lang="ja-JP" altLang="ja-JP" dirty="0"/>
              <a:t>そしてユッケ事故を起こした焼き肉チェーンが忘れていた</a:t>
            </a:r>
            <a:r>
              <a:rPr lang="ja-JP" altLang="ja-JP" dirty="0" smtClean="0"/>
              <a:t>こと</a:t>
            </a:r>
            <a:r>
              <a:rPr lang="ja-JP" altLang="en-US" dirty="0" smtClean="0"/>
              <a:t>」</a:t>
            </a:r>
            <a:endParaRPr lang="ja-JP" altLang="ja-JP" dirty="0"/>
          </a:p>
          <a:p>
            <a:r>
              <a:rPr lang="ja-JP" altLang="ja-JP" dirty="0"/>
              <a:t>武田 斉紀 　</a:t>
            </a:r>
            <a:r>
              <a:rPr lang="en-US" altLang="ja-JP" dirty="0"/>
              <a:t>2011</a:t>
            </a:r>
            <a:r>
              <a:rPr lang="ja-JP" altLang="ja-JP" dirty="0"/>
              <a:t>年</a:t>
            </a:r>
            <a:r>
              <a:rPr lang="en-US" altLang="ja-JP" dirty="0"/>
              <a:t>5</a:t>
            </a:r>
            <a:r>
              <a:rPr lang="ja-JP" altLang="ja-JP" dirty="0"/>
              <a:t>月</a:t>
            </a:r>
            <a:r>
              <a:rPr lang="en-US" altLang="ja-JP" dirty="0"/>
              <a:t>16</a:t>
            </a:r>
            <a:r>
              <a:rPr lang="ja-JP" altLang="ja-JP" dirty="0"/>
              <a:t>日（月）（日経ビジネス・オンライン</a:t>
            </a:r>
            <a:r>
              <a:rPr lang="ja-JP" altLang="ja-JP" dirty="0" smtClean="0"/>
              <a:t>）</a:t>
            </a:r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xmlns="" val="126798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ＳＣＳＥ</a:t>
            </a:r>
            <a:endParaRPr kumimoji="1" lang="ja-JP" altLang="en-US" dirty="0"/>
          </a:p>
        </p:txBody>
      </p:sp>
      <p:graphicFrame>
        <p:nvGraphicFramePr>
          <p:cNvPr id="5" name="表 4"/>
          <p:cNvGraphicFramePr>
            <a:graphicFrameLocks noGrp="1"/>
          </p:cNvGraphicFramePr>
          <p:nvPr/>
        </p:nvGraphicFramePr>
        <p:xfrm>
          <a:off x="1142975" y="1714489"/>
          <a:ext cx="7072362" cy="4286278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767684"/>
                <a:gridCol w="1767684"/>
                <a:gridCol w="1768497"/>
                <a:gridCol w="1768497"/>
              </a:tblGrid>
              <a:tr h="8572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3600" kern="0" dirty="0"/>
                        <a:t>Ｓ</a:t>
                      </a:r>
                      <a:endParaRPr lang="ja-JP" sz="3600" kern="10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3600" kern="0" dirty="0"/>
                        <a:t>Ｃ</a:t>
                      </a:r>
                      <a:endParaRPr lang="ja-JP" sz="3600" kern="10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3600" kern="0" dirty="0"/>
                        <a:t>Ｓ</a:t>
                      </a:r>
                      <a:endParaRPr lang="ja-JP" sz="3600" kern="10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3600" kern="0" dirty="0"/>
                        <a:t>Ｅ</a:t>
                      </a:r>
                      <a:endParaRPr lang="ja-JP" sz="3600" kern="10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572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/>
                        <a:t>Safety</a:t>
                      </a:r>
                      <a:endParaRPr lang="ja-JP" sz="2400" kern="10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/>
                        <a:t>Courtesy</a:t>
                      </a:r>
                      <a:endParaRPr lang="ja-JP" sz="2400" kern="10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/>
                        <a:t>Show</a:t>
                      </a:r>
                      <a:endParaRPr lang="ja-JP" sz="2400" kern="10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/>
                        <a:t>Efficiency</a:t>
                      </a:r>
                      <a:endParaRPr lang="ja-JP" sz="2400" kern="10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572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400" kern="0"/>
                        <a:t>安全性</a:t>
                      </a:r>
                      <a:endParaRPr lang="ja-JP" sz="2400" kern="10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400" kern="0"/>
                        <a:t>礼儀正しさ</a:t>
                      </a:r>
                      <a:endParaRPr lang="ja-JP" sz="2400" kern="10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400" kern="0" dirty="0"/>
                        <a:t>ショー</a:t>
                      </a:r>
                      <a:endParaRPr lang="ja-JP" sz="2400" kern="10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400" kern="0" dirty="0"/>
                        <a:t>効率</a:t>
                      </a:r>
                      <a:endParaRPr lang="ja-JP" sz="2400" kern="10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145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400" kern="0"/>
                        <a:t>お客様の安全は確保できているか</a:t>
                      </a:r>
                      <a:endParaRPr lang="ja-JP" sz="2400" kern="10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400" kern="0"/>
                        <a:t>礼儀正しく対処できているか</a:t>
                      </a:r>
                      <a:endParaRPr lang="ja-JP" sz="2400" kern="10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400" kern="0"/>
                        <a:t>ショーの楽しさを壊していないか</a:t>
                      </a:r>
                      <a:endParaRPr lang="ja-JP" sz="2400" kern="10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400" kern="0" dirty="0"/>
                        <a:t>効率よく迅速に対処できているか</a:t>
                      </a:r>
                      <a:endParaRPr lang="ja-JP" sz="2400" kern="100" dirty="0"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0336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震災時の株価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494694"/>
            <a:ext cx="8753759" cy="524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498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チャート画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24744"/>
            <a:ext cx="7992888" cy="4698944"/>
          </a:xfrm>
          <a:prstGeom prst="rect">
            <a:avLst/>
          </a:prstGeom>
          <a:noFill/>
        </p:spPr>
      </p:pic>
      <p:sp>
        <p:nvSpPr>
          <p:cNvPr id="3" name="タイトル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400" noProof="0" dirty="0" smtClean="0">
                <a:latin typeface="+mj-lt"/>
                <a:ea typeface="+mj-ea"/>
                <a:cs typeface="+mj-cs"/>
              </a:rPr>
              <a:t>オリエンタルランド</a:t>
            </a:r>
            <a:r>
              <a:rPr kumimoji="1" lang="ja-JP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株価</a:t>
            </a: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優れたサービス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人材管理の工夫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ja-JP" altLang="ja-JP" dirty="0" smtClean="0"/>
          </a:p>
          <a:p>
            <a:r>
              <a:rPr lang="ja-JP" altLang="ja-JP" sz="3200" dirty="0" smtClean="0"/>
              <a:t>お客さんを「＊＊＊」</a:t>
            </a:r>
            <a:endParaRPr lang="en-US" altLang="ja-JP" sz="3200" dirty="0" smtClean="0"/>
          </a:p>
          <a:p>
            <a:r>
              <a:rPr lang="ja-JP" altLang="ja-JP" sz="3200" dirty="0" smtClean="0"/>
              <a:t>従業員を「＊＊＊＊」</a:t>
            </a:r>
            <a:endParaRPr lang="en-US" altLang="ja-JP" sz="3200" dirty="0" smtClean="0"/>
          </a:p>
          <a:p>
            <a:r>
              <a:rPr lang="ja-JP" altLang="ja-JP" sz="3200" dirty="0" smtClean="0"/>
              <a:t>清掃者を「＊＊＊＊＊＊＊＊</a:t>
            </a:r>
            <a:endParaRPr lang="en-US" altLang="ja-JP" sz="3200" dirty="0" smtClean="0"/>
          </a:p>
          <a:p>
            <a:pPr>
              <a:buNone/>
            </a:pPr>
            <a:r>
              <a:rPr lang="ja-JP" altLang="en-US" dirty="0" smtClean="0"/>
              <a:t>　　　　　　　</a:t>
            </a:r>
            <a:r>
              <a:rPr lang="ja-JP" altLang="ja-JP" sz="3200" dirty="0" smtClean="0"/>
              <a:t>（管理人の意味）」と呼ぶ。</a:t>
            </a:r>
          </a:p>
          <a:p>
            <a:r>
              <a:rPr lang="ja-JP" altLang="ja-JP" sz="3200" dirty="0" smtClean="0"/>
              <a:t>アルバイトを活用、高度な研修</a:t>
            </a:r>
            <a:endParaRPr lang="en-US" altLang="ja-JP" sz="3200" dirty="0" smtClean="0"/>
          </a:p>
          <a:p>
            <a:pPr>
              <a:buNone/>
            </a:pPr>
            <a:r>
              <a:rPr lang="ja-JP" altLang="en-US" sz="3200" dirty="0" smtClean="0"/>
              <a:t>　　　　　　　　　</a:t>
            </a:r>
            <a:r>
              <a:rPr lang="ja-JP" altLang="ja-JP" sz="3200" dirty="0" smtClean="0"/>
              <a:t>→従業員の礼儀正しさ</a:t>
            </a:r>
          </a:p>
          <a:p>
            <a:pPr>
              <a:buNone/>
            </a:pPr>
            <a:endParaRPr lang="ja-JP" altLang="ja-JP" sz="3200" dirty="0" smtClean="0"/>
          </a:p>
          <a:p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39287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 </a:t>
            </a:r>
            <a:r>
              <a:rPr lang="ja-JP" altLang="ja-JP" dirty="0" smtClean="0"/>
              <a:t/>
            </a:r>
            <a:br>
              <a:rPr lang="ja-JP" altLang="ja-JP" dirty="0" smtClean="0"/>
            </a:br>
            <a:r>
              <a:rPr lang="ja-JP" altLang="ja-JP" dirty="0" smtClean="0"/>
              <a:t>ディズニー流社員教育</a:t>
            </a:r>
            <a:br>
              <a:rPr lang="ja-JP" altLang="ja-JP" dirty="0" smtClean="0"/>
            </a:b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2132855"/>
            <a:ext cx="8229600" cy="2520281"/>
          </a:xfrm>
        </p:spPr>
        <p:txBody>
          <a:bodyPr/>
          <a:lstStyle/>
          <a:p>
            <a:pPr>
              <a:buNone/>
            </a:pPr>
            <a:endParaRPr lang="en-US" altLang="ja-JP" sz="2800" dirty="0" smtClean="0"/>
          </a:p>
          <a:p>
            <a:r>
              <a:rPr lang="ja-JP" altLang="en-US" sz="2800" dirty="0" smtClean="0"/>
              <a:t>原則全員採用</a:t>
            </a:r>
            <a:endParaRPr lang="en-US" altLang="ja-JP" sz="2800" dirty="0" smtClean="0"/>
          </a:p>
          <a:p>
            <a:r>
              <a:rPr lang="ja-JP" altLang="ja-JP" sz="2800" dirty="0" smtClean="0"/>
              <a:t>面接→配役→入社→トレーニング（実地研修は平均して</a:t>
            </a:r>
            <a:r>
              <a:rPr lang="en-US" altLang="ja-JP" sz="2800" dirty="0" smtClean="0"/>
              <a:t>3</a:t>
            </a:r>
            <a:r>
              <a:rPr lang="ja-JP" altLang="ja-JP" sz="2800" dirty="0" smtClean="0"/>
              <a:t>～</a:t>
            </a:r>
            <a:r>
              <a:rPr lang="en-US" altLang="ja-JP" sz="2800" dirty="0" smtClean="0"/>
              <a:t>4</a:t>
            </a:r>
            <a:r>
              <a:rPr lang="ja-JP" altLang="ja-JP" sz="2800" dirty="0" smtClean="0"/>
              <a:t>日）→デビュー</a:t>
            </a:r>
            <a:endParaRPr lang="en-US" altLang="ja-JP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127620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ディズニールック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ja-JP" sz="3200" dirty="0" smtClean="0"/>
              <a:t>「アピアランスコーディネーター」が抜き打ちでチェック。</a:t>
            </a:r>
          </a:p>
          <a:p>
            <a:r>
              <a:rPr lang="ja-JP" altLang="ja-JP" sz="3200" dirty="0" smtClean="0"/>
              <a:t>キャストの着替えるビルに理髪店</a:t>
            </a:r>
            <a:endParaRPr lang="en-US" altLang="ja-JP" sz="3200" dirty="0" smtClean="0"/>
          </a:p>
          <a:p>
            <a:r>
              <a:rPr lang="ja-JP" altLang="ja-JP" sz="3200" dirty="0" smtClean="0"/>
              <a:t>ヘアースタイル、ひげ、髪の色（レベル６まで）、メイク、つめ、いれずみ、メガネ、カラーコンタクト</a:t>
            </a:r>
            <a:r>
              <a:rPr lang="en-US" altLang="ja-JP" sz="3200" dirty="0" smtClean="0"/>
              <a:t> </a:t>
            </a:r>
            <a:endParaRPr lang="ja-JP" altLang="ja-JP" sz="3200" dirty="0" smtClean="0"/>
          </a:p>
        </p:txBody>
      </p:sp>
    </p:spTree>
    <p:extLst>
      <p:ext uri="{BB962C8B-B14F-4D97-AF65-F5344CB8AC3E}">
        <p14:creationId xmlns:p14="http://schemas.microsoft.com/office/powerpoint/2010/main" xmlns="" val="429251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484784"/>
            <a:ext cx="269723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正方形/長方形 4"/>
          <p:cNvSpPr/>
          <p:nvPr/>
        </p:nvSpPr>
        <p:spPr>
          <a:xfrm>
            <a:off x="4067944" y="2060848"/>
            <a:ext cx="648072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11560" y="2996952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美しい琴の音で、山中にありながら、御殿にいるようだ。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ディズニールック（男性）</a:t>
            </a:r>
            <a:endParaRPr kumimoji="1" lang="ja-JP" altLang="en-US" dirty="0"/>
          </a:p>
        </p:txBody>
      </p:sp>
      <p:pic>
        <p:nvPicPr>
          <p:cNvPr id="5" name="図 4" descr="http://www.castingline.net/disney_qa2/img/good_hair_m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844824"/>
            <a:ext cx="2465705" cy="2665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図 11" descr="http://www.castingline.net/disney_qa2/img/bad_hair_m00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5229200"/>
            <a:ext cx="857250" cy="1019175"/>
          </a:xfrm>
          <a:prstGeom prst="rect">
            <a:avLst/>
          </a:prstGeom>
          <a:noFill/>
        </p:spPr>
      </p:pic>
      <p:pic>
        <p:nvPicPr>
          <p:cNvPr id="6149" name="図 12" descr="http://www.castingline.net/disney_qa2/img/bad_hair_m00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5229200"/>
            <a:ext cx="857250" cy="1019175"/>
          </a:xfrm>
          <a:prstGeom prst="rect">
            <a:avLst/>
          </a:prstGeom>
          <a:noFill/>
        </p:spPr>
      </p:pic>
      <p:pic>
        <p:nvPicPr>
          <p:cNvPr id="6148" name="図 13" descr="http://www.castingline.net/disney_qa2/img/bad_hair_m003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5301208"/>
            <a:ext cx="857250" cy="1019175"/>
          </a:xfrm>
          <a:prstGeom prst="rect">
            <a:avLst/>
          </a:prstGeom>
          <a:noFill/>
        </p:spPr>
      </p:pic>
      <p:pic>
        <p:nvPicPr>
          <p:cNvPr id="6147" name="図 14" descr="http://www.castingline.net/disney_qa2/img/bad_hair_m004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5301208"/>
            <a:ext cx="857250" cy="962025"/>
          </a:xfrm>
          <a:prstGeom prst="rect">
            <a:avLst/>
          </a:prstGeom>
          <a:noFill/>
        </p:spPr>
      </p:pic>
      <p:pic>
        <p:nvPicPr>
          <p:cNvPr id="6146" name="図 15" descr="http://www.castingline.net/disney_qa2/img/bad_hair_m005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5373216"/>
            <a:ext cx="857250" cy="962025"/>
          </a:xfrm>
          <a:prstGeom prst="rect">
            <a:avLst/>
          </a:prstGeom>
          <a:noFill/>
        </p:spPr>
      </p:pic>
      <p:pic>
        <p:nvPicPr>
          <p:cNvPr id="6145" name="図 16" descr="http://www.castingline.net/disney_qa2/img/bad_hair_m006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80312" y="5373216"/>
            <a:ext cx="857250" cy="962025"/>
          </a:xfrm>
          <a:prstGeom prst="rect">
            <a:avLst/>
          </a:prstGeom>
          <a:noFill/>
        </p:spPr>
      </p:pic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683568" y="4668525"/>
            <a:ext cx="7632848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078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  <a:cs typeface="Times New Roman" pitchFamily="18" charset="0"/>
              </a:rPr>
              <a:t>以下のような髪型は、帽子の中に隠すことも認められていません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0" y="6400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/>
            </a:r>
            <a:br>
              <a:rPr kumimoji="1" lang="en-US" altLang="ja-JP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</a:br>
            <a:r>
              <a:rPr kumimoji="1" lang="en-US" altLang="ja-JP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/>
            </a:r>
            <a:br>
              <a:rPr kumimoji="1" lang="en-US" altLang="ja-JP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</a:br>
            <a:endParaRPr kumimoji="1" lang="en-US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83568" y="177281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ふさわしい例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42582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ディズニールック（</a:t>
            </a:r>
            <a:r>
              <a:rPr lang="ja-JP" altLang="en-US" dirty="0" smtClean="0"/>
              <a:t>女性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683568" y="4668525"/>
            <a:ext cx="7632848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078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  <a:cs typeface="Times New Roman" pitchFamily="18" charset="0"/>
              </a:rPr>
              <a:t>以下のような髪型は、帽子の中に隠すことも認められていません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0" y="6400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/>
            </a:r>
            <a:br>
              <a:rPr kumimoji="1" lang="en-US" altLang="ja-JP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</a:br>
            <a:r>
              <a:rPr kumimoji="1" lang="en-US" altLang="ja-JP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/>
            </a:r>
            <a:br>
              <a:rPr kumimoji="1" lang="en-US" altLang="ja-JP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</a:br>
            <a:endParaRPr kumimoji="1" lang="en-US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83568" y="177281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ふさわしい例</a:t>
            </a:r>
            <a:endParaRPr kumimoji="1" lang="ja-JP" altLang="en-US" dirty="0"/>
          </a:p>
        </p:txBody>
      </p:sp>
      <p:pic>
        <p:nvPicPr>
          <p:cNvPr id="13" name="図 12" descr="http://www.castingline.net/disney_qa2/img/bad_hair_l001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5373216"/>
            <a:ext cx="855980" cy="1055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図 13" descr="http://www.castingline.net/disney_qa2/img/bad_hair_l002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5373216"/>
            <a:ext cx="855980" cy="1055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図 15" descr="http://www.castingline.net/disney_qa2/img/bad_hair_l003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5373216"/>
            <a:ext cx="855980" cy="1055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図 16" descr="http://www.castingline.net/disney_qa2/img/bad_hair_l004.gi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5301208"/>
            <a:ext cx="855980" cy="1162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図 17" descr="http://www.castingline.net/disney_qa2/img/bad_hair_l005.gif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5229200"/>
            <a:ext cx="855980" cy="1162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図 18" descr="http://www.castingline.net/disney_qa2/img/bad_hair_l006.gif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80312" y="5157192"/>
            <a:ext cx="855980" cy="1162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図 19" descr="http://www.castingline.net/disney_qa2/img/good_hair_l.gif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47864" y="1556792"/>
            <a:ext cx="2465705" cy="3112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582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髪の色（レベル</a:t>
            </a:r>
            <a:r>
              <a:rPr kumimoji="1" lang="en-US" altLang="ja-JP" dirty="0" smtClean="0"/>
              <a:t>15</a:t>
            </a:r>
            <a:r>
              <a:rPr kumimoji="1" lang="ja-JP" altLang="en-US" dirty="0" smtClean="0"/>
              <a:t>まで）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ja-JP" dirty="0" smtClean="0"/>
              <a:t>レベル５：銀行などの堅めの企業</a:t>
            </a:r>
          </a:p>
          <a:p>
            <a:r>
              <a:rPr lang="ja-JP" altLang="ja-JP" dirty="0" smtClean="0">
                <a:solidFill>
                  <a:srgbClr val="FF0000"/>
                </a:solidFill>
              </a:rPr>
              <a:t>レベル６</a:t>
            </a:r>
            <a:r>
              <a:rPr lang="ja-JP" altLang="ja-JP" dirty="0" smtClean="0"/>
              <a:t>：都市銀行など硬いイメージの企業。</a:t>
            </a:r>
          </a:p>
          <a:p>
            <a:r>
              <a:rPr lang="ja-JP" altLang="ja-JP" dirty="0" smtClean="0"/>
              <a:t>レベル７：ホテル業界や航空会社の</a:t>
            </a:r>
            <a:r>
              <a:rPr lang="en-US" altLang="ja-JP" dirty="0" smtClean="0"/>
              <a:t>CA</a:t>
            </a:r>
            <a:r>
              <a:rPr lang="ja-JP" altLang="ja-JP" dirty="0" smtClean="0"/>
              <a:t>や病院など</a:t>
            </a:r>
          </a:p>
          <a:p>
            <a:r>
              <a:rPr lang="ja-JP" altLang="ja-JP" dirty="0" smtClean="0"/>
              <a:t>レベル８：比較的明るめの色でも対応可能な外資系や通信業界</a:t>
            </a:r>
          </a:p>
          <a:p>
            <a:pPr>
              <a:buNone/>
            </a:pPr>
            <a:r>
              <a:rPr kumimoji="1" lang="ja-JP" altLang="en-US" dirty="0" smtClean="0"/>
              <a:t>（出所）日本ヘアカラー協会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 eaLnBrk="1" latinLnBrk="0" hangingPunct="1"/>
            <a:r>
              <a:rPr kumimoji="1" lang="ja-JP" altLang="ja-JP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２　装置産業、ディズニーランド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en-US" altLang="ja-JP" dirty="0" smtClean="0"/>
          </a:p>
          <a:p>
            <a:endParaRPr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企業は利益を最大化する。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kumimoji="1" lang="ja-JP" altLang="ja-JP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利益の最大化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67544" y="2348880"/>
            <a:ext cx="8229600" cy="1972816"/>
          </a:xfrm>
        </p:spPr>
        <p:txBody>
          <a:bodyPr/>
          <a:lstStyle/>
          <a:p>
            <a:r>
              <a:rPr kumimoji="1" lang="ja-JP" altLang="en-US" dirty="0" smtClean="0"/>
              <a:t>利益＝総収入</a:t>
            </a:r>
            <a:r>
              <a:rPr lang="ja-JP" altLang="en-US" dirty="0" smtClean="0"/>
              <a:t>－</a:t>
            </a:r>
            <a:r>
              <a:rPr kumimoji="1" lang="ja-JP" altLang="en-US" dirty="0" smtClean="0"/>
              <a:t>総費用</a:t>
            </a:r>
            <a:endParaRPr kumimoji="1" lang="en-US" altLang="ja-JP" dirty="0" smtClean="0"/>
          </a:p>
          <a:p>
            <a:r>
              <a:rPr kumimoji="1" lang="ja-JP" altLang="en-US" dirty="0" smtClean="0"/>
              <a:t>総収入＝売上数量</a:t>
            </a:r>
            <a:r>
              <a:rPr kumimoji="1" lang="en-US" altLang="ja-JP" dirty="0" smtClean="0"/>
              <a:t>×</a:t>
            </a:r>
            <a:r>
              <a:rPr kumimoji="1" lang="ja-JP" altLang="en-US" dirty="0" smtClean="0"/>
              <a:t>価格</a:t>
            </a:r>
            <a:endParaRPr kumimoji="1" lang="en-US" altLang="ja-JP" dirty="0" smtClean="0"/>
          </a:p>
          <a:p>
            <a:r>
              <a:rPr lang="ja-JP" altLang="en-US" dirty="0" smtClean="0"/>
              <a:t>総費用＝固定費用＋可変費用</a:t>
            </a:r>
            <a:endParaRPr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限界分析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2420888"/>
            <a:ext cx="8229600" cy="2908920"/>
          </a:xfrm>
        </p:spPr>
        <p:txBody>
          <a:bodyPr/>
          <a:lstStyle/>
          <a:p>
            <a:r>
              <a:rPr kumimoji="1" lang="ja-JP" altLang="en-US" dirty="0" smtClean="0"/>
              <a:t>限界とは</a:t>
            </a:r>
            <a:r>
              <a:rPr lang="ja-JP" altLang="en-US" dirty="0" smtClean="0"/>
              <a:t>「端（</a:t>
            </a:r>
            <a:r>
              <a:rPr lang="en-US" altLang="ja-JP" dirty="0" smtClean="0"/>
              <a:t>margin)</a:t>
            </a:r>
            <a:r>
              <a:rPr lang="ja-JP" altLang="en-US" dirty="0" smtClean="0"/>
              <a:t>」で、「</a:t>
            </a:r>
            <a:r>
              <a:rPr lang="en-US" altLang="ja-JP" dirty="0" smtClean="0"/>
              <a:t>limit</a:t>
            </a:r>
            <a:r>
              <a:rPr lang="ja-JP" altLang="en-US" dirty="0" smtClean="0"/>
              <a:t>」ではない。</a:t>
            </a:r>
            <a:endParaRPr lang="en-US" altLang="ja-JP" dirty="0" smtClean="0"/>
          </a:p>
          <a:p>
            <a:r>
              <a:rPr kumimoji="1" lang="en-US" altLang="ja-JP" dirty="0" smtClean="0"/>
              <a:t>1</a:t>
            </a:r>
            <a:r>
              <a:rPr kumimoji="1" lang="ja-JP" altLang="en-US" dirty="0" smtClean="0"/>
              <a:t>単位生産が増えた時、ほかのものがどれだけ増えるか（限界費用、限界効用）。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最大値や最小値は限界値をみればわかる。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163187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限界生産力は逓減する</a:t>
            </a:r>
            <a:endParaRPr kumimoji="1" lang="ja-JP" alt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84784"/>
            <a:ext cx="6264696" cy="4933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縦軸と横軸を反対にすると</a:t>
            </a:r>
            <a:r>
              <a:rPr kumimoji="1" lang="en-US" altLang="ja-JP" dirty="0" smtClean="0"/>
              <a:t>…</a:t>
            </a:r>
            <a:endParaRPr kumimoji="1" lang="ja-JP" alt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73003"/>
            <a:ext cx="4038600" cy="318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628800"/>
            <a:ext cx="371005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268760"/>
            <a:ext cx="6192688" cy="4786632"/>
          </a:xfrm>
          <a:prstGeom prst="rect">
            <a:avLst/>
          </a:prstGeom>
          <a:noFill/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376878" y="1223522"/>
            <a:ext cx="5310125" cy="4104457"/>
          </a:xfrm>
          <a:prstGeom prst="rect">
            <a:avLst/>
          </a:prstGeom>
          <a:noFill/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 flipV="1">
            <a:off x="1713406" y="1247034"/>
            <a:ext cx="5256584" cy="42919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限界費用</a:t>
            </a:r>
            <a:r>
              <a:rPr lang="ja-JP" altLang="en-US" dirty="0" smtClean="0"/>
              <a:t>は逓増する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628800"/>
            <a:ext cx="6336704" cy="506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307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952500"/>
          </a:xfrm>
        </p:spPr>
        <p:txBody>
          <a:bodyPr/>
          <a:lstStyle/>
          <a:p>
            <a:pPr eaLnBrk="1" hangingPunct="1"/>
            <a:r>
              <a:rPr lang="ja-JP" altLang="en-US" dirty="0" smtClean="0"/>
              <a:t>幸福と経済学</a:t>
            </a:r>
          </a:p>
        </p:txBody>
      </p:sp>
      <p:sp>
        <p:nvSpPr>
          <p:cNvPr id="13315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755650" y="1268413"/>
            <a:ext cx="7993063" cy="5113337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ja-JP" altLang="en-US" dirty="0" smtClean="0"/>
              <a:t>どうすれば人は幸福になれるかを追求する。</a:t>
            </a:r>
          </a:p>
          <a:p>
            <a:pPr eaLnBrk="1" hangingPunct="1"/>
            <a:r>
              <a:rPr lang="ja-JP" altLang="en-US" dirty="0" smtClean="0"/>
              <a:t>「幸福」＝「所得」の増加として考えられてきた。</a:t>
            </a:r>
            <a:endParaRPr lang="en-US" altLang="ja-JP" dirty="0" smtClean="0"/>
          </a:p>
          <a:p>
            <a:pPr eaLnBrk="1" hangingPunct="1">
              <a:buFont typeface="Wingdings 2" panose="05020102010507070707" pitchFamily="18" charset="2"/>
              <a:buNone/>
            </a:pPr>
            <a:endParaRPr lang="ja-JP" altLang="en-US" dirty="0" smtClean="0"/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ja-JP" altLang="en-US" dirty="0" smtClean="0">
                <a:solidFill>
                  <a:srgbClr val="FF00FF"/>
                </a:solidFill>
              </a:rPr>
              <a:t>幸福のパラドックス</a:t>
            </a:r>
          </a:p>
          <a:p>
            <a:pPr eaLnBrk="1" hangingPunct="1"/>
            <a:r>
              <a:rPr lang="ja-JP" altLang="en-US" dirty="0" smtClean="0"/>
              <a:t>「多くの国で戦後の数十年間に国内総生産が増え、生活水準が大幅に改善したのに、その間の国民の主観的幸福感の平均値は、あまり変化していないという事実」　</a:t>
            </a:r>
          </a:p>
        </p:txBody>
      </p:sp>
    </p:spTree>
    <p:extLst>
      <p:ext uri="{BB962C8B-B14F-4D97-AF65-F5344CB8AC3E}">
        <p14:creationId xmlns:p14="http://schemas.microsoft.com/office/powerpoint/2010/main" xmlns="" val="378786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利益の最大化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417638"/>
            <a:ext cx="7344816" cy="54640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固定費用と可変費用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お化け屋敷</a:t>
            </a:r>
            <a:r>
              <a:rPr kumimoji="1" lang="ja-JP" altLang="en-US" dirty="0" smtClean="0"/>
              <a:t>（入場料</a:t>
            </a:r>
            <a:r>
              <a:rPr kumimoji="1" lang="en-US" altLang="ja-JP" dirty="0" smtClean="0"/>
              <a:t>300</a:t>
            </a:r>
            <a:r>
              <a:rPr kumimoji="1" lang="ja-JP" altLang="en-US" dirty="0" smtClean="0"/>
              <a:t>円）</a:t>
            </a:r>
            <a:endParaRPr kumimoji="1" lang="en-US" altLang="ja-JP" dirty="0" smtClean="0"/>
          </a:p>
          <a:p>
            <a:r>
              <a:rPr lang="ja-JP" altLang="en-US" dirty="0" smtClean="0"/>
              <a:t>装置を作るのに、</a:t>
            </a:r>
            <a:r>
              <a:rPr lang="en-US" altLang="ja-JP" dirty="0" smtClean="0"/>
              <a:t>5000</a:t>
            </a:r>
            <a:r>
              <a:rPr lang="ja-JP" altLang="en-US" dirty="0" smtClean="0"/>
              <a:t>円かかるが、それ以上の費用はいらない。（限界費用</a:t>
            </a:r>
            <a:r>
              <a:rPr lang="en-US" altLang="ja-JP" dirty="0" smtClean="0"/>
              <a:t>0</a:t>
            </a:r>
            <a:r>
              <a:rPr lang="ja-JP" altLang="en-US" dirty="0" smtClean="0"/>
              <a:t>円）</a:t>
            </a:r>
            <a:endParaRPr kumimoji="1"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r>
              <a:rPr kumimoji="1" lang="ja-JP" altLang="en-US" dirty="0" smtClean="0">
                <a:solidFill>
                  <a:srgbClr val="FF0000"/>
                </a:solidFill>
              </a:rPr>
              <a:t>焼きそば</a:t>
            </a:r>
            <a:r>
              <a:rPr kumimoji="1" lang="ja-JP" altLang="en-US" dirty="0" smtClean="0"/>
              <a:t>（</a:t>
            </a:r>
            <a:r>
              <a:rPr kumimoji="1" lang="en-US" altLang="ja-JP" dirty="0" smtClean="0"/>
              <a:t>1</a:t>
            </a:r>
            <a:r>
              <a:rPr lang="ja-JP" altLang="en-US" dirty="0" smtClean="0"/>
              <a:t>食</a:t>
            </a:r>
            <a:r>
              <a:rPr lang="en-US" altLang="ja-JP" dirty="0" smtClean="0"/>
              <a:t>300</a:t>
            </a:r>
            <a:r>
              <a:rPr lang="ja-JP" altLang="en-US" dirty="0" smtClean="0"/>
              <a:t>円）</a:t>
            </a:r>
            <a:endParaRPr kumimoji="1" lang="en-US" altLang="ja-JP" dirty="0" smtClean="0"/>
          </a:p>
          <a:p>
            <a:r>
              <a:rPr lang="ja-JP" altLang="en-US" dirty="0" smtClean="0"/>
              <a:t>装置を作るのにお金はかからないが、毎食</a:t>
            </a:r>
            <a:r>
              <a:rPr lang="en-US" altLang="ja-JP" dirty="0" smtClean="0"/>
              <a:t>200</a:t>
            </a:r>
            <a:r>
              <a:rPr lang="ja-JP" altLang="en-US" dirty="0" smtClean="0"/>
              <a:t>円かかる。（限界費用</a:t>
            </a:r>
            <a:r>
              <a:rPr lang="en-US" altLang="ja-JP" dirty="0" smtClean="0"/>
              <a:t>200</a:t>
            </a:r>
            <a:r>
              <a:rPr lang="ja-JP" altLang="en-US" dirty="0" smtClean="0"/>
              <a:t>円）</a:t>
            </a:r>
            <a:endParaRPr lang="en-US" altLang="ja-JP" dirty="0" smtClean="0"/>
          </a:p>
          <a:p>
            <a:pPr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216507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kumimoji="1" lang="ja-JP" altLang="ja-JP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固定費用と可変費用</a:t>
            </a:r>
            <a:r>
              <a:rPr kumimoji="1" lang="en-US" altLang="ja-JP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 </a:t>
            </a:r>
            <a:endParaRPr kumimoji="1" lang="ja-JP" altLang="en-US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30365429"/>
              </p:ext>
            </p:extLst>
          </p:nvPr>
        </p:nvGraphicFramePr>
        <p:xfrm>
          <a:off x="467543" y="1916827"/>
          <a:ext cx="8280919" cy="43204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19187"/>
                <a:gridCol w="1143622"/>
                <a:gridCol w="1143622"/>
                <a:gridCol w="1143622"/>
                <a:gridCol w="1143622"/>
                <a:gridCol w="1143622"/>
                <a:gridCol w="1143622"/>
              </a:tblGrid>
              <a:tr h="61721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u="none" strike="noStrike" dirty="0">
                          <a:effectLst/>
                        </a:rPr>
                        <a:t>　</a:t>
                      </a:r>
                      <a:endParaRPr lang="ja-JP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ja-JP" altLang="en-US" sz="2400" u="none" strike="noStrike" dirty="0">
                          <a:effectLst/>
                        </a:rPr>
                        <a:t>お化け屋敷</a:t>
                      </a:r>
                      <a:endParaRPr lang="ja-JP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ja-JP" altLang="en-US" sz="2400" u="none" strike="noStrike" dirty="0">
                          <a:effectLst/>
                        </a:rPr>
                        <a:t>焼きそば</a:t>
                      </a:r>
                      <a:endParaRPr lang="ja-JP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61721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u="none" strike="noStrike" dirty="0">
                          <a:effectLst/>
                        </a:rPr>
                        <a:t>　</a:t>
                      </a:r>
                      <a:endParaRPr lang="ja-JP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u="none" strike="noStrike" dirty="0">
                          <a:effectLst/>
                        </a:rPr>
                        <a:t>収入</a:t>
                      </a:r>
                      <a:endParaRPr lang="ja-JP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u="none" strike="noStrike" dirty="0">
                          <a:effectLst/>
                        </a:rPr>
                        <a:t>費用</a:t>
                      </a:r>
                      <a:endParaRPr lang="ja-JP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u="none" strike="noStrike" dirty="0">
                          <a:effectLst/>
                        </a:rPr>
                        <a:t>利益</a:t>
                      </a:r>
                      <a:endParaRPr lang="ja-JP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u="none" strike="noStrike" dirty="0">
                          <a:effectLst/>
                        </a:rPr>
                        <a:t>収入</a:t>
                      </a:r>
                      <a:endParaRPr lang="ja-JP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u="none" strike="noStrike" dirty="0">
                          <a:effectLst/>
                        </a:rPr>
                        <a:t>費用</a:t>
                      </a:r>
                      <a:endParaRPr lang="ja-JP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u="none" strike="noStrike" dirty="0">
                          <a:effectLst/>
                        </a:rPr>
                        <a:t>利益</a:t>
                      </a:r>
                      <a:endParaRPr lang="ja-JP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1721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400" u="none" strike="noStrike" dirty="0">
                          <a:effectLst/>
                        </a:rPr>
                        <a:t>10</a:t>
                      </a:r>
                      <a:r>
                        <a:rPr lang="ja-JP" altLang="en-US" sz="2400" u="none" strike="noStrike" dirty="0">
                          <a:effectLst/>
                        </a:rPr>
                        <a:t>人</a:t>
                      </a:r>
                      <a:endParaRPr lang="ja-JP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 dirty="0">
                          <a:effectLst/>
                        </a:rPr>
                        <a:t>3000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 dirty="0">
                          <a:effectLst/>
                        </a:rPr>
                        <a:t>5000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 dirty="0">
                          <a:effectLst/>
                        </a:rPr>
                        <a:t>-2000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 dirty="0">
                          <a:effectLst/>
                        </a:rPr>
                        <a:t>3000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 dirty="0">
                          <a:effectLst/>
                        </a:rPr>
                        <a:t>2000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 dirty="0">
                          <a:effectLst/>
                        </a:rPr>
                        <a:t>1000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1721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400" u="none" strike="noStrike" dirty="0">
                          <a:effectLst/>
                        </a:rPr>
                        <a:t>20</a:t>
                      </a:r>
                      <a:r>
                        <a:rPr lang="ja-JP" altLang="en-US" sz="2400" u="none" strike="noStrike" dirty="0">
                          <a:effectLst/>
                        </a:rPr>
                        <a:t>人</a:t>
                      </a:r>
                      <a:endParaRPr lang="ja-JP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 dirty="0">
                          <a:effectLst/>
                        </a:rPr>
                        <a:t>6000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 dirty="0">
                          <a:effectLst/>
                        </a:rPr>
                        <a:t>5000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 dirty="0">
                          <a:effectLst/>
                        </a:rPr>
                        <a:t>1000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 dirty="0">
                          <a:effectLst/>
                        </a:rPr>
                        <a:t>6000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 dirty="0">
                          <a:effectLst/>
                        </a:rPr>
                        <a:t>4000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 dirty="0">
                          <a:effectLst/>
                        </a:rPr>
                        <a:t>2000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1721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400" u="none" strike="noStrike" dirty="0">
                          <a:effectLst/>
                        </a:rPr>
                        <a:t>30</a:t>
                      </a:r>
                      <a:r>
                        <a:rPr lang="ja-JP" altLang="en-US" sz="2400" u="none" strike="noStrike" dirty="0">
                          <a:effectLst/>
                        </a:rPr>
                        <a:t>人</a:t>
                      </a:r>
                      <a:endParaRPr lang="ja-JP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>
                          <a:effectLst/>
                        </a:rPr>
                        <a:t>9000</a:t>
                      </a:r>
                      <a:endParaRPr lang="en-US" altLang="ja-JP" sz="24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 dirty="0">
                          <a:effectLst/>
                        </a:rPr>
                        <a:t>5000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 dirty="0">
                          <a:effectLst/>
                        </a:rPr>
                        <a:t>4000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 dirty="0">
                          <a:effectLst/>
                        </a:rPr>
                        <a:t>9000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 dirty="0">
                          <a:effectLst/>
                        </a:rPr>
                        <a:t>6000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 dirty="0">
                          <a:effectLst/>
                        </a:rPr>
                        <a:t>3000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1721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400" u="none" strike="noStrike" dirty="0">
                          <a:effectLst/>
                        </a:rPr>
                        <a:t>40</a:t>
                      </a:r>
                      <a:r>
                        <a:rPr lang="ja-JP" altLang="en-US" sz="2400" u="none" strike="noStrike" dirty="0">
                          <a:effectLst/>
                        </a:rPr>
                        <a:t>人</a:t>
                      </a:r>
                      <a:endParaRPr lang="ja-JP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>
                          <a:effectLst/>
                        </a:rPr>
                        <a:t>12000</a:t>
                      </a:r>
                      <a:endParaRPr lang="en-US" altLang="ja-JP" sz="24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 dirty="0">
                          <a:effectLst/>
                        </a:rPr>
                        <a:t>5000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 dirty="0">
                          <a:effectLst/>
                        </a:rPr>
                        <a:t>7000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 dirty="0">
                          <a:effectLst/>
                        </a:rPr>
                        <a:t>12000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 dirty="0">
                          <a:effectLst/>
                        </a:rPr>
                        <a:t>8000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 dirty="0">
                          <a:effectLst/>
                        </a:rPr>
                        <a:t>4000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1721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400" u="none" strike="noStrike" dirty="0">
                          <a:effectLst/>
                        </a:rPr>
                        <a:t>50</a:t>
                      </a:r>
                      <a:r>
                        <a:rPr lang="ja-JP" altLang="en-US" sz="2400" u="none" strike="noStrike" dirty="0">
                          <a:effectLst/>
                        </a:rPr>
                        <a:t>人</a:t>
                      </a:r>
                      <a:endParaRPr lang="ja-JP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>
                          <a:effectLst/>
                        </a:rPr>
                        <a:t>15000</a:t>
                      </a:r>
                      <a:endParaRPr lang="en-US" altLang="ja-JP" sz="24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 dirty="0">
                          <a:effectLst/>
                        </a:rPr>
                        <a:t>5000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 dirty="0">
                          <a:effectLst/>
                        </a:rPr>
                        <a:t>10000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>
                          <a:effectLst/>
                        </a:rPr>
                        <a:t>15000</a:t>
                      </a:r>
                      <a:endParaRPr lang="en-US" altLang="ja-JP" sz="24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 dirty="0">
                          <a:effectLst/>
                        </a:rPr>
                        <a:t>10000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 dirty="0">
                          <a:effectLst/>
                        </a:rPr>
                        <a:t>5000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kumimoji="1" lang="ja-JP" altLang="ja-JP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装置産業</a:t>
            </a:r>
            <a:endParaRPr lang="ja-JP" altLang="ja-JP" dirty="0" smtClean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67544" y="2564904"/>
            <a:ext cx="8229600" cy="2620888"/>
          </a:xfrm>
        </p:spPr>
        <p:txBody>
          <a:bodyPr>
            <a:normAutofit lnSpcReduction="10000"/>
          </a:bodyPr>
          <a:lstStyle/>
          <a:p>
            <a:r>
              <a:rPr kumimoji="1" lang="ja-JP" altLang="en-US" dirty="0" smtClean="0"/>
              <a:t>固定費用が大きい。</a:t>
            </a:r>
            <a:endParaRPr kumimoji="1" lang="en-US" altLang="ja-JP" dirty="0" smtClean="0"/>
          </a:p>
          <a:p>
            <a:r>
              <a:rPr lang="ja-JP" altLang="en-US" dirty="0" smtClean="0"/>
              <a:t>限界費用は小さい。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入園者が少なくても維持する費用がかかる。</a:t>
            </a:r>
            <a:endParaRPr kumimoji="1" lang="en-US" altLang="ja-JP" dirty="0" smtClean="0"/>
          </a:p>
          <a:p>
            <a:r>
              <a:rPr lang="ja-JP" altLang="en-US" dirty="0" smtClean="0"/>
              <a:t>損益分岐点を超えると、利益が急増。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損益分岐点売上高は</a:t>
            </a:r>
            <a:r>
              <a:rPr kumimoji="1" lang="en-US" altLang="ja-JP" dirty="0" smtClean="0"/>
              <a:t>750</a:t>
            </a:r>
            <a:r>
              <a:rPr kumimoji="1" lang="ja-JP" altLang="en-US" dirty="0" smtClean="0"/>
              <a:t>億円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876256" y="3212976"/>
            <a:ext cx="19442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＜年間＞</a:t>
            </a:r>
            <a:endParaRPr kumimoji="1" lang="en-US" altLang="ja-JP" sz="2800" dirty="0" smtClean="0"/>
          </a:p>
          <a:p>
            <a:r>
              <a:rPr kumimoji="1" lang="en-US" altLang="ja-JP" sz="2800" dirty="0" smtClean="0"/>
              <a:t>3000</a:t>
            </a:r>
            <a:r>
              <a:rPr kumimoji="1" lang="ja-JP" altLang="en-US" sz="2800" dirty="0" smtClean="0"/>
              <a:t>億円</a:t>
            </a:r>
            <a:endParaRPr kumimoji="1" lang="en-US" altLang="ja-JP" sz="2800" dirty="0" smtClean="0"/>
          </a:p>
          <a:p>
            <a:r>
              <a:rPr lang="en-US" altLang="ja-JP" sz="2800" dirty="0" smtClean="0"/>
              <a:t>2400</a:t>
            </a:r>
            <a:r>
              <a:rPr lang="ja-JP" altLang="en-US" sz="2800" dirty="0" smtClean="0"/>
              <a:t>万人</a:t>
            </a:r>
            <a:endParaRPr kumimoji="1" lang="ja-JP" altLang="en-US" sz="2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59" y="1412776"/>
            <a:ext cx="6114783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ja-JP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資本、設備投資</a:t>
            </a:r>
          </a:p>
          <a:p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>
          <a:extLst/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dirty="0" smtClean="0">
                <a:cs typeface="+mj-cs"/>
              </a:rPr>
              <a:t>映画「山猫」（イタリア　</a:t>
            </a:r>
            <a:r>
              <a:rPr lang="en-US" altLang="ja-JP" dirty="0" smtClean="0">
                <a:cs typeface="+mj-cs"/>
              </a:rPr>
              <a:t>1963</a:t>
            </a:r>
            <a:r>
              <a:rPr lang="ja-JP" altLang="en-US" dirty="0" smtClean="0">
                <a:cs typeface="+mj-cs"/>
              </a:rPr>
              <a:t>）</a:t>
            </a:r>
            <a:br>
              <a:rPr lang="ja-JP" altLang="en-US" dirty="0" smtClean="0">
                <a:cs typeface="+mj-cs"/>
              </a:rPr>
            </a:br>
            <a:r>
              <a:rPr lang="ja-JP" altLang="en-US" dirty="0" smtClean="0">
                <a:cs typeface="+mj-cs"/>
              </a:rPr>
              <a:t>ルキノ・ビスコンティ</a:t>
            </a:r>
          </a:p>
        </p:txBody>
      </p:sp>
      <p:sp>
        <p:nvSpPr>
          <p:cNvPr id="8294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838200" y="1905000"/>
            <a:ext cx="3733800" cy="4187825"/>
          </a:xfrm>
        </p:spPr>
        <p:txBody>
          <a:bodyPr/>
          <a:lstStyle/>
          <a:p>
            <a:pPr eaLnBrk="1" hangingPunct="1"/>
            <a:r>
              <a:rPr lang="ja-JP" altLang="en-US" smtClean="0"/>
              <a:t>変わらずに生き残るためには、自ら変わらなければならない。</a:t>
            </a:r>
          </a:p>
        </p:txBody>
      </p:sp>
      <p:pic>
        <p:nvPicPr>
          <p:cNvPr id="82948" name="Picture 12" descr="e0022344_2355268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844675"/>
            <a:ext cx="3128963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370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382" y="1390148"/>
            <a:ext cx="8037235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6563" name="Rectangle 2"/>
          <p:cNvSpPr>
            <a:spLocks noChangeArrowheads="1"/>
          </p:cNvSpPr>
          <p:nvPr/>
        </p:nvSpPr>
        <p:spPr bwMode="auto">
          <a:xfrm>
            <a:off x="0" y="18764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ja-JP" altLang="en-US"/>
          </a:p>
        </p:txBody>
      </p:sp>
      <p:sp>
        <p:nvSpPr>
          <p:cNvPr id="302086" name="AutoShape 6"/>
          <p:cNvSpPr>
            <a:spLocks noChangeArrowheads="1"/>
          </p:cNvSpPr>
          <p:nvPr/>
        </p:nvSpPr>
        <p:spPr bwMode="auto">
          <a:xfrm>
            <a:off x="755576" y="4437112"/>
            <a:ext cx="2879725" cy="503237"/>
          </a:xfrm>
          <a:prstGeom prst="wedgeEllipseCallout">
            <a:avLst>
              <a:gd name="adj1" fmla="val 39023"/>
              <a:gd name="adj2" fmla="val -168565"/>
            </a:avLst>
          </a:prstGeom>
          <a:solidFill>
            <a:schemeClr val="tx1">
              <a:lumMod val="10000"/>
              <a:lumOff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altLang="ja-JP" b="1" dirty="0"/>
              <a:t>10</a:t>
            </a:r>
            <a:r>
              <a:rPr lang="ja-JP" altLang="en-US" b="1" dirty="0"/>
              <a:t>周年</a:t>
            </a:r>
          </a:p>
        </p:txBody>
      </p:sp>
      <p:sp>
        <p:nvSpPr>
          <p:cNvPr id="302087" name="AutoShape 7"/>
          <p:cNvSpPr>
            <a:spLocks noChangeArrowheads="1"/>
          </p:cNvSpPr>
          <p:nvPr/>
        </p:nvSpPr>
        <p:spPr bwMode="auto">
          <a:xfrm>
            <a:off x="34901" y="2127282"/>
            <a:ext cx="3600400" cy="575245"/>
          </a:xfrm>
          <a:prstGeom prst="wedgeEllipseCallout">
            <a:avLst>
              <a:gd name="adj1" fmla="val 60472"/>
              <a:gd name="adj2" fmla="val 199213"/>
            </a:avLst>
          </a:prstGeom>
          <a:solidFill>
            <a:schemeClr val="tx1">
              <a:lumMod val="10000"/>
              <a:lumOff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ja-JP" altLang="en-US" b="1" dirty="0"/>
              <a:t>ファンテリュージョン</a:t>
            </a:r>
          </a:p>
        </p:txBody>
      </p:sp>
      <p:sp>
        <p:nvSpPr>
          <p:cNvPr id="302088" name="AutoShape 8"/>
          <p:cNvSpPr>
            <a:spLocks noChangeArrowheads="1"/>
          </p:cNvSpPr>
          <p:nvPr/>
        </p:nvSpPr>
        <p:spPr bwMode="auto">
          <a:xfrm>
            <a:off x="3707904" y="2132856"/>
            <a:ext cx="2592388" cy="503238"/>
          </a:xfrm>
          <a:prstGeom prst="wedgeEllipseCallout">
            <a:avLst>
              <a:gd name="adj1" fmla="val -9708"/>
              <a:gd name="adj2" fmla="val 186593"/>
            </a:avLst>
          </a:prstGeom>
          <a:solidFill>
            <a:schemeClr val="tx1">
              <a:lumMod val="10000"/>
              <a:lumOff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altLang="ja-JP" b="1" dirty="0"/>
              <a:t>15</a:t>
            </a:r>
            <a:r>
              <a:rPr lang="ja-JP" altLang="en-US" b="1" dirty="0"/>
              <a:t>周年</a:t>
            </a:r>
          </a:p>
        </p:txBody>
      </p:sp>
      <p:sp>
        <p:nvSpPr>
          <p:cNvPr id="66567" name="Text Box 9"/>
          <p:cNvSpPr txBox="1">
            <a:spLocks noChangeArrowheads="1"/>
          </p:cNvSpPr>
          <p:nvPr/>
        </p:nvSpPr>
        <p:spPr bwMode="auto">
          <a:xfrm>
            <a:off x="1476375" y="476250"/>
            <a:ext cx="59769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en-US"/>
          </a:p>
        </p:txBody>
      </p:sp>
      <p:sp>
        <p:nvSpPr>
          <p:cNvPr id="66568" name="Text Box 10"/>
          <p:cNvSpPr txBox="1">
            <a:spLocks noChangeArrowheads="1"/>
          </p:cNvSpPr>
          <p:nvPr/>
        </p:nvSpPr>
        <p:spPr bwMode="auto">
          <a:xfrm>
            <a:off x="1526306" y="260350"/>
            <a:ext cx="68421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3600" dirty="0"/>
              <a:t>ディズニーリゾート入場者数</a:t>
            </a:r>
          </a:p>
        </p:txBody>
      </p:sp>
      <p:sp>
        <p:nvSpPr>
          <p:cNvPr id="2" name="AutoShape 6"/>
          <p:cNvSpPr>
            <a:spLocks noChangeArrowheads="1"/>
          </p:cNvSpPr>
          <p:nvPr/>
        </p:nvSpPr>
        <p:spPr bwMode="auto">
          <a:xfrm>
            <a:off x="3491880" y="4941168"/>
            <a:ext cx="4320480" cy="503237"/>
          </a:xfrm>
          <a:prstGeom prst="wedgeEllipseCallout">
            <a:avLst>
              <a:gd name="adj1" fmla="val -9561"/>
              <a:gd name="adj2" fmla="val -278367"/>
            </a:avLst>
          </a:prstGeom>
          <a:solidFill>
            <a:schemeClr val="tx1">
              <a:lumMod val="10000"/>
              <a:lumOff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ja-JP" altLang="en-US" sz="1600" b="1" dirty="0"/>
              <a:t>プーさんの</a:t>
            </a:r>
            <a:r>
              <a:rPr lang="ja-JP" altLang="en-US" sz="1600" b="1" dirty="0" smtClean="0"/>
              <a:t>ハニーハントなど</a:t>
            </a:r>
            <a:endParaRPr lang="ja-JP" altLang="en-US" sz="1600" b="1" dirty="0"/>
          </a:p>
        </p:txBody>
      </p:sp>
      <p:sp>
        <p:nvSpPr>
          <p:cNvPr id="3" name="AutoShape 6"/>
          <p:cNvSpPr>
            <a:spLocks noChangeArrowheads="1"/>
          </p:cNvSpPr>
          <p:nvPr/>
        </p:nvSpPr>
        <p:spPr bwMode="auto">
          <a:xfrm>
            <a:off x="5652120" y="4365104"/>
            <a:ext cx="2879725" cy="503238"/>
          </a:xfrm>
          <a:prstGeom prst="wedgeEllipseCallout">
            <a:avLst>
              <a:gd name="adj1" fmla="val -50222"/>
              <a:gd name="adj2" fmla="val -266718"/>
            </a:avLst>
          </a:prstGeom>
          <a:solidFill>
            <a:schemeClr val="tx1">
              <a:lumMod val="10000"/>
              <a:lumOff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ja-JP" altLang="en-US" sz="1600" b="1" dirty="0" smtClean="0"/>
              <a:t>東京ディズニー</a:t>
            </a:r>
            <a:r>
              <a:rPr lang="ja-JP" altLang="en-US" sz="1600" b="1" dirty="0"/>
              <a:t>シー</a:t>
            </a:r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auto">
          <a:xfrm>
            <a:off x="4860032" y="1340768"/>
            <a:ext cx="2592388" cy="503238"/>
          </a:xfrm>
          <a:prstGeom prst="wedgeEllipseCallout">
            <a:avLst>
              <a:gd name="adj1" fmla="val -9708"/>
              <a:gd name="adj2" fmla="val 186593"/>
            </a:avLst>
          </a:prstGeom>
          <a:solidFill>
            <a:schemeClr val="tx1">
              <a:lumMod val="10000"/>
              <a:lumOff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altLang="ja-JP" b="1" dirty="0" smtClean="0"/>
              <a:t>20</a:t>
            </a:r>
            <a:r>
              <a:rPr lang="ja-JP" altLang="en-US" b="1" dirty="0" smtClean="0"/>
              <a:t>周年</a:t>
            </a:r>
            <a:endParaRPr lang="ja-JP" altLang="en-US" b="1" dirty="0"/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5940152" y="1268760"/>
            <a:ext cx="2376487" cy="720725"/>
          </a:xfrm>
          <a:prstGeom prst="wedgeEllipseCallout">
            <a:avLst>
              <a:gd name="adj1" fmla="val -25644"/>
              <a:gd name="adj2" fmla="val 122653"/>
            </a:avLst>
          </a:prstGeom>
          <a:solidFill>
            <a:schemeClr val="tx1">
              <a:lumMod val="10000"/>
              <a:lumOff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ja-JP" altLang="en-US" sz="1600" b="1" dirty="0"/>
              <a:t>タワーオブテラー</a:t>
            </a: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5652120" y="3284984"/>
            <a:ext cx="2592387" cy="503237"/>
          </a:xfrm>
          <a:prstGeom prst="wedgeEllipseCallout">
            <a:avLst>
              <a:gd name="adj1" fmla="val 6088"/>
              <a:gd name="adj2" fmla="val -138847"/>
            </a:avLst>
          </a:prstGeom>
          <a:solidFill>
            <a:schemeClr val="tx1">
              <a:lumMod val="10000"/>
              <a:lumOff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altLang="ja-JP" b="1" dirty="0"/>
              <a:t>25</a:t>
            </a:r>
            <a:r>
              <a:rPr lang="ja-JP" altLang="en-US" b="1" dirty="0"/>
              <a:t>周年</a:t>
            </a:r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auto">
          <a:xfrm>
            <a:off x="1259632" y="5517232"/>
            <a:ext cx="2879725" cy="503237"/>
          </a:xfrm>
          <a:prstGeom prst="wedgeEllipseCallout">
            <a:avLst>
              <a:gd name="adj1" fmla="val 53713"/>
              <a:gd name="adj2" fmla="val -393657"/>
            </a:avLst>
          </a:prstGeom>
          <a:solidFill>
            <a:schemeClr val="tx1">
              <a:lumMod val="10000"/>
              <a:lumOff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ja-JP" altLang="en-US" b="1" dirty="0"/>
              <a:t>トゥーンタウン</a:t>
            </a:r>
          </a:p>
        </p:txBody>
      </p:sp>
      <p:sp>
        <p:nvSpPr>
          <p:cNvPr id="16" name="AutoShape 8"/>
          <p:cNvSpPr>
            <a:spLocks noChangeArrowheads="1"/>
          </p:cNvSpPr>
          <p:nvPr/>
        </p:nvSpPr>
        <p:spPr bwMode="auto">
          <a:xfrm>
            <a:off x="6660232" y="1340768"/>
            <a:ext cx="2592387" cy="503237"/>
          </a:xfrm>
          <a:prstGeom prst="wedgeEllipseCallout">
            <a:avLst>
              <a:gd name="adj1" fmla="val 5396"/>
              <a:gd name="adj2" fmla="val 146178"/>
            </a:avLst>
          </a:prstGeom>
          <a:solidFill>
            <a:schemeClr val="tx1">
              <a:lumMod val="10000"/>
              <a:lumOff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altLang="ja-JP" b="1" dirty="0" smtClean="0"/>
              <a:t>30</a:t>
            </a:r>
            <a:r>
              <a:rPr lang="ja-JP" altLang="en-US" b="1" dirty="0" smtClean="0"/>
              <a:t>周年</a:t>
            </a:r>
            <a:endParaRPr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xmlns="" val="7363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2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2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2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2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2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020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020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02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02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20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20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20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20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20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20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20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20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2086" grpId="0" animBg="1"/>
      <p:bldP spid="302087" grpId="0" animBg="1"/>
      <p:bldP spid="302088" grpId="0" animBg="1"/>
      <p:bldP spid="2" grpId="0" animBg="1"/>
      <p:bldP spid="3" grpId="0" animBg="1"/>
      <p:bldP spid="15" grpId="0" animBg="1"/>
      <p:bldP spid="4" grpId="0" animBg="1"/>
      <p:bldP spid="13" grpId="0" animBg="1"/>
      <p:bldP spid="14" grpId="0" animBg="1"/>
      <p:bldP spid="16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 eaLnBrk="1" latinLnBrk="0" hangingPunct="1"/>
            <a:r>
              <a:rPr kumimoji="1" lang="ja-JP" altLang="ja-JP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３　ディズニーランドの価格戦略</a:t>
            </a:r>
          </a:p>
          <a:p>
            <a:pPr rtl="0" eaLnBrk="1" latinLnBrk="0" hangingPunct="1"/>
            <a:r>
              <a:rPr kumimoji="1" lang="en-US" altLang="ja-JP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 </a:t>
            </a:r>
            <a:endParaRPr kumimoji="1" lang="ja-JP" altLang="ja-JP" sz="4400" kern="12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39552" y="3212976"/>
            <a:ext cx="8229600" cy="820688"/>
          </a:xfrm>
        </p:spPr>
        <p:txBody>
          <a:bodyPr/>
          <a:lstStyle/>
          <a:p>
            <a:r>
              <a:rPr kumimoji="1" lang="ja-JP" altLang="en-US" dirty="0" smtClean="0"/>
              <a:t>市場は最も優れた配分メカニズムである。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Line 4"/>
          <p:cNvSpPr>
            <a:spLocks noChangeShapeType="1"/>
          </p:cNvSpPr>
          <p:nvPr/>
        </p:nvSpPr>
        <p:spPr bwMode="auto">
          <a:xfrm>
            <a:off x="1763713" y="981075"/>
            <a:ext cx="0" cy="4464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52227" name="Line 5"/>
          <p:cNvSpPr>
            <a:spLocks noChangeShapeType="1"/>
          </p:cNvSpPr>
          <p:nvPr/>
        </p:nvSpPr>
        <p:spPr bwMode="auto">
          <a:xfrm>
            <a:off x="1835150" y="5445125"/>
            <a:ext cx="5832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52228" name="Text Box 6"/>
          <p:cNvSpPr txBox="1">
            <a:spLocks noChangeArrowheads="1"/>
          </p:cNvSpPr>
          <p:nvPr/>
        </p:nvSpPr>
        <p:spPr bwMode="auto">
          <a:xfrm>
            <a:off x="7019925" y="5805488"/>
            <a:ext cx="1584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>
                <a:solidFill>
                  <a:srgbClr val="FFFF00"/>
                </a:solidFill>
              </a:rPr>
              <a:t>個数</a:t>
            </a:r>
          </a:p>
        </p:txBody>
      </p:sp>
      <p:sp>
        <p:nvSpPr>
          <p:cNvPr id="52229" name="Text Box 7"/>
          <p:cNvSpPr txBox="1">
            <a:spLocks noChangeArrowheads="1"/>
          </p:cNvSpPr>
          <p:nvPr/>
        </p:nvSpPr>
        <p:spPr bwMode="auto">
          <a:xfrm>
            <a:off x="485775" y="709613"/>
            <a:ext cx="4619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dirty="0">
                <a:solidFill>
                  <a:srgbClr val="0000CC"/>
                </a:solidFill>
              </a:rPr>
              <a:t>値段</a:t>
            </a:r>
          </a:p>
        </p:txBody>
      </p:sp>
      <p:sp>
        <p:nvSpPr>
          <p:cNvPr id="52230" name="Line 8"/>
          <p:cNvSpPr>
            <a:spLocks noChangeShapeType="1"/>
          </p:cNvSpPr>
          <p:nvPr/>
        </p:nvSpPr>
        <p:spPr bwMode="auto">
          <a:xfrm flipV="1">
            <a:off x="2700338" y="1412875"/>
            <a:ext cx="3959225" cy="3168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52231" name="Line 9"/>
          <p:cNvSpPr>
            <a:spLocks noChangeShapeType="1"/>
          </p:cNvSpPr>
          <p:nvPr/>
        </p:nvSpPr>
        <p:spPr bwMode="auto">
          <a:xfrm>
            <a:off x="2555875" y="1412875"/>
            <a:ext cx="4319588" cy="3529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52232" name="Text Box 16"/>
          <p:cNvSpPr txBox="1">
            <a:spLocks noChangeArrowheads="1"/>
          </p:cNvSpPr>
          <p:nvPr/>
        </p:nvSpPr>
        <p:spPr bwMode="auto">
          <a:xfrm>
            <a:off x="3203575" y="56610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/>
              <a:t>１個</a:t>
            </a:r>
          </a:p>
        </p:txBody>
      </p:sp>
      <p:sp>
        <p:nvSpPr>
          <p:cNvPr id="52233" name="Text Box 17"/>
          <p:cNvSpPr txBox="1">
            <a:spLocks noChangeArrowheads="1"/>
          </p:cNvSpPr>
          <p:nvPr/>
        </p:nvSpPr>
        <p:spPr bwMode="auto">
          <a:xfrm>
            <a:off x="4356100" y="5734050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ja-JP" altLang="ja-JP"/>
          </a:p>
        </p:txBody>
      </p:sp>
      <p:sp>
        <p:nvSpPr>
          <p:cNvPr id="52234" name="Text Box 18"/>
          <p:cNvSpPr txBox="1">
            <a:spLocks noChangeArrowheads="1"/>
          </p:cNvSpPr>
          <p:nvPr/>
        </p:nvSpPr>
        <p:spPr bwMode="auto">
          <a:xfrm>
            <a:off x="4284663" y="5661025"/>
            <a:ext cx="1079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/>
              <a:t>２個</a:t>
            </a:r>
          </a:p>
        </p:txBody>
      </p:sp>
      <p:sp>
        <p:nvSpPr>
          <p:cNvPr id="52235" name="Text Box 19"/>
          <p:cNvSpPr txBox="1">
            <a:spLocks noChangeArrowheads="1"/>
          </p:cNvSpPr>
          <p:nvPr/>
        </p:nvSpPr>
        <p:spPr bwMode="auto">
          <a:xfrm>
            <a:off x="5795963" y="5734050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/>
              <a:t>３個</a:t>
            </a:r>
          </a:p>
        </p:txBody>
      </p:sp>
      <p:sp>
        <p:nvSpPr>
          <p:cNvPr id="52236" name="Text Box 20"/>
          <p:cNvSpPr txBox="1">
            <a:spLocks noChangeArrowheads="1"/>
          </p:cNvSpPr>
          <p:nvPr/>
        </p:nvSpPr>
        <p:spPr bwMode="auto">
          <a:xfrm>
            <a:off x="468313" y="2852738"/>
            <a:ext cx="1081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/>
              <a:t>100</a:t>
            </a:r>
            <a:r>
              <a:rPr lang="ja-JP" altLang="en-US"/>
              <a:t>円</a:t>
            </a:r>
          </a:p>
        </p:txBody>
      </p:sp>
      <p:sp>
        <p:nvSpPr>
          <p:cNvPr id="52237" name="Text Box 21"/>
          <p:cNvSpPr txBox="1">
            <a:spLocks noChangeArrowheads="1"/>
          </p:cNvSpPr>
          <p:nvPr/>
        </p:nvSpPr>
        <p:spPr bwMode="auto">
          <a:xfrm>
            <a:off x="395288" y="3789363"/>
            <a:ext cx="12239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/>
              <a:t>50</a:t>
            </a:r>
            <a:r>
              <a:rPr lang="ja-JP" altLang="en-US"/>
              <a:t>円</a:t>
            </a:r>
          </a:p>
        </p:txBody>
      </p:sp>
      <p:sp>
        <p:nvSpPr>
          <p:cNvPr id="52238" name="Text Box 23"/>
          <p:cNvSpPr txBox="1">
            <a:spLocks noChangeArrowheads="1"/>
          </p:cNvSpPr>
          <p:nvPr/>
        </p:nvSpPr>
        <p:spPr bwMode="auto">
          <a:xfrm>
            <a:off x="468313" y="1628775"/>
            <a:ext cx="1079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/>
              <a:t>150</a:t>
            </a:r>
            <a:r>
              <a:rPr lang="ja-JP" altLang="en-US"/>
              <a:t>円</a:t>
            </a:r>
          </a:p>
        </p:txBody>
      </p:sp>
      <p:sp>
        <p:nvSpPr>
          <p:cNvPr id="52239" name="Text Box 24"/>
          <p:cNvSpPr txBox="1">
            <a:spLocks noChangeArrowheads="1"/>
          </p:cNvSpPr>
          <p:nvPr/>
        </p:nvSpPr>
        <p:spPr bwMode="auto">
          <a:xfrm>
            <a:off x="6372225" y="885825"/>
            <a:ext cx="2087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/>
              <a:t>供給曲線</a:t>
            </a:r>
          </a:p>
        </p:txBody>
      </p:sp>
      <p:sp>
        <p:nvSpPr>
          <p:cNvPr id="52240" name="Text Box 25"/>
          <p:cNvSpPr txBox="1">
            <a:spLocks noChangeArrowheads="1"/>
          </p:cNvSpPr>
          <p:nvPr/>
        </p:nvSpPr>
        <p:spPr bwMode="auto">
          <a:xfrm>
            <a:off x="2159000" y="885825"/>
            <a:ext cx="2520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/>
              <a:t>需要曲線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3203650" y="228025"/>
            <a:ext cx="2952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ja-JP" sz="3200" dirty="0"/>
              <a:t>需要と供給</a:t>
            </a:r>
            <a:endParaRPr lang="ja-JP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ja-JP" altLang="en-US" dirty="0" smtClean="0"/>
          </a:p>
        </p:txBody>
      </p:sp>
      <p:sp>
        <p:nvSpPr>
          <p:cNvPr id="4099" name="Rectangle 3"/>
          <p:cNvSpPr>
            <a:spLocks noGrp="1" noRot="1" noChangeArrowheads="1"/>
          </p:cNvSpPr>
          <p:nvPr>
            <p:ph sz="quarter" idx="1"/>
          </p:nvPr>
        </p:nvSpPr>
        <p:spPr>
          <a:extLst/>
        </p:spPr>
        <p:txBody>
          <a:bodyPr>
            <a:normAutofit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ja-JP" altLang="en-US" dirty="0" smtClean="0">
                <a:cs typeface="+mn-cs"/>
              </a:rPr>
              <a:t>世帯所得が１５００万円までは高所得階層ほど幸福度が高いが、それ以上の所得階層では所得が増えても幸福度は上がらない。</a:t>
            </a:r>
            <a:endParaRPr lang="en-US" altLang="ja-JP" dirty="0" smtClean="0">
              <a:cs typeface="+mn-cs"/>
            </a:endParaRPr>
          </a:p>
          <a:p>
            <a:pPr marL="0" indent="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ja-JP" altLang="en-US" dirty="0" smtClean="0">
              <a:cs typeface="+mn-cs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ja-JP" altLang="en-US" dirty="0" smtClean="0">
                <a:solidFill>
                  <a:srgbClr val="FF00FF"/>
                </a:solidFill>
                <a:cs typeface="+mn-cs"/>
              </a:rPr>
              <a:t>精神的な豊かさ、芸術、人とのつながり</a:t>
            </a:r>
            <a:r>
              <a:rPr lang="ja-JP" altLang="en-US" dirty="0" smtClean="0">
                <a:cs typeface="+mn-cs"/>
              </a:rPr>
              <a:t>が幸福感には重要。→これらを経済学に取り入れるのが課題。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ja-JP" altLang="en-US" dirty="0" smtClean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Line 2"/>
          <p:cNvSpPr>
            <a:spLocks noChangeShapeType="1"/>
          </p:cNvSpPr>
          <p:nvPr/>
        </p:nvSpPr>
        <p:spPr bwMode="auto">
          <a:xfrm>
            <a:off x="1763713" y="981075"/>
            <a:ext cx="0" cy="4464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53251" name="Line 3"/>
          <p:cNvSpPr>
            <a:spLocks noChangeShapeType="1"/>
          </p:cNvSpPr>
          <p:nvPr/>
        </p:nvSpPr>
        <p:spPr bwMode="auto">
          <a:xfrm>
            <a:off x="1763713" y="5445125"/>
            <a:ext cx="5903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7019925" y="5805488"/>
            <a:ext cx="1584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>
                <a:solidFill>
                  <a:srgbClr val="FFFF00"/>
                </a:solidFill>
              </a:rPr>
              <a:t>個数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461962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>
                <a:solidFill>
                  <a:srgbClr val="0000CC"/>
                </a:solidFill>
              </a:rPr>
              <a:t>値段</a:t>
            </a:r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2843213" y="1268413"/>
            <a:ext cx="4032250" cy="381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53255" name="Line 8"/>
          <p:cNvSpPr>
            <a:spLocks noChangeShapeType="1"/>
          </p:cNvSpPr>
          <p:nvPr/>
        </p:nvSpPr>
        <p:spPr bwMode="auto">
          <a:xfrm>
            <a:off x="1763713" y="2997200"/>
            <a:ext cx="29527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53256" name="Line 9"/>
          <p:cNvSpPr>
            <a:spLocks noChangeShapeType="1"/>
          </p:cNvSpPr>
          <p:nvPr/>
        </p:nvSpPr>
        <p:spPr bwMode="auto">
          <a:xfrm>
            <a:off x="4716463" y="2997200"/>
            <a:ext cx="0" cy="24479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1692275" y="4005263"/>
            <a:ext cx="40322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>
            <a:off x="3492500" y="1844675"/>
            <a:ext cx="0" cy="36004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>
            <a:off x="1763713" y="1844675"/>
            <a:ext cx="165576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>
            <a:off x="5795963" y="4005263"/>
            <a:ext cx="0" cy="14398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53261" name="Text Box 14"/>
          <p:cNvSpPr txBox="1">
            <a:spLocks noChangeArrowheads="1"/>
          </p:cNvSpPr>
          <p:nvPr/>
        </p:nvSpPr>
        <p:spPr bwMode="auto">
          <a:xfrm>
            <a:off x="3203575" y="56610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/>
              <a:t>１個</a:t>
            </a:r>
          </a:p>
        </p:txBody>
      </p:sp>
      <p:sp>
        <p:nvSpPr>
          <p:cNvPr id="53262" name="Text Box 15"/>
          <p:cNvSpPr txBox="1">
            <a:spLocks noChangeArrowheads="1"/>
          </p:cNvSpPr>
          <p:nvPr/>
        </p:nvSpPr>
        <p:spPr bwMode="auto">
          <a:xfrm>
            <a:off x="4356100" y="5734050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ja-JP" altLang="ja-JP"/>
          </a:p>
        </p:txBody>
      </p:sp>
      <p:sp>
        <p:nvSpPr>
          <p:cNvPr id="53263" name="Text Box 16"/>
          <p:cNvSpPr txBox="1">
            <a:spLocks noChangeArrowheads="1"/>
          </p:cNvSpPr>
          <p:nvPr/>
        </p:nvSpPr>
        <p:spPr bwMode="auto">
          <a:xfrm>
            <a:off x="4284663" y="5661025"/>
            <a:ext cx="1079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/>
              <a:t>２個</a:t>
            </a:r>
          </a:p>
        </p:txBody>
      </p:sp>
      <p:sp>
        <p:nvSpPr>
          <p:cNvPr id="53264" name="Text Box 17"/>
          <p:cNvSpPr txBox="1">
            <a:spLocks noChangeArrowheads="1"/>
          </p:cNvSpPr>
          <p:nvPr/>
        </p:nvSpPr>
        <p:spPr bwMode="auto">
          <a:xfrm>
            <a:off x="5580063" y="56610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/>
              <a:t>３個</a:t>
            </a:r>
          </a:p>
        </p:txBody>
      </p:sp>
      <p:sp>
        <p:nvSpPr>
          <p:cNvPr id="53265" name="Text Box 18"/>
          <p:cNvSpPr txBox="1">
            <a:spLocks noChangeArrowheads="1"/>
          </p:cNvSpPr>
          <p:nvPr/>
        </p:nvSpPr>
        <p:spPr bwMode="auto">
          <a:xfrm>
            <a:off x="468313" y="2852738"/>
            <a:ext cx="1081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/>
              <a:t>100</a:t>
            </a:r>
            <a:r>
              <a:rPr lang="ja-JP" altLang="en-US" sz="2000"/>
              <a:t>円</a:t>
            </a:r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468313" y="3933825"/>
            <a:ext cx="12239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/>
              <a:t>50</a:t>
            </a:r>
            <a:r>
              <a:rPr lang="ja-JP" altLang="en-US" sz="2000"/>
              <a:t>円</a:t>
            </a:r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468313" y="1628775"/>
            <a:ext cx="1079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/>
              <a:t>150</a:t>
            </a:r>
            <a:r>
              <a:rPr lang="ja-JP" altLang="en-US" sz="2000"/>
              <a:t>円</a:t>
            </a:r>
          </a:p>
        </p:txBody>
      </p:sp>
      <p:sp>
        <p:nvSpPr>
          <p:cNvPr id="53268" name="Text Box 21"/>
          <p:cNvSpPr txBox="1">
            <a:spLocks noChangeArrowheads="1"/>
          </p:cNvSpPr>
          <p:nvPr/>
        </p:nvSpPr>
        <p:spPr bwMode="auto">
          <a:xfrm>
            <a:off x="3343275" y="627063"/>
            <a:ext cx="2813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3600"/>
              <a:t>需要曲線</a:t>
            </a:r>
          </a:p>
        </p:txBody>
      </p:sp>
      <p:sp>
        <p:nvSpPr>
          <p:cNvPr id="53269" name="Oval 22"/>
          <p:cNvSpPr>
            <a:spLocks noChangeArrowheads="1"/>
          </p:cNvSpPr>
          <p:nvPr/>
        </p:nvSpPr>
        <p:spPr bwMode="auto">
          <a:xfrm>
            <a:off x="4572000" y="292417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263" name="Oval 23"/>
          <p:cNvSpPr>
            <a:spLocks noChangeArrowheads="1"/>
          </p:cNvSpPr>
          <p:nvPr/>
        </p:nvSpPr>
        <p:spPr bwMode="auto">
          <a:xfrm>
            <a:off x="5724525" y="39338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264" name="Oval 24"/>
          <p:cNvSpPr>
            <a:spLocks noChangeArrowheads="1"/>
          </p:cNvSpPr>
          <p:nvPr/>
        </p:nvSpPr>
        <p:spPr bwMode="auto">
          <a:xfrm>
            <a:off x="3348038" y="177323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 animBg="1"/>
      <p:bldP spid="10250" grpId="0" animBg="1"/>
      <p:bldP spid="10251" grpId="0" animBg="1"/>
      <p:bldP spid="10252" grpId="0" animBg="1"/>
      <p:bldP spid="10253" grpId="0" animBg="1"/>
      <p:bldP spid="10259" grpId="0"/>
      <p:bldP spid="10260" grpId="0"/>
      <p:bldP spid="10263" grpId="0" animBg="1"/>
      <p:bldP spid="10264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Line 2"/>
          <p:cNvSpPr>
            <a:spLocks noChangeShapeType="1"/>
          </p:cNvSpPr>
          <p:nvPr/>
        </p:nvSpPr>
        <p:spPr bwMode="auto">
          <a:xfrm>
            <a:off x="1763713" y="981075"/>
            <a:ext cx="0" cy="4464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54275" name="Line 3"/>
          <p:cNvSpPr>
            <a:spLocks noChangeShapeType="1"/>
          </p:cNvSpPr>
          <p:nvPr/>
        </p:nvSpPr>
        <p:spPr bwMode="auto">
          <a:xfrm>
            <a:off x="1763713" y="5445125"/>
            <a:ext cx="5903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7019925" y="5805488"/>
            <a:ext cx="1584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>
                <a:solidFill>
                  <a:srgbClr val="FFFF00"/>
                </a:solidFill>
              </a:rPr>
              <a:t>個数</a:t>
            </a: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539750" y="709613"/>
            <a:ext cx="461963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>
                <a:solidFill>
                  <a:srgbClr val="0000CC"/>
                </a:solidFill>
              </a:rPr>
              <a:t>値段</a:t>
            </a:r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 flipV="1">
            <a:off x="2700338" y="1412875"/>
            <a:ext cx="3959225" cy="3168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54279" name="Line 8"/>
          <p:cNvSpPr>
            <a:spLocks noChangeShapeType="1"/>
          </p:cNvSpPr>
          <p:nvPr/>
        </p:nvSpPr>
        <p:spPr bwMode="auto">
          <a:xfrm>
            <a:off x="1763713" y="2997200"/>
            <a:ext cx="29527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54280" name="Line 9"/>
          <p:cNvSpPr>
            <a:spLocks noChangeShapeType="1"/>
          </p:cNvSpPr>
          <p:nvPr/>
        </p:nvSpPr>
        <p:spPr bwMode="auto">
          <a:xfrm>
            <a:off x="4716463" y="2997200"/>
            <a:ext cx="0" cy="24479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>
            <a:off x="1692275" y="4005263"/>
            <a:ext cx="1727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1275" name="Line 11"/>
          <p:cNvSpPr>
            <a:spLocks noChangeShapeType="1"/>
          </p:cNvSpPr>
          <p:nvPr/>
        </p:nvSpPr>
        <p:spPr bwMode="auto">
          <a:xfrm>
            <a:off x="3419475" y="4076700"/>
            <a:ext cx="0" cy="13684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>
            <a:off x="1763713" y="2060575"/>
            <a:ext cx="410368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1277" name="Line 13"/>
          <p:cNvSpPr>
            <a:spLocks noChangeShapeType="1"/>
          </p:cNvSpPr>
          <p:nvPr/>
        </p:nvSpPr>
        <p:spPr bwMode="auto">
          <a:xfrm>
            <a:off x="5867400" y="2060575"/>
            <a:ext cx="0" cy="33845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54285" name="Text Box 14"/>
          <p:cNvSpPr txBox="1">
            <a:spLocks noChangeArrowheads="1"/>
          </p:cNvSpPr>
          <p:nvPr/>
        </p:nvSpPr>
        <p:spPr bwMode="auto">
          <a:xfrm>
            <a:off x="3203575" y="56610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/>
              <a:t>１個</a:t>
            </a:r>
          </a:p>
        </p:txBody>
      </p:sp>
      <p:sp>
        <p:nvSpPr>
          <p:cNvPr id="54286" name="Text Box 15"/>
          <p:cNvSpPr txBox="1">
            <a:spLocks noChangeArrowheads="1"/>
          </p:cNvSpPr>
          <p:nvPr/>
        </p:nvSpPr>
        <p:spPr bwMode="auto">
          <a:xfrm>
            <a:off x="4356100" y="5734050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ja-JP" altLang="ja-JP"/>
          </a:p>
        </p:txBody>
      </p:sp>
      <p:sp>
        <p:nvSpPr>
          <p:cNvPr id="54287" name="Text Box 16"/>
          <p:cNvSpPr txBox="1">
            <a:spLocks noChangeArrowheads="1"/>
          </p:cNvSpPr>
          <p:nvPr/>
        </p:nvSpPr>
        <p:spPr bwMode="auto">
          <a:xfrm>
            <a:off x="4284663" y="5661025"/>
            <a:ext cx="1079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/>
              <a:t>２個</a:t>
            </a:r>
          </a:p>
        </p:txBody>
      </p:sp>
      <p:sp>
        <p:nvSpPr>
          <p:cNvPr id="54288" name="Text Box 17"/>
          <p:cNvSpPr txBox="1">
            <a:spLocks noChangeArrowheads="1"/>
          </p:cNvSpPr>
          <p:nvPr/>
        </p:nvSpPr>
        <p:spPr bwMode="auto">
          <a:xfrm>
            <a:off x="5795963" y="56610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/>
              <a:t>３個</a:t>
            </a:r>
          </a:p>
        </p:txBody>
      </p:sp>
      <p:sp>
        <p:nvSpPr>
          <p:cNvPr id="54289" name="Text Box 18"/>
          <p:cNvSpPr txBox="1">
            <a:spLocks noChangeArrowheads="1"/>
          </p:cNvSpPr>
          <p:nvPr/>
        </p:nvSpPr>
        <p:spPr bwMode="auto">
          <a:xfrm>
            <a:off x="468313" y="2852738"/>
            <a:ext cx="1081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/>
              <a:t>100</a:t>
            </a:r>
            <a:r>
              <a:rPr lang="ja-JP" altLang="en-US" sz="2000"/>
              <a:t>円</a:t>
            </a:r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539750" y="3860800"/>
            <a:ext cx="12239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/>
              <a:t>50</a:t>
            </a:r>
            <a:r>
              <a:rPr lang="ja-JP" altLang="en-US" sz="2000"/>
              <a:t>円</a:t>
            </a:r>
          </a:p>
        </p:txBody>
      </p:sp>
      <p:sp>
        <p:nvSpPr>
          <p:cNvPr id="11284" name="Text Box 20"/>
          <p:cNvSpPr txBox="1">
            <a:spLocks noChangeArrowheads="1"/>
          </p:cNvSpPr>
          <p:nvPr/>
        </p:nvSpPr>
        <p:spPr bwMode="auto">
          <a:xfrm>
            <a:off x="468313" y="1628775"/>
            <a:ext cx="1079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/>
              <a:t>150</a:t>
            </a:r>
            <a:r>
              <a:rPr lang="ja-JP" altLang="en-US" sz="2000"/>
              <a:t>円</a:t>
            </a:r>
          </a:p>
        </p:txBody>
      </p:sp>
      <p:sp>
        <p:nvSpPr>
          <p:cNvPr id="54292" name="Rectangle 21"/>
          <p:cNvSpPr>
            <a:spLocks noChangeArrowheads="1"/>
          </p:cNvSpPr>
          <p:nvPr/>
        </p:nvSpPr>
        <p:spPr bwMode="auto">
          <a:xfrm>
            <a:off x="3276600" y="549275"/>
            <a:ext cx="23749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3600"/>
              <a:t>供給曲線</a:t>
            </a:r>
          </a:p>
        </p:txBody>
      </p:sp>
      <p:sp>
        <p:nvSpPr>
          <p:cNvPr id="54293" name="Oval 22"/>
          <p:cNvSpPr>
            <a:spLocks noChangeArrowheads="1"/>
          </p:cNvSpPr>
          <p:nvPr/>
        </p:nvSpPr>
        <p:spPr bwMode="auto">
          <a:xfrm>
            <a:off x="4572000" y="292417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287" name="Oval 23"/>
          <p:cNvSpPr>
            <a:spLocks noChangeArrowheads="1"/>
          </p:cNvSpPr>
          <p:nvPr/>
        </p:nvSpPr>
        <p:spPr bwMode="auto">
          <a:xfrm>
            <a:off x="3276600" y="39338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288" name="Oval 24"/>
          <p:cNvSpPr>
            <a:spLocks noChangeArrowheads="1"/>
          </p:cNvSpPr>
          <p:nvPr/>
        </p:nvSpPr>
        <p:spPr bwMode="auto">
          <a:xfrm>
            <a:off x="5724525" y="198913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1127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animBg="1"/>
      <p:bldP spid="11274" grpId="0" animBg="1"/>
      <p:bldP spid="11275" grpId="0" animBg="1"/>
      <p:bldP spid="11276" grpId="0" animBg="1"/>
      <p:bldP spid="11277" grpId="0" animBg="1"/>
      <p:bldP spid="11283" grpId="0"/>
      <p:bldP spid="11284" grpId="0"/>
      <p:bldP spid="11287" grpId="0" animBg="1"/>
      <p:bldP spid="11288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Line 2"/>
          <p:cNvSpPr>
            <a:spLocks noChangeShapeType="1"/>
          </p:cNvSpPr>
          <p:nvPr/>
        </p:nvSpPr>
        <p:spPr bwMode="auto">
          <a:xfrm>
            <a:off x="1763713" y="981075"/>
            <a:ext cx="0" cy="4464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55299" name="Line 3"/>
          <p:cNvSpPr>
            <a:spLocks noChangeShapeType="1"/>
          </p:cNvSpPr>
          <p:nvPr/>
        </p:nvSpPr>
        <p:spPr bwMode="auto">
          <a:xfrm>
            <a:off x="1763713" y="5445125"/>
            <a:ext cx="5903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7019925" y="5805488"/>
            <a:ext cx="1584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>
                <a:solidFill>
                  <a:srgbClr val="0000CC"/>
                </a:solidFill>
              </a:rPr>
              <a:t>個数</a:t>
            </a: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165100" y="1017588"/>
            <a:ext cx="4603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>
                <a:solidFill>
                  <a:srgbClr val="0000CC"/>
                </a:solidFill>
              </a:rPr>
              <a:t>値段</a:t>
            </a:r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 flipV="1">
            <a:off x="2700338" y="1412875"/>
            <a:ext cx="3959225" cy="3168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>
            <a:off x="2555875" y="1412875"/>
            <a:ext cx="4319588" cy="3529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>
            <a:off x="1835150" y="3068638"/>
            <a:ext cx="27368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55305" name="Text Box 14"/>
          <p:cNvSpPr txBox="1">
            <a:spLocks noChangeArrowheads="1"/>
          </p:cNvSpPr>
          <p:nvPr/>
        </p:nvSpPr>
        <p:spPr bwMode="auto">
          <a:xfrm>
            <a:off x="3203575" y="56610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/>
              <a:t>１個</a:t>
            </a:r>
          </a:p>
        </p:txBody>
      </p:sp>
      <p:sp>
        <p:nvSpPr>
          <p:cNvPr id="55306" name="Text Box 15"/>
          <p:cNvSpPr txBox="1">
            <a:spLocks noChangeArrowheads="1"/>
          </p:cNvSpPr>
          <p:nvPr/>
        </p:nvSpPr>
        <p:spPr bwMode="auto">
          <a:xfrm>
            <a:off x="4356100" y="5734050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ja-JP" altLang="ja-JP"/>
          </a:p>
        </p:txBody>
      </p:sp>
      <p:sp>
        <p:nvSpPr>
          <p:cNvPr id="55307" name="Text Box 16"/>
          <p:cNvSpPr txBox="1">
            <a:spLocks noChangeArrowheads="1"/>
          </p:cNvSpPr>
          <p:nvPr/>
        </p:nvSpPr>
        <p:spPr bwMode="auto">
          <a:xfrm>
            <a:off x="4284663" y="5661025"/>
            <a:ext cx="1079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/>
              <a:t>２個</a:t>
            </a:r>
          </a:p>
        </p:txBody>
      </p:sp>
      <p:sp>
        <p:nvSpPr>
          <p:cNvPr id="55308" name="Text Box 17"/>
          <p:cNvSpPr txBox="1">
            <a:spLocks noChangeArrowheads="1"/>
          </p:cNvSpPr>
          <p:nvPr/>
        </p:nvSpPr>
        <p:spPr bwMode="auto">
          <a:xfrm>
            <a:off x="5795963" y="56610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/>
              <a:t>３個</a:t>
            </a:r>
          </a:p>
        </p:txBody>
      </p:sp>
      <p:sp>
        <p:nvSpPr>
          <p:cNvPr id="55309" name="Text Box 18"/>
          <p:cNvSpPr txBox="1">
            <a:spLocks noChangeArrowheads="1"/>
          </p:cNvSpPr>
          <p:nvPr/>
        </p:nvSpPr>
        <p:spPr bwMode="auto">
          <a:xfrm>
            <a:off x="468313" y="2852738"/>
            <a:ext cx="1081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/>
              <a:t>100</a:t>
            </a:r>
            <a:r>
              <a:rPr lang="ja-JP" altLang="en-US"/>
              <a:t>円</a:t>
            </a:r>
          </a:p>
        </p:txBody>
      </p:sp>
      <p:sp>
        <p:nvSpPr>
          <p:cNvPr id="55310" name="Text Box 19"/>
          <p:cNvSpPr txBox="1">
            <a:spLocks noChangeArrowheads="1"/>
          </p:cNvSpPr>
          <p:nvPr/>
        </p:nvSpPr>
        <p:spPr bwMode="auto">
          <a:xfrm>
            <a:off x="546100" y="3789363"/>
            <a:ext cx="8651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/>
              <a:t>50</a:t>
            </a:r>
            <a:r>
              <a:rPr lang="ja-JP" altLang="en-US"/>
              <a:t>円</a:t>
            </a:r>
          </a:p>
        </p:txBody>
      </p:sp>
      <p:sp>
        <p:nvSpPr>
          <p:cNvPr id="55311" name="Text Box 20"/>
          <p:cNvSpPr txBox="1">
            <a:spLocks noChangeArrowheads="1"/>
          </p:cNvSpPr>
          <p:nvPr/>
        </p:nvSpPr>
        <p:spPr bwMode="auto">
          <a:xfrm>
            <a:off x="468313" y="1628775"/>
            <a:ext cx="1079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/>
              <a:t>150</a:t>
            </a:r>
            <a:r>
              <a:rPr lang="ja-JP" altLang="en-US"/>
              <a:t>円</a:t>
            </a:r>
          </a:p>
        </p:txBody>
      </p:sp>
      <p:sp>
        <p:nvSpPr>
          <p:cNvPr id="55312" name="Rectangle 21"/>
          <p:cNvSpPr>
            <a:spLocks noChangeArrowheads="1"/>
          </p:cNvSpPr>
          <p:nvPr/>
        </p:nvSpPr>
        <p:spPr bwMode="auto">
          <a:xfrm>
            <a:off x="250825" y="333375"/>
            <a:ext cx="88931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3600"/>
              <a:t>需要曲線と供給曲線で価格と数量が決まる</a:t>
            </a:r>
          </a:p>
        </p:txBody>
      </p:sp>
      <p:sp>
        <p:nvSpPr>
          <p:cNvPr id="12310" name="Text Box 22"/>
          <p:cNvSpPr txBox="1">
            <a:spLocks noChangeArrowheads="1"/>
          </p:cNvSpPr>
          <p:nvPr/>
        </p:nvSpPr>
        <p:spPr bwMode="auto">
          <a:xfrm>
            <a:off x="7164388" y="1341438"/>
            <a:ext cx="1439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/>
              <a:t>供給曲線</a:t>
            </a:r>
          </a:p>
        </p:txBody>
      </p:sp>
      <p:sp>
        <p:nvSpPr>
          <p:cNvPr id="12311" name="Text Box 23"/>
          <p:cNvSpPr txBox="1">
            <a:spLocks noChangeArrowheads="1"/>
          </p:cNvSpPr>
          <p:nvPr/>
        </p:nvSpPr>
        <p:spPr bwMode="auto">
          <a:xfrm>
            <a:off x="3059113" y="1341438"/>
            <a:ext cx="17287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/>
              <a:t>需要曲線</a:t>
            </a:r>
          </a:p>
        </p:txBody>
      </p:sp>
      <p:sp>
        <p:nvSpPr>
          <p:cNvPr id="55315" name="Text Box 34"/>
          <p:cNvSpPr txBox="1">
            <a:spLocks noChangeArrowheads="1"/>
          </p:cNvSpPr>
          <p:nvPr/>
        </p:nvSpPr>
        <p:spPr bwMode="auto">
          <a:xfrm>
            <a:off x="5508625" y="1628775"/>
            <a:ext cx="16557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ja-JP" altLang="ja-JP"/>
          </a:p>
        </p:txBody>
      </p:sp>
      <p:sp>
        <p:nvSpPr>
          <p:cNvPr id="12324" name="Line 36"/>
          <p:cNvSpPr>
            <a:spLocks noChangeShapeType="1"/>
          </p:cNvSpPr>
          <p:nvPr/>
        </p:nvSpPr>
        <p:spPr bwMode="auto">
          <a:xfrm>
            <a:off x="4643438" y="3141663"/>
            <a:ext cx="0" cy="23034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2325" name="Oval 37"/>
          <p:cNvSpPr>
            <a:spLocks noChangeArrowheads="1"/>
          </p:cNvSpPr>
          <p:nvPr/>
        </p:nvSpPr>
        <p:spPr bwMode="auto">
          <a:xfrm>
            <a:off x="4500563" y="299720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70" decel="100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770" decel="100000"/>
                                        <p:tgtEl>
                                          <p:spTgt spid="1229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 animBg="1"/>
      <p:bldP spid="12295" grpId="0" animBg="1"/>
      <p:bldP spid="12298" grpId="0" animBg="1"/>
      <p:bldP spid="12311" grpId="0"/>
      <p:bldP spid="12324" grpId="0" animBg="1"/>
      <p:bldP spid="12325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ja-JP" altLang="en-US" dirty="0" smtClean="0">
                <a:cs typeface="+mj-cs"/>
              </a:rPr>
              <a:t>価格戦略　差別</a:t>
            </a:r>
            <a:r>
              <a:rPr lang="ja-JP" altLang="en-US" dirty="0">
                <a:cs typeface="+mj-cs"/>
              </a:rPr>
              <a:t>価格</a:t>
            </a:r>
          </a:p>
        </p:txBody>
      </p:sp>
      <p:pic>
        <p:nvPicPr>
          <p:cNvPr id="563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266950"/>
            <a:ext cx="8229600" cy="35433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ja-JP" altLang="en-US" dirty="0" smtClean="0"/>
              <a:t>バージョニング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pitchFamily="34" charset="0"/>
              <a:buNone/>
              <a:defRPr/>
            </a:pPr>
            <a:endParaRPr lang="ja-JP" altLang="ja-JP" dirty="0"/>
          </a:p>
          <a:p>
            <a:pPr>
              <a:defRPr/>
            </a:pPr>
            <a:r>
              <a:rPr lang="ja-JP" altLang="ja-JP" dirty="0" smtClean="0"/>
              <a:t>ハードカバー</a:t>
            </a:r>
            <a:r>
              <a:rPr lang="ja-JP" altLang="ja-JP" dirty="0"/>
              <a:t>と文庫本、映画の劇場公開とレンタルビデオ、</a:t>
            </a:r>
          </a:p>
          <a:p>
            <a:pPr>
              <a:defRPr/>
            </a:pPr>
            <a:r>
              <a:rPr lang="ja-JP" altLang="ja-JP" dirty="0"/>
              <a:t>ガソリンのレギュラーとプレミアム、</a:t>
            </a:r>
          </a:p>
          <a:p>
            <a:pPr>
              <a:defRPr/>
            </a:pPr>
            <a:r>
              <a:rPr lang="ja-JP" altLang="ja-JP" dirty="0"/>
              <a:t>オフィスのホームエディションとプロフェッショナル</a:t>
            </a:r>
          </a:p>
          <a:p>
            <a:pPr>
              <a:defRPr/>
            </a:pPr>
            <a:r>
              <a:rPr lang="ja-JP" altLang="ja-JP" dirty="0" smtClean="0"/>
              <a:t>ＵＳＪ</a:t>
            </a:r>
            <a:r>
              <a:rPr lang="ja-JP" altLang="ja-JP" dirty="0"/>
              <a:t>のチケット（ブックレット）</a:t>
            </a:r>
          </a:p>
          <a:p>
            <a:pPr marL="0" indent="0">
              <a:buFont typeface="Arial" pitchFamily="34" charset="0"/>
              <a:buNone/>
              <a:defRPr/>
            </a:pPr>
            <a:endParaRPr lang="ja-JP" altLang="ja-JP" dirty="0"/>
          </a:p>
          <a:p>
            <a:pPr marL="0" indent="0">
              <a:buFont typeface="Arial" pitchFamily="34" charset="0"/>
              <a:buNone/>
              <a:defRPr/>
            </a:pPr>
            <a:endParaRPr lang="ja-JP" altLang="ja-JP" dirty="0"/>
          </a:p>
          <a:p>
            <a:pPr marL="0" indent="0">
              <a:buFont typeface="Arial" pitchFamily="34" charset="0"/>
              <a:buNone/>
              <a:defRPr/>
            </a:pPr>
            <a:endParaRPr lang="ja-JP" altLang="ja-JP" dirty="0"/>
          </a:p>
          <a:p>
            <a:pPr>
              <a:defRPr/>
            </a:pP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764704"/>
            <a:ext cx="7787208" cy="596057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r>
              <a:rPr kumimoji="1" lang="ja-JP" altLang="ja-JP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消費税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価格</a:t>
            </a:r>
            <a:r>
              <a:rPr lang="ja-JP" altLang="en-US" dirty="0"/>
              <a:t>弾力性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１％値上げした時に、何％需要が減るか。</a:t>
            </a:r>
            <a:endParaRPr kumimoji="1" lang="en-US" altLang="ja-JP" dirty="0" smtClean="0"/>
          </a:p>
          <a:p>
            <a:endParaRPr lang="en-US" altLang="ja-JP" dirty="0"/>
          </a:p>
          <a:p>
            <a:r>
              <a:rPr kumimoji="1" lang="ja-JP" altLang="en-US" dirty="0" smtClean="0"/>
              <a:t>価格弾力性が１以上なら弾力性が大きい</a:t>
            </a:r>
            <a:endParaRPr kumimoji="1" lang="en-US" altLang="ja-JP" dirty="0" smtClean="0"/>
          </a:p>
          <a:p>
            <a:r>
              <a:rPr lang="ja-JP" altLang="en-US" dirty="0" smtClean="0"/>
              <a:t>価格弾力性が</a:t>
            </a:r>
            <a:r>
              <a:rPr lang="en-US" altLang="ja-JP" dirty="0" smtClean="0"/>
              <a:t>1</a:t>
            </a:r>
            <a:r>
              <a:rPr lang="ja-JP" altLang="en-US" dirty="0" smtClean="0"/>
              <a:t>未満なら弾力性が小さい</a:t>
            </a:r>
            <a:endParaRPr kumimoji="1"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価格弾力性による分類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必需品　価格弾力性が小さい。</a:t>
            </a:r>
            <a:endParaRPr kumimoji="1" lang="en-US" altLang="ja-JP" dirty="0" smtClean="0"/>
          </a:p>
          <a:p>
            <a:r>
              <a:rPr lang="ja-JP" altLang="en-US" dirty="0" smtClean="0"/>
              <a:t>奢侈品　価格弾力性が大きい。</a:t>
            </a:r>
            <a:endParaRPr lang="en-US" altLang="ja-JP" dirty="0" smtClean="0"/>
          </a:p>
          <a:p>
            <a:endParaRPr kumimoji="1" lang="en-US" altLang="ja-JP" dirty="0"/>
          </a:p>
          <a:p>
            <a:r>
              <a:rPr lang="ja-JP" altLang="en-US" dirty="0" smtClean="0"/>
              <a:t>高級ブランド品　価格弾力性がマイナス</a:t>
            </a:r>
            <a:endParaRPr lang="en-US" altLang="ja-JP" dirty="0" smtClean="0"/>
          </a:p>
          <a:p>
            <a:endParaRPr kumimoji="1" lang="en-US" altLang="ja-JP" dirty="0"/>
          </a:p>
          <a:p>
            <a:r>
              <a:rPr lang="ja-JP" altLang="en-US" dirty="0" smtClean="0"/>
              <a:t>値段を上げると、需要が増える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価格と入場者数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1415" y="1772816"/>
            <a:ext cx="8461810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28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１％の値上げで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１．７％入場者数増</a:t>
            </a:r>
            <a:endParaRPr kumimoji="1" lang="ja-JP" altLang="en-US" dirty="0"/>
          </a:p>
        </p:txBody>
      </p:sp>
      <p:pic>
        <p:nvPicPr>
          <p:cNvPr id="5122" name="Picture 2" descr="http://pds.exblog.jp/imgc/i=http%253A%252F%252Fpds2.exblog.jp%252Fpds%252F1%252F201109%252F27%252F82%252Fe0238382_22473344.png,small=800,quality=75,type=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276872"/>
            <a:ext cx="7439025" cy="3990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/>
              <a:t>政府の「幸福度調査」</a:t>
            </a:r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/>
              <a:t>生活の質に関する調査（</a:t>
            </a:r>
            <a:r>
              <a:rPr lang="en-US" altLang="ja-JP" dirty="0" smtClean="0"/>
              <a:t>2013</a:t>
            </a:r>
            <a:r>
              <a:rPr lang="ja-JP" altLang="en-US" dirty="0" smtClean="0"/>
              <a:t>年</a:t>
            </a:r>
            <a:r>
              <a:rPr lang="en-US" altLang="ja-JP" dirty="0" smtClean="0"/>
              <a:t>2</a:t>
            </a:r>
            <a:r>
              <a:rPr lang="ja-JP" altLang="en-US" dirty="0" smtClean="0"/>
              <a:t>月</a:t>
            </a:r>
            <a:r>
              <a:rPr lang="en-US" altLang="ja-JP" dirty="0" smtClean="0"/>
              <a:t>〜3</a:t>
            </a:r>
            <a:r>
              <a:rPr lang="ja-JP" altLang="en-US" dirty="0" smtClean="0"/>
              <a:t>月）</a:t>
            </a:r>
          </a:p>
          <a:p>
            <a:pPr eaLnBrk="1" hangingPunct="1"/>
            <a:r>
              <a:rPr lang="ja-JP" altLang="en-US" dirty="0" smtClean="0"/>
              <a:t>ゼロ（とても不幸）から</a:t>
            </a:r>
            <a:r>
              <a:rPr lang="en-US" altLang="ja-JP" dirty="0" smtClean="0"/>
              <a:t>10</a:t>
            </a:r>
            <a:r>
              <a:rPr lang="ja-JP" altLang="en-US" dirty="0" smtClean="0"/>
              <a:t>（とても幸せ）までで評価する。</a:t>
            </a:r>
          </a:p>
          <a:p>
            <a:pPr eaLnBrk="1" hangingPunct="1"/>
            <a:r>
              <a:rPr lang="ja-JP" altLang="en-US" dirty="0" smtClean="0"/>
              <a:t>平均　</a:t>
            </a:r>
            <a:r>
              <a:rPr lang="en-US" altLang="ja-JP" dirty="0" smtClean="0"/>
              <a:t>6.7</a:t>
            </a:r>
          </a:p>
          <a:p>
            <a:pPr eaLnBrk="1" hangingPunct="1"/>
            <a:r>
              <a:rPr lang="ja-JP" altLang="en-US" dirty="0" smtClean="0"/>
              <a:t>年代別では　</a:t>
            </a:r>
            <a:r>
              <a:rPr lang="en-US" altLang="ja-JP" dirty="0" smtClean="0"/>
              <a:t>15-19</a:t>
            </a:r>
            <a:r>
              <a:rPr lang="ja-JP" altLang="en-US" dirty="0" smtClean="0"/>
              <a:t>歳代最も高い。</a:t>
            </a:r>
          </a:p>
          <a:p>
            <a:pPr eaLnBrk="1" hangingPunct="1"/>
            <a:r>
              <a:rPr lang="ja-JP" altLang="en-US" dirty="0" smtClean="0"/>
              <a:t>男女別では、女性の方が幸福度が高い。</a:t>
            </a:r>
          </a:p>
          <a:p>
            <a:pPr eaLnBrk="1" hangingPunct="1"/>
            <a:r>
              <a:rPr lang="ja-JP" altLang="en-US" dirty="0" smtClean="0"/>
              <a:t>幸福感への影響→</a:t>
            </a:r>
            <a:r>
              <a:rPr lang="en-US" altLang="ja-JP" dirty="0" smtClean="0"/>
              <a:t>①</a:t>
            </a:r>
            <a:r>
              <a:rPr lang="ja-JP" altLang="en-US" dirty="0" smtClean="0"/>
              <a:t>健康②家族③所得</a:t>
            </a:r>
          </a:p>
        </p:txBody>
      </p:sp>
      <p:sp>
        <p:nvSpPr>
          <p:cNvPr id="148484" name="Rectangle 4"/>
          <p:cNvSpPr>
            <a:spLocks noChangeArrowheads="1"/>
          </p:cNvSpPr>
          <p:nvPr/>
        </p:nvSpPr>
        <p:spPr bwMode="auto">
          <a:xfrm>
            <a:off x="2123728" y="3835131"/>
            <a:ext cx="719137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8485" name="Rectangle 5"/>
          <p:cNvSpPr>
            <a:spLocks noChangeArrowheads="1"/>
          </p:cNvSpPr>
          <p:nvPr/>
        </p:nvSpPr>
        <p:spPr bwMode="auto">
          <a:xfrm>
            <a:off x="3358008" y="4274477"/>
            <a:ext cx="997968" cy="57149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8486" name="Rectangle 6"/>
          <p:cNvSpPr>
            <a:spLocks noChangeArrowheads="1"/>
          </p:cNvSpPr>
          <p:nvPr/>
        </p:nvSpPr>
        <p:spPr bwMode="auto">
          <a:xfrm>
            <a:off x="4572000" y="5517232"/>
            <a:ext cx="720080" cy="415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8487" name="Rectangle 7"/>
          <p:cNvSpPr>
            <a:spLocks noChangeArrowheads="1"/>
          </p:cNvSpPr>
          <p:nvPr/>
        </p:nvSpPr>
        <p:spPr bwMode="auto">
          <a:xfrm>
            <a:off x="5796136" y="5517232"/>
            <a:ext cx="792088" cy="415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8488" name="Rectangle 8"/>
          <p:cNvSpPr>
            <a:spLocks noChangeArrowheads="1"/>
          </p:cNvSpPr>
          <p:nvPr/>
        </p:nvSpPr>
        <p:spPr bwMode="auto">
          <a:xfrm>
            <a:off x="6948264" y="5517232"/>
            <a:ext cx="936104" cy="44841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8489" name="Rectangle 9"/>
          <p:cNvSpPr>
            <a:spLocks noChangeArrowheads="1"/>
          </p:cNvSpPr>
          <p:nvPr/>
        </p:nvSpPr>
        <p:spPr bwMode="auto">
          <a:xfrm>
            <a:off x="3358008" y="4914571"/>
            <a:ext cx="853951" cy="57149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48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48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484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0" dur="2000"/>
                                        <p:tgtEl>
                                          <p:spTgt spid="1484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1484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4" grpId="0" animBg="1"/>
      <p:bldP spid="148485" grpId="0" animBg="1"/>
      <p:bldP spid="148486" grpId="0" animBg="1"/>
      <p:bldP spid="148487" grpId="0" animBg="1"/>
      <p:bldP spid="148488" grpId="0" animBg="1"/>
      <p:bldP spid="148489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ja-JP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レイアウトの工夫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3"/>
          <p:cNvSpPr>
            <a:spLocks noChangeAspect="1" noChangeArrowheads="1" noTextEdit="1"/>
          </p:cNvSpPr>
          <p:nvPr/>
        </p:nvSpPr>
        <p:spPr bwMode="auto">
          <a:xfrm>
            <a:off x="0" y="0"/>
            <a:ext cx="9648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2531" name="Oval 4"/>
          <p:cNvSpPr>
            <a:spLocks noChangeArrowheads="1"/>
          </p:cNvSpPr>
          <p:nvPr/>
        </p:nvSpPr>
        <p:spPr bwMode="auto">
          <a:xfrm>
            <a:off x="204788" y="244475"/>
            <a:ext cx="9034462" cy="6122988"/>
          </a:xfrm>
          <a:prstGeom prst="ellipse">
            <a:avLst/>
          </a:prstGeom>
          <a:solidFill>
            <a:srgbClr val="CCFF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pPr algn="ctr"/>
            <a:endParaRPr lang="ja-JP" altLang="en-US"/>
          </a:p>
        </p:txBody>
      </p:sp>
      <p:sp>
        <p:nvSpPr>
          <p:cNvPr id="304133" name="Oval 5"/>
          <p:cNvSpPr>
            <a:spLocks noChangeArrowheads="1"/>
          </p:cNvSpPr>
          <p:nvPr/>
        </p:nvSpPr>
        <p:spPr bwMode="auto">
          <a:xfrm>
            <a:off x="3900488" y="2693988"/>
            <a:ext cx="1847850" cy="122555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>
              <a:solidFill>
                <a:schemeClr val="bg2"/>
              </a:solidFill>
              <a:ea typeface="ＭＳ ゴシック" pitchFamily="49" charset="-128"/>
            </a:endParaRPr>
          </a:p>
        </p:txBody>
      </p:sp>
      <p:sp>
        <p:nvSpPr>
          <p:cNvPr id="304134" name="Line 6"/>
          <p:cNvSpPr>
            <a:spLocks noChangeShapeType="1"/>
          </p:cNvSpPr>
          <p:nvPr/>
        </p:nvSpPr>
        <p:spPr bwMode="auto">
          <a:xfrm flipH="1">
            <a:off x="3900488" y="3919538"/>
            <a:ext cx="615950" cy="2447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04135" name="Line 7"/>
          <p:cNvSpPr>
            <a:spLocks noChangeShapeType="1"/>
          </p:cNvSpPr>
          <p:nvPr/>
        </p:nvSpPr>
        <p:spPr bwMode="auto">
          <a:xfrm>
            <a:off x="5132388" y="3919538"/>
            <a:ext cx="615950" cy="2447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04136" name="Text Box 8"/>
          <p:cNvSpPr txBox="1">
            <a:spLocks noChangeArrowheads="1"/>
          </p:cNvSpPr>
          <p:nvPr/>
        </p:nvSpPr>
        <p:spPr bwMode="auto">
          <a:xfrm>
            <a:off x="3694113" y="490538"/>
            <a:ext cx="2670175" cy="14700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74295" tIns="8890" rIns="74295" bIns="8890"/>
          <a:lstStyle/>
          <a:p>
            <a:pPr algn="ctr"/>
            <a:r>
              <a:rPr lang="ja-JP" altLang="en-US" sz="2000">
                <a:solidFill>
                  <a:srgbClr val="0000CC"/>
                </a:solidFill>
                <a:latin typeface="Century" pitchFamily="18" charset="0"/>
                <a:ea typeface="ＭＳ ゴシック" pitchFamily="49" charset="-128"/>
              </a:rPr>
              <a:t>ファンタジーランド</a:t>
            </a:r>
            <a:endParaRPr lang="ja-JP" altLang="en-US" sz="2000">
              <a:solidFill>
                <a:srgbClr val="0000CC"/>
              </a:solidFill>
              <a:ea typeface="ＭＳ ゴシック" pitchFamily="49" charset="-128"/>
            </a:endParaRPr>
          </a:p>
          <a:p>
            <a:pPr eaLnBrk="0" hangingPunct="0"/>
            <a:r>
              <a:rPr lang="ja-JP" altLang="en-US" sz="2000">
                <a:solidFill>
                  <a:srgbClr val="0000CC"/>
                </a:solidFill>
                <a:latin typeface="Century" pitchFamily="18" charset="0"/>
                <a:ea typeface="ＭＳ ゴシック" pitchFamily="49" charset="-128"/>
              </a:rPr>
              <a:t>（ホーンテッド</a:t>
            </a:r>
          </a:p>
          <a:p>
            <a:pPr eaLnBrk="0" hangingPunct="0"/>
            <a:r>
              <a:rPr lang="ja-JP" altLang="en-US" sz="2000">
                <a:solidFill>
                  <a:srgbClr val="0000CC"/>
                </a:solidFill>
                <a:latin typeface="Century" pitchFamily="18" charset="0"/>
                <a:ea typeface="ＭＳ ゴシック" pitchFamily="49" charset="-128"/>
              </a:rPr>
              <a:t>　　　マンション）</a:t>
            </a:r>
            <a:endParaRPr lang="ja-JP" altLang="en-US" sz="2000">
              <a:solidFill>
                <a:srgbClr val="0000CC"/>
              </a:solidFill>
              <a:ea typeface="ＭＳ ゴシック" pitchFamily="49" charset="-128"/>
            </a:endParaRPr>
          </a:p>
        </p:txBody>
      </p:sp>
      <p:sp>
        <p:nvSpPr>
          <p:cNvPr id="304137" name="Text Box 9"/>
          <p:cNvSpPr txBox="1">
            <a:spLocks noChangeArrowheads="1"/>
          </p:cNvSpPr>
          <p:nvPr/>
        </p:nvSpPr>
        <p:spPr bwMode="auto">
          <a:xfrm>
            <a:off x="601663" y="735013"/>
            <a:ext cx="2462212" cy="7350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lIns="74295" tIns="8890" rIns="74295" bIns="8890"/>
          <a:lstStyle/>
          <a:p>
            <a:pPr algn="ctr"/>
            <a:r>
              <a:rPr lang="ja-JP" altLang="en-US" sz="2000">
                <a:solidFill>
                  <a:srgbClr val="0000CC"/>
                </a:solidFill>
                <a:latin typeface="Century" pitchFamily="18" charset="0"/>
                <a:ea typeface="ＭＳ ゴシック" pitchFamily="49" charset="-128"/>
              </a:rPr>
              <a:t>クリッター</a:t>
            </a:r>
          </a:p>
          <a:p>
            <a:pPr algn="ctr"/>
            <a:r>
              <a:rPr lang="ja-JP" altLang="en-US" sz="2000">
                <a:solidFill>
                  <a:srgbClr val="0000CC"/>
                </a:solidFill>
                <a:latin typeface="Century" pitchFamily="18" charset="0"/>
                <a:ea typeface="ＭＳ ゴシック" pitchFamily="49" charset="-128"/>
              </a:rPr>
              <a:t>カントリー</a:t>
            </a:r>
            <a:endParaRPr lang="ja-JP" altLang="en-US" sz="2000">
              <a:solidFill>
                <a:srgbClr val="0000CC"/>
              </a:solidFill>
              <a:ea typeface="ＭＳ ゴシック" pitchFamily="49" charset="-128"/>
            </a:endParaRPr>
          </a:p>
        </p:txBody>
      </p:sp>
      <p:sp>
        <p:nvSpPr>
          <p:cNvPr id="304138" name="Text Box 10"/>
          <p:cNvSpPr txBox="1">
            <a:spLocks noChangeArrowheads="1"/>
          </p:cNvSpPr>
          <p:nvPr/>
        </p:nvSpPr>
        <p:spPr bwMode="auto">
          <a:xfrm>
            <a:off x="7185025" y="735013"/>
            <a:ext cx="1847850" cy="736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lIns="74295" tIns="8890" rIns="74295" bIns="8890"/>
          <a:lstStyle/>
          <a:p>
            <a:pPr algn="ctr"/>
            <a:r>
              <a:rPr lang="ja-JP" altLang="en-US" sz="2000">
                <a:solidFill>
                  <a:srgbClr val="0000CC"/>
                </a:solidFill>
                <a:latin typeface="Century" pitchFamily="18" charset="0"/>
                <a:ea typeface="ＭＳ ゴシック" pitchFamily="49" charset="-128"/>
              </a:rPr>
              <a:t>トゥーン</a:t>
            </a:r>
          </a:p>
          <a:p>
            <a:pPr algn="ctr"/>
            <a:r>
              <a:rPr lang="ja-JP" altLang="en-US" sz="2000">
                <a:solidFill>
                  <a:srgbClr val="0000CC"/>
                </a:solidFill>
                <a:latin typeface="Century" pitchFamily="18" charset="0"/>
                <a:ea typeface="ＭＳ ゴシック" pitchFamily="49" charset="-128"/>
              </a:rPr>
              <a:t>タウン</a:t>
            </a:r>
            <a:endParaRPr lang="ja-JP" altLang="en-US" sz="2000">
              <a:solidFill>
                <a:srgbClr val="0000CC"/>
              </a:solidFill>
              <a:ea typeface="ＭＳ ゴシック" pitchFamily="49" charset="-128"/>
            </a:endParaRPr>
          </a:p>
        </p:txBody>
      </p:sp>
      <p:sp>
        <p:nvSpPr>
          <p:cNvPr id="304139" name="Text Box 11"/>
          <p:cNvSpPr txBox="1">
            <a:spLocks noChangeArrowheads="1"/>
          </p:cNvSpPr>
          <p:nvPr/>
        </p:nvSpPr>
        <p:spPr bwMode="auto">
          <a:xfrm>
            <a:off x="820738" y="1958975"/>
            <a:ext cx="3079750" cy="12271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74295" tIns="8890" rIns="74295" bIns="8890"/>
          <a:lstStyle/>
          <a:p>
            <a:pPr algn="ctr"/>
            <a:r>
              <a:rPr lang="ja-JP" altLang="en-US" sz="2000">
                <a:solidFill>
                  <a:srgbClr val="0000CC"/>
                </a:solidFill>
                <a:latin typeface="Century" pitchFamily="18" charset="0"/>
                <a:ea typeface="ＭＳ ゴシック" pitchFamily="49" charset="-128"/>
              </a:rPr>
              <a:t>ウエスタンランド</a:t>
            </a:r>
            <a:endParaRPr lang="ja-JP" altLang="en-US" sz="2000">
              <a:solidFill>
                <a:srgbClr val="0000CC"/>
              </a:solidFill>
              <a:ea typeface="ＭＳ ゴシック" pitchFamily="49" charset="-128"/>
            </a:endParaRPr>
          </a:p>
          <a:p>
            <a:pPr eaLnBrk="0" hangingPunct="0"/>
            <a:r>
              <a:rPr lang="ja-JP" altLang="en-US" sz="2000">
                <a:solidFill>
                  <a:srgbClr val="0000CC"/>
                </a:solidFill>
                <a:latin typeface="Century" pitchFamily="18" charset="0"/>
                <a:ea typeface="ＭＳ ゴシック" pitchFamily="49" charset="-128"/>
              </a:rPr>
              <a:t>（ビッグサンダー</a:t>
            </a:r>
          </a:p>
          <a:p>
            <a:pPr eaLnBrk="0" hangingPunct="0"/>
            <a:r>
              <a:rPr lang="ja-JP" altLang="en-US" sz="2000">
                <a:solidFill>
                  <a:srgbClr val="0000CC"/>
                </a:solidFill>
                <a:latin typeface="Century" pitchFamily="18" charset="0"/>
                <a:ea typeface="ＭＳ ゴシック" pitchFamily="49" charset="-128"/>
              </a:rPr>
              <a:t>　　　　　マウンテン）</a:t>
            </a:r>
            <a:endParaRPr lang="ja-JP" altLang="en-US" sz="2000">
              <a:solidFill>
                <a:srgbClr val="0000CC"/>
              </a:solidFill>
              <a:ea typeface="ＭＳ ゴシック" pitchFamily="49" charset="-128"/>
            </a:endParaRPr>
          </a:p>
        </p:txBody>
      </p:sp>
      <p:sp>
        <p:nvSpPr>
          <p:cNvPr id="304140" name="Text Box 12"/>
          <p:cNvSpPr txBox="1">
            <a:spLocks noChangeArrowheads="1"/>
          </p:cNvSpPr>
          <p:nvPr/>
        </p:nvSpPr>
        <p:spPr bwMode="auto">
          <a:xfrm>
            <a:off x="1436688" y="3919538"/>
            <a:ext cx="2257425" cy="12239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74295" tIns="8890" rIns="74295" bIns="8890"/>
          <a:lstStyle/>
          <a:p>
            <a:pPr algn="ctr"/>
            <a:r>
              <a:rPr lang="ja-JP" altLang="en-US" sz="2000">
                <a:solidFill>
                  <a:srgbClr val="0000CC"/>
                </a:solidFill>
                <a:latin typeface="Century" pitchFamily="18" charset="0"/>
                <a:ea typeface="ＭＳ ゴシック" pitchFamily="49" charset="-128"/>
              </a:rPr>
              <a:t>アドベンチャー</a:t>
            </a:r>
          </a:p>
          <a:p>
            <a:pPr algn="ctr"/>
            <a:r>
              <a:rPr lang="ja-JP" altLang="en-US" sz="2000">
                <a:solidFill>
                  <a:srgbClr val="0000CC"/>
                </a:solidFill>
                <a:latin typeface="Century" pitchFamily="18" charset="0"/>
                <a:ea typeface="ＭＳ ゴシック" pitchFamily="49" charset="-128"/>
              </a:rPr>
              <a:t>ランド</a:t>
            </a:r>
            <a:endParaRPr lang="ja-JP" altLang="en-US" sz="2000">
              <a:solidFill>
                <a:srgbClr val="0000CC"/>
              </a:solidFill>
              <a:ea typeface="ＭＳ ゴシック" pitchFamily="49" charset="-128"/>
            </a:endParaRPr>
          </a:p>
          <a:p>
            <a:pPr algn="ctr" eaLnBrk="0" hangingPunct="0"/>
            <a:r>
              <a:rPr lang="ja-JP" altLang="en-US" sz="2000">
                <a:solidFill>
                  <a:srgbClr val="0000CC"/>
                </a:solidFill>
                <a:latin typeface="Century" pitchFamily="18" charset="0"/>
                <a:ea typeface="ＭＳ ゴシック" pitchFamily="49" charset="-128"/>
              </a:rPr>
              <a:t>（カリブの海賊）</a:t>
            </a:r>
            <a:endParaRPr lang="ja-JP" altLang="en-US" sz="2000">
              <a:solidFill>
                <a:srgbClr val="0000CC"/>
              </a:solidFill>
              <a:ea typeface="ＭＳ ゴシック" pitchFamily="49" charset="-128"/>
            </a:endParaRPr>
          </a:p>
        </p:txBody>
      </p:sp>
      <p:sp>
        <p:nvSpPr>
          <p:cNvPr id="304141" name="Text Box 13"/>
          <p:cNvSpPr txBox="1">
            <a:spLocks noChangeArrowheads="1"/>
          </p:cNvSpPr>
          <p:nvPr/>
        </p:nvSpPr>
        <p:spPr bwMode="auto">
          <a:xfrm>
            <a:off x="5748338" y="3673475"/>
            <a:ext cx="2463800" cy="12255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74295" tIns="8890" rIns="74295" bIns="8890"/>
          <a:lstStyle/>
          <a:p>
            <a:r>
              <a:rPr lang="ja-JP" altLang="en-US" sz="2000">
                <a:solidFill>
                  <a:srgbClr val="0000CC"/>
                </a:solidFill>
                <a:latin typeface="Century" pitchFamily="18" charset="0"/>
                <a:ea typeface="ＭＳ ゴシック" pitchFamily="49" charset="-128"/>
              </a:rPr>
              <a:t>トゥモローランド</a:t>
            </a:r>
            <a:r>
              <a:rPr lang="ja-JP" altLang="en-US" sz="2000">
                <a:solidFill>
                  <a:srgbClr val="0000CC"/>
                </a:solidFill>
                <a:ea typeface="ＭＳ ゴシック" pitchFamily="49" charset="-128"/>
              </a:rPr>
              <a:t>　　　</a:t>
            </a:r>
            <a:r>
              <a:rPr lang="ja-JP" altLang="en-US" sz="2000">
                <a:solidFill>
                  <a:srgbClr val="0000CC"/>
                </a:solidFill>
                <a:latin typeface="Century" pitchFamily="18" charset="0"/>
                <a:ea typeface="ＭＳ ゴシック" pitchFamily="49" charset="-128"/>
              </a:rPr>
              <a:t>（スペース</a:t>
            </a:r>
          </a:p>
          <a:p>
            <a:r>
              <a:rPr lang="ja-JP" altLang="en-US" sz="2000">
                <a:solidFill>
                  <a:srgbClr val="0000CC"/>
                </a:solidFill>
                <a:latin typeface="Century" pitchFamily="18" charset="0"/>
                <a:ea typeface="ＭＳ ゴシック" pitchFamily="49" charset="-128"/>
              </a:rPr>
              <a:t>　　　マウンテン）</a:t>
            </a:r>
            <a:endParaRPr lang="ja-JP" altLang="en-US" sz="2000">
              <a:solidFill>
                <a:srgbClr val="0000CC"/>
              </a:solidFill>
              <a:ea typeface="ＭＳ ゴシック" pitchFamily="49" charset="-128"/>
            </a:endParaRPr>
          </a:p>
        </p:txBody>
      </p:sp>
      <p:sp>
        <p:nvSpPr>
          <p:cNvPr id="22541" name="Text Box 14"/>
          <p:cNvSpPr txBox="1">
            <a:spLocks noChangeArrowheads="1"/>
          </p:cNvSpPr>
          <p:nvPr/>
        </p:nvSpPr>
        <p:spPr bwMode="auto">
          <a:xfrm>
            <a:off x="4311650" y="6122988"/>
            <a:ext cx="1025525" cy="490537"/>
          </a:xfrm>
          <a:prstGeom prst="rect">
            <a:avLst/>
          </a:prstGeom>
          <a:solidFill>
            <a:srgbClr val="00FF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lIns="74295" tIns="8890" rIns="74295" bIns="8890"/>
          <a:lstStyle/>
          <a:p>
            <a:pPr algn="ctr"/>
            <a:r>
              <a:rPr lang="ja-JP" altLang="en-US" sz="2000">
                <a:solidFill>
                  <a:srgbClr val="000000"/>
                </a:solidFill>
                <a:latin typeface="Century" pitchFamily="18" charset="0"/>
                <a:ea typeface="ＭＳ ゴシック" pitchFamily="49" charset="-128"/>
              </a:rPr>
              <a:t>入り口</a:t>
            </a:r>
            <a:endParaRPr lang="ja-JP" altLang="en-US" sz="2000">
              <a:solidFill>
                <a:srgbClr val="000000"/>
              </a:solidFill>
              <a:ea typeface="ＭＳ ゴシック" pitchFamily="49" charset="-128"/>
            </a:endParaRPr>
          </a:p>
        </p:txBody>
      </p:sp>
      <p:sp>
        <p:nvSpPr>
          <p:cNvPr id="22542" name="Rectangle 15"/>
          <p:cNvSpPr>
            <a:spLocks noChangeArrowheads="1"/>
          </p:cNvSpPr>
          <p:nvPr/>
        </p:nvSpPr>
        <p:spPr bwMode="auto">
          <a:xfrm>
            <a:off x="0" y="1828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4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4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4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4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4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4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4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4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4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4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4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4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4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41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4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4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4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4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4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4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41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41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41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41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41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41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41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41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04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041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04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04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4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4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4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304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304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304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04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133" grpId="0" animBg="1"/>
      <p:bldP spid="304134" grpId="0" animBg="1"/>
      <p:bldP spid="304135" grpId="0" animBg="1"/>
      <p:bldP spid="304136" grpId="0" animBg="1"/>
      <p:bldP spid="304137" grpId="0" animBg="1"/>
      <p:bldP spid="304138" grpId="0" animBg="1"/>
      <p:bldP spid="304139" grpId="0" animBg="1"/>
      <p:bldP spid="304140" grpId="0" animBg="1"/>
      <p:bldP spid="304141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3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2800" dirty="0">
                <a:cs typeface="+mj-cs"/>
              </a:rPr>
              <a:t>入り口はひとつ</a:t>
            </a:r>
            <a:br>
              <a:rPr lang="ja-JP" altLang="en-US" sz="2800" dirty="0">
                <a:cs typeface="+mj-cs"/>
              </a:rPr>
            </a:br>
            <a:r>
              <a:rPr lang="ja-JP" altLang="en-US" sz="2800" dirty="0">
                <a:cs typeface="+mj-cs"/>
              </a:rPr>
              <a:t>（ゲストは皆、同じところから入って同じところから出る）</a:t>
            </a:r>
          </a:p>
        </p:txBody>
      </p:sp>
      <p:pic>
        <p:nvPicPr>
          <p:cNvPr id="23555" name="Picture 4" descr="IMGP039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47825" y="1943100"/>
            <a:ext cx="5848350" cy="4191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>
          <a:extLst/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dirty="0" smtClean="0">
                <a:cs typeface="+mj-cs"/>
              </a:rPr>
              <a:t>遠近法</a:t>
            </a:r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755650" y="2205038"/>
            <a:ext cx="2881313" cy="2881312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5435600" y="2133600"/>
            <a:ext cx="3097213" cy="295275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4581" name="Text Box 6"/>
          <p:cNvSpPr txBox="1">
            <a:spLocks noChangeArrowheads="1"/>
          </p:cNvSpPr>
          <p:nvPr/>
        </p:nvSpPr>
        <p:spPr bwMode="auto">
          <a:xfrm>
            <a:off x="1116013" y="1412875"/>
            <a:ext cx="2519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/>
              <a:t>上から見ると</a:t>
            </a:r>
          </a:p>
        </p:txBody>
      </p:sp>
      <p:sp>
        <p:nvSpPr>
          <p:cNvPr id="24582" name="Text Box 7"/>
          <p:cNvSpPr txBox="1">
            <a:spLocks noChangeArrowheads="1"/>
          </p:cNvSpPr>
          <p:nvPr/>
        </p:nvSpPr>
        <p:spPr bwMode="auto">
          <a:xfrm>
            <a:off x="5508625" y="1196975"/>
            <a:ext cx="30241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/>
              <a:t>道のうえから見ると</a:t>
            </a:r>
          </a:p>
        </p:txBody>
      </p:sp>
      <p:sp>
        <p:nvSpPr>
          <p:cNvPr id="24583" name="Rectangle 8"/>
          <p:cNvSpPr>
            <a:spLocks noChangeArrowheads="1"/>
          </p:cNvSpPr>
          <p:nvPr/>
        </p:nvSpPr>
        <p:spPr bwMode="auto">
          <a:xfrm>
            <a:off x="1835150" y="2205038"/>
            <a:ext cx="649288" cy="2879725"/>
          </a:xfrm>
          <a:prstGeom prst="rect">
            <a:avLst/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4584" name="Rectangle 10"/>
          <p:cNvSpPr>
            <a:spLocks noChangeArrowheads="1"/>
          </p:cNvSpPr>
          <p:nvPr/>
        </p:nvSpPr>
        <p:spPr bwMode="auto">
          <a:xfrm>
            <a:off x="5435600" y="2133600"/>
            <a:ext cx="3097213" cy="792163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4585" name="AutoShape 11"/>
          <p:cNvSpPr>
            <a:spLocks noChangeArrowheads="1"/>
          </p:cNvSpPr>
          <p:nvPr/>
        </p:nvSpPr>
        <p:spPr bwMode="auto">
          <a:xfrm rot="10800000">
            <a:off x="6300788" y="2924175"/>
            <a:ext cx="1368425" cy="21605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5428 w 21600"/>
              <a:gd name="T13" fmla="*/ 5428 h 21600"/>
              <a:gd name="T14" fmla="*/ 16172 w 21600"/>
              <a:gd name="T15" fmla="*/ 1617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7256" y="21600"/>
                </a:lnTo>
                <a:lnTo>
                  <a:pt x="14344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4586" name="AutoShape 12"/>
          <p:cNvSpPr>
            <a:spLocks noChangeArrowheads="1"/>
          </p:cNvSpPr>
          <p:nvPr/>
        </p:nvSpPr>
        <p:spPr bwMode="auto">
          <a:xfrm>
            <a:off x="4140200" y="3213100"/>
            <a:ext cx="647700" cy="792163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dirty="0">
                <a:cs typeface="+mj-cs"/>
              </a:rPr>
              <a:t>強化遠近法</a:t>
            </a:r>
            <a:br>
              <a:rPr lang="ja-JP" altLang="en-US" dirty="0">
                <a:cs typeface="+mj-cs"/>
              </a:rPr>
            </a:br>
            <a:r>
              <a:rPr lang="ja-JP" altLang="en-US" dirty="0">
                <a:cs typeface="+mj-cs"/>
              </a:rPr>
              <a:t>（遠くに行くほど道幅が狭くなっている）</a:t>
            </a:r>
          </a:p>
        </p:txBody>
      </p:sp>
      <p:pic>
        <p:nvPicPr>
          <p:cNvPr id="25603" name="Picture 4" descr="IMGP038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47825" y="1943100"/>
            <a:ext cx="5848350" cy="4191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dirty="0">
                <a:cs typeface="+mj-cs"/>
              </a:rPr>
              <a:t>反対側から</a:t>
            </a:r>
          </a:p>
        </p:txBody>
      </p:sp>
      <p:pic>
        <p:nvPicPr>
          <p:cNvPr id="26627" name="Picture 4" descr="IMGP039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47825" y="1943100"/>
            <a:ext cx="5848350" cy="4191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1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dirty="0">
                <a:cs typeface="+mj-cs"/>
              </a:rPr>
              <a:t>ワールドバザールの街並み</a:t>
            </a:r>
          </a:p>
        </p:txBody>
      </p:sp>
      <p:pic>
        <p:nvPicPr>
          <p:cNvPr id="27651" name="Picture 4" descr="IMGP039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47825" y="1943100"/>
            <a:ext cx="5848350" cy="4191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ja-JP" altLang="en-US" sz="3600" dirty="0" smtClean="0"/>
              <a:t>縮尺（</a:t>
            </a:r>
            <a:r>
              <a:rPr lang="en-US" altLang="ja-JP" sz="3600" dirty="0" smtClean="0"/>
              <a:t>1</a:t>
            </a:r>
            <a:r>
              <a:rPr lang="ja-JP" altLang="en-US" sz="3600" dirty="0" smtClean="0"/>
              <a:t>階</a:t>
            </a:r>
            <a:r>
              <a:rPr lang="en-US" altLang="ja-JP" sz="3600" dirty="0" smtClean="0"/>
              <a:t>7/8</a:t>
            </a:r>
            <a:r>
              <a:rPr lang="ja-JP" altLang="en-US" sz="3600" dirty="0" err="1" smtClean="0"/>
              <a:t>、</a:t>
            </a:r>
            <a:r>
              <a:rPr lang="en-US" altLang="ja-JP" sz="3600" dirty="0" smtClean="0"/>
              <a:t>2</a:t>
            </a:r>
            <a:r>
              <a:rPr lang="ja-JP" altLang="en-US" sz="3600" dirty="0" smtClean="0"/>
              <a:t>階</a:t>
            </a:r>
            <a:r>
              <a:rPr lang="en-US" altLang="ja-JP" sz="3600" dirty="0" smtClean="0"/>
              <a:t>5/8</a:t>
            </a:r>
            <a:r>
              <a:rPr lang="ja-JP" altLang="en-US" sz="3600" dirty="0" err="1" smtClean="0"/>
              <a:t>、</a:t>
            </a:r>
            <a:r>
              <a:rPr lang="en-US" altLang="ja-JP" sz="3600" dirty="0" smtClean="0"/>
              <a:t>3</a:t>
            </a:r>
            <a:r>
              <a:rPr lang="ja-JP" altLang="en-US" sz="3600" dirty="0" smtClean="0"/>
              <a:t>階</a:t>
            </a:r>
            <a:r>
              <a:rPr lang="en-US" altLang="ja-JP" sz="3600" dirty="0" smtClean="0"/>
              <a:t>4/8</a:t>
            </a:r>
            <a:r>
              <a:rPr lang="ja-JP" altLang="en-US" sz="3600" dirty="0" smtClean="0"/>
              <a:t>）</a:t>
            </a:r>
            <a:br>
              <a:rPr lang="ja-JP" altLang="en-US" sz="3600" dirty="0" smtClean="0"/>
            </a:br>
            <a:r>
              <a:rPr lang="ja-JP" altLang="en-US" sz="3600" dirty="0" smtClean="0"/>
              <a:t>⇒自分が大きく見える </a:t>
            </a:r>
          </a:p>
        </p:txBody>
      </p:sp>
      <p:pic>
        <p:nvPicPr>
          <p:cNvPr id="28675" name="Picture 4" descr="IMGP0388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23913" y="1936750"/>
            <a:ext cx="3305175" cy="4191000"/>
          </a:xfrm>
        </p:spPr>
      </p:pic>
      <p:pic>
        <p:nvPicPr>
          <p:cNvPr id="28676" name="Picture 9" descr="IMGP0389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014913" y="1936750"/>
            <a:ext cx="3305175" cy="4191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750" y="620713"/>
            <a:ext cx="8229600" cy="85248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ja-JP" altLang="en-US" dirty="0" smtClean="0">
                <a:cs typeface="+mj-cs"/>
              </a:rPr>
              <a:t>ディズニーランドの建物は小さい</a:t>
            </a:r>
            <a:endParaRPr lang="ja-JP" altLang="en-US" dirty="0">
              <a:cs typeface="+mj-cs"/>
            </a:endParaRPr>
          </a:p>
        </p:txBody>
      </p:sp>
      <p:pic>
        <p:nvPicPr>
          <p:cNvPr id="2969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14450" y="1412875"/>
            <a:ext cx="6624638" cy="50403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0850" y="26035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ja-JP" altLang="en-US" dirty="0" smtClean="0">
                <a:cs typeface="+mj-cs"/>
              </a:rPr>
              <a:t>シンデレラ城の石垣</a:t>
            </a:r>
            <a:endParaRPr lang="ja-JP" altLang="en-US" dirty="0">
              <a:cs typeface="+mj-cs"/>
            </a:endParaRPr>
          </a:p>
        </p:txBody>
      </p:sp>
      <p:pic>
        <p:nvPicPr>
          <p:cNvPr id="30723" name="コンテンツ プレースホルダ 3" descr="お城の石垣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44750" y="1628775"/>
            <a:ext cx="3744913" cy="49926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kumimoji="1" lang="ja-JP" altLang="ja-JP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５</a:t>
            </a:r>
            <a:r>
              <a:rPr lang="ja-JP" altLang="en-US" dirty="0" smtClean="0"/>
              <a:t>経済は感情で動いている</a:t>
            </a:r>
            <a:endParaRPr kumimoji="1" lang="ja-JP" altLang="ja-JP" sz="4400" kern="12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611560" y="3284984"/>
            <a:ext cx="8229600" cy="10367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kumimoji="1" lang="ja-JP" altLang="en-US" dirty="0" smtClean="0"/>
              <a:t>「</a:t>
            </a:r>
            <a:r>
              <a:rPr kumimoji="1" lang="ja-JP" altLang="en-US" dirty="0" smtClean="0"/>
              <a:t>行動経済学」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3200" dirty="0">
                <a:cs typeface="+mj-cs"/>
              </a:rPr>
              <a:t>エイジング</a:t>
            </a:r>
            <a:br>
              <a:rPr lang="ja-JP" altLang="en-US" sz="3200" dirty="0">
                <a:cs typeface="+mj-cs"/>
              </a:rPr>
            </a:br>
            <a:r>
              <a:rPr lang="ja-JP" altLang="en-US" sz="3200" dirty="0">
                <a:cs typeface="+mj-cs"/>
              </a:rPr>
              <a:t>（新しく出来た建物を古く見せる技法）</a:t>
            </a:r>
            <a:br>
              <a:rPr lang="ja-JP" altLang="en-US" sz="3200" dirty="0">
                <a:cs typeface="+mj-cs"/>
              </a:rPr>
            </a:br>
            <a:r>
              <a:rPr lang="ja-JP" altLang="en-US" sz="3200" dirty="0">
                <a:cs typeface="+mj-cs"/>
              </a:rPr>
              <a:t>↑これも映画の技術</a:t>
            </a:r>
          </a:p>
        </p:txBody>
      </p:sp>
      <p:pic>
        <p:nvPicPr>
          <p:cNvPr id="31747" name="Picture 10" descr="IMGP045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635375" y="2060575"/>
            <a:ext cx="4430713" cy="3327400"/>
          </a:xfrm>
        </p:spPr>
      </p:pic>
      <p:pic>
        <p:nvPicPr>
          <p:cNvPr id="31748" name="Picture 5" descr="http://farm8.staticflickr.com/7164/6647126823_afa8a97720_z.jpg">
            <a:hlinkClick r:id="rId4" tooltip="怒りの古代遺跡（ロストリバーデルタ）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3" y="2214563"/>
            <a:ext cx="2901950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dirty="0" smtClean="0">
                <a:cs typeface="+mj-cs"/>
              </a:rPr>
              <a:t>エイジング　（ディズニーシー）</a:t>
            </a:r>
            <a:endParaRPr lang="ja-JP" altLang="en-US" dirty="0">
              <a:cs typeface="+mj-cs"/>
            </a:endParaRPr>
          </a:p>
        </p:txBody>
      </p:sp>
      <p:pic>
        <p:nvPicPr>
          <p:cNvPr id="32771" name="Picture 4" descr="ディズニーシーのエイジング塗装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8700" y="3789363"/>
            <a:ext cx="3876675" cy="290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6" descr="ディズニーシーのエイジング塗装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1557338"/>
            <a:ext cx="4284662" cy="320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dirty="0">
                <a:cs typeface="+mj-cs"/>
              </a:rPr>
              <a:t>色彩の心理学</a:t>
            </a:r>
          </a:p>
        </p:txBody>
      </p:sp>
      <p:pic>
        <p:nvPicPr>
          <p:cNvPr id="33795" name="Picture 4" descr="IMGP038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47825" y="1943100"/>
            <a:ext cx="5848350" cy="4191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ja-JP" altLang="en-US" dirty="0" smtClean="0">
                <a:cs typeface="+mj-cs"/>
              </a:rPr>
              <a:t>（参考）ディズニーランド・パリ</a:t>
            </a:r>
            <a:endParaRPr lang="ja-JP" altLang="en-US" dirty="0">
              <a:cs typeface="+mj-cs"/>
            </a:endParaRPr>
          </a:p>
        </p:txBody>
      </p:sp>
      <p:pic>
        <p:nvPicPr>
          <p:cNvPr id="34819" name="Picture 4" descr="DSC0094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63713" y="2060575"/>
            <a:ext cx="5503862" cy="41290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ja-JP" altLang="en-US" dirty="0" smtClean="0">
                <a:cs typeface="+mj-cs"/>
              </a:rPr>
              <a:t>（参考）香港ディズニーランド</a:t>
            </a:r>
            <a:endParaRPr lang="ja-JP" altLang="en-US" dirty="0">
              <a:cs typeface="+mj-cs"/>
            </a:endParaRPr>
          </a:p>
        </p:txBody>
      </p:sp>
      <p:pic>
        <p:nvPicPr>
          <p:cNvPr id="35843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73213" y="1790700"/>
            <a:ext cx="5997575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dirty="0">
                <a:cs typeface="+mj-cs"/>
              </a:rPr>
              <a:t>コンセプトの勝利</a:t>
            </a:r>
          </a:p>
        </p:txBody>
      </p:sp>
      <p:sp>
        <p:nvSpPr>
          <p:cNvPr id="3686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ja-JP" altLang="en-US" sz="3200" dirty="0" smtClean="0"/>
              <a:t>「現在」はない</a:t>
            </a:r>
            <a:br>
              <a:rPr lang="ja-JP" altLang="en-US" sz="3200" dirty="0" smtClean="0"/>
            </a:br>
            <a:r>
              <a:rPr lang="ja-JP" altLang="en-US" sz="3200" dirty="0" smtClean="0"/>
              <a:t>→過去か未来か空想</a:t>
            </a:r>
          </a:p>
          <a:p>
            <a:pPr eaLnBrk="1" hangingPunct="1"/>
            <a:r>
              <a:rPr lang="ja-JP" altLang="en-US" sz="3200" dirty="0" smtClean="0"/>
              <a:t>完璧主義</a:t>
            </a:r>
          </a:p>
          <a:p>
            <a:pPr eaLnBrk="1" hangingPunct="1"/>
            <a:r>
              <a:rPr lang="ja-JP" altLang="en-US" sz="3200" dirty="0" smtClean="0"/>
              <a:t>待ち時間の工夫</a:t>
            </a:r>
          </a:p>
          <a:p>
            <a:pPr eaLnBrk="1" hangingPunct="1">
              <a:buFont typeface="Wingdings" pitchFamily="2" charset="2"/>
              <a:buNone/>
            </a:pPr>
            <a:endParaRPr lang="ja-JP" altLang="en-US" sz="3200" dirty="0" smtClean="0"/>
          </a:p>
          <a:p>
            <a:pPr eaLnBrk="1" hangingPunct="1"/>
            <a:endParaRPr lang="ja-JP" altLang="en-US" dirty="0" smtClean="0"/>
          </a:p>
          <a:p>
            <a:pPr eaLnBrk="1" hangingPunct="1"/>
            <a:endParaRPr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3"/>
          <p:cNvSpPr>
            <a:spLocks noChangeAspect="1" noChangeArrowheads="1" noTextEdit="1"/>
          </p:cNvSpPr>
          <p:nvPr/>
        </p:nvSpPr>
        <p:spPr bwMode="auto">
          <a:xfrm>
            <a:off x="0" y="0"/>
            <a:ext cx="9648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7891" name="Oval 4"/>
          <p:cNvSpPr>
            <a:spLocks noChangeArrowheads="1"/>
          </p:cNvSpPr>
          <p:nvPr/>
        </p:nvSpPr>
        <p:spPr bwMode="auto">
          <a:xfrm>
            <a:off x="204788" y="244475"/>
            <a:ext cx="9034462" cy="6122988"/>
          </a:xfrm>
          <a:prstGeom prst="ellipse">
            <a:avLst/>
          </a:prstGeom>
          <a:solidFill>
            <a:srgbClr val="CCFF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pPr algn="ctr"/>
            <a:endParaRPr lang="ja-JP" altLang="en-US"/>
          </a:p>
        </p:txBody>
      </p:sp>
      <p:sp>
        <p:nvSpPr>
          <p:cNvPr id="304133" name="Oval 5"/>
          <p:cNvSpPr>
            <a:spLocks noChangeArrowheads="1"/>
          </p:cNvSpPr>
          <p:nvPr/>
        </p:nvSpPr>
        <p:spPr bwMode="auto">
          <a:xfrm>
            <a:off x="3900488" y="2693988"/>
            <a:ext cx="1847850" cy="122555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>
              <a:solidFill>
                <a:schemeClr val="bg2"/>
              </a:solidFill>
              <a:ea typeface="ＭＳ ゴシック" pitchFamily="49" charset="-128"/>
            </a:endParaRPr>
          </a:p>
        </p:txBody>
      </p:sp>
      <p:sp>
        <p:nvSpPr>
          <p:cNvPr id="304134" name="Line 6"/>
          <p:cNvSpPr>
            <a:spLocks noChangeShapeType="1"/>
          </p:cNvSpPr>
          <p:nvPr/>
        </p:nvSpPr>
        <p:spPr bwMode="auto">
          <a:xfrm flipH="1">
            <a:off x="3900488" y="3919538"/>
            <a:ext cx="615950" cy="2447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04135" name="Line 7"/>
          <p:cNvSpPr>
            <a:spLocks noChangeShapeType="1"/>
          </p:cNvSpPr>
          <p:nvPr/>
        </p:nvSpPr>
        <p:spPr bwMode="auto">
          <a:xfrm>
            <a:off x="5132388" y="3919538"/>
            <a:ext cx="615950" cy="2447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04136" name="Text Box 8"/>
          <p:cNvSpPr txBox="1">
            <a:spLocks noChangeArrowheads="1"/>
          </p:cNvSpPr>
          <p:nvPr/>
        </p:nvSpPr>
        <p:spPr bwMode="auto">
          <a:xfrm>
            <a:off x="3694113" y="490538"/>
            <a:ext cx="2670175" cy="14700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74295" tIns="8890" rIns="74295" bIns="8890"/>
          <a:lstStyle/>
          <a:p>
            <a:pPr algn="ctr"/>
            <a:r>
              <a:rPr lang="ja-JP" altLang="en-US" sz="2000">
                <a:solidFill>
                  <a:srgbClr val="0000CC"/>
                </a:solidFill>
                <a:latin typeface="Century" pitchFamily="18" charset="0"/>
                <a:ea typeface="ＭＳ ゴシック" pitchFamily="49" charset="-128"/>
              </a:rPr>
              <a:t>ファンタジーランド</a:t>
            </a:r>
            <a:endParaRPr lang="ja-JP" altLang="en-US" sz="2000">
              <a:solidFill>
                <a:srgbClr val="0000CC"/>
              </a:solidFill>
              <a:ea typeface="ＭＳ ゴシック" pitchFamily="49" charset="-128"/>
            </a:endParaRPr>
          </a:p>
          <a:p>
            <a:pPr eaLnBrk="0" hangingPunct="0"/>
            <a:r>
              <a:rPr lang="ja-JP" altLang="en-US" sz="2000">
                <a:solidFill>
                  <a:srgbClr val="0000CC"/>
                </a:solidFill>
                <a:latin typeface="Century" pitchFamily="18" charset="0"/>
                <a:ea typeface="ＭＳ ゴシック" pitchFamily="49" charset="-128"/>
              </a:rPr>
              <a:t>（ホーンテッド</a:t>
            </a:r>
          </a:p>
          <a:p>
            <a:pPr eaLnBrk="0" hangingPunct="0"/>
            <a:r>
              <a:rPr lang="ja-JP" altLang="en-US" sz="2000">
                <a:solidFill>
                  <a:srgbClr val="0000CC"/>
                </a:solidFill>
                <a:latin typeface="Century" pitchFamily="18" charset="0"/>
                <a:ea typeface="ＭＳ ゴシック" pitchFamily="49" charset="-128"/>
              </a:rPr>
              <a:t>　　　マンション）</a:t>
            </a:r>
            <a:endParaRPr lang="ja-JP" altLang="en-US" sz="2000">
              <a:solidFill>
                <a:srgbClr val="0000CC"/>
              </a:solidFill>
              <a:ea typeface="ＭＳ ゴシック" pitchFamily="49" charset="-128"/>
            </a:endParaRPr>
          </a:p>
        </p:txBody>
      </p:sp>
      <p:sp>
        <p:nvSpPr>
          <p:cNvPr id="304137" name="Text Box 9"/>
          <p:cNvSpPr txBox="1">
            <a:spLocks noChangeArrowheads="1"/>
          </p:cNvSpPr>
          <p:nvPr/>
        </p:nvSpPr>
        <p:spPr bwMode="auto">
          <a:xfrm>
            <a:off x="601663" y="735013"/>
            <a:ext cx="2462212" cy="7350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lIns="74295" tIns="8890" rIns="74295" bIns="8890"/>
          <a:lstStyle/>
          <a:p>
            <a:pPr algn="ctr"/>
            <a:r>
              <a:rPr lang="ja-JP" altLang="en-US" sz="2000">
                <a:solidFill>
                  <a:srgbClr val="0000CC"/>
                </a:solidFill>
                <a:latin typeface="Century" pitchFamily="18" charset="0"/>
                <a:ea typeface="ＭＳ ゴシック" pitchFamily="49" charset="-128"/>
              </a:rPr>
              <a:t>クリッター</a:t>
            </a:r>
          </a:p>
          <a:p>
            <a:pPr algn="ctr"/>
            <a:r>
              <a:rPr lang="ja-JP" altLang="en-US" sz="2000">
                <a:solidFill>
                  <a:srgbClr val="0000CC"/>
                </a:solidFill>
                <a:latin typeface="Century" pitchFamily="18" charset="0"/>
                <a:ea typeface="ＭＳ ゴシック" pitchFamily="49" charset="-128"/>
              </a:rPr>
              <a:t>カントリー</a:t>
            </a:r>
            <a:endParaRPr lang="ja-JP" altLang="en-US" sz="2000">
              <a:solidFill>
                <a:srgbClr val="0000CC"/>
              </a:solidFill>
              <a:ea typeface="ＭＳ ゴシック" pitchFamily="49" charset="-128"/>
            </a:endParaRPr>
          </a:p>
        </p:txBody>
      </p:sp>
      <p:sp>
        <p:nvSpPr>
          <p:cNvPr id="304138" name="Text Box 10"/>
          <p:cNvSpPr txBox="1">
            <a:spLocks noChangeArrowheads="1"/>
          </p:cNvSpPr>
          <p:nvPr/>
        </p:nvSpPr>
        <p:spPr bwMode="auto">
          <a:xfrm>
            <a:off x="7185025" y="735013"/>
            <a:ext cx="1847850" cy="736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lIns="74295" tIns="8890" rIns="74295" bIns="8890"/>
          <a:lstStyle/>
          <a:p>
            <a:pPr algn="ctr"/>
            <a:r>
              <a:rPr lang="ja-JP" altLang="en-US" sz="2000">
                <a:solidFill>
                  <a:srgbClr val="0000CC"/>
                </a:solidFill>
                <a:latin typeface="Century" pitchFamily="18" charset="0"/>
                <a:ea typeface="ＭＳ ゴシック" pitchFamily="49" charset="-128"/>
              </a:rPr>
              <a:t>トゥーン</a:t>
            </a:r>
          </a:p>
          <a:p>
            <a:pPr algn="ctr"/>
            <a:r>
              <a:rPr lang="ja-JP" altLang="en-US" sz="2000">
                <a:solidFill>
                  <a:srgbClr val="0000CC"/>
                </a:solidFill>
                <a:latin typeface="Century" pitchFamily="18" charset="0"/>
                <a:ea typeface="ＭＳ ゴシック" pitchFamily="49" charset="-128"/>
              </a:rPr>
              <a:t>タウン</a:t>
            </a:r>
            <a:endParaRPr lang="ja-JP" altLang="en-US" sz="2000">
              <a:solidFill>
                <a:srgbClr val="0000CC"/>
              </a:solidFill>
              <a:ea typeface="ＭＳ ゴシック" pitchFamily="49" charset="-128"/>
            </a:endParaRPr>
          </a:p>
        </p:txBody>
      </p:sp>
      <p:sp>
        <p:nvSpPr>
          <p:cNvPr id="304139" name="Text Box 11"/>
          <p:cNvSpPr txBox="1">
            <a:spLocks noChangeArrowheads="1"/>
          </p:cNvSpPr>
          <p:nvPr/>
        </p:nvSpPr>
        <p:spPr bwMode="auto">
          <a:xfrm>
            <a:off x="820738" y="1958975"/>
            <a:ext cx="3079750" cy="12271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74295" tIns="8890" rIns="74295" bIns="8890"/>
          <a:lstStyle/>
          <a:p>
            <a:pPr algn="ctr"/>
            <a:r>
              <a:rPr lang="ja-JP" altLang="en-US" sz="2000">
                <a:solidFill>
                  <a:srgbClr val="0000CC"/>
                </a:solidFill>
                <a:latin typeface="Century" pitchFamily="18" charset="0"/>
                <a:ea typeface="ＭＳ ゴシック" pitchFamily="49" charset="-128"/>
              </a:rPr>
              <a:t>ウエスタンランド</a:t>
            </a:r>
            <a:endParaRPr lang="ja-JP" altLang="en-US" sz="2000">
              <a:solidFill>
                <a:srgbClr val="0000CC"/>
              </a:solidFill>
              <a:ea typeface="ＭＳ ゴシック" pitchFamily="49" charset="-128"/>
            </a:endParaRPr>
          </a:p>
          <a:p>
            <a:pPr eaLnBrk="0" hangingPunct="0"/>
            <a:r>
              <a:rPr lang="ja-JP" altLang="en-US" sz="2000">
                <a:solidFill>
                  <a:srgbClr val="0000CC"/>
                </a:solidFill>
                <a:latin typeface="Century" pitchFamily="18" charset="0"/>
                <a:ea typeface="ＭＳ ゴシック" pitchFamily="49" charset="-128"/>
              </a:rPr>
              <a:t>（ビッグサンダー</a:t>
            </a:r>
          </a:p>
          <a:p>
            <a:pPr eaLnBrk="0" hangingPunct="0"/>
            <a:r>
              <a:rPr lang="ja-JP" altLang="en-US" sz="2000">
                <a:solidFill>
                  <a:srgbClr val="0000CC"/>
                </a:solidFill>
                <a:latin typeface="Century" pitchFamily="18" charset="0"/>
                <a:ea typeface="ＭＳ ゴシック" pitchFamily="49" charset="-128"/>
              </a:rPr>
              <a:t>　　　　　マウンテン）</a:t>
            </a:r>
            <a:endParaRPr lang="ja-JP" altLang="en-US" sz="2000">
              <a:solidFill>
                <a:srgbClr val="0000CC"/>
              </a:solidFill>
              <a:ea typeface="ＭＳ ゴシック" pitchFamily="49" charset="-128"/>
            </a:endParaRPr>
          </a:p>
        </p:txBody>
      </p:sp>
      <p:sp>
        <p:nvSpPr>
          <p:cNvPr id="304140" name="Text Box 12"/>
          <p:cNvSpPr txBox="1">
            <a:spLocks noChangeArrowheads="1"/>
          </p:cNvSpPr>
          <p:nvPr/>
        </p:nvSpPr>
        <p:spPr bwMode="auto">
          <a:xfrm>
            <a:off x="1436688" y="3919538"/>
            <a:ext cx="2257425" cy="12239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74295" tIns="8890" rIns="74295" bIns="8890"/>
          <a:lstStyle/>
          <a:p>
            <a:pPr algn="ctr"/>
            <a:r>
              <a:rPr lang="ja-JP" altLang="en-US" sz="2000">
                <a:solidFill>
                  <a:srgbClr val="0000CC"/>
                </a:solidFill>
                <a:latin typeface="Century" pitchFamily="18" charset="0"/>
                <a:ea typeface="ＭＳ ゴシック" pitchFamily="49" charset="-128"/>
              </a:rPr>
              <a:t>アドベンチャー</a:t>
            </a:r>
          </a:p>
          <a:p>
            <a:pPr algn="ctr"/>
            <a:r>
              <a:rPr lang="ja-JP" altLang="en-US" sz="2000">
                <a:solidFill>
                  <a:srgbClr val="0000CC"/>
                </a:solidFill>
                <a:latin typeface="Century" pitchFamily="18" charset="0"/>
                <a:ea typeface="ＭＳ ゴシック" pitchFamily="49" charset="-128"/>
              </a:rPr>
              <a:t>ランド</a:t>
            </a:r>
            <a:endParaRPr lang="ja-JP" altLang="en-US" sz="2000">
              <a:solidFill>
                <a:srgbClr val="0000CC"/>
              </a:solidFill>
              <a:ea typeface="ＭＳ ゴシック" pitchFamily="49" charset="-128"/>
            </a:endParaRPr>
          </a:p>
          <a:p>
            <a:pPr algn="ctr" eaLnBrk="0" hangingPunct="0"/>
            <a:r>
              <a:rPr lang="ja-JP" altLang="en-US" sz="2000">
                <a:solidFill>
                  <a:srgbClr val="0000CC"/>
                </a:solidFill>
                <a:latin typeface="Century" pitchFamily="18" charset="0"/>
                <a:ea typeface="ＭＳ ゴシック" pitchFamily="49" charset="-128"/>
              </a:rPr>
              <a:t>（カリブの海賊）</a:t>
            </a:r>
            <a:endParaRPr lang="ja-JP" altLang="en-US" sz="2000">
              <a:solidFill>
                <a:srgbClr val="0000CC"/>
              </a:solidFill>
              <a:ea typeface="ＭＳ ゴシック" pitchFamily="49" charset="-128"/>
            </a:endParaRPr>
          </a:p>
        </p:txBody>
      </p:sp>
      <p:sp>
        <p:nvSpPr>
          <p:cNvPr id="304141" name="Text Box 13"/>
          <p:cNvSpPr txBox="1">
            <a:spLocks noChangeArrowheads="1"/>
          </p:cNvSpPr>
          <p:nvPr/>
        </p:nvSpPr>
        <p:spPr bwMode="auto">
          <a:xfrm>
            <a:off x="5748338" y="3673475"/>
            <a:ext cx="2463800" cy="12255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74295" tIns="8890" rIns="74295" bIns="8890"/>
          <a:lstStyle/>
          <a:p>
            <a:r>
              <a:rPr lang="ja-JP" altLang="en-US" sz="2000">
                <a:solidFill>
                  <a:srgbClr val="0000CC"/>
                </a:solidFill>
                <a:latin typeface="Century" pitchFamily="18" charset="0"/>
                <a:ea typeface="ＭＳ ゴシック" pitchFamily="49" charset="-128"/>
              </a:rPr>
              <a:t>トゥモローランド</a:t>
            </a:r>
            <a:r>
              <a:rPr lang="ja-JP" altLang="en-US" sz="2000">
                <a:solidFill>
                  <a:srgbClr val="0000CC"/>
                </a:solidFill>
                <a:ea typeface="ＭＳ ゴシック" pitchFamily="49" charset="-128"/>
              </a:rPr>
              <a:t>　　　</a:t>
            </a:r>
            <a:r>
              <a:rPr lang="ja-JP" altLang="en-US" sz="2000">
                <a:solidFill>
                  <a:srgbClr val="0000CC"/>
                </a:solidFill>
                <a:latin typeface="Century" pitchFamily="18" charset="0"/>
                <a:ea typeface="ＭＳ ゴシック" pitchFamily="49" charset="-128"/>
              </a:rPr>
              <a:t>（スペース</a:t>
            </a:r>
          </a:p>
          <a:p>
            <a:r>
              <a:rPr lang="ja-JP" altLang="en-US" sz="2000">
                <a:solidFill>
                  <a:srgbClr val="0000CC"/>
                </a:solidFill>
                <a:latin typeface="Century" pitchFamily="18" charset="0"/>
                <a:ea typeface="ＭＳ ゴシック" pitchFamily="49" charset="-128"/>
              </a:rPr>
              <a:t>　　　マウンテン）</a:t>
            </a:r>
            <a:endParaRPr lang="ja-JP" altLang="en-US" sz="2000">
              <a:solidFill>
                <a:srgbClr val="0000CC"/>
              </a:solidFill>
              <a:ea typeface="ＭＳ ゴシック" pitchFamily="49" charset="-128"/>
            </a:endParaRPr>
          </a:p>
        </p:txBody>
      </p:sp>
      <p:sp>
        <p:nvSpPr>
          <p:cNvPr id="37901" name="Text Box 14"/>
          <p:cNvSpPr txBox="1">
            <a:spLocks noChangeArrowheads="1"/>
          </p:cNvSpPr>
          <p:nvPr/>
        </p:nvSpPr>
        <p:spPr bwMode="auto">
          <a:xfrm>
            <a:off x="4311650" y="6122988"/>
            <a:ext cx="1025525" cy="490537"/>
          </a:xfrm>
          <a:prstGeom prst="rect">
            <a:avLst/>
          </a:prstGeom>
          <a:solidFill>
            <a:srgbClr val="00FF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lIns="74295" tIns="8890" rIns="74295" bIns="8890"/>
          <a:lstStyle/>
          <a:p>
            <a:pPr algn="ctr"/>
            <a:r>
              <a:rPr lang="ja-JP" altLang="en-US" sz="2000">
                <a:solidFill>
                  <a:srgbClr val="000000"/>
                </a:solidFill>
                <a:latin typeface="Century" pitchFamily="18" charset="0"/>
                <a:ea typeface="ＭＳ ゴシック" pitchFamily="49" charset="-128"/>
              </a:rPr>
              <a:t>入り口</a:t>
            </a:r>
            <a:endParaRPr lang="ja-JP" altLang="en-US" sz="2000">
              <a:solidFill>
                <a:srgbClr val="000000"/>
              </a:solidFill>
              <a:ea typeface="ＭＳ ゴシック" pitchFamily="49" charset="-128"/>
            </a:endParaRPr>
          </a:p>
        </p:txBody>
      </p:sp>
      <p:sp>
        <p:nvSpPr>
          <p:cNvPr id="37902" name="Rectangle 15"/>
          <p:cNvSpPr>
            <a:spLocks noChangeArrowheads="1"/>
          </p:cNvSpPr>
          <p:nvPr/>
        </p:nvSpPr>
        <p:spPr bwMode="auto">
          <a:xfrm>
            <a:off x="0" y="1828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4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4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4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4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4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4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4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4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4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4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4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4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4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41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4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4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4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4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4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4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41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41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41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41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41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41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41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41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04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041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04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04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4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4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4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304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304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304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04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133" grpId="0" animBg="1"/>
      <p:bldP spid="304134" grpId="0" animBg="1"/>
      <p:bldP spid="304135" grpId="0" animBg="1"/>
      <p:bldP spid="304136" grpId="0" animBg="1"/>
      <p:bldP spid="304137" grpId="0" animBg="1"/>
      <p:bldP spid="304138" grpId="0" animBg="1"/>
      <p:bldP spid="304139" grpId="0" animBg="1"/>
      <p:bldP spid="304140" grpId="0" animBg="1"/>
      <p:bldP spid="304141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図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0"/>
            <a:ext cx="7643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dirty="0">
                <a:cs typeface="+mj-cs"/>
              </a:rPr>
              <a:t>完璧主義</a:t>
            </a:r>
          </a:p>
        </p:txBody>
      </p:sp>
      <p:pic>
        <p:nvPicPr>
          <p:cNvPr id="41987" name="Picture 4" descr="IMGP044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47825" y="1943100"/>
            <a:ext cx="5848350" cy="4191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dirty="0">
                <a:cs typeface="+mj-cs"/>
              </a:rPr>
              <a:t>出店も工夫</a:t>
            </a:r>
          </a:p>
        </p:txBody>
      </p:sp>
      <p:pic>
        <p:nvPicPr>
          <p:cNvPr id="43011" name="Picture 3" descr="IMGP044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47825" y="1943100"/>
            <a:ext cx="5848350" cy="4191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dirty="0" smtClean="0"/>
              <a:t>目の錯覚</a:t>
            </a:r>
          </a:p>
        </p:txBody>
      </p:sp>
      <p:sp>
        <p:nvSpPr>
          <p:cNvPr id="16387" name="Line 5"/>
          <p:cNvSpPr>
            <a:spLocks noChangeShapeType="1"/>
          </p:cNvSpPr>
          <p:nvPr/>
        </p:nvSpPr>
        <p:spPr bwMode="auto">
          <a:xfrm>
            <a:off x="1716088" y="3055938"/>
            <a:ext cx="5951537" cy="6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388" name="Line 6"/>
          <p:cNvSpPr>
            <a:spLocks noChangeShapeType="1"/>
          </p:cNvSpPr>
          <p:nvPr/>
        </p:nvSpPr>
        <p:spPr bwMode="auto">
          <a:xfrm flipV="1">
            <a:off x="1716088" y="4387850"/>
            <a:ext cx="59515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389" name="Line 7"/>
          <p:cNvSpPr>
            <a:spLocks noChangeShapeType="1"/>
          </p:cNvSpPr>
          <p:nvPr/>
        </p:nvSpPr>
        <p:spPr bwMode="auto">
          <a:xfrm flipH="1">
            <a:off x="1716088" y="2486025"/>
            <a:ext cx="576262" cy="5762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390" name="Line 8"/>
          <p:cNvSpPr>
            <a:spLocks noChangeShapeType="1"/>
          </p:cNvSpPr>
          <p:nvPr/>
        </p:nvSpPr>
        <p:spPr bwMode="auto">
          <a:xfrm>
            <a:off x="1716088" y="3062288"/>
            <a:ext cx="576262" cy="5746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391" name="Line 9"/>
          <p:cNvSpPr>
            <a:spLocks noChangeShapeType="1"/>
          </p:cNvSpPr>
          <p:nvPr/>
        </p:nvSpPr>
        <p:spPr bwMode="auto">
          <a:xfrm>
            <a:off x="7019925" y="2497138"/>
            <a:ext cx="647700" cy="576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392" name="Line 10"/>
          <p:cNvSpPr>
            <a:spLocks noChangeShapeType="1"/>
          </p:cNvSpPr>
          <p:nvPr/>
        </p:nvSpPr>
        <p:spPr bwMode="auto">
          <a:xfrm flipH="1">
            <a:off x="7019925" y="3043238"/>
            <a:ext cx="647700" cy="5032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393" name="Line 11"/>
          <p:cNvSpPr>
            <a:spLocks noChangeShapeType="1"/>
          </p:cNvSpPr>
          <p:nvPr/>
        </p:nvSpPr>
        <p:spPr bwMode="auto">
          <a:xfrm flipV="1">
            <a:off x="7623175" y="3813175"/>
            <a:ext cx="647700" cy="5746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394" name="Line 12"/>
          <p:cNvSpPr>
            <a:spLocks noChangeShapeType="1"/>
          </p:cNvSpPr>
          <p:nvPr/>
        </p:nvSpPr>
        <p:spPr bwMode="auto">
          <a:xfrm>
            <a:off x="7623175" y="4387850"/>
            <a:ext cx="603250" cy="6492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395" name="Line 13"/>
          <p:cNvSpPr>
            <a:spLocks noChangeShapeType="1"/>
          </p:cNvSpPr>
          <p:nvPr/>
        </p:nvSpPr>
        <p:spPr bwMode="auto">
          <a:xfrm flipH="1" flipV="1">
            <a:off x="1211263" y="3956050"/>
            <a:ext cx="504825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396" name="Line 14"/>
          <p:cNvSpPr>
            <a:spLocks noChangeShapeType="1"/>
          </p:cNvSpPr>
          <p:nvPr/>
        </p:nvSpPr>
        <p:spPr bwMode="auto">
          <a:xfrm flipH="1">
            <a:off x="1154113" y="4387850"/>
            <a:ext cx="576262" cy="504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cxnSp>
        <p:nvCxnSpPr>
          <p:cNvPr id="17" name="直線コネクタ 16"/>
          <p:cNvCxnSpPr/>
          <p:nvPr/>
        </p:nvCxnSpPr>
        <p:spPr>
          <a:xfrm flipH="1">
            <a:off x="7623175" y="1341438"/>
            <a:ext cx="44450" cy="43195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 flipH="1">
            <a:off x="1695450" y="1446213"/>
            <a:ext cx="20638" cy="44640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dirty="0">
                <a:cs typeface="+mj-cs"/>
              </a:rPr>
              <a:t>レストラン（クイーン・オブ・ハートのバンケット・ホール）</a:t>
            </a:r>
          </a:p>
        </p:txBody>
      </p:sp>
      <p:pic>
        <p:nvPicPr>
          <p:cNvPr id="44035" name="Picture 3" descr="IMGP043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47825" y="1943100"/>
            <a:ext cx="5848350" cy="4191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/>
          <p:cNvSpPr>
            <a:spLocks noChangeAspect="1" noChangeArrowheads="1" noTextEdit="1"/>
          </p:cNvSpPr>
          <p:nvPr/>
        </p:nvSpPr>
        <p:spPr bwMode="auto">
          <a:xfrm>
            <a:off x="0" y="0"/>
            <a:ext cx="9648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5059" name="Oval 3"/>
          <p:cNvSpPr>
            <a:spLocks noChangeArrowheads="1"/>
          </p:cNvSpPr>
          <p:nvPr/>
        </p:nvSpPr>
        <p:spPr bwMode="auto">
          <a:xfrm>
            <a:off x="109538" y="260350"/>
            <a:ext cx="9034462" cy="6122988"/>
          </a:xfrm>
          <a:prstGeom prst="ellipse">
            <a:avLst/>
          </a:prstGeom>
          <a:solidFill>
            <a:srgbClr val="CCFF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pPr algn="ctr"/>
            <a:endParaRPr lang="ja-JP" altLang="en-US"/>
          </a:p>
        </p:txBody>
      </p:sp>
      <p:sp>
        <p:nvSpPr>
          <p:cNvPr id="45060" name="Oval 4"/>
          <p:cNvSpPr>
            <a:spLocks noChangeArrowheads="1"/>
          </p:cNvSpPr>
          <p:nvPr/>
        </p:nvSpPr>
        <p:spPr bwMode="auto">
          <a:xfrm>
            <a:off x="3900488" y="2693988"/>
            <a:ext cx="1847850" cy="122555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>
              <a:solidFill>
                <a:schemeClr val="bg2"/>
              </a:solidFill>
              <a:ea typeface="ＭＳ ゴシック" pitchFamily="49" charset="-128"/>
            </a:endParaRPr>
          </a:p>
        </p:txBody>
      </p:sp>
      <p:sp>
        <p:nvSpPr>
          <p:cNvPr id="45061" name="Line 5"/>
          <p:cNvSpPr>
            <a:spLocks noChangeShapeType="1"/>
          </p:cNvSpPr>
          <p:nvPr/>
        </p:nvSpPr>
        <p:spPr bwMode="auto">
          <a:xfrm flipH="1">
            <a:off x="3900488" y="3919538"/>
            <a:ext cx="615950" cy="2447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5062" name="Line 6"/>
          <p:cNvSpPr>
            <a:spLocks noChangeShapeType="1"/>
          </p:cNvSpPr>
          <p:nvPr/>
        </p:nvSpPr>
        <p:spPr bwMode="auto">
          <a:xfrm>
            <a:off x="5132388" y="3919538"/>
            <a:ext cx="615950" cy="2447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5063" name="Rectangle 14"/>
          <p:cNvSpPr>
            <a:spLocks noChangeArrowheads="1"/>
          </p:cNvSpPr>
          <p:nvPr/>
        </p:nvSpPr>
        <p:spPr bwMode="auto">
          <a:xfrm>
            <a:off x="0" y="1828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ja-JP" altLang="en-US"/>
          </a:p>
        </p:txBody>
      </p:sp>
      <p:pic>
        <p:nvPicPr>
          <p:cNvPr id="315410" name="Picture 18" descr="MCj0343673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475" y="549275"/>
            <a:ext cx="865188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5412" name="Oval 20"/>
          <p:cNvSpPr>
            <a:spLocks noChangeArrowheads="1"/>
          </p:cNvSpPr>
          <p:nvPr/>
        </p:nvSpPr>
        <p:spPr bwMode="auto">
          <a:xfrm>
            <a:off x="179388" y="260350"/>
            <a:ext cx="8964612" cy="6121400"/>
          </a:xfrm>
          <a:prstGeom prst="ellipse">
            <a:avLst/>
          </a:prstGeom>
          <a:noFill/>
          <a:ln w="952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ja-JP" altLang="en-US"/>
          </a:p>
        </p:txBody>
      </p:sp>
      <p:sp>
        <p:nvSpPr>
          <p:cNvPr id="45066" name="Text Box 13"/>
          <p:cNvSpPr txBox="1">
            <a:spLocks noChangeArrowheads="1"/>
          </p:cNvSpPr>
          <p:nvPr/>
        </p:nvSpPr>
        <p:spPr bwMode="auto">
          <a:xfrm>
            <a:off x="4311650" y="6122988"/>
            <a:ext cx="1025525" cy="490537"/>
          </a:xfrm>
          <a:prstGeom prst="rect">
            <a:avLst/>
          </a:prstGeom>
          <a:solidFill>
            <a:srgbClr val="00FF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lIns="74295" tIns="8890" rIns="74295" bIns="8890"/>
          <a:lstStyle/>
          <a:p>
            <a:pPr algn="ctr"/>
            <a:r>
              <a:rPr lang="ja-JP" altLang="en-US" sz="2000">
                <a:solidFill>
                  <a:srgbClr val="000000"/>
                </a:solidFill>
                <a:latin typeface="Century" pitchFamily="18" charset="0"/>
                <a:ea typeface="ＭＳ ゴシック" pitchFamily="49" charset="-128"/>
              </a:rPr>
              <a:t>入り口</a:t>
            </a:r>
            <a:endParaRPr lang="ja-JP" altLang="en-US" sz="2000">
              <a:solidFill>
                <a:srgbClr val="000000"/>
              </a:solidFill>
              <a:ea typeface="ＭＳ ゴシック" pitchFamily="49" charset="-128"/>
            </a:endParaRPr>
          </a:p>
        </p:txBody>
      </p:sp>
      <p:sp>
        <p:nvSpPr>
          <p:cNvPr id="315413" name="Line 21"/>
          <p:cNvSpPr>
            <a:spLocks noChangeShapeType="1"/>
          </p:cNvSpPr>
          <p:nvPr/>
        </p:nvSpPr>
        <p:spPr bwMode="auto">
          <a:xfrm>
            <a:off x="6372225" y="549275"/>
            <a:ext cx="0" cy="5543550"/>
          </a:xfrm>
          <a:prstGeom prst="line">
            <a:avLst/>
          </a:prstGeom>
          <a:noFill/>
          <a:ln w="984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15414" name="Line 22"/>
          <p:cNvSpPr>
            <a:spLocks noChangeShapeType="1"/>
          </p:cNvSpPr>
          <p:nvPr/>
        </p:nvSpPr>
        <p:spPr bwMode="auto">
          <a:xfrm flipV="1">
            <a:off x="5795963" y="3284538"/>
            <a:ext cx="3348037" cy="0"/>
          </a:xfrm>
          <a:prstGeom prst="line">
            <a:avLst/>
          </a:prstGeom>
          <a:noFill/>
          <a:ln w="984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15415" name="Text Box 23"/>
          <p:cNvSpPr txBox="1">
            <a:spLocks noChangeArrowheads="1"/>
          </p:cNvSpPr>
          <p:nvPr/>
        </p:nvSpPr>
        <p:spPr bwMode="auto">
          <a:xfrm>
            <a:off x="7235825" y="3716338"/>
            <a:ext cx="1439863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2400">
                <a:solidFill>
                  <a:srgbClr val="0000CC"/>
                </a:solidFill>
              </a:rPr>
              <a:t>地下道</a:t>
            </a:r>
          </a:p>
        </p:txBody>
      </p:sp>
      <p:sp>
        <p:nvSpPr>
          <p:cNvPr id="315416" name="Text Box 24"/>
          <p:cNvSpPr txBox="1">
            <a:spLocks noChangeArrowheads="1"/>
          </p:cNvSpPr>
          <p:nvPr/>
        </p:nvSpPr>
        <p:spPr bwMode="auto">
          <a:xfrm>
            <a:off x="4572000" y="620713"/>
            <a:ext cx="1368425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2400" b="1">
                <a:solidFill>
                  <a:srgbClr val="0000CC"/>
                </a:solidFill>
              </a:rPr>
              <a:t>周囲は道路</a:t>
            </a:r>
          </a:p>
        </p:txBody>
      </p:sp>
      <p:pic>
        <p:nvPicPr>
          <p:cNvPr id="315411" name="Picture 19" descr="MCj0343673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888" y="2852738"/>
            <a:ext cx="865187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5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5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5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15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15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15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15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15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15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412" grpId="0" animBg="1"/>
      <p:bldP spid="315413" grpId="0" animBg="1"/>
      <p:bldP spid="315414" grpId="0" animBg="1"/>
      <p:bldP spid="315415" grpId="0" animBg="1"/>
      <p:bldP spid="315416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dirty="0">
                <a:cs typeface="+mj-cs"/>
              </a:rPr>
              <a:t>音の心理学</a:t>
            </a:r>
          </a:p>
        </p:txBody>
      </p:sp>
      <p:pic>
        <p:nvPicPr>
          <p:cNvPr id="49155" name="Picture 4" descr="IMGP040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47825" y="1943100"/>
            <a:ext cx="5848350" cy="4191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dirty="0">
                <a:cs typeface="+mj-cs"/>
              </a:rPr>
              <a:t>トゥモローランドとファンタジーランドの境界線</a:t>
            </a:r>
          </a:p>
        </p:txBody>
      </p:sp>
      <p:pic>
        <p:nvPicPr>
          <p:cNvPr id="50179" name="Picture 3" descr="IMGP044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47825" y="1943100"/>
            <a:ext cx="5848350" cy="4191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5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dirty="0">
                <a:cs typeface="+mj-cs"/>
              </a:rPr>
              <a:t>音を遮るもの</a:t>
            </a:r>
          </a:p>
        </p:txBody>
      </p:sp>
      <p:pic>
        <p:nvPicPr>
          <p:cNvPr id="51203" name="Picture 4" descr="IMGP041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03350" y="1773238"/>
            <a:ext cx="5848350" cy="4191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まとめ</a:t>
            </a:r>
            <a:endParaRPr kumimoji="1" lang="ja-JP" altLang="en-US" dirty="0"/>
          </a:p>
        </p:txBody>
      </p:sp>
      <p:graphicFrame>
        <p:nvGraphicFramePr>
          <p:cNvPr id="5" name="図表 4"/>
          <p:cNvGraphicFramePr/>
          <p:nvPr>
            <p:extLst>
              <p:ext uri="{D42A27DB-BD31-4B8C-83A1-F6EECF244321}">
                <p14:modId xmlns:p14="http://schemas.microsoft.com/office/powerpoint/2010/main" xmlns="" val="3138966801"/>
              </p:ext>
            </p:extLst>
          </p:nvPr>
        </p:nvGraphicFramePr>
        <p:xfrm>
          <a:off x="909936" y="1403648"/>
          <a:ext cx="7571184" cy="4963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22209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イベント、</a:t>
            </a:r>
            <a:r>
              <a:rPr lang="ja-JP" altLang="ja-JP" dirty="0" smtClean="0"/>
              <a:t>表彰制度</a:t>
            </a:r>
            <a:br>
              <a:rPr lang="ja-JP" altLang="ja-JP" dirty="0" smtClean="0"/>
            </a:b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ja-JP" dirty="0" smtClean="0"/>
              <a:t>サンクスデー</a:t>
            </a:r>
          </a:p>
          <a:p>
            <a:r>
              <a:rPr lang="ja-JP" altLang="ja-JP" dirty="0" smtClean="0"/>
              <a:t>ファイブスタープログラム</a:t>
            </a:r>
            <a:r>
              <a:rPr lang="ja-JP" altLang="en-US" dirty="0" smtClean="0"/>
              <a:t>（上司から）</a:t>
            </a:r>
            <a:endParaRPr lang="ja-JP" altLang="ja-JP" dirty="0" smtClean="0"/>
          </a:p>
          <a:p>
            <a:r>
              <a:rPr lang="ja-JP" altLang="ja-JP" dirty="0" smtClean="0"/>
              <a:t>スピリット・オブ・東京ディズニーリゾート</a:t>
            </a:r>
            <a:r>
              <a:rPr lang="ja-JP" altLang="en-US" dirty="0" smtClean="0"/>
              <a:t>（キャスト同士）</a:t>
            </a:r>
            <a:endParaRPr lang="ja-JP" altLang="ja-JP" dirty="0" smtClean="0"/>
          </a:p>
        </p:txBody>
      </p:sp>
    </p:spTree>
    <p:extLst>
      <p:ext uri="{BB962C8B-B14F-4D97-AF65-F5344CB8AC3E}">
        <p14:creationId xmlns:p14="http://schemas.microsoft.com/office/powerpoint/2010/main" xmlns="" val="216782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ja-JP" dirty="0" smtClean="0"/>
              <a:t>カストーディアル</a:t>
            </a:r>
            <a:br>
              <a:rPr lang="ja-JP" altLang="ja-JP" dirty="0" smtClean="0"/>
            </a:b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5087255"/>
          </a:xfrm>
        </p:spPr>
        <p:txBody>
          <a:bodyPr/>
          <a:lstStyle/>
          <a:p>
            <a:r>
              <a:rPr lang="ja-JP" altLang="ja-JP" dirty="0" smtClean="0"/>
              <a:t>　</a:t>
            </a:r>
            <a:r>
              <a:rPr lang="ja-JP" altLang="ja-JP" sz="2400" dirty="0" smtClean="0"/>
              <a:t>福島文二郎（</a:t>
            </a:r>
            <a:r>
              <a:rPr lang="en-US" altLang="ja-JP" sz="2400" dirty="0" smtClean="0"/>
              <a:t>2011</a:t>
            </a:r>
            <a:r>
              <a:rPr lang="ja-JP" altLang="ja-JP" sz="2400" dirty="0" smtClean="0"/>
              <a:t>）『</a:t>
            </a:r>
            <a:r>
              <a:rPr lang="en-US" altLang="ja-JP" sz="2400" dirty="0" smtClean="0"/>
              <a:t>9</a:t>
            </a:r>
            <a:r>
              <a:rPr lang="ja-JP" altLang="ja-JP" sz="2400" dirty="0" smtClean="0"/>
              <a:t>割がバイトでも最高のスタッフに育つディズニーの教え方』</a:t>
            </a:r>
          </a:p>
          <a:p>
            <a:r>
              <a:rPr lang="ja-JP" altLang="ja-JP" sz="2400" dirty="0" smtClean="0"/>
              <a:t>最も不人気な職種「清掃を担当しているなんで友達にも言えません」「娘に掃除をやらせる気か」</a:t>
            </a:r>
          </a:p>
          <a:p>
            <a:r>
              <a:rPr lang="ja-JP" altLang="ja-JP" sz="2400" dirty="0" smtClean="0"/>
              <a:t>上司・先輩が、後輩たちにカストーディアルの重要性を</a:t>
            </a:r>
            <a:r>
              <a:rPr lang="ja-JP" altLang="ja-JP" sz="2400" dirty="0" err="1" smtClean="0"/>
              <a:t>繰り返し繰り返し</a:t>
            </a:r>
            <a:r>
              <a:rPr lang="ja-JP" altLang="ja-JP" sz="2400" dirty="0" smtClean="0"/>
              <a:t>伝えた。</a:t>
            </a:r>
          </a:p>
          <a:p>
            <a:r>
              <a:rPr lang="ja-JP" altLang="ja-JP" sz="2400" dirty="0" smtClean="0"/>
              <a:t>「カストーディアルにはパークを清潔に管理する、ゲストを保護するという意味がこめられているんだよ」</a:t>
            </a:r>
          </a:p>
          <a:p>
            <a:r>
              <a:rPr lang="ja-JP" altLang="ja-JP" sz="2400" dirty="0" smtClean="0"/>
              <a:t>新人研修の１ヵ月をカストーディアル実習にあてる</a:t>
            </a:r>
          </a:p>
          <a:p>
            <a:r>
              <a:rPr lang="ja-JP" altLang="ja-JP" sz="2400" dirty="0" smtClean="0"/>
              <a:t>「アルバイト感謝デー」では、</a:t>
            </a:r>
            <a:r>
              <a:rPr lang="ja-JP" altLang="ja-JP" sz="2400" dirty="0" smtClean="0">
                <a:solidFill>
                  <a:srgbClr val="FF00FF"/>
                </a:solidFill>
              </a:rPr>
              <a:t>歴代の社長はすべてカストーディアル</a:t>
            </a:r>
          </a:p>
          <a:p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5300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/>
              <a:t>カストーディアル</a:t>
            </a:r>
          </a:p>
        </p:txBody>
      </p:sp>
      <p:pic>
        <p:nvPicPr>
          <p:cNvPr id="56323" name="Picture 4" descr="IMGP048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11188" y="1628775"/>
            <a:ext cx="3816350" cy="2735263"/>
          </a:xfrm>
        </p:spPr>
      </p:pic>
      <p:pic>
        <p:nvPicPr>
          <p:cNvPr id="56324" name="コンテンツ プレースホルダー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141663"/>
            <a:ext cx="3997325" cy="299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829363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ja-JP" altLang="en-US" dirty="0" smtClean="0"/>
              <a:t>バンドリング（抱き合わせ販売）</a:t>
            </a:r>
            <a:endParaRPr lang="ja-JP" altLang="en-US" dirty="0"/>
          </a:p>
        </p:txBody>
      </p:sp>
      <p:sp>
        <p:nvSpPr>
          <p:cNvPr id="58371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12525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ja-JP" altLang="en-US" dirty="0" smtClean="0"/>
              <a:t>・</a:t>
            </a:r>
            <a:r>
              <a:rPr lang="ja-JP" altLang="ja-JP" dirty="0" smtClean="0"/>
              <a:t>マイクロソフトオフィス</a:t>
            </a:r>
            <a:r>
              <a:rPr lang="ja-JP" altLang="en-US" dirty="0" smtClean="0"/>
              <a:t>、</a:t>
            </a:r>
            <a:r>
              <a:rPr lang="ja-JP" altLang="ja-JP" dirty="0" smtClean="0"/>
              <a:t>新聞、ＣＤ、</a:t>
            </a:r>
            <a:endParaRPr lang="en-US" altLang="ja-JP" dirty="0" smtClean="0"/>
          </a:p>
          <a:p>
            <a:pPr>
              <a:buNone/>
            </a:pPr>
            <a:r>
              <a:rPr lang="ja-JP" altLang="ja-JP" dirty="0" smtClean="0"/>
              <a:t>入場料＋アトラクショ</a:t>
            </a:r>
            <a:r>
              <a:rPr lang="ja-JP" altLang="en-US" dirty="0" smtClean="0"/>
              <a:t>ン</a:t>
            </a:r>
            <a:endParaRPr lang="ja-JP" altLang="ja-JP" dirty="0" smtClean="0"/>
          </a:p>
          <a:p>
            <a:endParaRPr lang="ja-JP" altLang="en-US" dirty="0" smtClean="0"/>
          </a:p>
        </p:txBody>
      </p:sp>
      <p:pic>
        <p:nvPicPr>
          <p:cNvPr id="5837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708920"/>
            <a:ext cx="8497777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メトロ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ユーザー定義 1">
      <a:majorFont>
        <a:latin typeface="Segoe UI"/>
        <a:ea typeface="メイリオ"/>
        <a:cs typeface=""/>
      </a:majorFont>
      <a:minorFont>
        <a:latin typeface="Segoe UI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</TotalTime>
  <Words>2152</Words>
  <Application>Microsoft Office PowerPoint</Application>
  <PresentationFormat>画面に合わせる (4:3)</PresentationFormat>
  <Paragraphs>484</Paragraphs>
  <Slides>106</Slides>
  <Notes>34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106</vt:i4>
      </vt:variant>
    </vt:vector>
  </HeadingPairs>
  <TitlesOfParts>
    <vt:vector size="107" baseType="lpstr">
      <vt:lpstr>Office テーマ</vt:lpstr>
      <vt:lpstr>経済学のイントロダクション</vt:lpstr>
      <vt:lpstr>経済学とは</vt:lpstr>
      <vt:lpstr>スライド 3</vt:lpstr>
      <vt:lpstr>スライド 4</vt:lpstr>
      <vt:lpstr>幸福と経済学</vt:lpstr>
      <vt:lpstr>スライド 6</vt:lpstr>
      <vt:lpstr>政府の「幸福度調査」</vt:lpstr>
      <vt:lpstr>５経済は感情で動いている </vt:lpstr>
      <vt:lpstr>目の錯覚</vt:lpstr>
      <vt:lpstr>心理学と経済学</vt:lpstr>
      <vt:lpstr>メンタル・アカウンティング （心の財布）</vt:lpstr>
      <vt:lpstr>マクロ経済学</vt:lpstr>
      <vt:lpstr>ディズニーランドと日本経済</vt:lpstr>
      <vt:lpstr>オリエンタルランドの歴史</vt:lpstr>
      <vt:lpstr>スライド 15</vt:lpstr>
      <vt:lpstr>今後生活のどのような面に特に力をいれたいと思いますか</vt:lpstr>
      <vt:lpstr>これから先、あなたの家の生活はどうなっていくと思いますか</vt:lpstr>
      <vt:lpstr>開園タイミングに恵まれたＴＤＲ</vt:lpstr>
      <vt:lpstr>消費の変遷</vt:lpstr>
      <vt:lpstr>余暇は増えている</vt:lpstr>
      <vt:lpstr>物語の消費</vt:lpstr>
      <vt:lpstr>スライド 22</vt:lpstr>
      <vt:lpstr>スライド 23</vt:lpstr>
      <vt:lpstr>スライド 24</vt:lpstr>
      <vt:lpstr>ディズニーベア時代（2004年～2005年）</vt:lpstr>
      <vt:lpstr>ディズニーベア</vt:lpstr>
      <vt:lpstr>ダッフィーが売れた理由</vt:lpstr>
      <vt:lpstr>ディズニーランドの1人当たり売上高</vt:lpstr>
      <vt:lpstr>スライド 29</vt:lpstr>
      <vt:lpstr>経済学ＤＶＤ第1巻</vt:lpstr>
      <vt:lpstr>１　一人勝ちのディズニーランド</vt:lpstr>
      <vt:lpstr>1日当たり利用者数</vt:lpstr>
      <vt:lpstr>震災時の対応</vt:lpstr>
      <vt:lpstr>ＳＣＳＥ</vt:lpstr>
      <vt:lpstr>震災時の株価</vt:lpstr>
      <vt:lpstr>スライド 36</vt:lpstr>
      <vt:lpstr>優れたサービス 人材管理の工夫</vt:lpstr>
      <vt:lpstr>  ディズニー流社員教育 </vt:lpstr>
      <vt:lpstr>ディズニールック</vt:lpstr>
      <vt:lpstr>ディズニールック（男性）</vt:lpstr>
      <vt:lpstr>ディズニールック（女性）</vt:lpstr>
      <vt:lpstr>髪の色（レベル15まで）</vt:lpstr>
      <vt:lpstr>２　装置産業、ディズニーランド</vt:lpstr>
      <vt:lpstr>利益の最大化</vt:lpstr>
      <vt:lpstr>限界分析</vt:lpstr>
      <vt:lpstr>限界生産力は逓減する</vt:lpstr>
      <vt:lpstr>縦軸と横軸を反対にすると…</vt:lpstr>
      <vt:lpstr>スライド 48</vt:lpstr>
      <vt:lpstr>限界費用は逓増する</vt:lpstr>
      <vt:lpstr>利益の最大化</vt:lpstr>
      <vt:lpstr>固定費用と可変費用</vt:lpstr>
      <vt:lpstr>固定費用と可変費用 </vt:lpstr>
      <vt:lpstr>装置産業</vt:lpstr>
      <vt:lpstr>損益分岐点売上高は750億円</vt:lpstr>
      <vt:lpstr>資本、設備投資 </vt:lpstr>
      <vt:lpstr>映画「山猫」（イタリア　1963） ルキノ・ビスコンティ</vt:lpstr>
      <vt:lpstr>スライド 57</vt:lpstr>
      <vt:lpstr>３　ディズニーランドの価格戦略  </vt:lpstr>
      <vt:lpstr>スライド 59</vt:lpstr>
      <vt:lpstr>スライド 60</vt:lpstr>
      <vt:lpstr>スライド 61</vt:lpstr>
      <vt:lpstr>スライド 62</vt:lpstr>
      <vt:lpstr>価格戦略　差別価格</vt:lpstr>
      <vt:lpstr>バージョニング</vt:lpstr>
      <vt:lpstr>消費税</vt:lpstr>
      <vt:lpstr>価格弾力性</vt:lpstr>
      <vt:lpstr>価格弾力性による分類</vt:lpstr>
      <vt:lpstr>価格と入場者数</vt:lpstr>
      <vt:lpstr>１％の値上げで １．７％入場者数増</vt:lpstr>
      <vt:lpstr>レイアウトの工夫</vt:lpstr>
      <vt:lpstr>スライド 71</vt:lpstr>
      <vt:lpstr>入り口はひとつ （ゲストは皆、同じところから入って同じところから出る）</vt:lpstr>
      <vt:lpstr>遠近法</vt:lpstr>
      <vt:lpstr>強化遠近法 （遠くに行くほど道幅が狭くなっている）</vt:lpstr>
      <vt:lpstr>反対側から</vt:lpstr>
      <vt:lpstr>ワールドバザールの街並み</vt:lpstr>
      <vt:lpstr>縮尺（1階7/8、2階5/8、3階4/8） ⇒自分が大きく見える </vt:lpstr>
      <vt:lpstr>ディズニーランドの建物は小さい</vt:lpstr>
      <vt:lpstr>シンデレラ城の石垣</vt:lpstr>
      <vt:lpstr>エイジング （新しく出来た建物を古く見せる技法） ↑これも映画の技術</vt:lpstr>
      <vt:lpstr>エイジング　（ディズニーシー）</vt:lpstr>
      <vt:lpstr>色彩の心理学</vt:lpstr>
      <vt:lpstr>（参考）ディズニーランド・パリ</vt:lpstr>
      <vt:lpstr>（参考）香港ディズニーランド</vt:lpstr>
      <vt:lpstr>コンセプトの勝利</vt:lpstr>
      <vt:lpstr>スライド 86</vt:lpstr>
      <vt:lpstr>スライド 87</vt:lpstr>
      <vt:lpstr>完璧主義</vt:lpstr>
      <vt:lpstr>出店も工夫</vt:lpstr>
      <vt:lpstr>レストラン（クイーン・オブ・ハートのバンケット・ホール）</vt:lpstr>
      <vt:lpstr>スライド 91</vt:lpstr>
      <vt:lpstr>音の心理学</vt:lpstr>
      <vt:lpstr>トゥモローランドとファンタジーランドの境界線</vt:lpstr>
      <vt:lpstr>音を遮るもの</vt:lpstr>
      <vt:lpstr>まとめ</vt:lpstr>
      <vt:lpstr>イベント、表彰制度 </vt:lpstr>
      <vt:lpstr>カストーディアル </vt:lpstr>
      <vt:lpstr>カストーディアル</vt:lpstr>
      <vt:lpstr>バンドリング（抱き合わせ販売）</vt:lpstr>
      <vt:lpstr>限界効用逓減の法則</vt:lpstr>
      <vt:lpstr>限界効用は逓減</vt:lpstr>
      <vt:lpstr>年間パスと総効用</vt:lpstr>
      <vt:lpstr>経済学の１０大原理（マンキュー）</vt:lpstr>
      <vt:lpstr>トレードオフ</vt:lpstr>
      <vt:lpstr>機会費用 </vt:lpstr>
      <vt:lpstr>合理的な人々は限界的な部分で考える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ディズニーで学ぶ経済学</dc:title>
  <dc:creator>yamasawa</dc:creator>
  <cp:lastModifiedBy>yamasawa</cp:lastModifiedBy>
  <cp:revision>84</cp:revision>
  <dcterms:created xsi:type="dcterms:W3CDTF">2014-04-17T07:06:11Z</dcterms:created>
  <dcterms:modified xsi:type="dcterms:W3CDTF">2014-09-29T08:48:08Z</dcterms:modified>
</cp:coreProperties>
</file>